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62" r:id="rId5"/>
    <p:sldId id="363" r:id="rId6"/>
    <p:sldId id="364" r:id="rId7"/>
    <p:sldId id="448" r:id="rId8"/>
    <p:sldId id="430" r:id="rId9"/>
    <p:sldId id="451" r:id="rId10"/>
    <p:sldId id="452" r:id="rId11"/>
    <p:sldId id="453" r:id="rId12"/>
    <p:sldId id="454" r:id="rId13"/>
    <p:sldId id="447" r:id="rId14"/>
    <p:sldId id="455" r:id="rId15"/>
    <p:sldId id="456" r:id="rId16"/>
    <p:sldId id="443" r:id="rId17"/>
    <p:sldId id="457" r:id="rId18"/>
    <p:sldId id="446" r:id="rId19"/>
    <p:sldId id="458" r:id="rId20"/>
    <p:sldId id="444" r:id="rId21"/>
    <p:sldId id="445" r:id="rId22"/>
    <p:sldId id="442" r:id="rId23"/>
    <p:sldId id="459"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A8A1"/>
    <a:srgbClr val="F25244"/>
    <a:srgbClr val="BBEBA0"/>
    <a:srgbClr val="006A93"/>
    <a:srgbClr val="00437B"/>
    <a:srgbClr val="DEF5CF"/>
    <a:srgbClr val="EEFBE8"/>
    <a:srgbClr val="65DCB3"/>
    <a:srgbClr val="FAC3C1"/>
    <a:srgbClr val="F2B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B150D5-3D25-4EE4-A6AD-D3A91FA5E411}" v="2" dt="2026-01-12T08:46:07.6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050" autoAdjust="0"/>
    <p:restoredTop sz="93462" autoAdjust="0"/>
  </p:normalViewPr>
  <p:slideViewPr>
    <p:cSldViewPr snapToGrid="0">
      <p:cViewPr varScale="1">
        <p:scale>
          <a:sx n="103" d="100"/>
          <a:sy n="103" d="100"/>
        </p:scale>
        <p:origin x="102" y="150"/>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CA6F3431-AE1E-495F-A75B-7AA93AB5A731}"/>
    <pc:docChg chg="modSld modNotesMaster modHandout">
      <pc:chgData name="McHarg, Catherine" userId="88b8f76c-9ae3-4745-88eb-fe0667a22af5" providerId="ADAL" clId="{CA6F3431-AE1E-495F-A75B-7AA93AB5A731}" dt="2026-01-12T08:46:07.692" v="43"/>
      <pc:docMkLst>
        <pc:docMk/>
      </pc:docMkLst>
      <pc:sldChg chg="modSp mod">
        <pc:chgData name="McHarg, Catherine" userId="88b8f76c-9ae3-4745-88eb-fe0667a22af5" providerId="ADAL" clId="{CA6F3431-AE1E-495F-A75B-7AA93AB5A731}" dt="2025-12-23T10:53:56.210" v="2" actId="20577"/>
        <pc:sldMkLst>
          <pc:docMk/>
          <pc:sldMk cId="2680733166" sldId="363"/>
        </pc:sldMkLst>
        <pc:spChg chg="mod">
          <ac:chgData name="McHarg, Catherine" userId="88b8f76c-9ae3-4745-88eb-fe0667a22af5" providerId="ADAL" clId="{CA6F3431-AE1E-495F-A75B-7AA93AB5A731}" dt="2025-12-23T10:53:56.210" v="2" actId="20577"/>
          <ac:spMkLst>
            <pc:docMk/>
            <pc:sldMk cId="2680733166" sldId="363"/>
            <ac:spMk id="6" creationId="{346DBE00-9ABF-0CA4-4462-5438AAD53A6F}"/>
          </ac:spMkLst>
        </pc:spChg>
      </pc:sldChg>
      <pc:sldChg chg="modSp mod">
        <pc:chgData name="McHarg, Catherine" userId="88b8f76c-9ae3-4745-88eb-fe0667a22af5" providerId="ADAL" clId="{CA6F3431-AE1E-495F-A75B-7AA93AB5A731}" dt="2025-12-23T10:57:18.467" v="26" actId="14100"/>
        <pc:sldMkLst>
          <pc:docMk/>
          <pc:sldMk cId="409235095" sldId="364"/>
        </pc:sldMkLst>
        <pc:spChg chg="mod">
          <ac:chgData name="McHarg, Catherine" userId="88b8f76c-9ae3-4745-88eb-fe0667a22af5" providerId="ADAL" clId="{CA6F3431-AE1E-495F-A75B-7AA93AB5A731}" dt="2025-12-23T10:57:18.467" v="26" actId="14100"/>
          <ac:spMkLst>
            <pc:docMk/>
            <pc:sldMk cId="409235095" sldId="364"/>
            <ac:spMk id="5" creationId="{BA292496-E3D6-3DDF-2576-483178F1C95D}"/>
          </ac:spMkLst>
        </pc:spChg>
        <pc:spChg chg="mod">
          <ac:chgData name="McHarg, Catherine" userId="88b8f76c-9ae3-4745-88eb-fe0667a22af5" providerId="ADAL" clId="{CA6F3431-AE1E-495F-A75B-7AA93AB5A731}" dt="2025-12-23T10:56:26.831" v="21" actId="20577"/>
          <ac:spMkLst>
            <pc:docMk/>
            <pc:sldMk cId="409235095" sldId="364"/>
            <ac:spMk id="7" creationId="{5A41010B-104D-45CF-8F9C-0C3A23D4832F}"/>
          </ac:spMkLst>
        </pc:spChg>
      </pc:sldChg>
      <pc:sldChg chg="modSp mod">
        <pc:chgData name="McHarg, Catherine" userId="88b8f76c-9ae3-4745-88eb-fe0667a22af5" providerId="ADAL" clId="{CA6F3431-AE1E-495F-A75B-7AA93AB5A731}" dt="2025-12-23T10:59:20.057" v="28" actId="1076"/>
        <pc:sldMkLst>
          <pc:docMk/>
          <pc:sldMk cId="3098863024" sldId="454"/>
        </pc:sldMkLst>
        <pc:spChg chg="mod">
          <ac:chgData name="McHarg, Catherine" userId="88b8f76c-9ae3-4745-88eb-fe0667a22af5" providerId="ADAL" clId="{CA6F3431-AE1E-495F-A75B-7AA93AB5A731}" dt="2025-12-23T10:59:13.463" v="27" actId="1076"/>
          <ac:spMkLst>
            <pc:docMk/>
            <pc:sldMk cId="3098863024" sldId="454"/>
            <ac:spMk id="16" creationId="{6676DACE-EEC7-B5DA-C98C-57B47428F463}"/>
          </ac:spMkLst>
        </pc:spChg>
        <pc:spChg chg="mod">
          <ac:chgData name="McHarg, Catherine" userId="88b8f76c-9ae3-4745-88eb-fe0667a22af5" providerId="ADAL" clId="{CA6F3431-AE1E-495F-A75B-7AA93AB5A731}" dt="2025-12-23T10:59:20.057" v="28" actId="1076"/>
          <ac:spMkLst>
            <pc:docMk/>
            <pc:sldMk cId="3098863024" sldId="454"/>
            <ac:spMk id="17" creationId="{CA31A713-5534-F1C6-53FB-B664EFC89537}"/>
          </ac:spMkLst>
        </pc:spChg>
      </pc:sldChg>
      <pc:sldChg chg="modSp mod modAnim">
        <pc:chgData name="McHarg, Catherine" userId="88b8f76c-9ae3-4745-88eb-fe0667a22af5" providerId="ADAL" clId="{CA6F3431-AE1E-495F-A75B-7AA93AB5A731}" dt="2025-12-23T11:02:30.669" v="41"/>
        <pc:sldMkLst>
          <pc:docMk/>
          <pc:sldMk cId="3846923396" sldId="458"/>
        </pc:sldMkLst>
        <pc:spChg chg="mod">
          <ac:chgData name="McHarg, Catherine" userId="88b8f76c-9ae3-4745-88eb-fe0667a22af5" providerId="ADAL" clId="{CA6F3431-AE1E-495F-A75B-7AA93AB5A731}" dt="2025-12-23T11:01:57.414" v="36" actId="113"/>
          <ac:spMkLst>
            <pc:docMk/>
            <pc:sldMk cId="3846923396" sldId="458"/>
            <ac:spMk id="21" creationId="{31224980-F083-F0A9-7923-67344E67574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1" y="1"/>
            <a:ext cx="2945659" cy="498056"/>
          </a:xfrm>
          <a:prstGeom prst="rect">
            <a:avLst/>
          </a:prstGeom>
        </p:spPr>
        <p:txBody>
          <a:bodyPr vert="horz" lIns="92127" tIns="46063" rIns="92127" bIns="46063" rtlCol="0"/>
          <a:lstStyle>
            <a:lvl1pPr algn="l">
              <a:defRPr sz="13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50444" y="1"/>
            <a:ext cx="2945659" cy="498056"/>
          </a:xfrm>
          <a:prstGeom prst="rect">
            <a:avLst/>
          </a:prstGeom>
        </p:spPr>
        <p:txBody>
          <a:bodyPr vert="horz" lIns="92127" tIns="46063" rIns="92127" bIns="46063" rtlCol="0"/>
          <a:lstStyle>
            <a:lvl1pPr algn="r">
              <a:defRPr sz="1300"/>
            </a:lvl1pPr>
          </a:lstStyle>
          <a:p>
            <a:fld id="{7B969F94-C859-B74E-8120-19D32CC83F4F}" type="datetimeFigureOut">
              <a:rPr lang="en-US" smtClean="0"/>
              <a:t>1/12/2026</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1" y="9428585"/>
            <a:ext cx="2945659" cy="498055"/>
          </a:xfrm>
          <a:prstGeom prst="rect">
            <a:avLst/>
          </a:prstGeom>
        </p:spPr>
        <p:txBody>
          <a:bodyPr vert="horz" lIns="92127" tIns="46063" rIns="92127" bIns="46063"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50444" y="9428585"/>
            <a:ext cx="2945659" cy="498055"/>
          </a:xfrm>
          <a:prstGeom prst="rect">
            <a:avLst/>
          </a:prstGeom>
        </p:spPr>
        <p:txBody>
          <a:bodyPr vert="horz" lIns="92127" tIns="46063" rIns="92127" bIns="46063" rtlCol="0" anchor="b"/>
          <a:lstStyle>
            <a:lvl1pPr algn="r">
              <a:defRPr sz="13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2127" tIns="46063" rIns="92127" bIns="46063" rtlCol="0"/>
          <a:lstStyle>
            <a:lvl1pPr algn="l">
              <a:defRPr sz="1300"/>
            </a:lvl1pPr>
          </a:lstStyle>
          <a:p>
            <a:endParaRPr lang="en-US"/>
          </a:p>
        </p:txBody>
      </p:sp>
      <p:sp>
        <p:nvSpPr>
          <p:cNvPr id="3" name="Date Placeholder 2"/>
          <p:cNvSpPr>
            <a:spLocks noGrp="1"/>
          </p:cNvSpPr>
          <p:nvPr>
            <p:ph type="dt" idx="1"/>
          </p:nvPr>
        </p:nvSpPr>
        <p:spPr>
          <a:xfrm>
            <a:off x="3850444" y="1"/>
            <a:ext cx="2945659" cy="498056"/>
          </a:xfrm>
          <a:prstGeom prst="rect">
            <a:avLst/>
          </a:prstGeom>
        </p:spPr>
        <p:txBody>
          <a:bodyPr vert="horz" lIns="92127" tIns="46063" rIns="92127" bIns="46063" rtlCol="0"/>
          <a:lstStyle>
            <a:lvl1pPr algn="r">
              <a:defRPr sz="1300"/>
            </a:lvl1pPr>
          </a:lstStyle>
          <a:p>
            <a:fld id="{CCF83990-A5BB-0244-AEBF-938B6F8000C9}" type="datetimeFigureOut">
              <a:rPr lang="en-US" smtClean="0"/>
              <a:t>1/12/2026</a:t>
            </a:fld>
            <a:endParaRPr lang="en-US"/>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2127" tIns="46063" rIns="92127" bIns="46063" rtlCol="0" anchor="ctr"/>
          <a:lstStyle/>
          <a:p>
            <a:endParaRPr lang="en-US"/>
          </a:p>
        </p:txBody>
      </p:sp>
      <p:sp>
        <p:nvSpPr>
          <p:cNvPr id="5" name="Notes Placeholder 4"/>
          <p:cNvSpPr>
            <a:spLocks noGrp="1"/>
          </p:cNvSpPr>
          <p:nvPr>
            <p:ph type="body" sz="quarter" idx="3"/>
          </p:nvPr>
        </p:nvSpPr>
        <p:spPr>
          <a:xfrm>
            <a:off x="679768" y="4777195"/>
            <a:ext cx="5438140" cy="3908615"/>
          </a:xfrm>
          <a:prstGeom prst="rect">
            <a:avLst/>
          </a:prstGeom>
        </p:spPr>
        <p:txBody>
          <a:bodyPr vert="horz" lIns="92127" tIns="46063" rIns="92127" bIns="46063"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1" y="9428585"/>
            <a:ext cx="2945659" cy="498055"/>
          </a:xfrm>
          <a:prstGeom prst="rect">
            <a:avLst/>
          </a:prstGeom>
        </p:spPr>
        <p:txBody>
          <a:bodyPr vert="horz" lIns="92127" tIns="46063" rIns="92127" bIns="46063" rtlCol="0" anchor="b"/>
          <a:lstStyle>
            <a:lvl1pPr algn="l">
              <a:defRPr sz="1300"/>
            </a:lvl1pPr>
          </a:lstStyle>
          <a:p>
            <a:endParaRPr lang="en-US"/>
          </a:p>
        </p:txBody>
      </p:sp>
      <p:sp>
        <p:nvSpPr>
          <p:cNvPr id="7" name="Slide Number Placeholder 6"/>
          <p:cNvSpPr>
            <a:spLocks noGrp="1"/>
          </p:cNvSpPr>
          <p:nvPr>
            <p:ph type="sldNum" sz="quarter" idx="5"/>
          </p:nvPr>
        </p:nvSpPr>
        <p:spPr>
          <a:xfrm>
            <a:off x="3850444" y="9428585"/>
            <a:ext cx="2945659" cy="498055"/>
          </a:xfrm>
          <a:prstGeom prst="rect">
            <a:avLst/>
          </a:prstGeom>
        </p:spPr>
        <p:txBody>
          <a:bodyPr vert="horz" lIns="92127" tIns="46063" rIns="92127" bIns="46063" rtlCol="0" anchor="b"/>
          <a:lstStyle>
            <a:lvl1pPr algn="r">
              <a:defRPr sz="13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1045260274?share=copy&amp;fl=cl&amp;fe=c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Images ©CAU</a:t>
            </a:r>
          </a:p>
          <a:p>
            <a:r>
              <a:rPr lang="en-GB" dirty="0"/>
              <a:t>From folder Must Farm HE Resource Images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649645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285370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04191">
              <a:defRPr/>
            </a:pPr>
            <a:r>
              <a:rPr lang="en-GB" dirty="0">
                <a:hlinkClick r:id="rId3"/>
              </a:rPr>
              <a:t>https://vimeo.com/1045260274?share=copy&amp;fl=cl&amp;fe=ci</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294002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1E4D9-D535-078F-B716-F9A4A720D3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9F3F0-B875-6491-D81C-D6D82051B91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64A4BD0-E03C-FA86-EC30-5B81908DD83E}"/>
              </a:ext>
            </a:extLst>
          </p:cNvPr>
          <p:cNvSpPr>
            <a:spLocks noGrp="1"/>
          </p:cNvSpPr>
          <p:nvPr>
            <p:ph type="body" idx="1"/>
          </p:nvPr>
        </p:nvSpPr>
        <p:spPr/>
        <p:txBody>
          <a:bodyPr/>
          <a:lstStyle/>
          <a:p>
            <a:pPr defTabSz="904191">
              <a:defRPr/>
            </a:pPr>
            <a:r>
              <a:rPr lang="en-GB" dirty="0"/>
              <a:t>Images ©Ancient Craft</a:t>
            </a:r>
          </a:p>
          <a:p>
            <a:endParaRPr lang="en-GB" dirty="0"/>
          </a:p>
        </p:txBody>
      </p:sp>
      <p:sp>
        <p:nvSpPr>
          <p:cNvPr id="4" name="Slide Number Placeholder 3">
            <a:extLst>
              <a:ext uri="{FF2B5EF4-FFF2-40B4-BE49-F238E27FC236}">
                <a16:creationId xmlns:a16="http://schemas.microsoft.com/office/drawing/2014/main" id="{79A94EE0-A6C6-B55F-C901-922EC44883CF}"/>
              </a:ext>
            </a:extLst>
          </p:cNvPr>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86606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869B-871A-B5FA-8F24-BFCB6419A7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E2B6ED-C49E-2866-CFC5-D87BBCAE47D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8999084-442E-A1B7-011F-BB02DF0443C0}"/>
              </a:ext>
            </a:extLst>
          </p:cNvPr>
          <p:cNvSpPr>
            <a:spLocks noGrp="1"/>
          </p:cNvSpPr>
          <p:nvPr>
            <p:ph type="body" idx="1"/>
          </p:nvPr>
        </p:nvSpPr>
        <p:spPr/>
        <p:txBody>
          <a:bodyPr/>
          <a:lstStyle/>
          <a:p>
            <a:r>
              <a:rPr lang="en-GB" dirty="0"/>
              <a:t>Image ©CAU</a:t>
            </a:r>
          </a:p>
          <a:p>
            <a:r>
              <a:rPr lang="en-GB" dirty="0"/>
              <a:t>From folder Must Farm HE Resource Images</a:t>
            </a:r>
          </a:p>
          <a:p>
            <a:endParaRPr lang="en-GB" dirty="0"/>
          </a:p>
        </p:txBody>
      </p:sp>
      <p:sp>
        <p:nvSpPr>
          <p:cNvPr id="4" name="Slide Number Placeholder 3">
            <a:extLst>
              <a:ext uri="{FF2B5EF4-FFF2-40B4-BE49-F238E27FC236}">
                <a16:creationId xmlns:a16="http://schemas.microsoft.com/office/drawing/2014/main" id="{D8D824F3-47D2-0B68-CB63-EC3D74946023}"/>
              </a:ext>
            </a:extLst>
          </p:cNvPr>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47370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Image ©CAU</a:t>
            </a:r>
          </a:p>
          <a:p>
            <a:r>
              <a:rPr lang="en-GB" dirty="0"/>
              <a:t>From folder Must Farm HE Resource Images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97835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43257-69D0-DB2D-5EAF-87C15A7A6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889F4D-4135-79BB-4746-540C0FC9EC2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5C412B2-5962-451D-F9D6-C1654B91F5D6}"/>
              </a:ext>
            </a:extLst>
          </p:cNvPr>
          <p:cNvSpPr>
            <a:spLocks noGrp="1"/>
          </p:cNvSpPr>
          <p:nvPr>
            <p:ph type="body" idx="1"/>
          </p:nvPr>
        </p:nvSpPr>
        <p:spPr/>
        <p:txBody>
          <a:bodyPr/>
          <a:lstStyle/>
          <a:p>
            <a:r>
              <a:rPr lang="en-GB" dirty="0"/>
              <a:t>Image ©CAU</a:t>
            </a:r>
          </a:p>
          <a:p>
            <a:r>
              <a:rPr lang="en-GB" dirty="0"/>
              <a:t>From folder Must Farm HE Resource Images</a:t>
            </a:r>
          </a:p>
          <a:p>
            <a:endParaRPr lang="en-GB" dirty="0"/>
          </a:p>
        </p:txBody>
      </p:sp>
      <p:sp>
        <p:nvSpPr>
          <p:cNvPr id="4" name="Slide Number Placeholder 3">
            <a:extLst>
              <a:ext uri="{FF2B5EF4-FFF2-40B4-BE49-F238E27FC236}">
                <a16:creationId xmlns:a16="http://schemas.microsoft.com/office/drawing/2014/main" id="{14EC554E-D4D4-312E-6C2B-B187974035B2}"/>
              </a:ext>
            </a:extLst>
          </p:cNvPr>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265190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 Vicki Herring</a:t>
            </a: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3685949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BBEBA0"/>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a:noFill/>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2387025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3448908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1687178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spTree>
    <p:extLst>
      <p:ext uri="{BB962C8B-B14F-4D97-AF65-F5344CB8AC3E}">
        <p14:creationId xmlns:p14="http://schemas.microsoft.com/office/powerpoint/2010/main" val="2313369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524636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chemeClr val="tx1"/>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BBEBA0"/>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chemeClr val="tx1"/>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BBEBA0"/>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BBEBA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BBEBA0"/>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BBEBA0"/>
            </a:solidFill>
          </a:ln>
        </p:spPr>
        <p:txBody>
          <a:bodyPr/>
          <a:lstStyle/>
          <a:p>
            <a:endParaRPr lang="en-US"/>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4819EFB3-4D44-EB0E-07FB-0638A03FB73C}"/>
              </a:ext>
            </a:extLst>
          </p:cNvPr>
          <p:cNvPicPr>
            <a:picLocks noChangeAspect="1"/>
          </p:cNvPicPr>
          <p:nvPr userDrawn="1"/>
        </p:nvPicPr>
        <p:blipFill>
          <a:blip r:embed="rId4"/>
          <a:stretch>
            <a:fillRect/>
          </a:stretch>
        </p:blipFill>
        <p:spPr>
          <a:xfrm>
            <a:off x="9846207" y="6095086"/>
            <a:ext cx="1686011" cy="784191"/>
          </a:xfrm>
          <a:prstGeom prst="rect">
            <a:avLst/>
          </a:prstGeom>
        </p:spPr>
      </p:pic>
      <p:pic>
        <p:nvPicPr>
          <p:cNvPr id="18" name="Picture 17">
            <a:extLst>
              <a:ext uri="{FF2B5EF4-FFF2-40B4-BE49-F238E27FC236}">
                <a16:creationId xmlns:a16="http://schemas.microsoft.com/office/drawing/2014/main" id="{BE0ECC11-CA2E-60DB-0984-65E518E54910}"/>
              </a:ext>
            </a:extLst>
          </p:cNvPr>
          <p:cNvPicPr>
            <a:picLocks noChangeAspect="1"/>
          </p:cNvPicPr>
          <p:nvPr userDrawn="1"/>
        </p:nvPicPr>
        <p:blipFill>
          <a:blip r:embed="rId5"/>
          <a:srcRect/>
          <a:stretch/>
        </p:blipFill>
        <p:spPr>
          <a:xfrm>
            <a:off x="5840016" y="446037"/>
            <a:ext cx="1892300" cy="1168400"/>
          </a:xfrm>
          <a:prstGeom prst="rect">
            <a:avLst/>
          </a:prstGeom>
        </p:spPr>
      </p:pic>
      <p:pic>
        <p:nvPicPr>
          <p:cNvPr id="23" name="Picture 22">
            <a:extLst>
              <a:ext uri="{FF2B5EF4-FFF2-40B4-BE49-F238E27FC236}">
                <a16:creationId xmlns:a16="http://schemas.microsoft.com/office/drawing/2014/main" id="{4603CC6A-A0F7-F0CF-7A4D-6D706005BDF0}"/>
              </a:ext>
            </a:extLst>
          </p:cNvPr>
          <p:cNvPicPr>
            <a:picLocks noChangeAspect="1"/>
          </p:cNvPicPr>
          <p:nvPr userDrawn="1"/>
        </p:nvPicPr>
        <p:blipFill>
          <a:blip r:embed="rId5"/>
          <a:srcRect/>
          <a:stretch/>
        </p:blipFill>
        <p:spPr>
          <a:xfrm rot="11015790">
            <a:off x="3262907" y="5182971"/>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chemeClr val="tx1"/>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txBody>
          <a:bodyPr/>
          <a:lstStyle/>
          <a:p>
            <a:endParaRPr lang="en-GB"/>
          </a:p>
        </p:txBody>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Curriculum Links</a:t>
            </a:r>
          </a:p>
        </p:txBody>
      </p:sp>
    </p:spTree>
    <p:extLst>
      <p:ext uri="{BB962C8B-B14F-4D97-AF65-F5344CB8AC3E}">
        <p14:creationId xmlns:p14="http://schemas.microsoft.com/office/powerpoint/2010/main" val="4292050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510282" y="170820"/>
            <a:ext cx="10490509" cy="1221809"/>
          </a:xfrm>
          <a:prstGeom prst="rect">
            <a:avLst/>
          </a:prstGeom>
        </p:spPr>
        <p:txBody>
          <a:bodyPr wrap="square"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What questions do you want to ask? What questions can you answer?</a:t>
            </a:r>
          </a:p>
          <a:p>
            <a:pPr algn="ctr">
              <a:lnSpc>
                <a:spcPts val="3639"/>
              </a:lnSpc>
            </a:pPr>
            <a:endParaRPr lang="en-US" sz="2599" dirty="0">
              <a:solidFill>
                <a:srgbClr val="000000"/>
              </a:solidFill>
              <a:latin typeface="Source Sans Pro Bold"/>
            </a:endParaRP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4" y="1073554"/>
            <a:ext cx="8359665" cy="1221809"/>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can you infer? </a:t>
            </a:r>
          </a:p>
          <a:p>
            <a:pPr algn="ctr">
              <a:lnSpc>
                <a:spcPts val="3639"/>
              </a:lnSpc>
            </a:pPr>
            <a:r>
              <a:rPr lang="en-US" sz="2599" dirty="0">
                <a:solidFill>
                  <a:srgbClr val="000000"/>
                </a:solidFill>
                <a:latin typeface="Source Sans Pro Bold"/>
              </a:rPr>
              <a:t>‘I/We think this might/may/could be ... because…’</a:t>
            </a:r>
          </a:p>
          <a:p>
            <a:pPr algn="ctr">
              <a:lnSpc>
                <a:spcPts val="2239"/>
              </a:lnSpc>
            </a:pPr>
            <a:endParaRPr lang="en-US" sz="2599" dirty="0">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4258770" y="2592308"/>
            <a:ext cx="3781220" cy="2741456"/>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3639"/>
              </a:lnSpc>
            </a:pPr>
            <a:r>
              <a:rPr lang="en-US" sz="2599" dirty="0">
                <a:solidFill>
                  <a:srgbClr val="000000"/>
                </a:solidFill>
                <a:latin typeface="Source Sans Pro Bold"/>
              </a:rPr>
              <a:t>Describe the shape, size, </a:t>
            </a:r>
            <a:r>
              <a:rPr lang="en-US" sz="2599" dirty="0" err="1">
                <a:solidFill>
                  <a:srgbClr val="000000"/>
                </a:solidFill>
                <a:latin typeface="Source Sans Pro Bold"/>
              </a:rPr>
              <a:t>colour</a:t>
            </a:r>
            <a:r>
              <a:rPr lang="en-US" sz="2599" dirty="0">
                <a:solidFill>
                  <a:srgbClr val="000000"/>
                </a:solidFill>
                <a:latin typeface="Source Sans Pro Bold"/>
              </a:rPr>
              <a:t>, weight, texture, feel, smell, features, condition.</a:t>
            </a:r>
          </a:p>
          <a:p>
            <a:pPr algn="ctr">
              <a:lnSpc>
                <a:spcPts val="3639"/>
              </a:lnSpc>
            </a:pPr>
            <a:r>
              <a:rPr lang="en-US" sz="2599" dirty="0">
                <a:solidFill>
                  <a:srgbClr val="000000"/>
                </a:solidFill>
                <a:latin typeface="Source Sans Pro Bold"/>
              </a:rPr>
              <a:t>Add other facts.</a:t>
            </a: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2">
            <a:extLst>
              <a:ext uri="{FF2B5EF4-FFF2-40B4-BE49-F238E27FC236}">
                <a16:creationId xmlns:a16="http://schemas.microsoft.com/office/drawing/2014/main" id="{9FD9C6CC-0A90-AC81-CE27-2A914F5C289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E0EF97E5-3C2B-EF82-2850-ACFE000C59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BA8AC50C-8DD4-8B46-5D78-6EC468EA3CF2}"/>
              </a:ext>
            </a:extLst>
          </p:cNvPr>
          <p:cNvSpPr txBox="1"/>
          <p:nvPr userDrawn="1"/>
        </p:nvSpPr>
        <p:spPr>
          <a:xfrm rot="5400000">
            <a:off x="10123632" y="2264814"/>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2522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3191153" y="167619"/>
            <a:ext cx="5809693" cy="894797"/>
          </a:xfrm>
          <a:prstGeom prst="rect">
            <a:avLst/>
          </a:prstGeom>
        </p:spPr>
        <p:txBody>
          <a:bodyPr wrap="square"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What questions do you want to ask? </a:t>
            </a:r>
          </a:p>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What questions can you answer?</a:t>
            </a: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2031876" y="1242214"/>
            <a:ext cx="8359665" cy="433132"/>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can you infer? </a:t>
            </a: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4258770" y="2592308"/>
            <a:ext cx="3781220" cy="894797"/>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36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208429"/>
            <a:ext cx="8308578" cy="500743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3382055" y="2295363"/>
            <a:ext cx="5659308" cy="3528866"/>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AE2450B-C725-8597-02FC-7487E891CBD1}"/>
              </a:ext>
            </a:extLst>
          </p:cNvPr>
          <p:cNvGrpSpPr/>
          <p:nvPr userDrawn="1"/>
        </p:nvGrpSpPr>
        <p:grpSpPr>
          <a:xfrm>
            <a:off x="11548163" y="2"/>
            <a:ext cx="756596" cy="6857998"/>
            <a:chOff x="11548163" y="2"/>
            <a:chExt cx="756596" cy="6857998"/>
          </a:xfrm>
        </p:grpSpPr>
        <p:grpSp>
          <p:nvGrpSpPr>
            <p:cNvPr id="5" name="Group 2">
              <a:extLst>
                <a:ext uri="{FF2B5EF4-FFF2-40B4-BE49-F238E27FC236}">
                  <a16:creationId xmlns:a16="http://schemas.microsoft.com/office/drawing/2014/main" id="{9FD9C6CC-0A90-AC81-CE27-2A914F5C289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E0EF97E5-3C2B-EF82-2850-ACFE000C59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7" name="TextBox 6">
              <a:extLst>
                <a:ext uri="{FF2B5EF4-FFF2-40B4-BE49-F238E27FC236}">
                  <a16:creationId xmlns:a16="http://schemas.microsoft.com/office/drawing/2014/main" id="{91576A33-F187-67BB-AEB6-047C57CE3F6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grpSp>
      <p:sp>
        <p:nvSpPr>
          <p:cNvPr id="9" name="TextBox 11">
            <a:extLst>
              <a:ext uri="{FF2B5EF4-FFF2-40B4-BE49-F238E27FC236}">
                <a16:creationId xmlns:a16="http://schemas.microsoft.com/office/drawing/2014/main" id="{33900939-FC14-C10A-EA86-BE9E6F2E16C3}"/>
              </a:ext>
            </a:extLst>
          </p:cNvPr>
          <p:cNvSpPr txBox="1"/>
          <p:nvPr userDrawn="1"/>
        </p:nvSpPr>
        <p:spPr>
          <a:xfrm>
            <a:off x="219602" y="133834"/>
            <a:ext cx="1782147" cy="894797"/>
          </a:xfrm>
          <a:prstGeom prst="rect">
            <a:avLst/>
          </a:prstGeom>
          <a:solidFill>
            <a:schemeClr val="bg1"/>
          </a:solidFill>
          <a:ln w="38100">
            <a:solidFill>
              <a:srgbClr val="BBEBA0"/>
            </a:solidFill>
          </a:ln>
        </p:spPr>
        <p:txBody>
          <a:bodyPr wrap="square"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Inference Squares</a:t>
            </a:r>
          </a:p>
        </p:txBody>
      </p:sp>
      <p:sp>
        <p:nvSpPr>
          <p:cNvPr id="14" name="TextBox 13">
            <a:extLst>
              <a:ext uri="{FF2B5EF4-FFF2-40B4-BE49-F238E27FC236}">
                <a16:creationId xmlns:a16="http://schemas.microsoft.com/office/drawing/2014/main" id="{600740C2-3D2D-C409-A8F1-6269444550C1}"/>
              </a:ext>
            </a:extLst>
          </p:cNvPr>
          <p:cNvSpPr txBox="1"/>
          <p:nvPr userDrawn="1"/>
        </p:nvSpPr>
        <p:spPr>
          <a:xfrm>
            <a:off x="4258770" y="3932199"/>
            <a:ext cx="3958512" cy="1569660"/>
          </a:xfrm>
          <a:prstGeom prst="rect">
            <a:avLst/>
          </a:prstGeom>
          <a:noFill/>
        </p:spPr>
        <p:txBody>
          <a:bodyPr wrap="square">
            <a:spAutoFit/>
          </a:bodyPr>
          <a:lstStyle/>
          <a:p>
            <a:pPr algn="ctr"/>
            <a:r>
              <a:rPr lang="en-GB" sz="2400" dirty="0">
                <a:latin typeface="Source Sans Pro Bold"/>
              </a:rPr>
              <a:t>Describe the shape, size, colour, weight, texture, feel, smell, features, condition.</a:t>
            </a:r>
          </a:p>
          <a:p>
            <a:pPr algn="ctr"/>
            <a:r>
              <a:rPr lang="en-GB" sz="2400" dirty="0">
                <a:latin typeface="Source Sans Pro Bold"/>
              </a:rPr>
              <a:t>Add other facts.</a:t>
            </a:r>
          </a:p>
        </p:txBody>
      </p:sp>
      <p:sp>
        <p:nvSpPr>
          <p:cNvPr id="16" name="TextBox 15">
            <a:extLst>
              <a:ext uri="{FF2B5EF4-FFF2-40B4-BE49-F238E27FC236}">
                <a16:creationId xmlns:a16="http://schemas.microsoft.com/office/drawing/2014/main" id="{31BD7AEA-AFDD-0B34-2FDE-AB18434DDEC3}"/>
              </a:ext>
            </a:extLst>
          </p:cNvPr>
          <p:cNvSpPr txBox="1"/>
          <p:nvPr userDrawn="1"/>
        </p:nvSpPr>
        <p:spPr>
          <a:xfrm>
            <a:off x="2031876" y="1815763"/>
            <a:ext cx="8278451" cy="400110"/>
          </a:xfrm>
          <a:prstGeom prst="rect">
            <a:avLst/>
          </a:prstGeom>
          <a:noFill/>
        </p:spPr>
        <p:txBody>
          <a:bodyPr wrap="square">
            <a:spAutoFit/>
          </a:bodyPr>
          <a:lstStyle/>
          <a:p>
            <a:pPr algn="ctr"/>
            <a:r>
              <a:rPr lang="en-GB" sz="2000" dirty="0">
                <a:latin typeface="Source Sans Pro Bold"/>
              </a:rPr>
              <a:t>‘I/We think this might/may/could/possibly/probably be ... because…’</a:t>
            </a:r>
          </a:p>
        </p:txBody>
      </p:sp>
    </p:spTree>
    <p:extLst>
      <p:ext uri="{BB962C8B-B14F-4D97-AF65-F5344CB8AC3E}">
        <p14:creationId xmlns:p14="http://schemas.microsoft.com/office/powerpoint/2010/main" val="23814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9" grpId="0" animBg="1"/>
      <p:bldP spid="14" grpId="0"/>
      <p:bldP spid="1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Infer">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7EB986A1-83F6-37D2-BB8B-C71E4DC6F8D3}"/>
              </a:ext>
            </a:extLst>
          </p:cNvPr>
          <p:cNvSpPr txBox="1"/>
          <p:nvPr userDrawn="1"/>
        </p:nvSpPr>
        <p:spPr>
          <a:xfrm>
            <a:off x="2031876" y="1242214"/>
            <a:ext cx="8359665" cy="433132"/>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can you infer? </a:t>
            </a: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4258770" y="2592308"/>
            <a:ext cx="3781220" cy="894797"/>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36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208429"/>
            <a:ext cx="8308578" cy="500743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3382055" y="2295363"/>
            <a:ext cx="5659308" cy="3528866"/>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AE2450B-C725-8597-02FC-7487E891CBD1}"/>
              </a:ext>
            </a:extLst>
          </p:cNvPr>
          <p:cNvGrpSpPr/>
          <p:nvPr userDrawn="1"/>
        </p:nvGrpSpPr>
        <p:grpSpPr>
          <a:xfrm>
            <a:off x="11548163" y="2"/>
            <a:ext cx="756596" cy="6857998"/>
            <a:chOff x="11548163" y="2"/>
            <a:chExt cx="756596" cy="6857998"/>
          </a:xfrm>
        </p:grpSpPr>
        <p:grpSp>
          <p:nvGrpSpPr>
            <p:cNvPr id="5" name="Group 2">
              <a:extLst>
                <a:ext uri="{FF2B5EF4-FFF2-40B4-BE49-F238E27FC236}">
                  <a16:creationId xmlns:a16="http://schemas.microsoft.com/office/drawing/2014/main" id="{9FD9C6CC-0A90-AC81-CE27-2A914F5C289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E0EF97E5-3C2B-EF82-2850-ACFE000C59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7" name="TextBox 6">
              <a:extLst>
                <a:ext uri="{FF2B5EF4-FFF2-40B4-BE49-F238E27FC236}">
                  <a16:creationId xmlns:a16="http://schemas.microsoft.com/office/drawing/2014/main" id="{91576A33-F187-67BB-AEB6-047C57CE3F6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 </a:t>
              </a:r>
            </a:p>
          </p:txBody>
        </p:sp>
      </p:grpSp>
      <p:sp>
        <p:nvSpPr>
          <p:cNvPr id="9" name="TextBox 11">
            <a:extLst>
              <a:ext uri="{FF2B5EF4-FFF2-40B4-BE49-F238E27FC236}">
                <a16:creationId xmlns:a16="http://schemas.microsoft.com/office/drawing/2014/main" id="{33900939-FC14-C10A-EA86-BE9E6F2E16C3}"/>
              </a:ext>
            </a:extLst>
          </p:cNvPr>
          <p:cNvSpPr txBox="1"/>
          <p:nvPr userDrawn="1"/>
        </p:nvSpPr>
        <p:spPr>
          <a:xfrm>
            <a:off x="219602" y="133834"/>
            <a:ext cx="1782147" cy="894797"/>
          </a:xfrm>
          <a:prstGeom prst="rect">
            <a:avLst/>
          </a:prstGeom>
          <a:solidFill>
            <a:schemeClr val="bg1"/>
          </a:solidFill>
          <a:ln w="38100">
            <a:solidFill>
              <a:srgbClr val="BBEBA0"/>
            </a:solidFill>
          </a:ln>
        </p:spPr>
        <p:txBody>
          <a:bodyPr wrap="square"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Inference Squares</a:t>
            </a:r>
          </a:p>
        </p:txBody>
      </p:sp>
      <p:sp>
        <p:nvSpPr>
          <p:cNvPr id="14" name="TextBox 13">
            <a:extLst>
              <a:ext uri="{FF2B5EF4-FFF2-40B4-BE49-F238E27FC236}">
                <a16:creationId xmlns:a16="http://schemas.microsoft.com/office/drawing/2014/main" id="{600740C2-3D2D-C409-A8F1-6269444550C1}"/>
              </a:ext>
            </a:extLst>
          </p:cNvPr>
          <p:cNvSpPr txBox="1"/>
          <p:nvPr userDrawn="1"/>
        </p:nvSpPr>
        <p:spPr>
          <a:xfrm>
            <a:off x="4258770" y="3932199"/>
            <a:ext cx="3958512" cy="1569660"/>
          </a:xfrm>
          <a:prstGeom prst="rect">
            <a:avLst/>
          </a:prstGeom>
          <a:noFill/>
        </p:spPr>
        <p:txBody>
          <a:bodyPr wrap="square">
            <a:spAutoFit/>
          </a:bodyPr>
          <a:lstStyle/>
          <a:p>
            <a:pPr algn="ctr"/>
            <a:r>
              <a:rPr lang="en-GB" sz="2400" dirty="0">
                <a:latin typeface="Source Sans Pro Bold"/>
              </a:rPr>
              <a:t>Describe the shape, size, colour, weight, texture, feel, smell, features, condition.</a:t>
            </a:r>
          </a:p>
          <a:p>
            <a:pPr algn="ctr"/>
            <a:r>
              <a:rPr lang="en-GB" sz="2400" dirty="0">
                <a:latin typeface="Source Sans Pro Bold"/>
              </a:rPr>
              <a:t>Add other facts.</a:t>
            </a:r>
          </a:p>
        </p:txBody>
      </p:sp>
      <p:sp>
        <p:nvSpPr>
          <p:cNvPr id="16" name="TextBox 15">
            <a:extLst>
              <a:ext uri="{FF2B5EF4-FFF2-40B4-BE49-F238E27FC236}">
                <a16:creationId xmlns:a16="http://schemas.microsoft.com/office/drawing/2014/main" id="{31BD7AEA-AFDD-0B34-2FDE-AB18434DDEC3}"/>
              </a:ext>
            </a:extLst>
          </p:cNvPr>
          <p:cNvSpPr txBox="1"/>
          <p:nvPr userDrawn="1"/>
        </p:nvSpPr>
        <p:spPr>
          <a:xfrm>
            <a:off x="2031876" y="1815763"/>
            <a:ext cx="8278451" cy="400110"/>
          </a:xfrm>
          <a:prstGeom prst="rect">
            <a:avLst/>
          </a:prstGeom>
          <a:noFill/>
        </p:spPr>
        <p:txBody>
          <a:bodyPr wrap="square">
            <a:spAutoFit/>
          </a:bodyPr>
          <a:lstStyle/>
          <a:p>
            <a:pPr algn="ctr"/>
            <a:r>
              <a:rPr lang="en-GB" sz="2000" dirty="0">
                <a:latin typeface="Source Sans Pro Bold"/>
              </a:rPr>
              <a:t>‘I/We think this might/may/could/possibly/probably be ... because…’</a:t>
            </a:r>
          </a:p>
        </p:txBody>
      </p:sp>
    </p:spTree>
    <p:extLst>
      <p:ext uri="{BB962C8B-B14F-4D97-AF65-F5344CB8AC3E}">
        <p14:creationId xmlns:p14="http://schemas.microsoft.com/office/powerpoint/2010/main" val="33851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9" grpId="0" animBg="1"/>
      <p:bldP spid="14" grpId="0"/>
      <p:bldP spid="16"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Infer">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A8ADE7E0-CD16-8455-C6AD-C883B0930866}"/>
              </a:ext>
              <a:ext uri="{C183D7F6-B498-43B3-948B-1728B52AA6E4}">
                <adec:decorative xmlns:adec="http://schemas.microsoft.com/office/drawing/2017/decorative" val="1"/>
              </a:ext>
            </a:extLst>
          </p:cNvPr>
          <p:cNvGrpSpPr/>
          <p:nvPr userDrawn="1"/>
        </p:nvGrpSpPr>
        <p:grpSpPr>
          <a:xfrm rot="16200000">
            <a:off x="8446659" y="3101506"/>
            <a:ext cx="6857998" cy="654989"/>
            <a:chOff x="0" y="0"/>
            <a:chExt cx="1993384" cy="182252"/>
          </a:xfrm>
          <a:solidFill>
            <a:srgbClr val="BBEBA0"/>
          </a:solidFill>
        </p:grpSpPr>
        <p:sp>
          <p:nvSpPr>
            <p:cNvPr id="9" name="Freeform 3">
              <a:extLst>
                <a:ext uri="{FF2B5EF4-FFF2-40B4-BE49-F238E27FC236}">
                  <a16:creationId xmlns:a16="http://schemas.microsoft.com/office/drawing/2014/main" id="{A80C4184-9E51-7192-A41F-F5342EBC9F4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12">
            <a:extLst>
              <a:ext uri="{FF2B5EF4-FFF2-40B4-BE49-F238E27FC236}">
                <a16:creationId xmlns:a16="http://schemas.microsoft.com/office/drawing/2014/main" id="{7EB986A1-83F6-37D2-BB8B-C71E4DC6F8D3}"/>
              </a:ext>
            </a:extLst>
          </p:cNvPr>
          <p:cNvSpPr txBox="1"/>
          <p:nvPr userDrawn="1"/>
        </p:nvSpPr>
        <p:spPr>
          <a:xfrm>
            <a:off x="1698734" y="1073554"/>
            <a:ext cx="8359665" cy="760144"/>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can you infer? </a:t>
            </a:r>
          </a:p>
          <a:p>
            <a:pPr algn="ctr">
              <a:lnSpc>
                <a:spcPts val="22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230923" y="1033769"/>
            <a:ext cx="9769868"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766F7B-A1F8-1550-5B7A-C979F3B2A63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Group Activity</a:t>
            </a:r>
          </a:p>
        </p:txBody>
      </p:sp>
    </p:spTree>
    <p:extLst>
      <p:ext uri="{BB962C8B-B14F-4D97-AF65-F5344CB8AC3E}">
        <p14:creationId xmlns:p14="http://schemas.microsoft.com/office/powerpoint/2010/main" val="3067007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Infer">
    <p:spTree>
      <p:nvGrpSpPr>
        <p:cNvPr id="1" name=""/>
        <p:cNvGrpSpPr/>
        <p:nvPr/>
      </p:nvGrpSpPr>
      <p:grpSpPr>
        <a:xfrm>
          <a:off x="0" y="0"/>
          <a:ext cx="0" cy="0"/>
          <a:chOff x="0" y="0"/>
          <a:chExt cx="0" cy="0"/>
        </a:xfrm>
      </p:grpSpPr>
      <p:sp>
        <p:nvSpPr>
          <p:cNvPr id="3" name="TextBox 13">
            <a:extLst>
              <a:ext uri="{FF2B5EF4-FFF2-40B4-BE49-F238E27FC236}">
                <a16:creationId xmlns:a16="http://schemas.microsoft.com/office/drawing/2014/main" id="{BBB9F31F-B590-3EAD-D5AA-0FFEDA23E77D}"/>
              </a:ext>
            </a:extLst>
          </p:cNvPr>
          <p:cNvSpPr txBox="1"/>
          <p:nvPr userDrawn="1"/>
        </p:nvSpPr>
        <p:spPr>
          <a:xfrm>
            <a:off x="4258770" y="2592308"/>
            <a:ext cx="3781220" cy="894797"/>
          </a:xfrm>
          <a:prstGeom prst="rect">
            <a:avLst/>
          </a:prstGeom>
        </p:spPr>
        <p:txBody>
          <a:bodyPr lIns="0" tIns="0" rIns="0" bIns="0" rtlCol="0" anchor="t">
            <a:spAutoFit/>
          </a:bodyPr>
          <a:lstStyle/>
          <a:p>
            <a:pPr algn="ctr">
              <a:lnSpc>
                <a:spcPts val="3639"/>
              </a:lnSpc>
            </a:pPr>
            <a:r>
              <a:rPr lang="en-US" sz="2599" dirty="0">
                <a:solidFill>
                  <a:srgbClr val="000000"/>
                </a:solidFill>
                <a:latin typeface="Source Sans Pro Bold"/>
              </a:rPr>
              <a:t>What can you see?</a:t>
            </a:r>
          </a:p>
          <a:p>
            <a:pPr algn="ctr">
              <a:lnSpc>
                <a:spcPts val="3639"/>
              </a:lnSpc>
            </a:pPr>
            <a:endParaRPr lang="en-US" sz="2599" dirty="0">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208429"/>
            <a:ext cx="8308578" cy="500743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3382055" y="2295363"/>
            <a:ext cx="5659308" cy="3528866"/>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AE2450B-C725-8597-02FC-7487E891CBD1}"/>
              </a:ext>
            </a:extLst>
          </p:cNvPr>
          <p:cNvGrpSpPr/>
          <p:nvPr userDrawn="1"/>
        </p:nvGrpSpPr>
        <p:grpSpPr>
          <a:xfrm>
            <a:off x="11548163" y="2"/>
            <a:ext cx="756596" cy="6857998"/>
            <a:chOff x="11548163" y="2"/>
            <a:chExt cx="756596" cy="6857998"/>
          </a:xfrm>
        </p:grpSpPr>
        <p:grpSp>
          <p:nvGrpSpPr>
            <p:cNvPr id="5" name="Group 2">
              <a:extLst>
                <a:ext uri="{FF2B5EF4-FFF2-40B4-BE49-F238E27FC236}">
                  <a16:creationId xmlns:a16="http://schemas.microsoft.com/office/drawing/2014/main" id="{9FD9C6CC-0A90-AC81-CE27-2A914F5C289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6" name="Freeform 3">
                <a:extLst>
                  <a:ext uri="{FF2B5EF4-FFF2-40B4-BE49-F238E27FC236}">
                    <a16:creationId xmlns:a16="http://schemas.microsoft.com/office/drawing/2014/main" id="{E0EF97E5-3C2B-EF82-2850-ACFE000C59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7" name="TextBox 6">
              <a:extLst>
                <a:ext uri="{FF2B5EF4-FFF2-40B4-BE49-F238E27FC236}">
                  <a16:creationId xmlns:a16="http://schemas.microsoft.com/office/drawing/2014/main" id="{91576A33-F187-67BB-AEB6-047C57CE3F6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Whole Class  Activity</a:t>
              </a:r>
            </a:p>
          </p:txBody>
        </p:sp>
      </p:grpSp>
      <p:sp>
        <p:nvSpPr>
          <p:cNvPr id="9" name="TextBox 11">
            <a:extLst>
              <a:ext uri="{FF2B5EF4-FFF2-40B4-BE49-F238E27FC236}">
                <a16:creationId xmlns:a16="http://schemas.microsoft.com/office/drawing/2014/main" id="{33900939-FC14-C10A-EA86-BE9E6F2E16C3}"/>
              </a:ext>
            </a:extLst>
          </p:cNvPr>
          <p:cNvSpPr txBox="1"/>
          <p:nvPr userDrawn="1"/>
        </p:nvSpPr>
        <p:spPr>
          <a:xfrm>
            <a:off x="219602" y="133834"/>
            <a:ext cx="1782147" cy="894797"/>
          </a:xfrm>
          <a:prstGeom prst="rect">
            <a:avLst/>
          </a:prstGeom>
          <a:solidFill>
            <a:schemeClr val="bg1"/>
          </a:solidFill>
          <a:ln w="38100">
            <a:solidFill>
              <a:srgbClr val="BBEBA0"/>
            </a:solidFill>
          </a:ln>
        </p:spPr>
        <p:txBody>
          <a:bodyPr wrap="square" lIns="0" tIns="0" rIns="0" bIns="0" rtlCol="0" anchor="t">
            <a:spAutoFit/>
          </a:bodyPr>
          <a:lstStyle/>
          <a:p>
            <a:pPr marL="0" marR="0" lvl="0" indent="0" algn="ctr" defTabSz="914400" rtl="0" eaLnBrk="1" fontAlgn="auto" latinLnBrk="0" hangingPunct="1">
              <a:lnSpc>
                <a:spcPts val="3639"/>
              </a:lnSpc>
              <a:spcBef>
                <a:spcPts val="0"/>
              </a:spcBef>
              <a:spcAft>
                <a:spcPts val="0"/>
              </a:spcAft>
              <a:buClrTx/>
              <a:buSzTx/>
              <a:buFontTx/>
              <a:buNone/>
              <a:tabLst/>
              <a:defRPr/>
            </a:pPr>
            <a:r>
              <a:rPr lang="en-US" sz="2599" dirty="0">
                <a:solidFill>
                  <a:srgbClr val="000000"/>
                </a:solidFill>
                <a:latin typeface="Source Sans Pro Bold"/>
              </a:rPr>
              <a:t>Inference Squares</a:t>
            </a:r>
          </a:p>
        </p:txBody>
      </p:sp>
      <p:sp>
        <p:nvSpPr>
          <p:cNvPr id="14" name="TextBox 13">
            <a:extLst>
              <a:ext uri="{FF2B5EF4-FFF2-40B4-BE49-F238E27FC236}">
                <a16:creationId xmlns:a16="http://schemas.microsoft.com/office/drawing/2014/main" id="{600740C2-3D2D-C409-A8F1-6269444550C1}"/>
              </a:ext>
            </a:extLst>
          </p:cNvPr>
          <p:cNvSpPr txBox="1"/>
          <p:nvPr userDrawn="1"/>
        </p:nvSpPr>
        <p:spPr>
          <a:xfrm>
            <a:off x="4258770" y="3932199"/>
            <a:ext cx="3958512" cy="1569660"/>
          </a:xfrm>
          <a:prstGeom prst="rect">
            <a:avLst/>
          </a:prstGeom>
          <a:noFill/>
        </p:spPr>
        <p:txBody>
          <a:bodyPr wrap="square">
            <a:spAutoFit/>
          </a:bodyPr>
          <a:lstStyle/>
          <a:p>
            <a:pPr algn="ctr"/>
            <a:r>
              <a:rPr lang="en-GB" sz="2400" dirty="0">
                <a:latin typeface="Source Sans Pro Bold"/>
              </a:rPr>
              <a:t>Describe the shape, size, colour, weight, texture, feel, smell, features, condition.</a:t>
            </a:r>
          </a:p>
          <a:p>
            <a:pPr algn="ctr"/>
            <a:r>
              <a:rPr lang="en-GB" sz="2400" dirty="0">
                <a:latin typeface="Source Sans Pro Bold"/>
              </a:rPr>
              <a:t>Add other facts.</a:t>
            </a:r>
          </a:p>
        </p:txBody>
      </p:sp>
    </p:spTree>
    <p:extLst>
      <p:ext uri="{BB962C8B-B14F-4D97-AF65-F5344CB8AC3E}">
        <p14:creationId xmlns:p14="http://schemas.microsoft.com/office/powerpoint/2010/main" val="238231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4"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nf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230923" y="1033769"/>
            <a:ext cx="9769868" cy="518209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BBEBA0"/>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776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749691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Inf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txBody>
            <a:bodyPr/>
            <a:lstStyle/>
            <a:p>
              <a:endParaRPr lang="en-GB"/>
            </a:p>
          </p:txBody>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24671509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05462" y="334708"/>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BBEBA0"/>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chemeClr val="tx1"/>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BBEBA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BBEBA0">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Teacher Notes</a:t>
            </a:r>
          </a:p>
        </p:txBody>
      </p:sp>
    </p:spTree>
    <p:extLst>
      <p:ext uri="{BB962C8B-B14F-4D97-AF65-F5344CB8AC3E}">
        <p14:creationId xmlns:p14="http://schemas.microsoft.com/office/powerpoint/2010/main" val="3217933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BBEBA0"/>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5" r:id="rId3"/>
    <p:sldLayoutId id="2147483691" r:id="rId4"/>
    <p:sldLayoutId id="2147483650" r:id="rId5"/>
    <p:sldLayoutId id="2147483683" r:id="rId6"/>
    <p:sldLayoutId id="2147483684" r:id="rId7"/>
    <p:sldLayoutId id="2147483696" r:id="rId8"/>
    <p:sldLayoutId id="2147483673" r:id="rId9"/>
    <p:sldLayoutId id="2147483677" r:id="rId10"/>
    <p:sldLayoutId id="2147483679" r:id="rId11"/>
    <p:sldLayoutId id="2147483680" r:id="rId12"/>
    <p:sldLayoutId id="2147483666" r:id="rId13"/>
    <p:sldLayoutId id="2147483685" r:id="rId14"/>
    <p:sldLayoutId id="2147483707" r:id="rId15"/>
    <p:sldLayoutId id="2147483702" r:id="rId16"/>
    <p:sldLayoutId id="2147483701" r:id="rId17"/>
    <p:sldLayoutId id="2147483667" r:id="rId18"/>
    <p:sldLayoutId id="2147483675" r:id="rId19"/>
    <p:sldLayoutId id="2147483704" r:id="rId20"/>
    <p:sldLayoutId id="2147483703" r:id="rId21"/>
    <p:sldLayoutId id="2147483671" r:id="rId22"/>
    <p:sldLayoutId id="2147483681" r:id="rId23"/>
    <p:sldLayoutId id="2147483672" r:id="rId24"/>
    <p:sldLayoutId id="2147483678" r:id="rId25"/>
    <p:sldLayoutId id="2147483664" r:id="rId26"/>
    <p:sldLayoutId id="2147483663" r:id="rId27"/>
    <p:sldLayoutId id="2147483660" r:id="rId28"/>
    <p:sldLayoutId id="2147483670" r:id="rId29"/>
    <p:sldLayoutId id="2147483692" r:id="rId30"/>
    <p:sldLayoutId id="2147483700" r:id="rId31"/>
    <p:sldLayoutId id="2147483682" r:id="rId32"/>
    <p:sldLayoutId id="2147483705" r:id="rId33"/>
    <p:sldLayoutId id="2147483698" r:id="rId34"/>
    <p:sldLayoutId id="2147483706" r:id="rId35"/>
    <p:sldLayoutId id="2147483697" r:id="rId36"/>
    <p:sldLayoutId id="2147483693" r:id="rId37"/>
    <p:sldLayoutId id="2147483699" r:id="rId38"/>
    <p:sldLayoutId id="2147483690" r:id="rId39"/>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png"/><Relationship Id="rId16"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1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 Id="rId1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2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18.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2.png"/><Relationship Id="rId7" Type="http://schemas.openxmlformats.org/officeDocument/2006/relationships/image" Target="../media/image31.svg"/><Relationship Id="rId2" Type="http://schemas.openxmlformats.org/officeDocument/2006/relationships/image" Target="../media/image48.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1045260274"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sketchfab.com/mustfarm" TargetMode="External"/><Relationship Id="rId5" Type="http://schemas.openxmlformats.org/officeDocument/2006/relationships/hyperlink" Target="https://historicengland.org.uk/content/docs/education/explorer/must-farm-images-ppts/" TargetMode="External"/><Relationship Id="rId4" Type="http://schemas.openxmlformats.org/officeDocument/2006/relationships/hyperlink" Target="https://historicengland.org.uk/content/docs/education/explorer/life-at-must-farm-pp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vimeo.com/1045260274?share=copy&amp;fl=cl&amp;fe=ci"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3297F3E-FE06-A845-7797-3274582AC8D3}"/>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Must Farm                     Bronze Age Village      </a:t>
            </a:r>
            <a:r>
              <a:rPr kumimoji="0" lang="en-GB" sz="2000" b="1" i="0" u="none" strike="noStrike" kern="1200" cap="none" spc="0" normalizeH="0" baseline="0" noProof="0">
                <a:ln>
                  <a:noFill/>
                </a:ln>
                <a:solidFill>
                  <a:schemeClr val="tx1"/>
                </a:solidFill>
                <a:effectLst/>
                <a:uLnTx/>
                <a:uFillTx/>
                <a:latin typeface="+mn-lt"/>
                <a:ea typeface="+mn-ea"/>
                <a:cs typeface="+mn-cs"/>
              </a:rPr>
              <a:t>Activity 4: </a:t>
            </a:r>
            <a:r>
              <a:rPr kumimoji="0" lang="en-GB" sz="2000" b="1" i="0" u="none" strike="noStrike" kern="1200" cap="none" spc="0" normalizeH="0" baseline="0" noProof="0" dirty="0">
                <a:ln>
                  <a:noFill/>
                </a:ln>
                <a:solidFill>
                  <a:schemeClr val="tx1"/>
                </a:solidFill>
                <a:effectLst/>
                <a:uLnTx/>
                <a:uFillTx/>
                <a:latin typeface="+mn-lt"/>
                <a:ea typeface="+mn-ea"/>
                <a:cs typeface="+mn-cs"/>
              </a:rPr>
              <a:t>Artefacts as Evidence                          What do the artefacts tell us about the people who lived there?</a:t>
            </a:r>
          </a:p>
        </p:txBody>
      </p:sp>
      <p:pic>
        <p:nvPicPr>
          <p:cNvPr id="12" name="Picture Placeholder 11" descr="An area of the muddy excavation site with numerous pots and objects partially excavated">
            <a:extLst>
              <a:ext uri="{FF2B5EF4-FFF2-40B4-BE49-F238E27FC236}">
                <a16:creationId xmlns:a16="http://schemas.microsoft.com/office/drawing/2014/main" id="{79396685-8539-5DEA-6F13-670CC7C8758F}"/>
              </a:ext>
            </a:extLst>
          </p:cNvPr>
          <p:cNvPicPr>
            <a:picLocks noGrp="1" noChangeAspect="1"/>
          </p:cNvPicPr>
          <p:nvPr>
            <p:ph type="pic" sz="quarter" idx="10"/>
          </p:nvPr>
        </p:nvPicPr>
        <p:blipFill>
          <a:blip r:embed="rId3"/>
          <a:srcRect l="10760" r="10760"/>
          <a:stretch/>
        </p:blipFill>
        <p:spPr>
          <a:xfrm>
            <a:off x="4128576" y="0"/>
            <a:ext cx="4287179" cy="3643675"/>
          </a:xfrm>
        </p:spPr>
      </p:pic>
      <p:pic>
        <p:nvPicPr>
          <p:cNvPr id="14" name="Picture 13" descr="three bobbins of flax thread excavated from Must Farm">
            <a:extLst>
              <a:ext uri="{FF2B5EF4-FFF2-40B4-BE49-F238E27FC236}">
                <a16:creationId xmlns:a16="http://schemas.microsoft.com/office/drawing/2014/main" id="{0C58ABED-790C-05EB-B0A6-892609A19B6A}"/>
              </a:ext>
            </a:extLst>
          </p:cNvPr>
          <p:cNvPicPr>
            <a:picLocks noChangeAspect="1"/>
          </p:cNvPicPr>
          <p:nvPr/>
        </p:nvPicPr>
        <p:blipFill>
          <a:blip r:embed="rId4"/>
          <a:srcRect l="899" t="2355" r="471"/>
          <a:stretch>
            <a:fillRect/>
          </a:stretch>
        </p:blipFill>
        <p:spPr>
          <a:xfrm>
            <a:off x="8529365" y="660455"/>
            <a:ext cx="3554781" cy="2322763"/>
          </a:xfrm>
          <a:prstGeom prst="rect">
            <a:avLst/>
          </a:prstGeom>
        </p:spPr>
      </p:pic>
      <p:pic>
        <p:nvPicPr>
          <p:cNvPr id="16" name="Picture 15" descr="a bronze chisel photographed from different angles">
            <a:extLst>
              <a:ext uri="{FF2B5EF4-FFF2-40B4-BE49-F238E27FC236}">
                <a16:creationId xmlns:a16="http://schemas.microsoft.com/office/drawing/2014/main" id="{FC547FB5-96B2-9E0E-A403-29A1FB0ECA40}"/>
              </a:ext>
            </a:extLst>
          </p:cNvPr>
          <p:cNvPicPr>
            <a:picLocks noChangeAspect="1"/>
          </p:cNvPicPr>
          <p:nvPr/>
        </p:nvPicPr>
        <p:blipFill>
          <a:blip r:embed="rId5"/>
          <a:srcRect/>
          <a:stretch/>
        </p:blipFill>
        <p:spPr>
          <a:xfrm>
            <a:off x="4196768" y="4047579"/>
            <a:ext cx="4150501" cy="2693675"/>
          </a:xfrm>
          <a:prstGeom prst="rect">
            <a:avLst/>
          </a:prstGeom>
        </p:spPr>
      </p:pic>
      <p:pic>
        <p:nvPicPr>
          <p:cNvPr id="18" name="Picture 17" descr="a section of a wattle panel excavated from the mud">
            <a:extLst>
              <a:ext uri="{FF2B5EF4-FFF2-40B4-BE49-F238E27FC236}">
                <a16:creationId xmlns:a16="http://schemas.microsoft.com/office/drawing/2014/main" id="{5D2893F3-614D-6C12-D007-55ED3F90E1DD}"/>
              </a:ext>
            </a:extLst>
          </p:cNvPr>
          <p:cNvPicPr>
            <a:picLocks noChangeAspect="1"/>
          </p:cNvPicPr>
          <p:nvPr/>
        </p:nvPicPr>
        <p:blipFill>
          <a:blip r:embed="rId6"/>
          <a:srcRect t="21261" b="21261"/>
          <a:stretch/>
        </p:blipFill>
        <p:spPr>
          <a:xfrm>
            <a:off x="8421512" y="3590421"/>
            <a:ext cx="3770488" cy="3249141"/>
          </a:xfrm>
          <a:prstGeom prst="rect">
            <a:avLst/>
          </a:prstGeom>
        </p:spPr>
      </p:pic>
    </p:spTree>
    <p:extLst>
      <p:ext uri="{BB962C8B-B14F-4D97-AF65-F5344CB8AC3E}">
        <p14:creationId xmlns:p14="http://schemas.microsoft.com/office/powerpoint/2010/main" val="627026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D42E-B74D-2CDE-8DB3-61E9CF5453BF}"/>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13A5251-65F0-37B7-79CA-F0BC59558BC7}"/>
              </a:ext>
            </a:extLst>
          </p:cNvPr>
          <p:cNvSpPr>
            <a:spLocks noGrp="1"/>
          </p:cNvSpPr>
          <p:nvPr>
            <p:ph type="title" idx="4294967295"/>
          </p:nvPr>
        </p:nvSpPr>
        <p:spPr>
          <a:xfrm>
            <a:off x="0" y="-1028700"/>
            <a:ext cx="10515600" cy="1028700"/>
          </a:xfrm>
        </p:spPr>
        <p:txBody>
          <a:bodyPr/>
          <a:lstStyle/>
          <a:p>
            <a:r>
              <a:rPr lang="en-GB" dirty="0"/>
              <a:t>Example of how to use a square of inference Step 2 Infer</a:t>
            </a:r>
          </a:p>
        </p:txBody>
      </p:sp>
      <p:grpSp>
        <p:nvGrpSpPr>
          <p:cNvPr id="7" name="Group 6" descr="a bronze axe in the mud">
            <a:extLst>
              <a:ext uri="{FF2B5EF4-FFF2-40B4-BE49-F238E27FC236}">
                <a16:creationId xmlns:a16="http://schemas.microsoft.com/office/drawing/2014/main" id="{FD62D41C-F4C9-3BC4-9C5F-0DB0220C10B9}"/>
              </a:ext>
            </a:extLst>
          </p:cNvPr>
          <p:cNvGrpSpPr/>
          <p:nvPr/>
        </p:nvGrpSpPr>
        <p:grpSpPr>
          <a:xfrm>
            <a:off x="2850339" y="2173721"/>
            <a:ext cx="6786030" cy="4542999"/>
            <a:chOff x="2850339" y="2173721"/>
            <a:chExt cx="6786030" cy="4542999"/>
          </a:xfrm>
        </p:grpSpPr>
        <p:pic>
          <p:nvPicPr>
            <p:cNvPr id="3" name="Picture 2">
              <a:extLst>
                <a:ext uri="{FF2B5EF4-FFF2-40B4-BE49-F238E27FC236}">
                  <a16:creationId xmlns:a16="http://schemas.microsoft.com/office/drawing/2014/main" id="{59CED1D4-6299-E2F9-6C48-EBD04C19A9F1}"/>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850339" y="2173721"/>
              <a:ext cx="6786030" cy="3554299"/>
            </a:xfrm>
            <a:prstGeom prst="rect">
              <a:avLst/>
            </a:prstGeom>
          </p:spPr>
        </p:pic>
        <p:sp>
          <p:nvSpPr>
            <p:cNvPr id="5" name="TextBox 4">
              <a:extLst>
                <a:ext uri="{FF2B5EF4-FFF2-40B4-BE49-F238E27FC236}">
                  <a16:creationId xmlns:a16="http://schemas.microsoft.com/office/drawing/2014/main" id="{AE99745E-1DA4-76D0-EFE6-2BAFB5698524}"/>
                </a:ext>
              </a:extLst>
            </p:cNvPr>
            <p:cNvSpPr txBox="1"/>
            <p:nvPr/>
          </p:nvSpPr>
          <p:spPr>
            <a:xfrm>
              <a:off x="3118776" y="2173721"/>
              <a:ext cx="4613507" cy="1200329"/>
            </a:xfrm>
            <a:prstGeom prst="rect">
              <a:avLst/>
            </a:prstGeom>
            <a:noFill/>
          </p:spPr>
          <p:txBody>
            <a:bodyPr wrap="square">
              <a:spAutoFit/>
            </a:bodyPr>
            <a:lstStyle/>
            <a:p>
              <a:pPr algn="ctr"/>
              <a:r>
                <a:rPr lang="en-GB" b="1" dirty="0">
                  <a:solidFill>
                    <a:schemeClr val="bg1"/>
                  </a:solidFill>
                </a:rPr>
                <a:t>What can you see?: Shape, size, weight, colour, texture, feel, material, features, smell, condition.</a:t>
              </a:r>
            </a:p>
            <a:p>
              <a:pPr algn="ctr"/>
              <a:r>
                <a:rPr lang="en-GB" b="1" dirty="0">
                  <a:solidFill>
                    <a:schemeClr val="bg1"/>
                  </a:solidFill>
                </a:rPr>
                <a:t>Add facts from scientific analysis.</a:t>
              </a:r>
            </a:p>
          </p:txBody>
        </p:sp>
        <p:sp>
          <p:nvSpPr>
            <p:cNvPr id="4" name="TextBox 3">
              <a:extLst>
                <a:ext uri="{FF2B5EF4-FFF2-40B4-BE49-F238E27FC236}">
                  <a16:creationId xmlns:a16="http://schemas.microsoft.com/office/drawing/2014/main" id="{A24BAD1F-897E-5F0A-A9BE-61E531971F3C}"/>
                </a:ext>
              </a:extLst>
            </p:cNvPr>
            <p:cNvSpPr txBox="1"/>
            <p:nvPr/>
          </p:nvSpPr>
          <p:spPr>
            <a:xfrm>
              <a:off x="3035416" y="3577399"/>
              <a:ext cx="6154614" cy="3139321"/>
            </a:xfrm>
            <a:prstGeom prst="rect">
              <a:avLst/>
            </a:prstGeom>
            <a:noFill/>
          </p:spPr>
          <p:txBody>
            <a:bodyPr wrap="square">
              <a:spAutoFit/>
            </a:bodyPr>
            <a:lstStyle/>
            <a:p>
              <a:r>
                <a:rPr lang="en-GB" dirty="0">
                  <a:solidFill>
                    <a:schemeClr val="bg1"/>
                  </a:solidFill>
                </a:rPr>
                <a:t>Shaped like an axe</a:t>
              </a:r>
            </a:p>
            <a:p>
              <a:r>
                <a:rPr lang="en-GB" dirty="0">
                  <a:solidFill>
                    <a:schemeClr val="bg1"/>
                  </a:solidFill>
                </a:rPr>
                <a:t>Thinner (Sharper) along the edge</a:t>
              </a:r>
            </a:p>
            <a:p>
              <a:r>
                <a:rPr lang="en-GB" dirty="0">
                  <a:solidFill>
                    <a:schemeClr val="bg1"/>
                  </a:solidFill>
                </a:rPr>
                <a:t>Loop on one side</a:t>
              </a:r>
            </a:p>
            <a:p>
              <a:r>
                <a:rPr lang="en-GB" dirty="0">
                  <a:solidFill>
                    <a:schemeClr val="bg1"/>
                  </a:solidFill>
                </a:rPr>
                <a:t>Bright shiny yellow in places; muddy or tarnished in others</a:t>
              </a:r>
            </a:p>
            <a:p>
              <a:r>
                <a:rPr lang="en-GB" dirty="0">
                  <a:solidFill>
                    <a:schemeClr val="bg1"/>
                  </a:solidFill>
                </a:rPr>
                <a:t>No handle</a:t>
              </a:r>
            </a:p>
            <a:p>
              <a:r>
                <a:rPr lang="en-GB" dirty="0">
                  <a:solidFill>
                    <a:schemeClr val="bg1"/>
                  </a:solidFill>
                </a:rPr>
                <a:t>Made of metal – copper and tin = Bronze</a:t>
              </a:r>
            </a:p>
            <a:p>
              <a:r>
                <a:rPr lang="en-GB" dirty="0">
                  <a:solidFill>
                    <a:schemeClr val="bg1"/>
                  </a:solidFill>
                  <a:ea typeface="Arial"/>
                  <a:cs typeface="Times New Roman"/>
                </a:rPr>
                <a:t>All the houses had contained axes – some as many as 7</a:t>
              </a: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grpSp>
      <p:grpSp>
        <p:nvGrpSpPr>
          <p:cNvPr id="13" name="Group 12" descr="inferences">
            <a:extLst>
              <a:ext uri="{FF2B5EF4-FFF2-40B4-BE49-F238E27FC236}">
                <a16:creationId xmlns:a16="http://schemas.microsoft.com/office/drawing/2014/main" id="{2498E57E-29AB-1B11-984C-04E713D3D951}"/>
              </a:ext>
            </a:extLst>
          </p:cNvPr>
          <p:cNvGrpSpPr/>
          <p:nvPr/>
        </p:nvGrpSpPr>
        <p:grpSpPr>
          <a:xfrm>
            <a:off x="1302985" y="1051953"/>
            <a:ext cx="10106575" cy="4781408"/>
            <a:chOff x="2271692" y="808633"/>
            <a:chExt cx="10106575" cy="4781408"/>
          </a:xfrm>
        </p:grpSpPr>
        <p:sp>
          <p:nvSpPr>
            <p:cNvPr id="9" name="TextBox 8">
              <a:extLst>
                <a:ext uri="{FF2B5EF4-FFF2-40B4-BE49-F238E27FC236}">
                  <a16:creationId xmlns:a16="http://schemas.microsoft.com/office/drawing/2014/main" id="{0A405D3E-5737-47A7-E54A-9627CEFBCEEF}"/>
                </a:ext>
              </a:extLst>
            </p:cNvPr>
            <p:cNvSpPr txBox="1"/>
            <p:nvPr/>
          </p:nvSpPr>
          <p:spPr>
            <a:xfrm>
              <a:off x="10738114" y="2173721"/>
              <a:ext cx="1340941" cy="3416320"/>
            </a:xfrm>
            <a:prstGeom prst="rect">
              <a:avLst/>
            </a:prstGeom>
            <a:solidFill>
              <a:schemeClr val="bg1"/>
            </a:solidFill>
            <a:ln>
              <a:solidFill>
                <a:schemeClr val="tx1"/>
              </a:solidFill>
            </a:ln>
          </p:spPr>
          <p:txBody>
            <a:bodyPr wrap="square" rtlCol="0">
              <a:spAutoFit/>
            </a:bodyPr>
            <a:lstStyle/>
            <a:p>
              <a:r>
                <a:rPr lang="en-GB" dirty="0"/>
                <a:t>Axes were probably very important to them because all the houses had contained axes – some as many as 7</a:t>
              </a:r>
            </a:p>
          </p:txBody>
        </p:sp>
        <p:sp>
          <p:nvSpPr>
            <p:cNvPr id="8" name="TextBox 7">
              <a:extLst>
                <a:ext uri="{FF2B5EF4-FFF2-40B4-BE49-F238E27FC236}">
                  <a16:creationId xmlns:a16="http://schemas.microsoft.com/office/drawing/2014/main" id="{C72583D1-6C82-245C-A4BC-81C91E4AD98A}"/>
                </a:ext>
              </a:extLst>
            </p:cNvPr>
            <p:cNvSpPr txBox="1"/>
            <p:nvPr/>
          </p:nvSpPr>
          <p:spPr>
            <a:xfrm>
              <a:off x="2271692" y="808633"/>
              <a:ext cx="2440912" cy="369332"/>
            </a:xfrm>
            <a:prstGeom prst="rect">
              <a:avLst/>
            </a:prstGeom>
            <a:noFill/>
          </p:spPr>
          <p:txBody>
            <a:bodyPr wrap="square">
              <a:spAutoFit/>
            </a:bodyPr>
            <a:lstStyle/>
            <a:p>
              <a:r>
                <a:rPr lang="en-GB" b="1" dirty="0"/>
                <a:t>What can you infer? </a:t>
              </a:r>
            </a:p>
          </p:txBody>
        </p:sp>
        <p:sp>
          <p:nvSpPr>
            <p:cNvPr id="10" name="TextBox 9">
              <a:extLst>
                <a:ext uri="{FF2B5EF4-FFF2-40B4-BE49-F238E27FC236}">
                  <a16:creationId xmlns:a16="http://schemas.microsoft.com/office/drawing/2014/main" id="{3F281F2F-A115-60C5-7F91-4434939D1771}"/>
                </a:ext>
              </a:extLst>
            </p:cNvPr>
            <p:cNvSpPr txBox="1"/>
            <p:nvPr/>
          </p:nvSpPr>
          <p:spPr>
            <a:xfrm>
              <a:off x="3492148" y="1182395"/>
              <a:ext cx="5453460" cy="646331"/>
            </a:xfrm>
            <a:prstGeom prst="rect">
              <a:avLst/>
            </a:prstGeom>
            <a:solidFill>
              <a:schemeClr val="bg1"/>
            </a:solidFill>
            <a:ln>
              <a:solidFill>
                <a:schemeClr val="tx1"/>
              </a:solidFill>
            </a:ln>
          </p:spPr>
          <p:txBody>
            <a:bodyPr wrap="square" rtlCol="0">
              <a:spAutoFit/>
            </a:bodyPr>
            <a:lstStyle/>
            <a:p>
              <a:r>
                <a:rPr lang="en-GB" dirty="0"/>
                <a:t>This axe head could show that these people knew how to make metal tools and weapons from Bronze. </a:t>
              </a:r>
            </a:p>
          </p:txBody>
        </p:sp>
        <p:sp>
          <p:nvSpPr>
            <p:cNvPr id="11" name="TextBox 10">
              <a:extLst>
                <a:ext uri="{FF2B5EF4-FFF2-40B4-BE49-F238E27FC236}">
                  <a16:creationId xmlns:a16="http://schemas.microsoft.com/office/drawing/2014/main" id="{22D94644-40B6-F02E-7D3E-4704DB5B15E1}"/>
                </a:ext>
              </a:extLst>
            </p:cNvPr>
            <p:cNvSpPr txBox="1"/>
            <p:nvPr/>
          </p:nvSpPr>
          <p:spPr>
            <a:xfrm>
              <a:off x="2271692" y="2312220"/>
              <a:ext cx="1440215" cy="3139321"/>
            </a:xfrm>
            <a:prstGeom prst="rect">
              <a:avLst/>
            </a:prstGeom>
            <a:solidFill>
              <a:schemeClr val="bg1"/>
            </a:solidFill>
            <a:ln>
              <a:solidFill>
                <a:schemeClr val="tx1"/>
              </a:solidFill>
            </a:ln>
          </p:spPr>
          <p:txBody>
            <a:bodyPr wrap="square" rtlCol="0">
              <a:spAutoFit/>
            </a:bodyPr>
            <a:lstStyle/>
            <a:p>
              <a:r>
                <a:rPr lang="en-GB" dirty="0"/>
                <a:t>We think that the people who made this may have been very skilful because it is difficult to make things in metal</a:t>
              </a:r>
            </a:p>
          </p:txBody>
        </p:sp>
        <p:sp>
          <p:nvSpPr>
            <p:cNvPr id="12" name="TextBox 11">
              <a:extLst>
                <a:ext uri="{FF2B5EF4-FFF2-40B4-BE49-F238E27FC236}">
                  <a16:creationId xmlns:a16="http://schemas.microsoft.com/office/drawing/2014/main" id="{275F00AA-11F3-2436-6329-752E250CAB96}"/>
                </a:ext>
              </a:extLst>
            </p:cNvPr>
            <p:cNvSpPr txBox="1"/>
            <p:nvPr/>
          </p:nvSpPr>
          <p:spPr>
            <a:xfrm>
              <a:off x="9408202" y="1201975"/>
              <a:ext cx="2970065" cy="646331"/>
            </a:xfrm>
            <a:prstGeom prst="rect">
              <a:avLst/>
            </a:prstGeom>
            <a:noFill/>
            <a:ln>
              <a:solidFill>
                <a:schemeClr val="tx1"/>
              </a:solidFill>
            </a:ln>
          </p:spPr>
          <p:txBody>
            <a:bodyPr wrap="square">
              <a:spAutoFit/>
            </a:bodyPr>
            <a:lstStyle/>
            <a:p>
              <a:r>
                <a:rPr lang="en-GB" dirty="0"/>
                <a:t>They might have bought it from someone else</a:t>
              </a:r>
            </a:p>
          </p:txBody>
        </p:sp>
      </p:grpSp>
    </p:spTree>
    <p:extLst>
      <p:ext uri="{BB962C8B-B14F-4D97-AF65-F5344CB8AC3E}">
        <p14:creationId xmlns:p14="http://schemas.microsoft.com/office/powerpoint/2010/main" val="114067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19829-E195-EA5A-836D-87E397695FA3}"/>
              </a:ext>
            </a:extLst>
          </p:cNvPr>
          <p:cNvSpPr>
            <a:spLocks noGrp="1"/>
          </p:cNvSpPr>
          <p:nvPr>
            <p:ph type="title"/>
          </p:nvPr>
        </p:nvSpPr>
        <p:spPr/>
        <p:txBody>
          <a:bodyPr>
            <a:normAutofit/>
          </a:bodyPr>
          <a:lstStyle/>
          <a:p>
            <a:r>
              <a:rPr lang="en-GB" dirty="0"/>
              <a:t>QUESTION: What questions do you want to ask?  </a:t>
            </a:r>
          </a:p>
        </p:txBody>
      </p:sp>
      <p:pic>
        <p:nvPicPr>
          <p:cNvPr id="4" name="Content Placeholder 3" descr="copy of slide 9">
            <a:extLst>
              <a:ext uri="{FF2B5EF4-FFF2-40B4-BE49-F238E27FC236}">
                <a16:creationId xmlns:a16="http://schemas.microsoft.com/office/drawing/2014/main" id="{125101AE-B5A3-707C-1240-9ADDEF472E77}"/>
              </a:ext>
            </a:extLst>
          </p:cNvPr>
          <p:cNvPicPr>
            <a:picLocks noGrp="1" noChangeAspect="1"/>
          </p:cNvPicPr>
          <p:nvPr>
            <p:ph idx="1"/>
          </p:nvPr>
        </p:nvPicPr>
        <p:blipFill>
          <a:blip r:embed="rId2"/>
          <a:stretch>
            <a:fillRect/>
          </a:stretch>
        </p:blipFill>
        <p:spPr>
          <a:xfrm>
            <a:off x="3360830" y="3359995"/>
            <a:ext cx="5443373" cy="3061897"/>
          </a:xfrm>
          <a:prstGeom prst="rect">
            <a:avLst/>
          </a:prstGeom>
          <a:ln w="57150">
            <a:solidFill>
              <a:srgbClr val="BBEBA0"/>
            </a:solidFill>
          </a:ln>
        </p:spPr>
      </p:pic>
      <p:sp>
        <p:nvSpPr>
          <p:cNvPr id="7" name="Picture Placeholder 27" descr="Thought bubble">
            <a:extLst>
              <a:ext uri="{FF2B5EF4-FFF2-40B4-BE49-F238E27FC236}">
                <a16:creationId xmlns:a16="http://schemas.microsoft.com/office/drawing/2014/main" id="{48AE82D8-1BD6-8A6B-84D2-19F518F6F240}"/>
              </a:ext>
              <a:ext uri="{C183D7F6-B498-43B3-948B-1728B52AA6E4}">
                <adec:decorative xmlns:adec="http://schemas.microsoft.com/office/drawing/2017/decorative" val="0"/>
              </a:ext>
            </a:extLst>
          </p:cNvPr>
          <p:cNvSpPr txBox="1">
            <a:spLocks/>
          </p:cNvSpPr>
          <p:nvPr/>
        </p:nvSpPr>
        <p:spPr>
          <a:xfrm>
            <a:off x="8809240" y="1883686"/>
            <a:ext cx="2712942" cy="2294126"/>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Where did the metal come from? </a:t>
            </a:r>
            <a:endParaRPr lang="en-US" sz="1800" b="1" dirty="0"/>
          </a:p>
        </p:txBody>
      </p:sp>
      <p:sp>
        <p:nvSpPr>
          <p:cNvPr id="8" name="Picture Placeholder 27" descr="Thought bubble">
            <a:extLst>
              <a:ext uri="{FF2B5EF4-FFF2-40B4-BE49-F238E27FC236}">
                <a16:creationId xmlns:a16="http://schemas.microsoft.com/office/drawing/2014/main" id="{B5F8CD64-EE05-6954-5987-1D23EEC4EADB}"/>
              </a:ext>
              <a:ext uri="{C183D7F6-B498-43B3-948B-1728B52AA6E4}">
                <adec:decorative xmlns:adec="http://schemas.microsoft.com/office/drawing/2017/decorative" val="0"/>
              </a:ext>
            </a:extLst>
          </p:cNvPr>
          <p:cNvSpPr txBox="1">
            <a:spLocks/>
          </p:cNvSpPr>
          <p:nvPr/>
        </p:nvSpPr>
        <p:spPr>
          <a:xfrm>
            <a:off x="6096000" y="896882"/>
            <a:ext cx="2944812" cy="2032000"/>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What was it made from? </a:t>
            </a:r>
            <a:endParaRPr lang="en-US" sz="1800" b="1" dirty="0"/>
          </a:p>
        </p:txBody>
      </p:sp>
      <p:sp>
        <p:nvSpPr>
          <p:cNvPr id="9" name="Picture Placeholder 27" descr="Thought bubble">
            <a:extLst>
              <a:ext uri="{FF2B5EF4-FFF2-40B4-BE49-F238E27FC236}">
                <a16:creationId xmlns:a16="http://schemas.microsoft.com/office/drawing/2014/main" id="{CD9C0EA1-65C1-14A8-0790-8D0EB99E4FB5}"/>
              </a:ext>
              <a:ext uri="{C183D7F6-B498-43B3-948B-1728B52AA6E4}">
                <adec:decorative xmlns:adec="http://schemas.microsoft.com/office/drawing/2017/decorative" val="0"/>
              </a:ext>
            </a:extLst>
          </p:cNvPr>
          <p:cNvSpPr txBox="1">
            <a:spLocks/>
          </p:cNvSpPr>
          <p:nvPr/>
        </p:nvSpPr>
        <p:spPr>
          <a:xfrm flipH="1">
            <a:off x="219386" y="2806151"/>
            <a:ext cx="2884487" cy="2032000"/>
          </a:xfrm>
          <a:prstGeom prst="rect">
            <a:avLst/>
          </a:prstGeom>
          <a:blipFill>
            <a:blip r:embed="rId7">
              <a:extLst>
                <a:ext uri="{96DAC541-7B7A-43D3-8B79-37D633B846F1}">
                  <asvg:svgBlip xmlns:asvg="http://schemas.microsoft.com/office/drawing/2016/SVG/main" r:embed="rId8"/>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Was it a weapon or a tool? </a:t>
            </a:r>
            <a:endParaRPr lang="en-US" sz="1800" b="1" dirty="0"/>
          </a:p>
        </p:txBody>
      </p:sp>
      <p:sp>
        <p:nvSpPr>
          <p:cNvPr id="10" name="Picture Placeholder 27" descr="Thought bubble">
            <a:extLst>
              <a:ext uri="{FF2B5EF4-FFF2-40B4-BE49-F238E27FC236}">
                <a16:creationId xmlns:a16="http://schemas.microsoft.com/office/drawing/2014/main" id="{48A140FF-6B43-56AC-8AE3-F99188576319}"/>
              </a:ext>
              <a:ext uri="{C183D7F6-B498-43B3-948B-1728B52AA6E4}">
                <adec:decorative xmlns:adec="http://schemas.microsoft.com/office/drawing/2017/decorative" val="0"/>
              </a:ext>
            </a:extLst>
          </p:cNvPr>
          <p:cNvSpPr txBox="1">
            <a:spLocks/>
          </p:cNvSpPr>
          <p:nvPr/>
        </p:nvSpPr>
        <p:spPr>
          <a:xfrm>
            <a:off x="203897" y="867686"/>
            <a:ext cx="2616774" cy="2032000"/>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b="1" dirty="0"/>
              <a:t>Who made it? </a:t>
            </a:r>
            <a:endParaRPr lang="en-US" sz="1800" b="1" dirty="0"/>
          </a:p>
        </p:txBody>
      </p:sp>
      <p:sp>
        <p:nvSpPr>
          <p:cNvPr id="11" name="Picture Placeholder 35" descr="Thought bubble">
            <a:extLst>
              <a:ext uri="{FF2B5EF4-FFF2-40B4-BE49-F238E27FC236}">
                <a16:creationId xmlns:a16="http://schemas.microsoft.com/office/drawing/2014/main" id="{31DEA7B9-9DCC-331F-6653-346632F94D38}"/>
              </a:ext>
              <a:ext uri="{C183D7F6-B498-43B3-948B-1728B52AA6E4}">
                <adec:decorative xmlns:adec="http://schemas.microsoft.com/office/drawing/2017/decorative" val="0"/>
              </a:ext>
            </a:extLst>
          </p:cNvPr>
          <p:cNvSpPr txBox="1">
            <a:spLocks/>
          </p:cNvSpPr>
          <p:nvPr/>
        </p:nvSpPr>
        <p:spPr>
          <a:xfrm flipH="1">
            <a:off x="2779859" y="1535723"/>
            <a:ext cx="3075634" cy="1746250"/>
          </a:xfrm>
          <a:prstGeom prst="rect">
            <a:avLst/>
          </a:prstGeom>
          <a:blipFill>
            <a:blip r:embed="rId11">
              <a:extLst>
                <a:ext uri="{96DAC541-7B7A-43D3-8B79-37D633B846F1}">
                  <asvg:svgBlip xmlns:asvg="http://schemas.microsoft.com/office/drawing/2016/SVG/main" r:embed="rId12"/>
                </a:ext>
              </a:extLst>
            </a:blip>
            <a:stretch>
              <a:fillRect l="-412" r="-412"/>
            </a:stretch>
          </a:blipFill>
        </p:spPr>
        <p:txBody>
          <a:bodyPr lIns="108000" tIns="468000" rIns="108000" bIns="144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Where was it made? </a:t>
            </a:r>
          </a:p>
        </p:txBody>
      </p:sp>
      <p:sp>
        <p:nvSpPr>
          <p:cNvPr id="12" name="Picture Placeholder 27" descr="Thought bubble">
            <a:extLst>
              <a:ext uri="{FF2B5EF4-FFF2-40B4-BE49-F238E27FC236}">
                <a16:creationId xmlns:a16="http://schemas.microsoft.com/office/drawing/2014/main" id="{D400B585-EA6B-C36E-74B9-CF460ED67FE5}"/>
              </a:ext>
              <a:ext uri="{C183D7F6-B498-43B3-948B-1728B52AA6E4}">
                <adec:decorative xmlns:adec="http://schemas.microsoft.com/office/drawing/2017/decorative" val="0"/>
              </a:ext>
            </a:extLst>
          </p:cNvPr>
          <p:cNvSpPr txBox="1">
            <a:spLocks/>
          </p:cNvSpPr>
          <p:nvPr/>
        </p:nvSpPr>
        <p:spPr>
          <a:xfrm>
            <a:off x="394053" y="4628649"/>
            <a:ext cx="2535151" cy="2032000"/>
          </a:xfrm>
          <a:prstGeom prst="rect">
            <a:avLst/>
          </a:prstGeom>
          <a:blipFill>
            <a:blip r:embed="rId13">
              <a:extLst>
                <a:ext uri="{96DAC541-7B7A-43D3-8B79-37D633B846F1}">
                  <asvg:svgBlip xmlns:asvg="http://schemas.microsoft.com/office/drawing/2016/SVG/main" r:embed="rId14"/>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US" sz="1800" b="1" dirty="0"/>
              <a:t>Where is the handle(haft)?</a:t>
            </a:r>
          </a:p>
        </p:txBody>
      </p:sp>
      <p:grpSp>
        <p:nvGrpSpPr>
          <p:cNvPr id="17" name="Hypthosise Character" descr="Hypothesise">
            <a:extLst>
              <a:ext uri="{FF2B5EF4-FFF2-40B4-BE49-F238E27FC236}">
                <a16:creationId xmlns:a16="http://schemas.microsoft.com/office/drawing/2014/main" id="{B7FEAEA5-B903-8669-1AF1-F382A63564BB}"/>
              </a:ext>
            </a:extLst>
          </p:cNvPr>
          <p:cNvGrpSpPr/>
          <p:nvPr/>
        </p:nvGrpSpPr>
        <p:grpSpPr>
          <a:xfrm>
            <a:off x="9061159" y="4572000"/>
            <a:ext cx="2450043" cy="2204616"/>
            <a:chOff x="3614229" y="1000458"/>
            <a:chExt cx="3691754" cy="3193965"/>
          </a:xfrm>
        </p:grpSpPr>
        <p:sp>
          <p:nvSpPr>
            <p:cNvPr id="18" name="Washi">
              <a:extLst>
                <a:ext uri="{FF2B5EF4-FFF2-40B4-BE49-F238E27FC236}">
                  <a16:creationId xmlns:a16="http://schemas.microsoft.com/office/drawing/2014/main" id="{EAF75645-4B48-2CD8-149F-BA6B1200CAC0}"/>
                </a:ext>
                <a:ext uri="{C183D7F6-B498-43B3-948B-1728B52AA6E4}">
                  <adec:decorative xmlns:adec="http://schemas.microsoft.com/office/drawing/2017/decorative" val="1"/>
                </a:ext>
              </a:extLst>
            </p:cNvPr>
            <p:cNvSpPr txBox="1">
              <a:spLocks/>
            </p:cNvSpPr>
            <p:nvPr/>
          </p:nvSpPr>
          <p:spPr>
            <a:xfrm rot="627809">
              <a:off x="4749307" y="1092586"/>
              <a:ext cx="2514946" cy="681038"/>
            </a:xfrm>
            <a:prstGeom prst="rect">
              <a:avLst/>
            </a:prstGeom>
            <a:blipFill>
              <a:blip r:embed="rId15"/>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9" name="Text Placeholder">
              <a:extLst>
                <a:ext uri="{FF2B5EF4-FFF2-40B4-BE49-F238E27FC236}">
                  <a16:creationId xmlns:a16="http://schemas.microsoft.com/office/drawing/2014/main" id="{C8A68812-9D6B-C284-84FF-1BEBD610E797}"/>
                </a:ext>
              </a:extLst>
            </p:cNvPr>
            <p:cNvSpPr txBox="1">
              <a:spLocks/>
            </p:cNvSpPr>
            <p:nvPr/>
          </p:nvSpPr>
          <p:spPr>
            <a:xfrm rot="411728">
              <a:off x="4737081" y="1255364"/>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effectLst/>
                  <a:latin typeface="Helvetica" pitchFamily="2" charset="0"/>
                </a:rPr>
                <a:t>Ask Questions</a:t>
              </a:r>
            </a:p>
          </p:txBody>
        </p:sp>
        <p:pic>
          <p:nvPicPr>
            <p:cNvPr id="20" name="Icon">
              <a:extLst>
                <a:ext uri="{FF2B5EF4-FFF2-40B4-BE49-F238E27FC236}">
                  <a16:creationId xmlns:a16="http://schemas.microsoft.com/office/drawing/2014/main" id="{3BED7374-5E43-7655-C253-D3D4792AD55E}"/>
                </a:ext>
              </a:extLst>
            </p:cNvPr>
            <p:cNvPicPr>
              <a:picLocks noChangeAspect="1"/>
            </p:cNvPicPr>
            <p:nvPr/>
          </p:nvPicPr>
          <p:blipFill>
            <a:blip r:embed="rId16"/>
            <a:srcRect/>
            <a:stretch/>
          </p:blipFill>
          <p:spPr>
            <a:xfrm>
              <a:off x="3614229" y="1000458"/>
              <a:ext cx="2740920" cy="3193965"/>
            </a:xfrm>
            <a:prstGeom prst="rect">
              <a:avLst/>
            </a:prstGeom>
          </p:spPr>
        </p:pic>
      </p:grpSp>
    </p:spTree>
    <p:extLst>
      <p:ext uri="{BB962C8B-B14F-4D97-AF65-F5344CB8AC3E}">
        <p14:creationId xmlns:p14="http://schemas.microsoft.com/office/powerpoint/2010/main" val="414228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FDEF2-9F4D-4698-917D-BBF40BFFEE47}"/>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9601C705-C15C-B672-4EBC-B751411F1D95}"/>
              </a:ext>
            </a:extLst>
          </p:cNvPr>
          <p:cNvSpPr>
            <a:spLocks noGrp="1"/>
          </p:cNvSpPr>
          <p:nvPr>
            <p:ph type="title" idx="4294967295"/>
          </p:nvPr>
        </p:nvSpPr>
        <p:spPr>
          <a:xfrm>
            <a:off x="0" y="-1028700"/>
            <a:ext cx="10515600" cy="1028700"/>
          </a:xfrm>
        </p:spPr>
        <p:txBody>
          <a:bodyPr/>
          <a:lstStyle/>
          <a:p>
            <a:r>
              <a:rPr lang="en-GB" dirty="0"/>
              <a:t>Example of how to use a square of inference Step 3 Questions</a:t>
            </a:r>
          </a:p>
        </p:txBody>
      </p:sp>
      <p:grpSp>
        <p:nvGrpSpPr>
          <p:cNvPr id="2" name="Group 1" descr="a bronze axe in the mud">
            <a:extLst>
              <a:ext uri="{FF2B5EF4-FFF2-40B4-BE49-F238E27FC236}">
                <a16:creationId xmlns:a16="http://schemas.microsoft.com/office/drawing/2014/main" id="{D1CA0AE0-2E23-F76F-EC0D-3BFED915E5FF}"/>
              </a:ext>
            </a:extLst>
          </p:cNvPr>
          <p:cNvGrpSpPr/>
          <p:nvPr/>
        </p:nvGrpSpPr>
        <p:grpSpPr>
          <a:xfrm>
            <a:off x="2957478" y="2173721"/>
            <a:ext cx="6491322" cy="4542999"/>
            <a:chOff x="2957478" y="2173721"/>
            <a:chExt cx="6491322" cy="4542999"/>
          </a:xfrm>
        </p:grpSpPr>
        <p:pic>
          <p:nvPicPr>
            <p:cNvPr id="3" name="Picture 2" descr="An axe on the ground">
              <a:extLst>
                <a:ext uri="{FF2B5EF4-FFF2-40B4-BE49-F238E27FC236}">
                  <a16:creationId xmlns:a16="http://schemas.microsoft.com/office/drawing/2014/main" id="{E652F724-76A8-B48B-D2F3-933E66F699E2}"/>
                </a:ext>
              </a:extLst>
            </p:cNvPr>
            <p:cNvPicPr>
              <a:picLocks noChangeAspect="1"/>
            </p:cNvPicPr>
            <p:nvPr/>
          </p:nvPicPr>
          <p:blipFill>
            <a:blip r:embed="rId3"/>
            <a:stretch>
              <a:fillRect/>
            </a:stretch>
          </p:blipFill>
          <p:spPr>
            <a:xfrm>
              <a:off x="2957478" y="2173721"/>
              <a:ext cx="6491322" cy="3548706"/>
            </a:xfrm>
            <a:prstGeom prst="rect">
              <a:avLst/>
            </a:prstGeom>
          </p:spPr>
        </p:pic>
        <p:sp>
          <p:nvSpPr>
            <p:cNvPr id="5" name="TextBox 4">
              <a:extLst>
                <a:ext uri="{FF2B5EF4-FFF2-40B4-BE49-F238E27FC236}">
                  <a16:creationId xmlns:a16="http://schemas.microsoft.com/office/drawing/2014/main" id="{AEF869E7-E075-4ADD-A586-197597C652DC}"/>
                </a:ext>
              </a:extLst>
            </p:cNvPr>
            <p:cNvSpPr txBox="1"/>
            <p:nvPr/>
          </p:nvSpPr>
          <p:spPr>
            <a:xfrm>
              <a:off x="3118776" y="2173721"/>
              <a:ext cx="4613507" cy="1200329"/>
            </a:xfrm>
            <a:prstGeom prst="rect">
              <a:avLst/>
            </a:prstGeom>
            <a:noFill/>
          </p:spPr>
          <p:txBody>
            <a:bodyPr wrap="square">
              <a:spAutoFit/>
            </a:bodyPr>
            <a:lstStyle/>
            <a:p>
              <a:pPr algn="ctr"/>
              <a:r>
                <a:rPr lang="en-GB" b="1" dirty="0">
                  <a:solidFill>
                    <a:schemeClr val="bg1"/>
                  </a:solidFill>
                </a:rPr>
                <a:t>What can you see?: Shape, size, weight, colour, texture, feel, material, features, smell, condition.</a:t>
              </a:r>
            </a:p>
            <a:p>
              <a:pPr algn="ctr"/>
              <a:r>
                <a:rPr lang="en-GB" b="1" dirty="0">
                  <a:solidFill>
                    <a:schemeClr val="bg1"/>
                  </a:solidFill>
                </a:rPr>
                <a:t>Add facts from scientific analysis.</a:t>
              </a:r>
            </a:p>
          </p:txBody>
        </p:sp>
        <p:sp>
          <p:nvSpPr>
            <p:cNvPr id="4" name="TextBox 3">
              <a:extLst>
                <a:ext uri="{FF2B5EF4-FFF2-40B4-BE49-F238E27FC236}">
                  <a16:creationId xmlns:a16="http://schemas.microsoft.com/office/drawing/2014/main" id="{C69B698F-57E0-2FE0-9E31-C0ECE83B4A02}"/>
                </a:ext>
              </a:extLst>
            </p:cNvPr>
            <p:cNvSpPr txBox="1"/>
            <p:nvPr/>
          </p:nvSpPr>
          <p:spPr>
            <a:xfrm>
              <a:off x="3035416" y="3577399"/>
              <a:ext cx="6154614" cy="3139321"/>
            </a:xfrm>
            <a:prstGeom prst="rect">
              <a:avLst/>
            </a:prstGeom>
            <a:noFill/>
          </p:spPr>
          <p:txBody>
            <a:bodyPr wrap="square">
              <a:spAutoFit/>
            </a:bodyPr>
            <a:lstStyle/>
            <a:p>
              <a:r>
                <a:rPr lang="en-GB" dirty="0">
                  <a:solidFill>
                    <a:schemeClr val="bg1"/>
                  </a:solidFill>
                </a:rPr>
                <a:t>Shaped like an axe</a:t>
              </a:r>
            </a:p>
            <a:p>
              <a:r>
                <a:rPr lang="en-GB" dirty="0">
                  <a:solidFill>
                    <a:schemeClr val="bg1"/>
                  </a:solidFill>
                </a:rPr>
                <a:t>Thinner (Sharper) along the edge</a:t>
              </a:r>
            </a:p>
            <a:p>
              <a:r>
                <a:rPr lang="en-GB" dirty="0">
                  <a:solidFill>
                    <a:schemeClr val="bg1"/>
                  </a:solidFill>
                </a:rPr>
                <a:t>Loop on one side</a:t>
              </a:r>
            </a:p>
            <a:p>
              <a:r>
                <a:rPr lang="en-GB" dirty="0">
                  <a:solidFill>
                    <a:schemeClr val="bg1"/>
                  </a:solidFill>
                </a:rPr>
                <a:t>Bright shiny yellow in places; muddy or tarnished in others</a:t>
              </a:r>
            </a:p>
            <a:p>
              <a:r>
                <a:rPr lang="en-GB" dirty="0">
                  <a:solidFill>
                    <a:schemeClr val="bg1"/>
                  </a:solidFill>
                </a:rPr>
                <a:t>No handle</a:t>
              </a:r>
            </a:p>
            <a:p>
              <a:r>
                <a:rPr lang="en-GB" dirty="0">
                  <a:solidFill>
                    <a:schemeClr val="bg1"/>
                  </a:solidFill>
                </a:rPr>
                <a:t>Made of metal – copper and tin = Bronze</a:t>
              </a:r>
            </a:p>
            <a:p>
              <a:r>
                <a:rPr lang="en-GB" dirty="0">
                  <a:solidFill>
                    <a:schemeClr val="bg1"/>
                  </a:solidFill>
                  <a:ea typeface="Arial"/>
                  <a:cs typeface="Times New Roman"/>
                </a:rPr>
                <a:t>All the houses had contained axes – some as many as 7</a:t>
              </a: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grpSp>
      <p:grpSp>
        <p:nvGrpSpPr>
          <p:cNvPr id="10" name="Group 9" descr="inferences and questions">
            <a:extLst>
              <a:ext uri="{FF2B5EF4-FFF2-40B4-BE49-F238E27FC236}">
                <a16:creationId xmlns:a16="http://schemas.microsoft.com/office/drawing/2014/main" id="{AD3097EE-1FC3-9A76-81BB-113A896FB6A0}"/>
              </a:ext>
            </a:extLst>
          </p:cNvPr>
          <p:cNvGrpSpPr/>
          <p:nvPr/>
        </p:nvGrpSpPr>
        <p:grpSpPr>
          <a:xfrm>
            <a:off x="457432" y="139322"/>
            <a:ext cx="11063522" cy="5655411"/>
            <a:chOff x="457432" y="139322"/>
            <a:chExt cx="11063522" cy="5655411"/>
          </a:xfrm>
        </p:grpSpPr>
        <p:grpSp>
          <p:nvGrpSpPr>
            <p:cNvPr id="7" name="Group 6">
              <a:extLst>
                <a:ext uri="{FF2B5EF4-FFF2-40B4-BE49-F238E27FC236}">
                  <a16:creationId xmlns:a16="http://schemas.microsoft.com/office/drawing/2014/main" id="{8E863505-6BE3-968A-BC4F-414475113475}"/>
                </a:ext>
              </a:extLst>
            </p:cNvPr>
            <p:cNvGrpSpPr/>
            <p:nvPr/>
          </p:nvGrpSpPr>
          <p:grpSpPr>
            <a:xfrm>
              <a:off x="1240961" y="1037700"/>
              <a:ext cx="9710078" cy="4757033"/>
              <a:chOff x="1240961" y="1037700"/>
              <a:chExt cx="9710078" cy="4757033"/>
            </a:xfrm>
          </p:grpSpPr>
          <p:sp>
            <p:nvSpPr>
              <p:cNvPr id="22" name="TextBox 21">
                <a:extLst>
                  <a:ext uri="{FF2B5EF4-FFF2-40B4-BE49-F238E27FC236}">
                    <a16:creationId xmlns:a16="http://schemas.microsoft.com/office/drawing/2014/main" id="{6E4819A0-4B04-42BB-C46D-5BED8567DA29}"/>
                  </a:ext>
                </a:extLst>
              </p:cNvPr>
              <p:cNvSpPr txBox="1"/>
              <p:nvPr/>
            </p:nvSpPr>
            <p:spPr>
              <a:xfrm>
                <a:off x="1319325" y="1037700"/>
                <a:ext cx="2440912" cy="369332"/>
              </a:xfrm>
              <a:prstGeom prst="rect">
                <a:avLst/>
              </a:prstGeom>
              <a:noFill/>
            </p:spPr>
            <p:txBody>
              <a:bodyPr wrap="square">
                <a:spAutoFit/>
              </a:bodyPr>
              <a:lstStyle/>
              <a:p>
                <a:r>
                  <a:rPr lang="en-GB" b="1" dirty="0"/>
                  <a:t>What can you infer? </a:t>
                </a:r>
              </a:p>
            </p:txBody>
          </p:sp>
          <p:sp>
            <p:nvSpPr>
              <p:cNvPr id="8" name="TextBox 7">
                <a:extLst>
                  <a:ext uri="{FF2B5EF4-FFF2-40B4-BE49-F238E27FC236}">
                    <a16:creationId xmlns:a16="http://schemas.microsoft.com/office/drawing/2014/main" id="{74ECF1BF-5917-820A-7F64-8503DCDD196A}"/>
                  </a:ext>
                </a:extLst>
              </p:cNvPr>
              <p:cNvSpPr txBox="1"/>
              <p:nvPr/>
            </p:nvSpPr>
            <p:spPr>
              <a:xfrm>
                <a:off x="1989574" y="1403678"/>
                <a:ext cx="5453460" cy="646331"/>
              </a:xfrm>
              <a:prstGeom prst="rect">
                <a:avLst/>
              </a:prstGeom>
              <a:solidFill>
                <a:schemeClr val="bg1"/>
              </a:solidFill>
              <a:ln>
                <a:solidFill>
                  <a:schemeClr val="tx1"/>
                </a:solidFill>
              </a:ln>
            </p:spPr>
            <p:txBody>
              <a:bodyPr wrap="square" rtlCol="0">
                <a:spAutoFit/>
              </a:bodyPr>
              <a:lstStyle/>
              <a:p>
                <a:r>
                  <a:rPr lang="en-GB" dirty="0"/>
                  <a:t>This axe head could show that these people knew how to make metal tools and weapons from Bronze. </a:t>
                </a:r>
              </a:p>
            </p:txBody>
          </p:sp>
          <p:sp>
            <p:nvSpPr>
              <p:cNvPr id="6" name="TextBox 5">
                <a:extLst>
                  <a:ext uri="{FF2B5EF4-FFF2-40B4-BE49-F238E27FC236}">
                    <a16:creationId xmlns:a16="http://schemas.microsoft.com/office/drawing/2014/main" id="{D7BF4A0A-D9A8-D66A-13E5-5CCEE9ADECBF}"/>
                  </a:ext>
                </a:extLst>
              </p:cNvPr>
              <p:cNvSpPr txBox="1"/>
              <p:nvPr/>
            </p:nvSpPr>
            <p:spPr>
              <a:xfrm>
                <a:off x="1240961" y="2173721"/>
                <a:ext cx="1440215" cy="3139321"/>
              </a:xfrm>
              <a:prstGeom prst="rect">
                <a:avLst/>
              </a:prstGeom>
              <a:solidFill>
                <a:schemeClr val="bg1"/>
              </a:solidFill>
              <a:ln>
                <a:solidFill>
                  <a:schemeClr val="tx1"/>
                </a:solidFill>
              </a:ln>
            </p:spPr>
            <p:txBody>
              <a:bodyPr wrap="square" rtlCol="0">
                <a:spAutoFit/>
              </a:bodyPr>
              <a:lstStyle/>
              <a:p>
                <a:r>
                  <a:rPr lang="en-GB" dirty="0"/>
                  <a:t>We think that the people who made this may have been very skilful because it is difficult to make things in metal</a:t>
                </a:r>
              </a:p>
            </p:txBody>
          </p:sp>
          <p:sp>
            <p:nvSpPr>
              <p:cNvPr id="9" name="TextBox 8">
                <a:extLst>
                  <a:ext uri="{FF2B5EF4-FFF2-40B4-BE49-F238E27FC236}">
                    <a16:creationId xmlns:a16="http://schemas.microsoft.com/office/drawing/2014/main" id="{5967164F-BA52-693C-6992-E4F685FBE773}"/>
                  </a:ext>
                </a:extLst>
              </p:cNvPr>
              <p:cNvSpPr txBox="1"/>
              <p:nvPr/>
            </p:nvSpPr>
            <p:spPr>
              <a:xfrm>
                <a:off x="9610098" y="2378413"/>
                <a:ext cx="1340941" cy="3416320"/>
              </a:xfrm>
              <a:prstGeom prst="rect">
                <a:avLst/>
              </a:prstGeom>
              <a:solidFill>
                <a:schemeClr val="bg1"/>
              </a:solidFill>
              <a:ln>
                <a:solidFill>
                  <a:schemeClr val="tx1"/>
                </a:solidFill>
              </a:ln>
            </p:spPr>
            <p:txBody>
              <a:bodyPr wrap="square" rtlCol="0">
                <a:spAutoFit/>
              </a:bodyPr>
              <a:lstStyle/>
              <a:p>
                <a:r>
                  <a:rPr lang="en-GB" dirty="0"/>
                  <a:t>Axes were probably very important to them because all the houses had contained axes – some as many as 7</a:t>
                </a:r>
              </a:p>
            </p:txBody>
          </p:sp>
          <p:sp>
            <p:nvSpPr>
              <p:cNvPr id="24" name="TextBox 23">
                <a:extLst>
                  <a:ext uri="{FF2B5EF4-FFF2-40B4-BE49-F238E27FC236}">
                    <a16:creationId xmlns:a16="http://schemas.microsoft.com/office/drawing/2014/main" id="{E01D1669-5D7E-32E7-A64C-4043403DB0DC}"/>
                  </a:ext>
                </a:extLst>
              </p:cNvPr>
              <p:cNvSpPr txBox="1"/>
              <p:nvPr/>
            </p:nvSpPr>
            <p:spPr>
              <a:xfrm>
                <a:off x="7792198" y="1201975"/>
                <a:ext cx="2970065" cy="646331"/>
              </a:xfrm>
              <a:prstGeom prst="rect">
                <a:avLst/>
              </a:prstGeom>
              <a:noFill/>
              <a:ln>
                <a:solidFill>
                  <a:schemeClr val="tx1"/>
                </a:solidFill>
              </a:ln>
            </p:spPr>
            <p:txBody>
              <a:bodyPr wrap="square">
                <a:spAutoFit/>
              </a:bodyPr>
              <a:lstStyle/>
              <a:p>
                <a:r>
                  <a:rPr lang="en-GB" dirty="0"/>
                  <a:t>They might have bought it from someone else</a:t>
                </a:r>
              </a:p>
            </p:txBody>
          </p:sp>
        </p:grpSp>
        <p:sp>
          <p:nvSpPr>
            <p:cNvPr id="26" name="TextBox 25">
              <a:extLst>
                <a:ext uri="{FF2B5EF4-FFF2-40B4-BE49-F238E27FC236}">
                  <a16:creationId xmlns:a16="http://schemas.microsoft.com/office/drawing/2014/main" id="{2B2C0A5C-2DAF-3D00-E3A4-76E60B84CE8D}"/>
                </a:ext>
              </a:extLst>
            </p:cNvPr>
            <p:cNvSpPr txBox="1"/>
            <p:nvPr/>
          </p:nvSpPr>
          <p:spPr>
            <a:xfrm>
              <a:off x="457432" y="188605"/>
              <a:ext cx="4291849" cy="369332"/>
            </a:xfrm>
            <a:prstGeom prst="rect">
              <a:avLst/>
            </a:prstGeom>
            <a:noFill/>
          </p:spPr>
          <p:txBody>
            <a:bodyPr wrap="square">
              <a:spAutoFit/>
            </a:bodyPr>
            <a:lstStyle/>
            <a:p>
              <a:r>
                <a:rPr lang="en-GB" b="1" dirty="0"/>
                <a:t>What questions do you want to ask? </a:t>
              </a:r>
            </a:p>
          </p:txBody>
        </p:sp>
        <p:sp>
          <p:nvSpPr>
            <p:cNvPr id="31" name="TextBox 30">
              <a:extLst>
                <a:ext uri="{FF2B5EF4-FFF2-40B4-BE49-F238E27FC236}">
                  <a16:creationId xmlns:a16="http://schemas.microsoft.com/office/drawing/2014/main" id="{D3561183-3886-241F-C343-9E4EFDBC488D}"/>
                </a:ext>
              </a:extLst>
            </p:cNvPr>
            <p:cNvSpPr txBox="1"/>
            <p:nvPr/>
          </p:nvSpPr>
          <p:spPr>
            <a:xfrm>
              <a:off x="4749281" y="139322"/>
              <a:ext cx="6771673" cy="923330"/>
            </a:xfrm>
            <a:prstGeom prst="rect">
              <a:avLst/>
            </a:prstGeom>
            <a:noFill/>
          </p:spPr>
          <p:txBody>
            <a:bodyPr wrap="square">
              <a:spAutoFit/>
            </a:bodyPr>
            <a:lstStyle/>
            <a:p>
              <a:r>
                <a:rPr lang="en-GB" dirty="0"/>
                <a:t>Was it a weapon or a tool? Who made it? What was it made from? Where did the copper and tin come from? Where was it made? Where is the handle (Haft)?</a:t>
              </a:r>
            </a:p>
          </p:txBody>
        </p:sp>
        <p:sp>
          <p:nvSpPr>
            <p:cNvPr id="33" name="TextBox 32">
              <a:extLst>
                <a:ext uri="{FF2B5EF4-FFF2-40B4-BE49-F238E27FC236}">
                  <a16:creationId xmlns:a16="http://schemas.microsoft.com/office/drawing/2014/main" id="{FB34ED3A-5D6A-9500-08AE-5C42F10B4E27}"/>
                </a:ext>
              </a:extLst>
            </p:cNvPr>
            <p:cNvSpPr txBox="1"/>
            <p:nvPr/>
          </p:nvSpPr>
          <p:spPr>
            <a:xfrm>
              <a:off x="457432" y="517173"/>
              <a:ext cx="6153538" cy="369332"/>
            </a:xfrm>
            <a:prstGeom prst="rect">
              <a:avLst/>
            </a:prstGeom>
            <a:noFill/>
          </p:spPr>
          <p:txBody>
            <a:bodyPr wrap="square">
              <a:spAutoFit/>
            </a:bodyPr>
            <a:lstStyle/>
            <a:p>
              <a:r>
                <a:rPr lang="en-GB" dirty="0"/>
                <a:t>What questions can you answer?</a:t>
              </a:r>
            </a:p>
          </p:txBody>
        </p:sp>
      </p:grpSp>
    </p:spTree>
    <p:extLst>
      <p:ext uri="{BB962C8B-B14F-4D97-AF65-F5344CB8AC3E}">
        <p14:creationId xmlns:p14="http://schemas.microsoft.com/office/powerpoint/2010/main" val="3169636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B9AA3-437A-C757-309D-D9638854CB0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0910C0-1471-A210-1972-34AAEB9FFB07}"/>
              </a:ext>
            </a:extLst>
          </p:cNvPr>
          <p:cNvSpPr>
            <a:spLocks noGrp="1"/>
          </p:cNvSpPr>
          <p:nvPr>
            <p:ph type="title"/>
          </p:nvPr>
        </p:nvSpPr>
        <p:spPr/>
        <p:txBody>
          <a:bodyPr>
            <a:noAutofit/>
          </a:bodyPr>
          <a:lstStyle/>
          <a:p>
            <a:r>
              <a:rPr lang="en-GB" sz="2800" dirty="0"/>
              <a:t>What do the artefacts found at Must Farm Bronze Age Village tells us about the people who lived there in c 850BC?</a:t>
            </a:r>
          </a:p>
        </p:txBody>
      </p:sp>
      <p:sp>
        <p:nvSpPr>
          <p:cNvPr id="7" name="Content Placeholder 6">
            <a:extLst>
              <a:ext uri="{FF2B5EF4-FFF2-40B4-BE49-F238E27FC236}">
                <a16:creationId xmlns:a16="http://schemas.microsoft.com/office/drawing/2014/main" id="{4543ABAF-4B1C-A67E-9DB1-85EC510F00E8}"/>
              </a:ext>
            </a:extLst>
          </p:cNvPr>
          <p:cNvSpPr>
            <a:spLocks noGrp="1"/>
          </p:cNvSpPr>
          <p:nvPr>
            <p:ph idx="1"/>
          </p:nvPr>
        </p:nvSpPr>
        <p:spPr>
          <a:xfrm>
            <a:off x="445477" y="2042040"/>
            <a:ext cx="10908321" cy="4056003"/>
          </a:xfrm>
          <a:ln>
            <a:solidFill>
              <a:schemeClr val="tx1"/>
            </a:solidFill>
          </a:ln>
        </p:spPr>
        <p:txBody>
          <a:bodyPr/>
          <a:lstStyle/>
          <a:p>
            <a:pPr marL="514350" indent="-514350" algn="l">
              <a:buFont typeface="+mj-lt"/>
              <a:buAutoNum type="arabicPeriod"/>
            </a:pPr>
            <a:r>
              <a:rPr lang="en-GB" sz="2000" b="0" dirty="0"/>
              <a:t>Find an artefact (picture) from the Must Farm Bronze Age Village linked to your group’s theme</a:t>
            </a:r>
          </a:p>
          <a:p>
            <a:pPr algn="l"/>
            <a:r>
              <a:rPr lang="en-GB" sz="2000" b="0" dirty="0"/>
              <a:t>	Clothes and Textiles;		Pottery and Food; 		Animals; 		Tools and Weapons; 		Wooden objects;       	  	Transport.</a:t>
            </a:r>
          </a:p>
          <a:p>
            <a:pPr marL="457200" indent="-457200" algn="l">
              <a:buAutoNum type="arabicPeriod" startAt="2"/>
            </a:pPr>
            <a:r>
              <a:rPr lang="en-GB" sz="2000" b="0" dirty="0"/>
              <a:t>In the centre square, </a:t>
            </a:r>
            <a:r>
              <a:rPr lang="en-GB" sz="2000" dirty="0"/>
              <a:t>DESCRIBE</a:t>
            </a:r>
            <a:r>
              <a:rPr lang="en-GB" sz="2000" b="0" dirty="0"/>
              <a:t> the artefact: shape, size, weight, colour, texture, feel, material, features, smell, condition. </a:t>
            </a:r>
          </a:p>
          <a:p>
            <a:pPr marL="457200" indent="-457200" algn="l">
              <a:buAutoNum type="arabicPeriod" startAt="2"/>
            </a:pPr>
            <a:r>
              <a:rPr lang="en-GB" sz="2000" b="0" dirty="0"/>
              <a:t>Add facts from the information sheet.</a:t>
            </a:r>
          </a:p>
        </p:txBody>
      </p:sp>
      <p:grpSp>
        <p:nvGrpSpPr>
          <p:cNvPr id="8" name="Group 7">
            <a:extLst>
              <a:ext uri="{FF2B5EF4-FFF2-40B4-BE49-F238E27FC236}">
                <a16:creationId xmlns:a16="http://schemas.microsoft.com/office/drawing/2014/main" id="{38B5F0A4-AA30-2D15-3EBD-F80A1DC1470F}"/>
              </a:ext>
              <a:ext uri="{C183D7F6-B498-43B3-948B-1728B52AA6E4}">
                <adec:decorative xmlns:adec="http://schemas.microsoft.com/office/drawing/2017/decorative" val="1"/>
              </a:ext>
            </a:extLst>
          </p:cNvPr>
          <p:cNvGrpSpPr/>
          <p:nvPr/>
        </p:nvGrpSpPr>
        <p:grpSpPr>
          <a:xfrm>
            <a:off x="496066" y="4289898"/>
            <a:ext cx="4443140" cy="2568102"/>
            <a:chOff x="2962913" y="919855"/>
            <a:chExt cx="3164496" cy="1948290"/>
          </a:xfrm>
        </p:grpSpPr>
        <p:pic>
          <p:nvPicPr>
            <p:cNvPr id="9" name="Using Evidence">
              <a:extLst>
                <a:ext uri="{FF2B5EF4-FFF2-40B4-BE49-F238E27FC236}">
                  <a16:creationId xmlns:a16="http://schemas.microsoft.com/office/drawing/2014/main" id="{7F2B208B-61A3-BD46-1535-A46A073AB07A}"/>
                </a:ext>
              </a:extLst>
            </p:cNvPr>
            <p:cNvPicPr>
              <a:picLocks noChangeAspect="1"/>
            </p:cNvPicPr>
            <p:nvPr/>
          </p:nvPicPr>
          <p:blipFill>
            <a:blip r:embed="rId2"/>
            <a:srcRect/>
            <a:stretch/>
          </p:blipFill>
          <p:spPr>
            <a:xfrm>
              <a:off x="2962913" y="919855"/>
              <a:ext cx="3164496" cy="1948290"/>
            </a:xfrm>
            <a:prstGeom prst="rect">
              <a:avLst/>
            </a:prstGeom>
          </p:spPr>
        </p:pic>
        <p:sp>
          <p:nvSpPr>
            <p:cNvPr id="10" name="Text">
              <a:extLst>
                <a:ext uri="{FF2B5EF4-FFF2-40B4-BE49-F238E27FC236}">
                  <a16:creationId xmlns:a16="http://schemas.microsoft.com/office/drawing/2014/main" id="{F39E146B-BFB1-C2C4-90E9-10E573ABE26C}"/>
                </a:ext>
              </a:extLst>
            </p:cNvPr>
            <p:cNvSpPr txBox="1"/>
            <p:nvPr/>
          </p:nvSpPr>
          <p:spPr>
            <a:xfrm>
              <a:off x="3477599" y="1575475"/>
              <a:ext cx="1918254" cy="707886"/>
            </a:xfrm>
            <a:prstGeom prst="rect">
              <a:avLst/>
            </a:prstGeom>
            <a:noFill/>
          </p:spPr>
          <p:txBody>
            <a:bodyPr wrap="square" rtlCol="0">
              <a:spAutoFit/>
            </a:bodyPr>
            <a:lstStyle/>
            <a:p>
              <a:pPr algn="ctr"/>
              <a:r>
                <a:rPr lang="en-US" sz="2000" b="1" dirty="0">
                  <a:solidFill>
                    <a:schemeClr val="bg1"/>
                  </a:solidFill>
                </a:rPr>
                <a:t>Using</a:t>
              </a:r>
            </a:p>
            <a:p>
              <a:pPr algn="ctr"/>
              <a:r>
                <a:rPr lang="en-US" sz="2000" b="1" dirty="0">
                  <a:solidFill>
                    <a:schemeClr val="bg1"/>
                  </a:solidFill>
                </a:rPr>
                <a:t>evidence</a:t>
              </a:r>
            </a:p>
          </p:txBody>
        </p:sp>
      </p:grpSp>
      <p:grpSp>
        <p:nvGrpSpPr>
          <p:cNvPr id="2" name="Group 1">
            <a:extLst>
              <a:ext uri="{FF2B5EF4-FFF2-40B4-BE49-F238E27FC236}">
                <a16:creationId xmlns:a16="http://schemas.microsoft.com/office/drawing/2014/main" id="{D255EAE6-8CB3-56A5-2AC7-F3E1CCB50029}"/>
              </a:ext>
              <a:ext uri="{C183D7F6-B498-43B3-948B-1728B52AA6E4}">
                <adec:decorative xmlns:adec="http://schemas.microsoft.com/office/drawing/2017/decorative" val="1"/>
              </a:ext>
            </a:extLst>
          </p:cNvPr>
          <p:cNvGrpSpPr/>
          <p:nvPr/>
        </p:nvGrpSpPr>
        <p:grpSpPr>
          <a:xfrm>
            <a:off x="5323460" y="4414105"/>
            <a:ext cx="2448488" cy="2175077"/>
            <a:chOff x="8332221" y="3901698"/>
            <a:chExt cx="3100363" cy="2631511"/>
          </a:xfrm>
        </p:grpSpPr>
        <p:grpSp>
          <p:nvGrpSpPr>
            <p:cNvPr id="3" name="Describe Char" descr="Describe Character">
              <a:extLst>
                <a:ext uri="{FF2B5EF4-FFF2-40B4-BE49-F238E27FC236}">
                  <a16:creationId xmlns:a16="http://schemas.microsoft.com/office/drawing/2014/main" id="{1647299B-54D3-9BB4-48B6-BA5F76DC92AA}"/>
                </a:ext>
              </a:extLst>
            </p:cNvPr>
            <p:cNvGrpSpPr/>
            <p:nvPr/>
          </p:nvGrpSpPr>
          <p:grpSpPr>
            <a:xfrm>
              <a:off x="8332221" y="3901698"/>
              <a:ext cx="1769427" cy="681038"/>
              <a:chOff x="332641" y="964767"/>
              <a:chExt cx="1769427" cy="681038"/>
            </a:xfrm>
          </p:grpSpPr>
          <p:sp>
            <p:nvSpPr>
              <p:cNvPr id="6" name="Washi">
                <a:extLst>
                  <a:ext uri="{FF2B5EF4-FFF2-40B4-BE49-F238E27FC236}">
                    <a16:creationId xmlns:a16="http://schemas.microsoft.com/office/drawing/2014/main" id="{A55223CB-A25C-2330-FEDA-6683F83C4A95}"/>
                  </a:ext>
                  <a:ext uri="{C183D7F6-B498-43B3-948B-1728B52AA6E4}">
                    <adec:decorative xmlns:adec="http://schemas.microsoft.com/office/drawing/2017/decorative" val="1"/>
                  </a:ext>
                </a:extLst>
              </p:cNvPr>
              <p:cNvSpPr txBox="1">
                <a:spLocks/>
              </p:cNvSpPr>
              <p:nvPr/>
            </p:nvSpPr>
            <p:spPr>
              <a:xfrm>
                <a:off x="332641" y="964767"/>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1" name="Text Placeholder">
                <a:extLst>
                  <a:ext uri="{FF2B5EF4-FFF2-40B4-BE49-F238E27FC236}">
                    <a16:creationId xmlns:a16="http://schemas.microsoft.com/office/drawing/2014/main" id="{0245CC7B-5D2F-15E6-6E01-E0055256F744}"/>
                  </a:ext>
                </a:extLst>
              </p:cNvPr>
              <p:cNvSpPr txBox="1">
                <a:spLocks/>
              </p:cNvSpPr>
              <p:nvPr/>
            </p:nvSpPr>
            <p:spPr>
              <a:xfrm rot="21383919">
                <a:off x="505197" y="1120729"/>
                <a:ext cx="1455846" cy="414338"/>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3F3F3F"/>
                    </a:solidFill>
                    <a:effectLst/>
                    <a:latin typeface="Helvetica" pitchFamily="2" charset="0"/>
                  </a:rPr>
                  <a:t>Describe</a:t>
                </a:r>
              </a:p>
            </p:txBody>
          </p:sp>
        </p:grpSp>
        <p:pic>
          <p:nvPicPr>
            <p:cNvPr id="4" name="Describe-icon">
              <a:extLst>
                <a:ext uri="{FF2B5EF4-FFF2-40B4-BE49-F238E27FC236}">
                  <a16:creationId xmlns:a16="http://schemas.microsoft.com/office/drawing/2014/main" id="{6E2E9202-0418-41EA-F5C6-C41057C929CE}"/>
                </a:ext>
              </a:extLst>
            </p:cNvPr>
            <p:cNvPicPr>
              <a:picLocks noChangeAspect="1"/>
            </p:cNvPicPr>
            <p:nvPr/>
          </p:nvPicPr>
          <p:blipFill>
            <a:blip r:embed="rId4"/>
            <a:srcRect/>
            <a:stretch/>
          </p:blipFill>
          <p:spPr>
            <a:xfrm>
              <a:off x="8606793" y="3908961"/>
              <a:ext cx="2825791" cy="2624248"/>
            </a:xfrm>
            <a:prstGeom prst="rect">
              <a:avLst/>
            </a:prstGeom>
          </p:spPr>
        </p:pic>
      </p:grpSp>
      <p:grpSp>
        <p:nvGrpSpPr>
          <p:cNvPr id="16" name="Research Character" descr="Research">
            <a:extLst>
              <a:ext uri="{FF2B5EF4-FFF2-40B4-BE49-F238E27FC236}">
                <a16:creationId xmlns:a16="http://schemas.microsoft.com/office/drawing/2014/main" id="{B2FB130A-7B13-2E2C-78AC-E5499C43478F}"/>
              </a:ext>
            </a:extLst>
          </p:cNvPr>
          <p:cNvGrpSpPr/>
          <p:nvPr/>
        </p:nvGrpSpPr>
        <p:grpSpPr>
          <a:xfrm>
            <a:off x="8853015" y="4256638"/>
            <a:ext cx="2342162" cy="2332544"/>
            <a:chOff x="7823486" y="378506"/>
            <a:chExt cx="2889755" cy="2981745"/>
          </a:xfrm>
        </p:grpSpPr>
        <p:sp>
          <p:nvSpPr>
            <p:cNvPr id="17" name="Washi">
              <a:extLst>
                <a:ext uri="{FF2B5EF4-FFF2-40B4-BE49-F238E27FC236}">
                  <a16:creationId xmlns:a16="http://schemas.microsoft.com/office/drawing/2014/main" id="{03882B58-EBDF-2DC1-0223-941FEEC2CAB4}"/>
                </a:ext>
                <a:ext uri="{C183D7F6-B498-43B3-948B-1728B52AA6E4}">
                  <adec:decorative xmlns:adec="http://schemas.microsoft.com/office/drawing/2017/decorative" val="1"/>
                </a:ext>
              </a:extLst>
            </p:cNvPr>
            <p:cNvSpPr txBox="1">
              <a:spLocks/>
            </p:cNvSpPr>
            <p:nvPr/>
          </p:nvSpPr>
          <p:spPr>
            <a:xfrm>
              <a:off x="7990988" y="378506"/>
              <a:ext cx="2233899"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8" name="Text Placeholder">
              <a:extLst>
                <a:ext uri="{FF2B5EF4-FFF2-40B4-BE49-F238E27FC236}">
                  <a16:creationId xmlns:a16="http://schemas.microsoft.com/office/drawing/2014/main" id="{18FB3ECB-BD2B-F300-35C9-3A390F74BC5C}"/>
                </a:ext>
              </a:extLst>
            </p:cNvPr>
            <p:cNvSpPr txBox="1">
              <a:spLocks/>
            </p:cNvSpPr>
            <p:nvPr/>
          </p:nvSpPr>
          <p:spPr>
            <a:xfrm rot="21383919">
              <a:off x="7823486" y="549167"/>
              <a:ext cx="2568902"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latin typeface="Helvetica" pitchFamily="2" charset="0"/>
                </a:rPr>
                <a:t>Research</a:t>
              </a:r>
              <a:endParaRPr lang="en-GB" sz="5400" dirty="0">
                <a:solidFill>
                  <a:srgbClr val="3F3F3F"/>
                </a:solidFill>
                <a:effectLst/>
                <a:latin typeface="Helvetica" pitchFamily="2" charset="0"/>
              </a:endParaRPr>
            </a:p>
          </p:txBody>
        </p:sp>
        <p:pic>
          <p:nvPicPr>
            <p:cNvPr id="19" name="Icon">
              <a:extLst>
                <a:ext uri="{FF2B5EF4-FFF2-40B4-BE49-F238E27FC236}">
                  <a16:creationId xmlns:a16="http://schemas.microsoft.com/office/drawing/2014/main" id="{A84E84C8-3280-99BF-3AED-861ECD3BB165}"/>
                </a:ext>
              </a:extLst>
            </p:cNvPr>
            <p:cNvPicPr>
              <a:picLocks noChangeAspect="1"/>
            </p:cNvPicPr>
            <p:nvPr/>
          </p:nvPicPr>
          <p:blipFill>
            <a:blip r:embed="rId5"/>
            <a:srcRect/>
            <a:stretch/>
          </p:blipFill>
          <p:spPr>
            <a:xfrm>
              <a:off x="7972927" y="876582"/>
              <a:ext cx="2740314" cy="2483669"/>
            </a:xfrm>
            <a:prstGeom prst="rect">
              <a:avLst/>
            </a:prstGeom>
          </p:spPr>
        </p:pic>
      </p:grpSp>
    </p:spTree>
    <p:extLst>
      <p:ext uri="{BB962C8B-B14F-4D97-AF65-F5344CB8AC3E}">
        <p14:creationId xmlns:p14="http://schemas.microsoft.com/office/powerpoint/2010/main" val="208162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27C5-D4A8-04AA-4F12-1C09F39D56F0}"/>
              </a:ext>
            </a:extLst>
          </p:cNvPr>
          <p:cNvSpPr>
            <a:spLocks noGrp="1"/>
          </p:cNvSpPr>
          <p:nvPr>
            <p:ph type="title" idx="4294967295"/>
          </p:nvPr>
        </p:nvSpPr>
        <p:spPr/>
        <p:txBody>
          <a:bodyPr/>
          <a:lstStyle/>
          <a:p>
            <a:r>
              <a:rPr lang="en-GB" dirty="0"/>
              <a:t>Inference Squares.</a:t>
            </a:r>
          </a:p>
        </p:txBody>
      </p:sp>
    </p:spTree>
    <p:extLst>
      <p:ext uri="{BB962C8B-B14F-4D97-AF65-F5344CB8AC3E}">
        <p14:creationId xmlns:p14="http://schemas.microsoft.com/office/powerpoint/2010/main" val="3592112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3DBC-8086-5810-592E-9A54E190519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589705-9497-4B74-7BED-CD32513CD6D2}"/>
              </a:ext>
            </a:extLst>
          </p:cNvPr>
          <p:cNvSpPr>
            <a:spLocks noGrp="1"/>
          </p:cNvSpPr>
          <p:nvPr>
            <p:ph type="title"/>
          </p:nvPr>
        </p:nvSpPr>
        <p:spPr/>
        <p:txBody>
          <a:bodyPr>
            <a:noAutofit/>
          </a:bodyPr>
          <a:lstStyle/>
          <a:p>
            <a:r>
              <a:rPr lang="en-GB" sz="2800" dirty="0"/>
              <a:t>What do the artefacts found at Must Farm Bronze Age Village tell us about the people who lived there in c 850BC?</a:t>
            </a:r>
            <a:r>
              <a:rPr lang="en-GB" sz="2800" dirty="0">
                <a:solidFill>
                  <a:schemeClr val="bg1"/>
                </a:solidFill>
              </a:rPr>
              <a:t>a</a:t>
            </a:r>
          </a:p>
        </p:txBody>
      </p:sp>
      <p:sp>
        <p:nvSpPr>
          <p:cNvPr id="7" name="Content Placeholder 6">
            <a:extLst>
              <a:ext uri="{FF2B5EF4-FFF2-40B4-BE49-F238E27FC236}">
                <a16:creationId xmlns:a16="http://schemas.microsoft.com/office/drawing/2014/main" id="{6FB5D4C7-9679-ADF9-3B3A-D498CBB89AC1}"/>
              </a:ext>
            </a:extLst>
          </p:cNvPr>
          <p:cNvSpPr>
            <a:spLocks noGrp="1"/>
          </p:cNvSpPr>
          <p:nvPr>
            <p:ph idx="1"/>
          </p:nvPr>
        </p:nvSpPr>
        <p:spPr>
          <a:xfrm>
            <a:off x="445477" y="2042040"/>
            <a:ext cx="10908321" cy="4056003"/>
          </a:xfrm>
          <a:ln>
            <a:solidFill>
              <a:schemeClr val="tx1"/>
            </a:solidFill>
          </a:ln>
        </p:spPr>
        <p:txBody>
          <a:bodyPr/>
          <a:lstStyle/>
          <a:p>
            <a:pPr marL="457200" indent="-457200" algn="l">
              <a:buAutoNum type="arabicPeriod" startAt="4"/>
            </a:pPr>
            <a:r>
              <a:rPr lang="en-GB" sz="2000" b="0" dirty="0"/>
              <a:t>As a group, discuss what you can INFER – work out or guess - from the artefact and write it in the middle square. Use modal verbs  (may, might, could ) and adverbs (possibly 	probably). </a:t>
            </a:r>
          </a:p>
          <a:p>
            <a:pPr marL="457200" indent="-457200" algn="l">
              <a:buAutoNum type="arabicPeriod" startAt="4"/>
            </a:pPr>
            <a:r>
              <a:rPr lang="en-GB" sz="2000" b="0" dirty="0"/>
              <a:t>Add an explanation (…because …) using features you described or information you have found.</a:t>
            </a:r>
          </a:p>
          <a:p>
            <a:pPr marL="457200" indent="-457200" algn="l">
              <a:buAutoNum type="arabicPeriod" startAt="4"/>
            </a:pPr>
            <a:r>
              <a:rPr lang="en-GB" sz="2000" b="0" dirty="0"/>
              <a:t>In the outer ring, add the questions you can now answer and any others you still do not have an answer for.</a:t>
            </a:r>
          </a:p>
        </p:txBody>
      </p:sp>
      <p:grpSp>
        <p:nvGrpSpPr>
          <p:cNvPr id="8" name="Group 7">
            <a:extLst>
              <a:ext uri="{FF2B5EF4-FFF2-40B4-BE49-F238E27FC236}">
                <a16:creationId xmlns:a16="http://schemas.microsoft.com/office/drawing/2014/main" id="{A48239FE-0565-017A-1179-ED73788EBB84}"/>
              </a:ext>
              <a:ext uri="{C183D7F6-B498-43B3-948B-1728B52AA6E4}">
                <adec:decorative xmlns:adec="http://schemas.microsoft.com/office/drawing/2017/decorative" val="1"/>
              </a:ext>
            </a:extLst>
          </p:cNvPr>
          <p:cNvGrpSpPr/>
          <p:nvPr/>
        </p:nvGrpSpPr>
        <p:grpSpPr>
          <a:xfrm>
            <a:off x="357185" y="4611422"/>
            <a:ext cx="3648994" cy="2331150"/>
            <a:chOff x="2962913" y="919855"/>
            <a:chExt cx="3164496" cy="1948290"/>
          </a:xfrm>
        </p:grpSpPr>
        <p:pic>
          <p:nvPicPr>
            <p:cNvPr id="9" name="Using Evidence">
              <a:extLst>
                <a:ext uri="{FF2B5EF4-FFF2-40B4-BE49-F238E27FC236}">
                  <a16:creationId xmlns:a16="http://schemas.microsoft.com/office/drawing/2014/main" id="{DF4AEC19-12AF-F4C9-A074-37171F0CFED6}"/>
                </a:ext>
              </a:extLst>
            </p:cNvPr>
            <p:cNvPicPr>
              <a:picLocks noChangeAspect="1"/>
            </p:cNvPicPr>
            <p:nvPr/>
          </p:nvPicPr>
          <p:blipFill>
            <a:blip r:embed="rId2"/>
            <a:srcRect/>
            <a:stretch/>
          </p:blipFill>
          <p:spPr>
            <a:xfrm>
              <a:off x="2962913" y="919855"/>
              <a:ext cx="3164496" cy="1948290"/>
            </a:xfrm>
            <a:prstGeom prst="rect">
              <a:avLst/>
            </a:prstGeom>
          </p:spPr>
        </p:pic>
        <p:sp>
          <p:nvSpPr>
            <p:cNvPr id="10" name="Text">
              <a:extLst>
                <a:ext uri="{FF2B5EF4-FFF2-40B4-BE49-F238E27FC236}">
                  <a16:creationId xmlns:a16="http://schemas.microsoft.com/office/drawing/2014/main" id="{74759A8A-3A74-8026-4089-D5635777E064}"/>
                </a:ext>
              </a:extLst>
            </p:cNvPr>
            <p:cNvSpPr txBox="1"/>
            <p:nvPr/>
          </p:nvSpPr>
          <p:spPr>
            <a:xfrm>
              <a:off x="3477599" y="1575475"/>
              <a:ext cx="1918254" cy="707886"/>
            </a:xfrm>
            <a:prstGeom prst="rect">
              <a:avLst/>
            </a:prstGeom>
            <a:noFill/>
          </p:spPr>
          <p:txBody>
            <a:bodyPr wrap="square" rtlCol="0">
              <a:spAutoFit/>
            </a:bodyPr>
            <a:lstStyle/>
            <a:p>
              <a:pPr algn="ctr"/>
              <a:r>
                <a:rPr lang="en-US" sz="2000" b="1" dirty="0">
                  <a:solidFill>
                    <a:schemeClr val="bg1"/>
                  </a:solidFill>
                </a:rPr>
                <a:t>Using</a:t>
              </a:r>
            </a:p>
            <a:p>
              <a:pPr algn="ctr"/>
              <a:r>
                <a:rPr lang="en-US" sz="2000" b="1" dirty="0">
                  <a:solidFill>
                    <a:schemeClr val="bg1"/>
                  </a:solidFill>
                </a:rPr>
                <a:t>evidence</a:t>
              </a:r>
            </a:p>
          </p:txBody>
        </p:sp>
      </p:grpSp>
      <p:grpSp>
        <p:nvGrpSpPr>
          <p:cNvPr id="12" name="Infer Character" descr="Infer">
            <a:extLst>
              <a:ext uri="{FF2B5EF4-FFF2-40B4-BE49-F238E27FC236}">
                <a16:creationId xmlns:a16="http://schemas.microsoft.com/office/drawing/2014/main" id="{C9F5D654-200B-F1C8-BA77-7E026EE3D8A1}"/>
              </a:ext>
            </a:extLst>
          </p:cNvPr>
          <p:cNvGrpSpPr/>
          <p:nvPr/>
        </p:nvGrpSpPr>
        <p:grpSpPr>
          <a:xfrm>
            <a:off x="3898344" y="4794787"/>
            <a:ext cx="2314887" cy="1911314"/>
            <a:chOff x="6341207" y="3758620"/>
            <a:chExt cx="3741971" cy="2928158"/>
          </a:xfrm>
        </p:grpSpPr>
        <p:sp>
          <p:nvSpPr>
            <p:cNvPr id="13" name="Washi">
              <a:extLst>
                <a:ext uri="{FF2B5EF4-FFF2-40B4-BE49-F238E27FC236}">
                  <a16:creationId xmlns:a16="http://schemas.microsoft.com/office/drawing/2014/main" id="{D6AB2B55-872E-CE8C-241D-C7A708381ABB}"/>
                </a:ext>
                <a:ext uri="{C183D7F6-B498-43B3-948B-1728B52AA6E4}">
                  <adec:decorative xmlns:adec="http://schemas.microsoft.com/office/drawing/2017/decorative" val="1"/>
                </a:ext>
              </a:extLst>
            </p:cNvPr>
            <p:cNvSpPr txBox="1">
              <a:spLocks/>
            </p:cNvSpPr>
            <p:nvPr/>
          </p:nvSpPr>
          <p:spPr>
            <a:xfrm rot="747596">
              <a:off x="7331826" y="3758620"/>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4" name="Text Placeholder">
              <a:extLst>
                <a:ext uri="{FF2B5EF4-FFF2-40B4-BE49-F238E27FC236}">
                  <a16:creationId xmlns:a16="http://schemas.microsoft.com/office/drawing/2014/main" id="{3354237F-FA65-C5B7-E30B-8A15007F2747}"/>
                </a:ext>
              </a:extLst>
            </p:cNvPr>
            <p:cNvSpPr txBox="1">
              <a:spLocks/>
            </p:cNvSpPr>
            <p:nvPr/>
          </p:nvSpPr>
          <p:spPr>
            <a:xfrm rot="531515">
              <a:off x="7484269" y="3938229"/>
              <a:ext cx="1455846"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Infer</a:t>
              </a:r>
            </a:p>
          </p:txBody>
        </p:sp>
        <p:pic>
          <p:nvPicPr>
            <p:cNvPr id="15" name="Icon">
              <a:extLst>
                <a:ext uri="{FF2B5EF4-FFF2-40B4-BE49-F238E27FC236}">
                  <a16:creationId xmlns:a16="http://schemas.microsoft.com/office/drawing/2014/main" id="{4FFA7632-AE77-CC18-3FA6-908CFC49D2C7}"/>
                </a:ext>
              </a:extLst>
            </p:cNvPr>
            <p:cNvPicPr>
              <a:picLocks noChangeAspect="1"/>
            </p:cNvPicPr>
            <p:nvPr/>
          </p:nvPicPr>
          <p:blipFill>
            <a:blip r:embed="rId4"/>
            <a:srcRect/>
            <a:stretch/>
          </p:blipFill>
          <p:spPr>
            <a:xfrm>
              <a:off x="6341207" y="4385539"/>
              <a:ext cx="3741971" cy="2301239"/>
            </a:xfrm>
            <a:prstGeom prst="rect">
              <a:avLst/>
            </a:prstGeom>
          </p:spPr>
        </p:pic>
      </p:grpSp>
      <p:grpSp>
        <p:nvGrpSpPr>
          <p:cNvPr id="16" name="Explain Character" descr="Explain Character">
            <a:extLst>
              <a:ext uri="{FF2B5EF4-FFF2-40B4-BE49-F238E27FC236}">
                <a16:creationId xmlns:a16="http://schemas.microsoft.com/office/drawing/2014/main" id="{01B3E01B-3D04-DBA4-A3A1-2328344AAD33}"/>
              </a:ext>
            </a:extLst>
          </p:cNvPr>
          <p:cNvGrpSpPr/>
          <p:nvPr/>
        </p:nvGrpSpPr>
        <p:grpSpPr>
          <a:xfrm>
            <a:off x="6296033" y="4844290"/>
            <a:ext cx="2221906" cy="1825549"/>
            <a:chOff x="289216" y="1167122"/>
            <a:chExt cx="3369086" cy="2815301"/>
          </a:xfrm>
        </p:grpSpPr>
        <p:sp>
          <p:nvSpPr>
            <p:cNvPr id="17" name="Washi">
              <a:extLst>
                <a:ext uri="{FF2B5EF4-FFF2-40B4-BE49-F238E27FC236}">
                  <a16:creationId xmlns:a16="http://schemas.microsoft.com/office/drawing/2014/main" id="{B1D9CDEA-0EA0-61E7-B885-D4BF5BCC99F0}"/>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8" name="Text Placeholder">
              <a:extLst>
                <a:ext uri="{FF2B5EF4-FFF2-40B4-BE49-F238E27FC236}">
                  <a16:creationId xmlns:a16="http://schemas.microsoft.com/office/drawing/2014/main" id="{BF910EF4-5D05-83F9-1F8B-1A8B76E19D50}"/>
                </a:ext>
              </a:extLst>
            </p:cNvPr>
            <p:cNvSpPr txBox="1">
              <a:spLocks/>
            </p:cNvSpPr>
            <p:nvPr/>
          </p:nvSpPr>
          <p:spPr>
            <a:xfrm rot="21383919">
              <a:off x="684536" y="1263785"/>
              <a:ext cx="2153701" cy="455337"/>
            </a:xfrm>
            <a:prstGeom prst="rect">
              <a:avLst/>
            </a:prstGeom>
            <a:noFill/>
          </p:spPr>
          <p:txBody>
            <a:bodyPr anchor="ctr" anchorCtr="0">
              <a:normAutofit fontScale="4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dirty="0">
                  <a:solidFill>
                    <a:srgbClr val="3F3F3F"/>
                  </a:solidFill>
                  <a:effectLst/>
                  <a:latin typeface="Helvetica" pitchFamily="2" charset="0"/>
                </a:rPr>
                <a:t>Explain</a:t>
              </a:r>
            </a:p>
          </p:txBody>
        </p:sp>
        <p:pic>
          <p:nvPicPr>
            <p:cNvPr id="19" name="Icon">
              <a:extLst>
                <a:ext uri="{FF2B5EF4-FFF2-40B4-BE49-F238E27FC236}">
                  <a16:creationId xmlns:a16="http://schemas.microsoft.com/office/drawing/2014/main" id="{2E3A3A73-84D0-56E5-8A80-5647B52F6DBC}"/>
                </a:ext>
              </a:extLst>
            </p:cNvPr>
            <p:cNvPicPr>
              <a:picLocks noChangeAspect="1"/>
            </p:cNvPicPr>
            <p:nvPr/>
          </p:nvPicPr>
          <p:blipFill>
            <a:blip r:embed="rId5"/>
            <a:srcRect/>
            <a:stretch/>
          </p:blipFill>
          <p:spPr>
            <a:xfrm>
              <a:off x="289216" y="1915241"/>
              <a:ext cx="3369086" cy="2067182"/>
            </a:xfrm>
            <a:prstGeom prst="rect">
              <a:avLst/>
            </a:prstGeom>
          </p:spPr>
        </p:pic>
      </p:grpSp>
      <p:grpSp>
        <p:nvGrpSpPr>
          <p:cNvPr id="2" name="Hypthosise Character" descr="Hypothesise">
            <a:extLst>
              <a:ext uri="{FF2B5EF4-FFF2-40B4-BE49-F238E27FC236}">
                <a16:creationId xmlns:a16="http://schemas.microsoft.com/office/drawing/2014/main" id="{3A232A8F-7323-05BC-9685-21C36DC91FD5}"/>
              </a:ext>
            </a:extLst>
          </p:cNvPr>
          <p:cNvGrpSpPr/>
          <p:nvPr/>
        </p:nvGrpSpPr>
        <p:grpSpPr>
          <a:xfrm>
            <a:off x="9101781" y="4611421"/>
            <a:ext cx="2221907" cy="2094680"/>
            <a:chOff x="3614229" y="1000458"/>
            <a:chExt cx="3691754" cy="3193965"/>
          </a:xfrm>
        </p:grpSpPr>
        <p:sp>
          <p:nvSpPr>
            <p:cNvPr id="3" name="Washi">
              <a:extLst>
                <a:ext uri="{FF2B5EF4-FFF2-40B4-BE49-F238E27FC236}">
                  <a16:creationId xmlns:a16="http://schemas.microsoft.com/office/drawing/2014/main" id="{56F19AC5-C381-F163-5522-DA55260D60D5}"/>
                </a:ext>
                <a:ext uri="{C183D7F6-B498-43B3-948B-1728B52AA6E4}">
                  <adec:decorative xmlns:adec="http://schemas.microsoft.com/office/drawing/2017/decorative" val="1"/>
                </a:ext>
              </a:extLst>
            </p:cNvPr>
            <p:cNvSpPr txBox="1">
              <a:spLocks/>
            </p:cNvSpPr>
            <p:nvPr/>
          </p:nvSpPr>
          <p:spPr>
            <a:xfrm rot="627809">
              <a:off x="4749307" y="1092586"/>
              <a:ext cx="2514946"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4" name="Text Placeholder">
              <a:extLst>
                <a:ext uri="{FF2B5EF4-FFF2-40B4-BE49-F238E27FC236}">
                  <a16:creationId xmlns:a16="http://schemas.microsoft.com/office/drawing/2014/main" id="{AEE383FF-C649-5DB8-470B-1420AA62170F}"/>
                </a:ext>
              </a:extLst>
            </p:cNvPr>
            <p:cNvSpPr txBox="1">
              <a:spLocks/>
            </p:cNvSpPr>
            <p:nvPr/>
          </p:nvSpPr>
          <p:spPr>
            <a:xfrm rot="411728">
              <a:off x="4737081" y="1255364"/>
              <a:ext cx="2568902" cy="414338"/>
            </a:xfrm>
            <a:prstGeom prst="rect">
              <a:avLst/>
            </a:prstGeom>
            <a:noFill/>
          </p:spPr>
          <p:txBody>
            <a:bodyPr anchor="ctr" anchorCtr="0">
              <a:normAutofit fontScale="2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5400" dirty="0">
                  <a:solidFill>
                    <a:srgbClr val="3F3F3F"/>
                  </a:solidFill>
                  <a:effectLst/>
                  <a:latin typeface="Helvetica" pitchFamily="2" charset="0"/>
                </a:rPr>
                <a:t>Ask Questions</a:t>
              </a:r>
            </a:p>
          </p:txBody>
        </p:sp>
        <p:pic>
          <p:nvPicPr>
            <p:cNvPr id="6" name="Icon">
              <a:extLst>
                <a:ext uri="{FF2B5EF4-FFF2-40B4-BE49-F238E27FC236}">
                  <a16:creationId xmlns:a16="http://schemas.microsoft.com/office/drawing/2014/main" id="{2C3EDE15-6455-A085-3E1C-5A5E6D6D029E}"/>
                </a:ext>
              </a:extLst>
            </p:cNvPr>
            <p:cNvPicPr>
              <a:picLocks noChangeAspect="1"/>
            </p:cNvPicPr>
            <p:nvPr/>
          </p:nvPicPr>
          <p:blipFill>
            <a:blip r:embed="rId6"/>
            <a:srcRect/>
            <a:stretch/>
          </p:blipFill>
          <p:spPr>
            <a:xfrm>
              <a:off x="3614229" y="1000458"/>
              <a:ext cx="2740920" cy="3193965"/>
            </a:xfrm>
            <a:prstGeom prst="rect">
              <a:avLst/>
            </a:prstGeom>
          </p:spPr>
        </p:pic>
      </p:grpSp>
    </p:spTree>
    <p:extLst>
      <p:ext uri="{BB962C8B-B14F-4D97-AF65-F5344CB8AC3E}">
        <p14:creationId xmlns:p14="http://schemas.microsoft.com/office/powerpoint/2010/main" val="930619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E33A22D-18A2-767F-A2F2-F4A574017C79}"/>
              </a:ext>
            </a:extLst>
          </p:cNvPr>
          <p:cNvSpPr>
            <a:spLocks noGrp="1"/>
          </p:cNvSpPr>
          <p:nvPr>
            <p:ph type="title"/>
          </p:nvPr>
        </p:nvSpPr>
        <p:spPr/>
        <p:txBody>
          <a:bodyPr/>
          <a:lstStyle/>
          <a:p>
            <a:r>
              <a:rPr lang="en-GB" dirty="0"/>
              <a:t>Sample Questions</a:t>
            </a:r>
          </a:p>
        </p:txBody>
      </p:sp>
      <p:sp>
        <p:nvSpPr>
          <p:cNvPr id="21" name="Content Placeholder 20">
            <a:extLst>
              <a:ext uri="{FF2B5EF4-FFF2-40B4-BE49-F238E27FC236}">
                <a16:creationId xmlns:a16="http://schemas.microsoft.com/office/drawing/2014/main" id="{31224980-F083-F0A9-7923-67344E675748}"/>
              </a:ext>
            </a:extLst>
          </p:cNvPr>
          <p:cNvSpPr>
            <a:spLocks noGrp="1"/>
          </p:cNvSpPr>
          <p:nvPr>
            <p:ph idx="1"/>
          </p:nvPr>
        </p:nvSpPr>
        <p:spPr/>
        <p:txBody>
          <a:bodyPr/>
          <a:lstStyle/>
          <a:p>
            <a:pPr fontAlgn="t"/>
            <a:r>
              <a:rPr lang="en-GB" sz="1800" b="1" dirty="0"/>
              <a:t>Animals: </a:t>
            </a:r>
            <a:r>
              <a:rPr lang="en-US" sz="1800" dirty="0"/>
              <a:t>What animals do we know lived with the people in the Must Farm Bronze Age Village? Did they have any pets? What animals did they catch for food? How well did they look after their animals?</a:t>
            </a:r>
            <a:endParaRPr lang="en-GB" sz="1800" dirty="0"/>
          </a:p>
          <a:p>
            <a:r>
              <a:rPr lang="en-GB" sz="1800" b="1" dirty="0"/>
              <a:t>Clothes and textiles: </a:t>
            </a:r>
            <a:r>
              <a:rPr lang="en-GB" sz="1800" dirty="0"/>
              <a:t>What did people wear in the Bronze Age? What were their clothes made from? Where were their clothes made? How did they make fabric and thread? Did they wear jewellery? Were their clothes colourful? How would they be fastened?</a:t>
            </a:r>
          </a:p>
          <a:p>
            <a:r>
              <a:rPr lang="en-GB" sz="1800" b="1" dirty="0"/>
              <a:t>Pottery and Food: </a:t>
            </a:r>
            <a:r>
              <a:rPr lang="en-US" sz="1800" dirty="0"/>
              <a:t>What did they eat? How did they cook their food? How did they store food? What did they do with their rubbish? Were they skilled craftsmen? Were they skilled hunters? Were they skilled farmers?</a:t>
            </a:r>
          </a:p>
          <a:p>
            <a:pPr fontAlgn="t"/>
            <a:r>
              <a:rPr lang="en-GB" sz="1800" b="1" dirty="0"/>
              <a:t>Tools and Weapons: </a:t>
            </a:r>
            <a:r>
              <a:rPr lang="en-US" sz="1800" dirty="0"/>
              <a:t>What weapons did they have</a:t>
            </a:r>
            <a:r>
              <a:rPr lang="en-GB" sz="1800" dirty="0"/>
              <a:t>? </a:t>
            </a:r>
            <a:r>
              <a:rPr lang="en-US" sz="1800" dirty="0"/>
              <a:t>What tools did they have? What were they made from?</a:t>
            </a:r>
            <a:r>
              <a:rPr lang="en-GB" sz="1800" dirty="0"/>
              <a:t> Where did the copper and tin come from? </a:t>
            </a:r>
            <a:r>
              <a:rPr lang="en-US" sz="1800" dirty="0"/>
              <a:t>Where were they made? Were they skilled craftsmen? Were they soldiers or warriors?</a:t>
            </a:r>
            <a:endParaRPr lang="en-GB" sz="1800" dirty="0"/>
          </a:p>
          <a:p>
            <a:r>
              <a:rPr lang="en-GB" sz="1800" b="1" dirty="0"/>
              <a:t>Transport: </a:t>
            </a:r>
            <a:r>
              <a:rPr lang="en-US" sz="1800" dirty="0"/>
              <a:t>How did they travel around in the Fens at this time?  What other form of transport was found? How far could they travel? What do we learn about these people from these finds?</a:t>
            </a:r>
            <a:endParaRPr lang="en-GB" sz="1800" dirty="0"/>
          </a:p>
          <a:p>
            <a:pPr fontAlgn="t"/>
            <a:r>
              <a:rPr lang="en-GB" sz="1800" b="1" dirty="0"/>
              <a:t>Wooden Objects:</a:t>
            </a:r>
            <a:r>
              <a:rPr lang="en-US" sz="1800" b="1" dirty="0"/>
              <a:t> </a:t>
            </a:r>
            <a:r>
              <a:rPr lang="en-US" sz="1800" dirty="0"/>
              <a:t>What were the houses made from? How did they get the materials? What shape were the houses? How difficult were they to make? What else could they make from wood? Were they skilled craftsmen? Were they well organized?</a:t>
            </a:r>
            <a:endParaRPr lang="en-GB" sz="1800" dirty="0"/>
          </a:p>
          <a:p>
            <a:endParaRPr lang="en-GB" sz="1800" dirty="0"/>
          </a:p>
        </p:txBody>
      </p:sp>
    </p:spTree>
    <p:extLst>
      <p:ext uri="{BB962C8B-B14F-4D97-AF65-F5344CB8AC3E}">
        <p14:creationId xmlns:p14="http://schemas.microsoft.com/office/powerpoint/2010/main" val="38469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15A93-9B67-238A-B42F-83404F4552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AF2855-AD83-75FE-F2BE-615A46002550}"/>
              </a:ext>
            </a:extLst>
          </p:cNvPr>
          <p:cNvSpPr>
            <a:spLocks noGrp="1"/>
          </p:cNvSpPr>
          <p:nvPr>
            <p:ph type="title"/>
          </p:nvPr>
        </p:nvSpPr>
        <p:spPr/>
        <p:txBody>
          <a:bodyPr>
            <a:noAutofit/>
          </a:bodyPr>
          <a:lstStyle/>
          <a:p>
            <a:r>
              <a:rPr lang="en-GB" sz="2800" dirty="0"/>
              <a:t>What do the artefacts found at Must Farm Bronze Age Village tells us about the people who lived there in c 850BC? </a:t>
            </a:r>
            <a:r>
              <a:rPr lang="en-GB" sz="2800" dirty="0">
                <a:solidFill>
                  <a:schemeClr val="bg1"/>
                </a:solidFill>
              </a:rPr>
              <a:t>b</a:t>
            </a:r>
          </a:p>
        </p:txBody>
      </p:sp>
      <p:sp>
        <p:nvSpPr>
          <p:cNvPr id="7" name="Content Placeholder 6">
            <a:extLst>
              <a:ext uri="{FF2B5EF4-FFF2-40B4-BE49-F238E27FC236}">
                <a16:creationId xmlns:a16="http://schemas.microsoft.com/office/drawing/2014/main" id="{A0709BD7-5FDB-2313-E721-5CC034C49933}"/>
              </a:ext>
            </a:extLst>
          </p:cNvPr>
          <p:cNvSpPr>
            <a:spLocks noGrp="1"/>
          </p:cNvSpPr>
          <p:nvPr>
            <p:ph idx="1"/>
          </p:nvPr>
        </p:nvSpPr>
        <p:spPr>
          <a:ln>
            <a:solidFill>
              <a:schemeClr val="tx1"/>
            </a:solidFill>
          </a:ln>
        </p:spPr>
        <p:txBody>
          <a:bodyPr/>
          <a:lstStyle/>
          <a:p>
            <a:pPr marL="457200" indent="-457200" algn="l">
              <a:buAutoNum type="arabicPeriod" startAt="5"/>
            </a:pPr>
            <a:r>
              <a:rPr lang="en-GB" sz="2000" b="0" dirty="0"/>
              <a:t>Each group reports their findings to the whole class (optional: fill in recording chart)</a:t>
            </a:r>
          </a:p>
          <a:p>
            <a:pPr marL="457200" indent="-457200" algn="l">
              <a:buAutoNum type="arabicPeriod" startAt="5"/>
            </a:pPr>
            <a:endParaRPr lang="en-GB" sz="2000" b="0" dirty="0"/>
          </a:p>
          <a:p>
            <a:pPr algn="l"/>
            <a:r>
              <a:rPr lang="en-GB" sz="2000" b="0" dirty="0"/>
              <a:t>	Clothes and Textiles;		Pottery and Food; 		Animals; 		</a:t>
            </a:r>
          </a:p>
          <a:p>
            <a:pPr algn="l"/>
            <a:endParaRPr lang="en-GB" sz="2000" b="0" dirty="0"/>
          </a:p>
          <a:p>
            <a:pPr algn="l"/>
            <a:r>
              <a:rPr lang="en-GB" sz="2000" b="0" dirty="0"/>
              <a:t>	Tools and Weapons; 		Wooden objects;       	  	Transport.</a:t>
            </a:r>
          </a:p>
          <a:p>
            <a:pPr marL="457200" indent="-457200" algn="l">
              <a:buAutoNum type="arabicPeriod" startAt="5"/>
            </a:pPr>
            <a:endParaRPr lang="en-GB" sz="2000" b="0" dirty="0"/>
          </a:p>
        </p:txBody>
      </p:sp>
      <p:grpSp>
        <p:nvGrpSpPr>
          <p:cNvPr id="8" name="Group 7">
            <a:extLst>
              <a:ext uri="{FF2B5EF4-FFF2-40B4-BE49-F238E27FC236}">
                <a16:creationId xmlns:a16="http://schemas.microsoft.com/office/drawing/2014/main" id="{0A819A77-07F6-9613-A8E2-DA6BF0701091}"/>
              </a:ext>
              <a:ext uri="{C183D7F6-B498-43B3-948B-1728B52AA6E4}">
                <adec:decorative xmlns:adec="http://schemas.microsoft.com/office/drawing/2017/decorative" val="1"/>
              </a:ext>
            </a:extLst>
          </p:cNvPr>
          <p:cNvGrpSpPr/>
          <p:nvPr/>
        </p:nvGrpSpPr>
        <p:grpSpPr>
          <a:xfrm>
            <a:off x="8476889" y="4686300"/>
            <a:ext cx="3453517" cy="2171700"/>
            <a:chOff x="2962913" y="919855"/>
            <a:chExt cx="3164496" cy="1948290"/>
          </a:xfrm>
        </p:grpSpPr>
        <p:pic>
          <p:nvPicPr>
            <p:cNvPr id="9" name="Using Evidence">
              <a:extLst>
                <a:ext uri="{FF2B5EF4-FFF2-40B4-BE49-F238E27FC236}">
                  <a16:creationId xmlns:a16="http://schemas.microsoft.com/office/drawing/2014/main" id="{0D35F289-0826-7E8A-31FA-59235A26685F}"/>
                </a:ext>
              </a:extLst>
            </p:cNvPr>
            <p:cNvPicPr>
              <a:picLocks noChangeAspect="1"/>
            </p:cNvPicPr>
            <p:nvPr/>
          </p:nvPicPr>
          <p:blipFill>
            <a:blip r:embed="rId2"/>
            <a:srcRect/>
            <a:stretch/>
          </p:blipFill>
          <p:spPr>
            <a:xfrm>
              <a:off x="2962913" y="919855"/>
              <a:ext cx="3164496" cy="1948290"/>
            </a:xfrm>
            <a:prstGeom prst="rect">
              <a:avLst/>
            </a:prstGeom>
          </p:spPr>
        </p:pic>
        <p:sp>
          <p:nvSpPr>
            <p:cNvPr id="10" name="Text">
              <a:extLst>
                <a:ext uri="{FF2B5EF4-FFF2-40B4-BE49-F238E27FC236}">
                  <a16:creationId xmlns:a16="http://schemas.microsoft.com/office/drawing/2014/main" id="{48094153-5186-3832-5D4B-754D0CFF9A85}"/>
                </a:ext>
              </a:extLst>
            </p:cNvPr>
            <p:cNvSpPr txBox="1"/>
            <p:nvPr/>
          </p:nvSpPr>
          <p:spPr>
            <a:xfrm>
              <a:off x="3477599" y="1575475"/>
              <a:ext cx="1918254" cy="707886"/>
            </a:xfrm>
            <a:prstGeom prst="rect">
              <a:avLst/>
            </a:prstGeom>
            <a:noFill/>
          </p:spPr>
          <p:txBody>
            <a:bodyPr wrap="square" rtlCol="0">
              <a:spAutoFit/>
            </a:bodyPr>
            <a:lstStyle/>
            <a:p>
              <a:pPr algn="ctr"/>
              <a:r>
                <a:rPr lang="en-US" sz="2000" b="1" dirty="0">
                  <a:solidFill>
                    <a:schemeClr val="bg1"/>
                  </a:solidFill>
                </a:rPr>
                <a:t>Using</a:t>
              </a:r>
            </a:p>
            <a:p>
              <a:pPr algn="ctr"/>
              <a:r>
                <a:rPr lang="en-US" sz="2000" b="1" dirty="0">
                  <a:solidFill>
                    <a:schemeClr val="bg1"/>
                  </a:solidFill>
                </a:rPr>
                <a:t>evidence</a:t>
              </a:r>
            </a:p>
          </p:txBody>
        </p:sp>
      </p:grpSp>
      <p:sp>
        <p:nvSpPr>
          <p:cNvPr id="3" name="Picture Placeholder 27" descr="Thought bubble">
            <a:extLst>
              <a:ext uri="{FF2B5EF4-FFF2-40B4-BE49-F238E27FC236}">
                <a16:creationId xmlns:a16="http://schemas.microsoft.com/office/drawing/2014/main" id="{EA356886-2DFE-3E96-99F9-DBA25646CC52}"/>
              </a:ext>
              <a:ext uri="{C183D7F6-B498-43B3-948B-1728B52AA6E4}">
                <adec:decorative xmlns:adec="http://schemas.microsoft.com/office/drawing/2017/decorative" val="0"/>
              </a:ext>
            </a:extLst>
          </p:cNvPr>
          <p:cNvSpPr txBox="1">
            <a:spLocks/>
          </p:cNvSpPr>
          <p:nvPr/>
        </p:nvSpPr>
        <p:spPr>
          <a:xfrm>
            <a:off x="2251087" y="274422"/>
            <a:ext cx="7233509" cy="4617656"/>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lIns="144000" tIns="540000" rIns="144000" bIns="108000" anchor="t" anchorCtr="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2400" b="1" dirty="0"/>
              <a:t>What do we use today? </a:t>
            </a:r>
          </a:p>
          <a:p>
            <a:pPr algn="ctr"/>
            <a:r>
              <a:rPr lang="en-GB" sz="2400" b="1" dirty="0"/>
              <a:t>Do we make our own or get them some other way? </a:t>
            </a:r>
          </a:p>
          <a:p>
            <a:pPr algn="ctr"/>
            <a:r>
              <a:rPr lang="en-GB" sz="2400" b="1" dirty="0"/>
              <a:t>What are our things made of? </a:t>
            </a:r>
          </a:p>
          <a:p>
            <a:pPr algn="ctr"/>
            <a:r>
              <a:rPr lang="en-GB" sz="2400" b="1" dirty="0"/>
              <a:t>Where do they come from?</a:t>
            </a:r>
            <a:endParaRPr lang="en-US" sz="2400" b="1" dirty="0"/>
          </a:p>
        </p:txBody>
      </p:sp>
      <p:grpSp>
        <p:nvGrpSpPr>
          <p:cNvPr id="13" name="Think-Char" descr="Think Character">
            <a:extLst>
              <a:ext uri="{FF2B5EF4-FFF2-40B4-BE49-F238E27FC236}">
                <a16:creationId xmlns:a16="http://schemas.microsoft.com/office/drawing/2014/main" id="{8F86ABE2-9777-BBAA-149D-42A824BDD320}"/>
              </a:ext>
            </a:extLst>
          </p:cNvPr>
          <p:cNvGrpSpPr/>
          <p:nvPr/>
        </p:nvGrpSpPr>
        <p:grpSpPr>
          <a:xfrm flipH="1">
            <a:off x="-194722" y="4254500"/>
            <a:ext cx="2277521" cy="2495290"/>
            <a:chOff x="215965" y="890004"/>
            <a:chExt cx="2491054" cy="2665380"/>
          </a:xfrm>
        </p:grpSpPr>
        <p:sp>
          <p:nvSpPr>
            <p:cNvPr id="14" name="Deco-Washi">
              <a:extLst>
                <a:ext uri="{FF2B5EF4-FFF2-40B4-BE49-F238E27FC236}">
                  <a16:creationId xmlns:a16="http://schemas.microsoft.com/office/drawing/2014/main" id="{7379903D-B26C-C621-AE6F-7481E49DC9EE}"/>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5"/>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5" name="Text Placeholder" descr="Think">
              <a:extLst>
                <a:ext uri="{FF2B5EF4-FFF2-40B4-BE49-F238E27FC236}">
                  <a16:creationId xmlns:a16="http://schemas.microsoft.com/office/drawing/2014/main" id="{7604DABC-236C-96FB-33AD-9E66E609CAF6}"/>
                </a:ext>
              </a:extLst>
            </p:cNvPr>
            <p:cNvSpPr txBox="1">
              <a:spLocks/>
            </p:cNvSpPr>
            <p:nvPr/>
          </p:nvSpPr>
          <p:spPr>
            <a:xfrm rot="21383919">
              <a:off x="1094382" y="1014434"/>
              <a:ext cx="1455846" cy="414338"/>
            </a:xfrm>
            <a:prstGeom prst="rect">
              <a:avLst/>
            </a:prstGeom>
            <a:noFill/>
          </p:spPr>
          <p:txBody>
            <a:bodyPr anchor="ctr" anchorCtr="0">
              <a:normAutofit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Think</a:t>
              </a:r>
            </a:p>
          </p:txBody>
        </p:sp>
        <p:pic>
          <p:nvPicPr>
            <p:cNvPr id="16" name="Think-icon">
              <a:extLst>
                <a:ext uri="{FF2B5EF4-FFF2-40B4-BE49-F238E27FC236}">
                  <a16:creationId xmlns:a16="http://schemas.microsoft.com/office/drawing/2014/main" id="{BB6CFC81-EDD0-6ED9-7B4A-6DA403913524}"/>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215965" y="1155274"/>
              <a:ext cx="2116426" cy="2400110"/>
            </a:xfrm>
            <a:prstGeom prst="rect">
              <a:avLst/>
            </a:prstGeom>
          </p:spPr>
        </p:pic>
      </p:grpSp>
      <p:grpSp>
        <p:nvGrpSpPr>
          <p:cNvPr id="17" name="Blob" descr="Blob-Shape to highlight text">
            <a:extLst>
              <a:ext uri="{FF2B5EF4-FFF2-40B4-BE49-F238E27FC236}">
                <a16:creationId xmlns:a16="http://schemas.microsoft.com/office/drawing/2014/main" id="{E14249A2-AA77-072B-3385-B22B25A8D273}"/>
              </a:ext>
            </a:extLst>
          </p:cNvPr>
          <p:cNvGrpSpPr/>
          <p:nvPr/>
        </p:nvGrpSpPr>
        <p:grpSpPr>
          <a:xfrm>
            <a:off x="2425314" y="4709513"/>
            <a:ext cx="3403600" cy="2082800"/>
            <a:chOff x="6192534" y="4564650"/>
            <a:chExt cx="3403600" cy="2082800"/>
          </a:xfrm>
        </p:grpSpPr>
        <p:pic>
          <p:nvPicPr>
            <p:cNvPr id="18" name="Decorative-Blob">
              <a:extLst>
                <a:ext uri="{FF2B5EF4-FFF2-40B4-BE49-F238E27FC236}">
                  <a16:creationId xmlns:a16="http://schemas.microsoft.com/office/drawing/2014/main" id="{6AEC78E4-1A8F-1863-2923-44C439F30465}"/>
                </a:ext>
              </a:extLst>
            </p:cNvPr>
            <p:cNvPicPr>
              <a:picLocks noChangeAspect="1"/>
            </p:cNvPicPr>
            <p:nvPr/>
          </p:nvPicPr>
          <p:blipFill>
            <a:blip r:embed="rId7"/>
            <a:srcRect/>
            <a:stretch/>
          </p:blipFill>
          <p:spPr>
            <a:xfrm>
              <a:off x="6192534" y="4564650"/>
              <a:ext cx="3403600" cy="2082800"/>
            </a:xfrm>
            <a:prstGeom prst="rect">
              <a:avLst/>
            </a:prstGeom>
          </p:spPr>
        </p:pic>
        <p:sp>
          <p:nvSpPr>
            <p:cNvPr id="19" name="Text">
              <a:extLst>
                <a:ext uri="{FF2B5EF4-FFF2-40B4-BE49-F238E27FC236}">
                  <a16:creationId xmlns:a16="http://schemas.microsoft.com/office/drawing/2014/main" id="{1F9F1B7F-82F0-B05E-E940-78AF80DF4B15}"/>
                </a:ext>
              </a:extLst>
            </p:cNvPr>
            <p:cNvSpPr txBox="1"/>
            <p:nvPr/>
          </p:nvSpPr>
          <p:spPr>
            <a:xfrm>
              <a:off x="7057292" y="5375217"/>
              <a:ext cx="1918254" cy="461665"/>
            </a:xfrm>
            <a:prstGeom prst="rect">
              <a:avLst/>
            </a:prstGeom>
            <a:noFill/>
          </p:spPr>
          <p:txBody>
            <a:bodyPr wrap="square" rtlCol="0">
              <a:spAutoFit/>
            </a:bodyPr>
            <a:lstStyle/>
            <a:p>
              <a:pPr algn="ctr"/>
              <a:r>
                <a:rPr lang="en-US" sz="2400" b="1" dirty="0"/>
                <a:t>Compare</a:t>
              </a:r>
            </a:p>
          </p:txBody>
        </p:sp>
      </p:grpSp>
    </p:spTree>
    <p:extLst>
      <p:ext uri="{BB962C8B-B14F-4D97-AF65-F5344CB8AC3E}">
        <p14:creationId xmlns:p14="http://schemas.microsoft.com/office/powerpoint/2010/main" val="421052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580E36-DBEC-9BDA-DF6E-C79C4E18FFA4}"/>
              </a:ext>
            </a:extLst>
          </p:cNvPr>
          <p:cNvSpPr>
            <a:spLocks noGrp="1"/>
          </p:cNvSpPr>
          <p:nvPr>
            <p:ph type="title"/>
          </p:nvPr>
        </p:nvSpPr>
        <p:spPr/>
        <p:txBody>
          <a:bodyPr>
            <a:normAutofit fontScale="90000"/>
          </a:bodyPr>
          <a:lstStyle/>
          <a:p>
            <a:r>
              <a:rPr lang="en-GB" dirty="0"/>
              <a:t>What do the artefacts found at Must Farm Bronze Age Village tells us about the people who lived there in c 850BC? </a:t>
            </a:r>
            <a:r>
              <a:rPr lang="en-GB" dirty="0">
                <a:solidFill>
                  <a:schemeClr val="bg1"/>
                </a:solidFill>
              </a:rPr>
              <a:t>d</a:t>
            </a:r>
          </a:p>
        </p:txBody>
      </p:sp>
      <p:graphicFrame>
        <p:nvGraphicFramePr>
          <p:cNvPr id="5" name="Table 4">
            <a:extLst>
              <a:ext uri="{FF2B5EF4-FFF2-40B4-BE49-F238E27FC236}">
                <a16:creationId xmlns:a16="http://schemas.microsoft.com/office/drawing/2014/main" id="{1A6A0809-F691-987E-A6AF-7C6E97344DF3}"/>
              </a:ext>
            </a:extLst>
          </p:cNvPr>
          <p:cNvGraphicFramePr>
            <a:graphicFrameLocks noGrp="1"/>
          </p:cNvGraphicFramePr>
          <p:nvPr/>
        </p:nvGraphicFramePr>
        <p:xfrm>
          <a:off x="357187" y="1399604"/>
          <a:ext cx="10996614" cy="5259105"/>
        </p:xfrm>
        <a:graphic>
          <a:graphicData uri="http://schemas.openxmlformats.org/drawingml/2006/table">
            <a:tbl>
              <a:tblPr firstRow="1" bandRow="1">
                <a:tableStyleId>{9D7B26C5-4107-4FEC-AEDC-1716B250A1EF}</a:tableStyleId>
              </a:tblPr>
              <a:tblGrid>
                <a:gridCol w="2186721">
                  <a:extLst>
                    <a:ext uri="{9D8B030D-6E8A-4147-A177-3AD203B41FA5}">
                      <a16:colId xmlns:a16="http://schemas.microsoft.com/office/drawing/2014/main" val="3081858560"/>
                    </a:ext>
                  </a:extLst>
                </a:gridCol>
                <a:gridCol w="4572000">
                  <a:extLst>
                    <a:ext uri="{9D8B030D-6E8A-4147-A177-3AD203B41FA5}">
                      <a16:colId xmlns:a16="http://schemas.microsoft.com/office/drawing/2014/main" val="1402444201"/>
                    </a:ext>
                  </a:extLst>
                </a:gridCol>
                <a:gridCol w="4237893">
                  <a:extLst>
                    <a:ext uri="{9D8B030D-6E8A-4147-A177-3AD203B41FA5}">
                      <a16:colId xmlns:a16="http://schemas.microsoft.com/office/drawing/2014/main" val="608356113"/>
                    </a:ext>
                  </a:extLst>
                </a:gridCol>
              </a:tblGrid>
              <a:tr h="759223">
                <a:tc>
                  <a:txBody>
                    <a:bodyPr/>
                    <a:lstStyle/>
                    <a:p>
                      <a:pPr algn="ctr"/>
                      <a:r>
                        <a:rPr lang="en-GB" dirty="0"/>
                        <a:t>Theme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dirty="0"/>
                        <a:t>Description of Artefacts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dirty="0"/>
                        <a:t>What we can infer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17053443"/>
                  </a:ext>
                </a:extLst>
              </a:tr>
              <a:tr h="721007">
                <a:tc>
                  <a:txBody>
                    <a:bodyPr/>
                    <a:lstStyle/>
                    <a:p>
                      <a:pPr algn="ctr"/>
                      <a:r>
                        <a:rPr lang="en-GB" dirty="0"/>
                        <a:t>Clothes and Textiles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7454593"/>
                  </a:ext>
                </a:extLst>
              </a:tr>
              <a:tr h="764467">
                <a:tc>
                  <a:txBody>
                    <a:bodyPr/>
                    <a:lstStyle/>
                    <a:p>
                      <a:pPr algn="ctr"/>
                      <a:r>
                        <a:rPr lang="en-GB" dirty="0"/>
                        <a:t>Pottery and </a:t>
                      </a:r>
                    </a:p>
                    <a:p>
                      <a:pPr algn="ctr"/>
                      <a:r>
                        <a:rPr lang="en-GB" dirty="0"/>
                        <a:t>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6900471"/>
                  </a:ext>
                </a:extLst>
              </a:tr>
              <a:tr h="764467">
                <a:tc>
                  <a:txBody>
                    <a:bodyPr/>
                    <a:lstStyle/>
                    <a:p>
                      <a:pPr algn="ctr"/>
                      <a:endParaRPr lang="en-GB" dirty="0"/>
                    </a:p>
                    <a:p>
                      <a:pPr algn="ctr"/>
                      <a:r>
                        <a:rPr lang="en-GB" dirty="0"/>
                        <a:t>Animals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7229822"/>
                  </a:ext>
                </a:extLst>
              </a:tr>
              <a:tr h="764467">
                <a:tc>
                  <a:txBody>
                    <a:bodyPr/>
                    <a:lstStyle/>
                    <a:p>
                      <a:pPr algn="ctr"/>
                      <a:r>
                        <a:rPr lang="en-GB" dirty="0"/>
                        <a:t>Tools and Weapons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2879970"/>
                  </a:ext>
                </a:extLst>
              </a:tr>
              <a:tr h="721007">
                <a:tc>
                  <a:txBody>
                    <a:bodyPr/>
                    <a:lstStyle/>
                    <a:p>
                      <a:pPr algn="ctr"/>
                      <a:r>
                        <a:rPr lang="en-GB" dirty="0"/>
                        <a:t>Houses and Wooden Objects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6918694"/>
                  </a:ext>
                </a:extLst>
              </a:tr>
              <a:tr h="764467">
                <a:tc>
                  <a:txBody>
                    <a:bodyPr/>
                    <a:lstStyle/>
                    <a:p>
                      <a:pPr algn="ctr"/>
                      <a:r>
                        <a:rPr lang="en-GB" dirty="0"/>
                        <a:t>Transport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1827997"/>
                  </a:ext>
                </a:extLst>
              </a:tr>
            </a:tbl>
          </a:graphicData>
        </a:graphic>
      </p:graphicFrame>
    </p:spTree>
    <p:extLst>
      <p:ext uri="{BB962C8B-B14F-4D97-AF65-F5344CB8AC3E}">
        <p14:creationId xmlns:p14="http://schemas.microsoft.com/office/powerpoint/2010/main" val="339371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750D2-6858-9CEA-F568-04BC11B628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1C2D2B-E684-CCB8-FB0E-67F6E394C4C2}"/>
              </a:ext>
            </a:extLst>
          </p:cNvPr>
          <p:cNvSpPr>
            <a:spLocks noGrp="1"/>
          </p:cNvSpPr>
          <p:nvPr>
            <p:ph type="title"/>
          </p:nvPr>
        </p:nvSpPr>
        <p:spPr/>
        <p:txBody>
          <a:bodyPr>
            <a:noAutofit/>
          </a:bodyPr>
          <a:lstStyle/>
          <a:p>
            <a:r>
              <a:rPr lang="en-GB" sz="2800" dirty="0"/>
              <a:t>What do the artefacts found at Must Farm Bronze Age Village tells us about the people who lived there in c 850BC?</a:t>
            </a:r>
            <a:r>
              <a:rPr lang="en-GB" sz="2800" dirty="0">
                <a:solidFill>
                  <a:schemeClr val="bg1"/>
                </a:solidFill>
              </a:rPr>
              <a:t>e</a:t>
            </a:r>
          </a:p>
        </p:txBody>
      </p:sp>
      <p:grpSp>
        <p:nvGrpSpPr>
          <p:cNvPr id="8" name="Group 7">
            <a:extLst>
              <a:ext uri="{FF2B5EF4-FFF2-40B4-BE49-F238E27FC236}">
                <a16:creationId xmlns:a16="http://schemas.microsoft.com/office/drawing/2014/main" id="{458B0B35-3714-F1A0-8762-422BEA14A3A4}"/>
              </a:ext>
              <a:ext uri="{C183D7F6-B498-43B3-948B-1728B52AA6E4}">
                <adec:decorative xmlns:adec="http://schemas.microsoft.com/office/drawing/2017/decorative" val="1"/>
              </a:ext>
            </a:extLst>
          </p:cNvPr>
          <p:cNvGrpSpPr/>
          <p:nvPr/>
        </p:nvGrpSpPr>
        <p:grpSpPr>
          <a:xfrm>
            <a:off x="8215923" y="4850845"/>
            <a:ext cx="3453517" cy="2171700"/>
            <a:chOff x="2962913" y="919855"/>
            <a:chExt cx="3164496" cy="1948290"/>
          </a:xfrm>
        </p:grpSpPr>
        <p:pic>
          <p:nvPicPr>
            <p:cNvPr id="9" name="Using Evidence">
              <a:extLst>
                <a:ext uri="{FF2B5EF4-FFF2-40B4-BE49-F238E27FC236}">
                  <a16:creationId xmlns:a16="http://schemas.microsoft.com/office/drawing/2014/main" id="{0ED30A5C-E6FE-23CB-4BEA-572583A25A7A}"/>
                </a:ext>
              </a:extLst>
            </p:cNvPr>
            <p:cNvPicPr>
              <a:picLocks noChangeAspect="1"/>
            </p:cNvPicPr>
            <p:nvPr/>
          </p:nvPicPr>
          <p:blipFill>
            <a:blip r:embed="rId2"/>
            <a:srcRect/>
            <a:stretch/>
          </p:blipFill>
          <p:spPr>
            <a:xfrm>
              <a:off x="2962913" y="919855"/>
              <a:ext cx="3164496" cy="1948290"/>
            </a:xfrm>
            <a:prstGeom prst="rect">
              <a:avLst/>
            </a:prstGeom>
          </p:spPr>
        </p:pic>
        <p:sp>
          <p:nvSpPr>
            <p:cNvPr id="10" name="Text">
              <a:extLst>
                <a:ext uri="{FF2B5EF4-FFF2-40B4-BE49-F238E27FC236}">
                  <a16:creationId xmlns:a16="http://schemas.microsoft.com/office/drawing/2014/main" id="{08D6709D-A2E0-2A65-54CF-04DA65C95F10}"/>
                </a:ext>
              </a:extLst>
            </p:cNvPr>
            <p:cNvSpPr txBox="1"/>
            <p:nvPr/>
          </p:nvSpPr>
          <p:spPr>
            <a:xfrm>
              <a:off x="3477599" y="1575475"/>
              <a:ext cx="1918254" cy="707886"/>
            </a:xfrm>
            <a:prstGeom prst="rect">
              <a:avLst/>
            </a:prstGeom>
            <a:noFill/>
          </p:spPr>
          <p:txBody>
            <a:bodyPr wrap="square" rtlCol="0">
              <a:spAutoFit/>
            </a:bodyPr>
            <a:lstStyle/>
            <a:p>
              <a:pPr algn="ctr"/>
              <a:r>
                <a:rPr lang="en-US" sz="2000" b="1" dirty="0">
                  <a:solidFill>
                    <a:schemeClr val="bg1"/>
                  </a:solidFill>
                </a:rPr>
                <a:t>Using</a:t>
              </a:r>
            </a:p>
            <a:p>
              <a:pPr algn="ctr"/>
              <a:r>
                <a:rPr lang="en-US" sz="2000" b="1" dirty="0">
                  <a:solidFill>
                    <a:schemeClr val="bg1"/>
                  </a:solidFill>
                </a:rPr>
                <a:t>evidence</a:t>
              </a:r>
            </a:p>
          </p:txBody>
        </p:sp>
      </p:grpSp>
      <p:grpSp>
        <p:nvGrpSpPr>
          <p:cNvPr id="13" name="Class discussion" descr="Class discussion icon">
            <a:extLst>
              <a:ext uri="{FF2B5EF4-FFF2-40B4-BE49-F238E27FC236}">
                <a16:creationId xmlns:a16="http://schemas.microsoft.com/office/drawing/2014/main" id="{6CB553EF-A463-F1D9-F6E8-1AB79AB47B64}"/>
              </a:ext>
            </a:extLst>
          </p:cNvPr>
          <p:cNvGrpSpPr/>
          <p:nvPr/>
        </p:nvGrpSpPr>
        <p:grpSpPr>
          <a:xfrm>
            <a:off x="265084" y="4709647"/>
            <a:ext cx="4367000" cy="1795906"/>
            <a:chOff x="4865513" y="126573"/>
            <a:chExt cx="4367000" cy="1795906"/>
          </a:xfrm>
          <a:solidFill>
            <a:schemeClr val="bg1"/>
          </a:solidFill>
        </p:grpSpPr>
        <p:sp>
          <p:nvSpPr>
            <p:cNvPr id="14" name="Washi">
              <a:extLst>
                <a:ext uri="{FF2B5EF4-FFF2-40B4-BE49-F238E27FC236}">
                  <a16:creationId xmlns:a16="http://schemas.microsoft.com/office/drawing/2014/main" id="{37769BD1-0CB4-19E3-21AE-4637B381D4AF}"/>
                </a:ext>
                <a:ext uri="{C183D7F6-B498-43B3-948B-1728B52AA6E4}">
                  <adec:decorative xmlns:adec="http://schemas.microsoft.com/office/drawing/2017/decorative" val="1"/>
                </a:ext>
              </a:extLst>
            </p:cNvPr>
            <p:cNvSpPr/>
            <p:nvPr/>
          </p:nvSpPr>
          <p:spPr>
            <a:xfrm>
              <a:off x="5951538" y="1353621"/>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grpFill/>
            <a:ln w="6793" cap="flat">
              <a:solidFill>
                <a:schemeClr val="bg1"/>
              </a:solidFill>
              <a:prstDash val="solid"/>
              <a:miter/>
            </a:ln>
          </p:spPr>
          <p:txBody>
            <a:bodyPr rtlCol="0" anchor="ctr"/>
            <a:lstStyle/>
            <a:p>
              <a:endParaRPr lang="en-US"/>
            </a:p>
          </p:txBody>
        </p:sp>
        <p:sp>
          <p:nvSpPr>
            <p:cNvPr id="15" name="Text Placeholder">
              <a:extLst>
                <a:ext uri="{FF2B5EF4-FFF2-40B4-BE49-F238E27FC236}">
                  <a16:creationId xmlns:a16="http://schemas.microsoft.com/office/drawing/2014/main" id="{A69FE88C-EC7E-066B-9588-99797F51F8EA}"/>
                </a:ext>
              </a:extLst>
            </p:cNvPr>
            <p:cNvSpPr txBox="1">
              <a:spLocks/>
            </p:cNvSpPr>
            <p:nvPr/>
          </p:nvSpPr>
          <p:spPr>
            <a:xfrm>
              <a:off x="6056104" y="1496012"/>
              <a:ext cx="2115067" cy="293377"/>
            </a:xfrm>
            <a:prstGeom prst="rect">
              <a:avLst/>
            </a:prstGeom>
            <a:grpFill/>
            <a:ln>
              <a:solidFill>
                <a:schemeClr val="bg1"/>
              </a:solidFill>
            </a:ln>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Class discussion</a:t>
              </a:r>
            </a:p>
          </p:txBody>
        </p:sp>
        <p:pic>
          <p:nvPicPr>
            <p:cNvPr id="16" name="Icon">
              <a:extLst>
                <a:ext uri="{FF2B5EF4-FFF2-40B4-BE49-F238E27FC236}">
                  <a16:creationId xmlns:a16="http://schemas.microsoft.com/office/drawing/2014/main" id="{1167DDAC-D366-D738-B2C4-4831FF011063}"/>
                </a:ext>
              </a:extLst>
            </p:cNvPr>
            <p:cNvPicPr>
              <a:picLocks noChangeAspect="1"/>
            </p:cNvPicPr>
            <p:nvPr/>
          </p:nvPicPr>
          <p:blipFill>
            <a:blip r:embed="rId3"/>
            <a:srcRect/>
            <a:stretch/>
          </p:blipFill>
          <p:spPr>
            <a:xfrm>
              <a:off x="4865513" y="126573"/>
              <a:ext cx="4367000" cy="1349386"/>
            </a:xfrm>
            <a:prstGeom prst="rect">
              <a:avLst/>
            </a:prstGeom>
            <a:grpFill/>
            <a:ln>
              <a:solidFill>
                <a:schemeClr val="bg1"/>
              </a:solidFill>
            </a:ln>
          </p:spPr>
        </p:pic>
      </p:grpSp>
      <p:sp>
        <p:nvSpPr>
          <p:cNvPr id="20" name="Picture Placeholder 23" descr="Speech bubble">
            <a:extLst>
              <a:ext uri="{FF2B5EF4-FFF2-40B4-BE49-F238E27FC236}">
                <a16:creationId xmlns:a16="http://schemas.microsoft.com/office/drawing/2014/main" id="{5785EBC7-372E-D8D0-E3D7-3897E50F5374}"/>
              </a:ext>
              <a:ext uri="{C183D7F6-B498-43B3-948B-1728B52AA6E4}">
                <adec:decorative xmlns:adec="http://schemas.microsoft.com/office/drawing/2017/decorative" val="0"/>
              </a:ext>
            </a:extLst>
          </p:cNvPr>
          <p:cNvSpPr txBox="1">
            <a:spLocks/>
          </p:cNvSpPr>
          <p:nvPr/>
        </p:nvSpPr>
        <p:spPr>
          <a:xfrm flipH="1">
            <a:off x="499834" y="1815124"/>
            <a:ext cx="3084513" cy="2579075"/>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dirty="0"/>
          </a:p>
          <a:p>
            <a:pPr algn="ctr"/>
            <a:r>
              <a:rPr lang="en-US" b="1" dirty="0"/>
              <a:t>What jobs did they do?</a:t>
            </a:r>
            <a:endParaRPr lang="en-US" sz="1800" b="1" dirty="0"/>
          </a:p>
        </p:txBody>
      </p:sp>
      <p:sp>
        <p:nvSpPr>
          <p:cNvPr id="22" name="Picture Placeholder 25" descr="Speech bubble">
            <a:extLst>
              <a:ext uri="{FF2B5EF4-FFF2-40B4-BE49-F238E27FC236}">
                <a16:creationId xmlns:a16="http://schemas.microsoft.com/office/drawing/2014/main" id="{DE1E3859-B5EE-E417-AC32-A46EFD74F7B4}"/>
              </a:ext>
              <a:ext uri="{C183D7F6-B498-43B3-948B-1728B52AA6E4}">
                <adec:decorative xmlns:adec="http://schemas.microsoft.com/office/drawing/2017/decorative" val="0"/>
              </a:ext>
            </a:extLst>
          </p:cNvPr>
          <p:cNvSpPr txBox="1">
            <a:spLocks/>
          </p:cNvSpPr>
          <p:nvPr/>
        </p:nvSpPr>
        <p:spPr>
          <a:xfrm>
            <a:off x="3994403" y="2375471"/>
            <a:ext cx="3722176" cy="3122652"/>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b="1" dirty="0"/>
          </a:p>
          <a:p>
            <a:pPr algn="ctr"/>
            <a:r>
              <a:rPr lang="en-US" b="1" dirty="0"/>
              <a:t>Were Bronze Age people as clever as people today?</a:t>
            </a:r>
          </a:p>
        </p:txBody>
      </p:sp>
      <p:sp>
        <p:nvSpPr>
          <p:cNvPr id="23" name="Picture Placeholder 21" descr="Speech bubble">
            <a:extLst>
              <a:ext uri="{FF2B5EF4-FFF2-40B4-BE49-F238E27FC236}">
                <a16:creationId xmlns:a16="http://schemas.microsoft.com/office/drawing/2014/main" id="{815A323E-9D3F-E6F1-0691-E162978775A7}"/>
              </a:ext>
              <a:ext uri="{C183D7F6-B498-43B3-948B-1728B52AA6E4}">
                <adec:decorative xmlns:adec="http://schemas.microsoft.com/office/drawing/2017/decorative" val="0"/>
              </a:ext>
            </a:extLst>
          </p:cNvPr>
          <p:cNvSpPr txBox="1">
            <a:spLocks/>
          </p:cNvSpPr>
          <p:nvPr/>
        </p:nvSpPr>
        <p:spPr>
          <a:xfrm flipH="1">
            <a:off x="7829543" y="1575829"/>
            <a:ext cx="3453518" cy="3664385"/>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t> </a:t>
            </a:r>
          </a:p>
          <a:p>
            <a:pPr algn="ctr"/>
            <a:r>
              <a:rPr lang="en-US" sz="2400" b="1" dirty="0"/>
              <a:t>How would you describe life for the people who lived in the Must Farm Bronze Age Village?</a:t>
            </a:r>
          </a:p>
        </p:txBody>
      </p:sp>
    </p:spTree>
    <p:extLst>
      <p:ext uri="{BB962C8B-B14F-4D97-AF65-F5344CB8AC3E}">
        <p14:creationId xmlns:p14="http://schemas.microsoft.com/office/powerpoint/2010/main" val="78446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35A9F1-8689-869C-9F62-EFF0F4A35A7D}"/>
              </a:ext>
            </a:extLst>
          </p:cNvPr>
          <p:cNvSpPr>
            <a:spLocks noGrp="1"/>
          </p:cNvSpPr>
          <p:nvPr>
            <p:ph type="title"/>
          </p:nvPr>
        </p:nvSpPr>
        <p:spPr/>
        <p:txBody>
          <a:bodyPr>
            <a:noAutofit/>
          </a:bodyPr>
          <a:lstStyle/>
          <a:p>
            <a:r>
              <a:rPr lang="en-GB" sz="2400" dirty="0"/>
              <a:t>‘What do the artefacts found at the Must Farm Bronze Age Village tells us about the people who lived there in c 850BC?’</a:t>
            </a:r>
          </a:p>
        </p:txBody>
      </p:sp>
      <p:sp>
        <p:nvSpPr>
          <p:cNvPr id="7" name="Text Placeholder 6">
            <a:extLst>
              <a:ext uri="{FF2B5EF4-FFF2-40B4-BE49-F238E27FC236}">
                <a16:creationId xmlns:a16="http://schemas.microsoft.com/office/drawing/2014/main" id="{3E38F8D4-DD0B-F31F-79A5-C4C1547F81A2}"/>
              </a:ext>
            </a:extLst>
          </p:cNvPr>
          <p:cNvSpPr>
            <a:spLocks noGrp="1"/>
          </p:cNvSpPr>
          <p:nvPr>
            <p:ph type="body" sz="quarter" idx="10"/>
          </p:nvPr>
        </p:nvSpPr>
        <p:spPr/>
        <p:txBody>
          <a:bodyPr/>
          <a:lstStyle/>
          <a:p>
            <a:r>
              <a:rPr lang="en-GB" dirty="0"/>
              <a:t>Key Stage 2 History</a:t>
            </a:r>
          </a:p>
        </p:txBody>
      </p:sp>
      <p:sp>
        <p:nvSpPr>
          <p:cNvPr id="6" name="Content Placeholder 5">
            <a:extLst>
              <a:ext uri="{FF2B5EF4-FFF2-40B4-BE49-F238E27FC236}">
                <a16:creationId xmlns:a16="http://schemas.microsoft.com/office/drawing/2014/main" id="{346DBE00-9ABF-0CA4-4462-5438AAD53A6F}"/>
              </a:ext>
            </a:extLst>
          </p:cNvPr>
          <p:cNvSpPr>
            <a:spLocks noGrp="1"/>
          </p:cNvSpPr>
          <p:nvPr>
            <p:ph idx="1"/>
          </p:nvPr>
        </p:nvSpPr>
        <p:spPr/>
        <p:txBody>
          <a:bodyPr/>
          <a:lstStyle/>
          <a:p>
            <a:pPr marL="342900" indent="-342900">
              <a:buFont typeface="Arial" panose="020B0604020202020204" pitchFamily="34" charset="0"/>
              <a:buChar char="•"/>
            </a:pPr>
            <a:r>
              <a:rPr lang="en-GB" dirty="0"/>
              <a:t>Pupils will weigh evidence and draw conclusions</a:t>
            </a:r>
          </a:p>
          <a:p>
            <a:pPr marL="342900" indent="-342900">
              <a:buFont typeface="Arial" panose="020B0604020202020204" pitchFamily="34" charset="0"/>
              <a:buChar char="•"/>
            </a:pPr>
            <a:r>
              <a:rPr lang="en-GB" dirty="0"/>
              <a:t>Pupils will develop their understanding of the methods of historical enquiry, including how evidence is used rigorously to make historical claims.</a:t>
            </a:r>
          </a:p>
          <a:p>
            <a:pPr marL="342900" indent="-342900">
              <a:buFont typeface="Arial" panose="020B0604020202020204" pitchFamily="34" charset="0"/>
              <a:buChar char="•"/>
            </a:pPr>
            <a:r>
              <a:rPr lang="en-GB" dirty="0"/>
              <a:t>Pupils should understand how our knowledge of the past is constructed from a range of sources.</a:t>
            </a:r>
          </a:p>
          <a:p>
            <a:pPr marL="342900" indent="-342900">
              <a:buFont typeface="Arial" panose="020B0604020202020204" pitchFamily="34" charset="0"/>
              <a:buChar char="•"/>
            </a:pPr>
            <a:r>
              <a:rPr lang="en-GB" dirty="0"/>
              <a:t>KS2 Unit: Changes in Britain from the Stone Age to the Iron Age: Bronze Age religion, technology and travel</a:t>
            </a:r>
          </a:p>
        </p:txBody>
      </p:sp>
    </p:spTree>
    <p:extLst>
      <p:ext uri="{BB962C8B-B14F-4D97-AF65-F5344CB8AC3E}">
        <p14:creationId xmlns:p14="http://schemas.microsoft.com/office/powerpoint/2010/main" val="2680733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602D1-F5A7-4E05-6DCD-B0C5E4D2CDA2}"/>
              </a:ext>
            </a:extLst>
          </p:cNvPr>
          <p:cNvSpPr>
            <a:spLocks noGrp="1"/>
          </p:cNvSpPr>
          <p:nvPr>
            <p:ph type="title"/>
          </p:nvPr>
        </p:nvSpPr>
        <p:spPr>
          <a:xfrm>
            <a:off x="357188" y="365126"/>
            <a:ext cx="6213430" cy="710288"/>
          </a:xfrm>
        </p:spPr>
        <p:txBody>
          <a:bodyPr>
            <a:normAutofit fontScale="90000"/>
          </a:bodyPr>
          <a:lstStyle/>
          <a:p>
            <a:r>
              <a:rPr lang="en-GB" dirty="0">
                <a:solidFill>
                  <a:schemeClr val="tx1"/>
                </a:solidFill>
              </a:rPr>
              <a:t>Extension Activity: Describe life in Must Farm Bronze Age Village</a:t>
            </a:r>
          </a:p>
        </p:txBody>
      </p:sp>
      <p:sp>
        <p:nvSpPr>
          <p:cNvPr id="10" name="Content Placeholder 9">
            <a:extLst>
              <a:ext uri="{FF2B5EF4-FFF2-40B4-BE49-F238E27FC236}">
                <a16:creationId xmlns:a16="http://schemas.microsoft.com/office/drawing/2014/main" id="{50B18F71-0B9B-2D33-50E4-D171A3ABCAA2}"/>
              </a:ext>
            </a:extLst>
          </p:cNvPr>
          <p:cNvSpPr>
            <a:spLocks noGrp="1"/>
          </p:cNvSpPr>
          <p:nvPr>
            <p:ph idx="1"/>
          </p:nvPr>
        </p:nvSpPr>
        <p:spPr/>
        <p:txBody>
          <a:bodyPr/>
          <a:lstStyle/>
          <a:p>
            <a:r>
              <a:rPr lang="en-GB" sz="2000" dirty="0"/>
              <a:t>Imagine what life was like for the people who built and lived in the Bronze Age Village discovered at Must Farm. Pick one of the characters from the reconstruction drawings and describe life in the village from their point of view: their clothes, meals, homes, possessions, jobs they     had to do, skills they had learnt or were    learning.</a:t>
            </a:r>
          </a:p>
        </p:txBody>
      </p:sp>
      <p:pic>
        <p:nvPicPr>
          <p:cNvPr id="65" name="Picture 64">
            <a:extLst>
              <a:ext uri="{FF2B5EF4-FFF2-40B4-BE49-F238E27FC236}">
                <a16:creationId xmlns:a16="http://schemas.microsoft.com/office/drawing/2014/main" id="{45F6D2C6-963E-45FF-C205-40F4760F368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33808" y="365126"/>
            <a:ext cx="3048006" cy="2084836"/>
          </a:xfrm>
          <a:prstGeom prst="rect">
            <a:avLst/>
          </a:prstGeom>
        </p:spPr>
      </p:pic>
      <p:pic>
        <p:nvPicPr>
          <p:cNvPr id="53" name="Picture 52">
            <a:extLst>
              <a:ext uri="{FF2B5EF4-FFF2-40B4-BE49-F238E27FC236}">
                <a16:creationId xmlns:a16="http://schemas.microsoft.com/office/drawing/2014/main" id="{E21425C9-28FC-0B65-B028-8D837C0FCE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60476" y="5157375"/>
            <a:ext cx="2689352" cy="1589407"/>
          </a:xfrm>
          <a:prstGeom prst="rect">
            <a:avLst/>
          </a:prstGeom>
        </p:spPr>
      </p:pic>
      <p:pic>
        <p:nvPicPr>
          <p:cNvPr id="29" name="Content Placeholder 28">
            <a:extLst>
              <a:ext uri="{FF2B5EF4-FFF2-40B4-BE49-F238E27FC236}">
                <a16:creationId xmlns:a16="http://schemas.microsoft.com/office/drawing/2014/main" id="{434BE201-D842-67D8-B9E3-E1F5AE0739BA}"/>
              </a:ext>
              <a:ext uri="{C183D7F6-B498-43B3-948B-1728B52AA6E4}">
                <adec:decorative xmlns:adec="http://schemas.microsoft.com/office/drawing/2017/decorative" val="1"/>
              </a:ext>
            </a:extLst>
          </p:cNvPr>
          <p:cNvPicPr>
            <a:picLocks noGrp="1" noChangeAspect="1"/>
          </p:cNvPicPr>
          <p:nvPr>
            <p:ph idx="10"/>
          </p:nvPr>
        </p:nvPicPr>
        <p:blipFill>
          <a:blip r:embed="rId5"/>
          <a:stretch>
            <a:fillRect/>
          </a:stretch>
        </p:blipFill>
        <p:spPr>
          <a:xfrm>
            <a:off x="1781673" y="3906377"/>
            <a:ext cx="3286633" cy="1712336"/>
          </a:xfrm>
        </p:spPr>
      </p:pic>
      <p:pic>
        <p:nvPicPr>
          <p:cNvPr id="41" name="Picture 40">
            <a:extLst>
              <a:ext uri="{FF2B5EF4-FFF2-40B4-BE49-F238E27FC236}">
                <a16:creationId xmlns:a16="http://schemas.microsoft.com/office/drawing/2014/main" id="{C4FAD233-38AF-BEC4-D1BF-4E4A83EA27C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401" y="4331709"/>
            <a:ext cx="2223594" cy="2529686"/>
          </a:xfrm>
          <a:prstGeom prst="rect">
            <a:avLst/>
          </a:prstGeom>
        </p:spPr>
      </p:pic>
      <p:pic>
        <p:nvPicPr>
          <p:cNvPr id="49" name="Picture 48">
            <a:extLst>
              <a:ext uri="{FF2B5EF4-FFF2-40B4-BE49-F238E27FC236}">
                <a16:creationId xmlns:a16="http://schemas.microsoft.com/office/drawing/2014/main" id="{BAEFA14C-5519-6B5B-4868-E3084C719B7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772556" y="5255176"/>
            <a:ext cx="2887920" cy="1585468"/>
          </a:xfrm>
          <a:prstGeom prst="rect">
            <a:avLst/>
          </a:prstGeom>
        </p:spPr>
      </p:pic>
      <p:pic>
        <p:nvPicPr>
          <p:cNvPr id="51" name="Picture 50">
            <a:extLst>
              <a:ext uri="{FF2B5EF4-FFF2-40B4-BE49-F238E27FC236}">
                <a16:creationId xmlns:a16="http://schemas.microsoft.com/office/drawing/2014/main" id="{B2C1DE82-9DDD-6DCD-80BC-234FEEA345E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988629" y="2295201"/>
            <a:ext cx="4483066" cy="2819849"/>
          </a:xfrm>
          <a:prstGeom prst="rect">
            <a:avLst/>
          </a:prstGeom>
        </p:spPr>
      </p:pic>
      <p:pic>
        <p:nvPicPr>
          <p:cNvPr id="57" name="Picture 56">
            <a:extLst>
              <a:ext uri="{FF2B5EF4-FFF2-40B4-BE49-F238E27FC236}">
                <a16:creationId xmlns:a16="http://schemas.microsoft.com/office/drawing/2014/main" id="{46B9C24B-6C7C-600D-CD13-814F287E3151}"/>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337420" y="5036852"/>
            <a:ext cx="3048006" cy="1709931"/>
          </a:xfrm>
          <a:prstGeom prst="rect">
            <a:avLst/>
          </a:prstGeom>
        </p:spPr>
      </p:pic>
      <p:pic>
        <p:nvPicPr>
          <p:cNvPr id="59" name="Picture 58">
            <a:extLst>
              <a:ext uri="{FF2B5EF4-FFF2-40B4-BE49-F238E27FC236}">
                <a16:creationId xmlns:a16="http://schemas.microsoft.com/office/drawing/2014/main" id="{E6CECD52-B858-3A70-ADD3-CC28F24DF41A}"/>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5873435" y="2203352"/>
            <a:ext cx="3625245" cy="1685739"/>
          </a:xfrm>
          <a:prstGeom prst="rect">
            <a:avLst/>
          </a:prstGeom>
        </p:spPr>
      </p:pic>
      <p:pic>
        <p:nvPicPr>
          <p:cNvPr id="61" name="Picture 60">
            <a:extLst>
              <a:ext uri="{FF2B5EF4-FFF2-40B4-BE49-F238E27FC236}">
                <a16:creationId xmlns:a16="http://schemas.microsoft.com/office/drawing/2014/main" id="{E7132DD0-D761-6408-B652-988FCBA8C031}"/>
              </a:ext>
              <a:ext uri="{C183D7F6-B498-43B3-948B-1728B52AA6E4}">
                <adec:decorative xmlns:adec="http://schemas.microsoft.com/office/drawing/2017/decorative" val="1"/>
              </a:ext>
            </a:extLst>
          </p:cNvPr>
          <p:cNvPicPr>
            <a:picLocks noChangeAspect="1"/>
          </p:cNvPicPr>
          <p:nvPr/>
        </p:nvPicPr>
        <p:blipFill>
          <a:blip r:embed="rId11"/>
          <a:srcRect l="50431"/>
          <a:stretch>
            <a:fillRect/>
          </a:stretch>
        </p:blipFill>
        <p:spPr>
          <a:xfrm>
            <a:off x="5812333" y="563333"/>
            <a:ext cx="1840524" cy="1685739"/>
          </a:xfrm>
          <a:prstGeom prst="rect">
            <a:avLst/>
          </a:prstGeom>
        </p:spPr>
      </p:pic>
      <p:pic>
        <p:nvPicPr>
          <p:cNvPr id="63" name="Picture 62">
            <a:extLst>
              <a:ext uri="{FF2B5EF4-FFF2-40B4-BE49-F238E27FC236}">
                <a16:creationId xmlns:a16="http://schemas.microsoft.com/office/drawing/2014/main" id="{DBD265CF-B6F1-52C9-E6BE-8912E26A6AA7}"/>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771906" y="180083"/>
            <a:ext cx="2930256" cy="2030667"/>
          </a:xfrm>
          <a:prstGeom prst="rect">
            <a:avLst/>
          </a:prstGeom>
        </p:spPr>
      </p:pic>
      <p:pic>
        <p:nvPicPr>
          <p:cNvPr id="55" name="Picture 54">
            <a:extLst>
              <a:ext uri="{FF2B5EF4-FFF2-40B4-BE49-F238E27FC236}">
                <a16:creationId xmlns:a16="http://schemas.microsoft.com/office/drawing/2014/main" id="{D932A789-413D-3A7F-7A12-FFD22A3662FB}"/>
              </a:ext>
              <a:ext uri="{C183D7F6-B498-43B3-948B-1728B52AA6E4}">
                <adec:decorative xmlns:adec="http://schemas.microsoft.com/office/drawing/2017/decorative" val="1"/>
              </a:ext>
            </a:extLst>
          </p:cNvPr>
          <p:cNvPicPr>
            <a:picLocks noChangeAspect="1"/>
          </p:cNvPicPr>
          <p:nvPr/>
        </p:nvPicPr>
        <p:blipFill>
          <a:blip r:embed="rId13"/>
          <a:srcRect r="57144"/>
          <a:stretch>
            <a:fillRect/>
          </a:stretch>
        </p:blipFill>
        <p:spPr>
          <a:xfrm>
            <a:off x="7467570" y="5036851"/>
            <a:ext cx="1306263" cy="1709931"/>
          </a:xfrm>
          <a:prstGeom prst="rect">
            <a:avLst/>
          </a:prstGeom>
        </p:spPr>
      </p:pic>
      <p:pic>
        <p:nvPicPr>
          <p:cNvPr id="47" name="Picture 46">
            <a:extLst>
              <a:ext uri="{FF2B5EF4-FFF2-40B4-BE49-F238E27FC236}">
                <a16:creationId xmlns:a16="http://schemas.microsoft.com/office/drawing/2014/main" id="{BFDC882C-2A3B-319D-7711-D120819DB27E}"/>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5891058" y="3939702"/>
            <a:ext cx="2351196" cy="1589408"/>
          </a:xfrm>
          <a:prstGeom prst="rect">
            <a:avLst/>
          </a:prstGeom>
        </p:spPr>
      </p:pic>
      <p:pic>
        <p:nvPicPr>
          <p:cNvPr id="45" name="Picture 44">
            <a:extLst>
              <a:ext uri="{FF2B5EF4-FFF2-40B4-BE49-F238E27FC236}">
                <a16:creationId xmlns:a16="http://schemas.microsoft.com/office/drawing/2014/main" id="{E045C533-D07A-42DE-8F5E-75A4EA57B5A4}"/>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781099" y="2398228"/>
            <a:ext cx="1493523" cy="3048006"/>
          </a:xfrm>
          <a:prstGeom prst="rect">
            <a:avLst/>
          </a:prstGeom>
        </p:spPr>
      </p:pic>
    </p:spTree>
    <p:extLst>
      <p:ext uri="{BB962C8B-B14F-4D97-AF65-F5344CB8AC3E}">
        <p14:creationId xmlns:p14="http://schemas.microsoft.com/office/powerpoint/2010/main" val="249890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2ECEE-5F38-C6D9-B026-2F530F5F0BED}"/>
              </a:ext>
            </a:extLst>
          </p:cNvPr>
          <p:cNvSpPr>
            <a:spLocks noGrp="1"/>
          </p:cNvSpPr>
          <p:nvPr>
            <p:ph type="title"/>
          </p:nvPr>
        </p:nvSpPr>
        <p:spPr/>
        <p:txBody>
          <a:bodyPr>
            <a:normAutofit/>
          </a:bodyPr>
          <a:lstStyle/>
          <a:p>
            <a:r>
              <a:rPr lang="en-GB" dirty="0"/>
              <a:t>How to use this PowerPoint   Accompanying Resources</a:t>
            </a:r>
          </a:p>
        </p:txBody>
      </p:sp>
      <p:sp>
        <p:nvSpPr>
          <p:cNvPr id="5" name="Content Placeholder 4">
            <a:extLst>
              <a:ext uri="{FF2B5EF4-FFF2-40B4-BE49-F238E27FC236}">
                <a16:creationId xmlns:a16="http://schemas.microsoft.com/office/drawing/2014/main" id="{BA292496-E3D6-3DDF-2576-483178F1C95D}"/>
              </a:ext>
            </a:extLst>
          </p:cNvPr>
          <p:cNvSpPr>
            <a:spLocks noGrp="1"/>
          </p:cNvSpPr>
          <p:nvPr>
            <p:ph idx="1"/>
          </p:nvPr>
        </p:nvSpPr>
        <p:spPr>
          <a:xfrm>
            <a:off x="491505" y="1470244"/>
            <a:ext cx="5097532" cy="5022630"/>
          </a:xfrm>
        </p:spPr>
        <p:txBody>
          <a:bodyPr/>
          <a:lstStyle/>
          <a:p>
            <a:r>
              <a:rPr lang="en-GB" sz="1800" dirty="0"/>
              <a:t>Group activity organised by themes from everyday life: Clothes and Textiles; Pottery and Food; Animals; Tools and Weapons; Wooden Objects; Transport.</a:t>
            </a:r>
          </a:p>
          <a:p>
            <a:r>
              <a:rPr lang="en-GB" sz="1800" dirty="0"/>
              <a:t>Model how to analyse an artefact using an inference square.</a:t>
            </a:r>
          </a:p>
          <a:p>
            <a:r>
              <a:rPr lang="en-GB" sz="1800" dirty="0"/>
              <a:t>Select and print out images from the themed PPTs – these could be ‘hidden’ around the room for children to ‘find’. </a:t>
            </a:r>
          </a:p>
          <a:p>
            <a:r>
              <a:rPr lang="en-GB" sz="1800" dirty="0"/>
              <a:t>Pupils add descriptions and then make inferences, using modal verbs like ‘may have’, ‘might have’, ‘could be’ or adverbs such as ‘possibly’ or ‘probably’.</a:t>
            </a:r>
          </a:p>
          <a:p>
            <a:r>
              <a:rPr lang="en-GB" sz="1800" dirty="0"/>
              <a:t>Groups present their findings to the whole class followed by class discussion to draw conclusions.</a:t>
            </a:r>
          </a:p>
          <a:p>
            <a:endParaRPr lang="en-GB" sz="1800" dirty="0"/>
          </a:p>
          <a:p>
            <a:endParaRPr lang="en-GB" sz="1800" dirty="0"/>
          </a:p>
          <a:p>
            <a:endParaRPr lang="en-GB" sz="1800" dirty="0"/>
          </a:p>
        </p:txBody>
      </p:sp>
      <p:sp>
        <p:nvSpPr>
          <p:cNvPr id="7" name="Content Placeholder 6">
            <a:extLst>
              <a:ext uri="{FF2B5EF4-FFF2-40B4-BE49-F238E27FC236}">
                <a16:creationId xmlns:a16="http://schemas.microsoft.com/office/drawing/2014/main" id="{5A41010B-104D-45CF-8F9C-0C3A23D4832F}"/>
              </a:ext>
            </a:extLst>
          </p:cNvPr>
          <p:cNvSpPr>
            <a:spLocks noGrp="1"/>
          </p:cNvSpPr>
          <p:nvPr>
            <p:ph idx="10"/>
          </p:nvPr>
        </p:nvSpPr>
        <p:spPr/>
        <p:txBody>
          <a:bodyPr/>
          <a:lstStyle/>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Video 4: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3"/>
              </a:rPr>
              <a:t>How did people live in the Bronze Age?</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(Duration 10.07 mins)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PPT: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4"/>
              </a:rPr>
              <a:t>Life At Must Farm Bronze Age Village</a:t>
            </a:r>
            <a:endPar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ZIP Folder: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5"/>
              </a:rPr>
              <a:t>PPTs of images by theme</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GB" sz="16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(These also include vocabulary lists and information sheets)</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Print-out Squares of inference </a:t>
            </a:r>
          </a:p>
          <a:p>
            <a:pPr marL="342900" marR="0" lvl="0" indent="-34290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3D models of the site and the artefacts </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hlinkClick r:id="rId6"/>
              </a:rPr>
              <a:t>https://sketchfab.com/mustfarm</a:t>
            </a:r>
            <a:r>
              <a:rPr kumimoji="0" lang="en-GB" sz="2400" i="0" u="none" strike="noStrike" kern="1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409235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F98BEA-677A-7000-6EDF-9D45CC18895F}"/>
              </a:ext>
            </a:extLst>
          </p:cNvPr>
          <p:cNvSpPr>
            <a:spLocks noGrp="1"/>
          </p:cNvSpPr>
          <p:nvPr>
            <p:ph type="title"/>
          </p:nvPr>
        </p:nvSpPr>
        <p:spPr/>
        <p:txBody>
          <a:bodyPr>
            <a:normAutofit/>
          </a:bodyPr>
          <a:lstStyle/>
          <a:p>
            <a:r>
              <a:rPr lang="en-GB" dirty="0"/>
              <a:t>How did people live in the Bronze Age?</a:t>
            </a:r>
          </a:p>
        </p:txBody>
      </p:sp>
      <p:pic>
        <p:nvPicPr>
          <p:cNvPr id="3" name="Content Placeholder 2" descr="A group of bowls of food&#10;">
            <a:hlinkClick r:id="rId3"/>
            <a:extLst>
              <a:ext uri="{FF2B5EF4-FFF2-40B4-BE49-F238E27FC236}">
                <a16:creationId xmlns:a16="http://schemas.microsoft.com/office/drawing/2014/main" id="{968F77F6-BD7B-E805-9B76-66B7FA7E3EA9}"/>
              </a:ext>
            </a:extLst>
          </p:cNvPr>
          <p:cNvPicPr>
            <a:picLocks noGrp="1" noChangeAspect="1"/>
          </p:cNvPicPr>
          <p:nvPr>
            <p:ph idx="1"/>
          </p:nvPr>
        </p:nvPicPr>
        <p:blipFill>
          <a:blip r:embed="rId4"/>
          <a:stretch>
            <a:fillRect/>
          </a:stretch>
        </p:blipFill>
        <p:spPr>
          <a:xfrm>
            <a:off x="1789447" y="1470025"/>
            <a:ext cx="8157493" cy="4321175"/>
          </a:xfrm>
        </p:spPr>
      </p:pic>
      <p:sp>
        <p:nvSpPr>
          <p:cNvPr id="2" name="Action Button: Video 1">
            <a:hlinkClick r:id="rId3" highlightClick="1"/>
            <a:extLst>
              <a:ext uri="{FF2B5EF4-FFF2-40B4-BE49-F238E27FC236}">
                <a16:creationId xmlns:a16="http://schemas.microsoft.com/office/drawing/2014/main" id="{428C06CD-8039-3996-D78E-0BC0E16DAB68}"/>
              </a:ext>
              <a:ext uri="{C183D7F6-B498-43B3-948B-1728B52AA6E4}">
                <adec:decorative xmlns:adec="http://schemas.microsoft.com/office/drawing/2017/decorative" val="1"/>
              </a:ext>
            </a:extLst>
          </p:cNvPr>
          <p:cNvSpPr/>
          <p:nvPr/>
        </p:nvSpPr>
        <p:spPr>
          <a:xfrm>
            <a:off x="10128738" y="1470025"/>
            <a:ext cx="1242647" cy="792529"/>
          </a:xfrm>
          <a:prstGeom prst="actionButtonMovi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0051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C7551-BD4D-8FF8-51C3-0860BF7DC53E}"/>
              </a:ext>
            </a:extLst>
          </p:cNvPr>
          <p:cNvSpPr>
            <a:spLocks noGrp="1"/>
          </p:cNvSpPr>
          <p:nvPr>
            <p:ph type="title" idx="4294967295"/>
          </p:nvPr>
        </p:nvSpPr>
        <p:spPr>
          <a:xfrm>
            <a:off x="838200" y="-1027907"/>
            <a:ext cx="10515600" cy="1027907"/>
          </a:xfrm>
        </p:spPr>
        <p:txBody>
          <a:bodyPr vert="horz" lIns="91440" tIns="45720" rIns="91440" bIns="45720" rtlCol="0" anchor="b">
            <a:normAutofit/>
          </a:bodyPr>
          <a:lstStyle/>
          <a:p>
            <a:r>
              <a:rPr lang="en-GB" dirty="0"/>
              <a:t>Inference Squares</a:t>
            </a:r>
          </a:p>
        </p:txBody>
      </p:sp>
    </p:spTree>
    <p:extLst>
      <p:ext uri="{BB962C8B-B14F-4D97-AF65-F5344CB8AC3E}">
        <p14:creationId xmlns:p14="http://schemas.microsoft.com/office/powerpoint/2010/main" val="3635123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A477C6-5D21-4D45-E234-791C4CFDE9DF}"/>
              </a:ext>
            </a:extLst>
          </p:cNvPr>
          <p:cNvSpPr>
            <a:spLocks noGrp="1"/>
          </p:cNvSpPr>
          <p:nvPr>
            <p:ph type="title"/>
          </p:nvPr>
        </p:nvSpPr>
        <p:spPr/>
        <p:txBody>
          <a:bodyPr/>
          <a:lstStyle/>
          <a:p>
            <a:r>
              <a:rPr lang="en-GB" dirty="0"/>
              <a:t>DESCRIBE: What can you see?</a:t>
            </a:r>
          </a:p>
        </p:txBody>
      </p:sp>
      <p:pic>
        <p:nvPicPr>
          <p:cNvPr id="7" name="Content Placeholder 6" descr="a bronze axe in the mud">
            <a:extLst>
              <a:ext uri="{FF2B5EF4-FFF2-40B4-BE49-F238E27FC236}">
                <a16:creationId xmlns:a16="http://schemas.microsoft.com/office/drawing/2014/main" id="{FAAC9E5C-72C5-05D5-FED8-D373DBCBC7C1}"/>
              </a:ext>
            </a:extLst>
          </p:cNvPr>
          <p:cNvPicPr>
            <a:picLocks noGrp="1" noChangeAspect="1"/>
          </p:cNvPicPr>
          <p:nvPr>
            <p:ph idx="1"/>
          </p:nvPr>
        </p:nvPicPr>
        <p:blipFill>
          <a:blip r:embed="rId2"/>
          <a:srcRect/>
          <a:stretch/>
        </p:blipFill>
        <p:spPr>
          <a:xfrm>
            <a:off x="3673500" y="2312811"/>
            <a:ext cx="4363986" cy="2910779"/>
          </a:xfrm>
        </p:spPr>
      </p:pic>
      <p:grpSp>
        <p:nvGrpSpPr>
          <p:cNvPr id="67" name="Group 66" descr="prompts for description">
            <a:extLst>
              <a:ext uri="{FF2B5EF4-FFF2-40B4-BE49-F238E27FC236}">
                <a16:creationId xmlns:a16="http://schemas.microsoft.com/office/drawing/2014/main" id="{482141F7-07C8-A734-4B7D-D5217AC58C20}"/>
              </a:ext>
            </a:extLst>
          </p:cNvPr>
          <p:cNvGrpSpPr/>
          <p:nvPr/>
        </p:nvGrpSpPr>
        <p:grpSpPr>
          <a:xfrm>
            <a:off x="3101397" y="5284794"/>
            <a:ext cx="4663466" cy="1450290"/>
            <a:chOff x="3101397" y="5284794"/>
            <a:chExt cx="4663466" cy="1450290"/>
          </a:xfrm>
        </p:grpSpPr>
        <p:sp>
          <p:nvSpPr>
            <p:cNvPr id="35" name="Washi">
              <a:extLst>
                <a:ext uri="{FF2B5EF4-FFF2-40B4-BE49-F238E27FC236}">
                  <a16:creationId xmlns:a16="http://schemas.microsoft.com/office/drawing/2014/main" id="{73DCF1B2-4C42-4F3A-2CE4-B9B08BEB1BB9}"/>
                </a:ext>
                <a:ext uri="{C183D7F6-B498-43B3-948B-1728B52AA6E4}">
                  <adec:decorative xmlns:adec="http://schemas.microsoft.com/office/drawing/2017/decorative" val="1"/>
                </a:ext>
              </a:extLst>
            </p:cNvPr>
            <p:cNvSpPr txBox="1">
              <a:spLocks/>
            </p:cNvSpPr>
            <p:nvPr/>
          </p:nvSpPr>
          <p:spPr>
            <a:xfrm>
              <a:off x="3101397" y="5284794"/>
              <a:ext cx="1798333"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6" name="Washi">
              <a:extLst>
                <a:ext uri="{FF2B5EF4-FFF2-40B4-BE49-F238E27FC236}">
                  <a16:creationId xmlns:a16="http://schemas.microsoft.com/office/drawing/2014/main" id="{41ECCFCE-743A-6B8D-8721-E6B619A4873D}"/>
                </a:ext>
                <a:ext uri="{C183D7F6-B498-43B3-948B-1728B52AA6E4}">
                  <adec:decorative xmlns:adec="http://schemas.microsoft.com/office/drawing/2017/decorative" val="1"/>
                </a:ext>
              </a:extLst>
            </p:cNvPr>
            <p:cNvSpPr txBox="1">
              <a:spLocks/>
            </p:cNvSpPr>
            <p:nvPr/>
          </p:nvSpPr>
          <p:spPr>
            <a:xfrm>
              <a:off x="3380339" y="6054046"/>
              <a:ext cx="2087839"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grpSp>
          <p:nvGrpSpPr>
            <p:cNvPr id="31" name="Washi" descr="Washi tape">
              <a:extLst>
                <a:ext uri="{FF2B5EF4-FFF2-40B4-BE49-F238E27FC236}">
                  <a16:creationId xmlns:a16="http://schemas.microsoft.com/office/drawing/2014/main" id="{E2DBB83A-06F4-A360-872F-8104A26B4B54}"/>
                </a:ext>
              </a:extLst>
            </p:cNvPr>
            <p:cNvGrpSpPr/>
            <p:nvPr/>
          </p:nvGrpSpPr>
          <p:grpSpPr>
            <a:xfrm>
              <a:off x="5855493" y="5552100"/>
              <a:ext cx="1909370" cy="681038"/>
              <a:chOff x="9425511" y="452969"/>
              <a:chExt cx="2328862" cy="681038"/>
            </a:xfrm>
          </p:grpSpPr>
          <p:sp>
            <p:nvSpPr>
              <p:cNvPr id="32" name="Washi">
                <a:extLst>
                  <a:ext uri="{FF2B5EF4-FFF2-40B4-BE49-F238E27FC236}">
                    <a16:creationId xmlns:a16="http://schemas.microsoft.com/office/drawing/2014/main" id="{0CC038CF-8625-6D24-65FF-8C05B97BAA62}"/>
                  </a:ext>
                  <a:ext uri="{C183D7F6-B498-43B3-948B-1728B52AA6E4}">
                    <adec:decorative xmlns:adec="http://schemas.microsoft.com/office/drawing/2017/decorative" val="1"/>
                  </a:ext>
                </a:extLst>
              </p:cNvPr>
              <p:cNvSpPr txBox="1">
                <a:spLocks/>
              </p:cNvSpPr>
              <p:nvPr/>
            </p:nvSpPr>
            <p:spPr>
              <a:xfrm>
                <a:off x="9425511" y="452969"/>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3" name="Text Placeholder">
                <a:extLst>
                  <a:ext uri="{FF2B5EF4-FFF2-40B4-BE49-F238E27FC236}">
                    <a16:creationId xmlns:a16="http://schemas.microsoft.com/office/drawing/2014/main" id="{7F14F54E-3AAD-3419-3347-A5EF7E7728DE}"/>
                  </a:ext>
                  <a:ext uri="{C183D7F6-B498-43B3-948B-1728B52AA6E4}">
                    <adec:decorative xmlns:adec="http://schemas.microsoft.com/office/drawing/2017/decorative" val="0"/>
                  </a:ext>
                </a:extLst>
              </p:cNvPr>
              <p:cNvSpPr txBox="1">
                <a:spLocks/>
              </p:cNvSpPr>
              <p:nvPr/>
            </p:nvSpPr>
            <p:spPr>
              <a:xfrm rot="21383919">
                <a:off x="9560448" y="586319"/>
                <a:ext cx="20589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Broken or whole?</a:t>
                </a:r>
              </a:p>
            </p:txBody>
          </p:sp>
        </p:grpSp>
        <p:sp>
          <p:nvSpPr>
            <p:cNvPr id="17" name="Text Placeholder">
              <a:extLst>
                <a:ext uri="{FF2B5EF4-FFF2-40B4-BE49-F238E27FC236}">
                  <a16:creationId xmlns:a16="http://schemas.microsoft.com/office/drawing/2014/main" id="{86F238BE-3319-903F-14EE-C550D69C3FD3}"/>
                </a:ext>
                <a:ext uri="{C183D7F6-B498-43B3-948B-1728B52AA6E4}">
                  <adec:decorative xmlns:adec="http://schemas.microsoft.com/office/drawing/2017/decorative" val="0"/>
                </a:ext>
              </a:extLst>
            </p:cNvPr>
            <p:cNvSpPr txBox="1">
              <a:spLocks/>
            </p:cNvSpPr>
            <p:nvPr/>
          </p:nvSpPr>
          <p:spPr>
            <a:xfrm rot="21383919">
              <a:off x="3501311" y="6187396"/>
              <a:ext cx="1845894"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Old, used or new?</a:t>
              </a:r>
            </a:p>
          </p:txBody>
        </p:sp>
        <p:sp>
          <p:nvSpPr>
            <p:cNvPr id="36" name="Text Placeholder">
              <a:extLst>
                <a:ext uri="{FF2B5EF4-FFF2-40B4-BE49-F238E27FC236}">
                  <a16:creationId xmlns:a16="http://schemas.microsoft.com/office/drawing/2014/main" id="{36D79C09-FB35-932C-41E0-E5A20613163F}"/>
                </a:ext>
                <a:ext uri="{C183D7F6-B498-43B3-948B-1728B52AA6E4}">
                  <adec:decorative xmlns:adec="http://schemas.microsoft.com/office/drawing/2017/decorative" val="0"/>
                </a:ext>
              </a:extLst>
            </p:cNvPr>
            <p:cNvSpPr txBox="1">
              <a:spLocks/>
            </p:cNvSpPr>
            <p:nvPr/>
          </p:nvSpPr>
          <p:spPr>
            <a:xfrm rot="21383919">
              <a:off x="3205595" y="5418144"/>
              <a:ext cx="158993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Complete or bits missing?</a:t>
              </a:r>
            </a:p>
          </p:txBody>
        </p:sp>
      </p:grpSp>
      <p:grpSp>
        <p:nvGrpSpPr>
          <p:cNvPr id="6" name="Group 5" descr="prompts for description">
            <a:extLst>
              <a:ext uri="{FF2B5EF4-FFF2-40B4-BE49-F238E27FC236}">
                <a16:creationId xmlns:a16="http://schemas.microsoft.com/office/drawing/2014/main" id="{5D278F5A-63D0-3B2A-83C6-D6F92731E819}"/>
              </a:ext>
            </a:extLst>
          </p:cNvPr>
          <p:cNvGrpSpPr/>
          <p:nvPr/>
        </p:nvGrpSpPr>
        <p:grpSpPr>
          <a:xfrm>
            <a:off x="3250547" y="1166781"/>
            <a:ext cx="3818248" cy="999754"/>
            <a:chOff x="3250547" y="1166781"/>
            <a:chExt cx="3818248" cy="999754"/>
          </a:xfrm>
        </p:grpSpPr>
        <p:grpSp>
          <p:nvGrpSpPr>
            <p:cNvPr id="9" name="Washi" descr="Washi tape">
              <a:extLst>
                <a:ext uri="{FF2B5EF4-FFF2-40B4-BE49-F238E27FC236}">
                  <a16:creationId xmlns:a16="http://schemas.microsoft.com/office/drawing/2014/main" id="{86F6C5CE-DF96-88D9-4A10-7218100B6E3F}"/>
                </a:ext>
              </a:extLst>
            </p:cNvPr>
            <p:cNvGrpSpPr/>
            <p:nvPr/>
          </p:nvGrpSpPr>
          <p:grpSpPr>
            <a:xfrm>
              <a:off x="3250547" y="1166781"/>
              <a:ext cx="1992373" cy="797787"/>
              <a:chOff x="7229093" y="392172"/>
              <a:chExt cx="1699655" cy="548526"/>
            </a:xfrm>
          </p:grpSpPr>
          <p:sp>
            <p:nvSpPr>
              <p:cNvPr id="10" name="Picture 9">
                <a:extLst>
                  <a:ext uri="{FF2B5EF4-FFF2-40B4-BE49-F238E27FC236}">
                    <a16:creationId xmlns:a16="http://schemas.microsoft.com/office/drawing/2014/main" id="{23BDD7C5-D7E5-024F-56F1-D9057946BA31}"/>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B6E8F9"/>
              </a:solidFill>
              <a:ln w="9257" cap="flat">
                <a:noFill/>
                <a:prstDash val="solid"/>
                <a:miter/>
              </a:ln>
            </p:spPr>
            <p:txBody>
              <a:bodyPr rtlCol="0" anchor="ctr"/>
              <a:lstStyle/>
              <a:p>
                <a:endParaRPr lang="en-US" dirty="0"/>
              </a:p>
            </p:txBody>
          </p:sp>
          <p:sp>
            <p:nvSpPr>
              <p:cNvPr id="11" name="Text Placeholder">
                <a:extLst>
                  <a:ext uri="{FF2B5EF4-FFF2-40B4-BE49-F238E27FC236}">
                    <a16:creationId xmlns:a16="http://schemas.microsoft.com/office/drawing/2014/main" id="{76AE3DBC-8A61-9FB0-6E54-201F7B34E53D}"/>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Big or Small?</a:t>
                </a:r>
              </a:p>
            </p:txBody>
          </p:sp>
        </p:grpSp>
        <p:grpSp>
          <p:nvGrpSpPr>
            <p:cNvPr id="22" name="Washi" descr="Washi tape">
              <a:extLst>
                <a:ext uri="{FF2B5EF4-FFF2-40B4-BE49-F238E27FC236}">
                  <a16:creationId xmlns:a16="http://schemas.microsoft.com/office/drawing/2014/main" id="{52BB10AC-6D77-5EAC-7B25-804125909656}"/>
                </a:ext>
              </a:extLst>
            </p:cNvPr>
            <p:cNvGrpSpPr/>
            <p:nvPr/>
          </p:nvGrpSpPr>
          <p:grpSpPr>
            <a:xfrm>
              <a:off x="5413226" y="1355952"/>
              <a:ext cx="1655569" cy="810583"/>
              <a:chOff x="7229093" y="392172"/>
              <a:chExt cx="1699655" cy="548526"/>
            </a:xfrm>
          </p:grpSpPr>
          <p:sp>
            <p:nvSpPr>
              <p:cNvPr id="23" name="Picture 9">
                <a:extLst>
                  <a:ext uri="{FF2B5EF4-FFF2-40B4-BE49-F238E27FC236}">
                    <a16:creationId xmlns:a16="http://schemas.microsoft.com/office/drawing/2014/main" id="{B66AF984-0F10-5ABA-5388-3049D06E061A}"/>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B6E8F9"/>
              </a:solidFill>
              <a:ln w="9257" cap="flat">
                <a:noFill/>
                <a:prstDash val="solid"/>
                <a:miter/>
              </a:ln>
            </p:spPr>
            <p:txBody>
              <a:bodyPr rtlCol="0" anchor="ctr"/>
              <a:lstStyle/>
              <a:p>
                <a:endParaRPr lang="en-US" dirty="0"/>
              </a:p>
            </p:txBody>
          </p:sp>
          <p:sp>
            <p:nvSpPr>
              <p:cNvPr id="24" name="Text Placeholder">
                <a:extLst>
                  <a:ext uri="{FF2B5EF4-FFF2-40B4-BE49-F238E27FC236}">
                    <a16:creationId xmlns:a16="http://schemas.microsoft.com/office/drawing/2014/main" id="{8C1FA17A-160B-B793-143A-2D95002954BA}"/>
                  </a:ext>
                </a:extLst>
              </p:cNvPr>
              <p:cNvSpPr txBox="1">
                <a:spLocks/>
              </p:cNvSpPr>
              <p:nvPr/>
            </p:nvSpPr>
            <p:spPr>
              <a:xfrm rot="21383919">
                <a:off x="7299090" y="48268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Heavy or Light?</a:t>
                </a:r>
              </a:p>
            </p:txBody>
          </p:sp>
        </p:grpSp>
      </p:grpSp>
      <p:grpSp>
        <p:nvGrpSpPr>
          <p:cNvPr id="65" name="Group 64" descr="prompts for description">
            <a:extLst>
              <a:ext uri="{FF2B5EF4-FFF2-40B4-BE49-F238E27FC236}">
                <a16:creationId xmlns:a16="http://schemas.microsoft.com/office/drawing/2014/main" id="{B9A3A1F4-AE1C-A086-E5E2-CAA25C06F339}"/>
              </a:ext>
            </a:extLst>
          </p:cNvPr>
          <p:cNvGrpSpPr/>
          <p:nvPr/>
        </p:nvGrpSpPr>
        <p:grpSpPr>
          <a:xfrm>
            <a:off x="165450" y="1078914"/>
            <a:ext cx="3297353" cy="3011427"/>
            <a:chOff x="165450" y="1078914"/>
            <a:chExt cx="3297353" cy="3011427"/>
          </a:xfrm>
        </p:grpSpPr>
        <p:grpSp>
          <p:nvGrpSpPr>
            <p:cNvPr id="18" name="Washi" descr="Washi tape">
              <a:extLst>
                <a:ext uri="{FF2B5EF4-FFF2-40B4-BE49-F238E27FC236}">
                  <a16:creationId xmlns:a16="http://schemas.microsoft.com/office/drawing/2014/main" id="{6222449F-B937-B8DC-BF7B-6DC84099EE50}"/>
                </a:ext>
              </a:extLst>
            </p:cNvPr>
            <p:cNvGrpSpPr/>
            <p:nvPr/>
          </p:nvGrpSpPr>
          <p:grpSpPr>
            <a:xfrm>
              <a:off x="378457" y="1078914"/>
              <a:ext cx="1937636" cy="1158914"/>
              <a:chOff x="9489814" y="1418828"/>
              <a:chExt cx="1812608" cy="969242"/>
            </a:xfrm>
          </p:grpSpPr>
          <p:pic>
            <p:nvPicPr>
              <p:cNvPr id="19" name="Picture 18">
                <a:extLst>
                  <a:ext uri="{FF2B5EF4-FFF2-40B4-BE49-F238E27FC236}">
                    <a16:creationId xmlns:a16="http://schemas.microsoft.com/office/drawing/2014/main" id="{9745B83D-6995-6293-6E39-CB310AADFB2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489814" y="1418828"/>
                <a:ext cx="1812608" cy="969242"/>
              </a:xfrm>
              <a:prstGeom prst="rect">
                <a:avLst/>
              </a:prstGeom>
            </p:spPr>
          </p:pic>
          <p:sp>
            <p:nvSpPr>
              <p:cNvPr id="20" name="Text Placeholder">
                <a:extLst>
                  <a:ext uri="{FF2B5EF4-FFF2-40B4-BE49-F238E27FC236}">
                    <a16:creationId xmlns:a16="http://schemas.microsoft.com/office/drawing/2014/main" id="{DE735FEE-7036-C122-0458-160B775BBDD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Metal? Wood? Plastic? Glass? Textile? Pottery? </a:t>
                </a:r>
              </a:p>
            </p:txBody>
          </p:sp>
        </p:grpSp>
        <p:grpSp>
          <p:nvGrpSpPr>
            <p:cNvPr id="39" name="Washi" descr="Washi tape">
              <a:extLst>
                <a:ext uri="{FF2B5EF4-FFF2-40B4-BE49-F238E27FC236}">
                  <a16:creationId xmlns:a16="http://schemas.microsoft.com/office/drawing/2014/main" id="{E8648015-C122-71DD-EC4D-98C76AD67FC1}"/>
                </a:ext>
              </a:extLst>
            </p:cNvPr>
            <p:cNvGrpSpPr/>
            <p:nvPr/>
          </p:nvGrpSpPr>
          <p:grpSpPr>
            <a:xfrm>
              <a:off x="165450" y="3318728"/>
              <a:ext cx="1798333" cy="771613"/>
              <a:chOff x="9489814" y="1418828"/>
              <a:chExt cx="1812608" cy="969242"/>
            </a:xfrm>
          </p:grpSpPr>
          <p:pic>
            <p:nvPicPr>
              <p:cNvPr id="40" name="Picture 39">
                <a:extLst>
                  <a:ext uri="{FF2B5EF4-FFF2-40B4-BE49-F238E27FC236}">
                    <a16:creationId xmlns:a16="http://schemas.microsoft.com/office/drawing/2014/main" id="{FA3C7E38-AB91-2CE3-C4F7-A60CBCD75E0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489814" y="1418828"/>
                <a:ext cx="1812608" cy="969242"/>
              </a:xfrm>
              <a:prstGeom prst="rect">
                <a:avLst/>
              </a:prstGeom>
            </p:spPr>
          </p:pic>
          <p:sp>
            <p:nvSpPr>
              <p:cNvPr id="41" name="Text Placeholder">
                <a:extLst>
                  <a:ext uri="{FF2B5EF4-FFF2-40B4-BE49-F238E27FC236}">
                    <a16:creationId xmlns:a16="http://schemas.microsoft.com/office/drawing/2014/main" id="{2778CFB5-EF34-79A2-334C-B9B4924479A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Organic or Inorganic?</a:t>
                </a:r>
              </a:p>
            </p:txBody>
          </p:sp>
        </p:grpSp>
        <p:grpSp>
          <p:nvGrpSpPr>
            <p:cNvPr id="42" name="Washi" descr="Washi tape">
              <a:extLst>
                <a:ext uri="{FF2B5EF4-FFF2-40B4-BE49-F238E27FC236}">
                  <a16:creationId xmlns:a16="http://schemas.microsoft.com/office/drawing/2014/main" id="{FDF33B05-72DF-7159-A03D-D95AF301D812}"/>
                </a:ext>
              </a:extLst>
            </p:cNvPr>
            <p:cNvGrpSpPr/>
            <p:nvPr/>
          </p:nvGrpSpPr>
          <p:grpSpPr>
            <a:xfrm>
              <a:off x="1798026" y="2300516"/>
              <a:ext cx="1664777" cy="1205968"/>
              <a:chOff x="9489814" y="1418828"/>
              <a:chExt cx="1812608" cy="969242"/>
            </a:xfrm>
          </p:grpSpPr>
          <p:pic>
            <p:nvPicPr>
              <p:cNvPr id="43" name="Picture 42">
                <a:extLst>
                  <a:ext uri="{FF2B5EF4-FFF2-40B4-BE49-F238E27FC236}">
                    <a16:creationId xmlns:a16="http://schemas.microsoft.com/office/drawing/2014/main" id="{6361512E-B605-E82C-F22D-95F8FA0AA7DD}"/>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489814" y="1418828"/>
                <a:ext cx="1812608" cy="969242"/>
              </a:xfrm>
              <a:prstGeom prst="rect">
                <a:avLst/>
              </a:prstGeom>
            </p:spPr>
          </p:pic>
          <p:sp>
            <p:nvSpPr>
              <p:cNvPr id="44" name="Text Placeholder">
                <a:extLst>
                  <a:ext uri="{FF2B5EF4-FFF2-40B4-BE49-F238E27FC236}">
                    <a16:creationId xmlns:a16="http://schemas.microsoft.com/office/drawing/2014/main" id="{DE5AE4CE-8A7A-03D4-9A24-3D4C68A5CBD2}"/>
                  </a:ext>
                </a:extLst>
              </p:cNvPr>
              <p:cNvSpPr txBox="1">
                <a:spLocks/>
              </p:cNvSpPr>
              <p:nvPr/>
            </p:nvSpPr>
            <p:spPr>
              <a:xfrm>
                <a:off x="9704512" y="1696109"/>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Man-made? Hand-made? Machine- made?</a:t>
                </a:r>
              </a:p>
            </p:txBody>
          </p:sp>
        </p:grpSp>
      </p:grpSp>
      <p:grpSp>
        <p:nvGrpSpPr>
          <p:cNvPr id="8" name="Group 7" descr="prompts for description">
            <a:extLst>
              <a:ext uri="{FF2B5EF4-FFF2-40B4-BE49-F238E27FC236}">
                <a16:creationId xmlns:a16="http://schemas.microsoft.com/office/drawing/2014/main" id="{ED78FDEA-5BA3-28C2-BC9E-903EFC275712}"/>
              </a:ext>
            </a:extLst>
          </p:cNvPr>
          <p:cNvGrpSpPr/>
          <p:nvPr/>
        </p:nvGrpSpPr>
        <p:grpSpPr>
          <a:xfrm>
            <a:off x="7571836" y="296034"/>
            <a:ext cx="3873705" cy="3812295"/>
            <a:chOff x="7571836" y="296034"/>
            <a:chExt cx="3873705" cy="3812295"/>
          </a:xfrm>
        </p:grpSpPr>
        <p:grpSp>
          <p:nvGrpSpPr>
            <p:cNvPr id="12" name="Washi" descr="Washi tape">
              <a:extLst>
                <a:ext uri="{FF2B5EF4-FFF2-40B4-BE49-F238E27FC236}">
                  <a16:creationId xmlns:a16="http://schemas.microsoft.com/office/drawing/2014/main" id="{E16B116B-6B81-747F-DBA2-533CA2172514}"/>
                </a:ext>
              </a:extLst>
            </p:cNvPr>
            <p:cNvGrpSpPr/>
            <p:nvPr/>
          </p:nvGrpSpPr>
          <p:grpSpPr>
            <a:xfrm>
              <a:off x="9579143" y="1806241"/>
              <a:ext cx="1866398" cy="858614"/>
              <a:chOff x="7291968" y="1187764"/>
              <a:chExt cx="1760422" cy="568858"/>
            </a:xfrm>
          </p:grpSpPr>
          <p:sp>
            <p:nvSpPr>
              <p:cNvPr id="13" name="Picture 9">
                <a:extLst>
                  <a:ext uri="{FF2B5EF4-FFF2-40B4-BE49-F238E27FC236}">
                    <a16:creationId xmlns:a16="http://schemas.microsoft.com/office/drawing/2014/main" id="{42EB6B10-65DC-FDF8-9E55-ADCA691234F8}"/>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14" name="Text Placeholder">
                <a:extLst>
                  <a:ext uri="{FF2B5EF4-FFF2-40B4-BE49-F238E27FC236}">
                    <a16:creationId xmlns:a16="http://schemas.microsoft.com/office/drawing/2014/main" id="{EB1FA53E-764F-25FF-A423-02EF95680479}"/>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Rough or smooth or soft?</a:t>
                </a:r>
              </a:p>
            </p:txBody>
          </p:sp>
        </p:grpSp>
        <p:grpSp>
          <p:nvGrpSpPr>
            <p:cNvPr id="25" name="Washi" descr="Washi tape">
              <a:extLst>
                <a:ext uri="{FF2B5EF4-FFF2-40B4-BE49-F238E27FC236}">
                  <a16:creationId xmlns:a16="http://schemas.microsoft.com/office/drawing/2014/main" id="{EFB3D539-CC1F-185E-C6FF-B670CCE86827}"/>
                </a:ext>
              </a:extLst>
            </p:cNvPr>
            <p:cNvGrpSpPr/>
            <p:nvPr/>
          </p:nvGrpSpPr>
          <p:grpSpPr>
            <a:xfrm>
              <a:off x="8371912" y="2698476"/>
              <a:ext cx="1760422" cy="568858"/>
              <a:chOff x="7291968" y="1187764"/>
              <a:chExt cx="1760422" cy="568858"/>
            </a:xfrm>
          </p:grpSpPr>
          <p:sp>
            <p:nvSpPr>
              <p:cNvPr id="26" name="Picture 9">
                <a:extLst>
                  <a:ext uri="{FF2B5EF4-FFF2-40B4-BE49-F238E27FC236}">
                    <a16:creationId xmlns:a16="http://schemas.microsoft.com/office/drawing/2014/main" id="{DCAE43B1-4F1E-A3DE-7742-E4DA02D4624D}"/>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27" name="Text Placeholder">
                <a:extLst>
                  <a:ext uri="{FF2B5EF4-FFF2-40B4-BE49-F238E27FC236}">
                    <a16:creationId xmlns:a16="http://schemas.microsoft.com/office/drawing/2014/main" id="{28B93FBE-65E4-FE03-DD66-73F52AFCC3E2}"/>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Sharp or blunt?</a:t>
                </a:r>
              </a:p>
            </p:txBody>
          </p:sp>
        </p:grpSp>
        <p:grpSp>
          <p:nvGrpSpPr>
            <p:cNvPr id="28" name="Washi" descr="Washi tape">
              <a:extLst>
                <a:ext uri="{FF2B5EF4-FFF2-40B4-BE49-F238E27FC236}">
                  <a16:creationId xmlns:a16="http://schemas.microsoft.com/office/drawing/2014/main" id="{444BE0E1-6159-1814-1A98-A312D113384A}"/>
                </a:ext>
              </a:extLst>
            </p:cNvPr>
            <p:cNvGrpSpPr/>
            <p:nvPr/>
          </p:nvGrpSpPr>
          <p:grpSpPr>
            <a:xfrm>
              <a:off x="9579143" y="3539471"/>
              <a:ext cx="1760422" cy="568858"/>
              <a:chOff x="7291968" y="1187764"/>
              <a:chExt cx="1760422" cy="568858"/>
            </a:xfrm>
          </p:grpSpPr>
          <p:sp>
            <p:nvSpPr>
              <p:cNvPr id="29" name="Picture 9">
                <a:extLst>
                  <a:ext uri="{FF2B5EF4-FFF2-40B4-BE49-F238E27FC236}">
                    <a16:creationId xmlns:a16="http://schemas.microsoft.com/office/drawing/2014/main" id="{F6174F55-BA9B-CBBD-FEDC-A6845F512285}"/>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30" name="Text Placeholder">
                <a:extLst>
                  <a:ext uri="{FF2B5EF4-FFF2-40B4-BE49-F238E27FC236}">
                    <a16:creationId xmlns:a16="http://schemas.microsoft.com/office/drawing/2014/main" id="{A0146F4B-C716-2280-3B72-FA03C0D85A03}"/>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Cold or warm?</a:t>
                </a:r>
              </a:p>
            </p:txBody>
          </p:sp>
        </p:grpSp>
        <p:grpSp>
          <p:nvGrpSpPr>
            <p:cNvPr id="45" name="Washi" descr="Washi tape">
              <a:extLst>
                <a:ext uri="{FF2B5EF4-FFF2-40B4-BE49-F238E27FC236}">
                  <a16:creationId xmlns:a16="http://schemas.microsoft.com/office/drawing/2014/main" id="{F073C11C-42E6-1700-E5F7-8B64617F819D}"/>
                </a:ext>
              </a:extLst>
            </p:cNvPr>
            <p:cNvGrpSpPr/>
            <p:nvPr/>
          </p:nvGrpSpPr>
          <p:grpSpPr>
            <a:xfrm>
              <a:off x="7571836" y="598413"/>
              <a:ext cx="1937635" cy="1045369"/>
              <a:chOff x="7291968" y="1187764"/>
              <a:chExt cx="1760422" cy="568858"/>
            </a:xfrm>
          </p:grpSpPr>
          <p:sp>
            <p:nvSpPr>
              <p:cNvPr id="46" name="Picture 9">
                <a:extLst>
                  <a:ext uri="{FF2B5EF4-FFF2-40B4-BE49-F238E27FC236}">
                    <a16:creationId xmlns:a16="http://schemas.microsoft.com/office/drawing/2014/main" id="{67A7AF56-9ADD-4976-CC7C-DCE5AF467AC9}"/>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47" name="Text Placeholder">
                <a:extLst>
                  <a:ext uri="{FF2B5EF4-FFF2-40B4-BE49-F238E27FC236}">
                    <a16:creationId xmlns:a16="http://schemas.microsoft.com/office/drawing/2014/main" id="{D0B353B9-5202-C887-16A3-421D179EC46E}"/>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Round or square or straight or curved or pointed?</a:t>
                </a:r>
              </a:p>
            </p:txBody>
          </p:sp>
        </p:grpSp>
        <p:grpSp>
          <p:nvGrpSpPr>
            <p:cNvPr id="48" name="Washi" descr="Washi tape">
              <a:extLst>
                <a:ext uri="{FF2B5EF4-FFF2-40B4-BE49-F238E27FC236}">
                  <a16:creationId xmlns:a16="http://schemas.microsoft.com/office/drawing/2014/main" id="{4B5DC03C-9BBB-DD8E-0ADB-E97A7BE1C70D}"/>
                </a:ext>
              </a:extLst>
            </p:cNvPr>
            <p:cNvGrpSpPr/>
            <p:nvPr/>
          </p:nvGrpSpPr>
          <p:grpSpPr>
            <a:xfrm>
              <a:off x="10050589" y="296034"/>
              <a:ext cx="1217767" cy="681038"/>
              <a:chOff x="7291968" y="1187764"/>
              <a:chExt cx="1760422" cy="568858"/>
            </a:xfrm>
          </p:grpSpPr>
          <p:sp>
            <p:nvSpPr>
              <p:cNvPr id="49" name="Picture 9">
                <a:extLst>
                  <a:ext uri="{FF2B5EF4-FFF2-40B4-BE49-F238E27FC236}">
                    <a16:creationId xmlns:a16="http://schemas.microsoft.com/office/drawing/2014/main" id="{030A4023-8D1E-FE98-D7E8-00A65A5010DC}"/>
                  </a:ext>
                  <a:ext uri="{C183D7F6-B498-43B3-948B-1728B52AA6E4}">
                    <adec:decorative xmlns:adec="http://schemas.microsoft.com/office/drawing/2017/decorative" val="1"/>
                  </a:ext>
                </a:extLst>
              </p:cNvPr>
              <p:cNvSpPr/>
              <p:nvPr/>
            </p:nvSpPr>
            <p:spPr>
              <a:xfrm>
                <a:off x="7291968" y="1187764"/>
                <a:ext cx="176042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25244"/>
              </a:solidFill>
              <a:ln w="6793" cap="flat">
                <a:noFill/>
                <a:prstDash val="solid"/>
                <a:miter/>
              </a:ln>
            </p:spPr>
            <p:txBody>
              <a:bodyPr rtlCol="0" anchor="ctr"/>
              <a:lstStyle/>
              <a:p>
                <a:endParaRPr lang="en-US" dirty="0"/>
              </a:p>
            </p:txBody>
          </p:sp>
          <p:sp>
            <p:nvSpPr>
              <p:cNvPr id="50" name="Text Placeholder">
                <a:extLst>
                  <a:ext uri="{FF2B5EF4-FFF2-40B4-BE49-F238E27FC236}">
                    <a16:creationId xmlns:a16="http://schemas.microsoft.com/office/drawing/2014/main" id="{67A37BAA-DB3A-4D6E-2FE0-644E85245B23}"/>
                  </a:ext>
                </a:extLst>
              </p:cNvPr>
              <p:cNvSpPr txBox="1">
                <a:spLocks/>
              </p:cNvSpPr>
              <p:nvPr/>
            </p:nvSpPr>
            <p:spPr>
              <a:xfrm>
                <a:off x="7410140" y="1287144"/>
                <a:ext cx="1457889" cy="29337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2D or 3D?</a:t>
                </a:r>
              </a:p>
            </p:txBody>
          </p:sp>
        </p:grpSp>
      </p:grpSp>
      <p:grpSp>
        <p:nvGrpSpPr>
          <p:cNvPr id="21" name="Group 20" descr="prompts for description">
            <a:extLst>
              <a:ext uri="{FF2B5EF4-FFF2-40B4-BE49-F238E27FC236}">
                <a16:creationId xmlns:a16="http://schemas.microsoft.com/office/drawing/2014/main" id="{FA963A79-0F06-2BA3-398D-237A779FDBAD}"/>
              </a:ext>
            </a:extLst>
          </p:cNvPr>
          <p:cNvGrpSpPr/>
          <p:nvPr/>
        </p:nvGrpSpPr>
        <p:grpSpPr>
          <a:xfrm>
            <a:off x="7978126" y="4430102"/>
            <a:ext cx="3234025" cy="2285780"/>
            <a:chOff x="7978126" y="4430102"/>
            <a:chExt cx="3234025" cy="2285780"/>
          </a:xfrm>
        </p:grpSpPr>
        <p:grpSp>
          <p:nvGrpSpPr>
            <p:cNvPr id="51" name="Washi" descr="Washi tape">
              <a:extLst>
                <a:ext uri="{FF2B5EF4-FFF2-40B4-BE49-F238E27FC236}">
                  <a16:creationId xmlns:a16="http://schemas.microsoft.com/office/drawing/2014/main" id="{79782E9F-1284-794E-8992-CD1D13C0B343}"/>
                </a:ext>
              </a:extLst>
            </p:cNvPr>
            <p:cNvGrpSpPr/>
            <p:nvPr/>
          </p:nvGrpSpPr>
          <p:grpSpPr>
            <a:xfrm>
              <a:off x="7978126" y="6034844"/>
              <a:ext cx="1819898" cy="681038"/>
              <a:chOff x="6304599" y="2404653"/>
              <a:chExt cx="4651018" cy="1116736"/>
            </a:xfrm>
          </p:grpSpPr>
          <p:pic>
            <p:nvPicPr>
              <p:cNvPr id="52" name="Washi">
                <a:extLst>
                  <a:ext uri="{FF2B5EF4-FFF2-40B4-BE49-F238E27FC236}">
                    <a16:creationId xmlns:a16="http://schemas.microsoft.com/office/drawing/2014/main" id="{0ED36A4A-3A9E-7B39-C61F-0F2A4763D5BE}"/>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304599" y="2404653"/>
                <a:ext cx="4352735" cy="1116736"/>
              </a:xfrm>
              <a:prstGeom prst="rect">
                <a:avLst/>
              </a:prstGeom>
            </p:spPr>
          </p:pic>
          <p:sp>
            <p:nvSpPr>
              <p:cNvPr id="53" name="Text Placeholder">
                <a:extLst>
                  <a:ext uri="{FF2B5EF4-FFF2-40B4-BE49-F238E27FC236}">
                    <a16:creationId xmlns:a16="http://schemas.microsoft.com/office/drawing/2014/main" id="{BB5F022B-E8C7-9404-0EE8-B0872C0D2362}"/>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Shiny or dull?</a:t>
                </a:r>
                <a:endParaRPr lang="en-GB" sz="1400" b="1" dirty="0">
                  <a:highlight>
                    <a:srgbClr val="FFFF00"/>
                  </a:highlight>
                </a:endParaRPr>
              </a:p>
            </p:txBody>
          </p:sp>
        </p:grpSp>
        <p:grpSp>
          <p:nvGrpSpPr>
            <p:cNvPr id="54" name="Washi" descr="Washi tape">
              <a:extLst>
                <a:ext uri="{FF2B5EF4-FFF2-40B4-BE49-F238E27FC236}">
                  <a16:creationId xmlns:a16="http://schemas.microsoft.com/office/drawing/2014/main" id="{55652030-F856-D4FA-C5DC-D8F6FC293EAA}"/>
                </a:ext>
              </a:extLst>
            </p:cNvPr>
            <p:cNvGrpSpPr/>
            <p:nvPr/>
          </p:nvGrpSpPr>
          <p:grpSpPr>
            <a:xfrm>
              <a:off x="8490084" y="4430102"/>
              <a:ext cx="1931189" cy="901984"/>
              <a:chOff x="6548482" y="2381252"/>
              <a:chExt cx="4407135" cy="1116736"/>
            </a:xfrm>
          </p:grpSpPr>
          <p:pic>
            <p:nvPicPr>
              <p:cNvPr id="55" name="Washi">
                <a:extLst>
                  <a:ext uri="{FF2B5EF4-FFF2-40B4-BE49-F238E27FC236}">
                    <a16:creationId xmlns:a16="http://schemas.microsoft.com/office/drawing/2014/main" id="{33C2872A-A6B7-B23F-A808-D1D46E76F210}"/>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548482" y="2381252"/>
                <a:ext cx="4352736" cy="1116736"/>
              </a:xfrm>
              <a:prstGeom prst="rect">
                <a:avLst/>
              </a:prstGeom>
            </p:spPr>
          </p:pic>
          <p:sp>
            <p:nvSpPr>
              <p:cNvPr id="56" name="Text Placeholder">
                <a:extLst>
                  <a:ext uri="{FF2B5EF4-FFF2-40B4-BE49-F238E27FC236}">
                    <a16:creationId xmlns:a16="http://schemas.microsoft.com/office/drawing/2014/main" id="{871C736C-AEF2-8660-09F9-8F36EF260812}"/>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Colourful or colourless?</a:t>
                </a:r>
                <a:endParaRPr lang="en-GB" sz="1400" b="1" dirty="0">
                  <a:highlight>
                    <a:srgbClr val="FFFF00"/>
                  </a:highlight>
                </a:endParaRPr>
              </a:p>
            </p:txBody>
          </p:sp>
        </p:grpSp>
        <p:grpSp>
          <p:nvGrpSpPr>
            <p:cNvPr id="57" name="Washi" descr="Washi tape">
              <a:extLst>
                <a:ext uri="{FF2B5EF4-FFF2-40B4-BE49-F238E27FC236}">
                  <a16:creationId xmlns:a16="http://schemas.microsoft.com/office/drawing/2014/main" id="{73DC83B9-6ACC-074F-A72F-4A8E77B79536}"/>
                </a:ext>
              </a:extLst>
            </p:cNvPr>
            <p:cNvGrpSpPr/>
            <p:nvPr/>
          </p:nvGrpSpPr>
          <p:grpSpPr>
            <a:xfrm>
              <a:off x="9867501" y="5473380"/>
              <a:ext cx="1344650" cy="901983"/>
              <a:chOff x="6548482" y="2381252"/>
              <a:chExt cx="4407135" cy="1116736"/>
            </a:xfrm>
          </p:grpSpPr>
          <p:pic>
            <p:nvPicPr>
              <p:cNvPr id="58" name="Washi">
                <a:extLst>
                  <a:ext uri="{FF2B5EF4-FFF2-40B4-BE49-F238E27FC236}">
                    <a16:creationId xmlns:a16="http://schemas.microsoft.com/office/drawing/2014/main" id="{6342A8C1-9BC5-896F-8A4F-DD1C47F27D22}"/>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6548482" y="2381252"/>
                <a:ext cx="4352736" cy="1116736"/>
              </a:xfrm>
              <a:prstGeom prst="rect">
                <a:avLst/>
              </a:prstGeom>
            </p:spPr>
          </p:pic>
          <p:sp>
            <p:nvSpPr>
              <p:cNvPr id="59" name="Text Placeholder">
                <a:extLst>
                  <a:ext uri="{FF2B5EF4-FFF2-40B4-BE49-F238E27FC236}">
                    <a16:creationId xmlns:a16="http://schemas.microsoft.com/office/drawing/2014/main" id="{649DD312-419B-02A8-0112-DE63B34B4609}"/>
                  </a:ext>
                </a:extLst>
              </p:cNvPr>
              <p:cNvSpPr txBox="1">
                <a:spLocks/>
              </p:cNvSpPr>
              <p:nvPr/>
            </p:nvSpPr>
            <p:spPr>
              <a:xfrm>
                <a:off x="6780441" y="2644984"/>
                <a:ext cx="4175176" cy="414338"/>
              </a:xfrm>
              <a:prstGeom prst="rect">
                <a:avLst/>
              </a:prstGeom>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Smelly or odourless?</a:t>
                </a:r>
                <a:endParaRPr lang="en-GB" sz="1400" b="1" dirty="0">
                  <a:highlight>
                    <a:srgbClr val="FFFF00"/>
                  </a:highlight>
                </a:endParaRPr>
              </a:p>
            </p:txBody>
          </p:sp>
        </p:grpSp>
      </p:grpSp>
      <p:grpSp>
        <p:nvGrpSpPr>
          <p:cNvPr id="60" name="Group 59">
            <a:extLst>
              <a:ext uri="{FF2B5EF4-FFF2-40B4-BE49-F238E27FC236}">
                <a16:creationId xmlns:a16="http://schemas.microsoft.com/office/drawing/2014/main" id="{3D833F78-1C65-D653-23DF-D01620624A00}"/>
              </a:ext>
              <a:ext uri="{C183D7F6-B498-43B3-948B-1728B52AA6E4}">
                <adec:decorative xmlns:adec="http://schemas.microsoft.com/office/drawing/2017/decorative" val="1"/>
              </a:ext>
            </a:extLst>
          </p:cNvPr>
          <p:cNvGrpSpPr/>
          <p:nvPr/>
        </p:nvGrpSpPr>
        <p:grpSpPr>
          <a:xfrm>
            <a:off x="122091" y="4229858"/>
            <a:ext cx="2916997" cy="2502752"/>
            <a:chOff x="8332221" y="3901698"/>
            <a:chExt cx="3100363" cy="2631511"/>
          </a:xfrm>
        </p:grpSpPr>
        <p:grpSp>
          <p:nvGrpSpPr>
            <p:cNvPr id="61" name="Describe Char" descr="Describe Character">
              <a:extLst>
                <a:ext uri="{FF2B5EF4-FFF2-40B4-BE49-F238E27FC236}">
                  <a16:creationId xmlns:a16="http://schemas.microsoft.com/office/drawing/2014/main" id="{A351FB6E-0A18-08ED-1400-CC73889ECB5F}"/>
                </a:ext>
              </a:extLst>
            </p:cNvPr>
            <p:cNvGrpSpPr/>
            <p:nvPr/>
          </p:nvGrpSpPr>
          <p:grpSpPr>
            <a:xfrm>
              <a:off x="8332221" y="3901698"/>
              <a:ext cx="1769427" cy="681038"/>
              <a:chOff x="332641" y="964767"/>
              <a:chExt cx="1769427" cy="681038"/>
            </a:xfrm>
          </p:grpSpPr>
          <p:sp>
            <p:nvSpPr>
              <p:cNvPr id="63" name="Washi">
                <a:extLst>
                  <a:ext uri="{FF2B5EF4-FFF2-40B4-BE49-F238E27FC236}">
                    <a16:creationId xmlns:a16="http://schemas.microsoft.com/office/drawing/2014/main" id="{F64B37AC-0965-E5E8-2405-CCF5967D8E6E}"/>
                  </a:ext>
                  <a:ext uri="{C183D7F6-B498-43B3-948B-1728B52AA6E4}">
                    <adec:decorative xmlns:adec="http://schemas.microsoft.com/office/drawing/2017/decorative" val="1"/>
                  </a:ext>
                </a:extLst>
              </p:cNvPr>
              <p:cNvSpPr txBox="1">
                <a:spLocks/>
              </p:cNvSpPr>
              <p:nvPr/>
            </p:nvSpPr>
            <p:spPr>
              <a:xfrm>
                <a:off x="332641" y="964767"/>
                <a:ext cx="1769427" cy="681038"/>
              </a:xfrm>
              <a:prstGeom prst="rect">
                <a:avLst/>
              </a:prstGeom>
              <a:blipFill>
                <a:blip r:embed="rId7"/>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64" name="Text Placeholder">
                <a:extLst>
                  <a:ext uri="{FF2B5EF4-FFF2-40B4-BE49-F238E27FC236}">
                    <a16:creationId xmlns:a16="http://schemas.microsoft.com/office/drawing/2014/main" id="{B05CD368-92A1-5BB4-E785-9F5B15B7C6E0}"/>
                  </a:ext>
                </a:extLst>
              </p:cNvPr>
              <p:cNvSpPr txBox="1">
                <a:spLocks/>
              </p:cNvSpPr>
              <p:nvPr/>
            </p:nvSpPr>
            <p:spPr>
              <a:xfrm rot="21383919">
                <a:off x="505197" y="1120729"/>
                <a:ext cx="1455846" cy="414338"/>
              </a:xfrm>
              <a:prstGeom prst="rect">
                <a:avLst/>
              </a:prstGeom>
              <a:noFill/>
            </p:spPr>
            <p:txBody>
              <a:bodyPr anchor="ctr" anchorCtr="0">
                <a:normAutofit fontScale="7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a:solidFill>
                      <a:srgbClr val="3F3F3F"/>
                    </a:solidFill>
                    <a:effectLst/>
                    <a:latin typeface="Helvetica" pitchFamily="2" charset="0"/>
                  </a:rPr>
                  <a:t>Describe</a:t>
                </a:r>
              </a:p>
            </p:txBody>
          </p:sp>
        </p:grpSp>
        <p:pic>
          <p:nvPicPr>
            <p:cNvPr id="62" name="Describe-icon">
              <a:extLst>
                <a:ext uri="{FF2B5EF4-FFF2-40B4-BE49-F238E27FC236}">
                  <a16:creationId xmlns:a16="http://schemas.microsoft.com/office/drawing/2014/main" id="{E9DEFB8C-1A33-EDEF-3A30-685862B01AF0}"/>
                </a:ext>
              </a:extLst>
            </p:cNvPr>
            <p:cNvPicPr>
              <a:picLocks noChangeAspect="1"/>
            </p:cNvPicPr>
            <p:nvPr/>
          </p:nvPicPr>
          <p:blipFill>
            <a:blip r:embed="rId8"/>
            <a:srcRect/>
            <a:stretch/>
          </p:blipFill>
          <p:spPr>
            <a:xfrm>
              <a:off x="8606793" y="3908961"/>
              <a:ext cx="2825791" cy="2624248"/>
            </a:xfrm>
            <a:prstGeom prst="rect">
              <a:avLst/>
            </a:prstGeom>
          </p:spPr>
        </p:pic>
      </p:grpSp>
    </p:spTree>
    <p:extLst>
      <p:ext uri="{BB962C8B-B14F-4D97-AF65-F5344CB8AC3E}">
        <p14:creationId xmlns:p14="http://schemas.microsoft.com/office/powerpoint/2010/main" val="30851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9EAE-10A8-CB7B-61C5-3C2B54D85E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0A5FF0E-026A-4074-4FBB-963D5646D235}"/>
              </a:ext>
            </a:extLst>
          </p:cNvPr>
          <p:cNvSpPr>
            <a:spLocks noGrp="1"/>
          </p:cNvSpPr>
          <p:nvPr>
            <p:ph type="title"/>
          </p:nvPr>
        </p:nvSpPr>
        <p:spPr/>
        <p:txBody>
          <a:bodyPr>
            <a:normAutofit/>
          </a:bodyPr>
          <a:lstStyle/>
          <a:p>
            <a:r>
              <a:rPr lang="en-GB" dirty="0"/>
              <a:t>Information Sheet 7: Tools and Weapons</a:t>
            </a:r>
          </a:p>
        </p:txBody>
      </p:sp>
      <p:sp>
        <p:nvSpPr>
          <p:cNvPr id="3" name="Content Placeholder 2">
            <a:extLst>
              <a:ext uri="{FF2B5EF4-FFF2-40B4-BE49-F238E27FC236}">
                <a16:creationId xmlns:a16="http://schemas.microsoft.com/office/drawing/2014/main" id="{8BA50FF4-167E-2BAF-5F99-25346E7F9037}"/>
              </a:ext>
            </a:extLst>
          </p:cNvPr>
          <p:cNvSpPr>
            <a:spLocks noGrp="1"/>
          </p:cNvSpPr>
          <p:nvPr>
            <p:ph idx="1"/>
          </p:nvPr>
        </p:nvSpPr>
        <p:spPr>
          <a:xfrm>
            <a:off x="381885" y="1470244"/>
            <a:ext cx="5520151" cy="5022630"/>
          </a:xfrm>
        </p:spPr>
        <p:txBody>
          <a:bodyPr/>
          <a:lstStyle/>
          <a:p>
            <a:pPr marL="171450" indent="-171450">
              <a:buFont typeface="Arial" panose="020B0604020202020204" pitchFamily="34" charset="0"/>
              <a:buChar char="•"/>
            </a:pPr>
            <a:r>
              <a:rPr lang="en-GB" sz="1400" dirty="0"/>
              <a:t>Bronze was first made in Britain around 2100 BC to 2200 BC. People migrated here from more advanced parts of Europe and who brought the knowledge of smelting bronze from copper and tin.</a:t>
            </a:r>
          </a:p>
          <a:p>
            <a:pPr marL="171450" indent="-171450">
              <a:buFont typeface="Arial" panose="020B0604020202020204" pitchFamily="34" charset="0"/>
              <a:buChar char="•"/>
            </a:pPr>
            <a:r>
              <a:rPr lang="en-GB" sz="1400" dirty="0"/>
              <a:t>Approximately 90 to 95 pieces of metalwork were found at Must Farm, which included a variety of tools and weapons such as axes, sickles, knives, gouges, chisels and spears.  </a:t>
            </a:r>
          </a:p>
          <a:p>
            <a:pPr marL="171450" indent="-171450">
              <a:buFont typeface="Arial" panose="020B0604020202020204" pitchFamily="34" charset="0"/>
              <a:buChar char="•"/>
            </a:pPr>
            <a:r>
              <a:rPr lang="en-GB" sz="1400" dirty="0"/>
              <a:t>Sickles were used for cutting and harvesting crops</a:t>
            </a:r>
          </a:p>
          <a:p>
            <a:pPr marL="171450" indent="-171450">
              <a:buFont typeface="Arial" panose="020B0604020202020204" pitchFamily="34" charset="0"/>
              <a:buChar char="•"/>
            </a:pPr>
            <a:r>
              <a:rPr lang="en-GB" sz="1400" dirty="0"/>
              <a:t>Spears could have been used for fishing, hunting or fighting.</a:t>
            </a:r>
          </a:p>
          <a:p>
            <a:pPr marL="171450" indent="-171450">
              <a:buFont typeface="Arial" panose="020B0604020202020204" pitchFamily="34" charset="0"/>
              <a:buChar char="•"/>
            </a:pPr>
            <a:r>
              <a:rPr lang="en-GB" sz="1400" dirty="0"/>
              <a:t>Gouges and chisels are used in carpentry</a:t>
            </a:r>
          </a:p>
          <a:p>
            <a:pPr marL="171450" indent="-171450">
              <a:buFont typeface="Arial" panose="020B0604020202020204" pitchFamily="34" charset="0"/>
              <a:buChar char="•"/>
            </a:pPr>
            <a:r>
              <a:rPr lang="en-GB" sz="1400" dirty="0">
                <a:ea typeface="Arial"/>
                <a:cs typeface="Times New Roman"/>
              </a:rPr>
              <a:t>The nearby site of Flag Fen has evidence of metal items such as weapons and jewellery being thrown, or placed, into water. Most of these objects were deliberately broken before they were placed.</a:t>
            </a:r>
          </a:p>
          <a:p>
            <a:pPr marL="171450" indent="-171450">
              <a:buFont typeface="Arial" panose="020B0604020202020204" pitchFamily="34" charset="0"/>
              <a:buChar char="•"/>
            </a:pPr>
            <a:r>
              <a:rPr lang="en-GB" sz="1400" dirty="0">
                <a:ea typeface="Arial"/>
                <a:cs typeface="Times New Roman"/>
              </a:rPr>
              <a:t>Not all of the possible weapons found at Must Farm were broken.</a:t>
            </a:r>
          </a:p>
          <a:p>
            <a:pPr marL="171450" indent="-171450">
              <a:buFont typeface="Arial" panose="020B0604020202020204" pitchFamily="34" charset="0"/>
              <a:buChar char="•"/>
            </a:pPr>
            <a:r>
              <a:rPr lang="en-GB" sz="1400" dirty="0">
                <a:ea typeface="Arial"/>
                <a:cs typeface="Times New Roman"/>
              </a:rPr>
              <a:t>Axes were found with wooden handles (or hafts) still attached but few of the weapons had handles suggesting that they may have been broken.</a:t>
            </a:r>
          </a:p>
          <a:p>
            <a:pPr marL="171450" indent="-171450">
              <a:buFont typeface="Arial" panose="020B0604020202020204" pitchFamily="34" charset="0"/>
              <a:buChar char="•"/>
            </a:pPr>
            <a:r>
              <a:rPr lang="en-GB" sz="1400" dirty="0">
                <a:ea typeface="Arial"/>
                <a:cs typeface="Times New Roman"/>
              </a:rPr>
              <a:t>All the houses had contained axes – some as many as 7.</a:t>
            </a:r>
          </a:p>
          <a:p>
            <a:pPr marL="171450" indent="-171450">
              <a:buFont typeface="Arial" panose="020B0604020202020204" pitchFamily="34" charset="0"/>
              <a:buChar char="•"/>
            </a:pPr>
            <a:endParaRPr lang="en-GB" sz="1400" dirty="0"/>
          </a:p>
          <a:p>
            <a:pPr marL="457200" indent="-457200">
              <a:buFont typeface="Arial" panose="020B0604020202020204" pitchFamily="34" charset="0"/>
              <a:buChar char="•"/>
            </a:pPr>
            <a:endParaRPr lang="en-GB" sz="1400" dirty="0"/>
          </a:p>
          <a:p>
            <a:pPr marL="457200" indent="-457200">
              <a:buFont typeface="Arial" panose="020B0604020202020204" pitchFamily="34" charset="0"/>
              <a:buChar char="•"/>
            </a:pPr>
            <a:endParaRPr lang="en-GB" sz="1400" dirty="0"/>
          </a:p>
        </p:txBody>
      </p:sp>
      <p:pic>
        <p:nvPicPr>
          <p:cNvPr id="8" name="Picture Placeholder 7" descr="A group of replica tools and other objects based on finds from Must Farm">
            <a:extLst>
              <a:ext uri="{FF2B5EF4-FFF2-40B4-BE49-F238E27FC236}">
                <a16:creationId xmlns:a16="http://schemas.microsoft.com/office/drawing/2014/main" id="{9A87DFB6-1841-7AB6-8808-CF691D321A92}"/>
              </a:ext>
            </a:extLst>
          </p:cNvPr>
          <p:cNvPicPr>
            <a:picLocks noGrp="1" noChangeAspect="1"/>
          </p:cNvPicPr>
          <p:nvPr>
            <p:ph type="pic" sz="quarter" idx="4294967295"/>
          </p:nvPr>
        </p:nvPicPr>
        <p:blipFill>
          <a:blip r:embed="rId3"/>
          <a:srcRect l="16667" r="16667"/>
          <a:stretch>
            <a:fillRect/>
          </a:stretch>
        </p:blipFill>
        <p:spPr>
          <a:xfrm>
            <a:off x="6782362" y="1470243"/>
            <a:ext cx="4464560" cy="5022631"/>
          </a:xfrm>
          <a:prstGeom prst="rect">
            <a:avLst/>
          </a:prstGeom>
        </p:spPr>
      </p:pic>
      <p:sp>
        <p:nvSpPr>
          <p:cNvPr id="6" name="Text Placeholder 5">
            <a:extLst>
              <a:ext uri="{FF2B5EF4-FFF2-40B4-BE49-F238E27FC236}">
                <a16:creationId xmlns:a16="http://schemas.microsoft.com/office/drawing/2014/main" id="{F03A794B-3B65-7215-7CEE-5F286FE17719}"/>
              </a:ext>
            </a:extLst>
          </p:cNvPr>
          <p:cNvSpPr>
            <a:spLocks noGrp="1"/>
          </p:cNvSpPr>
          <p:nvPr>
            <p:ph type="body" sz="quarter" idx="4294967295"/>
          </p:nvPr>
        </p:nvSpPr>
        <p:spPr>
          <a:xfrm>
            <a:off x="7233940" y="6187730"/>
            <a:ext cx="2830512" cy="414338"/>
          </a:xfrm>
          <a:prstGeom prst="rect">
            <a:avLst/>
          </a:prstGeom>
          <a:solidFill>
            <a:schemeClr val="bg1"/>
          </a:solidFill>
        </p:spPr>
        <p:txBody>
          <a:bodyPr/>
          <a:lstStyle/>
          <a:p>
            <a:r>
              <a:rPr lang="en-GB" sz="1800" dirty="0"/>
              <a:t>Replicas of the items found at Must Farm</a:t>
            </a:r>
          </a:p>
        </p:txBody>
      </p:sp>
      <p:pic>
        <p:nvPicPr>
          <p:cNvPr id="2" name="Picture 1" descr="a set of replica tools and objects based on finds from the Must Farm Bronze Age Village">
            <a:extLst>
              <a:ext uri="{FF2B5EF4-FFF2-40B4-BE49-F238E27FC236}">
                <a16:creationId xmlns:a16="http://schemas.microsoft.com/office/drawing/2014/main" id="{3921A0F0-C651-5015-AF96-74E68AA8EE9D}"/>
              </a:ext>
            </a:extLst>
          </p:cNvPr>
          <p:cNvPicPr>
            <a:picLocks noChangeAspect="1"/>
          </p:cNvPicPr>
          <p:nvPr/>
        </p:nvPicPr>
        <p:blipFill>
          <a:blip r:embed="rId4"/>
          <a:stretch>
            <a:fillRect/>
          </a:stretch>
        </p:blipFill>
        <p:spPr>
          <a:xfrm>
            <a:off x="9664439" y="255932"/>
            <a:ext cx="1582483" cy="1526761"/>
          </a:xfrm>
          <a:prstGeom prst="rect">
            <a:avLst/>
          </a:prstGeom>
        </p:spPr>
      </p:pic>
    </p:spTree>
    <p:extLst>
      <p:ext uri="{BB962C8B-B14F-4D97-AF65-F5344CB8AC3E}">
        <p14:creationId xmlns:p14="http://schemas.microsoft.com/office/powerpoint/2010/main" val="338048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95A37-1EDA-FFDD-7004-F0AC2B145957}"/>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3A3FAEC-2F96-BC8E-FE79-F28962D33A13}"/>
              </a:ext>
            </a:extLst>
          </p:cNvPr>
          <p:cNvSpPr>
            <a:spLocks noGrp="1"/>
          </p:cNvSpPr>
          <p:nvPr>
            <p:ph type="title" idx="4294967295"/>
          </p:nvPr>
        </p:nvSpPr>
        <p:spPr>
          <a:xfrm>
            <a:off x="0" y="-1028700"/>
            <a:ext cx="10515600" cy="1028700"/>
          </a:xfrm>
        </p:spPr>
        <p:txBody>
          <a:bodyPr/>
          <a:lstStyle/>
          <a:p>
            <a:r>
              <a:rPr lang="en-GB" dirty="0"/>
              <a:t>Example of how to use a square of inference Step 1 Describe</a:t>
            </a:r>
          </a:p>
        </p:txBody>
      </p:sp>
      <p:pic>
        <p:nvPicPr>
          <p:cNvPr id="3" name="Picture 2" descr="a bronze axe in the mud">
            <a:extLst>
              <a:ext uri="{FF2B5EF4-FFF2-40B4-BE49-F238E27FC236}">
                <a16:creationId xmlns:a16="http://schemas.microsoft.com/office/drawing/2014/main" id="{E2D455AD-C041-EF03-F7F5-63AB7DA372C3}"/>
              </a:ext>
            </a:extLst>
          </p:cNvPr>
          <p:cNvPicPr>
            <a:picLocks noChangeAspect="1"/>
          </p:cNvPicPr>
          <p:nvPr/>
        </p:nvPicPr>
        <p:blipFill>
          <a:blip r:embed="rId3"/>
          <a:srcRect t="5605" r="4907" b="19718"/>
          <a:stretch>
            <a:fillRect/>
          </a:stretch>
        </p:blipFill>
        <p:spPr>
          <a:xfrm>
            <a:off x="2833616" y="2173721"/>
            <a:ext cx="6861369" cy="3594033"/>
          </a:xfrm>
          <a:prstGeom prst="rect">
            <a:avLst/>
          </a:prstGeom>
        </p:spPr>
      </p:pic>
      <p:sp>
        <p:nvSpPr>
          <p:cNvPr id="5" name="TextBox 4">
            <a:extLst>
              <a:ext uri="{FF2B5EF4-FFF2-40B4-BE49-F238E27FC236}">
                <a16:creationId xmlns:a16="http://schemas.microsoft.com/office/drawing/2014/main" id="{59EC5E4B-EB72-732B-E5D5-8D938A9E6ECC}"/>
              </a:ext>
            </a:extLst>
          </p:cNvPr>
          <p:cNvSpPr txBox="1"/>
          <p:nvPr/>
        </p:nvSpPr>
        <p:spPr>
          <a:xfrm>
            <a:off x="2833616" y="2173721"/>
            <a:ext cx="4613507" cy="1200329"/>
          </a:xfrm>
          <a:prstGeom prst="rect">
            <a:avLst/>
          </a:prstGeom>
          <a:noFill/>
        </p:spPr>
        <p:txBody>
          <a:bodyPr wrap="square">
            <a:spAutoFit/>
          </a:bodyPr>
          <a:lstStyle/>
          <a:p>
            <a:pPr algn="ctr"/>
            <a:r>
              <a:rPr lang="en-GB" b="1" dirty="0">
                <a:solidFill>
                  <a:schemeClr val="bg1"/>
                </a:solidFill>
              </a:rPr>
              <a:t>Describe: What can you see?: </a:t>
            </a:r>
          </a:p>
          <a:p>
            <a:pPr algn="ctr"/>
            <a:r>
              <a:rPr lang="en-GB" b="1" dirty="0">
                <a:solidFill>
                  <a:schemeClr val="bg1"/>
                </a:solidFill>
              </a:rPr>
              <a:t>Shape, size, weight, colour, texture, feel, material, features, smell, condition.</a:t>
            </a:r>
          </a:p>
          <a:p>
            <a:pPr algn="ctr"/>
            <a:r>
              <a:rPr lang="en-GB" b="1" dirty="0">
                <a:solidFill>
                  <a:schemeClr val="bg1"/>
                </a:solidFill>
              </a:rPr>
              <a:t>Add facts from scientific analysis.</a:t>
            </a:r>
          </a:p>
        </p:txBody>
      </p:sp>
      <p:sp>
        <p:nvSpPr>
          <p:cNvPr id="4" name="TextBox 3">
            <a:extLst>
              <a:ext uri="{FF2B5EF4-FFF2-40B4-BE49-F238E27FC236}">
                <a16:creationId xmlns:a16="http://schemas.microsoft.com/office/drawing/2014/main" id="{521A4400-16C5-571D-9A94-F8F2B1A2FFB5}"/>
              </a:ext>
            </a:extLst>
          </p:cNvPr>
          <p:cNvSpPr txBox="1"/>
          <p:nvPr/>
        </p:nvSpPr>
        <p:spPr>
          <a:xfrm>
            <a:off x="3035416" y="3577399"/>
            <a:ext cx="6154614" cy="3139321"/>
          </a:xfrm>
          <a:prstGeom prst="rect">
            <a:avLst/>
          </a:prstGeom>
          <a:noFill/>
        </p:spPr>
        <p:txBody>
          <a:bodyPr wrap="square">
            <a:spAutoFit/>
          </a:bodyPr>
          <a:lstStyle/>
          <a:p>
            <a:r>
              <a:rPr lang="en-GB" dirty="0">
                <a:solidFill>
                  <a:schemeClr val="bg1"/>
                </a:solidFill>
              </a:rPr>
              <a:t>Shaped like an axe</a:t>
            </a:r>
          </a:p>
          <a:p>
            <a:r>
              <a:rPr lang="en-GB" dirty="0">
                <a:solidFill>
                  <a:schemeClr val="bg1"/>
                </a:solidFill>
              </a:rPr>
              <a:t>Thinner (Sharper) along the edge</a:t>
            </a:r>
          </a:p>
          <a:p>
            <a:r>
              <a:rPr lang="en-GB" dirty="0">
                <a:solidFill>
                  <a:schemeClr val="bg1"/>
                </a:solidFill>
              </a:rPr>
              <a:t>Loop on one side</a:t>
            </a:r>
          </a:p>
          <a:p>
            <a:r>
              <a:rPr lang="en-GB" dirty="0">
                <a:solidFill>
                  <a:schemeClr val="bg1"/>
                </a:solidFill>
              </a:rPr>
              <a:t>Bright shiny yellow in places; muddy or tarnished in others</a:t>
            </a:r>
          </a:p>
          <a:p>
            <a:r>
              <a:rPr lang="en-GB" dirty="0">
                <a:solidFill>
                  <a:schemeClr val="bg1"/>
                </a:solidFill>
              </a:rPr>
              <a:t>No handle</a:t>
            </a:r>
          </a:p>
          <a:p>
            <a:r>
              <a:rPr lang="en-GB" dirty="0">
                <a:solidFill>
                  <a:schemeClr val="bg1"/>
                </a:solidFill>
              </a:rPr>
              <a:t>Made of metal – copper and tin = Bronze</a:t>
            </a:r>
          </a:p>
          <a:p>
            <a:r>
              <a:rPr lang="en-GB" dirty="0">
                <a:solidFill>
                  <a:schemeClr val="bg1"/>
                </a:solidFill>
                <a:ea typeface="Arial"/>
                <a:cs typeface="Times New Roman"/>
              </a:rPr>
              <a:t>All the houses had contained axes – some as many as 7</a:t>
            </a:r>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p:txBody>
      </p:sp>
    </p:spTree>
    <p:extLst>
      <p:ext uri="{BB962C8B-B14F-4D97-AF65-F5344CB8AC3E}">
        <p14:creationId xmlns:p14="http://schemas.microsoft.com/office/powerpoint/2010/main" val="191116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4551E8-4807-47F4-C56D-3FAB40D3D115}"/>
              </a:ext>
            </a:extLst>
          </p:cNvPr>
          <p:cNvSpPr>
            <a:spLocks noGrp="1"/>
          </p:cNvSpPr>
          <p:nvPr>
            <p:ph type="title"/>
          </p:nvPr>
        </p:nvSpPr>
        <p:spPr/>
        <p:txBody>
          <a:bodyPr>
            <a:normAutofit fontScale="90000"/>
          </a:bodyPr>
          <a:lstStyle/>
          <a:p>
            <a:r>
              <a:rPr lang="en-GB" dirty="0"/>
              <a:t>INFER: What can you work out or guess about the objects or the people who made them?</a:t>
            </a:r>
          </a:p>
        </p:txBody>
      </p:sp>
      <p:pic>
        <p:nvPicPr>
          <p:cNvPr id="2" name="Picture 1">
            <a:extLst>
              <a:ext uri="{FF2B5EF4-FFF2-40B4-BE49-F238E27FC236}">
                <a16:creationId xmlns:a16="http://schemas.microsoft.com/office/drawing/2014/main" id="{4B8D960A-5AFD-3E13-E2F7-F2F73DDF52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12756" y="3539841"/>
            <a:ext cx="4054393" cy="2280596"/>
          </a:xfrm>
          <a:prstGeom prst="rect">
            <a:avLst/>
          </a:prstGeom>
          <a:ln w="38100">
            <a:solidFill>
              <a:srgbClr val="BBEBA0"/>
            </a:solidFill>
          </a:ln>
        </p:spPr>
      </p:pic>
      <p:grpSp>
        <p:nvGrpSpPr>
          <p:cNvPr id="11" name="Infer Character" descr="Infer">
            <a:extLst>
              <a:ext uri="{FF2B5EF4-FFF2-40B4-BE49-F238E27FC236}">
                <a16:creationId xmlns:a16="http://schemas.microsoft.com/office/drawing/2014/main" id="{01F0B4EA-A2B0-CFCB-888C-08661B565C71}"/>
              </a:ext>
            </a:extLst>
          </p:cNvPr>
          <p:cNvGrpSpPr/>
          <p:nvPr/>
        </p:nvGrpSpPr>
        <p:grpSpPr>
          <a:xfrm>
            <a:off x="117292" y="4540948"/>
            <a:ext cx="2336659" cy="2176198"/>
            <a:chOff x="6341207" y="3758620"/>
            <a:chExt cx="3741971" cy="2928158"/>
          </a:xfrm>
        </p:grpSpPr>
        <p:sp>
          <p:nvSpPr>
            <p:cNvPr id="12" name="Washi">
              <a:extLst>
                <a:ext uri="{FF2B5EF4-FFF2-40B4-BE49-F238E27FC236}">
                  <a16:creationId xmlns:a16="http://schemas.microsoft.com/office/drawing/2014/main" id="{712EEF3A-0751-C1D0-B273-3FF3C380DE72}"/>
                </a:ext>
                <a:ext uri="{C183D7F6-B498-43B3-948B-1728B52AA6E4}">
                  <adec:decorative xmlns:adec="http://schemas.microsoft.com/office/drawing/2017/decorative" val="1"/>
                </a:ext>
              </a:extLst>
            </p:cNvPr>
            <p:cNvSpPr txBox="1">
              <a:spLocks/>
            </p:cNvSpPr>
            <p:nvPr/>
          </p:nvSpPr>
          <p:spPr>
            <a:xfrm rot="747596">
              <a:off x="7331826" y="3758620"/>
              <a:ext cx="1769427" cy="681038"/>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13" name="Text Placeholder">
              <a:extLst>
                <a:ext uri="{FF2B5EF4-FFF2-40B4-BE49-F238E27FC236}">
                  <a16:creationId xmlns:a16="http://schemas.microsoft.com/office/drawing/2014/main" id="{C395C4EE-0C36-2E74-7418-3A1868E09A43}"/>
                </a:ext>
              </a:extLst>
            </p:cNvPr>
            <p:cNvSpPr txBox="1">
              <a:spLocks/>
            </p:cNvSpPr>
            <p:nvPr/>
          </p:nvSpPr>
          <p:spPr>
            <a:xfrm rot="531515">
              <a:off x="7484269" y="3938229"/>
              <a:ext cx="1455846" cy="414338"/>
            </a:xfrm>
            <a:prstGeom prst="rect">
              <a:avLst/>
            </a:prstGeom>
            <a:noFill/>
          </p:spPr>
          <p:txBody>
            <a:bodyPr anchor="ctr" anchorCtr="0">
              <a:normAutofit fontScale="32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400" dirty="0">
                  <a:solidFill>
                    <a:srgbClr val="3F3F3F"/>
                  </a:solidFill>
                  <a:effectLst/>
                  <a:latin typeface="Helvetica" pitchFamily="2" charset="0"/>
                </a:rPr>
                <a:t>Infer</a:t>
              </a:r>
            </a:p>
          </p:txBody>
        </p:sp>
        <p:pic>
          <p:nvPicPr>
            <p:cNvPr id="14" name="Icon">
              <a:extLst>
                <a:ext uri="{FF2B5EF4-FFF2-40B4-BE49-F238E27FC236}">
                  <a16:creationId xmlns:a16="http://schemas.microsoft.com/office/drawing/2014/main" id="{CF0193C5-0C5A-1013-4EDC-D58138BF3A3A}"/>
                </a:ext>
              </a:extLst>
            </p:cNvPr>
            <p:cNvPicPr>
              <a:picLocks noChangeAspect="1"/>
            </p:cNvPicPr>
            <p:nvPr/>
          </p:nvPicPr>
          <p:blipFill>
            <a:blip r:embed="rId4"/>
            <a:srcRect/>
            <a:stretch/>
          </p:blipFill>
          <p:spPr>
            <a:xfrm>
              <a:off x="6341207" y="4385539"/>
              <a:ext cx="3741971" cy="2301239"/>
            </a:xfrm>
            <a:prstGeom prst="rect">
              <a:avLst/>
            </a:prstGeom>
          </p:spPr>
        </p:pic>
      </p:grpSp>
      <p:sp>
        <p:nvSpPr>
          <p:cNvPr id="15" name="Picture Placeholder 17" descr="a speech bubble containg an inference about the axe head">
            <a:extLst>
              <a:ext uri="{FF2B5EF4-FFF2-40B4-BE49-F238E27FC236}">
                <a16:creationId xmlns:a16="http://schemas.microsoft.com/office/drawing/2014/main" id="{17C8E00B-C204-4C3C-E28A-680AB3002AC2}"/>
              </a:ext>
              <a:ext uri="{C183D7F6-B498-43B3-948B-1728B52AA6E4}">
                <adec:decorative xmlns:adec="http://schemas.microsoft.com/office/drawing/2017/decorative" val="0"/>
              </a:ext>
            </a:extLst>
          </p:cNvPr>
          <p:cNvSpPr txBox="1">
            <a:spLocks/>
          </p:cNvSpPr>
          <p:nvPr/>
        </p:nvSpPr>
        <p:spPr>
          <a:xfrm flipH="1">
            <a:off x="176831" y="2024719"/>
            <a:ext cx="3527421" cy="2381250"/>
          </a:xfrm>
          <a:prstGeom prst="rect">
            <a:avLst/>
          </a:prstGeom>
          <a:blipFill>
            <a:blip r:embed="rId5"/>
            <a:stretch>
              <a:fillRect/>
            </a:stretch>
          </a:blipFill>
          <a:ln>
            <a:noFill/>
          </a:ln>
        </p:spPr>
        <p:txBody>
          <a:bodyPr lIns="144000" tIns="180000" rIns="144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000" b="1" dirty="0">
                <a:latin typeface="Source Sans Pro Bold"/>
              </a:rPr>
              <a:t>  This axe head could show that these people knew how to make metal tools and weapons from Bronze. </a:t>
            </a:r>
          </a:p>
        </p:txBody>
      </p:sp>
      <p:sp>
        <p:nvSpPr>
          <p:cNvPr id="16" name="Picture Placeholder 23" descr="Speech bubble">
            <a:extLst>
              <a:ext uri="{FF2B5EF4-FFF2-40B4-BE49-F238E27FC236}">
                <a16:creationId xmlns:a16="http://schemas.microsoft.com/office/drawing/2014/main" id="{6676DACE-EEC7-B5DA-C98C-57B47428F463}"/>
              </a:ext>
              <a:ext uri="{C183D7F6-B498-43B3-948B-1728B52AA6E4}">
                <adec:decorative xmlns:adec="http://schemas.microsoft.com/office/drawing/2017/decorative" val="0"/>
              </a:ext>
            </a:extLst>
          </p:cNvPr>
          <p:cNvSpPr txBox="1">
            <a:spLocks/>
          </p:cNvSpPr>
          <p:nvPr/>
        </p:nvSpPr>
        <p:spPr>
          <a:xfrm>
            <a:off x="3623388" y="1222168"/>
            <a:ext cx="2621902" cy="1561615"/>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latin typeface="Source Sans Pro Bold"/>
              </a:rPr>
              <a:t> </a:t>
            </a:r>
            <a:r>
              <a:rPr lang="en-GB" sz="1800" b="1" dirty="0">
                <a:latin typeface="Source Sans Pro Bold"/>
              </a:rPr>
              <a:t>They might have bought it from someone else</a:t>
            </a:r>
          </a:p>
          <a:p>
            <a:pPr algn="ctr"/>
            <a:endParaRPr lang="en-US" sz="1800" b="1" dirty="0">
              <a:latin typeface="Source Sans Pro Bold"/>
            </a:endParaRPr>
          </a:p>
        </p:txBody>
      </p:sp>
      <p:grpSp>
        <p:nvGrpSpPr>
          <p:cNvPr id="19" name="Explain Character" descr="Explain Character">
            <a:extLst>
              <a:ext uri="{FF2B5EF4-FFF2-40B4-BE49-F238E27FC236}">
                <a16:creationId xmlns:a16="http://schemas.microsoft.com/office/drawing/2014/main" id="{E1117768-E09D-F681-4BC6-F1FBD774F63C}"/>
              </a:ext>
            </a:extLst>
          </p:cNvPr>
          <p:cNvGrpSpPr/>
          <p:nvPr/>
        </p:nvGrpSpPr>
        <p:grpSpPr>
          <a:xfrm>
            <a:off x="8472195" y="4427712"/>
            <a:ext cx="2534211" cy="2289434"/>
            <a:chOff x="289216" y="1167122"/>
            <a:chExt cx="3369086" cy="2815301"/>
          </a:xfrm>
        </p:grpSpPr>
        <p:sp>
          <p:nvSpPr>
            <p:cNvPr id="20" name="Washi">
              <a:extLst>
                <a:ext uri="{FF2B5EF4-FFF2-40B4-BE49-F238E27FC236}">
                  <a16:creationId xmlns:a16="http://schemas.microsoft.com/office/drawing/2014/main" id="{D72C693F-D735-9051-E094-2B22D4864C00}"/>
                </a:ext>
                <a:ext uri="{C183D7F6-B498-43B3-948B-1728B52AA6E4}">
                  <adec:decorative xmlns:adec="http://schemas.microsoft.com/office/drawing/2017/decorative" val="1"/>
                </a:ext>
              </a:extLst>
            </p:cNvPr>
            <p:cNvSpPr txBox="1">
              <a:spLocks/>
            </p:cNvSpPr>
            <p:nvPr/>
          </p:nvSpPr>
          <p:spPr>
            <a:xfrm>
              <a:off x="954907" y="1167122"/>
              <a:ext cx="1612960" cy="620815"/>
            </a:xfrm>
            <a:prstGeom prst="rect">
              <a:avLst/>
            </a:prstGeom>
            <a:blipFill>
              <a:blip r:embed="rId3"/>
              <a:stretch>
                <a:fillRect/>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21" name="Text Placeholder">
              <a:extLst>
                <a:ext uri="{FF2B5EF4-FFF2-40B4-BE49-F238E27FC236}">
                  <a16:creationId xmlns:a16="http://schemas.microsoft.com/office/drawing/2014/main" id="{A88BED58-57DE-F3F6-CCA6-352D03D963FC}"/>
                </a:ext>
              </a:extLst>
            </p:cNvPr>
            <p:cNvSpPr txBox="1">
              <a:spLocks/>
            </p:cNvSpPr>
            <p:nvPr/>
          </p:nvSpPr>
          <p:spPr>
            <a:xfrm rot="21383919">
              <a:off x="1110671" y="1327164"/>
              <a:ext cx="1327109" cy="377699"/>
            </a:xfrm>
            <a:prstGeom prst="rect">
              <a:avLst/>
            </a:prstGeom>
            <a:noFill/>
          </p:spPr>
          <p:txBody>
            <a:bodyPr anchor="ctr" anchorCtr="0">
              <a:no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solidFill>
                    <a:srgbClr val="3F3F3F"/>
                  </a:solidFill>
                  <a:effectLst/>
                  <a:latin typeface="Helvetica" pitchFamily="2" charset="0"/>
                </a:rPr>
                <a:t>Explain</a:t>
              </a:r>
            </a:p>
          </p:txBody>
        </p:sp>
        <p:pic>
          <p:nvPicPr>
            <p:cNvPr id="22" name="Icon">
              <a:extLst>
                <a:ext uri="{FF2B5EF4-FFF2-40B4-BE49-F238E27FC236}">
                  <a16:creationId xmlns:a16="http://schemas.microsoft.com/office/drawing/2014/main" id="{0A9430A6-8835-718C-6AA5-B77E1331211B}"/>
                </a:ext>
              </a:extLst>
            </p:cNvPr>
            <p:cNvPicPr>
              <a:picLocks noChangeAspect="1"/>
            </p:cNvPicPr>
            <p:nvPr/>
          </p:nvPicPr>
          <p:blipFill>
            <a:blip r:embed="rId8"/>
            <a:srcRect/>
            <a:stretch/>
          </p:blipFill>
          <p:spPr>
            <a:xfrm>
              <a:off x="289216" y="1915241"/>
              <a:ext cx="3369086" cy="2067182"/>
            </a:xfrm>
            <a:prstGeom prst="rect">
              <a:avLst/>
            </a:prstGeom>
          </p:spPr>
        </p:pic>
      </p:grpSp>
      <p:sp>
        <p:nvSpPr>
          <p:cNvPr id="23" name="Picture Placeholder 21" descr="Speech bubble">
            <a:extLst>
              <a:ext uri="{FF2B5EF4-FFF2-40B4-BE49-F238E27FC236}">
                <a16:creationId xmlns:a16="http://schemas.microsoft.com/office/drawing/2014/main" id="{37504286-DB52-DB89-C7AC-36F3B07B3F77}"/>
              </a:ext>
              <a:ext uri="{C183D7F6-B498-43B3-948B-1728B52AA6E4}">
                <adec:decorative xmlns:adec="http://schemas.microsoft.com/office/drawing/2017/decorative" val="0"/>
              </a:ext>
            </a:extLst>
          </p:cNvPr>
          <p:cNvSpPr txBox="1">
            <a:spLocks/>
          </p:cNvSpPr>
          <p:nvPr/>
        </p:nvSpPr>
        <p:spPr>
          <a:xfrm flipH="1">
            <a:off x="6397219" y="948456"/>
            <a:ext cx="3686053" cy="2183513"/>
          </a:xfrm>
          <a:prstGeom prst="rect">
            <a:avLst/>
          </a:prstGeom>
          <a:blipFill>
            <a:blip r:embed="rId9">
              <a:extLst>
                <a:ext uri="{96DAC541-7B7A-43D3-8B79-37D633B846F1}">
                  <asvg:svgBlip xmlns:asvg="http://schemas.microsoft.com/office/drawing/2016/SVG/main" r:embed="rId10"/>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r>
              <a:rPr lang="en-GB" sz="1800" dirty="0"/>
              <a:t>Axes were probably very important to them </a:t>
            </a:r>
            <a:r>
              <a:rPr lang="en-GB" sz="1800" b="1" dirty="0"/>
              <a:t>because all the houses had contained axes – some as many as 7</a:t>
            </a:r>
          </a:p>
          <a:p>
            <a:pPr algn="ctr"/>
            <a:endParaRPr lang="en-US" sz="1800" b="1" dirty="0"/>
          </a:p>
        </p:txBody>
      </p:sp>
      <p:sp>
        <p:nvSpPr>
          <p:cNvPr id="17" name="Picture Placeholder 25">
            <a:extLst>
              <a:ext uri="{FF2B5EF4-FFF2-40B4-BE49-F238E27FC236}">
                <a16:creationId xmlns:a16="http://schemas.microsoft.com/office/drawing/2014/main" id="{CA31A713-5534-F1C6-53FB-B664EFC89537}"/>
              </a:ext>
              <a:ext uri="{C183D7F6-B498-43B3-948B-1728B52AA6E4}">
                <adec:decorative xmlns:adec="http://schemas.microsoft.com/office/drawing/2017/decorative" val="1"/>
              </a:ext>
            </a:extLst>
          </p:cNvPr>
          <p:cNvSpPr txBox="1">
            <a:spLocks/>
          </p:cNvSpPr>
          <p:nvPr/>
        </p:nvSpPr>
        <p:spPr>
          <a:xfrm>
            <a:off x="7931408" y="2755995"/>
            <a:ext cx="3615784" cy="1936735"/>
          </a:xfrm>
          <a:prstGeom prst="rect">
            <a:avLst/>
          </a:prstGeom>
          <a:blipFill>
            <a:blip r:embed="rId11">
              <a:extLst>
                <a:ext uri="{96DAC541-7B7A-43D3-8B79-37D633B846F1}">
                  <asvg:svgBlip xmlns:asvg="http://schemas.microsoft.com/office/drawing/2016/SVG/main" r:embed="rId12"/>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Source Sans Pro Bold"/>
              </a:rPr>
              <a:t> </a:t>
            </a:r>
            <a:r>
              <a:rPr lang="en-GB" sz="1800" dirty="0">
                <a:latin typeface="Source Sans Pro Bold"/>
              </a:rPr>
              <a:t>We think that the people who made this may have been very skilful </a:t>
            </a:r>
            <a:r>
              <a:rPr lang="en-GB" sz="1800" b="1" dirty="0">
                <a:latin typeface="Source Sans Pro Bold"/>
              </a:rPr>
              <a:t>because it is difficult to make things in metal</a:t>
            </a:r>
          </a:p>
          <a:p>
            <a:pPr algn="ctr"/>
            <a:endParaRPr lang="en-US" sz="1800" b="1" dirty="0"/>
          </a:p>
        </p:txBody>
      </p:sp>
    </p:spTree>
    <p:extLst>
      <p:ext uri="{BB962C8B-B14F-4D97-AF65-F5344CB8AC3E}">
        <p14:creationId xmlns:p14="http://schemas.microsoft.com/office/powerpoint/2010/main" val="309886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3" grpId="0" animBg="1"/>
      <p:bldP spid="17" grpId="0" animBg="1"/>
    </p:bldLst>
  </p:timing>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6D2E43-4F90-40BF-B410-9AF81C15F411}">
  <ds:schemaRefs>
    <ds:schemaRef ds:uri="http://schemas.microsoft.com/office/2006/documentManagement/types"/>
    <ds:schemaRef ds:uri="http://purl.org/dc/elements/1.1/"/>
    <ds:schemaRef ds:uri="3cb168fb-557d-4aff-aaa1-591c64e5f6f0"/>
    <ds:schemaRef ds:uri="http://www.w3.org/XML/1998/namespace"/>
    <ds:schemaRef ds:uri="http://purl.org/dc/terms/"/>
    <ds:schemaRef ds:uri="be30f734-6a04-496a-ba73-5e5e8d7e44d2"/>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6638</TotalTime>
  <Words>2127</Words>
  <Application>Microsoft Office PowerPoint</Application>
  <PresentationFormat>Widescreen</PresentationFormat>
  <Paragraphs>212</Paragraphs>
  <Slides>20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vt:lpstr>
      <vt:lpstr>Source Sans Pro Bold</vt:lpstr>
      <vt:lpstr>Office Theme</vt:lpstr>
      <vt:lpstr>Must Farm                     Bronze Age Village      Activity 4: Artefacts as Evidence                          What do the artefacts tell us about the people who lived there?</vt:lpstr>
      <vt:lpstr>‘What do the artefacts found at the Must Farm Bronze Age Village tells us about the people who lived there in c 850BC?’</vt:lpstr>
      <vt:lpstr>How to use this PowerPoint   Accompanying Resources</vt:lpstr>
      <vt:lpstr>How did people live in the Bronze Age?</vt:lpstr>
      <vt:lpstr>Inference Squares</vt:lpstr>
      <vt:lpstr>DESCRIBE: What can you see?</vt:lpstr>
      <vt:lpstr>Information Sheet 7: Tools and Weapons</vt:lpstr>
      <vt:lpstr>Example of how to use a square of inference Step 1 Describe</vt:lpstr>
      <vt:lpstr>INFER: What can you work out or guess about the objects or the people who made them?</vt:lpstr>
      <vt:lpstr>Example of how to use a square of inference Step 2 Infer</vt:lpstr>
      <vt:lpstr>QUESTION: What questions do you want to ask?  </vt:lpstr>
      <vt:lpstr>Example of how to use a square of inference Step 3 Questions</vt:lpstr>
      <vt:lpstr>What do the artefacts found at Must Farm Bronze Age Village tells us about the people who lived there in c 850BC?</vt:lpstr>
      <vt:lpstr>Inference Squares.</vt:lpstr>
      <vt:lpstr>What do the artefacts found at Must Farm Bronze Age Village tell us about the people who lived there in c 850BC?a</vt:lpstr>
      <vt:lpstr>Sample Questions</vt:lpstr>
      <vt:lpstr>What do the artefacts found at Must Farm Bronze Age Village tells us about the people who lived there in c 850BC? b</vt:lpstr>
      <vt:lpstr>What do the artefacts found at Must Farm Bronze Age Village tells us about the people who lived there in c 850BC? d</vt:lpstr>
      <vt:lpstr>What do the artefacts found at Must Farm Bronze Age Village tells us about the people who lived there in c 850BC?e</vt:lpstr>
      <vt:lpstr>Extension Activity: Describe life in Must Farm Bronze Age Village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14</cp:revision>
  <cp:lastPrinted>2026-01-12T08:45:27Z</cp:lastPrinted>
  <dcterms:created xsi:type="dcterms:W3CDTF">2022-11-29T11:24:41Z</dcterms:created>
  <dcterms:modified xsi:type="dcterms:W3CDTF">2026-01-12T08:46:18Z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