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6" r:id="rId3"/>
    <p:sldId id="257" r:id="rId4"/>
    <p:sldId id="258" r:id="rId5"/>
    <p:sldId id="259"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6969BF-4AFE-49C2-B8B2-F670DE01940E}" v="139" dt="2025-12-22T12:21:41.87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05" autoAdjust="0"/>
    <p:restoredTop sz="94660"/>
  </p:normalViewPr>
  <p:slideViewPr>
    <p:cSldViewPr snapToGrid="0">
      <p:cViewPr>
        <p:scale>
          <a:sx n="60" d="100"/>
          <a:sy n="60" d="100"/>
        </p:scale>
        <p:origin x="2688" y="10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Harg, Catherine" userId="88b8f76c-9ae3-4745-88eb-fe0667a22af5" providerId="ADAL" clId="{CA6F3431-AE1E-495F-A75B-7AA93AB5A731}"/>
    <pc:docChg chg="undo custSel addSld modSld sldOrd">
      <pc:chgData name="McHarg, Catherine" userId="88b8f76c-9ae3-4745-88eb-fe0667a22af5" providerId="ADAL" clId="{CA6F3431-AE1E-495F-A75B-7AA93AB5A731}" dt="2025-12-22T12:22:57.630" v="1152" actId="18131"/>
      <pc:docMkLst>
        <pc:docMk/>
      </pc:docMkLst>
      <pc:sldChg chg="modSp mod">
        <pc:chgData name="McHarg, Catherine" userId="88b8f76c-9ae3-4745-88eb-fe0667a22af5" providerId="ADAL" clId="{CA6F3431-AE1E-495F-A75B-7AA93AB5A731}" dt="2025-12-22T10:45:53.618" v="57" actId="20577"/>
        <pc:sldMkLst>
          <pc:docMk/>
          <pc:sldMk cId="2243439412" sldId="256"/>
        </pc:sldMkLst>
        <pc:graphicFrameChg chg="mod">
          <ac:chgData name="McHarg, Catherine" userId="88b8f76c-9ae3-4745-88eb-fe0667a22af5" providerId="ADAL" clId="{CA6F3431-AE1E-495F-A75B-7AA93AB5A731}" dt="2025-12-22T10:37:32.709" v="1"/>
          <ac:graphicFrameMkLst>
            <pc:docMk/>
            <pc:sldMk cId="2243439412" sldId="256"/>
            <ac:graphicFrameMk id="6" creationId="{AB02CC0F-DD94-1219-C7A0-13C156B8E609}"/>
          </ac:graphicFrameMkLst>
        </pc:graphicFrameChg>
        <pc:graphicFrameChg chg="mod modGraphic">
          <ac:chgData name="McHarg, Catherine" userId="88b8f76c-9ae3-4745-88eb-fe0667a22af5" providerId="ADAL" clId="{CA6F3431-AE1E-495F-A75B-7AA93AB5A731}" dt="2025-12-22T10:45:53.618" v="57" actId="20577"/>
          <ac:graphicFrameMkLst>
            <pc:docMk/>
            <pc:sldMk cId="2243439412" sldId="256"/>
            <ac:graphicFrameMk id="7" creationId="{4EB441AE-08AA-BBC2-B74A-1A2648D12CDE}"/>
          </ac:graphicFrameMkLst>
        </pc:graphicFrameChg>
      </pc:sldChg>
      <pc:sldChg chg="modSp mod">
        <pc:chgData name="McHarg, Catherine" userId="88b8f76c-9ae3-4745-88eb-fe0667a22af5" providerId="ADAL" clId="{CA6F3431-AE1E-495F-A75B-7AA93AB5A731}" dt="2025-12-22T11:32:31.804" v="432"/>
        <pc:sldMkLst>
          <pc:docMk/>
          <pc:sldMk cId="3760220697" sldId="257"/>
        </pc:sldMkLst>
        <pc:graphicFrameChg chg="modGraphic">
          <ac:chgData name="McHarg, Catherine" userId="88b8f76c-9ae3-4745-88eb-fe0667a22af5" providerId="ADAL" clId="{CA6F3431-AE1E-495F-A75B-7AA93AB5A731}" dt="2025-12-22T10:45:44.157" v="55" actId="2165"/>
          <ac:graphicFrameMkLst>
            <pc:docMk/>
            <pc:sldMk cId="3760220697" sldId="257"/>
            <ac:graphicFrameMk id="6" creationId="{2959D4C6-7B1E-876C-4895-9A05681F2B67}"/>
          </ac:graphicFrameMkLst>
        </pc:graphicFrameChg>
        <pc:graphicFrameChg chg="mod modGraphic">
          <ac:chgData name="McHarg, Catherine" userId="88b8f76c-9ae3-4745-88eb-fe0667a22af5" providerId="ADAL" clId="{CA6F3431-AE1E-495F-A75B-7AA93AB5A731}" dt="2025-12-22T11:32:31.804" v="432"/>
          <ac:graphicFrameMkLst>
            <pc:docMk/>
            <pc:sldMk cId="3760220697" sldId="257"/>
            <ac:graphicFrameMk id="7" creationId="{97616147-1575-AC5B-A854-1D8E59CA1123}"/>
          </ac:graphicFrameMkLst>
        </pc:graphicFrameChg>
      </pc:sldChg>
      <pc:sldChg chg="modSp add mod">
        <pc:chgData name="McHarg, Catherine" userId="88b8f76c-9ae3-4745-88eb-fe0667a22af5" providerId="ADAL" clId="{CA6F3431-AE1E-495F-A75B-7AA93AB5A731}" dt="2025-12-22T11:35:54.481" v="462" actId="255"/>
        <pc:sldMkLst>
          <pc:docMk/>
          <pc:sldMk cId="3664795118" sldId="258"/>
        </pc:sldMkLst>
        <pc:graphicFrameChg chg="mod modGraphic">
          <ac:chgData name="McHarg, Catherine" userId="88b8f76c-9ae3-4745-88eb-fe0667a22af5" providerId="ADAL" clId="{CA6F3431-AE1E-495F-A75B-7AA93AB5A731}" dt="2025-12-22T11:35:54.481" v="462" actId="255"/>
          <ac:graphicFrameMkLst>
            <pc:docMk/>
            <pc:sldMk cId="3664795118" sldId="258"/>
            <ac:graphicFrameMk id="7" creationId="{3BD7A0FB-C225-6C5D-5EE3-131FCAB84307}"/>
          </ac:graphicFrameMkLst>
        </pc:graphicFrameChg>
      </pc:sldChg>
      <pc:sldChg chg="modSp add mod">
        <pc:chgData name="McHarg, Catherine" userId="88b8f76c-9ae3-4745-88eb-fe0667a22af5" providerId="ADAL" clId="{CA6F3431-AE1E-495F-A75B-7AA93AB5A731}" dt="2025-12-22T11:39:25.207" v="479" actId="113"/>
        <pc:sldMkLst>
          <pc:docMk/>
          <pc:sldMk cId="1016500737" sldId="259"/>
        </pc:sldMkLst>
        <pc:graphicFrameChg chg="modGraphic">
          <ac:chgData name="McHarg, Catherine" userId="88b8f76c-9ae3-4745-88eb-fe0667a22af5" providerId="ADAL" clId="{CA6F3431-AE1E-495F-A75B-7AA93AB5A731}" dt="2025-12-22T11:38:56.668" v="467" actId="2165"/>
          <ac:graphicFrameMkLst>
            <pc:docMk/>
            <pc:sldMk cId="1016500737" sldId="259"/>
            <ac:graphicFrameMk id="6" creationId="{2959D4C6-7B1E-876C-4895-9A05681F2B67}"/>
          </ac:graphicFrameMkLst>
        </pc:graphicFrameChg>
        <pc:graphicFrameChg chg="mod modGraphic">
          <ac:chgData name="McHarg, Catherine" userId="88b8f76c-9ae3-4745-88eb-fe0667a22af5" providerId="ADAL" clId="{CA6F3431-AE1E-495F-A75B-7AA93AB5A731}" dt="2025-12-22T11:39:25.207" v="479" actId="113"/>
          <ac:graphicFrameMkLst>
            <pc:docMk/>
            <pc:sldMk cId="1016500737" sldId="259"/>
            <ac:graphicFrameMk id="7" creationId="{97616147-1575-AC5B-A854-1D8E59CA1123}"/>
          </ac:graphicFrameMkLst>
        </pc:graphicFrameChg>
      </pc:sldChg>
      <pc:sldChg chg="addSp modSp new mod ord">
        <pc:chgData name="McHarg, Catherine" userId="88b8f76c-9ae3-4745-88eb-fe0667a22af5" providerId="ADAL" clId="{CA6F3431-AE1E-495F-A75B-7AA93AB5A731}" dt="2025-12-22T12:22:57.630" v="1152" actId="18131"/>
        <pc:sldMkLst>
          <pc:docMk/>
          <pc:sldMk cId="756108891" sldId="260"/>
        </pc:sldMkLst>
        <pc:spChg chg="add mod">
          <ac:chgData name="McHarg, Catherine" userId="88b8f76c-9ae3-4745-88eb-fe0667a22af5" providerId="ADAL" clId="{CA6F3431-AE1E-495F-A75B-7AA93AB5A731}" dt="2025-12-22T12:19:08.037" v="1140" actId="20577"/>
          <ac:spMkLst>
            <pc:docMk/>
            <pc:sldMk cId="756108891" sldId="260"/>
            <ac:spMk id="2" creationId="{8677B877-0D74-4D76-AC72-F8284BEAB1C9}"/>
          </ac:spMkLst>
        </pc:spChg>
        <pc:picChg chg="add mod modCrop">
          <ac:chgData name="McHarg, Catherine" userId="88b8f76c-9ae3-4745-88eb-fe0667a22af5" providerId="ADAL" clId="{CA6F3431-AE1E-495F-A75B-7AA93AB5A731}" dt="2025-12-22T12:22:57.630" v="1152" actId="18131"/>
          <ac:picMkLst>
            <pc:docMk/>
            <pc:sldMk cId="756108891" sldId="260"/>
            <ac:picMk id="3" creationId="{ADF8124B-E026-A34E-A454-8FD95D7D95D7}"/>
          </ac:picMkLst>
        </pc:picChg>
      </pc:sldChg>
      <pc:sldChg chg="modSp add mod">
        <pc:chgData name="McHarg, Catherine" userId="88b8f76c-9ae3-4745-88eb-fe0667a22af5" providerId="ADAL" clId="{CA6F3431-AE1E-495F-A75B-7AA93AB5A731}" dt="2025-12-22T11:54:22.488" v="891" actId="113"/>
        <pc:sldMkLst>
          <pc:docMk/>
          <pc:sldMk cId="3432677443" sldId="261"/>
        </pc:sldMkLst>
        <pc:graphicFrameChg chg="mod modGraphic">
          <ac:chgData name="McHarg, Catherine" userId="88b8f76c-9ae3-4745-88eb-fe0667a22af5" providerId="ADAL" clId="{CA6F3431-AE1E-495F-A75B-7AA93AB5A731}" dt="2025-12-22T11:54:22.488" v="891" actId="113"/>
          <ac:graphicFrameMkLst>
            <pc:docMk/>
            <pc:sldMk cId="3432677443" sldId="261"/>
            <ac:graphicFrameMk id="7" creationId="{46ADA308-06C0-A547-2A00-03CC50565155}"/>
          </ac:graphicFrameMkLst>
        </pc:graphicFrameChg>
      </pc:sldChg>
      <pc:sldChg chg="modSp add mod ord">
        <pc:chgData name="McHarg, Catherine" userId="88b8f76c-9ae3-4745-88eb-fe0667a22af5" providerId="ADAL" clId="{CA6F3431-AE1E-495F-A75B-7AA93AB5A731}" dt="2025-12-22T12:18:00.914" v="1079" actId="113"/>
        <pc:sldMkLst>
          <pc:docMk/>
          <pc:sldMk cId="4032497115" sldId="262"/>
        </pc:sldMkLst>
        <pc:graphicFrameChg chg="mod modGraphic">
          <ac:chgData name="McHarg, Catherine" userId="88b8f76c-9ae3-4745-88eb-fe0667a22af5" providerId="ADAL" clId="{CA6F3431-AE1E-495F-A75B-7AA93AB5A731}" dt="2025-12-22T12:18:00.914" v="1079" actId="113"/>
          <ac:graphicFrameMkLst>
            <pc:docMk/>
            <pc:sldMk cId="4032497115" sldId="262"/>
            <ac:graphicFrameMk id="7" creationId="{4AB3BE4C-7677-14A7-2C78-A62E50076D35}"/>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DA7A5-A22E-AFCB-716B-0EC3258224B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EA1B969-BF32-7EA4-8F75-74ED6056F5E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FD15214-762A-5802-E7CB-86080784886F}"/>
              </a:ext>
            </a:extLst>
          </p:cNvPr>
          <p:cNvSpPr>
            <a:spLocks noGrp="1"/>
          </p:cNvSpPr>
          <p:nvPr>
            <p:ph type="dt" sz="half" idx="10"/>
          </p:nvPr>
        </p:nvSpPr>
        <p:spPr/>
        <p:txBody>
          <a:bodyPr/>
          <a:lstStyle/>
          <a:p>
            <a:fld id="{A7348DD7-D7DF-4921-AAAA-827BBB3B98EF}" type="datetimeFigureOut">
              <a:rPr lang="en-GB" smtClean="0"/>
              <a:t>22/12/2025</a:t>
            </a:fld>
            <a:endParaRPr lang="en-GB"/>
          </a:p>
        </p:txBody>
      </p:sp>
      <p:sp>
        <p:nvSpPr>
          <p:cNvPr id="5" name="Footer Placeholder 4">
            <a:extLst>
              <a:ext uri="{FF2B5EF4-FFF2-40B4-BE49-F238E27FC236}">
                <a16:creationId xmlns:a16="http://schemas.microsoft.com/office/drawing/2014/main" id="{A9310393-9F99-64DB-904E-BD4C3EA67E0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97B4BE6-34DF-0A0D-1C20-4AEFB941D696}"/>
              </a:ext>
            </a:extLst>
          </p:cNvPr>
          <p:cNvSpPr>
            <a:spLocks noGrp="1"/>
          </p:cNvSpPr>
          <p:nvPr>
            <p:ph type="sldNum" sz="quarter" idx="12"/>
          </p:nvPr>
        </p:nvSpPr>
        <p:spPr/>
        <p:txBody>
          <a:bodyPr/>
          <a:lstStyle/>
          <a:p>
            <a:fld id="{9B22335C-32F3-4C9D-B9F5-8B48E51C3ACC}" type="slidenum">
              <a:rPr lang="en-GB" smtClean="0"/>
              <a:t>‹#›</a:t>
            </a:fld>
            <a:endParaRPr lang="en-GB"/>
          </a:p>
        </p:txBody>
      </p:sp>
    </p:spTree>
    <p:extLst>
      <p:ext uri="{BB962C8B-B14F-4D97-AF65-F5344CB8AC3E}">
        <p14:creationId xmlns:p14="http://schemas.microsoft.com/office/powerpoint/2010/main" val="2042258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F4E82-B3F1-D19F-5F87-A54FFECA29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3E2112-1288-EA61-679B-C1C6413E9C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377FE22-F7A1-BB2A-83CA-1B4A163D7A3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79886D-6892-3B3B-1890-B3C505C7C2E8}"/>
              </a:ext>
            </a:extLst>
          </p:cNvPr>
          <p:cNvSpPr>
            <a:spLocks noGrp="1"/>
          </p:cNvSpPr>
          <p:nvPr>
            <p:ph type="dt" sz="half" idx="10"/>
          </p:nvPr>
        </p:nvSpPr>
        <p:spPr/>
        <p:txBody>
          <a:bodyPr/>
          <a:lstStyle/>
          <a:p>
            <a:fld id="{A7348DD7-D7DF-4921-AAAA-827BBB3B98EF}" type="datetimeFigureOut">
              <a:rPr lang="en-GB" smtClean="0"/>
              <a:t>22/12/2025</a:t>
            </a:fld>
            <a:endParaRPr lang="en-GB"/>
          </a:p>
        </p:txBody>
      </p:sp>
      <p:sp>
        <p:nvSpPr>
          <p:cNvPr id="6" name="Footer Placeholder 5">
            <a:extLst>
              <a:ext uri="{FF2B5EF4-FFF2-40B4-BE49-F238E27FC236}">
                <a16:creationId xmlns:a16="http://schemas.microsoft.com/office/drawing/2014/main" id="{C0E82AA9-417E-76AD-D259-A3DB1DD2D96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84048D8-EEAA-C0BA-DFC1-FD76B89296B2}"/>
              </a:ext>
            </a:extLst>
          </p:cNvPr>
          <p:cNvSpPr>
            <a:spLocks noGrp="1"/>
          </p:cNvSpPr>
          <p:nvPr>
            <p:ph type="sldNum" sz="quarter" idx="12"/>
          </p:nvPr>
        </p:nvSpPr>
        <p:spPr/>
        <p:txBody>
          <a:bodyPr/>
          <a:lstStyle/>
          <a:p>
            <a:fld id="{9B22335C-32F3-4C9D-B9F5-8B48E51C3ACC}" type="slidenum">
              <a:rPr lang="en-GB" smtClean="0"/>
              <a:t>‹#›</a:t>
            </a:fld>
            <a:endParaRPr lang="en-GB"/>
          </a:p>
        </p:txBody>
      </p:sp>
    </p:spTree>
    <p:extLst>
      <p:ext uri="{BB962C8B-B14F-4D97-AF65-F5344CB8AC3E}">
        <p14:creationId xmlns:p14="http://schemas.microsoft.com/office/powerpoint/2010/main" val="2117898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783AB-294F-42A8-314A-D071769E39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DFC6C82-A7E0-E340-DB9B-08C38DC83AD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3FFC9D6-22E8-D3B2-F942-2141A809E9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8C1D91C-CC82-055A-7BC8-3B6B21C76E89}"/>
              </a:ext>
            </a:extLst>
          </p:cNvPr>
          <p:cNvSpPr>
            <a:spLocks noGrp="1"/>
          </p:cNvSpPr>
          <p:nvPr>
            <p:ph type="dt" sz="half" idx="10"/>
          </p:nvPr>
        </p:nvSpPr>
        <p:spPr/>
        <p:txBody>
          <a:bodyPr/>
          <a:lstStyle/>
          <a:p>
            <a:fld id="{A7348DD7-D7DF-4921-AAAA-827BBB3B98EF}" type="datetimeFigureOut">
              <a:rPr lang="en-GB" smtClean="0"/>
              <a:t>22/12/2025</a:t>
            </a:fld>
            <a:endParaRPr lang="en-GB"/>
          </a:p>
        </p:txBody>
      </p:sp>
      <p:sp>
        <p:nvSpPr>
          <p:cNvPr id="6" name="Footer Placeholder 5">
            <a:extLst>
              <a:ext uri="{FF2B5EF4-FFF2-40B4-BE49-F238E27FC236}">
                <a16:creationId xmlns:a16="http://schemas.microsoft.com/office/drawing/2014/main" id="{C318226A-EA1E-44A4-5B2E-C2ECD675AF2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7211F32-AD2B-BF44-418E-83766C0BC4A6}"/>
              </a:ext>
            </a:extLst>
          </p:cNvPr>
          <p:cNvSpPr>
            <a:spLocks noGrp="1"/>
          </p:cNvSpPr>
          <p:nvPr>
            <p:ph type="sldNum" sz="quarter" idx="12"/>
          </p:nvPr>
        </p:nvSpPr>
        <p:spPr/>
        <p:txBody>
          <a:bodyPr/>
          <a:lstStyle/>
          <a:p>
            <a:fld id="{9B22335C-32F3-4C9D-B9F5-8B48E51C3ACC}" type="slidenum">
              <a:rPr lang="en-GB" smtClean="0"/>
              <a:t>‹#›</a:t>
            </a:fld>
            <a:endParaRPr lang="en-GB"/>
          </a:p>
        </p:txBody>
      </p:sp>
    </p:spTree>
    <p:extLst>
      <p:ext uri="{BB962C8B-B14F-4D97-AF65-F5344CB8AC3E}">
        <p14:creationId xmlns:p14="http://schemas.microsoft.com/office/powerpoint/2010/main" val="12776346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7DDE1-4647-46ED-8C4A-9102048AD05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2A20B32-9559-5748-231D-81CFA8AFA8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F3B163-A866-07EB-7A0C-361093659EEC}"/>
              </a:ext>
            </a:extLst>
          </p:cNvPr>
          <p:cNvSpPr>
            <a:spLocks noGrp="1"/>
          </p:cNvSpPr>
          <p:nvPr>
            <p:ph type="dt" sz="half" idx="10"/>
          </p:nvPr>
        </p:nvSpPr>
        <p:spPr/>
        <p:txBody>
          <a:bodyPr/>
          <a:lstStyle/>
          <a:p>
            <a:fld id="{A7348DD7-D7DF-4921-AAAA-827BBB3B98EF}" type="datetimeFigureOut">
              <a:rPr lang="en-GB" smtClean="0"/>
              <a:t>22/12/2025</a:t>
            </a:fld>
            <a:endParaRPr lang="en-GB"/>
          </a:p>
        </p:txBody>
      </p:sp>
      <p:sp>
        <p:nvSpPr>
          <p:cNvPr id="5" name="Footer Placeholder 4">
            <a:extLst>
              <a:ext uri="{FF2B5EF4-FFF2-40B4-BE49-F238E27FC236}">
                <a16:creationId xmlns:a16="http://schemas.microsoft.com/office/drawing/2014/main" id="{BE8C7F5D-8D99-D579-565C-B8E4C2E72B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4DFC2EE-F5DF-0182-FAFE-AA0D1E401154}"/>
              </a:ext>
            </a:extLst>
          </p:cNvPr>
          <p:cNvSpPr>
            <a:spLocks noGrp="1"/>
          </p:cNvSpPr>
          <p:nvPr>
            <p:ph type="sldNum" sz="quarter" idx="12"/>
          </p:nvPr>
        </p:nvSpPr>
        <p:spPr/>
        <p:txBody>
          <a:bodyPr/>
          <a:lstStyle/>
          <a:p>
            <a:fld id="{9B22335C-32F3-4C9D-B9F5-8B48E51C3ACC}" type="slidenum">
              <a:rPr lang="en-GB" smtClean="0"/>
              <a:t>‹#›</a:t>
            </a:fld>
            <a:endParaRPr lang="en-GB"/>
          </a:p>
        </p:txBody>
      </p:sp>
    </p:spTree>
    <p:extLst>
      <p:ext uri="{BB962C8B-B14F-4D97-AF65-F5344CB8AC3E}">
        <p14:creationId xmlns:p14="http://schemas.microsoft.com/office/powerpoint/2010/main" val="39538563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432A3D-83E1-94C2-0AC7-AD565F5E3A3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C70BBD0-5205-E03C-2DBE-3C13193D486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312DD20-9FFE-F42C-2B9B-8A0D4CF17D61}"/>
              </a:ext>
            </a:extLst>
          </p:cNvPr>
          <p:cNvSpPr>
            <a:spLocks noGrp="1"/>
          </p:cNvSpPr>
          <p:nvPr>
            <p:ph type="dt" sz="half" idx="10"/>
          </p:nvPr>
        </p:nvSpPr>
        <p:spPr/>
        <p:txBody>
          <a:bodyPr/>
          <a:lstStyle/>
          <a:p>
            <a:fld id="{A7348DD7-D7DF-4921-AAAA-827BBB3B98EF}" type="datetimeFigureOut">
              <a:rPr lang="en-GB" smtClean="0"/>
              <a:t>22/12/2025</a:t>
            </a:fld>
            <a:endParaRPr lang="en-GB"/>
          </a:p>
        </p:txBody>
      </p:sp>
      <p:sp>
        <p:nvSpPr>
          <p:cNvPr id="5" name="Footer Placeholder 4">
            <a:extLst>
              <a:ext uri="{FF2B5EF4-FFF2-40B4-BE49-F238E27FC236}">
                <a16:creationId xmlns:a16="http://schemas.microsoft.com/office/drawing/2014/main" id="{C5582EAF-8E91-CB0B-F082-5F68F302F0B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62260C-30DC-1E5D-E576-716DED44134D}"/>
              </a:ext>
            </a:extLst>
          </p:cNvPr>
          <p:cNvSpPr>
            <a:spLocks noGrp="1"/>
          </p:cNvSpPr>
          <p:nvPr>
            <p:ph type="sldNum" sz="quarter" idx="12"/>
          </p:nvPr>
        </p:nvSpPr>
        <p:spPr/>
        <p:txBody>
          <a:bodyPr/>
          <a:lstStyle/>
          <a:p>
            <a:fld id="{9B22335C-32F3-4C9D-B9F5-8B48E51C3ACC}" type="slidenum">
              <a:rPr lang="en-GB" smtClean="0"/>
              <a:t>‹#›</a:t>
            </a:fld>
            <a:endParaRPr lang="en-GB"/>
          </a:p>
        </p:txBody>
      </p:sp>
    </p:spTree>
    <p:extLst>
      <p:ext uri="{BB962C8B-B14F-4D97-AF65-F5344CB8AC3E}">
        <p14:creationId xmlns:p14="http://schemas.microsoft.com/office/powerpoint/2010/main" val="182119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3336A2A-E736-BE15-1CCD-77516A1EF906}"/>
              </a:ext>
            </a:extLst>
          </p:cNvPr>
          <p:cNvGrpSpPr/>
          <p:nvPr userDrawn="1"/>
        </p:nvGrpSpPr>
        <p:grpSpPr>
          <a:xfrm>
            <a:off x="4475" y="0"/>
            <a:ext cx="12192000" cy="6854487"/>
            <a:chOff x="4475" y="0"/>
            <a:chExt cx="12192000" cy="6854487"/>
          </a:xfrm>
        </p:grpSpPr>
        <p:pic>
          <p:nvPicPr>
            <p:cNvPr id="6" name="Picture 5">
              <a:extLst>
                <a:ext uri="{FF2B5EF4-FFF2-40B4-BE49-F238E27FC236}">
                  <a16:creationId xmlns:a16="http://schemas.microsoft.com/office/drawing/2014/main" id="{915D0F31-AA06-1195-03FE-E2FAC59C6CF6}"/>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75" y="0"/>
              <a:ext cx="12192000" cy="6734237"/>
            </a:xfrm>
            <a:prstGeom prst="rect">
              <a:avLst/>
            </a:prstGeom>
          </p:spPr>
        </p:pic>
        <p:sp>
          <p:nvSpPr>
            <p:cNvPr id="7" name="Rectangle 6">
              <a:extLst>
                <a:ext uri="{FF2B5EF4-FFF2-40B4-BE49-F238E27FC236}">
                  <a16:creationId xmlns:a16="http://schemas.microsoft.com/office/drawing/2014/main" id="{0FF10FB8-F6E7-04B0-D2B5-2E7304806735}"/>
                </a:ext>
              </a:extLst>
            </p:cNvPr>
            <p:cNvSpPr/>
            <p:nvPr/>
          </p:nvSpPr>
          <p:spPr>
            <a:xfrm>
              <a:off x="10559515" y="6410425"/>
              <a:ext cx="1443790" cy="4440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colorful logo on a black background&#10;&#10;AI-generated content may be incorrect.">
              <a:extLst>
                <a:ext uri="{FF2B5EF4-FFF2-40B4-BE49-F238E27FC236}">
                  <a16:creationId xmlns:a16="http://schemas.microsoft.com/office/drawing/2014/main" id="{DD5CEB67-C697-DAC0-FAFD-780E4E057ADB}"/>
                </a:ext>
              </a:extLst>
            </p:cNvPr>
            <p:cNvPicPr>
              <a:picLocks noChangeAspect="1"/>
            </p:cNvPicPr>
            <p:nvPr/>
          </p:nvPicPr>
          <p:blipFill>
            <a:blip r:embed="rId3">
              <a:extLst>
                <a:ext uri="{28A0092B-C50C-407E-A947-70E740481C1C}">
                  <a14:useLocalDpi xmlns:a14="http://schemas.microsoft.com/office/drawing/2010/main" val="0"/>
                </a:ext>
              </a:extLst>
            </a:blip>
            <a:srcRect t="10294" b="11129"/>
            <a:stretch>
              <a:fillRect/>
            </a:stretch>
          </p:blipFill>
          <p:spPr>
            <a:xfrm>
              <a:off x="10580419" y="6380549"/>
              <a:ext cx="1137286" cy="415570"/>
            </a:xfrm>
            <a:prstGeom prst="rect">
              <a:avLst/>
            </a:prstGeom>
            <a:solidFill>
              <a:schemeClr val="bg1"/>
            </a:solidFill>
          </p:spPr>
        </p:pic>
      </p:grpSp>
    </p:spTree>
    <p:extLst>
      <p:ext uri="{BB962C8B-B14F-4D97-AF65-F5344CB8AC3E}">
        <p14:creationId xmlns:p14="http://schemas.microsoft.com/office/powerpoint/2010/main" val="3132927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15D0F31-AA06-1195-03FE-E2FAC59C6CF6}"/>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rcRect t="92487"/>
          <a:stretch>
            <a:fillRect/>
          </a:stretch>
        </p:blipFill>
        <p:spPr>
          <a:xfrm>
            <a:off x="4475" y="6228272"/>
            <a:ext cx="12192000" cy="505965"/>
          </a:xfrm>
          <a:prstGeom prst="rect">
            <a:avLst/>
          </a:prstGeom>
        </p:spPr>
      </p:pic>
      <p:sp>
        <p:nvSpPr>
          <p:cNvPr id="7" name="Rectangle 6">
            <a:extLst>
              <a:ext uri="{FF2B5EF4-FFF2-40B4-BE49-F238E27FC236}">
                <a16:creationId xmlns:a16="http://schemas.microsoft.com/office/drawing/2014/main" id="{0FF10FB8-F6E7-04B0-D2B5-2E7304806735}"/>
              </a:ext>
            </a:extLst>
          </p:cNvPr>
          <p:cNvSpPr/>
          <p:nvPr/>
        </p:nvSpPr>
        <p:spPr>
          <a:xfrm>
            <a:off x="10559515" y="6410425"/>
            <a:ext cx="1443790" cy="4440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A colorful logo on a black background&#10;&#10;AI-generated content may be incorrect.">
            <a:extLst>
              <a:ext uri="{FF2B5EF4-FFF2-40B4-BE49-F238E27FC236}">
                <a16:creationId xmlns:a16="http://schemas.microsoft.com/office/drawing/2014/main" id="{DD5CEB67-C697-DAC0-FAFD-780E4E057ADB}"/>
              </a:ext>
            </a:extLst>
          </p:cNvPr>
          <p:cNvPicPr>
            <a:picLocks noChangeAspect="1"/>
          </p:cNvPicPr>
          <p:nvPr/>
        </p:nvPicPr>
        <p:blipFill>
          <a:blip r:embed="rId3">
            <a:extLst>
              <a:ext uri="{28A0092B-C50C-407E-A947-70E740481C1C}">
                <a14:useLocalDpi xmlns:a14="http://schemas.microsoft.com/office/drawing/2010/main" val="0"/>
              </a:ext>
            </a:extLst>
          </a:blip>
          <a:srcRect t="10294" b="11129"/>
          <a:stretch>
            <a:fillRect/>
          </a:stretch>
        </p:blipFill>
        <p:spPr>
          <a:xfrm>
            <a:off x="10580419" y="6380549"/>
            <a:ext cx="1137286" cy="415570"/>
          </a:xfrm>
          <a:prstGeom prst="rect">
            <a:avLst/>
          </a:prstGeom>
          <a:solidFill>
            <a:schemeClr val="bg1"/>
          </a:solidFill>
        </p:spPr>
      </p:pic>
    </p:spTree>
    <p:extLst>
      <p:ext uri="{BB962C8B-B14F-4D97-AF65-F5344CB8AC3E}">
        <p14:creationId xmlns:p14="http://schemas.microsoft.com/office/powerpoint/2010/main" val="3760699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0CB5B-B0E4-3B7E-FB52-E64B50942F7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0C2E453-4C84-A302-3800-071DEDC8A5A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0BFA3F0-F62F-655D-9899-0759995838FC}"/>
              </a:ext>
            </a:extLst>
          </p:cNvPr>
          <p:cNvSpPr>
            <a:spLocks noGrp="1"/>
          </p:cNvSpPr>
          <p:nvPr>
            <p:ph type="dt" sz="half" idx="10"/>
          </p:nvPr>
        </p:nvSpPr>
        <p:spPr/>
        <p:txBody>
          <a:bodyPr/>
          <a:lstStyle/>
          <a:p>
            <a:fld id="{A7348DD7-D7DF-4921-AAAA-827BBB3B98EF}" type="datetimeFigureOut">
              <a:rPr lang="en-GB" smtClean="0"/>
              <a:t>22/12/2025</a:t>
            </a:fld>
            <a:endParaRPr lang="en-GB"/>
          </a:p>
        </p:txBody>
      </p:sp>
      <p:sp>
        <p:nvSpPr>
          <p:cNvPr id="5" name="Footer Placeholder 4">
            <a:extLst>
              <a:ext uri="{FF2B5EF4-FFF2-40B4-BE49-F238E27FC236}">
                <a16:creationId xmlns:a16="http://schemas.microsoft.com/office/drawing/2014/main" id="{5940817D-548F-A075-ED23-04A8A74AB64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CB8890E-1CA0-B9CF-DE42-0FE275A436B9}"/>
              </a:ext>
            </a:extLst>
          </p:cNvPr>
          <p:cNvSpPr>
            <a:spLocks noGrp="1"/>
          </p:cNvSpPr>
          <p:nvPr>
            <p:ph type="sldNum" sz="quarter" idx="12"/>
          </p:nvPr>
        </p:nvSpPr>
        <p:spPr/>
        <p:txBody>
          <a:bodyPr/>
          <a:lstStyle/>
          <a:p>
            <a:fld id="{9B22335C-32F3-4C9D-B9F5-8B48E51C3ACC}" type="slidenum">
              <a:rPr lang="en-GB" smtClean="0"/>
              <a:t>‹#›</a:t>
            </a:fld>
            <a:endParaRPr lang="en-GB"/>
          </a:p>
        </p:txBody>
      </p:sp>
    </p:spTree>
    <p:extLst>
      <p:ext uri="{BB962C8B-B14F-4D97-AF65-F5344CB8AC3E}">
        <p14:creationId xmlns:p14="http://schemas.microsoft.com/office/powerpoint/2010/main" val="791369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13229-F74F-337D-9784-FA6AA0386EB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B0361C1-FE88-651C-B241-2553C5214FB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6D169DD-92E2-AE20-1707-7533F0A39D1B}"/>
              </a:ext>
            </a:extLst>
          </p:cNvPr>
          <p:cNvSpPr>
            <a:spLocks noGrp="1"/>
          </p:cNvSpPr>
          <p:nvPr>
            <p:ph type="dt" sz="half" idx="10"/>
          </p:nvPr>
        </p:nvSpPr>
        <p:spPr/>
        <p:txBody>
          <a:bodyPr/>
          <a:lstStyle/>
          <a:p>
            <a:fld id="{A7348DD7-D7DF-4921-AAAA-827BBB3B98EF}" type="datetimeFigureOut">
              <a:rPr lang="en-GB" smtClean="0"/>
              <a:t>22/12/2025</a:t>
            </a:fld>
            <a:endParaRPr lang="en-GB"/>
          </a:p>
        </p:txBody>
      </p:sp>
      <p:sp>
        <p:nvSpPr>
          <p:cNvPr id="5" name="Footer Placeholder 4">
            <a:extLst>
              <a:ext uri="{FF2B5EF4-FFF2-40B4-BE49-F238E27FC236}">
                <a16:creationId xmlns:a16="http://schemas.microsoft.com/office/drawing/2014/main" id="{656F7844-8713-641B-BE1E-36B2185A03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3FF565E-F6FE-0B56-142E-5051E7B259FE}"/>
              </a:ext>
            </a:extLst>
          </p:cNvPr>
          <p:cNvSpPr>
            <a:spLocks noGrp="1"/>
          </p:cNvSpPr>
          <p:nvPr>
            <p:ph type="sldNum" sz="quarter" idx="12"/>
          </p:nvPr>
        </p:nvSpPr>
        <p:spPr/>
        <p:txBody>
          <a:bodyPr/>
          <a:lstStyle/>
          <a:p>
            <a:fld id="{9B22335C-32F3-4C9D-B9F5-8B48E51C3ACC}" type="slidenum">
              <a:rPr lang="en-GB" smtClean="0"/>
              <a:t>‹#›</a:t>
            </a:fld>
            <a:endParaRPr lang="en-GB"/>
          </a:p>
        </p:txBody>
      </p:sp>
    </p:spTree>
    <p:extLst>
      <p:ext uri="{BB962C8B-B14F-4D97-AF65-F5344CB8AC3E}">
        <p14:creationId xmlns:p14="http://schemas.microsoft.com/office/powerpoint/2010/main" val="2939493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8773D-5054-EEAE-A42D-2A996CBBCC0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1077B9B-E43F-B6CF-A0EF-F4D7293AE74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7671176-CE9E-C0C2-5EDB-893E0B6AC62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45E614A-2D02-8C8C-B76D-DBE35DC92774}"/>
              </a:ext>
            </a:extLst>
          </p:cNvPr>
          <p:cNvSpPr>
            <a:spLocks noGrp="1"/>
          </p:cNvSpPr>
          <p:nvPr>
            <p:ph type="dt" sz="half" idx="10"/>
          </p:nvPr>
        </p:nvSpPr>
        <p:spPr/>
        <p:txBody>
          <a:bodyPr/>
          <a:lstStyle/>
          <a:p>
            <a:fld id="{A7348DD7-D7DF-4921-AAAA-827BBB3B98EF}" type="datetimeFigureOut">
              <a:rPr lang="en-GB" smtClean="0"/>
              <a:t>22/12/2025</a:t>
            </a:fld>
            <a:endParaRPr lang="en-GB"/>
          </a:p>
        </p:txBody>
      </p:sp>
      <p:sp>
        <p:nvSpPr>
          <p:cNvPr id="6" name="Footer Placeholder 5">
            <a:extLst>
              <a:ext uri="{FF2B5EF4-FFF2-40B4-BE49-F238E27FC236}">
                <a16:creationId xmlns:a16="http://schemas.microsoft.com/office/drawing/2014/main" id="{78D3B6EB-A246-BF05-0331-FF182AC8F02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DA60797-1FFF-70C3-BE20-B7054CF17F47}"/>
              </a:ext>
            </a:extLst>
          </p:cNvPr>
          <p:cNvSpPr>
            <a:spLocks noGrp="1"/>
          </p:cNvSpPr>
          <p:nvPr>
            <p:ph type="sldNum" sz="quarter" idx="12"/>
          </p:nvPr>
        </p:nvSpPr>
        <p:spPr/>
        <p:txBody>
          <a:bodyPr/>
          <a:lstStyle/>
          <a:p>
            <a:fld id="{9B22335C-32F3-4C9D-B9F5-8B48E51C3ACC}" type="slidenum">
              <a:rPr lang="en-GB" smtClean="0"/>
              <a:t>‹#›</a:t>
            </a:fld>
            <a:endParaRPr lang="en-GB"/>
          </a:p>
        </p:txBody>
      </p:sp>
    </p:spTree>
    <p:extLst>
      <p:ext uri="{BB962C8B-B14F-4D97-AF65-F5344CB8AC3E}">
        <p14:creationId xmlns:p14="http://schemas.microsoft.com/office/powerpoint/2010/main" val="22230558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8CF5E-2E54-76DE-5219-2A295C102E2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68AA1F8-5067-DBEF-FF13-18B0F0CD0F6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78A738-7F95-B33E-345D-EEDC926288F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DC989B9-D280-9A57-985B-F74101956E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C92C59-9698-28E5-DF59-64B8E90AB10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3D744B9-8487-38DE-6B9C-9968537F2FB9}"/>
              </a:ext>
            </a:extLst>
          </p:cNvPr>
          <p:cNvSpPr>
            <a:spLocks noGrp="1"/>
          </p:cNvSpPr>
          <p:nvPr>
            <p:ph type="dt" sz="half" idx="10"/>
          </p:nvPr>
        </p:nvSpPr>
        <p:spPr/>
        <p:txBody>
          <a:bodyPr/>
          <a:lstStyle/>
          <a:p>
            <a:fld id="{A7348DD7-D7DF-4921-AAAA-827BBB3B98EF}" type="datetimeFigureOut">
              <a:rPr lang="en-GB" smtClean="0"/>
              <a:t>22/12/2025</a:t>
            </a:fld>
            <a:endParaRPr lang="en-GB"/>
          </a:p>
        </p:txBody>
      </p:sp>
      <p:sp>
        <p:nvSpPr>
          <p:cNvPr id="8" name="Footer Placeholder 7">
            <a:extLst>
              <a:ext uri="{FF2B5EF4-FFF2-40B4-BE49-F238E27FC236}">
                <a16:creationId xmlns:a16="http://schemas.microsoft.com/office/drawing/2014/main" id="{0E9CD406-212F-2BCB-632C-A7B3DEBA520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BD7ADEDC-1ECF-EB39-46A7-1385544B0183}"/>
              </a:ext>
            </a:extLst>
          </p:cNvPr>
          <p:cNvSpPr>
            <a:spLocks noGrp="1"/>
          </p:cNvSpPr>
          <p:nvPr>
            <p:ph type="sldNum" sz="quarter" idx="12"/>
          </p:nvPr>
        </p:nvSpPr>
        <p:spPr/>
        <p:txBody>
          <a:bodyPr/>
          <a:lstStyle/>
          <a:p>
            <a:fld id="{9B22335C-32F3-4C9D-B9F5-8B48E51C3ACC}" type="slidenum">
              <a:rPr lang="en-GB" smtClean="0"/>
              <a:t>‹#›</a:t>
            </a:fld>
            <a:endParaRPr lang="en-GB"/>
          </a:p>
        </p:txBody>
      </p:sp>
    </p:spTree>
    <p:extLst>
      <p:ext uri="{BB962C8B-B14F-4D97-AF65-F5344CB8AC3E}">
        <p14:creationId xmlns:p14="http://schemas.microsoft.com/office/powerpoint/2010/main" val="217317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3071C-F3C1-0A34-9C4F-BD7B1050C09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5ED3B97-2A18-25B0-FCC2-7C2B580B265F}"/>
              </a:ext>
            </a:extLst>
          </p:cNvPr>
          <p:cNvSpPr>
            <a:spLocks noGrp="1"/>
          </p:cNvSpPr>
          <p:nvPr>
            <p:ph type="dt" sz="half" idx="10"/>
          </p:nvPr>
        </p:nvSpPr>
        <p:spPr/>
        <p:txBody>
          <a:bodyPr/>
          <a:lstStyle/>
          <a:p>
            <a:fld id="{A7348DD7-D7DF-4921-AAAA-827BBB3B98EF}" type="datetimeFigureOut">
              <a:rPr lang="en-GB" smtClean="0"/>
              <a:t>22/12/2025</a:t>
            </a:fld>
            <a:endParaRPr lang="en-GB"/>
          </a:p>
        </p:txBody>
      </p:sp>
      <p:sp>
        <p:nvSpPr>
          <p:cNvPr id="4" name="Footer Placeholder 3">
            <a:extLst>
              <a:ext uri="{FF2B5EF4-FFF2-40B4-BE49-F238E27FC236}">
                <a16:creationId xmlns:a16="http://schemas.microsoft.com/office/drawing/2014/main" id="{36AE9425-122D-B21C-BEB4-D30A7C3B36C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FAED32D-31C5-B3DA-3323-E50A5A1AA757}"/>
              </a:ext>
            </a:extLst>
          </p:cNvPr>
          <p:cNvSpPr>
            <a:spLocks noGrp="1"/>
          </p:cNvSpPr>
          <p:nvPr>
            <p:ph type="sldNum" sz="quarter" idx="12"/>
          </p:nvPr>
        </p:nvSpPr>
        <p:spPr/>
        <p:txBody>
          <a:bodyPr/>
          <a:lstStyle/>
          <a:p>
            <a:fld id="{9B22335C-32F3-4C9D-B9F5-8B48E51C3ACC}" type="slidenum">
              <a:rPr lang="en-GB" smtClean="0"/>
              <a:t>‹#›</a:t>
            </a:fld>
            <a:endParaRPr lang="en-GB"/>
          </a:p>
        </p:txBody>
      </p:sp>
    </p:spTree>
    <p:extLst>
      <p:ext uri="{BB962C8B-B14F-4D97-AF65-F5344CB8AC3E}">
        <p14:creationId xmlns:p14="http://schemas.microsoft.com/office/powerpoint/2010/main" val="4239423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2605A33-0F83-8010-FF8B-50352084E3D8}"/>
              </a:ext>
            </a:extLst>
          </p:cNvPr>
          <p:cNvSpPr>
            <a:spLocks noGrp="1"/>
          </p:cNvSpPr>
          <p:nvPr>
            <p:ph type="dt" sz="half" idx="10"/>
          </p:nvPr>
        </p:nvSpPr>
        <p:spPr/>
        <p:txBody>
          <a:bodyPr/>
          <a:lstStyle/>
          <a:p>
            <a:fld id="{A7348DD7-D7DF-4921-AAAA-827BBB3B98EF}" type="datetimeFigureOut">
              <a:rPr lang="en-GB" smtClean="0"/>
              <a:t>22/12/2025</a:t>
            </a:fld>
            <a:endParaRPr lang="en-GB"/>
          </a:p>
        </p:txBody>
      </p:sp>
      <p:sp>
        <p:nvSpPr>
          <p:cNvPr id="3" name="Footer Placeholder 2">
            <a:extLst>
              <a:ext uri="{FF2B5EF4-FFF2-40B4-BE49-F238E27FC236}">
                <a16:creationId xmlns:a16="http://schemas.microsoft.com/office/drawing/2014/main" id="{F673131A-E496-347D-96C5-65D3AAEB0ED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FC636C2-9D8C-0CFD-6FDE-554C83846CFA}"/>
              </a:ext>
            </a:extLst>
          </p:cNvPr>
          <p:cNvSpPr>
            <a:spLocks noGrp="1"/>
          </p:cNvSpPr>
          <p:nvPr>
            <p:ph type="sldNum" sz="quarter" idx="12"/>
          </p:nvPr>
        </p:nvSpPr>
        <p:spPr/>
        <p:txBody>
          <a:bodyPr/>
          <a:lstStyle/>
          <a:p>
            <a:fld id="{9B22335C-32F3-4C9D-B9F5-8B48E51C3ACC}" type="slidenum">
              <a:rPr lang="en-GB" smtClean="0"/>
              <a:t>‹#›</a:t>
            </a:fld>
            <a:endParaRPr lang="en-GB"/>
          </a:p>
        </p:txBody>
      </p:sp>
    </p:spTree>
    <p:extLst>
      <p:ext uri="{BB962C8B-B14F-4D97-AF65-F5344CB8AC3E}">
        <p14:creationId xmlns:p14="http://schemas.microsoft.com/office/powerpoint/2010/main" val="2543892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B374F5-1517-3199-971E-8B0F35D0156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FC658A3-1543-E7AF-3287-61007EEB21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20DF798-0E0B-9A76-915D-66703C63B5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7348DD7-D7DF-4921-AAAA-827BBB3B98EF}" type="datetimeFigureOut">
              <a:rPr lang="en-GB" smtClean="0"/>
              <a:t>22/12/2025</a:t>
            </a:fld>
            <a:endParaRPr lang="en-GB"/>
          </a:p>
        </p:txBody>
      </p:sp>
      <p:sp>
        <p:nvSpPr>
          <p:cNvPr id="5" name="Footer Placeholder 4">
            <a:extLst>
              <a:ext uri="{FF2B5EF4-FFF2-40B4-BE49-F238E27FC236}">
                <a16:creationId xmlns:a16="http://schemas.microsoft.com/office/drawing/2014/main" id="{FB388083-F537-427A-249F-FDE742B419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F84A5971-E98E-226E-8C9A-2402D5DBAD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B22335C-32F3-4C9D-B9F5-8B48E51C3ACC}" type="slidenum">
              <a:rPr lang="en-GB" smtClean="0"/>
              <a:t>‹#›</a:t>
            </a:fld>
            <a:endParaRPr lang="en-GB"/>
          </a:p>
        </p:txBody>
      </p:sp>
    </p:spTree>
    <p:extLst>
      <p:ext uri="{BB962C8B-B14F-4D97-AF65-F5344CB8AC3E}">
        <p14:creationId xmlns:p14="http://schemas.microsoft.com/office/powerpoint/2010/main" val="3712259531"/>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vimeo.com/1045252789" TargetMode="External"/><Relationship Id="rId3" Type="http://schemas.openxmlformats.org/officeDocument/2006/relationships/hyperlink" Target="https://historicengland.org.uk/content/docs/education/explorer/what-is-archaeology-ppt/" TargetMode="External"/><Relationship Id="rId7" Type="http://schemas.openxmlformats.org/officeDocument/2006/relationships/hyperlink" Target="https://vimeo.com/1045250625" TargetMode="External"/><Relationship Id="rId2" Type="http://schemas.openxmlformats.org/officeDocument/2006/relationships/hyperlink" Target="https://historicengland.org.uk/content/docs/education/explorer/must-farm-1-lesson-overview-ppt/" TargetMode="External"/><Relationship Id="rId1" Type="http://schemas.openxmlformats.org/officeDocument/2006/relationships/slideLayout" Target="../slideLayouts/slideLayout3.xml"/><Relationship Id="rId6" Type="http://schemas.openxmlformats.org/officeDocument/2006/relationships/hyperlink" Target="https://vimeo.com/1045068764" TargetMode="External"/><Relationship Id="rId5" Type="http://schemas.openxmlformats.org/officeDocument/2006/relationships/hyperlink" Target="https://historicengland.org.uk/content/docs/education/explorer/introducing-must-farm-ppt/" TargetMode="External"/><Relationship Id="rId4" Type="http://schemas.openxmlformats.org/officeDocument/2006/relationships/hyperlink" Target="https://vimeo.com/1045004249" TargetMode="External"/><Relationship Id="rId9" Type="http://schemas.openxmlformats.org/officeDocument/2006/relationships/hyperlink" Target="https://historicengland.org.uk/content/docs/education/explorer/must-farm-rot-or-not-ppt/"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historicengland.org.uk/content/docs/education/explorer/introducing-must-farm-ppt/" TargetMode="External"/><Relationship Id="rId2" Type="http://schemas.openxmlformats.org/officeDocument/2006/relationships/hyperlink" Target="https://vimeo.com/manage/videos/1045053069" TargetMode="External"/><Relationship Id="rId1" Type="http://schemas.openxmlformats.org/officeDocument/2006/relationships/slideLayout" Target="../slideLayouts/slideLayout3.xml"/><Relationship Id="rId5" Type="http://schemas.openxmlformats.org/officeDocument/2006/relationships/hyperlink" Target="https://meanwhileelsewhereinhistory.wordpress.com/pre-1066/" TargetMode="External"/><Relationship Id="rId4" Type="http://schemas.openxmlformats.org/officeDocument/2006/relationships/hyperlink" Target="https://historicengland.org.uk/content/docs/education/explorer/must-farm-now-and-then-ppt/"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historicengland.org.uk/content/docs/education/explorer/building-must-farm-ppt/" TargetMode="External"/><Relationship Id="rId2" Type="http://schemas.openxmlformats.org/officeDocument/2006/relationships/hyperlink" Target="https://vimeo.com/manage/videos/1045053069" TargetMode="External"/><Relationship Id="rId1" Type="http://schemas.openxmlformats.org/officeDocument/2006/relationships/slideLayout" Target="../slideLayouts/slideLayout3.xml"/><Relationship Id="rId5" Type="http://schemas.openxmlformats.org/officeDocument/2006/relationships/hyperlink" Target="https://historicengland.org.uk/content/docs/education/explorer/must-farm-village-ppt/" TargetMode="External"/><Relationship Id="rId4" Type="http://schemas.openxmlformats.org/officeDocument/2006/relationships/hyperlink" Target="https://historicengland.org.uk/content/docs/education/explorer/must-farm-images-ppts/"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historicengland.org.uk/content/docs/education/explorer/life-at-must-farm-ppt/" TargetMode="External"/><Relationship Id="rId2" Type="http://schemas.openxmlformats.org/officeDocument/2006/relationships/hyperlink" Target="https://vimeo.com/1045260274" TargetMode="External"/><Relationship Id="rId1" Type="http://schemas.openxmlformats.org/officeDocument/2006/relationships/slideLayout" Target="../slideLayouts/slideLayout3.xml"/><Relationship Id="rId6" Type="http://schemas.openxmlformats.org/officeDocument/2006/relationships/hyperlink" Target="https://sketchfab.com/mustfarm" TargetMode="External"/><Relationship Id="rId5" Type="http://schemas.openxmlformats.org/officeDocument/2006/relationships/hyperlink" Target="https://historicengland.org.uk/content/docs/education/explorer/must-farm-artefact-to-evidnce-ppt/" TargetMode="External"/><Relationship Id="rId4" Type="http://schemas.openxmlformats.org/officeDocument/2006/relationships/hyperlink" Target="https://historicengland.org.uk/content/docs/education/explorer/must-farm-images-ppts/"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historicengland.org.uk/content/docs/education/explorer/life-at-must-farm-ppt/" TargetMode="External"/><Relationship Id="rId2" Type="http://schemas.openxmlformats.org/officeDocument/2006/relationships/hyperlink" Target="https://vimeo.com/manage/videos/1045079609" TargetMode="External"/><Relationship Id="rId1" Type="http://schemas.openxmlformats.org/officeDocument/2006/relationships/slideLayout" Target="../slideLayouts/slideLayout3.xml"/><Relationship Id="rId4" Type="http://schemas.openxmlformats.org/officeDocument/2006/relationships/hyperlink" Target="https://historicengland.org.uk/content/docs/education/explorer/must-farm-fire-fire-ppt/"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heritage.candle.digital/prehistory/" TargetMode="External"/><Relationship Id="rId3" Type="http://schemas.openxmlformats.org/officeDocument/2006/relationships/hyperlink" Target="https://historicengland.org.uk/content/docs/education/explorer/introducing-must-farm-ppt/" TargetMode="External"/><Relationship Id="rId7" Type="http://schemas.openxmlformats.org/officeDocument/2006/relationships/hyperlink" Target="https://sketchfab.com/mustfarm" TargetMode="External"/><Relationship Id="rId2" Type="http://schemas.openxmlformats.org/officeDocument/2006/relationships/hyperlink" Target="https://vimeo.com/manage/videos/1045053069" TargetMode="External"/><Relationship Id="rId1" Type="http://schemas.openxmlformats.org/officeDocument/2006/relationships/slideLayout" Target="../slideLayouts/slideLayout3.xml"/><Relationship Id="rId6" Type="http://schemas.openxmlformats.org/officeDocument/2006/relationships/hyperlink" Target="https://historicengland.org.uk/content/docs/education/explorer/must-farm-images-ppts/" TargetMode="External"/><Relationship Id="rId5" Type="http://schemas.openxmlformats.org/officeDocument/2006/relationships/hyperlink" Target="https://historicengland.org.uk/content/docs/education/explorer/life-at-must-farm-ppt/" TargetMode="External"/><Relationship Id="rId4" Type="http://schemas.openxmlformats.org/officeDocument/2006/relationships/hyperlink" Target="https://historicengland.org.uk/content/docs/education/explorer/building-must-farm-ppt/" TargetMode="External"/><Relationship Id="rId9" Type="http://schemas.openxmlformats.org/officeDocument/2006/relationships/hyperlink" Target="https://historicengland.org.uk/content/docs/education/explorer/must-farm-homes-then-and-now-ppt/"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5">
            <a:extLst>
              <a:ext uri="{FF2B5EF4-FFF2-40B4-BE49-F238E27FC236}">
                <a16:creationId xmlns:a16="http://schemas.microsoft.com/office/drawing/2014/main" id="{8677B877-0D74-4D76-AC72-F8284BEAB1C9}"/>
              </a:ext>
            </a:extLst>
          </p:cNvPr>
          <p:cNvSpPr txBox="1">
            <a:spLocks/>
          </p:cNvSpPr>
          <p:nvPr/>
        </p:nvSpPr>
        <p:spPr>
          <a:xfrm>
            <a:off x="4475" y="229517"/>
            <a:ext cx="12192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spcBef>
                <a:spcPts val="0"/>
              </a:spcBef>
              <a:defRPr/>
            </a:pP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Must Farm – Six Lesson Teaching Overview</a:t>
            </a:r>
            <a:endParaRPr lang="en-GB" sz="3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Content Placeholder 5" descr="the whole village completed with people doing various daily tasks">
            <a:extLst>
              <a:ext uri="{FF2B5EF4-FFF2-40B4-BE49-F238E27FC236}">
                <a16:creationId xmlns:a16="http://schemas.microsoft.com/office/drawing/2014/main" id="{ADF8124B-E026-A34E-A454-8FD95D7D95D7}"/>
              </a:ext>
            </a:extLst>
          </p:cNvPr>
          <p:cNvPicPr>
            <a:picLocks noChangeAspect="1"/>
          </p:cNvPicPr>
          <p:nvPr/>
        </p:nvPicPr>
        <p:blipFill>
          <a:blip r:embed="rId2"/>
          <a:srcRect l="4982" r="24904"/>
          <a:stretch>
            <a:fillRect/>
          </a:stretch>
        </p:blipFill>
        <p:spPr>
          <a:xfrm>
            <a:off x="-2" y="1055770"/>
            <a:ext cx="12192001" cy="5216693"/>
          </a:xfrm>
          <a:prstGeom prst="rect">
            <a:avLst/>
          </a:prstGeom>
          <a:noFill/>
        </p:spPr>
      </p:pic>
    </p:spTree>
    <p:extLst>
      <p:ext uri="{BB962C8B-B14F-4D97-AF65-F5344CB8AC3E}">
        <p14:creationId xmlns:p14="http://schemas.microsoft.com/office/powerpoint/2010/main" val="756108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28CAA93-2E96-2F86-ED2A-B12E9C203BAF}"/>
              </a:ext>
            </a:extLst>
          </p:cNvPr>
          <p:cNvSpPr txBox="1"/>
          <p:nvPr/>
        </p:nvSpPr>
        <p:spPr>
          <a:xfrm>
            <a:off x="4475" y="229517"/>
            <a:ext cx="1219200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Must Farm Bronze Age Village – Single Lesson Plan</a:t>
            </a:r>
            <a:endParaRPr lang="en-GB" sz="3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6" name="Table 5">
            <a:extLst>
              <a:ext uri="{FF2B5EF4-FFF2-40B4-BE49-F238E27FC236}">
                <a16:creationId xmlns:a16="http://schemas.microsoft.com/office/drawing/2014/main" id="{AB02CC0F-DD94-1219-C7A0-13C156B8E609}"/>
              </a:ext>
            </a:extLst>
          </p:cNvPr>
          <p:cNvGraphicFramePr>
            <a:graphicFrameLocks noGrp="1"/>
          </p:cNvGraphicFramePr>
          <p:nvPr>
            <p:extLst>
              <p:ext uri="{D42A27DB-BD31-4B8C-83A1-F6EECF244321}">
                <p14:modId xmlns:p14="http://schemas.microsoft.com/office/powerpoint/2010/main" val="1544665690"/>
              </p:ext>
            </p:extLst>
          </p:nvPr>
        </p:nvGraphicFramePr>
        <p:xfrm>
          <a:off x="130556" y="88730"/>
          <a:ext cx="11930888" cy="1579316"/>
        </p:xfrm>
        <a:graphic>
          <a:graphicData uri="http://schemas.openxmlformats.org/drawingml/2006/table">
            <a:tbl>
              <a:tblPr firstRow="1" bandRow="1">
                <a:tableStyleId>{5940675A-B579-460E-94D1-54222C63F5DA}</a:tableStyleId>
              </a:tblPr>
              <a:tblGrid>
                <a:gridCol w="11930888">
                  <a:extLst>
                    <a:ext uri="{9D8B030D-6E8A-4147-A177-3AD203B41FA5}">
                      <a16:colId xmlns:a16="http://schemas.microsoft.com/office/drawing/2014/main" val="38483152"/>
                    </a:ext>
                  </a:extLst>
                </a:gridCol>
              </a:tblGrid>
              <a:tr h="847796">
                <a:tc>
                  <a:txBody>
                    <a:bodyPr/>
                    <a:lstStyle/>
                    <a:p>
                      <a:pPr algn="l"/>
                      <a:r>
                        <a:rPr lang="en-GB" sz="2400" b="1" dirty="0"/>
                        <a:t>Teaching Overview: Why is the Must Farm Bronze Age Village so important and what does it tell us about everyday life in the Bronze Age?</a:t>
                      </a:r>
                    </a:p>
                  </a:txBody>
                  <a:tcPr/>
                </a:tc>
                <a:extLst>
                  <a:ext uri="{0D108BD9-81ED-4DB2-BD59-A6C34878D82A}">
                    <a16:rowId xmlns:a16="http://schemas.microsoft.com/office/drawing/2014/main" val="2183404621"/>
                  </a:ext>
                </a:extLst>
              </a:tr>
              <a:tr h="563090">
                <a:tc>
                  <a:txBody>
                    <a:bodyPr/>
                    <a:lstStyle/>
                    <a:p>
                      <a:r>
                        <a:rPr lang="en-GB" sz="1400" dirty="0">
                          <a:latin typeface="Arial" panose="020B0604020202020204" pitchFamily="34" charset="0"/>
                          <a:cs typeface="Arial" panose="020B0604020202020204" pitchFamily="34" charset="0"/>
                        </a:rPr>
                        <a:t>This is a complete overview of the resources based on the 6 enquiry questions used for the Activities. This is designed for an in-depth study of the site and relevant to local schools or where you want to investigate the Bronze Age in depth.  There is a separate </a:t>
                      </a:r>
                      <a:r>
                        <a:rPr lang="en-GB" sz="1400" dirty="0">
                          <a:latin typeface="Arial" panose="020B0604020202020204" pitchFamily="34" charset="0"/>
                          <a:cs typeface="Arial" panose="020B0604020202020204" pitchFamily="34" charset="0"/>
                          <a:hlinkClick r:id="rId2"/>
                        </a:rPr>
                        <a:t>single lesson</a:t>
                      </a:r>
                      <a:r>
                        <a:rPr lang="en-GB" sz="1400" dirty="0">
                          <a:latin typeface="Arial" panose="020B0604020202020204" pitchFamily="34" charset="0"/>
                          <a:cs typeface="Arial" panose="020B0604020202020204" pitchFamily="34" charset="0"/>
                        </a:rPr>
                        <a:t> as the Bronze Age component in a unit on Stone Age to Iron Age over one term.  ​</a:t>
                      </a:r>
                    </a:p>
                  </a:txBody>
                  <a:tcPr/>
                </a:tc>
                <a:extLst>
                  <a:ext uri="{0D108BD9-81ED-4DB2-BD59-A6C34878D82A}">
                    <a16:rowId xmlns:a16="http://schemas.microsoft.com/office/drawing/2014/main" val="3492506187"/>
                  </a:ext>
                </a:extLst>
              </a:tr>
            </a:tbl>
          </a:graphicData>
        </a:graphic>
      </p:graphicFrame>
      <p:graphicFrame>
        <p:nvGraphicFramePr>
          <p:cNvPr id="7" name="Table 6">
            <a:extLst>
              <a:ext uri="{FF2B5EF4-FFF2-40B4-BE49-F238E27FC236}">
                <a16:creationId xmlns:a16="http://schemas.microsoft.com/office/drawing/2014/main" id="{4EB441AE-08AA-BBC2-B74A-1A2648D12CDE}"/>
              </a:ext>
            </a:extLst>
          </p:cNvPr>
          <p:cNvGraphicFramePr>
            <a:graphicFrameLocks noGrp="1"/>
          </p:cNvGraphicFramePr>
          <p:nvPr>
            <p:extLst>
              <p:ext uri="{D42A27DB-BD31-4B8C-83A1-F6EECF244321}">
                <p14:modId xmlns:p14="http://schemas.microsoft.com/office/powerpoint/2010/main" val="515427417"/>
              </p:ext>
            </p:extLst>
          </p:nvPr>
        </p:nvGraphicFramePr>
        <p:xfrm>
          <a:off x="130556" y="1640403"/>
          <a:ext cx="11930888" cy="4232763"/>
        </p:xfrm>
        <a:graphic>
          <a:graphicData uri="http://schemas.openxmlformats.org/drawingml/2006/table">
            <a:tbl>
              <a:tblPr firstRow="1" bandRow="1">
                <a:tableStyleId>{5940675A-B579-460E-94D1-54222C63F5DA}</a:tableStyleId>
              </a:tblPr>
              <a:tblGrid>
                <a:gridCol w="2982722">
                  <a:extLst>
                    <a:ext uri="{9D8B030D-6E8A-4147-A177-3AD203B41FA5}">
                      <a16:colId xmlns:a16="http://schemas.microsoft.com/office/drawing/2014/main" val="3189965901"/>
                    </a:ext>
                  </a:extLst>
                </a:gridCol>
                <a:gridCol w="2982722">
                  <a:extLst>
                    <a:ext uri="{9D8B030D-6E8A-4147-A177-3AD203B41FA5}">
                      <a16:colId xmlns:a16="http://schemas.microsoft.com/office/drawing/2014/main" val="691411791"/>
                    </a:ext>
                  </a:extLst>
                </a:gridCol>
                <a:gridCol w="2982722">
                  <a:extLst>
                    <a:ext uri="{9D8B030D-6E8A-4147-A177-3AD203B41FA5}">
                      <a16:colId xmlns:a16="http://schemas.microsoft.com/office/drawing/2014/main" val="1176524434"/>
                    </a:ext>
                  </a:extLst>
                </a:gridCol>
                <a:gridCol w="2982722">
                  <a:extLst>
                    <a:ext uri="{9D8B030D-6E8A-4147-A177-3AD203B41FA5}">
                      <a16:colId xmlns:a16="http://schemas.microsoft.com/office/drawing/2014/main" val="3576782001"/>
                    </a:ext>
                  </a:extLst>
                </a:gridCol>
              </a:tblGrid>
              <a:tr h="377614">
                <a:tc>
                  <a:txBody>
                    <a:bodyPr/>
                    <a:lstStyle/>
                    <a:p>
                      <a:pPr algn="ctr"/>
                      <a:r>
                        <a:rPr lang="en-GB" sz="1600" b="1" dirty="0">
                          <a:latin typeface="Arial" panose="020B0604020202020204" pitchFamily="34" charset="0"/>
                          <a:cs typeface="Arial" panose="020B0604020202020204" pitchFamily="34" charset="0"/>
                        </a:rPr>
                        <a:t>Enquiry Question 1</a:t>
                      </a:r>
                    </a:p>
                  </a:txBody>
                  <a:tcPr/>
                </a:tc>
                <a:tc>
                  <a:txBody>
                    <a:bodyPr/>
                    <a:lstStyle/>
                    <a:p>
                      <a:pPr algn="ctr"/>
                      <a:r>
                        <a:rPr lang="en-GB" sz="1600" b="1" dirty="0">
                          <a:latin typeface="Arial" panose="020B0604020202020204" pitchFamily="34" charset="0"/>
                          <a:cs typeface="Arial" panose="020B0604020202020204" pitchFamily="34" charset="0"/>
                        </a:rPr>
                        <a:t>Sources</a:t>
                      </a:r>
                    </a:p>
                  </a:txBody>
                  <a:tcPr/>
                </a:tc>
                <a:tc>
                  <a:txBody>
                    <a:bodyPr/>
                    <a:lstStyle/>
                    <a:p>
                      <a:pPr algn="ctr"/>
                      <a:r>
                        <a:rPr lang="en-GB" sz="1600" b="1" dirty="0">
                          <a:latin typeface="Arial" panose="020B0604020202020204" pitchFamily="34" charset="0"/>
                          <a:cs typeface="Arial" panose="020B0604020202020204" pitchFamily="34" charset="0"/>
                        </a:rPr>
                        <a:t>Activities</a:t>
                      </a:r>
                    </a:p>
                  </a:txBody>
                  <a:tcPr/>
                </a:tc>
                <a:tc>
                  <a:txBody>
                    <a:bodyPr/>
                    <a:lstStyle/>
                    <a:p>
                      <a:pPr algn="ctr"/>
                      <a:r>
                        <a:rPr lang="en-GB" sz="1600" b="1" dirty="0">
                          <a:latin typeface="Arial" panose="020B0604020202020204" pitchFamily="34" charset="0"/>
                          <a:cs typeface="Arial" panose="020B0604020202020204" pitchFamily="34" charset="0"/>
                        </a:rPr>
                        <a:t>Curriculum Links</a:t>
                      </a:r>
                    </a:p>
                  </a:txBody>
                  <a:tcPr/>
                </a:tc>
                <a:extLst>
                  <a:ext uri="{0D108BD9-81ED-4DB2-BD59-A6C34878D82A}">
                    <a16:rowId xmlns:a16="http://schemas.microsoft.com/office/drawing/2014/main" val="2836890439"/>
                  </a:ext>
                </a:extLst>
              </a:tr>
              <a:tr h="887646">
                <a:tc>
                  <a:txBody>
                    <a:bodyPr/>
                    <a:lstStyle/>
                    <a:p>
                      <a:pPr algn="ctr">
                        <a:lnSpc>
                          <a:spcPct val="115000"/>
                        </a:lnSpc>
                        <a:spcAft>
                          <a:spcPts val="800"/>
                        </a:spcAft>
                        <a:buNone/>
                      </a:pPr>
                      <a:r>
                        <a:rPr lang="en-GB" sz="1800" b="1" kern="100" dirty="0">
                          <a:effectLst/>
                          <a:latin typeface="Arial" panose="020B0604020202020204" pitchFamily="34" charset="0"/>
                          <a:ea typeface="Aptos" panose="020B0004020202020204" pitchFamily="34" charset="0"/>
                          <a:cs typeface="Times New Roman" panose="02020603050405020304" pitchFamily="18" charset="0"/>
                        </a:rPr>
                        <a:t>Why is the Must Farm Bronze Age Village a remarkable archaeological site?</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0" marB="0" anchor="ctr"/>
                </a:tc>
                <a:tc>
                  <a:txBody>
                    <a:bodyPr/>
                    <a:lstStyle/>
                    <a:p>
                      <a:pPr algn="l">
                        <a:lnSpc>
                          <a:spcPct val="115000"/>
                        </a:lnSpc>
                        <a:spcAft>
                          <a:spcPts val="800"/>
                        </a:spcAft>
                        <a:buNone/>
                      </a:pPr>
                      <a:r>
                        <a:rPr lang="en-GB" sz="12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PPT: </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hlinkClick r:id="rId3"/>
                        </a:rPr>
                        <a:t>What is Archaeology?</a:t>
                      </a:r>
                      <a:endPar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p>
                      <a:pPr algn="l">
                        <a:lnSpc>
                          <a:spcPct val="115000"/>
                        </a:lnSpc>
                        <a:spcAft>
                          <a:spcPts val="0"/>
                        </a:spcAft>
                        <a:buNone/>
                      </a:pPr>
                      <a:r>
                        <a:rPr lang="en-GB" sz="12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Video 1: </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hlinkClick r:id="rId4"/>
                        </a:rPr>
                        <a:t>An introduction to Archaeology</a:t>
                      </a:r>
                      <a:endPar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p>
                      <a:pPr algn="l">
                        <a:lnSpc>
                          <a:spcPct val="115000"/>
                        </a:lnSpc>
                        <a:spcAft>
                          <a:spcPts val="0"/>
                        </a:spcAft>
                        <a:buNone/>
                      </a:pPr>
                      <a:r>
                        <a:rPr lang="en-GB" sz="10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(Duration 8.20 mins)</a:t>
                      </a:r>
                    </a:p>
                    <a:p>
                      <a:pPr algn="l">
                        <a:lnSpc>
                          <a:spcPct val="115000"/>
                        </a:lnSpc>
                        <a:spcAft>
                          <a:spcPts val="0"/>
                        </a:spcAft>
                        <a:buNone/>
                      </a:pPr>
                      <a:endPar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p>
                      <a:pPr algn="l">
                        <a:lnSpc>
                          <a:spcPct val="115000"/>
                        </a:lnSpc>
                        <a:spcAft>
                          <a:spcPts val="800"/>
                        </a:spcAft>
                        <a:buNone/>
                      </a:pPr>
                      <a:r>
                        <a:rPr lang="en-GB" sz="12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PPT: </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hlinkClick r:id="rId5"/>
                        </a:rPr>
                        <a:t>Introducing Must Farm Bronze Age Village</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 </a:t>
                      </a:r>
                    </a:p>
                    <a:p>
                      <a:pPr algn="l">
                        <a:lnSpc>
                          <a:spcPct val="115000"/>
                        </a:lnSpc>
                        <a:spcAft>
                          <a:spcPts val="0"/>
                        </a:spcAft>
                        <a:buNone/>
                      </a:pPr>
                      <a:r>
                        <a:rPr lang="en-GB" sz="12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Video 2 - Q1: </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hlinkClick r:id="rId6"/>
                        </a:rPr>
                        <a:t>How did we excavate Must Farm?</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 </a:t>
                      </a:r>
                      <a:r>
                        <a:rPr lang="en-GB" sz="10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(Duration 1.41 mins) </a:t>
                      </a:r>
                    </a:p>
                    <a:p>
                      <a:pPr algn="l">
                        <a:lnSpc>
                          <a:spcPct val="115000"/>
                        </a:lnSpc>
                        <a:spcAft>
                          <a:spcPts val="0"/>
                        </a:spcAft>
                        <a:buNone/>
                      </a:pPr>
                      <a:endPar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p>
                      <a:pPr algn="l">
                        <a:lnSpc>
                          <a:spcPct val="115000"/>
                        </a:lnSpc>
                        <a:spcAft>
                          <a:spcPts val="0"/>
                        </a:spcAft>
                        <a:buNone/>
                      </a:pPr>
                      <a:r>
                        <a:rPr lang="en-GB" sz="12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Video 3 - Q1: </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hlinkClick r:id="rId7"/>
                        </a:rPr>
                        <a:t>What artefacts did the archaeologists who excavated Must Farm find?</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 </a:t>
                      </a:r>
                      <a:r>
                        <a:rPr lang="en-GB" sz="10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(Duration 1.31 mins)</a:t>
                      </a:r>
                    </a:p>
                    <a:p>
                      <a:pPr algn="l">
                        <a:lnSpc>
                          <a:spcPct val="115000"/>
                        </a:lnSpc>
                        <a:spcAft>
                          <a:spcPts val="0"/>
                        </a:spcAft>
                        <a:buNone/>
                      </a:pPr>
                      <a:endPar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p>
                      <a:pPr algn="l">
                        <a:lnSpc>
                          <a:spcPct val="115000"/>
                        </a:lnSpc>
                        <a:spcAft>
                          <a:spcPts val="0"/>
                        </a:spcAft>
                        <a:buNone/>
                      </a:pPr>
                      <a:r>
                        <a:rPr lang="en-GB" sz="12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Video 3 - Q2: </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hlinkClick r:id="rId8"/>
                        </a:rPr>
                        <a:t>How did the fire help to preserve these artefacts?</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  </a:t>
                      </a:r>
                    </a:p>
                    <a:p>
                      <a:pPr algn="l">
                        <a:lnSpc>
                          <a:spcPct val="115000"/>
                        </a:lnSpc>
                        <a:spcAft>
                          <a:spcPts val="0"/>
                        </a:spcAft>
                        <a:buNone/>
                      </a:pPr>
                      <a:r>
                        <a:rPr lang="en-GB" sz="10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(Duration 1.45 mins)</a:t>
                      </a:r>
                    </a:p>
                    <a:p>
                      <a:pPr algn="l">
                        <a:lnSpc>
                          <a:spcPct val="115000"/>
                        </a:lnSpc>
                        <a:spcAft>
                          <a:spcPts val="0"/>
                        </a:spcAft>
                        <a:buNone/>
                      </a:pPr>
                      <a:endParaRPr lang="en-GB" sz="1000" kern="1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algn="l">
                        <a:lnSpc>
                          <a:spcPct val="115000"/>
                        </a:lnSpc>
                        <a:spcAft>
                          <a:spcPts val="800"/>
                        </a:spcAft>
                        <a:buNone/>
                      </a:pPr>
                      <a:r>
                        <a:rPr lang="en-GB" sz="1200" b="1" kern="100" dirty="0">
                          <a:effectLst/>
                          <a:latin typeface="Arial" panose="020B0604020202020204" pitchFamily="34" charset="0"/>
                          <a:ea typeface="Aptos" panose="020B0004020202020204" pitchFamily="34" charset="0"/>
                          <a:cs typeface="Arial" panose="020B0604020202020204" pitchFamily="34" charset="0"/>
                        </a:rPr>
                        <a:t>Activity 1: </a:t>
                      </a:r>
                      <a:r>
                        <a:rPr lang="en-GB" sz="1200" b="0" kern="100" dirty="0">
                          <a:effectLst/>
                          <a:latin typeface="Arial" panose="020B0604020202020204" pitchFamily="34" charset="0"/>
                          <a:ea typeface="Aptos" panose="020B0004020202020204" pitchFamily="34" charset="0"/>
                          <a:cs typeface="Arial" panose="020B0604020202020204" pitchFamily="34" charset="0"/>
                          <a:hlinkClick r:id="rId9"/>
                        </a:rPr>
                        <a:t>Rot or Not</a:t>
                      </a:r>
                      <a:endParaRPr lang="en-GB" sz="1200" kern="100" dirty="0">
                        <a:effectLst/>
                        <a:latin typeface="Arial" panose="020B0604020202020204" pitchFamily="34" charset="0"/>
                        <a:ea typeface="Aptos" panose="020B0004020202020204" pitchFamily="34" charset="0"/>
                        <a:cs typeface="Arial" panose="020B0604020202020204" pitchFamily="34" charset="0"/>
                      </a:endParaRPr>
                    </a:p>
                    <a:p>
                      <a:pPr algn="l">
                        <a:lnSpc>
                          <a:spcPct val="115000"/>
                        </a:lnSpc>
                        <a:spcAft>
                          <a:spcPts val="800"/>
                        </a:spcAft>
                        <a:buNone/>
                      </a:pPr>
                      <a:r>
                        <a:rPr lang="en-GB" sz="1200" kern="100" dirty="0">
                          <a:effectLst/>
                          <a:latin typeface="Arial" panose="020B0604020202020204" pitchFamily="34" charset="0"/>
                          <a:ea typeface="Aptos" panose="020B0004020202020204" pitchFamily="34" charset="0"/>
                          <a:cs typeface="Arial" panose="020B0604020202020204" pitchFamily="34" charset="0"/>
                        </a:rPr>
                        <a:t>This is a whole class activity looking at why so much organic material survived at Must Farm and why it is such a remarkable and significant archaeological site. ​</a:t>
                      </a:r>
                    </a:p>
                    <a:p>
                      <a:pPr algn="l">
                        <a:lnSpc>
                          <a:spcPct val="115000"/>
                        </a:lnSpc>
                        <a:spcAft>
                          <a:spcPts val="800"/>
                        </a:spcAft>
                        <a:buNone/>
                      </a:pPr>
                      <a:r>
                        <a:rPr lang="en-GB" sz="1200" b="1" kern="100" dirty="0">
                          <a:effectLst/>
                          <a:latin typeface="Arial" panose="020B0604020202020204" pitchFamily="34" charset="0"/>
                          <a:ea typeface="Aptos" panose="020B0004020202020204" pitchFamily="34" charset="0"/>
                          <a:cs typeface="Arial" panose="020B0604020202020204" pitchFamily="34" charset="0"/>
                        </a:rPr>
                        <a:t>Extension Activity 1: The ‘Rubbish Bag Game’</a:t>
                      </a:r>
                      <a:r>
                        <a:rPr lang="en-GB" sz="1200" kern="100" dirty="0">
                          <a:effectLst/>
                          <a:latin typeface="Arial" panose="020B0604020202020204" pitchFamily="34" charset="0"/>
                          <a:ea typeface="Aptos" panose="020B0004020202020204" pitchFamily="34" charset="0"/>
                          <a:cs typeface="Arial" panose="020B0604020202020204" pitchFamily="34" charset="0"/>
                        </a:rPr>
                        <a:t>​. </a:t>
                      </a:r>
                      <a:r>
                        <a:rPr lang="en-GB" sz="1000" kern="100" dirty="0">
                          <a:effectLst/>
                          <a:latin typeface="Arial" panose="020B0604020202020204" pitchFamily="34" charset="0"/>
                          <a:ea typeface="Aptos" panose="020B0004020202020204" pitchFamily="34" charset="0"/>
                          <a:cs typeface="Arial" panose="020B0604020202020204" pitchFamily="34" charset="0"/>
                        </a:rPr>
                        <a:t>(</a:t>
                      </a:r>
                      <a:r>
                        <a:rPr lang="en-GB" sz="1000" kern="100" dirty="0">
                          <a:effectLst/>
                          <a:latin typeface="Arial" panose="020B0604020202020204" pitchFamily="34" charset="0"/>
                          <a:ea typeface="Aptos" panose="020B0004020202020204" pitchFamily="34" charset="0"/>
                          <a:cs typeface="Arial" panose="020B0604020202020204" pitchFamily="34" charset="0"/>
                          <a:hlinkClick r:id="rId9"/>
                        </a:rPr>
                        <a:t>Slide 24</a:t>
                      </a:r>
                      <a:r>
                        <a:rPr lang="en-GB" sz="1000" kern="100" dirty="0">
                          <a:effectLst/>
                          <a:latin typeface="Arial" panose="020B0604020202020204" pitchFamily="34" charset="0"/>
                          <a:ea typeface="Aptos" panose="020B0004020202020204" pitchFamily="34" charset="0"/>
                          <a:cs typeface="Arial" panose="020B0604020202020204" pitchFamily="34" charset="0"/>
                        </a:rPr>
                        <a:t>)</a:t>
                      </a:r>
                    </a:p>
                    <a:p>
                      <a:pPr algn="l">
                        <a:lnSpc>
                          <a:spcPct val="115000"/>
                        </a:lnSpc>
                        <a:spcAft>
                          <a:spcPts val="800"/>
                        </a:spcAft>
                        <a:buNone/>
                      </a:pPr>
                      <a:r>
                        <a:rPr lang="en-GB" sz="1200" kern="100" dirty="0">
                          <a:effectLst/>
                          <a:latin typeface="Arial" panose="020B0604020202020204" pitchFamily="34" charset="0"/>
                          <a:ea typeface="Aptos" panose="020B0004020202020204" pitchFamily="34" charset="0"/>
                          <a:cs typeface="Arial" panose="020B0604020202020204" pitchFamily="34" charset="0"/>
                        </a:rPr>
                        <a:t>Pupils have to work out what it is and who might have used it/thrown it away.​</a:t>
                      </a:r>
                    </a:p>
                    <a:p>
                      <a:pPr marL="0" marR="0" lvl="0" indent="0" algn="l" defTabSz="914400" rtl="0" eaLnBrk="1" fontAlgn="auto" latinLnBrk="0" hangingPunct="1">
                        <a:lnSpc>
                          <a:spcPct val="115000"/>
                        </a:lnSpc>
                        <a:spcBef>
                          <a:spcPts val="0"/>
                        </a:spcBef>
                        <a:spcAft>
                          <a:spcPts val="800"/>
                        </a:spcAft>
                        <a:buClrTx/>
                        <a:buSzTx/>
                        <a:buFontTx/>
                        <a:buNone/>
                        <a:tabLst/>
                        <a:defRPr/>
                      </a:pPr>
                      <a:r>
                        <a:rPr lang="en-GB" sz="1200" b="1" kern="100" dirty="0">
                          <a:effectLst/>
                          <a:latin typeface="Arial" panose="020B0604020202020204" pitchFamily="34" charset="0"/>
                          <a:ea typeface="Aptos" panose="020B0004020202020204" pitchFamily="34" charset="0"/>
                          <a:cs typeface="Arial" panose="020B0604020202020204" pitchFamily="34" charset="0"/>
                        </a:rPr>
                        <a:t>Extension Activity 2: ​Our classroom: An archaeological site of the future? </a:t>
                      </a:r>
                      <a:r>
                        <a:rPr lang="en-GB" sz="1200" kern="100" dirty="0">
                          <a:effectLst/>
                          <a:latin typeface="Arial" panose="020B0604020202020204" pitchFamily="34" charset="0"/>
                          <a:ea typeface="Aptos" panose="020B0004020202020204" pitchFamily="34" charset="0"/>
                          <a:cs typeface="Arial" panose="020B0604020202020204" pitchFamily="34" charset="0"/>
                        </a:rPr>
                        <a:t>(</a:t>
                      </a:r>
                      <a:r>
                        <a:rPr lang="en-GB" sz="1200" kern="100" dirty="0">
                          <a:effectLst/>
                          <a:latin typeface="Arial" panose="020B0604020202020204" pitchFamily="34" charset="0"/>
                          <a:ea typeface="Aptos" panose="020B0004020202020204" pitchFamily="34" charset="0"/>
                          <a:cs typeface="Arial" panose="020B0604020202020204" pitchFamily="34" charset="0"/>
                          <a:hlinkClick r:id="rId9"/>
                        </a:rPr>
                        <a:t>Slide 25</a:t>
                      </a:r>
                      <a:r>
                        <a:rPr lang="en-GB" sz="1200" kern="100" dirty="0">
                          <a:effectLst/>
                          <a:latin typeface="Arial" panose="020B0604020202020204" pitchFamily="34" charset="0"/>
                          <a:ea typeface="Aptos" panose="020B0004020202020204" pitchFamily="34" charset="0"/>
                          <a:cs typeface="Arial" panose="020B0604020202020204" pitchFamily="34" charset="0"/>
                        </a:rPr>
                        <a:t>)</a:t>
                      </a:r>
                      <a:r>
                        <a:rPr lang="en-GB" sz="1200" b="1" kern="100" dirty="0">
                          <a:effectLst/>
                          <a:latin typeface="Arial" panose="020B0604020202020204" pitchFamily="34" charset="0"/>
                          <a:ea typeface="Aptos" panose="020B0004020202020204" pitchFamily="34" charset="0"/>
                          <a:cs typeface="Arial" panose="020B0604020202020204" pitchFamily="34" charset="0"/>
                        </a:rPr>
                        <a:t>​</a:t>
                      </a:r>
                    </a:p>
                    <a:p>
                      <a:pPr algn="l">
                        <a:lnSpc>
                          <a:spcPct val="115000"/>
                        </a:lnSpc>
                        <a:spcAft>
                          <a:spcPts val="800"/>
                        </a:spcAft>
                        <a:buNone/>
                      </a:pPr>
                      <a:r>
                        <a:rPr lang="en-GB" sz="1200" kern="100" dirty="0">
                          <a:effectLst/>
                          <a:latin typeface="Arial" panose="020B0604020202020204" pitchFamily="34" charset="0"/>
                          <a:ea typeface="Aptos" panose="020B0004020202020204" pitchFamily="34" charset="0"/>
                          <a:cs typeface="Arial" panose="020B0604020202020204" pitchFamily="34" charset="0"/>
                        </a:rPr>
                        <a:t>Pupils to look around the classroom and think what they would find in 10 years, 50 years, 100 years and 1000 years.​</a:t>
                      </a:r>
                    </a:p>
                  </a:txBody>
                  <a:tcPr marL="114300" marR="114300" marT="0" marB="0"/>
                </a:tc>
                <a:tc>
                  <a:txBody>
                    <a:bodyPr/>
                    <a:lstStyle/>
                    <a:p>
                      <a:pPr algn="l"/>
                      <a:r>
                        <a:rPr lang="en-GB" sz="1200" dirty="0">
                          <a:latin typeface="Arial" panose="020B0604020202020204" pitchFamily="34" charset="0"/>
                          <a:cs typeface="Arial" panose="020B0604020202020204" pitchFamily="34" charset="0"/>
                        </a:rPr>
                        <a:t>KS2 Unit: </a:t>
                      </a:r>
                      <a:r>
                        <a:rPr lang="en-GB" sz="1200" b="1" dirty="0">
                          <a:latin typeface="Arial" panose="020B0604020202020204" pitchFamily="34" charset="0"/>
                          <a:cs typeface="Arial" panose="020B0604020202020204" pitchFamily="34" charset="0"/>
                        </a:rPr>
                        <a:t>Changes in Britain from the Stone Age to the Iron Age: </a:t>
                      </a:r>
                      <a:r>
                        <a:rPr lang="en-GB" sz="1200" dirty="0">
                          <a:latin typeface="Arial" panose="020B0604020202020204" pitchFamily="34" charset="0"/>
                          <a:cs typeface="Arial" panose="020B0604020202020204" pitchFamily="34" charset="0"/>
                        </a:rPr>
                        <a:t>Bronze Age religion, technology and travel.</a:t>
                      </a:r>
                    </a:p>
                    <a:p>
                      <a:pPr algn="l"/>
                      <a:endParaRPr lang="en-GB" sz="1200" dirty="0">
                        <a:latin typeface="Arial" panose="020B0604020202020204" pitchFamily="34" charset="0"/>
                        <a:cs typeface="Arial" panose="020B0604020202020204" pitchFamily="34" charset="0"/>
                      </a:endParaRPr>
                    </a:p>
                    <a:p>
                      <a:pPr algn="l"/>
                      <a:r>
                        <a:rPr lang="en-GB" sz="1200" kern="1200" dirty="0">
                          <a:solidFill>
                            <a:schemeClr val="tx1"/>
                          </a:solidFill>
                          <a:effectLst/>
                          <a:latin typeface="Arial" panose="020B0604020202020204" pitchFamily="34" charset="0"/>
                          <a:ea typeface="+mn-ea"/>
                          <a:cs typeface="Arial" panose="020B0604020202020204" pitchFamily="34" charset="0"/>
                        </a:rPr>
                        <a:t>Pupils will </a:t>
                      </a:r>
                      <a:r>
                        <a:rPr lang="en-GB" sz="1200" b="1" kern="1200" dirty="0">
                          <a:solidFill>
                            <a:schemeClr val="tx1"/>
                          </a:solidFill>
                          <a:effectLst/>
                          <a:latin typeface="Arial" panose="020B0604020202020204" pitchFamily="34" charset="0"/>
                          <a:ea typeface="+mn-ea"/>
                          <a:cs typeface="Arial" panose="020B0604020202020204" pitchFamily="34" charset="0"/>
                        </a:rPr>
                        <a:t>weigh evidence and draw conclusions.</a:t>
                      </a:r>
                    </a:p>
                    <a:p>
                      <a:pPr algn="l"/>
                      <a:endParaRPr lang="en-GB" sz="1200" b="1" kern="1200" dirty="0">
                        <a:solidFill>
                          <a:schemeClr val="tx1"/>
                        </a:solidFill>
                        <a:effectLst/>
                        <a:latin typeface="Arial" panose="020B0604020202020204" pitchFamily="34" charset="0"/>
                        <a:ea typeface="+mn-ea"/>
                        <a:cs typeface="Arial" panose="020B0604020202020204" pitchFamily="34" charset="0"/>
                      </a:endParaRPr>
                    </a:p>
                    <a:p>
                      <a:pPr algn="l"/>
                      <a:r>
                        <a:rPr lang="en-GB" sz="1200" kern="1200" dirty="0">
                          <a:solidFill>
                            <a:schemeClr val="tx1"/>
                          </a:solidFill>
                          <a:effectLst/>
                          <a:latin typeface="Arial" panose="020B0604020202020204" pitchFamily="34" charset="0"/>
                          <a:ea typeface="+mn-ea"/>
                          <a:cs typeface="Arial" panose="020B0604020202020204" pitchFamily="34" charset="0"/>
                        </a:rPr>
                        <a:t>Pupils will develop their understanding of the </a:t>
                      </a:r>
                      <a:r>
                        <a:rPr lang="en-GB" sz="1200" b="1" kern="1200" dirty="0">
                          <a:solidFill>
                            <a:schemeClr val="tx1"/>
                          </a:solidFill>
                          <a:effectLst/>
                          <a:latin typeface="Arial" panose="020B0604020202020204" pitchFamily="34" charset="0"/>
                          <a:ea typeface="+mn-ea"/>
                          <a:cs typeface="Arial" panose="020B0604020202020204" pitchFamily="34" charset="0"/>
                        </a:rPr>
                        <a:t>methods of historical enquiry</a:t>
                      </a:r>
                      <a:r>
                        <a:rPr lang="en-GB" sz="1200" kern="1200" dirty="0">
                          <a:solidFill>
                            <a:schemeClr val="tx1"/>
                          </a:solidFill>
                          <a:effectLst/>
                          <a:latin typeface="Arial" panose="020B0604020202020204" pitchFamily="34" charset="0"/>
                          <a:ea typeface="+mn-ea"/>
                          <a:cs typeface="Arial" panose="020B0604020202020204" pitchFamily="34" charset="0"/>
                        </a:rPr>
                        <a:t>, including </a:t>
                      </a:r>
                      <a:r>
                        <a:rPr lang="en-GB" sz="1200" b="1" kern="1200" dirty="0">
                          <a:solidFill>
                            <a:schemeClr val="tx1"/>
                          </a:solidFill>
                          <a:effectLst/>
                          <a:latin typeface="Arial" panose="020B0604020202020204" pitchFamily="34" charset="0"/>
                          <a:ea typeface="+mn-ea"/>
                          <a:cs typeface="Arial" panose="020B0604020202020204" pitchFamily="34" charset="0"/>
                        </a:rPr>
                        <a:t>how evidence is used rigorously to make historical claims</a:t>
                      </a:r>
                      <a:r>
                        <a:rPr lang="en-GB" sz="1200" kern="1200" dirty="0">
                          <a:solidFill>
                            <a:schemeClr val="tx1"/>
                          </a:solidFill>
                          <a:effectLst/>
                          <a:latin typeface="Arial" panose="020B0604020202020204" pitchFamily="34" charset="0"/>
                          <a:ea typeface="+mn-ea"/>
                          <a:cs typeface="Arial" panose="020B0604020202020204" pitchFamily="34" charset="0"/>
                        </a:rPr>
                        <a:t>.</a:t>
                      </a:r>
                    </a:p>
                    <a:p>
                      <a:pPr algn="l"/>
                      <a:endParaRPr lang="en-GB" sz="1200" kern="1200" dirty="0">
                        <a:solidFill>
                          <a:schemeClr val="tx1"/>
                        </a:solidFill>
                        <a:effectLst/>
                        <a:latin typeface="Arial" panose="020B0604020202020204" pitchFamily="34" charset="0"/>
                        <a:ea typeface="+mn-ea"/>
                        <a:cs typeface="Arial" panose="020B0604020202020204" pitchFamily="34" charset="0"/>
                      </a:endParaRPr>
                    </a:p>
                    <a:p>
                      <a:pPr algn="l"/>
                      <a:r>
                        <a:rPr lang="en-GB" sz="1200" dirty="0">
                          <a:effectLst/>
                          <a:latin typeface="Arial" panose="020B0604020202020204" pitchFamily="34" charset="0"/>
                          <a:ea typeface="Aptos" panose="020B0004020202020204" pitchFamily="34" charset="0"/>
                        </a:rPr>
                        <a:t>Pupils should understand how our </a:t>
                      </a:r>
                      <a:r>
                        <a:rPr lang="en-GB" sz="1200" b="1" dirty="0">
                          <a:effectLst/>
                          <a:latin typeface="Arial" panose="020B0604020202020204" pitchFamily="34" charset="0"/>
                          <a:ea typeface="Aptos" panose="020B0004020202020204" pitchFamily="34" charset="0"/>
                        </a:rPr>
                        <a:t>knowledge of the past is constructed from a range of sources.</a:t>
                      </a:r>
                      <a:endParaRPr lang="en-GB"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143904533"/>
                  </a:ext>
                </a:extLst>
              </a:tr>
            </a:tbl>
          </a:graphicData>
        </a:graphic>
      </p:graphicFrame>
    </p:spTree>
    <p:extLst>
      <p:ext uri="{BB962C8B-B14F-4D97-AF65-F5344CB8AC3E}">
        <p14:creationId xmlns:p14="http://schemas.microsoft.com/office/powerpoint/2010/main" val="2243439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36CF3-2972-E871-691F-B5ED6164997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31FAFED-27A2-BFE7-AD11-D5C4613B7F86}"/>
              </a:ext>
            </a:extLst>
          </p:cNvPr>
          <p:cNvSpPr txBox="1"/>
          <p:nvPr/>
        </p:nvSpPr>
        <p:spPr>
          <a:xfrm>
            <a:off x="4475" y="229517"/>
            <a:ext cx="1219200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Must Farm Bronze Age Village – Single Lesson Plan</a:t>
            </a:r>
            <a:endParaRPr lang="en-GB" sz="3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6" name="Table 5">
            <a:extLst>
              <a:ext uri="{FF2B5EF4-FFF2-40B4-BE49-F238E27FC236}">
                <a16:creationId xmlns:a16="http://schemas.microsoft.com/office/drawing/2014/main" id="{2959D4C6-7B1E-876C-4895-9A05681F2B67}"/>
              </a:ext>
            </a:extLst>
          </p:cNvPr>
          <p:cNvGraphicFramePr>
            <a:graphicFrameLocks noGrp="1"/>
          </p:cNvGraphicFramePr>
          <p:nvPr>
            <p:extLst>
              <p:ext uri="{D42A27DB-BD31-4B8C-83A1-F6EECF244321}">
                <p14:modId xmlns:p14="http://schemas.microsoft.com/office/powerpoint/2010/main" val="1252889408"/>
              </p:ext>
            </p:extLst>
          </p:nvPr>
        </p:nvGraphicFramePr>
        <p:xfrm>
          <a:off x="130556" y="88730"/>
          <a:ext cx="11930888" cy="847796"/>
        </p:xfrm>
        <a:graphic>
          <a:graphicData uri="http://schemas.openxmlformats.org/drawingml/2006/table">
            <a:tbl>
              <a:tblPr firstRow="1" bandRow="1">
                <a:tableStyleId>{5940675A-B579-460E-94D1-54222C63F5DA}</a:tableStyleId>
              </a:tblPr>
              <a:tblGrid>
                <a:gridCol w="11930888">
                  <a:extLst>
                    <a:ext uri="{9D8B030D-6E8A-4147-A177-3AD203B41FA5}">
                      <a16:colId xmlns:a16="http://schemas.microsoft.com/office/drawing/2014/main" val="38483152"/>
                    </a:ext>
                  </a:extLst>
                </a:gridCol>
              </a:tblGrid>
              <a:tr h="847796">
                <a:tc>
                  <a:txBody>
                    <a:bodyPr/>
                    <a:lstStyle/>
                    <a:p>
                      <a:pPr algn="l"/>
                      <a:r>
                        <a:rPr lang="en-GB" sz="2400" b="1" dirty="0"/>
                        <a:t>Teaching Overview: Why is the Must Farm Bronze Age Village so important and what does it tell us about everyday life in the Bronze Age?</a:t>
                      </a:r>
                    </a:p>
                  </a:txBody>
                  <a:tcPr/>
                </a:tc>
                <a:extLst>
                  <a:ext uri="{0D108BD9-81ED-4DB2-BD59-A6C34878D82A}">
                    <a16:rowId xmlns:a16="http://schemas.microsoft.com/office/drawing/2014/main" val="2183404621"/>
                  </a:ext>
                </a:extLst>
              </a:tr>
            </a:tbl>
          </a:graphicData>
        </a:graphic>
      </p:graphicFrame>
      <p:graphicFrame>
        <p:nvGraphicFramePr>
          <p:cNvPr id="7" name="Table 6">
            <a:extLst>
              <a:ext uri="{FF2B5EF4-FFF2-40B4-BE49-F238E27FC236}">
                <a16:creationId xmlns:a16="http://schemas.microsoft.com/office/drawing/2014/main" id="{97616147-1575-AC5B-A854-1D8E59CA1123}"/>
              </a:ext>
            </a:extLst>
          </p:cNvPr>
          <p:cNvGraphicFramePr>
            <a:graphicFrameLocks noGrp="1"/>
          </p:cNvGraphicFramePr>
          <p:nvPr>
            <p:extLst>
              <p:ext uri="{D42A27DB-BD31-4B8C-83A1-F6EECF244321}">
                <p14:modId xmlns:p14="http://schemas.microsoft.com/office/powerpoint/2010/main" val="2289281728"/>
              </p:ext>
            </p:extLst>
          </p:nvPr>
        </p:nvGraphicFramePr>
        <p:xfrm>
          <a:off x="130556" y="1153106"/>
          <a:ext cx="11930888" cy="5074011"/>
        </p:xfrm>
        <a:graphic>
          <a:graphicData uri="http://schemas.openxmlformats.org/drawingml/2006/table">
            <a:tbl>
              <a:tblPr firstRow="1" bandRow="1">
                <a:tableStyleId>{5940675A-B579-460E-94D1-54222C63F5DA}</a:tableStyleId>
              </a:tblPr>
              <a:tblGrid>
                <a:gridCol w="2982722">
                  <a:extLst>
                    <a:ext uri="{9D8B030D-6E8A-4147-A177-3AD203B41FA5}">
                      <a16:colId xmlns:a16="http://schemas.microsoft.com/office/drawing/2014/main" val="3189965901"/>
                    </a:ext>
                  </a:extLst>
                </a:gridCol>
                <a:gridCol w="2982722">
                  <a:extLst>
                    <a:ext uri="{9D8B030D-6E8A-4147-A177-3AD203B41FA5}">
                      <a16:colId xmlns:a16="http://schemas.microsoft.com/office/drawing/2014/main" val="691411791"/>
                    </a:ext>
                  </a:extLst>
                </a:gridCol>
                <a:gridCol w="2982722">
                  <a:extLst>
                    <a:ext uri="{9D8B030D-6E8A-4147-A177-3AD203B41FA5}">
                      <a16:colId xmlns:a16="http://schemas.microsoft.com/office/drawing/2014/main" val="1176524434"/>
                    </a:ext>
                  </a:extLst>
                </a:gridCol>
                <a:gridCol w="2982722">
                  <a:extLst>
                    <a:ext uri="{9D8B030D-6E8A-4147-A177-3AD203B41FA5}">
                      <a16:colId xmlns:a16="http://schemas.microsoft.com/office/drawing/2014/main" val="3576782001"/>
                    </a:ext>
                  </a:extLst>
                </a:gridCol>
              </a:tblGrid>
              <a:tr h="377614">
                <a:tc>
                  <a:txBody>
                    <a:bodyPr/>
                    <a:lstStyle/>
                    <a:p>
                      <a:pPr algn="ctr"/>
                      <a:r>
                        <a:rPr lang="en-GB" sz="1600" b="1" dirty="0">
                          <a:latin typeface="Arial" panose="020B0604020202020204" pitchFamily="34" charset="0"/>
                          <a:cs typeface="Arial" panose="020B0604020202020204" pitchFamily="34" charset="0"/>
                        </a:rPr>
                        <a:t>Enquiry Question 2</a:t>
                      </a:r>
                    </a:p>
                  </a:txBody>
                  <a:tcPr/>
                </a:tc>
                <a:tc>
                  <a:txBody>
                    <a:bodyPr/>
                    <a:lstStyle/>
                    <a:p>
                      <a:pPr algn="ctr"/>
                      <a:r>
                        <a:rPr lang="en-GB" sz="1600" b="1" dirty="0">
                          <a:latin typeface="Arial" panose="020B0604020202020204" pitchFamily="34" charset="0"/>
                          <a:cs typeface="Arial" panose="020B0604020202020204" pitchFamily="34" charset="0"/>
                        </a:rPr>
                        <a:t>Sources</a:t>
                      </a:r>
                    </a:p>
                  </a:txBody>
                  <a:tcPr/>
                </a:tc>
                <a:tc>
                  <a:txBody>
                    <a:bodyPr/>
                    <a:lstStyle/>
                    <a:p>
                      <a:pPr algn="ctr"/>
                      <a:r>
                        <a:rPr lang="en-GB" sz="1600" b="1" dirty="0">
                          <a:latin typeface="Arial" panose="020B0604020202020204" pitchFamily="34" charset="0"/>
                          <a:cs typeface="Arial" panose="020B0604020202020204" pitchFamily="34" charset="0"/>
                        </a:rPr>
                        <a:t>Activities</a:t>
                      </a:r>
                    </a:p>
                  </a:txBody>
                  <a:tcPr/>
                </a:tc>
                <a:tc>
                  <a:txBody>
                    <a:bodyPr/>
                    <a:lstStyle/>
                    <a:p>
                      <a:pPr algn="ctr"/>
                      <a:r>
                        <a:rPr lang="en-GB" sz="1600" b="1" dirty="0">
                          <a:latin typeface="Arial" panose="020B0604020202020204" pitchFamily="34" charset="0"/>
                          <a:cs typeface="Arial" panose="020B0604020202020204" pitchFamily="34" charset="0"/>
                        </a:rPr>
                        <a:t>Curriculum Links</a:t>
                      </a:r>
                    </a:p>
                  </a:txBody>
                  <a:tcPr/>
                </a:tc>
                <a:extLst>
                  <a:ext uri="{0D108BD9-81ED-4DB2-BD59-A6C34878D82A}">
                    <a16:rowId xmlns:a16="http://schemas.microsoft.com/office/drawing/2014/main" val="2836890439"/>
                  </a:ext>
                </a:extLst>
              </a:tr>
              <a:tr h="887646">
                <a:tc>
                  <a:txBody>
                    <a:bodyPr/>
                    <a:lstStyle/>
                    <a:p>
                      <a:pPr algn="ctr">
                        <a:lnSpc>
                          <a:spcPct val="115000"/>
                        </a:lnSpc>
                        <a:spcAft>
                          <a:spcPts val="800"/>
                        </a:spcAft>
                        <a:buNone/>
                      </a:pPr>
                      <a:r>
                        <a:rPr lang="en-GB" sz="1800" b="1" kern="100" dirty="0">
                          <a:effectLst/>
                          <a:latin typeface="Arial" panose="020B0604020202020204" pitchFamily="34" charset="0"/>
                          <a:ea typeface="Aptos" panose="020B0004020202020204" pitchFamily="34" charset="0"/>
                          <a:cs typeface="Times New Roman" panose="02020603050405020304" pitchFamily="18" charset="0"/>
                        </a:rPr>
                        <a:t>Why is it called the ‘Must Farm’ Bronze Age Village?</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0" marB="0" anchor="ct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GB" sz="12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Video 2: </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hlinkClick r:id="rId2"/>
                        </a:rPr>
                        <a:t>Must Farm: A Bronze Age Settlement</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 </a:t>
                      </a:r>
                      <a:r>
                        <a:rPr lang="en-GB" sz="10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(Duration 8.20 mins)</a:t>
                      </a:r>
                    </a:p>
                    <a:p>
                      <a:pPr algn="l">
                        <a:lnSpc>
                          <a:spcPct val="115000"/>
                        </a:lnSpc>
                        <a:spcAft>
                          <a:spcPts val="800"/>
                        </a:spcAft>
                        <a:buNone/>
                      </a:pPr>
                      <a:r>
                        <a:rPr lang="en-GB" sz="12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PPT: </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hlinkClick r:id="rId3"/>
                        </a:rPr>
                        <a:t>Introducing Must Farm Bronze Age Village</a:t>
                      </a:r>
                      <a:endPar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lang="en-GB" sz="12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Timeline cards​ and wall display timeline and labels​ </a:t>
                      </a:r>
                      <a:r>
                        <a:rPr lang="en-GB" sz="1000" kern="100" dirty="0">
                          <a:effectLst/>
                          <a:latin typeface="Arial" panose="020B0604020202020204" pitchFamily="34" charset="0"/>
                          <a:ea typeface="Aptos" panose="020B0004020202020204" pitchFamily="34" charset="0"/>
                          <a:cs typeface="Arial" panose="020B0604020202020204" pitchFamily="34" charset="0"/>
                        </a:rPr>
                        <a:t>(</a:t>
                      </a:r>
                      <a:r>
                        <a:rPr lang="en-GB" sz="1000" kern="100" dirty="0">
                          <a:effectLst/>
                          <a:latin typeface="Arial" panose="020B0604020202020204" pitchFamily="34" charset="0"/>
                          <a:ea typeface="Aptos" panose="020B0004020202020204" pitchFamily="34" charset="0"/>
                          <a:cs typeface="Arial" panose="020B0604020202020204" pitchFamily="34" charset="0"/>
                          <a:hlinkClick r:id="rId4"/>
                        </a:rPr>
                        <a:t>Slides 21-28</a:t>
                      </a:r>
                      <a:r>
                        <a:rPr lang="en-GB" sz="1000" kern="100" dirty="0">
                          <a:effectLst/>
                          <a:latin typeface="Arial" panose="020B0604020202020204" pitchFamily="34" charset="0"/>
                          <a:ea typeface="Aptos" panose="020B0004020202020204" pitchFamily="34" charset="0"/>
                          <a:cs typeface="Arial" panose="020B0604020202020204" pitchFamily="34" charset="0"/>
                        </a:rPr>
                        <a:t>)</a:t>
                      </a:r>
                      <a:endParaRPr lang="en-GB" sz="1000" b="0" kern="100" dirty="0">
                        <a:effectLst/>
                        <a:latin typeface="Arial" panose="020B0604020202020204" pitchFamily="34" charset="0"/>
                        <a:ea typeface="Aptos" panose="020B0004020202020204" pitchFamily="34" charset="0"/>
                        <a:cs typeface="Arial" panose="020B0604020202020204" pitchFamily="34" charset="0"/>
                      </a:endParaRPr>
                    </a:p>
                    <a:p>
                      <a:pPr algn="l">
                        <a:lnSpc>
                          <a:spcPct val="115000"/>
                        </a:lnSpc>
                        <a:spcAft>
                          <a:spcPts val="800"/>
                        </a:spcAft>
                        <a:buNone/>
                      </a:pPr>
                      <a:endParaRPr lang="en-GB" sz="1000" kern="1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algn="ctr">
                        <a:lnSpc>
                          <a:spcPct val="115000"/>
                        </a:lnSpc>
                        <a:spcAft>
                          <a:spcPts val="800"/>
                        </a:spcAft>
                        <a:buNone/>
                      </a:pPr>
                      <a:r>
                        <a:rPr lang="en-GB" sz="1200" b="1" kern="100" dirty="0">
                          <a:effectLst/>
                          <a:latin typeface="Arial" panose="020B0604020202020204" pitchFamily="34" charset="0"/>
                          <a:ea typeface="Aptos" panose="020B0004020202020204" pitchFamily="34" charset="0"/>
                          <a:cs typeface="Arial" panose="020B0604020202020204" pitchFamily="34" charset="0"/>
                        </a:rPr>
                        <a:t>Activity 2: </a:t>
                      </a:r>
                      <a:r>
                        <a:rPr lang="en-GB" sz="1200" b="0" kern="100" dirty="0">
                          <a:effectLst/>
                          <a:latin typeface="Arial" panose="020B0604020202020204" pitchFamily="34" charset="0"/>
                          <a:ea typeface="Aptos" panose="020B0004020202020204" pitchFamily="34" charset="0"/>
                          <a:cs typeface="Arial" panose="020B0604020202020204" pitchFamily="34" charset="0"/>
                          <a:hlinkClick r:id="rId4"/>
                        </a:rPr>
                        <a:t>Must Farm – Now and Then</a:t>
                      </a:r>
                      <a:endParaRPr lang="en-GB" sz="1200" b="0" kern="100" dirty="0">
                        <a:effectLst/>
                        <a:latin typeface="Arial" panose="020B0604020202020204" pitchFamily="34" charset="0"/>
                        <a:ea typeface="Aptos" panose="020B0004020202020204" pitchFamily="34" charset="0"/>
                        <a:cs typeface="Arial" panose="020B0604020202020204" pitchFamily="34" charset="0"/>
                      </a:endParaRPr>
                    </a:p>
                    <a:p>
                      <a:pPr algn="l">
                        <a:lnSpc>
                          <a:spcPct val="115000"/>
                        </a:lnSpc>
                        <a:spcAft>
                          <a:spcPts val="800"/>
                        </a:spcAft>
                        <a:buNone/>
                      </a:pPr>
                      <a:r>
                        <a:rPr lang="en-GB" sz="1200" b="0" kern="100" dirty="0">
                          <a:effectLst/>
                          <a:latin typeface="Arial" panose="020B0604020202020204" pitchFamily="34" charset="0"/>
                          <a:ea typeface="Aptos" panose="020B0004020202020204" pitchFamily="34" charset="0"/>
                          <a:cs typeface="Arial" panose="020B0604020202020204" pitchFamily="34" charset="0"/>
                        </a:rPr>
                        <a:t>Pupils use maps and aerial photos to explain why the site is called Must Farm The activities are designed as group work and progress through the steps in developing chronological understanding: sequencing (simple then more complex); then using a timeline.​</a:t>
                      </a:r>
                    </a:p>
                    <a:p>
                      <a:pPr marL="0" marR="0" lvl="0" indent="0" algn="l" defTabSz="914400" rtl="0" eaLnBrk="1" fontAlgn="auto" latinLnBrk="0" hangingPunct="1">
                        <a:lnSpc>
                          <a:spcPct val="115000"/>
                        </a:lnSpc>
                        <a:spcBef>
                          <a:spcPts val="0"/>
                        </a:spcBef>
                        <a:spcAft>
                          <a:spcPts val="800"/>
                        </a:spcAft>
                        <a:buClrTx/>
                        <a:buSzTx/>
                        <a:buFontTx/>
                        <a:buNone/>
                        <a:tabLst/>
                        <a:defRPr/>
                      </a:pPr>
                      <a:r>
                        <a:rPr lang="en-GB" sz="1200" b="1" kern="100" dirty="0">
                          <a:effectLst/>
                          <a:latin typeface="Arial" panose="020B0604020202020204" pitchFamily="34" charset="0"/>
                          <a:ea typeface="Aptos" panose="020B0004020202020204" pitchFamily="34" charset="0"/>
                          <a:cs typeface="Arial" panose="020B0604020202020204" pitchFamily="34" charset="0"/>
                        </a:rPr>
                        <a:t>Extension Activity 1: How did the environment at Must Farm change over Time?</a:t>
                      </a:r>
                      <a:r>
                        <a:rPr lang="en-GB" sz="1200" b="0" kern="100" dirty="0">
                          <a:effectLst/>
                          <a:latin typeface="Arial" panose="020B0604020202020204" pitchFamily="34" charset="0"/>
                          <a:ea typeface="Aptos" panose="020B0004020202020204" pitchFamily="34" charset="0"/>
                          <a:cs typeface="Arial" panose="020B0604020202020204" pitchFamily="34" charset="0"/>
                        </a:rPr>
                        <a:t>​ </a:t>
                      </a:r>
                      <a:r>
                        <a:rPr lang="en-GB" sz="1200" kern="100" dirty="0">
                          <a:effectLst/>
                          <a:latin typeface="Arial" panose="020B0604020202020204" pitchFamily="34" charset="0"/>
                          <a:ea typeface="Aptos" panose="020B0004020202020204" pitchFamily="34" charset="0"/>
                          <a:cs typeface="Arial" panose="020B0604020202020204" pitchFamily="34" charset="0"/>
                        </a:rPr>
                        <a:t>(</a:t>
                      </a:r>
                      <a:r>
                        <a:rPr lang="en-GB" sz="1200" kern="100" dirty="0">
                          <a:effectLst/>
                          <a:latin typeface="Arial" panose="020B0604020202020204" pitchFamily="34" charset="0"/>
                          <a:ea typeface="Aptos" panose="020B0004020202020204" pitchFamily="34" charset="0"/>
                          <a:cs typeface="Arial" panose="020B0604020202020204" pitchFamily="34" charset="0"/>
                          <a:hlinkClick r:id="rId4"/>
                        </a:rPr>
                        <a:t>Slides 29-30</a:t>
                      </a:r>
                      <a:r>
                        <a:rPr lang="en-GB" sz="1200" kern="100" dirty="0">
                          <a:effectLst/>
                          <a:latin typeface="Arial" panose="020B0604020202020204" pitchFamily="34" charset="0"/>
                          <a:ea typeface="Aptos" panose="020B0004020202020204" pitchFamily="34" charset="0"/>
                          <a:cs typeface="Arial" panose="020B0604020202020204" pitchFamily="34" charset="0"/>
                        </a:rPr>
                        <a:t>)</a:t>
                      </a:r>
                      <a:endParaRPr lang="en-GB" sz="1200" b="0" kern="100" dirty="0">
                        <a:effectLst/>
                        <a:latin typeface="Arial" panose="020B0604020202020204" pitchFamily="34" charset="0"/>
                        <a:ea typeface="Aptos" panose="020B0004020202020204" pitchFamily="34" charset="0"/>
                        <a:cs typeface="Arial" panose="020B0604020202020204" pitchFamily="34" charset="0"/>
                      </a:endParaRPr>
                    </a:p>
                    <a:p>
                      <a:pPr algn="l">
                        <a:lnSpc>
                          <a:spcPct val="115000"/>
                        </a:lnSpc>
                        <a:spcAft>
                          <a:spcPts val="800"/>
                        </a:spcAft>
                        <a:buNone/>
                      </a:pPr>
                      <a:r>
                        <a:rPr lang="en-GB" sz="1200" b="0" kern="100" dirty="0">
                          <a:effectLst/>
                          <a:latin typeface="Arial" panose="020B0604020202020204" pitchFamily="34" charset="0"/>
                          <a:ea typeface="Aptos" panose="020B0004020202020204" pitchFamily="34" charset="0"/>
                          <a:cs typeface="Arial" panose="020B0604020202020204" pitchFamily="34" charset="0"/>
                        </a:rPr>
                        <a:t>Based on timeline cards, pupils match up beginnings and endings of sentences which describe the changes in the environment in the area over time </a:t>
                      </a:r>
                    </a:p>
                    <a:p>
                      <a:pPr marL="0" marR="0" lvl="0" indent="0" algn="l" defTabSz="914400" rtl="0" eaLnBrk="1" fontAlgn="auto" latinLnBrk="0" hangingPunct="1">
                        <a:lnSpc>
                          <a:spcPct val="115000"/>
                        </a:lnSpc>
                        <a:spcBef>
                          <a:spcPts val="0"/>
                        </a:spcBef>
                        <a:spcAft>
                          <a:spcPts val="800"/>
                        </a:spcAft>
                        <a:buClrTx/>
                        <a:buSzTx/>
                        <a:buFontTx/>
                        <a:buNone/>
                        <a:tabLst/>
                        <a:defRPr/>
                      </a:pPr>
                      <a:r>
                        <a:rPr lang="en-GB" sz="1200" b="1" kern="100" dirty="0">
                          <a:effectLst/>
                          <a:latin typeface="Arial" panose="020B0604020202020204" pitchFamily="34" charset="0"/>
                          <a:ea typeface="Aptos" panose="020B0004020202020204" pitchFamily="34" charset="0"/>
                          <a:cs typeface="Arial" panose="020B0604020202020204" pitchFamily="34" charset="0"/>
                        </a:rPr>
                        <a:t>Extension Activity 2 : Meanwhile, Elsewhere …: </a:t>
                      </a:r>
                      <a:r>
                        <a:rPr lang="en-GB" sz="1200" kern="100" dirty="0">
                          <a:effectLst/>
                          <a:latin typeface="Arial" panose="020B0604020202020204" pitchFamily="34" charset="0"/>
                          <a:ea typeface="Aptos" panose="020B0004020202020204" pitchFamily="34" charset="0"/>
                          <a:cs typeface="Arial" panose="020B0604020202020204" pitchFamily="34" charset="0"/>
                        </a:rPr>
                        <a:t>(</a:t>
                      </a:r>
                      <a:r>
                        <a:rPr lang="en-GB" sz="1200" kern="100" dirty="0">
                          <a:effectLst/>
                          <a:latin typeface="Arial" panose="020B0604020202020204" pitchFamily="34" charset="0"/>
                          <a:ea typeface="Aptos" panose="020B0004020202020204" pitchFamily="34" charset="0"/>
                          <a:cs typeface="Arial" panose="020B0604020202020204" pitchFamily="34" charset="0"/>
                          <a:hlinkClick r:id="rId4"/>
                        </a:rPr>
                        <a:t>Slide 30</a:t>
                      </a:r>
                      <a:r>
                        <a:rPr lang="en-GB" sz="1200" kern="100" dirty="0">
                          <a:effectLst/>
                          <a:latin typeface="Arial" panose="020B0604020202020204" pitchFamily="34" charset="0"/>
                          <a:ea typeface="Aptos" panose="020B0004020202020204" pitchFamily="34" charset="0"/>
                          <a:cs typeface="Arial" panose="020B0604020202020204" pitchFamily="34" charset="0"/>
                        </a:rPr>
                        <a:t>)</a:t>
                      </a:r>
                      <a:endParaRPr lang="en-GB" sz="1200" b="1" kern="100" dirty="0">
                        <a:effectLst/>
                        <a:latin typeface="Arial" panose="020B0604020202020204" pitchFamily="34" charset="0"/>
                        <a:ea typeface="Aptos" panose="020B0004020202020204" pitchFamily="34" charset="0"/>
                        <a:cs typeface="Arial" panose="020B0604020202020204" pitchFamily="34" charset="0"/>
                      </a:endParaRPr>
                    </a:p>
                    <a:p>
                      <a:pPr algn="l">
                        <a:lnSpc>
                          <a:spcPct val="115000"/>
                        </a:lnSpc>
                        <a:spcAft>
                          <a:spcPts val="800"/>
                        </a:spcAft>
                        <a:buNone/>
                      </a:pPr>
                      <a:r>
                        <a:rPr lang="en-GB" sz="1200" b="0" kern="100" dirty="0">
                          <a:effectLst/>
                          <a:latin typeface="Arial" panose="020B0604020202020204" pitchFamily="34" charset="0"/>
                          <a:ea typeface="Aptos" panose="020B0004020202020204" pitchFamily="34" charset="0"/>
                          <a:cs typeface="Arial" panose="020B0604020202020204" pitchFamily="34" charset="0"/>
                        </a:rPr>
                        <a:t>What was life in other parts of the world like c.850BC? Pupils use information from </a:t>
                      </a:r>
                      <a:r>
                        <a:rPr lang="en-GB" sz="1200" b="0" kern="100" dirty="0">
                          <a:effectLst/>
                          <a:latin typeface="Arial" panose="020B0604020202020204" pitchFamily="34" charset="0"/>
                          <a:ea typeface="Aptos" panose="020B0004020202020204" pitchFamily="34" charset="0"/>
                          <a:cs typeface="Arial" panose="020B0604020202020204" pitchFamily="34" charset="0"/>
                          <a:hlinkClick r:id="rId5"/>
                        </a:rPr>
                        <a:t>here</a:t>
                      </a:r>
                      <a:r>
                        <a:rPr lang="en-GB" sz="1200" b="0" kern="100" dirty="0">
                          <a:effectLst/>
                          <a:latin typeface="Arial" panose="020B0604020202020204" pitchFamily="34" charset="0"/>
                          <a:ea typeface="Aptos" panose="020B0004020202020204" pitchFamily="34" charset="0"/>
                          <a:cs typeface="Arial" panose="020B0604020202020204" pitchFamily="34" charset="0"/>
                        </a:rPr>
                        <a:t> or from their own research </a:t>
                      </a:r>
                    </a:p>
                  </a:txBody>
                  <a:tcPr marL="114300" marR="114300" marT="0" marB="0"/>
                </a:tc>
                <a:tc>
                  <a:txBody>
                    <a:bodyPr/>
                    <a:lstStyle/>
                    <a:p>
                      <a:r>
                        <a:rPr lang="en-GB" sz="1200" dirty="0">
                          <a:latin typeface="Arial" panose="020B0604020202020204" pitchFamily="34" charset="0"/>
                          <a:cs typeface="Arial" panose="020B0604020202020204" pitchFamily="34" charset="0"/>
                        </a:rPr>
                        <a:t>KS2 Unit: </a:t>
                      </a:r>
                      <a:r>
                        <a:rPr lang="en-GB" sz="1200" b="1" dirty="0">
                          <a:latin typeface="Arial" panose="020B0604020202020204" pitchFamily="34" charset="0"/>
                          <a:cs typeface="Arial" panose="020B0604020202020204" pitchFamily="34" charset="0"/>
                        </a:rPr>
                        <a:t>Changes in Britain from the Stone Age to the Iron Age: </a:t>
                      </a:r>
                      <a:r>
                        <a:rPr lang="en-GB" sz="1200" dirty="0">
                          <a:latin typeface="Arial" panose="020B0604020202020204" pitchFamily="34" charset="0"/>
                          <a:cs typeface="Arial" panose="020B0604020202020204" pitchFamily="34" charset="0"/>
                        </a:rPr>
                        <a:t>Bronze Age religion, technology and travel.</a:t>
                      </a:r>
                    </a:p>
                    <a:p>
                      <a:endParaRPr lang="en-GB" sz="1200" dirty="0">
                        <a:latin typeface="Arial" panose="020B0604020202020204" pitchFamily="34" charset="0"/>
                        <a:cs typeface="Arial" panose="020B0604020202020204" pitchFamily="34" charset="0"/>
                      </a:endParaRPr>
                    </a:p>
                    <a:p>
                      <a:r>
                        <a:rPr lang="en-GB" sz="1200" kern="1200" dirty="0">
                          <a:solidFill>
                            <a:schemeClr val="tx1"/>
                          </a:solidFill>
                          <a:effectLst/>
                          <a:latin typeface="Arial" panose="020B0604020202020204" pitchFamily="34" charset="0"/>
                          <a:ea typeface="+mn-ea"/>
                          <a:cs typeface="Arial" panose="020B0604020202020204" pitchFamily="34" charset="0"/>
                        </a:rPr>
                        <a:t>Pupils will </a:t>
                      </a:r>
                      <a:r>
                        <a:rPr lang="en-GB" sz="1200" b="1" kern="1200" dirty="0">
                          <a:solidFill>
                            <a:schemeClr val="tx1"/>
                          </a:solidFill>
                          <a:effectLst/>
                          <a:latin typeface="Arial" panose="020B0604020202020204" pitchFamily="34" charset="0"/>
                          <a:ea typeface="+mn-ea"/>
                          <a:cs typeface="Arial" panose="020B0604020202020204" pitchFamily="34" charset="0"/>
                        </a:rPr>
                        <a:t>develop their understanding of the </a:t>
                      </a:r>
                      <a:r>
                        <a:rPr lang="en-GB" sz="1200" b="0" kern="1200" dirty="0">
                          <a:solidFill>
                            <a:schemeClr val="tx1"/>
                          </a:solidFill>
                          <a:effectLst/>
                          <a:latin typeface="Arial" panose="020B0604020202020204" pitchFamily="34" charset="0"/>
                          <a:ea typeface="+mn-ea"/>
                          <a:cs typeface="Arial" panose="020B0604020202020204" pitchFamily="34" charset="0"/>
                        </a:rPr>
                        <a:t>process of change</a:t>
                      </a:r>
                      <a:r>
                        <a:rPr lang="en-GB" sz="1200" b="1" kern="1200" dirty="0">
                          <a:solidFill>
                            <a:schemeClr val="tx1"/>
                          </a:solidFill>
                          <a:effectLst/>
                          <a:latin typeface="Arial" panose="020B0604020202020204" pitchFamily="34" charset="0"/>
                          <a:ea typeface="+mn-ea"/>
                          <a:cs typeface="Arial" panose="020B0604020202020204" pitchFamily="34" charset="0"/>
                        </a:rPr>
                        <a:t>.</a:t>
                      </a:r>
                    </a:p>
                    <a:p>
                      <a:endParaRPr lang="en-GB" sz="1200" b="1" kern="1200" dirty="0">
                        <a:solidFill>
                          <a:schemeClr val="tx1"/>
                        </a:solidFill>
                        <a:effectLst/>
                        <a:latin typeface="Arial" panose="020B0604020202020204" pitchFamily="34" charset="0"/>
                        <a:ea typeface="+mn-ea"/>
                        <a:cs typeface="Arial" panose="020B0604020202020204" pitchFamily="34" charset="0"/>
                      </a:endParaRPr>
                    </a:p>
                    <a:p>
                      <a:r>
                        <a:rPr lang="en-GB" sz="1200" kern="1200" dirty="0">
                          <a:solidFill>
                            <a:schemeClr val="tx1"/>
                          </a:solidFill>
                          <a:effectLst/>
                          <a:latin typeface="Arial" panose="020B0604020202020204" pitchFamily="34" charset="0"/>
                          <a:ea typeface="+mn-ea"/>
                          <a:cs typeface="Arial" panose="020B0604020202020204" pitchFamily="34" charset="0"/>
                        </a:rPr>
                        <a:t>Pupils will know and understand the history of these islands as a coherent, </a:t>
                      </a:r>
                      <a:r>
                        <a:rPr lang="en-GB" sz="1200" b="1" kern="1200" dirty="0">
                          <a:solidFill>
                            <a:schemeClr val="tx1"/>
                          </a:solidFill>
                          <a:effectLst/>
                          <a:latin typeface="Arial" panose="020B0604020202020204" pitchFamily="34" charset="0"/>
                          <a:ea typeface="+mn-ea"/>
                          <a:cs typeface="Arial" panose="020B0604020202020204" pitchFamily="34" charset="0"/>
                        </a:rPr>
                        <a:t>chronological narrative</a:t>
                      </a:r>
                      <a:r>
                        <a:rPr lang="en-GB" sz="1200" kern="1200" dirty="0">
                          <a:solidFill>
                            <a:schemeClr val="tx1"/>
                          </a:solidFill>
                          <a:effectLst/>
                          <a:latin typeface="Arial" panose="020B0604020202020204" pitchFamily="34" charset="0"/>
                          <a:ea typeface="+mn-ea"/>
                          <a:cs typeface="Arial" panose="020B0604020202020204" pitchFamily="34" charset="0"/>
                        </a:rPr>
                        <a:t>, from the earliest times to the present day.</a:t>
                      </a:r>
                    </a:p>
                    <a:p>
                      <a:endParaRPr lang="en-GB" sz="1200" kern="1200" dirty="0">
                        <a:solidFill>
                          <a:schemeClr val="tx1"/>
                        </a:solidFill>
                        <a:effectLst/>
                        <a:latin typeface="Arial" panose="020B0604020202020204" pitchFamily="34" charset="0"/>
                        <a:ea typeface="+mn-ea"/>
                        <a:cs typeface="Arial" panose="020B0604020202020204" pitchFamily="34" charset="0"/>
                      </a:endParaRPr>
                    </a:p>
                    <a:p>
                      <a:r>
                        <a:rPr lang="en-GB" sz="1200" kern="1200" dirty="0">
                          <a:solidFill>
                            <a:schemeClr val="tx1"/>
                          </a:solidFill>
                          <a:effectLst/>
                          <a:latin typeface="Arial" panose="020B0604020202020204" pitchFamily="34" charset="0"/>
                          <a:ea typeface="+mn-ea"/>
                          <a:cs typeface="Arial" panose="020B0604020202020204" pitchFamily="34" charset="0"/>
                        </a:rPr>
                        <a:t>Pupils </a:t>
                      </a:r>
                      <a:r>
                        <a:rPr lang="en-GB" sz="1200" b="1" kern="1200" dirty="0">
                          <a:solidFill>
                            <a:schemeClr val="tx1"/>
                          </a:solidFill>
                          <a:effectLst/>
                          <a:latin typeface="Arial" panose="020B0604020202020204" pitchFamily="34" charset="0"/>
                          <a:ea typeface="+mn-ea"/>
                          <a:cs typeface="Arial" panose="020B0604020202020204" pitchFamily="34" charset="0"/>
                        </a:rPr>
                        <a:t>continue to develop a chronologically secure knowledge and understanding.</a:t>
                      </a:r>
                    </a:p>
                    <a:p>
                      <a:endParaRPr lang="en-GB" sz="1200" kern="1200" dirty="0">
                        <a:solidFill>
                          <a:schemeClr val="tx1"/>
                        </a:solidFill>
                        <a:effectLst/>
                        <a:latin typeface="Arial" panose="020B0604020202020204" pitchFamily="34" charset="0"/>
                        <a:ea typeface="+mn-ea"/>
                        <a:cs typeface="Arial" panose="020B0604020202020204" pitchFamily="34" charset="0"/>
                      </a:endParaRPr>
                    </a:p>
                    <a:p>
                      <a:r>
                        <a:rPr lang="en-GB" sz="1200" dirty="0">
                          <a:effectLst/>
                          <a:latin typeface="Arial" panose="020B0604020202020204" pitchFamily="34" charset="0"/>
                          <a:ea typeface="Aptos" panose="020B0004020202020204" pitchFamily="34" charset="0"/>
                        </a:rPr>
                        <a:t>Pupils should understand how our </a:t>
                      </a:r>
                      <a:r>
                        <a:rPr lang="en-GB" sz="1200" b="1" dirty="0">
                          <a:effectLst/>
                          <a:latin typeface="Arial" panose="020B0604020202020204" pitchFamily="34" charset="0"/>
                          <a:ea typeface="Aptos" panose="020B0004020202020204" pitchFamily="34" charset="0"/>
                        </a:rPr>
                        <a:t>knowledge of the past is constructed from a range of sources.</a:t>
                      </a:r>
                    </a:p>
                    <a:p>
                      <a:endParaRPr lang="en-GB" sz="1200" b="1" dirty="0">
                        <a:effectLst/>
                        <a:latin typeface="Arial" panose="020B0604020202020204" pitchFamily="34" charset="0"/>
                        <a:cs typeface="Arial" panose="020B0604020202020204" pitchFamily="34" charset="0"/>
                      </a:endParaRPr>
                    </a:p>
                    <a:p>
                      <a:r>
                        <a:rPr lang="en-GB" sz="1200" b="0" dirty="0">
                          <a:effectLst/>
                          <a:latin typeface="Arial" panose="020B0604020202020204" pitchFamily="34" charset="0"/>
                          <a:cs typeface="Arial" panose="020B0604020202020204" pitchFamily="34" charset="0"/>
                        </a:rPr>
                        <a:t>Pupils interpret a range of sources of </a:t>
                      </a:r>
                      <a:r>
                        <a:rPr lang="en-GB" sz="1200" b="1" dirty="0">
                          <a:effectLst/>
                          <a:latin typeface="Arial" panose="020B0604020202020204" pitchFamily="34" charset="0"/>
                          <a:cs typeface="Arial" panose="020B0604020202020204" pitchFamily="34" charset="0"/>
                        </a:rPr>
                        <a:t>geographical information, including maps, diagrams, globes, aerial photographs and Geographical Information Systems (GIS).</a:t>
                      </a:r>
                      <a:endParaRPr lang="en-GB" sz="12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143904533"/>
                  </a:ext>
                </a:extLst>
              </a:tr>
            </a:tbl>
          </a:graphicData>
        </a:graphic>
      </p:graphicFrame>
    </p:spTree>
    <p:extLst>
      <p:ext uri="{BB962C8B-B14F-4D97-AF65-F5344CB8AC3E}">
        <p14:creationId xmlns:p14="http://schemas.microsoft.com/office/powerpoint/2010/main" val="3760220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0AE60-0093-9C7B-310A-F2ED5B428AEB}"/>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9891493-F992-0C40-6D9F-A2548EA3E5FE}"/>
              </a:ext>
            </a:extLst>
          </p:cNvPr>
          <p:cNvSpPr txBox="1"/>
          <p:nvPr/>
        </p:nvSpPr>
        <p:spPr>
          <a:xfrm>
            <a:off x="4475" y="229517"/>
            <a:ext cx="1219200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Must Farm Bronze Age Village – Single Lesson Plan</a:t>
            </a:r>
            <a:endParaRPr lang="en-GB" sz="3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6" name="Table 5">
            <a:extLst>
              <a:ext uri="{FF2B5EF4-FFF2-40B4-BE49-F238E27FC236}">
                <a16:creationId xmlns:a16="http://schemas.microsoft.com/office/drawing/2014/main" id="{19E5D3C0-603C-F4E4-8392-4FA465228C8A}"/>
              </a:ext>
            </a:extLst>
          </p:cNvPr>
          <p:cNvGraphicFramePr>
            <a:graphicFrameLocks noGrp="1"/>
          </p:cNvGraphicFramePr>
          <p:nvPr/>
        </p:nvGraphicFramePr>
        <p:xfrm>
          <a:off x="130556" y="88730"/>
          <a:ext cx="11930888" cy="847796"/>
        </p:xfrm>
        <a:graphic>
          <a:graphicData uri="http://schemas.openxmlformats.org/drawingml/2006/table">
            <a:tbl>
              <a:tblPr firstRow="1" bandRow="1">
                <a:tableStyleId>{5940675A-B579-460E-94D1-54222C63F5DA}</a:tableStyleId>
              </a:tblPr>
              <a:tblGrid>
                <a:gridCol w="11930888">
                  <a:extLst>
                    <a:ext uri="{9D8B030D-6E8A-4147-A177-3AD203B41FA5}">
                      <a16:colId xmlns:a16="http://schemas.microsoft.com/office/drawing/2014/main" val="38483152"/>
                    </a:ext>
                  </a:extLst>
                </a:gridCol>
              </a:tblGrid>
              <a:tr h="847796">
                <a:tc>
                  <a:txBody>
                    <a:bodyPr/>
                    <a:lstStyle/>
                    <a:p>
                      <a:pPr algn="l"/>
                      <a:r>
                        <a:rPr lang="en-GB" sz="2400" b="1" dirty="0"/>
                        <a:t>Teaching Overview: Why is the Must Farm Bronze Age Village so important and what does it tell us about everyday life in the Bronze Age?</a:t>
                      </a:r>
                    </a:p>
                  </a:txBody>
                  <a:tcPr/>
                </a:tc>
                <a:extLst>
                  <a:ext uri="{0D108BD9-81ED-4DB2-BD59-A6C34878D82A}">
                    <a16:rowId xmlns:a16="http://schemas.microsoft.com/office/drawing/2014/main" val="2183404621"/>
                  </a:ext>
                </a:extLst>
              </a:tr>
            </a:tbl>
          </a:graphicData>
        </a:graphic>
      </p:graphicFrame>
      <p:graphicFrame>
        <p:nvGraphicFramePr>
          <p:cNvPr id="7" name="Table 6">
            <a:extLst>
              <a:ext uri="{FF2B5EF4-FFF2-40B4-BE49-F238E27FC236}">
                <a16:creationId xmlns:a16="http://schemas.microsoft.com/office/drawing/2014/main" id="{3BD7A0FB-C225-6C5D-5EE3-131FCAB84307}"/>
              </a:ext>
            </a:extLst>
          </p:cNvPr>
          <p:cNvGraphicFramePr>
            <a:graphicFrameLocks noGrp="1"/>
          </p:cNvGraphicFramePr>
          <p:nvPr>
            <p:extLst>
              <p:ext uri="{D42A27DB-BD31-4B8C-83A1-F6EECF244321}">
                <p14:modId xmlns:p14="http://schemas.microsoft.com/office/powerpoint/2010/main" val="300587708"/>
              </p:ext>
            </p:extLst>
          </p:nvPr>
        </p:nvGraphicFramePr>
        <p:xfrm>
          <a:off x="130556" y="1153106"/>
          <a:ext cx="11930888" cy="4225651"/>
        </p:xfrm>
        <a:graphic>
          <a:graphicData uri="http://schemas.openxmlformats.org/drawingml/2006/table">
            <a:tbl>
              <a:tblPr firstRow="1" bandRow="1">
                <a:tableStyleId>{5940675A-B579-460E-94D1-54222C63F5DA}</a:tableStyleId>
              </a:tblPr>
              <a:tblGrid>
                <a:gridCol w="2982722">
                  <a:extLst>
                    <a:ext uri="{9D8B030D-6E8A-4147-A177-3AD203B41FA5}">
                      <a16:colId xmlns:a16="http://schemas.microsoft.com/office/drawing/2014/main" val="3189965901"/>
                    </a:ext>
                  </a:extLst>
                </a:gridCol>
                <a:gridCol w="2982722">
                  <a:extLst>
                    <a:ext uri="{9D8B030D-6E8A-4147-A177-3AD203B41FA5}">
                      <a16:colId xmlns:a16="http://schemas.microsoft.com/office/drawing/2014/main" val="691411791"/>
                    </a:ext>
                  </a:extLst>
                </a:gridCol>
                <a:gridCol w="2982722">
                  <a:extLst>
                    <a:ext uri="{9D8B030D-6E8A-4147-A177-3AD203B41FA5}">
                      <a16:colId xmlns:a16="http://schemas.microsoft.com/office/drawing/2014/main" val="1176524434"/>
                    </a:ext>
                  </a:extLst>
                </a:gridCol>
                <a:gridCol w="2982722">
                  <a:extLst>
                    <a:ext uri="{9D8B030D-6E8A-4147-A177-3AD203B41FA5}">
                      <a16:colId xmlns:a16="http://schemas.microsoft.com/office/drawing/2014/main" val="3576782001"/>
                    </a:ext>
                  </a:extLst>
                </a:gridCol>
              </a:tblGrid>
              <a:tr h="377614">
                <a:tc>
                  <a:txBody>
                    <a:bodyPr/>
                    <a:lstStyle/>
                    <a:p>
                      <a:pPr algn="ctr"/>
                      <a:r>
                        <a:rPr lang="en-GB" sz="1600" b="1" dirty="0">
                          <a:latin typeface="Arial" panose="020B0604020202020204" pitchFamily="34" charset="0"/>
                          <a:cs typeface="Arial" panose="020B0604020202020204" pitchFamily="34" charset="0"/>
                        </a:rPr>
                        <a:t>Enquiry Question 3</a:t>
                      </a:r>
                    </a:p>
                  </a:txBody>
                  <a:tcPr/>
                </a:tc>
                <a:tc>
                  <a:txBody>
                    <a:bodyPr/>
                    <a:lstStyle/>
                    <a:p>
                      <a:pPr algn="ctr"/>
                      <a:r>
                        <a:rPr lang="en-GB" sz="1600" b="1" dirty="0">
                          <a:latin typeface="Arial" panose="020B0604020202020204" pitchFamily="34" charset="0"/>
                          <a:cs typeface="Arial" panose="020B0604020202020204" pitchFamily="34" charset="0"/>
                        </a:rPr>
                        <a:t>Sources</a:t>
                      </a:r>
                    </a:p>
                  </a:txBody>
                  <a:tcPr/>
                </a:tc>
                <a:tc>
                  <a:txBody>
                    <a:bodyPr/>
                    <a:lstStyle/>
                    <a:p>
                      <a:pPr algn="ctr"/>
                      <a:r>
                        <a:rPr lang="en-GB" sz="1600" b="1" dirty="0">
                          <a:latin typeface="Arial" panose="020B0604020202020204" pitchFamily="34" charset="0"/>
                          <a:cs typeface="Arial" panose="020B0604020202020204" pitchFamily="34" charset="0"/>
                        </a:rPr>
                        <a:t>Activities</a:t>
                      </a:r>
                    </a:p>
                  </a:txBody>
                  <a:tcPr/>
                </a:tc>
                <a:tc>
                  <a:txBody>
                    <a:bodyPr/>
                    <a:lstStyle/>
                    <a:p>
                      <a:pPr algn="ctr"/>
                      <a:r>
                        <a:rPr lang="en-GB" sz="1600" b="1" dirty="0">
                          <a:latin typeface="Arial" panose="020B0604020202020204" pitchFamily="34" charset="0"/>
                          <a:cs typeface="Arial" panose="020B0604020202020204" pitchFamily="34" charset="0"/>
                        </a:rPr>
                        <a:t>Curriculum Links</a:t>
                      </a:r>
                    </a:p>
                  </a:txBody>
                  <a:tcPr/>
                </a:tc>
                <a:extLst>
                  <a:ext uri="{0D108BD9-81ED-4DB2-BD59-A6C34878D82A}">
                    <a16:rowId xmlns:a16="http://schemas.microsoft.com/office/drawing/2014/main" val="2836890439"/>
                  </a:ext>
                </a:extLst>
              </a:tr>
              <a:tr h="887646">
                <a:tc>
                  <a:txBody>
                    <a:bodyPr/>
                    <a:lstStyle/>
                    <a:p>
                      <a:pPr algn="ctr">
                        <a:lnSpc>
                          <a:spcPct val="115000"/>
                        </a:lnSpc>
                        <a:spcAft>
                          <a:spcPts val="800"/>
                        </a:spcAft>
                        <a:buNone/>
                      </a:pPr>
                      <a:r>
                        <a:rPr lang="en-GB" sz="1800" b="1" kern="100" dirty="0">
                          <a:effectLst/>
                          <a:latin typeface="Arial" panose="020B0604020202020204" pitchFamily="34" charset="0"/>
                          <a:ea typeface="Aptos" panose="020B0004020202020204" pitchFamily="34" charset="0"/>
                          <a:cs typeface="Times New Roman" panose="02020603050405020304" pitchFamily="18" charset="0"/>
                        </a:rPr>
                        <a:t>How did they build the Bronze Age Village at Must Farm?</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0" marB="0" anchor="ct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GB" sz="12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Video 2: </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hlinkClick r:id="rId2"/>
                        </a:rPr>
                        <a:t>Must Farm: A Bronze Age Settlement</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 </a:t>
                      </a:r>
                      <a:r>
                        <a:rPr lang="en-GB" sz="10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(Duration 8.20 mins)</a:t>
                      </a:r>
                    </a:p>
                    <a:p>
                      <a:pPr algn="l">
                        <a:lnSpc>
                          <a:spcPct val="115000"/>
                        </a:lnSpc>
                        <a:spcAft>
                          <a:spcPts val="800"/>
                        </a:spcAft>
                        <a:buNone/>
                      </a:pPr>
                      <a:r>
                        <a:rPr lang="en-GB" sz="12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PPT: </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hlinkClick r:id="rId3"/>
                        </a:rPr>
                        <a:t>Building Must Farm Bronze Age Village</a:t>
                      </a:r>
                      <a:endPar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p>
                      <a:pPr algn="l">
                        <a:lnSpc>
                          <a:spcPct val="115000"/>
                        </a:lnSpc>
                        <a:spcAft>
                          <a:spcPts val="800"/>
                        </a:spcAft>
                        <a:buNone/>
                      </a:pP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 </a:t>
                      </a:r>
                      <a:r>
                        <a:rPr lang="en-GB" sz="12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ZIP Folder: </a:t>
                      </a:r>
                      <a:r>
                        <a:rPr lang="en-GB" sz="12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hlinkClick r:id="rId4"/>
                        </a:rPr>
                        <a:t>Images – 8 themed PPTs with high quality images of artefacts and reconstruction illustrations</a:t>
                      </a:r>
                      <a:endParaRPr lang="en-GB" sz="12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p>
                      <a:pPr algn="l">
                        <a:lnSpc>
                          <a:spcPct val="115000"/>
                        </a:lnSpc>
                        <a:spcAft>
                          <a:spcPts val="800"/>
                        </a:spcAft>
                        <a:buNone/>
                      </a:pPr>
                      <a:r>
                        <a:rPr lang="en-GB" sz="12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Timelapse model of how one house was constructed </a:t>
                      </a:r>
                      <a:r>
                        <a:rPr lang="en-GB" sz="10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a:t>
                      </a:r>
                      <a:r>
                        <a:rPr lang="en-GB" sz="10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hlinkClick r:id="rId5"/>
                        </a:rPr>
                        <a:t>Slide 20-21</a:t>
                      </a:r>
                      <a:r>
                        <a:rPr lang="en-GB" sz="10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a:t>
                      </a:r>
                      <a:endParaRPr lang="en-GB" sz="1000" kern="1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algn="ctr">
                        <a:lnSpc>
                          <a:spcPct val="115000"/>
                        </a:lnSpc>
                        <a:spcAft>
                          <a:spcPts val="800"/>
                        </a:spcAft>
                        <a:buNone/>
                      </a:pPr>
                      <a:r>
                        <a:rPr lang="en-GB" sz="1200" b="1" kern="100" dirty="0">
                          <a:effectLst/>
                          <a:latin typeface="Arial" panose="020B0604020202020204" pitchFamily="34" charset="0"/>
                          <a:ea typeface="Aptos" panose="020B0004020202020204" pitchFamily="34" charset="0"/>
                          <a:cs typeface="Arial" panose="020B0604020202020204" pitchFamily="34" charset="0"/>
                        </a:rPr>
                        <a:t>Activity 3: </a:t>
                      </a:r>
                      <a:r>
                        <a:rPr lang="en-GB" sz="1200" b="0" kern="100" dirty="0">
                          <a:effectLst/>
                          <a:latin typeface="Arial" panose="020B0604020202020204" pitchFamily="34" charset="0"/>
                          <a:ea typeface="Aptos" panose="020B0004020202020204" pitchFamily="34" charset="0"/>
                          <a:cs typeface="Arial" panose="020B0604020202020204" pitchFamily="34" charset="0"/>
                          <a:hlinkClick r:id="rId5"/>
                        </a:rPr>
                        <a:t>Building a Bronze Age Village</a:t>
                      </a:r>
                      <a:endParaRPr lang="en-GB" sz="1200" b="0" kern="100" dirty="0">
                        <a:effectLst/>
                        <a:latin typeface="Arial" panose="020B0604020202020204" pitchFamily="34" charset="0"/>
                        <a:ea typeface="Aptos" panose="020B0004020202020204" pitchFamily="34" charset="0"/>
                        <a:cs typeface="Arial" panose="020B0604020202020204" pitchFamily="34" charset="0"/>
                      </a:endParaRPr>
                    </a:p>
                    <a:p>
                      <a:pPr algn="l">
                        <a:lnSpc>
                          <a:spcPct val="115000"/>
                        </a:lnSpc>
                        <a:spcAft>
                          <a:spcPts val="800"/>
                        </a:spcAft>
                        <a:buNone/>
                      </a:pPr>
                      <a:r>
                        <a:rPr lang="en-GB" sz="1200" b="0" kern="100" dirty="0">
                          <a:effectLst/>
                          <a:latin typeface="Arial" panose="020B0604020202020204" pitchFamily="34" charset="0"/>
                          <a:ea typeface="Aptos" panose="020B0004020202020204" pitchFamily="34" charset="0"/>
                          <a:cs typeface="Arial" panose="020B0604020202020204" pitchFamily="34" charset="0"/>
                        </a:rPr>
                        <a:t>Pupils </a:t>
                      </a:r>
                      <a:r>
                        <a:rPr lang="en-GB" sz="1200" b="1" kern="100" dirty="0">
                          <a:effectLst/>
                          <a:latin typeface="Arial" panose="020B0604020202020204" pitchFamily="34" charset="0"/>
                          <a:ea typeface="Aptos" panose="020B0004020202020204" pitchFamily="34" charset="0"/>
                          <a:cs typeface="Arial" panose="020B0604020202020204" pitchFamily="34" charset="0"/>
                        </a:rPr>
                        <a:t>match up </a:t>
                      </a:r>
                      <a:r>
                        <a:rPr lang="en-GB" sz="1200" b="0" kern="100" dirty="0">
                          <a:effectLst/>
                          <a:latin typeface="Arial" panose="020B0604020202020204" pitchFamily="34" charset="0"/>
                          <a:ea typeface="Aptos" panose="020B0004020202020204" pitchFamily="34" charset="0"/>
                          <a:cs typeface="Arial" panose="020B0604020202020204" pitchFamily="34" charset="0"/>
                        </a:rPr>
                        <a:t>the real artefact from the excavation with the reconstruction drawing.​</a:t>
                      </a:r>
                    </a:p>
                    <a:p>
                      <a:pPr algn="l">
                        <a:lnSpc>
                          <a:spcPct val="115000"/>
                        </a:lnSpc>
                        <a:spcAft>
                          <a:spcPts val="800"/>
                        </a:spcAft>
                        <a:buNone/>
                      </a:pPr>
                      <a:endParaRPr lang="en-GB" sz="1200" b="0" kern="100" dirty="0">
                        <a:effectLst/>
                        <a:latin typeface="Arial" panose="020B0604020202020204" pitchFamily="34" charset="0"/>
                        <a:ea typeface="Aptos" panose="020B0004020202020204" pitchFamily="34" charset="0"/>
                        <a:cs typeface="Arial" panose="020B0604020202020204" pitchFamily="34" charset="0"/>
                      </a:endParaRPr>
                    </a:p>
                    <a:p>
                      <a:pPr algn="l">
                        <a:lnSpc>
                          <a:spcPct val="115000"/>
                        </a:lnSpc>
                        <a:spcAft>
                          <a:spcPts val="800"/>
                        </a:spcAft>
                        <a:buNone/>
                      </a:pPr>
                      <a:r>
                        <a:rPr lang="en-GB" sz="1200" b="0" kern="100" dirty="0">
                          <a:effectLst/>
                          <a:latin typeface="Arial" panose="020B0604020202020204" pitchFamily="34" charset="0"/>
                          <a:ea typeface="Aptos" panose="020B0004020202020204" pitchFamily="34" charset="0"/>
                          <a:cs typeface="Arial" panose="020B0604020202020204" pitchFamily="34" charset="0"/>
                        </a:rPr>
                        <a:t>Then </a:t>
                      </a:r>
                      <a:r>
                        <a:rPr lang="en-GB" sz="1200" b="1" kern="100" dirty="0">
                          <a:effectLst/>
                          <a:latin typeface="Arial" panose="020B0604020202020204" pitchFamily="34" charset="0"/>
                          <a:ea typeface="Aptos" panose="020B0004020202020204" pitchFamily="34" charset="0"/>
                          <a:cs typeface="Arial" panose="020B0604020202020204" pitchFamily="34" charset="0"/>
                        </a:rPr>
                        <a:t>work out </a:t>
                      </a:r>
                      <a:r>
                        <a:rPr lang="en-GB" sz="1200" b="0" kern="100" dirty="0">
                          <a:effectLst/>
                          <a:latin typeface="Arial" panose="020B0604020202020204" pitchFamily="34" charset="0"/>
                          <a:ea typeface="Aptos" panose="020B0004020202020204" pitchFamily="34" charset="0"/>
                          <a:cs typeface="Arial" panose="020B0604020202020204" pitchFamily="34" charset="0"/>
                        </a:rPr>
                        <a:t>the steps involved in building the Must Farm Bronze Age Village.​</a:t>
                      </a:r>
                    </a:p>
                    <a:p>
                      <a:pPr algn="l">
                        <a:lnSpc>
                          <a:spcPct val="115000"/>
                        </a:lnSpc>
                        <a:spcAft>
                          <a:spcPts val="800"/>
                        </a:spcAft>
                        <a:buNone/>
                      </a:pPr>
                      <a:endParaRPr lang="en-GB" sz="1200" b="0" kern="100" dirty="0">
                        <a:effectLst/>
                        <a:latin typeface="Arial" panose="020B0604020202020204" pitchFamily="34" charset="0"/>
                        <a:ea typeface="Aptos" panose="020B0004020202020204" pitchFamily="34" charset="0"/>
                        <a:cs typeface="Arial" panose="020B0604020202020204" pitchFamily="34" charset="0"/>
                      </a:endParaRPr>
                    </a:p>
                    <a:p>
                      <a:pPr algn="l">
                        <a:lnSpc>
                          <a:spcPct val="115000"/>
                        </a:lnSpc>
                        <a:spcAft>
                          <a:spcPts val="800"/>
                        </a:spcAft>
                        <a:buNone/>
                      </a:pPr>
                      <a:r>
                        <a:rPr lang="en-GB" sz="1200" b="1" kern="100" dirty="0">
                          <a:effectLst/>
                          <a:latin typeface="Arial" panose="020B0604020202020204" pitchFamily="34" charset="0"/>
                          <a:ea typeface="Aptos" panose="020B0004020202020204" pitchFamily="34" charset="0"/>
                          <a:cs typeface="Arial" panose="020B0604020202020204" pitchFamily="34" charset="0"/>
                        </a:rPr>
                        <a:t>Class Discussion </a:t>
                      </a:r>
                      <a:r>
                        <a:rPr lang="en-GB" sz="1200" b="0" kern="100" dirty="0">
                          <a:effectLst/>
                          <a:latin typeface="Arial" panose="020B0604020202020204" pitchFamily="34" charset="0"/>
                          <a:ea typeface="Aptos" panose="020B0004020202020204" pitchFamily="34" charset="0"/>
                          <a:cs typeface="Arial" panose="020B0604020202020204" pitchFamily="34" charset="0"/>
                        </a:rPr>
                        <a:t>focussing on technology and drawing conclusions.​</a:t>
                      </a:r>
                    </a:p>
                    <a:p>
                      <a:pPr algn="l">
                        <a:lnSpc>
                          <a:spcPct val="115000"/>
                        </a:lnSpc>
                        <a:spcAft>
                          <a:spcPts val="800"/>
                        </a:spcAft>
                        <a:buNone/>
                      </a:pPr>
                      <a:endParaRPr lang="en-GB" sz="1200" b="0" kern="100" dirty="0">
                        <a:effectLst/>
                        <a:latin typeface="Arial" panose="020B0604020202020204" pitchFamily="34" charset="0"/>
                        <a:ea typeface="Aptos" panose="020B0004020202020204" pitchFamily="34" charset="0"/>
                        <a:cs typeface="Arial" panose="020B0604020202020204" pitchFamily="34" charset="0"/>
                      </a:endParaRPr>
                    </a:p>
                    <a:p>
                      <a:pPr algn="l">
                        <a:lnSpc>
                          <a:spcPct val="115000"/>
                        </a:lnSpc>
                        <a:spcAft>
                          <a:spcPts val="800"/>
                        </a:spcAft>
                        <a:buNone/>
                      </a:pPr>
                      <a:r>
                        <a:rPr lang="en-GB" sz="1200" b="0" kern="100" dirty="0">
                          <a:effectLst/>
                          <a:latin typeface="Arial" panose="020B0604020202020204" pitchFamily="34" charset="0"/>
                          <a:ea typeface="Aptos" panose="020B0004020202020204" pitchFamily="34" charset="0"/>
                          <a:cs typeface="Arial" panose="020B0604020202020204" pitchFamily="34" charset="0"/>
                        </a:rPr>
                        <a:t>Finally, pupils </a:t>
                      </a:r>
                      <a:r>
                        <a:rPr lang="en-GB" sz="1200" b="1" kern="100" dirty="0">
                          <a:effectLst/>
                          <a:latin typeface="Arial" panose="020B0604020202020204" pitchFamily="34" charset="0"/>
                          <a:ea typeface="Aptos" panose="020B0004020202020204" pitchFamily="34" charset="0"/>
                          <a:cs typeface="Arial" panose="020B0604020202020204" pitchFamily="34" charset="0"/>
                        </a:rPr>
                        <a:t>label a reconstruction drawing</a:t>
                      </a:r>
                      <a:r>
                        <a:rPr lang="en-GB" sz="1200" b="0" kern="100" dirty="0">
                          <a:effectLst/>
                          <a:latin typeface="Arial" panose="020B0604020202020204" pitchFamily="34" charset="0"/>
                          <a:ea typeface="Aptos" panose="020B0004020202020204" pitchFamily="34" charset="0"/>
                          <a:cs typeface="Arial" panose="020B0604020202020204" pitchFamily="34" charset="0"/>
                        </a:rPr>
                        <a:t> of the Bronze Age Village.​</a:t>
                      </a:r>
                    </a:p>
                  </a:txBody>
                  <a:tcPr marL="114300" marR="114300" marT="0" marB="0"/>
                </a:tc>
                <a:tc>
                  <a:txBody>
                    <a:bodyPr/>
                    <a:lstStyle/>
                    <a:p>
                      <a:r>
                        <a:rPr lang="en-GB" sz="1200" dirty="0">
                          <a:latin typeface="Arial" panose="020B0604020202020204" pitchFamily="34" charset="0"/>
                          <a:cs typeface="Arial" panose="020B0604020202020204" pitchFamily="34" charset="0"/>
                        </a:rPr>
                        <a:t>KS2 Unit: </a:t>
                      </a:r>
                      <a:r>
                        <a:rPr lang="en-GB" sz="1200" b="1" dirty="0">
                          <a:latin typeface="Arial" panose="020B0604020202020204" pitchFamily="34" charset="0"/>
                          <a:cs typeface="Arial" panose="020B0604020202020204" pitchFamily="34" charset="0"/>
                        </a:rPr>
                        <a:t>Changes in Britain from the Stone Age to the Iron Age: </a:t>
                      </a:r>
                      <a:r>
                        <a:rPr lang="en-GB" sz="1200" dirty="0">
                          <a:latin typeface="Arial" panose="020B0604020202020204" pitchFamily="34" charset="0"/>
                          <a:cs typeface="Arial" panose="020B0604020202020204" pitchFamily="34" charset="0"/>
                        </a:rPr>
                        <a:t>Bronze Age religion, technology and travel.</a:t>
                      </a:r>
                    </a:p>
                    <a:p>
                      <a:endParaRPr lang="en-GB" sz="1200" dirty="0">
                        <a:latin typeface="Arial" panose="020B0604020202020204" pitchFamily="34" charset="0"/>
                        <a:cs typeface="Arial" panose="020B0604020202020204" pitchFamily="34" charset="0"/>
                      </a:endParaRPr>
                    </a:p>
                    <a:p>
                      <a:r>
                        <a:rPr lang="en-GB" sz="1200" kern="1200" dirty="0">
                          <a:solidFill>
                            <a:schemeClr val="tx1"/>
                          </a:solidFill>
                          <a:effectLst/>
                          <a:latin typeface="Arial" panose="020B0604020202020204" pitchFamily="34" charset="0"/>
                          <a:ea typeface="+mn-ea"/>
                          <a:cs typeface="Arial" panose="020B0604020202020204" pitchFamily="34" charset="0"/>
                        </a:rPr>
                        <a:t>Pupils will </a:t>
                      </a:r>
                      <a:r>
                        <a:rPr lang="en-GB" sz="1200" b="0" kern="1200" dirty="0">
                          <a:solidFill>
                            <a:schemeClr val="tx1"/>
                          </a:solidFill>
                          <a:effectLst/>
                          <a:latin typeface="Arial" panose="020B0604020202020204" pitchFamily="34" charset="0"/>
                          <a:ea typeface="+mn-ea"/>
                          <a:cs typeface="Arial" panose="020B0604020202020204" pitchFamily="34" charset="0"/>
                        </a:rPr>
                        <a:t>weigh evidence and draw conclusions</a:t>
                      </a:r>
                      <a:r>
                        <a:rPr lang="en-GB" sz="1200" b="1" kern="1200" dirty="0">
                          <a:solidFill>
                            <a:schemeClr val="tx1"/>
                          </a:solidFill>
                          <a:effectLst/>
                          <a:latin typeface="Arial" panose="020B0604020202020204" pitchFamily="34" charset="0"/>
                          <a:ea typeface="+mn-ea"/>
                          <a:cs typeface="Arial" panose="020B0604020202020204" pitchFamily="34" charset="0"/>
                        </a:rPr>
                        <a:t>​.</a:t>
                      </a:r>
                    </a:p>
                    <a:p>
                      <a:endParaRPr lang="en-GB" sz="1200" b="1" kern="1200" dirty="0">
                        <a:solidFill>
                          <a:schemeClr val="tx1"/>
                        </a:solidFill>
                        <a:effectLst/>
                        <a:latin typeface="Arial" panose="020B0604020202020204" pitchFamily="34" charset="0"/>
                        <a:ea typeface="+mn-ea"/>
                        <a:cs typeface="Arial" panose="020B0604020202020204" pitchFamily="34" charset="0"/>
                      </a:endParaRPr>
                    </a:p>
                    <a:p>
                      <a:r>
                        <a:rPr lang="en-GB" sz="1200" kern="1200" dirty="0">
                          <a:solidFill>
                            <a:schemeClr val="tx1"/>
                          </a:solidFill>
                          <a:effectLst/>
                          <a:latin typeface="Arial" panose="020B0604020202020204" pitchFamily="34" charset="0"/>
                          <a:ea typeface="+mn-ea"/>
                          <a:cs typeface="Arial" panose="020B0604020202020204" pitchFamily="34" charset="0"/>
                        </a:rPr>
                        <a:t>Pupils will develop their understanding of the </a:t>
                      </a:r>
                      <a:r>
                        <a:rPr lang="en-GB" sz="1200" b="1" kern="1200" dirty="0">
                          <a:solidFill>
                            <a:schemeClr val="tx1"/>
                          </a:solidFill>
                          <a:effectLst/>
                          <a:latin typeface="Arial" panose="020B0604020202020204" pitchFamily="34" charset="0"/>
                          <a:ea typeface="+mn-ea"/>
                          <a:cs typeface="Arial" panose="020B0604020202020204" pitchFamily="34" charset="0"/>
                        </a:rPr>
                        <a:t>methods of historical enquiry</a:t>
                      </a:r>
                      <a:r>
                        <a:rPr lang="en-GB" sz="1200" kern="1200" dirty="0">
                          <a:solidFill>
                            <a:schemeClr val="tx1"/>
                          </a:solidFill>
                          <a:effectLst/>
                          <a:latin typeface="Arial" panose="020B0604020202020204" pitchFamily="34" charset="0"/>
                          <a:ea typeface="+mn-ea"/>
                          <a:cs typeface="Arial" panose="020B0604020202020204" pitchFamily="34" charset="0"/>
                        </a:rPr>
                        <a:t>, including </a:t>
                      </a:r>
                      <a:r>
                        <a:rPr lang="en-GB" sz="1200" b="1" kern="1200" dirty="0">
                          <a:solidFill>
                            <a:schemeClr val="tx1"/>
                          </a:solidFill>
                          <a:effectLst/>
                          <a:latin typeface="Arial" panose="020B0604020202020204" pitchFamily="34" charset="0"/>
                          <a:ea typeface="+mn-ea"/>
                          <a:cs typeface="Arial" panose="020B0604020202020204" pitchFamily="34" charset="0"/>
                        </a:rPr>
                        <a:t>how evidence is used rigorously to make historical claims</a:t>
                      </a:r>
                      <a:r>
                        <a:rPr lang="en-GB" sz="1200" kern="1200" dirty="0">
                          <a:solidFill>
                            <a:schemeClr val="tx1"/>
                          </a:solidFill>
                          <a:effectLst/>
                          <a:latin typeface="Arial" panose="020B0604020202020204" pitchFamily="34" charset="0"/>
                          <a:ea typeface="+mn-ea"/>
                          <a:cs typeface="Arial" panose="020B0604020202020204" pitchFamily="34" charset="0"/>
                        </a:rPr>
                        <a:t>.</a:t>
                      </a:r>
                    </a:p>
                    <a:p>
                      <a:endParaRPr lang="en-GB" sz="1200" kern="1200" dirty="0">
                        <a:solidFill>
                          <a:schemeClr val="tx1"/>
                        </a:solidFill>
                        <a:effectLst/>
                        <a:latin typeface="Arial" panose="020B0604020202020204" pitchFamily="34" charset="0"/>
                        <a:ea typeface="+mn-ea"/>
                        <a:cs typeface="Arial" panose="020B0604020202020204" pitchFamily="34" charset="0"/>
                      </a:endParaRPr>
                    </a:p>
                    <a:p>
                      <a:r>
                        <a:rPr lang="en-GB" sz="1200" dirty="0">
                          <a:effectLst/>
                          <a:latin typeface="Arial" panose="020B0604020202020204" pitchFamily="34" charset="0"/>
                          <a:ea typeface="Aptos" panose="020B0004020202020204" pitchFamily="34" charset="0"/>
                        </a:rPr>
                        <a:t>Pupils should understand how our </a:t>
                      </a:r>
                      <a:r>
                        <a:rPr lang="en-GB" sz="1200" b="1" dirty="0">
                          <a:effectLst/>
                          <a:latin typeface="Arial" panose="020B0604020202020204" pitchFamily="34" charset="0"/>
                          <a:ea typeface="Aptos" panose="020B0004020202020204" pitchFamily="34" charset="0"/>
                        </a:rPr>
                        <a:t>knowledge of the past is constructed from a range of sources.</a:t>
                      </a:r>
                    </a:p>
                  </a:txBody>
                  <a:tcPr/>
                </a:tc>
                <a:extLst>
                  <a:ext uri="{0D108BD9-81ED-4DB2-BD59-A6C34878D82A}">
                    <a16:rowId xmlns:a16="http://schemas.microsoft.com/office/drawing/2014/main" val="2143904533"/>
                  </a:ext>
                </a:extLst>
              </a:tr>
            </a:tbl>
          </a:graphicData>
        </a:graphic>
      </p:graphicFrame>
    </p:spTree>
    <p:extLst>
      <p:ext uri="{BB962C8B-B14F-4D97-AF65-F5344CB8AC3E}">
        <p14:creationId xmlns:p14="http://schemas.microsoft.com/office/powerpoint/2010/main" val="3664795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36CF3-2972-E871-691F-B5ED6164997A}"/>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931FAFED-27A2-BFE7-AD11-D5C4613B7F86}"/>
              </a:ext>
            </a:extLst>
          </p:cNvPr>
          <p:cNvSpPr txBox="1"/>
          <p:nvPr/>
        </p:nvSpPr>
        <p:spPr>
          <a:xfrm>
            <a:off x="4475" y="229517"/>
            <a:ext cx="1219200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Must Farm Bronze Age Village – Single Lesson Plan</a:t>
            </a:r>
            <a:endParaRPr lang="en-GB" sz="3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6" name="Table 5">
            <a:extLst>
              <a:ext uri="{FF2B5EF4-FFF2-40B4-BE49-F238E27FC236}">
                <a16:creationId xmlns:a16="http://schemas.microsoft.com/office/drawing/2014/main" id="{2959D4C6-7B1E-876C-4895-9A05681F2B67}"/>
              </a:ext>
            </a:extLst>
          </p:cNvPr>
          <p:cNvGraphicFramePr>
            <a:graphicFrameLocks noGrp="1"/>
          </p:cNvGraphicFramePr>
          <p:nvPr>
            <p:extLst>
              <p:ext uri="{D42A27DB-BD31-4B8C-83A1-F6EECF244321}">
                <p14:modId xmlns:p14="http://schemas.microsoft.com/office/powerpoint/2010/main" val="1551533745"/>
              </p:ext>
            </p:extLst>
          </p:nvPr>
        </p:nvGraphicFramePr>
        <p:xfrm>
          <a:off x="130556" y="88730"/>
          <a:ext cx="11930888" cy="847796"/>
        </p:xfrm>
        <a:graphic>
          <a:graphicData uri="http://schemas.openxmlformats.org/drawingml/2006/table">
            <a:tbl>
              <a:tblPr firstRow="1" bandRow="1">
                <a:tableStyleId>{5940675A-B579-460E-94D1-54222C63F5DA}</a:tableStyleId>
              </a:tblPr>
              <a:tblGrid>
                <a:gridCol w="11930888">
                  <a:extLst>
                    <a:ext uri="{9D8B030D-6E8A-4147-A177-3AD203B41FA5}">
                      <a16:colId xmlns:a16="http://schemas.microsoft.com/office/drawing/2014/main" val="38483152"/>
                    </a:ext>
                  </a:extLst>
                </a:gridCol>
              </a:tblGrid>
              <a:tr h="847796">
                <a:tc>
                  <a:txBody>
                    <a:bodyPr/>
                    <a:lstStyle/>
                    <a:p>
                      <a:pPr algn="l"/>
                      <a:r>
                        <a:rPr lang="en-GB" sz="2400" b="1" dirty="0"/>
                        <a:t>Teaching Overview: Why is the Must Farm Bronze Age Village so important and what does it tell us about everyday life in the Bronze Age?</a:t>
                      </a:r>
                    </a:p>
                  </a:txBody>
                  <a:tcPr/>
                </a:tc>
                <a:extLst>
                  <a:ext uri="{0D108BD9-81ED-4DB2-BD59-A6C34878D82A}">
                    <a16:rowId xmlns:a16="http://schemas.microsoft.com/office/drawing/2014/main" val="2183404621"/>
                  </a:ext>
                </a:extLst>
              </a:tr>
            </a:tbl>
          </a:graphicData>
        </a:graphic>
      </p:graphicFrame>
      <p:graphicFrame>
        <p:nvGraphicFramePr>
          <p:cNvPr id="7" name="Table 6">
            <a:extLst>
              <a:ext uri="{FF2B5EF4-FFF2-40B4-BE49-F238E27FC236}">
                <a16:creationId xmlns:a16="http://schemas.microsoft.com/office/drawing/2014/main" id="{97616147-1575-AC5B-A854-1D8E59CA1123}"/>
              </a:ext>
            </a:extLst>
          </p:cNvPr>
          <p:cNvGraphicFramePr>
            <a:graphicFrameLocks noGrp="1"/>
          </p:cNvGraphicFramePr>
          <p:nvPr>
            <p:extLst>
              <p:ext uri="{D42A27DB-BD31-4B8C-83A1-F6EECF244321}">
                <p14:modId xmlns:p14="http://schemas.microsoft.com/office/powerpoint/2010/main" val="2433019935"/>
              </p:ext>
            </p:extLst>
          </p:nvPr>
        </p:nvGraphicFramePr>
        <p:xfrm>
          <a:off x="130556" y="1153106"/>
          <a:ext cx="11930888" cy="4863699"/>
        </p:xfrm>
        <a:graphic>
          <a:graphicData uri="http://schemas.openxmlformats.org/drawingml/2006/table">
            <a:tbl>
              <a:tblPr firstRow="1" bandRow="1">
                <a:tableStyleId>{5940675A-B579-460E-94D1-54222C63F5DA}</a:tableStyleId>
              </a:tblPr>
              <a:tblGrid>
                <a:gridCol w="2982722">
                  <a:extLst>
                    <a:ext uri="{9D8B030D-6E8A-4147-A177-3AD203B41FA5}">
                      <a16:colId xmlns:a16="http://schemas.microsoft.com/office/drawing/2014/main" val="3189965901"/>
                    </a:ext>
                  </a:extLst>
                </a:gridCol>
                <a:gridCol w="2982722">
                  <a:extLst>
                    <a:ext uri="{9D8B030D-6E8A-4147-A177-3AD203B41FA5}">
                      <a16:colId xmlns:a16="http://schemas.microsoft.com/office/drawing/2014/main" val="691411791"/>
                    </a:ext>
                  </a:extLst>
                </a:gridCol>
                <a:gridCol w="2982722">
                  <a:extLst>
                    <a:ext uri="{9D8B030D-6E8A-4147-A177-3AD203B41FA5}">
                      <a16:colId xmlns:a16="http://schemas.microsoft.com/office/drawing/2014/main" val="1176524434"/>
                    </a:ext>
                  </a:extLst>
                </a:gridCol>
                <a:gridCol w="2982722">
                  <a:extLst>
                    <a:ext uri="{9D8B030D-6E8A-4147-A177-3AD203B41FA5}">
                      <a16:colId xmlns:a16="http://schemas.microsoft.com/office/drawing/2014/main" val="3576782001"/>
                    </a:ext>
                  </a:extLst>
                </a:gridCol>
              </a:tblGrid>
              <a:tr h="377614">
                <a:tc>
                  <a:txBody>
                    <a:bodyPr/>
                    <a:lstStyle/>
                    <a:p>
                      <a:pPr algn="ctr"/>
                      <a:r>
                        <a:rPr lang="en-GB" sz="1600" b="1" dirty="0">
                          <a:latin typeface="Arial" panose="020B0604020202020204" pitchFamily="34" charset="0"/>
                          <a:cs typeface="Arial" panose="020B0604020202020204" pitchFamily="34" charset="0"/>
                        </a:rPr>
                        <a:t>Enquiry Question 4</a:t>
                      </a:r>
                    </a:p>
                  </a:txBody>
                  <a:tcPr/>
                </a:tc>
                <a:tc>
                  <a:txBody>
                    <a:bodyPr/>
                    <a:lstStyle/>
                    <a:p>
                      <a:pPr algn="ctr"/>
                      <a:r>
                        <a:rPr lang="en-GB" sz="1600" b="1" dirty="0">
                          <a:latin typeface="Arial" panose="020B0604020202020204" pitchFamily="34" charset="0"/>
                          <a:cs typeface="Arial" panose="020B0604020202020204" pitchFamily="34" charset="0"/>
                        </a:rPr>
                        <a:t>Sources</a:t>
                      </a:r>
                    </a:p>
                  </a:txBody>
                  <a:tcPr/>
                </a:tc>
                <a:tc>
                  <a:txBody>
                    <a:bodyPr/>
                    <a:lstStyle/>
                    <a:p>
                      <a:pPr algn="ctr"/>
                      <a:r>
                        <a:rPr lang="en-GB" sz="1600" b="1" dirty="0">
                          <a:latin typeface="Arial" panose="020B0604020202020204" pitchFamily="34" charset="0"/>
                          <a:cs typeface="Arial" panose="020B0604020202020204" pitchFamily="34" charset="0"/>
                        </a:rPr>
                        <a:t>Activities</a:t>
                      </a:r>
                    </a:p>
                  </a:txBody>
                  <a:tcPr/>
                </a:tc>
                <a:tc>
                  <a:txBody>
                    <a:bodyPr/>
                    <a:lstStyle/>
                    <a:p>
                      <a:pPr algn="ctr"/>
                      <a:r>
                        <a:rPr lang="en-GB" sz="1600" b="1" dirty="0">
                          <a:latin typeface="Arial" panose="020B0604020202020204" pitchFamily="34" charset="0"/>
                          <a:cs typeface="Arial" panose="020B0604020202020204" pitchFamily="34" charset="0"/>
                        </a:rPr>
                        <a:t>Curriculum Links</a:t>
                      </a:r>
                    </a:p>
                  </a:txBody>
                  <a:tcPr/>
                </a:tc>
                <a:extLst>
                  <a:ext uri="{0D108BD9-81ED-4DB2-BD59-A6C34878D82A}">
                    <a16:rowId xmlns:a16="http://schemas.microsoft.com/office/drawing/2014/main" val="2836890439"/>
                  </a:ext>
                </a:extLst>
              </a:tr>
              <a:tr h="887646">
                <a:tc>
                  <a:txBody>
                    <a:bodyPr/>
                    <a:lstStyle/>
                    <a:p>
                      <a:pPr algn="ctr">
                        <a:lnSpc>
                          <a:spcPct val="115000"/>
                        </a:lnSpc>
                        <a:spcAft>
                          <a:spcPts val="800"/>
                        </a:spcAft>
                        <a:buNone/>
                      </a:pPr>
                      <a:r>
                        <a:rPr lang="en-GB" sz="1800" b="1" kern="100" dirty="0">
                          <a:effectLst/>
                          <a:latin typeface="Arial" panose="020B0604020202020204" pitchFamily="34" charset="0"/>
                          <a:ea typeface="Aptos" panose="020B0004020202020204" pitchFamily="34" charset="0"/>
                          <a:cs typeface="Times New Roman" panose="02020603050405020304" pitchFamily="18" charset="0"/>
                        </a:rPr>
                        <a:t>What do the artefacts found at Must Farm Bronze Age Village tells us about the people who lived there in c 850BC?</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0" marB="0" anchor="ct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GB" sz="12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Video 4: </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hlinkClick r:id="rId2"/>
                        </a:rPr>
                        <a:t>How did people live in the Bronze Age?</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 </a:t>
                      </a:r>
                      <a:r>
                        <a:rPr lang="en-GB" sz="10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(Duration 10.07 mins)</a:t>
                      </a:r>
                    </a:p>
                    <a:p>
                      <a:pPr algn="l">
                        <a:lnSpc>
                          <a:spcPct val="115000"/>
                        </a:lnSpc>
                        <a:spcAft>
                          <a:spcPts val="800"/>
                        </a:spcAft>
                        <a:buNone/>
                      </a:pPr>
                      <a:r>
                        <a:rPr lang="en-GB" sz="12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PPT: </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hlinkClick r:id="rId3"/>
                        </a:rPr>
                        <a:t>Life At Must Farm Bronze Age Village</a:t>
                      </a:r>
                      <a:endPar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p>
                      <a:pPr algn="l">
                        <a:lnSpc>
                          <a:spcPct val="115000"/>
                        </a:lnSpc>
                        <a:spcAft>
                          <a:spcPts val="800"/>
                        </a:spcAft>
                        <a:buNone/>
                      </a:pP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 </a:t>
                      </a:r>
                      <a:r>
                        <a:rPr lang="en-GB" sz="12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ZIP Folder: </a:t>
                      </a:r>
                      <a:r>
                        <a:rPr lang="en-GB" sz="1200" b="0" kern="100" dirty="0">
                          <a:solidFill>
                            <a:schemeClr val="tx1"/>
                          </a:solidFill>
                          <a:effectLst/>
                          <a:latin typeface="Arial" panose="020B0604020202020204" pitchFamily="34" charset="0"/>
                          <a:ea typeface="Aptos" panose="020B0004020202020204" pitchFamily="34" charset="0"/>
                          <a:cs typeface="Arial" panose="020B0604020202020204" pitchFamily="34" charset="0"/>
                          <a:hlinkClick r:id="rId4"/>
                        </a:rPr>
                        <a:t>PPTs of images by theme</a:t>
                      </a:r>
                      <a:r>
                        <a:rPr lang="en-GB" sz="1200" b="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 -  </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Animals, Clothes &amp; Textiles, Excavation, Pottery &amp; Food, Reconstruction Illustrations, Tools &amp; Weapons, Transport and Wooden Objects. </a:t>
                      </a:r>
                      <a:r>
                        <a:rPr lang="en-GB" sz="10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(These also include vocabulary lists and information sheets)</a:t>
                      </a:r>
                    </a:p>
                    <a:p>
                      <a:pPr algn="l">
                        <a:lnSpc>
                          <a:spcPct val="115000"/>
                        </a:lnSpc>
                        <a:spcAft>
                          <a:spcPts val="800"/>
                        </a:spcAft>
                        <a:buNone/>
                      </a:pP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Print-out Squares of inference </a:t>
                      </a:r>
                      <a:r>
                        <a:rPr lang="en-GB" sz="10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(in </a:t>
                      </a:r>
                      <a:r>
                        <a:rPr lang="en-GB" sz="1000" kern="100" dirty="0">
                          <a:solidFill>
                            <a:schemeClr val="tx1"/>
                          </a:solidFill>
                          <a:effectLst/>
                          <a:latin typeface="Arial" panose="020B0604020202020204" pitchFamily="34" charset="0"/>
                          <a:ea typeface="Aptos" panose="020B0004020202020204" pitchFamily="34" charset="0"/>
                          <a:cs typeface="Arial" panose="020B0604020202020204" pitchFamily="34" charset="0"/>
                          <a:hlinkClick r:id="rId5"/>
                        </a:rPr>
                        <a:t>Activity 4 PPT</a:t>
                      </a:r>
                      <a:r>
                        <a:rPr lang="en-GB" sz="10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a:t>
                      </a:r>
                      <a:endPar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p>
                      <a:pPr algn="l">
                        <a:lnSpc>
                          <a:spcPct val="115000"/>
                        </a:lnSpc>
                        <a:spcAft>
                          <a:spcPts val="800"/>
                        </a:spcAft>
                        <a:buNone/>
                      </a:pP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3D models of the site and the artefacts </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hlinkClick r:id="rId6"/>
                        </a:rPr>
                        <a:t>https://sketchfab.com/mustfarm</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 </a:t>
                      </a:r>
                    </a:p>
                    <a:p>
                      <a:pPr algn="l">
                        <a:lnSpc>
                          <a:spcPct val="115000"/>
                        </a:lnSpc>
                        <a:spcAft>
                          <a:spcPts val="0"/>
                        </a:spcAft>
                        <a:buNone/>
                      </a:pPr>
                      <a:endParaRPr lang="en-GB" sz="1000" kern="1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algn="ctr">
                        <a:lnSpc>
                          <a:spcPct val="115000"/>
                        </a:lnSpc>
                        <a:spcAft>
                          <a:spcPts val="800"/>
                        </a:spcAft>
                        <a:buNone/>
                      </a:pPr>
                      <a:r>
                        <a:rPr lang="en-GB" sz="1200" b="1" kern="100" dirty="0">
                          <a:effectLst/>
                          <a:latin typeface="Arial" panose="020B0604020202020204" pitchFamily="34" charset="0"/>
                          <a:ea typeface="Aptos" panose="020B0004020202020204" pitchFamily="34" charset="0"/>
                          <a:cs typeface="Arial" panose="020B0604020202020204" pitchFamily="34" charset="0"/>
                        </a:rPr>
                        <a:t>Activity 4: </a:t>
                      </a:r>
                      <a:r>
                        <a:rPr lang="en-GB" sz="1200" b="0" kern="100" dirty="0">
                          <a:effectLst/>
                          <a:latin typeface="Arial" panose="020B0604020202020204" pitchFamily="34" charset="0"/>
                          <a:ea typeface="Aptos" panose="020B0004020202020204" pitchFamily="34" charset="0"/>
                          <a:cs typeface="Arial" panose="020B0604020202020204" pitchFamily="34" charset="0"/>
                          <a:hlinkClick r:id="rId5"/>
                        </a:rPr>
                        <a:t>Artefact to Evidence</a:t>
                      </a:r>
                      <a:endParaRPr lang="en-GB" sz="1200" b="0" kern="100" dirty="0">
                        <a:effectLst/>
                        <a:latin typeface="Arial" panose="020B0604020202020204" pitchFamily="34" charset="0"/>
                        <a:ea typeface="Aptos" panose="020B0004020202020204" pitchFamily="34" charset="0"/>
                        <a:cs typeface="Arial" panose="020B0604020202020204" pitchFamily="34" charset="0"/>
                      </a:endParaRPr>
                    </a:p>
                    <a:p>
                      <a:pPr algn="l">
                        <a:lnSpc>
                          <a:spcPct val="115000"/>
                        </a:lnSpc>
                        <a:spcAft>
                          <a:spcPts val="800"/>
                        </a:spcAft>
                        <a:buNone/>
                      </a:pPr>
                      <a:r>
                        <a:rPr lang="en-GB" sz="1200" b="0" kern="100" dirty="0">
                          <a:effectLst/>
                          <a:latin typeface="Arial" panose="020B0604020202020204" pitchFamily="34" charset="0"/>
                          <a:ea typeface="Aptos" panose="020B0004020202020204" pitchFamily="34" charset="0"/>
                          <a:cs typeface="Arial" panose="020B0604020202020204" pitchFamily="34" charset="0"/>
                        </a:rPr>
                        <a:t>A group activity organised by themes from everyday life. Teacher to model how to analyse an artefact using the relevant square of inference.</a:t>
                      </a:r>
                    </a:p>
                    <a:p>
                      <a:pPr algn="l">
                        <a:lnSpc>
                          <a:spcPct val="115000"/>
                        </a:lnSpc>
                        <a:spcAft>
                          <a:spcPts val="800"/>
                        </a:spcAft>
                        <a:buNone/>
                      </a:pPr>
                      <a:r>
                        <a:rPr lang="en-GB" sz="1200" b="0" kern="100" dirty="0">
                          <a:effectLst/>
                          <a:latin typeface="Arial" panose="020B0604020202020204" pitchFamily="34" charset="0"/>
                          <a:ea typeface="Aptos" panose="020B0004020202020204" pitchFamily="34" charset="0"/>
                          <a:cs typeface="Arial" panose="020B0604020202020204" pitchFamily="34" charset="0"/>
                        </a:rPr>
                        <a:t>Images of artefacts could be ‘hidden’ around the room for children to ‘find’.</a:t>
                      </a:r>
                    </a:p>
                    <a:p>
                      <a:pPr algn="l">
                        <a:lnSpc>
                          <a:spcPct val="115000"/>
                        </a:lnSpc>
                        <a:spcAft>
                          <a:spcPts val="800"/>
                        </a:spcAft>
                        <a:buNone/>
                      </a:pPr>
                      <a:r>
                        <a:rPr lang="en-GB" sz="1200" b="0" kern="100" dirty="0">
                          <a:effectLst/>
                          <a:latin typeface="Arial" panose="020B0604020202020204" pitchFamily="34" charset="0"/>
                          <a:ea typeface="Aptos" panose="020B0004020202020204" pitchFamily="34" charset="0"/>
                          <a:cs typeface="Arial" panose="020B0604020202020204" pitchFamily="34" charset="0"/>
                        </a:rPr>
                        <a:t>Pupils add descriptions and then make inferences, using modal verbs like ‘may/might have’, ‘could be’ or adverbs such as ‘possibly’ or ‘probably’. Groups present their findings to the whole class followed by class discussion to draw overall conclusions.</a:t>
                      </a:r>
                    </a:p>
                    <a:p>
                      <a:pPr algn="l">
                        <a:lnSpc>
                          <a:spcPct val="115000"/>
                        </a:lnSpc>
                        <a:spcAft>
                          <a:spcPts val="800"/>
                        </a:spcAft>
                        <a:buNone/>
                      </a:pPr>
                      <a:r>
                        <a:rPr lang="en-GB" sz="1200" b="1" kern="100" dirty="0">
                          <a:effectLst/>
                          <a:latin typeface="Arial" panose="020B0604020202020204" pitchFamily="34" charset="0"/>
                          <a:ea typeface="Aptos" panose="020B0004020202020204" pitchFamily="34" charset="0"/>
                          <a:cs typeface="Arial" panose="020B0604020202020204" pitchFamily="34" charset="0"/>
                        </a:rPr>
                        <a:t>Extension Activity: </a:t>
                      </a:r>
                    </a:p>
                    <a:p>
                      <a:pPr algn="l">
                        <a:lnSpc>
                          <a:spcPct val="115000"/>
                        </a:lnSpc>
                        <a:spcAft>
                          <a:spcPts val="800"/>
                        </a:spcAft>
                        <a:buNone/>
                      </a:pPr>
                      <a:r>
                        <a:rPr lang="en-GB" sz="1200" b="0" kern="100" dirty="0">
                          <a:effectLst/>
                          <a:latin typeface="Arial" panose="020B0604020202020204" pitchFamily="34" charset="0"/>
                          <a:ea typeface="Aptos" panose="020B0004020202020204" pitchFamily="34" charset="0"/>
                          <a:cs typeface="Arial" panose="020B0604020202020204" pitchFamily="34" charset="0"/>
                        </a:rPr>
                        <a:t>Pick a character from the reconstruction drawings and describe life in the village from their point of view: clothes, meals, homes, possessions etc.</a:t>
                      </a:r>
                    </a:p>
                  </a:txBody>
                  <a:tcPr marL="114300" marR="114300" marT="0" marB="0"/>
                </a:tc>
                <a:tc>
                  <a:txBody>
                    <a:bodyPr/>
                    <a:lstStyle/>
                    <a:p>
                      <a:r>
                        <a:rPr lang="en-GB" sz="1200" dirty="0">
                          <a:latin typeface="Arial" panose="020B0604020202020204" pitchFamily="34" charset="0"/>
                          <a:cs typeface="Arial" panose="020B0604020202020204" pitchFamily="34" charset="0"/>
                        </a:rPr>
                        <a:t>KS2 Unit: </a:t>
                      </a:r>
                      <a:r>
                        <a:rPr lang="en-GB" sz="1200" b="1" dirty="0">
                          <a:latin typeface="Arial" panose="020B0604020202020204" pitchFamily="34" charset="0"/>
                          <a:cs typeface="Arial" panose="020B0604020202020204" pitchFamily="34" charset="0"/>
                        </a:rPr>
                        <a:t>Changes in Britain from the Stone Age to the Iron Age: </a:t>
                      </a:r>
                      <a:r>
                        <a:rPr lang="en-GB" sz="1200" dirty="0">
                          <a:latin typeface="Arial" panose="020B0604020202020204" pitchFamily="34" charset="0"/>
                          <a:cs typeface="Arial" panose="020B0604020202020204" pitchFamily="34" charset="0"/>
                        </a:rPr>
                        <a:t>Bronze Age religion, technology and travel.</a:t>
                      </a:r>
                    </a:p>
                    <a:p>
                      <a:endParaRPr lang="en-GB" sz="1200" dirty="0">
                        <a:latin typeface="Arial" panose="020B0604020202020204" pitchFamily="34" charset="0"/>
                        <a:cs typeface="Arial" panose="020B0604020202020204" pitchFamily="34" charset="0"/>
                      </a:endParaRPr>
                    </a:p>
                    <a:p>
                      <a:r>
                        <a:rPr lang="en-GB" sz="1200" kern="1200" dirty="0">
                          <a:solidFill>
                            <a:schemeClr val="tx1"/>
                          </a:solidFill>
                          <a:effectLst/>
                          <a:latin typeface="Arial" panose="020B0604020202020204" pitchFamily="34" charset="0"/>
                          <a:ea typeface="+mn-ea"/>
                          <a:cs typeface="Arial" panose="020B0604020202020204" pitchFamily="34" charset="0"/>
                        </a:rPr>
                        <a:t>Pupils will </a:t>
                      </a:r>
                      <a:r>
                        <a:rPr lang="en-GB" sz="1200" b="1" kern="1200" dirty="0">
                          <a:solidFill>
                            <a:schemeClr val="tx1"/>
                          </a:solidFill>
                          <a:effectLst/>
                          <a:latin typeface="Arial" panose="020B0604020202020204" pitchFamily="34" charset="0"/>
                          <a:ea typeface="+mn-ea"/>
                          <a:cs typeface="Arial" panose="020B0604020202020204" pitchFamily="34" charset="0"/>
                        </a:rPr>
                        <a:t>weigh evidence and draw conclusions.</a:t>
                      </a:r>
                    </a:p>
                    <a:p>
                      <a:endParaRPr lang="en-GB" sz="1200" b="1" kern="1200" dirty="0">
                        <a:solidFill>
                          <a:schemeClr val="tx1"/>
                        </a:solidFill>
                        <a:effectLst/>
                        <a:latin typeface="Arial" panose="020B0604020202020204" pitchFamily="34" charset="0"/>
                        <a:ea typeface="+mn-ea"/>
                        <a:cs typeface="Arial" panose="020B0604020202020204" pitchFamily="34" charset="0"/>
                      </a:endParaRPr>
                    </a:p>
                    <a:p>
                      <a:r>
                        <a:rPr lang="en-GB" sz="1200" kern="1200" dirty="0">
                          <a:solidFill>
                            <a:schemeClr val="tx1"/>
                          </a:solidFill>
                          <a:effectLst/>
                          <a:latin typeface="Arial" panose="020B0604020202020204" pitchFamily="34" charset="0"/>
                          <a:ea typeface="+mn-ea"/>
                          <a:cs typeface="Arial" panose="020B0604020202020204" pitchFamily="34" charset="0"/>
                        </a:rPr>
                        <a:t>Pupils will develop their understanding of the </a:t>
                      </a:r>
                      <a:r>
                        <a:rPr lang="en-GB" sz="1200" b="1" kern="1200" dirty="0">
                          <a:solidFill>
                            <a:schemeClr val="tx1"/>
                          </a:solidFill>
                          <a:effectLst/>
                          <a:latin typeface="Arial" panose="020B0604020202020204" pitchFamily="34" charset="0"/>
                          <a:ea typeface="+mn-ea"/>
                          <a:cs typeface="Arial" panose="020B0604020202020204" pitchFamily="34" charset="0"/>
                        </a:rPr>
                        <a:t>methods of historical enquiry</a:t>
                      </a:r>
                      <a:r>
                        <a:rPr lang="en-GB" sz="1200" kern="1200" dirty="0">
                          <a:solidFill>
                            <a:schemeClr val="tx1"/>
                          </a:solidFill>
                          <a:effectLst/>
                          <a:latin typeface="Arial" panose="020B0604020202020204" pitchFamily="34" charset="0"/>
                          <a:ea typeface="+mn-ea"/>
                          <a:cs typeface="Arial" panose="020B0604020202020204" pitchFamily="34" charset="0"/>
                        </a:rPr>
                        <a:t>, including </a:t>
                      </a:r>
                      <a:r>
                        <a:rPr lang="en-GB" sz="1200" b="1" kern="1200" dirty="0">
                          <a:solidFill>
                            <a:schemeClr val="tx1"/>
                          </a:solidFill>
                          <a:effectLst/>
                          <a:latin typeface="Arial" panose="020B0604020202020204" pitchFamily="34" charset="0"/>
                          <a:ea typeface="+mn-ea"/>
                          <a:cs typeface="Arial" panose="020B0604020202020204" pitchFamily="34" charset="0"/>
                        </a:rPr>
                        <a:t>how evidence is used rigorously to make historical claims</a:t>
                      </a:r>
                      <a:r>
                        <a:rPr lang="en-GB" sz="1200" kern="1200" dirty="0">
                          <a:solidFill>
                            <a:schemeClr val="tx1"/>
                          </a:solidFill>
                          <a:effectLst/>
                          <a:latin typeface="Arial" panose="020B0604020202020204" pitchFamily="34" charset="0"/>
                          <a:ea typeface="+mn-ea"/>
                          <a:cs typeface="Arial" panose="020B0604020202020204" pitchFamily="34" charset="0"/>
                        </a:rPr>
                        <a:t>.</a:t>
                      </a:r>
                    </a:p>
                    <a:p>
                      <a:endParaRPr lang="en-GB" sz="1200" kern="1200" dirty="0">
                        <a:solidFill>
                          <a:schemeClr val="tx1"/>
                        </a:solidFill>
                        <a:effectLst/>
                        <a:latin typeface="Arial" panose="020B0604020202020204" pitchFamily="34" charset="0"/>
                        <a:ea typeface="+mn-ea"/>
                        <a:cs typeface="Arial" panose="020B0604020202020204" pitchFamily="34" charset="0"/>
                      </a:endParaRPr>
                    </a:p>
                    <a:p>
                      <a:r>
                        <a:rPr lang="en-GB" sz="1200" dirty="0">
                          <a:effectLst/>
                          <a:latin typeface="Arial" panose="020B0604020202020204" pitchFamily="34" charset="0"/>
                          <a:ea typeface="Aptos" panose="020B0004020202020204" pitchFamily="34" charset="0"/>
                        </a:rPr>
                        <a:t>Pupils should understand how our </a:t>
                      </a:r>
                      <a:r>
                        <a:rPr lang="en-GB" sz="1200" b="1" dirty="0">
                          <a:effectLst/>
                          <a:latin typeface="Arial" panose="020B0604020202020204" pitchFamily="34" charset="0"/>
                          <a:ea typeface="Aptos" panose="020B0004020202020204" pitchFamily="34" charset="0"/>
                        </a:rPr>
                        <a:t>knowledge of the past is constructed from a range of sources.</a:t>
                      </a:r>
                      <a:endParaRPr lang="en-GB"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143904533"/>
                  </a:ext>
                </a:extLst>
              </a:tr>
            </a:tbl>
          </a:graphicData>
        </a:graphic>
      </p:graphicFrame>
    </p:spTree>
    <p:extLst>
      <p:ext uri="{BB962C8B-B14F-4D97-AF65-F5344CB8AC3E}">
        <p14:creationId xmlns:p14="http://schemas.microsoft.com/office/powerpoint/2010/main" val="10165007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BB2279-65AE-FBC2-68AF-33011904C1C6}"/>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AC194ED8-9AB9-AE00-6750-116A808FEDF2}"/>
              </a:ext>
            </a:extLst>
          </p:cNvPr>
          <p:cNvSpPr txBox="1"/>
          <p:nvPr/>
        </p:nvSpPr>
        <p:spPr>
          <a:xfrm>
            <a:off x="4475" y="229517"/>
            <a:ext cx="1219200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Must Farm Bronze Age Village – Single Lesson Plan</a:t>
            </a:r>
            <a:endParaRPr lang="en-GB" sz="3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6" name="Table 5">
            <a:extLst>
              <a:ext uri="{FF2B5EF4-FFF2-40B4-BE49-F238E27FC236}">
                <a16:creationId xmlns:a16="http://schemas.microsoft.com/office/drawing/2014/main" id="{0BD5C7DD-2AA4-381F-17E4-B2FAC220FF4E}"/>
              </a:ext>
            </a:extLst>
          </p:cNvPr>
          <p:cNvGraphicFramePr>
            <a:graphicFrameLocks noGrp="1"/>
          </p:cNvGraphicFramePr>
          <p:nvPr/>
        </p:nvGraphicFramePr>
        <p:xfrm>
          <a:off x="130556" y="88730"/>
          <a:ext cx="11930888" cy="847796"/>
        </p:xfrm>
        <a:graphic>
          <a:graphicData uri="http://schemas.openxmlformats.org/drawingml/2006/table">
            <a:tbl>
              <a:tblPr firstRow="1" bandRow="1">
                <a:tableStyleId>{5940675A-B579-460E-94D1-54222C63F5DA}</a:tableStyleId>
              </a:tblPr>
              <a:tblGrid>
                <a:gridCol w="11930888">
                  <a:extLst>
                    <a:ext uri="{9D8B030D-6E8A-4147-A177-3AD203B41FA5}">
                      <a16:colId xmlns:a16="http://schemas.microsoft.com/office/drawing/2014/main" val="38483152"/>
                    </a:ext>
                  </a:extLst>
                </a:gridCol>
              </a:tblGrid>
              <a:tr h="847796">
                <a:tc>
                  <a:txBody>
                    <a:bodyPr/>
                    <a:lstStyle/>
                    <a:p>
                      <a:pPr algn="l"/>
                      <a:r>
                        <a:rPr lang="en-GB" sz="2400" b="1" dirty="0"/>
                        <a:t>Teaching Overview: Why is the Must Farm Bronze Age Village so important and what does it tell us about everyday life in the Bronze Age?</a:t>
                      </a:r>
                    </a:p>
                  </a:txBody>
                  <a:tcPr/>
                </a:tc>
                <a:extLst>
                  <a:ext uri="{0D108BD9-81ED-4DB2-BD59-A6C34878D82A}">
                    <a16:rowId xmlns:a16="http://schemas.microsoft.com/office/drawing/2014/main" val="2183404621"/>
                  </a:ext>
                </a:extLst>
              </a:tr>
            </a:tbl>
          </a:graphicData>
        </a:graphic>
      </p:graphicFrame>
      <p:graphicFrame>
        <p:nvGraphicFramePr>
          <p:cNvPr id="7" name="Table 6">
            <a:extLst>
              <a:ext uri="{FF2B5EF4-FFF2-40B4-BE49-F238E27FC236}">
                <a16:creationId xmlns:a16="http://schemas.microsoft.com/office/drawing/2014/main" id="{46ADA308-06C0-A547-2A00-03CC50565155}"/>
              </a:ext>
            </a:extLst>
          </p:cNvPr>
          <p:cNvGraphicFramePr>
            <a:graphicFrameLocks noGrp="1"/>
          </p:cNvGraphicFramePr>
          <p:nvPr>
            <p:extLst>
              <p:ext uri="{D42A27DB-BD31-4B8C-83A1-F6EECF244321}">
                <p14:modId xmlns:p14="http://schemas.microsoft.com/office/powerpoint/2010/main" val="1901296096"/>
              </p:ext>
            </p:extLst>
          </p:nvPr>
        </p:nvGraphicFramePr>
        <p:xfrm>
          <a:off x="130556" y="1153106"/>
          <a:ext cx="11930888" cy="5041054"/>
        </p:xfrm>
        <a:graphic>
          <a:graphicData uri="http://schemas.openxmlformats.org/drawingml/2006/table">
            <a:tbl>
              <a:tblPr firstRow="1" bandRow="1">
                <a:tableStyleId>{5940675A-B579-460E-94D1-54222C63F5DA}</a:tableStyleId>
              </a:tblPr>
              <a:tblGrid>
                <a:gridCol w="2982722">
                  <a:extLst>
                    <a:ext uri="{9D8B030D-6E8A-4147-A177-3AD203B41FA5}">
                      <a16:colId xmlns:a16="http://schemas.microsoft.com/office/drawing/2014/main" val="3189965901"/>
                    </a:ext>
                  </a:extLst>
                </a:gridCol>
                <a:gridCol w="2982722">
                  <a:extLst>
                    <a:ext uri="{9D8B030D-6E8A-4147-A177-3AD203B41FA5}">
                      <a16:colId xmlns:a16="http://schemas.microsoft.com/office/drawing/2014/main" val="691411791"/>
                    </a:ext>
                  </a:extLst>
                </a:gridCol>
                <a:gridCol w="2982722">
                  <a:extLst>
                    <a:ext uri="{9D8B030D-6E8A-4147-A177-3AD203B41FA5}">
                      <a16:colId xmlns:a16="http://schemas.microsoft.com/office/drawing/2014/main" val="1176524434"/>
                    </a:ext>
                  </a:extLst>
                </a:gridCol>
                <a:gridCol w="2982722">
                  <a:extLst>
                    <a:ext uri="{9D8B030D-6E8A-4147-A177-3AD203B41FA5}">
                      <a16:colId xmlns:a16="http://schemas.microsoft.com/office/drawing/2014/main" val="3576782001"/>
                    </a:ext>
                  </a:extLst>
                </a:gridCol>
              </a:tblGrid>
              <a:tr h="377614">
                <a:tc>
                  <a:txBody>
                    <a:bodyPr/>
                    <a:lstStyle/>
                    <a:p>
                      <a:pPr algn="ctr"/>
                      <a:r>
                        <a:rPr lang="en-GB" sz="1600" b="1" dirty="0">
                          <a:latin typeface="Arial" panose="020B0604020202020204" pitchFamily="34" charset="0"/>
                          <a:cs typeface="Arial" panose="020B0604020202020204" pitchFamily="34" charset="0"/>
                        </a:rPr>
                        <a:t>Enquiry Question 5</a:t>
                      </a:r>
                    </a:p>
                  </a:txBody>
                  <a:tcPr/>
                </a:tc>
                <a:tc>
                  <a:txBody>
                    <a:bodyPr/>
                    <a:lstStyle/>
                    <a:p>
                      <a:pPr algn="ctr"/>
                      <a:r>
                        <a:rPr lang="en-GB" sz="1600" b="1" dirty="0">
                          <a:latin typeface="Arial" panose="020B0604020202020204" pitchFamily="34" charset="0"/>
                          <a:cs typeface="Arial" panose="020B0604020202020204" pitchFamily="34" charset="0"/>
                        </a:rPr>
                        <a:t>Sources</a:t>
                      </a:r>
                    </a:p>
                  </a:txBody>
                  <a:tcPr/>
                </a:tc>
                <a:tc>
                  <a:txBody>
                    <a:bodyPr/>
                    <a:lstStyle/>
                    <a:p>
                      <a:pPr algn="ctr"/>
                      <a:r>
                        <a:rPr lang="en-GB" sz="1600" b="1" dirty="0">
                          <a:latin typeface="Arial" panose="020B0604020202020204" pitchFamily="34" charset="0"/>
                          <a:cs typeface="Arial" panose="020B0604020202020204" pitchFamily="34" charset="0"/>
                        </a:rPr>
                        <a:t>Activities</a:t>
                      </a:r>
                    </a:p>
                  </a:txBody>
                  <a:tcPr/>
                </a:tc>
                <a:tc>
                  <a:txBody>
                    <a:bodyPr/>
                    <a:lstStyle/>
                    <a:p>
                      <a:pPr algn="ctr"/>
                      <a:r>
                        <a:rPr lang="en-GB" sz="1600" b="1" dirty="0">
                          <a:latin typeface="Arial" panose="020B0604020202020204" pitchFamily="34" charset="0"/>
                          <a:cs typeface="Arial" panose="020B0604020202020204" pitchFamily="34" charset="0"/>
                        </a:rPr>
                        <a:t>Curriculum Links</a:t>
                      </a:r>
                    </a:p>
                  </a:txBody>
                  <a:tcPr/>
                </a:tc>
                <a:extLst>
                  <a:ext uri="{0D108BD9-81ED-4DB2-BD59-A6C34878D82A}">
                    <a16:rowId xmlns:a16="http://schemas.microsoft.com/office/drawing/2014/main" val="2836890439"/>
                  </a:ext>
                </a:extLst>
              </a:tr>
              <a:tr h="887646">
                <a:tc>
                  <a:txBody>
                    <a:bodyPr/>
                    <a:lstStyle/>
                    <a:p>
                      <a:pPr algn="ctr">
                        <a:lnSpc>
                          <a:spcPct val="115000"/>
                        </a:lnSpc>
                        <a:spcAft>
                          <a:spcPts val="800"/>
                        </a:spcAft>
                        <a:buNone/>
                      </a:pPr>
                      <a:r>
                        <a:rPr lang="en-GB" sz="1800" b="1" kern="100" dirty="0">
                          <a:effectLst/>
                          <a:latin typeface="Arial" panose="020B0604020202020204" pitchFamily="34" charset="0"/>
                          <a:ea typeface="Aptos" panose="020B0004020202020204" pitchFamily="34" charset="0"/>
                          <a:cs typeface="Times New Roman" panose="02020603050405020304" pitchFamily="18" charset="0"/>
                        </a:rPr>
                        <a:t>What caused the fire that destroyed Must Farm Bronze Age Village c850BC?</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0" marB="0" anchor="ct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GB" sz="12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Video  2 – Q4: </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hlinkClick r:id="rId2"/>
                        </a:rPr>
                        <a:t>What could have caused the fire that destroyed Must Farm?</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 </a:t>
                      </a:r>
                      <a:r>
                        <a:rPr lang="en-GB" sz="10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(Duration 2.13 mins)</a:t>
                      </a:r>
                    </a:p>
                    <a:p>
                      <a:pPr algn="l">
                        <a:lnSpc>
                          <a:spcPct val="115000"/>
                        </a:lnSpc>
                        <a:spcAft>
                          <a:spcPts val="800"/>
                        </a:spcAft>
                        <a:buNone/>
                      </a:pPr>
                      <a:r>
                        <a:rPr lang="en-GB" sz="12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PPT: </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hlinkClick r:id="rId3"/>
                        </a:rPr>
                        <a:t>Life At Must Farm Bronze Age Village</a:t>
                      </a:r>
                      <a:endPar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p>
                      <a:pPr algn="l">
                        <a:lnSpc>
                          <a:spcPct val="115000"/>
                        </a:lnSpc>
                        <a:spcAft>
                          <a:spcPts val="800"/>
                        </a:spcAft>
                        <a:buNone/>
                      </a:pP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Fact Cards from Fire Investigator Report </a:t>
                      </a:r>
                      <a:r>
                        <a:rPr lang="en-GB" sz="10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a:t>
                      </a:r>
                      <a:r>
                        <a:rPr lang="en-GB" sz="1000" kern="100" dirty="0">
                          <a:solidFill>
                            <a:schemeClr val="tx1"/>
                          </a:solidFill>
                          <a:effectLst/>
                          <a:latin typeface="Arial" panose="020B0604020202020204" pitchFamily="34" charset="0"/>
                          <a:ea typeface="Aptos" panose="020B0004020202020204" pitchFamily="34" charset="0"/>
                          <a:cs typeface="Arial" panose="020B0604020202020204" pitchFamily="34" charset="0"/>
                          <a:hlinkClick r:id="rId4"/>
                        </a:rPr>
                        <a:t>Slide 12</a:t>
                      </a:r>
                      <a:r>
                        <a:rPr lang="en-GB" sz="10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a:t>
                      </a:r>
                    </a:p>
                    <a:p>
                      <a:pPr marL="0" marR="0" lvl="0" indent="0" algn="l" defTabSz="914400" rtl="0" eaLnBrk="1" fontAlgn="auto" latinLnBrk="0" hangingPunct="1">
                        <a:lnSpc>
                          <a:spcPct val="115000"/>
                        </a:lnSpc>
                        <a:spcBef>
                          <a:spcPts val="0"/>
                        </a:spcBef>
                        <a:spcAft>
                          <a:spcPts val="800"/>
                        </a:spcAft>
                        <a:buClrTx/>
                        <a:buSzTx/>
                        <a:buFontTx/>
                        <a:buNone/>
                        <a:tabLst/>
                        <a:defRPr/>
                      </a:pP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Fact Cards for Great Fire of London &amp;  Must Farm comparison activity </a:t>
                      </a:r>
                      <a:r>
                        <a:rPr lang="en-GB" sz="10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a:t>
                      </a:r>
                      <a:r>
                        <a:rPr lang="en-GB" sz="1000" kern="100" dirty="0">
                          <a:solidFill>
                            <a:schemeClr val="tx1"/>
                          </a:solidFill>
                          <a:effectLst/>
                          <a:latin typeface="Arial" panose="020B0604020202020204" pitchFamily="34" charset="0"/>
                          <a:ea typeface="Aptos" panose="020B0004020202020204" pitchFamily="34" charset="0"/>
                          <a:cs typeface="Arial" panose="020B0604020202020204" pitchFamily="34" charset="0"/>
                          <a:hlinkClick r:id="rId4"/>
                        </a:rPr>
                        <a:t>Slides 20-21</a:t>
                      </a:r>
                      <a:r>
                        <a:rPr lang="en-GB" sz="10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a:t>
                      </a:r>
                    </a:p>
                    <a:p>
                      <a:pPr algn="l">
                        <a:lnSpc>
                          <a:spcPct val="115000"/>
                        </a:lnSpc>
                        <a:spcAft>
                          <a:spcPts val="800"/>
                        </a:spcAft>
                        <a:buNone/>
                      </a:pPr>
                      <a:endParaRPr lang="en-GB" sz="1000" kern="1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txBody>
                  <a:tcPr marL="68580" marR="68580" marT="0" marB="0" anchor="ctr"/>
                </a:tc>
                <a:tc>
                  <a:txBody>
                    <a:bodyPr/>
                    <a:lstStyle/>
                    <a:p>
                      <a:pPr algn="ctr">
                        <a:lnSpc>
                          <a:spcPct val="115000"/>
                        </a:lnSpc>
                        <a:spcAft>
                          <a:spcPts val="800"/>
                        </a:spcAft>
                        <a:buNone/>
                      </a:pPr>
                      <a:r>
                        <a:rPr lang="en-GB" sz="1200" b="1" kern="100" dirty="0">
                          <a:effectLst/>
                          <a:latin typeface="Arial" panose="020B0604020202020204" pitchFamily="34" charset="0"/>
                          <a:ea typeface="Aptos" panose="020B0004020202020204" pitchFamily="34" charset="0"/>
                          <a:cs typeface="Arial" panose="020B0604020202020204" pitchFamily="34" charset="0"/>
                        </a:rPr>
                        <a:t>Activity 5: </a:t>
                      </a:r>
                      <a:r>
                        <a:rPr lang="en-GB" sz="1200" b="0" kern="100" dirty="0">
                          <a:effectLst/>
                          <a:latin typeface="Arial" panose="020B0604020202020204" pitchFamily="34" charset="0"/>
                          <a:ea typeface="Aptos" panose="020B0004020202020204" pitchFamily="34" charset="0"/>
                          <a:cs typeface="Arial" panose="020B0604020202020204" pitchFamily="34" charset="0"/>
                          <a:hlinkClick r:id="rId4"/>
                        </a:rPr>
                        <a:t>Fire! Fire!</a:t>
                      </a:r>
                      <a:endParaRPr lang="en-GB" sz="1200" b="0" kern="100" dirty="0">
                        <a:effectLst/>
                        <a:latin typeface="Arial" panose="020B0604020202020204" pitchFamily="34" charset="0"/>
                        <a:ea typeface="Aptos" panose="020B0004020202020204" pitchFamily="34" charset="0"/>
                        <a:cs typeface="Arial" panose="020B0604020202020204" pitchFamily="34" charset="0"/>
                      </a:endParaRPr>
                    </a:p>
                    <a:p>
                      <a:pPr algn="l">
                        <a:lnSpc>
                          <a:spcPct val="115000"/>
                        </a:lnSpc>
                        <a:spcAft>
                          <a:spcPts val="800"/>
                        </a:spcAft>
                        <a:buNone/>
                      </a:pPr>
                      <a:r>
                        <a:rPr lang="en-GB" sz="1200" b="0" kern="100" dirty="0">
                          <a:effectLst/>
                          <a:latin typeface="Arial" panose="020B0604020202020204" pitchFamily="34" charset="0"/>
                          <a:ea typeface="Aptos" panose="020B0004020202020204" pitchFamily="34" charset="0"/>
                          <a:cs typeface="Arial" panose="020B0604020202020204" pitchFamily="34" charset="0"/>
                        </a:rPr>
                        <a:t>Pupils use the photos and information from the archaeological site report to draw conclusions about the causes of the fire that destroyed the Must farm Bronze Age Village just a few months after it had been built in c.859BC​</a:t>
                      </a:r>
                    </a:p>
                    <a:p>
                      <a:pPr algn="l">
                        <a:lnSpc>
                          <a:spcPct val="115000"/>
                        </a:lnSpc>
                        <a:spcAft>
                          <a:spcPts val="800"/>
                        </a:spcAft>
                        <a:buNone/>
                      </a:pPr>
                      <a:r>
                        <a:rPr lang="en-GB" sz="1200" b="0" kern="100" dirty="0">
                          <a:effectLst/>
                          <a:latin typeface="Arial" panose="020B0604020202020204" pitchFamily="34" charset="0"/>
                          <a:ea typeface="Aptos" panose="020B0004020202020204" pitchFamily="34" charset="0"/>
                          <a:cs typeface="Arial" panose="020B0604020202020204" pitchFamily="34" charset="0"/>
                        </a:rPr>
                        <a:t>They then fill in a summary sheet and write a PEE paragraph (Point, Explanation, Evidence)​</a:t>
                      </a:r>
                    </a:p>
                    <a:p>
                      <a:pPr algn="l">
                        <a:lnSpc>
                          <a:spcPct val="115000"/>
                        </a:lnSpc>
                        <a:spcAft>
                          <a:spcPts val="800"/>
                        </a:spcAft>
                        <a:buNone/>
                      </a:pPr>
                      <a:r>
                        <a:rPr lang="en-GB" sz="1200" b="1" kern="100" dirty="0">
                          <a:effectLst/>
                          <a:latin typeface="Arial" panose="020B0604020202020204" pitchFamily="34" charset="0"/>
                          <a:ea typeface="Aptos" panose="020B0004020202020204" pitchFamily="34" charset="0"/>
                          <a:cs typeface="Arial" panose="020B0604020202020204" pitchFamily="34" charset="0"/>
                        </a:rPr>
                        <a:t>Extension Activity:​</a:t>
                      </a:r>
                      <a:endParaRPr lang="en-GB" sz="1200" b="0" kern="100" dirty="0">
                        <a:effectLst/>
                        <a:latin typeface="Arial" panose="020B0604020202020204" pitchFamily="34" charset="0"/>
                        <a:ea typeface="Aptos" panose="020B0004020202020204" pitchFamily="34" charset="0"/>
                        <a:cs typeface="Arial" panose="020B0604020202020204" pitchFamily="34" charset="0"/>
                      </a:endParaRPr>
                    </a:p>
                    <a:p>
                      <a:pPr algn="l">
                        <a:lnSpc>
                          <a:spcPct val="115000"/>
                        </a:lnSpc>
                        <a:spcAft>
                          <a:spcPts val="800"/>
                        </a:spcAft>
                        <a:buNone/>
                      </a:pPr>
                      <a:r>
                        <a:rPr lang="en-GB" sz="1200" b="0" kern="100" dirty="0">
                          <a:effectLst/>
                          <a:latin typeface="Arial" panose="020B0604020202020204" pitchFamily="34" charset="0"/>
                          <a:ea typeface="Aptos" panose="020B0004020202020204" pitchFamily="34" charset="0"/>
                          <a:cs typeface="Arial" panose="020B0604020202020204" pitchFamily="34" charset="0"/>
                        </a:rPr>
                        <a:t>Although the Great Fire of London 1666 happened more than 2500 years after the fire at Must Farm Bronze Age Village, were they similar in any way?​</a:t>
                      </a:r>
                    </a:p>
                    <a:p>
                      <a:pPr algn="l">
                        <a:lnSpc>
                          <a:spcPct val="115000"/>
                        </a:lnSpc>
                        <a:spcAft>
                          <a:spcPts val="800"/>
                        </a:spcAft>
                        <a:buNone/>
                      </a:pPr>
                      <a:r>
                        <a:rPr lang="en-GB" sz="1200" b="0" kern="100" dirty="0">
                          <a:effectLst/>
                          <a:latin typeface="Arial" panose="020B0604020202020204" pitchFamily="34" charset="0"/>
                          <a:ea typeface="Aptos" panose="020B0004020202020204" pitchFamily="34" charset="0"/>
                          <a:cs typeface="Arial" panose="020B0604020202020204" pitchFamily="34" charset="0"/>
                        </a:rPr>
                        <a:t>Pupils do a comparison of the two fires using a simple Venn diagram.</a:t>
                      </a:r>
                    </a:p>
                  </a:txBody>
                  <a:tcPr marL="114300" marR="114300" marT="0" marB="0"/>
                </a:tc>
                <a:tc>
                  <a:txBody>
                    <a:bodyPr/>
                    <a:lstStyle/>
                    <a:p>
                      <a:r>
                        <a:rPr lang="en-GB" sz="1200" dirty="0">
                          <a:latin typeface="Arial" panose="020B0604020202020204" pitchFamily="34" charset="0"/>
                          <a:cs typeface="Arial" panose="020B0604020202020204" pitchFamily="34" charset="0"/>
                        </a:rPr>
                        <a:t>KS2 Unit: </a:t>
                      </a:r>
                      <a:r>
                        <a:rPr lang="en-GB" sz="1200" b="1" dirty="0">
                          <a:latin typeface="Arial" panose="020B0604020202020204" pitchFamily="34" charset="0"/>
                          <a:cs typeface="Arial" panose="020B0604020202020204" pitchFamily="34" charset="0"/>
                        </a:rPr>
                        <a:t>Changes in Britain from the Stone Age to the Iron Age: </a:t>
                      </a:r>
                      <a:r>
                        <a:rPr lang="en-GB" sz="1200" dirty="0">
                          <a:latin typeface="Arial" panose="020B0604020202020204" pitchFamily="34" charset="0"/>
                          <a:cs typeface="Arial" panose="020B0604020202020204" pitchFamily="34" charset="0"/>
                        </a:rPr>
                        <a:t>Bronze Age religion, technology and travel.</a:t>
                      </a:r>
                    </a:p>
                    <a:p>
                      <a:endParaRPr lang="en-GB" sz="1200" dirty="0">
                        <a:latin typeface="Arial" panose="020B0604020202020204" pitchFamily="34" charset="0"/>
                        <a:cs typeface="Arial" panose="020B0604020202020204" pitchFamily="34" charset="0"/>
                      </a:endParaRPr>
                    </a:p>
                    <a:p>
                      <a:r>
                        <a:rPr lang="en-GB" sz="1200" kern="1200" dirty="0">
                          <a:solidFill>
                            <a:schemeClr val="tx1"/>
                          </a:solidFill>
                          <a:effectLst/>
                          <a:latin typeface="Arial" panose="020B0604020202020204" pitchFamily="34" charset="0"/>
                          <a:ea typeface="+mn-ea"/>
                          <a:cs typeface="Arial" panose="020B0604020202020204" pitchFamily="34" charset="0"/>
                        </a:rPr>
                        <a:t>Pupils will </a:t>
                      </a:r>
                      <a:r>
                        <a:rPr lang="en-GB" sz="1200" b="1" kern="1200" dirty="0">
                          <a:solidFill>
                            <a:schemeClr val="tx1"/>
                          </a:solidFill>
                          <a:effectLst/>
                          <a:latin typeface="Arial" panose="020B0604020202020204" pitchFamily="34" charset="0"/>
                          <a:ea typeface="+mn-ea"/>
                          <a:cs typeface="Arial" panose="020B0604020202020204" pitchFamily="34" charset="0"/>
                        </a:rPr>
                        <a:t>weigh evidence and draw conclusions.</a:t>
                      </a:r>
                    </a:p>
                    <a:p>
                      <a:endParaRPr lang="en-GB" sz="1200" b="1" kern="1200" dirty="0">
                        <a:solidFill>
                          <a:schemeClr val="tx1"/>
                        </a:solidFill>
                        <a:effectLst/>
                        <a:latin typeface="Arial" panose="020B0604020202020204" pitchFamily="34" charset="0"/>
                        <a:ea typeface="+mn-ea"/>
                        <a:cs typeface="Arial" panose="020B0604020202020204" pitchFamily="34" charset="0"/>
                      </a:endParaRPr>
                    </a:p>
                    <a:p>
                      <a:r>
                        <a:rPr lang="en-GB" sz="1200" kern="1200" dirty="0">
                          <a:solidFill>
                            <a:schemeClr val="tx1"/>
                          </a:solidFill>
                          <a:effectLst/>
                          <a:latin typeface="Arial" panose="020B0604020202020204" pitchFamily="34" charset="0"/>
                          <a:ea typeface="+mn-ea"/>
                          <a:cs typeface="Arial" panose="020B0604020202020204" pitchFamily="34" charset="0"/>
                        </a:rPr>
                        <a:t>Pupils will develop their understanding of the </a:t>
                      </a:r>
                      <a:r>
                        <a:rPr lang="en-GB" sz="1200" b="1" kern="1200" dirty="0">
                          <a:solidFill>
                            <a:schemeClr val="tx1"/>
                          </a:solidFill>
                          <a:effectLst/>
                          <a:latin typeface="Arial" panose="020B0604020202020204" pitchFamily="34" charset="0"/>
                          <a:ea typeface="+mn-ea"/>
                          <a:cs typeface="Arial" panose="020B0604020202020204" pitchFamily="34" charset="0"/>
                        </a:rPr>
                        <a:t>methods of historical enquiry</a:t>
                      </a:r>
                      <a:r>
                        <a:rPr lang="en-GB" sz="1200" kern="1200" dirty="0">
                          <a:solidFill>
                            <a:schemeClr val="tx1"/>
                          </a:solidFill>
                          <a:effectLst/>
                          <a:latin typeface="Arial" panose="020B0604020202020204" pitchFamily="34" charset="0"/>
                          <a:ea typeface="+mn-ea"/>
                          <a:cs typeface="Arial" panose="020B0604020202020204" pitchFamily="34" charset="0"/>
                        </a:rPr>
                        <a:t>, including </a:t>
                      </a:r>
                      <a:r>
                        <a:rPr lang="en-GB" sz="1200" b="1" kern="1200" dirty="0">
                          <a:solidFill>
                            <a:schemeClr val="tx1"/>
                          </a:solidFill>
                          <a:effectLst/>
                          <a:latin typeface="Arial" panose="020B0604020202020204" pitchFamily="34" charset="0"/>
                          <a:ea typeface="+mn-ea"/>
                          <a:cs typeface="Arial" panose="020B0604020202020204" pitchFamily="34" charset="0"/>
                        </a:rPr>
                        <a:t>how evidence is used rigorously to make historical claims.</a:t>
                      </a:r>
                      <a:endParaRPr lang="en-GB" sz="1200" kern="1200" dirty="0">
                        <a:solidFill>
                          <a:schemeClr val="tx1"/>
                        </a:solidFill>
                        <a:effectLst/>
                        <a:latin typeface="Arial" panose="020B0604020202020204" pitchFamily="34" charset="0"/>
                        <a:ea typeface="+mn-ea"/>
                        <a:cs typeface="Arial" panose="020B0604020202020204" pitchFamily="34" charset="0"/>
                      </a:endParaRPr>
                    </a:p>
                    <a:p>
                      <a:endParaRPr lang="en-GB" sz="1200" kern="1200" dirty="0">
                        <a:solidFill>
                          <a:schemeClr val="tx1"/>
                        </a:solidFill>
                        <a:effectLst/>
                        <a:latin typeface="Arial" panose="020B0604020202020204" pitchFamily="34" charset="0"/>
                        <a:ea typeface="+mn-ea"/>
                        <a:cs typeface="Arial" panose="020B0604020202020204" pitchFamily="34" charset="0"/>
                      </a:endParaRPr>
                    </a:p>
                    <a:p>
                      <a:r>
                        <a:rPr lang="en-GB" sz="1200" dirty="0">
                          <a:effectLst/>
                          <a:latin typeface="Arial" panose="020B0604020202020204" pitchFamily="34" charset="0"/>
                          <a:ea typeface="Aptos" panose="020B0004020202020204" pitchFamily="34" charset="0"/>
                        </a:rPr>
                        <a:t>Pupils will understand </a:t>
                      </a:r>
                      <a:r>
                        <a:rPr lang="en-GB" sz="1200" b="1" dirty="0">
                          <a:effectLst/>
                          <a:latin typeface="Arial" panose="020B0604020202020204" pitchFamily="34" charset="0"/>
                          <a:ea typeface="Aptos" panose="020B0004020202020204" pitchFamily="34" charset="0"/>
                        </a:rPr>
                        <a:t>how and why contrasting arguments and interpretations of the past have been constructed.</a:t>
                      </a:r>
                    </a:p>
                    <a:p>
                      <a:endParaRPr lang="en-GB" sz="1200" dirty="0">
                        <a:effectLst/>
                        <a:latin typeface="Arial" panose="020B0604020202020204" pitchFamily="34" charset="0"/>
                        <a:ea typeface="Aptos" panose="020B0004020202020204" pitchFamily="34" charset="0"/>
                      </a:endParaRPr>
                    </a:p>
                    <a:p>
                      <a:r>
                        <a:rPr lang="en-GB" sz="1200" dirty="0">
                          <a:effectLst/>
                          <a:latin typeface="Arial" panose="020B0604020202020204" pitchFamily="34" charset="0"/>
                          <a:ea typeface="Aptos" panose="020B0004020202020204" pitchFamily="34" charset="0"/>
                        </a:rPr>
                        <a:t>Pupils will </a:t>
                      </a:r>
                      <a:r>
                        <a:rPr lang="en-GB" sz="1200" b="1" dirty="0">
                          <a:effectLst/>
                          <a:latin typeface="Arial" panose="020B0604020202020204" pitchFamily="34" charset="0"/>
                          <a:ea typeface="Aptos" panose="020B0004020202020204" pitchFamily="34" charset="0"/>
                        </a:rPr>
                        <a:t>address historically valid questions about cause, similarity and difference.</a:t>
                      </a:r>
                    </a:p>
                    <a:p>
                      <a:endParaRPr lang="en-GB" sz="1200" b="1" dirty="0">
                        <a:effectLst/>
                        <a:latin typeface="Arial" panose="020B0604020202020204" pitchFamily="34" charset="0"/>
                        <a:cs typeface="Arial" panose="020B0604020202020204" pitchFamily="34" charset="0"/>
                      </a:endParaRPr>
                    </a:p>
                    <a:p>
                      <a:r>
                        <a:rPr lang="en-GB" sz="1200" b="0" dirty="0">
                          <a:effectLst/>
                          <a:latin typeface="Arial" panose="020B0604020202020204" pitchFamily="34" charset="0"/>
                          <a:cs typeface="Arial" panose="020B0604020202020204" pitchFamily="34" charset="0"/>
                        </a:rPr>
                        <a:t>Pupils will recall learning from KS1 Unit: </a:t>
                      </a:r>
                      <a:r>
                        <a:rPr lang="en-GB" sz="1200" b="1" dirty="0">
                          <a:effectLst/>
                          <a:latin typeface="Arial" panose="020B0604020202020204" pitchFamily="34" charset="0"/>
                          <a:cs typeface="Arial" panose="020B0604020202020204" pitchFamily="34" charset="0"/>
                        </a:rPr>
                        <a:t>Events beyond living memory that are significant nationally or globally, for example, the Great Fire of London</a:t>
                      </a:r>
                      <a:r>
                        <a:rPr lang="en-GB" sz="1200" b="0" dirty="0">
                          <a:effectLst/>
                          <a:latin typeface="Arial" panose="020B0604020202020204" pitchFamily="34" charset="0"/>
                          <a:cs typeface="Arial" panose="020B0604020202020204" pitchFamily="34" charset="0"/>
                        </a:rPr>
                        <a:t>. </a:t>
                      </a:r>
                      <a:endParaRPr lang="en-GB" sz="1200" b="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143904533"/>
                  </a:ext>
                </a:extLst>
              </a:tr>
            </a:tbl>
          </a:graphicData>
        </a:graphic>
      </p:graphicFrame>
    </p:spTree>
    <p:extLst>
      <p:ext uri="{BB962C8B-B14F-4D97-AF65-F5344CB8AC3E}">
        <p14:creationId xmlns:p14="http://schemas.microsoft.com/office/powerpoint/2010/main" val="34326774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5613A-9B57-4ECB-AEF7-B278510488F9}"/>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2F6DC6DE-034F-821C-B19C-4BCA528FF698}"/>
              </a:ext>
            </a:extLst>
          </p:cNvPr>
          <p:cNvSpPr txBox="1"/>
          <p:nvPr/>
        </p:nvSpPr>
        <p:spPr>
          <a:xfrm>
            <a:off x="4475" y="229517"/>
            <a:ext cx="12192000" cy="646331"/>
          </a:xfrm>
          <a:prstGeom prst="rect">
            <a:avLst/>
          </a:prstGeom>
          <a:noFill/>
        </p:spPr>
        <p:txBody>
          <a:bodyPr wrap="square" rtlCol="0">
            <a:spAutoFit/>
          </a:bodyPr>
          <a:lstStyle/>
          <a:p>
            <a:pPr algn="ctr"/>
            <a:r>
              <a:rPr lang="en-US" sz="3600" b="1" dirty="0">
                <a:solidFill>
                  <a:schemeClr val="bg1"/>
                </a:solidFill>
                <a:latin typeface="Calibri" panose="020F0502020204030204" pitchFamily="34" charset="0"/>
                <a:ea typeface="Calibri" panose="020F0502020204030204" pitchFamily="34" charset="0"/>
                <a:cs typeface="Calibri" panose="020F0502020204030204" pitchFamily="34" charset="0"/>
              </a:rPr>
              <a:t>Must Farm Bronze Age Village – Single Lesson Plan</a:t>
            </a:r>
            <a:endParaRPr lang="en-GB" sz="36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6" name="Table 5">
            <a:extLst>
              <a:ext uri="{FF2B5EF4-FFF2-40B4-BE49-F238E27FC236}">
                <a16:creationId xmlns:a16="http://schemas.microsoft.com/office/drawing/2014/main" id="{4E545514-D7EF-037C-61F0-A7611470E2D0}"/>
              </a:ext>
            </a:extLst>
          </p:cNvPr>
          <p:cNvGraphicFramePr>
            <a:graphicFrameLocks noGrp="1"/>
          </p:cNvGraphicFramePr>
          <p:nvPr/>
        </p:nvGraphicFramePr>
        <p:xfrm>
          <a:off x="130556" y="88730"/>
          <a:ext cx="11930888" cy="847796"/>
        </p:xfrm>
        <a:graphic>
          <a:graphicData uri="http://schemas.openxmlformats.org/drawingml/2006/table">
            <a:tbl>
              <a:tblPr firstRow="1" bandRow="1">
                <a:tableStyleId>{5940675A-B579-460E-94D1-54222C63F5DA}</a:tableStyleId>
              </a:tblPr>
              <a:tblGrid>
                <a:gridCol w="11930888">
                  <a:extLst>
                    <a:ext uri="{9D8B030D-6E8A-4147-A177-3AD203B41FA5}">
                      <a16:colId xmlns:a16="http://schemas.microsoft.com/office/drawing/2014/main" val="38483152"/>
                    </a:ext>
                  </a:extLst>
                </a:gridCol>
              </a:tblGrid>
              <a:tr h="847796">
                <a:tc>
                  <a:txBody>
                    <a:bodyPr/>
                    <a:lstStyle/>
                    <a:p>
                      <a:pPr algn="l"/>
                      <a:r>
                        <a:rPr lang="en-GB" sz="2400" b="1" dirty="0"/>
                        <a:t>Teaching Overview: Why is the Must Farm Bronze Age Village so important and what does it tell us about everyday life in the Bronze Age?</a:t>
                      </a:r>
                    </a:p>
                  </a:txBody>
                  <a:tcPr/>
                </a:tc>
                <a:extLst>
                  <a:ext uri="{0D108BD9-81ED-4DB2-BD59-A6C34878D82A}">
                    <a16:rowId xmlns:a16="http://schemas.microsoft.com/office/drawing/2014/main" val="2183404621"/>
                  </a:ext>
                </a:extLst>
              </a:tr>
            </a:tbl>
          </a:graphicData>
        </a:graphic>
      </p:graphicFrame>
      <p:graphicFrame>
        <p:nvGraphicFramePr>
          <p:cNvPr id="7" name="Table 6">
            <a:extLst>
              <a:ext uri="{FF2B5EF4-FFF2-40B4-BE49-F238E27FC236}">
                <a16:creationId xmlns:a16="http://schemas.microsoft.com/office/drawing/2014/main" id="{4AB3BE4C-7677-14A7-2C78-A62E50076D35}"/>
              </a:ext>
            </a:extLst>
          </p:cNvPr>
          <p:cNvGraphicFramePr>
            <a:graphicFrameLocks noGrp="1"/>
          </p:cNvGraphicFramePr>
          <p:nvPr>
            <p:extLst>
              <p:ext uri="{D42A27DB-BD31-4B8C-83A1-F6EECF244321}">
                <p14:modId xmlns:p14="http://schemas.microsoft.com/office/powerpoint/2010/main" val="645856595"/>
              </p:ext>
            </p:extLst>
          </p:nvPr>
        </p:nvGraphicFramePr>
        <p:xfrm>
          <a:off x="130556" y="1153106"/>
          <a:ext cx="11930888" cy="4965299"/>
        </p:xfrm>
        <a:graphic>
          <a:graphicData uri="http://schemas.openxmlformats.org/drawingml/2006/table">
            <a:tbl>
              <a:tblPr firstRow="1" bandRow="1">
                <a:tableStyleId>{5940675A-B579-460E-94D1-54222C63F5DA}</a:tableStyleId>
              </a:tblPr>
              <a:tblGrid>
                <a:gridCol w="2982722">
                  <a:extLst>
                    <a:ext uri="{9D8B030D-6E8A-4147-A177-3AD203B41FA5}">
                      <a16:colId xmlns:a16="http://schemas.microsoft.com/office/drawing/2014/main" val="3189965901"/>
                    </a:ext>
                  </a:extLst>
                </a:gridCol>
                <a:gridCol w="2982722">
                  <a:extLst>
                    <a:ext uri="{9D8B030D-6E8A-4147-A177-3AD203B41FA5}">
                      <a16:colId xmlns:a16="http://schemas.microsoft.com/office/drawing/2014/main" val="691411791"/>
                    </a:ext>
                  </a:extLst>
                </a:gridCol>
                <a:gridCol w="2982722">
                  <a:extLst>
                    <a:ext uri="{9D8B030D-6E8A-4147-A177-3AD203B41FA5}">
                      <a16:colId xmlns:a16="http://schemas.microsoft.com/office/drawing/2014/main" val="1176524434"/>
                    </a:ext>
                  </a:extLst>
                </a:gridCol>
                <a:gridCol w="2982722">
                  <a:extLst>
                    <a:ext uri="{9D8B030D-6E8A-4147-A177-3AD203B41FA5}">
                      <a16:colId xmlns:a16="http://schemas.microsoft.com/office/drawing/2014/main" val="3576782001"/>
                    </a:ext>
                  </a:extLst>
                </a:gridCol>
              </a:tblGrid>
              <a:tr h="377614">
                <a:tc>
                  <a:txBody>
                    <a:bodyPr/>
                    <a:lstStyle/>
                    <a:p>
                      <a:pPr algn="ctr"/>
                      <a:r>
                        <a:rPr lang="en-GB" sz="1600" b="1" dirty="0">
                          <a:latin typeface="Arial" panose="020B0604020202020204" pitchFamily="34" charset="0"/>
                          <a:cs typeface="Arial" panose="020B0604020202020204" pitchFamily="34" charset="0"/>
                        </a:rPr>
                        <a:t>Enquiry Question 6</a:t>
                      </a:r>
                    </a:p>
                  </a:txBody>
                  <a:tcPr/>
                </a:tc>
                <a:tc>
                  <a:txBody>
                    <a:bodyPr/>
                    <a:lstStyle/>
                    <a:p>
                      <a:pPr algn="ctr"/>
                      <a:r>
                        <a:rPr lang="en-GB" sz="1600" b="1" dirty="0">
                          <a:latin typeface="Arial" panose="020B0604020202020204" pitchFamily="34" charset="0"/>
                          <a:cs typeface="Arial" panose="020B0604020202020204" pitchFamily="34" charset="0"/>
                        </a:rPr>
                        <a:t>Sources</a:t>
                      </a:r>
                    </a:p>
                  </a:txBody>
                  <a:tcPr/>
                </a:tc>
                <a:tc>
                  <a:txBody>
                    <a:bodyPr/>
                    <a:lstStyle/>
                    <a:p>
                      <a:pPr algn="ctr"/>
                      <a:r>
                        <a:rPr lang="en-GB" sz="1600" b="1" dirty="0">
                          <a:latin typeface="Arial" panose="020B0604020202020204" pitchFamily="34" charset="0"/>
                          <a:cs typeface="Arial" panose="020B0604020202020204" pitchFamily="34" charset="0"/>
                        </a:rPr>
                        <a:t>Activities</a:t>
                      </a:r>
                    </a:p>
                  </a:txBody>
                  <a:tcPr/>
                </a:tc>
                <a:tc>
                  <a:txBody>
                    <a:bodyPr/>
                    <a:lstStyle/>
                    <a:p>
                      <a:pPr algn="ctr"/>
                      <a:r>
                        <a:rPr lang="en-GB" sz="1600" b="1" dirty="0">
                          <a:latin typeface="Arial" panose="020B0604020202020204" pitchFamily="34" charset="0"/>
                          <a:cs typeface="Arial" panose="020B0604020202020204" pitchFamily="34" charset="0"/>
                        </a:rPr>
                        <a:t>Curriculum Links</a:t>
                      </a:r>
                    </a:p>
                  </a:txBody>
                  <a:tcPr/>
                </a:tc>
                <a:extLst>
                  <a:ext uri="{0D108BD9-81ED-4DB2-BD59-A6C34878D82A}">
                    <a16:rowId xmlns:a16="http://schemas.microsoft.com/office/drawing/2014/main" val="2836890439"/>
                  </a:ext>
                </a:extLst>
              </a:tr>
              <a:tr h="887646">
                <a:tc>
                  <a:txBody>
                    <a:bodyPr/>
                    <a:lstStyle/>
                    <a:p>
                      <a:pPr algn="ctr">
                        <a:lnSpc>
                          <a:spcPct val="115000"/>
                        </a:lnSpc>
                        <a:spcAft>
                          <a:spcPts val="800"/>
                        </a:spcAft>
                        <a:buNone/>
                      </a:pPr>
                      <a:r>
                        <a:rPr lang="en-GB" sz="1800" b="1" kern="100" dirty="0">
                          <a:effectLst/>
                          <a:latin typeface="Arial" panose="020B0604020202020204" pitchFamily="34" charset="0"/>
                          <a:ea typeface="Aptos" panose="020B0004020202020204" pitchFamily="34" charset="0"/>
                          <a:cs typeface="Times New Roman" panose="02020603050405020304" pitchFamily="18" charset="0"/>
                        </a:rPr>
                        <a:t>Do our houses have anything in common with the round houses of Must Farm Bronze Age Village c.850BC?</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txBody>
                  <a:tcPr marL="114300" marR="114300" marT="0" marB="0" anchor="ctr"/>
                </a:tc>
                <a:tc>
                  <a: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GB" sz="12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Video 2: </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hlinkClick r:id="rId2"/>
                        </a:rPr>
                        <a:t>Must Farm: A Bronze Age Settlement</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 </a:t>
                      </a:r>
                      <a:r>
                        <a:rPr lang="en-GB" sz="10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(Duration 8.20 mins)</a:t>
                      </a:r>
                    </a:p>
                    <a:p>
                      <a:pPr marL="0" marR="0" lvl="0" indent="0" algn="l" defTabSz="914400" rtl="0" eaLnBrk="1" fontAlgn="auto" latinLnBrk="0" hangingPunct="1">
                        <a:lnSpc>
                          <a:spcPct val="115000"/>
                        </a:lnSpc>
                        <a:spcBef>
                          <a:spcPts val="0"/>
                        </a:spcBef>
                        <a:spcAft>
                          <a:spcPts val="800"/>
                        </a:spcAft>
                        <a:buClrTx/>
                        <a:buSzTx/>
                        <a:buFontTx/>
                        <a:buNone/>
                        <a:tabLst/>
                        <a:defRPr/>
                      </a:pPr>
                      <a:r>
                        <a:rPr lang="en-GB" sz="12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PPT: </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hlinkClick r:id="rId3"/>
                        </a:rPr>
                        <a:t>Introducing Must Farm Bronze Age Village</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 </a:t>
                      </a:r>
                      <a:r>
                        <a:rPr lang="en-GB" sz="10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(Slides 7-11)</a:t>
                      </a:r>
                    </a:p>
                    <a:p>
                      <a:pPr marL="0" marR="0" lvl="0" indent="0" algn="l" defTabSz="914400" rtl="0" eaLnBrk="1" fontAlgn="auto" latinLnBrk="0" hangingPunct="1">
                        <a:lnSpc>
                          <a:spcPct val="115000"/>
                        </a:lnSpc>
                        <a:spcBef>
                          <a:spcPts val="0"/>
                        </a:spcBef>
                        <a:spcAft>
                          <a:spcPts val="800"/>
                        </a:spcAft>
                        <a:buClrTx/>
                        <a:buSzTx/>
                        <a:buFontTx/>
                        <a:buNone/>
                        <a:tabLst/>
                        <a:defRPr/>
                      </a:pPr>
                      <a:r>
                        <a:rPr lang="en-GB" sz="12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PPT: </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hlinkClick r:id="rId4"/>
                        </a:rPr>
                        <a:t>Building Must Farm Bronze Age Village</a:t>
                      </a:r>
                      <a:endPar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lang="en-GB" sz="12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PPT: </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hlinkClick r:id="rId5"/>
                        </a:rPr>
                        <a:t>Life At Must Farm Bronze Age Village</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 </a:t>
                      </a:r>
                      <a:r>
                        <a:rPr lang="en-GB" sz="12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(Slides 1-5)</a:t>
                      </a:r>
                      <a:endPar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p>
                      <a:pPr algn="l">
                        <a:lnSpc>
                          <a:spcPct val="115000"/>
                        </a:lnSpc>
                        <a:spcAft>
                          <a:spcPts val="800"/>
                        </a:spcAft>
                        <a:buNone/>
                      </a:pPr>
                      <a:r>
                        <a:rPr lang="en-GB" sz="12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ZIP Folder: </a:t>
                      </a:r>
                      <a:r>
                        <a:rPr lang="en-GB" sz="12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hlinkClick r:id="rId6"/>
                        </a:rPr>
                        <a:t>Images – 8 themed PPTs with high quality images of artefacts and reconstruction illustrations</a:t>
                      </a:r>
                      <a:endParaRPr lang="en-GB" sz="1200" b="1" kern="100" dirty="0">
                        <a:solidFill>
                          <a:schemeClr val="tx1"/>
                        </a:solidFill>
                        <a:effectLst/>
                        <a:latin typeface="Arial" panose="020B0604020202020204" pitchFamily="34" charset="0"/>
                        <a:ea typeface="Aptos" panose="020B0004020202020204" pitchFamily="34" charset="0"/>
                        <a:cs typeface="Arial" panose="020B0604020202020204" pitchFamily="34" charset="0"/>
                      </a:endParaRPr>
                    </a:p>
                    <a:p>
                      <a:pPr algn="l">
                        <a:lnSpc>
                          <a:spcPct val="115000"/>
                        </a:lnSpc>
                        <a:spcAft>
                          <a:spcPts val="800"/>
                        </a:spcAft>
                        <a:buNone/>
                      </a:pP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3D models of the site and the artefacts </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hlinkClick r:id="rId7"/>
                        </a:rPr>
                        <a:t>https://sketchfab.com/mustfarm</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 </a:t>
                      </a:r>
                    </a:p>
                    <a:p>
                      <a:pPr algn="l">
                        <a:lnSpc>
                          <a:spcPct val="115000"/>
                        </a:lnSpc>
                        <a:spcAft>
                          <a:spcPts val="800"/>
                        </a:spcAft>
                        <a:buNone/>
                      </a:pP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Find more </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hlinkClick r:id="rId8"/>
                        </a:rPr>
                        <a:t>Prehistory resources</a:t>
                      </a:r>
                      <a:r>
                        <a:rPr lang="en-GB" sz="1200" kern="100" dirty="0">
                          <a:solidFill>
                            <a:schemeClr val="tx1"/>
                          </a:solidFill>
                          <a:effectLst/>
                          <a:latin typeface="Arial" panose="020B0604020202020204" pitchFamily="34" charset="0"/>
                          <a:ea typeface="Aptos" panose="020B0004020202020204" pitchFamily="34" charset="0"/>
                          <a:cs typeface="Arial" panose="020B0604020202020204" pitchFamily="34" charset="0"/>
                        </a:rPr>
                        <a:t> from Historic England</a:t>
                      </a:r>
                    </a:p>
                  </a:txBody>
                  <a:tcPr marL="68580" marR="68580" marT="0" marB="0" anchor="ctr"/>
                </a:tc>
                <a:tc>
                  <a:txBody>
                    <a:bodyPr/>
                    <a:lstStyle/>
                    <a:p>
                      <a:pPr algn="ctr">
                        <a:lnSpc>
                          <a:spcPct val="115000"/>
                        </a:lnSpc>
                        <a:spcAft>
                          <a:spcPts val="800"/>
                        </a:spcAft>
                        <a:buNone/>
                      </a:pPr>
                      <a:r>
                        <a:rPr lang="en-GB" sz="1200" b="1" kern="100" dirty="0">
                          <a:effectLst/>
                          <a:latin typeface="Arial" panose="020B0604020202020204" pitchFamily="34" charset="0"/>
                          <a:ea typeface="Aptos" panose="020B0004020202020204" pitchFamily="34" charset="0"/>
                          <a:cs typeface="Arial" panose="020B0604020202020204" pitchFamily="34" charset="0"/>
                        </a:rPr>
                        <a:t>Activity 6: </a:t>
                      </a:r>
                      <a:r>
                        <a:rPr lang="en-GB" sz="1200" b="0" kern="100" dirty="0">
                          <a:effectLst/>
                          <a:latin typeface="Arial" panose="020B0604020202020204" pitchFamily="34" charset="0"/>
                          <a:ea typeface="Aptos" panose="020B0004020202020204" pitchFamily="34" charset="0"/>
                          <a:cs typeface="Arial" panose="020B0604020202020204" pitchFamily="34" charset="0"/>
                          <a:hlinkClick r:id="rId9"/>
                        </a:rPr>
                        <a:t>Homes – Then and Now</a:t>
                      </a:r>
                      <a:endParaRPr lang="en-GB" sz="1200" b="0" kern="100" dirty="0">
                        <a:effectLst/>
                        <a:latin typeface="Arial" panose="020B0604020202020204" pitchFamily="34" charset="0"/>
                        <a:ea typeface="Aptos" panose="020B0004020202020204" pitchFamily="34" charset="0"/>
                        <a:cs typeface="Arial" panose="020B0604020202020204" pitchFamily="34" charset="0"/>
                      </a:endParaRPr>
                    </a:p>
                    <a:p>
                      <a:pPr algn="l">
                        <a:lnSpc>
                          <a:spcPct val="115000"/>
                        </a:lnSpc>
                        <a:spcAft>
                          <a:spcPts val="800"/>
                        </a:spcAft>
                        <a:buNone/>
                      </a:pPr>
                      <a:r>
                        <a:rPr lang="en-GB" sz="1200" b="0" kern="100" dirty="0">
                          <a:effectLst/>
                          <a:latin typeface="Arial" panose="020B0604020202020204" pitchFamily="34" charset="0"/>
                          <a:ea typeface="Aptos" panose="020B0004020202020204" pitchFamily="34" charset="0"/>
                          <a:cs typeface="Arial" panose="020B0604020202020204" pitchFamily="34" charset="0"/>
                        </a:rPr>
                        <a:t>Pupils analyse a modern home to identify features, materials and rooms. Recap KS1 unit on Homes through time. </a:t>
                      </a:r>
                    </a:p>
                    <a:p>
                      <a:pPr algn="l">
                        <a:lnSpc>
                          <a:spcPct val="115000"/>
                        </a:lnSpc>
                        <a:spcAft>
                          <a:spcPts val="800"/>
                        </a:spcAft>
                        <a:buNone/>
                      </a:pPr>
                      <a:r>
                        <a:rPr lang="en-GB" sz="1200" b="0" kern="100" dirty="0">
                          <a:effectLst/>
                          <a:latin typeface="Arial" panose="020B0604020202020204" pitchFamily="34" charset="0"/>
                          <a:ea typeface="Aptos" panose="020B0004020202020204" pitchFamily="34" charset="0"/>
                          <a:cs typeface="Arial" panose="020B0604020202020204" pitchFamily="34" charset="0"/>
                        </a:rPr>
                        <a:t>Then label the reconstruction diagram of the roundhouse from the Bronze Age and fill in a chart comparing it with a modern house/home </a:t>
                      </a:r>
                    </a:p>
                    <a:p>
                      <a:pPr algn="l">
                        <a:lnSpc>
                          <a:spcPct val="115000"/>
                        </a:lnSpc>
                        <a:spcAft>
                          <a:spcPts val="800"/>
                        </a:spcAft>
                        <a:buNone/>
                      </a:pPr>
                      <a:r>
                        <a:rPr lang="en-GB" sz="1200" b="1" kern="100" dirty="0">
                          <a:effectLst/>
                          <a:latin typeface="Arial" panose="020B0604020202020204" pitchFamily="34" charset="0"/>
                          <a:ea typeface="Aptos" panose="020B0004020202020204" pitchFamily="34" charset="0"/>
                          <a:cs typeface="Arial" panose="020B0604020202020204" pitchFamily="34" charset="0"/>
                        </a:rPr>
                        <a:t>Extension Activity 1:  Was every Prehistoric Village like the one found at Must Farm</a:t>
                      </a:r>
                      <a:r>
                        <a:rPr lang="en-GB" sz="1200" b="0" kern="100" dirty="0">
                          <a:effectLst/>
                          <a:latin typeface="Arial" panose="020B0604020202020204" pitchFamily="34" charset="0"/>
                          <a:ea typeface="Aptos" panose="020B0004020202020204" pitchFamily="34" charset="0"/>
                          <a:cs typeface="Arial" panose="020B0604020202020204" pitchFamily="34" charset="0"/>
                        </a:rPr>
                        <a:t>?​</a:t>
                      </a:r>
                    </a:p>
                    <a:p>
                      <a:pPr algn="l">
                        <a:lnSpc>
                          <a:spcPct val="115000"/>
                        </a:lnSpc>
                        <a:spcAft>
                          <a:spcPts val="800"/>
                        </a:spcAft>
                        <a:buNone/>
                      </a:pPr>
                      <a:r>
                        <a:rPr lang="en-GB" sz="1200" b="0" kern="100" dirty="0">
                          <a:effectLst/>
                          <a:latin typeface="Arial" panose="020B0604020202020204" pitchFamily="34" charset="0"/>
                          <a:ea typeface="Aptos" panose="020B0004020202020204" pitchFamily="34" charset="0"/>
                          <a:cs typeface="Arial" panose="020B0604020202020204" pitchFamily="34" charset="0"/>
                        </a:rPr>
                        <a:t>Pupils sort the cards into a chronological sequence, using a timeline to help.​</a:t>
                      </a:r>
                    </a:p>
                    <a:p>
                      <a:pPr algn="l">
                        <a:lnSpc>
                          <a:spcPct val="115000"/>
                        </a:lnSpc>
                        <a:spcAft>
                          <a:spcPts val="800"/>
                        </a:spcAft>
                        <a:buNone/>
                      </a:pPr>
                      <a:r>
                        <a:rPr lang="en-GB" sz="1200" b="1" kern="100" dirty="0">
                          <a:effectLst/>
                          <a:latin typeface="Arial" panose="020B0604020202020204" pitchFamily="34" charset="0"/>
                          <a:ea typeface="Aptos" panose="020B0004020202020204" pitchFamily="34" charset="0"/>
                          <a:cs typeface="Arial" panose="020B0604020202020204" pitchFamily="34" charset="0"/>
                        </a:rPr>
                        <a:t>Extension Activity 2: Skara Brae v Must Farm</a:t>
                      </a:r>
                      <a:r>
                        <a:rPr lang="en-GB" sz="1200" b="0" kern="100" dirty="0">
                          <a:effectLst/>
                          <a:latin typeface="Arial" panose="020B0604020202020204" pitchFamily="34" charset="0"/>
                          <a:ea typeface="Aptos" panose="020B0004020202020204" pitchFamily="34" charset="0"/>
                          <a:cs typeface="Arial" panose="020B0604020202020204" pitchFamily="34" charset="0"/>
                        </a:rPr>
                        <a:t>​</a:t>
                      </a:r>
                    </a:p>
                    <a:p>
                      <a:pPr algn="l">
                        <a:lnSpc>
                          <a:spcPct val="115000"/>
                        </a:lnSpc>
                        <a:spcAft>
                          <a:spcPts val="800"/>
                        </a:spcAft>
                        <a:buNone/>
                      </a:pPr>
                      <a:r>
                        <a:rPr lang="en-GB" sz="1200" b="0" kern="100" dirty="0">
                          <a:effectLst/>
                          <a:latin typeface="Arial" panose="020B0604020202020204" pitchFamily="34" charset="0"/>
                          <a:ea typeface="Aptos" panose="020B0004020202020204" pitchFamily="34" charset="0"/>
                          <a:cs typeface="Arial" panose="020B0604020202020204" pitchFamily="34" charset="0"/>
                        </a:rPr>
                        <a:t>Pupils place fact cards that are similar in the overlapping area of the two circles of the Venn Diagram​ and others in the outer part of the circles​.​</a:t>
                      </a:r>
                    </a:p>
                  </a:txBody>
                  <a:tcPr marL="114300" marR="114300" marT="0" marB="0"/>
                </a:tc>
                <a:tc>
                  <a:txBody>
                    <a:bodyPr/>
                    <a:lstStyle/>
                    <a:p>
                      <a:r>
                        <a:rPr lang="en-GB" sz="1200" dirty="0">
                          <a:latin typeface="Arial" panose="020B0604020202020204" pitchFamily="34" charset="0"/>
                          <a:cs typeface="Arial" panose="020B0604020202020204" pitchFamily="34" charset="0"/>
                        </a:rPr>
                        <a:t>KS2 Unit: </a:t>
                      </a:r>
                      <a:r>
                        <a:rPr lang="en-GB" sz="1200" b="1" dirty="0">
                          <a:latin typeface="Arial" panose="020B0604020202020204" pitchFamily="34" charset="0"/>
                          <a:cs typeface="Arial" panose="020B0604020202020204" pitchFamily="34" charset="0"/>
                        </a:rPr>
                        <a:t>Changes in Britain from the Stone Age to the Iron Age: </a:t>
                      </a:r>
                      <a:r>
                        <a:rPr lang="en-GB" sz="1200" dirty="0">
                          <a:latin typeface="Arial" panose="020B0604020202020204" pitchFamily="34" charset="0"/>
                          <a:cs typeface="Arial" panose="020B0604020202020204" pitchFamily="34" charset="0"/>
                        </a:rPr>
                        <a:t>Bronze Age religion, technology and travel.</a:t>
                      </a:r>
                    </a:p>
                    <a:p>
                      <a:endParaRPr lang="en-GB" sz="1200" dirty="0">
                        <a:latin typeface="Arial" panose="020B0604020202020204" pitchFamily="34" charset="0"/>
                        <a:cs typeface="Arial" panose="020B0604020202020204" pitchFamily="34" charset="0"/>
                      </a:endParaRPr>
                    </a:p>
                    <a:p>
                      <a:r>
                        <a:rPr lang="en-GB" sz="1200" kern="1200" dirty="0">
                          <a:solidFill>
                            <a:schemeClr val="tx1"/>
                          </a:solidFill>
                          <a:effectLst/>
                          <a:latin typeface="Arial" panose="020B0604020202020204" pitchFamily="34" charset="0"/>
                          <a:ea typeface="+mn-ea"/>
                          <a:cs typeface="Arial" panose="020B0604020202020204" pitchFamily="34" charset="0"/>
                        </a:rPr>
                        <a:t>Pupils will </a:t>
                      </a:r>
                      <a:r>
                        <a:rPr lang="en-GB" sz="1200" b="0" kern="1200" dirty="0">
                          <a:solidFill>
                            <a:schemeClr val="tx1"/>
                          </a:solidFill>
                          <a:effectLst/>
                          <a:latin typeface="Arial" panose="020B0604020202020204" pitchFamily="34" charset="0"/>
                          <a:ea typeface="+mn-ea"/>
                          <a:cs typeface="Arial" panose="020B0604020202020204" pitchFamily="34" charset="0"/>
                        </a:rPr>
                        <a:t>develop knowledge and understanding of the </a:t>
                      </a:r>
                      <a:r>
                        <a:rPr lang="en-GB" sz="1200" b="1" kern="1200" dirty="0">
                          <a:solidFill>
                            <a:schemeClr val="tx1"/>
                          </a:solidFill>
                          <a:effectLst/>
                          <a:latin typeface="Arial" panose="020B0604020202020204" pitchFamily="34" charset="0"/>
                          <a:ea typeface="+mn-ea"/>
                          <a:cs typeface="Arial" panose="020B0604020202020204" pitchFamily="34" charset="0"/>
                        </a:rPr>
                        <a:t>history of these islands from the earliest times to the present day; of historical concepts such as continuity, change, similarity, difference; and of connections between local, regional, national</a:t>
                      </a:r>
                      <a:r>
                        <a:rPr lang="en-GB" sz="1200" b="0" kern="1200" dirty="0">
                          <a:solidFill>
                            <a:schemeClr val="tx1"/>
                          </a:solidFill>
                          <a:effectLst/>
                          <a:latin typeface="Arial" panose="020B0604020202020204" pitchFamily="34" charset="0"/>
                          <a:ea typeface="+mn-ea"/>
                          <a:cs typeface="Arial" panose="020B0604020202020204" pitchFamily="34" charset="0"/>
                        </a:rPr>
                        <a:t>.</a:t>
                      </a:r>
                      <a:endParaRPr lang="en-GB" sz="1200" b="1" kern="1200" dirty="0">
                        <a:solidFill>
                          <a:schemeClr val="tx1"/>
                        </a:solidFill>
                        <a:effectLst/>
                        <a:latin typeface="Arial" panose="020B0604020202020204" pitchFamily="34" charset="0"/>
                        <a:ea typeface="+mn-ea"/>
                        <a:cs typeface="Arial" panose="020B0604020202020204" pitchFamily="34" charset="0"/>
                      </a:endParaRPr>
                    </a:p>
                    <a:p>
                      <a:endParaRPr lang="en-GB" sz="1200" b="1" kern="1200" dirty="0">
                        <a:solidFill>
                          <a:schemeClr val="tx1"/>
                        </a:solidFill>
                        <a:effectLst/>
                        <a:latin typeface="Arial" panose="020B0604020202020204" pitchFamily="34" charset="0"/>
                        <a:ea typeface="+mn-ea"/>
                        <a:cs typeface="Arial" panose="020B0604020202020204" pitchFamily="34" charset="0"/>
                      </a:endParaRPr>
                    </a:p>
                    <a:p>
                      <a:r>
                        <a:rPr lang="en-GB" sz="1200" kern="1200" dirty="0">
                          <a:solidFill>
                            <a:schemeClr val="tx1"/>
                          </a:solidFill>
                          <a:effectLst/>
                          <a:latin typeface="Arial" panose="020B0604020202020204" pitchFamily="34" charset="0"/>
                          <a:ea typeface="+mn-ea"/>
                          <a:cs typeface="Arial" panose="020B0604020202020204" pitchFamily="34" charset="0"/>
                        </a:rPr>
                        <a:t>Pupils will note </a:t>
                      </a:r>
                      <a:r>
                        <a:rPr lang="en-GB" sz="1200" b="1" kern="1200" dirty="0">
                          <a:solidFill>
                            <a:schemeClr val="tx1"/>
                          </a:solidFill>
                          <a:effectLst/>
                          <a:latin typeface="Arial" panose="020B0604020202020204" pitchFamily="34" charset="0"/>
                          <a:ea typeface="+mn-ea"/>
                          <a:cs typeface="Arial" panose="020B0604020202020204" pitchFamily="34" charset="0"/>
                        </a:rPr>
                        <a:t>connections, contrasts and trends over time and develop the appropriate use of historical terms</a:t>
                      </a:r>
                      <a:r>
                        <a:rPr lang="en-GB" sz="1200" kern="1200" dirty="0">
                          <a:solidFill>
                            <a:schemeClr val="tx1"/>
                          </a:solidFill>
                          <a:effectLst/>
                          <a:latin typeface="Arial" panose="020B0604020202020204" pitchFamily="34" charset="0"/>
                          <a:ea typeface="+mn-ea"/>
                          <a:cs typeface="Arial" panose="020B0604020202020204" pitchFamily="34" charset="0"/>
                        </a:rPr>
                        <a:t>. They will develop their understanding of </a:t>
                      </a:r>
                      <a:r>
                        <a:rPr lang="en-GB" sz="1200" b="1" kern="1200" dirty="0">
                          <a:solidFill>
                            <a:schemeClr val="tx1"/>
                          </a:solidFill>
                          <a:effectLst/>
                          <a:latin typeface="Arial" panose="020B0604020202020204" pitchFamily="34" charset="0"/>
                          <a:ea typeface="+mn-ea"/>
                          <a:cs typeface="Arial" panose="020B0604020202020204" pitchFamily="34" charset="0"/>
                        </a:rPr>
                        <a:t>change, cause, similarity, difference</a:t>
                      </a:r>
                      <a:r>
                        <a:rPr lang="en-GB" sz="1200" kern="1200" dirty="0">
                          <a:solidFill>
                            <a:schemeClr val="tx1"/>
                          </a:solidFill>
                          <a:effectLst/>
                          <a:latin typeface="Arial" panose="020B0604020202020204" pitchFamily="34" charset="0"/>
                          <a:ea typeface="+mn-ea"/>
                          <a:cs typeface="Arial" panose="020B0604020202020204" pitchFamily="34" charset="0"/>
                        </a:rPr>
                        <a:t>.​</a:t>
                      </a:r>
                    </a:p>
                    <a:p>
                      <a:endParaRPr lang="en-GB" sz="1200" b="1" dirty="0">
                        <a:effectLst/>
                        <a:latin typeface="Arial" panose="020B0604020202020204" pitchFamily="34" charset="0"/>
                        <a:ea typeface="Aptos" panose="020B0004020202020204" pitchFamily="34" charset="0"/>
                      </a:endParaRPr>
                    </a:p>
                    <a:p>
                      <a:r>
                        <a:rPr lang="en-GB" sz="1200" dirty="0">
                          <a:latin typeface="Arial" panose="020B0604020202020204" pitchFamily="34" charset="0"/>
                          <a:cs typeface="Arial" panose="020B0604020202020204" pitchFamily="34" charset="0"/>
                        </a:rPr>
                        <a:t>KS2 Unit: Human and physical geography: </a:t>
                      </a:r>
                      <a:r>
                        <a:rPr lang="en-GB" sz="1200" b="1" dirty="0">
                          <a:latin typeface="Arial" panose="020B0604020202020204" pitchFamily="34" charset="0"/>
                          <a:cs typeface="Arial" panose="020B0604020202020204" pitchFamily="34" charset="0"/>
                        </a:rPr>
                        <a:t>types of settlement</a:t>
                      </a:r>
                      <a:r>
                        <a:rPr lang="en-GB" sz="1200" dirty="0">
                          <a:latin typeface="Arial" panose="020B0604020202020204" pitchFamily="34" charset="0"/>
                          <a:cs typeface="Arial" panose="020B0604020202020204" pitchFamily="34" charset="0"/>
                        </a:rPr>
                        <a:t>.​</a:t>
                      </a:r>
                      <a:endParaRPr lang="en-GB" sz="1200" b="1" dirty="0">
                        <a:effectLst/>
                        <a:latin typeface="Arial" panose="020B0604020202020204" pitchFamily="34" charset="0"/>
                        <a:ea typeface="Aptos" panose="020B0004020202020204" pitchFamily="34" charset="0"/>
                      </a:endParaRPr>
                    </a:p>
                  </a:txBody>
                  <a:tcPr/>
                </a:tc>
                <a:extLst>
                  <a:ext uri="{0D108BD9-81ED-4DB2-BD59-A6C34878D82A}">
                    <a16:rowId xmlns:a16="http://schemas.microsoft.com/office/drawing/2014/main" val="2143904533"/>
                  </a:ext>
                </a:extLst>
              </a:tr>
            </a:tbl>
          </a:graphicData>
        </a:graphic>
      </p:graphicFrame>
    </p:spTree>
    <p:extLst>
      <p:ext uri="{BB962C8B-B14F-4D97-AF65-F5344CB8AC3E}">
        <p14:creationId xmlns:p14="http://schemas.microsoft.com/office/powerpoint/2010/main" val="40324971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201</TotalTime>
  <Words>2088</Words>
  <Application>Microsoft Office PowerPoint</Application>
  <PresentationFormat>Widescreen</PresentationFormat>
  <Paragraphs>167</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McHarg, Catherine</dc:creator>
  <cp:lastModifiedBy>McHarg, Catherine</cp:lastModifiedBy>
  <cp:revision>2</cp:revision>
  <dcterms:created xsi:type="dcterms:W3CDTF">2025-12-19T14:11:41Z</dcterms:created>
  <dcterms:modified xsi:type="dcterms:W3CDTF">2025-12-22T12:23:07Z</dcterms:modified>
</cp:coreProperties>
</file>