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969BF-4AFE-49C2-B8B2-F670DE01940E}" v="139" dt="2025-12-22T12:21:41.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5" autoAdjust="0"/>
    <p:restoredTop sz="94660"/>
  </p:normalViewPr>
  <p:slideViewPr>
    <p:cSldViewPr snapToGrid="0">
      <p:cViewPr>
        <p:scale>
          <a:sx n="60" d="100"/>
          <a:sy n="60" d="100"/>
        </p:scale>
        <p:origin x="2688"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g, Catherine" userId="88b8f76c-9ae3-4745-88eb-fe0667a22af5" providerId="ADAL" clId="{CA6F3431-AE1E-495F-A75B-7AA93AB5A731}"/>
    <pc:docChg chg="undo custSel addSld modSld sldOrd">
      <pc:chgData name="McHarg, Catherine" userId="88b8f76c-9ae3-4745-88eb-fe0667a22af5" providerId="ADAL" clId="{CA6F3431-AE1E-495F-A75B-7AA93AB5A731}" dt="2025-12-22T12:22:57.630" v="1152" actId="18131"/>
      <pc:docMkLst>
        <pc:docMk/>
      </pc:docMkLst>
      <pc:sldChg chg="modSp mod">
        <pc:chgData name="McHarg, Catherine" userId="88b8f76c-9ae3-4745-88eb-fe0667a22af5" providerId="ADAL" clId="{CA6F3431-AE1E-495F-A75B-7AA93AB5A731}" dt="2025-12-22T10:45:53.618" v="57" actId="20577"/>
        <pc:sldMkLst>
          <pc:docMk/>
          <pc:sldMk cId="2243439412" sldId="256"/>
        </pc:sldMkLst>
        <pc:graphicFrameChg chg="mod">
          <ac:chgData name="McHarg, Catherine" userId="88b8f76c-9ae3-4745-88eb-fe0667a22af5" providerId="ADAL" clId="{CA6F3431-AE1E-495F-A75B-7AA93AB5A731}" dt="2025-12-22T10:37:32.709" v="1"/>
          <ac:graphicFrameMkLst>
            <pc:docMk/>
            <pc:sldMk cId="2243439412" sldId="256"/>
            <ac:graphicFrameMk id="6" creationId="{AB02CC0F-DD94-1219-C7A0-13C156B8E609}"/>
          </ac:graphicFrameMkLst>
        </pc:graphicFrameChg>
        <pc:graphicFrameChg chg="mod modGraphic">
          <ac:chgData name="McHarg, Catherine" userId="88b8f76c-9ae3-4745-88eb-fe0667a22af5" providerId="ADAL" clId="{CA6F3431-AE1E-495F-A75B-7AA93AB5A731}" dt="2025-12-22T10:45:53.618" v="57" actId="20577"/>
          <ac:graphicFrameMkLst>
            <pc:docMk/>
            <pc:sldMk cId="2243439412" sldId="256"/>
            <ac:graphicFrameMk id="7" creationId="{4EB441AE-08AA-BBC2-B74A-1A2648D12CDE}"/>
          </ac:graphicFrameMkLst>
        </pc:graphicFrameChg>
      </pc:sldChg>
      <pc:sldChg chg="modSp mod">
        <pc:chgData name="McHarg, Catherine" userId="88b8f76c-9ae3-4745-88eb-fe0667a22af5" providerId="ADAL" clId="{CA6F3431-AE1E-495F-A75B-7AA93AB5A731}" dt="2025-12-22T11:32:31.804" v="432"/>
        <pc:sldMkLst>
          <pc:docMk/>
          <pc:sldMk cId="3760220697" sldId="257"/>
        </pc:sldMkLst>
        <pc:graphicFrameChg chg="modGraphic">
          <ac:chgData name="McHarg, Catherine" userId="88b8f76c-9ae3-4745-88eb-fe0667a22af5" providerId="ADAL" clId="{CA6F3431-AE1E-495F-A75B-7AA93AB5A731}" dt="2025-12-22T10:45:44.157" v="55" actId="2165"/>
          <ac:graphicFrameMkLst>
            <pc:docMk/>
            <pc:sldMk cId="3760220697" sldId="257"/>
            <ac:graphicFrameMk id="6" creationId="{2959D4C6-7B1E-876C-4895-9A05681F2B67}"/>
          </ac:graphicFrameMkLst>
        </pc:graphicFrameChg>
        <pc:graphicFrameChg chg="mod modGraphic">
          <ac:chgData name="McHarg, Catherine" userId="88b8f76c-9ae3-4745-88eb-fe0667a22af5" providerId="ADAL" clId="{CA6F3431-AE1E-495F-A75B-7AA93AB5A731}" dt="2025-12-22T11:32:31.804" v="432"/>
          <ac:graphicFrameMkLst>
            <pc:docMk/>
            <pc:sldMk cId="3760220697" sldId="257"/>
            <ac:graphicFrameMk id="7" creationId="{97616147-1575-AC5B-A854-1D8E59CA1123}"/>
          </ac:graphicFrameMkLst>
        </pc:graphicFrameChg>
      </pc:sldChg>
      <pc:sldChg chg="modSp add mod">
        <pc:chgData name="McHarg, Catherine" userId="88b8f76c-9ae3-4745-88eb-fe0667a22af5" providerId="ADAL" clId="{CA6F3431-AE1E-495F-A75B-7AA93AB5A731}" dt="2025-12-22T11:35:54.481" v="462" actId="255"/>
        <pc:sldMkLst>
          <pc:docMk/>
          <pc:sldMk cId="3664795118" sldId="258"/>
        </pc:sldMkLst>
        <pc:graphicFrameChg chg="mod modGraphic">
          <ac:chgData name="McHarg, Catherine" userId="88b8f76c-9ae3-4745-88eb-fe0667a22af5" providerId="ADAL" clId="{CA6F3431-AE1E-495F-A75B-7AA93AB5A731}" dt="2025-12-22T11:35:54.481" v="462" actId="255"/>
          <ac:graphicFrameMkLst>
            <pc:docMk/>
            <pc:sldMk cId="3664795118" sldId="258"/>
            <ac:graphicFrameMk id="7" creationId="{3BD7A0FB-C225-6C5D-5EE3-131FCAB84307}"/>
          </ac:graphicFrameMkLst>
        </pc:graphicFrameChg>
      </pc:sldChg>
      <pc:sldChg chg="modSp add mod">
        <pc:chgData name="McHarg, Catherine" userId="88b8f76c-9ae3-4745-88eb-fe0667a22af5" providerId="ADAL" clId="{CA6F3431-AE1E-495F-A75B-7AA93AB5A731}" dt="2025-12-22T11:39:25.207" v="479" actId="113"/>
        <pc:sldMkLst>
          <pc:docMk/>
          <pc:sldMk cId="1016500737" sldId="259"/>
        </pc:sldMkLst>
        <pc:graphicFrameChg chg="modGraphic">
          <ac:chgData name="McHarg, Catherine" userId="88b8f76c-9ae3-4745-88eb-fe0667a22af5" providerId="ADAL" clId="{CA6F3431-AE1E-495F-A75B-7AA93AB5A731}" dt="2025-12-22T11:38:56.668" v="467" actId="2165"/>
          <ac:graphicFrameMkLst>
            <pc:docMk/>
            <pc:sldMk cId="1016500737" sldId="259"/>
            <ac:graphicFrameMk id="6" creationId="{2959D4C6-7B1E-876C-4895-9A05681F2B67}"/>
          </ac:graphicFrameMkLst>
        </pc:graphicFrameChg>
        <pc:graphicFrameChg chg="mod modGraphic">
          <ac:chgData name="McHarg, Catherine" userId="88b8f76c-9ae3-4745-88eb-fe0667a22af5" providerId="ADAL" clId="{CA6F3431-AE1E-495F-A75B-7AA93AB5A731}" dt="2025-12-22T11:39:25.207" v="479" actId="113"/>
          <ac:graphicFrameMkLst>
            <pc:docMk/>
            <pc:sldMk cId="1016500737" sldId="259"/>
            <ac:graphicFrameMk id="7" creationId="{97616147-1575-AC5B-A854-1D8E59CA1123}"/>
          </ac:graphicFrameMkLst>
        </pc:graphicFrameChg>
      </pc:sldChg>
      <pc:sldChg chg="addSp modSp new mod ord">
        <pc:chgData name="McHarg, Catherine" userId="88b8f76c-9ae3-4745-88eb-fe0667a22af5" providerId="ADAL" clId="{CA6F3431-AE1E-495F-A75B-7AA93AB5A731}" dt="2025-12-22T12:22:57.630" v="1152" actId="18131"/>
        <pc:sldMkLst>
          <pc:docMk/>
          <pc:sldMk cId="756108891" sldId="260"/>
        </pc:sldMkLst>
        <pc:spChg chg="add mod">
          <ac:chgData name="McHarg, Catherine" userId="88b8f76c-9ae3-4745-88eb-fe0667a22af5" providerId="ADAL" clId="{CA6F3431-AE1E-495F-A75B-7AA93AB5A731}" dt="2025-12-22T12:19:08.037" v="1140" actId="20577"/>
          <ac:spMkLst>
            <pc:docMk/>
            <pc:sldMk cId="756108891" sldId="260"/>
            <ac:spMk id="2" creationId="{8677B877-0D74-4D76-AC72-F8284BEAB1C9}"/>
          </ac:spMkLst>
        </pc:spChg>
        <pc:picChg chg="add mod modCrop">
          <ac:chgData name="McHarg, Catherine" userId="88b8f76c-9ae3-4745-88eb-fe0667a22af5" providerId="ADAL" clId="{CA6F3431-AE1E-495F-A75B-7AA93AB5A731}" dt="2025-12-22T12:22:57.630" v="1152" actId="18131"/>
          <ac:picMkLst>
            <pc:docMk/>
            <pc:sldMk cId="756108891" sldId="260"/>
            <ac:picMk id="3" creationId="{ADF8124B-E026-A34E-A454-8FD95D7D95D7}"/>
          </ac:picMkLst>
        </pc:picChg>
      </pc:sldChg>
      <pc:sldChg chg="modSp add mod">
        <pc:chgData name="McHarg, Catherine" userId="88b8f76c-9ae3-4745-88eb-fe0667a22af5" providerId="ADAL" clId="{CA6F3431-AE1E-495F-A75B-7AA93AB5A731}" dt="2025-12-22T11:54:22.488" v="891" actId="113"/>
        <pc:sldMkLst>
          <pc:docMk/>
          <pc:sldMk cId="3432677443" sldId="261"/>
        </pc:sldMkLst>
        <pc:graphicFrameChg chg="mod modGraphic">
          <ac:chgData name="McHarg, Catherine" userId="88b8f76c-9ae3-4745-88eb-fe0667a22af5" providerId="ADAL" clId="{CA6F3431-AE1E-495F-A75B-7AA93AB5A731}" dt="2025-12-22T11:54:22.488" v="891" actId="113"/>
          <ac:graphicFrameMkLst>
            <pc:docMk/>
            <pc:sldMk cId="3432677443" sldId="261"/>
            <ac:graphicFrameMk id="7" creationId="{46ADA308-06C0-A547-2A00-03CC50565155}"/>
          </ac:graphicFrameMkLst>
        </pc:graphicFrameChg>
      </pc:sldChg>
      <pc:sldChg chg="modSp add mod ord">
        <pc:chgData name="McHarg, Catherine" userId="88b8f76c-9ae3-4745-88eb-fe0667a22af5" providerId="ADAL" clId="{CA6F3431-AE1E-495F-A75B-7AA93AB5A731}" dt="2025-12-22T12:18:00.914" v="1079" actId="113"/>
        <pc:sldMkLst>
          <pc:docMk/>
          <pc:sldMk cId="4032497115" sldId="262"/>
        </pc:sldMkLst>
        <pc:graphicFrameChg chg="mod modGraphic">
          <ac:chgData name="McHarg, Catherine" userId="88b8f76c-9ae3-4745-88eb-fe0667a22af5" providerId="ADAL" clId="{CA6F3431-AE1E-495F-A75B-7AA93AB5A731}" dt="2025-12-22T12:18:00.914" v="1079" actId="113"/>
          <ac:graphicFrameMkLst>
            <pc:docMk/>
            <pc:sldMk cId="4032497115" sldId="262"/>
            <ac:graphicFrameMk id="7" creationId="{4AB3BE4C-7677-14A7-2C78-A62E50076D35}"/>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DA7A5-A22E-AFCB-716B-0EC3258224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A1B969-BF32-7EA4-8F75-74ED6056F5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D15214-762A-5802-E7CB-86080784886F}"/>
              </a:ext>
            </a:extLst>
          </p:cNvPr>
          <p:cNvSpPr>
            <a:spLocks noGrp="1"/>
          </p:cNvSpPr>
          <p:nvPr>
            <p:ph type="dt" sz="half" idx="10"/>
          </p:nvPr>
        </p:nvSpPr>
        <p:spPr/>
        <p:txBody>
          <a:bodyPr/>
          <a:lstStyle/>
          <a:p>
            <a:fld id="{A7348DD7-D7DF-4921-AAAA-827BBB3B98EF}" type="datetimeFigureOut">
              <a:rPr lang="en-GB" smtClean="0"/>
              <a:t>22/12/2025</a:t>
            </a:fld>
            <a:endParaRPr lang="en-GB"/>
          </a:p>
        </p:txBody>
      </p:sp>
      <p:sp>
        <p:nvSpPr>
          <p:cNvPr id="5" name="Footer Placeholder 4">
            <a:extLst>
              <a:ext uri="{FF2B5EF4-FFF2-40B4-BE49-F238E27FC236}">
                <a16:creationId xmlns:a16="http://schemas.microsoft.com/office/drawing/2014/main" id="{A9310393-9F99-64DB-904E-BD4C3EA67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7B4BE6-34DF-0A0D-1C20-4AEFB941D696}"/>
              </a:ext>
            </a:extLst>
          </p:cNvPr>
          <p:cNvSpPr>
            <a:spLocks noGrp="1"/>
          </p:cNvSpPr>
          <p:nvPr>
            <p:ph type="sldNum" sz="quarter" idx="12"/>
          </p:nvPr>
        </p:nvSpPr>
        <p:spPr/>
        <p:txBody>
          <a:bodyPr/>
          <a:lstStyle/>
          <a:p>
            <a:fld id="{9B22335C-32F3-4C9D-B9F5-8B48E51C3ACC}" type="slidenum">
              <a:rPr lang="en-GB" smtClean="0"/>
              <a:t>‹#›</a:t>
            </a:fld>
            <a:endParaRPr lang="en-GB"/>
          </a:p>
        </p:txBody>
      </p:sp>
    </p:spTree>
    <p:extLst>
      <p:ext uri="{BB962C8B-B14F-4D97-AF65-F5344CB8AC3E}">
        <p14:creationId xmlns:p14="http://schemas.microsoft.com/office/powerpoint/2010/main" val="2042258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4E82-B3F1-D19F-5F87-A54FFECA29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3E2112-1288-EA61-679B-C1C6413E9C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77FE22-F7A1-BB2A-83CA-1B4A163D7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79886D-6892-3B3B-1890-B3C505C7C2E8}"/>
              </a:ext>
            </a:extLst>
          </p:cNvPr>
          <p:cNvSpPr>
            <a:spLocks noGrp="1"/>
          </p:cNvSpPr>
          <p:nvPr>
            <p:ph type="dt" sz="half" idx="10"/>
          </p:nvPr>
        </p:nvSpPr>
        <p:spPr/>
        <p:txBody>
          <a:bodyPr/>
          <a:lstStyle/>
          <a:p>
            <a:fld id="{A7348DD7-D7DF-4921-AAAA-827BBB3B98EF}" type="datetimeFigureOut">
              <a:rPr lang="en-GB" smtClean="0"/>
              <a:t>22/12/2025</a:t>
            </a:fld>
            <a:endParaRPr lang="en-GB"/>
          </a:p>
        </p:txBody>
      </p:sp>
      <p:sp>
        <p:nvSpPr>
          <p:cNvPr id="6" name="Footer Placeholder 5">
            <a:extLst>
              <a:ext uri="{FF2B5EF4-FFF2-40B4-BE49-F238E27FC236}">
                <a16:creationId xmlns:a16="http://schemas.microsoft.com/office/drawing/2014/main" id="{C0E82AA9-417E-76AD-D259-A3DB1DD2D9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4048D8-EEAA-C0BA-DFC1-FD76B89296B2}"/>
              </a:ext>
            </a:extLst>
          </p:cNvPr>
          <p:cNvSpPr>
            <a:spLocks noGrp="1"/>
          </p:cNvSpPr>
          <p:nvPr>
            <p:ph type="sldNum" sz="quarter" idx="12"/>
          </p:nvPr>
        </p:nvSpPr>
        <p:spPr/>
        <p:txBody>
          <a:bodyPr/>
          <a:lstStyle/>
          <a:p>
            <a:fld id="{9B22335C-32F3-4C9D-B9F5-8B48E51C3ACC}" type="slidenum">
              <a:rPr lang="en-GB" smtClean="0"/>
              <a:t>‹#›</a:t>
            </a:fld>
            <a:endParaRPr lang="en-GB"/>
          </a:p>
        </p:txBody>
      </p:sp>
    </p:spTree>
    <p:extLst>
      <p:ext uri="{BB962C8B-B14F-4D97-AF65-F5344CB8AC3E}">
        <p14:creationId xmlns:p14="http://schemas.microsoft.com/office/powerpoint/2010/main" val="211789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783AB-294F-42A8-314A-D071769E3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FC6C82-A7E0-E340-DB9B-08C38DC83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3FFC9D6-22E8-D3B2-F942-2141A809E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1D91C-CC82-055A-7BC8-3B6B21C76E89}"/>
              </a:ext>
            </a:extLst>
          </p:cNvPr>
          <p:cNvSpPr>
            <a:spLocks noGrp="1"/>
          </p:cNvSpPr>
          <p:nvPr>
            <p:ph type="dt" sz="half" idx="10"/>
          </p:nvPr>
        </p:nvSpPr>
        <p:spPr/>
        <p:txBody>
          <a:bodyPr/>
          <a:lstStyle/>
          <a:p>
            <a:fld id="{A7348DD7-D7DF-4921-AAAA-827BBB3B98EF}" type="datetimeFigureOut">
              <a:rPr lang="en-GB" smtClean="0"/>
              <a:t>22/12/2025</a:t>
            </a:fld>
            <a:endParaRPr lang="en-GB"/>
          </a:p>
        </p:txBody>
      </p:sp>
      <p:sp>
        <p:nvSpPr>
          <p:cNvPr id="6" name="Footer Placeholder 5">
            <a:extLst>
              <a:ext uri="{FF2B5EF4-FFF2-40B4-BE49-F238E27FC236}">
                <a16:creationId xmlns:a16="http://schemas.microsoft.com/office/drawing/2014/main" id="{C318226A-EA1E-44A4-5B2E-C2ECD675A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211F32-AD2B-BF44-418E-83766C0BC4A6}"/>
              </a:ext>
            </a:extLst>
          </p:cNvPr>
          <p:cNvSpPr>
            <a:spLocks noGrp="1"/>
          </p:cNvSpPr>
          <p:nvPr>
            <p:ph type="sldNum" sz="quarter" idx="12"/>
          </p:nvPr>
        </p:nvSpPr>
        <p:spPr/>
        <p:txBody>
          <a:bodyPr/>
          <a:lstStyle/>
          <a:p>
            <a:fld id="{9B22335C-32F3-4C9D-B9F5-8B48E51C3ACC}" type="slidenum">
              <a:rPr lang="en-GB" smtClean="0"/>
              <a:t>‹#›</a:t>
            </a:fld>
            <a:endParaRPr lang="en-GB"/>
          </a:p>
        </p:txBody>
      </p:sp>
    </p:spTree>
    <p:extLst>
      <p:ext uri="{BB962C8B-B14F-4D97-AF65-F5344CB8AC3E}">
        <p14:creationId xmlns:p14="http://schemas.microsoft.com/office/powerpoint/2010/main" val="1277634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DDE1-4647-46ED-8C4A-9102048AD0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A20B32-9559-5748-231D-81CFA8AFA8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3B163-A866-07EB-7A0C-361093659EEC}"/>
              </a:ext>
            </a:extLst>
          </p:cNvPr>
          <p:cNvSpPr>
            <a:spLocks noGrp="1"/>
          </p:cNvSpPr>
          <p:nvPr>
            <p:ph type="dt" sz="half" idx="10"/>
          </p:nvPr>
        </p:nvSpPr>
        <p:spPr/>
        <p:txBody>
          <a:bodyPr/>
          <a:lstStyle/>
          <a:p>
            <a:fld id="{A7348DD7-D7DF-4921-AAAA-827BBB3B98EF}" type="datetimeFigureOut">
              <a:rPr lang="en-GB" smtClean="0"/>
              <a:t>22/12/2025</a:t>
            </a:fld>
            <a:endParaRPr lang="en-GB"/>
          </a:p>
        </p:txBody>
      </p:sp>
      <p:sp>
        <p:nvSpPr>
          <p:cNvPr id="5" name="Footer Placeholder 4">
            <a:extLst>
              <a:ext uri="{FF2B5EF4-FFF2-40B4-BE49-F238E27FC236}">
                <a16:creationId xmlns:a16="http://schemas.microsoft.com/office/drawing/2014/main" id="{BE8C7F5D-8D99-D579-565C-B8E4C2E72B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DFC2EE-F5DF-0182-FAFE-AA0D1E401154}"/>
              </a:ext>
            </a:extLst>
          </p:cNvPr>
          <p:cNvSpPr>
            <a:spLocks noGrp="1"/>
          </p:cNvSpPr>
          <p:nvPr>
            <p:ph type="sldNum" sz="quarter" idx="12"/>
          </p:nvPr>
        </p:nvSpPr>
        <p:spPr/>
        <p:txBody>
          <a:bodyPr/>
          <a:lstStyle/>
          <a:p>
            <a:fld id="{9B22335C-32F3-4C9D-B9F5-8B48E51C3ACC}" type="slidenum">
              <a:rPr lang="en-GB" smtClean="0"/>
              <a:t>‹#›</a:t>
            </a:fld>
            <a:endParaRPr lang="en-GB"/>
          </a:p>
        </p:txBody>
      </p:sp>
    </p:spTree>
    <p:extLst>
      <p:ext uri="{BB962C8B-B14F-4D97-AF65-F5344CB8AC3E}">
        <p14:creationId xmlns:p14="http://schemas.microsoft.com/office/powerpoint/2010/main" val="3953856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32A3D-83E1-94C2-0AC7-AD565F5E3A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70BBD0-5205-E03C-2DBE-3C13193D48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12DD20-9FFE-F42C-2B9B-8A0D4CF17D61}"/>
              </a:ext>
            </a:extLst>
          </p:cNvPr>
          <p:cNvSpPr>
            <a:spLocks noGrp="1"/>
          </p:cNvSpPr>
          <p:nvPr>
            <p:ph type="dt" sz="half" idx="10"/>
          </p:nvPr>
        </p:nvSpPr>
        <p:spPr/>
        <p:txBody>
          <a:bodyPr/>
          <a:lstStyle/>
          <a:p>
            <a:fld id="{A7348DD7-D7DF-4921-AAAA-827BBB3B98EF}" type="datetimeFigureOut">
              <a:rPr lang="en-GB" smtClean="0"/>
              <a:t>22/12/2025</a:t>
            </a:fld>
            <a:endParaRPr lang="en-GB"/>
          </a:p>
        </p:txBody>
      </p:sp>
      <p:sp>
        <p:nvSpPr>
          <p:cNvPr id="5" name="Footer Placeholder 4">
            <a:extLst>
              <a:ext uri="{FF2B5EF4-FFF2-40B4-BE49-F238E27FC236}">
                <a16:creationId xmlns:a16="http://schemas.microsoft.com/office/drawing/2014/main" id="{C5582EAF-8E91-CB0B-F082-5F68F302F0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62260C-30DC-1E5D-E576-716DED44134D}"/>
              </a:ext>
            </a:extLst>
          </p:cNvPr>
          <p:cNvSpPr>
            <a:spLocks noGrp="1"/>
          </p:cNvSpPr>
          <p:nvPr>
            <p:ph type="sldNum" sz="quarter" idx="12"/>
          </p:nvPr>
        </p:nvSpPr>
        <p:spPr/>
        <p:txBody>
          <a:bodyPr/>
          <a:lstStyle/>
          <a:p>
            <a:fld id="{9B22335C-32F3-4C9D-B9F5-8B48E51C3ACC}" type="slidenum">
              <a:rPr lang="en-GB" smtClean="0"/>
              <a:t>‹#›</a:t>
            </a:fld>
            <a:endParaRPr lang="en-GB"/>
          </a:p>
        </p:txBody>
      </p:sp>
    </p:spTree>
    <p:extLst>
      <p:ext uri="{BB962C8B-B14F-4D97-AF65-F5344CB8AC3E}">
        <p14:creationId xmlns:p14="http://schemas.microsoft.com/office/powerpoint/2010/main" val="182119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336A2A-E736-BE15-1CCD-77516A1EF906}"/>
              </a:ext>
            </a:extLst>
          </p:cNvPr>
          <p:cNvGrpSpPr/>
          <p:nvPr userDrawn="1"/>
        </p:nvGrpSpPr>
        <p:grpSpPr>
          <a:xfrm>
            <a:off x="4475" y="0"/>
            <a:ext cx="12192000" cy="6854487"/>
            <a:chOff x="4475" y="0"/>
            <a:chExt cx="12192000" cy="6854487"/>
          </a:xfrm>
        </p:grpSpPr>
        <p:pic>
          <p:nvPicPr>
            <p:cNvPr id="6" name="Picture 5">
              <a:extLst>
                <a:ext uri="{FF2B5EF4-FFF2-40B4-BE49-F238E27FC236}">
                  <a16:creationId xmlns:a16="http://schemas.microsoft.com/office/drawing/2014/main" id="{915D0F31-AA06-1195-03FE-E2FAC59C6CF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5" y="0"/>
              <a:ext cx="12192000" cy="6734237"/>
            </a:xfrm>
            <a:prstGeom prst="rect">
              <a:avLst/>
            </a:prstGeom>
          </p:spPr>
        </p:pic>
        <p:sp>
          <p:nvSpPr>
            <p:cNvPr id="7" name="Rectangle 6">
              <a:extLst>
                <a:ext uri="{FF2B5EF4-FFF2-40B4-BE49-F238E27FC236}">
                  <a16:creationId xmlns:a16="http://schemas.microsoft.com/office/drawing/2014/main" id="{0FF10FB8-F6E7-04B0-D2B5-2E7304806735}"/>
                </a:ext>
              </a:extLst>
            </p:cNvPr>
            <p:cNvSpPr/>
            <p:nvPr/>
          </p:nvSpPr>
          <p:spPr>
            <a:xfrm>
              <a:off x="10559515" y="6410425"/>
              <a:ext cx="1443790" cy="4440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olorful logo on a black background&#10;&#10;AI-generated content may be incorrect.">
              <a:extLst>
                <a:ext uri="{FF2B5EF4-FFF2-40B4-BE49-F238E27FC236}">
                  <a16:creationId xmlns:a16="http://schemas.microsoft.com/office/drawing/2014/main" id="{DD5CEB67-C697-DAC0-FAFD-780E4E057ADB}"/>
                </a:ext>
              </a:extLst>
            </p:cNvPr>
            <p:cNvPicPr>
              <a:picLocks noChangeAspect="1"/>
            </p:cNvPicPr>
            <p:nvPr/>
          </p:nvPicPr>
          <p:blipFill>
            <a:blip r:embed="rId3">
              <a:extLst>
                <a:ext uri="{28A0092B-C50C-407E-A947-70E740481C1C}">
                  <a14:useLocalDpi xmlns:a14="http://schemas.microsoft.com/office/drawing/2010/main" val="0"/>
                </a:ext>
              </a:extLst>
            </a:blip>
            <a:srcRect t="10294" b="11129"/>
            <a:stretch>
              <a:fillRect/>
            </a:stretch>
          </p:blipFill>
          <p:spPr>
            <a:xfrm>
              <a:off x="10580419" y="6380549"/>
              <a:ext cx="1137286" cy="415570"/>
            </a:xfrm>
            <a:prstGeom prst="rect">
              <a:avLst/>
            </a:prstGeom>
            <a:solidFill>
              <a:schemeClr val="bg1"/>
            </a:solidFill>
          </p:spPr>
        </p:pic>
      </p:grpSp>
    </p:spTree>
    <p:extLst>
      <p:ext uri="{BB962C8B-B14F-4D97-AF65-F5344CB8AC3E}">
        <p14:creationId xmlns:p14="http://schemas.microsoft.com/office/powerpoint/2010/main" val="313292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5D0F31-AA06-1195-03FE-E2FAC59C6CF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t="92487"/>
          <a:stretch>
            <a:fillRect/>
          </a:stretch>
        </p:blipFill>
        <p:spPr>
          <a:xfrm>
            <a:off x="4475" y="6228272"/>
            <a:ext cx="12192000" cy="505965"/>
          </a:xfrm>
          <a:prstGeom prst="rect">
            <a:avLst/>
          </a:prstGeom>
        </p:spPr>
      </p:pic>
      <p:sp>
        <p:nvSpPr>
          <p:cNvPr id="7" name="Rectangle 6">
            <a:extLst>
              <a:ext uri="{FF2B5EF4-FFF2-40B4-BE49-F238E27FC236}">
                <a16:creationId xmlns:a16="http://schemas.microsoft.com/office/drawing/2014/main" id="{0FF10FB8-F6E7-04B0-D2B5-2E7304806735}"/>
              </a:ext>
            </a:extLst>
          </p:cNvPr>
          <p:cNvSpPr/>
          <p:nvPr/>
        </p:nvSpPr>
        <p:spPr>
          <a:xfrm>
            <a:off x="10559515" y="6410425"/>
            <a:ext cx="1443790" cy="4440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olorful logo on a black background&#10;&#10;AI-generated content may be incorrect.">
            <a:extLst>
              <a:ext uri="{FF2B5EF4-FFF2-40B4-BE49-F238E27FC236}">
                <a16:creationId xmlns:a16="http://schemas.microsoft.com/office/drawing/2014/main" id="{DD5CEB67-C697-DAC0-FAFD-780E4E057ADB}"/>
              </a:ext>
            </a:extLst>
          </p:cNvPr>
          <p:cNvPicPr>
            <a:picLocks noChangeAspect="1"/>
          </p:cNvPicPr>
          <p:nvPr/>
        </p:nvPicPr>
        <p:blipFill>
          <a:blip r:embed="rId3">
            <a:extLst>
              <a:ext uri="{28A0092B-C50C-407E-A947-70E740481C1C}">
                <a14:useLocalDpi xmlns:a14="http://schemas.microsoft.com/office/drawing/2010/main" val="0"/>
              </a:ext>
            </a:extLst>
          </a:blip>
          <a:srcRect t="10294" b="11129"/>
          <a:stretch>
            <a:fillRect/>
          </a:stretch>
        </p:blipFill>
        <p:spPr>
          <a:xfrm>
            <a:off x="10580419" y="6380549"/>
            <a:ext cx="1137286" cy="415570"/>
          </a:xfrm>
          <a:prstGeom prst="rect">
            <a:avLst/>
          </a:prstGeom>
          <a:solidFill>
            <a:schemeClr val="bg1"/>
          </a:solidFill>
        </p:spPr>
      </p:pic>
    </p:spTree>
    <p:extLst>
      <p:ext uri="{BB962C8B-B14F-4D97-AF65-F5344CB8AC3E}">
        <p14:creationId xmlns:p14="http://schemas.microsoft.com/office/powerpoint/2010/main" val="376069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CB5B-B0E4-3B7E-FB52-E64B50942F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C2E453-4C84-A302-3800-071DEDC8A5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FA3F0-F62F-655D-9899-0759995838FC}"/>
              </a:ext>
            </a:extLst>
          </p:cNvPr>
          <p:cNvSpPr>
            <a:spLocks noGrp="1"/>
          </p:cNvSpPr>
          <p:nvPr>
            <p:ph type="dt" sz="half" idx="10"/>
          </p:nvPr>
        </p:nvSpPr>
        <p:spPr/>
        <p:txBody>
          <a:bodyPr/>
          <a:lstStyle/>
          <a:p>
            <a:fld id="{A7348DD7-D7DF-4921-AAAA-827BBB3B98EF}" type="datetimeFigureOut">
              <a:rPr lang="en-GB" smtClean="0"/>
              <a:t>22/12/2025</a:t>
            </a:fld>
            <a:endParaRPr lang="en-GB"/>
          </a:p>
        </p:txBody>
      </p:sp>
      <p:sp>
        <p:nvSpPr>
          <p:cNvPr id="5" name="Footer Placeholder 4">
            <a:extLst>
              <a:ext uri="{FF2B5EF4-FFF2-40B4-BE49-F238E27FC236}">
                <a16:creationId xmlns:a16="http://schemas.microsoft.com/office/drawing/2014/main" id="{5940817D-548F-A075-ED23-04A8A74AB6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B8890E-1CA0-B9CF-DE42-0FE275A436B9}"/>
              </a:ext>
            </a:extLst>
          </p:cNvPr>
          <p:cNvSpPr>
            <a:spLocks noGrp="1"/>
          </p:cNvSpPr>
          <p:nvPr>
            <p:ph type="sldNum" sz="quarter" idx="12"/>
          </p:nvPr>
        </p:nvSpPr>
        <p:spPr/>
        <p:txBody>
          <a:bodyPr/>
          <a:lstStyle/>
          <a:p>
            <a:fld id="{9B22335C-32F3-4C9D-B9F5-8B48E51C3ACC}" type="slidenum">
              <a:rPr lang="en-GB" smtClean="0"/>
              <a:t>‹#›</a:t>
            </a:fld>
            <a:endParaRPr lang="en-GB"/>
          </a:p>
        </p:txBody>
      </p:sp>
    </p:spTree>
    <p:extLst>
      <p:ext uri="{BB962C8B-B14F-4D97-AF65-F5344CB8AC3E}">
        <p14:creationId xmlns:p14="http://schemas.microsoft.com/office/powerpoint/2010/main" val="79136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3229-F74F-337D-9784-FA6AA0386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0361C1-FE88-651C-B241-2553C5214F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D169DD-92E2-AE20-1707-7533F0A39D1B}"/>
              </a:ext>
            </a:extLst>
          </p:cNvPr>
          <p:cNvSpPr>
            <a:spLocks noGrp="1"/>
          </p:cNvSpPr>
          <p:nvPr>
            <p:ph type="dt" sz="half" idx="10"/>
          </p:nvPr>
        </p:nvSpPr>
        <p:spPr/>
        <p:txBody>
          <a:bodyPr/>
          <a:lstStyle/>
          <a:p>
            <a:fld id="{A7348DD7-D7DF-4921-AAAA-827BBB3B98EF}" type="datetimeFigureOut">
              <a:rPr lang="en-GB" smtClean="0"/>
              <a:t>22/12/2025</a:t>
            </a:fld>
            <a:endParaRPr lang="en-GB"/>
          </a:p>
        </p:txBody>
      </p:sp>
      <p:sp>
        <p:nvSpPr>
          <p:cNvPr id="5" name="Footer Placeholder 4">
            <a:extLst>
              <a:ext uri="{FF2B5EF4-FFF2-40B4-BE49-F238E27FC236}">
                <a16:creationId xmlns:a16="http://schemas.microsoft.com/office/drawing/2014/main" id="{656F7844-8713-641B-BE1E-36B2185A03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F565E-F6FE-0B56-142E-5051E7B259FE}"/>
              </a:ext>
            </a:extLst>
          </p:cNvPr>
          <p:cNvSpPr>
            <a:spLocks noGrp="1"/>
          </p:cNvSpPr>
          <p:nvPr>
            <p:ph type="sldNum" sz="quarter" idx="12"/>
          </p:nvPr>
        </p:nvSpPr>
        <p:spPr/>
        <p:txBody>
          <a:bodyPr/>
          <a:lstStyle/>
          <a:p>
            <a:fld id="{9B22335C-32F3-4C9D-B9F5-8B48E51C3ACC}" type="slidenum">
              <a:rPr lang="en-GB" smtClean="0"/>
              <a:t>‹#›</a:t>
            </a:fld>
            <a:endParaRPr lang="en-GB"/>
          </a:p>
        </p:txBody>
      </p:sp>
    </p:spTree>
    <p:extLst>
      <p:ext uri="{BB962C8B-B14F-4D97-AF65-F5344CB8AC3E}">
        <p14:creationId xmlns:p14="http://schemas.microsoft.com/office/powerpoint/2010/main" val="293949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773D-5054-EEAE-A42D-2A996CBBC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077B9B-E43F-B6CF-A0EF-F4D7293AE7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671176-CE9E-C0C2-5EDB-893E0B6AC6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5E614A-2D02-8C8C-B76D-DBE35DC92774}"/>
              </a:ext>
            </a:extLst>
          </p:cNvPr>
          <p:cNvSpPr>
            <a:spLocks noGrp="1"/>
          </p:cNvSpPr>
          <p:nvPr>
            <p:ph type="dt" sz="half" idx="10"/>
          </p:nvPr>
        </p:nvSpPr>
        <p:spPr/>
        <p:txBody>
          <a:bodyPr/>
          <a:lstStyle/>
          <a:p>
            <a:fld id="{A7348DD7-D7DF-4921-AAAA-827BBB3B98EF}" type="datetimeFigureOut">
              <a:rPr lang="en-GB" smtClean="0"/>
              <a:t>22/12/2025</a:t>
            </a:fld>
            <a:endParaRPr lang="en-GB"/>
          </a:p>
        </p:txBody>
      </p:sp>
      <p:sp>
        <p:nvSpPr>
          <p:cNvPr id="6" name="Footer Placeholder 5">
            <a:extLst>
              <a:ext uri="{FF2B5EF4-FFF2-40B4-BE49-F238E27FC236}">
                <a16:creationId xmlns:a16="http://schemas.microsoft.com/office/drawing/2014/main" id="{78D3B6EB-A246-BF05-0331-FF182AC8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A60797-1FFF-70C3-BE20-B7054CF17F47}"/>
              </a:ext>
            </a:extLst>
          </p:cNvPr>
          <p:cNvSpPr>
            <a:spLocks noGrp="1"/>
          </p:cNvSpPr>
          <p:nvPr>
            <p:ph type="sldNum" sz="quarter" idx="12"/>
          </p:nvPr>
        </p:nvSpPr>
        <p:spPr/>
        <p:txBody>
          <a:bodyPr/>
          <a:lstStyle/>
          <a:p>
            <a:fld id="{9B22335C-32F3-4C9D-B9F5-8B48E51C3ACC}" type="slidenum">
              <a:rPr lang="en-GB" smtClean="0"/>
              <a:t>‹#›</a:t>
            </a:fld>
            <a:endParaRPr lang="en-GB"/>
          </a:p>
        </p:txBody>
      </p:sp>
    </p:spTree>
    <p:extLst>
      <p:ext uri="{BB962C8B-B14F-4D97-AF65-F5344CB8AC3E}">
        <p14:creationId xmlns:p14="http://schemas.microsoft.com/office/powerpoint/2010/main" val="222305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CF5E-2E54-76DE-5219-2A295C102E2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8AA1F8-5067-DBEF-FF13-18B0F0CD0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78A738-7F95-B33E-345D-EEDC92628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C989B9-D280-9A57-985B-F74101956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C92C59-9698-28E5-DF59-64B8E90AB1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D744B9-8487-38DE-6B9C-9968537F2FB9}"/>
              </a:ext>
            </a:extLst>
          </p:cNvPr>
          <p:cNvSpPr>
            <a:spLocks noGrp="1"/>
          </p:cNvSpPr>
          <p:nvPr>
            <p:ph type="dt" sz="half" idx="10"/>
          </p:nvPr>
        </p:nvSpPr>
        <p:spPr/>
        <p:txBody>
          <a:bodyPr/>
          <a:lstStyle/>
          <a:p>
            <a:fld id="{A7348DD7-D7DF-4921-AAAA-827BBB3B98EF}" type="datetimeFigureOut">
              <a:rPr lang="en-GB" smtClean="0"/>
              <a:t>22/12/2025</a:t>
            </a:fld>
            <a:endParaRPr lang="en-GB"/>
          </a:p>
        </p:txBody>
      </p:sp>
      <p:sp>
        <p:nvSpPr>
          <p:cNvPr id="8" name="Footer Placeholder 7">
            <a:extLst>
              <a:ext uri="{FF2B5EF4-FFF2-40B4-BE49-F238E27FC236}">
                <a16:creationId xmlns:a16="http://schemas.microsoft.com/office/drawing/2014/main" id="{0E9CD406-212F-2BCB-632C-A7B3DEBA52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7ADEDC-1ECF-EB39-46A7-1385544B0183}"/>
              </a:ext>
            </a:extLst>
          </p:cNvPr>
          <p:cNvSpPr>
            <a:spLocks noGrp="1"/>
          </p:cNvSpPr>
          <p:nvPr>
            <p:ph type="sldNum" sz="quarter" idx="12"/>
          </p:nvPr>
        </p:nvSpPr>
        <p:spPr/>
        <p:txBody>
          <a:bodyPr/>
          <a:lstStyle/>
          <a:p>
            <a:fld id="{9B22335C-32F3-4C9D-B9F5-8B48E51C3ACC}" type="slidenum">
              <a:rPr lang="en-GB" smtClean="0"/>
              <a:t>‹#›</a:t>
            </a:fld>
            <a:endParaRPr lang="en-GB"/>
          </a:p>
        </p:txBody>
      </p:sp>
    </p:spTree>
    <p:extLst>
      <p:ext uri="{BB962C8B-B14F-4D97-AF65-F5344CB8AC3E}">
        <p14:creationId xmlns:p14="http://schemas.microsoft.com/office/powerpoint/2010/main" val="217317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071C-F3C1-0A34-9C4F-BD7B1050C0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D3B97-2A18-25B0-FCC2-7C2B580B265F}"/>
              </a:ext>
            </a:extLst>
          </p:cNvPr>
          <p:cNvSpPr>
            <a:spLocks noGrp="1"/>
          </p:cNvSpPr>
          <p:nvPr>
            <p:ph type="dt" sz="half" idx="10"/>
          </p:nvPr>
        </p:nvSpPr>
        <p:spPr/>
        <p:txBody>
          <a:bodyPr/>
          <a:lstStyle/>
          <a:p>
            <a:fld id="{A7348DD7-D7DF-4921-AAAA-827BBB3B98EF}" type="datetimeFigureOut">
              <a:rPr lang="en-GB" smtClean="0"/>
              <a:t>22/12/2025</a:t>
            </a:fld>
            <a:endParaRPr lang="en-GB"/>
          </a:p>
        </p:txBody>
      </p:sp>
      <p:sp>
        <p:nvSpPr>
          <p:cNvPr id="4" name="Footer Placeholder 3">
            <a:extLst>
              <a:ext uri="{FF2B5EF4-FFF2-40B4-BE49-F238E27FC236}">
                <a16:creationId xmlns:a16="http://schemas.microsoft.com/office/drawing/2014/main" id="{36AE9425-122D-B21C-BEB4-D30A7C3B36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AED32D-31C5-B3DA-3323-E50A5A1AA757}"/>
              </a:ext>
            </a:extLst>
          </p:cNvPr>
          <p:cNvSpPr>
            <a:spLocks noGrp="1"/>
          </p:cNvSpPr>
          <p:nvPr>
            <p:ph type="sldNum" sz="quarter" idx="12"/>
          </p:nvPr>
        </p:nvSpPr>
        <p:spPr/>
        <p:txBody>
          <a:bodyPr/>
          <a:lstStyle/>
          <a:p>
            <a:fld id="{9B22335C-32F3-4C9D-B9F5-8B48E51C3ACC}" type="slidenum">
              <a:rPr lang="en-GB" smtClean="0"/>
              <a:t>‹#›</a:t>
            </a:fld>
            <a:endParaRPr lang="en-GB"/>
          </a:p>
        </p:txBody>
      </p:sp>
    </p:spTree>
    <p:extLst>
      <p:ext uri="{BB962C8B-B14F-4D97-AF65-F5344CB8AC3E}">
        <p14:creationId xmlns:p14="http://schemas.microsoft.com/office/powerpoint/2010/main" val="423942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05A33-0F83-8010-FF8B-50352084E3D8}"/>
              </a:ext>
            </a:extLst>
          </p:cNvPr>
          <p:cNvSpPr>
            <a:spLocks noGrp="1"/>
          </p:cNvSpPr>
          <p:nvPr>
            <p:ph type="dt" sz="half" idx="10"/>
          </p:nvPr>
        </p:nvSpPr>
        <p:spPr/>
        <p:txBody>
          <a:bodyPr/>
          <a:lstStyle/>
          <a:p>
            <a:fld id="{A7348DD7-D7DF-4921-AAAA-827BBB3B98EF}" type="datetimeFigureOut">
              <a:rPr lang="en-GB" smtClean="0"/>
              <a:t>22/12/2025</a:t>
            </a:fld>
            <a:endParaRPr lang="en-GB"/>
          </a:p>
        </p:txBody>
      </p:sp>
      <p:sp>
        <p:nvSpPr>
          <p:cNvPr id="3" name="Footer Placeholder 2">
            <a:extLst>
              <a:ext uri="{FF2B5EF4-FFF2-40B4-BE49-F238E27FC236}">
                <a16:creationId xmlns:a16="http://schemas.microsoft.com/office/drawing/2014/main" id="{F673131A-E496-347D-96C5-65D3AAEB0E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C636C2-9D8C-0CFD-6FDE-554C83846CFA}"/>
              </a:ext>
            </a:extLst>
          </p:cNvPr>
          <p:cNvSpPr>
            <a:spLocks noGrp="1"/>
          </p:cNvSpPr>
          <p:nvPr>
            <p:ph type="sldNum" sz="quarter" idx="12"/>
          </p:nvPr>
        </p:nvSpPr>
        <p:spPr/>
        <p:txBody>
          <a:bodyPr/>
          <a:lstStyle/>
          <a:p>
            <a:fld id="{9B22335C-32F3-4C9D-B9F5-8B48E51C3ACC}" type="slidenum">
              <a:rPr lang="en-GB" smtClean="0"/>
              <a:t>‹#›</a:t>
            </a:fld>
            <a:endParaRPr lang="en-GB"/>
          </a:p>
        </p:txBody>
      </p:sp>
    </p:spTree>
    <p:extLst>
      <p:ext uri="{BB962C8B-B14F-4D97-AF65-F5344CB8AC3E}">
        <p14:creationId xmlns:p14="http://schemas.microsoft.com/office/powerpoint/2010/main" val="254389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B374F5-1517-3199-971E-8B0F35D01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C658A3-1543-E7AF-3287-61007EEB2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0DF798-0E0B-9A76-915D-66703C63B5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48DD7-D7DF-4921-AAAA-827BBB3B98EF}" type="datetimeFigureOut">
              <a:rPr lang="en-GB" smtClean="0"/>
              <a:t>22/12/2025</a:t>
            </a:fld>
            <a:endParaRPr lang="en-GB"/>
          </a:p>
        </p:txBody>
      </p:sp>
      <p:sp>
        <p:nvSpPr>
          <p:cNvPr id="5" name="Footer Placeholder 4">
            <a:extLst>
              <a:ext uri="{FF2B5EF4-FFF2-40B4-BE49-F238E27FC236}">
                <a16:creationId xmlns:a16="http://schemas.microsoft.com/office/drawing/2014/main" id="{FB388083-F537-427A-249F-FDE742B41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84A5971-E98E-226E-8C9A-2402D5DBAD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22335C-32F3-4C9D-B9F5-8B48E51C3ACC}" type="slidenum">
              <a:rPr lang="en-GB" smtClean="0"/>
              <a:t>‹#›</a:t>
            </a:fld>
            <a:endParaRPr lang="en-GB"/>
          </a:p>
        </p:txBody>
      </p:sp>
    </p:spTree>
    <p:extLst>
      <p:ext uri="{BB962C8B-B14F-4D97-AF65-F5344CB8AC3E}">
        <p14:creationId xmlns:p14="http://schemas.microsoft.com/office/powerpoint/2010/main" val="371225953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vimeo.com/1045252789" TargetMode="External"/><Relationship Id="rId3" Type="http://schemas.openxmlformats.org/officeDocument/2006/relationships/hyperlink" Target="https://historicengland.org.uk/content/docs/education/explorer/what-is-archaeology-ppt/" TargetMode="External"/><Relationship Id="rId7" Type="http://schemas.openxmlformats.org/officeDocument/2006/relationships/hyperlink" Target="https://vimeo.com/1045250625" TargetMode="External"/><Relationship Id="rId2" Type="http://schemas.openxmlformats.org/officeDocument/2006/relationships/hyperlink" Target="https://historicengland.org.uk/content/docs/education/explorer/must-farm-1-lesson-overview-ppt/" TargetMode="External"/><Relationship Id="rId1" Type="http://schemas.openxmlformats.org/officeDocument/2006/relationships/slideLayout" Target="../slideLayouts/slideLayout3.xml"/><Relationship Id="rId6" Type="http://schemas.openxmlformats.org/officeDocument/2006/relationships/hyperlink" Target="https://vimeo.com/1045068764" TargetMode="External"/><Relationship Id="rId5" Type="http://schemas.openxmlformats.org/officeDocument/2006/relationships/hyperlink" Target="https://historicengland.org.uk/content/docs/education/explorer/introducing-must-farm-ppt/" TargetMode="External"/><Relationship Id="rId4" Type="http://schemas.openxmlformats.org/officeDocument/2006/relationships/hyperlink" Target="https://vimeo.com/1045004249" TargetMode="External"/><Relationship Id="rId9" Type="http://schemas.openxmlformats.org/officeDocument/2006/relationships/hyperlink" Target="https://historicengland.org.uk/content/docs/education/explorer/must-farm-rot-or-not-pp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istoricengland.org.uk/content/docs/education/explorer/introducing-must-farm-ppt/" TargetMode="External"/><Relationship Id="rId2" Type="http://schemas.openxmlformats.org/officeDocument/2006/relationships/hyperlink" Target="https://vimeo.com/manage/videos/1045053069" TargetMode="External"/><Relationship Id="rId1" Type="http://schemas.openxmlformats.org/officeDocument/2006/relationships/slideLayout" Target="../slideLayouts/slideLayout3.xml"/><Relationship Id="rId5" Type="http://schemas.openxmlformats.org/officeDocument/2006/relationships/hyperlink" Target="https://meanwhileelsewhereinhistory.wordpress.com/pre-1066/" TargetMode="External"/><Relationship Id="rId4" Type="http://schemas.openxmlformats.org/officeDocument/2006/relationships/hyperlink" Target="https://historicengland.org.uk/content/docs/education/explorer/must-farm-now-and-then-pp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istoricengland.org.uk/content/docs/education/explorer/building-must-farm-ppt/" TargetMode="External"/><Relationship Id="rId2" Type="http://schemas.openxmlformats.org/officeDocument/2006/relationships/hyperlink" Target="https://vimeo.com/manage/videos/1045053069" TargetMode="External"/><Relationship Id="rId1" Type="http://schemas.openxmlformats.org/officeDocument/2006/relationships/slideLayout" Target="../slideLayouts/slideLayout3.xml"/><Relationship Id="rId5" Type="http://schemas.openxmlformats.org/officeDocument/2006/relationships/hyperlink" Target="https://historicengland.org.uk/content/docs/education/explorer/must-farm-village-ppt/" TargetMode="External"/><Relationship Id="rId4" Type="http://schemas.openxmlformats.org/officeDocument/2006/relationships/hyperlink" Target="https://historicengland.org.uk/content/docs/education/explorer/must-farm-images-pp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historicengland.org.uk/content/docs/education/explorer/life-at-must-farm-ppt/" TargetMode="External"/><Relationship Id="rId2" Type="http://schemas.openxmlformats.org/officeDocument/2006/relationships/hyperlink" Target="https://vimeo.com/1045260274" TargetMode="External"/><Relationship Id="rId1" Type="http://schemas.openxmlformats.org/officeDocument/2006/relationships/slideLayout" Target="../slideLayouts/slideLayout3.xml"/><Relationship Id="rId6" Type="http://schemas.openxmlformats.org/officeDocument/2006/relationships/hyperlink" Target="https://sketchfab.com/mustfarm" TargetMode="External"/><Relationship Id="rId5" Type="http://schemas.openxmlformats.org/officeDocument/2006/relationships/hyperlink" Target="https://historicengland.org.uk/content/docs/education/explorer/must-farm-artefact-to-evidnce-ppt/" TargetMode="External"/><Relationship Id="rId4" Type="http://schemas.openxmlformats.org/officeDocument/2006/relationships/hyperlink" Target="https://historicengland.org.uk/content/docs/education/explorer/must-farm-images-pp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istoricengland.org.uk/content/docs/education/explorer/life-at-must-farm-ppt/" TargetMode="External"/><Relationship Id="rId2" Type="http://schemas.openxmlformats.org/officeDocument/2006/relationships/hyperlink" Target="https://vimeo.com/manage/videos/1045079609" TargetMode="External"/><Relationship Id="rId1" Type="http://schemas.openxmlformats.org/officeDocument/2006/relationships/slideLayout" Target="../slideLayouts/slideLayout3.xml"/><Relationship Id="rId4" Type="http://schemas.openxmlformats.org/officeDocument/2006/relationships/hyperlink" Target="https://historicengland.org.uk/content/docs/education/explorer/must-farm-fire-fire-pp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heritage.candle.digital/prehistory/" TargetMode="External"/><Relationship Id="rId3" Type="http://schemas.openxmlformats.org/officeDocument/2006/relationships/hyperlink" Target="https://historicengland.org.uk/content/docs/education/explorer/introducing-must-farm-ppt/" TargetMode="External"/><Relationship Id="rId7" Type="http://schemas.openxmlformats.org/officeDocument/2006/relationships/hyperlink" Target="https://sketchfab.com/mustfarm" TargetMode="External"/><Relationship Id="rId2" Type="http://schemas.openxmlformats.org/officeDocument/2006/relationships/hyperlink" Target="https://vimeo.com/manage/videos/1045053069" TargetMode="External"/><Relationship Id="rId1" Type="http://schemas.openxmlformats.org/officeDocument/2006/relationships/slideLayout" Target="../slideLayouts/slideLayout3.xml"/><Relationship Id="rId6" Type="http://schemas.openxmlformats.org/officeDocument/2006/relationships/hyperlink" Target="https://historicengland.org.uk/content/docs/education/explorer/must-farm-images-ppts/" TargetMode="External"/><Relationship Id="rId5" Type="http://schemas.openxmlformats.org/officeDocument/2006/relationships/hyperlink" Target="https://historicengland.org.uk/content/docs/education/explorer/life-at-must-farm-ppt/" TargetMode="External"/><Relationship Id="rId4" Type="http://schemas.openxmlformats.org/officeDocument/2006/relationships/hyperlink" Target="https://historicengland.org.uk/content/docs/education/explorer/building-must-farm-ppt/" TargetMode="External"/><Relationship Id="rId9" Type="http://schemas.openxmlformats.org/officeDocument/2006/relationships/hyperlink" Target="https://historicengland.org.uk/content/docs/education/explorer/must-farm-homes-then-and-now-p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677B877-0D74-4D76-AC72-F8284BEAB1C9}"/>
              </a:ext>
            </a:extLst>
          </p:cNvPr>
          <p:cNvSpPr txBox="1">
            <a:spLocks/>
          </p:cNvSpPr>
          <p:nvPr/>
        </p:nvSpPr>
        <p:spPr>
          <a:xfrm>
            <a:off x="4475" y="229517"/>
            <a:ext cx="1219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Must Farm – Six Lesson Teaching Overview</a:t>
            </a:r>
            <a:endPar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Content Placeholder 5" descr="the whole village completed with people doing various daily tasks">
            <a:extLst>
              <a:ext uri="{FF2B5EF4-FFF2-40B4-BE49-F238E27FC236}">
                <a16:creationId xmlns:a16="http://schemas.microsoft.com/office/drawing/2014/main" id="{ADF8124B-E026-A34E-A454-8FD95D7D95D7}"/>
              </a:ext>
            </a:extLst>
          </p:cNvPr>
          <p:cNvPicPr>
            <a:picLocks noChangeAspect="1"/>
          </p:cNvPicPr>
          <p:nvPr/>
        </p:nvPicPr>
        <p:blipFill>
          <a:blip r:embed="rId2"/>
          <a:srcRect l="4982" r="24904"/>
          <a:stretch>
            <a:fillRect/>
          </a:stretch>
        </p:blipFill>
        <p:spPr>
          <a:xfrm>
            <a:off x="-2" y="1055770"/>
            <a:ext cx="12192001" cy="5216693"/>
          </a:xfrm>
          <a:prstGeom prst="rect">
            <a:avLst/>
          </a:prstGeom>
          <a:noFill/>
        </p:spPr>
      </p:pic>
    </p:spTree>
    <p:extLst>
      <p:ext uri="{BB962C8B-B14F-4D97-AF65-F5344CB8AC3E}">
        <p14:creationId xmlns:p14="http://schemas.microsoft.com/office/powerpoint/2010/main" val="75610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8CAA93-2E96-2F86-ED2A-B12E9C203BAF}"/>
              </a:ext>
            </a:extLst>
          </p:cNvPr>
          <p:cNvSpPr txBox="1"/>
          <p:nvPr/>
        </p:nvSpPr>
        <p:spPr>
          <a:xfrm>
            <a:off x="4475" y="229517"/>
            <a:ext cx="1219200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Must Farm Bronze Age Village – Single Lesson Plan</a:t>
            </a:r>
            <a:endPar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AB02CC0F-DD94-1219-C7A0-13C156B8E609}"/>
              </a:ext>
            </a:extLst>
          </p:cNvPr>
          <p:cNvGraphicFramePr>
            <a:graphicFrameLocks noGrp="1"/>
          </p:cNvGraphicFramePr>
          <p:nvPr>
            <p:extLst>
              <p:ext uri="{D42A27DB-BD31-4B8C-83A1-F6EECF244321}">
                <p14:modId xmlns:p14="http://schemas.microsoft.com/office/powerpoint/2010/main" val="1544665690"/>
              </p:ext>
            </p:extLst>
          </p:nvPr>
        </p:nvGraphicFramePr>
        <p:xfrm>
          <a:off x="130556" y="88730"/>
          <a:ext cx="11930888" cy="1579316"/>
        </p:xfrm>
        <a:graphic>
          <a:graphicData uri="http://schemas.openxmlformats.org/drawingml/2006/table">
            <a:tbl>
              <a:tblPr firstRow="1" bandRow="1">
                <a:tableStyleId>{5940675A-B579-460E-94D1-54222C63F5DA}</a:tableStyleId>
              </a:tblPr>
              <a:tblGrid>
                <a:gridCol w="11930888">
                  <a:extLst>
                    <a:ext uri="{9D8B030D-6E8A-4147-A177-3AD203B41FA5}">
                      <a16:colId xmlns:a16="http://schemas.microsoft.com/office/drawing/2014/main" val="38483152"/>
                    </a:ext>
                  </a:extLst>
                </a:gridCol>
              </a:tblGrid>
              <a:tr h="847796">
                <a:tc>
                  <a:txBody>
                    <a:bodyPr/>
                    <a:lstStyle/>
                    <a:p>
                      <a:pPr algn="l"/>
                      <a:r>
                        <a:rPr lang="en-GB" sz="2400" b="1" dirty="0"/>
                        <a:t>Teaching Overview: Why is the Must Farm Bronze Age Village so important and what does it tell us about everyday life in the Bronze Age?</a:t>
                      </a:r>
                    </a:p>
                  </a:txBody>
                  <a:tcPr/>
                </a:tc>
                <a:extLst>
                  <a:ext uri="{0D108BD9-81ED-4DB2-BD59-A6C34878D82A}">
                    <a16:rowId xmlns:a16="http://schemas.microsoft.com/office/drawing/2014/main" val="2183404621"/>
                  </a:ext>
                </a:extLst>
              </a:tr>
              <a:tr h="563090">
                <a:tc>
                  <a:txBody>
                    <a:bodyPr/>
                    <a:lstStyle/>
                    <a:p>
                      <a:r>
                        <a:rPr lang="en-GB" sz="1400" dirty="0">
                          <a:latin typeface="Arial" panose="020B0604020202020204" pitchFamily="34" charset="0"/>
                          <a:cs typeface="Arial" panose="020B0604020202020204" pitchFamily="34" charset="0"/>
                        </a:rPr>
                        <a:t>This is a complete overview of the resources based on the 6 enquiry questions used for the Activities. This is designed for an in-depth study of the site and relevant to local schools or where you want to investigate the Bronze Age in depth.  There is a separate </a:t>
                      </a:r>
                      <a:r>
                        <a:rPr lang="en-GB" sz="1400" dirty="0">
                          <a:latin typeface="Arial" panose="020B0604020202020204" pitchFamily="34" charset="0"/>
                          <a:cs typeface="Arial" panose="020B0604020202020204" pitchFamily="34" charset="0"/>
                          <a:hlinkClick r:id="rId2"/>
                        </a:rPr>
                        <a:t>single lesson</a:t>
                      </a:r>
                      <a:r>
                        <a:rPr lang="en-GB" sz="1400" dirty="0">
                          <a:latin typeface="Arial" panose="020B0604020202020204" pitchFamily="34" charset="0"/>
                          <a:cs typeface="Arial" panose="020B0604020202020204" pitchFamily="34" charset="0"/>
                        </a:rPr>
                        <a:t> as the Bronze Age component in a unit on Stone Age to Iron Age over one term.  ​</a:t>
                      </a:r>
                    </a:p>
                  </a:txBody>
                  <a:tcPr/>
                </a:tc>
                <a:extLst>
                  <a:ext uri="{0D108BD9-81ED-4DB2-BD59-A6C34878D82A}">
                    <a16:rowId xmlns:a16="http://schemas.microsoft.com/office/drawing/2014/main" val="3492506187"/>
                  </a:ext>
                </a:extLst>
              </a:tr>
            </a:tbl>
          </a:graphicData>
        </a:graphic>
      </p:graphicFrame>
      <p:graphicFrame>
        <p:nvGraphicFramePr>
          <p:cNvPr id="7" name="Table 6">
            <a:extLst>
              <a:ext uri="{FF2B5EF4-FFF2-40B4-BE49-F238E27FC236}">
                <a16:creationId xmlns:a16="http://schemas.microsoft.com/office/drawing/2014/main" id="{4EB441AE-08AA-BBC2-B74A-1A2648D12CDE}"/>
              </a:ext>
            </a:extLst>
          </p:cNvPr>
          <p:cNvGraphicFramePr>
            <a:graphicFrameLocks noGrp="1"/>
          </p:cNvGraphicFramePr>
          <p:nvPr>
            <p:extLst>
              <p:ext uri="{D42A27DB-BD31-4B8C-83A1-F6EECF244321}">
                <p14:modId xmlns:p14="http://schemas.microsoft.com/office/powerpoint/2010/main" val="515427417"/>
              </p:ext>
            </p:extLst>
          </p:nvPr>
        </p:nvGraphicFramePr>
        <p:xfrm>
          <a:off x="130556" y="1640403"/>
          <a:ext cx="11930888" cy="4232763"/>
        </p:xfrm>
        <a:graphic>
          <a:graphicData uri="http://schemas.openxmlformats.org/drawingml/2006/table">
            <a:tbl>
              <a:tblPr firstRow="1" bandRow="1">
                <a:tableStyleId>{5940675A-B579-460E-94D1-54222C63F5DA}</a:tableStyleId>
              </a:tblPr>
              <a:tblGrid>
                <a:gridCol w="2982722">
                  <a:extLst>
                    <a:ext uri="{9D8B030D-6E8A-4147-A177-3AD203B41FA5}">
                      <a16:colId xmlns:a16="http://schemas.microsoft.com/office/drawing/2014/main" val="3189965901"/>
                    </a:ext>
                  </a:extLst>
                </a:gridCol>
                <a:gridCol w="2982722">
                  <a:extLst>
                    <a:ext uri="{9D8B030D-6E8A-4147-A177-3AD203B41FA5}">
                      <a16:colId xmlns:a16="http://schemas.microsoft.com/office/drawing/2014/main" val="691411791"/>
                    </a:ext>
                  </a:extLst>
                </a:gridCol>
                <a:gridCol w="2982722">
                  <a:extLst>
                    <a:ext uri="{9D8B030D-6E8A-4147-A177-3AD203B41FA5}">
                      <a16:colId xmlns:a16="http://schemas.microsoft.com/office/drawing/2014/main" val="1176524434"/>
                    </a:ext>
                  </a:extLst>
                </a:gridCol>
                <a:gridCol w="2982722">
                  <a:extLst>
                    <a:ext uri="{9D8B030D-6E8A-4147-A177-3AD203B41FA5}">
                      <a16:colId xmlns:a16="http://schemas.microsoft.com/office/drawing/2014/main" val="3576782001"/>
                    </a:ext>
                  </a:extLst>
                </a:gridCol>
              </a:tblGrid>
              <a:tr h="377614">
                <a:tc>
                  <a:txBody>
                    <a:bodyPr/>
                    <a:lstStyle/>
                    <a:p>
                      <a:pPr algn="ctr"/>
                      <a:r>
                        <a:rPr lang="en-GB" sz="1600" b="1" dirty="0">
                          <a:latin typeface="Arial" panose="020B0604020202020204" pitchFamily="34" charset="0"/>
                          <a:cs typeface="Arial" panose="020B0604020202020204" pitchFamily="34" charset="0"/>
                        </a:rPr>
                        <a:t>Enquiry Question 1</a:t>
                      </a:r>
                    </a:p>
                  </a:txBody>
                  <a:tcPr/>
                </a:tc>
                <a:tc>
                  <a:txBody>
                    <a:bodyPr/>
                    <a:lstStyle/>
                    <a:p>
                      <a:pPr algn="ctr"/>
                      <a:r>
                        <a:rPr lang="en-GB" sz="1600" b="1" dirty="0">
                          <a:latin typeface="Arial" panose="020B0604020202020204" pitchFamily="34" charset="0"/>
                          <a:cs typeface="Arial" panose="020B0604020202020204" pitchFamily="34" charset="0"/>
                        </a:rPr>
                        <a:t>Sources</a:t>
                      </a:r>
                    </a:p>
                  </a:txBody>
                  <a:tcPr/>
                </a:tc>
                <a:tc>
                  <a:txBody>
                    <a:bodyPr/>
                    <a:lstStyle/>
                    <a:p>
                      <a:pPr algn="ctr"/>
                      <a:r>
                        <a:rPr lang="en-GB" sz="1600" b="1" dirty="0">
                          <a:latin typeface="Arial" panose="020B0604020202020204" pitchFamily="34" charset="0"/>
                          <a:cs typeface="Arial" panose="020B0604020202020204" pitchFamily="34" charset="0"/>
                        </a:rPr>
                        <a:t>Activities</a:t>
                      </a:r>
                    </a:p>
                  </a:txBody>
                  <a:tcPr/>
                </a:tc>
                <a:tc>
                  <a:txBody>
                    <a:bodyPr/>
                    <a:lstStyle/>
                    <a:p>
                      <a:pPr algn="ctr"/>
                      <a:r>
                        <a:rPr lang="en-GB" sz="1600" b="1" dirty="0">
                          <a:latin typeface="Arial" panose="020B0604020202020204" pitchFamily="34" charset="0"/>
                          <a:cs typeface="Arial" panose="020B0604020202020204" pitchFamily="34" charset="0"/>
                        </a:rPr>
                        <a:t>Curriculum Links</a:t>
                      </a:r>
                    </a:p>
                  </a:txBody>
                  <a:tcPr/>
                </a:tc>
                <a:extLst>
                  <a:ext uri="{0D108BD9-81ED-4DB2-BD59-A6C34878D82A}">
                    <a16:rowId xmlns:a16="http://schemas.microsoft.com/office/drawing/2014/main" val="2836890439"/>
                  </a:ext>
                </a:extLst>
              </a:tr>
              <a:tr h="887646">
                <a:tc>
                  <a:txBody>
                    <a:bodyPr/>
                    <a:lstStyle/>
                    <a:p>
                      <a:pPr algn="ctr">
                        <a:lnSpc>
                          <a:spcPct val="115000"/>
                        </a:lnSpc>
                        <a:spcAft>
                          <a:spcPts val="800"/>
                        </a:spcAft>
                        <a:buNone/>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Why is the Must Farm Bronze Age Village a remarkable archaeological site?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300" marR="114300" marT="0" marB="0" anchor="ctr"/>
                </a:tc>
                <a:tc>
                  <a:txBody>
                    <a:bodyPr/>
                    <a:lstStyle/>
                    <a:p>
                      <a:pPr algn="l">
                        <a:lnSpc>
                          <a:spcPct val="115000"/>
                        </a:lnSpc>
                        <a:spcAft>
                          <a:spcPts val="800"/>
                        </a:spcAft>
                        <a:buNone/>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PPT: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3"/>
                        </a:rPr>
                        <a:t>What is Archaeology?</a:t>
                      </a: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0"/>
                        </a:spcAft>
                        <a:buNone/>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Video 1: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4"/>
                        </a:rPr>
                        <a:t>An introduction to Archaeology</a:t>
                      </a: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0"/>
                        </a:spcAft>
                        <a:buNone/>
                      </a:pP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(Duration 8.20 mins)</a:t>
                      </a:r>
                    </a:p>
                    <a:p>
                      <a:pPr algn="l">
                        <a:lnSpc>
                          <a:spcPct val="115000"/>
                        </a:lnSpc>
                        <a:spcAft>
                          <a:spcPts val="0"/>
                        </a:spcAft>
                        <a:buNone/>
                      </a:pP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PPT: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5"/>
                        </a:rPr>
                        <a:t>Introducing Must Farm Bronze Age Village</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l">
                        <a:lnSpc>
                          <a:spcPct val="115000"/>
                        </a:lnSpc>
                        <a:spcAft>
                          <a:spcPts val="0"/>
                        </a:spcAft>
                        <a:buNone/>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Video 2 - Q1: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6"/>
                        </a:rPr>
                        <a:t>How did we excavate Must Farm?</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(Duration 1.41 mins) </a:t>
                      </a:r>
                    </a:p>
                    <a:p>
                      <a:pPr algn="l">
                        <a:lnSpc>
                          <a:spcPct val="115000"/>
                        </a:lnSpc>
                        <a:spcAft>
                          <a:spcPts val="0"/>
                        </a:spcAft>
                        <a:buNone/>
                      </a:pP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0"/>
                        </a:spcAft>
                        <a:buNone/>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Video 3 - Q1: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7"/>
                        </a:rPr>
                        <a:t>What artefacts did the archaeologists who excavated Must Farm find?</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(Duration 1.31 mins)</a:t>
                      </a:r>
                    </a:p>
                    <a:p>
                      <a:pPr algn="l">
                        <a:lnSpc>
                          <a:spcPct val="115000"/>
                        </a:lnSpc>
                        <a:spcAft>
                          <a:spcPts val="0"/>
                        </a:spcAft>
                        <a:buNone/>
                      </a:pP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0"/>
                        </a:spcAft>
                        <a:buNone/>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Video 3 - Q2: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8"/>
                        </a:rPr>
                        <a:t>How did the fire help to preserve these artefacts?</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l">
                        <a:lnSpc>
                          <a:spcPct val="115000"/>
                        </a:lnSpc>
                        <a:spcAft>
                          <a:spcPts val="0"/>
                        </a:spcAft>
                        <a:buNone/>
                      </a:pP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(Duration 1.45 mins)</a:t>
                      </a:r>
                    </a:p>
                    <a:p>
                      <a:pPr algn="l">
                        <a:lnSpc>
                          <a:spcPct val="115000"/>
                        </a:lnSpc>
                        <a:spcAft>
                          <a:spcPts val="0"/>
                        </a:spcAft>
                        <a:buNone/>
                      </a:pPr>
                      <a:endPar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l">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Activity 1: </a:t>
                      </a:r>
                      <a:r>
                        <a:rPr lang="en-GB" sz="1200" b="0" kern="100" dirty="0">
                          <a:effectLst/>
                          <a:latin typeface="Arial" panose="020B0604020202020204" pitchFamily="34" charset="0"/>
                          <a:ea typeface="Aptos" panose="020B0004020202020204" pitchFamily="34" charset="0"/>
                          <a:cs typeface="Arial" panose="020B0604020202020204" pitchFamily="34" charset="0"/>
                          <a:hlinkClick r:id="rId9"/>
                        </a:rPr>
                        <a:t>Rot or Not</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This is a whole class activity looking at why so much organic material survived at Must Farm and why it is such a remarkable and significant archaeological site. ​</a:t>
                      </a:r>
                    </a:p>
                    <a:p>
                      <a:pPr algn="l">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Extension Activity 1: The ‘Rubbish Bag Game’</a:t>
                      </a:r>
                      <a:r>
                        <a:rPr lang="en-GB" sz="1200" kern="100" dirty="0">
                          <a:effectLst/>
                          <a:latin typeface="Arial" panose="020B0604020202020204" pitchFamily="34" charset="0"/>
                          <a:ea typeface="Aptos" panose="020B0004020202020204" pitchFamily="34" charset="0"/>
                          <a:cs typeface="Arial" panose="020B0604020202020204" pitchFamily="34" charset="0"/>
                        </a:rPr>
                        <a:t>​. </a:t>
                      </a:r>
                      <a:r>
                        <a:rPr lang="en-GB" sz="1000" kern="100" dirty="0">
                          <a:effectLst/>
                          <a:latin typeface="Arial" panose="020B0604020202020204" pitchFamily="34" charset="0"/>
                          <a:ea typeface="Aptos" panose="020B0004020202020204" pitchFamily="34" charset="0"/>
                          <a:cs typeface="Arial" panose="020B0604020202020204" pitchFamily="34" charset="0"/>
                        </a:rPr>
                        <a:t>(</a:t>
                      </a:r>
                      <a:r>
                        <a:rPr lang="en-GB" sz="1000" kern="100" dirty="0">
                          <a:effectLst/>
                          <a:latin typeface="Arial" panose="020B0604020202020204" pitchFamily="34" charset="0"/>
                          <a:ea typeface="Aptos" panose="020B0004020202020204" pitchFamily="34" charset="0"/>
                          <a:cs typeface="Arial" panose="020B0604020202020204" pitchFamily="34" charset="0"/>
                          <a:hlinkClick r:id="rId9"/>
                        </a:rPr>
                        <a:t>Slide 24</a:t>
                      </a:r>
                      <a:r>
                        <a:rPr lang="en-GB" sz="1000" kern="100" dirty="0">
                          <a:effectLst/>
                          <a:latin typeface="Arial" panose="020B0604020202020204" pitchFamily="34" charset="0"/>
                          <a:ea typeface="Aptos" panose="020B0004020202020204" pitchFamily="34" charset="0"/>
                          <a:cs typeface="Arial" panose="020B0604020202020204" pitchFamily="34" charset="0"/>
                        </a:rPr>
                        <a:t>)</a:t>
                      </a:r>
                    </a:p>
                    <a:p>
                      <a:pPr algn="l">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Pupils have to work out what it is and who might have used it/thrown it away.​</a:t>
                      </a: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kern="100" dirty="0">
                          <a:effectLst/>
                          <a:latin typeface="Arial" panose="020B0604020202020204" pitchFamily="34" charset="0"/>
                          <a:ea typeface="Aptos" panose="020B0004020202020204" pitchFamily="34" charset="0"/>
                          <a:cs typeface="Arial" panose="020B0604020202020204" pitchFamily="34" charset="0"/>
                        </a:rPr>
                        <a:t>Extension Activity 2: ​Our classroom: An archaeological site of the future? </a:t>
                      </a:r>
                      <a:r>
                        <a:rPr lang="en-GB" sz="1200" kern="100" dirty="0">
                          <a:effectLst/>
                          <a:latin typeface="Arial" panose="020B0604020202020204" pitchFamily="34" charset="0"/>
                          <a:ea typeface="Aptos" panose="020B0004020202020204" pitchFamily="34" charset="0"/>
                          <a:cs typeface="Arial" panose="020B0604020202020204" pitchFamily="34" charset="0"/>
                        </a:rPr>
                        <a:t>(</a:t>
                      </a:r>
                      <a:r>
                        <a:rPr lang="en-GB" sz="1200" kern="100" dirty="0">
                          <a:effectLst/>
                          <a:latin typeface="Arial" panose="020B0604020202020204" pitchFamily="34" charset="0"/>
                          <a:ea typeface="Aptos" panose="020B0004020202020204" pitchFamily="34" charset="0"/>
                          <a:cs typeface="Arial" panose="020B0604020202020204" pitchFamily="34" charset="0"/>
                          <a:hlinkClick r:id="rId9"/>
                        </a:rPr>
                        <a:t>Slide 25</a:t>
                      </a:r>
                      <a:r>
                        <a:rPr lang="en-GB" sz="1200" kern="100" dirty="0">
                          <a:effectLst/>
                          <a:latin typeface="Arial" panose="020B0604020202020204" pitchFamily="34" charset="0"/>
                          <a:ea typeface="Aptos" panose="020B0004020202020204" pitchFamily="34" charset="0"/>
                          <a:cs typeface="Arial" panose="020B0604020202020204" pitchFamily="34" charset="0"/>
                        </a:rPr>
                        <a:t>)</a:t>
                      </a:r>
                      <a:r>
                        <a:rPr lang="en-GB" sz="1200" b="1" kern="100" dirty="0">
                          <a:effectLst/>
                          <a:latin typeface="Arial" panose="020B0604020202020204" pitchFamily="34" charset="0"/>
                          <a:ea typeface="Aptos" panose="020B0004020202020204" pitchFamily="34" charset="0"/>
                          <a:cs typeface="Arial" panose="020B0604020202020204" pitchFamily="34" charset="0"/>
                        </a:rPr>
                        <a:t>​</a:t>
                      </a:r>
                    </a:p>
                    <a:p>
                      <a:pPr algn="l">
                        <a:lnSpc>
                          <a:spcPct val="115000"/>
                        </a:lnSpc>
                        <a:spcAft>
                          <a:spcPts val="800"/>
                        </a:spcAft>
                        <a:buNone/>
                      </a:pPr>
                      <a:r>
                        <a:rPr lang="en-GB" sz="1200" kern="100" dirty="0">
                          <a:effectLst/>
                          <a:latin typeface="Arial" panose="020B0604020202020204" pitchFamily="34" charset="0"/>
                          <a:ea typeface="Aptos" panose="020B0004020202020204" pitchFamily="34" charset="0"/>
                          <a:cs typeface="Arial" panose="020B0604020202020204" pitchFamily="34" charset="0"/>
                        </a:rPr>
                        <a:t>Pupils to look around the classroom and think what they would find in 10 years, 50 years, 100 years and 1000 years.​</a:t>
                      </a:r>
                    </a:p>
                  </a:txBody>
                  <a:tcPr marL="114300" marR="114300" marT="0" marB="0"/>
                </a:tc>
                <a:tc>
                  <a:txBody>
                    <a:bodyPr/>
                    <a:lstStyle/>
                    <a:p>
                      <a:pPr algn="l"/>
                      <a:r>
                        <a:rPr lang="en-GB" sz="1200" dirty="0">
                          <a:latin typeface="Arial" panose="020B0604020202020204" pitchFamily="34" charset="0"/>
                          <a:cs typeface="Arial" panose="020B0604020202020204" pitchFamily="34" charset="0"/>
                        </a:rPr>
                        <a:t>KS2 Unit: </a:t>
                      </a:r>
                      <a:r>
                        <a:rPr lang="en-GB" sz="1200" b="1" dirty="0">
                          <a:latin typeface="Arial" panose="020B0604020202020204" pitchFamily="34" charset="0"/>
                          <a:cs typeface="Arial" panose="020B0604020202020204" pitchFamily="34" charset="0"/>
                        </a:rPr>
                        <a:t>Changes in Britain from the Stone Age to the Iron Age: </a:t>
                      </a:r>
                      <a:r>
                        <a:rPr lang="en-GB" sz="1200" dirty="0">
                          <a:latin typeface="Arial" panose="020B0604020202020204" pitchFamily="34" charset="0"/>
                          <a:cs typeface="Arial" panose="020B0604020202020204" pitchFamily="34" charset="0"/>
                        </a:rPr>
                        <a:t>Bronze Age religion, technology and travel.</a:t>
                      </a:r>
                    </a:p>
                    <a:p>
                      <a:pPr algn="l"/>
                      <a:endParaRPr lang="en-GB" sz="1200" dirty="0">
                        <a:latin typeface="Arial" panose="020B0604020202020204" pitchFamily="34" charset="0"/>
                        <a:cs typeface="Arial" panose="020B0604020202020204" pitchFamily="34" charset="0"/>
                      </a:endParaRPr>
                    </a:p>
                    <a:p>
                      <a:pPr algn="l"/>
                      <a:r>
                        <a:rPr lang="en-GB" sz="1200" kern="1200" dirty="0">
                          <a:solidFill>
                            <a:schemeClr val="tx1"/>
                          </a:solidFill>
                          <a:effectLst/>
                          <a:latin typeface="Arial" panose="020B0604020202020204" pitchFamily="34" charset="0"/>
                          <a:ea typeface="+mn-ea"/>
                          <a:cs typeface="Arial" panose="020B0604020202020204" pitchFamily="34" charset="0"/>
                        </a:rPr>
                        <a:t>Pupils will </a:t>
                      </a:r>
                      <a:r>
                        <a:rPr lang="en-GB" sz="1200" b="1" kern="1200" dirty="0">
                          <a:solidFill>
                            <a:schemeClr val="tx1"/>
                          </a:solidFill>
                          <a:effectLst/>
                          <a:latin typeface="Arial" panose="020B0604020202020204" pitchFamily="34" charset="0"/>
                          <a:ea typeface="+mn-ea"/>
                          <a:cs typeface="Arial" panose="020B0604020202020204" pitchFamily="34" charset="0"/>
                        </a:rPr>
                        <a:t>weigh evidence and draw conclusions.</a:t>
                      </a:r>
                    </a:p>
                    <a:p>
                      <a:pPr algn="l"/>
                      <a:endParaRPr lang="en-GB" sz="1200" b="1" kern="1200" dirty="0">
                        <a:solidFill>
                          <a:schemeClr val="tx1"/>
                        </a:solidFill>
                        <a:effectLst/>
                        <a:latin typeface="Arial" panose="020B0604020202020204" pitchFamily="34" charset="0"/>
                        <a:ea typeface="+mn-ea"/>
                        <a:cs typeface="Arial" panose="020B0604020202020204" pitchFamily="34" charset="0"/>
                      </a:endParaRPr>
                    </a:p>
                    <a:p>
                      <a:pPr algn="l"/>
                      <a:r>
                        <a:rPr lang="en-GB" sz="1200" kern="1200" dirty="0">
                          <a:solidFill>
                            <a:schemeClr val="tx1"/>
                          </a:solidFill>
                          <a:effectLst/>
                          <a:latin typeface="Arial" panose="020B0604020202020204" pitchFamily="34" charset="0"/>
                          <a:ea typeface="+mn-ea"/>
                          <a:cs typeface="Arial" panose="020B0604020202020204" pitchFamily="34" charset="0"/>
                        </a:rPr>
                        <a:t>Pupils will develop their understanding of the </a:t>
                      </a:r>
                      <a:r>
                        <a:rPr lang="en-GB" sz="1200" b="1" kern="1200" dirty="0">
                          <a:solidFill>
                            <a:schemeClr val="tx1"/>
                          </a:solidFill>
                          <a:effectLst/>
                          <a:latin typeface="Arial" panose="020B0604020202020204" pitchFamily="34" charset="0"/>
                          <a:ea typeface="+mn-ea"/>
                          <a:cs typeface="Arial" panose="020B0604020202020204" pitchFamily="34" charset="0"/>
                        </a:rPr>
                        <a:t>methods of historical enquiry</a:t>
                      </a:r>
                      <a:r>
                        <a:rPr lang="en-GB" sz="1200" kern="1200" dirty="0">
                          <a:solidFill>
                            <a:schemeClr val="tx1"/>
                          </a:solidFill>
                          <a:effectLst/>
                          <a:latin typeface="Arial" panose="020B0604020202020204" pitchFamily="34" charset="0"/>
                          <a:ea typeface="+mn-ea"/>
                          <a:cs typeface="Arial" panose="020B0604020202020204" pitchFamily="34" charset="0"/>
                        </a:rPr>
                        <a:t>, including </a:t>
                      </a:r>
                      <a:r>
                        <a:rPr lang="en-GB" sz="1200" b="1" kern="1200" dirty="0">
                          <a:solidFill>
                            <a:schemeClr val="tx1"/>
                          </a:solidFill>
                          <a:effectLst/>
                          <a:latin typeface="Arial" panose="020B0604020202020204" pitchFamily="34" charset="0"/>
                          <a:ea typeface="+mn-ea"/>
                          <a:cs typeface="Arial" panose="020B0604020202020204" pitchFamily="34" charset="0"/>
                        </a:rPr>
                        <a:t>how evidence is used rigorously to make historical claims</a:t>
                      </a:r>
                      <a:r>
                        <a:rPr lang="en-GB" sz="1200" kern="1200" dirty="0">
                          <a:solidFill>
                            <a:schemeClr val="tx1"/>
                          </a:solidFill>
                          <a:effectLst/>
                          <a:latin typeface="Arial" panose="020B0604020202020204" pitchFamily="34" charset="0"/>
                          <a:ea typeface="+mn-ea"/>
                          <a:cs typeface="Arial" panose="020B0604020202020204" pitchFamily="34" charset="0"/>
                        </a:rPr>
                        <a:t>.</a:t>
                      </a:r>
                    </a:p>
                    <a:p>
                      <a:pPr algn="l"/>
                      <a:endParaRPr lang="en-GB" sz="1200" kern="1200" dirty="0">
                        <a:solidFill>
                          <a:schemeClr val="tx1"/>
                        </a:solidFill>
                        <a:effectLst/>
                        <a:latin typeface="Arial" panose="020B0604020202020204" pitchFamily="34" charset="0"/>
                        <a:ea typeface="+mn-ea"/>
                        <a:cs typeface="Arial" panose="020B0604020202020204" pitchFamily="34" charset="0"/>
                      </a:endParaRPr>
                    </a:p>
                    <a:p>
                      <a:pPr algn="l"/>
                      <a:r>
                        <a:rPr lang="en-GB" sz="1200" dirty="0">
                          <a:effectLst/>
                          <a:latin typeface="Arial" panose="020B0604020202020204" pitchFamily="34" charset="0"/>
                          <a:ea typeface="Aptos" panose="020B0004020202020204" pitchFamily="34" charset="0"/>
                        </a:rPr>
                        <a:t>Pupils should understand how our </a:t>
                      </a:r>
                      <a:r>
                        <a:rPr lang="en-GB" sz="1200" b="1" dirty="0">
                          <a:effectLst/>
                          <a:latin typeface="Arial" panose="020B0604020202020204" pitchFamily="34" charset="0"/>
                          <a:ea typeface="Aptos" panose="020B0004020202020204" pitchFamily="34" charset="0"/>
                        </a:rPr>
                        <a:t>knowledge of the past is constructed from a range of sources.</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3904533"/>
                  </a:ext>
                </a:extLst>
              </a:tr>
            </a:tbl>
          </a:graphicData>
        </a:graphic>
      </p:graphicFrame>
    </p:spTree>
    <p:extLst>
      <p:ext uri="{BB962C8B-B14F-4D97-AF65-F5344CB8AC3E}">
        <p14:creationId xmlns:p14="http://schemas.microsoft.com/office/powerpoint/2010/main" val="224343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36CF3-2972-E871-691F-B5ED616499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1FAFED-27A2-BFE7-AD11-D5C4613B7F86}"/>
              </a:ext>
            </a:extLst>
          </p:cNvPr>
          <p:cNvSpPr txBox="1"/>
          <p:nvPr/>
        </p:nvSpPr>
        <p:spPr>
          <a:xfrm>
            <a:off x="4475" y="229517"/>
            <a:ext cx="1219200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Must Farm Bronze Age Village – Single Lesson Plan</a:t>
            </a:r>
            <a:endPar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2959D4C6-7B1E-876C-4895-9A05681F2B67}"/>
              </a:ext>
            </a:extLst>
          </p:cNvPr>
          <p:cNvGraphicFramePr>
            <a:graphicFrameLocks noGrp="1"/>
          </p:cNvGraphicFramePr>
          <p:nvPr>
            <p:extLst>
              <p:ext uri="{D42A27DB-BD31-4B8C-83A1-F6EECF244321}">
                <p14:modId xmlns:p14="http://schemas.microsoft.com/office/powerpoint/2010/main" val="1252889408"/>
              </p:ext>
            </p:extLst>
          </p:nvPr>
        </p:nvGraphicFramePr>
        <p:xfrm>
          <a:off x="130556" y="88730"/>
          <a:ext cx="11930888" cy="847796"/>
        </p:xfrm>
        <a:graphic>
          <a:graphicData uri="http://schemas.openxmlformats.org/drawingml/2006/table">
            <a:tbl>
              <a:tblPr firstRow="1" bandRow="1">
                <a:tableStyleId>{5940675A-B579-460E-94D1-54222C63F5DA}</a:tableStyleId>
              </a:tblPr>
              <a:tblGrid>
                <a:gridCol w="11930888">
                  <a:extLst>
                    <a:ext uri="{9D8B030D-6E8A-4147-A177-3AD203B41FA5}">
                      <a16:colId xmlns:a16="http://schemas.microsoft.com/office/drawing/2014/main" val="38483152"/>
                    </a:ext>
                  </a:extLst>
                </a:gridCol>
              </a:tblGrid>
              <a:tr h="847796">
                <a:tc>
                  <a:txBody>
                    <a:bodyPr/>
                    <a:lstStyle/>
                    <a:p>
                      <a:pPr algn="l"/>
                      <a:r>
                        <a:rPr lang="en-GB" sz="2400" b="1" dirty="0"/>
                        <a:t>Teaching Overview: Why is the Must Farm Bronze Age Village so important and what does it tell us about everyday life in the Bronze Age?</a:t>
                      </a:r>
                    </a:p>
                  </a:txBody>
                  <a:tcPr/>
                </a:tc>
                <a:extLst>
                  <a:ext uri="{0D108BD9-81ED-4DB2-BD59-A6C34878D82A}">
                    <a16:rowId xmlns:a16="http://schemas.microsoft.com/office/drawing/2014/main" val="2183404621"/>
                  </a:ext>
                </a:extLst>
              </a:tr>
            </a:tbl>
          </a:graphicData>
        </a:graphic>
      </p:graphicFrame>
      <p:graphicFrame>
        <p:nvGraphicFramePr>
          <p:cNvPr id="7" name="Table 6">
            <a:extLst>
              <a:ext uri="{FF2B5EF4-FFF2-40B4-BE49-F238E27FC236}">
                <a16:creationId xmlns:a16="http://schemas.microsoft.com/office/drawing/2014/main" id="{97616147-1575-AC5B-A854-1D8E59CA1123}"/>
              </a:ext>
            </a:extLst>
          </p:cNvPr>
          <p:cNvGraphicFramePr>
            <a:graphicFrameLocks noGrp="1"/>
          </p:cNvGraphicFramePr>
          <p:nvPr>
            <p:extLst>
              <p:ext uri="{D42A27DB-BD31-4B8C-83A1-F6EECF244321}">
                <p14:modId xmlns:p14="http://schemas.microsoft.com/office/powerpoint/2010/main" val="2289281728"/>
              </p:ext>
            </p:extLst>
          </p:nvPr>
        </p:nvGraphicFramePr>
        <p:xfrm>
          <a:off x="130556" y="1153106"/>
          <a:ext cx="11930888" cy="5074011"/>
        </p:xfrm>
        <a:graphic>
          <a:graphicData uri="http://schemas.openxmlformats.org/drawingml/2006/table">
            <a:tbl>
              <a:tblPr firstRow="1" bandRow="1">
                <a:tableStyleId>{5940675A-B579-460E-94D1-54222C63F5DA}</a:tableStyleId>
              </a:tblPr>
              <a:tblGrid>
                <a:gridCol w="2982722">
                  <a:extLst>
                    <a:ext uri="{9D8B030D-6E8A-4147-A177-3AD203B41FA5}">
                      <a16:colId xmlns:a16="http://schemas.microsoft.com/office/drawing/2014/main" val="3189965901"/>
                    </a:ext>
                  </a:extLst>
                </a:gridCol>
                <a:gridCol w="2982722">
                  <a:extLst>
                    <a:ext uri="{9D8B030D-6E8A-4147-A177-3AD203B41FA5}">
                      <a16:colId xmlns:a16="http://schemas.microsoft.com/office/drawing/2014/main" val="691411791"/>
                    </a:ext>
                  </a:extLst>
                </a:gridCol>
                <a:gridCol w="2982722">
                  <a:extLst>
                    <a:ext uri="{9D8B030D-6E8A-4147-A177-3AD203B41FA5}">
                      <a16:colId xmlns:a16="http://schemas.microsoft.com/office/drawing/2014/main" val="1176524434"/>
                    </a:ext>
                  </a:extLst>
                </a:gridCol>
                <a:gridCol w="2982722">
                  <a:extLst>
                    <a:ext uri="{9D8B030D-6E8A-4147-A177-3AD203B41FA5}">
                      <a16:colId xmlns:a16="http://schemas.microsoft.com/office/drawing/2014/main" val="3576782001"/>
                    </a:ext>
                  </a:extLst>
                </a:gridCol>
              </a:tblGrid>
              <a:tr h="377614">
                <a:tc>
                  <a:txBody>
                    <a:bodyPr/>
                    <a:lstStyle/>
                    <a:p>
                      <a:pPr algn="ctr"/>
                      <a:r>
                        <a:rPr lang="en-GB" sz="1600" b="1" dirty="0">
                          <a:latin typeface="Arial" panose="020B0604020202020204" pitchFamily="34" charset="0"/>
                          <a:cs typeface="Arial" panose="020B0604020202020204" pitchFamily="34" charset="0"/>
                        </a:rPr>
                        <a:t>Enquiry Question 2</a:t>
                      </a:r>
                    </a:p>
                  </a:txBody>
                  <a:tcPr/>
                </a:tc>
                <a:tc>
                  <a:txBody>
                    <a:bodyPr/>
                    <a:lstStyle/>
                    <a:p>
                      <a:pPr algn="ctr"/>
                      <a:r>
                        <a:rPr lang="en-GB" sz="1600" b="1" dirty="0">
                          <a:latin typeface="Arial" panose="020B0604020202020204" pitchFamily="34" charset="0"/>
                          <a:cs typeface="Arial" panose="020B0604020202020204" pitchFamily="34" charset="0"/>
                        </a:rPr>
                        <a:t>Sources</a:t>
                      </a:r>
                    </a:p>
                  </a:txBody>
                  <a:tcPr/>
                </a:tc>
                <a:tc>
                  <a:txBody>
                    <a:bodyPr/>
                    <a:lstStyle/>
                    <a:p>
                      <a:pPr algn="ctr"/>
                      <a:r>
                        <a:rPr lang="en-GB" sz="1600" b="1" dirty="0">
                          <a:latin typeface="Arial" panose="020B0604020202020204" pitchFamily="34" charset="0"/>
                          <a:cs typeface="Arial" panose="020B0604020202020204" pitchFamily="34" charset="0"/>
                        </a:rPr>
                        <a:t>Activities</a:t>
                      </a:r>
                    </a:p>
                  </a:txBody>
                  <a:tcPr/>
                </a:tc>
                <a:tc>
                  <a:txBody>
                    <a:bodyPr/>
                    <a:lstStyle/>
                    <a:p>
                      <a:pPr algn="ctr"/>
                      <a:r>
                        <a:rPr lang="en-GB" sz="1600" b="1" dirty="0">
                          <a:latin typeface="Arial" panose="020B0604020202020204" pitchFamily="34" charset="0"/>
                          <a:cs typeface="Arial" panose="020B0604020202020204" pitchFamily="34" charset="0"/>
                        </a:rPr>
                        <a:t>Curriculum Links</a:t>
                      </a:r>
                    </a:p>
                  </a:txBody>
                  <a:tcPr/>
                </a:tc>
                <a:extLst>
                  <a:ext uri="{0D108BD9-81ED-4DB2-BD59-A6C34878D82A}">
                    <a16:rowId xmlns:a16="http://schemas.microsoft.com/office/drawing/2014/main" val="2836890439"/>
                  </a:ext>
                </a:extLst>
              </a:tr>
              <a:tr h="887646">
                <a:tc>
                  <a:txBody>
                    <a:bodyPr/>
                    <a:lstStyle/>
                    <a:p>
                      <a:pPr algn="ctr">
                        <a:lnSpc>
                          <a:spcPct val="115000"/>
                        </a:lnSpc>
                        <a:spcAft>
                          <a:spcPts val="800"/>
                        </a:spcAft>
                        <a:buNone/>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Why is it called the ‘Must Farm’ Bronze Age Village?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300" marR="114300" marT="0" marB="0" anchor="ct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Video 2: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2"/>
                        </a:rPr>
                        <a:t>Must Farm: A Bronze Age Settlement</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(Duration 8.20 mins)</a:t>
                      </a:r>
                    </a:p>
                    <a:p>
                      <a:pPr algn="l">
                        <a:lnSpc>
                          <a:spcPct val="115000"/>
                        </a:lnSpc>
                        <a:spcAft>
                          <a:spcPts val="800"/>
                        </a:spcAft>
                        <a:buNone/>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PPT: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3"/>
                        </a:rPr>
                        <a:t>Introducing Must Farm Bronze Age Village</a:t>
                      </a: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Timeline cards​ and wall display timeline and labels​ </a:t>
                      </a:r>
                      <a:r>
                        <a:rPr lang="en-GB" sz="1000" kern="100" dirty="0">
                          <a:effectLst/>
                          <a:latin typeface="Arial" panose="020B0604020202020204" pitchFamily="34" charset="0"/>
                          <a:ea typeface="Aptos" panose="020B0004020202020204" pitchFamily="34" charset="0"/>
                          <a:cs typeface="Arial" panose="020B0604020202020204" pitchFamily="34" charset="0"/>
                        </a:rPr>
                        <a:t>(</a:t>
                      </a:r>
                      <a:r>
                        <a:rPr lang="en-GB" sz="1000" kern="100" dirty="0">
                          <a:effectLst/>
                          <a:latin typeface="Arial" panose="020B0604020202020204" pitchFamily="34" charset="0"/>
                          <a:ea typeface="Aptos" panose="020B0004020202020204" pitchFamily="34" charset="0"/>
                          <a:cs typeface="Arial" panose="020B0604020202020204" pitchFamily="34" charset="0"/>
                          <a:hlinkClick r:id="rId4"/>
                        </a:rPr>
                        <a:t>Slides 21-28</a:t>
                      </a:r>
                      <a:r>
                        <a:rPr lang="en-GB" sz="1000" kern="100" dirty="0">
                          <a:effectLst/>
                          <a:latin typeface="Arial" panose="020B0604020202020204" pitchFamily="34" charset="0"/>
                          <a:ea typeface="Aptos" panose="020B0004020202020204" pitchFamily="34" charset="0"/>
                          <a:cs typeface="Arial" panose="020B0604020202020204" pitchFamily="34" charset="0"/>
                        </a:rPr>
                        <a:t>)</a:t>
                      </a:r>
                      <a:endParaRPr lang="en-GB" sz="1000" b="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endPar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Activity 2: </a:t>
                      </a:r>
                      <a:r>
                        <a:rPr lang="en-GB" sz="1200" b="0" kern="100" dirty="0">
                          <a:effectLst/>
                          <a:latin typeface="Arial" panose="020B0604020202020204" pitchFamily="34" charset="0"/>
                          <a:ea typeface="Aptos" panose="020B0004020202020204" pitchFamily="34" charset="0"/>
                          <a:cs typeface="Arial" panose="020B0604020202020204" pitchFamily="34" charset="0"/>
                          <a:hlinkClick r:id="rId4"/>
                        </a:rPr>
                        <a:t>Must Farm – Now and Then</a:t>
                      </a:r>
                      <a:endParaRPr lang="en-GB" sz="1200" b="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Pupils use maps and aerial photos to explain why the site is called Must Farm The activities are designed as group work and progress through the steps in developing chronological understanding: sequencing (simple then more complex); then using a timeline.​</a:t>
                      </a: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kern="100" dirty="0">
                          <a:effectLst/>
                          <a:latin typeface="Arial" panose="020B0604020202020204" pitchFamily="34" charset="0"/>
                          <a:ea typeface="Aptos" panose="020B0004020202020204" pitchFamily="34" charset="0"/>
                          <a:cs typeface="Arial" panose="020B0604020202020204" pitchFamily="34" charset="0"/>
                        </a:rPr>
                        <a:t>Extension Activity 1: How did the environment at Must Farm change over Time?</a:t>
                      </a:r>
                      <a:r>
                        <a:rPr lang="en-GB" sz="1200" b="0" kern="100" dirty="0">
                          <a:effectLst/>
                          <a:latin typeface="Arial" panose="020B0604020202020204" pitchFamily="34" charset="0"/>
                          <a:ea typeface="Aptos" panose="020B0004020202020204" pitchFamily="34" charset="0"/>
                          <a:cs typeface="Arial" panose="020B0604020202020204" pitchFamily="34" charset="0"/>
                        </a:rPr>
                        <a:t>​ </a:t>
                      </a:r>
                      <a:r>
                        <a:rPr lang="en-GB" sz="1200" kern="100" dirty="0">
                          <a:effectLst/>
                          <a:latin typeface="Arial" panose="020B0604020202020204" pitchFamily="34" charset="0"/>
                          <a:ea typeface="Aptos" panose="020B0004020202020204" pitchFamily="34" charset="0"/>
                          <a:cs typeface="Arial" panose="020B0604020202020204" pitchFamily="34" charset="0"/>
                        </a:rPr>
                        <a:t>(</a:t>
                      </a:r>
                      <a:r>
                        <a:rPr lang="en-GB" sz="1200" kern="100" dirty="0">
                          <a:effectLst/>
                          <a:latin typeface="Arial" panose="020B0604020202020204" pitchFamily="34" charset="0"/>
                          <a:ea typeface="Aptos" panose="020B0004020202020204" pitchFamily="34" charset="0"/>
                          <a:cs typeface="Arial" panose="020B0604020202020204" pitchFamily="34" charset="0"/>
                          <a:hlinkClick r:id="rId4"/>
                        </a:rPr>
                        <a:t>Slides 29-30</a:t>
                      </a:r>
                      <a:r>
                        <a:rPr lang="en-GB" sz="1200" kern="100" dirty="0">
                          <a:effectLst/>
                          <a:latin typeface="Arial" panose="020B0604020202020204" pitchFamily="34" charset="0"/>
                          <a:ea typeface="Aptos" panose="020B0004020202020204" pitchFamily="34" charset="0"/>
                          <a:cs typeface="Arial" panose="020B0604020202020204" pitchFamily="34" charset="0"/>
                        </a:rPr>
                        <a:t>)</a:t>
                      </a:r>
                      <a:endParaRPr lang="en-GB" sz="1200" b="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Based on timeline cards, pupils match up beginnings and endings of sentences which describe the changes in the environment in the area over time </a:t>
                      </a: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kern="100" dirty="0">
                          <a:effectLst/>
                          <a:latin typeface="Arial" panose="020B0604020202020204" pitchFamily="34" charset="0"/>
                          <a:ea typeface="Aptos" panose="020B0004020202020204" pitchFamily="34" charset="0"/>
                          <a:cs typeface="Arial" panose="020B0604020202020204" pitchFamily="34" charset="0"/>
                        </a:rPr>
                        <a:t>Extension Activity 2 : Meanwhile, Elsewhere …: </a:t>
                      </a:r>
                      <a:r>
                        <a:rPr lang="en-GB" sz="1200" kern="100" dirty="0">
                          <a:effectLst/>
                          <a:latin typeface="Arial" panose="020B0604020202020204" pitchFamily="34" charset="0"/>
                          <a:ea typeface="Aptos" panose="020B0004020202020204" pitchFamily="34" charset="0"/>
                          <a:cs typeface="Arial" panose="020B0604020202020204" pitchFamily="34" charset="0"/>
                        </a:rPr>
                        <a:t>(</a:t>
                      </a:r>
                      <a:r>
                        <a:rPr lang="en-GB" sz="1200" kern="100" dirty="0">
                          <a:effectLst/>
                          <a:latin typeface="Arial" panose="020B0604020202020204" pitchFamily="34" charset="0"/>
                          <a:ea typeface="Aptos" panose="020B0004020202020204" pitchFamily="34" charset="0"/>
                          <a:cs typeface="Arial" panose="020B0604020202020204" pitchFamily="34" charset="0"/>
                          <a:hlinkClick r:id="rId4"/>
                        </a:rPr>
                        <a:t>Slide 30</a:t>
                      </a:r>
                      <a:r>
                        <a:rPr lang="en-GB" sz="1200" kern="100" dirty="0">
                          <a:effectLst/>
                          <a:latin typeface="Arial" panose="020B0604020202020204" pitchFamily="34" charset="0"/>
                          <a:ea typeface="Aptos" panose="020B0004020202020204" pitchFamily="34" charset="0"/>
                          <a:cs typeface="Arial" panose="020B0604020202020204" pitchFamily="34" charset="0"/>
                        </a:rPr>
                        <a:t>)</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What was life in other parts of the world like c.850BC? Pupils use information from </a:t>
                      </a:r>
                      <a:r>
                        <a:rPr lang="en-GB" sz="1200" b="0" kern="100" dirty="0">
                          <a:effectLst/>
                          <a:latin typeface="Arial" panose="020B0604020202020204" pitchFamily="34" charset="0"/>
                          <a:ea typeface="Aptos" panose="020B0004020202020204" pitchFamily="34" charset="0"/>
                          <a:cs typeface="Arial" panose="020B0604020202020204" pitchFamily="34" charset="0"/>
                          <a:hlinkClick r:id="rId5"/>
                        </a:rPr>
                        <a:t>here</a:t>
                      </a:r>
                      <a:r>
                        <a:rPr lang="en-GB" sz="1200" b="0" kern="100" dirty="0">
                          <a:effectLst/>
                          <a:latin typeface="Arial" panose="020B0604020202020204" pitchFamily="34" charset="0"/>
                          <a:ea typeface="Aptos" panose="020B0004020202020204" pitchFamily="34" charset="0"/>
                          <a:cs typeface="Arial" panose="020B0604020202020204" pitchFamily="34" charset="0"/>
                        </a:rPr>
                        <a:t> or from their own research </a:t>
                      </a:r>
                    </a:p>
                  </a:txBody>
                  <a:tcPr marL="114300" marR="114300" marT="0" marB="0"/>
                </a:tc>
                <a:tc>
                  <a:txBody>
                    <a:bodyPr/>
                    <a:lstStyle/>
                    <a:p>
                      <a:r>
                        <a:rPr lang="en-GB" sz="1200" dirty="0">
                          <a:latin typeface="Arial" panose="020B0604020202020204" pitchFamily="34" charset="0"/>
                          <a:cs typeface="Arial" panose="020B0604020202020204" pitchFamily="34" charset="0"/>
                        </a:rPr>
                        <a:t>KS2 Unit: </a:t>
                      </a:r>
                      <a:r>
                        <a:rPr lang="en-GB" sz="1200" b="1" dirty="0">
                          <a:latin typeface="Arial" panose="020B0604020202020204" pitchFamily="34" charset="0"/>
                          <a:cs typeface="Arial" panose="020B0604020202020204" pitchFamily="34" charset="0"/>
                        </a:rPr>
                        <a:t>Changes in Britain from the Stone Age to the Iron Age: </a:t>
                      </a:r>
                      <a:r>
                        <a:rPr lang="en-GB" sz="1200" dirty="0">
                          <a:latin typeface="Arial" panose="020B0604020202020204" pitchFamily="34" charset="0"/>
                          <a:cs typeface="Arial" panose="020B0604020202020204" pitchFamily="34" charset="0"/>
                        </a:rPr>
                        <a:t>Bronze Age religion, technology and travel.</a:t>
                      </a:r>
                    </a:p>
                    <a:p>
                      <a:endParaRPr lang="en-GB" sz="1200" dirty="0">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Pupils will </a:t>
                      </a:r>
                      <a:r>
                        <a:rPr lang="en-GB" sz="1200" b="1" kern="1200" dirty="0">
                          <a:solidFill>
                            <a:schemeClr val="tx1"/>
                          </a:solidFill>
                          <a:effectLst/>
                          <a:latin typeface="Arial" panose="020B0604020202020204" pitchFamily="34" charset="0"/>
                          <a:ea typeface="+mn-ea"/>
                          <a:cs typeface="Arial" panose="020B0604020202020204" pitchFamily="34" charset="0"/>
                        </a:rPr>
                        <a:t>develop their understanding of the </a:t>
                      </a:r>
                      <a:r>
                        <a:rPr lang="en-GB" sz="1200" b="0" kern="1200" dirty="0">
                          <a:solidFill>
                            <a:schemeClr val="tx1"/>
                          </a:solidFill>
                          <a:effectLst/>
                          <a:latin typeface="Arial" panose="020B0604020202020204" pitchFamily="34" charset="0"/>
                          <a:ea typeface="+mn-ea"/>
                          <a:cs typeface="Arial" panose="020B0604020202020204" pitchFamily="34" charset="0"/>
                        </a:rPr>
                        <a:t>process of change</a:t>
                      </a:r>
                      <a:r>
                        <a:rPr lang="en-GB" sz="1200" b="1" kern="1200" dirty="0">
                          <a:solidFill>
                            <a:schemeClr val="tx1"/>
                          </a:solidFill>
                          <a:effectLst/>
                          <a:latin typeface="Arial" panose="020B0604020202020204" pitchFamily="34" charset="0"/>
                          <a:ea typeface="+mn-ea"/>
                          <a:cs typeface="Arial" panose="020B0604020202020204" pitchFamily="34" charset="0"/>
                        </a:rPr>
                        <a:t>.</a:t>
                      </a:r>
                    </a:p>
                    <a:p>
                      <a:endParaRPr lang="en-GB" sz="1200" b="1"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Pupils will know and understand the history of these islands as a coherent, </a:t>
                      </a:r>
                      <a:r>
                        <a:rPr lang="en-GB" sz="1200" b="1" kern="1200" dirty="0">
                          <a:solidFill>
                            <a:schemeClr val="tx1"/>
                          </a:solidFill>
                          <a:effectLst/>
                          <a:latin typeface="Arial" panose="020B0604020202020204" pitchFamily="34" charset="0"/>
                          <a:ea typeface="+mn-ea"/>
                          <a:cs typeface="Arial" panose="020B0604020202020204" pitchFamily="34" charset="0"/>
                        </a:rPr>
                        <a:t>chronological narrative</a:t>
                      </a:r>
                      <a:r>
                        <a:rPr lang="en-GB" sz="1200" kern="1200" dirty="0">
                          <a:solidFill>
                            <a:schemeClr val="tx1"/>
                          </a:solidFill>
                          <a:effectLst/>
                          <a:latin typeface="Arial" panose="020B0604020202020204" pitchFamily="34" charset="0"/>
                          <a:ea typeface="+mn-ea"/>
                          <a:cs typeface="Arial" panose="020B0604020202020204" pitchFamily="34" charset="0"/>
                        </a:rPr>
                        <a:t>, from the earliest times to the present day.</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Pupils </a:t>
                      </a:r>
                      <a:r>
                        <a:rPr lang="en-GB" sz="1200" b="1" kern="1200" dirty="0">
                          <a:solidFill>
                            <a:schemeClr val="tx1"/>
                          </a:solidFill>
                          <a:effectLst/>
                          <a:latin typeface="Arial" panose="020B0604020202020204" pitchFamily="34" charset="0"/>
                          <a:ea typeface="+mn-ea"/>
                          <a:cs typeface="Arial" panose="020B0604020202020204" pitchFamily="34" charset="0"/>
                        </a:rPr>
                        <a:t>continue to develop a chronologically secure knowledge and understanding.</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dirty="0">
                          <a:effectLst/>
                          <a:latin typeface="Arial" panose="020B0604020202020204" pitchFamily="34" charset="0"/>
                          <a:ea typeface="Aptos" panose="020B0004020202020204" pitchFamily="34" charset="0"/>
                        </a:rPr>
                        <a:t>Pupils should understand how our </a:t>
                      </a:r>
                      <a:r>
                        <a:rPr lang="en-GB" sz="1200" b="1" dirty="0">
                          <a:effectLst/>
                          <a:latin typeface="Arial" panose="020B0604020202020204" pitchFamily="34" charset="0"/>
                          <a:ea typeface="Aptos" panose="020B0004020202020204" pitchFamily="34" charset="0"/>
                        </a:rPr>
                        <a:t>knowledge of the past is constructed from a range of sources.</a:t>
                      </a:r>
                    </a:p>
                    <a:p>
                      <a:endParaRPr lang="en-GB" sz="1200" b="1" dirty="0">
                        <a:effectLst/>
                        <a:latin typeface="Arial" panose="020B0604020202020204" pitchFamily="34" charset="0"/>
                        <a:cs typeface="Arial" panose="020B0604020202020204" pitchFamily="34" charset="0"/>
                      </a:endParaRPr>
                    </a:p>
                    <a:p>
                      <a:r>
                        <a:rPr lang="en-GB" sz="1200" b="0" dirty="0">
                          <a:effectLst/>
                          <a:latin typeface="Arial" panose="020B0604020202020204" pitchFamily="34" charset="0"/>
                          <a:cs typeface="Arial" panose="020B0604020202020204" pitchFamily="34" charset="0"/>
                        </a:rPr>
                        <a:t>Pupils interpret a range of sources of </a:t>
                      </a:r>
                      <a:r>
                        <a:rPr lang="en-GB" sz="1200" b="1" dirty="0">
                          <a:effectLst/>
                          <a:latin typeface="Arial" panose="020B0604020202020204" pitchFamily="34" charset="0"/>
                          <a:cs typeface="Arial" panose="020B0604020202020204" pitchFamily="34" charset="0"/>
                        </a:rPr>
                        <a:t>geographical information, including maps, diagrams, globes, aerial photographs and Geographical Information Systems (GIS).</a:t>
                      </a:r>
                      <a:endParaRPr lang="en-GB"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3904533"/>
                  </a:ext>
                </a:extLst>
              </a:tr>
            </a:tbl>
          </a:graphicData>
        </a:graphic>
      </p:graphicFrame>
    </p:spTree>
    <p:extLst>
      <p:ext uri="{BB962C8B-B14F-4D97-AF65-F5344CB8AC3E}">
        <p14:creationId xmlns:p14="http://schemas.microsoft.com/office/powerpoint/2010/main" val="376022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0AE60-0093-9C7B-310A-F2ED5B428A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9891493-F992-0C40-6D9F-A2548EA3E5FE}"/>
              </a:ext>
            </a:extLst>
          </p:cNvPr>
          <p:cNvSpPr txBox="1"/>
          <p:nvPr/>
        </p:nvSpPr>
        <p:spPr>
          <a:xfrm>
            <a:off x="4475" y="229517"/>
            <a:ext cx="1219200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Must Farm Bronze Age Village – Single Lesson Plan</a:t>
            </a:r>
            <a:endPar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19E5D3C0-603C-F4E4-8392-4FA465228C8A}"/>
              </a:ext>
            </a:extLst>
          </p:cNvPr>
          <p:cNvGraphicFramePr>
            <a:graphicFrameLocks noGrp="1"/>
          </p:cNvGraphicFramePr>
          <p:nvPr/>
        </p:nvGraphicFramePr>
        <p:xfrm>
          <a:off x="130556" y="88730"/>
          <a:ext cx="11930888" cy="847796"/>
        </p:xfrm>
        <a:graphic>
          <a:graphicData uri="http://schemas.openxmlformats.org/drawingml/2006/table">
            <a:tbl>
              <a:tblPr firstRow="1" bandRow="1">
                <a:tableStyleId>{5940675A-B579-460E-94D1-54222C63F5DA}</a:tableStyleId>
              </a:tblPr>
              <a:tblGrid>
                <a:gridCol w="11930888">
                  <a:extLst>
                    <a:ext uri="{9D8B030D-6E8A-4147-A177-3AD203B41FA5}">
                      <a16:colId xmlns:a16="http://schemas.microsoft.com/office/drawing/2014/main" val="38483152"/>
                    </a:ext>
                  </a:extLst>
                </a:gridCol>
              </a:tblGrid>
              <a:tr h="847796">
                <a:tc>
                  <a:txBody>
                    <a:bodyPr/>
                    <a:lstStyle/>
                    <a:p>
                      <a:pPr algn="l"/>
                      <a:r>
                        <a:rPr lang="en-GB" sz="2400" b="1" dirty="0"/>
                        <a:t>Teaching Overview: Why is the Must Farm Bronze Age Village so important and what does it tell us about everyday life in the Bronze Age?</a:t>
                      </a:r>
                    </a:p>
                  </a:txBody>
                  <a:tcPr/>
                </a:tc>
                <a:extLst>
                  <a:ext uri="{0D108BD9-81ED-4DB2-BD59-A6C34878D82A}">
                    <a16:rowId xmlns:a16="http://schemas.microsoft.com/office/drawing/2014/main" val="2183404621"/>
                  </a:ext>
                </a:extLst>
              </a:tr>
            </a:tbl>
          </a:graphicData>
        </a:graphic>
      </p:graphicFrame>
      <p:graphicFrame>
        <p:nvGraphicFramePr>
          <p:cNvPr id="7" name="Table 6">
            <a:extLst>
              <a:ext uri="{FF2B5EF4-FFF2-40B4-BE49-F238E27FC236}">
                <a16:creationId xmlns:a16="http://schemas.microsoft.com/office/drawing/2014/main" id="{3BD7A0FB-C225-6C5D-5EE3-131FCAB84307}"/>
              </a:ext>
            </a:extLst>
          </p:cNvPr>
          <p:cNvGraphicFramePr>
            <a:graphicFrameLocks noGrp="1"/>
          </p:cNvGraphicFramePr>
          <p:nvPr>
            <p:extLst>
              <p:ext uri="{D42A27DB-BD31-4B8C-83A1-F6EECF244321}">
                <p14:modId xmlns:p14="http://schemas.microsoft.com/office/powerpoint/2010/main" val="300587708"/>
              </p:ext>
            </p:extLst>
          </p:nvPr>
        </p:nvGraphicFramePr>
        <p:xfrm>
          <a:off x="130556" y="1153106"/>
          <a:ext cx="11930888" cy="4225651"/>
        </p:xfrm>
        <a:graphic>
          <a:graphicData uri="http://schemas.openxmlformats.org/drawingml/2006/table">
            <a:tbl>
              <a:tblPr firstRow="1" bandRow="1">
                <a:tableStyleId>{5940675A-B579-460E-94D1-54222C63F5DA}</a:tableStyleId>
              </a:tblPr>
              <a:tblGrid>
                <a:gridCol w="2982722">
                  <a:extLst>
                    <a:ext uri="{9D8B030D-6E8A-4147-A177-3AD203B41FA5}">
                      <a16:colId xmlns:a16="http://schemas.microsoft.com/office/drawing/2014/main" val="3189965901"/>
                    </a:ext>
                  </a:extLst>
                </a:gridCol>
                <a:gridCol w="2982722">
                  <a:extLst>
                    <a:ext uri="{9D8B030D-6E8A-4147-A177-3AD203B41FA5}">
                      <a16:colId xmlns:a16="http://schemas.microsoft.com/office/drawing/2014/main" val="691411791"/>
                    </a:ext>
                  </a:extLst>
                </a:gridCol>
                <a:gridCol w="2982722">
                  <a:extLst>
                    <a:ext uri="{9D8B030D-6E8A-4147-A177-3AD203B41FA5}">
                      <a16:colId xmlns:a16="http://schemas.microsoft.com/office/drawing/2014/main" val="1176524434"/>
                    </a:ext>
                  </a:extLst>
                </a:gridCol>
                <a:gridCol w="2982722">
                  <a:extLst>
                    <a:ext uri="{9D8B030D-6E8A-4147-A177-3AD203B41FA5}">
                      <a16:colId xmlns:a16="http://schemas.microsoft.com/office/drawing/2014/main" val="3576782001"/>
                    </a:ext>
                  </a:extLst>
                </a:gridCol>
              </a:tblGrid>
              <a:tr h="377614">
                <a:tc>
                  <a:txBody>
                    <a:bodyPr/>
                    <a:lstStyle/>
                    <a:p>
                      <a:pPr algn="ctr"/>
                      <a:r>
                        <a:rPr lang="en-GB" sz="1600" b="1" dirty="0">
                          <a:latin typeface="Arial" panose="020B0604020202020204" pitchFamily="34" charset="0"/>
                          <a:cs typeface="Arial" panose="020B0604020202020204" pitchFamily="34" charset="0"/>
                        </a:rPr>
                        <a:t>Enquiry Question 3</a:t>
                      </a:r>
                    </a:p>
                  </a:txBody>
                  <a:tcPr/>
                </a:tc>
                <a:tc>
                  <a:txBody>
                    <a:bodyPr/>
                    <a:lstStyle/>
                    <a:p>
                      <a:pPr algn="ctr"/>
                      <a:r>
                        <a:rPr lang="en-GB" sz="1600" b="1" dirty="0">
                          <a:latin typeface="Arial" panose="020B0604020202020204" pitchFamily="34" charset="0"/>
                          <a:cs typeface="Arial" panose="020B0604020202020204" pitchFamily="34" charset="0"/>
                        </a:rPr>
                        <a:t>Sources</a:t>
                      </a:r>
                    </a:p>
                  </a:txBody>
                  <a:tcPr/>
                </a:tc>
                <a:tc>
                  <a:txBody>
                    <a:bodyPr/>
                    <a:lstStyle/>
                    <a:p>
                      <a:pPr algn="ctr"/>
                      <a:r>
                        <a:rPr lang="en-GB" sz="1600" b="1" dirty="0">
                          <a:latin typeface="Arial" panose="020B0604020202020204" pitchFamily="34" charset="0"/>
                          <a:cs typeface="Arial" panose="020B0604020202020204" pitchFamily="34" charset="0"/>
                        </a:rPr>
                        <a:t>Activities</a:t>
                      </a:r>
                    </a:p>
                  </a:txBody>
                  <a:tcPr/>
                </a:tc>
                <a:tc>
                  <a:txBody>
                    <a:bodyPr/>
                    <a:lstStyle/>
                    <a:p>
                      <a:pPr algn="ctr"/>
                      <a:r>
                        <a:rPr lang="en-GB" sz="1600" b="1" dirty="0">
                          <a:latin typeface="Arial" panose="020B0604020202020204" pitchFamily="34" charset="0"/>
                          <a:cs typeface="Arial" panose="020B0604020202020204" pitchFamily="34" charset="0"/>
                        </a:rPr>
                        <a:t>Curriculum Links</a:t>
                      </a:r>
                    </a:p>
                  </a:txBody>
                  <a:tcPr/>
                </a:tc>
                <a:extLst>
                  <a:ext uri="{0D108BD9-81ED-4DB2-BD59-A6C34878D82A}">
                    <a16:rowId xmlns:a16="http://schemas.microsoft.com/office/drawing/2014/main" val="2836890439"/>
                  </a:ext>
                </a:extLst>
              </a:tr>
              <a:tr h="887646">
                <a:tc>
                  <a:txBody>
                    <a:bodyPr/>
                    <a:lstStyle/>
                    <a:p>
                      <a:pPr algn="ctr">
                        <a:lnSpc>
                          <a:spcPct val="115000"/>
                        </a:lnSpc>
                        <a:spcAft>
                          <a:spcPts val="800"/>
                        </a:spcAft>
                        <a:buNone/>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How did they build the Bronze Age Village at Must Farm?</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300" marR="114300" marT="0" marB="0" anchor="ct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Video 2: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2"/>
                        </a:rPr>
                        <a:t>Must Farm: A Bronze Age Settlement</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(Duration 8.20 mins)</a:t>
                      </a:r>
                    </a:p>
                    <a:p>
                      <a:pPr algn="l">
                        <a:lnSpc>
                          <a:spcPct val="115000"/>
                        </a:lnSpc>
                        <a:spcAft>
                          <a:spcPts val="800"/>
                        </a:spcAft>
                        <a:buNone/>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PPT: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3"/>
                        </a:rPr>
                        <a:t>Building Must Farm Bronze Age Village</a:t>
                      </a: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ZIP Folder: </a:t>
                      </a: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4"/>
                        </a:rPr>
                        <a:t>Images – 8 themed PPTs with high quality images of artefacts and reconstruction illustrations</a:t>
                      </a:r>
                      <a:endPar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Timelapse model of how one house was constructed </a:t>
                      </a:r>
                      <a:r>
                        <a:rPr lang="en-GB" sz="10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GB" sz="10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5"/>
                        </a:rPr>
                        <a:t>Slide 20-21</a:t>
                      </a:r>
                      <a:r>
                        <a:rPr lang="en-GB" sz="10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endPar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Activity 3: </a:t>
                      </a:r>
                      <a:r>
                        <a:rPr lang="en-GB" sz="1200" b="0" kern="100" dirty="0">
                          <a:effectLst/>
                          <a:latin typeface="Arial" panose="020B0604020202020204" pitchFamily="34" charset="0"/>
                          <a:ea typeface="Aptos" panose="020B0004020202020204" pitchFamily="34" charset="0"/>
                          <a:cs typeface="Arial" panose="020B0604020202020204" pitchFamily="34" charset="0"/>
                          <a:hlinkClick r:id="rId5"/>
                        </a:rPr>
                        <a:t>Building a Bronze Age Village</a:t>
                      </a:r>
                      <a:endParaRPr lang="en-GB" sz="1200" b="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Pupils </a:t>
                      </a:r>
                      <a:r>
                        <a:rPr lang="en-GB" sz="1200" b="1" kern="100" dirty="0">
                          <a:effectLst/>
                          <a:latin typeface="Arial" panose="020B0604020202020204" pitchFamily="34" charset="0"/>
                          <a:ea typeface="Aptos" panose="020B0004020202020204" pitchFamily="34" charset="0"/>
                          <a:cs typeface="Arial" panose="020B0604020202020204" pitchFamily="34" charset="0"/>
                        </a:rPr>
                        <a:t>match up </a:t>
                      </a:r>
                      <a:r>
                        <a:rPr lang="en-GB" sz="1200" b="0" kern="100" dirty="0">
                          <a:effectLst/>
                          <a:latin typeface="Arial" panose="020B0604020202020204" pitchFamily="34" charset="0"/>
                          <a:ea typeface="Aptos" panose="020B0004020202020204" pitchFamily="34" charset="0"/>
                          <a:cs typeface="Arial" panose="020B0604020202020204" pitchFamily="34" charset="0"/>
                        </a:rPr>
                        <a:t>the real artefact from the excavation with the reconstruction drawing.​</a:t>
                      </a:r>
                    </a:p>
                    <a:p>
                      <a:pPr algn="l">
                        <a:lnSpc>
                          <a:spcPct val="115000"/>
                        </a:lnSpc>
                        <a:spcAft>
                          <a:spcPts val="800"/>
                        </a:spcAft>
                        <a:buNone/>
                      </a:pPr>
                      <a:endParaRPr lang="en-GB" sz="1200" b="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Then </a:t>
                      </a:r>
                      <a:r>
                        <a:rPr lang="en-GB" sz="1200" b="1" kern="100" dirty="0">
                          <a:effectLst/>
                          <a:latin typeface="Arial" panose="020B0604020202020204" pitchFamily="34" charset="0"/>
                          <a:ea typeface="Aptos" panose="020B0004020202020204" pitchFamily="34" charset="0"/>
                          <a:cs typeface="Arial" panose="020B0604020202020204" pitchFamily="34" charset="0"/>
                        </a:rPr>
                        <a:t>work out </a:t>
                      </a:r>
                      <a:r>
                        <a:rPr lang="en-GB" sz="1200" b="0" kern="100" dirty="0">
                          <a:effectLst/>
                          <a:latin typeface="Arial" panose="020B0604020202020204" pitchFamily="34" charset="0"/>
                          <a:ea typeface="Aptos" panose="020B0004020202020204" pitchFamily="34" charset="0"/>
                          <a:cs typeface="Arial" panose="020B0604020202020204" pitchFamily="34" charset="0"/>
                        </a:rPr>
                        <a:t>the steps involved in building the Must Farm Bronze Age Village.​</a:t>
                      </a:r>
                    </a:p>
                    <a:p>
                      <a:pPr algn="l">
                        <a:lnSpc>
                          <a:spcPct val="115000"/>
                        </a:lnSpc>
                        <a:spcAft>
                          <a:spcPts val="800"/>
                        </a:spcAft>
                        <a:buNone/>
                      </a:pPr>
                      <a:endParaRPr lang="en-GB" sz="1200" b="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Class Discussion </a:t>
                      </a:r>
                      <a:r>
                        <a:rPr lang="en-GB" sz="1200" b="0" kern="100" dirty="0">
                          <a:effectLst/>
                          <a:latin typeface="Arial" panose="020B0604020202020204" pitchFamily="34" charset="0"/>
                          <a:ea typeface="Aptos" panose="020B0004020202020204" pitchFamily="34" charset="0"/>
                          <a:cs typeface="Arial" panose="020B0604020202020204" pitchFamily="34" charset="0"/>
                        </a:rPr>
                        <a:t>focussing on technology and drawing conclusions.​</a:t>
                      </a:r>
                    </a:p>
                    <a:p>
                      <a:pPr algn="l">
                        <a:lnSpc>
                          <a:spcPct val="115000"/>
                        </a:lnSpc>
                        <a:spcAft>
                          <a:spcPts val="800"/>
                        </a:spcAft>
                        <a:buNone/>
                      </a:pPr>
                      <a:endParaRPr lang="en-GB" sz="1200" b="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Finally, pupils </a:t>
                      </a:r>
                      <a:r>
                        <a:rPr lang="en-GB" sz="1200" b="1" kern="100" dirty="0">
                          <a:effectLst/>
                          <a:latin typeface="Arial" panose="020B0604020202020204" pitchFamily="34" charset="0"/>
                          <a:ea typeface="Aptos" panose="020B0004020202020204" pitchFamily="34" charset="0"/>
                          <a:cs typeface="Arial" panose="020B0604020202020204" pitchFamily="34" charset="0"/>
                        </a:rPr>
                        <a:t>label a reconstruction drawing</a:t>
                      </a:r>
                      <a:r>
                        <a:rPr lang="en-GB" sz="1200" b="0" kern="100" dirty="0">
                          <a:effectLst/>
                          <a:latin typeface="Arial" panose="020B0604020202020204" pitchFamily="34" charset="0"/>
                          <a:ea typeface="Aptos" panose="020B0004020202020204" pitchFamily="34" charset="0"/>
                          <a:cs typeface="Arial" panose="020B0604020202020204" pitchFamily="34" charset="0"/>
                        </a:rPr>
                        <a:t> of the Bronze Age Village.​</a:t>
                      </a:r>
                    </a:p>
                  </a:txBody>
                  <a:tcPr marL="114300" marR="114300" marT="0" marB="0"/>
                </a:tc>
                <a:tc>
                  <a:txBody>
                    <a:bodyPr/>
                    <a:lstStyle/>
                    <a:p>
                      <a:r>
                        <a:rPr lang="en-GB" sz="1200" dirty="0">
                          <a:latin typeface="Arial" panose="020B0604020202020204" pitchFamily="34" charset="0"/>
                          <a:cs typeface="Arial" panose="020B0604020202020204" pitchFamily="34" charset="0"/>
                        </a:rPr>
                        <a:t>KS2 Unit: </a:t>
                      </a:r>
                      <a:r>
                        <a:rPr lang="en-GB" sz="1200" b="1" dirty="0">
                          <a:latin typeface="Arial" panose="020B0604020202020204" pitchFamily="34" charset="0"/>
                          <a:cs typeface="Arial" panose="020B0604020202020204" pitchFamily="34" charset="0"/>
                        </a:rPr>
                        <a:t>Changes in Britain from the Stone Age to the Iron Age: </a:t>
                      </a:r>
                      <a:r>
                        <a:rPr lang="en-GB" sz="1200" dirty="0">
                          <a:latin typeface="Arial" panose="020B0604020202020204" pitchFamily="34" charset="0"/>
                          <a:cs typeface="Arial" panose="020B0604020202020204" pitchFamily="34" charset="0"/>
                        </a:rPr>
                        <a:t>Bronze Age religion, technology and travel.</a:t>
                      </a:r>
                    </a:p>
                    <a:p>
                      <a:endParaRPr lang="en-GB" sz="1200" dirty="0">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Pupils will </a:t>
                      </a:r>
                      <a:r>
                        <a:rPr lang="en-GB" sz="1200" b="0" kern="1200" dirty="0">
                          <a:solidFill>
                            <a:schemeClr val="tx1"/>
                          </a:solidFill>
                          <a:effectLst/>
                          <a:latin typeface="Arial" panose="020B0604020202020204" pitchFamily="34" charset="0"/>
                          <a:ea typeface="+mn-ea"/>
                          <a:cs typeface="Arial" panose="020B0604020202020204" pitchFamily="34" charset="0"/>
                        </a:rPr>
                        <a:t>weigh evidence and draw conclusions</a:t>
                      </a:r>
                      <a:r>
                        <a:rPr lang="en-GB" sz="1200" b="1" kern="1200" dirty="0">
                          <a:solidFill>
                            <a:schemeClr val="tx1"/>
                          </a:solidFill>
                          <a:effectLst/>
                          <a:latin typeface="Arial" panose="020B0604020202020204" pitchFamily="34" charset="0"/>
                          <a:ea typeface="+mn-ea"/>
                          <a:cs typeface="Arial" panose="020B0604020202020204" pitchFamily="34" charset="0"/>
                        </a:rPr>
                        <a:t>​.</a:t>
                      </a:r>
                    </a:p>
                    <a:p>
                      <a:endParaRPr lang="en-GB" sz="1200" b="1"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Pupils will develop their understanding of the </a:t>
                      </a:r>
                      <a:r>
                        <a:rPr lang="en-GB" sz="1200" b="1" kern="1200" dirty="0">
                          <a:solidFill>
                            <a:schemeClr val="tx1"/>
                          </a:solidFill>
                          <a:effectLst/>
                          <a:latin typeface="Arial" panose="020B0604020202020204" pitchFamily="34" charset="0"/>
                          <a:ea typeface="+mn-ea"/>
                          <a:cs typeface="Arial" panose="020B0604020202020204" pitchFamily="34" charset="0"/>
                        </a:rPr>
                        <a:t>methods of historical enquiry</a:t>
                      </a:r>
                      <a:r>
                        <a:rPr lang="en-GB" sz="1200" kern="1200" dirty="0">
                          <a:solidFill>
                            <a:schemeClr val="tx1"/>
                          </a:solidFill>
                          <a:effectLst/>
                          <a:latin typeface="Arial" panose="020B0604020202020204" pitchFamily="34" charset="0"/>
                          <a:ea typeface="+mn-ea"/>
                          <a:cs typeface="Arial" panose="020B0604020202020204" pitchFamily="34" charset="0"/>
                        </a:rPr>
                        <a:t>, including </a:t>
                      </a:r>
                      <a:r>
                        <a:rPr lang="en-GB" sz="1200" b="1" kern="1200" dirty="0">
                          <a:solidFill>
                            <a:schemeClr val="tx1"/>
                          </a:solidFill>
                          <a:effectLst/>
                          <a:latin typeface="Arial" panose="020B0604020202020204" pitchFamily="34" charset="0"/>
                          <a:ea typeface="+mn-ea"/>
                          <a:cs typeface="Arial" panose="020B0604020202020204" pitchFamily="34" charset="0"/>
                        </a:rPr>
                        <a:t>how evidence is used rigorously to make historical claims</a:t>
                      </a:r>
                      <a:r>
                        <a:rPr lang="en-GB" sz="1200" kern="1200" dirty="0">
                          <a:solidFill>
                            <a:schemeClr val="tx1"/>
                          </a:solidFill>
                          <a:effectLst/>
                          <a:latin typeface="Arial" panose="020B0604020202020204" pitchFamily="34" charset="0"/>
                          <a:ea typeface="+mn-ea"/>
                          <a:cs typeface="Arial" panose="020B0604020202020204" pitchFamily="34" charset="0"/>
                        </a:rPr>
                        <a:t>.</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dirty="0">
                          <a:effectLst/>
                          <a:latin typeface="Arial" panose="020B0604020202020204" pitchFamily="34" charset="0"/>
                          <a:ea typeface="Aptos" panose="020B0004020202020204" pitchFamily="34" charset="0"/>
                        </a:rPr>
                        <a:t>Pupils should understand how our </a:t>
                      </a:r>
                      <a:r>
                        <a:rPr lang="en-GB" sz="1200" b="1" dirty="0">
                          <a:effectLst/>
                          <a:latin typeface="Arial" panose="020B0604020202020204" pitchFamily="34" charset="0"/>
                          <a:ea typeface="Aptos" panose="020B0004020202020204" pitchFamily="34" charset="0"/>
                        </a:rPr>
                        <a:t>knowledge of the past is constructed from a range of sources.</a:t>
                      </a:r>
                    </a:p>
                  </a:txBody>
                  <a:tcPr/>
                </a:tc>
                <a:extLst>
                  <a:ext uri="{0D108BD9-81ED-4DB2-BD59-A6C34878D82A}">
                    <a16:rowId xmlns:a16="http://schemas.microsoft.com/office/drawing/2014/main" val="2143904533"/>
                  </a:ext>
                </a:extLst>
              </a:tr>
            </a:tbl>
          </a:graphicData>
        </a:graphic>
      </p:graphicFrame>
    </p:spTree>
    <p:extLst>
      <p:ext uri="{BB962C8B-B14F-4D97-AF65-F5344CB8AC3E}">
        <p14:creationId xmlns:p14="http://schemas.microsoft.com/office/powerpoint/2010/main" val="366479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36CF3-2972-E871-691F-B5ED616499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1FAFED-27A2-BFE7-AD11-D5C4613B7F86}"/>
              </a:ext>
            </a:extLst>
          </p:cNvPr>
          <p:cNvSpPr txBox="1"/>
          <p:nvPr/>
        </p:nvSpPr>
        <p:spPr>
          <a:xfrm>
            <a:off x="4475" y="229517"/>
            <a:ext cx="1219200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Must Farm Bronze Age Village – Single Lesson Plan</a:t>
            </a:r>
            <a:endPar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2959D4C6-7B1E-876C-4895-9A05681F2B67}"/>
              </a:ext>
            </a:extLst>
          </p:cNvPr>
          <p:cNvGraphicFramePr>
            <a:graphicFrameLocks noGrp="1"/>
          </p:cNvGraphicFramePr>
          <p:nvPr>
            <p:extLst>
              <p:ext uri="{D42A27DB-BD31-4B8C-83A1-F6EECF244321}">
                <p14:modId xmlns:p14="http://schemas.microsoft.com/office/powerpoint/2010/main" val="1551533745"/>
              </p:ext>
            </p:extLst>
          </p:nvPr>
        </p:nvGraphicFramePr>
        <p:xfrm>
          <a:off x="130556" y="88730"/>
          <a:ext cx="11930888" cy="847796"/>
        </p:xfrm>
        <a:graphic>
          <a:graphicData uri="http://schemas.openxmlformats.org/drawingml/2006/table">
            <a:tbl>
              <a:tblPr firstRow="1" bandRow="1">
                <a:tableStyleId>{5940675A-B579-460E-94D1-54222C63F5DA}</a:tableStyleId>
              </a:tblPr>
              <a:tblGrid>
                <a:gridCol w="11930888">
                  <a:extLst>
                    <a:ext uri="{9D8B030D-6E8A-4147-A177-3AD203B41FA5}">
                      <a16:colId xmlns:a16="http://schemas.microsoft.com/office/drawing/2014/main" val="38483152"/>
                    </a:ext>
                  </a:extLst>
                </a:gridCol>
              </a:tblGrid>
              <a:tr h="847796">
                <a:tc>
                  <a:txBody>
                    <a:bodyPr/>
                    <a:lstStyle/>
                    <a:p>
                      <a:pPr algn="l"/>
                      <a:r>
                        <a:rPr lang="en-GB" sz="2400" b="1" dirty="0"/>
                        <a:t>Teaching Overview: Why is the Must Farm Bronze Age Village so important and what does it tell us about everyday life in the Bronze Age?</a:t>
                      </a:r>
                    </a:p>
                  </a:txBody>
                  <a:tcPr/>
                </a:tc>
                <a:extLst>
                  <a:ext uri="{0D108BD9-81ED-4DB2-BD59-A6C34878D82A}">
                    <a16:rowId xmlns:a16="http://schemas.microsoft.com/office/drawing/2014/main" val="2183404621"/>
                  </a:ext>
                </a:extLst>
              </a:tr>
            </a:tbl>
          </a:graphicData>
        </a:graphic>
      </p:graphicFrame>
      <p:graphicFrame>
        <p:nvGraphicFramePr>
          <p:cNvPr id="7" name="Table 6">
            <a:extLst>
              <a:ext uri="{FF2B5EF4-FFF2-40B4-BE49-F238E27FC236}">
                <a16:creationId xmlns:a16="http://schemas.microsoft.com/office/drawing/2014/main" id="{97616147-1575-AC5B-A854-1D8E59CA1123}"/>
              </a:ext>
            </a:extLst>
          </p:cNvPr>
          <p:cNvGraphicFramePr>
            <a:graphicFrameLocks noGrp="1"/>
          </p:cNvGraphicFramePr>
          <p:nvPr>
            <p:extLst>
              <p:ext uri="{D42A27DB-BD31-4B8C-83A1-F6EECF244321}">
                <p14:modId xmlns:p14="http://schemas.microsoft.com/office/powerpoint/2010/main" val="2433019935"/>
              </p:ext>
            </p:extLst>
          </p:nvPr>
        </p:nvGraphicFramePr>
        <p:xfrm>
          <a:off x="130556" y="1153106"/>
          <a:ext cx="11930888" cy="4863699"/>
        </p:xfrm>
        <a:graphic>
          <a:graphicData uri="http://schemas.openxmlformats.org/drawingml/2006/table">
            <a:tbl>
              <a:tblPr firstRow="1" bandRow="1">
                <a:tableStyleId>{5940675A-B579-460E-94D1-54222C63F5DA}</a:tableStyleId>
              </a:tblPr>
              <a:tblGrid>
                <a:gridCol w="2982722">
                  <a:extLst>
                    <a:ext uri="{9D8B030D-6E8A-4147-A177-3AD203B41FA5}">
                      <a16:colId xmlns:a16="http://schemas.microsoft.com/office/drawing/2014/main" val="3189965901"/>
                    </a:ext>
                  </a:extLst>
                </a:gridCol>
                <a:gridCol w="2982722">
                  <a:extLst>
                    <a:ext uri="{9D8B030D-6E8A-4147-A177-3AD203B41FA5}">
                      <a16:colId xmlns:a16="http://schemas.microsoft.com/office/drawing/2014/main" val="691411791"/>
                    </a:ext>
                  </a:extLst>
                </a:gridCol>
                <a:gridCol w="2982722">
                  <a:extLst>
                    <a:ext uri="{9D8B030D-6E8A-4147-A177-3AD203B41FA5}">
                      <a16:colId xmlns:a16="http://schemas.microsoft.com/office/drawing/2014/main" val="1176524434"/>
                    </a:ext>
                  </a:extLst>
                </a:gridCol>
                <a:gridCol w="2982722">
                  <a:extLst>
                    <a:ext uri="{9D8B030D-6E8A-4147-A177-3AD203B41FA5}">
                      <a16:colId xmlns:a16="http://schemas.microsoft.com/office/drawing/2014/main" val="3576782001"/>
                    </a:ext>
                  </a:extLst>
                </a:gridCol>
              </a:tblGrid>
              <a:tr h="377614">
                <a:tc>
                  <a:txBody>
                    <a:bodyPr/>
                    <a:lstStyle/>
                    <a:p>
                      <a:pPr algn="ctr"/>
                      <a:r>
                        <a:rPr lang="en-GB" sz="1600" b="1" dirty="0">
                          <a:latin typeface="Arial" panose="020B0604020202020204" pitchFamily="34" charset="0"/>
                          <a:cs typeface="Arial" panose="020B0604020202020204" pitchFamily="34" charset="0"/>
                        </a:rPr>
                        <a:t>Enquiry Question 4</a:t>
                      </a:r>
                    </a:p>
                  </a:txBody>
                  <a:tcPr/>
                </a:tc>
                <a:tc>
                  <a:txBody>
                    <a:bodyPr/>
                    <a:lstStyle/>
                    <a:p>
                      <a:pPr algn="ctr"/>
                      <a:r>
                        <a:rPr lang="en-GB" sz="1600" b="1" dirty="0">
                          <a:latin typeface="Arial" panose="020B0604020202020204" pitchFamily="34" charset="0"/>
                          <a:cs typeface="Arial" panose="020B0604020202020204" pitchFamily="34" charset="0"/>
                        </a:rPr>
                        <a:t>Sources</a:t>
                      </a:r>
                    </a:p>
                  </a:txBody>
                  <a:tcPr/>
                </a:tc>
                <a:tc>
                  <a:txBody>
                    <a:bodyPr/>
                    <a:lstStyle/>
                    <a:p>
                      <a:pPr algn="ctr"/>
                      <a:r>
                        <a:rPr lang="en-GB" sz="1600" b="1" dirty="0">
                          <a:latin typeface="Arial" panose="020B0604020202020204" pitchFamily="34" charset="0"/>
                          <a:cs typeface="Arial" panose="020B0604020202020204" pitchFamily="34" charset="0"/>
                        </a:rPr>
                        <a:t>Activities</a:t>
                      </a:r>
                    </a:p>
                  </a:txBody>
                  <a:tcPr/>
                </a:tc>
                <a:tc>
                  <a:txBody>
                    <a:bodyPr/>
                    <a:lstStyle/>
                    <a:p>
                      <a:pPr algn="ctr"/>
                      <a:r>
                        <a:rPr lang="en-GB" sz="1600" b="1" dirty="0">
                          <a:latin typeface="Arial" panose="020B0604020202020204" pitchFamily="34" charset="0"/>
                          <a:cs typeface="Arial" panose="020B0604020202020204" pitchFamily="34" charset="0"/>
                        </a:rPr>
                        <a:t>Curriculum Links</a:t>
                      </a:r>
                    </a:p>
                  </a:txBody>
                  <a:tcPr/>
                </a:tc>
                <a:extLst>
                  <a:ext uri="{0D108BD9-81ED-4DB2-BD59-A6C34878D82A}">
                    <a16:rowId xmlns:a16="http://schemas.microsoft.com/office/drawing/2014/main" val="2836890439"/>
                  </a:ext>
                </a:extLst>
              </a:tr>
              <a:tr h="887646">
                <a:tc>
                  <a:txBody>
                    <a:bodyPr/>
                    <a:lstStyle/>
                    <a:p>
                      <a:pPr algn="ctr">
                        <a:lnSpc>
                          <a:spcPct val="115000"/>
                        </a:lnSpc>
                        <a:spcAft>
                          <a:spcPts val="800"/>
                        </a:spcAft>
                        <a:buNone/>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What do the artefacts found at Must Farm Bronze Age Village tells us about the people who lived there in c 850BC?</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300" marR="114300" marT="0" marB="0" anchor="ct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Video 4: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2"/>
                        </a:rPr>
                        <a:t>How did people live in the Bronze Age?</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(Duration 10.07 mins)</a:t>
                      </a:r>
                    </a:p>
                    <a:p>
                      <a:pPr algn="l">
                        <a:lnSpc>
                          <a:spcPct val="115000"/>
                        </a:lnSpc>
                        <a:spcAft>
                          <a:spcPts val="800"/>
                        </a:spcAft>
                        <a:buNone/>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PPT: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3"/>
                        </a:rPr>
                        <a:t>Life At Must Farm Bronze Age Village</a:t>
                      </a: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ZIP Folder: </a:t>
                      </a:r>
                      <a:r>
                        <a:rPr lang="en-GB" sz="12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4"/>
                        </a:rPr>
                        <a:t>PPTs of images by theme</a:t>
                      </a:r>
                      <a:r>
                        <a:rPr lang="en-GB" sz="12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Animals, Clothes &amp; Textiles, Excavation, Pottery &amp; Food, Reconstruction Illustrations, Tools &amp; Weapons, Transport and Wooden Objects. </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(These also include vocabulary lists and information sheets)</a:t>
                      </a:r>
                    </a:p>
                    <a:p>
                      <a:pPr algn="l">
                        <a:lnSpc>
                          <a:spcPct val="115000"/>
                        </a:lnSpc>
                        <a:spcAft>
                          <a:spcPts val="800"/>
                        </a:spcAft>
                        <a:buNone/>
                      </a:pP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Print-out Squares of inference </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(in </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5"/>
                        </a:rPr>
                        <a:t>Activity 4 PPT</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3D models of the site and the artefacts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6"/>
                        </a:rPr>
                        <a:t>https://sketchfab.com/mustfarm</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l">
                        <a:lnSpc>
                          <a:spcPct val="115000"/>
                        </a:lnSpc>
                        <a:spcAft>
                          <a:spcPts val="0"/>
                        </a:spcAft>
                        <a:buNone/>
                      </a:pPr>
                      <a:endPar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Activity 4: </a:t>
                      </a:r>
                      <a:r>
                        <a:rPr lang="en-GB" sz="1200" b="0" kern="100" dirty="0">
                          <a:effectLst/>
                          <a:latin typeface="Arial" panose="020B0604020202020204" pitchFamily="34" charset="0"/>
                          <a:ea typeface="Aptos" panose="020B0004020202020204" pitchFamily="34" charset="0"/>
                          <a:cs typeface="Arial" panose="020B0604020202020204" pitchFamily="34" charset="0"/>
                          <a:hlinkClick r:id="rId5"/>
                        </a:rPr>
                        <a:t>Artefact to Evidence</a:t>
                      </a:r>
                      <a:endParaRPr lang="en-GB" sz="1200" b="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A group activity organised by themes from everyday life. Teacher to model how to analyse an artefact using the relevant square of inference.</a:t>
                      </a: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Images of artefacts could be ‘hidden’ around the room for children to ‘find’.</a:t>
                      </a: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Pupils add descriptions and then make inferences, using modal verbs like ‘may/might have’, ‘could be’ or adverbs such as ‘possibly’ or ‘probably’. Groups present their findings to the whole class followed by class discussion to draw overall conclusions.</a:t>
                      </a:r>
                    </a:p>
                    <a:p>
                      <a:pPr algn="l">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Extension Activity: </a:t>
                      </a: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Pick a character from the reconstruction drawings and describe life in the village from their point of view: clothes, meals, homes, possessions etc.</a:t>
                      </a:r>
                    </a:p>
                  </a:txBody>
                  <a:tcPr marL="114300" marR="114300" marT="0" marB="0"/>
                </a:tc>
                <a:tc>
                  <a:txBody>
                    <a:bodyPr/>
                    <a:lstStyle/>
                    <a:p>
                      <a:r>
                        <a:rPr lang="en-GB" sz="1200" dirty="0">
                          <a:latin typeface="Arial" panose="020B0604020202020204" pitchFamily="34" charset="0"/>
                          <a:cs typeface="Arial" panose="020B0604020202020204" pitchFamily="34" charset="0"/>
                        </a:rPr>
                        <a:t>KS2 Unit: </a:t>
                      </a:r>
                      <a:r>
                        <a:rPr lang="en-GB" sz="1200" b="1" dirty="0">
                          <a:latin typeface="Arial" panose="020B0604020202020204" pitchFamily="34" charset="0"/>
                          <a:cs typeface="Arial" panose="020B0604020202020204" pitchFamily="34" charset="0"/>
                        </a:rPr>
                        <a:t>Changes in Britain from the Stone Age to the Iron Age: </a:t>
                      </a:r>
                      <a:r>
                        <a:rPr lang="en-GB" sz="1200" dirty="0">
                          <a:latin typeface="Arial" panose="020B0604020202020204" pitchFamily="34" charset="0"/>
                          <a:cs typeface="Arial" panose="020B0604020202020204" pitchFamily="34" charset="0"/>
                        </a:rPr>
                        <a:t>Bronze Age religion, technology and travel.</a:t>
                      </a:r>
                    </a:p>
                    <a:p>
                      <a:endParaRPr lang="en-GB" sz="1200" dirty="0">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Pupils will </a:t>
                      </a:r>
                      <a:r>
                        <a:rPr lang="en-GB" sz="1200" b="1" kern="1200" dirty="0">
                          <a:solidFill>
                            <a:schemeClr val="tx1"/>
                          </a:solidFill>
                          <a:effectLst/>
                          <a:latin typeface="Arial" panose="020B0604020202020204" pitchFamily="34" charset="0"/>
                          <a:ea typeface="+mn-ea"/>
                          <a:cs typeface="Arial" panose="020B0604020202020204" pitchFamily="34" charset="0"/>
                        </a:rPr>
                        <a:t>weigh evidence and draw conclusions.</a:t>
                      </a:r>
                    </a:p>
                    <a:p>
                      <a:endParaRPr lang="en-GB" sz="1200" b="1"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Pupils will develop their understanding of the </a:t>
                      </a:r>
                      <a:r>
                        <a:rPr lang="en-GB" sz="1200" b="1" kern="1200" dirty="0">
                          <a:solidFill>
                            <a:schemeClr val="tx1"/>
                          </a:solidFill>
                          <a:effectLst/>
                          <a:latin typeface="Arial" panose="020B0604020202020204" pitchFamily="34" charset="0"/>
                          <a:ea typeface="+mn-ea"/>
                          <a:cs typeface="Arial" panose="020B0604020202020204" pitchFamily="34" charset="0"/>
                        </a:rPr>
                        <a:t>methods of historical enquiry</a:t>
                      </a:r>
                      <a:r>
                        <a:rPr lang="en-GB" sz="1200" kern="1200" dirty="0">
                          <a:solidFill>
                            <a:schemeClr val="tx1"/>
                          </a:solidFill>
                          <a:effectLst/>
                          <a:latin typeface="Arial" panose="020B0604020202020204" pitchFamily="34" charset="0"/>
                          <a:ea typeface="+mn-ea"/>
                          <a:cs typeface="Arial" panose="020B0604020202020204" pitchFamily="34" charset="0"/>
                        </a:rPr>
                        <a:t>, including </a:t>
                      </a:r>
                      <a:r>
                        <a:rPr lang="en-GB" sz="1200" b="1" kern="1200" dirty="0">
                          <a:solidFill>
                            <a:schemeClr val="tx1"/>
                          </a:solidFill>
                          <a:effectLst/>
                          <a:latin typeface="Arial" panose="020B0604020202020204" pitchFamily="34" charset="0"/>
                          <a:ea typeface="+mn-ea"/>
                          <a:cs typeface="Arial" panose="020B0604020202020204" pitchFamily="34" charset="0"/>
                        </a:rPr>
                        <a:t>how evidence is used rigorously to make historical claims</a:t>
                      </a:r>
                      <a:r>
                        <a:rPr lang="en-GB" sz="1200" kern="1200" dirty="0">
                          <a:solidFill>
                            <a:schemeClr val="tx1"/>
                          </a:solidFill>
                          <a:effectLst/>
                          <a:latin typeface="Arial" panose="020B0604020202020204" pitchFamily="34" charset="0"/>
                          <a:ea typeface="+mn-ea"/>
                          <a:cs typeface="Arial" panose="020B0604020202020204" pitchFamily="34" charset="0"/>
                        </a:rPr>
                        <a:t>.</a:t>
                      </a: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dirty="0">
                          <a:effectLst/>
                          <a:latin typeface="Arial" panose="020B0604020202020204" pitchFamily="34" charset="0"/>
                          <a:ea typeface="Aptos" panose="020B0004020202020204" pitchFamily="34" charset="0"/>
                        </a:rPr>
                        <a:t>Pupils should understand how our </a:t>
                      </a:r>
                      <a:r>
                        <a:rPr lang="en-GB" sz="1200" b="1" dirty="0">
                          <a:effectLst/>
                          <a:latin typeface="Arial" panose="020B0604020202020204" pitchFamily="34" charset="0"/>
                          <a:ea typeface="Aptos" panose="020B0004020202020204" pitchFamily="34" charset="0"/>
                        </a:rPr>
                        <a:t>knowledge of the past is constructed from a range of sources.</a:t>
                      </a:r>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3904533"/>
                  </a:ext>
                </a:extLst>
              </a:tr>
            </a:tbl>
          </a:graphicData>
        </a:graphic>
      </p:graphicFrame>
    </p:spTree>
    <p:extLst>
      <p:ext uri="{BB962C8B-B14F-4D97-AF65-F5344CB8AC3E}">
        <p14:creationId xmlns:p14="http://schemas.microsoft.com/office/powerpoint/2010/main" val="101650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B2279-65AE-FBC2-68AF-33011904C1C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C194ED8-9AB9-AE00-6750-116A808FEDF2}"/>
              </a:ext>
            </a:extLst>
          </p:cNvPr>
          <p:cNvSpPr txBox="1"/>
          <p:nvPr/>
        </p:nvSpPr>
        <p:spPr>
          <a:xfrm>
            <a:off x="4475" y="229517"/>
            <a:ext cx="1219200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Must Farm Bronze Age Village – Single Lesson Plan</a:t>
            </a:r>
            <a:endPar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0BD5C7DD-2AA4-381F-17E4-B2FAC220FF4E}"/>
              </a:ext>
            </a:extLst>
          </p:cNvPr>
          <p:cNvGraphicFramePr>
            <a:graphicFrameLocks noGrp="1"/>
          </p:cNvGraphicFramePr>
          <p:nvPr/>
        </p:nvGraphicFramePr>
        <p:xfrm>
          <a:off x="130556" y="88730"/>
          <a:ext cx="11930888" cy="847796"/>
        </p:xfrm>
        <a:graphic>
          <a:graphicData uri="http://schemas.openxmlformats.org/drawingml/2006/table">
            <a:tbl>
              <a:tblPr firstRow="1" bandRow="1">
                <a:tableStyleId>{5940675A-B579-460E-94D1-54222C63F5DA}</a:tableStyleId>
              </a:tblPr>
              <a:tblGrid>
                <a:gridCol w="11930888">
                  <a:extLst>
                    <a:ext uri="{9D8B030D-6E8A-4147-A177-3AD203B41FA5}">
                      <a16:colId xmlns:a16="http://schemas.microsoft.com/office/drawing/2014/main" val="38483152"/>
                    </a:ext>
                  </a:extLst>
                </a:gridCol>
              </a:tblGrid>
              <a:tr h="847796">
                <a:tc>
                  <a:txBody>
                    <a:bodyPr/>
                    <a:lstStyle/>
                    <a:p>
                      <a:pPr algn="l"/>
                      <a:r>
                        <a:rPr lang="en-GB" sz="2400" b="1" dirty="0"/>
                        <a:t>Teaching Overview: Why is the Must Farm Bronze Age Village so important and what does it tell us about everyday life in the Bronze Age?</a:t>
                      </a:r>
                    </a:p>
                  </a:txBody>
                  <a:tcPr/>
                </a:tc>
                <a:extLst>
                  <a:ext uri="{0D108BD9-81ED-4DB2-BD59-A6C34878D82A}">
                    <a16:rowId xmlns:a16="http://schemas.microsoft.com/office/drawing/2014/main" val="2183404621"/>
                  </a:ext>
                </a:extLst>
              </a:tr>
            </a:tbl>
          </a:graphicData>
        </a:graphic>
      </p:graphicFrame>
      <p:graphicFrame>
        <p:nvGraphicFramePr>
          <p:cNvPr id="7" name="Table 6">
            <a:extLst>
              <a:ext uri="{FF2B5EF4-FFF2-40B4-BE49-F238E27FC236}">
                <a16:creationId xmlns:a16="http://schemas.microsoft.com/office/drawing/2014/main" id="{46ADA308-06C0-A547-2A00-03CC50565155}"/>
              </a:ext>
            </a:extLst>
          </p:cNvPr>
          <p:cNvGraphicFramePr>
            <a:graphicFrameLocks noGrp="1"/>
          </p:cNvGraphicFramePr>
          <p:nvPr>
            <p:extLst>
              <p:ext uri="{D42A27DB-BD31-4B8C-83A1-F6EECF244321}">
                <p14:modId xmlns:p14="http://schemas.microsoft.com/office/powerpoint/2010/main" val="1901296096"/>
              </p:ext>
            </p:extLst>
          </p:nvPr>
        </p:nvGraphicFramePr>
        <p:xfrm>
          <a:off x="130556" y="1153106"/>
          <a:ext cx="11930888" cy="5041054"/>
        </p:xfrm>
        <a:graphic>
          <a:graphicData uri="http://schemas.openxmlformats.org/drawingml/2006/table">
            <a:tbl>
              <a:tblPr firstRow="1" bandRow="1">
                <a:tableStyleId>{5940675A-B579-460E-94D1-54222C63F5DA}</a:tableStyleId>
              </a:tblPr>
              <a:tblGrid>
                <a:gridCol w="2982722">
                  <a:extLst>
                    <a:ext uri="{9D8B030D-6E8A-4147-A177-3AD203B41FA5}">
                      <a16:colId xmlns:a16="http://schemas.microsoft.com/office/drawing/2014/main" val="3189965901"/>
                    </a:ext>
                  </a:extLst>
                </a:gridCol>
                <a:gridCol w="2982722">
                  <a:extLst>
                    <a:ext uri="{9D8B030D-6E8A-4147-A177-3AD203B41FA5}">
                      <a16:colId xmlns:a16="http://schemas.microsoft.com/office/drawing/2014/main" val="691411791"/>
                    </a:ext>
                  </a:extLst>
                </a:gridCol>
                <a:gridCol w="2982722">
                  <a:extLst>
                    <a:ext uri="{9D8B030D-6E8A-4147-A177-3AD203B41FA5}">
                      <a16:colId xmlns:a16="http://schemas.microsoft.com/office/drawing/2014/main" val="1176524434"/>
                    </a:ext>
                  </a:extLst>
                </a:gridCol>
                <a:gridCol w="2982722">
                  <a:extLst>
                    <a:ext uri="{9D8B030D-6E8A-4147-A177-3AD203B41FA5}">
                      <a16:colId xmlns:a16="http://schemas.microsoft.com/office/drawing/2014/main" val="3576782001"/>
                    </a:ext>
                  </a:extLst>
                </a:gridCol>
              </a:tblGrid>
              <a:tr h="377614">
                <a:tc>
                  <a:txBody>
                    <a:bodyPr/>
                    <a:lstStyle/>
                    <a:p>
                      <a:pPr algn="ctr"/>
                      <a:r>
                        <a:rPr lang="en-GB" sz="1600" b="1" dirty="0">
                          <a:latin typeface="Arial" panose="020B0604020202020204" pitchFamily="34" charset="0"/>
                          <a:cs typeface="Arial" panose="020B0604020202020204" pitchFamily="34" charset="0"/>
                        </a:rPr>
                        <a:t>Enquiry Question 5</a:t>
                      </a:r>
                    </a:p>
                  </a:txBody>
                  <a:tcPr/>
                </a:tc>
                <a:tc>
                  <a:txBody>
                    <a:bodyPr/>
                    <a:lstStyle/>
                    <a:p>
                      <a:pPr algn="ctr"/>
                      <a:r>
                        <a:rPr lang="en-GB" sz="1600" b="1" dirty="0">
                          <a:latin typeface="Arial" panose="020B0604020202020204" pitchFamily="34" charset="0"/>
                          <a:cs typeface="Arial" panose="020B0604020202020204" pitchFamily="34" charset="0"/>
                        </a:rPr>
                        <a:t>Sources</a:t>
                      </a:r>
                    </a:p>
                  </a:txBody>
                  <a:tcPr/>
                </a:tc>
                <a:tc>
                  <a:txBody>
                    <a:bodyPr/>
                    <a:lstStyle/>
                    <a:p>
                      <a:pPr algn="ctr"/>
                      <a:r>
                        <a:rPr lang="en-GB" sz="1600" b="1" dirty="0">
                          <a:latin typeface="Arial" panose="020B0604020202020204" pitchFamily="34" charset="0"/>
                          <a:cs typeface="Arial" panose="020B0604020202020204" pitchFamily="34" charset="0"/>
                        </a:rPr>
                        <a:t>Activities</a:t>
                      </a:r>
                    </a:p>
                  </a:txBody>
                  <a:tcPr/>
                </a:tc>
                <a:tc>
                  <a:txBody>
                    <a:bodyPr/>
                    <a:lstStyle/>
                    <a:p>
                      <a:pPr algn="ctr"/>
                      <a:r>
                        <a:rPr lang="en-GB" sz="1600" b="1" dirty="0">
                          <a:latin typeface="Arial" panose="020B0604020202020204" pitchFamily="34" charset="0"/>
                          <a:cs typeface="Arial" panose="020B0604020202020204" pitchFamily="34" charset="0"/>
                        </a:rPr>
                        <a:t>Curriculum Links</a:t>
                      </a:r>
                    </a:p>
                  </a:txBody>
                  <a:tcPr/>
                </a:tc>
                <a:extLst>
                  <a:ext uri="{0D108BD9-81ED-4DB2-BD59-A6C34878D82A}">
                    <a16:rowId xmlns:a16="http://schemas.microsoft.com/office/drawing/2014/main" val="2836890439"/>
                  </a:ext>
                </a:extLst>
              </a:tr>
              <a:tr h="887646">
                <a:tc>
                  <a:txBody>
                    <a:bodyPr/>
                    <a:lstStyle/>
                    <a:p>
                      <a:pPr algn="ctr">
                        <a:lnSpc>
                          <a:spcPct val="115000"/>
                        </a:lnSpc>
                        <a:spcAft>
                          <a:spcPts val="800"/>
                        </a:spcAft>
                        <a:buNone/>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What caused the fire that destroyed Must Farm Bronze Age Village c850BC?</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300" marR="114300" marT="0" marB="0" anchor="ct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Video  2 – Q4: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2"/>
                        </a:rPr>
                        <a:t>What could have caused the fire that destroyed Must Farm?</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(Duration 2.13 mins)</a:t>
                      </a:r>
                    </a:p>
                    <a:p>
                      <a:pPr algn="l">
                        <a:lnSpc>
                          <a:spcPct val="115000"/>
                        </a:lnSpc>
                        <a:spcAft>
                          <a:spcPts val="800"/>
                        </a:spcAft>
                        <a:buNone/>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PPT: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3"/>
                        </a:rPr>
                        <a:t>Life At Must Farm Bronze Age Village</a:t>
                      </a: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Fact Cards from Fire Investigator Report </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4"/>
                        </a:rPr>
                        <a:t>Slide 12</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Fact Cards for Great Fire of London &amp;  Must Farm comparison activity </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4"/>
                        </a:rPr>
                        <a:t>Slides 20-21</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a:p>
                      <a:pPr algn="l">
                        <a:lnSpc>
                          <a:spcPct val="115000"/>
                        </a:lnSpc>
                        <a:spcAft>
                          <a:spcPts val="800"/>
                        </a:spcAft>
                        <a:buNone/>
                      </a:pPr>
                      <a:endPar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Activity 5: </a:t>
                      </a:r>
                      <a:r>
                        <a:rPr lang="en-GB" sz="1200" b="0" kern="100" dirty="0">
                          <a:effectLst/>
                          <a:latin typeface="Arial" panose="020B0604020202020204" pitchFamily="34" charset="0"/>
                          <a:ea typeface="Aptos" panose="020B0004020202020204" pitchFamily="34" charset="0"/>
                          <a:cs typeface="Arial" panose="020B0604020202020204" pitchFamily="34" charset="0"/>
                          <a:hlinkClick r:id="rId4"/>
                        </a:rPr>
                        <a:t>Fire! Fire!</a:t>
                      </a:r>
                      <a:endParaRPr lang="en-GB" sz="1200" b="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Pupils use the photos and information from the archaeological site report to draw conclusions about the causes of the fire that destroyed the Must farm Bronze Age Village just a few months after it had been built in c.859BC​</a:t>
                      </a: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They then fill in a summary sheet and write a PEE paragraph (Point, Explanation, Evidence)​</a:t>
                      </a:r>
                    </a:p>
                    <a:p>
                      <a:pPr algn="l">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Extension Activity:​</a:t>
                      </a:r>
                      <a:endParaRPr lang="en-GB" sz="1200" b="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Although the Great Fire of London 1666 happened more than 2500 years after the fire at Must Farm Bronze Age Village, were they similar in any way?​</a:t>
                      </a: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Pupils do a comparison of the two fires using a simple Venn diagram.</a:t>
                      </a:r>
                    </a:p>
                  </a:txBody>
                  <a:tcPr marL="114300" marR="114300" marT="0" marB="0"/>
                </a:tc>
                <a:tc>
                  <a:txBody>
                    <a:bodyPr/>
                    <a:lstStyle/>
                    <a:p>
                      <a:r>
                        <a:rPr lang="en-GB" sz="1200" dirty="0">
                          <a:latin typeface="Arial" panose="020B0604020202020204" pitchFamily="34" charset="0"/>
                          <a:cs typeface="Arial" panose="020B0604020202020204" pitchFamily="34" charset="0"/>
                        </a:rPr>
                        <a:t>KS2 Unit: </a:t>
                      </a:r>
                      <a:r>
                        <a:rPr lang="en-GB" sz="1200" b="1" dirty="0">
                          <a:latin typeface="Arial" panose="020B0604020202020204" pitchFamily="34" charset="0"/>
                          <a:cs typeface="Arial" panose="020B0604020202020204" pitchFamily="34" charset="0"/>
                        </a:rPr>
                        <a:t>Changes in Britain from the Stone Age to the Iron Age: </a:t>
                      </a:r>
                      <a:r>
                        <a:rPr lang="en-GB" sz="1200" dirty="0">
                          <a:latin typeface="Arial" panose="020B0604020202020204" pitchFamily="34" charset="0"/>
                          <a:cs typeface="Arial" panose="020B0604020202020204" pitchFamily="34" charset="0"/>
                        </a:rPr>
                        <a:t>Bronze Age religion, technology and travel.</a:t>
                      </a:r>
                    </a:p>
                    <a:p>
                      <a:endParaRPr lang="en-GB" sz="1200" dirty="0">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Pupils will </a:t>
                      </a:r>
                      <a:r>
                        <a:rPr lang="en-GB" sz="1200" b="1" kern="1200" dirty="0">
                          <a:solidFill>
                            <a:schemeClr val="tx1"/>
                          </a:solidFill>
                          <a:effectLst/>
                          <a:latin typeface="Arial" panose="020B0604020202020204" pitchFamily="34" charset="0"/>
                          <a:ea typeface="+mn-ea"/>
                          <a:cs typeface="Arial" panose="020B0604020202020204" pitchFamily="34" charset="0"/>
                        </a:rPr>
                        <a:t>weigh evidence and draw conclusions.</a:t>
                      </a:r>
                    </a:p>
                    <a:p>
                      <a:endParaRPr lang="en-GB" sz="1200" b="1"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Pupils will develop their understanding of the </a:t>
                      </a:r>
                      <a:r>
                        <a:rPr lang="en-GB" sz="1200" b="1" kern="1200" dirty="0">
                          <a:solidFill>
                            <a:schemeClr val="tx1"/>
                          </a:solidFill>
                          <a:effectLst/>
                          <a:latin typeface="Arial" panose="020B0604020202020204" pitchFamily="34" charset="0"/>
                          <a:ea typeface="+mn-ea"/>
                          <a:cs typeface="Arial" panose="020B0604020202020204" pitchFamily="34" charset="0"/>
                        </a:rPr>
                        <a:t>methods of historical enquiry</a:t>
                      </a:r>
                      <a:r>
                        <a:rPr lang="en-GB" sz="1200" kern="1200" dirty="0">
                          <a:solidFill>
                            <a:schemeClr val="tx1"/>
                          </a:solidFill>
                          <a:effectLst/>
                          <a:latin typeface="Arial" panose="020B0604020202020204" pitchFamily="34" charset="0"/>
                          <a:ea typeface="+mn-ea"/>
                          <a:cs typeface="Arial" panose="020B0604020202020204" pitchFamily="34" charset="0"/>
                        </a:rPr>
                        <a:t>, including </a:t>
                      </a:r>
                      <a:r>
                        <a:rPr lang="en-GB" sz="1200" b="1" kern="1200" dirty="0">
                          <a:solidFill>
                            <a:schemeClr val="tx1"/>
                          </a:solidFill>
                          <a:effectLst/>
                          <a:latin typeface="Arial" panose="020B0604020202020204" pitchFamily="34" charset="0"/>
                          <a:ea typeface="+mn-ea"/>
                          <a:cs typeface="Arial" panose="020B0604020202020204" pitchFamily="34" charset="0"/>
                        </a:rPr>
                        <a:t>how evidence is used rigorously to make historical claims.</a:t>
                      </a:r>
                      <a:endParaRPr lang="en-GB" sz="1200" kern="1200" dirty="0">
                        <a:solidFill>
                          <a:schemeClr val="tx1"/>
                        </a:solidFill>
                        <a:effectLst/>
                        <a:latin typeface="Arial" panose="020B0604020202020204" pitchFamily="34" charset="0"/>
                        <a:ea typeface="+mn-ea"/>
                        <a:cs typeface="Arial" panose="020B0604020202020204" pitchFamily="34" charset="0"/>
                      </a:endParaRPr>
                    </a:p>
                    <a:p>
                      <a:endParaRPr lang="en-GB" sz="1200" kern="1200" dirty="0">
                        <a:solidFill>
                          <a:schemeClr val="tx1"/>
                        </a:solidFill>
                        <a:effectLst/>
                        <a:latin typeface="Arial" panose="020B0604020202020204" pitchFamily="34" charset="0"/>
                        <a:ea typeface="+mn-ea"/>
                        <a:cs typeface="Arial" panose="020B0604020202020204" pitchFamily="34" charset="0"/>
                      </a:endParaRPr>
                    </a:p>
                    <a:p>
                      <a:r>
                        <a:rPr lang="en-GB" sz="1200" dirty="0">
                          <a:effectLst/>
                          <a:latin typeface="Arial" panose="020B0604020202020204" pitchFamily="34" charset="0"/>
                          <a:ea typeface="Aptos" panose="020B0004020202020204" pitchFamily="34" charset="0"/>
                        </a:rPr>
                        <a:t>Pupils will understand </a:t>
                      </a:r>
                      <a:r>
                        <a:rPr lang="en-GB" sz="1200" b="1" dirty="0">
                          <a:effectLst/>
                          <a:latin typeface="Arial" panose="020B0604020202020204" pitchFamily="34" charset="0"/>
                          <a:ea typeface="Aptos" panose="020B0004020202020204" pitchFamily="34" charset="0"/>
                        </a:rPr>
                        <a:t>how and why contrasting arguments and interpretations of the past have been constructed.</a:t>
                      </a:r>
                    </a:p>
                    <a:p>
                      <a:endParaRPr lang="en-GB" sz="1200" dirty="0">
                        <a:effectLst/>
                        <a:latin typeface="Arial" panose="020B0604020202020204" pitchFamily="34" charset="0"/>
                        <a:ea typeface="Aptos" panose="020B0004020202020204" pitchFamily="34" charset="0"/>
                      </a:endParaRPr>
                    </a:p>
                    <a:p>
                      <a:r>
                        <a:rPr lang="en-GB" sz="1200" dirty="0">
                          <a:effectLst/>
                          <a:latin typeface="Arial" panose="020B0604020202020204" pitchFamily="34" charset="0"/>
                          <a:ea typeface="Aptos" panose="020B0004020202020204" pitchFamily="34" charset="0"/>
                        </a:rPr>
                        <a:t>Pupils will </a:t>
                      </a:r>
                      <a:r>
                        <a:rPr lang="en-GB" sz="1200" b="1" dirty="0">
                          <a:effectLst/>
                          <a:latin typeface="Arial" panose="020B0604020202020204" pitchFamily="34" charset="0"/>
                          <a:ea typeface="Aptos" panose="020B0004020202020204" pitchFamily="34" charset="0"/>
                        </a:rPr>
                        <a:t>address historically valid questions about cause, similarity and difference.</a:t>
                      </a:r>
                    </a:p>
                    <a:p>
                      <a:endParaRPr lang="en-GB" sz="1200" b="1" dirty="0">
                        <a:effectLst/>
                        <a:latin typeface="Arial" panose="020B0604020202020204" pitchFamily="34" charset="0"/>
                        <a:cs typeface="Arial" panose="020B0604020202020204" pitchFamily="34" charset="0"/>
                      </a:endParaRPr>
                    </a:p>
                    <a:p>
                      <a:r>
                        <a:rPr lang="en-GB" sz="1200" b="0" dirty="0">
                          <a:effectLst/>
                          <a:latin typeface="Arial" panose="020B0604020202020204" pitchFamily="34" charset="0"/>
                          <a:cs typeface="Arial" panose="020B0604020202020204" pitchFamily="34" charset="0"/>
                        </a:rPr>
                        <a:t>Pupils will recall learning from KS1 Unit: </a:t>
                      </a:r>
                      <a:r>
                        <a:rPr lang="en-GB" sz="1200" b="1" dirty="0">
                          <a:effectLst/>
                          <a:latin typeface="Arial" panose="020B0604020202020204" pitchFamily="34" charset="0"/>
                          <a:cs typeface="Arial" panose="020B0604020202020204" pitchFamily="34" charset="0"/>
                        </a:rPr>
                        <a:t>Events beyond living memory that are significant nationally or globally, for example, the Great Fire of London</a:t>
                      </a:r>
                      <a:r>
                        <a:rPr lang="en-GB" sz="1200" b="0" dirty="0">
                          <a:effectLst/>
                          <a:latin typeface="Arial" panose="020B0604020202020204" pitchFamily="34" charset="0"/>
                          <a:cs typeface="Arial" panose="020B0604020202020204" pitchFamily="34" charset="0"/>
                        </a:rPr>
                        <a:t>. </a:t>
                      </a:r>
                      <a:endParaRPr lang="en-GB"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3904533"/>
                  </a:ext>
                </a:extLst>
              </a:tr>
            </a:tbl>
          </a:graphicData>
        </a:graphic>
      </p:graphicFrame>
    </p:spTree>
    <p:extLst>
      <p:ext uri="{BB962C8B-B14F-4D97-AF65-F5344CB8AC3E}">
        <p14:creationId xmlns:p14="http://schemas.microsoft.com/office/powerpoint/2010/main" val="343267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5613A-9B57-4ECB-AEF7-B278510488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6DC6DE-034F-821C-B19C-4BCA528FF698}"/>
              </a:ext>
            </a:extLst>
          </p:cNvPr>
          <p:cNvSpPr txBox="1"/>
          <p:nvPr/>
        </p:nvSpPr>
        <p:spPr>
          <a:xfrm>
            <a:off x="4475" y="229517"/>
            <a:ext cx="1219200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Calibri" panose="020F0502020204030204" pitchFamily="34" charset="0"/>
                <a:cs typeface="Calibri" panose="020F0502020204030204" pitchFamily="34" charset="0"/>
              </a:rPr>
              <a:t>Must Farm Bronze Age Village – Single Lesson Plan</a:t>
            </a:r>
            <a:endParaRPr lang="en-GB" sz="3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4E545514-D7EF-037C-61F0-A7611470E2D0}"/>
              </a:ext>
            </a:extLst>
          </p:cNvPr>
          <p:cNvGraphicFramePr>
            <a:graphicFrameLocks noGrp="1"/>
          </p:cNvGraphicFramePr>
          <p:nvPr/>
        </p:nvGraphicFramePr>
        <p:xfrm>
          <a:off x="130556" y="88730"/>
          <a:ext cx="11930888" cy="847796"/>
        </p:xfrm>
        <a:graphic>
          <a:graphicData uri="http://schemas.openxmlformats.org/drawingml/2006/table">
            <a:tbl>
              <a:tblPr firstRow="1" bandRow="1">
                <a:tableStyleId>{5940675A-B579-460E-94D1-54222C63F5DA}</a:tableStyleId>
              </a:tblPr>
              <a:tblGrid>
                <a:gridCol w="11930888">
                  <a:extLst>
                    <a:ext uri="{9D8B030D-6E8A-4147-A177-3AD203B41FA5}">
                      <a16:colId xmlns:a16="http://schemas.microsoft.com/office/drawing/2014/main" val="38483152"/>
                    </a:ext>
                  </a:extLst>
                </a:gridCol>
              </a:tblGrid>
              <a:tr h="847796">
                <a:tc>
                  <a:txBody>
                    <a:bodyPr/>
                    <a:lstStyle/>
                    <a:p>
                      <a:pPr algn="l"/>
                      <a:r>
                        <a:rPr lang="en-GB" sz="2400" b="1" dirty="0"/>
                        <a:t>Teaching Overview: Why is the Must Farm Bronze Age Village so important and what does it tell us about everyday life in the Bronze Age?</a:t>
                      </a:r>
                    </a:p>
                  </a:txBody>
                  <a:tcPr/>
                </a:tc>
                <a:extLst>
                  <a:ext uri="{0D108BD9-81ED-4DB2-BD59-A6C34878D82A}">
                    <a16:rowId xmlns:a16="http://schemas.microsoft.com/office/drawing/2014/main" val="2183404621"/>
                  </a:ext>
                </a:extLst>
              </a:tr>
            </a:tbl>
          </a:graphicData>
        </a:graphic>
      </p:graphicFrame>
      <p:graphicFrame>
        <p:nvGraphicFramePr>
          <p:cNvPr id="7" name="Table 6">
            <a:extLst>
              <a:ext uri="{FF2B5EF4-FFF2-40B4-BE49-F238E27FC236}">
                <a16:creationId xmlns:a16="http://schemas.microsoft.com/office/drawing/2014/main" id="{4AB3BE4C-7677-14A7-2C78-A62E50076D35}"/>
              </a:ext>
            </a:extLst>
          </p:cNvPr>
          <p:cNvGraphicFramePr>
            <a:graphicFrameLocks noGrp="1"/>
          </p:cNvGraphicFramePr>
          <p:nvPr>
            <p:extLst>
              <p:ext uri="{D42A27DB-BD31-4B8C-83A1-F6EECF244321}">
                <p14:modId xmlns:p14="http://schemas.microsoft.com/office/powerpoint/2010/main" val="645856595"/>
              </p:ext>
            </p:extLst>
          </p:nvPr>
        </p:nvGraphicFramePr>
        <p:xfrm>
          <a:off x="130556" y="1153106"/>
          <a:ext cx="11930888" cy="4965299"/>
        </p:xfrm>
        <a:graphic>
          <a:graphicData uri="http://schemas.openxmlformats.org/drawingml/2006/table">
            <a:tbl>
              <a:tblPr firstRow="1" bandRow="1">
                <a:tableStyleId>{5940675A-B579-460E-94D1-54222C63F5DA}</a:tableStyleId>
              </a:tblPr>
              <a:tblGrid>
                <a:gridCol w="2982722">
                  <a:extLst>
                    <a:ext uri="{9D8B030D-6E8A-4147-A177-3AD203B41FA5}">
                      <a16:colId xmlns:a16="http://schemas.microsoft.com/office/drawing/2014/main" val="3189965901"/>
                    </a:ext>
                  </a:extLst>
                </a:gridCol>
                <a:gridCol w="2982722">
                  <a:extLst>
                    <a:ext uri="{9D8B030D-6E8A-4147-A177-3AD203B41FA5}">
                      <a16:colId xmlns:a16="http://schemas.microsoft.com/office/drawing/2014/main" val="691411791"/>
                    </a:ext>
                  </a:extLst>
                </a:gridCol>
                <a:gridCol w="2982722">
                  <a:extLst>
                    <a:ext uri="{9D8B030D-6E8A-4147-A177-3AD203B41FA5}">
                      <a16:colId xmlns:a16="http://schemas.microsoft.com/office/drawing/2014/main" val="1176524434"/>
                    </a:ext>
                  </a:extLst>
                </a:gridCol>
                <a:gridCol w="2982722">
                  <a:extLst>
                    <a:ext uri="{9D8B030D-6E8A-4147-A177-3AD203B41FA5}">
                      <a16:colId xmlns:a16="http://schemas.microsoft.com/office/drawing/2014/main" val="3576782001"/>
                    </a:ext>
                  </a:extLst>
                </a:gridCol>
              </a:tblGrid>
              <a:tr h="377614">
                <a:tc>
                  <a:txBody>
                    <a:bodyPr/>
                    <a:lstStyle/>
                    <a:p>
                      <a:pPr algn="ctr"/>
                      <a:r>
                        <a:rPr lang="en-GB" sz="1600" b="1" dirty="0">
                          <a:latin typeface="Arial" panose="020B0604020202020204" pitchFamily="34" charset="0"/>
                          <a:cs typeface="Arial" panose="020B0604020202020204" pitchFamily="34" charset="0"/>
                        </a:rPr>
                        <a:t>Enquiry Question 6</a:t>
                      </a:r>
                    </a:p>
                  </a:txBody>
                  <a:tcPr/>
                </a:tc>
                <a:tc>
                  <a:txBody>
                    <a:bodyPr/>
                    <a:lstStyle/>
                    <a:p>
                      <a:pPr algn="ctr"/>
                      <a:r>
                        <a:rPr lang="en-GB" sz="1600" b="1" dirty="0">
                          <a:latin typeface="Arial" panose="020B0604020202020204" pitchFamily="34" charset="0"/>
                          <a:cs typeface="Arial" panose="020B0604020202020204" pitchFamily="34" charset="0"/>
                        </a:rPr>
                        <a:t>Sources</a:t>
                      </a:r>
                    </a:p>
                  </a:txBody>
                  <a:tcPr/>
                </a:tc>
                <a:tc>
                  <a:txBody>
                    <a:bodyPr/>
                    <a:lstStyle/>
                    <a:p>
                      <a:pPr algn="ctr"/>
                      <a:r>
                        <a:rPr lang="en-GB" sz="1600" b="1" dirty="0">
                          <a:latin typeface="Arial" panose="020B0604020202020204" pitchFamily="34" charset="0"/>
                          <a:cs typeface="Arial" panose="020B0604020202020204" pitchFamily="34" charset="0"/>
                        </a:rPr>
                        <a:t>Activities</a:t>
                      </a:r>
                    </a:p>
                  </a:txBody>
                  <a:tcPr/>
                </a:tc>
                <a:tc>
                  <a:txBody>
                    <a:bodyPr/>
                    <a:lstStyle/>
                    <a:p>
                      <a:pPr algn="ctr"/>
                      <a:r>
                        <a:rPr lang="en-GB" sz="1600" b="1" dirty="0">
                          <a:latin typeface="Arial" panose="020B0604020202020204" pitchFamily="34" charset="0"/>
                          <a:cs typeface="Arial" panose="020B0604020202020204" pitchFamily="34" charset="0"/>
                        </a:rPr>
                        <a:t>Curriculum Links</a:t>
                      </a:r>
                    </a:p>
                  </a:txBody>
                  <a:tcPr/>
                </a:tc>
                <a:extLst>
                  <a:ext uri="{0D108BD9-81ED-4DB2-BD59-A6C34878D82A}">
                    <a16:rowId xmlns:a16="http://schemas.microsoft.com/office/drawing/2014/main" val="2836890439"/>
                  </a:ext>
                </a:extLst>
              </a:tr>
              <a:tr h="887646">
                <a:tc>
                  <a:txBody>
                    <a:bodyPr/>
                    <a:lstStyle/>
                    <a:p>
                      <a:pPr algn="ctr">
                        <a:lnSpc>
                          <a:spcPct val="115000"/>
                        </a:lnSpc>
                        <a:spcAft>
                          <a:spcPts val="800"/>
                        </a:spcAft>
                        <a:buNone/>
                      </a:pPr>
                      <a:r>
                        <a:rPr lang="en-GB" sz="1800" b="1" kern="100" dirty="0">
                          <a:effectLst/>
                          <a:latin typeface="Arial" panose="020B0604020202020204" pitchFamily="34" charset="0"/>
                          <a:ea typeface="Aptos" panose="020B0004020202020204" pitchFamily="34" charset="0"/>
                          <a:cs typeface="Times New Roman" panose="02020603050405020304" pitchFamily="18" charset="0"/>
                        </a:rPr>
                        <a:t>Do our houses have anything in common with the round houses of Must Farm Bronze Age Village c.850BC?</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114300" marR="114300" marT="0" marB="0" anchor="ct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Video 2: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2"/>
                        </a:rPr>
                        <a:t>Must Farm: A Bronze Age Settlement</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GB" sz="1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(Duration 8.20 mins)</a:t>
                      </a: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PPT: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3"/>
                        </a:rPr>
                        <a:t>Introducing Must Farm Bronze Age Village</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GB" sz="10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(Slides 7-11)</a:t>
                      </a: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PPT: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4"/>
                        </a:rPr>
                        <a:t>Building Must Farm Bronze Age Village</a:t>
                      </a: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PPT: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5"/>
                        </a:rPr>
                        <a:t>Life At Must Farm Bronze Age Village</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(Slides 1-5)</a:t>
                      </a: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ZIP Folder: </a:t>
                      </a:r>
                      <a:r>
                        <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6"/>
                        </a:rPr>
                        <a:t>Images – 8 themed PPTs with high quality images of artefacts and reconstruction illustrations</a:t>
                      </a:r>
                      <a:endParaRPr lang="en-GB" sz="1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3D models of the site and the artefacts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7"/>
                        </a:rPr>
                        <a:t>https://sketchfab.com/mustfarm</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p>
                    <a:p>
                      <a:pPr algn="l">
                        <a:lnSpc>
                          <a:spcPct val="115000"/>
                        </a:lnSpc>
                        <a:spcAft>
                          <a:spcPts val="800"/>
                        </a:spcAft>
                        <a:buNone/>
                      </a:pP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Find more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hlinkClick r:id="rId8"/>
                        </a:rPr>
                        <a:t>Prehistory resources</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from Historic England</a:t>
                      </a:r>
                    </a:p>
                  </a:txBody>
                  <a:tcPr marL="68580" marR="68580" marT="0" marB="0" anchor="ctr"/>
                </a:tc>
                <a:tc>
                  <a:txBody>
                    <a:bodyPr/>
                    <a:lstStyle/>
                    <a:p>
                      <a:pPr algn="ctr">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Activity 6: </a:t>
                      </a:r>
                      <a:r>
                        <a:rPr lang="en-GB" sz="1200" b="0" kern="100" dirty="0">
                          <a:effectLst/>
                          <a:latin typeface="Arial" panose="020B0604020202020204" pitchFamily="34" charset="0"/>
                          <a:ea typeface="Aptos" panose="020B0004020202020204" pitchFamily="34" charset="0"/>
                          <a:cs typeface="Arial" panose="020B0604020202020204" pitchFamily="34" charset="0"/>
                          <a:hlinkClick r:id="rId9"/>
                        </a:rPr>
                        <a:t>Homes – Then and Now</a:t>
                      </a:r>
                      <a:endParaRPr lang="en-GB" sz="1200" b="0" kern="100" dirty="0">
                        <a:effectLst/>
                        <a:latin typeface="Arial" panose="020B0604020202020204" pitchFamily="34" charset="0"/>
                        <a:ea typeface="Aptos" panose="020B0004020202020204" pitchFamily="34" charset="0"/>
                        <a:cs typeface="Arial" panose="020B0604020202020204" pitchFamily="34" charset="0"/>
                      </a:endParaRP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Pupils analyse a modern home to identify features, materials and rooms. Recap KS1 unit on Homes through time. </a:t>
                      </a: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Then label the reconstruction diagram of the roundhouse from the Bronze Age and fill in a chart comparing it with a modern house/home </a:t>
                      </a:r>
                    </a:p>
                    <a:p>
                      <a:pPr algn="l">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Extension Activity 1:  Was every Prehistoric Village like the one found at Must Farm</a:t>
                      </a:r>
                      <a:r>
                        <a:rPr lang="en-GB" sz="1200" b="0" kern="100" dirty="0">
                          <a:effectLst/>
                          <a:latin typeface="Arial" panose="020B0604020202020204" pitchFamily="34" charset="0"/>
                          <a:ea typeface="Aptos" panose="020B0004020202020204" pitchFamily="34" charset="0"/>
                          <a:cs typeface="Arial" panose="020B0604020202020204" pitchFamily="34" charset="0"/>
                        </a:rPr>
                        <a:t>?​</a:t>
                      </a: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Pupils sort the cards into a chronological sequence, using a timeline to help.​</a:t>
                      </a:r>
                    </a:p>
                    <a:p>
                      <a:pPr algn="l">
                        <a:lnSpc>
                          <a:spcPct val="115000"/>
                        </a:lnSpc>
                        <a:spcAft>
                          <a:spcPts val="800"/>
                        </a:spcAft>
                        <a:buNone/>
                      </a:pPr>
                      <a:r>
                        <a:rPr lang="en-GB" sz="1200" b="1" kern="100" dirty="0">
                          <a:effectLst/>
                          <a:latin typeface="Arial" panose="020B0604020202020204" pitchFamily="34" charset="0"/>
                          <a:ea typeface="Aptos" panose="020B0004020202020204" pitchFamily="34" charset="0"/>
                          <a:cs typeface="Arial" panose="020B0604020202020204" pitchFamily="34" charset="0"/>
                        </a:rPr>
                        <a:t>Extension Activity 2: Skara Brae v Must Farm</a:t>
                      </a:r>
                      <a:r>
                        <a:rPr lang="en-GB" sz="1200" b="0" kern="100" dirty="0">
                          <a:effectLst/>
                          <a:latin typeface="Arial" panose="020B0604020202020204" pitchFamily="34" charset="0"/>
                          <a:ea typeface="Aptos" panose="020B0004020202020204" pitchFamily="34" charset="0"/>
                          <a:cs typeface="Arial" panose="020B0604020202020204" pitchFamily="34" charset="0"/>
                        </a:rPr>
                        <a:t>​</a:t>
                      </a:r>
                    </a:p>
                    <a:p>
                      <a:pPr algn="l">
                        <a:lnSpc>
                          <a:spcPct val="115000"/>
                        </a:lnSpc>
                        <a:spcAft>
                          <a:spcPts val="800"/>
                        </a:spcAft>
                        <a:buNone/>
                      </a:pPr>
                      <a:r>
                        <a:rPr lang="en-GB" sz="1200" b="0" kern="100" dirty="0">
                          <a:effectLst/>
                          <a:latin typeface="Arial" panose="020B0604020202020204" pitchFamily="34" charset="0"/>
                          <a:ea typeface="Aptos" panose="020B0004020202020204" pitchFamily="34" charset="0"/>
                          <a:cs typeface="Arial" panose="020B0604020202020204" pitchFamily="34" charset="0"/>
                        </a:rPr>
                        <a:t>Pupils place fact cards that are similar in the overlapping area of the two circles of the Venn Diagram​ and others in the outer part of the circles​.​</a:t>
                      </a:r>
                    </a:p>
                  </a:txBody>
                  <a:tcPr marL="114300" marR="114300" marT="0" marB="0"/>
                </a:tc>
                <a:tc>
                  <a:txBody>
                    <a:bodyPr/>
                    <a:lstStyle/>
                    <a:p>
                      <a:r>
                        <a:rPr lang="en-GB" sz="1200" dirty="0">
                          <a:latin typeface="Arial" panose="020B0604020202020204" pitchFamily="34" charset="0"/>
                          <a:cs typeface="Arial" panose="020B0604020202020204" pitchFamily="34" charset="0"/>
                        </a:rPr>
                        <a:t>KS2 Unit: </a:t>
                      </a:r>
                      <a:r>
                        <a:rPr lang="en-GB" sz="1200" b="1" dirty="0">
                          <a:latin typeface="Arial" panose="020B0604020202020204" pitchFamily="34" charset="0"/>
                          <a:cs typeface="Arial" panose="020B0604020202020204" pitchFamily="34" charset="0"/>
                        </a:rPr>
                        <a:t>Changes in Britain from the Stone Age to the Iron Age: </a:t>
                      </a:r>
                      <a:r>
                        <a:rPr lang="en-GB" sz="1200" dirty="0">
                          <a:latin typeface="Arial" panose="020B0604020202020204" pitchFamily="34" charset="0"/>
                          <a:cs typeface="Arial" panose="020B0604020202020204" pitchFamily="34" charset="0"/>
                        </a:rPr>
                        <a:t>Bronze Age religion, technology and travel.</a:t>
                      </a:r>
                    </a:p>
                    <a:p>
                      <a:endParaRPr lang="en-GB" sz="1200" dirty="0">
                        <a:latin typeface="Arial" panose="020B0604020202020204" pitchFamily="34" charset="0"/>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Pupils will </a:t>
                      </a:r>
                      <a:r>
                        <a:rPr lang="en-GB" sz="1200" b="0" kern="1200" dirty="0">
                          <a:solidFill>
                            <a:schemeClr val="tx1"/>
                          </a:solidFill>
                          <a:effectLst/>
                          <a:latin typeface="Arial" panose="020B0604020202020204" pitchFamily="34" charset="0"/>
                          <a:ea typeface="+mn-ea"/>
                          <a:cs typeface="Arial" panose="020B0604020202020204" pitchFamily="34" charset="0"/>
                        </a:rPr>
                        <a:t>develop knowledge and understanding of the </a:t>
                      </a:r>
                      <a:r>
                        <a:rPr lang="en-GB" sz="1200" b="1" kern="1200" dirty="0">
                          <a:solidFill>
                            <a:schemeClr val="tx1"/>
                          </a:solidFill>
                          <a:effectLst/>
                          <a:latin typeface="Arial" panose="020B0604020202020204" pitchFamily="34" charset="0"/>
                          <a:ea typeface="+mn-ea"/>
                          <a:cs typeface="Arial" panose="020B0604020202020204" pitchFamily="34" charset="0"/>
                        </a:rPr>
                        <a:t>history of these islands from the earliest times to the present day; of historical concepts such as continuity, change, similarity, difference; and of connections between local, regional, national</a:t>
                      </a:r>
                      <a:r>
                        <a:rPr lang="en-GB" sz="1200" b="0" kern="1200" dirty="0">
                          <a:solidFill>
                            <a:schemeClr val="tx1"/>
                          </a:solidFill>
                          <a:effectLst/>
                          <a:latin typeface="Arial" panose="020B0604020202020204" pitchFamily="34" charset="0"/>
                          <a:ea typeface="+mn-ea"/>
                          <a:cs typeface="Arial" panose="020B0604020202020204" pitchFamily="34" charset="0"/>
                        </a:rPr>
                        <a:t>.</a:t>
                      </a:r>
                      <a:endParaRPr lang="en-GB" sz="1200" b="1" kern="1200" dirty="0">
                        <a:solidFill>
                          <a:schemeClr val="tx1"/>
                        </a:solidFill>
                        <a:effectLst/>
                        <a:latin typeface="Arial" panose="020B0604020202020204" pitchFamily="34" charset="0"/>
                        <a:ea typeface="+mn-ea"/>
                        <a:cs typeface="Arial" panose="020B0604020202020204" pitchFamily="34" charset="0"/>
                      </a:endParaRPr>
                    </a:p>
                    <a:p>
                      <a:endParaRPr lang="en-GB" sz="1200" b="1" kern="1200" dirty="0">
                        <a:solidFill>
                          <a:schemeClr val="tx1"/>
                        </a:solidFill>
                        <a:effectLst/>
                        <a:latin typeface="Arial" panose="020B0604020202020204" pitchFamily="34" charset="0"/>
                        <a:ea typeface="+mn-ea"/>
                        <a:cs typeface="Arial" panose="020B0604020202020204" pitchFamily="34" charset="0"/>
                      </a:endParaRPr>
                    </a:p>
                    <a:p>
                      <a:r>
                        <a:rPr lang="en-GB" sz="1200" kern="1200" dirty="0">
                          <a:solidFill>
                            <a:schemeClr val="tx1"/>
                          </a:solidFill>
                          <a:effectLst/>
                          <a:latin typeface="Arial" panose="020B0604020202020204" pitchFamily="34" charset="0"/>
                          <a:ea typeface="+mn-ea"/>
                          <a:cs typeface="Arial" panose="020B0604020202020204" pitchFamily="34" charset="0"/>
                        </a:rPr>
                        <a:t>Pupils will note </a:t>
                      </a:r>
                      <a:r>
                        <a:rPr lang="en-GB" sz="1200" b="1" kern="1200" dirty="0">
                          <a:solidFill>
                            <a:schemeClr val="tx1"/>
                          </a:solidFill>
                          <a:effectLst/>
                          <a:latin typeface="Arial" panose="020B0604020202020204" pitchFamily="34" charset="0"/>
                          <a:ea typeface="+mn-ea"/>
                          <a:cs typeface="Arial" panose="020B0604020202020204" pitchFamily="34" charset="0"/>
                        </a:rPr>
                        <a:t>connections, contrasts and trends over time and develop the appropriate use of historical terms</a:t>
                      </a:r>
                      <a:r>
                        <a:rPr lang="en-GB" sz="1200" kern="1200" dirty="0">
                          <a:solidFill>
                            <a:schemeClr val="tx1"/>
                          </a:solidFill>
                          <a:effectLst/>
                          <a:latin typeface="Arial" panose="020B0604020202020204" pitchFamily="34" charset="0"/>
                          <a:ea typeface="+mn-ea"/>
                          <a:cs typeface="Arial" panose="020B0604020202020204" pitchFamily="34" charset="0"/>
                        </a:rPr>
                        <a:t>. They will develop their understanding of </a:t>
                      </a:r>
                      <a:r>
                        <a:rPr lang="en-GB" sz="1200" b="1" kern="1200" dirty="0">
                          <a:solidFill>
                            <a:schemeClr val="tx1"/>
                          </a:solidFill>
                          <a:effectLst/>
                          <a:latin typeface="Arial" panose="020B0604020202020204" pitchFamily="34" charset="0"/>
                          <a:ea typeface="+mn-ea"/>
                          <a:cs typeface="Arial" panose="020B0604020202020204" pitchFamily="34" charset="0"/>
                        </a:rPr>
                        <a:t>change, cause, similarity, difference</a:t>
                      </a:r>
                      <a:r>
                        <a:rPr lang="en-GB" sz="1200" kern="1200" dirty="0">
                          <a:solidFill>
                            <a:schemeClr val="tx1"/>
                          </a:solidFill>
                          <a:effectLst/>
                          <a:latin typeface="Arial" panose="020B0604020202020204" pitchFamily="34" charset="0"/>
                          <a:ea typeface="+mn-ea"/>
                          <a:cs typeface="Arial" panose="020B0604020202020204" pitchFamily="34" charset="0"/>
                        </a:rPr>
                        <a:t>.​</a:t>
                      </a:r>
                    </a:p>
                    <a:p>
                      <a:endParaRPr lang="en-GB" sz="1200" b="1" dirty="0">
                        <a:effectLst/>
                        <a:latin typeface="Arial" panose="020B0604020202020204" pitchFamily="34" charset="0"/>
                        <a:ea typeface="Aptos" panose="020B0004020202020204" pitchFamily="34" charset="0"/>
                      </a:endParaRPr>
                    </a:p>
                    <a:p>
                      <a:r>
                        <a:rPr lang="en-GB" sz="1200" dirty="0">
                          <a:latin typeface="Arial" panose="020B0604020202020204" pitchFamily="34" charset="0"/>
                          <a:cs typeface="Arial" panose="020B0604020202020204" pitchFamily="34" charset="0"/>
                        </a:rPr>
                        <a:t>KS2 Unit: Human and physical geography: </a:t>
                      </a:r>
                      <a:r>
                        <a:rPr lang="en-GB" sz="1200" b="1" dirty="0">
                          <a:latin typeface="Arial" panose="020B0604020202020204" pitchFamily="34" charset="0"/>
                          <a:cs typeface="Arial" panose="020B0604020202020204" pitchFamily="34" charset="0"/>
                        </a:rPr>
                        <a:t>types of settlement</a:t>
                      </a:r>
                      <a:r>
                        <a:rPr lang="en-GB" sz="1200" dirty="0">
                          <a:latin typeface="Arial" panose="020B0604020202020204" pitchFamily="34" charset="0"/>
                          <a:cs typeface="Arial" panose="020B0604020202020204" pitchFamily="34" charset="0"/>
                        </a:rPr>
                        <a:t>.​</a:t>
                      </a:r>
                      <a:endParaRPr lang="en-GB" sz="1200" b="1" dirty="0">
                        <a:effectLst/>
                        <a:latin typeface="Arial" panose="020B0604020202020204" pitchFamily="34" charset="0"/>
                        <a:ea typeface="Aptos" panose="020B0004020202020204" pitchFamily="34" charset="0"/>
                      </a:endParaRPr>
                    </a:p>
                  </a:txBody>
                  <a:tcPr/>
                </a:tc>
                <a:extLst>
                  <a:ext uri="{0D108BD9-81ED-4DB2-BD59-A6C34878D82A}">
                    <a16:rowId xmlns:a16="http://schemas.microsoft.com/office/drawing/2014/main" val="2143904533"/>
                  </a:ext>
                </a:extLst>
              </a:tr>
            </a:tbl>
          </a:graphicData>
        </a:graphic>
      </p:graphicFrame>
    </p:spTree>
    <p:extLst>
      <p:ext uri="{BB962C8B-B14F-4D97-AF65-F5344CB8AC3E}">
        <p14:creationId xmlns:p14="http://schemas.microsoft.com/office/powerpoint/2010/main" val="4032497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TotalTime>
  <Words>2088</Words>
  <Application>Microsoft Office PowerPoint</Application>
  <PresentationFormat>Widescreen</PresentationFormat>
  <Paragraphs>167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McHarg, Catherine</dc:creator>
  <cp:lastModifiedBy>McHarg, Catherine</cp:lastModifiedBy>
  <cp:revision>2</cp:revision>
  <dcterms:created xsi:type="dcterms:W3CDTF">2025-12-19T14:11:41Z</dcterms:created>
  <dcterms:modified xsi:type="dcterms:W3CDTF">2025-12-22T12:23:07Z</dcterms:modified>
</cp:coreProperties>
</file>