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D14003-8405-4B8A-B256-72614A524DC5}" v="30" dt="2025-12-22T12:23:43.8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cHarg, Catherine" userId="88b8f76c-9ae3-4745-88eb-fe0667a22af5" providerId="ADAL" clId="{CA6F3431-AE1E-495F-A75B-7AA93AB5A731}"/>
    <pc:docChg chg="undo custSel addSld modSld sldOrd">
      <pc:chgData name="McHarg, Catherine" userId="88b8f76c-9ae3-4745-88eb-fe0667a22af5" providerId="ADAL" clId="{CA6F3431-AE1E-495F-A75B-7AA93AB5A731}" dt="2025-12-22T12:23:50.350" v="257" actId="20577"/>
      <pc:docMkLst>
        <pc:docMk/>
      </pc:docMkLst>
      <pc:sldChg chg="modSp mod">
        <pc:chgData name="McHarg, Catherine" userId="88b8f76c-9ae3-4745-88eb-fe0667a22af5" providerId="ADAL" clId="{CA6F3431-AE1E-495F-A75B-7AA93AB5A731}" dt="2025-12-19T15:20:59.461" v="99" actId="20577"/>
        <pc:sldMkLst>
          <pc:docMk/>
          <pc:sldMk cId="2243439412" sldId="256"/>
        </pc:sldMkLst>
        <pc:graphicFrameChg chg="modGraphic">
          <ac:chgData name="McHarg, Catherine" userId="88b8f76c-9ae3-4745-88eb-fe0667a22af5" providerId="ADAL" clId="{CA6F3431-AE1E-495F-A75B-7AA93AB5A731}" dt="2025-12-19T15:20:59.461" v="99" actId="20577"/>
          <ac:graphicFrameMkLst>
            <pc:docMk/>
            <pc:sldMk cId="2243439412" sldId="256"/>
            <ac:graphicFrameMk id="6" creationId="{AB02CC0F-DD94-1219-C7A0-13C156B8E609}"/>
          </ac:graphicFrameMkLst>
        </pc:graphicFrameChg>
        <pc:graphicFrameChg chg="mod modGraphic">
          <ac:chgData name="McHarg, Catherine" userId="88b8f76c-9ae3-4745-88eb-fe0667a22af5" providerId="ADAL" clId="{CA6F3431-AE1E-495F-A75B-7AA93AB5A731}" dt="2025-12-19T15:17:29.655" v="63" actId="20577"/>
          <ac:graphicFrameMkLst>
            <pc:docMk/>
            <pc:sldMk cId="2243439412" sldId="256"/>
            <ac:graphicFrameMk id="7" creationId="{4EB441AE-08AA-BBC2-B74A-1A2648D12CDE}"/>
          </ac:graphicFrameMkLst>
        </pc:graphicFrameChg>
      </pc:sldChg>
      <pc:sldChg chg="modSp add mod">
        <pc:chgData name="McHarg, Catherine" userId="88b8f76c-9ae3-4745-88eb-fe0667a22af5" providerId="ADAL" clId="{CA6F3431-AE1E-495F-A75B-7AA93AB5A731}" dt="2025-12-19T15:40:23.001" v="249" actId="20577"/>
        <pc:sldMkLst>
          <pc:docMk/>
          <pc:sldMk cId="3760220697" sldId="257"/>
        </pc:sldMkLst>
        <pc:graphicFrameChg chg="mod">
          <ac:chgData name="McHarg, Catherine" userId="88b8f76c-9ae3-4745-88eb-fe0667a22af5" providerId="ADAL" clId="{CA6F3431-AE1E-495F-A75B-7AA93AB5A731}" dt="2025-12-19T15:21:10" v="100"/>
          <ac:graphicFrameMkLst>
            <pc:docMk/>
            <pc:sldMk cId="3760220697" sldId="257"/>
            <ac:graphicFrameMk id="6" creationId="{2959D4C6-7B1E-876C-4895-9A05681F2B67}"/>
          </ac:graphicFrameMkLst>
        </pc:graphicFrameChg>
        <pc:graphicFrameChg chg="mod modGraphic">
          <ac:chgData name="McHarg, Catherine" userId="88b8f76c-9ae3-4745-88eb-fe0667a22af5" providerId="ADAL" clId="{CA6F3431-AE1E-495F-A75B-7AA93AB5A731}" dt="2025-12-19T15:40:23.001" v="249" actId="20577"/>
          <ac:graphicFrameMkLst>
            <pc:docMk/>
            <pc:sldMk cId="3760220697" sldId="257"/>
            <ac:graphicFrameMk id="7" creationId="{97616147-1575-AC5B-A854-1D8E59CA1123}"/>
          </ac:graphicFrameMkLst>
        </pc:graphicFrameChg>
      </pc:sldChg>
      <pc:sldChg chg="modSp add mod ord">
        <pc:chgData name="McHarg, Catherine" userId="88b8f76c-9ae3-4745-88eb-fe0667a22af5" providerId="ADAL" clId="{CA6F3431-AE1E-495F-A75B-7AA93AB5A731}" dt="2025-12-22T12:23:50.350" v="257" actId="20577"/>
        <pc:sldMkLst>
          <pc:docMk/>
          <pc:sldMk cId="756108891" sldId="260"/>
        </pc:sldMkLst>
        <pc:spChg chg="mod">
          <ac:chgData name="McHarg, Catherine" userId="88b8f76c-9ae3-4745-88eb-fe0667a22af5" providerId="ADAL" clId="{CA6F3431-AE1E-495F-A75B-7AA93AB5A731}" dt="2025-12-22T12:23:50.350" v="257" actId="20577"/>
          <ac:spMkLst>
            <pc:docMk/>
            <pc:sldMk cId="756108891" sldId="260"/>
            <ac:spMk id="2" creationId="{8677B877-0D74-4D76-AC72-F8284BEAB1C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DA7A5-A22E-AFCB-716B-0EC3258224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A1B969-BF32-7EA4-8F75-74ED6056F5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D15214-762A-5802-E7CB-860807848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8DD7-D7DF-4921-AAAA-827BBB3B98EF}" type="datetimeFigureOut">
              <a:rPr lang="en-GB" smtClean="0"/>
              <a:t>22/12/2025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310393-9F99-64DB-904E-BD4C3EA67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7B4BE6-34DF-0A0D-1C20-4AEFB941D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2335C-32F3-4C9D-B9F5-8B48E51C3A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258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F4E82-B3F1-D19F-5F87-A54FFECA2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3E2112-1288-EA61-679B-C1C6413E9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77FE22-F7A1-BB2A-83CA-1B4A163D7A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79886D-6892-3B3B-1890-B3C505C7C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8DD7-D7DF-4921-AAAA-827BBB3B98EF}" type="datetimeFigureOut">
              <a:rPr lang="en-GB" smtClean="0"/>
              <a:t>22/12/2025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E82AA9-417E-76AD-D259-A3DB1DD2D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4048D8-EEAA-C0BA-DFC1-FD76B8929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2335C-32F3-4C9D-B9F5-8B48E51C3A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7898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783AB-294F-42A8-314A-D071769E3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FC6C82-A7E0-E340-DB9B-08C38DC83A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FFC9D6-22E8-D3B2-F942-2141A809E9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C1D91C-CC82-055A-7BC8-3B6B21C76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8DD7-D7DF-4921-AAAA-827BBB3B98EF}" type="datetimeFigureOut">
              <a:rPr lang="en-GB" smtClean="0"/>
              <a:t>22/12/2025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18226A-EA1E-44A4-5B2E-C2ECD675A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211F32-AD2B-BF44-418E-83766C0BC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2335C-32F3-4C9D-B9F5-8B48E51C3A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7634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7DDE1-4647-46ED-8C4A-9102048AD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A20B32-9559-5748-231D-81CFA8AFA8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F3B163-A866-07EB-7A0C-361093659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8DD7-D7DF-4921-AAAA-827BBB3B98EF}" type="datetimeFigureOut">
              <a:rPr lang="en-GB" smtClean="0"/>
              <a:t>22/12/2025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8C7F5D-8D99-D579-565C-B8E4C2E7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DFC2EE-F5DF-0182-FAFE-AA0D1E401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2335C-32F3-4C9D-B9F5-8B48E51C3A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8563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A432A3D-83E1-94C2-0AC7-AD565F5E3A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70BBD0-5205-E03C-2DBE-3C13193D48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12DD20-9FFE-F42C-2B9B-8A0D4CF17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8DD7-D7DF-4921-AAAA-827BBB3B98EF}" type="datetimeFigureOut">
              <a:rPr lang="en-GB" smtClean="0"/>
              <a:t>22/12/2025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582EAF-8E91-CB0B-F082-5F68F302F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2260C-30DC-1E5D-E576-716DED441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2335C-32F3-4C9D-B9F5-8B48E51C3A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119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93336A2A-E736-BE15-1CCD-77516A1EF906}"/>
              </a:ext>
            </a:extLst>
          </p:cNvPr>
          <p:cNvGrpSpPr/>
          <p:nvPr userDrawn="1"/>
        </p:nvGrpSpPr>
        <p:grpSpPr>
          <a:xfrm>
            <a:off x="4475" y="0"/>
            <a:ext cx="12192000" cy="6854487"/>
            <a:chOff x="4475" y="0"/>
            <a:chExt cx="12192000" cy="685448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15D0F31-AA06-1195-03FE-E2FAC59C6C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75" y="0"/>
              <a:ext cx="12192000" cy="6734237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FF10FB8-F6E7-04B0-D2B5-2E7304806735}"/>
                </a:ext>
              </a:extLst>
            </p:cNvPr>
            <p:cNvSpPr/>
            <p:nvPr/>
          </p:nvSpPr>
          <p:spPr>
            <a:xfrm>
              <a:off x="10559515" y="6410425"/>
              <a:ext cx="1443790" cy="4440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8" name="Picture 7" descr="A colorful logo on a black background&#10;&#10;AI-generated content may be incorrect.">
              <a:extLst>
                <a:ext uri="{FF2B5EF4-FFF2-40B4-BE49-F238E27FC236}">
                  <a16:creationId xmlns:a16="http://schemas.microsoft.com/office/drawing/2014/main" id="{DD5CEB67-C697-DAC0-FAFD-780E4E057A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294" b="11129"/>
            <a:stretch>
              <a:fillRect/>
            </a:stretch>
          </p:blipFill>
          <p:spPr>
            <a:xfrm>
              <a:off x="10580419" y="6380549"/>
              <a:ext cx="1137286" cy="415570"/>
            </a:xfrm>
            <a:prstGeom prst="rect">
              <a:avLst/>
            </a:prstGeom>
            <a:solidFill>
              <a:schemeClr val="bg1"/>
            </a:solidFill>
          </p:spPr>
        </p:pic>
      </p:grpSp>
    </p:spTree>
    <p:extLst>
      <p:ext uri="{BB962C8B-B14F-4D97-AF65-F5344CB8AC3E}">
        <p14:creationId xmlns:p14="http://schemas.microsoft.com/office/powerpoint/2010/main" val="3132927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15D0F31-AA06-1195-03FE-E2FAC59C6C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2487"/>
          <a:stretch>
            <a:fillRect/>
          </a:stretch>
        </p:blipFill>
        <p:spPr>
          <a:xfrm>
            <a:off x="4475" y="6228272"/>
            <a:ext cx="12192000" cy="50596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FF10FB8-F6E7-04B0-D2B5-2E7304806735}"/>
              </a:ext>
            </a:extLst>
          </p:cNvPr>
          <p:cNvSpPr/>
          <p:nvPr/>
        </p:nvSpPr>
        <p:spPr>
          <a:xfrm>
            <a:off x="10559515" y="6410425"/>
            <a:ext cx="1443790" cy="4440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 descr="A colorful logo on a black background&#10;&#10;AI-generated content may be incorrect.">
            <a:extLst>
              <a:ext uri="{FF2B5EF4-FFF2-40B4-BE49-F238E27FC236}">
                <a16:creationId xmlns:a16="http://schemas.microsoft.com/office/drawing/2014/main" id="{DD5CEB67-C697-DAC0-FAFD-780E4E057A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94" b="11129"/>
          <a:stretch>
            <a:fillRect/>
          </a:stretch>
        </p:blipFill>
        <p:spPr>
          <a:xfrm>
            <a:off x="10580419" y="6380549"/>
            <a:ext cx="1137286" cy="41557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760699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0CB5B-B0E4-3B7E-FB52-E64B50942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C2E453-4C84-A302-3800-071DEDC8A5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BFA3F0-F62F-655D-9899-0759995838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8DD7-D7DF-4921-AAAA-827BBB3B98EF}" type="datetimeFigureOut">
              <a:rPr lang="en-GB" smtClean="0"/>
              <a:t>22/12/2025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40817D-548F-A075-ED23-04A8A74AB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B8890E-1CA0-B9CF-DE42-0FE275A43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2335C-32F3-4C9D-B9F5-8B48E51C3A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1369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13229-F74F-337D-9784-FA6AA0386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0361C1-FE88-651C-B241-2553C5214F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D169DD-92E2-AE20-1707-7533F0A39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8DD7-D7DF-4921-AAAA-827BBB3B98EF}" type="datetimeFigureOut">
              <a:rPr lang="en-GB" smtClean="0"/>
              <a:t>22/12/2025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6F7844-8713-641B-BE1E-36B2185A0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FF565E-F6FE-0B56-142E-5051E7B25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2335C-32F3-4C9D-B9F5-8B48E51C3A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9493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8773D-5054-EEAE-A42D-2A996CBBC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077B9B-E43F-B6CF-A0EF-F4D7293AE7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671176-CE9E-C0C2-5EDB-893E0B6AC6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E614A-2D02-8C8C-B76D-DBE35DC92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8DD7-D7DF-4921-AAAA-827BBB3B98EF}" type="datetimeFigureOut">
              <a:rPr lang="en-GB" smtClean="0"/>
              <a:t>22/12/2025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D3B6EB-A246-BF05-0331-FF182AC8F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A60797-1FFF-70C3-BE20-B7054CF17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2335C-32F3-4C9D-B9F5-8B48E51C3A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3055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8CF5E-2E54-76DE-5219-2A295C102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8AA1F8-5067-DBEF-FF13-18B0F0CD0F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78A738-7F95-B33E-345D-EEDC926288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C989B9-D280-9A57-985B-F74101956E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C92C59-9698-28E5-DF59-64B8E90AB1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D744B9-8487-38DE-6B9C-9968537F2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8DD7-D7DF-4921-AAAA-827BBB3B98EF}" type="datetimeFigureOut">
              <a:rPr lang="en-GB" smtClean="0"/>
              <a:t>22/12/2025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9CD406-212F-2BCB-632C-A7B3DEBA5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7ADEDC-1ECF-EB39-46A7-1385544B0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2335C-32F3-4C9D-B9F5-8B48E51C3A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17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3071C-F3C1-0A34-9C4F-BD7B1050C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ED3B97-2A18-25B0-FCC2-7C2B580B2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8DD7-D7DF-4921-AAAA-827BBB3B98EF}" type="datetimeFigureOut">
              <a:rPr lang="en-GB" smtClean="0"/>
              <a:t>22/12/2025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AE9425-122D-B21C-BEB4-D30A7C3B3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AED32D-31C5-B3DA-3323-E50A5A1AA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2335C-32F3-4C9D-B9F5-8B48E51C3A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9423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605A33-0F83-8010-FF8B-50352084E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8DD7-D7DF-4921-AAAA-827BBB3B98EF}" type="datetimeFigureOut">
              <a:rPr lang="en-GB" smtClean="0"/>
              <a:t>22/12/2025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73131A-E496-347D-96C5-65D3AAEB0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C636C2-9D8C-0CFD-6FDE-554C83846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2335C-32F3-4C9D-B9F5-8B48E51C3A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3892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FB374F5-1517-3199-971E-8B0F35D01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C658A3-1543-E7AF-3287-61007EEB21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0DF798-0E0B-9A76-915D-66703C63B5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7348DD7-D7DF-4921-AAAA-827BBB3B98EF}" type="datetimeFigureOut">
              <a:rPr lang="en-GB" smtClean="0"/>
              <a:t>22/12/2025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388083-F537-427A-249F-FDE742B419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4A5971-E98E-226E-8C9A-2402D5DBAD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22335C-32F3-4C9D-B9F5-8B48E51C3A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2259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vimeo.com/1045252789" TargetMode="External"/><Relationship Id="rId3" Type="http://schemas.openxmlformats.org/officeDocument/2006/relationships/hyperlink" Target="https://historicengland.org.uk/content/docs/education/explorer/what-is-archaeology-ppt/" TargetMode="External"/><Relationship Id="rId7" Type="http://schemas.openxmlformats.org/officeDocument/2006/relationships/hyperlink" Target="https://vimeo.com/1045250625" TargetMode="External"/><Relationship Id="rId2" Type="http://schemas.openxmlformats.org/officeDocument/2006/relationships/hyperlink" Target="https://historicengland.org.uk/content/docs/education/explorer/must-farm-6-lesson-overview-ppt/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vimeo.com/1045068764" TargetMode="External"/><Relationship Id="rId5" Type="http://schemas.openxmlformats.org/officeDocument/2006/relationships/hyperlink" Target="https://historicengland.org.uk/content/docs/education/explorer/introducing-must-farm-ppt/" TargetMode="External"/><Relationship Id="rId4" Type="http://schemas.openxmlformats.org/officeDocument/2006/relationships/hyperlink" Target="https://vimeo.com/1045004249" TargetMode="External"/><Relationship Id="rId9" Type="http://schemas.openxmlformats.org/officeDocument/2006/relationships/hyperlink" Target="https://historicengland.org.uk/content/docs/education/explorer/must-farm-rot-or-not-ppt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1045260274" TargetMode="External"/><Relationship Id="rId7" Type="http://schemas.openxmlformats.org/officeDocument/2006/relationships/hyperlink" Target="https://sketchfab.com/mustfarm" TargetMode="External"/><Relationship Id="rId2" Type="http://schemas.openxmlformats.org/officeDocument/2006/relationships/hyperlink" Target="https://historicengland.org.uk/content/docs/education/explorer/must-farm-6-lesson-overview-ppt/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istoricengland.org.uk/content/docs/education/explorer/must-farm-artefact-to-evidnce-ppt/" TargetMode="External"/><Relationship Id="rId5" Type="http://schemas.openxmlformats.org/officeDocument/2006/relationships/hyperlink" Target="https://historicengland.org.uk/content/docs/education/explorer/must-farm-images-ppts/" TargetMode="External"/><Relationship Id="rId4" Type="http://schemas.openxmlformats.org/officeDocument/2006/relationships/hyperlink" Target="https://historicengland.org.uk/content/docs/education/explorer/life-at-must-farm-ppt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>
            <a:extLst>
              <a:ext uri="{FF2B5EF4-FFF2-40B4-BE49-F238E27FC236}">
                <a16:creationId xmlns:a16="http://schemas.microsoft.com/office/drawing/2014/main" id="{8677B877-0D74-4D76-AC72-F8284BEAB1C9}"/>
              </a:ext>
            </a:extLst>
          </p:cNvPr>
          <p:cNvSpPr txBox="1">
            <a:spLocks/>
          </p:cNvSpPr>
          <p:nvPr/>
        </p:nvSpPr>
        <p:spPr>
          <a:xfrm>
            <a:off x="4475" y="229517"/>
            <a:ext cx="12192000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Must Farm </a:t>
            </a:r>
            <a:r>
              <a:rPr lang="en-US" sz="36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Single 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Teaching Overview</a:t>
            </a:r>
            <a:endParaRPr lang="en-GB" sz="36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Content Placeholder 5" descr="the whole village completed with people doing various daily tasks">
            <a:extLst>
              <a:ext uri="{FF2B5EF4-FFF2-40B4-BE49-F238E27FC236}">
                <a16:creationId xmlns:a16="http://schemas.microsoft.com/office/drawing/2014/main" id="{ADF8124B-E026-A34E-A454-8FD95D7D95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82" r="24904"/>
          <a:stretch>
            <a:fillRect/>
          </a:stretch>
        </p:blipFill>
        <p:spPr>
          <a:xfrm>
            <a:off x="-2" y="1055770"/>
            <a:ext cx="12192001" cy="52166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56108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28CAA93-2E96-2F86-ED2A-B12E9C203BAF}"/>
              </a:ext>
            </a:extLst>
          </p:cNvPr>
          <p:cNvSpPr txBox="1"/>
          <p:nvPr/>
        </p:nvSpPr>
        <p:spPr>
          <a:xfrm>
            <a:off x="4475" y="229517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Must Farm Bronze Age Village – Single Lesson Plan</a:t>
            </a:r>
            <a:endParaRPr lang="en-GB" sz="36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B02CC0F-DD94-1219-C7A0-13C156B8E6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084266"/>
              </p:ext>
            </p:extLst>
          </p:nvPr>
        </p:nvGraphicFramePr>
        <p:xfrm>
          <a:off x="130556" y="88730"/>
          <a:ext cx="11930888" cy="141088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930888">
                  <a:extLst>
                    <a:ext uri="{9D8B030D-6E8A-4147-A177-3AD203B41FA5}">
                      <a16:colId xmlns:a16="http://schemas.microsoft.com/office/drawing/2014/main" val="38483152"/>
                    </a:ext>
                  </a:extLst>
                </a:gridCol>
              </a:tblGrid>
              <a:tr h="847796">
                <a:tc>
                  <a:txBody>
                    <a:bodyPr/>
                    <a:lstStyle/>
                    <a:p>
                      <a:pPr algn="l"/>
                      <a:r>
                        <a:rPr lang="en-GB" sz="2400" b="1" dirty="0"/>
                        <a:t>Teaching Overview: Why is the Must Farm Bronze Age Village so important and what does it tell us about everyday life in the Bronze Age?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3404621"/>
                  </a:ext>
                </a:extLst>
              </a:tr>
              <a:tr h="563090"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This is a possible </a:t>
                      </a:r>
                      <a:r>
                        <a:rPr lang="en-GB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 lesson </a:t>
                      </a:r>
                      <a:r>
                        <a:rPr lang="en-GB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 the Bronze Age within a term-long Stone Age to Iron Age unit. It is only a suggestion, and the resources can be used flexibly. A separate overview organises the resources around </a:t>
                      </a:r>
                      <a:r>
                        <a:rPr lang="en-GB" sz="1400" dirty="0">
                          <a:latin typeface="Arial" panose="020B0604020202020204" pitchFamily="34" charset="0"/>
                          <a:cs typeface="Arial" panose="020B0604020202020204" pitchFamily="34" charset="0"/>
                          <a:hlinkClick r:id="rId2"/>
                        </a:rPr>
                        <a:t>six enquiry questions</a:t>
                      </a:r>
                      <a:r>
                        <a:rPr lang="en-GB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supporting an in-depth study of the site and the Bronze Age.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506187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EB441AE-08AA-BBC2-B74A-1A2648D12C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4538588"/>
              </p:ext>
            </p:extLst>
          </p:nvPr>
        </p:nvGraphicFramePr>
        <p:xfrm>
          <a:off x="130556" y="1640403"/>
          <a:ext cx="11930888" cy="4036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82722">
                  <a:extLst>
                    <a:ext uri="{9D8B030D-6E8A-4147-A177-3AD203B41FA5}">
                      <a16:colId xmlns:a16="http://schemas.microsoft.com/office/drawing/2014/main" val="3189965901"/>
                    </a:ext>
                  </a:extLst>
                </a:gridCol>
                <a:gridCol w="2982722">
                  <a:extLst>
                    <a:ext uri="{9D8B030D-6E8A-4147-A177-3AD203B41FA5}">
                      <a16:colId xmlns:a16="http://schemas.microsoft.com/office/drawing/2014/main" val="691411791"/>
                    </a:ext>
                  </a:extLst>
                </a:gridCol>
                <a:gridCol w="2982722">
                  <a:extLst>
                    <a:ext uri="{9D8B030D-6E8A-4147-A177-3AD203B41FA5}">
                      <a16:colId xmlns:a16="http://schemas.microsoft.com/office/drawing/2014/main" val="1176524434"/>
                    </a:ext>
                  </a:extLst>
                </a:gridCol>
                <a:gridCol w="2982722">
                  <a:extLst>
                    <a:ext uri="{9D8B030D-6E8A-4147-A177-3AD203B41FA5}">
                      <a16:colId xmlns:a16="http://schemas.microsoft.com/office/drawing/2014/main" val="3576782001"/>
                    </a:ext>
                  </a:extLst>
                </a:gridCol>
              </a:tblGrid>
              <a:tr h="377614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Enquiry Question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Activities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Curriculum Links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6890439"/>
                  </a:ext>
                </a:extLst>
              </a:tr>
              <a:tr h="8876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b="1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Why is the Must Farm Bronze Age Village a remarkable archaeological site?</a:t>
                      </a:r>
                      <a:endParaRPr lang="en-GB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PPT: </a:t>
                      </a:r>
                      <a:r>
                        <a:rPr lang="en-GB" sz="12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3"/>
                        </a:rPr>
                        <a:t>What is Archaeology?</a:t>
                      </a:r>
                      <a:endParaRPr lang="en-GB" sz="12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Video 1: </a:t>
                      </a:r>
                      <a:r>
                        <a:rPr lang="en-GB" sz="12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4"/>
                        </a:rPr>
                        <a:t>An introduction to Archaeology</a:t>
                      </a:r>
                      <a:endParaRPr lang="en-GB" sz="12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(Duration 8.20 mins)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GB" sz="12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PPT: </a:t>
                      </a:r>
                      <a:r>
                        <a:rPr lang="en-GB" sz="12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5"/>
                        </a:rPr>
                        <a:t>Introducing Must Farm Bronze Age Village</a:t>
                      </a:r>
                      <a:r>
                        <a:rPr lang="en-GB" sz="12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Video 2 - Q1: </a:t>
                      </a:r>
                      <a:r>
                        <a:rPr lang="en-GB" sz="12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6"/>
                        </a:rPr>
                        <a:t>How did we excavate Must Farm?</a:t>
                      </a:r>
                      <a:r>
                        <a:rPr lang="en-GB" sz="12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0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(Duration 1.41 mins)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GB" sz="12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Video 3 - Q1: </a:t>
                      </a:r>
                      <a:r>
                        <a:rPr lang="en-GB" sz="12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7"/>
                        </a:rPr>
                        <a:t>What artefacts did the archaeologists who excavated Must Farm find?</a:t>
                      </a:r>
                      <a:r>
                        <a:rPr lang="en-GB" sz="12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0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(Duration 1.31 mins)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GB" sz="12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Video 3 - Q2: </a:t>
                      </a:r>
                      <a:r>
                        <a:rPr lang="en-GB" sz="12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8"/>
                        </a:rPr>
                        <a:t>How did the fire help to preserve these artefacts?</a:t>
                      </a:r>
                      <a:r>
                        <a:rPr lang="en-GB" sz="12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(Duration 1.45 mins)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1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Activity 1: </a:t>
                      </a:r>
                      <a:r>
                        <a:rPr lang="en-GB" sz="1200" b="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9"/>
                        </a:rPr>
                        <a:t>Rot or Not</a:t>
                      </a:r>
                      <a:endParaRPr lang="en-GB" sz="1200" b="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1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 whole class activity looking at why so much Bronze Age organic material survived at Must Farm and why it is such a remarkable and significant archaeological site.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Optional Scaffolded PEE paragraph summary writing activity.</a:t>
                      </a: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KS2 Unit: </a:t>
                      </a:r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Changes in Britain from the Stone Age to the Iron Age: </a:t>
                      </a:r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Bronze Age religion, technology and travel.</a:t>
                      </a:r>
                    </a:p>
                    <a:p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Pupils will </a:t>
                      </a:r>
                      <a:r>
                        <a:rPr lang="en-GB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weigh evidence and draw conclusions.</a:t>
                      </a:r>
                    </a:p>
                    <a:p>
                      <a:endParaRPr lang="en-GB" sz="12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Pupils will develop their understanding of the </a:t>
                      </a:r>
                      <a:r>
                        <a:rPr lang="en-GB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methods of historical enquiry</a:t>
                      </a:r>
                      <a:r>
                        <a:rPr lang="en-GB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including </a:t>
                      </a:r>
                      <a:r>
                        <a:rPr lang="en-GB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how evidence is used rigorously to make historical claims</a:t>
                      </a:r>
                      <a:r>
                        <a:rPr lang="en-GB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endParaRPr lang="en-GB" sz="12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</a:rPr>
                        <a:t>Pupils should understand how our </a:t>
                      </a:r>
                      <a:r>
                        <a:rPr lang="en-GB" sz="1200" b="1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</a:rPr>
                        <a:t>knowledge of the past is constructed from a range of sources.</a:t>
                      </a:r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39045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3439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136CF3-2972-E871-691F-B5ED61649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31FAFED-27A2-BFE7-AD11-D5C4613B7F86}"/>
              </a:ext>
            </a:extLst>
          </p:cNvPr>
          <p:cNvSpPr txBox="1"/>
          <p:nvPr/>
        </p:nvSpPr>
        <p:spPr>
          <a:xfrm>
            <a:off x="4475" y="229517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Must Farm Bronze Age Village – Single Lesson Plan</a:t>
            </a:r>
            <a:endParaRPr lang="en-GB" sz="36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959D4C6-7B1E-876C-4895-9A05681F2B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0865995"/>
              </p:ext>
            </p:extLst>
          </p:nvPr>
        </p:nvGraphicFramePr>
        <p:xfrm>
          <a:off x="130556" y="88730"/>
          <a:ext cx="11930888" cy="141088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930888">
                  <a:extLst>
                    <a:ext uri="{9D8B030D-6E8A-4147-A177-3AD203B41FA5}">
                      <a16:colId xmlns:a16="http://schemas.microsoft.com/office/drawing/2014/main" val="38483152"/>
                    </a:ext>
                  </a:extLst>
                </a:gridCol>
              </a:tblGrid>
              <a:tr h="847796">
                <a:tc>
                  <a:txBody>
                    <a:bodyPr/>
                    <a:lstStyle/>
                    <a:p>
                      <a:pPr algn="l"/>
                      <a:r>
                        <a:rPr lang="en-GB" sz="2400" b="1" dirty="0"/>
                        <a:t>Teaching Overview: Why is the Must Farm Bronze Age Village so important and what does it tell us about everyday life in the Bronze Age?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3404621"/>
                  </a:ext>
                </a:extLst>
              </a:tr>
              <a:tr h="563090"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This is a possible </a:t>
                      </a:r>
                      <a:r>
                        <a:rPr lang="en-GB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 lesson </a:t>
                      </a:r>
                      <a:r>
                        <a:rPr lang="en-GB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 the Bronze Age within a term-long Stone Age to Iron Age unit. It is only a suggestion, and the resources can be used flexibly. A separate overview organises the resources around </a:t>
                      </a:r>
                      <a:r>
                        <a:rPr lang="en-GB" sz="1400" dirty="0">
                          <a:latin typeface="Arial" panose="020B0604020202020204" pitchFamily="34" charset="0"/>
                          <a:cs typeface="Arial" panose="020B0604020202020204" pitchFamily="34" charset="0"/>
                          <a:hlinkClick r:id="rId2"/>
                        </a:rPr>
                        <a:t>six enquiry questions</a:t>
                      </a:r>
                      <a:r>
                        <a:rPr lang="en-GB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supporting an in-depth study of the site and the Bronze Age.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506187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7616147-1575-AC5B-A854-1D8E59CA11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8792212"/>
              </p:ext>
            </p:extLst>
          </p:nvPr>
        </p:nvGraphicFramePr>
        <p:xfrm>
          <a:off x="130556" y="1640403"/>
          <a:ext cx="11930888" cy="455178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82722">
                  <a:extLst>
                    <a:ext uri="{9D8B030D-6E8A-4147-A177-3AD203B41FA5}">
                      <a16:colId xmlns:a16="http://schemas.microsoft.com/office/drawing/2014/main" val="3189965901"/>
                    </a:ext>
                  </a:extLst>
                </a:gridCol>
                <a:gridCol w="2982722">
                  <a:extLst>
                    <a:ext uri="{9D8B030D-6E8A-4147-A177-3AD203B41FA5}">
                      <a16:colId xmlns:a16="http://schemas.microsoft.com/office/drawing/2014/main" val="691411791"/>
                    </a:ext>
                  </a:extLst>
                </a:gridCol>
                <a:gridCol w="2982722">
                  <a:extLst>
                    <a:ext uri="{9D8B030D-6E8A-4147-A177-3AD203B41FA5}">
                      <a16:colId xmlns:a16="http://schemas.microsoft.com/office/drawing/2014/main" val="1176524434"/>
                    </a:ext>
                  </a:extLst>
                </a:gridCol>
                <a:gridCol w="2982722">
                  <a:extLst>
                    <a:ext uri="{9D8B030D-6E8A-4147-A177-3AD203B41FA5}">
                      <a16:colId xmlns:a16="http://schemas.microsoft.com/office/drawing/2014/main" val="3576782001"/>
                    </a:ext>
                  </a:extLst>
                </a:gridCol>
              </a:tblGrid>
              <a:tr h="377614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Enquiry Question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Activities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Curriculum Links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6890439"/>
                  </a:ext>
                </a:extLst>
              </a:tr>
              <a:tr h="8876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b="1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do the artefacts found at Must Farm Bronze Age Village tells us about the people who lived there in c 850BC?</a:t>
                      </a:r>
                      <a:endParaRPr lang="en-GB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Video 4: </a:t>
                      </a:r>
                      <a:r>
                        <a:rPr lang="en-GB" sz="12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3"/>
                        </a:rPr>
                        <a:t>How did people live in the Bronze Age?</a:t>
                      </a:r>
                      <a:r>
                        <a:rPr lang="en-GB" sz="12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0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(Duration 10.07 mins)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PPT: </a:t>
                      </a:r>
                      <a:r>
                        <a:rPr lang="en-GB" sz="12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4"/>
                        </a:rPr>
                        <a:t>Life At Must Farm Bronze Age Village</a:t>
                      </a:r>
                      <a:endParaRPr lang="en-GB" sz="12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ZIP Folder: </a:t>
                      </a:r>
                      <a:r>
                        <a:rPr lang="en-GB" sz="12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5"/>
                        </a:rPr>
                        <a:t>PPTs of images by theme</a:t>
                      </a:r>
                      <a:r>
                        <a:rPr lang="en-GB" sz="12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-  </a:t>
                      </a:r>
                      <a:r>
                        <a:rPr lang="en-GB" sz="12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Animals, Clothes &amp; Textiles, Excavation, Pottery &amp; Food, Reconstruction Illustrations, Tools &amp; Weapons, Transport and Wooden Objects. </a:t>
                      </a:r>
                      <a:r>
                        <a:rPr lang="en-GB" sz="10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(These also include vocabulary lists and information sheets)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Print-out Squares of inference </a:t>
                      </a:r>
                      <a:r>
                        <a:rPr lang="en-GB" sz="10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(in </a:t>
                      </a:r>
                      <a:r>
                        <a:rPr lang="en-GB" sz="10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6"/>
                        </a:rPr>
                        <a:t>Activity 4 PPT</a:t>
                      </a:r>
                      <a:r>
                        <a:rPr lang="en-GB" sz="10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GB" sz="12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3D models of the site and the artefacts </a:t>
                      </a:r>
                      <a:r>
                        <a:rPr lang="en-GB" sz="12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7"/>
                        </a:rPr>
                        <a:t>https://sketchfab.com/mustfarm</a:t>
                      </a:r>
                      <a:r>
                        <a:rPr lang="en-GB" sz="12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1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Activity 4: </a:t>
                      </a:r>
                      <a:r>
                        <a:rPr lang="en-GB" sz="1200" b="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6"/>
                        </a:rPr>
                        <a:t>Artefact to Evidence</a:t>
                      </a:r>
                      <a:endParaRPr lang="en-GB" sz="1200" b="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 group activity organised by themes from everyday life. Teacher to model how to analyse an artefact using the relevant square of inference.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Images of artefacts could be ‘hidden’ around the room for children to ‘find’.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Pupils add descriptions and then make inferences, using modal verbs like ‘may/might have’, ‘could be’ or adverbs such as ‘possibly’ or ‘probably’. Groups present their findings to the whole class followed by class discussion to draw overall conclusions.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Extension: Pick a character from the reconstruction drawings and describe life in the village from their point of view: clothes, meals, homes</a:t>
                      </a:r>
                      <a:r>
                        <a:rPr lang="en-GB" sz="1200" b="0" kern="10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, possessions etc.</a:t>
                      </a:r>
                      <a:endParaRPr lang="en-GB" sz="1200" b="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KS2 Unit: </a:t>
                      </a:r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Changes in Britain from the Stone Age to the Iron Age: </a:t>
                      </a:r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Bronze Age religion, technology and travel.</a:t>
                      </a:r>
                    </a:p>
                    <a:p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Pupils will </a:t>
                      </a:r>
                      <a:r>
                        <a:rPr lang="en-GB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weigh evidence and draw conclusions.</a:t>
                      </a:r>
                    </a:p>
                    <a:p>
                      <a:endParaRPr lang="en-GB" sz="12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Pupils will develop their understanding of the </a:t>
                      </a:r>
                      <a:r>
                        <a:rPr lang="en-GB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methods of historical enquiry</a:t>
                      </a:r>
                      <a:r>
                        <a:rPr lang="en-GB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including </a:t>
                      </a:r>
                      <a:r>
                        <a:rPr lang="en-GB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how evidence is used rigorously to make historical claims</a:t>
                      </a:r>
                      <a:r>
                        <a:rPr lang="en-GB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endParaRPr lang="en-GB" sz="12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</a:rPr>
                        <a:t>Pupils should understand how our </a:t>
                      </a:r>
                      <a:r>
                        <a:rPr lang="en-GB" sz="1200" b="1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</a:rPr>
                        <a:t>knowledge of the past is constructed from a range of sources.</a:t>
                      </a:r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39045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02206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735</Words>
  <Application>Microsoft Office PowerPoint</Application>
  <PresentationFormat>Widescreen</PresentationFormat>
  <Paragraphs>57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McHarg, Catherine</dc:creator>
  <cp:lastModifiedBy>McHarg, Catherine</cp:lastModifiedBy>
  <cp:revision>1</cp:revision>
  <dcterms:created xsi:type="dcterms:W3CDTF">2025-12-19T14:11:41Z</dcterms:created>
  <dcterms:modified xsi:type="dcterms:W3CDTF">2025-12-22T12:23:57Z</dcterms:modified>
</cp:coreProperties>
</file>