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14003-8405-4B8A-B256-72614A524DC5}" v="30" dt="2025-12-22T12:23:43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Harg, Catherine" userId="88b8f76c-9ae3-4745-88eb-fe0667a22af5" providerId="ADAL" clId="{CA6F3431-AE1E-495F-A75B-7AA93AB5A731}"/>
    <pc:docChg chg="undo custSel addSld modSld sldOrd">
      <pc:chgData name="McHarg, Catherine" userId="88b8f76c-9ae3-4745-88eb-fe0667a22af5" providerId="ADAL" clId="{CA6F3431-AE1E-495F-A75B-7AA93AB5A731}" dt="2025-12-22T12:23:50.350" v="257" actId="20577"/>
      <pc:docMkLst>
        <pc:docMk/>
      </pc:docMkLst>
      <pc:sldChg chg="modSp mod">
        <pc:chgData name="McHarg, Catherine" userId="88b8f76c-9ae3-4745-88eb-fe0667a22af5" providerId="ADAL" clId="{CA6F3431-AE1E-495F-A75B-7AA93AB5A731}" dt="2025-12-19T15:20:59.461" v="99" actId="20577"/>
        <pc:sldMkLst>
          <pc:docMk/>
          <pc:sldMk cId="2243439412" sldId="256"/>
        </pc:sldMkLst>
        <pc:graphicFrameChg chg="modGraphic">
          <ac:chgData name="McHarg, Catherine" userId="88b8f76c-9ae3-4745-88eb-fe0667a22af5" providerId="ADAL" clId="{CA6F3431-AE1E-495F-A75B-7AA93AB5A731}" dt="2025-12-19T15:20:59.461" v="99" actId="20577"/>
          <ac:graphicFrameMkLst>
            <pc:docMk/>
            <pc:sldMk cId="2243439412" sldId="256"/>
            <ac:graphicFrameMk id="6" creationId="{AB02CC0F-DD94-1219-C7A0-13C156B8E609}"/>
          </ac:graphicFrameMkLst>
        </pc:graphicFrameChg>
        <pc:graphicFrameChg chg="mod modGraphic">
          <ac:chgData name="McHarg, Catherine" userId="88b8f76c-9ae3-4745-88eb-fe0667a22af5" providerId="ADAL" clId="{CA6F3431-AE1E-495F-A75B-7AA93AB5A731}" dt="2025-12-19T15:17:29.655" v="63" actId="20577"/>
          <ac:graphicFrameMkLst>
            <pc:docMk/>
            <pc:sldMk cId="2243439412" sldId="256"/>
            <ac:graphicFrameMk id="7" creationId="{4EB441AE-08AA-BBC2-B74A-1A2648D12CDE}"/>
          </ac:graphicFrameMkLst>
        </pc:graphicFrameChg>
      </pc:sldChg>
      <pc:sldChg chg="modSp add mod">
        <pc:chgData name="McHarg, Catherine" userId="88b8f76c-9ae3-4745-88eb-fe0667a22af5" providerId="ADAL" clId="{CA6F3431-AE1E-495F-A75B-7AA93AB5A731}" dt="2025-12-19T15:40:23.001" v="249" actId="20577"/>
        <pc:sldMkLst>
          <pc:docMk/>
          <pc:sldMk cId="3760220697" sldId="257"/>
        </pc:sldMkLst>
        <pc:graphicFrameChg chg="mod">
          <ac:chgData name="McHarg, Catherine" userId="88b8f76c-9ae3-4745-88eb-fe0667a22af5" providerId="ADAL" clId="{CA6F3431-AE1E-495F-A75B-7AA93AB5A731}" dt="2025-12-19T15:21:10" v="100"/>
          <ac:graphicFrameMkLst>
            <pc:docMk/>
            <pc:sldMk cId="3760220697" sldId="257"/>
            <ac:graphicFrameMk id="6" creationId="{2959D4C6-7B1E-876C-4895-9A05681F2B67}"/>
          </ac:graphicFrameMkLst>
        </pc:graphicFrameChg>
        <pc:graphicFrameChg chg="mod modGraphic">
          <ac:chgData name="McHarg, Catherine" userId="88b8f76c-9ae3-4745-88eb-fe0667a22af5" providerId="ADAL" clId="{CA6F3431-AE1E-495F-A75B-7AA93AB5A731}" dt="2025-12-19T15:40:23.001" v="249" actId="20577"/>
          <ac:graphicFrameMkLst>
            <pc:docMk/>
            <pc:sldMk cId="3760220697" sldId="257"/>
            <ac:graphicFrameMk id="7" creationId="{97616147-1575-AC5B-A854-1D8E59CA1123}"/>
          </ac:graphicFrameMkLst>
        </pc:graphicFrameChg>
      </pc:sldChg>
      <pc:sldChg chg="modSp add mod ord">
        <pc:chgData name="McHarg, Catherine" userId="88b8f76c-9ae3-4745-88eb-fe0667a22af5" providerId="ADAL" clId="{CA6F3431-AE1E-495F-A75B-7AA93AB5A731}" dt="2025-12-22T12:23:50.350" v="257" actId="20577"/>
        <pc:sldMkLst>
          <pc:docMk/>
          <pc:sldMk cId="756108891" sldId="260"/>
        </pc:sldMkLst>
        <pc:spChg chg="mod">
          <ac:chgData name="McHarg, Catherine" userId="88b8f76c-9ae3-4745-88eb-fe0667a22af5" providerId="ADAL" clId="{CA6F3431-AE1E-495F-A75B-7AA93AB5A731}" dt="2025-12-22T12:23:50.350" v="257" actId="20577"/>
          <ac:spMkLst>
            <pc:docMk/>
            <pc:sldMk cId="756108891" sldId="260"/>
            <ac:spMk id="2" creationId="{8677B877-0D74-4D76-AC72-F8284BEAB1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A7A5-A22E-AFCB-716B-0EC325822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1B969-BF32-7EA4-8F75-74ED6056F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15214-762A-5802-E7CB-86080784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10393-9F99-64DB-904E-BD4C3EA6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B4BE6-34DF-0A0D-1C20-4AEFB941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5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4E82-B3F1-D19F-5F87-A54FFECA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E2112-1288-EA61-679B-C1C6413E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7FE22-F7A1-BB2A-83CA-1B4A163D7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9886D-6892-3B3B-1890-B3C505C7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82AA9-417E-76AD-D259-A3DB1DD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048D8-EEAA-C0BA-DFC1-FD76B892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9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83AB-294F-42A8-314A-D071769E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C6C82-A7E0-E340-DB9B-08C38DC83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FC9D6-22E8-D3B2-F942-2141A809E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1D91C-CC82-055A-7BC8-3B6B21C7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8226A-EA1E-44A4-5B2E-C2ECD675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1F32-AD2B-BF44-418E-83766C0B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3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DDE1-4647-46ED-8C4A-9102048A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20B32-9559-5748-231D-81CFA8AF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B163-A866-07EB-7A0C-36109365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C7F5D-8D99-D579-565C-B8E4C2E7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FC2EE-F5DF-0182-FAFE-AA0D1E40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5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432A3D-83E1-94C2-0AC7-AD565F5E3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0BBD0-5205-E03C-2DBE-3C13193D4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2DD20-9FFE-F42C-2B9B-8A0D4CF1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82EAF-8E91-CB0B-F082-5F68F302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2260C-30DC-1E5D-E576-716DED44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3336A2A-E736-BE15-1CCD-77516A1EF906}"/>
              </a:ext>
            </a:extLst>
          </p:cNvPr>
          <p:cNvGrpSpPr/>
          <p:nvPr userDrawn="1"/>
        </p:nvGrpSpPr>
        <p:grpSpPr>
          <a:xfrm>
            <a:off x="4475" y="0"/>
            <a:ext cx="12192000" cy="6854487"/>
            <a:chOff x="4475" y="0"/>
            <a:chExt cx="12192000" cy="68544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5D0F31-AA06-1195-03FE-E2FAC59C6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5" y="0"/>
              <a:ext cx="12192000" cy="673423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F10FB8-F6E7-04B0-D2B5-2E7304806735}"/>
                </a:ext>
              </a:extLst>
            </p:cNvPr>
            <p:cNvSpPr/>
            <p:nvPr/>
          </p:nvSpPr>
          <p:spPr>
            <a:xfrm>
              <a:off x="10559515" y="6410425"/>
              <a:ext cx="1443790" cy="444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A colorful logo on a black background&#10;&#10;AI-generated content may be incorrect.">
              <a:extLst>
                <a:ext uri="{FF2B5EF4-FFF2-40B4-BE49-F238E27FC236}">
                  <a16:creationId xmlns:a16="http://schemas.microsoft.com/office/drawing/2014/main" id="{DD5CEB67-C697-DAC0-FAFD-780E4E05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94" b="11129"/>
            <a:stretch>
              <a:fillRect/>
            </a:stretch>
          </p:blipFill>
          <p:spPr>
            <a:xfrm>
              <a:off x="10580419" y="6380549"/>
              <a:ext cx="1137286" cy="41557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13292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5D0F31-AA06-1195-03FE-E2FAC59C6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487"/>
          <a:stretch>
            <a:fillRect/>
          </a:stretch>
        </p:blipFill>
        <p:spPr>
          <a:xfrm>
            <a:off x="4475" y="6228272"/>
            <a:ext cx="12192000" cy="505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F10FB8-F6E7-04B0-D2B5-2E7304806735}"/>
              </a:ext>
            </a:extLst>
          </p:cNvPr>
          <p:cNvSpPr/>
          <p:nvPr/>
        </p:nvSpPr>
        <p:spPr>
          <a:xfrm>
            <a:off x="10559515" y="6410425"/>
            <a:ext cx="1443790" cy="44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DD5CEB67-C697-DAC0-FAFD-780E4E057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4" b="11129"/>
          <a:stretch>
            <a:fillRect/>
          </a:stretch>
        </p:blipFill>
        <p:spPr>
          <a:xfrm>
            <a:off x="10580419" y="6380549"/>
            <a:ext cx="1137286" cy="415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6069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CB5B-B0E4-3B7E-FB52-E64B5094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2E453-4C84-A302-3800-071DEDC8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A3F0-F62F-655D-9899-07599958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0817D-548F-A075-ED23-04A8A74A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890E-1CA0-B9CF-DE42-0FE275A4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3229-F74F-337D-9784-FA6AA03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361C1-FE88-651C-B241-2553C5214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169DD-92E2-AE20-1707-7533F0A3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F7844-8713-641B-BE1E-36B2185A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F565E-F6FE-0B56-142E-5051E7B2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9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773D-5054-EEAE-A42D-2A996CBB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7B9B-E43F-B6CF-A0EF-F4D7293AE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71176-CE9E-C0C2-5EDB-893E0B6AC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E614A-2D02-8C8C-B76D-DBE35DC9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3B6EB-A246-BF05-0331-FF182AC8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60797-1FFF-70C3-BE20-B7054CF1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5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CF5E-2E54-76DE-5219-2A295C10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A1F8-5067-DBEF-FF13-18B0F0CD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8A738-7F95-B33E-345D-EEDC92628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989B9-D280-9A57-985B-F74101956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92C59-9698-28E5-DF59-64B8E90AB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744B9-8487-38DE-6B9C-9968537F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CD406-212F-2BCB-632C-A7B3DEBA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ADEDC-1ECF-EB39-46A7-1385544B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071C-F3C1-0A34-9C4F-BD7B1050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D3B97-2A18-25B0-FCC2-7C2B580B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E9425-122D-B21C-BEB4-D30A7C3B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D32D-31C5-B3DA-3323-E50A5A1A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2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05A33-0F83-8010-FF8B-50352084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3131A-E496-347D-96C5-65D3AA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636C2-9D8C-0CFD-6FDE-554C8384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9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374F5-1517-3199-971E-8B0F35D0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58A3-1543-E7AF-3287-61007EEB2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DF798-0E0B-9A76-915D-66703C63B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48DD7-D7DF-4921-AAAA-827BBB3B98E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88083-F537-427A-249F-FDE742B41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A5971-E98E-226E-8C9A-2402D5DBA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22335C-32F3-4C9D-B9F5-8B48E51C3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5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045252789" TargetMode="External"/><Relationship Id="rId3" Type="http://schemas.openxmlformats.org/officeDocument/2006/relationships/hyperlink" Target="https://historicengland.org.uk/content/docs/education/explorer/what-is-archaeology-ppt/" TargetMode="External"/><Relationship Id="rId7" Type="http://schemas.openxmlformats.org/officeDocument/2006/relationships/hyperlink" Target="https://vimeo.com/1045250625" TargetMode="External"/><Relationship Id="rId2" Type="http://schemas.openxmlformats.org/officeDocument/2006/relationships/hyperlink" Target="https://historicengland.org.uk/content/docs/education/explorer/must-farm-6-lesson-overview-pp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imeo.com/1045068764" TargetMode="External"/><Relationship Id="rId5" Type="http://schemas.openxmlformats.org/officeDocument/2006/relationships/hyperlink" Target="https://historicengland.org.uk/content/docs/education/explorer/introducing-must-farm-ppt/" TargetMode="External"/><Relationship Id="rId4" Type="http://schemas.openxmlformats.org/officeDocument/2006/relationships/hyperlink" Target="https://vimeo.com/1045004249" TargetMode="External"/><Relationship Id="rId9" Type="http://schemas.openxmlformats.org/officeDocument/2006/relationships/hyperlink" Target="https://historicengland.org.uk/content/docs/education/explorer/must-farm-rot-or-not-p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45260274" TargetMode="External"/><Relationship Id="rId7" Type="http://schemas.openxmlformats.org/officeDocument/2006/relationships/hyperlink" Target="https://sketchfab.com/mustfarm" TargetMode="External"/><Relationship Id="rId2" Type="http://schemas.openxmlformats.org/officeDocument/2006/relationships/hyperlink" Target="https://historicengland.org.uk/content/docs/education/explorer/must-farm-6-lesson-overview-pp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istoricengland.org.uk/content/docs/education/explorer/must-farm-artefact-to-evidnce-ppt/" TargetMode="External"/><Relationship Id="rId5" Type="http://schemas.openxmlformats.org/officeDocument/2006/relationships/hyperlink" Target="https://historicengland.org.uk/content/docs/education/explorer/must-farm-images-ppts/" TargetMode="External"/><Relationship Id="rId4" Type="http://schemas.openxmlformats.org/officeDocument/2006/relationships/hyperlink" Target="https://historicengland.org.uk/content/docs/education/explorer/life-at-must-farm-pp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677B877-0D74-4D76-AC72-F8284BEAB1C9}"/>
              </a:ext>
            </a:extLst>
          </p:cNvPr>
          <p:cNvSpPr txBox="1">
            <a:spLocks/>
          </p:cNvSpPr>
          <p:nvPr/>
        </p:nvSpPr>
        <p:spPr>
          <a:xfrm>
            <a:off x="4475" y="229517"/>
            <a:ext cx="12192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Farm </a:t>
            </a:r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Single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Teaching Overview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ontent Placeholder 5" descr="the whole village completed with people doing various daily tasks">
            <a:extLst>
              <a:ext uri="{FF2B5EF4-FFF2-40B4-BE49-F238E27FC236}">
                <a16:creationId xmlns:a16="http://schemas.microsoft.com/office/drawing/2014/main" id="{ADF8124B-E026-A34E-A454-8FD95D7D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2" r="24904"/>
          <a:stretch>
            <a:fillRect/>
          </a:stretch>
        </p:blipFill>
        <p:spPr>
          <a:xfrm>
            <a:off x="-2" y="1055770"/>
            <a:ext cx="12192001" cy="521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10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8CAA93-2E96-2F86-ED2A-B12E9C203BAF}"/>
              </a:ext>
            </a:extLst>
          </p:cNvPr>
          <p:cNvSpPr txBox="1"/>
          <p:nvPr/>
        </p:nvSpPr>
        <p:spPr>
          <a:xfrm>
            <a:off x="4475" y="2295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Farm Bronze Age Village – Single Lesson Plan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02CC0F-DD94-1219-C7A0-13C156B8E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4266"/>
              </p:ext>
            </p:extLst>
          </p:nvPr>
        </p:nvGraphicFramePr>
        <p:xfrm>
          <a:off x="130556" y="88730"/>
          <a:ext cx="11930888" cy="1410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0888">
                  <a:extLst>
                    <a:ext uri="{9D8B030D-6E8A-4147-A177-3AD203B41FA5}">
                      <a16:colId xmlns:a16="http://schemas.microsoft.com/office/drawing/2014/main" val="38483152"/>
                    </a:ext>
                  </a:extLst>
                </a:gridCol>
              </a:tblGrid>
              <a:tr h="847796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/>
                        <a:t>Teaching Overview: Why is the Must Farm Bronze Age Village so important and what does it tell us about everyday life in the Bronze Age?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404621"/>
                  </a:ext>
                </a:extLst>
              </a:tr>
              <a:tr h="56309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a possible 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lesson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the Bronze Age within a term-long Stone Age to Iron Age unit. It is only a suggestion, and the resources can be used flexibly. A separate overview organises the resources around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six enquiry questions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supporting an in-depth study of the site and the Bronze 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061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B441AE-08AA-BBC2-B74A-1A2648D12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38588"/>
              </p:ext>
            </p:extLst>
          </p:nvPr>
        </p:nvGraphicFramePr>
        <p:xfrm>
          <a:off x="130556" y="1640403"/>
          <a:ext cx="11930888" cy="403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2722">
                  <a:extLst>
                    <a:ext uri="{9D8B030D-6E8A-4147-A177-3AD203B41FA5}">
                      <a16:colId xmlns:a16="http://schemas.microsoft.com/office/drawing/2014/main" val="3189965901"/>
                    </a:ext>
                  </a:extLst>
                </a:gridCol>
                <a:gridCol w="2982722">
                  <a:extLst>
                    <a:ext uri="{9D8B030D-6E8A-4147-A177-3AD203B41FA5}">
                      <a16:colId xmlns:a16="http://schemas.microsoft.com/office/drawing/2014/main" val="691411791"/>
                    </a:ext>
                  </a:extLst>
                </a:gridCol>
                <a:gridCol w="2982722">
                  <a:extLst>
                    <a:ext uri="{9D8B030D-6E8A-4147-A177-3AD203B41FA5}">
                      <a16:colId xmlns:a16="http://schemas.microsoft.com/office/drawing/2014/main" val="1176524434"/>
                    </a:ext>
                  </a:extLst>
                </a:gridCol>
                <a:gridCol w="2982722">
                  <a:extLst>
                    <a:ext uri="{9D8B030D-6E8A-4147-A177-3AD203B41FA5}">
                      <a16:colId xmlns:a16="http://schemas.microsoft.com/office/drawing/2014/main" val="3576782001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Enquiry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90439"/>
                  </a:ext>
                </a:extLst>
              </a:tr>
              <a:tr h="887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Why is the Must Farm Bronze Age Village a remarkable archaeological site?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PPT: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/>
                        </a:rPr>
                        <a:t>What is Archaeology?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Video 1: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/>
                        </a:rPr>
                        <a:t>An introduction to Archaeology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(Duration 8.20 mins)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PPT: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/>
                        </a:rPr>
                        <a:t>Introducing Must Farm Bronze Age Village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Video 2 - Q1: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/>
                        </a:rPr>
                        <a:t>How did we excavate Must Farm?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(Duration 1.41 mins)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Video 3 - Q1: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/>
                        </a:rPr>
                        <a:t>What artefacts did the archaeologists who excavated Must Farm find?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(Duration 1.31 mins)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Video 3 - Q2: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/>
                        </a:rPr>
                        <a:t>How did the fire help to preserve these artefacts?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(Duration 1.45 mins)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Activity 1: </a:t>
                      </a:r>
                      <a:r>
                        <a:rPr lang="en-GB" sz="1200" b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/>
                        </a:rPr>
                        <a:t>Rot or Not</a:t>
                      </a:r>
                      <a:endParaRPr lang="en-GB" sz="12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 whole class activity looking at why so much Bronze Age organic material survived at Must Farm and why it is such a remarkable and significant archaeological site.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Optional Scaffolded PEE paragraph summary writing activity.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KS2 Unit: 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in Britain from the Stone Age to the Iron Age: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 Age religion, technology and travel.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will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weigh evidence and draw conclusions.</a:t>
                      </a:r>
                    </a:p>
                    <a:p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will develop their understanding of the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methods of historical enquiry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including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evidence is used rigorously to make historical claims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Pupils should understand how our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knowledge of the past is constructed from a range of sources.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0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43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36CF3-2972-E871-691F-B5ED61649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1FAFED-27A2-BFE7-AD11-D5C4613B7F86}"/>
              </a:ext>
            </a:extLst>
          </p:cNvPr>
          <p:cNvSpPr txBox="1"/>
          <p:nvPr/>
        </p:nvSpPr>
        <p:spPr>
          <a:xfrm>
            <a:off x="4475" y="2295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Farm Bronze Age Village – Single Lesson Plan</a:t>
            </a:r>
            <a:endParaRPr lang="en-GB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59D4C6-7B1E-876C-4895-9A05681F2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65995"/>
              </p:ext>
            </p:extLst>
          </p:nvPr>
        </p:nvGraphicFramePr>
        <p:xfrm>
          <a:off x="130556" y="88730"/>
          <a:ext cx="11930888" cy="1410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0888">
                  <a:extLst>
                    <a:ext uri="{9D8B030D-6E8A-4147-A177-3AD203B41FA5}">
                      <a16:colId xmlns:a16="http://schemas.microsoft.com/office/drawing/2014/main" val="38483152"/>
                    </a:ext>
                  </a:extLst>
                </a:gridCol>
              </a:tblGrid>
              <a:tr h="847796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/>
                        <a:t>Teaching Overview: Why is the Must Farm Bronze Age Village so important and what does it tell us about everyday life in the Bronze Age?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404621"/>
                  </a:ext>
                </a:extLst>
              </a:tr>
              <a:tr h="56309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a possible </a:t>
                      </a: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lesson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the Bronze Age within a term-long Stone Age to Iron Age unit. It is only a suggestion, and the resources can be used flexibly. A separate overview organises the resources around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six enquiry questions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supporting an in-depth study of the site and the Bronze 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0618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616147-1575-AC5B-A854-1D8E59CA1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92212"/>
              </p:ext>
            </p:extLst>
          </p:nvPr>
        </p:nvGraphicFramePr>
        <p:xfrm>
          <a:off x="130556" y="1640403"/>
          <a:ext cx="11930888" cy="4551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2722">
                  <a:extLst>
                    <a:ext uri="{9D8B030D-6E8A-4147-A177-3AD203B41FA5}">
                      <a16:colId xmlns:a16="http://schemas.microsoft.com/office/drawing/2014/main" val="3189965901"/>
                    </a:ext>
                  </a:extLst>
                </a:gridCol>
                <a:gridCol w="2982722">
                  <a:extLst>
                    <a:ext uri="{9D8B030D-6E8A-4147-A177-3AD203B41FA5}">
                      <a16:colId xmlns:a16="http://schemas.microsoft.com/office/drawing/2014/main" val="691411791"/>
                    </a:ext>
                  </a:extLst>
                </a:gridCol>
                <a:gridCol w="2982722">
                  <a:extLst>
                    <a:ext uri="{9D8B030D-6E8A-4147-A177-3AD203B41FA5}">
                      <a16:colId xmlns:a16="http://schemas.microsoft.com/office/drawing/2014/main" val="1176524434"/>
                    </a:ext>
                  </a:extLst>
                </a:gridCol>
                <a:gridCol w="2982722">
                  <a:extLst>
                    <a:ext uri="{9D8B030D-6E8A-4147-A177-3AD203B41FA5}">
                      <a16:colId xmlns:a16="http://schemas.microsoft.com/office/drawing/2014/main" val="3576782001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Enquiry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90439"/>
                  </a:ext>
                </a:extLst>
              </a:tr>
              <a:tr h="887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What do the artefacts found at Must Farm Bronze Age Village tells us about the people who lived there in c 850BC?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Video 4: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/>
                        </a:rPr>
                        <a:t>How did people live in the Bronze Age?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(Duration 10.07 mins)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PPT: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/>
                        </a:rPr>
                        <a:t>Life At Must Farm Bronze Age Village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ZIP Folder: </a:t>
                      </a: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/>
                        </a:rPr>
                        <a:t>PPTs of images by theme</a:t>
                      </a:r>
                      <a:r>
                        <a:rPr lang="en-GB" sz="12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- 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Animals, Clothes &amp; Textiles, Excavation, Pottery &amp; Food, Reconstruction Illustrations, Tools &amp; Weapons, Transport and Wooden Objects. </a:t>
                      </a: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(These also include vocabulary lists and information sheets)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Print-out Squares of inference </a:t>
                      </a: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(in </a:t>
                      </a: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/>
                        </a:rPr>
                        <a:t>Activity 4 PPT</a:t>
                      </a:r>
                      <a:r>
                        <a:rPr lang="en-GB" sz="1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3D models of the site and the artefacts 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https://sketchfab.com/mustfarm</a:t>
                      </a: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Activity 4: </a:t>
                      </a:r>
                      <a:r>
                        <a:rPr lang="en-GB" sz="1200" b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/>
                        </a:rPr>
                        <a:t>Artefact to Evidence</a:t>
                      </a:r>
                      <a:endParaRPr lang="en-GB" sz="12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 group activity organised by themes from everyday life. Teacher to model how to analyse an artefact using the relevant square of inference.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Images of artefacts could be ‘hidden’ around the room for children to ‘find’.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Pupils add descriptions and then make inferences, using modal verbs like ‘may/might have’, ‘could be’ or adverbs such as ‘possibly’ or ‘probably’. Groups present their findings to the whole class followed by class discussion to draw overall conclusions.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Extension: Pick a character from the reconstruction drawings and describe life in the village from their point of view: clothes, meals, homes</a:t>
                      </a:r>
                      <a:r>
                        <a:rPr lang="en-GB" sz="1200" b="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possessions etc.</a:t>
                      </a:r>
                      <a:endParaRPr lang="en-GB" sz="12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KS2 Unit: 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in Britain from the Stone Age to the Iron Age: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Bronze Age religion, technology and travel.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will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weigh evidence and draw conclusions.</a:t>
                      </a:r>
                    </a:p>
                    <a:p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will develop their understanding of the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methods of historical enquiry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including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evidence is used rigorously to make historical claims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Pupils should understand how our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knowledge of the past is constructed from a range of sources.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0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2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735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McHarg, Catherine</dc:creator>
  <cp:lastModifiedBy>McHarg, Catherine</cp:lastModifiedBy>
  <cp:revision>1</cp:revision>
  <dcterms:created xsi:type="dcterms:W3CDTF">2025-12-19T14:11:41Z</dcterms:created>
  <dcterms:modified xsi:type="dcterms:W3CDTF">2025-12-22T12:23:57Z</dcterms:modified>
</cp:coreProperties>
</file>