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4A78"/>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841"/>
    <p:restoredTop sz="86395"/>
  </p:normalViewPr>
  <p:slideViewPr>
    <p:cSldViewPr snapToGrid="0">
      <p:cViewPr varScale="1">
        <p:scale>
          <a:sx n="98" d="100"/>
          <a:sy n="98" d="100"/>
        </p:scale>
        <p:origin x="276" y="1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F39176-3948-6149-8B29-6DBAB1B11F08}" type="datetimeFigureOut">
              <a:rPr lang="en-GB" smtClean="0"/>
              <a:t>09/01/2024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E5A1C8-1D69-544F-B913-E6E6A9234BC0}" type="slidenum">
              <a:rPr lang="en-GB" smtClean="0"/>
              <a:t>‹#›</a:t>
            </a:fld>
            <a:endParaRPr lang="en-GB"/>
          </a:p>
        </p:txBody>
      </p:sp>
    </p:spTree>
    <p:extLst>
      <p:ext uri="{BB962C8B-B14F-4D97-AF65-F5344CB8AC3E}">
        <p14:creationId xmlns:p14="http://schemas.microsoft.com/office/powerpoint/2010/main" val="1342783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1</a:t>
            </a:fld>
            <a:endParaRPr lang="en-GB"/>
          </a:p>
        </p:txBody>
      </p:sp>
    </p:spTree>
    <p:extLst>
      <p:ext uri="{BB962C8B-B14F-4D97-AF65-F5344CB8AC3E}">
        <p14:creationId xmlns:p14="http://schemas.microsoft.com/office/powerpoint/2010/main" val="1437597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10</a:t>
            </a:fld>
            <a:endParaRPr lang="en-GB"/>
          </a:p>
        </p:txBody>
      </p:sp>
    </p:spTree>
    <p:extLst>
      <p:ext uri="{BB962C8B-B14F-4D97-AF65-F5344CB8AC3E}">
        <p14:creationId xmlns:p14="http://schemas.microsoft.com/office/powerpoint/2010/main" val="2015556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11</a:t>
            </a:fld>
            <a:endParaRPr lang="en-GB"/>
          </a:p>
        </p:txBody>
      </p:sp>
    </p:spTree>
    <p:extLst>
      <p:ext uri="{BB962C8B-B14F-4D97-AF65-F5344CB8AC3E}">
        <p14:creationId xmlns:p14="http://schemas.microsoft.com/office/powerpoint/2010/main" val="200596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12</a:t>
            </a:fld>
            <a:endParaRPr lang="en-GB"/>
          </a:p>
        </p:txBody>
      </p:sp>
    </p:spTree>
    <p:extLst>
      <p:ext uri="{BB962C8B-B14F-4D97-AF65-F5344CB8AC3E}">
        <p14:creationId xmlns:p14="http://schemas.microsoft.com/office/powerpoint/2010/main" val="2733145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E5A1C8-1D69-544F-B913-E6E6A9234BC0}" type="slidenum">
              <a:rPr lang="en-GB" smtClean="0"/>
              <a:t>13</a:t>
            </a:fld>
            <a:endParaRPr lang="en-GB"/>
          </a:p>
        </p:txBody>
      </p:sp>
    </p:spTree>
    <p:extLst>
      <p:ext uri="{BB962C8B-B14F-4D97-AF65-F5344CB8AC3E}">
        <p14:creationId xmlns:p14="http://schemas.microsoft.com/office/powerpoint/2010/main" val="1597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2</a:t>
            </a:fld>
            <a:endParaRPr lang="en-GB"/>
          </a:p>
        </p:txBody>
      </p:sp>
    </p:spTree>
    <p:extLst>
      <p:ext uri="{BB962C8B-B14F-4D97-AF65-F5344CB8AC3E}">
        <p14:creationId xmlns:p14="http://schemas.microsoft.com/office/powerpoint/2010/main" val="90849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3</a:t>
            </a:fld>
            <a:endParaRPr lang="en-GB"/>
          </a:p>
        </p:txBody>
      </p:sp>
    </p:spTree>
    <p:extLst>
      <p:ext uri="{BB962C8B-B14F-4D97-AF65-F5344CB8AC3E}">
        <p14:creationId xmlns:p14="http://schemas.microsoft.com/office/powerpoint/2010/main" val="2398881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4</a:t>
            </a:fld>
            <a:endParaRPr lang="en-GB"/>
          </a:p>
        </p:txBody>
      </p:sp>
    </p:spTree>
    <p:extLst>
      <p:ext uri="{BB962C8B-B14F-4D97-AF65-F5344CB8AC3E}">
        <p14:creationId xmlns:p14="http://schemas.microsoft.com/office/powerpoint/2010/main" val="3618312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5</a:t>
            </a:fld>
            <a:endParaRPr lang="en-GB"/>
          </a:p>
        </p:txBody>
      </p:sp>
    </p:spTree>
    <p:extLst>
      <p:ext uri="{BB962C8B-B14F-4D97-AF65-F5344CB8AC3E}">
        <p14:creationId xmlns:p14="http://schemas.microsoft.com/office/powerpoint/2010/main" val="1998975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6</a:t>
            </a:fld>
            <a:endParaRPr lang="en-GB"/>
          </a:p>
        </p:txBody>
      </p:sp>
    </p:spTree>
    <p:extLst>
      <p:ext uri="{BB962C8B-B14F-4D97-AF65-F5344CB8AC3E}">
        <p14:creationId xmlns:p14="http://schemas.microsoft.com/office/powerpoint/2010/main" val="2672769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7</a:t>
            </a:fld>
            <a:endParaRPr lang="en-GB"/>
          </a:p>
        </p:txBody>
      </p:sp>
    </p:spTree>
    <p:extLst>
      <p:ext uri="{BB962C8B-B14F-4D97-AF65-F5344CB8AC3E}">
        <p14:creationId xmlns:p14="http://schemas.microsoft.com/office/powerpoint/2010/main" val="1851170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8</a:t>
            </a:fld>
            <a:endParaRPr lang="en-GB"/>
          </a:p>
        </p:txBody>
      </p:sp>
    </p:spTree>
    <p:extLst>
      <p:ext uri="{BB962C8B-B14F-4D97-AF65-F5344CB8AC3E}">
        <p14:creationId xmlns:p14="http://schemas.microsoft.com/office/powerpoint/2010/main" val="1345953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AE5A1C8-1D69-544F-B913-E6E6A9234BC0}" type="slidenum">
              <a:rPr lang="en-GB" smtClean="0"/>
              <a:t>9</a:t>
            </a:fld>
            <a:endParaRPr lang="en-GB"/>
          </a:p>
        </p:txBody>
      </p:sp>
    </p:spTree>
    <p:extLst>
      <p:ext uri="{BB962C8B-B14F-4D97-AF65-F5344CB8AC3E}">
        <p14:creationId xmlns:p14="http://schemas.microsoft.com/office/powerpoint/2010/main" val="3693647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10.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13.xml"/><Relationship Id="rId16"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6C8A4-B4A6-D9A2-0966-06A4ED6D2F66}"/>
              </a:ext>
            </a:extLst>
          </p:cNvPr>
          <p:cNvSpPr>
            <a:spLocks noGrp="1"/>
          </p:cNvSpPr>
          <p:nvPr>
            <p:ph type="ctrTitle"/>
          </p:nvPr>
        </p:nvSpPr>
        <p:spPr>
          <a:xfrm>
            <a:off x="1523999" y="-2550417"/>
            <a:ext cx="9144000" cy="2387600"/>
          </a:xfrm>
        </p:spPr>
        <p:txBody>
          <a:bodyPr>
            <a:normAutofit fontScale="90000"/>
          </a:bodyPr>
          <a:lstStyle/>
          <a:p>
            <a:r>
              <a:rPr lang="en-GB" dirty="0"/>
              <a:t>Golden Age of Rail – The History of Middlesbrough Station</a:t>
            </a:r>
          </a:p>
        </p:txBody>
      </p:sp>
      <p:pic>
        <p:nvPicPr>
          <p:cNvPr id="7" name="Picture 6">
            <a:extLst>
              <a:ext uri="{FF2B5EF4-FFF2-40B4-BE49-F238E27FC236}">
                <a16:creationId xmlns:a16="http://schemas.microsoft.com/office/drawing/2014/main" id="{E7DA4CEA-16B5-727E-99BD-A1AC3BB8678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1064" y="-107212"/>
            <a:ext cx="11009870" cy="6191751"/>
          </a:xfrm>
          <a:prstGeom prst="rect">
            <a:avLst/>
          </a:prstGeom>
        </p:spPr>
      </p:pic>
      <p:pic>
        <p:nvPicPr>
          <p:cNvPr id="10" name="Picture 9">
            <a:extLst>
              <a:ext uri="{FF2B5EF4-FFF2-40B4-BE49-F238E27FC236}">
                <a16:creationId xmlns:a16="http://schemas.microsoft.com/office/drawing/2014/main" id="{374DF562-3E5A-AD86-36EA-15E93FC0D012}"/>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429233" y="5551839"/>
            <a:ext cx="1762767" cy="1253799"/>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3533E-55DE-9169-753C-421C943AB522}"/>
              </a:ext>
            </a:extLst>
          </p:cNvPr>
          <p:cNvSpPr>
            <a:spLocks noGrp="1"/>
          </p:cNvSpPr>
          <p:nvPr>
            <p:ph type="title"/>
          </p:nvPr>
        </p:nvSpPr>
        <p:spPr>
          <a:xfrm>
            <a:off x="795016" y="-1551897"/>
            <a:ext cx="10515600" cy="1325563"/>
          </a:xfrm>
        </p:spPr>
        <p:txBody>
          <a:bodyPr/>
          <a:lstStyle/>
          <a:p>
            <a:r>
              <a:rPr lang="en-GB" dirty="0"/>
              <a:t>Glass Dome</a:t>
            </a:r>
          </a:p>
        </p:txBody>
      </p:sp>
      <p:sp>
        <p:nvSpPr>
          <p:cNvPr id="11" name="Title 1">
            <a:extLst>
              <a:ext uri="{FF2B5EF4-FFF2-40B4-BE49-F238E27FC236}">
                <a16:creationId xmlns:a16="http://schemas.microsoft.com/office/drawing/2014/main" id="{27A67678-1CCA-42EC-EB9C-A747575ED62C}"/>
              </a:ext>
            </a:extLst>
          </p:cNvPr>
          <p:cNvSpPr txBox="1">
            <a:spLocks/>
          </p:cNvSpPr>
          <p:nvPr/>
        </p:nvSpPr>
        <p:spPr>
          <a:xfrm>
            <a:off x="582827" y="98024"/>
            <a:ext cx="3581399" cy="979882"/>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Glass Dome</a:t>
            </a:r>
          </a:p>
        </p:txBody>
      </p:sp>
      <p:sp>
        <p:nvSpPr>
          <p:cNvPr id="12" name="TextBox 11">
            <a:extLst>
              <a:ext uri="{FF2B5EF4-FFF2-40B4-BE49-F238E27FC236}">
                <a16:creationId xmlns:a16="http://schemas.microsoft.com/office/drawing/2014/main" id="{48F6A214-005B-1359-3F2F-FB1B9440AD9B}"/>
              </a:ext>
            </a:extLst>
          </p:cNvPr>
          <p:cNvSpPr txBox="1"/>
          <p:nvPr/>
        </p:nvSpPr>
        <p:spPr>
          <a:xfrm>
            <a:off x="785083" y="1207167"/>
            <a:ext cx="10621834" cy="1015663"/>
          </a:xfrm>
          <a:prstGeom prst="rect">
            <a:avLst/>
          </a:prstGeom>
          <a:noFill/>
        </p:spPr>
        <p:txBody>
          <a:bodyPr wrap="square" rtlCol="0">
            <a:spAutoFit/>
          </a:bodyPr>
          <a:lstStyle/>
          <a:p>
            <a:pPr marL="0" indent="0">
              <a:lnSpc>
                <a:spcPct val="150000"/>
              </a:lnSpc>
              <a:buNone/>
            </a:pPr>
            <a:r>
              <a:rPr lang="en-GB" sz="1200" dirty="0">
                <a:latin typeface="Linkpen 17a Print" panose="03050602060000000000" pitchFamily="66" charset="77"/>
              </a:rPr>
              <a:t>One big difference that you may have spotted is the glass roof. Sadly, this was bombed during World War 2 and never replaced. The platform is now open air, although some of the original beams still remain.</a:t>
            </a:r>
          </a:p>
          <a:p>
            <a:pPr marL="0" indent="0">
              <a:buNone/>
            </a:pPr>
            <a:endParaRPr lang="en-GB" sz="2400" dirty="0"/>
          </a:p>
        </p:txBody>
      </p:sp>
      <p:pic>
        <p:nvPicPr>
          <p:cNvPr id="6" name="Picture 5" descr="A black and white photo which shows the aftermath of a bombing raid on the glass dome room at Middlesbrough station. A train lays on the platform heavily damaged and the roof has completely bombed out.">
            <a:extLst>
              <a:ext uri="{FF2B5EF4-FFF2-40B4-BE49-F238E27FC236}">
                <a16:creationId xmlns:a16="http://schemas.microsoft.com/office/drawing/2014/main" id="{841216A0-475E-59C7-235E-1FB7E1D84F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66" y="2080949"/>
            <a:ext cx="4890965" cy="3491948"/>
          </a:xfrm>
          <a:prstGeom prst="rect">
            <a:avLst/>
          </a:prstGeom>
        </p:spPr>
      </p:pic>
      <p:pic>
        <p:nvPicPr>
          <p:cNvPr id="10" name="Picture 9" descr="A modern view of the station which shows the platform today. The glass dome is gone due to bombing and people are waiting for a train to arrive. Victorian arches still look visible which hold a small rain cover over the platform.">
            <a:extLst>
              <a:ext uri="{FF2B5EF4-FFF2-40B4-BE49-F238E27FC236}">
                <a16:creationId xmlns:a16="http://schemas.microsoft.com/office/drawing/2014/main" id="{A388A1B5-59DE-DDB3-0713-85652D6A5A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6000" y="2080949"/>
            <a:ext cx="5394612" cy="3491948"/>
          </a:xfrm>
          <a:prstGeom prst="rect">
            <a:avLst/>
          </a:prstGeom>
        </p:spPr>
      </p:pic>
      <p:pic>
        <p:nvPicPr>
          <p:cNvPr id="13" name="Picture 12">
            <a:extLst>
              <a:ext uri="{FF2B5EF4-FFF2-40B4-BE49-F238E27FC236}">
                <a16:creationId xmlns:a16="http://schemas.microsoft.com/office/drawing/2014/main" id="{D72B93A4-2D97-F66F-E68B-E90AD08DB0AD}"/>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429233" y="5551839"/>
            <a:ext cx="1762767" cy="1253799"/>
          </a:xfrm>
          <a:prstGeom prst="rect">
            <a:avLst/>
          </a:prstGeom>
        </p:spPr>
      </p:pic>
    </p:spTree>
    <p:extLst>
      <p:ext uri="{BB962C8B-B14F-4D97-AF65-F5344CB8AC3E}">
        <p14:creationId xmlns:p14="http://schemas.microsoft.com/office/powerpoint/2010/main" val="867772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C8FE4-4DA1-6A90-9564-C308DB127D7C}"/>
              </a:ext>
            </a:extLst>
          </p:cNvPr>
          <p:cNvSpPr>
            <a:spLocks noGrp="1"/>
          </p:cNvSpPr>
          <p:nvPr>
            <p:ph type="title"/>
          </p:nvPr>
        </p:nvSpPr>
        <p:spPr>
          <a:xfrm>
            <a:off x="492210" y="-1451318"/>
            <a:ext cx="10515600" cy="1325563"/>
          </a:xfrm>
        </p:spPr>
        <p:txBody>
          <a:bodyPr/>
          <a:lstStyle/>
          <a:p>
            <a:r>
              <a:rPr lang="en-GB" dirty="0"/>
              <a:t>Industry Benefits</a:t>
            </a:r>
          </a:p>
        </p:txBody>
      </p:sp>
      <p:sp>
        <p:nvSpPr>
          <p:cNvPr id="4" name="Title 1">
            <a:extLst>
              <a:ext uri="{FF2B5EF4-FFF2-40B4-BE49-F238E27FC236}">
                <a16:creationId xmlns:a16="http://schemas.microsoft.com/office/drawing/2014/main" id="{92169454-1913-4666-4793-FA7E3EDD2E76}"/>
              </a:ext>
            </a:extLst>
          </p:cNvPr>
          <p:cNvSpPr txBox="1">
            <a:spLocks/>
          </p:cNvSpPr>
          <p:nvPr/>
        </p:nvSpPr>
        <p:spPr>
          <a:xfrm>
            <a:off x="582827" y="248181"/>
            <a:ext cx="4068686" cy="979882"/>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Industry Benefits</a:t>
            </a:r>
          </a:p>
        </p:txBody>
      </p:sp>
      <p:sp>
        <p:nvSpPr>
          <p:cNvPr id="7" name="TextBox 6">
            <a:extLst>
              <a:ext uri="{FF2B5EF4-FFF2-40B4-BE49-F238E27FC236}">
                <a16:creationId xmlns:a16="http://schemas.microsoft.com/office/drawing/2014/main" id="{B62FB737-7498-F06E-2408-023D9C36EC43}"/>
              </a:ext>
            </a:extLst>
          </p:cNvPr>
          <p:cNvSpPr txBox="1"/>
          <p:nvPr/>
        </p:nvSpPr>
        <p:spPr>
          <a:xfrm>
            <a:off x="582827" y="1475523"/>
            <a:ext cx="3581399" cy="4662815"/>
          </a:xfrm>
          <a:prstGeom prst="rect">
            <a:avLst/>
          </a:prstGeom>
          <a:noFill/>
        </p:spPr>
        <p:txBody>
          <a:bodyPr wrap="square" rtlCol="0">
            <a:spAutoFit/>
          </a:bodyPr>
          <a:lstStyle/>
          <a:p>
            <a:pPr marL="0" indent="0">
              <a:lnSpc>
                <a:spcPct val="150000"/>
              </a:lnSpc>
              <a:buNone/>
            </a:pPr>
            <a:r>
              <a:rPr lang="en-GB" sz="1400" dirty="0">
                <a:latin typeface="Linkpen 17a Print" panose="03050602060000000000" pitchFamily="66" charset="77"/>
              </a:rPr>
              <a:t>The new station soon accelerated the growth of the town and allowed for greater amounts of iron to be transported in and out of the area.</a:t>
            </a:r>
          </a:p>
          <a:p>
            <a:pPr marL="0" indent="0">
              <a:lnSpc>
                <a:spcPct val="150000"/>
              </a:lnSpc>
              <a:buNone/>
            </a:pPr>
            <a:r>
              <a:rPr lang="en-GB" sz="1400" dirty="0">
                <a:latin typeface="Linkpen 17a Print" panose="03050602060000000000" pitchFamily="66" charset="77"/>
              </a:rPr>
              <a:t> </a:t>
            </a:r>
          </a:p>
          <a:p>
            <a:pPr marL="0" indent="0">
              <a:lnSpc>
                <a:spcPct val="150000"/>
              </a:lnSpc>
              <a:buNone/>
            </a:pPr>
            <a:r>
              <a:rPr lang="en-GB" sz="1400" dirty="0">
                <a:latin typeface="Linkpen 17a Print" panose="03050602060000000000" pitchFamily="66" charset="77"/>
              </a:rPr>
              <a:t>This helped to further </a:t>
            </a:r>
            <a:r>
              <a:rPr lang="en-GB" sz="1400">
                <a:latin typeface="Linkpen 17a Print" panose="03050602060000000000" pitchFamily="66" charset="77"/>
              </a:rPr>
              <a:t>the town’s </a:t>
            </a:r>
            <a:r>
              <a:rPr lang="en-GB" sz="1400" dirty="0">
                <a:latin typeface="Linkpen 17a Print" panose="03050602060000000000" pitchFamily="66" charset="77"/>
              </a:rPr>
              <a:t>desire to become the ‘</a:t>
            </a:r>
            <a:r>
              <a:rPr lang="en-GB" sz="1400" dirty="0" err="1">
                <a:latin typeface="Linkpen 17a Print" panose="03050602060000000000" pitchFamily="66" charset="77"/>
              </a:rPr>
              <a:t>Ironopolis</a:t>
            </a:r>
            <a:r>
              <a:rPr lang="en-GB" sz="1400" dirty="0">
                <a:latin typeface="Linkpen 17a Print" panose="03050602060000000000" pitchFamily="66" charset="77"/>
              </a:rPr>
              <a:t>’ of the world. Today, the station stands as a reminder of this prestigious era in Middlesbrough’s history.</a:t>
            </a:r>
          </a:p>
          <a:p>
            <a:pPr marL="0" indent="0">
              <a:buNone/>
            </a:pPr>
            <a:endParaRPr lang="en-GB" sz="2400" dirty="0"/>
          </a:p>
        </p:txBody>
      </p:sp>
      <p:pic>
        <p:nvPicPr>
          <p:cNvPr id="8" name="Picture 7">
            <a:extLst>
              <a:ext uri="{FF2B5EF4-FFF2-40B4-BE49-F238E27FC236}">
                <a16:creationId xmlns:a16="http://schemas.microsoft.com/office/drawing/2014/main" id="{624437E4-ACB2-5D39-A617-EF2340E1B4AB}"/>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10429233" y="5551839"/>
            <a:ext cx="1762767" cy="1253799"/>
          </a:xfrm>
          <a:prstGeom prst="rect">
            <a:avLst/>
          </a:prstGeom>
        </p:spPr>
      </p:pic>
    </p:spTree>
    <p:extLst>
      <p:ext uri="{BB962C8B-B14F-4D97-AF65-F5344CB8AC3E}">
        <p14:creationId xmlns:p14="http://schemas.microsoft.com/office/powerpoint/2010/main" val="135436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B283D-B964-0528-70F9-59FE11AA431B}"/>
              </a:ext>
            </a:extLst>
          </p:cNvPr>
          <p:cNvSpPr>
            <a:spLocks noGrp="1"/>
          </p:cNvSpPr>
          <p:nvPr>
            <p:ph type="title"/>
          </p:nvPr>
        </p:nvSpPr>
        <p:spPr>
          <a:xfrm>
            <a:off x="636102" y="-1467759"/>
            <a:ext cx="10515600" cy="1325563"/>
          </a:xfrm>
        </p:spPr>
        <p:txBody>
          <a:bodyPr/>
          <a:lstStyle/>
          <a:p>
            <a:r>
              <a:rPr lang="en-GB" dirty="0"/>
              <a:t>Map of Middlesbrough in 1895</a:t>
            </a:r>
          </a:p>
        </p:txBody>
      </p:sp>
      <p:sp>
        <p:nvSpPr>
          <p:cNvPr id="4" name="Title 1">
            <a:extLst>
              <a:ext uri="{FF2B5EF4-FFF2-40B4-BE49-F238E27FC236}">
                <a16:creationId xmlns:a16="http://schemas.microsoft.com/office/drawing/2014/main" id="{CBA5FE83-62D2-1582-63EB-1D2474E2F6D7}"/>
              </a:ext>
            </a:extLst>
          </p:cNvPr>
          <p:cNvSpPr txBox="1">
            <a:spLocks/>
          </p:cNvSpPr>
          <p:nvPr/>
        </p:nvSpPr>
        <p:spPr>
          <a:xfrm>
            <a:off x="521044" y="590159"/>
            <a:ext cx="2003496" cy="583328"/>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Map of Middlesbrough 1895</a:t>
            </a:r>
          </a:p>
        </p:txBody>
      </p:sp>
      <p:pic>
        <p:nvPicPr>
          <p:cNvPr id="3" name="Picture 2" descr="A map of middlesbrough in 1895. The map highlights the new station, the old town square and the dock area. When compared to previous maps, this map shows expansive growth around the area of the new station.">
            <a:extLst>
              <a:ext uri="{FF2B5EF4-FFF2-40B4-BE49-F238E27FC236}">
                <a16:creationId xmlns:a16="http://schemas.microsoft.com/office/drawing/2014/main" id="{A7070463-01D5-F19E-0475-6D1BEF9B08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102" y="451011"/>
            <a:ext cx="10764079" cy="5955978"/>
          </a:xfrm>
          <a:prstGeom prst="rect">
            <a:avLst/>
          </a:prstGeom>
        </p:spPr>
      </p:pic>
      <p:pic>
        <p:nvPicPr>
          <p:cNvPr id="7" name="Picture 6" descr="A cartoon of of an old lady holding a suitcase.">
            <a:extLst>
              <a:ext uri="{FF2B5EF4-FFF2-40B4-BE49-F238E27FC236}">
                <a16:creationId xmlns:a16="http://schemas.microsoft.com/office/drawing/2014/main" id="{B8AF8654-3E3D-6339-491C-18D9B2ACC0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99369" y="2082834"/>
            <a:ext cx="2546228" cy="6858000"/>
          </a:xfrm>
          <a:prstGeom prst="rect">
            <a:avLst/>
          </a:prstGeom>
        </p:spPr>
      </p:pic>
      <p:pic>
        <p:nvPicPr>
          <p:cNvPr id="13" name="Picture 12">
            <a:extLst>
              <a:ext uri="{FF2B5EF4-FFF2-40B4-BE49-F238E27FC236}">
                <a16:creationId xmlns:a16="http://schemas.microsoft.com/office/drawing/2014/main" id="{D72B93A4-2D97-F66F-E68B-E90AD08DB0AD}"/>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429233" y="5551839"/>
            <a:ext cx="1762767" cy="1253799"/>
          </a:xfrm>
          <a:prstGeom prst="rect">
            <a:avLst/>
          </a:prstGeom>
        </p:spPr>
      </p:pic>
    </p:spTree>
    <p:extLst>
      <p:ext uri="{BB962C8B-B14F-4D97-AF65-F5344CB8AC3E}">
        <p14:creationId xmlns:p14="http://schemas.microsoft.com/office/powerpoint/2010/main" val="4166677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608B6-E570-364F-0BF9-5B999728E3DD}"/>
              </a:ext>
            </a:extLst>
          </p:cNvPr>
          <p:cNvSpPr>
            <a:spLocks noGrp="1"/>
          </p:cNvSpPr>
          <p:nvPr>
            <p:ph type="title"/>
          </p:nvPr>
        </p:nvSpPr>
        <p:spPr>
          <a:xfrm>
            <a:off x="1010318" y="-1463915"/>
            <a:ext cx="10515600" cy="1325563"/>
          </a:xfrm>
        </p:spPr>
        <p:txBody>
          <a:bodyPr/>
          <a:lstStyle/>
          <a:p>
            <a:r>
              <a:rPr lang="en-GB" dirty="0"/>
              <a:t>Timeline</a:t>
            </a:r>
          </a:p>
        </p:txBody>
      </p:sp>
      <p:sp>
        <p:nvSpPr>
          <p:cNvPr id="4" name="Title 1">
            <a:extLst>
              <a:ext uri="{FF2B5EF4-FFF2-40B4-BE49-F238E27FC236}">
                <a16:creationId xmlns:a16="http://schemas.microsoft.com/office/drawing/2014/main" id="{CBA5FE83-62D2-1582-63EB-1D2474E2F6D7}"/>
              </a:ext>
            </a:extLst>
          </p:cNvPr>
          <p:cNvSpPr txBox="1">
            <a:spLocks/>
          </p:cNvSpPr>
          <p:nvPr/>
        </p:nvSpPr>
        <p:spPr>
          <a:xfrm>
            <a:off x="359971" y="194022"/>
            <a:ext cx="2003496" cy="583328"/>
          </a:xfrm>
          <a:prstGeom prst="rect">
            <a:avLst/>
          </a:prstGeom>
        </p:spPr>
        <p:txBody>
          <a:bodyPr vert="horz" lIns="91440" tIns="45720" rIns="91440" bIns="45720" rtlCol="0" anchor="b">
            <a:normAutofit fontScale="4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Timeline</a:t>
            </a:r>
          </a:p>
        </p:txBody>
      </p:sp>
      <p:pic>
        <p:nvPicPr>
          <p:cNvPr id="6" name="Picture 5" descr="A timeline which begins at AD 1830 and goes up in 10s. It ends on AD 1950.">
            <a:extLst>
              <a:ext uri="{FF2B5EF4-FFF2-40B4-BE49-F238E27FC236}">
                <a16:creationId xmlns:a16="http://schemas.microsoft.com/office/drawing/2014/main" id="{BCD543EE-149D-34C7-E45B-861A725A27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0089" y="3331766"/>
            <a:ext cx="11271822" cy="416189"/>
          </a:xfrm>
          <a:prstGeom prst="rect">
            <a:avLst/>
          </a:prstGeom>
        </p:spPr>
      </p:pic>
      <p:pic>
        <p:nvPicPr>
          <p:cNvPr id="9" name="Picture 8" descr="The 1st timeline box is dated 1830. It states that this is when the railway connects Middlesbrough to Stockton and surrounding towns.">
            <a:extLst>
              <a:ext uri="{FF2B5EF4-FFF2-40B4-BE49-F238E27FC236}">
                <a16:creationId xmlns:a16="http://schemas.microsoft.com/office/drawing/2014/main" id="{5A3F7630-AFA6-3F7F-45E8-B40AEF44A2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5728" y="1149056"/>
            <a:ext cx="2147538" cy="2181990"/>
          </a:xfrm>
          <a:prstGeom prst="rect">
            <a:avLst/>
          </a:prstGeom>
        </p:spPr>
      </p:pic>
      <p:pic>
        <p:nvPicPr>
          <p:cNvPr id="27" name="Picture 26" descr="A cartoon of a train.">
            <a:extLst>
              <a:ext uri="{FF2B5EF4-FFF2-40B4-BE49-F238E27FC236}">
                <a16:creationId xmlns:a16="http://schemas.microsoft.com/office/drawing/2014/main" id="{6B03F4EB-B78A-B1B4-D846-78CA4D3D04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95432" y="766471"/>
            <a:ext cx="895350" cy="755650"/>
          </a:xfrm>
          <a:prstGeom prst="rect">
            <a:avLst/>
          </a:prstGeom>
        </p:spPr>
      </p:pic>
      <p:pic>
        <p:nvPicPr>
          <p:cNvPr id="11" name="Picture 10" descr="The square says 1831+ and mentions that the export of coal begins and it generates lots of wealth for the area.">
            <a:extLst>
              <a:ext uri="{FF2B5EF4-FFF2-40B4-BE49-F238E27FC236}">
                <a16:creationId xmlns:a16="http://schemas.microsoft.com/office/drawing/2014/main" id="{D9DAFD3B-5BDA-A980-44BE-5C0EA14B5F59}"/>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85727" y="3728469"/>
            <a:ext cx="2162609" cy="2000702"/>
          </a:xfrm>
          <a:prstGeom prst="rect">
            <a:avLst/>
          </a:prstGeom>
        </p:spPr>
      </p:pic>
      <p:pic>
        <p:nvPicPr>
          <p:cNvPr id="14" name="Picture 13" descr="The 3rd timeline box is dated 1839. It states that this is when the station moves closer to the port area on Commercial Street.">
            <a:extLst>
              <a:ext uri="{FF2B5EF4-FFF2-40B4-BE49-F238E27FC236}">
                <a16:creationId xmlns:a16="http://schemas.microsoft.com/office/drawing/2014/main" id="{69E0E779-3004-1A97-7A48-7205FC1B9CD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085388" y="1157779"/>
            <a:ext cx="2914532" cy="2191637"/>
          </a:xfrm>
          <a:prstGeom prst="rect">
            <a:avLst/>
          </a:prstGeom>
        </p:spPr>
      </p:pic>
      <p:pic>
        <p:nvPicPr>
          <p:cNvPr id="16" name="Picture 15" descr="The 4th timeline box is dated 1839. It states that this is when work begins on a new dock to keep up with supply and demand.">
            <a:extLst>
              <a:ext uri="{FF2B5EF4-FFF2-40B4-BE49-F238E27FC236}">
                <a16:creationId xmlns:a16="http://schemas.microsoft.com/office/drawing/2014/main" id="{11BB9CE1-4AD0-1C4C-6F8D-E374DD56008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090938" y="3731121"/>
            <a:ext cx="2879714" cy="2088079"/>
          </a:xfrm>
          <a:prstGeom prst="rect">
            <a:avLst/>
          </a:prstGeom>
        </p:spPr>
      </p:pic>
      <p:pic>
        <p:nvPicPr>
          <p:cNvPr id="29" name="Picture 28" descr="A cartoon of a boat.">
            <a:extLst>
              <a:ext uri="{FF2B5EF4-FFF2-40B4-BE49-F238E27FC236}">
                <a16:creationId xmlns:a16="http://schemas.microsoft.com/office/drawing/2014/main" id="{FA4349A0-E006-9198-725A-24BBE3F0407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459563" y="5299923"/>
            <a:ext cx="674339" cy="622019"/>
          </a:xfrm>
          <a:prstGeom prst="rect">
            <a:avLst/>
          </a:prstGeom>
        </p:spPr>
      </p:pic>
      <p:pic>
        <p:nvPicPr>
          <p:cNvPr id="18" name="Picture 17" descr="The 5th timeline box is dated 1847. It states that this is when the a new station is built on the southern edge of town due to an extension on the branch line.">
            <a:extLst>
              <a:ext uri="{FF2B5EF4-FFF2-40B4-BE49-F238E27FC236}">
                <a16:creationId xmlns:a16="http://schemas.microsoft.com/office/drawing/2014/main" id="{7D1B27F4-52A1-5267-33F2-A845EDFA596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37334" y="3730338"/>
            <a:ext cx="4455521" cy="2096042"/>
          </a:xfrm>
          <a:prstGeom prst="rect">
            <a:avLst/>
          </a:prstGeom>
        </p:spPr>
      </p:pic>
      <p:pic>
        <p:nvPicPr>
          <p:cNvPr id="20" name="Picture 19" descr="The 6th timeline box is dated 1874. It states that this is when the town rapidly grows and the station is no longer large enough.">
            <a:extLst>
              <a:ext uri="{FF2B5EF4-FFF2-40B4-BE49-F238E27FC236}">
                <a16:creationId xmlns:a16="http://schemas.microsoft.com/office/drawing/2014/main" id="{1F20EDD4-E082-5317-7D44-BE72547393C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121474" y="1146204"/>
            <a:ext cx="2434780" cy="2203995"/>
          </a:xfrm>
          <a:prstGeom prst="rect">
            <a:avLst/>
          </a:prstGeom>
        </p:spPr>
      </p:pic>
      <p:pic>
        <p:nvPicPr>
          <p:cNvPr id="32" name="Picture 31" descr="A cartoon of an old lady with a suitcase.">
            <a:extLst>
              <a:ext uri="{FF2B5EF4-FFF2-40B4-BE49-F238E27FC236}">
                <a16:creationId xmlns:a16="http://schemas.microsoft.com/office/drawing/2014/main" id="{AE71EB2A-BB2B-6577-18A5-08778CB14C0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419294" y="1170572"/>
            <a:ext cx="517028" cy="1392562"/>
          </a:xfrm>
          <a:prstGeom prst="rect">
            <a:avLst/>
          </a:prstGeom>
        </p:spPr>
      </p:pic>
      <p:pic>
        <p:nvPicPr>
          <p:cNvPr id="22" name="Picture 21" descr="The 7th timeline box is dated 1877. It states that this is when the a new station is built on the same site, replacing the old. It is designed by William Peachey.">
            <a:extLst>
              <a:ext uri="{FF2B5EF4-FFF2-40B4-BE49-F238E27FC236}">
                <a16:creationId xmlns:a16="http://schemas.microsoft.com/office/drawing/2014/main" id="{B3E990BB-D003-BE9E-95E2-7AB6F29027A3}"/>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393266" y="3731121"/>
            <a:ext cx="4707796" cy="2120839"/>
          </a:xfrm>
          <a:prstGeom prst="rect">
            <a:avLst/>
          </a:prstGeom>
        </p:spPr>
      </p:pic>
      <p:pic>
        <p:nvPicPr>
          <p:cNvPr id="24" name="Picture 23" descr="The last timeline box is dated 1942. It states that this is when the station is badly damaged during a bombing raid in World War 2.">
            <a:extLst>
              <a:ext uri="{FF2B5EF4-FFF2-40B4-BE49-F238E27FC236}">
                <a16:creationId xmlns:a16="http://schemas.microsoft.com/office/drawing/2014/main" id="{53357F4A-F58C-60B6-7536-FAA6352A665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368887" y="1147354"/>
            <a:ext cx="2157031" cy="2191636"/>
          </a:xfrm>
          <a:prstGeom prst="rect">
            <a:avLst/>
          </a:prstGeom>
        </p:spPr>
      </p:pic>
      <p:pic>
        <p:nvPicPr>
          <p:cNvPr id="13" name="Picture 12">
            <a:extLst>
              <a:ext uri="{FF2B5EF4-FFF2-40B4-BE49-F238E27FC236}">
                <a16:creationId xmlns:a16="http://schemas.microsoft.com/office/drawing/2014/main" id="{D72B93A4-2D97-F66F-E68B-E90AD08DB0AD}"/>
              </a:ext>
              <a:ext uri="{C183D7F6-B498-43B3-948B-1728B52AA6E4}">
                <adec:decorative xmlns:adec="http://schemas.microsoft.com/office/drawing/2017/decorative" val="1"/>
              </a:ext>
            </a:extLst>
          </p:cNvPr>
          <p:cNvPicPr>
            <a:picLocks noChangeAspect="1"/>
          </p:cNvPicPr>
          <p:nvPr/>
        </p:nvPicPr>
        <p:blipFill>
          <a:blip r:embed="rId16"/>
          <a:srcRect/>
          <a:stretch/>
        </p:blipFill>
        <p:spPr>
          <a:xfrm>
            <a:off x="10429233" y="5551839"/>
            <a:ext cx="1762767" cy="1253799"/>
          </a:xfrm>
          <a:prstGeom prst="rect">
            <a:avLst/>
          </a:prstGeom>
        </p:spPr>
      </p:pic>
    </p:spTree>
    <p:extLst>
      <p:ext uri="{BB962C8B-B14F-4D97-AF65-F5344CB8AC3E}">
        <p14:creationId xmlns:p14="http://schemas.microsoft.com/office/powerpoint/2010/main" val="223294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4B953-579E-0E5D-B703-5873D73033A9}"/>
              </a:ext>
            </a:extLst>
          </p:cNvPr>
          <p:cNvSpPr>
            <a:spLocks noGrp="1"/>
          </p:cNvSpPr>
          <p:nvPr>
            <p:ph type="ctrTitle"/>
          </p:nvPr>
        </p:nvSpPr>
        <p:spPr>
          <a:xfrm>
            <a:off x="1659925" y="-2708231"/>
            <a:ext cx="9144000" cy="2387600"/>
          </a:xfrm>
        </p:spPr>
        <p:txBody>
          <a:bodyPr/>
          <a:lstStyle/>
          <a:p>
            <a:r>
              <a:rPr lang="en-GB" dirty="0"/>
              <a:t>Middlesbrough Station Today</a:t>
            </a:r>
          </a:p>
        </p:txBody>
      </p:sp>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85695-0F29-B382-8B3C-895B0C8051FA}"/>
              </a:ext>
            </a:extLst>
          </p:cNvPr>
          <p:cNvSpPr>
            <a:spLocks noGrp="1"/>
          </p:cNvSpPr>
          <p:nvPr>
            <p:ph type="title"/>
          </p:nvPr>
        </p:nvSpPr>
        <p:spPr>
          <a:xfrm>
            <a:off x="795016" y="-1697144"/>
            <a:ext cx="10515600" cy="1325563"/>
          </a:xfrm>
        </p:spPr>
        <p:txBody>
          <a:bodyPr/>
          <a:lstStyle/>
          <a:p>
            <a:r>
              <a:rPr lang="en-GB" dirty="0"/>
              <a:t>Middlesbrough Station in the 1900s</a:t>
            </a:r>
          </a:p>
        </p:txBody>
      </p:sp>
      <p:pic>
        <p:nvPicPr>
          <p:cNvPr id="9" name="Picture 8" descr="A vintage picture of Middlesbrough Station sometime in the early 1900s. There are men walking around the streets dressed in 1900s clothes, with tailcoats and top hats. A cart goes by which is being pulled by a horse. The station in the background looks large and gothic, with tall windows and a glass dome roof.">
            <a:extLst>
              <a:ext uri="{FF2B5EF4-FFF2-40B4-BE49-F238E27FC236}">
                <a16:creationId xmlns:a16="http://schemas.microsoft.com/office/drawing/2014/main" id="{64CB54AD-D3C8-2F04-6698-8A85FC2429E7}"/>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300879" y="269679"/>
            <a:ext cx="11614030" cy="5934703"/>
          </a:xfrm>
          <a:prstGeom prst="rect">
            <a:avLst/>
          </a:prstGeom>
        </p:spPr>
      </p:pic>
      <p:pic>
        <p:nvPicPr>
          <p:cNvPr id="7" name="Picture 6" descr="The same picture as before but this time it is Middlesbrough in the 2000s. The glass dome roof has gone and the streets outside the station now have roads. There isn't any people on this photograph.">
            <a:extLst>
              <a:ext uri="{FF2B5EF4-FFF2-40B4-BE49-F238E27FC236}">
                <a16:creationId xmlns:a16="http://schemas.microsoft.com/office/drawing/2014/main" id="{B71DD8F8-C47B-85BD-CD19-6761E64EAF0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a:stretch/>
        </p:blipFill>
        <p:spPr>
          <a:xfrm>
            <a:off x="300879" y="269679"/>
            <a:ext cx="11614030" cy="5934704"/>
          </a:xfrm>
          <a:prstGeom prst="rect">
            <a:avLst/>
          </a:prstGeom>
        </p:spPr>
      </p:pic>
      <p:pic>
        <p:nvPicPr>
          <p:cNvPr id="10" name="Picture 9">
            <a:extLst>
              <a:ext uri="{FF2B5EF4-FFF2-40B4-BE49-F238E27FC236}">
                <a16:creationId xmlns:a16="http://schemas.microsoft.com/office/drawing/2014/main" id="{34132DCA-A91B-230A-B720-A9F1C385A241}"/>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429233" y="5551839"/>
            <a:ext cx="1762767" cy="1253799"/>
          </a:xfrm>
          <a:prstGeom prst="rect">
            <a:avLst/>
          </a:prstGeom>
        </p:spPr>
      </p:pic>
    </p:spTree>
    <p:extLst>
      <p:ext uri="{BB962C8B-B14F-4D97-AF65-F5344CB8AC3E}">
        <p14:creationId xmlns:p14="http://schemas.microsoft.com/office/powerpoint/2010/main" val="148595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079F7-702D-044B-F216-04E12A4A2252}"/>
              </a:ext>
            </a:extLst>
          </p:cNvPr>
          <p:cNvSpPr>
            <a:spLocks noGrp="1"/>
          </p:cNvSpPr>
          <p:nvPr>
            <p:ph type="title"/>
          </p:nvPr>
        </p:nvSpPr>
        <p:spPr>
          <a:xfrm>
            <a:off x="702275" y="-1464190"/>
            <a:ext cx="10515600" cy="1325563"/>
          </a:xfrm>
        </p:spPr>
        <p:txBody>
          <a:bodyPr/>
          <a:lstStyle/>
          <a:p>
            <a:r>
              <a:rPr lang="en-GB" dirty="0"/>
              <a:t>Middlesbrough’s First Train Station</a:t>
            </a:r>
          </a:p>
        </p:txBody>
      </p:sp>
      <p:sp>
        <p:nvSpPr>
          <p:cNvPr id="6" name="Title 1">
            <a:extLst>
              <a:ext uri="{FF2B5EF4-FFF2-40B4-BE49-F238E27FC236}">
                <a16:creationId xmlns:a16="http://schemas.microsoft.com/office/drawing/2014/main" id="{300E1C27-E2DD-7585-2726-313BD3DCA691}"/>
              </a:ext>
            </a:extLst>
          </p:cNvPr>
          <p:cNvSpPr txBox="1">
            <a:spLocks/>
          </p:cNvSpPr>
          <p:nvPr/>
        </p:nvSpPr>
        <p:spPr>
          <a:xfrm>
            <a:off x="407087" y="361801"/>
            <a:ext cx="5371414" cy="1251099"/>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Middlesbrough’s First Train Station</a:t>
            </a:r>
          </a:p>
        </p:txBody>
      </p:sp>
      <p:sp>
        <p:nvSpPr>
          <p:cNvPr id="7" name="TextBox 6">
            <a:extLst>
              <a:ext uri="{FF2B5EF4-FFF2-40B4-BE49-F238E27FC236}">
                <a16:creationId xmlns:a16="http://schemas.microsoft.com/office/drawing/2014/main" id="{645AE46F-D9FF-CA0F-259D-6875114ABACC}"/>
              </a:ext>
            </a:extLst>
          </p:cNvPr>
          <p:cNvSpPr txBox="1"/>
          <p:nvPr/>
        </p:nvSpPr>
        <p:spPr>
          <a:xfrm>
            <a:off x="546100" y="1905000"/>
            <a:ext cx="5143500" cy="3385542"/>
          </a:xfrm>
          <a:prstGeom prst="rect">
            <a:avLst/>
          </a:prstGeom>
          <a:noFill/>
        </p:spPr>
        <p:txBody>
          <a:bodyPr wrap="square" rtlCol="0">
            <a:spAutoFit/>
          </a:bodyPr>
          <a:lstStyle/>
          <a:p>
            <a:pPr marL="0" indent="0">
              <a:lnSpc>
                <a:spcPct val="150000"/>
              </a:lnSpc>
              <a:buNone/>
            </a:pPr>
            <a:r>
              <a:rPr lang="en-GB" sz="1600" dirty="0">
                <a:latin typeface="Linkpen 17a Print" panose="03050602060000000000" pitchFamily="66" charset="77"/>
              </a:rPr>
              <a:t>When the new town of Middlesbrough was connected to neighbouring Stockton and Darlington by rail in 1830, the town didn’t have a large station like today.</a:t>
            </a:r>
          </a:p>
          <a:p>
            <a:pPr marL="0" indent="0">
              <a:lnSpc>
                <a:spcPct val="150000"/>
              </a:lnSpc>
              <a:buNone/>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first station was a timber built shed which, as you can imagine, didn’t last long. It was quickly moved to a larger station on Commercial Street.</a:t>
            </a:r>
          </a:p>
        </p:txBody>
      </p:sp>
      <p:pic>
        <p:nvPicPr>
          <p:cNvPr id="9" name="Picture 8">
            <a:extLst>
              <a:ext uri="{FF2B5EF4-FFF2-40B4-BE49-F238E27FC236}">
                <a16:creationId xmlns:a16="http://schemas.microsoft.com/office/drawing/2014/main" id="{2751DD95-8949-7698-4CC4-BD8DC3688DE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46044" y="542850"/>
            <a:ext cx="3738869" cy="965200"/>
          </a:xfrm>
          <a:prstGeom prst="rect">
            <a:avLst/>
          </a:prstGeom>
        </p:spPr>
      </p:pic>
      <p:sp>
        <p:nvSpPr>
          <p:cNvPr id="10" name="TextBox 9">
            <a:extLst>
              <a:ext uri="{FF2B5EF4-FFF2-40B4-BE49-F238E27FC236}">
                <a16:creationId xmlns:a16="http://schemas.microsoft.com/office/drawing/2014/main" id="{159862DA-1EFD-3014-A8F4-54DE0ED3E668}"/>
              </a:ext>
            </a:extLst>
          </p:cNvPr>
          <p:cNvSpPr txBox="1"/>
          <p:nvPr/>
        </p:nvSpPr>
        <p:spPr>
          <a:xfrm>
            <a:off x="8223843" y="505459"/>
            <a:ext cx="3383269" cy="977191"/>
          </a:xfrm>
          <a:prstGeom prst="rect">
            <a:avLst/>
          </a:prstGeom>
          <a:noFill/>
        </p:spPr>
        <p:txBody>
          <a:bodyPr wrap="square" rtlCol="0">
            <a:spAutoFit/>
          </a:bodyPr>
          <a:lstStyle/>
          <a:p>
            <a:pPr marL="0" indent="0" algn="ctr">
              <a:lnSpc>
                <a:spcPct val="150000"/>
              </a:lnSpc>
              <a:buNone/>
            </a:pPr>
            <a:r>
              <a:rPr lang="en-GB" sz="2000" dirty="0">
                <a:latin typeface="Linkpen 17a Print" panose="03050602060000000000" pitchFamily="66" charset="77"/>
              </a:rPr>
              <a:t>Estimated site of the 1830 station.</a:t>
            </a:r>
          </a:p>
        </p:txBody>
      </p:sp>
      <p:pic>
        <p:nvPicPr>
          <p:cNvPr id="11" name="Picture 10">
            <a:extLst>
              <a:ext uri="{FF2B5EF4-FFF2-40B4-BE49-F238E27FC236}">
                <a16:creationId xmlns:a16="http://schemas.microsoft.com/office/drawing/2014/main" id="{843A0AF7-B04D-06C4-070F-9EEA2428A27B}"/>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429233" y="5551839"/>
            <a:ext cx="1762767" cy="1253799"/>
          </a:xfrm>
          <a:prstGeom prst="rect">
            <a:avLst/>
          </a:prstGeom>
        </p:spPr>
      </p:pic>
    </p:spTree>
    <p:extLst>
      <p:ext uri="{BB962C8B-B14F-4D97-AF65-F5344CB8AC3E}">
        <p14:creationId xmlns:p14="http://schemas.microsoft.com/office/powerpoint/2010/main" val="85982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4193D-EA7A-2F10-42C1-39F468A5003B}"/>
              </a:ext>
            </a:extLst>
          </p:cNvPr>
          <p:cNvSpPr>
            <a:spLocks noGrp="1"/>
          </p:cNvSpPr>
          <p:nvPr>
            <p:ph type="title"/>
          </p:nvPr>
        </p:nvSpPr>
        <p:spPr>
          <a:xfrm>
            <a:off x="838200" y="-1569612"/>
            <a:ext cx="10515600" cy="1325563"/>
          </a:xfrm>
        </p:spPr>
        <p:txBody>
          <a:bodyPr/>
          <a:lstStyle/>
          <a:p>
            <a:r>
              <a:rPr lang="en-GB" dirty="0"/>
              <a:t>Expanding Town</a:t>
            </a:r>
          </a:p>
        </p:txBody>
      </p:sp>
      <p:sp>
        <p:nvSpPr>
          <p:cNvPr id="6" name="Title 1">
            <a:extLst>
              <a:ext uri="{FF2B5EF4-FFF2-40B4-BE49-F238E27FC236}">
                <a16:creationId xmlns:a16="http://schemas.microsoft.com/office/drawing/2014/main" id="{300E1C27-E2DD-7585-2726-313BD3DCA691}"/>
              </a:ext>
            </a:extLst>
          </p:cNvPr>
          <p:cNvSpPr txBox="1">
            <a:spLocks/>
          </p:cNvSpPr>
          <p:nvPr/>
        </p:nvSpPr>
        <p:spPr>
          <a:xfrm>
            <a:off x="3505887" y="285284"/>
            <a:ext cx="6031813" cy="908199"/>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Expanding Town</a:t>
            </a:r>
          </a:p>
        </p:txBody>
      </p:sp>
      <p:sp>
        <p:nvSpPr>
          <p:cNvPr id="7" name="TextBox 6">
            <a:extLst>
              <a:ext uri="{FF2B5EF4-FFF2-40B4-BE49-F238E27FC236}">
                <a16:creationId xmlns:a16="http://schemas.microsoft.com/office/drawing/2014/main" id="{645AE46F-D9FF-CA0F-259D-6875114ABACC}"/>
              </a:ext>
            </a:extLst>
          </p:cNvPr>
          <p:cNvSpPr txBox="1"/>
          <p:nvPr/>
        </p:nvSpPr>
        <p:spPr>
          <a:xfrm>
            <a:off x="469900" y="1490008"/>
            <a:ext cx="6845300" cy="1938992"/>
          </a:xfrm>
          <a:prstGeom prst="rect">
            <a:avLst/>
          </a:prstGeom>
          <a:noFill/>
        </p:spPr>
        <p:txBody>
          <a:bodyPr wrap="square" rtlCol="0">
            <a:spAutoFit/>
          </a:bodyPr>
          <a:lstStyle/>
          <a:p>
            <a:pPr marL="0" indent="0">
              <a:lnSpc>
                <a:spcPct val="150000"/>
              </a:lnSpc>
              <a:buNone/>
            </a:pPr>
            <a:r>
              <a:rPr lang="en-GB" sz="1600" dirty="0">
                <a:latin typeface="Linkpen 17a Print" panose="03050602060000000000" pitchFamily="66" charset="77"/>
              </a:rPr>
              <a:t>As the coal and iron industries in the area began to increase, new businesses quickly bought plots of land in the new town and soon merchants, butchers, blacksmiths, tailors and innkeepers were moving in.</a:t>
            </a:r>
          </a:p>
          <a:p>
            <a:pPr marL="0" indent="0">
              <a:buNone/>
            </a:pPr>
            <a:endParaRPr lang="en-GB" sz="2400" dirty="0"/>
          </a:p>
        </p:txBody>
      </p:sp>
      <p:sp>
        <p:nvSpPr>
          <p:cNvPr id="13" name="TextBox 12">
            <a:extLst>
              <a:ext uri="{FF2B5EF4-FFF2-40B4-BE49-F238E27FC236}">
                <a16:creationId xmlns:a16="http://schemas.microsoft.com/office/drawing/2014/main" id="{D0ED8C23-EE5A-B650-26F1-18E445FB6475}"/>
              </a:ext>
            </a:extLst>
          </p:cNvPr>
          <p:cNvSpPr txBox="1"/>
          <p:nvPr/>
        </p:nvSpPr>
        <p:spPr>
          <a:xfrm>
            <a:off x="469900" y="3429000"/>
            <a:ext cx="6845300" cy="2677656"/>
          </a:xfrm>
          <a:prstGeom prst="rect">
            <a:avLst/>
          </a:prstGeom>
          <a:noFill/>
        </p:spPr>
        <p:txBody>
          <a:bodyPr wrap="square" rtlCol="0">
            <a:spAutoFit/>
          </a:bodyPr>
          <a:lstStyle/>
          <a:p>
            <a:pPr marL="0" indent="0">
              <a:lnSpc>
                <a:spcPct val="150000"/>
              </a:lnSpc>
              <a:buFont typeface="Arial" panose="020B0604020202020204" pitchFamily="34" charset="0"/>
              <a:buNone/>
            </a:pPr>
            <a:r>
              <a:rPr lang="en-GB" sz="1600" dirty="0">
                <a:latin typeface="Linkpen 17a Print" panose="03050602060000000000" pitchFamily="66" charset="77"/>
              </a:rPr>
              <a:t>With the arrival of more people, a new station was needed. It had to be large enough to allow a greater number of people to travel to and from the town, allow for increased quantities of coal and iron to be transported to the newly built docks and to be an inspiring building for all those who walked by.</a:t>
            </a:r>
          </a:p>
          <a:p>
            <a:pPr marL="0" indent="0">
              <a:buNone/>
            </a:pPr>
            <a:endParaRPr lang="en-GB" sz="2400" dirty="0"/>
          </a:p>
        </p:txBody>
      </p:sp>
      <p:pic>
        <p:nvPicPr>
          <p:cNvPr id="3" name="Picture 2" descr="A worn piece of a paper with the text &quot;To the stranger visiting his home after an absence of fifteen years, this proud array of ships, docks, warehouses, churches, foundries and charts would seem like some enchanted spectacle, some Arabian Night's vision.&quot; The text is revealed to be a visitors account of growth of the town during the 1840's.">
            <a:extLst>
              <a:ext uri="{FF2B5EF4-FFF2-40B4-BE49-F238E27FC236}">
                <a16:creationId xmlns:a16="http://schemas.microsoft.com/office/drawing/2014/main" id="{671DA27C-09E7-2E2A-FF6C-C86F0E01B2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9207" y="2252149"/>
            <a:ext cx="4012324" cy="3207526"/>
          </a:xfrm>
          <a:prstGeom prst="rect">
            <a:avLst/>
          </a:prstGeom>
        </p:spPr>
      </p:pic>
      <p:pic>
        <p:nvPicPr>
          <p:cNvPr id="16" name="Picture 15">
            <a:extLst>
              <a:ext uri="{FF2B5EF4-FFF2-40B4-BE49-F238E27FC236}">
                <a16:creationId xmlns:a16="http://schemas.microsoft.com/office/drawing/2014/main" id="{CC7B762A-EACB-F8CC-6D56-4FB9ADF555DF}"/>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429233" y="5551839"/>
            <a:ext cx="1762767" cy="1253799"/>
          </a:xfrm>
          <a:prstGeom prst="rect">
            <a:avLst/>
          </a:prstGeom>
        </p:spPr>
      </p:pic>
    </p:spTree>
    <p:extLst>
      <p:ext uri="{BB962C8B-B14F-4D97-AF65-F5344CB8AC3E}">
        <p14:creationId xmlns:p14="http://schemas.microsoft.com/office/powerpoint/2010/main" val="2166311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CD0F9-486B-E780-D335-91EBF63A22DD}"/>
              </a:ext>
            </a:extLst>
          </p:cNvPr>
          <p:cNvSpPr>
            <a:spLocks noGrp="1"/>
          </p:cNvSpPr>
          <p:nvPr>
            <p:ph type="title"/>
          </p:nvPr>
        </p:nvSpPr>
        <p:spPr>
          <a:xfrm>
            <a:off x="795016" y="-1325563"/>
            <a:ext cx="10515600" cy="1325563"/>
          </a:xfrm>
        </p:spPr>
        <p:txBody>
          <a:bodyPr/>
          <a:lstStyle/>
          <a:p>
            <a:r>
              <a:rPr lang="en-GB" dirty="0"/>
              <a:t>The New Station</a:t>
            </a:r>
          </a:p>
        </p:txBody>
      </p:sp>
      <p:sp>
        <p:nvSpPr>
          <p:cNvPr id="6" name="Title 1">
            <a:extLst>
              <a:ext uri="{FF2B5EF4-FFF2-40B4-BE49-F238E27FC236}">
                <a16:creationId xmlns:a16="http://schemas.microsoft.com/office/drawing/2014/main" id="{300E1C27-E2DD-7585-2726-313BD3DCA691}"/>
              </a:ext>
            </a:extLst>
          </p:cNvPr>
          <p:cNvSpPr txBox="1">
            <a:spLocks/>
          </p:cNvSpPr>
          <p:nvPr/>
        </p:nvSpPr>
        <p:spPr>
          <a:xfrm>
            <a:off x="5905843" y="292992"/>
            <a:ext cx="6031813" cy="908199"/>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The New Station</a:t>
            </a:r>
          </a:p>
        </p:txBody>
      </p:sp>
      <p:sp>
        <p:nvSpPr>
          <p:cNvPr id="7" name="TextBox 6">
            <a:extLst>
              <a:ext uri="{FF2B5EF4-FFF2-40B4-BE49-F238E27FC236}">
                <a16:creationId xmlns:a16="http://schemas.microsoft.com/office/drawing/2014/main" id="{645AE46F-D9FF-CA0F-259D-6875114ABACC}"/>
              </a:ext>
            </a:extLst>
          </p:cNvPr>
          <p:cNvSpPr txBox="1"/>
          <p:nvPr/>
        </p:nvSpPr>
        <p:spPr>
          <a:xfrm>
            <a:off x="6096000" y="1330494"/>
            <a:ext cx="5651500" cy="4893647"/>
          </a:xfrm>
          <a:prstGeom prst="rect">
            <a:avLst/>
          </a:prstGeom>
          <a:noFill/>
        </p:spPr>
        <p:txBody>
          <a:bodyPr wrap="square" rtlCol="0">
            <a:spAutoFit/>
          </a:bodyPr>
          <a:lstStyle/>
          <a:p>
            <a:pPr marL="0" indent="0">
              <a:lnSpc>
                <a:spcPct val="150000"/>
              </a:lnSpc>
              <a:buNone/>
            </a:pPr>
            <a:r>
              <a:rPr lang="en-GB" sz="1600" dirty="0">
                <a:latin typeface="Linkpen 17a Print" panose="03050602060000000000" pitchFamily="66" charset="77"/>
              </a:rPr>
              <a:t>The site of the station was quickly chosen and work began on designing the new station for the town.</a:t>
            </a:r>
          </a:p>
          <a:p>
            <a:pPr marL="0" indent="0">
              <a:lnSpc>
                <a:spcPct val="150000"/>
              </a:lnSpc>
              <a:buNone/>
            </a:pPr>
            <a:endParaRPr lang="en-GB" sz="1600" dirty="0">
              <a:latin typeface="Linkpen 17a Print" panose="03050602060000000000" pitchFamily="66" charset="77"/>
            </a:endParaRPr>
          </a:p>
          <a:p>
            <a:pPr marL="0" indent="0">
              <a:lnSpc>
                <a:spcPct val="150000"/>
              </a:lnSpc>
              <a:buNone/>
            </a:pPr>
            <a:r>
              <a:rPr lang="en-GB" sz="1600" dirty="0">
                <a:latin typeface="Linkpen 17a Print" panose="03050602060000000000" pitchFamily="66" charset="77"/>
              </a:rPr>
              <a:t>The man tasked with the job was William Peachey. He was an architect with a passion for gothic buildings, with iron detailing and large glass windows. William was encouraged to move to nearby Darlington after word had spread of the growth of Middlesbrough, and he was eager to play his part in the town’s history.</a:t>
            </a:r>
          </a:p>
          <a:p>
            <a:pPr marL="0" indent="0">
              <a:buNone/>
            </a:pPr>
            <a:endParaRPr lang="en-GB" sz="2400" dirty="0"/>
          </a:p>
        </p:txBody>
      </p:sp>
      <p:pic>
        <p:nvPicPr>
          <p:cNvPr id="4" name="Picture 3">
            <a:extLst>
              <a:ext uri="{FF2B5EF4-FFF2-40B4-BE49-F238E27FC236}">
                <a16:creationId xmlns:a16="http://schemas.microsoft.com/office/drawing/2014/main" id="{3BF9B999-1065-D01D-7B94-46498C69454E}"/>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10429233" y="5551839"/>
            <a:ext cx="1762767" cy="1253799"/>
          </a:xfrm>
          <a:prstGeom prst="rect">
            <a:avLst/>
          </a:prstGeom>
        </p:spPr>
      </p:pic>
    </p:spTree>
    <p:extLst>
      <p:ext uri="{BB962C8B-B14F-4D97-AF65-F5344CB8AC3E}">
        <p14:creationId xmlns:p14="http://schemas.microsoft.com/office/powerpoint/2010/main" val="104634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72692-088D-DFC2-5DC8-BCEDD38299EC}"/>
              </a:ext>
            </a:extLst>
          </p:cNvPr>
          <p:cNvSpPr>
            <a:spLocks noGrp="1"/>
          </p:cNvSpPr>
          <p:nvPr>
            <p:ph type="title"/>
          </p:nvPr>
        </p:nvSpPr>
        <p:spPr>
          <a:xfrm>
            <a:off x="795016" y="-1585171"/>
            <a:ext cx="10515600" cy="1325563"/>
          </a:xfrm>
        </p:spPr>
        <p:txBody>
          <a:bodyPr/>
          <a:lstStyle/>
          <a:p>
            <a:r>
              <a:rPr lang="en-GB" dirty="0"/>
              <a:t>Map of Middlesbrough in 1857</a:t>
            </a:r>
          </a:p>
        </p:txBody>
      </p:sp>
      <p:sp>
        <p:nvSpPr>
          <p:cNvPr id="9" name="Title 1">
            <a:extLst>
              <a:ext uri="{FF2B5EF4-FFF2-40B4-BE49-F238E27FC236}">
                <a16:creationId xmlns:a16="http://schemas.microsoft.com/office/drawing/2014/main" id="{A48B0216-901C-17FF-5D2A-854B5CE737AA}"/>
              </a:ext>
            </a:extLst>
          </p:cNvPr>
          <p:cNvSpPr txBox="1">
            <a:spLocks/>
          </p:cNvSpPr>
          <p:nvPr/>
        </p:nvSpPr>
        <p:spPr>
          <a:xfrm>
            <a:off x="3264243" y="428788"/>
            <a:ext cx="6031813" cy="583328"/>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Map of Middlesbrough 1857</a:t>
            </a:r>
          </a:p>
        </p:txBody>
      </p:sp>
      <p:pic>
        <p:nvPicPr>
          <p:cNvPr id="7" name="Picture 6" descr="A map of Middlesbrough in 1857 is shown. It highlights the location of the old train station on commercial street and the location of the new station. The docks and the town square are also marked.">
            <a:extLst>
              <a:ext uri="{FF2B5EF4-FFF2-40B4-BE49-F238E27FC236}">
                <a16:creationId xmlns:a16="http://schemas.microsoft.com/office/drawing/2014/main" id="{4B43C2F6-B0F5-F32A-2066-11E2CC326F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3400" y="1218328"/>
            <a:ext cx="11125200" cy="4799332"/>
          </a:xfrm>
          <a:prstGeom prst="rect">
            <a:avLst/>
          </a:prstGeom>
        </p:spPr>
      </p:pic>
      <p:pic>
        <p:nvPicPr>
          <p:cNvPr id="11" name="Picture 10" descr="A cartoon of a well dressed old lady who is going travelling.">
            <a:extLst>
              <a:ext uri="{FF2B5EF4-FFF2-40B4-BE49-F238E27FC236}">
                <a16:creationId xmlns:a16="http://schemas.microsoft.com/office/drawing/2014/main" id="{421B0AD4-CAF5-015B-109A-1DE917016E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14392" y="2106060"/>
            <a:ext cx="2546228" cy="6858000"/>
          </a:xfrm>
          <a:prstGeom prst="rect">
            <a:avLst/>
          </a:prstGeom>
        </p:spPr>
      </p:pic>
      <p:pic>
        <p:nvPicPr>
          <p:cNvPr id="12" name="Picture 11">
            <a:extLst>
              <a:ext uri="{FF2B5EF4-FFF2-40B4-BE49-F238E27FC236}">
                <a16:creationId xmlns:a16="http://schemas.microsoft.com/office/drawing/2014/main" id="{4958D53F-F7BB-E245-3DBC-30FA1BADB70B}"/>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429233" y="5551839"/>
            <a:ext cx="1762767" cy="1253799"/>
          </a:xfrm>
          <a:prstGeom prst="rect">
            <a:avLst/>
          </a:prstGeom>
        </p:spPr>
      </p:pic>
    </p:spTree>
    <p:extLst>
      <p:ext uri="{BB962C8B-B14F-4D97-AF65-F5344CB8AC3E}">
        <p14:creationId xmlns:p14="http://schemas.microsoft.com/office/powerpoint/2010/main" val="415617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5ECC5-FE18-7CAD-0E68-F5BDBC03A4FD}"/>
              </a:ext>
            </a:extLst>
          </p:cNvPr>
          <p:cNvSpPr>
            <a:spLocks noGrp="1"/>
          </p:cNvSpPr>
          <p:nvPr>
            <p:ph type="title"/>
          </p:nvPr>
        </p:nvSpPr>
        <p:spPr>
          <a:xfrm>
            <a:off x="838200" y="-1578373"/>
            <a:ext cx="10515600" cy="1325563"/>
          </a:xfrm>
        </p:spPr>
        <p:txBody>
          <a:bodyPr/>
          <a:lstStyle/>
          <a:p>
            <a:r>
              <a:rPr lang="en-GB" dirty="0"/>
              <a:t>Opening Day</a:t>
            </a:r>
          </a:p>
        </p:txBody>
      </p:sp>
      <p:sp>
        <p:nvSpPr>
          <p:cNvPr id="9" name="Title 1">
            <a:extLst>
              <a:ext uri="{FF2B5EF4-FFF2-40B4-BE49-F238E27FC236}">
                <a16:creationId xmlns:a16="http://schemas.microsoft.com/office/drawing/2014/main" id="{A48B0216-901C-17FF-5D2A-854B5CE737AA}"/>
              </a:ext>
            </a:extLst>
          </p:cNvPr>
          <p:cNvSpPr txBox="1">
            <a:spLocks/>
          </p:cNvSpPr>
          <p:nvPr/>
        </p:nvSpPr>
        <p:spPr>
          <a:xfrm>
            <a:off x="1524343" y="256209"/>
            <a:ext cx="4762157" cy="100330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Opening Day</a:t>
            </a:r>
          </a:p>
        </p:txBody>
      </p:sp>
      <p:sp>
        <p:nvSpPr>
          <p:cNvPr id="8" name="TextBox 7">
            <a:extLst>
              <a:ext uri="{FF2B5EF4-FFF2-40B4-BE49-F238E27FC236}">
                <a16:creationId xmlns:a16="http://schemas.microsoft.com/office/drawing/2014/main" id="{CA832BD1-12B7-5439-866F-F0D0EE77BAC7}"/>
              </a:ext>
            </a:extLst>
          </p:cNvPr>
          <p:cNvSpPr txBox="1"/>
          <p:nvPr/>
        </p:nvSpPr>
        <p:spPr>
          <a:xfrm>
            <a:off x="825500" y="1434380"/>
            <a:ext cx="6375400" cy="2400657"/>
          </a:xfrm>
          <a:prstGeom prst="rect">
            <a:avLst/>
          </a:prstGeom>
          <a:noFill/>
        </p:spPr>
        <p:txBody>
          <a:bodyPr wrap="square" rtlCol="0">
            <a:spAutoFit/>
          </a:bodyPr>
          <a:lstStyle/>
          <a:p>
            <a:pPr marL="0" indent="0">
              <a:lnSpc>
                <a:spcPct val="150000"/>
              </a:lnSpc>
              <a:buNone/>
            </a:pPr>
            <a:r>
              <a:rPr lang="en-GB" sz="1400" dirty="0">
                <a:latin typeface="Linkpen 17a Print" panose="03050602060000000000" pitchFamily="66" charset="77"/>
              </a:rPr>
              <a:t>In December, 1877, the new station opened its doors to the public.</a:t>
            </a:r>
          </a:p>
          <a:p>
            <a:pPr marL="0" indent="0">
              <a:lnSpc>
                <a:spcPct val="150000"/>
              </a:lnSpc>
              <a:buNone/>
            </a:pPr>
            <a:endParaRPr lang="en-GB" sz="1400" dirty="0">
              <a:latin typeface="Linkpen 17a Print" panose="03050602060000000000" pitchFamily="66" charset="77"/>
            </a:endParaRPr>
          </a:p>
          <a:p>
            <a:pPr marL="0" indent="0">
              <a:lnSpc>
                <a:spcPct val="150000"/>
              </a:lnSpc>
              <a:buNone/>
            </a:pPr>
            <a:r>
              <a:rPr lang="en-GB" sz="1400" dirty="0">
                <a:latin typeface="Linkpen 17a Print" panose="03050602060000000000" pitchFamily="66" charset="77"/>
              </a:rPr>
              <a:t>It was a grand, gothic building with a glass dome roof, elegant booking hall and shopping units. It was one of the North East’s most glamourous stations at the time.</a:t>
            </a:r>
          </a:p>
          <a:p>
            <a:pPr marL="0" indent="0">
              <a:buNone/>
            </a:pPr>
            <a:endParaRPr lang="en-GB" sz="2400" dirty="0"/>
          </a:p>
        </p:txBody>
      </p:sp>
      <p:pic>
        <p:nvPicPr>
          <p:cNvPr id="6" name="Picture 5" descr="A diagram of the layout of the train station that was being built and opened in 1877. The illustration shows the large glass dome with tarnished, the concourse and the booking hall.">
            <a:extLst>
              <a:ext uri="{FF2B5EF4-FFF2-40B4-BE49-F238E27FC236}">
                <a16:creationId xmlns:a16="http://schemas.microsoft.com/office/drawing/2014/main" id="{B842C152-36A8-479F-483A-DCF7205EB5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3900" y="3521597"/>
            <a:ext cx="5930260" cy="2491868"/>
          </a:xfrm>
          <a:prstGeom prst="rect">
            <a:avLst/>
          </a:prstGeom>
        </p:spPr>
      </p:pic>
      <p:pic>
        <p:nvPicPr>
          <p:cNvPr id="3" name="Picture 2" descr="A cartoon advert which shows an advert for the notice of the new station opening its doors for the first time on December 3rd, 1877.">
            <a:extLst>
              <a:ext uri="{FF2B5EF4-FFF2-40B4-BE49-F238E27FC236}">
                <a16:creationId xmlns:a16="http://schemas.microsoft.com/office/drawing/2014/main" id="{85A66F45-B7AE-FEF3-21E9-C5C7B98CCE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27900" y="128017"/>
            <a:ext cx="4203700" cy="6601965"/>
          </a:xfrm>
          <a:prstGeom prst="rect">
            <a:avLst/>
          </a:prstGeom>
        </p:spPr>
      </p:pic>
      <p:pic>
        <p:nvPicPr>
          <p:cNvPr id="10" name="Picture 9">
            <a:extLst>
              <a:ext uri="{FF2B5EF4-FFF2-40B4-BE49-F238E27FC236}">
                <a16:creationId xmlns:a16="http://schemas.microsoft.com/office/drawing/2014/main" id="{E9B1F3BC-A6EA-C965-5BC3-02D9EA276554}"/>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429233" y="5551839"/>
            <a:ext cx="1762767" cy="1253799"/>
          </a:xfrm>
          <a:prstGeom prst="rect">
            <a:avLst/>
          </a:prstGeom>
        </p:spPr>
      </p:pic>
    </p:spTree>
    <p:extLst>
      <p:ext uri="{BB962C8B-B14F-4D97-AF65-F5344CB8AC3E}">
        <p14:creationId xmlns:p14="http://schemas.microsoft.com/office/powerpoint/2010/main" val="152075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0EBCEA-9C2E-E290-D195-F61A618308E3}"/>
              </a:ext>
            </a:extLst>
          </p:cNvPr>
          <p:cNvSpPr>
            <a:spLocks noGrp="1"/>
          </p:cNvSpPr>
          <p:nvPr>
            <p:ph type="title"/>
          </p:nvPr>
        </p:nvSpPr>
        <p:spPr>
          <a:xfrm>
            <a:off x="628135" y="-1418448"/>
            <a:ext cx="10515600" cy="1325563"/>
          </a:xfrm>
        </p:spPr>
        <p:txBody>
          <a:bodyPr/>
          <a:lstStyle/>
          <a:p>
            <a:r>
              <a:rPr lang="en-GB" dirty="0"/>
              <a:t>Photo Comparison – Then vs Today</a:t>
            </a:r>
          </a:p>
        </p:txBody>
      </p:sp>
      <p:sp>
        <p:nvSpPr>
          <p:cNvPr id="2" name="Title 1">
            <a:extLst>
              <a:ext uri="{FF2B5EF4-FFF2-40B4-BE49-F238E27FC236}">
                <a16:creationId xmlns:a16="http://schemas.microsoft.com/office/drawing/2014/main" id="{DE446180-9C11-5EB9-5D78-CC1ABB5D8B5E}"/>
              </a:ext>
            </a:extLst>
          </p:cNvPr>
          <p:cNvSpPr txBox="1">
            <a:spLocks/>
          </p:cNvSpPr>
          <p:nvPr/>
        </p:nvSpPr>
        <p:spPr>
          <a:xfrm>
            <a:off x="1361662" y="0"/>
            <a:ext cx="10187608" cy="1003300"/>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solidFill>
                  <a:srgbClr val="B74A78"/>
                </a:solidFill>
                <a:latin typeface="Superclarendon Rg" panose="02060605060000020003" pitchFamily="18" charset="77"/>
              </a:rPr>
              <a:t>What remains the same? What is different?</a:t>
            </a:r>
          </a:p>
        </p:txBody>
      </p:sp>
      <p:pic>
        <p:nvPicPr>
          <p:cNvPr id="4" name="Picture 3" descr="An old photograph of Middlesbrough train station. It looks to be around the early 1900s. There are people dressed in flat cap hats, an old bus driving by and other people walking around the area.">
            <a:extLst>
              <a:ext uri="{FF2B5EF4-FFF2-40B4-BE49-F238E27FC236}">
                <a16:creationId xmlns:a16="http://schemas.microsoft.com/office/drawing/2014/main" id="{D6E3AE10-2900-300B-5BF8-17A928E464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7995" y="1583381"/>
            <a:ext cx="5288005" cy="3976580"/>
          </a:xfrm>
          <a:prstGeom prst="rect">
            <a:avLst/>
          </a:prstGeom>
        </p:spPr>
      </p:pic>
      <p:sp>
        <p:nvSpPr>
          <p:cNvPr id="8" name="Striped Right Arrow 7" descr="A drawing of an arrow which is pointing to the right.">
            <a:extLst>
              <a:ext uri="{FF2B5EF4-FFF2-40B4-BE49-F238E27FC236}">
                <a16:creationId xmlns:a16="http://schemas.microsoft.com/office/drawing/2014/main" id="{B976DEF2-A9F8-5824-4B76-52A5305D113F}"/>
              </a:ext>
            </a:extLst>
          </p:cNvPr>
          <p:cNvSpPr/>
          <p:nvPr/>
        </p:nvSpPr>
        <p:spPr>
          <a:xfrm>
            <a:off x="6190735" y="3311611"/>
            <a:ext cx="803189" cy="642551"/>
          </a:xfrm>
          <a:prstGeom prst="stripedRightArrow">
            <a:avLst/>
          </a:prstGeom>
          <a:solidFill>
            <a:srgbClr val="B74A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modern photo of Middlesbrough station. The glass dome roof has gone but the bridge which connects the station to the platforms remains. People are walking around but now they are wearing modern clothes. A car is driving by and the area looks very urban.">
            <a:extLst>
              <a:ext uri="{FF2B5EF4-FFF2-40B4-BE49-F238E27FC236}">
                <a16:creationId xmlns:a16="http://schemas.microsoft.com/office/drawing/2014/main" id="{49BAA3BF-F7CA-FD0A-EC4B-2A181C1958A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09596" y="1583381"/>
            <a:ext cx="4274409" cy="3988034"/>
          </a:xfrm>
          <a:prstGeom prst="rect">
            <a:avLst/>
          </a:prstGeom>
        </p:spPr>
      </p:pic>
      <p:pic>
        <p:nvPicPr>
          <p:cNvPr id="9" name="Picture 8">
            <a:extLst>
              <a:ext uri="{FF2B5EF4-FFF2-40B4-BE49-F238E27FC236}">
                <a16:creationId xmlns:a16="http://schemas.microsoft.com/office/drawing/2014/main" id="{2731174C-E74B-DF03-B7E1-7484B4E06A35}"/>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429233" y="5551839"/>
            <a:ext cx="1762767" cy="1253799"/>
          </a:xfrm>
          <a:prstGeom prst="rect">
            <a:avLst/>
          </a:prstGeom>
        </p:spPr>
      </p:pic>
    </p:spTree>
    <p:extLst>
      <p:ext uri="{BB962C8B-B14F-4D97-AF65-F5344CB8AC3E}">
        <p14:creationId xmlns:p14="http://schemas.microsoft.com/office/powerpoint/2010/main" val="322480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900" decel="100000" fill="hold"/>
                                        <p:tgtEl>
                                          <p:spTgt spid="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255</TotalTime>
  <Words>496</Words>
  <Application>Microsoft Office PowerPoint</Application>
  <PresentationFormat>Widescreen</PresentationFormat>
  <Paragraphs>52</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Linkpen 17a Print</vt:lpstr>
      <vt:lpstr>Calibri Light</vt:lpstr>
      <vt:lpstr>Arial</vt:lpstr>
      <vt:lpstr>Superclarendon Rg</vt:lpstr>
      <vt:lpstr>Calibri</vt:lpstr>
      <vt:lpstr>Office Theme</vt:lpstr>
      <vt:lpstr>Golden Age of Rail – The History of Middlesbrough Station</vt:lpstr>
      <vt:lpstr>Middlesbrough Station Today</vt:lpstr>
      <vt:lpstr>Middlesbrough Station in the 1900s</vt:lpstr>
      <vt:lpstr>Middlesbrough’s First Train Station</vt:lpstr>
      <vt:lpstr>Expanding Town</vt:lpstr>
      <vt:lpstr>The New Station</vt:lpstr>
      <vt:lpstr>Map of Middlesbrough in 1857</vt:lpstr>
      <vt:lpstr>Opening Day</vt:lpstr>
      <vt:lpstr>Photo Comparison – Then vs Today</vt:lpstr>
      <vt:lpstr>Glass Dome</vt:lpstr>
      <vt:lpstr>Industry Benefits</vt:lpstr>
      <vt:lpstr>Map of Middlesbrough in 1895</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25</cp:revision>
  <dcterms:created xsi:type="dcterms:W3CDTF">2022-12-09T08:02:53Z</dcterms:created>
  <dcterms:modified xsi:type="dcterms:W3CDTF">2024-01-09T08:23:27Z</dcterms:modified>
</cp:coreProperties>
</file>