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4" r:id="rId2"/>
    <p:sldId id="265" r:id="rId3"/>
    <p:sldId id="266" r:id="rId4"/>
    <p:sldId id="259" r:id="rId5"/>
    <p:sldId id="258" r:id="rId6"/>
    <p:sldId id="261" r:id="rId7"/>
    <p:sldId id="263" r:id="rId8"/>
  </p:sldIdLst>
  <p:sldSz cx="9144000" cy="6858000" type="screen4x3"/>
  <p:notesSz cx="6889750" cy="10018713"/>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80" autoAdjust="0"/>
  </p:normalViewPr>
  <p:slideViewPr>
    <p:cSldViewPr>
      <p:cViewPr varScale="1">
        <p:scale>
          <a:sx n="78" d="100"/>
          <a:sy n="78" d="100"/>
        </p:scale>
        <p:origin x="-173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0936"/>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2597" y="0"/>
            <a:ext cx="2985558" cy="500936"/>
          </a:xfrm>
          <a:prstGeom prst="rect">
            <a:avLst/>
          </a:prstGeom>
        </p:spPr>
        <p:txBody>
          <a:bodyPr vert="horz" lIns="96616" tIns="48308" rIns="96616" bIns="48308" rtlCol="0"/>
          <a:lstStyle>
            <a:lvl1pPr algn="r">
              <a:defRPr sz="1300"/>
            </a:lvl1pPr>
          </a:lstStyle>
          <a:p>
            <a:fld id="{F0087A4A-0023-4A6B-8C60-45AC23853E2F}" type="datetimeFigureOut">
              <a:rPr lang="en-GB" smtClean="0"/>
              <a:t>17/01/2020</a:t>
            </a:fld>
            <a:endParaRPr lang="en-GB"/>
          </a:p>
        </p:txBody>
      </p:sp>
      <p:sp>
        <p:nvSpPr>
          <p:cNvPr id="4" name="Slide Image Placeholder 3"/>
          <p:cNvSpPr>
            <a:spLocks noGrp="1" noRot="1" noChangeAspect="1"/>
          </p:cNvSpPr>
          <p:nvPr>
            <p:ph type="sldImg" idx="2"/>
          </p:nvPr>
        </p:nvSpPr>
        <p:spPr>
          <a:xfrm>
            <a:off x="939800" y="750888"/>
            <a:ext cx="5010150" cy="3757612"/>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975" y="4758889"/>
            <a:ext cx="5511800" cy="4508421"/>
          </a:xfrm>
          <a:prstGeom prst="rect">
            <a:avLst/>
          </a:prstGeom>
        </p:spPr>
        <p:txBody>
          <a:bodyPr vert="horz" lIns="96616" tIns="48308" rIns="96616" bIns="48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6038"/>
            <a:ext cx="2985558" cy="500936"/>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6038"/>
            <a:ext cx="2985558" cy="500936"/>
          </a:xfrm>
          <a:prstGeom prst="rect">
            <a:avLst/>
          </a:prstGeom>
        </p:spPr>
        <p:txBody>
          <a:bodyPr vert="horz" lIns="96616" tIns="48308" rIns="96616" bIns="48308" rtlCol="0" anchor="b"/>
          <a:lstStyle>
            <a:lvl1pPr algn="r">
              <a:defRPr sz="1300"/>
            </a:lvl1pPr>
          </a:lstStyle>
          <a:p>
            <a:fld id="{00AE9D23-71F4-4954-B95B-08482AFA75A1}" type="slidenum">
              <a:rPr lang="en-GB" smtClean="0"/>
              <a:t>‹#›</a:t>
            </a:fld>
            <a:endParaRPr lang="en-GB"/>
          </a:p>
        </p:txBody>
      </p:sp>
    </p:spTree>
    <p:extLst>
      <p:ext uri="{BB962C8B-B14F-4D97-AF65-F5344CB8AC3E}">
        <p14:creationId xmlns:p14="http://schemas.microsoft.com/office/powerpoint/2010/main" val="2263454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ogle.com/maps/d/edit?mid=1Yuai_EaS1QHN6C3buNJwlttUnY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ogle.com/maps/d/edit?mid=1Yuai_EaS1QHN6C3buNJwlttUnY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a:r>
              <a:rPr lang="en-GB" sz="1400" b="1" u="sng" dirty="0" smtClean="0">
                <a:solidFill>
                  <a:schemeClr val="tx2"/>
                </a:solidFill>
              </a:rPr>
              <a:t>What can buildings tell us about the history of Bradford?</a:t>
            </a:r>
            <a:r>
              <a:rPr lang="en-GB" sz="1400" b="1" dirty="0" smtClean="0"/>
              <a:t/>
            </a:r>
            <a:br>
              <a:rPr lang="en-GB" sz="1400" b="1" dirty="0" smtClean="0"/>
            </a:br>
            <a:r>
              <a:rPr lang="en-GB" sz="1400" b="1" dirty="0" smtClean="0"/>
              <a:t>Learning Objective</a:t>
            </a:r>
            <a:r>
              <a:rPr lang="en-GB" sz="1400" dirty="0" smtClean="0"/>
              <a:t/>
            </a:r>
            <a:br>
              <a:rPr lang="en-GB" sz="1400" dirty="0" smtClean="0"/>
            </a:br>
            <a:r>
              <a:rPr lang="en-GB" sz="1400" dirty="0" smtClean="0"/>
              <a:t>To test historical claims about the history of a place from the individual histories of historic buildings within it</a:t>
            </a:r>
            <a:br>
              <a:rPr lang="en-GB" sz="1400" dirty="0" smtClean="0"/>
            </a:br>
            <a:r>
              <a:rPr lang="en-GB" sz="1400" b="1" dirty="0" smtClean="0"/>
              <a:t>Learning Outcomes</a:t>
            </a:r>
            <a:r>
              <a:rPr lang="en-GB" sz="1400" dirty="0" smtClean="0"/>
              <a:t/>
            </a:r>
            <a:br>
              <a:rPr lang="en-GB" sz="1400" dirty="0" smtClean="0"/>
            </a:br>
            <a:r>
              <a:rPr lang="en-GB" sz="1400" dirty="0" smtClean="0"/>
              <a:t>Pupils will have: </a:t>
            </a:r>
          </a:p>
          <a:p>
            <a:pPr marL="181154" indent="-181154">
              <a:buFont typeface="Arial" pitchFamily="34" charset="0"/>
              <a:buChar char="•"/>
            </a:pPr>
            <a:r>
              <a:rPr lang="en-GB" sz="1400" dirty="0" smtClean="0"/>
              <a:t>Read and recorded information about six individual historic buildings in Bradford from the interactive map</a:t>
            </a:r>
          </a:p>
          <a:p>
            <a:pPr marL="181154" indent="-181154">
              <a:buFont typeface="Arial" pitchFamily="34" charset="0"/>
              <a:buChar char="•"/>
            </a:pPr>
            <a:r>
              <a:rPr lang="en-GB" sz="1400" dirty="0" smtClean="0"/>
              <a:t>Discussed the extent to which each particular building has changed over time</a:t>
            </a:r>
          </a:p>
          <a:p>
            <a:pPr marL="181154" indent="-181154">
              <a:buFont typeface="Arial" pitchFamily="34" charset="0"/>
              <a:buChar char="•"/>
            </a:pPr>
            <a:r>
              <a:rPr lang="en-GB" sz="1400" dirty="0" smtClean="0"/>
              <a:t>Discussed which buildings have changed most and least</a:t>
            </a:r>
          </a:p>
          <a:p>
            <a:pPr marL="181154" indent="-181154">
              <a:buFont typeface="Arial" pitchFamily="34" charset="0"/>
              <a:buChar char="•"/>
            </a:pPr>
            <a:r>
              <a:rPr lang="en-GB" sz="1400" dirty="0" smtClean="0"/>
              <a:t>Discussed how the histories of particular buildings support historical claims about the history of Bradford</a:t>
            </a:r>
            <a:br>
              <a:rPr lang="en-GB" sz="1400" dirty="0" smtClean="0"/>
            </a:br>
            <a:r>
              <a:rPr lang="en-GB" sz="1400" dirty="0" smtClean="0"/>
              <a:t/>
            </a:r>
            <a:br>
              <a:rPr lang="en-GB" sz="1400" dirty="0" smtClean="0"/>
            </a:br>
            <a:endParaRPr lang="en-GB" sz="1400" dirty="0"/>
          </a:p>
        </p:txBody>
      </p:sp>
      <p:sp>
        <p:nvSpPr>
          <p:cNvPr id="4" name="Slide Number Placeholder 3"/>
          <p:cNvSpPr>
            <a:spLocks noGrp="1"/>
          </p:cNvSpPr>
          <p:nvPr>
            <p:ph type="sldNum" sz="quarter" idx="5"/>
          </p:nvPr>
        </p:nvSpPr>
        <p:spPr/>
        <p:txBody>
          <a:bodyPr/>
          <a:lstStyle/>
          <a:p>
            <a:pPr>
              <a:defRPr/>
            </a:pPr>
            <a:fld id="{2FA2E0A6-ECD2-43B7-8457-5B355A88D1C7}" type="slidenum">
              <a:rPr lang="en-GB" smtClean="0"/>
              <a:pPr>
                <a:defRPr/>
              </a:pPr>
              <a:t>1</a:t>
            </a:fld>
            <a:endParaRPr lang="en-GB" dirty="0"/>
          </a:p>
        </p:txBody>
      </p:sp>
      <p:sp>
        <p:nvSpPr>
          <p:cNvPr id="2" name="Footer Placeholder 1"/>
          <p:cNvSpPr>
            <a:spLocks noGrp="1"/>
          </p:cNvSpPr>
          <p:nvPr>
            <p:ph type="ftr" sz="quarter" idx="4"/>
          </p:nvPr>
        </p:nvSpPr>
        <p:spPr/>
        <p:txBody>
          <a:bodyPr/>
          <a:lstStyle/>
          <a:p>
            <a:pPr>
              <a:defRPr/>
            </a:pPr>
            <a:r>
              <a:rPr lang="en-GB" dirty="0" smtClean="0"/>
              <a:t>Historic England education</a:t>
            </a:r>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400" dirty="0" smtClean="0"/>
              <a:t>Starter Activity</a:t>
            </a:r>
          </a:p>
          <a:p>
            <a:pPr rtl="0"/>
            <a:r>
              <a:rPr lang="en-GB" sz="1400" dirty="0" smtClean="0"/>
              <a:t>Display the image of a local building that is known to have changed its use over time</a:t>
            </a:r>
            <a:br>
              <a:rPr lang="en-GB" sz="1400" dirty="0" smtClean="0"/>
            </a:br>
            <a:r>
              <a:rPr lang="en-GB" sz="1400" dirty="0" smtClean="0"/>
              <a:t>e.g. The school building itself if it once had a former use, a former cinema that is now a bingo hall, a former factory that is now a place of worship etc.</a:t>
            </a:r>
            <a:br>
              <a:rPr lang="en-GB" sz="1400" dirty="0" smtClean="0"/>
            </a:br>
            <a:r>
              <a:rPr lang="en-GB" sz="1400" dirty="0" smtClean="0"/>
              <a:t>Explain its history and ask pairs to briefly discuss what this might reveal about the history of the locality e.g. that people go to the cinema less now, that a once important industry has declined, that a particular religion has become important. Lead discussion, taking comments from pairs.</a:t>
            </a:r>
          </a:p>
          <a:p>
            <a:endParaRPr lang="en-GB" dirty="0"/>
          </a:p>
        </p:txBody>
      </p:sp>
      <p:sp>
        <p:nvSpPr>
          <p:cNvPr id="4" name="Slide Number Placeholder 3"/>
          <p:cNvSpPr>
            <a:spLocks noGrp="1"/>
          </p:cNvSpPr>
          <p:nvPr>
            <p:ph type="sldNum" sz="quarter" idx="10"/>
          </p:nvPr>
        </p:nvSpPr>
        <p:spPr/>
        <p:txBody>
          <a:bodyPr/>
          <a:lstStyle/>
          <a:p>
            <a:fld id="{9367013D-2417-40FD-BA9D-374DDEDADC98}" type="slidenum">
              <a:rPr lang="en-GB" smtClean="0"/>
              <a:t>2</a:t>
            </a:fld>
            <a:endParaRPr lang="en-GB"/>
          </a:p>
        </p:txBody>
      </p:sp>
    </p:spTree>
    <p:extLst>
      <p:ext uri="{BB962C8B-B14F-4D97-AF65-F5344CB8AC3E}">
        <p14:creationId xmlns:p14="http://schemas.microsoft.com/office/powerpoint/2010/main" val="724513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400" dirty="0" smtClean="0"/>
              <a:t>As a whole class briefly</a:t>
            </a:r>
            <a:r>
              <a:rPr lang="en-GB" sz="1400" baseline="0" dirty="0" smtClean="0"/>
              <a:t> show</a:t>
            </a:r>
            <a:r>
              <a:rPr lang="en-GB" sz="1400" dirty="0" smtClean="0"/>
              <a:t> pupils to the Stories in Stone interactive map on the whiteboard - </a:t>
            </a:r>
            <a:r>
              <a:rPr lang="en-GB" sz="1200" u="sng" kern="1200" dirty="0" smtClean="0">
                <a:solidFill>
                  <a:schemeClr val="tx1"/>
                </a:solidFill>
                <a:effectLst/>
                <a:latin typeface="+mn-lt"/>
                <a:ea typeface="+mn-ea"/>
                <a:cs typeface="+mn-cs"/>
                <a:hlinkClick r:id="rId3"/>
              </a:rPr>
              <a:t>https://www.google.com/maps/d/edit?mid=1Yuai_EaS1QHN6C3buNJwlttUnYY</a:t>
            </a:r>
            <a:endParaRPr lang="en-GB" sz="1400" dirty="0" smtClean="0"/>
          </a:p>
          <a:p>
            <a:endParaRPr lang="en-GB" dirty="0"/>
          </a:p>
        </p:txBody>
      </p:sp>
      <p:sp>
        <p:nvSpPr>
          <p:cNvPr id="4" name="Slide Number Placeholder 3"/>
          <p:cNvSpPr>
            <a:spLocks noGrp="1"/>
          </p:cNvSpPr>
          <p:nvPr>
            <p:ph type="sldNum" sz="quarter" idx="10"/>
          </p:nvPr>
        </p:nvSpPr>
        <p:spPr/>
        <p:txBody>
          <a:bodyPr/>
          <a:lstStyle/>
          <a:p>
            <a:fld id="{9367013D-2417-40FD-BA9D-374DDEDADC98}" type="slidenum">
              <a:rPr lang="en-GB" smtClean="0"/>
              <a:t>3</a:t>
            </a:fld>
            <a:endParaRPr lang="en-GB"/>
          </a:p>
        </p:txBody>
      </p:sp>
    </p:spTree>
    <p:extLst>
      <p:ext uri="{BB962C8B-B14F-4D97-AF65-F5344CB8AC3E}">
        <p14:creationId xmlns:p14="http://schemas.microsoft.com/office/powerpoint/2010/main" val="724513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b="1" dirty="0" smtClean="0"/>
              <a:t>Activity One</a:t>
            </a:r>
            <a:r>
              <a:rPr lang="en-GB" dirty="0" smtClean="0"/>
              <a:t/>
            </a:r>
            <a:br>
              <a:rPr lang="en-GB" dirty="0" smtClean="0"/>
            </a:br>
            <a:r>
              <a:rPr lang="en-GB" b="1" dirty="0" smtClean="0"/>
              <a:t>Ensure that pupils have easy access to the digital map of Bradford with hotspots giving details of particular buildings role in the history of migration into the city</a:t>
            </a:r>
            <a:r>
              <a:rPr lang="en-GB" b="1" dirty="0" smtClean="0"/>
              <a:t>.</a:t>
            </a:r>
          </a:p>
          <a:p>
            <a:pPr rtl="0"/>
            <a:r>
              <a:rPr lang="en-GB" sz="1200" u="sng" kern="1200" dirty="0" smtClean="0">
                <a:solidFill>
                  <a:schemeClr val="tx1"/>
                </a:solidFill>
                <a:effectLst/>
                <a:latin typeface="+mn-lt"/>
                <a:ea typeface="+mn-ea"/>
                <a:cs typeface="+mn-cs"/>
                <a:hlinkClick r:id="rId3"/>
              </a:rPr>
              <a:t>https://www.google.com/maps/d/edit?mid=1Yuai_EaS1QHN6C3buNJwlttUnYY</a:t>
            </a:r>
            <a:endParaRPr lang="en-GB" b="1" dirty="0" smtClean="0"/>
          </a:p>
          <a:p>
            <a:pPr rtl="0"/>
            <a:endParaRPr lang="en-GB" b="1" dirty="0" smtClean="0"/>
          </a:p>
          <a:p>
            <a:pPr marL="181154" indent="-181154">
              <a:buFont typeface="Arial" pitchFamily="34" charset="0"/>
              <a:buChar char="•"/>
            </a:pPr>
            <a:r>
              <a:rPr lang="en-GB" b="1" dirty="0" smtClean="0"/>
              <a:t>Print</a:t>
            </a:r>
            <a:r>
              <a:rPr lang="en-GB" b="1" baseline="0" dirty="0" smtClean="0"/>
              <a:t> and g</a:t>
            </a:r>
            <a:r>
              <a:rPr lang="en-GB" b="1" dirty="0" smtClean="0"/>
              <a:t>ive </a:t>
            </a:r>
            <a:r>
              <a:rPr lang="en-GB" b="1" dirty="0" smtClean="0"/>
              <a:t>out copies of the table on </a:t>
            </a:r>
            <a:r>
              <a:rPr lang="en-GB" b="1" dirty="0" smtClean="0"/>
              <a:t>this slide. </a:t>
            </a:r>
            <a:endParaRPr lang="en-GB" b="1" dirty="0" smtClean="0"/>
          </a:p>
          <a:p>
            <a:pPr marL="638354" lvl="1" indent="-181154">
              <a:buFont typeface="Arial" pitchFamily="34" charset="0"/>
              <a:buChar char="•"/>
            </a:pPr>
            <a:r>
              <a:rPr lang="en-GB" dirty="0" smtClean="0"/>
              <a:t>Choose a sample hotspot from the map and display the image and details of the building. </a:t>
            </a:r>
          </a:p>
          <a:p>
            <a:pPr marL="638354" lvl="1" indent="-181154">
              <a:buFont typeface="Arial" pitchFamily="34" charset="0"/>
              <a:buChar char="•"/>
            </a:pPr>
            <a:r>
              <a:rPr lang="en-GB" dirty="0" smtClean="0"/>
              <a:t>Talk through how pairs should fill in the first line of the table from the hotspot text.</a:t>
            </a:r>
          </a:p>
          <a:p>
            <a:pPr marL="638354" lvl="1" indent="-181154">
              <a:buFont typeface="Arial" pitchFamily="34" charset="0"/>
              <a:buChar char="•"/>
            </a:pPr>
            <a:r>
              <a:rPr lang="en-GB" dirty="0" smtClean="0"/>
              <a:t>Allow time for pupils</a:t>
            </a:r>
            <a:r>
              <a:rPr lang="en-GB" baseline="0" dirty="0" smtClean="0"/>
              <a:t> </a:t>
            </a:r>
            <a:r>
              <a:rPr lang="en-GB" dirty="0" smtClean="0"/>
              <a:t>to select </a:t>
            </a:r>
            <a:r>
              <a:rPr lang="en-GB" b="1" dirty="0" smtClean="0"/>
              <a:t>five </a:t>
            </a:r>
            <a:r>
              <a:rPr lang="en-GB" dirty="0" smtClean="0"/>
              <a:t>other buildings from the map and fill in the rest of the table</a:t>
            </a:r>
            <a:r>
              <a:rPr lang="en-GB" dirty="0" smtClean="0"/>
              <a:t>. (</a:t>
            </a:r>
            <a:r>
              <a:rPr lang="en-GB" dirty="0" smtClean="0"/>
              <a:t>Pairs could be left to select buildings at random or could be directed to different hotspots to ensure that different pairs include different buildings and that all hotspots have definitely been used).</a:t>
            </a:r>
            <a:br>
              <a:rPr lang="en-GB" dirty="0" smtClean="0"/>
            </a:br>
            <a:endParaRPr lang="en-GB" dirty="0" smtClean="0"/>
          </a:p>
          <a:p>
            <a:endParaRPr lang="en-GB" dirty="0"/>
          </a:p>
        </p:txBody>
      </p:sp>
      <p:sp>
        <p:nvSpPr>
          <p:cNvPr id="4" name="Slide Number Placeholder 3"/>
          <p:cNvSpPr>
            <a:spLocks noGrp="1"/>
          </p:cNvSpPr>
          <p:nvPr>
            <p:ph type="sldNum" sz="quarter" idx="10"/>
          </p:nvPr>
        </p:nvSpPr>
        <p:spPr/>
        <p:txBody>
          <a:bodyPr/>
          <a:lstStyle/>
          <a:p>
            <a:fld id="{00AE9D23-71F4-4954-B95B-08482AFA75A1}" type="slidenum">
              <a:rPr lang="en-GB" smtClean="0"/>
              <a:t>4</a:t>
            </a:fld>
            <a:endParaRPr lang="en-GB"/>
          </a:p>
        </p:txBody>
      </p:sp>
    </p:spTree>
    <p:extLst>
      <p:ext uri="{BB962C8B-B14F-4D97-AF65-F5344CB8AC3E}">
        <p14:creationId xmlns:p14="http://schemas.microsoft.com/office/powerpoint/2010/main" val="2828353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300" b="1" dirty="0"/>
              <a:t>Activity Two</a:t>
            </a:r>
            <a:r>
              <a:rPr lang="en-GB" sz="1300" dirty="0"/>
              <a:t/>
            </a:r>
            <a:br>
              <a:rPr lang="en-GB" sz="1300" dirty="0"/>
            </a:br>
            <a:r>
              <a:rPr lang="en-GB" sz="1300" b="1" dirty="0" smtClean="0"/>
              <a:t>Display </a:t>
            </a:r>
            <a:r>
              <a:rPr lang="en-GB" sz="1300" b="1" dirty="0" smtClean="0"/>
              <a:t>this slide and also print and give out 6 </a:t>
            </a:r>
            <a:r>
              <a:rPr lang="en-GB" sz="1300" b="1" dirty="0"/>
              <a:t>copies of it to pairs. </a:t>
            </a:r>
            <a:endParaRPr lang="en-GB" sz="1300" b="1" dirty="0" smtClean="0"/>
          </a:p>
          <a:p>
            <a:pPr marL="285750" indent="-285750" rtl="0">
              <a:buFont typeface="Arial" pitchFamily="34" charset="0"/>
              <a:buChar char="•"/>
            </a:pPr>
            <a:r>
              <a:rPr lang="en-GB" sz="1300" dirty="0" smtClean="0"/>
              <a:t>Explain </a:t>
            </a:r>
            <a:r>
              <a:rPr lang="en-GB" sz="1300" dirty="0"/>
              <a:t>that pairs fill in a different sheet for each </a:t>
            </a:r>
            <a:r>
              <a:rPr lang="en-GB" sz="1300" dirty="0" smtClean="0"/>
              <a:t>building they chose, </a:t>
            </a:r>
            <a:r>
              <a:rPr lang="en-GB" sz="1300" dirty="0"/>
              <a:t>circling the statement they agree with on the continuum </a:t>
            </a:r>
            <a:r>
              <a:rPr lang="en-GB" sz="1300" dirty="0" smtClean="0"/>
              <a:t>and </a:t>
            </a:r>
            <a:r>
              <a:rPr lang="en-GB" sz="1300" dirty="0"/>
              <a:t>completing the sentence starter in each case. </a:t>
            </a:r>
            <a:endParaRPr lang="en-GB" sz="1300" dirty="0" smtClean="0"/>
          </a:p>
          <a:p>
            <a:pPr marL="285750" indent="-285750" rtl="0">
              <a:buFont typeface="Arial" pitchFamily="34" charset="0"/>
              <a:buChar char="•"/>
            </a:pPr>
            <a:r>
              <a:rPr lang="en-GB" sz="1300" dirty="0" smtClean="0"/>
              <a:t>Once </a:t>
            </a:r>
            <a:r>
              <a:rPr lang="en-GB" sz="1300" dirty="0"/>
              <a:t>complete ask pairs to select the buildings that have changed most and least from their six </a:t>
            </a:r>
            <a:r>
              <a:rPr lang="en-GB" sz="1300" dirty="0" smtClean="0"/>
              <a:t>buildings.</a:t>
            </a:r>
            <a:r>
              <a:rPr lang="en-GB" sz="1300" baseline="0" dirty="0" smtClean="0"/>
              <a:t> A</a:t>
            </a:r>
            <a:r>
              <a:rPr lang="en-GB" sz="1300" dirty="0" smtClean="0"/>
              <a:t>sk </a:t>
            </a:r>
            <a:r>
              <a:rPr lang="en-GB" sz="1300" dirty="0"/>
              <a:t>selected pairs to display the </a:t>
            </a:r>
            <a:r>
              <a:rPr lang="en-GB" sz="1300" dirty="0" smtClean="0"/>
              <a:t>relevant </a:t>
            </a:r>
            <a:r>
              <a:rPr lang="en-GB" sz="1300" dirty="0"/>
              <a:t>hotspot image of their buildings and explain their reasoning behind their choices e.g. we think this building has changed most because it has had three uses, this one has only had one change and the building is much the same both inside and out.</a:t>
            </a:r>
          </a:p>
          <a:p>
            <a:endParaRPr lang="en-GB" dirty="0"/>
          </a:p>
        </p:txBody>
      </p:sp>
      <p:sp>
        <p:nvSpPr>
          <p:cNvPr id="4" name="Slide Number Placeholder 3"/>
          <p:cNvSpPr>
            <a:spLocks noGrp="1"/>
          </p:cNvSpPr>
          <p:nvPr>
            <p:ph type="sldNum" sz="quarter" idx="10"/>
          </p:nvPr>
        </p:nvSpPr>
        <p:spPr/>
        <p:txBody>
          <a:bodyPr/>
          <a:lstStyle/>
          <a:p>
            <a:fld id="{00AE9D23-71F4-4954-B95B-08482AFA75A1}" type="slidenum">
              <a:rPr lang="en-GB" smtClean="0"/>
              <a:t>5</a:t>
            </a:fld>
            <a:endParaRPr lang="en-GB"/>
          </a:p>
        </p:txBody>
      </p:sp>
    </p:spTree>
    <p:extLst>
      <p:ext uri="{BB962C8B-B14F-4D97-AF65-F5344CB8AC3E}">
        <p14:creationId xmlns:p14="http://schemas.microsoft.com/office/powerpoint/2010/main" val="3753002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Arial" pitchFamily="34" charset="0"/>
              <a:buNone/>
            </a:pPr>
            <a:r>
              <a:rPr lang="en-GB" sz="1300" b="1" dirty="0"/>
              <a:t>Activity </a:t>
            </a:r>
            <a:r>
              <a:rPr lang="en-GB" sz="1300" b="1" dirty="0" smtClean="0"/>
              <a:t>Three</a:t>
            </a:r>
          </a:p>
          <a:p>
            <a:pPr marL="285750" indent="-285750" rtl="0">
              <a:buFont typeface="Arial" pitchFamily="34" charset="0"/>
              <a:buChar char="•"/>
            </a:pPr>
            <a:r>
              <a:rPr lang="en-GB" sz="1300" dirty="0" smtClean="0"/>
              <a:t>Display </a:t>
            </a:r>
            <a:r>
              <a:rPr lang="en-GB" sz="1300" dirty="0"/>
              <a:t>the claims about the history of Bradford as a whole </a:t>
            </a:r>
            <a:r>
              <a:rPr lang="en-GB" sz="1300" dirty="0" smtClean="0"/>
              <a:t>as shown on this slide. Print and </a:t>
            </a:r>
            <a:r>
              <a:rPr lang="en-GB" sz="1300" dirty="0"/>
              <a:t>give out a copy of </a:t>
            </a:r>
            <a:r>
              <a:rPr lang="en-GB" sz="1300" dirty="0" smtClean="0"/>
              <a:t>the </a:t>
            </a:r>
            <a:r>
              <a:rPr lang="en-GB" sz="1300" dirty="0"/>
              <a:t>slide to each </a:t>
            </a:r>
            <a:r>
              <a:rPr lang="en-GB" sz="1300" dirty="0" smtClean="0"/>
              <a:t>pair,</a:t>
            </a:r>
            <a:r>
              <a:rPr lang="en-GB" sz="1300" baseline="0" dirty="0" smtClean="0"/>
              <a:t> along with a copy of the table on the next slide (slide 7)</a:t>
            </a:r>
            <a:endParaRPr lang="en-GB" sz="1300" dirty="0" smtClean="0"/>
          </a:p>
          <a:p>
            <a:pPr marL="285750" indent="-285750" rtl="0">
              <a:buFont typeface="Arial" pitchFamily="34" charset="0"/>
              <a:buChar char="•"/>
            </a:pPr>
            <a:r>
              <a:rPr lang="en-GB" sz="1300" dirty="0" smtClean="0"/>
              <a:t>Ask </a:t>
            </a:r>
            <a:r>
              <a:rPr lang="en-GB" sz="1300" dirty="0"/>
              <a:t>pairs to read each claim in turn and jot down the name of any building they have researched that appears to support that claim. </a:t>
            </a:r>
            <a:endParaRPr lang="en-GB" sz="1300" dirty="0" smtClean="0"/>
          </a:p>
          <a:p>
            <a:pPr marL="285750" indent="-285750" rtl="0">
              <a:buFont typeface="Arial" pitchFamily="34" charset="0"/>
              <a:buChar char="•"/>
            </a:pPr>
            <a:r>
              <a:rPr lang="en-GB" sz="1300" dirty="0" smtClean="0"/>
              <a:t>Discuss </a:t>
            </a:r>
            <a:r>
              <a:rPr lang="en-GB" sz="1300" dirty="0"/>
              <a:t>each claim in turn, taking comments from pairs about available supporting evidence from particular buildings.</a:t>
            </a:r>
            <a:br>
              <a:rPr lang="en-GB" sz="1300" dirty="0"/>
            </a:br>
            <a:endParaRPr lang="en-GB" sz="1300" dirty="0"/>
          </a:p>
          <a:p>
            <a:pPr rtl="0"/>
            <a:r>
              <a:rPr lang="en-GB" sz="1300" dirty="0"/>
              <a:t/>
            </a:r>
            <a:br>
              <a:rPr lang="en-GB" sz="1300" dirty="0"/>
            </a:br>
            <a:endParaRPr lang="en-GB" sz="1300" dirty="0"/>
          </a:p>
          <a:p>
            <a:pPr rtl="0"/>
            <a:r>
              <a:rPr lang="en-GB" sz="1300" dirty="0"/>
              <a:t/>
            </a:r>
            <a:br>
              <a:rPr lang="en-GB" sz="1300" dirty="0"/>
            </a:br>
            <a:endParaRPr lang="en-GB" sz="1300" dirty="0"/>
          </a:p>
          <a:p>
            <a:pPr rtl="0"/>
            <a:r>
              <a:rPr lang="en-GB" sz="1300" dirty="0"/>
              <a:t>Plenary</a:t>
            </a:r>
            <a:br>
              <a:rPr lang="en-GB" sz="1300" dirty="0"/>
            </a:br>
            <a:endParaRPr lang="en-GB" sz="1300" dirty="0"/>
          </a:p>
          <a:p>
            <a:pPr rtl="0"/>
            <a:r>
              <a:rPr lang="en-GB" sz="1300" dirty="0"/>
              <a:t/>
            </a:r>
            <a:br>
              <a:rPr lang="en-GB" sz="1300" dirty="0"/>
            </a:br>
            <a:endParaRPr lang="en-GB" sz="1300" dirty="0"/>
          </a:p>
          <a:p>
            <a:pPr rtl="0"/>
            <a:r>
              <a:rPr lang="en-GB" sz="1300" dirty="0"/>
              <a:t>Lead discussion about why some pairs will have evidence of a particular claim while others may have little or none (The answer to this is that it depends which six buildings from the map that particular pairs have researched- some buildings give evidence of particular claims where others do not ).</a:t>
            </a:r>
          </a:p>
          <a:p>
            <a:endParaRPr lang="en-GB" dirty="0"/>
          </a:p>
        </p:txBody>
      </p:sp>
      <p:sp>
        <p:nvSpPr>
          <p:cNvPr id="4" name="Slide Number Placeholder 3"/>
          <p:cNvSpPr>
            <a:spLocks noGrp="1"/>
          </p:cNvSpPr>
          <p:nvPr>
            <p:ph type="sldNum" sz="quarter" idx="10"/>
          </p:nvPr>
        </p:nvSpPr>
        <p:spPr/>
        <p:txBody>
          <a:bodyPr/>
          <a:lstStyle/>
          <a:p>
            <a:fld id="{00AE9D23-71F4-4954-B95B-08482AFA75A1}" type="slidenum">
              <a:rPr lang="en-GB" smtClean="0"/>
              <a:t>6</a:t>
            </a:fld>
            <a:endParaRPr lang="en-GB"/>
          </a:p>
        </p:txBody>
      </p:sp>
    </p:spTree>
    <p:extLst>
      <p:ext uri="{BB962C8B-B14F-4D97-AF65-F5344CB8AC3E}">
        <p14:creationId xmlns:p14="http://schemas.microsoft.com/office/powerpoint/2010/main" val="4243087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smtClean="0"/>
              <a:t>Discuss each claim in turn, taking comments from pairs about available supporting evidence from particular buildings.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Conclude the lesson by returning to the initial enquiry question and asking pupils: </a:t>
            </a:r>
            <a:r>
              <a:rPr lang="en-GB" sz="1200" dirty="0" smtClean="0">
                <a:latin typeface="Source Sans Pro" pitchFamily="34" charset="0"/>
              </a:rPr>
              <a:t>What can buildings tell us about the history of Bradford?</a:t>
            </a:r>
            <a:endParaRPr lang="en-GB" sz="800" dirty="0" smtClean="0">
              <a:latin typeface="Source Sans Pro" pitchFamily="34" charset="0"/>
            </a:endParaRPr>
          </a:p>
        </p:txBody>
      </p:sp>
      <p:sp>
        <p:nvSpPr>
          <p:cNvPr id="4" name="Slide Number Placeholder 3"/>
          <p:cNvSpPr>
            <a:spLocks noGrp="1"/>
          </p:cNvSpPr>
          <p:nvPr>
            <p:ph type="sldNum" sz="quarter" idx="10"/>
          </p:nvPr>
        </p:nvSpPr>
        <p:spPr/>
        <p:txBody>
          <a:bodyPr/>
          <a:lstStyle/>
          <a:p>
            <a:fld id="{00AE9D23-71F4-4954-B95B-08482AFA75A1}" type="slidenum">
              <a:rPr lang="en-GB" smtClean="0"/>
              <a:t>7</a:t>
            </a:fld>
            <a:endParaRPr lang="en-GB"/>
          </a:p>
        </p:txBody>
      </p:sp>
    </p:spTree>
    <p:extLst>
      <p:ext uri="{BB962C8B-B14F-4D97-AF65-F5344CB8AC3E}">
        <p14:creationId xmlns:p14="http://schemas.microsoft.com/office/powerpoint/2010/main" val="3623083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EA324EF-0C36-4D73-BD14-F3A321406C94}" type="datetimeFigureOut">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3B7769-275C-4FDA-A37A-A774688F8210}" type="slidenum">
              <a:rPr lang="en-GB" smtClean="0"/>
              <a:t>‹#›</a:t>
            </a:fld>
            <a:endParaRPr lang="en-GB"/>
          </a:p>
        </p:txBody>
      </p:sp>
    </p:spTree>
    <p:extLst>
      <p:ext uri="{BB962C8B-B14F-4D97-AF65-F5344CB8AC3E}">
        <p14:creationId xmlns:p14="http://schemas.microsoft.com/office/powerpoint/2010/main" val="276183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A324EF-0C36-4D73-BD14-F3A321406C94}" type="datetimeFigureOut">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3B7769-275C-4FDA-A37A-A774688F8210}" type="slidenum">
              <a:rPr lang="en-GB" smtClean="0"/>
              <a:t>‹#›</a:t>
            </a:fld>
            <a:endParaRPr lang="en-GB"/>
          </a:p>
        </p:txBody>
      </p:sp>
    </p:spTree>
    <p:extLst>
      <p:ext uri="{BB962C8B-B14F-4D97-AF65-F5344CB8AC3E}">
        <p14:creationId xmlns:p14="http://schemas.microsoft.com/office/powerpoint/2010/main" val="3286764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A324EF-0C36-4D73-BD14-F3A321406C94}" type="datetimeFigureOut">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3B7769-275C-4FDA-A37A-A774688F8210}" type="slidenum">
              <a:rPr lang="en-GB" smtClean="0"/>
              <a:t>‹#›</a:t>
            </a:fld>
            <a:endParaRPr lang="en-GB"/>
          </a:p>
        </p:txBody>
      </p:sp>
    </p:spTree>
    <p:extLst>
      <p:ext uri="{BB962C8B-B14F-4D97-AF65-F5344CB8AC3E}">
        <p14:creationId xmlns:p14="http://schemas.microsoft.com/office/powerpoint/2010/main" val="3680250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A324EF-0C36-4D73-BD14-F3A321406C94}" type="datetimeFigureOut">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3B7769-275C-4FDA-A37A-A774688F8210}" type="slidenum">
              <a:rPr lang="en-GB" smtClean="0"/>
              <a:t>‹#›</a:t>
            </a:fld>
            <a:endParaRPr lang="en-GB"/>
          </a:p>
        </p:txBody>
      </p:sp>
    </p:spTree>
    <p:extLst>
      <p:ext uri="{BB962C8B-B14F-4D97-AF65-F5344CB8AC3E}">
        <p14:creationId xmlns:p14="http://schemas.microsoft.com/office/powerpoint/2010/main" val="3279984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A324EF-0C36-4D73-BD14-F3A321406C94}" type="datetimeFigureOut">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3B7769-275C-4FDA-A37A-A774688F8210}" type="slidenum">
              <a:rPr lang="en-GB" smtClean="0"/>
              <a:t>‹#›</a:t>
            </a:fld>
            <a:endParaRPr lang="en-GB"/>
          </a:p>
        </p:txBody>
      </p:sp>
    </p:spTree>
    <p:extLst>
      <p:ext uri="{BB962C8B-B14F-4D97-AF65-F5344CB8AC3E}">
        <p14:creationId xmlns:p14="http://schemas.microsoft.com/office/powerpoint/2010/main" val="3335133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EA324EF-0C36-4D73-BD14-F3A321406C94}" type="datetimeFigureOut">
              <a:rPr lang="en-GB" smtClean="0"/>
              <a:t>17/01/2020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3B7769-275C-4FDA-A37A-A774688F8210}" type="slidenum">
              <a:rPr lang="en-GB" smtClean="0"/>
              <a:t>‹#›</a:t>
            </a:fld>
            <a:endParaRPr lang="en-GB"/>
          </a:p>
        </p:txBody>
      </p:sp>
    </p:spTree>
    <p:extLst>
      <p:ext uri="{BB962C8B-B14F-4D97-AF65-F5344CB8AC3E}">
        <p14:creationId xmlns:p14="http://schemas.microsoft.com/office/powerpoint/2010/main" val="887571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EA324EF-0C36-4D73-BD14-F3A321406C94}" type="datetimeFigureOut">
              <a:rPr lang="en-GB" smtClean="0"/>
              <a:t>17/01/2020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3B7769-275C-4FDA-A37A-A774688F8210}" type="slidenum">
              <a:rPr lang="en-GB" smtClean="0"/>
              <a:t>‹#›</a:t>
            </a:fld>
            <a:endParaRPr lang="en-GB"/>
          </a:p>
        </p:txBody>
      </p:sp>
    </p:spTree>
    <p:extLst>
      <p:ext uri="{BB962C8B-B14F-4D97-AF65-F5344CB8AC3E}">
        <p14:creationId xmlns:p14="http://schemas.microsoft.com/office/powerpoint/2010/main" val="11356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EA324EF-0C36-4D73-BD14-F3A321406C94}" type="datetimeFigureOut">
              <a:rPr lang="en-GB" smtClean="0"/>
              <a:t>17/01/2020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3B7769-275C-4FDA-A37A-A774688F8210}" type="slidenum">
              <a:rPr lang="en-GB" smtClean="0"/>
              <a:t>‹#›</a:t>
            </a:fld>
            <a:endParaRPr lang="en-GB"/>
          </a:p>
        </p:txBody>
      </p:sp>
    </p:spTree>
    <p:extLst>
      <p:ext uri="{BB962C8B-B14F-4D97-AF65-F5344CB8AC3E}">
        <p14:creationId xmlns:p14="http://schemas.microsoft.com/office/powerpoint/2010/main" val="211191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324EF-0C36-4D73-BD14-F3A321406C94}" type="datetimeFigureOut">
              <a:rPr lang="en-GB" smtClean="0"/>
              <a:t>17/01/2020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3B7769-275C-4FDA-A37A-A774688F8210}" type="slidenum">
              <a:rPr lang="en-GB" smtClean="0"/>
              <a:t>‹#›</a:t>
            </a:fld>
            <a:endParaRPr lang="en-GB"/>
          </a:p>
        </p:txBody>
      </p:sp>
    </p:spTree>
    <p:extLst>
      <p:ext uri="{BB962C8B-B14F-4D97-AF65-F5344CB8AC3E}">
        <p14:creationId xmlns:p14="http://schemas.microsoft.com/office/powerpoint/2010/main" val="712188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324EF-0C36-4D73-BD14-F3A321406C94}" type="datetimeFigureOut">
              <a:rPr lang="en-GB" smtClean="0"/>
              <a:t>17/01/2020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3B7769-275C-4FDA-A37A-A774688F8210}" type="slidenum">
              <a:rPr lang="en-GB" smtClean="0"/>
              <a:t>‹#›</a:t>
            </a:fld>
            <a:endParaRPr lang="en-GB"/>
          </a:p>
        </p:txBody>
      </p:sp>
    </p:spTree>
    <p:extLst>
      <p:ext uri="{BB962C8B-B14F-4D97-AF65-F5344CB8AC3E}">
        <p14:creationId xmlns:p14="http://schemas.microsoft.com/office/powerpoint/2010/main" val="3725426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324EF-0C36-4D73-BD14-F3A321406C94}" type="datetimeFigureOut">
              <a:rPr lang="en-GB" smtClean="0"/>
              <a:t>17/01/2020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3B7769-275C-4FDA-A37A-A774688F8210}" type="slidenum">
              <a:rPr lang="en-GB" smtClean="0"/>
              <a:t>‹#›</a:t>
            </a:fld>
            <a:endParaRPr lang="en-GB"/>
          </a:p>
        </p:txBody>
      </p:sp>
    </p:spTree>
    <p:extLst>
      <p:ext uri="{BB962C8B-B14F-4D97-AF65-F5344CB8AC3E}">
        <p14:creationId xmlns:p14="http://schemas.microsoft.com/office/powerpoint/2010/main" val="1779634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A324EF-0C36-4D73-BD14-F3A321406C94}" type="datetimeFigureOut">
              <a:rPr lang="en-GB" smtClean="0"/>
              <a:t>17/01/2020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B7769-275C-4FDA-A37A-A774688F8210}" type="slidenum">
              <a:rPr lang="en-GB" smtClean="0"/>
              <a:t>‹#›</a:t>
            </a:fld>
            <a:endParaRPr lang="en-GB"/>
          </a:p>
        </p:txBody>
      </p:sp>
    </p:spTree>
    <p:extLst>
      <p:ext uri="{BB962C8B-B14F-4D97-AF65-F5344CB8AC3E}">
        <p14:creationId xmlns:p14="http://schemas.microsoft.com/office/powerpoint/2010/main" val="3267525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hyperlink" Target="https://historicengland.org.uk/services-skills/education/teaching-activities/stories-in-stone-shearbridge-mosque" TargetMode="External"/><Relationship Id="rId5" Type="http://schemas.openxmlformats.org/officeDocument/2006/relationships/hyperlink" Target="https://www.google.com/maps/d/edit?mid=1Yuai_EaS1QHN6C3buNJwlttUnYY&amp;ll" TargetMode="Externa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2.xml"/><Relationship Id="rId7"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hyperlink" Target="https://www.google.com/maps/d/edit?mid=1Yuai_EaS1QHN6C3buNJwlttUnYY&amp;ll"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notesSlide" Target="../notesSlides/notesSlide6.xm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33375"/>
            <a:ext cx="360045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1560" y="1268760"/>
            <a:ext cx="7992888" cy="5139869"/>
          </a:xfrm>
          <a:prstGeom prst="rect">
            <a:avLst/>
          </a:prstGeom>
        </p:spPr>
        <p:txBody>
          <a:bodyPr wrap="square">
            <a:spAutoFit/>
          </a:bodyPr>
          <a:lstStyle/>
          <a:p>
            <a:pPr algn="ctr"/>
            <a:r>
              <a:rPr lang="en-GB" sz="3200" dirty="0" smtClean="0">
                <a:latin typeface="Source Sans Pro" pitchFamily="34" charset="0"/>
              </a:rPr>
              <a:t>What </a:t>
            </a:r>
            <a:r>
              <a:rPr lang="en-GB" sz="3200" dirty="0">
                <a:latin typeface="Source Sans Pro" pitchFamily="34" charset="0"/>
              </a:rPr>
              <a:t>can buildings tell us about the history of Bradford?</a:t>
            </a:r>
            <a:endParaRPr lang="en-GB" sz="900" dirty="0" smtClean="0">
              <a:latin typeface="Source Sans Pro" pitchFamily="34" charset="0"/>
            </a:endParaRPr>
          </a:p>
          <a:p>
            <a:r>
              <a:rPr lang="en-GB" sz="2000" b="1" dirty="0" smtClean="0">
                <a:latin typeface="Source Sans Pro" pitchFamily="34" charset="0"/>
              </a:rPr>
              <a:t>Key Stage 2: </a:t>
            </a:r>
            <a:r>
              <a:rPr lang="en-GB" sz="2000" dirty="0" smtClean="0">
                <a:latin typeface="Source Sans Pro" pitchFamily="34" charset="0"/>
              </a:rPr>
              <a:t>History</a:t>
            </a:r>
          </a:p>
          <a:p>
            <a:endParaRPr lang="en-GB" sz="1000" dirty="0" smtClean="0">
              <a:latin typeface="Source Sans Pro" pitchFamily="34" charset="0"/>
            </a:endParaRPr>
          </a:p>
          <a:p>
            <a:r>
              <a:rPr lang="en-GB" sz="2000" b="1" dirty="0" smtClean="0">
                <a:latin typeface="Source Sans Pro" pitchFamily="34" charset="0"/>
              </a:rPr>
              <a:t>Learning Aims and Outcomes</a:t>
            </a:r>
          </a:p>
          <a:p>
            <a:endParaRPr lang="en-GB" sz="1000" dirty="0" smtClean="0">
              <a:solidFill>
                <a:srgbClr val="000000"/>
              </a:solidFill>
              <a:latin typeface="Source Sans Pro" pitchFamily="34" charset="0"/>
            </a:endParaRPr>
          </a:p>
          <a:p>
            <a:pPr marL="342900" indent="-342900">
              <a:buFont typeface="Arial" pitchFamily="34" charset="0"/>
              <a:buChar char="•"/>
            </a:pPr>
            <a:r>
              <a:rPr lang="en-GB" sz="2000" dirty="0">
                <a:solidFill>
                  <a:srgbClr val="000000"/>
                </a:solidFill>
                <a:latin typeface="Source Sans Pro" panose="020B0503030403020204" pitchFamily="34" charset="0"/>
              </a:rPr>
              <a:t>Pupils will read and recorded information about six individual historic    buildings in Bradford from the </a:t>
            </a:r>
            <a:r>
              <a:rPr lang="en-GB" sz="2000" dirty="0">
                <a:solidFill>
                  <a:srgbClr val="000000"/>
                </a:solidFill>
                <a:latin typeface="Source Sans Pro" pitchFamily="34" charset="0"/>
                <a:hlinkClick r:id="rId5"/>
              </a:rPr>
              <a:t>interactive map</a:t>
            </a:r>
            <a:endParaRPr lang="en-GB" sz="2000" dirty="0">
              <a:latin typeface="Source Sans Pro" panose="020B0503030403020204" pitchFamily="34" charset="0"/>
            </a:endParaRPr>
          </a:p>
          <a:p>
            <a:endParaRPr lang="en-GB" sz="1000" dirty="0">
              <a:solidFill>
                <a:srgbClr val="000000"/>
              </a:solidFill>
              <a:latin typeface="Source Sans Pro" pitchFamily="34" charset="0"/>
            </a:endParaRPr>
          </a:p>
          <a:p>
            <a:pPr marL="342900" indent="-342900">
              <a:buFont typeface="Arial" pitchFamily="34" charset="0"/>
              <a:buChar char="•"/>
            </a:pPr>
            <a:r>
              <a:rPr lang="en-GB" sz="2000" dirty="0">
                <a:solidFill>
                  <a:srgbClr val="000000"/>
                </a:solidFill>
                <a:latin typeface="Source Sans Pro" pitchFamily="34" charset="0"/>
              </a:rPr>
              <a:t>Pupils will </a:t>
            </a:r>
            <a:r>
              <a:rPr lang="en-GB" sz="2000" dirty="0" smtClean="0">
                <a:solidFill>
                  <a:srgbClr val="000000"/>
                </a:solidFill>
                <a:latin typeface="Source Sans Pro" pitchFamily="34" charset="0"/>
              </a:rPr>
              <a:t>discuss </a:t>
            </a:r>
            <a:r>
              <a:rPr lang="en-GB" sz="2000" dirty="0" smtClean="0">
                <a:latin typeface="Source Sans Pro" panose="020B0503030403020204" pitchFamily="34" charset="0"/>
              </a:rPr>
              <a:t>the </a:t>
            </a:r>
            <a:r>
              <a:rPr lang="en-GB" sz="2000" dirty="0">
                <a:latin typeface="Source Sans Pro" panose="020B0503030403020204" pitchFamily="34" charset="0"/>
              </a:rPr>
              <a:t>extent to which each particular building has changed over </a:t>
            </a:r>
            <a:r>
              <a:rPr lang="en-GB" sz="2000" dirty="0" smtClean="0">
                <a:latin typeface="Source Sans Pro" panose="020B0503030403020204" pitchFamily="34" charset="0"/>
              </a:rPr>
              <a:t>time</a:t>
            </a:r>
          </a:p>
          <a:p>
            <a:endParaRPr lang="en-GB" sz="1000" dirty="0">
              <a:solidFill>
                <a:srgbClr val="000000"/>
              </a:solidFill>
              <a:latin typeface="Source Sans Pro" pitchFamily="34" charset="0"/>
            </a:endParaRPr>
          </a:p>
          <a:p>
            <a:pPr marL="342900" indent="-342900">
              <a:buFont typeface="Arial" pitchFamily="34" charset="0"/>
              <a:buChar char="•"/>
            </a:pPr>
            <a:r>
              <a:rPr lang="en-GB" sz="2000" dirty="0">
                <a:solidFill>
                  <a:srgbClr val="000000"/>
                </a:solidFill>
                <a:latin typeface="Source Sans Pro" pitchFamily="34" charset="0"/>
              </a:rPr>
              <a:t>Pupils will </a:t>
            </a:r>
            <a:r>
              <a:rPr lang="en-GB" sz="2000" dirty="0">
                <a:solidFill>
                  <a:srgbClr val="000000"/>
                </a:solidFill>
                <a:latin typeface="Source Sans Pro" pitchFamily="34" charset="0"/>
              </a:rPr>
              <a:t>discuss </a:t>
            </a:r>
            <a:r>
              <a:rPr lang="en-GB" sz="2000" dirty="0">
                <a:latin typeface="Source Sans Pro" panose="020B0503030403020204" pitchFamily="34" charset="0"/>
              </a:rPr>
              <a:t>which buildings have changed most and least</a:t>
            </a:r>
            <a:endParaRPr lang="en-GB" sz="2000" dirty="0" smtClean="0">
              <a:solidFill>
                <a:srgbClr val="000000"/>
              </a:solidFill>
              <a:latin typeface="Source Sans Pro" pitchFamily="34" charset="0"/>
            </a:endParaRPr>
          </a:p>
          <a:p>
            <a:endParaRPr lang="en-GB" sz="1000" dirty="0">
              <a:solidFill>
                <a:srgbClr val="000000"/>
              </a:solidFill>
              <a:latin typeface="Source Sans Pro" pitchFamily="34" charset="0"/>
            </a:endParaRPr>
          </a:p>
          <a:p>
            <a:pPr marL="342900" indent="-342900">
              <a:buFont typeface="Arial" pitchFamily="34" charset="0"/>
              <a:buChar char="•"/>
            </a:pPr>
            <a:r>
              <a:rPr lang="en-GB" sz="2000" dirty="0">
                <a:solidFill>
                  <a:srgbClr val="000000"/>
                </a:solidFill>
                <a:latin typeface="Source Sans Pro" pitchFamily="34" charset="0"/>
              </a:rPr>
              <a:t>Pupils will use </a:t>
            </a:r>
            <a:r>
              <a:rPr lang="en-GB" sz="2000" dirty="0" smtClean="0">
                <a:solidFill>
                  <a:srgbClr val="000000"/>
                </a:solidFill>
                <a:latin typeface="Source Sans Pro" pitchFamily="34" charset="0"/>
              </a:rPr>
              <a:t>evidence </a:t>
            </a:r>
            <a:r>
              <a:rPr lang="en-GB" sz="2000" dirty="0">
                <a:solidFill>
                  <a:srgbClr val="000000"/>
                </a:solidFill>
                <a:latin typeface="Source Sans Pro" pitchFamily="34" charset="0"/>
              </a:rPr>
              <a:t>to </a:t>
            </a:r>
            <a:r>
              <a:rPr lang="en-GB" sz="2000" dirty="0" smtClean="0">
                <a:solidFill>
                  <a:srgbClr val="000000"/>
                </a:solidFill>
                <a:latin typeface="Source Sans Pro" pitchFamily="34" charset="0"/>
              </a:rPr>
              <a:t>show </a:t>
            </a:r>
            <a:r>
              <a:rPr lang="en-GB" sz="2000" dirty="0" smtClean="0">
                <a:latin typeface="Source Sans Pro" panose="020B0503030403020204" pitchFamily="34" charset="0"/>
              </a:rPr>
              <a:t>how </a:t>
            </a:r>
            <a:r>
              <a:rPr lang="en-GB" sz="2000" dirty="0">
                <a:latin typeface="Source Sans Pro" panose="020B0503030403020204" pitchFamily="34" charset="0"/>
              </a:rPr>
              <a:t>the histories of particular buildings support historical claims about the history of Bradford</a:t>
            </a:r>
            <a:endParaRPr lang="en-GB" sz="2000" dirty="0">
              <a:solidFill>
                <a:srgbClr val="000000"/>
              </a:solidFill>
              <a:latin typeface="Source Sans Pro" pitchFamily="34" charset="0"/>
            </a:endParaRPr>
          </a:p>
          <a:p>
            <a:endParaRPr lang="en-US" sz="1200" dirty="0" smtClean="0">
              <a:latin typeface="Source Sans Pro" pitchFamily="34" charset="0"/>
            </a:endParaRPr>
          </a:p>
          <a:p>
            <a:r>
              <a:rPr lang="en-US" sz="1200" dirty="0" smtClean="0">
                <a:latin typeface="Source Sans Pro" pitchFamily="34" charset="0"/>
              </a:rPr>
              <a:t>This </a:t>
            </a:r>
            <a:r>
              <a:rPr lang="en-US" sz="1200" dirty="0">
                <a:latin typeface="Source Sans Pro" pitchFamily="34" charset="0"/>
              </a:rPr>
              <a:t>activity relates to </a:t>
            </a:r>
            <a:r>
              <a:rPr lang="en-US" sz="1200" dirty="0" smtClean="0">
                <a:latin typeface="Source Sans Pro" pitchFamily="34" charset="0"/>
              </a:rPr>
              <a:t>the </a:t>
            </a:r>
            <a:r>
              <a:rPr lang="en-GB" sz="1200" dirty="0">
                <a:latin typeface="Source Sans Pro" pitchFamily="34" charset="0"/>
                <a:hlinkClick r:id="rId6"/>
              </a:rPr>
              <a:t>Teaching Activity: Stories in Stone - How &amp; why has Bradford changed over time?</a:t>
            </a:r>
            <a:endParaRPr lang="en-GB" sz="1200" dirty="0">
              <a:latin typeface="Source Sans Pro" pitchFamily="34" charset="0"/>
            </a:endParaRPr>
          </a:p>
        </p:txBody>
      </p:sp>
    </p:spTree>
    <p:custDataLst>
      <p:tags r:id="rId1"/>
    </p:custDataLst>
    <p:extLst>
      <p:ext uri="{BB962C8B-B14F-4D97-AF65-F5344CB8AC3E}">
        <p14:creationId xmlns:p14="http://schemas.microsoft.com/office/powerpoint/2010/main" val="888696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2136" y="260648"/>
            <a:ext cx="8059728" cy="1323439"/>
          </a:xfrm>
          <a:prstGeom prst="rect">
            <a:avLst/>
          </a:prstGeom>
          <a:ln w="50800">
            <a:solidFill>
              <a:srgbClr val="00B0F0"/>
            </a:solidFill>
          </a:ln>
        </p:spPr>
        <p:txBody>
          <a:bodyPr wrap="square">
            <a:spAutoFit/>
          </a:bodyPr>
          <a:lstStyle/>
          <a:p>
            <a:pPr algn="ctr"/>
            <a:r>
              <a:rPr lang="en-GB" sz="4000" b="1" dirty="0" smtClean="0">
                <a:latin typeface="Source Sans Pro" panose="020B0503030403020204" pitchFamily="34" charset="0"/>
              </a:rPr>
              <a:t>What </a:t>
            </a:r>
            <a:r>
              <a:rPr lang="en-GB" sz="4000" b="1" dirty="0">
                <a:latin typeface="Source Sans Pro" panose="020B0503030403020204" pitchFamily="34" charset="0"/>
              </a:rPr>
              <a:t>can buildings tell us about the history of </a:t>
            </a:r>
            <a:r>
              <a:rPr lang="en-GB" sz="4000" b="1" dirty="0" smtClean="0">
                <a:latin typeface="Source Sans Pro" panose="020B0503030403020204" pitchFamily="34" charset="0"/>
              </a:rPr>
              <a:t>Bradford?</a:t>
            </a:r>
            <a:endParaRPr lang="en-GB" dirty="0"/>
          </a:p>
        </p:txBody>
      </p:sp>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171"/>
          <a:stretch/>
        </p:blipFill>
        <p:spPr bwMode="auto">
          <a:xfrm>
            <a:off x="236157" y="2456485"/>
            <a:ext cx="2554543" cy="226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1959" y="2456484"/>
            <a:ext cx="2947578" cy="225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1832"/>
          <a:stretch/>
        </p:blipFill>
        <p:spPr bwMode="auto">
          <a:xfrm>
            <a:off x="3254298" y="4859136"/>
            <a:ext cx="3273823" cy="1869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t="17128"/>
          <a:stretch/>
        </p:blipFill>
        <p:spPr>
          <a:xfrm>
            <a:off x="236158" y="4863837"/>
            <a:ext cx="2802697" cy="1864771"/>
          </a:xfrm>
          <a:prstGeom prst="rect">
            <a:avLst/>
          </a:prstGeom>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l="14935" r="3834" b="4258"/>
          <a:stretch/>
        </p:blipFill>
        <p:spPr>
          <a:xfrm>
            <a:off x="6092122" y="2483423"/>
            <a:ext cx="2733754" cy="2218448"/>
          </a:xfrm>
          <a:prstGeom prst="rect">
            <a:avLst/>
          </a:prstGeom>
        </p:spPr>
      </p:pic>
      <p:pic>
        <p:nvPicPr>
          <p:cNvPr id="14" name="Picture 13"/>
          <p:cNvPicPr>
            <a:picLocks noChangeAspect="1"/>
          </p:cNvPicPr>
          <p:nvPr/>
        </p:nvPicPr>
        <p:blipFill rotWithShape="1">
          <a:blip r:embed="rId9" cstate="print">
            <a:extLst>
              <a:ext uri="{28A0092B-C50C-407E-A947-70E740481C1C}">
                <a14:useLocalDpi xmlns:a14="http://schemas.microsoft.com/office/drawing/2010/main" val="0"/>
              </a:ext>
            </a:extLst>
          </a:blip>
          <a:srcRect t="4198" r="23242" b="6025"/>
          <a:stretch/>
        </p:blipFill>
        <p:spPr>
          <a:xfrm>
            <a:off x="6743564" y="4859135"/>
            <a:ext cx="2082312" cy="1874173"/>
          </a:xfrm>
          <a:prstGeom prst="rect">
            <a:avLst/>
          </a:prstGeom>
        </p:spPr>
      </p:pic>
    </p:spTree>
    <p:custDataLst>
      <p:tags r:id="rId1"/>
    </p:custDataLst>
    <p:extLst>
      <p:ext uri="{BB962C8B-B14F-4D97-AF65-F5344CB8AC3E}">
        <p14:creationId xmlns:p14="http://schemas.microsoft.com/office/powerpoint/2010/main" val="1510901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2136" y="260648"/>
            <a:ext cx="8059728" cy="1323439"/>
          </a:xfrm>
          <a:prstGeom prst="rect">
            <a:avLst/>
          </a:prstGeom>
          <a:ln w="50800">
            <a:solidFill>
              <a:srgbClr val="00B0F0"/>
            </a:solidFill>
          </a:ln>
        </p:spPr>
        <p:txBody>
          <a:bodyPr wrap="square">
            <a:spAutoFit/>
          </a:bodyPr>
          <a:lstStyle/>
          <a:p>
            <a:pPr algn="ctr"/>
            <a:r>
              <a:rPr lang="en-GB" sz="4000" b="1" dirty="0" smtClean="0">
                <a:latin typeface="Source Sans Pro" panose="020B0503030403020204" pitchFamily="34" charset="0"/>
              </a:rPr>
              <a:t>What </a:t>
            </a:r>
            <a:r>
              <a:rPr lang="en-GB" sz="4000" b="1" dirty="0">
                <a:latin typeface="Source Sans Pro" panose="020B0503030403020204" pitchFamily="34" charset="0"/>
              </a:rPr>
              <a:t>can buildings tell us about the history of </a:t>
            </a:r>
            <a:r>
              <a:rPr lang="en-GB" sz="4000" b="1" dirty="0" smtClean="0">
                <a:latin typeface="Source Sans Pro" panose="020B0503030403020204" pitchFamily="34" charset="0"/>
              </a:rPr>
              <a:t>Bradford?</a:t>
            </a:r>
            <a:endParaRPr lang="en-GB" dirty="0"/>
          </a:p>
        </p:txBody>
      </p:sp>
      <p:pic>
        <p:nvPicPr>
          <p:cNvPr id="15" name="Picture 14">
            <a:hlinkClick r:id="rId4"/>
          </p:cNvPr>
          <p:cNvPicPr/>
          <p:nvPr/>
        </p:nvPicPr>
        <p:blipFill rotWithShape="1">
          <a:blip r:embed="rId5"/>
          <a:srcRect t="8581" r="34098" b="14201"/>
          <a:stretch/>
        </p:blipFill>
        <p:spPr bwMode="auto">
          <a:xfrm>
            <a:off x="765654" y="1776052"/>
            <a:ext cx="7612692" cy="5017881"/>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763300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87376238"/>
              </p:ext>
            </p:extLst>
          </p:nvPr>
        </p:nvGraphicFramePr>
        <p:xfrm>
          <a:off x="0" y="-24696"/>
          <a:ext cx="9144000" cy="6852216"/>
        </p:xfrm>
        <a:graphic>
          <a:graphicData uri="http://schemas.openxmlformats.org/drawingml/2006/table">
            <a:tbl>
              <a:tblPr firstRow="1" bandRow="1">
                <a:tableStyleId>{5940675A-B579-460E-94D1-54222C63F5DA}</a:tableStyleId>
              </a:tblPr>
              <a:tblGrid>
                <a:gridCol w="1524000"/>
                <a:gridCol w="916451"/>
                <a:gridCol w="947240"/>
                <a:gridCol w="1165834"/>
                <a:gridCol w="1675887"/>
                <a:gridCol w="2914588"/>
              </a:tblGrid>
              <a:tr h="17594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latin typeface="Source Sans Pro" panose="020B0503030403020204" pitchFamily="34" charset="0"/>
                        </a:rPr>
                        <a:t>Building</a:t>
                      </a:r>
                    </a:p>
                    <a:p>
                      <a:endParaRPr lang="en-GB" sz="1600" b="1" dirty="0">
                        <a:solidFill>
                          <a:schemeClr val="tx1"/>
                        </a:solidFill>
                        <a:latin typeface="Source Sans Pro" panose="020B0503030403020204" pitchFamily="34"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effectLst/>
                          <a:latin typeface="Source Sans Pro" panose="020B0503030403020204" pitchFamily="34" charset="0"/>
                        </a:rPr>
                        <a:t>When was it built?</a:t>
                      </a:r>
                      <a:endParaRPr lang="en-GB" sz="1600" b="1" dirty="0" smtClean="0">
                        <a:latin typeface="Source Sans Pro" panose="020B0503030403020204" pitchFamily="34" charset="0"/>
                      </a:endParaRPr>
                    </a:p>
                    <a:p>
                      <a:endParaRPr lang="en-GB" sz="1600" b="1" dirty="0">
                        <a:solidFill>
                          <a:schemeClr val="tx1"/>
                        </a:solidFill>
                        <a:latin typeface="Source Sans Pro" panose="020B0503030403020204" pitchFamily="34"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effectLst/>
                          <a:latin typeface="Source Sans Pro" panose="020B0503030403020204" pitchFamily="34" charset="0"/>
                        </a:rPr>
                        <a:t>How was it first used?</a:t>
                      </a:r>
                      <a:endParaRPr lang="en-GB" sz="1600" b="1" dirty="0" smtClean="0">
                        <a:latin typeface="Source Sans Pro" panose="020B0503030403020204" pitchFamily="34" charset="0"/>
                      </a:endParaRPr>
                    </a:p>
                    <a:p>
                      <a:endParaRPr lang="en-GB" sz="1600" b="1" dirty="0">
                        <a:solidFill>
                          <a:schemeClr val="tx1"/>
                        </a:solidFill>
                        <a:latin typeface="Source Sans Pro" panose="020B0503030403020204" pitchFamily="34"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effectLst/>
                          <a:latin typeface="Source Sans Pro" panose="020B0503030403020204" pitchFamily="34" charset="0"/>
                        </a:rPr>
                        <a:t>How many times has it changed its use?</a:t>
                      </a:r>
                      <a:endParaRPr lang="en-GB" sz="1600" b="1" dirty="0" smtClean="0">
                        <a:latin typeface="Source Sans Pro" panose="020B0503030403020204" pitchFamily="34" charset="0"/>
                      </a:endParaRPr>
                    </a:p>
                    <a:p>
                      <a:endParaRPr lang="en-GB" sz="1600" b="1" dirty="0">
                        <a:solidFill>
                          <a:schemeClr val="tx1"/>
                        </a:solidFill>
                        <a:latin typeface="Source Sans Pro" panose="020B0503030403020204" pitchFamily="34"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effectLst/>
                          <a:latin typeface="Source Sans Pro" panose="020B0503030403020204" pitchFamily="34" charset="0"/>
                        </a:rPr>
                        <a:t>List what else it has been used for with the date in brackets after </a:t>
                      </a:r>
                      <a:r>
                        <a:rPr lang="en-GB" sz="1600" b="1" kern="1200" dirty="0" smtClean="0">
                          <a:effectLst/>
                          <a:latin typeface="Source Sans Pro" panose="020B0503030403020204" pitchFamily="34" charset="0"/>
                        </a:rPr>
                        <a:t>  </a:t>
                      </a:r>
                      <a:r>
                        <a:rPr lang="en-GB" sz="1600" b="1" kern="1200" dirty="0" smtClean="0">
                          <a:effectLst/>
                          <a:latin typeface="Source Sans Pro" panose="020B0503030403020204" pitchFamily="34" charset="0"/>
                        </a:rPr>
                        <a:t>e. g. mosque (1976).</a:t>
                      </a:r>
                      <a:endParaRPr lang="en-GB" sz="1600" b="1" dirty="0" smtClean="0">
                        <a:latin typeface="Source Sans Pro" panose="020B0503030403020204" pitchFamily="34" charset="0"/>
                      </a:endParaRPr>
                    </a:p>
                    <a:p>
                      <a:endParaRPr lang="en-GB" sz="1600" b="1" dirty="0">
                        <a:solidFill>
                          <a:schemeClr val="tx1"/>
                        </a:solidFill>
                        <a:latin typeface="Source Sans Pro" panose="020B0503030403020204" pitchFamily="34"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effectLst/>
                          <a:latin typeface="Source Sans Pro" panose="020B0503030403020204" pitchFamily="34" charset="0"/>
                        </a:rPr>
                        <a:t>What might this building tell us about the history of Bradford?</a:t>
                      </a:r>
                      <a:endParaRPr lang="en-GB" sz="1600" b="1" dirty="0" smtClean="0">
                        <a:latin typeface="Source Sans Pro" panose="020B0503030403020204" pitchFamily="34" charset="0"/>
                      </a:endParaRPr>
                    </a:p>
                    <a:p>
                      <a:endParaRPr lang="en-GB" sz="1600" b="1" dirty="0">
                        <a:solidFill>
                          <a:schemeClr val="tx1"/>
                        </a:solidFill>
                        <a:latin typeface="Source Sans Pro" panose="020B0503030403020204" pitchFamily="34" charset="0"/>
                      </a:endParaRPr>
                    </a:p>
                  </a:txBody>
                  <a:tcPr>
                    <a:solidFill>
                      <a:schemeClr val="bg1">
                        <a:lumMod val="85000"/>
                      </a:schemeClr>
                    </a:solidFill>
                  </a:tcPr>
                </a:tc>
              </a:tr>
              <a:tr h="842316">
                <a:tc>
                  <a:txBody>
                    <a:bodyPr/>
                    <a:lstStyle/>
                    <a:p>
                      <a:r>
                        <a:rPr lang="en-GB" dirty="0" smtClean="0">
                          <a:latin typeface="Source Sans Pro" panose="020B0503030403020204" pitchFamily="34" charset="0"/>
                        </a:rPr>
                        <a:t>1</a:t>
                      </a:r>
                      <a:endParaRPr lang="en-GB" dirty="0">
                        <a:latin typeface="Source Sans Pro" panose="020B0503030403020204" pitchFamily="34"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r h="842316">
                <a:tc>
                  <a:txBody>
                    <a:bodyPr/>
                    <a:lstStyle/>
                    <a:p>
                      <a:r>
                        <a:rPr lang="en-GB" dirty="0" smtClean="0">
                          <a:latin typeface="Source Sans Pro" panose="020B0503030403020204" pitchFamily="34" charset="0"/>
                        </a:rPr>
                        <a:t>2</a:t>
                      </a:r>
                      <a:endParaRPr lang="en-GB" dirty="0">
                        <a:latin typeface="Source Sans Pro" panose="020B0503030403020204" pitchFamily="34"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842316">
                <a:tc>
                  <a:txBody>
                    <a:bodyPr/>
                    <a:lstStyle/>
                    <a:p>
                      <a:r>
                        <a:rPr lang="en-GB" dirty="0" smtClean="0">
                          <a:latin typeface="Source Sans Pro" panose="020B0503030403020204" pitchFamily="34" charset="0"/>
                        </a:rPr>
                        <a:t>3</a:t>
                      </a:r>
                      <a:endParaRPr lang="en-GB" dirty="0">
                        <a:latin typeface="Source Sans Pro" panose="020B0503030403020204" pitchFamily="34" charset="0"/>
                      </a:endParaRPr>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r>
              <a:tr h="842316">
                <a:tc>
                  <a:txBody>
                    <a:bodyPr/>
                    <a:lstStyle/>
                    <a:p>
                      <a:r>
                        <a:rPr lang="en-GB" dirty="0" smtClean="0">
                          <a:latin typeface="Source Sans Pro" panose="020B0503030403020204" pitchFamily="34" charset="0"/>
                        </a:rPr>
                        <a:t>4</a:t>
                      </a:r>
                      <a:endParaRPr lang="en-GB" dirty="0">
                        <a:latin typeface="Source Sans Pro" panose="020B0503030403020204" pitchFamily="34"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842316">
                <a:tc>
                  <a:txBody>
                    <a:bodyPr/>
                    <a:lstStyle/>
                    <a:p>
                      <a:r>
                        <a:rPr lang="en-GB" dirty="0" smtClean="0">
                          <a:latin typeface="Source Sans Pro" panose="020B0503030403020204" pitchFamily="34" charset="0"/>
                        </a:rPr>
                        <a:t>5</a:t>
                      </a:r>
                      <a:endParaRPr lang="en-GB" dirty="0">
                        <a:latin typeface="Source Sans Pro" panose="020B0503030403020204" pitchFamily="34"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842316">
                <a:tc>
                  <a:txBody>
                    <a:bodyPr/>
                    <a:lstStyle/>
                    <a:p>
                      <a:r>
                        <a:rPr lang="en-GB" dirty="0" smtClean="0">
                          <a:latin typeface="Source Sans Pro" panose="020B0503030403020204" pitchFamily="34" charset="0"/>
                        </a:rPr>
                        <a:t>6</a:t>
                      </a:r>
                      <a:endParaRPr lang="en-GB" dirty="0">
                        <a:latin typeface="Source Sans Pro" panose="020B0503030403020204" pitchFamily="34"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Tree>
    <p:custDataLst>
      <p:tags r:id="rId1"/>
    </p:custDataLst>
    <p:extLst>
      <p:ext uri="{BB962C8B-B14F-4D97-AF65-F5344CB8AC3E}">
        <p14:creationId xmlns:p14="http://schemas.microsoft.com/office/powerpoint/2010/main" val="2276027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55576" y="2636912"/>
            <a:ext cx="7488832" cy="0"/>
          </a:xfrm>
          <a:prstGeom prst="line">
            <a:avLst/>
          </a:prstGeom>
          <a:ln w="28575">
            <a:solidFill>
              <a:schemeClr val="tx1">
                <a:lumMod val="95000"/>
                <a:lumOff val="5000"/>
              </a:schemeClr>
            </a:solidFill>
            <a:prstDash val="solid"/>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55576" y="1736812"/>
            <a:ext cx="1008112" cy="612068"/>
          </a:xfrm>
          <a:prstGeom prst="rect">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Source Sans Pro" panose="020B0503030403020204" pitchFamily="34" charset="0"/>
              </a:rPr>
              <a:t>Not at all</a:t>
            </a:r>
            <a:endParaRPr lang="en-GB" sz="1400" b="1" dirty="0">
              <a:solidFill>
                <a:schemeClr val="tx1"/>
              </a:solidFill>
              <a:latin typeface="Source Sans Pro" panose="020B0503030403020204" pitchFamily="34" charset="0"/>
            </a:endParaRPr>
          </a:p>
        </p:txBody>
      </p:sp>
      <p:sp>
        <p:nvSpPr>
          <p:cNvPr id="5" name="Rectangle 4"/>
          <p:cNvSpPr/>
          <p:nvPr/>
        </p:nvSpPr>
        <p:spPr>
          <a:xfrm>
            <a:off x="2987824" y="1736812"/>
            <a:ext cx="1008112" cy="612068"/>
          </a:xfrm>
          <a:prstGeom prst="rect">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Source Sans Pro" panose="020B0503030403020204" pitchFamily="34" charset="0"/>
              </a:rPr>
              <a:t>Not much</a:t>
            </a:r>
            <a:endParaRPr lang="en-GB" sz="1400" b="1" dirty="0">
              <a:solidFill>
                <a:schemeClr val="tx1"/>
              </a:solidFill>
              <a:latin typeface="Source Sans Pro" panose="020B0503030403020204" pitchFamily="34" charset="0"/>
            </a:endParaRPr>
          </a:p>
        </p:txBody>
      </p:sp>
      <p:sp>
        <p:nvSpPr>
          <p:cNvPr id="6" name="Rectangle 5"/>
          <p:cNvSpPr/>
          <p:nvPr/>
        </p:nvSpPr>
        <p:spPr>
          <a:xfrm>
            <a:off x="4932040" y="1736812"/>
            <a:ext cx="1152128" cy="612068"/>
          </a:xfrm>
          <a:prstGeom prst="rect">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Source Sans Pro" panose="020B0503030403020204" pitchFamily="34" charset="0"/>
              </a:rPr>
              <a:t>Quite a lot</a:t>
            </a:r>
            <a:endParaRPr lang="en-GB" sz="1400" b="1" dirty="0">
              <a:solidFill>
                <a:schemeClr val="tx1"/>
              </a:solidFill>
              <a:latin typeface="Source Sans Pro" panose="020B0503030403020204" pitchFamily="34" charset="0"/>
            </a:endParaRPr>
          </a:p>
        </p:txBody>
      </p:sp>
      <p:sp>
        <p:nvSpPr>
          <p:cNvPr id="7" name="Rectangle 6"/>
          <p:cNvSpPr/>
          <p:nvPr/>
        </p:nvSpPr>
        <p:spPr>
          <a:xfrm>
            <a:off x="6948264" y="1736812"/>
            <a:ext cx="1080120" cy="612068"/>
          </a:xfrm>
          <a:prstGeom prst="rect">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Source Sans Pro" panose="020B0503030403020204" pitchFamily="34" charset="0"/>
              </a:rPr>
              <a:t>Very much</a:t>
            </a:r>
            <a:endParaRPr lang="en-GB" sz="1400" b="1" dirty="0">
              <a:solidFill>
                <a:schemeClr val="tx1"/>
              </a:solidFill>
              <a:latin typeface="Source Sans Pro" panose="020B0503030403020204" pitchFamily="34" charset="0"/>
            </a:endParaRPr>
          </a:p>
        </p:txBody>
      </p:sp>
      <p:sp>
        <p:nvSpPr>
          <p:cNvPr id="8" name="Rectangle 7"/>
          <p:cNvSpPr/>
          <p:nvPr/>
        </p:nvSpPr>
        <p:spPr>
          <a:xfrm>
            <a:off x="251520" y="188640"/>
            <a:ext cx="8424936" cy="1152128"/>
          </a:xfrm>
          <a:prstGeom prst="rect">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latin typeface="Source Sans Pro" panose="020B0503030403020204" pitchFamily="34" charset="0"/>
              </a:rPr>
              <a:t>Building ……….  How much has it changed? Circle the statement you agree with</a:t>
            </a:r>
            <a:endParaRPr lang="en-GB" sz="2800" b="1" dirty="0">
              <a:solidFill>
                <a:schemeClr val="tx1"/>
              </a:solidFill>
              <a:latin typeface="Source Sans Pro" panose="020B0503030403020204" pitchFamily="34" charset="0"/>
            </a:endParaRPr>
          </a:p>
        </p:txBody>
      </p:sp>
      <p:sp>
        <p:nvSpPr>
          <p:cNvPr id="9" name="Rectangle 8"/>
          <p:cNvSpPr/>
          <p:nvPr/>
        </p:nvSpPr>
        <p:spPr>
          <a:xfrm>
            <a:off x="287524" y="3529996"/>
            <a:ext cx="8424936" cy="2563300"/>
          </a:xfrm>
          <a:prstGeom prst="rect">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solidFill>
                  <a:schemeClr val="tx1"/>
                </a:solidFill>
                <a:latin typeface="Source Sans Pro" panose="020B0503030403020204" pitchFamily="34" charset="0"/>
              </a:rPr>
              <a:t>We think this </a:t>
            </a:r>
            <a:r>
              <a:rPr lang="en-GB" sz="2400" b="1" dirty="0" smtClean="0">
                <a:solidFill>
                  <a:schemeClr val="tx1"/>
                </a:solidFill>
                <a:latin typeface="Source Sans Pro" panose="020B0503030403020204" pitchFamily="34" charset="0"/>
              </a:rPr>
              <a:t>because</a:t>
            </a:r>
          </a:p>
          <a:p>
            <a:endParaRPr lang="en-GB" sz="2400" b="1" dirty="0">
              <a:solidFill>
                <a:schemeClr val="tx1"/>
              </a:solidFill>
              <a:latin typeface="Source Sans Pro" panose="020B0503030403020204" pitchFamily="34" charset="0"/>
            </a:endParaRPr>
          </a:p>
          <a:p>
            <a:r>
              <a:rPr lang="en-GB" sz="2400" b="1" dirty="0" smtClean="0">
                <a:solidFill>
                  <a:schemeClr val="tx1"/>
                </a:solidFill>
                <a:latin typeface="Source Sans Pro" panose="020B0503030403020204" pitchFamily="34" charset="0"/>
              </a:rPr>
              <a:t>………………………………………………………………………</a:t>
            </a:r>
          </a:p>
          <a:p>
            <a:endParaRPr lang="en-GB" sz="2400" b="1" dirty="0">
              <a:solidFill>
                <a:schemeClr val="tx1"/>
              </a:solidFill>
              <a:latin typeface="Source Sans Pro" panose="020B0503030403020204" pitchFamily="34" charset="0"/>
            </a:endParaRPr>
          </a:p>
          <a:p>
            <a:r>
              <a:rPr lang="en-GB" sz="2400" b="1" dirty="0" smtClean="0">
                <a:solidFill>
                  <a:schemeClr val="tx1"/>
                </a:solidFill>
                <a:latin typeface="Source Sans Pro" panose="020B0503030403020204" pitchFamily="34" charset="0"/>
              </a:rPr>
              <a:t>………………………………………………………………………</a:t>
            </a:r>
            <a:endParaRPr lang="en-GB" sz="2400" b="1" dirty="0">
              <a:solidFill>
                <a:schemeClr val="tx1"/>
              </a:solidFill>
            </a:endParaRPr>
          </a:p>
          <a:p>
            <a:endParaRPr lang="en-GB" sz="2400" b="1" dirty="0">
              <a:solidFill>
                <a:schemeClr val="tx1"/>
              </a:solidFill>
            </a:endParaRPr>
          </a:p>
        </p:txBody>
      </p:sp>
      <p:cxnSp>
        <p:nvCxnSpPr>
          <p:cNvPr id="13" name="Straight Connector 12"/>
          <p:cNvCxnSpPr/>
          <p:nvPr/>
        </p:nvCxnSpPr>
        <p:spPr>
          <a:xfrm flipV="1">
            <a:off x="755576" y="2492896"/>
            <a:ext cx="144016" cy="14401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55576" y="2636912"/>
            <a:ext cx="144016" cy="14401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8100392" y="2492896"/>
            <a:ext cx="144016" cy="14401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100392" y="2636912"/>
            <a:ext cx="144016" cy="14401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48213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244" y="0"/>
            <a:ext cx="9144000" cy="6986528"/>
          </a:xfrm>
          <a:prstGeom prst="rect">
            <a:avLst/>
          </a:prstGeom>
        </p:spPr>
        <p:txBody>
          <a:bodyPr wrap="square">
            <a:spAutoFit/>
          </a:bodyPr>
          <a:lstStyle/>
          <a:p>
            <a:pPr marL="285750" indent="-285750">
              <a:buFont typeface="Arial" panose="020B0604020202020204" pitchFamily="34" charset="0"/>
              <a:buChar char="•"/>
            </a:pPr>
            <a:r>
              <a:rPr lang="en-GB" b="1" dirty="0" smtClean="0">
                <a:latin typeface="Source Sans Pro" panose="020B0503030403020204" pitchFamily="34" charset="0"/>
              </a:rPr>
              <a:t>Christianity (the Christian religion) has become less important in Bradford.</a:t>
            </a:r>
          </a:p>
          <a:p>
            <a:endParaRPr lang="en-GB" sz="1400" b="1" dirty="0" smtClean="0">
              <a:latin typeface="Source Sans Pro" panose="020B0503030403020204" pitchFamily="34" charset="0"/>
            </a:endParaRPr>
          </a:p>
          <a:p>
            <a:pPr marL="285750" indent="-285750">
              <a:buFont typeface="Arial" panose="020B0604020202020204" pitchFamily="34" charset="0"/>
              <a:buChar char="•"/>
            </a:pPr>
            <a:r>
              <a:rPr lang="en-GB" b="1" dirty="0" smtClean="0">
                <a:latin typeface="Source Sans Pro" panose="020B0503030403020204" pitchFamily="34" charset="0"/>
              </a:rPr>
              <a:t>Islam (the Muslim religion) has become more important in Bradford.</a:t>
            </a:r>
            <a:br>
              <a:rPr lang="en-GB" b="1" dirty="0" smtClean="0">
                <a:latin typeface="Source Sans Pro" panose="020B0503030403020204" pitchFamily="34" charset="0"/>
              </a:rPr>
            </a:br>
            <a:endParaRPr lang="en-GB" b="1" dirty="0" smtClean="0">
              <a:latin typeface="Source Sans Pro" panose="020B0503030403020204" pitchFamily="34" charset="0"/>
            </a:endParaRPr>
          </a:p>
          <a:p>
            <a:pPr marL="285750" indent="-285750">
              <a:buFont typeface="Arial" panose="020B0604020202020204" pitchFamily="34" charset="0"/>
              <a:buChar char="•"/>
            </a:pPr>
            <a:r>
              <a:rPr lang="en-GB" b="1" dirty="0" smtClean="0">
                <a:latin typeface="Source Sans Pro" panose="020B0503030403020204" pitchFamily="34" charset="0"/>
              </a:rPr>
              <a:t>Sikhism (the Sikh religion) has become more important in Bradford</a:t>
            </a:r>
            <a:br>
              <a:rPr lang="en-GB" b="1" dirty="0" smtClean="0">
                <a:latin typeface="Source Sans Pro" panose="020B0503030403020204" pitchFamily="34" charset="0"/>
              </a:rPr>
            </a:br>
            <a:endParaRPr lang="en-GB" b="1" dirty="0" smtClean="0">
              <a:latin typeface="Source Sans Pro" panose="020B0503030403020204" pitchFamily="34" charset="0"/>
            </a:endParaRPr>
          </a:p>
          <a:p>
            <a:pPr marL="285750" indent="-285750">
              <a:buFont typeface="Arial" panose="020B0604020202020204" pitchFamily="34" charset="0"/>
              <a:buChar char="•"/>
            </a:pPr>
            <a:r>
              <a:rPr lang="en-GB" b="1" dirty="0" smtClean="0">
                <a:latin typeface="Source Sans Pro" panose="020B0503030403020204" pitchFamily="34" charset="0"/>
              </a:rPr>
              <a:t>Judaism (the Jewish religion) has become less important in Bradford.</a:t>
            </a:r>
            <a:br>
              <a:rPr lang="en-GB" b="1" dirty="0" smtClean="0">
                <a:latin typeface="Source Sans Pro" panose="020B0503030403020204" pitchFamily="34" charset="0"/>
              </a:rPr>
            </a:br>
            <a:endParaRPr lang="en-GB" b="1" dirty="0" smtClean="0">
              <a:latin typeface="Source Sans Pro" panose="020B0503030403020204" pitchFamily="34" charset="0"/>
            </a:endParaRPr>
          </a:p>
          <a:p>
            <a:pPr marL="285750" indent="-285750">
              <a:buFont typeface="Arial" panose="020B0604020202020204" pitchFamily="34" charset="0"/>
              <a:buChar char="•"/>
            </a:pPr>
            <a:r>
              <a:rPr lang="en-GB" b="1" dirty="0" smtClean="0">
                <a:latin typeface="Source Sans Pro" panose="020B0503030403020204" pitchFamily="34" charset="0"/>
              </a:rPr>
              <a:t>Hinduism (the Hindu religion) has become more important in Bradford.</a:t>
            </a:r>
            <a:br>
              <a:rPr lang="en-GB" b="1" dirty="0" smtClean="0">
                <a:latin typeface="Source Sans Pro" panose="020B0503030403020204" pitchFamily="34" charset="0"/>
              </a:rPr>
            </a:br>
            <a:endParaRPr lang="en-GB" b="1" dirty="0" smtClean="0">
              <a:latin typeface="Source Sans Pro" panose="020B0503030403020204" pitchFamily="34" charset="0"/>
            </a:endParaRPr>
          </a:p>
          <a:p>
            <a:pPr marL="285750" indent="-285750">
              <a:buFont typeface="Arial" panose="020B0604020202020204" pitchFamily="34" charset="0"/>
              <a:buChar char="•"/>
            </a:pPr>
            <a:r>
              <a:rPr lang="en-GB" b="1" dirty="0" smtClean="0">
                <a:latin typeface="Source Sans Pro" panose="020B0503030403020204" pitchFamily="34" charset="0"/>
              </a:rPr>
              <a:t>German migrants changed Bradford</a:t>
            </a:r>
            <a:br>
              <a:rPr lang="en-GB" b="1" dirty="0" smtClean="0">
                <a:latin typeface="Source Sans Pro" panose="020B0503030403020204" pitchFamily="34" charset="0"/>
              </a:rPr>
            </a:br>
            <a:endParaRPr lang="en-GB" b="1" dirty="0" smtClean="0">
              <a:latin typeface="Source Sans Pro" panose="020B0503030403020204" pitchFamily="34" charset="0"/>
            </a:endParaRPr>
          </a:p>
          <a:p>
            <a:pPr marL="285750" indent="-285750">
              <a:buFont typeface="Arial" panose="020B0604020202020204" pitchFamily="34" charset="0"/>
              <a:buChar char="•"/>
            </a:pPr>
            <a:r>
              <a:rPr lang="en-GB" b="1" dirty="0" smtClean="0">
                <a:latin typeface="Source Sans Pro" panose="020B0503030403020204" pitchFamily="34" charset="0"/>
              </a:rPr>
              <a:t>Irish migrants changed Bradford</a:t>
            </a:r>
          </a:p>
          <a:p>
            <a:pPr marL="285750" indent="-285750">
              <a:buFont typeface="Arial" panose="020B0604020202020204" pitchFamily="34" charset="0"/>
              <a:buChar char="•"/>
            </a:pPr>
            <a:endParaRPr lang="en-GB" sz="1400" b="1" dirty="0" smtClean="0">
              <a:latin typeface="Source Sans Pro" panose="020B0503030403020204" pitchFamily="34" charset="0"/>
            </a:endParaRPr>
          </a:p>
          <a:p>
            <a:pPr marL="285750" indent="-285750">
              <a:buFont typeface="Arial" panose="020B0604020202020204" pitchFamily="34" charset="0"/>
              <a:buChar char="•"/>
            </a:pPr>
            <a:r>
              <a:rPr lang="en-GB" b="1" dirty="0" smtClean="0">
                <a:latin typeface="Source Sans Pro" panose="020B0503030403020204" pitchFamily="34" charset="0"/>
              </a:rPr>
              <a:t>Jewish migrants changed Bradford</a:t>
            </a:r>
          </a:p>
          <a:p>
            <a:endParaRPr lang="en-GB" sz="1400" b="1" dirty="0" smtClean="0">
              <a:latin typeface="Source Sans Pro" panose="020B0503030403020204" pitchFamily="34" charset="0"/>
            </a:endParaRPr>
          </a:p>
          <a:p>
            <a:pPr marL="285750" indent="-285750">
              <a:buFont typeface="Arial" panose="020B0604020202020204" pitchFamily="34" charset="0"/>
              <a:buChar char="•"/>
            </a:pPr>
            <a:r>
              <a:rPr lang="en-GB" b="1" dirty="0" smtClean="0">
                <a:latin typeface="Source Sans Pro" panose="020B0503030403020204" pitchFamily="34" charset="0"/>
              </a:rPr>
              <a:t>South Asian migrants (from modern India, Pakistan and Bangladesh) changed Bradford</a:t>
            </a:r>
          </a:p>
          <a:p>
            <a:pPr marL="285750" indent="-285750">
              <a:buFont typeface="Arial" panose="020B0604020202020204" pitchFamily="34" charset="0"/>
              <a:buChar char="•"/>
            </a:pPr>
            <a:endParaRPr lang="en-GB" sz="1400" b="1" dirty="0" smtClean="0">
              <a:latin typeface="Source Sans Pro" panose="020B0503030403020204" pitchFamily="34" charset="0"/>
            </a:endParaRPr>
          </a:p>
          <a:p>
            <a:pPr marL="285750" indent="-285750">
              <a:buFont typeface="Arial" panose="020B0604020202020204" pitchFamily="34" charset="0"/>
              <a:buChar char="•"/>
            </a:pPr>
            <a:r>
              <a:rPr lang="en-GB" b="1" dirty="0" smtClean="0">
                <a:latin typeface="Source Sans Pro" panose="020B0503030403020204" pitchFamily="34" charset="0"/>
              </a:rPr>
              <a:t>East European migrants (from Poland, Hungary, Latvia, Estonia etc.) changed Bradford</a:t>
            </a:r>
            <a:br>
              <a:rPr lang="en-GB" b="1" dirty="0" smtClean="0">
                <a:latin typeface="Source Sans Pro" panose="020B0503030403020204" pitchFamily="34" charset="0"/>
              </a:rPr>
            </a:br>
            <a:endParaRPr lang="en-GB" b="1" dirty="0" smtClean="0">
              <a:latin typeface="Source Sans Pro" panose="020B0503030403020204" pitchFamily="34" charset="0"/>
            </a:endParaRPr>
          </a:p>
          <a:p>
            <a:pPr marL="285750" indent="-285750">
              <a:buFont typeface="Arial" panose="020B0604020202020204" pitchFamily="34" charset="0"/>
              <a:buChar char="•"/>
            </a:pPr>
            <a:r>
              <a:rPr lang="en-GB" b="1" dirty="0" smtClean="0">
                <a:latin typeface="Source Sans Pro" panose="020B0503030403020204" pitchFamily="34" charset="0"/>
              </a:rPr>
              <a:t>Caribbean migrants changed Bradford</a:t>
            </a:r>
          </a:p>
          <a:p>
            <a:pPr marL="285750" indent="-285750">
              <a:buFont typeface="Arial" panose="020B0604020202020204" pitchFamily="34" charset="0"/>
              <a:buChar char="•"/>
            </a:pPr>
            <a:endParaRPr lang="en-GB" sz="1400" b="1" dirty="0" smtClean="0">
              <a:latin typeface="Source Sans Pro" panose="020B0503030403020204" pitchFamily="34" charset="0"/>
            </a:endParaRPr>
          </a:p>
          <a:p>
            <a:pPr marL="285750" indent="-285750">
              <a:buFont typeface="Arial" panose="020B0604020202020204" pitchFamily="34" charset="0"/>
              <a:buChar char="•"/>
            </a:pPr>
            <a:r>
              <a:rPr lang="en-GB" b="1" dirty="0" smtClean="0">
                <a:latin typeface="Source Sans Pro" panose="020B0503030403020204" pitchFamily="34" charset="0"/>
              </a:rPr>
              <a:t>The textile industry (making cloth </a:t>
            </a:r>
            <a:r>
              <a:rPr lang="en-GB" b="1" dirty="0">
                <a:latin typeface="Source Sans Pro" panose="020B0503030403020204" pitchFamily="34" charset="0"/>
              </a:rPr>
              <a:t>/</a:t>
            </a:r>
            <a:r>
              <a:rPr lang="en-GB" b="1" dirty="0" smtClean="0">
                <a:latin typeface="Source Sans Pro" panose="020B0503030403020204" pitchFamily="34" charset="0"/>
              </a:rPr>
              <a:t>clothes) was once important to Bradford</a:t>
            </a:r>
            <a:r>
              <a:rPr lang="en-GB" dirty="0" smtClean="0">
                <a:latin typeface="Source Sans Pro" panose="020B0503030403020204" pitchFamily="34" charset="0"/>
              </a:rPr>
              <a:t/>
            </a:r>
            <a:br>
              <a:rPr lang="en-GB" dirty="0" smtClean="0">
                <a:latin typeface="Source Sans Pro" panose="020B0503030403020204" pitchFamily="34" charset="0"/>
              </a:rPr>
            </a:br>
            <a:endParaRPr lang="en-GB" b="1" dirty="0">
              <a:latin typeface="Source Sans Pro" panose="020B0503030403020204" pitchFamily="34" charset="0"/>
            </a:endParaRPr>
          </a:p>
        </p:txBody>
      </p:sp>
      <p:pic>
        <p:nvPicPr>
          <p:cNvPr id="2058" name="Picture 1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588" t="780"/>
          <a:stretch/>
        </p:blipFill>
        <p:spPr bwMode="auto">
          <a:xfrm>
            <a:off x="8545465" y="4797152"/>
            <a:ext cx="470988" cy="5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709" t="31814" r="47070" b="23204"/>
          <a:stretch/>
        </p:blipFill>
        <p:spPr bwMode="auto">
          <a:xfrm>
            <a:off x="8581263" y="4186648"/>
            <a:ext cx="502952" cy="51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861" y="127385"/>
            <a:ext cx="147070" cy="217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5375" y="600260"/>
            <a:ext cx="326854" cy="308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93106" y="1043877"/>
            <a:ext cx="357699" cy="464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12526" y="1605842"/>
            <a:ext cx="349703" cy="408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85682" y="2223993"/>
            <a:ext cx="403389" cy="352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45465" y="2672927"/>
            <a:ext cx="495499" cy="495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90850" y="3150984"/>
            <a:ext cx="425457" cy="373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23950" y="3696138"/>
            <a:ext cx="349703" cy="408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541357" y="5491129"/>
            <a:ext cx="479203" cy="240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89574" y="6153927"/>
            <a:ext cx="630986" cy="42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92551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14163405"/>
              </p:ext>
            </p:extLst>
          </p:nvPr>
        </p:nvGraphicFramePr>
        <p:xfrm>
          <a:off x="179512" y="-6548"/>
          <a:ext cx="8640960" cy="6891170"/>
        </p:xfrm>
        <a:graphic>
          <a:graphicData uri="http://schemas.openxmlformats.org/drawingml/2006/table">
            <a:tbl>
              <a:tblPr firstRow="1" bandRow="1">
                <a:tableStyleId>{5940675A-B579-460E-94D1-54222C63F5DA}</a:tableStyleId>
              </a:tblPr>
              <a:tblGrid>
                <a:gridCol w="3456384"/>
                <a:gridCol w="1748702"/>
                <a:gridCol w="3435874"/>
              </a:tblGrid>
              <a:tr h="829588">
                <a:tc>
                  <a:txBody>
                    <a:bodyPr/>
                    <a:lstStyle/>
                    <a:p>
                      <a:r>
                        <a:rPr lang="en-GB" dirty="0" smtClean="0">
                          <a:latin typeface="Source Sans Pro" panose="020B0503030403020204" pitchFamily="34" charset="0"/>
                        </a:rPr>
                        <a:t>Bradford History Statements</a:t>
                      </a:r>
                      <a:endParaRPr lang="en-GB" dirty="0">
                        <a:latin typeface="Source Sans Pro" panose="020B0503030403020204" pitchFamily="34" charset="0"/>
                      </a:endParaRPr>
                    </a:p>
                  </a:txBody>
                  <a:tcPr>
                    <a:solidFill>
                      <a:schemeClr val="accent1">
                        <a:lumMod val="40000"/>
                        <a:lumOff val="60000"/>
                      </a:schemeClr>
                    </a:solidFill>
                  </a:tcPr>
                </a:tc>
                <a:tc>
                  <a:txBody>
                    <a:bodyPr/>
                    <a:lstStyle/>
                    <a:p>
                      <a:r>
                        <a:rPr lang="en-GB" sz="1800" dirty="0" smtClean="0">
                          <a:latin typeface="Source Sans Pro" panose="020B0503030403020204" pitchFamily="34" charset="0"/>
                        </a:rPr>
                        <a:t>Buildings which support  the statement</a:t>
                      </a:r>
                      <a:endParaRPr lang="en-GB" dirty="0">
                        <a:latin typeface="Source Sans Pro" panose="020B0503030403020204" pitchFamily="34" charset="0"/>
                      </a:endParaRPr>
                    </a:p>
                  </a:txBody>
                  <a:tcPr>
                    <a:solidFill>
                      <a:schemeClr val="accent1">
                        <a:lumMod val="40000"/>
                        <a:lumOff val="60000"/>
                      </a:schemeClr>
                    </a:solidFill>
                  </a:tcPr>
                </a:tc>
                <a:tc>
                  <a:txBody>
                    <a:bodyPr/>
                    <a:lstStyle/>
                    <a:p>
                      <a:r>
                        <a:rPr lang="en-GB" dirty="0" smtClean="0">
                          <a:latin typeface="Source Sans Pro" panose="020B0503030403020204" pitchFamily="34" charset="0"/>
                        </a:rPr>
                        <a:t>Supporting Evidence </a:t>
                      </a:r>
                      <a:endParaRPr lang="en-GB" dirty="0">
                        <a:latin typeface="Source Sans Pro" panose="020B0503030403020204" pitchFamily="34" charset="0"/>
                      </a:endParaRPr>
                    </a:p>
                  </a:txBody>
                  <a:tcPr>
                    <a:solidFill>
                      <a:schemeClr val="accent1">
                        <a:lumMod val="40000"/>
                        <a:lumOff val="60000"/>
                      </a:schemeClr>
                    </a:solidFill>
                  </a:tcPr>
                </a:tc>
              </a:tr>
              <a:tr h="1045467">
                <a:tc>
                  <a:txBody>
                    <a:bodyPr/>
                    <a:lstStyle/>
                    <a:p>
                      <a:pPr marL="0" indent="0">
                        <a:buFont typeface="Arial" panose="020B0604020202020204" pitchFamily="34" charset="0"/>
                        <a:buNone/>
                      </a:pPr>
                      <a:r>
                        <a:rPr lang="en-GB" sz="1800" b="1" dirty="0" smtClean="0">
                          <a:latin typeface="Source Sans Pro" panose="020B0503030403020204" pitchFamily="34" charset="0"/>
                        </a:rPr>
                        <a:t>Christianity (the Christian religion) has become less important in Bradford over time.</a:t>
                      </a:r>
                      <a:endParaRPr lang="en-GB" dirty="0">
                        <a:latin typeface="Source Sans Pro" panose="020B0503030403020204" pitchFamily="34" charset="0"/>
                      </a:endParaRPr>
                    </a:p>
                  </a:txBody>
                  <a:tcPr/>
                </a:tc>
                <a:tc>
                  <a:txBody>
                    <a:bodyPr/>
                    <a:lstStyle/>
                    <a:p>
                      <a:endParaRPr lang="en-GB" dirty="0"/>
                    </a:p>
                  </a:txBody>
                  <a:tcPr/>
                </a:tc>
                <a:tc>
                  <a:txBody>
                    <a:bodyPr/>
                    <a:lstStyle/>
                    <a:p>
                      <a:endParaRPr lang="en-GB"/>
                    </a:p>
                  </a:txBody>
                  <a:tcPr/>
                </a:tc>
              </a:tr>
              <a:tr h="442229">
                <a:tc>
                  <a:txBody>
                    <a:bodyPr/>
                    <a:lstStyle/>
                    <a:p>
                      <a:endParaRPr lang="en-GB"/>
                    </a:p>
                  </a:txBody>
                  <a:tcPr/>
                </a:tc>
                <a:tc>
                  <a:txBody>
                    <a:bodyPr/>
                    <a:lstStyle/>
                    <a:p>
                      <a:endParaRPr lang="en-GB" dirty="0"/>
                    </a:p>
                  </a:txBody>
                  <a:tcPr/>
                </a:tc>
                <a:tc>
                  <a:txBody>
                    <a:bodyPr/>
                    <a:lstStyle/>
                    <a:p>
                      <a:endParaRPr lang="en-GB" dirty="0"/>
                    </a:p>
                  </a:txBody>
                  <a:tcPr/>
                </a:tc>
              </a:tr>
              <a:tr h="442229">
                <a:tc>
                  <a:txBody>
                    <a:bodyPr/>
                    <a:lstStyle/>
                    <a:p>
                      <a:endParaRPr lang="en-GB"/>
                    </a:p>
                  </a:txBody>
                  <a:tcPr/>
                </a:tc>
                <a:tc>
                  <a:txBody>
                    <a:bodyPr/>
                    <a:lstStyle/>
                    <a:p>
                      <a:endParaRPr lang="en-GB"/>
                    </a:p>
                  </a:txBody>
                  <a:tcPr/>
                </a:tc>
                <a:tc>
                  <a:txBody>
                    <a:bodyPr/>
                    <a:lstStyle/>
                    <a:p>
                      <a:endParaRPr lang="en-GB"/>
                    </a:p>
                  </a:txBody>
                  <a:tcPr/>
                </a:tc>
              </a:tr>
              <a:tr h="442229">
                <a:tc>
                  <a:txBody>
                    <a:bodyPr/>
                    <a:lstStyle/>
                    <a:p>
                      <a:endParaRPr lang="en-GB"/>
                    </a:p>
                  </a:txBody>
                  <a:tcPr/>
                </a:tc>
                <a:tc>
                  <a:txBody>
                    <a:bodyPr/>
                    <a:lstStyle/>
                    <a:p>
                      <a:endParaRPr lang="en-GB"/>
                    </a:p>
                  </a:txBody>
                  <a:tcPr/>
                </a:tc>
                <a:tc>
                  <a:txBody>
                    <a:bodyPr/>
                    <a:lstStyle/>
                    <a:p>
                      <a:endParaRPr lang="en-GB"/>
                    </a:p>
                  </a:txBody>
                  <a:tcPr/>
                </a:tc>
              </a:tr>
              <a:tr h="442229">
                <a:tc>
                  <a:txBody>
                    <a:bodyPr/>
                    <a:lstStyle/>
                    <a:p>
                      <a:endParaRPr lang="en-GB"/>
                    </a:p>
                  </a:txBody>
                  <a:tcPr/>
                </a:tc>
                <a:tc>
                  <a:txBody>
                    <a:bodyPr/>
                    <a:lstStyle/>
                    <a:p>
                      <a:endParaRPr lang="en-GB"/>
                    </a:p>
                  </a:txBody>
                  <a:tcPr/>
                </a:tc>
                <a:tc>
                  <a:txBody>
                    <a:bodyPr/>
                    <a:lstStyle/>
                    <a:p>
                      <a:endParaRPr lang="en-GB"/>
                    </a:p>
                  </a:txBody>
                  <a:tcPr/>
                </a:tc>
              </a:tr>
              <a:tr h="442229">
                <a:tc>
                  <a:txBody>
                    <a:bodyPr/>
                    <a:lstStyle/>
                    <a:p>
                      <a:endParaRPr lang="en-GB"/>
                    </a:p>
                  </a:txBody>
                  <a:tcPr/>
                </a:tc>
                <a:tc>
                  <a:txBody>
                    <a:bodyPr/>
                    <a:lstStyle/>
                    <a:p>
                      <a:endParaRPr lang="en-GB"/>
                    </a:p>
                  </a:txBody>
                  <a:tcPr/>
                </a:tc>
                <a:tc>
                  <a:txBody>
                    <a:bodyPr/>
                    <a:lstStyle/>
                    <a:p>
                      <a:endParaRPr lang="en-GB"/>
                    </a:p>
                  </a:txBody>
                  <a:tcPr/>
                </a:tc>
              </a:tr>
              <a:tr h="442229">
                <a:tc>
                  <a:txBody>
                    <a:bodyPr/>
                    <a:lstStyle/>
                    <a:p>
                      <a:endParaRPr lang="en-GB"/>
                    </a:p>
                  </a:txBody>
                  <a:tcPr/>
                </a:tc>
                <a:tc>
                  <a:txBody>
                    <a:bodyPr/>
                    <a:lstStyle/>
                    <a:p>
                      <a:endParaRPr lang="en-GB"/>
                    </a:p>
                  </a:txBody>
                  <a:tcPr/>
                </a:tc>
                <a:tc>
                  <a:txBody>
                    <a:bodyPr/>
                    <a:lstStyle/>
                    <a:p>
                      <a:endParaRPr lang="en-GB"/>
                    </a:p>
                  </a:txBody>
                  <a:tcPr/>
                </a:tc>
              </a:tr>
              <a:tr h="442229">
                <a:tc>
                  <a:txBody>
                    <a:bodyPr/>
                    <a:lstStyle/>
                    <a:p>
                      <a:endParaRPr lang="en-GB"/>
                    </a:p>
                  </a:txBody>
                  <a:tcPr/>
                </a:tc>
                <a:tc>
                  <a:txBody>
                    <a:bodyPr/>
                    <a:lstStyle/>
                    <a:p>
                      <a:endParaRPr lang="en-GB"/>
                    </a:p>
                  </a:txBody>
                  <a:tcPr/>
                </a:tc>
                <a:tc>
                  <a:txBody>
                    <a:bodyPr/>
                    <a:lstStyle/>
                    <a:p>
                      <a:endParaRPr lang="en-GB"/>
                    </a:p>
                  </a:txBody>
                  <a:tcPr/>
                </a:tc>
              </a:tr>
              <a:tr h="442229">
                <a:tc>
                  <a:txBody>
                    <a:bodyPr/>
                    <a:lstStyle/>
                    <a:p>
                      <a:endParaRPr lang="en-GB"/>
                    </a:p>
                  </a:txBody>
                  <a:tcPr/>
                </a:tc>
                <a:tc>
                  <a:txBody>
                    <a:bodyPr/>
                    <a:lstStyle/>
                    <a:p>
                      <a:endParaRPr lang="en-GB"/>
                    </a:p>
                  </a:txBody>
                  <a:tcPr/>
                </a:tc>
                <a:tc>
                  <a:txBody>
                    <a:bodyPr/>
                    <a:lstStyle/>
                    <a:p>
                      <a:endParaRPr lang="en-GB"/>
                    </a:p>
                  </a:txBody>
                  <a:tcPr/>
                </a:tc>
              </a:tr>
              <a:tr h="442229">
                <a:tc>
                  <a:txBody>
                    <a:bodyPr/>
                    <a:lstStyle/>
                    <a:p>
                      <a:endParaRPr lang="en-GB"/>
                    </a:p>
                  </a:txBody>
                  <a:tcPr/>
                </a:tc>
                <a:tc>
                  <a:txBody>
                    <a:bodyPr/>
                    <a:lstStyle/>
                    <a:p>
                      <a:endParaRPr lang="en-GB"/>
                    </a:p>
                  </a:txBody>
                  <a:tcPr/>
                </a:tc>
                <a:tc>
                  <a:txBody>
                    <a:bodyPr/>
                    <a:lstStyle/>
                    <a:p>
                      <a:endParaRPr lang="en-GB"/>
                    </a:p>
                  </a:txBody>
                  <a:tcPr/>
                </a:tc>
              </a:tr>
              <a:tr h="442229">
                <a:tc>
                  <a:txBody>
                    <a:bodyPr/>
                    <a:lstStyle/>
                    <a:p>
                      <a:endParaRPr lang="en-GB"/>
                    </a:p>
                  </a:txBody>
                  <a:tcPr/>
                </a:tc>
                <a:tc>
                  <a:txBody>
                    <a:bodyPr/>
                    <a:lstStyle/>
                    <a:p>
                      <a:endParaRPr lang="en-GB"/>
                    </a:p>
                  </a:txBody>
                  <a:tcPr/>
                </a:tc>
                <a:tc>
                  <a:txBody>
                    <a:bodyPr/>
                    <a:lstStyle/>
                    <a:p>
                      <a:endParaRPr lang="en-GB"/>
                    </a:p>
                  </a:txBody>
                  <a:tcPr/>
                </a:tc>
              </a:tr>
              <a:tr h="258230">
                <a:tc>
                  <a:txBody>
                    <a:bodyPr/>
                    <a:lstStyle/>
                    <a:p>
                      <a:endParaRPr lang="en-GB" dirty="0"/>
                    </a:p>
                  </a:txBody>
                  <a:tcPr/>
                </a:tc>
                <a:tc>
                  <a:txBody>
                    <a:bodyPr/>
                    <a:lstStyle/>
                    <a:p>
                      <a:endParaRPr lang="en-GB"/>
                    </a:p>
                  </a:txBody>
                  <a:tcPr/>
                </a:tc>
                <a:tc>
                  <a:txBody>
                    <a:bodyPr/>
                    <a:lstStyle/>
                    <a:p>
                      <a:endParaRPr lang="en-GB" dirty="0"/>
                    </a:p>
                  </a:txBody>
                  <a:tcPr/>
                </a:tc>
              </a:tr>
            </a:tbl>
          </a:graphicData>
        </a:graphic>
      </p:graphicFrame>
    </p:spTree>
    <p:custDataLst>
      <p:tags r:id="rId1"/>
    </p:custDataLst>
    <p:extLst>
      <p:ext uri="{BB962C8B-B14F-4D97-AF65-F5344CB8AC3E}">
        <p14:creationId xmlns:p14="http://schemas.microsoft.com/office/powerpoint/2010/main" val="1962377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1871</TotalTime>
  <Words>465</Words>
  <Application>Microsoft Office PowerPoint</Application>
  <PresentationFormat>On-screen Show (4:3)</PresentationFormat>
  <Paragraphs>96</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can buildings tell us about the history of Bradford?</dc:title>
  <dc:creator>User</dc:creator>
  <cp:lastModifiedBy>McHarg, Catherine</cp:lastModifiedBy>
  <cp:revision>26</cp:revision>
  <cp:lastPrinted>2019-12-02T11:14:10Z</cp:lastPrinted>
  <dcterms:created xsi:type="dcterms:W3CDTF">2019-09-23T10:42:56Z</dcterms:created>
  <dcterms:modified xsi:type="dcterms:W3CDTF">2020-01-17T11:09:27Z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7CB8A8E0-6B23-460E-820C-883165F03556</vt:lpwstr>
  </property>
  <property fmtid="{D5CDD505-2E9C-101B-9397-08002B2CF9AE}" pid="3" name="ArticulatePath">
    <vt:lpwstr>Bradford Map Overview Lesson</vt:lpwstr>
  </property>
</Properties>
</file>