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5"/>
  </p:notesMasterIdLst>
  <p:handoutMasterIdLst>
    <p:handoutMasterId r:id="rId46"/>
  </p:handoutMasterIdLst>
  <p:sldIdLst>
    <p:sldId id="486" r:id="rId5"/>
    <p:sldId id="364" r:id="rId6"/>
    <p:sldId id="462" r:id="rId7"/>
    <p:sldId id="379" r:id="rId8"/>
    <p:sldId id="621" r:id="rId9"/>
    <p:sldId id="488" r:id="rId10"/>
    <p:sldId id="380" r:id="rId11"/>
    <p:sldId id="622" r:id="rId12"/>
    <p:sldId id="623" r:id="rId13"/>
    <p:sldId id="529" r:id="rId14"/>
    <p:sldId id="466" r:id="rId15"/>
    <p:sldId id="641" r:id="rId16"/>
    <p:sldId id="638" r:id="rId17"/>
    <p:sldId id="639" r:id="rId18"/>
    <p:sldId id="600" r:id="rId19"/>
    <p:sldId id="601" r:id="rId20"/>
    <p:sldId id="582" r:id="rId21"/>
    <p:sldId id="628" r:id="rId22"/>
    <p:sldId id="629" r:id="rId23"/>
    <p:sldId id="562" r:id="rId24"/>
    <p:sldId id="630" r:id="rId25"/>
    <p:sldId id="566" r:id="rId26"/>
    <p:sldId id="631" r:id="rId27"/>
    <p:sldId id="567" r:id="rId28"/>
    <p:sldId id="590" r:id="rId29"/>
    <p:sldId id="636" r:id="rId30"/>
    <p:sldId id="571" r:id="rId31"/>
    <p:sldId id="546" r:id="rId32"/>
    <p:sldId id="568" r:id="rId33"/>
    <p:sldId id="593" r:id="rId34"/>
    <p:sldId id="577" r:id="rId35"/>
    <p:sldId id="570" r:id="rId36"/>
    <p:sldId id="612" r:id="rId37"/>
    <p:sldId id="637" r:id="rId38"/>
    <p:sldId id="493" r:id="rId39"/>
    <p:sldId id="495" r:id="rId40"/>
    <p:sldId id="506" r:id="rId41"/>
    <p:sldId id="373" r:id="rId42"/>
    <p:sldId id="514" r:id="rId43"/>
    <p:sldId id="640"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1919"/>
    <a:srgbClr val="BBEBA0"/>
    <a:srgbClr val="FAC3C1"/>
    <a:srgbClr val="EEFBE8"/>
    <a:srgbClr val="DEF5CF"/>
    <a:srgbClr val="65DCB3"/>
    <a:srgbClr val="F25244"/>
    <a:srgbClr val="F9A8A1"/>
    <a:srgbClr val="F2B8AE"/>
    <a:srgbClr val="4884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4251F5-5C6A-4698-9C0D-EE5DD316973E}" v="18" dt="2026-05-26T08:22:32.8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92" autoAdjust="0"/>
    <p:restoredTop sz="75545" autoAdjust="0"/>
  </p:normalViewPr>
  <p:slideViewPr>
    <p:cSldViewPr snapToGrid="0">
      <p:cViewPr varScale="1">
        <p:scale>
          <a:sx n="39" d="100"/>
          <a:sy n="39" d="100"/>
        </p:scale>
        <p:origin x="78" y="1032"/>
      </p:cViewPr>
      <p:guideLst>
        <p:guide orient="horz" pos="4110"/>
        <p:guide pos="3749"/>
      </p:guideLst>
    </p:cSldViewPr>
  </p:slideViewPr>
  <p:outlineViewPr>
    <p:cViewPr>
      <p:scale>
        <a:sx n="33" d="100"/>
        <a:sy n="33" d="100"/>
      </p:scale>
      <p:origin x="0" y="-23976"/>
    </p:cViewPr>
  </p:outlineViewPr>
  <p:notesTextViewPr>
    <p:cViewPr>
      <p:scale>
        <a:sx n="1" d="1"/>
        <a:sy n="1" d="1"/>
      </p:scale>
      <p:origin x="0" y="0"/>
    </p:cViewPr>
  </p:notesTextViewPr>
  <p:notesViewPr>
    <p:cSldViewPr snapToGrid="0" showGuides="1">
      <p:cViewPr varScale="1">
        <p:scale>
          <a:sx n="96" d="100"/>
          <a:sy n="96" d="100"/>
        </p:scale>
        <p:origin x="4328"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CA6F3431-AE1E-495F-A75B-7AA93AB5A731}"/>
    <pc:docChg chg="undo redo custSel addSld delSld modSld sldOrd modMainMaster">
      <pc:chgData name="McHarg, Catherine" userId="88b8f76c-9ae3-4745-88eb-fe0667a22af5" providerId="ADAL" clId="{CA6F3431-AE1E-495F-A75B-7AA93AB5A731}" dt="2026-05-26T08:22:32.848" v="6456" actId="1366"/>
      <pc:docMkLst>
        <pc:docMk/>
      </pc:docMkLst>
      <pc:sldChg chg="del">
        <pc:chgData name="McHarg, Catherine" userId="88b8f76c-9ae3-4745-88eb-fe0667a22af5" providerId="ADAL" clId="{CA6F3431-AE1E-495F-A75B-7AA93AB5A731}" dt="2026-05-26T07:51:05.941" v="6326" actId="47"/>
        <pc:sldMkLst>
          <pc:docMk/>
          <pc:sldMk cId="602609153" sldId="283"/>
        </pc:sldMkLst>
      </pc:sldChg>
      <pc:sldChg chg="del">
        <pc:chgData name="McHarg, Catherine" userId="88b8f76c-9ae3-4745-88eb-fe0667a22af5" providerId="ADAL" clId="{CA6F3431-AE1E-495F-A75B-7AA93AB5A731}" dt="2026-05-26T07:51:05.941" v="6326" actId="47"/>
        <pc:sldMkLst>
          <pc:docMk/>
          <pc:sldMk cId="2353640299" sldId="285"/>
        </pc:sldMkLst>
      </pc:sldChg>
      <pc:sldChg chg="del">
        <pc:chgData name="McHarg, Catherine" userId="88b8f76c-9ae3-4745-88eb-fe0667a22af5" providerId="ADAL" clId="{CA6F3431-AE1E-495F-A75B-7AA93AB5A731}" dt="2026-05-26T07:51:05.941" v="6326" actId="47"/>
        <pc:sldMkLst>
          <pc:docMk/>
          <pc:sldMk cId="333057673" sldId="286"/>
        </pc:sldMkLst>
      </pc:sldChg>
      <pc:sldChg chg="del">
        <pc:chgData name="McHarg, Catherine" userId="88b8f76c-9ae3-4745-88eb-fe0667a22af5" providerId="ADAL" clId="{CA6F3431-AE1E-495F-A75B-7AA93AB5A731}" dt="2026-05-26T07:51:05.941" v="6326" actId="47"/>
        <pc:sldMkLst>
          <pc:docMk/>
          <pc:sldMk cId="708060320" sldId="287"/>
        </pc:sldMkLst>
      </pc:sldChg>
      <pc:sldChg chg="del">
        <pc:chgData name="McHarg, Catherine" userId="88b8f76c-9ae3-4745-88eb-fe0667a22af5" providerId="ADAL" clId="{CA6F3431-AE1E-495F-A75B-7AA93AB5A731}" dt="2026-05-26T07:51:05.941" v="6326" actId="47"/>
        <pc:sldMkLst>
          <pc:docMk/>
          <pc:sldMk cId="359891337" sldId="289"/>
        </pc:sldMkLst>
      </pc:sldChg>
      <pc:sldChg chg="del">
        <pc:chgData name="McHarg, Catherine" userId="88b8f76c-9ae3-4745-88eb-fe0667a22af5" providerId="ADAL" clId="{CA6F3431-AE1E-495F-A75B-7AA93AB5A731}" dt="2026-05-26T07:51:05.941" v="6326" actId="47"/>
        <pc:sldMkLst>
          <pc:docMk/>
          <pc:sldMk cId="1958285999" sldId="291"/>
        </pc:sldMkLst>
      </pc:sldChg>
      <pc:sldChg chg="del">
        <pc:chgData name="McHarg, Catherine" userId="88b8f76c-9ae3-4745-88eb-fe0667a22af5" providerId="ADAL" clId="{CA6F3431-AE1E-495F-A75B-7AA93AB5A731}" dt="2026-05-26T07:51:05.941" v="6326" actId="47"/>
        <pc:sldMkLst>
          <pc:docMk/>
          <pc:sldMk cId="2076478782" sldId="292"/>
        </pc:sldMkLst>
      </pc:sldChg>
      <pc:sldChg chg="del">
        <pc:chgData name="McHarg, Catherine" userId="88b8f76c-9ae3-4745-88eb-fe0667a22af5" providerId="ADAL" clId="{CA6F3431-AE1E-495F-A75B-7AA93AB5A731}" dt="2026-05-26T07:51:05.941" v="6326" actId="47"/>
        <pc:sldMkLst>
          <pc:docMk/>
          <pc:sldMk cId="1668708215" sldId="309"/>
        </pc:sldMkLst>
      </pc:sldChg>
      <pc:sldChg chg="del">
        <pc:chgData name="McHarg, Catherine" userId="88b8f76c-9ae3-4745-88eb-fe0667a22af5" providerId="ADAL" clId="{CA6F3431-AE1E-495F-A75B-7AA93AB5A731}" dt="2026-05-26T07:51:05.941" v="6326" actId="47"/>
        <pc:sldMkLst>
          <pc:docMk/>
          <pc:sldMk cId="2605245185" sldId="310"/>
        </pc:sldMkLst>
      </pc:sldChg>
      <pc:sldChg chg="del">
        <pc:chgData name="McHarg, Catherine" userId="88b8f76c-9ae3-4745-88eb-fe0667a22af5" providerId="ADAL" clId="{CA6F3431-AE1E-495F-A75B-7AA93AB5A731}" dt="2026-05-26T07:51:05.941" v="6326" actId="47"/>
        <pc:sldMkLst>
          <pc:docMk/>
          <pc:sldMk cId="2739499449" sldId="343"/>
        </pc:sldMkLst>
      </pc:sldChg>
      <pc:sldChg chg="del">
        <pc:chgData name="McHarg, Catherine" userId="88b8f76c-9ae3-4745-88eb-fe0667a22af5" providerId="ADAL" clId="{CA6F3431-AE1E-495F-A75B-7AA93AB5A731}" dt="2026-05-26T07:51:05.941" v="6326" actId="47"/>
        <pc:sldMkLst>
          <pc:docMk/>
          <pc:sldMk cId="659483176" sldId="356"/>
        </pc:sldMkLst>
      </pc:sldChg>
      <pc:sldChg chg="del">
        <pc:chgData name="McHarg, Catherine" userId="88b8f76c-9ae3-4745-88eb-fe0667a22af5" providerId="ADAL" clId="{CA6F3431-AE1E-495F-A75B-7AA93AB5A731}" dt="2026-05-26T07:51:05.941" v="6326" actId="47"/>
        <pc:sldMkLst>
          <pc:docMk/>
          <pc:sldMk cId="1693127398" sldId="358"/>
        </pc:sldMkLst>
      </pc:sldChg>
      <pc:sldChg chg="del">
        <pc:chgData name="McHarg, Catherine" userId="88b8f76c-9ae3-4745-88eb-fe0667a22af5" providerId="ADAL" clId="{CA6F3431-AE1E-495F-A75B-7AA93AB5A731}" dt="2026-05-26T07:51:05.941" v="6326" actId="47"/>
        <pc:sldMkLst>
          <pc:docMk/>
          <pc:sldMk cId="3850329531" sldId="360"/>
        </pc:sldMkLst>
      </pc:sldChg>
      <pc:sldChg chg="del">
        <pc:chgData name="McHarg, Catherine" userId="88b8f76c-9ae3-4745-88eb-fe0667a22af5" providerId="ADAL" clId="{CA6F3431-AE1E-495F-A75B-7AA93AB5A731}" dt="2026-05-26T07:51:05.941" v="6326" actId="47"/>
        <pc:sldMkLst>
          <pc:docMk/>
          <pc:sldMk cId="825104220" sldId="361"/>
        </pc:sldMkLst>
      </pc:sldChg>
      <pc:sldChg chg="addSp delSp modSp mod modNotesTx">
        <pc:chgData name="McHarg, Catherine" userId="88b8f76c-9ae3-4745-88eb-fe0667a22af5" providerId="ADAL" clId="{CA6F3431-AE1E-495F-A75B-7AA93AB5A731}" dt="2026-05-26T08:20:40.939" v="6451" actId="962"/>
        <pc:sldMkLst>
          <pc:docMk/>
          <pc:sldMk cId="16420875" sldId="373"/>
        </pc:sldMkLst>
        <pc:spChg chg="del">
          <ac:chgData name="McHarg, Catherine" userId="88b8f76c-9ae3-4745-88eb-fe0667a22af5" providerId="ADAL" clId="{CA6F3431-AE1E-495F-A75B-7AA93AB5A731}" dt="2026-05-26T07:49:34.109" v="6299" actId="931"/>
          <ac:spMkLst>
            <pc:docMk/>
            <pc:sldMk cId="16420875" sldId="373"/>
            <ac:spMk id="7" creationId="{12B5A0DC-A989-1390-62D1-F8C46B959700}"/>
          </ac:spMkLst>
        </pc:spChg>
        <pc:spChg chg="del">
          <ac:chgData name="McHarg, Catherine" userId="88b8f76c-9ae3-4745-88eb-fe0667a22af5" providerId="ADAL" clId="{CA6F3431-AE1E-495F-A75B-7AA93AB5A731}" dt="2026-05-26T07:49:48.938" v="6300" actId="931"/>
          <ac:spMkLst>
            <pc:docMk/>
            <pc:sldMk cId="16420875" sldId="373"/>
            <ac:spMk id="14" creationId="{173DF615-AC91-EBB4-3E20-DA4F28A6BDE4}"/>
          </ac:spMkLst>
        </pc:spChg>
        <pc:picChg chg="add mod ord">
          <ac:chgData name="McHarg, Catherine" userId="88b8f76c-9ae3-4745-88eb-fe0667a22af5" providerId="ADAL" clId="{CA6F3431-AE1E-495F-A75B-7AA93AB5A731}" dt="2026-05-26T08:20:32.572" v="6449" actId="962"/>
          <ac:picMkLst>
            <pc:docMk/>
            <pc:sldMk cId="16420875" sldId="373"/>
            <ac:picMk id="9" creationId="{6A022B16-FBE8-79CE-AA95-454F9916D4D2}"/>
          </ac:picMkLst>
        </pc:picChg>
        <pc:picChg chg="add mod ord modCrop">
          <ac:chgData name="McHarg, Catherine" userId="88b8f76c-9ae3-4745-88eb-fe0667a22af5" providerId="ADAL" clId="{CA6F3431-AE1E-495F-A75B-7AA93AB5A731}" dt="2026-05-26T08:20:40.939" v="6451" actId="962"/>
          <ac:picMkLst>
            <pc:docMk/>
            <pc:sldMk cId="16420875" sldId="373"/>
            <ac:picMk id="11" creationId="{3E820BC9-F1AC-AA05-033C-F4D7FCDDB9E0}"/>
          </ac:picMkLst>
        </pc:picChg>
      </pc:sldChg>
      <pc:sldChg chg="modNotesTx">
        <pc:chgData name="McHarg, Catherine" userId="88b8f76c-9ae3-4745-88eb-fe0667a22af5" providerId="ADAL" clId="{CA6F3431-AE1E-495F-A75B-7AA93AB5A731}" dt="2026-05-26T07:50:16.395" v="6308" actId="20577"/>
        <pc:sldMkLst>
          <pc:docMk/>
          <pc:sldMk cId="1656052537" sldId="486"/>
        </pc:sldMkLst>
      </pc:sldChg>
      <pc:sldChg chg="addSp delSp modSp mod">
        <pc:chgData name="McHarg, Catherine" userId="88b8f76c-9ae3-4745-88eb-fe0667a22af5" providerId="ADAL" clId="{CA6F3431-AE1E-495F-A75B-7AA93AB5A731}" dt="2026-05-26T08:22:05.957" v="6453" actId="962"/>
        <pc:sldMkLst>
          <pc:docMk/>
          <pc:sldMk cId="2446213329" sldId="514"/>
        </pc:sldMkLst>
        <pc:spChg chg="del">
          <ac:chgData name="McHarg, Catherine" userId="88b8f76c-9ae3-4745-88eb-fe0667a22af5" providerId="ADAL" clId="{CA6F3431-AE1E-495F-A75B-7AA93AB5A731}" dt="2026-05-26T08:09:01.714" v="6348" actId="478"/>
          <ac:spMkLst>
            <pc:docMk/>
            <pc:sldMk cId="2446213329" sldId="514"/>
            <ac:spMk id="3" creationId="{18013744-8EF4-8DE0-D025-17946FACF351}"/>
          </ac:spMkLst>
        </pc:spChg>
        <pc:grpChg chg="del">
          <ac:chgData name="McHarg, Catherine" userId="88b8f76c-9ae3-4745-88eb-fe0667a22af5" providerId="ADAL" clId="{CA6F3431-AE1E-495F-A75B-7AA93AB5A731}" dt="2026-05-26T08:08:59.009" v="6347" actId="478"/>
          <ac:grpSpMkLst>
            <pc:docMk/>
            <pc:sldMk cId="2446213329" sldId="514"/>
            <ac:grpSpMk id="19" creationId="{CC842662-5F3A-A036-89AA-C1280277D725}"/>
          </ac:grpSpMkLst>
        </pc:grpChg>
        <pc:picChg chg="add mod">
          <ac:chgData name="McHarg, Catherine" userId="88b8f76c-9ae3-4745-88eb-fe0667a22af5" providerId="ADAL" clId="{CA6F3431-AE1E-495F-A75B-7AA93AB5A731}" dt="2026-05-26T08:22:05.957" v="6453" actId="962"/>
          <ac:picMkLst>
            <pc:docMk/>
            <pc:sldMk cId="2446213329" sldId="514"/>
            <ac:picMk id="21" creationId="{B32F57B4-94C1-4440-E54C-F6B09D45C7D7}"/>
          </ac:picMkLst>
        </pc:picChg>
      </pc:sldChg>
      <pc:sldChg chg="addSp delSp modSp del mod">
        <pc:chgData name="McHarg, Catherine" userId="88b8f76c-9ae3-4745-88eb-fe0667a22af5" providerId="ADAL" clId="{CA6F3431-AE1E-495F-A75B-7AA93AB5A731}" dt="2026-05-26T08:08:01.089" v="6345" actId="47"/>
        <pc:sldMkLst>
          <pc:docMk/>
          <pc:sldMk cId="1345347182" sldId="525"/>
        </pc:sldMkLst>
        <pc:spChg chg="add del mod">
          <ac:chgData name="McHarg, Catherine" userId="88b8f76c-9ae3-4745-88eb-fe0667a22af5" providerId="ADAL" clId="{CA6F3431-AE1E-495F-A75B-7AA93AB5A731}" dt="2026-05-26T07:52:04.763" v="6331" actId="478"/>
          <ac:spMkLst>
            <pc:docMk/>
            <pc:sldMk cId="1345347182" sldId="525"/>
            <ac:spMk id="2" creationId="{2790C43E-4C28-8727-CC86-EA5552F72844}"/>
          </ac:spMkLst>
        </pc:spChg>
      </pc:sldChg>
      <pc:sldChg chg="addSp delSp modSp mod delAnim modAnim chgLayout">
        <pc:chgData name="McHarg, Catherine" userId="88b8f76c-9ae3-4745-88eb-fe0667a22af5" providerId="ADAL" clId="{CA6F3431-AE1E-495F-A75B-7AA93AB5A731}" dt="2026-05-26T07:39:25.226" v="6288" actId="20577"/>
        <pc:sldMkLst>
          <pc:docMk/>
          <pc:sldMk cId="3638709302" sldId="529"/>
        </pc:sldMkLst>
        <pc:spChg chg="mod ord">
          <ac:chgData name="McHarg, Catherine" userId="88b8f76c-9ae3-4745-88eb-fe0667a22af5" providerId="ADAL" clId="{CA6F3431-AE1E-495F-A75B-7AA93AB5A731}" dt="2026-05-26T07:39:25.226" v="6288" actId="20577"/>
          <ac:spMkLst>
            <pc:docMk/>
            <pc:sldMk cId="3638709302" sldId="529"/>
            <ac:spMk id="3" creationId="{7A96ACAF-F480-D299-D892-FD265CA6C499}"/>
          </ac:spMkLst>
        </pc:spChg>
      </pc:sldChg>
      <pc:sldChg chg="modSp del mod">
        <pc:chgData name="McHarg, Catherine" userId="88b8f76c-9ae3-4745-88eb-fe0667a22af5" providerId="ADAL" clId="{CA6F3431-AE1E-495F-A75B-7AA93AB5A731}" dt="2026-05-26T08:18:41.877" v="6425" actId="47"/>
        <pc:sldMkLst>
          <pc:docMk/>
          <pc:sldMk cId="2105694283" sldId="558"/>
        </pc:sldMkLst>
        <pc:picChg chg="mod">
          <ac:chgData name="McHarg, Catherine" userId="88b8f76c-9ae3-4745-88eb-fe0667a22af5" providerId="ADAL" clId="{CA6F3431-AE1E-495F-A75B-7AA93AB5A731}" dt="2026-05-26T08:18:15.314" v="6423" actId="14826"/>
          <ac:picMkLst>
            <pc:docMk/>
            <pc:sldMk cId="2105694283" sldId="558"/>
            <ac:picMk id="15" creationId="{043BB79D-4B90-1EC9-A4A5-5542D16F28D7}"/>
          </ac:picMkLst>
        </pc:picChg>
      </pc:sldChg>
      <pc:sldChg chg="modSp mod">
        <pc:chgData name="McHarg, Catherine" userId="88b8f76c-9ae3-4745-88eb-fe0667a22af5" providerId="ADAL" clId="{CA6F3431-AE1E-495F-A75B-7AA93AB5A731}" dt="2026-05-26T08:14:16.292" v="6421" actId="962"/>
        <pc:sldMkLst>
          <pc:docMk/>
          <pc:sldMk cId="1084784465" sldId="568"/>
        </pc:sldMkLst>
        <pc:picChg chg="mod">
          <ac:chgData name="McHarg, Catherine" userId="88b8f76c-9ae3-4745-88eb-fe0667a22af5" providerId="ADAL" clId="{CA6F3431-AE1E-495F-A75B-7AA93AB5A731}" dt="2026-05-26T08:14:16.292" v="6421" actId="962"/>
          <ac:picMkLst>
            <pc:docMk/>
            <pc:sldMk cId="1084784465" sldId="568"/>
            <ac:picMk id="8" creationId="{6BB5A2C7-4701-8C1F-7D48-D97D09668554}"/>
          </ac:picMkLst>
        </pc:picChg>
      </pc:sldChg>
      <pc:sldChg chg="del">
        <pc:chgData name="McHarg, Catherine" userId="88b8f76c-9ae3-4745-88eb-fe0667a22af5" providerId="ADAL" clId="{CA6F3431-AE1E-495F-A75B-7AA93AB5A731}" dt="2026-05-26T07:51:05.941" v="6326" actId="47"/>
        <pc:sldMkLst>
          <pc:docMk/>
          <pc:sldMk cId="3548057292" sldId="635"/>
        </pc:sldMkLst>
      </pc:sldChg>
      <pc:sldChg chg="modSp mod">
        <pc:chgData name="McHarg, Catherine" userId="88b8f76c-9ae3-4745-88eb-fe0667a22af5" providerId="ADAL" clId="{CA6F3431-AE1E-495F-A75B-7AA93AB5A731}" dt="2026-05-26T08:19:17.641" v="6439" actId="962"/>
        <pc:sldMkLst>
          <pc:docMk/>
          <pc:sldMk cId="443890855" sldId="638"/>
        </pc:sldMkLst>
        <pc:picChg chg="mod">
          <ac:chgData name="McHarg, Catherine" userId="88b8f76c-9ae3-4745-88eb-fe0667a22af5" providerId="ADAL" clId="{CA6F3431-AE1E-495F-A75B-7AA93AB5A731}" dt="2026-05-26T08:19:17.641" v="6439" actId="962"/>
          <ac:picMkLst>
            <pc:docMk/>
            <pc:sldMk cId="443890855" sldId="638"/>
            <ac:picMk id="11" creationId="{F8FC257F-734C-09F6-73EB-BBAB559A2B53}"/>
          </ac:picMkLst>
        </pc:picChg>
      </pc:sldChg>
      <pc:sldChg chg="modSp mod">
        <pc:chgData name="McHarg, Catherine" userId="88b8f76c-9ae3-4745-88eb-fe0667a22af5" providerId="ADAL" clId="{CA6F3431-AE1E-495F-A75B-7AA93AB5A731}" dt="2026-05-26T08:19:41.068" v="6447" actId="962"/>
        <pc:sldMkLst>
          <pc:docMk/>
          <pc:sldMk cId="1586494987" sldId="639"/>
        </pc:sldMkLst>
        <pc:spChg chg="mod">
          <ac:chgData name="McHarg, Catherine" userId="88b8f76c-9ae3-4745-88eb-fe0667a22af5" providerId="ADAL" clId="{CA6F3431-AE1E-495F-A75B-7AA93AB5A731}" dt="2026-05-26T07:43:06.850" v="6298" actId="20577"/>
          <ac:spMkLst>
            <pc:docMk/>
            <pc:sldMk cId="1586494987" sldId="639"/>
            <ac:spMk id="3" creationId="{B4C3A167-6129-ADF0-9D8E-04E2F0D8C3A3}"/>
          </ac:spMkLst>
        </pc:spChg>
        <pc:picChg chg="mod">
          <ac:chgData name="McHarg, Catherine" userId="88b8f76c-9ae3-4745-88eb-fe0667a22af5" providerId="ADAL" clId="{CA6F3431-AE1E-495F-A75B-7AA93AB5A731}" dt="2026-05-26T08:19:41.068" v="6447" actId="962"/>
          <ac:picMkLst>
            <pc:docMk/>
            <pc:sldMk cId="1586494987" sldId="639"/>
            <ac:picMk id="8" creationId="{22434C07-53E7-92E9-37AE-F2D606D280B9}"/>
          </ac:picMkLst>
        </pc:picChg>
      </pc:sldChg>
      <pc:sldChg chg="addSp delSp modSp add mod">
        <pc:chgData name="McHarg, Catherine" userId="88b8f76c-9ae3-4745-88eb-fe0667a22af5" providerId="ADAL" clId="{CA6F3431-AE1E-495F-A75B-7AA93AB5A731}" dt="2026-05-26T08:22:32.848" v="6456" actId="1366"/>
        <pc:sldMkLst>
          <pc:docMk/>
          <pc:sldMk cId="1586892908" sldId="640"/>
        </pc:sldMkLst>
        <pc:spChg chg="del">
          <ac:chgData name="McHarg, Catherine" userId="88b8f76c-9ae3-4745-88eb-fe0667a22af5" providerId="ADAL" clId="{CA6F3431-AE1E-495F-A75B-7AA93AB5A731}" dt="2026-05-26T07:52:12.890" v="6333" actId="478"/>
          <ac:spMkLst>
            <pc:docMk/>
            <pc:sldMk cId="1586892908" sldId="640"/>
            <ac:spMk id="2" creationId="{1B00424D-A206-3725-C3FA-BC64271859A8}"/>
          </ac:spMkLst>
        </pc:spChg>
        <pc:spChg chg="add mod">
          <ac:chgData name="McHarg, Catherine" userId="88b8f76c-9ae3-4745-88eb-fe0667a22af5" providerId="ADAL" clId="{CA6F3431-AE1E-495F-A75B-7AA93AB5A731}" dt="2026-05-26T08:08:28.400" v="6346" actId="164"/>
          <ac:spMkLst>
            <pc:docMk/>
            <pc:sldMk cId="1586892908" sldId="640"/>
            <ac:spMk id="9" creationId="{B85EEE9A-CFF4-702D-7E5D-F543C6B9E064}"/>
          </ac:spMkLst>
        </pc:spChg>
        <pc:grpChg chg="del">
          <ac:chgData name="McHarg, Catherine" userId="88b8f76c-9ae3-4745-88eb-fe0667a22af5" providerId="ADAL" clId="{CA6F3431-AE1E-495F-A75B-7AA93AB5A731}" dt="2026-05-26T08:05:43.475" v="6334" actId="478"/>
          <ac:grpSpMkLst>
            <pc:docMk/>
            <pc:sldMk cId="1586892908" sldId="640"/>
            <ac:grpSpMk id="7" creationId="{E7B9297A-3862-E703-A7DE-8941315C97AB}"/>
          </ac:grpSpMkLst>
        </pc:grpChg>
        <pc:grpChg chg="add mod">
          <ac:chgData name="McHarg, Catherine" userId="88b8f76c-9ae3-4745-88eb-fe0667a22af5" providerId="ADAL" clId="{CA6F3431-AE1E-495F-A75B-7AA93AB5A731}" dt="2026-05-26T08:22:32.848" v="6456" actId="1366"/>
          <ac:grpSpMkLst>
            <pc:docMk/>
            <pc:sldMk cId="1586892908" sldId="640"/>
            <ac:grpSpMk id="10" creationId="{695E3E11-F7C2-A27E-89B9-E78DFA8E0A28}"/>
          </ac:grpSpMkLst>
        </pc:grpChg>
        <pc:picChg chg="del topLvl">
          <ac:chgData name="McHarg, Catherine" userId="88b8f76c-9ae3-4745-88eb-fe0667a22af5" providerId="ADAL" clId="{CA6F3431-AE1E-495F-A75B-7AA93AB5A731}" dt="2026-05-26T08:05:43.475" v="6334" actId="478"/>
          <ac:picMkLst>
            <pc:docMk/>
            <pc:sldMk cId="1586892908" sldId="640"/>
            <ac:picMk id="3" creationId="{ADA1364C-84D4-797A-5754-C3395003D1C0}"/>
          </ac:picMkLst>
        </pc:picChg>
        <pc:picChg chg="del topLvl">
          <ac:chgData name="McHarg, Catherine" userId="88b8f76c-9ae3-4745-88eb-fe0667a22af5" providerId="ADAL" clId="{CA6F3431-AE1E-495F-A75B-7AA93AB5A731}" dt="2026-05-26T08:05:44.867" v="6335" actId="478"/>
          <ac:picMkLst>
            <pc:docMk/>
            <pc:sldMk cId="1586892908" sldId="640"/>
            <ac:picMk id="5" creationId="{390F9260-DBF3-7B91-A811-305B06E721F7}"/>
          </ac:picMkLst>
        </pc:picChg>
        <pc:picChg chg="add mod modCrop">
          <ac:chgData name="McHarg, Catherine" userId="88b8f76c-9ae3-4745-88eb-fe0667a22af5" providerId="ADAL" clId="{CA6F3431-AE1E-495F-A75B-7AA93AB5A731}" dt="2026-05-26T08:08:28.400" v="6346" actId="164"/>
          <ac:picMkLst>
            <pc:docMk/>
            <pc:sldMk cId="1586892908" sldId="640"/>
            <ac:picMk id="8" creationId="{A0A22878-C975-F725-0F5A-F9F559B05198}"/>
          </ac:picMkLst>
        </pc:picChg>
      </pc:sldChg>
      <pc:sldChg chg="add">
        <pc:chgData name="McHarg, Catherine" userId="88b8f76c-9ae3-4745-88eb-fe0667a22af5" providerId="ADAL" clId="{CA6F3431-AE1E-495F-A75B-7AA93AB5A731}" dt="2026-05-26T08:18:39.134" v="6424"/>
        <pc:sldMkLst>
          <pc:docMk/>
          <pc:sldMk cId="774507176" sldId="64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5/26/2026</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5/26/2026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npg.org.uk/collections/search/portrait/mw241098/Dame-Mary-Lucy-Cartwright"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warmemorialsonline.org.uk/memorial/195922"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s://astreetnearyou.org/#lat=51.994988568645674&amp;lon=-1.2503707408905032&amp;zoom=17" TargetMode="External"/><Relationship Id="rId5" Type="http://schemas.openxmlformats.org/officeDocument/2006/relationships/hyperlink" Target="https://www.iwm.org.uk/memorials/item/memorial/15058" TargetMode="External"/><Relationship Id="rId4" Type="http://schemas.openxmlformats.org/officeDocument/2006/relationships/hyperlink" Target="https://www.iwm.org.uk/collections/item/object/205291917"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commons.wikimedia.org/wiki/File:Godolphin_School_Salisbury_-_Mabbett_postcard_-_obverse.jpg"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commons.wikimedia.org/wiki/File:St._Hugh%27s.jpg"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EPW022530"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historicengland.org.uk/images-books/archive/collections/aerial-photos/record/EPW022530"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en.wikipedia.org/wiki/File:Girton_College,_Cambridge,_England,_1890s.jpg" TargetMode="External"/><Relationship Id="rId2" Type="http://schemas.openxmlformats.org/officeDocument/2006/relationships/slide" Target="../slides/slide21.xml"/><Relationship Id="rId1" Type="http://schemas.openxmlformats.org/officeDocument/2006/relationships/notesMaster" Target="../notesMasters/notesMaster1.xml"/><Relationship Id="rId6" Type="http://schemas.openxmlformats.org/officeDocument/2006/relationships/hyperlink" Target="https://www.britannica.com/biography/Mary-Cartwright" TargetMode="External"/><Relationship Id="rId5" Type="http://schemas.openxmlformats.org/officeDocument/2006/relationships/hyperlink" Target="https://marycartwright.weebly.com/about-mary.html" TargetMode="External"/><Relationship Id="rId4" Type="http://schemas.openxmlformats.org/officeDocument/2006/relationships/hyperlink" Target="https://www.google.com/search?q=Mary+Cartwright&amp;rlz=1C1GCEA_enGB1172GB1173&amp;oq=when+did+mary+cartwright+discover+her+theorem&amp;gs_lcrp=EgZjaHJvbWUyBggAEEUYOTIHCAEQIRigAdIBCjk0MDczajBqMTWoAgiwAgHxBbmKiCJF5igi&amp;sourceid=chrome&amp;ie=UTF-8&amp;mstk=AUtExfAEieO_2joKktxGiqZwnGvPBJZQQvVwSGcTZrDHEUsAt5Dnz7IJzg949eBNSLLijdrB7Om-qZsF0akg91TPNKxEyqJqi8B-tUhY3VwBV9Oc-CrVq-s-JHpUGjWKAnRb1BYW9d6MeX_XMT1hOx09OHwPtdqVsOPGET_qvrdFYdMwly8&amp;csui=3&amp;ved=2ahUKEwjx3-nV98yTAxVCUEEAHfUIAWYQgK4QegQIARAB"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commons.wikimedia.org/wiki/File:The_Chain_Home_Low_radar_installation_at_Hopton-on-Sea,_1945._CH15183.jpg"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www.iwm.org.uk/collections/item/object/205196699"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bridgemanimages.co.uk/en/11604/bridgeman-copyright-service"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s://artuk.org/discover/artworks/mary-lucy-cartwright-195239" TargetMode="External"/></Relationships>
</file>

<file path=ppt/notesSlides/_rels/notesSlide18.xml.rels><?xml version="1.0" encoding="UTF-8" standalone="yes"?>
<Relationships xmlns="http://schemas.openxmlformats.org/package/2006/relationships"><Relationship Id="rId8" Type="http://schemas.openxmlformats.org/officeDocument/2006/relationships/hyperlink" Target="https://www.bbc.co.uk/reel/video/p0gn8kps" TargetMode="External"/><Relationship Id="rId3" Type="http://schemas.openxmlformats.org/officeDocument/2006/relationships/hyperlink" Target="https://commons.wikimedia.org/wiki/User:Wikimol" TargetMode="External"/><Relationship Id="rId7" Type="http://schemas.openxmlformats.org/officeDocument/2006/relationships/hyperlink" Target="https://youtu.be/mZv5xMIdaMo"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www.alamy.com/stock-photo-butterfly-effect-21439557.html" TargetMode="External"/><Relationship Id="rId5" Type="http://schemas.openxmlformats.org/officeDocument/2006/relationships/hyperlink" Target="https://en.wikipedia.org/wiki/File:Lorenz_attractor_yb.svg" TargetMode="External"/><Relationship Id="rId4" Type="http://schemas.openxmlformats.org/officeDocument/2006/relationships/hyperlink" Target="https://commons.wikimedia.org/wiki/User:Dschwen"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commons.wikimedia.org/wiki/File:Young_Skewes_Schieldrop_Tricomi_Cartwright_Zurich1932.tif?page=1"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google.com/maps/d/edit?mid=10TlGA7YJt_51CXzkzFgDXwIvzyI6fvI&amp;usp=sharing"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en.wikipedia.org/wiki/List_of_Cambridge_mathematicians"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artuk.org/discover/artworks/dame-mary-cartwright-195230"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npg.org.uk/collections/search/portrait/mw100164/Dame-Mary-Lucy-Cartwright"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mathshistory.st-andrews.ac.uk/LMS/cartwright_lms_obit.pdf"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npg.org.uk/collections/search/portrait/mw241098/Dame-Mary-Lucy-Cartwright"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npg.org.uk/collections/search/portrait/mw100164/Dame-Mary-Lucy-Cartwright"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a:t>
            </a:r>
            <a:r>
              <a:rPr lang="en-GB" sz="1200" b="0" i="0" kern="1200" dirty="0">
                <a:solidFill>
                  <a:schemeClr val="tx1"/>
                </a:solidFill>
                <a:effectLst/>
                <a:latin typeface="+mn-lt"/>
                <a:ea typeface="+mn-ea"/>
                <a:cs typeface="+mn-cs"/>
              </a:rPr>
              <a:t>© National Portrait Gallery, London - </a:t>
            </a:r>
            <a:r>
              <a:rPr lang="en-GB" sz="1200" b="0" i="0" u="none" strike="noStrike" kern="1200" dirty="0">
                <a:solidFill>
                  <a:schemeClr val="tx1"/>
                </a:solidFill>
                <a:effectLst/>
                <a:latin typeface="+mn-lt"/>
                <a:ea typeface="+mn-ea"/>
                <a:cs typeface="+mn-cs"/>
                <a:hlinkClick r:id="rId3"/>
              </a:rPr>
              <a:t>Dame Mary Lucy Cartwright</a:t>
            </a:r>
            <a:r>
              <a:rPr lang="en-GB" sz="1200" b="0" i="0" u="none" strike="noStrike"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by Walter Stoneman, half-plate glass negative, May 1947, NPG x188708</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35946311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FCC60-DC0D-6596-9E13-C43385D38C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3D0ED3-9B5E-A9E3-BB3C-8F1907E2FE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1E27AA-63B3-CA4F-DF93-1FF18C9D218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151515"/>
                </a:solidFill>
                <a:effectLst/>
                <a:latin typeface="Source Sans Pro" panose="020B0503030403020204" pitchFamily="34" charset="0"/>
              </a:rPr>
              <a:t>Image: © </a:t>
            </a:r>
            <a:r>
              <a:rPr lang="en-GB" b="0" i="0" dirty="0" err="1">
                <a:solidFill>
                  <a:srgbClr val="151515"/>
                </a:solidFill>
                <a:effectLst/>
                <a:latin typeface="Source Sans Pro" panose="020B0503030403020204" pitchFamily="34" charset="0"/>
              </a:rPr>
              <a:t>Alamy</a:t>
            </a:r>
            <a:r>
              <a:rPr lang="en-GB" b="0" i="0" dirty="0">
                <a:solidFill>
                  <a:srgbClr val="151515"/>
                </a:solidFill>
                <a:effectLst/>
                <a:latin typeface="Source Sans Pro" panose="020B0503030403020204" pitchFamily="34" charset="0"/>
              </a:rPr>
              <a:t> Ref: T4XYC9</a:t>
            </a:r>
            <a:endParaRPr lang="en-GB" dirty="0"/>
          </a:p>
          <a:p>
            <a:endParaRPr lang="en-GB" dirty="0"/>
          </a:p>
        </p:txBody>
      </p:sp>
      <p:sp>
        <p:nvSpPr>
          <p:cNvPr id="4" name="Slide Number Placeholder 3">
            <a:extLst>
              <a:ext uri="{FF2B5EF4-FFF2-40B4-BE49-F238E27FC236}">
                <a16:creationId xmlns:a16="http://schemas.microsoft.com/office/drawing/2014/main" id="{B93DCA22-DA13-0380-975B-1E08A9D3B88D}"/>
              </a:ext>
            </a:extLst>
          </p:cNvPr>
          <p:cNvSpPr>
            <a:spLocks noGrp="1"/>
          </p:cNvSpPr>
          <p:nvPr>
            <p:ph type="sldNum" sz="quarter" idx="5"/>
          </p:nvPr>
        </p:nvSpPr>
        <p:spPr/>
        <p:txBody>
          <a:bodyPr/>
          <a:lstStyle/>
          <a:p>
            <a:fld id="{1AFFFB68-4C17-3C4E-8F1F-E2E74032E6C9}" type="slidenum">
              <a:rPr lang="en-US" smtClean="0"/>
              <a:t>16</a:t>
            </a:fld>
            <a:endParaRPr lang="en-US"/>
          </a:p>
        </p:txBody>
      </p:sp>
    </p:spTree>
    <p:extLst>
      <p:ext uri="{BB962C8B-B14F-4D97-AF65-F5344CB8AC3E}">
        <p14:creationId xmlns:p14="http://schemas.microsoft.com/office/powerpoint/2010/main" val="1954256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 </a:t>
            </a:r>
            <a:r>
              <a:rPr lang="en-GB" sz="1200" dirty="0">
                <a:hlinkClick r:id="rId3"/>
              </a:rPr>
              <a:t>https://www.warmemorialsonline.org.uk/memorial/195922</a:t>
            </a:r>
            <a:endParaRPr lang="en-GB" sz="1200" dirty="0"/>
          </a:p>
          <a:p>
            <a:r>
              <a:rPr lang="en-GB" sz="1200" b="0" i="0" kern="1200" dirty="0">
                <a:solidFill>
                  <a:schemeClr val="tx1"/>
                </a:solidFill>
                <a:effectLst/>
                <a:latin typeface="+mn-lt"/>
                <a:ea typeface="+mn-ea"/>
                <a:cs typeface="+mn-cs"/>
              </a:rPr>
              <a:t>Image: </a:t>
            </a:r>
            <a:r>
              <a:rPr lang="en-GB" dirty="0"/>
              <a:t>© </a:t>
            </a:r>
            <a:r>
              <a:rPr lang="en-GB" sz="1200" b="0" i="0" kern="1200" dirty="0">
                <a:solidFill>
                  <a:schemeClr val="tx1"/>
                </a:solidFill>
                <a:effectLst/>
                <a:latin typeface="+mn-lt"/>
                <a:ea typeface="+mn-ea"/>
                <a:cs typeface="+mn-cs"/>
              </a:rPr>
              <a:t>IWM (HU 119679) </a:t>
            </a:r>
            <a:r>
              <a:rPr lang="en-GB" sz="1200" u="sng" kern="1200" dirty="0">
                <a:solidFill>
                  <a:schemeClr val="tx1"/>
                </a:solidFill>
                <a:effectLst/>
                <a:latin typeface="+mn-lt"/>
                <a:ea typeface="+mn-ea"/>
                <a:cs typeface="+mn-cs"/>
                <a:hlinkClick r:id="rId4"/>
              </a:rPr>
              <a:t>https://www.iwm.org.uk/collections/item/object/205291917</a:t>
            </a:r>
            <a:r>
              <a:rPr lang="en-GB" sz="1200" kern="1200" dirty="0">
                <a:solidFill>
                  <a:schemeClr val="tx1"/>
                </a:solidFill>
                <a:effectLst/>
                <a:latin typeface="+mn-lt"/>
                <a:ea typeface="+mn-ea"/>
                <a:cs typeface="+mn-cs"/>
              </a:rPr>
              <a:t> </a:t>
            </a:r>
          </a:p>
          <a:p>
            <a:endParaRPr lang="en-GB" dirty="0"/>
          </a:p>
          <a:p>
            <a:r>
              <a:rPr lang="en-GB" dirty="0"/>
              <a:t>Teacher Notes:</a:t>
            </a:r>
          </a:p>
          <a:p>
            <a:r>
              <a:rPr lang="en-GB" dirty="0"/>
              <a:t>Mary’s oldest brother, John, was killed in 1915  fighting the early months of the First World War (1914-1918)</a:t>
            </a:r>
          </a:p>
          <a:p>
            <a:r>
              <a:rPr lang="en-GB" dirty="0"/>
              <a:t>In 1917, tragedy struck again when her remaining older brother, Nigel, was killed in the First World War </a:t>
            </a:r>
          </a:p>
          <a:p>
            <a:r>
              <a:rPr lang="en-GB" dirty="0"/>
              <a:t>They are both named on Aynho’s WWI memorial. Find out more here</a:t>
            </a:r>
          </a:p>
          <a:p>
            <a:r>
              <a:rPr lang="en-GB" sz="800" dirty="0">
                <a:hlinkClick r:id="rId5"/>
              </a:rPr>
              <a:t>https://www.iwm.org.uk/memorials/item/memorial/15058</a:t>
            </a:r>
            <a:endParaRPr lang="en-GB" sz="800" dirty="0"/>
          </a:p>
          <a:p>
            <a:r>
              <a:rPr lang="en-GB" sz="800" dirty="0">
                <a:hlinkClick r:id="rId6"/>
              </a:rPr>
              <a:t>https://astreetnearyou.org/#lat=51.994988568645674&amp;lon=-1.2503707408905032&amp;zoom=17</a:t>
            </a:r>
            <a:r>
              <a:rPr lang="en-GB" sz="800" dirty="0"/>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3972952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04B3B-EC25-8A6C-3FBF-A30423D3BF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2FD288-F71F-599A-7565-E0CA4DC23D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DB085D-2BCD-F6E2-4541-94B2D3218EE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ffectLst/>
              </a:rPr>
              <a:t>Image: © </a:t>
            </a:r>
            <a:r>
              <a:rPr lang="en-GB" dirty="0">
                <a:hlinkClick r:id="rId3"/>
              </a:rPr>
              <a:t>https://commons.wikimedia.org/wiki/File:Godolphin_School_Salisbury_-_Mabbett_postcard_-_obverse.jpg</a:t>
            </a:r>
            <a:r>
              <a:rPr lang="en-GB" dirty="0"/>
              <a:t> </a:t>
            </a:r>
          </a:p>
          <a:p>
            <a:endParaRPr lang="en-GB" dirty="0"/>
          </a:p>
          <a:p>
            <a:r>
              <a:rPr lang="en-GB" dirty="0"/>
              <a:t>Teacher Notes: </a:t>
            </a:r>
          </a:p>
          <a:p>
            <a:r>
              <a:rPr lang="en-GB" dirty="0"/>
              <a:t>In 1916, Mary moved to the Godolphin School, Salisbury. </a:t>
            </a:r>
          </a:p>
          <a:p>
            <a:r>
              <a:rPr lang="en-GB" dirty="0"/>
              <a:t>Her favourite subject was History</a:t>
            </a:r>
          </a:p>
          <a:p>
            <a:r>
              <a:rPr lang="en-GB" dirty="0"/>
              <a:t>However, Mary had an inspiring mathematics teacher, Miss Hancock, who was largely self taught. She introduced Mary to calculus, analytical geometry, and uniform convergence. </a:t>
            </a:r>
          </a:p>
          <a:p>
            <a:endParaRPr lang="en-GB" dirty="0"/>
          </a:p>
        </p:txBody>
      </p:sp>
      <p:sp>
        <p:nvSpPr>
          <p:cNvPr id="4" name="Slide Number Placeholder 3">
            <a:extLst>
              <a:ext uri="{FF2B5EF4-FFF2-40B4-BE49-F238E27FC236}">
                <a16:creationId xmlns:a16="http://schemas.microsoft.com/office/drawing/2014/main" id="{D962B3FE-B92B-F4D2-4FE7-48F9B2F65414}"/>
              </a:ext>
            </a:extLst>
          </p:cNvPr>
          <p:cNvSpPr>
            <a:spLocks noGrp="1"/>
          </p:cNvSpPr>
          <p:nvPr>
            <p:ph type="sldNum" sz="quarter" idx="5"/>
          </p:nvPr>
        </p:nvSpPr>
        <p:spPr/>
        <p:txBody>
          <a:bodyPr/>
          <a:lstStyle/>
          <a:p>
            <a:fld id="{1AFFFB68-4C17-3C4E-8F1F-E2E74032E6C9}" type="slidenum">
              <a:rPr lang="en-US" smtClean="0"/>
              <a:t>18</a:t>
            </a:fld>
            <a:endParaRPr lang="en-US"/>
          </a:p>
        </p:txBody>
      </p:sp>
    </p:spTree>
    <p:extLst>
      <p:ext uri="{BB962C8B-B14F-4D97-AF65-F5344CB8AC3E}">
        <p14:creationId xmlns:p14="http://schemas.microsoft.com/office/powerpoint/2010/main" val="35642230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E1690-3B1C-9D50-3265-C9815FABFA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25755A-4A63-1BA4-1983-CCF346FE0D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ACE7E9-68B9-29C2-5F72-F5756ECAB6F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ffectLst/>
              </a:rPr>
              <a:t>Image: © </a:t>
            </a:r>
            <a:r>
              <a:rPr lang="en-GB" dirty="0">
                <a:hlinkClick r:id="rId3"/>
              </a:rPr>
              <a:t>https://commons.wikimedia.org/wiki/File:St._Hugh%27s.jpg</a:t>
            </a:r>
            <a:endParaRPr lang="en-GB" dirty="0"/>
          </a:p>
          <a:p>
            <a:endParaRPr lang="en-GB" dirty="0"/>
          </a:p>
          <a:p>
            <a:r>
              <a:rPr lang="en-GB" dirty="0"/>
              <a:t>Teacher Notes</a:t>
            </a:r>
          </a:p>
          <a:p>
            <a:r>
              <a:rPr lang="en-GB" dirty="0"/>
              <a:t>Miss Hancock also encouraged Mary to apply to read mathematics at the University of Oxford. </a:t>
            </a:r>
          </a:p>
          <a:p>
            <a:r>
              <a:rPr lang="en-GB" dirty="0"/>
              <a:t>Mary later reflected: ‘most upper-class girls were brought out, presented at Court, and spent a year or two attending all the fashionable functions […] they did not usually go to University’.</a:t>
            </a:r>
          </a:p>
          <a:p>
            <a:r>
              <a:rPr lang="en-GB" dirty="0"/>
              <a:t>She sat the entrance paper in pure mathematics and earned a place at St Hugh’s College (then a women’s college). </a:t>
            </a:r>
          </a:p>
          <a:p>
            <a:r>
              <a:rPr lang="en-GB" dirty="0"/>
              <a:t>Mary ‘went up’ to Oxford in 1919 one of only five women studying maths. She felt ‘ill-prepared’ but persevered.</a:t>
            </a:r>
          </a:p>
          <a:p>
            <a:r>
              <a:rPr lang="en-GB" dirty="0"/>
              <a:t>Mary met fellow student, Vernon Morton and through him, Professor G. H. Hardy, one of her most important mentors: ‘I owe my career to Morton’ she later wrote.</a:t>
            </a:r>
          </a:p>
          <a:p>
            <a:r>
              <a:rPr lang="en-GB" dirty="0"/>
              <a:t>In 1923, Mary became </a:t>
            </a:r>
            <a:r>
              <a:rPr lang="en-GB" b="1" dirty="0"/>
              <a:t>the first woman to graduate from Oxford with a first‑class degree in mathematics</a:t>
            </a:r>
            <a:r>
              <a:rPr lang="en-GB" dirty="0"/>
              <a:t>.</a:t>
            </a:r>
          </a:p>
          <a:p>
            <a:endParaRPr lang="en-GB" dirty="0"/>
          </a:p>
          <a:p>
            <a:endParaRPr lang="en-GB" dirty="0"/>
          </a:p>
        </p:txBody>
      </p:sp>
      <p:sp>
        <p:nvSpPr>
          <p:cNvPr id="4" name="Slide Number Placeholder 3">
            <a:extLst>
              <a:ext uri="{FF2B5EF4-FFF2-40B4-BE49-F238E27FC236}">
                <a16:creationId xmlns:a16="http://schemas.microsoft.com/office/drawing/2014/main" id="{A01FB43A-1619-4B96-2237-FC6399CAD1B7}"/>
              </a:ext>
            </a:extLst>
          </p:cNvPr>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31338542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GB" dirty="0"/>
                  <a:t>Image: © Historic England  </a:t>
                </a:r>
                <a:r>
                  <a:rPr lang="en-GB" dirty="0">
                    <a:hlinkClick r:id="rId3"/>
                  </a:rPr>
                  <a:t>https://historicengland.org.uk/images-books/archive/collections/aerial-photos/record/EPW022530</a:t>
                </a:r>
                <a:r>
                  <a:rPr lang="en-GB" dirty="0"/>
                  <a:t>  </a:t>
                </a:r>
                <a:r>
                  <a:rPr lang="en-GB" sz="1200" b="1" i="0" kern="1200" dirty="0">
                    <a:solidFill>
                      <a:schemeClr val="tx1"/>
                    </a:solidFill>
                    <a:effectLst/>
                    <a:latin typeface="+mn-lt"/>
                    <a:ea typeface="+mn-ea"/>
                    <a:cs typeface="+mn-cs"/>
                  </a:rPr>
                  <a:t>Aerial Photo - EPW022530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dirty="0"/>
                  <a:t>Teacher Notes</a:t>
                </a:r>
              </a:p>
              <a:p>
                <a:r>
                  <a:rPr lang="en-GB" dirty="0"/>
                  <a:t>Mary became a teacher and taught at a number of girls’ boarding schools between 1923–1927.</a:t>
                </a:r>
              </a:p>
              <a:p>
                <a:r>
                  <a:rPr lang="en-GB" dirty="0"/>
                  <a:t>She was soon bored: ‘I had to teach mathematics exactly in the way the senior mathematics mistress said’. </a:t>
                </a:r>
              </a:p>
              <a:p>
                <a:r>
                  <a:rPr lang="en-GB" dirty="0"/>
                  <a:t>Therefore, she returned to the University of Oxford in 1928 to pursue a doctorate supervised by </a:t>
                </a:r>
                <a:r>
                  <a:rPr lang="en-GB" dirty="0" err="1"/>
                  <a:t>G.H.Hardy</a:t>
                </a:r>
                <a:r>
                  <a:rPr lang="en-GB" dirty="0"/>
                  <a:t> and </a:t>
                </a:r>
                <a:r>
                  <a:rPr lang="en-GB" dirty="0" err="1"/>
                  <a:t>E.C.Titchmarsh</a:t>
                </a:r>
                <a:r>
                  <a:rPr lang="en-GB" dirty="0"/>
                  <a:t> published in The Quarterly Journal of Mathematics in 1930.</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Mary Cartwright studied a special kinds of maths that explores how one number can change another — even using imaginary numbers, which are numbers that help solve problems that normal numbers </a:t>
                </a:r>
                <a:r>
                  <a:rPr lang="en-GB" dirty="0" err="1"/>
                  <a:t>can’t</a:t>
                </a:r>
                <a:r>
                  <a:rPr lang="en-GB" baseline="0" dirty="0"/>
                  <a:t>: </a:t>
                </a:r>
                <a14:m>
                  <m:oMath xmlns:m="http://schemas.openxmlformats.org/officeDocument/2006/math">
                    <m:r>
                      <a:rPr lang="en-GB" b="0" i="1" smtClean="0">
                        <a:latin typeface="Cambria Math" panose="02040503050406030204" pitchFamily="18" charset="0"/>
                      </a:rPr>
                      <m:t>𝑖</m:t>
                    </m:r>
                    <m:r>
                      <a:rPr lang="en-GB" b="0" i="1" smtClean="0">
                        <a:latin typeface="Cambria Math" panose="02040503050406030204" pitchFamily="18" charset="0"/>
                      </a:rPr>
                      <m:t>=</m:t>
                    </m:r>
                    <m:rad>
                      <m:radPr>
                        <m:degHide m:val="on"/>
                        <m:ctrlPr>
                          <a:rPr lang="en-GB" b="0" i="1" smtClean="0">
                            <a:latin typeface="Cambria Math" panose="02040503050406030204" pitchFamily="18" charset="0"/>
                            <a:ea typeface="Cambria Math" panose="02040503050406030204" pitchFamily="18" charset="0"/>
                          </a:rPr>
                        </m:ctrlPr>
                      </m:radPr>
                      <m:deg/>
                      <m:e>
                        <m:r>
                          <a:rPr lang="en-GB" b="0" i="1" smtClean="0">
                            <a:latin typeface="Cambria Math" panose="02040503050406030204" pitchFamily="18" charset="0"/>
                            <a:ea typeface="Cambria Math" panose="02040503050406030204" pitchFamily="18" charset="0"/>
                          </a:rPr>
                          <m:t>−1</m:t>
                        </m:r>
                      </m:e>
                    </m:rad>
                  </m:oMath>
                </a14:m>
                <a:endParaRPr lang="en-GB" dirty="0"/>
              </a:p>
              <a:p>
                <a:endParaRPr lang="en-GB" dirty="0"/>
              </a:p>
            </p:txBody>
          </p:sp>
        </mc:Choice>
        <mc:Fallback xmlns="">
          <p:sp>
            <p:nvSpPr>
              <p:cNvPr id="3" name="Notes Placeholder 2"/>
              <p:cNvSpPr>
                <a:spLocks noGrp="1"/>
              </p:cNvSpPr>
              <p:nvPr>
                <p:ph type="body" idx="1"/>
              </p:nvPr>
            </p:nvSpPr>
            <p:spPr/>
            <p:txBody>
              <a:bodyPr/>
              <a:lstStyle/>
              <a:p>
                <a:r>
                  <a:rPr lang="en-GB" dirty="0"/>
                  <a:t>Image: © Historic England  </a:t>
                </a:r>
                <a:r>
                  <a:rPr lang="en-GB" dirty="0">
                    <a:hlinkClick r:id="rId4"/>
                  </a:rPr>
                  <a:t>https://historicengland.org.uk/images-books/archive/collections/aerial-photos/record/EPW022530</a:t>
                </a:r>
                <a:r>
                  <a:rPr lang="en-GB" dirty="0"/>
                  <a:t>  </a:t>
                </a:r>
                <a:r>
                  <a:rPr lang="en-GB" sz="1200" b="1" i="0" kern="1200" dirty="0">
                    <a:solidFill>
                      <a:schemeClr val="tx1"/>
                    </a:solidFill>
                    <a:effectLst/>
                    <a:latin typeface="+mn-lt"/>
                    <a:ea typeface="+mn-ea"/>
                    <a:cs typeface="+mn-cs"/>
                  </a:rPr>
                  <a:t>Aerial Photo - EPW022530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dirty="0"/>
                  <a:t>Teacher Notes</a:t>
                </a:r>
              </a:p>
              <a:p>
                <a:r>
                  <a:rPr lang="en-GB" dirty="0"/>
                  <a:t>Mary became a teacher and taught at a number of girls’ boarding schools between 1923–1927.</a:t>
                </a:r>
              </a:p>
              <a:p>
                <a:r>
                  <a:rPr lang="en-GB" dirty="0"/>
                  <a:t>She was soon bored: ‘I had to teach mathematics exactly in the way the senior mathematics mistress said’. </a:t>
                </a:r>
              </a:p>
              <a:p>
                <a:r>
                  <a:rPr lang="en-GB" dirty="0"/>
                  <a:t>Therefore, she returned to the University of Oxford in 1928 to pursue a doctorate supervised by </a:t>
                </a:r>
                <a:r>
                  <a:rPr lang="en-GB" dirty="0" err="1"/>
                  <a:t>G.H.Hardy</a:t>
                </a:r>
                <a:r>
                  <a:rPr lang="en-GB" dirty="0"/>
                  <a:t> and </a:t>
                </a:r>
                <a:r>
                  <a:rPr lang="en-GB" dirty="0" err="1"/>
                  <a:t>E.C.Titchmarsh</a:t>
                </a:r>
                <a:r>
                  <a:rPr lang="en-GB" dirty="0"/>
                  <a:t> published in The Quarterly Journal of Mathematics in 1930.</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Mary Cartwright studied a special kinds of maths that explores how one number can change another — even using imaginary numbers, which are numbers that help solve problems that normal numbers </a:t>
                </a:r>
                <a:r>
                  <a:rPr lang="en-GB" dirty="0" err="1"/>
                  <a:t>can’t</a:t>
                </a:r>
                <a:r>
                  <a:rPr lang="en-GB" baseline="0" dirty="0"/>
                  <a:t>: </a:t>
                </a:r>
                <a:r>
                  <a:rPr lang="en-GB" b="0" i="0">
                    <a:latin typeface="Cambria Math" panose="02040503050406030204" pitchFamily="18" charset="0"/>
                  </a:rPr>
                  <a:t>𝑖=</a:t>
                </a:r>
                <a:r>
                  <a:rPr lang="en-GB" b="0" i="0">
                    <a:latin typeface="Cambria Math" panose="02040503050406030204" pitchFamily="18" charset="0"/>
                    <a:ea typeface="Cambria Math" panose="02040503050406030204" pitchFamily="18" charset="0"/>
                  </a:rPr>
                  <a:t>√(−1)</a:t>
                </a:r>
                <a:endParaRPr lang="en-GB" dirty="0"/>
              </a:p>
              <a:p>
                <a:endParaRPr lang="en-GB" dirty="0"/>
              </a:p>
            </p:txBody>
          </p:sp>
        </mc:Fallback>
      </mc:AlternateContent>
      <p:sp>
        <p:nvSpPr>
          <p:cNvPr id="4" name="Slide Number Placeholder 3"/>
          <p:cNvSpPr>
            <a:spLocks noGrp="1"/>
          </p:cNvSpPr>
          <p:nvPr>
            <p:ph type="sldNum" sz="quarter" idx="5"/>
          </p:nvPr>
        </p:nvSpPr>
        <p:spPr/>
        <p:txBody>
          <a:bodyPr/>
          <a:lstStyle/>
          <a:p>
            <a:fld id="{1AFFFB68-4C17-3C4E-8F1F-E2E74032E6C9}" type="slidenum">
              <a:rPr lang="en-US" smtClean="0"/>
              <a:t>20</a:t>
            </a:fld>
            <a:endParaRPr lang="en-US"/>
          </a:p>
        </p:txBody>
      </p:sp>
    </p:spTree>
    <p:extLst>
      <p:ext uri="{BB962C8B-B14F-4D97-AF65-F5344CB8AC3E}">
        <p14:creationId xmlns:p14="http://schemas.microsoft.com/office/powerpoint/2010/main" val="5528509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C7A1D-9887-64DA-8E98-9943D24549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D2495D-0628-5A5E-E05E-005369EBF9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FBBC5F-9C02-5A9A-DCFF-4A6D2C44A56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dirty="0">
                <a:hlinkClick r:id="rId3"/>
              </a:rPr>
              <a:t>https://en.wikipedia.org/wiki/File:Girton_College,_Cambridge,_England,_1890s.jpg</a:t>
            </a:r>
            <a:r>
              <a:rPr lang="en-GB" dirty="0"/>
              <a:t> </a:t>
            </a:r>
          </a:p>
          <a:p>
            <a:endParaRPr lang="en-GB" sz="1200" b="1"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dirty="0"/>
              <a:t>Teacher Notes</a:t>
            </a:r>
          </a:p>
          <a:p>
            <a:r>
              <a:rPr lang="en-GB" dirty="0"/>
              <a:t>In 1930, Mary Cartwright moved to Girton College in Cambridge to start a research job. </a:t>
            </a:r>
          </a:p>
          <a:p>
            <a:r>
              <a:rPr lang="en-GB" dirty="0"/>
              <a:t>Over the next six years, she earned several promotions — she became a fellow of the college, the person in charge of maths teaching there, and also a lecturer at the university. </a:t>
            </a:r>
          </a:p>
          <a:p>
            <a:pPr marL="0" marR="0" lvl="0" indent="0" algn="l" defTabSz="914400">
              <a:lnSpc>
                <a:spcPct val="100000"/>
              </a:lnSpc>
              <a:spcBef>
                <a:spcPts val="0"/>
              </a:spcBef>
              <a:spcAft>
                <a:spcPts val="0"/>
              </a:spcAft>
              <a:buClrTx/>
              <a:buSzTx/>
              <a:buFontTx/>
              <a:buNone/>
              <a:tabLst/>
              <a:defRPr/>
            </a:pPr>
            <a:r>
              <a:rPr lang="en-GB" sz="1200" b="0" u="none" strike="noStrike" kern="1200" dirty="0">
                <a:solidFill>
                  <a:schemeClr val="tx1"/>
                </a:solidFill>
                <a:effectLst/>
                <a:latin typeface="+mn-lt"/>
                <a:ea typeface="+mn-ea"/>
                <a:cs typeface="+mn-cs"/>
                <a:hlinkClick r:id="rId4"/>
              </a:rPr>
              <a:t>Mary Cartwright</a:t>
            </a:r>
            <a:r>
              <a:rPr lang="en-GB" dirty="0"/>
              <a:t> discovered her theorem regarding the maximum modulus of an analytic function in the early 1930s while working at Girton College, Cambridge. She solved an open problem posed by J.E. Littlewood regarding multivalent functions, with her findings published in </a:t>
            </a:r>
            <a:r>
              <a:rPr lang="en-GB" sz="1200" b="0" u="none" strike="noStrike" kern="1200" dirty="0">
                <a:solidFill>
                  <a:schemeClr val="tx1"/>
                </a:solidFill>
                <a:effectLst/>
                <a:latin typeface="+mn-lt"/>
                <a:ea typeface="+mn-ea"/>
                <a:cs typeface="+mn-cs"/>
                <a:hlinkClick r:id="rId5"/>
              </a:rPr>
              <a:t>1935</a:t>
            </a:r>
            <a:r>
              <a:rPr lang="en-GB" dirty="0"/>
              <a:t> and </a:t>
            </a:r>
            <a:r>
              <a:rPr lang="en-GB" sz="1200" b="0" u="none" strike="noStrike" kern="1200" dirty="0">
                <a:solidFill>
                  <a:schemeClr val="tx1"/>
                </a:solidFill>
                <a:effectLst/>
                <a:latin typeface="+mn-lt"/>
                <a:ea typeface="+mn-ea"/>
                <a:cs typeface="+mn-cs"/>
                <a:hlinkClick r:id="rId6"/>
              </a:rPr>
              <a:t>1931</a:t>
            </a:r>
            <a:r>
              <a:rPr lang="en-GB" dirty="0"/>
              <a:t> </a:t>
            </a:r>
            <a:endParaRPr lang="en-GB" dirty="0">
              <a:latin typeface="Arial"/>
              <a:ea typeface="Calibri"/>
              <a:cs typeface="Arial"/>
            </a:endParaRPr>
          </a:p>
          <a:p>
            <a:endParaRPr lang="en-GB" dirty="0"/>
          </a:p>
        </p:txBody>
      </p:sp>
      <p:sp>
        <p:nvSpPr>
          <p:cNvPr id="4" name="Slide Number Placeholder 3">
            <a:extLst>
              <a:ext uri="{FF2B5EF4-FFF2-40B4-BE49-F238E27FC236}">
                <a16:creationId xmlns:a16="http://schemas.microsoft.com/office/drawing/2014/main" id="{81292249-F396-2AFB-2087-1E7865EFDD54}"/>
              </a:ext>
            </a:extLst>
          </p:cNvPr>
          <p:cNvSpPr>
            <a:spLocks noGrp="1"/>
          </p:cNvSpPr>
          <p:nvPr>
            <p:ph type="sldNum" sz="quarter" idx="5"/>
          </p:nvPr>
        </p:nvSpPr>
        <p:spPr/>
        <p:txBody>
          <a:bodyPr/>
          <a:lstStyle/>
          <a:p>
            <a:fld id="{1AFFFB68-4C17-3C4E-8F1F-E2E74032E6C9}" type="slidenum">
              <a:rPr lang="en-US" smtClean="0"/>
              <a:t>21</a:t>
            </a:fld>
            <a:endParaRPr lang="en-US"/>
          </a:p>
        </p:txBody>
      </p:sp>
    </p:spTree>
    <p:extLst>
      <p:ext uri="{BB962C8B-B14F-4D97-AF65-F5344CB8AC3E}">
        <p14:creationId xmlns:p14="http://schemas.microsoft.com/office/powerpoint/2010/main" val="30021818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1: © </a:t>
            </a:r>
            <a:r>
              <a:rPr lang="en-GB" dirty="0">
                <a:hlinkClick r:id="rId3"/>
              </a:rPr>
              <a:t>https://commons.wikimedia.org/wiki/File:The_Chain_Home_Low_radar_installation_at_Hopton-on-Sea,_1945._CH15183.jpg</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2: © </a:t>
            </a:r>
            <a:r>
              <a:rPr lang="en-GB" dirty="0">
                <a:hlinkClick r:id="rId4"/>
              </a:rPr>
              <a:t>https://www.iwm.org.uk/collections/item/object/205196699</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dirty="0"/>
              <a:t>Teacher Notes</a:t>
            </a:r>
          </a:p>
          <a:p>
            <a:r>
              <a:rPr lang="en-GB" dirty="0"/>
              <a:t>During the Second World War, she was commandant of the college’s Red Cross detachment. </a:t>
            </a:r>
          </a:p>
          <a:p>
            <a:r>
              <a:rPr lang="en-GB" dirty="0"/>
              <a:t>Like many staff and students at Cambridge, Mary undertook special war work for the Government and was bound by the Official Secrets Act. </a:t>
            </a:r>
          </a:p>
          <a:p>
            <a:r>
              <a:rPr lang="en-GB" dirty="0"/>
              <a:t>She rarely spoke of her important scientific contributions. Even years later she said her most useful war work had been packing parachutes for men sent into enemy territory</a:t>
            </a:r>
          </a:p>
          <a:p>
            <a:r>
              <a:rPr lang="en-GB" dirty="0"/>
              <a:t>During the Second World War, a vital new technology that used radio waves to detect enemy aircraft and ships – RADAR - had a problem.</a:t>
            </a:r>
          </a:p>
          <a:p>
            <a:r>
              <a:rPr lang="en-GB" dirty="0"/>
              <a:t>Mary Cartwright and J. E. Littlewood investigated and discovered that as radio wave lengths got shorter, the waves became more unpredictable. This meant that the usual equations didn’t always work.</a:t>
            </a:r>
          </a:p>
          <a:p>
            <a:r>
              <a:rPr lang="en-GB" dirty="0"/>
              <a:t>It would take many more years to solve the problem with Radar.</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22</a:t>
            </a:fld>
            <a:endParaRPr lang="en-US"/>
          </a:p>
        </p:txBody>
      </p:sp>
    </p:spTree>
    <p:extLst>
      <p:ext uri="{BB962C8B-B14F-4D97-AF65-F5344CB8AC3E}">
        <p14:creationId xmlns:p14="http://schemas.microsoft.com/office/powerpoint/2010/main" val="11899334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96875-14EE-0322-88A5-5CF4AE8E38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9F3CEE-7193-C482-568B-36FE262C68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D5F318-DFC8-7F9D-4768-6D47F61ADCD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 </a:t>
            </a:r>
            <a:r>
              <a:rPr lang="en-GB" sz="1200" b="0" i="0" u="none" strike="noStrike" kern="1200" dirty="0">
                <a:solidFill>
                  <a:schemeClr val="tx1"/>
                </a:solidFill>
                <a:effectLst/>
                <a:latin typeface="+mn-lt"/>
                <a:ea typeface="+mn-ea"/>
                <a:cs typeface="+mn-cs"/>
                <a:hlinkClick r:id="rId3"/>
              </a:rPr>
              <a:t>© the estate of Stanley Spencer. All rights reserved / Bridgeman Images</a:t>
            </a:r>
            <a:r>
              <a:rPr lang="en-GB" sz="1200" b="0" i="0" kern="1200" dirty="0">
                <a:solidFill>
                  <a:schemeClr val="tx1"/>
                </a:solidFill>
                <a:effectLst/>
                <a:latin typeface="+mn-lt"/>
                <a:ea typeface="+mn-ea"/>
                <a:cs typeface="+mn-cs"/>
              </a:rPr>
              <a:t>. Image credit: Girton College, University of Cambridge</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4"/>
              </a:rPr>
              <a:t>https://artuk.org/discover/artworks/mary-lucy-cartwright-195239</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Teacher Notes</a:t>
            </a:r>
          </a:p>
          <a:p>
            <a:r>
              <a:rPr lang="en-GB" dirty="0"/>
              <a:t>In 1948, she was elected Mistress (Head) of Girton, remaining in post until 1968. </a:t>
            </a:r>
          </a:p>
          <a:p>
            <a:r>
              <a:rPr lang="en-GB" dirty="0"/>
              <a:t>Mary was a careful and dutiful leader; she was a constant presence in Girton (‘she was always there’), known for her detailed management of college affairs.</a:t>
            </a:r>
          </a:p>
          <a:p>
            <a:r>
              <a:rPr lang="en-GB" dirty="0"/>
              <a:t>In the 1950s, it caused some excitement in college when the artist Stanley Spencer (1891 1959) came to paint her portrait as Mistress. </a:t>
            </a:r>
          </a:p>
        </p:txBody>
      </p:sp>
      <p:sp>
        <p:nvSpPr>
          <p:cNvPr id="4" name="Slide Number Placeholder 3">
            <a:extLst>
              <a:ext uri="{FF2B5EF4-FFF2-40B4-BE49-F238E27FC236}">
                <a16:creationId xmlns:a16="http://schemas.microsoft.com/office/drawing/2014/main" id="{740560B2-D362-0BE3-4D3F-60786E3ADD8D}"/>
              </a:ext>
            </a:extLst>
          </p:cNvPr>
          <p:cNvSpPr>
            <a:spLocks noGrp="1"/>
          </p:cNvSpPr>
          <p:nvPr>
            <p:ph type="sldNum" sz="quarter" idx="5"/>
          </p:nvPr>
        </p:nvSpPr>
        <p:spPr/>
        <p:txBody>
          <a:bodyPr/>
          <a:lstStyle/>
          <a:p>
            <a:fld id="{1AFFFB68-4C17-3C4E-8F1F-E2E74032E6C9}" type="slidenum">
              <a:rPr lang="en-US" smtClean="0"/>
              <a:t>23</a:t>
            </a:fld>
            <a:endParaRPr lang="en-US"/>
          </a:p>
        </p:txBody>
      </p:sp>
    </p:spTree>
    <p:extLst>
      <p:ext uri="{BB962C8B-B14F-4D97-AF65-F5344CB8AC3E}">
        <p14:creationId xmlns:p14="http://schemas.microsoft.com/office/powerpoint/2010/main" val="8518818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1: © </a:t>
            </a:r>
            <a:r>
              <a:rPr lang="en-GB" sz="1200" b="0" i="0" u="none" strike="noStrike" kern="1200" dirty="0" err="1">
                <a:solidFill>
                  <a:schemeClr val="tx1"/>
                </a:solidFill>
                <a:effectLst/>
                <a:latin typeface="+mn-lt"/>
                <a:ea typeface="+mn-ea"/>
                <a:cs typeface="+mn-cs"/>
                <a:hlinkClick r:id="rId3" tooltip="User:Wikimol"/>
              </a:rPr>
              <a:t>Wikimol</a:t>
            </a:r>
            <a:r>
              <a:rPr lang="en-GB" sz="1200" b="0" i="0" kern="1200" dirty="0">
                <a:solidFill>
                  <a:schemeClr val="tx1"/>
                </a:solidFill>
                <a:effectLst/>
                <a:latin typeface="+mn-lt"/>
                <a:ea typeface="+mn-ea"/>
                <a:cs typeface="+mn-cs"/>
              </a:rPr>
              <a:t>, </a:t>
            </a:r>
            <a:r>
              <a:rPr lang="en-GB" sz="1200" b="0" i="0" u="none" strike="noStrike" kern="1200" dirty="0" err="1">
                <a:solidFill>
                  <a:schemeClr val="tx1"/>
                </a:solidFill>
                <a:effectLst/>
                <a:latin typeface="+mn-lt"/>
                <a:ea typeface="+mn-ea"/>
                <a:cs typeface="+mn-cs"/>
                <a:hlinkClick r:id="rId4" tooltip="User:Dschwen"/>
              </a:rPr>
              <a:t>Dschwen</a:t>
            </a:r>
            <a:r>
              <a:rPr lang="en-GB" dirty="0"/>
              <a:t> - </a:t>
            </a:r>
            <a:r>
              <a:rPr lang="en-GB" sz="1200" u="sng" kern="1200" dirty="0">
                <a:solidFill>
                  <a:schemeClr val="tx1"/>
                </a:solidFill>
                <a:effectLst/>
                <a:latin typeface="+mn-lt"/>
                <a:ea typeface="+mn-ea"/>
                <a:cs typeface="+mn-cs"/>
                <a:hlinkClick r:id="rId5"/>
              </a:rPr>
              <a:t>https://en.wikipedia.org/wiki/File:Lorenz_attractor_yb.svg</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2: © </a:t>
            </a:r>
            <a:r>
              <a:rPr lang="en-GB" sz="1200" u="sng" kern="1200" dirty="0">
                <a:solidFill>
                  <a:schemeClr val="tx1"/>
                </a:solidFill>
                <a:effectLst/>
                <a:latin typeface="+mn-lt"/>
                <a:ea typeface="+mn-ea"/>
                <a:cs typeface="+mn-cs"/>
                <a:hlinkClick r:id="rId6"/>
              </a:rPr>
              <a:t>https://www.alamy.com/stock-photo-butterfly-effect-21439557.html</a:t>
            </a:r>
            <a:r>
              <a:rPr lang="en-GB" sz="1200" kern="1200" dirty="0">
                <a:solidFill>
                  <a:schemeClr val="tx1"/>
                </a:solidFill>
                <a:effectLst/>
                <a:latin typeface="+mn-lt"/>
                <a:ea typeface="+mn-ea"/>
                <a:cs typeface="+mn-cs"/>
              </a:rPr>
              <a:t> </a:t>
            </a:r>
          </a:p>
          <a:p>
            <a:r>
              <a:rPr lang="en-GB" dirty="0"/>
              <a:t>Link 1: </a:t>
            </a:r>
            <a:r>
              <a:rPr lang="en-GB" sz="1200" u="sng" kern="1200" dirty="0">
                <a:solidFill>
                  <a:schemeClr val="tx1"/>
                </a:solidFill>
                <a:effectLst/>
                <a:latin typeface="+mn-lt"/>
                <a:ea typeface="+mn-ea"/>
                <a:cs typeface="+mn-cs"/>
                <a:hlinkClick r:id="rId7"/>
              </a:rPr>
              <a:t>https://youtu.be/mZv5xMIdaMo</a:t>
            </a:r>
            <a:r>
              <a:rPr lang="en-GB" sz="1200" kern="1200" dirty="0">
                <a:solidFill>
                  <a:schemeClr val="tx1"/>
                </a:solidFill>
                <a:effectLst/>
                <a:latin typeface="+mn-lt"/>
                <a:ea typeface="+mn-ea"/>
                <a:cs typeface="+mn-cs"/>
              </a:rPr>
              <a:t> </a:t>
            </a:r>
          </a:p>
          <a:p>
            <a:r>
              <a:rPr lang="en-GB" dirty="0"/>
              <a:t>Link 2: </a:t>
            </a:r>
            <a:r>
              <a:rPr lang="en-GB" sz="1200" u="sng" kern="1200" dirty="0">
                <a:solidFill>
                  <a:schemeClr val="tx1"/>
                </a:solidFill>
                <a:effectLst/>
                <a:latin typeface="+mn-lt"/>
                <a:ea typeface="+mn-ea"/>
                <a:cs typeface="+mn-cs"/>
                <a:hlinkClick r:id="rId8"/>
              </a:rPr>
              <a:t>https://www.bbc.co.uk/reel/video/p0gn8kps</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Teacher Notes</a:t>
            </a:r>
          </a:p>
          <a:p>
            <a:r>
              <a:rPr lang="en-GB" dirty="0"/>
              <a:t>Although her work on unpredictable radio waves wasn’t recognised as a new field at the time, other scientists built on her ideas. </a:t>
            </a:r>
          </a:p>
          <a:p>
            <a:r>
              <a:rPr lang="en-GB" dirty="0"/>
              <a:t>Stephen Smale created the horseshoe map, showing how simple actions like stretching and folding can lead to complex, unpredictable patterns.</a:t>
            </a:r>
          </a:p>
          <a:p>
            <a:r>
              <a:rPr lang="en-GB" dirty="0"/>
              <a:t>This shows how chaos can come from simple actions. There is a really good explanation using bread dough!</a:t>
            </a:r>
          </a:p>
          <a:p>
            <a:r>
              <a:rPr lang="en-GB" dirty="0"/>
              <a:t>Soon after, Edward Lorenz discovered the “butterfly effect” while running early weather simulations. </a:t>
            </a:r>
          </a:p>
          <a:p>
            <a:r>
              <a:rPr lang="en-GB" dirty="0"/>
              <a:t>This idea shows that in some systems, tiny changes can lead to completely different results. </a:t>
            </a:r>
          </a:p>
          <a:p>
            <a:r>
              <a:rPr lang="en-GB" b="1" dirty="0"/>
              <a:t>The Metaphor:</a:t>
            </a:r>
            <a:r>
              <a:rPr lang="en-GB" dirty="0"/>
              <a:t> A butterfly flapping its wings in one part of the world could theoretically trigger a chain of events that leads to a tornado weeks later in another part of the world.</a:t>
            </a:r>
          </a:p>
          <a:p>
            <a:r>
              <a:rPr lang="en-GB" dirty="0"/>
              <a:t>It shows how chaos begins and turns messy behaviour into simple codes.</a:t>
            </a:r>
          </a:p>
          <a:p>
            <a:r>
              <a:rPr lang="en-GB" dirty="0"/>
              <a:t>Weather changing quickly, sudden traffic jams, and swirling paint colours are all examples of simple things becoming chaotic. </a:t>
            </a:r>
          </a:p>
          <a:p>
            <a:r>
              <a:rPr lang="en-GB" dirty="0"/>
              <a:t>It helps scientists and professionals' model unpredictable phenomena like weather, stock markets, and pandemics, allowing better risk assessment and understanding.</a:t>
            </a:r>
          </a:p>
          <a:p>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24</a:t>
            </a:fld>
            <a:endParaRPr lang="en-US"/>
          </a:p>
        </p:txBody>
      </p:sp>
    </p:spTree>
    <p:extLst>
      <p:ext uri="{BB962C8B-B14F-4D97-AF65-F5344CB8AC3E}">
        <p14:creationId xmlns:p14="http://schemas.microsoft.com/office/powerpoint/2010/main" val="36924170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 Johannes Meiner, Public domain, via Wikimedia Commons - </a:t>
            </a:r>
            <a:r>
              <a:rPr lang="en-GB" dirty="0">
                <a:hlinkClick r:id="rId3"/>
              </a:rPr>
              <a:t>https://commons.wikimedia.org/wiki/File:Young_Skewes_Schieldrop_Tricomi_Cartwright_Zurich1932.tif?page=1</a:t>
            </a:r>
            <a:r>
              <a:rPr lang="en-GB" dirty="0"/>
              <a:t> </a:t>
            </a:r>
          </a:p>
          <a:p>
            <a:endParaRPr lang="en-GB" dirty="0"/>
          </a:p>
          <a:p>
            <a:r>
              <a:rPr lang="en-GB" dirty="0"/>
              <a:t>Teacher Notes:</a:t>
            </a:r>
          </a:p>
          <a:p>
            <a:r>
              <a:rPr lang="en-GB" dirty="0"/>
              <a:t>Mary became famous around the world for her brilliant maths.</a:t>
            </a:r>
          </a:p>
          <a:p>
            <a:r>
              <a:rPr lang="en-GB" dirty="0"/>
              <a:t>In 1949 she was asked to help with important maths projects for the United States Navy- an impressive achievement at the time, especially for a woman.</a:t>
            </a:r>
          </a:p>
          <a:p>
            <a:r>
              <a:rPr lang="en-GB" dirty="0"/>
              <a:t>She travelled to many countries, including the USSR, for meetings and shared her ideas with other scientists, creating ‘a more international outlook among British mathematicians’.</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25</a:t>
            </a:fld>
            <a:endParaRPr lang="en-US"/>
          </a:p>
        </p:txBody>
      </p:sp>
    </p:spTree>
    <p:extLst>
      <p:ext uri="{BB962C8B-B14F-4D97-AF65-F5344CB8AC3E}">
        <p14:creationId xmlns:p14="http://schemas.microsoft.com/office/powerpoint/2010/main" val="37450938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For this activity we’re using </a:t>
            </a:r>
            <a:r>
              <a:rPr lang="en-US" sz="1200" dirty="0">
                <a:cs typeface="Arial"/>
              </a:rPr>
              <a:t>Ian ‘Dawson’s Model’ for significance criteria.</a:t>
            </a:r>
            <a:endParaRPr lang="en-US"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a:t>
            </a:fld>
            <a:endParaRPr lang="en-US"/>
          </a:p>
        </p:txBody>
      </p:sp>
    </p:spTree>
    <p:extLst>
      <p:ext uri="{BB962C8B-B14F-4D97-AF65-F5344CB8AC3E}">
        <p14:creationId xmlns:p14="http://schemas.microsoft.com/office/powerpoint/2010/main" val="41799382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©Historic England</a:t>
            </a:r>
          </a:p>
          <a:p>
            <a:endParaRPr lang="en-GB" dirty="0"/>
          </a:p>
          <a:p>
            <a:r>
              <a:rPr lang="en-GB" dirty="0"/>
              <a:t>Teacher Notes:</a:t>
            </a:r>
          </a:p>
          <a:p>
            <a:r>
              <a:rPr lang="en-GB" dirty="0"/>
              <a:t>When Mary retired in 1968, she spent a few years teaching in different countries.</a:t>
            </a:r>
          </a:p>
          <a:p>
            <a:r>
              <a:rPr lang="en-GB" dirty="0"/>
              <a:t>In the 1970s she moved into a flat in Cambridge and kept doing maths even when she wasn’t very well.</a:t>
            </a:r>
          </a:p>
          <a:p>
            <a:r>
              <a:rPr lang="en-GB" dirty="0"/>
              <a:t>She stayed close to Girton College for the rest of her life and passed away in 1998.</a:t>
            </a:r>
          </a:p>
          <a:p>
            <a:r>
              <a:rPr lang="en-GB" dirty="0"/>
              <a:t>When she felt she might become a burden to people in Sherlock Close, she decided to move to the nursing home at </a:t>
            </a:r>
            <a:r>
              <a:rPr lang="en-GB" dirty="0" err="1"/>
              <a:t>Midfeld</a:t>
            </a:r>
            <a:r>
              <a:rPr lang="en-GB" dirty="0"/>
              <a:t> Lodge, where a member of the family would visit her at least once a month</a:t>
            </a:r>
          </a:p>
        </p:txBody>
      </p:sp>
      <p:sp>
        <p:nvSpPr>
          <p:cNvPr id="4" name="Slide Number Placeholder 3"/>
          <p:cNvSpPr>
            <a:spLocks noGrp="1"/>
          </p:cNvSpPr>
          <p:nvPr>
            <p:ph type="sldNum" sz="quarter" idx="5"/>
          </p:nvPr>
        </p:nvSpPr>
        <p:spPr/>
        <p:txBody>
          <a:bodyPr/>
          <a:lstStyle/>
          <a:p>
            <a:fld id="{1AFFFB68-4C17-3C4E-8F1F-E2E74032E6C9}" type="slidenum">
              <a:rPr lang="en-US" smtClean="0"/>
              <a:t>27</a:t>
            </a:fld>
            <a:endParaRPr lang="en-US"/>
          </a:p>
        </p:txBody>
      </p:sp>
    </p:spTree>
    <p:extLst>
      <p:ext uri="{BB962C8B-B14F-4D97-AF65-F5344CB8AC3E}">
        <p14:creationId xmlns:p14="http://schemas.microsoft.com/office/powerpoint/2010/main" val="2532434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dirty="0">
                <a:hlinkClick r:id="rId3"/>
              </a:rPr>
              <a:t>https://www.google.com/maps/d/edit?mid=10TlGA7YJt_51CXzkzFgDXwIvzyI6fvI&amp;usp=sharing</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0E3082A5-4EA5-40CA-B4A0-5F20AE550177}" type="slidenum">
              <a:rPr lang="en-GB" smtClean="0"/>
              <a:t>28</a:t>
            </a:fld>
            <a:endParaRPr lang="en-GB"/>
          </a:p>
        </p:txBody>
      </p:sp>
    </p:spTree>
    <p:extLst>
      <p:ext uri="{BB962C8B-B14F-4D97-AF65-F5344CB8AC3E}">
        <p14:creationId xmlns:p14="http://schemas.microsoft.com/office/powerpoint/2010/main" val="18001433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©Alamy </a:t>
            </a:r>
            <a:r>
              <a:rPr lang="en-GB" sz="1200" b="0" i="0" kern="1200" dirty="0">
                <a:solidFill>
                  <a:schemeClr val="tx1"/>
                </a:solidFill>
                <a:effectLst/>
                <a:latin typeface="+mn-lt"/>
                <a:ea typeface="+mn-ea"/>
                <a:cs typeface="+mn-cs"/>
              </a:rPr>
              <a:t>Ref: 2Y71RBT</a:t>
            </a:r>
            <a:endParaRPr lang="en-GB" b="0" dirty="0"/>
          </a:p>
          <a:p>
            <a:r>
              <a:rPr lang="en-GB" dirty="0"/>
              <a:t>https://www.alamy.com/queen-receives-honorary-degree-at-cambridge-university-her-majesty-the-queen-visited-cambridge-university-where-she-received-the-honorary-degree-of-doctor-of-law-the-conferring-of-the-degree-marks-the-initiation-of-the-new-status-of-women-in-the-university-picture-shows-hm-the-queen-and-vice-chard-in-the-procession-to-the-senate-prof-ceraven-house-cambridge-where-she-received-her-degree-october-21-1948-image623916156.html?imageid=07EE6D4C-B717-439A-9FFA-7188F0C907D2&amp;pn=1&amp;searchId=dadc49399b6f2ea3019bde0697014d96&amp;searchtype=9</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Teacher Notes:</a:t>
            </a:r>
          </a:p>
          <a:p>
            <a:r>
              <a:rPr lang="en-GB" dirty="0"/>
              <a:t>Mary went to university at a time when few women did. </a:t>
            </a:r>
          </a:p>
          <a:p>
            <a:r>
              <a:rPr lang="en-GB" dirty="0"/>
              <a:t>Maths was also a dominated by men. </a:t>
            </a:r>
          </a:p>
          <a:p>
            <a:r>
              <a:rPr lang="en-GB" dirty="0"/>
              <a:t>Very few women managed to become a respected mathematician at the highest level</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When she was older, Mary herself reflected that … </a:t>
            </a:r>
            <a:r>
              <a:rPr lang="en-GB" sz="1200" dirty="0">
                <a:solidFill>
                  <a:schemeClr val="tx1"/>
                </a:solidFill>
              </a:rPr>
              <a:t>‘I regret to say that my impression when I began in research was that, in general, less qualified men were tolerated and employed quite a lot in the University of Cambridge, which eliminated some quite good women’. </a:t>
            </a:r>
          </a:p>
          <a:p>
            <a:r>
              <a:rPr lang="en-GB" dirty="0"/>
              <a:t>Mary Cartwright was very hard-working and efficient.</a:t>
            </a:r>
          </a:p>
          <a:p>
            <a:r>
              <a:rPr lang="en-GB" dirty="0"/>
              <a:t>As well as teaching, she had a lot of other responsibilities. She was the head of a college and a member of various university committees </a:t>
            </a:r>
          </a:p>
          <a:p>
            <a:r>
              <a:rPr lang="en-GB" dirty="0"/>
              <a:t>This reduced her time for research and she believed this stopped her promotion to professor </a:t>
            </a:r>
          </a:p>
          <a:p>
            <a:r>
              <a:rPr lang="en-GB" dirty="0"/>
              <a:t>Was she given more than her fair share of administrative work because she was a woman? </a:t>
            </a:r>
          </a:p>
          <a:p>
            <a:r>
              <a:rPr lang="en-GB" dirty="0"/>
              <a:t>As mistress of Girton for twenty years (1948-1968), Mary saw women continue to fight for their place at the University of Cambridge. </a:t>
            </a:r>
          </a:p>
          <a:p>
            <a:r>
              <a:rPr lang="en-GB" dirty="0"/>
              <a:t>In 1948, Cambridge awarded its first degree to a woman and Girton became an official Cambridge college. </a:t>
            </a:r>
          </a:p>
          <a:p>
            <a:r>
              <a:rPr lang="en-GB" dirty="0"/>
              <a:t>Until 1972, only 2 out of 29 colleges accepted women – Girton and Newnham.</a:t>
            </a:r>
          </a:p>
          <a:p>
            <a:r>
              <a:rPr lang="en-GB" dirty="0"/>
              <a:t>103 people are in the List of Cambridge mathematicians on Wikipedia. Some are very famous – Isaac Newton, Alan Turing and Stephen Hawking.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There is only ONE woman – Dame Mary Cartwright </a:t>
            </a:r>
            <a:r>
              <a:rPr lang="en-GB" dirty="0">
                <a:hlinkClick r:id="rId3"/>
              </a:rPr>
              <a:t>https://en.wikipedia.org/wiki/List_of_Cambridge_mathematicians</a:t>
            </a:r>
            <a:r>
              <a:rPr lang="en-GB" dirty="0"/>
              <a:t> </a:t>
            </a:r>
          </a:p>
          <a:p>
            <a:endParaRPr lang="en-GB" dirty="0"/>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29</a:t>
            </a:fld>
            <a:endParaRPr lang="en-US"/>
          </a:p>
        </p:txBody>
      </p:sp>
    </p:spTree>
    <p:extLst>
      <p:ext uri="{BB962C8B-B14F-4D97-AF65-F5344CB8AC3E}">
        <p14:creationId xmlns:p14="http://schemas.microsoft.com/office/powerpoint/2010/main" val="5739002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Image: © the artist's estate. Image credit: Girton College, University of Cambridge </a:t>
            </a:r>
            <a:r>
              <a:rPr lang="en-GB" dirty="0">
                <a:hlinkClick r:id="rId3"/>
              </a:rPr>
              <a:t>https://artuk.org/discover/artworks/dame-mary-cartwright-195230</a:t>
            </a:r>
            <a:r>
              <a:rPr lang="en-GB" dirty="0"/>
              <a:t> </a:t>
            </a:r>
          </a:p>
          <a:p>
            <a:endParaRPr lang="en-GB" dirty="0"/>
          </a:p>
          <a:p>
            <a:r>
              <a:rPr lang="en-GB" dirty="0"/>
              <a:t>Teacher Notes:</a:t>
            </a:r>
          </a:p>
          <a:p>
            <a:r>
              <a:rPr lang="en-GB" dirty="0"/>
              <a:t>Cartwright was recognised both during and after her lifetime. </a:t>
            </a:r>
          </a:p>
          <a:p>
            <a:r>
              <a:rPr lang="en-GB" dirty="0"/>
              <a:t>She was the first woman mathematician to become a Fellow of the Royal Society (1947); the first woman to serve on its council (1955–57); and the first to receive its Sylvester Medal (1964). </a:t>
            </a:r>
          </a:p>
          <a:p>
            <a:r>
              <a:rPr lang="en-GB" dirty="0"/>
              <a:t>She was also the first woman to act as President of the London Mathematical Society (1961–63), receiving its highest honour, the de Morgan Medal, in 1968. </a:t>
            </a:r>
          </a:p>
          <a:p>
            <a:r>
              <a:rPr lang="en-GB" dirty="0"/>
              <a:t>Mary Cartwright was awarded honorary degrees from the Universities of Edinburgh, Leeds, Hull, Wales, Oxford, and Brown(USA). </a:t>
            </a:r>
          </a:p>
          <a:p>
            <a:r>
              <a:rPr lang="en-GB" dirty="0"/>
              <a:t>In 1969, she was made a Dame Commander of the Order of the British Empire. </a:t>
            </a:r>
          </a:p>
          <a:p>
            <a:r>
              <a:rPr lang="en-GB" dirty="0"/>
              <a:t>The London Mathematical Society holds a yearly Mary Cartwright Lecture in her honour. </a:t>
            </a:r>
          </a:p>
          <a:p>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30</a:t>
            </a:fld>
            <a:endParaRPr lang="en-US"/>
          </a:p>
        </p:txBody>
      </p:sp>
    </p:spTree>
    <p:extLst>
      <p:ext uri="{BB962C8B-B14F-4D97-AF65-F5344CB8AC3E}">
        <p14:creationId xmlns:p14="http://schemas.microsoft.com/office/powerpoint/2010/main" val="32267523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Image</a:t>
            </a:r>
            <a:r>
              <a:rPr lang="en-GB" sz="1200" b="0" i="0" u="none" strike="noStrike" kern="1200" dirty="0">
                <a:solidFill>
                  <a:schemeClr val="tx1"/>
                </a:solidFill>
                <a:effectLst/>
                <a:latin typeface="+mn-lt"/>
                <a:ea typeface="+mn-ea"/>
                <a:cs typeface="+mn-cs"/>
                <a:hlinkClick r:id="rId3"/>
              </a:rPr>
              <a:t>Dame Mary Lucy Cartwright</a:t>
            </a:r>
            <a:r>
              <a:rPr lang="en-GB" sz="1200" b="0" i="0" u="none" strike="noStrike"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by Elliott &amp; Fry, bromide print, 1950, NPG x86637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dirty="0"/>
              <a:t>Teacher Notes:</a:t>
            </a:r>
          </a:p>
          <a:p>
            <a:r>
              <a:rPr lang="en-GB" dirty="0"/>
              <a:t>Mary Cartwright was known for getting straight to the point—whether in maths or everyday life. </a:t>
            </a:r>
          </a:p>
          <a:p>
            <a:r>
              <a:rPr lang="en-GB" dirty="0"/>
              <a:t>She was interested in lots of things beyond mathematics, including history, painting and music. </a:t>
            </a:r>
          </a:p>
          <a:p>
            <a:r>
              <a:rPr lang="en-GB" dirty="0"/>
              <a:t>People who knew her said she had a sharp, witty sense of humour, even in her 90s.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She did not like to ‘blow her own trumpet’ and said there were to be no eulogies* at her funeral </a:t>
            </a:r>
            <a:r>
              <a:rPr lang="en-GB" sz="1200" dirty="0"/>
              <a:t>*A eulogy is a speech given at a funeral or memorial service that praises and celebrates the life of the person</a:t>
            </a:r>
          </a:p>
          <a:p>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31</a:t>
            </a:fld>
            <a:endParaRPr lang="en-US"/>
          </a:p>
        </p:txBody>
      </p:sp>
    </p:spTree>
    <p:extLst>
      <p:ext uri="{BB962C8B-B14F-4D97-AF65-F5344CB8AC3E}">
        <p14:creationId xmlns:p14="http://schemas.microsoft.com/office/powerpoint/2010/main" val="2105157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dirty="0">
                <a:hlinkClick r:id="rId3"/>
              </a:rPr>
              <a:t>https://mathshistory.st-andrews.ac.uk/LMS/cartwright_lms_obit.pdf</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a:lnSpc>
                <a:spcPct val="90000"/>
              </a:lnSpc>
            </a:pPr>
            <a:r>
              <a:rPr lang="en-GB" sz="1200" dirty="0"/>
              <a:t>Teacher Notes:</a:t>
            </a:r>
          </a:p>
          <a:p>
            <a:pPr>
              <a:lnSpc>
                <a:spcPct val="90000"/>
              </a:lnSpc>
            </a:pPr>
            <a:r>
              <a:rPr lang="en-GB" sz="1200" dirty="0"/>
              <a:t>In the 1930s, Mary and E. F. Collingwood discovered new ideas about how certain maths patterns behave. </a:t>
            </a:r>
          </a:p>
          <a:p>
            <a:pPr>
              <a:lnSpc>
                <a:spcPct val="90000"/>
              </a:lnSpc>
            </a:pPr>
            <a:r>
              <a:rPr lang="en-GB" sz="1200" dirty="0"/>
              <a:t>In World War Two, </a:t>
            </a:r>
            <a:r>
              <a:rPr lang="en-GB" sz="1100" dirty="0"/>
              <a:t>Mary Cartwright and J.E. Littlewood solved the problems with radar</a:t>
            </a:r>
            <a:endParaRPr lang="en-GB" sz="1200" dirty="0"/>
          </a:p>
          <a:p>
            <a:pPr>
              <a:lnSpc>
                <a:spcPct val="90000"/>
              </a:lnSpc>
            </a:pPr>
            <a:r>
              <a:rPr lang="en-GB" sz="1100" dirty="0"/>
              <a:t>Her work on how things move and behave in unpredictable ways was groundbreaking. </a:t>
            </a:r>
          </a:p>
          <a:p>
            <a:pPr>
              <a:lnSpc>
                <a:spcPct val="90000"/>
              </a:lnSpc>
            </a:pPr>
            <a:r>
              <a:rPr lang="en-GB" sz="1200" dirty="0"/>
              <a:t>Mary didn’t stop doing amazing maths as she got older.</a:t>
            </a:r>
          </a:p>
          <a:p>
            <a:pPr>
              <a:lnSpc>
                <a:spcPct val="90000"/>
              </a:lnSpc>
            </a:pPr>
            <a:r>
              <a:rPr lang="en-GB" sz="1200" dirty="0"/>
              <a:t>She wrote a book about her mathematical work and in 1959, </a:t>
            </a:r>
          </a:p>
          <a:p>
            <a:r>
              <a:rPr lang="en-GB" dirty="0"/>
              <a:t>She received obituaries in national newspapers the recognised her brilliance as a mathematician, and as one of the founders of the important field of chaos theory.</a:t>
            </a:r>
          </a:p>
          <a:p>
            <a:r>
              <a:rPr lang="en-GB" dirty="0"/>
              <a:t>The Daily Telegraph described her as ‘one of the most eminent British mathematicians of the [twentieth] century’. </a:t>
            </a:r>
          </a:p>
          <a:p>
            <a:r>
              <a:rPr lang="en-GB" dirty="0"/>
              <a:t>The Guardian hailed her as an inspiration to generations of women </a:t>
            </a:r>
          </a:p>
          <a:p>
            <a:pPr>
              <a:lnSpc>
                <a:spcPct val="90000"/>
              </a:lnSpc>
            </a:pP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32</a:t>
            </a:fld>
            <a:endParaRPr lang="en-US"/>
          </a:p>
        </p:txBody>
      </p:sp>
    </p:spTree>
    <p:extLst>
      <p:ext uri="{BB962C8B-B14F-4D97-AF65-F5344CB8AC3E}">
        <p14:creationId xmlns:p14="http://schemas.microsoft.com/office/powerpoint/2010/main" val="18889480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7731D-BF10-0838-1ED8-2D32CFE38F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F24FF7-B7FB-E4DF-45F6-60CA8BDA6D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404849-3EBA-6868-53C5-CB286214487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2613C28-F9CB-50B0-30EF-3BAADF7A4EBE}"/>
              </a:ext>
            </a:extLst>
          </p:cNvPr>
          <p:cNvSpPr>
            <a:spLocks noGrp="1"/>
          </p:cNvSpPr>
          <p:nvPr>
            <p:ph type="sldNum" sz="quarter" idx="5"/>
          </p:nvPr>
        </p:nvSpPr>
        <p:spPr/>
        <p:txBody>
          <a:bodyPr/>
          <a:lstStyle/>
          <a:p>
            <a:fld id="{1017441A-5944-44A6-B4A1-6E426481A1CB}" type="slidenum">
              <a:rPr lang="en-GB" smtClean="0"/>
              <a:t>33</a:t>
            </a:fld>
            <a:endParaRPr lang="en-GB"/>
          </a:p>
        </p:txBody>
      </p:sp>
    </p:spTree>
    <p:extLst>
      <p:ext uri="{BB962C8B-B14F-4D97-AF65-F5344CB8AC3E}">
        <p14:creationId xmlns:p14="http://schemas.microsoft.com/office/powerpoint/2010/main" val="11331352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017441A-5944-44A6-B4A1-6E426481A1CB}" type="slidenum">
              <a:rPr lang="en-GB" smtClean="0"/>
              <a:t>35</a:t>
            </a:fld>
            <a:endParaRPr lang="en-GB"/>
          </a:p>
        </p:txBody>
      </p:sp>
    </p:spTree>
    <p:extLst>
      <p:ext uri="{BB962C8B-B14F-4D97-AF65-F5344CB8AC3E}">
        <p14:creationId xmlns:p14="http://schemas.microsoft.com/office/powerpoint/2010/main" val="20247053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a:t>
            </a:r>
            <a:r>
              <a:rPr lang="en-GB" sz="1200" b="0" i="0" kern="1200" dirty="0">
                <a:solidFill>
                  <a:schemeClr val="tx1"/>
                </a:solidFill>
                <a:effectLst/>
                <a:latin typeface="+mn-lt"/>
                <a:ea typeface="+mn-ea"/>
                <a:cs typeface="+mn-cs"/>
              </a:rPr>
              <a:t>© Historic England</a:t>
            </a:r>
            <a:endParaRPr lang="en-GB" dirty="0"/>
          </a:p>
          <a:p>
            <a:r>
              <a:rPr lang="en-GB" dirty="0"/>
              <a:t>Image:  </a:t>
            </a:r>
            <a:r>
              <a:rPr lang="en-GB" sz="1200" b="0" i="0" kern="1200" dirty="0">
                <a:solidFill>
                  <a:schemeClr val="tx1"/>
                </a:solidFill>
                <a:effectLst/>
                <a:latin typeface="+mn-lt"/>
                <a:ea typeface="+mn-ea"/>
                <a:cs typeface="+mn-cs"/>
              </a:rPr>
              <a:t>© National Portrait Gallery, London - </a:t>
            </a:r>
            <a:r>
              <a:rPr lang="en-GB" sz="1200" b="0" i="0" u="none" strike="noStrike" kern="1200" dirty="0">
                <a:solidFill>
                  <a:schemeClr val="tx1"/>
                </a:solidFill>
                <a:effectLst/>
                <a:latin typeface="+mn-lt"/>
                <a:ea typeface="+mn-ea"/>
                <a:cs typeface="+mn-cs"/>
                <a:hlinkClick r:id="rId3"/>
              </a:rPr>
              <a:t>Dame Mary Lucy Cartwright</a:t>
            </a:r>
            <a:r>
              <a:rPr lang="en-GB" sz="1200" b="0" i="0" u="none" strike="noStrike"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by Walter Stoneman, half-plate glass negative, May 1947, NPG x188708</a:t>
            </a:r>
          </a:p>
          <a:p>
            <a:endParaRPr lang="en-GB" dirty="0"/>
          </a:p>
          <a:p>
            <a:endParaRPr lang="en-GB" dirty="0">
              <a:cs typeface="Calibri"/>
            </a:endParaRPr>
          </a:p>
        </p:txBody>
      </p:sp>
      <p:sp>
        <p:nvSpPr>
          <p:cNvPr id="4" name="Slide Number Placeholder 3"/>
          <p:cNvSpPr>
            <a:spLocks noGrp="1"/>
          </p:cNvSpPr>
          <p:nvPr>
            <p:ph type="sldNum" sz="quarter" idx="5"/>
          </p:nvPr>
        </p:nvSpPr>
        <p:spPr/>
        <p:txBody>
          <a:bodyPr/>
          <a:lstStyle/>
          <a:p>
            <a:fld id="{1017441A-5944-44A6-B4A1-6E426481A1CB}" type="slidenum">
              <a:rPr lang="en-GB" smtClean="0"/>
              <a:t>38</a:t>
            </a:fld>
            <a:endParaRPr lang="en-GB"/>
          </a:p>
        </p:txBody>
      </p:sp>
    </p:spTree>
    <p:extLst>
      <p:ext uri="{BB962C8B-B14F-4D97-AF65-F5344CB8AC3E}">
        <p14:creationId xmlns:p14="http://schemas.microsoft.com/office/powerpoint/2010/main" val="12255229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cs typeface="Calibri"/>
            </a:endParaRPr>
          </a:p>
        </p:txBody>
      </p:sp>
      <p:sp>
        <p:nvSpPr>
          <p:cNvPr id="4" name="Slide Number Placeholder 3"/>
          <p:cNvSpPr>
            <a:spLocks noGrp="1"/>
          </p:cNvSpPr>
          <p:nvPr>
            <p:ph type="sldNum" sz="quarter" idx="5"/>
          </p:nvPr>
        </p:nvSpPr>
        <p:spPr/>
        <p:txBody>
          <a:bodyPr/>
          <a:lstStyle/>
          <a:p>
            <a:fld id="{1017441A-5944-44A6-B4A1-6E426481A1CB}" type="slidenum">
              <a:rPr lang="en-GB" smtClean="0"/>
              <a:t>39</a:t>
            </a:fld>
            <a:endParaRPr lang="en-GB"/>
          </a:p>
        </p:txBody>
      </p:sp>
    </p:spTree>
    <p:extLst>
      <p:ext uri="{BB962C8B-B14F-4D97-AF65-F5344CB8AC3E}">
        <p14:creationId xmlns:p14="http://schemas.microsoft.com/office/powerpoint/2010/main" val="6937253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Times New Roman" panose="02020603050405020304" pitchFamily="18" charset="0"/>
                <a:cs typeface="Gill Sans MT" panose="020B0502020104020203" pitchFamily="34" charset="0"/>
              </a:rPr>
              <a:t>Image: © Historic England?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Times New Roman" panose="02020603050405020304" pitchFamily="18" charset="0"/>
                <a:cs typeface="Gill Sans MT" panose="020B0502020104020203" pitchFamily="34" charset="0"/>
              </a:rPr>
              <a:t>In HE research on MC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Arial" panose="020B0604020202020204" pitchFamily="34" charset="0"/>
              <a:ea typeface="Times New Roman" panose="02020603050405020304" pitchFamily="18" charset="0"/>
              <a:cs typeface="Gill Sans MT" panose="020B0502020104020203" pitchFamily="34"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7</a:t>
            </a:fld>
            <a:endParaRPr lang="en-US"/>
          </a:p>
        </p:txBody>
      </p:sp>
    </p:spTree>
    <p:extLst>
      <p:ext uri="{BB962C8B-B14F-4D97-AF65-F5344CB8AC3E}">
        <p14:creationId xmlns:p14="http://schemas.microsoft.com/office/powerpoint/2010/main" val="23032428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ffectLst/>
              </a:rPr>
              <a:t>Image: © Historic England </a:t>
            </a:r>
            <a:r>
              <a:rPr lang="it-IT" dirty="0"/>
              <a:t>raf_58_4438_f21_0033</a:t>
            </a:r>
          </a:p>
          <a:p>
            <a:pPr marL="0" marR="0" lvl="0" indent="0" algn="l" defTabSz="914400">
              <a:lnSpc>
                <a:spcPct val="100000"/>
              </a:lnSpc>
              <a:spcBef>
                <a:spcPts val="0"/>
              </a:spcBef>
              <a:spcAft>
                <a:spcPts val="0"/>
              </a:spcAft>
              <a:buClrTx/>
              <a:buSzTx/>
              <a:buFontTx/>
              <a:buNone/>
              <a:tabLst/>
              <a:defRPr/>
            </a:pPr>
            <a:endParaRPr lang="en-GB" dirty="0">
              <a:effectLst/>
            </a:endParaRPr>
          </a:p>
          <a:p>
            <a:pPr marL="0" marR="0" lvl="0" indent="0" algn="l" defTabSz="914400">
              <a:lnSpc>
                <a:spcPct val="100000"/>
              </a:lnSpc>
              <a:spcBef>
                <a:spcPts val="0"/>
              </a:spcBef>
              <a:spcAft>
                <a:spcPts val="0"/>
              </a:spcAft>
              <a:buClrTx/>
              <a:buSzTx/>
              <a:buFontTx/>
              <a:buNone/>
              <a:tabLst/>
              <a:defRPr/>
            </a:pPr>
            <a:r>
              <a:rPr lang="en-GB" dirty="0">
                <a:effectLst/>
              </a:rPr>
              <a:t>In HE research on MC</a:t>
            </a:r>
          </a:p>
          <a:p>
            <a:pPr marL="0" marR="0" lvl="0" indent="0" algn="l" defTabSz="914400">
              <a:lnSpc>
                <a:spcPct val="100000"/>
              </a:lnSpc>
              <a:spcBef>
                <a:spcPts val="0"/>
              </a:spcBef>
              <a:spcAft>
                <a:spcPts val="0"/>
              </a:spcAft>
              <a:buClrTx/>
              <a:buSzTx/>
              <a:buFontTx/>
              <a:buNone/>
              <a:tabLst/>
              <a:defRPr/>
            </a:pPr>
            <a:endParaRPr lang="en-GB" dirty="0">
              <a:effectLst/>
            </a:endParaRPr>
          </a:p>
          <a:p>
            <a:pPr marL="0" marR="0" lvl="0" indent="0" algn="l" defTabSz="914400">
              <a:lnSpc>
                <a:spcPct val="100000"/>
              </a:lnSpc>
              <a:spcBef>
                <a:spcPts val="0"/>
              </a:spcBef>
              <a:spcAft>
                <a:spcPts val="0"/>
              </a:spcAft>
              <a:buClrTx/>
              <a:buSzTx/>
              <a:buFontTx/>
              <a:buNone/>
              <a:tabLst/>
              <a:defRPr/>
            </a:pPr>
            <a:endParaRPr lang="en-GB" b="0" i="0" dirty="0">
              <a:solidFill>
                <a:srgbClr val="000000"/>
              </a:solidFill>
              <a:effectLst/>
              <a:latin typeface="Calibri"/>
              <a:cs typeface="Calibri"/>
            </a:endParaRPr>
          </a:p>
        </p:txBody>
      </p:sp>
      <p:sp>
        <p:nvSpPr>
          <p:cNvPr id="4" name="Slide Number Placeholder 3"/>
          <p:cNvSpPr>
            <a:spLocks noGrp="1"/>
          </p:cNvSpPr>
          <p:nvPr>
            <p:ph type="sldNum" sz="quarter" idx="5"/>
          </p:nvPr>
        </p:nvSpPr>
        <p:spPr/>
        <p:txBody>
          <a:bodyPr/>
          <a:lstStyle/>
          <a:p>
            <a:fld id="{1017441A-5944-44A6-B4A1-6E426481A1CB}" type="slidenum">
              <a:rPr lang="en-GB" smtClean="0"/>
              <a:t>10</a:t>
            </a:fld>
            <a:endParaRPr lang="en-GB"/>
          </a:p>
        </p:txBody>
      </p:sp>
    </p:spTree>
    <p:extLst>
      <p:ext uri="{BB962C8B-B14F-4D97-AF65-F5344CB8AC3E}">
        <p14:creationId xmlns:p14="http://schemas.microsoft.com/office/powerpoint/2010/main" val="6141215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ffectLst/>
              </a:rPr>
              <a:t>Image: ©</a:t>
            </a:r>
            <a:r>
              <a:rPr lang="en-GB" dirty="0"/>
              <a:t> National Portrait Gallery, London</a:t>
            </a:r>
          </a:p>
          <a:p>
            <a:r>
              <a:rPr lang="en-GB" sz="1200" b="0" i="0" u="none" strike="noStrike" kern="1200" dirty="0">
                <a:solidFill>
                  <a:schemeClr val="tx1"/>
                </a:solidFill>
                <a:effectLst/>
                <a:latin typeface="+mn-lt"/>
                <a:ea typeface="+mn-ea"/>
                <a:cs typeface="+mn-cs"/>
                <a:hlinkClick r:id="rId3"/>
              </a:rPr>
              <a:t>Dame Mary Lucy Cartwright</a:t>
            </a:r>
            <a:r>
              <a:rPr lang="en-GB" sz="1200" b="0" i="0" u="none" strike="noStrike"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by Elliott &amp; Fry, bromide print, 1950, NPG x86637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Teacher Notes Mary Cartwright was born on 17 December 1900 in Aynho, Northamptonshire </a:t>
            </a:r>
          </a:p>
          <a:p>
            <a:pPr marL="457200" indent="-457200">
              <a:spcAft>
                <a:spcPts val="1200"/>
              </a:spcAft>
              <a:buFont typeface="Arial" panose="020B0604020202020204" pitchFamily="34" charset="0"/>
              <a:buChar char="•"/>
            </a:pPr>
            <a:r>
              <a:rPr lang="en-GB" sz="1200" dirty="0">
                <a:latin typeface="Arial" panose="020B0604020202020204" pitchFamily="34" charset="0"/>
                <a:cs typeface="Arial" panose="020B0604020202020204" pitchFamily="34" charset="0"/>
              </a:rPr>
              <a:t>Her father, Rev. William Digby Cartwright was born in 1865 in Aynho, where he later became the vicar </a:t>
            </a:r>
          </a:p>
          <a:p>
            <a:pPr marL="457200" indent="-457200">
              <a:spcAft>
                <a:spcPts val="1200"/>
              </a:spcAft>
              <a:buFont typeface="Arial" panose="020B0604020202020204" pitchFamily="34" charset="0"/>
              <a:buChar char="•"/>
            </a:pPr>
            <a:r>
              <a:rPr lang="en-GB" sz="1200" dirty="0">
                <a:latin typeface="Arial" panose="020B0604020202020204" pitchFamily="34" charset="0"/>
                <a:cs typeface="Arial" panose="020B0604020202020204" pitchFamily="34" charset="0"/>
              </a:rPr>
              <a:t>Her mother, Lucy Harriette Maud Bury, was born in 1868 in Kensington, London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latin typeface="Arial" panose="020B0604020202020204" pitchFamily="34" charset="0"/>
              <a:cs typeface="Arial" panose="020B0604020202020204" pitchFamily="34" charset="0"/>
            </a:endParaRPr>
          </a:p>
          <a:p>
            <a:pPr marL="0" marR="0" lvl="0" indent="0" algn="l" defTabSz="914400">
              <a:lnSpc>
                <a:spcPct val="100000"/>
              </a:lnSpc>
              <a:spcBef>
                <a:spcPts val="0"/>
              </a:spcBef>
              <a:spcAft>
                <a:spcPts val="0"/>
              </a:spcAft>
              <a:buClrTx/>
              <a:buSzTx/>
              <a:buFontTx/>
              <a:buNone/>
              <a:tabLst/>
              <a:defRPr/>
            </a:pPr>
            <a:endParaRPr lang="en-GB" dirty="0">
              <a:latin typeface="Arial"/>
              <a:ea typeface="Calibri"/>
              <a:cs typeface="Arial"/>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1069693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Images: ©Historic England</a:t>
            </a:r>
            <a:endParaRPr lang="en-US"/>
          </a:p>
          <a:p>
            <a:endParaRPr lang="en-GB"/>
          </a:p>
          <a:p>
            <a:r>
              <a:rPr lang="en-GB"/>
              <a:t>Teacher notes:</a:t>
            </a:r>
          </a:p>
          <a:p>
            <a:r>
              <a:rPr lang="en-GB"/>
              <a:t>Mary Cartwright’s first home was Church Cottage in Aynho.</a:t>
            </a:r>
          </a:p>
          <a:p>
            <a:r>
              <a:rPr lang="en-GB"/>
              <a:t>The family lived here until Mary was 6 years old, while her father served as curate to his uncle the rector.</a:t>
            </a:r>
          </a:p>
          <a:p>
            <a:r>
              <a:rPr lang="en-GB"/>
              <a:t>It was one of only four properties in the village with tap water and drainage</a:t>
            </a:r>
          </a:p>
          <a:p>
            <a:r>
              <a:rPr lang="en-GB" dirty="0"/>
              <a:t>It was known as ‘Church Cottage’ at that time and likely dates to the eighteenth century.</a:t>
            </a:r>
            <a:endParaRPr lang="en-GB" dirty="0">
              <a:ea typeface="Calibri"/>
              <a:cs typeface="Calibri"/>
            </a:endParaRPr>
          </a:p>
          <a:p>
            <a:r>
              <a:rPr lang="en-GB"/>
              <a:t>Mary’s father became the rector in 1906. The family moved to The Rectory, Aynho.(The property is now called St Michael’s House)</a:t>
            </a:r>
          </a:p>
          <a:p>
            <a:r>
              <a:rPr lang="en-GB"/>
              <a:t>St Michael’s House is a Grade II listed building, dating to the seventeenth century and remodelled in the nineteenth.</a:t>
            </a:r>
          </a:p>
          <a:p>
            <a:r>
              <a:rPr lang="en-GB" dirty="0"/>
              <a:t>The Rectory remained the family home until Cartwright’s father died in 1926.</a:t>
            </a:r>
            <a:endParaRPr lang="en-GB" dirty="0">
              <a:ea typeface="Calibri"/>
              <a:cs typeface="Calibri"/>
            </a:endParaRPr>
          </a:p>
          <a:p>
            <a:endParaRPr lang="en-GB"/>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30829410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AE858-EAAF-911E-13C2-82FB5FA9CF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117469-5D5F-398F-6BCA-14AB17AF8A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9A0692-4DC6-E462-BDD3-B134D52679C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 Alamy Ref: </a:t>
            </a:r>
            <a:r>
              <a:rPr lang="en-GB" sz="1200" b="0" i="0" kern="1200" dirty="0">
                <a:solidFill>
                  <a:schemeClr val="tx1"/>
                </a:solidFill>
                <a:effectLst/>
                <a:latin typeface="+mn-lt"/>
                <a:ea typeface="+mn-ea"/>
                <a:cs typeface="+mn-cs"/>
              </a:rPr>
              <a:t>2CEW3EA</a:t>
            </a:r>
            <a:endParaRPr lang="en-GB" dirty="0"/>
          </a:p>
          <a:p>
            <a:endParaRPr lang="en-GB" dirty="0"/>
          </a:p>
          <a:p>
            <a:r>
              <a:rPr lang="en-GB" dirty="0"/>
              <a:t>Teacher Notes:</a:t>
            </a:r>
          </a:p>
          <a:p>
            <a:r>
              <a:rPr lang="en-GB" dirty="0"/>
              <a:t>Mary was descended from the poet John Donne and William </a:t>
            </a:r>
            <a:r>
              <a:rPr lang="en-GB" dirty="0" err="1"/>
              <a:t>Mompesson</a:t>
            </a:r>
            <a:r>
              <a:rPr lang="en-GB" dirty="0"/>
              <a:t>, the Vicar of Eyam.</a:t>
            </a:r>
          </a:p>
          <a:p>
            <a:r>
              <a:rPr lang="en-GB" dirty="0"/>
              <a:t>She was the third of five children in a rich upper-middle-class family. They were not allowed to play with the poorer village children or go to the village school because they were from a lower class</a:t>
            </a:r>
          </a:p>
          <a:p>
            <a:r>
              <a:rPr lang="en-GB" dirty="0"/>
              <a:t>Mary was taught by a governess until she was eleven.</a:t>
            </a:r>
          </a:p>
          <a:p>
            <a:r>
              <a:rPr lang="en-GB" dirty="0"/>
              <a:t>Many wealthy families hired governesses to teach their daughters at home. </a:t>
            </a:r>
          </a:p>
          <a:p>
            <a:r>
              <a:rPr lang="en-GB" dirty="0"/>
              <a:t>She taught reading, writing, maths, history, geography, and sometimes music or French. </a:t>
            </a:r>
          </a:p>
          <a:p>
            <a:r>
              <a:rPr lang="en-GB" dirty="0"/>
              <a:t>She also helped the children learn good manners and took them for walks each day. </a:t>
            </a:r>
          </a:p>
          <a:p>
            <a:r>
              <a:rPr lang="en-GB" dirty="0"/>
              <a:t>Life as a governess could be lonely. The pay wasn’t always good. Some were treated kindly, but others found the work hard and uncertain. </a:t>
            </a:r>
          </a:p>
          <a:p>
            <a:endParaRPr lang="en-GB" dirty="0"/>
          </a:p>
          <a:p>
            <a:r>
              <a:rPr lang="en-GB" dirty="0"/>
              <a:t>Reflection: Women were expected to leave the intellectual feats to men. The fact that Mary remembered this detail after 80 years suggests it stuck in her mind as funny or because she strongly disagreed. Mary was a clever child with a great thirst for knowledge and learning and reading. Perhaps the relative who gave her this was worried she would become too clever and not marry well! It shows us how much the attitudes towards education for girls has changed over the last 1`00 years and reminds us of the huge barriers Mary cartwright face.</a:t>
            </a:r>
          </a:p>
        </p:txBody>
      </p:sp>
      <p:sp>
        <p:nvSpPr>
          <p:cNvPr id="4" name="Slide Number Placeholder 3">
            <a:extLst>
              <a:ext uri="{FF2B5EF4-FFF2-40B4-BE49-F238E27FC236}">
                <a16:creationId xmlns:a16="http://schemas.microsoft.com/office/drawing/2014/main" id="{DDCF2425-C9AC-B1F7-CCC1-9151FFF2886E}"/>
              </a:ext>
            </a:extLst>
          </p:cNvPr>
          <p:cNvSpPr>
            <a:spLocks noGrp="1"/>
          </p:cNvSpPr>
          <p:nvPr>
            <p:ph type="sldNum" sz="quarter" idx="5"/>
          </p:nvPr>
        </p:nvSpPr>
        <p:spPr/>
        <p:txBody>
          <a:bodyPr/>
          <a:lstStyle/>
          <a:p>
            <a:fld id="{1AFFFB68-4C17-3C4E-8F1F-E2E74032E6C9}" type="slidenum">
              <a:rPr lang="en-US" smtClean="0"/>
              <a:t>13</a:t>
            </a:fld>
            <a:endParaRPr lang="en-US"/>
          </a:p>
        </p:txBody>
      </p:sp>
    </p:spTree>
    <p:extLst>
      <p:ext uri="{BB962C8B-B14F-4D97-AF65-F5344CB8AC3E}">
        <p14:creationId xmlns:p14="http://schemas.microsoft.com/office/powerpoint/2010/main" val="23032118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08F02-210F-C43B-30C1-077601069C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7521CE-85E4-96D1-CFCA-FFD54FE45E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E26EE3-48BD-B4FA-B9A1-6FEFBAFC5446}"/>
              </a:ext>
            </a:extLst>
          </p:cNvPr>
          <p:cNvSpPr>
            <a:spLocks noGrp="1"/>
          </p:cNvSpPr>
          <p:nvPr>
            <p:ph type="body" idx="1"/>
          </p:nvPr>
        </p:nvSpPr>
        <p:spPr/>
        <p:txBody>
          <a:bodyPr/>
          <a:lstStyle/>
          <a:p>
            <a:r>
              <a:rPr lang="en-GB" dirty="0">
                <a:effectLst/>
              </a:rPr>
              <a:t>Image: © Alamy Ref: </a:t>
            </a:r>
            <a:r>
              <a:rPr lang="en-GB" sz="1200" b="0" i="0" kern="1200" dirty="0">
                <a:solidFill>
                  <a:schemeClr val="tx1"/>
                </a:solidFill>
                <a:effectLst/>
                <a:latin typeface="+mn-lt"/>
                <a:ea typeface="+mn-ea"/>
                <a:cs typeface="+mn-cs"/>
              </a:rPr>
              <a:t>3C70KK6 –</a:t>
            </a:r>
            <a:endParaRPr lang="en-GB" dirty="0">
              <a:effectLst/>
            </a:endParaRPr>
          </a:p>
          <a:p>
            <a:r>
              <a:rPr lang="en-GB" dirty="0"/>
              <a:t>Teacher Notes</a:t>
            </a:r>
          </a:p>
          <a:p>
            <a:r>
              <a:rPr lang="en-GB" dirty="0"/>
              <a:t>At this time, education for girls was changing. In the Victorian-era. women were not expected to be clever but ‘accomplished’ in things like needlework, art or music. </a:t>
            </a:r>
          </a:p>
          <a:p>
            <a:r>
              <a:rPr lang="en-GB" dirty="0"/>
              <a:t>By 1910, more girls' schools provided an academic education. Mary was sent to a number of different girl’s boarding schools from </a:t>
            </a:r>
            <a:r>
              <a:rPr lang="en-GB" dirty="0" err="1"/>
              <a:t>from</a:t>
            </a:r>
            <a:r>
              <a:rPr lang="en-GB" dirty="0"/>
              <a:t> 1911 to 1919.</a:t>
            </a:r>
          </a:p>
          <a:p>
            <a:endParaRPr lang="en-GB" dirty="0"/>
          </a:p>
        </p:txBody>
      </p:sp>
      <p:sp>
        <p:nvSpPr>
          <p:cNvPr id="4" name="Slide Number Placeholder 3">
            <a:extLst>
              <a:ext uri="{FF2B5EF4-FFF2-40B4-BE49-F238E27FC236}">
                <a16:creationId xmlns:a16="http://schemas.microsoft.com/office/drawing/2014/main" id="{B31894E5-9215-9CEC-84BD-011EF362EADA}"/>
              </a:ext>
            </a:extLst>
          </p:cNvPr>
          <p:cNvSpPr>
            <a:spLocks noGrp="1"/>
          </p:cNvSpPr>
          <p:nvPr>
            <p:ph type="sldNum" sz="quarter" idx="5"/>
          </p:nvPr>
        </p:nvSpPr>
        <p:spPr/>
        <p:txBody>
          <a:bodyPr/>
          <a:lstStyle/>
          <a:p>
            <a:fld id="{1AFFFB68-4C17-3C4E-8F1F-E2E74032E6C9}" type="slidenum">
              <a:rPr lang="en-US" smtClean="0"/>
              <a:t>14</a:t>
            </a:fld>
            <a:endParaRPr lang="en-US"/>
          </a:p>
        </p:txBody>
      </p:sp>
    </p:spTree>
    <p:extLst>
      <p:ext uri="{BB962C8B-B14F-4D97-AF65-F5344CB8AC3E}">
        <p14:creationId xmlns:p14="http://schemas.microsoft.com/office/powerpoint/2010/main" val="35018425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C7D1F-573A-52D9-5FA5-BDC6639388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7CF91C-B13A-E0B7-ABAF-991338D431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948A62-6C8B-201E-298E-855D31B57B8A}"/>
              </a:ext>
            </a:extLst>
          </p:cNvPr>
          <p:cNvSpPr>
            <a:spLocks noGrp="1"/>
          </p:cNvSpPr>
          <p:nvPr>
            <p:ph type="body" idx="1"/>
          </p:nvPr>
        </p:nvSpPr>
        <p:spPr/>
        <p:txBody>
          <a:bodyPr/>
          <a:lstStyle/>
          <a:p>
            <a:r>
              <a:rPr lang="en-GB" b="0" i="0" dirty="0">
                <a:solidFill>
                  <a:srgbClr val="151515"/>
                </a:solidFill>
                <a:effectLst/>
                <a:latin typeface="Source Sans Pro" panose="020B0503030403020204" pitchFamily="34" charset="0"/>
              </a:rPr>
              <a:t>Image: © </a:t>
            </a:r>
            <a:r>
              <a:rPr lang="en-GB" b="0" i="0" dirty="0" err="1">
                <a:solidFill>
                  <a:srgbClr val="151515"/>
                </a:solidFill>
                <a:effectLst/>
                <a:latin typeface="Source Sans Pro" panose="020B0503030403020204" pitchFamily="34" charset="0"/>
              </a:rPr>
              <a:t>Alamy</a:t>
            </a:r>
            <a:r>
              <a:rPr lang="en-GB" b="0" i="0" dirty="0">
                <a:solidFill>
                  <a:srgbClr val="151515"/>
                </a:solidFill>
                <a:effectLst/>
                <a:latin typeface="Source Sans Pro" panose="020B0503030403020204" pitchFamily="34" charset="0"/>
              </a:rPr>
              <a:t> Ref: T4XYC9</a:t>
            </a:r>
          </a:p>
          <a:p>
            <a:endParaRPr lang="en-GB" b="0" i="0" dirty="0">
              <a:solidFill>
                <a:srgbClr val="151515"/>
              </a:solidFill>
              <a:effectLst/>
              <a:latin typeface="Source Sans Pro" panose="020B05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151515"/>
                </a:solidFill>
                <a:effectLst/>
                <a:latin typeface="Source Sans Pro" panose="020B0503030403020204" pitchFamily="34" charset="0"/>
              </a:rPr>
              <a:t>Teacher Notes: </a:t>
            </a:r>
            <a:r>
              <a:rPr lang="en-GB" dirty="0"/>
              <a:t>This task could be repeated at different places/times/events or different groups asked to send a postcard at different times – during From Salisbury, during WWI, at Oxford; teaching</a:t>
            </a:r>
          </a:p>
          <a:p>
            <a:endParaRPr lang="en-GB" dirty="0"/>
          </a:p>
        </p:txBody>
      </p:sp>
      <p:sp>
        <p:nvSpPr>
          <p:cNvPr id="4" name="Slide Number Placeholder 3">
            <a:extLst>
              <a:ext uri="{FF2B5EF4-FFF2-40B4-BE49-F238E27FC236}">
                <a16:creationId xmlns:a16="http://schemas.microsoft.com/office/drawing/2014/main" id="{78BEAA7B-4030-CD80-A99E-A085291C025C}"/>
              </a:ext>
            </a:extLst>
          </p:cNvPr>
          <p:cNvSpPr>
            <a:spLocks noGrp="1"/>
          </p:cNvSpPr>
          <p:nvPr>
            <p:ph type="sldNum" sz="quarter" idx="5"/>
          </p:nvPr>
        </p:nvSpPr>
        <p:spPr/>
        <p:txBody>
          <a:bodyPr/>
          <a:lstStyle/>
          <a:p>
            <a:fld id="{1AFFFB68-4C17-3C4E-8F1F-E2E74032E6C9}" type="slidenum">
              <a:rPr lang="en-US" smtClean="0"/>
              <a:t>15</a:t>
            </a:fld>
            <a:endParaRPr lang="en-US"/>
          </a:p>
        </p:txBody>
      </p:sp>
    </p:spTree>
    <p:extLst>
      <p:ext uri="{BB962C8B-B14F-4D97-AF65-F5344CB8AC3E}">
        <p14:creationId xmlns:p14="http://schemas.microsoft.com/office/powerpoint/2010/main" val="36688263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Cover - Single Image">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a:solidFill>
            <a:srgbClr val="BBEBA0"/>
          </a:solidFill>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grpFill/>
          </p:spPr>
          <p:txBody>
            <a:bodyPr/>
            <a:lstStyle/>
            <a:p>
              <a:endParaRPr lang="en-US" dirty="0"/>
            </a:p>
          </p:txBody>
        </p:sp>
      </p:gr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pic>
        <p:nvPicPr>
          <p:cNvPr id="5" name="Picture 4" descr="A black background with a black square&#10;&#10;AI-generated content may be incorrect.">
            <a:extLst>
              <a:ext uri="{FF2B5EF4-FFF2-40B4-BE49-F238E27FC236}">
                <a16:creationId xmlns:a16="http://schemas.microsoft.com/office/drawing/2014/main" id="{9FA119A7-2D46-F6BE-F2EF-F213BF229750}"/>
              </a:ext>
            </a:extLst>
          </p:cNvPr>
          <p:cNvPicPr>
            <a:picLocks noChangeAspect="1"/>
          </p:cNvPicPr>
          <p:nvPr userDrawn="1"/>
        </p:nvPicPr>
        <p:blipFill>
          <a:blip r:embed="rId2"/>
          <a:stretch>
            <a:fillRect/>
          </a:stretch>
        </p:blipFill>
        <p:spPr>
          <a:xfrm>
            <a:off x="149149" y="485985"/>
            <a:ext cx="1980733" cy="921271"/>
          </a:xfrm>
          <a:prstGeom prst="rect">
            <a:avLst/>
          </a:prstGeom>
        </p:spPr>
      </p:pic>
      <p:sp>
        <p:nvSpPr>
          <p:cNvPr id="2" name="Text Placeholder 13">
            <a:extLst>
              <a:ext uri="{FF2B5EF4-FFF2-40B4-BE49-F238E27FC236}">
                <a16:creationId xmlns:a16="http://schemas.microsoft.com/office/drawing/2014/main" id="{078201C2-2688-CFCC-6754-C2A7A56AB775}"/>
              </a:ext>
            </a:extLst>
          </p:cNvPr>
          <p:cNvSpPr>
            <a:spLocks noGrp="1"/>
          </p:cNvSpPr>
          <p:nvPr>
            <p:ph type="body" sz="quarter" idx="11" hasCustomPrompt="1"/>
          </p:nvPr>
        </p:nvSpPr>
        <p:spPr>
          <a:xfrm>
            <a:off x="260390" y="1693087"/>
            <a:ext cx="2661306" cy="707886"/>
          </a:xfrm>
          <a:prstGeom prst="rect">
            <a:avLst/>
          </a:prstGeom>
        </p:spPr>
        <p:txBody>
          <a:bodyPr wrap="none">
            <a:spAutoFit/>
          </a:bodyPr>
          <a:lstStyle>
            <a:lvl1pPr>
              <a:defRPr sz="4000" b="1">
                <a:ln>
                  <a:noFill/>
                </a:ln>
                <a:solidFill>
                  <a:schemeClr val="tx1"/>
                </a:solidFill>
              </a:defRPr>
            </a:lvl1pPr>
          </a:lstStyle>
          <a:p>
            <a:pPr lvl="0"/>
            <a:r>
              <a:rPr lang="en-US" dirty="0"/>
              <a:t>Education</a:t>
            </a:r>
          </a:p>
        </p:txBody>
      </p:sp>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a:no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6" name="Group 2">
            <a:extLst>
              <a:ext uri="{FF2B5EF4-FFF2-40B4-BE49-F238E27FC236}">
                <a16:creationId xmlns:a16="http://schemas.microsoft.com/office/drawing/2014/main" id="{930154C0-CE23-B266-B4D5-7062B5CC160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FFB0111E-893D-1FEE-76E1-8B9D971F8E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solidFill>
                  <a:schemeClr val="tx1"/>
                </a:solidFill>
              </a:endParaRPr>
            </a:p>
          </p:txBody>
        </p:sp>
      </p:grpSp>
      <p:sp>
        <p:nvSpPr>
          <p:cNvPr id="9" name="TextBox 8">
            <a:extLst>
              <a:ext uri="{FF2B5EF4-FFF2-40B4-BE49-F238E27FC236}">
                <a16:creationId xmlns:a16="http://schemas.microsoft.com/office/drawing/2014/main" id="{5C313C51-2B40-6279-B57F-288FE344E38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
        <p:nvSpPr>
          <p:cNvPr id="3" name="Text Placeholder 41">
            <a:extLst>
              <a:ext uri="{FF2B5EF4-FFF2-40B4-BE49-F238E27FC236}">
                <a16:creationId xmlns:a16="http://schemas.microsoft.com/office/drawing/2014/main" id="{13930AEC-6BCC-6039-47EE-EC1AD664863F}"/>
              </a:ext>
            </a:extLst>
          </p:cNvPr>
          <p:cNvSpPr>
            <a:spLocks noGrp="1"/>
          </p:cNvSpPr>
          <p:nvPr>
            <p:ph type="body" sz="quarter" idx="24"/>
          </p:nvPr>
        </p:nvSpPr>
        <p:spPr>
          <a:xfrm>
            <a:off x="7347686" y="5554173"/>
            <a:ext cx="3084812"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dirty="0"/>
              <a:t>Click to edit</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2" name="Group 2">
            <a:extLst>
              <a:ext uri="{FF2B5EF4-FFF2-40B4-BE49-F238E27FC236}">
                <a16:creationId xmlns:a16="http://schemas.microsoft.com/office/drawing/2014/main" id="{5C1445B4-CD16-6767-7330-FFA43F5E50B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4B7E7EB0-9694-1F3F-7AE3-263218AEC69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F327BDEE-44C2-F0E8-8180-C63F57963304}"/>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
        <p:nvSpPr>
          <p:cNvPr id="5" name="Text Placeholder 41">
            <a:extLst>
              <a:ext uri="{FF2B5EF4-FFF2-40B4-BE49-F238E27FC236}">
                <a16:creationId xmlns:a16="http://schemas.microsoft.com/office/drawing/2014/main" id="{B9AB8433-20CC-4A95-93ED-AEAFD7221AAD}"/>
              </a:ext>
            </a:extLst>
          </p:cNvPr>
          <p:cNvSpPr>
            <a:spLocks noGrp="1"/>
          </p:cNvSpPr>
          <p:nvPr>
            <p:ph type="body" sz="quarter" idx="24"/>
          </p:nvPr>
        </p:nvSpPr>
        <p:spPr>
          <a:xfrm>
            <a:off x="6960909" y="2433908"/>
            <a:ext cx="2493000"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dirty="0"/>
              <a:t>Click to edit</a:t>
            </a:r>
          </a:p>
        </p:txBody>
      </p:sp>
      <p:sp>
        <p:nvSpPr>
          <p:cNvPr id="6" name="Text Placeholder 41">
            <a:extLst>
              <a:ext uri="{FF2B5EF4-FFF2-40B4-BE49-F238E27FC236}">
                <a16:creationId xmlns:a16="http://schemas.microsoft.com/office/drawing/2014/main" id="{6EF92798-386D-76CF-C913-10FCC8FAC001}"/>
              </a:ext>
            </a:extLst>
          </p:cNvPr>
          <p:cNvSpPr>
            <a:spLocks noGrp="1"/>
          </p:cNvSpPr>
          <p:nvPr>
            <p:ph type="body" sz="quarter" idx="25"/>
          </p:nvPr>
        </p:nvSpPr>
        <p:spPr>
          <a:xfrm>
            <a:off x="8863619" y="5795951"/>
            <a:ext cx="2493000"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dirty="0"/>
              <a:t>Click to edit</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Content-Polaroid-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7" name="Text Placeholder 41">
            <a:extLst>
              <a:ext uri="{FF2B5EF4-FFF2-40B4-BE49-F238E27FC236}">
                <a16:creationId xmlns:a16="http://schemas.microsoft.com/office/drawing/2014/main" id="{18F67AC3-F67B-B68E-994B-2889978FD8D5}"/>
              </a:ext>
            </a:extLst>
          </p:cNvPr>
          <p:cNvSpPr>
            <a:spLocks noGrp="1"/>
          </p:cNvSpPr>
          <p:nvPr>
            <p:ph type="body" sz="quarter" idx="26"/>
          </p:nvPr>
        </p:nvSpPr>
        <p:spPr>
          <a:xfrm>
            <a:off x="8771308" y="1126917"/>
            <a:ext cx="2811092"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dirty="0"/>
              <a:t>Click to edit</a:t>
            </a:r>
          </a:p>
        </p:txBody>
      </p:sp>
      <p:sp>
        <p:nvSpPr>
          <p:cNvPr id="9" name="Text Placeholder 41">
            <a:extLst>
              <a:ext uri="{FF2B5EF4-FFF2-40B4-BE49-F238E27FC236}">
                <a16:creationId xmlns:a16="http://schemas.microsoft.com/office/drawing/2014/main" id="{C331C701-6212-7E44-2436-065CBA8D29E5}"/>
              </a:ext>
            </a:extLst>
          </p:cNvPr>
          <p:cNvSpPr>
            <a:spLocks noGrp="1"/>
          </p:cNvSpPr>
          <p:nvPr>
            <p:ph type="body" sz="quarter" idx="27"/>
          </p:nvPr>
        </p:nvSpPr>
        <p:spPr>
          <a:xfrm>
            <a:off x="6570804" y="5992219"/>
            <a:ext cx="2811092"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dirty="0"/>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grpSp>
        <p:nvGrpSpPr>
          <p:cNvPr id="3" name="Group 2">
            <a:extLst>
              <a:ext uri="{FF2B5EF4-FFF2-40B4-BE49-F238E27FC236}">
                <a16:creationId xmlns:a16="http://schemas.microsoft.com/office/drawing/2014/main" id="{D19DB756-A867-6970-B27D-6C8088C7996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CDB78576-8341-CDEB-52BF-A23029EEB7AE}"/>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A24FEE-C627-9178-2CB9-42A0686575D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6" name="Picture 5" descr="A logo with a black background&#10;&#10;AI-generated content may be incorrect.">
            <a:extLst>
              <a:ext uri="{FF2B5EF4-FFF2-40B4-BE49-F238E27FC236}">
                <a16:creationId xmlns:a16="http://schemas.microsoft.com/office/drawing/2014/main" id="{56E81F88-915F-1816-8C91-A867A1F587A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4" name="Group 2">
            <a:extLst>
              <a:ext uri="{FF2B5EF4-FFF2-40B4-BE49-F238E27FC236}">
                <a16:creationId xmlns:a16="http://schemas.microsoft.com/office/drawing/2014/main" id="{9D3DEBF1-A726-4119-AA69-710F4FA9620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5" name="Freeform 3">
              <a:extLst>
                <a:ext uri="{FF2B5EF4-FFF2-40B4-BE49-F238E27FC236}">
                  <a16:creationId xmlns:a16="http://schemas.microsoft.com/office/drawing/2014/main" id="{EFC81186-7EDA-2755-7C48-0FBEB4CB69F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6" name="TextBox 5">
            <a:extLst>
              <a:ext uri="{FF2B5EF4-FFF2-40B4-BE49-F238E27FC236}">
                <a16:creationId xmlns:a16="http://schemas.microsoft.com/office/drawing/2014/main" id="{C31CECC0-AE42-54C2-B744-639265443C3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924B26B4-BDBF-FF19-CD1D-F85A62B37E92}"/>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5" name="Group 2">
            <a:extLst>
              <a:ext uri="{FF2B5EF4-FFF2-40B4-BE49-F238E27FC236}">
                <a16:creationId xmlns:a16="http://schemas.microsoft.com/office/drawing/2014/main" id="{C351575D-B07A-53D8-CD9C-3745A2CEEA30}"/>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6" name="Freeform 3">
              <a:extLst>
                <a:ext uri="{FF2B5EF4-FFF2-40B4-BE49-F238E27FC236}">
                  <a16:creationId xmlns:a16="http://schemas.microsoft.com/office/drawing/2014/main" id="{942005C2-83E2-9AD6-7773-B71FC23283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9637856E-7827-55D3-D3F0-FD4A27D0696C}"/>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10" name="Picture 9" descr="A logo with a black background&#10;&#10;AI-generated content may be incorrect.">
            <a:extLst>
              <a:ext uri="{FF2B5EF4-FFF2-40B4-BE49-F238E27FC236}">
                <a16:creationId xmlns:a16="http://schemas.microsoft.com/office/drawing/2014/main" id="{1A54F164-3ED5-E48A-2960-20984DA24EF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72783"/>
            <a:ext cx="10515600" cy="992187"/>
          </a:xfrm>
        </p:spPr>
        <p:txBody>
          <a:bodyPr/>
          <a:lstStyle>
            <a:lvl1pPr>
              <a:defRPr>
                <a:solidFill>
                  <a:schemeClr val="tx1"/>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976A976D-2FEA-80DA-B7DA-8438687B162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903749CD-59FF-036E-7539-37CD76D5ED3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162DB4-8B18-6F69-5E9F-C040FBC0A698}"/>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2" name="Text Placeholder 41">
            <a:extLst>
              <a:ext uri="{FF2B5EF4-FFF2-40B4-BE49-F238E27FC236}">
                <a16:creationId xmlns:a16="http://schemas.microsoft.com/office/drawing/2014/main" id="{693031FB-FF82-C7E3-5E70-39883C1C83AA}"/>
              </a:ext>
            </a:extLst>
          </p:cNvPr>
          <p:cNvSpPr>
            <a:spLocks noGrp="1"/>
          </p:cNvSpPr>
          <p:nvPr>
            <p:ph type="body" sz="quarter" idx="26"/>
          </p:nvPr>
        </p:nvSpPr>
        <p:spPr>
          <a:xfrm>
            <a:off x="7527997" y="5844404"/>
            <a:ext cx="3232006"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dirty="0"/>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2" name="Text Placeholder 41">
            <a:extLst>
              <a:ext uri="{FF2B5EF4-FFF2-40B4-BE49-F238E27FC236}">
                <a16:creationId xmlns:a16="http://schemas.microsoft.com/office/drawing/2014/main" id="{693031FB-FF82-C7E3-5E70-39883C1C83AA}"/>
              </a:ext>
            </a:extLst>
          </p:cNvPr>
          <p:cNvSpPr>
            <a:spLocks noGrp="1"/>
          </p:cNvSpPr>
          <p:nvPr>
            <p:ph type="body" sz="quarter" idx="26"/>
          </p:nvPr>
        </p:nvSpPr>
        <p:spPr>
          <a:xfrm>
            <a:off x="6409508" y="5844404"/>
            <a:ext cx="5477691"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dirty="0"/>
              <a:t>Click to edit</a:t>
            </a:r>
          </a:p>
        </p:txBody>
      </p:sp>
    </p:spTree>
    <p:extLst>
      <p:ext uri="{BB962C8B-B14F-4D97-AF65-F5344CB8AC3E}">
        <p14:creationId xmlns:p14="http://schemas.microsoft.com/office/powerpoint/2010/main" val="3698138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chemeClr val="tx1"/>
                </a:solidFill>
              </a:defRPr>
            </a:lvl1pPr>
          </a:lstStyle>
          <a:p>
            <a:r>
              <a:rPr lang="en-US" dirty="0"/>
              <a:t>Click to edit title</a:t>
            </a:r>
            <a:endParaRPr lang="en-GB" dirty="0"/>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pic>
        <p:nvPicPr>
          <p:cNvPr id="4" name="Picture 3" descr="A logo with a black background&#10;&#10;AI-generated content may be incorrect.">
            <a:extLst>
              <a:ext uri="{FF2B5EF4-FFF2-40B4-BE49-F238E27FC236}">
                <a16:creationId xmlns:a16="http://schemas.microsoft.com/office/drawing/2014/main" id="{FD7DEF28-C976-3440-94E5-C8ABB4DADD2E}"/>
              </a:ext>
            </a:extLst>
          </p:cNvPr>
          <p:cNvPicPr>
            <a:picLocks noChangeAspect="1"/>
          </p:cNvPicPr>
          <p:nvPr userDrawn="1"/>
        </p:nvPicPr>
        <p:blipFill>
          <a:blip r:embed="rId4"/>
          <a:stretch>
            <a:fillRect/>
          </a:stretch>
        </p:blipFill>
        <p:spPr>
          <a:xfrm>
            <a:off x="9846207" y="6095086"/>
            <a:ext cx="1686011" cy="784191"/>
          </a:xfrm>
          <a:prstGeom prst="rect">
            <a:avLst/>
          </a:prstGeom>
        </p:spPr>
      </p:pic>
      <p:grpSp>
        <p:nvGrpSpPr>
          <p:cNvPr id="5" name="Group 2">
            <a:extLst>
              <a:ext uri="{FF2B5EF4-FFF2-40B4-BE49-F238E27FC236}">
                <a16:creationId xmlns:a16="http://schemas.microsoft.com/office/drawing/2014/main" id="{3564714B-6354-E86E-93D2-6C8C64EED3C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5F2B52CC-5818-4FF0-9FD9-8BA864FA89CD}"/>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56057C52-CC88-4DF2-2F27-B08EB5736B4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
        <p:nvSpPr>
          <p:cNvPr id="2" name="Text Placeholder 2">
            <a:extLst>
              <a:ext uri="{FF2B5EF4-FFF2-40B4-BE49-F238E27FC236}">
                <a16:creationId xmlns:a16="http://schemas.microsoft.com/office/drawing/2014/main" id="{ACCF6A5C-1739-9DF2-A763-796358CD864F}"/>
              </a:ext>
            </a:extLst>
          </p:cNvPr>
          <p:cNvSpPr>
            <a:spLocks noGrp="1"/>
          </p:cNvSpPr>
          <p:nvPr>
            <p:ph type="body" sz="quarter" idx="10" hasCustomPrompt="1"/>
          </p:nvPr>
        </p:nvSpPr>
        <p:spPr>
          <a:xfrm>
            <a:off x="2069121" y="1399602"/>
            <a:ext cx="8229601" cy="461962"/>
          </a:xfrm>
          <a:prstGeom prst="rect">
            <a:avLst/>
          </a:prstGeom>
        </p:spPr>
        <p:txBody>
          <a:bodyPr lIns="0"/>
          <a:lstStyle>
            <a:lvl1pPr>
              <a:defRPr sz="2400" b="1"/>
            </a:lvl1pPr>
          </a:lstStyle>
          <a:p>
            <a:pPr lvl="0"/>
            <a:r>
              <a:rPr lang="en-GB" dirty="0"/>
              <a:t>Key stage number here</a:t>
            </a:r>
          </a:p>
        </p:txBody>
      </p:sp>
      <p:sp>
        <p:nvSpPr>
          <p:cNvPr id="10" name="TextBox 9">
            <a:extLst>
              <a:ext uri="{FF2B5EF4-FFF2-40B4-BE49-F238E27FC236}">
                <a16:creationId xmlns:a16="http://schemas.microsoft.com/office/drawing/2014/main" id="{791AB975-17F6-76A7-A1C8-4B778C7F2282}"/>
              </a:ext>
            </a:extLst>
          </p:cNvPr>
          <p:cNvSpPr txBox="1"/>
          <p:nvPr userDrawn="1"/>
        </p:nvSpPr>
        <p:spPr>
          <a:xfrm>
            <a:off x="357186" y="1378524"/>
            <a:ext cx="179986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Key stage:</a:t>
            </a:r>
            <a:endParaRPr lang="en-US" sz="2400" baseline="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Full Page - Content Block - Full Picture">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Title 18">
            <a:extLst>
              <a:ext uri="{FF2B5EF4-FFF2-40B4-BE49-F238E27FC236}">
                <a16:creationId xmlns:a16="http://schemas.microsoft.com/office/drawing/2014/main" id="{AA82AD52-3FB7-5277-A3E4-5B8A6F69520D}"/>
              </a:ext>
            </a:extLst>
          </p:cNvPr>
          <p:cNvSpPr>
            <a:spLocks noGrp="1"/>
          </p:cNvSpPr>
          <p:nvPr>
            <p:ph type="title"/>
          </p:nvPr>
        </p:nvSpPr>
        <p:spPr>
          <a:xfrm>
            <a:off x="357187" y="365126"/>
            <a:ext cx="862679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5" name="Picture Placeholder 2">
            <a:extLst>
              <a:ext uri="{FF2B5EF4-FFF2-40B4-BE49-F238E27FC236}">
                <a16:creationId xmlns:a16="http://schemas.microsoft.com/office/drawing/2014/main" id="{BE4FFC8B-4934-EC3D-D889-A8FEF64D1332}"/>
              </a:ext>
            </a:extLst>
          </p:cNvPr>
          <p:cNvSpPr>
            <a:spLocks noGrp="1"/>
          </p:cNvSpPr>
          <p:nvPr>
            <p:ph type="pic" sz="quarter" idx="10"/>
          </p:nvPr>
        </p:nvSpPr>
        <p:spPr>
          <a:xfrm>
            <a:off x="6096000" y="1411703"/>
            <a:ext cx="5714114" cy="4981601"/>
          </a:xfrm>
          <a:prstGeom prst="rect">
            <a:avLst/>
          </a:prstGeom>
        </p:spPr>
        <p:txBody>
          <a:bodyPr/>
          <a:lstStyle/>
          <a:p>
            <a:endParaRPr lang="en-US"/>
          </a:p>
        </p:txBody>
      </p:sp>
      <p:sp>
        <p:nvSpPr>
          <p:cNvPr id="6" name="Text Placeholder 41">
            <a:extLst>
              <a:ext uri="{FF2B5EF4-FFF2-40B4-BE49-F238E27FC236}">
                <a16:creationId xmlns:a16="http://schemas.microsoft.com/office/drawing/2014/main" id="{78783C62-9FC6-8E79-9757-0F0AE82A3133}"/>
              </a:ext>
            </a:extLst>
          </p:cNvPr>
          <p:cNvSpPr>
            <a:spLocks noGrp="1"/>
          </p:cNvSpPr>
          <p:nvPr>
            <p:ph type="body" sz="quarter" idx="26"/>
          </p:nvPr>
        </p:nvSpPr>
        <p:spPr>
          <a:xfrm>
            <a:off x="7469940" y="5583147"/>
            <a:ext cx="3232006"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dirty="0"/>
              <a:t>Click to edit</a:t>
            </a:r>
          </a:p>
        </p:txBody>
      </p:sp>
    </p:spTree>
    <p:extLst>
      <p:ext uri="{BB962C8B-B14F-4D97-AF65-F5344CB8AC3E}">
        <p14:creationId xmlns:p14="http://schemas.microsoft.com/office/powerpoint/2010/main" val="243245222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chemeClr val="tx1"/>
                </a:solidFill>
              </a:defRPr>
            </a:lvl1pPr>
          </a:lstStyle>
          <a:p>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BBEBA0"/>
            </a:solidFill>
          </a:ln>
        </p:spPr>
        <p:txBody>
          <a:bodyPr/>
          <a:lstStyle>
            <a:lvl1pPr algn="l">
              <a:defRPr>
                <a:solidFill>
                  <a:schemeClr val="tx1"/>
                </a:solidFill>
              </a:defRPr>
            </a:lvl1pPr>
          </a:lstStyle>
          <a:p>
            <a:endParaRPr lang="en-US" dirty="0"/>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chemeClr val="tx1"/>
                </a:solidFill>
                <a:latin typeface="Arial" panose="020B0604020202020204" pitchFamily="34" charset="0"/>
                <a:ea typeface="+mj-ea"/>
                <a:cs typeface="+mj-cs"/>
              </a:defRPr>
            </a:lvl1pPr>
          </a:lstStyle>
          <a:p>
            <a:pPr lvl="0"/>
            <a:r>
              <a:rPr lang="en-GB" dirty="0"/>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BBEBA0"/>
            </a:solidFill>
          </a:ln>
        </p:spPr>
        <p:txBody>
          <a:bodyPr/>
          <a:lstStyle>
            <a:lvl1pPr>
              <a:defRPr>
                <a:solidFill>
                  <a:schemeClr val="tx1"/>
                </a:solidFill>
              </a:defRPr>
            </a:lvl1p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BBEBA0"/>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6F72EBA6-F59E-F096-F2DA-C54BD75E2B25}"/>
              </a:ext>
            </a:extLst>
          </p:cNvPr>
          <p:cNvPicPr>
            <a:picLocks noChangeAspect="1"/>
          </p:cNvPicPr>
          <p:nvPr userDrawn="1"/>
        </p:nvPicPr>
        <p:blipFill>
          <a:blip r:embed="rId2">
            <a:alphaModFix amt="70000"/>
          </a:blip>
          <a:srcRect/>
          <a:stretch/>
        </p:blipFill>
        <p:spPr>
          <a:xfrm flipH="1">
            <a:off x="5997840" y="213191"/>
            <a:ext cx="196317"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617030"/>
            <a:ext cx="0" cy="6337120"/>
          </a:xfrm>
          <a:prstGeom prst="line">
            <a:avLst/>
          </a:prstGeom>
          <a:ln w="19050">
            <a:solidFill>
              <a:srgbClr val="A9A9A9"/>
            </a:solidFill>
            <a:prstDash val="dash"/>
          </a:ln>
        </p:spPr>
        <p:style>
          <a:lnRef idx="3">
            <a:schemeClr val="accent1"/>
          </a:lnRef>
          <a:fillRef idx="0">
            <a:schemeClr val="accent1"/>
          </a:fillRef>
          <a:effectRef idx="2">
            <a:schemeClr val="accent1"/>
          </a:effectRef>
          <a:fontRef idx="minor">
            <a:schemeClr val="tx1"/>
          </a:fontRef>
        </p:style>
      </p:cxnSp>
      <p:sp>
        <p:nvSpPr>
          <p:cNvPr id="16" name="Text Placeholder 13">
            <a:extLst>
              <a:ext uri="{FF2B5EF4-FFF2-40B4-BE49-F238E27FC236}">
                <a16:creationId xmlns:a16="http://schemas.microsoft.com/office/drawing/2014/main" id="{E61A208B-86DC-0F79-BAE2-5DAF931147AF}"/>
              </a:ext>
            </a:extLst>
          </p:cNvPr>
          <p:cNvSpPr>
            <a:spLocks noGrp="1"/>
          </p:cNvSpPr>
          <p:nvPr>
            <p:ph type="body" idx="22" hasCustomPrompt="1"/>
          </p:nvPr>
        </p:nvSpPr>
        <p:spPr>
          <a:xfrm>
            <a:off x="289539" y="-824823"/>
            <a:ext cx="8432430" cy="707592"/>
          </a:xfrm>
          <a:prstGeom prst="rect">
            <a:avLst/>
          </a:prstGeom>
        </p:spPr>
        <p:txBody>
          <a:bodyPr/>
          <a:lstStyle>
            <a:lvl1pPr>
              <a:defRPr sz="2400" b="1"/>
            </a:lvl1pPr>
          </a:lstStyle>
          <a:p>
            <a:pPr lvl="0"/>
            <a:r>
              <a:rPr lang="en-GB" dirty="0"/>
              <a:t>Click to edit Master title style</a:t>
            </a:r>
            <a:endParaRPr lang="en-US" dirty="0"/>
          </a:p>
        </p:txBody>
      </p: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698368"/>
            <a:ext cx="3775513" cy="4085161"/>
          </a:xfrm>
          <a:prstGeom prst="rect">
            <a:avLst/>
          </a:prstGeom>
          <a:ln w="50800" cap="sq">
            <a:solidFill>
              <a:srgbClr val="BBEBA0"/>
            </a:solidFill>
          </a:ln>
        </p:spPr>
        <p:txBody>
          <a:bodyPr/>
          <a:lstStyle/>
          <a:p>
            <a:endParaRPr lang="en-US" dirty="0"/>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657575" y="1737711"/>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688311" y="4000298"/>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676705"/>
            <a:ext cx="3775513" cy="4085161"/>
          </a:xfrm>
          <a:prstGeom prst="rect">
            <a:avLst/>
          </a:prstGeom>
          <a:ln w="50800" cap="sq">
            <a:solidFill>
              <a:srgbClr val="BBEBA0"/>
            </a:solidFill>
          </a:ln>
        </p:spPr>
        <p:txBody>
          <a:bodyPr/>
          <a:lstStyle/>
          <a:p>
            <a:endParaRPr lang="en-US"/>
          </a:p>
        </p:txBody>
      </p:sp>
      <p:grpSp>
        <p:nvGrpSpPr>
          <p:cNvPr id="2" name="Group 2">
            <a:extLst>
              <a:ext uri="{FF2B5EF4-FFF2-40B4-BE49-F238E27FC236}">
                <a16:creationId xmlns:a16="http://schemas.microsoft.com/office/drawing/2014/main" id="{CE129529-34BA-99B7-54D4-B9D78065D4E7}"/>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6C2A03FD-8BF9-6BEE-7278-3D3D2AC02FF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6D92E5BA-CA9B-6914-E463-5FCB7546EBD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18" name="Picture 17">
            <a:extLst>
              <a:ext uri="{FF2B5EF4-FFF2-40B4-BE49-F238E27FC236}">
                <a16:creationId xmlns:a16="http://schemas.microsoft.com/office/drawing/2014/main" id="{BE0ECC11-CA2E-60DB-0984-65E518E54910}"/>
              </a:ext>
            </a:extLst>
          </p:cNvPr>
          <p:cNvPicPr>
            <a:picLocks noChangeAspect="1"/>
          </p:cNvPicPr>
          <p:nvPr userDrawn="1"/>
        </p:nvPicPr>
        <p:blipFill>
          <a:blip r:embed="rId2"/>
          <a:srcRect/>
          <a:stretch/>
        </p:blipFill>
        <p:spPr>
          <a:xfrm rot="21017753" flipH="1">
            <a:off x="3378130" y="759260"/>
            <a:ext cx="1892300" cy="1168400"/>
          </a:xfrm>
          <a:prstGeom prst="rect">
            <a:avLst/>
          </a:prstGeom>
        </p:spPr>
      </p:pic>
      <p:pic>
        <p:nvPicPr>
          <p:cNvPr id="23" name="Picture 22">
            <a:extLst>
              <a:ext uri="{FF2B5EF4-FFF2-40B4-BE49-F238E27FC236}">
                <a16:creationId xmlns:a16="http://schemas.microsoft.com/office/drawing/2014/main" id="{4603CC6A-A0F7-F0CF-7A4D-6D706005BDF0}"/>
              </a:ext>
            </a:extLst>
          </p:cNvPr>
          <p:cNvPicPr>
            <a:picLocks noChangeAspect="1"/>
          </p:cNvPicPr>
          <p:nvPr userDrawn="1"/>
        </p:nvPicPr>
        <p:blipFill>
          <a:blip r:embed="rId2"/>
          <a:srcRect/>
          <a:stretch/>
        </p:blipFill>
        <p:spPr>
          <a:xfrm rot="10584210" flipH="1">
            <a:off x="6277331" y="5529799"/>
            <a:ext cx="1892300" cy="1168400"/>
          </a:xfrm>
          <a:prstGeom prst="rect">
            <a:avLst/>
          </a:prstGeom>
        </p:spPr>
      </p:pic>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2" name="Group 2">
            <a:extLst>
              <a:ext uri="{FF2B5EF4-FFF2-40B4-BE49-F238E27FC236}">
                <a16:creationId xmlns:a16="http://schemas.microsoft.com/office/drawing/2014/main" id="{4C5480B5-9975-0873-E80E-E7CF543889D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AE3D773-FC42-0210-102D-ADD6321CF1F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8E4B5C6C-E160-9BA9-5124-F5F4BE7EC1B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
        <p:nvSpPr>
          <p:cNvPr id="5" name="Text Placeholder 41">
            <a:extLst>
              <a:ext uri="{FF2B5EF4-FFF2-40B4-BE49-F238E27FC236}">
                <a16:creationId xmlns:a16="http://schemas.microsoft.com/office/drawing/2014/main" id="{70F344B5-4798-0F79-C9F1-87DDCB05B04A}"/>
              </a:ext>
            </a:extLst>
          </p:cNvPr>
          <p:cNvSpPr>
            <a:spLocks noGrp="1"/>
          </p:cNvSpPr>
          <p:nvPr>
            <p:ph type="body" sz="quarter" idx="28"/>
          </p:nvPr>
        </p:nvSpPr>
        <p:spPr>
          <a:xfrm>
            <a:off x="1124901" y="3788942"/>
            <a:ext cx="2111522" cy="483906"/>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dirty="0"/>
              <a:t>Click to edit</a:t>
            </a:r>
          </a:p>
        </p:txBody>
      </p:sp>
      <p:sp>
        <p:nvSpPr>
          <p:cNvPr id="7" name="Text Placeholder 41">
            <a:extLst>
              <a:ext uri="{FF2B5EF4-FFF2-40B4-BE49-F238E27FC236}">
                <a16:creationId xmlns:a16="http://schemas.microsoft.com/office/drawing/2014/main" id="{429BDDD4-F90A-161B-C3EC-4DF8D379C22D}"/>
              </a:ext>
            </a:extLst>
          </p:cNvPr>
          <p:cNvSpPr>
            <a:spLocks noGrp="1"/>
          </p:cNvSpPr>
          <p:nvPr>
            <p:ph type="body" sz="quarter" idx="29"/>
          </p:nvPr>
        </p:nvSpPr>
        <p:spPr>
          <a:xfrm>
            <a:off x="4799730" y="3788942"/>
            <a:ext cx="2111522" cy="483906"/>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dirty="0"/>
              <a:t>Click to edit</a:t>
            </a:r>
          </a:p>
        </p:txBody>
      </p:sp>
      <p:sp>
        <p:nvSpPr>
          <p:cNvPr id="8" name="Text Placeholder 41">
            <a:extLst>
              <a:ext uri="{FF2B5EF4-FFF2-40B4-BE49-F238E27FC236}">
                <a16:creationId xmlns:a16="http://schemas.microsoft.com/office/drawing/2014/main" id="{2A0648F6-930B-0406-F6D2-B8A56A1E31DE}"/>
              </a:ext>
            </a:extLst>
          </p:cNvPr>
          <p:cNvSpPr>
            <a:spLocks noGrp="1"/>
          </p:cNvSpPr>
          <p:nvPr>
            <p:ph type="body" sz="quarter" idx="30"/>
          </p:nvPr>
        </p:nvSpPr>
        <p:spPr>
          <a:xfrm>
            <a:off x="8537882" y="3788942"/>
            <a:ext cx="2111522" cy="483906"/>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dirty="0"/>
              <a:t>Click to edit</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3" name="Group 2">
            <a:extLst>
              <a:ext uri="{FF2B5EF4-FFF2-40B4-BE49-F238E27FC236}">
                <a16:creationId xmlns:a16="http://schemas.microsoft.com/office/drawing/2014/main" id="{1F5F3EC6-CBBA-5AA2-9715-09093A192AC8}"/>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011EAE17-7831-3205-866D-14D05FDB20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7EABA738-F7BE-33B4-096D-0E2BCCB9C44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
        <p:nvSpPr>
          <p:cNvPr id="6" name="Title 1">
            <a:extLst>
              <a:ext uri="{FF2B5EF4-FFF2-40B4-BE49-F238E27FC236}">
                <a16:creationId xmlns:a16="http://schemas.microsoft.com/office/drawing/2014/main" id="{F4B96A65-72E0-1AB8-B93B-CF912DDFC662}"/>
              </a:ext>
            </a:extLst>
          </p:cNvPr>
          <p:cNvSpPr>
            <a:spLocks noGrp="1"/>
          </p:cNvSpPr>
          <p:nvPr>
            <p:ph type="title"/>
          </p:nvPr>
        </p:nvSpPr>
        <p:spPr>
          <a:xfrm>
            <a:off x="319494" y="-1016135"/>
            <a:ext cx="10515600" cy="913835"/>
          </a:xfrm>
        </p:spPr>
        <p:txBody>
          <a:bodyPr/>
          <a:lstStyle>
            <a:lvl1pPr>
              <a:defRPr baseline="0">
                <a:solidFill>
                  <a:schemeClr val="tx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9749232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8" name="TextBox 7">
            <a:extLst>
              <a:ext uri="{FF2B5EF4-FFF2-40B4-BE49-F238E27FC236}">
                <a16:creationId xmlns:a16="http://schemas.microsoft.com/office/drawing/2014/main" id="{D735DA5C-8636-113C-BE4F-E6FD7062F037}"/>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rPr>
              <a:t>HistoricEngland.org.uk/Education </a:t>
            </a:r>
            <a:r>
              <a:rPr lang="en-US" sz="1600" baseline="0">
                <a:solidFill>
                  <a:srgbClr val="737373"/>
                </a:solidFill>
                <a:latin typeface="Arial" panose="020B0604020202020204" pitchFamily="34" charset="0"/>
                <a:cs typeface="Arial" panose="020B0604020202020204" pitchFamily="34" charset="0"/>
              </a:rPr>
              <a:t>| contact@historicengland.org.uk</a:t>
            </a:r>
          </a:p>
        </p:txBody>
      </p:sp>
      <p:sp>
        <p:nvSpPr>
          <p:cNvPr id="9" name="AutoShape 5">
            <a:extLst>
              <a:ext uri="{FF2B5EF4-FFF2-40B4-BE49-F238E27FC236}">
                <a16:creationId xmlns:a16="http://schemas.microsoft.com/office/drawing/2014/main" id="{846CF8BC-0846-CCE9-FD35-FD5C57642F6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a:p>
          </p:txBody>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pic>
        <p:nvPicPr>
          <p:cNvPr id="3" name="Picture 2">
            <a:extLst>
              <a:ext uri="{FF2B5EF4-FFF2-40B4-BE49-F238E27FC236}">
                <a16:creationId xmlns:a16="http://schemas.microsoft.com/office/drawing/2014/main" id="{58A16369-CECD-7A3D-81F0-FC8E0EF4008D}"/>
              </a:ext>
            </a:extLst>
          </p:cNvPr>
          <p:cNvPicPr>
            <a:picLocks noChangeAspect="1"/>
          </p:cNvPicPr>
          <p:nvPr userDrawn="1"/>
        </p:nvPicPr>
        <p:blipFill>
          <a:blip r:embed="rId2"/>
          <a:srcRect/>
          <a:stretch/>
        </p:blipFill>
        <p:spPr>
          <a:xfrm>
            <a:off x="9846207" y="6095086"/>
            <a:ext cx="1686010" cy="784191"/>
          </a:xfrm>
          <a:prstGeom prst="rect">
            <a:avLst/>
          </a:prstGeom>
        </p:spPr>
      </p:pic>
    </p:spTree>
    <p:extLst>
      <p:ext uri="{BB962C8B-B14F-4D97-AF65-F5344CB8AC3E}">
        <p14:creationId xmlns:p14="http://schemas.microsoft.com/office/powerpoint/2010/main" val="14292200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a:p>
          </p:txBody>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34158302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con">
            <a:extLst>
              <a:ext uri="{FF2B5EF4-FFF2-40B4-BE49-F238E27FC236}">
                <a16:creationId xmlns:a16="http://schemas.microsoft.com/office/drawing/2014/main" id="{AA7996F2-C9D0-6E91-B0A3-348C911D38D1}"/>
              </a:ext>
            </a:extLst>
          </p:cNvPr>
          <p:cNvPicPr>
            <a:picLocks noChangeAspect="1"/>
          </p:cNvPicPr>
          <p:nvPr userDrawn="1"/>
        </p:nvPicPr>
        <p:blipFill>
          <a:blip r:embed="rId2"/>
          <a:srcRect/>
          <a:stretch/>
        </p:blipFill>
        <p:spPr>
          <a:xfrm>
            <a:off x="8091059" y="431581"/>
            <a:ext cx="2688166" cy="1653170"/>
          </a:xfrm>
          <a:prstGeom prst="rect">
            <a:avLst/>
          </a:prstGeom>
        </p:spPr>
      </p:pic>
      <p:pic>
        <p:nvPicPr>
          <p:cNvPr id="6" name="Examine-icon">
            <a:extLst>
              <a:ext uri="{FF2B5EF4-FFF2-40B4-BE49-F238E27FC236}">
                <a16:creationId xmlns:a16="http://schemas.microsoft.com/office/drawing/2014/main" id="{585F0976-61B7-39A4-2C36-32268A3D09F5}"/>
              </a:ext>
            </a:extLst>
          </p:cNvPr>
          <p:cNvPicPr>
            <a:picLocks noChangeAspect="1"/>
          </p:cNvPicPr>
          <p:nvPr userDrawn="1"/>
        </p:nvPicPr>
        <p:blipFill>
          <a:blip r:embed="rId3"/>
          <a:srcRect/>
          <a:stretch/>
        </p:blipFill>
        <p:spPr>
          <a:xfrm>
            <a:off x="2835761" y="4220992"/>
            <a:ext cx="1763009" cy="1603237"/>
          </a:xfrm>
          <a:prstGeom prst="rect">
            <a:avLst/>
          </a:prstGeom>
        </p:spPr>
      </p:pic>
      <p:pic>
        <p:nvPicPr>
          <p:cNvPr id="7" name="Icon">
            <a:extLst>
              <a:ext uri="{FF2B5EF4-FFF2-40B4-BE49-F238E27FC236}">
                <a16:creationId xmlns:a16="http://schemas.microsoft.com/office/drawing/2014/main" id="{E71A92EB-55AA-8ABD-ECF7-D8A0CC819464}"/>
              </a:ext>
            </a:extLst>
          </p:cNvPr>
          <p:cNvPicPr>
            <a:picLocks noChangeAspect="1"/>
          </p:cNvPicPr>
          <p:nvPr userDrawn="1"/>
        </p:nvPicPr>
        <p:blipFill>
          <a:blip r:embed="rId4"/>
          <a:srcRect/>
          <a:stretch/>
        </p:blipFill>
        <p:spPr>
          <a:xfrm>
            <a:off x="532275" y="759468"/>
            <a:ext cx="2035921" cy="2372437"/>
          </a:xfrm>
          <a:prstGeom prst="rect">
            <a:avLst/>
          </a:prstGeom>
        </p:spPr>
      </p:pic>
    </p:spTree>
    <p:extLst>
      <p:ext uri="{BB962C8B-B14F-4D97-AF65-F5344CB8AC3E}">
        <p14:creationId xmlns:p14="http://schemas.microsoft.com/office/powerpoint/2010/main" val="2381413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49023" y="159934"/>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476984" y="1062668"/>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145141" y="2087117"/>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1779998" y="1022883"/>
            <a:ext cx="8632004" cy="518209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189215" y="163775"/>
            <a:ext cx="11270751" cy="6503541"/>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494742" y="2090958"/>
            <a:ext cx="7030588" cy="372238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2">
            <a:extLst>
              <a:ext uri="{FF2B5EF4-FFF2-40B4-BE49-F238E27FC236}">
                <a16:creationId xmlns:a16="http://schemas.microsoft.com/office/drawing/2014/main" id="{903C65A8-96CE-A693-4CCC-87A1DE4D5E30}"/>
              </a:ext>
            </a:extLst>
          </p:cNvPr>
          <p:cNvGrpSpPr/>
          <p:nvPr userDrawn="1"/>
        </p:nvGrpSpPr>
        <p:grpSpPr>
          <a:xfrm rot="-5400000">
            <a:off x="8449493" y="3115493"/>
            <a:ext cx="6858000" cy="627015"/>
            <a:chOff x="0" y="0"/>
            <a:chExt cx="1993384" cy="182252"/>
          </a:xfrm>
        </p:grpSpPr>
        <p:sp>
          <p:nvSpPr>
            <p:cNvPr id="7" name="Freeform 3">
              <a:extLst>
                <a:ext uri="{FF2B5EF4-FFF2-40B4-BE49-F238E27FC236}">
                  <a16:creationId xmlns:a16="http://schemas.microsoft.com/office/drawing/2014/main" id="{FFD71B93-BC37-B3F1-ED2C-88138AEBC42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a:p>
          </p:txBody>
        </p:sp>
      </p:grpSp>
      <p:sp>
        <p:nvSpPr>
          <p:cNvPr id="8" name="TextBox 4">
            <a:extLst>
              <a:ext uri="{FF2B5EF4-FFF2-40B4-BE49-F238E27FC236}">
                <a16:creationId xmlns:a16="http://schemas.microsoft.com/office/drawing/2014/main" id="{A66A6FAE-CACE-53BD-DFB0-98A6367AD30B}"/>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749691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w-To-Page">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205462" y="334708"/>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BBEBA0"/>
          </a:solidFill>
          <a:ln w="24379" cap="flat">
            <a:noFill/>
            <a:prstDash val="solid"/>
            <a:miter/>
          </a:ln>
        </p:spPr>
        <p:txBody>
          <a:bodyPr rtlCol="0" anchor="ctr"/>
          <a:lstStyle/>
          <a:p>
            <a:endParaRPr lang="en-US"/>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
        <p:nvSpPr>
          <p:cNvPr id="2" name="TextBox 1">
            <a:extLst>
              <a:ext uri="{FF2B5EF4-FFF2-40B4-BE49-F238E27FC236}">
                <a16:creationId xmlns:a16="http://schemas.microsoft.com/office/drawing/2014/main" id="{7BE45D11-88FE-A2E9-340E-540463C60D62}"/>
              </a:ext>
            </a:extLst>
          </p:cNvPr>
          <p:cNvSpPr txBox="1"/>
          <p:nvPr userDrawn="1"/>
        </p:nvSpPr>
        <p:spPr>
          <a:xfrm>
            <a:off x="381885" y="365423"/>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chemeClr val="tx1"/>
                </a:solidFill>
                <a:latin typeface="Arial" panose="020B0604020202020204" pitchFamily="34" charset="0"/>
                <a:cs typeface="Arial" panose="020B0604020202020204" pitchFamily="34" charset="0"/>
              </a:rPr>
              <a:t>How to use this PPT</a:t>
            </a:r>
            <a:endParaRPr lang="en-US" sz="2400" baseline="0" dirty="0">
              <a:solidFill>
                <a:schemeClr val="tx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D3E401E8-BC83-5E7E-DAF0-04DE54466C9C}"/>
              </a:ext>
            </a:extLst>
          </p:cNvPr>
          <p:cNvSpPr txBox="1"/>
          <p:nvPr userDrawn="1"/>
        </p:nvSpPr>
        <p:spPr>
          <a:xfrm>
            <a:off x="6477885" y="945469"/>
            <a:ext cx="4278923"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chemeClr val="tx1"/>
                </a:solidFill>
                <a:latin typeface="Arial" panose="020B0604020202020204" pitchFamily="34" charset="0"/>
                <a:cs typeface="Arial" panose="020B0604020202020204" pitchFamily="34" charset="0"/>
              </a:rPr>
              <a:t>Accompanying Resources:</a:t>
            </a:r>
            <a:endParaRPr lang="en-US" sz="2400" baseline="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D55B6F5-63A6-0DDF-28A9-545327C6D635}"/>
              </a:ext>
            </a:extLst>
          </p:cNvPr>
          <p:cNvSpPr>
            <a:spLocks noGrp="1"/>
          </p:cNvSpPr>
          <p:nvPr>
            <p:ph type="title"/>
          </p:nvPr>
        </p:nvSpPr>
        <p:spPr>
          <a:xfrm>
            <a:off x="319494" y="-1016135"/>
            <a:ext cx="10515600" cy="913835"/>
          </a:xfrm>
        </p:spPr>
        <p:txBody>
          <a:bodyPr/>
          <a:lstStyle>
            <a:lvl1pPr>
              <a:defRPr baseline="0">
                <a:solidFill>
                  <a:schemeClr val="tx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p>
            <a:r>
              <a:rPr lang="en-GB"/>
              <a:t>Click to edit Master title style</a:t>
            </a:r>
            <a:endParaRPr lang="en-US"/>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AA62C"/>
            </a:solidFill>
          </p:spPr>
          <p:txBody>
            <a:bodyPr/>
            <a:lstStyle/>
            <a:p>
              <a:endParaRPr lang="en-US"/>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a:p>
        </p:txBody>
      </p:sp>
    </p:spTree>
    <p:extLst>
      <p:ext uri="{BB962C8B-B14F-4D97-AF65-F5344CB8AC3E}">
        <p14:creationId xmlns:p14="http://schemas.microsoft.com/office/powerpoint/2010/main" val="4186898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extLst>
                <a:ext uri="{28A0092B-C50C-407E-A947-70E740481C1C}">
                  <a14:useLocalDpi xmlns:a14="http://schemas.microsoft.com/office/drawing/2010/main" val="0"/>
                </a:ext>
              </a:extLst>
            </a:blip>
            <a:stretch>
              <a:fillRect/>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5" name="Group 2">
            <a:extLst>
              <a:ext uri="{FF2B5EF4-FFF2-40B4-BE49-F238E27FC236}">
                <a16:creationId xmlns:a16="http://schemas.microsoft.com/office/drawing/2014/main" id="{821DB049-EE30-C60F-4BE8-EC4BF44F3BAC}"/>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6" name="Freeform 3">
              <a:extLst>
                <a:ext uri="{FF2B5EF4-FFF2-40B4-BE49-F238E27FC236}">
                  <a16:creationId xmlns:a16="http://schemas.microsoft.com/office/drawing/2014/main" id="{74C30591-6FD3-9022-64B0-DA6538303B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txBody>
            <a:bodyPr/>
            <a:lstStyle/>
            <a:p>
              <a:endParaRPr lang="en-GB"/>
            </a:p>
          </p:txBody>
        </p:sp>
      </p:grpSp>
      <p:sp>
        <p:nvSpPr>
          <p:cNvPr id="7" name="TextBox 4">
            <a:extLst>
              <a:ext uri="{FF2B5EF4-FFF2-40B4-BE49-F238E27FC236}">
                <a16:creationId xmlns:a16="http://schemas.microsoft.com/office/drawing/2014/main" id="{D58DDF2A-AC69-11D0-7197-CFA5E5AE316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40373336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Infer">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3FF02-0301-DF84-92E0-8321102B7A72}"/>
              </a:ext>
            </a:extLst>
          </p:cNvPr>
          <p:cNvSpPr>
            <a:spLocks noGrp="1"/>
          </p:cNvSpPr>
          <p:nvPr>
            <p:ph type="title"/>
          </p:nvPr>
        </p:nvSpPr>
        <p:spPr>
          <a:xfrm>
            <a:off x="410966" y="-1384129"/>
            <a:ext cx="10515600" cy="1325563"/>
          </a:xfrm>
        </p:spPr>
        <p:txBody>
          <a:bodyPr/>
          <a:lstStyle/>
          <a:p>
            <a:r>
              <a:rPr lang="en-GB"/>
              <a:t>Click to edit Master title style</a:t>
            </a:r>
            <a:endParaRPr lang="en-US"/>
          </a:p>
        </p:txBody>
      </p:sp>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a:solidFill>
                  <a:srgbClr val="000000"/>
                </a:solidFill>
                <a:latin typeface="Source Sans Pro Bold"/>
              </a:rPr>
              <a:t>What questions do you want to ask?</a:t>
            </a:r>
          </a:p>
          <a:p>
            <a:pPr algn="ctr">
              <a:lnSpc>
                <a:spcPts val="2239"/>
              </a:lnSpc>
            </a:pPr>
            <a:endParaRPr lang="en-US" sz="2599">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3472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extLst>
                <a:ext uri="{28A0092B-C50C-407E-A947-70E740481C1C}">
                  <a14:useLocalDpi xmlns:a14="http://schemas.microsoft.com/office/drawing/2010/main" val="0"/>
                </a:ext>
              </a:extLst>
            </a:blip>
            <a:stretch>
              <a:fillRect/>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extLst>
                <a:ext uri="{28A0092B-C50C-407E-A947-70E740481C1C}">
                  <a14:useLocalDpi xmlns:a14="http://schemas.microsoft.com/office/drawing/2010/main" val="0"/>
                </a:ext>
              </a:extLst>
            </a:blip>
            <a:stretch>
              <a:fillRect/>
            </a:stretch>
          </a:blipFill>
        </p:spPr>
        <p:txBody>
          <a:bodyPr/>
          <a:lstStyle/>
          <a:p>
            <a:r>
              <a:rPr lang="en-US"/>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4">
              <a:extLst>
                <a:ext uri="{28A0092B-C50C-407E-A947-70E740481C1C}">
                  <a14:useLocalDpi xmlns:a14="http://schemas.microsoft.com/office/drawing/2010/main" val="0"/>
                </a:ext>
              </a:extLst>
            </a:blip>
            <a:stretch>
              <a:fillRect/>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extLst>
                <a:ext uri="{28A0092B-C50C-407E-A947-70E740481C1C}">
                  <a14:useLocalDpi xmlns:a14="http://schemas.microsoft.com/office/drawing/2010/main" val="0"/>
                </a:ext>
              </a:extLst>
            </a:blip>
            <a:stretch>
              <a:fillRect/>
            </a:stretch>
          </a:blipFill>
        </p:spPr>
        <p:txBody>
          <a:bodyPr/>
          <a:lstStyle/>
          <a:p>
            <a:r>
              <a:rPr lang="en-US"/>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33995861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205462" y="334708"/>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BBEBA0"/>
          </a:solidFill>
          <a:ln w="24379" cap="flat">
            <a:noFill/>
            <a:prstDash val="solid"/>
            <a:miter/>
          </a:ln>
        </p:spPr>
        <p:txBody>
          <a:bodyPr rtlCol="0" anchor="ctr"/>
          <a:lstStyle/>
          <a:p>
            <a:endParaRPr lang="en-US"/>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p:nvPr>
        </p:nvSpPr>
        <p:spPr>
          <a:xfrm>
            <a:off x="381885" y="365126"/>
            <a:ext cx="10996612" cy="461962"/>
          </a:xfrm>
          <a:prstGeom prst="rect">
            <a:avLst/>
          </a:prstGeom>
        </p:spPr>
        <p:txBody>
          <a:bodyPr lIns="0"/>
          <a:lstStyle>
            <a:lvl1pPr>
              <a:defRPr sz="2400" b="1" baseline="0">
                <a:solidFill>
                  <a:schemeClr val="tx1"/>
                </a:solidFill>
              </a:defRPr>
            </a:lvl1pPr>
          </a:lstStyle>
          <a:p>
            <a:pPr lvl="0"/>
            <a:r>
              <a:rPr lang="en-GB" dirty="0"/>
              <a:t>Click to edit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Click to edit text</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13264456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dirty="0"/>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dirty="0"/>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6353937" y="5692944"/>
            <a:ext cx="4151741"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60884412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BBEBA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4" name="Group 2">
            <a:extLst>
              <a:ext uri="{FF2B5EF4-FFF2-40B4-BE49-F238E27FC236}">
                <a16:creationId xmlns:a16="http://schemas.microsoft.com/office/drawing/2014/main" id="{61411962-3956-D696-848F-BA7C513EFB1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8F566FB1-C51D-AFB9-A8FA-798151421F68}"/>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E142C482-3637-0380-2BF4-0EBBA3CA7A03}"/>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BBEBA0">
              <a:alpha val="7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3" name="Group 2">
            <a:extLst>
              <a:ext uri="{FF2B5EF4-FFF2-40B4-BE49-F238E27FC236}">
                <a16:creationId xmlns:a16="http://schemas.microsoft.com/office/drawing/2014/main" id="{0503B040-1762-EED1-1DC4-312810611D3B}"/>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273B2B6A-C5EE-4C70-6F4C-DCD25916391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F93F2869-0204-4F99-45CD-EBC0CFD46F35}"/>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
        <p:nvSpPr>
          <p:cNvPr id="5" name="Text Placeholder 41">
            <a:extLst>
              <a:ext uri="{FF2B5EF4-FFF2-40B4-BE49-F238E27FC236}">
                <a16:creationId xmlns:a16="http://schemas.microsoft.com/office/drawing/2014/main" id="{7ECF62F1-015F-5867-6988-BD2643E93EAA}"/>
              </a:ext>
            </a:extLst>
          </p:cNvPr>
          <p:cNvSpPr>
            <a:spLocks noGrp="1"/>
          </p:cNvSpPr>
          <p:nvPr>
            <p:ph type="body" sz="quarter" idx="23"/>
          </p:nvPr>
        </p:nvSpPr>
        <p:spPr>
          <a:xfrm>
            <a:off x="950160" y="5656034"/>
            <a:ext cx="3084812"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dirty="0"/>
              <a:t>Click to edit</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98245"/>
            <a:ext cx="10515600" cy="1027907"/>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94" r:id="rId4"/>
    <p:sldLayoutId id="2147483650" r:id="rId5"/>
    <p:sldLayoutId id="2147483702" r:id="rId6"/>
    <p:sldLayoutId id="2147483683" r:id="rId7"/>
    <p:sldLayoutId id="2147483684" r:id="rId8"/>
    <p:sldLayoutId id="2147483673" r:id="rId9"/>
    <p:sldLayoutId id="2147483677" r:id="rId10"/>
    <p:sldLayoutId id="2147483679" r:id="rId11"/>
    <p:sldLayoutId id="2147483680" r:id="rId12"/>
    <p:sldLayoutId id="2147483666" r:id="rId13"/>
    <p:sldLayoutId id="2147483685" r:id="rId14"/>
    <p:sldLayoutId id="2147483667" r:id="rId15"/>
    <p:sldLayoutId id="2147483675" r:id="rId16"/>
    <p:sldLayoutId id="2147483671" r:id="rId17"/>
    <p:sldLayoutId id="2147483681" r:id="rId18"/>
    <p:sldLayoutId id="2147483701" r:id="rId19"/>
    <p:sldLayoutId id="2147483695" r:id="rId20"/>
    <p:sldLayoutId id="2147483672" r:id="rId21"/>
    <p:sldLayoutId id="2147483678" r:id="rId22"/>
    <p:sldLayoutId id="2147483664" r:id="rId23"/>
    <p:sldLayoutId id="2147483663" r:id="rId24"/>
    <p:sldLayoutId id="2147483660" r:id="rId25"/>
    <p:sldLayoutId id="2147483670" r:id="rId26"/>
    <p:sldLayoutId id="2147483692" r:id="rId27"/>
    <p:sldLayoutId id="2147483682" r:id="rId28"/>
    <p:sldLayoutId id="2147483693" r:id="rId29"/>
    <p:sldLayoutId id="2147483690" r:id="rId30"/>
    <p:sldLayoutId id="2147483696" r:id="rId31"/>
    <p:sldLayoutId id="2147483698" r:id="rId32"/>
    <p:sldLayoutId id="2147483699" r:id="rId33"/>
    <p:sldLayoutId id="2147483700" r:id="rId34"/>
  </p:sldLayoutIdLst>
  <p:txStyles>
    <p:titleStyle>
      <a:lvl1pPr algn="l" defTabSz="914400" rtl="0" eaLnBrk="1" latinLnBrk="0" hangingPunct="1">
        <a:lnSpc>
          <a:spcPct val="90000"/>
        </a:lnSpc>
        <a:spcBef>
          <a:spcPct val="0"/>
        </a:spcBef>
        <a:buNone/>
        <a:defRPr sz="2600" b="1" i="0" kern="1200" baseline="0">
          <a:solidFill>
            <a:schemeClr val="tx1"/>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36.jpg"/><Relationship Id="rId4" Type="http://schemas.openxmlformats.org/officeDocument/2006/relationships/image" Target="../media/image35.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38.jp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40.jpeg"/></Relationships>
</file>

<file path=ppt/slides/_rels/slide1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image" Target="../media/image44.png"/><Relationship Id="rId4" Type="http://schemas.openxmlformats.org/officeDocument/2006/relationships/image" Target="../media/image25.svg"/></Relationships>
</file>

<file path=ppt/slides/_rels/slide1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1.xml"/><Relationship Id="rId1" Type="http://schemas.openxmlformats.org/officeDocument/2006/relationships/slideLayout" Target="../slideLayouts/slideLayout18.xml"/><Relationship Id="rId5" Type="http://schemas.openxmlformats.org/officeDocument/2006/relationships/hyperlink" Target="https://historicengland.org.uk/education/schools-resources/teaching-activities/how-to-war-memorials/" TargetMode="External"/><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51.svg"/><Relationship Id="rId4" Type="http://schemas.openxmlformats.org/officeDocument/2006/relationships/image" Target="../media/image50.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55.jpg"/></Relationships>
</file>

<file path=ppt/slides/_rels/slide23.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hyperlink" Target="https://youtu.be/mZv5xMIdaMo" TargetMode="External"/><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58.jpg"/><Relationship Id="rId5" Type="http://schemas.openxmlformats.org/officeDocument/2006/relationships/image" Target="../media/image57.png"/><Relationship Id="rId4" Type="http://schemas.openxmlformats.org/officeDocument/2006/relationships/hyperlink" Target="https://www.bbc.co.uk/reel/video/p0gn8kps"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hyperlink" Target="https://www.google.com/maps/d/edit?mid=1hXqMn2axWM6Ode8Z_1TM0mMNqqOrCiQ&amp;usp=sharing" TargetMode="Externa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66.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69.jpg"/></Relationships>
</file>

<file path=ppt/slides/_rels/slide39.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29.xml"/><Relationship Id="rId1" Type="http://schemas.openxmlformats.org/officeDocument/2006/relationships/slideLayout" Target="../slideLayouts/slideLayout13.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9.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 Id="rId9" Type="http://schemas.openxmlformats.org/officeDocument/2006/relationships/image" Target="../media/image23.svg"/></Relationships>
</file>

<file path=ppt/slides/_rels/slide4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hyperlink" Target="https://www.google.com/maps" TargetMode="External"/><Relationship Id="rId1" Type="http://schemas.openxmlformats.org/officeDocument/2006/relationships/slideLayout" Target="../slideLayouts/slideLayout20.xml"/><Relationship Id="rId5" Type="http://schemas.openxmlformats.org/officeDocument/2006/relationships/image" Target="../media/image26.png"/><Relationship Id="rId4" Type="http://schemas.openxmlformats.org/officeDocument/2006/relationships/image" Target="../media/image25.svg"/></Relationships>
</file>

<file path=ppt/slides/_rels/slide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33.xml"/><Relationship Id="rId6" Type="http://schemas.openxmlformats.org/officeDocument/2006/relationships/image" Target="../media/image31.jpg"/><Relationship Id="rId5" Type="http://schemas.openxmlformats.org/officeDocument/2006/relationships/image" Target="../media/image30.pn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2.png"/><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jpg"/><Relationship Id="rId1" Type="http://schemas.openxmlformats.org/officeDocument/2006/relationships/slideLayout" Target="../slideLayouts/slideLayout20.xml"/><Relationship Id="rId5" Type="http://schemas.openxmlformats.org/officeDocument/2006/relationships/image" Target="../media/image33.sv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144EE4A-2F97-13E7-48C5-4EB7C663ED5E}"/>
              </a:ext>
              <a:ext uri="{C183D7F6-B498-43B3-948B-1728B52AA6E4}">
                <adec:decorative xmlns:adec="http://schemas.microsoft.com/office/drawing/2017/decorative" val="1"/>
              </a:ext>
            </a:extLst>
          </p:cNvPr>
          <p:cNvSpPr txBox="1"/>
          <p:nvPr/>
        </p:nvSpPr>
        <p:spPr>
          <a:xfrm>
            <a:off x="267128" y="1808251"/>
            <a:ext cx="2164375" cy="584775"/>
          </a:xfrm>
          <a:prstGeom prst="rect">
            <a:avLst/>
          </a:prstGeom>
          <a:noFill/>
        </p:spPr>
        <p:txBody>
          <a:bodyPr wrap="none" rtlCol="0">
            <a:spAutoFit/>
          </a:bodyPr>
          <a:lstStyle/>
          <a:p>
            <a:r>
              <a:rPr lang="en-GB" sz="3200" b="1" dirty="0"/>
              <a:t>Education</a:t>
            </a:r>
          </a:p>
        </p:txBody>
      </p:sp>
      <p:sp>
        <p:nvSpPr>
          <p:cNvPr id="2" name="Subtitle 1">
            <a:extLst>
              <a:ext uri="{FF2B5EF4-FFF2-40B4-BE49-F238E27FC236}">
                <a16:creationId xmlns:a16="http://schemas.microsoft.com/office/drawing/2014/main" id="{91FF8514-65D9-BC96-6D51-45FD5F4F2301}"/>
              </a:ext>
            </a:extLst>
          </p:cNvPr>
          <p:cNvSpPr>
            <a:spLocks noGrp="1"/>
          </p:cNvSpPr>
          <p:nvPr>
            <p:ph type="title" idx="4294967295"/>
          </p:nvPr>
        </p:nvSpPr>
        <p:spPr>
          <a:xfrm>
            <a:off x="365125" y="2559050"/>
            <a:ext cx="3579813" cy="2409825"/>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2400" b="1" i="0" u="none" strike="noStrike" kern="1200" cap="none" spc="0" normalizeH="0" baseline="0" noProof="0" dirty="0">
                <a:ln>
                  <a:noFill/>
                </a:ln>
                <a:solidFill>
                  <a:schemeClr val="tx1"/>
                </a:solidFill>
                <a:effectLst/>
                <a:uLnTx/>
                <a:uFillTx/>
                <a:latin typeface="+mn-lt"/>
                <a:ea typeface="+mn-ea"/>
                <a:cs typeface="+mn-cs"/>
              </a:rPr>
              <a:t>Local Significant People</a:t>
            </a: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2400" b="1" i="0" u="none" strike="noStrike" kern="1200" cap="none" spc="0" normalizeH="0" baseline="0" noProof="0" dirty="0">
                <a:ln>
                  <a:noFill/>
                </a:ln>
                <a:solidFill>
                  <a:schemeClr val="tx1"/>
                </a:solidFill>
                <a:effectLst/>
                <a:uLnTx/>
                <a:uFillTx/>
                <a:latin typeface="+mn-lt"/>
                <a:ea typeface="+mn-ea"/>
                <a:cs typeface="+mn-cs"/>
              </a:rPr>
              <a:t>Mary Cartwright</a:t>
            </a:r>
          </a:p>
        </p:txBody>
      </p:sp>
      <p:pic>
        <p:nvPicPr>
          <p:cNvPr id="8" name="Picture Placeholder 7" descr="A black and white photo of a woman in a plain, dark, ribbed jumper, wearing a modest pearl necklace">
            <a:extLst>
              <a:ext uri="{FF2B5EF4-FFF2-40B4-BE49-F238E27FC236}">
                <a16:creationId xmlns:a16="http://schemas.microsoft.com/office/drawing/2014/main" id="{9AE00DB5-2021-5147-5F22-A0D557B976B5}"/>
              </a:ext>
            </a:extLst>
          </p:cNvPr>
          <p:cNvPicPr>
            <a:picLocks noGrp="1" noChangeAspect="1"/>
          </p:cNvPicPr>
          <p:nvPr>
            <p:ph type="pic" sz="quarter" idx="10"/>
          </p:nvPr>
        </p:nvPicPr>
        <p:blipFill>
          <a:blip r:embed="rId3"/>
          <a:srcRect t="15641" b="26563"/>
          <a:stretch>
            <a:fillRect/>
          </a:stretch>
        </p:blipFill>
        <p:spPr>
          <a:xfrm>
            <a:off x="4122819" y="0"/>
            <a:ext cx="8069181" cy="6858000"/>
          </a:xfrm>
          <a:prstGeom prst="rect">
            <a:avLst/>
          </a:prstGeom>
        </p:spPr>
      </p:pic>
    </p:spTree>
    <p:extLst>
      <p:ext uri="{BB962C8B-B14F-4D97-AF65-F5344CB8AC3E}">
        <p14:creationId xmlns:p14="http://schemas.microsoft.com/office/powerpoint/2010/main" val="16560525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4DCDB-F77B-3CDB-8CA3-F73CBB9D8EE6}"/>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38 Sherlock Close, Cambridge </a:t>
            </a:r>
          </a:p>
        </p:txBody>
      </p:sp>
      <p:sp>
        <p:nvSpPr>
          <p:cNvPr id="3" name="Content Placeholder 2">
            <a:extLst>
              <a:ext uri="{FF2B5EF4-FFF2-40B4-BE49-F238E27FC236}">
                <a16:creationId xmlns:a16="http://schemas.microsoft.com/office/drawing/2014/main" id="{7A96ACAF-F480-D299-D892-FD265CA6C499}"/>
              </a:ext>
            </a:extLst>
          </p:cNvPr>
          <p:cNvSpPr>
            <a:spLocks noGrp="1"/>
          </p:cNvSpPr>
          <p:nvPr>
            <p:ph idx="1"/>
          </p:nvPr>
        </p:nvSpPr>
        <p:spPr>
          <a:xfrm>
            <a:off x="381885" y="1470244"/>
            <a:ext cx="5022887" cy="2101719"/>
          </a:xfrm>
        </p:spPr>
        <p:txBody>
          <a:bodyPr/>
          <a:lstStyle/>
          <a:p>
            <a:r>
              <a:rPr lang="en-GB" dirty="0">
                <a:latin typeface="Arial" panose="020B0604020202020204" pitchFamily="34" charset="0"/>
                <a:cs typeface="Arial" panose="020B0604020202020204" pitchFamily="34" charset="0"/>
              </a:rPr>
              <a:t>38 Sherlock Close was the home of Mary Cartwright, our significant local person.</a:t>
            </a:r>
          </a:p>
          <a:p>
            <a:r>
              <a:rPr lang="en-GB" dirty="0">
                <a:latin typeface="Arial" panose="020B0604020202020204" pitchFamily="34" charset="0"/>
                <a:cs typeface="Arial" panose="020B0604020202020204" pitchFamily="34" charset="0"/>
              </a:rPr>
              <a:t>She lived there for over 20 years, from 1971 until 1994.</a:t>
            </a:r>
          </a:p>
        </p:txBody>
      </p:sp>
      <p:sp>
        <p:nvSpPr>
          <p:cNvPr id="5" name="Picture Placeholder 4">
            <a:extLst>
              <a:ext uri="{FF2B5EF4-FFF2-40B4-BE49-F238E27FC236}">
                <a16:creationId xmlns:a16="http://schemas.microsoft.com/office/drawing/2014/main" id="{C15DEC9B-1455-7400-9F27-0946613F2B22}"/>
              </a:ext>
            </a:extLst>
          </p:cNvPr>
          <p:cNvSpPr>
            <a:spLocks noGrp="1"/>
          </p:cNvSpPr>
          <p:nvPr>
            <p:ph type="pic" sz="quarter" idx="11"/>
          </p:nvPr>
        </p:nvSpPr>
        <p:spPr/>
        <p:txBody>
          <a:bodyPr/>
          <a:lstStyle/>
          <a:p>
            <a:endParaRPr lang="en-GB"/>
          </a:p>
        </p:txBody>
      </p:sp>
      <p:sp>
        <p:nvSpPr>
          <p:cNvPr id="9" name="Picture Placeholder 23" descr="Speech bubble">
            <a:extLst>
              <a:ext uri="{FF2B5EF4-FFF2-40B4-BE49-F238E27FC236}">
                <a16:creationId xmlns:a16="http://schemas.microsoft.com/office/drawing/2014/main" id="{700D98C5-3090-6160-5C47-E7181E5E2CDA}"/>
              </a:ext>
              <a:ext uri="{C183D7F6-B498-43B3-948B-1728B52AA6E4}">
                <adec:decorative xmlns:adec="http://schemas.microsoft.com/office/drawing/2017/decorative" val="0"/>
              </a:ext>
            </a:extLst>
          </p:cNvPr>
          <p:cNvSpPr txBox="1">
            <a:spLocks/>
          </p:cNvSpPr>
          <p:nvPr/>
        </p:nvSpPr>
        <p:spPr>
          <a:xfrm flipH="1">
            <a:off x="217237" y="3805537"/>
            <a:ext cx="2714623" cy="2505918"/>
          </a:xfrm>
          <a:prstGeom prst="rect">
            <a:avLst/>
          </a:prstGeom>
          <a:blipFill>
            <a:blip>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dirty="0"/>
          </a:p>
          <a:p>
            <a:pPr algn="ctr"/>
            <a:r>
              <a:rPr lang="en-GB" dirty="0">
                <a:latin typeface="Arial" panose="020B0604020202020204" pitchFamily="34" charset="0"/>
                <a:cs typeface="Arial" panose="020B0604020202020204" pitchFamily="34" charset="0"/>
              </a:rPr>
              <a:t>Have you heard of Mary Cartwright?</a:t>
            </a:r>
          </a:p>
          <a:p>
            <a:endParaRPr lang="en-GB" dirty="0"/>
          </a:p>
        </p:txBody>
      </p:sp>
      <p:sp>
        <p:nvSpPr>
          <p:cNvPr id="10" name="Picture Placeholder 25" descr="Speech bubble">
            <a:extLst>
              <a:ext uri="{FF2B5EF4-FFF2-40B4-BE49-F238E27FC236}">
                <a16:creationId xmlns:a16="http://schemas.microsoft.com/office/drawing/2014/main" id="{6EBC7867-7C1B-0629-D51D-C8FAD15E5DCA}"/>
              </a:ext>
              <a:ext uri="{C183D7F6-B498-43B3-948B-1728B52AA6E4}">
                <adec:decorative xmlns:adec="http://schemas.microsoft.com/office/drawing/2017/decorative" val="0"/>
              </a:ext>
            </a:extLst>
          </p:cNvPr>
          <p:cNvSpPr txBox="1">
            <a:spLocks/>
          </p:cNvSpPr>
          <p:nvPr/>
        </p:nvSpPr>
        <p:spPr>
          <a:xfrm>
            <a:off x="2987916" y="4476751"/>
            <a:ext cx="2714624" cy="2381249"/>
          </a:xfrm>
          <a:prstGeom prst="rect">
            <a:avLst/>
          </a:prstGeom>
          <a:blipFill>
            <a:blip>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1050" dirty="0"/>
          </a:p>
          <a:p>
            <a:pPr algn="ctr"/>
            <a:r>
              <a:rPr lang="en-GB" dirty="0">
                <a:latin typeface="Arial" panose="020B0604020202020204" pitchFamily="34" charset="0"/>
                <a:cs typeface="Arial" panose="020B0604020202020204" pitchFamily="34" charset="0"/>
              </a:rPr>
              <a:t>Do you know anything about her?</a:t>
            </a:r>
          </a:p>
        </p:txBody>
      </p:sp>
      <p:sp>
        <p:nvSpPr>
          <p:cNvPr id="11" name="Text Placeholder 10">
            <a:extLst>
              <a:ext uri="{FF2B5EF4-FFF2-40B4-BE49-F238E27FC236}">
                <a16:creationId xmlns:a16="http://schemas.microsoft.com/office/drawing/2014/main" id="{CBB730D5-CED8-E56D-9054-C43882FF6CC6}"/>
              </a:ext>
            </a:extLst>
          </p:cNvPr>
          <p:cNvSpPr>
            <a:spLocks noGrp="1"/>
          </p:cNvSpPr>
          <p:nvPr>
            <p:ph type="body" sz="quarter" idx="23"/>
          </p:nvPr>
        </p:nvSpPr>
        <p:spPr/>
        <p:txBody>
          <a:bodyPr/>
          <a:lstStyle/>
          <a:p>
            <a:r>
              <a:rPr lang="en-GB" dirty="0"/>
              <a:t>Aerial view of Sherlock Close</a:t>
            </a:r>
          </a:p>
        </p:txBody>
      </p:sp>
      <p:pic>
        <p:nvPicPr>
          <p:cNvPr id="16" name="Picture Placeholder 15" descr="Black &amp; white aerial photo showing blocks of flats sandwiches between streets of terraced and semi-detached houses.">
            <a:extLst>
              <a:ext uri="{FF2B5EF4-FFF2-40B4-BE49-F238E27FC236}">
                <a16:creationId xmlns:a16="http://schemas.microsoft.com/office/drawing/2014/main" id="{F7EC27AA-1827-8959-AC14-30979BE2B91D}"/>
              </a:ext>
            </a:extLst>
          </p:cNvPr>
          <p:cNvPicPr>
            <a:picLocks noGrp="1" noChangeAspect="1"/>
          </p:cNvPicPr>
          <p:nvPr>
            <p:ph type="pic" sz="quarter" idx="12"/>
          </p:nvPr>
        </p:nvPicPr>
        <p:blipFill>
          <a:blip r:embed="rId5"/>
          <a:srcRect t="2758" b="2758"/>
          <a:stretch>
            <a:fillRect/>
          </a:stretch>
        </p:blipFill>
        <p:spPr>
          <a:prstGeom prst="rect">
            <a:avLst/>
          </a:prstGeom>
        </p:spPr>
      </p:pic>
      <p:sp>
        <p:nvSpPr>
          <p:cNvPr id="21" name="Arrow: Up 20">
            <a:extLst>
              <a:ext uri="{FF2B5EF4-FFF2-40B4-BE49-F238E27FC236}">
                <a16:creationId xmlns:a16="http://schemas.microsoft.com/office/drawing/2014/main" id="{762A0B9D-DF99-A4B5-9FFB-01423CC8ED89}"/>
              </a:ext>
              <a:ext uri="{C183D7F6-B498-43B3-948B-1728B52AA6E4}">
                <adec:decorative xmlns:adec="http://schemas.microsoft.com/office/drawing/2017/decorative" val="1"/>
              </a:ext>
            </a:extLst>
          </p:cNvPr>
          <p:cNvSpPr/>
          <p:nvPr/>
        </p:nvSpPr>
        <p:spPr>
          <a:xfrm rot="16200000">
            <a:off x="9547314" y="1641189"/>
            <a:ext cx="131135" cy="2009819"/>
          </a:xfrm>
          <a:prstGeom prst="upArrow">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38709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2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A4658C6-9B83-20EF-07FA-C3FB299CCFE4}"/>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Meet Mary Cartwright</a:t>
            </a:r>
          </a:p>
        </p:txBody>
      </p:sp>
      <p:sp>
        <p:nvSpPr>
          <p:cNvPr id="8" name="Content Placeholder 7">
            <a:extLst>
              <a:ext uri="{FF2B5EF4-FFF2-40B4-BE49-F238E27FC236}">
                <a16:creationId xmlns:a16="http://schemas.microsoft.com/office/drawing/2014/main" id="{951F253B-43E5-7D0A-00F5-088D17AAB078}"/>
              </a:ext>
            </a:extLst>
          </p:cNvPr>
          <p:cNvSpPr>
            <a:spLocks noGrp="1"/>
          </p:cNvSpPr>
          <p:nvPr>
            <p:ph idx="1"/>
          </p:nvPr>
        </p:nvSpPr>
        <p:spPr>
          <a:xfrm>
            <a:off x="381885" y="1470244"/>
            <a:ext cx="5022887" cy="3175328"/>
          </a:xfrm>
        </p:spPr>
        <p:txBody>
          <a:bodyPr lIns="0" tIns="45720" rIns="90000" bIns="45720" anchor="t"/>
          <a:lstStyle/>
          <a:p>
            <a:pPr>
              <a:spcBef>
                <a:spcPts val="1200"/>
              </a:spcBef>
              <a:spcAft>
                <a:spcPts val="1200"/>
              </a:spcAft>
            </a:pPr>
            <a:r>
              <a:rPr lang="en-GB" dirty="0">
                <a:latin typeface="Arial" panose="020B0604020202020204" pitchFamily="34" charset="0"/>
                <a:cs typeface="Arial" panose="020B0604020202020204" pitchFamily="34" charset="0"/>
              </a:rPr>
              <a:t>Mary was born on 17 December 1900 in Aynho, Northamptonshire.</a:t>
            </a:r>
          </a:p>
          <a:p>
            <a:pPr>
              <a:spcBef>
                <a:spcPts val="1200"/>
              </a:spcBef>
              <a:spcAft>
                <a:spcPts val="1200"/>
              </a:spcAft>
            </a:pPr>
            <a:r>
              <a:rPr lang="en-GB" dirty="0">
                <a:latin typeface="Arial" panose="020B0604020202020204" pitchFamily="34" charset="0"/>
                <a:cs typeface="Arial" panose="020B0604020202020204" pitchFamily="34" charset="0"/>
              </a:rPr>
              <a:t>Her father was a vicar, and her family was quite well off.</a:t>
            </a:r>
          </a:p>
          <a:p>
            <a:pPr>
              <a:spcBef>
                <a:spcPts val="1200"/>
              </a:spcBef>
              <a:spcAft>
                <a:spcPts val="1200"/>
              </a:spcAft>
            </a:pPr>
            <a:r>
              <a:rPr lang="en-GB" dirty="0">
                <a:latin typeface="Arial" panose="020B0604020202020204" pitchFamily="34" charset="0"/>
                <a:cs typeface="Arial" panose="020B0604020202020204" pitchFamily="34" charset="0"/>
              </a:rPr>
              <a:t>Mary loved learning and asking questions.</a:t>
            </a:r>
          </a:p>
          <a:p>
            <a:pPr marL="457200" indent="-457200">
              <a:spcAft>
                <a:spcPts val="1200"/>
              </a:spcAft>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p:txBody>
      </p:sp>
      <p:sp>
        <p:nvSpPr>
          <p:cNvPr id="2" name="Picture Placeholder 1">
            <a:extLst>
              <a:ext uri="{FF2B5EF4-FFF2-40B4-BE49-F238E27FC236}">
                <a16:creationId xmlns:a16="http://schemas.microsoft.com/office/drawing/2014/main" id="{560E9FCE-0856-8F16-4548-B15817CF9EE7}"/>
              </a:ext>
            </a:extLst>
          </p:cNvPr>
          <p:cNvSpPr>
            <a:spLocks noGrp="1"/>
          </p:cNvSpPr>
          <p:nvPr>
            <p:ph type="pic" sz="quarter" idx="11"/>
          </p:nvPr>
        </p:nvSpPr>
        <p:spPr/>
        <p:txBody>
          <a:bodyPr/>
          <a:lstStyle/>
          <a:p>
            <a:endParaRPr lang="en-GB"/>
          </a:p>
        </p:txBody>
      </p:sp>
      <p:sp>
        <p:nvSpPr>
          <p:cNvPr id="15" name="Text Placeholder 14">
            <a:extLst>
              <a:ext uri="{FF2B5EF4-FFF2-40B4-BE49-F238E27FC236}">
                <a16:creationId xmlns:a16="http://schemas.microsoft.com/office/drawing/2014/main" id="{81B48804-DF34-39DB-7B12-123BFC291C55}"/>
              </a:ext>
            </a:extLst>
          </p:cNvPr>
          <p:cNvSpPr>
            <a:spLocks noGrp="1"/>
          </p:cNvSpPr>
          <p:nvPr>
            <p:ph type="body" sz="quarter" idx="23"/>
          </p:nvPr>
        </p:nvSpPr>
        <p:spPr/>
        <p:txBody>
          <a:bodyPr/>
          <a:lstStyle/>
          <a:p>
            <a:pPr marL="0" indent="0">
              <a:buNone/>
            </a:pPr>
            <a:r>
              <a:rPr lang="en-GB" dirty="0">
                <a:latin typeface="Arial" panose="020B0604020202020204" pitchFamily="34" charset="0"/>
                <a:cs typeface="Arial" panose="020B0604020202020204" pitchFamily="34" charset="0"/>
              </a:rPr>
              <a:t>Mary Cartwright in 1950</a:t>
            </a:r>
          </a:p>
        </p:txBody>
      </p:sp>
      <p:grpSp>
        <p:nvGrpSpPr>
          <p:cNvPr id="3" name="Hypthosise Character" descr="Ask Character">
            <a:extLst>
              <a:ext uri="{FF2B5EF4-FFF2-40B4-BE49-F238E27FC236}">
                <a16:creationId xmlns:a16="http://schemas.microsoft.com/office/drawing/2014/main" id="{2670C700-5194-E9FC-6327-092804BBDE05}"/>
              </a:ext>
            </a:extLst>
          </p:cNvPr>
          <p:cNvGrpSpPr/>
          <p:nvPr/>
        </p:nvGrpSpPr>
        <p:grpSpPr>
          <a:xfrm>
            <a:off x="1706989" y="4459992"/>
            <a:ext cx="2771745" cy="2398008"/>
            <a:chOff x="3614229" y="1000458"/>
            <a:chExt cx="3691754" cy="3193965"/>
          </a:xfrm>
        </p:grpSpPr>
        <p:sp>
          <p:nvSpPr>
            <p:cNvPr id="4" name="Washi">
              <a:extLst>
                <a:ext uri="{FF2B5EF4-FFF2-40B4-BE49-F238E27FC236}">
                  <a16:creationId xmlns:a16="http://schemas.microsoft.com/office/drawing/2014/main" id="{45DA49CA-0AE8-F367-F332-EF6B385BD142}"/>
                </a:ext>
                <a:ext uri="{C183D7F6-B498-43B3-948B-1728B52AA6E4}">
                  <adec:decorative xmlns:adec="http://schemas.microsoft.com/office/drawing/2017/decorative" val="1"/>
                </a:ext>
              </a:extLst>
            </p:cNvPr>
            <p:cNvSpPr txBox="1">
              <a:spLocks/>
            </p:cNvSpPr>
            <p:nvPr/>
          </p:nvSpPr>
          <p:spPr>
            <a:xfrm rot="627809">
              <a:off x="5290251" y="1094565"/>
              <a:ext cx="1454498" cy="681038"/>
            </a:xfrm>
            <a:prstGeom prst="rect">
              <a:avLst/>
            </a:prstGeom>
            <a:blipFill>
              <a:blip r:embed="rId3"/>
              <a:stretch>
                <a:fillRect/>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5" name="Text Placeholder">
              <a:extLst>
                <a:ext uri="{FF2B5EF4-FFF2-40B4-BE49-F238E27FC236}">
                  <a16:creationId xmlns:a16="http://schemas.microsoft.com/office/drawing/2014/main" id="{20DB0487-7275-06E6-6E8E-CBF8957724E5}"/>
                </a:ext>
              </a:extLst>
            </p:cNvPr>
            <p:cNvSpPr txBox="1">
              <a:spLocks/>
            </p:cNvSpPr>
            <p:nvPr/>
          </p:nvSpPr>
          <p:spPr>
            <a:xfrm rot="411728">
              <a:off x="4737081" y="1255364"/>
              <a:ext cx="2568902" cy="414338"/>
            </a:xfrm>
            <a:prstGeom prst="rect">
              <a:avLst/>
            </a:prstGeom>
            <a:noFill/>
          </p:spPr>
          <p:txBody>
            <a:bodyPr anchor="ctr" anchorCtr="0">
              <a:normAutofit fontScale="32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dirty="0">
                  <a:solidFill>
                    <a:srgbClr val="3F3F3F"/>
                  </a:solidFill>
                  <a:effectLst/>
                  <a:latin typeface="Helvetica" pitchFamily="2" charset="0"/>
                </a:rPr>
                <a:t>Ask</a:t>
              </a:r>
            </a:p>
          </p:txBody>
        </p:sp>
        <p:pic>
          <p:nvPicPr>
            <p:cNvPr id="10" name="Icon">
              <a:extLst>
                <a:ext uri="{FF2B5EF4-FFF2-40B4-BE49-F238E27FC236}">
                  <a16:creationId xmlns:a16="http://schemas.microsoft.com/office/drawing/2014/main" id="{9DD52405-5D9A-304A-1025-D09CAA2402A3}"/>
                </a:ext>
              </a:extLst>
            </p:cNvPr>
            <p:cNvPicPr>
              <a:picLocks noChangeAspect="1"/>
            </p:cNvPicPr>
            <p:nvPr/>
          </p:nvPicPr>
          <p:blipFill>
            <a:blip r:embed="rId4"/>
            <a:srcRect/>
            <a:stretch/>
          </p:blipFill>
          <p:spPr>
            <a:xfrm>
              <a:off x="3614229" y="1000458"/>
              <a:ext cx="2740920" cy="3193965"/>
            </a:xfrm>
            <a:prstGeom prst="rect">
              <a:avLst/>
            </a:prstGeom>
          </p:spPr>
        </p:pic>
      </p:grpSp>
      <p:pic>
        <p:nvPicPr>
          <p:cNvPr id="14" name="Picture Placeholder 13" descr="A black and white photo of a woman in a smart formal jacket and a white shirt with wide lapels.">
            <a:extLst>
              <a:ext uri="{FF2B5EF4-FFF2-40B4-BE49-F238E27FC236}">
                <a16:creationId xmlns:a16="http://schemas.microsoft.com/office/drawing/2014/main" id="{5D382918-52E7-91CA-E37D-21F84C9C7409}"/>
              </a:ext>
            </a:extLst>
          </p:cNvPr>
          <p:cNvPicPr>
            <a:picLocks noGrp="1" noChangeAspect="1"/>
          </p:cNvPicPr>
          <p:nvPr>
            <p:ph type="pic" sz="quarter" idx="12"/>
          </p:nvPr>
        </p:nvPicPr>
        <p:blipFill>
          <a:blip r:embed="rId5"/>
          <a:srcRect t="8402" b="22195"/>
          <a:stretch>
            <a:fillRect/>
          </a:stretch>
        </p:blipFill>
        <p:spPr>
          <a:xfrm>
            <a:off x="6353937" y="1386985"/>
            <a:ext cx="4151741" cy="3985115"/>
          </a:xfrm>
          <a:prstGeom prst="rect">
            <a:avLst/>
          </a:prstGeom>
        </p:spPr>
      </p:pic>
    </p:spTree>
    <p:extLst>
      <p:ext uri="{BB962C8B-B14F-4D97-AF65-F5344CB8AC3E}">
        <p14:creationId xmlns:p14="http://schemas.microsoft.com/office/powerpoint/2010/main" val="845389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A699F-E3AC-CA19-C848-EFE97E1F1E14}"/>
              </a:ext>
            </a:extLst>
          </p:cNvPr>
          <p:cNvSpPr>
            <a:spLocks noGrp="1"/>
          </p:cNvSpPr>
          <p:nvPr>
            <p:ph type="title"/>
          </p:nvPr>
        </p:nvSpPr>
        <p:spPr/>
        <p:txBody>
          <a:bodyPr/>
          <a:lstStyle/>
          <a:p>
            <a:r>
              <a:rPr lang="en-GB"/>
              <a:t>Mary’s childhood homes</a:t>
            </a:r>
          </a:p>
        </p:txBody>
      </p:sp>
      <p:sp>
        <p:nvSpPr>
          <p:cNvPr id="3" name="Content Placeholder 2">
            <a:extLst>
              <a:ext uri="{FF2B5EF4-FFF2-40B4-BE49-F238E27FC236}">
                <a16:creationId xmlns:a16="http://schemas.microsoft.com/office/drawing/2014/main" id="{8FF4C2D8-5D46-3EAE-7251-453F03518466}"/>
              </a:ext>
            </a:extLst>
          </p:cNvPr>
          <p:cNvSpPr>
            <a:spLocks noGrp="1"/>
          </p:cNvSpPr>
          <p:nvPr>
            <p:ph idx="1"/>
          </p:nvPr>
        </p:nvSpPr>
        <p:spPr>
          <a:xfrm>
            <a:off x="357188" y="1780413"/>
            <a:ext cx="5264009" cy="4266470"/>
          </a:xfrm>
        </p:spPr>
        <p:txBody>
          <a:bodyPr/>
          <a:lstStyle/>
          <a:p>
            <a:pPr lvl="0">
              <a:spcBef>
                <a:spcPts val="1200"/>
              </a:spcBef>
              <a:spcAft>
                <a:spcPts val="1200"/>
              </a:spcAft>
            </a:pPr>
            <a:r>
              <a:rPr lang="en-GB" sz="2400"/>
              <a:t>Mary’s first home was called </a:t>
            </a:r>
            <a:r>
              <a:rPr lang="en-GB" sz="2400" i="1"/>
              <a:t>Church Cottage</a:t>
            </a:r>
            <a:r>
              <a:rPr lang="en-GB" sz="2400"/>
              <a:t> in Aynho.</a:t>
            </a:r>
          </a:p>
          <a:p>
            <a:pPr lvl="0">
              <a:spcBef>
                <a:spcPts val="1200"/>
              </a:spcBef>
              <a:spcAft>
                <a:spcPts val="1200"/>
              </a:spcAft>
            </a:pPr>
            <a:r>
              <a:rPr lang="en-GB" sz="2400"/>
              <a:t>It was one of the few houses with clean running water.</a:t>
            </a:r>
          </a:p>
          <a:p>
            <a:pPr lvl="0">
              <a:spcBef>
                <a:spcPts val="1200"/>
              </a:spcBef>
              <a:spcAft>
                <a:spcPts val="1200"/>
              </a:spcAft>
            </a:pPr>
            <a:r>
              <a:rPr lang="en-GB" sz="2400"/>
              <a:t>When Mary was six, her father became rector (an important Vicar) and they moved to The Rectory, a big old house. They lived there until her father died in 1926.</a:t>
            </a:r>
          </a:p>
          <a:p>
            <a:pPr marL="457200" indent="-457200">
              <a:buFont typeface="Arial" panose="020B0604020202020204" pitchFamily="34" charset="0"/>
              <a:buChar char="•"/>
            </a:pPr>
            <a:endParaRPr lang="en-GB"/>
          </a:p>
        </p:txBody>
      </p:sp>
      <p:sp>
        <p:nvSpPr>
          <p:cNvPr id="4" name="Picture Placeholder 3">
            <a:extLst>
              <a:ext uri="{FF2B5EF4-FFF2-40B4-BE49-F238E27FC236}">
                <a16:creationId xmlns:a16="http://schemas.microsoft.com/office/drawing/2014/main" id="{4AD2FD0B-3A4D-4B5E-80C4-62BDE0EEF6A3}"/>
              </a:ext>
            </a:extLst>
          </p:cNvPr>
          <p:cNvSpPr>
            <a:spLocks noGrp="1"/>
          </p:cNvSpPr>
          <p:nvPr>
            <p:ph type="pic" sz="quarter" idx="11"/>
          </p:nvPr>
        </p:nvSpPr>
        <p:spPr/>
        <p:txBody>
          <a:bodyPr/>
          <a:lstStyle/>
          <a:p>
            <a:endParaRPr lang="en-GB"/>
          </a:p>
        </p:txBody>
      </p:sp>
      <p:pic>
        <p:nvPicPr>
          <p:cNvPr id="10" name="Picture Placeholder 9" descr="A photo of a house with large wooden gates">
            <a:extLst>
              <a:ext uri="{FF2B5EF4-FFF2-40B4-BE49-F238E27FC236}">
                <a16:creationId xmlns:a16="http://schemas.microsoft.com/office/drawing/2014/main" id="{B7A1755C-F738-C6DB-63BA-FE5EF0C50BA3}"/>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984" b="984"/>
          <a:stretch/>
        </p:blipFill>
        <p:spPr>
          <a:prstGeom prst="rect">
            <a:avLst/>
          </a:prstGeom>
        </p:spPr>
      </p:pic>
      <p:sp>
        <p:nvSpPr>
          <p:cNvPr id="6" name="Text Placeholder 5">
            <a:extLst>
              <a:ext uri="{FF2B5EF4-FFF2-40B4-BE49-F238E27FC236}">
                <a16:creationId xmlns:a16="http://schemas.microsoft.com/office/drawing/2014/main" id="{F1B3E249-D85F-0140-AA2F-49A237B715CE}"/>
              </a:ext>
            </a:extLst>
          </p:cNvPr>
          <p:cNvSpPr>
            <a:spLocks noGrp="1"/>
          </p:cNvSpPr>
          <p:nvPr>
            <p:ph type="body" sz="quarter" idx="26"/>
          </p:nvPr>
        </p:nvSpPr>
        <p:spPr/>
        <p:txBody>
          <a:bodyPr lIns="91440" tIns="45720" rIns="91440" bIns="45720" anchor="ctr" anchorCtr="0"/>
          <a:lstStyle/>
          <a:p>
            <a:r>
              <a:rPr lang="en-GB"/>
              <a:t>Church Cottage, now known </a:t>
            </a:r>
            <a:r>
              <a:rPr lang="en-GB" dirty="0"/>
              <a:t>as Catton House Aynho  </a:t>
            </a:r>
          </a:p>
        </p:txBody>
      </p:sp>
      <p:sp>
        <p:nvSpPr>
          <p:cNvPr id="8" name="Picture Placeholder 7">
            <a:extLst>
              <a:ext uri="{FF2B5EF4-FFF2-40B4-BE49-F238E27FC236}">
                <a16:creationId xmlns:a16="http://schemas.microsoft.com/office/drawing/2014/main" id="{22046796-B282-10F2-E450-952F42C487AA}"/>
              </a:ext>
            </a:extLst>
          </p:cNvPr>
          <p:cNvSpPr>
            <a:spLocks noGrp="1"/>
          </p:cNvSpPr>
          <p:nvPr>
            <p:ph type="pic" sz="quarter" idx="13"/>
          </p:nvPr>
        </p:nvSpPr>
        <p:spPr/>
        <p:txBody>
          <a:bodyPr/>
          <a:lstStyle/>
          <a:p>
            <a:endParaRPr lang="en-GB"/>
          </a:p>
        </p:txBody>
      </p:sp>
      <p:pic>
        <p:nvPicPr>
          <p:cNvPr id="15" name="Picture Placeholder 14" descr="A photo of a grand stone-built house with large stone gateposts">
            <a:extLst>
              <a:ext uri="{FF2B5EF4-FFF2-40B4-BE49-F238E27FC236}">
                <a16:creationId xmlns:a16="http://schemas.microsoft.com/office/drawing/2014/main" id="{043BB79D-4B90-1EC9-A4A5-5542D16F28D7}"/>
              </a:ext>
            </a:extLst>
          </p:cNvPr>
          <p:cNvPicPr>
            <a:picLocks noGrp="1" noChangeAspect="1"/>
          </p:cNvPicPr>
          <p:nvPr>
            <p:ph type="pic" sz="quarter" idx="14"/>
          </p:nvPr>
        </p:nvPicPr>
        <p:blipFill>
          <a:blip r:embed="rId4"/>
          <a:srcRect l="15954" r="15954"/>
          <a:stretch/>
        </p:blipFill>
        <p:spPr>
          <a:prstGeom prst="rect">
            <a:avLst/>
          </a:prstGeom>
        </p:spPr>
      </p:pic>
      <p:sp>
        <p:nvSpPr>
          <p:cNvPr id="9" name="Text Placeholder 8">
            <a:extLst>
              <a:ext uri="{FF2B5EF4-FFF2-40B4-BE49-F238E27FC236}">
                <a16:creationId xmlns:a16="http://schemas.microsoft.com/office/drawing/2014/main" id="{C9837427-0A6F-6390-EEB4-61AD48BD6411}"/>
              </a:ext>
            </a:extLst>
          </p:cNvPr>
          <p:cNvSpPr>
            <a:spLocks noGrp="1"/>
          </p:cNvSpPr>
          <p:nvPr>
            <p:ph type="body" sz="quarter" idx="27"/>
          </p:nvPr>
        </p:nvSpPr>
        <p:spPr/>
        <p:txBody>
          <a:bodyPr lIns="91440" tIns="45720" rIns="91440" bIns="45720" anchor="ctr" anchorCtr="0"/>
          <a:lstStyle/>
          <a:p>
            <a:r>
              <a:rPr lang="en-GB" dirty="0"/>
              <a:t>The Rectory, now  known as </a:t>
            </a:r>
            <a:r>
              <a:rPr lang="en-GB"/>
              <a:t>St Michael’s House, Aynho</a:t>
            </a:r>
            <a:endParaRPr lang="en-GB" dirty="0"/>
          </a:p>
        </p:txBody>
      </p:sp>
    </p:spTree>
    <p:extLst>
      <p:ext uri="{BB962C8B-B14F-4D97-AF65-F5344CB8AC3E}">
        <p14:creationId xmlns:p14="http://schemas.microsoft.com/office/powerpoint/2010/main" val="774507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25AE1-5165-CDFB-559B-A4E7833968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1E8711-D915-6D6A-9C02-E30684C3D8F1}"/>
              </a:ext>
            </a:extLst>
          </p:cNvPr>
          <p:cNvSpPr>
            <a:spLocks noGrp="1"/>
          </p:cNvSpPr>
          <p:nvPr>
            <p:ph type="title"/>
          </p:nvPr>
        </p:nvSpPr>
        <p:spPr/>
        <p:txBody>
          <a:bodyPr/>
          <a:lstStyle/>
          <a:p>
            <a:r>
              <a:rPr lang="en-GB" dirty="0"/>
              <a:t>Mary’s Childhood</a:t>
            </a:r>
          </a:p>
        </p:txBody>
      </p:sp>
      <p:sp>
        <p:nvSpPr>
          <p:cNvPr id="3" name="Content Placeholder 2">
            <a:extLst>
              <a:ext uri="{FF2B5EF4-FFF2-40B4-BE49-F238E27FC236}">
                <a16:creationId xmlns:a16="http://schemas.microsoft.com/office/drawing/2014/main" id="{8CFA50BF-8B48-0E07-C656-AA246FF38B97}"/>
              </a:ext>
            </a:extLst>
          </p:cNvPr>
          <p:cNvSpPr>
            <a:spLocks noGrp="1"/>
          </p:cNvSpPr>
          <p:nvPr>
            <p:ph idx="1"/>
          </p:nvPr>
        </p:nvSpPr>
        <p:spPr/>
        <p:txBody>
          <a:bodyPr/>
          <a:lstStyle/>
          <a:p>
            <a:pPr>
              <a:spcBef>
                <a:spcPts val="1200"/>
              </a:spcBef>
              <a:spcAft>
                <a:spcPts val="1200"/>
              </a:spcAft>
            </a:pPr>
            <a:r>
              <a:rPr lang="en-GB" dirty="0"/>
              <a:t>Mary was one of 5 children. She had 2 older brothers (John &amp; Nigel), a younger sister (Jane) and a younger brother (William).</a:t>
            </a:r>
          </a:p>
          <a:p>
            <a:pPr>
              <a:spcBef>
                <a:spcPts val="1200"/>
              </a:spcBef>
              <a:spcAft>
                <a:spcPts val="1200"/>
              </a:spcAft>
            </a:pPr>
            <a:r>
              <a:rPr lang="en-GB" dirty="0"/>
              <a:t>Her family didn’t mix much with the other children in the village.</a:t>
            </a:r>
          </a:p>
          <a:p>
            <a:pPr>
              <a:spcBef>
                <a:spcPts val="1200"/>
              </a:spcBef>
              <a:spcAft>
                <a:spcPts val="1200"/>
              </a:spcAft>
            </a:pPr>
            <a:r>
              <a:rPr lang="en-GB" dirty="0"/>
              <a:t>She was taught at home by a governess until she was eleven.</a:t>
            </a:r>
          </a:p>
          <a:p>
            <a:pPr>
              <a:spcBef>
                <a:spcPts val="1200"/>
              </a:spcBef>
              <a:spcAft>
                <a:spcPts val="1200"/>
              </a:spcAft>
            </a:pPr>
            <a:r>
              <a:rPr lang="en-GB" dirty="0"/>
              <a:t>Girls were expected to learn music and sewing, not serious subjects.</a:t>
            </a:r>
          </a:p>
          <a:p>
            <a:pPr marL="342900" indent="-342900">
              <a:buFont typeface="Arial" panose="020B0604020202020204" pitchFamily="34" charset="0"/>
              <a:buChar char="•"/>
            </a:pPr>
            <a:endParaRPr lang="en-GB" dirty="0"/>
          </a:p>
        </p:txBody>
      </p:sp>
      <p:sp>
        <p:nvSpPr>
          <p:cNvPr id="4" name="Picture Placeholder 3">
            <a:extLst>
              <a:ext uri="{FF2B5EF4-FFF2-40B4-BE49-F238E27FC236}">
                <a16:creationId xmlns:a16="http://schemas.microsoft.com/office/drawing/2014/main" id="{BA77A810-20B0-52A7-3AB0-705F7851473B}"/>
              </a:ext>
            </a:extLst>
          </p:cNvPr>
          <p:cNvSpPr>
            <a:spLocks noGrp="1"/>
          </p:cNvSpPr>
          <p:nvPr>
            <p:ph type="pic" sz="quarter" idx="11"/>
          </p:nvPr>
        </p:nvSpPr>
        <p:spPr/>
        <p:txBody>
          <a:bodyPr/>
          <a:lstStyle/>
          <a:p>
            <a:endParaRPr lang="en-GB"/>
          </a:p>
        </p:txBody>
      </p:sp>
      <p:sp>
        <p:nvSpPr>
          <p:cNvPr id="6" name="Text Placeholder 5">
            <a:extLst>
              <a:ext uri="{FF2B5EF4-FFF2-40B4-BE49-F238E27FC236}">
                <a16:creationId xmlns:a16="http://schemas.microsoft.com/office/drawing/2014/main" id="{4BA2DC6D-DF06-148F-E3AD-BAC9BCBBE94B}"/>
              </a:ext>
            </a:extLst>
          </p:cNvPr>
          <p:cNvSpPr>
            <a:spLocks noGrp="1"/>
          </p:cNvSpPr>
          <p:nvPr>
            <p:ph type="body" sz="quarter" idx="23"/>
          </p:nvPr>
        </p:nvSpPr>
        <p:spPr/>
        <p:txBody>
          <a:bodyPr/>
          <a:lstStyle/>
          <a:p>
            <a:r>
              <a:rPr lang="en-GB" dirty="0"/>
              <a:t>A painting of a governess teaching two children</a:t>
            </a:r>
          </a:p>
        </p:txBody>
      </p:sp>
      <p:pic>
        <p:nvPicPr>
          <p:cNvPr id="11" name="Picture Placeholder 10" descr=" A paining of an Edwardian lady in  a dress sat at a dining table in front of an Edwardian boy and girls being taught by her">
            <a:extLst>
              <a:ext uri="{FF2B5EF4-FFF2-40B4-BE49-F238E27FC236}">
                <a16:creationId xmlns:a16="http://schemas.microsoft.com/office/drawing/2014/main" id="{F8FC257F-734C-09F6-73EB-BBAB559A2B53}"/>
              </a:ext>
            </a:extLst>
          </p:cNvPr>
          <p:cNvPicPr>
            <a:picLocks noGrp="1" noChangeAspect="1"/>
          </p:cNvPicPr>
          <p:nvPr>
            <p:ph type="pic" sz="quarter" idx="12"/>
          </p:nvPr>
        </p:nvPicPr>
        <p:blipFill>
          <a:blip r:embed="rId3"/>
          <a:srcRect l="10075" r="10075"/>
          <a:stretch/>
        </p:blipFill>
        <p:spPr>
          <a:prstGeom prst="rect">
            <a:avLst/>
          </a:prstGeom>
        </p:spPr>
      </p:pic>
      <p:sp>
        <p:nvSpPr>
          <p:cNvPr id="7" name="Thought Bubble: Cloud 6">
            <a:extLst>
              <a:ext uri="{FF2B5EF4-FFF2-40B4-BE49-F238E27FC236}">
                <a16:creationId xmlns:a16="http://schemas.microsoft.com/office/drawing/2014/main" id="{D939DC64-96D9-6908-8556-302099AC4DFF}"/>
              </a:ext>
            </a:extLst>
          </p:cNvPr>
          <p:cNvSpPr/>
          <p:nvPr/>
        </p:nvSpPr>
        <p:spPr>
          <a:xfrm>
            <a:off x="4824248" y="0"/>
            <a:ext cx="6647413" cy="6029275"/>
          </a:xfrm>
          <a:prstGeom prst="cloudCallout">
            <a:avLst/>
          </a:prstGeom>
          <a:solidFill>
            <a:srgbClr val="FFFF0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sz="2800" b="1" dirty="0">
              <a:solidFill>
                <a:schemeClr val="tx1"/>
              </a:solidFill>
            </a:endParaRPr>
          </a:p>
          <a:p>
            <a:pPr algn="ctr"/>
            <a:endParaRPr lang="en-GB" sz="2800" b="1" dirty="0">
              <a:solidFill>
                <a:schemeClr val="tx1"/>
              </a:solidFill>
            </a:endParaRPr>
          </a:p>
          <a:p>
            <a:pPr algn="ctr"/>
            <a:r>
              <a:rPr lang="en-GB" sz="2800" b="1" dirty="0">
                <a:solidFill>
                  <a:schemeClr val="tx1"/>
                </a:solidFill>
              </a:rPr>
              <a:t>Reflection:</a:t>
            </a:r>
          </a:p>
          <a:p>
            <a:pPr algn="ctr"/>
            <a:r>
              <a:rPr lang="en-GB" sz="2800" dirty="0">
                <a:solidFill>
                  <a:schemeClr val="tx1"/>
                </a:solidFill>
              </a:rPr>
              <a:t>When she was in her 90s, Mary remembered being given a book for her eleventh birthday, It had the motto: </a:t>
            </a:r>
          </a:p>
          <a:p>
            <a:pPr algn="ctr"/>
            <a:r>
              <a:rPr lang="en-GB" sz="2800" dirty="0">
                <a:solidFill>
                  <a:schemeClr val="tx1"/>
                </a:solidFill>
              </a:rPr>
              <a:t>‘be good, sweet maid, and let </a:t>
            </a:r>
            <a:r>
              <a:rPr lang="en-GB" sz="2800" i="1" dirty="0">
                <a:solidFill>
                  <a:schemeClr val="tx1"/>
                </a:solidFill>
              </a:rPr>
              <a:t>who can</a:t>
            </a:r>
            <a:r>
              <a:rPr lang="en-GB" sz="2800" dirty="0">
                <a:solidFill>
                  <a:schemeClr val="tx1"/>
                </a:solidFill>
              </a:rPr>
              <a:t> be clever’ </a:t>
            </a:r>
            <a:r>
              <a:rPr lang="en-GB" sz="2800" i="1" dirty="0">
                <a:solidFill>
                  <a:schemeClr val="tx1"/>
                </a:solidFill>
              </a:rPr>
              <a:t>(meaning boys and men!) </a:t>
            </a:r>
          </a:p>
          <a:p>
            <a:pPr algn="ctr"/>
            <a:endParaRPr lang="en-GB" sz="2800" dirty="0">
              <a:solidFill>
                <a:schemeClr val="tx1"/>
              </a:solidFill>
            </a:endParaRPr>
          </a:p>
          <a:p>
            <a:pPr algn="ctr"/>
            <a:endParaRPr lang="en-GB" dirty="0">
              <a:solidFill>
                <a:schemeClr val="tx1"/>
              </a:solidFill>
            </a:endParaRPr>
          </a:p>
        </p:txBody>
      </p:sp>
    </p:spTree>
    <p:extLst>
      <p:ext uri="{BB962C8B-B14F-4D97-AF65-F5344CB8AC3E}">
        <p14:creationId xmlns:p14="http://schemas.microsoft.com/office/powerpoint/2010/main" val="443890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39E17-C067-FF57-86C7-4BD28F8230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E60CFB-21D8-BD1D-2D4F-4DAB05761663}"/>
              </a:ext>
            </a:extLst>
          </p:cNvPr>
          <p:cNvSpPr>
            <a:spLocks noGrp="1"/>
          </p:cNvSpPr>
          <p:nvPr>
            <p:ph type="title"/>
          </p:nvPr>
        </p:nvSpPr>
        <p:spPr/>
        <p:txBody>
          <a:bodyPr/>
          <a:lstStyle/>
          <a:p>
            <a:r>
              <a:rPr lang="en-GB" dirty="0"/>
              <a:t>Mary at School</a:t>
            </a:r>
          </a:p>
        </p:txBody>
      </p:sp>
      <p:sp>
        <p:nvSpPr>
          <p:cNvPr id="3" name="Content Placeholder 2">
            <a:extLst>
              <a:ext uri="{FF2B5EF4-FFF2-40B4-BE49-F238E27FC236}">
                <a16:creationId xmlns:a16="http://schemas.microsoft.com/office/drawing/2014/main" id="{B4C3A167-6129-ADF0-9D8E-04E2F0D8C3A3}"/>
              </a:ext>
            </a:extLst>
          </p:cNvPr>
          <p:cNvSpPr>
            <a:spLocks noGrp="1"/>
          </p:cNvSpPr>
          <p:nvPr>
            <p:ph idx="1"/>
          </p:nvPr>
        </p:nvSpPr>
        <p:spPr/>
        <p:txBody>
          <a:bodyPr/>
          <a:lstStyle/>
          <a:p>
            <a:r>
              <a:rPr lang="en-GB" dirty="0"/>
              <a:t>In 1911, Mary left home to go to an all-girls’ boarding school.</a:t>
            </a:r>
          </a:p>
          <a:p>
            <a:r>
              <a:rPr lang="en-GB" dirty="0"/>
              <a:t>Until 1919, Mary lived at a boarding school during the term, only coming home for the holidays.</a:t>
            </a:r>
          </a:p>
          <a:p>
            <a:r>
              <a:rPr lang="en-GB" dirty="0"/>
              <a:t>By Mary’s time, these schools offered real education as well as etiquette and accomplishments.	</a:t>
            </a:r>
          </a:p>
        </p:txBody>
      </p:sp>
      <p:sp>
        <p:nvSpPr>
          <p:cNvPr id="10" name="Picture Placeholder 9">
            <a:extLst>
              <a:ext uri="{FF2B5EF4-FFF2-40B4-BE49-F238E27FC236}">
                <a16:creationId xmlns:a16="http://schemas.microsoft.com/office/drawing/2014/main" id="{29844F9A-2444-7945-3208-2572D8EEE0CC}"/>
              </a:ext>
            </a:extLst>
          </p:cNvPr>
          <p:cNvSpPr>
            <a:spLocks noGrp="1"/>
          </p:cNvSpPr>
          <p:nvPr>
            <p:ph type="pic" sz="quarter" idx="11"/>
          </p:nvPr>
        </p:nvSpPr>
        <p:spPr/>
        <p:txBody>
          <a:bodyPr/>
          <a:lstStyle/>
          <a:p>
            <a:endParaRPr lang="en-GB"/>
          </a:p>
        </p:txBody>
      </p:sp>
      <p:pic>
        <p:nvPicPr>
          <p:cNvPr id="8" name="Picture Placeholder 7" descr="A black and white photo of a group of girls/young women in Edwardian clothing walking along a pavement on a trip out">
            <a:extLst>
              <a:ext uri="{FF2B5EF4-FFF2-40B4-BE49-F238E27FC236}">
                <a16:creationId xmlns:a16="http://schemas.microsoft.com/office/drawing/2014/main" id="{22434C07-53E7-92E9-37AE-F2D606D280B9}"/>
              </a:ext>
            </a:extLst>
          </p:cNvPr>
          <p:cNvPicPr>
            <a:picLocks noGrp="1" noChangeAspect="1"/>
          </p:cNvPicPr>
          <p:nvPr>
            <p:ph type="pic" sz="quarter" idx="12"/>
          </p:nvPr>
        </p:nvPicPr>
        <p:blipFill>
          <a:blip r:embed="rId3"/>
          <a:srcRect l="14058" r="14058"/>
          <a:stretch/>
        </p:blipFill>
        <p:spPr>
          <a:prstGeom prst="rect">
            <a:avLst/>
          </a:prstGeom>
        </p:spPr>
      </p:pic>
      <p:sp>
        <p:nvSpPr>
          <p:cNvPr id="6" name="Text Placeholder 5">
            <a:extLst>
              <a:ext uri="{FF2B5EF4-FFF2-40B4-BE49-F238E27FC236}">
                <a16:creationId xmlns:a16="http://schemas.microsoft.com/office/drawing/2014/main" id="{D500EA3B-829F-122C-5AC8-BE3C6B38001F}"/>
              </a:ext>
            </a:extLst>
          </p:cNvPr>
          <p:cNvSpPr>
            <a:spLocks noGrp="1"/>
          </p:cNvSpPr>
          <p:nvPr>
            <p:ph type="body" sz="quarter" idx="23"/>
          </p:nvPr>
        </p:nvSpPr>
        <p:spPr/>
        <p:txBody>
          <a:bodyPr/>
          <a:lstStyle/>
          <a:p>
            <a:r>
              <a:rPr lang="en-GB" dirty="0"/>
              <a:t>Girl's private school out for a walk c1910</a:t>
            </a:r>
          </a:p>
        </p:txBody>
      </p:sp>
      <p:sp>
        <p:nvSpPr>
          <p:cNvPr id="5" name="Thought Bubble: Cloud 4">
            <a:extLst>
              <a:ext uri="{FF2B5EF4-FFF2-40B4-BE49-F238E27FC236}">
                <a16:creationId xmlns:a16="http://schemas.microsoft.com/office/drawing/2014/main" id="{1FD027C9-9CA9-D070-364D-6356DE71AC2D}"/>
              </a:ext>
            </a:extLst>
          </p:cNvPr>
          <p:cNvSpPr/>
          <p:nvPr/>
        </p:nvSpPr>
        <p:spPr>
          <a:xfrm>
            <a:off x="5783177" y="1386985"/>
            <a:ext cx="5293259" cy="3500500"/>
          </a:xfrm>
          <a:prstGeom prst="cloudCallout">
            <a:avLst/>
          </a:prstGeom>
          <a:solidFill>
            <a:srgbClr val="FFFF0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sz="2800" b="1" dirty="0">
              <a:solidFill>
                <a:schemeClr val="tx1"/>
              </a:solidFill>
            </a:endParaRPr>
          </a:p>
          <a:p>
            <a:pPr algn="ctr"/>
            <a:r>
              <a:rPr lang="en-GB" sz="2800" b="1" dirty="0">
                <a:solidFill>
                  <a:schemeClr val="tx1"/>
                </a:solidFill>
              </a:rPr>
              <a:t>Reflection:</a:t>
            </a:r>
          </a:p>
          <a:p>
            <a:pPr algn="ctr"/>
            <a:r>
              <a:rPr lang="en-GB" sz="2800" dirty="0">
                <a:solidFill>
                  <a:schemeClr val="tx1"/>
                </a:solidFill>
              </a:rPr>
              <a:t>How do you think Mary might have felt when she was sent away to a girls’ boarding school?</a:t>
            </a:r>
          </a:p>
          <a:p>
            <a:pPr algn="ctr"/>
            <a:endParaRPr lang="en-GB" dirty="0">
              <a:solidFill>
                <a:schemeClr val="tx1"/>
              </a:solidFill>
            </a:endParaRPr>
          </a:p>
        </p:txBody>
      </p:sp>
    </p:spTree>
    <p:extLst>
      <p:ext uri="{BB962C8B-B14F-4D97-AF65-F5344CB8AC3E}">
        <p14:creationId xmlns:p14="http://schemas.microsoft.com/office/powerpoint/2010/main" val="1586494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567D0-A3E7-D1B6-0510-EDEC912EDD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8BCF4A-D8FB-3738-6715-EB1241F78B2B}"/>
              </a:ext>
            </a:extLst>
          </p:cNvPr>
          <p:cNvSpPr>
            <a:spLocks noGrp="1"/>
          </p:cNvSpPr>
          <p:nvPr>
            <p:ph type="title"/>
          </p:nvPr>
        </p:nvSpPr>
        <p:spPr/>
        <p:txBody>
          <a:bodyPr/>
          <a:lstStyle/>
          <a:p>
            <a:r>
              <a:rPr lang="en-GB" dirty="0"/>
              <a:t>Write a postcard from Mary to her family in Aynho</a:t>
            </a:r>
          </a:p>
        </p:txBody>
      </p:sp>
      <p:pic>
        <p:nvPicPr>
          <p:cNvPr id="7" name="Content Placeholder 6" descr="A blank postcard with a stamp">
            <a:extLst>
              <a:ext uri="{FF2B5EF4-FFF2-40B4-BE49-F238E27FC236}">
                <a16:creationId xmlns:a16="http://schemas.microsoft.com/office/drawing/2014/main" id="{FC19E61A-7776-6204-FE08-63D1F782038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15743" y="1470025"/>
            <a:ext cx="7304901" cy="5022850"/>
          </a:xfrm>
        </p:spPr>
      </p:pic>
      <p:grpSp>
        <p:nvGrpSpPr>
          <p:cNvPr id="3" name="Write-Char" descr="Write Character">
            <a:extLst>
              <a:ext uri="{FF2B5EF4-FFF2-40B4-BE49-F238E27FC236}">
                <a16:creationId xmlns:a16="http://schemas.microsoft.com/office/drawing/2014/main" id="{B9CBE01C-EF41-0149-C55B-63FB673C6523}"/>
              </a:ext>
            </a:extLst>
          </p:cNvPr>
          <p:cNvGrpSpPr/>
          <p:nvPr/>
        </p:nvGrpSpPr>
        <p:grpSpPr>
          <a:xfrm>
            <a:off x="10002095" y="1198744"/>
            <a:ext cx="1351705" cy="1544561"/>
            <a:chOff x="5178451" y="3499712"/>
            <a:chExt cx="2284277" cy="2610188"/>
          </a:xfrm>
        </p:grpSpPr>
        <p:sp>
          <p:nvSpPr>
            <p:cNvPr id="4" name="Deco-washi">
              <a:extLst>
                <a:ext uri="{FF2B5EF4-FFF2-40B4-BE49-F238E27FC236}">
                  <a16:creationId xmlns:a16="http://schemas.microsoft.com/office/drawing/2014/main" id="{8E4AC64E-8300-E8DC-AF12-8901928C7356}"/>
                </a:ext>
                <a:ext uri="{C183D7F6-B498-43B3-948B-1728B52AA6E4}">
                  <adec:decorative xmlns:adec="http://schemas.microsoft.com/office/drawing/2017/decorative" val="1"/>
                </a:ext>
              </a:extLst>
            </p:cNvPr>
            <p:cNvSpPr txBox="1">
              <a:spLocks/>
            </p:cNvSpPr>
            <p:nvPr/>
          </p:nvSpPr>
          <p:spPr>
            <a:xfrm>
              <a:off x="5555680" y="3499712"/>
              <a:ext cx="1769427" cy="681038"/>
            </a:xfrm>
            <a:prstGeom prst="rect">
              <a:avLst/>
            </a:prstGeom>
            <a:blipFill>
              <a:blip>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5" name="Text Placeholder">
              <a:extLst>
                <a:ext uri="{FF2B5EF4-FFF2-40B4-BE49-F238E27FC236}">
                  <a16:creationId xmlns:a16="http://schemas.microsoft.com/office/drawing/2014/main" id="{FEF990B9-A4DF-35E0-F5BB-0225298D6F01}"/>
                </a:ext>
              </a:extLst>
            </p:cNvPr>
            <p:cNvSpPr txBox="1">
              <a:spLocks/>
            </p:cNvSpPr>
            <p:nvPr/>
          </p:nvSpPr>
          <p:spPr>
            <a:xfrm rot="21383919">
              <a:off x="5712470" y="3624142"/>
              <a:ext cx="1455846" cy="414338"/>
            </a:xfrm>
            <a:prstGeom prst="rect">
              <a:avLst/>
            </a:prstGeom>
            <a:noFill/>
          </p:spPr>
          <p:txBody>
            <a:bodyPr anchor="ctr" anchorCtr="0">
              <a:normAutofit fontScale="5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Write</a:t>
              </a:r>
            </a:p>
          </p:txBody>
        </p:sp>
        <p:pic>
          <p:nvPicPr>
            <p:cNvPr id="6" name="Write-icon" descr="Write character icon">
              <a:extLst>
                <a:ext uri="{FF2B5EF4-FFF2-40B4-BE49-F238E27FC236}">
                  <a16:creationId xmlns:a16="http://schemas.microsoft.com/office/drawing/2014/main" id="{926E51E7-3958-B75C-D0AD-0FE6AEE9B1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78451" y="4336790"/>
              <a:ext cx="2284277" cy="1773110"/>
            </a:xfrm>
            <a:prstGeom prst="rect">
              <a:avLst/>
            </a:prstGeom>
          </p:spPr>
        </p:pic>
      </p:grpSp>
    </p:spTree>
    <p:extLst>
      <p:ext uri="{BB962C8B-B14F-4D97-AF65-F5344CB8AC3E}">
        <p14:creationId xmlns:p14="http://schemas.microsoft.com/office/powerpoint/2010/main" val="38328697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80551-7006-938C-F6E6-9392C1EC818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79F0586-46D5-EFDE-3953-B2DF16F6F9FE}"/>
              </a:ext>
            </a:extLst>
          </p:cNvPr>
          <p:cNvSpPr>
            <a:spLocks noGrp="1"/>
          </p:cNvSpPr>
          <p:nvPr>
            <p:ph type="title"/>
          </p:nvPr>
        </p:nvSpPr>
        <p:spPr/>
        <p:txBody>
          <a:bodyPr>
            <a:normAutofit/>
          </a:bodyPr>
          <a:lstStyle/>
          <a:p>
            <a:r>
              <a:rPr lang="en-GB" dirty="0"/>
              <a:t>Write a postcard from Mary to her family in Aynho</a:t>
            </a:r>
            <a:r>
              <a:rPr lang="en-GB" dirty="0">
                <a:solidFill>
                  <a:schemeClr val="bg1"/>
                </a:solidFill>
              </a:rPr>
              <a:t>2</a:t>
            </a:r>
          </a:p>
        </p:txBody>
      </p:sp>
      <p:pic>
        <p:nvPicPr>
          <p:cNvPr id="6" name="Picture 5" descr="A blank postcard with a stamp">
            <a:extLst>
              <a:ext uri="{FF2B5EF4-FFF2-40B4-BE49-F238E27FC236}">
                <a16:creationId xmlns:a16="http://schemas.microsoft.com/office/drawing/2014/main" id="{35AC11E8-8E8C-14CB-0BF4-E27C493E03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5734" y="1075414"/>
            <a:ext cx="7488140" cy="5148845"/>
          </a:xfrm>
          <a:prstGeom prst="rect">
            <a:avLst/>
          </a:prstGeom>
        </p:spPr>
      </p:pic>
    </p:spTree>
    <p:extLst>
      <p:ext uri="{BB962C8B-B14F-4D97-AF65-F5344CB8AC3E}">
        <p14:creationId xmlns:p14="http://schemas.microsoft.com/office/powerpoint/2010/main" val="34715029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19E71-5214-89A5-4FFE-E7C0A5806DFC}"/>
              </a:ext>
            </a:extLst>
          </p:cNvPr>
          <p:cNvSpPr>
            <a:spLocks noGrp="1"/>
          </p:cNvSpPr>
          <p:nvPr>
            <p:ph type="title"/>
          </p:nvPr>
        </p:nvSpPr>
        <p:spPr/>
        <p:txBody>
          <a:bodyPr>
            <a:normAutofit fontScale="90000"/>
          </a:bodyPr>
          <a:lstStyle/>
          <a:p>
            <a:r>
              <a:rPr lang="en-GB" dirty="0"/>
              <a:t>The Impact of the First World War (1914-1918)</a:t>
            </a:r>
          </a:p>
        </p:txBody>
      </p:sp>
      <p:sp>
        <p:nvSpPr>
          <p:cNvPr id="3" name="Content Placeholder 2">
            <a:extLst>
              <a:ext uri="{FF2B5EF4-FFF2-40B4-BE49-F238E27FC236}">
                <a16:creationId xmlns:a16="http://schemas.microsoft.com/office/drawing/2014/main" id="{68006495-191F-979D-A1AD-11FDEF200B74}"/>
              </a:ext>
            </a:extLst>
          </p:cNvPr>
          <p:cNvSpPr>
            <a:spLocks noGrp="1"/>
          </p:cNvSpPr>
          <p:nvPr>
            <p:ph idx="1"/>
          </p:nvPr>
        </p:nvSpPr>
        <p:spPr/>
        <p:txBody>
          <a:bodyPr/>
          <a:lstStyle/>
          <a:p>
            <a:pPr lvl="0">
              <a:spcBef>
                <a:spcPts val="1200"/>
              </a:spcBef>
              <a:spcAft>
                <a:spcPts val="1200"/>
              </a:spcAft>
            </a:pPr>
            <a:r>
              <a:rPr lang="en-GB" sz="2400" dirty="0"/>
              <a:t>Mary’s two older brothers, John and Nigel, died in the First World War.</a:t>
            </a:r>
          </a:p>
          <a:p>
            <a:pPr lvl="0">
              <a:spcBef>
                <a:spcPts val="1200"/>
              </a:spcBef>
              <a:spcAft>
                <a:spcPts val="1200"/>
              </a:spcAft>
            </a:pPr>
            <a:r>
              <a:rPr lang="en-GB" sz="2400" dirty="0"/>
              <a:t>Their names are on Aynho’s war memorial.</a:t>
            </a:r>
          </a:p>
          <a:p>
            <a:pPr lvl="0">
              <a:spcBef>
                <a:spcPts val="1200"/>
              </a:spcBef>
              <a:spcAft>
                <a:spcPts val="1200"/>
              </a:spcAft>
            </a:pPr>
            <a:r>
              <a:rPr lang="en-GB" sz="2400" dirty="0"/>
              <a:t>There is a photo of John in the records of the Imperial War Museum.</a:t>
            </a:r>
          </a:p>
          <a:p>
            <a:pPr lvl="0">
              <a:spcBef>
                <a:spcPts val="1200"/>
              </a:spcBef>
              <a:spcAft>
                <a:spcPts val="1200"/>
              </a:spcAft>
            </a:pPr>
            <a:r>
              <a:rPr lang="en-GB" sz="2400" dirty="0"/>
              <a:t>This was a very sad time for Mary and her family and for many other families too.</a:t>
            </a:r>
          </a:p>
        </p:txBody>
      </p:sp>
      <p:pic>
        <p:nvPicPr>
          <p:cNvPr id="16" name="Picture Placeholder 15" descr="A photo of a stone plaque war memorial listed the men of Aynho who dies in the First World War">
            <a:extLst>
              <a:ext uri="{FF2B5EF4-FFF2-40B4-BE49-F238E27FC236}">
                <a16:creationId xmlns:a16="http://schemas.microsoft.com/office/drawing/2014/main" id="{39D25013-89D9-18DB-34B1-636287159B63}"/>
              </a:ext>
            </a:extLst>
          </p:cNvPr>
          <p:cNvPicPr>
            <a:picLocks noGrp="1" noChangeAspect="1"/>
          </p:cNvPicPr>
          <p:nvPr>
            <p:ph type="pic" sz="quarter" idx="10"/>
          </p:nvPr>
        </p:nvPicPr>
        <p:blipFill>
          <a:blip r:embed="rId3"/>
          <a:srcRect t="10914" b="4712"/>
          <a:stretch>
            <a:fillRect/>
          </a:stretch>
        </p:blipFill>
        <p:spPr>
          <a:xfrm>
            <a:off x="6096000" y="0"/>
            <a:ext cx="6096000" cy="6858000"/>
          </a:xfrm>
          <a:prstGeom prst="rect">
            <a:avLst/>
          </a:prstGeom>
        </p:spPr>
      </p:pic>
      <p:sp>
        <p:nvSpPr>
          <p:cNvPr id="6" name="Text Placeholder 5">
            <a:extLst>
              <a:ext uri="{FF2B5EF4-FFF2-40B4-BE49-F238E27FC236}">
                <a16:creationId xmlns:a16="http://schemas.microsoft.com/office/drawing/2014/main" id="{17CF2573-5136-B0D4-23D9-08599A8C673F}"/>
              </a:ext>
            </a:extLst>
          </p:cNvPr>
          <p:cNvSpPr>
            <a:spLocks noGrp="1"/>
          </p:cNvSpPr>
          <p:nvPr>
            <p:ph type="body" sz="quarter" idx="26"/>
          </p:nvPr>
        </p:nvSpPr>
        <p:spPr/>
        <p:txBody>
          <a:bodyPr/>
          <a:lstStyle/>
          <a:p>
            <a:r>
              <a:rPr lang="en-GB" dirty="0"/>
              <a:t>Aynho War Memorial Tablet</a:t>
            </a:r>
          </a:p>
        </p:txBody>
      </p:sp>
      <p:pic>
        <p:nvPicPr>
          <p:cNvPr id="20" name="Picture 19" descr="A photo of a young man in army unifrom, he is John Digby Cartwright.">
            <a:extLst>
              <a:ext uri="{FF2B5EF4-FFF2-40B4-BE49-F238E27FC236}">
                <a16:creationId xmlns:a16="http://schemas.microsoft.com/office/drawing/2014/main" id="{4D84779D-E49B-2AA2-7458-7BF9B93640BC}"/>
              </a:ext>
            </a:extLst>
          </p:cNvPr>
          <p:cNvPicPr>
            <a:picLocks noChangeAspect="1"/>
          </p:cNvPicPr>
          <p:nvPr/>
        </p:nvPicPr>
        <p:blipFill>
          <a:blip r:embed="rId4"/>
          <a:stretch>
            <a:fillRect/>
          </a:stretch>
        </p:blipFill>
        <p:spPr>
          <a:xfrm>
            <a:off x="7207506" y="1411704"/>
            <a:ext cx="3552497" cy="4275040"/>
          </a:xfrm>
          <a:prstGeom prst="rect">
            <a:avLst/>
          </a:prstGeom>
        </p:spPr>
      </p:pic>
      <p:sp>
        <p:nvSpPr>
          <p:cNvPr id="21" name="Thought Bubble: Cloud 20">
            <a:extLst>
              <a:ext uri="{FF2B5EF4-FFF2-40B4-BE49-F238E27FC236}">
                <a16:creationId xmlns:a16="http://schemas.microsoft.com/office/drawing/2014/main" id="{F95107B9-7434-BABD-AD14-B000E69AE85B}"/>
              </a:ext>
            </a:extLst>
          </p:cNvPr>
          <p:cNvSpPr/>
          <p:nvPr/>
        </p:nvSpPr>
        <p:spPr>
          <a:xfrm>
            <a:off x="196135" y="3848984"/>
            <a:ext cx="5696354" cy="2588393"/>
          </a:xfrm>
          <a:prstGeom prst="cloudCallout">
            <a:avLst/>
          </a:prstGeom>
          <a:solidFill>
            <a:srgbClr val="FFFF0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sz="2800" b="1" dirty="0">
              <a:solidFill>
                <a:schemeClr val="tx1"/>
              </a:solidFill>
            </a:endParaRPr>
          </a:p>
          <a:p>
            <a:pPr algn="ctr"/>
            <a:r>
              <a:rPr lang="en-GB" sz="2800" b="1" dirty="0">
                <a:solidFill>
                  <a:schemeClr val="tx1"/>
                </a:solidFill>
              </a:rPr>
              <a:t>Suggestion:</a:t>
            </a:r>
          </a:p>
          <a:p>
            <a:pPr algn="ctr"/>
            <a:r>
              <a:rPr lang="en-GB" sz="2800" dirty="0">
                <a:solidFill>
                  <a:schemeClr val="tx1"/>
                </a:solidFill>
              </a:rPr>
              <a:t>Can you find out about a </a:t>
            </a:r>
            <a:r>
              <a:rPr lang="en-GB" sz="2800" dirty="0">
                <a:solidFill>
                  <a:srgbClr val="191919"/>
                </a:solidFill>
                <a:hlinkClick r:id="rId5">
                  <a:extLst>
                    <a:ext uri="{A12FA001-AC4F-418D-AE19-62706E023703}">
                      <ahyp:hlinkClr xmlns:ahyp="http://schemas.microsoft.com/office/drawing/2018/hyperlinkcolor" val="tx"/>
                    </a:ext>
                  </a:extLst>
                </a:hlinkClick>
              </a:rPr>
              <a:t>War Memorial </a:t>
            </a:r>
            <a:r>
              <a:rPr lang="en-GB" sz="2800" dirty="0">
                <a:solidFill>
                  <a:schemeClr val="tx1"/>
                </a:solidFill>
              </a:rPr>
              <a:t>near your school?</a:t>
            </a:r>
          </a:p>
          <a:p>
            <a:pPr algn="ctr"/>
            <a:endParaRPr lang="en-GB" dirty="0">
              <a:solidFill>
                <a:schemeClr val="tx1"/>
              </a:solidFill>
            </a:endParaRPr>
          </a:p>
        </p:txBody>
      </p:sp>
    </p:spTree>
    <p:extLst>
      <p:ext uri="{BB962C8B-B14F-4D97-AF65-F5344CB8AC3E}">
        <p14:creationId xmlns:p14="http://schemas.microsoft.com/office/powerpoint/2010/main" val="3211851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B6AB5-B04E-3A1C-3B79-92D9D52029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C98275-90D8-8DFF-AA03-ECFC009E8EAE}"/>
              </a:ext>
            </a:extLst>
          </p:cNvPr>
          <p:cNvSpPr>
            <a:spLocks noGrp="1"/>
          </p:cNvSpPr>
          <p:nvPr>
            <p:ph type="title"/>
          </p:nvPr>
        </p:nvSpPr>
        <p:spPr/>
        <p:txBody>
          <a:bodyPr/>
          <a:lstStyle/>
          <a:p>
            <a:r>
              <a:rPr lang="en-GB" dirty="0"/>
              <a:t>Discovering Maths</a:t>
            </a:r>
          </a:p>
        </p:txBody>
      </p:sp>
      <p:sp>
        <p:nvSpPr>
          <p:cNvPr id="3" name="Content Placeholder 2">
            <a:extLst>
              <a:ext uri="{FF2B5EF4-FFF2-40B4-BE49-F238E27FC236}">
                <a16:creationId xmlns:a16="http://schemas.microsoft.com/office/drawing/2014/main" id="{B077F76A-1F43-B635-92C5-9CF54F00C73B}"/>
              </a:ext>
            </a:extLst>
          </p:cNvPr>
          <p:cNvSpPr>
            <a:spLocks noGrp="1"/>
          </p:cNvSpPr>
          <p:nvPr>
            <p:ph idx="1"/>
          </p:nvPr>
        </p:nvSpPr>
        <p:spPr>
          <a:xfrm>
            <a:off x="381885" y="1470244"/>
            <a:ext cx="5167577" cy="5022630"/>
          </a:xfrm>
        </p:spPr>
        <p:txBody>
          <a:bodyPr/>
          <a:lstStyle/>
          <a:p>
            <a:pPr lvl="0">
              <a:spcBef>
                <a:spcPts val="1200"/>
              </a:spcBef>
              <a:spcAft>
                <a:spcPts val="1200"/>
              </a:spcAft>
            </a:pPr>
            <a:r>
              <a:rPr lang="en-GB" dirty="0"/>
              <a:t>In 1916 Mary, now 16, started at the Godolphin School in Salisbury.</a:t>
            </a:r>
          </a:p>
          <a:p>
            <a:pPr lvl="0">
              <a:spcBef>
                <a:spcPts val="1200"/>
              </a:spcBef>
              <a:spcAft>
                <a:spcPts val="1200"/>
              </a:spcAft>
            </a:pPr>
            <a:r>
              <a:rPr lang="en-GB" dirty="0"/>
              <a:t>She loved history and also met Miss Hancock, an inspiring maths teacher.</a:t>
            </a:r>
          </a:p>
          <a:p>
            <a:pPr lvl="0">
              <a:spcBef>
                <a:spcPts val="1200"/>
              </a:spcBef>
              <a:spcAft>
                <a:spcPts val="1200"/>
              </a:spcAft>
            </a:pPr>
            <a:r>
              <a:rPr lang="en-GB" dirty="0"/>
              <a:t>She showed Mary new maths ideas like geometry and calculus.</a:t>
            </a:r>
          </a:p>
          <a:p>
            <a:pPr lvl="0">
              <a:spcBef>
                <a:spcPts val="1200"/>
              </a:spcBef>
              <a:spcAft>
                <a:spcPts val="1200"/>
              </a:spcAft>
            </a:pPr>
            <a:r>
              <a:rPr lang="en-GB" dirty="0"/>
              <a:t>Mary began to love maths and wanted to study it further.</a:t>
            </a:r>
          </a:p>
          <a:p>
            <a:pPr>
              <a:spcBef>
                <a:spcPts val="1200"/>
              </a:spcBef>
              <a:spcAft>
                <a:spcPts val="1200"/>
              </a:spcAft>
            </a:pPr>
            <a:r>
              <a:rPr lang="en-GB" dirty="0"/>
              <a:t>Miss Hancock encouraged Mary to apply to Oxford University!</a:t>
            </a:r>
          </a:p>
          <a:p>
            <a:pPr marL="342900" lvl="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sp>
        <p:nvSpPr>
          <p:cNvPr id="5" name="Picture Placeholder 4">
            <a:extLst>
              <a:ext uri="{FF2B5EF4-FFF2-40B4-BE49-F238E27FC236}">
                <a16:creationId xmlns:a16="http://schemas.microsoft.com/office/drawing/2014/main" id="{C6FB6687-97DE-94B3-0AAC-3D154E39E04A}"/>
              </a:ext>
            </a:extLst>
          </p:cNvPr>
          <p:cNvSpPr>
            <a:spLocks noGrp="1"/>
          </p:cNvSpPr>
          <p:nvPr>
            <p:ph type="pic" sz="quarter" idx="11"/>
          </p:nvPr>
        </p:nvSpPr>
        <p:spPr/>
        <p:txBody>
          <a:bodyPr/>
          <a:lstStyle/>
          <a:p>
            <a:endParaRPr lang="en-GB"/>
          </a:p>
        </p:txBody>
      </p:sp>
      <p:sp>
        <p:nvSpPr>
          <p:cNvPr id="7" name="Text Placeholder 6">
            <a:extLst>
              <a:ext uri="{FF2B5EF4-FFF2-40B4-BE49-F238E27FC236}">
                <a16:creationId xmlns:a16="http://schemas.microsoft.com/office/drawing/2014/main" id="{B7530C92-9C17-A024-98BA-3D9F87A50D09}"/>
              </a:ext>
            </a:extLst>
          </p:cNvPr>
          <p:cNvSpPr>
            <a:spLocks noGrp="1"/>
          </p:cNvSpPr>
          <p:nvPr>
            <p:ph type="body" sz="quarter" idx="23"/>
          </p:nvPr>
        </p:nvSpPr>
        <p:spPr/>
        <p:txBody>
          <a:bodyPr/>
          <a:lstStyle/>
          <a:p>
            <a:r>
              <a:rPr lang="en-GB" dirty="0"/>
              <a:t>Godolphin School, Salisbury. 1906</a:t>
            </a:r>
          </a:p>
        </p:txBody>
      </p:sp>
      <p:pic>
        <p:nvPicPr>
          <p:cNvPr id="11" name="Picture Placeholder 10" descr="A colourised postcard of a red brick school house">
            <a:extLst>
              <a:ext uri="{FF2B5EF4-FFF2-40B4-BE49-F238E27FC236}">
                <a16:creationId xmlns:a16="http://schemas.microsoft.com/office/drawing/2014/main" id="{EEC09952-BC61-FB1E-1461-DE7A9C980124}"/>
              </a:ext>
            </a:extLst>
          </p:cNvPr>
          <p:cNvPicPr>
            <a:picLocks noGrp="1" noChangeAspect="1"/>
          </p:cNvPicPr>
          <p:nvPr>
            <p:ph type="pic" sz="quarter" idx="12"/>
          </p:nvPr>
        </p:nvPicPr>
        <p:blipFill>
          <a:blip r:embed="rId3"/>
          <a:srcRect l="3584" r="33927"/>
          <a:stretch>
            <a:fillRect/>
          </a:stretch>
        </p:blipFill>
        <p:spPr>
          <a:xfrm>
            <a:off x="6353937" y="1386985"/>
            <a:ext cx="4151741" cy="3985115"/>
          </a:xfrm>
          <a:prstGeom prst="rect">
            <a:avLst/>
          </a:prstGeom>
        </p:spPr>
      </p:pic>
      <p:sp>
        <p:nvSpPr>
          <p:cNvPr id="12" name="Thought Bubble: Cloud 11">
            <a:extLst>
              <a:ext uri="{FF2B5EF4-FFF2-40B4-BE49-F238E27FC236}">
                <a16:creationId xmlns:a16="http://schemas.microsoft.com/office/drawing/2014/main" id="{9926F5A5-3D0C-DEDC-11F4-641B1DD00E53}"/>
              </a:ext>
            </a:extLst>
          </p:cNvPr>
          <p:cNvSpPr/>
          <p:nvPr/>
        </p:nvSpPr>
        <p:spPr>
          <a:xfrm>
            <a:off x="5076498" y="1629292"/>
            <a:ext cx="6111630" cy="3500500"/>
          </a:xfrm>
          <a:prstGeom prst="cloudCallout">
            <a:avLst/>
          </a:prstGeom>
          <a:solidFill>
            <a:srgbClr val="FFFF0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sz="2800" b="1" dirty="0">
              <a:solidFill>
                <a:schemeClr val="tx1"/>
              </a:solidFill>
            </a:endParaRPr>
          </a:p>
          <a:p>
            <a:pPr algn="ctr"/>
            <a:r>
              <a:rPr lang="en-GB" sz="2800" b="1" dirty="0">
                <a:solidFill>
                  <a:schemeClr val="tx1"/>
                </a:solidFill>
              </a:rPr>
              <a:t>Reflection:</a:t>
            </a:r>
          </a:p>
          <a:p>
            <a:pPr algn="ctr"/>
            <a:r>
              <a:rPr lang="en-GB" sz="2800" dirty="0">
                <a:solidFill>
                  <a:schemeClr val="tx1"/>
                </a:solidFill>
              </a:rPr>
              <a:t>Has someone ever inspired you? </a:t>
            </a:r>
          </a:p>
          <a:p>
            <a:pPr algn="ctr"/>
            <a:endParaRPr lang="en-GB" sz="2800" dirty="0">
              <a:solidFill>
                <a:schemeClr val="tx1"/>
              </a:solidFill>
            </a:endParaRPr>
          </a:p>
          <a:p>
            <a:pPr algn="ctr"/>
            <a:r>
              <a:rPr lang="en-GB" sz="2800" dirty="0">
                <a:solidFill>
                  <a:schemeClr val="tx1"/>
                </a:solidFill>
              </a:rPr>
              <a:t>What would you inspire someone to try?</a:t>
            </a:r>
          </a:p>
          <a:p>
            <a:pPr algn="ctr"/>
            <a:endParaRPr lang="en-GB" dirty="0">
              <a:solidFill>
                <a:schemeClr val="tx1"/>
              </a:solidFill>
            </a:endParaRPr>
          </a:p>
        </p:txBody>
      </p:sp>
    </p:spTree>
    <p:extLst>
      <p:ext uri="{BB962C8B-B14F-4D97-AF65-F5344CB8AC3E}">
        <p14:creationId xmlns:p14="http://schemas.microsoft.com/office/powerpoint/2010/main" val="1477023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60561-8E21-4534-48DD-4D30520901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24B38F-F5A1-761F-F910-0DC3396B8BCD}"/>
              </a:ext>
            </a:extLst>
          </p:cNvPr>
          <p:cNvSpPr>
            <a:spLocks noGrp="1"/>
          </p:cNvSpPr>
          <p:nvPr>
            <p:ph type="title"/>
          </p:nvPr>
        </p:nvSpPr>
        <p:spPr/>
        <p:txBody>
          <a:bodyPr/>
          <a:lstStyle/>
          <a:p>
            <a:r>
              <a:rPr lang="en-GB" dirty="0"/>
              <a:t>Mary at Oxford University 1919–1923</a:t>
            </a:r>
          </a:p>
        </p:txBody>
      </p:sp>
      <p:sp>
        <p:nvSpPr>
          <p:cNvPr id="3" name="Content Placeholder 2">
            <a:extLst>
              <a:ext uri="{FF2B5EF4-FFF2-40B4-BE49-F238E27FC236}">
                <a16:creationId xmlns:a16="http://schemas.microsoft.com/office/drawing/2014/main" id="{1D3276E6-3362-BF71-05BA-E3CEEF19B646}"/>
              </a:ext>
            </a:extLst>
          </p:cNvPr>
          <p:cNvSpPr>
            <a:spLocks noGrp="1"/>
          </p:cNvSpPr>
          <p:nvPr>
            <p:ph idx="1"/>
          </p:nvPr>
        </p:nvSpPr>
        <p:spPr>
          <a:xfrm>
            <a:off x="381885" y="1470244"/>
            <a:ext cx="5075780" cy="4415549"/>
          </a:xfrm>
        </p:spPr>
        <p:txBody>
          <a:bodyPr/>
          <a:lstStyle/>
          <a:p>
            <a:pPr lvl="0">
              <a:spcBef>
                <a:spcPts val="1200"/>
              </a:spcBef>
              <a:spcAft>
                <a:spcPts val="1200"/>
              </a:spcAft>
            </a:pPr>
            <a:r>
              <a:rPr lang="en-GB" dirty="0"/>
              <a:t>In 1919 she won a place to study maths at St Hugh’s College, Oxford.</a:t>
            </a:r>
          </a:p>
          <a:p>
            <a:pPr lvl="0">
              <a:spcBef>
                <a:spcPts val="1200"/>
              </a:spcBef>
              <a:spcAft>
                <a:spcPts val="1200"/>
              </a:spcAft>
            </a:pPr>
            <a:r>
              <a:rPr lang="en-GB" dirty="0"/>
              <a:t>There were only four other women studying maths at the same time.</a:t>
            </a:r>
          </a:p>
          <a:p>
            <a:pPr lvl="0">
              <a:spcBef>
                <a:spcPts val="1200"/>
              </a:spcBef>
              <a:spcAft>
                <a:spcPts val="1200"/>
              </a:spcAft>
            </a:pPr>
            <a:r>
              <a:rPr lang="en-GB" dirty="0"/>
              <a:t>Mary worked hard and didn’t give up, even when the maths was tough.</a:t>
            </a:r>
          </a:p>
          <a:p>
            <a:pPr lvl="0">
              <a:spcBef>
                <a:spcPts val="1200"/>
              </a:spcBef>
              <a:spcAft>
                <a:spcPts val="1200"/>
              </a:spcAft>
            </a:pPr>
            <a:r>
              <a:rPr lang="en-GB" dirty="0"/>
              <a:t>In 1923, she became the </a:t>
            </a:r>
            <a:r>
              <a:rPr lang="en-GB" b="1" dirty="0"/>
              <a:t>first</a:t>
            </a:r>
            <a:r>
              <a:rPr lang="en-GB" dirty="0"/>
              <a:t> woman at Oxford to earn a top‑class maths degree!</a:t>
            </a:r>
          </a:p>
        </p:txBody>
      </p:sp>
      <p:sp>
        <p:nvSpPr>
          <p:cNvPr id="4" name="Picture Placeholder 3">
            <a:extLst>
              <a:ext uri="{FF2B5EF4-FFF2-40B4-BE49-F238E27FC236}">
                <a16:creationId xmlns:a16="http://schemas.microsoft.com/office/drawing/2014/main" id="{25D233F8-A36A-5627-6C4B-4697093F0CFA}"/>
              </a:ext>
            </a:extLst>
          </p:cNvPr>
          <p:cNvSpPr>
            <a:spLocks noGrp="1"/>
          </p:cNvSpPr>
          <p:nvPr>
            <p:ph type="pic" sz="quarter" idx="11"/>
          </p:nvPr>
        </p:nvSpPr>
        <p:spPr/>
        <p:txBody>
          <a:bodyPr/>
          <a:lstStyle/>
          <a:p>
            <a:endParaRPr lang="en-GB"/>
          </a:p>
        </p:txBody>
      </p:sp>
      <p:pic>
        <p:nvPicPr>
          <p:cNvPr id="8" name="Picture Placeholder 7" descr="An aerial view showing the ornate red brick horseshoe-shaped building of St Hugh's College, with it's beautiful gardens in the middle">
            <a:extLst>
              <a:ext uri="{FF2B5EF4-FFF2-40B4-BE49-F238E27FC236}">
                <a16:creationId xmlns:a16="http://schemas.microsoft.com/office/drawing/2014/main" id="{73EBA6DA-B3F4-D3A6-736C-1768F586ECC4}"/>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a:stretch>
            <a:fillRect/>
          </a:stretch>
        </p:blipFill>
        <p:spPr>
          <a:xfrm>
            <a:off x="6353937" y="1386985"/>
            <a:ext cx="4151741" cy="3985115"/>
          </a:xfrm>
          <a:prstGeom prst="rect">
            <a:avLst/>
          </a:prstGeom>
        </p:spPr>
      </p:pic>
      <p:sp>
        <p:nvSpPr>
          <p:cNvPr id="6" name="Text Placeholder 5">
            <a:extLst>
              <a:ext uri="{FF2B5EF4-FFF2-40B4-BE49-F238E27FC236}">
                <a16:creationId xmlns:a16="http://schemas.microsoft.com/office/drawing/2014/main" id="{56FA0095-3BF2-0D3E-56F6-BC7F756B9094}"/>
              </a:ext>
            </a:extLst>
          </p:cNvPr>
          <p:cNvSpPr>
            <a:spLocks noGrp="1"/>
          </p:cNvSpPr>
          <p:nvPr>
            <p:ph type="body" sz="quarter" idx="23"/>
          </p:nvPr>
        </p:nvSpPr>
        <p:spPr/>
        <p:txBody>
          <a:bodyPr/>
          <a:lstStyle/>
          <a:p>
            <a:r>
              <a:rPr lang="en-GB" dirty="0"/>
              <a:t>St Hugh’s College, Oxford</a:t>
            </a:r>
          </a:p>
        </p:txBody>
      </p:sp>
      <p:grpSp>
        <p:nvGrpSpPr>
          <p:cNvPr id="13" name="Group 12" descr="Icon of a mortar board hat and a degree scroll">
            <a:extLst>
              <a:ext uri="{FF2B5EF4-FFF2-40B4-BE49-F238E27FC236}">
                <a16:creationId xmlns:a16="http://schemas.microsoft.com/office/drawing/2014/main" id="{7F47CE10-23FA-C0AF-93DC-9916AD922D38}"/>
              </a:ext>
            </a:extLst>
          </p:cNvPr>
          <p:cNvGrpSpPr/>
          <p:nvPr/>
        </p:nvGrpSpPr>
        <p:grpSpPr>
          <a:xfrm>
            <a:off x="2905270" y="5455125"/>
            <a:ext cx="1263411" cy="1492412"/>
            <a:chOff x="2905270" y="5455125"/>
            <a:chExt cx="1263411" cy="1492412"/>
          </a:xfrm>
        </p:grpSpPr>
        <p:pic>
          <p:nvPicPr>
            <p:cNvPr id="11" name="Graphic 10" descr="Diploma roll with solid fill">
              <a:extLst>
                <a:ext uri="{FF2B5EF4-FFF2-40B4-BE49-F238E27FC236}">
                  <a16:creationId xmlns:a16="http://schemas.microsoft.com/office/drawing/2014/main" id="{72D97E66-F757-A7F6-D0D4-80E34F5A3BE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559358">
              <a:off x="2905270" y="6033137"/>
              <a:ext cx="914400" cy="914400"/>
            </a:xfrm>
            <a:prstGeom prst="rect">
              <a:avLst/>
            </a:prstGeom>
          </p:spPr>
        </p:pic>
        <p:pic>
          <p:nvPicPr>
            <p:cNvPr id="12" name="Graphic 11" descr="Graduation cap with solid fill">
              <a:extLst>
                <a:ext uri="{FF2B5EF4-FFF2-40B4-BE49-F238E27FC236}">
                  <a16:creationId xmlns:a16="http://schemas.microsoft.com/office/drawing/2014/main" id="{9BEAE2F4-7303-9CBA-0B66-DEEE882105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482963">
              <a:off x="3254281" y="5455125"/>
              <a:ext cx="914400" cy="914400"/>
            </a:xfrm>
            <a:prstGeom prst="rect">
              <a:avLst/>
            </a:prstGeom>
          </p:spPr>
        </p:pic>
      </p:grpSp>
      <p:sp>
        <p:nvSpPr>
          <p:cNvPr id="14" name="Thought Bubble: Cloud 13">
            <a:extLst>
              <a:ext uri="{FF2B5EF4-FFF2-40B4-BE49-F238E27FC236}">
                <a16:creationId xmlns:a16="http://schemas.microsoft.com/office/drawing/2014/main" id="{6E713588-5146-83B6-ADCC-D8E2CEC04401}"/>
              </a:ext>
            </a:extLst>
          </p:cNvPr>
          <p:cNvSpPr/>
          <p:nvPr/>
        </p:nvSpPr>
        <p:spPr>
          <a:xfrm>
            <a:off x="124146" y="1280991"/>
            <a:ext cx="11229654" cy="4707172"/>
          </a:xfrm>
          <a:prstGeom prst="cloudCallout">
            <a:avLst/>
          </a:prstGeom>
          <a:solidFill>
            <a:srgbClr val="FFFF0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sz="2800" b="1" dirty="0">
              <a:solidFill>
                <a:schemeClr val="tx1"/>
              </a:solidFill>
            </a:endParaRPr>
          </a:p>
          <a:p>
            <a:pPr algn="ctr"/>
            <a:r>
              <a:rPr lang="en-GB" sz="2800" b="1" dirty="0">
                <a:solidFill>
                  <a:schemeClr val="tx1"/>
                </a:solidFill>
              </a:rPr>
              <a:t>Reflection:</a:t>
            </a:r>
          </a:p>
          <a:p>
            <a:pPr algn="ctr"/>
            <a:r>
              <a:rPr lang="en-GB" sz="2800" dirty="0">
                <a:solidFill>
                  <a:schemeClr val="tx1"/>
                </a:solidFill>
              </a:rPr>
              <a:t>Mary later reflected: ‘most upper-class girls were brought out, presented at Court, and spent a year or two attending all the fashionable functions […] they did not usually go to University’. </a:t>
            </a:r>
          </a:p>
          <a:p>
            <a:pPr algn="ctr"/>
            <a:r>
              <a:rPr lang="en-GB" sz="2800" dirty="0">
                <a:solidFill>
                  <a:schemeClr val="tx1"/>
                </a:solidFill>
              </a:rPr>
              <a:t>What does this tell us about Mary?</a:t>
            </a:r>
          </a:p>
          <a:p>
            <a:pPr algn="ctr"/>
            <a:endParaRPr lang="en-GB" dirty="0">
              <a:solidFill>
                <a:schemeClr val="tx1"/>
              </a:solidFill>
            </a:endParaRPr>
          </a:p>
        </p:txBody>
      </p:sp>
    </p:spTree>
    <p:extLst>
      <p:ext uri="{BB962C8B-B14F-4D97-AF65-F5344CB8AC3E}">
        <p14:creationId xmlns:p14="http://schemas.microsoft.com/office/powerpoint/2010/main" val="3836972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1000" fill="hold"/>
                                        <p:tgtEl>
                                          <p:spTgt spid="13"/>
                                        </p:tgtEl>
                                        <p:attrNameLst>
                                          <p:attrName>ppt_w</p:attrName>
                                        </p:attrNameLst>
                                      </p:cBhvr>
                                      <p:tavLst>
                                        <p:tav tm="0">
                                          <p:val>
                                            <p:fltVal val="0"/>
                                          </p:val>
                                        </p:tav>
                                        <p:tav tm="100000">
                                          <p:val>
                                            <p:strVal val="#ppt_w"/>
                                          </p:val>
                                        </p:tav>
                                      </p:tavLst>
                                    </p:anim>
                                    <p:anim calcmode="lin" valueType="num">
                                      <p:cBhvr>
                                        <p:cTn id="20" dur="1000" fill="hold"/>
                                        <p:tgtEl>
                                          <p:spTgt spid="13"/>
                                        </p:tgtEl>
                                        <p:attrNameLst>
                                          <p:attrName>ppt_h</p:attrName>
                                        </p:attrNameLst>
                                      </p:cBhvr>
                                      <p:tavLst>
                                        <p:tav tm="0">
                                          <p:val>
                                            <p:fltVal val="0"/>
                                          </p:val>
                                        </p:tav>
                                        <p:tav tm="100000">
                                          <p:val>
                                            <p:strVal val="#ppt_h"/>
                                          </p:val>
                                        </p:tav>
                                      </p:tavLst>
                                    </p:anim>
                                    <p:anim calcmode="lin" valueType="num">
                                      <p:cBhvr>
                                        <p:cTn id="21" dur="1000" fill="hold"/>
                                        <p:tgtEl>
                                          <p:spTgt spid="13"/>
                                        </p:tgtEl>
                                        <p:attrNameLst>
                                          <p:attrName>style.rotation</p:attrName>
                                        </p:attrNameLst>
                                      </p:cBhvr>
                                      <p:tavLst>
                                        <p:tav tm="0">
                                          <p:val>
                                            <p:fltVal val="90"/>
                                          </p:val>
                                        </p:tav>
                                        <p:tav tm="100000">
                                          <p:val>
                                            <p:fltVal val="0"/>
                                          </p:val>
                                        </p:tav>
                                      </p:tavLst>
                                    </p:anim>
                                    <p:animEffect transition="in" filter="fade">
                                      <p:cBhvr>
                                        <p:cTn id="22" dur="10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A15D9-C414-187F-79E9-124C8D9BB478}"/>
              </a:ext>
            </a:extLst>
          </p:cNvPr>
          <p:cNvSpPr>
            <a:spLocks noGrp="1"/>
          </p:cNvSpPr>
          <p:nvPr>
            <p:ph type="title"/>
          </p:nvPr>
        </p:nvSpPr>
        <p:spPr/>
        <p:txBody>
          <a:bodyPr/>
          <a:lstStyle/>
          <a:p>
            <a:r>
              <a:rPr lang="en-GB" dirty="0">
                <a:latin typeface="Arial"/>
                <a:cs typeface="Arial"/>
              </a:rPr>
              <a:t>Local Significant People: Mary Cartwright</a:t>
            </a:r>
          </a:p>
        </p:txBody>
      </p:sp>
      <p:sp>
        <p:nvSpPr>
          <p:cNvPr id="3" name="Text Placeholder 2">
            <a:extLst>
              <a:ext uri="{FF2B5EF4-FFF2-40B4-BE49-F238E27FC236}">
                <a16:creationId xmlns:a16="http://schemas.microsoft.com/office/drawing/2014/main" id="{BC47DBDE-6D99-2CFE-2A53-163E0F3AF6C9}"/>
              </a:ext>
            </a:extLst>
          </p:cNvPr>
          <p:cNvSpPr>
            <a:spLocks noGrp="1"/>
          </p:cNvSpPr>
          <p:nvPr>
            <p:ph type="body" sz="quarter" idx="10"/>
          </p:nvPr>
        </p:nvSpPr>
        <p:spPr/>
        <p:txBody>
          <a:bodyPr/>
          <a:lstStyle/>
          <a:p>
            <a:r>
              <a:rPr lang="en-GB">
                <a:latin typeface="Arial" panose="020B0604020202020204" pitchFamily="34" charset="0"/>
                <a:cs typeface="Arial" panose="020B0604020202020204" pitchFamily="34" charset="0"/>
              </a:rPr>
              <a:t>Key Stage: 2 - History &amp; Geography</a:t>
            </a:r>
          </a:p>
        </p:txBody>
      </p:sp>
      <p:sp>
        <p:nvSpPr>
          <p:cNvPr id="4" name="Content Placeholder 3">
            <a:extLst>
              <a:ext uri="{FF2B5EF4-FFF2-40B4-BE49-F238E27FC236}">
                <a16:creationId xmlns:a16="http://schemas.microsoft.com/office/drawing/2014/main" id="{34C0E299-FC25-F994-B3DC-6ED3B6E4224A}"/>
              </a:ext>
            </a:extLst>
          </p:cNvPr>
          <p:cNvSpPr>
            <a:spLocks noGrp="1"/>
          </p:cNvSpPr>
          <p:nvPr>
            <p:ph idx="1"/>
          </p:nvPr>
        </p:nvSpPr>
        <p:spPr>
          <a:xfrm>
            <a:off x="357186" y="2429353"/>
            <a:ext cx="10996613" cy="3570755"/>
          </a:xfrm>
        </p:spPr>
        <p:txBody>
          <a:bodyPr lIns="0" tIns="45720" rIns="90000" bIns="45720" anchor="t"/>
          <a:lstStyle/>
          <a:p>
            <a:pPr marL="342900" indent="-342900">
              <a:buFont typeface="Arial" panose="020B0604020202020204" pitchFamily="34" charset="0"/>
              <a:buChar char="•"/>
            </a:pPr>
            <a:r>
              <a:rPr lang="en-GB" sz="2400" dirty="0">
                <a:solidFill>
                  <a:srgbClr val="000000"/>
                </a:solidFill>
                <a:latin typeface="Arial"/>
                <a:cs typeface="Arial"/>
              </a:rPr>
              <a:t>To learn about </a:t>
            </a:r>
            <a:r>
              <a:rPr lang="en-GB" sz="2400" dirty="0">
                <a:latin typeface="Arial"/>
                <a:cs typeface="Arial"/>
              </a:rPr>
              <a:t>significant historical events, </a:t>
            </a:r>
            <a:r>
              <a:rPr lang="en-GB" sz="2400" b="1" dirty="0">
                <a:latin typeface="Arial"/>
                <a:cs typeface="Arial"/>
              </a:rPr>
              <a:t>people</a:t>
            </a:r>
            <a:r>
              <a:rPr lang="en-GB" sz="2400" dirty="0">
                <a:latin typeface="Arial"/>
                <a:cs typeface="Arial"/>
              </a:rPr>
              <a:t> and places in their own locality</a:t>
            </a:r>
          </a:p>
          <a:p>
            <a:pPr marL="342900" indent="-342900">
              <a:buFont typeface="Arial" panose="020B0604020202020204" pitchFamily="34" charset="0"/>
              <a:buChar char="•"/>
            </a:pPr>
            <a:r>
              <a:rPr lang="en-GB" sz="2400" dirty="0">
                <a:latin typeface="Arial"/>
                <a:cs typeface="Arial"/>
              </a:rPr>
              <a:t>To study an aspect of history dating from a period beyond 1066 that is significant in the locality</a:t>
            </a:r>
          </a:p>
          <a:p>
            <a:pPr marL="342900" indent="-342900">
              <a:buFont typeface="Arial" panose="020B0604020202020204" pitchFamily="34" charset="0"/>
              <a:buChar char="•"/>
            </a:pPr>
            <a:r>
              <a:rPr lang="en-GB" sz="2400" dirty="0">
                <a:latin typeface="Arial"/>
                <a:cs typeface="Arial"/>
              </a:rPr>
              <a:t>To gain historical perspective by placing their growing knowledge into different contexts, understanding the connections between local, regional, national and international history</a:t>
            </a:r>
            <a:endParaRPr lang="en-GB" dirty="0">
              <a:latin typeface="Arial"/>
              <a:cs typeface="Arial"/>
            </a:endParaRPr>
          </a:p>
        </p:txBody>
      </p:sp>
    </p:spTree>
    <p:extLst>
      <p:ext uri="{BB962C8B-B14F-4D97-AF65-F5344CB8AC3E}">
        <p14:creationId xmlns:p14="http://schemas.microsoft.com/office/powerpoint/2010/main" val="18546214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DFC7C-5551-25F6-F82E-597C017DD4E4}"/>
              </a:ext>
            </a:extLst>
          </p:cNvPr>
          <p:cNvSpPr>
            <a:spLocks noGrp="1"/>
          </p:cNvSpPr>
          <p:nvPr>
            <p:ph type="title"/>
          </p:nvPr>
        </p:nvSpPr>
        <p:spPr/>
        <p:txBody>
          <a:bodyPr/>
          <a:lstStyle/>
          <a:p>
            <a:r>
              <a:rPr lang="en-GB" dirty="0"/>
              <a:t>Bored with Teaching</a:t>
            </a:r>
          </a:p>
        </p:txBody>
      </p:sp>
      <p:sp>
        <p:nvSpPr>
          <p:cNvPr id="3" name="Content Placeholder 2">
            <a:extLst>
              <a:ext uri="{FF2B5EF4-FFF2-40B4-BE49-F238E27FC236}">
                <a16:creationId xmlns:a16="http://schemas.microsoft.com/office/drawing/2014/main" id="{8288F662-0DA6-CCD0-09FB-07529141A9DC}"/>
              </a:ext>
            </a:extLst>
          </p:cNvPr>
          <p:cNvSpPr>
            <a:spLocks noGrp="1"/>
          </p:cNvSpPr>
          <p:nvPr>
            <p:ph idx="1"/>
          </p:nvPr>
        </p:nvSpPr>
        <p:spPr/>
        <p:txBody>
          <a:bodyPr/>
          <a:lstStyle/>
          <a:p>
            <a:pPr lvl="0">
              <a:spcBef>
                <a:spcPts val="1200"/>
              </a:spcBef>
              <a:spcAft>
                <a:spcPts val="1200"/>
              </a:spcAft>
            </a:pPr>
            <a:r>
              <a:rPr lang="en-GB" dirty="0"/>
              <a:t>After university, Mary taught maths but found it boring.</a:t>
            </a:r>
          </a:p>
          <a:p>
            <a:pPr lvl="0">
              <a:spcBef>
                <a:spcPts val="1200"/>
              </a:spcBef>
              <a:spcAft>
                <a:spcPts val="1200"/>
              </a:spcAft>
            </a:pPr>
            <a:r>
              <a:rPr lang="en-GB" dirty="0"/>
              <a:t>She wanted to learn and discover new things.</a:t>
            </a:r>
          </a:p>
          <a:p>
            <a:pPr lvl="0">
              <a:spcBef>
                <a:spcPts val="1200"/>
              </a:spcBef>
              <a:spcAft>
                <a:spcPts val="1200"/>
              </a:spcAft>
            </a:pPr>
            <a:r>
              <a:rPr lang="en-GB" dirty="0"/>
              <a:t>So, in 1928 she went back to Oxford to study for a doctorate (like a PhD).</a:t>
            </a:r>
          </a:p>
          <a:p>
            <a:pPr lvl="0">
              <a:spcBef>
                <a:spcPts val="1200"/>
              </a:spcBef>
              <a:spcAft>
                <a:spcPts val="1200"/>
              </a:spcAft>
            </a:pPr>
            <a:r>
              <a:rPr lang="en-GB" dirty="0"/>
              <a:t>Mary studied tricky maths using “imaginary numbers”.</a:t>
            </a:r>
          </a:p>
          <a:p>
            <a:pPr lvl="0">
              <a:spcBef>
                <a:spcPts val="1200"/>
              </a:spcBef>
              <a:spcAft>
                <a:spcPts val="1200"/>
              </a:spcAft>
            </a:pPr>
            <a:r>
              <a:rPr lang="en-GB" dirty="0"/>
              <a:t>These help solve problems ordinary numbers can’t.</a:t>
            </a:r>
          </a:p>
          <a:p>
            <a:pPr marL="342900" lvl="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sp>
        <p:nvSpPr>
          <p:cNvPr id="4" name="Picture Placeholder 3">
            <a:extLst>
              <a:ext uri="{FF2B5EF4-FFF2-40B4-BE49-F238E27FC236}">
                <a16:creationId xmlns:a16="http://schemas.microsoft.com/office/drawing/2014/main" id="{BE8A7612-FFA0-286E-43F8-7B7191BF0667}"/>
              </a:ext>
            </a:extLst>
          </p:cNvPr>
          <p:cNvSpPr>
            <a:spLocks noGrp="1"/>
          </p:cNvSpPr>
          <p:nvPr>
            <p:ph type="pic" sz="quarter" idx="11"/>
          </p:nvPr>
        </p:nvSpPr>
        <p:spPr/>
        <p:txBody>
          <a:bodyPr/>
          <a:lstStyle/>
          <a:p>
            <a:endParaRPr lang="en-GB"/>
          </a:p>
        </p:txBody>
      </p:sp>
      <p:sp>
        <p:nvSpPr>
          <p:cNvPr id="6" name="Text Placeholder 5">
            <a:extLst>
              <a:ext uri="{FF2B5EF4-FFF2-40B4-BE49-F238E27FC236}">
                <a16:creationId xmlns:a16="http://schemas.microsoft.com/office/drawing/2014/main" id="{223C5D68-A1C5-0917-31FF-5DECBF66A008}"/>
              </a:ext>
            </a:extLst>
          </p:cNvPr>
          <p:cNvSpPr>
            <a:spLocks noGrp="1"/>
          </p:cNvSpPr>
          <p:nvPr>
            <p:ph type="body" sz="quarter" idx="23"/>
          </p:nvPr>
        </p:nvSpPr>
        <p:spPr/>
        <p:txBody>
          <a:bodyPr/>
          <a:lstStyle/>
          <a:p>
            <a:r>
              <a:rPr lang="en-GB" dirty="0"/>
              <a:t>Oxford in 1928</a:t>
            </a:r>
          </a:p>
        </p:txBody>
      </p:sp>
      <p:pic>
        <p:nvPicPr>
          <p:cNvPr id="10" name="Picture Placeholder 9" descr="A black and white aerial photo of Oxford in 1928">
            <a:extLst>
              <a:ext uri="{FF2B5EF4-FFF2-40B4-BE49-F238E27FC236}">
                <a16:creationId xmlns:a16="http://schemas.microsoft.com/office/drawing/2014/main" id="{93D6B766-B36D-D94C-7A20-EC127F99F385}"/>
              </a:ext>
            </a:extLst>
          </p:cNvPr>
          <p:cNvPicPr>
            <a:picLocks noGrp="1" noChangeAspect="1"/>
          </p:cNvPicPr>
          <p:nvPr>
            <p:ph type="pic" sz="quarter" idx="12"/>
          </p:nvPr>
        </p:nvPicPr>
        <p:blipFill>
          <a:blip r:embed="rId3"/>
          <a:srcRect t="963" b="963"/>
          <a:stretch>
            <a:fillRect/>
          </a:stretch>
        </p:blipFill>
        <p:spPr>
          <a:prstGeom prst="rect">
            <a:avLst/>
          </a:prstGeom>
        </p:spPr>
      </p:pic>
    </p:spTree>
    <p:extLst>
      <p:ext uri="{BB962C8B-B14F-4D97-AF65-F5344CB8AC3E}">
        <p14:creationId xmlns:p14="http://schemas.microsoft.com/office/powerpoint/2010/main" val="2853552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E6AD4-2685-568D-D092-D1FE939165D4}"/>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73B8FAC-1303-BF9D-2206-28A2C69A1E82}"/>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A big move to Cambridge</a:t>
            </a:r>
          </a:p>
        </p:txBody>
      </p:sp>
      <p:sp>
        <p:nvSpPr>
          <p:cNvPr id="5" name="Content Placeholder 4">
            <a:extLst>
              <a:ext uri="{FF2B5EF4-FFF2-40B4-BE49-F238E27FC236}">
                <a16:creationId xmlns:a16="http://schemas.microsoft.com/office/drawing/2014/main" id="{5ABBAC13-9D8A-E9E8-7510-2C28D9FB97EC}"/>
              </a:ext>
            </a:extLst>
          </p:cNvPr>
          <p:cNvSpPr>
            <a:spLocks noGrp="1"/>
          </p:cNvSpPr>
          <p:nvPr>
            <p:ph idx="1"/>
          </p:nvPr>
        </p:nvSpPr>
        <p:spPr/>
        <p:txBody>
          <a:bodyPr/>
          <a:lstStyle/>
          <a:p>
            <a:pPr lvl="0">
              <a:spcBef>
                <a:spcPts val="1200"/>
              </a:spcBef>
              <a:spcAft>
                <a:spcPts val="1200"/>
              </a:spcAft>
            </a:pPr>
            <a:r>
              <a:rPr lang="en-GB" dirty="0"/>
              <a:t>In 1930, Mary moved to Girton College in Cambridge.</a:t>
            </a:r>
          </a:p>
          <a:p>
            <a:pPr lvl="0">
              <a:spcBef>
                <a:spcPts val="1200"/>
              </a:spcBef>
              <a:spcAft>
                <a:spcPts val="1200"/>
              </a:spcAft>
            </a:pPr>
            <a:r>
              <a:rPr lang="en-GB" dirty="0"/>
              <a:t>She became a lecturer, then a leader for maths teaching.</a:t>
            </a:r>
          </a:p>
          <a:p>
            <a:pPr lvl="0">
              <a:spcBef>
                <a:spcPts val="1200"/>
              </a:spcBef>
              <a:spcAft>
                <a:spcPts val="1200"/>
              </a:spcAft>
            </a:pPr>
            <a:r>
              <a:rPr lang="en-GB" dirty="0"/>
              <a:t>It was a big step in her career.</a:t>
            </a:r>
          </a:p>
          <a:p>
            <a:pPr lvl="0">
              <a:spcBef>
                <a:spcPts val="1200"/>
              </a:spcBef>
              <a:spcAft>
                <a:spcPts val="1200"/>
              </a:spcAft>
            </a:pPr>
            <a:r>
              <a:rPr lang="en-GB" dirty="0"/>
              <a:t>Whilst here she solved important maths problems herself and worked out a useful rule (theorem) that made hard maths problems much easier for other people to solve too.</a:t>
            </a:r>
          </a:p>
          <a:p>
            <a:pPr lvl="0"/>
            <a:endParaRPr lang="en-GB" dirty="0"/>
          </a:p>
        </p:txBody>
      </p:sp>
      <p:sp>
        <p:nvSpPr>
          <p:cNvPr id="10" name="Picture Placeholder 9">
            <a:extLst>
              <a:ext uri="{FF2B5EF4-FFF2-40B4-BE49-F238E27FC236}">
                <a16:creationId xmlns:a16="http://schemas.microsoft.com/office/drawing/2014/main" id="{B27E9CED-8D26-62DE-AE63-13196D0DE0BE}"/>
              </a:ext>
            </a:extLst>
          </p:cNvPr>
          <p:cNvSpPr>
            <a:spLocks noGrp="1"/>
          </p:cNvSpPr>
          <p:nvPr>
            <p:ph type="pic" sz="quarter" idx="11"/>
          </p:nvPr>
        </p:nvSpPr>
        <p:spPr/>
        <p:txBody>
          <a:bodyPr/>
          <a:lstStyle/>
          <a:p>
            <a:endParaRPr lang="en-GB"/>
          </a:p>
        </p:txBody>
      </p:sp>
      <p:pic>
        <p:nvPicPr>
          <p:cNvPr id="13" name="Picture Placeholder 12" descr="A colourised photo of Girton College as it look in the 1890s">
            <a:extLst>
              <a:ext uri="{FF2B5EF4-FFF2-40B4-BE49-F238E27FC236}">
                <a16:creationId xmlns:a16="http://schemas.microsoft.com/office/drawing/2014/main" id="{C1B9A6DE-94BF-D1D6-D72C-701B9A6D11F1}"/>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b="-868"/>
          <a:stretch>
            <a:fillRect/>
          </a:stretch>
        </p:blipFill>
        <p:spPr>
          <a:xfrm>
            <a:off x="6353937" y="1386985"/>
            <a:ext cx="4151741" cy="3985115"/>
          </a:xfrm>
          <a:prstGeom prst="rect">
            <a:avLst/>
          </a:prstGeom>
        </p:spPr>
      </p:pic>
      <p:sp>
        <p:nvSpPr>
          <p:cNvPr id="15" name="Text Placeholder 14">
            <a:extLst>
              <a:ext uri="{FF2B5EF4-FFF2-40B4-BE49-F238E27FC236}">
                <a16:creationId xmlns:a16="http://schemas.microsoft.com/office/drawing/2014/main" id="{C287179D-BF84-36AB-AA01-C5B819272D9B}"/>
              </a:ext>
            </a:extLst>
          </p:cNvPr>
          <p:cNvSpPr>
            <a:spLocks noGrp="1"/>
          </p:cNvSpPr>
          <p:nvPr>
            <p:ph type="body" sz="quarter" idx="23"/>
          </p:nvPr>
        </p:nvSpPr>
        <p:spPr/>
        <p:txBody>
          <a:bodyPr/>
          <a:lstStyle/>
          <a:p>
            <a:r>
              <a:rPr lang="en-GB" dirty="0"/>
              <a:t>Girton College Cambridge</a:t>
            </a:r>
          </a:p>
        </p:txBody>
      </p:sp>
    </p:spTree>
    <p:extLst>
      <p:ext uri="{BB962C8B-B14F-4D97-AF65-F5344CB8AC3E}">
        <p14:creationId xmlns:p14="http://schemas.microsoft.com/office/powerpoint/2010/main" val="2514112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828E4-7E85-3BD7-DDD2-3BCAF08E0486}"/>
              </a:ext>
            </a:extLst>
          </p:cNvPr>
          <p:cNvSpPr>
            <a:spLocks noGrp="1"/>
          </p:cNvSpPr>
          <p:nvPr>
            <p:ph type="title"/>
          </p:nvPr>
        </p:nvSpPr>
        <p:spPr/>
        <p:txBody>
          <a:bodyPr/>
          <a:lstStyle/>
          <a:p>
            <a:r>
              <a:rPr lang="en-GB" dirty="0"/>
              <a:t>World War II - Radar</a:t>
            </a:r>
          </a:p>
        </p:txBody>
      </p:sp>
      <p:sp>
        <p:nvSpPr>
          <p:cNvPr id="3" name="Content Placeholder 2">
            <a:extLst>
              <a:ext uri="{FF2B5EF4-FFF2-40B4-BE49-F238E27FC236}">
                <a16:creationId xmlns:a16="http://schemas.microsoft.com/office/drawing/2014/main" id="{1C7CFED2-B0E4-C51E-AC0F-759BF09478A1}"/>
              </a:ext>
            </a:extLst>
          </p:cNvPr>
          <p:cNvSpPr>
            <a:spLocks noGrp="1"/>
          </p:cNvSpPr>
          <p:nvPr>
            <p:ph idx="1"/>
          </p:nvPr>
        </p:nvSpPr>
        <p:spPr>
          <a:xfrm>
            <a:off x="357188" y="1780413"/>
            <a:ext cx="5160657" cy="4266470"/>
          </a:xfrm>
        </p:spPr>
        <p:txBody>
          <a:bodyPr/>
          <a:lstStyle/>
          <a:p>
            <a:pPr lvl="0">
              <a:spcBef>
                <a:spcPts val="1200"/>
              </a:spcBef>
              <a:spcAft>
                <a:spcPts val="1200"/>
              </a:spcAft>
            </a:pPr>
            <a:r>
              <a:rPr lang="en-GB" sz="2400" dirty="0"/>
              <a:t>During World War II, Mary helped with </a:t>
            </a:r>
            <a:r>
              <a:rPr lang="en-GB" sz="2400" b="1" dirty="0"/>
              <a:t>secret</a:t>
            </a:r>
            <a:r>
              <a:rPr lang="en-GB" sz="2400" dirty="0"/>
              <a:t> work on radar, which detects planes using radio waves.</a:t>
            </a:r>
          </a:p>
          <a:p>
            <a:pPr lvl="0">
              <a:spcBef>
                <a:spcPts val="1200"/>
              </a:spcBef>
              <a:spcAft>
                <a:spcPts val="1200"/>
              </a:spcAft>
            </a:pPr>
            <a:r>
              <a:rPr lang="en-GB" sz="2400" dirty="0"/>
              <a:t>Her research helped scientists understand why radar sometimes behaved unpredictably.</a:t>
            </a:r>
          </a:p>
          <a:p>
            <a:pPr lvl="0">
              <a:spcBef>
                <a:spcPts val="1200"/>
              </a:spcBef>
              <a:spcAft>
                <a:spcPts val="1200"/>
              </a:spcAft>
            </a:pPr>
            <a:r>
              <a:rPr lang="en-GB" sz="2400" dirty="0"/>
              <a:t>She was also commandant of the college’s Red Cross detachment and helped packing parachutes for men sent into enemy territory.</a:t>
            </a:r>
          </a:p>
        </p:txBody>
      </p:sp>
      <p:sp>
        <p:nvSpPr>
          <p:cNvPr id="23" name="Picture Placeholder 22">
            <a:extLst>
              <a:ext uri="{FF2B5EF4-FFF2-40B4-BE49-F238E27FC236}">
                <a16:creationId xmlns:a16="http://schemas.microsoft.com/office/drawing/2014/main" id="{BEBBD4DC-2A84-8DC2-1D71-E929CB660CE0}"/>
              </a:ext>
            </a:extLst>
          </p:cNvPr>
          <p:cNvSpPr>
            <a:spLocks noGrp="1"/>
          </p:cNvSpPr>
          <p:nvPr>
            <p:ph type="pic" sz="quarter" idx="11"/>
          </p:nvPr>
        </p:nvSpPr>
        <p:spPr/>
        <p:txBody>
          <a:bodyPr/>
          <a:lstStyle/>
          <a:p>
            <a:endParaRPr lang="en-GB"/>
          </a:p>
        </p:txBody>
      </p:sp>
      <p:pic>
        <p:nvPicPr>
          <p:cNvPr id="29" name="Picture Placeholder 28" descr="A black and white photo of a large metal radar mast on a coastline">
            <a:extLst>
              <a:ext uri="{FF2B5EF4-FFF2-40B4-BE49-F238E27FC236}">
                <a16:creationId xmlns:a16="http://schemas.microsoft.com/office/drawing/2014/main" id="{3A569A8E-F431-1E6D-96B1-3070A66D39BB}"/>
              </a:ext>
            </a:extLst>
          </p:cNvPr>
          <p:cNvPicPr>
            <a:picLocks noGrp="1" noChangeAspect="1"/>
          </p:cNvPicPr>
          <p:nvPr>
            <p:ph type="pic" sz="quarter" idx="12"/>
          </p:nvPr>
        </p:nvPicPr>
        <p:blipFill>
          <a:blip r:embed="rId3"/>
          <a:srcRect t="5689" b="24011"/>
          <a:stretch>
            <a:fillRect/>
          </a:stretch>
        </p:blipFill>
        <p:spPr>
          <a:xfrm rot="20733588">
            <a:off x="6138793" y="244200"/>
            <a:ext cx="2945160" cy="2762675"/>
          </a:xfrm>
          <a:prstGeom prst="rect">
            <a:avLst/>
          </a:prstGeom>
        </p:spPr>
      </p:pic>
      <p:sp>
        <p:nvSpPr>
          <p:cNvPr id="6" name="Text Placeholder 5">
            <a:extLst>
              <a:ext uri="{FF2B5EF4-FFF2-40B4-BE49-F238E27FC236}">
                <a16:creationId xmlns:a16="http://schemas.microsoft.com/office/drawing/2014/main" id="{70EA7A48-180D-9E4B-0D8F-47625ABE64D0}"/>
              </a:ext>
            </a:extLst>
          </p:cNvPr>
          <p:cNvSpPr>
            <a:spLocks noGrp="1"/>
          </p:cNvSpPr>
          <p:nvPr>
            <p:ph type="body" sz="quarter" idx="26"/>
          </p:nvPr>
        </p:nvSpPr>
        <p:spPr/>
        <p:txBody>
          <a:bodyPr/>
          <a:lstStyle/>
          <a:p>
            <a:r>
              <a:rPr lang="en-GB" dirty="0"/>
              <a:t>Chain Home Radar Station</a:t>
            </a:r>
          </a:p>
        </p:txBody>
      </p:sp>
      <p:sp>
        <p:nvSpPr>
          <p:cNvPr id="25" name="Picture Placeholder 24">
            <a:extLst>
              <a:ext uri="{FF2B5EF4-FFF2-40B4-BE49-F238E27FC236}">
                <a16:creationId xmlns:a16="http://schemas.microsoft.com/office/drawing/2014/main" id="{E4ADFB15-7B42-9CE9-F737-B75450E196E8}"/>
              </a:ext>
            </a:extLst>
          </p:cNvPr>
          <p:cNvSpPr>
            <a:spLocks noGrp="1"/>
          </p:cNvSpPr>
          <p:nvPr>
            <p:ph type="pic" sz="quarter" idx="13"/>
          </p:nvPr>
        </p:nvSpPr>
        <p:spPr/>
        <p:txBody>
          <a:bodyPr/>
          <a:lstStyle/>
          <a:p>
            <a:endParaRPr lang="en-GB"/>
          </a:p>
        </p:txBody>
      </p:sp>
      <p:pic>
        <p:nvPicPr>
          <p:cNvPr id="31" name="Picture Placeholder 30" descr="A black and white photo of a woman in 1940's womens army unifrom working a piece of RADAR equipment">
            <a:extLst>
              <a:ext uri="{FF2B5EF4-FFF2-40B4-BE49-F238E27FC236}">
                <a16:creationId xmlns:a16="http://schemas.microsoft.com/office/drawing/2014/main" id="{72F177BD-5202-295D-7271-5C842FC8A643}"/>
              </a:ext>
            </a:extLst>
          </p:cNvPr>
          <p:cNvPicPr>
            <a:picLocks noGrp="1" noChangeAspect="1"/>
          </p:cNvPicPr>
          <p:nvPr>
            <p:ph type="pic" sz="quarter" idx="14"/>
          </p:nvPr>
        </p:nvPicPr>
        <p:blipFill>
          <a:blip r:embed="rId4"/>
          <a:srcRect l="11546" r="9572"/>
          <a:stretch>
            <a:fillRect/>
          </a:stretch>
        </p:blipFill>
        <p:spPr>
          <a:xfrm rot="1268507">
            <a:off x="8441820" y="3060311"/>
            <a:ext cx="2878832" cy="2764023"/>
          </a:xfrm>
          <a:prstGeom prst="rect">
            <a:avLst/>
          </a:prstGeom>
        </p:spPr>
      </p:pic>
      <p:sp>
        <p:nvSpPr>
          <p:cNvPr id="27" name="Text Placeholder 26">
            <a:extLst>
              <a:ext uri="{FF2B5EF4-FFF2-40B4-BE49-F238E27FC236}">
                <a16:creationId xmlns:a16="http://schemas.microsoft.com/office/drawing/2014/main" id="{FC894556-E17F-04B8-1B3E-3D43DDA7EBF1}"/>
              </a:ext>
            </a:extLst>
          </p:cNvPr>
          <p:cNvSpPr>
            <a:spLocks noGrp="1"/>
          </p:cNvSpPr>
          <p:nvPr>
            <p:ph type="body" sz="quarter" idx="27"/>
          </p:nvPr>
        </p:nvSpPr>
        <p:spPr/>
        <p:txBody>
          <a:bodyPr/>
          <a:lstStyle/>
          <a:p>
            <a:r>
              <a:rPr lang="en-GB" dirty="0"/>
              <a:t>Female Radar Operator</a:t>
            </a:r>
          </a:p>
        </p:txBody>
      </p:sp>
    </p:spTree>
    <p:extLst>
      <p:ext uri="{BB962C8B-B14F-4D97-AF65-F5344CB8AC3E}">
        <p14:creationId xmlns:p14="http://schemas.microsoft.com/office/powerpoint/2010/main" val="66099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6376C-7CEB-CBB3-1D2D-71D508B134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19B94E-6F43-5A7E-3131-84EDC09C8B6D}"/>
              </a:ext>
            </a:extLst>
          </p:cNvPr>
          <p:cNvSpPr>
            <a:spLocks noGrp="1"/>
          </p:cNvSpPr>
          <p:nvPr>
            <p:ph type="title"/>
          </p:nvPr>
        </p:nvSpPr>
        <p:spPr/>
        <p:txBody>
          <a:bodyPr anchor="ctr">
            <a:normAutofit/>
          </a:bodyPr>
          <a:lstStyle/>
          <a:p>
            <a:r>
              <a:rPr lang="en-GB" dirty="0"/>
              <a:t>Head of Girton College</a:t>
            </a:r>
          </a:p>
        </p:txBody>
      </p:sp>
      <p:sp>
        <p:nvSpPr>
          <p:cNvPr id="3" name="Content Placeholder 2">
            <a:extLst>
              <a:ext uri="{FF2B5EF4-FFF2-40B4-BE49-F238E27FC236}">
                <a16:creationId xmlns:a16="http://schemas.microsoft.com/office/drawing/2014/main" id="{034CA91B-D6CC-2DDE-E069-A0F29B18B759}"/>
              </a:ext>
            </a:extLst>
          </p:cNvPr>
          <p:cNvSpPr>
            <a:spLocks noGrp="1"/>
          </p:cNvSpPr>
          <p:nvPr>
            <p:ph idx="1"/>
          </p:nvPr>
        </p:nvSpPr>
        <p:spPr/>
        <p:txBody>
          <a:bodyPr>
            <a:normAutofit/>
          </a:bodyPr>
          <a:lstStyle/>
          <a:p>
            <a:pPr lvl="0">
              <a:spcBef>
                <a:spcPts val="1200"/>
              </a:spcBef>
              <a:spcAft>
                <a:spcPts val="1200"/>
              </a:spcAft>
            </a:pPr>
            <a:r>
              <a:rPr lang="en-GB" sz="2400" dirty="0"/>
              <a:t>In 1948, Mary became Mistress (Head) of Girton College.</a:t>
            </a:r>
          </a:p>
          <a:p>
            <a:pPr lvl="0">
              <a:spcBef>
                <a:spcPts val="1200"/>
              </a:spcBef>
              <a:spcAft>
                <a:spcPts val="1200"/>
              </a:spcAft>
            </a:pPr>
            <a:r>
              <a:rPr lang="en-GB" sz="2400" dirty="0"/>
              <a:t>She was known for working hard and caring about her students.</a:t>
            </a:r>
          </a:p>
          <a:p>
            <a:pPr lvl="0">
              <a:spcBef>
                <a:spcPts val="1200"/>
              </a:spcBef>
              <a:spcAft>
                <a:spcPts val="1200"/>
              </a:spcAft>
            </a:pPr>
            <a:r>
              <a:rPr lang="en-GB" sz="2400" dirty="0"/>
              <a:t>In 1956, famous artist Stanley Spencer painted her portrait.</a:t>
            </a:r>
          </a:p>
          <a:p>
            <a:pPr lvl="0">
              <a:spcBef>
                <a:spcPts val="1200"/>
              </a:spcBef>
              <a:spcAft>
                <a:spcPts val="1200"/>
              </a:spcAft>
            </a:pPr>
            <a:r>
              <a:rPr lang="en-GB" sz="2400" dirty="0"/>
              <a:t>She stayed as Mistress of the college for 20 years, until 1968.</a:t>
            </a:r>
          </a:p>
          <a:p>
            <a:pPr marL="342900" indent="-342900">
              <a:buFont typeface="Arial" panose="020B0604020202020204" pitchFamily="34" charset="0"/>
              <a:buChar char="•"/>
            </a:pPr>
            <a:endParaRPr lang="en-GB" dirty="0"/>
          </a:p>
        </p:txBody>
      </p:sp>
      <p:pic>
        <p:nvPicPr>
          <p:cNvPr id="12" name="Picture Placeholder 11" descr="A portrait of an older looking woman with grey hair wearing a black top and pearl necklace underneath a bright red Cambridge University gown.">
            <a:extLst>
              <a:ext uri="{FF2B5EF4-FFF2-40B4-BE49-F238E27FC236}">
                <a16:creationId xmlns:a16="http://schemas.microsoft.com/office/drawing/2014/main" id="{3740705F-DA32-AB00-BDCC-E99566D9AC6A}"/>
              </a:ext>
            </a:extLst>
          </p:cNvPr>
          <p:cNvPicPr>
            <a:picLocks noGrp="1" noChangeAspect="1"/>
          </p:cNvPicPr>
          <p:nvPr>
            <p:ph type="pic" sz="quarter" idx="10"/>
          </p:nvPr>
        </p:nvPicPr>
        <p:blipFill>
          <a:blip r:embed="rId3"/>
          <a:srcRect t="131" b="26368"/>
          <a:stretch>
            <a:fillRect/>
          </a:stretch>
        </p:blipFill>
        <p:spPr>
          <a:xfrm>
            <a:off x="6096000" y="0"/>
            <a:ext cx="6096000" cy="6858000"/>
          </a:xfrm>
          <a:prstGeom prst="rect">
            <a:avLst/>
          </a:prstGeom>
          <a:noFill/>
        </p:spPr>
      </p:pic>
      <p:sp>
        <p:nvSpPr>
          <p:cNvPr id="6" name="Text Placeholder 5">
            <a:extLst>
              <a:ext uri="{FF2B5EF4-FFF2-40B4-BE49-F238E27FC236}">
                <a16:creationId xmlns:a16="http://schemas.microsoft.com/office/drawing/2014/main" id="{2737FC3C-D9B8-C64C-D3FF-3AEFC5C8ECB5}"/>
              </a:ext>
            </a:extLst>
          </p:cNvPr>
          <p:cNvSpPr>
            <a:spLocks noGrp="1"/>
          </p:cNvSpPr>
          <p:nvPr>
            <p:ph type="body" sz="quarter" idx="26"/>
          </p:nvPr>
        </p:nvSpPr>
        <p:spPr/>
        <p:txBody>
          <a:bodyPr anchor="ctr">
            <a:normAutofit/>
          </a:bodyPr>
          <a:lstStyle/>
          <a:p>
            <a:r>
              <a:rPr lang="en-GB" dirty="0"/>
              <a:t>Mary Lucy Cartwright 1958 by Stanley Spencer (1891–1959)</a:t>
            </a:r>
          </a:p>
        </p:txBody>
      </p:sp>
      <p:sp>
        <p:nvSpPr>
          <p:cNvPr id="4" name="Thought Bubble: Cloud 3">
            <a:extLst>
              <a:ext uri="{FF2B5EF4-FFF2-40B4-BE49-F238E27FC236}">
                <a16:creationId xmlns:a16="http://schemas.microsoft.com/office/drawing/2014/main" id="{47A1D397-DB0D-9AFE-FA07-0D2F1E59A174}"/>
              </a:ext>
            </a:extLst>
          </p:cNvPr>
          <p:cNvSpPr/>
          <p:nvPr/>
        </p:nvSpPr>
        <p:spPr>
          <a:xfrm>
            <a:off x="6327354" y="365126"/>
            <a:ext cx="5324852" cy="4670684"/>
          </a:xfrm>
          <a:prstGeom prst="cloudCallout">
            <a:avLst/>
          </a:prstGeom>
          <a:solidFill>
            <a:srgbClr val="FFFF0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sz="2800" b="1" dirty="0">
              <a:solidFill>
                <a:schemeClr val="tx1"/>
              </a:solidFill>
            </a:endParaRPr>
          </a:p>
          <a:p>
            <a:pPr algn="ctr"/>
            <a:r>
              <a:rPr lang="en-GB" sz="2800" b="1" dirty="0">
                <a:solidFill>
                  <a:schemeClr val="tx1"/>
                </a:solidFill>
                <a:latin typeface="Arial" panose="020B0604020202020204" pitchFamily="34" charset="0"/>
                <a:cs typeface="Arial" panose="020B0604020202020204" pitchFamily="34" charset="0"/>
              </a:rPr>
              <a:t>Reflection:</a:t>
            </a:r>
          </a:p>
          <a:p>
            <a:pPr algn="ctr"/>
            <a:r>
              <a:rPr lang="en-GB" sz="2800" dirty="0">
                <a:solidFill>
                  <a:schemeClr val="tx1"/>
                </a:solidFill>
              </a:rPr>
              <a:t>One student commented: ‘</a:t>
            </a:r>
            <a:r>
              <a:rPr lang="en-GB" sz="2800" b="1" i="1" dirty="0">
                <a:solidFill>
                  <a:schemeClr val="tx1"/>
                </a:solidFill>
              </a:rPr>
              <a:t>she was always there</a:t>
            </a:r>
            <a:r>
              <a:rPr lang="en-GB" sz="2800" dirty="0">
                <a:solidFill>
                  <a:schemeClr val="tx1"/>
                </a:solidFill>
              </a:rPr>
              <a:t>’.</a:t>
            </a:r>
          </a:p>
          <a:p>
            <a:pPr algn="ctr"/>
            <a:endParaRPr lang="en-GB" sz="2800" dirty="0">
              <a:solidFill>
                <a:schemeClr val="tx1"/>
              </a:solidFill>
            </a:endParaRPr>
          </a:p>
          <a:p>
            <a:pPr algn="ctr"/>
            <a:r>
              <a:rPr lang="en-GB" sz="2800" dirty="0">
                <a:solidFill>
                  <a:schemeClr val="tx1"/>
                </a:solidFill>
                <a:latin typeface="Arial" panose="020B0604020202020204" pitchFamily="34" charset="0"/>
                <a:cs typeface="Arial" panose="020B0604020202020204" pitchFamily="34" charset="0"/>
              </a:rPr>
              <a:t>What might that tell us about Mary?</a:t>
            </a:r>
          </a:p>
          <a:p>
            <a:pPr algn="ctr"/>
            <a:endParaRPr lang="en-GB" dirty="0">
              <a:solidFill>
                <a:schemeClr val="tx1"/>
              </a:solidFill>
            </a:endParaRPr>
          </a:p>
        </p:txBody>
      </p:sp>
    </p:spTree>
    <p:extLst>
      <p:ext uri="{BB962C8B-B14F-4D97-AF65-F5344CB8AC3E}">
        <p14:creationId xmlns:p14="http://schemas.microsoft.com/office/powerpoint/2010/main" val="1891048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67D26-4DA3-1334-7B3D-CF21E8C15869}"/>
              </a:ext>
            </a:extLst>
          </p:cNvPr>
          <p:cNvSpPr>
            <a:spLocks noGrp="1"/>
          </p:cNvSpPr>
          <p:nvPr>
            <p:ph type="title"/>
          </p:nvPr>
        </p:nvSpPr>
        <p:spPr/>
        <p:txBody>
          <a:bodyPr/>
          <a:lstStyle/>
          <a:p>
            <a:r>
              <a:rPr lang="en-GB" dirty="0"/>
              <a:t>Chaos Theory and The Butterfly effect</a:t>
            </a:r>
          </a:p>
        </p:txBody>
      </p:sp>
      <p:sp>
        <p:nvSpPr>
          <p:cNvPr id="3" name="Content Placeholder 2">
            <a:extLst>
              <a:ext uri="{FF2B5EF4-FFF2-40B4-BE49-F238E27FC236}">
                <a16:creationId xmlns:a16="http://schemas.microsoft.com/office/drawing/2014/main" id="{7AD83B97-F4B4-1D7D-A27E-E378506B611A}"/>
              </a:ext>
            </a:extLst>
          </p:cNvPr>
          <p:cNvSpPr>
            <a:spLocks noGrp="1"/>
          </p:cNvSpPr>
          <p:nvPr>
            <p:ph idx="1"/>
          </p:nvPr>
        </p:nvSpPr>
        <p:spPr>
          <a:xfrm>
            <a:off x="357188" y="1780413"/>
            <a:ext cx="5264009" cy="4266470"/>
          </a:xfrm>
        </p:spPr>
        <p:txBody>
          <a:bodyPr/>
          <a:lstStyle/>
          <a:p>
            <a:pPr lvl="0"/>
            <a:r>
              <a:rPr lang="en-GB" dirty="0"/>
              <a:t>Mary’s maths helped other scientists discover </a:t>
            </a:r>
            <a:r>
              <a:rPr lang="en-GB" b="1" dirty="0">
                <a:hlinkClick r:id="rId3">
                  <a:extLst>
                    <a:ext uri="{A12FA001-AC4F-418D-AE19-62706E023703}">
                      <ahyp:hlinkClr xmlns:ahyp="http://schemas.microsoft.com/office/drawing/2018/hyperlinkcolor" val="tx"/>
                    </a:ext>
                  </a:extLst>
                </a:hlinkClick>
              </a:rPr>
              <a:t>chaos theory </a:t>
            </a:r>
            <a:r>
              <a:rPr lang="en-GB" dirty="0"/>
              <a:t>— how small changes can create big effects.</a:t>
            </a:r>
          </a:p>
          <a:p>
            <a:pPr lvl="0"/>
            <a:r>
              <a:rPr lang="en-GB" dirty="0"/>
              <a:t>Example: a butterfly flapping its wings might lead to a storm much later!</a:t>
            </a:r>
          </a:p>
          <a:p>
            <a:pPr lvl="0"/>
            <a:r>
              <a:rPr lang="en-GB" dirty="0">
                <a:hlinkClick r:id="rId4">
                  <a:extLst>
                    <a:ext uri="{A12FA001-AC4F-418D-AE19-62706E023703}">
                      <ahyp:hlinkClr xmlns:ahyp="http://schemas.microsoft.com/office/drawing/2018/hyperlinkcolor" val="tx"/>
                    </a:ext>
                  </a:extLst>
                </a:hlinkClick>
              </a:rPr>
              <a:t>Chaos theory</a:t>
            </a:r>
            <a:r>
              <a:rPr lang="en-GB" dirty="0"/>
              <a:t> helps scientists understand unpredictable events like the weather or traffic jams.</a:t>
            </a:r>
          </a:p>
        </p:txBody>
      </p:sp>
      <p:sp>
        <p:nvSpPr>
          <p:cNvPr id="28" name="Picture Placeholder 27">
            <a:extLst>
              <a:ext uri="{FF2B5EF4-FFF2-40B4-BE49-F238E27FC236}">
                <a16:creationId xmlns:a16="http://schemas.microsoft.com/office/drawing/2014/main" id="{F98782C5-A58E-7810-1B23-F34F39009388}"/>
              </a:ext>
            </a:extLst>
          </p:cNvPr>
          <p:cNvSpPr>
            <a:spLocks noGrp="1"/>
          </p:cNvSpPr>
          <p:nvPr>
            <p:ph type="pic" sz="quarter" idx="11"/>
          </p:nvPr>
        </p:nvSpPr>
        <p:spPr/>
        <p:txBody>
          <a:bodyPr/>
          <a:lstStyle/>
          <a:p>
            <a:endParaRPr lang="en-GB"/>
          </a:p>
        </p:txBody>
      </p:sp>
      <p:pic>
        <p:nvPicPr>
          <p:cNvPr id="23" name="Picture Placeholder 22" descr="A series of yellow swirls - which look like butterfly wings, on a black background">
            <a:extLst>
              <a:ext uri="{FF2B5EF4-FFF2-40B4-BE49-F238E27FC236}">
                <a16:creationId xmlns:a16="http://schemas.microsoft.com/office/drawing/2014/main" id="{864B526C-2A24-8633-913D-E67EF2B6162F}"/>
              </a:ext>
            </a:extLst>
          </p:cNvPr>
          <p:cNvPicPr>
            <a:picLocks noGrp="1" noChangeAspect="1"/>
          </p:cNvPicPr>
          <p:nvPr>
            <p:ph type="pic" sz="quarter" idx="12"/>
          </p:nvPr>
        </p:nvPicPr>
        <p:blipFill>
          <a:blip r:embed="rId5"/>
          <a:srcRect t="3100" b="3100"/>
          <a:stretch/>
        </p:blipFill>
        <p:spPr>
          <a:prstGeom prst="rect">
            <a:avLst/>
          </a:prstGeom>
        </p:spPr>
      </p:pic>
      <p:sp>
        <p:nvSpPr>
          <p:cNvPr id="19" name="Text Placeholder 18">
            <a:extLst>
              <a:ext uri="{FF2B5EF4-FFF2-40B4-BE49-F238E27FC236}">
                <a16:creationId xmlns:a16="http://schemas.microsoft.com/office/drawing/2014/main" id="{18C061F0-FD15-D48B-F3A1-5EC891CAA8F1}"/>
              </a:ext>
            </a:extLst>
          </p:cNvPr>
          <p:cNvSpPr>
            <a:spLocks noGrp="1"/>
          </p:cNvSpPr>
          <p:nvPr>
            <p:ph type="body" sz="quarter" idx="26"/>
          </p:nvPr>
        </p:nvSpPr>
        <p:spPr/>
        <p:txBody>
          <a:bodyPr/>
          <a:lstStyle/>
          <a:p>
            <a:r>
              <a:rPr lang="en-GB" dirty="0"/>
              <a:t>Chaos Theory diagram</a:t>
            </a:r>
          </a:p>
        </p:txBody>
      </p:sp>
      <p:sp>
        <p:nvSpPr>
          <p:cNvPr id="29" name="Picture Placeholder 28">
            <a:extLst>
              <a:ext uri="{FF2B5EF4-FFF2-40B4-BE49-F238E27FC236}">
                <a16:creationId xmlns:a16="http://schemas.microsoft.com/office/drawing/2014/main" id="{6E57E453-BE17-4E5C-C707-518312BFC061}"/>
              </a:ext>
            </a:extLst>
          </p:cNvPr>
          <p:cNvSpPr>
            <a:spLocks noGrp="1"/>
          </p:cNvSpPr>
          <p:nvPr>
            <p:ph type="pic" sz="quarter" idx="13"/>
          </p:nvPr>
        </p:nvSpPr>
        <p:spPr/>
        <p:txBody>
          <a:bodyPr/>
          <a:lstStyle/>
          <a:p>
            <a:endParaRPr lang="en-GB"/>
          </a:p>
        </p:txBody>
      </p:sp>
      <p:pic>
        <p:nvPicPr>
          <p:cNvPr id="27" name="Picture Placeholder 26" descr="A map of thw orld with dominos on top of it and a butterfly knocking down the first domino">
            <a:extLst>
              <a:ext uri="{FF2B5EF4-FFF2-40B4-BE49-F238E27FC236}">
                <a16:creationId xmlns:a16="http://schemas.microsoft.com/office/drawing/2014/main" id="{7E48D6C7-A3FE-020D-4FD5-A0A96CBCFAED}"/>
              </a:ext>
            </a:extLst>
          </p:cNvPr>
          <p:cNvPicPr>
            <a:picLocks noGrp="1" noChangeAspect="1"/>
          </p:cNvPicPr>
          <p:nvPr>
            <p:ph type="pic" sz="quarter" idx="14"/>
          </p:nvPr>
        </p:nvPicPr>
        <p:blipFill>
          <a:blip r:embed="rId6"/>
          <a:srcRect l="11710" r="11710"/>
          <a:stretch/>
        </p:blipFill>
        <p:spPr>
          <a:prstGeom prst="rect">
            <a:avLst/>
          </a:prstGeom>
        </p:spPr>
      </p:pic>
      <p:sp>
        <p:nvSpPr>
          <p:cNvPr id="17" name="Text Placeholder 16">
            <a:extLst>
              <a:ext uri="{FF2B5EF4-FFF2-40B4-BE49-F238E27FC236}">
                <a16:creationId xmlns:a16="http://schemas.microsoft.com/office/drawing/2014/main" id="{F4985978-E1AD-EDD3-4E00-F64CD9FA3B80}"/>
              </a:ext>
            </a:extLst>
          </p:cNvPr>
          <p:cNvSpPr>
            <a:spLocks noGrp="1"/>
          </p:cNvSpPr>
          <p:nvPr>
            <p:ph type="body" sz="quarter" idx="27"/>
          </p:nvPr>
        </p:nvSpPr>
        <p:spPr/>
        <p:txBody>
          <a:bodyPr/>
          <a:lstStyle/>
          <a:p>
            <a:r>
              <a:rPr lang="en-GB" dirty="0"/>
              <a:t>The Butterfly effect</a:t>
            </a:r>
          </a:p>
        </p:txBody>
      </p:sp>
    </p:spTree>
    <p:extLst>
      <p:ext uri="{BB962C8B-B14F-4D97-AF65-F5344CB8AC3E}">
        <p14:creationId xmlns:p14="http://schemas.microsoft.com/office/powerpoint/2010/main" val="1811396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557FE-DE89-1280-F670-AD147E39723D}"/>
              </a:ext>
            </a:extLst>
          </p:cNvPr>
          <p:cNvSpPr>
            <a:spLocks noGrp="1"/>
          </p:cNvSpPr>
          <p:nvPr>
            <p:ph type="title"/>
          </p:nvPr>
        </p:nvSpPr>
        <p:spPr/>
        <p:txBody>
          <a:bodyPr/>
          <a:lstStyle/>
          <a:p>
            <a:r>
              <a:rPr lang="en-GB" dirty="0"/>
              <a:t>Global Recognition</a:t>
            </a:r>
          </a:p>
        </p:txBody>
      </p:sp>
      <p:sp>
        <p:nvSpPr>
          <p:cNvPr id="3" name="Content Placeholder 2">
            <a:extLst>
              <a:ext uri="{FF2B5EF4-FFF2-40B4-BE49-F238E27FC236}">
                <a16:creationId xmlns:a16="http://schemas.microsoft.com/office/drawing/2014/main" id="{4CAE9944-88E8-6BB1-8693-09DCAEFE7190}"/>
              </a:ext>
            </a:extLst>
          </p:cNvPr>
          <p:cNvSpPr>
            <a:spLocks noGrp="1"/>
          </p:cNvSpPr>
          <p:nvPr>
            <p:ph idx="1"/>
          </p:nvPr>
        </p:nvSpPr>
        <p:spPr/>
        <p:txBody>
          <a:bodyPr/>
          <a:lstStyle/>
          <a:p>
            <a:pPr lvl="0"/>
            <a:r>
              <a:rPr lang="en-GB" dirty="0"/>
              <a:t>Mary became famous around the world for her maths.</a:t>
            </a:r>
          </a:p>
          <a:p>
            <a:pPr lvl="0"/>
            <a:r>
              <a:rPr lang="en-GB" dirty="0"/>
              <a:t>In 1947 Mary was elected a Fellow of the Royal Society, later becoming the first woman in their over 300-year history to serve on their Council of the Society.</a:t>
            </a:r>
          </a:p>
          <a:p>
            <a:pPr lvl="0"/>
            <a:r>
              <a:rPr lang="en-GB" dirty="0"/>
              <a:t>She worked with scientists from other countries, including doing top secret work for the United States Navy in 1949.</a:t>
            </a:r>
          </a:p>
          <a:p>
            <a:pPr lvl="0"/>
            <a:r>
              <a:rPr lang="en-GB" dirty="0"/>
              <a:t>She showed that women could reach the very top of science.</a:t>
            </a:r>
          </a:p>
          <a:p>
            <a:pPr marL="342900" indent="-342900">
              <a:buFont typeface="Arial" panose="020B0604020202020204" pitchFamily="34" charset="0"/>
              <a:buChar char="•"/>
            </a:pPr>
            <a:endParaRPr lang="en-GB" dirty="0"/>
          </a:p>
        </p:txBody>
      </p:sp>
      <p:sp>
        <p:nvSpPr>
          <p:cNvPr id="4" name="Picture Placeholder 3">
            <a:extLst>
              <a:ext uri="{FF2B5EF4-FFF2-40B4-BE49-F238E27FC236}">
                <a16:creationId xmlns:a16="http://schemas.microsoft.com/office/drawing/2014/main" id="{DFC792D5-89FE-39C8-30C2-662D6AE475A7}"/>
              </a:ext>
            </a:extLst>
          </p:cNvPr>
          <p:cNvSpPr>
            <a:spLocks noGrp="1"/>
          </p:cNvSpPr>
          <p:nvPr>
            <p:ph type="pic" sz="quarter" idx="11"/>
          </p:nvPr>
        </p:nvSpPr>
        <p:spPr/>
        <p:txBody>
          <a:bodyPr/>
          <a:lstStyle/>
          <a:p>
            <a:endParaRPr lang="en-GB"/>
          </a:p>
        </p:txBody>
      </p:sp>
      <p:pic>
        <p:nvPicPr>
          <p:cNvPr id="8" name="Picture Placeholder 7" descr="A black and white photo of 3 women in 1930s clothing and wearing hats">
            <a:extLst>
              <a:ext uri="{FF2B5EF4-FFF2-40B4-BE49-F238E27FC236}">
                <a16:creationId xmlns:a16="http://schemas.microsoft.com/office/drawing/2014/main" id="{BD73989B-361D-2162-1C08-C0F7FA4CFC88}"/>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16983" r="16983"/>
          <a:stretch/>
        </p:blipFill>
        <p:spPr>
          <a:prstGeom prst="rect">
            <a:avLst/>
          </a:prstGeom>
        </p:spPr>
      </p:pic>
      <p:sp>
        <p:nvSpPr>
          <p:cNvPr id="6" name="Text Placeholder 5">
            <a:extLst>
              <a:ext uri="{FF2B5EF4-FFF2-40B4-BE49-F238E27FC236}">
                <a16:creationId xmlns:a16="http://schemas.microsoft.com/office/drawing/2014/main" id="{7103DE08-F57E-59CF-69FD-AAFE8F92C030}"/>
              </a:ext>
            </a:extLst>
          </p:cNvPr>
          <p:cNvSpPr>
            <a:spLocks noGrp="1"/>
          </p:cNvSpPr>
          <p:nvPr>
            <p:ph type="body" sz="quarter" idx="23"/>
          </p:nvPr>
        </p:nvSpPr>
        <p:spPr/>
        <p:txBody>
          <a:bodyPr/>
          <a:lstStyle/>
          <a:p>
            <a:r>
              <a:rPr lang="en-GB" dirty="0"/>
              <a:t>Mary Cartwright (far right) at the International Congress of Mathematicians in Zurich in 1932.</a:t>
            </a:r>
          </a:p>
        </p:txBody>
      </p:sp>
      <p:sp>
        <p:nvSpPr>
          <p:cNvPr id="9" name="Arrow: Up 8">
            <a:extLst>
              <a:ext uri="{FF2B5EF4-FFF2-40B4-BE49-F238E27FC236}">
                <a16:creationId xmlns:a16="http://schemas.microsoft.com/office/drawing/2014/main" id="{9C639A2B-6BE7-AF19-C851-082F4DA28620}"/>
              </a:ext>
              <a:ext uri="{C183D7F6-B498-43B3-948B-1728B52AA6E4}">
                <adec:decorative xmlns:adec="http://schemas.microsoft.com/office/drawing/2017/decorative" val="1"/>
              </a:ext>
            </a:extLst>
          </p:cNvPr>
          <p:cNvSpPr/>
          <p:nvPr/>
        </p:nvSpPr>
        <p:spPr>
          <a:xfrm rot="19915843">
            <a:off x="10766026" y="3023340"/>
            <a:ext cx="192421" cy="2524286"/>
          </a:xfrm>
          <a:prstGeom prst="upArrow">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76898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CDD50-4808-DF8B-51D4-17053C2C6B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5DABB4-3337-27A3-B13C-9251EFAFB1E5}"/>
              </a:ext>
            </a:extLst>
          </p:cNvPr>
          <p:cNvSpPr>
            <a:spLocks noGrp="1"/>
          </p:cNvSpPr>
          <p:nvPr>
            <p:ph type="title"/>
          </p:nvPr>
        </p:nvSpPr>
        <p:spPr/>
        <p:txBody>
          <a:bodyPr/>
          <a:lstStyle/>
          <a:p>
            <a:r>
              <a:rPr lang="en-GB" dirty="0"/>
              <a:t>Global Travel</a:t>
            </a:r>
          </a:p>
        </p:txBody>
      </p:sp>
      <p:sp>
        <p:nvSpPr>
          <p:cNvPr id="3" name="Content Placeholder 2">
            <a:extLst>
              <a:ext uri="{FF2B5EF4-FFF2-40B4-BE49-F238E27FC236}">
                <a16:creationId xmlns:a16="http://schemas.microsoft.com/office/drawing/2014/main" id="{C3B1A3F9-A5EE-342E-7C6F-5EAC11FF83F7}"/>
              </a:ext>
            </a:extLst>
          </p:cNvPr>
          <p:cNvSpPr>
            <a:spLocks noGrp="1"/>
          </p:cNvSpPr>
          <p:nvPr>
            <p:ph idx="1"/>
          </p:nvPr>
        </p:nvSpPr>
        <p:spPr>
          <a:xfrm>
            <a:off x="357187" y="1226087"/>
            <a:ext cx="11362908" cy="811058"/>
          </a:xfrm>
        </p:spPr>
        <p:txBody>
          <a:bodyPr/>
          <a:lstStyle/>
          <a:p>
            <a:r>
              <a:rPr lang="en-GB" dirty="0"/>
              <a:t>Mary’s dedication to maths meant she travelled to many </a:t>
            </a:r>
            <a:r>
              <a:rPr lang="en-GB" dirty="0">
                <a:solidFill>
                  <a:srgbClr val="191919"/>
                </a:solidFill>
                <a:hlinkClick r:id="rId2">
                  <a:extLst>
                    <a:ext uri="{A12FA001-AC4F-418D-AE19-62706E023703}">
                      <ahyp:hlinkClr xmlns:ahyp="http://schemas.microsoft.com/office/drawing/2018/hyperlinkcolor" val="tx"/>
                    </a:ext>
                  </a:extLst>
                </a:hlinkClick>
              </a:rPr>
              <a:t>countries</a:t>
            </a:r>
            <a:endParaRPr lang="en-GB" dirty="0">
              <a:solidFill>
                <a:srgbClr val="191919"/>
              </a:solidFill>
            </a:endParaRPr>
          </a:p>
        </p:txBody>
      </p:sp>
      <p:pic>
        <p:nvPicPr>
          <p:cNvPr id="12" name="Picture 11" descr="A map showing all the locations across the world that Mary Cartwright visited as part of her career in mathematics - USA, Mexico, Finland, Russia (USSR), Poland, Germany, Austria, Switzerland, Italy &amp; Nigeria">
            <a:extLst>
              <a:ext uri="{FF2B5EF4-FFF2-40B4-BE49-F238E27FC236}">
                <a16:creationId xmlns:a16="http://schemas.microsoft.com/office/drawing/2014/main" id="{C3164B1A-88D8-A2B0-0347-627F143DC0FE}"/>
              </a:ext>
            </a:extLst>
          </p:cNvPr>
          <p:cNvPicPr>
            <a:picLocks noChangeAspect="1"/>
          </p:cNvPicPr>
          <p:nvPr/>
        </p:nvPicPr>
        <p:blipFill>
          <a:blip r:embed="rId3"/>
          <a:stretch>
            <a:fillRect/>
          </a:stretch>
        </p:blipFill>
        <p:spPr>
          <a:xfrm>
            <a:off x="0" y="1730237"/>
            <a:ext cx="12192000" cy="5127763"/>
          </a:xfrm>
          <a:prstGeom prst="rect">
            <a:avLst/>
          </a:prstGeom>
        </p:spPr>
      </p:pic>
    </p:spTree>
    <p:extLst>
      <p:ext uri="{BB962C8B-B14F-4D97-AF65-F5344CB8AC3E}">
        <p14:creationId xmlns:p14="http://schemas.microsoft.com/office/powerpoint/2010/main" val="28635612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D3B8F-4464-D8E2-A693-BAE403A5F026}"/>
              </a:ext>
            </a:extLst>
          </p:cNvPr>
          <p:cNvSpPr>
            <a:spLocks noGrp="1"/>
          </p:cNvSpPr>
          <p:nvPr>
            <p:ph type="title"/>
          </p:nvPr>
        </p:nvSpPr>
        <p:spPr/>
        <p:txBody>
          <a:bodyPr/>
          <a:lstStyle/>
          <a:p>
            <a:r>
              <a:rPr lang="en-GB" dirty="0"/>
              <a:t>Later Life</a:t>
            </a:r>
          </a:p>
        </p:txBody>
      </p:sp>
      <p:sp>
        <p:nvSpPr>
          <p:cNvPr id="3" name="Content Placeholder 2">
            <a:extLst>
              <a:ext uri="{FF2B5EF4-FFF2-40B4-BE49-F238E27FC236}">
                <a16:creationId xmlns:a16="http://schemas.microsoft.com/office/drawing/2014/main" id="{FBE22909-DBA6-36AA-6908-DDA6D37C034A}"/>
              </a:ext>
            </a:extLst>
          </p:cNvPr>
          <p:cNvSpPr>
            <a:spLocks noGrp="1"/>
          </p:cNvSpPr>
          <p:nvPr>
            <p:ph idx="1"/>
          </p:nvPr>
        </p:nvSpPr>
        <p:spPr/>
        <p:txBody>
          <a:bodyPr/>
          <a:lstStyle/>
          <a:p>
            <a:pPr lvl="0"/>
            <a:r>
              <a:rPr lang="en-GB" dirty="0"/>
              <a:t>Mary retired in 1968 but kept doing maths for fun.</a:t>
            </a:r>
          </a:p>
          <a:p>
            <a:pPr lvl="0"/>
            <a:r>
              <a:rPr lang="en-GB" dirty="0"/>
              <a:t>In 1971 she moved into a flat at 38 Sherlock Close, Cambridge.</a:t>
            </a:r>
          </a:p>
          <a:p>
            <a:pPr lvl="0"/>
            <a:r>
              <a:rPr lang="en-GB" dirty="0"/>
              <a:t>She was still doing maths research when she was in her 90s!</a:t>
            </a:r>
          </a:p>
          <a:p>
            <a:pPr lvl="0"/>
            <a:r>
              <a:rPr lang="en-GB" dirty="0"/>
              <a:t>In 1995 she decided to move to a nursing home, </a:t>
            </a:r>
            <a:r>
              <a:rPr lang="en-GB" dirty="0" err="1"/>
              <a:t>Midfeld</a:t>
            </a:r>
            <a:r>
              <a:rPr lang="en-GB" dirty="0"/>
              <a:t> Lodge, where family members would visit.</a:t>
            </a:r>
          </a:p>
          <a:p>
            <a:pPr lvl="0"/>
            <a:r>
              <a:rPr lang="en-GB" dirty="0"/>
              <a:t>She lived near Girton College until she died in 1998.</a:t>
            </a:r>
          </a:p>
          <a:p>
            <a:endParaRPr lang="en-GB" dirty="0"/>
          </a:p>
        </p:txBody>
      </p:sp>
      <p:sp>
        <p:nvSpPr>
          <p:cNvPr id="4" name="Picture Placeholder 3">
            <a:extLst>
              <a:ext uri="{FF2B5EF4-FFF2-40B4-BE49-F238E27FC236}">
                <a16:creationId xmlns:a16="http://schemas.microsoft.com/office/drawing/2014/main" id="{DEC68C91-A690-F77A-BB5E-B6A20A2AC3E6}"/>
              </a:ext>
            </a:extLst>
          </p:cNvPr>
          <p:cNvSpPr>
            <a:spLocks noGrp="1"/>
          </p:cNvSpPr>
          <p:nvPr>
            <p:ph type="pic" sz="quarter" idx="11"/>
          </p:nvPr>
        </p:nvSpPr>
        <p:spPr/>
        <p:txBody>
          <a:bodyPr/>
          <a:lstStyle/>
          <a:p>
            <a:endParaRPr lang="en-GB"/>
          </a:p>
        </p:txBody>
      </p:sp>
      <p:pic>
        <p:nvPicPr>
          <p:cNvPr id="8" name="Picture Placeholder 7" descr="A photo of a 3 storey block of flats with blue tiles around the entrance">
            <a:extLst>
              <a:ext uri="{FF2B5EF4-FFF2-40B4-BE49-F238E27FC236}">
                <a16:creationId xmlns:a16="http://schemas.microsoft.com/office/drawing/2014/main" id="{6059C4E6-E68D-8578-22F4-69D935B8C89A}"/>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a:stretch>
            <a:fillRect/>
          </a:stretch>
        </p:blipFill>
        <p:spPr>
          <a:prstGeom prst="rect">
            <a:avLst/>
          </a:prstGeom>
        </p:spPr>
      </p:pic>
      <p:sp>
        <p:nvSpPr>
          <p:cNvPr id="6" name="Text Placeholder 5">
            <a:extLst>
              <a:ext uri="{FF2B5EF4-FFF2-40B4-BE49-F238E27FC236}">
                <a16:creationId xmlns:a16="http://schemas.microsoft.com/office/drawing/2014/main" id="{AADB65B4-9814-EDF9-57E7-F42171978DC6}"/>
              </a:ext>
            </a:extLst>
          </p:cNvPr>
          <p:cNvSpPr>
            <a:spLocks noGrp="1"/>
          </p:cNvSpPr>
          <p:nvPr>
            <p:ph type="body" sz="quarter" idx="23"/>
          </p:nvPr>
        </p:nvSpPr>
        <p:spPr/>
        <p:txBody>
          <a:bodyPr/>
          <a:lstStyle/>
          <a:p>
            <a:r>
              <a:rPr lang="en-GB" dirty="0"/>
              <a:t>38 Sherlock Close</a:t>
            </a:r>
          </a:p>
        </p:txBody>
      </p:sp>
    </p:spTree>
    <p:extLst>
      <p:ext uri="{BB962C8B-B14F-4D97-AF65-F5344CB8AC3E}">
        <p14:creationId xmlns:p14="http://schemas.microsoft.com/office/powerpoint/2010/main" val="2788437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04020-1369-FEED-5CA5-CEA1B10FF1F5}"/>
              </a:ext>
            </a:extLst>
          </p:cNvPr>
          <p:cNvSpPr>
            <a:spLocks noGrp="1"/>
          </p:cNvSpPr>
          <p:nvPr>
            <p:ph type="title"/>
          </p:nvPr>
        </p:nvSpPr>
        <p:spPr/>
        <p:txBody>
          <a:bodyPr/>
          <a:lstStyle/>
          <a:p>
            <a:r>
              <a:rPr lang="en-GB" dirty="0">
                <a:cs typeface="Arial" panose="020B0604020202020204" pitchFamily="34" charset="0"/>
              </a:rPr>
              <a:t>Mary’s Homes</a:t>
            </a:r>
            <a:endParaRPr lang="en-GB" dirty="0">
              <a:latin typeface="Arial" panose="020B0604020202020204" pitchFamily="34" charset="0"/>
              <a:cs typeface="Arial" panose="020B0604020202020204" pitchFamily="34" charset="0"/>
            </a:endParaRPr>
          </a:p>
        </p:txBody>
      </p:sp>
      <p:pic>
        <p:nvPicPr>
          <p:cNvPr id="9" name="Content Placeholder 8" descr="A satellite map showing the location of 38 Shelock Close,  Girton College, Girton Village and the Midfield Lodge Care Home, all in Cambridge">
            <a:extLst>
              <a:ext uri="{FF2B5EF4-FFF2-40B4-BE49-F238E27FC236}">
                <a16:creationId xmlns:a16="http://schemas.microsoft.com/office/drawing/2014/main" id="{02C5A020-9C66-B733-9670-319240C14FE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99938" y="1075414"/>
            <a:ext cx="8954491" cy="5637112"/>
          </a:xfrm>
          <a:prstGeom prst="rect">
            <a:avLst/>
          </a:prstGeom>
        </p:spPr>
      </p:pic>
      <p:sp>
        <p:nvSpPr>
          <p:cNvPr id="16" name="Thought Bubble: Cloud 15">
            <a:extLst>
              <a:ext uri="{FF2B5EF4-FFF2-40B4-BE49-F238E27FC236}">
                <a16:creationId xmlns:a16="http://schemas.microsoft.com/office/drawing/2014/main" id="{79A3F7F6-C1F0-A633-71BD-ED4EAD764F15}"/>
              </a:ext>
            </a:extLst>
          </p:cNvPr>
          <p:cNvSpPr/>
          <p:nvPr/>
        </p:nvSpPr>
        <p:spPr>
          <a:xfrm flipH="1">
            <a:off x="5363110" y="145474"/>
            <a:ext cx="6267236" cy="4080163"/>
          </a:xfrm>
          <a:prstGeom prst="cloudCallout">
            <a:avLst/>
          </a:prstGeom>
          <a:solidFill>
            <a:srgbClr val="FFFF0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sz="2800" b="1" dirty="0">
              <a:solidFill>
                <a:schemeClr val="tx1"/>
              </a:solidFill>
            </a:endParaRPr>
          </a:p>
          <a:p>
            <a:pPr algn="ctr"/>
            <a:r>
              <a:rPr lang="en-GB" sz="2800" b="1" dirty="0">
                <a:solidFill>
                  <a:schemeClr val="tx1"/>
                </a:solidFill>
                <a:latin typeface="Arial" panose="020B0604020202020204" pitchFamily="34" charset="0"/>
                <a:cs typeface="Arial" panose="020B0604020202020204" pitchFamily="34" charset="0"/>
              </a:rPr>
              <a:t>Reflection:</a:t>
            </a:r>
          </a:p>
          <a:p>
            <a:pPr algn="ctr"/>
            <a:r>
              <a:rPr lang="en-GB" sz="2800" dirty="0">
                <a:solidFill>
                  <a:schemeClr val="tx1"/>
                </a:solidFill>
                <a:latin typeface="Arial" panose="020B0604020202020204" pitchFamily="34" charset="0"/>
                <a:cs typeface="Arial" panose="020B0604020202020204" pitchFamily="34" charset="0"/>
              </a:rPr>
              <a:t>Why do you think Mary lived either in or close to Girton College for the rest of her life? </a:t>
            </a:r>
          </a:p>
          <a:p>
            <a:pPr algn="ctr"/>
            <a:r>
              <a:rPr lang="en-GB" sz="2800" dirty="0">
                <a:solidFill>
                  <a:schemeClr val="tx1"/>
                </a:solidFill>
                <a:latin typeface="Arial" panose="020B0604020202020204" pitchFamily="34" charset="0"/>
                <a:cs typeface="Arial" panose="020B0604020202020204" pitchFamily="34" charset="0"/>
              </a:rPr>
              <a:t>(68 years in total)</a:t>
            </a:r>
          </a:p>
          <a:p>
            <a:pPr algn="ctr"/>
            <a:endParaRPr lang="en-GB" dirty="0">
              <a:solidFill>
                <a:schemeClr val="tx1"/>
              </a:solidFill>
            </a:endParaRPr>
          </a:p>
        </p:txBody>
      </p:sp>
    </p:spTree>
    <p:extLst>
      <p:ext uri="{BB962C8B-B14F-4D97-AF65-F5344CB8AC3E}">
        <p14:creationId xmlns:p14="http://schemas.microsoft.com/office/powerpoint/2010/main" val="503598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86C7B-8C8D-AB77-375C-511904CBF445}"/>
              </a:ext>
            </a:extLst>
          </p:cNvPr>
          <p:cNvSpPr>
            <a:spLocks noGrp="1"/>
          </p:cNvSpPr>
          <p:nvPr>
            <p:ph type="title"/>
          </p:nvPr>
        </p:nvSpPr>
        <p:spPr/>
        <p:txBody>
          <a:bodyPr anchor="ctr">
            <a:normAutofit/>
          </a:bodyPr>
          <a:lstStyle/>
          <a:p>
            <a:r>
              <a:rPr lang="en-GB" dirty="0"/>
              <a:t>Barriers for Women</a:t>
            </a:r>
          </a:p>
        </p:txBody>
      </p:sp>
      <p:sp>
        <p:nvSpPr>
          <p:cNvPr id="3" name="Content Placeholder 2">
            <a:extLst>
              <a:ext uri="{FF2B5EF4-FFF2-40B4-BE49-F238E27FC236}">
                <a16:creationId xmlns:a16="http://schemas.microsoft.com/office/drawing/2014/main" id="{DF2A4F7D-CB15-1765-1210-33B279294661}"/>
              </a:ext>
            </a:extLst>
          </p:cNvPr>
          <p:cNvSpPr>
            <a:spLocks noGrp="1"/>
          </p:cNvSpPr>
          <p:nvPr>
            <p:ph idx="1"/>
          </p:nvPr>
        </p:nvSpPr>
        <p:spPr/>
        <p:txBody>
          <a:bodyPr>
            <a:normAutofit/>
          </a:bodyPr>
          <a:lstStyle/>
          <a:p>
            <a:pPr lvl="0"/>
            <a:r>
              <a:rPr lang="en-GB" sz="2400" dirty="0"/>
              <a:t>Mary faced unfair rules: women weren’t treated equally.</a:t>
            </a:r>
          </a:p>
          <a:p>
            <a:pPr lvl="0"/>
            <a:r>
              <a:rPr lang="en-GB" sz="2400" dirty="0"/>
              <a:t>When she was young, women at Cambridge couldn’t even get degrees.</a:t>
            </a:r>
          </a:p>
          <a:p>
            <a:pPr lvl="0"/>
            <a:r>
              <a:rPr lang="en-GB" sz="2400" dirty="0"/>
              <a:t>When she wanted to go to evening classes that went on until 11pm, Mary had to get special permission to be out after 11pm!</a:t>
            </a:r>
          </a:p>
          <a:p>
            <a:r>
              <a:rPr lang="en-GB" sz="2400" dirty="0"/>
              <a:t>Mary helped change things by setting an example of what women could do.</a:t>
            </a:r>
          </a:p>
          <a:p>
            <a:pPr lvl="0"/>
            <a:endParaRPr lang="en-GB" sz="2400" dirty="0"/>
          </a:p>
          <a:p>
            <a:pPr marL="342900" indent="-342900">
              <a:buFont typeface="Arial" panose="020B0604020202020204" pitchFamily="34" charset="0"/>
              <a:buChar char="•"/>
            </a:pPr>
            <a:endParaRPr lang="en-GB" dirty="0"/>
          </a:p>
        </p:txBody>
      </p:sp>
      <p:pic>
        <p:nvPicPr>
          <p:cNvPr id="8" name="Picture Placeholder 7" descr="A photo of the the then (1948) The Queen Mother (King Charles III‘s grandmother ) was the first woman to get a degree at Cambridge university ">
            <a:extLst>
              <a:ext uri="{FF2B5EF4-FFF2-40B4-BE49-F238E27FC236}">
                <a16:creationId xmlns:a16="http://schemas.microsoft.com/office/drawing/2014/main" id="{6BB5A2C7-4701-8C1F-7D48-D97D09668554}"/>
              </a:ext>
            </a:extLst>
          </p:cNvPr>
          <p:cNvPicPr>
            <a:picLocks noGrp="1" noChangeAspect="1"/>
          </p:cNvPicPr>
          <p:nvPr>
            <p:ph type="pic" sz="quarter" idx="10"/>
          </p:nvPr>
        </p:nvPicPr>
        <p:blipFill>
          <a:blip r:embed="rId3"/>
          <a:srcRect t="7393" b="7393"/>
          <a:stretch/>
        </p:blipFill>
        <p:spPr>
          <a:prstGeom prst="rect">
            <a:avLst/>
          </a:prstGeom>
          <a:noFill/>
        </p:spPr>
      </p:pic>
      <p:sp>
        <p:nvSpPr>
          <p:cNvPr id="5" name="Text Placeholder 4">
            <a:extLst>
              <a:ext uri="{FF2B5EF4-FFF2-40B4-BE49-F238E27FC236}">
                <a16:creationId xmlns:a16="http://schemas.microsoft.com/office/drawing/2014/main" id="{4F4F22C9-D596-8837-36BB-B06FE8E0C41C}"/>
              </a:ext>
            </a:extLst>
          </p:cNvPr>
          <p:cNvSpPr>
            <a:spLocks noGrp="1"/>
          </p:cNvSpPr>
          <p:nvPr>
            <p:ph type="body" sz="quarter" idx="26"/>
          </p:nvPr>
        </p:nvSpPr>
        <p:spPr/>
        <p:txBody>
          <a:bodyPr/>
          <a:lstStyle/>
          <a:p>
            <a:r>
              <a:rPr lang="en-GB" dirty="0"/>
              <a:t>In 1948 The Queen Mother (King Charles III‘s grandmother ) was the first woman to get a degree at Cambridge university </a:t>
            </a:r>
          </a:p>
        </p:txBody>
      </p:sp>
    </p:spTree>
    <p:extLst>
      <p:ext uri="{BB962C8B-B14F-4D97-AF65-F5344CB8AC3E}">
        <p14:creationId xmlns:p14="http://schemas.microsoft.com/office/powerpoint/2010/main" val="1084784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68FF1-ECEA-E542-116F-5362BB31C7CD}"/>
              </a:ext>
            </a:extLst>
          </p:cNvPr>
          <p:cNvSpPr>
            <a:spLocks noGrp="1"/>
          </p:cNvSpPr>
          <p:nvPr>
            <p:ph type="title"/>
          </p:nvPr>
        </p:nvSpPr>
        <p:spPr/>
        <p:txBody>
          <a:bodyPr>
            <a:normAutofit fontScale="90000"/>
          </a:bodyPr>
          <a:lstStyle/>
          <a:p>
            <a:r>
              <a:rPr lang="en-GB">
                <a:latin typeface="Arial" panose="020B0604020202020204" pitchFamily="34" charset="0"/>
                <a:cs typeface="Arial" panose="020B0604020202020204" pitchFamily="34" charset="0"/>
              </a:rPr>
              <a:t>What makes a person significant?</a:t>
            </a:r>
            <a:endParaRPr lang="en-US">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4477517-C720-6DA8-CA8D-C8A6358F12B3}"/>
              </a:ext>
            </a:extLst>
          </p:cNvPr>
          <p:cNvSpPr>
            <a:spLocks noGrp="1"/>
          </p:cNvSpPr>
          <p:nvPr>
            <p:ph idx="1"/>
          </p:nvPr>
        </p:nvSpPr>
        <p:spPr>
          <a:xfrm>
            <a:off x="381886" y="1411704"/>
            <a:ext cx="7380084" cy="4981601"/>
          </a:xfrm>
        </p:spPr>
        <p:txBody>
          <a:bodyPr lIns="0" tIns="45720" rIns="90000" bIns="45720" anchor="t"/>
          <a:lstStyle/>
          <a:p>
            <a:r>
              <a:rPr lang="en-US" sz="2400" dirty="0">
                <a:latin typeface="Arial" panose="020B0604020202020204" pitchFamily="34" charset="0"/>
                <a:cs typeface="Arial" panose="020B0604020202020204" pitchFamily="34" charset="0"/>
              </a:rPr>
              <a:t>Questions to ask about a person. </a:t>
            </a:r>
          </a:p>
          <a:p>
            <a:r>
              <a:rPr lang="en-US" sz="2400" dirty="0">
                <a:latin typeface="Arial" panose="020B0604020202020204" pitchFamily="34" charset="0"/>
                <a:cs typeface="Arial" panose="020B0604020202020204" pitchFamily="34" charset="0"/>
              </a:rPr>
              <a:t>Did they: </a:t>
            </a:r>
          </a:p>
          <a:p>
            <a:pPr marL="457200" indent="-457200">
              <a:spcAft>
                <a:spcPts val="1200"/>
              </a:spcAft>
              <a:buFont typeface="+mj-lt"/>
              <a:buAutoNum type="arabicPeriod"/>
            </a:pPr>
            <a:r>
              <a:rPr lang="en-US" sz="2400" dirty="0">
                <a:latin typeface="Arial" panose="020B0604020202020204" pitchFamily="34" charset="0"/>
                <a:cs typeface="Arial" panose="020B0604020202020204" pitchFamily="34" charset="0"/>
              </a:rPr>
              <a:t>make big changes in their lifetime?</a:t>
            </a:r>
          </a:p>
          <a:p>
            <a:pPr marL="457200" indent="-457200">
              <a:spcAft>
                <a:spcPts val="1200"/>
              </a:spcAft>
              <a:buFont typeface="+mj-lt"/>
              <a:buAutoNum type="arabicPeriod"/>
            </a:pPr>
            <a:r>
              <a:rPr lang="en-US" sz="2400" dirty="0">
                <a:latin typeface="Arial" panose="020B0604020202020204" pitchFamily="34" charset="0"/>
                <a:cs typeface="Arial" panose="020B0604020202020204" pitchFamily="34" charset="0"/>
              </a:rPr>
              <a:t>make a lot of people’s lives better or worse?</a:t>
            </a:r>
          </a:p>
          <a:p>
            <a:pPr marL="457200" indent="-457200">
              <a:spcAft>
                <a:spcPts val="1200"/>
              </a:spcAft>
              <a:buFont typeface="+mj-lt"/>
              <a:buAutoNum type="arabicPeriod"/>
            </a:pPr>
            <a:r>
              <a:rPr lang="en-US" sz="2400" dirty="0">
                <a:latin typeface="Arial" panose="020B0604020202020204" pitchFamily="34" charset="0"/>
                <a:cs typeface="Arial" panose="020B0604020202020204" pitchFamily="34" charset="0"/>
              </a:rPr>
              <a:t>change the way people think about something?</a:t>
            </a:r>
          </a:p>
          <a:p>
            <a:pPr marL="457200" indent="-457200">
              <a:spcAft>
                <a:spcPts val="1200"/>
              </a:spcAft>
              <a:buFont typeface="+mj-lt"/>
              <a:buAutoNum type="arabicPeriod"/>
            </a:pPr>
            <a:r>
              <a:rPr lang="en-US" sz="2400" dirty="0">
                <a:latin typeface="Arial" panose="020B0604020202020204" pitchFamily="34" charset="0"/>
                <a:cs typeface="Arial" panose="020B0604020202020204" pitchFamily="34" charset="0"/>
              </a:rPr>
              <a:t>have a lasting impact on their locality, the country or the world? </a:t>
            </a:r>
          </a:p>
          <a:p>
            <a:pPr marL="457200" indent="-457200">
              <a:spcAft>
                <a:spcPts val="1200"/>
              </a:spcAft>
              <a:buFont typeface="+mj-lt"/>
              <a:buAutoNum type="arabicPeriod"/>
            </a:pPr>
            <a:r>
              <a:rPr lang="en-US" sz="2400" dirty="0">
                <a:latin typeface="Arial" panose="020B0604020202020204" pitchFamily="34" charset="0"/>
                <a:ea typeface="+mn-lt"/>
                <a:cs typeface="Arial" panose="020B0604020202020204" pitchFamily="34" charset="0"/>
              </a:rPr>
              <a:t>set</a:t>
            </a:r>
            <a:r>
              <a:rPr lang="en-US" sz="2400" dirty="0">
                <a:latin typeface="Arial" panose="020B0604020202020204" pitchFamily="34" charset="0"/>
                <a:cs typeface="Arial" panose="020B0604020202020204" pitchFamily="34" charset="0"/>
              </a:rPr>
              <a:t> a really good/bad example to people about how to live and behave?</a:t>
            </a:r>
          </a:p>
          <a:p>
            <a:endParaRPr lang="en-US" dirty="0">
              <a:cs typeface="Arial"/>
            </a:endParaRPr>
          </a:p>
        </p:txBody>
      </p:sp>
      <p:pic>
        <p:nvPicPr>
          <p:cNvPr id="8" name="Picture Placeholder 7" descr="A yellow question mark inside a thought bubble coming from someone's head">
            <a:extLst>
              <a:ext uri="{FF2B5EF4-FFF2-40B4-BE49-F238E27FC236}">
                <a16:creationId xmlns:a16="http://schemas.microsoft.com/office/drawing/2014/main" id="{EF50A0F6-B09A-0498-845E-7E5EF1529C77}"/>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tretch/>
        </p:blipFill>
        <p:spPr>
          <a:xfrm>
            <a:off x="7761970" y="1411704"/>
            <a:ext cx="4048144" cy="4150293"/>
          </a:xfrm>
          <a:prstGeom prst="rect">
            <a:avLst/>
          </a:prstGeom>
        </p:spPr>
      </p:pic>
    </p:spTree>
    <p:extLst>
      <p:ext uri="{BB962C8B-B14F-4D97-AF65-F5344CB8AC3E}">
        <p14:creationId xmlns:p14="http://schemas.microsoft.com/office/powerpoint/2010/main" val="1607415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D9FC4-0C91-64B1-8700-FCB102A9DBA6}"/>
              </a:ext>
            </a:extLst>
          </p:cNvPr>
          <p:cNvSpPr>
            <a:spLocks noGrp="1"/>
          </p:cNvSpPr>
          <p:nvPr>
            <p:ph type="title"/>
          </p:nvPr>
        </p:nvSpPr>
        <p:spPr/>
        <p:txBody>
          <a:bodyPr>
            <a:normAutofit/>
          </a:bodyPr>
          <a:lstStyle/>
          <a:p>
            <a:r>
              <a:rPr lang="en-GB" dirty="0"/>
              <a:t>Recognition – ‘Firsts’</a:t>
            </a:r>
          </a:p>
        </p:txBody>
      </p:sp>
      <p:sp>
        <p:nvSpPr>
          <p:cNvPr id="3" name="Content Placeholder 2">
            <a:extLst>
              <a:ext uri="{FF2B5EF4-FFF2-40B4-BE49-F238E27FC236}">
                <a16:creationId xmlns:a16="http://schemas.microsoft.com/office/drawing/2014/main" id="{99FD0C3C-7417-D050-DE77-5A15EC41C195}"/>
              </a:ext>
            </a:extLst>
          </p:cNvPr>
          <p:cNvSpPr>
            <a:spLocks noGrp="1"/>
          </p:cNvSpPr>
          <p:nvPr>
            <p:ph idx="1"/>
          </p:nvPr>
        </p:nvSpPr>
        <p:spPr/>
        <p:txBody>
          <a:bodyPr/>
          <a:lstStyle/>
          <a:p>
            <a:pPr lvl="0"/>
            <a:r>
              <a:rPr lang="en-GB" sz="2400" dirty="0"/>
              <a:t>Mary was the:</a:t>
            </a:r>
          </a:p>
          <a:p>
            <a:pPr lvl="0"/>
            <a:r>
              <a:rPr lang="en-GB" sz="2400" dirty="0"/>
              <a:t>First woman mathematician in the Royal Society and the first woman to serve on its council .</a:t>
            </a:r>
          </a:p>
          <a:p>
            <a:pPr lvl="0"/>
            <a:r>
              <a:rPr lang="en-GB" sz="2400" dirty="0"/>
              <a:t>First woman President of the London Mathematical Society.</a:t>
            </a:r>
          </a:p>
          <a:p>
            <a:pPr lvl="0"/>
            <a:r>
              <a:rPr lang="en-GB" sz="2400" dirty="0"/>
              <a:t>First woman to win some of the top maths medals.</a:t>
            </a:r>
          </a:p>
          <a:p>
            <a:pPr lvl="0"/>
            <a:r>
              <a:rPr lang="en-GB" sz="2400" dirty="0"/>
              <a:t>First woman appointed to Septem Viri, a Cambridge University Court on all matters related to university staff. </a:t>
            </a:r>
          </a:p>
        </p:txBody>
      </p:sp>
      <p:pic>
        <p:nvPicPr>
          <p:cNvPr id="11" name="Picture Placeholder 10" descr="An impressionist style portrait painting of a smartly dressed woman sat in a chair with her hands on her lap">
            <a:extLst>
              <a:ext uri="{FF2B5EF4-FFF2-40B4-BE49-F238E27FC236}">
                <a16:creationId xmlns:a16="http://schemas.microsoft.com/office/drawing/2014/main" id="{CB6AF2CA-9A24-CAEC-3FC9-F89730E61141}"/>
              </a:ext>
            </a:extLst>
          </p:cNvPr>
          <p:cNvPicPr>
            <a:picLocks noGrp="1" noChangeAspect="1"/>
          </p:cNvPicPr>
          <p:nvPr>
            <p:ph type="pic" sz="quarter" idx="10"/>
          </p:nvPr>
        </p:nvPicPr>
        <p:blipFill>
          <a:blip r:embed="rId3"/>
          <a:srcRect t="12610" b="9332"/>
          <a:stretch>
            <a:fillRect/>
          </a:stretch>
        </p:blipFill>
        <p:spPr>
          <a:xfrm>
            <a:off x="6096000" y="0"/>
            <a:ext cx="6096000" cy="6858000"/>
          </a:xfrm>
          <a:prstGeom prst="rect">
            <a:avLst/>
          </a:prstGeom>
        </p:spPr>
      </p:pic>
      <p:sp>
        <p:nvSpPr>
          <p:cNvPr id="13" name="Text Placeholder 12">
            <a:extLst>
              <a:ext uri="{FF2B5EF4-FFF2-40B4-BE49-F238E27FC236}">
                <a16:creationId xmlns:a16="http://schemas.microsoft.com/office/drawing/2014/main" id="{704551F9-6259-99B7-8581-15FB2B200B53}"/>
              </a:ext>
            </a:extLst>
          </p:cNvPr>
          <p:cNvSpPr>
            <a:spLocks noGrp="1"/>
          </p:cNvSpPr>
          <p:nvPr>
            <p:ph type="body" sz="quarter" idx="26"/>
          </p:nvPr>
        </p:nvSpPr>
        <p:spPr/>
        <p:txBody>
          <a:bodyPr/>
          <a:lstStyle/>
          <a:p>
            <a:r>
              <a:rPr lang="en-GB" dirty="0"/>
              <a:t>Dame Mary Cartwright by Hans Schwarz</a:t>
            </a:r>
          </a:p>
        </p:txBody>
      </p:sp>
    </p:spTree>
    <p:extLst>
      <p:ext uri="{BB962C8B-B14F-4D97-AF65-F5344CB8AC3E}">
        <p14:creationId xmlns:p14="http://schemas.microsoft.com/office/powerpoint/2010/main" val="3475226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9A067-EEE6-213D-11FF-264EFBFD44FF}"/>
              </a:ext>
            </a:extLst>
          </p:cNvPr>
          <p:cNvSpPr>
            <a:spLocks noGrp="1"/>
          </p:cNvSpPr>
          <p:nvPr>
            <p:ph type="title"/>
          </p:nvPr>
        </p:nvSpPr>
        <p:spPr/>
        <p:txBody>
          <a:bodyPr anchor="ctr">
            <a:normAutofit/>
          </a:bodyPr>
          <a:lstStyle/>
          <a:p>
            <a:r>
              <a:rPr lang="en-GB" dirty="0"/>
              <a:t>Who Was Mary Cartwright?</a:t>
            </a:r>
          </a:p>
        </p:txBody>
      </p:sp>
      <p:sp>
        <p:nvSpPr>
          <p:cNvPr id="3" name="Content Placeholder 2">
            <a:extLst>
              <a:ext uri="{FF2B5EF4-FFF2-40B4-BE49-F238E27FC236}">
                <a16:creationId xmlns:a16="http://schemas.microsoft.com/office/drawing/2014/main" id="{CFBC341F-B3C9-A1FA-77E1-B722E8B395AB}"/>
              </a:ext>
            </a:extLst>
          </p:cNvPr>
          <p:cNvSpPr>
            <a:spLocks noGrp="1"/>
          </p:cNvSpPr>
          <p:nvPr>
            <p:ph idx="1"/>
          </p:nvPr>
        </p:nvSpPr>
        <p:spPr/>
        <p:txBody>
          <a:bodyPr>
            <a:normAutofit/>
          </a:bodyPr>
          <a:lstStyle/>
          <a:p>
            <a:pPr lvl="0"/>
            <a:r>
              <a:rPr lang="en-GB" dirty="0"/>
              <a:t>Mary:</a:t>
            </a:r>
          </a:p>
          <a:p>
            <a:pPr lvl="0"/>
            <a:r>
              <a:rPr lang="en-GB" dirty="0"/>
              <a:t>Was brilliant and determined, but she did not like to ‘blow her own trumpet’.</a:t>
            </a:r>
          </a:p>
          <a:p>
            <a:pPr lvl="0"/>
            <a:r>
              <a:rPr lang="en-GB" dirty="0"/>
              <a:t>Loved learning, history, music, and painting.</a:t>
            </a:r>
          </a:p>
          <a:p>
            <a:pPr lvl="0"/>
            <a:r>
              <a:rPr lang="en-GB" dirty="0"/>
              <a:t>Had a sharp sense of humour and didn’t like too much fuss. </a:t>
            </a:r>
          </a:p>
        </p:txBody>
      </p:sp>
      <p:pic>
        <p:nvPicPr>
          <p:cNvPr id="8" name="Picture Placeholder 7" descr="A black and white photo of a woman in a smart formal jacket and a white shirt with wide lapels.">
            <a:extLst>
              <a:ext uri="{FF2B5EF4-FFF2-40B4-BE49-F238E27FC236}">
                <a16:creationId xmlns:a16="http://schemas.microsoft.com/office/drawing/2014/main" id="{7DCE17F0-7F59-C778-237D-C09B2FE5C931}"/>
              </a:ext>
            </a:extLst>
          </p:cNvPr>
          <p:cNvPicPr>
            <a:picLocks noGrp="1" noChangeAspect="1"/>
          </p:cNvPicPr>
          <p:nvPr>
            <p:ph type="pic" sz="quarter" idx="10"/>
          </p:nvPr>
        </p:nvPicPr>
        <p:blipFill>
          <a:blip r:embed="rId3"/>
          <a:srcRect t="8030" b="10593"/>
          <a:stretch>
            <a:fillRect/>
          </a:stretch>
        </p:blipFill>
        <p:spPr>
          <a:xfrm>
            <a:off x="6096000" y="0"/>
            <a:ext cx="6096000" cy="6858000"/>
          </a:xfrm>
          <a:prstGeom prst="rect">
            <a:avLst/>
          </a:prstGeom>
        </p:spPr>
      </p:pic>
      <p:sp>
        <p:nvSpPr>
          <p:cNvPr id="6" name="Text Placeholder 5">
            <a:extLst>
              <a:ext uri="{FF2B5EF4-FFF2-40B4-BE49-F238E27FC236}">
                <a16:creationId xmlns:a16="http://schemas.microsoft.com/office/drawing/2014/main" id="{50A88269-DB05-D4BA-BF7D-DBE9B236E005}"/>
              </a:ext>
            </a:extLst>
          </p:cNvPr>
          <p:cNvSpPr>
            <a:spLocks noGrp="1"/>
          </p:cNvSpPr>
          <p:nvPr>
            <p:ph type="body" sz="quarter" idx="26"/>
          </p:nvPr>
        </p:nvSpPr>
        <p:spPr>
          <a:solidFill>
            <a:srgbClr val="99BF71"/>
          </a:solidFill>
        </p:spPr>
        <p:txBody>
          <a:bodyPr anchor="ctr">
            <a:normAutofit/>
          </a:bodyPr>
          <a:lstStyle/>
          <a:p>
            <a:r>
              <a:rPr lang="en-GB" dirty="0"/>
              <a:t>Dame Mary Cartright</a:t>
            </a:r>
          </a:p>
        </p:txBody>
      </p:sp>
    </p:spTree>
    <p:extLst>
      <p:ext uri="{BB962C8B-B14F-4D97-AF65-F5344CB8AC3E}">
        <p14:creationId xmlns:p14="http://schemas.microsoft.com/office/powerpoint/2010/main" val="227196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E5CA3-445A-F14A-F853-5A0809FD8EA1}"/>
              </a:ext>
            </a:extLst>
          </p:cNvPr>
          <p:cNvSpPr>
            <a:spLocks noGrp="1"/>
          </p:cNvSpPr>
          <p:nvPr>
            <p:ph type="title"/>
          </p:nvPr>
        </p:nvSpPr>
        <p:spPr/>
        <p:txBody>
          <a:bodyPr anchor="ctr">
            <a:normAutofit/>
          </a:bodyPr>
          <a:lstStyle/>
          <a:p>
            <a:r>
              <a:rPr lang="en-GB" sz="3000" dirty="0"/>
              <a:t>Why She Matters</a:t>
            </a:r>
          </a:p>
        </p:txBody>
      </p:sp>
      <p:sp>
        <p:nvSpPr>
          <p:cNvPr id="3" name="Content Placeholder 2">
            <a:extLst>
              <a:ext uri="{FF2B5EF4-FFF2-40B4-BE49-F238E27FC236}">
                <a16:creationId xmlns:a16="http://schemas.microsoft.com/office/drawing/2014/main" id="{11F057EF-7C78-B54D-2F0C-252825EC9D22}"/>
              </a:ext>
            </a:extLst>
          </p:cNvPr>
          <p:cNvSpPr>
            <a:spLocks noGrp="1"/>
          </p:cNvSpPr>
          <p:nvPr>
            <p:ph idx="1"/>
          </p:nvPr>
        </p:nvSpPr>
        <p:spPr/>
        <p:txBody>
          <a:bodyPr>
            <a:normAutofit/>
          </a:bodyPr>
          <a:lstStyle/>
          <a:p>
            <a:pPr lvl="0"/>
            <a:r>
              <a:rPr lang="en-GB" dirty="0"/>
              <a:t>Mary Cartwright ‘opened doors’ and ‘paved the way’ for future women in maths.</a:t>
            </a:r>
          </a:p>
          <a:p>
            <a:pPr lvl="0"/>
            <a:r>
              <a:rPr lang="en-GB" dirty="0"/>
              <a:t>Her work led to ideas scientists still use today.</a:t>
            </a:r>
          </a:p>
          <a:p>
            <a:pPr lvl="0"/>
            <a:r>
              <a:rPr lang="en-GB" dirty="0"/>
              <a:t>She proved that with hard work, anything is possible.</a:t>
            </a:r>
          </a:p>
          <a:p>
            <a:pPr marL="457200" indent="-457200">
              <a:lnSpc>
                <a:spcPct val="90000"/>
              </a:lnSpc>
              <a:buFont typeface="Arial" panose="020B0604020202020204" pitchFamily="34" charset="0"/>
              <a:buChar char="•"/>
            </a:pPr>
            <a:endParaRPr lang="en-GB" sz="2600" dirty="0"/>
          </a:p>
        </p:txBody>
      </p:sp>
      <p:pic>
        <p:nvPicPr>
          <p:cNvPr id="16" name="Picture Placeholder 15" descr="A black and white photo of a woman in a flowery blouse and cardigan wearing glasses. She is holding pieces of paper and standing in front of a blackboard with maths equations on it">
            <a:extLst>
              <a:ext uri="{FF2B5EF4-FFF2-40B4-BE49-F238E27FC236}">
                <a16:creationId xmlns:a16="http://schemas.microsoft.com/office/drawing/2014/main" id="{DF517A57-A937-BEEC-BF2C-7466C4246E27}"/>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4" r="14"/>
          <a:stretch/>
        </p:blipFill>
        <p:spPr>
          <a:prstGeom prst="rect">
            <a:avLst/>
          </a:prstGeom>
          <a:noFill/>
        </p:spPr>
      </p:pic>
      <p:sp>
        <p:nvSpPr>
          <p:cNvPr id="6" name="Text Placeholder 5">
            <a:extLst>
              <a:ext uri="{FF2B5EF4-FFF2-40B4-BE49-F238E27FC236}">
                <a16:creationId xmlns:a16="http://schemas.microsoft.com/office/drawing/2014/main" id="{33A48722-9DFA-EFCD-B853-B9C693D18200}"/>
              </a:ext>
            </a:extLst>
          </p:cNvPr>
          <p:cNvSpPr>
            <a:spLocks noGrp="1"/>
          </p:cNvSpPr>
          <p:nvPr>
            <p:ph type="body" sz="quarter" idx="26"/>
          </p:nvPr>
        </p:nvSpPr>
        <p:spPr>
          <a:solidFill>
            <a:srgbClr val="99BF71"/>
          </a:solidFill>
        </p:spPr>
        <p:txBody>
          <a:bodyPr anchor="ctr">
            <a:normAutofit/>
          </a:bodyPr>
          <a:lstStyle/>
          <a:p>
            <a:pPr>
              <a:lnSpc>
                <a:spcPct val="90000"/>
              </a:lnSpc>
            </a:pPr>
            <a:r>
              <a:rPr lang="en-GB" sz="1100" dirty="0"/>
              <a:t>Dame Mary Cartwright</a:t>
            </a:r>
          </a:p>
        </p:txBody>
      </p:sp>
    </p:spTree>
    <p:extLst>
      <p:ext uri="{BB962C8B-B14F-4D97-AF65-F5344CB8AC3E}">
        <p14:creationId xmlns:p14="http://schemas.microsoft.com/office/powerpoint/2010/main" val="591304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E603A-ACD8-88ED-4CB3-33E535383E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B44FBD-7D80-9985-14C7-8B5CB5676626}"/>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What makes Mary Cartwright significant? </a:t>
            </a:r>
          </a:p>
        </p:txBody>
      </p:sp>
      <p:sp>
        <p:nvSpPr>
          <p:cNvPr id="18" name="Content Placeholder 17">
            <a:extLst>
              <a:ext uri="{FF2B5EF4-FFF2-40B4-BE49-F238E27FC236}">
                <a16:creationId xmlns:a16="http://schemas.microsoft.com/office/drawing/2014/main" id="{1B6562F9-CE33-1109-A71C-BF1E208DA993}"/>
              </a:ext>
            </a:extLst>
          </p:cNvPr>
          <p:cNvSpPr>
            <a:spLocks noGrp="1"/>
          </p:cNvSpPr>
          <p:nvPr>
            <p:ph idx="1"/>
          </p:nvPr>
        </p:nvSpPr>
        <p:spPr/>
        <p:txBody>
          <a:bodyPr/>
          <a:lstStyle/>
          <a:p>
            <a:pPr marL="514350" indent="-514350">
              <a:buFont typeface="+mj-lt"/>
              <a:buAutoNum type="arabicPeriod"/>
            </a:pPr>
            <a:r>
              <a:rPr lang="en-GB" dirty="0"/>
              <a:t>Sort the cards that follow into two piles</a:t>
            </a:r>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r>
              <a:rPr lang="en-GB" dirty="0"/>
              <a:t>Pick your top 3 (</a:t>
            </a:r>
            <a:r>
              <a:rPr lang="en-GB"/>
              <a:t>or 5) </a:t>
            </a:r>
            <a:r>
              <a:rPr lang="en-GB" dirty="0"/>
              <a:t>and put them into a diagram to show which you think were the most important</a:t>
            </a:r>
          </a:p>
        </p:txBody>
      </p:sp>
      <p:graphicFrame>
        <p:nvGraphicFramePr>
          <p:cNvPr id="19" name="Table 18" descr="Table">
            <a:extLst>
              <a:ext uri="{FF2B5EF4-FFF2-40B4-BE49-F238E27FC236}">
                <a16:creationId xmlns:a16="http://schemas.microsoft.com/office/drawing/2014/main" id="{DBD1FD54-D32B-27AC-32B2-62FDA173EF3C}"/>
              </a:ext>
            </a:extLst>
          </p:cNvPr>
          <p:cNvGraphicFramePr>
            <a:graphicFrameLocks noGrp="1"/>
          </p:cNvGraphicFramePr>
          <p:nvPr>
            <p:extLst>
              <p:ext uri="{D42A27DB-BD31-4B8C-83A1-F6EECF244321}">
                <p14:modId xmlns:p14="http://schemas.microsoft.com/office/powerpoint/2010/main" val="3835408974"/>
              </p:ext>
            </p:extLst>
          </p:nvPr>
        </p:nvGraphicFramePr>
        <p:xfrm>
          <a:off x="357187" y="2074606"/>
          <a:ext cx="10971915" cy="3553029"/>
        </p:xfrm>
        <a:graphic>
          <a:graphicData uri="http://schemas.openxmlformats.org/drawingml/2006/table">
            <a:tbl>
              <a:tblPr firstRow="1"/>
              <a:tblGrid>
                <a:gridCol w="5566955">
                  <a:extLst>
                    <a:ext uri="{9D8B030D-6E8A-4147-A177-3AD203B41FA5}">
                      <a16:colId xmlns:a16="http://schemas.microsoft.com/office/drawing/2014/main" val="20000"/>
                    </a:ext>
                  </a:extLst>
                </a:gridCol>
                <a:gridCol w="5404960">
                  <a:extLst>
                    <a:ext uri="{9D8B030D-6E8A-4147-A177-3AD203B41FA5}">
                      <a16:colId xmlns:a16="http://schemas.microsoft.com/office/drawing/2014/main" val="20003"/>
                    </a:ext>
                  </a:extLst>
                </a:gridCol>
              </a:tblGrid>
              <a:tr h="1308384">
                <a:tc>
                  <a:txBody>
                    <a:bodyPr/>
                    <a:lstStyle/>
                    <a:p>
                      <a:r>
                        <a:rPr lang="en-GB" sz="2800" dirty="0">
                          <a:solidFill>
                            <a:schemeClr val="tx1"/>
                          </a:solidFill>
                          <a:latin typeface="Arial" panose="020B0604020202020204" pitchFamily="34" charset="0"/>
                          <a:cs typeface="Arial" panose="020B0604020202020204" pitchFamily="34" charset="0"/>
                        </a:rPr>
                        <a:t>Contributions to mathematics and science</a:t>
                      </a:r>
                    </a:p>
                    <a:p>
                      <a:pPr algn="l">
                        <a:defRPr/>
                      </a:pPr>
                      <a:endParaRPr lang="en-US" sz="1800" b="1"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BEBA0"/>
                    </a:solidFill>
                  </a:tcPr>
                </a:tc>
                <a:tc>
                  <a:txBody>
                    <a:bodyPr/>
                    <a:lstStyle/>
                    <a:p>
                      <a:r>
                        <a:rPr lang="en-GB" sz="2800" dirty="0">
                          <a:latin typeface="Arial" panose="020B0604020202020204" pitchFamily="34" charset="0"/>
                          <a:cs typeface="Arial" panose="020B0604020202020204" pitchFamily="34" charset="0"/>
                        </a:rPr>
                        <a:t>A female pioneer</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AC3C1"/>
                    </a:solidFill>
                  </a:tcPr>
                </a:tc>
                <a:extLst>
                  <a:ext uri="{0D108BD9-81ED-4DB2-BD59-A6C34878D82A}">
                    <a16:rowId xmlns:a16="http://schemas.microsoft.com/office/drawing/2014/main" val="672626049"/>
                  </a:ext>
                </a:extLst>
              </a:tr>
              <a:tr h="2244645">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8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800" b="0" i="0" dirty="0">
                        <a:solidFill>
                          <a:schemeClr val="tx1"/>
                        </a:solidFill>
                        <a:effectLst/>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2947265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13C9A-B8B9-8169-27E6-DC2CF61FBC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7E7302-C95F-F05A-44F0-DBF4A1C3D3BC}"/>
              </a:ext>
            </a:extLst>
          </p:cNvPr>
          <p:cNvSpPr>
            <a:spLocks noGrp="1"/>
          </p:cNvSpPr>
          <p:nvPr>
            <p:ph type="title"/>
          </p:nvPr>
        </p:nvSpPr>
        <p:spPr>
          <a:xfrm>
            <a:off x="357187" y="-710288"/>
            <a:ext cx="10996613" cy="710288"/>
          </a:xfrm>
        </p:spPr>
        <p:txBody>
          <a:bodyPr vert="horz" lIns="0" tIns="45720" rIns="90000" bIns="45720" rtlCol="0" anchor="b">
            <a:normAutofit/>
          </a:bodyPr>
          <a:lstStyle/>
          <a:p>
            <a:r>
              <a:rPr lang="en-GB" dirty="0"/>
              <a:t>Cards to print out</a:t>
            </a:r>
          </a:p>
        </p:txBody>
      </p:sp>
      <p:graphicFrame>
        <p:nvGraphicFramePr>
          <p:cNvPr id="3" name="Table 2">
            <a:extLst>
              <a:ext uri="{FF2B5EF4-FFF2-40B4-BE49-F238E27FC236}">
                <a16:creationId xmlns:a16="http://schemas.microsoft.com/office/drawing/2014/main" id="{8F205299-7C93-9845-D5CC-F441BB5ED46A}"/>
              </a:ext>
            </a:extLst>
          </p:cNvPr>
          <p:cNvGraphicFramePr>
            <a:graphicFrameLocks noGrp="1"/>
          </p:cNvGraphicFramePr>
          <p:nvPr>
            <p:extLst>
              <p:ext uri="{D42A27DB-BD31-4B8C-83A1-F6EECF244321}">
                <p14:modId xmlns:p14="http://schemas.microsoft.com/office/powerpoint/2010/main" val="2273558316"/>
              </p:ext>
            </p:extLst>
          </p:nvPr>
        </p:nvGraphicFramePr>
        <p:xfrm>
          <a:off x="431514" y="91440"/>
          <a:ext cx="11101281" cy="6736080"/>
        </p:xfrm>
        <a:graphic>
          <a:graphicData uri="http://schemas.openxmlformats.org/drawingml/2006/table">
            <a:tbl>
              <a:tblPr firstRow="1">
                <a:tableStyleId>{5C22544A-7EE6-4342-B048-85BDC9FD1C3A}</a:tableStyleId>
              </a:tblPr>
              <a:tblGrid>
                <a:gridCol w="3700427">
                  <a:extLst>
                    <a:ext uri="{9D8B030D-6E8A-4147-A177-3AD203B41FA5}">
                      <a16:colId xmlns:a16="http://schemas.microsoft.com/office/drawing/2014/main" val="3293976783"/>
                    </a:ext>
                  </a:extLst>
                </a:gridCol>
                <a:gridCol w="3700427">
                  <a:extLst>
                    <a:ext uri="{9D8B030D-6E8A-4147-A177-3AD203B41FA5}">
                      <a16:colId xmlns:a16="http://schemas.microsoft.com/office/drawing/2014/main" val="1951666797"/>
                    </a:ext>
                  </a:extLst>
                </a:gridCol>
                <a:gridCol w="3700427">
                  <a:extLst>
                    <a:ext uri="{9D8B030D-6E8A-4147-A177-3AD203B41FA5}">
                      <a16:colId xmlns:a16="http://schemas.microsoft.com/office/drawing/2014/main" val="954867358"/>
                    </a:ext>
                  </a:extLst>
                </a:gridCol>
              </a:tblGrid>
              <a:tr h="22250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mn-lt"/>
                          <a:ea typeface="+mn-ea"/>
                          <a:cs typeface="+mn-cs"/>
                        </a:rPr>
                        <a:t>RADAR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mn-lt"/>
                          <a:ea typeface="+mn-ea"/>
                          <a:cs typeface="+mn-cs"/>
                        </a:rPr>
                        <a:t>During World War II, Mary and J. E. Littlewood studied radar systems used to detect enemy ships and planes. They discovered that shorter radio waves became unpredictable — and proved it was a maths problem, not broken equipment causing issues. Engineers used their findings to fix the issues and make radar better.</a:t>
                      </a:r>
                      <a:endParaRPr lang="en-GB" sz="1400" dirty="0"/>
                    </a:p>
                  </a:txBody>
                  <a:tcPr>
                    <a:lnL w="38100" cap="flat" cmpd="sng" algn="ctr">
                      <a:solidFill>
                        <a:schemeClr val="tx1"/>
                      </a:solidFill>
                      <a:prstDash val="dash"/>
                      <a:round/>
                      <a:headEnd type="none" w="med" len="med"/>
                      <a:tailEnd type="none" w="med" len="med"/>
                    </a:lnL>
                    <a:lnR w="38100" cap="flat" cmpd="sng" algn="ctr">
                      <a:solidFill>
                        <a:schemeClr val="tx1"/>
                      </a:solidFill>
                      <a:prstDash val="dash"/>
                      <a:round/>
                      <a:headEnd type="none" w="med" len="med"/>
                      <a:tailEnd type="none" w="med" len="med"/>
                    </a:lnR>
                    <a:lnT w="38100" cap="flat" cmpd="sng" algn="ctr">
                      <a:solidFill>
                        <a:schemeClr val="tx1"/>
                      </a:solidFill>
                      <a:prstDash val="dash"/>
                      <a:round/>
                      <a:headEnd type="none" w="med" len="med"/>
                      <a:tailEnd type="none" w="med" len="med"/>
                    </a:lnT>
                    <a:lnB w="38100" cap="flat" cmpd="sng" algn="ctr">
                      <a:solidFill>
                        <a:schemeClr val="tx1"/>
                      </a:solidFill>
                      <a:prstDash val="dash"/>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mn-lt"/>
                          <a:ea typeface="+mn-ea"/>
                          <a:cs typeface="+mn-cs"/>
                        </a:rPr>
                        <a:t>Chaos Theory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mn-lt"/>
                          <a:ea typeface="+mn-ea"/>
                          <a:cs typeface="+mn-cs"/>
                        </a:rPr>
                        <a:t>Mary and J.E. Littlewood, discovered that tiny changes can cause big, surprising results - an idea now called the butterfly effect. Their work influenced later mathematicians who developed the Chaos Theory into an important part of Maths and Science used in Weather prediction, the Stock market and Medicine. </a:t>
                      </a:r>
                    </a:p>
                  </a:txBody>
                  <a:tcPr>
                    <a:lnL w="38100" cap="flat" cmpd="sng" algn="ctr">
                      <a:solidFill>
                        <a:schemeClr val="tx1"/>
                      </a:solidFill>
                      <a:prstDash val="dash"/>
                      <a:round/>
                      <a:headEnd type="none" w="med" len="med"/>
                      <a:tailEnd type="none" w="med" len="med"/>
                    </a:lnL>
                    <a:lnR w="38100" cap="flat" cmpd="sng" algn="ctr">
                      <a:solidFill>
                        <a:schemeClr val="tx1"/>
                      </a:solidFill>
                      <a:prstDash val="dash"/>
                      <a:round/>
                      <a:headEnd type="none" w="med" len="med"/>
                      <a:tailEnd type="none" w="med" len="med"/>
                    </a:lnR>
                    <a:lnT w="38100" cap="flat" cmpd="sng" algn="ctr">
                      <a:solidFill>
                        <a:schemeClr val="tx1"/>
                      </a:solidFill>
                      <a:prstDash val="dash"/>
                      <a:round/>
                      <a:headEnd type="none" w="med" len="med"/>
                      <a:tailEnd type="none" w="med" len="med"/>
                    </a:lnT>
                    <a:lnB w="38100" cap="flat" cmpd="sng" algn="ctr">
                      <a:solidFill>
                        <a:schemeClr val="tx1"/>
                      </a:solidFill>
                      <a:prstDash val="dash"/>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mn-lt"/>
                          <a:ea typeface="+mn-ea"/>
                          <a:cs typeface="+mn-cs"/>
                        </a:rPr>
                        <a:t>Cartwright's Theorem: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mn-lt"/>
                          <a:ea typeface="+mn-ea"/>
                          <a:cs typeface="+mn-cs"/>
                        </a:rPr>
                        <a:t>Mary solved a very tricky maths problem now called Cartwright’s Theorem. It helps mathematicians understand how certain number patterns behave. And is very important in advanced mathematics. </a:t>
                      </a:r>
                    </a:p>
                    <a:p>
                      <a:endParaRPr lang="en-GB" sz="1600" dirty="0"/>
                    </a:p>
                  </a:txBody>
                  <a:tcPr>
                    <a:lnL w="38100" cap="flat" cmpd="sng" algn="ctr">
                      <a:solidFill>
                        <a:schemeClr val="tx1"/>
                      </a:solidFill>
                      <a:prstDash val="dash"/>
                      <a:round/>
                      <a:headEnd type="none" w="med" len="med"/>
                      <a:tailEnd type="none" w="med" len="med"/>
                    </a:lnL>
                    <a:lnR w="38100" cap="flat" cmpd="sng" algn="ctr">
                      <a:solidFill>
                        <a:schemeClr val="tx1"/>
                      </a:solidFill>
                      <a:prstDash val="dash"/>
                      <a:round/>
                      <a:headEnd type="none" w="med" len="med"/>
                      <a:tailEnd type="none" w="med" len="med"/>
                    </a:lnR>
                    <a:lnT w="38100" cap="flat" cmpd="sng" algn="ctr">
                      <a:solidFill>
                        <a:schemeClr val="tx1"/>
                      </a:solidFill>
                      <a:prstDash val="dash"/>
                      <a:round/>
                      <a:headEnd type="none" w="med" len="med"/>
                      <a:tailEnd type="none" w="med" len="med"/>
                    </a:lnT>
                    <a:lnB w="38100" cap="flat" cmpd="sng" algn="ctr">
                      <a:solidFill>
                        <a:schemeClr val="tx1"/>
                      </a:solidFill>
                      <a:prstDash val="dash"/>
                      <a:round/>
                      <a:headEnd type="none" w="med" len="med"/>
                      <a:tailEnd type="none" w="med" len="med"/>
                    </a:lnB>
                    <a:noFill/>
                  </a:tcPr>
                </a:tc>
                <a:extLst>
                  <a:ext uri="{0D108BD9-81ED-4DB2-BD59-A6C34878D82A}">
                    <a16:rowId xmlns:a16="http://schemas.microsoft.com/office/drawing/2014/main" val="911247390"/>
                  </a:ext>
                </a:extLst>
              </a:tr>
              <a:tr h="2225040">
                <a:tc>
                  <a:txBody>
                    <a:bodyPr/>
                    <a:lstStyle/>
                    <a:p>
                      <a:pPr algn="ctr"/>
                      <a:endParaRPr lang="en-GB" sz="1400" dirty="0"/>
                    </a:p>
                    <a:p>
                      <a:pPr algn="ctr"/>
                      <a:r>
                        <a:rPr lang="en-GB" sz="1400" dirty="0"/>
                        <a:t>The </a:t>
                      </a:r>
                      <a:r>
                        <a:rPr lang="en-GB" sz="1400" b="1" dirty="0"/>
                        <a:t>first</a:t>
                      </a:r>
                      <a:r>
                        <a:rPr lang="en-GB" sz="1400" dirty="0"/>
                        <a:t> female mathematician elected as a Fellow of the Royal Society: (1947) and the first woman to serve on its Council.</a:t>
                      </a:r>
                    </a:p>
                  </a:txBody>
                  <a:tcPr>
                    <a:lnL w="38100" cap="flat" cmpd="sng" algn="ctr">
                      <a:solidFill>
                        <a:schemeClr val="tx1"/>
                      </a:solidFill>
                      <a:prstDash val="dash"/>
                      <a:round/>
                      <a:headEnd type="none" w="med" len="med"/>
                      <a:tailEnd type="none" w="med" len="med"/>
                    </a:lnL>
                    <a:lnR w="38100" cap="flat" cmpd="sng" algn="ctr">
                      <a:solidFill>
                        <a:schemeClr val="tx1"/>
                      </a:solidFill>
                      <a:prstDash val="dash"/>
                      <a:round/>
                      <a:headEnd type="none" w="med" len="med"/>
                      <a:tailEnd type="none" w="med" len="med"/>
                    </a:lnR>
                    <a:lnT w="38100" cap="flat" cmpd="sng" algn="ctr">
                      <a:solidFill>
                        <a:schemeClr val="tx1"/>
                      </a:solidFill>
                      <a:prstDash val="dash"/>
                      <a:round/>
                      <a:headEnd type="none" w="med" len="med"/>
                      <a:tailEnd type="none" w="med" len="med"/>
                    </a:lnT>
                    <a:lnB w="38100" cap="flat" cmpd="sng" algn="ctr">
                      <a:solidFill>
                        <a:schemeClr val="tx1"/>
                      </a:solidFill>
                      <a:prstDash val="dash"/>
                      <a:round/>
                      <a:headEnd type="none" w="med" len="med"/>
                      <a:tailEnd type="none" w="med" len="med"/>
                    </a:lnB>
                    <a:noFill/>
                  </a:tcPr>
                </a:tc>
                <a:tc>
                  <a:txBody>
                    <a:bodyPr/>
                    <a:lstStyle/>
                    <a:p>
                      <a:pPr algn="ctr"/>
                      <a:endParaRPr lang="en-GB" sz="1400" dirty="0"/>
                    </a:p>
                    <a:p>
                      <a:pPr algn="ctr"/>
                      <a:r>
                        <a:rPr lang="en-GB" sz="1400" dirty="0"/>
                        <a:t>The </a:t>
                      </a:r>
                      <a:r>
                        <a:rPr lang="en-GB" sz="1400" b="1" dirty="0"/>
                        <a:t>first</a:t>
                      </a:r>
                      <a:r>
                        <a:rPr lang="en-GB" sz="1400" dirty="0"/>
                        <a:t> woman to receive the Sylvester Medal (1964) and the De Morgan Medal (1968).</a:t>
                      </a:r>
                    </a:p>
                    <a:p>
                      <a:pPr algn="ctr"/>
                      <a:endParaRPr lang="en-GB" sz="1400" dirty="0"/>
                    </a:p>
                  </a:txBody>
                  <a:tcPr>
                    <a:lnL w="38100" cap="flat" cmpd="sng" algn="ctr">
                      <a:solidFill>
                        <a:schemeClr val="tx1"/>
                      </a:solidFill>
                      <a:prstDash val="dash"/>
                      <a:round/>
                      <a:headEnd type="none" w="med" len="med"/>
                      <a:tailEnd type="none" w="med" len="med"/>
                    </a:lnL>
                    <a:lnR w="38100" cap="flat" cmpd="sng" algn="ctr">
                      <a:solidFill>
                        <a:schemeClr val="tx1"/>
                      </a:solidFill>
                      <a:prstDash val="dash"/>
                      <a:round/>
                      <a:headEnd type="none" w="med" len="med"/>
                      <a:tailEnd type="none" w="med" len="med"/>
                    </a:lnR>
                    <a:lnT w="38100" cap="flat" cmpd="sng" algn="ctr">
                      <a:solidFill>
                        <a:schemeClr val="tx1"/>
                      </a:solidFill>
                      <a:prstDash val="dash"/>
                      <a:round/>
                      <a:headEnd type="none" w="med" len="med"/>
                      <a:tailEnd type="none" w="med" len="med"/>
                    </a:lnT>
                    <a:lnB w="38100" cap="flat" cmpd="sng" algn="ctr">
                      <a:solidFill>
                        <a:schemeClr val="tx1"/>
                      </a:solidFill>
                      <a:prstDash val="dash"/>
                      <a:round/>
                      <a:headEnd type="none" w="med" len="med"/>
                      <a:tailEnd type="none" w="med" len="med"/>
                    </a:lnB>
                    <a:noFill/>
                  </a:tcPr>
                </a:tc>
                <a:tc>
                  <a:txBody>
                    <a:bodyPr/>
                    <a:lstStyle/>
                    <a:p>
                      <a:pPr algn="ctr"/>
                      <a:endParaRPr lang="en-GB" sz="1400" dirty="0"/>
                    </a:p>
                    <a:p>
                      <a:pPr algn="ctr"/>
                      <a:r>
                        <a:rPr lang="en-GB" sz="1400" dirty="0"/>
                        <a:t>The </a:t>
                      </a:r>
                      <a:r>
                        <a:rPr lang="en-GB" sz="1400" b="1" dirty="0"/>
                        <a:t>first</a:t>
                      </a:r>
                      <a:r>
                        <a:rPr lang="en-GB" sz="1400" dirty="0"/>
                        <a:t> woman to obtain a first-class degree in mathematics from Oxford University (1923).</a:t>
                      </a:r>
                    </a:p>
                    <a:p>
                      <a:pPr algn="ctr"/>
                      <a:endParaRPr lang="en-GB" sz="1400" dirty="0"/>
                    </a:p>
                  </a:txBody>
                  <a:tcPr>
                    <a:lnL w="38100" cap="flat" cmpd="sng" algn="ctr">
                      <a:solidFill>
                        <a:schemeClr val="tx1"/>
                      </a:solidFill>
                      <a:prstDash val="dash"/>
                      <a:round/>
                      <a:headEnd type="none" w="med" len="med"/>
                      <a:tailEnd type="none" w="med" len="med"/>
                    </a:lnL>
                    <a:lnR w="38100" cap="flat" cmpd="sng" algn="ctr">
                      <a:solidFill>
                        <a:schemeClr val="tx1"/>
                      </a:solidFill>
                      <a:prstDash val="dash"/>
                      <a:round/>
                      <a:headEnd type="none" w="med" len="med"/>
                      <a:tailEnd type="none" w="med" len="med"/>
                    </a:lnR>
                    <a:lnT w="38100" cap="flat" cmpd="sng" algn="ctr">
                      <a:solidFill>
                        <a:schemeClr val="tx1"/>
                      </a:solidFill>
                      <a:prstDash val="dash"/>
                      <a:round/>
                      <a:headEnd type="none" w="med" len="med"/>
                      <a:tailEnd type="none" w="med" len="med"/>
                    </a:lnT>
                    <a:lnB w="38100" cap="flat" cmpd="sng" algn="ctr">
                      <a:solidFill>
                        <a:schemeClr val="tx1"/>
                      </a:solidFill>
                      <a:prstDash val="dash"/>
                      <a:round/>
                      <a:headEnd type="none" w="med" len="med"/>
                      <a:tailEnd type="none" w="med" len="med"/>
                    </a:lnB>
                    <a:noFill/>
                  </a:tcPr>
                </a:tc>
                <a:extLst>
                  <a:ext uri="{0D108BD9-81ED-4DB2-BD59-A6C34878D82A}">
                    <a16:rowId xmlns:a16="http://schemas.microsoft.com/office/drawing/2014/main" val="257969812"/>
                  </a:ext>
                </a:extLst>
              </a:tr>
              <a:tr h="2225040">
                <a:tc>
                  <a:txBody>
                    <a:bodyPr/>
                    <a:lstStyle/>
                    <a:p>
                      <a:pPr algn="ctr"/>
                      <a:endParaRPr lang="en-GB" sz="1400" dirty="0"/>
                    </a:p>
                    <a:p>
                      <a:pPr algn="ctr"/>
                      <a:r>
                        <a:rPr lang="en-GB" sz="1400" dirty="0"/>
                        <a:t>Leadership: Served as the </a:t>
                      </a:r>
                      <a:r>
                        <a:rPr lang="en-GB" sz="1400" b="1" dirty="0"/>
                        <a:t>first</a:t>
                      </a:r>
                      <a:r>
                        <a:rPr lang="en-GB" sz="1400" dirty="0"/>
                        <a:t> female President of the London Mathematical Society (1961–1963).</a:t>
                      </a:r>
                    </a:p>
                  </a:txBody>
                  <a:tcPr>
                    <a:lnL w="38100" cap="flat" cmpd="sng" algn="ctr">
                      <a:solidFill>
                        <a:schemeClr val="tx1"/>
                      </a:solidFill>
                      <a:prstDash val="dash"/>
                      <a:round/>
                      <a:headEnd type="none" w="med" len="med"/>
                      <a:tailEnd type="none" w="med" len="med"/>
                    </a:lnL>
                    <a:lnR w="38100" cap="flat" cmpd="sng" algn="ctr">
                      <a:solidFill>
                        <a:schemeClr val="tx1"/>
                      </a:solidFill>
                      <a:prstDash val="dash"/>
                      <a:round/>
                      <a:headEnd type="none" w="med" len="med"/>
                      <a:tailEnd type="none" w="med" len="med"/>
                    </a:lnR>
                    <a:lnT w="38100" cap="flat" cmpd="sng" algn="ctr">
                      <a:solidFill>
                        <a:schemeClr val="tx1"/>
                      </a:solidFill>
                      <a:prstDash val="dash"/>
                      <a:round/>
                      <a:headEnd type="none" w="med" len="med"/>
                      <a:tailEnd type="none" w="med" len="med"/>
                    </a:lnT>
                    <a:lnB w="38100" cap="flat" cmpd="sng" algn="ctr">
                      <a:solidFill>
                        <a:schemeClr val="tx1"/>
                      </a:solidFill>
                      <a:prstDash val="dash"/>
                      <a:round/>
                      <a:headEnd type="none" w="med" len="med"/>
                      <a:tailEnd type="none" w="med" len="med"/>
                    </a:lnB>
                    <a:noFill/>
                  </a:tcPr>
                </a:tc>
                <a:tc>
                  <a:txBody>
                    <a:bodyPr/>
                    <a:lstStyle/>
                    <a:p>
                      <a:pPr algn="ctr"/>
                      <a:endParaRPr lang="en-GB" sz="1400" dirty="0"/>
                    </a:p>
                    <a:p>
                      <a:pPr algn="ctr"/>
                      <a:r>
                        <a:rPr lang="en-GB" sz="1400" dirty="0"/>
                        <a:t>As Mistress of Girton College, Cambridge (1949–1968), she was a prominent leader and mathematician, navigating a male-dominated field.</a:t>
                      </a:r>
                    </a:p>
                    <a:p>
                      <a:pPr algn="ctr"/>
                      <a:endParaRPr lang="en-GB" sz="1400" dirty="0"/>
                    </a:p>
                  </a:txBody>
                  <a:tcPr>
                    <a:lnL w="38100" cap="flat" cmpd="sng" algn="ctr">
                      <a:solidFill>
                        <a:schemeClr val="tx1"/>
                      </a:solidFill>
                      <a:prstDash val="dash"/>
                      <a:round/>
                      <a:headEnd type="none" w="med" len="med"/>
                      <a:tailEnd type="none" w="med" len="med"/>
                    </a:lnL>
                    <a:lnR w="38100" cap="flat" cmpd="sng" algn="ctr">
                      <a:solidFill>
                        <a:schemeClr val="tx1"/>
                      </a:solidFill>
                      <a:prstDash val="dash"/>
                      <a:round/>
                      <a:headEnd type="none" w="med" len="med"/>
                      <a:tailEnd type="none" w="med" len="med"/>
                    </a:lnR>
                    <a:lnT w="38100" cap="flat" cmpd="sng" algn="ctr">
                      <a:solidFill>
                        <a:schemeClr val="tx1"/>
                      </a:solidFill>
                      <a:prstDash val="dash"/>
                      <a:round/>
                      <a:headEnd type="none" w="med" len="med"/>
                      <a:tailEnd type="none" w="med" len="med"/>
                    </a:lnT>
                    <a:lnB w="38100" cap="flat" cmpd="sng" algn="ctr">
                      <a:solidFill>
                        <a:schemeClr val="tx1"/>
                      </a:solidFill>
                      <a:prstDash val="dash"/>
                      <a:round/>
                      <a:headEnd type="none" w="med" len="med"/>
                      <a:tailEnd type="none" w="med" len="med"/>
                    </a:lnB>
                    <a:noFill/>
                  </a:tcPr>
                </a:tc>
                <a:tc>
                  <a:txBody>
                    <a:bodyPr/>
                    <a:lstStyle/>
                    <a:p>
                      <a:pPr algn="ctr"/>
                      <a:endParaRPr lang="en-GB" sz="1400" dirty="0"/>
                    </a:p>
                    <a:p>
                      <a:pPr algn="ctr"/>
                      <a:r>
                        <a:rPr lang="en-GB" sz="1400" dirty="0"/>
                        <a:t>The </a:t>
                      </a:r>
                      <a:r>
                        <a:rPr lang="en-GB" sz="1400" b="1" dirty="0"/>
                        <a:t>first</a:t>
                      </a:r>
                      <a:r>
                        <a:rPr lang="en-GB" sz="1400" dirty="0"/>
                        <a:t> woman appointed to Septem Viri, a Cambridge University Court on all matters related to University staff. </a:t>
                      </a:r>
                    </a:p>
                    <a:p>
                      <a:pPr algn="ctr"/>
                      <a:endParaRPr lang="en-GB" sz="1400" dirty="0"/>
                    </a:p>
                  </a:txBody>
                  <a:tcPr>
                    <a:lnL w="38100" cap="flat" cmpd="sng" algn="ctr">
                      <a:solidFill>
                        <a:schemeClr val="tx1"/>
                      </a:solidFill>
                      <a:prstDash val="dash"/>
                      <a:round/>
                      <a:headEnd type="none" w="med" len="med"/>
                      <a:tailEnd type="none" w="med" len="med"/>
                    </a:lnL>
                    <a:lnR w="38100" cap="flat" cmpd="sng" algn="ctr">
                      <a:solidFill>
                        <a:schemeClr val="tx1"/>
                      </a:solidFill>
                      <a:prstDash val="dash"/>
                      <a:round/>
                      <a:headEnd type="none" w="med" len="med"/>
                      <a:tailEnd type="none" w="med" len="med"/>
                    </a:lnR>
                    <a:lnT w="38100" cap="flat" cmpd="sng" algn="ctr">
                      <a:solidFill>
                        <a:schemeClr val="tx1"/>
                      </a:solidFill>
                      <a:prstDash val="dash"/>
                      <a:round/>
                      <a:headEnd type="none" w="med" len="med"/>
                      <a:tailEnd type="none" w="med" len="med"/>
                    </a:lnT>
                    <a:lnB w="38100" cap="flat" cmpd="sng" algn="ctr">
                      <a:solidFill>
                        <a:schemeClr val="tx1"/>
                      </a:solidFill>
                      <a:prstDash val="dash"/>
                      <a:round/>
                      <a:headEnd type="none" w="med" len="med"/>
                      <a:tailEnd type="none" w="med" len="med"/>
                    </a:lnB>
                    <a:noFill/>
                  </a:tcPr>
                </a:tc>
                <a:extLst>
                  <a:ext uri="{0D108BD9-81ED-4DB2-BD59-A6C34878D82A}">
                    <a16:rowId xmlns:a16="http://schemas.microsoft.com/office/drawing/2014/main" val="3188505187"/>
                  </a:ext>
                </a:extLst>
              </a:tr>
            </a:tbl>
          </a:graphicData>
        </a:graphic>
      </p:graphicFrame>
    </p:spTree>
    <p:extLst>
      <p:ext uri="{BB962C8B-B14F-4D97-AF65-F5344CB8AC3E}">
        <p14:creationId xmlns:p14="http://schemas.microsoft.com/office/powerpoint/2010/main" val="30738113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B4433-4D9D-702A-8554-9D79141C7990}"/>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Mary Cartwright’s achievements</a:t>
            </a:r>
          </a:p>
        </p:txBody>
      </p:sp>
      <p:sp>
        <p:nvSpPr>
          <p:cNvPr id="18" name="Content Placeholder 17">
            <a:extLst>
              <a:ext uri="{FF2B5EF4-FFF2-40B4-BE49-F238E27FC236}">
                <a16:creationId xmlns:a16="http://schemas.microsoft.com/office/drawing/2014/main" id="{BE25F79C-E251-2088-9216-89E14EE51CCD}"/>
              </a:ext>
            </a:extLst>
          </p:cNvPr>
          <p:cNvSpPr>
            <a:spLocks noGrp="1"/>
          </p:cNvSpPr>
          <p:nvPr>
            <p:ph idx="1"/>
          </p:nvPr>
        </p:nvSpPr>
        <p:spPr/>
        <p:txBody>
          <a:bodyPr/>
          <a:lstStyle/>
          <a:p>
            <a:endParaRPr lang="en-GB"/>
          </a:p>
        </p:txBody>
      </p:sp>
      <p:graphicFrame>
        <p:nvGraphicFramePr>
          <p:cNvPr id="19" name="Table 18" descr="Table">
            <a:extLst>
              <a:ext uri="{FF2B5EF4-FFF2-40B4-BE49-F238E27FC236}">
                <a16:creationId xmlns:a16="http://schemas.microsoft.com/office/drawing/2014/main" id="{7E7928BA-FE82-0B05-3551-DCECA8A4398F}"/>
              </a:ext>
            </a:extLst>
          </p:cNvPr>
          <p:cNvGraphicFramePr>
            <a:graphicFrameLocks noGrp="1"/>
          </p:cNvGraphicFramePr>
          <p:nvPr>
            <p:extLst>
              <p:ext uri="{D42A27DB-BD31-4B8C-83A1-F6EECF244321}">
                <p14:modId xmlns:p14="http://schemas.microsoft.com/office/powerpoint/2010/main" val="547362642"/>
              </p:ext>
            </p:extLst>
          </p:nvPr>
        </p:nvGraphicFramePr>
        <p:xfrm>
          <a:off x="255236" y="1036320"/>
          <a:ext cx="11098564" cy="5577840"/>
        </p:xfrm>
        <a:graphic>
          <a:graphicData uri="http://schemas.openxmlformats.org/drawingml/2006/table">
            <a:tbl>
              <a:tblPr firstRow="1"/>
              <a:tblGrid>
                <a:gridCol w="5631214">
                  <a:extLst>
                    <a:ext uri="{9D8B030D-6E8A-4147-A177-3AD203B41FA5}">
                      <a16:colId xmlns:a16="http://schemas.microsoft.com/office/drawing/2014/main" val="20000"/>
                    </a:ext>
                  </a:extLst>
                </a:gridCol>
                <a:gridCol w="5467350">
                  <a:extLst>
                    <a:ext uri="{9D8B030D-6E8A-4147-A177-3AD203B41FA5}">
                      <a16:colId xmlns:a16="http://schemas.microsoft.com/office/drawing/2014/main" val="20003"/>
                    </a:ext>
                  </a:extLst>
                </a:gridCol>
              </a:tblGrid>
              <a:tr h="531279">
                <a:tc>
                  <a:txBody>
                    <a:bodyPr/>
                    <a:lstStyle/>
                    <a:p>
                      <a:r>
                        <a:rPr lang="en-GB" sz="1600" dirty="0">
                          <a:solidFill>
                            <a:schemeClr val="tx1"/>
                          </a:solidFill>
                          <a:latin typeface="Arial" panose="020B0604020202020204" pitchFamily="34" charset="0"/>
                          <a:cs typeface="Arial" panose="020B0604020202020204" pitchFamily="34" charset="0"/>
                        </a:rPr>
                        <a:t>Contributions to mathematics and science</a:t>
                      </a:r>
                    </a:p>
                    <a:p>
                      <a:pPr algn="l">
                        <a:defRPr/>
                      </a:pPr>
                      <a:endParaRPr lang="en-US" sz="1600" b="1"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BEBA0"/>
                    </a:solidFill>
                  </a:tcPr>
                </a:tc>
                <a:tc>
                  <a:txBody>
                    <a:bodyPr/>
                    <a:lstStyle/>
                    <a:p>
                      <a:r>
                        <a:rPr lang="en-GB" sz="1600" dirty="0">
                          <a:latin typeface="Arial" panose="020B0604020202020204" pitchFamily="34" charset="0"/>
                          <a:cs typeface="Arial" panose="020B0604020202020204" pitchFamily="34" charset="0"/>
                        </a:rPr>
                        <a:t>A female pioneer</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AC3C1"/>
                    </a:solidFill>
                  </a:tcPr>
                </a:tc>
                <a:extLst>
                  <a:ext uri="{0D108BD9-81ED-4DB2-BD59-A6C34878D82A}">
                    <a16:rowId xmlns:a16="http://schemas.microsoft.com/office/drawing/2014/main" val="672626049"/>
                  </a:ext>
                </a:extLst>
              </a:tr>
              <a:tr h="4769810">
                <a:tc>
                  <a:txBody>
                    <a:bodyPr/>
                    <a:lstStyle/>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000000"/>
                          </a:solidFill>
                          <a:effectLst/>
                          <a:uLnTx/>
                          <a:uFillTx/>
                          <a:latin typeface="+mn-lt"/>
                          <a:ea typeface="+mn-ea"/>
                          <a:cs typeface="+mn-cs"/>
                        </a:rPr>
                        <a:t>Cartwright's Theorem: Mary solved a very tricky maths problem now called Cartwright’s Theorem. It helps mathematicians understand how certain number patterns behave. And is very important in advanced mathematics.</a:t>
                      </a:r>
                      <a:endParaRPr lang="en-GB" sz="1600" dirty="0">
                        <a:latin typeface="+mn-lt"/>
                      </a:endParaRP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GB" sz="1600" dirty="0">
                          <a:latin typeface="+mn-lt"/>
                        </a:rPr>
                        <a:t>RADAR: </a:t>
                      </a:r>
                      <a:r>
                        <a:rPr kumimoji="0" lang="en-GB" sz="1600" b="0" i="0" u="none" strike="noStrike" kern="1200" cap="none" spc="0" normalizeH="0" baseline="0" noProof="0" dirty="0">
                          <a:ln>
                            <a:noFill/>
                          </a:ln>
                          <a:solidFill>
                            <a:srgbClr val="000000"/>
                          </a:solidFill>
                          <a:effectLst/>
                          <a:uLnTx/>
                          <a:uFillTx/>
                          <a:latin typeface="+mn-lt"/>
                          <a:ea typeface="+mn-ea"/>
                          <a:cs typeface="+mn-cs"/>
                        </a:rPr>
                        <a:t>During World War II, Mary and J. E. Littlewood studied radar systems used to detect enemy ships and planes. They discovered that shorter radio waves became unpredictable — and proved it was a maths problem, not broken equipment causing issues. Engineers used their findings to fix the issues and make radar better.</a:t>
                      </a:r>
                      <a:endParaRPr lang="en-GB" sz="1600" dirty="0">
                        <a:latin typeface="+mn-lt"/>
                      </a:endParaRP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000000"/>
                          </a:solidFill>
                          <a:effectLst/>
                          <a:uLnTx/>
                          <a:uFillTx/>
                          <a:latin typeface="+mn-lt"/>
                          <a:ea typeface="+mn-ea"/>
                          <a:cs typeface="+mn-cs"/>
                        </a:rPr>
                        <a:t>Chaos Theory: Mary and J.E. Littlewood, discovered that tiny changes can cause big, surprising results - an idea now called the butterfly effect. Their work influenced later mathematicians who developed the Chaos Theory into an important part of Maths and Science used in Weather prediction, the Stock market and Medicine.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6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GB" sz="1600" b="0" i="0" dirty="0">
                          <a:solidFill>
                            <a:schemeClr val="tx1"/>
                          </a:solidFill>
                          <a:effectLst/>
                          <a:latin typeface="+mn-lt"/>
                        </a:rPr>
                        <a:t>Oxford University: The first woman to obtain a first-class degree in mathematics (1923).</a:t>
                      </a: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GB" sz="1600" b="0" i="0" dirty="0">
                          <a:solidFill>
                            <a:schemeClr val="tx1"/>
                          </a:solidFill>
                          <a:effectLst/>
                          <a:latin typeface="+mn-lt"/>
                        </a:rPr>
                        <a:t>The Royal Society: The first female mathematician elected as a Fellow (1947) and the first woman to serve on its Council.</a:t>
                      </a: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GB" sz="1600" dirty="0"/>
                        <a:t>Academic Leadership: As Mistress of Girton College, Cambridge (1949–1968), she was a prominent leader and mathematician, navigating a male-dominated field</a:t>
                      </a: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GB" sz="1600" b="0" i="0" dirty="0">
                          <a:solidFill>
                            <a:schemeClr val="tx1"/>
                          </a:solidFill>
                          <a:effectLst/>
                          <a:latin typeface="+mn-lt"/>
                        </a:rPr>
                        <a:t>Leadership: Served as the first female President of the London Mathematical Society (1961–1963) and as the Mistress of Girton College, Cambridge, for nearly 20 years.</a:t>
                      </a: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GB" sz="1600" b="0" i="0" dirty="0">
                          <a:solidFill>
                            <a:schemeClr val="tx1"/>
                          </a:solidFill>
                          <a:effectLst/>
                          <a:latin typeface="+mn-lt"/>
                        </a:rPr>
                        <a:t>Major Medals: The first woman to receive the Sylvester Medal (1964) and the De Morgan Medal (1968).</a:t>
                      </a: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GB" sz="1600" dirty="0"/>
                        <a:t>Septem Viri: The first woman appointed to a Cambridge University Court on all matters related to University staff.</a:t>
                      </a:r>
                      <a:endParaRPr lang="en-GB" sz="1600" b="0" i="0" dirty="0">
                        <a:solidFill>
                          <a:schemeClr val="tx1"/>
                        </a:solidFill>
                        <a:effectLst/>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3887611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A77611A-C726-C5C6-C1FF-786CC30D4EF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7040" y="1340714"/>
            <a:ext cx="3810316" cy="2322167"/>
          </a:xfrm>
          <a:prstGeom prst="rect">
            <a:avLst/>
          </a:prstGeom>
        </p:spPr>
      </p:pic>
      <p:sp>
        <p:nvSpPr>
          <p:cNvPr id="2" name="Title 1">
            <a:extLst>
              <a:ext uri="{FF2B5EF4-FFF2-40B4-BE49-F238E27FC236}">
                <a16:creationId xmlns:a16="http://schemas.microsoft.com/office/drawing/2014/main" id="{A556C83B-73F9-10FF-373A-B6609B4E7DA7}"/>
              </a:ext>
            </a:extLst>
          </p:cNvPr>
          <p:cNvSpPr>
            <a:spLocks noGrp="1"/>
          </p:cNvSpPr>
          <p:nvPr>
            <p:ph type="title"/>
          </p:nvPr>
        </p:nvSpPr>
        <p:spPr/>
        <p:txBody>
          <a:bodyPr/>
          <a:lstStyle/>
          <a:p>
            <a:r>
              <a:rPr lang="en-GB"/>
              <a:t>Think back to what makes a person significant?</a:t>
            </a:r>
          </a:p>
        </p:txBody>
      </p:sp>
      <p:sp>
        <p:nvSpPr>
          <p:cNvPr id="3" name="Content Placeholder 2">
            <a:extLst>
              <a:ext uri="{FF2B5EF4-FFF2-40B4-BE49-F238E27FC236}">
                <a16:creationId xmlns:a16="http://schemas.microsoft.com/office/drawing/2014/main" id="{761391AF-AB10-2CF1-A6A1-4802E9AA81C7}"/>
              </a:ext>
            </a:extLst>
          </p:cNvPr>
          <p:cNvSpPr>
            <a:spLocks noGrp="1"/>
          </p:cNvSpPr>
          <p:nvPr>
            <p:ph idx="1"/>
          </p:nvPr>
        </p:nvSpPr>
        <p:spPr>
          <a:xfrm>
            <a:off x="357187" y="1340714"/>
            <a:ext cx="5655002" cy="4734500"/>
          </a:xfrm>
        </p:spPr>
        <p:txBody>
          <a:bodyPr>
            <a:normAutofit fontScale="85000" lnSpcReduction="20000"/>
          </a:bodyPr>
          <a:lstStyle/>
          <a:p>
            <a:r>
              <a:rPr lang="en-US" dirty="0">
                <a:cs typeface="Arial"/>
              </a:rPr>
              <a:t>Did they: </a:t>
            </a:r>
          </a:p>
          <a:p>
            <a:pPr marL="457200" indent="-457200">
              <a:spcAft>
                <a:spcPts val="1200"/>
              </a:spcAft>
              <a:buFont typeface="+mj-lt"/>
              <a:buAutoNum type="arabicPeriod"/>
            </a:pPr>
            <a:r>
              <a:rPr lang="en-US" dirty="0">
                <a:cs typeface="Arial"/>
              </a:rPr>
              <a:t>make big changes in their lifetime?</a:t>
            </a:r>
            <a:endParaRPr lang="en-US" dirty="0"/>
          </a:p>
          <a:p>
            <a:pPr marL="457200" indent="-457200">
              <a:spcAft>
                <a:spcPts val="1200"/>
              </a:spcAft>
              <a:buFont typeface="+mj-lt"/>
              <a:buAutoNum type="arabicPeriod"/>
            </a:pPr>
            <a:r>
              <a:rPr lang="en-US" dirty="0">
                <a:cs typeface="Arial"/>
              </a:rPr>
              <a:t>make a lot of people’s lives better or worse?</a:t>
            </a:r>
            <a:endParaRPr lang="en-US" dirty="0"/>
          </a:p>
          <a:p>
            <a:pPr marL="457200" indent="-457200">
              <a:spcAft>
                <a:spcPts val="1200"/>
              </a:spcAft>
              <a:buFont typeface="+mj-lt"/>
              <a:buAutoNum type="arabicPeriod"/>
            </a:pPr>
            <a:r>
              <a:rPr lang="en-US" dirty="0">
                <a:cs typeface="Arial"/>
              </a:rPr>
              <a:t>change the way people think about something?</a:t>
            </a:r>
            <a:endParaRPr lang="en-US" dirty="0"/>
          </a:p>
          <a:p>
            <a:pPr marL="457200" indent="-457200">
              <a:spcAft>
                <a:spcPts val="1200"/>
              </a:spcAft>
              <a:buFont typeface="+mj-lt"/>
              <a:buAutoNum type="arabicPeriod"/>
            </a:pPr>
            <a:r>
              <a:rPr lang="en-US" dirty="0">
                <a:cs typeface="Arial"/>
              </a:rPr>
              <a:t>have a lasting impact on their locality, the country or the world? </a:t>
            </a:r>
          </a:p>
          <a:p>
            <a:pPr marL="457200" indent="-457200">
              <a:spcAft>
                <a:spcPts val="1200"/>
              </a:spcAft>
              <a:buFont typeface="+mj-lt"/>
              <a:buAutoNum type="arabicPeriod"/>
            </a:pPr>
            <a:r>
              <a:rPr lang="en-US" dirty="0">
                <a:ea typeface="+mn-lt"/>
                <a:cs typeface="Arial"/>
              </a:rPr>
              <a:t>set</a:t>
            </a:r>
            <a:r>
              <a:rPr lang="en-US" dirty="0">
                <a:cs typeface="Arial"/>
              </a:rPr>
              <a:t> a really good/bad example to people about how to live and behave?</a:t>
            </a:r>
          </a:p>
          <a:p>
            <a:endParaRPr lang="en-GB" dirty="0"/>
          </a:p>
        </p:txBody>
      </p:sp>
      <p:grpSp>
        <p:nvGrpSpPr>
          <p:cNvPr id="4" name="Group 3" descr="Why might we describe Mary Cartwright as a significant person?">
            <a:extLst>
              <a:ext uri="{FF2B5EF4-FFF2-40B4-BE49-F238E27FC236}">
                <a16:creationId xmlns:a16="http://schemas.microsoft.com/office/drawing/2014/main" id="{E57AA886-D31A-989B-D878-A063B7AAAC62}"/>
              </a:ext>
            </a:extLst>
          </p:cNvPr>
          <p:cNvGrpSpPr/>
          <p:nvPr/>
        </p:nvGrpSpPr>
        <p:grpSpPr>
          <a:xfrm>
            <a:off x="6667017" y="3707964"/>
            <a:ext cx="4213185" cy="2036880"/>
            <a:chOff x="6667017" y="3707964"/>
            <a:chExt cx="4213185" cy="2036880"/>
          </a:xfrm>
        </p:grpSpPr>
        <p:pic>
          <p:nvPicPr>
            <p:cNvPr id="13" name="Picture 11" descr="Decorative shape">
              <a:extLst>
                <a:ext uri="{FF2B5EF4-FFF2-40B4-BE49-F238E27FC236}">
                  <a16:creationId xmlns:a16="http://schemas.microsoft.com/office/drawing/2014/main" id="{99B8437B-3E69-5D03-6471-9FC8195AC8C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667017" y="3707964"/>
              <a:ext cx="4213185" cy="2036880"/>
            </a:xfrm>
            <a:prstGeom prst="rect">
              <a:avLst/>
            </a:prstGeom>
          </p:spPr>
        </p:pic>
        <p:sp>
          <p:nvSpPr>
            <p:cNvPr id="15" name="TextBox 14">
              <a:extLst>
                <a:ext uri="{FF2B5EF4-FFF2-40B4-BE49-F238E27FC236}">
                  <a16:creationId xmlns:a16="http://schemas.microsoft.com/office/drawing/2014/main" id="{2ECE1C4B-E9F9-4264-D90A-631BF5122602}"/>
                </a:ext>
              </a:extLst>
            </p:cNvPr>
            <p:cNvSpPr txBox="1"/>
            <p:nvPr/>
          </p:nvSpPr>
          <p:spPr>
            <a:xfrm>
              <a:off x="6797171" y="4033906"/>
              <a:ext cx="3952876" cy="1384995"/>
            </a:xfrm>
            <a:prstGeom prst="rect">
              <a:avLst/>
            </a:prstGeom>
            <a:noFill/>
          </p:spPr>
          <p:txBody>
            <a:bodyPr wrap="square">
              <a:spAutoFit/>
            </a:bodyPr>
            <a:lstStyle/>
            <a:p>
              <a:pPr algn="ctr">
                <a:spcAft>
                  <a:spcPts val="1200"/>
                </a:spcAft>
              </a:pPr>
              <a:r>
                <a:rPr lang="en-US" sz="2800" dirty="0">
                  <a:cs typeface="Arial"/>
                </a:rPr>
                <a:t>Why might we describe Mary Cartwright as a significant person?</a:t>
              </a:r>
              <a:endParaRPr lang="en-US" sz="2800" dirty="0"/>
            </a:p>
          </p:txBody>
        </p:sp>
      </p:grpSp>
    </p:spTree>
    <p:extLst>
      <p:ext uri="{BB962C8B-B14F-4D97-AF65-F5344CB8AC3E}">
        <p14:creationId xmlns:p14="http://schemas.microsoft.com/office/powerpoint/2010/main" val="1589569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FF48072-108D-FFC6-8F83-9AD06F377BC4}"/>
              </a:ext>
              <a:ext uri="{C183D7F6-B498-43B3-948B-1728B52AA6E4}">
                <adec:decorative xmlns:adec="http://schemas.microsoft.com/office/drawing/2017/decorative" val="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42420" y="1637663"/>
            <a:ext cx="4334480" cy="2610214"/>
          </a:xfrm>
        </p:spPr>
      </p:pic>
      <p:sp>
        <p:nvSpPr>
          <p:cNvPr id="2" name="Title 1">
            <a:extLst>
              <a:ext uri="{FF2B5EF4-FFF2-40B4-BE49-F238E27FC236}">
                <a16:creationId xmlns:a16="http://schemas.microsoft.com/office/drawing/2014/main" id="{A5AD940A-CFEE-49B4-3C29-04DD441B95F8}"/>
              </a:ext>
            </a:extLst>
          </p:cNvPr>
          <p:cNvSpPr>
            <a:spLocks noGrp="1"/>
          </p:cNvSpPr>
          <p:nvPr>
            <p:ph type="title"/>
          </p:nvPr>
        </p:nvSpPr>
        <p:spPr>
          <a:xfrm>
            <a:off x="5250084" y="2718712"/>
            <a:ext cx="5257800" cy="710288"/>
          </a:xfrm>
        </p:spPr>
        <p:txBody>
          <a:bodyPr>
            <a:noAutofit/>
          </a:bodyPr>
          <a:lstStyle/>
          <a:p>
            <a:pPr algn="ctr"/>
            <a:r>
              <a:rPr lang="en-GB" sz="4000" dirty="0"/>
              <a:t>How do we remember and celebrate significant people?</a:t>
            </a:r>
          </a:p>
        </p:txBody>
      </p:sp>
    </p:spTree>
    <p:extLst>
      <p:ext uri="{BB962C8B-B14F-4D97-AF65-F5344CB8AC3E}">
        <p14:creationId xmlns:p14="http://schemas.microsoft.com/office/powerpoint/2010/main" val="33582521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8C92D-EAA2-9B88-033F-C439BE08060A}"/>
              </a:ext>
            </a:extLst>
          </p:cNvPr>
          <p:cNvSpPr>
            <a:spLocks noGrp="1"/>
          </p:cNvSpPr>
          <p:nvPr>
            <p:ph type="title"/>
          </p:nvPr>
        </p:nvSpPr>
        <p:spPr/>
        <p:txBody>
          <a:bodyPr/>
          <a:lstStyle/>
          <a:p>
            <a:r>
              <a:rPr lang="en-GB" dirty="0"/>
              <a:t>A Blue Plaque to Mary Cartwright</a:t>
            </a:r>
          </a:p>
        </p:txBody>
      </p:sp>
      <p:sp>
        <p:nvSpPr>
          <p:cNvPr id="3" name="Content Placeholder 2">
            <a:extLst>
              <a:ext uri="{FF2B5EF4-FFF2-40B4-BE49-F238E27FC236}">
                <a16:creationId xmlns:a16="http://schemas.microsoft.com/office/drawing/2014/main" id="{7AD042BC-5EA1-D2C1-B5C1-6838CDE918D5}"/>
              </a:ext>
            </a:extLst>
          </p:cNvPr>
          <p:cNvSpPr>
            <a:spLocks noGrp="1"/>
          </p:cNvSpPr>
          <p:nvPr>
            <p:ph idx="1"/>
          </p:nvPr>
        </p:nvSpPr>
        <p:spPr>
          <a:xfrm>
            <a:off x="215362" y="1780413"/>
            <a:ext cx="6047180" cy="853756"/>
          </a:xfrm>
        </p:spPr>
        <p:txBody>
          <a:bodyPr/>
          <a:lstStyle/>
          <a:p>
            <a:r>
              <a:rPr lang="en-GB" sz="2000" dirty="0"/>
              <a:t>We have learnt why Mary Cartwright and 38 Sherlock Close, are historically significant. </a:t>
            </a:r>
          </a:p>
          <a:p>
            <a:endParaRPr lang="en-GB" dirty="0"/>
          </a:p>
        </p:txBody>
      </p:sp>
      <p:sp>
        <p:nvSpPr>
          <p:cNvPr id="15" name="Picture 3" descr="What is a Blue Plaque?">
            <a:extLst>
              <a:ext uri="{FF2B5EF4-FFF2-40B4-BE49-F238E27FC236}">
                <a16:creationId xmlns:a16="http://schemas.microsoft.com/office/drawing/2014/main" id="{4B1EE3DA-68AC-F74D-E5BD-EB850DD9E511}"/>
              </a:ext>
              <a:ext uri="{C183D7F6-B498-43B3-948B-1728B52AA6E4}">
                <adec:decorative xmlns:adec="http://schemas.microsoft.com/office/drawing/2017/decorative" val="0"/>
              </a:ext>
            </a:extLst>
          </p:cNvPr>
          <p:cNvSpPr/>
          <p:nvPr/>
        </p:nvSpPr>
        <p:spPr>
          <a:xfrm>
            <a:off x="281442" y="2789558"/>
            <a:ext cx="3460831" cy="545700"/>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F5C946"/>
          </a:solidFill>
          <a:ln w="16366" cap="flat">
            <a:noFill/>
            <a:prstDash val="solid"/>
            <a:miter/>
          </a:ln>
        </p:spPr>
        <p:txBody>
          <a:bodyPr rtlCol="0" anchor="ctr"/>
          <a:lstStyle/>
          <a:p>
            <a:pPr algn="ctr"/>
            <a:r>
              <a:rPr lang="en-GB" sz="2200" dirty="0"/>
              <a:t>What is a blue plaque?</a:t>
            </a:r>
          </a:p>
        </p:txBody>
      </p:sp>
      <p:sp>
        <p:nvSpPr>
          <p:cNvPr id="13" name="TextBox 12">
            <a:extLst>
              <a:ext uri="{FF2B5EF4-FFF2-40B4-BE49-F238E27FC236}">
                <a16:creationId xmlns:a16="http://schemas.microsoft.com/office/drawing/2014/main" id="{E6B5C217-5713-79CF-8388-95F20B967018}"/>
              </a:ext>
            </a:extLst>
          </p:cNvPr>
          <p:cNvSpPr txBox="1"/>
          <p:nvPr/>
        </p:nvSpPr>
        <p:spPr>
          <a:xfrm>
            <a:off x="215362" y="3609981"/>
            <a:ext cx="5957683" cy="3170099"/>
          </a:xfrm>
          <a:prstGeom prst="rect">
            <a:avLst/>
          </a:prstGeom>
          <a:noFill/>
        </p:spPr>
        <p:txBody>
          <a:bodyPr wrap="square">
            <a:spAutoFit/>
          </a:bodyPr>
          <a:lstStyle/>
          <a:p>
            <a:r>
              <a:rPr lang="en-GB" sz="2000" dirty="0"/>
              <a:t>Blue plaques are placed on buildings connected to significant people.  Until 2024 there was an “official” Blue Plaque Scheme, which ran in London.  Local councils and organisations also ran their own schemes. In Feb 2024 Historic England took responsibility for a national blue plaque scheme. Their plan is to place blue plaques across the country to celebrate </a:t>
            </a:r>
            <a:r>
              <a:rPr lang="en-GB" sz="2000" i="1" dirty="0"/>
              <a:t>“</a:t>
            </a:r>
            <a:r>
              <a:rPr lang="en-GB" sz="2000" b="1" i="1" dirty="0">
                <a:solidFill>
                  <a:srgbClr val="151515"/>
                </a:solidFill>
                <a:effectLst/>
              </a:rPr>
              <a:t>people throughout history who have made significant and positive contributions to human welfare or happiness.”</a:t>
            </a:r>
          </a:p>
        </p:txBody>
      </p:sp>
      <p:sp>
        <p:nvSpPr>
          <p:cNvPr id="4" name="Picture Placeholder 3">
            <a:extLst>
              <a:ext uri="{FF2B5EF4-FFF2-40B4-BE49-F238E27FC236}">
                <a16:creationId xmlns:a16="http://schemas.microsoft.com/office/drawing/2014/main" id="{931F1F0D-DD59-E631-D10F-BFDE7757E4A4}"/>
              </a:ext>
            </a:extLst>
          </p:cNvPr>
          <p:cNvSpPr>
            <a:spLocks noGrp="1"/>
          </p:cNvSpPr>
          <p:nvPr>
            <p:ph type="pic" sz="quarter" idx="11"/>
          </p:nvPr>
        </p:nvSpPr>
        <p:spPr/>
        <p:txBody>
          <a:bodyPr/>
          <a:lstStyle/>
          <a:p>
            <a:endParaRPr lang="en-GB"/>
          </a:p>
        </p:txBody>
      </p:sp>
      <p:pic>
        <p:nvPicPr>
          <p:cNvPr id="9" name="Picture Placeholder 8" descr="A drawing of a blue circle with white writing saying DAME MARY CARTWRIGHT 1900-1998 Mathematician lived here">
            <a:extLst>
              <a:ext uri="{FF2B5EF4-FFF2-40B4-BE49-F238E27FC236}">
                <a16:creationId xmlns:a16="http://schemas.microsoft.com/office/drawing/2014/main" id="{6A022B16-FBE8-79CE-AA95-454F9916D4D2}"/>
              </a:ext>
            </a:extLst>
          </p:cNvPr>
          <p:cNvPicPr>
            <a:picLocks noGrp="1" noChangeAspect="1"/>
          </p:cNvPicPr>
          <p:nvPr>
            <p:ph type="pic" sz="quarter" idx="12"/>
          </p:nvPr>
        </p:nvPicPr>
        <p:blipFill>
          <a:blip r:embed="rId3"/>
          <a:srcRect l="161" r="161"/>
          <a:stretch>
            <a:fillRect/>
          </a:stretch>
        </p:blipFill>
        <p:spPr>
          <a:prstGeom prst="rect">
            <a:avLst/>
          </a:prstGeom>
        </p:spPr>
      </p:pic>
      <p:sp>
        <p:nvSpPr>
          <p:cNvPr id="8" name="Text Placeholder 7">
            <a:extLst>
              <a:ext uri="{FF2B5EF4-FFF2-40B4-BE49-F238E27FC236}">
                <a16:creationId xmlns:a16="http://schemas.microsoft.com/office/drawing/2014/main" id="{631F291D-EAD6-F0CE-A841-AF9657AEC9AF}"/>
              </a:ext>
            </a:extLst>
          </p:cNvPr>
          <p:cNvSpPr>
            <a:spLocks noGrp="1"/>
          </p:cNvSpPr>
          <p:nvPr>
            <p:ph type="body" sz="quarter" idx="26"/>
          </p:nvPr>
        </p:nvSpPr>
        <p:spPr/>
        <p:txBody>
          <a:bodyPr/>
          <a:lstStyle/>
          <a:p>
            <a:r>
              <a:rPr lang="en-GB" dirty="0"/>
              <a:t>Mary’s plaque</a:t>
            </a:r>
          </a:p>
        </p:txBody>
      </p:sp>
      <p:sp>
        <p:nvSpPr>
          <p:cNvPr id="5" name="Picture Placeholder 4">
            <a:extLst>
              <a:ext uri="{FF2B5EF4-FFF2-40B4-BE49-F238E27FC236}">
                <a16:creationId xmlns:a16="http://schemas.microsoft.com/office/drawing/2014/main" id="{FCFD40BD-32C3-F98F-FAD6-8D936B3E17E6}"/>
              </a:ext>
            </a:extLst>
          </p:cNvPr>
          <p:cNvSpPr>
            <a:spLocks noGrp="1"/>
          </p:cNvSpPr>
          <p:nvPr>
            <p:ph type="pic" sz="quarter" idx="13"/>
          </p:nvPr>
        </p:nvSpPr>
        <p:spPr/>
        <p:txBody>
          <a:bodyPr/>
          <a:lstStyle/>
          <a:p>
            <a:endParaRPr lang="en-GB"/>
          </a:p>
        </p:txBody>
      </p:sp>
      <p:pic>
        <p:nvPicPr>
          <p:cNvPr id="11" name="Picture Placeholder 10" descr="A black and white photo of a woman in a black top wearing a two-string pearl necklace">
            <a:extLst>
              <a:ext uri="{FF2B5EF4-FFF2-40B4-BE49-F238E27FC236}">
                <a16:creationId xmlns:a16="http://schemas.microsoft.com/office/drawing/2014/main" id="{3E820BC9-F1AC-AA05-033C-F4D7FCDDB9E0}"/>
              </a:ext>
            </a:extLst>
          </p:cNvPr>
          <p:cNvPicPr>
            <a:picLocks noGrp="1" noChangeAspect="1"/>
          </p:cNvPicPr>
          <p:nvPr>
            <p:ph type="pic" sz="quarter" idx="14"/>
          </p:nvPr>
        </p:nvPicPr>
        <p:blipFill>
          <a:blip r:embed="rId4"/>
          <a:srcRect t="15649" b="19051"/>
          <a:stretch>
            <a:fillRect/>
          </a:stretch>
        </p:blipFill>
        <p:spPr>
          <a:xfrm rot="1268507">
            <a:off x="8441820" y="3060311"/>
            <a:ext cx="2878832" cy="2764023"/>
          </a:xfrm>
          <a:prstGeom prst="rect">
            <a:avLst/>
          </a:prstGeom>
        </p:spPr>
      </p:pic>
      <p:sp>
        <p:nvSpPr>
          <p:cNvPr id="34" name="Text Placeholder 33">
            <a:extLst>
              <a:ext uri="{FF2B5EF4-FFF2-40B4-BE49-F238E27FC236}">
                <a16:creationId xmlns:a16="http://schemas.microsoft.com/office/drawing/2014/main" id="{1BAD8FD2-2290-4528-59FB-86877943E15D}"/>
              </a:ext>
            </a:extLst>
          </p:cNvPr>
          <p:cNvSpPr>
            <a:spLocks noGrp="1"/>
          </p:cNvSpPr>
          <p:nvPr>
            <p:ph type="body" sz="quarter" idx="27"/>
          </p:nvPr>
        </p:nvSpPr>
        <p:spPr/>
        <p:txBody>
          <a:bodyPr/>
          <a:lstStyle/>
          <a:p>
            <a:r>
              <a:rPr lang="en-GB" dirty="0"/>
              <a:t>Mary</a:t>
            </a:r>
          </a:p>
        </p:txBody>
      </p:sp>
    </p:spTree>
    <p:extLst>
      <p:ext uri="{BB962C8B-B14F-4D97-AF65-F5344CB8AC3E}">
        <p14:creationId xmlns:p14="http://schemas.microsoft.com/office/powerpoint/2010/main" val="164208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5717C-E32E-4B9A-01B5-F397E4254A0A}"/>
              </a:ext>
            </a:extLst>
          </p:cNvPr>
          <p:cNvSpPr>
            <a:spLocks noGrp="1"/>
          </p:cNvSpPr>
          <p:nvPr>
            <p:ph type="title"/>
          </p:nvPr>
        </p:nvSpPr>
        <p:spPr>
          <a:xfrm>
            <a:off x="156019" y="18402"/>
            <a:ext cx="10996613" cy="710288"/>
          </a:xfrm>
        </p:spPr>
        <p:txBody>
          <a:bodyPr/>
          <a:lstStyle/>
          <a:p>
            <a:r>
              <a:rPr lang="en-GB" dirty="0"/>
              <a:t>Your Task</a:t>
            </a:r>
          </a:p>
        </p:txBody>
      </p:sp>
      <p:sp>
        <p:nvSpPr>
          <p:cNvPr id="15" name="Content Placeholder 2">
            <a:extLst>
              <a:ext uri="{FF2B5EF4-FFF2-40B4-BE49-F238E27FC236}">
                <a16:creationId xmlns:a16="http://schemas.microsoft.com/office/drawing/2014/main" id="{0C364AC4-C311-EFAB-09DA-5B0239FBC7E4}"/>
              </a:ext>
            </a:extLst>
          </p:cNvPr>
          <p:cNvSpPr txBox="1">
            <a:spLocks/>
          </p:cNvSpPr>
          <p:nvPr/>
        </p:nvSpPr>
        <p:spPr>
          <a:xfrm>
            <a:off x="156019" y="728690"/>
            <a:ext cx="5836766" cy="1211635"/>
          </a:xfrm>
          <a:prstGeom prst="rect">
            <a:avLst/>
          </a:prstGeom>
        </p:spPr>
        <p:txBody>
          <a:bodyPr vert="horz" lIns="0" tIns="45720" rIns="90000" bIns="45720" rtlCol="0">
            <a:normAutofit fontScale="85000" lnSpcReduction="20000"/>
          </a:bodyPr>
          <a:lstStyle>
            <a:lvl1pPr marL="0" indent="0" algn="l" defTabSz="914400" rtl="0" eaLnBrk="1" latinLnBrk="0" hangingPunct="1">
              <a:lnSpc>
                <a:spcPct val="90000"/>
              </a:lnSpc>
              <a:spcBef>
                <a:spcPts val="1000"/>
              </a:spcBef>
              <a:buFontTx/>
              <a:buNone/>
              <a:defRPr sz="2800" b="0" i="0" kern="1200" baseline="0">
                <a:solidFill>
                  <a:schemeClr val="tx1"/>
                </a:solidFill>
                <a:latin typeface="+mn-lt"/>
                <a:ea typeface="+mn-ea"/>
                <a:cs typeface="+mn-cs"/>
              </a:defRPr>
            </a:lvl1pPr>
            <a:lvl2pPr marL="800100" indent="-3429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On the template you have been given, design your own plaque celebrating why Mary Cartwright is such a significant person. Make sure you….</a:t>
            </a:r>
          </a:p>
          <a:p>
            <a:endParaRPr lang="en-GB" dirty="0"/>
          </a:p>
          <a:p>
            <a:endParaRPr lang="en-GB" dirty="0"/>
          </a:p>
          <a:p>
            <a:endParaRPr lang="en-GB" dirty="0"/>
          </a:p>
        </p:txBody>
      </p:sp>
      <p:sp>
        <p:nvSpPr>
          <p:cNvPr id="5" name="TextBox 4">
            <a:extLst>
              <a:ext uri="{FF2B5EF4-FFF2-40B4-BE49-F238E27FC236}">
                <a16:creationId xmlns:a16="http://schemas.microsoft.com/office/drawing/2014/main" id="{392B8B53-4691-F366-AAFC-BD21897439A0}"/>
              </a:ext>
            </a:extLst>
          </p:cNvPr>
          <p:cNvSpPr txBox="1"/>
          <p:nvPr/>
        </p:nvSpPr>
        <p:spPr>
          <a:xfrm>
            <a:off x="1881531" y="1838814"/>
            <a:ext cx="4066022" cy="2246769"/>
          </a:xfrm>
          <a:prstGeom prst="rect">
            <a:avLst/>
          </a:prstGeom>
          <a:noFill/>
        </p:spPr>
        <p:txBody>
          <a:bodyPr wrap="square">
            <a:spAutoFit/>
          </a:bodyPr>
          <a:lstStyle/>
          <a:p>
            <a:r>
              <a:rPr lang="en-GB" sz="2000" dirty="0"/>
              <a:t>1) Complete the sentence:</a:t>
            </a:r>
          </a:p>
          <a:p>
            <a:endParaRPr lang="en-GB" sz="2000" dirty="0"/>
          </a:p>
          <a:p>
            <a:r>
              <a:rPr lang="en-GB" sz="2000" b="1" i="1" dirty="0"/>
              <a:t>Mary Cartwright is significant because….</a:t>
            </a:r>
          </a:p>
          <a:p>
            <a:endParaRPr lang="en-GB" sz="2000" b="1" i="1" dirty="0"/>
          </a:p>
          <a:p>
            <a:r>
              <a:rPr lang="en-GB" sz="2000" dirty="0"/>
              <a:t>You might like to write one or a couple of sentences.</a:t>
            </a:r>
            <a:endParaRPr lang="en-GB" sz="2000" i="1" dirty="0"/>
          </a:p>
        </p:txBody>
      </p:sp>
      <p:sp>
        <p:nvSpPr>
          <p:cNvPr id="4" name="TextBox 3">
            <a:extLst>
              <a:ext uri="{FF2B5EF4-FFF2-40B4-BE49-F238E27FC236}">
                <a16:creationId xmlns:a16="http://schemas.microsoft.com/office/drawing/2014/main" id="{E2C42790-FE4C-DAAA-572F-EC67CF8FA72E}"/>
              </a:ext>
            </a:extLst>
          </p:cNvPr>
          <p:cNvSpPr txBox="1"/>
          <p:nvPr/>
        </p:nvSpPr>
        <p:spPr>
          <a:xfrm>
            <a:off x="186211" y="4264976"/>
            <a:ext cx="4066023" cy="1631216"/>
          </a:xfrm>
          <a:prstGeom prst="rect">
            <a:avLst/>
          </a:prstGeom>
          <a:noFill/>
        </p:spPr>
        <p:txBody>
          <a:bodyPr wrap="square">
            <a:spAutoFit/>
          </a:bodyPr>
          <a:lstStyle/>
          <a:p>
            <a:r>
              <a:rPr lang="en-GB" sz="2000" dirty="0"/>
              <a:t>2) Draw a picture to illustrate your plaque.  You might like to draw the inside or outside of one of the places using the descriptions from the previous slides for inspiration! </a:t>
            </a:r>
          </a:p>
        </p:txBody>
      </p:sp>
      <p:grpSp>
        <p:nvGrpSpPr>
          <p:cNvPr id="7" name="Write-Char">
            <a:extLst>
              <a:ext uri="{FF2B5EF4-FFF2-40B4-BE49-F238E27FC236}">
                <a16:creationId xmlns:a16="http://schemas.microsoft.com/office/drawing/2014/main" id="{82ED2554-DCF2-A2FC-DE13-EF5F03000993}"/>
              </a:ext>
              <a:ext uri="{C183D7F6-B498-43B3-948B-1728B52AA6E4}">
                <adec:decorative xmlns:adec="http://schemas.microsoft.com/office/drawing/2017/decorative" val="1"/>
              </a:ext>
            </a:extLst>
          </p:cNvPr>
          <p:cNvGrpSpPr/>
          <p:nvPr/>
        </p:nvGrpSpPr>
        <p:grpSpPr>
          <a:xfrm>
            <a:off x="274525" y="2147916"/>
            <a:ext cx="1493038" cy="1484125"/>
            <a:chOff x="5040829" y="3499712"/>
            <a:chExt cx="2421899" cy="2610188"/>
          </a:xfrm>
        </p:grpSpPr>
        <p:sp>
          <p:nvSpPr>
            <p:cNvPr id="8" name="Deco-washi">
              <a:extLst>
                <a:ext uri="{FF2B5EF4-FFF2-40B4-BE49-F238E27FC236}">
                  <a16:creationId xmlns:a16="http://schemas.microsoft.com/office/drawing/2014/main" id="{6C2B0248-53F5-A712-46DF-32909A1F36B0}"/>
                </a:ext>
                <a:ext uri="{C183D7F6-B498-43B3-948B-1728B52AA6E4}">
                  <adec:decorative xmlns:adec="http://schemas.microsoft.com/office/drawing/2017/decorative" val="1"/>
                </a:ext>
              </a:extLst>
            </p:cNvPr>
            <p:cNvSpPr txBox="1">
              <a:spLocks/>
            </p:cNvSpPr>
            <p:nvPr/>
          </p:nvSpPr>
          <p:spPr>
            <a:xfrm>
              <a:off x="5040829" y="3499712"/>
              <a:ext cx="2284277" cy="681038"/>
            </a:xfrm>
            <a:prstGeom prst="rect">
              <a:avLst/>
            </a:prstGeom>
            <a:blipFill>
              <a:blip>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9" name="Text Placeholder">
              <a:extLst>
                <a:ext uri="{FF2B5EF4-FFF2-40B4-BE49-F238E27FC236}">
                  <a16:creationId xmlns:a16="http://schemas.microsoft.com/office/drawing/2014/main" id="{E88B09AE-BF4A-E7B0-DB46-6CFB4868B46A}"/>
                </a:ext>
              </a:extLst>
            </p:cNvPr>
            <p:cNvSpPr txBox="1">
              <a:spLocks/>
            </p:cNvSpPr>
            <p:nvPr/>
          </p:nvSpPr>
          <p:spPr>
            <a:xfrm rot="21383919">
              <a:off x="5178324" y="3502886"/>
              <a:ext cx="1983845" cy="546003"/>
            </a:xfrm>
            <a:prstGeom prst="rect">
              <a:avLst/>
            </a:prstGeom>
            <a:noFill/>
          </p:spPr>
          <p:txBody>
            <a:bodyPr anchor="ctr" anchorCtr="0">
              <a:normAutofit fontScale="8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Write</a:t>
              </a:r>
            </a:p>
          </p:txBody>
        </p:sp>
        <p:pic>
          <p:nvPicPr>
            <p:cNvPr id="10" name="Write-icon" descr="Write character icon">
              <a:extLst>
                <a:ext uri="{FF2B5EF4-FFF2-40B4-BE49-F238E27FC236}">
                  <a16:creationId xmlns:a16="http://schemas.microsoft.com/office/drawing/2014/main" id="{8D9C68AC-21B5-4F3D-F78E-A56ADAC5DB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78451" y="4336790"/>
              <a:ext cx="2284277" cy="1773110"/>
            </a:xfrm>
            <a:prstGeom prst="rect">
              <a:avLst/>
            </a:prstGeom>
          </p:spPr>
        </p:pic>
      </p:grpSp>
      <p:grpSp>
        <p:nvGrpSpPr>
          <p:cNvPr id="11" name="Draw-Char">
            <a:extLst>
              <a:ext uri="{FF2B5EF4-FFF2-40B4-BE49-F238E27FC236}">
                <a16:creationId xmlns:a16="http://schemas.microsoft.com/office/drawing/2014/main" id="{2F22DDAD-EBFC-74A4-BDA3-D2FC384A42C7}"/>
              </a:ext>
              <a:ext uri="{C183D7F6-B498-43B3-948B-1728B52AA6E4}">
                <adec:decorative xmlns:adec="http://schemas.microsoft.com/office/drawing/2017/decorative" val="1"/>
              </a:ext>
            </a:extLst>
          </p:cNvPr>
          <p:cNvGrpSpPr/>
          <p:nvPr/>
        </p:nvGrpSpPr>
        <p:grpSpPr>
          <a:xfrm>
            <a:off x="4109802" y="4203422"/>
            <a:ext cx="1986198" cy="1754327"/>
            <a:chOff x="7522001" y="3749657"/>
            <a:chExt cx="2543364" cy="2876675"/>
          </a:xfrm>
        </p:grpSpPr>
        <p:sp>
          <p:nvSpPr>
            <p:cNvPr id="12" name="Deco-washi">
              <a:extLst>
                <a:ext uri="{FF2B5EF4-FFF2-40B4-BE49-F238E27FC236}">
                  <a16:creationId xmlns:a16="http://schemas.microsoft.com/office/drawing/2014/main" id="{2FF11BC3-5A81-84A9-9E67-B36770695902}"/>
                </a:ext>
                <a:ext uri="{C183D7F6-B498-43B3-948B-1728B52AA6E4}">
                  <adec:decorative xmlns:adec="http://schemas.microsoft.com/office/drawing/2017/decorative" val="1"/>
                </a:ext>
              </a:extLst>
            </p:cNvPr>
            <p:cNvSpPr txBox="1">
              <a:spLocks/>
            </p:cNvSpPr>
            <p:nvPr/>
          </p:nvSpPr>
          <p:spPr>
            <a:xfrm>
              <a:off x="7825242" y="3749657"/>
              <a:ext cx="1769427" cy="681038"/>
            </a:xfrm>
            <a:prstGeom prst="rect">
              <a:avLst/>
            </a:prstGeom>
            <a:blipFill>
              <a:blip>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3" name="Text Placeholder">
              <a:extLst>
                <a:ext uri="{FF2B5EF4-FFF2-40B4-BE49-F238E27FC236}">
                  <a16:creationId xmlns:a16="http://schemas.microsoft.com/office/drawing/2014/main" id="{CC9EA0E5-F9CC-CD43-D92A-B6A368FCBA7E}"/>
                </a:ext>
              </a:extLst>
            </p:cNvPr>
            <p:cNvSpPr txBox="1">
              <a:spLocks/>
            </p:cNvSpPr>
            <p:nvPr/>
          </p:nvSpPr>
          <p:spPr>
            <a:xfrm rot="21383919">
              <a:off x="7982032" y="3874087"/>
              <a:ext cx="1455846" cy="414338"/>
            </a:xfrm>
            <a:prstGeom prst="rect">
              <a:avLst/>
            </a:prstGeom>
            <a:noFill/>
          </p:spPr>
          <p:txBody>
            <a:bodyPr anchor="ctr" anchorCtr="0">
              <a:normAutofit fontScale="62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Draw</a:t>
              </a:r>
            </a:p>
          </p:txBody>
        </p:sp>
        <p:pic>
          <p:nvPicPr>
            <p:cNvPr id="14" name="Draw-icon" descr="Draw character icon">
              <a:extLst>
                <a:ext uri="{FF2B5EF4-FFF2-40B4-BE49-F238E27FC236}">
                  <a16:creationId xmlns:a16="http://schemas.microsoft.com/office/drawing/2014/main" id="{E6FC24F3-8642-30B5-AB81-97DB13B492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22001" y="4492817"/>
              <a:ext cx="2543364" cy="2133515"/>
            </a:xfrm>
            <a:prstGeom prst="rect">
              <a:avLst/>
            </a:prstGeom>
          </p:spPr>
        </p:pic>
      </p:grpSp>
      <p:pic>
        <p:nvPicPr>
          <p:cNvPr id="21" name="Picture 20" descr="An circle with the words Historic Engalnd, Mary Cartwright, 1900-1998 at the top and the Historic England Logo at the bottom">
            <a:extLst>
              <a:ext uri="{FF2B5EF4-FFF2-40B4-BE49-F238E27FC236}">
                <a16:creationId xmlns:a16="http://schemas.microsoft.com/office/drawing/2014/main" id="{B32F57B4-94C1-4440-E54C-F6B09D45C7D7}"/>
              </a:ext>
            </a:extLst>
          </p:cNvPr>
          <p:cNvPicPr>
            <a:picLocks noChangeAspect="1"/>
          </p:cNvPicPr>
          <p:nvPr/>
        </p:nvPicPr>
        <p:blipFill>
          <a:blip r:embed="rId6"/>
          <a:stretch>
            <a:fillRect/>
          </a:stretch>
        </p:blipFill>
        <p:spPr>
          <a:xfrm>
            <a:off x="6727932" y="1736504"/>
            <a:ext cx="4424700" cy="4049884"/>
          </a:xfrm>
          <a:prstGeom prst="rect">
            <a:avLst/>
          </a:prstGeom>
        </p:spPr>
      </p:pic>
    </p:spTree>
    <p:extLst>
      <p:ext uri="{BB962C8B-B14F-4D97-AF65-F5344CB8AC3E}">
        <p14:creationId xmlns:p14="http://schemas.microsoft.com/office/powerpoint/2010/main" val="24462133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63281-1971-05B3-77E4-B7739B2A869D}"/>
              </a:ext>
            </a:extLst>
          </p:cNvPr>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How can we find out about local significant people?</a:t>
            </a:r>
          </a:p>
        </p:txBody>
      </p:sp>
      <p:pic>
        <p:nvPicPr>
          <p:cNvPr id="10" name="Picture Placeholder 9" descr="User icon with solid fill">
            <a:extLst>
              <a:ext uri="{FF2B5EF4-FFF2-40B4-BE49-F238E27FC236}">
                <a16:creationId xmlns:a16="http://schemas.microsoft.com/office/drawing/2014/main" id="{27BBB67D-BF27-AE78-9643-77149385175B}"/>
              </a:ext>
            </a:extLst>
          </p:cNvPr>
          <p:cNvPicPr>
            <a:picLocks noGrp="1" noChangeAspect="1"/>
          </p:cNvPicPr>
          <p:nvPr>
            <p:ph type="pic" sz="quarter" idx="14"/>
          </p:nvPr>
        </p:nvPicPr>
        <p:blipFill>
          <a:blip>
            <a:extLst>
              <a:ext uri="{96DAC541-7B7A-43D3-8B79-37D633B846F1}">
                <asvg:svgBlip xmlns:asvg="http://schemas.microsoft.com/office/drawing/2016/SVG/main" r:embed="rId2"/>
              </a:ext>
            </a:extLst>
          </a:blip>
          <a:srcRect t="5809" b="5809"/>
          <a:stretch/>
        </p:blipFill>
        <p:spPr>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sp>
        <p:nvSpPr>
          <p:cNvPr id="5" name="Text Placeholder 4">
            <a:extLst>
              <a:ext uri="{FF2B5EF4-FFF2-40B4-BE49-F238E27FC236}">
                <a16:creationId xmlns:a16="http://schemas.microsoft.com/office/drawing/2014/main" id="{7B5EEB57-94A5-A9C4-F78F-DBF4D2EB55C1}"/>
              </a:ext>
            </a:extLst>
          </p:cNvPr>
          <p:cNvSpPr>
            <a:spLocks noGrp="1"/>
          </p:cNvSpPr>
          <p:nvPr>
            <p:ph type="body" sz="quarter" idx="23"/>
          </p:nvPr>
        </p:nvSpPr>
        <p:spPr>
          <a:prstGeom prst="rect">
            <a:avLst/>
          </a:prstGeom>
        </p:spPr>
        <p:txBody>
          <a:bodyPr/>
          <a:lstStyle/>
          <a:p>
            <a:pPr marL="0" indent="0">
              <a:buNone/>
            </a:pPr>
            <a:r>
              <a:rPr lang="en-GB">
                <a:latin typeface="Arial" panose="020B0604020202020204" pitchFamily="34" charset="0"/>
                <a:cs typeface="Arial" panose="020B0604020202020204" pitchFamily="34" charset="0"/>
              </a:rPr>
              <a:t>Who’s local to me?</a:t>
            </a:r>
          </a:p>
        </p:txBody>
      </p:sp>
      <p:sp>
        <p:nvSpPr>
          <p:cNvPr id="11" name="Rectangle 10">
            <a:extLst>
              <a:ext uri="{FF2B5EF4-FFF2-40B4-BE49-F238E27FC236}">
                <a16:creationId xmlns:a16="http://schemas.microsoft.com/office/drawing/2014/main" id="{940D47D8-3902-A819-AAB7-7428BF92F5E8}"/>
              </a:ext>
              <a:ext uri="{C183D7F6-B498-43B3-948B-1728B52AA6E4}">
                <adec:decorative xmlns:adec="http://schemas.microsoft.com/office/drawing/2017/decorative" val="1"/>
              </a:ext>
            </a:extLst>
          </p:cNvPr>
          <p:cNvSpPr/>
          <p:nvPr/>
        </p:nvSpPr>
        <p:spPr>
          <a:xfrm>
            <a:off x="1711302" y="970038"/>
            <a:ext cx="1701561" cy="4708981"/>
          </a:xfrm>
          <a:prstGeom prst="rect">
            <a:avLst/>
          </a:prstGeom>
          <a:noFill/>
        </p:spPr>
        <p:txBody>
          <a:bodyPr wrap="square" lIns="91440" tIns="45720" rIns="91440" bIns="45720">
            <a:spAutoFit/>
          </a:bodyPr>
          <a:lstStyle/>
          <a:p>
            <a:pPr algn="ctr"/>
            <a:r>
              <a:rPr lang="en-US" sz="30000" b="1">
                <a:ln w="22225">
                  <a:solidFill>
                    <a:schemeClr val="tx1"/>
                  </a:solidFill>
                  <a:prstDash val="solid"/>
                </a:ln>
                <a:gradFill flip="none" rotWithShape="1">
                  <a:gsLst>
                    <a:gs pos="0">
                      <a:schemeClr val="accent4">
                        <a:lumMod val="89000"/>
                      </a:schemeClr>
                    </a:gs>
                    <a:gs pos="23000">
                      <a:schemeClr val="accent4">
                        <a:lumMod val="89000"/>
                      </a:schemeClr>
                    </a:gs>
                    <a:gs pos="69000">
                      <a:schemeClr val="accent4">
                        <a:lumMod val="75000"/>
                      </a:schemeClr>
                    </a:gs>
                    <a:gs pos="97000">
                      <a:schemeClr val="accent4">
                        <a:lumMod val="70000"/>
                      </a:schemeClr>
                    </a:gs>
                  </a:gsLst>
                  <a:path path="circle">
                    <a:fillToRect l="50000" t="50000" r="50000" b="50000"/>
                  </a:path>
                  <a:tileRect/>
                </a:gradFill>
              </a:rPr>
              <a:t>?</a:t>
            </a:r>
          </a:p>
        </p:txBody>
      </p:sp>
      <p:grpSp>
        <p:nvGrpSpPr>
          <p:cNvPr id="37" name="Group 36" descr="Icon of group of people with speech bubbles above them">
            <a:extLst>
              <a:ext uri="{FF2B5EF4-FFF2-40B4-BE49-F238E27FC236}">
                <a16:creationId xmlns:a16="http://schemas.microsoft.com/office/drawing/2014/main" id="{2A328834-6421-16EE-0E70-60470FD56148}"/>
              </a:ext>
            </a:extLst>
          </p:cNvPr>
          <p:cNvGrpSpPr/>
          <p:nvPr/>
        </p:nvGrpSpPr>
        <p:grpSpPr>
          <a:xfrm>
            <a:off x="5229489" y="1129878"/>
            <a:ext cx="1252007" cy="1752309"/>
            <a:chOff x="4084321" y="4831080"/>
            <a:chExt cx="914400" cy="1442720"/>
          </a:xfrm>
        </p:grpSpPr>
        <p:pic>
          <p:nvPicPr>
            <p:cNvPr id="38" name="Graphic 37" descr="Users with solid fill">
              <a:extLst>
                <a:ext uri="{FF2B5EF4-FFF2-40B4-BE49-F238E27FC236}">
                  <a16:creationId xmlns:a16="http://schemas.microsoft.com/office/drawing/2014/main" id="{292BF788-CAF9-405E-5149-35B8EE78387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084321" y="5359400"/>
              <a:ext cx="914400" cy="914400"/>
            </a:xfrm>
            <a:prstGeom prst="rect">
              <a:avLst/>
            </a:prstGeom>
          </p:spPr>
        </p:pic>
        <p:pic>
          <p:nvPicPr>
            <p:cNvPr id="39" name="Graphic 38" descr="Chat with solid fill">
              <a:extLst>
                <a:ext uri="{FF2B5EF4-FFF2-40B4-BE49-F238E27FC236}">
                  <a16:creationId xmlns:a16="http://schemas.microsoft.com/office/drawing/2014/main" id="{3200578E-DC6C-FCB5-C9A8-C16BF4A2BE4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084321" y="4831080"/>
              <a:ext cx="914400" cy="914400"/>
            </a:xfrm>
            <a:prstGeom prst="rect">
              <a:avLst/>
            </a:prstGeom>
          </p:spPr>
        </p:pic>
      </p:grpSp>
      <p:sp>
        <p:nvSpPr>
          <p:cNvPr id="44" name="Rectangle 43">
            <a:extLst>
              <a:ext uri="{FF2B5EF4-FFF2-40B4-BE49-F238E27FC236}">
                <a16:creationId xmlns:a16="http://schemas.microsoft.com/office/drawing/2014/main" id="{23628771-FF78-5950-8692-813D8FA40628}"/>
              </a:ext>
            </a:extLst>
          </p:cNvPr>
          <p:cNvSpPr/>
          <p:nvPr/>
        </p:nvSpPr>
        <p:spPr>
          <a:xfrm>
            <a:off x="7315202" y="1191017"/>
            <a:ext cx="3443394" cy="1754326"/>
          </a:xfrm>
          <a:prstGeom prst="rect">
            <a:avLst/>
          </a:prstGeom>
          <a:noFill/>
          <a:ln>
            <a:noFill/>
          </a:ln>
          <a:effectLst/>
        </p:spPr>
        <p:txBody>
          <a:bodyPr wrap="square" lIns="91440" tIns="45720" rIns="91440" bIns="45720">
            <a:spAutoFit/>
          </a:bodyPr>
          <a:lstStyle/>
          <a:p>
            <a:pPr algn="ctr"/>
            <a:r>
              <a:rPr lang="en-US" sz="3600" dirty="0">
                <a:ln w="0"/>
                <a:latin typeface="Arial" panose="020B0604020202020204" pitchFamily="34" charset="0"/>
                <a:cs typeface="Arial" panose="020B0604020202020204" pitchFamily="34" charset="0"/>
              </a:rPr>
              <a:t>Ask people who might know about them</a:t>
            </a:r>
          </a:p>
        </p:txBody>
      </p:sp>
      <p:sp>
        <p:nvSpPr>
          <p:cNvPr id="46" name="Rectangle 45">
            <a:extLst>
              <a:ext uri="{FF2B5EF4-FFF2-40B4-BE49-F238E27FC236}">
                <a16:creationId xmlns:a16="http://schemas.microsoft.com/office/drawing/2014/main" id="{6342197D-0E16-B0ED-0CE7-58FA27914CC7}"/>
              </a:ext>
            </a:extLst>
          </p:cNvPr>
          <p:cNvSpPr/>
          <p:nvPr/>
        </p:nvSpPr>
        <p:spPr>
          <a:xfrm>
            <a:off x="5039360" y="3170536"/>
            <a:ext cx="3443394" cy="1754326"/>
          </a:xfrm>
          <a:prstGeom prst="rect">
            <a:avLst/>
          </a:prstGeom>
          <a:noFill/>
          <a:ln>
            <a:noFill/>
          </a:ln>
        </p:spPr>
        <p:txBody>
          <a:bodyPr wrap="square" lIns="91440" tIns="45720" rIns="91440" bIns="45720">
            <a:spAutoFit/>
          </a:bodyPr>
          <a:lstStyle/>
          <a:p>
            <a:pPr algn="ctr"/>
            <a:r>
              <a:rPr lang="en-US" sz="3600" dirty="0">
                <a:ln w="0"/>
                <a:latin typeface="Arial" panose="020B0604020202020204" pitchFamily="34" charset="0"/>
                <a:cs typeface="Arial" panose="020B0604020202020204" pitchFamily="34" charset="0"/>
              </a:rPr>
              <a:t>Use books and the internet to research them</a:t>
            </a:r>
          </a:p>
        </p:txBody>
      </p:sp>
      <p:grpSp>
        <p:nvGrpSpPr>
          <p:cNvPr id="40" name="Group 39" descr="Icons for a computer, newspaper and stack of books.">
            <a:extLst>
              <a:ext uri="{FF2B5EF4-FFF2-40B4-BE49-F238E27FC236}">
                <a16:creationId xmlns:a16="http://schemas.microsoft.com/office/drawing/2014/main" id="{9DC2252E-A210-B693-E423-CA9C67A860FA}"/>
              </a:ext>
            </a:extLst>
          </p:cNvPr>
          <p:cNvGrpSpPr/>
          <p:nvPr/>
        </p:nvGrpSpPr>
        <p:grpSpPr>
          <a:xfrm>
            <a:off x="9282347" y="3114295"/>
            <a:ext cx="1828800" cy="1766003"/>
            <a:chOff x="9028347" y="2514600"/>
            <a:chExt cx="1828800" cy="1766003"/>
          </a:xfrm>
        </p:grpSpPr>
        <p:pic>
          <p:nvPicPr>
            <p:cNvPr id="31" name="Graphic 30" descr="Newspaper with solid fill">
              <a:extLst>
                <a:ext uri="{FF2B5EF4-FFF2-40B4-BE49-F238E27FC236}">
                  <a16:creationId xmlns:a16="http://schemas.microsoft.com/office/drawing/2014/main" id="{05058F97-D7CC-E06D-5F4D-0F000376834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028347" y="3164840"/>
              <a:ext cx="914400" cy="914400"/>
            </a:xfrm>
            <a:prstGeom prst="rect">
              <a:avLst/>
            </a:prstGeom>
          </p:spPr>
        </p:pic>
        <p:pic>
          <p:nvPicPr>
            <p:cNvPr id="32" name="Graphic 31" descr="Books with solid fill">
              <a:extLst>
                <a:ext uri="{FF2B5EF4-FFF2-40B4-BE49-F238E27FC236}">
                  <a16:creationId xmlns:a16="http://schemas.microsoft.com/office/drawing/2014/main" id="{F696923D-77B9-93E0-ADC8-2B79D6BD59B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942747" y="3366203"/>
              <a:ext cx="914400" cy="914400"/>
            </a:xfrm>
            <a:prstGeom prst="rect">
              <a:avLst/>
            </a:prstGeom>
          </p:spPr>
        </p:pic>
        <p:pic>
          <p:nvPicPr>
            <p:cNvPr id="33" name="Graphic 32" descr="Internet with solid fill">
              <a:extLst>
                <a:ext uri="{FF2B5EF4-FFF2-40B4-BE49-F238E27FC236}">
                  <a16:creationId xmlns:a16="http://schemas.microsoft.com/office/drawing/2014/main" id="{34E99D85-0F37-E892-4E06-7D77D1E67C0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780187" y="2514600"/>
              <a:ext cx="914400" cy="914400"/>
            </a:xfrm>
            <a:prstGeom prst="rect">
              <a:avLst/>
            </a:prstGeom>
          </p:spPr>
        </p:pic>
      </p:grpSp>
      <p:grpSp>
        <p:nvGrpSpPr>
          <p:cNvPr id="41" name="Group 40" descr="Icon of a house set in a landscape">
            <a:extLst>
              <a:ext uri="{FF2B5EF4-FFF2-40B4-BE49-F238E27FC236}">
                <a16:creationId xmlns:a16="http://schemas.microsoft.com/office/drawing/2014/main" id="{491C5291-9503-68F2-45F3-F5DD93795F39}"/>
              </a:ext>
            </a:extLst>
          </p:cNvPr>
          <p:cNvGrpSpPr/>
          <p:nvPr/>
        </p:nvGrpSpPr>
        <p:grpSpPr>
          <a:xfrm flipH="1">
            <a:off x="5213547" y="5272967"/>
            <a:ext cx="2201913" cy="1386840"/>
            <a:chOff x="7650480" y="4150360"/>
            <a:chExt cx="1838960" cy="1158240"/>
          </a:xfrm>
        </p:grpSpPr>
        <p:pic>
          <p:nvPicPr>
            <p:cNvPr id="42" name="Graphic 41" descr="House with solid fill">
              <a:extLst>
                <a:ext uri="{FF2B5EF4-FFF2-40B4-BE49-F238E27FC236}">
                  <a16:creationId xmlns:a16="http://schemas.microsoft.com/office/drawing/2014/main" id="{FA2CA28E-D2C5-C1FE-8CB2-F9504E42899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650480" y="4373880"/>
              <a:ext cx="934720" cy="934720"/>
            </a:xfrm>
            <a:prstGeom prst="rect">
              <a:avLst/>
            </a:prstGeom>
          </p:spPr>
        </p:pic>
        <p:pic>
          <p:nvPicPr>
            <p:cNvPr id="43" name="Graphic 42" descr="Rolling hills with solid fill">
              <a:extLst>
                <a:ext uri="{FF2B5EF4-FFF2-40B4-BE49-F238E27FC236}">
                  <a16:creationId xmlns:a16="http://schemas.microsoft.com/office/drawing/2014/main" id="{930705B3-0124-7287-D08B-F003C1353B2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flipH="1">
              <a:off x="8351520" y="4150360"/>
              <a:ext cx="1137920" cy="1137920"/>
            </a:xfrm>
            <a:prstGeom prst="rect">
              <a:avLst/>
            </a:prstGeom>
          </p:spPr>
        </p:pic>
      </p:grpSp>
      <p:sp>
        <p:nvSpPr>
          <p:cNvPr id="47" name="Rectangle 46">
            <a:extLst>
              <a:ext uri="{FF2B5EF4-FFF2-40B4-BE49-F238E27FC236}">
                <a16:creationId xmlns:a16="http://schemas.microsoft.com/office/drawing/2014/main" id="{5CABA71B-FA6B-A30B-026A-80B926D383A8}"/>
              </a:ext>
            </a:extLst>
          </p:cNvPr>
          <p:cNvSpPr/>
          <p:nvPr/>
        </p:nvSpPr>
        <p:spPr>
          <a:xfrm>
            <a:off x="7509025" y="5058680"/>
            <a:ext cx="4232701" cy="1754326"/>
          </a:xfrm>
          <a:prstGeom prst="rect">
            <a:avLst/>
          </a:prstGeom>
          <a:noFill/>
          <a:ln>
            <a:noFill/>
          </a:ln>
        </p:spPr>
        <p:txBody>
          <a:bodyPr wrap="square" lIns="91440" tIns="45720" rIns="91440" bIns="45720">
            <a:spAutoFit/>
          </a:bodyPr>
          <a:lstStyle/>
          <a:p>
            <a:pPr algn="ctr"/>
            <a:r>
              <a:rPr lang="en-US" sz="3600" dirty="0">
                <a:ln w="0"/>
                <a:latin typeface="Arial" panose="020B0604020202020204" pitchFamily="34" charset="0"/>
                <a:cs typeface="Arial" panose="020B0604020202020204" pitchFamily="34" charset="0"/>
              </a:rPr>
              <a:t>Find buildings and places connected to them</a:t>
            </a:r>
          </a:p>
        </p:txBody>
      </p:sp>
    </p:spTree>
    <p:extLst>
      <p:ext uri="{BB962C8B-B14F-4D97-AF65-F5344CB8AC3E}">
        <p14:creationId xmlns:p14="http://schemas.microsoft.com/office/powerpoint/2010/main" val="3540978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6" grpId="0"/>
      <p:bldP spid="4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EBC37-929A-4502-106B-134B9115C9C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14FB513-2035-C11C-7797-46F96E64140C}"/>
              </a:ext>
            </a:extLst>
          </p:cNvPr>
          <p:cNvSpPr>
            <a:spLocks noGrp="1"/>
          </p:cNvSpPr>
          <p:nvPr>
            <p:ph type="title"/>
          </p:nvPr>
        </p:nvSpPr>
        <p:spPr>
          <a:xfrm>
            <a:off x="357188" y="77828"/>
            <a:ext cx="3062288" cy="710288"/>
          </a:xfrm>
        </p:spPr>
        <p:txBody>
          <a:bodyPr>
            <a:normAutofit fontScale="90000"/>
          </a:bodyPr>
          <a:lstStyle/>
          <a:p>
            <a:r>
              <a:rPr lang="en-GB">
                <a:solidFill>
                  <a:schemeClr val="bg1"/>
                </a:solidFill>
              </a:rPr>
              <a:t>George Harrison Plaque</a:t>
            </a:r>
          </a:p>
        </p:txBody>
      </p:sp>
      <p:grpSp>
        <p:nvGrpSpPr>
          <p:cNvPr id="10" name="Group 9" descr="An circle with the words Historic Engalnd, Mary Cartwright, 1900-1998 at the top and the Historic England Logo at the bottom">
            <a:extLst>
              <a:ext uri="{FF2B5EF4-FFF2-40B4-BE49-F238E27FC236}">
                <a16:creationId xmlns:a16="http://schemas.microsoft.com/office/drawing/2014/main" id="{695E3E11-F7C2-A27E-89B9-E78DFA8E0A28}"/>
              </a:ext>
            </a:extLst>
          </p:cNvPr>
          <p:cNvGrpSpPr/>
          <p:nvPr/>
        </p:nvGrpSpPr>
        <p:grpSpPr>
          <a:xfrm>
            <a:off x="2466094" y="77828"/>
            <a:ext cx="6542180" cy="5987306"/>
            <a:chOff x="2466094" y="77828"/>
            <a:chExt cx="6542180" cy="5987306"/>
          </a:xfrm>
        </p:grpSpPr>
        <p:pic>
          <p:nvPicPr>
            <p:cNvPr id="8" name="Picture 7">
              <a:extLst>
                <a:ext uri="{FF2B5EF4-FFF2-40B4-BE49-F238E27FC236}">
                  <a16:creationId xmlns:a16="http://schemas.microsoft.com/office/drawing/2014/main" id="{A0A22878-C975-F725-0F5A-F9F559B05198}"/>
                </a:ext>
              </a:extLst>
            </p:cNvPr>
            <p:cNvPicPr>
              <a:picLocks noChangeAspect="1"/>
            </p:cNvPicPr>
            <p:nvPr/>
          </p:nvPicPr>
          <p:blipFill>
            <a:blip r:embed="rId2">
              <a:grayscl/>
            </a:blip>
            <a:srcRect b="746"/>
            <a:stretch>
              <a:fillRect/>
            </a:stretch>
          </p:blipFill>
          <p:spPr>
            <a:xfrm>
              <a:off x="2466094" y="77828"/>
              <a:ext cx="6542180" cy="5987306"/>
            </a:xfrm>
            <a:prstGeom prst="rect">
              <a:avLst/>
            </a:prstGeom>
          </p:spPr>
        </p:pic>
        <p:sp>
          <p:nvSpPr>
            <p:cNvPr id="9" name="TextBox 8">
              <a:extLst>
                <a:ext uri="{FF2B5EF4-FFF2-40B4-BE49-F238E27FC236}">
                  <a16:creationId xmlns:a16="http://schemas.microsoft.com/office/drawing/2014/main" id="{B85EEE9A-CFF4-702D-7E5D-F543C6B9E064}"/>
                </a:ext>
              </a:extLst>
            </p:cNvPr>
            <p:cNvSpPr txBox="1"/>
            <p:nvPr/>
          </p:nvSpPr>
          <p:spPr>
            <a:xfrm>
              <a:off x="3995376" y="1518312"/>
              <a:ext cx="3657599" cy="1754326"/>
            </a:xfrm>
            <a:prstGeom prst="rect">
              <a:avLst/>
            </a:prstGeom>
            <a:solidFill>
              <a:schemeClr val="bg1"/>
            </a:solidFill>
          </p:spPr>
          <p:txBody>
            <a:bodyPr wrap="square" rtlCol="0">
              <a:spAutoFit/>
            </a:bodyPr>
            <a:lstStyle/>
            <a:p>
              <a:pPr algn="ctr"/>
              <a:r>
                <a:rPr lang="en-GB" sz="3600" dirty="0">
                  <a:latin typeface="Arial" panose="020B0604020202020204" pitchFamily="34" charset="0"/>
                  <a:cs typeface="Arial" panose="020B0604020202020204" pitchFamily="34" charset="0"/>
                </a:rPr>
                <a:t>MARY </a:t>
              </a:r>
            </a:p>
            <a:p>
              <a:pPr algn="ctr"/>
              <a:r>
                <a:rPr lang="en-GB" sz="3600" dirty="0">
                  <a:latin typeface="Arial" panose="020B0604020202020204" pitchFamily="34" charset="0"/>
                  <a:cs typeface="Arial" panose="020B0604020202020204" pitchFamily="34" charset="0"/>
                </a:rPr>
                <a:t>CARTWRIGHT</a:t>
              </a:r>
            </a:p>
            <a:p>
              <a:pPr algn="ctr"/>
              <a:r>
                <a:rPr lang="en-GB" sz="3600" dirty="0">
                  <a:latin typeface="Arial" panose="020B0604020202020204" pitchFamily="34" charset="0"/>
                  <a:cs typeface="Arial" panose="020B0604020202020204" pitchFamily="34" charset="0"/>
                </a:rPr>
                <a:t>1900 - 1998</a:t>
              </a:r>
            </a:p>
          </p:txBody>
        </p:sp>
      </p:grpSp>
    </p:spTree>
    <p:extLst>
      <p:ext uri="{BB962C8B-B14F-4D97-AF65-F5344CB8AC3E}">
        <p14:creationId xmlns:p14="http://schemas.microsoft.com/office/powerpoint/2010/main" val="15868929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C9F9CE2-9EF7-E279-E76D-D00446E7C7F2}"/>
              </a:ext>
            </a:extLst>
          </p:cNvPr>
          <p:cNvSpPr>
            <a:spLocks noGrp="1"/>
          </p:cNvSpPr>
          <p:nvPr>
            <p:ph idx="1"/>
          </p:nvPr>
        </p:nvSpPr>
        <p:spPr>
          <a:xfrm>
            <a:off x="381886" y="1411704"/>
            <a:ext cx="5524928" cy="5283386"/>
          </a:xfrm>
        </p:spPr>
        <p:txBody>
          <a:bodyPr/>
          <a:lstStyle/>
          <a:p>
            <a:pPr>
              <a:spcBef>
                <a:spcPts val="1200"/>
              </a:spcBef>
              <a:spcAft>
                <a:spcPts val="1200"/>
              </a:spcAft>
            </a:pPr>
            <a:r>
              <a:rPr lang="en-GB" sz="2400" dirty="0"/>
              <a:t>This is 38 Sherlock Close, Cambridge. </a:t>
            </a:r>
          </a:p>
          <a:p>
            <a:pPr>
              <a:spcBef>
                <a:spcPts val="1200"/>
              </a:spcBef>
              <a:spcAft>
                <a:spcPts val="1200"/>
              </a:spcAft>
            </a:pPr>
            <a:r>
              <a:rPr lang="en-GB" sz="2400" dirty="0"/>
              <a:t>It is connected to Mary Cartwright; our local, significant person. </a:t>
            </a:r>
          </a:p>
          <a:p>
            <a:pPr>
              <a:spcBef>
                <a:spcPts val="1200"/>
              </a:spcBef>
              <a:spcAft>
                <a:spcPts val="1200"/>
              </a:spcAft>
            </a:pPr>
            <a:r>
              <a:rPr lang="en-GB" sz="2400" dirty="0">
                <a:latin typeface="Arial" panose="020B0604020202020204" pitchFamily="34" charset="0"/>
                <a:cs typeface="Arial" panose="020B0604020202020204" pitchFamily="34" charset="0"/>
              </a:rPr>
              <a:t>Find 38 Sherlock Close, Cambridge on </a:t>
            </a:r>
            <a:r>
              <a:rPr lang="en-GB" sz="2400" dirty="0">
                <a:latin typeface="Arial" panose="020B0604020202020204" pitchFamily="34" charset="0"/>
                <a:cs typeface="Arial" panose="020B0604020202020204" pitchFamily="34" charset="0"/>
                <a:hlinkClick r:id="rId2"/>
              </a:rPr>
              <a:t>Google Maps</a:t>
            </a:r>
            <a:r>
              <a:rPr lang="en-GB" sz="2400" dirty="0">
                <a:latin typeface="Arial" panose="020B0604020202020204" pitchFamily="34" charset="0"/>
                <a:cs typeface="Arial" panose="020B0604020202020204" pitchFamily="34" charset="0"/>
              </a:rPr>
              <a:t>. </a:t>
            </a:r>
            <a:endParaRPr lang="en-GB" sz="2400" dirty="0"/>
          </a:p>
          <a:p>
            <a:pPr marL="342900" indent="-342900">
              <a:spcBef>
                <a:spcPts val="600"/>
              </a:spcBef>
              <a:spcAft>
                <a:spcPts val="600"/>
              </a:spcAft>
              <a:buFont typeface="Arial" panose="020B0604020202020204" pitchFamily="34" charset="0"/>
              <a:buChar char="•"/>
            </a:pPr>
            <a:r>
              <a:rPr lang="en-GB" sz="2400" dirty="0"/>
              <a:t>How many miles away is it from your school? </a:t>
            </a:r>
          </a:p>
          <a:p>
            <a:pPr marL="342900" indent="-342900">
              <a:spcBef>
                <a:spcPts val="600"/>
              </a:spcBef>
              <a:spcAft>
                <a:spcPts val="600"/>
              </a:spcAft>
              <a:buFont typeface="Arial" panose="020B0604020202020204" pitchFamily="34" charset="0"/>
              <a:buChar char="•"/>
            </a:pPr>
            <a:r>
              <a:rPr lang="en-GB" sz="2400" dirty="0"/>
              <a:t>How long would it take you to walk or drive?</a:t>
            </a:r>
          </a:p>
          <a:p>
            <a:pPr marL="342900" indent="-342900">
              <a:spcBef>
                <a:spcPts val="600"/>
              </a:spcBef>
              <a:spcAft>
                <a:spcPts val="600"/>
              </a:spcAft>
              <a:buFont typeface="Arial" panose="020B0604020202020204" pitchFamily="34" charset="0"/>
              <a:buChar char="•"/>
            </a:pPr>
            <a:r>
              <a:rPr lang="en-GB" sz="2400" dirty="0"/>
              <a:t>Would you say this building is local to your school?</a:t>
            </a:r>
          </a:p>
          <a:p>
            <a:endParaRPr lang="en-GB" dirty="0"/>
          </a:p>
        </p:txBody>
      </p:sp>
      <p:sp>
        <p:nvSpPr>
          <p:cNvPr id="3" name="Title 2">
            <a:extLst>
              <a:ext uri="{FF2B5EF4-FFF2-40B4-BE49-F238E27FC236}">
                <a16:creationId xmlns:a16="http://schemas.microsoft.com/office/drawing/2014/main" id="{5AE4BCCF-4FB8-FC2D-D661-148E1262A9C6}"/>
              </a:ext>
            </a:extLst>
          </p:cNvPr>
          <p:cNvSpPr>
            <a:spLocks noGrp="1"/>
          </p:cNvSpPr>
          <p:nvPr>
            <p:ph type="title"/>
          </p:nvPr>
        </p:nvSpPr>
        <p:spPr/>
        <p:txBody>
          <a:bodyPr/>
          <a:lstStyle/>
          <a:p>
            <a:r>
              <a:rPr lang="en-GB" dirty="0"/>
              <a:t>An ordinary block of flats?</a:t>
            </a:r>
          </a:p>
        </p:txBody>
      </p:sp>
      <p:pic>
        <p:nvPicPr>
          <p:cNvPr id="7" name="Picture Placeholder 6" descr="A photo of a 3 storey block of flats with blue tiles around the entrance">
            <a:extLst>
              <a:ext uri="{FF2B5EF4-FFF2-40B4-BE49-F238E27FC236}">
                <a16:creationId xmlns:a16="http://schemas.microsoft.com/office/drawing/2014/main" id="{9C444FE3-5F4B-B5BA-E67B-2484BFF9771D}"/>
              </a:ext>
            </a:extLst>
          </p:cNvPr>
          <p:cNvPicPr>
            <a:picLocks noGrp="1" noChangeAspect="1"/>
          </p:cNvPicPr>
          <p:nvPr>
            <p:ph type="pic" sz="quarter" idx="10"/>
          </p:nvPr>
        </p:nvPicPr>
        <p:blipFill>
          <a:blip r:embed="rId3"/>
          <a:srcRect l="7290" r="7290"/>
          <a:stretch>
            <a:fillRect/>
          </a:stretch>
        </p:blipFill>
        <p:spPr>
          <a:prstGeom prst="rect">
            <a:avLst/>
          </a:prstGeom>
        </p:spPr>
      </p:pic>
      <p:sp>
        <p:nvSpPr>
          <p:cNvPr id="5" name="Text Placeholder 4">
            <a:extLst>
              <a:ext uri="{FF2B5EF4-FFF2-40B4-BE49-F238E27FC236}">
                <a16:creationId xmlns:a16="http://schemas.microsoft.com/office/drawing/2014/main" id="{56EF47A1-9CE8-E4BE-683A-E7B99D8FBC47}"/>
              </a:ext>
            </a:extLst>
          </p:cNvPr>
          <p:cNvSpPr>
            <a:spLocks noGrp="1"/>
          </p:cNvSpPr>
          <p:nvPr>
            <p:ph type="body" sz="quarter" idx="26"/>
          </p:nvPr>
        </p:nvSpPr>
        <p:spPr/>
        <p:txBody>
          <a:bodyPr/>
          <a:lstStyle/>
          <a:p>
            <a:r>
              <a:rPr lang="en-GB" dirty="0"/>
              <a:t>38 Sherlock Close</a:t>
            </a:r>
          </a:p>
        </p:txBody>
      </p:sp>
      <p:grpSp>
        <p:nvGrpSpPr>
          <p:cNvPr id="8" name="Investigate-Char" descr="Investigate Icon">
            <a:extLst>
              <a:ext uri="{FF2B5EF4-FFF2-40B4-BE49-F238E27FC236}">
                <a16:creationId xmlns:a16="http://schemas.microsoft.com/office/drawing/2014/main" id="{F603155B-FC5A-49A4-9148-FBE4548E4FA4}"/>
              </a:ext>
            </a:extLst>
          </p:cNvPr>
          <p:cNvGrpSpPr/>
          <p:nvPr/>
        </p:nvGrpSpPr>
        <p:grpSpPr>
          <a:xfrm>
            <a:off x="10438592" y="365126"/>
            <a:ext cx="1371522" cy="1679178"/>
            <a:chOff x="2627327" y="1046164"/>
            <a:chExt cx="2367884" cy="2663853"/>
          </a:xfrm>
        </p:grpSpPr>
        <p:sp>
          <p:nvSpPr>
            <p:cNvPr id="9" name="Deco-Washi">
              <a:extLst>
                <a:ext uri="{FF2B5EF4-FFF2-40B4-BE49-F238E27FC236}">
                  <a16:creationId xmlns:a16="http://schemas.microsoft.com/office/drawing/2014/main" id="{28907175-2F61-D4B3-C421-823491C3E31D}"/>
                </a:ext>
                <a:ext uri="{C183D7F6-B498-43B3-948B-1728B52AA6E4}">
                  <adec:decorative xmlns:adec="http://schemas.microsoft.com/office/drawing/2017/decorative" val="1"/>
                </a:ext>
              </a:extLst>
            </p:cNvPr>
            <p:cNvSpPr txBox="1">
              <a:spLocks/>
            </p:cNvSpPr>
            <p:nvPr/>
          </p:nvSpPr>
          <p:spPr>
            <a:xfrm>
              <a:off x="2627327" y="1046164"/>
              <a:ext cx="2367884" cy="681038"/>
            </a:xfrm>
            <a:prstGeom prst="rect">
              <a:avLst/>
            </a:prstGeom>
            <a:blipFill>
              <a:blip>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0" name="Text Placeholder" descr="Investigate">
              <a:extLst>
                <a:ext uri="{FF2B5EF4-FFF2-40B4-BE49-F238E27FC236}">
                  <a16:creationId xmlns:a16="http://schemas.microsoft.com/office/drawing/2014/main" id="{7DCAB75C-8C4A-ABB1-E09B-2591A5718549}"/>
                </a:ext>
              </a:extLst>
            </p:cNvPr>
            <p:cNvSpPr txBox="1">
              <a:spLocks/>
            </p:cNvSpPr>
            <p:nvPr/>
          </p:nvSpPr>
          <p:spPr>
            <a:xfrm rot="21383919">
              <a:off x="2644479" y="1177477"/>
              <a:ext cx="2335078" cy="547344"/>
            </a:xfrm>
            <a:prstGeom prst="rect">
              <a:avLst/>
            </a:prstGeom>
            <a:noFill/>
          </p:spPr>
          <p:txBody>
            <a:bodyPr wrap="square" anchor="ctr" anchorCtr="0">
              <a:normAutofit fontScale="85000" lnSpcReduction="1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Investigate</a:t>
              </a:r>
            </a:p>
          </p:txBody>
        </p:sp>
        <p:pic>
          <p:nvPicPr>
            <p:cNvPr id="11" name="Investigate-Char" descr="Investigate character icon">
              <a:extLst>
                <a:ext uri="{FF2B5EF4-FFF2-40B4-BE49-F238E27FC236}">
                  <a16:creationId xmlns:a16="http://schemas.microsoft.com/office/drawing/2014/main" id="{70F0B420-0466-F712-6334-24EBBD0675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36829" y="1719984"/>
              <a:ext cx="1958382" cy="1990033"/>
            </a:xfrm>
            <a:prstGeom prst="rect">
              <a:avLst/>
            </a:prstGeom>
          </p:spPr>
        </p:pic>
      </p:grpSp>
    </p:spTree>
    <p:extLst>
      <p:ext uri="{BB962C8B-B14F-4D97-AF65-F5344CB8AC3E}">
        <p14:creationId xmlns:p14="http://schemas.microsoft.com/office/powerpoint/2010/main" val="1535242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6AC9A-46E3-B4BA-7852-B5E9CC50D22F}"/>
              </a:ext>
            </a:extLst>
          </p:cNvPr>
          <p:cNvSpPr>
            <a:spLocks noGrp="1"/>
          </p:cNvSpPr>
          <p:nvPr>
            <p:ph type="title"/>
          </p:nvPr>
        </p:nvSpPr>
        <p:spPr/>
        <p:txBody>
          <a:bodyPr/>
          <a:lstStyle/>
          <a:p>
            <a:r>
              <a:rPr lang="en-GB">
                <a:latin typeface="Arial" panose="020B0604020202020204" pitchFamily="34" charset="0"/>
                <a:cs typeface="Arial" panose="020B0604020202020204" pitchFamily="34" charset="0"/>
              </a:rPr>
              <a:t>What can a building tell us?</a:t>
            </a:r>
          </a:p>
        </p:txBody>
      </p:sp>
      <p:sp>
        <p:nvSpPr>
          <p:cNvPr id="3" name="Content Placeholder 2">
            <a:extLst>
              <a:ext uri="{FF2B5EF4-FFF2-40B4-BE49-F238E27FC236}">
                <a16:creationId xmlns:a16="http://schemas.microsoft.com/office/drawing/2014/main" id="{FFA9429A-D20C-8BE8-40C5-BCCD3D442564}"/>
              </a:ext>
            </a:extLst>
          </p:cNvPr>
          <p:cNvSpPr>
            <a:spLocks noGrp="1"/>
          </p:cNvSpPr>
          <p:nvPr>
            <p:ph idx="1"/>
          </p:nvPr>
        </p:nvSpPr>
        <p:spPr>
          <a:xfrm>
            <a:off x="381885" y="4686300"/>
            <a:ext cx="10971915" cy="1806574"/>
          </a:xfrm>
        </p:spPr>
        <p:txBody>
          <a:bodyPr>
            <a:normAutofit/>
          </a:bodyPr>
          <a:lstStyle/>
          <a:p>
            <a:endParaRPr lang="en-GB"/>
          </a:p>
          <a:p>
            <a:r>
              <a:rPr lang="en-GB">
                <a:latin typeface="Arial" panose="020B0604020202020204" pitchFamily="34" charset="0"/>
                <a:cs typeface="Arial" panose="020B0604020202020204" pitchFamily="34" charset="0"/>
              </a:rPr>
              <a:t>Complete the inference grid on the next page to explore what this building can tell you…..</a:t>
            </a:r>
          </a:p>
          <a:p>
            <a:endParaRPr lang="en-GB"/>
          </a:p>
        </p:txBody>
      </p:sp>
      <p:pic>
        <p:nvPicPr>
          <p:cNvPr id="4" name="Examine-icon" descr="Examine character icon">
            <a:extLst>
              <a:ext uri="{FF2B5EF4-FFF2-40B4-BE49-F238E27FC236}">
                <a16:creationId xmlns:a16="http://schemas.microsoft.com/office/drawing/2014/main" id="{AA2C5F27-C43A-8C55-DC25-7EE6DA2D8E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9811" y="1952732"/>
            <a:ext cx="2802404" cy="2548436"/>
          </a:xfrm>
          <a:prstGeom prst="rect">
            <a:avLst/>
          </a:prstGeom>
        </p:spPr>
      </p:pic>
      <p:sp>
        <p:nvSpPr>
          <p:cNvPr id="6" name="TextBox 5">
            <a:extLst>
              <a:ext uri="{FF2B5EF4-FFF2-40B4-BE49-F238E27FC236}">
                <a16:creationId xmlns:a16="http://schemas.microsoft.com/office/drawing/2014/main" id="{DF815EF5-028F-6DCE-D338-6A6BE9A72841}"/>
              </a:ext>
            </a:extLst>
          </p:cNvPr>
          <p:cNvSpPr txBox="1"/>
          <p:nvPr/>
        </p:nvSpPr>
        <p:spPr>
          <a:xfrm>
            <a:off x="4507706" y="2765285"/>
            <a:ext cx="6138862" cy="923330"/>
          </a:xfrm>
          <a:prstGeom prst="rect">
            <a:avLst/>
          </a:prstGeom>
          <a:noFill/>
        </p:spPr>
        <p:txBody>
          <a:bodyPr wrap="square">
            <a:spAutoFit/>
          </a:bodyPr>
          <a:lstStyle/>
          <a:p>
            <a:r>
              <a:rPr lang="en-GB" sz="5400">
                <a:latin typeface="Arial" panose="020B0604020202020204" pitchFamily="34" charset="0"/>
                <a:cs typeface="Arial" panose="020B0604020202020204" pitchFamily="34" charset="0"/>
              </a:rPr>
              <a:t>History detectives!</a:t>
            </a:r>
          </a:p>
        </p:txBody>
      </p:sp>
    </p:spTree>
    <p:extLst>
      <p:ext uri="{BB962C8B-B14F-4D97-AF65-F5344CB8AC3E}">
        <p14:creationId xmlns:p14="http://schemas.microsoft.com/office/powerpoint/2010/main" val="1256558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ED71C-EFBF-C4AD-D68D-190DA6ACA4A1}"/>
              </a:ext>
            </a:extLst>
          </p:cNvPr>
          <p:cNvSpPr>
            <a:spLocks noGrp="1"/>
          </p:cNvSpPr>
          <p:nvPr>
            <p:ph type="title"/>
          </p:nvPr>
        </p:nvSpPr>
        <p:spPr>
          <a:xfrm>
            <a:off x="410966" y="-1325563"/>
            <a:ext cx="10515600" cy="1325563"/>
          </a:xfrm>
        </p:spPr>
        <p:txBody>
          <a:bodyPr vert="horz" lIns="91440" tIns="45720" rIns="91440" bIns="45720" rtlCol="0" anchor="b">
            <a:normAutofit/>
          </a:bodyPr>
          <a:lstStyle/>
          <a:p>
            <a:r>
              <a:rPr lang="en-GB" dirty="0"/>
              <a:t>What can buildings tell us?</a:t>
            </a:r>
          </a:p>
        </p:txBody>
      </p:sp>
      <p:pic>
        <p:nvPicPr>
          <p:cNvPr id="8" name="Look-icon" descr="Look character icon">
            <a:extLst>
              <a:ext uri="{FF2B5EF4-FFF2-40B4-BE49-F238E27FC236}">
                <a16:creationId xmlns:a16="http://schemas.microsoft.com/office/drawing/2014/main" id="{AE083AE7-48BB-85E3-868E-DEF9852F82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2184" y="2241597"/>
            <a:ext cx="980464" cy="632231"/>
          </a:xfrm>
          <a:prstGeom prst="rect">
            <a:avLst/>
          </a:prstGeom>
        </p:spPr>
      </p:pic>
      <p:pic>
        <p:nvPicPr>
          <p:cNvPr id="9" name="Icon" descr="Infer character icon">
            <a:extLst>
              <a:ext uri="{FF2B5EF4-FFF2-40B4-BE49-F238E27FC236}">
                <a16:creationId xmlns:a16="http://schemas.microsoft.com/office/drawing/2014/main" id="{02608FAA-95E6-AE20-87F0-D70AC9D791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68796" y="1180723"/>
            <a:ext cx="1333895" cy="820319"/>
          </a:xfrm>
          <a:prstGeom prst="rect">
            <a:avLst/>
          </a:prstGeom>
        </p:spPr>
      </p:pic>
      <p:pic>
        <p:nvPicPr>
          <p:cNvPr id="10" name="Icon" descr="Hypothesise character icon">
            <a:extLst>
              <a:ext uri="{FF2B5EF4-FFF2-40B4-BE49-F238E27FC236}">
                <a16:creationId xmlns:a16="http://schemas.microsoft.com/office/drawing/2014/main" id="{55D4395C-BD06-41C6-5B73-A08EFAB517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0190" y="217354"/>
            <a:ext cx="1175258" cy="1373529"/>
          </a:xfrm>
          <a:prstGeom prst="rect">
            <a:avLst/>
          </a:prstGeom>
        </p:spPr>
      </p:pic>
      <p:sp>
        <p:nvSpPr>
          <p:cNvPr id="6" name="TextBox 5">
            <a:extLst>
              <a:ext uri="{FF2B5EF4-FFF2-40B4-BE49-F238E27FC236}">
                <a16:creationId xmlns:a16="http://schemas.microsoft.com/office/drawing/2014/main" id="{D26B61D2-6226-4BB1-B767-AC81CCF1B1B1}"/>
              </a:ext>
            </a:extLst>
          </p:cNvPr>
          <p:cNvSpPr txBox="1"/>
          <p:nvPr/>
        </p:nvSpPr>
        <p:spPr>
          <a:xfrm>
            <a:off x="4942257" y="1138948"/>
            <a:ext cx="2162346" cy="369332"/>
          </a:xfrm>
          <a:prstGeom prst="rect">
            <a:avLst/>
          </a:prstGeom>
          <a:noFill/>
        </p:spPr>
        <p:txBody>
          <a:bodyPr wrap="square" rtlCol="0">
            <a:spAutoFit/>
          </a:bodyPr>
          <a:lstStyle/>
          <a:p>
            <a:r>
              <a:rPr lang="en-GB" dirty="0"/>
              <a:t>(I think….because)</a:t>
            </a:r>
          </a:p>
        </p:txBody>
      </p:sp>
      <p:pic>
        <p:nvPicPr>
          <p:cNvPr id="7" name="Picture 6" descr="A photo of a 3 storey block of flats with blue tiles around the entrance">
            <a:extLst>
              <a:ext uri="{FF2B5EF4-FFF2-40B4-BE49-F238E27FC236}">
                <a16:creationId xmlns:a16="http://schemas.microsoft.com/office/drawing/2014/main" id="{F0BF8E9C-01C2-6005-5DDC-A04EAD7A4A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63872" y="3081528"/>
            <a:ext cx="3416820" cy="2542032"/>
          </a:xfrm>
          <a:prstGeom prst="rect">
            <a:avLst/>
          </a:prstGeom>
        </p:spPr>
      </p:pic>
    </p:spTree>
    <p:extLst>
      <p:ext uri="{BB962C8B-B14F-4D97-AF65-F5344CB8AC3E}">
        <p14:creationId xmlns:p14="http://schemas.microsoft.com/office/powerpoint/2010/main" val="3968316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099593F-48CB-CDAD-1E66-BFC09D629246}"/>
              </a:ext>
            </a:extLst>
          </p:cNvPr>
          <p:cNvSpPr>
            <a:spLocks noGrp="1"/>
          </p:cNvSpPr>
          <p:nvPr>
            <p:ph type="title" idx="4294967295"/>
          </p:nvPr>
        </p:nvSpPr>
        <p:spPr>
          <a:xfrm>
            <a:off x="838200" y="-1027907"/>
            <a:ext cx="10515600" cy="1027907"/>
          </a:xfrm>
        </p:spPr>
        <p:txBody>
          <a:bodyPr vert="horz" lIns="91440" tIns="45720" rIns="91440" bIns="45720" rtlCol="0" anchor="b">
            <a:normAutofit/>
          </a:bodyPr>
          <a:lstStyle/>
          <a:p>
            <a:r>
              <a:rPr lang="en-GB" dirty="0"/>
              <a:t>Print out inference square</a:t>
            </a:r>
          </a:p>
        </p:txBody>
      </p:sp>
      <p:pic>
        <p:nvPicPr>
          <p:cNvPr id="2" name="Picture 1" descr="A photo of a 3 storey block of flats with blue tiles around the entrance">
            <a:extLst>
              <a:ext uri="{FF2B5EF4-FFF2-40B4-BE49-F238E27FC236}">
                <a16:creationId xmlns:a16="http://schemas.microsoft.com/office/drawing/2014/main" id="{2C879FB9-0A50-813B-988E-B48E6EC2C7CA}"/>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4387590" y="3197275"/>
            <a:ext cx="3416820" cy="2542032"/>
          </a:xfrm>
          <a:prstGeom prst="rect">
            <a:avLst/>
          </a:prstGeom>
        </p:spPr>
      </p:pic>
    </p:spTree>
    <p:extLst>
      <p:ext uri="{BB962C8B-B14F-4D97-AF65-F5344CB8AC3E}">
        <p14:creationId xmlns:p14="http://schemas.microsoft.com/office/powerpoint/2010/main" val="390890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2F68F-BD61-D547-0BA4-7372EDC1EBF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0ED2BCD-2705-49A3-A05C-3C41E9275228}"/>
              </a:ext>
            </a:extLst>
          </p:cNvPr>
          <p:cNvSpPr>
            <a:spLocks noGrp="1"/>
          </p:cNvSpPr>
          <p:nvPr>
            <p:ph idx="1"/>
          </p:nvPr>
        </p:nvSpPr>
        <p:spPr>
          <a:xfrm>
            <a:off x="381886" y="1411704"/>
            <a:ext cx="5324852" cy="3530686"/>
          </a:xfrm>
        </p:spPr>
        <p:txBody>
          <a:bodyPr/>
          <a:lstStyle/>
          <a:p>
            <a:pPr>
              <a:spcBef>
                <a:spcPts val="1200"/>
              </a:spcBef>
              <a:spcAft>
                <a:spcPts val="1200"/>
              </a:spcAft>
            </a:pPr>
            <a:r>
              <a:rPr lang="en-GB" sz="2400" dirty="0"/>
              <a:t>This is 38 Sherlock Close, Cambridge. </a:t>
            </a:r>
            <a:endParaRPr lang="en-GB" sz="2400" dirty="0">
              <a:latin typeface="Arial" panose="020B0604020202020204" pitchFamily="34" charset="0"/>
              <a:cs typeface="Arial" panose="020B0604020202020204" pitchFamily="34" charset="0"/>
            </a:endParaRPr>
          </a:p>
          <a:p>
            <a:pPr>
              <a:spcBef>
                <a:spcPts val="1200"/>
              </a:spcBef>
              <a:spcAft>
                <a:spcPts val="1200"/>
              </a:spcAft>
            </a:pPr>
            <a:r>
              <a:rPr lang="en-GB" sz="2400" dirty="0">
                <a:latin typeface="Arial" panose="020B0604020202020204" pitchFamily="34" charset="0"/>
                <a:cs typeface="Arial" panose="020B0604020202020204" pitchFamily="34" charset="0"/>
              </a:rPr>
              <a:t>38 Sherlock Close looks like an ordinary flat, on an ordinary street in Cambridge.</a:t>
            </a:r>
          </a:p>
          <a:p>
            <a:pPr>
              <a:spcBef>
                <a:spcPts val="1200"/>
              </a:spcBef>
              <a:spcAft>
                <a:spcPts val="1200"/>
              </a:spcAft>
            </a:pPr>
            <a:r>
              <a:rPr lang="en-GB" sz="2400" dirty="0">
                <a:latin typeface="Arial" panose="020B0604020202020204" pitchFamily="34" charset="0"/>
                <a:cs typeface="Arial" panose="020B0604020202020204" pitchFamily="34" charset="0"/>
              </a:rPr>
              <a:t>But it is actually very special….</a:t>
            </a:r>
          </a:p>
          <a:p>
            <a:endParaRPr lang="en-GB" dirty="0"/>
          </a:p>
        </p:txBody>
      </p:sp>
      <p:sp>
        <p:nvSpPr>
          <p:cNvPr id="3" name="Title 2">
            <a:extLst>
              <a:ext uri="{FF2B5EF4-FFF2-40B4-BE49-F238E27FC236}">
                <a16:creationId xmlns:a16="http://schemas.microsoft.com/office/drawing/2014/main" id="{899DA58B-F9D3-EBD2-ED77-1CBEB6BA56D0}"/>
              </a:ext>
            </a:extLst>
          </p:cNvPr>
          <p:cNvSpPr>
            <a:spLocks noGrp="1"/>
          </p:cNvSpPr>
          <p:nvPr>
            <p:ph type="title"/>
          </p:nvPr>
        </p:nvSpPr>
        <p:spPr/>
        <p:txBody>
          <a:bodyPr/>
          <a:lstStyle/>
          <a:p>
            <a:r>
              <a:rPr lang="en-GB" dirty="0"/>
              <a:t>38 Sherlock Close, Cambridge</a:t>
            </a:r>
          </a:p>
        </p:txBody>
      </p:sp>
      <p:pic>
        <p:nvPicPr>
          <p:cNvPr id="7" name="Picture Placeholder 6" descr="A photo of a 3 storey block of flats with blue tiles around the entrance">
            <a:extLst>
              <a:ext uri="{FF2B5EF4-FFF2-40B4-BE49-F238E27FC236}">
                <a16:creationId xmlns:a16="http://schemas.microsoft.com/office/drawing/2014/main" id="{F7F4B9B0-D9EF-E549-9169-D3362D988195}"/>
              </a:ext>
            </a:extLst>
          </p:cNvPr>
          <p:cNvPicPr>
            <a:picLocks noGrp="1" noChangeAspect="1"/>
          </p:cNvPicPr>
          <p:nvPr>
            <p:ph type="pic" sz="quarter" idx="10"/>
          </p:nvPr>
        </p:nvPicPr>
        <p:blipFill>
          <a:blip r:embed="rId2"/>
          <a:srcRect l="7290" r="7290"/>
          <a:stretch>
            <a:fillRect/>
          </a:stretch>
        </p:blipFill>
        <p:spPr>
          <a:prstGeom prst="rect">
            <a:avLst/>
          </a:prstGeom>
        </p:spPr>
      </p:pic>
      <p:sp>
        <p:nvSpPr>
          <p:cNvPr id="5" name="Text Placeholder 4">
            <a:extLst>
              <a:ext uri="{FF2B5EF4-FFF2-40B4-BE49-F238E27FC236}">
                <a16:creationId xmlns:a16="http://schemas.microsoft.com/office/drawing/2014/main" id="{98E0B22E-C4D4-C559-7803-D8090DD3D7A8}"/>
              </a:ext>
            </a:extLst>
          </p:cNvPr>
          <p:cNvSpPr>
            <a:spLocks noGrp="1"/>
          </p:cNvSpPr>
          <p:nvPr>
            <p:ph type="body" sz="quarter" idx="26"/>
          </p:nvPr>
        </p:nvSpPr>
        <p:spPr/>
        <p:txBody>
          <a:bodyPr/>
          <a:lstStyle/>
          <a:p>
            <a:r>
              <a:rPr lang="en-GB" dirty="0"/>
              <a:t>38 Sherlock Close</a:t>
            </a:r>
          </a:p>
        </p:txBody>
      </p:sp>
      <p:grpSp>
        <p:nvGrpSpPr>
          <p:cNvPr id="8" name="Investigate-Char" descr="Investigate Icon">
            <a:extLst>
              <a:ext uri="{FF2B5EF4-FFF2-40B4-BE49-F238E27FC236}">
                <a16:creationId xmlns:a16="http://schemas.microsoft.com/office/drawing/2014/main" id="{B9665A8B-D57A-B141-E039-3A064CE6B869}"/>
              </a:ext>
            </a:extLst>
          </p:cNvPr>
          <p:cNvGrpSpPr/>
          <p:nvPr/>
        </p:nvGrpSpPr>
        <p:grpSpPr>
          <a:xfrm>
            <a:off x="10438592" y="365126"/>
            <a:ext cx="1371522" cy="1679178"/>
            <a:chOff x="2627327" y="1046164"/>
            <a:chExt cx="2367884" cy="2663853"/>
          </a:xfrm>
        </p:grpSpPr>
        <p:sp>
          <p:nvSpPr>
            <p:cNvPr id="9" name="Deco-Washi">
              <a:extLst>
                <a:ext uri="{FF2B5EF4-FFF2-40B4-BE49-F238E27FC236}">
                  <a16:creationId xmlns:a16="http://schemas.microsoft.com/office/drawing/2014/main" id="{AAD900C4-6117-C527-2DED-5489784038EE}"/>
                </a:ext>
                <a:ext uri="{C183D7F6-B498-43B3-948B-1728B52AA6E4}">
                  <adec:decorative xmlns:adec="http://schemas.microsoft.com/office/drawing/2017/decorative" val="1"/>
                </a:ext>
              </a:extLst>
            </p:cNvPr>
            <p:cNvSpPr txBox="1">
              <a:spLocks/>
            </p:cNvSpPr>
            <p:nvPr/>
          </p:nvSpPr>
          <p:spPr>
            <a:xfrm>
              <a:off x="2627327" y="1046164"/>
              <a:ext cx="2367884" cy="681038"/>
            </a:xfrm>
            <a:prstGeom prst="rect">
              <a:avLst/>
            </a:prstGeom>
            <a:blipFill>
              <a:blip>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0" name="Text Placeholder" descr="Investigate">
              <a:extLst>
                <a:ext uri="{FF2B5EF4-FFF2-40B4-BE49-F238E27FC236}">
                  <a16:creationId xmlns:a16="http://schemas.microsoft.com/office/drawing/2014/main" id="{7D622E1D-E163-2D77-CC8B-DAD4E145F3D6}"/>
                </a:ext>
              </a:extLst>
            </p:cNvPr>
            <p:cNvSpPr txBox="1">
              <a:spLocks/>
            </p:cNvSpPr>
            <p:nvPr/>
          </p:nvSpPr>
          <p:spPr>
            <a:xfrm rot="21383919">
              <a:off x="2644479" y="1177477"/>
              <a:ext cx="2335078" cy="547344"/>
            </a:xfrm>
            <a:prstGeom prst="rect">
              <a:avLst/>
            </a:prstGeom>
            <a:noFill/>
          </p:spPr>
          <p:txBody>
            <a:bodyPr wrap="square" anchor="ctr" anchorCtr="0">
              <a:normAutofit fontScale="85000" lnSpcReduction="1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Investigate</a:t>
              </a:r>
            </a:p>
          </p:txBody>
        </p:sp>
        <p:pic>
          <p:nvPicPr>
            <p:cNvPr id="11" name="Investigate-Char" descr="Investigate character icon">
              <a:extLst>
                <a:ext uri="{FF2B5EF4-FFF2-40B4-BE49-F238E27FC236}">
                  <a16:creationId xmlns:a16="http://schemas.microsoft.com/office/drawing/2014/main" id="{A12EC8B1-4C50-F817-10F7-343EE85779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36829" y="1719984"/>
              <a:ext cx="1958382" cy="1990033"/>
            </a:xfrm>
            <a:prstGeom prst="rect">
              <a:avLst/>
            </a:prstGeom>
          </p:spPr>
        </p:pic>
      </p:grpSp>
      <p:grpSp>
        <p:nvGrpSpPr>
          <p:cNvPr id="12" name="Group 11" descr="Flat or Apartment - a self-contained residential unit occupying part of a larger building, typically covering a single floor.">
            <a:extLst>
              <a:ext uri="{FF2B5EF4-FFF2-40B4-BE49-F238E27FC236}">
                <a16:creationId xmlns:a16="http://schemas.microsoft.com/office/drawing/2014/main" id="{53E11801-0970-9915-3CA9-6B5D35D6960C}"/>
              </a:ext>
            </a:extLst>
          </p:cNvPr>
          <p:cNvGrpSpPr/>
          <p:nvPr/>
        </p:nvGrpSpPr>
        <p:grpSpPr>
          <a:xfrm>
            <a:off x="310349" y="4791919"/>
            <a:ext cx="5591020" cy="1799465"/>
            <a:chOff x="310349" y="4896091"/>
            <a:chExt cx="5591020" cy="1799465"/>
          </a:xfrm>
        </p:grpSpPr>
        <p:pic>
          <p:nvPicPr>
            <p:cNvPr id="4" name="Picture 11">
              <a:extLst>
                <a:ext uri="{FF2B5EF4-FFF2-40B4-BE49-F238E27FC236}">
                  <a16:creationId xmlns:a16="http://schemas.microsoft.com/office/drawing/2014/main" id="{965FA904-8210-24B5-821B-C92DDF9F3D85}"/>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10349" y="4896091"/>
              <a:ext cx="5467925" cy="1799465"/>
            </a:xfrm>
            <a:prstGeom prst="rect">
              <a:avLst/>
            </a:prstGeom>
          </p:spPr>
        </p:pic>
        <p:sp>
          <p:nvSpPr>
            <p:cNvPr id="6" name="TextBox 5" descr="Flat or Apartment - a self-contained residential unit occupying part of a larger building, typically covering a single floor.">
              <a:extLst>
                <a:ext uri="{FF2B5EF4-FFF2-40B4-BE49-F238E27FC236}">
                  <a16:creationId xmlns:a16="http://schemas.microsoft.com/office/drawing/2014/main" id="{8EE03F39-C4E1-DDF0-6BFD-1B4F48527914}"/>
                </a:ext>
              </a:extLst>
            </p:cNvPr>
            <p:cNvSpPr txBox="1"/>
            <p:nvPr/>
          </p:nvSpPr>
          <p:spPr>
            <a:xfrm>
              <a:off x="604618" y="5034143"/>
              <a:ext cx="5296751" cy="1569660"/>
            </a:xfrm>
            <a:prstGeom prst="rect">
              <a:avLst/>
            </a:prstGeom>
            <a:noFill/>
          </p:spPr>
          <p:txBody>
            <a:bodyPr wrap="square">
              <a:spAutoFit/>
            </a:bodyPr>
            <a:lstStyle/>
            <a:p>
              <a:r>
                <a:rPr lang="en-GB" sz="2400" b="1" i="0" dirty="0">
                  <a:effectLst/>
                  <a:latin typeface="Arial" panose="020B0604020202020204" pitchFamily="34" charset="0"/>
                  <a:cs typeface="Arial" panose="020B0604020202020204" pitchFamily="34" charset="0"/>
                </a:rPr>
                <a:t>Flat or Apartment </a:t>
              </a:r>
              <a:r>
                <a:rPr lang="en-GB" sz="2400" b="0" i="0" dirty="0">
                  <a:effectLst/>
                  <a:latin typeface="Arial" panose="020B0604020202020204" pitchFamily="34" charset="0"/>
                  <a:cs typeface="Arial" panose="020B0604020202020204" pitchFamily="34" charset="0"/>
                </a:rPr>
                <a:t>- a self-contained residential unit occupying part of a larger building, typically covering a single floor.</a:t>
              </a:r>
              <a:endParaRPr lang="en-GB" sz="24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736481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6D2E43-4F90-40BF-B410-9AF81C15F411}">
  <ds:schemaRefs>
    <ds:schemaRef ds:uri="http://purl.org/dc/terms/"/>
    <ds:schemaRef ds:uri="http://schemas.microsoft.com/office/2006/metadata/properties"/>
    <ds:schemaRef ds:uri="http://schemas.microsoft.com/office/infopath/2007/PartnerControls"/>
    <ds:schemaRef ds:uri="3cb168fb-557d-4aff-aaa1-591c64e5f6f0"/>
    <ds:schemaRef ds:uri="http://purl.org/dc/dcmitype/"/>
    <ds:schemaRef ds:uri="http://www.w3.org/XML/1998/namespace"/>
    <ds:schemaRef ds:uri="http://schemas.microsoft.com/office/2006/documentManagement/types"/>
    <ds:schemaRef ds:uri="be30f734-6a04-496a-ba73-5e5e8d7e44d2"/>
    <ds:schemaRef ds:uri="http://purl.org/dc/elements/1.1/"/>
    <ds:schemaRef ds:uri="http://schemas.openxmlformats.org/package/2006/metadata/core-properties"/>
  </ds:schemaRefs>
</ds:datastoreItem>
</file>

<file path=customXml/itemProps2.xml><?xml version="1.0" encoding="utf-8"?>
<ds:datastoreItem xmlns:ds="http://schemas.openxmlformats.org/officeDocument/2006/customXml" ds:itemID="{C904DFA7-9813-4078-BFF1-CD3E0309C0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b168fb-557d-4aff-aaa1-591c64e5f6f0"/>
    <ds:schemaRef ds:uri="be30f734-6a04-496a-ba73-5e5e8d7e44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921F565-DE58-4D2E-B103-5CB618AE7BD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2377</TotalTime>
  <Words>5740</Words>
  <Application>Microsoft Office PowerPoint</Application>
  <PresentationFormat>Widescreen</PresentationFormat>
  <Paragraphs>486</Paragraphs>
  <Slides>40</Slides>
  <Notes>29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Arial</vt:lpstr>
      <vt:lpstr>Calibri</vt:lpstr>
      <vt:lpstr>Cambria Math</vt:lpstr>
      <vt:lpstr>Helvetica</vt:lpstr>
      <vt:lpstr>Source Sans Pro</vt:lpstr>
      <vt:lpstr>Source Sans Pro Bold</vt:lpstr>
      <vt:lpstr>Office Theme</vt:lpstr>
      <vt:lpstr>Local Significant People Mary Cartwright</vt:lpstr>
      <vt:lpstr>Local Significant People: Mary Cartwright</vt:lpstr>
      <vt:lpstr>What makes a person significant?</vt:lpstr>
      <vt:lpstr>How can we find out about local significant people?</vt:lpstr>
      <vt:lpstr>An ordinary block of flats?</vt:lpstr>
      <vt:lpstr>What can a building tell us?</vt:lpstr>
      <vt:lpstr>What can buildings tell us?</vt:lpstr>
      <vt:lpstr>Print out inference square</vt:lpstr>
      <vt:lpstr>38 Sherlock Close, Cambridge</vt:lpstr>
      <vt:lpstr>38 Sherlock Close, Cambridge </vt:lpstr>
      <vt:lpstr>Meet Mary Cartwright</vt:lpstr>
      <vt:lpstr>Mary’s childhood homes</vt:lpstr>
      <vt:lpstr>Mary’s Childhood</vt:lpstr>
      <vt:lpstr>Mary at School</vt:lpstr>
      <vt:lpstr>Write a postcard from Mary to her family in Aynho</vt:lpstr>
      <vt:lpstr>Write a postcard from Mary to her family in Aynho2</vt:lpstr>
      <vt:lpstr>The Impact of the First World War (1914-1918)</vt:lpstr>
      <vt:lpstr>Discovering Maths</vt:lpstr>
      <vt:lpstr>Mary at Oxford University 1919–1923</vt:lpstr>
      <vt:lpstr>Bored with Teaching</vt:lpstr>
      <vt:lpstr>A big move to Cambridge</vt:lpstr>
      <vt:lpstr>World War II - Radar</vt:lpstr>
      <vt:lpstr>Head of Girton College</vt:lpstr>
      <vt:lpstr>Chaos Theory and The Butterfly effect</vt:lpstr>
      <vt:lpstr>Global Recognition</vt:lpstr>
      <vt:lpstr>Global Travel</vt:lpstr>
      <vt:lpstr>Later Life</vt:lpstr>
      <vt:lpstr>Mary’s Homes</vt:lpstr>
      <vt:lpstr>Barriers for Women</vt:lpstr>
      <vt:lpstr>Recognition – ‘Firsts’</vt:lpstr>
      <vt:lpstr>Who Was Mary Cartwright?</vt:lpstr>
      <vt:lpstr>Why She Matters</vt:lpstr>
      <vt:lpstr>What makes Mary Cartwright significant? </vt:lpstr>
      <vt:lpstr>Cards to print out</vt:lpstr>
      <vt:lpstr>Mary Cartwright’s achievements</vt:lpstr>
      <vt:lpstr>Think back to what makes a person significant?</vt:lpstr>
      <vt:lpstr>How do we remember and celebrate significant people?</vt:lpstr>
      <vt:lpstr>A Blue Plaque to Mary Cartwright</vt:lpstr>
      <vt:lpstr>Your Task</vt:lpstr>
      <vt:lpstr>George Harrison Plaque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22</cp:revision>
  <dcterms:created xsi:type="dcterms:W3CDTF">2022-11-29T11:24:41Z</dcterms:created>
  <dcterms:modified xsi:type="dcterms:W3CDTF">2026-05-26T08:22:41Z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