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362" r:id="rId5"/>
    <p:sldId id="363" r:id="rId6"/>
    <p:sldId id="547" r:id="rId7"/>
    <p:sldId id="364" r:id="rId8"/>
    <p:sldId id="548" r:id="rId9"/>
    <p:sldId id="372" r:id="rId10"/>
    <p:sldId id="488" r:id="rId11"/>
    <p:sldId id="380" r:id="rId12"/>
    <p:sldId id="549" r:id="rId13"/>
    <p:sldId id="537" r:id="rId14"/>
    <p:sldId id="445" r:id="rId15"/>
    <p:sldId id="382" r:id="rId16"/>
    <p:sldId id="530" r:id="rId17"/>
    <p:sldId id="550" r:id="rId18"/>
    <p:sldId id="553" r:id="rId19"/>
    <p:sldId id="552" r:id="rId20"/>
    <p:sldId id="554" r:id="rId21"/>
    <p:sldId id="574" r:id="rId22"/>
    <p:sldId id="557" r:id="rId23"/>
    <p:sldId id="558" r:id="rId24"/>
    <p:sldId id="559" r:id="rId25"/>
    <p:sldId id="560" r:id="rId26"/>
    <p:sldId id="570" r:id="rId27"/>
    <p:sldId id="572" r:id="rId28"/>
    <p:sldId id="571" r:id="rId29"/>
    <p:sldId id="565" r:id="rId30"/>
    <p:sldId id="566" r:id="rId31"/>
    <p:sldId id="561" r:id="rId32"/>
    <p:sldId id="562" r:id="rId33"/>
    <p:sldId id="542" r:id="rId34"/>
    <p:sldId id="573" r:id="rId35"/>
    <p:sldId id="563" r:id="rId36"/>
    <p:sldId id="564" r:id="rId37"/>
    <p:sldId id="514" r:id="rId38"/>
    <p:sldId id="541" r:id="rId39"/>
    <p:sldId id="5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D45330-EABD-1F74-15E5-8736CA539639}" name="McHarg, Catherine" initials="CM" userId="S::Catherine.McHarg@HistoricEngland.org.uk::88b8f76c-9ae3-4745-88eb-fe0667a22af5" providerId="AD"/>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BA0"/>
    <a:srgbClr val="EEFBE8"/>
    <a:srgbClr val="DEF5CF"/>
    <a:srgbClr val="65DCB3"/>
    <a:srgbClr val="F25244"/>
    <a:srgbClr val="FAC3C1"/>
    <a:srgbClr val="F9A8A1"/>
    <a:srgbClr val="F2B8AE"/>
    <a:srgbClr val="4884EE"/>
    <a:srgbClr val="CFA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00A7A-999B-4575-966E-942435DFF42B}" v="17" dt="2026-02-23T14:06:18.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490"/>
  </p:normalViewPr>
  <p:slideViewPr>
    <p:cSldViewPr snapToGrid="0">
      <p:cViewPr varScale="1">
        <p:scale>
          <a:sx n="60" d="100"/>
          <a:sy n="60" d="100"/>
        </p:scale>
        <p:origin x="72" y="132"/>
      </p:cViewPr>
      <p:guideLst>
        <p:guide orient="horz" pos="4110"/>
        <p:guide pos="3749"/>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6" d="100"/>
          <a:sy n="96" d="100"/>
        </p:scale>
        <p:origin x="432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yves, Lois" userId="a0f0cfc8-a513-4cd6-93c6-be45d46a401a" providerId="ADAL" clId="{763F9798-2DC7-4697-A200-3474CB3C6429}"/>
    <pc:docChg chg="modSld">
      <pc:chgData name="Gyves, Lois" userId="a0f0cfc8-a513-4cd6-93c6-be45d46a401a" providerId="ADAL" clId="{763F9798-2DC7-4697-A200-3474CB3C6429}" dt="2026-02-25T15:19:14.487" v="52" actId="20577"/>
      <pc:docMkLst>
        <pc:docMk/>
      </pc:docMkLst>
      <pc:sldChg chg="modSp">
        <pc:chgData name="Gyves, Lois" userId="a0f0cfc8-a513-4cd6-93c6-be45d46a401a" providerId="ADAL" clId="{763F9798-2DC7-4697-A200-3474CB3C6429}" dt="2026-02-23T13:50:22.261" v="7" actId="20577"/>
        <pc:sldMkLst>
          <pc:docMk/>
          <pc:sldMk cId="3413376345" sldId="364"/>
        </pc:sldMkLst>
        <pc:spChg chg="mod">
          <ac:chgData name="Gyves, Lois" userId="a0f0cfc8-a513-4cd6-93c6-be45d46a401a" providerId="ADAL" clId="{763F9798-2DC7-4697-A200-3474CB3C6429}" dt="2026-02-23T13:50:22.261" v="7" actId="20577"/>
          <ac:spMkLst>
            <pc:docMk/>
            <pc:sldMk cId="3413376345" sldId="364"/>
            <ac:spMk id="5" creationId="{C50D3263-73C2-9E34-F083-DEECFD73691C}"/>
          </ac:spMkLst>
        </pc:spChg>
      </pc:sldChg>
      <pc:sldChg chg="modSp mod">
        <pc:chgData name="Gyves, Lois" userId="a0f0cfc8-a513-4cd6-93c6-be45d46a401a" providerId="ADAL" clId="{763F9798-2DC7-4697-A200-3474CB3C6429}" dt="2026-02-23T14:02:12.712" v="49" actId="20577"/>
        <pc:sldMkLst>
          <pc:docMk/>
          <pc:sldMk cId="2906278602" sldId="542"/>
        </pc:sldMkLst>
        <pc:spChg chg="mod">
          <ac:chgData name="Gyves, Lois" userId="a0f0cfc8-a513-4cd6-93c6-be45d46a401a" providerId="ADAL" clId="{763F9798-2DC7-4697-A200-3474CB3C6429}" dt="2026-02-23T14:02:12.712" v="49" actId="20577"/>
          <ac:spMkLst>
            <pc:docMk/>
            <pc:sldMk cId="2906278602" sldId="542"/>
            <ac:spMk id="2" creationId="{801DA91D-E816-1DFE-437F-757C87B2C486}"/>
          </ac:spMkLst>
        </pc:spChg>
      </pc:sldChg>
      <pc:sldChg chg="modSp mod">
        <pc:chgData name="Gyves, Lois" userId="a0f0cfc8-a513-4cd6-93c6-be45d46a401a" providerId="ADAL" clId="{763F9798-2DC7-4697-A200-3474CB3C6429}" dt="2026-02-25T15:19:14.487" v="52" actId="20577"/>
        <pc:sldMkLst>
          <pc:docMk/>
          <pc:sldMk cId="1406676430" sldId="558"/>
        </pc:sldMkLst>
        <pc:spChg chg="mod">
          <ac:chgData name="Gyves, Lois" userId="a0f0cfc8-a513-4cd6-93c6-be45d46a401a" providerId="ADAL" clId="{763F9798-2DC7-4697-A200-3474CB3C6429}" dt="2026-02-25T15:19:14.487" v="52" actId="20577"/>
          <ac:spMkLst>
            <pc:docMk/>
            <pc:sldMk cId="1406676430" sldId="558"/>
            <ac:spMk id="8" creationId="{04863876-8301-03C6-1EFF-273F6945BA92}"/>
          </ac:spMkLst>
        </pc:spChg>
      </pc:sldChg>
      <pc:sldChg chg="modSp mod">
        <pc:chgData name="Gyves, Lois" userId="a0f0cfc8-a513-4cd6-93c6-be45d46a401a" providerId="ADAL" clId="{763F9798-2DC7-4697-A200-3474CB3C6429}" dt="2026-02-23T14:02:57.799" v="51" actId="20577"/>
        <pc:sldMkLst>
          <pc:docMk/>
          <pc:sldMk cId="3319507364" sldId="563"/>
        </pc:sldMkLst>
        <pc:spChg chg="mod">
          <ac:chgData name="Gyves, Lois" userId="a0f0cfc8-a513-4cd6-93c6-be45d46a401a" providerId="ADAL" clId="{763F9798-2DC7-4697-A200-3474CB3C6429}" dt="2026-02-23T14:02:57.799" v="51" actId="20577"/>
          <ac:spMkLst>
            <pc:docMk/>
            <pc:sldMk cId="3319507364" sldId="563"/>
            <ac:spMk id="3" creationId="{7AD042BC-5EA1-D2C1-B5C1-6838CDE918D5}"/>
          </ac:spMkLst>
        </pc:spChg>
      </pc:sldChg>
      <pc:sldChg chg="modSp">
        <pc:chgData name="Gyves, Lois" userId="a0f0cfc8-a513-4cd6-93c6-be45d46a401a" providerId="ADAL" clId="{763F9798-2DC7-4697-A200-3474CB3C6429}" dt="2026-02-23T14:01:17.142" v="38" actId="20577"/>
        <pc:sldMkLst>
          <pc:docMk/>
          <pc:sldMk cId="1178659441" sldId="566"/>
        </pc:sldMkLst>
        <pc:spChg chg="mod">
          <ac:chgData name="Gyves, Lois" userId="a0f0cfc8-a513-4cd6-93c6-be45d46a401a" providerId="ADAL" clId="{763F9798-2DC7-4697-A200-3474CB3C6429}" dt="2026-02-23T14:01:17.142" v="38" actId="20577"/>
          <ac:spMkLst>
            <pc:docMk/>
            <pc:sldMk cId="1178659441" sldId="566"/>
            <ac:spMk id="5" creationId="{07B15436-AD69-C8EE-8222-EC9D4C96918A}"/>
          </ac:spMkLst>
        </pc:spChg>
      </pc:sldChg>
      <pc:sldChg chg="modSp mod">
        <pc:chgData name="Gyves, Lois" userId="a0f0cfc8-a513-4cd6-93c6-be45d46a401a" providerId="ADAL" clId="{763F9798-2DC7-4697-A200-3474CB3C6429}" dt="2026-02-23T14:00:37.331" v="37" actId="20577"/>
        <pc:sldMkLst>
          <pc:docMk/>
          <pc:sldMk cId="2834740951" sldId="571"/>
        </pc:sldMkLst>
        <pc:spChg chg="mod">
          <ac:chgData name="Gyves, Lois" userId="a0f0cfc8-a513-4cd6-93c6-be45d46a401a" providerId="ADAL" clId="{763F9798-2DC7-4697-A200-3474CB3C6429}" dt="2026-02-23T14:00:37.331" v="37" actId="20577"/>
          <ac:spMkLst>
            <pc:docMk/>
            <pc:sldMk cId="2834740951" sldId="571"/>
            <ac:spMk id="8" creationId="{F017C07E-A3B8-9AA8-B0C5-DB7E7D9B78BC}"/>
          </ac:spMkLst>
        </pc:spChg>
      </pc:sldChg>
      <pc:sldChg chg="modSp modNotesTx">
        <pc:chgData name="Gyves, Lois" userId="a0f0cfc8-a513-4cd6-93c6-be45d46a401a" providerId="ADAL" clId="{763F9798-2DC7-4697-A200-3474CB3C6429}" dt="2026-02-23T13:57:29.040" v="16" actId="20577"/>
        <pc:sldMkLst>
          <pc:docMk/>
          <pc:sldMk cId="2533379293" sldId="574"/>
        </pc:sldMkLst>
        <pc:spChg chg="mod">
          <ac:chgData name="Gyves, Lois" userId="a0f0cfc8-a513-4cd6-93c6-be45d46a401a" providerId="ADAL" clId="{763F9798-2DC7-4697-A200-3474CB3C6429}" dt="2026-02-23T13:56:57.425" v="14" actId="20577"/>
          <ac:spMkLst>
            <pc:docMk/>
            <pc:sldMk cId="2533379293" sldId="574"/>
            <ac:spMk id="4" creationId="{FAF33F5E-D2FF-A377-D38A-529A8C00E8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3/2/2026</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Judy Fryd © MENCAP</a:t>
            </a:r>
          </a:p>
          <a:p>
            <a:endParaRPr lang="en-GB" dirty="0"/>
          </a:p>
        </p:txBody>
      </p:sp>
      <p:sp>
        <p:nvSpPr>
          <p:cNvPr id="4" name="Slide Number Placeholder 3"/>
          <p:cNvSpPr>
            <a:spLocks noGrp="1"/>
          </p:cNvSpPr>
          <p:nvPr>
            <p:ph type="sldNum" sz="quarter" idx="5"/>
          </p:nvPr>
        </p:nvSpPr>
        <p:spPr/>
        <p:txBody>
          <a:bodyPr/>
          <a:lstStyle/>
          <a:p>
            <a:fld id="{1017441A-5944-44A6-B4A1-6E426481A1CB}" type="slidenum">
              <a:rPr lang="en-GB" smtClean="0"/>
              <a:t>1</a:t>
            </a:fld>
            <a:endParaRPr lang="en-GB"/>
          </a:p>
        </p:txBody>
      </p:sp>
    </p:spTree>
    <p:extLst>
      <p:ext uri="{BB962C8B-B14F-4D97-AF65-F5344CB8AC3E}">
        <p14:creationId xmlns:p14="http://schemas.microsoft.com/office/powerpoint/2010/main" val="180801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465B-09E1-B46D-E0E2-7187BAF9B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D9927-34B2-79C0-A0ED-6FB6DC862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7CFF0-5DD4-7EA3-4EEF-047E018005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p:txBody>
      </p:sp>
      <p:sp>
        <p:nvSpPr>
          <p:cNvPr id="4" name="Slide Number Placeholder 3">
            <a:extLst>
              <a:ext uri="{FF2B5EF4-FFF2-40B4-BE49-F238E27FC236}">
                <a16:creationId xmlns:a16="http://schemas.microsoft.com/office/drawing/2014/main" id="{F72C0843-9A04-AB11-B8EC-07E84B640078}"/>
              </a:ext>
            </a:extLst>
          </p:cNvPr>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400567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856F-B99A-E22B-CB46-C74F79BDA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29B7A-0BA6-8980-D760-53A6151F2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2A6DB-E307-8809-768A-3E9A33FA0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endParaRPr lang="en-GB" dirty="0"/>
          </a:p>
        </p:txBody>
      </p:sp>
      <p:sp>
        <p:nvSpPr>
          <p:cNvPr id="4" name="Slide Number Placeholder 3">
            <a:extLst>
              <a:ext uri="{FF2B5EF4-FFF2-40B4-BE49-F238E27FC236}">
                <a16:creationId xmlns:a16="http://schemas.microsoft.com/office/drawing/2014/main" id="{3D6BC29E-8C71-E070-8B5F-F6D5F1AACA05}"/>
              </a:ext>
            </a:extLst>
          </p:cNvPr>
          <p:cNvSpPr>
            <a:spLocks noGrp="1"/>
          </p:cNvSpPr>
          <p:nvPr>
            <p:ph type="sldNum" sz="quarter" idx="5"/>
          </p:nvPr>
        </p:nvSpPr>
        <p:spPr/>
        <p:txBody>
          <a:bodyPr/>
          <a:lstStyle/>
          <a:p>
            <a:fld id="{1AFFFB68-4C17-3C4E-8F1F-E2E74032E6C9}" type="slidenum">
              <a:rPr lang="en-US" smtClean="0"/>
              <a:t>15</a:t>
            </a:fld>
            <a:endParaRPr lang="en-US"/>
          </a:p>
        </p:txBody>
      </p:sp>
    </p:spTree>
    <p:extLst>
      <p:ext uri="{BB962C8B-B14F-4D97-AF65-F5344CB8AC3E}">
        <p14:creationId xmlns:p14="http://schemas.microsoft.com/office/powerpoint/2010/main" val="344088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BBA4-7D79-CC6D-8476-94B9BDFD8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20646-EF76-BB5A-40C9-B38E0FC8E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A157A-424B-6D2B-2EA9-2123D37AB791}"/>
              </a:ext>
            </a:extLst>
          </p:cNvPr>
          <p:cNvSpPr>
            <a:spLocks noGrp="1"/>
          </p:cNvSpPr>
          <p:nvPr>
            <p:ph type="body" idx="1"/>
          </p:nvPr>
        </p:nvSpPr>
        <p:spPr/>
        <p:txBody>
          <a:bodyPr/>
          <a:lstStyle/>
          <a:p>
            <a:pPr>
              <a:defRPr/>
            </a:pPr>
            <a:r>
              <a:rPr lang="en-GB" dirty="0"/>
              <a:t>Image: Filly at around 8 years old - Fryd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478C8AC-0E2C-5DA2-6416-1DAF63C1B00C}"/>
              </a:ext>
            </a:extLst>
          </p:cNvPr>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353055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1E29-BEED-9A86-C95A-F5788C753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79484-FD94-A716-6471-19A4AFF20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E67011-39D7-65C9-1021-DE3258B0B5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p:txBody>
      </p:sp>
      <p:sp>
        <p:nvSpPr>
          <p:cNvPr id="4" name="Slide Number Placeholder 3">
            <a:extLst>
              <a:ext uri="{FF2B5EF4-FFF2-40B4-BE49-F238E27FC236}">
                <a16:creationId xmlns:a16="http://schemas.microsoft.com/office/drawing/2014/main" id="{DBE0AFA4-E4FA-686B-E123-3AAF97038F38}"/>
              </a:ext>
            </a:extLst>
          </p:cNvPr>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422083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BDB89-6209-BD66-BA1A-B21377C4F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86A6E-ADC2-6B48-7ABE-776B2E8CA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B598F-FF8E-91BD-A785-10CC32FD3C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Extract from Nursery World in 1946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4DD64DCA-259E-ED9A-0B7C-7B16540F9307}"/>
              </a:ext>
            </a:extLst>
          </p:cNvPr>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690316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59A0-89DF-5806-8A1A-1D5CD723A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7E0D6-2D85-24EF-60FF-D4ECF3B6A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3A5D2-D79F-0070-AF22-21172420BE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sz="1200" dirty="0"/>
              <a:t>Historic England</a:t>
            </a:r>
          </a:p>
          <a:p>
            <a:endParaRPr lang="en-GB" dirty="0"/>
          </a:p>
        </p:txBody>
      </p:sp>
      <p:sp>
        <p:nvSpPr>
          <p:cNvPr id="4" name="Slide Number Placeholder 3">
            <a:extLst>
              <a:ext uri="{FF2B5EF4-FFF2-40B4-BE49-F238E27FC236}">
                <a16:creationId xmlns:a16="http://schemas.microsoft.com/office/drawing/2014/main" id="{83291F9B-F240-280A-241A-25C5B3B70419}"/>
              </a:ext>
            </a:extLst>
          </p:cNvPr>
          <p:cNvSpPr>
            <a:spLocks noGrp="1"/>
          </p:cNvSpPr>
          <p:nvPr>
            <p:ph type="sldNum" sz="quarter" idx="5"/>
          </p:nvPr>
        </p:nvSpPr>
        <p:spPr/>
        <p:txBody>
          <a:bodyPr/>
          <a:lstStyle/>
          <a:p>
            <a:fld id="{1AFFFB68-4C17-3C4E-8F1F-E2E74032E6C9}" type="slidenum">
              <a:rPr lang="en-US" smtClean="0"/>
              <a:t>19</a:t>
            </a:fld>
            <a:endParaRPr lang="en-US"/>
          </a:p>
        </p:txBody>
      </p:sp>
    </p:spTree>
    <p:extLst>
      <p:ext uri="{BB962C8B-B14F-4D97-AF65-F5344CB8AC3E}">
        <p14:creationId xmlns:p14="http://schemas.microsoft.com/office/powerpoint/2010/main" val="81134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F560C-6864-E6C6-6CD2-8C0E74C30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E4F77-CD97-2892-B7C7-1BB5B6D70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22D98-A586-953E-A402-65581F93B2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endParaRPr lang="en-GB" dirty="0"/>
          </a:p>
        </p:txBody>
      </p:sp>
      <p:sp>
        <p:nvSpPr>
          <p:cNvPr id="4" name="Slide Number Placeholder 3">
            <a:extLst>
              <a:ext uri="{FF2B5EF4-FFF2-40B4-BE49-F238E27FC236}">
                <a16:creationId xmlns:a16="http://schemas.microsoft.com/office/drawing/2014/main" id="{6511383D-9766-CD89-CF69-1A23ADDD6E18}"/>
              </a:ext>
            </a:extLst>
          </p:cNvPr>
          <p:cNvSpPr>
            <a:spLocks noGrp="1"/>
          </p:cNvSpPr>
          <p:nvPr>
            <p:ph type="sldNum" sz="quarter" idx="5"/>
          </p:nvPr>
        </p:nvSpPr>
        <p:spPr/>
        <p:txBody>
          <a:bodyPr/>
          <a:lstStyle/>
          <a:p>
            <a:fld id="{1AFFFB68-4C17-3C4E-8F1F-E2E74032E6C9}" type="slidenum">
              <a:rPr lang="en-US" smtClean="0"/>
              <a:t>20</a:t>
            </a:fld>
            <a:endParaRPr lang="en-US"/>
          </a:p>
        </p:txBody>
      </p:sp>
    </p:spTree>
    <p:extLst>
      <p:ext uri="{BB962C8B-B14F-4D97-AF65-F5344CB8AC3E}">
        <p14:creationId xmlns:p14="http://schemas.microsoft.com/office/powerpoint/2010/main" val="4177328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7E79-4B86-3E57-C403-D725A7544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CC7A1-C74D-3FCE-F1E1-76DECB385C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4F6F4-8DC5-05DE-EAD7-D42E701D91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endParaRPr lang="en-GB" dirty="0"/>
          </a:p>
        </p:txBody>
      </p:sp>
      <p:sp>
        <p:nvSpPr>
          <p:cNvPr id="4" name="Slide Number Placeholder 3">
            <a:extLst>
              <a:ext uri="{FF2B5EF4-FFF2-40B4-BE49-F238E27FC236}">
                <a16:creationId xmlns:a16="http://schemas.microsoft.com/office/drawing/2014/main" id="{AEBF9368-7B05-B29E-1E1E-7D5A0AF4DF19}"/>
              </a:ext>
            </a:extLst>
          </p:cNvPr>
          <p:cNvSpPr>
            <a:spLocks noGrp="1"/>
          </p:cNvSpPr>
          <p:nvPr>
            <p:ph type="sldNum" sz="quarter" idx="5"/>
          </p:nvPr>
        </p:nvSpPr>
        <p:spPr/>
        <p:txBody>
          <a:bodyPr/>
          <a:lstStyle/>
          <a:p>
            <a:fld id="{1AFFFB68-4C17-3C4E-8F1F-E2E74032E6C9}" type="slidenum">
              <a:rPr lang="en-US" smtClean="0"/>
              <a:t>21</a:t>
            </a:fld>
            <a:endParaRPr lang="en-US"/>
          </a:p>
        </p:txBody>
      </p:sp>
    </p:spTree>
    <p:extLst>
      <p:ext uri="{BB962C8B-B14F-4D97-AF65-F5344CB8AC3E}">
        <p14:creationId xmlns:p14="http://schemas.microsoft.com/office/powerpoint/2010/main" val="22001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7BC3D-C48D-F9CD-2354-FE0B51094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4B32C-75BB-22B5-A475-3461EB7C1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B8106-0768-1247-FEF6-DA37F399AD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Screenshot for Sheffield Mencap website</a:t>
            </a:r>
          </a:p>
          <a:p>
            <a:endParaRPr lang="en-GB" dirty="0"/>
          </a:p>
        </p:txBody>
      </p:sp>
      <p:sp>
        <p:nvSpPr>
          <p:cNvPr id="4" name="Slide Number Placeholder 3">
            <a:extLst>
              <a:ext uri="{FF2B5EF4-FFF2-40B4-BE49-F238E27FC236}">
                <a16:creationId xmlns:a16="http://schemas.microsoft.com/office/drawing/2014/main" id="{9B65F7DA-0852-CA89-BF22-E412934AF0CD}"/>
              </a:ext>
            </a:extLst>
          </p:cNvPr>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418887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6634-AD59-FE6C-15E5-149BAAA55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783A6-1DCB-6051-B267-A56C6564A5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0BE8D-C480-9057-F141-0C803319BF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Mencap logo</a:t>
            </a:r>
          </a:p>
          <a:p>
            <a:endParaRPr lang="en-GB" dirty="0"/>
          </a:p>
        </p:txBody>
      </p:sp>
      <p:sp>
        <p:nvSpPr>
          <p:cNvPr id="4" name="Slide Number Placeholder 3">
            <a:extLst>
              <a:ext uri="{FF2B5EF4-FFF2-40B4-BE49-F238E27FC236}">
                <a16:creationId xmlns:a16="http://schemas.microsoft.com/office/drawing/2014/main" id="{866150C0-FD83-F9BB-7B04-110459AB8FD2}"/>
              </a:ext>
            </a:extLst>
          </p:cNvPr>
          <p:cNvSpPr>
            <a:spLocks noGrp="1"/>
          </p:cNvSpPr>
          <p:nvPr>
            <p:ph type="sldNum" sz="quarter" idx="5"/>
          </p:nvPr>
        </p:nvSpPr>
        <p:spPr/>
        <p:txBody>
          <a:bodyPr/>
          <a:lstStyle/>
          <a:p>
            <a:fld id="{1AFFFB68-4C17-3C4E-8F1F-E2E74032E6C9}" type="slidenum">
              <a:rPr lang="en-US" smtClean="0"/>
              <a:t>23</a:t>
            </a:fld>
            <a:endParaRPr lang="en-US"/>
          </a:p>
        </p:txBody>
      </p:sp>
    </p:spTree>
    <p:extLst>
      <p:ext uri="{BB962C8B-B14F-4D97-AF65-F5344CB8AC3E}">
        <p14:creationId xmlns:p14="http://schemas.microsoft.com/office/powerpoint/2010/main" val="117093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5FB4-21AC-42D8-C1F1-BCC12A76F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3184B-67E9-0BED-4836-C4A81DB78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BDE58-3CB8-79CD-3CE1-B2851182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334B21F-CADE-123F-E860-80AE2CE4745D}"/>
              </a:ext>
            </a:extLst>
          </p:cNvPr>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1595807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0A921-8684-C853-E716-BBE33BB75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9D0EE-B8D8-AF0D-614C-C1F2113FE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740B7-129E-A04F-BC41-1F9282434663}"/>
              </a:ext>
            </a:extLst>
          </p:cNvPr>
          <p:cNvSpPr>
            <a:spLocks noGrp="1"/>
          </p:cNvSpPr>
          <p:nvPr>
            <p:ph type="body" idx="1"/>
          </p:nvPr>
        </p:nvSpPr>
        <p:spPr/>
        <p:txBody>
          <a:bodyPr/>
          <a:lstStyle/>
          <a:p>
            <a:pPr>
              <a:defRPr/>
            </a:pPr>
            <a:r>
              <a:rPr lang="en-GB" dirty="0"/>
              <a:t>Image: Judy Fryd © MENCAP</a:t>
            </a:r>
          </a:p>
          <a:p>
            <a:endParaRPr lang="en-GB" dirty="0"/>
          </a:p>
        </p:txBody>
      </p:sp>
      <p:sp>
        <p:nvSpPr>
          <p:cNvPr id="4" name="Slide Number Placeholder 3">
            <a:extLst>
              <a:ext uri="{FF2B5EF4-FFF2-40B4-BE49-F238E27FC236}">
                <a16:creationId xmlns:a16="http://schemas.microsoft.com/office/drawing/2014/main" id="{AA3E6DBB-8DD1-74E1-2611-FEB30166CCD8}"/>
              </a:ext>
            </a:extLst>
          </p:cNvPr>
          <p:cNvSpPr>
            <a:spLocks noGrp="1"/>
          </p:cNvSpPr>
          <p:nvPr>
            <p:ph type="sldNum" sz="quarter" idx="5"/>
          </p:nvPr>
        </p:nvSpPr>
        <p:spPr/>
        <p:txBody>
          <a:bodyPr/>
          <a:lstStyle/>
          <a:p>
            <a:fld id="{1AFFFB68-4C17-3C4E-8F1F-E2E74032E6C9}" type="slidenum">
              <a:rPr lang="en-US" smtClean="0"/>
              <a:t>24</a:t>
            </a:fld>
            <a:endParaRPr lang="en-US"/>
          </a:p>
        </p:txBody>
      </p:sp>
    </p:spTree>
    <p:extLst>
      <p:ext uri="{BB962C8B-B14F-4D97-AF65-F5344CB8AC3E}">
        <p14:creationId xmlns:p14="http://schemas.microsoft.com/office/powerpoint/2010/main" val="4132170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023C-433E-04D5-4F19-B77D14EA3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7DCBC-C8A8-6175-D4C0-33654B1F6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06E741-82DC-12F3-81AF-2F46B17917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sz="1200" dirty="0"/>
              <a:t>Historic England</a:t>
            </a:r>
          </a:p>
          <a:p>
            <a:endParaRPr lang="en-GB" dirty="0"/>
          </a:p>
        </p:txBody>
      </p:sp>
      <p:sp>
        <p:nvSpPr>
          <p:cNvPr id="4" name="Slide Number Placeholder 3">
            <a:extLst>
              <a:ext uri="{FF2B5EF4-FFF2-40B4-BE49-F238E27FC236}">
                <a16:creationId xmlns:a16="http://schemas.microsoft.com/office/drawing/2014/main" id="{01DE2A10-0E38-96E9-BA3F-080F5CDBE4D6}"/>
              </a:ext>
            </a:extLst>
          </p:cNvPr>
          <p:cNvSpPr>
            <a:spLocks noGrp="1"/>
          </p:cNvSpPr>
          <p:nvPr>
            <p:ph type="sldNum" sz="quarter" idx="5"/>
          </p:nvPr>
        </p:nvSpPr>
        <p:spPr/>
        <p:txBody>
          <a:bodyPr/>
          <a:lstStyle/>
          <a:p>
            <a:fld id="{1AFFFB68-4C17-3C4E-8F1F-E2E74032E6C9}" type="slidenum">
              <a:rPr lang="en-US" smtClean="0"/>
              <a:t>25</a:t>
            </a:fld>
            <a:endParaRPr lang="en-US"/>
          </a:p>
        </p:txBody>
      </p:sp>
    </p:spTree>
    <p:extLst>
      <p:ext uri="{BB962C8B-B14F-4D97-AF65-F5344CB8AC3E}">
        <p14:creationId xmlns:p14="http://schemas.microsoft.com/office/powerpoint/2010/main" val="207661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28</a:t>
            </a:fld>
            <a:endParaRPr lang="en-US"/>
          </a:p>
        </p:txBody>
      </p:sp>
    </p:spTree>
    <p:extLst>
      <p:ext uri="{BB962C8B-B14F-4D97-AF65-F5344CB8AC3E}">
        <p14:creationId xmlns:p14="http://schemas.microsoft.com/office/powerpoint/2010/main" val="405472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30</a:t>
            </a:fld>
            <a:endParaRPr lang="en-US"/>
          </a:p>
        </p:txBody>
      </p:sp>
    </p:spTree>
    <p:extLst>
      <p:ext uri="{BB962C8B-B14F-4D97-AF65-F5344CB8AC3E}">
        <p14:creationId xmlns:p14="http://schemas.microsoft.com/office/powerpoint/2010/main" val="2936602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Royal Mail Postage Stamp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sz="1200" dirty="0" err="1"/>
              <a:t>Alamy</a:t>
            </a:r>
            <a:r>
              <a:rPr lang="en-GB" sz="1200" dirty="0"/>
              <a:t> Ref: 2RXC6TD</a:t>
            </a:r>
            <a:endParaRPr lang="en-GB" dirty="0"/>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31</a:t>
            </a:fld>
            <a:endParaRPr lang="en-US"/>
          </a:p>
        </p:txBody>
      </p:sp>
    </p:spTree>
    <p:extLst>
      <p:ext uri="{BB962C8B-B14F-4D97-AF65-F5344CB8AC3E}">
        <p14:creationId xmlns:p14="http://schemas.microsoft.com/office/powerpoint/2010/main" val="122484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23850" lvl="0" indent="0" algn="l" defTabSz="914400" rtl="0" eaLnBrk="1" fontAlgn="auto" latinLnBrk="0" hangingPunct="1">
              <a:lnSpc>
                <a:spcPct val="100000"/>
              </a:lnSpc>
              <a:spcBef>
                <a:spcPts val="0"/>
              </a:spcBef>
              <a:spcAft>
                <a:spcPts val="0"/>
              </a:spcAft>
              <a:buClrTx/>
              <a:buSzTx/>
              <a:buFontTx/>
              <a:buNone/>
              <a:tabLst>
                <a:tab pos="424815" algn="l"/>
                <a:tab pos="426720" algn="l"/>
              </a:tabLst>
              <a:defRPr/>
            </a:pPr>
            <a:r>
              <a:rPr lang="en-GB" sz="1200" dirty="0"/>
              <a:t>Image 1: Blue </a:t>
            </a:r>
            <a:r>
              <a:rPr lang="en-GB" sz="1200" dirty="0" err="1"/>
              <a:t>Plaue</a:t>
            </a:r>
            <a:r>
              <a:rPr lang="en-GB" sz="1200" dirty="0"/>
              <a:t>.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sz="1200" dirty="0"/>
              <a:t>Historic England</a:t>
            </a:r>
          </a:p>
          <a:p>
            <a:endParaRPr lang="en-GB" dirty="0">
              <a:cs typeface="Calibri"/>
            </a:endParaRPr>
          </a:p>
        </p:txBody>
      </p:sp>
      <p:sp>
        <p:nvSpPr>
          <p:cNvPr id="4" name="Slide Number Placeholder 3"/>
          <p:cNvSpPr>
            <a:spLocks noGrp="1"/>
          </p:cNvSpPr>
          <p:nvPr>
            <p:ph type="sldNum" sz="quarter" idx="5"/>
          </p:nvPr>
        </p:nvSpPr>
        <p:spPr/>
        <p:txBody>
          <a:bodyPr/>
          <a:lstStyle/>
          <a:p>
            <a:fld id="{1017441A-5944-44A6-B4A1-6E426481A1CB}" type="slidenum">
              <a:rPr lang="en-GB" smtClean="0"/>
              <a:t>32</a:t>
            </a:fld>
            <a:endParaRPr lang="en-GB"/>
          </a:p>
        </p:txBody>
      </p:sp>
    </p:spTree>
    <p:extLst>
      <p:ext uri="{BB962C8B-B14F-4D97-AF65-F5344CB8AC3E}">
        <p14:creationId xmlns:p14="http://schemas.microsoft.com/office/powerpoint/2010/main" val="122552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33</a:t>
            </a:fld>
            <a:endParaRPr lang="en-US"/>
          </a:p>
        </p:txBody>
      </p:sp>
    </p:spTree>
    <p:extLst>
      <p:ext uri="{BB962C8B-B14F-4D97-AF65-F5344CB8AC3E}">
        <p14:creationId xmlns:p14="http://schemas.microsoft.com/office/powerpoint/2010/main" val="1616374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cs typeface="Calibri"/>
            </a:endParaRPr>
          </a:p>
        </p:txBody>
      </p:sp>
      <p:sp>
        <p:nvSpPr>
          <p:cNvPr id="4" name="Slide Number Placeholder 3"/>
          <p:cNvSpPr>
            <a:spLocks noGrp="1"/>
          </p:cNvSpPr>
          <p:nvPr>
            <p:ph type="sldNum" sz="quarter" idx="5"/>
          </p:nvPr>
        </p:nvSpPr>
        <p:spPr/>
        <p:txBody>
          <a:bodyPr/>
          <a:lstStyle/>
          <a:p>
            <a:fld id="{1017441A-5944-44A6-B4A1-6E426481A1CB}" type="slidenum">
              <a:rPr lang="en-GB" smtClean="0"/>
              <a:t>34</a:t>
            </a:fld>
            <a:endParaRPr lang="en-GB"/>
          </a:p>
        </p:txBody>
      </p:sp>
    </p:spTree>
    <p:extLst>
      <p:ext uri="{BB962C8B-B14F-4D97-AF65-F5344CB8AC3E}">
        <p14:creationId xmlns:p14="http://schemas.microsoft.com/office/powerpoint/2010/main" val="693725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cs typeface="Calibri"/>
            </a:endParaRPr>
          </a:p>
        </p:txBody>
      </p:sp>
      <p:sp>
        <p:nvSpPr>
          <p:cNvPr id="4" name="Slide Number Placeholder 3"/>
          <p:cNvSpPr>
            <a:spLocks noGrp="1"/>
          </p:cNvSpPr>
          <p:nvPr>
            <p:ph type="sldNum" sz="quarter" idx="5"/>
          </p:nvPr>
        </p:nvSpPr>
        <p:spPr/>
        <p:txBody>
          <a:bodyPr/>
          <a:lstStyle/>
          <a:p>
            <a:fld id="{1017441A-5944-44A6-B4A1-6E426481A1CB}" type="slidenum">
              <a:rPr lang="en-GB" smtClean="0"/>
              <a:t>35</a:t>
            </a:fld>
            <a:endParaRPr lang="en-GB"/>
          </a:p>
        </p:txBody>
      </p:sp>
    </p:spTree>
    <p:extLst>
      <p:ext uri="{BB962C8B-B14F-4D97-AF65-F5344CB8AC3E}">
        <p14:creationId xmlns:p14="http://schemas.microsoft.com/office/powerpoint/2010/main" val="2069404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36</a:t>
            </a:fld>
            <a:endParaRPr lang="en-US"/>
          </a:p>
        </p:txBody>
      </p:sp>
    </p:spTree>
    <p:extLst>
      <p:ext uri="{BB962C8B-B14F-4D97-AF65-F5344CB8AC3E}">
        <p14:creationId xmlns:p14="http://schemas.microsoft.com/office/powerpoint/2010/main" val="202986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74549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Image: 8 Westfield Avenue, Harpenden </a:t>
            </a:r>
            <a:r>
              <a:rPr lang="en-GB" sz="2800" dirty="0">
                <a:effectLst/>
                <a:latin typeface="Arial" panose="020B0604020202020204" pitchFamily="34" charset="0"/>
                <a:ea typeface="Arial" panose="020B0604020202020204" pitchFamily="34" charset="0"/>
                <a:cs typeface="Arial" panose="020B0604020202020204" pitchFamily="34" charset="0"/>
              </a:rPr>
              <a:t>©</a:t>
            </a:r>
            <a:r>
              <a:rPr lang="en-GB" sz="2800" dirty="0">
                <a:effectLst/>
                <a:latin typeface="Arial" panose="020B0604020202020204" pitchFamily="34" charset="0"/>
                <a:ea typeface="Arial" panose="020B0604020202020204" pitchFamily="34" charset="0"/>
                <a:cs typeface="Times New Roman" panose="02020603050405020304" pitchFamily="18" charset="0"/>
              </a:rPr>
              <a:t> </a:t>
            </a:r>
            <a:r>
              <a:rPr lang="en-GB" sz="1800" dirty="0"/>
              <a:t>Historic England</a:t>
            </a:r>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230324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dirty="0"/>
              <a:t>Historic England</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403804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8 Westfield Avenue, Harpenden </a:t>
            </a:r>
            <a:r>
              <a:rPr lang="en-GB" sz="1800" dirty="0">
                <a:effectLst/>
                <a:latin typeface="Arial" panose="020B0604020202020204" pitchFamily="34" charset="0"/>
                <a:ea typeface="Arial" panose="020B0604020202020204" pitchFamily="34" charset="0"/>
                <a:cs typeface="Arial" panose="020B0604020202020204" pitchFamily="34" charset="0"/>
              </a:rPr>
              <a:t>©</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r>
              <a:rPr lang="en-GB" sz="1200" dirty="0"/>
              <a:t>Historic England</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391988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Judy Fryd © MENCAP</a:t>
            </a:r>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395737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376079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Fryd Family</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13</a:t>
            </a:fld>
            <a:endParaRPr lang="en-US"/>
          </a:p>
        </p:txBody>
      </p:sp>
    </p:spTree>
    <p:extLst>
      <p:ext uri="{BB962C8B-B14F-4D97-AF65-F5344CB8AC3E}">
        <p14:creationId xmlns:p14="http://schemas.microsoft.com/office/powerpoint/2010/main" val="1748584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Single Image">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a:solidFill>
            <a:srgbClr val="BBEBA0"/>
          </a:solidFill>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grpFill/>
          </p:spPr>
          <p:txBody>
            <a:bodyPr/>
            <a:lstStyle/>
            <a:p>
              <a:endParaRPr lang="en-US" dirty="0"/>
            </a:p>
          </p:txBody>
        </p:sp>
      </p:gr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pic>
        <p:nvPicPr>
          <p:cNvPr id="5" name="Picture 4" descr="A black background with a black square&#10;&#10;AI-generated content may be incorrect.">
            <a:extLst>
              <a:ext uri="{FF2B5EF4-FFF2-40B4-BE49-F238E27FC236}">
                <a16:creationId xmlns:a16="http://schemas.microsoft.com/office/drawing/2014/main" id="{9FA119A7-2D46-F6BE-F2EF-F213BF2297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9149" y="485985"/>
            <a:ext cx="1980733" cy="921271"/>
          </a:xfrm>
          <a:prstGeom prst="rect">
            <a:avLst/>
          </a:prstGeom>
        </p:spPr>
      </p:pic>
      <p:sp>
        <p:nvSpPr>
          <p:cNvPr id="2" name="Text Placeholder 13">
            <a:extLst>
              <a:ext uri="{FF2B5EF4-FFF2-40B4-BE49-F238E27FC236}">
                <a16:creationId xmlns:a16="http://schemas.microsoft.com/office/drawing/2014/main" id="{078201C2-2688-CFCC-6754-C2A7A56AB775}"/>
              </a:ext>
            </a:extLst>
          </p:cNvPr>
          <p:cNvSpPr>
            <a:spLocks noGrp="1"/>
          </p:cNvSpPr>
          <p:nvPr>
            <p:ph type="body" sz="quarter" idx="11" hasCustomPrompt="1"/>
          </p:nvPr>
        </p:nvSpPr>
        <p:spPr>
          <a:xfrm>
            <a:off x="260390" y="1693087"/>
            <a:ext cx="3602037" cy="639763"/>
          </a:xfrm>
          <a:prstGeom prst="rect">
            <a:avLst/>
          </a:prstGeom>
        </p:spPr>
        <p:txBody>
          <a:bodyPr/>
          <a:lstStyle>
            <a:lvl1pPr>
              <a:defRPr sz="4000" b="1">
                <a:solidFill>
                  <a:schemeClr val="tx1"/>
                </a:solidFill>
              </a:defRPr>
            </a:lvl1pPr>
          </a:lstStyle>
          <a:p>
            <a:pPr lvl="0"/>
            <a:r>
              <a:rPr lang="en-GB" dirty="0"/>
              <a:t>Education</a:t>
            </a:r>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2" name="Group 2">
            <a:extLst>
              <a:ext uri="{FF2B5EF4-FFF2-40B4-BE49-F238E27FC236}">
                <a16:creationId xmlns:a16="http://schemas.microsoft.com/office/drawing/2014/main" id="{5C1445B4-CD16-6767-7330-FFA43F5E50B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4B7E7EB0-9694-1F3F-7AE3-263218AEC69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F327BDEE-44C2-F0E8-8180-C63F57963304}"/>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5" name="Text Placeholder 41">
            <a:extLst>
              <a:ext uri="{FF2B5EF4-FFF2-40B4-BE49-F238E27FC236}">
                <a16:creationId xmlns:a16="http://schemas.microsoft.com/office/drawing/2014/main" id="{B9AB8433-20CC-4A95-93ED-AEAFD7221AAD}"/>
              </a:ext>
            </a:extLst>
          </p:cNvPr>
          <p:cNvSpPr>
            <a:spLocks noGrp="1"/>
          </p:cNvSpPr>
          <p:nvPr>
            <p:ph type="body" sz="quarter" idx="24"/>
          </p:nvPr>
        </p:nvSpPr>
        <p:spPr>
          <a:xfrm>
            <a:off x="6960909" y="2433908"/>
            <a:ext cx="2493000"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
        <p:nvSpPr>
          <p:cNvPr id="6" name="Text Placeholder 41">
            <a:extLst>
              <a:ext uri="{FF2B5EF4-FFF2-40B4-BE49-F238E27FC236}">
                <a16:creationId xmlns:a16="http://schemas.microsoft.com/office/drawing/2014/main" id="{6EF92798-386D-76CF-C913-10FCC8FAC001}"/>
              </a:ext>
            </a:extLst>
          </p:cNvPr>
          <p:cNvSpPr>
            <a:spLocks noGrp="1"/>
          </p:cNvSpPr>
          <p:nvPr>
            <p:ph type="body" sz="quarter" idx="25"/>
          </p:nvPr>
        </p:nvSpPr>
        <p:spPr>
          <a:xfrm>
            <a:off x="8863619" y="5795951"/>
            <a:ext cx="2493000"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Polaroid-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7" name="Text Placeholder 41">
            <a:extLst>
              <a:ext uri="{FF2B5EF4-FFF2-40B4-BE49-F238E27FC236}">
                <a16:creationId xmlns:a16="http://schemas.microsoft.com/office/drawing/2014/main" id="{18F67AC3-F67B-B68E-994B-2889978FD8D5}"/>
              </a:ext>
            </a:extLst>
          </p:cNvPr>
          <p:cNvSpPr>
            <a:spLocks noGrp="1"/>
          </p:cNvSpPr>
          <p:nvPr>
            <p:ph type="body" sz="quarter" idx="26"/>
          </p:nvPr>
        </p:nvSpPr>
        <p:spPr>
          <a:xfrm>
            <a:off x="8771308" y="1126917"/>
            <a:ext cx="2811092"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
        <p:nvSpPr>
          <p:cNvPr id="9" name="Text Placeholder 41">
            <a:extLst>
              <a:ext uri="{FF2B5EF4-FFF2-40B4-BE49-F238E27FC236}">
                <a16:creationId xmlns:a16="http://schemas.microsoft.com/office/drawing/2014/main" id="{C331C701-6212-7E44-2436-065CBA8D29E5}"/>
              </a:ext>
            </a:extLst>
          </p:cNvPr>
          <p:cNvSpPr>
            <a:spLocks noGrp="1"/>
          </p:cNvSpPr>
          <p:nvPr>
            <p:ph type="body" sz="quarter" idx="27"/>
          </p:nvPr>
        </p:nvSpPr>
        <p:spPr>
          <a:xfrm>
            <a:off x="6570804" y="5992219"/>
            <a:ext cx="2811092"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grpSp>
        <p:nvGrpSpPr>
          <p:cNvPr id="3" name="Group 2">
            <a:extLst>
              <a:ext uri="{FF2B5EF4-FFF2-40B4-BE49-F238E27FC236}">
                <a16:creationId xmlns:a16="http://schemas.microsoft.com/office/drawing/2014/main" id="{D19DB756-A867-6970-B27D-6C8088C7996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CDB78576-8341-CDEB-52BF-A23029EEB7AE}"/>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A24FEE-C627-9178-2CB9-42A0686575D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6" name="Picture 5" descr="A logo with a black background&#10;&#10;AI-generated content may be incorrect.">
            <a:extLst>
              <a:ext uri="{FF2B5EF4-FFF2-40B4-BE49-F238E27FC236}">
                <a16:creationId xmlns:a16="http://schemas.microsoft.com/office/drawing/2014/main" id="{56E81F88-915F-1816-8C91-A867A1F587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F1826450-9BA5-EA65-DD96-DC9A29EEDF6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5B108CE3-C1DA-993E-3308-D5542984B14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A7D7CF76-EDD8-348C-EEBB-FFF14D632F8B}"/>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4" name="Group 2">
            <a:extLst>
              <a:ext uri="{FF2B5EF4-FFF2-40B4-BE49-F238E27FC236}">
                <a16:creationId xmlns:a16="http://schemas.microsoft.com/office/drawing/2014/main" id="{9D3DEBF1-A726-4119-AA69-710F4FA9620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5" name="Freeform 3">
              <a:extLst>
                <a:ext uri="{FF2B5EF4-FFF2-40B4-BE49-F238E27FC236}">
                  <a16:creationId xmlns:a16="http://schemas.microsoft.com/office/drawing/2014/main" id="{EFC81186-7EDA-2755-7C48-0FBEB4CB69F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6" name="TextBox 5">
            <a:extLst>
              <a:ext uri="{FF2B5EF4-FFF2-40B4-BE49-F238E27FC236}">
                <a16:creationId xmlns:a16="http://schemas.microsoft.com/office/drawing/2014/main" id="{C31CECC0-AE42-54C2-B744-639265443C3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8" name="Picture 7" descr="A logo with a black background&#10;&#10;AI-generated content may be incorrect.">
            <a:extLst>
              <a:ext uri="{FF2B5EF4-FFF2-40B4-BE49-F238E27FC236}">
                <a16:creationId xmlns:a16="http://schemas.microsoft.com/office/drawing/2014/main" id="{924B26B4-BDBF-FF19-CD1D-F85A62B37E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5" name="Group 2">
            <a:extLst>
              <a:ext uri="{FF2B5EF4-FFF2-40B4-BE49-F238E27FC236}">
                <a16:creationId xmlns:a16="http://schemas.microsoft.com/office/drawing/2014/main" id="{C351575D-B07A-53D8-CD9C-3745A2CEEA30}"/>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6" name="Freeform 3">
              <a:extLst>
                <a:ext uri="{FF2B5EF4-FFF2-40B4-BE49-F238E27FC236}">
                  <a16:creationId xmlns:a16="http://schemas.microsoft.com/office/drawing/2014/main" id="{942005C2-83E2-9AD6-7773-B71FC23283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9637856E-7827-55D3-D3F0-FD4A27D0696C}"/>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10" name="Picture 9" descr="A logo with a black background&#10;&#10;AI-generated content may be incorrect.">
            <a:extLst>
              <a:ext uri="{FF2B5EF4-FFF2-40B4-BE49-F238E27FC236}">
                <a16:creationId xmlns:a16="http://schemas.microsoft.com/office/drawing/2014/main" id="{1A54F164-3ED5-E48A-2960-20984DA24EF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72783"/>
            <a:ext cx="10515600" cy="992187"/>
          </a:xfrm>
        </p:spPr>
        <p:txBody>
          <a:bodyPr/>
          <a:lstStyle>
            <a:lvl1pPr>
              <a:defRPr>
                <a:solidFill>
                  <a:schemeClr val="tx1"/>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3" name="Group 2">
            <a:extLst>
              <a:ext uri="{FF2B5EF4-FFF2-40B4-BE49-F238E27FC236}">
                <a16:creationId xmlns:a16="http://schemas.microsoft.com/office/drawing/2014/main" id="{976A976D-2FEA-80DA-B7DA-8438687B162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903749CD-59FF-036E-7539-37CD76D5ED3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E3162DB4-8B18-6F69-5E9F-C040FBC0A698}"/>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2" name="Text Placeholder 41">
            <a:extLst>
              <a:ext uri="{FF2B5EF4-FFF2-40B4-BE49-F238E27FC236}">
                <a16:creationId xmlns:a16="http://schemas.microsoft.com/office/drawing/2014/main" id="{693031FB-FF82-C7E3-5E70-39883C1C83AA}"/>
              </a:ext>
            </a:extLst>
          </p:cNvPr>
          <p:cNvSpPr>
            <a:spLocks noGrp="1"/>
          </p:cNvSpPr>
          <p:nvPr>
            <p:ph type="body" sz="quarter" idx="26"/>
          </p:nvPr>
        </p:nvSpPr>
        <p:spPr>
          <a:xfrm>
            <a:off x="7527997" y="5844404"/>
            <a:ext cx="3232006"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 Content Block - Full Picture">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Title 18">
            <a:extLst>
              <a:ext uri="{FF2B5EF4-FFF2-40B4-BE49-F238E27FC236}">
                <a16:creationId xmlns:a16="http://schemas.microsoft.com/office/drawing/2014/main" id="{AA82AD52-3FB7-5277-A3E4-5B8A6F69520D}"/>
              </a:ext>
            </a:extLst>
          </p:cNvPr>
          <p:cNvSpPr>
            <a:spLocks noGrp="1"/>
          </p:cNvSpPr>
          <p:nvPr>
            <p:ph type="title"/>
          </p:nvPr>
        </p:nvSpPr>
        <p:spPr>
          <a:xfrm>
            <a:off x="357187" y="365126"/>
            <a:ext cx="11471956"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5" name="Picture Placeholder 2">
            <a:extLst>
              <a:ext uri="{FF2B5EF4-FFF2-40B4-BE49-F238E27FC236}">
                <a16:creationId xmlns:a16="http://schemas.microsoft.com/office/drawing/2014/main" id="{BE4FFC8B-4934-EC3D-D889-A8FEF64D1332}"/>
              </a:ext>
            </a:extLst>
          </p:cNvPr>
          <p:cNvSpPr>
            <a:spLocks noGrp="1"/>
          </p:cNvSpPr>
          <p:nvPr>
            <p:ph type="pic" sz="quarter" idx="10"/>
          </p:nvPr>
        </p:nvSpPr>
        <p:spPr>
          <a:xfrm>
            <a:off x="6096000" y="1411703"/>
            <a:ext cx="5714114" cy="4981601"/>
          </a:xfrm>
          <a:prstGeom prst="rect">
            <a:avLst/>
          </a:prstGeom>
        </p:spPr>
        <p:txBody>
          <a:bodyPr/>
          <a:lstStyle/>
          <a:p>
            <a:endParaRPr lang="en-US"/>
          </a:p>
        </p:txBody>
      </p:sp>
      <p:sp>
        <p:nvSpPr>
          <p:cNvPr id="6" name="Text Placeholder 41">
            <a:extLst>
              <a:ext uri="{FF2B5EF4-FFF2-40B4-BE49-F238E27FC236}">
                <a16:creationId xmlns:a16="http://schemas.microsoft.com/office/drawing/2014/main" id="{78783C62-9FC6-8E79-9757-0F0AE82A3133}"/>
              </a:ext>
            </a:extLst>
          </p:cNvPr>
          <p:cNvSpPr>
            <a:spLocks noGrp="1"/>
          </p:cNvSpPr>
          <p:nvPr>
            <p:ph type="body" sz="quarter" idx="26"/>
          </p:nvPr>
        </p:nvSpPr>
        <p:spPr>
          <a:xfrm>
            <a:off x="7469940" y="5583147"/>
            <a:ext cx="3232006"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2432452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chemeClr val="tx1"/>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BBEBA0"/>
            </a:solidFill>
          </a:ln>
        </p:spPr>
        <p:txBody>
          <a:bodyPr/>
          <a:lstStyle>
            <a:lvl1pPr algn="l">
              <a:defRPr>
                <a:solidFill>
                  <a:schemeClr val="tx1"/>
                </a:solidFill>
              </a:defRPr>
            </a:lvl1pPr>
          </a:lstStyle>
          <a:p>
            <a:endParaRPr lang="en-US" dirty="0"/>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chemeClr val="tx1"/>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BBEBA0"/>
            </a:solidFill>
          </a:ln>
        </p:spPr>
        <p:txBody>
          <a:bodyPr/>
          <a:lstStyle>
            <a:lvl1pPr>
              <a:defRPr>
                <a:solidFill>
                  <a:schemeClr val="tx1"/>
                </a:solidFill>
              </a:defRPr>
            </a:lvl1p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BBEBA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F72EBA6-F59E-F096-F2DA-C54BD75E2B25}"/>
              </a:ext>
            </a:extLst>
          </p:cNvPr>
          <p:cNvPicPr>
            <a:picLocks noChangeAspect="1"/>
          </p:cNvPicPr>
          <p:nvPr userDrawn="1"/>
        </p:nvPicPr>
        <p:blipFill>
          <a:blip r:embed="rId2">
            <a:alphaModFix amt="70000"/>
          </a:blip>
          <a:srcRect/>
          <a:stretch/>
        </p:blipFill>
        <p:spPr>
          <a:xfrm flipH="1">
            <a:off x="5997840" y="213191"/>
            <a:ext cx="196317"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617030"/>
            <a:ext cx="0" cy="6337120"/>
          </a:xfrm>
          <a:prstGeom prst="line">
            <a:avLst/>
          </a:prstGeom>
          <a:ln w="19050">
            <a:solidFill>
              <a:srgbClr val="A9A9A9"/>
            </a:solidFill>
            <a:prstDash val="dash"/>
          </a:ln>
        </p:spPr>
        <p:style>
          <a:lnRef idx="3">
            <a:schemeClr val="accent1"/>
          </a:lnRef>
          <a:fillRef idx="0">
            <a:schemeClr val="accent1"/>
          </a:fillRef>
          <a:effectRef idx="2">
            <a:schemeClr val="accent1"/>
          </a:effectRef>
          <a:fontRef idx="minor">
            <a:schemeClr val="tx1"/>
          </a:fontRef>
        </p:style>
      </p:cxnSp>
      <p:sp>
        <p:nvSpPr>
          <p:cNvPr id="16" name="Text Placeholder 13">
            <a:extLst>
              <a:ext uri="{FF2B5EF4-FFF2-40B4-BE49-F238E27FC236}">
                <a16:creationId xmlns:a16="http://schemas.microsoft.com/office/drawing/2014/main" id="{E61A208B-86DC-0F79-BAE2-5DAF931147AF}"/>
              </a:ext>
            </a:extLst>
          </p:cNvPr>
          <p:cNvSpPr>
            <a:spLocks noGrp="1"/>
          </p:cNvSpPr>
          <p:nvPr>
            <p:ph type="body" idx="22" hasCustomPrompt="1"/>
          </p:nvPr>
        </p:nvSpPr>
        <p:spPr>
          <a:xfrm>
            <a:off x="289539" y="-824823"/>
            <a:ext cx="8432430" cy="707592"/>
          </a:xfrm>
          <a:prstGeom prst="rect">
            <a:avLst/>
          </a:prstGeom>
        </p:spPr>
        <p:txBody>
          <a:bodyPr/>
          <a:lstStyle>
            <a:lvl1pPr>
              <a:defRPr sz="2400" b="1"/>
            </a:lvl1pPr>
          </a:lstStyle>
          <a:p>
            <a:pPr lvl="0"/>
            <a:r>
              <a:rPr lang="en-GB" dirty="0"/>
              <a:t>Click to edit Master title style</a:t>
            </a:r>
            <a:endParaRPr lang="en-US" dirty="0"/>
          </a:p>
        </p:txBody>
      </p: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chemeClr val="tx1"/>
                </a:solidFill>
              </a:defRPr>
            </a:lvl1pPr>
          </a:lstStyle>
          <a:p>
            <a:r>
              <a:rPr lang="en-US" dirty="0"/>
              <a:t>Click to edit title</a:t>
            </a:r>
            <a:endParaRPr lang="en-GB" dirty="0"/>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pic>
        <p:nvPicPr>
          <p:cNvPr id="4" name="Picture 3" descr="A logo with a black background&#10;&#10;AI-generated content may be incorrect.">
            <a:extLst>
              <a:ext uri="{FF2B5EF4-FFF2-40B4-BE49-F238E27FC236}">
                <a16:creationId xmlns:a16="http://schemas.microsoft.com/office/drawing/2014/main" id="{FD7DEF28-C976-3440-94E5-C8ABB4DADD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46207" y="6095086"/>
            <a:ext cx="1686011" cy="784191"/>
          </a:xfrm>
          <a:prstGeom prst="rect">
            <a:avLst/>
          </a:prstGeom>
        </p:spPr>
      </p:pic>
      <p:grpSp>
        <p:nvGrpSpPr>
          <p:cNvPr id="5" name="Group 2">
            <a:extLst>
              <a:ext uri="{FF2B5EF4-FFF2-40B4-BE49-F238E27FC236}">
                <a16:creationId xmlns:a16="http://schemas.microsoft.com/office/drawing/2014/main" id="{3564714B-6354-E86E-93D2-6C8C64EED3CA}"/>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7" name="Freeform 3">
              <a:extLst>
                <a:ext uri="{FF2B5EF4-FFF2-40B4-BE49-F238E27FC236}">
                  <a16:creationId xmlns:a16="http://schemas.microsoft.com/office/drawing/2014/main" id="{5F2B52CC-5818-4FF0-9FD9-8BA864FA89CD}"/>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8" name="TextBox 7">
            <a:extLst>
              <a:ext uri="{FF2B5EF4-FFF2-40B4-BE49-F238E27FC236}">
                <a16:creationId xmlns:a16="http://schemas.microsoft.com/office/drawing/2014/main" id="{56057C52-CC88-4DF2-2F27-B08EB5736B40}"/>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2" name="Text Placeholder 2">
            <a:extLst>
              <a:ext uri="{FF2B5EF4-FFF2-40B4-BE49-F238E27FC236}">
                <a16:creationId xmlns:a16="http://schemas.microsoft.com/office/drawing/2014/main" id="{ACCF6A5C-1739-9DF2-A763-796358CD864F}"/>
              </a:ext>
            </a:extLst>
          </p:cNvPr>
          <p:cNvSpPr>
            <a:spLocks noGrp="1"/>
          </p:cNvSpPr>
          <p:nvPr>
            <p:ph type="body" sz="quarter" idx="10" hasCustomPrompt="1"/>
          </p:nvPr>
        </p:nvSpPr>
        <p:spPr>
          <a:xfrm>
            <a:off x="2069121" y="1399602"/>
            <a:ext cx="8229601" cy="461962"/>
          </a:xfrm>
          <a:prstGeom prst="rect">
            <a:avLst/>
          </a:prstGeom>
        </p:spPr>
        <p:txBody>
          <a:bodyPr lIns="0"/>
          <a:lstStyle>
            <a:lvl1pPr>
              <a:defRPr sz="2400" b="1"/>
            </a:lvl1pPr>
          </a:lstStyle>
          <a:p>
            <a:pPr lvl="0"/>
            <a:r>
              <a:rPr lang="en-GB" dirty="0"/>
              <a:t>Key stage number here</a:t>
            </a:r>
          </a:p>
        </p:txBody>
      </p:sp>
      <p:sp>
        <p:nvSpPr>
          <p:cNvPr id="10" name="TextBox 9">
            <a:extLst>
              <a:ext uri="{FF2B5EF4-FFF2-40B4-BE49-F238E27FC236}">
                <a16:creationId xmlns:a16="http://schemas.microsoft.com/office/drawing/2014/main" id="{791AB975-17F6-76A7-A1C8-4B778C7F2282}"/>
              </a:ext>
            </a:extLst>
          </p:cNvPr>
          <p:cNvSpPr txBox="1"/>
          <p:nvPr userDrawn="1"/>
        </p:nvSpPr>
        <p:spPr>
          <a:xfrm>
            <a:off x="357186" y="1378524"/>
            <a:ext cx="179986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Key stage:</a:t>
            </a:r>
            <a:endParaRPr lang="en-US" sz="24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698368"/>
            <a:ext cx="3775513" cy="4085161"/>
          </a:xfrm>
          <a:prstGeom prst="rect">
            <a:avLst/>
          </a:prstGeom>
          <a:ln w="50800" cap="sq">
            <a:solidFill>
              <a:srgbClr val="BBEBA0"/>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657575" y="1737711"/>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688311" y="4000298"/>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676705"/>
            <a:ext cx="3775513" cy="4085161"/>
          </a:xfrm>
          <a:prstGeom prst="rect">
            <a:avLst/>
          </a:prstGeom>
          <a:ln w="50800" cap="sq">
            <a:solidFill>
              <a:srgbClr val="BBEBA0"/>
            </a:solidFill>
          </a:ln>
        </p:spPr>
        <p:txBody>
          <a:bodyPr/>
          <a:lstStyle/>
          <a:p>
            <a:endParaRPr lang="en-US"/>
          </a:p>
        </p:txBody>
      </p:sp>
      <p:grpSp>
        <p:nvGrpSpPr>
          <p:cNvPr id="2" name="Group 2">
            <a:extLst>
              <a:ext uri="{FF2B5EF4-FFF2-40B4-BE49-F238E27FC236}">
                <a16:creationId xmlns:a16="http://schemas.microsoft.com/office/drawing/2014/main" id="{CE129529-34BA-99B7-54D4-B9D78065D4E7}"/>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6C2A03FD-8BF9-6BEE-7278-3D3D2AC02FF2}"/>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6D92E5BA-CA9B-6914-E463-5FCB7546EBD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pic>
        <p:nvPicPr>
          <p:cNvPr id="18" name="Picture 17">
            <a:extLst>
              <a:ext uri="{FF2B5EF4-FFF2-40B4-BE49-F238E27FC236}">
                <a16:creationId xmlns:a16="http://schemas.microsoft.com/office/drawing/2014/main" id="{BE0ECC11-CA2E-60DB-0984-65E518E5491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21017753" flipH="1">
            <a:off x="3378130" y="759260"/>
            <a:ext cx="1892300" cy="1168400"/>
          </a:xfrm>
          <a:prstGeom prst="rect">
            <a:avLst/>
          </a:prstGeom>
        </p:spPr>
      </p:pic>
      <p:pic>
        <p:nvPicPr>
          <p:cNvPr id="23" name="Picture 22">
            <a:extLst>
              <a:ext uri="{FF2B5EF4-FFF2-40B4-BE49-F238E27FC236}">
                <a16:creationId xmlns:a16="http://schemas.microsoft.com/office/drawing/2014/main" id="{4603CC6A-A0F7-F0CF-7A4D-6D706005BDF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584210" flipH="1">
            <a:off x="6277331" y="5529799"/>
            <a:ext cx="1892300" cy="1168400"/>
          </a:xfrm>
          <a:prstGeom prst="rect">
            <a:avLst/>
          </a:prstGeom>
        </p:spPr>
      </p:pic>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2" name="Group 2">
            <a:extLst>
              <a:ext uri="{FF2B5EF4-FFF2-40B4-BE49-F238E27FC236}">
                <a16:creationId xmlns:a16="http://schemas.microsoft.com/office/drawing/2014/main" id="{4C5480B5-9975-0873-E80E-E7CF543889D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AE3D773-FC42-0210-102D-ADD6321CF1F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4" name="TextBox 3">
            <a:extLst>
              <a:ext uri="{FF2B5EF4-FFF2-40B4-BE49-F238E27FC236}">
                <a16:creationId xmlns:a16="http://schemas.microsoft.com/office/drawing/2014/main" id="{8E4B5C6C-E160-9BA9-5124-F5F4BE7EC1B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5" name="Text Placeholder 41">
            <a:extLst>
              <a:ext uri="{FF2B5EF4-FFF2-40B4-BE49-F238E27FC236}">
                <a16:creationId xmlns:a16="http://schemas.microsoft.com/office/drawing/2014/main" id="{70F344B5-4798-0F79-C9F1-87DDCB05B04A}"/>
              </a:ext>
            </a:extLst>
          </p:cNvPr>
          <p:cNvSpPr>
            <a:spLocks noGrp="1"/>
          </p:cNvSpPr>
          <p:nvPr>
            <p:ph type="body" sz="quarter" idx="28"/>
          </p:nvPr>
        </p:nvSpPr>
        <p:spPr>
          <a:xfrm>
            <a:off x="1124901" y="3788942"/>
            <a:ext cx="2111522" cy="483906"/>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
        <p:nvSpPr>
          <p:cNvPr id="7" name="Text Placeholder 41">
            <a:extLst>
              <a:ext uri="{FF2B5EF4-FFF2-40B4-BE49-F238E27FC236}">
                <a16:creationId xmlns:a16="http://schemas.microsoft.com/office/drawing/2014/main" id="{429BDDD4-F90A-161B-C3EC-4DF8D379C22D}"/>
              </a:ext>
            </a:extLst>
          </p:cNvPr>
          <p:cNvSpPr>
            <a:spLocks noGrp="1"/>
          </p:cNvSpPr>
          <p:nvPr>
            <p:ph type="body" sz="quarter" idx="29"/>
          </p:nvPr>
        </p:nvSpPr>
        <p:spPr>
          <a:xfrm>
            <a:off x="4799730" y="3788942"/>
            <a:ext cx="2111522" cy="483906"/>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
        <p:nvSpPr>
          <p:cNvPr id="8" name="Text Placeholder 41">
            <a:extLst>
              <a:ext uri="{FF2B5EF4-FFF2-40B4-BE49-F238E27FC236}">
                <a16:creationId xmlns:a16="http://schemas.microsoft.com/office/drawing/2014/main" id="{2A0648F6-930B-0406-F6D2-B8A56A1E31DE}"/>
              </a:ext>
            </a:extLst>
          </p:cNvPr>
          <p:cNvSpPr>
            <a:spLocks noGrp="1"/>
          </p:cNvSpPr>
          <p:nvPr>
            <p:ph type="body" sz="quarter" idx="30"/>
          </p:nvPr>
        </p:nvSpPr>
        <p:spPr>
          <a:xfrm>
            <a:off x="8537882" y="3788942"/>
            <a:ext cx="2111522" cy="483906"/>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3" name="Group 2">
            <a:extLst>
              <a:ext uri="{FF2B5EF4-FFF2-40B4-BE49-F238E27FC236}">
                <a16:creationId xmlns:a16="http://schemas.microsoft.com/office/drawing/2014/main" id="{1F5F3EC6-CBBA-5AA2-9715-09093A192AC8}"/>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011EAE17-7831-3205-866D-14D05FDB20C9}"/>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7EABA738-F7BE-33B4-096D-0E2BCCB9C449}"/>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6" name="Title 1">
            <a:extLst>
              <a:ext uri="{FF2B5EF4-FFF2-40B4-BE49-F238E27FC236}">
                <a16:creationId xmlns:a16="http://schemas.microsoft.com/office/drawing/2014/main" id="{F4B96A65-72E0-1AB8-B93B-CF912DDFC662}"/>
              </a:ext>
            </a:extLst>
          </p:cNvPr>
          <p:cNvSpPr>
            <a:spLocks noGrp="1"/>
          </p:cNvSpPr>
          <p:nvPr>
            <p:ph type="title"/>
          </p:nvPr>
        </p:nvSpPr>
        <p:spPr>
          <a:xfrm>
            <a:off x="319494" y="-1016135"/>
            <a:ext cx="10515600" cy="913835"/>
          </a:xfrm>
        </p:spPr>
        <p:txBody>
          <a:bodyPr/>
          <a:lstStyle>
            <a:lvl1pPr>
              <a:defRPr baseline="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7492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sp>
        <p:nvSpPr>
          <p:cNvPr id="8" name="TextBox 7">
            <a:extLst>
              <a:ext uri="{FF2B5EF4-FFF2-40B4-BE49-F238E27FC236}">
                <a16:creationId xmlns:a16="http://schemas.microsoft.com/office/drawing/2014/main" id="{D735DA5C-8636-113C-BE4F-E6FD7062F037}"/>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rPr>
              <a:t>HistoricEngland.org.uk/Education </a:t>
            </a:r>
            <a:r>
              <a:rPr lang="en-US" sz="1600" baseline="0">
                <a:solidFill>
                  <a:srgbClr val="737373"/>
                </a:solidFill>
                <a:latin typeface="Arial" panose="020B0604020202020204" pitchFamily="34" charset="0"/>
                <a:cs typeface="Arial" panose="020B0604020202020204" pitchFamily="34" charset="0"/>
              </a:rPr>
              <a:t>| contact@historicengland.org.uk</a:t>
            </a:r>
          </a:p>
        </p:txBody>
      </p:sp>
      <p:sp>
        <p:nvSpPr>
          <p:cNvPr id="9" name="AutoShape 5">
            <a:extLst>
              <a:ext uri="{FF2B5EF4-FFF2-40B4-BE49-F238E27FC236}">
                <a16:creationId xmlns:a16="http://schemas.microsoft.com/office/drawing/2014/main" id="{846CF8BC-0846-CCE9-FD35-FD5C57642F6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txBody>
          <a:bodyPr/>
          <a:lstStyle/>
          <a:p>
            <a:endParaRPr lang="en-GB"/>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txBody>
            <a:bodyPr/>
            <a:lstStyle/>
            <a:p>
              <a:endParaRPr lang="en-GB"/>
            </a:p>
          </p:txBody>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pic>
        <p:nvPicPr>
          <p:cNvPr id="3" name="Picture 2">
            <a:extLst>
              <a:ext uri="{FF2B5EF4-FFF2-40B4-BE49-F238E27FC236}">
                <a16:creationId xmlns:a16="http://schemas.microsoft.com/office/drawing/2014/main" id="{58A16369-CECD-7A3D-81F0-FC8E0EF400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46207" y="6095086"/>
            <a:ext cx="1686010" cy="784191"/>
          </a:xfrm>
          <a:prstGeom prst="rect">
            <a:avLst/>
          </a:prstGeom>
        </p:spPr>
      </p:pic>
    </p:spTree>
    <p:extLst>
      <p:ext uri="{BB962C8B-B14F-4D97-AF65-F5344CB8AC3E}">
        <p14:creationId xmlns:p14="http://schemas.microsoft.com/office/powerpoint/2010/main" val="1429220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txBody>
            <a:bodyPr/>
            <a:lstStyle/>
            <a:p>
              <a:endParaRPr lang="en-GB"/>
            </a:p>
          </p:txBody>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41583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BBEBA0"/>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con">
            <a:extLst>
              <a:ext uri="{FF2B5EF4-FFF2-40B4-BE49-F238E27FC236}">
                <a16:creationId xmlns:a16="http://schemas.microsoft.com/office/drawing/2014/main" id="{AA7996F2-C9D0-6E91-B0A3-348C911D38D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91059" y="431581"/>
            <a:ext cx="2688166" cy="1653170"/>
          </a:xfrm>
          <a:prstGeom prst="rect">
            <a:avLst/>
          </a:prstGeom>
        </p:spPr>
      </p:pic>
      <p:pic>
        <p:nvPicPr>
          <p:cNvPr id="6" name="Examine-icon">
            <a:extLst>
              <a:ext uri="{FF2B5EF4-FFF2-40B4-BE49-F238E27FC236}">
                <a16:creationId xmlns:a16="http://schemas.microsoft.com/office/drawing/2014/main" id="{585F0976-61B7-39A4-2C36-32268A3D09F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835761" y="4220992"/>
            <a:ext cx="1763009" cy="1603237"/>
          </a:xfrm>
          <a:prstGeom prst="rect">
            <a:avLst/>
          </a:prstGeom>
        </p:spPr>
      </p:pic>
      <p:pic>
        <p:nvPicPr>
          <p:cNvPr id="7" name="Icon">
            <a:extLst>
              <a:ext uri="{FF2B5EF4-FFF2-40B4-BE49-F238E27FC236}">
                <a16:creationId xmlns:a16="http://schemas.microsoft.com/office/drawing/2014/main" id="{E71A92EB-55AA-8ABD-ECF7-D8A0CC81946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32275" y="759468"/>
            <a:ext cx="2035921" cy="2372437"/>
          </a:xfrm>
          <a:prstGeom prst="rect">
            <a:avLst/>
          </a:prstGeom>
        </p:spPr>
      </p:pic>
    </p:spTree>
    <p:extLst>
      <p:ext uri="{BB962C8B-B14F-4D97-AF65-F5344CB8AC3E}">
        <p14:creationId xmlns:p14="http://schemas.microsoft.com/office/powerpoint/2010/main" val="23814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628A1918-E2A7-EBB9-C28A-C2CC1463B9B0}"/>
              </a:ext>
            </a:extLst>
          </p:cNvPr>
          <p:cNvSpPr txBox="1"/>
          <p:nvPr userDrawn="1"/>
        </p:nvSpPr>
        <p:spPr>
          <a:xfrm>
            <a:off x="-49023" y="159934"/>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476984" y="1062668"/>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145141" y="2087117"/>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1779998" y="1022883"/>
            <a:ext cx="8632004" cy="518209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189215" y="163775"/>
            <a:ext cx="11270751" cy="6503541"/>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494742" y="2090958"/>
            <a:ext cx="7030588" cy="3722385"/>
          </a:xfrm>
          <a:prstGeom prst="rect">
            <a:avLst/>
          </a:prstGeom>
          <a:noFill/>
          <a:ln w="57150">
            <a:solidFill>
              <a:schemeClr val="tx1"/>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
            <a:extLst>
              <a:ext uri="{FF2B5EF4-FFF2-40B4-BE49-F238E27FC236}">
                <a16:creationId xmlns:a16="http://schemas.microsoft.com/office/drawing/2014/main" id="{903C65A8-96CE-A693-4CCC-87A1DE4D5E30}"/>
              </a:ext>
            </a:extLst>
          </p:cNvPr>
          <p:cNvGrpSpPr/>
          <p:nvPr userDrawn="1"/>
        </p:nvGrpSpPr>
        <p:grpSpPr>
          <a:xfrm rot="-5400000">
            <a:off x="8449493" y="3115493"/>
            <a:ext cx="6858000" cy="627015"/>
            <a:chOff x="0" y="0"/>
            <a:chExt cx="1993384" cy="182252"/>
          </a:xfrm>
        </p:grpSpPr>
        <p:sp>
          <p:nvSpPr>
            <p:cNvPr id="7" name="Freeform 3">
              <a:extLst>
                <a:ext uri="{FF2B5EF4-FFF2-40B4-BE49-F238E27FC236}">
                  <a16:creationId xmlns:a16="http://schemas.microsoft.com/office/drawing/2014/main" id="{FFD71B93-BC37-B3F1-ED2C-88138AEBC420}"/>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txBody>
            <a:bodyPr/>
            <a:lstStyle/>
            <a:p>
              <a:endParaRPr lang="en-GB"/>
            </a:p>
          </p:txBody>
        </p:sp>
      </p:grpSp>
      <p:sp>
        <p:nvSpPr>
          <p:cNvPr id="8" name="TextBox 4">
            <a:extLst>
              <a:ext uri="{FF2B5EF4-FFF2-40B4-BE49-F238E27FC236}">
                <a16:creationId xmlns:a16="http://schemas.microsoft.com/office/drawing/2014/main" id="{A66A6FAE-CACE-53BD-DFB0-98A6367AD30B}"/>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749691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55B6F5-63A6-0DDF-28A9-545327C6D635}"/>
              </a:ext>
            </a:extLst>
          </p:cNvPr>
          <p:cNvSpPr>
            <a:spLocks noGrp="1"/>
          </p:cNvSpPr>
          <p:nvPr>
            <p:ph type="title"/>
          </p:nvPr>
        </p:nvSpPr>
        <p:spPr>
          <a:xfrm>
            <a:off x="319494" y="-1016135"/>
            <a:ext cx="10515600" cy="913835"/>
          </a:xfrm>
        </p:spPr>
        <p:txBody>
          <a:bodyPr/>
          <a:lstStyle>
            <a:lvl1pPr>
              <a:defRPr baseline="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AA62C"/>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3255086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w-To-Page">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205462" y="334708"/>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BBEBA0"/>
          </a:solidFill>
          <a:ln w="24379" cap="flat">
            <a:noFill/>
            <a:prstDash val="solid"/>
            <a:miter/>
          </a:ln>
        </p:spPr>
        <p:txBody>
          <a:bodyPr rtlCol="0" anchor="ctr"/>
          <a:lstStyle/>
          <a:p>
            <a:endParaRPr lang="en-US"/>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
        <p:nvSpPr>
          <p:cNvPr id="2" name="TextBox 1">
            <a:extLst>
              <a:ext uri="{FF2B5EF4-FFF2-40B4-BE49-F238E27FC236}">
                <a16:creationId xmlns:a16="http://schemas.microsoft.com/office/drawing/2014/main" id="{7BE45D11-88FE-A2E9-340E-540463C60D62}"/>
              </a:ext>
            </a:extLst>
          </p:cNvPr>
          <p:cNvSpPr txBox="1"/>
          <p:nvPr userDrawn="1"/>
        </p:nvSpPr>
        <p:spPr>
          <a:xfrm>
            <a:off x="381885" y="365423"/>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chemeClr val="tx1"/>
                </a:solidFill>
                <a:latin typeface="Arial" panose="020B0604020202020204" pitchFamily="34" charset="0"/>
                <a:cs typeface="Arial" panose="020B0604020202020204" pitchFamily="34" charset="0"/>
              </a:rPr>
              <a:t>How to use this PPT</a:t>
            </a:r>
            <a:endParaRPr lang="en-US" sz="2400" baseline="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E401E8-BC83-5E7E-DAF0-04DE54466C9C}"/>
              </a:ext>
            </a:extLst>
          </p:cNvPr>
          <p:cNvSpPr txBox="1"/>
          <p:nvPr userDrawn="1"/>
        </p:nvSpPr>
        <p:spPr>
          <a:xfrm>
            <a:off x="6477885" y="945469"/>
            <a:ext cx="4278923"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chemeClr val="tx1"/>
                </a:solidFill>
                <a:latin typeface="Arial" panose="020B0604020202020204" pitchFamily="34" charset="0"/>
                <a:cs typeface="Arial" panose="020B0604020202020204" pitchFamily="34" charset="0"/>
              </a:rPr>
              <a:t>Accompanying Resources:</a:t>
            </a:r>
            <a:endParaRPr lang="en-US" sz="24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ow_to_use">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B657206F-0542-7E1B-A4DB-B83933E633C3}"/>
              </a:ext>
            </a:extLst>
          </p:cNvPr>
          <p:cNvSpPr>
            <a:spLocks noGrp="1"/>
          </p:cNvSpPr>
          <p:nvPr>
            <p:ph type="title"/>
          </p:nvPr>
        </p:nvSpPr>
        <p:spPr>
          <a:xfrm>
            <a:off x="410966" y="-1384129"/>
            <a:ext cx="10515600" cy="1325563"/>
          </a:xfrm>
        </p:spPr>
        <p:txBody>
          <a:bodyPr/>
          <a:lstStyle/>
          <a:p>
            <a:r>
              <a:rPr lang="en-GB" dirty="0"/>
              <a:t>Click to edit Master title style</a:t>
            </a:r>
            <a:endParaRPr lang="en-US" dirty="0"/>
          </a:p>
        </p:txBody>
      </p:sp>
      <p:sp>
        <p:nvSpPr>
          <p:cNvPr id="10" name="Picture 10">
            <a:extLst>
              <a:ext uri="{FF2B5EF4-FFF2-40B4-BE49-F238E27FC236}">
                <a16:creationId xmlns:a16="http://schemas.microsoft.com/office/drawing/2014/main" id="{51DE4B14-19BD-E99E-66DE-BE4CD269EF6B}"/>
              </a:ext>
              <a:ext uri="{C183D7F6-B498-43B3-948B-1728B52AA6E4}">
                <adec:decorative xmlns:adec="http://schemas.microsoft.com/office/drawing/2017/decorative" val="1"/>
              </a:ext>
            </a:extLst>
          </p:cNvPr>
          <p:cNvSpPr/>
          <p:nvPr/>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7AA62C"/>
          </a:solidFill>
          <a:ln w="24379"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407EA01B-A26C-7EE7-CECA-FFC2B3568B7B}"/>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597F32"/>
                </a:solidFill>
              </a:defRPr>
            </a:lvl1pPr>
          </a:lstStyle>
          <a:p>
            <a:pPr lvl="0"/>
            <a:r>
              <a:rPr lang="en-GB" dirty="0"/>
              <a:t>How to use this PPT</a:t>
            </a:r>
          </a:p>
        </p:txBody>
      </p:sp>
      <p:sp>
        <p:nvSpPr>
          <p:cNvPr id="6" name="Content Placeholder 2">
            <a:extLst>
              <a:ext uri="{FF2B5EF4-FFF2-40B4-BE49-F238E27FC236}">
                <a16:creationId xmlns:a16="http://schemas.microsoft.com/office/drawing/2014/main" id="{52690846-67D7-C6B4-F395-BD39C934B5A8}"/>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 Placeholder 2">
            <a:extLst>
              <a:ext uri="{FF2B5EF4-FFF2-40B4-BE49-F238E27FC236}">
                <a16:creationId xmlns:a16="http://schemas.microsoft.com/office/drawing/2014/main" id="{967AA7F8-0B4F-B611-D634-407889171FEF}"/>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8" name="Content Placeholder 2">
            <a:extLst>
              <a:ext uri="{FF2B5EF4-FFF2-40B4-BE49-F238E27FC236}">
                <a16:creationId xmlns:a16="http://schemas.microsoft.com/office/drawing/2014/main" id="{F32501BB-9EBF-561C-EF42-760BD16DFF67}"/>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1222679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76211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lvl1pPr>
          </a:lstStyle>
          <a:p>
            <a:r>
              <a:rPr lang="en-GB"/>
              <a:t>Click to edit</a:t>
            </a:r>
            <a:endParaRPr lang="en-US"/>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AA62C"/>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305225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86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Content-Polaroid-Left">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lvl1pPr>
          </a:lstStyle>
          <a:p>
            <a:r>
              <a:rPr lang="en-GB"/>
              <a:t>Click to edit</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12616727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205462" y="334708"/>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BBEBA0"/>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p:nvPr>
        </p:nvSpPr>
        <p:spPr>
          <a:xfrm>
            <a:off x="381885" y="365126"/>
            <a:ext cx="10996612" cy="461962"/>
          </a:xfrm>
          <a:prstGeom prst="rect">
            <a:avLst/>
          </a:prstGeom>
        </p:spPr>
        <p:txBody>
          <a:bodyPr lIns="0"/>
          <a:lstStyle>
            <a:lvl1pPr>
              <a:defRPr sz="2400" b="1" baseline="0">
                <a:solidFill>
                  <a:schemeClr val="tx1"/>
                </a:solidFill>
              </a:defRPr>
            </a:lvl1pPr>
          </a:lstStyle>
          <a:p>
            <a:pPr lvl="0"/>
            <a:r>
              <a:rPr lang="en-GB" dirty="0"/>
              <a:t>Click to edit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Click to edit text</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13264456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lvl1pPr algn="ctr">
              <a:defRPr/>
            </a:lvl1pPr>
          </a:lstStyle>
          <a:p>
            <a:endParaRPr lang="en-US" dirty="0"/>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BBEBA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4" name="Group 2">
            <a:extLst>
              <a:ext uri="{FF2B5EF4-FFF2-40B4-BE49-F238E27FC236}">
                <a16:creationId xmlns:a16="http://schemas.microsoft.com/office/drawing/2014/main" id="{61411962-3956-D696-848F-BA7C513EFB1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8F566FB1-C51D-AFB9-A8FA-798151421F68}"/>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E142C482-3637-0380-2BF4-0EBBA3CA7A03}"/>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BBEBA0">
              <a:alpha val="7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7" name="Group 2">
            <a:extLst>
              <a:ext uri="{FF2B5EF4-FFF2-40B4-BE49-F238E27FC236}">
                <a16:creationId xmlns:a16="http://schemas.microsoft.com/office/drawing/2014/main" id="{9D231B6F-0207-B4E6-7EFC-2FD85D553AC9}"/>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8" name="Freeform 3">
              <a:extLst>
                <a:ext uri="{FF2B5EF4-FFF2-40B4-BE49-F238E27FC236}">
                  <a16:creationId xmlns:a16="http://schemas.microsoft.com/office/drawing/2014/main" id="{609CF6F6-8160-B80F-7645-3A9747E86703}"/>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55EB3331-8CBC-F8E3-17F2-B2A834697C0F}"/>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3" name="Group 2">
            <a:extLst>
              <a:ext uri="{FF2B5EF4-FFF2-40B4-BE49-F238E27FC236}">
                <a16:creationId xmlns:a16="http://schemas.microsoft.com/office/drawing/2014/main" id="{0503B040-1762-EED1-1DC4-312810611D3B}"/>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4" name="Freeform 3">
              <a:extLst>
                <a:ext uri="{FF2B5EF4-FFF2-40B4-BE49-F238E27FC236}">
                  <a16:creationId xmlns:a16="http://schemas.microsoft.com/office/drawing/2014/main" id="{273B2B6A-C5EE-4C70-6F4C-DCD25916391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p>
          </p:txBody>
        </p:sp>
      </p:grpSp>
      <p:sp>
        <p:nvSpPr>
          <p:cNvPr id="9" name="TextBox 8">
            <a:extLst>
              <a:ext uri="{FF2B5EF4-FFF2-40B4-BE49-F238E27FC236}">
                <a16:creationId xmlns:a16="http://schemas.microsoft.com/office/drawing/2014/main" id="{F93F2869-0204-4F99-45CD-EBC0CFD46F35}"/>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5" name="Text Placeholder 41">
            <a:extLst>
              <a:ext uri="{FF2B5EF4-FFF2-40B4-BE49-F238E27FC236}">
                <a16:creationId xmlns:a16="http://schemas.microsoft.com/office/drawing/2014/main" id="{7ECF62F1-015F-5867-6988-BD2643E93EAA}"/>
              </a:ext>
            </a:extLst>
          </p:cNvPr>
          <p:cNvSpPr>
            <a:spLocks noGrp="1"/>
          </p:cNvSpPr>
          <p:nvPr>
            <p:ph type="body" sz="quarter" idx="23"/>
          </p:nvPr>
        </p:nvSpPr>
        <p:spPr>
          <a:xfrm>
            <a:off x="950160" y="5656034"/>
            <a:ext cx="3084812"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a:noFill/>
        </p:spPr>
        <p:txBody>
          <a:bodyPr lIns="0" rIns="90000"/>
          <a:lstStyle>
            <a:lvl1pPr>
              <a:defRPr sz="3200" baseline="0">
                <a:solidFill>
                  <a:schemeClr val="tx1"/>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6" name="Group 2">
            <a:extLst>
              <a:ext uri="{FF2B5EF4-FFF2-40B4-BE49-F238E27FC236}">
                <a16:creationId xmlns:a16="http://schemas.microsoft.com/office/drawing/2014/main" id="{930154C0-CE23-B266-B4D5-7062B5CC160F}"/>
              </a:ext>
              <a:ext uri="{C183D7F6-B498-43B3-948B-1728B52AA6E4}">
                <adec:decorative xmlns:adec="http://schemas.microsoft.com/office/drawing/2017/decorative" val="1"/>
              </a:ext>
            </a:extLst>
          </p:cNvPr>
          <p:cNvGrpSpPr/>
          <p:nvPr userDrawn="1"/>
        </p:nvGrpSpPr>
        <p:grpSpPr>
          <a:xfrm rot="-5400000">
            <a:off x="8446659" y="3101506"/>
            <a:ext cx="6857998" cy="654989"/>
            <a:chOff x="0" y="0"/>
            <a:chExt cx="1993384" cy="182252"/>
          </a:xfrm>
          <a:solidFill>
            <a:srgbClr val="BBEBA0"/>
          </a:solidFill>
        </p:grpSpPr>
        <p:sp>
          <p:nvSpPr>
            <p:cNvPr id="7" name="Freeform 3">
              <a:extLst>
                <a:ext uri="{FF2B5EF4-FFF2-40B4-BE49-F238E27FC236}">
                  <a16:creationId xmlns:a16="http://schemas.microsoft.com/office/drawing/2014/main" id="{FFB0111E-893D-1FEE-76E1-8B9D971F8E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grpFill/>
          </p:spPr>
          <p:txBody>
            <a:bodyPr/>
            <a:lstStyle/>
            <a:p>
              <a:endParaRPr lang="en-US" dirty="0">
                <a:solidFill>
                  <a:schemeClr val="tx1"/>
                </a:solidFill>
              </a:endParaRPr>
            </a:p>
          </p:txBody>
        </p:sp>
      </p:grpSp>
      <p:sp>
        <p:nvSpPr>
          <p:cNvPr id="9" name="TextBox 8">
            <a:extLst>
              <a:ext uri="{FF2B5EF4-FFF2-40B4-BE49-F238E27FC236}">
                <a16:creationId xmlns:a16="http://schemas.microsoft.com/office/drawing/2014/main" id="{5C313C51-2B40-6279-B57F-288FE344E38E}"/>
              </a:ext>
            </a:extLst>
          </p:cNvPr>
          <p:cNvSpPr txBox="1"/>
          <p:nvPr userDrawn="1"/>
        </p:nvSpPr>
        <p:spPr>
          <a:xfrm rot="5400000">
            <a:off x="10144562"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chemeClr val="tx1"/>
                </a:solidFill>
                <a:latin typeface="Arial" panose="020B0604020202020204" pitchFamily="34" charset="0"/>
                <a:cs typeface="Arial" panose="020B0604020202020204" pitchFamily="34" charset="0"/>
              </a:rPr>
              <a:t>Education Resources</a:t>
            </a:r>
          </a:p>
        </p:txBody>
      </p:sp>
      <p:sp>
        <p:nvSpPr>
          <p:cNvPr id="3" name="Text Placeholder 41">
            <a:extLst>
              <a:ext uri="{FF2B5EF4-FFF2-40B4-BE49-F238E27FC236}">
                <a16:creationId xmlns:a16="http://schemas.microsoft.com/office/drawing/2014/main" id="{13930AEC-6BCC-6039-47EE-EC1AD664863F}"/>
              </a:ext>
            </a:extLst>
          </p:cNvPr>
          <p:cNvSpPr>
            <a:spLocks noGrp="1"/>
          </p:cNvSpPr>
          <p:nvPr>
            <p:ph type="body" sz="quarter" idx="24"/>
          </p:nvPr>
        </p:nvSpPr>
        <p:spPr>
          <a:xfrm>
            <a:off x="7347686" y="5554173"/>
            <a:ext cx="3084812" cy="592973"/>
          </a:xfrm>
          <a:prstGeom prst="roundRect">
            <a:avLst>
              <a:gd name="adj" fmla="val 19115"/>
            </a:avLst>
          </a:prstGeom>
          <a:solidFill>
            <a:srgbClr val="BBEBA0"/>
          </a:solidFill>
        </p:spPr>
        <p:txBody>
          <a:bodyPr anchor="ctr" anchorCtr="0"/>
          <a:lstStyle>
            <a:lvl1pPr algn="ctr">
              <a:defRPr sz="1400" b="1" i="0" baseline="0">
                <a:solidFill>
                  <a:schemeClr val="tx1"/>
                </a:solidFill>
              </a:defRPr>
            </a:lvl1pPr>
          </a:lstStyle>
          <a:p>
            <a:pPr lvl="0"/>
            <a:r>
              <a:rPr lang="en-US" dirty="0"/>
              <a:t>Click to edit</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98245"/>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94" r:id="rId4"/>
    <p:sldLayoutId id="2147483650" r:id="rId5"/>
    <p:sldLayoutId id="2147483683" r:id="rId6"/>
    <p:sldLayoutId id="2147483684" r:id="rId7"/>
    <p:sldLayoutId id="2147483673" r:id="rId8"/>
    <p:sldLayoutId id="2147483677" r:id="rId9"/>
    <p:sldLayoutId id="2147483679" r:id="rId10"/>
    <p:sldLayoutId id="2147483680" r:id="rId11"/>
    <p:sldLayoutId id="2147483666" r:id="rId12"/>
    <p:sldLayoutId id="2147483685" r:id="rId13"/>
    <p:sldLayoutId id="2147483667" r:id="rId14"/>
    <p:sldLayoutId id="2147483675" r:id="rId15"/>
    <p:sldLayoutId id="2147483671" r:id="rId16"/>
    <p:sldLayoutId id="2147483681" r:id="rId17"/>
    <p:sldLayoutId id="2147483695" r:id="rId18"/>
    <p:sldLayoutId id="2147483672" r:id="rId19"/>
    <p:sldLayoutId id="2147483678" r:id="rId20"/>
    <p:sldLayoutId id="2147483664" r:id="rId21"/>
    <p:sldLayoutId id="2147483663" r:id="rId22"/>
    <p:sldLayoutId id="2147483660" r:id="rId23"/>
    <p:sldLayoutId id="2147483670" r:id="rId24"/>
    <p:sldLayoutId id="2147483692" r:id="rId25"/>
    <p:sldLayoutId id="2147483682" r:id="rId26"/>
    <p:sldLayoutId id="2147483693" r:id="rId27"/>
    <p:sldLayoutId id="2147483690" r:id="rId28"/>
    <p:sldLayoutId id="2147483696" r:id="rId29"/>
    <p:sldLayoutId id="2147483697" r:id="rId30"/>
    <p:sldLayoutId id="2147483698" r:id="rId31"/>
    <p:sldLayoutId id="2147483699" r:id="rId32"/>
    <p:sldLayoutId id="2147483700" r:id="rId33"/>
    <p:sldLayoutId id="2147483701" r:id="rId34"/>
  </p:sldLayoutIdLst>
  <p:txStyles>
    <p:titleStyle>
      <a:lvl1pPr algn="l" defTabSz="914400" rtl="0" eaLnBrk="1" latinLnBrk="0" hangingPunct="1">
        <a:lnSpc>
          <a:spcPct val="90000"/>
        </a:lnSpc>
        <a:spcBef>
          <a:spcPct val="0"/>
        </a:spcBef>
        <a:buNone/>
        <a:defRPr sz="2600" b="1" i="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royalparks.org.uk/visit/parks/hyde-park/speakers-corn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Ruskin_College"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llectgbstamps.co.uk/explore/issues/?issue=22439"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jpeg"/><Relationship Id="rId7" Type="http://schemas.openxmlformats.org/officeDocument/2006/relationships/image" Target="../media/image30.svg"/><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image" Target="../media/image29.png"/><Relationship Id="rId5" Type="http://schemas.openxmlformats.org/officeDocument/2006/relationships/image" Target="../media/image39.sv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2.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hyperlink" Target="https://maps.app.goo.gl/w8rH2dFxyi2hhAbt9" TargetMode="External"/><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9D2C-471E-C7DB-A4A4-F0937C516B4F}"/>
              </a:ext>
            </a:extLst>
          </p:cNvPr>
          <p:cNvSpPr>
            <a:spLocks noGrp="1"/>
          </p:cNvSpPr>
          <p:nvPr>
            <p:ph type="title" idx="4294967295"/>
          </p:nvPr>
        </p:nvSpPr>
        <p:spPr>
          <a:xfrm>
            <a:off x="0" y="-1404938"/>
            <a:ext cx="10515600" cy="1325563"/>
          </a:xfrm>
        </p:spPr>
        <p:txBody>
          <a:bodyPr>
            <a:normAutofit/>
          </a:bodyPr>
          <a:lstStyle/>
          <a:p>
            <a:r>
              <a:rPr lang="en-GB" dirty="0">
                <a:cs typeface="Arial" panose="020B0604020202020204" pitchFamily="34" charset="0"/>
              </a:rPr>
              <a:t>How can we celebrate significant, local people and places: Cary Grant</a:t>
            </a:r>
            <a:endParaRPr lang="en-GB" dirty="0"/>
          </a:p>
        </p:txBody>
      </p:sp>
      <p:sp>
        <p:nvSpPr>
          <p:cNvPr id="3" name="Subtitle 2">
            <a:extLst>
              <a:ext uri="{FF2B5EF4-FFF2-40B4-BE49-F238E27FC236}">
                <a16:creationId xmlns:a16="http://schemas.microsoft.com/office/drawing/2014/main" id="{CC8B34E8-5CB8-E62B-9220-43AD2693EAB6}"/>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How can we celebrate significant, local people and places: Judy Fryd, 8 Westfield Avenue, Harpenden.</a:t>
            </a:r>
          </a:p>
        </p:txBody>
      </p:sp>
      <p:pic>
        <p:nvPicPr>
          <p:cNvPr id="7" name="Picture Placeholder 6" descr="A black and white photo of a well-dressed smiley older lady.">
            <a:extLst>
              <a:ext uri="{FF2B5EF4-FFF2-40B4-BE49-F238E27FC236}">
                <a16:creationId xmlns:a16="http://schemas.microsoft.com/office/drawing/2014/main" id="{0688815C-BE8A-2BD9-51BA-C61231CB279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22819" y="0"/>
            <a:ext cx="8069181" cy="6858000"/>
          </a:xfrm>
        </p:spPr>
      </p:pic>
      <p:sp>
        <p:nvSpPr>
          <p:cNvPr id="4" name="Text Placeholder 3">
            <a:extLst>
              <a:ext uri="{FF2B5EF4-FFF2-40B4-BE49-F238E27FC236}">
                <a16:creationId xmlns:a16="http://schemas.microsoft.com/office/drawing/2014/main" id="{34D7EF1D-E200-B570-169D-9D91B98901D0}"/>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12377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8E9F6F-2EFC-C92B-108A-8E084B8473D6}"/>
              </a:ext>
            </a:extLst>
          </p:cNvPr>
          <p:cNvSpPr>
            <a:spLocks noGrp="1"/>
          </p:cNvSpPr>
          <p:nvPr>
            <p:ph type="title"/>
          </p:nvPr>
        </p:nvSpPr>
        <p:spPr/>
        <p:txBody>
          <a:bodyPr/>
          <a:lstStyle/>
          <a:p>
            <a:r>
              <a:rPr lang="en-GB" dirty="0"/>
              <a:t>8 Westfield Avenue, Harpenden </a:t>
            </a:r>
            <a:r>
              <a:rPr lang="en-GB" dirty="0">
                <a:solidFill>
                  <a:schemeClr val="bg1"/>
                </a:solidFill>
              </a:rPr>
              <a:t>2</a:t>
            </a:r>
          </a:p>
        </p:txBody>
      </p:sp>
      <p:sp>
        <p:nvSpPr>
          <p:cNvPr id="4" name="Content Placeholder 3">
            <a:extLst>
              <a:ext uri="{FF2B5EF4-FFF2-40B4-BE49-F238E27FC236}">
                <a16:creationId xmlns:a16="http://schemas.microsoft.com/office/drawing/2014/main" id="{40B8D37B-148E-E5ED-94BE-A72899EE1D5F}"/>
              </a:ext>
            </a:extLst>
          </p:cNvPr>
          <p:cNvSpPr>
            <a:spLocks noGrp="1"/>
          </p:cNvSpPr>
          <p:nvPr>
            <p:ph idx="1"/>
          </p:nvPr>
        </p:nvSpPr>
        <p:spPr>
          <a:xfrm>
            <a:off x="381886" y="1411704"/>
            <a:ext cx="5324852" cy="3180393"/>
          </a:xfrm>
        </p:spPr>
        <p:txBody>
          <a:bodyPr>
            <a:noAutofit/>
          </a:bodyPr>
          <a:lstStyle/>
          <a:p>
            <a:r>
              <a:rPr lang="en-GB" dirty="0"/>
              <a:t>8 Westfield Avenue looks like an ordinary semi-detached house, on an ordinary street.</a:t>
            </a:r>
          </a:p>
          <a:p>
            <a:endParaRPr lang="en-GB" dirty="0"/>
          </a:p>
          <a:p>
            <a:r>
              <a:rPr lang="en-GB" dirty="0"/>
              <a:t>But it is actually very special….</a:t>
            </a:r>
          </a:p>
          <a:p>
            <a:endParaRPr lang="en-GB" dirty="0"/>
          </a:p>
        </p:txBody>
      </p:sp>
      <p:pic>
        <p:nvPicPr>
          <p:cNvPr id="19" name="Picture Placeholder 18" descr="A colour photo of one half of a pair of semi-detached houses.">
            <a:extLst>
              <a:ext uri="{FF2B5EF4-FFF2-40B4-BE49-F238E27FC236}">
                <a16:creationId xmlns:a16="http://schemas.microsoft.com/office/drawing/2014/main" id="{D2C34540-1A7D-FC20-949A-0A113CCB6C9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365BEDC6-97C0-0847-4EA5-D3EC4EE7E343}"/>
              </a:ext>
            </a:extLst>
          </p:cNvPr>
          <p:cNvSpPr>
            <a:spLocks noGrp="1"/>
          </p:cNvSpPr>
          <p:nvPr>
            <p:ph type="body" sz="quarter" idx="26"/>
          </p:nvPr>
        </p:nvSpPr>
        <p:spPr/>
        <p:txBody>
          <a:bodyPr/>
          <a:lstStyle/>
          <a:p>
            <a:r>
              <a:rPr lang="en-GB" dirty="0"/>
              <a:t>8 Westfield Avenue, Harpenden</a:t>
            </a:r>
          </a:p>
        </p:txBody>
      </p:sp>
      <p:grpSp>
        <p:nvGrpSpPr>
          <p:cNvPr id="9" name="Group 8" descr="Terraced House - One of a row of three or more houses joined together.&#10;">
            <a:extLst>
              <a:ext uri="{FF2B5EF4-FFF2-40B4-BE49-F238E27FC236}">
                <a16:creationId xmlns:a16="http://schemas.microsoft.com/office/drawing/2014/main" id="{DE030F60-D329-2077-C8AE-8E3B626FFA5E}"/>
              </a:ext>
            </a:extLst>
          </p:cNvPr>
          <p:cNvGrpSpPr/>
          <p:nvPr/>
        </p:nvGrpSpPr>
        <p:grpSpPr>
          <a:xfrm>
            <a:off x="232926" y="5030523"/>
            <a:ext cx="5622771" cy="1073593"/>
            <a:chOff x="232926" y="5030523"/>
            <a:chExt cx="5622771" cy="1073593"/>
          </a:xfrm>
        </p:grpSpPr>
        <p:pic>
          <p:nvPicPr>
            <p:cNvPr id="2" name="Picture 11">
              <a:extLst>
                <a:ext uri="{FF2B5EF4-FFF2-40B4-BE49-F238E27FC236}">
                  <a16:creationId xmlns:a16="http://schemas.microsoft.com/office/drawing/2014/main" id="{35E8E863-9358-3B18-5A3B-93E019BCDA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2926" y="5030523"/>
              <a:ext cx="5622771" cy="1073593"/>
            </a:xfrm>
            <a:prstGeom prst="rect">
              <a:avLst/>
            </a:prstGeom>
          </p:spPr>
        </p:pic>
        <p:sp>
          <p:nvSpPr>
            <p:cNvPr id="7" name="TextBox 6">
              <a:extLst>
                <a:ext uri="{FF2B5EF4-FFF2-40B4-BE49-F238E27FC236}">
                  <a16:creationId xmlns:a16="http://schemas.microsoft.com/office/drawing/2014/main" id="{6CF55EBA-C971-6A54-C115-72211060DB5C}"/>
                </a:ext>
              </a:extLst>
            </p:cNvPr>
            <p:cNvSpPr txBox="1"/>
            <p:nvPr/>
          </p:nvSpPr>
          <p:spPr>
            <a:xfrm>
              <a:off x="499263" y="5151820"/>
              <a:ext cx="5296751" cy="830997"/>
            </a:xfrm>
            <a:prstGeom prst="rect">
              <a:avLst/>
            </a:prstGeom>
            <a:noFill/>
          </p:spPr>
          <p:txBody>
            <a:bodyPr wrap="square">
              <a:spAutoFit/>
            </a:bodyPr>
            <a:lstStyle/>
            <a:p>
              <a:r>
                <a:rPr lang="en-GB" sz="2400" b="1" i="0" dirty="0">
                  <a:effectLst/>
                </a:rPr>
                <a:t>Semi-detached:</a:t>
              </a:r>
              <a:r>
                <a:rPr lang="en-GB" sz="2400" b="0" i="0" dirty="0">
                  <a:effectLst/>
                </a:rPr>
                <a:t> One of two houses joined together as a pair.</a:t>
              </a:r>
              <a:endParaRPr lang="en-GB" sz="2400" dirty="0"/>
            </a:p>
          </p:txBody>
        </p:sp>
      </p:grpSp>
    </p:spTree>
    <p:extLst>
      <p:ext uri="{BB962C8B-B14F-4D97-AF65-F5344CB8AC3E}">
        <p14:creationId xmlns:p14="http://schemas.microsoft.com/office/powerpoint/2010/main" val="6397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4B79F-088B-B10D-48AE-CF5E21F60152}"/>
              </a:ext>
            </a:extLst>
          </p:cNvPr>
          <p:cNvSpPr>
            <a:spLocks noGrp="1"/>
          </p:cNvSpPr>
          <p:nvPr>
            <p:ph type="title"/>
          </p:nvPr>
        </p:nvSpPr>
        <p:spPr/>
        <p:txBody>
          <a:bodyPr/>
          <a:lstStyle/>
          <a:p>
            <a:r>
              <a:rPr lang="en-GB" dirty="0"/>
              <a:t>Meet Judy Fryd</a:t>
            </a:r>
            <a:endParaRPr lang="en-GB" dirty="0">
              <a:solidFill>
                <a:schemeClr val="bg1"/>
              </a:solidFill>
            </a:endParaRPr>
          </a:p>
        </p:txBody>
      </p:sp>
      <p:sp>
        <p:nvSpPr>
          <p:cNvPr id="3" name="Content Placeholder 2">
            <a:extLst>
              <a:ext uri="{FF2B5EF4-FFF2-40B4-BE49-F238E27FC236}">
                <a16:creationId xmlns:a16="http://schemas.microsoft.com/office/drawing/2014/main" id="{9C085EF7-0ECB-3ED9-FD05-C81DB747B3C5}"/>
              </a:ext>
            </a:extLst>
          </p:cNvPr>
          <p:cNvSpPr>
            <a:spLocks noGrp="1"/>
          </p:cNvSpPr>
          <p:nvPr>
            <p:ph idx="1"/>
          </p:nvPr>
        </p:nvSpPr>
        <p:spPr>
          <a:xfrm>
            <a:off x="353132" y="1354195"/>
            <a:ext cx="5339229" cy="5269148"/>
          </a:xfrm>
        </p:spPr>
        <p:txBody>
          <a:bodyPr lIns="0" tIns="45720" rIns="90000" bIns="45720" anchor="t"/>
          <a:lstStyle/>
          <a:p>
            <a:r>
              <a:rPr lang="en-US" dirty="0">
                <a:cs typeface="Arial"/>
              </a:rPr>
              <a:t>The lady in the picture is called Judy Fryd. </a:t>
            </a:r>
          </a:p>
          <a:p>
            <a:endParaRPr lang="en-US" dirty="0">
              <a:cs typeface="Arial"/>
            </a:endParaRPr>
          </a:p>
          <a:p>
            <a:r>
              <a:rPr lang="en-US" dirty="0">
                <a:cs typeface="Arial"/>
              </a:rPr>
              <a:t>As part of this enquiry, we’ll find out what she did and why she might be considered to be a significant person.</a:t>
            </a:r>
          </a:p>
          <a:p>
            <a:endParaRPr lang="en-US" dirty="0">
              <a:cs typeface="Arial"/>
            </a:endParaRPr>
          </a:p>
        </p:txBody>
      </p:sp>
      <p:pic>
        <p:nvPicPr>
          <p:cNvPr id="7" name="Picture Placeholder 6" descr="A black and white photo of a well-dressed smiley older lady.">
            <a:extLst>
              <a:ext uri="{FF2B5EF4-FFF2-40B4-BE49-F238E27FC236}">
                <a16:creationId xmlns:a16="http://schemas.microsoft.com/office/drawing/2014/main" id="{403E4A8A-40A0-5941-3176-72F654077E8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0"/>
            <a:ext cx="6096000" cy="6858000"/>
          </a:xfrm>
        </p:spPr>
      </p:pic>
    </p:spTree>
    <p:extLst>
      <p:ext uri="{BB962C8B-B14F-4D97-AF65-F5344CB8AC3E}">
        <p14:creationId xmlns:p14="http://schemas.microsoft.com/office/powerpoint/2010/main" val="23876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09804FD-73D1-8AAC-D2D7-62ADF12676AA}"/>
              </a:ext>
            </a:extLst>
          </p:cNvPr>
          <p:cNvSpPr>
            <a:spLocks noGrp="1"/>
          </p:cNvSpPr>
          <p:nvPr>
            <p:ph type="title"/>
          </p:nvPr>
        </p:nvSpPr>
        <p:spPr/>
        <p:txBody>
          <a:bodyPr/>
          <a:lstStyle/>
          <a:p>
            <a:r>
              <a:rPr lang="en-GB" dirty="0"/>
              <a:t>Judy Fryd - Childhood</a:t>
            </a:r>
          </a:p>
        </p:txBody>
      </p:sp>
      <p:pic>
        <p:nvPicPr>
          <p:cNvPr id="6" name="Picture Placeholder 5" descr="A black and white photo of a family - Mum, Dad and two sisters, dressed in formal clothes from the Edwardian era, when it was taken">
            <a:extLst>
              <a:ext uri="{FF2B5EF4-FFF2-40B4-BE49-F238E27FC236}">
                <a16:creationId xmlns:a16="http://schemas.microsoft.com/office/drawing/2014/main" id="{DD524E7B-FDC2-74F8-7AEB-27BC81F95C5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951F253B-43E5-7D0A-00F5-088D17AAB078}"/>
              </a:ext>
            </a:extLst>
          </p:cNvPr>
          <p:cNvSpPr>
            <a:spLocks noGrp="1"/>
          </p:cNvSpPr>
          <p:nvPr>
            <p:ph idx="1"/>
          </p:nvPr>
        </p:nvSpPr>
        <p:spPr/>
        <p:txBody>
          <a:bodyPr lIns="0" tIns="45720" rIns="90000" bIns="45720" anchor="t">
            <a:normAutofit fontScale="92500"/>
          </a:bodyPr>
          <a:lstStyle/>
          <a:p>
            <a:pPr marL="457200" indent="-457200">
              <a:spcAft>
                <a:spcPts val="1200"/>
              </a:spcAft>
              <a:buFont typeface="Arial" panose="020B0604020202020204" pitchFamily="34" charset="0"/>
              <a:buChar char="•"/>
            </a:pPr>
            <a:r>
              <a:rPr lang="en-GB" sz="2800" dirty="0"/>
              <a:t>Judy was born on </a:t>
            </a:r>
            <a:r>
              <a:rPr lang="en-GB" dirty="0"/>
              <a:t>31 October 1909</a:t>
            </a:r>
            <a:r>
              <a:rPr lang="en-GB" sz="2800" dirty="0"/>
              <a:t> in London. </a:t>
            </a:r>
          </a:p>
          <a:p>
            <a:pPr marL="457200" indent="-457200">
              <a:spcAft>
                <a:spcPts val="1200"/>
              </a:spcAft>
              <a:buFont typeface="Arial" panose="020B0604020202020204" pitchFamily="34" charset="0"/>
              <a:buChar char="•"/>
            </a:pPr>
            <a:r>
              <a:rPr lang="en-GB" sz="2800" dirty="0"/>
              <a:t>Her </a:t>
            </a:r>
            <a:r>
              <a:rPr lang="en-GB" dirty="0"/>
              <a:t>full name was Caroline Joyce Manning, but she later  chose Judy as her nickname.</a:t>
            </a:r>
          </a:p>
          <a:p>
            <a:pPr marL="457200" indent="-457200">
              <a:spcAft>
                <a:spcPts val="1200"/>
              </a:spcAft>
              <a:buFont typeface="Arial" panose="020B0604020202020204" pitchFamily="34" charset="0"/>
              <a:buChar char="•"/>
            </a:pPr>
            <a:r>
              <a:rPr lang="en-GB" sz="2800" dirty="0">
                <a:cs typeface="Arial"/>
              </a:rPr>
              <a:t>She had an older half-sister, Annie &amp; later a younger brother, Richard, born in 1912.</a:t>
            </a:r>
          </a:p>
          <a:p>
            <a:pPr marL="457200" indent="-457200">
              <a:spcAft>
                <a:spcPts val="1200"/>
              </a:spcAft>
              <a:buFont typeface="Arial" panose="020B0604020202020204" pitchFamily="34" charset="0"/>
              <a:buChar char="•"/>
            </a:pPr>
            <a:r>
              <a:rPr lang="en-GB" dirty="0"/>
              <a:t>Her father was a letter sorter at the General Post Office. </a:t>
            </a:r>
            <a:endParaRPr lang="en-GB" sz="2800" dirty="0"/>
          </a:p>
        </p:txBody>
      </p:sp>
      <p:sp>
        <p:nvSpPr>
          <p:cNvPr id="24" name="Text Placeholder 23" descr="Elias James Leach">
            <a:extLst>
              <a:ext uri="{FF2B5EF4-FFF2-40B4-BE49-F238E27FC236}">
                <a16:creationId xmlns:a16="http://schemas.microsoft.com/office/drawing/2014/main" id="{52AE87EA-7095-D3CB-E8EF-ADA76D57C860}"/>
              </a:ext>
            </a:extLst>
          </p:cNvPr>
          <p:cNvSpPr>
            <a:spLocks noGrp="1"/>
          </p:cNvSpPr>
          <p:nvPr>
            <p:ph type="body" sz="quarter" idx="26"/>
          </p:nvPr>
        </p:nvSpPr>
        <p:spPr/>
        <p:txBody>
          <a:bodyPr/>
          <a:lstStyle/>
          <a:p>
            <a:r>
              <a:rPr lang="en-GB" dirty="0"/>
              <a:t>Judy her with mum, dad &amp; half-sister Annie</a:t>
            </a:r>
          </a:p>
        </p:txBody>
      </p:sp>
      <p:pic>
        <p:nvPicPr>
          <p:cNvPr id="39" name="Picture Placeholder 38">
            <a:extLst>
              <a:ext uri="{FF2B5EF4-FFF2-40B4-BE49-F238E27FC236}">
                <a16:creationId xmlns:a16="http://schemas.microsoft.com/office/drawing/2014/main" id="{9652FCF7-65ED-2FE9-FCF7-19FC5FC3AD5E}"/>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4" cstate="email">
            <a:extLst>
              <a:ext uri="{28A0092B-C50C-407E-A947-70E740481C1C}">
                <a14:useLocalDpi xmlns:a14="http://schemas.microsoft.com/office/drawing/2010/main"/>
              </a:ext>
            </a:extLst>
          </a:blip>
          <a:srcRect/>
          <a:stretch/>
        </p:blipFill>
        <p:spPr>
          <a:xfrm rot="15328369">
            <a:off x="9429750" y="153988"/>
            <a:ext cx="2762250" cy="2943225"/>
          </a:xfrm>
        </p:spPr>
      </p:pic>
      <p:sp>
        <p:nvSpPr>
          <p:cNvPr id="7" name="Picture Placeholder 35" descr="Thought bubble">
            <a:extLst>
              <a:ext uri="{FF2B5EF4-FFF2-40B4-BE49-F238E27FC236}">
                <a16:creationId xmlns:a16="http://schemas.microsoft.com/office/drawing/2014/main" id="{8EA60EA1-33CA-55CD-14A3-B67BD249D160}"/>
              </a:ext>
              <a:ext uri="{C183D7F6-B498-43B3-948B-1728B52AA6E4}">
                <adec:decorative xmlns:adec="http://schemas.microsoft.com/office/drawing/2017/decorative" val="0"/>
              </a:ext>
            </a:extLst>
          </p:cNvPr>
          <p:cNvSpPr txBox="1">
            <a:spLocks/>
          </p:cNvSpPr>
          <p:nvPr/>
        </p:nvSpPr>
        <p:spPr>
          <a:xfrm flipH="1">
            <a:off x="6238219" y="1291649"/>
            <a:ext cx="5279884" cy="2610854"/>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Can you use the dates Judy and Richard were born to work out roughly when this photo was taken?</a:t>
            </a:r>
          </a:p>
          <a:p>
            <a:pPr algn="ctr"/>
            <a:endParaRPr lang="en-US" sz="1800" b="1" dirty="0"/>
          </a:p>
        </p:txBody>
      </p:sp>
    </p:spTree>
    <p:extLst>
      <p:ext uri="{BB962C8B-B14F-4D97-AF65-F5344CB8AC3E}">
        <p14:creationId xmlns:p14="http://schemas.microsoft.com/office/powerpoint/2010/main" val="12306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4658C6-9B83-20EF-07FA-C3FB299CCFE4}"/>
              </a:ext>
            </a:extLst>
          </p:cNvPr>
          <p:cNvSpPr>
            <a:spLocks noGrp="1"/>
          </p:cNvSpPr>
          <p:nvPr>
            <p:ph type="title"/>
          </p:nvPr>
        </p:nvSpPr>
        <p:spPr/>
        <p:txBody>
          <a:bodyPr/>
          <a:lstStyle/>
          <a:p>
            <a:r>
              <a:rPr lang="en-GB" dirty="0"/>
              <a:t>Judy Fryd – Early life</a:t>
            </a:r>
          </a:p>
        </p:txBody>
      </p:sp>
      <p:pic>
        <p:nvPicPr>
          <p:cNvPr id="12" name="Picture Placeholder 11" descr="A sepia photo of a woman standing at a podium and addressing a crowd of people">
            <a:extLst>
              <a:ext uri="{FF2B5EF4-FFF2-40B4-BE49-F238E27FC236}">
                <a16:creationId xmlns:a16="http://schemas.microsoft.com/office/drawing/2014/main" id="{56A88A41-639A-709D-3CDA-E612982E0E6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951F253B-43E5-7D0A-00F5-088D17AAB078}"/>
              </a:ext>
            </a:extLst>
          </p:cNvPr>
          <p:cNvSpPr>
            <a:spLocks noGrp="1"/>
          </p:cNvSpPr>
          <p:nvPr>
            <p:ph idx="1"/>
          </p:nvPr>
        </p:nvSpPr>
        <p:spPr/>
        <p:txBody>
          <a:bodyPr lIns="0" tIns="45720" rIns="90000" bIns="45720" anchor="t">
            <a:normAutofit fontScale="92500" lnSpcReduction="10000"/>
          </a:bodyPr>
          <a:lstStyle/>
          <a:p>
            <a:pPr marL="457200" indent="-457200">
              <a:spcAft>
                <a:spcPts val="1200"/>
              </a:spcAft>
              <a:buFont typeface="Arial" panose="020B0604020202020204" pitchFamily="34" charset="0"/>
              <a:buChar char="•"/>
            </a:pPr>
            <a:r>
              <a:rPr lang="en-GB" dirty="0"/>
              <a:t>When she was a teenager, she was interested in politics and joined a youth group for the Labour Party.</a:t>
            </a:r>
            <a:endParaRPr lang="en-GB" sz="2800" dirty="0"/>
          </a:p>
          <a:p>
            <a:pPr marL="457200" indent="-457200">
              <a:spcAft>
                <a:spcPts val="1200"/>
              </a:spcAft>
              <a:buFont typeface="Arial" panose="020B0604020202020204" pitchFamily="34" charset="0"/>
              <a:buChar char="•"/>
            </a:pPr>
            <a:r>
              <a:rPr lang="en-GB" dirty="0"/>
              <a:t>After school, Judy worked as a secretary.</a:t>
            </a:r>
          </a:p>
          <a:p>
            <a:pPr marL="457200" indent="-457200">
              <a:spcAft>
                <a:spcPts val="1200"/>
              </a:spcAft>
              <a:buFont typeface="Arial" panose="020B0604020202020204" pitchFamily="34" charset="0"/>
              <a:buChar char="•"/>
            </a:pPr>
            <a:r>
              <a:rPr lang="en-GB" dirty="0"/>
              <a:t>She joined a union, speaking on a soapbox at </a:t>
            </a:r>
            <a:r>
              <a:rPr lang="en-GB" dirty="0">
                <a:hlinkClick r:id="rId4"/>
              </a:rPr>
              <a:t>Speakers’ Corner </a:t>
            </a:r>
            <a:r>
              <a:rPr lang="en-GB" dirty="0"/>
              <a:t>in Hyde Park about secretarial work and women in the labour force – campaigning to make things better and fairer.</a:t>
            </a:r>
            <a:endParaRPr lang="en-GB" sz="2800" dirty="0">
              <a:cs typeface="Arial"/>
            </a:endParaRPr>
          </a:p>
        </p:txBody>
      </p:sp>
      <p:sp>
        <p:nvSpPr>
          <p:cNvPr id="5" name="Text Placeholder 4">
            <a:extLst>
              <a:ext uri="{FF2B5EF4-FFF2-40B4-BE49-F238E27FC236}">
                <a16:creationId xmlns:a16="http://schemas.microsoft.com/office/drawing/2014/main" id="{7F25DA5F-9750-2C56-9474-FB5DF329E401}"/>
              </a:ext>
            </a:extLst>
          </p:cNvPr>
          <p:cNvSpPr>
            <a:spLocks noGrp="1"/>
          </p:cNvSpPr>
          <p:nvPr>
            <p:ph type="body" sz="quarter" idx="26"/>
          </p:nvPr>
        </p:nvSpPr>
        <p:spPr/>
        <p:txBody>
          <a:bodyPr/>
          <a:lstStyle/>
          <a:p>
            <a:r>
              <a:rPr lang="en-GB" dirty="0"/>
              <a:t>Judy at Speakers’ Corner</a:t>
            </a:r>
          </a:p>
        </p:txBody>
      </p:sp>
      <p:sp>
        <p:nvSpPr>
          <p:cNvPr id="13" name="Picture Placeholder 35" descr="Thought bubble">
            <a:extLst>
              <a:ext uri="{FF2B5EF4-FFF2-40B4-BE49-F238E27FC236}">
                <a16:creationId xmlns:a16="http://schemas.microsoft.com/office/drawing/2014/main" id="{2549FB1A-84AF-AAB4-2CE9-D9F8C7A9B807}"/>
              </a:ext>
              <a:ext uri="{C183D7F6-B498-43B3-948B-1728B52AA6E4}">
                <adec:decorative xmlns:adec="http://schemas.microsoft.com/office/drawing/2017/decorative" val="0"/>
              </a:ext>
            </a:extLst>
          </p:cNvPr>
          <p:cNvSpPr txBox="1">
            <a:spLocks/>
          </p:cNvSpPr>
          <p:nvPr/>
        </p:nvSpPr>
        <p:spPr>
          <a:xfrm flipH="1">
            <a:off x="6530230" y="2732540"/>
            <a:ext cx="5279884" cy="3216084"/>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Even today people can still go to Speakers’ Corner to express their views on a topic they’re passionate about.</a:t>
            </a:r>
          </a:p>
          <a:p>
            <a:pPr algn="ctr"/>
            <a:r>
              <a:rPr lang="en-GB" sz="1800" b="1" dirty="0"/>
              <a:t>What would you speak about?</a:t>
            </a:r>
          </a:p>
          <a:p>
            <a:pPr algn="ctr"/>
            <a:endParaRPr lang="en-US" sz="1800" b="1" dirty="0"/>
          </a:p>
        </p:txBody>
      </p:sp>
    </p:spTree>
    <p:extLst>
      <p:ext uri="{BB962C8B-B14F-4D97-AF65-F5344CB8AC3E}">
        <p14:creationId xmlns:p14="http://schemas.microsoft.com/office/powerpoint/2010/main" val="227567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B30CA-CDD1-E8FA-9C33-81B128F5483D}"/>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FF90DF0-5C04-0164-7ACD-5A28524148E1}"/>
              </a:ext>
            </a:extLst>
          </p:cNvPr>
          <p:cNvSpPr>
            <a:spLocks noGrp="1"/>
          </p:cNvSpPr>
          <p:nvPr>
            <p:ph idx="1"/>
          </p:nvPr>
        </p:nvSpPr>
        <p:spPr>
          <a:xfrm>
            <a:off x="381885" y="1411704"/>
            <a:ext cx="5405965" cy="4981601"/>
          </a:xfrm>
        </p:spPr>
        <p:txBody>
          <a:bodyPr lIns="0" tIns="45720" rIns="90000" bIns="45720" anchor="t">
            <a:normAutofit lnSpcReduction="10000"/>
          </a:bodyPr>
          <a:lstStyle/>
          <a:p>
            <a:pPr marL="457200" indent="-457200">
              <a:spcAft>
                <a:spcPts val="1200"/>
              </a:spcAft>
              <a:buFont typeface="Arial" panose="020B0604020202020204" pitchFamily="34" charset="0"/>
              <a:buChar char="•"/>
            </a:pPr>
            <a:r>
              <a:rPr lang="en-GB" dirty="0"/>
              <a:t>Judy then went to study economics and political science at </a:t>
            </a:r>
            <a:r>
              <a:rPr lang="en-GB" dirty="0">
                <a:hlinkClick r:id="rId3"/>
              </a:rPr>
              <a:t>Ruskin Hall </a:t>
            </a:r>
            <a:r>
              <a:rPr lang="en-GB" dirty="0"/>
              <a:t>(now Ruskin College) in Oxford.</a:t>
            </a:r>
            <a:endParaRPr lang="en-GB" sz="2800" dirty="0"/>
          </a:p>
          <a:p>
            <a:pPr marL="457200" indent="-457200">
              <a:spcAft>
                <a:spcPts val="1200"/>
              </a:spcAft>
              <a:buFont typeface="Arial" panose="020B0604020202020204" pitchFamily="34" charset="0"/>
              <a:buChar char="•"/>
            </a:pPr>
            <a:r>
              <a:rPr lang="en-GB" dirty="0"/>
              <a:t>She met fellow student John Fryd at Ruskin Hall, and they married in 1936 in London.</a:t>
            </a:r>
          </a:p>
          <a:p>
            <a:pPr marL="457200" indent="-457200">
              <a:buFont typeface="Arial" panose="020B0604020202020204" pitchFamily="34" charset="0"/>
              <a:buChar char="•"/>
            </a:pPr>
            <a:r>
              <a:rPr lang="en-GB" dirty="0"/>
              <a:t>Their first child, Felicity (‘Filly’), was born in 1938, then Patricia (‘Pat’) in 1940, Peter in 1942 &amp; Linda in 1945.</a:t>
            </a:r>
          </a:p>
          <a:p>
            <a:pPr marL="457200" indent="-457200">
              <a:spcAft>
                <a:spcPts val="1200"/>
              </a:spcAft>
              <a:buFont typeface="Arial" panose="020B0604020202020204" pitchFamily="34" charset="0"/>
              <a:buChar char="•"/>
            </a:pPr>
            <a:endParaRPr lang="en-GB" sz="2800" dirty="0">
              <a:cs typeface="Arial"/>
            </a:endParaRPr>
          </a:p>
        </p:txBody>
      </p:sp>
      <p:sp>
        <p:nvSpPr>
          <p:cNvPr id="7" name="Title 6">
            <a:extLst>
              <a:ext uri="{FF2B5EF4-FFF2-40B4-BE49-F238E27FC236}">
                <a16:creationId xmlns:a16="http://schemas.microsoft.com/office/drawing/2014/main" id="{E0A244CD-F9B2-CCA6-D5B7-F1DAB72A973F}"/>
              </a:ext>
            </a:extLst>
          </p:cNvPr>
          <p:cNvSpPr>
            <a:spLocks noGrp="1"/>
          </p:cNvSpPr>
          <p:nvPr>
            <p:ph type="title"/>
          </p:nvPr>
        </p:nvSpPr>
        <p:spPr/>
        <p:txBody>
          <a:bodyPr/>
          <a:lstStyle/>
          <a:p>
            <a:r>
              <a:rPr lang="en-GB" dirty="0"/>
              <a:t>Judy Fryd – Marriage &amp; family</a:t>
            </a:r>
          </a:p>
        </p:txBody>
      </p:sp>
      <p:pic>
        <p:nvPicPr>
          <p:cNvPr id="12" name="Picture Placeholder 11" descr="A black and photo of a man in a suit and woman looking down lovingly at a little baby">
            <a:extLst>
              <a:ext uri="{FF2B5EF4-FFF2-40B4-BE49-F238E27FC236}">
                <a16:creationId xmlns:a16="http://schemas.microsoft.com/office/drawing/2014/main" id="{B41CBA2A-BC2F-C885-0510-A729B780FA33}"/>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b="-6136"/>
          <a:stretch>
            <a:fillRect/>
          </a:stretch>
        </p:blipFill>
        <p:spPr>
          <a:xfrm>
            <a:off x="6096000" y="1411703"/>
            <a:ext cx="5714114" cy="4981601"/>
          </a:xfrm>
        </p:spPr>
      </p:pic>
      <p:sp>
        <p:nvSpPr>
          <p:cNvPr id="5" name="Text Placeholder 4">
            <a:extLst>
              <a:ext uri="{FF2B5EF4-FFF2-40B4-BE49-F238E27FC236}">
                <a16:creationId xmlns:a16="http://schemas.microsoft.com/office/drawing/2014/main" id="{2CE86EB9-4739-B611-81E1-86C3ECEE0066}"/>
              </a:ext>
            </a:extLst>
          </p:cNvPr>
          <p:cNvSpPr>
            <a:spLocks noGrp="1"/>
          </p:cNvSpPr>
          <p:nvPr>
            <p:ph type="body" sz="quarter" idx="26"/>
          </p:nvPr>
        </p:nvSpPr>
        <p:spPr/>
        <p:txBody>
          <a:bodyPr/>
          <a:lstStyle/>
          <a:p>
            <a:r>
              <a:rPr lang="en-GB" dirty="0"/>
              <a:t>Judy, John &amp; baby Filly</a:t>
            </a:r>
          </a:p>
        </p:txBody>
      </p:sp>
    </p:spTree>
    <p:extLst>
      <p:ext uri="{BB962C8B-B14F-4D97-AF65-F5344CB8AC3E}">
        <p14:creationId xmlns:p14="http://schemas.microsoft.com/office/powerpoint/2010/main" val="280257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08ED7-CDBC-BDA9-E80C-C160878A85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0272E0-64E3-FEFD-B12A-42D0271467B0}"/>
              </a:ext>
            </a:extLst>
          </p:cNvPr>
          <p:cNvSpPr>
            <a:spLocks noGrp="1"/>
          </p:cNvSpPr>
          <p:nvPr>
            <p:ph type="title"/>
          </p:nvPr>
        </p:nvSpPr>
        <p:spPr/>
        <p:txBody>
          <a:bodyPr/>
          <a:lstStyle/>
          <a:p>
            <a:r>
              <a:rPr lang="en-GB" dirty="0"/>
              <a:t>8 Westfield Avenue, Harpenden </a:t>
            </a:r>
            <a:r>
              <a:rPr lang="en-GB" dirty="0">
                <a:solidFill>
                  <a:schemeClr val="bg1"/>
                </a:solidFill>
              </a:rPr>
              <a:t>3</a:t>
            </a:r>
          </a:p>
        </p:txBody>
      </p:sp>
      <p:sp>
        <p:nvSpPr>
          <p:cNvPr id="4" name="Content Placeholder 3">
            <a:extLst>
              <a:ext uri="{FF2B5EF4-FFF2-40B4-BE49-F238E27FC236}">
                <a16:creationId xmlns:a16="http://schemas.microsoft.com/office/drawing/2014/main" id="{97580570-F23C-DB38-1237-EB3C06E05806}"/>
              </a:ext>
            </a:extLst>
          </p:cNvPr>
          <p:cNvSpPr>
            <a:spLocks noGrp="1"/>
          </p:cNvSpPr>
          <p:nvPr>
            <p:ph idx="1"/>
          </p:nvPr>
        </p:nvSpPr>
        <p:spPr/>
        <p:txBody>
          <a:bodyPr>
            <a:noAutofit/>
          </a:bodyPr>
          <a:lstStyle/>
          <a:p>
            <a:pPr marL="457200" indent="-457200">
              <a:spcAft>
                <a:spcPts val="1200"/>
              </a:spcAft>
              <a:buFont typeface="Arial" panose="020B0604020202020204" pitchFamily="34" charset="0"/>
              <a:buChar char="•"/>
            </a:pPr>
            <a:r>
              <a:rPr lang="en-GB" dirty="0"/>
              <a:t>In 1941 Judy and her family moved to 8 Westfield Avenue, Harpenden. </a:t>
            </a:r>
          </a:p>
          <a:p>
            <a:pPr marL="457200" indent="-457200">
              <a:spcAft>
                <a:spcPts val="1200"/>
              </a:spcAft>
              <a:buFont typeface="Arial" panose="020B0604020202020204" pitchFamily="34" charset="0"/>
              <a:buChar char="•"/>
            </a:pPr>
            <a:r>
              <a:rPr lang="en-GB" dirty="0"/>
              <a:t>Filly was now 3 and though she’d learned lots of words, Judy noticed that she didn’t use them like other children.</a:t>
            </a:r>
          </a:p>
          <a:p>
            <a:pPr marL="457200" indent="-457200">
              <a:spcAft>
                <a:spcPts val="1200"/>
              </a:spcAft>
              <a:buFont typeface="Arial" panose="020B0604020202020204" pitchFamily="34" charset="0"/>
              <a:buChar char="•"/>
            </a:pPr>
            <a:r>
              <a:rPr lang="en-GB" dirty="0"/>
              <a:t>She didn’t talk, ask questions, or share information. Filly became quiet and shy.</a:t>
            </a:r>
          </a:p>
          <a:p>
            <a:pPr>
              <a:spcAft>
                <a:spcPts val="1200"/>
              </a:spcAft>
            </a:pPr>
            <a:endParaRPr lang="en-GB" dirty="0"/>
          </a:p>
        </p:txBody>
      </p:sp>
      <p:pic>
        <p:nvPicPr>
          <p:cNvPr id="19" name="Picture Placeholder 18" descr="A colour photo of one half of a pair of semi-detached houses.">
            <a:extLst>
              <a:ext uri="{FF2B5EF4-FFF2-40B4-BE49-F238E27FC236}">
                <a16:creationId xmlns:a16="http://schemas.microsoft.com/office/drawing/2014/main" id="{E53D24E4-F77A-84BB-9AAE-69CB59992A7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3909FF2A-C161-7F2E-E2CE-F15156A997D0}"/>
              </a:ext>
            </a:extLst>
          </p:cNvPr>
          <p:cNvSpPr>
            <a:spLocks noGrp="1"/>
          </p:cNvSpPr>
          <p:nvPr>
            <p:ph type="body" sz="quarter" idx="26"/>
          </p:nvPr>
        </p:nvSpPr>
        <p:spPr/>
        <p:txBody>
          <a:bodyPr/>
          <a:lstStyle/>
          <a:p>
            <a:r>
              <a:rPr lang="en-GB" dirty="0"/>
              <a:t>8 Westfield Avenue, Harpenden</a:t>
            </a:r>
          </a:p>
        </p:txBody>
      </p:sp>
    </p:spTree>
    <p:extLst>
      <p:ext uri="{BB962C8B-B14F-4D97-AF65-F5344CB8AC3E}">
        <p14:creationId xmlns:p14="http://schemas.microsoft.com/office/powerpoint/2010/main" val="21317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AEEF-D45C-6E0A-9314-07E7D4236F1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C8EDF3-BF5F-9832-1DF5-0334EB7B4647}"/>
              </a:ext>
            </a:extLst>
          </p:cNvPr>
          <p:cNvSpPr>
            <a:spLocks noGrp="1"/>
          </p:cNvSpPr>
          <p:nvPr>
            <p:ph idx="1"/>
          </p:nvPr>
        </p:nvSpPr>
        <p:spPr>
          <a:xfrm>
            <a:off x="381886" y="1194519"/>
            <a:ext cx="5324852" cy="4981601"/>
          </a:xfrm>
        </p:spPr>
        <p:txBody>
          <a:bodyPr>
            <a:noAutofit/>
          </a:bodyPr>
          <a:lstStyle/>
          <a:p>
            <a:pPr marL="457200" indent="-457200">
              <a:spcAft>
                <a:spcPts val="1200"/>
              </a:spcAft>
              <a:buFont typeface="Arial" panose="020B0604020202020204" pitchFamily="34" charset="0"/>
              <a:buChar char="•"/>
            </a:pPr>
            <a:r>
              <a:rPr lang="en-GB" dirty="0"/>
              <a:t>Her mum took her to doctors, but they did not understand her well.</a:t>
            </a:r>
          </a:p>
          <a:p>
            <a:pPr marL="457200" indent="-457200">
              <a:spcAft>
                <a:spcPts val="1200"/>
              </a:spcAft>
              <a:buFont typeface="Arial" panose="020B0604020202020204" pitchFamily="34" charset="0"/>
              <a:buChar char="•"/>
            </a:pPr>
            <a:r>
              <a:rPr lang="en-GB" dirty="0"/>
              <a:t>One test said she wasn’t smart, but her mum knew she was. At the time, schools didn’t know how to support children like Filly.</a:t>
            </a:r>
          </a:p>
          <a:p>
            <a:pPr marL="457200" indent="-457200">
              <a:spcAft>
                <a:spcPts val="1200"/>
              </a:spcAft>
              <a:buFont typeface="Arial" panose="020B0604020202020204" pitchFamily="34" charset="0"/>
              <a:buChar char="•"/>
            </a:pPr>
            <a:r>
              <a:rPr lang="en-GB" dirty="0"/>
              <a:t>Judy read everything she could to try to understand and help Filly.</a:t>
            </a:r>
          </a:p>
          <a:p>
            <a:pPr marL="457200" indent="-457200">
              <a:spcAft>
                <a:spcPts val="1200"/>
              </a:spcAft>
              <a:buFont typeface="Arial" panose="020B0604020202020204" pitchFamily="34" charset="0"/>
              <a:buChar char="•"/>
            </a:pPr>
            <a:endParaRPr lang="en-GB" dirty="0"/>
          </a:p>
          <a:p>
            <a:pPr marL="457200" indent="-457200">
              <a:spcAft>
                <a:spcPts val="1200"/>
              </a:spcAft>
              <a:buFont typeface="Arial" panose="020B0604020202020204" pitchFamily="34" charset="0"/>
              <a:buChar char="•"/>
            </a:pPr>
            <a:endParaRPr lang="en-GB" dirty="0"/>
          </a:p>
        </p:txBody>
      </p:sp>
      <p:sp>
        <p:nvSpPr>
          <p:cNvPr id="6" name="Title 5">
            <a:extLst>
              <a:ext uri="{FF2B5EF4-FFF2-40B4-BE49-F238E27FC236}">
                <a16:creationId xmlns:a16="http://schemas.microsoft.com/office/drawing/2014/main" id="{C58B3A8B-442A-ECA5-8D5B-B4613B54374B}"/>
              </a:ext>
            </a:extLst>
          </p:cNvPr>
          <p:cNvSpPr>
            <a:spLocks noGrp="1"/>
          </p:cNvSpPr>
          <p:nvPr>
            <p:ph type="title"/>
          </p:nvPr>
        </p:nvSpPr>
        <p:spPr/>
        <p:txBody>
          <a:bodyPr/>
          <a:lstStyle/>
          <a:p>
            <a:r>
              <a:rPr lang="en-GB" dirty="0"/>
              <a:t>Filly’s early life</a:t>
            </a:r>
          </a:p>
        </p:txBody>
      </p:sp>
      <p:pic>
        <p:nvPicPr>
          <p:cNvPr id="19" name="Picture Placeholder 18" descr="A black and whitephoto of a little girl with bunches in her hair">
            <a:extLst>
              <a:ext uri="{FF2B5EF4-FFF2-40B4-BE49-F238E27FC236}">
                <a16:creationId xmlns:a16="http://schemas.microsoft.com/office/drawing/2014/main" id="{5BF4DC5C-2DC0-8A98-CC5B-6E09B9C3135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781CCC4-224A-80C9-78A9-EBDC3F8B3982}"/>
              </a:ext>
            </a:extLst>
          </p:cNvPr>
          <p:cNvSpPr>
            <a:spLocks noGrp="1"/>
          </p:cNvSpPr>
          <p:nvPr>
            <p:ph type="body" sz="quarter" idx="26"/>
          </p:nvPr>
        </p:nvSpPr>
        <p:spPr/>
        <p:txBody>
          <a:bodyPr lIns="91440" tIns="45720" rIns="91440" bIns="45720" anchor="ctr" anchorCtr="0"/>
          <a:lstStyle/>
          <a:p>
            <a:r>
              <a:rPr lang="en-GB" dirty="0"/>
              <a:t>Filly at approximately 8 years old</a:t>
            </a:r>
          </a:p>
        </p:txBody>
      </p:sp>
    </p:spTree>
    <p:extLst>
      <p:ext uri="{BB962C8B-B14F-4D97-AF65-F5344CB8AC3E}">
        <p14:creationId xmlns:p14="http://schemas.microsoft.com/office/powerpoint/2010/main" val="10708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52022-C032-FBCE-EDEF-DC4AC8B3950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F8B136-80E0-8FF5-A166-A7BD92791C68}"/>
              </a:ext>
            </a:extLst>
          </p:cNvPr>
          <p:cNvSpPr>
            <a:spLocks noGrp="1"/>
          </p:cNvSpPr>
          <p:nvPr>
            <p:ph idx="1"/>
          </p:nvPr>
        </p:nvSpPr>
        <p:spPr>
          <a:xfrm>
            <a:off x="381885" y="1411704"/>
            <a:ext cx="5476303" cy="4981601"/>
          </a:xfrm>
        </p:spPr>
        <p:txBody>
          <a:bodyPr>
            <a:noAutofit/>
          </a:bodyPr>
          <a:lstStyle/>
          <a:p>
            <a:pPr marL="457200" indent="-457200">
              <a:spcAft>
                <a:spcPts val="1200"/>
              </a:spcAft>
              <a:buFont typeface="Arial" panose="020B0604020202020204" pitchFamily="34" charset="0"/>
              <a:buChar char="•"/>
            </a:pPr>
            <a:r>
              <a:rPr lang="en-GB" dirty="0"/>
              <a:t>Judy read a letter in a magazine called ‘Nursery World’. It asked mums to share their dreams and hobbies.</a:t>
            </a:r>
          </a:p>
          <a:p>
            <a:pPr marL="457200" indent="-457200">
              <a:spcAft>
                <a:spcPts val="1200"/>
              </a:spcAft>
              <a:buFont typeface="Arial" panose="020B0604020202020204" pitchFamily="34" charset="0"/>
              <a:buChar char="•"/>
            </a:pPr>
            <a:r>
              <a:rPr lang="en-GB" dirty="0"/>
              <a:t>She wrote back, saying she liked politics and wanted to help her community.</a:t>
            </a:r>
          </a:p>
          <a:p>
            <a:pPr marL="457200" indent="-457200">
              <a:spcAft>
                <a:spcPts val="1200"/>
              </a:spcAft>
              <a:buFont typeface="Arial" panose="020B0604020202020204" pitchFamily="34" charset="0"/>
              <a:buChar char="•"/>
            </a:pPr>
            <a:r>
              <a:rPr lang="en-GB" dirty="0"/>
              <a:t>She talked about how hard it was to balance this with caring for a child with learning needs.</a:t>
            </a:r>
          </a:p>
        </p:txBody>
      </p:sp>
      <p:sp>
        <p:nvSpPr>
          <p:cNvPr id="6" name="Title 5">
            <a:extLst>
              <a:ext uri="{FF2B5EF4-FFF2-40B4-BE49-F238E27FC236}">
                <a16:creationId xmlns:a16="http://schemas.microsoft.com/office/drawing/2014/main" id="{027DE746-0323-FFA3-9992-E1155CAD7555}"/>
              </a:ext>
            </a:extLst>
          </p:cNvPr>
          <p:cNvSpPr>
            <a:spLocks noGrp="1"/>
          </p:cNvSpPr>
          <p:nvPr>
            <p:ph type="title"/>
          </p:nvPr>
        </p:nvSpPr>
        <p:spPr/>
        <p:txBody>
          <a:bodyPr/>
          <a:lstStyle/>
          <a:p>
            <a:r>
              <a:rPr lang="en-GB" dirty="0"/>
              <a:t>Judy’s campaign for change – Nursey World Letter</a:t>
            </a:r>
          </a:p>
        </p:txBody>
      </p:sp>
      <p:pic>
        <p:nvPicPr>
          <p:cNvPr id="19" name="Picture Placeholder 18" descr="A black and white photo of a mum and her four children taken outsiide in a garden">
            <a:extLst>
              <a:ext uri="{FF2B5EF4-FFF2-40B4-BE49-F238E27FC236}">
                <a16:creationId xmlns:a16="http://schemas.microsoft.com/office/drawing/2014/main" id="{BDE46F18-4218-DDD3-F57E-E7293C6BA31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487C7C34-7A7B-EB12-A19E-7A00EE91ADE9}"/>
              </a:ext>
            </a:extLst>
          </p:cNvPr>
          <p:cNvSpPr>
            <a:spLocks noGrp="1"/>
          </p:cNvSpPr>
          <p:nvPr>
            <p:ph type="body" sz="quarter" idx="26"/>
          </p:nvPr>
        </p:nvSpPr>
        <p:spPr/>
        <p:txBody>
          <a:bodyPr/>
          <a:lstStyle/>
          <a:p>
            <a:r>
              <a:rPr lang="en-GB" dirty="0"/>
              <a:t>Judy and her four children</a:t>
            </a:r>
          </a:p>
        </p:txBody>
      </p:sp>
      <p:sp>
        <p:nvSpPr>
          <p:cNvPr id="7" name="Picture Placeholder 35" descr="Thought bubble">
            <a:extLst>
              <a:ext uri="{FF2B5EF4-FFF2-40B4-BE49-F238E27FC236}">
                <a16:creationId xmlns:a16="http://schemas.microsoft.com/office/drawing/2014/main" id="{ED31AFC7-A5A7-1187-AB79-501EFCC348D4}"/>
              </a:ext>
              <a:ext uri="{C183D7F6-B498-43B3-948B-1728B52AA6E4}">
                <adec:decorative xmlns:adec="http://schemas.microsoft.com/office/drawing/2017/decorative" val="0"/>
              </a:ext>
            </a:extLst>
          </p:cNvPr>
          <p:cNvSpPr txBox="1">
            <a:spLocks/>
          </p:cNvSpPr>
          <p:nvPr/>
        </p:nvSpPr>
        <p:spPr>
          <a:xfrm flipH="1">
            <a:off x="6313115" y="2636004"/>
            <a:ext cx="5279884" cy="2610854"/>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Could you write a letter sharing your dreams or hobbies with other children?</a:t>
            </a:r>
          </a:p>
          <a:p>
            <a:pPr algn="ctr"/>
            <a:endParaRPr lang="en-US" sz="1800" b="1" dirty="0"/>
          </a:p>
        </p:txBody>
      </p:sp>
    </p:spTree>
    <p:extLst>
      <p:ext uri="{BB962C8B-B14F-4D97-AF65-F5344CB8AC3E}">
        <p14:creationId xmlns:p14="http://schemas.microsoft.com/office/powerpoint/2010/main" val="42542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12F1-9D8F-8BF1-D83F-8A0BF550F81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F33F5E-D2FF-A377-D38A-529A8C00E86D}"/>
              </a:ext>
            </a:extLst>
          </p:cNvPr>
          <p:cNvSpPr>
            <a:spLocks noGrp="1"/>
          </p:cNvSpPr>
          <p:nvPr>
            <p:ph idx="1"/>
          </p:nvPr>
        </p:nvSpPr>
        <p:spPr/>
        <p:txBody>
          <a:bodyPr>
            <a:noAutofit/>
          </a:bodyPr>
          <a:lstStyle/>
          <a:p>
            <a:pPr marL="457200" indent="-457200">
              <a:spcAft>
                <a:spcPts val="1200"/>
              </a:spcAft>
              <a:buFont typeface="Arial" panose="020B0604020202020204" pitchFamily="34" charset="0"/>
              <a:buChar char="•"/>
            </a:pPr>
            <a:r>
              <a:rPr lang="en-GB" dirty="0"/>
              <a:t>Another mum suggested parents should work together to help each other.</a:t>
            </a:r>
          </a:p>
          <a:p>
            <a:pPr marL="457200" indent="-457200">
              <a:spcAft>
                <a:spcPts val="1200"/>
              </a:spcAft>
              <a:buFont typeface="Arial" panose="020B0604020202020204" pitchFamily="34" charset="0"/>
              <a:buChar char="•"/>
            </a:pPr>
            <a:r>
              <a:rPr lang="en-GB" dirty="0"/>
              <a:t>Judy loved the idea and started a group for parents.</a:t>
            </a:r>
          </a:p>
          <a:p>
            <a:pPr marL="457200" indent="-457200">
              <a:spcAft>
                <a:spcPts val="1200"/>
              </a:spcAft>
              <a:buFont typeface="Arial" panose="020B0604020202020204" pitchFamily="34" charset="0"/>
              <a:buChar char="•"/>
            </a:pPr>
            <a:r>
              <a:rPr lang="en-GB" dirty="0"/>
              <a:t>She led the group, and she later wrote its first newsletter, calling out for other readers and parents to contact her.</a:t>
            </a:r>
          </a:p>
        </p:txBody>
      </p:sp>
      <p:sp>
        <p:nvSpPr>
          <p:cNvPr id="6" name="Title 5">
            <a:extLst>
              <a:ext uri="{FF2B5EF4-FFF2-40B4-BE49-F238E27FC236}">
                <a16:creationId xmlns:a16="http://schemas.microsoft.com/office/drawing/2014/main" id="{A5B9C839-8FBA-73D1-BF04-666F93FCBBA9}"/>
              </a:ext>
            </a:extLst>
          </p:cNvPr>
          <p:cNvSpPr>
            <a:spLocks noGrp="1"/>
          </p:cNvSpPr>
          <p:nvPr>
            <p:ph type="title"/>
          </p:nvPr>
        </p:nvSpPr>
        <p:spPr/>
        <p:txBody>
          <a:bodyPr/>
          <a:lstStyle/>
          <a:p>
            <a:r>
              <a:rPr lang="en-GB" dirty="0"/>
              <a:t>Judy’s campaign for change – A group for parents</a:t>
            </a:r>
          </a:p>
        </p:txBody>
      </p:sp>
      <p:pic>
        <p:nvPicPr>
          <p:cNvPr id="9" name="Picture Placeholder 8" descr="Person using vintage typewriter">
            <a:extLst>
              <a:ext uri="{FF2B5EF4-FFF2-40B4-BE49-F238E27FC236}">
                <a16:creationId xmlns:a16="http://schemas.microsoft.com/office/drawing/2014/main" id="{8F90584B-8C14-ED11-103B-52BE5F7951E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7" name="Text Placeholder 6">
            <a:extLst>
              <a:ext uri="{FF2B5EF4-FFF2-40B4-BE49-F238E27FC236}">
                <a16:creationId xmlns:a16="http://schemas.microsoft.com/office/drawing/2014/main" id="{7E82FC75-A6B5-E3BF-1787-60E39BF61C8E}"/>
              </a:ext>
            </a:extLst>
          </p:cNvPr>
          <p:cNvSpPr>
            <a:spLocks noGrp="1"/>
          </p:cNvSpPr>
          <p:nvPr>
            <p:ph type="body" sz="quarter" idx="26"/>
          </p:nvPr>
        </p:nvSpPr>
        <p:spPr/>
        <p:txBody>
          <a:bodyPr/>
          <a:lstStyle/>
          <a:p>
            <a:r>
              <a:rPr lang="en-GB" dirty="0"/>
              <a:t>A person typing a newsletter</a:t>
            </a:r>
          </a:p>
        </p:txBody>
      </p:sp>
      <p:sp>
        <p:nvSpPr>
          <p:cNvPr id="10" name="Picture Placeholder 35" descr="Thought bubble">
            <a:extLst>
              <a:ext uri="{FF2B5EF4-FFF2-40B4-BE49-F238E27FC236}">
                <a16:creationId xmlns:a16="http://schemas.microsoft.com/office/drawing/2014/main" id="{9102784E-27D7-D6C2-0946-B365FA241FED}"/>
              </a:ext>
              <a:ext uri="{C183D7F6-B498-43B3-948B-1728B52AA6E4}">
                <adec:decorative xmlns:adec="http://schemas.microsoft.com/office/drawing/2017/decorative" val="0"/>
              </a:ext>
            </a:extLst>
          </p:cNvPr>
          <p:cNvSpPr txBox="1">
            <a:spLocks/>
          </p:cNvSpPr>
          <p:nvPr/>
        </p:nvSpPr>
        <p:spPr>
          <a:xfrm flipH="1">
            <a:off x="6313115" y="2636004"/>
            <a:ext cx="5279884" cy="2610854"/>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Do you know of any other ways people have campaigned for change to make the world a fairer place? </a:t>
            </a:r>
          </a:p>
          <a:p>
            <a:pPr algn="ctr"/>
            <a:endParaRPr lang="en-US" sz="1800" b="1" dirty="0"/>
          </a:p>
        </p:txBody>
      </p:sp>
    </p:spTree>
    <p:extLst>
      <p:ext uri="{BB962C8B-B14F-4D97-AF65-F5344CB8AC3E}">
        <p14:creationId xmlns:p14="http://schemas.microsoft.com/office/powerpoint/2010/main" val="25333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AD25E-E42B-A388-B981-4A9F10DA4F1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09B105E-89C8-C093-5CF0-6C5AB877D085}"/>
              </a:ext>
            </a:extLst>
          </p:cNvPr>
          <p:cNvSpPr>
            <a:spLocks noGrp="1"/>
          </p:cNvSpPr>
          <p:nvPr>
            <p:ph type="title"/>
          </p:nvPr>
        </p:nvSpPr>
        <p:spPr/>
        <p:txBody>
          <a:bodyPr/>
          <a:lstStyle/>
          <a:p>
            <a:r>
              <a:rPr lang="en-GB" dirty="0"/>
              <a:t>Judy’s campaign for change – A growing group</a:t>
            </a:r>
          </a:p>
        </p:txBody>
      </p:sp>
      <p:sp>
        <p:nvSpPr>
          <p:cNvPr id="8" name="Content Placeholder 7">
            <a:extLst>
              <a:ext uri="{FF2B5EF4-FFF2-40B4-BE49-F238E27FC236}">
                <a16:creationId xmlns:a16="http://schemas.microsoft.com/office/drawing/2014/main" id="{6DACF29D-5F31-054D-0A09-2FD0D48BEF48}"/>
              </a:ext>
            </a:extLst>
          </p:cNvPr>
          <p:cNvSpPr>
            <a:spLocks noGrp="1"/>
          </p:cNvSpPr>
          <p:nvPr>
            <p:ph idx="1"/>
          </p:nvPr>
        </p:nvSpPr>
        <p:spPr>
          <a:xfrm>
            <a:off x="381886" y="1411704"/>
            <a:ext cx="5324852" cy="5320692"/>
          </a:xfrm>
        </p:spPr>
        <p:txBody>
          <a:bodyPr/>
          <a:lstStyle/>
          <a:p>
            <a:pPr marL="457200" indent="-457200">
              <a:spcAft>
                <a:spcPts val="1200"/>
              </a:spcAft>
              <a:buFont typeface="Arial" panose="020B0604020202020204" pitchFamily="34" charset="0"/>
              <a:buChar char="•"/>
            </a:pPr>
            <a:r>
              <a:rPr lang="en-GB" dirty="0"/>
              <a:t>At first, the association was small and run by Judy from her home in Harpenden.</a:t>
            </a:r>
          </a:p>
          <a:p>
            <a:pPr marL="457200" indent="-457200">
              <a:spcAft>
                <a:spcPts val="1200"/>
              </a:spcAft>
              <a:buFont typeface="Arial" panose="020B0604020202020204" pitchFamily="34" charset="0"/>
              <a:buChar char="•"/>
            </a:pPr>
            <a:r>
              <a:rPr lang="en-GB" dirty="0"/>
              <a:t>It helped families feel supported and fought for practical help for children with learning disabilities.</a:t>
            </a:r>
          </a:p>
          <a:p>
            <a:pPr marL="457200" indent="-457200">
              <a:spcAft>
                <a:spcPts val="1200"/>
              </a:spcAft>
              <a:buFont typeface="Arial" panose="020B0604020202020204" pitchFamily="34" charset="0"/>
              <a:buChar char="•"/>
            </a:pPr>
            <a:r>
              <a:rPr lang="en-GB" dirty="0"/>
              <a:t>The group grew, adding new branches in different areas. The newsletter, became </a:t>
            </a:r>
            <a:r>
              <a:rPr lang="en-GB" i="1" dirty="0"/>
              <a:t>The Parents’ Voice</a:t>
            </a:r>
            <a:r>
              <a:rPr lang="en-GB" dirty="0"/>
              <a:t>.</a:t>
            </a:r>
          </a:p>
          <a:p>
            <a:pPr>
              <a:spcAft>
                <a:spcPts val="1200"/>
              </a:spcAft>
            </a:pPr>
            <a:endParaRPr lang="en-GB" dirty="0"/>
          </a:p>
        </p:txBody>
      </p:sp>
      <p:pic>
        <p:nvPicPr>
          <p:cNvPr id="19" name="Picture Placeholder 18" descr="A colour photo of one half of a pair of semi-detached houses.">
            <a:extLst>
              <a:ext uri="{FF2B5EF4-FFF2-40B4-BE49-F238E27FC236}">
                <a16:creationId xmlns:a16="http://schemas.microsoft.com/office/drawing/2014/main" id="{528FA375-57D3-DC45-5D10-C350DD51652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5EC1693A-0DEA-1DDE-C9EB-B28FFBB7F4F6}"/>
              </a:ext>
            </a:extLst>
          </p:cNvPr>
          <p:cNvSpPr>
            <a:spLocks noGrp="1"/>
          </p:cNvSpPr>
          <p:nvPr>
            <p:ph type="body" sz="quarter" idx="26"/>
          </p:nvPr>
        </p:nvSpPr>
        <p:spPr/>
        <p:txBody>
          <a:bodyPr/>
          <a:lstStyle/>
          <a:p>
            <a:r>
              <a:rPr lang="en-GB" dirty="0"/>
              <a:t>8 Westfield Avenue, Harpenden</a:t>
            </a:r>
          </a:p>
        </p:txBody>
      </p:sp>
    </p:spTree>
    <p:extLst>
      <p:ext uri="{BB962C8B-B14F-4D97-AF65-F5344CB8AC3E}">
        <p14:creationId xmlns:p14="http://schemas.microsoft.com/office/powerpoint/2010/main" val="132716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A203-8A62-D516-26DD-92E719DFC419}"/>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How can we celebrate significant, local people and places: Judy Fryd, 8 Westfield Avenue, Harpenden</a:t>
            </a:r>
          </a:p>
        </p:txBody>
      </p:sp>
      <p:sp>
        <p:nvSpPr>
          <p:cNvPr id="3" name="Text Placeholder 2">
            <a:extLst>
              <a:ext uri="{FF2B5EF4-FFF2-40B4-BE49-F238E27FC236}">
                <a16:creationId xmlns:a16="http://schemas.microsoft.com/office/drawing/2014/main" id="{AB132C75-DF15-8AED-B109-4A660A02F083}"/>
              </a:ext>
            </a:extLst>
          </p:cNvPr>
          <p:cNvSpPr>
            <a:spLocks noGrp="1"/>
          </p:cNvSpPr>
          <p:nvPr>
            <p:ph type="body" sz="quarter" idx="10"/>
          </p:nvPr>
        </p:nvSpPr>
        <p:spPr/>
        <p:txBody>
          <a:bodyPr/>
          <a:lstStyle/>
          <a:p>
            <a:r>
              <a:rPr lang="en-GB">
                <a:latin typeface="Arial" panose="020B0604020202020204" pitchFamily="34" charset="0"/>
                <a:cs typeface="Arial" panose="020B0604020202020204" pitchFamily="34" charset="0"/>
              </a:rPr>
              <a:t>Key Stage 2</a:t>
            </a:r>
          </a:p>
        </p:txBody>
      </p:sp>
      <p:sp>
        <p:nvSpPr>
          <p:cNvPr id="4" name="Content Placeholder 3">
            <a:extLst>
              <a:ext uri="{FF2B5EF4-FFF2-40B4-BE49-F238E27FC236}">
                <a16:creationId xmlns:a16="http://schemas.microsoft.com/office/drawing/2014/main" id="{8FEBDF8D-DE8D-BDA5-36D9-7EC70356099A}"/>
              </a:ext>
            </a:extLst>
          </p:cNvPr>
          <p:cNvSpPr>
            <a:spLocks noGrp="1"/>
          </p:cNvSpPr>
          <p:nvPr>
            <p:ph idx="1"/>
          </p:nvPr>
        </p:nvSpPr>
        <p:spPr/>
        <p:txBody>
          <a:bodyPr/>
          <a:lstStyle/>
          <a:p>
            <a:pPr marL="342900" indent="-342900">
              <a:buFont typeface="Arial" panose="020B0604020202020204" pitchFamily="34" charset="0"/>
              <a:buChar char="•"/>
            </a:pPr>
            <a:r>
              <a:rPr lang="en-GB" dirty="0">
                <a:solidFill>
                  <a:srgbClr val="000000"/>
                </a:solidFill>
                <a:latin typeface="Arial"/>
                <a:cs typeface="Arial"/>
              </a:rPr>
              <a:t>To learn about </a:t>
            </a:r>
            <a:r>
              <a:rPr lang="en-GB" dirty="0">
                <a:latin typeface="Arial"/>
                <a:cs typeface="Arial"/>
              </a:rPr>
              <a:t>significant historical events, people and places in their own locality</a:t>
            </a:r>
          </a:p>
          <a:p>
            <a:pPr marL="342900" indent="-342900">
              <a:buFont typeface="Arial" panose="020B0604020202020204" pitchFamily="34" charset="0"/>
              <a:buChar char="•"/>
            </a:pPr>
            <a:r>
              <a:rPr lang="en-GB" dirty="0">
                <a:latin typeface="Arial"/>
                <a:cs typeface="Arial"/>
              </a:rPr>
              <a:t>To study an aspect of history dating from a period beyond 1066 that is significant in the locality</a:t>
            </a:r>
          </a:p>
          <a:p>
            <a:pPr marL="342900" indent="-342900">
              <a:buFont typeface="Arial" panose="020B0604020202020204" pitchFamily="34" charset="0"/>
              <a:buChar char="•"/>
            </a:pPr>
            <a:r>
              <a:rPr lang="en-GB" dirty="0"/>
              <a:t>To understand historical concepts such as significance, and to make connections and draw contrasts with previous learning</a:t>
            </a:r>
            <a:endParaRPr lang="en-GB" dirty="0">
              <a:latin typeface="Arial"/>
              <a:cs typeface="Arial"/>
            </a:endParaRPr>
          </a:p>
          <a:p>
            <a:pPr marL="342900" indent="-342900">
              <a:buFont typeface="Arial" panose="020B0604020202020204" pitchFamily="34" charset="0"/>
              <a:buChar char="•"/>
            </a:pPr>
            <a:r>
              <a:rPr lang="en-GB" dirty="0">
                <a:latin typeface="Arial"/>
                <a:cs typeface="Arial"/>
              </a:rPr>
              <a:t>To </a:t>
            </a:r>
            <a:r>
              <a:rPr lang="en-GB" dirty="0"/>
              <a:t>understand the methods of historical enquiry, including how evidence is used rigorously to make historical claims</a:t>
            </a:r>
          </a:p>
        </p:txBody>
      </p:sp>
    </p:spTree>
    <p:extLst>
      <p:ext uri="{BB962C8B-B14F-4D97-AF65-F5344CB8AC3E}">
        <p14:creationId xmlns:p14="http://schemas.microsoft.com/office/powerpoint/2010/main" val="189270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0BFF-497C-F013-813F-4CE3CD91ACA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237F78-BB09-D93D-51AF-ABB4D3F672B1}"/>
              </a:ext>
            </a:extLst>
          </p:cNvPr>
          <p:cNvSpPr>
            <a:spLocks noGrp="1"/>
          </p:cNvSpPr>
          <p:nvPr>
            <p:ph type="title"/>
          </p:nvPr>
        </p:nvSpPr>
        <p:spPr/>
        <p:txBody>
          <a:bodyPr/>
          <a:lstStyle/>
          <a:p>
            <a:r>
              <a:rPr lang="en-GB" dirty="0"/>
              <a:t>Judy’s campaign for change – Filly’s childhood </a:t>
            </a:r>
          </a:p>
        </p:txBody>
      </p:sp>
      <p:sp>
        <p:nvSpPr>
          <p:cNvPr id="8" name="Content Placeholder 7">
            <a:extLst>
              <a:ext uri="{FF2B5EF4-FFF2-40B4-BE49-F238E27FC236}">
                <a16:creationId xmlns:a16="http://schemas.microsoft.com/office/drawing/2014/main" id="{04863876-8301-03C6-1EFF-273F6945BA92}"/>
              </a:ext>
            </a:extLst>
          </p:cNvPr>
          <p:cNvSpPr>
            <a:spLocks noGrp="1"/>
          </p:cNvSpPr>
          <p:nvPr>
            <p:ph idx="1"/>
          </p:nvPr>
        </p:nvSpPr>
        <p:spPr>
          <a:xfrm>
            <a:off x="381886" y="1411704"/>
            <a:ext cx="5324852" cy="5210160"/>
          </a:xfrm>
        </p:spPr>
        <p:txBody>
          <a:bodyPr lIns="0" tIns="45720" rIns="90000" bIns="45720" anchor="t"/>
          <a:lstStyle/>
          <a:p>
            <a:pPr marL="457200" indent="-457200">
              <a:spcAft>
                <a:spcPts val="1200"/>
              </a:spcAft>
              <a:buFont typeface="Arial" panose="020B0604020202020204" pitchFamily="34" charset="0"/>
              <a:buChar char="•"/>
            </a:pPr>
            <a:r>
              <a:rPr lang="en-GB" sz="2400" dirty="0"/>
              <a:t>Judy kept teaching Filly at home. She could read, write a little and do some maths.</a:t>
            </a:r>
          </a:p>
          <a:p>
            <a:pPr marL="457200" indent="-457200">
              <a:spcAft>
                <a:spcPts val="1200"/>
              </a:spcAft>
              <a:buFont typeface="Arial" panose="020B0604020202020204" pitchFamily="34" charset="0"/>
              <a:buChar char="•"/>
            </a:pPr>
            <a:r>
              <a:rPr lang="en-GB" sz="2400" dirty="0"/>
              <a:t>However, what she really loved was music and dancing! She had a beautiful voice and would twirl around as her mum played the piano.</a:t>
            </a:r>
          </a:p>
          <a:p>
            <a:pPr marL="457200" indent="-457200">
              <a:spcAft>
                <a:spcPts val="1200"/>
              </a:spcAft>
              <a:buFont typeface="Arial" panose="020B0604020202020204" pitchFamily="34" charset="0"/>
              <a:buChar char="•"/>
            </a:pPr>
            <a:r>
              <a:rPr lang="en-GB" sz="2400" dirty="0"/>
              <a:t>Sadly, Filly sometimes did risky things, and at the age of 12 she had  to go into a special residential hospital.</a:t>
            </a:r>
          </a:p>
        </p:txBody>
      </p:sp>
      <p:pic>
        <p:nvPicPr>
          <p:cNvPr id="19" name="Picture Placeholder 18" descr="An old-fashion horse-carouselle at a fairground with people riding on it">
            <a:extLst>
              <a:ext uri="{FF2B5EF4-FFF2-40B4-BE49-F238E27FC236}">
                <a16:creationId xmlns:a16="http://schemas.microsoft.com/office/drawing/2014/main" id="{D0B5DA14-4138-30B4-99DC-B3A05733C3C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6096000" y="1411703"/>
            <a:ext cx="5714114" cy="4981601"/>
          </a:xfrm>
        </p:spPr>
      </p:pic>
      <p:sp>
        <p:nvSpPr>
          <p:cNvPr id="3" name="Text Placeholder 2">
            <a:extLst>
              <a:ext uri="{FF2B5EF4-FFF2-40B4-BE49-F238E27FC236}">
                <a16:creationId xmlns:a16="http://schemas.microsoft.com/office/drawing/2014/main" id="{84B80DBD-0750-107A-F159-03C92E352F79}"/>
              </a:ext>
            </a:extLst>
          </p:cNvPr>
          <p:cNvSpPr>
            <a:spLocks noGrp="1"/>
          </p:cNvSpPr>
          <p:nvPr>
            <p:ph type="body" sz="quarter" idx="26"/>
          </p:nvPr>
        </p:nvSpPr>
        <p:spPr/>
        <p:txBody>
          <a:bodyPr/>
          <a:lstStyle/>
          <a:p>
            <a:r>
              <a:rPr lang="en-GB" dirty="0"/>
              <a:t>Filly on a fairground ride</a:t>
            </a:r>
          </a:p>
        </p:txBody>
      </p:sp>
      <p:sp>
        <p:nvSpPr>
          <p:cNvPr id="2" name="Picture Placeholder 35" descr="Thought bubble">
            <a:extLst>
              <a:ext uri="{FF2B5EF4-FFF2-40B4-BE49-F238E27FC236}">
                <a16:creationId xmlns:a16="http://schemas.microsoft.com/office/drawing/2014/main" id="{C65FE584-FF79-BA49-B65C-2157F4AA9B78}"/>
              </a:ext>
              <a:ext uri="{C183D7F6-B498-43B3-948B-1728B52AA6E4}">
                <adec:decorative xmlns:adec="http://schemas.microsoft.com/office/drawing/2017/decorative" val="0"/>
              </a:ext>
            </a:extLst>
          </p:cNvPr>
          <p:cNvSpPr txBox="1">
            <a:spLocks/>
          </p:cNvSpPr>
          <p:nvPr/>
        </p:nvSpPr>
        <p:spPr>
          <a:xfrm flipH="1">
            <a:off x="6313115" y="2636004"/>
            <a:ext cx="5279884" cy="2610854"/>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What different ways do you use to express yourself?</a:t>
            </a:r>
          </a:p>
          <a:p>
            <a:pPr algn="ctr"/>
            <a:endParaRPr lang="en-US" sz="1800" b="1" dirty="0"/>
          </a:p>
        </p:txBody>
      </p:sp>
    </p:spTree>
    <p:extLst>
      <p:ext uri="{BB962C8B-B14F-4D97-AF65-F5344CB8AC3E}">
        <p14:creationId xmlns:p14="http://schemas.microsoft.com/office/powerpoint/2010/main" val="14066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2E40F-D302-4B97-D9C9-2823B53B1E3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84EC7E-626D-3ED7-9BAE-F24C3FD6590F}"/>
              </a:ext>
            </a:extLst>
          </p:cNvPr>
          <p:cNvSpPr>
            <a:spLocks noGrp="1"/>
          </p:cNvSpPr>
          <p:nvPr>
            <p:ph type="title"/>
          </p:nvPr>
        </p:nvSpPr>
        <p:spPr/>
        <p:txBody>
          <a:bodyPr/>
          <a:lstStyle/>
          <a:p>
            <a:r>
              <a:rPr lang="en-GB" dirty="0"/>
              <a:t>Judy’s campaign for change – A change of name</a:t>
            </a:r>
          </a:p>
        </p:txBody>
      </p:sp>
      <p:sp>
        <p:nvSpPr>
          <p:cNvPr id="8" name="Content Placeholder 7">
            <a:extLst>
              <a:ext uri="{FF2B5EF4-FFF2-40B4-BE49-F238E27FC236}">
                <a16:creationId xmlns:a16="http://schemas.microsoft.com/office/drawing/2014/main" id="{98F7C628-F97C-104F-2A51-85B4D2D91B37}"/>
              </a:ext>
            </a:extLst>
          </p:cNvPr>
          <p:cNvSpPr>
            <a:spLocks noGrp="1"/>
          </p:cNvSpPr>
          <p:nvPr>
            <p:ph idx="1"/>
          </p:nvPr>
        </p:nvSpPr>
        <p:spPr>
          <a:xfrm>
            <a:off x="381886" y="1411704"/>
            <a:ext cx="5324852" cy="5210160"/>
          </a:xfrm>
        </p:spPr>
        <p:txBody>
          <a:bodyPr/>
          <a:lstStyle/>
          <a:p>
            <a:pPr marL="457200" indent="-457200">
              <a:spcAft>
                <a:spcPts val="1200"/>
              </a:spcAft>
              <a:buFont typeface="Arial" panose="020B0604020202020204" pitchFamily="34" charset="0"/>
              <a:buChar char="•"/>
            </a:pPr>
            <a:r>
              <a:rPr lang="en-GB" dirty="0"/>
              <a:t>By 1953, the association had around 7,000 members and thirty branches.</a:t>
            </a:r>
          </a:p>
          <a:p>
            <a:pPr marL="457200" indent="-457200">
              <a:spcAft>
                <a:spcPts val="1200"/>
              </a:spcAft>
              <a:buFont typeface="Arial" panose="020B0604020202020204" pitchFamily="34" charset="0"/>
              <a:buChar char="•"/>
            </a:pPr>
            <a:r>
              <a:rPr lang="en-GB" dirty="0"/>
              <a:t>It had become a national association with supporters all over the country.</a:t>
            </a:r>
          </a:p>
          <a:p>
            <a:pPr marL="457200" indent="-457200">
              <a:spcAft>
                <a:spcPts val="1200"/>
              </a:spcAft>
              <a:buFont typeface="Arial" panose="020B0604020202020204" pitchFamily="34" charset="0"/>
              <a:buChar char="•"/>
            </a:pPr>
            <a:r>
              <a:rPr lang="en-GB" dirty="0"/>
              <a:t>Judy travelled around the country, visiting new branches and talking at conferences to help raise awareness.</a:t>
            </a:r>
          </a:p>
        </p:txBody>
      </p:sp>
      <p:pic>
        <p:nvPicPr>
          <p:cNvPr id="9" name="Picture Placeholder 8" descr="A photo of a man in a formal suit with a bow tie and two smartly dressed women">
            <a:extLst>
              <a:ext uri="{FF2B5EF4-FFF2-40B4-BE49-F238E27FC236}">
                <a16:creationId xmlns:a16="http://schemas.microsoft.com/office/drawing/2014/main" id="{E4C90801-921C-F2B0-270C-DBB4F3A56B8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C84784DB-7E4F-9C21-0027-B1FDAFA462DD}"/>
              </a:ext>
            </a:extLst>
          </p:cNvPr>
          <p:cNvSpPr>
            <a:spLocks noGrp="1"/>
          </p:cNvSpPr>
          <p:nvPr>
            <p:ph type="body" sz="quarter" idx="26"/>
          </p:nvPr>
        </p:nvSpPr>
        <p:spPr/>
        <p:txBody>
          <a:bodyPr/>
          <a:lstStyle/>
          <a:p>
            <a:r>
              <a:rPr lang="en-GB" dirty="0"/>
              <a:t>Judy campaigning</a:t>
            </a:r>
          </a:p>
        </p:txBody>
      </p:sp>
    </p:spTree>
    <p:extLst>
      <p:ext uri="{BB962C8B-B14F-4D97-AF65-F5344CB8AC3E}">
        <p14:creationId xmlns:p14="http://schemas.microsoft.com/office/powerpoint/2010/main" val="328128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0BE0-1671-CE8B-D06D-6A35E36B018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A84BA43-B2EF-EDE2-C656-CA892A01B5CC}"/>
              </a:ext>
            </a:extLst>
          </p:cNvPr>
          <p:cNvSpPr>
            <a:spLocks noGrp="1"/>
          </p:cNvSpPr>
          <p:nvPr>
            <p:ph type="title"/>
          </p:nvPr>
        </p:nvSpPr>
        <p:spPr/>
        <p:txBody>
          <a:bodyPr/>
          <a:lstStyle/>
          <a:p>
            <a:r>
              <a:rPr lang="en-GB" dirty="0"/>
              <a:t>Judy’s campaign for change – Helping adults too</a:t>
            </a:r>
          </a:p>
        </p:txBody>
      </p:sp>
      <p:sp>
        <p:nvSpPr>
          <p:cNvPr id="8" name="Content Placeholder 7">
            <a:extLst>
              <a:ext uri="{FF2B5EF4-FFF2-40B4-BE49-F238E27FC236}">
                <a16:creationId xmlns:a16="http://schemas.microsoft.com/office/drawing/2014/main" id="{FFEFC6DF-E466-AB7A-6806-DC22DBA56E4F}"/>
              </a:ext>
            </a:extLst>
          </p:cNvPr>
          <p:cNvSpPr>
            <a:spLocks noGrp="1"/>
          </p:cNvSpPr>
          <p:nvPr>
            <p:ph idx="1"/>
          </p:nvPr>
        </p:nvSpPr>
        <p:spPr>
          <a:xfrm>
            <a:off x="381886" y="1411704"/>
            <a:ext cx="5840010" cy="5210160"/>
          </a:xfrm>
        </p:spPr>
        <p:txBody>
          <a:bodyPr lIns="0" tIns="45720" rIns="90000" bIns="45720" anchor="t"/>
          <a:lstStyle/>
          <a:p>
            <a:pPr marL="457200" indent="-457200">
              <a:spcAft>
                <a:spcPts val="1200"/>
              </a:spcAft>
              <a:buFont typeface="Arial" panose="020B0604020202020204" pitchFamily="34" charset="0"/>
              <a:buChar char="•"/>
            </a:pPr>
            <a:r>
              <a:rPr lang="en-GB" dirty="0"/>
              <a:t>In 1958, a study showed children learned better in a home-like place rather than in a hospital.</a:t>
            </a:r>
          </a:p>
          <a:p>
            <a:pPr marL="457200" indent="-457200">
              <a:spcAft>
                <a:spcPts val="1200"/>
              </a:spcAft>
              <a:buFont typeface="Arial" panose="020B0604020202020204" pitchFamily="34" charset="0"/>
              <a:buChar char="•"/>
            </a:pPr>
            <a:r>
              <a:rPr lang="en-GB" dirty="0"/>
              <a:t>In 1963, the society opened a centre to train adults with learning disabilities, helping them get jobs.</a:t>
            </a:r>
          </a:p>
          <a:p>
            <a:pPr marL="457200" indent="-457200">
              <a:spcAft>
                <a:spcPts val="1200"/>
              </a:spcAft>
              <a:buFont typeface="Arial" panose="020B0604020202020204" pitchFamily="34" charset="0"/>
              <a:buChar char="•"/>
            </a:pPr>
            <a:r>
              <a:rPr lang="en-GB" dirty="0"/>
              <a:t>By 1966, the society had 30,000 members and started ‘Gateway’ clubs for sports and fun activities for over 18s too.</a:t>
            </a:r>
          </a:p>
        </p:txBody>
      </p:sp>
      <p:pic>
        <p:nvPicPr>
          <p:cNvPr id="11" name="Picture Placeholder 10" descr="A screen shot from the Sheffield Mencap website telling people about its Gateway club">
            <a:extLst>
              <a:ext uri="{FF2B5EF4-FFF2-40B4-BE49-F238E27FC236}">
                <a16:creationId xmlns:a16="http://schemas.microsoft.com/office/drawing/2014/main" id="{4259B0D0-34BC-8A60-C597-B5894ABAC47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3637" b="-13075"/>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CCCEA354-4D86-516C-D88E-44FD59C78BE7}"/>
              </a:ext>
            </a:extLst>
          </p:cNvPr>
          <p:cNvSpPr>
            <a:spLocks noGrp="1"/>
          </p:cNvSpPr>
          <p:nvPr>
            <p:ph type="body" sz="quarter" idx="26"/>
          </p:nvPr>
        </p:nvSpPr>
        <p:spPr/>
        <p:txBody>
          <a:bodyPr/>
          <a:lstStyle/>
          <a:p>
            <a:r>
              <a:rPr lang="en-GB" dirty="0"/>
              <a:t>Gateway clubs still run today</a:t>
            </a:r>
          </a:p>
        </p:txBody>
      </p:sp>
      <p:sp>
        <p:nvSpPr>
          <p:cNvPr id="2" name="Picture Placeholder 35" descr="Thought bubble">
            <a:extLst>
              <a:ext uri="{FF2B5EF4-FFF2-40B4-BE49-F238E27FC236}">
                <a16:creationId xmlns:a16="http://schemas.microsoft.com/office/drawing/2014/main" id="{6CBFE09C-7B4A-9325-7665-7BFDCAAAE4F2}"/>
              </a:ext>
              <a:ext uri="{C183D7F6-B498-43B3-948B-1728B52AA6E4}">
                <adec:decorative xmlns:adec="http://schemas.microsoft.com/office/drawing/2017/decorative" val="0"/>
              </a:ext>
            </a:extLst>
          </p:cNvPr>
          <p:cNvSpPr txBox="1">
            <a:spLocks/>
          </p:cNvSpPr>
          <p:nvPr/>
        </p:nvSpPr>
        <p:spPr>
          <a:xfrm flipH="1">
            <a:off x="6313115" y="2636004"/>
            <a:ext cx="5279884" cy="2610854"/>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Who or what would you like to create a new club for?</a:t>
            </a:r>
          </a:p>
          <a:p>
            <a:pPr algn="ctr"/>
            <a:endParaRPr lang="en-US" sz="1800" b="1" dirty="0"/>
          </a:p>
        </p:txBody>
      </p:sp>
    </p:spTree>
    <p:extLst>
      <p:ext uri="{BB962C8B-B14F-4D97-AF65-F5344CB8AC3E}">
        <p14:creationId xmlns:p14="http://schemas.microsoft.com/office/powerpoint/2010/main" val="12041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06D2-2DF8-3004-AC65-5E5BAEDD2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E165A48-3244-6DD1-4576-50312C9B6764}"/>
              </a:ext>
            </a:extLst>
          </p:cNvPr>
          <p:cNvSpPr>
            <a:spLocks noGrp="1"/>
          </p:cNvSpPr>
          <p:nvPr>
            <p:ph type="title"/>
          </p:nvPr>
        </p:nvSpPr>
        <p:spPr/>
        <p:txBody>
          <a:bodyPr>
            <a:normAutofit/>
          </a:bodyPr>
          <a:lstStyle/>
          <a:p>
            <a:r>
              <a:rPr lang="en-GB" dirty="0"/>
              <a:t>Judy’s campaign for change – more names</a:t>
            </a:r>
          </a:p>
        </p:txBody>
      </p:sp>
      <p:sp>
        <p:nvSpPr>
          <p:cNvPr id="8" name="Content Placeholder 7">
            <a:extLst>
              <a:ext uri="{FF2B5EF4-FFF2-40B4-BE49-F238E27FC236}">
                <a16:creationId xmlns:a16="http://schemas.microsoft.com/office/drawing/2014/main" id="{32FA6957-5C86-E98B-A84F-FF94CB20B411}"/>
              </a:ext>
            </a:extLst>
          </p:cNvPr>
          <p:cNvSpPr>
            <a:spLocks noGrp="1"/>
          </p:cNvSpPr>
          <p:nvPr>
            <p:ph idx="1"/>
          </p:nvPr>
        </p:nvSpPr>
        <p:spPr>
          <a:xfrm>
            <a:off x="381886" y="1411704"/>
            <a:ext cx="5324852" cy="5340788"/>
          </a:xfrm>
        </p:spPr>
        <p:txBody>
          <a:bodyPr/>
          <a:lstStyle/>
          <a:p>
            <a:pPr marL="457200" indent="-457200">
              <a:spcAft>
                <a:spcPts val="1200"/>
              </a:spcAft>
              <a:buFont typeface="Arial" panose="020B0604020202020204" pitchFamily="34" charset="0"/>
              <a:buChar char="•"/>
            </a:pPr>
            <a:r>
              <a:rPr lang="en-GB" dirty="0"/>
              <a:t>By 1969 people had started calling the society ‘Mencap’.</a:t>
            </a:r>
          </a:p>
          <a:p>
            <a:pPr marL="457200" indent="-457200">
              <a:spcAft>
                <a:spcPts val="1200"/>
              </a:spcAft>
              <a:buFont typeface="Arial" panose="020B0604020202020204" pitchFamily="34" charset="0"/>
              <a:buChar char="•"/>
            </a:pPr>
            <a:r>
              <a:rPr lang="en-GB" dirty="0"/>
              <a:t>In 1981 it got royal support and from the 1990s onwards the society made sure people with learning disabilities were fully involved in how it was run.</a:t>
            </a:r>
          </a:p>
          <a:p>
            <a:pPr marL="457200" indent="-457200">
              <a:spcAft>
                <a:spcPts val="1200"/>
              </a:spcAft>
              <a:buFont typeface="Arial" panose="020B0604020202020204" pitchFamily="34" charset="0"/>
              <a:buChar char="•"/>
            </a:pPr>
            <a:r>
              <a:rPr lang="en-GB" dirty="0"/>
              <a:t>Judy died in 2000 and in 2002 the society officially became the Royal Mencap Society.</a:t>
            </a:r>
          </a:p>
        </p:txBody>
      </p:sp>
      <p:pic>
        <p:nvPicPr>
          <p:cNvPr id="24" name="Picture Placeholder 23" descr="The Mencap logo - a purple background, with a pink speech bubble and the word 'mencap' written in white">
            <a:extLst>
              <a:ext uri="{FF2B5EF4-FFF2-40B4-BE49-F238E27FC236}">
                <a16:creationId xmlns:a16="http://schemas.microsoft.com/office/drawing/2014/main" id="{2165E819-358E-D1ED-F95E-110F5946556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044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4EC8-2BB8-07DC-16A8-D7F59636C8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7EA865-2E50-E477-A92D-7855BC0C172F}"/>
              </a:ext>
            </a:extLst>
          </p:cNvPr>
          <p:cNvSpPr>
            <a:spLocks noGrp="1"/>
          </p:cNvSpPr>
          <p:nvPr>
            <p:ph type="title"/>
          </p:nvPr>
        </p:nvSpPr>
        <p:spPr/>
        <p:txBody>
          <a:bodyPr>
            <a:normAutofit/>
          </a:bodyPr>
          <a:lstStyle/>
          <a:p>
            <a:r>
              <a:rPr lang="en-GB" dirty="0"/>
              <a:t>Judy’s campaign for change – summary</a:t>
            </a:r>
          </a:p>
        </p:txBody>
      </p:sp>
      <p:sp>
        <p:nvSpPr>
          <p:cNvPr id="8" name="Content Placeholder 7">
            <a:extLst>
              <a:ext uri="{FF2B5EF4-FFF2-40B4-BE49-F238E27FC236}">
                <a16:creationId xmlns:a16="http://schemas.microsoft.com/office/drawing/2014/main" id="{1447A40B-A212-D511-839E-F4216AC4851C}"/>
              </a:ext>
            </a:extLst>
          </p:cNvPr>
          <p:cNvSpPr>
            <a:spLocks noGrp="1"/>
          </p:cNvSpPr>
          <p:nvPr>
            <p:ph idx="1"/>
          </p:nvPr>
        </p:nvSpPr>
        <p:spPr>
          <a:xfrm>
            <a:off x="368516" y="1077494"/>
            <a:ext cx="8192250" cy="5623285"/>
          </a:xfrm>
        </p:spPr>
        <p:txBody>
          <a:bodyPr lIns="0" tIns="45720" rIns="90000" bIns="45720" anchor="t"/>
          <a:lstStyle/>
          <a:p>
            <a:pPr marL="457200" indent="-457200">
              <a:spcAft>
                <a:spcPts val="1200"/>
              </a:spcAft>
              <a:buFont typeface="Arial" panose="020B0604020202020204" pitchFamily="34" charset="0"/>
              <a:buChar char="•"/>
            </a:pPr>
            <a:r>
              <a:rPr lang="en-GB" sz="2000" b="1" dirty="0"/>
              <a:t>1946</a:t>
            </a:r>
            <a:r>
              <a:rPr lang="en-GB" sz="2000" dirty="0"/>
              <a:t> – founded a society to help people with learning disabled (LD) children </a:t>
            </a:r>
          </a:p>
          <a:p>
            <a:pPr marL="457200" indent="-457200">
              <a:spcAft>
                <a:spcPts val="1200"/>
              </a:spcAft>
              <a:buFont typeface="Arial" panose="020B0604020202020204" pitchFamily="34" charset="0"/>
              <a:buChar char="•"/>
            </a:pPr>
            <a:r>
              <a:rPr lang="en-GB" sz="2000" b="1" dirty="0"/>
              <a:t>1950</a:t>
            </a:r>
            <a:r>
              <a:rPr lang="en-GB" sz="2000" dirty="0"/>
              <a:t> – started a newsletter to help other parents of LD children</a:t>
            </a:r>
          </a:p>
          <a:p>
            <a:pPr marL="457200" indent="-457200">
              <a:spcAft>
                <a:spcPts val="1200"/>
              </a:spcAft>
              <a:buFont typeface="Arial" panose="020B0604020202020204" pitchFamily="34" charset="0"/>
              <a:buChar char="•"/>
            </a:pPr>
            <a:r>
              <a:rPr lang="en-GB" sz="2000" b="1" dirty="0"/>
              <a:t>1958</a:t>
            </a:r>
            <a:r>
              <a:rPr lang="en-GB" sz="2000" dirty="0"/>
              <a:t> – proved LD children learned better in a home-like setting</a:t>
            </a:r>
          </a:p>
          <a:p>
            <a:pPr marL="457200" indent="-457200">
              <a:spcAft>
                <a:spcPts val="1200"/>
              </a:spcAft>
              <a:buFont typeface="Arial" panose="020B0604020202020204" pitchFamily="34" charset="0"/>
              <a:buChar char="•"/>
            </a:pPr>
            <a:r>
              <a:rPr lang="en-GB" sz="2000" b="1" dirty="0">
                <a:cs typeface="Arial"/>
              </a:rPr>
              <a:t>1963 </a:t>
            </a:r>
            <a:r>
              <a:rPr lang="en-GB" sz="2000" dirty="0">
                <a:cs typeface="Arial"/>
              </a:rPr>
              <a:t>– the society started supporting LD adults to get jobs</a:t>
            </a:r>
          </a:p>
          <a:p>
            <a:pPr marL="457200" indent="-457200">
              <a:spcAft>
                <a:spcPts val="1200"/>
              </a:spcAft>
              <a:buFont typeface="Arial" panose="020B0604020202020204" pitchFamily="34" charset="0"/>
              <a:buChar char="•"/>
            </a:pPr>
            <a:r>
              <a:rPr lang="en-GB" sz="2000" b="1" dirty="0"/>
              <a:t>1966</a:t>
            </a:r>
            <a:r>
              <a:rPr lang="en-GB" sz="2000" dirty="0"/>
              <a:t> – involved in helping LD adults and setting up Gateway clubs</a:t>
            </a:r>
          </a:p>
          <a:p>
            <a:pPr marL="457200" indent="-457200">
              <a:spcAft>
                <a:spcPts val="1200"/>
              </a:spcAft>
              <a:buFont typeface="Arial" panose="020B0604020202020204" pitchFamily="34" charset="0"/>
              <a:buChar char="•"/>
            </a:pPr>
            <a:r>
              <a:rPr lang="en-GB" sz="2000" b="1" dirty="0"/>
              <a:t>1970</a:t>
            </a:r>
            <a:r>
              <a:rPr lang="en-GB" sz="2000" dirty="0"/>
              <a:t> – involved in a new law which meant </a:t>
            </a:r>
            <a:r>
              <a:rPr lang="en-GB" sz="2000" b="1" dirty="0"/>
              <a:t>all</a:t>
            </a:r>
            <a:r>
              <a:rPr lang="en-GB" sz="2000" dirty="0"/>
              <a:t> LD children had the right to go to school by changing national attitudes to LD children</a:t>
            </a:r>
          </a:p>
          <a:p>
            <a:pPr marL="457200" indent="-457200">
              <a:spcAft>
                <a:spcPts val="1200"/>
              </a:spcAft>
              <a:buFont typeface="Arial" panose="020B0604020202020204" pitchFamily="34" charset="0"/>
              <a:buChar char="•"/>
            </a:pPr>
            <a:r>
              <a:rPr lang="en-GB" sz="2000" b="1" dirty="0"/>
              <a:t>1980s</a:t>
            </a:r>
            <a:r>
              <a:rPr lang="en-GB" sz="2000" dirty="0"/>
              <a:t> – a new law so </a:t>
            </a:r>
            <a:r>
              <a:rPr lang="en-GB" sz="2000" b="1" dirty="0"/>
              <a:t>all</a:t>
            </a:r>
            <a:r>
              <a:rPr lang="en-GB" sz="2000" dirty="0"/>
              <a:t> LD young people had a right to Higher Education</a:t>
            </a:r>
          </a:p>
          <a:p>
            <a:pPr marL="457200" indent="-457200">
              <a:spcAft>
                <a:spcPts val="1200"/>
              </a:spcAft>
              <a:buFont typeface="Arial" panose="020B0604020202020204" pitchFamily="34" charset="0"/>
              <a:buChar char="•"/>
            </a:pPr>
            <a:r>
              <a:rPr lang="en-GB" sz="2000" b="1" dirty="0"/>
              <a:t>1990s</a:t>
            </a:r>
            <a:r>
              <a:rPr lang="en-GB" sz="2000" dirty="0"/>
              <a:t> – two new laws guaranteeing the rights of </a:t>
            </a:r>
            <a:r>
              <a:rPr lang="en-GB" sz="2000" b="1" dirty="0"/>
              <a:t>all</a:t>
            </a:r>
            <a:r>
              <a:rPr lang="en-GB" sz="2000" dirty="0"/>
              <a:t> LD people</a:t>
            </a:r>
          </a:p>
          <a:p>
            <a:pPr marL="457200" indent="-457200">
              <a:spcAft>
                <a:spcPts val="1200"/>
              </a:spcAft>
              <a:buFont typeface="Arial" panose="020B0604020202020204" pitchFamily="34" charset="0"/>
              <a:buChar char="•"/>
            </a:pPr>
            <a:endParaRPr lang="en-GB" dirty="0"/>
          </a:p>
        </p:txBody>
      </p:sp>
      <p:pic>
        <p:nvPicPr>
          <p:cNvPr id="9" name="Picture Placeholder 8" descr="A black and white photo of a well-dressed smiley older lady.">
            <a:extLst>
              <a:ext uri="{FF2B5EF4-FFF2-40B4-BE49-F238E27FC236}">
                <a16:creationId xmlns:a16="http://schemas.microsoft.com/office/drawing/2014/main" id="{A5834F12-3B42-35BD-998A-E1106C78A03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522708" y="1411703"/>
            <a:ext cx="3301783" cy="4809073"/>
          </a:xfrm>
        </p:spPr>
      </p:pic>
    </p:spTree>
    <p:extLst>
      <p:ext uri="{BB962C8B-B14F-4D97-AF65-F5344CB8AC3E}">
        <p14:creationId xmlns:p14="http://schemas.microsoft.com/office/powerpoint/2010/main" val="143816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414F-961B-3CDC-F6CF-AC66AADFD0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46962F4-2E5E-049E-B55D-765710034C6A}"/>
              </a:ext>
            </a:extLst>
          </p:cNvPr>
          <p:cNvSpPr>
            <a:spLocks noGrp="1"/>
          </p:cNvSpPr>
          <p:nvPr>
            <p:ph type="title"/>
          </p:nvPr>
        </p:nvSpPr>
        <p:spPr/>
        <p:txBody>
          <a:bodyPr/>
          <a:lstStyle/>
          <a:p>
            <a:r>
              <a:rPr lang="en-GB" dirty="0"/>
              <a:t>Judy’s campaign for change – A legacy</a:t>
            </a:r>
          </a:p>
        </p:txBody>
      </p:sp>
      <p:sp>
        <p:nvSpPr>
          <p:cNvPr id="8" name="Content Placeholder 7">
            <a:extLst>
              <a:ext uri="{FF2B5EF4-FFF2-40B4-BE49-F238E27FC236}">
                <a16:creationId xmlns:a16="http://schemas.microsoft.com/office/drawing/2014/main" id="{F017C07E-A3B8-9AA8-B0C5-DB7E7D9B78BC}"/>
              </a:ext>
            </a:extLst>
          </p:cNvPr>
          <p:cNvSpPr>
            <a:spLocks noGrp="1"/>
          </p:cNvSpPr>
          <p:nvPr>
            <p:ph idx="1"/>
          </p:nvPr>
        </p:nvSpPr>
        <p:spPr>
          <a:xfrm>
            <a:off x="381886" y="1411703"/>
            <a:ext cx="5324852" cy="5320692"/>
          </a:xfrm>
        </p:spPr>
        <p:txBody>
          <a:bodyPr/>
          <a:lstStyle/>
          <a:p>
            <a:pPr marL="457200" indent="-457200">
              <a:spcAft>
                <a:spcPts val="1200"/>
              </a:spcAft>
              <a:buFont typeface="Arial" panose="020B0604020202020204" pitchFamily="34" charset="0"/>
              <a:buChar char="•"/>
            </a:pPr>
            <a:r>
              <a:rPr lang="en-GB" dirty="0"/>
              <a:t>Judy lived at the same house in Harpenden for nearly 60 years! </a:t>
            </a:r>
          </a:p>
          <a:p>
            <a:pPr marL="457200" indent="-457200">
              <a:spcAft>
                <a:spcPts val="1200"/>
              </a:spcAft>
              <a:buFont typeface="Arial" panose="020B0604020202020204" pitchFamily="34" charset="0"/>
              <a:buChar char="•"/>
            </a:pPr>
            <a:r>
              <a:rPr lang="en-GB" dirty="0"/>
              <a:t>Everything she did to help people with learning disabilities was done whilst she lived there.</a:t>
            </a:r>
          </a:p>
          <a:p>
            <a:pPr marL="457200" indent="-457200">
              <a:spcAft>
                <a:spcPts val="1200"/>
              </a:spcAft>
              <a:buFont typeface="Arial" panose="020B0604020202020204" pitchFamily="34" charset="0"/>
              <a:buChar char="•"/>
            </a:pPr>
            <a:r>
              <a:rPr lang="en-GB" dirty="0"/>
              <a:t>She was an important part of her local community, as well as  carrying out her national activities.</a:t>
            </a:r>
          </a:p>
        </p:txBody>
      </p:sp>
      <p:pic>
        <p:nvPicPr>
          <p:cNvPr id="19" name="Picture Placeholder 18" descr="A colour photo of one half of a pair of semi-detached houses.">
            <a:extLst>
              <a:ext uri="{FF2B5EF4-FFF2-40B4-BE49-F238E27FC236}">
                <a16:creationId xmlns:a16="http://schemas.microsoft.com/office/drawing/2014/main" id="{3368AFE4-B79C-5E59-7618-24617ED056B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3" name="Text Placeholder 2">
            <a:extLst>
              <a:ext uri="{FF2B5EF4-FFF2-40B4-BE49-F238E27FC236}">
                <a16:creationId xmlns:a16="http://schemas.microsoft.com/office/drawing/2014/main" id="{8A83E132-2F36-599F-5012-09374606CF01}"/>
              </a:ext>
            </a:extLst>
          </p:cNvPr>
          <p:cNvSpPr>
            <a:spLocks noGrp="1"/>
          </p:cNvSpPr>
          <p:nvPr>
            <p:ph type="body" sz="quarter" idx="26"/>
          </p:nvPr>
        </p:nvSpPr>
        <p:spPr/>
        <p:txBody>
          <a:bodyPr/>
          <a:lstStyle/>
          <a:p>
            <a:r>
              <a:rPr lang="en-GB" dirty="0"/>
              <a:t>8 Westfield Avenue, Harpenden</a:t>
            </a:r>
          </a:p>
        </p:txBody>
      </p:sp>
    </p:spTree>
    <p:extLst>
      <p:ext uri="{BB962C8B-B14F-4D97-AF65-F5344CB8AC3E}">
        <p14:creationId xmlns:p14="http://schemas.microsoft.com/office/powerpoint/2010/main" val="283474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8BC5-B4B2-6FFB-CE09-255D303E7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309A7-CF99-219B-71E6-1A598A834C22}"/>
              </a:ext>
            </a:extLst>
          </p:cNvPr>
          <p:cNvSpPr>
            <a:spLocks noGrp="1"/>
          </p:cNvSpPr>
          <p:nvPr>
            <p:ph type="title"/>
          </p:nvPr>
        </p:nvSpPr>
        <p:spPr/>
        <p:txBody>
          <a:bodyPr/>
          <a:lstStyle/>
          <a:p>
            <a:r>
              <a:rPr lang="en-GB" dirty="0">
                <a:cs typeface="Arial" panose="020B0604020202020204" pitchFamily="34" charset="0"/>
              </a:rPr>
              <a:t>What makes a person significant? - revisit</a:t>
            </a:r>
            <a:endParaRPr lang="en-GB" dirty="0"/>
          </a:p>
        </p:txBody>
      </p:sp>
      <p:sp>
        <p:nvSpPr>
          <p:cNvPr id="5" name="Content Placeholder 2">
            <a:extLst>
              <a:ext uri="{FF2B5EF4-FFF2-40B4-BE49-F238E27FC236}">
                <a16:creationId xmlns:a16="http://schemas.microsoft.com/office/drawing/2014/main" id="{F2964BC8-E1AE-5C99-9F19-F6E51F0CDE76}"/>
              </a:ext>
            </a:extLst>
          </p:cNvPr>
          <p:cNvSpPr>
            <a:spLocks noGrp="1"/>
          </p:cNvSpPr>
          <p:nvPr>
            <p:ph idx="1"/>
          </p:nvPr>
        </p:nvSpPr>
        <p:spPr/>
        <p:txBody>
          <a:bodyPr lIns="0" tIns="45720" rIns="90000" bIns="45720" anchor="t"/>
          <a:lstStyle/>
          <a:p>
            <a:r>
              <a:rPr lang="en-US" dirty="0">
                <a:latin typeface="Arial" panose="020B0604020202020204" pitchFamily="34" charset="0"/>
                <a:cs typeface="Arial" panose="020B0604020202020204" pitchFamily="34" charset="0"/>
              </a:rPr>
              <a:t>Questions to ask about a person. </a:t>
            </a:r>
          </a:p>
          <a:p>
            <a:r>
              <a:rPr lang="en-US" dirty="0">
                <a:latin typeface="Arial" panose="020B0604020202020204" pitchFamily="34" charset="0"/>
                <a:cs typeface="Arial" panose="020B0604020202020204" pitchFamily="34" charset="0"/>
              </a:rPr>
              <a:t>Did they: </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make big changes in their lifetime?</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make a lot of people’s lives better or worse?</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change the way people think about something?</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have a lasting impact on their locality, the country or the world? </a:t>
            </a:r>
          </a:p>
          <a:p>
            <a:pPr marL="457200" indent="-457200">
              <a:spcAft>
                <a:spcPts val="1200"/>
              </a:spcAft>
              <a:buFont typeface="+mj-lt"/>
              <a:buAutoNum type="arabicPeriod"/>
            </a:pPr>
            <a:r>
              <a:rPr lang="en-US" dirty="0">
                <a:latin typeface="Arial" panose="020B0604020202020204" pitchFamily="34" charset="0"/>
                <a:ea typeface="+mn-lt"/>
                <a:cs typeface="Arial" panose="020B0604020202020204" pitchFamily="34" charset="0"/>
              </a:rPr>
              <a:t>set</a:t>
            </a:r>
            <a:r>
              <a:rPr lang="en-US" dirty="0">
                <a:latin typeface="Arial" panose="020B0604020202020204" pitchFamily="34" charset="0"/>
                <a:cs typeface="Arial" panose="020B0604020202020204" pitchFamily="34" charset="0"/>
              </a:rPr>
              <a:t> a really good/bad example to people about how to live and behave?</a:t>
            </a:r>
          </a:p>
          <a:p>
            <a:endParaRPr lang="en-US" dirty="0">
              <a:cs typeface="Arial"/>
            </a:endParaRPr>
          </a:p>
        </p:txBody>
      </p:sp>
      <p:sp>
        <p:nvSpPr>
          <p:cNvPr id="3" name="Picture Placeholder 35" descr="Thought bubble">
            <a:extLst>
              <a:ext uri="{FF2B5EF4-FFF2-40B4-BE49-F238E27FC236}">
                <a16:creationId xmlns:a16="http://schemas.microsoft.com/office/drawing/2014/main" id="{4628501F-B326-366F-94BB-9DDEA1DB6A7A}"/>
              </a:ext>
              <a:ext uri="{C183D7F6-B498-43B3-948B-1728B52AA6E4}">
                <adec:decorative xmlns:adec="http://schemas.microsoft.com/office/drawing/2017/decorative" val="0"/>
              </a:ext>
            </a:extLst>
          </p:cNvPr>
          <p:cNvSpPr txBox="1">
            <a:spLocks/>
          </p:cNvSpPr>
          <p:nvPr/>
        </p:nvSpPr>
        <p:spPr>
          <a:xfrm flipH="1">
            <a:off x="6963508" y="1075414"/>
            <a:ext cx="4147170" cy="2610854"/>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lIns="108000" tIns="468000" rIns="108000" bIns="144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t>ACTIVITY:</a:t>
            </a:r>
          </a:p>
          <a:p>
            <a:pPr algn="ctr"/>
            <a:r>
              <a:rPr lang="en-GB" sz="1800" b="1" dirty="0"/>
              <a:t>Look again at the 5 criteria.</a:t>
            </a:r>
          </a:p>
          <a:p>
            <a:pPr algn="ctr"/>
            <a:r>
              <a:rPr lang="en-GB" sz="1800" b="1" dirty="0"/>
              <a:t>Was Judy a significant person?</a:t>
            </a:r>
          </a:p>
          <a:p>
            <a:pPr algn="ctr"/>
            <a:endParaRPr lang="en-US" sz="1800" b="1" dirty="0"/>
          </a:p>
        </p:txBody>
      </p:sp>
    </p:spTree>
    <p:extLst>
      <p:ext uri="{BB962C8B-B14F-4D97-AF65-F5344CB8AC3E}">
        <p14:creationId xmlns:p14="http://schemas.microsoft.com/office/powerpoint/2010/main" val="10348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220E-38C4-760F-FE31-47DF4334C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4DC52-398D-F7B4-863E-19AB4B6AC2BF}"/>
              </a:ext>
            </a:extLst>
          </p:cNvPr>
          <p:cNvSpPr>
            <a:spLocks noGrp="1"/>
          </p:cNvSpPr>
          <p:nvPr>
            <p:ph type="title"/>
          </p:nvPr>
        </p:nvSpPr>
        <p:spPr/>
        <p:txBody>
          <a:bodyPr/>
          <a:lstStyle/>
          <a:p>
            <a:r>
              <a:rPr lang="en-GB" dirty="0">
                <a:cs typeface="Arial" panose="020B0604020202020204" pitchFamily="34" charset="0"/>
              </a:rPr>
              <a:t>What makes a person significant? </a:t>
            </a:r>
            <a:r>
              <a:rPr lang="en-GB" dirty="0">
                <a:solidFill>
                  <a:schemeClr val="bg1"/>
                </a:solidFill>
                <a:cs typeface="Arial" panose="020B0604020202020204" pitchFamily="34" charset="0"/>
              </a:rPr>
              <a:t>2</a:t>
            </a:r>
            <a:endParaRPr lang="en-GB" dirty="0">
              <a:solidFill>
                <a:schemeClr val="bg1"/>
              </a:solidFill>
            </a:endParaRPr>
          </a:p>
        </p:txBody>
      </p:sp>
      <p:sp>
        <p:nvSpPr>
          <p:cNvPr id="5" name="Content Placeholder 2">
            <a:extLst>
              <a:ext uri="{FF2B5EF4-FFF2-40B4-BE49-F238E27FC236}">
                <a16:creationId xmlns:a16="http://schemas.microsoft.com/office/drawing/2014/main" id="{07B15436-AD69-C8EE-8222-EC9D4C96918A}"/>
              </a:ext>
            </a:extLst>
          </p:cNvPr>
          <p:cNvSpPr>
            <a:spLocks noGrp="1"/>
          </p:cNvSpPr>
          <p:nvPr>
            <p:ph idx="4294967295"/>
          </p:nvPr>
        </p:nvSpPr>
        <p:spPr>
          <a:xfrm>
            <a:off x="357187" y="984979"/>
            <a:ext cx="10971213" cy="5782586"/>
          </a:xfrm>
          <a:prstGeom prst="rect">
            <a:avLst/>
          </a:prstGeom>
        </p:spPr>
        <p:txBody>
          <a:bodyPr lIns="0" tIns="45720" rIns="90000" bIns="45720" anchor="t"/>
          <a:lstStyle/>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Judy made a big change by …………………………………………………………………………...</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Judy made a lot of people’s lives better by ……………………………………………………………………………</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Judy changed the way people thought about ……………………………………………………………………………</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Judy had a lasting impact on her locality, country or the world by …………………………………………………………………………… </a:t>
            </a:r>
          </a:p>
          <a:p>
            <a:pPr marL="457200" indent="-457200">
              <a:spcAft>
                <a:spcPts val="1200"/>
              </a:spcAft>
              <a:buFont typeface="+mj-lt"/>
              <a:buAutoNum type="arabicPeriod"/>
            </a:pPr>
            <a:r>
              <a:rPr lang="en-US" dirty="0">
                <a:latin typeface="Arial" panose="020B0604020202020204" pitchFamily="34" charset="0"/>
                <a:ea typeface="+mn-lt"/>
                <a:cs typeface="Arial" panose="020B0604020202020204" pitchFamily="34" charset="0"/>
              </a:rPr>
              <a:t>Judy set</a:t>
            </a:r>
            <a:r>
              <a:rPr lang="en-US" dirty="0">
                <a:latin typeface="Arial" panose="020B0604020202020204" pitchFamily="34" charset="0"/>
                <a:cs typeface="Arial" panose="020B0604020202020204" pitchFamily="34" charset="0"/>
              </a:rPr>
              <a:t> a really good example about how to live and behave by …………………………………………………………………………….</a:t>
            </a:r>
          </a:p>
          <a:p>
            <a:endParaRPr lang="en-US" dirty="0">
              <a:cs typeface="Arial"/>
            </a:endParaRPr>
          </a:p>
        </p:txBody>
      </p:sp>
    </p:spTree>
    <p:extLst>
      <p:ext uri="{BB962C8B-B14F-4D97-AF65-F5344CB8AC3E}">
        <p14:creationId xmlns:p14="http://schemas.microsoft.com/office/powerpoint/2010/main" val="11786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8C07-16A4-36CE-7980-81E8A04AA051}"/>
              </a:ext>
            </a:extLst>
          </p:cNvPr>
          <p:cNvSpPr>
            <a:spLocks noGrp="1"/>
          </p:cNvSpPr>
          <p:nvPr>
            <p:ph type="title"/>
          </p:nvPr>
        </p:nvSpPr>
        <p:spPr/>
        <p:txBody>
          <a:bodyPr>
            <a:noAutofit/>
          </a:bodyPr>
          <a:lstStyle/>
          <a:p>
            <a:r>
              <a:rPr lang="en-GB" sz="3600" dirty="0"/>
              <a:t>What makes Judy Fryd a significant person?</a:t>
            </a:r>
          </a:p>
        </p:txBody>
      </p:sp>
      <p:sp>
        <p:nvSpPr>
          <p:cNvPr id="3" name="Content Placeholder 2">
            <a:extLst>
              <a:ext uri="{FF2B5EF4-FFF2-40B4-BE49-F238E27FC236}">
                <a16:creationId xmlns:a16="http://schemas.microsoft.com/office/drawing/2014/main" id="{AF033E7B-F88A-E179-C98A-521280780580}"/>
              </a:ext>
            </a:extLst>
          </p:cNvPr>
          <p:cNvSpPr>
            <a:spLocks noGrp="1"/>
          </p:cNvSpPr>
          <p:nvPr>
            <p:ph idx="1"/>
          </p:nvPr>
        </p:nvSpPr>
        <p:spPr/>
        <p:txBody>
          <a:bodyPr>
            <a:normAutofit fontScale="92500" lnSpcReduction="10000"/>
          </a:bodyPr>
          <a:lstStyle/>
          <a:p>
            <a:endParaRPr lang="en-GB" dirty="0"/>
          </a:p>
          <a:p>
            <a:pPr marL="457200" indent="-457200">
              <a:buFont typeface="Arial" panose="020B0604020202020204" pitchFamily="34" charset="0"/>
              <a:buChar char="•"/>
            </a:pPr>
            <a:r>
              <a:rPr lang="en-GB" dirty="0"/>
              <a:t>She started the worlds first support group for parents of children with learning disabilities</a:t>
            </a:r>
          </a:p>
          <a:p>
            <a:pPr marL="457200" indent="-457200">
              <a:buFont typeface="Arial" panose="020B0604020202020204" pitchFamily="34" charset="0"/>
              <a:buChar char="•"/>
            </a:pPr>
            <a:r>
              <a:rPr lang="en-GB" dirty="0"/>
              <a:t>She promoted the use of scientific methods to help understand and prove how best to help children with learning disabilities</a:t>
            </a:r>
          </a:p>
          <a:p>
            <a:pPr marL="457200" indent="-457200">
              <a:buFont typeface="Arial" panose="020B0604020202020204" pitchFamily="34" charset="0"/>
              <a:buChar char="•"/>
            </a:pPr>
            <a:r>
              <a:rPr lang="en-GB" dirty="0"/>
              <a:t>She spent more than 50 years trying to improve the lives of people with learning disabilities</a:t>
            </a:r>
          </a:p>
          <a:p>
            <a:endParaRPr lang="en-GB" sz="2800" dirty="0"/>
          </a:p>
          <a:p>
            <a:endParaRPr lang="en-GB" dirty="0"/>
          </a:p>
        </p:txBody>
      </p:sp>
      <p:pic>
        <p:nvPicPr>
          <p:cNvPr id="10" name="Picture Placeholder 9" descr="A photo of an older lady with grey hair wearing a pink scarf and purple jacket, sat next to a younger lady with black hair wearing a black to and a turquoise jacket.">
            <a:extLst>
              <a:ext uri="{FF2B5EF4-FFF2-40B4-BE49-F238E27FC236}">
                <a16:creationId xmlns:a16="http://schemas.microsoft.com/office/drawing/2014/main" id="{62923A25-03EA-388F-56DB-1EC32602A58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8" name="Text Placeholder 7">
            <a:extLst>
              <a:ext uri="{FF2B5EF4-FFF2-40B4-BE49-F238E27FC236}">
                <a16:creationId xmlns:a16="http://schemas.microsoft.com/office/drawing/2014/main" id="{435B9C52-AE01-C7C2-2BCC-2D6FCADE738C}"/>
              </a:ext>
            </a:extLst>
          </p:cNvPr>
          <p:cNvSpPr>
            <a:spLocks noGrp="1"/>
          </p:cNvSpPr>
          <p:nvPr>
            <p:ph type="body" sz="quarter" idx="26"/>
          </p:nvPr>
        </p:nvSpPr>
        <p:spPr/>
        <p:txBody>
          <a:bodyPr/>
          <a:lstStyle/>
          <a:p>
            <a:r>
              <a:rPr lang="en-GB" dirty="0"/>
              <a:t>Judy and her granddaughter</a:t>
            </a:r>
          </a:p>
        </p:txBody>
      </p:sp>
    </p:spTree>
    <p:extLst>
      <p:ext uri="{BB962C8B-B14F-4D97-AF65-F5344CB8AC3E}">
        <p14:creationId xmlns:p14="http://schemas.microsoft.com/office/powerpoint/2010/main" val="2648227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F48072-108D-FFC6-8F83-9AD06F377BC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342420" y="1637663"/>
            <a:ext cx="4334480" cy="2610214"/>
          </a:xfrm>
        </p:spPr>
      </p:pic>
      <p:sp>
        <p:nvSpPr>
          <p:cNvPr id="2" name="Title 1">
            <a:extLst>
              <a:ext uri="{FF2B5EF4-FFF2-40B4-BE49-F238E27FC236}">
                <a16:creationId xmlns:a16="http://schemas.microsoft.com/office/drawing/2014/main" id="{A5AD940A-CFEE-49B4-3C29-04DD441B95F8}"/>
              </a:ext>
            </a:extLst>
          </p:cNvPr>
          <p:cNvSpPr>
            <a:spLocks noGrp="1"/>
          </p:cNvSpPr>
          <p:nvPr>
            <p:ph type="title"/>
          </p:nvPr>
        </p:nvSpPr>
        <p:spPr>
          <a:xfrm>
            <a:off x="4648200" y="2942770"/>
            <a:ext cx="5257800" cy="710288"/>
          </a:xfrm>
        </p:spPr>
        <p:txBody>
          <a:bodyPr>
            <a:noAutofit/>
          </a:bodyPr>
          <a:lstStyle/>
          <a:p>
            <a:pPr algn="ctr"/>
            <a:r>
              <a:rPr lang="en-GB" sz="4000" dirty="0"/>
              <a:t>How do we remember and celebrate significant people?</a:t>
            </a:r>
          </a:p>
        </p:txBody>
      </p:sp>
    </p:spTree>
    <p:extLst>
      <p:ext uri="{BB962C8B-B14F-4D97-AF65-F5344CB8AC3E}">
        <p14:creationId xmlns:p14="http://schemas.microsoft.com/office/powerpoint/2010/main" val="2696797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697B-9E09-B946-7B80-CC457B784963}"/>
              </a:ext>
            </a:extLst>
          </p:cNvPr>
          <p:cNvSpPr>
            <a:spLocks noGrp="1"/>
          </p:cNvSpPr>
          <p:nvPr>
            <p:ph type="title" idx="4294967295"/>
          </p:nvPr>
        </p:nvSpPr>
        <p:spPr>
          <a:xfrm>
            <a:off x="0" y="-1384300"/>
            <a:ext cx="10515600" cy="1325562"/>
          </a:xfrm>
        </p:spPr>
        <p:txBody>
          <a:bodyPr/>
          <a:lstStyle/>
          <a:p>
            <a:r>
              <a:rPr lang="en-GB" dirty="0"/>
              <a:t>How to use this PPT</a:t>
            </a:r>
          </a:p>
        </p:txBody>
      </p:sp>
      <p:sp>
        <p:nvSpPr>
          <p:cNvPr id="7" name="Text Placeholder 6">
            <a:extLst>
              <a:ext uri="{FF2B5EF4-FFF2-40B4-BE49-F238E27FC236}">
                <a16:creationId xmlns:a16="http://schemas.microsoft.com/office/drawing/2014/main" id="{7DAE8797-DD69-B3B6-7EFA-4309B5A1E70B}"/>
              </a:ext>
            </a:extLst>
          </p:cNvPr>
          <p:cNvSpPr>
            <a:spLocks noGrp="1"/>
          </p:cNvSpPr>
          <p:nvPr>
            <p:ph type="body" sz="quarter" idx="10"/>
          </p:nvPr>
        </p:nvSpPr>
        <p:spPr/>
        <p:txBody>
          <a:bodyPr/>
          <a:lstStyle/>
          <a:p>
            <a:r>
              <a:rPr lang="en-GB" dirty="0"/>
              <a:t>How to use this PPT</a:t>
            </a:r>
          </a:p>
        </p:txBody>
      </p:sp>
      <p:sp>
        <p:nvSpPr>
          <p:cNvPr id="4" name="Content Placeholder 3">
            <a:extLst>
              <a:ext uri="{FF2B5EF4-FFF2-40B4-BE49-F238E27FC236}">
                <a16:creationId xmlns:a16="http://schemas.microsoft.com/office/drawing/2014/main" id="{78A8834B-7651-87AA-90A0-71499F8F8E62}"/>
              </a:ext>
            </a:extLst>
          </p:cNvPr>
          <p:cNvSpPr>
            <a:spLocks noGrp="1"/>
          </p:cNvSpPr>
          <p:nvPr>
            <p:ph idx="1"/>
          </p:nvPr>
        </p:nvSpPr>
        <p:spPr>
          <a:xfrm>
            <a:off x="466164" y="1470244"/>
            <a:ext cx="5629836" cy="5022630"/>
          </a:xfrm>
        </p:spPr>
        <p:txBody>
          <a:bodyPr/>
          <a:lstStyle/>
          <a:p>
            <a:r>
              <a:rPr lang="en-GB" sz="2400" dirty="0"/>
              <a:t>Pupils will start by thinking about criteria we can use to decide if someone is significant.</a:t>
            </a:r>
          </a:p>
          <a:p>
            <a:r>
              <a:rPr lang="en-GB" sz="2400" dirty="0"/>
              <a:t>They will then use a building to start their enquiry in to Judy Fryd, building on this with a range of additional historical sources to help them answer the question: What makes Judy Fryd a significant person?</a:t>
            </a:r>
          </a:p>
          <a:p>
            <a:r>
              <a:rPr lang="en-GB" sz="2400" dirty="0"/>
              <a:t>As a final task they will design their own plaques to Judy Fryd.</a:t>
            </a:r>
          </a:p>
          <a:p>
            <a:endParaRPr lang="en-GB" sz="2400" dirty="0"/>
          </a:p>
        </p:txBody>
      </p:sp>
      <p:sp>
        <p:nvSpPr>
          <p:cNvPr id="8" name="Text Placeholder 7">
            <a:extLst>
              <a:ext uri="{FF2B5EF4-FFF2-40B4-BE49-F238E27FC236}">
                <a16:creationId xmlns:a16="http://schemas.microsoft.com/office/drawing/2014/main" id="{9B087253-BF65-980E-320D-6CE5159282B7}"/>
              </a:ext>
            </a:extLst>
          </p:cNvPr>
          <p:cNvSpPr>
            <a:spLocks noGrp="1"/>
          </p:cNvSpPr>
          <p:nvPr>
            <p:ph type="body" sz="quarter" idx="12"/>
          </p:nvPr>
        </p:nvSpPr>
        <p:spPr/>
        <p:txBody>
          <a:bodyPr/>
          <a:lstStyle/>
          <a:p>
            <a:r>
              <a:rPr lang="en-GB" dirty="0"/>
              <a:t>Contents</a:t>
            </a:r>
          </a:p>
        </p:txBody>
      </p:sp>
      <p:sp>
        <p:nvSpPr>
          <p:cNvPr id="6" name="Content Placeholder 5">
            <a:extLst>
              <a:ext uri="{FF2B5EF4-FFF2-40B4-BE49-F238E27FC236}">
                <a16:creationId xmlns:a16="http://schemas.microsoft.com/office/drawing/2014/main" id="{A525800C-44F3-335B-1ABB-CA90B36940B7}"/>
              </a:ext>
            </a:extLst>
          </p:cNvPr>
          <p:cNvSpPr>
            <a:spLocks noGrp="1"/>
          </p:cNvSpPr>
          <p:nvPr>
            <p:ph idx="11"/>
          </p:nvPr>
        </p:nvSpPr>
        <p:spPr/>
        <p:txBody>
          <a:bodyPr/>
          <a:lstStyle/>
          <a:p>
            <a:pPr marL="342900" indent="-342900">
              <a:buFont typeface="Arial" panose="020B0604020202020204" pitchFamily="34" charset="0"/>
              <a:buChar char="•"/>
            </a:pPr>
            <a:r>
              <a:rPr lang="en-GB" sz="2400" dirty="0"/>
              <a:t>What makes a person significant?</a:t>
            </a:r>
          </a:p>
          <a:p>
            <a:pPr marL="342900" indent="-342900">
              <a:buFont typeface="Arial" panose="020B0604020202020204" pitchFamily="34" charset="0"/>
              <a:buChar char="•"/>
            </a:pPr>
            <a:r>
              <a:rPr lang="en-GB" sz="2400" dirty="0"/>
              <a:t>How can we find out about local significant people?</a:t>
            </a:r>
          </a:p>
          <a:p>
            <a:pPr marL="342900" indent="-342900">
              <a:buFont typeface="Arial" panose="020B0604020202020204" pitchFamily="34" charset="0"/>
              <a:buChar char="•"/>
            </a:pPr>
            <a:r>
              <a:rPr lang="en-GB" sz="2400" dirty="0"/>
              <a:t>What can a building tell us?</a:t>
            </a:r>
          </a:p>
          <a:p>
            <a:pPr marL="342900" indent="-342900">
              <a:buFont typeface="Arial" panose="020B0604020202020204" pitchFamily="34" charset="0"/>
              <a:buChar char="•"/>
            </a:pPr>
            <a:r>
              <a:rPr lang="en-GB" sz="2400" dirty="0"/>
              <a:t>Meet Judy Fryd &amp; her family</a:t>
            </a:r>
          </a:p>
          <a:p>
            <a:pPr marL="342900" indent="-342900">
              <a:buFont typeface="Arial" panose="020B0604020202020204" pitchFamily="34" charset="0"/>
              <a:buChar char="•"/>
            </a:pPr>
            <a:r>
              <a:rPr lang="en-GB" sz="2400" dirty="0"/>
              <a:t>A campaign for change</a:t>
            </a:r>
          </a:p>
          <a:p>
            <a:pPr marL="342900" indent="-342900">
              <a:buFont typeface="Arial" panose="020B0604020202020204" pitchFamily="34" charset="0"/>
              <a:buChar char="•"/>
            </a:pPr>
            <a:r>
              <a:rPr lang="en-GB" sz="2400" dirty="0"/>
              <a:t>What makes Judy Fryd a significant person? </a:t>
            </a:r>
            <a:endParaRPr lang="en-GB" sz="1200" dirty="0"/>
          </a:p>
          <a:p>
            <a:pPr marL="342900" indent="-342900">
              <a:buFont typeface="Arial" panose="020B0604020202020204" pitchFamily="34" charset="0"/>
              <a:buChar char="•"/>
            </a:pPr>
            <a:r>
              <a:rPr lang="en-GB" sz="2400" dirty="0"/>
              <a:t>A Blue Plaque for Judy Fryd</a:t>
            </a:r>
          </a:p>
          <a:p>
            <a:pPr marL="342900" indent="-342900">
              <a:buFont typeface="Arial" panose="020B0604020202020204" pitchFamily="34" charset="0"/>
              <a:buChar char="•"/>
            </a:pPr>
            <a:r>
              <a:rPr lang="en-GB" sz="2400" dirty="0"/>
              <a:t>Task – Design a Blue Plaque</a:t>
            </a:r>
          </a:p>
          <a:p>
            <a:endParaRPr lang="en-GB" dirty="0"/>
          </a:p>
          <a:p>
            <a:endParaRPr lang="en-GB" dirty="0"/>
          </a:p>
          <a:p>
            <a:endParaRPr lang="en-GB" dirty="0"/>
          </a:p>
        </p:txBody>
      </p:sp>
    </p:spTree>
    <p:extLst>
      <p:ext uri="{BB962C8B-B14F-4D97-AF65-F5344CB8AC3E}">
        <p14:creationId xmlns:p14="http://schemas.microsoft.com/office/powerpoint/2010/main" val="128191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61A74C-95F9-00BA-B38E-B6548F5872A0}"/>
              </a:ext>
            </a:extLst>
          </p:cNvPr>
          <p:cNvSpPr>
            <a:spLocks noGrp="1"/>
          </p:cNvSpPr>
          <p:nvPr>
            <p:ph type="title"/>
          </p:nvPr>
        </p:nvSpPr>
        <p:spPr/>
        <p:txBody>
          <a:bodyPr/>
          <a:lstStyle/>
          <a:p>
            <a:r>
              <a:rPr lang="en-GB" dirty="0"/>
              <a:t>Recognition – Orders of Merit</a:t>
            </a:r>
          </a:p>
        </p:txBody>
      </p:sp>
      <p:sp>
        <p:nvSpPr>
          <p:cNvPr id="2" name="Content Placeholder 1">
            <a:extLst>
              <a:ext uri="{FF2B5EF4-FFF2-40B4-BE49-F238E27FC236}">
                <a16:creationId xmlns:a16="http://schemas.microsoft.com/office/drawing/2014/main" id="{801DA91D-E816-1DFE-437F-757C87B2C486}"/>
              </a:ext>
            </a:extLst>
          </p:cNvPr>
          <p:cNvSpPr>
            <a:spLocks noGrp="1"/>
          </p:cNvSpPr>
          <p:nvPr>
            <p:ph idx="1"/>
          </p:nvPr>
        </p:nvSpPr>
        <p:spPr/>
        <p:txBody>
          <a:bodyPr/>
          <a:lstStyle/>
          <a:p>
            <a:pPr marL="457200" indent="-457200">
              <a:buFont typeface="Arial" panose="020B0604020202020204" pitchFamily="34" charset="0"/>
              <a:buChar char="•"/>
            </a:pPr>
            <a:r>
              <a:rPr lang="en-GB" dirty="0"/>
              <a:t>In 1967, she was given an MBE, a special award from the King or Queen for doing amazing work to help her community and country.</a:t>
            </a:r>
          </a:p>
          <a:p>
            <a:pPr marL="457200" indent="-457200">
              <a:buFont typeface="Arial" panose="020B0604020202020204" pitchFamily="34" charset="0"/>
              <a:buChar char="•"/>
            </a:pPr>
            <a:r>
              <a:rPr lang="en-GB" dirty="0"/>
              <a:t>In 1996, for her continuing her outstanding work, it was upgraded to a CBE – the highest  of the three orders.</a:t>
            </a:r>
          </a:p>
        </p:txBody>
      </p:sp>
      <p:pic>
        <p:nvPicPr>
          <p:cNvPr id="8" name="Picture Placeholder 7" descr="Two very smartly dressed ladies wearing hats, a grandmother &amp; granddaughter. The grandmother is proudly holding a medal she's been awarded">
            <a:extLst>
              <a:ext uri="{FF2B5EF4-FFF2-40B4-BE49-F238E27FC236}">
                <a16:creationId xmlns:a16="http://schemas.microsoft.com/office/drawing/2014/main" id="{611EDF15-5DFD-5B76-4E87-B73B344B69A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0296" b="4111"/>
          <a:stretch>
            <a:fillRect/>
          </a:stretch>
        </p:blipFill>
        <p:spPr>
          <a:xfrm>
            <a:off x="6096000" y="1411703"/>
            <a:ext cx="5714114" cy="4981601"/>
          </a:xfrm>
        </p:spPr>
      </p:pic>
      <p:sp>
        <p:nvSpPr>
          <p:cNvPr id="9" name="Text Placeholder 8">
            <a:extLst>
              <a:ext uri="{FF2B5EF4-FFF2-40B4-BE49-F238E27FC236}">
                <a16:creationId xmlns:a16="http://schemas.microsoft.com/office/drawing/2014/main" id="{7AF880C9-06D6-BFA8-6DE2-9C3ED1855F0B}"/>
              </a:ext>
            </a:extLst>
          </p:cNvPr>
          <p:cNvSpPr>
            <a:spLocks noGrp="1"/>
          </p:cNvSpPr>
          <p:nvPr>
            <p:ph type="body" sz="quarter" idx="26"/>
          </p:nvPr>
        </p:nvSpPr>
        <p:spPr/>
        <p:txBody>
          <a:bodyPr/>
          <a:lstStyle/>
          <a:p>
            <a:r>
              <a:rPr lang="en-GB" dirty="0"/>
              <a:t>Judy Fryd collecting her CBE with her granddaughter Elly Downes </a:t>
            </a:r>
          </a:p>
        </p:txBody>
      </p:sp>
    </p:spTree>
    <p:extLst>
      <p:ext uri="{BB962C8B-B14F-4D97-AF65-F5344CB8AC3E}">
        <p14:creationId xmlns:p14="http://schemas.microsoft.com/office/powerpoint/2010/main" val="2906278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552B-D9D1-8D37-08D4-5B44ED4BB9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C6D846-3B37-C619-EC42-2A4D17C6DAB9}"/>
              </a:ext>
            </a:extLst>
          </p:cNvPr>
          <p:cNvSpPr>
            <a:spLocks noGrp="1"/>
          </p:cNvSpPr>
          <p:nvPr>
            <p:ph type="title"/>
          </p:nvPr>
        </p:nvSpPr>
        <p:spPr/>
        <p:txBody>
          <a:bodyPr/>
          <a:lstStyle/>
          <a:p>
            <a:r>
              <a:rPr lang="en-GB" dirty="0"/>
              <a:t>Recognition – Postage Stamp</a:t>
            </a:r>
          </a:p>
        </p:txBody>
      </p:sp>
      <p:sp>
        <p:nvSpPr>
          <p:cNvPr id="2" name="Content Placeholder 1">
            <a:extLst>
              <a:ext uri="{FF2B5EF4-FFF2-40B4-BE49-F238E27FC236}">
                <a16:creationId xmlns:a16="http://schemas.microsoft.com/office/drawing/2014/main" id="{BF6C12BE-4238-31A4-3815-D603E38252A9}"/>
              </a:ext>
            </a:extLst>
          </p:cNvPr>
          <p:cNvSpPr>
            <a:spLocks noGrp="1"/>
          </p:cNvSpPr>
          <p:nvPr>
            <p:ph idx="1"/>
          </p:nvPr>
        </p:nvSpPr>
        <p:spPr>
          <a:xfrm>
            <a:off x="381885" y="1411704"/>
            <a:ext cx="5849949" cy="5081170"/>
          </a:xfrm>
        </p:spPr>
        <p:txBody>
          <a:bodyPr lIns="0" tIns="45720" rIns="90000" bIns="45720" anchor="t"/>
          <a:lstStyle/>
          <a:p>
            <a:pPr marL="457200" indent="-457200">
              <a:buFont typeface="Arial" panose="020B0604020202020204" pitchFamily="34" charset="0"/>
              <a:buChar char="•"/>
            </a:pPr>
            <a:r>
              <a:rPr lang="en-GB" dirty="0"/>
              <a:t>In 2009 the Royal Mail issued a stamp to honour Judy Fryd.</a:t>
            </a:r>
          </a:p>
          <a:p>
            <a:pPr marL="457200" indent="-457200">
              <a:buFont typeface="Arial" panose="020B0604020202020204" pitchFamily="34" charset="0"/>
              <a:buChar char="•"/>
            </a:pPr>
            <a:r>
              <a:rPr lang="en-GB" dirty="0"/>
              <a:t>It recognized her efforts in challenging societal prejudice and improving education for children with </a:t>
            </a:r>
            <a:r>
              <a:rPr lang="en-GB"/>
              <a:t>learning disabilities.</a:t>
            </a:r>
            <a:endParaRPr lang="en-GB" dirty="0"/>
          </a:p>
          <a:p>
            <a:pPr marL="457200" indent="-457200">
              <a:buFont typeface="Arial" panose="020B0604020202020204" pitchFamily="34" charset="0"/>
              <a:buChar char="•"/>
            </a:pPr>
            <a:r>
              <a:rPr lang="en-GB" dirty="0"/>
              <a:t>It was part of a set called "</a:t>
            </a:r>
            <a:r>
              <a:rPr lang="en-GB" dirty="0">
                <a:hlinkClick r:id="rId3"/>
              </a:rPr>
              <a:t>Eminent Britons</a:t>
            </a:r>
            <a:r>
              <a:rPr lang="en-GB" dirty="0"/>
              <a:t>“, which honoured 10 people. </a:t>
            </a:r>
          </a:p>
          <a:p>
            <a:pPr marL="457200" indent="-457200">
              <a:buFont typeface="Arial" panose="020B0604020202020204" pitchFamily="34" charset="0"/>
              <a:buChar char="•"/>
            </a:pPr>
            <a:r>
              <a:rPr lang="en-GB" dirty="0"/>
              <a:t>She was one of only two women selected.</a:t>
            </a:r>
          </a:p>
          <a:p>
            <a:endParaRPr lang="en-GB" dirty="0"/>
          </a:p>
        </p:txBody>
      </p:sp>
      <p:pic>
        <p:nvPicPr>
          <p:cNvPr id="7" name="Picture Placeholder 6" descr="A photo of a postage stamp with a photo of a lafy on it, with children playing in the background and the words 'Just Fryd 1909-2000, Campaigner and founder of Mencap' written across the bottom of it">
            <a:extLst>
              <a:ext uri="{FF2B5EF4-FFF2-40B4-BE49-F238E27FC236}">
                <a16:creationId xmlns:a16="http://schemas.microsoft.com/office/drawing/2014/main" id="{023D4ACC-E269-8AB0-F4A3-57011D0A70C0}"/>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tretch>
            <a:fillRect/>
          </a:stretch>
        </p:blipFill>
        <p:spPr>
          <a:xfrm>
            <a:off x="6852977" y="1411704"/>
            <a:ext cx="4957138" cy="4964120"/>
          </a:xfrm>
        </p:spPr>
      </p:pic>
    </p:spTree>
    <p:extLst>
      <p:ext uri="{BB962C8B-B14F-4D97-AF65-F5344CB8AC3E}">
        <p14:creationId xmlns:p14="http://schemas.microsoft.com/office/powerpoint/2010/main" val="74908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C92D-EAA2-9B88-033F-C439BE08060A}"/>
              </a:ext>
            </a:extLst>
          </p:cNvPr>
          <p:cNvSpPr>
            <a:spLocks noGrp="1"/>
          </p:cNvSpPr>
          <p:nvPr>
            <p:ph type="title"/>
          </p:nvPr>
        </p:nvSpPr>
        <p:spPr/>
        <p:txBody>
          <a:bodyPr/>
          <a:lstStyle/>
          <a:p>
            <a:r>
              <a:rPr lang="en-GB" dirty="0"/>
              <a:t>A national blue plaque to Judy Fryd</a:t>
            </a:r>
          </a:p>
        </p:txBody>
      </p:sp>
      <p:sp>
        <p:nvSpPr>
          <p:cNvPr id="3" name="Content Placeholder 2">
            <a:extLst>
              <a:ext uri="{FF2B5EF4-FFF2-40B4-BE49-F238E27FC236}">
                <a16:creationId xmlns:a16="http://schemas.microsoft.com/office/drawing/2014/main" id="{7AD042BC-5EA1-D2C1-B5C1-6838CDE918D5}"/>
              </a:ext>
            </a:extLst>
          </p:cNvPr>
          <p:cNvSpPr>
            <a:spLocks noGrp="1"/>
          </p:cNvSpPr>
          <p:nvPr>
            <p:ph idx="1"/>
          </p:nvPr>
        </p:nvSpPr>
        <p:spPr>
          <a:xfrm>
            <a:off x="381885" y="1411705"/>
            <a:ext cx="6420849" cy="1442027"/>
          </a:xfrm>
        </p:spPr>
        <p:txBody>
          <a:bodyPr>
            <a:normAutofit/>
          </a:bodyPr>
          <a:lstStyle/>
          <a:p>
            <a:r>
              <a:rPr lang="en-GB" sz="2000" dirty="0"/>
              <a:t>We have learnt all about why Judy Fryd, and 8 Westfield Avenue, are historically significant. To celebrate and mark Judy Fryd, on 6 </a:t>
            </a:r>
            <a:r>
              <a:rPr lang="en-GB" sz="2000"/>
              <a:t>March 2026, </a:t>
            </a:r>
            <a:r>
              <a:rPr lang="en-GB" sz="2000" dirty="0"/>
              <a:t>a national blue plaque was unveiled on outside 8 Westfield Avenue.   </a:t>
            </a:r>
            <a:endParaRPr lang="en-GB" dirty="0"/>
          </a:p>
        </p:txBody>
      </p:sp>
      <p:sp>
        <p:nvSpPr>
          <p:cNvPr id="15" name="Picture 3" descr="What is a Blue Plaque?">
            <a:extLst>
              <a:ext uri="{FF2B5EF4-FFF2-40B4-BE49-F238E27FC236}">
                <a16:creationId xmlns:a16="http://schemas.microsoft.com/office/drawing/2014/main" id="{4B1EE3DA-68AC-F74D-E5BD-EB850DD9E511}"/>
              </a:ext>
              <a:ext uri="{C183D7F6-B498-43B3-948B-1728B52AA6E4}">
                <adec:decorative xmlns:adec="http://schemas.microsoft.com/office/drawing/2017/decorative" val="0"/>
              </a:ext>
            </a:extLst>
          </p:cNvPr>
          <p:cNvSpPr/>
          <p:nvPr/>
        </p:nvSpPr>
        <p:spPr>
          <a:xfrm>
            <a:off x="215362" y="2917173"/>
            <a:ext cx="4286996" cy="545700"/>
          </a:xfrm>
          <a:custGeom>
            <a:avLst/>
            <a:gdLst>
              <a:gd name="connsiteX0" fmla="*/ 5911123 w 5925345"/>
              <a:gd name="connsiteY0" fmla="*/ 1060739 h 1876623"/>
              <a:gd name="connsiteX1" fmla="*/ 5925264 w 5925345"/>
              <a:gd name="connsiteY1" fmla="*/ 1383675 h 1876623"/>
              <a:gd name="connsiteX2" fmla="*/ 5814493 w 5925345"/>
              <a:gd name="connsiteY2" fmla="*/ 1480320 h 1876623"/>
              <a:gd name="connsiteX3" fmla="*/ 4867040 w 5925345"/>
              <a:gd name="connsiteY3" fmla="*/ 1572251 h 1876623"/>
              <a:gd name="connsiteX4" fmla="*/ 4518226 w 5925345"/>
              <a:gd name="connsiteY4" fmla="*/ 1605252 h 1876623"/>
              <a:gd name="connsiteX5" fmla="*/ 3896018 w 5925345"/>
              <a:gd name="connsiteY5" fmla="*/ 1657110 h 1876623"/>
              <a:gd name="connsiteX6" fmla="*/ 3221959 w 5925345"/>
              <a:gd name="connsiteY6" fmla="*/ 1694825 h 1876623"/>
              <a:gd name="connsiteX7" fmla="*/ 2203800 w 5925345"/>
              <a:gd name="connsiteY7" fmla="*/ 1746683 h 1876623"/>
              <a:gd name="connsiteX8" fmla="*/ 1694721 w 5925345"/>
              <a:gd name="connsiteY8" fmla="*/ 1774970 h 1876623"/>
              <a:gd name="connsiteX9" fmla="*/ 657708 w 5925345"/>
              <a:gd name="connsiteY9" fmla="*/ 1862186 h 1876623"/>
              <a:gd name="connsiteX10" fmla="*/ 341890 w 5925345"/>
              <a:gd name="connsiteY10" fmla="*/ 1869258 h 1876623"/>
              <a:gd name="connsiteX11" fmla="*/ 245259 w 5925345"/>
              <a:gd name="connsiteY11" fmla="*/ 1848043 h 1876623"/>
              <a:gd name="connsiteX12" fmla="*/ 158056 w 5925345"/>
              <a:gd name="connsiteY12" fmla="*/ 1760827 h 1876623"/>
              <a:gd name="connsiteX13" fmla="*/ 4861 w 5925345"/>
              <a:gd name="connsiteY13" fmla="*/ 865091 h 1876623"/>
              <a:gd name="connsiteX14" fmla="*/ 35500 w 5925345"/>
              <a:gd name="connsiteY14" fmla="*/ 619943 h 1876623"/>
              <a:gd name="connsiteX15" fmla="*/ 110919 w 5925345"/>
              <a:gd name="connsiteY15" fmla="*/ 372437 h 1876623"/>
              <a:gd name="connsiteX16" fmla="*/ 247616 w 5925345"/>
              <a:gd name="connsiteY16" fmla="*/ 285221 h 1876623"/>
              <a:gd name="connsiteX17" fmla="*/ 506869 w 5925345"/>
              <a:gd name="connsiteY17" fmla="*/ 285221 h 1876623"/>
              <a:gd name="connsiteX18" fmla="*/ 1081941 w 5925345"/>
              <a:gd name="connsiteY18" fmla="*/ 266363 h 1876623"/>
              <a:gd name="connsiteX19" fmla="*/ 1534455 w 5925345"/>
              <a:gd name="connsiteY19" fmla="*/ 252220 h 1876623"/>
              <a:gd name="connsiteX20" fmla="*/ 2957992 w 5925345"/>
              <a:gd name="connsiteY20" fmla="*/ 214505 h 1876623"/>
              <a:gd name="connsiteX21" fmla="*/ 3679188 w 5925345"/>
              <a:gd name="connsiteY21" fmla="*/ 153218 h 1876623"/>
              <a:gd name="connsiteX22" fmla="*/ 4108134 w 5925345"/>
              <a:gd name="connsiteY22" fmla="*/ 113145 h 1876623"/>
              <a:gd name="connsiteX23" fmla="*/ 4704417 w 5925345"/>
              <a:gd name="connsiteY23" fmla="*/ 40072 h 1876623"/>
              <a:gd name="connsiteX24" fmla="*/ 5006094 w 5925345"/>
              <a:gd name="connsiteY24" fmla="*/ 16500 h 1876623"/>
              <a:gd name="connsiteX25" fmla="*/ 5623588 w 5925345"/>
              <a:gd name="connsiteY25" fmla="*/ 0 h 1876623"/>
              <a:gd name="connsiteX26" fmla="*/ 5729646 w 5925345"/>
              <a:gd name="connsiteY26" fmla="*/ 9429 h 1876623"/>
              <a:gd name="connsiteX27" fmla="*/ 5790924 w 5925345"/>
              <a:gd name="connsiteY27" fmla="*/ 63644 h 1876623"/>
              <a:gd name="connsiteX28" fmla="*/ 5880484 w 5925345"/>
              <a:gd name="connsiteY28" fmla="*/ 577513 h 1876623"/>
              <a:gd name="connsiteX29" fmla="*/ 5904053 w 5925345"/>
              <a:gd name="connsiteY29" fmla="*/ 846234 h 1876623"/>
              <a:gd name="connsiteX30" fmla="*/ 5904053 w 5925345"/>
              <a:gd name="connsiteY30" fmla="*/ 1056025 h 1876623"/>
              <a:gd name="connsiteX31" fmla="*/ 5911123 w 5925345"/>
              <a:gd name="connsiteY31" fmla="*/ 1056025 h 187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25345" h="1876623">
                <a:moveTo>
                  <a:pt x="5911123" y="1060739"/>
                </a:moveTo>
                <a:cubicBezTo>
                  <a:pt x="5915837" y="1166813"/>
                  <a:pt x="5920551" y="1275244"/>
                  <a:pt x="5925264" y="1383675"/>
                </a:cubicBezTo>
                <a:cubicBezTo>
                  <a:pt x="5927621" y="1433176"/>
                  <a:pt x="5878127" y="1477963"/>
                  <a:pt x="5814493" y="1480320"/>
                </a:cubicBezTo>
                <a:cubicBezTo>
                  <a:pt x="5496318" y="1494463"/>
                  <a:pt x="5180500" y="1525107"/>
                  <a:pt x="4867040" y="1572251"/>
                </a:cubicBezTo>
                <a:cubicBezTo>
                  <a:pt x="4751554" y="1588751"/>
                  <a:pt x="4633711" y="1595823"/>
                  <a:pt x="4518226" y="1605252"/>
                </a:cubicBezTo>
                <a:cubicBezTo>
                  <a:pt x="4310823" y="1624109"/>
                  <a:pt x="4103420" y="1642967"/>
                  <a:pt x="3896018" y="1657110"/>
                </a:cubicBezTo>
                <a:cubicBezTo>
                  <a:pt x="3672117" y="1673610"/>
                  <a:pt x="3445860" y="1690111"/>
                  <a:pt x="3221959" y="1694825"/>
                </a:cubicBezTo>
                <a:cubicBezTo>
                  <a:pt x="2882573" y="1704254"/>
                  <a:pt x="2540830" y="1716040"/>
                  <a:pt x="2203800" y="1746683"/>
                </a:cubicBezTo>
                <a:cubicBezTo>
                  <a:pt x="2034107" y="1760827"/>
                  <a:pt x="1864414" y="1763184"/>
                  <a:pt x="1694721" y="1774970"/>
                </a:cubicBezTo>
                <a:cubicBezTo>
                  <a:pt x="1348264" y="1798542"/>
                  <a:pt x="1001808" y="1812685"/>
                  <a:pt x="657708" y="1862186"/>
                </a:cubicBezTo>
                <a:cubicBezTo>
                  <a:pt x="554006" y="1878686"/>
                  <a:pt x="447948" y="1881044"/>
                  <a:pt x="341890" y="1869258"/>
                </a:cubicBezTo>
                <a:cubicBezTo>
                  <a:pt x="308894" y="1864543"/>
                  <a:pt x="275898" y="1857472"/>
                  <a:pt x="245259" y="1848043"/>
                </a:cubicBezTo>
                <a:cubicBezTo>
                  <a:pt x="198122" y="1831542"/>
                  <a:pt x="167483" y="1807971"/>
                  <a:pt x="158056" y="1760827"/>
                </a:cubicBezTo>
                <a:cubicBezTo>
                  <a:pt x="110919" y="1461463"/>
                  <a:pt x="59068" y="1164456"/>
                  <a:pt x="4861" y="865091"/>
                </a:cubicBezTo>
                <a:cubicBezTo>
                  <a:pt x="-6924" y="782590"/>
                  <a:pt x="2504" y="697730"/>
                  <a:pt x="35500" y="619943"/>
                </a:cubicBezTo>
                <a:cubicBezTo>
                  <a:pt x="66139" y="539798"/>
                  <a:pt x="103848" y="459654"/>
                  <a:pt x="110919" y="372437"/>
                </a:cubicBezTo>
                <a:cubicBezTo>
                  <a:pt x="115633" y="315864"/>
                  <a:pt x="169840" y="285221"/>
                  <a:pt x="247616" y="285221"/>
                </a:cubicBezTo>
                <a:cubicBezTo>
                  <a:pt x="334820" y="285221"/>
                  <a:pt x="419666" y="287578"/>
                  <a:pt x="506869" y="285221"/>
                </a:cubicBezTo>
                <a:cubicBezTo>
                  <a:pt x="697774" y="280507"/>
                  <a:pt x="891036" y="273435"/>
                  <a:pt x="1081941" y="266363"/>
                </a:cubicBezTo>
                <a:cubicBezTo>
                  <a:pt x="1232779" y="261649"/>
                  <a:pt x="1383617" y="249863"/>
                  <a:pt x="1534455" y="252220"/>
                </a:cubicBezTo>
                <a:cubicBezTo>
                  <a:pt x="2010539" y="256935"/>
                  <a:pt x="2484265" y="235720"/>
                  <a:pt x="2957992" y="214505"/>
                </a:cubicBezTo>
                <a:cubicBezTo>
                  <a:pt x="3198391" y="205076"/>
                  <a:pt x="3438789" y="174433"/>
                  <a:pt x="3679188" y="153218"/>
                </a:cubicBezTo>
                <a:cubicBezTo>
                  <a:pt x="3822956" y="141432"/>
                  <a:pt x="3964366" y="129646"/>
                  <a:pt x="4108134" y="113145"/>
                </a:cubicBezTo>
                <a:cubicBezTo>
                  <a:pt x="4308466" y="89574"/>
                  <a:pt x="4506442" y="63644"/>
                  <a:pt x="4704417" y="40072"/>
                </a:cubicBezTo>
                <a:cubicBezTo>
                  <a:pt x="4803404" y="28286"/>
                  <a:pt x="4904749" y="21215"/>
                  <a:pt x="5006094" y="16500"/>
                </a:cubicBezTo>
                <a:cubicBezTo>
                  <a:pt x="5211139" y="9429"/>
                  <a:pt x="5418542" y="4714"/>
                  <a:pt x="5623588" y="0"/>
                </a:cubicBezTo>
                <a:cubicBezTo>
                  <a:pt x="5658940" y="0"/>
                  <a:pt x="5694293" y="4714"/>
                  <a:pt x="5729646" y="9429"/>
                </a:cubicBezTo>
                <a:cubicBezTo>
                  <a:pt x="5760285" y="11786"/>
                  <a:pt x="5786211" y="33001"/>
                  <a:pt x="5790924" y="63644"/>
                </a:cubicBezTo>
                <a:cubicBezTo>
                  <a:pt x="5819206" y="235720"/>
                  <a:pt x="5852202" y="405438"/>
                  <a:pt x="5880484" y="577513"/>
                </a:cubicBezTo>
                <a:cubicBezTo>
                  <a:pt x="5894625" y="667087"/>
                  <a:pt x="5899339" y="756660"/>
                  <a:pt x="5904053" y="846234"/>
                </a:cubicBezTo>
                <a:cubicBezTo>
                  <a:pt x="5908767" y="916950"/>
                  <a:pt x="5904053" y="985309"/>
                  <a:pt x="5904053" y="1056025"/>
                </a:cubicBezTo>
                <a:lnTo>
                  <a:pt x="5911123" y="1056025"/>
                </a:lnTo>
                <a:close/>
              </a:path>
            </a:pathLst>
          </a:custGeom>
          <a:solidFill>
            <a:srgbClr val="F5C946"/>
          </a:solidFill>
          <a:ln w="16366" cap="flat">
            <a:noFill/>
            <a:prstDash val="solid"/>
            <a:miter/>
          </a:ln>
        </p:spPr>
        <p:txBody>
          <a:bodyPr rtlCol="0" anchor="ctr"/>
          <a:lstStyle/>
          <a:p>
            <a:pPr algn="ctr"/>
            <a:r>
              <a:rPr lang="en-GB" sz="2200" dirty="0"/>
              <a:t>What is a national  blue plaque?</a:t>
            </a:r>
          </a:p>
        </p:txBody>
      </p:sp>
      <p:sp>
        <p:nvSpPr>
          <p:cNvPr id="13" name="TextBox 12">
            <a:extLst>
              <a:ext uri="{FF2B5EF4-FFF2-40B4-BE49-F238E27FC236}">
                <a16:creationId xmlns:a16="http://schemas.microsoft.com/office/drawing/2014/main" id="{E6B5C217-5713-79CF-8388-95F20B967018}"/>
              </a:ext>
            </a:extLst>
          </p:cNvPr>
          <p:cNvSpPr txBox="1"/>
          <p:nvPr/>
        </p:nvSpPr>
        <p:spPr>
          <a:xfrm>
            <a:off x="215362" y="3609981"/>
            <a:ext cx="6517034" cy="3170099"/>
          </a:xfrm>
          <a:prstGeom prst="rect">
            <a:avLst/>
          </a:prstGeom>
          <a:noFill/>
        </p:spPr>
        <p:txBody>
          <a:bodyPr wrap="square">
            <a:spAutoFit/>
          </a:bodyPr>
          <a:lstStyle/>
          <a:p>
            <a:r>
              <a:rPr lang="en-GB" sz="2000" dirty="0"/>
              <a:t>National blue plaques are placed on buildings connected to significant people.  Until 2024 there was an “official” blue plaque scheme, which ran in London.  Local councils and organisations also ran their own schemes. In February 2024, Historic England took responsibility for a national blue plaque scheme. Their plan is to place blue plaques across the country to celebrate </a:t>
            </a:r>
            <a:r>
              <a:rPr lang="en-GB" sz="2000" i="1" dirty="0"/>
              <a:t>“</a:t>
            </a:r>
            <a:r>
              <a:rPr lang="en-GB" sz="2000" b="1" i="1" dirty="0">
                <a:solidFill>
                  <a:srgbClr val="151515"/>
                </a:solidFill>
                <a:effectLst/>
              </a:rPr>
              <a:t>people throughout history who have made significant and positive contributions to human welfare or happiness.”</a:t>
            </a:r>
          </a:p>
        </p:txBody>
      </p:sp>
      <p:pic>
        <p:nvPicPr>
          <p:cNvPr id="5" name="Picture Placeholder 4" descr="A photo of a round blue plaque with white writing, saying 'Judy Fryd, 1909-2000) Campaigner for children and adults with learning disabilities lived and worked here'.">
            <a:extLst>
              <a:ext uri="{FF2B5EF4-FFF2-40B4-BE49-F238E27FC236}">
                <a16:creationId xmlns:a16="http://schemas.microsoft.com/office/drawing/2014/main" id="{A0705E6F-2F0E-2BC3-505B-942103D304C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7121490" y="1212923"/>
            <a:ext cx="4487459" cy="4641281"/>
          </a:xfrm>
        </p:spPr>
      </p:pic>
      <p:sp>
        <p:nvSpPr>
          <p:cNvPr id="8" name="Text Placeholder 7" descr="Cary’s plaque">
            <a:extLst>
              <a:ext uri="{FF2B5EF4-FFF2-40B4-BE49-F238E27FC236}">
                <a16:creationId xmlns:a16="http://schemas.microsoft.com/office/drawing/2014/main" id="{631F291D-EAD6-F0CE-A841-AF9657AEC9AF}"/>
              </a:ext>
            </a:extLst>
          </p:cNvPr>
          <p:cNvSpPr>
            <a:spLocks noGrp="1"/>
          </p:cNvSpPr>
          <p:nvPr>
            <p:ph type="body" sz="quarter" idx="26"/>
          </p:nvPr>
        </p:nvSpPr>
        <p:spPr>
          <a:xfrm>
            <a:off x="7785172" y="6135764"/>
            <a:ext cx="3232006" cy="592973"/>
          </a:xfrm>
        </p:spPr>
        <p:txBody>
          <a:bodyPr>
            <a:normAutofit/>
          </a:bodyPr>
          <a:lstStyle/>
          <a:p>
            <a:r>
              <a:rPr lang="en-GB" dirty="0"/>
              <a:t>Judy’s plaque</a:t>
            </a:r>
          </a:p>
        </p:txBody>
      </p:sp>
    </p:spTree>
    <p:extLst>
      <p:ext uri="{BB962C8B-B14F-4D97-AF65-F5344CB8AC3E}">
        <p14:creationId xmlns:p14="http://schemas.microsoft.com/office/powerpoint/2010/main" val="3319507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8462FF1-BCC8-CEAC-AC14-22E851F1E6EC}"/>
              </a:ext>
            </a:extLst>
          </p:cNvPr>
          <p:cNvSpPr>
            <a:spLocks noGrp="1"/>
          </p:cNvSpPr>
          <p:nvPr>
            <p:ph type="title"/>
          </p:nvPr>
        </p:nvSpPr>
        <p:spPr/>
        <p:txBody>
          <a:bodyPr>
            <a:normAutofit/>
          </a:bodyPr>
          <a:lstStyle/>
          <a:p>
            <a:r>
              <a:rPr lang="en-GB" sz="3200" dirty="0"/>
              <a:t>Why 8 Westfield Avenue?</a:t>
            </a:r>
            <a:r>
              <a:rPr lang="en-GB" sz="3200" dirty="0">
                <a:solidFill>
                  <a:schemeClr val="bg1"/>
                </a:solidFill>
              </a:rPr>
              <a:t>2</a:t>
            </a:r>
            <a:endParaRPr lang="en-GB" dirty="0">
              <a:solidFill>
                <a:schemeClr val="bg1"/>
              </a:solidFill>
            </a:endParaRPr>
          </a:p>
        </p:txBody>
      </p:sp>
      <p:sp>
        <p:nvSpPr>
          <p:cNvPr id="4" name="Content Placeholder 3">
            <a:extLst>
              <a:ext uri="{FF2B5EF4-FFF2-40B4-BE49-F238E27FC236}">
                <a16:creationId xmlns:a16="http://schemas.microsoft.com/office/drawing/2014/main" id="{40B8D37B-148E-E5ED-94BE-A72899EE1D5F}"/>
              </a:ext>
            </a:extLst>
          </p:cNvPr>
          <p:cNvSpPr>
            <a:spLocks noGrp="1"/>
          </p:cNvSpPr>
          <p:nvPr>
            <p:ph idx="1"/>
          </p:nvPr>
        </p:nvSpPr>
        <p:spPr>
          <a:xfrm>
            <a:off x="381886" y="1411704"/>
            <a:ext cx="5324852" cy="3302536"/>
          </a:xfrm>
        </p:spPr>
        <p:txBody>
          <a:bodyPr>
            <a:noAutofit/>
          </a:bodyPr>
          <a:lstStyle/>
          <a:p>
            <a:r>
              <a:rPr lang="en-GB" sz="2000" dirty="0"/>
              <a:t>The national blue plaque on the external wall of 8 Westfield Avenue is only the 8th blue plaque to be placed as part of Historic England’s new scheme!</a:t>
            </a:r>
          </a:p>
          <a:p>
            <a:endParaRPr lang="en-GB" sz="2000" dirty="0"/>
          </a:p>
          <a:p>
            <a:r>
              <a:rPr lang="en-GB" sz="2000" dirty="0"/>
              <a:t>Historic England say that national blue plaques should be placed on buildings that “have had a significant influence in forming a person’s character or shaping their activities”. </a:t>
            </a:r>
          </a:p>
        </p:txBody>
      </p:sp>
      <p:pic>
        <p:nvPicPr>
          <p:cNvPr id="19" name="Picture Placeholder 18" descr="A colour photo of one half of a pair of semi-detached houses.">
            <a:extLst>
              <a:ext uri="{FF2B5EF4-FFF2-40B4-BE49-F238E27FC236}">
                <a16:creationId xmlns:a16="http://schemas.microsoft.com/office/drawing/2014/main" id="{D2C34540-1A7D-FC20-949A-0A113CCB6C9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grpSp>
        <p:nvGrpSpPr>
          <p:cNvPr id="9" name="Group 8" descr="Terraced House - One of a row of three or more houses joined together.&#10;">
            <a:extLst>
              <a:ext uri="{FF2B5EF4-FFF2-40B4-BE49-F238E27FC236}">
                <a16:creationId xmlns:a16="http://schemas.microsoft.com/office/drawing/2014/main" id="{DE030F60-D329-2077-C8AE-8E3B626FFA5E}"/>
              </a:ext>
            </a:extLst>
          </p:cNvPr>
          <p:cNvGrpSpPr/>
          <p:nvPr/>
        </p:nvGrpSpPr>
        <p:grpSpPr>
          <a:xfrm>
            <a:off x="2179231" y="4805969"/>
            <a:ext cx="3748421" cy="1778633"/>
            <a:chOff x="232926" y="5030523"/>
            <a:chExt cx="5622771" cy="1073593"/>
          </a:xfrm>
        </p:grpSpPr>
        <p:pic>
          <p:nvPicPr>
            <p:cNvPr id="2" name="Picture 11">
              <a:extLst>
                <a:ext uri="{FF2B5EF4-FFF2-40B4-BE49-F238E27FC236}">
                  <a16:creationId xmlns:a16="http://schemas.microsoft.com/office/drawing/2014/main" id="{35E8E863-9358-3B18-5A3B-93E019BCDA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2926" y="5030523"/>
              <a:ext cx="5622771" cy="1073593"/>
            </a:xfrm>
            <a:prstGeom prst="rect">
              <a:avLst/>
            </a:prstGeom>
          </p:spPr>
        </p:pic>
        <p:sp>
          <p:nvSpPr>
            <p:cNvPr id="7" name="TextBox 6">
              <a:extLst>
                <a:ext uri="{FF2B5EF4-FFF2-40B4-BE49-F238E27FC236}">
                  <a16:creationId xmlns:a16="http://schemas.microsoft.com/office/drawing/2014/main" id="{6CF55EBA-C971-6A54-C115-72211060DB5C}"/>
                </a:ext>
              </a:extLst>
            </p:cNvPr>
            <p:cNvSpPr txBox="1"/>
            <p:nvPr/>
          </p:nvSpPr>
          <p:spPr>
            <a:xfrm>
              <a:off x="434286" y="5187054"/>
              <a:ext cx="5296751" cy="724525"/>
            </a:xfrm>
            <a:prstGeom prst="rect">
              <a:avLst/>
            </a:prstGeom>
            <a:noFill/>
          </p:spPr>
          <p:txBody>
            <a:bodyPr wrap="square">
              <a:spAutoFit/>
            </a:bodyPr>
            <a:lstStyle/>
            <a:p>
              <a:r>
                <a:rPr lang="en-GB" sz="2400" b="0" i="0" dirty="0">
                  <a:effectLst/>
                </a:rPr>
                <a:t>Why might you say that </a:t>
              </a:r>
              <a:r>
                <a:rPr lang="en-GB" sz="2400" dirty="0"/>
                <a:t>8 Westfield Avenue </a:t>
              </a:r>
              <a:r>
                <a:rPr lang="en-GB" sz="2400" b="0" i="0" dirty="0">
                  <a:effectLst/>
                </a:rPr>
                <a:t>meets that description?</a:t>
              </a:r>
              <a:endParaRPr lang="en-GB" sz="2400" dirty="0"/>
            </a:p>
          </p:txBody>
        </p:sp>
      </p:grpSp>
      <p:grpSp>
        <p:nvGrpSpPr>
          <p:cNvPr id="3" name="Think-Char">
            <a:extLst>
              <a:ext uri="{FF2B5EF4-FFF2-40B4-BE49-F238E27FC236}">
                <a16:creationId xmlns:a16="http://schemas.microsoft.com/office/drawing/2014/main" id="{11D5EF94-BFB1-88E6-4C5F-048FB4D53436}"/>
              </a:ext>
              <a:ext uri="{C183D7F6-B498-43B3-948B-1728B52AA6E4}">
                <adec:decorative xmlns:adec="http://schemas.microsoft.com/office/drawing/2017/decorative" val="1"/>
              </a:ext>
            </a:extLst>
          </p:cNvPr>
          <p:cNvGrpSpPr/>
          <p:nvPr/>
        </p:nvGrpSpPr>
        <p:grpSpPr>
          <a:xfrm>
            <a:off x="357188" y="4753453"/>
            <a:ext cx="1653696" cy="1769267"/>
            <a:chOff x="215745" y="890004"/>
            <a:chExt cx="2491274" cy="2665380"/>
          </a:xfrm>
        </p:grpSpPr>
        <p:sp>
          <p:nvSpPr>
            <p:cNvPr id="5" name="Deco-Washi">
              <a:extLst>
                <a:ext uri="{FF2B5EF4-FFF2-40B4-BE49-F238E27FC236}">
                  <a16:creationId xmlns:a16="http://schemas.microsoft.com/office/drawing/2014/main" id="{866103CF-E40A-DF73-BCD7-279E4478F674}"/>
                </a:ext>
                <a:ext uri="{C183D7F6-B498-43B3-948B-1728B52AA6E4}">
                  <adec:decorative xmlns:adec="http://schemas.microsoft.com/office/drawing/2017/decorative" val="1"/>
                </a:ext>
              </a:extLst>
            </p:cNvPr>
            <p:cNvSpPr txBox="1">
              <a:spLocks/>
            </p:cNvSpPr>
            <p:nvPr/>
          </p:nvSpPr>
          <p:spPr>
            <a:xfrm>
              <a:off x="937592" y="890004"/>
              <a:ext cx="1769427" cy="681038"/>
            </a:xfrm>
            <a:prstGeom prst="rect">
              <a:avLst/>
            </a:prstGeom>
            <a:blipFill>
              <a:blip r:embed="rId6">
                <a:extLst>
                  <a:ext uri="{96DAC541-7B7A-43D3-8B79-37D633B846F1}">
                    <asvg:svgBlip xmlns:asvg="http://schemas.microsoft.com/office/drawing/2016/SVG/main" r:embed="rId7"/>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6" name="Text Placeholder" descr="Think">
              <a:extLst>
                <a:ext uri="{FF2B5EF4-FFF2-40B4-BE49-F238E27FC236}">
                  <a16:creationId xmlns:a16="http://schemas.microsoft.com/office/drawing/2014/main" id="{29016136-8E5D-81DA-6FB2-68165E6CBB4E}"/>
                </a:ext>
              </a:extLst>
            </p:cNvPr>
            <p:cNvSpPr txBox="1">
              <a:spLocks/>
            </p:cNvSpPr>
            <p:nvPr/>
          </p:nvSpPr>
          <p:spPr>
            <a:xfrm rot="21383919">
              <a:off x="1094382" y="1014434"/>
              <a:ext cx="1455846" cy="414338"/>
            </a:xfrm>
            <a:prstGeom prst="rect">
              <a:avLst/>
            </a:prstGeom>
            <a:noFill/>
          </p:spPr>
          <p:txBody>
            <a:bodyPr anchor="ctr" anchorCtr="0">
              <a:normAutofit fontScale="70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Think</a:t>
              </a:r>
            </a:p>
          </p:txBody>
        </p:sp>
        <p:pic>
          <p:nvPicPr>
            <p:cNvPr id="8" name="Think-icon" descr="Think character icon">
              <a:extLst>
                <a:ext uri="{FF2B5EF4-FFF2-40B4-BE49-F238E27FC236}">
                  <a16:creationId xmlns:a16="http://schemas.microsoft.com/office/drawing/2014/main" id="{43D924FC-139D-CC97-288B-A27F70AFB902}"/>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5745" y="1155274"/>
              <a:ext cx="2116867" cy="2400110"/>
            </a:xfrm>
            <a:prstGeom prst="rect">
              <a:avLst/>
            </a:prstGeom>
          </p:spPr>
        </p:pic>
      </p:grpSp>
    </p:spTree>
    <p:extLst>
      <p:ext uri="{BB962C8B-B14F-4D97-AF65-F5344CB8AC3E}">
        <p14:creationId xmlns:p14="http://schemas.microsoft.com/office/powerpoint/2010/main" val="34309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113EA5E7-FFFA-37C7-47A6-88C7FF3B19CC}"/>
              </a:ext>
            </a:extLst>
          </p:cNvPr>
          <p:cNvSpPr>
            <a:spLocks noGrp="1"/>
          </p:cNvSpPr>
          <p:nvPr>
            <p:ph type="title"/>
          </p:nvPr>
        </p:nvSpPr>
        <p:spPr/>
        <p:txBody>
          <a:bodyPr/>
          <a:lstStyle/>
          <a:p>
            <a:r>
              <a:rPr lang="en-GB" dirty="0"/>
              <a:t>Your Task – Part 1</a:t>
            </a:r>
            <a:endParaRPr lang="en-GB" dirty="0">
              <a:solidFill>
                <a:schemeClr val="bg1"/>
              </a:solidFill>
            </a:endParaRPr>
          </a:p>
        </p:txBody>
      </p:sp>
      <p:sp>
        <p:nvSpPr>
          <p:cNvPr id="28" name="TextBox 27">
            <a:extLst>
              <a:ext uri="{FF2B5EF4-FFF2-40B4-BE49-F238E27FC236}">
                <a16:creationId xmlns:a16="http://schemas.microsoft.com/office/drawing/2014/main" id="{0A3C4E7D-349B-2C2C-B625-67F34C8888B7}"/>
              </a:ext>
            </a:extLst>
          </p:cNvPr>
          <p:cNvSpPr txBox="1"/>
          <p:nvPr/>
        </p:nvSpPr>
        <p:spPr>
          <a:xfrm>
            <a:off x="281763" y="1335360"/>
            <a:ext cx="5814237" cy="1846659"/>
          </a:xfrm>
          <a:prstGeom prst="rect">
            <a:avLst/>
          </a:prstGeom>
          <a:noFill/>
        </p:spPr>
        <p:txBody>
          <a:bodyPr wrap="square" rtlCol="0">
            <a:spAutoFit/>
          </a:bodyPr>
          <a:lstStyle/>
          <a:p>
            <a:r>
              <a:rPr lang="en-GB" sz="2400" dirty="0"/>
              <a:t>On the template you have been given, design your own plaque celebrating why Judy Fryd is such a significant person. Make sure you….</a:t>
            </a:r>
          </a:p>
          <a:p>
            <a:endParaRPr lang="en-GB" dirty="0"/>
          </a:p>
        </p:txBody>
      </p:sp>
      <p:sp>
        <p:nvSpPr>
          <p:cNvPr id="5" name="TextBox 4">
            <a:extLst>
              <a:ext uri="{FF2B5EF4-FFF2-40B4-BE49-F238E27FC236}">
                <a16:creationId xmlns:a16="http://schemas.microsoft.com/office/drawing/2014/main" id="{392B8B53-4691-F366-AAFC-BD21897439A0}"/>
              </a:ext>
            </a:extLst>
          </p:cNvPr>
          <p:cNvSpPr txBox="1"/>
          <p:nvPr/>
        </p:nvSpPr>
        <p:spPr>
          <a:xfrm>
            <a:off x="2265701" y="3307621"/>
            <a:ext cx="4066022" cy="2677656"/>
          </a:xfrm>
          <a:prstGeom prst="rect">
            <a:avLst/>
          </a:prstGeom>
          <a:noFill/>
        </p:spPr>
        <p:txBody>
          <a:bodyPr wrap="square">
            <a:spAutoFit/>
          </a:bodyPr>
          <a:lstStyle/>
          <a:p>
            <a:r>
              <a:rPr lang="en-GB" sz="2400" dirty="0"/>
              <a:t>Complete the sentence:</a:t>
            </a:r>
          </a:p>
          <a:p>
            <a:endParaRPr lang="en-GB" sz="2400" dirty="0"/>
          </a:p>
          <a:p>
            <a:r>
              <a:rPr lang="en-GB" sz="2400" b="1" i="1" dirty="0"/>
              <a:t>Judy Fryd is significant because….</a:t>
            </a:r>
          </a:p>
          <a:p>
            <a:endParaRPr lang="en-GB" sz="2400" b="1" i="1" dirty="0"/>
          </a:p>
          <a:p>
            <a:r>
              <a:rPr lang="en-GB" sz="2400" dirty="0"/>
              <a:t>You might like to write one or a couple of sentences.</a:t>
            </a:r>
            <a:endParaRPr lang="en-GB" sz="2400" i="1" dirty="0"/>
          </a:p>
        </p:txBody>
      </p:sp>
      <p:grpSp>
        <p:nvGrpSpPr>
          <p:cNvPr id="7" name="Write-Char">
            <a:extLst>
              <a:ext uri="{FF2B5EF4-FFF2-40B4-BE49-F238E27FC236}">
                <a16:creationId xmlns:a16="http://schemas.microsoft.com/office/drawing/2014/main" id="{82ED2554-DCF2-A2FC-DE13-EF5F03000993}"/>
              </a:ext>
              <a:ext uri="{C183D7F6-B498-43B3-948B-1728B52AA6E4}">
                <adec:decorative xmlns:adec="http://schemas.microsoft.com/office/drawing/2017/decorative" val="1"/>
              </a:ext>
            </a:extLst>
          </p:cNvPr>
          <p:cNvGrpSpPr/>
          <p:nvPr/>
        </p:nvGrpSpPr>
        <p:grpSpPr>
          <a:xfrm>
            <a:off x="408263" y="3798584"/>
            <a:ext cx="1493038" cy="1484125"/>
            <a:chOff x="5040829" y="3499712"/>
            <a:chExt cx="2421899" cy="2610188"/>
          </a:xfrm>
        </p:grpSpPr>
        <p:sp>
          <p:nvSpPr>
            <p:cNvPr id="8" name="Deco-washi">
              <a:extLst>
                <a:ext uri="{FF2B5EF4-FFF2-40B4-BE49-F238E27FC236}">
                  <a16:creationId xmlns:a16="http://schemas.microsoft.com/office/drawing/2014/main" id="{6C2B0248-53F5-A712-46DF-32909A1F36B0}"/>
                </a:ext>
                <a:ext uri="{C183D7F6-B498-43B3-948B-1728B52AA6E4}">
                  <adec:decorative xmlns:adec="http://schemas.microsoft.com/office/drawing/2017/decorative" val="1"/>
                </a:ext>
              </a:extLst>
            </p:cNvPr>
            <p:cNvSpPr txBox="1">
              <a:spLocks/>
            </p:cNvSpPr>
            <p:nvPr/>
          </p:nvSpPr>
          <p:spPr>
            <a:xfrm>
              <a:off x="5040829" y="3499712"/>
              <a:ext cx="2284277"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9" name="Text Placeholder">
              <a:extLst>
                <a:ext uri="{FF2B5EF4-FFF2-40B4-BE49-F238E27FC236}">
                  <a16:creationId xmlns:a16="http://schemas.microsoft.com/office/drawing/2014/main" id="{E88B09AE-BF4A-E7B0-DB46-6CFB4868B46A}"/>
                </a:ext>
              </a:extLst>
            </p:cNvPr>
            <p:cNvSpPr txBox="1">
              <a:spLocks/>
            </p:cNvSpPr>
            <p:nvPr/>
          </p:nvSpPr>
          <p:spPr>
            <a:xfrm rot="21383919">
              <a:off x="5178324" y="3502886"/>
              <a:ext cx="1983845" cy="546003"/>
            </a:xfrm>
            <a:prstGeom prst="rect">
              <a:avLst/>
            </a:prstGeom>
            <a:noFill/>
          </p:spPr>
          <p:txBody>
            <a:bodyPr anchor="ctr" anchorCtr="0">
              <a:normAutofit fontScale="8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Write</a:t>
              </a:r>
            </a:p>
          </p:txBody>
        </p:sp>
        <p:pic>
          <p:nvPicPr>
            <p:cNvPr id="10" name="Write-icon" descr="Write character icon">
              <a:extLst>
                <a:ext uri="{FF2B5EF4-FFF2-40B4-BE49-F238E27FC236}">
                  <a16:creationId xmlns:a16="http://schemas.microsoft.com/office/drawing/2014/main" id="{8D9C68AC-21B5-4F3D-F78E-A56ADAC5DB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8451" y="4336790"/>
              <a:ext cx="2284277" cy="1773110"/>
            </a:xfrm>
            <a:prstGeom prst="rect">
              <a:avLst/>
            </a:prstGeom>
          </p:spPr>
        </p:pic>
      </p:grpSp>
      <p:grpSp>
        <p:nvGrpSpPr>
          <p:cNvPr id="29" name="Group 28" descr="Blank Blue Plaque template for Cary Grant">
            <a:extLst>
              <a:ext uri="{FF2B5EF4-FFF2-40B4-BE49-F238E27FC236}">
                <a16:creationId xmlns:a16="http://schemas.microsoft.com/office/drawing/2014/main" id="{5896640A-A381-4B83-54C1-180DC888A811}"/>
              </a:ext>
            </a:extLst>
          </p:cNvPr>
          <p:cNvGrpSpPr/>
          <p:nvPr/>
        </p:nvGrpSpPr>
        <p:grpSpPr>
          <a:xfrm>
            <a:off x="6423627" y="1237229"/>
            <a:ext cx="4884840" cy="4503957"/>
            <a:chOff x="6423627" y="1237229"/>
            <a:chExt cx="4884840" cy="4503957"/>
          </a:xfrm>
        </p:grpSpPr>
        <p:pic>
          <p:nvPicPr>
            <p:cNvPr id="6" name="Picture 5">
              <a:extLst>
                <a:ext uri="{FF2B5EF4-FFF2-40B4-BE49-F238E27FC236}">
                  <a16:creationId xmlns:a16="http://schemas.microsoft.com/office/drawing/2014/main" id="{37F8539E-D867-964D-BADD-1032430C2307}"/>
                </a:ext>
              </a:extLst>
            </p:cNvPr>
            <p:cNvPicPr>
              <a:picLocks noChangeAspect="1"/>
            </p:cNvPicPr>
            <p:nvPr/>
          </p:nvPicPr>
          <p:blipFill>
            <a:blip r:embed="rId6"/>
            <a:srcRect/>
            <a:stretch/>
          </p:blipFill>
          <p:spPr>
            <a:xfrm>
              <a:off x="6423627" y="1237229"/>
              <a:ext cx="4884840" cy="4503957"/>
            </a:xfrm>
            <a:prstGeom prst="rect">
              <a:avLst/>
            </a:prstGeom>
          </p:spPr>
        </p:pic>
        <p:sp>
          <p:nvSpPr>
            <p:cNvPr id="3" name="TextBox 2">
              <a:extLst>
                <a:ext uri="{FF2B5EF4-FFF2-40B4-BE49-F238E27FC236}">
                  <a16:creationId xmlns:a16="http://schemas.microsoft.com/office/drawing/2014/main" id="{D96880A3-D1BD-D92B-9C92-3D6EEC99ACAA}"/>
                </a:ext>
              </a:extLst>
            </p:cNvPr>
            <p:cNvSpPr txBox="1"/>
            <p:nvPr/>
          </p:nvSpPr>
          <p:spPr>
            <a:xfrm>
              <a:off x="7518400" y="2147916"/>
              <a:ext cx="2679148" cy="1754326"/>
            </a:xfrm>
            <a:prstGeom prst="rect">
              <a:avLst/>
            </a:prstGeom>
            <a:solidFill>
              <a:schemeClr val="bg1"/>
            </a:solid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Judy</a:t>
              </a:r>
            </a:p>
            <a:p>
              <a:pPr algn="ctr"/>
              <a:r>
                <a:rPr lang="en-GB" sz="3600" b="1" dirty="0">
                  <a:latin typeface="Times New Roman" panose="02020603050405020304" pitchFamily="18" charset="0"/>
                  <a:cs typeface="Times New Roman" panose="02020603050405020304" pitchFamily="18" charset="0"/>
                </a:rPr>
                <a:t>Fryd</a:t>
              </a:r>
            </a:p>
            <a:p>
              <a:pPr algn="ctr"/>
              <a:r>
                <a:rPr lang="en-GB" sz="3600" b="1" dirty="0">
                  <a:latin typeface="Times New Roman" panose="02020603050405020304" pitchFamily="18" charset="0"/>
                  <a:cs typeface="Times New Roman" panose="02020603050405020304" pitchFamily="18" charset="0"/>
                </a:rPr>
                <a:t>1909 - 2000</a:t>
              </a:r>
            </a:p>
          </p:txBody>
        </p:sp>
      </p:grpSp>
    </p:spTree>
    <p:extLst>
      <p:ext uri="{BB962C8B-B14F-4D97-AF65-F5344CB8AC3E}">
        <p14:creationId xmlns:p14="http://schemas.microsoft.com/office/powerpoint/2010/main" val="2446213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113EA5E7-FFFA-37C7-47A6-88C7FF3B19CC}"/>
              </a:ext>
            </a:extLst>
          </p:cNvPr>
          <p:cNvSpPr>
            <a:spLocks noGrp="1"/>
          </p:cNvSpPr>
          <p:nvPr>
            <p:ph type="title"/>
          </p:nvPr>
        </p:nvSpPr>
        <p:spPr/>
        <p:txBody>
          <a:bodyPr/>
          <a:lstStyle/>
          <a:p>
            <a:r>
              <a:rPr lang="en-GB" dirty="0"/>
              <a:t>Your Task – Part 2</a:t>
            </a:r>
            <a:endParaRPr lang="en-GB" dirty="0">
              <a:solidFill>
                <a:schemeClr val="bg1"/>
              </a:solidFill>
            </a:endParaRPr>
          </a:p>
        </p:txBody>
      </p:sp>
      <p:sp>
        <p:nvSpPr>
          <p:cNvPr id="28" name="TextBox 27">
            <a:extLst>
              <a:ext uri="{FF2B5EF4-FFF2-40B4-BE49-F238E27FC236}">
                <a16:creationId xmlns:a16="http://schemas.microsoft.com/office/drawing/2014/main" id="{0A3C4E7D-349B-2C2C-B625-67F34C8888B7}"/>
              </a:ext>
            </a:extLst>
          </p:cNvPr>
          <p:cNvSpPr txBox="1"/>
          <p:nvPr/>
        </p:nvSpPr>
        <p:spPr>
          <a:xfrm>
            <a:off x="281763" y="1335360"/>
            <a:ext cx="5814237" cy="2215991"/>
          </a:xfrm>
          <a:prstGeom prst="rect">
            <a:avLst/>
          </a:prstGeom>
          <a:noFill/>
        </p:spPr>
        <p:txBody>
          <a:bodyPr wrap="square" rtlCol="0">
            <a:spAutoFit/>
          </a:bodyPr>
          <a:lstStyle/>
          <a:p>
            <a:r>
              <a:rPr lang="en-GB" sz="2400" dirty="0"/>
              <a:t>Draw a picture to illustrate your plaque. </a:t>
            </a:r>
          </a:p>
          <a:p>
            <a:endParaRPr lang="en-GB" sz="2400" dirty="0"/>
          </a:p>
          <a:p>
            <a:r>
              <a:rPr lang="en-GB" sz="2400" dirty="0"/>
              <a:t>Instead, or as well as writing a sentence, you might like to draw a picture to celebrate Judy! </a:t>
            </a:r>
            <a:endParaRPr lang="en-GB" sz="2400" i="1" dirty="0"/>
          </a:p>
          <a:p>
            <a:endParaRPr lang="en-GB" dirty="0"/>
          </a:p>
        </p:txBody>
      </p:sp>
      <p:grpSp>
        <p:nvGrpSpPr>
          <p:cNvPr id="13" name="Group 12" descr="Blank Blue Plaque template for Cary Grant">
            <a:extLst>
              <a:ext uri="{FF2B5EF4-FFF2-40B4-BE49-F238E27FC236}">
                <a16:creationId xmlns:a16="http://schemas.microsoft.com/office/drawing/2014/main" id="{19C2DD6A-ED6B-EEDB-C9DF-B33709BC1B91}"/>
              </a:ext>
            </a:extLst>
          </p:cNvPr>
          <p:cNvGrpSpPr/>
          <p:nvPr/>
        </p:nvGrpSpPr>
        <p:grpSpPr>
          <a:xfrm>
            <a:off x="6423627" y="1237229"/>
            <a:ext cx="4884840" cy="4503957"/>
            <a:chOff x="6423627" y="1237229"/>
            <a:chExt cx="4884840" cy="4503957"/>
          </a:xfrm>
        </p:grpSpPr>
        <p:pic>
          <p:nvPicPr>
            <p:cNvPr id="6" name="Picture 5">
              <a:extLst>
                <a:ext uri="{FF2B5EF4-FFF2-40B4-BE49-F238E27FC236}">
                  <a16:creationId xmlns:a16="http://schemas.microsoft.com/office/drawing/2014/main" id="{37F8539E-D867-964D-BADD-1032430C2307}"/>
                </a:ext>
              </a:extLst>
            </p:cNvPr>
            <p:cNvPicPr>
              <a:picLocks noChangeAspect="1"/>
            </p:cNvPicPr>
            <p:nvPr/>
          </p:nvPicPr>
          <p:blipFill>
            <a:blip r:embed="rId3"/>
            <a:srcRect/>
            <a:stretch/>
          </p:blipFill>
          <p:spPr>
            <a:xfrm>
              <a:off x="6423627" y="1237229"/>
              <a:ext cx="4884840" cy="4503957"/>
            </a:xfrm>
            <a:prstGeom prst="rect">
              <a:avLst/>
            </a:prstGeom>
          </p:spPr>
        </p:pic>
        <p:sp>
          <p:nvSpPr>
            <p:cNvPr id="3" name="TextBox 2">
              <a:extLst>
                <a:ext uri="{FF2B5EF4-FFF2-40B4-BE49-F238E27FC236}">
                  <a16:creationId xmlns:a16="http://schemas.microsoft.com/office/drawing/2014/main" id="{D96880A3-D1BD-D92B-9C92-3D6EEC99ACAA}"/>
                </a:ext>
              </a:extLst>
            </p:cNvPr>
            <p:cNvSpPr txBox="1"/>
            <p:nvPr/>
          </p:nvSpPr>
          <p:spPr>
            <a:xfrm>
              <a:off x="7518400" y="2147916"/>
              <a:ext cx="2679148" cy="1754326"/>
            </a:xfrm>
            <a:prstGeom prst="rect">
              <a:avLst/>
            </a:prstGeom>
            <a:solidFill>
              <a:schemeClr val="bg1"/>
            </a:solid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Judy</a:t>
              </a:r>
            </a:p>
            <a:p>
              <a:pPr algn="ctr"/>
              <a:r>
                <a:rPr lang="en-GB" sz="3600" b="1" dirty="0">
                  <a:latin typeface="Times New Roman" panose="02020603050405020304" pitchFamily="18" charset="0"/>
                  <a:cs typeface="Times New Roman" panose="02020603050405020304" pitchFamily="18" charset="0"/>
                </a:rPr>
                <a:t>Fryd</a:t>
              </a:r>
            </a:p>
            <a:p>
              <a:pPr algn="ctr"/>
              <a:r>
                <a:rPr lang="en-GB" sz="3600" b="1" dirty="0">
                  <a:latin typeface="Times New Roman" panose="02020603050405020304" pitchFamily="18" charset="0"/>
                  <a:cs typeface="Times New Roman" panose="02020603050405020304" pitchFamily="18" charset="0"/>
                </a:rPr>
                <a:t>1909 - 2000</a:t>
              </a:r>
            </a:p>
          </p:txBody>
        </p:sp>
      </p:grpSp>
      <p:grpSp>
        <p:nvGrpSpPr>
          <p:cNvPr id="2" name="Draw-Char">
            <a:extLst>
              <a:ext uri="{FF2B5EF4-FFF2-40B4-BE49-F238E27FC236}">
                <a16:creationId xmlns:a16="http://schemas.microsoft.com/office/drawing/2014/main" id="{E934D6B3-AB68-3B1D-3D8D-E11081E028FC}"/>
              </a:ext>
              <a:ext uri="{C183D7F6-B498-43B3-948B-1728B52AA6E4}">
                <adec:decorative xmlns:adec="http://schemas.microsoft.com/office/drawing/2017/decorative" val="1"/>
              </a:ext>
            </a:extLst>
          </p:cNvPr>
          <p:cNvGrpSpPr/>
          <p:nvPr/>
        </p:nvGrpSpPr>
        <p:grpSpPr>
          <a:xfrm>
            <a:off x="2564123" y="4180629"/>
            <a:ext cx="1986198" cy="1754327"/>
            <a:chOff x="7522001" y="3749657"/>
            <a:chExt cx="2543364" cy="2876675"/>
          </a:xfrm>
        </p:grpSpPr>
        <p:sp>
          <p:nvSpPr>
            <p:cNvPr id="4" name="Deco-washi">
              <a:extLst>
                <a:ext uri="{FF2B5EF4-FFF2-40B4-BE49-F238E27FC236}">
                  <a16:creationId xmlns:a16="http://schemas.microsoft.com/office/drawing/2014/main" id="{00C99BB3-09D9-B594-E3AD-CFE403FE4D56}"/>
                </a:ext>
                <a:ext uri="{C183D7F6-B498-43B3-948B-1728B52AA6E4}">
                  <adec:decorative xmlns:adec="http://schemas.microsoft.com/office/drawing/2017/decorative" val="1"/>
                </a:ext>
              </a:extLst>
            </p:cNvPr>
            <p:cNvSpPr txBox="1">
              <a:spLocks/>
            </p:cNvSpPr>
            <p:nvPr/>
          </p:nvSpPr>
          <p:spPr>
            <a:xfrm>
              <a:off x="7825242" y="3749657"/>
              <a:ext cx="1769427" cy="681038"/>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a:extLst>
                <a:ext uri="{FF2B5EF4-FFF2-40B4-BE49-F238E27FC236}">
                  <a16:creationId xmlns:a16="http://schemas.microsoft.com/office/drawing/2014/main" id="{49817DA5-1E7C-E939-08AA-E82C5F2FA7E3}"/>
                </a:ext>
              </a:extLst>
            </p:cNvPr>
            <p:cNvSpPr txBox="1">
              <a:spLocks/>
            </p:cNvSpPr>
            <p:nvPr/>
          </p:nvSpPr>
          <p:spPr>
            <a:xfrm rot="21383919">
              <a:off x="7982032" y="3874087"/>
              <a:ext cx="1455846" cy="414338"/>
            </a:xfrm>
            <a:prstGeom prst="rect">
              <a:avLst/>
            </a:prstGeom>
            <a:noFill/>
          </p:spPr>
          <p:txBody>
            <a:bodyPr anchor="ctr" anchorCtr="0">
              <a:normAutofit fontScale="62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Draw</a:t>
              </a:r>
            </a:p>
          </p:txBody>
        </p:sp>
        <p:pic>
          <p:nvPicPr>
            <p:cNvPr id="12" name="Draw-icon" descr="Draw character icon">
              <a:extLst>
                <a:ext uri="{FF2B5EF4-FFF2-40B4-BE49-F238E27FC236}">
                  <a16:creationId xmlns:a16="http://schemas.microsoft.com/office/drawing/2014/main" id="{3A29E16F-14F4-A2C3-B571-3AFF0E8104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2001" y="4492817"/>
              <a:ext cx="2543364" cy="2133515"/>
            </a:xfrm>
            <a:prstGeom prst="rect">
              <a:avLst/>
            </a:prstGeom>
          </p:spPr>
        </p:pic>
      </p:grpSp>
    </p:spTree>
    <p:extLst>
      <p:ext uri="{BB962C8B-B14F-4D97-AF65-F5344CB8AC3E}">
        <p14:creationId xmlns:p14="http://schemas.microsoft.com/office/powerpoint/2010/main" val="3429987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EE501-122A-A3BA-D432-BE712E4707B5}"/>
              </a:ext>
            </a:extLst>
          </p:cNvPr>
          <p:cNvSpPr>
            <a:spLocks noGrp="1"/>
          </p:cNvSpPr>
          <p:nvPr>
            <p:ph type="title"/>
          </p:nvPr>
        </p:nvSpPr>
        <p:spPr/>
        <p:txBody>
          <a:bodyPr>
            <a:normAutofit/>
          </a:bodyPr>
          <a:lstStyle/>
          <a:p>
            <a:r>
              <a:rPr lang="en-GB">
                <a:solidFill>
                  <a:schemeClr val="bg1"/>
                </a:solidFill>
              </a:rPr>
              <a:t>George Harrison Plaque</a:t>
            </a:r>
          </a:p>
        </p:txBody>
      </p:sp>
      <p:grpSp>
        <p:nvGrpSpPr>
          <p:cNvPr id="8" name="Group 7" descr="Blank Blue Plaque template for Cary Grant">
            <a:extLst>
              <a:ext uri="{FF2B5EF4-FFF2-40B4-BE49-F238E27FC236}">
                <a16:creationId xmlns:a16="http://schemas.microsoft.com/office/drawing/2014/main" id="{B15B03DC-E4CB-9381-5504-B2A34D04922B}"/>
              </a:ext>
            </a:extLst>
          </p:cNvPr>
          <p:cNvGrpSpPr/>
          <p:nvPr/>
        </p:nvGrpSpPr>
        <p:grpSpPr>
          <a:xfrm>
            <a:off x="2428240" y="47225"/>
            <a:ext cx="7223760" cy="6660504"/>
            <a:chOff x="2428240" y="47225"/>
            <a:chExt cx="7223760" cy="6660504"/>
          </a:xfrm>
        </p:grpSpPr>
        <p:pic>
          <p:nvPicPr>
            <p:cNvPr id="6" name="Picture 5" descr="A white circle with black text&#10;&#10;Description automatically generated">
              <a:extLst>
                <a:ext uri="{FF2B5EF4-FFF2-40B4-BE49-F238E27FC236}">
                  <a16:creationId xmlns:a16="http://schemas.microsoft.com/office/drawing/2014/main" id="{5E57FCF6-28A8-0FA1-6C98-F4D4DBEB4175}"/>
                </a:ext>
              </a:extLst>
            </p:cNvPr>
            <p:cNvPicPr>
              <a:picLocks noChangeAspect="1"/>
            </p:cNvPicPr>
            <p:nvPr/>
          </p:nvPicPr>
          <p:blipFill>
            <a:blip r:embed="rId3"/>
            <a:stretch>
              <a:fillRect/>
            </a:stretch>
          </p:blipFill>
          <p:spPr>
            <a:xfrm>
              <a:off x="2428240" y="47225"/>
              <a:ext cx="7223760" cy="6660504"/>
            </a:xfrm>
            <a:prstGeom prst="rect">
              <a:avLst/>
            </a:prstGeom>
          </p:spPr>
        </p:pic>
        <p:sp>
          <p:nvSpPr>
            <p:cNvPr id="2" name="TextBox 1">
              <a:extLst>
                <a:ext uri="{FF2B5EF4-FFF2-40B4-BE49-F238E27FC236}">
                  <a16:creationId xmlns:a16="http://schemas.microsoft.com/office/drawing/2014/main" id="{AF0098C1-3E28-B68F-FBF5-ED9F3C29F578}"/>
                </a:ext>
              </a:extLst>
            </p:cNvPr>
            <p:cNvSpPr txBox="1"/>
            <p:nvPr/>
          </p:nvSpPr>
          <p:spPr>
            <a:xfrm>
              <a:off x="4478588" y="1076959"/>
              <a:ext cx="3123063" cy="1754326"/>
            </a:xfrm>
            <a:prstGeom prst="rect">
              <a:avLst/>
            </a:prstGeom>
            <a:solidFill>
              <a:schemeClr val="bg1"/>
            </a:solid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Judy</a:t>
              </a:r>
            </a:p>
            <a:p>
              <a:pPr algn="ctr"/>
              <a:r>
                <a:rPr lang="en-GB" sz="3600" b="1" dirty="0">
                  <a:latin typeface="Times New Roman" panose="02020603050405020304" pitchFamily="18" charset="0"/>
                  <a:cs typeface="Times New Roman" panose="02020603050405020304" pitchFamily="18" charset="0"/>
                </a:rPr>
                <a:t>Fryd</a:t>
              </a:r>
            </a:p>
            <a:p>
              <a:pPr algn="ctr"/>
              <a:r>
                <a:rPr lang="en-GB" sz="3600" b="1" dirty="0">
                  <a:latin typeface="Times New Roman" panose="02020603050405020304" pitchFamily="18" charset="0"/>
                  <a:cs typeface="Times New Roman" panose="02020603050405020304" pitchFamily="18" charset="0"/>
                </a:rPr>
                <a:t>1909 - 2000</a:t>
              </a:r>
            </a:p>
          </p:txBody>
        </p:sp>
      </p:grpSp>
    </p:spTree>
    <p:extLst>
      <p:ext uri="{BB962C8B-B14F-4D97-AF65-F5344CB8AC3E}">
        <p14:creationId xmlns:p14="http://schemas.microsoft.com/office/powerpoint/2010/main" val="134534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31FB-3EB1-6082-CF71-FF3358BF2287}"/>
              </a:ext>
            </a:extLst>
          </p:cNvPr>
          <p:cNvSpPr>
            <a:spLocks noGrp="1"/>
          </p:cNvSpPr>
          <p:nvPr>
            <p:ph type="title"/>
          </p:nvPr>
        </p:nvSpPr>
        <p:spPr/>
        <p:txBody>
          <a:bodyPr/>
          <a:lstStyle/>
          <a:p>
            <a:r>
              <a:rPr lang="en-GB" dirty="0">
                <a:cs typeface="Arial" panose="020B0604020202020204" pitchFamily="34" charset="0"/>
              </a:rPr>
              <a:t>What makes a person significant?</a:t>
            </a:r>
            <a:endParaRPr lang="en-GB" dirty="0"/>
          </a:p>
        </p:txBody>
      </p:sp>
      <p:sp>
        <p:nvSpPr>
          <p:cNvPr id="5" name="Content Placeholder 2">
            <a:extLst>
              <a:ext uri="{FF2B5EF4-FFF2-40B4-BE49-F238E27FC236}">
                <a16:creationId xmlns:a16="http://schemas.microsoft.com/office/drawing/2014/main" id="{C50D3263-73C2-9E34-F083-DEECFD73691C}"/>
              </a:ext>
            </a:extLst>
          </p:cNvPr>
          <p:cNvSpPr>
            <a:spLocks noGrp="1"/>
          </p:cNvSpPr>
          <p:nvPr>
            <p:ph idx="1"/>
          </p:nvPr>
        </p:nvSpPr>
        <p:spPr/>
        <p:txBody>
          <a:bodyPr lIns="0" tIns="45720" rIns="90000" bIns="45720" anchor="t"/>
          <a:lstStyle/>
          <a:p>
            <a:r>
              <a:rPr lang="en-US" dirty="0">
                <a:latin typeface="Arial" panose="020B0604020202020204" pitchFamily="34" charset="0"/>
                <a:cs typeface="Arial" panose="020B0604020202020204" pitchFamily="34" charset="0"/>
              </a:rPr>
              <a:t>Questions to ask about a person. </a:t>
            </a:r>
          </a:p>
          <a:p>
            <a:r>
              <a:rPr lang="en-US" dirty="0">
                <a:latin typeface="Arial" panose="020B0604020202020204" pitchFamily="34" charset="0"/>
                <a:cs typeface="Arial" panose="020B0604020202020204" pitchFamily="34" charset="0"/>
              </a:rPr>
              <a:t>Did they: </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make big changes in their lifetime?</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make a lot of people’s lives better or worse?</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change the way people think about something?</a:t>
            </a:r>
          </a:p>
          <a:p>
            <a:pPr marL="457200" indent="-457200">
              <a:spcAft>
                <a:spcPts val="1200"/>
              </a:spcAft>
              <a:buFont typeface="+mj-lt"/>
              <a:buAutoNum type="arabicPeriod"/>
            </a:pPr>
            <a:r>
              <a:rPr lang="en-US" dirty="0">
                <a:latin typeface="Arial" panose="020B0604020202020204" pitchFamily="34" charset="0"/>
                <a:cs typeface="Arial" panose="020B0604020202020204" pitchFamily="34" charset="0"/>
              </a:rPr>
              <a:t>have a lasting impact on their locality, the country or the world? </a:t>
            </a:r>
          </a:p>
          <a:p>
            <a:pPr marL="457200" indent="-457200">
              <a:spcAft>
                <a:spcPts val="1200"/>
              </a:spcAft>
              <a:buFont typeface="+mj-lt"/>
              <a:buAutoNum type="arabicPeriod"/>
            </a:pPr>
            <a:r>
              <a:rPr lang="en-US" dirty="0">
                <a:latin typeface="Arial" panose="020B0604020202020204" pitchFamily="34" charset="0"/>
                <a:ea typeface="+mn-lt"/>
                <a:cs typeface="Arial" panose="020B0604020202020204" pitchFamily="34" charset="0"/>
              </a:rPr>
              <a:t>set</a:t>
            </a:r>
            <a:r>
              <a:rPr lang="en-US" dirty="0">
                <a:latin typeface="Arial" panose="020B0604020202020204" pitchFamily="34" charset="0"/>
                <a:cs typeface="Arial" panose="020B0604020202020204" pitchFamily="34" charset="0"/>
              </a:rPr>
              <a:t> a really good/bad example to people about how to live and behave?</a:t>
            </a:r>
          </a:p>
          <a:p>
            <a:endParaRPr lang="en-US" dirty="0">
              <a:cs typeface="Arial"/>
            </a:endParaRPr>
          </a:p>
        </p:txBody>
      </p:sp>
      <p:grpSp>
        <p:nvGrpSpPr>
          <p:cNvPr id="6" name="Consider Char">
            <a:extLst>
              <a:ext uri="{FF2B5EF4-FFF2-40B4-BE49-F238E27FC236}">
                <a16:creationId xmlns:a16="http://schemas.microsoft.com/office/drawing/2014/main" id="{2D973E59-8D63-6F46-9CC8-6FC7A7913216}"/>
              </a:ext>
              <a:ext uri="{C183D7F6-B498-43B3-948B-1728B52AA6E4}">
                <adec:decorative xmlns:adec="http://schemas.microsoft.com/office/drawing/2017/decorative" val="1"/>
              </a:ext>
            </a:extLst>
          </p:cNvPr>
          <p:cNvGrpSpPr/>
          <p:nvPr/>
        </p:nvGrpSpPr>
        <p:grpSpPr>
          <a:xfrm>
            <a:off x="8938260" y="1271386"/>
            <a:ext cx="1887892" cy="2431235"/>
            <a:chOff x="8257250" y="394378"/>
            <a:chExt cx="2568902" cy="3308243"/>
          </a:xfrm>
        </p:grpSpPr>
        <p:sp>
          <p:nvSpPr>
            <p:cNvPr id="7" name="Washi">
              <a:extLst>
                <a:ext uri="{FF2B5EF4-FFF2-40B4-BE49-F238E27FC236}">
                  <a16:creationId xmlns:a16="http://schemas.microsoft.com/office/drawing/2014/main" id="{169F3325-C49D-773E-0811-4D204FA2EC55}"/>
                </a:ext>
                <a:ext uri="{C183D7F6-B498-43B3-948B-1728B52AA6E4}">
                  <adec:decorative xmlns:adec="http://schemas.microsoft.com/office/drawing/2017/decorative" val="1"/>
                </a:ext>
              </a:extLst>
            </p:cNvPr>
            <p:cNvSpPr txBox="1">
              <a:spLocks/>
            </p:cNvSpPr>
            <p:nvPr/>
          </p:nvSpPr>
          <p:spPr>
            <a:xfrm>
              <a:off x="8424752" y="394378"/>
              <a:ext cx="2233899" cy="681038"/>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8" name="Text Placeholder">
              <a:extLst>
                <a:ext uri="{FF2B5EF4-FFF2-40B4-BE49-F238E27FC236}">
                  <a16:creationId xmlns:a16="http://schemas.microsoft.com/office/drawing/2014/main" id="{CE7DAB37-5BCF-67DB-B955-6379C45C72B4}"/>
                </a:ext>
              </a:extLst>
            </p:cNvPr>
            <p:cNvSpPr txBox="1">
              <a:spLocks/>
            </p:cNvSpPr>
            <p:nvPr/>
          </p:nvSpPr>
          <p:spPr>
            <a:xfrm rot="21383919">
              <a:off x="8257250" y="580805"/>
              <a:ext cx="2568902" cy="414338"/>
            </a:xfrm>
            <a:prstGeom prst="rect">
              <a:avLst/>
            </a:prstGeom>
            <a:noFill/>
          </p:spPr>
          <p:txBody>
            <a:bodyPr anchor="ctr" anchorCtr="0">
              <a:normAutofit fontScale="250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dirty="0">
                  <a:solidFill>
                    <a:srgbClr val="3F3F3F"/>
                  </a:solidFill>
                  <a:latin typeface="Helvetica" pitchFamily="2" charset="0"/>
                </a:rPr>
                <a:t>Consider</a:t>
              </a:r>
              <a:endParaRPr lang="en-GB" sz="5400" dirty="0">
                <a:solidFill>
                  <a:srgbClr val="3F3F3F"/>
                </a:solidFill>
                <a:effectLst/>
                <a:latin typeface="Helvetica" pitchFamily="2" charset="0"/>
              </a:endParaRPr>
            </a:p>
          </p:txBody>
        </p:sp>
        <p:pic>
          <p:nvPicPr>
            <p:cNvPr id="9" name="Consider-icon">
              <a:extLst>
                <a:ext uri="{FF2B5EF4-FFF2-40B4-BE49-F238E27FC236}">
                  <a16:creationId xmlns:a16="http://schemas.microsoft.com/office/drawing/2014/main" id="{6B28CDCC-AD48-612C-623F-68FDE51A746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273064" y="1091568"/>
              <a:ext cx="2466497" cy="2611053"/>
            </a:xfrm>
            <a:prstGeom prst="rect">
              <a:avLst/>
            </a:prstGeom>
          </p:spPr>
        </p:pic>
      </p:grpSp>
    </p:spTree>
    <p:extLst>
      <p:ext uri="{BB962C8B-B14F-4D97-AF65-F5344CB8AC3E}">
        <p14:creationId xmlns:p14="http://schemas.microsoft.com/office/powerpoint/2010/main" val="34133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A4DF-D9D1-DFBE-AEF3-08FB417B5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D2E27-8B31-2621-25BF-FF33BC240A8B}"/>
              </a:ext>
            </a:extLst>
          </p:cNvPr>
          <p:cNvSpPr>
            <a:spLocks noGrp="1"/>
          </p:cNvSpPr>
          <p:nvPr>
            <p:ph type="title"/>
          </p:nvPr>
        </p:nvSpPr>
        <p:spPr/>
        <p:txBody>
          <a:bodyPr/>
          <a:lstStyle/>
          <a:p>
            <a:r>
              <a:rPr lang="en-GB" dirty="0">
                <a:cs typeface="Arial" panose="020B0604020202020204" pitchFamily="34" charset="0"/>
              </a:rPr>
              <a:t>How can we find out about local significant people?</a:t>
            </a:r>
            <a:endParaRPr lang="en-GB" dirty="0"/>
          </a:p>
        </p:txBody>
      </p:sp>
      <p:pic>
        <p:nvPicPr>
          <p:cNvPr id="26" name="Picture Placeholder 25" descr="A silhouette of a person with a question mark in front of it">
            <a:extLst>
              <a:ext uri="{FF2B5EF4-FFF2-40B4-BE49-F238E27FC236}">
                <a16:creationId xmlns:a16="http://schemas.microsoft.com/office/drawing/2014/main" id="{1084F5C0-5C9E-99A3-982F-6318B82D974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D2EAB7BB-6CBA-A3D7-42C5-70A621941FF7}"/>
              </a:ext>
            </a:extLst>
          </p:cNvPr>
          <p:cNvSpPr>
            <a:spLocks noGrp="1"/>
          </p:cNvSpPr>
          <p:nvPr>
            <p:ph type="body" sz="quarter" idx="23"/>
          </p:nvPr>
        </p:nvSpPr>
        <p:spPr/>
        <p:txBody>
          <a:bodyPr/>
          <a:lstStyle/>
          <a:p>
            <a:r>
              <a:rPr lang="en-GB" dirty="0"/>
              <a:t>Who is local to me?</a:t>
            </a:r>
          </a:p>
        </p:txBody>
      </p:sp>
      <p:grpSp>
        <p:nvGrpSpPr>
          <p:cNvPr id="23" name="Group 22" descr="A 'speak' icon and the text - Ask people who might know about them">
            <a:extLst>
              <a:ext uri="{FF2B5EF4-FFF2-40B4-BE49-F238E27FC236}">
                <a16:creationId xmlns:a16="http://schemas.microsoft.com/office/drawing/2014/main" id="{DBA99054-DB76-D617-25BC-52103109E407}"/>
              </a:ext>
            </a:extLst>
          </p:cNvPr>
          <p:cNvGrpSpPr/>
          <p:nvPr/>
        </p:nvGrpSpPr>
        <p:grpSpPr>
          <a:xfrm>
            <a:off x="5597972" y="1173643"/>
            <a:ext cx="5160624" cy="1695287"/>
            <a:chOff x="5597972" y="1173643"/>
            <a:chExt cx="5160624" cy="1695287"/>
          </a:xfrm>
        </p:grpSpPr>
        <p:sp>
          <p:nvSpPr>
            <p:cNvPr id="5" name="Rectangle 4">
              <a:extLst>
                <a:ext uri="{FF2B5EF4-FFF2-40B4-BE49-F238E27FC236}">
                  <a16:creationId xmlns:a16="http://schemas.microsoft.com/office/drawing/2014/main" id="{D400AEC5-8B34-8AB9-4CAA-43C6473DB4CF}"/>
                </a:ext>
              </a:extLst>
            </p:cNvPr>
            <p:cNvSpPr/>
            <p:nvPr/>
          </p:nvSpPr>
          <p:spPr>
            <a:xfrm>
              <a:off x="7315202" y="1191017"/>
              <a:ext cx="3443394" cy="1569660"/>
            </a:xfrm>
            <a:prstGeom prst="rect">
              <a:avLst/>
            </a:prstGeom>
            <a:noFill/>
            <a:ln>
              <a:noFill/>
            </a:ln>
          </p:spPr>
          <p:txBody>
            <a:bodyPr wrap="square" lIns="91440" tIns="45720" rIns="91440" bIns="45720">
              <a:spAutoFit/>
            </a:bodyPr>
            <a:lstStyle/>
            <a:p>
              <a:pPr algn="ctr"/>
              <a:r>
                <a:rPr lang="en-US" sz="3200" dirty="0">
                  <a:ln w="0"/>
                  <a:latin typeface="Arial" panose="020B0604020202020204" pitchFamily="34" charset="0"/>
                  <a:cs typeface="Arial" panose="020B0604020202020204" pitchFamily="34" charset="0"/>
                </a:rPr>
                <a:t>Ask people who might know about them</a:t>
              </a:r>
            </a:p>
          </p:txBody>
        </p:sp>
        <p:grpSp>
          <p:nvGrpSpPr>
            <p:cNvPr id="12" name="Speak-Char">
              <a:extLst>
                <a:ext uri="{FF2B5EF4-FFF2-40B4-BE49-F238E27FC236}">
                  <a16:creationId xmlns:a16="http://schemas.microsoft.com/office/drawing/2014/main" id="{17F40C35-8299-D393-371C-6B2D74739EEF}"/>
                </a:ext>
                <a:ext uri="{C183D7F6-B498-43B3-948B-1728B52AA6E4}">
                  <adec:decorative xmlns:adec="http://schemas.microsoft.com/office/drawing/2017/decorative" val="1"/>
                </a:ext>
              </a:extLst>
            </p:cNvPr>
            <p:cNvGrpSpPr/>
            <p:nvPr/>
          </p:nvGrpSpPr>
          <p:grpSpPr>
            <a:xfrm>
              <a:off x="5597972" y="1173643"/>
              <a:ext cx="1468551" cy="1695287"/>
              <a:chOff x="170822" y="3858005"/>
              <a:chExt cx="2615403" cy="2845443"/>
            </a:xfrm>
          </p:grpSpPr>
          <p:sp>
            <p:nvSpPr>
              <p:cNvPr id="13" name="Deco-washi">
                <a:extLst>
                  <a:ext uri="{FF2B5EF4-FFF2-40B4-BE49-F238E27FC236}">
                    <a16:creationId xmlns:a16="http://schemas.microsoft.com/office/drawing/2014/main" id="{7E23FF4F-21C6-59F8-5A38-5716D264FE97}"/>
                  </a:ext>
                  <a:ext uri="{C183D7F6-B498-43B3-948B-1728B52AA6E4}">
                    <adec:decorative xmlns:adec="http://schemas.microsoft.com/office/drawing/2017/decorative" val="1"/>
                  </a:ext>
                </a:extLst>
              </p:cNvPr>
              <p:cNvSpPr txBox="1">
                <a:spLocks/>
              </p:cNvSpPr>
              <p:nvPr/>
            </p:nvSpPr>
            <p:spPr>
              <a:xfrm>
                <a:off x="794044" y="3858005"/>
                <a:ext cx="1769427" cy="681038"/>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4" name="Text Placeholder">
                <a:extLst>
                  <a:ext uri="{FF2B5EF4-FFF2-40B4-BE49-F238E27FC236}">
                    <a16:creationId xmlns:a16="http://schemas.microsoft.com/office/drawing/2014/main" id="{9B19F147-A7D8-A485-80F2-8234FC8527E0}"/>
                  </a:ext>
                </a:extLst>
              </p:cNvPr>
              <p:cNvSpPr txBox="1">
                <a:spLocks/>
              </p:cNvSpPr>
              <p:nvPr/>
            </p:nvSpPr>
            <p:spPr>
              <a:xfrm rot="21383919">
                <a:off x="950834" y="3982435"/>
                <a:ext cx="1455846" cy="414338"/>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Speak</a:t>
                </a:r>
              </a:p>
            </p:txBody>
          </p:sp>
          <p:pic>
            <p:nvPicPr>
              <p:cNvPr id="15" name="Speak-icon">
                <a:extLst>
                  <a:ext uri="{FF2B5EF4-FFF2-40B4-BE49-F238E27FC236}">
                    <a16:creationId xmlns:a16="http://schemas.microsoft.com/office/drawing/2014/main" id="{89427B4A-9358-8C0E-2907-D8D75FBF1F7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70822" y="4570650"/>
                <a:ext cx="2615403" cy="2132798"/>
              </a:xfrm>
              <a:prstGeom prst="rect">
                <a:avLst/>
              </a:prstGeom>
            </p:spPr>
          </p:pic>
        </p:grpSp>
      </p:grpSp>
      <p:grpSp>
        <p:nvGrpSpPr>
          <p:cNvPr id="25" name="Group 24" descr="An 'investigate' icon and the text - Find buildings and places connected to them">
            <a:extLst>
              <a:ext uri="{FF2B5EF4-FFF2-40B4-BE49-F238E27FC236}">
                <a16:creationId xmlns:a16="http://schemas.microsoft.com/office/drawing/2014/main" id="{92D82652-FE66-4018-C48E-0BB86988BE28}"/>
              </a:ext>
            </a:extLst>
          </p:cNvPr>
          <p:cNvGrpSpPr/>
          <p:nvPr/>
        </p:nvGrpSpPr>
        <p:grpSpPr>
          <a:xfrm>
            <a:off x="5947912" y="5037344"/>
            <a:ext cx="5482601" cy="1708441"/>
            <a:chOff x="5961945" y="5086350"/>
            <a:chExt cx="5482601" cy="1708441"/>
          </a:xfrm>
        </p:grpSpPr>
        <p:sp>
          <p:nvSpPr>
            <p:cNvPr id="7" name="Rectangle 6">
              <a:extLst>
                <a:ext uri="{FF2B5EF4-FFF2-40B4-BE49-F238E27FC236}">
                  <a16:creationId xmlns:a16="http://schemas.microsoft.com/office/drawing/2014/main" id="{5BE0EE01-58D2-ED11-20BD-FA59BC5C9B3C}"/>
                </a:ext>
              </a:extLst>
            </p:cNvPr>
            <p:cNvSpPr/>
            <p:nvPr/>
          </p:nvSpPr>
          <p:spPr>
            <a:xfrm>
              <a:off x="7860754" y="5163894"/>
              <a:ext cx="3583792" cy="1569660"/>
            </a:xfrm>
            <a:prstGeom prst="rect">
              <a:avLst/>
            </a:prstGeom>
            <a:noFill/>
            <a:ln>
              <a:noFill/>
            </a:ln>
          </p:spPr>
          <p:txBody>
            <a:bodyPr wrap="square" lIns="91440" tIns="45720" rIns="91440" bIns="45720">
              <a:spAutoFit/>
            </a:bodyPr>
            <a:lstStyle/>
            <a:p>
              <a:pPr algn="ctr"/>
              <a:r>
                <a:rPr lang="en-US" sz="3200" dirty="0">
                  <a:ln w="0"/>
                  <a:latin typeface="Arial" panose="020B0604020202020204" pitchFamily="34" charset="0"/>
                  <a:cs typeface="Arial" panose="020B0604020202020204" pitchFamily="34" charset="0"/>
                </a:rPr>
                <a:t>Find buildings and places connected to them</a:t>
              </a:r>
            </a:p>
          </p:txBody>
        </p:sp>
        <p:grpSp>
          <p:nvGrpSpPr>
            <p:cNvPr id="16" name="Investigate-Char">
              <a:extLst>
                <a:ext uri="{FF2B5EF4-FFF2-40B4-BE49-F238E27FC236}">
                  <a16:creationId xmlns:a16="http://schemas.microsoft.com/office/drawing/2014/main" id="{602BD8B5-EBF5-5523-52D6-B835D58C93CB}"/>
                </a:ext>
                <a:ext uri="{C183D7F6-B498-43B3-948B-1728B52AA6E4}">
                  <adec:decorative xmlns:adec="http://schemas.microsoft.com/office/drawing/2017/decorative" val="1"/>
                </a:ext>
              </a:extLst>
            </p:cNvPr>
            <p:cNvGrpSpPr/>
            <p:nvPr/>
          </p:nvGrpSpPr>
          <p:grpSpPr>
            <a:xfrm>
              <a:off x="5961945" y="5086350"/>
              <a:ext cx="1678537" cy="1708441"/>
              <a:chOff x="2927307" y="1046164"/>
              <a:chExt cx="2065890" cy="2663853"/>
            </a:xfrm>
          </p:grpSpPr>
          <p:sp>
            <p:nvSpPr>
              <p:cNvPr id="17" name="Deco-Washi">
                <a:extLst>
                  <a:ext uri="{FF2B5EF4-FFF2-40B4-BE49-F238E27FC236}">
                    <a16:creationId xmlns:a16="http://schemas.microsoft.com/office/drawing/2014/main" id="{02253305-E859-3692-F0FA-DE892C4146F6}"/>
                  </a:ext>
                  <a:ext uri="{C183D7F6-B498-43B3-948B-1728B52AA6E4}">
                    <adec:decorative xmlns:adec="http://schemas.microsoft.com/office/drawing/2017/decorative" val="1"/>
                  </a:ext>
                </a:extLst>
              </p:cNvPr>
              <p:cNvSpPr txBox="1">
                <a:spLocks/>
              </p:cNvSpPr>
              <p:nvPr/>
            </p:nvSpPr>
            <p:spPr>
              <a:xfrm>
                <a:off x="2927307" y="1046164"/>
                <a:ext cx="1769427" cy="681038"/>
              </a:xfrm>
              <a:prstGeom prst="rect">
                <a:avLst/>
              </a:prstGeom>
              <a:blipFill>
                <a:blip r:embed="rId6"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8" name="Text Placeholder" descr="Investigate">
                <a:extLst>
                  <a:ext uri="{FF2B5EF4-FFF2-40B4-BE49-F238E27FC236}">
                    <a16:creationId xmlns:a16="http://schemas.microsoft.com/office/drawing/2014/main" id="{99D43550-A771-9C8C-4582-39B4640D7393}"/>
                  </a:ext>
                </a:extLst>
              </p:cNvPr>
              <p:cNvSpPr txBox="1">
                <a:spLocks/>
              </p:cNvSpPr>
              <p:nvPr/>
            </p:nvSpPr>
            <p:spPr>
              <a:xfrm rot="21383919">
                <a:off x="2972878" y="1154832"/>
                <a:ext cx="1700794" cy="414338"/>
              </a:xfrm>
              <a:prstGeom prst="rect">
                <a:avLst/>
              </a:prstGeom>
              <a:noFill/>
            </p:spPr>
            <p:txBody>
              <a:bodyPr wrap="square"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Investigate</a:t>
                </a:r>
              </a:p>
            </p:txBody>
          </p:sp>
          <p:pic>
            <p:nvPicPr>
              <p:cNvPr id="19" name="Investigate-Char">
                <a:extLst>
                  <a:ext uri="{FF2B5EF4-FFF2-40B4-BE49-F238E27FC236}">
                    <a16:creationId xmlns:a16="http://schemas.microsoft.com/office/drawing/2014/main" id="{3BCE1D64-6941-DF0F-9915-17ADFB223CC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038842" y="1719984"/>
                <a:ext cx="1954355" cy="1990033"/>
              </a:xfrm>
              <a:prstGeom prst="rect">
                <a:avLst/>
              </a:prstGeom>
            </p:spPr>
          </p:pic>
        </p:grpSp>
      </p:grpSp>
      <p:grpSp>
        <p:nvGrpSpPr>
          <p:cNvPr id="24" name="Group 23" descr="A 'research' icon and the text - Use books and the internet to research them">
            <a:extLst>
              <a:ext uri="{FF2B5EF4-FFF2-40B4-BE49-F238E27FC236}">
                <a16:creationId xmlns:a16="http://schemas.microsoft.com/office/drawing/2014/main" id="{BE5676C3-8ABD-9FA3-3352-F0D62F1C76FE}"/>
              </a:ext>
            </a:extLst>
          </p:cNvPr>
          <p:cNvGrpSpPr/>
          <p:nvPr/>
        </p:nvGrpSpPr>
        <p:grpSpPr>
          <a:xfrm>
            <a:off x="5597972" y="3067853"/>
            <a:ext cx="5576064" cy="1842436"/>
            <a:chOff x="5492497" y="3204241"/>
            <a:chExt cx="5576064" cy="1842436"/>
          </a:xfrm>
        </p:grpSpPr>
        <p:sp>
          <p:nvSpPr>
            <p:cNvPr id="6" name="Rectangle 5">
              <a:extLst>
                <a:ext uri="{FF2B5EF4-FFF2-40B4-BE49-F238E27FC236}">
                  <a16:creationId xmlns:a16="http://schemas.microsoft.com/office/drawing/2014/main" id="{66F9AA2F-FFAA-A3C6-167D-5A51E52FEB95}"/>
                </a:ext>
              </a:extLst>
            </p:cNvPr>
            <p:cNvSpPr/>
            <p:nvPr/>
          </p:nvSpPr>
          <p:spPr>
            <a:xfrm>
              <a:off x="5492497" y="3204241"/>
              <a:ext cx="3270646" cy="1569660"/>
            </a:xfrm>
            <a:prstGeom prst="rect">
              <a:avLst/>
            </a:prstGeom>
            <a:noFill/>
            <a:ln>
              <a:noFill/>
            </a:ln>
          </p:spPr>
          <p:txBody>
            <a:bodyPr wrap="square" lIns="91440" tIns="45720" rIns="91440" bIns="45720">
              <a:spAutoFit/>
            </a:bodyPr>
            <a:lstStyle/>
            <a:p>
              <a:pPr algn="ctr"/>
              <a:r>
                <a:rPr lang="en-US" sz="3200" dirty="0">
                  <a:ln w="0"/>
                  <a:latin typeface="Arial" panose="020B0604020202020204" pitchFamily="34" charset="0"/>
                  <a:cs typeface="Arial" panose="020B0604020202020204" pitchFamily="34" charset="0"/>
                </a:rPr>
                <a:t>Use books and the internet to research them</a:t>
              </a:r>
            </a:p>
          </p:txBody>
        </p:sp>
        <p:grpSp>
          <p:nvGrpSpPr>
            <p:cNvPr id="3" name="Research Character">
              <a:extLst>
                <a:ext uri="{FF2B5EF4-FFF2-40B4-BE49-F238E27FC236}">
                  <a16:creationId xmlns:a16="http://schemas.microsoft.com/office/drawing/2014/main" id="{99C2F296-AC07-4904-4CC0-977790734BFA}"/>
                </a:ext>
                <a:ext uri="{C183D7F6-B498-43B3-948B-1728B52AA6E4}">
                  <adec:decorative xmlns:adec="http://schemas.microsoft.com/office/drawing/2017/decorative" val="1"/>
                </a:ext>
              </a:extLst>
            </p:cNvPr>
            <p:cNvGrpSpPr/>
            <p:nvPr/>
          </p:nvGrpSpPr>
          <p:grpSpPr>
            <a:xfrm>
              <a:off x="9312097" y="3234299"/>
              <a:ext cx="1756464" cy="1812378"/>
              <a:chOff x="7823486" y="378506"/>
              <a:chExt cx="2889755" cy="2981745"/>
            </a:xfrm>
          </p:grpSpPr>
          <p:sp>
            <p:nvSpPr>
              <p:cNvPr id="4" name="Washi">
                <a:extLst>
                  <a:ext uri="{FF2B5EF4-FFF2-40B4-BE49-F238E27FC236}">
                    <a16:creationId xmlns:a16="http://schemas.microsoft.com/office/drawing/2014/main" id="{F54A7D68-29E1-B2AC-7E76-A596D311C672}"/>
                  </a:ext>
                  <a:ext uri="{C183D7F6-B498-43B3-948B-1728B52AA6E4}">
                    <adec:decorative xmlns:adec="http://schemas.microsoft.com/office/drawing/2017/decorative" val="1"/>
                  </a:ext>
                </a:extLst>
              </p:cNvPr>
              <p:cNvSpPr txBox="1">
                <a:spLocks/>
              </p:cNvSpPr>
              <p:nvPr/>
            </p:nvSpPr>
            <p:spPr>
              <a:xfrm>
                <a:off x="7990988" y="378506"/>
                <a:ext cx="2233899" cy="681038"/>
              </a:xfrm>
              <a:prstGeom prst="rect">
                <a:avLst/>
              </a:prstGeom>
              <a:blipFill>
                <a:blip r:embed="rId8" cstate="email">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0" name="Text Placeholder">
                <a:extLst>
                  <a:ext uri="{FF2B5EF4-FFF2-40B4-BE49-F238E27FC236}">
                    <a16:creationId xmlns:a16="http://schemas.microsoft.com/office/drawing/2014/main" id="{8825C139-EC05-FC87-FF91-605F16A9203A}"/>
                  </a:ext>
                </a:extLst>
              </p:cNvPr>
              <p:cNvSpPr txBox="1">
                <a:spLocks/>
              </p:cNvSpPr>
              <p:nvPr/>
            </p:nvSpPr>
            <p:spPr>
              <a:xfrm rot="21383919">
                <a:off x="7823486" y="549167"/>
                <a:ext cx="2568902" cy="414338"/>
              </a:xfrm>
              <a:prstGeom prst="rect">
                <a:avLst/>
              </a:prstGeom>
              <a:noFill/>
            </p:spPr>
            <p:txBody>
              <a:bodyPr anchor="ctr" anchorCtr="0">
                <a:no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3F3F3F"/>
                    </a:solidFill>
                  </a:rPr>
                  <a:t>Research</a:t>
                </a:r>
                <a:endParaRPr lang="en-GB" sz="1600" dirty="0">
                  <a:solidFill>
                    <a:srgbClr val="3F3F3F"/>
                  </a:solidFill>
                  <a:effectLst/>
                </a:endParaRPr>
              </a:p>
            </p:txBody>
          </p:sp>
          <p:pic>
            <p:nvPicPr>
              <p:cNvPr id="22" name="Icon">
                <a:extLst>
                  <a:ext uri="{FF2B5EF4-FFF2-40B4-BE49-F238E27FC236}">
                    <a16:creationId xmlns:a16="http://schemas.microsoft.com/office/drawing/2014/main" id="{0A616BCC-683B-B2C8-AA52-4EA867B695DA}"/>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972927" y="876582"/>
                <a:ext cx="2740314" cy="2483669"/>
              </a:xfrm>
              <a:prstGeom prst="rect">
                <a:avLst/>
              </a:prstGeom>
            </p:spPr>
          </p:pic>
        </p:grpSp>
      </p:grpSp>
    </p:spTree>
    <p:extLst>
      <p:ext uri="{BB962C8B-B14F-4D97-AF65-F5344CB8AC3E}">
        <p14:creationId xmlns:p14="http://schemas.microsoft.com/office/powerpoint/2010/main" val="15902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ECAF1FB-737A-C6DC-8B07-43000E72729F}"/>
              </a:ext>
            </a:extLst>
          </p:cNvPr>
          <p:cNvSpPr>
            <a:spLocks noGrp="1"/>
          </p:cNvSpPr>
          <p:nvPr>
            <p:ph type="title"/>
          </p:nvPr>
        </p:nvSpPr>
        <p:spPr>
          <a:xfrm>
            <a:off x="357187" y="365126"/>
            <a:ext cx="8796861" cy="710288"/>
          </a:xfrm>
        </p:spPr>
        <p:txBody>
          <a:bodyPr/>
          <a:lstStyle/>
          <a:p>
            <a:r>
              <a:rPr lang="en-GB" dirty="0"/>
              <a:t>8 Westfield Avenue, Harpenden </a:t>
            </a:r>
            <a:r>
              <a:rPr lang="en-GB" dirty="0">
                <a:solidFill>
                  <a:schemeClr val="bg1"/>
                </a:solidFill>
              </a:rPr>
              <a:t>1</a:t>
            </a:r>
          </a:p>
        </p:txBody>
      </p:sp>
      <p:sp>
        <p:nvSpPr>
          <p:cNvPr id="4" name="Content Placeholder 3">
            <a:extLst>
              <a:ext uri="{FF2B5EF4-FFF2-40B4-BE49-F238E27FC236}">
                <a16:creationId xmlns:a16="http://schemas.microsoft.com/office/drawing/2014/main" id="{40B8D37B-148E-E5ED-94BE-A72899EE1D5F}"/>
              </a:ext>
            </a:extLst>
          </p:cNvPr>
          <p:cNvSpPr>
            <a:spLocks noGrp="1"/>
          </p:cNvSpPr>
          <p:nvPr>
            <p:ph idx="1"/>
          </p:nvPr>
        </p:nvSpPr>
        <p:spPr/>
        <p:txBody>
          <a:bodyPr>
            <a:noAutofit/>
          </a:bodyPr>
          <a:lstStyle/>
          <a:p>
            <a:r>
              <a:rPr lang="en-GB" sz="2400" dirty="0"/>
              <a:t>This is 8 Westfield Avenue, Harpenden. </a:t>
            </a:r>
          </a:p>
          <a:p>
            <a:r>
              <a:rPr lang="en-GB" sz="2400" dirty="0"/>
              <a:t>It is connected to Judy Fryd; our local, significant person. </a:t>
            </a:r>
          </a:p>
          <a:p>
            <a:r>
              <a:rPr lang="en-GB" sz="2400" dirty="0"/>
              <a:t>Find Westfield Avenue on </a:t>
            </a:r>
            <a:r>
              <a:rPr lang="en-GB" sz="2400" dirty="0">
                <a:hlinkClick r:id="rId3"/>
              </a:rPr>
              <a:t>Google Maps</a:t>
            </a:r>
            <a:r>
              <a:rPr lang="en-GB" sz="2400" dirty="0"/>
              <a:t>. </a:t>
            </a:r>
          </a:p>
          <a:p>
            <a:pPr marL="457200" indent="-457200">
              <a:buFont typeface="Arial" panose="020B0604020202020204" pitchFamily="34" charset="0"/>
              <a:buChar char="•"/>
            </a:pPr>
            <a:r>
              <a:rPr lang="en-GB" sz="2400" dirty="0"/>
              <a:t>How many miles away is it from your school? </a:t>
            </a:r>
          </a:p>
          <a:p>
            <a:pPr marL="457200" indent="-457200">
              <a:buFont typeface="Arial" panose="020B0604020202020204" pitchFamily="34" charset="0"/>
              <a:buChar char="•"/>
            </a:pPr>
            <a:r>
              <a:rPr lang="en-GB" sz="2400" dirty="0"/>
              <a:t>How long would it take you to walk or drive?</a:t>
            </a:r>
          </a:p>
          <a:p>
            <a:pPr marL="457200" indent="-457200">
              <a:buFont typeface="Arial" panose="020B0604020202020204" pitchFamily="34" charset="0"/>
              <a:buChar char="•"/>
            </a:pPr>
            <a:r>
              <a:rPr lang="en-GB" sz="2400" dirty="0"/>
              <a:t>Would you say this building is local to your school?</a:t>
            </a:r>
          </a:p>
          <a:p>
            <a:endParaRPr lang="en-GB" dirty="0"/>
          </a:p>
        </p:txBody>
      </p:sp>
      <p:pic>
        <p:nvPicPr>
          <p:cNvPr id="19" name="Picture Placeholder 18" descr="A colour photo of one half of a pair of semi-detached houses.">
            <a:extLst>
              <a:ext uri="{FF2B5EF4-FFF2-40B4-BE49-F238E27FC236}">
                <a16:creationId xmlns:a16="http://schemas.microsoft.com/office/drawing/2014/main" id="{D2C34540-1A7D-FC20-949A-0A113CCB6C97}"/>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xfrm>
            <a:off x="6096000" y="1411703"/>
            <a:ext cx="5714114" cy="4981601"/>
          </a:xfrm>
        </p:spPr>
      </p:pic>
      <p:sp>
        <p:nvSpPr>
          <p:cNvPr id="2" name="Text Placeholder 1">
            <a:extLst>
              <a:ext uri="{FF2B5EF4-FFF2-40B4-BE49-F238E27FC236}">
                <a16:creationId xmlns:a16="http://schemas.microsoft.com/office/drawing/2014/main" id="{C86CC11B-EF61-007D-2CE5-455F2D1C4367}"/>
              </a:ext>
            </a:extLst>
          </p:cNvPr>
          <p:cNvSpPr>
            <a:spLocks noGrp="1"/>
          </p:cNvSpPr>
          <p:nvPr>
            <p:ph type="body" sz="quarter" idx="26"/>
          </p:nvPr>
        </p:nvSpPr>
        <p:spPr/>
        <p:txBody>
          <a:bodyPr/>
          <a:lstStyle/>
          <a:p>
            <a:r>
              <a:rPr lang="en-GB" dirty="0"/>
              <a:t>8 Westfield Avenue, Harpenden</a:t>
            </a:r>
          </a:p>
        </p:txBody>
      </p:sp>
      <p:grpSp>
        <p:nvGrpSpPr>
          <p:cNvPr id="3" name="Investigate-Char">
            <a:extLst>
              <a:ext uri="{FF2B5EF4-FFF2-40B4-BE49-F238E27FC236}">
                <a16:creationId xmlns:a16="http://schemas.microsoft.com/office/drawing/2014/main" id="{A08225BB-E5A7-106D-777E-5B4A3BBDBD9A}"/>
              </a:ext>
              <a:ext uri="{C183D7F6-B498-43B3-948B-1728B52AA6E4}">
                <adec:decorative xmlns:adec="http://schemas.microsoft.com/office/drawing/2017/decorative" val="1"/>
              </a:ext>
            </a:extLst>
          </p:cNvPr>
          <p:cNvGrpSpPr/>
          <p:nvPr/>
        </p:nvGrpSpPr>
        <p:grpSpPr>
          <a:xfrm>
            <a:off x="10591528" y="187707"/>
            <a:ext cx="1218583" cy="1624676"/>
            <a:chOff x="2820794" y="1046164"/>
            <a:chExt cx="2174417" cy="2663853"/>
          </a:xfrm>
        </p:grpSpPr>
        <p:sp>
          <p:nvSpPr>
            <p:cNvPr id="5" name="Deco-Washi">
              <a:extLst>
                <a:ext uri="{FF2B5EF4-FFF2-40B4-BE49-F238E27FC236}">
                  <a16:creationId xmlns:a16="http://schemas.microsoft.com/office/drawing/2014/main" id="{7050CD92-C40A-41C1-B30E-8DEA9D7E510E}"/>
                </a:ext>
                <a:ext uri="{C183D7F6-B498-43B3-948B-1728B52AA6E4}">
                  <adec:decorative xmlns:adec="http://schemas.microsoft.com/office/drawing/2017/decorative" val="1"/>
                </a:ext>
              </a:extLst>
            </p:cNvPr>
            <p:cNvSpPr txBox="1">
              <a:spLocks/>
            </p:cNvSpPr>
            <p:nvPr/>
          </p:nvSpPr>
          <p:spPr>
            <a:xfrm>
              <a:off x="2927307" y="1046164"/>
              <a:ext cx="1958381" cy="681038"/>
            </a:xfrm>
            <a:prstGeom prst="rect">
              <a:avLst/>
            </a:prstGeom>
            <a:blipFill>
              <a:blip r:embed="rId5">
                <a:extLst>
                  <a:ext uri="{96DAC541-7B7A-43D3-8B79-37D633B846F1}">
                    <asvg:svgBlip xmlns:asvg="http://schemas.microsoft.com/office/drawing/2016/SVG/main" r:embed="rId6"/>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6" name="Text Placeholder" descr="Investigate">
              <a:extLst>
                <a:ext uri="{FF2B5EF4-FFF2-40B4-BE49-F238E27FC236}">
                  <a16:creationId xmlns:a16="http://schemas.microsoft.com/office/drawing/2014/main" id="{EA5DFB66-5B39-46B0-278B-45DECF60EDFF}"/>
                </a:ext>
              </a:extLst>
            </p:cNvPr>
            <p:cNvSpPr txBox="1">
              <a:spLocks/>
            </p:cNvSpPr>
            <p:nvPr/>
          </p:nvSpPr>
          <p:spPr>
            <a:xfrm rot="21383919">
              <a:off x="2820794" y="1175905"/>
              <a:ext cx="2171406" cy="414338"/>
            </a:xfrm>
            <a:prstGeom prst="rect">
              <a:avLst/>
            </a:prstGeom>
            <a:noFill/>
          </p:spPr>
          <p:txBody>
            <a:bodyPr wrap="square" anchor="ctr" anchorCtr="0">
              <a:normAutofit fontScale="62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Investigate</a:t>
              </a:r>
            </a:p>
          </p:txBody>
        </p:sp>
        <p:pic>
          <p:nvPicPr>
            <p:cNvPr id="8" name="Investigate-Char" descr="Investigate character icon">
              <a:extLst>
                <a:ext uri="{FF2B5EF4-FFF2-40B4-BE49-F238E27FC236}">
                  <a16:creationId xmlns:a16="http://schemas.microsoft.com/office/drawing/2014/main" id="{BBCA437A-BF74-6643-8CC5-48D558745C5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6829" y="1719984"/>
              <a:ext cx="1958382" cy="1990033"/>
            </a:xfrm>
            <a:prstGeom prst="rect">
              <a:avLst/>
            </a:prstGeom>
          </p:spPr>
        </p:pic>
      </p:grpSp>
    </p:spTree>
    <p:extLst>
      <p:ext uri="{BB962C8B-B14F-4D97-AF65-F5344CB8AC3E}">
        <p14:creationId xmlns:p14="http://schemas.microsoft.com/office/powerpoint/2010/main" val="30438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6286DF-F4F5-4D33-5888-4E20A1062CDB}"/>
              </a:ext>
            </a:extLst>
          </p:cNvPr>
          <p:cNvSpPr>
            <a:spLocks noGrp="1"/>
          </p:cNvSpPr>
          <p:nvPr>
            <p:ph type="title"/>
          </p:nvPr>
        </p:nvSpPr>
        <p:spPr/>
        <p:txBody>
          <a:bodyPr/>
          <a:lstStyle/>
          <a:p>
            <a:r>
              <a:rPr lang="en-GB" dirty="0"/>
              <a:t>What can a building tell us?</a:t>
            </a:r>
          </a:p>
        </p:txBody>
      </p:sp>
      <p:sp>
        <p:nvSpPr>
          <p:cNvPr id="3" name="Content Placeholder 2">
            <a:extLst>
              <a:ext uri="{FF2B5EF4-FFF2-40B4-BE49-F238E27FC236}">
                <a16:creationId xmlns:a16="http://schemas.microsoft.com/office/drawing/2014/main" id="{FFA9429A-D20C-8BE8-40C5-BCCD3D442564}"/>
              </a:ext>
            </a:extLst>
          </p:cNvPr>
          <p:cNvSpPr>
            <a:spLocks noGrp="1"/>
          </p:cNvSpPr>
          <p:nvPr>
            <p:ph idx="1"/>
          </p:nvPr>
        </p:nvSpPr>
        <p:spPr>
          <a:xfrm>
            <a:off x="381885" y="4686300"/>
            <a:ext cx="10971915" cy="1806574"/>
          </a:xfrm>
        </p:spPr>
        <p:txBody>
          <a:bodyPr>
            <a:normAutofit/>
          </a:bodyPr>
          <a:lstStyle/>
          <a:p>
            <a:endParaRPr lang="en-GB"/>
          </a:p>
          <a:p>
            <a:r>
              <a:rPr lang="en-GB"/>
              <a:t>Complete the inference grid on the next page to explore what this building can tell you…..</a:t>
            </a:r>
          </a:p>
          <a:p>
            <a:endParaRPr lang="en-GB"/>
          </a:p>
        </p:txBody>
      </p:sp>
      <p:pic>
        <p:nvPicPr>
          <p:cNvPr id="4" name="Examine-icon">
            <a:extLst>
              <a:ext uri="{FF2B5EF4-FFF2-40B4-BE49-F238E27FC236}">
                <a16:creationId xmlns:a16="http://schemas.microsoft.com/office/drawing/2014/main" id="{AA2C5F27-C43A-8C55-DC25-7EE6DA2D8EB0}"/>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811" y="1952732"/>
            <a:ext cx="2802404" cy="2548436"/>
          </a:xfrm>
          <a:prstGeom prst="rect">
            <a:avLst/>
          </a:prstGeom>
        </p:spPr>
      </p:pic>
      <p:sp>
        <p:nvSpPr>
          <p:cNvPr id="6" name="TextBox 5">
            <a:extLst>
              <a:ext uri="{FF2B5EF4-FFF2-40B4-BE49-F238E27FC236}">
                <a16:creationId xmlns:a16="http://schemas.microsoft.com/office/drawing/2014/main" id="{DF815EF5-028F-6DCE-D338-6A6BE9A72841}"/>
              </a:ext>
            </a:extLst>
          </p:cNvPr>
          <p:cNvSpPr txBox="1"/>
          <p:nvPr/>
        </p:nvSpPr>
        <p:spPr>
          <a:xfrm>
            <a:off x="4507706" y="2765285"/>
            <a:ext cx="6138862" cy="923330"/>
          </a:xfrm>
          <a:prstGeom prst="rect">
            <a:avLst/>
          </a:prstGeom>
          <a:noFill/>
        </p:spPr>
        <p:txBody>
          <a:bodyPr wrap="square">
            <a:spAutoFit/>
          </a:bodyPr>
          <a:lstStyle/>
          <a:p>
            <a:r>
              <a:rPr lang="en-GB" sz="5400"/>
              <a:t>History detectives!</a:t>
            </a:r>
          </a:p>
        </p:txBody>
      </p:sp>
    </p:spTree>
    <p:extLst>
      <p:ext uri="{BB962C8B-B14F-4D97-AF65-F5344CB8AC3E}">
        <p14:creationId xmlns:p14="http://schemas.microsoft.com/office/powerpoint/2010/main" val="125655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E178-5A06-DFF5-410B-7799EB4868A9}"/>
              </a:ext>
            </a:extLst>
          </p:cNvPr>
          <p:cNvSpPr>
            <a:spLocks noGrp="1"/>
          </p:cNvSpPr>
          <p:nvPr>
            <p:ph type="title"/>
          </p:nvPr>
        </p:nvSpPr>
        <p:spPr>
          <a:xfrm>
            <a:off x="410966" y="-1325563"/>
            <a:ext cx="10515600" cy="1325563"/>
          </a:xfrm>
        </p:spPr>
        <p:txBody>
          <a:bodyPr vert="horz" lIns="91440" tIns="45720" rIns="91440" bIns="45720" rtlCol="0" anchor="b">
            <a:normAutofit/>
          </a:bodyPr>
          <a:lstStyle/>
          <a:p>
            <a:r>
              <a:rPr lang="en-GB" dirty="0"/>
              <a:t>Inference chart</a:t>
            </a:r>
          </a:p>
        </p:txBody>
      </p:sp>
      <p:pic>
        <p:nvPicPr>
          <p:cNvPr id="8" name="Look-icon" descr="Look character icon">
            <a:extLst>
              <a:ext uri="{FF2B5EF4-FFF2-40B4-BE49-F238E27FC236}">
                <a16:creationId xmlns:a16="http://schemas.microsoft.com/office/drawing/2014/main" id="{AE083AE7-48BB-85E3-868E-DEF9852F8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2184" y="2241597"/>
            <a:ext cx="980464" cy="632231"/>
          </a:xfrm>
          <a:prstGeom prst="rect">
            <a:avLst/>
          </a:prstGeom>
        </p:spPr>
      </p:pic>
      <p:pic>
        <p:nvPicPr>
          <p:cNvPr id="9" name="Icon" descr="Infer character icon">
            <a:extLst>
              <a:ext uri="{FF2B5EF4-FFF2-40B4-BE49-F238E27FC236}">
                <a16:creationId xmlns:a16="http://schemas.microsoft.com/office/drawing/2014/main" id="{02608FAA-95E6-AE20-87F0-D70AC9D791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8796" y="1180723"/>
            <a:ext cx="1333895" cy="820319"/>
          </a:xfrm>
          <a:prstGeom prst="rect">
            <a:avLst/>
          </a:prstGeom>
        </p:spPr>
      </p:pic>
      <p:pic>
        <p:nvPicPr>
          <p:cNvPr id="10" name="Icon" descr="Hypothesise character icon">
            <a:extLst>
              <a:ext uri="{FF2B5EF4-FFF2-40B4-BE49-F238E27FC236}">
                <a16:creationId xmlns:a16="http://schemas.microsoft.com/office/drawing/2014/main" id="{55D4395C-BD06-41C6-5B73-A08EFAB517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0190" y="217354"/>
            <a:ext cx="1175258" cy="1373529"/>
          </a:xfrm>
          <a:prstGeom prst="rect">
            <a:avLst/>
          </a:prstGeom>
        </p:spPr>
      </p:pic>
      <p:sp>
        <p:nvSpPr>
          <p:cNvPr id="6" name="TextBox 5">
            <a:extLst>
              <a:ext uri="{FF2B5EF4-FFF2-40B4-BE49-F238E27FC236}">
                <a16:creationId xmlns:a16="http://schemas.microsoft.com/office/drawing/2014/main" id="{D26B61D2-6226-4BB1-B767-AC81CCF1B1B1}"/>
              </a:ext>
            </a:extLst>
          </p:cNvPr>
          <p:cNvSpPr txBox="1"/>
          <p:nvPr/>
        </p:nvSpPr>
        <p:spPr>
          <a:xfrm>
            <a:off x="4942257" y="1138948"/>
            <a:ext cx="2162346" cy="369332"/>
          </a:xfrm>
          <a:prstGeom prst="rect">
            <a:avLst/>
          </a:prstGeom>
          <a:noFill/>
        </p:spPr>
        <p:txBody>
          <a:bodyPr wrap="square" rtlCol="0">
            <a:spAutoFit/>
          </a:bodyPr>
          <a:lstStyle/>
          <a:p>
            <a:r>
              <a:rPr lang="en-GB"/>
              <a:t>(I think….because)</a:t>
            </a:r>
          </a:p>
        </p:txBody>
      </p:sp>
      <p:pic>
        <p:nvPicPr>
          <p:cNvPr id="11" name="Picture 10" descr="A colour photo of one half of a pair of semi-detached houses.">
            <a:extLst>
              <a:ext uri="{FF2B5EF4-FFF2-40B4-BE49-F238E27FC236}">
                <a16:creationId xmlns:a16="http://schemas.microsoft.com/office/drawing/2014/main" id="{F29F8CDC-7C73-0DE3-AB18-E3129208CC9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393593" y="3059668"/>
            <a:ext cx="3404813" cy="2097594"/>
          </a:xfrm>
          <a:prstGeom prst="rect">
            <a:avLst/>
          </a:prstGeom>
        </p:spPr>
      </p:pic>
    </p:spTree>
    <p:extLst>
      <p:ext uri="{BB962C8B-B14F-4D97-AF65-F5344CB8AC3E}">
        <p14:creationId xmlns:p14="http://schemas.microsoft.com/office/powerpoint/2010/main" val="396831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1699C7-5518-B92B-90BD-6B20AF649F5D}"/>
              </a:ext>
            </a:extLst>
          </p:cNvPr>
          <p:cNvSpPr>
            <a:spLocks noGrp="1"/>
          </p:cNvSpPr>
          <p:nvPr>
            <p:ph type="title" idx="4294967295"/>
          </p:nvPr>
        </p:nvSpPr>
        <p:spPr>
          <a:xfrm>
            <a:off x="838200" y="-1027907"/>
            <a:ext cx="10515600" cy="1027907"/>
          </a:xfrm>
        </p:spPr>
        <p:txBody>
          <a:bodyPr vert="horz" lIns="91440" tIns="45720" rIns="91440" bIns="45720" rtlCol="0" anchor="b">
            <a:normAutofit/>
          </a:bodyPr>
          <a:lstStyle/>
          <a:p>
            <a:r>
              <a:rPr lang="en-GB" dirty="0"/>
              <a:t>Inference chart – print version</a:t>
            </a:r>
          </a:p>
        </p:txBody>
      </p:sp>
      <p:pic>
        <p:nvPicPr>
          <p:cNvPr id="2" name="Picture 1" descr="A black and white photo of one half of a pair of semi-detached houses.">
            <a:extLst>
              <a:ext uri="{FF2B5EF4-FFF2-40B4-BE49-F238E27FC236}">
                <a16:creationId xmlns:a16="http://schemas.microsoft.com/office/drawing/2014/main" id="{7D26781A-0C24-6B6B-7858-196735FF76FE}"/>
              </a:ext>
            </a:extLst>
          </p:cNvPr>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4393593" y="3059668"/>
            <a:ext cx="3404813" cy="2097594"/>
          </a:xfrm>
          <a:prstGeom prst="rect">
            <a:avLst/>
          </a:prstGeom>
        </p:spPr>
      </p:pic>
    </p:spTree>
    <p:extLst>
      <p:ext uri="{BB962C8B-B14F-4D97-AF65-F5344CB8AC3E}">
        <p14:creationId xmlns:p14="http://schemas.microsoft.com/office/powerpoint/2010/main" val="1307186459"/>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D2E43-4F90-40BF-B410-9AF81C15F411}">
  <ds:schemaRefs>
    <ds:schemaRef ds:uri="be30f734-6a04-496a-ba73-5e5e8d7e44d2"/>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 ds:uri="3cb168fb-557d-4aff-aaa1-591c64e5f6f0"/>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C904DFA7-9813-4078-BFF1-CD3E0309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68fb-557d-4aff-aaa1-591c64e5f6f0"/>
    <ds:schemaRef ds:uri="be30f734-6a04-496a-ba73-5e5e8d7e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2538</TotalTime>
  <Words>2584</Words>
  <Application>Microsoft Office PowerPoint</Application>
  <PresentationFormat>Widescreen</PresentationFormat>
  <Paragraphs>286</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Helvetica</vt:lpstr>
      <vt:lpstr>Source Sans Pro Bold</vt:lpstr>
      <vt:lpstr>Times New Roman</vt:lpstr>
      <vt:lpstr>Office Theme</vt:lpstr>
      <vt:lpstr>How can we celebrate significant, local people and places: Cary Grant</vt:lpstr>
      <vt:lpstr>How can we celebrate significant, local people and places: Judy Fryd, 8 Westfield Avenue, Harpenden</vt:lpstr>
      <vt:lpstr>How to use this PPT</vt:lpstr>
      <vt:lpstr>What makes a person significant?</vt:lpstr>
      <vt:lpstr>How can we find out about local significant people?</vt:lpstr>
      <vt:lpstr>8 Westfield Avenue, Harpenden 1</vt:lpstr>
      <vt:lpstr>What can a building tell us?</vt:lpstr>
      <vt:lpstr>Inference chart</vt:lpstr>
      <vt:lpstr>Inference chart – print version</vt:lpstr>
      <vt:lpstr>8 Westfield Avenue, Harpenden 2</vt:lpstr>
      <vt:lpstr>Meet Judy Fryd</vt:lpstr>
      <vt:lpstr>Judy Fryd - Childhood</vt:lpstr>
      <vt:lpstr>Judy Fryd – Early life</vt:lpstr>
      <vt:lpstr>Judy Fryd – Marriage &amp; family</vt:lpstr>
      <vt:lpstr>8 Westfield Avenue, Harpenden 3</vt:lpstr>
      <vt:lpstr>Filly’s early life</vt:lpstr>
      <vt:lpstr>Judy’s campaign for change – Nursey World Letter</vt:lpstr>
      <vt:lpstr>Judy’s campaign for change – A group for parents</vt:lpstr>
      <vt:lpstr>Judy’s campaign for change – A growing group</vt:lpstr>
      <vt:lpstr>Judy’s campaign for change – Filly’s childhood </vt:lpstr>
      <vt:lpstr>Judy’s campaign for change – A change of name</vt:lpstr>
      <vt:lpstr>Judy’s campaign for change – Helping adults too</vt:lpstr>
      <vt:lpstr>Judy’s campaign for change – more names</vt:lpstr>
      <vt:lpstr>Judy’s campaign for change – summary</vt:lpstr>
      <vt:lpstr>Judy’s campaign for change – A legacy</vt:lpstr>
      <vt:lpstr>What makes a person significant? - revisit</vt:lpstr>
      <vt:lpstr>What makes a person significant? 2</vt:lpstr>
      <vt:lpstr>What makes Judy Fryd a significant person?</vt:lpstr>
      <vt:lpstr>How do we remember and celebrate significant people?</vt:lpstr>
      <vt:lpstr>Recognition – Orders of Merit</vt:lpstr>
      <vt:lpstr>Recognition – Postage Stamp</vt:lpstr>
      <vt:lpstr>A national blue plaque to Judy Fryd</vt:lpstr>
      <vt:lpstr>Why 8 Westfield Avenue?2</vt:lpstr>
      <vt:lpstr>Your Task – Part 1</vt:lpstr>
      <vt:lpstr>Your Task – Part 2</vt:lpstr>
      <vt:lpstr>George Harrison Plaque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catherine.mcharg@english-heritage.org.uk</dc:creator>
  <cp:lastModifiedBy>McHarg, Catherine</cp:lastModifiedBy>
  <cp:revision>27</cp:revision>
  <dcterms:created xsi:type="dcterms:W3CDTF">2022-11-29T11:24:41Z</dcterms:created>
  <dcterms:modified xsi:type="dcterms:W3CDTF">2026-03-02T08:09:49Z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