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handoutMasterIdLst>
    <p:handoutMasterId r:id="rId43"/>
  </p:handoutMasterIdLst>
  <p:sldIdLst>
    <p:sldId id="486" r:id="rId5"/>
    <p:sldId id="364" r:id="rId6"/>
    <p:sldId id="415" r:id="rId7"/>
    <p:sldId id="462" r:id="rId8"/>
    <p:sldId id="379" r:id="rId9"/>
    <p:sldId id="372" r:id="rId10"/>
    <p:sldId id="488" r:id="rId11"/>
    <p:sldId id="380" r:id="rId12"/>
    <p:sldId id="513" r:id="rId13"/>
    <p:sldId id="473" r:id="rId14"/>
    <p:sldId id="529" r:id="rId15"/>
    <p:sldId id="438" r:id="rId16"/>
    <p:sldId id="440" r:id="rId17"/>
    <p:sldId id="552" r:id="rId18"/>
    <p:sldId id="493" r:id="rId19"/>
    <p:sldId id="466" r:id="rId20"/>
    <p:sldId id="530" r:id="rId21"/>
    <p:sldId id="550" r:id="rId22"/>
    <p:sldId id="543" r:id="rId23"/>
    <p:sldId id="553" r:id="rId24"/>
    <p:sldId id="531" r:id="rId25"/>
    <p:sldId id="540" r:id="rId26"/>
    <p:sldId id="541" r:id="rId27"/>
    <p:sldId id="544" r:id="rId28"/>
    <p:sldId id="545" r:id="rId29"/>
    <p:sldId id="542" r:id="rId30"/>
    <p:sldId id="547" r:id="rId31"/>
    <p:sldId id="546" r:id="rId32"/>
    <p:sldId id="537" r:id="rId33"/>
    <p:sldId id="548" r:id="rId34"/>
    <p:sldId id="532" r:id="rId35"/>
    <p:sldId id="533" r:id="rId36"/>
    <p:sldId id="534" r:id="rId37"/>
    <p:sldId id="554" r:id="rId38"/>
    <p:sldId id="538" r:id="rId39"/>
    <p:sldId id="539" r:id="rId40"/>
    <p:sldId id="54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D45330-EABD-1F74-15E5-8736CA539639}" name="McHarg, Catherine" initials="CM" userId="S::Catherine.McHarg@HistoricEngland.org.uk::88b8f76c-9ae3-4745-88eb-fe0667a22af5" providerId="AD"/>
  <p188:author id="{B176844D-69A8-A79E-1DB2-F15BAD01AD56}" name="Gorely, Michael" initials="GM" userId="S::michael.gorely@historicengland.org.uk::fb8a8e85-41ba-4a1a-ba35-b29e131102ee" providerId="AD"/>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62C"/>
    <a:srgbClr val="ADD0F0"/>
    <a:srgbClr val="F5C946"/>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8B2625-43F7-4009-A4AA-313D2DC37F76}" v="15" dt="2025-08-01T08:44:52.2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guide orient="horz" pos="4110"/>
        <p:guide pos="374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718B2625-43F7-4009-A4AA-313D2DC37F76}"/>
    <pc:docChg chg="undo custSel addSld modSld">
      <pc:chgData name="McHarg, Catherine" userId="88b8f76c-9ae3-4745-88eb-fe0667a22af5" providerId="ADAL" clId="{718B2625-43F7-4009-A4AA-313D2DC37F76}" dt="2025-08-01T08:45:00.413" v="187" actId="14100"/>
      <pc:docMkLst>
        <pc:docMk/>
      </pc:docMkLst>
      <pc:sldChg chg="delSp modSp mod delAnim">
        <pc:chgData name="McHarg, Catherine" userId="88b8f76c-9ae3-4745-88eb-fe0667a22af5" providerId="ADAL" clId="{718B2625-43F7-4009-A4AA-313D2DC37F76}" dt="2025-08-01T08:20:31.573" v="5" actId="478"/>
        <pc:sldMkLst>
          <pc:docMk/>
          <pc:sldMk cId="3968316775" sldId="380"/>
        </pc:sldMkLst>
        <pc:spChg chg="del mod">
          <ac:chgData name="McHarg, Catherine" userId="88b8f76c-9ae3-4745-88eb-fe0667a22af5" providerId="ADAL" clId="{718B2625-43F7-4009-A4AA-313D2DC37F76}" dt="2025-08-01T08:20:31.573" v="5" actId="478"/>
          <ac:spMkLst>
            <pc:docMk/>
            <pc:sldMk cId="3968316775" sldId="380"/>
            <ac:spMk id="5" creationId="{137DC5B9-81DE-66EB-FCE3-1FDF99825096}"/>
          </ac:spMkLst>
        </pc:spChg>
      </pc:sldChg>
      <pc:sldChg chg="addSp delSp mod">
        <pc:chgData name="McHarg, Catherine" userId="88b8f76c-9ae3-4745-88eb-fe0667a22af5" providerId="ADAL" clId="{718B2625-43F7-4009-A4AA-313D2DC37F76}" dt="2025-08-01T08:17:25.878" v="3" actId="478"/>
        <pc:sldMkLst>
          <pc:docMk/>
          <pc:sldMk cId="4013231809" sldId="415"/>
        </pc:sldMkLst>
        <pc:spChg chg="add del">
          <ac:chgData name="McHarg, Catherine" userId="88b8f76c-9ae3-4745-88eb-fe0667a22af5" providerId="ADAL" clId="{718B2625-43F7-4009-A4AA-313D2DC37F76}" dt="2025-08-01T08:16:31.962" v="1" actId="478"/>
          <ac:spMkLst>
            <pc:docMk/>
            <pc:sldMk cId="4013231809" sldId="415"/>
            <ac:spMk id="4" creationId="{FC86FDF3-07C2-1884-9CF3-8A8C198E68B0}"/>
          </ac:spMkLst>
        </pc:spChg>
        <pc:spChg chg="add del">
          <ac:chgData name="McHarg, Catherine" userId="88b8f76c-9ae3-4745-88eb-fe0667a22af5" providerId="ADAL" clId="{718B2625-43F7-4009-A4AA-313D2DC37F76}" dt="2025-08-01T08:17:25.878" v="3" actId="478"/>
          <ac:spMkLst>
            <pc:docMk/>
            <pc:sldMk cId="4013231809" sldId="415"/>
            <ac:spMk id="5" creationId="{B382CF78-6463-A921-957B-F9902744BA0C}"/>
          </ac:spMkLst>
        </pc:spChg>
      </pc:sldChg>
      <pc:sldChg chg="addSp modSp modAnim">
        <pc:chgData name="McHarg, Catherine" userId="88b8f76c-9ae3-4745-88eb-fe0667a22af5" providerId="ADAL" clId="{718B2625-43F7-4009-A4AA-313D2DC37F76}" dt="2025-08-01T08:22:11.952" v="27"/>
        <pc:sldMkLst>
          <pc:docMk/>
          <pc:sldMk cId="2576037089" sldId="440"/>
        </pc:sldMkLst>
        <pc:spChg chg="add mod">
          <ac:chgData name="McHarg, Catherine" userId="88b8f76c-9ae3-4745-88eb-fe0667a22af5" providerId="ADAL" clId="{718B2625-43F7-4009-A4AA-313D2DC37F76}" dt="2025-08-01T08:22:00.397" v="26"/>
          <ac:spMkLst>
            <pc:docMk/>
            <pc:sldMk cId="2576037089" sldId="440"/>
            <ac:spMk id="3" creationId="{59FAB8F4-9EDA-2D92-9F23-8CC4916C9B58}"/>
          </ac:spMkLst>
        </pc:spChg>
        <pc:picChg chg="add mod">
          <ac:chgData name="McHarg, Catherine" userId="88b8f76c-9ae3-4745-88eb-fe0667a22af5" providerId="ADAL" clId="{718B2625-43F7-4009-A4AA-313D2DC37F76}" dt="2025-08-01T08:22:11.952" v="27"/>
          <ac:picMkLst>
            <pc:docMk/>
            <pc:sldMk cId="2576037089" sldId="440"/>
            <ac:picMk id="5" creationId="{453B578D-5D7D-D7F0-895D-605A432F2C37}"/>
          </ac:picMkLst>
        </pc:picChg>
        <pc:picChg chg="add mod">
          <ac:chgData name="McHarg, Catherine" userId="88b8f76c-9ae3-4745-88eb-fe0667a22af5" providerId="ADAL" clId="{718B2625-43F7-4009-A4AA-313D2DC37F76}" dt="2025-08-01T08:22:11.952" v="27"/>
          <ac:picMkLst>
            <pc:docMk/>
            <pc:sldMk cId="2576037089" sldId="440"/>
            <ac:picMk id="6" creationId="{0EB408A5-EC08-26EB-11C9-E6A4B68E2908}"/>
          </ac:picMkLst>
        </pc:picChg>
        <pc:picChg chg="add mod">
          <ac:chgData name="McHarg, Catherine" userId="88b8f76c-9ae3-4745-88eb-fe0667a22af5" providerId="ADAL" clId="{718B2625-43F7-4009-A4AA-313D2DC37F76}" dt="2025-08-01T08:22:11.952" v="27"/>
          <ac:picMkLst>
            <pc:docMk/>
            <pc:sldMk cId="2576037089" sldId="440"/>
            <ac:picMk id="7" creationId="{A35A3A28-7371-F0DE-0102-40C2F1BE4957}"/>
          </ac:picMkLst>
        </pc:picChg>
      </pc:sldChg>
      <pc:sldChg chg="modSp mod">
        <pc:chgData name="McHarg, Catherine" userId="88b8f76c-9ae3-4745-88eb-fe0667a22af5" providerId="ADAL" clId="{718B2625-43F7-4009-A4AA-313D2DC37F76}" dt="2025-08-01T08:23:33.818" v="43" actId="14100"/>
        <pc:sldMkLst>
          <pc:docMk/>
          <pc:sldMk cId="845389558" sldId="466"/>
        </pc:sldMkLst>
        <pc:spChg chg="mod">
          <ac:chgData name="McHarg, Catherine" userId="88b8f76c-9ae3-4745-88eb-fe0667a22af5" providerId="ADAL" clId="{718B2625-43F7-4009-A4AA-313D2DC37F76}" dt="2025-08-01T08:23:33.818" v="43" actId="14100"/>
          <ac:spMkLst>
            <pc:docMk/>
            <pc:sldMk cId="845389558" sldId="466"/>
            <ac:spMk id="8" creationId="{951F253B-43E5-7D0A-00F5-088D17AAB078}"/>
          </ac:spMkLst>
        </pc:spChg>
      </pc:sldChg>
      <pc:sldChg chg="modSp mod">
        <pc:chgData name="McHarg, Catherine" userId="88b8f76c-9ae3-4745-88eb-fe0667a22af5" providerId="ADAL" clId="{718B2625-43F7-4009-A4AA-313D2DC37F76}" dt="2025-08-01T08:22:35.427" v="32" actId="20577"/>
        <pc:sldMkLst>
          <pc:docMk/>
          <pc:sldMk cId="1653671944" sldId="493"/>
        </pc:sldMkLst>
        <pc:spChg chg="mod">
          <ac:chgData name="McHarg, Catherine" userId="88b8f76c-9ae3-4745-88eb-fe0667a22af5" providerId="ADAL" clId="{718B2625-43F7-4009-A4AA-313D2DC37F76}" dt="2025-08-01T08:22:35.427" v="32" actId="20577"/>
          <ac:spMkLst>
            <pc:docMk/>
            <pc:sldMk cId="1653671944" sldId="493"/>
            <ac:spMk id="2" creationId="{64EB4433-4D9D-702A-8554-9D79141C7990}"/>
          </ac:spMkLst>
        </pc:spChg>
      </pc:sldChg>
      <pc:sldChg chg="modSp mod">
        <pc:chgData name="McHarg, Catherine" userId="88b8f76c-9ae3-4745-88eb-fe0667a22af5" providerId="ADAL" clId="{718B2625-43F7-4009-A4AA-313D2DC37F76}" dt="2025-08-01T08:21:29.836" v="25" actId="20577"/>
        <pc:sldMkLst>
          <pc:docMk/>
          <pc:sldMk cId="3638709302" sldId="529"/>
        </pc:sldMkLst>
        <pc:spChg chg="mod">
          <ac:chgData name="McHarg, Catherine" userId="88b8f76c-9ae3-4745-88eb-fe0667a22af5" providerId="ADAL" clId="{718B2625-43F7-4009-A4AA-313D2DC37F76}" dt="2025-08-01T08:21:29.836" v="25" actId="20577"/>
          <ac:spMkLst>
            <pc:docMk/>
            <pc:sldMk cId="3638709302" sldId="529"/>
            <ac:spMk id="6" creationId="{FC229EBC-CCDB-CEF2-B493-F9C1B088EB91}"/>
          </ac:spMkLst>
        </pc:spChg>
      </pc:sldChg>
      <pc:sldChg chg="modSp mod">
        <pc:chgData name="McHarg, Catherine" userId="88b8f76c-9ae3-4745-88eb-fe0667a22af5" providerId="ADAL" clId="{718B2625-43F7-4009-A4AA-313D2DC37F76}" dt="2025-08-01T08:27:27.599" v="50" actId="1076"/>
        <pc:sldMkLst>
          <pc:docMk/>
          <pc:sldMk cId="1893553659" sldId="530"/>
        </pc:sldMkLst>
        <pc:spChg chg="mod">
          <ac:chgData name="McHarg, Catherine" userId="88b8f76c-9ae3-4745-88eb-fe0667a22af5" providerId="ADAL" clId="{718B2625-43F7-4009-A4AA-313D2DC37F76}" dt="2025-08-01T08:27:11.736" v="48" actId="33524"/>
          <ac:spMkLst>
            <pc:docMk/>
            <pc:sldMk cId="1893553659" sldId="530"/>
            <ac:spMk id="2" creationId="{F4FE3514-CE61-C177-4AF2-BB8456491169}"/>
          </ac:spMkLst>
        </pc:spChg>
        <pc:picChg chg="mod">
          <ac:chgData name="McHarg, Catherine" userId="88b8f76c-9ae3-4745-88eb-fe0667a22af5" providerId="ADAL" clId="{718B2625-43F7-4009-A4AA-313D2DC37F76}" dt="2025-08-01T08:27:27.599" v="50" actId="1076"/>
          <ac:picMkLst>
            <pc:docMk/>
            <pc:sldMk cId="1893553659" sldId="530"/>
            <ac:picMk id="5" creationId="{F4AD2603-A925-3A5A-9920-8FCF25BE8573}"/>
          </ac:picMkLst>
        </pc:picChg>
      </pc:sldChg>
      <pc:sldChg chg="modSp">
        <pc:chgData name="McHarg, Catherine" userId="88b8f76c-9ae3-4745-88eb-fe0667a22af5" providerId="ADAL" clId="{718B2625-43F7-4009-A4AA-313D2DC37F76}" dt="2025-08-01T08:31:14.162" v="67" actId="20577"/>
        <pc:sldMkLst>
          <pc:docMk/>
          <pc:sldMk cId="1004035305" sldId="531"/>
        </pc:sldMkLst>
        <pc:spChg chg="mod">
          <ac:chgData name="McHarg, Catherine" userId="88b8f76c-9ae3-4745-88eb-fe0667a22af5" providerId="ADAL" clId="{718B2625-43F7-4009-A4AA-313D2DC37F76}" dt="2025-08-01T08:31:14.162" v="67" actId="20577"/>
          <ac:spMkLst>
            <pc:docMk/>
            <pc:sldMk cId="1004035305" sldId="531"/>
            <ac:spMk id="17" creationId="{4A6D56BB-4BC5-B864-7510-AF2C56BB1565}"/>
          </ac:spMkLst>
        </pc:spChg>
      </pc:sldChg>
      <pc:sldChg chg="addSp modSp mod">
        <pc:chgData name="McHarg, Catherine" userId="88b8f76c-9ae3-4745-88eb-fe0667a22af5" providerId="ADAL" clId="{718B2625-43F7-4009-A4AA-313D2DC37F76}" dt="2025-08-01T08:40:58.165" v="158" actId="171"/>
        <pc:sldMkLst>
          <pc:docMk/>
          <pc:sldMk cId="3371895763" sldId="532"/>
        </pc:sldMkLst>
        <pc:spChg chg="add mod ord">
          <ac:chgData name="McHarg, Catherine" userId="88b8f76c-9ae3-4745-88eb-fe0667a22af5" providerId="ADAL" clId="{718B2625-43F7-4009-A4AA-313D2DC37F76}" dt="2025-08-01T08:40:58.165" v="158" actId="171"/>
          <ac:spMkLst>
            <pc:docMk/>
            <pc:sldMk cId="3371895763" sldId="532"/>
            <ac:spMk id="3" creationId="{D97B4457-F322-FD0D-0D95-5A39E9885B3C}"/>
          </ac:spMkLst>
        </pc:spChg>
      </pc:sldChg>
      <pc:sldChg chg="modSp mod">
        <pc:chgData name="McHarg, Catherine" userId="88b8f76c-9ae3-4745-88eb-fe0667a22af5" providerId="ADAL" clId="{718B2625-43F7-4009-A4AA-313D2DC37F76}" dt="2025-08-01T08:42:12.029" v="160" actId="1076"/>
        <pc:sldMkLst>
          <pc:docMk/>
          <pc:sldMk cId="364075559" sldId="534"/>
        </pc:sldMkLst>
        <pc:spChg chg="mod">
          <ac:chgData name="McHarg, Catherine" userId="88b8f76c-9ae3-4745-88eb-fe0667a22af5" providerId="ADAL" clId="{718B2625-43F7-4009-A4AA-313D2DC37F76}" dt="2025-08-01T08:42:12.029" v="160" actId="1076"/>
          <ac:spMkLst>
            <pc:docMk/>
            <pc:sldMk cId="364075559" sldId="534"/>
            <ac:spMk id="12" creationId="{5747563A-7D05-1098-25D3-D9F7B31C3830}"/>
          </ac:spMkLst>
        </pc:spChg>
      </pc:sldChg>
      <pc:sldChg chg="modSp mod">
        <pc:chgData name="McHarg, Catherine" userId="88b8f76c-9ae3-4745-88eb-fe0667a22af5" providerId="ADAL" clId="{718B2625-43F7-4009-A4AA-313D2DC37F76}" dt="2025-08-01T08:38:36.609" v="134" actId="14100"/>
        <pc:sldMkLst>
          <pc:docMk/>
          <pc:sldMk cId="938589206" sldId="537"/>
        </pc:sldMkLst>
        <pc:spChg chg="mod">
          <ac:chgData name="McHarg, Catherine" userId="88b8f76c-9ae3-4745-88eb-fe0667a22af5" providerId="ADAL" clId="{718B2625-43F7-4009-A4AA-313D2DC37F76}" dt="2025-08-01T08:38:36.609" v="134" actId="14100"/>
          <ac:spMkLst>
            <pc:docMk/>
            <pc:sldMk cId="938589206" sldId="537"/>
            <ac:spMk id="2" creationId="{2F6F0AE6-85E1-C2AB-9ECD-EB7EA56E51F4}"/>
          </ac:spMkLst>
        </pc:spChg>
        <pc:spChg chg="mod">
          <ac:chgData name="McHarg, Catherine" userId="88b8f76c-9ae3-4745-88eb-fe0667a22af5" providerId="ADAL" clId="{718B2625-43F7-4009-A4AA-313D2DC37F76}" dt="2025-08-01T08:38:23.811" v="131" actId="1076"/>
          <ac:spMkLst>
            <pc:docMk/>
            <pc:sldMk cId="938589206" sldId="537"/>
            <ac:spMk id="6" creationId="{7CA2A1C6-27B0-5537-E130-BAAFE4C15799}"/>
          </ac:spMkLst>
        </pc:spChg>
        <pc:spChg chg="mod">
          <ac:chgData name="McHarg, Catherine" userId="88b8f76c-9ae3-4745-88eb-fe0667a22af5" providerId="ADAL" clId="{718B2625-43F7-4009-A4AA-313D2DC37F76}" dt="2025-08-01T08:38:23.811" v="131" actId="1076"/>
          <ac:spMkLst>
            <pc:docMk/>
            <pc:sldMk cId="938589206" sldId="537"/>
            <ac:spMk id="8" creationId="{FA4DA008-3D2C-0D68-C577-587BEE74872B}"/>
          </ac:spMkLst>
        </pc:spChg>
        <pc:picChg chg="mod">
          <ac:chgData name="McHarg, Catherine" userId="88b8f76c-9ae3-4745-88eb-fe0667a22af5" providerId="ADAL" clId="{718B2625-43F7-4009-A4AA-313D2DC37F76}" dt="2025-08-01T08:38:23.811" v="131" actId="1076"/>
          <ac:picMkLst>
            <pc:docMk/>
            <pc:sldMk cId="938589206" sldId="537"/>
            <ac:picMk id="11" creationId="{7BB150A3-2630-062A-CB83-759EA8B1553D}"/>
          </ac:picMkLst>
        </pc:picChg>
        <pc:cxnChg chg="mod">
          <ac:chgData name="McHarg, Catherine" userId="88b8f76c-9ae3-4745-88eb-fe0667a22af5" providerId="ADAL" clId="{718B2625-43F7-4009-A4AA-313D2DC37F76}" dt="2025-08-01T08:38:23.811" v="131" actId="1076"/>
          <ac:cxnSpMkLst>
            <pc:docMk/>
            <pc:sldMk cId="938589206" sldId="537"/>
            <ac:cxnSpMk id="7" creationId="{D4BDB968-4BD6-8974-D73C-2840E19D6870}"/>
          </ac:cxnSpMkLst>
        </pc:cxnChg>
        <pc:cxnChg chg="mod">
          <ac:chgData name="McHarg, Catherine" userId="88b8f76c-9ae3-4745-88eb-fe0667a22af5" providerId="ADAL" clId="{718B2625-43F7-4009-A4AA-313D2DC37F76}" dt="2025-08-01T08:38:23.811" v="131" actId="1076"/>
          <ac:cxnSpMkLst>
            <pc:docMk/>
            <pc:sldMk cId="938589206" sldId="537"/>
            <ac:cxnSpMk id="9" creationId="{C9172BE5-FF9B-7F59-D233-1B59F5018590}"/>
          </ac:cxnSpMkLst>
        </pc:cxnChg>
      </pc:sldChg>
      <pc:sldChg chg="modSp mod modClrScheme chgLayout">
        <pc:chgData name="McHarg, Catherine" userId="88b8f76c-9ae3-4745-88eb-fe0667a22af5" providerId="ADAL" clId="{718B2625-43F7-4009-A4AA-313D2DC37F76}" dt="2025-08-01T08:29:54.581" v="59" actId="14100"/>
        <pc:sldMkLst>
          <pc:docMk/>
          <pc:sldMk cId="169546313" sldId="543"/>
        </pc:sldMkLst>
        <pc:spChg chg="mod ord">
          <ac:chgData name="McHarg, Catherine" userId="88b8f76c-9ae3-4745-88eb-fe0667a22af5" providerId="ADAL" clId="{718B2625-43F7-4009-A4AA-313D2DC37F76}" dt="2025-08-01T08:29:42.242" v="57" actId="700"/>
          <ac:spMkLst>
            <pc:docMk/>
            <pc:sldMk cId="169546313" sldId="543"/>
            <ac:spMk id="2" creationId="{05191DE8-5F77-25CD-7968-779B4539D55E}"/>
          </ac:spMkLst>
        </pc:spChg>
        <pc:picChg chg="mod ord">
          <ac:chgData name="McHarg, Catherine" userId="88b8f76c-9ae3-4745-88eb-fe0667a22af5" providerId="ADAL" clId="{718B2625-43F7-4009-A4AA-313D2DC37F76}" dt="2025-08-01T08:29:54.581" v="59" actId="14100"/>
          <ac:picMkLst>
            <pc:docMk/>
            <pc:sldMk cId="169546313" sldId="543"/>
            <ac:picMk id="5" creationId="{C4EE38C5-FF37-2AFE-5595-4D19650F3E61}"/>
          </ac:picMkLst>
        </pc:picChg>
      </pc:sldChg>
      <pc:sldChg chg="modSp mod">
        <pc:chgData name="McHarg, Catherine" userId="88b8f76c-9ae3-4745-88eb-fe0667a22af5" providerId="ADAL" clId="{718B2625-43F7-4009-A4AA-313D2DC37F76}" dt="2025-08-01T08:35:05.847" v="114" actId="20577"/>
        <pc:sldMkLst>
          <pc:docMk/>
          <pc:sldMk cId="1378825915" sldId="544"/>
        </pc:sldMkLst>
        <pc:spChg chg="mod">
          <ac:chgData name="McHarg, Catherine" userId="88b8f76c-9ae3-4745-88eb-fe0667a22af5" providerId="ADAL" clId="{718B2625-43F7-4009-A4AA-313D2DC37F76}" dt="2025-08-01T08:35:05.847" v="114" actId="20577"/>
          <ac:spMkLst>
            <pc:docMk/>
            <pc:sldMk cId="1378825915" sldId="544"/>
            <ac:spMk id="4" creationId="{DCF8EC88-8CA0-E2C9-DEE4-99A05F944E29}"/>
          </ac:spMkLst>
        </pc:spChg>
      </pc:sldChg>
      <pc:sldChg chg="modSp mod">
        <pc:chgData name="McHarg, Catherine" userId="88b8f76c-9ae3-4745-88eb-fe0667a22af5" providerId="ADAL" clId="{718B2625-43F7-4009-A4AA-313D2DC37F76}" dt="2025-08-01T08:36:42.466" v="121" actId="27636"/>
        <pc:sldMkLst>
          <pc:docMk/>
          <pc:sldMk cId="990993022" sldId="546"/>
        </pc:sldMkLst>
        <pc:spChg chg="mod">
          <ac:chgData name="McHarg, Catherine" userId="88b8f76c-9ae3-4745-88eb-fe0667a22af5" providerId="ADAL" clId="{718B2625-43F7-4009-A4AA-313D2DC37F76}" dt="2025-08-01T08:36:42.466" v="121" actId="27636"/>
          <ac:spMkLst>
            <pc:docMk/>
            <pc:sldMk cId="990993022" sldId="546"/>
            <ac:spMk id="6" creationId="{6309221F-9516-D4CE-FBC7-EEFF1FEF73F6}"/>
          </ac:spMkLst>
        </pc:spChg>
        <pc:cxnChg chg="mod">
          <ac:chgData name="McHarg, Catherine" userId="88b8f76c-9ae3-4745-88eb-fe0667a22af5" providerId="ADAL" clId="{718B2625-43F7-4009-A4AA-313D2DC37F76}" dt="2025-08-01T08:36:31.596" v="115" actId="14100"/>
          <ac:cxnSpMkLst>
            <pc:docMk/>
            <pc:sldMk cId="990993022" sldId="546"/>
            <ac:cxnSpMk id="12" creationId="{28B66B60-2907-8AF8-D8CB-11AFBA0D3340}"/>
          </ac:cxnSpMkLst>
        </pc:cxnChg>
      </pc:sldChg>
      <pc:sldChg chg="modSp mod">
        <pc:chgData name="McHarg, Catherine" userId="88b8f76c-9ae3-4745-88eb-fe0667a22af5" providerId="ADAL" clId="{718B2625-43F7-4009-A4AA-313D2DC37F76}" dt="2025-08-01T08:39:28.362" v="150" actId="20577"/>
        <pc:sldMkLst>
          <pc:docMk/>
          <pc:sldMk cId="3994302181" sldId="548"/>
        </pc:sldMkLst>
        <pc:spChg chg="mod">
          <ac:chgData name="McHarg, Catherine" userId="88b8f76c-9ae3-4745-88eb-fe0667a22af5" providerId="ADAL" clId="{718B2625-43F7-4009-A4AA-313D2DC37F76}" dt="2025-08-01T08:38:59.120" v="149" actId="20577"/>
          <ac:spMkLst>
            <pc:docMk/>
            <pc:sldMk cId="3994302181" sldId="548"/>
            <ac:spMk id="2" creationId="{5004B23A-9540-873F-D812-31A9BC533295}"/>
          </ac:spMkLst>
        </pc:spChg>
        <pc:spChg chg="mod">
          <ac:chgData name="McHarg, Catherine" userId="88b8f76c-9ae3-4745-88eb-fe0667a22af5" providerId="ADAL" clId="{718B2625-43F7-4009-A4AA-313D2DC37F76}" dt="2025-08-01T08:39:28.362" v="150" actId="20577"/>
          <ac:spMkLst>
            <pc:docMk/>
            <pc:sldMk cId="3994302181" sldId="548"/>
            <ac:spMk id="12" creationId="{2D0E7099-DFA6-332D-08F8-39A784F72BAA}"/>
          </ac:spMkLst>
        </pc:spChg>
        <pc:picChg chg="ord">
          <ac:chgData name="McHarg, Catherine" userId="88b8f76c-9ae3-4745-88eb-fe0667a22af5" providerId="ADAL" clId="{718B2625-43F7-4009-A4AA-313D2DC37F76}" dt="2025-08-01T08:37:19.153" v="122" actId="167"/>
          <ac:picMkLst>
            <pc:docMk/>
            <pc:sldMk cId="3994302181" sldId="548"/>
            <ac:picMk id="10" creationId="{116C4BE8-324B-F09B-0FA9-F58093CA404B}"/>
          </ac:picMkLst>
        </pc:picChg>
      </pc:sldChg>
      <pc:sldChg chg="modSp mod">
        <pc:chgData name="McHarg, Catherine" userId="88b8f76c-9ae3-4745-88eb-fe0667a22af5" providerId="ADAL" clId="{718B2625-43F7-4009-A4AA-313D2DC37F76}" dt="2025-08-01T08:34:08.398" v="69" actId="20577"/>
        <pc:sldMkLst>
          <pc:docMk/>
          <pc:sldMk cId="1123023763" sldId="553"/>
        </pc:sldMkLst>
        <pc:graphicFrameChg chg="modGraphic">
          <ac:chgData name="McHarg, Catherine" userId="88b8f76c-9ae3-4745-88eb-fe0667a22af5" providerId="ADAL" clId="{718B2625-43F7-4009-A4AA-313D2DC37F76}" dt="2025-08-01T08:34:08.398" v="69" actId="20577"/>
          <ac:graphicFrameMkLst>
            <pc:docMk/>
            <pc:sldMk cId="1123023763" sldId="553"/>
            <ac:graphicFrameMk id="4" creationId="{BA25CEAB-1E1C-8DDE-AF93-5A3A4F608716}"/>
          </ac:graphicFrameMkLst>
        </pc:graphicFrameChg>
      </pc:sldChg>
      <pc:sldChg chg="delSp modSp add mod delAnim">
        <pc:chgData name="McHarg, Catherine" userId="88b8f76c-9ae3-4745-88eb-fe0667a22af5" providerId="ADAL" clId="{718B2625-43F7-4009-A4AA-313D2DC37F76}" dt="2025-08-01T08:45:00.413" v="187" actId="14100"/>
        <pc:sldMkLst>
          <pc:docMk/>
          <pc:sldMk cId="2802972877" sldId="554"/>
        </pc:sldMkLst>
        <pc:spChg chg="mod">
          <ac:chgData name="McHarg, Catherine" userId="88b8f76c-9ae3-4745-88eb-fe0667a22af5" providerId="ADAL" clId="{718B2625-43F7-4009-A4AA-313D2DC37F76}" dt="2025-08-01T08:45:00.413" v="187" actId="14100"/>
          <ac:spMkLst>
            <pc:docMk/>
            <pc:sldMk cId="2802972877" sldId="554"/>
            <ac:spMk id="3" creationId="{41A9D70A-E3D3-1D8D-D488-BF32B1FCA19C}"/>
          </ac:spMkLst>
        </pc:spChg>
        <pc:spChg chg="mod">
          <ac:chgData name="McHarg, Catherine" userId="88b8f76c-9ae3-4745-88eb-fe0667a22af5" providerId="ADAL" clId="{718B2625-43F7-4009-A4AA-313D2DC37F76}" dt="2025-08-01T08:43:39.598" v="166" actId="1076"/>
          <ac:spMkLst>
            <pc:docMk/>
            <pc:sldMk cId="2802972877" sldId="554"/>
            <ac:spMk id="4" creationId="{BAFBAC0A-0A52-00C1-70A7-247E7D389CEE}"/>
          </ac:spMkLst>
        </pc:spChg>
        <pc:spChg chg="mod">
          <ac:chgData name="McHarg, Catherine" userId="88b8f76c-9ae3-4745-88eb-fe0667a22af5" providerId="ADAL" clId="{718B2625-43F7-4009-A4AA-313D2DC37F76}" dt="2025-08-01T08:44:33.317" v="182" actId="20577"/>
          <ac:spMkLst>
            <pc:docMk/>
            <pc:sldMk cId="2802972877" sldId="554"/>
            <ac:spMk id="5" creationId="{12799990-7327-2CB7-63BF-9706D1D46490}"/>
          </ac:spMkLst>
        </pc:spChg>
        <pc:spChg chg="mod">
          <ac:chgData name="McHarg, Catherine" userId="88b8f76c-9ae3-4745-88eb-fe0667a22af5" providerId="ADAL" clId="{718B2625-43F7-4009-A4AA-313D2DC37F76}" dt="2025-08-01T08:44:02.831" v="172" actId="1076"/>
          <ac:spMkLst>
            <pc:docMk/>
            <pc:sldMk cId="2802972877" sldId="554"/>
            <ac:spMk id="6" creationId="{F068B35D-E3A4-37DF-73F2-FFD0EABC5314}"/>
          </ac:spMkLst>
        </pc:spChg>
        <pc:spChg chg="del">
          <ac:chgData name="McHarg, Catherine" userId="88b8f76c-9ae3-4745-88eb-fe0667a22af5" providerId="ADAL" clId="{718B2625-43F7-4009-A4AA-313D2DC37F76}" dt="2025-08-01T08:42:49.435" v="162" actId="478"/>
          <ac:spMkLst>
            <pc:docMk/>
            <pc:sldMk cId="2802972877" sldId="554"/>
            <ac:spMk id="7" creationId="{5427EBB8-1338-5C8D-DAEC-B079C6A9227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8/1/2025</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8/1/2025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istoricengland.org.uk/images-books/photos/item/PC0690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istoricengland.org.uk/images-books/photos/item/MOT01/01/1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istoricengland.org.uk/images-books/photos/item/AA001609"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rimaryhomeworkhelp.co.uk/houses/modern.htm"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historicengland.org.uk/education/schools-resources/teaching-activities/street-spotters-guid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Portrait of Jack Leslie. Courtesy of Leslie family.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3594631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6A9AD-D438-F52E-C505-3E2B6426B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5845C-5B51-62F1-2DF8-CA72310C3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DF326-CFC2-1F34-B3F1-4997B4BA3E27}"/>
              </a:ext>
            </a:extLst>
          </p:cNvPr>
          <p:cNvSpPr>
            <a:spLocks noGrp="1"/>
          </p:cNvSpPr>
          <p:nvPr>
            <p:ph type="body" idx="1"/>
          </p:nvPr>
        </p:nvSpPr>
        <p:spPr/>
        <p:txBody>
          <a:bodyPr/>
          <a:lstStyle/>
          <a:p>
            <a:pPr>
              <a:defRPr/>
            </a:pPr>
            <a:r>
              <a:rPr lang="en-GB"/>
              <a:t>Image: Jack Leslie kicking the ball (c) Western Morning News. </a:t>
            </a:r>
            <a:endParaRPr lang="en-US"/>
          </a:p>
          <a:p>
            <a:endParaRPr lang="en-GB"/>
          </a:p>
        </p:txBody>
      </p:sp>
      <p:sp>
        <p:nvSpPr>
          <p:cNvPr id="4" name="Slide Number Placeholder 3">
            <a:extLst>
              <a:ext uri="{FF2B5EF4-FFF2-40B4-BE49-F238E27FC236}">
                <a16:creationId xmlns:a16="http://schemas.microsoft.com/office/drawing/2014/main" id="{AD1EBD29-BBCE-A402-F56F-18E2F4B24712}"/>
              </a:ext>
            </a:extLst>
          </p:cNvPr>
          <p:cNvSpPr>
            <a:spLocks noGrp="1"/>
          </p:cNvSpPr>
          <p:nvPr>
            <p:ph type="sldNum" sz="quarter" idx="5"/>
          </p:nvPr>
        </p:nvSpPr>
        <p:spPr/>
        <p:txBody>
          <a:bodyPr/>
          <a:lstStyle/>
          <a:p>
            <a:fld id="{1017441A-5944-44A6-B4A1-6E426481A1CB}" type="slidenum">
              <a:rPr lang="en-GB" smtClean="0"/>
              <a:t>14</a:t>
            </a:fld>
            <a:endParaRPr lang="en-GB"/>
          </a:p>
        </p:txBody>
      </p:sp>
    </p:spTree>
    <p:extLst>
      <p:ext uri="{BB962C8B-B14F-4D97-AF65-F5344CB8AC3E}">
        <p14:creationId xmlns:p14="http://schemas.microsoft.com/office/powerpoint/2010/main" val="1691499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017441A-5944-44A6-B4A1-6E426481A1CB}" type="slidenum">
              <a:rPr lang="en-GB" smtClean="0"/>
              <a:t>15</a:t>
            </a:fld>
            <a:endParaRPr lang="en-GB"/>
          </a:p>
        </p:txBody>
      </p:sp>
    </p:spTree>
    <p:extLst>
      <p:ext uri="{BB962C8B-B14F-4D97-AF65-F5344CB8AC3E}">
        <p14:creationId xmlns:p14="http://schemas.microsoft.com/office/powerpoint/2010/main" val="1833278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Portrait of Jack Leslie. Courtesy Leslie Family.</a:t>
            </a:r>
            <a:endParaRPr lang="en-US"/>
          </a:p>
          <a:p>
            <a:pPr marL="0" marR="0" lvl="0" indent="0" algn="l" defTabSz="914400">
              <a:lnSpc>
                <a:spcPct val="100000"/>
              </a:lnSpc>
              <a:spcBef>
                <a:spcPts val="0"/>
              </a:spcBef>
              <a:spcAft>
                <a:spcPts val="0"/>
              </a:spcAft>
              <a:buClrTx/>
              <a:buSzTx/>
              <a:buFontTx/>
              <a:buNone/>
              <a:tabLst/>
              <a:defRPr/>
            </a:pPr>
            <a:endParaRPr lang="en-GB">
              <a:latin typeface="Arial"/>
              <a:ea typeface="Calibri"/>
              <a:cs typeface="Arial"/>
            </a:endParaRP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1069693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FF0F2-4D48-3935-36D3-92A7DE0993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0BAC11-DECD-0854-4D67-8DD3BF5CE8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72B7D5-3171-63F8-1CE6-81D6E16E278C}"/>
              </a:ext>
            </a:extLst>
          </p:cNvPr>
          <p:cNvSpPr>
            <a:spLocks noGrp="1"/>
          </p:cNvSpPr>
          <p:nvPr>
            <p:ph type="body" idx="1"/>
          </p:nvPr>
        </p:nvSpPr>
        <p:spPr/>
        <p:txBody>
          <a:bodyPr/>
          <a:lstStyle/>
          <a:p>
            <a:pPr>
              <a:defRPr/>
            </a:pPr>
            <a:r>
              <a:rPr lang="en-GB"/>
              <a:t>Jack Leslie scoring a goal against Queens Park Rangers (c) Western Morning News. </a:t>
            </a:r>
            <a:endParaRPr lang="en-US"/>
          </a:p>
          <a:p>
            <a:pPr marL="0" marR="0" lvl="0" indent="0" algn="l" defTabSz="914400">
              <a:lnSpc>
                <a:spcPct val="100000"/>
              </a:lnSpc>
              <a:spcBef>
                <a:spcPts val="0"/>
              </a:spcBef>
              <a:spcAft>
                <a:spcPts val="0"/>
              </a:spcAft>
              <a:buClrTx/>
              <a:buSzTx/>
              <a:buFontTx/>
              <a:buNone/>
              <a:tabLst/>
              <a:defRPr/>
            </a:pPr>
            <a:endParaRPr lang="en-GB">
              <a:latin typeface="Arial"/>
              <a:ea typeface="Calibri"/>
              <a:cs typeface="Arial"/>
            </a:endParaRPr>
          </a:p>
          <a:p>
            <a:endParaRPr lang="en-GB"/>
          </a:p>
        </p:txBody>
      </p:sp>
      <p:sp>
        <p:nvSpPr>
          <p:cNvPr id="4" name="Slide Number Placeholder 3">
            <a:extLst>
              <a:ext uri="{FF2B5EF4-FFF2-40B4-BE49-F238E27FC236}">
                <a16:creationId xmlns:a16="http://schemas.microsoft.com/office/drawing/2014/main" id="{90418719-94A3-B513-7776-F2F105240541}"/>
              </a:ext>
            </a:extLst>
          </p:cNvPr>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3351676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 Source: Historic England Archive Ref: PC06901 </a:t>
            </a:r>
            <a:r>
              <a:rPr lang="nl-NL"/>
              <a:t>Date: </a:t>
            </a:r>
            <a:r>
              <a:rPr lang="en-GB"/>
              <a:t>1920-1930 </a:t>
            </a:r>
            <a:r>
              <a:rPr lang="en-GB" sz="1200" u="sng" kern="1200">
                <a:solidFill>
                  <a:schemeClr val="tx1"/>
                </a:solidFill>
                <a:effectLst/>
                <a:latin typeface="+mn-lt"/>
                <a:ea typeface="+mn-ea"/>
                <a:cs typeface="+mn-cs"/>
                <a:hlinkClick r:id="rId3"/>
              </a:rPr>
              <a:t>https://historicengland.org.uk/images-books/photos/item/PC06901</a:t>
            </a:r>
            <a:r>
              <a:rPr lang="en-GB"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0E3082A5-4EA5-40CA-B4A0-5F20AE550177}" type="slidenum">
              <a:rPr lang="en-GB" smtClean="0"/>
              <a:t>22</a:t>
            </a:fld>
            <a:endParaRPr lang="en-GB"/>
          </a:p>
        </p:txBody>
      </p:sp>
    </p:spTree>
    <p:extLst>
      <p:ext uri="{BB962C8B-B14F-4D97-AF65-F5344CB8AC3E}">
        <p14:creationId xmlns:p14="http://schemas.microsoft.com/office/powerpoint/2010/main" val="3283202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 Source: Historic England Archive Ref: </a:t>
            </a:r>
            <a:r>
              <a:rPr lang="en-GB" sz="1200" b="0" i="0" kern="1200">
                <a:solidFill>
                  <a:schemeClr val="tx1"/>
                </a:solidFill>
                <a:effectLst/>
                <a:latin typeface="+mn-lt"/>
                <a:ea typeface="+mn-ea"/>
                <a:cs typeface="+mn-cs"/>
              </a:rPr>
              <a:t>MOT01/01/14</a:t>
            </a:r>
            <a:r>
              <a:rPr lang="en-GB"/>
              <a:t> </a:t>
            </a:r>
            <a:r>
              <a:rPr lang="nl-NL"/>
              <a:t>Date: </a:t>
            </a:r>
            <a:r>
              <a:rPr lang="en-GB"/>
              <a:t>1920s </a:t>
            </a:r>
            <a:r>
              <a:rPr lang="en-GB" sz="1200" u="sng" kern="1200">
                <a:solidFill>
                  <a:schemeClr val="tx1"/>
                </a:solidFill>
                <a:effectLst/>
                <a:latin typeface="+mn-lt"/>
                <a:ea typeface="+mn-ea"/>
                <a:cs typeface="+mn-cs"/>
                <a:hlinkClick r:id="rId3"/>
              </a:rPr>
              <a:t>https://historicengland.org.uk/images-books/photos/item/MOT01/01/14</a:t>
            </a:r>
            <a:r>
              <a:rPr lang="en-GB" sz="1200" kern="120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5"/>
          </p:nvPr>
        </p:nvSpPr>
        <p:spPr/>
        <p:txBody>
          <a:bodyPr/>
          <a:lstStyle/>
          <a:p>
            <a:fld id="{0E3082A5-4EA5-40CA-B4A0-5F20AE550177}" type="slidenum">
              <a:rPr lang="en-GB" smtClean="0"/>
              <a:t>23</a:t>
            </a:fld>
            <a:endParaRPr lang="en-GB"/>
          </a:p>
        </p:txBody>
      </p:sp>
    </p:spTree>
    <p:extLst>
      <p:ext uri="{BB962C8B-B14F-4D97-AF65-F5344CB8AC3E}">
        <p14:creationId xmlns:p14="http://schemas.microsoft.com/office/powerpoint/2010/main" val="738931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Source: Historic England Archive Ref: </a:t>
            </a:r>
            <a:r>
              <a:rPr lang="en-GB" sz="1200" b="0" i="0" kern="1200" dirty="0">
                <a:solidFill>
                  <a:schemeClr val="tx1"/>
                </a:solidFill>
                <a:effectLst/>
                <a:latin typeface="+mn-lt"/>
                <a:ea typeface="+mn-ea"/>
                <a:cs typeface="+mn-cs"/>
              </a:rPr>
              <a:t>AA001609</a:t>
            </a:r>
            <a:r>
              <a:rPr lang="en-GB" dirty="0"/>
              <a:t> </a:t>
            </a:r>
            <a:r>
              <a:rPr lang="nl-NL" dirty="0"/>
              <a:t>Date: </a:t>
            </a:r>
            <a:r>
              <a:rPr lang="en-GB" dirty="0"/>
              <a:t>1951-65 - </a:t>
            </a:r>
            <a:r>
              <a:rPr lang="en-GB" sz="1200" u="sng" kern="1200" dirty="0">
                <a:solidFill>
                  <a:schemeClr val="tx1"/>
                </a:solidFill>
                <a:effectLst/>
                <a:latin typeface="+mn-lt"/>
                <a:ea typeface="+mn-ea"/>
                <a:cs typeface="+mn-cs"/>
                <a:hlinkClick r:id="rId3"/>
              </a:rPr>
              <a:t>https://historicengland.org.uk/images-books/photos/item/AA001609</a:t>
            </a:r>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0E3082A5-4EA5-40CA-B4A0-5F20AE550177}" type="slidenum">
              <a:rPr lang="en-GB" smtClean="0"/>
              <a:t>24</a:t>
            </a:fld>
            <a:endParaRPr lang="en-GB"/>
          </a:p>
        </p:txBody>
      </p:sp>
    </p:spTree>
    <p:extLst>
      <p:ext uri="{BB962C8B-B14F-4D97-AF65-F5344CB8AC3E}">
        <p14:creationId xmlns:p14="http://schemas.microsoft.com/office/powerpoint/2010/main" val="2277077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Jack Leslie in action. (c) Western Morning News</a:t>
            </a:r>
            <a:endParaRPr lang="en-US"/>
          </a:p>
        </p:txBody>
      </p:sp>
      <p:sp>
        <p:nvSpPr>
          <p:cNvPr id="4" name="Slide Number Placeholder 3"/>
          <p:cNvSpPr>
            <a:spLocks noGrp="1"/>
          </p:cNvSpPr>
          <p:nvPr>
            <p:ph type="sldNum" sz="quarter" idx="5"/>
          </p:nvPr>
        </p:nvSpPr>
        <p:spPr/>
        <p:txBody>
          <a:bodyPr/>
          <a:lstStyle/>
          <a:p>
            <a:fld id="{0E3082A5-4EA5-40CA-B4A0-5F20AE550177}" type="slidenum">
              <a:rPr lang="en-GB" smtClean="0"/>
              <a:t>25</a:t>
            </a:fld>
            <a:endParaRPr lang="en-GB"/>
          </a:p>
        </p:txBody>
      </p:sp>
    </p:spTree>
    <p:extLst>
      <p:ext uri="{BB962C8B-B14F-4D97-AF65-F5344CB8AC3E}">
        <p14:creationId xmlns:p14="http://schemas.microsoft.com/office/powerpoint/2010/main" val="1709301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1927 / 1928 season - Plymouth Argyle team group Back (left to right): J Haynes (trainer) Frederick McKenzie Robert 'Bob' Preston Frederick Craig Frederick Titmuss (2 England caps) Alex Hardie James 'Jimmy' Logan Front: Alfred Matthews Francis 'Frank' Sloan Moses Russell (captain; 23 Wales caps) Frederick Forbes Jack Leslie Samuel 'Sammy' Black Plymouth Argyle - 1927/28. © </a:t>
            </a:r>
            <a:r>
              <a:rPr lang="en-GB" err="1"/>
              <a:t>Colorsport</a:t>
            </a:r>
            <a:r>
              <a:rPr lang="en-GB"/>
              <a:t>/Shutterstock</a:t>
            </a:r>
            <a:endParaRPr lang="en-US"/>
          </a:p>
          <a:p>
            <a:endParaRPr lang="en-GB">
              <a:ea typeface="Calibri"/>
              <a:cs typeface="Calibri"/>
            </a:endParaRPr>
          </a:p>
        </p:txBody>
      </p:sp>
      <p:sp>
        <p:nvSpPr>
          <p:cNvPr id="4" name="Slide Number Placeholder 3"/>
          <p:cNvSpPr>
            <a:spLocks noGrp="1"/>
          </p:cNvSpPr>
          <p:nvPr>
            <p:ph type="sldNum" sz="quarter" idx="5"/>
          </p:nvPr>
        </p:nvSpPr>
        <p:spPr/>
        <p:txBody>
          <a:bodyPr/>
          <a:lstStyle/>
          <a:p>
            <a:fld id="{0E3082A5-4EA5-40CA-B4A0-5F20AE550177}" type="slidenum">
              <a:rPr lang="en-GB" smtClean="0"/>
              <a:t>26</a:t>
            </a:fld>
            <a:endParaRPr lang="en-GB"/>
          </a:p>
        </p:txBody>
      </p:sp>
    </p:spTree>
    <p:extLst>
      <p:ext uri="{BB962C8B-B14F-4D97-AF65-F5344CB8AC3E}">
        <p14:creationId xmlns:p14="http://schemas.microsoft.com/office/powerpoint/2010/main" val="3220003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 </a:t>
            </a:r>
            <a:r>
              <a:rPr lang="en-GB"/>
              <a:t>Alamy Ref: 2N95B2H</a:t>
            </a:r>
          </a:p>
        </p:txBody>
      </p:sp>
      <p:sp>
        <p:nvSpPr>
          <p:cNvPr id="4" name="Slide Number Placeholder 3"/>
          <p:cNvSpPr>
            <a:spLocks noGrp="1"/>
          </p:cNvSpPr>
          <p:nvPr>
            <p:ph type="sldNum" sz="quarter" idx="5"/>
          </p:nvPr>
        </p:nvSpPr>
        <p:spPr/>
        <p:txBody>
          <a:bodyPr/>
          <a:lstStyle/>
          <a:p>
            <a:fld id="{0E3082A5-4EA5-40CA-B4A0-5F20AE550177}" type="slidenum">
              <a:rPr lang="en-GB" smtClean="0"/>
              <a:t>27</a:t>
            </a:fld>
            <a:endParaRPr lang="en-GB"/>
          </a:p>
        </p:txBody>
      </p:sp>
    </p:spTree>
    <p:extLst>
      <p:ext uri="{BB962C8B-B14F-4D97-AF65-F5344CB8AC3E}">
        <p14:creationId xmlns:p14="http://schemas.microsoft.com/office/powerpoint/2010/main" val="3967977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For this activity we’re using </a:t>
            </a:r>
            <a:r>
              <a:rPr lang="en-US" sz="1200">
                <a:cs typeface="Arial"/>
              </a:rPr>
              <a:t>Ian ‘Dawson’s Model’ for significance criteria.</a:t>
            </a:r>
            <a:endParaRPr lang="en-US"/>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4179938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Image: Source: Historic England Archive (Authorised use only) Ref: </a:t>
            </a:r>
            <a:r>
              <a:rPr lang="nl-NL"/>
              <a:t>raf_cpe_uk_2521_rp_3195 Date: </a:t>
            </a:r>
            <a:r>
              <a:rPr lang="en-GB"/>
              <a:t>23 March 1948</a:t>
            </a:r>
          </a:p>
        </p:txBody>
      </p:sp>
      <p:sp>
        <p:nvSpPr>
          <p:cNvPr id="4" name="Slide Number Placeholder 3"/>
          <p:cNvSpPr>
            <a:spLocks noGrp="1"/>
          </p:cNvSpPr>
          <p:nvPr>
            <p:ph type="sldNum" sz="quarter" idx="5"/>
          </p:nvPr>
        </p:nvSpPr>
        <p:spPr/>
        <p:txBody>
          <a:bodyPr/>
          <a:lstStyle/>
          <a:p>
            <a:fld id="{0E3082A5-4EA5-40CA-B4A0-5F20AE550177}" type="slidenum">
              <a:rPr lang="en-GB" smtClean="0"/>
              <a:t>28</a:t>
            </a:fld>
            <a:endParaRPr lang="en-GB"/>
          </a:p>
        </p:txBody>
      </p:sp>
    </p:spTree>
    <p:extLst>
      <p:ext uri="{BB962C8B-B14F-4D97-AF65-F5344CB8AC3E}">
        <p14:creationId xmlns:p14="http://schemas.microsoft.com/office/powerpoint/2010/main" val="509527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Crown Copyright – licence as shown on right of image</a:t>
            </a:r>
          </a:p>
        </p:txBody>
      </p:sp>
      <p:sp>
        <p:nvSpPr>
          <p:cNvPr id="4" name="Slide Number Placeholder 3"/>
          <p:cNvSpPr>
            <a:spLocks noGrp="1"/>
          </p:cNvSpPr>
          <p:nvPr>
            <p:ph type="sldNum" sz="quarter" idx="5"/>
          </p:nvPr>
        </p:nvSpPr>
        <p:spPr/>
        <p:txBody>
          <a:bodyPr/>
          <a:lstStyle/>
          <a:p>
            <a:fld id="{0E3082A5-4EA5-40CA-B4A0-5F20AE550177}" type="slidenum">
              <a:rPr lang="en-GB" smtClean="0"/>
              <a:t>29</a:t>
            </a:fld>
            <a:endParaRPr lang="en-GB"/>
          </a:p>
        </p:txBody>
      </p:sp>
    </p:spTree>
    <p:extLst>
      <p:ext uri="{BB962C8B-B14F-4D97-AF65-F5344CB8AC3E}">
        <p14:creationId xmlns:p14="http://schemas.microsoft.com/office/powerpoint/2010/main" val="3856499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Google Maps 2025</a:t>
            </a:r>
          </a:p>
        </p:txBody>
      </p:sp>
      <p:sp>
        <p:nvSpPr>
          <p:cNvPr id="4" name="Slide Number Placeholder 3"/>
          <p:cNvSpPr>
            <a:spLocks noGrp="1"/>
          </p:cNvSpPr>
          <p:nvPr>
            <p:ph type="sldNum" sz="quarter" idx="5"/>
          </p:nvPr>
        </p:nvSpPr>
        <p:spPr/>
        <p:txBody>
          <a:bodyPr/>
          <a:lstStyle/>
          <a:p>
            <a:fld id="{0E3082A5-4EA5-40CA-B4A0-5F20AE550177}" type="slidenum">
              <a:rPr lang="en-GB" smtClean="0"/>
              <a:t>30</a:t>
            </a:fld>
            <a:endParaRPr lang="en-GB"/>
          </a:p>
        </p:txBody>
      </p:sp>
    </p:spTree>
    <p:extLst>
      <p:ext uri="{BB962C8B-B14F-4D97-AF65-F5344CB8AC3E}">
        <p14:creationId xmlns:p14="http://schemas.microsoft.com/office/powerpoint/2010/main" val="2004514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E3082A5-4EA5-40CA-B4A0-5F20AE550177}" type="slidenum">
              <a:rPr lang="en-GB" smtClean="0"/>
              <a:t>31</a:t>
            </a:fld>
            <a:endParaRPr lang="en-GB"/>
          </a:p>
        </p:txBody>
      </p:sp>
    </p:spTree>
    <p:extLst>
      <p:ext uri="{BB962C8B-B14F-4D97-AF65-F5344CB8AC3E}">
        <p14:creationId xmlns:p14="http://schemas.microsoft.com/office/powerpoint/2010/main" val="1808150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Monty Fresco/Daily Mail/Shutterstock</a:t>
            </a:r>
            <a:endParaRPr lang="en-US"/>
          </a:p>
          <a:p>
            <a:endParaRPr lang="en-GB">
              <a:ea typeface="Calibri"/>
              <a:cs typeface="Calibri"/>
            </a:endParaRPr>
          </a:p>
        </p:txBody>
      </p:sp>
      <p:sp>
        <p:nvSpPr>
          <p:cNvPr id="4" name="Slide Number Placeholder 3"/>
          <p:cNvSpPr>
            <a:spLocks noGrp="1"/>
          </p:cNvSpPr>
          <p:nvPr>
            <p:ph type="sldNum" sz="quarter" idx="5"/>
          </p:nvPr>
        </p:nvSpPr>
        <p:spPr/>
        <p:txBody>
          <a:bodyPr/>
          <a:lstStyle/>
          <a:p>
            <a:fld id="{0E3082A5-4EA5-40CA-B4A0-5F20AE550177}" type="slidenum">
              <a:rPr lang="en-GB" smtClean="0"/>
              <a:t>32</a:t>
            </a:fld>
            <a:endParaRPr lang="en-GB"/>
          </a:p>
        </p:txBody>
      </p:sp>
    </p:spTree>
    <p:extLst>
      <p:ext uri="{BB962C8B-B14F-4D97-AF65-F5344CB8AC3E}">
        <p14:creationId xmlns:p14="http://schemas.microsoft.com/office/powerpoint/2010/main" val="13692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Portrait of Jack Leslie. Courtesy of Leslie family. </a:t>
            </a:r>
            <a:endParaRPr lang="en-US"/>
          </a:p>
        </p:txBody>
      </p:sp>
      <p:sp>
        <p:nvSpPr>
          <p:cNvPr id="4" name="Slide Number Placeholder 3"/>
          <p:cNvSpPr>
            <a:spLocks noGrp="1"/>
          </p:cNvSpPr>
          <p:nvPr>
            <p:ph type="sldNum" sz="quarter" idx="5"/>
          </p:nvPr>
        </p:nvSpPr>
        <p:spPr/>
        <p:txBody>
          <a:bodyPr/>
          <a:lstStyle/>
          <a:p>
            <a:fld id="{0E3082A5-4EA5-40CA-B4A0-5F20AE550177}" type="slidenum">
              <a:rPr lang="en-GB" smtClean="0"/>
              <a:t>33</a:t>
            </a:fld>
            <a:endParaRPr lang="en-GB"/>
          </a:p>
        </p:txBody>
      </p:sp>
    </p:spTree>
    <p:extLst>
      <p:ext uri="{BB962C8B-B14F-4D97-AF65-F5344CB8AC3E}">
        <p14:creationId xmlns:p14="http://schemas.microsoft.com/office/powerpoint/2010/main" val="148528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7E28D-7D82-3417-9AD8-43D27D7FD7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FC398-B143-731F-D60C-08FAFE32F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41970-8942-34CB-DF04-AAFE26C132EA}"/>
              </a:ext>
            </a:extLst>
          </p:cNvPr>
          <p:cNvSpPr>
            <a:spLocks noGrp="1"/>
          </p:cNvSpPr>
          <p:nvPr>
            <p:ph type="body" idx="1"/>
          </p:nvPr>
        </p:nvSpPr>
        <p:spPr/>
        <p:txBody>
          <a:bodyPr/>
          <a:lstStyle/>
          <a:p>
            <a:r>
              <a:rPr lang="en-GB"/>
              <a:t>© Alamy Re: </a:t>
            </a:r>
            <a:r>
              <a:rPr lang="en-GB" sz="1200" b="0" i="0" kern="1200">
                <a:solidFill>
                  <a:schemeClr val="tx1"/>
                </a:solidFill>
                <a:effectLst/>
                <a:latin typeface="+mn-lt"/>
                <a:ea typeface="+mn-ea"/>
                <a:cs typeface="+mn-cs"/>
              </a:rPr>
              <a:t>G9AT98</a:t>
            </a:r>
            <a:r>
              <a:rPr lang="en-GB"/>
              <a:t> © Monty Fresco/Daily Mail/Shutterstock</a:t>
            </a:r>
            <a:endParaRPr lang="en-US">
              <a:ea typeface="Calibri"/>
              <a:cs typeface="Calibri"/>
            </a:endParaRPr>
          </a:p>
          <a:p>
            <a:endParaRPr lang="en-GB">
              <a:ea typeface="Calibri"/>
              <a:cs typeface="Calibri"/>
            </a:endParaRPr>
          </a:p>
        </p:txBody>
      </p:sp>
      <p:sp>
        <p:nvSpPr>
          <p:cNvPr id="4" name="Slide Number Placeholder 3">
            <a:extLst>
              <a:ext uri="{FF2B5EF4-FFF2-40B4-BE49-F238E27FC236}">
                <a16:creationId xmlns:a16="http://schemas.microsoft.com/office/drawing/2014/main" id="{24030357-5FEE-69BE-3978-D58F9FB151C7}"/>
              </a:ext>
            </a:extLst>
          </p:cNvPr>
          <p:cNvSpPr>
            <a:spLocks noGrp="1"/>
          </p:cNvSpPr>
          <p:nvPr>
            <p:ph type="sldNum" sz="quarter" idx="5"/>
          </p:nvPr>
        </p:nvSpPr>
        <p:spPr/>
        <p:txBody>
          <a:bodyPr/>
          <a:lstStyle/>
          <a:p>
            <a:fld id="{0E3082A5-4EA5-40CA-B4A0-5F20AE550177}" type="slidenum">
              <a:rPr lang="en-GB" smtClean="0"/>
              <a:t>34</a:t>
            </a:fld>
            <a:endParaRPr lang="en-GB"/>
          </a:p>
        </p:txBody>
      </p:sp>
    </p:spTree>
    <p:extLst>
      <p:ext uri="{BB962C8B-B14F-4D97-AF65-F5344CB8AC3E}">
        <p14:creationId xmlns:p14="http://schemas.microsoft.com/office/powerpoint/2010/main" val="2184239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Statue of Jack Leslie - unveiled on 7 October 2022 at Home Park (Plymouth Argyle FC stadium), Plymouth. (c) Matthew </a:t>
            </a:r>
            <a:r>
              <a:rPr lang="en-GB" err="1"/>
              <a:t>Ellacott</a:t>
            </a:r>
            <a:r>
              <a:rPr lang="en-GB"/>
              <a:t> / The Jack Leslie Campaign</a:t>
            </a:r>
            <a:endParaRPr lang="en-US"/>
          </a:p>
          <a:p>
            <a:endParaRPr lang="en-GB">
              <a:ea typeface="Calibri"/>
              <a:cs typeface="Calibri"/>
            </a:endParaRPr>
          </a:p>
        </p:txBody>
      </p:sp>
      <p:sp>
        <p:nvSpPr>
          <p:cNvPr id="4" name="Slide Number Placeholder 3"/>
          <p:cNvSpPr>
            <a:spLocks noGrp="1"/>
          </p:cNvSpPr>
          <p:nvPr>
            <p:ph type="sldNum" sz="quarter" idx="5"/>
          </p:nvPr>
        </p:nvSpPr>
        <p:spPr/>
        <p:txBody>
          <a:bodyPr/>
          <a:lstStyle/>
          <a:p>
            <a:fld id="{0E3082A5-4EA5-40CA-B4A0-5F20AE550177}" type="slidenum">
              <a:rPr lang="en-GB" smtClean="0"/>
              <a:t>35</a:t>
            </a:fld>
            <a:endParaRPr lang="en-GB"/>
          </a:p>
        </p:txBody>
      </p:sp>
    </p:spTree>
    <p:extLst>
      <p:ext uri="{BB962C8B-B14F-4D97-AF65-F5344CB8AC3E}">
        <p14:creationId xmlns:p14="http://schemas.microsoft.com/office/powerpoint/2010/main" val="1924611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Images ©Licensed to Parsons Media. 16/05/2025. Plymouth, United Kingdom. Jack Leslie Blue Plaque Unveiled. Glendower Road. Historic England unveil a Blue Plaque for Jack Leslie English professional footballer in Plymouth. Jack Leslie’s three granddaughters Lesley Hiscott, Lyn Davies and Gillian Carter attended the ceremony. Shared by HE Comms.</a:t>
            </a:r>
            <a:endParaRPr lang="en-US"/>
          </a:p>
          <a:p>
            <a:endParaRPr lang="en-GB">
              <a:ea typeface="Calibri"/>
              <a:cs typeface="Calibri"/>
            </a:endParaRPr>
          </a:p>
        </p:txBody>
      </p:sp>
      <p:sp>
        <p:nvSpPr>
          <p:cNvPr id="4" name="Slide Number Placeholder 3"/>
          <p:cNvSpPr>
            <a:spLocks noGrp="1"/>
          </p:cNvSpPr>
          <p:nvPr>
            <p:ph type="sldNum" sz="quarter" idx="5"/>
          </p:nvPr>
        </p:nvSpPr>
        <p:spPr/>
        <p:txBody>
          <a:bodyPr/>
          <a:lstStyle/>
          <a:p>
            <a:fld id="{0E3082A5-4EA5-40CA-B4A0-5F20AE550177}" type="slidenum">
              <a:rPr lang="en-GB" smtClean="0"/>
              <a:t>36</a:t>
            </a:fld>
            <a:endParaRPr lang="en-GB"/>
          </a:p>
        </p:txBody>
      </p:sp>
    </p:spTree>
    <p:extLst>
      <p:ext uri="{BB962C8B-B14F-4D97-AF65-F5344CB8AC3E}">
        <p14:creationId xmlns:p14="http://schemas.microsoft.com/office/powerpoint/2010/main" val="1514006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01897-C6FB-7100-0D39-B35AAA769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1B04A-E71E-B192-BAB4-D3AE75434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7D26B0-A81A-F6E0-1C11-98B6AE0BF72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For this activity we’re using </a:t>
            </a:r>
            <a:r>
              <a:rPr lang="en-US" sz="1200">
                <a:cs typeface="Arial"/>
              </a:rPr>
              <a:t>Ian ‘Dawson’s Model’ for significance criteria.</a:t>
            </a:r>
            <a:endParaRPr lang="en-US"/>
          </a:p>
          <a:p>
            <a:endParaRPr lang="en-GB"/>
          </a:p>
        </p:txBody>
      </p:sp>
      <p:sp>
        <p:nvSpPr>
          <p:cNvPr id="4" name="Slide Number Placeholder 3">
            <a:extLst>
              <a:ext uri="{FF2B5EF4-FFF2-40B4-BE49-F238E27FC236}">
                <a16:creationId xmlns:a16="http://schemas.microsoft.com/office/drawing/2014/main" id="{0219D11D-4C55-BD45-8AE6-2BECD5F98EB9}"/>
              </a:ext>
            </a:extLst>
          </p:cNvPr>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3688622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Image ©Licensed to Parsons Media. 16/05/2025. Plymouth, United Kingdom. Jack Leslie Blue Plaque Unveiled. Glendower Road. Historic England unveil a Blue Plaque for Jack Leslie English professional footballer in Plymouth. Jack Leslie’s three granddaughters Lesley Hiscott, Lyn Davies and Gillian Carter attended the ceremony. </a:t>
            </a:r>
            <a:endParaRPr lang="en-US"/>
          </a:p>
          <a:p>
            <a:pPr marL="0" marR="0" lvl="0" indent="0" algn="l" defTabSz="914400">
              <a:lnSpc>
                <a:spcPct val="100000"/>
              </a:lnSpc>
              <a:spcBef>
                <a:spcPts val="0"/>
              </a:spcBef>
              <a:spcAft>
                <a:spcPts val="0"/>
              </a:spcAft>
              <a:buClrTx/>
              <a:buSzTx/>
              <a:buFontTx/>
              <a:buNone/>
              <a:tabLst/>
              <a:defRPr/>
            </a:pPr>
            <a:endParaRPr lang="en-GB">
              <a:ea typeface="Calibri"/>
              <a:cs typeface="Calibri"/>
            </a:endParaRP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745494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t>Image: </a:t>
            </a:r>
            <a:r>
              <a:rPr lang="en-GB" sz="1800">
                <a:effectLst/>
                <a:latin typeface="Arial" panose="020B0604020202020204" pitchFamily="34" charset="0"/>
                <a:ea typeface="Times New Roman" panose="02020603050405020304" pitchFamily="18" charset="0"/>
                <a:cs typeface="Gill Sans MT" panose="020B0502020104020203" pitchFamily="34" charset="0"/>
              </a:rPr>
              <a:t>© Google Maps 2024</a:t>
            </a:r>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230324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Image: </a:t>
            </a:r>
            <a:r>
              <a:rPr lang="en-GB" sz="1200">
                <a:effectLst/>
                <a:latin typeface="Arial" panose="020B0604020202020204" pitchFamily="34" charset="0"/>
                <a:ea typeface="Times New Roman" panose="02020603050405020304" pitchFamily="18" charset="0"/>
                <a:cs typeface="Gill Sans MT" panose="020B0502020104020203" pitchFamily="34" charset="0"/>
              </a:rPr>
              <a:t>© Google Maps 2024</a:t>
            </a:r>
          </a:p>
          <a:p>
            <a:endParaRPr lang="en-GB"/>
          </a:p>
        </p:txBody>
      </p:sp>
      <p:sp>
        <p:nvSpPr>
          <p:cNvPr id="4" name="Slide Number Placeholder 3"/>
          <p:cNvSpPr>
            <a:spLocks noGrp="1"/>
          </p:cNvSpPr>
          <p:nvPr>
            <p:ph type="sldNum" sz="quarter" idx="5"/>
          </p:nvPr>
        </p:nvSpPr>
        <p:spPr/>
        <p:txBody>
          <a:bodyPr/>
          <a:lstStyle/>
          <a:p>
            <a:fld id="{1017441A-5944-44A6-B4A1-6E426481A1CB}" type="slidenum">
              <a:rPr lang="en-GB" smtClean="0"/>
              <a:t>9</a:t>
            </a:fld>
            <a:endParaRPr lang="en-GB"/>
          </a:p>
        </p:txBody>
      </p:sp>
    </p:spTree>
    <p:extLst>
      <p:ext uri="{BB962C8B-B14F-4D97-AF65-F5344CB8AC3E}">
        <p14:creationId xmlns:p14="http://schemas.microsoft.com/office/powerpoint/2010/main" val="1320392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Basic info about types of house here </a:t>
            </a:r>
            <a:r>
              <a:rPr lang="en-GB" sz="1800" u="sng">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https://www.primaryhomeworkhelp.co.uk/houses/modern.htm</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Built 1890s – more detailed info and teaching resources here: </a:t>
            </a:r>
            <a:r>
              <a:rPr lang="en-GB" sz="1200" u="sng" kern="1200">
                <a:solidFill>
                  <a:schemeClr val="tx1"/>
                </a:solidFill>
                <a:effectLst/>
                <a:latin typeface="+mn-lt"/>
                <a:ea typeface="+mn-ea"/>
                <a:cs typeface="+mn-cs"/>
                <a:hlinkClick r:id="rId4"/>
              </a:rPr>
              <a:t>https://historicengland.org.uk/education/schools-resources/teaching-activities/street-spotters-guide/</a:t>
            </a:r>
            <a:r>
              <a:rPr lang="en-GB" sz="1200" kern="1200">
                <a:solidFill>
                  <a:schemeClr val="tx1"/>
                </a:solidFill>
                <a:effectLst/>
                <a:latin typeface="+mn-lt"/>
                <a:ea typeface="+mn-ea"/>
                <a:cs typeface="+mn-cs"/>
              </a:rPr>
              <a: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Image: </a:t>
            </a:r>
            <a:r>
              <a:rPr lang="en-GB" sz="1200">
                <a:effectLst/>
                <a:latin typeface="Arial" panose="020B0604020202020204" pitchFamily="34" charset="0"/>
                <a:ea typeface="Times New Roman" panose="02020603050405020304" pitchFamily="18" charset="0"/>
                <a:cs typeface="Gill Sans MT" panose="020B0502020104020203" pitchFamily="34" charset="0"/>
              </a:rPr>
              <a:t>© Google Maps 2024</a:t>
            </a:r>
          </a:p>
        </p:txBody>
      </p:sp>
      <p:sp>
        <p:nvSpPr>
          <p:cNvPr id="4" name="Slide Number Placeholder 3"/>
          <p:cNvSpPr>
            <a:spLocks noGrp="1"/>
          </p:cNvSpPr>
          <p:nvPr>
            <p:ph type="sldNum" sz="quarter" idx="5"/>
          </p:nvPr>
        </p:nvSpPr>
        <p:spPr/>
        <p:txBody>
          <a:bodyPr/>
          <a:lstStyle/>
          <a:p>
            <a:fld id="{1017441A-5944-44A6-B4A1-6E426481A1CB}" type="slidenum">
              <a:rPr lang="en-GB" smtClean="0"/>
              <a:t>10</a:t>
            </a:fld>
            <a:endParaRPr lang="en-GB"/>
          </a:p>
        </p:txBody>
      </p:sp>
    </p:spTree>
    <p:extLst>
      <p:ext uri="{BB962C8B-B14F-4D97-AF65-F5344CB8AC3E}">
        <p14:creationId xmlns:p14="http://schemas.microsoft.com/office/powerpoint/2010/main" val="398891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Image: Source: Historic England Archive (Authorised use only) Ref: </a:t>
            </a:r>
            <a:r>
              <a:rPr lang="nl-NL"/>
              <a:t>raf_cpe_uk_2521_rp_3195 Date: </a:t>
            </a:r>
            <a:r>
              <a:rPr lang="en-GB"/>
              <a:t>23 March 1948</a:t>
            </a:r>
          </a:p>
          <a:p>
            <a:pPr marL="0" marR="0" lvl="0" indent="0" algn="l" defTabSz="914400">
              <a:lnSpc>
                <a:spcPct val="100000"/>
              </a:lnSpc>
              <a:spcBef>
                <a:spcPts val="0"/>
              </a:spcBef>
              <a:spcAft>
                <a:spcPts val="0"/>
              </a:spcAft>
              <a:buClrTx/>
              <a:buSzTx/>
              <a:buFontTx/>
              <a:buNone/>
              <a:tabLst/>
              <a:defRPr/>
            </a:pPr>
            <a:endParaRPr lang="en-GB">
              <a:effectLst/>
            </a:endParaRPr>
          </a:p>
          <a:p>
            <a:pPr marL="0" marR="0" lvl="0" indent="0" algn="l" defTabSz="914400">
              <a:lnSpc>
                <a:spcPct val="100000"/>
              </a:lnSpc>
              <a:spcBef>
                <a:spcPts val="0"/>
              </a:spcBef>
              <a:spcAft>
                <a:spcPts val="0"/>
              </a:spcAft>
              <a:buClrTx/>
              <a:buSzTx/>
              <a:buFontTx/>
              <a:buNone/>
              <a:tabLst/>
              <a:defRPr/>
            </a:pPr>
            <a:endParaRPr lang="en-GB" b="0" i="0">
              <a:solidFill>
                <a:srgbClr val="000000"/>
              </a:solidFill>
              <a:effectLst/>
              <a:latin typeface="Calibri"/>
              <a:cs typeface="Calibri"/>
            </a:endParaRPr>
          </a:p>
        </p:txBody>
      </p:sp>
      <p:sp>
        <p:nvSpPr>
          <p:cNvPr id="4" name="Slide Number Placeholder 3"/>
          <p:cNvSpPr>
            <a:spLocks noGrp="1"/>
          </p:cNvSpPr>
          <p:nvPr>
            <p:ph type="sldNum" sz="quarter" idx="5"/>
          </p:nvPr>
        </p:nvSpPr>
        <p:spPr/>
        <p:txBody>
          <a:bodyPr/>
          <a:lstStyle/>
          <a:p>
            <a:fld id="{1017441A-5944-44A6-B4A1-6E426481A1CB}" type="slidenum">
              <a:rPr lang="en-GB" smtClean="0"/>
              <a:t>11</a:t>
            </a:fld>
            <a:endParaRPr lang="en-GB"/>
          </a:p>
        </p:txBody>
      </p:sp>
    </p:spTree>
    <p:extLst>
      <p:ext uri="{BB962C8B-B14F-4D97-AF65-F5344CB8AC3E}">
        <p14:creationId xmlns:p14="http://schemas.microsoft.com/office/powerpoint/2010/main" val="614121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Jack Leslie kicking the ball (c) Western Morning News. </a:t>
            </a:r>
            <a:endParaRPr lang="en-US"/>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4177302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800">
                <a:effectLst/>
                <a:latin typeface="Arial"/>
                <a:ea typeface="Times New Roman" panose="02020603050405020304" pitchFamily="18" charset="0"/>
                <a:cs typeface="Arial"/>
              </a:rPr>
              <a:t> </a:t>
            </a:r>
            <a:r>
              <a:rPr lang="en-GB" sz="1800"/>
              <a:t>I</a:t>
            </a:r>
            <a:r>
              <a:rPr lang="en-GB"/>
              <a:t>mage: Jack Leslie kicking the ball (c) Western Morning News. </a:t>
            </a:r>
            <a:endParaRPr lang="en-GB" sz="1800">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Gill Sans MT" panose="020B0502020104020203" pitchFamily="34" charset="0"/>
              <a:ea typeface="Times New Roman" panose="02020603050405020304" pitchFamily="18" charset="0"/>
              <a:cs typeface="Gill Sans MT" panose="020B0502020104020203" pitchFamily="34" charset="0"/>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32969969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a:t>Click to edit Master title style</a:t>
            </a:r>
            <a:endParaRPr lang="en-US"/>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a:solidFill>
                  <a:srgbClr val="597F32"/>
                </a:solidFill>
                <a:latin typeface="Arial" panose="020B0604020202020204" pitchFamily="34" charset="0"/>
                <a:ea typeface="+mj-ea"/>
                <a:cs typeface="+mj-cs"/>
              </a:rPr>
              <a:t>Click to edit</a:t>
            </a:r>
            <a:endParaRPr lang="en-US"/>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a:t>Click to edit</a:t>
            </a:r>
            <a:endParaRPr lang="en-US"/>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a:t>Click to edit title</a:t>
            </a:r>
            <a:endParaRPr lang="en-GB"/>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a:solidFill>
                  <a:srgbClr val="191715"/>
                </a:solidFill>
                <a:latin typeface="Arial" panose="020B0604020202020204" pitchFamily="34" charset="0"/>
                <a:cs typeface="Arial" panose="020B0604020202020204" pitchFamily="34" charset="0"/>
              </a:rPr>
              <a:t>Curriculum links:</a:t>
            </a:r>
            <a:endParaRPr lang="en-US" sz="2400" baseline="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a:t>Click to edit Master title style</a:t>
            </a:r>
            <a:endParaRPr lang="en-US"/>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a:t>Click to edit Master title style</a:t>
            </a:r>
            <a:endParaRPr lang="en-US"/>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38526" y="85207"/>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906238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a:t>Click to edit Master title style</a:t>
            </a:r>
            <a:endParaRPr lang="en-US"/>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a:t>Bullet level</a:t>
            </a:r>
          </a:p>
          <a:p>
            <a:pPr lvl="2"/>
            <a:r>
              <a:rPr lang="en-GB"/>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82" r:id="rId22"/>
    <p:sldLayoutId id="2147483690" r:id="rId23"/>
    <p:sldLayoutId id="2147483692" r:id="rId24"/>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www.google.com/maps" TargetMode="External"/><Relationship Id="rId5" Type="http://schemas.openxmlformats.org/officeDocument/2006/relationships/image" Target="../media/image31.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7AE8819E-156B-9279-5819-F0BD006F240A}"/>
              </a:ext>
            </a:extLst>
          </p:cNvPr>
          <p:cNvSpPr>
            <a:spLocks noGrp="1"/>
          </p:cNvSpPr>
          <p:nvPr>
            <p:ph type="title" idx="4294967295"/>
          </p:nvPr>
        </p:nvSpPr>
        <p:spPr>
          <a:xfrm>
            <a:off x="365125" y="2559050"/>
            <a:ext cx="3579813" cy="240982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Local Significant People</a:t>
            </a: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Jack Leslie</a:t>
            </a:r>
          </a:p>
        </p:txBody>
      </p:sp>
      <p:pic>
        <p:nvPicPr>
          <p:cNvPr id="10" name="Picture Placeholder 9" descr="A black and white photo of a black man wearing a football kit, sitting with his arms folded">
            <a:extLst>
              <a:ext uri="{FF2B5EF4-FFF2-40B4-BE49-F238E27FC236}">
                <a16:creationId xmlns:a16="http://schemas.microsoft.com/office/drawing/2014/main" id="{5C76D56E-D377-D42F-8928-D627DC48619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091" b="30774"/>
          <a:stretch>
            <a:fillRect/>
          </a:stretch>
        </p:blipFill>
        <p:spPr>
          <a:xfrm>
            <a:off x="4122819" y="0"/>
            <a:ext cx="8069181" cy="6858000"/>
          </a:xfrm>
        </p:spPr>
      </p:pic>
    </p:spTree>
    <p:extLst>
      <p:ext uri="{BB962C8B-B14F-4D97-AF65-F5344CB8AC3E}">
        <p14:creationId xmlns:p14="http://schemas.microsoft.com/office/powerpoint/2010/main" val="1656052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030E7-A2FB-EEB8-190F-522B59302364}"/>
              </a:ext>
            </a:extLst>
          </p:cNvPr>
          <p:cNvSpPr>
            <a:spLocks noGrp="1"/>
          </p:cNvSpPr>
          <p:nvPr>
            <p:ph type="title"/>
          </p:nvPr>
        </p:nvSpPr>
        <p:spPr/>
        <p:txBody>
          <a:bodyPr/>
          <a:lstStyle/>
          <a:p>
            <a:r>
              <a:rPr lang="en-GB"/>
              <a:t>12 Arnold Grove</a:t>
            </a:r>
          </a:p>
        </p:txBody>
      </p:sp>
      <p:sp>
        <p:nvSpPr>
          <p:cNvPr id="3" name="Content Placeholder 2">
            <a:extLst>
              <a:ext uri="{FF2B5EF4-FFF2-40B4-BE49-F238E27FC236}">
                <a16:creationId xmlns:a16="http://schemas.microsoft.com/office/drawing/2014/main" id="{EABA8164-1D3D-E0E0-40A9-CB026C2624C9}"/>
              </a:ext>
            </a:extLst>
          </p:cNvPr>
          <p:cNvSpPr>
            <a:spLocks noGrp="1"/>
          </p:cNvSpPr>
          <p:nvPr>
            <p:ph idx="1"/>
          </p:nvPr>
        </p:nvSpPr>
        <p:spPr>
          <a:xfrm>
            <a:off x="152850" y="1576058"/>
            <a:ext cx="4169569" cy="4218922"/>
          </a:xfrm>
        </p:spPr>
        <p:txBody>
          <a:bodyPr>
            <a:normAutofit fontScale="92500" lnSpcReduction="20000"/>
          </a:bodyPr>
          <a:lstStyle/>
          <a:p>
            <a:r>
              <a:rPr lang="en-GB">
                <a:latin typeface="Arial" panose="020B0604020202020204" pitchFamily="34" charset="0"/>
                <a:cs typeface="Arial" panose="020B0604020202020204" pitchFamily="34" charset="0"/>
              </a:rPr>
              <a:t>This is 8 Glendower Road.</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8 Glendower Road looks like an ordinary terraced house, on an ordinary street in Plymouth.</a:t>
            </a:r>
          </a:p>
          <a:p>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But it is actually very special….</a:t>
            </a:r>
          </a:p>
        </p:txBody>
      </p:sp>
      <p:pic>
        <p:nvPicPr>
          <p:cNvPr id="4" name="Picture 11">
            <a:extLst>
              <a:ext uri="{FF2B5EF4-FFF2-40B4-BE49-F238E27FC236}">
                <a16:creationId xmlns:a16="http://schemas.microsoft.com/office/drawing/2014/main" id="{AE0DB3BE-8EC0-D20C-2A28-9D0ADD4DC44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84666" y="5727640"/>
            <a:ext cx="5622771" cy="1073593"/>
          </a:xfrm>
          <a:prstGeom prst="rect">
            <a:avLst/>
          </a:prstGeom>
        </p:spPr>
      </p:pic>
      <p:sp>
        <p:nvSpPr>
          <p:cNvPr id="8" name="TextBox 7">
            <a:extLst>
              <a:ext uri="{FF2B5EF4-FFF2-40B4-BE49-F238E27FC236}">
                <a16:creationId xmlns:a16="http://schemas.microsoft.com/office/drawing/2014/main" id="{B141F126-49E0-44A7-A4F6-95B4EC870E43}"/>
              </a:ext>
            </a:extLst>
          </p:cNvPr>
          <p:cNvSpPr txBox="1"/>
          <p:nvPr/>
        </p:nvSpPr>
        <p:spPr>
          <a:xfrm>
            <a:off x="5410686" y="5848937"/>
            <a:ext cx="5296751" cy="830997"/>
          </a:xfrm>
          <a:prstGeom prst="rect">
            <a:avLst/>
          </a:prstGeom>
          <a:noFill/>
        </p:spPr>
        <p:txBody>
          <a:bodyPr wrap="square">
            <a:spAutoFit/>
          </a:bodyPr>
          <a:lstStyle/>
          <a:p>
            <a:r>
              <a:rPr lang="en-GB" sz="2400" b="1" i="0">
                <a:effectLst/>
                <a:latin typeface="Arial" panose="020B0604020202020204" pitchFamily="34" charset="0"/>
                <a:cs typeface="Arial" panose="020B0604020202020204" pitchFamily="34" charset="0"/>
              </a:rPr>
              <a:t>Terraced House</a:t>
            </a:r>
            <a:r>
              <a:rPr lang="en-GB" sz="2400" b="0" i="0">
                <a:effectLst/>
                <a:latin typeface="Arial" panose="020B0604020202020204" pitchFamily="34" charset="0"/>
                <a:cs typeface="Arial" panose="020B0604020202020204" pitchFamily="34" charset="0"/>
              </a:rPr>
              <a:t> - One of a row of three or more houses joined together.</a:t>
            </a:r>
            <a:endParaRPr lang="en-GB" sz="2400">
              <a:latin typeface="Arial" panose="020B0604020202020204" pitchFamily="34" charset="0"/>
              <a:cs typeface="Arial" panose="020B0604020202020204" pitchFamily="34" charset="0"/>
            </a:endParaRPr>
          </a:p>
        </p:txBody>
      </p:sp>
      <p:pic>
        <p:nvPicPr>
          <p:cNvPr id="7" name="Picture 6" descr="A photo of a row of Victorian terraced houses">
            <a:extLst>
              <a:ext uri="{FF2B5EF4-FFF2-40B4-BE49-F238E27FC236}">
                <a16:creationId xmlns:a16="http://schemas.microsoft.com/office/drawing/2014/main" id="{DE62EAEF-055E-B41A-D4FE-750EB48C7CCE}"/>
              </a:ext>
            </a:extLst>
          </p:cNvPr>
          <p:cNvPicPr>
            <a:picLocks noChangeAspect="1"/>
          </p:cNvPicPr>
          <p:nvPr/>
        </p:nvPicPr>
        <p:blipFill>
          <a:blip r:embed="rId5"/>
          <a:stretch>
            <a:fillRect/>
          </a:stretch>
        </p:blipFill>
        <p:spPr>
          <a:xfrm>
            <a:off x="4322419" y="1063020"/>
            <a:ext cx="6757877" cy="3322245"/>
          </a:xfrm>
          <a:prstGeom prst="rect">
            <a:avLst/>
          </a:prstGeom>
        </p:spPr>
      </p:pic>
    </p:spTree>
    <p:extLst>
      <p:ext uri="{BB962C8B-B14F-4D97-AF65-F5344CB8AC3E}">
        <p14:creationId xmlns:p14="http://schemas.microsoft.com/office/powerpoint/2010/main" val="309683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4DCDB-F77B-3CDB-8CA3-F73CBB9D8EE6}"/>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8 Glendower Road, Plymouth</a:t>
            </a:r>
          </a:p>
        </p:txBody>
      </p:sp>
      <p:sp>
        <p:nvSpPr>
          <p:cNvPr id="3" name="Content Placeholder 2">
            <a:extLst>
              <a:ext uri="{FF2B5EF4-FFF2-40B4-BE49-F238E27FC236}">
                <a16:creationId xmlns:a16="http://schemas.microsoft.com/office/drawing/2014/main" id="{7A96ACAF-F480-D299-D892-FD265CA6C499}"/>
              </a:ext>
            </a:extLst>
          </p:cNvPr>
          <p:cNvSpPr>
            <a:spLocks noGrp="1"/>
          </p:cNvSpPr>
          <p:nvPr>
            <p:ph idx="1"/>
          </p:nvPr>
        </p:nvSpPr>
        <p:spPr/>
        <p:txBody>
          <a:bodyPr/>
          <a:lstStyle/>
          <a:p>
            <a:r>
              <a:rPr lang="en-GB">
                <a:latin typeface="Arial" panose="020B0604020202020204" pitchFamily="34" charset="0"/>
                <a:cs typeface="Arial" panose="020B0604020202020204" pitchFamily="34" charset="0"/>
              </a:rPr>
              <a:t>8 Glendower Road was the home of Jack Leslie.</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He lived there from 1925 until 1935</a:t>
            </a:r>
          </a:p>
        </p:txBody>
      </p:sp>
      <p:sp>
        <p:nvSpPr>
          <p:cNvPr id="9" name="Picture Placeholder 23" descr="Speech bubble">
            <a:extLst>
              <a:ext uri="{FF2B5EF4-FFF2-40B4-BE49-F238E27FC236}">
                <a16:creationId xmlns:a16="http://schemas.microsoft.com/office/drawing/2014/main" id="{700D98C5-3090-6160-5C47-E7181E5E2CDA}"/>
              </a:ext>
              <a:ext uri="{C183D7F6-B498-43B3-948B-1728B52AA6E4}">
                <adec:decorative xmlns:adec="http://schemas.microsoft.com/office/drawing/2017/decorative" val="0"/>
              </a:ext>
            </a:extLst>
          </p:cNvPr>
          <p:cNvSpPr txBox="1">
            <a:spLocks/>
          </p:cNvSpPr>
          <p:nvPr/>
        </p:nvSpPr>
        <p:spPr>
          <a:xfrm flipH="1">
            <a:off x="178705" y="4225392"/>
            <a:ext cx="2714623" cy="250591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200"/>
          </a:p>
          <a:p>
            <a:pPr algn="ctr"/>
            <a:r>
              <a:rPr lang="en-GB">
                <a:latin typeface="Arial" panose="020B0604020202020204" pitchFamily="34" charset="0"/>
                <a:cs typeface="Arial" panose="020B0604020202020204" pitchFamily="34" charset="0"/>
              </a:rPr>
              <a:t>Have you heard of Jack Leslie?</a:t>
            </a:r>
          </a:p>
          <a:p>
            <a:endParaRPr lang="en-GB"/>
          </a:p>
        </p:txBody>
      </p:sp>
      <p:sp>
        <p:nvSpPr>
          <p:cNvPr id="10" name="Picture Placeholder 25" descr="Speech bubble">
            <a:extLst>
              <a:ext uri="{FF2B5EF4-FFF2-40B4-BE49-F238E27FC236}">
                <a16:creationId xmlns:a16="http://schemas.microsoft.com/office/drawing/2014/main" id="{6EBC7867-7C1B-0629-D51D-C8FAD15E5DCA}"/>
              </a:ext>
              <a:ext uri="{C183D7F6-B498-43B3-948B-1728B52AA6E4}">
                <adec:decorative xmlns:adec="http://schemas.microsoft.com/office/drawing/2017/decorative" val="0"/>
              </a:ext>
            </a:extLst>
          </p:cNvPr>
          <p:cNvSpPr txBox="1">
            <a:spLocks/>
          </p:cNvSpPr>
          <p:nvPr/>
        </p:nvSpPr>
        <p:spPr>
          <a:xfrm>
            <a:off x="2987916" y="3571963"/>
            <a:ext cx="2714624" cy="2381249"/>
          </a:xfrm>
          <a:prstGeom prst="rect">
            <a:avLst/>
          </a:prstGeom>
          <a:blipFill>
            <a:blip r:embed="rId5">
              <a:extLst>
                <a:ext uri="{96DAC541-7B7A-43D3-8B79-37D633B846F1}">
                  <asvg:svgBlip xmlns:asvg="http://schemas.microsoft.com/office/drawing/2016/SVG/main" r:embed="rId6"/>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GB" sz="1050"/>
          </a:p>
          <a:p>
            <a:pPr algn="ctr"/>
            <a:r>
              <a:rPr lang="en-GB">
                <a:latin typeface="Arial" panose="020B0604020202020204" pitchFamily="34" charset="0"/>
                <a:cs typeface="Arial" panose="020B0604020202020204" pitchFamily="34" charset="0"/>
              </a:rPr>
              <a:t>Do you know anything about him?</a:t>
            </a:r>
          </a:p>
        </p:txBody>
      </p:sp>
      <p:sp>
        <p:nvSpPr>
          <p:cNvPr id="4" name="Picture Placeholder 3">
            <a:extLst>
              <a:ext uri="{FF2B5EF4-FFF2-40B4-BE49-F238E27FC236}">
                <a16:creationId xmlns:a16="http://schemas.microsoft.com/office/drawing/2014/main" id="{C7D68170-B56E-EDAC-DFD7-560C7B04BE39}"/>
              </a:ext>
              <a:ext uri="{C183D7F6-B498-43B3-948B-1728B52AA6E4}">
                <adec:decorative xmlns:adec="http://schemas.microsoft.com/office/drawing/2017/decorative" val="1"/>
              </a:ext>
            </a:extLst>
          </p:cNvPr>
          <p:cNvSpPr>
            <a:spLocks noGrp="1"/>
          </p:cNvSpPr>
          <p:nvPr>
            <p:ph type="pic" sz="quarter" idx="11"/>
          </p:nvPr>
        </p:nvSpPr>
        <p:spPr/>
        <p:txBody>
          <a:bodyPr/>
          <a:lstStyle/>
          <a:p>
            <a:pPr marL="0" indent="0">
              <a:buNone/>
            </a:pPr>
            <a:endParaRPr lang="en-GB"/>
          </a:p>
        </p:txBody>
      </p:sp>
      <p:sp>
        <p:nvSpPr>
          <p:cNvPr id="6" name="Text Placeholder 5">
            <a:extLst>
              <a:ext uri="{FF2B5EF4-FFF2-40B4-BE49-F238E27FC236}">
                <a16:creationId xmlns:a16="http://schemas.microsoft.com/office/drawing/2014/main" id="{FC229EBC-CCDB-CEF2-B493-F9C1B088EB91}"/>
              </a:ext>
            </a:extLst>
          </p:cNvPr>
          <p:cNvSpPr>
            <a:spLocks noGrp="1"/>
          </p:cNvSpPr>
          <p:nvPr>
            <p:ph type="body" sz="quarter" idx="23"/>
          </p:nvPr>
        </p:nvSpPr>
        <p:spPr>
          <a:xfrm>
            <a:off x="6353937" y="5692944"/>
            <a:ext cx="4151741" cy="414338"/>
          </a:xfrm>
        </p:spPr>
        <p:txBody>
          <a:bodyPr>
            <a:normAutofit/>
          </a:bodyPr>
          <a:lstStyle/>
          <a:p>
            <a:pPr marL="0" indent="0">
              <a:buNone/>
            </a:pPr>
            <a:r>
              <a:rPr lang="en-GB" dirty="0">
                <a:latin typeface="Arial" panose="020B0604020202020204" pitchFamily="34" charset="0"/>
                <a:cs typeface="Arial" panose="020B0604020202020204" pitchFamily="34" charset="0"/>
              </a:rPr>
              <a:t>Glendower Road in 1945</a:t>
            </a:r>
          </a:p>
        </p:txBody>
      </p:sp>
      <p:pic>
        <p:nvPicPr>
          <p:cNvPr id="11" name="Picture Placeholder 10" descr="An aerial view of Home Park Stadium and Glendower Road in 1945">
            <a:extLst>
              <a:ext uri="{FF2B5EF4-FFF2-40B4-BE49-F238E27FC236}">
                <a16:creationId xmlns:a16="http://schemas.microsoft.com/office/drawing/2014/main" id="{621155EB-4642-F78F-8188-014542976B9A}"/>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3415" b="3415"/>
          <a:stretch>
            <a:fillRect/>
          </a:stretch>
        </p:blipFill>
        <p:spPr/>
      </p:pic>
    </p:spTree>
    <p:extLst>
      <p:ext uri="{BB962C8B-B14F-4D97-AF65-F5344CB8AC3E}">
        <p14:creationId xmlns:p14="http://schemas.microsoft.com/office/powerpoint/2010/main" val="3638709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B552-1FAD-41D9-1D31-C427498CB29C}"/>
              </a:ext>
            </a:extLst>
          </p:cNvPr>
          <p:cNvSpPr>
            <a:spLocks noGrp="1"/>
          </p:cNvSpPr>
          <p:nvPr>
            <p:ph type="title" idx="4294967295"/>
          </p:nvPr>
        </p:nvSpPr>
        <p:spPr>
          <a:xfrm>
            <a:off x="365125" y="2559050"/>
            <a:ext cx="3579813" cy="2409825"/>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What can you tell from this picture? </a:t>
            </a:r>
          </a:p>
        </p:txBody>
      </p:sp>
      <p:pic>
        <p:nvPicPr>
          <p:cNvPr id="6" name="Picture Placeholder 5" descr="A group of men playing football, one with his foot in the air having just kicked the ball">
            <a:extLst>
              <a:ext uri="{FF2B5EF4-FFF2-40B4-BE49-F238E27FC236}">
                <a16:creationId xmlns:a16="http://schemas.microsoft.com/office/drawing/2014/main" id="{BA49AC49-E5D8-D0B7-A80D-7DF16451F70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013" r="7013"/>
          <a:stretch>
            <a:fillRect/>
          </a:stretch>
        </p:blipFill>
        <p:spPr/>
      </p:pic>
    </p:spTree>
    <p:extLst>
      <p:ext uri="{BB962C8B-B14F-4D97-AF65-F5344CB8AC3E}">
        <p14:creationId xmlns:p14="http://schemas.microsoft.com/office/powerpoint/2010/main" val="3823995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37BC-A7A3-4FA4-147B-32DDA1B1BBD7}"/>
              </a:ext>
            </a:extLst>
          </p:cNvPr>
          <p:cNvSpPr>
            <a:spLocks noGrp="1"/>
          </p:cNvSpPr>
          <p:nvPr>
            <p:ph type="title"/>
          </p:nvPr>
        </p:nvSpPr>
        <p:spPr/>
        <p:txBody>
          <a:bodyPr/>
          <a:lstStyle/>
          <a:p>
            <a:r>
              <a:rPr lang="en-GB"/>
              <a:t>Inference Square?</a:t>
            </a:r>
          </a:p>
        </p:txBody>
      </p:sp>
      <p:pic>
        <p:nvPicPr>
          <p:cNvPr id="4" name="Picture 3" descr="A group of men playing football, one with his foot in the air having just kicked the ball">
            <a:extLst>
              <a:ext uri="{FF2B5EF4-FFF2-40B4-BE49-F238E27FC236}">
                <a16:creationId xmlns:a16="http://schemas.microsoft.com/office/drawing/2014/main" id="{31914499-822E-6701-5107-BCE2498660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72766" y="2844180"/>
            <a:ext cx="3446468" cy="2518303"/>
          </a:xfrm>
          <a:prstGeom prst="rect">
            <a:avLst/>
          </a:prstGeom>
        </p:spPr>
      </p:pic>
      <p:sp>
        <p:nvSpPr>
          <p:cNvPr id="3" name="TextBox 2">
            <a:extLst>
              <a:ext uri="{FF2B5EF4-FFF2-40B4-BE49-F238E27FC236}">
                <a16:creationId xmlns:a16="http://schemas.microsoft.com/office/drawing/2014/main" id="{59FAB8F4-9EDA-2D92-9F23-8CC4916C9B58}"/>
              </a:ext>
            </a:extLst>
          </p:cNvPr>
          <p:cNvSpPr txBox="1"/>
          <p:nvPr/>
        </p:nvSpPr>
        <p:spPr>
          <a:xfrm>
            <a:off x="4942257" y="1138948"/>
            <a:ext cx="2162346" cy="369332"/>
          </a:xfrm>
          <a:prstGeom prst="rect">
            <a:avLst/>
          </a:prstGeom>
          <a:noFill/>
        </p:spPr>
        <p:txBody>
          <a:bodyPr wrap="square" rtlCol="0">
            <a:spAutoFit/>
          </a:bodyPr>
          <a:lstStyle/>
          <a:p>
            <a:r>
              <a:rPr lang="en-GB" dirty="0"/>
              <a:t>(I think….because)</a:t>
            </a:r>
          </a:p>
        </p:txBody>
      </p:sp>
      <p:pic>
        <p:nvPicPr>
          <p:cNvPr id="5" name="Look-icon" descr="Look character icon">
            <a:extLst>
              <a:ext uri="{FF2B5EF4-FFF2-40B4-BE49-F238E27FC236}">
                <a16:creationId xmlns:a16="http://schemas.microsoft.com/office/drawing/2014/main" id="{453B578D-5D7D-D7F0-895D-605A432F2C37}"/>
              </a:ext>
            </a:extLst>
          </p:cNvPr>
          <p:cNvPicPr>
            <a:picLocks noChangeAspect="1"/>
          </p:cNvPicPr>
          <p:nvPr/>
        </p:nvPicPr>
        <p:blipFill>
          <a:blip r:embed="rId4"/>
          <a:stretch>
            <a:fillRect/>
          </a:stretch>
        </p:blipFill>
        <p:spPr>
          <a:xfrm>
            <a:off x="8682184" y="2241597"/>
            <a:ext cx="980464" cy="632231"/>
          </a:xfrm>
          <a:prstGeom prst="rect">
            <a:avLst/>
          </a:prstGeom>
        </p:spPr>
      </p:pic>
      <p:pic>
        <p:nvPicPr>
          <p:cNvPr id="6" name="Icon" descr="Infer character icon">
            <a:extLst>
              <a:ext uri="{FF2B5EF4-FFF2-40B4-BE49-F238E27FC236}">
                <a16:creationId xmlns:a16="http://schemas.microsoft.com/office/drawing/2014/main" id="{0EB408A5-EC08-26EB-11C9-E6A4B68E2908}"/>
              </a:ext>
            </a:extLst>
          </p:cNvPr>
          <p:cNvPicPr>
            <a:picLocks noChangeAspect="1"/>
          </p:cNvPicPr>
          <p:nvPr/>
        </p:nvPicPr>
        <p:blipFill>
          <a:blip r:embed="rId5"/>
          <a:stretch>
            <a:fillRect/>
          </a:stretch>
        </p:blipFill>
        <p:spPr>
          <a:xfrm>
            <a:off x="9268796" y="1180723"/>
            <a:ext cx="1333895" cy="820319"/>
          </a:xfrm>
          <a:prstGeom prst="rect">
            <a:avLst/>
          </a:prstGeom>
        </p:spPr>
      </p:pic>
      <p:pic>
        <p:nvPicPr>
          <p:cNvPr id="7" name="Icon" descr="Hypothesise character icon">
            <a:extLst>
              <a:ext uri="{FF2B5EF4-FFF2-40B4-BE49-F238E27FC236}">
                <a16:creationId xmlns:a16="http://schemas.microsoft.com/office/drawing/2014/main" id="{A35A3A28-7371-F0DE-0102-40C2F1BE4957}"/>
              </a:ext>
            </a:extLst>
          </p:cNvPr>
          <p:cNvPicPr>
            <a:picLocks noChangeAspect="1"/>
          </p:cNvPicPr>
          <p:nvPr/>
        </p:nvPicPr>
        <p:blipFill>
          <a:blip r:embed="rId6"/>
          <a:stretch>
            <a:fillRect/>
          </a:stretch>
        </p:blipFill>
        <p:spPr>
          <a:xfrm>
            <a:off x="10430190" y="217354"/>
            <a:ext cx="1175258" cy="1373529"/>
          </a:xfrm>
          <a:prstGeom prst="rect">
            <a:avLst/>
          </a:prstGeom>
        </p:spPr>
      </p:pic>
    </p:spTree>
    <p:extLst>
      <p:ext uri="{BB962C8B-B14F-4D97-AF65-F5344CB8AC3E}">
        <p14:creationId xmlns:p14="http://schemas.microsoft.com/office/powerpoint/2010/main" val="257603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4EC54-9469-B321-A6A2-D656566FDE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1A0AFB-64E5-A483-4E1C-8197B3C93468}"/>
              </a:ext>
            </a:extLst>
          </p:cNvPr>
          <p:cNvSpPr>
            <a:spLocks noGrp="1"/>
          </p:cNvSpPr>
          <p:nvPr>
            <p:ph type="title"/>
          </p:nvPr>
        </p:nvSpPr>
        <p:spPr/>
        <p:txBody>
          <a:bodyPr/>
          <a:lstStyle/>
          <a:p>
            <a:r>
              <a:rPr lang="en-GB"/>
              <a:t>What can this photograph tell us?</a:t>
            </a:r>
          </a:p>
        </p:txBody>
      </p:sp>
      <p:sp>
        <p:nvSpPr>
          <p:cNvPr id="5" name="Rectangle 4" descr="Black rectangle, part of 'inference frame'">
            <a:extLst>
              <a:ext uri="{FF2B5EF4-FFF2-40B4-BE49-F238E27FC236}">
                <a16:creationId xmlns:a16="http://schemas.microsoft.com/office/drawing/2014/main" id="{37923328-5C04-6EB3-EAF3-0AB7DE3DB8F3}"/>
              </a:ext>
            </a:extLst>
          </p:cNvPr>
          <p:cNvSpPr/>
          <p:nvPr/>
        </p:nvSpPr>
        <p:spPr>
          <a:xfrm>
            <a:off x="127519" y="771134"/>
            <a:ext cx="11371943" cy="6001659"/>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79DAD49F-003C-7E81-A521-C1F82A711FC3}"/>
              </a:ext>
            </a:extLst>
          </p:cNvPr>
          <p:cNvSpPr txBox="1"/>
          <p:nvPr/>
        </p:nvSpPr>
        <p:spPr>
          <a:xfrm>
            <a:off x="134776" y="807424"/>
            <a:ext cx="2665186"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What questions do you want to ask?</a:t>
            </a:r>
          </a:p>
        </p:txBody>
      </p:sp>
      <p:sp>
        <p:nvSpPr>
          <p:cNvPr id="4" name="Rectangle 3" descr="Black rectangle, part of 'inference frame'">
            <a:extLst>
              <a:ext uri="{FF2B5EF4-FFF2-40B4-BE49-F238E27FC236}">
                <a16:creationId xmlns:a16="http://schemas.microsoft.com/office/drawing/2014/main" id="{4D3539E8-1990-ABFF-CFC9-BBF872F75B77}"/>
              </a:ext>
            </a:extLst>
          </p:cNvPr>
          <p:cNvSpPr/>
          <p:nvPr/>
        </p:nvSpPr>
        <p:spPr>
          <a:xfrm>
            <a:off x="1324948" y="1591194"/>
            <a:ext cx="8810171" cy="4455885"/>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845212B-A082-C74A-684B-915D87085AC2}"/>
              </a:ext>
            </a:extLst>
          </p:cNvPr>
          <p:cNvSpPr txBox="1"/>
          <p:nvPr/>
        </p:nvSpPr>
        <p:spPr>
          <a:xfrm>
            <a:off x="1347626" y="1600866"/>
            <a:ext cx="3344635"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What can you infer? (I think…because…) </a:t>
            </a:r>
          </a:p>
        </p:txBody>
      </p:sp>
      <p:sp>
        <p:nvSpPr>
          <p:cNvPr id="3" name="Rectangle 2" descr="Black rectangle, part of 'inference frame'">
            <a:extLst>
              <a:ext uri="{FF2B5EF4-FFF2-40B4-BE49-F238E27FC236}">
                <a16:creationId xmlns:a16="http://schemas.microsoft.com/office/drawing/2014/main" id="{CBF7414B-4701-F8EB-0D69-33ADC77CA65B}"/>
              </a:ext>
            </a:extLst>
          </p:cNvPr>
          <p:cNvSpPr/>
          <p:nvPr/>
        </p:nvSpPr>
        <p:spPr>
          <a:xfrm>
            <a:off x="2856204" y="2342306"/>
            <a:ext cx="5747657" cy="2859314"/>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9027683-8197-7819-1508-ACFB962C7A71}"/>
              </a:ext>
            </a:extLst>
          </p:cNvPr>
          <p:cNvSpPr txBox="1"/>
          <p:nvPr/>
        </p:nvSpPr>
        <p:spPr>
          <a:xfrm>
            <a:off x="2856204" y="2394308"/>
            <a:ext cx="2665186"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What can you see?</a:t>
            </a:r>
          </a:p>
        </p:txBody>
      </p:sp>
      <p:pic>
        <p:nvPicPr>
          <p:cNvPr id="6" name="Picture 5" descr="A group of men playing football, one with his foot in the air having just kicked the ball">
            <a:extLst>
              <a:ext uri="{FF2B5EF4-FFF2-40B4-BE49-F238E27FC236}">
                <a16:creationId xmlns:a16="http://schemas.microsoft.com/office/drawing/2014/main" id="{588E9D9A-0CF0-3546-F20D-D4DD7C6E140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p:blipFill>
        <p:spPr>
          <a:xfrm>
            <a:off x="2972228" y="2749232"/>
            <a:ext cx="2928470" cy="2139807"/>
          </a:xfrm>
          <a:prstGeom prst="rect">
            <a:avLst/>
          </a:prstGeom>
        </p:spPr>
      </p:pic>
    </p:spTree>
    <p:extLst>
      <p:ext uri="{BB962C8B-B14F-4D97-AF65-F5344CB8AC3E}">
        <p14:creationId xmlns:p14="http://schemas.microsoft.com/office/powerpoint/2010/main" val="730098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B4433-4D9D-702A-8554-9D79141C7990}"/>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What makes Jack Leslie significant? </a:t>
            </a:r>
          </a:p>
        </p:txBody>
      </p:sp>
      <p:sp>
        <p:nvSpPr>
          <p:cNvPr id="18" name="Content Placeholder 17">
            <a:extLst>
              <a:ext uri="{FF2B5EF4-FFF2-40B4-BE49-F238E27FC236}">
                <a16:creationId xmlns:a16="http://schemas.microsoft.com/office/drawing/2014/main" id="{BE25F79C-E251-2088-9216-89E14EE51CCD}"/>
              </a:ext>
            </a:extLst>
          </p:cNvPr>
          <p:cNvSpPr>
            <a:spLocks noGrp="1"/>
          </p:cNvSpPr>
          <p:nvPr>
            <p:ph idx="1"/>
          </p:nvPr>
        </p:nvSpPr>
        <p:spPr/>
        <p:txBody>
          <a:bodyPr/>
          <a:lstStyle/>
          <a:p>
            <a:endParaRPr lang="en-GB"/>
          </a:p>
        </p:txBody>
      </p:sp>
      <p:graphicFrame>
        <p:nvGraphicFramePr>
          <p:cNvPr id="19" name="Table 18" descr="Table">
            <a:extLst>
              <a:ext uri="{FF2B5EF4-FFF2-40B4-BE49-F238E27FC236}">
                <a16:creationId xmlns:a16="http://schemas.microsoft.com/office/drawing/2014/main" id="{7E7928BA-FE82-0B05-3551-DCECA8A4398F}"/>
              </a:ext>
            </a:extLst>
          </p:cNvPr>
          <p:cNvGraphicFramePr>
            <a:graphicFrameLocks noGrp="1"/>
          </p:cNvGraphicFramePr>
          <p:nvPr/>
        </p:nvGraphicFramePr>
        <p:xfrm>
          <a:off x="255236" y="1036320"/>
          <a:ext cx="11098564" cy="5562290"/>
        </p:xfrm>
        <a:graphic>
          <a:graphicData uri="http://schemas.openxmlformats.org/drawingml/2006/table">
            <a:tbl>
              <a:tblPr firstRow="1"/>
              <a:tblGrid>
                <a:gridCol w="5631214">
                  <a:extLst>
                    <a:ext uri="{9D8B030D-6E8A-4147-A177-3AD203B41FA5}">
                      <a16:colId xmlns:a16="http://schemas.microsoft.com/office/drawing/2014/main" val="20000"/>
                    </a:ext>
                  </a:extLst>
                </a:gridCol>
                <a:gridCol w="5467350">
                  <a:extLst>
                    <a:ext uri="{9D8B030D-6E8A-4147-A177-3AD203B41FA5}">
                      <a16:colId xmlns:a16="http://schemas.microsoft.com/office/drawing/2014/main" val="20003"/>
                    </a:ext>
                  </a:extLst>
                </a:gridCol>
              </a:tblGrid>
              <a:tr h="531279">
                <a:tc>
                  <a:txBody>
                    <a:bodyPr/>
                    <a:lstStyle/>
                    <a:p>
                      <a:r>
                        <a:rPr lang="en-GB" sz="2800">
                          <a:solidFill>
                            <a:schemeClr val="tx1"/>
                          </a:solidFill>
                          <a:latin typeface="Arial" panose="020B0604020202020204" pitchFamily="34" charset="0"/>
                          <a:cs typeface="Arial" panose="020B0604020202020204" pitchFamily="34" charset="0"/>
                        </a:rPr>
                        <a:t>His football career</a:t>
                      </a:r>
                    </a:p>
                    <a:p>
                      <a:pPr algn="l">
                        <a:defRPr/>
                      </a:pPr>
                      <a:endParaRPr lang="en-US" sz="1800" b="1">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DD0F0"/>
                    </a:solidFill>
                  </a:tcPr>
                </a:tc>
                <a:tc>
                  <a:txBody>
                    <a:bodyPr/>
                    <a:lstStyle/>
                    <a:p>
                      <a:r>
                        <a:rPr lang="en-GB" sz="2800">
                          <a:latin typeface="Arial" panose="020B0604020202020204" pitchFamily="34" charset="0"/>
                          <a:cs typeface="Arial" panose="020B0604020202020204" pitchFamily="34" charset="0"/>
                        </a:rPr>
                        <a:t>A black pioneer</a:t>
                      </a: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7AA62C"/>
                    </a:solidFill>
                  </a:tcPr>
                </a:tc>
                <a:extLst>
                  <a:ext uri="{0D108BD9-81ED-4DB2-BD59-A6C34878D82A}">
                    <a16:rowId xmlns:a16="http://schemas.microsoft.com/office/drawing/2014/main" val="672626049"/>
                  </a:ext>
                </a:extLst>
              </a:tr>
              <a:tr h="476981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chemeClr val="tx1"/>
                          </a:solidFill>
                          <a:latin typeface="Arial" panose="020B0604020202020204" pitchFamily="34" charset="0"/>
                          <a:cs typeface="Arial" panose="020B0604020202020204" pitchFamily="34" charset="0"/>
                        </a:rPr>
                        <a:t>Jack started his career with non-league Barking Town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a:solidFill>
                          <a:schemeClr val="tx1"/>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chemeClr val="tx1"/>
                          </a:solidFill>
                          <a:latin typeface="Arial" panose="020B0604020202020204" pitchFamily="34" charset="0"/>
                          <a:cs typeface="Arial" panose="020B0604020202020204" pitchFamily="34" charset="0"/>
                        </a:rPr>
                        <a:t>Whilst there he represented Essex on a football tour in France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a:solidFill>
                          <a:schemeClr val="tx1"/>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chemeClr val="tx1"/>
                          </a:solidFill>
                          <a:latin typeface="Arial" panose="020B0604020202020204" pitchFamily="34" charset="0"/>
                          <a:cs typeface="Arial" panose="020B0604020202020204" pitchFamily="34" charset="0"/>
                        </a:rPr>
                        <a:t>At the age of 20 he signed to play for Football League Club Plymouth Argyle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a:solidFill>
                          <a:schemeClr val="tx1"/>
                        </a:solidFill>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chemeClr val="tx1"/>
                          </a:solidFill>
                          <a:latin typeface="Arial" panose="020B0604020202020204" pitchFamily="34" charset="0"/>
                          <a:cs typeface="Arial" panose="020B0604020202020204" pitchFamily="34" charset="0"/>
                        </a:rPr>
                        <a:t>He played 384 games for Plymouth scoring 133 goals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a:solidFill>
                            <a:schemeClr val="tx1"/>
                          </a:solidFill>
                          <a:effectLst/>
                          <a:latin typeface="Arial" panose="020B0604020202020204" pitchFamily="34" charset="0"/>
                          <a:cs typeface="Arial" panose="020B0604020202020204" pitchFamily="34" charset="0"/>
                        </a:rPr>
                        <a:t>Jack was the first black player to captain Plymouth Argyle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b="0" i="0">
                        <a:solidFill>
                          <a:schemeClr val="tx1"/>
                        </a:solidFill>
                        <a:effectLst/>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i="0">
                          <a:solidFill>
                            <a:schemeClr val="tx1"/>
                          </a:solidFill>
                          <a:effectLst/>
                          <a:latin typeface="Arial" panose="020B0604020202020204" pitchFamily="34" charset="0"/>
                          <a:cs typeface="Arial" panose="020B0604020202020204" pitchFamily="34" charset="0"/>
                        </a:rPr>
                        <a:t>Jack was the first black football player to ever be selected to play for England.</a:t>
                      </a:r>
                      <a:endParaRPr lang="fr-FR" sz="1800" b="0" i="0">
                        <a:solidFill>
                          <a:schemeClr val="tx1"/>
                        </a:solidFill>
                        <a:effectLst/>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00" b="0" i="0">
                        <a:solidFill>
                          <a:schemeClr val="tx1"/>
                        </a:solidFill>
                        <a:effectLst/>
                        <a:latin typeface="+mn-lt"/>
                      </a:endParaRPr>
                    </a:p>
                  </a:txBody>
                  <a:tcP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653671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E7BB963-05A0-8AE9-084A-F56E568407C5}"/>
              </a:ext>
              <a:ext uri="{C183D7F6-B498-43B3-948B-1728B52AA6E4}">
                <adec:decorative xmlns:adec="http://schemas.microsoft.com/office/drawing/2017/decorative" val="1"/>
              </a:ext>
            </a:extLst>
          </p:cNvPr>
          <p:cNvSpPr>
            <a:spLocks noGrp="1"/>
          </p:cNvSpPr>
          <p:nvPr>
            <p:ph type="pic" sz="quarter" idx="11"/>
          </p:nvPr>
        </p:nvSpPr>
        <p:spPr>
          <a:xfrm>
            <a:off x="5644532" y="1075414"/>
            <a:ext cx="5048013" cy="5460246"/>
          </a:xfrm>
        </p:spPr>
        <p:txBody>
          <a:bodyPr/>
          <a:lstStyle/>
          <a:p>
            <a:pPr marL="0" indent="0">
              <a:buNone/>
            </a:pPr>
            <a:endParaRPr lang="en-GB"/>
          </a:p>
        </p:txBody>
      </p:sp>
      <p:sp>
        <p:nvSpPr>
          <p:cNvPr id="7" name="Title 6">
            <a:extLst>
              <a:ext uri="{FF2B5EF4-FFF2-40B4-BE49-F238E27FC236}">
                <a16:creationId xmlns:a16="http://schemas.microsoft.com/office/drawing/2014/main" id="{2A4658C6-9B83-20EF-07FA-C3FB299CCFE4}"/>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Meet Jack Leslie</a:t>
            </a:r>
          </a:p>
        </p:txBody>
      </p:sp>
      <p:sp>
        <p:nvSpPr>
          <p:cNvPr id="8" name="Content Placeholder 7">
            <a:extLst>
              <a:ext uri="{FF2B5EF4-FFF2-40B4-BE49-F238E27FC236}">
                <a16:creationId xmlns:a16="http://schemas.microsoft.com/office/drawing/2014/main" id="{951F253B-43E5-7D0A-00F5-088D17AAB078}"/>
              </a:ext>
            </a:extLst>
          </p:cNvPr>
          <p:cNvSpPr>
            <a:spLocks noGrp="1"/>
          </p:cNvSpPr>
          <p:nvPr>
            <p:ph idx="1"/>
          </p:nvPr>
        </p:nvSpPr>
        <p:spPr>
          <a:xfrm>
            <a:off x="381885" y="1470244"/>
            <a:ext cx="5073409" cy="5022630"/>
          </a:xfrm>
        </p:spPr>
        <p:txBody>
          <a:bodyPr lIns="0" tIns="45720" rIns="90000" bIns="45720" anchor="t"/>
          <a:lstStyle/>
          <a:p>
            <a:pPr marL="457200" indent="-457200">
              <a:spcAft>
                <a:spcPts val="1200"/>
              </a:spcAft>
              <a:buFont typeface="Arial" panose="020B0604020202020204" pitchFamily="34" charset="0"/>
              <a:buChar char="•"/>
            </a:pPr>
            <a:r>
              <a:rPr lang="en-GB" sz="2800" dirty="0">
                <a:latin typeface="Arial" panose="020B0604020202020204" pitchFamily="34" charset="0"/>
                <a:cs typeface="Arial" panose="020B0604020202020204" pitchFamily="34" charset="0"/>
              </a:rPr>
              <a:t>Jack Leslie was born on August 17, 1901, in Canning Town, East London. </a:t>
            </a:r>
          </a:p>
          <a:p>
            <a:pPr marL="457200" indent="-457200">
              <a:spcAft>
                <a:spcPts val="1200"/>
              </a:spcAft>
              <a:buFont typeface="Arial" panose="020B0604020202020204" pitchFamily="34" charset="0"/>
              <a:buChar char="•"/>
            </a:pPr>
            <a:r>
              <a:rPr lang="en-GB" sz="2800" dirty="0">
                <a:latin typeface="Arial" panose="020B0604020202020204" pitchFamily="34" charset="0"/>
                <a:cs typeface="Arial" panose="020B0604020202020204" pitchFamily="34" charset="0"/>
              </a:rPr>
              <a:t>His father, John Francis Leslie, was a seaman. He was born in Jamaica in 1863. </a:t>
            </a:r>
          </a:p>
          <a:p>
            <a:pPr marL="457200" indent="-457200">
              <a:spcAft>
                <a:spcPts val="1200"/>
              </a:spcAft>
              <a:buFont typeface="Arial" panose="020B0604020202020204" pitchFamily="34" charset="0"/>
              <a:buChar char="•"/>
            </a:pPr>
            <a:r>
              <a:rPr lang="en-GB" sz="2800" dirty="0">
                <a:latin typeface="Arial" panose="020B0604020202020204" pitchFamily="34" charset="0"/>
                <a:cs typeface="Arial" panose="020B0604020202020204" pitchFamily="34" charset="0"/>
              </a:rPr>
              <a:t>His mother, Annie Regler was a seamstress from Islington in London.</a:t>
            </a:r>
          </a:p>
        </p:txBody>
      </p:sp>
      <p:sp>
        <p:nvSpPr>
          <p:cNvPr id="15" name="Text Placeholder 14">
            <a:extLst>
              <a:ext uri="{FF2B5EF4-FFF2-40B4-BE49-F238E27FC236}">
                <a16:creationId xmlns:a16="http://schemas.microsoft.com/office/drawing/2014/main" id="{81B48804-DF34-39DB-7B12-123BFC291C55}"/>
              </a:ext>
            </a:extLst>
          </p:cNvPr>
          <p:cNvSpPr>
            <a:spLocks noGrp="1"/>
          </p:cNvSpPr>
          <p:nvPr>
            <p:ph type="body" sz="quarter" idx="23"/>
          </p:nvPr>
        </p:nvSpPr>
        <p:spPr/>
        <p:txBody>
          <a:bodyPr/>
          <a:lstStyle/>
          <a:p>
            <a:pPr marL="0" indent="0">
              <a:buNone/>
            </a:pPr>
            <a:r>
              <a:rPr lang="en-GB">
                <a:latin typeface="Arial" panose="020B0604020202020204" pitchFamily="34" charset="0"/>
                <a:cs typeface="Arial" panose="020B0604020202020204" pitchFamily="34" charset="0"/>
              </a:rPr>
              <a:t>Jack Leslie</a:t>
            </a:r>
          </a:p>
        </p:txBody>
      </p:sp>
      <p:pic>
        <p:nvPicPr>
          <p:cNvPr id="5" name="Picture Placeholder 4" descr="A black and white photo of a man in an old fashioned football top.">
            <a:extLst>
              <a:ext uri="{FF2B5EF4-FFF2-40B4-BE49-F238E27FC236}">
                <a16:creationId xmlns:a16="http://schemas.microsoft.com/office/drawing/2014/main" id="{71568436-DFD7-E345-7EAC-559EB264855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632" b="23017"/>
          <a:stretch>
            <a:fillRect/>
          </a:stretch>
        </p:blipFill>
        <p:spPr>
          <a:xfrm>
            <a:off x="6199933" y="1391621"/>
            <a:ext cx="4151741" cy="3985115"/>
          </a:xfrm>
        </p:spPr>
      </p:pic>
    </p:spTree>
    <p:extLst>
      <p:ext uri="{BB962C8B-B14F-4D97-AF65-F5344CB8AC3E}">
        <p14:creationId xmlns:p14="http://schemas.microsoft.com/office/powerpoint/2010/main" val="845389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E3514-CE61-C177-4AF2-BB8456491169}"/>
              </a:ext>
            </a:extLst>
          </p:cNvPr>
          <p:cNvSpPr>
            <a:spLocks noGrp="1"/>
          </p:cNvSpPr>
          <p:nvPr>
            <p:ph type="title"/>
          </p:nvPr>
        </p:nvSpPr>
        <p:spPr/>
        <p:txBody>
          <a:bodyPr>
            <a:normAutofit fontScale="90000"/>
          </a:bodyPr>
          <a:lstStyle/>
          <a:p>
            <a:r>
              <a:rPr lang="en-GB" dirty="0">
                <a:latin typeface="Arial" panose="020B0604020202020204" pitchFamily="34" charset="0"/>
                <a:cs typeface="Arial" panose="020B0604020202020204" pitchFamily="34" charset="0"/>
              </a:rPr>
              <a:t>The 1911 Census shows 9-year-old Jack, living at 12 Gerald Road Canning Town, with his parents, older sister, Letitia and his grandmother.</a:t>
            </a:r>
          </a:p>
        </p:txBody>
      </p:sp>
      <p:pic>
        <p:nvPicPr>
          <p:cNvPr id="5" name="Content Placeholder 4" descr="A photo of the 1911 census document for 12 Gerald Road">
            <a:extLst>
              <a:ext uri="{FF2B5EF4-FFF2-40B4-BE49-F238E27FC236}">
                <a16:creationId xmlns:a16="http://schemas.microsoft.com/office/drawing/2014/main" id="{F4AD2603-A925-3A5A-9920-8FCF25BE8573}"/>
              </a:ext>
            </a:extLst>
          </p:cNvPr>
          <p:cNvPicPr>
            <a:picLocks noGrp="1" noChangeAspect="1"/>
          </p:cNvPicPr>
          <p:nvPr>
            <p:ph idx="1"/>
          </p:nvPr>
        </p:nvPicPr>
        <p:blipFill>
          <a:blip r:embed="rId2"/>
          <a:srcRect/>
          <a:stretch/>
        </p:blipFill>
        <p:spPr>
          <a:xfrm>
            <a:off x="1175860" y="1408177"/>
            <a:ext cx="9359266" cy="5449823"/>
          </a:xfrm>
        </p:spPr>
      </p:pic>
    </p:spTree>
    <p:extLst>
      <p:ext uri="{BB962C8B-B14F-4D97-AF65-F5344CB8AC3E}">
        <p14:creationId xmlns:p14="http://schemas.microsoft.com/office/powerpoint/2010/main" val="1893553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D4928-346C-8E9C-6AB7-0159EA49EB1D}"/>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Transcription of the 1911 census</a:t>
            </a:r>
          </a:p>
        </p:txBody>
      </p:sp>
      <p:sp>
        <p:nvSpPr>
          <p:cNvPr id="7" name="TextBox 6">
            <a:extLst>
              <a:ext uri="{FF2B5EF4-FFF2-40B4-BE49-F238E27FC236}">
                <a16:creationId xmlns:a16="http://schemas.microsoft.com/office/drawing/2014/main" id="{4BB3D579-0A2D-AC41-BCCD-B82EF5C47E4F}"/>
              </a:ext>
            </a:extLst>
          </p:cNvPr>
          <p:cNvSpPr txBox="1"/>
          <p:nvPr/>
        </p:nvSpPr>
        <p:spPr>
          <a:xfrm>
            <a:off x="496190" y="5149630"/>
            <a:ext cx="10718603" cy="646331"/>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Before he worked in the Beckton Gas works, Jack’s father (also called Jack) was a merchant seaman and spent long periods away at sea which is probably why Jack’s sister has a big age difference to Jack.</a:t>
            </a:r>
          </a:p>
        </p:txBody>
      </p:sp>
      <p:graphicFrame>
        <p:nvGraphicFramePr>
          <p:cNvPr id="4" name="Table 3">
            <a:extLst>
              <a:ext uri="{FF2B5EF4-FFF2-40B4-BE49-F238E27FC236}">
                <a16:creationId xmlns:a16="http://schemas.microsoft.com/office/drawing/2014/main" id="{90E1AA89-B3B2-6B95-3377-B790B88DB440}"/>
              </a:ext>
            </a:extLst>
          </p:cNvPr>
          <p:cNvGraphicFramePr>
            <a:graphicFrameLocks noGrp="1"/>
          </p:cNvGraphicFramePr>
          <p:nvPr/>
        </p:nvGraphicFramePr>
        <p:xfrm>
          <a:off x="496190" y="1484367"/>
          <a:ext cx="10857612" cy="2998017"/>
        </p:xfrm>
        <a:graphic>
          <a:graphicData uri="http://schemas.openxmlformats.org/drawingml/2006/table">
            <a:tbl>
              <a:tblPr firstRow="1" bandRow="1">
                <a:tableStyleId>{5940675A-B579-460E-94D1-54222C63F5DA}</a:tableStyleId>
              </a:tblPr>
              <a:tblGrid>
                <a:gridCol w="2593519">
                  <a:extLst>
                    <a:ext uri="{9D8B030D-6E8A-4147-A177-3AD203B41FA5}">
                      <a16:colId xmlns:a16="http://schemas.microsoft.com/office/drawing/2014/main" val="1539580367"/>
                    </a:ext>
                  </a:extLst>
                </a:gridCol>
                <a:gridCol w="1886552">
                  <a:extLst>
                    <a:ext uri="{9D8B030D-6E8A-4147-A177-3AD203B41FA5}">
                      <a16:colId xmlns:a16="http://schemas.microsoft.com/office/drawing/2014/main" val="4104212480"/>
                    </a:ext>
                  </a:extLst>
                </a:gridCol>
                <a:gridCol w="991402">
                  <a:extLst>
                    <a:ext uri="{9D8B030D-6E8A-4147-A177-3AD203B41FA5}">
                      <a16:colId xmlns:a16="http://schemas.microsoft.com/office/drawing/2014/main" val="1330715882"/>
                    </a:ext>
                  </a:extLst>
                </a:gridCol>
                <a:gridCol w="712270">
                  <a:extLst>
                    <a:ext uri="{9D8B030D-6E8A-4147-A177-3AD203B41FA5}">
                      <a16:colId xmlns:a16="http://schemas.microsoft.com/office/drawing/2014/main" val="1488134159"/>
                    </a:ext>
                  </a:extLst>
                </a:gridCol>
                <a:gridCol w="2348564">
                  <a:extLst>
                    <a:ext uri="{9D8B030D-6E8A-4147-A177-3AD203B41FA5}">
                      <a16:colId xmlns:a16="http://schemas.microsoft.com/office/drawing/2014/main" val="4004311473"/>
                    </a:ext>
                  </a:extLst>
                </a:gridCol>
                <a:gridCol w="2325305">
                  <a:extLst>
                    <a:ext uri="{9D8B030D-6E8A-4147-A177-3AD203B41FA5}">
                      <a16:colId xmlns:a16="http://schemas.microsoft.com/office/drawing/2014/main" val="1080347970"/>
                    </a:ext>
                  </a:extLst>
                </a:gridCol>
              </a:tblGrid>
              <a:tr h="710193">
                <a:tc>
                  <a:txBody>
                    <a:bodyPr/>
                    <a:lstStyle/>
                    <a:p>
                      <a:r>
                        <a:rPr lang="en-GB" sz="1600"/>
                        <a:t>Name</a:t>
                      </a:r>
                    </a:p>
                  </a:txBody>
                  <a:tcPr/>
                </a:tc>
                <a:tc>
                  <a:txBody>
                    <a:bodyPr/>
                    <a:lstStyle/>
                    <a:p>
                      <a:r>
                        <a:rPr lang="en-GB" sz="1600"/>
                        <a:t>Relationship to head of household</a:t>
                      </a:r>
                    </a:p>
                  </a:txBody>
                  <a:tcPr/>
                </a:tc>
                <a:tc>
                  <a:txBody>
                    <a:bodyPr/>
                    <a:lstStyle/>
                    <a:p>
                      <a:r>
                        <a:rPr lang="en-GB" sz="1600"/>
                        <a:t>Martial Status</a:t>
                      </a:r>
                    </a:p>
                  </a:txBody>
                  <a:tcPr/>
                </a:tc>
                <a:tc>
                  <a:txBody>
                    <a:bodyPr/>
                    <a:lstStyle/>
                    <a:p>
                      <a:r>
                        <a:rPr lang="en-GB" sz="1600"/>
                        <a:t>Age</a:t>
                      </a:r>
                    </a:p>
                  </a:txBody>
                  <a:tcPr/>
                </a:tc>
                <a:tc>
                  <a:txBody>
                    <a:bodyPr/>
                    <a:lstStyle/>
                    <a:p>
                      <a:r>
                        <a:rPr lang="en-GB" sz="1600"/>
                        <a:t>Occupation</a:t>
                      </a:r>
                    </a:p>
                  </a:txBody>
                  <a:tcPr/>
                </a:tc>
                <a:tc>
                  <a:txBody>
                    <a:bodyPr/>
                    <a:lstStyle/>
                    <a:p>
                      <a:r>
                        <a:rPr lang="en-GB" sz="1600"/>
                        <a:t>Where born</a:t>
                      </a:r>
                    </a:p>
                  </a:txBody>
                  <a:tcPr/>
                </a:tc>
                <a:extLst>
                  <a:ext uri="{0D108BD9-81ED-4DB2-BD59-A6C34878D82A}">
                    <a16:rowId xmlns:a16="http://schemas.microsoft.com/office/drawing/2014/main" val="2535063963"/>
                  </a:ext>
                </a:extLst>
              </a:tr>
              <a:tr h="411936">
                <a:tc>
                  <a:txBody>
                    <a:bodyPr/>
                    <a:lstStyle/>
                    <a:p>
                      <a:r>
                        <a:rPr lang="en-GB"/>
                        <a:t>John Francis Leslie</a:t>
                      </a:r>
                    </a:p>
                  </a:txBody>
                  <a:tcPr/>
                </a:tc>
                <a:tc>
                  <a:txBody>
                    <a:bodyPr/>
                    <a:lstStyle/>
                    <a:p>
                      <a:r>
                        <a:rPr lang="en-GB"/>
                        <a:t>Head</a:t>
                      </a:r>
                    </a:p>
                  </a:txBody>
                  <a:tcPr/>
                </a:tc>
                <a:tc>
                  <a:txBody>
                    <a:bodyPr/>
                    <a:lstStyle/>
                    <a:p>
                      <a:r>
                        <a:rPr lang="en-GB"/>
                        <a:t>Married</a:t>
                      </a:r>
                    </a:p>
                  </a:txBody>
                  <a:tcPr/>
                </a:tc>
                <a:tc>
                  <a:txBody>
                    <a:bodyPr/>
                    <a:lstStyle/>
                    <a:p>
                      <a:r>
                        <a:rPr lang="en-GB"/>
                        <a:t>43</a:t>
                      </a:r>
                    </a:p>
                  </a:txBody>
                  <a:tcPr/>
                </a:tc>
                <a:tc>
                  <a:txBody>
                    <a:bodyPr/>
                    <a:lstStyle/>
                    <a:p>
                      <a:r>
                        <a:rPr lang="en-GB"/>
                        <a:t>Gas fitter, labourer</a:t>
                      </a:r>
                    </a:p>
                  </a:txBody>
                  <a:tcPr/>
                </a:tc>
                <a:tc>
                  <a:txBody>
                    <a:bodyPr/>
                    <a:lstStyle/>
                    <a:p>
                      <a:r>
                        <a:rPr lang="en-GB"/>
                        <a:t>Hope Bay, Jamaica</a:t>
                      </a:r>
                    </a:p>
                  </a:txBody>
                  <a:tcPr/>
                </a:tc>
                <a:extLst>
                  <a:ext uri="{0D108BD9-81ED-4DB2-BD59-A6C34878D82A}">
                    <a16:rowId xmlns:a16="http://schemas.microsoft.com/office/drawing/2014/main" val="2062530526"/>
                  </a:ext>
                </a:extLst>
              </a:tr>
              <a:tr h="411936">
                <a:tc>
                  <a:txBody>
                    <a:bodyPr/>
                    <a:lstStyle/>
                    <a:p>
                      <a:r>
                        <a:rPr lang="en-GB"/>
                        <a:t>Ann Leslie</a:t>
                      </a:r>
                    </a:p>
                  </a:txBody>
                  <a:tcPr/>
                </a:tc>
                <a:tc>
                  <a:txBody>
                    <a:bodyPr/>
                    <a:lstStyle/>
                    <a:p>
                      <a:r>
                        <a:rPr lang="en-GB"/>
                        <a:t>Wife</a:t>
                      </a:r>
                    </a:p>
                  </a:txBody>
                  <a:tcPr/>
                </a:tc>
                <a:tc>
                  <a:txBody>
                    <a:bodyPr/>
                    <a:lstStyle/>
                    <a:p>
                      <a:r>
                        <a:rPr lang="en-GB"/>
                        <a:t>Married</a:t>
                      </a:r>
                    </a:p>
                  </a:txBody>
                  <a:tcPr/>
                </a:tc>
                <a:tc>
                  <a:txBody>
                    <a:bodyPr/>
                    <a:lstStyle/>
                    <a:p>
                      <a:r>
                        <a:rPr lang="en-GB"/>
                        <a:t>49</a:t>
                      </a:r>
                    </a:p>
                  </a:txBody>
                  <a:tcPr/>
                </a:tc>
                <a:tc>
                  <a:txBody>
                    <a:bodyPr/>
                    <a:lstStyle/>
                    <a:p>
                      <a:r>
                        <a:rPr lang="en-GB"/>
                        <a:t>Tailoress</a:t>
                      </a:r>
                    </a:p>
                  </a:txBody>
                  <a:tcPr/>
                </a:tc>
                <a:tc>
                  <a:txBody>
                    <a:bodyPr/>
                    <a:lstStyle/>
                    <a:p>
                      <a:r>
                        <a:rPr lang="en-GB"/>
                        <a:t>Islington, Middlesex</a:t>
                      </a:r>
                    </a:p>
                  </a:txBody>
                  <a:tcPr/>
                </a:tc>
                <a:extLst>
                  <a:ext uri="{0D108BD9-81ED-4DB2-BD59-A6C34878D82A}">
                    <a16:rowId xmlns:a16="http://schemas.microsoft.com/office/drawing/2014/main" val="148929521"/>
                  </a:ext>
                </a:extLst>
              </a:tr>
              <a:tr h="411936">
                <a:tc>
                  <a:txBody>
                    <a:bodyPr/>
                    <a:lstStyle/>
                    <a:p>
                      <a:r>
                        <a:rPr lang="en-GB"/>
                        <a:t>Letitia Leslie</a:t>
                      </a:r>
                    </a:p>
                  </a:txBody>
                  <a:tcPr/>
                </a:tc>
                <a:tc>
                  <a:txBody>
                    <a:bodyPr/>
                    <a:lstStyle/>
                    <a:p>
                      <a:r>
                        <a:rPr lang="en-GB"/>
                        <a:t>Daughter</a:t>
                      </a:r>
                    </a:p>
                  </a:txBody>
                  <a:tcPr/>
                </a:tc>
                <a:tc>
                  <a:txBody>
                    <a:bodyPr/>
                    <a:lstStyle/>
                    <a:p>
                      <a:r>
                        <a:rPr lang="en-GB"/>
                        <a:t>Single</a:t>
                      </a:r>
                    </a:p>
                  </a:txBody>
                  <a:tcPr/>
                </a:tc>
                <a:tc>
                  <a:txBody>
                    <a:bodyPr/>
                    <a:lstStyle/>
                    <a:p>
                      <a:r>
                        <a:rPr lang="en-GB"/>
                        <a:t>18</a:t>
                      </a:r>
                    </a:p>
                  </a:txBody>
                  <a:tcPr/>
                </a:tc>
                <a:tc>
                  <a:txBody>
                    <a:bodyPr/>
                    <a:lstStyle/>
                    <a:p>
                      <a:r>
                        <a:rPr lang="en-GB"/>
                        <a:t>Dressmaker</a:t>
                      </a:r>
                    </a:p>
                  </a:txBody>
                  <a:tcPr/>
                </a:tc>
                <a:tc>
                  <a:txBody>
                    <a:bodyPr/>
                    <a:lstStyle/>
                    <a:p>
                      <a:r>
                        <a:rPr lang="en-GB"/>
                        <a:t>London, Middlesex</a:t>
                      </a:r>
                    </a:p>
                  </a:txBody>
                  <a:tcPr/>
                </a:tc>
                <a:extLst>
                  <a:ext uri="{0D108BD9-81ED-4DB2-BD59-A6C34878D82A}">
                    <a16:rowId xmlns:a16="http://schemas.microsoft.com/office/drawing/2014/main" val="721212410"/>
                  </a:ext>
                </a:extLst>
              </a:tr>
              <a:tr h="411936">
                <a:tc>
                  <a:txBody>
                    <a:bodyPr/>
                    <a:lstStyle/>
                    <a:p>
                      <a:r>
                        <a:rPr lang="en-GB"/>
                        <a:t>John Francis Leslie</a:t>
                      </a:r>
                    </a:p>
                  </a:txBody>
                  <a:tcPr/>
                </a:tc>
                <a:tc>
                  <a:txBody>
                    <a:bodyPr/>
                    <a:lstStyle/>
                    <a:p>
                      <a:r>
                        <a:rPr lang="en-GB"/>
                        <a:t>Son</a:t>
                      </a:r>
                    </a:p>
                  </a:txBody>
                  <a:tcPr/>
                </a:tc>
                <a:tc>
                  <a:txBody>
                    <a:bodyPr/>
                    <a:lstStyle/>
                    <a:p>
                      <a:endParaRPr lang="en-GB"/>
                    </a:p>
                  </a:txBody>
                  <a:tcPr/>
                </a:tc>
                <a:tc>
                  <a:txBody>
                    <a:bodyPr/>
                    <a:lstStyle/>
                    <a:p>
                      <a:r>
                        <a:rPr lang="en-GB"/>
                        <a:t>9</a:t>
                      </a:r>
                    </a:p>
                  </a:txBody>
                  <a:tcPr/>
                </a:tc>
                <a:tc>
                  <a:txBody>
                    <a:bodyPr/>
                    <a:lstStyle/>
                    <a:p>
                      <a:endParaRPr lang="en-GB"/>
                    </a:p>
                  </a:txBody>
                  <a:tcPr/>
                </a:tc>
                <a:tc>
                  <a:txBody>
                    <a:bodyPr/>
                    <a:lstStyle/>
                    <a:p>
                      <a:r>
                        <a:rPr lang="en-GB"/>
                        <a:t>Canning Town, Essex</a:t>
                      </a:r>
                    </a:p>
                  </a:txBody>
                  <a:tcPr/>
                </a:tc>
                <a:extLst>
                  <a:ext uri="{0D108BD9-81ED-4DB2-BD59-A6C34878D82A}">
                    <a16:rowId xmlns:a16="http://schemas.microsoft.com/office/drawing/2014/main" val="3441844255"/>
                  </a:ext>
                </a:extLst>
              </a:tr>
              <a:tr h="411936">
                <a:tc>
                  <a:txBody>
                    <a:bodyPr/>
                    <a:lstStyle/>
                    <a:p>
                      <a:r>
                        <a:rPr lang="en-GB"/>
                        <a:t>Catherine Ann Regler</a:t>
                      </a:r>
                    </a:p>
                  </a:txBody>
                  <a:tcPr/>
                </a:tc>
                <a:tc>
                  <a:txBody>
                    <a:bodyPr/>
                    <a:lstStyle/>
                    <a:p>
                      <a:r>
                        <a:rPr lang="en-GB"/>
                        <a:t>Mother-in-law</a:t>
                      </a:r>
                    </a:p>
                  </a:txBody>
                  <a:tcPr/>
                </a:tc>
                <a:tc>
                  <a:txBody>
                    <a:bodyPr/>
                    <a:lstStyle/>
                    <a:p>
                      <a:r>
                        <a:rPr lang="en-GB"/>
                        <a:t>Widow</a:t>
                      </a:r>
                    </a:p>
                  </a:txBody>
                  <a:tcPr/>
                </a:tc>
                <a:tc>
                  <a:txBody>
                    <a:bodyPr/>
                    <a:lstStyle/>
                    <a:p>
                      <a:r>
                        <a:rPr lang="en-GB"/>
                        <a:t>88</a:t>
                      </a:r>
                    </a:p>
                  </a:txBody>
                  <a:tcPr/>
                </a:tc>
                <a:tc>
                  <a:txBody>
                    <a:bodyPr/>
                    <a:lstStyle/>
                    <a:p>
                      <a:endParaRPr lang="en-GB"/>
                    </a:p>
                  </a:txBody>
                  <a:tcPr/>
                </a:tc>
                <a:tc>
                  <a:txBody>
                    <a:bodyPr/>
                    <a:lstStyle/>
                    <a:p>
                      <a:r>
                        <a:rPr lang="en-GB"/>
                        <a:t>Chelsea, Middlesex</a:t>
                      </a:r>
                    </a:p>
                  </a:txBody>
                  <a:tcPr/>
                </a:tc>
                <a:extLst>
                  <a:ext uri="{0D108BD9-81ED-4DB2-BD59-A6C34878D82A}">
                    <a16:rowId xmlns:a16="http://schemas.microsoft.com/office/drawing/2014/main" val="1291314814"/>
                  </a:ext>
                </a:extLst>
              </a:tr>
            </a:tbl>
          </a:graphicData>
        </a:graphic>
      </p:graphicFrame>
    </p:spTree>
    <p:extLst>
      <p:ext uri="{BB962C8B-B14F-4D97-AF65-F5344CB8AC3E}">
        <p14:creationId xmlns:p14="http://schemas.microsoft.com/office/powerpoint/2010/main" val="4161855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91DE8-5F77-25CD-7968-779B4539D55E}"/>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In 1921, Jack was working at Beckton Gas Works and playing football part –time for Barking Town</a:t>
            </a:r>
          </a:p>
        </p:txBody>
      </p:sp>
      <p:pic>
        <p:nvPicPr>
          <p:cNvPr id="5" name="Content Placeholder 4" descr="A photo of a census document from 1921">
            <a:extLst>
              <a:ext uri="{FF2B5EF4-FFF2-40B4-BE49-F238E27FC236}">
                <a16:creationId xmlns:a16="http://schemas.microsoft.com/office/drawing/2014/main" id="{C4EE38C5-FF37-2AFE-5595-4D19650F3E61}"/>
              </a:ext>
            </a:extLst>
          </p:cNvPr>
          <p:cNvPicPr>
            <a:picLocks noGrp="1" noChangeAspect="1"/>
          </p:cNvPicPr>
          <p:nvPr>
            <p:ph idx="1"/>
          </p:nvPr>
        </p:nvPicPr>
        <p:blipFill>
          <a:blip r:embed="rId2"/>
          <a:stretch/>
        </p:blipFill>
        <p:spPr>
          <a:xfrm>
            <a:off x="101251" y="1470024"/>
            <a:ext cx="11336123" cy="5205096"/>
          </a:xfrm>
        </p:spPr>
      </p:pic>
    </p:spTree>
    <p:extLst>
      <p:ext uri="{BB962C8B-B14F-4D97-AF65-F5344CB8AC3E}">
        <p14:creationId xmlns:p14="http://schemas.microsoft.com/office/powerpoint/2010/main" val="169546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A15D9-C414-187F-79E9-124C8D9BB478}"/>
              </a:ext>
            </a:extLst>
          </p:cNvPr>
          <p:cNvSpPr>
            <a:spLocks noGrp="1"/>
          </p:cNvSpPr>
          <p:nvPr>
            <p:ph type="title"/>
          </p:nvPr>
        </p:nvSpPr>
        <p:spPr/>
        <p:txBody>
          <a:bodyPr/>
          <a:lstStyle/>
          <a:p>
            <a:r>
              <a:rPr lang="en-GB">
                <a:latin typeface="Arial"/>
                <a:cs typeface="Arial"/>
              </a:rPr>
              <a:t>Local Significant People: Jack Leslie</a:t>
            </a:r>
          </a:p>
        </p:txBody>
      </p:sp>
      <p:sp>
        <p:nvSpPr>
          <p:cNvPr id="3" name="Text Placeholder 2">
            <a:extLst>
              <a:ext uri="{FF2B5EF4-FFF2-40B4-BE49-F238E27FC236}">
                <a16:creationId xmlns:a16="http://schemas.microsoft.com/office/drawing/2014/main" id="{BC47DBDE-6D99-2CFE-2A53-163E0F3AF6C9}"/>
              </a:ext>
            </a:extLst>
          </p:cNvPr>
          <p:cNvSpPr>
            <a:spLocks noGrp="1"/>
          </p:cNvSpPr>
          <p:nvPr>
            <p:ph type="body" sz="quarter" idx="10"/>
          </p:nvPr>
        </p:nvSpPr>
        <p:spPr/>
        <p:txBody>
          <a:bodyPr/>
          <a:lstStyle/>
          <a:p>
            <a:r>
              <a:rPr lang="en-GB">
                <a:latin typeface="Arial" panose="020B0604020202020204" pitchFamily="34" charset="0"/>
                <a:cs typeface="Arial" panose="020B0604020202020204" pitchFamily="34" charset="0"/>
              </a:rPr>
              <a:t>Key Stage: 2 - History &amp; Geography</a:t>
            </a:r>
          </a:p>
        </p:txBody>
      </p:sp>
      <p:sp>
        <p:nvSpPr>
          <p:cNvPr id="4" name="Content Placeholder 3">
            <a:extLst>
              <a:ext uri="{FF2B5EF4-FFF2-40B4-BE49-F238E27FC236}">
                <a16:creationId xmlns:a16="http://schemas.microsoft.com/office/drawing/2014/main" id="{34C0E299-FC25-F994-B3DC-6ED3B6E4224A}"/>
              </a:ext>
            </a:extLst>
          </p:cNvPr>
          <p:cNvSpPr>
            <a:spLocks noGrp="1"/>
          </p:cNvSpPr>
          <p:nvPr>
            <p:ph idx="1"/>
          </p:nvPr>
        </p:nvSpPr>
        <p:spPr>
          <a:xfrm>
            <a:off x="357186" y="2429353"/>
            <a:ext cx="10996613" cy="3796193"/>
          </a:xfrm>
        </p:spPr>
        <p:txBody>
          <a:bodyPr lIns="0" tIns="45720" rIns="90000" bIns="45720" anchor="t"/>
          <a:lstStyle/>
          <a:p>
            <a:pPr marL="342900" indent="-342900">
              <a:buFont typeface="Arial" panose="020B0604020202020204" pitchFamily="34" charset="0"/>
              <a:buChar char="•"/>
            </a:pPr>
            <a:r>
              <a:rPr lang="en-GB">
                <a:solidFill>
                  <a:srgbClr val="000000"/>
                </a:solidFill>
                <a:latin typeface="Arial"/>
                <a:cs typeface="Arial"/>
              </a:rPr>
              <a:t>To learn about </a:t>
            </a:r>
            <a:r>
              <a:rPr lang="en-GB">
                <a:latin typeface="Arial"/>
                <a:cs typeface="Arial"/>
              </a:rPr>
              <a:t>significant historical events, </a:t>
            </a:r>
            <a:r>
              <a:rPr lang="en-GB" b="1">
                <a:latin typeface="Arial"/>
                <a:cs typeface="Arial"/>
              </a:rPr>
              <a:t>people</a:t>
            </a:r>
            <a:r>
              <a:rPr lang="en-GB">
                <a:latin typeface="Arial"/>
                <a:cs typeface="Arial"/>
              </a:rPr>
              <a:t> and places in their own locality</a:t>
            </a:r>
          </a:p>
          <a:p>
            <a:pPr marL="342900" indent="-342900">
              <a:buFont typeface="Arial" panose="020B0604020202020204" pitchFamily="34" charset="0"/>
              <a:buChar char="•"/>
            </a:pPr>
            <a:r>
              <a:rPr lang="en-GB">
                <a:latin typeface="Arial"/>
                <a:cs typeface="Arial"/>
              </a:rPr>
              <a:t>To study an aspect of history dating from a period beyond 1066 that is significant in the locality</a:t>
            </a:r>
          </a:p>
          <a:p>
            <a:pPr marL="342900" indent="-342900">
              <a:buFont typeface="Arial" panose="020B0604020202020204" pitchFamily="34" charset="0"/>
              <a:buChar char="•"/>
            </a:pPr>
            <a:r>
              <a:rPr lang="en-GB">
                <a:latin typeface="Arial"/>
                <a:cs typeface="Arial"/>
              </a:rPr>
              <a:t>To gain historical perspective by placing their growing knowledge into different contexts, understanding the connections between local, regional, national and international history</a:t>
            </a:r>
          </a:p>
          <a:p>
            <a:pPr marL="342900" indent="-342900">
              <a:buFont typeface="Arial" panose="020B0604020202020204" pitchFamily="34" charset="0"/>
              <a:buChar char="•"/>
            </a:pPr>
            <a:r>
              <a:rPr lang="en-GB">
                <a:latin typeface="Arial"/>
                <a:cs typeface="Arial"/>
              </a:rPr>
              <a:t>To understand how localities have changed through time</a:t>
            </a:r>
          </a:p>
          <a:p>
            <a:pPr marL="342900" indent="-342900">
              <a:buFont typeface="Arial" panose="020B0604020202020204" pitchFamily="34" charset="0"/>
              <a:buChar char="•"/>
            </a:pPr>
            <a:r>
              <a:rPr lang="en-GB">
                <a:latin typeface="Arial"/>
                <a:cs typeface="Arial"/>
              </a:rPr>
              <a:t>To recognise the significance of a local historical figure</a:t>
            </a:r>
          </a:p>
        </p:txBody>
      </p:sp>
    </p:spTree>
    <p:extLst>
      <p:ext uri="{BB962C8B-B14F-4D97-AF65-F5344CB8AC3E}">
        <p14:creationId xmlns:p14="http://schemas.microsoft.com/office/powerpoint/2010/main" val="1854621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EBB15-731F-6043-AB87-0C122A3625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D21FC-D14D-CF5B-E587-EC959177997C}"/>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Transcription of the 1921 census</a:t>
            </a:r>
          </a:p>
        </p:txBody>
      </p:sp>
      <p:graphicFrame>
        <p:nvGraphicFramePr>
          <p:cNvPr id="4" name="Table 3">
            <a:extLst>
              <a:ext uri="{FF2B5EF4-FFF2-40B4-BE49-F238E27FC236}">
                <a16:creationId xmlns:a16="http://schemas.microsoft.com/office/drawing/2014/main" id="{BA25CEAB-1E1C-8DDE-AF93-5A3A4F608716}"/>
              </a:ext>
            </a:extLst>
          </p:cNvPr>
          <p:cNvGraphicFramePr>
            <a:graphicFrameLocks noGrp="1"/>
          </p:cNvGraphicFramePr>
          <p:nvPr>
            <p:extLst>
              <p:ext uri="{D42A27DB-BD31-4B8C-83A1-F6EECF244321}">
                <p14:modId xmlns:p14="http://schemas.microsoft.com/office/powerpoint/2010/main" val="4283271342"/>
              </p:ext>
            </p:extLst>
          </p:nvPr>
        </p:nvGraphicFramePr>
        <p:xfrm>
          <a:off x="496190" y="1484367"/>
          <a:ext cx="10857612" cy="2515056"/>
        </p:xfrm>
        <a:graphic>
          <a:graphicData uri="http://schemas.openxmlformats.org/drawingml/2006/table">
            <a:tbl>
              <a:tblPr firstRow="1" bandRow="1">
                <a:tableStyleId>{5940675A-B579-460E-94D1-54222C63F5DA}</a:tableStyleId>
              </a:tblPr>
              <a:tblGrid>
                <a:gridCol w="2218134">
                  <a:extLst>
                    <a:ext uri="{9D8B030D-6E8A-4147-A177-3AD203B41FA5}">
                      <a16:colId xmlns:a16="http://schemas.microsoft.com/office/drawing/2014/main" val="1539580367"/>
                    </a:ext>
                  </a:extLst>
                </a:gridCol>
                <a:gridCol w="1318661">
                  <a:extLst>
                    <a:ext uri="{9D8B030D-6E8A-4147-A177-3AD203B41FA5}">
                      <a16:colId xmlns:a16="http://schemas.microsoft.com/office/drawing/2014/main" val="4104212480"/>
                    </a:ext>
                  </a:extLst>
                </a:gridCol>
                <a:gridCol w="1398551">
                  <a:extLst>
                    <a:ext uri="{9D8B030D-6E8A-4147-A177-3AD203B41FA5}">
                      <a16:colId xmlns:a16="http://schemas.microsoft.com/office/drawing/2014/main" val="1330715882"/>
                    </a:ext>
                  </a:extLst>
                </a:gridCol>
                <a:gridCol w="632380">
                  <a:extLst>
                    <a:ext uri="{9D8B030D-6E8A-4147-A177-3AD203B41FA5}">
                      <a16:colId xmlns:a16="http://schemas.microsoft.com/office/drawing/2014/main" val="1488134159"/>
                    </a:ext>
                  </a:extLst>
                </a:gridCol>
                <a:gridCol w="3147461">
                  <a:extLst>
                    <a:ext uri="{9D8B030D-6E8A-4147-A177-3AD203B41FA5}">
                      <a16:colId xmlns:a16="http://schemas.microsoft.com/office/drawing/2014/main" val="4004311473"/>
                    </a:ext>
                  </a:extLst>
                </a:gridCol>
                <a:gridCol w="2142425">
                  <a:extLst>
                    <a:ext uri="{9D8B030D-6E8A-4147-A177-3AD203B41FA5}">
                      <a16:colId xmlns:a16="http://schemas.microsoft.com/office/drawing/2014/main" val="1080347970"/>
                    </a:ext>
                  </a:extLst>
                </a:gridCol>
              </a:tblGrid>
              <a:tr h="710193">
                <a:tc>
                  <a:txBody>
                    <a:bodyPr/>
                    <a:lstStyle/>
                    <a:p>
                      <a:r>
                        <a:rPr lang="en-GB" sz="1600"/>
                        <a:t>Name</a:t>
                      </a:r>
                    </a:p>
                  </a:txBody>
                  <a:tcPr/>
                </a:tc>
                <a:tc>
                  <a:txBody>
                    <a:bodyPr/>
                    <a:lstStyle/>
                    <a:p>
                      <a:r>
                        <a:rPr lang="en-GB" sz="1600"/>
                        <a:t>Relationship to head of household</a:t>
                      </a:r>
                    </a:p>
                  </a:txBody>
                  <a:tcPr/>
                </a:tc>
                <a:tc>
                  <a:txBody>
                    <a:bodyPr/>
                    <a:lstStyle/>
                    <a:p>
                      <a:r>
                        <a:rPr lang="en-GB" sz="1600"/>
                        <a:t>Martial Status</a:t>
                      </a:r>
                    </a:p>
                  </a:txBody>
                  <a:tcPr/>
                </a:tc>
                <a:tc>
                  <a:txBody>
                    <a:bodyPr/>
                    <a:lstStyle/>
                    <a:p>
                      <a:r>
                        <a:rPr lang="en-GB" sz="1600"/>
                        <a:t>Age</a:t>
                      </a:r>
                    </a:p>
                  </a:txBody>
                  <a:tcPr/>
                </a:tc>
                <a:tc>
                  <a:txBody>
                    <a:bodyPr/>
                    <a:lstStyle/>
                    <a:p>
                      <a:r>
                        <a:rPr lang="en-GB" sz="1600"/>
                        <a:t>Occupation</a:t>
                      </a:r>
                    </a:p>
                  </a:txBody>
                  <a:tcPr/>
                </a:tc>
                <a:tc>
                  <a:txBody>
                    <a:bodyPr/>
                    <a:lstStyle/>
                    <a:p>
                      <a:r>
                        <a:rPr lang="en-GB" sz="1600"/>
                        <a:t>Where born</a:t>
                      </a:r>
                    </a:p>
                  </a:txBody>
                  <a:tcPr/>
                </a:tc>
                <a:extLst>
                  <a:ext uri="{0D108BD9-81ED-4DB2-BD59-A6C34878D82A}">
                    <a16:rowId xmlns:a16="http://schemas.microsoft.com/office/drawing/2014/main" val="2535063963"/>
                  </a:ext>
                </a:extLst>
              </a:tr>
              <a:tr h="411936">
                <a:tc>
                  <a:txBody>
                    <a:bodyPr/>
                    <a:lstStyle/>
                    <a:p>
                      <a:r>
                        <a:rPr lang="en-GB"/>
                        <a:t>John Leslie</a:t>
                      </a:r>
                    </a:p>
                  </a:txBody>
                  <a:tcPr/>
                </a:tc>
                <a:tc>
                  <a:txBody>
                    <a:bodyPr/>
                    <a:lstStyle/>
                    <a:p>
                      <a:r>
                        <a:rPr lang="en-GB"/>
                        <a:t>Head</a:t>
                      </a:r>
                    </a:p>
                  </a:txBody>
                  <a:tcPr/>
                </a:tc>
                <a:tc>
                  <a:txBody>
                    <a:bodyPr/>
                    <a:lstStyle/>
                    <a:p>
                      <a:r>
                        <a:rPr lang="en-GB"/>
                        <a:t>Married</a:t>
                      </a:r>
                    </a:p>
                  </a:txBody>
                  <a:tcPr/>
                </a:tc>
                <a:tc>
                  <a:txBody>
                    <a:bodyPr/>
                    <a:lstStyle/>
                    <a:p>
                      <a:r>
                        <a:rPr lang="en-GB"/>
                        <a:t>53</a:t>
                      </a:r>
                    </a:p>
                  </a:txBody>
                  <a:tcPr/>
                </a:tc>
                <a:tc>
                  <a:txBody>
                    <a:bodyPr/>
                    <a:lstStyle/>
                    <a:p>
                      <a:r>
                        <a:rPr lang="en-GB" dirty="0"/>
                        <a:t>Labourer, Beckton Gas works</a:t>
                      </a:r>
                    </a:p>
                  </a:txBody>
                  <a:tcPr/>
                </a:tc>
                <a:tc>
                  <a:txBody>
                    <a:bodyPr/>
                    <a:lstStyle/>
                    <a:p>
                      <a:r>
                        <a:rPr lang="en-GB"/>
                        <a:t>Jamaica</a:t>
                      </a:r>
                    </a:p>
                  </a:txBody>
                  <a:tcPr/>
                </a:tc>
                <a:extLst>
                  <a:ext uri="{0D108BD9-81ED-4DB2-BD59-A6C34878D82A}">
                    <a16:rowId xmlns:a16="http://schemas.microsoft.com/office/drawing/2014/main" val="2062530526"/>
                  </a:ext>
                </a:extLst>
              </a:tr>
              <a:tr h="411936">
                <a:tc>
                  <a:txBody>
                    <a:bodyPr/>
                    <a:lstStyle/>
                    <a:p>
                      <a:r>
                        <a:rPr lang="en-GB" err="1"/>
                        <a:t>Anien</a:t>
                      </a:r>
                      <a:r>
                        <a:rPr lang="en-GB"/>
                        <a:t> Leslie</a:t>
                      </a:r>
                    </a:p>
                  </a:txBody>
                  <a:tcPr/>
                </a:tc>
                <a:tc>
                  <a:txBody>
                    <a:bodyPr/>
                    <a:lstStyle/>
                    <a:p>
                      <a:r>
                        <a:rPr lang="en-GB"/>
                        <a:t>Wife</a:t>
                      </a:r>
                    </a:p>
                  </a:txBody>
                  <a:tcPr/>
                </a:tc>
                <a:tc>
                  <a:txBody>
                    <a:bodyPr/>
                    <a:lstStyle/>
                    <a:p>
                      <a:r>
                        <a:rPr lang="en-GB"/>
                        <a:t>Married</a:t>
                      </a:r>
                    </a:p>
                  </a:txBody>
                  <a:tcPr/>
                </a:tc>
                <a:tc>
                  <a:txBody>
                    <a:bodyPr/>
                    <a:lstStyle/>
                    <a:p>
                      <a:r>
                        <a:rPr lang="en-GB"/>
                        <a:t>58</a:t>
                      </a:r>
                    </a:p>
                  </a:txBody>
                  <a:tcPr/>
                </a:tc>
                <a:tc>
                  <a:txBody>
                    <a:bodyPr/>
                    <a:lstStyle/>
                    <a:p>
                      <a:r>
                        <a:rPr lang="en-GB"/>
                        <a:t>Tailoress</a:t>
                      </a:r>
                    </a:p>
                  </a:txBody>
                  <a:tcPr/>
                </a:tc>
                <a:tc>
                  <a:txBody>
                    <a:bodyPr/>
                    <a:lstStyle/>
                    <a:p>
                      <a:r>
                        <a:rPr lang="en-GB"/>
                        <a:t>Middlesex</a:t>
                      </a:r>
                    </a:p>
                  </a:txBody>
                  <a:tcPr/>
                </a:tc>
                <a:extLst>
                  <a:ext uri="{0D108BD9-81ED-4DB2-BD59-A6C34878D82A}">
                    <a16:rowId xmlns:a16="http://schemas.microsoft.com/office/drawing/2014/main" val="148929521"/>
                  </a:ext>
                </a:extLst>
              </a:tr>
              <a:tr h="411936">
                <a:tc>
                  <a:txBody>
                    <a:bodyPr/>
                    <a:lstStyle/>
                    <a:p>
                      <a:r>
                        <a:rPr lang="en-GB"/>
                        <a:t>John Francis Leslie</a:t>
                      </a:r>
                    </a:p>
                  </a:txBody>
                  <a:tcPr/>
                </a:tc>
                <a:tc>
                  <a:txBody>
                    <a:bodyPr/>
                    <a:lstStyle/>
                    <a:p>
                      <a:r>
                        <a:rPr lang="en-GB"/>
                        <a:t>Son</a:t>
                      </a:r>
                    </a:p>
                  </a:txBody>
                  <a:tcPr/>
                </a:tc>
                <a:tc>
                  <a:txBody>
                    <a:bodyPr/>
                    <a:lstStyle/>
                    <a:p>
                      <a:r>
                        <a:rPr lang="en-GB"/>
                        <a:t>Single</a:t>
                      </a:r>
                    </a:p>
                  </a:txBody>
                  <a:tcPr/>
                </a:tc>
                <a:tc>
                  <a:txBody>
                    <a:bodyPr/>
                    <a:lstStyle/>
                    <a:p>
                      <a:r>
                        <a:rPr lang="en-GB"/>
                        <a:t>19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Boiler maker, Beckton Gas works</a:t>
                      </a:r>
                    </a:p>
                  </a:txBody>
                  <a:tcPr/>
                </a:tc>
                <a:tc>
                  <a:txBody>
                    <a:bodyPr/>
                    <a:lstStyle/>
                    <a:p>
                      <a:r>
                        <a:rPr lang="en-GB" dirty="0"/>
                        <a:t>Essex, West Ham</a:t>
                      </a:r>
                    </a:p>
                  </a:txBody>
                  <a:tcPr/>
                </a:tc>
                <a:extLst>
                  <a:ext uri="{0D108BD9-81ED-4DB2-BD59-A6C34878D82A}">
                    <a16:rowId xmlns:a16="http://schemas.microsoft.com/office/drawing/2014/main" val="3441844255"/>
                  </a:ext>
                </a:extLst>
              </a:tr>
            </a:tbl>
          </a:graphicData>
        </a:graphic>
      </p:graphicFrame>
    </p:spTree>
    <p:extLst>
      <p:ext uri="{BB962C8B-B14F-4D97-AF65-F5344CB8AC3E}">
        <p14:creationId xmlns:p14="http://schemas.microsoft.com/office/powerpoint/2010/main" val="1123023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2BF1-781B-20CF-9D22-CF3CF9935A1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25C783A-8B4B-9BC4-A104-F66DDC3730ED}"/>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A big move to Plymouth</a:t>
            </a:r>
          </a:p>
        </p:txBody>
      </p:sp>
      <p:sp>
        <p:nvSpPr>
          <p:cNvPr id="8" name="Content Placeholder 7">
            <a:extLst>
              <a:ext uri="{FF2B5EF4-FFF2-40B4-BE49-F238E27FC236}">
                <a16:creationId xmlns:a16="http://schemas.microsoft.com/office/drawing/2014/main" id="{0CAEE2F0-D7B5-C0CA-EFBE-EADE826C15BF}"/>
              </a:ext>
            </a:extLst>
          </p:cNvPr>
          <p:cNvSpPr>
            <a:spLocks noGrp="1"/>
          </p:cNvSpPr>
          <p:nvPr>
            <p:ph idx="1"/>
          </p:nvPr>
        </p:nvSpPr>
        <p:spPr/>
        <p:txBody>
          <a:bodyPr lIns="0" tIns="45720" rIns="90000" bIns="45720" anchor="t">
            <a:normAutofit fontScale="92500" lnSpcReduction="10000"/>
          </a:bodyPr>
          <a:lstStyle/>
          <a:p>
            <a:pPr marL="457200" indent="-457200">
              <a:spcAft>
                <a:spcPts val="1200"/>
              </a:spcAft>
              <a:buFont typeface="Arial" panose="020B0604020202020204" pitchFamily="34" charset="0"/>
              <a:buChar char="•"/>
            </a:pPr>
            <a:r>
              <a:rPr lang="en-GB" sz="2800">
                <a:latin typeface="Arial" panose="020B0604020202020204" pitchFamily="34" charset="0"/>
                <a:cs typeface="Arial" panose="020B0604020202020204" pitchFamily="34" charset="0"/>
              </a:rPr>
              <a:t>His performances for Barking Town attracted interest from professional clubs across the country.</a:t>
            </a:r>
          </a:p>
          <a:p>
            <a:pPr marL="457200" indent="-457200">
              <a:spcAft>
                <a:spcPts val="1200"/>
              </a:spcAft>
              <a:buFont typeface="Arial" panose="020B0604020202020204" pitchFamily="34" charset="0"/>
              <a:buChar char="•"/>
            </a:pPr>
            <a:r>
              <a:rPr lang="en-GB" sz="2800">
                <a:latin typeface="Arial" panose="020B0604020202020204" pitchFamily="34" charset="0"/>
                <a:cs typeface="Arial" panose="020B0604020202020204" pitchFamily="34" charset="0"/>
              </a:rPr>
              <a:t>He was recruited by Plymouth Argyle’s ambitious manager, Bob Jack in 1921.</a:t>
            </a:r>
          </a:p>
          <a:p>
            <a:pPr marL="457200" indent="-457200">
              <a:spcAft>
                <a:spcPts val="1200"/>
              </a:spcAft>
              <a:buFont typeface="Arial" panose="020B0604020202020204" pitchFamily="34" charset="0"/>
              <a:buChar char="•"/>
            </a:pPr>
            <a:r>
              <a:rPr lang="en-GB" sz="2800">
                <a:latin typeface="Arial" panose="020B0604020202020204" pitchFamily="34" charset="0"/>
                <a:cs typeface="Arial" panose="020B0604020202020204" pitchFamily="34" charset="0"/>
              </a:rPr>
              <a:t>Jack was tempted to go to Plymouth by postcards showing beautiful sea views and beaches shown to him by Bob Jack.</a:t>
            </a:r>
          </a:p>
        </p:txBody>
      </p:sp>
      <p:sp>
        <p:nvSpPr>
          <p:cNvPr id="15" name="Text Placeholder 14">
            <a:extLst>
              <a:ext uri="{FF2B5EF4-FFF2-40B4-BE49-F238E27FC236}">
                <a16:creationId xmlns:a16="http://schemas.microsoft.com/office/drawing/2014/main" id="{6EC26F04-1C5E-7D62-52A4-09450990C147}"/>
              </a:ext>
            </a:extLst>
          </p:cNvPr>
          <p:cNvSpPr>
            <a:spLocks noGrp="1"/>
          </p:cNvSpPr>
          <p:nvPr>
            <p:ph type="body" sz="quarter" idx="23"/>
          </p:nvPr>
        </p:nvSpPr>
        <p:spPr/>
        <p:txBody>
          <a:bodyPr/>
          <a:lstStyle/>
          <a:p>
            <a:r>
              <a:rPr lang="en-GB"/>
              <a:t>Jack Leslie</a:t>
            </a:r>
          </a:p>
        </p:txBody>
      </p:sp>
      <p:pic>
        <p:nvPicPr>
          <p:cNvPr id="16" name="Picture Placeholder 15" descr="A photo from a newspaper of football player kicking a ball, with the caption 'Argyle's first goal'">
            <a:extLst>
              <a:ext uri="{FF2B5EF4-FFF2-40B4-BE49-F238E27FC236}">
                <a16:creationId xmlns:a16="http://schemas.microsoft.com/office/drawing/2014/main" id="{6D8628DF-3076-A0F8-2293-B151EF03BFAB}"/>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2365" r="12365"/>
          <a:stretch>
            <a:fillRect/>
          </a:stretch>
        </p:blipFill>
        <p:spPr>
          <a:xfrm>
            <a:off x="5862778" y="1032628"/>
            <a:ext cx="5048013" cy="5460246"/>
          </a:xfrm>
        </p:spPr>
      </p:pic>
      <p:sp>
        <p:nvSpPr>
          <p:cNvPr id="17" name="Thought Bubble: Cloud 16">
            <a:extLst>
              <a:ext uri="{FF2B5EF4-FFF2-40B4-BE49-F238E27FC236}">
                <a16:creationId xmlns:a16="http://schemas.microsoft.com/office/drawing/2014/main" id="{4A6D56BB-4BC5-B864-7510-AF2C56BB1565}"/>
              </a:ext>
            </a:extLst>
          </p:cNvPr>
          <p:cNvSpPr/>
          <p:nvPr/>
        </p:nvSpPr>
        <p:spPr>
          <a:xfrm>
            <a:off x="3011103" y="1075414"/>
            <a:ext cx="6169793" cy="4080163"/>
          </a:xfrm>
          <a:prstGeom prst="cloudCallout">
            <a:avLst/>
          </a:prstGeom>
          <a:solidFill>
            <a:srgbClr val="7AA62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800" b="1" dirty="0">
              <a:solidFill>
                <a:schemeClr val="tx1"/>
              </a:solidFill>
            </a:endParaRPr>
          </a:p>
          <a:p>
            <a:pPr algn="ctr"/>
            <a:r>
              <a:rPr lang="en-GB" sz="2800" b="1" dirty="0">
                <a:solidFill>
                  <a:schemeClr val="tx1"/>
                </a:solidFill>
                <a:latin typeface="Arial" panose="020B0604020202020204" pitchFamily="34" charset="0"/>
                <a:cs typeface="Arial" panose="020B0604020202020204" pitchFamily="34" charset="0"/>
              </a:rPr>
              <a:t>Reflection:</a:t>
            </a:r>
          </a:p>
          <a:p>
            <a:pPr algn="ctr"/>
            <a:r>
              <a:rPr lang="en-GB" sz="2800" dirty="0">
                <a:solidFill>
                  <a:schemeClr val="tx1"/>
                </a:solidFill>
                <a:latin typeface="Arial" panose="020B0604020202020204" pitchFamily="34" charset="0"/>
                <a:cs typeface="Arial" panose="020B0604020202020204" pitchFamily="34" charset="0"/>
              </a:rPr>
              <a:t>How easy a decision do you think it would have been for Jack to leave his London home and move to Plymouth?</a:t>
            </a:r>
          </a:p>
          <a:p>
            <a:pPr algn="ctr"/>
            <a:endParaRPr lang="en-GB" dirty="0">
              <a:solidFill>
                <a:schemeClr val="tx1"/>
              </a:solidFill>
            </a:endParaRPr>
          </a:p>
        </p:txBody>
      </p:sp>
    </p:spTree>
    <p:extLst>
      <p:ext uri="{BB962C8B-B14F-4D97-AF65-F5344CB8AC3E}">
        <p14:creationId xmlns:p14="http://schemas.microsoft.com/office/powerpoint/2010/main" val="100403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715D5AA-9683-433C-8DC9-3B67715BDD0E}"/>
              </a:ext>
            </a:extLst>
          </p:cNvPr>
          <p:cNvSpPr>
            <a:spLocks noGrp="1"/>
          </p:cNvSpPr>
          <p:nvPr>
            <p:ph type="title"/>
          </p:nvPr>
        </p:nvSpPr>
        <p:spPr>
          <a:xfrm>
            <a:off x="357187" y="365126"/>
            <a:ext cx="10996613" cy="710288"/>
          </a:xfrm>
        </p:spPr>
        <p:txBody>
          <a:bodyPr/>
          <a:lstStyle/>
          <a:p>
            <a:r>
              <a:rPr lang="en-US">
                <a:latin typeface="Arial" panose="020B0604020202020204" pitchFamily="34" charset="0"/>
                <a:cs typeface="Arial" panose="020B0604020202020204" pitchFamily="34" charset="0"/>
              </a:rPr>
              <a:t>A postcard of Plymouth Hoe in the 1930s.</a:t>
            </a:r>
          </a:p>
        </p:txBody>
      </p:sp>
      <p:pic>
        <p:nvPicPr>
          <p:cNvPr id="5" name="Content Placeholder 4" descr="A 1920s postcard of Plymouth showing a lighthouse and a beach">
            <a:extLst>
              <a:ext uri="{FF2B5EF4-FFF2-40B4-BE49-F238E27FC236}">
                <a16:creationId xmlns:a16="http://schemas.microsoft.com/office/drawing/2014/main" id="{6A80C5A4-E611-DB43-7104-9C4B581C12C8}"/>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9055" r="1" b="19139"/>
          <a:stretch>
            <a:fillRect/>
          </a:stretch>
        </p:blipFill>
        <p:spPr>
          <a:xfrm>
            <a:off x="381885" y="1470244"/>
            <a:ext cx="10971915" cy="5022630"/>
          </a:xfrm>
          <a:noFill/>
        </p:spPr>
      </p:pic>
      <p:sp>
        <p:nvSpPr>
          <p:cNvPr id="6" name="Thought Bubble: Cloud 5">
            <a:extLst>
              <a:ext uri="{FF2B5EF4-FFF2-40B4-BE49-F238E27FC236}">
                <a16:creationId xmlns:a16="http://schemas.microsoft.com/office/drawing/2014/main" id="{9D7D9E05-10DE-899A-5325-479AD6485F7A}"/>
              </a:ext>
            </a:extLst>
          </p:cNvPr>
          <p:cNvSpPr/>
          <p:nvPr/>
        </p:nvSpPr>
        <p:spPr>
          <a:xfrm>
            <a:off x="3011103" y="1075414"/>
            <a:ext cx="6169793" cy="4080163"/>
          </a:xfrm>
          <a:prstGeom prst="cloudCallout">
            <a:avLst/>
          </a:prstGeom>
          <a:solidFill>
            <a:srgbClr val="7AA62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800" b="1">
              <a:solidFill>
                <a:schemeClr val="tx1"/>
              </a:solidFill>
            </a:endParaRPr>
          </a:p>
          <a:p>
            <a:pPr algn="ctr"/>
            <a:r>
              <a:rPr lang="en-GB" sz="2400" b="1">
                <a:solidFill>
                  <a:schemeClr val="tx1"/>
                </a:solidFill>
                <a:latin typeface="Arial" panose="020B0604020202020204" pitchFamily="34" charset="0"/>
                <a:cs typeface="Arial" panose="020B0604020202020204" pitchFamily="34" charset="0"/>
              </a:rPr>
              <a:t>Reflection:</a:t>
            </a:r>
          </a:p>
          <a:p>
            <a:pPr algn="ctr"/>
            <a:r>
              <a:rPr lang="en-GB" sz="2400">
                <a:solidFill>
                  <a:schemeClr val="tx1"/>
                </a:solidFill>
                <a:latin typeface="Arial" panose="020B0604020202020204" pitchFamily="34" charset="0"/>
                <a:cs typeface="Arial" panose="020B0604020202020204" pitchFamily="34" charset="0"/>
              </a:rPr>
              <a:t>Compare this image to the following ones of Canning Town and the Beckton Gas Works in the 1930s. Why do you think Jack was tempted to go to Plymouth?</a:t>
            </a:r>
          </a:p>
          <a:p>
            <a:pPr algn="ctr"/>
            <a:endParaRPr lang="en-GB">
              <a:solidFill>
                <a:schemeClr val="tx1"/>
              </a:solidFill>
            </a:endParaRPr>
          </a:p>
        </p:txBody>
      </p:sp>
    </p:spTree>
    <p:extLst>
      <p:ext uri="{BB962C8B-B14F-4D97-AF65-F5344CB8AC3E}">
        <p14:creationId xmlns:p14="http://schemas.microsoft.com/office/powerpoint/2010/main" val="4195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D845F-0C10-D265-F6D5-6C9997EC95FB}"/>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Canning Town in the 1920s</a:t>
            </a:r>
          </a:p>
        </p:txBody>
      </p:sp>
      <p:pic>
        <p:nvPicPr>
          <p:cNvPr id="15" name="Picture Placeholder 14" descr="A black and white photo of a busy London street in the 1920s with people, horses &amp; carts, buses and cars">
            <a:extLst>
              <a:ext uri="{FF2B5EF4-FFF2-40B4-BE49-F238E27FC236}">
                <a16:creationId xmlns:a16="http://schemas.microsoft.com/office/drawing/2014/main" id="{923B3BDE-BA10-255F-BC62-CBA2B51F62CB}"/>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086" b="5086"/>
          <a:stretch>
            <a:fillRect/>
          </a:stretch>
        </p:blipFill>
        <p:spPr/>
      </p:pic>
    </p:spTree>
    <p:extLst>
      <p:ext uri="{BB962C8B-B14F-4D97-AF65-F5344CB8AC3E}">
        <p14:creationId xmlns:p14="http://schemas.microsoft.com/office/powerpoint/2010/main" val="3143657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F8EC88-8CA0-E2C9-DEE4-99A05F944E29}"/>
              </a:ext>
            </a:extLst>
          </p:cNvPr>
          <p:cNvSpPr>
            <a:spLocks noGrp="1"/>
          </p:cNvSpPr>
          <p:nvPr>
            <p:ph type="title"/>
          </p:nvPr>
        </p:nvSpPr>
        <p:spPr/>
        <p:txBody>
          <a:bodyPr/>
          <a:lstStyle/>
          <a:p>
            <a:r>
              <a:rPr lang="en-GB" dirty="0"/>
              <a:t>Beckton Gas Works </a:t>
            </a:r>
            <a:r>
              <a:rPr lang="en-GB" sz="1600" dirty="0"/>
              <a:t>(taken in the 1950 or 60s)</a:t>
            </a:r>
          </a:p>
        </p:txBody>
      </p:sp>
      <p:pic>
        <p:nvPicPr>
          <p:cNvPr id="8" name="Content Placeholder 7" descr="A road with a factory in the background">
            <a:extLst>
              <a:ext uri="{FF2B5EF4-FFF2-40B4-BE49-F238E27FC236}">
                <a16:creationId xmlns:a16="http://schemas.microsoft.com/office/drawing/2014/main" id="{A59A24E4-94F2-AE39-0CA7-64278569C716}"/>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3885" b="24254"/>
          <a:stretch>
            <a:fillRect/>
          </a:stretch>
        </p:blipFill>
        <p:spPr>
          <a:xfrm>
            <a:off x="1779194" y="1210365"/>
            <a:ext cx="8152598" cy="5647635"/>
          </a:xfrm>
        </p:spPr>
      </p:pic>
    </p:spTree>
    <p:extLst>
      <p:ext uri="{BB962C8B-B14F-4D97-AF65-F5344CB8AC3E}">
        <p14:creationId xmlns:p14="http://schemas.microsoft.com/office/powerpoint/2010/main" val="1378825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1234-5372-EAF4-FB81-51AC18335F4F}"/>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Jack soon established himself as a goal-scoring inside-forward for Plymouth Argyle</a:t>
            </a:r>
          </a:p>
        </p:txBody>
      </p:sp>
      <p:sp>
        <p:nvSpPr>
          <p:cNvPr id="3" name="Content Placeholder 2">
            <a:extLst>
              <a:ext uri="{FF2B5EF4-FFF2-40B4-BE49-F238E27FC236}">
                <a16:creationId xmlns:a16="http://schemas.microsoft.com/office/drawing/2014/main" id="{7E1C48DC-CB5A-92DB-EA94-DA24AAA5669D}"/>
              </a:ext>
            </a:extLst>
          </p:cNvPr>
          <p:cNvSpPr>
            <a:spLocks noGrp="1"/>
          </p:cNvSpPr>
          <p:nvPr>
            <p:ph idx="1"/>
          </p:nvPr>
        </p:nvSpPr>
        <p:spPr/>
        <p:txBody>
          <a:bodyPr/>
          <a:lstStyle/>
          <a:p>
            <a:r>
              <a:rPr lang="en-GB">
                <a:latin typeface="Arial" panose="020B0604020202020204" pitchFamily="34" charset="0"/>
                <a:cs typeface="Arial" panose="020B0604020202020204" pitchFamily="34" charset="0"/>
              </a:rPr>
              <a:t>As a junior player, Jack would have been earning about £5 or £6 a week.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It was not a huge salary, but he would have been a bit better off than many of the Plymouth fans who worked in the dockyards, and it was a decent wage compared to what he and his mates were earning at Beckton Gas works.</a:t>
            </a:r>
          </a:p>
        </p:txBody>
      </p:sp>
      <p:sp>
        <p:nvSpPr>
          <p:cNvPr id="4" name="Picture Placeholder 3">
            <a:extLst>
              <a:ext uri="{FF2B5EF4-FFF2-40B4-BE49-F238E27FC236}">
                <a16:creationId xmlns:a16="http://schemas.microsoft.com/office/drawing/2014/main" id="{BBFF816B-BA6C-38C1-77E3-5B03DE188F5C}"/>
              </a:ext>
            </a:extLst>
          </p:cNvPr>
          <p:cNvSpPr>
            <a:spLocks noGrp="1"/>
          </p:cNvSpPr>
          <p:nvPr>
            <p:ph type="pic" sz="quarter" idx="11"/>
          </p:nvPr>
        </p:nvSpPr>
        <p:spPr/>
        <p:txBody>
          <a:bodyPr/>
          <a:lstStyle/>
          <a:p>
            <a:pPr marL="0" indent="0">
              <a:buNone/>
            </a:pPr>
            <a:endParaRPr lang="en-GB"/>
          </a:p>
        </p:txBody>
      </p:sp>
      <p:pic>
        <p:nvPicPr>
          <p:cNvPr id="8" name="Picture Placeholder 7" descr="A black and white photo of a footballer jumping in the air to head a ball">
            <a:extLst>
              <a:ext uri="{FF2B5EF4-FFF2-40B4-BE49-F238E27FC236}">
                <a16:creationId xmlns:a16="http://schemas.microsoft.com/office/drawing/2014/main" id="{442A5217-AA19-3AA1-9304-72E0FDD7503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1721" b="11721"/>
          <a:stretch/>
        </p:blipFill>
        <p:spPr>
          <a:xfrm>
            <a:off x="6380831" y="1436442"/>
            <a:ext cx="4151741" cy="3985115"/>
          </a:xfrm>
        </p:spPr>
      </p:pic>
      <p:sp>
        <p:nvSpPr>
          <p:cNvPr id="6" name="Text Placeholder 5">
            <a:extLst>
              <a:ext uri="{FF2B5EF4-FFF2-40B4-BE49-F238E27FC236}">
                <a16:creationId xmlns:a16="http://schemas.microsoft.com/office/drawing/2014/main" id="{C05D84E2-88CF-46C0-D78F-090245B95FD1}"/>
              </a:ext>
            </a:extLst>
          </p:cNvPr>
          <p:cNvSpPr>
            <a:spLocks noGrp="1"/>
          </p:cNvSpPr>
          <p:nvPr>
            <p:ph type="body" sz="quarter" idx="23"/>
          </p:nvPr>
        </p:nvSpPr>
        <p:spPr/>
        <p:txBody>
          <a:bodyPr/>
          <a:lstStyle/>
          <a:p>
            <a:pPr marL="0" indent="0">
              <a:buNone/>
            </a:pPr>
            <a:r>
              <a:rPr lang="en-GB"/>
              <a:t>Jack jumping for a ‘header’</a:t>
            </a:r>
          </a:p>
        </p:txBody>
      </p:sp>
      <p:sp>
        <p:nvSpPr>
          <p:cNvPr id="12" name="Thought Bubble: Cloud 11">
            <a:extLst>
              <a:ext uri="{FF2B5EF4-FFF2-40B4-BE49-F238E27FC236}">
                <a16:creationId xmlns:a16="http://schemas.microsoft.com/office/drawing/2014/main" id="{B987104A-3D8A-A348-24FB-B0DC46BE6C4C}"/>
              </a:ext>
            </a:extLst>
          </p:cNvPr>
          <p:cNvSpPr/>
          <p:nvPr/>
        </p:nvSpPr>
        <p:spPr>
          <a:xfrm>
            <a:off x="3011103" y="1075414"/>
            <a:ext cx="6169793" cy="4080163"/>
          </a:xfrm>
          <a:prstGeom prst="cloudCallout">
            <a:avLst/>
          </a:prstGeom>
          <a:solidFill>
            <a:srgbClr val="7AA62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800" b="1">
              <a:solidFill>
                <a:schemeClr val="tx1"/>
              </a:solidFill>
            </a:endParaRPr>
          </a:p>
          <a:p>
            <a:pPr algn="ctr"/>
            <a:r>
              <a:rPr lang="en-GB" sz="2400" b="1">
                <a:solidFill>
                  <a:schemeClr val="tx1"/>
                </a:solidFill>
                <a:latin typeface="Arial" panose="020B0604020202020204" pitchFamily="34" charset="0"/>
                <a:cs typeface="Arial" panose="020B0604020202020204" pitchFamily="34" charset="0"/>
              </a:rPr>
              <a:t>Reflection:</a:t>
            </a:r>
          </a:p>
          <a:p>
            <a:pPr algn="ctr"/>
            <a:r>
              <a:rPr lang="en-GB" sz="2400">
                <a:solidFill>
                  <a:schemeClr val="tx1"/>
                </a:solidFill>
                <a:latin typeface="Arial" panose="020B0604020202020204" pitchFamily="34" charset="0"/>
                <a:cs typeface="Arial" panose="020B0604020202020204" pitchFamily="34" charset="0"/>
              </a:rPr>
              <a:t>How much money might a footballer earn today? How might their lifestyle differ from Jack’s?</a:t>
            </a:r>
          </a:p>
          <a:p>
            <a:pPr algn="ctr"/>
            <a:endParaRPr lang="en-GB">
              <a:solidFill>
                <a:schemeClr val="tx1"/>
              </a:solidFill>
            </a:endParaRPr>
          </a:p>
        </p:txBody>
      </p:sp>
    </p:spTree>
    <p:extLst>
      <p:ext uri="{BB962C8B-B14F-4D97-AF65-F5344CB8AC3E}">
        <p14:creationId xmlns:p14="http://schemas.microsoft.com/office/powerpoint/2010/main" val="356226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8EFBF-7FB8-B97C-96BA-FE4412B1C146}"/>
              </a:ext>
            </a:extLst>
          </p:cNvPr>
          <p:cNvSpPr>
            <a:spLocks noGrp="1"/>
          </p:cNvSpPr>
          <p:nvPr>
            <p:ph type="title"/>
          </p:nvPr>
        </p:nvSpPr>
        <p:spPr/>
        <p:txBody>
          <a:bodyPr>
            <a:normAutofit/>
          </a:bodyPr>
          <a:lstStyle/>
          <a:p>
            <a:pPr algn="ctr"/>
            <a:r>
              <a:rPr lang="en-GB">
                <a:latin typeface="Arial" panose="020B0604020202020204" pitchFamily="34" charset="0"/>
                <a:cs typeface="Arial" panose="020B0604020202020204" pitchFamily="34" charset="0"/>
              </a:rPr>
              <a:t>Plymouth Argyle Men’s Football Team 1923</a:t>
            </a:r>
          </a:p>
        </p:txBody>
      </p:sp>
      <p:pic>
        <p:nvPicPr>
          <p:cNvPr id="5" name="Content Placeholder 4" descr="A black and white photo of Plymouth Argyle Men’s Football Team in 1923">
            <a:extLst>
              <a:ext uri="{FF2B5EF4-FFF2-40B4-BE49-F238E27FC236}">
                <a16:creationId xmlns:a16="http://schemas.microsoft.com/office/drawing/2014/main" id="{DC66C098-1B23-35B9-CB7C-06310BEF11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10537" y="1075414"/>
            <a:ext cx="6489911" cy="4782814"/>
          </a:xfrm>
        </p:spPr>
      </p:pic>
    </p:spTree>
    <p:extLst>
      <p:ext uri="{BB962C8B-B14F-4D97-AF65-F5344CB8AC3E}">
        <p14:creationId xmlns:p14="http://schemas.microsoft.com/office/powerpoint/2010/main" val="4293585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63287-35E8-5A70-ECDE-EDA159D24C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52C728-2F28-1D3C-6384-D9D839E59988}"/>
              </a:ext>
            </a:extLst>
          </p:cNvPr>
          <p:cNvSpPr>
            <a:spLocks noGrp="1"/>
          </p:cNvSpPr>
          <p:nvPr>
            <p:ph type="title"/>
          </p:nvPr>
        </p:nvSpPr>
        <p:spPr/>
        <p:txBody>
          <a:bodyPr>
            <a:normAutofit/>
          </a:bodyPr>
          <a:lstStyle/>
          <a:p>
            <a:r>
              <a:rPr lang="en-GB"/>
              <a:t>P</a:t>
            </a:r>
            <a:r>
              <a:rPr lang="en-GB">
                <a:latin typeface="Arial" panose="020B0604020202020204" pitchFamily="34" charset="0"/>
                <a:cs typeface="Arial" panose="020B0604020202020204" pitchFamily="34" charset="0"/>
              </a:rPr>
              <a:t>lymouth Argyle Men’s Football Team 2023</a:t>
            </a:r>
          </a:p>
        </p:txBody>
      </p:sp>
      <p:pic>
        <p:nvPicPr>
          <p:cNvPr id="8" name="Content Placeholder 7" descr="A group of football players standing on a field.">
            <a:extLst>
              <a:ext uri="{FF2B5EF4-FFF2-40B4-BE49-F238E27FC236}">
                <a16:creationId xmlns:a16="http://schemas.microsoft.com/office/drawing/2014/main" id="{3E088EDA-14A0-DAE1-F481-B95C7D5459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2635" y="1268412"/>
            <a:ext cx="7813631" cy="4321175"/>
          </a:xfrm>
        </p:spPr>
      </p:pic>
      <p:sp>
        <p:nvSpPr>
          <p:cNvPr id="9" name="Thought Bubble: Cloud 8">
            <a:extLst>
              <a:ext uri="{FF2B5EF4-FFF2-40B4-BE49-F238E27FC236}">
                <a16:creationId xmlns:a16="http://schemas.microsoft.com/office/drawing/2014/main" id="{9D76B844-2B0B-17BC-5CA6-82A54F47B1EF}"/>
              </a:ext>
            </a:extLst>
          </p:cNvPr>
          <p:cNvSpPr/>
          <p:nvPr/>
        </p:nvSpPr>
        <p:spPr>
          <a:xfrm>
            <a:off x="1779416" y="1339460"/>
            <a:ext cx="6169793" cy="4080163"/>
          </a:xfrm>
          <a:prstGeom prst="cloudCallout">
            <a:avLst/>
          </a:prstGeom>
          <a:solidFill>
            <a:srgbClr val="7AA62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800" b="1">
              <a:solidFill>
                <a:schemeClr val="tx1"/>
              </a:solidFill>
            </a:endParaRPr>
          </a:p>
          <a:p>
            <a:pPr algn="ctr"/>
            <a:r>
              <a:rPr lang="en-GB" sz="2800" b="1">
                <a:solidFill>
                  <a:schemeClr val="tx1"/>
                </a:solidFill>
                <a:latin typeface="Arial" panose="020B0604020202020204" pitchFamily="34" charset="0"/>
                <a:cs typeface="Arial" panose="020B0604020202020204" pitchFamily="34" charset="0"/>
              </a:rPr>
              <a:t>Reflection:</a:t>
            </a:r>
          </a:p>
          <a:p>
            <a:pPr algn="ctr"/>
            <a:r>
              <a:rPr lang="en-GB" sz="2800">
                <a:solidFill>
                  <a:schemeClr val="tx1"/>
                </a:solidFill>
                <a:latin typeface="Arial" panose="020B0604020202020204" pitchFamily="34" charset="0"/>
                <a:cs typeface="Arial" panose="020B0604020202020204" pitchFamily="34" charset="0"/>
              </a:rPr>
              <a:t>How is the men’s team similar 100 years after Jack’s time? How is it different?</a:t>
            </a:r>
          </a:p>
          <a:p>
            <a:pPr algn="ctr"/>
            <a:endParaRPr lang="en-GB">
              <a:solidFill>
                <a:schemeClr val="tx1"/>
              </a:solidFill>
            </a:endParaRPr>
          </a:p>
        </p:txBody>
      </p:sp>
    </p:spTree>
    <p:extLst>
      <p:ext uri="{BB962C8B-B14F-4D97-AF65-F5344CB8AC3E}">
        <p14:creationId xmlns:p14="http://schemas.microsoft.com/office/powerpoint/2010/main" val="130744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04020-1369-FEED-5CA5-CEA1B10FF1F5}"/>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8, Glendower Road</a:t>
            </a:r>
          </a:p>
        </p:txBody>
      </p:sp>
      <p:sp>
        <p:nvSpPr>
          <p:cNvPr id="3" name="Content Placeholder 2">
            <a:extLst>
              <a:ext uri="{FF2B5EF4-FFF2-40B4-BE49-F238E27FC236}">
                <a16:creationId xmlns:a16="http://schemas.microsoft.com/office/drawing/2014/main" id="{46D48B2C-22E8-4E78-AE57-8738AFCCADF6}"/>
              </a:ext>
            </a:extLst>
          </p:cNvPr>
          <p:cNvSpPr>
            <a:spLocks noGrp="1"/>
          </p:cNvSpPr>
          <p:nvPr>
            <p:ph idx="1"/>
          </p:nvPr>
        </p:nvSpPr>
        <p:spPr/>
        <p:txBody>
          <a:bodyPr/>
          <a:lstStyle/>
          <a:p>
            <a:r>
              <a:rPr lang="en-GB">
                <a:latin typeface="Arial" panose="020B0604020202020204" pitchFamily="34" charset="0"/>
                <a:cs typeface="Arial" panose="020B0604020202020204" pitchFamily="34" charset="0"/>
              </a:rPr>
              <a:t>In 1925, newly married Jack moved into 8 Glendower Road with his wife Lavinia (Win) Garland. </a:t>
            </a:r>
          </a:p>
          <a:p>
            <a:r>
              <a:rPr lang="en-GB">
                <a:latin typeface="Arial" panose="020B0604020202020204" pitchFamily="34" charset="0"/>
                <a:cs typeface="Arial" panose="020B0604020202020204" pitchFamily="34" charset="0"/>
              </a:rPr>
              <a:t>They lived there for the next 10 years with their daughter Evelyn.</a:t>
            </a:r>
          </a:p>
          <a:p>
            <a:endParaRPr lang="en-GB"/>
          </a:p>
        </p:txBody>
      </p:sp>
      <p:sp>
        <p:nvSpPr>
          <p:cNvPr id="4" name="Picture Placeholder 3">
            <a:extLst>
              <a:ext uri="{FF2B5EF4-FFF2-40B4-BE49-F238E27FC236}">
                <a16:creationId xmlns:a16="http://schemas.microsoft.com/office/drawing/2014/main" id="{172848FE-C2D4-522D-2719-0E46AF1EB7AA}"/>
              </a:ext>
            </a:extLst>
          </p:cNvPr>
          <p:cNvSpPr>
            <a:spLocks noGrp="1"/>
          </p:cNvSpPr>
          <p:nvPr>
            <p:ph type="pic" sz="quarter" idx="11"/>
          </p:nvPr>
        </p:nvSpPr>
        <p:spPr/>
        <p:txBody>
          <a:bodyPr/>
          <a:lstStyle/>
          <a:p>
            <a:pPr marL="0" indent="0">
              <a:buNone/>
            </a:pPr>
            <a:endParaRPr lang="en-GB"/>
          </a:p>
        </p:txBody>
      </p:sp>
      <p:pic>
        <p:nvPicPr>
          <p:cNvPr id="8" name="Picture Placeholder 7" descr="An aerial view of Home Park Stadium and Glendower Road in 1945">
            <a:extLst>
              <a:ext uri="{FF2B5EF4-FFF2-40B4-BE49-F238E27FC236}">
                <a16:creationId xmlns:a16="http://schemas.microsoft.com/office/drawing/2014/main" id="{FBBAD291-9CC2-7D7B-A3BC-1205AA8B627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3403" b="3403"/>
          <a:stretch/>
        </p:blipFill>
        <p:spPr/>
      </p:pic>
      <p:sp>
        <p:nvSpPr>
          <p:cNvPr id="6" name="Text Placeholder 5">
            <a:extLst>
              <a:ext uri="{FF2B5EF4-FFF2-40B4-BE49-F238E27FC236}">
                <a16:creationId xmlns:a16="http://schemas.microsoft.com/office/drawing/2014/main" id="{6309221F-9516-D4CE-FBC7-EEFF1FEF73F6}"/>
              </a:ext>
            </a:extLst>
          </p:cNvPr>
          <p:cNvSpPr>
            <a:spLocks noGrp="1"/>
          </p:cNvSpPr>
          <p:nvPr>
            <p:ph type="body" sz="quarter" idx="23"/>
          </p:nvPr>
        </p:nvSpPr>
        <p:spPr>
          <a:xfrm>
            <a:off x="6272784" y="5692944"/>
            <a:ext cx="4297679" cy="414338"/>
          </a:xfrm>
        </p:spPr>
        <p:txBody>
          <a:bodyPr>
            <a:normAutofit fontScale="92500"/>
          </a:bodyPr>
          <a:lstStyle/>
          <a:p>
            <a:pPr marL="0" indent="0">
              <a:buNone/>
            </a:pPr>
            <a:r>
              <a:rPr lang="en-GB" dirty="0"/>
              <a:t>Home Park stadium &amp; 8 Glendower Road, Plymouth</a:t>
            </a:r>
          </a:p>
        </p:txBody>
      </p:sp>
      <p:cxnSp>
        <p:nvCxnSpPr>
          <p:cNvPr id="10" name="Straight Arrow Connector 9">
            <a:extLst>
              <a:ext uri="{FF2B5EF4-FFF2-40B4-BE49-F238E27FC236}">
                <a16:creationId xmlns:a16="http://schemas.microsoft.com/office/drawing/2014/main" id="{E0F1943A-AFB0-2AF6-06F6-4E6B75B798CD}"/>
              </a:ext>
              <a:ext uri="{C183D7F6-B498-43B3-948B-1728B52AA6E4}">
                <adec:decorative xmlns:adec="http://schemas.microsoft.com/office/drawing/2017/decorative" val="1"/>
              </a:ext>
            </a:extLst>
          </p:cNvPr>
          <p:cNvCxnSpPr>
            <a:cxnSpLocks/>
          </p:cNvCxnSpPr>
          <p:nvPr/>
        </p:nvCxnSpPr>
        <p:spPr>
          <a:xfrm flipV="1">
            <a:off x="7401827" y="4013735"/>
            <a:ext cx="211756" cy="1679209"/>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28B66B60-2907-8AF8-D8CB-11AFBA0D3340}"/>
              </a:ext>
              <a:ext uri="{C183D7F6-B498-43B3-948B-1728B52AA6E4}">
                <adec:decorative xmlns:adec="http://schemas.microsoft.com/office/drawing/2017/decorative" val="1"/>
              </a:ext>
            </a:extLst>
          </p:cNvPr>
          <p:cNvCxnSpPr>
            <a:cxnSpLocks/>
          </p:cNvCxnSpPr>
          <p:nvPr/>
        </p:nvCxnSpPr>
        <p:spPr>
          <a:xfrm flipV="1">
            <a:off x="8980371" y="3776472"/>
            <a:ext cx="794565" cy="2006114"/>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Thought Bubble: Cloud 15">
            <a:extLst>
              <a:ext uri="{FF2B5EF4-FFF2-40B4-BE49-F238E27FC236}">
                <a16:creationId xmlns:a16="http://schemas.microsoft.com/office/drawing/2014/main" id="{79A3F7F6-C1F0-A633-71BD-ED4EAD764F15}"/>
              </a:ext>
            </a:extLst>
          </p:cNvPr>
          <p:cNvSpPr/>
          <p:nvPr/>
        </p:nvSpPr>
        <p:spPr>
          <a:xfrm>
            <a:off x="1779416" y="1339460"/>
            <a:ext cx="6169793" cy="4080163"/>
          </a:xfrm>
          <a:prstGeom prst="cloudCallout">
            <a:avLst/>
          </a:prstGeom>
          <a:solidFill>
            <a:srgbClr val="7AA62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800" b="1">
              <a:solidFill>
                <a:schemeClr val="tx1"/>
              </a:solidFill>
            </a:endParaRPr>
          </a:p>
          <a:p>
            <a:pPr algn="ctr"/>
            <a:r>
              <a:rPr lang="en-GB" sz="2800" b="1">
                <a:solidFill>
                  <a:schemeClr val="tx1"/>
                </a:solidFill>
                <a:latin typeface="Arial" panose="020B0604020202020204" pitchFamily="34" charset="0"/>
                <a:cs typeface="Arial" panose="020B0604020202020204" pitchFamily="34" charset="0"/>
              </a:rPr>
              <a:t>Reflection:</a:t>
            </a:r>
          </a:p>
          <a:p>
            <a:pPr algn="ctr"/>
            <a:r>
              <a:rPr lang="en-GB" sz="2800">
                <a:solidFill>
                  <a:schemeClr val="tx1"/>
                </a:solidFill>
                <a:latin typeface="Arial" panose="020B0604020202020204" pitchFamily="34" charset="0"/>
                <a:cs typeface="Arial" panose="020B0604020202020204" pitchFamily="34" charset="0"/>
              </a:rPr>
              <a:t>Why do you think the Leslie’s lived so near Plymouth Argyle’s stadium, Home Park?</a:t>
            </a:r>
          </a:p>
          <a:p>
            <a:pPr algn="ctr"/>
            <a:endParaRPr lang="en-GB">
              <a:solidFill>
                <a:schemeClr val="tx1"/>
              </a:solidFill>
            </a:endParaRPr>
          </a:p>
        </p:txBody>
      </p:sp>
    </p:spTree>
    <p:extLst>
      <p:ext uri="{BB962C8B-B14F-4D97-AF65-F5344CB8AC3E}">
        <p14:creationId xmlns:p14="http://schemas.microsoft.com/office/powerpoint/2010/main" val="99099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map from 1933 showing Home Park stadium and 8 Glendower Road">
            <a:extLst>
              <a:ext uri="{FF2B5EF4-FFF2-40B4-BE49-F238E27FC236}">
                <a16:creationId xmlns:a16="http://schemas.microsoft.com/office/drawing/2014/main" id="{7BB150A3-2630-062A-CB83-759EA8B155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6679" y="365126"/>
            <a:ext cx="8011075" cy="5664757"/>
          </a:xfrm>
        </p:spPr>
      </p:pic>
      <p:sp>
        <p:nvSpPr>
          <p:cNvPr id="2" name="Title 1">
            <a:extLst>
              <a:ext uri="{FF2B5EF4-FFF2-40B4-BE49-F238E27FC236}">
                <a16:creationId xmlns:a16="http://schemas.microsoft.com/office/drawing/2014/main" id="{2F6F0AE6-85E1-C2AB-9ECD-EB7EA56E51F4}"/>
              </a:ext>
            </a:extLst>
          </p:cNvPr>
          <p:cNvSpPr>
            <a:spLocks noGrp="1"/>
          </p:cNvSpPr>
          <p:nvPr>
            <p:ph type="title"/>
          </p:nvPr>
        </p:nvSpPr>
        <p:spPr>
          <a:xfrm>
            <a:off x="357187" y="365126"/>
            <a:ext cx="3263837" cy="710288"/>
          </a:xfrm>
        </p:spPr>
        <p:txBody>
          <a:bodyPr/>
          <a:lstStyle/>
          <a:p>
            <a:r>
              <a:rPr lang="en-GB" dirty="0">
                <a:latin typeface="Arial" panose="020B0604020202020204" pitchFamily="34" charset="0"/>
                <a:cs typeface="Arial" panose="020B0604020202020204" pitchFamily="34" charset="0"/>
              </a:rPr>
              <a:t>Home Park 1933</a:t>
            </a:r>
            <a:endParaRPr lang="en-GB" dirty="0">
              <a:solidFill>
                <a:schemeClr val="bg1"/>
              </a:solidFill>
              <a:latin typeface="Arial" panose="020B0604020202020204" pitchFamily="34" charset="0"/>
              <a:cs typeface="Arial" panose="020B0604020202020204" pitchFamily="34" charset="0"/>
            </a:endParaRPr>
          </a:p>
        </p:txBody>
      </p:sp>
      <p:sp>
        <p:nvSpPr>
          <p:cNvPr id="6" name="Text Placeholder 4">
            <a:extLst>
              <a:ext uri="{FF2B5EF4-FFF2-40B4-BE49-F238E27FC236}">
                <a16:creationId xmlns:a16="http://schemas.microsoft.com/office/drawing/2014/main" id="{7CA2A1C6-27B0-5537-E130-BAAFE4C15799}"/>
              </a:ext>
            </a:extLst>
          </p:cNvPr>
          <p:cNvSpPr txBox="1">
            <a:spLocks/>
          </p:cNvSpPr>
          <p:nvPr/>
        </p:nvSpPr>
        <p:spPr>
          <a:xfrm>
            <a:off x="1426087" y="3480373"/>
            <a:ext cx="2100594" cy="414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atin typeface="Arial" panose="020B0604020202020204" pitchFamily="34" charset="0"/>
                <a:cs typeface="Arial" panose="020B0604020202020204" pitchFamily="34" charset="0"/>
              </a:rPr>
              <a:t>Home Park</a:t>
            </a:r>
          </a:p>
        </p:txBody>
      </p:sp>
      <p:cxnSp>
        <p:nvCxnSpPr>
          <p:cNvPr id="7" name="Straight Arrow Connector 6">
            <a:extLst>
              <a:ext uri="{FF2B5EF4-FFF2-40B4-BE49-F238E27FC236}">
                <a16:creationId xmlns:a16="http://schemas.microsoft.com/office/drawing/2014/main" id="{D4BDB968-4BD6-8974-D73C-2840E19D6870}"/>
              </a:ext>
              <a:ext uri="{C183D7F6-B498-43B3-948B-1728B52AA6E4}">
                <adec:decorative xmlns:adec="http://schemas.microsoft.com/office/drawing/2017/decorative" val="1"/>
              </a:ext>
            </a:extLst>
          </p:cNvPr>
          <p:cNvCxnSpPr>
            <a:cxnSpLocks/>
          </p:cNvCxnSpPr>
          <p:nvPr/>
        </p:nvCxnSpPr>
        <p:spPr>
          <a:xfrm flipV="1">
            <a:off x="2945982" y="2852663"/>
            <a:ext cx="980009" cy="537708"/>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Text Placeholder 4">
            <a:extLst>
              <a:ext uri="{FF2B5EF4-FFF2-40B4-BE49-F238E27FC236}">
                <a16:creationId xmlns:a16="http://schemas.microsoft.com/office/drawing/2014/main" id="{FA4DA008-3D2C-0D68-C577-587BEE74872B}"/>
              </a:ext>
            </a:extLst>
          </p:cNvPr>
          <p:cNvSpPr txBox="1">
            <a:spLocks/>
          </p:cNvSpPr>
          <p:nvPr/>
        </p:nvSpPr>
        <p:spPr>
          <a:xfrm>
            <a:off x="179265" y="5089918"/>
            <a:ext cx="3347414" cy="430288"/>
          </a:xfrm>
          <a:prstGeom prst="rect">
            <a:avLst/>
          </a:prstGeom>
          <a:noFill/>
        </p:spPr>
        <p:txBody>
          <a:bodyPr vert="horz" lIns="91440" tIns="45720" rIns="91440" bIns="45720" rtlCol="0" anchor="ctr" anchorCtr="0">
            <a:no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1400"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800" b="0">
                <a:latin typeface="Arial" panose="020B0604020202020204" pitchFamily="34" charset="0"/>
                <a:cs typeface="Arial" panose="020B0604020202020204" pitchFamily="34" charset="0"/>
              </a:rPr>
              <a:t>8 </a:t>
            </a:r>
            <a:r>
              <a:rPr lang="en-GB" sz="2800" b="0" err="1">
                <a:latin typeface="Arial" panose="020B0604020202020204" pitchFamily="34" charset="0"/>
                <a:cs typeface="Arial" panose="020B0604020202020204" pitchFamily="34" charset="0"/>
              </a:rPr>
              <a:t>Glendover</a:t>
            </a:r>
            <a:r>
              <a:rPr lang="en-GB" sz="2800" b="0">
                <a:latin typeface="Arial" panose="020B0604020202020204" pitchFamily="34" charset="0"/>
                <a:cs typeface="Arial" panose="020B0604020202020204" pitchFamily="34" charset="0"/>
              </a:rPr>
              <a:t> Road</a:t>
            </a:r>
          </a:p>
        </p:txBody>
      </p:sp>
      <p:cxnSp>
        <p:nvCxnSpPr>
          <p:cNvPr id="9" name="Straight Arrow Connector 8">
            <a:extLst>
              <a:ext uri="{FF2B5EF4-FFF2-40B4-BE49-F238E27FC236}">
                <a16:creationId xmlns:a16="http://schemas.microsoft.com/office/drawing/2014/main" id="{C9172BE5-FF9B-7F59-D233-1B59F5018590}"/>
              </a:ext>
              <a:ext uri="{C183D7F6-B498-43B3-948B-1728B52AA6E4}">
                <adec:decorative xmlns:adec="http://schemas.microsoft.com/office/drawing/2017/decorative" val="1"/>
              </a:ext>
            </a:extLst>
          </p:cNvPr>
          <p:cNvCxnSpPr>
            <a:cxnSpLocks/>
          </p:cNvCxnSpPr>
          <p:nvPr/>
        </p:nvCxnSpPr>
        <p:spPr>
          <a:xfrm flipV="1">
            <a:off x="3069978" y="3820683"/>
            <a:ext cx="6495542" cy="1269235"/>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385892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E4C743-65DC-4F93-F46A-1846FAEC802E}"/>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Content Warning</a:t>
            </a:r>
          </a:p>
        </p:txBody>
      </p:sp>
      <p:sp>
        <p:nvSpPr>
          <p:cNvPr id="2" name="Content Placeholder 1">
            <a:extLst>
              <a:ext uri="{FF2B5EF4-FFF2-40B4-BE49-F238E27FC236}">
                <a16:creationId xmlns:a16="http://schemas.microsoft.com/office/drawing/2014/main" id="{4E5FAA76-4DF1-8DA2-83BF-8CC897A308FA}"/>
              </a:ext>
            </a:extLst>
          </p:cNvPr>
          <p:cNvSpPr>
            <a:spLocks noGrp="1"/>
          </p:cNvSpPr>
          <p:nvPr>
            <p:ph idx="1"/>
          </p:nvPr>
        </p:nvSpPr>
        <p:spPr/>
        <p:txBody>
          <a:bodyPr lIns="0" tIns="45720" rIns="90000" bIns="45720" anchor="t"/>
          <a:lstStyle/>
          <a:p>
            <a:r>
              <a:rPr lang="en-GB" sz="2400">
                <a:latin typeface="Arial" panose="020B0604020202020204" pitchFamily="34" charset="0"/>
                <a:cs typeface="Arial" panose="020B0604020202020204" pitchFamily="34" charset="0"/>
              </a:rPr>
              <a:t>This presentation covers some topics that may be sensitive and could be upsetting. These include, but are not limited to:</a:t>
            </a:r>
          </a:p>
          <a:p>
            <a:endParaRPr lang="en-GB" sz="24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a:latin typeface="Arial" panose="020B0604020202020204" pitchFamily="34" charset="0"/>
                <a:cs typeface="Arial" panose="020B0604020202020204" pitchFamily="34" charset="0"/>
              </a:rPr>
              <a:t>References to the British Empire</a:t>
            </a:r>
          </a:p>
          <a:p>
            <a:pPr marL="457200" indent="-457200">
              <a:buFont typeface="Arial" panose="020B0604020202020204" pitchFamily="34" charset="0"/>
              <a:buChar char="•"/>
            </a:pPr>
            <a:r>
              <a:rPr lang="en-GB" sz="2400">
                <a:latin typeface="Arial" panose="020B0604020202020204" pitchFamily="34" charset="0"/>
                <a:cs typeface="Arial" panose="020B0604020202020204" pitchFamily="34" charset="0"/>
              </a:rPr>
              <a:t>References to the racial prejudice experienced by Jack and others​</a:t>
            </a:r>
          </a:p>
          <a:p>
            <a:endParaRPr lang="en-GB" sz="2400"/>
          </a:p>
        </p:txBody>
      </p:sp>
    </p:spTree>
    <p:extLst>
      <p:ext uri="{BB962C8B-B14F-4D97-AF65-F5344CB8AC3E}">
        <p14:creationId xmlns:p14="http://schemas.microsoft.com/office/powerpoint/2010/main" val="4013231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02972-7D39-5D80-130E-F1DF5A7266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04B23A-9540-873F-D812-31A9BC533295}"/>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Home Park 2025</a:t>
            </a:r>
            <a:endParaRPr lang="en-GB" dirty="0">
              <a:solidFill>
                <a:schemeClr val="bg1"/>
              </a:solidFill>
              <a:latin typeface="Arial" panose="020B0604020202020204" pitchFamily="34" charset="0"/>
              <a:cs typeface="Arial" panose="020B0604020202020204" pitchFamily="34" charset="0"/>
            </a:endParaRPr>
          </a:p>
        </p:txBody>
      </p:sp>
      <p:sp>
        <p:nvSpPr>
          <p:cNvPr id="6" name="Text Placeholder 4">
            <a:extLst>
              <a:ext uri="{FF2B5EF4-FFF2-40B4-BE49-F238E27FC236}">
                <a16:creationId xmlns:a16="http://schemas.microsoft.com/office/drawing/2014/main" id="{166D29CF-6B92-6B3D-87F6-6739A923742B}"/>
              </a:ext>
            </a:extLst>
          </p:cNvPr>
          <p:cNvSpPr txBox="1">
            <a:spLocks/>
          </p:cNvSpPr>
          <p:nvPr/>
        </p:nvSpPr>
        <p:spPr>
          <a:xfrm>
            <a:off x="843201" y="3157019"/>
            <a:ext cx="2830459" cy="414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latin typeface="Arial" panose="020B0604020202020204" pitchFamily="34" charset="0"/>
                <a:cs typeface="Arial" panose="020B0604020202020204" pitchFamily="34" charset="0"/>
              </a:rPr>
              <a:t>Home Park</a:t>
            </a:r>
          </a:p>
        </p:txBody>
      </p:sp>
      <p:sp>
        <p:nvSpPr>
          <p:cNvPr id="8" name="Text Placeholder 4">
            <a:extLst>
              <a:ext uri="{FF2B5EF4-FFF2-40B4-BE49-F238E27FC236}">
                <a16:creationId xmlns:a16="http://schemas.microsoft.com/office/drawing/2014/main" id="{7EBFDF26-C411-0463-BB55-DE0BF63FE4B0}"/>
              </a:ext>
            </a:extLst>
          </p:cNvPr>
          <p:cNvSpPr txBox="1">
            <a:spLocks/>
          </p:cNvSpPr>
          <p:nvPr/>
        </p:nvSpPr>
        <p:spPr>
          <a:xfrm>
            <a:off x="0" y="4678780"/>
            <a:ext cx="3503539" cy="313504"/>
          </a:xfrm>
          <a:prstGeom prst="rect">
            <a:avLst/>
          </a:prstGeom>
          <a:noFill/>
        </p:spPr>
        <p:txBody>
          <a:bodyPr vert="horz" lIns="91440" tIns="45720" rIns="91440" bIns="45720" rtlCol="0" anchor="ctr" anchorCtr="0">
            <a:no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1400" b="1" i="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800" b="0">
                <a:latin typeface="Arial" panose="020B0604020202020204" pitchFamily="34" charset="0"/>
                <a:cs typeface="Arial" panose="020B0604020202020204" pitchFamily="34" charset="0"/>
              </a:rPr>
              <a:t>8 Glendower Road</a:t>
            </a:r>
          </a:p>
        </p:txBody>
      </p:sp>
      <p:pic>
        <p:nvPicPr>
          <p:cNvPr id="10" name="Content Placeholder 9" descr="Aerial view of Plymouth showing Home Park Stadium and 8 Glendower Road">
            <a:extLst>
              <a:ext uri="{FF2B5EF4-FFF2-40B4-BE49-F238E27FC236}">
                <a16:creationId xmlns:a16="http://schemas.microsoft.com/office/drawing/2014/main" id="{116C4BE8-324B-F09B-0FA9-F58093CA404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984" t="5325" r="16754" b="14637"/>
          <a:stretch>
            <a:fillRect/>
          </a:stretch>
        </p:blipFill>
        <p:spPr>
          <a:xfrm>
            <a:off x="3857296" y="1075414"/>
            <a:ext cx="7220607" cy="4971393"/>
          </a:xfrm>
        </p:spPr>
      </p:pic>
      <p:cxnSp>
        <p:nvCxnSpPr>
          <p:cNvPr id="7" name="Straight Arrow Connector 6">
            <a:extLst>
              <a:ext uri="{FF2B5EF4-FFF2-40B4-BE49-F238E27FC236}">
                <a16:creationId xmlns:a16="http://schemas.microsoft.com/office/drawing/2014/main" id="{9D664960-91EE-C00A-B861-18E33F699CCF}"/>
              </a:ext>
              <a:ext uri="{C183D7F6-B498-43B3-948B-1728B52AA6E4}">
                <adec:decorative xmlns:adec="http://schemas.microsoft.com/office/drawing/2017/decorative" val="1"/>
              </a:ext>
            </a:extLst>
          </p:cNvPr>
          <p:cNvCxnSpPr>
            <a:cxnSpLocks/>
          </p:cNvCxnSpPr>
          <p:nvPr/>
        </p:nvCxnSpPr>
        <p:spPr>
          <a:xfrm flipV="1">
            <a:off x="2905328" y="3475262"/>
            <a:ext cx="2402396" cy="16679"/>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939758C6-ECA2-34DD-C1F1-745BAC238C8D}"/>
              </a:ext>
              <a:ext uri="{C183D7F6-B498-43B3-948B-1728B52AA6E4}">
                <adec:decorative xmlns:adec="http://schemas.microsoft.com/office/drawing/2017/decorative" val="1"/>
              </a:ext>
            </a:extLst>
          </p:cNvPr>
          <p:cNvCxnSpPr>
            <a:cxnSpLocks/>
          </p:cNvCxnSpPr>
          <p:nvPr/>
        </p:nvCxnSpPr>
        <p:spPr>
          <a:xfrm flipV="1">
            <a:off x="3373821" y="4593794"/>
            <a:ext cx="4512395" cy="241738"/>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Thought Bubble: Cloud 11">
            <a:extLst>
              <a:ext uri="{FF2B5EF4-FFF2-40B4-BE49-F238E27FC236}">
                <a16:creationId xmlns:a16="http://schemas.microsoft.com/office/drawing/2014/main" id="{2D0E7099-DFA6-332D-08F8-39A784F72BAA}"/>
              </a:ext>
            </a:extLst>
          </p:cNvPr>
          <p:cNvSpPr/>
          <p:nvPr/>
        </p:nvSpPr>
        <p:spPr>
          <a:xfrm>
            <a:off x="3428999" y="1388918"/>
            <a:ext cx="6169793" cy="4080163"/>
          </a:xfrm>
          <a:prstGeom prst="cloudCallout">
            <a:avLst/>
          </a:prstGeom>
          <a:solidFill>
            <a:srgbClr val="7AA62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800" b="1" dirty="0">
              <a:solidFill>
                <a:schemeClr val="tx1"/>
              </a:solidFill>
            </a:endParaRPr>
          </a:p>
          <a:p>
            <a:pPr algn="ctr"/>
            <a:r>
              <a:rPr lang="en-GB" sz="2800" b="1" dirty="0">
                <a:solidFill>
                  <a:schemeClr val="tx1"/>
                </a:solidFill>
                <a:latin typeface="Arial" panose="020B0604020202020204" pitchFamily="34" charset="0"/>
                <a:cs typeface="Arial" panose="020B0604020202020204" pitchFamily="34" charset="0"/>
              </a:rPr>
              <a:t>Reflection:</a:t>
            </a:r>
          </a:p>
          <a:p>
            <a:pPr algn="ctr"/>
            <a:r>
              <a:rPr lang="en-GB" sz="2800" dirty="0">
                <a:solidFill>
                  <a:schemeClr val="tx1"/>
                </a:solidFill>
                <a:latin typeface="Arial" panose="020B0604020202020204" pitchFamily="34" charset="0"/>
                <a:cs typeface="Arial" panose="020B0604020202020204" pitchFamily="34" charset="0"/>
              </a:rPr>
              <a:t>How has the area near Jack’s home changed in 100 years? What has stayed the same?</a:t>
            </a:r>
          </a:p>
          <a:p>
            <a:pPr algn="ctr"/>
            <a:endParaRPr lang="en-GB" dirty="0">
              <a:solidFill>
                <a:schemeClr val="tx1"/>
              </a:solidFill>
            </a:endParaRPr>
          </a:p>
        </p:txBody>
      </p:sp>
    </p:spTree>
    <p:extLst>
      <p:ext uri="{BB962C8B-B14F-4D97-AF65-F5344CB8AC3E}">
        <p14:creationId xmlns:p14="http://schemas.microsoft.com/office/powerpoint/2010/main" val="399430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B2E87-3AE4-AAAD-B224-D999C97084A5}"/>
              </a:ext>
            </a:extLst>
          </p:cNvPr>
          <p:cNvSpPr>
            <a:spLocks noGrp="1"/>
          </p:cNvSpPr>
          <p:nvPr>
            <p:ph type="title"/>
          </p:nvPr>
        </p:nvSpPr>
        <p:spPr/>
        <p:txBody>
          <a:bodyPr anchor="ctr">
            <a:normAutofit/>
          </a:bodyPr>
          <a:lstStyle/>
          <a:p>
            <a:r>
              <a:rPr lang="en-GB">
                <a:latin typeface="Arial" panose="020B0604020202020204" pitchFamily="34" charset="0"/>
                <a:cs typeface="Arial" panose="020B0604020202020204" pitchFamily="34" charset="0"/>
              </a:rPr>
              <a:t>Selection for England</a:t>
            </a:r>
          </a:p>
        </p:txBody>
      </p:sp>
      <p:sp>
        <p:nvSpPr>
          <p:cNvPr id="12" name="Content Placeholder 11">
            <a:extLst>
              <a:ext uri="{FF2B5EF4-FFF2-40B4-BE49-F238E27FC236}">
                <a16:creationId xmlns:a16="http://schemas.microsoft.com/office/drawing/2014/main" id="{4D0BF3AF-0436-DE53-C327-DFD8C0156D5E}"/>
              </a:ext>
            </a:extLst>
          </p:cNvPr>
          <p:cNvSpPr>
            <a:spLocks noGrp="1"/>
          </p:cNvSpPr>
          <p:nvPr>
            <p:ph idx="1"/>
          </p:nvPr>
        </p:nvSpPr>
        <p:spPr/>
        <p:txBody>
          <a:bodyPr/>
          <a:lstStyle/>
          <a:p>
            <a:r>
              <a:rPr lang="en-US">
                <a:latin typeface="Arial" panose="020B0604020202020204" pitchFamily="34" charset="0"/>
                <a:cs typeface="Arial" panose="020B0604020202020204" pitchFamily="34" charset="0"/>
              </a:rPr>
              <a:t>On 6 October 1925, newspapers reported that Jack had been selected by the Football Association (FA) as a reserve for England in their game against Ireland on October 23</a:t>
            </a:r>
            <a:r>
              <a:rPr lang="en-US" baseline="30000">
                <a:latin typeface="Arial" panose="020B0604020202020204" pitchFamily="34" charset="0"/>
                <a:cs typeface="Arial" panose="020B0604020202020204" pitchFamily="34" charset="0"/>
              </a:rPr>
              <a:t>rd</a:t>
            </a:r>
            <a:r>
              <a:rPr lang="en-US">
                <a:latin typeface="Arial" panose="020B0604020202020204" pitchFamily="34" charset="0"/>
                <a:cs typeface="Arial" panose="020B0604020202020204" pitchFamily="34" charset="0"/>
              </a:rPr>
              <a:t>.</a:t>
            </a:r>
          </a:p>
          <a:p>
            <a:endParaRPr lang="en-GB"/>
          </a:p>
        </p:txBody>
      </p:sp>
      <p:sp>
        <p:nvSpPr>
          <p:cNvPr id="7" name="Picture Placeholder 6">
            <a:extLst>
              <a:ext uri="{FF2B5EF4-FFF2-40B4-BE49-F238E27FC236}">
                <a16:creationId xmlns:a16="http://schemas.microsoft.com/office/drawing/2014/main" id="{1631E8C6-219A-32F8-5256-C1A761B338FB}"/>
              </a:ext>
            </a:extLst>
          </p:cNvPr>
          <p:cNvSpPr>
            <a:spLocks noGrp="1"/>
          </p:cNvSpPr>
          <p:nvPr>
            <p:ph type="pic" sz="quarter" idx="11"/>
          </p:nvPr>
        </p:nvSpPr>
        <p:spPr/>
        <p:txBody>
          <a:bodyPr/>
          <a:lstStyle/>
          <a:p>
            <a:pPr marL="0" indent="0">
              <a:buNone/>
            </a:pPr>
            <a:endParaRPr lang="en-GB"/>
          </a:p>
        </p:txBody>
      </p:sp>
      <p:pic>
        <p:nvPicPr>
          <p:cNvPr id="14" name="Picture Placeholder 13" descr="A newspaper article about a football team">
            <a:extLst>
              <a:ext uri="{FF2B5EF4-FFF2-40B4-BE49-F238E27FC236}">
                <a16:creationId xmlns:a16="http://schemas.microsoft.com/office/drawing/2014/main" id="{D35C9441-2C24-9A8A-16F2-1EF7D2D8205B}"/>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1189" b="3481"/>
          <a:stretch>
            <a:fillRect/>
          </a:stretch>
        </p:blipFill>
        <p:spPr>
          <a:xfrm>
            <a:off x="6353937" y="1386985"/>
            <a:ext cx="4151741" cy="3985115"/>
          </a:xfrm>
        </p:spPr>
      </p:pic>
      <p:sp>
        <p:nvSpPr>
          <p:cNvPr id="10" name="Content Placeholder 3">
            <a:extLst>
              <a:ext uri="{FF2B5EF4-FFF2-40B4-BE49-F238E27FC236}">
                <a16:creationId xmlns:a16="http://schemas.microsoft.com/office/drawing/2014/main" id="{58C6A38E-81C6-65F5-F1D2-BDC83ED4B01C}"/>
              </a:ext>
            </a:extLst>
          </p:cNvPr>
          <p:cNvSpPr>
            <a:spLocks noGrp="1"/>
          </p:cNvSpPr>
          <p:nvPr>
            <p:ph type="body" sz="quarter" idx="23"/>
          </p:nvPr>
        </p:nvSpPr>
        <p:spPr>
          <a:xfrm>
            <a:off x="6353937" y="5692944"/>
            <a:ext cx="4151741" cy="414338"/>
          </a:xfrm>
        </p:spPr>
        <p:txBody>
          <a:bodyPr>
            <a:normAutofit/>
          </a:bodyPr>
          <a:lstStyle/>
          <a:p>
            <a:pPr marL="0" indent="0">
              <a:buNone/>
            </a:pPr>
            <a:r>
              <a:rPr lang="en-GB">
                <a:latin typeface="Arial" panose="020B0604020202020204" pitchFamily="34" charset="0"/>
                <a:cs typeface="Arial" panose="020B0604020202020204" pitchFamily="34" charset="0"/>
              </a:rPr>
              <a:t>Western Morning News 6th October 1925</a:t>
            </a:r>
            <a:endParaRPr lang="en-US">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D97B4457-F322-FD0D-0D95-5A39E9885B3C}"/>
              </a:ext>
              <a:ext uri="{C183D7F6-B498-43B3-948B-1728B52AA6E4}">
                <adec:decorative xmlns:adec="http://schemas.microsoft.com/office/drawing/2017/decorative" val="1"/>
              </a:ext>
            </a:extLst>
          </p:cNvPr>
          <p:cNvSpPr/>
          <p:nvPr/>
        </p:nvSpPr>
        <p:spPr>
          <a:xfrm>
            <a:off x="7799832" y="5184648"/>
            <a:ext cx="2103120" cy="187452"/>
          </a:xfrm>
          <a:prstGeom prst="round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hought Bubble: Cloud 14">
            <a:extLst>
              <a:ext uri="{FF2B5EF4-FFF2-40B4-BE49-F238E27FC236}">
                <a16:creationId xmlns:a16="http://schemas.microsoft.com/office/drawing/2014/main" id="{30CFC0CF-19D5-65EC-84C9-298531DFA4BB}"/>
              </a:ext>
            </a:extLst>
          </p:cNvPr>
          <p:cNvSpPr/>
          <p:nvPr/>
        </p:nvSpPr>
        <p:spPr>
          <a:xfrm>
            <a:off x="3087303" y="1639662"/>
            <a:ext cx="6169793" cy="4080163"/>
          </a:xfrm>
          <a:prstGeom prst="cloudCallout">
            <a:avLst/>
          </a:prstGeom>
          <a:solidFill>
            <a:srgbClr val="7AA62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800" b="1">
              <a:solidFill>
                <a:schemeClr val="tx1"/>
              </a:solidFill>
            </a:endParaRPr>
          </a:p>
          <a:p>
            <a:pPr algn="ctr"/>
            <a:r>
              <a:rPr lang="en-GB" sz="2800" b="1">
                <a:solidFill>
                  <a:schemeClr val="tx1"/>
                </a:solidFill>
                <a:latin typeface="Arial" panose="020B0604020202020204" pitchFamily="34" charset="0"/>
                <a:cs typeface="Arial" panose="020B0604020202020204" pitchFamily="34" charset="0"/>
              </a:rPr>
              <a:t>Reflection:</a:t>
            </a:r>
          </a:p>
          <a:p>
            <a:pPr algn="ctr"/>
            <a:r>
              <a:rPr lang="en-GB" sz="2800">
                <a:solidFill>
                  <a:schemeClr val="tx1"/>
                </a:solidFill>
                <a:latin typeface="Arial" panose="020B0604020202020204" pitchFamily="34" charset="0"/>
                <a:cs typeface="Arial" panose="020B0604020202020204" pitchFamily="34" charset="0"/>
              </a:rPr>
              <a:t>How do you think Jack felt, being selected to play for England?</a:t>
            </a:r>
          </a:p>
          <a:p>
            <a:pPr algn="ctr"/>
            <a:endParaRPr lang="en-GB">
              <a:solidFill>
                <a:schemeClr val="tx1"/>
              </a:solidFill>
            </a:endParaRPr>
          </a:p>
        </p:txBody>
      </p:sp>
    </p:spTree>
    <p:extLst>
      <p:ext uri="{BB962C8B-B14F-4D97-AF65-F5344CB8AC3E}">
        <p14:creationId xmlns:p14="http://schemas.microsoft.com/office/powerpoint/2010/main" val="3371895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black and white photo of a group of men playing football">
            <a:extLst>
              <a:ext uri="{FF2B5EF4-FFF2-40B4-BE49-F238E27FC236}">
                <a16:creationId xmlns:a16="http://schemas.microsoft.com/office/drawing/2014/main" id="{86D48F16-59A4-D075-A891-3A0610EC7CA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01" r="2001"/>
          <a:stretch>
            <a:fillRect/>
          </a:stretch>
        </p:blipFill>
        <p:spPr>
          <a:xfrm>
            <a:off x="3808206" y="0"/>
            <a:ext cx="8383793" cy="6858000"/>
          </a:xfrm>
        </p:spPr>
      </p:pic>
      <p:sp>
        <p:nvSpPr>
          <p:cNvPr id="2" name="Title 1">
            <a:extLst>
              <a:ext uri="{FF2B5EF4-FFF2-40B4-BE49-F238E27FC236}">
                <a16:creationId xmlns:a16="http://schemas.microsoft.com/office/drawing/2014/main" id="{72B03A39-1AE4-D724-F9C7-EBB8DF667608}"/>
              </a:ext>
            </a:extLst>
          </p:cNvPr>
          <p:cNvSpPr>
            <a:spLocks noGrp="1"/>
          </p:cNvSpPr>
          <p:nvPr>
            <p:ph type="title"/>
          </p:nvPr>
        </p:nvSpPr>
        <p:spPr>
          <a:xfrm>
            <a:off x="357188" y="365126"/>
            <a:ext cx="4378442" cy="710288"/>
          </a:xfrm>
        </p:spPr>
        <p:txBody>
          <a:bodyPr/>
          <a:lstStyle/>
          <a:p>
            <a:r>
              <a:rPr lang="en-GB"/>
              <a:t>Great excitement </a:t>
            </a:r>
          </a:p>
        </p:txBody>
      </p:sp>
      <p:sp>
        <p:nvSpPr>
          <p:cNvPr id="3" name="Content Placeholder 2">
            <a:extLst>
              <a:ext uri="{FF2B5EF4-FFF2-40B4-BE49-F238E27FC236}">
                <a16:creationId xmlns:a16="http://schemas.microsoft.com/office/drawing/2014/main" id="{390ADCCB-5BBF-8412-3115-D390CB9D8B4D}"/>
              </a:ext>
            </a:extLst>
          </p:cNvPr>
          <p:cNvSpPr>
            <a:spLocks noGrp="1"/>
          </p:cNvSpPr>
          <p:nvPr>
            <p:ph idx="1"/>
          </p:nvPr>
        </p:nvSpPr>
        <p:spPr>
          <a:xfrm>
            <a:off x="381886" y="1411704"/>
            <a:ext cx="2736699" cy="4981601"/>
          </a:xfrm>
        </p:spPr>
        <p:txBody>
          <a:bodyPr vert="horz" lIns="91440" tIns="45720" rIns="91440" bIns="45720" rtlCol="0">
            <a:normAutofit/>
          </a:bodyPr>
          <a:lstStyle/>
          <a:p>
            <a:r>
              <a:rPr lang="en-US" sz="2000">
                <a:latin typeface="Arial" panose="020B0604020202020204" pitchFamily="34" charset="0"/>
                <a:cs typeface="Arial" panose="020B0604020202020204" pitchFamily="34" charset="0"/>
              </a:rPr>
              <a:t>There was great excitement in the city of Plymouth, with one of their players selected to play for England, even though Plymouth Argyle were a lower division side.</a:t>
            </a:r>
          </a:p>
        </p:txBody>
      </p:sp>
      <p:sp>
        <p:nvSpPr>
          <p:cNvPr id="6" name="Picture Placeholder 5">
            <a:extLst>
              <a:ext uri="{FF2B5EF4-FFF2-40B4-BE49-F238E27FC236}">
                <a16:creationId xmlns:a16="http://schemas.microsoft.com/office/drawing/2014/main" id="{AA4FB755-B731-6B46-AA96-342E8A0DF94A}"/>
              </a:ext>
            </a:extLst>
          </p:cNvPr>
          <p:cNvSpPr>
            <a:spLocks noGrp="1"/>
          </p:cNvSpPr>
          <p:nvPr>
            <p:ph type="pic" sz="quarter" idx="24"/>
          </p:nvPr>
        </p:nvSpPr>
        <p:spPr/>
        <p:txBody>
          <a:bodyPr/>
          <a:lstStyle/>
          <a:p>
            <a:pPr marL="0" indent="0">
              <a:buNone/>
            </a:pPr>
            <a:endParaRPr lang="en-GB"/>
          </a:p>
        </p:txBody>
      </p:sp>
      <p:sp>
        <p:nvSpPr>
          <p:cNvPr id="4" name="Text Placeholder 3">
            <a:extLst>
              <a:ext uri="{FF2B5EF4-FFF2-40B4-BE49-F238E27FC236}">
                <a16:creationId xmlns:a16="http://schemas.microsoft.com/office/drawing/2014/main" id="{E450044E-F6A1-4CE0-97B9-F6BF8D7F944F}"/>
              </a:ext>
            </a:extLst>
          </p:cNvPr>
          <p:cNvSpPr>
            <a:spLocks noGrp="1"/>
          </p:cNvSpPr>
          <p:nvPr>
            <p:ph type="body" sz="quarter" idx="23"/>
          </p:nvPr>
        </p:nvSpPr>
        <p:spPr/>
        <p:txBody>
          <a:bodyPr/>
          <a:lstStyle/>
          <a:p>
            <a:pPr marL="0" indent="0">
              <a:buNone/>
            </a:pPr>
            <a:r>
              <a:rPr lang="en-GB"/>
              <a:t>Jack playing football</a:t>
            </a:r>
          </a:p>
        </p:txBody>
      </p:sp>
    </p:spTree>
    <p:extLst>
      <p:ext uri="{BB962C8B-B14F-4D97-AF65-F5344CB8AC3E}">
        <p14:creationId xmlns:p14="http://schemas.microsoft.com/office/powerpoint/2010/main" val="1904876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BF38-D36B-A4BE-0793-3D8B2885FCC9}"/>
              </a:ext>
            </a:extLst>
          </p:cNvPr>
          <p:cNvSpPr>
            <a:spLocks noGrp="1"/>
          </p:cNvSpPr>
          <p:nvPr>
            <p:ph type="title"/>
          </p:nvPr>
        </p:nvSpPr>
        <p:spPr/>
        <p:txBody>
          <a:bodyPr>
            <a:normAutofit fontScale="90000"/>
          </a:bodyPr>
          <a:lstStyle/>
          <a:p>
            <a:r>
              <a:rPr lang="en-GB">
                <a:latin typeface="Arial" panose="020B0604020202020204" pitchFamily="34" charset="0"/>
                <a:cs typeface="Arial" panose="020B0604020202020204" pitchFamily="34" charset="0"/>
              </a:rPr>
              <a:t>Why was Jack’s name removed from the selection list?</a:t>
            </a:r>
          </a:p>
        </p:txBody>
      </p:sp>
      <p:sp>
        <p:nvSpPr>
          <p:cNvPr id="3" name="Content Placeholder 2">
            <a:extLst>
              <a:ext uri="{FF2B5EF4-FFF2-40B4-BE49-F238E27FC236}">
                <a16:creationId xmlns:a16="http://schemas.microsoft.com/office/drawing/2014/main" id="{E0D2DB3A-CCBD-F5D3-B27E-0FA0F076B026}"/>
              </a:ext>
            </a:extLst>
          </p:cNvPr>
          <p:cNvSpPr>
            <a:spLocks noGrp="1"/>
          </p:cNvSpPr>
          <p:nvPr>
            <p:ph idx="1"/>
          </p:nvPr>
        </p:nvSpPr>
        <p:spPr/>
        <p:txBody>
          <a:bodyPr>
            <a:normAutofit fontScale="92500" lnSpcReduction="20000"/>
          </a:bodyPr>
          <a:lstStyle/>
          <a:p>
            <a:r>
              <a:rPr lang="en-GB" b="0" i="0">
                <a:solidFill>
                  <a:srgbClr val="1A1A1A"/>
                </a:solidFill>
                <a:effectLst/>
                <a:latin typeface="Arial" panose="020B0604020202020204" pitchFamily="34" charset="0"/>
                <a:cs typeface="Arial" panose="020B0604020202020204" pitchFamily="34" charset="0"/>
              </a:rPr>
              <a:t>Yet joy quickly turned to disappointment when his name quietly disappeared from the team sheet. The England selectors replaced him as a reserve just 3 days before the match.</a:t>
            </a:r>
          </a:p>
          <a:p>
            <a:endParaRPr lang="en-GB" b="0" i="0">
              <a:solidFill>
                <a:srgbClr val="1A1A1A"/>
              </a:solidFill>
              <a:effectLst/>
              <a:latin typeface="Arial" panose="020B0604020202020204" pitchFamily="34" charset="0"/>
              <a:cs typeface="Arial" panose="020B0604020202020204" pitchFamily="34" charset="0"/>
            </a:endParaRPr>
          </a:p>
          <a:p>
            <a:r>
              <a:rPr lang="en-GB" b="0" i="0">
                <a:solidFill>
                  <a:srgbClr val="1A1A1A"/>
                </a:solidFill>
                <a:effectLst/>
                <a:latin typeface="Arial" panose="020B0604020202020204" pitchFamily="34" charset="0"/>
                <a:cs typeface="Arial" panose="020B0604020202020204" pitchFamily="34" charset="0"/>
              </a:rPr>
              <a:t>The FA denied that Leslie had ever been called up, despite the evidence of the team list that had been published, and the local football journalist 'Pilgrim' hinted that racism was behind his de-selection.</a:t>
            </a:r>
            <a:endParaRPr lang="en-GB">
              <a:latin typeface="Arial" panose="020B0604020202020204" pitchFamily="34" charset="0"/>
              <a:cs typeface="Arial" panose="020B0604020202020204" pitchFamily="34" charset="0"/>
            </a:endParaRPr>
          </a:p>
        </p:txBody>
      </p:sp>
      <p:pic>
        <p:nvPicPr>
          <p:cNvPr id="11" name="Picture Placeholder 10" descr="A black and white photo of a black man wearing a football kit, sitting with his arms folded.">
            <a:extLst>
              <a:ext uri="{FF2B5EF4-FFF2-40B4-BE49-F238E27FC236}">
                <a16:creationId xmlns:a16="http://schemas.microsoft.com/office/drawing/2014/main" id="{5B0C2D03-4071-C435-AF1D-39CFA550EDB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495" b="15495"/>
          <a:stretch>
            <a:fillRect/>
          </a:stretch>
        </p:blipFill>
        <p:spPr/>
      </p:pic>
      <p:sp>
        <p:nvSpPr>
          <p:cNvPr id="5" name="Picture Placeholder 4">
            <a:extLst>
              <a:ext uri="{FF2B5EF4-FFF2-40B4-BE49-F238E27FC236}">
                <a16:creationId xmlns:a16="http://schemas.microsoft.com/office/drawing/2014/main" id="{B9FA2BA4-A6FD-8E26-A0C1-379817EF00B5}"/>
              </a:ext>
            </a:extLst>
          </p:cNvPr>
          <p:cNvSpPr>
            <a:spLocks noGrp="1"/>
          </p:cNvSpPr>
          <p:nvPr>
            <p:ph type="pic" sz="quarter" idx="24"/>
          </p:nvPr>
        </p:nvSpPr>
        <p:spPr>
          <a:xfrm>
            <a:off x="7554789" y="6278563"/>
            <a:ext cx="3643313" cy="579437"/>
          </a:xfrm>
        </p:spPr>
        <p:txBody>
          <a:bodyPr/>
          <a:lstStyle/>
          <a:p>
            <a:pPr marL="0" indent="0">
              <a:buNone/>
            </a:pPr>
            <a:endParaRPr lang="en-GB"/>
          </a:p>
        </p:txBody>
      </p:sp>
      <p:sp>
        <p:nvSpPr>
          <p:cNvPr id="6" name="Text Placeholder 5">
            <a:extLst>
              <a:ext uri="{FF2B5EF4-FFF2-40B4-BE49-F238E27FC236}">
                <a16:creationId xmlns:a16="http://schemas.microsoft.com/office/drawing/2014/main" id="{9AF071FE-00ED-177B-AE68-7FF73114A28B}"/>
              </a:ext>
            </a:extLst>
          </p:cNvPr>
          <p:cNvSpPr>
            <a:spLocks noGrp="1"/>
          </p:cNvSpPr>
          <p:nvPr>
            <p:ph type="body" sz="quarter" idx="23"/>
          </p:nvPr>
        </p:nvSpPr>
        <p:spPr>
          <a:xfrm>
            <a:off x="7824355" y="6361113"/>
            <a:ext cx="2830459" cy="414338"/>
          </a:xfrm>
        </p:spPr>
        <p:txBody>
          <a:bodyPr/>
          <a:lstStyle/>
          <a:p>
            <a:pPr marL="0" indent="0">
              <a:buNone/>
            </a:pPr>
            <a:r>
              <a:rPr lang="en-GB">
                <a:latin typeface="Arial" panose="020B0604020202020204" pitchFamily="34" charset="0"/>
                <a:cs typeface="Arial" panose="020B0604020202020204" pitchFamily="34" charset="0"/>
              </a:rPr>
              <a:t>Jack in Plymouth Argyle kit</a:t>
            </a:r>
          </a:p>
        </p:txBody>
      </p:sp>
      <p:sp>
        <p:nvSpPr>
          <p:cNvPr id="12" name="Thought Bubble: Cloud 11">
            <a:extLst>
              <a:ext uri="{FF2B5EF4-FFF2-40B4-BE49-F238E27FC236}">
                <a16:creationId xmlns:a16="http://schemas.microsoft.com/office/drawing/2014/main" id="{5747563A-7D05-1098-25D3-D9F7B31C3830}"/>
              </a:ext>
            </a:extLst>
          </p:cNvPr>
          <p:cNvSpPr/>
          <p:nvPr/>
        </p:nvSpPr>
        <p:spPr>
          <a:xfrm>
            <a:off x="2743142" y="1613250"/>
            <a:ext cx="6915208" cy="3958876"/>
          </a:xfrm>
          <a:prstGeom prst="cloudCallout">
            <a:avLst/>
          </a:prstGeom>
          <a:solidFill>
            <a:srgbClr val="7AA62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800" b="1" dirty="0">
              <a:solidFill>
                <a:schemeClr val="tx1"/>
              </a:solidFill>
            </a:endParaRPr>
          </a:p>
          <a:p>
            <a:pPr algn="ctr"/>
            <a:r>
              <a:rPr lang="en-GB" sz="2800" b="1" dirty="0">
                <a:solidFill>
                  <a:schemeClr val="tx1"/>
                </a:solidFill>
                <a:latin typeface="Arial" panose="020B0604020202020204" pitchFamily="34" charset="0"/>
                <a:cs typeface="Arial" panose="020B0604020202020204" pitchFamily="34" charset="0"/>
              </a:rPr>
              <a:t>Reflection:</a:t>
            </a:r>
          </a:p>
          <a:p>
            <a:pPr algn="ctr"/>
            <a:r>
              <a:rPr lang="en-GB" sz="2800" dirty="0">
                <a:solidFill>
                  <a:schemeClr val="tx1"/>
                </a:solidFill>
                <a:latin typeface="Arial" panose="020B0604020202020204" pitchFamily="34" charset="0"/>
                <a:cs typeface="Arial" panose="020B0604020202020204" pitchFamily="34" charset="0"/>
              </a:rPr>
              <a:t>It is widely thought that the FA deselected Jack when they found out that he was black. Something that the FA denied at the time.</a:t>
            </a:r>
          </a:p>
          <a:p>
            <a:pPr algn="ctr"/>
            <a:endParaRPr lang="en-GB" dirty="0">
              <a:solidFill>
                <a:schemeClr val="tx1"/>
              </a:solidFill>
            </a:endParaRPr>
          </a:p>
        </p:txBody>
      </p:sp>
    </p:spTree>
    <p:extLst>
      <p:ext uri="{BB962C8B-B14F-4D97-AF65-F5344CB8AC3E}">
        <p14:creationId xmlns:p14="http://schemas.microsoft.com/office/powerpoint/2010/main" val="36407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BD9E5-4EE2-8039-63A4-76C68D77C2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0B1930-3515-EBC9-6923-A1BD5D3882A4}"/>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Viv Anderson</a:t>
            </a:r>
          </a:p>
        </p:txBody>
      </p:sp>
      <p:pic>
        <p:nvPicPr>
          <p:cNvPr id="1026" name="Picture 2" descr="A photo of a black footballer playing in an England football kit">
            <a:extLst>
              <a:ext uri="{FF2B5EF4-FFF2-40B4-BE49-F238E27FC236}">
                <a16:creationId xmlns:a16="http://schemas.microsoft.com/office/drawing/2014/main" id="{308C407C-EBCC-C1CE-EB5E-4CBC23D96C81}"/>
              </a:ext>
            </a:extLst>
          </p:cNvPr>
          <p:cNvPicPr>
            <a:picLocks noGrp="1" noChangeAspect="1" noChangeArrowheads="1"/>
          </p:cNvPicPr>
          <p:nvPr>
            <p:ph type="pic" sz="quarter" idx="12"/>
          </p:nvPr>
        </p:nvPicPr>
        <p:blipFill rotWithShape="1">
          <a:blip r:embed="rId3"/>
          <a:srcRect t="8259" b="2181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12799990-7327-2CB7-63BF-9706D1D46490}"/>
              </a:ext>
            </a:extLst>
          </p:cNvPr>
          <p:cNvSpPr>
            <a:spLocks noGrp="1"/>
          </p:cNvSpPr>
          <p:nvPr>
            <p:ph type="body" sz="half" idx="16"/>
          </p:nvPr>
        </p:nvSpPr>
        <p:spPr>
          <a:xfrm>
            <a:off x="4711295" y="1236116"/>
            <a:ext cx="2263258" cy="1994540"/>
          </a:xfrm>
        </p:spPr>
        <p:txBody>
          <a:bodyPr>
            <a:normAutofit lnSpcReduction="10000"/>
          </a:bodyPr>
          <a:lstStyle/>
          <a:p>
            <a:r>
              <a:rPr lang="en-GB" sz="1600" b="0" dirty="0">
                <a:latin typeface="Arial" panose="020B0604020202020204" pitchFamily="34" charset="0"/>
                <a:cs typeface="Arial" panose="020B0604020202020204" pitchFamily="34" charset="0"/>
              </a:rPr>
              <a:t>In November 1978 Viv Anderson of Nottingham Forest became the first black footballer to represent the England Men’s team</a:t>
            </a:r>
          </a:p>
        </p:txBody>
      </p:sp>
      <p:sp>
        <p:nvSpPr>
          <p:cNvPr id="3" name="Text Placeholder 2">
            <a:extLst>
              <a:ext uri="{FF2B5EF4-FFF2-40B4-BE49-F238E27FC236}">
                <a16:creationId xmlns:a16="http://schemas.microsoft.com/office/drawing/2014/main" id="{41A9D70A-E3D3-1D8D-D488-BF32B1FCA19C}"/>
              </a:ext>
            </a:extLst>
          </p:cNvPr>
          <p:cNvSpPr>
            <a:spLocks noGrp="1"/>
          </p:cNvSpPr>
          <p:nvPr>
            <p:ph type="body" sz="half" idx="15"/>
          </p:nvPr>
        </p:nvSpPr>
        <p:spPr>
          <a:xfrm>
            <a:off x="4742031" y="3498703"/>
            <a:ext cx="2263258" cy="1578122"/>
          </a:xfrm>
        </p:spPr>
        <p:txBody>
          <a:bodyPr>
            <a:noAutofit/>
          </a:bodyPr>
          <a:lstStyle/>
          <a:p>
            <a:r>
              <a:rPr lang="en-GB" sz="1600" dirty="0">
                <a:cs typeface="Arial" panose="020B0604020202020204" pitchFamily="34" charset="0"/>
              </a:rPr>
              <a:t>By this time, Jack was working in the boot-room at West Ham United back in East London.</a:t>
            </a:r>
          </a:p>
        </p:txBody>
      </p:sp>
      <p:pic>
        <p:nvPicPr>
          <p:cNvPr id="8" name="Content Placeholder 7" descr="A black and white photo of Jack Leslie fixing football boots in a changing room">
            <a:extLst>
              <a:ext uri="{FF2B5EF4-FFF2-40B4-BE49-F238E27FC236}">
                <a16:creationId xmlns:a16="http://schemas.microsoft.com/office/drawing/2014/main" id="{29678FAE-388D-F03B-9D09-E68697C2E7C2}"/>
              </a:ext>
            </a:extLst>
          </p:cNvPr>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t="7554" b="7554"/>
          <a:stretch/>
        </p:blipFill>
        <p:spPr/>
      </p:pic>
      <p:sp>
        <p:nvSpPr>
          <p:cNvPr id="4" name="Picture Placeholder 3">
            <a:extLst>
              <a:ext uri="{FF2B5EF4-FFF2-40B4-BE49-F238E27FC236}">
                <a16:creationId xmlns:a16="http://schemas.microsoft.com/office/drawing/2014/main" id="{BAFBAC0A-0A52-00C1-70A7-247E7D389CEE}"/>
              </a:ext>
              <a:ext uri="{C183D7F6-B498-43B3-948B-1728B52AA6E4}">
                <adec:decorative xmlns:adec="http://schemas.microsoft.com/office/drawing/2017/decorative" val="1"/>
              </a:ext>
            </a:extLst>
          </p:cNvPr>
          <p:cNvSpPr>
            <a:spLocks noGrp="1"/>
          </p:cNvSpPr>
          <p:nvPr>
            <p:ph type="pic" sz="quarter" idx="18"/>
          </p:nvPr>
        </p:nvSpPr>
        <p:spPr>
          <a:xfrm rot="357920" flipH="1">
            <a:off x="3822295" y="739126"/>
            <a:ext cx="1778000" cy="635000"/>
          </a:xfrm>
        </p:spPr>
        <p:txBody>
          <a:bodyPr/>
          <a:lstStyle/>
          <a:p>
            <a:endParaRPr lang="en-GB"/>
          </a:p>
        </p:txBody>
      </p:sp>
      <p:sp>
        <p:nvSpPr>
          <p:cNvPr id="6" name="Picture Placeholder 5">
            <a:extLst>
              <a:ext uri="{FF2B5EF4-FFF2-40B4-BE49-F238E27FC236}">
                <a16:creationId xmlns:a16="http://schemas.microsoft.com/office/drawing/2014/main" id="{F068B35D-E3A4-37DF-73F2-FFD0EABC5314}"/>
              </a:ext>
              <a:ext uri="{C183D7F6-B498-43B3-948B-1728B52AA6E4}">
                <adec:decorative xmlns:adec="http://schemas.microsoft.com/office/drawing/2017/decorative" val="1"/>
              </a:ext>
            </a:extLst>
          </p:cNvPr>
          <p:cNvSpPr>
            <a:spLocks noGrp="1"/>
          </p:cNvSpPr>
          <p:nvPr>
            <p:ph type="pic" sz="quarter" idx="19"/>
          </p:nvPr>
        </p:nvSpPr>
        <p:spPr>
          <a:xfrm rot="11502113" flipH="1">
            <a:off x="5573840" y="5400839"/>
            <a:ext cx="1778000" cy="635000"/>
          </a:xfrm>
        </p:spPr>
        <p:txBody>
          <a:bodyPr/>
          <a:lstStyle/>
          <a:p>
            <a:endParaRPr lang="en-GB"/>
          </a:p>
        </p:txBody>
      </p:sp>
      <p:sp>
        <p:nvSpPr>
          <p:cNvPr id="7" name="Thought Bubble: Cloud 6">
            <a:extLst>
              <a:ext uri="{FF2B5EF4-FFF2-40B4-BE49-F238E27FC236}">
                <a16:creationId xmlns:a16="http://schemas.microsoft.com/office/drawing/2014/main" id="{95736ED7-1281-E74C-5EC2-41F25D8A100C}"/>
              </a:ext>
            </a:extLst>
          </p:cNvPr>
          <p:cNvSpPr/>
          <p:nvPr/>
        </p:nvSpPr>
        <p:spPr>
          <a:xfrm>
            <a:off x="3400367" y="813149"/>
            <a:ext cx="6169793" cy="4080163"/>
          </a:xfrm>
          <a:prstGeom prst="cloudCallout">
            <a:avLst/>
          </a:prstGeom>
          <a:solidFill>
            <a:srgbClr val="7AA62C"/>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sz="2800" b="1" dirty="0">
              <a:solidFill>
                <a:schemeClr val="tx1"/>
              </a:solidFill>
            </a:endParaRPr>
          </a:p>
          <a:p>
            <a:pPr algn="ctr"/>
            <a:r>
              <a:rPr lang="en-GB" sz="2800" b="1" dirty="0">
                <a:solidFill>
                  <a:schemeClr val="tx1"/>
                </a:solidFill>
                <a:latin typeface="Arial" panose="020B0604020202020204" pitchFamily="34" charset="0"/>
                <a:cs typeface="Arial" panose="020B0604020202020204" pitchFamily="34" charset="0"/>
              </a:rPr>
              <a:t>Reflection:</a:t>
            </a:r>
          </a:p>
          <a:p>
            <a:pPr algn="ctr"/>
            <a:r>
              <a:rPr lang="en-GB" sz="2800" dirty="0">
                <a:solidFill>
                  <a:schemeClr val="tx1"/>
                </a:solidFill>
                <a:latin typeface="Arial" panose="020B0604020202020204" pitchFamily="34" charset="0"/>
                <a:cs typeface="Arial" panose="020B0604020202020204" pitchFamily="34" charset="0"/>
              </a:rPr>
              <a:t>What do you think Jack’s feelings were when Viv Anderson made his debut for England?</a:t>
            </a:r>
          </a:p>
          <a:p>
            <a:pPr algn="ctr"/>
            <a:endParaRPr lang="en-GB" dirty="0">
              <a:solidFill>
                <a:schemeClr val="tx1"/>
              </a:solidFill>
            </a:endParaRPr>
          </a:p>
        </p:txBody>
      </p:sp>
    </p:spTree>
    <p:extLst>
      <p:ext uri="{BB962C8B-B14F-4D97-AF65-F5344CB8AC3E}">
        <p14:creationId xmlns:p14="http://schemas.microsoft.com/office/powerpoint/2010/main" val="280297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9C405-15AC-8532-CC55-E4BA3B8D26B9}"/>
              </a:ext>
            </a:extLst>
          </p:cNvPr>
          <p:cNvSpPr>
            <a:spLocks noGrp="1"/>
          </p:cNvSpPr>
          <p:nvPr>
            <p:ph type="title"/>
          </p:nvPr>
        </p:nvSpPr>
        <p:spPr/>
        <p:txBody>
          <a:bodyPr vert="horz" lIns="91440" tIns="45720" rIns="91440" bIns="45720" rtlCol="0" anchor="b">
            <a:normAutofit fontScale="90000"/>
          </a:bodyPr>
          <a:lstStyle/>
          <a:p>
            <a:r>
              <a:rPr lang="en-US" sz="5400" b="0">
                <a:cs typeface="Arial" panose="020B0604020202020204" pitchFamily="34" charset="0"/>
              </a:rPr>
              <a:t>A statue for Jack</a:t>
            </a:r>
          </a:p>
        </p:txBody>
      </p:sp>
      <p:sp>
        <p:nvSpPr>
          <p:cNvPr id="10" name="Content Placeholder 9">
            <a:extLst>
              <a:ext uri="{FF2B5EF4-FFF2-40B4-BE49-F238E27FC236}">
                <a16:creationId xmlns:a16="http://schemas.microsoft.com/office/drawing/2014/main" id="{75AFD12C-E98C-B2B7-D75F-A24642FC31A8}"/>
              </a:ext>
            </a:extLst>
          </p:cNvPr>
          <p:cNvSpPr>
            <a:spLocks noGrp="1"/>
          </p:cNvSpPr>
          <p:nvPr>
            <p:ph idx="1"/>
          </p:nvPr>
        </p:nvSpPr>
        <p:spPr/>
        <p:txBody>
          <a:bodyPr/>
          <a:lstStyle/>
          <a:p>
            <a:r>
              <a:rPr lang="en-US">
                <a:latin typeface="Arial" panose="020B0604020202020204" pitchFamily="34" charset="0"/>
                <a:cs typeface="Arial" panose="020B0604020202020204" pitchFamily="34" charset="0"/>
              </a:rPr>
              <a:t>In October 2022, a statue for Jack was unveiled by his granddaughters, </a:t>
            </a:r>
            <a:r>
              <a:rPr lang="en-GB">
                <a:latin typeface="Arial" panose="020B0604020202020204" pitchFamily="34" charset="0"/>
                <a:cs typeface="Arial" panose="020B0604020202020204" pitchFamily="34" charset="0"/>
              </a:rPr>
              <a:t>Lesley Hiscott, Lyn Davies and Gillian Carter</a:t>
            </a:r>
            <a:r>
              <a:rPr lang="en-US">
                <a:latin typeface="Arial" panose="020B0604020202020204" pitchFamily="34" charset="0"/>
                <a:cs typeface="Arial" panose="020B0604020202020204" pitchFamily="34" charset="0"/>
              </a:rPr>
              <a:t> at Home Park Stadium, Plymouth</a:t>
            </a:r>
          </a:p>
          <a:p>
            <a:endParaRPr lang="en-GB"/>
          </a:p>
        </p:txBody>
      </p:sp>
      <p:pic>
        <p:nvPicPr>
          <p:cNvPr id="12" name="Picture Placeholder 11" descr="A statue of Jack Leslie in his football kit with a crowd of people looking at it">
            <a:extLst>
              <a:ext uri="{FF2B5EF4-FFF2-40B4-BE49-F238E27FC236}">
                <a16:creationId xmlns:a16="http://schemas.microsoft.com/office/drawing/2014/main" id="{DD6AD8D6-B280-381F-FAEC-E2875DD320EB}"/>
              </a:ext>
            </a:extLst>
          </p:cNvPr>
          <p:cNvPicPr>
            <a:picLocks noGrp="1" noChangeAspect="1"/>
          </p:cNvPicPr>
          <p:nvPr>
            <p:ph type="pic" sz="quarter" idx="10"/>
          </p:nvPr>
        </p:nvPicPr>
        <p:blipFill>
          <a:blip r:embed="rId3"/>
          <a:srcRect t="9350" b="15649"/>
          <a:stretch>
            <a:fillRect/>
          </a:stretch>
        </p:blipFill>
        <p:spPr>
          <a:xfrm>
            <a:off x="6096000" y="0"/>
            <a:ext cx="6096000" cy="6858000"/>
          </a:xfrm>
        </p:spPr>
      </p:pic>
    </p:spTree>
    <p:extLst>
      <p:ext uri="{BB962C8B-B14F-4D97-AF65-F5344CB8AC3E}">
        <p14:creationId xmlns:p14="http://schemas.microsoft.com/office/powerpoint/2010/main" val="10441023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281C9-8F26-01BF-614D-BD948B3C84A9}"/>
              </a:ext>
            </a:extLst>
          </p:cNvPr>
          <p:cNvSpPr>
            <a:spLocks noGrp="1"/>
          </p:cNvSpPr>
          <p:nvPr>
            <p:ph type="title"/>
          </p:nvPr>
        </p:nvSpPr>
        <p:spPr/>
        <p:txBody>
          <a:bodyPr>
            <a:normAutofit fontScale="90000"/>
          </a:bodyPr>
          <a:lstStyle/>
          <a:p>
            <a:r>
              <a:rPr lang="en-GB">
                <a:cs typeface="Arial" panose="020B0604020202020204" pitchFamily="34" charset="0"/>
              </a:rPr>
              <a:t>They were also there to unveil the plaque on his old house in Glendower Street in May 2025</a:t>
            </a:r>
            <a:endParaRPr lang="en-GB">
              <a:latin typeface="Arial" panose="020B0604020202020204" pitchFamily="34" charset="0"/>
              <a:cs typeface="Arial" panose="020B0604020202020204" pitchFamily="34" charset="0"/>
            </a:endParaRPr>
          </a:p>
        </p:txBody>
      </p:sp>
      <p:pic>
        <p:nvPicPr>
          <p:cNvPr id="8" name="Content Placeholder 7" descr="Two women looking out a window at a Blue Plaque to their grandfather - John 'Jack' Leslie">
            <a:extLst>
              <a:ext uri="{FF2B5EF4-FFF2-40B4-BE49-F238E27FC236}">
                <a16:creationId xmlns:a16="http://schemas.microsoft.com/office/drawing/2014/main" id="{6962AF74-7888-178B-CDCD-B39F361FE4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2588" y="2062748"/>
            <a:ext cx="5324475" cy="3678654"/>
          </a:xfrm>
        </p:spPr>
      </p:pic>
      <p:pic>
        <p:nvPicPr>
          <p:cNvPr id="10" name="Picture Placeholder 9" descr="A group of women standing outside a building, they are pulling a cord to unveil a plaque">
            <a:extLst>
              <a:ext uri="{FF2B5EF4-FFF2-40B4-BE49-F238E27FC236}">
                <a16:creationId xmlns:a16="http://schemas.microsoft.com/office/drawing/2014/main" id="{C739EDBD-AA80-32EC-BFD2-72BA94526DC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12064" b="12064"/>
          <a:stretch>
            <a:fillRect/>
          </a:stretch>
        </p:blipFill>
        <p:spPr/>
      </p:pic>
    </p:spTree>
    <p:extLst>
      <p:ext uri="{BB962C8B-B14F-4D97-AF65-F5344CB8AC3E}">
        <p14:creationId xmlns:p14="http://schemas.microsoft.com/office/powerpoint/2010/main" val="2108619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782B5-2DB7-9C69-8736-541608FDCC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D58246-04F0-BFF1-EA7F-6A99AAEE61FF}"/>
              </a:ext>
            </a:extLst>
          </p:cNvPr>
          <p:cNvSpPr>
            <a:spLocks noGrp="1"/>
          </p:cNvSpPr>
          <p:nvPr>
            <p:ph type="title"/>
          </p:nvPr>
        </p:nvSpPr>
        <p:spPr>
          <a:xfrm>
            <a:off x="357186" y="365126"/>
            <a:ext cx="7092767" cy="710288"/>
          </a:xfrm>
        </p:spPr>
        <p:txBody>
          <a:bodyPr>
            <a:normAutofit fontScale="90000"/>
          </a:bodyPr>
          <a:lstStyle/>
          <a:p>
            <a:r>
              <a:rPr lang="en-GB">
                <a:latin typeface="Arial" panose="020B0604020202020204" pitchFamily="34" charset="0"/>
                <a:cs typeface="Arial" panose="020B0604020202020204" pitchFamily="34" charset="0"/>
              </a:rPr>
              <a:t>What makes Jack Leslie significant?</a:t>
            </a:r>
            <a:endParaRPr lang="en-US">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29851DD-DEF0-BA8C-CFBF-C13BF8D71390}"/>
              </a:ext>
            </a:extLst>
          </p:cNvPr>
          <p:cNvSpPr>
            <a:spLocks noGrp="1"/>
          </p:cNvSpPr>
          <p:nvPr>
            <p:ph idx="1"/>
          </p:nvPr>
        </p:nvSpPr>
        <p:spPr>
          <a:xfrm>
            <a:off x="381885" y="1411704"/>
            <a:ext cx="11268831" cy="4981601"/>
          </a:xfrm>
        </p:spPr>
        <p:txBody>
          <a:bodyPr lIns="0" tIns="45720" rIns="90000" bIns="45720" anchor="t"/>
          <a:lstStyle/>
          <a:p>
            <a:r>
              <a:rPr lang="en-US">
                <a:latin typeface="Arial" panose="020B0604020202020204" pitchFamily="34" charset="0"/>
                <a:cs typeface="Arial" panose="020B0604020202020204" pitchFamily="34" charset="0"/>
              </a:rPr>
              <a:t>Questions to ask about Jack. </a:t>
            </a:r>
          </a:p>
          <a:p>
            <a:r>
              <a:rPr lang="en-US">
                <a:latin typeface="Arial" panose="020B0604020202020204" pitchFamily="34" charset="0"/>
                <a:cs typeface="Arial" panose="020B0604020202020204" pitchFamily="34" charset="0"/>
              </a:rPr>
              <a:t>Did he: </a:t>
            </a:r>
          </a:p>
          <a:p>
            <a:pPr marL="457200" indent="-457200">
              <a:spcAft>
                <a:spcPts val="1200"/>
              </a:spcAft>
              <a:buFont typeface="+mj-lt"/>
              <a:buAutoNum type="arabicPeriod"/>
            </a:pPr>
            <a:r>
              <a:rPr lang="en-US">
                <a:latin typeface="Arial" panose="020B0604020202020204" pitchFamily="34" charset="0"/>
                <a:cs typeface="Arial" panose="020B0604020202020204" pitchFamily="34" charset="0"/>
              </a:rPr>
              <a:t>make big changes in his lifetime?</a:t>
            </a:r>
          </a:p>
          <a:p>
            <a:pPr marL="457200" indent="-457200">
              <a:spcAft>
                <a:spcPts val="1200"/>
              </a:spcAft>
              <a:buFont typeface="+mj-lt"/>
              <a:buAutoNum type="arabicPeriod"/>
            </a:pPr>
            <a:r>
              <a:rPr lang="en-US">
                <a:latin typeface="Arial" panose="020B0604020202020204" pitchFamily="34" charset="0"/>
                <a:cs typeface="Arial" panose="020B0604020202020204" pitchFamily="34" charset="0"/>
              </a:rPr>
              <a:t>make a lot of people’s lives better or worse?</a:t>
            </a:r>
          </a:p>
          <a:p>
            <a:pPr marL="457200" indent="-457200">
              <a:spcAft>
                <a:spcPts val="1200"/>
              </a:spcAft>
              <a:buFont typeface="+mj-lt"/>
              <a:buAutoNum type="arabicPeriod"/>
            </a:pPr>
            <a:r>
              <a:rPr lang="en-US">
                <a:latin typeface="Arial" panose="020B0604020202020204" pitchFamily="34" charset="0"/>
                <a:cs typeface="Arial" panose="020B0604020202020204" pitchFamily="34" charset="0"/>
              </a:rPr>
              <a:t>change the way people think about something?</a:t>
            </a:r>
          </a:p>
          <a:p>
            <a:pPr marL="457200" indent="-457200">
              <a:spcAft>
                <a:spcPts val="1200"/>
              </a:spcAft>
              <a:buFont typeface="+mj-lt"/>
              <a:buAutoNum type="arabicPeriod"/>
            </a:pPr>
            <a:r>
              <a:rPr lang="en-US">
                <a:latin typeface="Arial" panose="020B0604020202020204" pitchFamily="34" charset="0"/>
                <a:cs typeface="Arial" panose="020B0604020202020204" pitchFamily="34" charset="0"/>
              </a:rPr>
              <a:t>have a lasting impact on his locality, the country or the world? </a:t>
            </a:r>
          </a:p>
          <a:p>
            <a:pPr marL="457200" indent="-457200">
              <a:spcAft>
                <a:spcPts val="1200"/>
              </a:spcAft>
              <a:buFont typeface="+mj-lt"/>
              <a:buAutoNum type="arabicPeriod"/>
            </a:pPr>
            <a:r>
              <a:rPr lang="en-US">
                <a:latin typeface="Arial" panose="020B0604020202020204" pitchFamily="34" charset="0"/>
                <a:ea typeface="+mn-lt"/>
                <a:cs typeface="Arial" panose="020B0604020202020204" pitchFamily="34" charset="0"/>
              </a:rPr>
              <a:t>set</a:t>
            </a:r>
            <a:r>
              <a:rPr lang="en-US">
                <a:latin typeface="Arial" panose="020B0604020202020204" pitchFamily="34" charset="0"/>
                <a:cs typeface="Arial" panose="020B0604020202020204" pitchFamily="34" charset="0"/>
              </a:rPr>
              <a:t> a really good/bad example to people about how to live and behave?</a:t>
            </a:r>
          </a:p>
          <a:p>
            <a:endParaRPr lang="en-US">
              <a:cs typeface="Arial"/>
            </a:endParaRPr>
          </a:p>
        </p:txBody>
      </p:sp>
      <p:pic>
        <p:nvPicPr>
          <p:cNvPr id="8" name="Picture Placeholder 7" descr="A yellow question mark inside a thought bubble coming from someone's head">
            <a:extLst>
              <a:ext uri="{FF2B5EF4-FFF2-40B4-BE49-F238E27FC236}">
                <a16:creationId xmlns:a16="http://schemas.microsoft.com/office/drawing/2014/main" id="{9BAE1C68-A3E2-7067-F4F5-4BDC099B98AC}"/>
              </a:ext>
            </a:extLst>
          </p:cNvPr>
          <p:cNvPicPr>
            <a:picLocks noGrp="1" noChangeAspect="1"/>
          </p:cNvPicPr>
          <p:nvPr>
            <p:ph type="pic" sz="quarter" idx="10"/>
          </p:nvPr>
        </p:nvPicPr>
        <p:blipFill rotWithShape="1">
          <a:blip r:embed="rId3"/>
          <a:stretch/>
        </p:blipFill>
        <p:spPr>
          <a:xfrm>
            <a:off x="7693843" y="365126"/>
            <a:ext cx="3956873" cy="4056719"/>
          </a:xfrm>
          <a:prstGeom prst="rect">
            <a:avLst/>
          </a:prstGeom>
        </p:spPr>
      </p:pic>
    </p:spTree>
    <p:extLst>
      <p:ext uri="{BB962C8B-B14F-4D97-AF65-F5344CB8AC3E}">
        <p14:creationId xmlns:p14="http://schemas.microsoft.com/office/powerpoint/2010/main" val="162772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68FF1-ECEA-E542-116F-5362BB31C7CD}"/>
              </a:ext>
            </a:extLst>
          </p:cNvPr>
          <p:cNvSpPr>
            <a:spLocks noGrp="1"/>
          </p:cNvSpPr>
          <p:nvPr>
            <p:ph type="title"/>
          </p:nvPr>
        </p:nvSpPr>
        <p:spPr>
          <a:xfrm>
            <a:off x="357186" y="365126"/>
            <a:ext cx="7092767" cy="710288"/>
          </a:xfrm>
        </p:spPr>
        <p:txBody>
          <a:bodyPr>
            <a:normAutofit/>
          </a:bodyPr>
          <a:lstStyle/>
          <a:p>
            <a:r>
              <a:rPr lang="en-GB">
                <a:latin typeface="Arial" panose="020B0604020202020204" pitchFamily="34" charset="0"/>
                <a:cs typeface="Arial" panose="020B0604020202020204" pitchFamily="34" charset="0"/>
              </a:rPr>
              <a:t>What makes a person significant?</a:t>
            </a:r>
            <a:endParaRPr lang="en-US">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4477517-C720-6DA8-CA8D-C8A6358F12B3}"/>
              </a:ext>
            </a:extLst>
          </p:cNvPr>
          <p:cNvSpPr>
            <a:spLocks noGrp="1"/>
          </p:cNvSpPr>
          <p:nvPr>
            <p:ph idx="1"/>
          </p:nvPr>
        </p:nvSpPr>
        <p:spPr>
          <a:xfrm>
            <a:off x="381885" y="1411704"/>
            <a:ext cx="11268831" cy="4981601"/>
          </a:xfrm>
        </p:spPr>
        <p:txBody>
          <a:bodyPr lIns="0" tIns="45720" rIns="90000" bIns="45720" anchor="t"/>
          <a:lstStyle/>
          <a:p>
            <a:r>
              <a:rPr lang="en-US">
                <a:latin typeface="Arial" panose="020B0604020202020204" pitchFamily="34" charset="0"/>
                <a:cs typeface="Arial" panose="020B0604020202020204" pitchFamily="34" charset="0"/>
              </a:rPr>
              <a:t>Questions to ask about a person. </a:t>
            </a:r>
          </a:p>
          <a:p>
            <a:r>
              <a:rPr lang="en-US">
                <a:latin typeface="Arial" panose="020B0604020202020204" pitchFamily="34" charset="0"/>
                <a:cs typeface="Arial" panose="020B0604020202020204" pitchFamily="34" charset="0"/>
              </a:rPr>
              <a:t>Did they: </a:t>
            </a:r>
          </a:p>
          <a:p>
            <a:pPr marL="457200" indent="-457200">
              <a:spcAft>
                <a:spcPts val="1200"/>
              </a:spcAft>
              <a:buFont typeface="+mj-lt"/>
              <a:buAutoNum type="arabicPeriod"/>
            </a:pPr>
            <a:r>
              <a:rPr lang="en-US">
                <a:latin typeface="Arial" panose="020B0604020202020204" pitchFamily="34" charset="0"/>
                <a:cs typeface="Arial" panose="020B0604020202020204" pitchFamily="34" charset="0"/>
              </a:rPr>
              <a:t>make big changes in their lifetime?</a:t>
            </a:r>
          </a:p>
          <a:p>
            <a:pPr marL="457200" indent="-457200">
              <a:spcAft>
                <a:spcPts val="1200"/>
              </a:spcAft>
              <a:buFont typeface="+mj-lt"/>
              <a:buAutoNum type="arabicPeriod"/>
            </a:pPr>
            <a:r>
              <a:rPr lang="en-US">
                <a:latin typeface="Arial" panose="020B0604020202020204" pitchFamily="34" charset="0"/>
                <a:cs typeface="Arial" panose="020B0604020202020204" pitchFamily="34" charset="0"/>
              </a:rPr>
              <a:t>make a lot of people’s lives better or worse?</a:t>
            </a:r>
          </a:p>
          <a:p>
            <a:pPr marL="457200" indent="-457200">
              <a:spcAft>
                <a:spcPts val="1200"/>
              </a:spcAft>
              <a:buFont typeface="+mj-lt"/>
              <a:buAutoNum type="arabicPeriod"/>
            </a:pPr>
            <a:r>
              <a:rPr lang="en-US">
                <a:latin typeface="Arial" panose="020B0604020202020204" pitchFamily="34" charset="0"/>
                <a:cs typeface="Arial" panose="020B0604020202020204" pitchFamily="34" charset="0"/>
              </a:rPr>
              <a:t>change the way people think about something?</a:t>
            </a:r>
          </a:p>
          <a:p>
            <a:pPr marL="457200" indent="-457200">
              <a:spcAft>
                <a:spcPts val="1200"/>
              </a:spcAft>
              <a:buFont typeface="+mj-lt"/>
              <a:buAutoNum type="arabicPeriod"/>
            </a:pPr>
            <a:r>
              <a:rPr lang="en-US">
                <a:latin typeface="Arial" panose="020B0604020202020204" pitchFamily="34" charset="0"/>
                <a:cs typeface="Arial" panose="020B0604020202020204" pitchFamily="34" charset="0"/>
              </a:rPr>
              <a:t>have a lasting impact on their locality, the country or the world? </a:t>
            </a:r>
          </a:p>
          <a:p>
            <a:pPr marL="457200" indent="-457200">
              <a:spcAft>
                <a:spcPts val="1200"/>
              </a:spcAft>
              <a:buFont typeface="+mj-lt"/>
              <a:buAutoNum type="arabicPeriod"/>
            </a:pPr>
            <a:r>
              <a:rPr lang="en-US">
                <a:latin typeface="Arial" panose="020B0604020202020204" pitchFamily="34" charset="0"/>
                <a:ea typeface="+mn-lt"/>
                <a:cs typeface="Arial" panose="020B0604020202020204" pitchFamily="34" charset="0"/>
              </a:rPr>
              <a:t>set</a:t>
            </a:r>
            <a:r>
              <a:rPr lang="en-US">
                <a:latin typeface="Arial" panose="020B0604020202020204" pitchFamily="34" charset="0"/>
                <a:cs typeface="Arial" panose="020B0604020202020204" pitchFamily="34" charset="0"/>
              </a:rPr>
              <a:t> a really good/bad example to people about how to live and behave?</a:t>
            </a:r>
          </a:p>
          <a:p>
            <a:endParaRPr lang="en-US">
              <a:cs typeface="Arial"/>
            </a:endParaRPr>
          </a:p>
        </p:txBody>
      </p:sp>
      <p:pic>
        <p:nvPicPr>
          <p:cNvPr id="8" name="Picture Placeholder 7" descr="A yellow question mark inside a thought bubble coming from someone's head">
            <a:extLst>
              <a:ext uri="{FF2B5EF4-FFF2-40B4-BE49-F238E27FC236}">
                <a16:creationId xmlns:a16="http://schemas.microsoft.com/office/drawing/2014/main" id="{EF50A0F6-B09A-0498-845E-7E5EF1529C77}"/>
              </a:ext>
            </a:extLst>
          </p:cNvPr>
          <p:cNvPicPr>
            <a:picLocks noGrp="1" noChangeAspect="1"/>
          </p:cNvPicPr>
          <p:nvPr>
            <p:ph type="pic" sz="quarter" idx="10"/>
          </p:nvPr>
        </p:nvPicPr>
        <p:blipFill rotWithShape="1">
          <a:blip r:embed="rId3"/>
          <a:stretch/>
        </p:blipFill>
        <p:spPr>
          <a:xfrm>
            <a:off x="7693843" y="365126"/>
            <a:ext cx="3956873" cy="4056719"/>
          </a:xfrm>
          <a:prstGeom prst="rect">
            <a:avLst/>
          </a:prstGeom>
        </p:spPr>
      </p:pic>
    </p:spTree>
    <p:extLst>
      <p:ext uri="{BB962C8B-B14F-4D97-AF65-F5344CB8AC3E}">
        <p14:creationId xmlns:p14="http://schemas.microsoft.com/office/powerpoint/2010/main" val="160741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3281-1971-05B3-77E4-B7739B2A869D}"/>
              </a:ext>
            </a:extLst>
          </p:cNvPr>
          <p:cNvSpPr>
            <a:spLocks noGrp="1"/>
          </p:cNvSpPr>
          <p:nvPr>
            <p:ph type="title"/>
          </p:nvPr>
        </p:nvSpPr>
        <p:spPr/>
        <p:txBody>
          <a:bodyPr>
            <a:normAutofit/>
          </a:bodyPr>
          <a:lstStyle/>
          <a:p>
            <a:r>
              <a:rPr lang="en-GB">
                <a:latin typeface="Arial" panose="020B0604020202020204" pitchFamily="34" charset="0"/>
                <a:cs typeface="Arial" panose="020B0604020202020204" pitchFamily="34" charset="0"/>
              </a:rPr>
              <a:t>How can we find out about local significant people?</a:t>
            </a:r>
          </a:p>
        </p:txBody>
      </p:sp>
      <p:pic>
        <p:nvPicPr>
          <p:cNvPr id="10" name="Picture Placeholder 9" descr="User icon with solid fill">
            <a:extLst>
              <a:ext uri="{FF2B5EF4-FFF2-40B4-BE49-F238E27FC236}">
                <a16:creationId xmlns:a16="http://schemas.microsoft.com/office/drawing/2014/main" id="{27BBB67D-BF27-AE78-9643-77149385175B}"/>
              </a:ext>
            </a:extLst>
          </p:cNvPr>
          <p:cNvPicPr>
            <a:picLocks noGrp="1" noChangeAspect="1"/>
          </p:cNvPicPr>
          <p:nvPr>
            <p:ph type="pic" sz="quarter" idx="14"/>
          </p:nvPr>
        </p:nvPicPr>
        <p:blipFill>
          <a:blip r:embed="rId2">
            <a:extLst>
              <a:ext uri="{96DAC541-7B7A-43D3-8B79-37D633B846F1}">
                <asvg:svgBlip xmlns:asvg="http://schemas.microsoft.com/office/drawing/2016/SVG/main" r:embed="rId3"/>
              </a:ext>
            </a:extLst>
          </a:blip>
          <a:srcRect t="5817" b="5817"/>
          <a:stretch/>
        </p:blipFill>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pic>
      <p:sp>
        <p:nvSpPr>
          <p:cNvPr id="26" name="Picture Placeholder 25">
            <a:extLst>
              <a:ext uri="{FF2B5EF4-FFF2-40B4-BE49-F238E27FC236}">
                <a16:creationId xmlns:a16="http://schemas.microsoft.com/office/drawing/2014/main" id="{CE185732-72DC-C50E-27CE-4F2A110C98FF}"/>
              </a:ext>
              <a:ext uri="{C183D7F6-B498-43B3-948B-1728B52AA6E4}">
                <adec:decorative xmlns:adec="http://schemas.microsoft.com/office/drawing/2017/decorative" val="1"/>
              </a:ext>
            </a:extLst>
          </p:cNvPr>
          <p:cNvSpPr>
            <a:spLocks noGrp="1"/>
          </p:cNvSpPr>
          <p:nvPr>
            <p:ph type="pic" sz="quarter" idx="24"/>
          </p:nvPr>
        </p:nvSpPr>
        <p:spPr>
          <a:xfrm>
            <a:off x="784504" y="5679019"/>
            <a:ext cx="3643313" cy="579437"/>
          </a:xfrm>
        </p:spPr>
        <p:txBody>
          <a:bodyPr/>
          <a:lstStyle/>
          <a:p>
            <a:pPr marL="0" indent="0">
              <a:buNone/>
            </a:pPr>
            <a:endParaRPr lang="en-GB"/>
          </a:p>
        </p:txBody>
      </p:sp>
      <p:sp>
        <p:nvSpPr>
          <p:cNvPr id="5" name="Text Placeholder 4">
            <a:extLst>
              <a:ext uri="{FF2B5EF4-FFF2-40B4-BE49-F238E27FC236}">
                <a16:creationId xmlns:a16="http://schemas.microsoft.com/office/drawing/2014/main" id="{7B5EEB57-94A5-A9C4-F78F-DBF4D2EB55C1}"/>
              </a:ext>
            </a:extLst>
          </p:cNvPr>
          <p:cNvSpPr>
            <a:spLocks noGrp="1"/>
          </p:cNvSpPr>
          <p:nvPr>
            <p:ph type="body" sz="quarter" idx="23"/>
          </p:nvPr>
        </p:nvSpPr>
        <p:spPr>
          <a:prstGeom prst="rect">
            <a:avLst/>
          </a:prstGeom>
        </p:spPr>
        <p:txBody>
          <a:bodyPr/>
          <a:lstStyle/>
          <a:p>
            <a:pPr marL="0" indent="0">
              <a:buNone/>
            </a:pPr>
            <a:r>
              <a:rPr lang="en-GB">
                <a:latin typeface="Arial" panose="020B0604020202020204" pitchFamily="34" charset="0"/>
                <a:cs typeface="Arial" panose="020B0604020202020204" pitchFamily="34" charset="0"/>
              </a:rPr>
              <a:t>Who’s local to me?</a:t>
            </a:r>
          </a:p>
        </p:txBody>
      </p:sp>
      <p:sp>
        <p:nvSpPr>
          <p:cNvPr id="11" name="Rectangle 10">
            <a:extLst>
              <a:ext uri="{FF2B5EF4-FFF2-40B4-BE49-F238E27FC236}">
                <a16:creationId xmlns:a16="http://schemas.microsoft.com/office/drawing/2014/main" id="{940D47D8-3902-A819-AAB7-7428BF92F5E8}"/>
              </a:ext>
              <a:ext uri="{C183D7F6-B498-43B3-948B-1728B52AA6E4}">
                <adec:decorative xmlns:adec="http://schemas.microsoft.com/office/drawing/2017/decorative" val="1"/>
              </a:ext>
            </a:extLst>
          </p:cNvPr>
          <p:cNvSpPr/>
          <p:nvPr/>
        </p:nvSpPr>
        <p:spPr>
          <a:xfrm>
            <a:off x="1711302" y="970038"/>
            <a:ext cx="1701561" cy="4708981"/>
          </a:xfrm>
          <a:prstGeom prst="rect">
            <a:avLst/>
          </a:prstGeom>
          <a:noFill/>
        </p:spPr>
        <p:txBody>
          <a:bodyPr wrap="square" lIns="91440" tIns="45720" rIns="91440" bIns="45720">
            <a:spAutoFit/>
          </a:bodyPr>
          <a:lstStyle/>
          <a:p>
            <a:pPr algn="ctr"/>
            <a:r>
              <a:rPr lang="en-US" sz="30000" b="1">
                <a:ln w="22225">
                  <a:solidFill>
                    <a:schemeClr val="tx1"/>
                  </a:solidFill>
                  <a:prstDash val="solid"/>
                </a:ln>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rPr>
              <a:t>?</a:t>
            </a:r>
          </a:p>
        </p:txBody>
      </p:sp>
      <p:grpSp>
        <p:nvGrpSpPr>
          <p:cNvPr id="37" name="Group 36" descr="Icon of group of people with speech bubbles above them">
            <a:extLst>
              <a:ext uri="{FF2B5EF4-FFF2-40B4-BE49-F238E27FC236}">
                <a16:creationId xmlns:a16="http://schemas.microsoft.com/office/drawing/2014/main" id="{2A328834-6421-16EE-0E70-60470FD56148}"/>
              </a:ext>
            </a:extLst>
          </p:cNvPr>
          <p:cNvGrpSpPr/>
          <p:nvPr/>
        </p:nvGrpSpPr>
        <p:grpSpPr>
          <a:xfrm>
            <a:off x="5229489" y="1129878"/>
            <a:ext cx="1252007" cy="1752309"/>
            <a:chOff x="4084321" y="4831080"/>
            <a:chExt cx="914400" cy="1442720"/>
          </a:xfrm>
        </p:grpSpPr>
        <p:pic>
          <p:nvPicPr>
            <p:cNvPr id="38" name="Graphic 37" descr="Users with solid fill">
              <a:extLst>
                <a:ext uri="{FF2B5EF4-FFF2-40B4-BE49-F238E27FC236}">
                  <a16:creationId xmlns:a16="http://schemas.microsoft.com/office/drawing/2014/main" id="{292BF788-CAF9-405E-5149-35B8EE7838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4321" y="5359400"/>
              <a:ext cx="914400" cy="914400"/>
            </a:xfrm>
            <a:prstGeom prst="rect">
              <a:avLst/>
            </a:prstGeom>
          </p:spPr>
        </p:pic>
        <p:pic>
          <p:nvPicPr>
            <p:cNvPr id="39" name="Graphic 38" descr="Chat with solid fill">
              <a:extLst>
                <a:ext uri="{FF2B5EF4-FFF2-40B4-BE49-F238E27FC236}">
                  <a16:creationId xmlns:a16="http://schemas.microsoft.com/office/drawing/2014/main" id="{3200578E-DC6C-FCB5-C9A8-C16BF4A2BE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84321" y="4831080"/>
              <a:ext cx="914400" cy="914400"/>
            </a:xfrm>
            <a:prstGeom prst="rect">
              <a:avLst/>
            </a:prstGeom>
          </p:spPr>
        </p:pic>
      </p:grpSp>
      <p:sp>
        <p:nvSpPr>
          <p:cNvPr id="44" name="Rectangle 43">
            <a:extLst>
              <a:ext uri="{FF2B5EF4-FFF2-40B4-BE49-F238E27FC236}">
                <a16:creationId xmlns:a16="http://schemas.microsoft.com/office/drawing/2014/main" id="{23628771-FF78-5950-8692-813D8FA40628}"/>
              </a:ext>
            </a:extLst>
          </p:cNvPr>
          <p:cNvSpPr/>
          <p:nvPr/>
        </p:nvSpPr>
        <p:spPr>
          <a:xfrm>
            <a:off x="7315202" y="1191017"/>
            <a:ext cx="3443394" cy="1754326"/>
          </a:xfrm>
          <a:prstGeom prst="rect">
            <a:avLst/>
          </a:prstGeom>
          <a:noFill/>
          <a:ln>
            <a:noFill/>
          </a:ln>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Ask people who might know about them</a:t>
            </a:r>
          </a:p>
        </p:txBody>
      </p:sp>
      <p:sp>
        <p:nvSpPr>
          <p:cNvPr id="46" name="Rectangle 45">
            <a:extLst>
              <a:ext uri="{FF2B5EF4-FFF2-40B4-BE49-F238E27FC236}">
                <a16:creationId xmlns:a16="http://schemas.microsoft.com/office/drawing/2014/main" id="{6342197D-0E16-B0ED-0CE7-58FA27914CC7}"/>
              </a:ext>
            </a:extLst>
          </p:cNvPr>
          <p:cNvSpPr/>
          <p:nvPr/>
        </p:nvSpPr>
        <p:spPr>
          <a:xfrm>
            <a:off x="5039360" y="3170536"/>
            <a:ext cx="3443394" cy="1754326"/>
          </a:xfrm>
          <a:prstGeom prst="rect">
            <a:avLst/>
          </a:prstGeom>
          <a:noFill/>
          <a:ln>
            <a:noFill/>
          </a:ln>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Use books and the internet to research them</a:t>
            </a:r>
          </a:p>
        </p:txBody>
      </p:sp>
      <p:grpSp>
        <p:nvGrpSpPr>
          <p:cNvPr id="40" name="Group 39" descr="Icons for a computer, newspaper and stack of books.">
            <a:extLst>
              <a:ext uri="{FF2B5EF4-FFF2-40B4-BE49-F238E27FC236}">
                <a16:creationId xmlns:a16="http://schemas.microsoft.com/office/drawing/2014/main" id="{9DC2252E-A210-B693-E423-CA9C67A860FA}"/>
              </a:ext>
            </a:extLst>
          </p:cNvPr>
          <p:cNvGrpSpPr/>
          <p:nvPr/>
        </p:nvGrpSpPr>
        <p:grpSpPr>
          <a:xfrm>
            <a:off x="9282347" y="3114295"/>
            <a:ext cx="1828800" cy="1766003"/>
            <a:chOff x="9028347" y="2514600"/>
            <a:chExt cx="1828800" cy="1766003"/>
          </a:xfrm>
        </p:grpSpPr>
        <p:pic>
          <p:nvPicPr>
            <p:cNvPr id="31" name="Graphic 30" descr="Newspaper with solid fill">
              <a:extLst>
                <a:ext uri="{FF2B5EF4-FFF2-40B4-BE49-F238E27FC236}">
                  <a16:creationId xmlns:a16="http://schemas.microsoft.com/office/drawing/2014/main" id="{05058F97-D7CC-E06D-5F4D-0F00037683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28347" y="3164840"/>
              <a:ext cx="914400" cy="914400"/>
            </a:xfrm>
            <a:prstGeom prst="rect">
              <a:avLst/>
            </a:prstGeom>
          </p:spPr>
        </p:pic>
        <p:pic>
          <p:nvPicPr>
            <p:cNvPr id="32" name="Graphic 31" descr="Books with solid fill">
              <a:extLst>
                <a:ext uri="{FF2B5EF4-FFF2-40B4-BE49-F238E27FC236}">
                  <a16:creationId xmlns:a16="http://schemas.microsoft.com/office/drawing/2014/main" id="{F696923D-77B9-93E0-ADC8-2B79D6BD5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42747" y="3366203"/>
              <a:ext cx="914400" cy="914400"/>
            </a:xfrm>
            <a:prstGeom prst="rect">
              <a:avLst/>
            </a:prstGeom>
          </p:spPr>
        </p:pic>
        <p:pic>
          <p:nvPicPr>
            <p:cNvPr id="33" name="Graphic 32" descr="Internet with solid fill">
              <a:extLst>
                <a:ext uri="{FF2B5EF4-FFF2-40B4-BE49-F238E27FC236}">
                  <a16:creationId xmlns:a16="http://schemas.microsoft.com/office/drawing/2014/main" id="{34E99D85-0F37-E892-4E06-7D77D1E67C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80187" y="2514600"/>
              <a:ext cx="914400" cy="914400"/>
            </a:xfrm>
            <a:prstGeom prst="rect">
              <a:avLst/>
            </a:prstGeom>
          </p:spPr>
        </p:pic>
      </p:grpSp>
      <p:grpSp>
        <p:nvGrpSpPr>
          <p:cNvPr id="41" name="Group 40" descr="Icon of a house set in a landscape">
            <a:extLst>
              <a:ext uri="{FF2B5EF4-FFF2-40B4-BE49-F238E27FC236}">
                <a16:creationId xmlns:a16="http://schemas.microsoft.com/office/drawing/2014/main" id="{491C5291-9503-68F2-45F3-F5DD93795F39}"/>
              </a:ext>
            </a:extLst>
          </p:cNvPr>
          <p:cNvGrpSpPr/>
          <p:nvPr/>
        </p:nvGrpSpPr>
        <p:grpSpPr>
          <a:xfrm flipH="1">
            <a:off x="5213547" y="5272967"/>
            <a:ext cx="2201913" cy="1386840"/>
            <a:chOff x="7650480" y="4150360"/>
            <a:chExt cx="1838960" cy="1158240"/>
          </a:xfrm>
        </p:grpSpPr>
        <p:pic>
          <p:nvPicPr>
            <p:cNvPr id="42" name="Graphic 41" descr="House with solid fill">
              <a:extLst>
                <a:ext uri="{FF2B5EF4-FFF2-40B4-BE49-F238E27FC236}">
                  <a16:creationId xmlns:a16="http://schemas.microsoft.com/office/drawing/2014/main" id="{FA2CA28E-D2C5-C1FE-8CB2-F9504E42899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50480" y="4373880"/>
              <a:ext cx="934720" cy="934720"/>
            </a:xfrm>
            <a:prstGeom prst="rect">
              <a:avLst/>
            </a:prstGeom>
          </p:spPr>
        </p:pic>
        <p:pic>
          <p:nvPicPr>
            <p:cNvPr id="43" name="Graphic 42" descr="Rolling hills with solid fill">
              <a:extLst>
                <a:ext uri="{FF2B5EF4-FFF2-40B4-BE49-F238E27FC236}">
                  <a16:creationId xmlns:a16="http://schemas.microsoft.com/office/drawing/2014/main" id="{930705B3-0124-7287-D08B-F003C1353B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8351520" y="4150360"/>
              <a:ext cx="1137920" cy="1137920"/>
            </a:xfrm>
            <a:prstGeom prst="rect">
              <a:avLst/>
            </a:prstGeom>
          </p:spPr>
        </p:pic>
      </p:grpSp>
      <p:sp>
        <p:nvSpPr>
          <p:cNvPr id="47" name="Rectangle 46">
            <a:extLst>
              <a:ext uri="{FF2B5EF4-FFF2-40B4-BE49-F238E27FC236}">
                <a16:creationId xmlns:a16="http://schemas.microsoft.com/office/drawing/2014/main" id="{5CABA71B-FA6B-A30B-026A-80B926D383A8}"/>
              </a:ext>
            </a:extLst>
          </p:cNvPr>
          <p:cNvSpPr/>
          <p:nvPr/>
        </p:nvSpPr>
        <p:spPr>
          <a:xfrm>
            <a:off x="7509025" y="5058680"/>
            <a:ext cx="4232701" cy="1754326"/>
          </a:xfrm>
          <a:prstGeom prst="rect">
            <a:avLst/>
          </a:prstGeom>
          <a:noFill/>
          <a:ln>
            <a:noFill/>
          </a:ln>
        </p:spPr>
        <p:txBody>
          <a:bodyPr wrap="square" lIns="91440" tIns="45720" rIns="91440" bIns="45720">
            <a:spAutoFit/>
          </a:bodyPr>
          <a:lstStyle/>
          <a:p>
            <a:pPr algn="ctr"/>
            <a:r>
              <a:rPr lang="en-US" sz="360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Find buildings and places connected to them</a:t>
            </a:r>
          </a:p>
        </p:txBody>
      </p:sp>
    </p:spTree>
    <p:extLst>
      <p:ext uri="{BB962C8B-B14F-4D97-AF65-F5344CB8AC3E}">
        <p14:creationId xmlns:p14="http://schemas.microsoft.com/office/powerpoint/2010/main" val="354097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B552-1FAD-41D9-1D31-C427498CB29C}"/>
              </a:ext>
            </a:extLst>
          </p:cNvPr>
          <p:cNvSpPr>
            <a:spLocks noGrp="1"/>
          </p:cNvSpPr>
          <p:nvPr>
            <p:ph type="title"/>
          </p:nvPr>
        </p:nvSpPr>
        <p:spPr>
          <a:xfrm>
            <a:off x="317484" y="431800"/>
            <a:ext cx="5821926" cy="1092199"/>
          </a:xfrm>
        </p:spPr>
        <p:txBody>
          <a:bodyPr>
            <a:normAutofit/>
          </a:bodyPr>
          <a:lstStyle/>
          <a:p>
            <a:r>
              <a:rPr lang="en-GB" sz="2000">
                <a:latin typeface="Arial" panose="020B0604020202020204" pitchFamily="34" charset="0"/>
                <a:cs typeface="Arial" panose="020B0604020202020204" pitchFamily="34" charset="0"/>
              </a:rPr>
              <a:t>This is 8 Glendower Road in Plymouth. It is connected to Jack Leslie; our local, significant person. </a:t>
            </a:r>
          </a:p>
        </p:txBody>
      </p:sp>
      <p:grpSp>
        <p:nvGrpSpPr>
          <p:cNvPr id="3" name="Investigate-Char" descr="Investigate Icon">
            <a:extLst>
              <a:ext uri="{FF2B5EF4-FFF2-40B4-BE49-F238E27FC236}">
                <a16:creationId xmlns:a16="http://schemas.microsoft.com/office/drawing/2014/main" id="{A08225BB-E5A7-106D-777E-5B4A3BBDBD9A}"/>
              </a:ext>
            </a:extLst>
          </p:cNvPr>
          <p:cNvGrpSpPr/>
          <p:nvPr/>
        </p:nvGrpSpPr>
        <p:grpSpPr>
          <a:xfrm>
            <a:off x="317484" y="1645889"/>
            <a:ext cx="1629754" cy="2284788"/>
            <a:chOff x="2927307" y="1046164"/>
            <a:chExt cx="2067904" cy="2663853"/>
          </a:xfrm>
        </p:grpSpPr>
        <p:sp>
          <p:nvSpPr>
            <p:cNvPr id="5" name="Deco-Washi">
              <a:extLst>
                <a:ext uri="{FF2B5EF4-FFF2-40B4-BE49-F238E27FC236}">
                  <a16:creationId xmlns:a16="http://schemas.microsoft.com/office/drawing/2014/main" id="{7050CD92-C40A-41C1-B30E-8DEA9D7E510E}"/>
                </a:ext>
                <a:ext uri="{C183D7F6-B498-43B3-948B-1728B52AA6E4}">
                  <adec:decorative xmlns:adec="http://schemas.microsoft.com/office/drawing/2017/decorative" val="1"/>
                </a:ext>
              </a:extLst>
            </p:cNvPr>
            <p:cNvSpPr txBox="1">
              <a:spLocks/>
            </p:cNvSpPr>
            <p:nvPr/>
          </p:nvSpPr>
          <p:spPr>
            <a:xfrm>
              <a:off x="2927307" y="1046164"/>
              <a:ext cx="1769427"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descr="Investigate">
              <a:extLst>
                <a:ext uri="{FF2B5EF4-FFF2-40B4-BE49-F238E27FC236}">
                  <a16:creationId xmlns:a16="http://schemas.microsoft.com/office/drawing/2014/main" id="{EA5DFB66-5B39-46B0-278B-45DECF60EDFF}"/>
                </a:ext>
              </a:extLst>
            </p:cNvPr>
            <p:cNvSpPr txBox="1">
              <a:spLocks/>
            </p:cNvSpPr>
            <p:nvPr/>
          </p:nvSpPr>
          <p:spPr>
            <a:xfrm rot="21383919">
              <a:off x="2972878" y="1154832"/>
              <a:ext cx="1700794" cy="414338"/>
            </a:xfrm>
            <a:prstGeom prst="rect">
              <a:avLst/>
            </a:prstGeom>
            <a:noFill/>
          </p:spPr>
          <p:txBody>
            <a:bodyPr wrap="square" anchor="ctr" anchorCtr="0">
              <a:normAutofit fontScale="85000" lnSpcReduction="1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Investigate</a:t>
              </a:r>
            </a:p>
          </p:txBody>
        </p:sp>
        <p:pic>
          <p:nvPicPr>
            <p:cNvPr id="8" name="Investigate-Char" descr="Investigate character icon">
              <a:extLst>
                <a:ext uri="{FF2B5EF4-FFF2-40B4-BE49-F238E27FC236}">
                  <a16:creationId xmlns:a16="http://schemas.microsoft.com/office/drawing/2014/main" id="{BBCA437A-BF74-6643-8CC5-48D558745C59}"/>
                </a:ext>
              </a:extLst>
            </p:cNvPr>
            <p:cNvPicPr>
              <a:picLocks noChangeAspect="1"/>
            </p:cNvPicPr>
            <p:nvPr/>
          </p:nvPicPr>
          <p:blipFill>
            <a:blip r:embed="rId5"/>
            <a:stretch>
              <a:fillRect/>
            </a:stretch>
          </p:blipFill>
          <p:spPr>
            <a:xfrm>
              <a:off x="3036829" y="1719984"/>
              <a:ext cx="1958382" cy="1990033"/>
            </a:xfrm>
            <a:prstGeom prst="rect">
              <a:avLst/>
            </a:prstGeom>
          </p:spPr>
        </p:pic>
      </p:grpSp>
      <p:sp>
        <p:nvSpPr>
          <p:cNvPr id="10" name="TextBox 9">
            <a:extLst>
              <a:ext uri="{FF2B5EF4-FFF2-40B4-BE49-F238E27FC236}">
                <a16:creationId xmlns:a16="http://schemas.microsoft.com/office/drawing/2014/main" id="{A84709E6-C9A1-609F-1A1A-D2CDDA0C17A8}"/>
              </a:ext>
            </a:extLst>
          </p:cNvPr>
          <p:cNvSpPr txBox="1"/>
          <p:nvPr/>
        </p:nvSpPr>
        <p:spPr>
          <a:xfrm>
            <a:off x="2334286" y="2023384"/>
            <a:ext cx="3299460" cy="1569660"/>
          </a:xfrm>
          <a:prstGeom prst="rect">
            <a:avLst/>
          </a:prstGeom>
          <a:noFill/>
        </p:spPr>
        <p:txBody>
          <a:bodyPr wrap="square">
            <a:spAutoFit/>
          </a:bodyPr>
          <a:lstStyle/>
          <a:p>
            <a:r>
              <a:rPr lang="en-GB" sz="3200">
                <a:latin typeface="Arial" panose="020B0604020202020204" pitchFamily="34" charset="0"/>
                <a:cs typeface="Arial" panose="020B0604020202020204" pitchFamily="34" charset="0"/>
              </a:rPr>
              <a:t>Find Glendower Road on </a:t>
            </a:r>
            <a:r>
              <a:rPr lang="en-GB" sz="3200">
                <a:latin typeface="Arial" panose="020B0604020202020204" pitchFamily="34" charset="0"/>
                <a:cs typeface="Arial" panose="020B0604020202020204" pitchFamily="34" charset="0"/>
                <a:hlinkClick r:id="rId6"/>
              </a:rPr>
              <a:t>Google Maps</a:t>
            </a:r>
            <a:r>
              <a:rPr lang="en-GB" sz="3200">
                <a:latin typeface="Arial" panose="020B0604020202020204" pitchFamily="34" charset="0"/>
                <a:cs typeface="Arial" panose="020B0604020202020204" pitchFamily="34" charset="0"/>
              </a:rPr>
              <a:t>. </a:t>
            </a:r>
          </a:p>
        </p:txBody>
      </p:sp>
      <p:sp>
        <p:nvSpPr>
          <p:cNvPr id="4" name="Content Placeholder 3">
            <a:extLst>
              <a:ext uri="{FF2B5EF4-FFF2-40B4-BE49-F238E27FC236}">
                <a16:creationId xmlns:a16="http://schemas.microsoft.com/office/drawing/2014/main" id="{40B8D37B-148E-E5ED-94BE-A72899EE1D5F}"/>
              </a:ext>
            </a:extLst>
          </p:cNvPr>
          <p:cNvSpPr>
            <a:spLocks noGrp="1"/>
          </p:cNvSpPr>
          <p:nvPr>
            <p:ph idx="1"/>
          </p:nvPr>
        </p:nvSpPr>
        <p:spPr>
          <a:xfrm>
            <a:off x="97687" y="3852892"/>
            <a:ext cx="6117334" cy="3005108"/>
          </a:xfrm>
        </p:spPr>
        <p:txBody>
          <a:bodyPr>
            <a:normAutofit fontScale="77500" lnSpcReduction="20000"/>
          </a:bodyPr>
          <a:lstStyle/>
          <a:p>
            <a:endParaRPr lang="en-GB"/>
          </a:p>
          <a:p>
            <a:pPr marL="457200" indent="-457200">
              <a:buFont typeface="Arial" panose="020B0604020202020204" pitchFamily="34" charset="0"/>
              <a:buChar char="•"/>
            </a:pPr>
            <a:r>
              <a:rPr lang="en-GB">
                <a:latin typeface="Arial" panose="020B0604020202020204" pitchFamily="34" charset="0"/>
                <a:cs typeface="Arial" panose="020B0604020202020204" pitchFamily="34" charset="0"/>
              </a:rPr>
              <a:t>How many miles away is it from your school? </a:t>
            </a:r>
          </a:p>
          <a:p>
            <a:pPr marL="457200" indent="-457200">
              <a:buFont typeface="Arial" panose="020B0604020202020204" pitchFamily="34" charset="0"/>
              <a:buChar char="•"/>
            </a:pPr>
            <a:endParaRPr lang="en-GB">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a:latin typeface="Arial" panose="020B0604020202020204" pitchFamily="34" charset="0"/>
                <a:cs typeface="Arial" panose="020B0604020202020204" pitchFamily="34" charset="0"/>
              </a:rPr>
              <a:t>How long would it take you to walk or drive?</a:t>
            </a:r>
          </a:p>
          <a:p>
            <a:pPr marL="457200" indent="-457200">
              <a:buFont typeface="Arial" panose="020B0604020202020204" pitchFamily="34" charset="0"/>
              <a:buChar char="•"/>
            </a:pPr>
            <a:endParaRPr lang="en-GB">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a:latin typeface="Arial" panose="020B0604020202020204" pitchFamily="34" charset="0"/>
                <a:cs typeface="Arial" panose="020B0604020202020204" pitchFamily="34" charset="0"/>
              </a:rPr>
              <a:t>Would you say this building is local to your school?</a:t>
            </a:r>
          </a:p>
          <a:p>
            <a:endParaRPr lang="en-GB"/>
          </a:p>
        </p:txBody>
      </p:sp>
      <p:pic>
        <p:nvPicPr>
          <p:cNvPr id="9" name="Picture 8" descr="A group of women standing outside a building, they are pulling a cord to unveil a plaque">
            <a:extLst>
              <a:ext uri="{FF2B5EF4-FFF2-40B4-BE49-F238E27FC236}">
                <a16:creationId xmlns:a16="http://schemas.microsoft.com/office/drawing/2014/main" id="{0C1A2263-B737-EED0-4762-889E71AE1E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0023" y="0"/>
            <a:ext cx="4625163" cy="6858000"/>
          </a:xfrm>
          <a:prstGeom prst="rect">
            <a:avLst/>
          </a:prstGeom>
        </p:spPr>
      </p:pic>
    </p:spTree>
    <p:extLst>
      <p:ext uri="{BB962C8B-B14F-4D97-AF65-F5344CB8AC3E}">
        <p14:creationId xmlns:p14="http://schemas.microsoft.com/office/powerpoint/2010/main" val="3043802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C9A-46E3-B4BA-7852-B5E9CC50D22F}"/>
              </a:ext>
            </a:extLst>
          </p:cNvPr>
          <p:cNvSpPr>
            <a:spLocks noGrp="1"/>
          </p:cNvSpPr>
          <p:nvPr>
            <p:ph type="title"/>
          </p:nvPr>
        </p:nvSpPr>
        <p:spPr/>
        <p:txBody>
          <a:bodyPr/>
          <a:lstStyle/>
          <a:p>
            <a:r>
              <a:rPr lang="en-GB">
                <a:latin typeface="Arial" panose="020B0604020202020204" pitchFamily="34" charset="0"/>
                <a:cs typeface="Arial" panose="020B0604020202020204" pitchFamily="34" charset="0"/>
              </a:rPr>
              <a:t>What can a building tell us?</a:t>
            </a:r>
          </a:p>
        </p:txBody>
      </p:sp>
      <p:sp>
        <p:nvSpPr>
          <p:cNvPr id="3" name="Content Placeholder 2">
            <a:extLst>
              <a:ext uri="{FF2B5EF4-FFF2-40B4-BE49-F238E27FC236}">
                <a16:creationId xmlns:a16="http://schemas.microsoft.com/office/drawing/2014/main" id="{FFA9429A-D20C-8BE8-40C5-BCCD3D442564}"/>
              </a:ext>
            </a:extLst>
          </p:cNvPr>
          <p:cNvSpPr>
            <a:spLocks noGrp="1"/>
          </p:cNvSpPr>
          <p:nvPr>
            <p:ph idx="1"/>
          </p:nvPr>
        </p:nvSpPr>
        <p:spPr>
          <a:xfrm>
            <a:off x="381885" y="4686300"/>
            <a:ext cx="10971915" cy="1806574"/>
          </a:xfrm>
        </p:spPr>
        <p:txBody>
          <a:bodyPr>
            <a:normAutofit/>
          </a:bodyPr>
          <a:lstStyle/>
          <a:p>
            <a:endParaRPr lang="en-GB"/>
          </a:p>
          <a:p>
            <a:r>
              <a:rPr lang="en-GB">
                <a:latin typeface="Arial" panose="020B0604020202020204" pitchFamily="34" charset="0"/>
                <a:cs typeface="Arial" panose="020B0604020202020204" pitchFamily="34" charset="0"/>
              </a:rPr>
              <a:t>Complete the inference grid on the next page to explore what this building can tell you…..</a:t>
            </a:r>
          </a:p>
          <a:p>
            <a:endParaRPr lang="en-GB"/>
          </a:p>
        </p:txBody>
      </p:sp>
      <p:pic>
        <p:nvPicPr>
          <p:cNvPr id="4" name="Examine-icon" descr="Examine character icon">
            <a:extLst>
              <a:ext uri="{FF2B5EF4-FFF2-40B4-BE49-F238E27FC236}">
                <a16:creationId xmlns:a16="http://schemas.microsoft.com/office/drawing/2014/main" id="{AA2C5F27-C43A-8C55-DC25-7EE6DA2D8EB0}"/>
              </a:ext>
            </a:extLst>
          </p:cNvPr>
          <p:cNvPicPr>
            <a:picLocks noChangeAspect="1"/>
          </p:cNvPicPr>
          <p:nvPr/>
        </p:nvPicPr>
        <p:blipFill>
          <a:blip r:embed="rId2"/>
          <a:stretch>
            <a:fillRect/>
          </a:stretch>
        </p:blipFill>
        <p:spPr>
          <a:xfrm>
            <a:off x="1419811" y="1952732"/>
            <a:ext cx="2802404" cy="2548436"/>
          </a:xfrm>
          <a:prstGeom prst="rect">
            <a:avLst/>
          </a:prstGeom>
        </p:spPr>
      </p:pic>
      <p:sp>
        <p:nvSpPr>
          <p:cNvPr id="6" name="TextBox 5">
            <a:extLst>
              <a:ext uri="{FF2B5EF4-FFF2-40B4-BE49-F238E27FC236}">
                <a16:creationId xmlns:a16="http://schemas.microsoft.com/office/drawing/2014/main" id="{DF815EF5-028F-6DCE-D338-6A6BE9A72841}"/>
              </a:ext>
            </a:extLst>
          </p:cNvPr>
          <p:cNvSpPr txBox="1"/>
          <p:nvPr/>
        </p:nvSpPr>
        <p:spPr>
          <a:xfrm>
            <a:off x="4507706" y="2765285"/>
            <a:ext cx="6138862" cy="923330"/>
          </a:xfrm>
          <a:prstGeom prst="rect">
            <a:avLst/>
          </a:prstGeom>
          <a:noFill/>
        </p:spPr>
        <p:txBody>
          <a:bodyPr wrap="square">
            <a:spAutoFit/>
          </a:bodyPr>
          <a:lstStyle/>
          <a:p>
            <a:r>
              <a:rPr lang="en-GB" sz="5400">
                <a:latin typeface="Arial" panose="020B0604020202020204" pitchFamily="34" charset="0"/>
                <a:cs typeface="Arial" panose="020B0604020202020204" pitchFamily="34" charset="0"/>
              </a:rPr>
              <a:t>History detectives!</a:t>
            </a:r>
          </a:p>
        </p:txBody>
      </p:sp>
    </p:spTree>
    <p:extLst>
      <p:ext uri="{BB962C8B-B14F-4D97-AF65-F5344CB8AC3E}">
        <p14:creationId xmlns:p14="http://schemas.microsoft.com/office/powerpoint/2010/main" val="1256558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ED71C-EFBF-C4AD-D68D-190DA6ACA4A1}"/>
              </a:ext>
            </a:extLst>
          </p:cNvPr>
          <p:cNvSpPr>
            <a:spLocks noGrp="1"/>
          </p:cNvSpPr>
          <p:nvPr>
            <p:ph type="title"/>
          </p:nvPr>
        </p:nvSpPr>
        <p:spPr>
          <a:xfrm>
            <a:off x="410966" y="-1325563"/>
            <a:ext cx="10515600" cy="1325563"/>
          </a:xfrm>
        </p:spPr>
        <p:txBody>
          <a:bodyPr vert="horz" lIns="91440" tIns="45720" rIns="91440" bIns="45720" rtlCol="0" anchor="b">
            <a:normAutofit/>
          </a:bodyPr>
          <a:lstStyle/>
          <a:p>
            <a:r>
              <a:rPr lang="en-GB" dirty="0"/>
              <a:t>What can buildings tell us?</a:t>
            </a:r>
          </a:p>
        </p:txBody>
      </p:sp>
      <p:pic>
        <p:nvPicPr>
          <p:cNvPr id="8" name="Look-icon" descr="Look character icon">
            <a:extLst>
              <a:ext uri="{FF2B5EF4-FFF2-40B4-BE49-F238E27FC236}">
                <a16:creationId xmlns:a16="http://schemas.microsoft.com/office/drawing/2014/main" id="{AE083AE7-48BB-85E3-868E-DEF9852F8270}"/>
              </a:ext>
            </a:extLst>
          </p:cNvPr>
          <p:cNvPicPr>
            <a:picLocks noChangeAspect="1"/>
          </p:cNvPicPr>
          <p:nvPr/>
        </p:nvPicPr>
        <p:blipFill>
          <a:blip r:embed="rId3"/>
          <a:stretch>
            <a:fillRect/>
          </a:stretch>
        </p:blipFill>
        <p:spPr>
          <a:xfrm>
            <a:off x="8682184" y="2241597"/>
            <a:ext cx="980464" cy="632231"/>
          </a:xfrm>
          <a:prstGeom prst="rect">
            <a:avLst/>
          </a:prstGeom>
        </p:spPr>
      </p:pic>
      <p:pic>
        <p:nvPicPr>
          <p:cNvPr id="9" name="Icon" descr="Infer character icon">
            <a:extLst>
              <a:ext uri="{FF2B5EF4-FFF2-40B4-BE49-F238E27FC236}">
                <a16:creationId xmlns:a16="http://schemas.microsoft.com/office/drawing/2014/main" id="{02608FAA-95E6-AE20-87F0-D70AC9D791D1}"/>
              </a:ext>
            </a:extLst>
          </p:cNvPr>
          <p:cNvPicPr>
            <a:picLocks noChangeAspect="1"/>
          </p:cNvPicPr>
          <p:nvPr/>
        </p:nvPicPr>
        <p:blipFill>
          <a:blip r:embed="rId4"/>
          <a:stretch>
            <a:fillRect/>
          </a:stretch>
        </p:blipFill>
        <p:spPr>
          <a:xfrm>
            <a:off x="9268796" y="1180723"/>
            <a:ext cx="1333895" cy="820319"/>
          </a:xfrm>
          <a:prstGeom prst="rect">
            <a:avLst/>
          </a:prstGeom>
        </p:spPr>
      </p:pic>
      <p:pic>
        <p:nvPicPr>
          <p:cNvPr id="10" name="Icon" descr="Hypothesise character icon">
            <a:extLst>
              <a:ext uri="{FF2B5EF4-FFF2-40B4-BE49-F238E27FC236}">
                <a16:creationId xmlns:a16="http://schemas.microsoft.com/office/drawing/2014/main" id="{55D4395C-BD06-41C6-5B73-A08EFAB517FE}"/>
              </a:ext>
            </a:extLst>
          </p:cNvPr>
          <p:cNvPicPr>
            <a:picLocks noChangeAspect="1"/>
          </p:cNvPicPr>
          <p:nvPr/>
        </p:nvPicPr>
        <p:blipFill>
          <a:blip r:embed="rId5"/>
          <a:stretch>
            <a:fillRect/>
          </a:stretch>
        </p:blipFill>
        <p:spPr>
          <a:xfrm>
            <a:off x="10430190" y="217354"/>
            <a:ext cx="1175258" cy="1373529"/>
          </a:xfrm>
          <a:prstGeom prst="rect">
            <a:avLst/>
          </a:prstGeom>
        </p:spPr>
      </p:pic>
      <p:sp>
        <p:nvSpPr>
          <p:cNvPr id="6" name="TextBox 5">
            <a:extLst>
              <a:ext uri="{FF2B5EF4-FFF2-40B4-BE49-F238E27FC236}">
                <a16:creationId xmlns:a16="http://schemas.microsoft.com/office/drawing/2014/main" id="{D26B61D2-6226-4BB1-B767-AC81CCF1B1B1}"/>
              </a:ext>
            </a:extLst>
          </p:cNvPr>
          <p:cNvSpPr txBox="1"/>
          <p:nvPr/>
        </p:nvSpPr>
        <p:spPr>
          <a:xfrm>
            <a:off x="4942257" y="1138948"/>
            <a:ext cx="2162346" cy="369332"/>
          </a:xfrm>
          <a:prstGeom prst="rect">
            <a:avLst/>
          </a:prstGeom>
          <a:noFill/>
        </p:spPr>
        <p:txBody>
          <a:bodyPr wrap="square" rtlCol="0">
            <a:spAutoFit/>
          </a:bodyPr>
          <a:lstStyle/>
          <a:p>
            <a:r>
              <a:rPr lang="en-GB" dirty="0"/>
              <a:t>(I think….because)</a:t>
            </a:r>
          </a:p>
        </p:txBody>
      </p:sp>
      <p:pic>
        <p:nvPicPr>
          <p:cNvPr id="3" name="Picture 2" descr="A group of women standing outside a building, they are pulling a cord to unveil a plaque">
            <a:extLst>
              <a:ext uri="{FF2B5EF4-FFF2-40B4-BE49-F238E27FC236}">
                <a16:creationId xmlns:a16="http://schemas.microsoft.com/office/drawing/2014/main" id="{FDBEC0C8-7E68-E499-F32E-81BC9F8505D1}"/>
              </a:ext>
            </a:extLst>
          </p:cNvPr>
          <p:cNvPicPr>
            <a:picLocks noChangeAspect="1"/>
          </p:cNvPicPr>
          <p:nvPr/>
        </p:nvPicPr>
        <p:blipFill>
          <a:blip r:embed="rId6"/>
          <a:stretch>
            <a:fillRect/>
          </a:stretch>
        </p:blipFill>
        <p:spPr>
          <a:xfrm>
            <a:off x="5227674" y="2688358"/>
            <a:ext cx="1970088" cy="2865583"/>
          </a:xfrm>
          <a:prstGeom prst="rect">
            <a:avLst/>
          </a:prstGeom>
        </p:spPr>
      </p:pic>
    </p:spTree>
    <p:extLst>
      <p:ext uri="{BB962C8B-B14F-4D97-AF65-F5344CB8AC3E}">
        <p14:creationId xmlns:p14="http://schemas.microsoft.com/office/powerpoint/2010/main" val="396831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D3A58-75D1-CE0F-5D69-963F6D47F575}"/>
              </a:ext>
            </a:extLst>
          </p:cNvPr>
          <p:cNvSpPr>
            <a:spLocks noGrp="1"/>
          </p:cNvSpPr>
          <p:nvPr>
            <p:ph type="title"/>
          </p:nvPr>
        </p:nvSpPr>
        <p:spPr/>
        <p:txBody>
          <a:bodyPr/>
          <a:lstStyle/>
          <a:p>
            <a:r>
              <a:rPr lang="en-GB"/>
              <a:t>What can this building tell us?</a:t>
            </a:r>
          </a:p>
        </p:txBody>
      </p:sp>
      <p:sp>
        <p:nvSpPr>
          <p:cNvPr id="5" name="Rectangle 4" descr="Black rectangle, part of 'inference frame'">
            <a:extLst>
              <a:ext uri="{FF2B5EF4-FFF2-40B4-BE49-F238E27FC236}">
                <a16:creationId xmlns:a16="http://schemas.microsoft.com/office/drawing/2014/main" id="{4A79FA91-F4CB-C089-0965-11125BAEEC96}"/>
              </a:ext>
            </a:extLst>
          </p:cNvPr>
          <p:cNvSpPr/>
          <p:nvPr/>
        </p:nvSpPr>
        <p:spPr>
          <a:xfrm>
            <a:off x="127519" y="771134"/>
            <a:ext cx="11371943" cy="6001659"/>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BF42BBF-6A0F-D91A-A764-356E69AF521E}"/>
              </a:ext>
            </a:extLst>
          </p:cNvPr>
          <p:cNvSpPr txBox="1"/>
          <p:nvPr/>
        </p:nvSpPr>
        <p:spPr>
          <a:xfrm>
            <a:off x="134776" y="807424"/>
            <a:ext cx="2665186"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What questions do you want to ask?</a:t>
            </a:r>
          </a:p>
        </p:txBody>
      </p:sp>
      <p:sp>
        <p:nvSpPr>
          <p:cNvPr id="4" name="Rectangle 3" descr="Black rectangle, part of 'inference frame'">
            <a:extLst>
              <a:ext uri="{FF2B5EF4-FFF2-40B4-BE49-F238E27FC236}">
                <a16:creationId xmlns:a16="http://schemas.microsoft.com/office/drawing/2014/main" id="{391F7784-A203-07D0-9D40-5DDD92873C24}"/>
              </a:ext>
            </a:extLst>
          </p:cNvPr>
          <p:cNvSpPr/>
          <p:nvPr/>
        </p:nvSpPr>
        <p:spPr>
          <a:xfrm>
            <a:off x="1324948" y="1591194"/>
            <a:ext cx="8810171" cy="4455885"/>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D35CA173-5D66-756A-D6D0-918B7B4DE4E2}"/>
              </a:ext>
            </a:extLst>
          </p:cNvPr>
          <p:cNvSpPr txBox="1"/>
          <p:nvPr/>
        </p:nvSpPr>
        <p:spPr>
          <a:xfrm>
            <a:off x="1347626" y="1600866"/>
            <a:ext cx="3344635"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What can you infer? (I think…because…) </a:t>
            </a:r>
          </a:p>
        </p:txBody>
      </p:sp>
      <p:sp>
        <p:nvSpPr>
          <p:cNvPr id="3" name="Rectangle 2" descr="Black rectangle, part of 'inference frame'">
            <a:extLst>
              <a:ext uri="{FF2B5EF4-FFF2-40B4-BE49-F238E27FC236}">
                <a16:creationId xmlns:a16="http://schemas.microsoft.com/office/drawing/2014/main" id="{AC0BB89E-0788-3530-0AA9-BAE8AA5B23C7}"/>
              </a:ext>
            </a:extLst>
          </p:cNvPr>
          <p:cNvSpPr/>
          <p:nvPr/>
        </p:nvSpPr>
        <p:spPr>
          <a:xfrm>
            <a:off x="2856204" y="2342306"/>
            <a:ext cx="5747657" cy="2859314"/>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77F5A346-8148-3872-B12B-0548AE95BC37}"/>
              </a:ext>
            </a:extLst>
          </p:cNvPr>
          <p:cNvSpPr txBox="1"/>
          <p:nvPr/>
        </p:nvSpPr>
        <p:spPr>
          <a:xfrm>
            <a:off x="2856204" y="2394308"/>
            <a:ext cx="2665186" cy="276999"/>
          </a:xfrm>
          <a:prstGeom prst="rect">
            <a:avLst/>
          </a:prstGeom>
          <a:noFill/>
        </p:spPr>
        <p:txBody>
          <a:bodyPr wrap="square" rtlCol="0">
            <a:spAutoFit/>
          </a:bodyPr>
          <a:lstStyle/>
          <a:p>
            <a:r>
              <a:rPr lang="en-GB" sz="1200">
                <a:latin typeface="Arial" panose="020B0604020202020204" pitchFamily="34" charset="0"/>
                <a:cs typeface="Arial" panose="020B0604020202020204" pitchFamily="34" charset="0"/>
              </a:rPr>
              <a:t>What can you see?</a:t>
            </a:r>
          </a:p>
        </p:txBody>
      </p:sp>
      <p:pic>
        <p:nvPicPr>
          <p:cNvPr id="7" name="Picture 6" descr="A photo of a Victorian terraced house, with a red front door.">
            <a:extLst>
              <a:ext uri="{FF2B5EF4-FFF2-40B4-BE49-F238E27FC236}">
                <a16:creationId xmlns:a16="http://schemas.microsoft.com/office/drawing/2014/main" id="{769359AD-43CF-3D5A-E0C4-877C2165F713}"/>
              </a:ext>
            </a:extLst>
          </p:cNvPr>
          <p:cNvPicPr>
            <a:picLocks noChangeAspect="1"/>
          </p:cNvPicPr>
          <p:nvPr/>
        </p:nvPicPr>
        <p:blipFill>
          <a:blip r:embed="rId3"/>
          <a:stretch>
            <a:fillRect/>
          </a:stretch>
        </p:blipFill>
        <p:spPr>
          <a:xfrm>
            <a:off x="4069634" y="2644726"/>
            <a:ext cx="1613228" cy="2346513"/>
          </a:xfrm>
          <a:prstGeom prst="rect">
            <a:avLst/>
          </a:prstGeom>
        </p:spPr>
      </p:pic>
    </p:spTree>
    <p:extLst>
      <p:ext uri="{BB962C8B-B14F-4D97-AF65-F5344CB8AC3E}">
        <p14:creationId xmlns:p14="http://schemas.microsoft.com/office/powerpoint/2010/main" val="1316057529"/>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6D2E43-4F90-40BF-B410-9AF81C15F411}">
  <ds:schemaRefs>
    <ds:schemaRef ds:uri="3cb168fb-557d-4aff-aaa1-591c64e5f6f0"/>
    <ds:schemaRef ds:uri="be30f734-6a04-496a-ba73-5e5e8d7e44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C904DFA7-9813-4078-BFF1-CD3E0309C097}">
  <ds:schemaRefs>
    <ds:schemaRef ds:uri="3cb168fb-557d-4aff-aaa1-591c64e5f6f0"/>
    <ds:schemaRef ds:uri="be30f734-6a04-496a-ba73-5e5e8d7e4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43</TotalTime>
  <Words>2238</Words>
  <Application>Microsoft Office PowerPoint</Application>
  <PresentationFormat>Widescreen</PresentationFormat>
  <Paragraphs>287</Paragraphs>
  <Slides>37</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Gill Sans MT</vt:lpstr>
      <vt:lpstr>Source Sans Pro Bold</vt:lpstr>
      <vt:lpstr>Office Theme</vt:lpstr>
      <vt:lpstr>Local Significant People Jack Leslie</vt:lpstr>
      <vt:lpstr>Local Significant People: Jack Leslie</vt:lpstr>
      <vt:lpstr>Content Warning</vt:lpstr>
      <vt:lpstr>What makes a person significant?</vt:lpstr>
      <vt:lpstr>How can we find out about local significant people?</vt:lpstr>
      <vt:lpstr>This is 8 Glendower Road in Plymouth. It is connected to Jack Leslie; our local, significant person. </vt:lpstr>
      <vt:lpstr>What can a building tell us?</vt:lpstr>
      <vt:lpstr>What can buildings tell us?</vt:lpstr>
      <vt:lpstr>What can this building tell us?</vt:lpstr>
      <vt:lpstr>12 Arnold Grove</vt:lpstr>
      <vt:lpstr>8 Glendower Road, Plymouth</vt:lpstr>
      <vt:lpstr>What can you tell from this picture? </vt:lpstr>
      <vt:lpstr>Inference Square?</vt:lpstr>
      <vt:lpstr>What can this photograph tell us?</vt:lpstr>
      <vt:lpstr>What makes Jack Leslie significant? </vt:lpstr>
      <vt:lpstr>Meet Jack Leslie</vt:lpstr>
      <vt:lpstr>The 1911 Census shows 9-year-old Jack, living at 12 Gerald Road Canning Town, with his parents, older sister, Letitia and his grandmother.</vt:lpstr>
      <vt:lpstr>Transcription of the 1911 census</vt:lpstr>
      <vt:lpstr>In 1921, Jack was working at Beckton Gas Works and playing football part –time for Barking Town</vt:lpstr>
      <vt:lpstr>Transcription of the 1921 census</vt:lpstr>
      <vt:lpstr>A big move to Plymouth</vt:lpstr>
      <vt:lpstr>A postcard of Plymouth Hoe in the 1930s.</vt:lpstr>
      <vt:lpstr>Canning Town in the 1920s</vt:lpstr>
      <vt:lpstr>Beckton Gas Works (taken in the 1950 or 60s)</vt:lpstr>
      <vt:lpstr>Jack soon established himself as a goal-scoring inside-forward for Plymouth Argyle</vt:lpstr>
      <vt:lpstr>Plymouth Argyle Men’s Football Team 1923</vt:lpstr>
      <vt:lpstr>Plymouth Argyle Men’s Football Team 2023</vt:lpstr>
      <vt:lpstr>8, Glendower Road</vt:lpstr>
      <vt:lpstr>Home Park 1933</vt:lpstr>
      <vt:lpstr>Home Park 2025</vt:lpstr>
      <vt:lpstr>Selection for England</vt:lpstr>
      <vt:lpstr>Great excitement </vt:lpstr>
      <vt:lpstr>Why was Jack’s name removed from the selection list?</vt:lpstr>
      <vt:lpstr>Viv Anderson</vt:lpstr>
      <vt:lpstr>A statue for Jack</vt:lpstr>
      <vt:lpstr>They were also there to unveil the plaque on his old house in Glendower Street in May 2025</vt:lpstr>
      <vt:lpstr>What makes Jack Leslie significant?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3</cp:revision>
  <dcterms:created xsi:type="dcterms:W3CDTF">2022-11-29T11:24:41Z</dcterms:created>
  <dcterms:modified xsi:type="dcterms:W3CDTF">2025-08-01T09:04:03Z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