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56"/>
  </p:notesMasterIdLst>
  <p:handoutMasterIdLst>
    <p:handoutMasterId r:id="rId57"/>
  </p:handoutMasterIdLst>
  <p:sldIdLst>
    <p:sldId id="700" r:id="rId5"/>
    <p:sldId id="364" r:id="rId6"/>
    <p:sldId id="462" r:id="rId7"/>
    <p:sldId id="379" r:id="rId8"/>
    <p:sldId id="621" r:id="rId9"/>
    <p:sldId id="488" r:id="rId10"/>
    <p:sldId id="703" r:id="rId11"/>
    <p:sldId id="622" r:id="rId12"/>
    <p:sldId id="623" r:id="rId13"/>
    <p:sldId id="656" r:id="rId14"/>
    <p:sldId id="683" r:id="rId15"/>
    <p:sldId id="684" r:id="rId16"/>
    <p:sldId id="466" r:id="rId17"/>
    <p:sldId id="641" r:id="rId18"/>
    <p:sldId id="638" r:id="rId19"/>
    <p:sldId id="639" r:id="rId20"/>
    <p:sldId id="648" r:id="rId21"/>
    <p:sldId id="649" r:id="rId22"/>
    <p:sldId id="647" r:id="rId23"/>
    <p:sldId id="682" r:id="rId24"/>
    <p:sldId id="686" r:id="rId25"/>
    <p:sldId id="687" r:id="rId26"/>
    <p:sldId id="692" r:id="rId27"/>
    <p:sldId id="685" r:id="rId28"/>
    <p:sldId id="671" r:id="rId29"/>
    <p:sldId id="672" r:id="rId30"/>
    <p:sldId id="655" r:id="rId31"/>
    <p:sldId id="663" r:id="rId32"/>
    <p:sldId id="697" r:id="rId33"/>
    <p:sldId id="675" r:id="rId34"/>
    <p:sldId id="657" r:id="rId35"/>
    <p:sldId id="658" r:id="rId36"/>
    <p:sldId id="593" r:id="rId37"/>
    <p:sldId id="676" r:id="rId38"/>
    <p:sldId id="669" r:id="rId39"/>
    <p:sldId id="660" r:id="rId40"/>
    <p:sldId id="673" r:id="rId41"/>
    <p:sldId id="704" r:id="rId42"/>
    <p:sldId id="702" r:id="rId43"/>
    <p:sldId id="677" r:id="rId44"/>
    <p:sldId id="705" r:id="rId45"/>
    <p:sldId id="701" r:id="rId46"/>
    <p:sldId id="699" r:id="rId47"/>
    <p:sldId id="612" r:id="rId48"/>
    <p:sldId id="637" r:id="rId49"/>
    <p:sldId id="706" r:id="rId50"/>
    <p:sldId id="495" r:id="rId51"/>
    <p:sldId id="506" r:id="rId52"/>
    <p:sldId id="373" r:id="rId53"/>
    <p:sldId id="514" r:id="rId54"/>
    <p:sldId id="640" r:id="rId5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110" userDrawn="1">
          <p15:clr>
            <a:srgbClr val="A4A3A4"/>
          </p15:clr>
        </p15:guide>
        <p15:guide id="2" pos="3749"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4D45330-EABD-1F74-15E5-8736CA539639}" name="McHarg, Catherine" initials="CM" userId="S::Catherine.McHarg@HistoricEngland.org.uk::88b8f76c-9ae3-4745-88eb-fe0667a22af5" providerId="AD"/>
  <p188:author id="{6B2C52B3-00A7-7B8C-C890-E6C05AC322EC}" name="Lam, Angela" initials="LA" userId="S::angela.lam@historicengland.org.uk::46b424b5-1ebe-420a-bf15-40e751be50ea" providerId="AD"/>
  <p188:author id="{EE1869E9-CA2C-6F97-8F13-6B80CB950F85}" name="Argyle, Kate" initials="AK" userId="S::kate.argyle@historicengland.org.uk::ec9842a3-6e2e-426b-9d61-525417de2156" providerId="AD"/>
  <p188:author id="{B41FC8FF-5477-433A-DD58-11F5029A4DC4}" name="McHarg, Catherine" initials="MC" userId="S::catherine.mcharg@historicengland.org.uk::88b8f76c-9ae3-4745-88eb-fe0667a22af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heese, Emily-Ann" initials="CE" lastIdx="5" clrIdx="0">
    <p:extLst>
      <p:ext uri="{19B8F6BF-5375-455C-9EA6-DF929625EA0E}">
        <p15:presenceInfo xmlns:p15="http://schemas.microsoft.com/office/powerpoint/2012/main" userId="S::Emily-Ann.Cheese@historicengland.org.uk::876ce6bc-6da5-4efb-a3e9-dc8197e35ef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BEBA0"/>
    <a:srgbClr val="CFA6EC"/>
    <a:srgbClr val="FAC3C1"/>
    <a:srgbClr val="65DCB3"/>
    <a:srgbClr val="EEFBE8"/>
    <a:srgbClr val="DEF5CF"/>
    <a:srgbClr val="F25244"/>
    <a:srgbClr val="F9A8A1"/>
    <a:srgbClr val="F2B8AE"/>
    <a:srgbClr val="4884E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9A78723-B671-4B3C-A617-E665E92024CB}" v="102" dt="2026-09-04T08:05:18.97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69240" autoAdjust="0"/>
  </p:normalViewPr>
  <p:slideViewPr>
    <p:cSldViewPr snapToGrid="0">
      <p:cViewPr varScale="1">
        <p:scale>
          <a:sx n="76" d="100"/>
          <a:sy n="76" d="100"/>
        </p:scale>
        <p:origin x="1104" y="54"/>
      </p:cViewPr>
      <p:guideLst>
        <p:guide orient="horz" pos="4110"/>
        <p:guide pos="3749"/>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commentAuthors" Target="commentAuthors.xml"/><Relationship Id="rId5" Type="http://schemas.openxmlformats.org/officeDocument/2006/relationships/slide" Target="slides/slide1.xml"/><Relationship Id="rId61" Type="http://schemas.openxmlformats.org/officeDocument/2006/relationships/theme" Target="theme/them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notesMaster" Target="notesMasters/notesMaster1.xml"/><Relationship Id="rId64"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handoutMaster" Target="handoutMasters/handoutMaster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viewProps" Target="viewProps.xml"/><Relationship Id="rId65"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cHarg, Catherine" userId="88b8f76c-9ae3-4745-88eb-fe0667a22af5" providerId="ADAL" clId="{CA6F3431-AE1E-495F-A75B-7AA93AB5A731}"/>
    <pc:docChg chg="undo custSel addSld delSld modSld">
      <pc:chgData name="McHarg, Catherine" userId="88b8f76c-9ae3-4745-88eb-fe0667a22af5" providerId="ADAL" clId="{CA6F3431-AE1E-495F-A75B-7AA93AB5A731}" dt="2026-09-04T08:05:18.972" v="420"/>
      <pc:docMkLst>
        <pc:docMk/>
      </pc:docMkLst>
      <pc:sldChg chg="modAnim">
        <pc:chgData name="McHarg, Catherine" userId="88b8f76c-9ae3-4745-88eb-fe0667a22af5" providerId="ADAL" clId="{CA6F3431-AE1E-495F-A75B-7AA93AB5A731}" dt="2026-09-04T08:04:53.102" v="416"/>
        <pc:sldMkLst>
          <pc:docMk/>
          <pc:sldMk cId="16420875" sldId="373"/>
        </pc:sldMkLst>
      </pc:sldChg>
      <pc:sldChg chg="modSp del mod modAnim">
        <pc:chgData name="McHarg, Catherine" userId="88b8f76c-9ae3-4745-88eb-fe0667a22af5" providerId="ADAL" clId="{CA6F3431-AE1E-495F-A75B-7AA93AB5A731}" dt="2026-09-04T08:04:25.413" v="414" actId="47"/>
        <pc:sldMkLst>
          <pc:docMk/>
          <pc:sldMk cId="1388761181" sldId="493"/>
        </pc:sldMkLst>
        <pc:graphicFrameChg chg="modGraphic">
          <ac:chgData name="McHarg, Catherine" userId="88b8f76c-9ae3-4745-88eb-fe0667a22af5" providerId="ADAL" clId="{CA6F3431-AE1E-495F-A75B-7AA93AB5A731}" dt="2026-09-04T07:56:28.703" v="333" actId="20577"/>
          <ac:graphicFrameMkLst>
            <pc:docMk/>
            <pc:sldMk cId="1388761181" sldId="493"/>
            <ac:graphicFrameMk id="19" creationId="{7E7928BA-FE82-0B05-3551-DCECA8A4398F}"/>
          </ac:graphicFrameMkLst>
        </pc:graphicFrameChg>
      </pc:sldChg>
      <pc:sldChg chg="modAnim">
        <pc:chgData name="McHarg, Catherine" userId="88b8f76c-9ae3-4745-88eb-fe0667a22af5" providerId="ADAL" clId="{CA6F3431-AE1E-495F-A75B-7AA93AB5A731}" dt="2026-09-04T08:05:18.972" v="420"/>
        <pc:sldMkLst>
          <pc:docMk/>
          <pc:sldMk cId="2446213329" sldId="514"/>
        </pc:sldMkLst>
      </pc:sldChg>
      <pc:sldChg chg="modSp mod">
        <pc:chgData name="McHarg, Catherine" userId="88b8f76c-9ae3-4745-88eb-fe0667a22af5" providerId="ADAL" clId="{CA6F3431-AE1E-495F-A75B-7AA93AB5A731}" dt="2026-09-04T07:58:38.505" v="351" actId="122"/>
        <pc:sldMkLst>
          <pc:docMk/>
          <pc:sldMk cId="3294726532" sldId="612"/>
        </pc:sldMkLst>
        <pc:graphicFrameChg chg="modGraphic">
          <ac:chgData name="McHarg, Catherine" userId="88b8f76c-9ae3-4745-88eb-fe0667a22af5" providerId="ADAL" clId="{CA6F3431-AE1E-495F-A75B-7AA93AB5A731}" dt="2026-09-04T07:58:38.505" v="351" actId="122"/>
          <ac:graphicFrameMkLst>
            <pc:docMk/>
            <pc:sldMk cId="3294726532" sldId="612"/>
            <ac:graphicFrameMk id="19" creationId="{DBD1FD54-D32B-27AC-32B2-62FDA173EF3C}"/>
          </ac:graphicFrameMkLst>
        </pc:graphicFrameChg>
      </pc:sldChg>
      <pc:sldChg chg="modNotesTx">
        <pc:chgData name="McHarg, Catherine" userId="88b8f76c-9ae3-4745-88eb-fe0667a22af5" providerId="ADAL" clId="{CA6F3431-AE1E-495F-A75B-7AA93AB5A731}" dt="2026-09-04T07:22:48.018" v="13" actId="20577"/>
        <pc:sldMkLst>
          <pc:docMk/>
          <pc:sldMk cId="1389317757" sldId="647"/>
        </pc:sldMkLst>
      </pc:sldChg>
      <pc:sldChg chg="modNotesTx">
        <pc:chgData name="McHarg, Catherine" userId="88b8f76c-9ae3-4745-88eb-fe0667a22af5" providerId="ADAL" clId="{CA6F3431-AE1E-495F-A75B-7AA93AB5A731}" dt="2026-09-04T07:18:38.781" v="0" actId="20577"/>
        <pc:sldMkLst>
          <pc:docMk/>
          <pc:sldMk cId="2595531583" sldId="656"/>
        </pc:sldMkLst>
      </pc:sldChg>
      <pc:sldChg chg="modAnim">
        <pc:chgData name="McHarg, Catherine" userId="88b8f76c-9ae3-4745-88eb-fe0667a22af5" providerId="ADAL" clId="{CA6F3431-AE1E-495F-A75B-7AA93AB5A731}" dt="2026-09-04T07:24:33.669" v="17"/>
        <pc:sldMkLst>
          <pc:docMk/>
          <pc:sldMk cId="485975594" sldId="657"/>
        </pc:sldMkLst>
      </pc:sldChg>
      <pc:sldChg chg="modNotesTx">
        <pc:chgData name="McHarg, Catherine" userId="88b8f76c-9ae3-4745-88eb-fe0667a22af5" providerId="ADAL" clId="{CA6F3431-AE1E-495F-A75B-7AA93AB5A731}" dt="2026-09-04T07:23:59.448" v="14" actId="20577"/>
        <pc:sldMkLst>
          <pc:docMk/>
          <pc:sldMk cId="3443031010" sldId="672"/>
        </pc:sldMkLst>
      </pc:sldChg>
      <pc:sldChg chg="modAnim">
        <pc:chgData name="McHarg, Catherine" userId="88b8f76c-9ae3-4745-88eb-fe0667a22af5" providerId="ADAL" clId="{CA6F3431-AE1E-495F-A75B-7AA93AB5A731}" dt="2026-09-04T07:24:46.212" v="19"/>
        <pc:sldMkLst>
          <pc:docMk/>
          <pc:sldMk cId="674182544" sldId="673"/>
        </pc:sldMkLst>
      </pc:sldChg>
      <pc:sldChg chg="addSp modSp mod modAnim">
        <pc:chgData name="McHarg, Catherine" userId="88b8f76c-9ae3-4745-88eb-fe0667a22af5" providerId="ADAL" clId="{CA6F3431-AE1E-495F-A75B-7AA93AB5A731}" dt="2026-09-04T07:53:08.792" v="290" actId="113"/>
        <pc:sldMkLst>
          <pc:docMk/>
          <pc:sldMk cId="3630538816" sldId="677"/>
        </pc:sldMkLst>
        <pc:spChg chg="add mod">
          <ac:chgData name="McHarg, Catherine" userId="88b8f76c-9ae3-4745-88eb-fe0667a22af5" providerId="ADAL" clId="{CA6F3431-AE1E-495F-A75B-7AA93AB5A731}" dt="2026-09-04T07:53:08.792" v="290" actId="113"/>
          <ac:spMkLst>
            <pc:docMk/>
            <pc:sldMk cId="3630538816" sldId="677"/>
            <ac:spMk id="3" creationId="{A81AAB77-9240-D0D9-0150-0A6AB6B4AA75}"/>
          </ac:spMkLst>
        </pc:spChg>
      </pc:sldChg>
      <pc:sldChg chg="modNotesTx">
        <pc:chgData name="McHarg, Catherine" userId="88b8f76c-9ae3-4745-88eb-fe0667a22af5" providerId="ADAL" clId="{CA6F3431-AE1E-495F-A75B-7AA93AB5A731}" dt="2026-09-04T07:18:56.059" v="1" actId="20577"/>
        <pc:sldMkLst>
          <pc:docMk/>
          <pc:sldMk cId="4126072409" sldId="683"/>
        </pc:sldMkLst>
      </pc:sldChg>
      <pc:sldChg chg="addSp modSp mod modAnim">
        <pc:chgData name="McHarg, Catherine" userId="88b8f76c-9ae3-4745-88eb-fe0667a22af5" providerId="ADAL" clId="{CA6F3431-AE1E-495F-A75B-7AA93AB5A731}" dt="2026-09-04T07:55:35.897" v="320"/>
        <pc:sldMkLst>
          <pc:docMk/>
          <pc:sldMk cId="2185957438" sldId="699"/>
        </pc:sldMkLst>
        <pc:spChg chg="add mod">
          <ac:chgData name="McHarg, Catherine" userId="88b8f76c-9ae3-4745-88eb-fe0667a22af5" providerId="ADAL" clId="{CA6F3431-AE1E-495F-A75B-7AA93AB5A731}" dt="2026-09-04T07:55:29.899" v="315" actId="1076"/>
          <ac:spMkLst>
            <pc:docMk/>
            <pc:sldMk cId="2185957438" sldId="699"/>
            <ac:spMk id="3" creationId="{56DDA8FE-F2F7-2F50-1F7C-C327047BA472}"/>
          </ac:spMkLst>
        </pc:spChg>
        <pc:grpChg chg="mod">
          <ac:chgData name="McHarg, Catherine" userId="88b8f76c-9ae3-4745-88eb-fe0667a22af5" providerId="ADAL" clId="{CA6F3431-AE1E-495F-A75B-7AA93AB5A731}" dt="2026-09-04T07:54:26.170" v="307" actId="1076"/>
          <ac:grpSpMkLst>
            <pc:docMk/>
            <pc:sldMk cId="2185957438" sldId="699"/>
            <ac:grpSpMk id="7" creationId="{29C92B3E-F1CC-A987-7E5E-6592F7B889C6}"/>
          </ac:grpSpMkLst>
        </pc:grpChg>
        <pc:grpChg chg="mod">
          <ac:chgData name="McHarg, Catherine" userId="88b8f76c-9ae3-4745-88eb-fe0667a22af5" providerId="ADAL" clId="{CA6F3431-AE1E-495F-A75B-7AA93AB5A731}" dt="2026-09-04T07:54:37.770" v="308" actId="1076"/>
          <ac:grpSpMkLst>
            <pc:docMk/>
            <pc:sldMk cId="2185957438" sldId="699"/>
            <ac:grpSpMk id="13" creationId="{AE169A35-0579-F760-6B10-168D00028AC5}"/>
          </ac:grpSpMkLst>
        </pc:grpChg>
        <pc:grpChg chg="mod">
          <ac:chgData name="McHarg, Catherine" userId="88b8f76c-9ae3-4745-88eb-fe0667a22af5" providerId="ADAL" clId="{CA6F3431-AE1E-495F-A75B-7AA93AB5A731}" dt="2026-09-04T07:54:41.674" v="309" actId="1076"/>
          <ac:grpSpMkLst>
            <pc:docMk/>
            <pc:sldMk cId="2185957438" sldId="699"/>
            <ac:grpSpMk id="16" creationId="{B79D5E2A-F20F-CBE2-7634-A7E0DC13D9CC}"/>
          </ac:grpSpMkLst>
        </pc:grpChg>
        <pc:grpChg chg="mod">
          <ac:chgData name="McHarg, Catherine" userId="88b8f76c-9ae3-4745-88eb-fe0667a22af5" providerId="ADAL" clId="{CA6F3431-AE1E-495F-A75B-7AA93AB5A731}" dt="2026-09-04T07:54:26.170" v="307" actId="1076"/>
          <ac:grpSpMkLst>
            <pc:docMk/>
            <pc:sldMk cId="2185957438" sldId="699"/>
            <ac:grpSpMk id="19" creationId="{78BA34E1-A9C2-45E2-DB1D-3A53DF39FEDA}"/>
          </ac:grpSpMkLst>
        </pc:grpChg>
      </pc:sldChg>
      <pc:sldChg chg="modNotesTx">
        <pc:chgData name="McHarg, Catherine" userId="88b8f76c-9ae3-4745-88eb-fe0667a22af5" providerId="ADAL" clId="{CA6F3431-AE1E-495F-A75B-7AA93AB5A731}" dt="2026-09-04T07:53:58.272" v="306" actId="113"/>
        <pc:sldMkLst>
          <pc:docMk/>
          <pc:sldMk cId="842929473" sldId="701"/>
        </pc:sldMkLst>
      </pc:sldChg>
      <pc:sldChg chg="addSp delSp modSp mod modAnim">
        <pc:chgData name="McHarg, Catherine" userId="88b8f76c-9ae3-4745-88eb-fe0667a22af5" providerId="ADAL" clId="{CA6F3431-AE1E-495F-A75B-7AA93AB5A731}" dt="2026-09-04T07:44:08.983" v="126"/>
        <pc:sldMkLst>
          <pc:docMk/>
          <pc:sldMk cId="3580868643" sldId="702"/>
        </pc:sldMkLst>
        <pc:spChg chg="add mod">
          <ac:chgData name="McHarg, Catherine" userId="88b8f76c-9ae3-4745-88eb-fe0667a22af5" providerId="ADAL" clId="{CA6F3431-AE1E-495F-A75B-7AA93AB5A731}" dt="2026-09-04T07:41:23.548" v="92" actId="14100"/>
          <ac:spMkLst>
            <pc:docMk/>
            <pc:sldMk cId="3580868643" sldId="702"/>
            <ac:spMk id="3" creationId="{EDE75D7E-2F96-9C07-47AA-43E910A209B0}"/>
          </ac:spMkLst>
        </pc:spChg>
        <pc:spChg chg="add mod">
          <ac:chgData name="McHarg, Catherine" userId="88b8f76c-9ae3-4745-88eb-fe0667a22af5" providerId="ADAL" clId="{CA6F3431-AE1E-495F-A75B-7AA93AB5A731}" dt="2026-09-04T07:41:55.998" v="98" actId="1076"/>
          <ac:spMkLst>
            <pc:docMk/>
            <pc:sldMk cId="3580868643" sldId="702"/>
            <ac:spMk id="5" creationId="{3B76EBB5-FB82-99A4-8D44-FC109C8C60E0}"/>
          </ac:spMkLst>
        </pc:spChg>
        <pc:spChg chg="add mod">
          <ac:chgData name="McHarg, Catherine" userId="88b8f76c-9ae3-4745-88eb-fe0667a22af5" providerId="ADAL" clId="{CA6F3431-AE1E-495F-A75B-7AA93AB5A731}" dt="2026-09-04T07:42:10.015" v="101" actId="1076"/>
          <ac:spMkLst>
            <pc:docMk/>
            <pc:sldMk cId="3580868643" sldId="702"/>
            <ac:spMk id="6" creationId="{AC13936D-CA22-755A-C467-8FF969C22A71}"/>
          </ac:spMkLst>
        </pc:spChg>
        <pc:spChg chg="add del mod">
          <ac:chgData name="McHarg, Catherine" userId="88b8f76c-9ae3-4745-88eb-fe0667a22af5" providerId="ADAL" clId="{CA6F3431-AE1E-495F-A75B-7AA93AB5A731}" dt="2026-09-04T07:41:38.767" v="96" actId="478"/>
          <ac:spMkLst>
            <pc:docMk/>
            <pc:sldMk cId="3580868643" sldId="702"/>
            <ac:spMk id="8" creationId="{0AC77F9A-BE69-9795-A85F-B2E97E9BE232}"/>
          </ac:spMkLst>
        </pc:spChg>
        <pc:spChg chg="add mod">
          <ac:chgData name="McHarg, Catherine" userId="88b8f76c-9ae3-4745-88eb-fe0667a22af5" providerId="ADAL" clId="{CA6F3431-AE1E-495F-A75B-7AA93AB5A731}" dt="2026-09-04T07:42:58.689" v="112" actId="14100"/>
          <ac:spMkLst>
            <pc:docMk/>
            <pc:sldMk cId="3580868643" sldId="702"/>
            <ac:spMk id="9" creationId="{59214391-FBA3-C2D6-3088-5B6AB4E232FD}"/>
          </ac:spMkLst>
        </pc:spChg>
        <pc:spChg chg="add mod">
          <ac:chgData name="McHarg, Catherine" userId="88b8f76c-9ae3-4745-88eb-fe0667a22af5" providerId="ADAL" clId="{CA6F3431-AE1E-495F-A75B-7AA93AB5A731}" dt="2026-09-04T07:44:06.302" v="125" actId="1076"/>
          <ac:spMkLst>
            <pc:docMk/>
            <pc:sldMk cId="3580868643" sldId="702"/>
            <ac:spMk id="10" creationId="{05703AE3-5DD5-8F3F-4C12-CBC48DA05FAF}"/>
          </ac:spMkLst>
        </pc:spChg>
        <pc:graphicFrameChg chg="add del mod modGraphic">
          <ac:chgData name="McHarg, Catherine" userId="88b8f76c-9ae3-4745-88eb-fe0667a22af5" providerId="ADAL" clId="{CA6F3431-AE1E-495F-A75B-7AA93AB5A731}" dt="2026-09-04T07:43:25.873" v="116" actId="20577"/>
          <ac:graphicFrameMkLst>
            <pc:docMk/>
            <pc:sldMk cId="3580868643" sldId="702"/>
            <ac:graphicFrameMk id="4" creationId="{B36EFBDF-40A3-97EB-2119-278907ECE453}"/>
          </ac:graphicFrameMkLst>
        </pc:graphicFrameChg>
      </pc:sldChg>
      <pc:sldChg chg="addSp delSp modSp add mod modClrScheme modAnim chgLayout">
        <pc:chgData name="McHarg, Catherine" userId="88b8f76c-9ae3-4745-88eb-fe0667a22af5" providerId="ADAL" clId="{CA6F3431-AE1E-495F-A75B-7AA93AB5A731}" dt="2026-09-04T07:52:02.594" v="271" actId="2085"/>
        <pc:sldMkLst>
          <pc:docMk/>
          <pc:sldMk cId="1407691454" sldId="705"/>
        </pc:sldMkLst>
        <pc:spChg chg="mod ord">
          <ac:chgData name="McHarg, Catherine" userId="88b8f76c-9ae3-4745-88eb-fe0667a22af5" providerId="ADAL" clId="{CA6F3431-AE1E-495F-A75B-7AA93AB5A731}" dt="2026-09-04T07:45:12.746" v="129" actId="700"/>
          <ac:spMkLst>
            <pc:docMk/>
            <pc:sldMk cId="1407691454" sldId="705"/>
            <ac:spMk id="2" creationId="{ADDB2822-7248-A4CB-D74A-9667AA324C85}"/>
          </ac:spMkLst>
        </pc:spChg>
        <pc:spChg chg="mod topLvl">
          <ac:chgData name="McHarg, Catherine" userId="88b8f76c-9ae3-4745-88eb-fe0667a22af5" providerId="ADAL" clId="{CA6F3431-AE1E-495F-A75B-7AA93AB5A731}" dt="2026-09-04T07:51:45.163" v="269" actId="478"/>
          <ac:spMkLst>
            <pc:docMk/>
            <pc:sldMk cId="1407691454" sldId="705"/>
            <ac:spMk id="6" creationId="{7FBA2C96-8375-BECB-8966-FCE7237A324B}"/>
          </ac:spMkLst>
        </pc:spChg>
        <pc:spChg chg="mod topLvl">
          <ac:chgData name="McHarg, Catherine" userId="88b8f76c-9ae3-4745-88eb-fe0667a22af5" providerId="ADAL" clId="{CA6F3431-AE1E-495F-A75B-7AA93AB5A731}" dt="2026-09-04T07:48:47.717" v="156" actId="164"/>
          <ac:spMkLst>
            <pc:docMk/>
            <pc:sldMk cId="1407691454" sldId="705"/>
            <ac:spMk id="7" creationId="{56C11DAE-B317-86F0-8BB9-9B0A50686D8A}"/>
          </ac:spMkLst>
        </pc:spChg>
        <pc:spChg chg="mod">
          <ac:chgData name="McHarg, Catherine" userId="88b8f76c-9ae3-4745-88eb-fe0667a22af5" providerId="ADAL" clId="{CA6F3431-AE1E-495F-A75B-7AA93AB5A731}" dt="2026-09-04T07:52:02.594" v="271" actId="2085"/>
          <ac:spMkLst>
            <pc:docMk/>
            <pc:sldMk cId="1407691454" sldId="705"/>
            <ac:spMk id="8" creationId="{293371D8-BA00-1E9E-6A3F-49461818B1B0}"/>
          </ac:spMkLst>
        </pc:spChg>
        <pc:spChg chg="mod topLvl">
          <ac:chgData name="McHarg, Catherine" userId="88b8f76c-9ae3-4745-88eb-fe0667a22af5" providerId="ADAL" clId="{CA6F3431-AE1E-495F-A75B-7AA93AB5A731}" dt="2026-09-04T07:49:49.524" v="168" actId="1076"/>
          <ac:spMkLst>
            <pc:docMk/>
            <pc:sldMk cId="1407691454" sldId="705"/>
            <ac:spMk id="9" creationId="{30CD8D5D-2650-EB9A-58A9-4CFC161E4658}"/>
          </ac:spMkLst>
        </pc:spChg>
        <pc:spChg chg="mod">
          <ac:chgData name="McHarg, Catherine" userId="88b8f76c-9ae3-4745-88eb-fe0667a22af5" providerId="ADAL" clId="{CA6F3431-AE1E-495F-A75B-7AA93AB5A731}" dt="2026-09-04T07:46:25.436" v="134" actId="692"/>
          <ac:spMkLst>
            <pc:docMk/>
            <pc:sldMk cId="1407691454" sldId="705"/>
            <ac:spMk id="10" creationId="{294AD8A5-427E-122A-7C88-E043F6EE46C1}"/>
          </ac:spMkLst>
        </pc:spChg>
        <pc:spChg chg="mod">
          <ac:chgData name="McHarg, Catherine" userId="88b8f76c-9ae3-4745-88eb-fe0667a22af5" providerId="ADAL" clId="{CA6F3431-AE1E-495F-A75B-7AA93AB5A731}" dt="2026-09-04T07:47:11.280" v="139" actId="692"/>
          <ac:spMkLst>
            <pc:docMk/>
            <pc:sldMk cId="1407691454" sldId="705"/>
            <ac:spMk id="13" creationId="{062D3874-EDE1-BCF9-D6DE-0498D54A0A33}"/>
          </ac:spMkLst>
        </pc:spChg>
        <pc:spChg chg="mod">
          <ac:chgData name="McHarg, Catherine" userId="88b8f76c-9ae3-4745-88eb-fe0667a22af5" providerId="ADAL" clId="{CA6F3431-AE1E-495F-A75B-7AA93AB5A731}" dt="2026-09-04T07:49:56.399" v="170" actId="692"/>
          <ac:spMkLst>
            <pc:docMk/>
            <pc:sldMk cId="1407691454" sldId="705"/>
            <ac:spMk id="15" creationId="{5C06A38A-91B6-F88D-9139-19D0B7888D34}"/>
          </ac:spMkLst>
        </pc:spChg>
        <pc:spChg chg="mod">
          <ac:chgData name="McHarg, Catherine" userId="88b8f76c-9ae3-4745-88eb-fe0667a22af5" providerId="ADAL" clId="{CA6F3431-AE1E-495F-A75B-7AA93AB5A731}" dt="2026-09-04T07:46:48.561" v="136" actId="692"/>
          <ac:spMkLst>
            <pc:docMk/>
            <pc:sldMk cId="1407691454" sldId="705"/>
            <ac:spMk id="17" creationId="{657F0AFC-B751-E574-9696-E46A7E7A424E}"/>
          </ac:spMkLst>
        </pc:spChg>
        <pc:spChg chg="mod">
          <ac:chgData name="McHarg, Catherine" userId="88b8f76c-9ae3-4745-88eb-fe0667a22af5" providerId="ADAL" clId="{CA6F3431-AE1E-495F-A75B-7AA93AB5A731}" dt="2026-09-04T07:46:58.858" v="137" actId="207"/>
          <ac:spMkLst>
            <pc:docMk/>
            <pc:sldMk cId="1407691454" sldId="705"/>
            <ac:spMk id="21" creationId="{815885F8-3BBA-367F-5E9A-C0CBC9A761B1}"/>
          </ac:spMkLst>
        </pc:spChg>
        <pc:spChg chg="add del mod topLvl">
          <ac:chgData name="McHarg, Catherine" userId="88b8f76c-9ae3-4745-88eb-fe0667a22af5" providerId="ADAL" clId="{CA6F3431-AE1E-495F-A75B-7AA93AB5A731}" dt="2026-09-04T07:48:23.395" v="151" actId="478"/>
          <ac:spMkLst>
            <pc:docMk/>
            <pc:sldMk cId="1407691454" sldId="705"/>
            <ac:spMk id="25" creationId="{EE2FF739-9FE2-4C8B-77CB-8C8CCACC9E1A}"/>
          </ac:spMkLst>
        </pc:spChg>
        <pc:spChg chg="mod">
          <ac:chgData name="McHarg, Catherine" userId="88b8f76c-9ae3-4745-88eb-fe0667a22af5" providerId="ADAL" clId="{CA6F3431-AE1E-495F-A75B-7AA93AB5A731}" dt="2026-09-04T07:50:11.984" v="173" actId="207"/>
          <ac:spMkLst>
            <pc:docMk/>
            <pc:sldMk cId="1407691454" sldId="705"/>
            <ac:spMk id="27" creationId="{0BC735E4-E6F5-1144-151E-ED3B1E9F057B}"/>
          </ac:spMkLst>
        </pc:spChg>
        <pc:grpChg chg="add del mod">
          <ac:chgData name="McHarg, Catherine" userId="88b8f76c-9ae3-4745-88eb-fe0667a22af5" providerId="ADAL" clId="{CA6F3431-AE1E-495F-A75B-7AA93AB5A731}" dt="2026-09-04T07:48:05.406" v="149" actId="165"/>
          <ac:grpSpMkLst>
            <pc:docMk/>
            <pc:sldMk cId="1407691454" sldId="705"/>
            <ac:grpSpMk id="3" creationId="{56D57C27-87F8-4BE5-277D-ECE78AC6387A}"/>
          </ac:grpSpMkLst>
        </pc:grpChg>
        <pc:grpChg chg="del">
          <ac:chgData name="McHarg, Catherine" userId="88b8f76c-9ae3-4745-88eb-fe0667a22af5" providerId="ADAL" clId="{CA6F3431-AE1E-495F-A75B-7AA93AB5A731}" dt="2026-09-04T07:51:45.163" v="269" actId="478"/>
          <ac:grpSpMkLst>
            <pc:docMk/>
            <pc:sldMk cId="1407691454" sldId="705"/>
            <ac:grpSpMk id="4" creationId="{B38A80D1-6932-1882-7879-1C2AEF7E5B92}"/>
          </ac:grpSpMkLst>
        </pc:grpChg>
        <pc:grpChg chg="add mod">
          <ac:chgData name="McHarg, Catherine" userId="88b8f76c-9ae3-4745-88eb-fe0667a22af5" providerId="ADAL" clId="{CA6F3431-AE1E-495F-A75B-7AA93AB5A731}" dt="2026-09-04T07:50:14.075" v="174" actId="1076"/>
          <ac:grpSpMkLst>
            <pc:docMk/>
            <pc:sldMk cId="1407691454" sldId="705"/>
            <ac:grpSpMk id="12" creationId="{45846ACE-9E1E-73F4-8AEC-C4E2B870ABC4}"/>
          </ac:grpSpMkLst>
        </pc:grpChg>
        <pc:grpChg chg="del">
          <ac:chgData name="McHarg, Catherine" userId="88b8f76c-9ae3-4745-88eb-fe0667a22af5" providerId="ADAL" clId="{CA6F3431-AE1E-495F-A75B-7AA93AB5A731}" dt="2026-09-04T07:47:34.943" v="141" actId="165"/>
          <ac:grpSpMkLst>
            <pc:docMk/>
            <pc:sldMk cId="1407691454" sldId="705"/>
            <ac:grpSpMk id="30" creationId="{A32AD4EE-9B6E-FD47-038A-C3CEA86625C9}"/>
          </ac:grpSpMkLst>
        </pc:grpChg>
        <pc:grpChg chg="ord">
          <ac:chgData name="McHarg, Catherine" userId="88b8f76c-9ae3-4745-88eb-fe0667a22af5" providerId="ADAL" clId="{CA6F3431-AE1E-495F-A75B-7AA93AB5A731}" dt="2026-09-04T07:50:06.105" v="172" actId="167"/>
          <ac:grpSpMkLst>
            <pc:docMk/>
            <pc:sldMk cId="1407691454" sldId="705"/>
            <ac:grpSpMk id="31" creationId="{E0C6B1ED-59F0-FE94-F550-40E64953512F}"/>
          </ac:grpSpMkLst>
        </pc:grpChg>
        <pc:picChg chg="del mod topLvl">
          <ac:chgData name="McHarg, Catherine" userId="88b8f76c-9ae3-4745-88eb-fe0667a22af5" providerId="ADAL" clId="{CA6F3431-AE1E-495F-A75B-7AA93AB5A731}" dt="2026-09-04T07:51:45.163" v="269" actId="478"/>
          <ac:picMkLst>
            <pc:docMk/>
            <pc:sldMk cId="1407691454" sldId="705"/>
            <ac:picMk id="5" creationId="{BDEBEDD1-C075-05E2-25E6-AA4C735C295B}"/>
          </ac:picMkLst>
        </pc:picChg>
        <pc:picChg chg="add del mod topLvl">
          <ac:chgData name="McHarg, Catherine" userId="88b8f76c-9ae3-4745-88eb-fe0667a22af5" providerId="ADAL" clId="{CA6F3431-AE1E-495F-A75B-7AA93AB5A731}" dt="2026-09-04T07:47:55.720" v="146" actId="478"/>
          <ac:picMkLst>
            <pc:docMk/>
            <pc:sldMk cId="1407691454" sldId="705"/>
            <ac:picMk id="19" creationId="{3A2562F4-E235-C74E-883A-258783623333}"/>
          </ac:picMkLst>
        </pc:picChg>
      </pc:sldChg>
      <pc:sldChg chg="addSp delSp modSp add mod delAnim modAnim">
        <pc:chgData name="McHarg, Catherine" userId="88b8f76c-9ae3-4745-88eb-fe0667a22af5" providerId="ADAL" clId="{CA6F3431-AE1E-495F-A75B-7AA93AB5A731}" dt="2026-09-04T08:04:20.728" v="413"/>
        <pc:sldMkLst>
          <pc:docMk/>
          <pc:sldMk cId="2954983105" sldId="706"/>
        </pc:sldMkLst>
        <pc:spChg chg="add mod">
          <ac:chgData name="McHarg, Catherine" userId="88b8f76c-9ae3-4745-88eb-fe0667a22af5" providerId="ADAL" clId="{CA6F3431-AE1E-495F-A75B-7AA93AB5A731}" dt="2026-09-04T08:00:29.859" v="373" actId="12"/>
          <ac:spMkLst>
            <pc:docMk/>
            <pc:sldMk cId="2954983105" sldId="706"/>
            <ac:spMk id="5" creationId="{2D40338F-9517-F1F6-9573-CFA2D4238C09}"/>
          </ac:spMkLst>
        </pc:spChg>
        <pc:spChg chg="add mod">
          <ac:chgData name="McHarg, Catherine" userId="88b8f76c-9ae3-4745-88eb-fe0667a22af5" providerId="ADAL" clId="{CA6F3431-AE1E-495F-A75B-7AA93AB5A731}" dt="2026-09-04T08:00:40.432" v="375" actId="1076"/>
          <ac:spMkLst>
            <pc:docMk/>
            <pc:sldMk cId="2954983105" sldId="706"/>
            <ac:spMk id="6" creationId="{1AAF6F63-B3F0-0959-1D1E-33BAC4150CFA}"/>
          </ac:spMkLst>
        </pc:spChg>
        <pc:spChg chg="add mod">
          <ac:chgData name="McHarg, Catherine" userId="88b8f76c-9ae3-4745-88eb-fe0667a22af5" providerId="ADAL" clId="{CA6F3431-AE1E-495F-A75B-7AA93AB5A731}" dt="2026-09-04T08:00:36.117" v="374" actId="1076"/>
          <ac:spMkLst>
            <pc:docMk/>
            <pc:sldMk cId="2954983105" sldId="706"/>
            <ac:spMk id="7" creationId="{80FB8C81-CF2D-AB85-BD61-EC50958EAF7A}"/>
          </ac:spMkLst>
        </pc:spChg>
        <pc:spChg chg="add mod">
          <ac:chgData name="McHarg, Catherine" userId="88b8f76c-9ae3-4745-88eb-fe0667a22af5" providerId="ADAL" clId="{CA6F3431-AE1E-495F-A75B-7AA93AB5A731}" dt="2026-09-04T08:01:00.309" v="378"/>
          <ac:spMkLst>
            <pc:docMk/>
            <pc:sldMk cId="2954983105" sldId="706"/>
            <ac:spMk id="8" creationId="{C45A5072-940A-E8A0-8D96-E398DC7258A8}"/>
          </ac:spMkLst>
        </pc:spChg>
        <pc:spChg chg="add mod">
          <ac:chgData name="McHarg, Catherine" userId="88b8f76c-9ae3-4745-88eb-fe0667a22af5" providerId="ADAL" clId="{CA6F3431-AE1E-495F-A75B-7AA93AB5A731}" dt="2026-09-04T08:02:30.138" v="394" actId="20577"/>
          <ac:spMkLst>
            <pc:docMk/>
            <pc:sldMk cId="2954983105" sldId="706"/>
            <ac:spMk id="9" creationId="{3993D43C-5CB1-6FEF-6A01-6669D7EFD487}"/>
          </ac:spMkLst>
        </pc:spChg>
        <pc:spChg chg="add mod">
          <ac:chgData name="McHarg, Catherine" userId="88b8f76c-9ae3-4745-88eb-fe0667a22af5" providerId="ADAL" clId="{CA6F3431-AE1E-495F-A75B-7AA93AB5A731}" dt="2026-09-04T08:02:26.787" v="393"/>
          <ac:spMkLst>
            <pc:docMk/>
            <pc:sldMk cId="2954983105" sldId="706"/>
            <ac:spMk id="10" creationId="{18022757-DF8A-BB08-837E-99DBBDB4EDB2}"/>
          </ac:spMkLst>
        </pc:spChg>
        <pc:spChg chg="add mod">
          <ac:chgData name="McHarg, Catherine" userId="88b8f76c-9ae3-4745-88eb-fe0667a22af5" providerId="ADAL" clId="{CA6F3431-AE1E-495F-A75B-7AA93AB5A731}" dt="2026-09-04T08:03:03.620" v="398" actId="1076"/>
          <ac:spMkLst>
            <pc:docMk/>
            <pc:sldMk cId="2954983105" sldId="706"/>
            <ac:spMk id="11" creationId="{F01C4C31-8790-AF27-067D-AB7318177383}"/>
          </ac:spMkLst>
        </pc:spChg>
        <pc:spChg chg="add mod">
          <ac:chgData name="McHarg, Catherine" userId="88b8f76c-9ae3-4745-88eb-fe0667a22af5" providerId="ADAL" clId="{CA6F3431-AE1E-495F-A75B-7AA93AB5A731}" dt="2026-09-04T08:03:24.566" v="401"/>
          <ac:spMkLst>
            <pc:docMk/>
            <pc:sldMk cId="2954983105" sldId="706"/>
            <ac:spMk id="12" creationId="{DB6C0785-612D-9D47-BD26-11E5A168D6F6}"/>
          </ac:spMkLst>
        </pc:spChg>
        <pc:spChg chg="add mod">
          <ac:chgData name="McHarg, Catherine" userId="88b8f76c-9ae3-4745-88eb-fe0667a22af5" providerId="ADAL" clId="{CA6F3431-AE1E-495F-A75B-7AA93AB5A731}" dt="2026-09-04T08:03:45.955" v="404"/>
          <ac:spMkLst>
            <pc:docMk/>
            <pc:sldMk cId="2954983105" sldId="706"/>
            <ac:spMk id="13" creationId="{28D6F49D-6E25-A8AB-4235-CB73D151BF22}"/>
          </ac:spMkLst>
        </pc:spChg>
        <pc:spChg chg="del">
          <ac:chgData name="McHarg, Catherine" userId="88b8f76c-9ae3-4745-88eb-fe0667a22af5" providerId="ADAL" clId="{CA6F3431-AE1E-495F-A75B-7AA93AB5A731}" dt="2026-09-04T07:56:54.048" v="337" actId="478"/>
          <ac:spMkLst>
            <pc:docMk/>
            <pc:sldMk cId="2954983105" sldId="706"/>
            <ac:spMk id="18" creationId="{2186808B-432E-CD7B-72AA-37839CC7A246}"/>
          </ac:spMkLst>
        </pc:spChg>
        <pc:graphicFrameChg chg="add mod modGraphic">
          <ac:chgData name="McHarg, Catherine" userId="88b8f76c-9ae3-4745-88eb-fe0667a22af5" providerId="ADAL" clId="{CA6F3431-AE1E-495F-A75B-7AA93AB5A731}" dt="2026-09-04T07:58:22.336" v="349" actId="122"/>
          <ac:graphicFrameMkLst>
            <pc:docMk/>
            <pc:sldMk cId="2954983105" sldId="706"/>
            <ac:graphicFrameMk id="4" creationId="{7680D1ED-C41E-1F1B-7C04-D20A80836D23}"/>
          </ac:graphicFrameMkLst>
        </pc:graphicFrameChg>
        <pc:graphicFrameChg chg="del">
          <ac:chgData name="McHarg, Catherine" userId="88b8f76c-9ae3-4745-88eb-fe0667a22af5" providerId="ADAL" clId="{CA6F3431-AE1E-495F-A75B-7AA93AB5A731}" dt="2026-09-04T07:56:52.821" v="336" actId="478"/>
          <ac:graphicFrameMkLst>
            <pc:docMk/>
            <pc:sldMk cId="2954983105" sldId="706"/>
            <ac:graphicFrameMk id="19" creationId="{A78960C2-369F-0577-F54D-EB83292938CE}"/>
          </ac:graphicFrameMkLst>
        </pc:graphicFrame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1944299-672F-11EE-16BA-E31C18584DA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A68AE45-B4D7-0013-3592-80BC1DD14AB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B969F94-C859-B74E-8120-19D32CC83F4F}" type="datetimeFigureOut">
              <a:rPr lang="en-US" smtClean="0"/>
              <a:t>9/4/2026</a:t>
            </a:fld>
            <a:endParaRPr lang="en-US"/>
          </a:p>
        </p:txBody>
      </p:sp>
      <p:sp>
        <p:nvSpPr>
          <p:cNvPr id="4" name="Footer Placeholder 3">
            <a:extLst>
              <a:ext uri="{FF2B5EF4-FFF2-40B4-BE49-F238E27FC236}">
                <a16:creationId xmlns:a16="http://schemas.microsoft.com/office/drawing/2014/main" id="{A02E9E07-0643-32BA-F461-AD6FCB4DE29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9D2F9C54-3384-9C1B-B200-63D107E22E1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90668D-9747-7B40-AB07-D99BCB2AD0D3}" type="slidenum">
              <a:rPr lang="en-US" smtClean="0"/>
              <a:t>‹#›</a:t>
            </a:fld>
            <a:endParaRPr lang="en-US"/>
          </a:p>
        </p:txBody>
      </p:sp>
    </p:spTree>
    <p:extLst>
      <p:ext uri="{BB962C8B-B14F-4D97-AF65-F5344CB8AC3E}">
        <p14:creationId xmlns:p14="http://schemas.microsoft.com/office/powerpoint/2010/main" val="2436767317"/>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F83990-A5BB-0244-AEBF-938B6F8000C9}" type="datetimeFigureOut">
              <a:rPr lang="en-US" smtClean="0"/>
              <a:t>9/4/2026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FFFB68-4C17-3C4E-8F1F-E2E74032E6C9}" type="slidenum">
              <a:rPr lang="en-US" smtClean="0"/>
              <a:t>‹#›</a:t>
            </a:fld>
            <a:endParaRPr lang="en-US"/>
          </a:p>
        </p:txBody>
      </p:sp>
    </p:spTree>
    <p:extLst>
      <p:ext uri="{BB962C8B-B14F-4D97-AF65-F5344CB8AC3E}">
        <p14:creationId xmlns:p14="http://schemas.microsoft.com/office/powerpoint/2010/main" val="13548325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commons.wikimedia.org/wiki/File:River_Wye_viewed_from_Yat_Rock.jpg"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commons.wikimedia.org/wiki/File:Entrance_to_Natural_History_Museum,_Cromwell_Road,_London_SW7_-_geograph.org.uk_-_1034304.jpg"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commons.wikimedia.org/wiki/File:Pika_-_Ladakh_-_2017-08-06_-_TB.jpg"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upload.wikimedia.org/wikipedia/commons/6/6a/CIA_WorldFactBook-Political_world.pdf"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commons.wikimedia.org/wiki/File:S%C3%B3ller._Museu_Balear_de_Ci%C3%A8ncies_Naturals._Myotragus_balearicus_(cropped).jpg"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commons.wikimedia.org/wiki/File:Myotragus_balearicus.JPG" TargetMode="External"/><Relationship Id="rId2" Type="http://schemas.openxmlformats.org/officeDocument/2006/relationships/slide" Target="../slides/slide22.xml"/><Relationship Id="rId1" Type="http://schemas.openxmlformats.org/officeDocument/2006/relationships/notesMaster" Target="../notesMasters/notesMaster1.xml"/><Relationship Id="rId4" Type="http://schemas.openxmlformats.org/officeDocument/2006/relationships/hyperlink" Target="https://commons.wikimedia.org/wiki/File:Myotragus_balearicus_size_comparison.svg"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vimeo.com/465350678" TargetMode="External"/><Relationship Id="rId2" Type="http://schemas.openxmlformats.org/officeDocument/2006/relationships/slide" Target="../slides/slide23.xml"/><Relationship Id="rId1" Type="http://schemas.openxmlformats.org/officeDocument/2006/relationships/notesMaster" Target="../notesMasters/notesMaster1.xml"/><Relationship Id="rId4" Type="http://schemas.openxmlformats.org/officeDocument/2006/relationships/hyperlink" Target="https://www.youtube.com/playlist?list=PLAPTDGp3kT2TSo7NbcP3eQcH1tcOA7qXw" TargetMode="Externa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commons.wikimedia.org/wiki/File:Wadi_el-Mughara_historic_photos_11.jpg" TargetMode="External"/><Relationship Id="rId2" Type="http://schemas.openxmlformats.org/officeDocument/2006/relationships/slide" Target="../slides/slide24.xml"/><Relationship Id="rId1" Type="http://schemas.openxmlformats.org/officeDocument/2006/relationships/notesMaster" Target="../notesMasters/notesMaster1.xml"/><Relationship Id="rId4" Type="http://schemas.openxmlformats.org/officeDocument/2006/relationships/hyperlink" Target="https://www.prm.ox.ac.uk/event/pioneer-of-prehistory" TargetMode="Externa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commons.wikimedia.org/wiki/File:Hippo-Cyprus.JPG" TargetMode="External"/><Relationship Id="rId2" Type="http://schemas.openxmlformats.org/officeDocument/2006/relationships/slide" Target="../slides/slide25.xml"/><Relationship Id="rId1" Type="http://schemas.openxmlformats.org/officeDocument/2006/relationships/notesMaster" Target="../notesMasters/notesMaster1.xml"/><Relationship Id="rId4" Type="http://schemas.openxmlformats.org/officeDocument/2006/relationships/hyperlink" Target="https://commons.wikimedia.org/wiki/File:Cypriot_pygmy_hippo_size_comparison.svg" TargetMode="Externa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www.bsip.res.in/en/bsip_institute_mrs_savitri_sahni"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commons.wikimedia.org/wiki/File:Entrance_to_Natural_History_Museum,_Cromwell_Road,_London_SW7_-_geograph.org.uk_-_1034304.jpg"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commons.wikimedia.org/wiki/File:Geological_Society_of_London.jpg"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commons.wikimedia.org/wiki/File:The_Royal_Society_1952_London_no_annotation.jpg"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royalsocietypublishing.org/rstb/article/197/225-238/347/41404/XII-Further-note-on-the-remains-of-elephas"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blackwells.co.uk/bookshop/product/Discovering-Dorothea-by-Karolyn-Shindler/9780565094379" TargetMode="External"/><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commons.wikimedia.org/wiki/File:Dorothea_Bate%27s_blue_plaque_on_Napier_House,_Spilman_Street,_Carmarthen.jpg" TargetMode="External"/><Relationship Id="rId2" Type="http://schemas.openxmlformats.org/officeDocument/2006/relationships/slide" Target="../slides/slide38.xml"/><Relationship Id="rId1" Type="http://schemas.openxmlformats.org/officeDocument/2006/relationships/notesMaster" Target="../notesMasters/notesMaster1.xml"/><Relationship Id="rId4" Type="http://schemas.openxmlformats.org/officeDocument/2006/relationships/hyperlink" Target="http://Dhttps:/trowelblazers.com/" TargetMode="Externa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historicengland.org.uk/images-books/photos/item/IOE01/01942/19"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3" Type="http://schemas.openxmlformats.org/officeDocument/2006/relationships/hyperlink" Target="https://commons.wikimedia.org/wiki/File:Dorothea_Bate%27s_blue_plaque_on_Napier_House,_Spilman_Street,_Carmarthen.jpg" TargetMode="External"/><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historicengland.org.uk/images-books/photos/item/IOE01/01942/19"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historicengland.org.uk/images-books/photos/item/IOE01/01942/19"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commons.wikimedia.org/wiki/File:Entrance_to_Natural_History_Museum,_Cromwell_Road,_London_SW7_-_geograph.org.uk_-_1034304.jpg"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commons.wikimedia.org/wiki/File:The_Natural_History_Museum_at_Tring_-_geograph.org.uk_-_1484434.jpg" TargetMode="Externa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commons.wikimedia.org/wiki/File:Lionel_Walter_Rothschild_%281868%E2%80%931937%29.jpg"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historicengland.org.uk/images-books/photos/item/BL11794"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B03D22-E423-B5F6-A14D-5BADAC7F91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9CBB37-5077-C7AE-6316-BB6AE7799EE9}"/>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EC80D77-F530-A955-685B-AF8C995CECD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a:t>Image: </a:t>
            </a:r>
            <a:r>
              <a:rPr lang="en-GB"/>
              <a:t>© National Museum of Archaeology/Heritage Malta</a:t>
            </a:r>
            <a:endParaRPr lang="en-GB" b="1"/>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FEA3305A-0809-5C36-B030-39DE08074932}"/>
              </a:ext>
            </a:extLst>
          </p:cNvPr>
          <p:cNvSpPr>
            <a:spLocks noGrp="1"/>
          </p:cNvSpPr>
          <p:nvPr>
            <p:ph type="sldNum" sz="quarter" idx="5"/>
          </p:nvPr>
        </p:nvSpPr>
        <p:spPr/>
        <p:txBody>
          <a:bodyPr/>
          <a:lstStyle/>
          <a:p>
            <a:fld id="{1AFFFB68-4C17-3C4E-8F1F-E2E74032E6C9}" type="slidenum">
              <a:rPr lang="en-US" smtClean="0"/>
              <a:t>1</a:t>
            </a:fld>
            <a:endParaRPr lang="en-US"/>
          </a:p>
        </p:txBody>
      </p:sp>
    </p:spTree>
    <p:extLst>
      <p:ext uri="{BB962C8B-B14F-4D97-AF65-F5344CB8AC3E}">
        <p14:creationId xmlns:p14="http://schemas.microsoft.com/office/powerpoint/2010/main" val="40793327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b="1"/>
              <a:t>Image: </a:t>
            </a:r>
            <a:r>
              <a:rPr lang="en-GB"/>
              <a:t>© National Museum of Archaeology/Heritage Malta</a:t>
            </a:r>
            <a:endParaRPr lang="en-GB" b="1"/>
          </a:p>
          <a:p>
            <a:br>
              <a:rPr lang="en-GB" b="1"/>
            </a:br>
            <a:r>
              <a:rPr lang="en-GB" b="1"/>
              <a:t>Teacher Notes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t>Dorothea Minola Alice Bate was born on 8 November 1878 at Napier House, Carmarthen, Wales, a second daughter to Henry Reginald Bate of County Wexford, Ireland, and Elizabeth Fraser Bate née Whitehill. Her father had been in the military; he subsequently became a police superintendent. By 1881, the two-year-old Bate was living with her parents and sister, Lily (later called Leila), at Green Hall, Carmarthen. By 1891, the family had moved to Newcastle in Emlyn, Carmarthenshire. Bate was then twelve. She now had a younger brother Thomas, aged nine, as well as her elder sister. </a:t>
            </a:r>
            <a:endParaRPr lang="en-GB" sz="1200">
              <a:latin typeface="Arial" panose="020B0604020202020204" pitchFamily="34" charset="0"/>
              <a:cs typeface="Arial" panose="020B0604020202020204" pitchFamily="34" charset="0"/>
            </a:endParaRPr>
          </a:p>
          <a:p>
            <a:pPr marL="0" marR="0" lvl="0" indent="0" algn="l" defTabSz="914400">
              <a:lnSpc>
                <a:spcPct val="100000"/>
              </a:lnSpc>
              <a:spcBef>
                <a:spcPts val="0"/>
              </a:spcBef>
              <a:spcAft>
                <a:spcPts val="0"/>
              </a:spcAft>
              <a:buClrTx/>
              <a:buSzTx/>
              <a:buFontTx/>
              <a:buNone/>
              <a:tabLst/>
              <a:defRPr/>
            </a:pPr>
            <a:endParaRPr lang="en-GB">
              <a:latin typeface="Arial"/>
              <a:ea typeface="Calibri"/>
              <a:cs typeface="Arial"/>
            </a:endParaRPr>
          </a:p>
          <a:p>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13</a:t>
            </a:fld>
            <a:endParaRPr lang="en-US"/>
          </a:p>
        </p:txBody>
      </p:sp>
    </p:spTree>
    <p:extLst>
      <p:ext uri="{BB962C8B-B14F-4D97-AF65-F5344CB8AC3E}">
        <p14:creationId xmlns:p14="http://schemas.microsoft.com/office/powerpoint/2010/main" val="10696930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b="1"/>
              <a:t>Image: © </a:t>
            </a:r>
            <a:r>
              <a:rPr lang="en-GB" b="0"/>
              <a:t>Google Maps 2026</a:t>
            </a:r>
          </a:p>
          <a:p>
            <a:endParaRPr lang="en-GB"/>
          </a:p>
          <a:p>
            <a:r>
              <a:rPr lang="en-GB" b="1">
                <a:ea typeface="Calibri"/>
                <a:cs typeface="Calibri"/>
              </a:rPr>
              <a:t>Teacher </a:t>
            </a:r>
            <a:r>
              <a:rPr lang="en-GB" b="1" err="1">
                <a:ea typeface="Calibri"/>
                <a:cs typeface="Calibri"/>
              </a:rPr>
              <a:t>notes:</a:t>
            </a:r>
            <a:r>
              <a:rPr lang="en-GB" err="1">
                <a:highlight>
                  <a:srgbClr val="F5F5F5"/>
                </a:highlight>
              </a:rPr>
              <a:t>By</a:t>
            </a:r>
            <a:r>
              <a:rPr lang="en-GB">
                <a:highlight>
                  <a:srgbClr val="F5F5F5"/>
                </a:highlight>
              </a:rPr>
              <a:t> 1881, the two-year-old Bate was living with her parents and sister, Lily (later called Leila), at Green Hall, Carmarthen. By 1891, the family had moved to Newcastle in Emlyn, Carmarthenshire. Bate was then twelve. She now had a younger brother Thomas, aged nine, as well as her elder sister. </a:t>
            </a:r>
            <a:endParaRPr lang="en-GB">
              <a:highlight>
                <a:srgbClr val="F5F5F5"/>
              </a:highlight>
              <a:ea typeface="Calibri"/>
              <a:cs typeface="Calibri"/>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14</a:t>
            </a:fld>
            <a:endParaRPr lang="en-US"/>
          </a:p>
        </p:txBody>
      </p:sp>
    </p:spTree>
    <p:extLst>
      <p:ext uri="{BB962C8B-B14F-4D97-AF65-F5344CB8AC3E}">
        <p14:creationId xmlns:p14="http://schemas.microsoft.com/office/powerpoint/2010/main" val="30829410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DAE858-EAAF-911E-13C2-82FB5FA9CF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117469-5D5F-398F-6BCA-14AB17AF8A13}"/>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B9A0692-4DC6-E462-BDD3-B134D52679C9}"/>
              </a:ext>
            </a:extLst>
          </p:cNvPr>
          <p:cNvSpPr>
            <a:spLocks noGrp="1"/>
          </p:cNvSpPr>
          <p:nvPr>
            <p:ph type="body" idx="1"/>
          </p:nvPr>
        </p:nvSpPr>
        <p:spPr/>
        <p:txBody>
          <a:bodyPr/>
          <a:lstStyle/>
          <a:p>
            <a:pPr>
              <a:defRPr/>
            </a:pPr>
            <a:r>
              <a:rPr lang="en-GB" b="1" dirty="0"/>
              <a:t>Image:</a:t>
            </a:r>
            <a:r>
              <a:rPr lang="en-GB" dirty="0"/>
              <a:t> ©Alamy Ref: H5308</a:t>
            </a:r>
            <a:endParaRPr lang="en-GB" dirty="0">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r>
              <a:rPr lang="en-GB" b="1" dirty="0"/>
              <a:t>Teacher Notes:</a:t>
            </a:r>
            <a:endParaRPr lang="en-GB" b="1" dirty="0">
              <a:ea typeface="Calibri"/>
              <a:cs typeface="Calibri"/>
            </a:endParaRPr>
          </a:p>
          <a:p>
            <a:r>
              <a:rPr lang="en-GB" b="1" dirty="0"/>
              <a:t>Fossils - </a:t>
            </a:r>
            <a:r>
              <a:rPr lang="en-GB" dirty="0"/>
              <a:t>the preserved remains, impression, or trace of a living thing from a past geological age, typically more than 10,000 years old</a:t>
            </a:r>
          </a:p>
          <a:p>
            <a:r>
              <a:rPr lang="en-GB" dirty="0"/>
              <a:t>Dorothea’s first fossil discoveries were made in the caves of the cliffs above the River Wye. She uncovered 15 species of mammals and birds dating back around 10,000 years to the Pleistocene Epoch.</a:t>
            </a:r>
          </a:p>
        </p:txBody>
      </p:sp>
      <p:sp>
        <p:nvSpPr>
          <p:cNvPr id="4" name="Slide Number Placeholder 3">
            <a:extLst>
              <a:ext uri="{FF2B5EF4-FFF2-40B4-BE49-F238E27FC236}">
                <a16:creationId xmlns:a16="http://schemas.microsoft.com/office/drawing/2014/main" id="{DDCF2425-C9AC-B1F7-CCC1-9151FFF2886E}"/>
              </a:ext>
            </a:extLst>
          </p:cNvPr>
          <p:cNvSpPr>
            <a:spLocks noGrp="1"/>
          </p:cNvSpPr>
          <p:nvPr>
            <p:ph type="sldNum" sz="quarter" idx="5"/>
          </p:nvPr>
        </p:nvSpPr>
        <p:spPr/>
        <p:txBody>
          <a:bodyPr/>
          <a:lstStyle/>
          <a:p>
            <a:fld id="{1AFFFB68-4C17-3C4E-8F1F-E2E74032E6C9}" type="slidenum">
              <a:rPr lang="en-US" smtClean="0"/>
              <a:t>15</a:t>
            </a:fld>
            <a:endParaRPr lang="en-US"/>
          </a:p>
        </p:txBody>
      </p:sp>
    </p:spTree>
    <p:extLst>
      <p:ext uri="{BB962C8B-B14F-4D97-AF65-F5344CB8AC3E}">
        <p14:creationId xmlns:p14="http://schemas.microsoft.com/office/powerpoint/2010/main" val="23032118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208F02-210F-C43B-30C1-077601069C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7521CE-85E4-96D1-CFCA-FFD54FE45ED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60E26EE3-48BD-B4FA-B9A1-6FEFBAFC5446}"/>
              </a:ext>
            </a:extLst>
          </p:cNvPr>
          <p:cNvSpPr>
            <a:spLocks noGrp="1"/>
          </p:cNvSpPr>
          <p:nvPr>
            <p:ph type="body" idx="1"/>
          </p:nvPr>
        </p:nvSpPr>
        <p:spPr/>
        <p:txBody>
          <a:bodyPr/>
          <a:lstStyle/>
          <a:p>
            <a:r>
              <a:rPr lang="en-GB" b="1">
                <a:effectLst/>
              </a:rPr>
              <a:t>Image:</a:t>
            </a:r>
            <a:r>
              <a:rPr lang="en-GB">
                <a:effectLst/>
              </a:rPr>
              <a:t> © </a:t>
            </a:r>
            <a:r>
              <a:rPr lang="en-GB"/>
              <a:t>H8062la, CC BY-SA 4.0, via Wikimedia Commons</a:t>
            </a:r>
            <a:endParaRPr lang="en-GB">
              <a:effectLst/>
            </a:endParaRPr>
          </a:p>
          <a:p>
            <a:r>
              <a:rPr lang="en-GB" b="1">
                <a:hlinkClick r:id="rId3"/>
              </a:rPr>
              <a:t>https://commons.wikimedia.org/wiki/File:River_Wye_viewed_from_Yat_Rock.jpg</a:t>
            </a:r>
            <a:r>
              <a:rPr lang="en-GB" b="1"/>
              <a:t> </a:t>
            </a:r>
            <a:endParaRPr lang="en-GB"/>
          </a:p>
          <a:p>
            <a:r>
              <a:rPr lang="en-GB" b="1"/>
              <a:t>Teacher Notes</a:t>
            </a:r>
            <a:endParaRPr lang="en-GB" b="1">
              <a:ea typeface="Calibri"/>
              <a:cs typeface="Calibri"/>
            </a:endParaRPr>
          </a:p>
          <a:p>
            <a:pPr marL="171450" indent="-171450">
              <a:buFont typeface="Arial,Sans-Serif"/>
              <a:buChar char="•"/>
            </a:pPr>
            <a:r>
              <a:rPr lang="en-GB"/>
              <a:t>The Wye Valley features a rich geological and palaeontological record, famous for Pleistocene mammal remains found in limestone cave systems like King Arthur's Cave near Symonds Yat. These caves preserve bones from Ice Age species including woolly mammoths, woolly rhinos, lions, and hyenas, alongside early human artifacts. The meandering river carved deep gorges into the limestone and sandstone layers, exposing ancient marine and riverine strata. </a:t>
            </a:r>
          </a:p>
          <a:p>
            <a:pPr marL="171450" indent="-171450">
              <a:buFont typeface="Arial,Sans-Serif"/>
              <a:buChar char="•"/>
            </a:pPr>
            <a:r>
              <a:rPr lang="en-GB"/>
              <a:t>Noted 20th-century palaeontologist Dorothea Bate famously studied the bone caves of the Wye Valley, analysing how Ice Age climate shifts impacted local animal species</a:t>
            </a:r>
          </a:p>
          <a:p>
            <a:r>
              <a:rPr lang="en-GB"/>
              <a:t>Key Sites</a:t>
            </a:r>
            <a:endParaRPr lang="en-GB">
              <a:ea typeface="Calibri"/>
              <a:cs typeface="Calibri"/>
            </a:endParaRPr>
          </a:p>
          <a:p>
            <a:pPr marL="171450" indent="-171450">
              <a:buFont typeface="Arial"/>
              <a:buChar char="•"/>
            </a:pPr>
            <a:r>
              <a:rPr lang="en-GB"/>
              <a:t>King Arthur's Cave: Located in the Doward hills, it contains a deep stratigraphic record of Late Pleistocene animal life and </a:t>
            </a:r>
            <a:r>
              <a:rPr lang="en-GB" err="1"/>
              <a:t>Paleolithic</a:t>
            </a:r>
            <a:r>
              <a:rPr lang="en-GB"/>
              <a:t> human occupation. </a:t>
            </a:r>
            <a:endParaRPr lang="en-GB">
              <a:ea typeface="Calibri"/>
              <a:cs typeface="Calibri"/>
            </a:endParaRPr>
          </a:p>
          <a:p>
            <a:pPr marL="171450" indent="-171450">
              <a:buFont typeface="Arial"/>
              <a:buChar char="•"/>
            </a:pPr>
            <a:r>
              <a:rPr lang="en-GB"/>
              <a:t>Merlin’s Cave: Another nearby site in the Lower Wye Gorge with significant multi-period mammal excavations. </a:t>
            </a:r>
          </a:p>
          <a:p>
            <a:endParaRPr lang="en-GB">
              <a:ea typeface="Calibri"/>
              <a:cs typeface="Calibri"/>
            </a:endParaRPr>
          </a:p>
        </p:txBody>
      </p:sp>
      <p:sp>
        <p:nvSpPr>
          <p:cNvPr id="4" name="Slide Number Placeholder 3">
            <a:extLst>
              <a:ext uri="{FF2B5EF4-FFF2-40B4-BE49-F238E27FC236}">
                <a16:creationId xmlns:a16="http://schemas.microsoft.com/office/drawing/2014/main" id="{B31894E5-9215-9CEC-84BD-011EF362EADA}"/>
              </a:ext>
            </a:extLst>
          </p:cNvPr>
          <p:cNvSpPr>
            <a:spLocks noGrp="1"/>
          </p:cNvSpPr>
          <p:nvPr>
            <p:ph type="sldNum" sz="quarter" idx="5"/>
          </p:nvPr>
        </p:nvSpPr>
        <p:spPr/>
        <p:txBody>
          <a:bodyPr/>
          <a:lstStyle/>
          <a:p>
            <a:fld id="{1AFFFB68-4C17-3C4E-8F1F-E2E74032E6C9}" type="slidenum">
              <a:rPr lang="en-US" smtClean="0"/>
              <a:t>16</a:t>
            </a:fld>
            <a:endParaRPr lang="en-US"/>
          </a:p>
        </p:txBody>
      </p:sp>
    </p:spTree>
    <p:extLst>
      <p:ext uri="{BB962C8B-B14F-4D97-AF65-F5344CB8AC3E}">
        <p14:creationId xmlns:p14="http://schemas.microsoft.com/office/powerpoint/2010/main" val="35018425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b="1"/>
              <a:t>Image: </a:t>
            </a:r>
            <a:r>
              <a:rPr lang="en-GB"/>
              <a:t>© Christine Matthews / Entrance to Natural History Museum, Cromwell Road, London SW7</a:t>
            </a:r>
          </a:p>
          <a:p>
            <a:r>
              <a:rPr lang="en-GB" b="0">
                <a:hlinkClick r:id="rId3"/>
              </a:rPr>
              <a:t>https://commons.wikimedia.org/wiki/File:Entrance_to_Natural_History_Museum,_Cromwell_Road,_London_SW7_-_geograph.org.uk_-_1034304.jpg</a:t>
            </a:r>
            <a:r>
              <a:rPr lang="en-GB" b="0"/>
              <a:t> </a:t>
            </a:r>
            <a:br>
              <a:rPr lang="en-GB"/>
            </a:br>
            <a:endParaRPr lang="en-GB"/>
          </a:p>
          <a:p>
            <a:r>
              <a:rPr lang="en-GB" b="1"/>
              <a:t>Teacher Notes</a:t>
            </a:r>
          </a:p>
          <a:p>
            <a:r>
              <a:rPr lang="en-GB"/>
              <a:t>To make sense of her early collections of birds and small mammals, the young Bate travelled to London in 1900 to visit Dr Richard Bowdler Sharpe, then in charge of the Bird Room in the Department of Zoology at the Natural History Museum. With unusual directness for a woman of the time, she asked him for work behind the scenes in the department. With some reluctance, Bowdler Sharpe gave her a task of sorting and categorising some animal skins. Her diligence and skill impressed him, earning her a place as an unpaid assistant and beginning a life-long association with the museum. Bate learnt how to compare her findings with those in the museum’s collections, how to mend excavated bones, and how to identify fossils by cross-referencing with the museum’s records. She published her first scientific paper in 1901 in the Geological Magazine, ‘A short account of a bone cave in the Carboniferous limestone of the Wye Valley’, which documented her findings on small Pleistocene mammals. </a:t>
            </a:r>
          </a:p>
        </p:txBody>
      </p:sp>
      <p:sp>
        <p:nvSpPr>
          <p:cNvPr id="4" name="Slide Number Placeholder 3"/>
          <p:cNvSpPr>
            <a:spLocks noGrp="1"/>
          </p:cNvSpPr>
          <p:nvPr>
            <p:ph type="sldNum" sz="quarter" idx="5"/>
          </p:nvPr>
        </p:nvSpPr>
        <p:spPr/>
        <p:txBody>
          <a:bodyPr/>
          <a:lstStyle/>
          <a:p>
            <a:fld id="{1AFFFB68-4C17-3C4E-8F1F-E2E74032E6C9}" type="slidenum">
              <a:rPr lang="en-US" smtClean="0"/>
              <a:t>17</a:t>
            </a:fld>
            <a:endParaRPr lang="en-US"/>
          </a:p>
        </p:txBody>
      </p:sp>
    </p:spTree>
    <p:extLst>
      <p:ext uri="{BB962C8B-B14F-4D97-AF65-F5344CB8AC3E}">
        <p14:creationId xmlns:p14="http://schemas.microsoft.com/office/powerpoint/2010/main" val="40769770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b="1"/>
              <a:t>Image: © </a:t>
            </a:r>
            <a:r>
              <a:rPr lang="it-IT"/>
              <a:t>Tiziana Bardelli, CC BY-SA 4.0, via Wikimedia Commons</a:t>
            </a:r>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u="sng" kern="1200">
                <a:solidFill>
                  <a:schemeClr val="tx1"/>
                </a:solidFill>
                <a:effectLst/>
                <a:latin typeface="+mn-lt"/>
                <a:ea typeface="+mn-ea"/>
                <a:cs typeface="+mn-cs"/>
                <a:hlinkClick r:id="rId3"/>
              </a:rPr>
              <a:t>https://commons.wikimedia.org/wiki/File:Pika_-_Ladakh_-_2017-08-06_-_TB.jpg</a:t>
            </a:r>
            <a:r>
              <a:rPr lang="en-GB" sz="1200" kern="1200">
                <a:solidFill>
                  <a:schemeClr val="tx1"/>
                </a:solidFill>
                <a:effectLst/>
                <a:latin typeface="+mn-lt"/>
                <a:ea typeface="+mn-ea"/>
                <a:cs typeface="+mn-cs"/>
              </a:rPr>
              <a:t> </a:t>
            </a:r>
            <a:endParaRPr lang="en-GB" sz="1200" kern="1200">
              <a:solidFill>
                <a:schemeClr val="tx1"/>
              </a:solidFill>
              <a:effectLst/>
              <a:latin typeface="+mn-lt"/>
              <a:ea typeface="Calibri"/>
              <a:cs typeface="Calibri"/>
            </a:endParaRPr>
          </a:p>
          <a:p>
            <a:br>
              <a:rPr lang="en-GB">
                <a:cs typeface="+mn-lt"/>
              </a:rPr>
            </a:br>
            <a:r>
              <a:rPr lang="en-GB" b="1">
                <a:ea typeface="Calibri"/>
                <a:cs typeface="Calibri"/>
              </a:rPr>
              <a:t>Teacher Notes</a:t>
            </a:r>
          </a:p>
          <a:p>
            <a:r>
              <a:rPr lang="en-GB" b="1"/>
              <a:t>Palaeontologist - </a:t>
            </a:r>
            <a:r>
              <a:rPr lang="en-GB"/>
              <a:t>a scientist who studies fossils to learn about ancient life and the history of Earth. They look at the remains of plants, animals, and other living things to see how life changed over millions of years</a:t>
            </a:r>
          </a:p>
        </p:txBody>
      </p:sp>
      <p:sp>
        <p:nvSpPr>
          <p:cNvPr id="4" name="Slide Number Placeholder 3"/>
          <p:cNvSpPr>
            <a:spLocks noGrp="1"/>
          </p:cNvSpPr>
          <p:nvPr>
            <p:ph type="sldNum" sz="quarter" idx="5"/>
          </p:nvPr>
        </p:nvSpPr>
        <p:spPr/>
        <p:txBody>
          <a:bodyPr/>
          <a:lstStyle/>
          <a:p>
            <a:fld id="{1AFFFB68-4C17-3C4E-8F1F-E2E74032E6C9}" type="slidenum">
              <a:rPr lang="en-US" smtClean="0"/>
              <a:t>18</a:t>
            </a:fld>
            <a:endParaRPr lang="en-US"/>
          </a:p>
        </p:txBody>
      </p:sp>
    </p:spTree>
    <p:extLst>
      <p:ext uri="{BB962C8B-B14F-4D97-AF65-F5344CB8AC3E}">
        <p14:creationId xmlns:p14="http://schemas.microsoft.com/office/powerpoint/2010/main" val="5012460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b="1" dirty="0"/>
              <a:t>Image: © </a:t>
            </a:r>
            <a:r>
              <a:rPr lang="en-GB" b="0" dirty="0"/>
              <a:t>Alamy</a:t>
            </a:r>
            <a:r>
              <a:rPr lang="en-GB" b="1" dirty="0"/>
              <a:t> </a:t>
            </a:r>
            <a:r>
              <a:rPr lang="en-GB" sz="1200" b="0" i="0" kern="1200" dirty="0">
                <a:solidFill>
                  <a:schemeClr val="tx1"/>
                </a:solidFill>
                <a:effectLst/>
                <a:latin typeface="+mn-lt"/>
                <a:ea typeface="+mn-ea"/>
                <a:cs typeface="+mn-cs"/>
              </a:rPr>
              <a:t>DTGDHW</a:t>
            </a:r>
          </a:p>
          <a:p>
            <a:br>
              <a:rPr lang="en-GB" b="1" dirty="0"/>
            </a:br>
            <a:r>
              <a:rPr lang="en-GB" b="1" dirty="0"/>
              <a:t>Teacher Notes</a:t>
            </a:r>
          </a:p>
          <a:p>
            <a:r>
              <a:rPr lang="en-GB" sz="1200" b="0" u="none" strike="noStrike" kern="1200" dirty="0">
                <a:solidFill>
                  <a:schemeClr val="tx1"/>
                </a:solidFill>
                <a:effectLst/>
                <a:latin typeface="+mn-lt"/>
                <a:ea typeface="+mn-ea"/>
                <a:cs typeface="+mn-cs"/>
              </a:rPr>
              <a:t>By 1900 formal </a:t>
            </a:r>
            <a:r>
              <a:rPr lang="en-GB" sz="1200" b="1" u="none" strike="noStrike" kern="1200" dirty="0">
                <a:solidFill>
                  <a:schemeClr val="tx1"/>
                </a:solidFill>
                <a:effectLst/>
                <a:latin typeface="+mn-lt"/>
                <a:ea typeface="+mn-ea"/>
                <a:cs typeface="+mn-cs"/>
              </a:rPr>
              <a:t>dowries</a:t>
            </a:r>
            <a:r>
              <a:rPr lang="en-GB" sz="1200" b="0" u="none" strike="noStrike" kern="1200" dirty="0">
                <a:solidFill>
                  <a:schemeClr val="tx1"/>
                </a:solidFill>
                <a:effectLst/>
                <a:latin typeface="+mn-lt"/>
                <a:ea typeface="+mn-ea"/>
                <a:cs typeface="+mn-cs"/>
              </a:rPr>
              <a:t> and </a:t>
            </a:r>
            <a:r>
              <a:rPr lang="en-GB" sz="1200" b="1" u="none" strike="noStrike" kern="1200" dirty="0">
                <a:solidFill>
                  <a:schemeClr val="tx1"/>
                </a:solidFill>
                <a:effectLst/>
                <a:latin typeface="+mn-lt"/>
                <a:ea typeface="+mn-ea"/>
                <a:cs typeface="+mn-cs"/>
              </a:rPr>
              <a:t>bride prices</a:t>
            </a:r>
            <a:r>
              <a:rPr lang="en-GB" sz="1200" b="0" u="none" strike="noStrike" kern="1200" dirty="0">
                <a:solidFill>
                  <a:schemeClr val="tx1"/>
                </a:solidFill>
                <a:effectLst/>
                <a:latin typeface="+mn-lt"/>
                <a:ea typeface="+mn-ea"/>
                <a:cs typeface="+mn-cs"/>
              </a:rPr>
              <a:t> were largely obsolete, replaced by modern companionate marriage and voluntary financial arrangements. While the upper and middle classes historically used marriage portions or legal marriage settlements, legal reforms like the Married Women’s Property Acts of 1870 and 1882 meant money or property brought into a marriage was handled differently. A dowry is most often money, goods, or property that a bride's family gives to the groom or his family upon marriage. It is used to help the new couple set up their home, but in some cultures and modern contexts, it has led to serious social and financial pressures. </a:t>
            </a:r>
          </a:p>
          <a:p>
            <a:endParaRPr lang="en-GB" sz="1200" b="1" u="none" strike="noStrike" kern="1200" dirty="0">
              <a:solidFill>
                <a:schemeClr val="tx1"/>
              </a:solidFill>
              <a:effectLst/>
              <a:latin typeface="+mn-lt"/>
              <a:ea typeface="+mn-ea"/>
              <a:cs typeface="+mn-cs"/>
            </a:endParaRPr>
          </a:p>
          <a:p>
            <a:r>
              <a:rPr lang="en-GB" sz="1200" b="1" u="none" strike="noStrike" kern="1200" dirty="0">
                <a:solidFill>
                  <a:schemeClr val="tx1"/>
                </a:solidFill>
                <a:effectLst/>
                <a:latin typeface="+mn-lt"/>
                <a:ea typeface="+mn-ea"/>
                <a:cs typeface="+mn-cs"/>
              </a:rPr>
              <a:t>Understanding Dowry</a:t>
            </a:r>
          </a:p>
          <a:p>
            <a:r>
              <a:rPr lang="en-GB" sz="1200" b="1" u="none" strike="noStrike" kern="1200" dirty="0">
                <a:solidFill>
                  <a:schemeClr val="tx1"/>
                </a:solidFill>
                <a:effectLst/>
                <a:latin typeface="+mn-lt"/>
                <a:ea typeface="+mn-ea"/>
                <a:cs typeface="+mn-cs"/>
              </a:rPr>
              <a:t>Definition</a:t>
            </a:r>
            <a:r>
              <a:rPr lang="en-GB" sz="1200" b="0" u="none" strike="noStrike" kern="1200" dirty="0">
                <a:solidFill>
                  <a:schemeClr val="tx1"/>
                </a:solidFill>
                <a:effectLst/>
                <a:latin typeface="+mn-lt"/>
                <a:ea typeface="+mn-ea"/>
                <a:cs typeface="+mn-cs"/>
              </a:rPr>
              <a:t>: Money, goods, or estate that a woman brings to her husband or his family in marriage.</a:t>
            </a:r>
          </a:p>
          <a:p>
            <a:r>
              <a:rPr lang="en-GB" sz="1200" b="1" u="none" strike="noStrike" kern="1200" dirty="0">
                <a:solidFill>
                  <a:schemeClr val="tx1"/>
                </a:solidFill>
                <a:effectLst/>
                <a:latin typeface="+mn-lt"/>
                <a:ea typeface="+mn-ea"/>
                <a:cs typeface="+mn-cs"/>
              </a:rPr>
              <a:t>Intended Function</a:t>
            </a:r>
            <a:r>
              <a:rPr lang="en-GB" sz="1200" b="0" u="none" strike="noStrike" kern="1200" dirty="0">
                <a:solidFill>
                  <a:schemeClr val="tx1"/>
                </a:solidFill>
                <a:effectLst/>
                <a:latin typeface="+mn-lt"/>
                <a:ea typeface="+mn-ea"/>
                <a:cs typeface="+mn-cs"/>
              </a:rPr>
              <a:t>: It acts as a safety net or an advance inheritance for the bride, who historically could not inherit land.</a:t>
            </a:r>
          </a:p>
          <a:p>
            <a:r>
              <a:rPr lang="en-GB" sz="1200" b="1" u="none" strike="noStrike" kern="1200" dirty="0">
                <a:solidFill>
                  <a:schemeClr val="tx1"/>
                </a:solidFill>
                <a:effectLst/>
                <a:latin typeface="+mn-lt"/>
                <a:ea typeface="+mn-ea"/>
                <a:cs typeface="+mn-cs"/>
              </a:rPr>
              <a:t>Modern Challenges</a:t>
            </a:r>
            <a:r>
              <a:rPr lang="en-GB" sz="1200" b="0" u="none" strike="noStrike" kern="1200" dirty="0">
                <a:solidFill>
                  <a:schemeClr val="tx1"/>
                </a:solidFill>
                <a:effectLst/>
                <a:latin typeface="+mn-lt"/>
                <a:ea typeface="+mn-ea"/>
                <a:cs typeface="+mn-cs"/>
              </a:rPr>
              <a:t>: In some cultures, it has evolved into a transactional demand made by the groom’s family, leading to extreme financial pressure, abuse, or legal bans (e.g., in India).]</a:t>
            </a:r>
          </a:p>
          <a:p>
            <a:endParaRPr lang="en-GB" sz="1200" b="1" u="none" strike="noStrike" kern="1200" dirty="0">
              <a:solidFill>
                <a:schemeClr val="tx1"/>
              </a:solidFill>
              <a:effectLst/>
              <a:latin typeface="+mn-lt"/>
              <a:ea typeface="+mn-ea"/>
              <a:cs typeface="+mn-cs"/>
            </a:endParaRPr>
          </a:p>
          <a:p>
            <a:r>
              <a:rPr lang="en-GB" sz="1200" b="1" u="none" strike="noStrike" kern="1200" dirty="0">
                <a:solidFill>
                  <a:schemeClr val="tx1"/>
                </a:solidFill>
                <a:effectLst/>
                <a:latin typeface="+mn-lt"/>
                <a:ea typeface="+mn-ea"/>
                <a:cs typeface="+mn-cs"/>
              </a:rPr>
              <a:t>Understanding Bride Price</a:t>
            </a:r>
          </a:p>
          <a:p>
            <a:r>
              <a:rPr lang="en-GB" sz="1200" b="1" u="none" strike="noStrike" kern="1200" dirty="0">
                <a:solidFill>
                  <a:schemeClr val="tx1"/>
                </a:solidFill>
                <a:effectLst/>
                <a:latin typeface="+mn-lt"/>
                <a:ea typeface="+mn-ea"/>
                <a:cs typeface="+mn-cs"/>
              </a:rPr>
              <a:t>Definition</a:t>
            </a:r>
            <a:r>
              <a:rPr lang="en-GB" sz="1200" b="0" u="none" strike="noStrike" kern="1200" dirty="0">
                <a:solidFill>
                  <a:schemeClr val="tx1"/>
                </a:solidFill>
                <a:effectLst/>
                <a:latin typeface="+mn-lt"/>
                <a:ea typeface="+mn-ea"/>
                <a:cs typeface="+mn-cs"/>
              </a:rPr>
              <a:t>: A payment made by the groom or his kin to the kin of the bride in order to ratify the marriage.</a:t>
            </a:r>
          </a:p>
          <a:p>
            <a:r>
              <a:rPr lang="en-GB" sz="1200" b="1" u="none" strike="noStrike" kern="1200" dirty="0">
                <a:solidFill>
                  <a:schemeClr val="tx1"/>
                </a:solidFill>
                <a:effectLst/>
                <a:latin typeface="+mn-lt"/>
                <a:ea typeface="+mn-ea"/>
                <a:cs typeface="+mn-cs"/>
              </a:rPr>
              <a:t>Intended Function</a:t>
            </a:r>
            <a:r>
              <a:rPr lang="en-GB" sz="1200" b="0" u="none" strike="noStrike" kern="1200" dirty="0">
                <a:solidFill>
                  <a:schemeClr val="tx1"/>
                </a:solidFill>
                <a:effectLst/>
                <a:latin typeface="+mn-lt"/>
                <a:ea typeface="+mn-ea"/>
                <a:cs typeface="+mn-cs"/>
              </a:rPr>
              <a:t>: It acknowledges the economic value of the bride to her family (in terms of agriculture, housework, and childbearing) and legally seals the alliance between families. </a:t>
            </a:r>
          </a:p>
          <a:p>
            <a:r>
              <a:rPr lang="en-GB" sz="1200" b="1" u="none" strike="noStrike" kern="1200" dirty="0">
                <a:solidFill>
                  <a:schemeClr val="tx1"/>
                </a:solidFill>
                <a:effectLst/>
                <a:latin typeface="+mn-lt"/>
                <a:ea typeface="+mn-ea"/>
                <a:cs typeface="+mn-cs"/>
              </a:rPr>
              <a:t>Modern Challenges</a:t>
            </a:r>
            <a:r>
              <a:rPr lang="en-GB" sz="1200" b="0" u="none" strike="noStrike" kern="1200" dirty="0">
                <a:solidFill>
                  <a:schemeClr val="tx1"/>
                </a:solidFill>
                <a:effectLst/>
                <a:latin typeface="+mn-lt"/>
                <a:ea typeface="+mn-ea"/>
                <a:cs typeface="+mn-cs"/>
              </a:rPr>
              <a:t>: Commercialization can sometimes lead to women being treated as property, making divorce difficult since the bride's family must return the price if the marriage dissolves. </a:t>
            </a:r>
          </a:p>
          <a:p>
            <a:endParaRPr lang="en-GB" sz="1200" b="0" u="none" strike="noStrike" kern="1200" dirty="0">
              <a:solidFill>
                <a:schemeClr val="tx1"/>
              </a:solidFill>
              <a:effectLst/>
              <a:latin typeface="+mn-lt"/>
              <a:ea typeface="+mn-ea"/>
              <a:cs typeface="+mn-cs"/>
            </a:endParaRPr>
          </a:p>
          <a:p>
            <a:r>
              <a:rPr lang="en-GB" sz="1200" b="0" u="none" strike="noStrike" kern="1200" dirty="0">
                <a:solidFill>
                  <a:schemeClr val="tx1"/>
                </a:solidFill>
                <a:effectLst/>
                <a:latin typeface="+mn-lt"/>
                <a:ea typeface="+mn-ea"/>
                <a:cs typeface="+mn-cs"/>
              </a:rPr>
              <a:t>In early 20th-century England, </a:t>
            </a:r>
            <a:r>
              <a:rPr lang="en-GB" sz="1200" b="1" u="none" strike="noStrike" kern="1200" dirty="0">
                <a:solidFill>
                  <a:schemeClr val="tx1"/>
                </a:solidFill>
                <a:effectLst/>
                <a:latin typeface="+mn-lt"/>
                <a:ea typeface="+mn-ea"/>
                <a:cs typeface="+mn-cs"/>
              </a:rPr>
              <a:t>a massive increase in unmarried women—often called spinsters</a:t>
            </a:r>
            <a:r>
              <a:rPr lang="en-GB" sz="1200" b="0" u="none" strike="noStrike" kern="1200" dirty="0">
                <a:solidFill>
                  <a:schemeClr val="tx1"/>
                </a:solidFill>
                <a:effectLst/>
                <a:latin typeface="+mn-lt"/>
                <a:ea typeface="+mn-ea"/>
                <a:cs typeface="+mn-cs"/>
              </a:rPr>
              <a:t>—occurred because World War I and the 1918 flu killed a vast number of young men. Many single sisters lived together, sharing homes and pooling modest wages from new jobs in teaching, nursing, or civil service.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19</a:t>
            </a:fld>
            <a:endParaRPr lang="en-US"/>
          </a:p>
        </p:txBody>
      </p:sp>
    </p:spTree>
    <p:extLst>
      <p:ext uri="{BB962C8B-B14F-4D97-AF65-F5344CB8AC3E}">
        <p14:creationId xmlns:p14="http://schemas.microsoft.com/office/powerpoint/2010/main" val="29238738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83A6E0-CFF9-BBA4-592F-706C410EEA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5DB12D-C500-D689-8450-865128C0DD3A}"/>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166632D4-3DAB-4B5A-EF07-4617872F5BB1}"/>
              </a:ext>
            </a:extLst>
          </p:cNvPr>
          <p:cNvSpPr>
            <a:spLocks noGrp="1"/>
          </p:cNvSpPr>
          <p:nvPr>
            <p:ph type="body" idx="1"/>
          </p:nvPr>
        </p:nvSpPr>
        <p:spPr/>
        <p:txBody>
          <a:bodyPr/>
          <a:lstStyle/>
          <a:p>
            <a:r>
              <a:rPr lang="en-GB" b="1"/>
              <a:t>Image: </a:t>
            </a:r>
            <a:r>
              <a:rPr lang="en-GB"/>
              <a:t>© CIA World Factbook, Public domain, via Wikimedia Commons</a:t>
            </a:r>
          </a:p>
          <a:p>
            <a:r>
              <a:rPr lang="en-GB" sz="1200" u="sng" kern="1200">
                <a:solidFill>
                  <a:schemeClr val="tx1"/>
                </a:solidFill>
                <a:effectLst/>
                <a:latin typeface="+mn-lt"/>
                <a:ea typeface="+mn-ea"/>
                <a:cs typeface="+mn-cs"/>
                <a:hlinkClick r:id="rId3"/>
              </a:rPr>
              <a:t>https://upload.wikimedia.org/wikipedia/commons/6/6a/CIA_WorldFactBook-Political_world.pdf</a:t>
            </a:r>
            <a:r>
              <a:rPr lang="en-GB" sz="1200" kern="120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br>
              <a:rPr lang="en-GB"/>
            </a:br>
            <a:r>
              <a:rPr lang="en-GB" b="1"/>
              <a:t>Teacher Notes</a:t>
            </a:r>
          </a:p>
          <a:p>
            <a:pPr fontAlgn="t"/>
            <a:r>
              <a:rPr lang="en-GB" sz="1200" b="0" i="0" kern="1200">
                <a:solidFill>
                  <a:schemeClr val="tx1"/>
                </a:solidFill>
                <a:effectLst/>
                <a:latin typeface="+mn-lt"/>
                <a:ea typeface="+mn-ea"/>
                <a:cs typeface="+mn-cs"/>
              </a:rPr>
              <a:t>Between 1901 and 1911, Dorothea Bate explored the Mediterranean islands of Cyprus, Crete and the Balearic Islands, discovering many fossils of extinct animals. Several of these discoveries were completely new to science.</a:t>
            </a:r>
          </a:p>
          <a:p>
            <a:pPr fontAlgn="t"/>
            <a:r>
              <a:rPr lang="en-GB" sz="1200" b="0" i="0" kern="1200">
                <a:solidFill>
                  <a:schemeClr val="tx1"/>
                </a:solidFill>
                <a:effectLst/>
                <a:latin typeface="+mn-lt"/>
                <a:ea typeface="+mn-ea"/>
                <a:cs typeface="+mn-cs"/>
              </a:rPr>
              <a:t>Bate often worked in challenging conditions, travelling through rough terrain and searching remote caves for fossils and animal bones using simple equipment such as hammers, nets and collecting boxes.</a:t>
            </a:r>
          </a:p>
          <a:p>
            <a:pPr fontAlgn="t"/>
            <a:r>
              <a:rPr lang="en-GB" sz="1200" b="0" i="0" kern="1200">
                <a:solidFill>
                  <a:schemeClr val="tx1"/>
                </a:solidFill>
                <a:effectLst/>
                <a:latin typeface="+mn-lt"/>
                <a:ea typeface="+mn-ea"/>
                <a:cs typeface="+mn-cs"/>
              </a:rPr>
              <a:t>One of her most important discoveries was the Cretan dwarf hippopotamus, a prehistoric species found on the island of Crete. Her research helped scientists learn more about extinct animals and how species adapted to island environments.</a:t>
            </a:r>
          </a:p>
          <a:p>
            <a:pPr fontAlgn="t"/>
            <a:r>
              <a:rPr lang="en-GB" sz="1200" b="0" i="0" kern="1200">
                <a:solidFill>
                  <a:schemeClr val="tx1"/>
                </a:solidFill>
                <a:effectLst/>
                <a:latin typeface="+mn-lt"/>
                <a:ea typeface="+mn-ea"/>
                <a:cs typeface="+mn-cs"/>
              </a:rPr>
              <a:t>While working in Crete, Bate met leading archaeologists, including Sir Arthur Evans, who was excavating the ancient city of Knossos. These connections helped her develop her research and deepen her understanding of the ancient past.</a:t>
            </a:r>
          </a:p>
          <a:p>
            <a:pPr fontAlgn="t"/>
            <a:r>
              <a:rPr lang="en-GB" sz="1200" b="0" i="0" kern="1200">
                <a:solidFill>
                  <a:schemeClr val="tx1"/>
                </a:solidFill>
                <a:effectLst/>
                <a:latin typeface="+mn-lt"/>
                <a:ea typeface="+mn-ea"/>
                <a:cs typeface="+mn-cs"/>
              </a:rPr>
              <a:t>Dorothea Bate's determination, independence and scientific discoveries made her one of the most important fossil hunters of her time.</a:t>
            </a:r>
          </a:p>
          <a:p>
            <a:endParaRPr lang="en-GB"/>
          </a:p>
        </p:txBody>
      </p:sp>
      <p:sp>
        <p:nvSpPr>
          <p:cNvPr id="4" name="Slide Number Placeholder 3">
            <a:extLst>
              <a:ext uri="{FF2B5EF4-FFF2-40B4-BE49-F238E27FC236}">
                <a16:creationId xmlns:a16="http://schemas.microsoft.com/office/drawing/2014/main" id="{3984B06A-947F-531C-AA97-071CC45EAEB0}"/>
              </a:ext>
            </a:extLst>
          </p:cNvPr>
          <p:cNvSpPr>
            <a:spLocks noGrp="1"/>
          </p:cNvSpPr>
          <p:nvPr>
            <p:ph type="sldNum" sz="quarter" idx="5"/>
          </p:nvPr>
        </p:nvSpPr>
        <p:spPr/>
        <p:txBody>
          <a:bodyPr/>
          <a:lstStyle/>
          <a:p>
            <a:fld id="{1AFFFB68-4C17-3C4E-8F1F-E2E74032E6C9}" type="slidenum">
              <a:rPr lang="en-US" smtClean="0"/>
              <a:t>20</a:t>
            </a:fld>
            <a:endParaRPr lang="en-US"/>
          </a:p>
        </p:txBody>
      </p:sp>
    </p:spTree>
    <p:extLst>
      <p:ext uri="{BB962C8B-B14F-4D97-AF65-F5344CB8AC3E}">
        <p14:creationId xmlns:p14="http://schemas.microsoft.com/office/powerpoint/2010/main" val="7735553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3B6C4A-5B63-4CA7-7CA4-48936CC77F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0B2033-F5EE-3A29-86F0-141948D84336}"/>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5B3C4BD2-2113-65F8-00F8-DEAC5A846925}"/>
              </a:ext>
            </a:extLst>
          </p:cNvPr>
          <p:cNvSpPr>
            <a:spLocks noGrp="1"/>
          </p:cNvSpPr>
          <p:nvPr>
            <p:ph type="body" idx="1"/>
          </p:nvPr>
        </p:nvSpPr>
        <p:spPr/>
        <p:txBody>
          <a:bodyPr/>
          <a:lstStyle/>
          <a:p>
            <a:r>
              <a:rPr lang="en-GB" b="1"/>
              <a:t>Image: </a:t>
            </a:r>
            <a:r>
              <a:rPr lang="en-GB" b="0"/>
              <a:t>© Joan Gené, CC BY-SA 4.0, via Wikimedia Commons</a:t>
            </a:r>
          </a:p>
          <a:p>
            <a:r>
              <a:rPr lang="en-GB" sz="1200" u="sng" kern="1200">
                <a:solidFill>
                  <a:schemeClr val="tx1"/>
                </a:solidFill>
                <a:effectLst/>
                <a:latin typeface="+mn-lt"/>
                <a:ea typeface="+mn-ea"/>
                <a:cs typeface="+mn-cs"/>
                <a:hlinkClick r:id="rId3"/>
              </a:rPr>
              <a:t>https://commons.wikimedia.org/wiki/File:S%C3%B3ller._Museu_Balear_de_Ci%C3%A8ncies_Naturals._Myotragus_balearicus_(cropped).jpg</a:t>
            </a:r>
            <a:r>
              <a:rPr lang="en-GB" sz="1200" kern="1200">
                <a:solidFill>
                  <a:schemeClr val="tx1"/>
                </a:solidFill>
                <a:effectLst/>
                <a:latin typeface="+mn-lt"/>
                <a:ea typeface="+mn-ea"/>
                <a:cs typeface="+mn-cs"/>
              </a:rPr>
              <a:t>  </a:t>
            </a:r>
            <a:endParaRPr lang="en-GB" sz="1200" kern="1200">
              <a:solidFill>
                <a:schemeClr val="tx1"/>
              </a:solidFill>
              <a:effectLst/>
              <a:latin typeface="+mn-lt"/>
              <a:ea typeface="Calibri"/>
              <a:cs typeface="Calibri"/>
            </a:endParaRPr>
          </a:p>
          <a:p>
            <a:br>
              <a:rPr lang="en-GB" b="1">
                <a:cs typeface="+mn-lt"/>
              </a:rPr>
            </a:br>
            <a:r>
              <a:rPr lang="en-GB" b="1"/>
              <a:t>Teacher Notes</a:t>
            </a:r>
          </a:p>
          <a:p>
            <a:r>
              <a:rPr lang="en-GB" b="1"/>
              <a:t>Island Gigantism and Dwarfism - </a:t>
            </a:r>
            <a:r>
              <a:rPr lang="en-GB"/>
              <a:t>or the </a:t>
            </a:r>
            <a:r>
              <a:rPr lang="en-GB" b="1"/>
              <a:t>island rule</a:t>
            </a:r>
            <a:r>
              <a:rPr lang="en-GB"/>
              <a:t>—describe how isolated island environments cause small animals to evolve much larger bodies (gigantism) and large animals to evolve much smaller bodies (insular dwarfism) compared to their mainland relatives</a:t>
            </a:r>
          </a:p>
          <a:p>
            <a:endParaRPr lang="en-GB"/>
          </a:p>
          <a:p>
            <a:r>
              <a:rPr lang="en-GB"/>
              <a:t>In 1901, Dorothea Bate funded her own move to Cyprus, where she explored caves independently and discovered fossils of extinct animals, including a dwarf hippopotamus. In 1902, with support from the Royal Society, she identified and described a new species of dwarf elephant, Elephas Cypriotes, publishing her findings for the scientific community.</a:t>
            </a:r>
          </a:p>
          <a:p>
            <a:r>
              <a:rPr lang="en-GB"/>
              <a:t>Bate's work provided important evidence for </a:t>
            </a:r>
            <a:r>
              <a:rPr lang="en-GB" b="1"/>
              <a:t>island dwarfism and gigantism</a:t>
            </a:r>
            <a:r>
              <a:rPr lang="en-GB"/>
              <a:t>, where animals on isolated islands evolve to become unusually small or large. Her discoveries included tiny elephants, mammoths, squirrel-sized dormice, and </a:t>
            </a:r>
            <a:r>
              <a:rPr lang="en-GB" err="1"/>
              <a:t>Myotragus</a:t>
            </a:r>
            <a:r>
              <a:rPr lang="en-GB"/>
              <a:t>, an unusual goat-like animal from the Balearic Islands.</a:t>
            </a:r>
            <a:endParaRPr lang="en-GB">
              <a:ea typeface="Calibri"/>
              <a:cs typeface="Calibri"/>
            </a:endParaRPr>
          </a:p>
          <a:p>
            <a:r>
              <a:rPr lang="en-GB" err="1"/>
              <a:t>Myotragus</a:t>
            </a:r>
            <a:r>
              <a:rPr lang="en-GB"/>
              <a:t> was specially adapted to island life, with sturdy legs for climbing rocky terrain, forward-facing eyes, and distinctive large, continuously growing front teeth similar to those of rodents.</a:t>
            </a:r>
            <a:endParaRPr lang="en-GB">
              <a:ea typeface="Calibri"/>
              <a:cs typeface="Calibri"/>
            </a:endParaRPr>
          </a:p>
          <a:p>
            <a:r>
              <a:rPr lang="en-GB"/>
              <a:t>Dorothea often travelled alone, employing local guides and labourers to assist with navigation, translation, and excavation. When excavations became difficult, she sometimes used gunpowder or dynamite, which were accepted archaeological methods at the time.</a:t>
            </a:r>
          </a:p>
          <a:p>
            <a:r>
              <a:rPr lang="en-GB"/>
              <a:t>Alongside her fossil discoveries, Bate collected over 200 specimens of living birds, mammals, and insects, which she sent to the Natural History Museum. Her research on both extinct and living species helped scientists better understand animal evolution and island ecosystems.</a:t>
            </a:r>
          </a:p>
          <a:p>
            <a:r>
              <a:rPr lang="en-GB"/>
              <a:t>On Crete, she also discovered fossils of the Cretan dwarf hippopotamus, adding to her reputation as one of the leading fossil hunters of her time.</a:t>
            </a:r>
          </a:p>
        </p:txBody>
      </p:sp>
      <p:sp>
        <p:nvSpPr>
          <p:cNvPr id="4" name="Slide Number Placeholder 3">
            <a:extLst>
              <a:ext uri="{FF2B5EF4-FFF2-40B4-BE49-F238E27FC236}">
                <a16:creationId xmlns:a16="http://schemas.microsoft.com/office/drawing/2014/main" id="{090EE6CB-4B53-E895-9979-678B701CAA24}"/>
              </a:ext>
            </a:extLst>
          </p:cNvPr>
          <p:cNvSpPr>
            <a:spLocks noGrp="1"/>
          </p:cNvSpPr>
          <p:nvPr>
            <p:ph type="sldNum" sz="quarter" idx="5"/>
          </p:nvPr>
        </p:nvSpPr>
        <p:spPr/>
        <p:txBody>
          <a:bodyPr/>
          <a:lstStyle/>
          <a:p>
            <a:fld id="{1AFFFB68-4C17-3C4E-8F1F-E2E74032E6C9}" type="slidenum">
              <a:rPr lang="en-US" smtClean="0"/>
              <a:t>21</a:t>
            </a:fld>
            <a:endParaRPr lang="en-US"/>
          </a:p>
        </p:txBody>
      </p:sp>
    </p:spTree>
    <p:extLst>
      <p:ext uri="{BB962C8B-B14F-4D97-AF65-F5344CB8AC3E}">
        <p14:creationId xmlns:p14="http://schemas.microsoft.com/office/powerpoint/2010/main" val="29367528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1A97B6-90B7-A2B8-13A3-8DF3315967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48CDC6-EF1E-9933-FC5F-5481F4B326C7}"/>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1C2E0231-5727-44C2-62CB-0EB20C96F066}"/>
              </a:ext>
            </a:extLst>
          </p:cNvPr>
          <p:cNvSpPr>
            <a:spLocks noGrp="1"/>
          </p:cNvSpPr>
          <p:nvPr>
            <p:ph type="body" idx="1"/>
          </p:nvPr>
        </p:nvSpPr>
        <p:spPr/>
        <p:txBody>
          <a:bodyPr/>
          <a:lstStyle/>
          <a:p>
            <a:r>
              <a:rPr lang="en-GB" b="1"/>
              <a:t>Image: </a:t>
            </a:r>
            <a:r>
              <a:rPr lang="en-GB" b="0"/>
              <a:t>© Xavier Vázquez, Public domain, via Wikimedia Commons</a:t>
            </a:r>
          </a:p>
          <a:p>
            <a:r>
              <a:rPr lang="en-GB" sz="1200" u="sng" kern="1200">
                <a:solidFill>
                  <a:schemeClr val="tx1"/>
                </a:solidFill>
                <a:effectLst/>
                <a:latin typeface="+mn-lt"/>
                <a:ea typeface="+mn-ea"/>
                <a:cs typeface="+mn-cs"/>
                <a:hlinkClick r:id="rId3"/>
              </a:rPr>
              <a:t>https://commons.wikimedia.org/wiki/File:Myotragus_balearicus.JPG</a:t>
            </a:r>
            <a:r>
              <a:rPr lang="en-GB" sz="1200" kern="1200">
                <a:solidFill>
                  <a:schemeClr val="tx1"/>
                </a:solidFill>
                <a:effectLst/>
                <a:latin typeface="+mn-lt"/>
                <a:ea typeface="+mn-ea"/>
                <a:cs typeface="+mn-cs"/>
              </a:rPr>
              <a:t> </a:t>
            </a:r>
          </a:p>
          <a:p>
            <a:r>
              <a:rPr lang="en-GB" b="0" err="1"/>
              <a:t>Hemiauchenia</a:t>
            </a:r>
            <a:r>
              <a:rPr lang="en-GB" b="0"/>
              <a:t>, CC BY 4.0, via Wikimedia Commons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u="sng" kern="1200">
                <a:solidFill>
                  <a:schemeClr val="tx1"/>
                </a:solidFill>
                <a:effectLst/>
                <a:latin typeface="+mn-lt"/>
                <a:ea typeface="+mn-ea"/>
                <a:cs typeface="+mn-cs"/>
                <a:hlinkClick r:id="rId4"/>
              </a:rPr>
              <a:t>https://commons.wikimedia.org/wiki/File:Myotragus_balearicus_size_comparison.svg</a:t>
            </a:r>
            <a:r>
              <a:rPr lang="en-GB" sz="1200" kern="1200">
                <a:solidFill>
                  <a:schemeClr val="tx1"/>
                </a:solidFill>
                <a:effectLst/>
                <a:latin typeface="+mn-lt"/>
                <a:ea typeface="+mn-ea"/>
                <a:cs typeface="+mn-cs"/>
              </a:rPr>
              <a:t>  </a:t>
            </a:r>
          </a:p>
          <a:p>
            <a:br>
              <a:rPr lang="en-GB" b="1"/>
            </a:br>
            <a:r>
              <a:rPr lang="en-GB" b="1"/>
              <a:t>Teacher Notes</a:t>
            </a:r>
          </a:p>
          <a:p>
            <a:r>
              <a:rPr lang="en-GB"/>
              <a:t>In 1901, Dorothea Bate funded her own move to Cyprus, where she explored caves independently and discovered fossils of extinct animals, including a dwarf hippopotamus. In 1902, with support from the Royal Society, she identified and described a new species of dwarf elephant, Elephas Cypriotes, publishing her findings for the scientific community.</a:t>
            </a:r>
          </a:p>
          <a:p>
            <a:r>
              <a:rPr lang="en-GB"/>
              <a:t>Bate's work provided important evidence for island dwarfism and gigantism, where animals on isolated islands evolve to become unusually small or large. Her discoveries included tiny elephants, mammoths, squirrel-sized dormice, and Myotragus, an unusual goat-like animal from the Balearic Islands.</a:t>
            </a:r>
          </a:p>
          <a:p>
            <a:r>
              <a:rPr lang="en-GB"/>
              <a:t>Myotragus was specially adapted to island life, with sturdy legs for climbing rocky terrain, forward-facing eyes, and distinctive large, continuously growing front teeth similar to those of rodents.</a:t>
            </a:r>
          </a:p>
          <a:p>
            <a:r>
              <a:rPr lang="en-GB"/>
              <a:t>Dorothea often travelled alone, employing local guides and labourers to assist with navigation, translation, and excavation. When excavations became difficult, she sometimes used gunpowder or dynamite, which were accepted archaeological methods at the time.</a:t>
            </a:r>
          </a:p>
          <a:p>
            <a:r>
              <a:rPr lang="en-GB"/>
              <a:t>Alongside her fossil discoveries, Bate collected over 200 specimens of living birds, mammals, and insects, which she sent to the Natural History Museum. Her research on both extinct and living species helped scientists better understand animal evolution and island ecosystems.</a:t>
            </a:r>
          </a:p>
          <a:p>
            <a:r>
              <a:rPr lang="en-GB"/>
              <a:t>On Crete, she also discovered fossils of the Cretan dwarf hippopotamus, adding to her reputation as one of the leading fossil hunters of her time.</a:t>
            </a:r>
          </a:p>
        </p:txBody>
      </p:sp>
      <p:sp>
        <p:nvSpPr>
          <p:cNvPr id="4" name="Slide Number Placeholder 3">
            <a:extLst>
              <a:ext uri="{FF2B5EF4-FFF2-40B4-BE49-F238E27FC236}">
                <a16:creationId xmlns:a16="http://schemas.microsoft.com/office/drawing/2014/main" id="{6262C1FD-56D4-5668-F2D4-09A3685FD4BE}"/>
              </a:ext>
            </a:extLst>
          </p:cNvPr>
          <p:cNvSpPr>
            <a:spLocks noGrp="1"/>
          </p:cNvSpPr>
          <p:nvPr>
            <p:ph type="sldNum" sz="quarter" idx="5"/>
          </p:nvPr>
        </p:nvSpPr>
        <p:spPr/>
        <p:txBody>
          <a:bodyPr/>
          <a:lstStyle/>
          <a:p>
            <a:fld id="{1AFFFB68-4C17-3C4E-8F1F-E2E74032E6C9}" type="slidenum">
              <a:rPr lang="en-US" smtClean="0"/>
              <a:t>22</a:t>
            </a:fld>
            <a:endParaRPr lang="en-US"/>
          </a:p>
        </p:txBody>
      </p:sp>
    </p:spTree>
    <p:extLst>
      <p:ext uri="{BB962C8B-B14F-4D97-AF65-F5344CB8AC3E}">
        <p14:creationId xmlns:p14="http://schemas.microsoft.com/office/powerpoint/2010/main" val="9503650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For this activity we’re using </a:t>
            </a:r>
            <a:r>
              <a:rPr lang="en-US" sz="1200">
                <a:cs typeface="Arial"/>
              </a:rPr>
              <a:t>Ian ‘Dawson’s Model’ for significance criteria.</a:t>
            </a:r>
            <a:endParaRPr lang="en-US"/>
          </a:p>
          <a:p>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3</a:t>
            </a:fld>
            <a:endParaRPr lang="en-US"/>
          </a:p>
        </p:txBody>
      </p:sp>
    </p:spTree>
    <p:extLst>
      <p:ext uri="{BB962C8B-B14F-4D97-AF65-F5344CB8AC3E}">
        <p14:creationId xmlns:p14="http://schemas.microsoft.com/office/powerpoint/2010/main" val="41799382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hlinkClick r:id="rId3" tooltip="https://vimeo.com/465350678"/>
              </a:rPr>
              <a:t>https://vimeo.com/465350678</a:t>
            </a:r>
            <a:r>
              <a:rPr lang="en-GB"/>
              <a:t> - This is a trailer in English about a series of cartoon-style films about Dorothea </a:t>
            </a:r>
            <a:r>
              <a:rPr lang="en-GB" sz="1200" b="0" i="0" kern="1200">
                <a:solidFill>
                  <a:schemeClr val="tx1"/>
                </a:solidFill>
                <a:effectLst/>
                <a:latin typeface="+mn-lt"/>
                <a:ea typeface="+mn-ea"/>
                <a:cs typeface="+mn-cs"/>
              </a:rPr>
              <a:t>published by the Council of Mallorca, Department of Citizen Participation and the Presidency Island Directorate for Equality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u="sng" kern="1200">
                <a:solidFill>
                  <a:schemeClr val="tx1"/>
                </a:solidFill>
                <a:effectLst/>
                <a:latin typeface="+mn-lt"/>
                <a:ea typeface="+mn-ea"/>
                <a:cs typeface="+mn-cs"/>
                <a:hlinkClick r:id="rId4"/>
              </a:rPr>
              <a:t>https://www.youtube.com/playlist?list=PLAPTDGp3kT2TSo7NbcP3eQcH1tcOA7qXw</a:t>
            </a:r>
            <a:r>
              <a:rPr lang="en-GB" sz="1200" kern="1200">
                <a:solidFill>
                  <a:schemeClr val="tx1"/>
                </a:solidFill>
                <a:effectLst/>
                <a:latin typeface="+mn-lt"/>
                <a:ea typeface="+mn-ea"/>
                <a:cs typeface="+mn-cs"/>
              </a:rPr>
              <a:t> </a:t>
            </a:r>
            <a:r>
              <a:rPr lang="en-GB"/>
              <a:t>- This is a link to all 4 films in the ‘Dorothea Rocks’ series, to watch them with English subtitles, go into the setting and turn on Catalan subtitles – you’ll then get an option for Auto-translate. Select this option then pick ‘English’ from the list of languages available.</a:t>
            </a:r>
          </a:p>
          <a:p>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23</a:t>
            </a:fld>
            <a:endParaRPr lang="en-US"/>
          </a:p>
        </p:txBody>
      </p:sp>
    </p:spTree>
    <p:extLst>
      <p:ext uri="{BB962C8B-B14F-4D97-AF65-F5344CB8AC3E}">
        <p14:creationId xmlns:p14="http://schemas.microsoft.com/office/powerpoint/2010/main" val="12204405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AD58B9-8574-8FE9-66DA-4AF7D839A8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47282D-6E05-AB12-2F0B-BDAA9EEE180C}"/>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B3A838B1-D3B8-F1F0-29F0-D8FBCE451353}"/>
              </a:ext>
            </a:extLst>
          </p:cNvPr>
          <p:cNvSpPr>
            <a:spLocks noGrp="1"/>
          </p:cNvSpPr>
          <p:nvPr>
            <p:ph type="body" idx="1"/>
          </p:nvPr>
        </p:nvSpPr>
        <p:spPr/>
        <p:txBody>
          <a:bodyPr/>
          <a:lstStyle/>
          <a:p>
            <a:r>
              <a:rPr lang="en-GB" b="1"/>
              <a:t>Image: © </a:t>
            </a:r>
            <a:r>
              <a:rPr lang="en-GB" b="0"/>
              <a:t>Israel Antiquities Authority, CC BY-SA 4.0, via Wikimedia Commons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u="sng" kern="1200">
                <a:solidFill>
                  <a:schemeClr val="tx1"/>
                </a:solidFill>
                <a:effectLst/>
                <a:latin typeface="+mn-lt"/>
                <a:ea typeface="+mn-ea"/>
                <a:cs typeface="+mn-cs"/>
                <a:hlinkClick r:id="rId3"/>
              </a:rPr>
              <a:t>https://commons.wikimedia.org/wiki/File:Wadi_el-Mughara_historic_photos_11.jpg</a:t>
            </a:r>
            <a:r>
              <a:rPr lang="en-GB" sz="1200" kern="1200">
                <a:solidFill>
                  <a:schemeClr val="tx1"/>
                </a:solidFill>
                <a:effectLst/>
                <a:latin typeface="+mn-lt"/>
                <a:ea typeface="+mn-ea"/>
                <a:cs typeface="+mn-cs"/>
              </a:rPr>
              <a:t> </a:t>
            </a:r>
            <a:endParaRPr lang="en-GB" sz="1200" kern="1200">
              <a:solidFill>
                <a:schemeClr val="tx1"/>
              </a:solidFill>
              <a:effectLst/>
              <a:latin typeface="+mn-lt"/>
              <a:ea typeface="Calibri"/>
              <a:cs typeface="Calibri"/>
            </a:endParaRPr>
          </a:p>
          <a:p>
            <a:endParaRPr lang="en-GB" b="1"/>
          </a:p>
          <a:p>
            <a:r>
              <a:rPr lang="en-GB" b="1"/>
              <a:t>Teacher Notes</a:t>
            </a:r>
          </a:p>
          <a:p>
            <a:r>
              <a:rPr lang="en-GB" b="1"/>
              <a:t>Archaeologist - </a:t>
            </a:r>
            <a:r>
              <a:rPr lang="en-GB"/>
              <a:t>a scientist or researcher who studies human history, prehistory, and past cultures. They do this by finding, digging up, and examining physical remains like tools, pottery, buildings, and graves</a:t>
            </a:r>
          </a:p>
          <a:p>
            <a:endParaRPr lang="en-GB" b="1"/>
          </a:p>
          <a:p>
            <a:r>
              <a:rPr lang="en-GB" sz="1200" b="0" i="0" kern="1200">
                <a:solidFill>
                  <a:schemeClr val="tx1"/>
                </a:solidFill>
                <a:effectLst/>
                <a:latin typeface="+mn-lt"/>
                <a:ea typeface="+mn-ea"/>
                <a:cs typeface="+mn-cs"/>
              </a:rPr>
              <a:t>The </a:t>
            </a:r>
            <a:r>
              <a:rPr lang="en-GB" sz="1200" b="1" i="0" kern="1200">
                <a:solidFill>
                  <a:schemeClr val="tx1"/>
                </a:solidFill>
                <a:effectLst/>
                <a:latin typeface="+mn-lt"/>
                <a:ea typeface="+mn-ea"/>
                <a:cs typeface="+mn-cs"/>
              </a:rPr>
              <a:t>Caves of Nahal Me’arot / Wadi el-</a:t>
            </a:r>
            <a:r>
              <a:rPr lang="en-GB" sz="1200" b="1" i="0" kern="1200" err="1">
                <a:solidFill>
                  <a:schemeClr val="tx1"/>
                </a:solidFill>
                <a:effectLst/>
                <a:latin typeface="+mn-lt"/>
                <a:ea typeface="+mn-ea"/>
                <a:cs typeface="+mn-cs"/>
              </a:rPr>
              <a:t>Mughara</a:t>
            </a:r>
            <a:r>
              <a:rPr lang="en-GB" sz="1200" b="0" i="0" kern="1200">
                <a:solidFill>
                  <a:schemeClr val="tx1"/>
                </a:solidFill>
                <a:effectLst/>
                <a:latin typeface="+mn-lt"/>
                <a:ea typeface="+mn-ea"/>
                <a:cs typeface="+mn-cs"/>
              </a:rPr>
              <a:t> ("Caves Creek"), named here by the Hebrew and Arabic name of the valley where they are located, are a UNESCO Site of Human Evolution in the Carmel mountain range near Haifa in northern Israel. The four caves were proclaimed a site of "outstanding universal value" by UNESCO[1] in 2012. They are protected within a nature reserve. The caves were used for habitation by hominins and prehistoric humans and contain unique evidence of very early burials, at the archaeological site of el-Wad cave in the Nahal </a:t>
            </a:r>
            <a:r>
              <a:rPr lang="en-GB" sz="1200" b="0" i="0" kern="1200" err="1">
                <a:solidFill>
                  <a:schemeClr val="tx1"/>
                </a:solidFill>
                <a:effectLst/>
                <a:latin typeface="+mn-lt"/>
                <a:ea typeface="+mn-ea"/>
                <a:cs typeface="+mn-cs"/>
              </a:rPr>
              <a:t>Me'arot</a:t>
            </a:r>
            <a:r>
              <a:rPr lang="en-GB" sz="1200" b="0" i="0" kern="1200">
                <a:solidFill>
                  <a:schemeClr val="tx1"/>
                </a:solidFill>
                <a:effectLst/>
                <a:latin typeface="+mn-lt"/>
                <a:ea typeface="+mn-ea"/>
                <a:cs typeface="+mn-cs"/>
              </a:rPr>
              <a:t> Nature Reserve.</a:t>
            </a:r>
            <a:endParaRPr lang="en-GB" sz="1200" b="0" i="0" kern="1200">
              <a:solidFill>
                <a:schemeClr val="tx1"/>
              </a:solidFill>
              <a:effectLst/>
              <a:latin typeface="+mn-lt"/>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a:hlinkClick r:id="rId4"/>
              </a:rPr>
              <a:t>https://www.prm.ox.ac.uk/event/pioneer-of-prehistory</a:t>
            </a:r>
            <a:r>
              <a:rPr lang="en-GB"/>
              <a:t> </a:t>
            </a:r>
            <a:endParaRPr lang="en-GB">
              <a:ea typeface="Calibri"/>
              <a:cs typeface="Calibri"/>
            </a:endParaRPr>
          </a:p>
          <a:p>
            <a:r>
              <a:rPr lang="en-GB" sz="1200" b="0" i="0" kern="1200">
                <a:solidFill>
                  <a:schemeClr val="tx1"/>
                </a:solidFill>
                <a:effectLst/>
                <a:latin typeface="+mn-lt"/>
                <a:ea typeface="+mn-ea"/>
                <a:cs typeface="+mn-cs"/>
              </a:rPr>
              <a:t>Dorothy Annie Elizabeth Garrod, CBE, FBA (5 May 1892 – 18 December 1968) was an English archaeologist who specialised in the Palaeolithic period. She held the position of Disney Professor of Archaeology at the University of Cambridge from 1939 to 1952, and was the first woman to hold a chair at either Oxford or Cambridge.</a:t>
            </a:r>
            <a:endParaRPr lang="en-GB" sz="1200" b="0" i="0" kern="1200">
              <a:solidFill>
                <a:schemeClr val="tx1"/>
              </a:solidFill>
              <a:effectLst/>
              <a:latin typeface="+mn-lt"/>
              <a:ea typeface="Calibri"/>
              <a:cs typeface="Calibri"/>
            </a:endParaRPr>
          </a:p>
          <a:p>
            <a:endParaRPr lang="en-GB" b="1"/>
          </a:p>
          <a:p>
            <a:r>
              <a:rPr lang="en-GB" sz="1200" b="1" u="none" strike="noStrike" kern="1200">
                <a:solidFill>
                  <a:schemeClr val="tx1"/>
                </a:solidFill>
                <a:effectLst/>
                <a:latin typeface="+mn-lt"/>
                <a:ea typeface="+mn-ea"/>
                <a:cs typeface="+mn-cs"/>
              </a:rPr>
              <a:t>Before the modern State of Israel </a:t>
            </a:r>
            <a:r>
              <a:rPr lang="en-GB" sz="1200" b="0" u="none" strike="noStrike" kern="1200">
                <a:solidFill>
                  <a:schemeClr val="tx1"/>
                </a:solidFill>
                <a:effectLst/>
                <a:latin typeface="+mn-lt"/>
                <a:ea typeface="+mn-ea"/>
                <a:cs typeface="+mn-cs"/>
              </a:rPr>
              <a:t>was established in 1948, the region was administered by the British as </a:t>
            </a:r>
            <a:r>
              <a:rPr lang="en-GB" sz="1200" b="1" u="none" strike="noStrike" kern="1200">
                <a:solidFill>
                  <a:schemeClr val="tx1"/>
                </a:solidFill>
                <a:effectLst/>
                <a:latin typeface="+mn-lt"/>
                <a:ea typeface="+mn-ea"/>
                <a:cs typeface="+mn-cs"/>
              </a:rPr>
              <a:t>Mandatory Palestine</a:t>
            </a:r>
            <a:r>
              <a:rPr lang="en-GB" sz="1200" b="0" u="none" strike="noStrike" kern="1200">
                <a:solidFill>
                  <a:schemeClr val="tx1"/>
                </a:solidFill>
                <a:effectLst/>
                <a:latin typeface="+mn-lt"/>
                <a:ea typeface="+mn-ea"/>
                <a:cs typeface="+mn-cs"/>
              </a:rPr>
              <a:t> (1920–1948). Before British rule, the area was part of the </a:t>
            </a:r>
            <a:r>
              <a:rPr lang="en-GB" sz="1200" b="1" u="none" strike="noStrike" kern="1200">
                <a:solidFill>
                  <a:schemeClr val="tx1"/>
                </a:solidFill>
                <a:effectLst/>
                <a:latin typeface="+mn-lt"/>
                <a:ea typeface="+mn-ea"/>
                <a:cs typeface="+mn-cs"/>
              </a:rPr>
              <a:t>Ottoman Empire</a:t>
            </a:r>
            <a:r>
              <a:rPr lang="en-GB" sz="1200" b="0" u="none" strike="noStrike" kern="1200">
                <a:solidFill>
                  <a:schemeClr val="tx1"/>
                </a:solidFill>
                <a:effectLst/>
                <a:latin typeface="+mn-lt"/>
                <a:ea typeface="+mn-ea"/>
                <a:cs typeface="+mn-cs"/>
              </a:rPr>
              <a:t> for four centuries (1516–1918). </a:t>
            </a:r>
          </a:p>
          <a:p>
            <a:r>
              <a:rPr lang="en-GB" sz="1200" b="1" u="none" strike="noStrike" kern="1200">
                <a:solidFill>
                  <a:schemeClr val="tx1"/>
                </a:solidFill>
                <a:effectLst/>
                <a:latin typeface="+mn-lt"/>
                <a:ea typeface="+mn-ea"/>
                <a:cs typeface="+mn-cs"/>
              </a:rPr>
              <a:t>Historical Names of the Region</a:t>
            </a:r>
          </a:p>
          <a:p>
            <a:r>
              <a:rPr lang="en-GB" sz="1200" b="1" u="none" strike="noStrike" kern="1200">
                <a:solidFill>
                  <a:schemeClr val="tx1"/>
                </a:solidFill>
                <a:effectLst/>
                <a:latin typeface="+mn-lt"/>
                <a:ea typeface="+mn-ea"/>
                <a:cs typeface="+mn-cs"/>
              </a:rPr>
              <a:t>Mandatory Palestine:</a:t>
            </a:r>
            <a:r>
              <a:rPr lang="en-GB" sz="1200" b="0" u="none" strike="noStrike" kern="1200">
                <a:solidFill>
                  <a:schemeClr val="tx1"/>
                </a:solidFill>
                <a:effectLst/>
                <a:latin typeface="+mn-lt"/>
                <a:ea typeface="+mn-ea"/>
                <a:cs typeface="+mn-cs"/>
              </a:rPr>
              <a:t> The official geopolitical entity under British administration following World War I. </a:t>
            </a:r>
          </a:p>
          <a:p>
            <a:r>
              <a:rPr lang="en-GB" sz="1200" b="1" u="none" strike="noStrike" kern="1200">
                <a:solidFill>
                  <a:schemeClr val="tx1"/>
                </a:solidFill>
                <a:effectLst/>
                <a:latin typeface="+mn-lt"/>
                <a:ea typeface="+mn-ea"/>
                <a:cs typeface="+mn-cs"/>
              </a:rPr>
              <a:t>The Ottoman Empire:</a:t>
            </a:r>
            <a:r>
              <a:rPr lang="en-GB" sz="1200" b="0" u="none" strike="noStrike" kern="1200">
                <a:solidFill>
                  <a:schemeClr val="tx1"/>
                </a:solidFill>
                <a:effectLst/>
                <a:latin typeface="+mn-lt"/>
                <a:ea typeface="+mn-ea"/>
                <a:cs typeface="+mn-cs"/>
              </a:rPr>
              <a:t> The imperial power that governed the entire Levant region until 1917–1918. </a:t>
            </a:r>
          </a:p>
          <a:p>
            <a:r>
              <a:rPr lang="en-GB" sz="1200" b="1" u="none" strike="noStrike" kern="1200">
                <a:solidFill>
                  <a:schemeClr val="tx1"/>
                </a:solidFill>
                <a:effectLst/>
                <a:latin typeface="+mn-lt"/>
                <a:ea typeface="+mn-ea"/>
                <a:cs typeface="+mn-cs"/>
              </a:rPr>
              <a:t>Syria Palaestina / Palestine:</a:t>
            </a:r>
            <a:r>
              <a:rPr lang="en-GB" sz="1200" b="0" u="none" strike="noStrike" kern="1200">
                <a:solidFill>
                  <a:schemeClr val="tx1"/>
                </a:solidFill>
                <a:effectLst/>
                <a:latin typeface="+mn-lt"/>
                <a:ea typeface="+mn-ea"/>
                <a:cs typeface="+mn-cs"/>
              </a:rPr>
              <a:t> The name applied to the broader geographical region by the Roman Empire from the 2nd century CE onward, which was retained through successive Arab, Crusader, and Ottoman eras. </a:t>
            </a:r>
          </a:p>
          <a:p>
            <a:r>
              <a:rPr lang="en-GB" sz="1200" b="1" u="none" strike="noStrike" kern="1200">
                <a:solidFill>
                  <a:schemeClr val="tx1"/>
                </a:solidFill>
                <a:effectLst/>
                <a:latin typeface="+mn-lt"/>
                <a:ea typeface="+mn-ea"/>
                <a:cs typeface="+mn-cs"/>
              </a:rPr>
              <a:t>Judea / Kingdom of Israel:</a:t>
            </a:r>
            <a:r>
              <a:rPr lang="en-GB" sz="1200" b="0" u="none" strike="noStrike" kern="1200">
                <a:solidFill>
                  <a:schemeClr val="tx1"/>
                </a:solidFill>
                <a:effectLst/>
                <a:latin typeface="+mn-lt"/>
                <a:ea typeface="+mn-ea"/>
                <a:cs typeface="+mn-cs"/>
              </a:rPr>
              <a:t> Ancient names for the historical Jewish kingdoms and Roman provinces in the same geographic area during biblical and classical antiquity</a:t>
            </a:r>
          </a:p>
          <a:p>
            <a:endParaRPr lang="en-GB"/>
          </a:p>
        </p:txBody>
      </p:sp>
      <p:sp>
        <p:nvSpPr>
          <p:cNvPr id="4" name="Slide Number Placeholder 3">
            <a:extLst>
              <a:ext uri="{FF2B5EF4-FFF2-40B4-BE49-F238E27FC236}">
                <a16:creationId xmlns:a16="http://schemas.microsoft.com/office/drawing/2014/main" id="{BFED9093-590D-9F4A-8E7D-938B7712F675}"/>
              </a:ext>
            </a:extLst>
          </p:cNvPr>
          <p:cNvSpPr>
            <a:spLocks noGrp="1"/>
          </p:cNvSpPr>
          <p:nvPr>
            <p:ph type="sldNum" sz="quarter" idx="5"/>
          </p:nvPr>
        </p:nvSpPr>
        <p:spPr/>
        <p:txBody>
          <a:bodyPr/>
          <a:lstStyle/>
          <a:p>
            <a:fld id="{1AFFFB68-4C17-3C4E-8F1F-E2E74032E6C9}" type="slidenum">
              <a:rPr lang="en-US" smtClean="0"/>
              <a:t>24</a:t>
            </a:fld>
            <a:endParaRPr lang="en-US"/>
          </a:p>
        </p:txBody>
      </p:sp>
    </p:spTree>
    <p:extLst>
      <p:ext uri="{BB962C8B-B14F-4D97-AF65-F5344CB8AC3E}">
        <p14:creationId xmlns:p14="http://schemas.microsoft.com/office/powerpoint/2010/main" val="31450141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a:t>Image: (Top) </a:t>
            </a:r>
            <a:r>
              <a:rPr lang="en-GB"/>
              <a:t>© </a:t>
            </a:r>
            <a:r>
              <a:rPr lang="en-GB" err="1"/>
              <a:t>GeorgeLyras</a:t>
            </a:r>
            <a:r>
              <a:rPr lang="en-GB"/>
              <a:t> at English Wikipedia, CC BY-SA 3.0, via Wikimedia Commons - </a:t>
            </a:r>
            <a:r>
              <a:rPr lang="en-GB" sz="1200" u="sng" kern="1200">
                <a:solidFill>
                  <a:schemeClr val="tx1"/>
                </a:solidFill>
                <a:effectLst/>
                <a:latin typeface="+mn-lt"/>
                <a:ea typeface="+mn-ea"/>
                <a:cs typeface="+mn-cs"/>
                <a:hlinkClick r:id="rId3"/>
              </a:rPr>
              <a:t>https://commons.wikimedia.org/wiki/File:Hippo-Cyprus.JPG</a:t>
            </a:r>
            <a:r>
              <a:rPr lang="en-GB" sz="1200" kern="120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1"/>
              <a:t>Image: (Bottom) </a:t>
            </a:r>
            <a:r>
              <a:rPr lang="en-GB"/>
              <a:t>© </a:t>
            </a:r>
            <a:r>
              <a:rPr lang="en-GB" err="1"/>
              <a:t>Hemiauchenia</a:t>
            </a:r>
            <a:r>
              <a:rPr lang="en-GB"/>
              <a:t>, 4444hhhh/Piranga94, CC BY 4.0, via Wikimedia Commons - </a:t>
            </a:r>
            <a:r>
              <a:rPr lang="en-GB" sz="1200" u="sng" kern="1200">
                <a:solidFill>
                  <a:schemeClr val="tx1"/>
                </a:solidFill>
                <a:effectLst/>
                <a:latin typeface="+mn-lt"/>
                <a:ea typeface="+mn-ea"/>
                <a:cs typeface="+mn-cs"/>
                <a:hlinkClick r:id="rId4"/>
              </a:rPr>
              <a:t>https://commons.wikimedia.org/wiki/File:Cypriot_pygmy_hippo_size_comparison.svg</a:t>
            </a:r>
            <a:r>
              <a:rPr lang="en-GB" sz="1200" kern="1200">
                <a:solidFill>
                  <a:schemeClr val="tx1"/>
                </a:solidFill>
                <a:effectLst/>
                <a:latin typeface="+mn-lt"/>
                <a:ea typeface="+mn-ea"/>
                <a:cs typeface="+mn-cs"/>
              </a:rPr>
              <a:t> </a:t>
            </a:r>
            <a:endParaRPr lang="en-GB">
              <a:ea typeface="Calibri"/>
              <a:cs typeface="Calibri"/>
            </a:endParaRPr>
          </a:p>
          <a:p>
            <a:br>
              <a:rPr lang="en-GB" b="1">
                <a:cs typeface="+mn-lt"/>
              </a:rPr>
            </a:br>
            <a:r>
              <a:rPr lang="en-GB" b="1"/>
              <a:t>Teacher Notes</a:t>
            </a:r>
          </a:p>
          <a:p>
            <a:r>
              <a:rPr lang="en-GB" sz="1200" b="1" u="none" strike="noStrike" kern="1200">
                <a:solidFill>
                  <a:schemeClr val="tx1"/>
                </a:solidFill>
                <a:effectLst/>
                <a:latin typeface="+mn-lt"/>
                <a:ea typeface="+mn-ea"/>
                <a:cs typeface="+mn-cs"/>
              </a:rPr>
              <a:t>Archaeozoology</a:t>
            </a:r>
            <a:r>
              <a:rPr lang="en-GB" sz="1200" b="0" u="none" strike="noStrike" kern="1200">
                <a:solidFill>
                  <a:schemeClr val="tx1"/>
                </a:solidFill>
                <a:effectLst/>
                <a:latin typeface="+mn-lt"/>
                <a:ea typeface="+mn-ea"/>
                <a:cs typeface="+mn-cs"/>
              </a:rPr>
              <a:t> is the study of animal remains from old digging sites, focusing on what people ate, how they tamed animals, and past human life. It looks at items like bones, teeth, and shells to learn about history. </a:t>
            </a:r>
          </a:p>
          <a:p>
            <a:r>
              <a:rPr lang="en-GB" sz="1200" b="1" u="none" strike="noStrike" kern="1200">
                <a:solidFill>
                  <a:schemeClr val="tx1"/>
                </a:solidFill>
                <a:effectLst/>
                <a:latin typeface="+mn-lt"/>
                <a:ea typeface="+mn-ea"/>
                <a:cs typeface="+mn-cs"/>
              </a:rPr>
              <a:t>Diet and Food</a:t>
            </a:r>
            <a:r>
              <a:rPr lang="en-GB" sz="1200" b="0" u="none" strike="noStrike" kern="1200">
                <a:solidFill>
                  <a:schemeClr val="tx1"/>
                </a:solidFill>
                <a:effectLst/>
                <a:latin typeface="+mn-lt"/>
                <a:ea typeface="+mn-ea"/>
                <a:cs typeface="+mn-cs"/>
              </a:rPr>
              <a:t>: Finding out what meat or fish people ate by looking at cut marks on bones.</a:t>
            </a:r>
          </a:p>
          <a:p>
            <a:r>
              <a:rPr lang="en-GB" sz="1200" b="1" u="none" strike="noStrike" kern="1200">
                <a:solidFill>
                  <a:schemeClr val="tx1"/>
                </a:solidFill>
                <a:effectLst/>
                <a:latin typeface="+mn-lt"/>
                <a:ea typeface="+mn-ea"/>
                <a:cs typeface="+mn-cs"/>
              </a:rPr>
              <a:t>Domesticated Animals</a:t>
            </a:r>
            <a:r>
              <a:rPr lang="en-GB" sz="1200" b="0" u="none" strike="noStrike" kern="1200">
                <a:solidFill>
                  <a:schemeClr val="tx1"/>
                </a:solidFill>
                <a:effectLst/>
                <a:latin typeface="+mn-lt"/>
                <a:ea typeface="+mn-ea"/>
                <a:cs typeface="+mn-cs"/>
              </a:rPr>
              <a:t>: Learning when wild animals like sheep, cows, or dogs became pets or farm animals.</a:t>
            </a:r>
          </a:p>
          <a:p>
            <a:r>
              <a:rPr lang="en-GB" sz="1200" b="1" u="none" strike="noStrike" kern="1200">
                <a:solidFill>
                  <a:schemeClr val="tx1"/>
                </a:solidFill>
                <a:effectLst/>
                <a:latin typeface="+mn-lt"/>
                <a:ea typeface="+mn-ea"/>
                <a:cs typeface="+mn-cs"/>
              </a:rPr>
              <a:t>Environment</a:t>
            </a:r>
            <a:r>
              <a:rPr lang="en-GB" sz="1200" b="0" u="none" strike="noStrike" kern="1200">
                <a:solidFill>
                  <a:schemeClr val="tx1"/>
                </a:solidFill>
                <a:effectLst/>
                <a:latin typeface="+mn-lt"/>
                <a:ea typeface="+mn-ea"/>
                <a:cs typeface="+mn-cs"/>
              </a:rPr>
              <a:t>: Using tiny shells or animal clues to see what the weather and land were like long ago.</a:t>
            </a:r>
          </a:p>
          <a:p>
            <a:r>
              <a:rPr lang="en-GB" sz="1200" b="1" u="none" strike="noStrike" kern="1200">
                <a:solidFill>
                  <a:schemeClr val="tx1"/>
                </a:solidFill>
                <a:effectLst/>
                <a:latin typeface="+mn-lt"/>
                <a:ea typeface="+mn-ea"/>
                <a:cs typeface="+mn-cs"/>
              </a:rPr>
              <a:t>Rituals</a:t>
            </a:r>
            <a:r>
              <a:rPr lang="en-GB" sz="1200" b="0" u="none" strike="noStrike" kern="1200">
                <a:solidFill>
                  <a:schemeClr val="tx1"/>
                </a:solidFill>
                <a:effectLst/>
                <a:latin typeface="+mn-lt"/>
                <a:ea typeface="+mn-ea"/>
                <a:cs typeface="+mn-cs"/>
              </a:rPr>
              <a:t>: Finding out if groups used certain animals for art, religion, or special ceremonies</a:t>
            </a:r>
          </a:p>
          <a:p>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With over 80 published scientific papers, and many more unpublished, Bate bridged the established science of palaeontology (the study of extinct animals through fossils) with zoology (the study of living creatures). Today, this blended field of study has evolved into archaeozoology or zooarchaeology, a sub-discipline of archaeology that focuses on the analysis of faunal remains (teeth, bone, horn, keratin and soft tissue) from archaeological sites. The discipline has advanced technologically and theoretically, but many practitioners acknowledge that they are building on the legacy of Dorothea Bate.</a:t>
            </a:r>
          </a:p>
          <a:p>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25</a:t>
            </a:fld>
            <a:endParaRPr lang="en-US"/>
          </a:p>
        </p:txBody>
      </p:sp>
    </p:spTree>
    <p:extLst>
      <p:ext uri="{BB962C8B-B14F-4D97-AF65-F5344CB8AC3E}">
        <p14:creationId xmlns:p14="http://schemas.microsoft.com/office/powerpoint/2010/main" val="17563216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b="1" dirty="0"/>
              <a:t>Image: </a:t>
            </a:r>
            <a:r>
              <a:rPr lang="en-GB" dirty="0"/>
              <a:t>From the Library and Archives, NHM London</a:t>
            </a:r>
            <a:endParaRPr lang="en-GB" b="0" dirty="0"/>
          </a:p>
          <a:p>
            <a:br>
              <a:rPr lang="en-GB" b="1" dirty="0">
                <a:cs typeface="+mn-lt"/>
              </a:rPr>
            </a:br>
            <a:r>
              <a:rPr lang="en-GB" b="1" dirty="0"/>
              <a:t>Teacher Notes</a:t>
            </a:r>
          </a:p>
          <a:p>
            <a:r>
              <a:rPr lang="en-GB" b="1" dirty="0"/>
              <a:t>Geoarchaeologist - </a:t>
            </a:r>
            <a:r>
              <a:rPr lang="en-GB" dirty="0"/>
              <a:t>a scientist who uses the methods and ideas of earth sciences—like geology, geography, and soil science—to study archaeological sites. They look at dirt, rocks, and land layers to figure out how ancient people lived and how the Earth changed around old human settlements</a:t>
            </a:r>
          </a:p>
          <a:p>
            <a:endParaRPr lang="en-GB" dirty="0"/>
          </a:p>
          <a:p>
            <a:r>
              <a:rPr lang="en-GB" sz="1200" b="0" i="0" kern="1200" dirty="0">
                <a:solidFill>
                  <a:schemeClr val="tx1"/>
                </a:solidFill>
                <a:effectLst/>
                <a:latin typeface="+mn-lt"/>
                <a:ea typeface="+mn-ea"/>
                <a:cs typeface="+mn-cs"/>
              </a:rPr>
              <a:t>From 1935 to 1937, Dorothea excavated a hilltop site in Bethlehem, uncovering animal fossils that dated back 1.8 million years. These included elephants, rhinoceroses, giant tortoises, and the early horse </a:t>
            </a:r>
            <a:r>
              <a:rPr lang="en-GB" sz="1200" b="0" i="1" kern="1200" dirty="0">
                <a:solidFill>
                  <a:schemeClr val="tx1"/>
                </a:solidFill>
                <a:effectLst/>
                <a:latin typeface="+mn-lt"/>
                <a:ea typeface="+mn-ea"/>
                <a:cs typeface="+mn-cs"/>
              </a:rPr>
              <a:t>Hipparion</a:t>
            </a:r>
            <a:r>
              <a:rPr lang="en-GB" sz="1200" b="0" i="0" kern="1200" dirty="0">
                <a:solidFill>
                  <a:schemeClr val="tx1"/>
                </a:solidFill>
                <a:effectLst/>
                <a:latin typeface="+mn-lt"/>
                <a:ea typeface="+mn-ea"/>
                <a:cs typeface="+mn-cs"/>
              </a:rPr>
              <a:t>.</a:t>
            </a:r>
          </a:p>
          <a:p>
            <a:r>
              <a:rPr lang="en-GB" sz="1200" b="0" i="0" kern="1200" dirty="0">
                <a:solidFill>
                  <a:schemeClr val="tx1"/>
                </a:solidFill>
                <a:effectLst/>
                <a:latin typeface="+mn-lt"/>
                <a:ea typeface="+mn-ea"/>
                <a:cs typeface="+mn-cs"/>
              </a:rPr>
              <a:t>Dorothea’s attention was turned to Bethlehem in 1934, when the Palestinian Department of Antiquities asked her to examine a collection of fossil bone fragments. She identified the finds as being from an extinct elephant species – the first to be discovered in Palestine.</a:t>
            </a:r>
          </a:p>
          <a:p>
            <a:r>
              <a:rPr lang="en-GB" sz="1200" b="0" i="0" kern="1200" dirty="0">
                <a:solidFill>
                  <a:schemeClr val="tx1"/>
                </a:solidFill>
                <a:effectLst/>
                <a:latin typeface="+mn-lt"/>
                <a:ea typeface="+mn-ea"/>
                <a:cs typeface="+mn-cs"/>
              </a:rPr>
              <a:t>Dorothea described the first finding at the site, but the land had been claimed by British archaeologist James Starkey. To retain her stake in the research, she had to collaborate. She excavated alongside fellow female scientist Elinor Gardner, with Starkey heading the operation.</a:t>
            </a:r>
          </a:p>
          <a:p>
            <a:r>
              <a:rPr lang="en-GB" dirty="0">
                <a:effectLst/>
              </a:rPr>
              <a:t>Dorotha Bate discovered this dwarf elephant tooth, possibly from the Middle or Late Pleistocene. It was one of the first pieces of evidence that miniature elephants once lived on Cyprus.</a:t>
            </a:r>
          </a:p>
          <a:p>
            <a:r>
              <a:rPr lang="en-GB" sz="1200" b="0" i="0" kern="1200" dirty="0">
                <a:solidFill>
                  <a:schemeClr val="tx1"/>
                </a:solidFill>
                <a:effectLst/>
                <a:latin typeface="+mn-lt"/>
                <a:ea typeface="+mn-ea"/>
                <a:cs typeface="+mn-cs"/>
              </a:rPr>
              <a:t>Their work in Bethlehem was cut short when Starkey was shot and killed in 1938, on his way to the opening of the Palestinian Museum of Archaeology – now the Rockefeller Museum. An armed group had accused him of being Jewish.</a:t>
            </a:r>
          </a:p>
          <a:p>
            <a:r>
              <a:rPr lang="en-GB" sz="1200" b="0" i="0" kern="1200" dirty="0">
                <a:solidFill>
                  <a:schemeClr val="tx1"/>
                </a:solidFill>
                <a:effectLst/>
                <a:latin typeface="+mn-lt"/>
                <a:ea typeface="+mn-ea"/>
                <a:cs typeface="+mn-cs"/>
              </a:rPr>
              <a:t>After this, the Natural History Museum refused to grant Dorothea permission to travel as the region was too unsettled and the Second World War was brewing.</a:t>
            </a:r>
          </a:p>
          <a:p>
            <a:r>
              <a:rPr lang="en-GB" sz="1200" b="0" i="0" kern="1200" dirty="0">
                <a:solidFill>
                  <a:schemeClr val="tx1"/>
                </a:solidFill>
                <a:effectLst/>
                <a:latin typeface="+mn-lt"/>
                <a:ea typeface="+mn-ea"/>
                <a:cs typeface="+mn-cs"/>
              </a:rPr>
              <a:t>Today the region is still unstable, and the original site built over. Dorothea’s work in the 1930s remains the only insight into life in the Bethlehem region 2.5 million years ago.</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26</a:t>
            </a:fld>
            <a:endParaRPr lang="en-US"/>
          </a:p>
        </p:txBody>
      </p:sp>
    </p:spTree>
    <p:extLst>
      <p:ext uri="{BB962C8B-B14F-4D97-AF65-F5344CB8AC3E}">
        <p14:creationId xmlns:p14="http://schemas.microsoft.com/office/powerpoint/2010/main" val="321909645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b="1"/>
              <a:t>Image: © </a:t>
            </a:r>
            <a:r>
              <a:rPr lang="en-GB" b="0"/>
              <a:t>Alamy</a:t>
            </a:r>
            <a:r>
              <a:rPr lang="en-GB" b="1"/>
              <a:t> </a:t>
            </a:r>
            <a:r>
              <a:rPr lang="en-GB" b="0"/>
              <a:t>Ref: </a:t>
            </a:r>
            <a:r>
              <a:rPr lang="en-GB" b="0">
                <a:solidFill>
                  <a:srgbClr val="000000"/>
                </a:solidFill>
              </a:rPr>
              <a:t>PR2KEC</a:t>
            </a:r>
            <a:endParaRPr lang="en-GB" b="0">
              <a:solidFill>
                <a:srgbClr val="000000"/>
              </a:solidFill>
              <a:ea typeface="Calibri"/>
              <a:cs typeface="Calibri"/>
            </a:endParaRPr>
          </a:p>
          <a:p>
            <a:endParaRPr lang="en-GB"/>
          </a:p>
          <a:p>
            <a:r>
              <a:rPr lang="en-GB" b="1"/>
              <a:t>Teacher Notes</a:t>
            </a:r>
            <a:endParaRPr lang="en-GB" b="1">
              <a:ea typeface="Calibri"/>
              <a:cs typeface="Calibri"/>
            </a:endParaRPr>
          </a:p>
          <a:p>
            <a:r>
              <a:rPr lang="en-GB"/>
              <a:t>In the late 1930s and 1940s, Mandatory Palestine experienced the 1936–1939 Arab Revolt against British rule and Jewish immigration, severe conflict during World War II over strict British immigration caps, a post-war Jewish insurgency against Britain, the 1947 UN Partition Plan, and the end of the mandate on May 14, 1948, which led to the 1948 war and the creation of Israel</a:t>
            </a:r>
            <a:endParaRPr lang="en-GB">
              <a:ea typeface="Calibri"/>
              <a:cs typeface="Calibri"/>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27</a:t>
            </a:fld>
            <a:endParaRPr lang="en-US"/>
          </a:p>
        </p:txBody>
      </p:sp>
    </p:spTree>
    <p:extLst>
      <p:ext uri="{BB962C8B-B14F-4D97-AF65-F5344CB8AC3E}">
        <p14:creationId xmlns:p14="http://schemas.microsoft.com/office/powerpoint/2010/main" val="24762200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a:defRPr/>
            </a:pPr>
            <a:r>
              <a:rPr lang="en-GB" b="1" dirty="0"/>
              <a:t>Image: </a:t>
            </a:r>
            <a:r>
              <a:rPr lang="en-GB" dirty="0"/>
              <a:t>From the Library and Archives, NHM London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Teacher Notes:</a:t>
            </a:r>
          </a:p>
          <a:p>
            <a:r>
              <a:rPr lang="en-GB" b="1" dirty="0">
                <a:ea typeface="Calibri" panose="020F0502020204030204"/>
                <a:cs typeface="Calibri" panose="020F0502020204030204"/>
              </a:rPr>
              <a:t>Geology - </a:t>
            </a:r>
            <a:r>
              <a:rPr lang="en-GB" dirty="0"/>
              <a:t>the scientific study of Earth, its solid materials, rock structures, and the physical processes that shape them over time</a:t>
            </a:r>
            <a:endParaRPr lang="en-GB" b="1" dirty="0"/>
          </a:p>
          <a:p>
            <a:endParaRPr lang="en-GB" dirty="0"/>
          </a:p>
          <a:p>
            <a:r>
              <a:rPr lang="en-GB" sz="1200" dirty="0"/>
              <a:t>When she arrived at the Museum in 1898, there were one or two women in unofficial scientific roles: </a:t>
            </a:r>
          </a:p>
          <a:p>
            <a:pPr marL="457200" indent="-457200">
              <a:buFont typeface="Arial" panose="020B0604020202020204" pitchFamily="34" charset="0"/>
              <a:buChar char="•"/>
            </a:pPr>
            <a:r>
              <a:rPr lang="en-GB" sz="1200" dirty="0"/>
              <a:t>the botanist Anne Lorrain Smith (1854–1937), had been there since 1889 and palaeontologist Helen Muir-Wood (1895–1968), who became Curator of Brachiopods in 1920, a post she held until 1965.</a:t>
            </a:r>
          </a:p>
          <a:p>
            <a:pPr marL="457200" indent="-457200">
              <a:buFont typeface="Arial" panose="020B0604020202020204" pitchFamily="34" charset="0"/>
              <a:buChar char="•"/>
            </a:pPr>
            <a:r>
              <a:rPr lang="en-GB" sz="1200" dirty="0"/>
              <a:t>entomologist Emily Bowlder Sharpe (1868–c.1928) and zoologists Isabella Gordon (1901–1988) and Sidnie Manton (1902–1979), who both worked at the museum in the late 1920s.</a:t>
            </a:r>
          </a:p>
          <a:p>
            <a:pPr marL="457200" indent="-457200">
              <a:buFont typeface="Arial" panose="020B0604020202020204" pitchFamily="34" charset="0"/>
              <a:buChar char="•"/>
            </a:pPr>
            <a:r>
              <a:rPr lang="en-GB" sz="1200" dirty="0"/>
              <a:t>By 1938, Anna Hastings (1902–1977) and Ethelwynn Trewavas (1900–1993) had joined the Department of Zoology, and Jessie Sweet (1901–1979), had joined the Department of Mineralogy. </a:t>
            </a:r>
          </a:p>
          <a:p>
            <a:pPr marL="457200" indent="-457200">
              <a:buFont typeface="Arial" panose="020B0604020202020204" pitchFamily="34" charset="0"/>
              <a:buChar char="•"/>
            </a:pPr>
            <a:r>
              <a:rPr lang="en-GB" sz="1200" dirty="0"/>
              <a:t>Men, however, continued to vastly outnumber women as official employees.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r>
              <a:rPr lang="en-GB" sz="1200" b="1" u="none" strike="noStrike" kern="1200" dirty="0">
                <a:solidFill>
                  <a:schemeClr val="tx1"/>
                </a:solidFill>
                <a:effectLst/>
                <a:latin typeface="+mn-lt"/>
                <a:ea typeface="+mn-ea"/>
                <a:cs typeface="+mn-cs"/>
              </a:rPr>
              <a:t>Historical Milestones for Women at the Museum</a:t>
            </a:r>
          </a:p>
          <a:p>
            <a:r>
              <a:rPr lang="en-GB" sz="1200" b="1" u="none" strike="noStrike" kern="1200" dirty="0">
                <a:solidFill>
                  <a:schemeClr val="tx1"/>
                </a:solidFill>
                <a:effectLst/>
                <a:latin typeface="+mn-lt"/>
                <a:ea typeface="+mn-ea"/>
                <a:cs typeface="+mn-cs"/>
              </a:rPr>
              <a:t>1927:</a:t>
            </a:r>
            <a:r>
              <a:rPr lang="en-GB" sz="1200" b="0" u="none" strike="noStrike" kern="1200" dirty="0">
                <a:solidFill>
                  <a:schemeClr val="tx1"/>
                </a:solidFill>
                <a:effectLst/>
                <a:latin typeface="+mn-lt"/>
                <a:ea typeface="+mn-ea"/>
                <a:cs typeface="+mn-cs"/>
              </a:rPr>
              <a:t> The museum appointed its first women to official curatorial roles (two in Zoology and one in Entomology), nearly a decade after civil service rules began allowing women into scientific positions. </a:t>
            </a:r>
          </a:p>
          <a:p>
            <a:r>
              <a:rPr lang="en-GB" sz="1200" b="1" u="none" strike="noStrike" kern="1200" dirty="0">
                <a:solidFill>
                  <a:schemeClr val="tx1"/>
                </a:solidFill>
                <a:effectLst/>
                <a:latin typeface="+mn-lt"/>
                <a:ea typeface="+mn-ea"/>
                <a:cs typeface="+mn-cs"/>
              </a:rPr>
              <a:t>1900s–1950s:</a:t>
            </a:r>
            <a:r>
              <a:rPr lang="en-GB" sz="1200" b="0" u="none" strike="noStrike" kern="1200" dirty="0">
                <a:solidFill>
                  <a:schemeClr val="tx1"/>
                </a:solidFill>
                <a:effectLst/>
                <a:latin typeface="+mn-lt"/>
                <a:ea typeface="+mn-ea"/>
                <a:cs typeface="+mn-cs"/>
              </a:rPr>
              <a:t> For decades, female employment was largely concentrated in supportive or subordinate capacities such as library cataloguing, specimen mounting, illustrating, and administrative typing. </a:t>
            </a:r>
          </a:p>
          <a:p>
            <a:r>
              <a:rPr lang="en-GB" sz="1200" b="1" u="none" strike="noStrike" kern="1200" dirty="0">
                <a:solidFill>
                  <a:schemeClr val="tx1"/>
                </a:solidFill>
                <a:effectLst/>
                <a:latin typeface="+mn-lt"/>
                <a:ea typeface="+mn-ea"/>
                <a:cs typeface="+mn-cs"/>
              </a:rPr>
              <a:t>Modern Era:</a:t>
            </a:r>
            <a:r>
              <a:rPr lang="en-GB" sz="1200" b="0" u="none" strike="noStrike" kern="1200" dirty="0">
                <a:solidFill>
                  <a:schemeClr val="tx1"/>
                </a:solidFill>
                <a:effectLst/>
                <a:latin typeface="+mn-lt"/>
                <a:ea typeface="+mn-ea"/>
                <a:cs typeface="+mn-cs"/>
              </a:rPr>
              <a:t> Recent ⁠Gender Pay Gap Reports confirm that women have firmly formed the majority of the overall workforce across all pay quartiles in recent years, stabilizing at a consistent 61% female to 39% male ratio.</a:t>
            </a:r>
            <a:endParaRPr lang="en-GB" sz="1200" b="0" u="none" strike="noStrike" kern="1200" dirty="0">
              <a:solidFill>
                <a:schemeClr val="tx1"/>
              </a:solidFill>
              <a:effectLst/>
              <a:latin typeface="+mn-lt"/>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28</a:t>
            </a:fld>
            <a:endParaRPr lang="en-US"/>
          </a:p>
        </p:txBody>
      </p:sp>
    </p:spTree>
    <p:extLst>
      <p:ext uri="{BB962C8B-B14F-4D97-AF65-F5344CB8AC3E}">
        <p14:creationId xmlns:p14="http://schemas.microsoft.com/office/powerpoint/2010/main" val="3158278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984444-A94D-229E-59D1-0F459A12A7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7EBB6D-9AD4-4025-656E-8429DE6065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8C79A8-29E9-8609-C865-4812137D27F5}"/>
              </a:ext>
            </a:extLst>
          </p:cNvPr>
          <p:cNvSpPr>
            <a:spLocks noGrp="1"/>
          </p:cNvSpPr>
          <p:nvPr>
            <p:ph type="body" idx="1"/>
          </p:nvPr>
        </p:nvSpPr>
        <p:spPr/>
        <p:txBody>
          <a:bodyPr/>
          <a:lstStyle/>
          <a:p>
            <a:r>
              <a:rPr lang="en-GB" sz="1200" b="1" i="0" kern="1200">
                <a:solidFill>
                  <a:schemeClr val="tx1"/>
                </a:solidFill>
                <a:effectLst/>
                <a:latin typeface="+mn-lt"/>
                <a:ea typeface="+mn-ea"/>
                <a:cs typeface="+mn-cs"/>
              </a:rPr>
              <a:t>Image: </a:t>
            </a:r>
            <a:r>
              <a:rPr lang="en-GB" sz="1200" b="0" i="0" kern="1200">
                <a:solidFill>
                  <a:schemeClr val="tx1"/>
                </a:solidFill>
                <a:effectLst/>
                <a:latin typeface="+mn-lt"/>
                <a:ea typeface="+mn-ea"/>
                <a:cs typeface="+mn-cs"/>
              </a:rPr>
              <a:t>©Alamy Ref: DTF8PR</a:t>
            </a:r>
          </a:p>
          <a:p>
            <a:endParaRPr lang="en-GB" sz="1200" b="1" i="0" kern="1200">
              <a:solidFill>
                <a:schemeClr val="tx1"/>
              </a:solidFill>
              <a:effectLst/>
              <a:latin typeface="+mn-lt"/>
              <a:ea typeface="+mn-ea"/>
              <a:cs typeface="+mn-cs"/>
            </a:endParaRPr>
          </a:p>
          <a:p>
            <a:r>
              <a:rPr lang="en-GB" sz="1200" b="1" i="0" kern="1200">
                <a:solidFill>
                  <a:schemeClr val="tx1"/>
                </a:solidFill>
                <a:effectLst/>
                <a:latin typeface="+mn-lt"/>
                <a:ea typeface="+mn-ea"/>
                <a:cs typeface="+mn-cs"/>
              </a:rPr>
              <a:t>Teacher Notes:</a:t>
            </a:r>
          </a:p>
          <a:p>
            <a:r>
              <a:rPr lang="en-GB" b="1" err="1"/>
              <a:t>Paleobotanical</a:t>
            </a:r>
            <a:r>
              <a:rPr lang="en-GB" b="1"/>
              <a:t> - </a:t>
            </a:r>
            <a:r>
              <a:rPr lang="en-GB"/>
              <a:t>the scientific study of ancient plants using plant fossils and remains</a:t>
            </a:r>
            <a:endParaRPr lang="en-GB">
              <a:ea typeface="Calibri"/>
              <a:cs typeface="Calibri"/>
            </a:endParaRPr>
          </a:p>
          <a:p>
            <a:r>
              <a:rPr lang="en-GB" b="1">
                <a:ea typeface="Calibri" panose="020F0502020204030204"/>
                <a:cs typeface="Calibri" panose="020F0502020204030204"/>
              </a:rPr>
              <a:t>Find out more about </a:t>
            </a:r>
            <a:r>
              <a:rPr lang="en-GB" b="1"/>
              <a:t>Savitri Sahni here</a:t>
            </a:r>
            <a:r>
              <a:rPr lang="en-GB" b="1">
                <a:ea typeface="Calibri" panose="020F0502020204030204"/>
                <a:cs typeface="Calibri" panose="020F0502020204030204"/>
              </a:rPr>
              <a:t>: </a:t>
            </a:r>
            <a:r>
              <a:rPr lang="en-GB" sz="1200">
                <a:hlinkClick r:id="rId3"/>
              </a:rPr>
              <a:t>https://www.bsip.res.in/en/bsip_institute_mrs_savitri_sahni</a:t>
            </a:r>
            <a:r>
              <a:rPr lang="en-GB" sz="1200"/>
              <a:t> </a:t>
            </a:r>
            <a:endParaRPr lang="en-GB" sz="1200" b="1">
              <a:ea typeface="Calibri" panose="020F0502020204030204"/>
              <a:cs typeface="Calibri" panose="020F0502020204030204"/>
            </a:endParaRPr>
          </a:p>
          <a:p>
            <a:endParaRPr lang="en-GB" sz="1200" b="1" i="0" kern="120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07E0DBBD-EE77-CA74-0393-7E66B5776B08}"/>
              </a:ext>
            </a:extLst>
          </p:cNvPr>
          <p:cNvSpPr>
            <a:spLocks noGrp="1"/>
          </p:cNvSpPr>
          <p:nvPr>
            <p:ph type="sldNum" sz="quarter" idx="5"/>
          </p:nvPr>
        </p:nvSpPr>
        <p:spPr/>
        <p:txBody>
          <a:bodyPr/>
          <a:lstStyle/>
          <a:p>
            <a:fld id="{1AFFFB68-4C17-3C4E-8F1F-E2E74032E6C9}" type="slidenum">
              <a:rPr lang="en-US" smtClean="0"/>
              <a:t>29</a:t>
            </a:fld>
            <a:endParaRPr lang="en-US"/>
          </a:p>
        </p:txBody>
      </p:sp>
    </p:spTree>
    <p:extLst>
      <p:ext uri="{BB962C8B-B14F-4D97-AF65-F5344CB8AC3E}">
        <p14:creationId xmlns:p14="http://schemas.microsoft.com/office/powerpoint/2010/main" val="73856562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Image (first): </a:t>
            </a:r>
            <a:r>
              <a:rPr lang="en-GB" b="0" dirty="0"/>
              <a:t>© </a:t>
            </a:r>
            <a:r>
              <a:rPr lang="en-GB" sz="1200" b="0" i="0" kern="1200" dirty="0">
                <a:solidFill>
                  <a:schemeClr val="tx1"/>
                </a:solidFill>
                <a:effectLst/>
                <a:latin typeface="+mn-lt"/>
                <a:ea typeface="+mn-ea"/>
                <a:cs typeface="+mn-cs"/>
              </a:rPr>
              <a:t>Christine Matthews</a:t>
            </a:r>
            <a:endParaRPr lang="en-GB"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hlinkClick r:id="rId3"/>
              </a:rPr>
              <a:t>https://commons.wikimedia.org/wiki/File:Entrance_to_Natural_History_Museum,_Cromwell_Road,_London_SW7_-_geograph.org.uk_-_1034304.jpg</a:t>
            </a:r>
            <a:r>
              <a:rPr lang="en-GB" dirty="0"/>
              <a:t> </a:t>
            </a:r>
            <a:endParaRPr lang="en-GB" dirty="0">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Image (fly-in): </a:t>
            </a:r>
            <a:r>
              <a:rPr lang="en-GB" dirty="0"/>
              <a:t>©Alamy Ref: 2X0PM26</a:t>
            </a:r>
          </a:p>
          <a:p>
            <a:r>
              <a:rPr lang="en-GB" b="1" dirty="0"/>
              <a:t>Teacher notes</a:t>
            </a:r>
          </a:p>
          <a:p>
            <a:r>
              <a:rPr lang="en-GB" sz="1200" b="0" i="0" kern="1200" dirty="0">
                <a:solidFill>
                  <a:schemeClr val="tx1"/>
                </a:solidFill>
                <a:effectLst/>
                <a:latin typeface="+mn-lt"/>
                <a:ea typeface="+mn-ea"/>
                <a:cs typeface="+mn-cs"/>
              </a:rPr>
              <a:t>During the Second World War the Museum supplied government and military departments with expertise on the obstacles posed by the natural world. For example, the Ministry of Supply's Assistant Director of Explosives wrote to the Museum's Zoology Department asking how to discourage field mice from 'nibbling the lengths of detonating fuse (sic) in open fields'. The Museum also received enquiries regarding explosives, carbon monoxide poisoning, mustard gas and types of rock resistant to landmine detectors.</a:t>
            </a:r>
          </a:p>
          <a:p>
            <a:r>
              <a:rPr lang="en-GB" dirty="0">
                <a:effectLst/>
              </a:rPr>
              <a:t>At 4.30am on 9 September 1940, two incendiaries and an oil bomb hit the roof of the Botany Department in the east wing.</a:t>
            </a:r>
          </a:p>
          <a:p>
            <a:r>
              <a:rPr lang="en-GB" sz="1200" b="0" i="0" kern="1200" dirty="0">
                <a:solidFill>
                  <a:schemeClr val="tx1"/>
                </a:solidFill>
                <a:effectLst/>
                <a:latin typeface="+mn-lt"/>
                <a:ea typeface="+mn-ea"/>
                <a:cs typeface="+mn-cs"/>
              </a:rPr>
              <a:t>Between September 1940 and April 1941, the Museum was severely damaged in several air raids. On the morning of 9 September 1940, two incendiaries and an oil bomb went through the roof of the east wing and into the Botany Department. Along with structural damage, many specimens and books were harmed or destroyed.</a:t>
            </a:r>
          </a:p>
          <a:p>
            <a:r>
              <a:rPr lang="en-GB" sz="1200" b="0" i="0" kern="1200" dirty="0">
                <a:solidFill>
                  <a:schemeClr val="tx1"/>
                </a:solidFill>
                <a:effectLst/>
                <a:latin typeface="+mn-lt"/>
                <a:ea typeface="+mn-ea"/>
                <a:cs typeface="+mn-cs"/>
              </a:rPr>
              <a:t>A large proportion of the Museum's exhibits had been evacuated to country houses before the war, although some sandbagged skeletons remained in their display cases. Removing the exhibits was a huge operation, with plans drawn up from as early as 1933. Over this period, the Museum's chief librarian established a serial publication called Tin Hat, to which Museum staff were encouraged to anonymously submit humorous articles as a means of keeping up morale.</a:t>
            </a:r>
          </a:p>
          <a:p>
            <a:r>
              <a:rPr lang="en-GB" sz="1200" b="0" i="0" kern="1200" dirty="0">
                <a:solidFill>
                  <a:schemeClr val="tx1"/>
                </a:solidFill>
                <a:effectLst/>
                <a:latin typeface="+mn-lt"/>
                <a:ea typeface="+mn-ea"/>
                <a:cs typeface="+mn-cs"/>
              </a:rPr>
              <a:t>The Library and Archives also holds archival records of Museum Members who were involved in active and volunteer service. The documents outline the role they played within the Museum and provide brief biographies of their lives.</a:t>
            </a:r>
          </a:p>
          <a:p>
            <a:r>
              <a:rPr lang="en-GB" sz="1200" b="0" i="0" kern="1200" dirty="0">
                <a:solidFill>
                  <a:schemeClr val="tx1"/>
                </a:solidFill>
                <a:effectLst/>
                <a:latin typeface="+mn-lt"/>
                <a:ea typeface="+mn-ea"/>
                <a:cs typeface="+mn-cs"/>
              </a:rPr>
              <a:t>A war diary, documenting the chronology of the Museum from August 1939 to April 1945, also features in the collections.</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30</a:t>
            </a:fld>
            <a:endParaRPr lang="en-US"/>
          </a:p>
        </p:txBody>
      </p:sp>
    </p:spTree>
    <p:extLst>
      <p:ext uri="{BB962C8B-B14F-4D97-AF65-F5344CB8AC3E}">
        <p14:creationId xmlns:p14="http://schemas.microsoft.com/office/powerpoint/2010/main" val="428135362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b="1" dirty="0"/>
              <a:t>Image: </a:t>
            </a:r>
            <a:r>
              <a:rPr lang="en-GB" dirty="0"/>
              <a:t>From the Library and Archives, NHM London</a:t>
            </a:r>
            <a:endParaRPr lang="en-GB" b="0" dirty="0">
              <a:ea typeface="Calibri"/>
              <a:cs typeface="Calibri"/>
            </a:endParaRPr>
          </a:p>
          <a:p>
            <a:br>
              <a:rPr lang="en-GB" b="1" dirty="0">
                <a:cs typeface="+mn-lt"/>
              </a:rPr>
            </a:br>
            <a:r>
              <a:rPr lang="en-GB" b="1" dirty="0">
                <a:highlight>
                  <a:srgbClr val="F5F5F5"/>
                </a:highlight>
              </a:rPr>
              <a:t>Teacher notes</a:t>
            </a:r>
          </a:p>
          <a:p>
            <a:r>
              <a:rPr lang="en-GB" dirty="0">
                <a:highlight>
                  <a:srgbClr val="F5F5F5"/>
                </a:highlight>
              </a:rPr>
              <a:t>The Natural History Museum at Tring (formerly the Walter Rothschild Zoological Museum) transitioned from a post-war national outpost into a modern public attraction managed by the Natural History Museum, London, blending its original Victorian taxidermy displays with updated community programs and research facilities. </a:t>
            </a:r>
            <a:endParaRPr lang="en-GB" dirty="0">
              <a:highlight>
                <a:srgbClr val="F5F5F5"/>
              </a:highlight>
              <a:ea typeface="Calibri"/>
              <a:cs typeface="Calibri"/>
            </a:endParaRPr>
          </a:p>
          <a:p>
            <a:r>
              <a:rPr lang="en-GB" b="1" dirty="0">
                <a:highlight>
                  <a:srgbClr val="F5F5F5"/>
                </a:highlight>
              </a:rPr>
              <a:t>Key Milestones (1948 to Present)</a:t>
            </a:r>
            <a:endParaRPr lang="en-GB" dirty="0"/>
          </a:p>
          <a:p>
            <a:pPr marL="171450" indent="-171450">
              <a:buFont typeface="Arial"/>
              <a:buChar char="•"/>
            </a:pPr>
            <a:r>
              <a:rPr lang="en-GB" b="1" dirty="0">
                <a:highlight>
                  <a:srgbClr val="F5F5F5"/>
                </a:highlight>
              </a:rPr>
              <a:t>1948–1951:</a:t>
            </a:r>
            <a:r>
              <a:rPr lang="en-GB" dirty="0">
                <a:highlight>
                  <a:srgbClr val="F5F5F5"/>
                </a:highlight>
              </a:rPr>
              <a:t> Pioneering fossil hunter Dorothea Bate served as the officer-in-charge at Tring, helping direct its scientific footprint after the war. </a:t>
            </a:r>
            <a:endParaRPr lang="en-GB" dirty="0">
              <a:highlight>
                <a:srgbClr val="F5F5F5"/>
              </a:highlight>
              <a:ea typeface="Calibri"/>
              <a:cs typeface="Calibri"/>
            </a:endParaRPr>
          </a:p>
          <a:p>
            <a:pPr marL="171450" indent="-171450">
              <a:buFont typeface="Arial"/>
              <a:buChar char="•"/>
            </a:pPr>
            <a:r>
              <a:rPr lang="en-GB" b="1" dirty="0">
                <a:highlight>
                  <a:srgbClr val="F5F5F5"/>
                </a:highlight>
              </a:rPr>
              <a:t>1969–1971:</a:t>
            </a:r>
            <a:r>
              <a:rPr lang="en-GB" dirty="0">
                <a:highlight>
                  <a:srgbClr val="F5F5F5"/>
                </a:highlight>
              </a:rPr>
              <a:t> The public galleries underwent a major modernization program while preserving the distinct, atmospheric Victorian style of Walter Rothschild’s original private collection. </a:t>
            </a:r>
            <a:endParaRPr lang="en-GB" dirty="0">
              <a:highlight>
                <a:srgbClr val="F5F5F5"/>
              </a:highlight>
              <a:ea typeface="Calibri"/>
              <a:cs typeface="Calibri"/>
            </a:endParaRPr>
          </a:p>
          <a:p>
            <a:pPr marL="171450" indent="-171450">
              <a:buFont typeface="Arial"/>
              <a:buChar char="•"/>
            </a:pPr>
            <a:r>
              <a:rPr lang="en-GB" b="1" dirty="0">
                <a:highlight>
                  <a:srgbClr val="F5F5F5"/>
                </a:highlight>
              </a:rPr>
              <a:t>1971:</a:t>
            </a:r>
            <a:r>
              <a:rPr lang="en-GB" dirty="0">
                <a:highlight>
                  <a:srgbClr val="F5F5F5"/>
                </a:highlight>
              </a:rPr>
              <a:t> A new dedicated Bird Section building opened on-site, allowing major portions of Rothschild's insect collections to transfer permanently to South Kensington. </a:t>
            </a:r>
            <a:endParaRPr lang="en-GB" dirty="0">
              <a:highlight>
                <a:srgbClr val="F5F5F5"/>
              </a:highlight>
              <a:ea typeface="Calibri"/>
              <a:cs typeface="Calibri"/>
            </a:endParaRPr>
          </a:p>
          <a:p>
            <a:pPr marL="171450" indent="-171450">
              <a:buFont typeface="Arial"/>
              <a:buChar char="•"/>
            </a:pPr>
            <a:r>
              <a:rPr lang="en-GB" b="1" dirty="0">
                <a:highlight>
                  <a:srgbClr val="F5F5F5"/>
                </a:highlight>
              </a:rPr>
              <a:t>2007:</a:t>
            </a:r>
            <a:r>
              <a:rPr lang="en-GB" dirty="0">
                <a:highlight>
                  <a:srgbClr val="F5F5F5"/>
                </a:highlight>
              </a:rPr>
              <a:t> The site was officially renamed the </a:t>
            </a:r>
            <a:r>
              <a:rPr lang="en-GB" b="1" dirty="0">
                <a:highlight>
                  <a:srgbClr val="F5F5F5"/>
                </a:highlight>
              </a:rPr>
              <a:t>Natural History Museum at Tring</a:t>
            </a:r>
            <a:r>
              <a:rPr lang="en-GB" dirty="0">
                <a:highlight>
                  <a:srgbClr val="F5F5F5"/>
                </a:highlight>
              </a:rPr>
              <a:t> to better reflect its direct administrative connection to London. </a:t>
            </a:r>
            <a:endParaRPr lang="en-GB" dirty="0">
              <a:highlight>
                <a:srgbClr val="F5F5F5"/>
              </a:highlight>
              <a:ea typeface="Calibri"/>
              <a:cs typeface="Calibri"/>
            </a:endParaRPr>
          </a:p>
          <a:p>
            <a:pPr marL="171450" indent="-171450">
              <a:buFont typeface="Arial"/>
              <a:buChar char="•"/>
            </a:pPr>
            <a:r>
              <a:rPr lang="en-GB" b="1" dirty="0">
                <a:highlight>
                  <a:srgbClr val="F5F5F5"/>
                </a:highlight>
              </a:rPr>
              <a:t>Today:</a:t>
            </a:r>
            <a:r>
              <a:rPr lang="en-GB" dirty="0">
                <a:highlight>
                  <a:srgbClr val="F5F5F5"/>
                </a:highlight>
              </a:rPr>
              <a:t> Operates as a free-entry regional museum housing world-class taxidermy, hosting family events, toddler times, and educational workshops</a:t>
            </a:r>
            <a:endParaRPr lang="en-GB" dirty="0"/>
          </a:p>
          <a:p>
            <a:endParaRPr lang="en-GB" b="1" dirty="0">
              <a:highlight>
                <a:srgbClr val="F5F5F5"/>
              </a:highlight>
              <a:ea typeface="Calibri"/>
              <a:cs typeface="Calibri"/>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31</a:t>
            </a:fld>
            <a:endParaRPr lang="en-US"/>
          </a:p>
        </p:txBody>
      </p:sp>
    </p:spTree>
    <p:extLst>
      <p:ext uri="{BB962C8B-B14F-4D97-AF65-F5344CB8AC3E}">
        <p14:creationId xmlns:p14="http://schemas.microsoft.com/office/powerpoint/2010/main" val="385042231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b="1"/>
              <a:t>Image: © </a:t>
            </a:r>
            <a:r>
              <a:rPr lang="en-GB" b="0"/>
              <a:t>Google Maps</a:t>
            </a:r>
            <a:r>
              <a:rPr lang="en-GB"/>
              <a:t> 2026</a:t>
            </a:r>
            <a:endParaRPr lang="en-GB" b="0"/>
          </a:p>
          <a:p>
            <a:br>
              <a:rPr lang="en-GB" b="1">
                <a:cs typeface="+mn-lt"/>
              </a:rPr>
            </a:br>
            <a:r>
              <a:rPr lang="en-GB" b="1"/>
              <a:t>Teacher notes</a:t>
            </a:r>
          </a:p>
          <a:p>
            <a:r>
              <a:rPr lang="en-GB"/>
              <a:t>In 1948, Bate was formally appointed Officer in Charge at Tring, just before she reached the age of seventy. Although accountable to the Director of the Museum in London, Bate effectively ran the Tring outpost following the departure of her predecessor, James Edgar Dandy, being responsible for the safe transference of collections from London as well as overseeing the maintenance and presentation of the museum. It was a stressful time, and she was in poor health during this period. Nevertheless, she continued to receive many specimens from fellow archaeologists, who relied on her expertise in identifying and dating them.</a:t>
            </a:r>
          </a:p>
          <a:p>
            <a:r>
              <a:rPr lang="en-GB"/>
              <a:t>In January 1951, now suffering badly from the effects of cancer, Bate went to stay with a couple, the Gunsons, fellow Christian Scientists, at their house at Westcliff on Sea, Essex, where she had first gone to recuperate in 1948. There she died from a heart attack on 13th January 1951. She was cremated at Golders Green crematorium soon afterwards. </a:t>
            </a:r>
            <a:endParaRPr lang="en-GB">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32</a:t>
            </a:fld>
            <a:endParaRPr lang="en-US"/>
          </a:p>
        </p:txBody>
      </p:sp>
    </p:spTree>
    <p:extLst>
      <p:ext uri="{BB962C8B-B14F-4D97-AF65-F5344CB8AC3E}">
        <p14:creationId xmlns:p14="http://schemas.microsoft.com/office/powerpoint/2010/main" val="18798670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dirty="0"/>
              <a:t>Image:  © Google Maps 2026</a:t>
            </a:r>
          </a:p>
        </p:txBody>
      </p:sp>
      <p:sp>
        <p:nvSpPr>
          <p:cNvPr id="4" name="Slide Number Placeholder 3"/>
          <p:cNvSpPr>
            <a:spLocks noGrp="1"/>
          </p:cNvSpPr>
          <p:nvPr>
            <p:ph type="sldNum" sz="quarter" idx="5"/>
          </p:nvPr>
        </p:nvSpPr>
        <p:spPr/>
        <p:txBody>
          <a:bodyPr/>
          <a:lstStyle/>
          <a:p>
            <a:fld id="{1AFFFB68-4C17-3C4E-8F1F-E2E74032E6C9}" type="slidenum">
              <a:rPr lang="en-US" smtClean="0"/>
              <a:t>5</a:t>
            </a:fld>
            <a:endParaRPr lang="en-US"/>
          </a:p>
        </p:txBody>
      </p:sp>
    </p:spTree>
    <p:extLst>
      <p:ext uri="{BB962C8B-B14F-4D97-AF65-F5344CB8AC3E}">
        <p14:creationId xmlns:p14="http://schemas.microsoft.com/office/powerpoint/2010/main" val="355419850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200" b="1" i="0" kern="1200">
                <a:solidFill>
                  <a:schemeClr val="tx1"/>
                </a:solidFill>
                <a:effectLst/>
                <a:latin typeface="+mn-lt"/>
                <a:ea typeface="+mn-ea"/>
                <a:cs typeface="+mn-cs"/>
              </a:rPr>
              <a:t>Image: </a:t>
            </a:r>
            <a:r>
              <a:rPr lang="en-GB" sz="1200" b="0" i="0" kern="1200">
                <a:solidFill>
                  <a:schemeClr val="tx1"/>
                </a:solidFill>
                <a:effectLst/>
                <a:latin typeface="+mn-lt"/>
                <a:ea typeface="+mn-ea"/>
                <a:cs typeface="+mn-cs"/>
              </a:rPr>
              <a:t>© Alan Levine from Strawberry, United States, CC BY 2.0, via Wikimedia Commons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u="sng" kern="1200">
                <a:solidFill>
                  <a:schemeClr val="tx1"/>
                </a:solidFill>
                <a:effectLst/>
                <a:latin typeface="+mn-lt"/>
                <a:ea typeface="+mn-ea"/>
                <a:cs typeface="+mn-cs"/>
                <a:hlinkClick r:id="rId3"/>
              </a:rPr>
              <a:t>https://commons.wikimedia.org/wiki/File:Geological_Society_of_London.jpg</a:t>
            </a:r>
            <a:r>
              <a:rPr lang="en-GB" sz="1200" kern="1200">
                <a:solidFill>
                  <a:schemeClr val="tx1"/>
                </a:solidFill>
                <a:effectLst/>
                <a:latin typeface="+mn-lt"/>
                <a:ea typeface="+mn-ea"/>
                <a:cs typeface="+mn-cs"/>
              </a:rPr>
              <a:t> </a:t>
            </a:r>
            <a:endParaRPr lang="en-GB" sz="1200" kern="1200">
              <a:solidFill>
                <a:schemeClr val="tx1"/>
              </a:solidFill>
              <a:effectLst/>
              <a:latin typeface="+mn-lt"/>
              <a:ea typeface="Calibri"/>
              <a:cs typeface="Calibri"/>
            </a:endParaRPr>
          </a:p>
          <a:p>
            <a:endParaRPr lang="en-GB"/>
          </a:p>
          <a:p>
            <a:r>
              <a:rPr lang="en-GB" b="1"/>
              <a:t>Teacher notes</a:t>
            </a:r>
            <a:endParaRPr lang="en-GB"/>
          </a:p>
          <a:p>
            <a:r>
              <a:rPr lang="en-GB" b="1"/>
              <a:t>Ornithologist – ornithology is </a:t>
            </a:r>
            <a:r>
              <a:rPr lang="en-GB"/>
              <a:t>the scientific study of birds. As a branch of zoology, it covers everything from bird </a:t>
            </a:r>
            <a:r>
              <a:rPr lang="en-GB" err="1"/>
              <a:t>behavior</a:t>
            </a:r>
            <a:r>
              <a:rPr lang="en-GB"/>
              <a:t> and ecology to evolution, anatomy, and migration patterns</a:t>
            </a:r>
            <a:endParaRPr lang="en-GB">
              <a:ea typeface="Calibri"/>
              <a:cs typeface="Calibri"/>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33</a:t>
            </a:fld>
            <a:endParaRPr lang="en-US"/>
          </a:p>
        </p:txBody>
      </p:sp>
    </p:spTree>
    <p:extLst>
      <p:ext uri="{BB962C8B-B14F-4D97-AF65-F5344CB8AC3E}">
        <p14:creationId xmlns:p14="http://schemas.microsoft.com/office/powerpoint/2010/main" val="322675234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i="0" kern="1200" dirty="0">
                <a:solidFill>
                  <a:schemeClr val="tx1"/>
                </a:solidFill>
                <a:effectLst/>
                <a:latin typeface="+mn-lt"/>
                <a:ea typeface="+mn-ea"/>
                <a:cs typeface="+mn-cs"/>
              </a:rPr>
              <a:t>Image:</a:t>
            </a:r>
            <a:r>
              <a:rPr lang="en-GB" sz="1200" b="0" i="0" kern="1200" dirty="0">
                <a:solidFill>
                  <a:schemeClr val="tx1"/>
                </a:solidFill>
                <a:effectLst/>
                <a:latin typeface="+mn-lt"/>
                <a:ea typeface="+mn-ea"/>
                <a:cs typeface="+mn-cs"/>
              </a:rPr>
              <a:t> ©</a:t>
            </a:r>
            <a:r>
              <a:rPr lang="en-GB" dirty="0" err="1"/>
              <a:t>GFHund</a:t>
            </a:r>
            <a:r>
              <a:rPr lang="en-GB" dirty="0"/>
              <a:t>, CC BY-SA 3.0, via Wikimedia Commons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hlinkClick r:id="rId3"/>
              </a:rPr>
              <a:t>https://commons.wikimedia.org/wiki/File:The_Royal_Society_1952_London_no_annotation.jpg</a:t>
            </a:r>
            <a:r>
              <a:rPr lang="en-GB" dirty="0"/>
              <a:t> </a:t>
            </a:r>
            <a:endParaRPr lang="en-GB" dirty="0">
              <a:ea typeface="Calibri"/>
              <a:cs typeface="Calibri"/>
            </a:endParaRPr>
          </a:p>
          <a:p>
            <a:endParaRPr lang="en-GB" dirty="0"/>
          </a:p>
          <a:p>
            <a:r>
              <a:rPr lang="en-GB" b="1" dirty="0"/>
              <a:t>Teacher Notes:</a:t>
            </a:r>
            <a:endParaRPr lang="en-GB" b="1" dirty="0">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She was awarded a Royal Society grant to support her early expedition in 1902, and the prestigious Wollaston Donation Fund from the Geological Society in 1940 for her work on mammalian palaeontology</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The ⁠Royal Society </a:t>
            </a:r>
            <a:r>
              <a:rPr lang="en-GB" dirty="0"/>
              <a:t>is the independent scientific academy of the United Kingdom and the oldest continuously existing scientific academy in the world. Founded on November 28, 1660, and granted a royal charter by King Charles II, it supports top scientists, publishes research, and provides science policy advice.</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34</a:t>
            </a:fld>
            <a:endParaRPr lang="en-US"/>
          </a:p>
        </p:txBody>
      </p:sp>
    </p:spTree>
    <p:extLst>
      <p:ext uri="{BB962C8B-B14F-4D97-AF65-F5344CB8AC3E}">
        <p14:creationId xmlns:p14="http://schemas.microsoft.com/office/powerpoint/2010/main" val="77490487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a:t>Image: </a:t>
            </a:r>
            <a:r>
              <a:rPr lang="en-GB"/>
              <a:t>© </a:t>
            </a:r>
            <a:r>
              <a:rPr lang="en-GB" sz="1200" b="0" i="0" kern="1200">
                <a:solidFill>
                  <a:schemeClr val="tx1"/>
                </a:solidFill>
                <a:effectLst/>
                <a:latin typeface="+mn-lt"/>
                <a:ea typeface="+mn-ea"/>
                <a:cs typeface="+mn-cs"/>
              </a:rPr>
              <a:t>The Royal Society (U.K.) via </a:t>
            </a:r>
            <a:r>
              <a:rPr lang="en-GB" sz="1200" u="sng" kern="1200">
                <a:solidFill>
                  <a:schemeClr val="tx1"/>
                </a:solidFill>
                <a:effectLst/>
                <a:latin typeface="+mn-lt"/>
                <a:ea typeface="+mn-ea"/>
                <a:cs typeface="+mn-cs"/>
                <a:hlinkClick r:id="rId3"/>
              </a:rPr>
              <a:t>https://royalsocietypublishing.org/rstb/article/197/225-238/347/41404/XII-Further-note-on-the-remains-of-elephas</a:t>
            </a:r>
            <a:r>
              <a:rPr lang="en-GB" sz="1200" kern="1200">
                <a:solidFill>
                  <a:schemeClr val="tx1"/>
                </a:solidFill>
                <a:effectLst/>
                <a:latin typeface="+mn-lt"/>
                <a:ea typeface="+mn-ea"/>
                <a:cs typeface="+mn-cs"/>
              </a:rPr>
              <a:t> </a:t>
            </a:r>
          </a:p>
          <a:p>
            <a:endParaRPr lang="en-GB"/>
          </a:p>
          <a:p>
            <a:r>
              <a:rPr lang="en-GB" b="1">
                <a:highlight>
                  <a:srgbClr val="F5F5F5"/>
                </a:highlight>
              </a:rPr>
              <a:t>Teacher Notes:</a:t>
            </a:r>
          </a:p>
          <a:p>
            <a:r>
              <a:rPr lang="en-GB">
                <a:highlight>
                  <a:srgbClr val="F5F5F5"/>
                </a:highlight>
              </a:rPr>
              <a:t>With over 80 published scientific papers, and many more unpublished, Bate bridged the established science of palaeontology (the study of extinct animals through fossils) with zoology (the study of living creatures). Today, this blended field of study has evolved into archaeozoology or zooarchaeology, a sub-discipline of archaeology that focuses on the analysis of faunal remains (teeth, bone, horn, keratin and soft tissue) from archaeological sites. The discipline has advanced technologically and theoretically, but many practitioners acknowledge that they are building on the legacy of Dorothea Bate. She was credited in a footnote in a recent article on the subject by Nimrod Marom from the University of Haifa, Israel, who wrote: ‘Classical examples for the use of indicator taxa include the fluctuations in the frequencies of fallow deer and gazelle which suggested to Dorothea Bate (1932) the regression and transgression of forested habitats in Palaeolithic Mount Carmel…’. </a:t>
            </a:r>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35</a:t>
            </a:fld>
            <a:endParaRPr lang="en-US"/>
          </a:p>
        </p:txBody>
      </p:sp>
    </p:spTree>
    <p:extLst>
      <p:ext uri="{BB962C8B-B14F-4D97-AF65-F5344CB8AC3E}">
        <p14:creationId xmlns:p14="http://schemas.microsoft.com/office/powerpoint/2010/main" val="127678447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a:defRPr/>
            </a:pPr>
            <a:r>
              <a:rPr lang="en-GB" b="1"/>
              <a:t>Image: </a:t>
            </a:r>
            <a:r>
              <a:rPr lang="en-GB"/>
              <a:t>© The Trustees of the Natural History Museum, London</a:t>
            </a:r>
            <a:endParaRPr lang="en-US"/>
          </a:p>
          <a:p>
            <a:r>
              <a:rPr lang="en-GB" dirty="0">
                <a:hlinkClick r:id="rId3"/>
              </a:rPr>
              <a:t>https://blackwells.co.uk/bookshop/product/Discovering-Dorothea-by-Karolyn-Shindler/9780565094379</a:t>
            </a:r>
            <a:r>
              <a:rPr lang="en-GB" dirty="0"/>
              <a:t> </a:t>
            </a:r>
            <a:endParaRPr lang="en-GB" dirty="0">
              <a:ea typeface="Calibri"/>
              <a:cs typeface="Calibri"/>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36</a:t>
            </a:fld>
            <a:endParaRPr lang="en-US"/>
          </a:p>
        </p:txBody>
      </p:sp>
    </p:spTree>
    <p:extLst>
      <p:ext uri="{BB962C8B-B14F-4D97-AF65-F5344CB8AC3E}">
        <p14:creationId xmlns:p14="http://schemas.microsoft.com/office/powerpoint/2010/main" val="57788870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a:t>Image: </a:t>
            </a:r>
            <a:r>
              <a:rPr lang="en-GB"/>
              <a:t>© Google Maps 2026</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37</a:t>
            </a:fld>
            <a:endParaRPr lang="en-US"/>
          </a:p>
        </p:txBody>
      </p:sp>
    </p:spTree>
    <p:extLst>
      <p:ext uri="{BB962C8B-B14F-4D97-AF65-F5344CB8AC3E}">
        <p14:creationId xmlns:p14="http://schemas.microsoft.com/office/powerpoint/2010/main" val="308382681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AE4256-8F4A-2017-93C3-1F9255FDFC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713BCC-249A-C434-792B-1BB5BF1AC0CC}"/>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627F323-7E23-4D01-E86D-E64BF10D42D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Image: </a:t>
            </a:r>
            <a:r>
              <a:rPr lang="en-GB" dirty="0"/>
              <a:t>© </a:t>
            </a:r>
            <a:r>
              <a:rPr lang="en-GB" dirty="0" err="1"/>
              <a:t>MumphingSquirrel</a:t>
            </a:r>
            <a:r>
              <a:rPr lang="en-GB" dirty="0"/>
              <a:t>, CC BY-SA 4.0, via Wikimedia Commons - </a:t>
            </a:r>
            <a:r>
              <a:rPr lang="en-GB" sz="1200" u="sng" kern="1200" dirty="0">
                <a:solidFill>
                  <a:schemeClr val="tx1"/>
                </a:solidFill>
                <a:effectLst/>
                <a:latin typeface="+mn-lt"/>
                <a:ea typeface="+mn-ea"/>
                <a:cs typeface="+mn-cs"/>
                <a:hlinkClick r:id="rId3"/>
              </a:rPr>
              <a:t>https://commons.wikimedia.org/wiki/File:Dorothea_Bate%27s_blue_plaque_on_Napier_House,_Spilman_Street,_Carmarthen.jpg</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Teacher Notes:</a:t>
            </a:r>
          </a:p>
          <a:p>
            <a:r>
              <a:rPr lang="en-GB" dirty="0"/>
              <a:t>Dr Victoria Herridge, a palaeobiologist who has worked with Dorothea’s collections at the Natural History Museum in her study of dwarf elephants and mammoths, attended the plaque’s unveiling, commented:.</a:t>
            </a:r>
          </a:p>
          <a:p>
            <a:r>
              <a:rPr lang="en-GB" dirty="0"/>
              <a:t>“It’s recognition. It shows that someone has done something of value – even if you don’t know who they are,” she said.</a:t>
            </a:r>
          </a:p>
          <a:p>
            <a:r>
              <a:rPr lang="en-GB" dirty="0"/>
              <a:t>“It could be an inspiration to young girls that might walk past and see it.”</a:t>
            </a:r>
          </a:p>
          <a:p>
            <a:r>
              <a:rPr lang="en-GB" dirty="0"/>
              <a:t>Dr Herridge is </a:t>
            </a:r>
            <a:r>
              <a:rPr lang="en-GB" dirty="0">
                <a:solidFill>
                  <a:srgbClr val="474747"/>
                </a:solidFill>
                <a:highlight>
                  <a:srgbClr val="FFFFFF"/>
                </a:highlight>
              </a:rPr>
              <a:t>co-founder of </a:t>
            </a:r>
            <a:r>
              <a:rPr lang="en-GB" dirty="0" err="1">
                <a:solidFill>
                  <a:srgbClr val="474747"/>
                </a:solidFill>
                <a:highlight>
                  <a:srgbClr val="FFFFFF"/>
                </a:highlight>
              </a:rPr>
              <a:t>TrowelBlazers</a:t>
            </a:r>
            <a:r>
              <a:rPr lang="en-GB" dirty="0">
                <a:solidFill>
                  <a:srgbClr val="474747"/>
                </a:solidFill>
                <a:highlight>
                  <a:srgbClr val="FFFFFF"/>
                </a:highlight>
              </a:rPr>
              <a:t>, an organisation dedicated to telling the stories of pioneering women in palaeontology, geology and archaeology, and addressing gender disparity in these fields today. </a:t>
            </a:r>
            <a:r>
              <a:rPr lang="en-GB" dirty="0" err="1">
                <a:hlinkClick r:id="rId4"/>
              </a:rPr>
              <a:t>https</a:t>
            </a:r>
            <a:r>
              <a:rPr lang="en-GB" dirty="0">
                <a:hlinkClick r:id="rId4"/>
              </a:rPr>
              <a:t>://trowelblazers.com/</a:t>
            </a:r>
            <a:endParaRPr lang="en-GB" dirty="0">
              <a:ea typeface="Calibri"/>
              <a:cs typeface="Calibri"/>
              <a:hlinkClick r:id="rId4"/>
            </a:endParaRPr>
          </a:p>
          <a:p>
            <a:endParaRPr lang="en-GB" dirty="0">
              <a:ea typeface="Calibri"/>
              <a:cs typeface="Calibri"/>
            </a:endParaRPr>
          </a:p>
        </p:txBody>
      </p:sp>
      <p:sp>
        <p:nvSpPr>
          <p:cNvPr id="4" name="Slide Number Placeholder 3">
            <a:extLst>
              <a:ext uri="{FF2B5EF4-FFF2-40B4-BE49-F238E27FC236}">
                <a16:creationId xmlns:a16="http://schemas.microsoft.com/office/drawing/2014/main" id="{AD94AE30-718D-0D61-4A41-45217C38AB98}"/>
              </a:ext>
            </a:extLst>
          </p:cNvPr>
          <p:cNvSpPr>
            <a:spLocks noGrp="1"/>
          </p:cNvSpPr>
          <p:nvPr>
            <p:ph type="sldNum" sz="quarter" idx="5"/>
          </p:nvPr>
        </p:nvSpPr>
        <p:spPr/>
        <p:txBody>
          <a:bodyPr/>
          <a:lstStyle/>
          <a:p>
            <a:fld id="{1AFFFB68-4C17-3C4E-8F1F-E2E74032E6C9}" type="slidenum">
              <a:rPr lang="en-US" smtClean="0"/>
              <a:t>38</a:t>
            </a:fld>
            <a:endParaRPr lang="en-US"/>
          </a:p>
        </p:txBody>
      </p:sp>
    </p:spTree>
    <p:extLst>
      <p:ext uri="{BB962C8B-B14F-4D97-AF65-F5344CB8AC3E}">
        <p14:creationId xmlns:p14="http://schemas.microsoft.com/office/powerpoint/2010/main" val="23700766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 Notes:</a:t>
            </a:r>
          </a:p>
          <a:p>
            <a:pPr fontAlgn="base"/>
            <a:r>
              <a:rPr lang="en-GB" sz="1200" b="1" i="0" kern="1200" dirty="0">
                <a:solidFill>
                  <a:schemeClr val="tx1"/>
                </a:solidFill>
                <a:effectLst/>
                <a:latin typeface="+mn-lt"/>
                <a:ea typeface="+mn-ea"/>
                <a:cs typeface="+mn-cs"/>
              </a:rPr>
              <a:t>Indefatigable</a:t>
            </a:r>
            <a:r>
              <a:rPr lang="en-GB" sz="1200" b="0" i="0" kern="1200" dirty="0">
                <a:solidFill>
                  <a:schemeClr val="tx1"/>
                </a:solidFill>
                <a:effectLst/>
                <a:latin typeface="+mn-lt"/>
                <a:ea typeface="+mn-ea"/>
                <a:cs typeface="+mn-cs"/>
              </a:rPr>
              <a:t>: Showing persistent determination and energy without becoming tired.</a:t>
            </a:r>
          </a:p>
          <a:p>
            <a:pPr fontAlgn="base"/>
            <a:r>
              <a:rPr lang="en-GB" sz="1200" b="0" i="0" kern="1200" dirty="0">
                <a:solidFill>
                  <a:schemeClr val="tx1"/>
                </a:solidFill>
                <a:effectLst/>
                <a:latin typeface="+mn-lt"/>
                <a:ea typeface="+mn-ea"/>
                <a:cs typeface="+mn-cs"/>
              </a:rPr>
              <a:t> </a:t>
            </a:r>
            <a:r>
              <a:rPr lang="en-GB" sz="1200" b="1" i="0" kern="1200" dirty="0">
                <a:solidFill>
                  <a:schemeClr val="tx1"/>
                </a:solidFill>
                <a:effectLst/>
                <a:latin typeface="+mn-lt"/>
                <a:ea typeface="+mn-ea"/>
                <a:cs typeface="+mn-cs"/>
              </a:rPr>
              <a:t>Eminent</a:t>
            </a:r>
            <a:r>
              <a:rPr lang="en-GB" sz="1200" b="0" i="0" kern="1200" dirty="0">
                <a:solidFill>
                  <a:schemeClr val="tx1"/>
                </a:solidFill>
                <a:effectLst/>
                <a:latin typeface="+mn-lt"/>
                <a:ea typeface="+mn-ea"/>
                <a:cs typeface="+mn-cs"/>
              </a:rPr>
              <a:t>: Highly respected, distinguished, or well-known in a particular field.</a:t>
            </a:r>
          </a:p>
          <a:p>
            <a:pPr fontAlgn="base"/>
            <a:r>
              <a:rPr lang="en-GB" sz="1200" b="1" i="0" kern="1200" dirty="0">
                <a:solidFill>
                  <a:schemeClr val="tx1"/>
                </a:solidFill>
                <a:effectLst/>
                <a:latin typeface="+mn-lt"/>
                <a:ea typeface="+mn-ea"/>
                <a:cs typeface="+mn-cs"/>
              </a:rPr>
              <a:t>Passionate</a:t>
            </a:r>
            <a:r>
              <a:rPr lang="en-GB" sz="1200" b="0" i="0" kern="1200" dirty="0">
                <a:solidFill>
                  <a:schemeClr val="tx1"/>
                </a:solidFill>
                <a:effectLst/>
                <a:latin typeface="+mn-lt"/>
                <a:ea typeface="+mn-ea"/>
                <a:cs typeface="+mn-cs"/>
              </a:rPr>
              <a:t>: Having a lot of enthusiasm, commitment, or excitement for something.</a:t>
            </a:r>
          </a:p>
          <a:p>
            <a:pPr fontAlgn="base"/>
            <a:r>
              <a:rPr lang="en-GB" sz="1200" b="1" i="0" kern="1200" dirty="0">
                <a:solidFill>
                  <a:schemeClr val="tx1"/>
                </a:solidFill>
                <a:effectLst/>
                <a:latin typeface="+mn-lt"/>
                <a:ea typeface="+mn-ea"/>
                <a:cs typeface="+mn-cs"/>
              </a:rPr>
              <a:t>Curiosity</a:t>
            </a:r>
            <a:r>
              <a:rPr lang="en-GB" sz="1200" b="0" i="0" kern="1200" dirty="0">
                <a:solidFill>
                  <a:schemeClr val="tx1"/>
                </a:solidFill>
                <a:effectLst/>
                <a:latin typeface="+mn-lt"/>
                <a:ea typeface="+mn-ea"/>
                <a:cs typeface="+mn-cs"/>
              </a:rPr>
              <a:t>: A strong desire to learn, explore, or understand new things.</a:t>
            </a:r>
          </a:p>
          <a:p>
            <a:pPr fontAlgn="base"/>
            <a:r>
              <a:rPr lang="en-GB" sz="1200" b="1" i="0" kern="1200" dirty="0">
                <a:solidFill>
                  <a:schemeClr val="tx1"/>
                </a:solidFill>
                <a:effectLst/>
                <a:latin typeface="+mn-lt"/>
                <a:ea typeface="+mn-ea"/>
                <a:cs typeface="+mn-cs"/>
              </a:rPr>
              <a:t>Competence</a:t>
            </a:r>
            <a:r>
              <a:rPr lang="en-GB" sz="1200" b="0" i="0" kern="1200" dirty="0">
                <a:solidFill>
                  <a:schemeClr val="tx1"/>
                </a:solidFill>
                <a:effectLst/>
                <a:latin typeface="+mn-lt"/>
                <a:ea typeface="+mn-ea"/>
                <a:cs typeface="+mn-cs"/>
              </a:rPr>
              <a:t>: The ability to perform a task effectively and </a:t>
            </a:r>
            <a:r>
              <a:rPr lang="en-GB" sz="1200" b="0" i="0" kern="1200" dirty="0" err="1">
                <a:solidFill>
                  <a:schemeClr val="tx1"/>
                </a:solidFill>
                <a:effectLst/>
                <a:latin typeface="+mn-lt"/>
                <a:ea typeface="+mn-ea"/>
                <a:cs typeface="+mn-cs"/>
              </a:rPr>
              <a:t>skillfully</a:t>
            </a:r>
            <a:r>
              <a:rPr lang="en-GB" sz="1200" b="0" i="0" kern="1200" dirty="0">
                <a:solidFill>
                  <a:schemeClr val="tx1"/>
                </a:solidFill>
                <a:effectLst/>
                <a:latin typeface="+mn-lt"/>
                <a:ea typeface="+mn-ea"/>
                <a:cs typeface="+mn-cs"/>
              </a:rPr>
              <a:t>.</a:t>
            </a:r>
          </a:p>
          <a:p>
            <a:pPr fontAlgn="base"/>
            <a:r>
              <a:rPr lang="en-GB" sz="1200" b="1" i="0" kern="1200" dirty="0">
                <a:solidFill>
                  <a:schemeClr val="tx1"/>
                </a:solidFill>
                <a:effectLst/>
                <a:latin typeface="+mn-lt"/>
                <a:ea typeface="+mn-ea"/>
                <a:cs typeface="+mn-cs"/>
              </a:rPr>
              <a:t>Innovative</a:t>
            </a:r>
            <a:r>
              <a:rPr lang="en-GB" sz="1200" b="0" i="0" kern="1200" dirty="0">
                <a:solidFill>
                  <a:schemeClr val="tx1"/>
                </a:solidFill>
                <a:effectLst/>
                <a:latin typeface="+mn-lt"/>
                <a:ea typeface="+mn-ea"/>
                <a:cs typeface="+mn-cs"/>
              </a:rPr>
              <a:t>: Introducing new ideas, methods, or solutions in a creative way.</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42</a:t>
            </a:fld>
            <a:endParaRPr lang="en-US"/>
          </a:p>
        </p:txBody>
      </p:sp>
    </p:spTree>
    <p:extLst>
      <p:ext uri="{BB962C8B-B14F-4D97-AF65-F5344CB8AC3E}">
        <p14:creationId xmlns:p14="http://schemas.microsoft.com/office/powerpoint/2010/main" val="313348131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43</a:t>
            </a:fld>
            <a:endParaRPr lang="en-US"/>
          </a:p>
        </p:txBody>
      </p:sp>
    </p:spTree>
    <p:extLst>
      <p:ext uri="{BB962C8B-B14F-4D97-AF65-F5344CB8AC3E}">
        <p14:creationId xmlns:p14="http://schemas.microsoft.com/office/powerpoint/2010/main" val="156166679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67731D-BF10-0838-1ED8-2D32CFE38F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F24FF7-B7FB-E4DF-45F6-60CA8BDA6D61}"/>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2404849-3EBA-6868-53C5-CB2862144874}"/>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B2613C28-F9CB-50B0-30EF-3BAADF7A4EBE}"/>
              </a:ext>
            </a:extLst>
          </p:cNvPr>
          <p:cNvSpPr>
            <a:spLocks noGrp="1"/>
          </p:cNvSpPr>
          <p:nvPr>
            <p:ph type="sldNum" sz="quarter" idx="5"/>
          </p:nvPr>
        </p:nvSpPr>
        <p:spPr/>
        <p:txBody>
          <a:bodyPr/>
          <a:lstStyle/>
          <a:p>
            <a:fld id="{1017441A-5944-44A6-B4A1-6E426481A1CB}" type="slidenum">
              <a:rPr lang="en-GB" smtClean="0"/>
              <a:t>44</a:t>
            </a:fld>
            <a:endParaRPr lang="en-GB"/>
          </a:p>
        </p:txBody>
      </p:sp>
    </p:spTree>
    <p:extLst>
      <p:ext uri="{BB962C8B-B14F-4D97-AF65-F5344CB8AC3E}">
        <p14:creationId xmlns:p14="http://schemas.microsoft.com/office/powerpoint/2010/main" val="113313521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5BEB87-EB0E-7066-71AF-C31A7DCDD7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908A67-727D-21E9-E08F-EDC01CE29D99}"/>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DD324E2B-11F4-B394-B397-0C90523B481A}"/>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D40D540-D709-3EA1-5132-475A275CEAE2}"/>
              </a:ext>
            </a:extLst>
          </p:cNvPr>
          <p:cNvSpPr>
            <a:spLocks noGrp="1"/>
          </p:cNvSpPr>
          <p:nvPr>
            <p:ph type="sldNum" sz="quarter" idx="5"/>
          </p:nvPr>
        </p:nvSpPr>
        <p:spPr/>
        <p:txBody>
          <a:bodyPr/>
          <a:lstStyle/>
          <a:p>
            <a:fld id="{1017441A-5944-44A6-B4A1-6E426481A1CB}" type="slidenum">
              <a:rPr lang="en-GB" smtClean="0"/>
              <a:t>46</a:t>
            </a:fld>
            <a:endParaRPr lang="en-GB"/>
          </a:p>
        </p:txBody>
      </p:sp>
    </p:spTree>
    <p:extLst>
      <p:ext uri="{BB962C8B-B14F-4D97-AF65-F5344CB8AC3E}">
        <p14:creationId xmlns:p14="http://schemas.microsoft.com/office/powerpoint/2010/main" val="9311815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B82CCA-D4BA-FE5C-2575-BD6722909C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F37BBB-300E-0AD8-577A-E0C75326979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C133B72-B5D5-A7D3-3CDF-513A8CF5C0A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dirty="0">
                <a:effectLst/>
                <a:latin typeface="Arial" panose="020B0604020202020204" pitchFamily="34" charset="0"/>
                <a:ea typeface="Times New Roman" panose="02020603050405020304" pitchFamily="18" charset="0"/>
                <a:cs typeface="Gill Sans MT" panose="020B0502020104020203" pitchFamily="34" charset="0"/>
              </a:rPr>
              <a:t>Image: </a:t>
            </a:r>
            <a:r>
              <a:rPr lang="en-GB" sz="1800" b="0" dirty="0">
                <a:effectLst/>
                <a:latin typeface="Arial" panose="020B0604020202020204" pitchFamily="34" charset="0"/>
                <a:ea typeface="Times New Roman" panose="02020603050405020304" pitchFamily="18" charset="0"/>
                <a:cs typeface="Gill Sans MT" panose="020B0502020104020203" pitchFamily="34" charset="0"/>
              </a:rPr>
              <a:t>© Susan Hall. Source: Historic England Archive Ref: IOE01/01942/19 Date: </a:t>
            </a:r>
            <a:r>
              <a:rPr lang="en-GB" sz="1200" b="0" i="0" kern="1200" dirty="0">
                <a:solidFill>
                  <a:schemeClr val="tx1"/>
                </a:solidFill>
                <a:effectLst/>
                <a:latin typeface="+mn-lt"/>
                <a:ea typeface="+mn-ea"/>
                <a:cs typeface="+mn-cs"/>
              </a:rPr>
              <a:t>3 Apr 2002 - </a:t>
            </a:r>
            <a:r>
              <a:rPr lang="en-GB" sz="1200" u="sng" kern="1200" dirty="0">
                <a:solidFill>
                  <a:schemeClr val="tx1"/>
                </a:solidFill>
                <a:effectLst/>
                <a:latin typeface="+mn-lt"/>
                <a:ea typeface="+mn-ea"/>
                <a:cs typeface="+mn-cs"/>
                <a:hlinkClick r:id="rId3"/>
              </a:rPr>
              <a:t>https://historicengland.org.uk/images-books/photos/item/IOE01/01942/19</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dirty="0">
              <a:effectLst/>
              <a:latin typeface="Arial" panose="020B0604020202020204" pitchFamily="34" charset="0"/>
              <a:ea typeface="Times New Roman" panose="02020603050405020304" pitchFamily="18" charset="0"/>
              <a:cs typeface="Gill Sans MT" panose="020B05020201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1" dirty="0">
              <a:effectLst/>
              <a:latin typeface="Arial" panose="020B0604020202020204" pitchFamily="34" charset="0"/>
              <a:ea typeface="Times New Roman" panose="02020603050405020304" pitchFamily="18" charset="0"/>
              <a:cs typeface="Gill Sans MT" panose="020B05020201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E1C38ED4-080A-8262-9B57-772083239845}"/>
              </a:ext>
            </a:extLst>
          </p:cNvPr>
          <p:cNvSpPr>
            <a:spLocks noGrp="1"/>
          </p:cNvSpPr>
          <p:nvPr>
            <p:ph type="sldNum" sz="quarter" idx="5"/>
          </p:nvPr>
        </p:nvSpPr>
        <p:spPr/>
        <p:txBody>
          <a:bodyPr/>
          <a:lstStyle/>
          <a:p>
            <a:fld id="{1AFFFB68-4C17-3C4E-8F1F-E2E74032E6C9}" type="slidenum">
              <a:rPr lang="en-US" smtClean="0"/>
              <a:t>7</a:t>
            </a:fld>
            <a:endParaRPr lang="en-US"/>
          </a:p>
        </p:txBody>
      </p:sp>
    </p:spTree>
    <p:extLst>
      <p:ext uri="{BB962C8B-B14F-4D97-AF65-F5344CB8AC3E}">
        <p14:creationId xmlns:p14="http://schemas.microsoft.com/office/powerpoint/2010/main" val="102067684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Image: </a:t>
            </a:r>
            <a:r>
              <a:rPr lang="en-GB" dirty="0"/>
              <a:t>© </a:t>
            </a:r>
            <a:r>
              <a:rPr lang="en-GB" dirty="0" err="1"/>
              <a:t>MumphingSquirrel</a:t>
            </a:r>
            <a:r>
              <a:rPr lang="en-GB" dirty="0"/>
              <a:t>, CC BY-SA 4.0, via Wikimedia Commons - </a:t>
            </a:r>
            <a:r>
              <a:rPr lang="en-GB" sz="1200" u="sng" kern="1200" dirty="0">
                <a:solidFill>
                  <a:schemeClr val="tx1"/>
                </a:solidFill>
                <a:effectLst/>
                <a:latin typeface="+mn-lt"/>
                <a:ea typeface="+mn-ea"/>
                <a:cs typeface="+mn-cs"/>
                <a:hlinkClick r:id="rId3"/>
              </a:rPr>
              <a:t>https://commons.wikimedia.org/wiki/File:Dorothea_Bate%27s_blue_plaque_on_Napier_House,_Spilman_Street,_Carmarthen.jpg</a:t>
            </a:r>
            <a:r>
              <a:rPr lang="en-GB" sz="1200" kern="1200" dirty="0">
                <a:solidFill>
                  <a:schemeClr val="tx1"/>
                </a:solidFill>
                <a:effectLst/>
                <a:latin typeface="+mn-lt"/>
                <a:ea typeface="+mn-ea"/>
                <a:cs typeface="+mn-cs"/>
              </a:rPr>
              <a:t> </a:t>
            </a:r>
          </a:p>
          <a:p>
            <a:r>
              <a:rPr lang="en-GB" b="1" dirty="0"/>
              <a:t>Image:  </a:t>
            </a:r>
            <a:r>
              <a:rPr lang="en-GB" sz="1200" b="0" i="0" kern="1200" dirty="0">
                <a:solidFill>
                  <a:schemeClr val="tx1"/>
                </a:solidFill>
                <a:effectLst/>
                <a:latin typeface="+mn-lt"/>
                <a:ea typeface="+mn-ea"/>
                <a:cs typeface="+mn-cs"/>
              </a:rPr>
              <a:t>© Historic England</a:t>
            </a:r>
            <a:endParaRPr lang="en-GB" dirty="0"/>
          </a:p>
          <a:p>
            <a:endParaRPr lang="en-GB" dirty="0">
              <a:cs typeface="Calibri"/>
            </a:endParaRPr>
          </a:p>
        </p:txBody>
      </p:sp>
      <p:sp>
        <p:nvSpPr>
          <p:cNvPr id="4" name="Slide Number Placeholder 3"/>
          <p:cNvSpPr>
            <a:spLocks noGrp="1"/>
          </p:cNvSpPr>
          <p:nvPr>
            <p:ph type="sldNum" sz="quarter" idx="5"/>
          </p:nvPr>
        </p:nvSpPr>
        <p:spPr/>
        <p:txBody>
          <a:bodyPr/>
          <a:lstStyle/>
          <a:p>
            <a:fld id="{1017441A-5944-44A6-B4A1-6E426481A1CB}" type="slidenum">
              <a:rPr lang="en-GB" smtClean="0"/>
              <a:t>49</a:t>
            </a:fld>
            <a:endParaRPr lang="en-GB"/>
          </a:p>
        </p:txBody>
      </p:sp>
    </p:spTree>
    <p:extLst>
      <p:ext uri="{BB962C8B-B14F-4D97-AF65-F5344CB8AC3E}">
        <p14:creationId xmlns:p14="http://schemas.microsoft.com/office/powerpoint/2010/main" val="122552293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cs typeface="Calibri"/>
            </a:endParaRPr>
          </a:p>
        </p:txBody>
      </p:sp>
      <p:sp>
        <p:nvSpPr>
          <p:cNvPr id="4" name="Slide Number Placeholder 3"/>
          <p:cNvSpPr>
            <a:spLocks noGrp="1"/>
          </p:cNvSpPr>
          <p:nvPr>
            <p:ph type="sldNum" sz="quarter" idx="5"/>
          </p:nvPr>
        </p:nvSpPr>
        <p:spPr/>
        <p:txBody>
          <a:bodyPr/>
          <a:lstStyle/>
          <a:p>
            <a:fld id="{1017441A-5944-44A6-B4A1-6E426481A1CB}" type="slidenum">
              <a:rPr lang="en-GB" smtClean="0"/>
              <a:t>50</a:t>
            </a:fld>
            <a:endParaRPr lang="en-GB"/>
          </a:p>
        </p:txBody>
      </p:sp>
    </p:spTree>
    <p:extLst>
      <p:ext uri="{BB962C8B-B14F-4D97-AF65-F5344CB8AC3E}">
        <p14:creationId xmlns:p14="http://schemas.microsoft.com/office/powerpoint/2010/main" val="6937253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b="1" dirty="0">
                <a:effectLst/>
                <a:latin typeface="Arial" panose="020B0604020202020204" pitchFamily="34" charset="0"/>
                <a:ea typeface="Times New Roman" panose="02020603050405020304" pitchFamily="18" charset="0"/>
                <a:cs typeface="Gill Sans MT" panose="020B0502020104020203" pitchFamily="34" charset="0"/>
              </a:rPr>
              <a:t>Image: </a:t>
            </a:r>
            <a:r>
              <a:rPr lang="en-GB" sz="2800" b="0" dirty="0">
                <a:effectLst/>
                <a:latin typeface="Arial" panose="020B0604020202020204" pitchFamily="34" charset="0"/>
                <a:ea typeface="Times New Roman" panose="02020603050405020304" pitchFamily="18" charset="0"/>
                <a:cs typeface="Gill Sans MT" panose="020B0502020104020203" pitchFamily="34" charset="0"/>
              </a:rPr>
              <a:t>© Susan Hall. Source: Historic England Archive Ref: IOE01/01942/19 Date: </a:t>
            </a:r>
            <a:r>
              <a:rPr lang="en-GB" sz="1800" b="0" i="0" kern="1200" dirty="0">
                <a:solidFill>
                  <a:schemeClr val="tx1"/>
                </a:solidFill>
                <a:effectLst/>
                <a:latin typeface="+mn-lt"/>
                <a:ea typeface="+mn-ea"/>
                <a:cs typeface="+mn-cs"/>
              </a:rPr>
              <a:t>3 Apr 2002 - </a:t>
            </a:r>
            <a:r>
              <a:rPr lang="en-GB" sz="1800" u="sng" kern="1200" dirty="0">
                <a:solidFill>
                  <a:schemeClr val="tx1"/>
                </a:solidFill>
                <a:effectLst/>
                <a:latin typeface="+mn-lt"/>
                <a:ea typeface="+mn-ea"/>
                <a:cs typeface="+mn-cs"/>
                <a:hlinkClick r:id="rId3"/>
              </a:rPr>
              <a:t>https://historicengland.org.uk/images-books/photos/item/IOE01/01942/19</a:t>
            </a:r>
            <a:r>
              <a:rPr lang="en-GB" sz="1800" kern="1200" dirty="0">
                <a:solidFill>
                  <a:schemeClr val="tx1"/>
                </a:solidFill>
                <a:effectLst/>
                <a:latin typeface="+mn-lt"/>
                <a:ea typeface="+mn-ea"/>
                <a:cs typeface="+mn-cs"/>
              </a:rPr>
              <a:t>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8</a:t>
            </a:fld>
            <a:endParaRPr lang="en-US"/>
          </a:p>
        </p:txBody>
      </p:sp>
    </p:spTree>
    <p:extLst>
      <p:ext uri="{BB962C8B-B14F-4D97-AF65-F5344CB8AC3E}">
        <p14:creationId xmlns:p14="http://schemas.microsoft.com/office/powerpoint/2010/main" val="38364636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dirty="0">
                <a:effectLst/>
                <a:latin typeface="Arial" panose="020B0604020202020204" pitchFamily="34" charset="0"/>
                <a:ea typeface="Times New Roman" panose="02020603050405020304" pitchFamily="18" charset="0"/>
                <a:cs typeface="Gill Sans MT" panose="020B0502020104020203" pitchFamily="34" charset="0"/>
              </a:rPr>
              <a:t>Image: </a:t>
            </a:r>
            <a:r>
              <a:rPr lang="en-GB" sz="1800" b="0" dirty="0">
                <a:effectLst/>
                <a:latin typeface="Arial" panose="020B0604020202020204" pitchFamily="34" charset="0"/>
                <a:ea typeface="Times New Roman" panose="02020603050405020304" pitchFamily="18" charset="0"/>
                <a:cs typeface="Gill Sans MT" panose="020B0502020104020203" pitchFamily="34" charset="0"/>
              </a:rPr>
              <a:t>© Susan Hall. Source: Historic England Archive Ref: IOE01/01942/19 Date: </a:t>
            </a:r>
            <a:r>
              <a:rPr lang="en-GB" sz="1200" b="0" i="0" kern="1200" dirty="0">
                <a:solidFill>
                  <a:schemeClr val="tx1"/>
                </a:solidFill>
                <a:effectLst/>
                <a:latin typeface="+mn-lt"/>
                <a:ea typeface="+mn-ea"/>
                <a:cs typeface="+mn-cs"/>
              </a:rPr>
              <a:t>3 Apr 2002 - </a:t>
            </a:r>
            <a:r>
              <a:rPr lang="en-GB" sz="1200" u="sng" kern="1200" dirty="0">
                <a:solidFill>
                  <a:schemeClr val="tx1"/>
                </a:solidFill>
                <a:effectLst/>
                <a:latin typeface="+mn-lt"/>
                <a:ea typeface="+mn-ea"/>
                <a:cs typeface="+mn-cs"/>
                <a:hlinkClick r:id="rId3"/>
              </a:rPr>
              <a:t>https://historicengland.org.uk/images-books/photos/item/IOE01/01942/19</a:t>
            </a:r>
            <a:r>
              <a:rPr lang="en-GB" sz="1200" kern="1200" dirty="0">
                <a:solidFill>
                  <a:schemeClr val="tx1"/>
                </a:solidFill>
                <a:effectLst/>
                <a:latin typeface="+mn-lt"/>
                <a:ea typeface="+mn-ea"/>
                <a:cs typeface="+mn-cs"/>
              </a:rPr>
              <a:t> </a:t>
            </a:r>
          </a:p>
          <a:p>
            <a:pPr rtl="0"/>
            <a:br>
              <a:rPr lang="en-GB" sz="1200" b="1" i="0" kern="1200" dirty="0">
                <a:solidFill>
                  <a:schemeClr val="tx1"/>
                </a:solidFill>
                <a:effectLst/>
                <a:latin typeface="+mn-lt"/>
                <a:ea typeface="+mn-ea"/>
                <a:cs typeface="+mn-cs"/>
              </a:rPr>
            </a:br>
            <a:r>
              <a:rPr lang="en-GB" sz="1200" b="1" i="0" kern="1200" dirty="0">
                <a:solidFill>
                  <a:schemeClr val="tx1"/>
                </a:solidFill>
                <a:effectLst/>
                <a:latin typeface="+mn-lt"/>
                <a:ea typeface="+mn-ea"/>
                <a:cs typeface="+mn-cs"/>
              </a:rPr>
              <a:t>Teacher Notes</a:t>
            </a:r>
          </a:p>
          <a:p>
            <a:pPr rtl="0"/>
            <a:r>
              <a:rPr lang="en-GB" sz="1200" b="0" i="0" kern="1200" dirty="0">
                <a:solidFill>
                  <a:schemeClr val="tx1"/>
                </a:solidFill>
                <a:effectLst/>
                <a:latin typeface="+mn-lt"/>
                <a:ea typeface="+mn-ea"/>
                <a:cs typeface="+mn-cs"/>
              </a:rPr>
              <a:t>The Natural History Museum at Tring. The Natural History Museum at Tring - formerly the Walter Rothschild Zoological Museum - was constructed in 1889 to a design by William </a:t>
            </a:r>
            <a:r>
              <a:rPr lang="en-GB" sz="1200" b="0" i="0" kern="1200" dirty="0" err="1">
                <a:solidFill>
                  <a:schemeClr val="tx1"/>
                </a:solidFill>
                <a:effectLst/>
                <a:latin typeface="+mn-lt"/>
                <a:ea typeface="+mn-ea"/>
                <a:cs typeface="+mn-cs"/>
              </a:rPr>
              <a:t>Huckvale</a:t>
            </a:r>
            <a:r>
              <a:rPr lang="en-GB" sz="1200" b="0" i="0" kern="1200" dirty="0">
                <a:solidFill>
                  <a:schemeClr val="tx1"/>
                </a:solidFill>
                <a:effectLst/>
                <a:latin typeface="+mn-lt"/>
                <a:ea typeface="+mn-ea"/>
                <a:cs typeface="+mn-cs"/>
              </a:rPr>
              <a:t> (1848-1936) to house the private collection of mounted specimens and library collected by Lionel Walter (2nd Baron) Rothschild. First opened to the public in 1892, the Museum is home to one of the finest collections of stuffed mammals, birds, reptiles and insects in the United Kingdom; its extensive library is available to researchers. The Museum is located in Akeman Street, Tring, and is well worth a visit (at the time of writing, admission is free).</a:t>
            </a:r>
          </a:p>
          <a:p>
            <a:pPr rtl="0"/>
            <a:r>
              <a:rPr lang="en-GB" sz="1200" b="0" i="0" kern="1200" dirty="0">
                <a:solidFill>
                  <a:schemeClr val="tx1"/>
                </a:solidFill>
                <a:effectLst/>
                <a:latin typeface="+mn-lt"/>
                <a:ea typeface="+mn-ea"/>
                <a:cs typeface="+mn-cs"/>
              </a:rPr>
              <a:t>The Museum's main entrance (now in Akeman Street) was originally in Park Street, shown here. The end of the exhibition hall is on the right of the picture</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9</a:t>
            </a:fld>
            <a:endParaRPr lang="en-US"/>
          </a:p>
        </p:txBody>
      </p:sp>
    </p:spTree>
    <p:extLst>
      <p:ext uri="{BB962C8B-B14F-4D97-AF65-F5344CB8AC3E}">
        <p14:creationId xmlns:p14="http://schemas.microsoft.com/office/powerpoint/2010/main" val="22151097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b="1" dirty="0"/>
              <a:t>Image: </a:t>
            </a:r>
            <a:r>
              <a:rPr lang="en-GB" b="0" dirty="0"/>
              <a:t>© </a:t>
            </a:r>
            <a:r>
              <a:rPr lang="en-GB" sz="1200" b="0" i="0" kern="1200" dirty="0">
                <a:solidFill>
                  <a:schemeClr val="tx1"/>
                </a:solidFill>
                <a:effectLst/>
                <a:latin typeface="+mn-lt"/>
                <a:ea typeface="+mn-ea"/>
                <a:cs typeface="+mn-cs"/>
              </a:rPr>
              <a:t>Christine Matthews</a:t>
            </a:r>
            <a:endParaRPr lang="en-GB"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hlinkClick r:id="rId3"/>
              </a:rPr>
              <a:t>https://commons.wikimedia.org/wiki/File:Entrance_to_Natural_History_Museum,_Cromwell_Road,_London_SW7_-_geograph.org.uk_-_1034304.jpg</a:t>
            </a:r>
            <a:r>
              <a:rPr lang="en-GB"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Image: </a:t>
            </a:r>
            <a:r>
              <a:rPr lang="en-GB" b="0" dirty="0"/>
              <a:t>© </a:t>
            </a:r>
            <a:r>
              <a:rPr lang="en-GB" sz="1200" b="0" i="0" kern="1200" dirty="0">
                <a:solidFill>
                  <a:schemeClr val="tx1"/>
                </a:solidFill>
                <a:effectLst/>
                <a:latin typeface="+mn-lt"/>
                <a:ea typeface="+mn-ea"/>
                <a:cs typeface="+mn-cs"/>
              </a:rPr>
              <a:t>Ian Petticrew</a:t>
            </a:r>
            <a:endParaRPr lang="en-GB"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File:The Natural History Museum at Tring - geograph.org.uk - 1484434.jpg</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hlinkClick r:id="rId4"/>
              </a:rPr>
              <a:t>https://commons.wikimedia.org/wiki/File:The_Natural_History_Museum_at_Tring_-_geograph.org.uk_-_1484434.jpg</a:t>
            </a:r>
            <a:r>
              <a:rPr lang="en-GB" dirty="0"/>
              <a:t> </a:t>
            </a:r>
          </a:p>
          <a:p>
            <a:endParaRPr lang="en-GB" b="1" dirty="0"/>
          </a:p>
          <a:p>
            <a:br>
              <a:rPr lang="en-GB" b="1" dirty="0"/>
            </a:br>
            <a:r>
              <a:rPr lang="en-GB" b="1" dirty="0"/>
              <a:t>Teacher Notes AI generated</a:t>
            </a:r>
          </a:p>
          <a:p>
            <a:r>
              <a:rPr lang="en-GB" b="1" dirty="0">
                <a:ea typeface="Calibri"/>
                <a:cs typeface="Calibri"/>
              </a:rPr>
              <a:t>Vocabulary: </a:t>
            </a:r>
            <a:r>
              <a:rPr lang="en-GB" b="1" dirty="0">
                <a:solidFill>
                  <a:srgbClr val="1A1B23"/>
                </a:solidFill>
              </a:rPr>
              <a:t>Natural History Museum - </a:t>
            </a:r>
            <a:r>
              <a:rPr lang="en-GB" dirty="0">
                <a:solidFill>
                  <a:srgbClr val="1A1B23"/>
                </a:solidFill>
              </a:rPr>
              <a:t>A natural history museum is a scientific and educational institution that studies, collects, and displays objects from the natural world. These items include fossils, animals, plants, rocks, minerals, and human cultural artifacts. Their goal is to show the history of life and the earth.</a:t>
            </a:r>
            <a:endParaRPr lang="en-GB" b="1" dirty="0"/>
          </a:p>
          <a:p>
            <a:endParaRPr lang="en-GB" dirty="0">
              <a:solidFill>
                <a:srgbClr val="1A1B23"/>
              </a:solidFill>
            </a:endParaRPr>
          </a:p>
          <a:p>
            <a:r>
              <a:rPr lang="en-GB" sz="1200" b="0" u="none" strike="noStrike" kern="1200" dirty="0">
                <a:solidFill>
                  <a:schemeClr val="tx1"/>
                </a:solidFill>
                <a:effectLst/>
                <a:latin typeface="+mn-lt"/>
                <a:ea typeface="+mn-ea"/>
                <a:cs typeface="+mn-cs"/>
              </a:rPr>
              <a:t>The Natural History Museum in London is a world-famous centre for science and a stunning Romanesque building. It traces its roots back to 1753 from Sir Hans Sloane's collection, opened in South Kensington in 1881, and today holds over 80 million specimens with free public entry. </a:t>
            </a:r>
          </a:p>
          <a:p>
            <a:r>
              <a:rPr lang="en-GB" sz="1200" b="1" u="none" strike="noStrike" kern="1200" dirty="0">
                <a:solidFill>
                  <a:schemeClr val="tx1"/>
                </a:solidFill>
                <a:effectLst/>
                <a:latin typeface="+mn-lt"/>
                <a:ea typeface="+mn-ea"/>
                <a:cs typeface="+mn-cs"/>
              </a:rPr>
              <a:t>History</a:t>
            </a:r>
          </a:p>
          <a:p>
            <a:r>
              <a:rPr lang="en-GB" sz="1200" b="1" u="none" strike="noStrike" kern="1200" dirty="0">
                <a:solidFill>
                  <a:schemeClr val="tx1"/>
                </a:solidFill>
                <a:effectLst/>
                <a:latin typeface="+mn-lt"/>
                <a:ea typeface="+mn-ea"/>
                <a:cs typeface="+mn-cs"/>
              </a:rPr>
              <a:t>1753 Origins:</a:t>
            </a:r>
            <a:r>
              <a:rPr lang="en-GB" sz="1200" b="0" u="none" strike="noStrike" kern="1200" dirty="0">
                <a:solidFill>
                  <a:schemeClr val="tx1"/>
                </a:solidFill>
                <a:effectLst/>
                <a:latin typeface="+mn-lt"/>
                <a:ea typeface="+mn-ea"/>
                <a:cs typeface="+mn-cs"/>
              </a:rPr>
              <a:t> Started with the personal collection of doctor Sir Hans Sloane, bought by the government to form the early British Museum.</a:t>
            </a:r>
          </a:p>
          <a:p>
            <a:r>
              <a:rPr lang="en-GB" sz="1200" b="1" u="none" strike="noStrike" kern="1200" dirty="0">
                <a:solidFill>
                  <a:schemeClr val="tx1"/>
                </a:solidFill>
                <a:effectLst/>
                <a:latin typeface="+mn-lt"/>
                <a:ea typeface="+mn-ea"/>
                <a:cs typeface="+mn-cs"/>
              </a:rPr>
              <a:t>1860s Move:</a:t>
            </a:r>
            <a:r>
              <a:rPr lang="en-GB" sz="1200" b="0" u="none" strike="noStrike" kern="1200" dirty="0">
                <a:solidFill>
                  <a:schemeClr val="tx1"/>
                </a:solidFill>
                <a:effectLst/>
                <a:latin typeface="+mn-lt"/>
                <a:ea typeface="+mn-ea"/>
                <a:cs typeface="+mn-cs"/>
              </a:rPr>
              <a:t> Biologist Richard Owen pushed for a new, separate home as the items grew too large for cramped basement rooms.</a:t>
            </a:r>
          </a:p>
          <a:p>
            <a:r>
              <a:rPr lang="en-GB" sz="1200" b="1" u="none" strike="noStrike" kern="1200" dirty="0">
                <a:solidFill>
                  <a:schemeClr val="tx1"/>
                </a:solidFill>
                <a:effectLst/>
                <a:latin typeface="+mn-lt"/>
                <a:ea typeface="+mn-ea"/>
                <a:cs typeface="+mn-cs"/>
              </a:rPr>
              <a:t>1881 Opening:</a:t>
            </a:r>
            <a:r>
              <a:rPr lang="en-GB" sz="1200" b="0" u="none" strike="noStrike" kern="1200" dirty="0">
                <a:solidFill>
                  <a:schemeClr val="tx1"/>
                </a:solidFill>
                <a:effectLst/>
                <a:latin typeface="+mn-lt"/>
                <a:ea typeface="+mn-ea"/>
                <a:cs typeface="+mn-cs"/>
              </a:rPr>
              <a:t> The landmark terracotta building on Cromwell Road, designed by architect Alfred Waterhouse, opened to the public.</a:t>
            </a:r>
          </a:p>
          <a:p>
            <a:r>
              <a:rPr lang="en-GB" sz="1200" b="1" u="none" strike="noStrike" kern="1200" dirty="0">
                <a:solidFill>
                  <a:schemeClr val="tx1"/>
                </a:solidFill>
                <a:effectLst/>
                <a:latin typeface="+mn-lt"/>
                <a:ea typeface="+mn-ea"/>
                <a:cs typeface="+mn-cs"/>
              </a:rPr>
              <a:t>1963–1992 Independence:</a:t>
            </a:r>
            <a:r>
              <a:rPr lang="en-GB" sz="1200" b="0" u="none" strike="noStrike" kern="1200" dirty="0">
                <a:solidFill>
                  <a:schemeClr val="tx1"/>
                </a:solidFill>
                <a:effectLst/>
                <a:latin typeface="+mn-lt"/>
                <a:ea typeface="+mn-ea"/>
                <a:cs typeface="+mn-cs"/>
              </a:rPr>
              <a:t> Officially split from the British Museum in 1963 and took on the clear name "Natural History Museum" in 1992. </a:t>
            </a:r>
          </a:p>
          <a:p>
            <a:r>
              <a:rPr lang="en-GB" sz="1200" b="1" u="none" strike="noStrike" kern="1200" dirty="0">
                <a:solidFill>
                  <a:schemeClr val="tx1"/>
                </a:solidFill>
                <a:effectLst/>
                <a:latin typeface="+mn-lt"/>
                <a:ea typeface="+mn-ea"/>
                <a:cs typeface="+mn-cs"/>
              </a:rPr>
              <a:t>Description</a:t>
            </a:r>
          </a:p>
          <a:p>
            <a:r>
              <a:rPr lang="en-GB" sz="1200" b="1" u="none" strike="noStrike" kern="1200" dirty="0">
                <a:solidFill>
                  <a:schemeClr val="tx1"/>
                </a:solidFill>
                <a:effectLst/>
                <a:latin typeface="+mn-lt"/>
                <a:ea typeface="+mn-ea"/>
                <a:cs typeface="+mn-cs"/>
              </a:rPr>
              <a:t>Architecture:</a:t>
            </a:r>
            <a:r>
              <a:rPr lang="en-GB" sz="1200" b="0" u="none" strike="noStrike" kern="1200" dirty="0">
                <a:solidFill>
                  <a:schemeClr val="tx1"/>
                </a:solidFill>
                <a:effectLst/>
                <a:latin typeface="+mn-lt"/>
                <a:ea typeface="+mn-ea"/>
                <a:cs typeface="+mn-cs"/>
              </a:rPr>
              <a:t> Built with patterned terracotta tiles featuring exterior carvings of living animals on the left and extinct animals on the right. </a:t>
            </a:r>
          </a:p>
          <a:p>
            <a:r>
              <a:rPr lang="en-GB" sz="1200" b="1" u="none" strike="noStrike" kern="1200" dirty="0">
                <a:solidFill>
                  <a:schemeClr val="tx1"/>
                </a:solidFill>
                <a:effectLst/>
                <a:latin typeface="+mn-lt"/>
                <a:ea typeface="+mn-ea"/>
                <a:cs typeface="+mn-cs"/>
              </a:rPr>
              <a:t>Hintze Hall:</a:t>
            </a:r>
            <a:r>
              <a:rPr lang="en-GB" sz="1200" b="0" u="none" strike="noStrike" kern="1200" dirty="0">
                <a:solidFill>
                  <a:schemeClr val="tx1"/>
                </a:solidFill>
                <a:effectLst/>
                <a:latin typeface="+mn-lt"/>
                <a:ea typeface="+mn-ea"/>
                <a:cs typeface="+mn-cs"/>
              </a:rPr>
              <a:t> The grand central entrance featuring "Hope," a massive suspended blue whale skeleton. </a:t>
            </a:r>
          </a:p>
          <a:p>
            <a:r>
              <a:rPr lang="en-GB" sz="1200" b="1" u="none" strike="noStrike" kern="1200" dirty="0">
                <a:solidFill>
                  <a:schemeClr val="tx1"/>
                </a:solidFill>
                <a:effectLst/>
                <a:latin typeface="+mn-lt"/>
                <a:ea typeface="+mn-ea"/>
                <a:cs typeface="+mn-cs"/>
              </a:rPr>
              <a:t>Collections:</a:t>
            </a:r>
            <a:r>
              <a:rPr lang="en-GB" sz="1200" b="0" u="none" strike="noStrike" kern="1200" dirty="0">
                <a:solidFill>
                  <a:schemeClr val="tx1"/>
                </a:solidFill>
                <a:effectLst/>
                <a:latin typeface="+mn-lt"/>
                <a:ea typeface="+mn-ea"/>
                <a:cs typeface="+mn-cs"/>
              </a:rPr>
              <a:t> Houses millions of items covering botany, entomology, mineralogy, palaeontology (including famous dinosaur fossils), and zoology.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10</a:t>
            </a:fld>
            <a:endParaRPr lang="en-US"/>
          </a:p>
        </p:txBody>
      </p:sp>
    </p:spTree>
    <p:extLst>
      <p:ext uri="{BB962C8B-B14F-4D97-AF65-F5344CB8AC3E}">
        <p14:creationId xmlns:p14="http://schemas.microsoft.com/office/powerpoint/2010/main" val="13165802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18334-ED37-5444-827B-1246A2B1B0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0B94AE-034C-0F38-037A-9E22254A2FA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B4AAFAAF-6E68-AD41-D839-3780E9192B6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effectLst/>
              </a:rPr>
              <a:t>Image: © Jozsi Arpád </a:t>
            </a:r>
            <a:r>
              <a:rPr lang="en-GB" dirty="0" err="1">
                <a:effectLst/>
              </a:rPr>
              <a:t>Koppay</a:t>
            </a:r>
            <a:r>
              <a:rPr lang="en-GB" dirty="0">
                <a:effectLst/>
              </a:rPr>
              <a:t>, Public domain, via Wikimedia Commons</a:t>
            </a:r>
          </a:p>
          <a:p>
            <a:r>
              <a:rPr lang="en-GB" b="0" dirty="0"/>
              <a:t>Lionel Walter Rothschild (1868–1937)</a:t>
            </a:r>
          </a:p>
          <a:p>
            <a:r>
              <a:rPr lang="en-GB" dirty="0">
                <a:hlinkClick r:id="rId3"/>
              </a:rPr>
              <a:t>https://commons.wikimedia.org/wiki/File:Lionel_Walter_Rothschild_%281868%E2%80%931937%29.jpg</a:t>
            </a:r>
            <a:r>
              <a:rPr lang="en-GB" dirty="0"/>
              <a:t> </a:t>
            </a:r>
          </a:p>
          <a:p>
            <a:pPr rtl="0"/>
            <a:br>
              <a:rPr lang="en-GB" sz="1200" b="1" i="0" kern="1200" dirty="0">
                <a:solidFill>
                  <a:schemeClr val="tx1"/>
                </a:solidFill>
                <a:effectLst/>
                <a:latin typeface="+mn-lt"/>
                <a:ea typeface="+mn-ea"/>
                <a:cs typeface="+mn-cs"/>
              </a:rPr>
            </a:br>
            <a:r>
              <a:rPr lang="en-GB" sz="1200" b="1" i="0" kern="1200" dirty="0">
                <a:solidFill>
                  <a:schemeClr val="tx1"/>
                </a:solidFill>
                <a:effectLst/>
                <a:latin typeface="+mn-lt"/>
                <a:ea typeface="+mn-ea"/>
                <a:cs typeface="+mn-cs"/>
              </a:rPr>
              <a:t>Teacher Notes</a:t>
            </a:r>
          </a:p>
          <a:p>
            <a:r>
              <a:rPr lang="en-GB" sz="1200" b="0" u="none" strike="noStrike" kern="1200" dirty="0">
                <a:solidFill>
                  <a:schemeClr val="tx1"/>
                </a:solidFill>
                <a:effectLst/>
                <a:latin typeface="+mn-lt"/>
                <a:ea typeface="+mn-ea"/>
                <a:cs typeface="+mn-cs"/>
              </a:rPr>
              <a:t>Lionel Walter Rothschild (1868–1937) was a prominent British zoologist, banker, and politician best known for amassing the largest natural history collection driven by a single person, founding the Tring Museum, and receiving the historic Balfour Declaration. </a:t>
            </a:r>
          </a:p>
          <a:p>
            <a:r>
              <a:rPr lang="en-GB" sz="1200" b="0" u="none" strike="noStrike" kern="1200" dirty="0">
                <a:solidFill>
                  <a:schemeClr val="tx1"/>
                </a:solidFill>
                <a:effectLst/>
                <a:latin typeface="+mn-lt"/>
                <a:ea typeface="+mn-ea"/>
                <a:cs typeface="+mn-cs"/>
              </a:rPr>
              <a:t>Zoology</a:t>
            </a:r>
          </a:p>
          <a:p>
            <a:r>
              <a:rPr lang="en-GB" sz="1200" b="0" u="none" strike="noStrike" kern="1200" dirty="0">
                <a:solidFill>
                  <a:schemeClr val="tx1"/>
                </a:solidFill>
                <a:effectLst/>
                <a:latin typeface="+mn-lt"/>
                <a:ea typeface="+mn-ea"/>
                <a:cs typeface="+mn-cs"/>
              </a:rPr>
              <a:t>Gathered over 2 million butterflies, 300,000 bird skins, and thousands of other mammals and insects.</a:t>
            </a:r>
          </a:p>
          <a:p>
            <a:r>
              <a:rPr lang="en-GB" sz="1200" b="0" u="none" strike="noStrike" kern="1200" dirty="0">
                <a:solidFill>
                  <a:schemeClr val="tx1"/>
                </a:solidFill>
                <a:effectLst/>
                <a:latin typeface="+mn-lt"/>
                <a:ea typeface="+mn-ea"/>
                <a:cs typeface="+mn-cs"/>
              </a:rPr>
              <a:t>Studied Zoology at Cambridge Uni</a:t>
            </a:r>
          </a:p>
          <a:p>
            <a:r>
              <a:rPr lang="en-GB" sz="1200" b="0" u="none" strike="noStrike" kern="1200" dirty="0">
                <a:solidFill>
                  <a:schemeClr val="tx1"/>
                </a:solidFill>
                <a:effectLst/>
                <a:latin typeface="+mn-lt"/>
                <a:ea typeface="+mn-ea"/>
                <a:cs typeface="+mn-cs"/>
              </a:rPr>
              <a:t>Opened his private museum in Hertfordshire in 1892, which later became part of the Natural History Museum.</a:t>
            </a:r>
          </a:p>
          <a:p>
            <a:r>
              <a:rPr lang="en-GB" sz="1200" b="0" u="none" strike="noStrike" kern="1200" dirty="0">
                <a:solidFill>
                  <a:schemeClr val="tx1"/>
                </a:solidFill>
                <a:effectLst/>
                <a:latin typeface="+mn-lt"/>
                <a:ea typeface="+mn-ea"/>
                <a:cs typeface="+mn-cs"/>
              </a:rPr>
              <a:t>Kept giant tortoises and zebras, famously training the latter to pull a carriage. </a:t>
            </a:r>
          </a:p>
          <a:p>
            <a:r>
              <a:rPr lang="en-GB" sz="1200" b="0" u="none" strike="noStrike" kern="1200" dirty="0">
                <a:solidFill>
                  <a:schemeClr val="tx1"/>
                </a:solidFill>
                <a:effectLst/>
                <a:latin typeface="+mn-lt"/>
                <a:ea typeface="+mn-ea"/>
                <a:cs typeface="+mn-cs"/>
              </a:rPr>
              <a:t>Politics</a:t>
            </a:r>
          </a:p>
          <a:p>
            <a:r>
              <a:rPr lang="en-GB" sz="1200" b="0" u="none" strike="noStrike" kern="1200" dirty="0">
                <a:solidFill>
                  <a:schemeClr val="tx1"/>
                </a:solidFill>
                <a:effectLst/>
                <a:latin typeface="+mn-lt"/>
                <a:ea typeface="+mn-ea"/>
                <a:cs typeface="+mn-cs"/>
              </a:rPr>
              <a:t>Associated with Zionism and supported the founding of Israel</a:t>
            </a:r>
          </a:p>
          <a:p>
            <a:r>
              <a:rPr lang="en-GB" sz="1200" b="0" u="none" strike="noStrike" kern="1200" dirty="0">
                <a:solidFill>
                  <a:schemeClr val="tx1"/>
                </a:solidFill>
                <a:effectLst/>
                <a:latin typeface="+mn-lt"/>
                <a:ea typeface="+mn-ea"/>
                <a:cs typeface="+mn-cs"/>
              </a:rPr>
              <a:t>Balfour Declaration: Received the 1917 letter from Arthur Balfour expressing British support for a Jewish national home in Palestine.</a:t>
            </a:r>
          </a:p>
          <a:p>
            <a:r>
              <a:rPr lang="en-GB" sz="1200" b="0" u="none" strike="noStrike" kern="1200" dirty="0">
                <a:solidFill>
                  <a:schemeClr val="tx1"/>
                </a:solidFill>
                <a:effectLst/>
                <a:latin typeface="+mn-lt"/>
                <a:ea typeface="+mn-ea"/>
                <a:cs typeface="+mn-cs"/>
              </a:rPr>
              <a:t>Served as a Conservative Member of Parliament for Aylesbury from 1899 to 1910.</a:t>
            </a:r>
          </a:p>
          <a:p>
            <a:r>
              <a:rPr lang="en-GB" sz="1200" b="0" u="none" strike="noStrike" kern="1200" dirty="0">
                <a:solidFill>
                  <a:schemeClr val="tx1"/>
                </a:solidFill>
                <a:effectLst/>
                <a:latin typeface="+mn-lt"/>
                <a:ea typeface="+mn-ea"/>
                <a:cs typeface="+mn-cs"/>
              </a:rPr>
              <a:t>Acted as a leading figure in the British Jewish community</a:t>
            </a:r>
          </a:p>
          <a:p>
            <a:endParaRPr lang="en-GB" sz="1200" b="0" u="none" strike="noStrike" kern="1200" dirty="0">
              <a:solidFill>
                <a:schemeClr val="tx1"/>
              </a:solidFill>
              <a:effectLst/>
              <a:latin typeface="+mn-lt"/>
              <a:ea typeface="+mn-ea"/>
              <a:cs typeface="+mn-cs"/>
            </a:endParaRPr>
          </a:p>
          <a:p>
            <a:r>
              <a:rPr lang="en-GB" sz="1200" b="0" u="none" strike="noStrike" kern="1200" dirty="0">
                <a:solidFill>
                  <a:schemeClr val="tx1"/>
                </a:solidFill>
                <a:effectLst/>
                <a:latin typeface="+mn-lt"/>
                <a:ea typeface="+mn-ea"/>
                <a:cs typeface="+mn-cs"/>
              </a:rPr>
              <a:t>The Rothschild family is a wealthy Ashkenazi Jewish noble banking dynasty founded by Mayer Amschel Rothschild in 18th-century Frankfurt, Germany. Key aspects of their history and legacy include: </a:t>
            </a:r>
          </a:p>
          <a:p>
            <a:r>
              <a:rPr lang="en-GB" sz="1200" b="0" u="none" strike="noStrike" kern="1200" dirty="0">
                <a:solidFill>
                  <a:schemeClr val="tx1"/>
                </a:solidFill>
                <a:effectLst/>
                <a:latin typeface="+mn-lt"/>
                <a:ea typeface="+mn-ea"/>
                <a:cs typeface="+mn-cs"/>
              </a:rPr>
              <a:t>Mayer Amschel Rothschild (1744–1812) was a coin and antique dealer in the Frankfurt ghetto before becoming a court agent to the Landgraves of Hesse-Kassel. Sent to establish banking houses in five major European financial centres—London, Paris, Vienna, Naples, and Frankfurt. </a:t>
            </a:r>
          </a:p>
          <a:p>
            <a:r>
              <a:rPr lang="en-GB" sz="1200" b="0" u="none" strike="noStrike" kern="1200" dirty="0">
                <a:solidFill>
                  <a:schemeClr val="tx1"/>
                </a:solidFill>
                <a:effectLst/>
                <a:latin typeface="+mn-lt"/>
                <a:ea typeface="+mn-ea"/>
                <a:cs typeface="+mn-cs"/>
              </a:rPr>
              <a:t>Created Europe's first cross-border banking network, financing sovereign governments, major infrastructure, and railways. </a:t>
            </a:r>
          </a:p>
          <a:p>
            <a:r>
              <a:rPr lang="en-GB" sz="1200" b="0" u="none" strike="noStrike" kern="1200" dirty="0">
                <a:solidFill>
                  <a:schemeClr val="tx1"/>
                </a:solidFill>
                <a:effectLst/>
                <a:latin typeface="+mn-lt"/>
                <a:ea typeface="+mn-ea"/>
                <a:cs typeface="+mn-cs"/>
              </a:rPr>
              <a:t>Only the British and French branches continue today, operating financial advisory firms like Rothschild &amp; Co.</a:t>
            </a:r>
          </a:p>
          <a:p>
            <a:r>
              <a:rPr lang="en-GB" sz="1200" b="0" u="none" strike="noStrike" kern="1200" dirty="0">
                <a:solidFill>
                  <a:schemeClr val="tx1"/>
                </a:solidFill>
                <a:effectLst/>
                <a:latin typeface="+mn-lt"/>
                <a:ea typeface="+mn-ea"/>
                <a:cs typeface="+mn-cs"/>
              </a:rPr>
              <a:t>Known historically for extensive art collections, wine production (such as Château Lafite Rothschild), and charitable foundations. </a:t>
            </a:r>
          </a:p>
          <a:p>
            <a:r>
              <a:rPr lang="en-GB" sz="1200" b="0" u="none" strike="noStrike" kern="1200" dirty="0">
                <a:solidFill>
                  <a:schemeClr val="tx1"/>
                </a:solidFill>
                <a:effectLst/>
                <a:latin typeface="+mn-lt"/>
                <a:ea typeface="+mn-ea"/>
                <a:cs typeface="+mn-cs"/>
              </a:rPr>
              <a:t>The family's 19th-century wealth and Jewish heritage made them frequent targets of persistent, antisemitic conspiracy theories falsely alleging secret control over global economies, governments, and world events</a:t>
            </a:r>
          </a:p>
          <a:p>
            <a:endParaRPr lang="en-GB" sz="1200" b="0" u="none" strike="noStrike" kern="1200" dirty="0">
              <a:solidFill>
                <a:schemeClr val="tx1"/>
              </a:solidFill>
              <a:effectLst/>
              <a:latin typeface="+mn-lt"/>
              <a:ea typeface="+mn-ea"/>
              <a:cs typeface="+mn-cs"/>
            </a:endParaRPr>
          </a:p>
          <a:p>
            <a:endParaRPr lang="en-GB" dirty="0"/>
          </a:p>
        </p:txBody>
      </p:sp>
      <p:sp>
        <p:nvSpPr>
          <p:cNvPr id="4" name="Slide Number Placeholder 3">
            <a:extLst>
              <a:ext uri="{FF2B5EF4-FFF2-40B4-BE49-F238E27FC236}">
                <a16:creationId xmlns:a16="http://schemas.microsoft.com/office/drawing/2014/main" id="{EC9CD19B-720E-B80B-A3EE-7C5D03B7095B}"/>
              </a:ext>
            </a:extLst>
          </p:cNvPr>
          <p:cNvSpPr>
            <a:spLocks noGrp="1"/>
          </p:cNvSpPr>
          <p:nvPr>
            <p:ph type="sldNum" sz="quarter" idx="5"/>
          </p:nvPr>
        </p:nvSpPr>
        <p:spPr/>
        <p:txBody>
          <a:bodyPr/>
          <a:lstStyle/>
          <a:p>
            <a:fld id="{1AFFFB68-4C17-3C4E-8F1F-E2E74032E6C9}" type="slidenum">
              <a:rPr lang="en-US" smtClean="0"/>
              <a:t>11</a:t>
            </a:fld>
            <a:endParaRPr lang="en-US"/>
          </a:p>
        </p:txBody>
      </p:sp>
    </p:spTree>
    <p:extLst>
      <p:ext uri="{BB962C8B-B14F-4D97-AF65-F5344CB8AC3E}">
        <p14:creationId xmlns:p14="http://schemas.microsoft.com/office/powerpoint/2010/main" val="24995907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30EB54-D35D-6F57-DA64-810FAFAFC6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A7E2BD-9968-AAF6-E7E4-2F79F3832FF6}"/>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D9272E0A-D10C-C4A8-A912-303B6C529B9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effectLst/>
                <a:latin typeface="Arial" panose="020B0604020202020204" pitchFamily="34" charset="0"/>
                <a:ea typeface="Times New Roman" panose="02020603050405020304" pitchFamily="18" charset="0"/>
                <a:cs typeface="Gill Sans MT" panose="020B0502020104020203" pitchFamily="34" charset="0"/>
              </a:rPr>
              <a:t>Image: </a:t>
            </a:r>
            <a:r>
              <a:rPr lang="en-GB" dirty="0"/>
              <a:t>© Alamy Ref: </a:t>
            </a:r>
            <a:r>
              <a:rPr lang="en-GB" sz="1200" b="0" i="0" kern="1200" dirty="0">
                <a:solidFill>
                  <a:schemeClr val="tx1"/>
                </a:solidFill>
                <a:effectLst/>
                <a:latin typeface="+mn-lt"/>
                <a:ea typeface="+mn-ea"/>
                <a:cs typeface="+mn-cs"/>
              </a:rPr>
              <a:t>DTF210</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effectLst/>
                <a:latin typeface="Arial" panose="020B0604020202020204" pitchFamily="34" charset="0"/>
                <a:ea typeface="Times New Roman" panose="02020603050405020304" pitchFamily="18" charset="0"/>
                <a:cs typeface="Gill Sans MT" panose="020B0502020104020203" pitchFamily="34" charset="0"/>
              </a:rPr>
              <a:t>Image: </a:t>
            </a:r>
            <a:r>
              <a:rPr lang="en-GB" sz="1200" b="0" i="0" kern="1200" dirty="0">
                <a:solidFill>
                  <a:schemeClr val="tx1"/>
                </a:solidFill>
                <a:effectLst/>
                <a:latin typeface="+mn-lt"/>
                <a:ea typeface="+mn-ea"/>
                <a:cs typeface="+mn-cs"/>
              </a:rPr>
              <a:t>Source: Historic England Archive Ref: BL11794 Date: 1892 - </a:t>
            </a:r>
            <a:r>
              <a:rPr lang="en-GB" sz="1200" u="sng" kern="1200" dirty="0">
                <a:solidFill>
                  <a:schemeClr val="tx1"/>
                </a:solidFill>
                <a:effectLst/>
                <a:latin typeface="+mn-lt"/>
                <a:ea typeface="+mn-ea"/>
                <a:cs typeface="+mn-cs"/>
                <a:hlinkClick r:id="rId3"/>
              </a:rPr>
              <a:t>https://historicengland.org.uk/images-books/photos/item/BL11794</a:t>
            </a:r>
            <a:r>
              <a:rPr lang="en-GB" sz="1200" kern="1200" dirty="0">
                <a:solidFill>
                  <a:schemeClr val="tx1"/>
                </a:solidFill>
                <a:effectLst/>
                <a:latin typeface="+mn-lt"/>
                <a:ea typeface="+mn-ea"/>
                <a:cs typeface="+mn-cs"/>
              </a:rPr>
              <a:t> </a:t>
            </a:r>
          </a:p>
          <a:p>
            <a:pPr>
              <a:defRPr/>
            </a:pPr>
            <a:endParaRPr lang="en-GB" b="1" dirty="0">
              <a:cs typeface="+mn-lt"/>
            </a:endParaRPr>
          </a:p>
          <a:p>
            <a:pPr>
              <a:defRPr/>
            </a:pPr>
            <a:r>
              <a:rPr lang="en-GB" b="1" dirty="0">
                <a:cs typeface="+mn-lt"/>
              </a:rPr>
              <a:t>Teacher Notes</a:t>
            </a:r>
            <a:endParaRPr lang="en-GB" dirty="0">
              <a:cs typeface="+mn-lt"/>
            </a:endParaRPr>
          </a:p>
          <a:p>
            <a:pPr>
              <a:defRPr/>
            </a:pPr>
            <a:r>
              <a:rPr lang="en-GB" b="1" dirty="0"/>
              <a:t>Zoological - </a:t>
            </a:r>
            <a:r>
              <a:rPr lang="en-GB" dirty="0"/>
              <a:t>relating to animals or the scientific study of animals</a:t>
            </a:r>
            <a:br>
              <a:rPr lang="en-GB" sz="1200" b="1" i="0" kern="1200" dirty="0">
                <a:effectLst/>
                <a:cs typeface="+mn-lt"/>
              </a:rPr>
            </a:br>
            <a:endParaRPr lang="en-GB" dirty="0">
              <a:ea typeface="Calibri"/>
              <a:cs typeface="Calibri"/>
            </a:endParaRPr>
          </a:p>
        </p:txBody>
      </p:sp>
      <p:sp>
        <p:nvSpPr>
          <p:cNvPr id="4" name="Slide Number Placeholder 3">
            <a:extLst>
              <a:ext uri="{FF2B5EF4-FFF2-40B4-BE49-F238E27FC236}">
                <a16:creationId xmlns:a16="http://schemas.microsoft.com/office/drawing/2014/main" id="{BE31CFC5-78EA-0236-249E-FDB077E19309}"/>
              </a:ext>
            </a:extLst>
          </p:cNvPr>
          <p:cNvSpPr>
            <a:spLocks noGrp="1"/>
          </p:cNvSpPr>
          <p:nvPr>
            <p:ph type="sldNum" sz="quarter" idx="5"/>
          </p:nvPr>
        </p:nvSpPr>
        <p:spPr/>
        <p:txBody>
          <a:bodyPr/>
          <a:lstStyle/>
          <a:p>
            <a:fld id="{1AFFFB68-4C17-3C4E-8F1F-E2E74032E6C9}" type="slidenum">
              <a:rPr lang="en-US" smtClean="0"/>
              <a:t>12</a:t>
            </a:fld>
            <a:endParaRPr lang="en-US"/>
          </a:p>
        </p:txBody>
      </p:sp>
    </p:spTree>
    <p:extLst>
      <p:ext uri="{BB962C8B-B14F-4D97-AF65-F5344CB8AC3E}">
        <p14:creationId xmlns:p14="http://schemas.microsoft.com/office/powerpoint/2010/main" val="160330245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ront Cover - Single Image">
    <p:spTree>
      <p:nvGrpSpPr>
        <p:cNvPr id="1" name=""/>
        <p:cNvGrpSpPr/>
        <p:nvPr/>
      </p:nvGrpSpPr>
      <p:grpSpPr>
        <a:xfrm>
          <a:off x="0" y="0"/>
          <a:ext cx="0" cy="0"/>
          <a:chOff x="0" y="0"/>
          <a:chExt cx="0" cy="0"/>
        </a:xfrm>
      </p:grpSpPr>
      <p:grpSp>
        <p:nvGrpSpPr>
          <p:cNvPr id="7" name="Group 2">
            <a:extLst>
              <a:ext uri="{FF2B5EF4-FFF2-40B4-BE49-F238E27FC236}">
                <a16:creationId xmlns:a16="http://schemas.microsoft.com/office/drawing/2014/main" id="{369C1781-720E-1D93-58A4-0181FF076ECE}"/>
              </a:ext>
              <a:ext uri="{C183D7F6-B498-43B3-948B-1728B52AA6E4}">
                <adec:decorative xmlns:adec="http://schemas.microsoft.com/office/drawing/2017/decorative" val="1"/>
              </a:ext>
            </a:extLst>
          </p:cNvPr>
          <p:cNvGrpSpPr/>
          <p:nvPr userDrawn="1"/>
        </p:nvGrpSpPr>
        <p:grpSpPr>
          <a:xfrm>
            <a:off x="-2" y="0"/>
            <a:ext cx="4122821" cy="6858000"/>
            <a:chOff x="0" y="0"/>
            <a:chExt cx="1825933" cy="3408051"/>
          </a:xfrm>
          <a:solidFill>
            <a:srgbClr val="BBEBA0"/>
          </a:solidFill>
        </p:grpSpPr>
        <p:sp>
          <p:nvSpPr>
            <p:cNvPr id="8" name="Freeform 3">
              <a:extLst>
                <a:ext uri="{FF2B5EF4-FFF2-40B4-BE49-F238E27FC236}">
                  <a16:creationId xmlns:a16="http://schemas.microsoft.com/office/drawing/2014/main" id="{A3C66558-6BC5-3EAF-D9D4-3E5DD05ACF55}"/>
                </a:ext>
                <a:ext uri="{C183D7F6-B498-43B3-948B-1728B52AA6E4}">
                  <adec:decorative xmlns:adec="http://schemas.microsoft.com/office/drawing/2017/decorative" val="1"/>
                </a:ext>
              </a:extLst>
            </p:cNvPr>
            <p:cNvSpPr/>
            <p:nvPr/>
          </p:nvSpPr>
          <p:spPr>
            <a:xfrm>
              <a:off x="0" y="0"/>
              <a:ext cx="1825933" cy="3408051"/>
            </a:xfrm>
            <a:custGeom>
              <a:avLst/>
              <a:gdLst/>
              <a:ahLst/>
              <a:cxnLst/>
              <a:rect l="l" t="t" r="r" b="b"/>
              <a:pathLst>
                <a:path w="1825933" h="3408051">
                  <a:moveTo>
                    <a:pt x="0" y="0"/>
                  </a:moveTo>
                  <a:lnTo>
                    <a:pt x="1825933" y="0"/>
                  </a:lnTo>
                  <a:lnTo>
                    <a:pt x="1825933" y="3408051"/>
                  </a:lnTo>
                  <a:lnTo>
                    <a:pt x="0" y="3408051"/>
                  </a:lnTo>
                  <a:close/>
                </a:path>
              </a:pathLst>
            </a:custGeom>
            <a:grpFill/>
          </p:spPr>
          <p:txBody>
            <a:bodyPr/>
            <a:lstStyle/>
            <a:p>
              <a:endParaRPr lang="en-US"/>
            </a:p>
          </p:txBody>
        </p:sp>
      </p:grpSp>
      <p:sp>
        <p:nvSpPr>
          <p:cNvPr id="3" name="Subtitle 2">
            <a:extLst>
              <a:ext uri="{FF2B5EF4-FFF2-40B4-BE49-F238E27FC236}">
                <a16:creationId xmlns:a16="http://schemas.microsoft.com/office/drawing/2014/main" id="{22867521-F3A6-44BC-B943-55AC31C43580}"/>
              </a:ext>
            </a:extLst>
          </p:cNvPr>
          <p:cNvSpPr>
            <a:spLocks noGrp="1"/>
          </p:cNvSpPr>
          <p:nvPr>
            <p:ph type="subTitle" idx="1" hasCustomPrompt="1"/>
          </p:nvPr>
        </p:nvSpPr>
        <p:spPr>
          <a:xfrm>
            <a:off x="365709" y="2559090"/>
            <a:ext cx="3578970" cy="2410371"/>
          </a:xfrm>
          <a:prstGeom prst="rect">
            <a:avLst/>
          </a:prstGeom>
        </p:spPr>
        <p:txBody>
          <a:bodyPr lIns="0"/>
          <a:lstStyle>
            <a:lvl1pPr marL="0" marR="0" indent="0" algn="l" defTabSz="914400" rtl="0" eaLnBrk="1" fontAlgn="auto" latinLnBrk="0" hangingPunct="1">
              <a:lnSpc>
                <a:spcPct val="100000"/>
              </a:lnSpc>
              <a:spcBef>
                <a:spcPts val="1000"/>
              </a:spcBef>
              <a:spcAft>
                <a:spcPts val="0"/>
              </a:spcAft>
              <a:buClrTx/>
              <a:buSzTx/>
              <a:buFontTx/>
              <a:buNone/>
              <a:tabLst/>
              <a:defRPr sz="2400" b="1" i="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Title here</a:t>
            </a:r>
          </a:p>
        </p:txBody>
      </p:sp>
      <p:sp>
        <p:nvSpPr>
          <p:cNvPr id="11" name="Picture Placeholder 16">
            <a:extLst>
              <a:ext uri="{FF2B5EF4-FFF2-40B4-BE49-F238E27FC236}">
                <a16:creationId xmlns:a16="http://schemas.microsoft.com/office/drawing/2014/main" id="{86F0CE02-6F25-7873-FF45-05A1A8F2862A}"/>
              </a:ext>
            </a:extLst>
          </p:cNvPr>
          <p:cNvSpPr>
            <a:spLocks noGrp="1"/>
          </p:cNvSpPr>
          <p:nvPr>
            <p:ph type="pic" sz="quarter" idx="10"/>
          </p:nvPr>
        </p:nvSpPr>
        <p:spPr>
          <a:xfrm>
            <a:off x="4122819" y="0"/>
            <a:ext cx="8069181" cy="6858000"/>
          </a:xfrm>
          <a:prstGeom prst="rect">
            <a:avLst/>
          </a:prstGeom>
        </p:spPr>
        <p:txBody>
          <a:bodyPr/>
          <a:lstStyle/>
          <a:p>
            <a:endParaRPr lang="en-US"/>
          </a:p>
        </p:txBody>
      </p:sp>
      <p:pic>
        <p:nvPicPr>
          <p:cNvPr id="5" name="Picture 4" descr="A black background with a black square&#10;&#10;AI-generated content may be incorrect.">
            <a:extLst>
              <a:ext uri="{FF2B5EF4-FFF2-40B4-BE49-F238E27FC236}">
                <a16:creationId xmlns:a16="http://schemas.microsoft.com/office/drawing/2014/main" id="{9FA119A7-2D46-F6BE-F2EF-F213BF229750}"/>
              </a:ext>
            </a:extLst>
          </p:cNvPr>
          <p:cNvPicPr>
            <a:picLocks noChangeAspect="1"/>
          </p:cNvPicPr>
          <p:nvPr userDrawn="1"/>
        </p:nvPicPr>
        <p:blipFill>
          <a:blip r:embed="rId2"/>
          <a:stretch>
            <a:fillRect/>
          </a:stretch>
        </p:blipFill>
        <p:spPr>
          <a:xfrm>
            <a:off x="149149" y="485985"/>
            <a:ext cx="1980733" cy="921271"/>
          </a:xfrm>
          <a:prstGeom prst="rect">
            <a:avLst/>
          </a:prstGeom>
        </p:spPr>
      </p:pic>
      <p:sp>
        <p:nvSpPr>
          <p:cNvPr id="2" name="Text Placeholder 13">
            <a:extLst>
              <a:ext uri="{FF2B5EF4-FFF2-40B4-BE49-F238E27FC236}">
                <a16:creationId xmlns:a16="http://schemas.microsoft.com/office/drawing/2014/main" id="{078201C2-2688-CFCC-6754-C2A7A56AB775}"/>
              </a:ext>
            </a:extLst>
          </p:cNvPr>
          <p:cNvSpPr>
            <a:spLocks noGrp="1"/>
          </p:cNvSpPr>
          <p:nvPr>
            <p:ph type="body" sz="quarter" idx="11" hasCustomPrompt="1"/>
          </p:nvPr>
        </p:nvSpPr>
        <p:spPr>
          <a:xfrm>
            <a:off x="260390" y="1693087"/>
            <a:ext cx="3602037" cy="639763"/>
          </a:xfrm>
          <a:prstGeom prst="rect">
            <a:avLst/>
          </a:prstGeom>
        </p:spPr>
        <p:txBody>
          <a:bodyPr/>
          <a:lstStyle>
            <a:lvl1pPr>
              <a:defRPr sz="4000" b="1">
                <a:solidFill>
                  <a:schemeClr val="tx1"/>
                </a:solidFill>
              </a:defRPr>
            </a:lvl1pPr>
          </a:lstStyle>
          <a:p>
            <a:pPr lvl="0"/>
            <a:r>
              <a:rPr lang="en-GB"/>
              <a:t>Education</a:t>
            </a:r>
            <a:endParaRPr lang="en-US"/>
          </a:p>
        </p:txBody>
      </p:sp>
    </p:spTree>
    <p:extLst>
      <p:ext uri="{BB962C8B-B14F-4D97-AF65-F5344CB8AC3E}">
        <p14:creationId xmlns:p14="http://schemas.microsoft.com/office/powerpoint/2010/main" val="10798977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Content-2-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6819952" cy="710288"/>
          </a:xfrm>
          <a:prstGeom prst="rect">
            <a:avLst/>
          </a:prstGeom>
        </p:spPr>
        <p:txBody>
          <a:bodyPr lIns="0" rIns="90000"/>
          <a:lstStyle>
            <a:lvl1pPr>
              <a:defRPr sz="3200" baseline="0">
                <a:solidFill>
                  <a:schemeClr val="tx1"/>
                </a:solidFill>
              </a:defRPr>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1"/>
            <a:ext cx="5905354" cy="5308613"/>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7" name="Picture Placeholder 43">
            <a:extLst>
              <a:ext uri="{FF2B5EF4-FFF2-40B4-BE49-F238E27FC236}">
                <a16:creationId xmlns:a16="http://schemas.microsoft.com/office/drawing/2014/main" id="{119E02C8-E0FD-C021-53C9-50A98870C034}"/>
              </a:ext>
            </a:extLst>
          </p:cNvPr>
          <p:cNvSpPr>
            <a:spLocks noGrp="1"/>
          </p:cNvSpPr>
          <p:nvPr>
            <p:ph type="pic" sz="quarter" idx="13" hasCustomPrompt="1"/>
          </p:nvPr>
        </p:nvSpPr>
        <p:spPr>
          <a:xfrm>
            <a:off x="7152453" y="127931"/>
            <a:ext cx="4204166" cy="3070506"/>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9" name="Picture Placeholder 47">
            <a:extLst>
              <a:ext uri="{FF2B5EF4-FFF2-40B4-BE49-F238E27FC236}">
                <a16:creationId xmlns:a16="http://schemas.microsoft.com/office/drawing/2014/main" id="{FFE1C230-603A-EEEC-B599-2DE9E313C8A2}"/>
              </a:ext>
            </a:extLst>
          </p:cNvPr>
          <p:cNvSpPr>
            <a:spLocks noGrp="1"/>
          </p:cNvSpPr>
          <p:nvPr>
            <p:ph type="pic" sz="quarter" idx="14" hasCustomPrompt="1"/>
          </p:nvPr>
        </p:nvSpPr>
        <p:spPr>
          <a:xfrm>
            <a:off x="6352998" y="3355905"/>
            <a:ext cx="4823228" cy="3374164"/>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grpSp>
        <p:nvGrpSpPr>
          <p:cNvPr id="2" name="Group 2">
            <a:extLst>
              <a:ext uri="{FF2B5EF4-FFF2-40B4-BE49-F238E27FC236}">
                <a16:creationId xmlns:a16="http://schemas.microsoft.com/office/drawing/2014/main" id="{5C1445B4-CD16-6767-7330-FFA43F5E50BF}"/>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4B7E7EB0-9694-1F3F-7AE3-263218AEC693}"/>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a:p>
          </p:txBody>
        </p:sp>
      </p:grpSp>
      <p:sp>
        <p:nvSpPr>
          <p:cNvPr id="4" name="TextBox 3">
            <a:extLst>
              <a:ext uri="{FF2B5EF4-FFF2-40B4-BE49-F238E27FC236}">
                <a16:creationId xmlns:a16="http://schemas.microsoft.com/office/drawing/2014/main" id="{F327BDEE-44C2-F0E8-8180-C63F57963304}"/>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a:solidFill>
                  <a:schemeClr val="tx1"/>
                </a:solidFill>
                <a:latin typeface="Arial" panose="020B0604020202020204" pitchFamily="34" charset="0"/>
                <a:cs typeface="Arial" panose="020B0604020202020204" pitchFamily="34" charset="0"/>
              </a:rPr>
              <a:t>Education Resources</a:t>
            </a:r>
          </a:p>
        </p:txBody>
      </p:sp>
      <p:sp>
        <p:nvSpPr>
          <p:cNvPr id="5" name="Text Placeholder 41">
            <a:extLst>
              <a:ext uri="{FF2B5EF4-FFF2-40B4-BE49-F238E27FC236}">
                <a16:creationId xmlns:a16="http://schemas.microsoft.com/office/drawing/2014/main" id="{B9AB8433-20CC-4A95-93ED-AEAFD7221AAD}"/>
              </a:ext>
            </a:extLst>
          </p:cNvPr>
          <p:cNvSpPr>
            <a:spLocks noGrp="1"/>
          </p:cNvSpPr>
          <p:nvPr>
            <p:ph type="body" sz="quarter" idx="24"/>
          </p:nvPr>
        </p:nvSpPr>
        <p:spPr>
          <a:xfrm>
            <a:off x="6960909" y="2433908"/>
            <a:ext cx="2493000" cy="592973"/>
          </a:xfrm>
          <a:prstGeom prst="roundRect">
            <a:avLst>
              <a:gd name="adj" fmla="val 19115"/>
            </a:avLst>
          </a:prstGeom>
          <a:solidFill>
            <a:srgbClr val="BBEBA0"/>
          </a:solidFill>
        </p:spPr>
        <p:txBody>
          <a:bodyPr anchor="ctr" anchorCtr="0"/>
          <a:lstStyle>
            <a:lvl1pPr algn="ctr">
              <a:defRPr sz="1400" b="1" i="0" baseline="0">
                <a:solidFill>
                  <a:schemeClr val="tx1"/>
                </a:solidFill>
              </a:defRPr>
            </a:lvl1pPr>
          </a:lstStyle>
          <a:p>
            <a:pPr lvl="0"/>
            <a:r>
              <a:rPr lang="en-US"/>
              <a:t>Click to edit</a:t>
            </a:r>
          </a:p>
        </p:txBody>
      </p:sp>
      <p:sp>
        <p:nvSpPr>
          <p:cNvPr id="6" name="Text Placeholder 41">
            <a:extLst>
              <a:ext uri="{FF2B5EF4-FFF2-40B4-BE49-F238E27FC236}">
                <a16:creationId xmlns:a16="http://schemas.microsoft.com/office/drawing/2014/main" id="{6EF92798-386D-76CF-C913-10FCC8FAC001}"/>
              </a:ext>
            </a:extLst>
          </p:cNvPr>
          <p:cNvSpPr>
            <a:spLocks noGrp="1"/>
          </p:cNvSpPr>
          <p:nvPr>
            <p:ph type="body" sz="quarter" idx="25"/>
          </p:nvPr>
        </p:nvSpPr>
        <p:spPr>
          <a:xfrm>
            <a:off x="8863619" y="5795951"/>
            <a:ext cx="2493000" cy="592973"/>
          </a:xfrm>
          <a:prstGeom prst="roundRect">
            <a:avLst>
              <a:gd name="adj" fmla="val 19115"/>
            </a:avLst>
          </a:prstGeom>
          <a:solidFill>
            <a:srgbClr val="BBEBA0"/>
          </a:solid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1155489928"/>
      </p:ext>
    </p:extLst>
  </p:cSld>
  <p:clrMapOvr>
    <a:masterClrMapping/>
  </p:clrMapOvr>
  <p:extLst>
    <p:ext uri="{DCECCB84-F9BA-43D5-87BE-67443E8EF086}">
      <p15:sldGuideLst xmlns:p15="http://schemas.microsoft.com/office/powerpoint/2012/main">
        <p15:guide id="1" orient="horz" pos="2137"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Content-Polaroid-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4961834" cy="1099374"/>
          </a:xfrm>
          <a:prstGeom prst="rect">
            <a:avLst/>
          </a:prstGeom>
        </p:spPr>
        <p:txBody>
          <a:bodyPr lIns="0" rIns="90000"/>
          <a:lstStyle>
            <a:lvl1pPr>
              <a:defRPr sz="3200" baseline="0">
                <a:solidFill>
                  <a:schemeClr val="tx1"/>
                </a:solidFill>
              </a:defRPr>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8" y="1780413"/>
            <a:ext cx="5905354" cy="426647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13">
            <a:extLst>
              <a:ext uri="{FF2B5EF4-FFF2-40B4-BE49-F238E27FC236}">
                <a16:creationId xmlns:a16="http://schemas.microsoft.com/office/drawing/2014/main" id="{DBE7C6AD-9EF4-C8BD-F254-F9A43B87974C}"/>
              </a:ext>
              <a:ext uri="{C183D7F6-B498-43B3-948B-1728B52AA6E4}">
                <adec:decorative xmlns:adec="http://schemas.microsoft.com/office/drawing/2017/decorative" val="1"/>
              </a:ext>
            </a:extLst>
          </p:cNvPr>
          <p:cNvSpPr>
            <a:spLocks noGrp="1"/>
          </p:cNvSpPr>
          <p:nvPr>
            <p:ph type="pic" sz="quarter" idx="11" hasCustomPrompt="1"/>
          </p:nvPr>
        </p:nvSpPr>
        <p:spPr>
          <a:xfrm rot="20733588">
            <a:off x="5851663" y="42543"/>
            <a:ext cx="3533443" cy="3821993"/>
          </a:xfrm>
          <a:prstGeom prst="rect">
            <a:avLst/>
          </a:prstGeom>
          <a:blipFill>
            <a:blip r:embed="rId2"/>
            <a:stretch>
              <a:fillRect l="-412" r="-412"/>
            </a:stretch>
          </a:blipFill>
        </p:spPr>
        <p:txBody>
          <a:bodyPr/>
          <a:lstStyle/>
          <a:p>
            <a:r>
              <a:rPr lang="en-US"/>
              <a:t> </a:t>
            </a:r>
          </a:p>
        </p:txBody>
      </p:sp>
      <p:sp>
        <p:nvSpPr>
          <p:cNvPr id="3" name="Picture Placeholder 13">
            <a:extLst>
              <a:ext uri="{FF2B5EF4-FFF2-40B4-BE49-F238E27FC236}">
                <a16:creationId xmlns:a16="http://schemas.microsoft.com/office/drawing/2014/main" id="{AF10C154-B5F4-2AB9-E4DC-9B98B67E4EC8}"/>
              </a:ext>
            </a:extLst>
          </p:cNvPr>
          <p:cNvSpPr>
            <a:spLocks noGrp="1"/>
          </p:cNvSpPr>
          <p:nvPr>
            <p:ph type="pic" sz="quarter" idx="12"/>
          </p:nvPr>
        </p:nvSpPr>
        <p:spPr>
          <a:xfrm rot="20733588">
            <a:off x="6138793" y="244200"/>
            <a:ext cx="2945160" cy="2762675"/>
          </a:xfrm>
          <a:prstGeom prst="rect">
            <a:avLst/>
          </a:prstGeom>
        </p:spPr>
        <p:txBody>
          <a:bodyPr/>
          <a:lstStyle/>
          <a:p>
            <a:endParaRPr lang="en-US"/>
          </a:p>
        </p:txBody>
      </p:sp>
      <p:sp>
        <p:nvSpPr>
          <p:cNvPr id="4" name="Picture Placeholder 13">
            <a:extLst>
              <a:ext uri="{FF2B5EF4-FFF2-40B4-BE49-F238E27FC236}">
                <a16:creationId xmlns:a16="http://schemas.microsoft.com/office/drawing/2014/main" id="{67B0742A-D5AC-E9BC-AC04-0EAB1A6EE463}"/>
              </a:ext>
              <a:ext uri="{C183D7F6-B498-43B3-948B-1728B52AA6E4}">
                <adec:decorative xmlns:adec="http://schemas.microsoft.com/office/drawing/2017/decorative" val="1"/>
              </a:ext>
            </a:extLst>
          </p:cNvPr>
          <p:cNvSpPr>
            <a:spLocks noGrp="1"/>
          </p:cNvSpPr>
          <p:nvPr>
            <p:ph type="pic" sz="quarter" idx="13" hasCustomPrompt="1"/>
          </p:nvPr>
        </p:nvSpPr>
        <p:spPr>
          <a:xfrm rot="1268507">
            <a:off x="7916434" y="2772772"/>
            <a:ext cx="3554984" cy="3845293"/>
          </a:xfrm>
          <a:prstGeom prst="rect">
            <a:avLst/>
          </a:prstGeom>
          <a:blipFill>
            <a:blip r:embed="rId2"/>
            <a:stretch>
              <a:fillRect l="-412" r="-412"/>
            </a:stretch>
          </a:blipFill>
        </p:spPr>
        <p:txBody>
          <a:bodyPr/>
          <a:lstStyle/>
          <a:p>
            <a:r>
              <a:rPr lang="en-US"/>
              <a:t> </a:t>
            </a:r>
          </a:p>
        </p:txBody>
      </p:sp>
      <p:sp>
        <p:nvSpPr>
          <p:cNvPr id="5" name="Picture Placeholder 13">
            <a:extLst>
              <a:ext uri="{FF2B5EF4-FFF2-40B4-BE49-F238E27FC236}">
                <a16:creationId xmlns:a16="http://schemas.microsoft.com/office/drawing/2014/main" id="{AECF7057-A67D-92F7-5C78-311852F7C474}"/>
              </a:ext>
            </a:extLst>
          </p:cNvPr>
          <p:cNvSpPr>
            <a:spLocks noGrp="1"/>
          </p:cNvSpPr>
          <p:nvPr>
            <p:ph type="pic" sz="quarter" idx="14"/>
          </p:nvPr>
        </p:nvSpPr>
        <p:spPr>
          <a:xfrm rot="1268507">
            <a:off x="8441820" y="3060311"/>
            <a:ext cx="2878832" cy="2764023"/>
          </a:xfrm>
          <a:prstGeom prst="rect">
            <a:avLst/>
          </a:prstGeom>
        </p:spPr>
        <p:txBody>
          <a:bodyPr/>
          <a:lstStyle/>
          <a:p>
            <a:endParaRPr lang="en-US"/>
          </a:p>
        </p:txBody>
      </p:sp>
      <p:sp>
        <p:nvSpPr>
          <p:cNvPr id="7" name="Text Placeholder 41">
            <a:extLst>
              <a:ext uri="{FF2B5EF4-FFF2-40B4-BE49-F238E27FC236}">
                <a16:creationId xmlns:a16="http://schemas.microsoft.com/office/drawing/2014/main" id="{18F67AC3-F67B-B68E-994B-2889978FD8D5}"/>
              </a:ext>
            </a:extLst>
          </p:cNvPr>
          <p:cNvSpPr>
            <a:spLocks noGrp="1"/>
          </p:cNvSpPr>
          <p:nvPr>
            <p:ph type="body" sz="quarter" idx="26"/>
          </p:nvPr>
        </p:nvSpPr>
        <p:spPr>
          <a:xfrm>
            <a:off x="8771308" y="1126917"/>
            <a:ext cx="2811092" cy="592973"/>
          </a:xfrm>
          <a:prstGeom prst="roundRect">
            <a:avLst>
              <a:gd name="adj" fmla="val 19115"/>
            </a:avLst>
          </a:prstGeom>
          <a:solidFill>
            <a:srgbClr val="BBEBA0"/>
          </a:solidFill>
        </p:spPr>
        <p:txBody>
          <a:bodyPr anchor="ctr" anchorCtr="0"/>
          <a:lstStyle>
            <a:lvl1pPr algn="ctr">
              <a:defRPr sz="1400" b="1" i="0" baseline="0">
                <a:solidFill>
                  <a:schemeClr val="tx1"/>
                </a:solidFill>
              </a:defRPr>
            </a:lvl1pPr>
          </a:lstStyle>
          <a:p>
            <a:pPr lvl="0"/>
            <a:r>
              <a:rPr lang="en-US"/>
              <a:t>Click to edit</a:t>
            </a:r>
          </a:p>
        </p:txBody>
      </p:sp>
      <p:sp>
        <p:nvSpPr>
          <p:cNvPr id="9" name="Text Placeholder 41">
            <a:extLst>
              <a:ext uri="{FF2B5EF4-FFF2-40B4-BE49-F238E27FC236}">
                <a16:creationId xmlns:a16="http://schemas.microsoft.com/office/drawing/2014/main" id="{C331C701-6212-7E44-2436-065CBA8D29E5}"/>
              </a:ext>
            </a:extLst>
          </p:cNvPr>
          <p:cNvSpPr>
            <a:spLocks noGrp="1"/>
          </p:cNvSpPr>
          <p:nvPr>
            <p:ph type="body" sz="quarter" idx="27"/>
          </p:nvPr>
        </p:nvSpPr>
        <p:spPr>
          <a:xfrm>
            <a:off x="6570804" y="5992219"/>
            <a:ext cx="2811092" cy="592973"/>
          </a:xfrm>
          <a:prstGeom prst="roundRect">
            <a:avLst>
              <a:gd name="adj" fmla="val 19115"/>
            </a:avLst>
          </a:prstGeom>
          <a:solidFill>
            <a:srgbClr val="BBEBA0"/>
          </a:solid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12820669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ull Page - Title+Conten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solidFill>
                  <a:schemeClr val="tx1"/>
                </a:solidFill>
              </a:defRPr>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4320194"/>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sp>
        <p:nvSpPr>
          <p:cNvPr id="2" name="AutoShape 5">
            <a:extLst>
              <a:ext uri="{FF2B5EF4-FFF2-40B4-BE49-F238E27FC236}">
                <a16:creationId xmlns:a16="http://schemas.microsoft.com/office/drawing/2014/main" id="{0686A806-8B99-4CCF-73F4-B0B3B2E13398}"/>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txBody>
          <a:bodyPr/>
          <a:lstStyle/>
          <a:p>
            <a:endParaRPr lang="en-GB"/>
          </a:p>
        </p:txBody>
      </p:sp>
      <p:grpSp>
        <p:nvGrpSpPr>
          <p:cNvPr id="3" name="Group 2">
            <a:extLst>
              <a:ext uri="{FF2B5EF4-FFF2-40B4-BE49-F238E27FC236}">
                <a16:creationId xmlns:a16="http://schemas.microsoft.com/office/drawing/2014/main" id="{D19DB756-A867-6970-B27D-6C8088C7996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4" name="Freeform 3">
              <a:extLst>
                <a:ext uri="{FF2B5EF4-FFF2-40B4-BE49-F238E27FC236}">
                  <a16:creationId xmlns:a16="http://schemas.microsoft.com/office/drawing/2014/main" id="{CDB78576-8341-CDEB-52BF-A23029EEB7AE}"/>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a:p>
          </p:txBody>
        </p:sp>
      </p:grpSp>
      <p:sp>
        <p:nvSpPr>
          <p:cNvPr id="5" name="TextBox 4">
            <a:extLst>
              <a:ext uri="{FF2B5EF4-FFF2-40B4-BE49-F238E27FC236}">
                <a16:creationId xmlns:a16="http://schemas.microsoft.com/office/drawing/2014/main" id="{E3A24FEE-C627-9178-2CB9-42A0686575D0}"/>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a:solidFill>
                  <a:schemeClr val="tx1"/>
                </a:solidFill>
                <a:latin typeface="Arial" panose="020B0604020202020204" pitchFamily="34" charset="0"/>
                <a:cs typeface="Arial" panose="020B0604020202020204" pitchFamily="34" charset="0"/>
              </a:rPr>
              <a:t>Education Resources</a:t>
            </a:r>
          </a:p>
        </p:txBody>
      </p:sp>
      <p:pic>
        <p:nvPicPr>
          <p:cNvPr id="6" name="Picture 5" descr="A logo with a black background&#10;&#10;AI-generated content may be incorrect.">
            <a:extLst>
              <a:ext uri="{FF2B5EF4-FFF2-40B4-BE49-F238E27FC236}">
                <a16:creationId xmlns:a16="http://schemas.microsoft.com/office/drawing/2014/main" id="{56E81F88-915F-1816-8C91-A867A1F587AA}"/>
              </a:ext>
            </a:extLst>
          </p:cNvPr>
          <p:cNvPicPr>
            <a:picLocks noChangeAspect="1"/>
          </p:cNvPicPr>
          <p:nvPr userDrawn="1"/>
        </p:nvPicPr>
        <p:blipFill>
          <a:blip r:embed="rId4"/>
          <a:stretch>
            <a:fillRect/>
          </a:stretch>
        </p:blipFill>
        <p:spPr>
          <a:xfrm>
            <a:off x="9846207" y="6095086"/>
            <a:ext cx="1686011" cy="784191"/>
          </a:xfrm>
          <a:prstGeom prst="rect">
            <a:avLst/>
          </a:prstGeom>
        </p:spPr>
      </p:pic>
    </p:spTree>
    <p:extLst>
      <p:ext uri="{BB962C8B-B14F-4D97-AF65-F5344CB8AC3E}">
        <p14:creationId xmlns:p14="http://schemas.microsoft.com/office/powerpoint/2010/main" val="88002858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Full Page - Title+Conten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solidFill>
                  <a:schemeClr val="tx1"/>
                </a:solidFill>
              </a:defRPr>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4320194"/>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sp>
        <p:nvSpPr>
          <p:cNvPr id="2" name="AutoShape 5">
            <a:extLst>
              <a:ext uri="{FF2B5EF4-FFF2-40B4-BE49-F238E27FC236}">
                <a16:creationId xmlns:a16="http://schemas.microsoft.com/office/drawing/2014/main" id="{0686A806-8B99-4CCF-73F4-B0B3B2E13398}"/>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txBody>
          <a:bodyPr/>
          <a:lstStyle/>
          <a:p>
            <a:endParaRPr lang="en-GB"/>
          </a:p>
        </p:txBody>
      </p:sp>
      <p:grpSp>
        <p:nvGrpSpPr>
          <p:cNvPr id="3" name="Group 2">
            <a:extLst>
              <a:ext uri="{FF2B5EF4-FFF2-40B4-BE49-F238E27FC236}">
                <a16:creationId xmlns:a16="http://schemas.microsoft.com/office/drawing/2014/main" id="{D19DB756-A867-6970-B27D-6C8088C7996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4" name="Freeform 3">
              <a:extLst>
                <a:ext uri="{FF2B5EF4-FFF2-40B4-BE49-F238E27FC236}">
                  <a16:creationId xmlns:a16="http://schemas.microsoft.com/office/drawing/2014/main" id="{CDB78576-8341-CDEB-52BF-A23029EEB7AE}"/>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a:p>
          </p:txBody>
        </p:sp>
      </p:grpSp>
      <p:sp>
        <p:nvSpPr>
          <p:cNvPr id="5" name="TextBox 4">
            <a:extLst>
              <a:ext uri="{FF2B5EF4-FFF2-40B4-BE49-F238E27FC236}">
                <a16:creationId xmlns:a16="http://schemas.microsoft.com/office/drawing/2014/main" id="{E3A24FEE-C627-9178-2CB9-42A0686575D0}"/>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l">
              <a:lnSpc>
                <a:spcPts val="5880"/>
              </a:lnSpc>
            </a:pPr>
            <a:r>
              <a:rPr lang="en-US" sz="3000" baseline="0" dirty="0">
                <a:solidFill>
                  <a:schemeClr val="tx1"/>
                </a:solidFill>
                <a:latin typeface="Arial" panose="020B0604020202020204" pitchFamily="34" charset="0"/>
                <a:cs typeface="Arial" panose="020B0604020202020204" pitchFamily="34" charset="0"/>
              </a:rPr>
              <a:t>Teacher Notes</a:t>
            </a:r>
          </a:p>
        </p:txBody>
      </p:sp>
      <p:pic>
        <p:nvPicPr>
          <p:cNvPr id="6" name="Picture 5" descr="A logo with a black background&#10;&#10;AI-generated content may be incorrect.">
            <a:extLst>
              <a:ext uri="{FF2B5EF4-FFF2-40B4-BE49-F238E27FC236}">
                <a16:creationId xmlns:a16="http://schemas.microsoft.com/office/drawing/2014/main" id="{56E81F88-915F-1816-8C91-A867A1F587AA}"/>
              </a:ext>
            </a:extLst>
          </p:cNvPr>
          <p:cNvPicPr>
            <a:picLocks noChangeAspect="1"/>
          </p:cNvPicPr>
          <p:nvPr userDrawn="1"/>
        </p:nvPicPr>
        <p:blipFill>
          <a:blip r:embed="rId4"/>
          <a:stretch>
            <a:fillRect/>
          </a:stretch>
        </p:blipFill>
        <p:spPr>
          <a:xfrm>
            <a:off x="9846207" y="6095086"/>
            <a:ext cx="1686011" cy="784191"/>
          </a:xfrm>
          <a:prstGeom prst="rect">
            <a:avLst/>
          </a:prstGeom>
        </p:spPr>
      </p:pic>
    </p:spTree>
    <p:extLst>
      <p:ext uri="{BB962C8B-B14F-4D97-AF65-F5344CB8AC3E}">
        <p14:creationId xmlns:p14="http://schemas.microsoft.com/office/powerpoint/2010/main" val="152058651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Full Page - Title+Content - no footer">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solidFill>
                  <a:schemeClr val="tx1"/>
                </a:solidFill>
              </a:defRPr>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F1826450-9BA5-EA65-DD96-DC9A29EEDF6A}"/>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5B108CE3-C1DA-993E-3308-D5542984B142}"/>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a:p>
          </p:txBody>
        </p:sp>
      </p:grpSp>
      <p:sp>
        <p:nvSpPr>
          <p:cNvPr id="4" name="TextBox 3">
            <a:extLst>
              <a:ext uri="{FF2B5EF4-FFF2-40B4-BE49-F238E27FC236}">
                <a16:creationId xmlns:a16="http://schemas.microsoft.com/office/drawing/2014/main" id="{A7D7CF76-EDD8-348C-EEBB-FFF14D632F8B}"/>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7716993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ull Page - Content Block Only">
    <p:spTree>
      <p:nvGrpSpPr>
        <p:cNvPr id="1" name=""/>
        <p:cNvGrpSpPr/>
        <p:nvPr/>
      </p:nvGrpSpPr>
      <p:grpSpPr>
        <a:xfrm>
          <a:off x="0" y="0"/>
          <a:ext cx="0" cy="0"/>
          <a:chOff x="0" y="0"/>
          <a:chExt cx="0" cy="0"/>
        </a:xfrm>
      </p:grpSpPr>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539926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4" name="Group 2">
            <a:extLst>
              <a:ext uri="{FF2B5EF4-FFF2-40B4-BE49-F238E27FC236}">
                <a16:creationId xmlns:a16="http://schemas.microsoft.com/office/drawing/2014/main" id="{9D3DEBF1-A726-4119-AA69-710F4FA9620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5" name="Freeform 3">
              <a:extLst>
                <a:ext uri="{FF2B5EF4-FFF2-40B4-BE49-F238E27FC236}">
                  <a16:creationId xmlns:a16="http://schemas.microsoft.com/office/drawing/2014/main" id="{EFC81186-7EDA-2755-7C48-0FBEB4CB69F0}"/>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a:p>
          </p:txBody>
        </p:sp>
      </p:grpSp>
      <p:sp>
        <p:nvSpPr>
          <p:cNvPr id="6" name="TextBox 5">
            <a:extLst>
              <a:ext uri="{FF2B5EF4-FFF2-40B4-BE49-F238E27FC236}">
                <a16:creationId xmlns:a16="http://schemas.microsoft.com/office/drawing/2014/main" id="{C31CECC0-AE42-54C2-B744-639265443C39}"/>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a:solidFill>
                  <a:schemeClr val="tx1"/>
                </a:solidFill>
                <a:latin typeface="Arial" panose="020B0604020202020204" pitchFamily="34" charset="0"/>
                <a:cs typeface="Arial" panose="020B0604020202020204" pitchFamily="34" charset="0"/>
              </a:rPr>
              <a:t>Education Resources</a:t>
            </a:r>
          </a:p>
        </p:txBody>
      </p:sp>
      <p:pic>
        <p:nvPicPr>
          <p:cNvPr id="8" name="Picture 7" descr="A logo with a black background&#10;&#10;AI-generated content may be incorrect.">
            <a:extLst>
              <a:ext uri="{FF2B5EF4-FFF2-40B4-BE49-F238E27FC236}">
                <a16:creationId xmlns:a16="http://schemas.microsoft.com/office/drawing/2014/main" id="{924B26B4-BDBF-FF19-CD1D-F85A62B37E92}"/>
              </a:ext>
            </a:extLst>
          </p:cNvPr>
          <p:cNvPicPr>
            <a:picLocks noChangeAspect="1"/>
          </p:cNvPicPr>
          <p:nvPr userDrawn="1"/>
        </p:nvPicPr>
        <p:blipFill>
          <a:blip r:embed="rId4"/>
          <a:stretch>
            <a:fillRect/>
          </a:stretch>
        </p:blipFill>
        <p:spPr>
          <a:xfrm>
            <a:off x="9846207" y="6095086"/>
            <a:ext cx="1686011" cy="784191"/>
          </a:xfrm>
          <a:prstGeom prst="rect">
            <a:avLst/>
          </a:prstGeom>
        </p:spPr>
      </p:pic>
    </p:spTree>
    <p:extLst>
      <p:ext uri="{BB962C8B-B14F-4D97-AF65-F5344CB8AC3E}">
        <p14:creationId xmlns:p14="http://schemas.microsoft.com/office/powerpoint/2010/main" val="20568557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ig-Statement">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858C5593-7A4D-F1CA-FAE6-FE2094900D82}"/>
              </a:ext>
            </a:extLst>
          </p:cNvPr>
          <p:cNvSpPr>
            <a:spLocks noGrp="1"/>
          </p:cNvSpPr>
          <p:nvPr>
            <p:ph type="title" hasCustomPrompt="1"/>
          </p:nvPr>
        </p:nvSpPr>
        <p:spPr>
          <a:xfrm>
            <a:off x="357185" y="759956"/>
            <a:ext cx="10996613" cy="710288"/>
          </a:xfrm>
          <a:prstGeom prst="rect">
            <a:avLst/>
          </a:prstGeom>
        </p:spPr>
        <p:txBody>
          <a:bodyPr lIns="0"/>
          <a:lstStyle>
            <a:lvl1pPr algn="ctr">
              <a:defRPr sz="4600" baseline="0">
                <a:solidFill>
                  <a:schemeClr val="tx1"/>
                </a:solidFill>
              </a:defRPr>
            </a:lvl1pPr>
          </a:lstStyle>
          <a:p>
            <a:r>
              <a:rPr lang="en-GB"/>
              <a:t>Click to edit – Big Statements</a:t>
            </a:r>
            <a:endParaRPr lang="en-US"/>
          </a:p>
        </p:txBody>
      </p:sp>
      <p:sp>
        <p:nvSpPr>
          <p:cNvPr id="4" name="Content Placeholder 2">
            <a:extLst>
              <a:ext uri="{FF2B5EF4-FFF2-40B4-BE49-F238E27FC236}">
                <a16:creationId xmlns:a16="http://schemas.microsoft.com/office/drawing/2014/main" id="{84AC80B6-5158-96C5-F3E2-F3233BB9C600}"/>
              </a:ext>
            </a:extLst>
          </p:cNvPr>
          <p:cNvSpPr>
            <a:spLocks noGrp="1"/>
          </p:cNvSpPr>
          <p:nvPr>
            <p:ph idx="1"/>
          </p:nvPr>
        </p:nvSpPr>
        <p:spPr>
          <a:xfrm>
            <a:off x="381885" y="2158706"/>
            <a:ext cx="10971915" cy="3631732"/>
          </a:xfrm>
          <a:prstGeom prst="rect">
            <a:avLst/>
          </a:prstGeom>
        </p:spPr>
        <p:txBody>
          <a:bodyPr lIns="0" rIns="90000"/>
          <a:lstStyle>
            <a:lvl1pPr marL="0" indent="0" algn="ctr">
              <a:buFontTx/>
              <a:buNone/>
              <a:defRPr sz="3200" b="1" i="0" baseline="0"/>
            </a:lvl1pPr>
            <a:lvl2pPr marL="457200" indent="0" algn="ctr">
              <a:buFontTx/>
              <a:buNone/>
              <a:defRPr/>
            </a:lvl2pPr>
            <a:lvl3pPr marL="914400" indent="0" algn="ctr">
              <a:buFontTx/>
              <a:buNone/>
              <a:defRPr/>
            </a:lvl3pPr>
            <a:lvl4pPr marL="1371600" indent="0" algn="ctr">
              <a:buFontTx/>
              <a:buNone/>
              <a:defRPr/>
            </a:lvl4pPr>
            <a:lvl5pPr marL="1828800" indent="0" algn="ctr">
              <a:buFontTx/>
              <a:buNone/>
              <a:defRPr/>
            </a:lvl5pPr>
          </a:lstStyle>
          <a:p>
            <a:pPr lvl="0"/>
            <a:r>
              <a:rPr lang="en-GB"/>
              <a:t>Click to edit Master text styles</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5" name="Group 2">
            <a:extLst>
              <a:ext uri="{FF2B5EF4-FFF2-40B4-BE49-F238E27FC236}">
                <a16:creationId xmlns:a16="http://schemas.microsoft.com/office/drawing/2014/main" id="{C351575D-B07A-53D8-CD9C-3745A2CEEA30}"/>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6" name="Freeform 3">
              <a:extLst>
                <a:ext uri="{FF2B5EF4-FFF2-40B4-BE49-F238E27FC236}">
                  <a16:creationId xmlns:a16="http://schemas.microsoft.com/office/drawing/2014/main" id="{942005C2-83E2-9AD6-7773-B71FC23283C9}"/>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a:p>
          </p:txBody>
        </p:sp>
      </p:grpSp>
      <p:sp>
        <p:nvSpPr>
          <p:cNvPr id="8" name="TextBox 7">
            <a:extLst>
              <a:ext uri="{FF2B5EF4-FFF2-40B4-BE49-F238E27FC236}">
                <a16:creationId xmlns:a16="http://schemas.microsoft.com/office/drawing/2014/main" id="{9637856E-7827-55D3-D3F0-FD4A27D0696C}"/>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a:solidFill>
                  <a:schemeClr val="tx1"/>
                </a:solidFill>
                <a:latin typeface="Arial" panose="020B0604020202020204" pitchFamily="34" charset="0"/>
                <a:cs typeface="Arial" panose="020B0604020202020204" pitchFamily="34" charset="0"/>
              </a:rPr>
              <a:t>Education Resources</a:t>
            </a:r>
          </a:p>
        </p:txBody>
      </p:sp>
      <p:pic>
        <p:nvPicPr>
          <p:cNvPr id="10" name="Picture 9" descr="A logo with a black background&#10;&#10;AI-generated content may be incorrect.">
            <a:extLst>
              <a:ext uri="{FF2B5EF4-FFF2-40B4-BE49-F238E27FC236}">
                <a16:creationId xmlns:a16="http://schemas.microsoft.com/office/drawing/2014/main" id="{1A54F164-3ED5-E48A-2960-20984DA24EFA}"/>
              </a:ext>
            </a:extLst>
          </p:cNvPr>
          <p:cNvPicPr>
            <a:picLocks noChangeAspect="1"/>
          </p:cNvPicPr>
          <p:nvPr userDrawn="1"/>
        </p:nvPicPr>
        <p:blipFill>
          <a:blip r:embed="rId4"/>
          <a:stretch>
            <a:fillRect/>
          </a:stretch>
        </p:blipFill>
        <p:spPr>
          <a:xfrm>
            <a:off x="9846207" y="6095086"/>
            <a:ext cx="1686011" cy="784191"/>
          </a:xfrm>
          <a:prstGeom prst="rect">
            <a:avLst/>
          </a:prstGeom>
        </p:spPr>
      </p:pic>
    </p:spTree>
    <p:extLst>
      <p:ext uri="{BB962C8B-B14F-4D97-AF65-F5344CB8AC3E}">
        <p14:creationId xmlns:p14="http://schemas.microsoft.com/office/powerpoint/2010/main" val="8986989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ull Page - Content Bloc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6069-348B-8FA0-F7CB-6D53057E38A0}"/>
              </a:ext>
            </a:extLst>
          </p:cNvPr>
          <p:cNvSpPr>
            <a:spLocks noGrp="1"/>
          </p:cNvSpPr>
          <p:nvPr>
            <p:ph type="title"/>
          </p:nvPr>
        </p:nvSpPr>
        <p:spPr>
          <a:xfrm>
            <a:off x="381885" y="-1072783"/>
            <a:ext cx="10515600" cy="992187"/>
          </a:xfrm>
        </p:spPr>
        <p:txBody>
          <a:bodyPr/>
          <a:lstStyle>
            <a:lvl1pPr>
              <a:defRPr>
                <a:solidFill>
                  <a:schemeClr val="tx1"/>
                </a:solidFill>
              </a:defRPr>
            </a:lvl1pPr>
          </a:lstStyle>
          <a:p>
            <a:r>
              <a:rPr lang="en-GB"/>
              <a:t>Click to edit Master title style</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6002128"/>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3" name="Group 2">
            <a:extLst>
              <a:ext uri="{FF2B5EF4-FFF2-40B4-BE49-F238E27FC236}">
                <a16:creationId xmlns:a16="http://schemas.microsoft.com/office/drawing/2014/main" id="{976A976D-2FEA-80DA-B7DA-8438687B1629}"/>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4" name="Freeform 3">
              <a:extLst>
                <a:ext uri="{FF2B5EF4-FFF2-40B4-BE49-F238E27FC236}">
                  <a16:creationId xmlns:a16="http://schemas.microsoft.com/office/drawing/2014/main" id="{903749CD-59FF-036E-7539-37CD76D5ED3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a:p>
          </p:txBody>
        </p:sp>
      </p:grpSp>
      <p:sp>
        <p:nvSpPr>
          <p:cNvPr id="5" name="TextBox 4">
            <a:extLst>
              <a:ext uri="{FF2B5EF4-FFF2-40B4-BE49-F238E27FC236}">
                <a16:creationId xmlns:a16="http://schemas.microsoft.com/office/drawing/2014/main" id="{E3162DB4-8B18-6F69-5E9F-C040FBC0A698}"/>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3337160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Full Page - Content Block - Full Picture">
    <p:spTree>
      <p:nvGrpSpPr>
        <p:cNvPr id="1" name=""/>
        <p:cNvGrpSpPr/>
        <p:nvPr/>
      </p:nvGrpSpPr>
      <p:grpSpPr>
        <a:xfrm>
          <a:off x="0" y="0"/>
          <a:ext cx="0" cy="0"/>
          <a:chOff x="0" y="0"/>
          <a:chExt cx="0" cy="0"/>
        </a:xfrm>
      </p:grpSpPr>
      <p:sp>
        <p:nvSpPr>
          <p:cNvPr id="4" name="Title 18">
            <a:extLst>
              <a:ext uri="{FF2B5EF4-FFF2-40B4-BE49-F238E27FC236}">
                <a16:creationId xmlns:a16="http://schemas.microsoft.com/office/drawing/2014/main" id="{69542118-A086-8DBB-1902-845F881FEC69}"/>
              </a:ext>
            </a:extLst>
          </p:cNvPr>
          <p:cNvSpPr>
            <a:spLocks noGrp="1"/>
          </p:cNvSpPr>
          <p:nvPr>
            <p:ph type="title"/>
          </p:nvPr>
        </p:nvSpPr>
        <p:spPr>
          <a:xfrm>
            <a:off x="357187" y="365126"/>
            <a:ext cx="5580905" cy="710288"/>
          </a:xfrm>
          <a:prstGeom prst="rect">
            <a:avLst/>
          </a:prstGeom>
        </p:spPr>
        <p:txBody>
          <a:bodyPr lIns="0" rIns="90000"/>
          <a:lstStyle>
            <a:lvl1pPr>
              <a:defRPr sz="3200" baseline="0">
                <a:solidFill>
                  <a:schemeClr val="tx1"/>
                </a:solidFill>
              </a:defRPr>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6" y="1411704"/>
            <a:ext cx="5324852" cy="498160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3" name="Picture Placeholder 2">
            <a:extLst>
              <a:ext uri="{FF2B5EF4-FFF2-40B4-BE49-F238E27FC236}">
                <a16:creationId xmlns:a16="http://schemas.microsoft.com/office/drawing/2014/main" id="{E24F6B04-3C74-61E5-A8E9-58BFA80B098E}"/>
              </a:ext>
            </a:extLst>
          </p:cNvPr>
          <p:cNvSpPr>
            <a:spLocks noGrp="1"/>
          </p:cNvSpPr>
          <p:nvPr>
            <p:ph type="pic" sz="quarter" idx="10"/>
          </p:nvPr>
        </p:nvSpPr>
        <p:spPr>
          <a:xfrm>
            <a:off x="6096000" y="0"/>
            <a:ext cx="6096000" cy="6858000"/>
          </a:xfrm>
          <a:prstGeom prst="rect">
            <a:avLst/>
          </a:prstGeom>
        </p:spPr>
        <p:txBody>
          <a:bodyPr/>
          <a:lstStyle/>
          <a:p>
            <a:endParaRPr lang="en-US"/>
          </a:p>
        </p:txBody>
      </p:sp>
      <p:sp>
        <p:nvSpPr>
          <p:cNvPr id="2" name="Text Placeholder 41">
            <a:extLst>
              <a:ext uri="{FF2B5EF4-FFF2-40B4-BE49-F238E27FC236}">
                <a16:creationId xmlns:a16="http://schemas.microsoft.com/office/drawing/2014/main" id="{693031FB-FF82-C7E3-5E70-39883C1C83AA}"/>
              </a:ext>
            </a:extLst>
          </p:cNvPr>
          <p:cNvSpPr>
            <a:spLocks noGrp="1"/>
          </p:cNvSpPr>
          <p:nvPr>
            <p:ph type="body" sz="quarter" idx="26"/>
          </p:nvPr>
        </p:nvSpPr>
        <p:spPr>
          <a:xfrm>
            <a:off x="7527997" y="5844404"/>
            <a:ext cx="3232006" cy="592973"/>
          </a:xfrm>
          <a:prstGeom prst="roundRect">
            <a:avLst>
              <a:gd name="adj" fmla="val 19115"/>
            </a:avLst>
          </a:prstGeom>
          <a:solidFill>
            <a:srgbClr val="BBEBA0"/>
          </a:solid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530286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_Full Page - Content Block - Full Picture">
    <p:spTree>
      <p:nvGrpSpPr>
        <p:cNvPr id="1" name=""/>
        <p:cNvGrpSpPr/>
        <p:nvPr/>
      </p:nvGrpSpPr>
      <p:grpSpPr>
        <a:xfrm>
          <a:off x="0" y="0"/>
          <a:ext cx="0" cy="0"/>
          <a:chOff x="0" y="0"/>
          <a:chExt cx="0" cy="0"/>
        </a:xfrm>
      </p:grpSpPr>
      <p:sp>
        <p:nvSpPr>
          <p:cNvPr id="4" name="Title 18">
            <a:extLst>
              <a:ext uri="{FF2B5EF4-FFF2-40B4-BE49-F238E27FC236}">
                <a16:creationId xmlns:a16="http://schemas.microsoft.com/office/drawing/2014/main" id="{69542118-A086-8DBB-1902-845F881FEC69}"/>
              </a:ext>
            </a:extLst>
          </p:cNvPr>
          <p:cNvSpPr>
            <a:spLocks noGrp="1"/>
          </p:cNvSpPr>
          <p:nvPr>
            <p:ph type="title"/>
          </p:nvPr>
        </p:nvSpPr>
        <p:spPr>
          <a:xfrm>
            <a:off x="357187" y="365126"/>
            <a:ext cx="5580905" cy="710288"/>
          </a:xfrm>
          <a:prstGeom prst="rect">
            <a:avLst/>
          </a:prstGeom>
        </p:spPr>
        <p:txBody>
          <a:bodyPr lIns="0" rIns="90000"/>
          <a:lstStyle>
            <a:lvl1pPr>
              <a:defRPr sz="3200" baseline="0">
                <a:solidFill>
                  <a:schemeClr val="tx1"/>
                </a:solidFill>
              </a:defRPr>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6" y="1411704"/>
            <a:ext cx="5324852" cy="498160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3" name="Picture Placeholder 2">
            <a:extLst>
              <a:ext uri="{FF2B5EF4-FFF2-40B4-BE49-F238E27FC236}">
                <a16:creationId xmlns:a16="http://schemas.microsoft.com/office/drawing/2014/main" id="{E24F6B04-3C74-61E5-A8E9-58BFA80B098E}"/>
              </a:ext>
            </a:extLst>
          </p:cNvPr>
          <p:cNvSpPr>
            <a:spLocks noGrp="1"/>
          </p:cNvSpPr>
          <p:nvPr>
            <p:ph type="pic" sz="quarter" idx="10"/>
          </p:nvPr>
        </p:nvSpPr>
        <p:spPr>
          <a:xfrm>
            <a:off x="6096000" y="0"/>
            <a:ext cx="6096000" cy="6858000"/>
          </a:xfrm>
          <a:prstGeom prst="rect">
            <a:avLst/>
          </a:prstGeom>
        </p:spPr>
        <p:txBody>
          <a:bodyPr/>
          <a:lstStyle/>
          <a:p>
            <a:endParaRPr lang="en-US"/>
          </a:p>
        </p:txBody>
      </p:sp>
      <p:sp>
        <p:nvSpPr>
          <p:cNvPr id="2" name="Text Placeholder 41">
            <a:extLst>
              <a:ext uri="{FF2B5EF4-FFF2-40B4-BE49-F238E27FC236}">
                <a16:creationId xmlns:a16="http://schemas.microsoft.com/office/drawing/2014/main" id="{693031FB-FF82-C7E3-5E70-39883C1C83AA}"/>
              </a:ext>
            </a:extLst>
          </p:cNvPr>
          <p:cNvSpPr>
            <a:spLocks noGrp="1"/>
          </p:cNvSpPr>
          <p:nvPr>
            <p:ph type="body" sz="quarter" idx="26"/>
          </p:nvPr>
        </p:nvSpPr>
        <p:spPr>
          <a:xfrm>
            <a:off x="6547448" y="5844404"/>
            <a:ext cx="5262665" cy="592973"/>
          </a:xfrm>
          <a:prstGeom prst="roundRect">
            <a:avLst>
              <a:gd name="adj" fmla="val 19115"/>
            </a:avLst>
          </a:prstGeom>
          <a:solidFill>
            <a:srgbClr val="BBEBA0"/>
          </a:solid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413859870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Page">
    <p:spTree>
      <p:nvGrpSpPr>
        <p:cNvPr id="1" name=""/>
        <p:cNvGrpSpPr/>
        <p:nvPr/>
      </p:nvGrpSpPr>
      <p:grpSpPr>
        <a:xfrm>
          <a:off x="0" y="0"/>
          <a:ext cx="0" cy="0"/>
          <a:chOff x="0" y="0"/>
          <a:chExt cx="0" cy="0"/>
        </a:xfrm>
      </p:grpSpPr>
      <p:sp>
        <p:nvSpPr>
          <p:cNvPr id="9" name="Title 3">
            <a:extLst>
              <a:ext uri="{FF2B5EF4-FFF2-40B4-BE49-F238E27FC236}">
                <a16:creationId xmlns:a16="http://schemas.microsoft.com/office/drawing/2014/main" id="{F383AC8C-9FEF-1752-1DF9-79280F5C56D5}"/>
              </a:ext>
            </a:extLst>
          </p:cNvPr>
          <p:cNvSpPr>
            <a:spLocks noGrp="1"/>
          </p:cNvSpPr>
          <p:nvPr>
            <p:ph type="title" hasCustomPrompt="1"/>
          </p:nvPr>
        </p:nvSpPr>
        <p:spPr>
          <a:xfrm>
            <a:off x="357187" y="365126"/>
            <a:ext cx="10996613" cy="717226"/>
          </a:xfrm>
          <a:prstGeom prst="rect">
            <a:avLst/>
          </a:prstGeom>
        </p:spPr>
        <p:txBody>
          <a:bodyPr lIns="0" rIns="90000" anchor="ctr" anchorCtr="0">
            <a:normAutofit/>
          </a:bodyPr>
          <a:lstStyle>
            <a:lvl1pPr>
              <a:lnSpc>
                <a:spcPct val="100000"/>
              </a:lnSpc>
              <a:defRPr sz="3200" b="1" i="0" baseline="0">
                <a:solidFill>
                  <a:schemeClr val="tx1"/>
                </a:solidFill>
              </a:defRPr>
            </a:lvl1pPr>
          </a:lstStyle>
          <a:p>
            <a:r>
              <a:rPr lang="en-US"/>
              <a:t>Click to edit title</a:t>
            </a:r>
            <a:endParaRPr lang="en-GB"/>
          </a:p>
        </p:txBody>
      </p:sp>
      <p:sp>
        <p:nvSpPr>
          <p:cNvPr id="6" name="TextBox 5">
            <a:extLst>
              <a:ext uri="{FF2B5EF4-FFF2-40B4-BE49-F238E27FC236}">
                <a16:creationId xmlns:a16="http://schemas.microsoft.com/office/drawing/2014/main" id="{D572924A-B63A-E950-7027-25979926085A}"/>
              </a:ext>
            </a:extLst>
          </p:cNvPr>
          <p:cNvSpPr txBox="1"/>
          <p:nvPr userDrawn="1"/>
        </p:nvSpPr>
        <p:spPr>
          <a:xfrm>
            <a:off x="357186" y="1861564"/>
            <a:ext cx="8229600" cy="46166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baseline="0">
                <a:solidFill>
                  <a:srgbClr val="191715"/>
                </a:solidFill>
                <a:latin typeface="Arial" panose="020B0604020202020204" pitchFamily="34" charset="0"/>
                <a:cs typeface="Arial" panose="020B0604020202020204" pitchFamily="34" charset="0"/>
              </a:rPr>
              <a:t>Curriculum links:</a:t>
            </a:r>
            <a:endParaRPr lang="en-US" sz="2400" baseline="0">
              <a:latin typeface="Arial" panose="020B0604020202020204" pitchFamily="34" charset="0"/>
              <a:cs typeface="Arial" panose="020B0604020202020204" pitchFamily="34" charset="0"/>
            </a:endParaRPr>
          </a:p>
        </p:txBody>
      </p:sp>
      <p:sp>
        <p:nvSpPr>
          <p:cNvPr id="13" name="Content Placeholder 2">
            <a:extLst>
              <a:ext uri="{FF2B5EF4-FFF2-40B4-BE49-F238E27FC236}">
                <a16:creationId xmlns:a16="http://schemas.microsoft.com/office/drawing/2014/main" id="{E199DACC-5A6A-BE68-0E51-6447F4EC6223}"/>
              </a:ext>
            </a:extLst>
          </p:cNvPr>
          <p:cNvSpPr>
            <a:spLocks noGrp="1"/>
          </p:cNvSpPr>
          <p:nvPr>
            <p:ph idx="1" hasCustomPrompt="1"/>
          </p:nvPr>
        </p:nvSpPr>
        <p:spPr>
          <a:xfrm>
            <a:off x="357186" y="2429353"/>
            <a:ext cx="10996613" cy="3392103"/>
          </a:xfrm>
          <a:prstGeom prst="rect">
            <a:avLst/>
          </a:prstGeom>
        </p:spPr>
        <p:txBody>
          <a:bodyPr lIns="0" rIns="90000"/>
          <a:lstStyle>
            <a:lvl1pPr marL="0" indent="0" algn="l">
              <a:buFontTx/>
              <a:buNone/>
              <a:defRPr sz="2000" b="0" i="0" baseline="0">
                <a:latin typeface="Arial" panose="020B0604020202020204" pitchFamily="34" charset="0"/>
              </a:defRPr>
            </a:lvl1pPr>
            <a:lvl2pPr marL="457200" indent="0">
              <a:buFontTx/>
              <a:buNone/>
              <a:defRPr baseline="0">
                <a:latin typeface="Arial" panose="020B0604020202020204" pitchFamily="34" charset="0"/>
              </a:defRPr>
            </a:lvl2pPr>
            <a:lvl3pPr marL="914400" indent="0" algn="l">
              <a:buFontTx/>
              <a:buNone/>
              <a:defRPr/>
            </a:lvl3pPr>
            <a:lvl4pPr marL="1371600" indent="0" algn="l">
              <a:buFontTx/>
              <a:buNone/>
              <a:defRPr/>
            </a:lvl4pPr>
            <a:lvl5pPr marL="1828800" indent="0" algn="l">
              <a:buFontTx/>
              <a:buNone/>
              <a:defRPr/>
            </a:lvl5pPr>
          </a:lstStyle>
          <a:p>
            <a:pPr lvl="0"/>
            <a:r>
              <a:rPr lang="en-GB"/>
              <a:t>Click to edit curriculum links.</a:t>
            </a:r>
          </a:p>
        </p:txBody>
      </p:sp>
      <p:sp>
        <p:nvSpPr>
          <p:cNvPr id="16" name="TextBox 15">
            <a:extLst>
              <a:ext uri="{FF2B5EF4-FFF2-40B4-BE49-F238E27FC236}">
                <a16:creationId xmlns:a16="http://schemas.microsoft.com/office/drawing/2014/main" id="{16A5A495-96CF-60C4-401B-4D1F86AF16AD}"/>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sp>
        <p:nvSpPr>
          <p:cNvPr id="17" name="AutoShape 5">
            <a:extLst>
              <a:ext uri="{FF2B5EF4-FFF2-40B4-BE49-F238E27FC236}">
                <a16:creationId xmlns:a16="http://schemas.microsoft.com/office/drawing/2014/main" id="{D3104B1F-1AA8-952F-2D5F-AD59684EFC2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txBody>
          <a:bodyPr/>
          <a:lstStyle/>
          <a:p>
            <a:endParaRPr lang="en-GB"/>
          </a:p>
        </p:txBody>
      </p:sp>
      <p:pic>
        <p:nvPicPr>
          <p:cNvPr id="4" name="Picture 3" descr="A logo with a black background&#10;&#10;AI-generated content may be incorrect.">
            <a:extLst>
              <a:ext uri="{FF2B5EF4-FFF2-40B4-BE49-F238E27FC236}">
                <a16:creationId xmlns:a16="http://schemas.microsoft.com/office/drawing/2014/main" id="{FD7DEF28-C976-3440-94E5-C8ABB4DADD2E}"/>
              </a:ext>
            </a:extLst>
          </p:cNvPr>
          <p:cNvPicPr>
            <a:picLocks noChangeAspect="1"/>
          </p:cNvPicPr>
          <p:nvPr userDrawn="1"/>
        </p:nvPicPr>
        <p:blipFill>
          <a:blip r:embed="rId4"/>
          <a:stretch>
            <a:fillRect/>
          </a:stretch>
        </p:blipFill>
        <p:spPr>
          <a:xfrm>
            <a:off x="9846207" y="6095086"/>
            <a:ext cx="1686011" cy="784191"/>
          </a:xfrm>
          <a:prstGeom prst="rect">
            <a:avLst/>
          </a:prstGeom>
        </p:spPr>
      </p:pic>
      <p:grpSp>
        <p:nvGrpSpPr>
          <p:cNvPr id="5" name="Group 2">
            <a:extLst>
              <a:ext uri="{FF2B5EF4-FFF2-40B4-BE49-F238E27FC236}">
                <a16:creationId xmlns:a16="http://schemas.microsoft.com/office/drawing/2014/main" id="{3564714B-6354-E86E-93D2-6C8C64EED3CA}"/>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7" name="Freeform 3">
              <a:extLst>
                <a:ext uri="{FF2B5EF4-FFF2-40B4-BE49-F238E27FC236}">
                  <a16:creationId xmlns:a16="http://schemas.microsoft.com/office/drawing/2014/main" id="{5F2B52CC-5818-4FF0-9FD9-8BA864FA89CD}"/>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a:p>
          </p:txBody>
        </p:sp>
      </p:grpSp>
      <p:sp>
        <p:nvSpPr>
          <p:cNvPr id="8" name="TextBox 7">
            <a:extLst>
              <a:ext uri="{FF2B5EF4-FFF2-40B4-BE49-F238E27FC236}">
                <a16:creationId xmlns:a16="http://schemas.microsoft.com/office/drawing/2014/main" id="{56057C52-CC88-4DF2-2F27-B08EB5736B40}"/>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a:solidFill>
                  <a:schemeClr val="tx1"/>
                </a:solidFill>
                <a:latin typeface="Arial" panose="020B0604020202020204" pitchFamily="34" charset="0"/>
                <a:cs typeface="Arial" panose="020B0604020202020204" pitchFamily="34" charset="0"/>
              </a:rPr>
              <a:t>Education Resources</a:t>
            </a:r>
          </a:p>
        </p:txBody>
      </p:sp>
      <p:sp>
        <p:nvSpPr>
          <p:cNvPr id="2" name="Text Placeholder 2">
            <a:extLst>
              <a:ext uri="{FF2B5EF4-FFF2-40B4-BE49-F238E27FC236}">
                <a16:creationId xmlns:a16="http://schemas.microsoft.com/office/drawing/2014/main" id="{ACCF6A5C-1739-9DF2-A763-796358CD864F}"/>
              </a:ext>
            </a:extLst>
          </p:cNvPr>
          <p:cNvSpPr>
            <a:spLocks noGrp="1"/>
          </p:cNvSpPr>
          <p:nvPr>
            <p:ph type="body" sz="quarter" idx="10" hasCustomPrompt="1"/>
          </p:nvPr>
        </p:nvSpPr>
        <p:spPr>
          <a:xfrm>
            <a:off x="2069121" y="1399602"/>
            <a:ext cx="8229601" cy="461962"/>
          </a:xfrm>
          <a:prstGeom prst="rect">
            <a:avLst/>
          </a:prstGeom>
        </p:spPr>
        <p:txBody>
          <a:bodyPr lIns="0"/>
          <a:lstStyle>
            <a:lvl1pPr>
              <a:defRPr sz="2400" b="1"/>
            </a:lvl1pPr>
          </a:lstStyle>
          <a:p>
            <a:pPr lvl="0"/>
            <a:r>
              <a:rPr lang="en-GB"/>
              <a:t>Key stage number here</a:t>
            </a:r>
          </a:p>
        </p:txBody>
      </p:sp>
      <p:sp>
        <p:nvSpPr>
          <p:cNvPr id="10" name="TextBox 9">
            <a:extLst>
              <a:ext uri="{FF2B5EF4-FFF2-40B4-BE49-F238E27FC236}">
                <a16:creationId xmlns:a16="http://schemas.microsoft.com/office/drawing/2014/main" id="{791AB975-17F6-76A7-A1C8-4B778C7F2282}"/>
              </a:ext>
            </a:extLst>
          </p:cNvPr>
          <p:cNvSpPr txBox="1"/>
          <p:nvPr userDrawn="1"/>
        </p:nvSpPr>
        <p:spPr>
          <a:xfrm>
            <a:off x="357186" y="1378524"/>
            <a:ext cx="1799860" cy="46166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baseline="0">
                <a:solidFill>
                  <a:srgbClr val="191715"/>
                </a:solidFill>
                <a:latin typeface="Arial" panose="020B0604020202020204" pitchFamily="34" charset="0"/>
                <a:cs typeface="Arial" panose="020B0604020202020204" pitchFamily="34" charset="0"/>
              </a:rPr>
              <a:t>Key stage:</a:t>
            </a:r>
            <a:endParaRPr lang="en-US" sz="2400" baseline="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58484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Full Page - Content Block - Full Picture">
    <p:spTree>
      <p:nvGrpSpPr>
        <p:cNvPr id="1" name=""/>
        <p:cNvGrpSpPr/>
        <p:nvPr/>
      </p:nvGrpSpPr>
      <p:grpSpPr>
        <a:xfrm>
          <a:off x="0" y="0"/>
          <a:ext cx="0" cy="0"/>
          <a:chOff x="0" y="0"/>
          <a:chExt cx="0" cy="0"/>
        </a:xfrm>
      </p:grpSpPr>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6" y="1411704"/>
            <a:ext cx="5324852" cy="498160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Title 18">
            <a:extLst>
              <a:ext uri="{FF2B5EF4-FFF2-40B4-BE49-F238E27FC236}">
                <a16:creationId xmlns:a16="http://schemas.microsoft.com/office/drawing/2014/main" id="{AA82AD52-3FB7-5277-A3E4-5B8A6F69520D}"/>
              </a:ext>
            </a:extLst>
          </p:cNvPr>
          <p:cNvSpPr>
            <a:spLocks noGrp="1"/>
          </p:cNvSpPr>
          <p:nvPr>
            <p:ph type="title"/>
          </p:nvPr>
        </p:nvSpPr>
        <p:spPr>
          <a:xfrm>
            <a:off x="357187" y="365126"/>
            <a:ext cx="11471956" cy="710288"/>
          </a:xfrm>
          <a:prstGeom prst="rect">
            <a:avLst/>
          </a:prstGeom>
        </p:spPr>
        <p:txBody>
          <a:bodyPr lIns="0" rIns="90000"/>
          <a:lstStyle>
            <a:lvl1pPr>
              <a:defRPr sz="3200" baseline="0">
                <a:solidFill>
                  <a:schemeClr val="tx1"/>
                </a:solidFill>
              </a:defRPr>
            </a:lvl1pPr>
          </a:lstStyle>
          <a:p>
            <a:r>
              <a:rPr lang="en-GB"/>
              <a:t>Click to edit</a:t>
            </a:r>
            <a:endParaRPr lang="en-US"/>
          </a:p>
        </p:txBody>
      </p:sp>
      <p:sp>
        <p:nvSpPr>
          <p:cNvPr id="5" name="Picture Placeholder 2">
            <a:extLst>
              <a:ext uri="{FF2B5EF4-FFF2-40B4-BE49-F238E27FC236}">
                <a16:creationId xmlns:a16="http://schemas.microsoft.com/office/drawing/2014/main" id="{BE4FFC8B-4934-EC3D-D889-A8FEF64D1332}"/>
              </a:ext>
            </a:extLst>
          </p:cNvPr>
          <p:cNvSpPr>
            <a:spLocks noGrp="1"/>
          </p:cNvSpPr>
          <p:nvPr>
            <p:ph type="pic" sz="quarter" idx="10"/>
          </p:nvPr>
        </p:nvSpPr>
        <p:spPr>
          <a:xfrm>
            <a:off x="6096000" y="1411703"/>
            <a:ext cx="5714114" cy="4981601"/>
          </a:xfrm>
          <a:prstGeom prst="rect">
            <a:avLst/>
          </a:prstGeom>
        </p:spPr>
        <p:txBody>
          <a:bodyPr/>
          <a:lstStyle/>
          <a:p>
            <a:endParaRPr lang="en-US"/>
          </a:p>
        </p:txBody>
      </p:sp>
      <p:sp>
        <p:nvSpPr>
          <p:cNvPr id="6" name="Text Placeholder 41">
            <a:extLst>
              <a:ext uri="{FF2B5EF4-FFF2-40B4-BE49-F238E27FC236}">
                <a16:creationId xmlns:a16="http://schemas.microsoft.com/office/drawing/2014/main" id="{78783C62-9FC6-8E79-9757-0F0AE82A3133}"/>
              </a:ext>
            </a:extLst>
          </p:cNvPr>
          <p:cNvSpPr>
            <a:spLocks noGrp="1"/>
          </p:cNvSpPr>
          <p:nvPr>
            <p:ph type="body" sz="quarter" idx="26"/>
          </p:nvPr>
        </p:nvSpPr>
        <p:spPr>
          <a:xfrm>
            <a:off x="7469940" y="5583147"/>
            <a:ext cx="3232006" cy="592973"/>
          </a:xfrm>
          <a:prstGeom prst="roundRect">
            <a:avLst>
              <a:gd name="adj" fmla="val 19115"/>
            </a:avLst>
          </a:prstGeom>
          <a:solidFill>
            <a:srgbClr val="BBEBA0"/>
          </a:solid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43245222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meline Page">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A9F01D6F-7A5D-7A07-82DF-165C6B942EE7}"/>
              </a:ext>
            </a:extLst>
          </p:cNvPr>
          <p:cNvSpPr>
            <a:spLocks noGrp="1"/>
          </p:cNvSpPr>
          <p:nvPr>
            <p:ph type="title"/>
          </p:nvPr>
        </p:nvSpPr>
        <p:spPr>
          <a:xfrm>
            <a:off x="713183" y="142007"/>
            <a:ext cx="4837111" cy="260001"/>
          </a:xfrm>
          <a:prstGeom prst="rect">
            <a:avLst/>
          </a:prstGeom>
        </p:spPr>
        <p:txBody>
          <a:bodyPr lIns="0" rIns="90000"/>
          <a:lstStyle>
            <a:lvl1pPr algn="ctr">
              <a:defRPr sz="1800" baseline="0">
                <a:solidFill>
                  <a:schemeClr val="tx1"/>
                </a:solidFill>
              </a:defRPr>
            </a:lvl1pPr>
          </a:lstStyle>
          <a:p>
            <a:r>
              <a:rPr lang="en-GB"/>
              <a:t>Click to edit</a:t>
            </a:r>
            <a:endParaRPr lang="en-US"/>
          </a:p>
        </p:txBody>
      </p:sp>
      <p:sp>
        <p:nvSpPr>
          <p:cNvPr id="30" name="Text Placeholder 29">
            <a:extLst>
              <a:ext uri="{FF2B5EF4-FFF2-40B4-BE49-F238E27FC236}">
                <a16:creationId xmlns:a16="http://schemas.microsoft.com/office/drawing/2014/main" id="{6F3E1C4C-1657-08AF-3752-DB99B3A9D1D9}"/>
              </a:ext>
            </a:extLst>
          </p:cNvPr>
          <p:cNvSpPr>
            <a:spLocks noGrp="1"/>
          </p:cNvSpPr>
          <p:nvPr>
            <p:ph type="body" sz="quarter" idx="20"/>
          </p:nvPr>
        </p:nvSpPr>
        <p:spPr>
          <a:xfrm>
            <a:off x="713182" y="715139"/>
            <a:ext cx="4837112" cy="449262"/>
          </a:xfrm>
          <a:prstGeom prst="rect">
            <a:avLst/>
          </a:prstGeom>
        </p:spPr>
        <p:txBody>
          <a:bodyPr/>
          <a:lstStyle>
            <a:lvl1pPr algn="ctr">
              <a:defRPr sz="1800" b="1"/>
            </a:lvl1pPr>
          </a:lstStyle>
          <a:p>
            <a:pPr lvl="0"/>
            <a:r>
              <a:rPr lang="en-US"/>
              <a:t>Click to edit</a:t>
            </a:r>
          </a:p>
        </p:txBody>
      </p:sp>
      <p:sp>
        <p:nvSpPr>
          <p:cNvPr id="2" name="Picture Placeholder 13">
            <a:extLst>
              <a:ext uri="{FF2B5EF4-FFF2-40B4-BE49-F238E27FC236}">
                <a16:creationId xmlns:a16="http://schemas.microsoft.com/office/drawing/2014/main" id="{59B9C638-F0C7-4816-ADAB-9BC6297F0894}"/>
              </a:ext>
            </a:extLst>
          </p:cNvPr>
          <p:cNvSpPr>
            <a:spLocks noGrp="1"/>
          </p:cNvSpPr>
          <p:nvPr>
            <p:ph type="pic" sz="quarter" idx="12"/>
          </p:nvPr>
        </p:nvSpPr>
        <p:spPr>
          <a:xfrm>
            <a:off x="1243982" y="1183537"/>
            <a:ext cx="3775513" cy="4085161"/>
          </a:xfrm>
          <a:prstGeom prst="rect">
            <a:avLst/>
          </a:prstGeom>
          <a:ln w="38100" cap="sq">
            <a:solidFill>
              <a:srgbClr val="BBEBA0"/>
            </a:solidFill>
          </a:ln>
        </p:spPr>
        <p:txBody>
          <a:bodyPr/>
          <a:lstStyle>
            <a:lvl1pPr algn="l">
              <a:defRPr>
                <a:solidFill>
                  <a:schemeClr val="tx1"/>
                </a:solidFill>
              </a:defRPr>
            </a:lvl1pPr>
          </a:lstStyle>
          <a:p>
            <a:endParaRPr lang="en-US"/>
          </a:p>
        </p:txBody>
      </p:sp>
      <p:sp>
        <p:nvSpPr>
          <p:cNvPr id="28" name="Text Placeholder 3">
            <a:extLst>
              <a:ext uri="{FF2B5EF4-FFF2-40B4-BE49-F238E27FC236}">
                <a16:creationId xmlns:a16="http://schemas.microsoft.com/office/drawing/2014/main" id="{4FD5CCA4-0816-0EAE-30F9-330997DCC172}"/>
              </a:ext>
            </a:extLst>
          </p:cNvPr>
          <p:cNvSpPr>
            <a:spLocks noGrp="1"/>
          </p:cNvSpPr>
          <p:nvPr>
            <p:ph type="body" sz="half" idx="19"/>
          </p:nvPr>
        </p:nvSpPr>
        <p:spPr>
          <a:xfrm>
            <a:off x="326502"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27" name="Text Placeholder 26">
            <a:extLst>
              <a:ext uri="{FF2B5EF4-FFF2-40B4-BE49-F238E27FC236}">
                <a16:creationId xmlns:a16="http://schemas.microsoft.com/office/drawing/2014/main" id="{71AB78D4-44BE-8D7A-6700-D52C0D73AAF0}"/>
              </a:ext>
            </a:extLst>
          </p:cNvPr>
          <p:cNvSpPr>
            <a:spLocks noGrp="1"/>
          </p:cNvSpPr>
          <p:nvPr>
            <p:ph type="body" sz="quarter" idx="18"/>
          </p:nvPr>
        </p:nvSpPr>
        <p:spPr>
          <a:xfrm>
            <a:off x="6800736" y="165652"/>
            <a:ext cx="4837103" cy="267677"/>
          </a:xfrm>
          <a:prstGeom prst="rect">
            <a:avLst/>
          </a:prstGeom>
        </p:spPr>
        <p:txBody>
          <a:bodyPr lIns="0" tIns="0"/>
          <a:lstStyle>
            <a:lvl1pPr algn="ctr">
              <a:defRPr lang="en-US" sz="1800" b="1" i="0" kern="1200" baseline="0" dirty="0">
                <a:solidFill>
                  <a:schemeClr val="tx1"/>
                </a:solidFill>
                <a:latin typeface="Arial" panose="020B0604020202020204" pitchFamily="34" charset="0"/>
                <a:ea typeface="+mj-ea"/>
                <a:cs typeface="+mj-cs"/>
              </a:defRPr>
            </a:lvl1pPr>
          </a:lstStyle>
          <a:p>
            <a:pPr lvl="0"/>
            <a:r>
              <a:rPr lang="en-GB"/>
              <a:t>Click to edit</a:t>
            </a:r>
            <a:endParaRPr lang="en-US"/>
          </a:p>
        </p:txBody>
      </p:sp>
      <p:sp>
        <p:nvSpPr>
          <p:cNvPr id="33" name="Text Placeholder 32">
            <a:extLst>
              <a:ext uri="{FF2B5EF4-FFF2-40B4-BE49-F238E27FC236}">
                <a16:creationId xmlns:a16="http://schemas.microsoft.com/office/drawing/2014/main" id="{9481F48B-D76F-FA6B-6B47-5936D5CD00F2}"/>
              </a:ext>
            </a:extLst>
          </p:cNvPr>
          <p:cNvSpPr>
            <a:spLocks noGrp="1"/>
          </p:cNvSpPr>
          <p:nvPr>
            <p:ph type="body" sz="quarter" idx="21"/>
          </p:nvPr>
        </p:nvSpPr>
        <p:spPr>
          <a:xfrm>
            <a:off x="6800736" y="715139"/>
            <a:ext cx="4837103" cy="449263"/>
          </a:xfrm>
          <a:prstGeom prst="rect">
            <a:avLst/>
          </a:prstGeom>
        </p:spPr>
        <p:txBody>
          <a:bodyPr/>
          <a:lstStyle>
            <a:lvl1pPr algn="ctr">
              <a:defRPr lang="en-GB" sz="1800" b="1" kern="1200" dirty="0" smtClean="0">
                <a:solidFill>
                  <a:schemeClr val="tx1"/>
                </a:solidFill>
                <a:latin typeface="+mn-lt"/>
                <a:ea typeface="+mn-ea"/>
                <a:cs typeface="+mn-cs"/>
              </a:defRPr>
            </a:lvl1pPr>
          </a:lstStyle>
          <a:p>
            <a:pPr lvl="0"/>
            <a:r>
              <a:rPr lang="en-GB"/>
              <a:t>Click to edit</a:t>
            </a:r>
            <a:endParaRPr lang="en-US"/>
          </a:p>
        </p:txBody>
      </p:sp>
      <p:sp>
        <p:nvSpPr>
          <p:cNvPr id="8" name="Picture Placeholder 13">
            <a:extLst>
              <a:ext uri="{FF2B5EF4-FFF2-40B4-BE49-F238E27FC236}">
                <a16:creationId xmlns:a16="http://schemas.microsoft.com/office/drawing/2014/main" id="{EC6DD91D-C862-8ACA-5535-A9F4C42D3603}"/>
              </a:ext>
            </a:extLst>
          </p:cNvPr>
          <p:cNvSpPr>
            <a:spLocks noGrp="1"/>
          </p:cNvSpPr>
          <p:nvPr>
            <p:ph type="pic" sz="quarter" idx="16"/>
          </p:nvPr>
        </p:nvSpPr>
        <p:spPr>
          <a:xfrm>
            <a:off x="7331531" y="1194646"/>
            <a:ext cx="3775513" cy="4085161"/>
          </a:xfrm>
          <a:prstGeom prst="rect">
            <a:avLst/>
          </a:prstGeom>
          <a:ln w="38100" cap="sq">
            <a:solidFill>
              <a:srgbClr val="BBEBA0"/>
            </a:solidFill>
          </a:ln>
        </p:spPr>
        <p:txBody>
          <a:bodyPr/>
          <a:lstStyle>
            <a:lvl1pPr>
              <a:defRPr>
                <a:solidFill>
                  <a:schemeClr val="tx1"/>
                </a:solidFill>
              </a:defRPr>
            </a:lvl1pPr>
          </a:lstStyle>
          <a:p>
            <a:endParaRPr lang="en-US"/>
          </a:p>
        </p:txBody>
      </p:sp>
      <p:sp>
        <p:nvSpPr>
          <p:cNvPr id="11" name="Text Placeholder 3">
            <a:extLst>
              <a:ext uri="{FF2B5EF4-FFF2-40B4-BE49-F238E27FC236}">
                <a16:creationId xmlns:a16="http://schemas.microsoft.com/office/drawing/2014/main" id="{5785154F-0EA4-256D-CB79-16180119B43C}"/>
              </a:ext>
            </a:extLst>
          </p:cNvPr>
          <p:cNvSpPr>
            <a:spLocks noGrp="1"/>
          </p:cNvSpPr>
          <p:nvPr>
            <p:ph type="body" sz="half" idx="17"/>
          </p:nvPr>
        </p:nvSpPr>
        <p:spPr>
          <a:xfrm>
            <a:off x="6414051"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cxnSp>
        <p:nvCxnSpPr>
          <p:cNvPr id="13" name="Straight Connector 12">
            <a:extLst>
              <a:ext uri="{FF2B5EF4-FFF2-40B4-BE49-F238E27FC236}">
                <a16:creationId xmlns:a16="http://schemas.microsoft.com/office/drawing/2014/main" id="{FAA7E0E7-5DA6-F4EB-0192-5AEE9092535E}"/>
              </a:ext>
            </a:extLst>
          </p:cNvPr>
          <p:cNvCxnSpPr>
            <a:cxnSpLocks/>
          </p:cNvCxnSpPr>
          <p:nvPr userDrawn="1"/>
        </p:nvCxnSpPr>
        <p:spPr>
          <a:xfrm>
            <a:off x="0" y="570323"/>
            <a:ext cx="12192000" cy="0"/>
          </a:xfrm>
          <a:prstGeom prst="line">
            <a:avLst/>
          </a:prstGeom>
          <a:ln w="15875">
            <a:solidFill>
              <a:srgbClr val="BBEBA0"/>
            </a:solidFill>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6F72EBA6-F59E-F096-F2DA-C54BD75E2B25}"/>
              </a:ext>
            </a:extLst>
          </p:cNvPr>
          <p:cNvPicPr>
            <a:picLocks noChangeAspect="1"/>
          </p:cNvPicPr>
          <p:nvPr userDrawn="1"/>
        </p:nvPicPr>
        <p:blipFill>
          <a:blip r:embed="rId2">
            <a:alphaModFix amt="70000"/>
          </a:blip>
          <a:srcRect/>
          <a:stretch/>
        </p:blipFill>
        <p:spPr>
          <a:xfrm flipH="1">
            <a:off x="5997840" y="213191"/>
            <a:ext cx="196317" cy="255213"/>
          </a:xfrm>
          <a:prstGeom prst="rect">
            <a:avLst/>
          </a:prstGeom>
        </p:spPr>
      </p:pic>
      <p:cxnSp>
        <p:nvCxnSpPr>
          <p:cNvPr id="19" name="Straight Connector 18" descr="Dotted Line">
            <a:extLst>
              <a:ext uri="{FF2B5EF4-FFF2-40B4-BE49-F238E27FC236}">
                <a16:creationId xmlns:a16="http://schemas.microsoft.com/office/drawing/2014/main" id="{7D055D7C-91E0-EBF4-9F57-37C2B0E02D9D}"/>
              </a:ext>
            </a:extLst>
          </p:cNvPr>
          <p:cNvCxnSpPr>
            <a:cxnSpLocks/>
          </p:cNvCxnSpPr>
          <p:nvPr userDrawn="1"/>
        </p:nvCxnSpPr>
        <p:spPr>
          <a:xfrm>
            <a:off x="6095999" y="617030"/>
            <a:ext cx="0" cy="6337120"/>
          </a:xfrm>
          <a:prstGeom prst="line">
            <a:avLst/>
          </a:prstGeom>
          <a:ln w="19050">
            <a:solidFill>
              <a:srgbClr val="A9A9A9"/>
            </a:solidFill>
            <a:prstDash val="dash"/>
          </a:ln>
        </p:spPr>
        <p:style>
          <a:lnRef idx="3">
            <a:schemeClr val="accent1"/>
          </a:lnRef>
          <a:fillRef idx="0">
            <a:schemeClr val="accent1"/>
          </a:fillRef>
          <a:effectRef idx="2">
            <a:schemeClr val="accent1"/>
          </a:effectRef>
          <a:fontRef idx="minor">
            <a:schemeClr val="tx1"/>
          </a:fontRef>
        </p:style>
      </p:cxnSp>
      <p:sp>
        <p:nvSpPr>
          <p:cNvPr id="16" name="Text Placeholder 13">
            <a:extLst>
              <a:ext uri="{FF2B5EF4-FFF2-40B4-BE49-F238E27FC236}">
                <a16:creationId xmlns:a16="http://schemas.microsoft.com/office/drawing/2014/main" id="{E61A208B-86DC-0F79-BAE2-5DAF931147AF}"/>
              </a:ext>
            </a:extLst>
          </p:cNvPr>
          <p:cNvSpPr>
            <a:spLocks noGrp="1"/>
          </p:cNvSpPr>
          <p:nvPr>
            <p:ph type="body" idx="22" hasCustomPrompt="1"/>
          </p:nvPr>
        </p:nvSpPr>
        <p:spPr>
          <a:xfrm>
            <a:off x="289539" y="-824823"/>
            <a:ext cx="8432430" cy="707592"/>
          </a:xfrm>
          <a:prstGeom prst="rect">
            <a:avLst/>
          </a:prstGeom>
        </p:spPr>
        <p:txBody>
          <a:bodyPr/>
          <a:lstStyle>
            <a:lvl1pPr>
              <a:defRPr sz="2400" b="1"/>
            </a:lvl1pPr>
          </a:lstStyle>
          <a:p>
            <a:pPr lvl="0"/>
            <a:r>
              <a:rPr lang="en-GB"/>
              <a:t>Click to edit Master title style</a:t>
            </a:r>
            <a:endParaRPr lang="en-US"/>
          </a:p>
        </p:txBody>
      </p:sp>
    </p:spTree>
    <p:extLst>
      <p:ext uri="{BB962C8B-B14F-4D97-AF65-F5344CB8AC3E}">
        <p14:creationId xmlns:p14="http://schemas.microsoft.com/office/powerpoint/2010/main" val="17897593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ull Page - Content Block - Picture Bottom">
    <p:spTree>
      <p:nvGrpSpPr>
        <p:cNvPr id="1" name=""/>
        <p:cNvGrpSpPr/>
        <p:nvPr/>
      </p:nvGrpSpPr>
      <p:grpSpPr>
        <a:xfrm>
          <a:off x="0" y="0"/>
          <a:ext cx="0" cy="0"/>
          <a:chOff x="0" y="0"/>
          <a:chExt cx="0" cy="0"/>
        </a:xfrm>
      </p:grpSpPr>
      <p:sp>
        <p:nvSpPr>
          <p:cNvPr id="2" name="Title 18">
            <a:extLst>
              <a:ext uri="{FF2B5EF4-FFF2-40B4-BE49-F238E27FC236}">
                <a16:creationId xmlns:a16="http://schemas.microsoft.com/office/drawing/2014/main" id="{293A6F18-5388-F9FC-054F-BCCF55E217AE}"/>
              </a:ext>
            </a:extLst>
          </p:cNvPr>
          <p:cNvSpPr>
            <a:spLocks noGrp="1"/>
          </p:cNvSpPr>
          <p:nvPr>
            <p:ph type="title"/>
          </p:nvPr>
        </p:nvSpPr>
        <p:spPr>
          <a:xfrm>
            <a:off x="357187" y="365126"/>
            <a:ext cx="11420267" cy="710288"/>
          </a:xfrm>
          <a:prstGeom prst="rect">
            <a:avLst/>
          </a:prstGeom>
        </p:spPr>
        <p:txBody>
          <a:bodyPr lIns="0" rIns="90000"/>
          <a:lstStyle>
            <a:lvl1pPr>
              <a:defRPr sz="3200" baseline="0">
                <a:solidFill>
                  <a:schemeClr val="tx1"/>
                </a:solidFill>
              </a:defRPr>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414546" y="1399707"/>
            <a:ext cx="11362908" cy="192171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4" name="Picture Placeholder 3">
            <a:extLst>
              <a:ext uri="{FF2B5EF4-FFF2-40B4-BE49-F238E27FC236}">
                <a16:creationId xmlns:a16="http://schemas.microsoft.com/office/drawing/2014/main" id="{6F256E01-267D-D2C4-531F-70FF91F1090A}"/>
              </a:ext>
            </a:extLst>
          </p:cNvPr>
          <p:cNvSpPr>
            <a:spLocks noGrp="1"/>
          </p:cNvSpPr>
          <p:nvPr>
            <p:ph type="pic" sz="quarter" idx="10"/>
          </p:nvPr>
        </p:nvSpPr>
        <p:spPr>
          <a:xfrm>
            <a:off x="414338" y="3429000"/>
            <a:ext cx="11363325" cy="3119438"/>
          </a:xfrm>
          <a:prstGeom prst="rect">
            <a:avLst/>
          </a:prstGeom>
        </p:spPr>
        <p:txBody>
          <a:bodyPr/>
          <a:lstStyle/>
          <a:p>
            <a:endParaRPr lang="en-US"/>
          </a:p>
        </p:txBody>
      </p:sp>
    </p:spTree>
    <p:extLst>
      <p:ext uri="{BB962C8B-B14F-4D97-AF65-F5344CB8AC3E}">
        <p14:creationId xmlns:p14="http://schemas.microsoft.com/office/powerpoint/2010/main" val="303181878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wo-Pic-Two-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a:t>Click to edit</a:t>
            </a:r>
            <a:endParaRPr lang="en-US"/>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357185" y="1698368"/>
            <a:ext cx="3775513" cy="4085161"/>
          </a:xfrm>
          <a:prstGeom prst="rect">
            <a:avLst/>
          </a:prstGeom>
          <a:ln w="50800" cap="sq">
            <a:solidFill>
              <a:srgbClr val="BBEBA0"/>
            </a:solidFill>
          </a:ln>
        </p:spPr>
        <p:txBody>
          <a:bodyPr/>
          <a:lstStyle/>
          <a:p>
            <a:endParaRPr lang="en-US"/>
          </a:p>
        </p:txBody>
      </p:sp>
      <p:sp>
        <p:nvSpPr>
          <p:cNvPr id="14" name="Text Placeholder 3">
            <a:extLst>
              <a:ext uri="{FF2B5EF4-FFF2-40B4-BE49-F238E27FC236}">
                <a16:creationId xmlns:a16="http://schemas.microsoft.com/office/drawing/2014/main" id="{B770CF50-F2D9-0FC2-CE98-BE9A43735138}"/>
              </a:ext>
            </a:extLst>
          </p:cNvPr>
          <p:cNvSpPr>
            <a:spLocks noGrp="1"/>
          </p:cNvSpPr>
          <p:nvPr>
            <p:ph type="body" sz="half" idx="16"/>
          </p:nvPr>
        </p:nvSpPr>
        <p:spPr>
          <a:xfrm>
            <a:off x="4657575" y="1737711"/>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0" name="Text Placeholder 3">
            <a:extLst>
              <a:ext uri="{FF2B5EF4-FFF2-40B4-BE49-F238E27FC236}">
                <a16:creationId xmlns:a16="http://schemas.microsoft.com/office/drawing/2014/main" id="{37EA080D-EE25-C150-E234-3CA7E62CEFD1}"/>
              </a:ext>
            </a:extLst>
          </p:cNvPr>
          <p:cNvSpPr>
            <a:spLocks noGrp="1"/>
          </p:cNvSpPr>
          <p:nvPr>
            <p:ph type="body" sz="half" idx="15"/>
          </p:nvPr>
        </p:nvSpPr>
        <p:spPr>
          <a:xfrm>
            <a:off x="4688311" y="4000298"/>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4" name="Picture Placeholder 13">
            <a:extLst>
              <a:ext uri="{FF2B5EF4-FFF2-40B4-BE49-F238E27FC236}">
                <a16:creationId xmlns:a16="http://schemas.microsoft.com/office/drawing/2014/main" id="{9FE13C11-8856-F5C3-4CAA-470BB540919A}"/>
              </a:ext>
            </a:extLst>
          </p:cNvPr>
          <p:cNvSpPr>
            <a:spLocks noGrp="1"/>
          </p:cNvSpPr>
          <p:nvPr>
            <p:ph type="pic" sz="quarter" idx="17"/>
          </p:nvPr>
        </p:nvSpPr>
        <p:spPr>
          <a:xfrm>
            <a:off x="7480706" y="1676705"/>
            <a:ext cx="3775513" cy="4085161"/>
          </a:xfrm>
          <a:prstGeom prst="rect">
            <a:avLst/>
          </a:prstGeom>
          <a:ln w="50800" cap="sq">
            <a:solidFill>
              <a:srgbClr val="BBEBA0"/>
            </a:solidFill>
          </a:ln>
        </p:spPr>
        <p:txBody>
          <a:bodyPr/>
          <a:lstStyle/>
          <a:p>
            <a:endParaRPr lang="en-US"/>
          </a:p>
        </p:txBody>
      </p:sp>
      <p:grpSp>
        <p:nvGrpSpPr>
          <p:cNvPr id="2" name="Group 2">
            <a:extLst>
              <a:ext uri="{FF2B5EF4-FFF2-40B4-BE49-F238E27FC236}">
                <a16:creationId xmlns:a16="http://schemas.microsoft.com/office/drawing/2014/main" id="{CE129529-34BA-99B7-54D4-B9D78065D4E7}"/>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6C2A03FD-8BF9-6BEE-7278-3D3D2AC02FF2}"/>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a:p>
          </p:txBody>
        </p:sp>
      </p:grpSp>
      <p:sp>
        <p:nvSpPr>
          <p:cNvPr id="5" name="TextBox 4">
            <a:extLst>
              <a:ext uri="{FF2B5EF4-FFF2-40B4-BE49-F238E27FC236}">
                <a16:creationId xmlns:a16="http://schemas.microsoft.com/office/drawing/2014/main" id="{6D92E5BA-CA9B-6914-E463-5FCB7546EBD2}"/>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a:solidFill>
                  <a:schemeClr val="tx1"/>
                </a:solidFill>
                <a:latin typeface="Arial" panose="020B0604020202020204" pitchFamily="34" charset="0"/>
                <a:cs typeface="Arial" panose="020B0604020202020204" pitchFamily="34" charset="0"/>
              </a:rPr>
              <a:t>Education Resources</a:t>
            </a:r>
          </a:p>
        </p:txBody>
      </p:sp>
      <p:pic>
        <p:nvPicPr>
          <p:cNvPr id="18" name="Picture 17">
            <a:extLst>
              <a:ext uri="{FF2B5EF4-FFF2-40B4-BE49-F238E27FC236}">
                <a16:creationId xmlns:a16="http://schemas.microsoft.com/office/drawing/2014/main" id="{BE0ECC11-CA2E-60DB-0984-65E518E54910}"/>
              </a:ext>
            </a:extLst>
          </p:cNvPr>
          <p:cNvPicPr>
            <a:picLocks noChangeAspect="1"/>
          </p:cNvPicPr>
          <p:nvPr userDrawn="1"/>
        </p:nvPicPr>
        <p:blipFill>
          <a:blip r:embed="rId2"/>
          <a:srcRect/>
          <a:stretch/>
        </p:blipFill>
        <p:spPr>
          <a:xfrm rot="21017753" flipH="1">
            <a:off x="3378130" y="759260"/>
            <a:ext cx="1892300" cy="1168400"/>
          </a:xfrm>
          <a:prstGeom prst="rect">
            <a:avLst/>
          </a:prstGeom>
        </p:spPr>
      </p:pic>
      <p:pic>
        <p:nvPicPr>
          <p:cNvPr id="23" name="Picture 22">
            <a:extLst>
              <a:ext uri="{FF2B5EF4-FFF2-40B4-BE49-F238E27FC236}">
                <a16:creationId xmlns:a16="http://schemas.microsoft.com/office/drawing/2014/main" id="{4603CC6A-A0F7-F0CF-7A4D-6D706005BDF0}"/>
              </a:ext>
            </a:extLst>
          </p:cNvPr>
          <p:cNvPicPr>
            <a:picLocks noChangeAspect="1"/>
          </p:cNvPicPr>
          <p:nvPr userDrawn="1"/>
        </p:nvPicPr>
        <p:blipFill>
          <a:blip r:embed="rId2"/>
          <a:srcRect/>
          <a:stretch/>
        </p:blipFill>
        <p:spPr>
          <a:xfrm rot="10584210" flipH="1">
            <a:off x="6277331" y="5529799"/>
            <a:ext cx="1892300" cy="1168400"/>
          </a:xfrm>
          <a:prstGeom prst="rect">
            <a:avLst/>
          </a:prstGeom>
        </p:spPr>
      </p:pic>
    </p:spTree>
    <p:extLst>
      <p:ext uri="{BB962C8B-B14F-4D97-AF65-F5344CB8AC3E}">
        <p14:creationId xmlns:p14="http://schemas.microsoft.com/office/powerpoint/2010/main" val="10058769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hree-Pic-Three-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a:t>Click to edit</a:t>
            </a:r>
            <a:endParaRPr lang="en-US"/>
          </a:p>
        </p:txBody>
      </p:sp>
      <p:sp>
        <p:nvSpPr>
          <p:cNvPr id="15" name="Polaroid 1">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357186" y="1255125"/>
            <a:ext cx="3449269" cy="3116363"/>
          </a:xfrm>
          <a:prstGeom prst="rect">
            <a:avLst/>
          </a:prstGeom>
          <a:blipFill>
            <a:blip r:embed="rId2"/>
            <a:stretch>
              <a:fillRect l="-412" r="-412"/>
            </a:stretch>
          </a:blipFill>
        </p:spPr>
        <p:txBody>
          <a:bodyPr/>
          <a:lstStyle/>
          <a:p>
            <a:r>
              <a:rPr lang="en-US"/>
              <a:t> </a:t>
            </a:r>
          </a:p>
        </p:txBody>
      </p:sp>
      <p:sp>
        <p:nvSpPr>
          <p:cNvPr id="16" name="Picture 1">
            <a:extLst>
              <a:ext uri="{FF2B5EF4-FFF2-40B4-BE49-F238E27FC236}">
                <a16:creationId xmlns:a16="http://schemas.microsoft.com/office/drawing/2014/main" id="{8E962C4A-7DAF-900E-E9A3-FB229FE24B09}"/>
              </a:ext>
            </a:extLst>
          </p:cNvPr>
          <p:cNvSpPr>
            <a:spLocks noGrp="1"/>
          </p:cNvSpPr>
          <p:nvPr>
            <p:ph type="pic" sz="quarter" idx="12"/>
          </p:nvPr>
        </p:nvSpPr>
        <p:spPr>
          <a:xfrm>
            <a:off x="733647" y="1411496"/>
            <a:ext cx="2860157" cy="2252620"/>
          </a:xfrm>
          <a:prstGeom prst="rect">
            <a:avLst/>
          </a:prstGeom>
        </p:spPr>
        <p:txBody>
          <a:bodyPr/>
          <a:lstStyle/>
          <a:p>
            <a:endParaRPr lang="en-US"/>
          </a:p>
        </p:txBody>
      </p:sp>
      <p:sp>
        <p:nvSpPr>
          <p:cNvPr id="20" name="Text Placeholder 1">
            <a:extLst>
              <a:ext uri="{FF2B5EF4-FFF2-40B4-BE49-F238E27FC236}">
                <a16:creationId xmlns:a16="http://schemas.microsoft.com/office/drawing/2014/main" id="{D6D5F453-CE35-87E0-FC81-F5D5D79C5AF6}"/>
              </a:ext>
            </a:extLst>
          </p:cNvPr>
          <p:cNvSpPr>
            <a:spLocks noGrp="1"/>
          </p:cNvSpPr>
          <p:nvPr>
            <p:ph type="body" sz="half" idx="2"/>
          </p:nvPr>
        </p:nvSpPr>
        <p:spPr>
          <a:xfrm>
            <a:off x="554870" y="4542450"/>
            <a:ext cx="3251585" cy="1646477"/>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6" name="Polaroid 2">
            <a:extLst>
              <a:ext uri="{FF2B5EF4-FFF2-40B4-BE49-F238E27FC236}">
                <a16:creationId xmlns:a16="http://schemas.microsoft.com/office/drawing/2014/main" id="{0C5B97FC-AB4E-1DB1-74F5-C823905C4A26}"/>
              </a:ext>
              <a:ext uri="{C183D7F6-B498-43B3-948B-1728B52AA6E4}">
                <adec:decorative xmlns:adec="http://schemas.microsoft.com/office/drawing/2017/decorative" val="1"/>
              </a:ext>
            </a:extLst>
          </p:cNvPr>
          <p:cNvSpPr>
            <a:spLocks noGrp="1"/>
          </p:cNvSpPr>
          <p:nvPr>
            <p:ph type="pic" sz="quarter" idx="13" hasCustomPrompt="1"/>
          </p:nvPr>
        </p:nvSpPr>
        <p:spPr>
          <a:xfrm>
            <a:off x="4065654" y="1285653"/>
            <a:ext cx="3449269" cy="3116363"/>
          </a:xfrm>
          <a:prstGeom prst="rect">
            <a:avLst/>
          </a:prstGeom>
          <a:blipFill>
            <a:blip r:embed="rId2"/>
            <a:stretch>
              <a:fillRect l="-412" r="-412"/>
            </a:stretch>
          </a:blipFill>
        </p:spPr>
        <p:txBody>
          <a:bodyPr/>
          <a:lstStyle/>
          <a:p>
            <a:r>
              <a:rPr lang="en-US"/>
              <a:t> </a:t>
            </a:r>
          </a:p>
        </p:txBody>
      </p:sp>
      <p:sp>
        <p:nvSpPr>
          <p:cNvPr id="10" name="Picture 2">
            <a:extLst>
              <a:ext uri="{FF2B5EF4-FFF2-40B4-BE49-F238E27FC236}">
                <a16:creationId xmlns:a16="http://schemas.microsoft.com/office/drawing/2014/main" id="{81CDE749-F5AA-654D-BBBB-7ACE20557961}"/>
              </a:ext>
            </a:extLst>
          </p:cNvPr>
          <p:cNvSpPr>
            <a:spLocks noGrp="1"/>
          </p:cNvSpPr>
          <p:nvPr>
            <p:ph type="pic" sz="quarter" idx="14"/>
          </p:nvPr>
        </p:nvSpPr>
        <p:spPr>
          <a:xfrm>
            <a:off x="4425413" y="1433340"/>
            <a:ext cx="2860157" cy="2252620"/>
          </a:xfrm>
          <a:prstGeom prst="rect">
            <a:avLst/>
          </a:prstGeom>
        </p:spPr>
        <p:txBody>
          <a:bodyPr/>
          <a:lstStyle/>
          <a:p>
            <a:endParaRPr lang="en-US"/>
          </a:p>
        </p:txBody>
      </p:sp>
      <p:sp>
        <p:nvSpPr>
          <p:cNvPr id="21" name="Text Placeholder 2">
            <a:extLst>
              <a:ext uri="{FF2B5EF4-FFF2-40B4-BE49-F238E27FC236}">
                <a16:creationId xmlns:a16="http://schemas.microsoft.com/office/drawing/2014/main" id="{CBA456B3-BB9F-16E3-E3F4-07C61BB5FD9E}"/>
              </a:ext>
            </a:extLst>
          </p:cNvPr>
          <p:cNvSpPr>
            <a:spLocks noGrp="1"/>
          </p:cNvSpPr>
          <p:nvPr>
            <p:ph type="body" sz="half" idx="17"/>
          </p:nvPr>
        </p:nvSpPr>
        <p:spPr>
          <a:xfrm>
            <a:off x="4255428" y="4549703"/>
            <a:ext cx="3259495"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4" name="Polaroid 3">
            <a:extLst>
              <a:ext uri="{FF2B5EF4-FFF2-40B4-BE49-F238E27FC236}">
                <a16:creationId xmlns:a16="http://schemas.microsoft.com/office/drawing/2014/main" id="{FDF09B61-4E47-EA9C-608B-975D7A5BD4AB}"/>
              </a:ext>
              <a:ext uri="{C183D7F6-B498-43B3-948B-1728B52AA6E4}">
                <adec:decorative xmlns:adec="http://schemas.microsoft.com/office/drawing/2017/decorative" val="1"/>
              </a:ext>
            </a:extLst>
          </p:cNvPr>
          <p:cNvSpPr>
            <a:spLocks noGrp="1"/>
          </p:cNvSpPr>
          <p:nvPr>
            <p:ph type="pic" sz="quarter" idx="15" hasCustomPrompt="1"/>
          </p:nvPr>
        </p:nvSpPr>
        <p:spPr>
          <a:xfrm>
            <a:off x="7777224" y="1276969"/>
            <a:ext cx="3449269" cy="3116363"/>
          </a:xfrm>
          <a:prstGeom prst="rect">
            <a:avLst/>
          </a:prstGeom>
          <a:blipFill>
            <a:blip r:embed="rId2"/>
            <a:stretch>
              <a:fillRect l="-412" r="-412"/>
            </a:stretch>
          </a:blipFill>
        </p:spPr>
        <p:txBody>
          <a:bodyPr/>
          <a:lstStyle/>
          <a:p>
            <a:r>
              <a:rPr lang="en-US"/>
              <a:t> </a:t>
            </a:r>
          </a:p>
        </p:txBody>
      </p:sp>
      <p:sp>
        <p:nvSpPr>
          <p:cNvPr id="17" name="Picture 3">
            <a:extLst>
              <a:ext uri="{FF2B5EF4-FFF2-40B4-BE49-F238E27FC236}">
                <a16:creationId xmlns:a16="http://schemas.microsoft.com/office/drawing/2014/main" id="{B09CC26C-3F88-BC76-6D25-8A833EFEA479}"/>
              </a:ext>
            </a:extLst>
          </p:cNvPr>
          <p:cNvSpPr>
            <a:spLocks noGrp="1"/>
          </p:cNvSpPr>
          <p:nvPr>
            <p:ph type="pic" sz="quarter" idx="16"/>
          </p:nvPr>
        </p:nvSpPr>
        <p:spPr>
          <a:xfrm>
            <a:off x="8153685" y="1433340"/>
            <a:ext cx="2860157" cy="2252620"/>
          </a:xfrm>
          <a:prstGeom prst="rect">
            <a:avLst/>
          </a:prstGeom>
        </p:spPr>
        <p:txBody>
          <a:bodyPr/>
          <a:lstStyle/>
          <a:p>
            <a:endParaRPr lang="en-US"/>
          </a:p>
        </p:txBody>
      </p:sp>
      <p:sp>
        <p:nvSpPr>
          <p:cNvPr id="22" name="Text 3">
            <a:extLst>
              <a:ext uri="{FF2B5EF4-FFF2-40B4-BE49-F238E27FC236}">
                <a16:creationId xmlns:a16="http://schemas.microsoft.com/office/drawing/2014/main" id="{2C53A28A-6631-911A-6522-1F821C55EED4}"/>
              </a:ext>
            </a:extLst>
          </p:cNvPr>
          <p:cNvSpPr>
            <a:spLocks noGrp="1"/>
          </p:cNvSpPr>
          <p:nvPr>
            <p:ph type="body" sz="half" idx="18"/>
          </p:nvPr>
        </p:nvSpPr>
        <p:spPr>
          <a:xfrm>
            <a:off x="7963896" y="4549703"/>
            <a:ext cx="3259494"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grpSp>
        <p:nvGrpSpPr>
          <p:cNvPr id="2" name="Group 2">
            <a:extLst>
              <a:ext uri="{FF2B5EF4-FFF2-40B4-BE49-F238E27FC236}">
                <a16:creationId xmlns:a16="http://schemas.microsoft.com/office/drawing/2014/main" id="{4C5480B5-9975-0873-E80E-E7CF543889D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EAE3D773-FC42-0210-102D-ADD6321CF1F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a:p>
          </p:txBody>
        </p:sp>
      </p:grpSp>
      <p:sp>
        <p:nvSpPr>
          <p:cNvPr id="4" name="TextBox 3">
            <a:extLst>
              <a:ext uri="{FF2B5EF4-FFF2-40B4-BE49-F238E27FC236}">
                <a16:creationId xmlns:a16="http://schemas.microsoft.com/office/drawing/2014/main" id="{8E4B5C6C-E160-9BA9-5124-F5F4BE7EC1BE}"/>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a:solidFill>
                  <a:schemeClr val="tx1"/>
                </a:solidFill>
                <a:latin typeface="Arial" panose="020B0604020202020204" pitchFamily="34" charset="0"/>
                <a:cs typeface="Arial" panose="020B0604020202020204" pitchFamily="34" charset="0"/>
              </a:rPr>
              <a:t>Education Resources</a:t>
            </a:r>
          </a:p>
        </p:txBody>
      </p:sp>
      <p:sp>
        <p:nvSpPr>
          <p:cNvPr id="5" name="Text Placeholder 41">
            <a:extLst>
              <a:ext uri="{FF2B5EF4-FFF2-40B4-BE49-F238E27FC236}">
                <a16:creationId xmlns:a16="http://schemas.microsoft.com/office/drawing/2014/main" id="{70F344B5-4798-0F79-C9F1-87DDCB05B04A}"/>
              </a:ext>
            </a:extLst>
          </p:cNvPr>
          <p:cNvSpPr>
            <a:spLocks noGrp="1"/>
          </p:cNvSpPr>
          <p:nvPr>
            <p:ph type="body" sz="quarter" idx="28"/>
          </p:nvPr>
        </p:nvSpPr>
        <p:spPr>
          <a:xfrm>
            <a:off x="1124901" y="3788942"/>
            <a:ext cx="2111522" cy="483906"/>
          </a:xfrm>
          <a:prstGeom prst="roundRect">
            <a:avLst>
              <a:gd name="adj" fmla="val 19115"/>
            </a:avLst>
          </a:prstGeom>
          <a:solidFill>
            <a:srgbClr val="BBEBA0"/>
          </a:solidFill>
        </p:spPr>
        <p:txBody>
          <a:bodyPr anchor="ctr" anchorCtr="0"/>
          <a:lstStyle>
            <a:lvl1pPr algn="ctr">
              <a:defRPr sz="1400" b="1" i="0" baseline="0">
                <a:solidFill>
                  <a:schemeClr val="tx1"/>
                </a:solidFill>
              </a:defRPr>
            </a:lvl1pPr>
          </a:lstStyle>
          <a:p>
            <a:pPr lvl="0"/>
            <a:r>
              <a:rPr lang="en-US"/>
              <a:t>Click to edit</a:t>
            </a:r>
          </a:p>
        </p:txBody>
      </p:sp>
      <p:sp>
        <p:nvSpPr>
          <p:cNvPr id="7" name="Text Placeholder 41">
            <a:extLst>
              <a:ext uri="{FF2B5EF4-FFF2-40B4-BE49-F238E27FC236}">
                <a16:creationId xmlns:a16="http://schemas.microsoft.com/office/drawing/2014/main" id="{429BDDD4-F90A-161B-C3EC-4DF8D379C22D}"/>
              </a:ext>
            </a:extLst>
          </p:cNvPr>
          <p:cNvSpPr>
            <a:spLocks noGrp="1"/>
          </p:cNvSpPr>
          <p:nvPr>
            <p:ph type="body" sz="quarter" idx="29"/>
          </p:nvPr>
        </p:nvSpPr>
        <p:spPr>
          <a:xfrm>
            <a:off x="4799730" y="3788942"/>
            <a:ext cx="2111522" cy="483906"/>
          </a:xfrm>
          <a:prstGeom prst="roundRect">
            <a:avLst>
              <a:gd name="adj" fmla="val 19115"/>
            </a:avLst>
          </a:prstGeom>
          <a:solidFill>
            <a:srgbClr val="BBEBA0"/>
          </a:solidFill>
        </p:spPr>
        <p:txBody>
          <a:bodyPr anchor="ctr" anchorCtr="0"/>
          <a:lstStyle>
            <a:lvl1pPr algn="ctr">
              <a:defRPr sz="1400" b="1" i="0" baseline="0">
                <a:solidFill>
                  <a:schemeClr val="tx1"/>
                </a:solidFill>
              </a:defRPr>
            </a:lvl1pPr>
          </a:lstStyle>
          <a:p>
            <a:pPr lvl="0"/>
            <a:r>
              <a:rPr lang="en-US"/>
              <a:t>Click to edit</a:t>
            </a:r>
          </a:p>
        </p:txBody>
      </p:sp>
      <p:sp>
        <p:nvSpPr>
          <p:cNvPr id="8" name="Text Placeholder 41">
            <a:extLst>
              <a:ext uri="{FF2B5EF4-FFF2-40B4-BE49-F238E27FC236}">
                <a16:creationId xmlns:a16="http://schemas.microsoft.com/office/drawing/2014/main" id="{2A0648F6-930B-0406-F6D2-B8A56A1E31DE}"/>
              </a:ext>
            </a:extLst>
          </p:cNvPr>
          <p:cNvSpPr>
            <a:spLocks noGrp="1"/>
          </p:cNvSpPr>
          <p:nvPr>
            <p:ph type="body" sz="quarter" idx="30"/>
          </p:nvPr>
        </p:nvSpPr>
        <p:spPr>
          <a:xfrm>
            <a:off x="8537882" y="3788942"/>
            <a:ext cx="2111522" cy="483906"/>
          </a:xfrm>
          <a:prstGeom prst="roundRect">
            <a:avLst>
              <a:gd name="adj" fmla="val 19115"/>
            </a:avLst>
          </a:prstGeom>
          <a:solidFill>
            <a:srgbClr val="BBEBA0"/>
          </a:solid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33168150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ebbles">
    <p:spTree>
      <p:nvGrpSpPr>
        <p:cNvPr id="1" name=""/>
        <p:cNvGrpSpPr/>
        <p:nvPr/>
      </p:nvGrpSpPr>
      <p:grpSpPr>
        <a:xfrm>
          <a:off x="0" y="0"/>
          <a:ext cx="0" cy="0"/>
          <a:chOff x="0" y="0"/>
          <a:chExt cx="0" cy="0"/>
        </a:xfrm>
      </p:grpSpPr>
      <p:sp>
        <p:nvSpPr>
          <p:cNvPr id="26" name="Picture Placeholder 25">
            <a:extLst>
              <a:ext uri="{FF2B5EF4-FFF2-40B4-BE49-F238E27FC236}">
                <a16:creationId xmlns:a16="http://schemas.microsoft.com/office/drawing/2014/main" id="{6EF481FE-D554-7D5C-11A7-101603AF9495}"/>
              </a:ext>
            </a:extLst>
          </p:cNvPr>
          <p:cNvSpPr>
            <a:spLocks noGrp="1"/>
          </p:cNvSpPr>
          <p:nvPr>
            <p:ph type="pic" sz="quarter" idx="10" hasCustomPrompt="1"/>
          </p:nvPr>
        </p:nvSpPr>
        <p:spPr>
          <a:xfrm>
            <a:off x="319494" y="308635"/>
            <a:ext cx="2444971" cy="1934836"/>
          </a:xfrm>
          <a:custGeom>
            <a:avLst/>
            <a:gdLst>
              <a:gd name="connsiteX0" fmla="*/ 2788316 w 4149725"/>
              <a:gd name="connsiteY0" fmla="*/ 381 h 3467217"/>
              <a:gd name="connsiteX1" fmla="*/ 4024737 w 4149725"/>
              <a:gd name="connsiteY1" fmla="*/ 1272374 h 3467217"/>
              <a:gd name="connsiteX2" fmla="*/ 2427276 w 4149725"/>
              <a:gd name="connsiteY2" fmla="*/ 3440737 h 3467217"/>
              <a:gd name="connsiteX3" fmla="*/ 2101551 w 4149725"/>
              <a:gd name="connsiteY3" fmla="*/ 3461487 h 3467217"/>
              <a:gd name="connsiteX4" fmla="*/ 1831999 w 4149725"/>
              <a:gd name="connsiteY4" fmla="*/ 3467217 h 3467217"/>
              <a:gd name="connsiteX5" fmla="*/ 1795576 w 4149725"/>
              <a:gd name="connsiteY5" fmla="*/ 3467217 h 3467217"/>
              <a:gd name="connsiteX6" fmla="*/ 1549345 w 4149725"/>
              <a:gd name="connsiteY6" fmla="*/ 3458882 h 3467217"/>
              <a:gd name="connsiteX7" fmla="*/ 61571 w 4149725"/>
              <a:gd name="connsiteY7" fmla="*/ 1762783 h 3467217"/>
              <a:gd name="connsiteX8" fmla="*/ 2766 w 4149725"/>
              <a:gd name="connsiteY8" fmla="*/ 1303081 h 3467217"/>
              <a:gd name="connsiteX9" fmla="*/ 0 w 4149725"/>
              <a:gd name="connsiteY9" fmla="*/ 1221180 h 3467217"/>
              <a:gd name="connsiteX10" fmla="*/ 0 w 4149725"/>
              <a:gd name="connsiteY10" fmla="*/ 1044568 h 3467217"/>
              <a:gd name="connsiteX11" fmla="*/ 5362 w 4149725"/>
              <a:gd name="connsiteY11" fmla="*/ 945509 h 3467217"/>
              <a:gd name="connsiteX12" fmla="*/ 1366367 w 4149725"/>
              <a:gd name="connsiteY12" fmla="*/ 140557 h 3467217"/>
              <a:gd name="connsiteX13" fmla="*/ 2788316 w 4149725"/>
              <a:gd name="connsiteY13" fmla="*/ 381 h 346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49725" h="3467217">
                <a:moveTo>
                  <a:pt x="2788316" y="381"/>
                </a:moveTo>
                <a:cubicBezTo>
                  <a:pt x="3575094" y="-10601"/>
                  <a:pt x="4218058" y="211214"/>
                  <a:pt x="4024737" y="1272374"/>
                </a:cubicBezTo>
                <a:cubicBezTo>
                  <a:pt x="4300672" y="2354137"/>
                  <a:pt x="4258462" y="3292128"/>
                  <a:pt x="2427276" y="3440737"/>
                </a:cubicBezTo>
                <a:cubicBezTo>
                  <a:pt x="2312827" y="3450025"/>
                  <a:pt x="2204372" y="3456968"/>
                  <a:pt x="2101551" y="3461487"/>
                </a:cubicBezTo>
                <a:lnTo>
                  <a:pt x="1831999" y="3467217"/>
                </a:lnTo>
                <a:lnTo>
                  <a:pt x="1795576" y="3467217"/>
                </a:lnTo>
                <a:lnTo>
                  <a:pt x="1549345" y="3458882"/>
                </a:lnTo>
                <a:cubicBezTo>
                  <a:pt x="486889" y="3387486"/>
                  <a:pt x="254775" y="2879815"/>
                  <a:pt x="61571" y="1762783"/>
                </a:cubicBezTo>
                <a:cubicBezTo>
                  <a:pt x="31847" y="1590932"/>
                  <a:pt x="12190" y="1438496"/>
                  <a:pt x="2766" y="1303081"/>
                </a:cubicBezTo>
                <a:lnTo>
                  <a:pt x="0" y="1221180"/>
                </a:lnTo>
                <a:lnTo>
                  <a:pt x="0" y="1044568"/>
                </a:lnTo>
                <a:lnTo>
                  <a:pt x="5362" y="945509"/>
                </a:lnTo>
                <a:cubicBezTo>
                  <a:pt x="72622" y="322919"/>
                  <a:pt x="514286" y="226936"/>
                  <a:pt x="1366367" y="140557"/>
                </a:cubicBezTo>
                <a:cubicBezTo>
                  <a:pt x="1792408" y="97367"/>
                  <a:pt x="2316248" y="6971"/>
                  <a:pt x="2788316" y="381"/>
                </a:cubicBezTo>
                <a:close/>
              </a:path>
            </a:pathLst>
          </a:custGeom>
        </p:spPr>
        <p:txBody>
          <a:bodyPr wrap="square">
            <a:noAutofit/>
          </a:bodyPr>
          <a:lstStyle/>
          <a:p>
            <a:r>
              <a:rPr lang="en-US"/>
              <a:t> </a:t>
            </a:r>
          </a:p>
        </p:txBody>
      </p:sp>
      <p:sp>
        <p:nvSpPr>
          <p:cNvPr id="39" name="Picture Placeholder 38">
            <a:extLst>
              <a:ext uri="{FF2B5EF4-FFF2-40B4-BE49-F238E27FC236}">
                <a16:creationId xmlns:a16="http://schemas.microsoft.com/office/drawing/2014/main" id="{06F4889F-F488-9EF0-93A4-9666726685F5}"/>
              </a:ext>
            </a:extLst>
          </p:cNvPr>
          <p:cNvSpPr>
            <a:spLocks noGrp="1"/>
          </p:cNvSpPr>
          <p:nvPr>
            <p:ph type="pic" sz="quarter" idx="12" hasCustomPrompt="1"/>
          </p:nvPr>
        </p:nvSpPr>
        <p:spPr>
          <a:xfrm>
            <a:off x="3814804" y="308634"/>
            <a:ext cx="3025476" cy="2743200"/>
          </a:xfrm>
          <a:custGeom>
            <a:avLst/>
            <a:gdLst>
              <a:gd name="connsiteX0" fmla="*/ 1510826 w 3025476"/>
              <a:gd name="connsiteY0" fmla="*/ 1 h 2743200"/>
              <a:gd name="connsiteX1" fmla="*/ 2284123 w 3025476"/>
              <a:gd name="connsiteY1" fmla="*/ 178326 h 2743200"/>
              <a:gd name="connsiteX2" fmla="*/ 2793488 w 3025476"/>
              <a:gd name="connsiteY2" fmla="*/ 2372415 h 2743200"/>
              <a:gd name="connsiteX3" fmla="*/ 403525 w 3025476"/>
              <a:gd name="connsiteY3" fmla="*/ 2497667 h 2743200"/>
              <a:gd name="connsiteX4" fmla="*/ 183168 w 3025476"/>
              <a:gd name="connsiteY4" fmla="*/ 394671 h 2743200"/>
              <a:gd name="connsiteX5" fmla="*/ 1510826 w 3025476"/>
              <a:gd name="connsiteY5" fmla="*/ 1 h 274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25476" h="2743200">
                <a:moveTo>
                  <a:pt x="1510826" y="1"/>
                </a:moveTo>
                <a:cubicBezTo>
                  <a:pt x="1828822" y="-121"/>
                  <a:pt x="2120978" y="54717"/>
                  <a:pt x="2284123" y="178326"/>
                </a:cubicBezTo>
                <a:cubicBezTo>
                  <a:pt x="2719176" y="507950"/>
                  <a:pt x="3380786" y="841509"/>
                  <a:pt x="2793488" y="2372415"/>
                </a:cubicBezTo>
                <a:cubicBezTo>
                  <a:pt x="2614918" y="2862038"/>
                  <a:pt x="838578" y="2827291"/>
                  <a:pt x="403525" y="2497667"/>
                </a:cubicBezTo>
                <a:cubicBezTo>
                  <a:pt x="-31529" y="2168043"/>
                  <a:pt x="-130266" y="781227"/>
                  <a:pt x="183168" y="394671"/>
                </a:cubicBezTo>
                <a:cubicBezTo>
                  <a:pt x="379063" y="153073"/>
                  <a:pt x="980832" y="204"/>
                  <a:pt x="1510826" y="1"/>
                </a:cubicBezTo>
                <a:close/>
              </a:path>
            </a:pathLst>
          </a:custGeom>
        </p:spPr>
        <p:txBody>
          <a:bodyPr wrap="square">
            <a:noAutofit/>
          </a:bodyPr>
          <a:lstStyle/>
          <a:p>
            <a:r>
              <a:rPr lang="en-US"/>
              <a:t> </a:t>
            </a:r>
          </a:p>
        </p:txBody>
      </p:sp>
      <p:sp>
        <p:nvSpPr>
          <p:cNvPr id="32" name="Picture Placeholder 31">
            <a:extLst>
              <a:ext uri="{FF2B5EF4-FFF2-40B4-BE49-F238E27FC236}">
                <a16:creationId xmlns:a16="http://schemas.microsoft.com/office/drawing/2014/main" id="{DB1708DE-2876-9669-5DAB-51C5E2F3A7D3}"/>
              </a:ext>
            </a:extLst>
          </p:cNvPr>
          <p:cNvSpPr>
            <a:spLocks noGrp="1"/>
          </p:cNvSpPr>
          <p:nvPr>
            <p:ph type="pic" sz="quarter" idx="11" hasCustomPrompt="1"/>
          </p:nvPr>
        </p:nvSpPr>
        <p:spPr>
          <a:xfrm>
            <a:off x="7738963" y="134998"/>
            <a:ext cx="3486999" cy="2395552"/>
          </a:xfrm>
          <a:custGeom>
            <a:avLst/>
            <a:gdLst>
              <a:gd name="connsiteX0" fmla="*/ 3560583 w 4649036"/>
              <a:gd name="connsiteY0" fmla="*/ 1 h 4064878"/>
              <a:gd name="connsiteX1" fmla="*/ 4453893 w 4649036"/>
              <a:gd name="connsiteY1" fmla="*/ 3334471 h 4064878"/>
              <a:gd name="connsiteX2" fmla="*/ 227015 w 4649036"/>
              <a:gd name="connsiteY2" fmla="*/ 3388139 h 4064878"/>
              <a:gd name="connsiteX3" fmla="*/ 2376 w 4649036"/>
              <a:gd name="connsiteY3" fmla="*/ 1974758 h 4064878"/>
              <a:gd name="connsiteX4" fmla="*/ 0 w 4649036"/>
              <a:gd name="connsiteY4" fmla="*/ 1879718 h 4064878"/>
              <a:gd name="connsiteX5" fmla="*/ 0 w 4649036"/>
              <a:gd name="connsiteY5" fmla="*/ 1751537 h 4064878"/>
              <a:gd name="connsiteX6" fmla="*/ 2680 w 4649036"/>
              <a:gd name="connsiteY6" fmla="*/ 1657229 h 4064878"/>
              <a:gd name="connsiteX7" fmla="*/ 3560583 w 4649036"/>
              <a:gd name="connsiteY7" fmla="*/ 1 h 4064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49036" h="4064878">
                <a:moveTo>
                  <a:pt x="3560583" y="1"/>
                </a:moveTo>
                <a:cubicBezTo>
                  <a:pt x="4577187" y="-1606"/>
                  <a:pt x="4898077" y="2906354"/>
                  <a:pt x="4453893" y="3334471"/>
                </a:cubicBezTo>
                <a:cubicBezTo>
                  <a:pt x="3894222" y="3782051"/>
                  <a:pt x="650182" y="4697659"/>
                  <a:pt x="227015" y="3388139"/>
                </a:cubicBezTo>
                <a:cubicBezTo>
                  <a:pt x="105560" y="2832619"/>
                  <a:pt x="21394" y="2366228"/>
                  <a:pt x="2376" y="1974758"/>
                </a:cubicBezTo>
                <a:lnTo>
                  <a:pt x="0" y="1879718"/>
                </a:lnTo>
                <a:lnTo>
                  <a:pt x="0" y="1751537"/>
                </a:lnTo>
                <a:lnTo>
                  <a:pt x="2680" y="1657229"/>
                </a:lnTo>
                <a:cubicBezTo>
                  <a:pt x="69985" y="507827"/>
                  <a:pt x="926555" y="123430"/>
                  <a:pt x="3560583" y="1"/>
                </a:cubicBezTo>
                <a:close/>
              </a:path>
            </a:pathLst>
          </a:custGeom>
        </p:spPr>
        <p:txBody>
          <a:bodyPr wrap="square">
            <a:noAutofit/>
          </a:bodyPr>
          <a:lstStyle/>
          <a:p>
            <a:r>
              <a:rPr lang="en-US"/>
              <a:t> </a:t>
            </a:r>
          </a:p>
        </p:txBody>
      </p:sp>
      <p:sp>
        <p:nvSpPr>
          <p:cNvPr id="44" name="Picture Placeholder 43">
            <a:extLst>
              <a:ext uri="{FF2B5EF4-FFF2-40B4-BE49-F238E27FC236}">
                <a16:creationId xmlns:a16="http://schemas.microsoft.com/office/drawing/2014/main" id="{7C0FB81A-5F99-A83C-B0CB-826458F73759}"/>
              </a:ext>
            </a:extLst>
          </p:cNvPr>
          <p:cNvSpPr>
            <a:spLocks noGrp="1"/>
          </p:cNvSpPr>
          <p:nvPr>
            <p:ph type="pic" sz="quarter" idx="13" hasCustomPrompt="1"/>
          </p:nvPr>
        </p:nvSpPr>
        <p:spPr>
          <a:xfrm>
            <a:off x="552308" y="2654405"/>
            <a:ext cx="4727624" cy="3452813"/>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48" name="Picture Placeholder 47">
            <a:extLst>
              <a:ext uri="{FF2B5EF4-FFF2-40B4-BE49-F238E27FC236}">
                <a16:creationId xmlns:a16="http://schemas.microsoft.com/office/drawing/2014/main" id="{6E6AE3BC-5F4B-E8C5-775E-9C907806C34E}"/>
              </a:ext>
            </a:extLst>
          </p:cNvPr>
          <p:cNvSpPr>
            <a:spLocks noGrp="1"/>
          </p:cNvSpPr>
          <p:nvPr>
            <p:ph type="pic" sz="quarter" idx="14" hasCustomPrompt="1"/>
          </p:nvPr>
        </p:nvSpPr>
        <p:spPr>
          <a:xfrm>
            <a:off x="6390314" y="2967038"/>
            <a:ext cx="5047470" cy="353103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grpSp>
        <p:nvGrpSpPr>
          <p:cNvPr id="3" name="Group 2">
            <a:extLst>
              <a:ext uri="{FF2B5EF4-FFF2-40B4-BE49-F238E27FC236}">
                <a16:creationId xmlns:a16="http://schemas.microsoft.com/office/drawing/2014/main" id="{1F5F3EC6-CBBA-5AA2-9715-09093A192AC8}"/>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4" name="Freeform 3">
              <a:extLst>
                <a:ext uri="{FF2B5EF4-FFF2-40B4-BE49-F238E27FC236}">
                  <a16:creationId xmlns:a16="http://schemas.microsoft.com/office/drawing/2014/main" id="{011EAE17-7831-3205-866D-14D05FDB20C9}"/>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a:p>
          </p:txBody>
        </p:sp>
      </p:grpSp>
      <p:sp>
        <p:nvSpPr>
          <p:cNvPr id="5" name="TextBox 4">
            <a:extLst>
              <a:ext uri="{FF2B5EF4-FFF2-40B4-BE49-F238E27FC236}">
                <a16:creationId xmlns:a16="http://schemas.microsoft.com/office/drawing/2014/main" id="{7EABA738-F7BE-33B4-096D-0E2BCCB9C449}"/>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a:solidFill>
                  <a:schemeClr val="tx1"/>
                </a:solidFill>
                <a:latin typeface="Arial" panose="020B0604020202020204" pitchFamily="34" charset="0"/>
                <a:cs typeface="Arial" panose="020B0604020202020204" pitchFamily="34" charset="0"/>
              </a:rPr>
              <a:t>Education Resources</a:t>
            </a:r>
          </a:p>
        </p:txBody>
      </p:sp>
      <p:sp>
        <p:nvSpPr>
          <p:cNvPr id="6" name="Title 1">
            <a:extLst>
              <a:ext uri="{FF2B5EF4-FFF2-40B4-BE49-F238E27FC236}">
                <a16:creationId xmlns:a16="http://schemas.microsoft.com/office/drawing/2014/main" id="{F4B96A65-72E0-1AB8-B93B-CF912DDFC662}"/>
              </a:ext>
            </a:extLst>
          </p:cNvPr>
          <p:cNvSpPr>
            <a:spLocks noGrp="1"/>
          </p:cNvSpPr>
          <p:nvPr>
            <p:ph type="title"/>
          </p:nvPr>
        </p:nvSpPr>
        <p:spPr>
          <a:xfrm>
            <a:off x="319494" y="-1016135"/>
            <a:ext cx="10515600" cy="913835"/>
          </a:xfrm>
        </p:spPr>
        <p:txBody>
          <a:bodyPr/>
          <a:lstStyle>
            <a:lvl1pPr>
              <a:defRPr baseline="0">
                <a:solidFill>
                  <a:schemeClr val="tx1"/>
                </a:solidFill>
              </a:defRPr>
            </a:lvl1pPr>
          </a:lstStyle>
          <a:p>
            <a:r>
              <a:rPr lang="en-GB"/>
              <a:t>Click to edit Master title style</a:t>
            </a:r>
            <a:endParaRPr lang="en-US"/>
          </a:p>
        </p:txBody>
      </p:sp>
    </p:spTree>
    <p:extLst>
      <p:ext uri="{BB962C8B-B14F-4D97-AF65-F5344CB8AC3E}">
        <p14:creationId xmlns:p14="http://schemas.microsoft.com/office/powerpoint/2010/main" val="297492320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Print-Out">
    <p:spTree>
      <p:nvGrpSpPr>
        <p:cNvPr id="1" name=""/>
        <p:cNvGrpSpPr/>
        <p:nvPr/>
      </p:nvGrpSpPr>
      <p:grpSpPr>
        <a:xfrm>
          <a:off x="0" y="0"/>
          <a:ext cx="0" cy="0"/>
          <a:chOff x="0" y="0"/>
          <a:chExt cx="0" cy="0"/>
        </a:xfrm>
      </p:grpSpPr>
      <p:sp>
        <p:nvSpPr>
          <p:cNvPr id="13" name="Title 18">
            <a:extLst>
              <a:ext uri="{FF2B5EF4-FFF2-40B4-BE49-F238E27FC236}">
                <a16:creationId xmlns:a16="http://schemas.microsoft.com/office/drawing/2014/main" id="{6EE332A7-64A0-F7AC-66DE-349EAA89F1B5}"/>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a:t>Click to edit</a:t>
            </a:r>
            <a:endParaRPr lang="en-US"/>
          </a:p>
        </p:txBody>
      </p:sp>
      <p:sp>
        <p:nvSpPr>
          <p:cNvPr id="8" name="TextBox 7">
            <a:extLst>
              <a:ext uri="{FF2B5EF4-FFF2-40B4-BE49-F238E27FC236}">
                <a16:creationId xmlns:a16="http://schemas.microsoft.com/office/drawing/2014/main" id="{D735DA5C-8636-113C-BE4F-E6FD7062F037}"/>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rPr>
              <a:t>HistoricEngland.org.uk/Education </a:t>
            </a:r>
            <a:r>
              <a:rPr lang="en-US" sz="1600" baseline="0">
                <a:solidFill>
                  <a:srgbClr val="737373"/>
                </a:solidFill>
                <a:latin typeface="Arial" panose="020B0604020202020204" pitchFamily="34" charset="0"/>
                <a:cs typeface="Arial" panose="020B0604020202020204" pitchFamily="34" charset="0"/>
              </a:rPr>
              <a:t>| contact@historicengland.org.uk</a:t>
            </a:r>
          </a:p>
        </p:txBody>
      </p:sp>
      <p:sp>
        <p:nvSpPr>
          <p:cNvPr id="9" name="AutoShape 5">
            <a:extLst>
              <a:ext uri="{FF2B5EF4-FFF2-40B4-BE49-F238E27FC236}">
                <a16:creationId xmlns:a16="http://schemas.microsoft.com/office/drawing/2014/main" id="{846CF8BC-0846-CCE9-FD35-FD5C57642F6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txBody>
          <a:bodyPr/>
          <a:lstStyle/>
          <a:p>
            <a:endParaRPr lang="en-GB"/>
          </a:p>
        </p:txBody>
      </p:sp>
      <p:grpSp>
        <p:nvGrpSpPr>
          <p:cNvPr id="5" name="Group 2">
            <a:extLst>
              <a:ext uri="{FF2B5EF4-FFF2-40B4-BE49-F238E27FC236}">
                <a16:creationId xmlns:a16="http://schemas.microsoft.com/office/drawing/2014/main" id="{55188A52-A560-F221-5934-A54112C03111}"/>
              </a:ext>
            </a:extLst>
          </p:cNvPr>
          <p:cNvGrpSpPr/>
          <p:nvPr userDrawn="1"/>
        </p:nvGrpSpPr>
        <p:grpSpPr>
          <a:xfrm rot="-5400000">
            <a:off x="8449493" y="3115493"/>
            <a:ext cx="6858000" cy="627015"/>
            <a:chOff x="0" y="0"/>
            <a:chExt cx="1993384" cy="182252"/>
          </a:xfrm>
        </p:grpSpPr>
        <p:sp>
          <p:nvSpPr>
            <p:cNvPr id="6" name="Freeform 3">
              <a:extLst>
                <a:ext uri="{FF2B5EF4-FFF2-40B4-BE49-F238E27FC236}">
                  <a16:creationId xmlns:a16="http://schemas.microsoft.com/office/drawing/2014/main" id="{A7902E11-CBD6-1C9C-F7EA-083EA2C66C6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txBody>
            <a:bodyPr/>
            <a:lstStyle/>
            <a:p>
              <a:endParaRPr lang="en-GB"/>
            </a:p>
          </p:txBody>
        </p:sp>
      </p:grpSp>
      <p:sp>
        <p:nvSpPr>
          <p:cNvPr id="7" name="TextBox 4">
            <a:extLst>
              <a:ext uri="{FF2B5EF4-FFF2-40B4-BE49-F238E27FC236}">
                <a16:creationId xmlns:a16="http://schemas.microsoft.com/office/drawing/2014/main" id="{76FB1245-27FD-F4F7-82EC-8888D8CFC3C5}"/>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chemeClr val="tx1"/>
                </a:solidFill>
                <a:latin typeface="Arial" panose="020B0604020202020204" pitchFamily="34" charset="0"/>
                <a:cs typeface="Arial" panose="020B0604020202020204" pitchFamily="34" charset="0"/>
              </a:rPr>
              <a:t>PRINT OUT</a:t>
            </a:r>
          </a:p>
        </p:txBody>
      </p:sp>
      <p:pic>
        <p:nvPicPr>
          <p:cNvPr id="3" name="Picture 2">
            <a:extLst>
              <a:ext uri="{FF2B5EF4-FFF2-40B4-BE49-F238E27FC236}">
                <a16:creationId xmlns:a16="http://schemas.microsoft.com/office/drawing/2014/main" id="{58A16369-CECD-7A3D-81F0-FC8E0EF4008D}"/>
              </a:ext>
            </a:extLst>
          </p:cNvPr>
          <p:cNvPicPr>
            <a:picLocks noChangeAspect="1"/>
          </p:cNvPicPr>
          <p:nvPr userDrawn="1"/>
        </p:nvPicPr>
        <p:blipFill>
          <a:blip r:embed="rId2"/>
          <a:srcRect/>
          <a:stretch/>
        </p:blipFill>
        <p:spPr>
          <a:xfrm>
            <a:off x="9846207" y="6095086"/>
            <a:ext cx="1686010" cy="784191"/>
          </a:xfrm>
          <a:prstGeom prst="rect">
            <a:avLst/>
          </a:prstGeom>
        </p:spPr>
      </p:pic>
    </p:spTree>
    <p:extLst>
      <p:ext uri="{BB962C8B-B14F-4D97-AF65-F5344CB8AC3E}">
        <p14:creationId xmlns:p14="http://schemas.microsoft.com/office/powerpoint/2010/main" val="142922005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Print-Out">
    <p:spTree>
      <p:nvGrpSpPr>
        <p:cNvPr id="1" name=""/>
        <p:cNvGrpSpPr/>
        <p:nvPr/>
      </p:nvGrpSpPr>
      <p:grpSpPr>
        <a:xfrm>
          <a:off x="0" y="0"/>
          <a:ext cx="0" cy="0"/>
          <a:chOff x="0" y="0"/>
          <a:chExt cx="0" cy="0"/>
        </a:xfrm>
      </p:grpSpPr>
      <p:sp>
        <p:nvSpPr>
          <p:cNvPr id="13" name="Title 18">
            <a:extLst>
              <a:ext uri="{FF2B5EF4-FFF2-40B4-BE49-F238E27FC236}">
                <a16:creationId xmlns:a16="http://schemas.microsoft.com/office/drawing/2014/main" id="{6EE332A7-64A0-F7AC-66DE-349EAA89F1B5}"/>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a:t>Click to edit</a:t>
            </a:r>
            <a:endParaRPr lang="en-US"/>
          </a:p>
        </p:txBody>
      </p:sp>
      <p:grpSp>
        <p:nvGrpSpPr>
          <p:cNvPr id="5" name="Group 2">
            <a:extLst>
              <a:ext uri="{FF2B5EF4-FFF2-40B4-BE49-F238E27FC236}">
                <a16:creationId xmlns:a16="http://schemas.microsoft.com/office/drawing/2014/main" id="{55188A52-A560-F221-5934-A54112C03111}"/>
              </a:ext>
            </a:extLst>
          </p:cNvPr>
          <p:cNvGrpSpPr/>
          <p:nvPr userDrawn="1"/>
        </p:nvGrpSpPr>
        <p:grpSpPr>
          <a:xfrm rot="-5400000">
            <a:off x="8449493" y="3115493"/>
            <a:ext cx="6858000" cy="627015"/>
            <a:chOff x="0" y="0"/>
            <a:chExt cx="1993384" cy="182252"/>
          </a:xfrm>
        </p:grpSpPr>
        <p:sp>
          <p:nvSpPr>
            <p:cNvPr id="6" name="Freeform 3">
              <a:extLst>
                <a:ext uri="{FF2B5EF4-FFF2-40B4-BE49-F238E27FC236}">
                  <a16:creationId xmlns:a16="http://schemas.microsoft.com/office/drawing/2014/main" id="{A7902E11-CBD6-1C9C-F7EA-083EA2C66C6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txBody>
            <a:bodyPr/>
            <a:lstStyle/>
            <a:p>
              <a:endParaRPr lang="en-GB"/>
            </a:p>
          </p:txBody>
        </p:sp>
      </p:grpSp>
      <p:sp>
        <p:nvSpPr>
          <p:cNvPr id="7" name="TextBox 4">
            <a:extLst>
              <a:ext uri="{FF2B5EF4-FFF2-40B4-BE49-F238E27FC236}">
                <a16:creationId xmlns:a16="http://schemas.microsoft.com/office/drawing/2014/main" id="{76FB1245-27FD-F4F7-82EC-8888D8CFC3C5}"/>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chemeClr val="tx1"/>
                </a:solidFill>
                <a:latin typeface="Arial" panose="020B0604020202020204" pitchFamily="34" charset="0"/>
                <a:cs typeface="Arial" panose="020B0604020202020204" pitchFamily="34" charset="0"/>
              </a:rPr>
              <a:t>PRINT OUT</a:t>
            </a:r>
          </a:p>
        </p:txBody>
      </p:sp>
    </p:spTree>
    <p:extLst>
      <p:ext uri="{BB962C8B-B14F-4D97-AF65-F5344CB8AC3E}">
        <p14:creationId xmlns:p14="http://schemas.microsoft.com/office/powerpoint/2010/main" val="341583022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Infer">
    <p:spTree>
      <p:nvGrpSpPr>
        <p:cNvPr id="1" name=""/>
        <p:cNvGrpSpPr/>
        <p:nvPr/>
      </p:nvGrpSpPr>
      <p:grpSpPr>
        <a:xfrm>
          <a:off x="0" y="0"/>
          <a:ext cx="0" cy="0"/>
          <a:chOff x="0" y="0"/>
          <a:chExt cx="0" cy="0"/>
        </a:xfrm>
      </p:grpSpPr>
      <p:sp>
        <p:nvSpPr>
          <p:cNvPr id="2" name="TextBox 11">
            <a:extLst>
              <a:ext uri="{FF2B5EF4-FFF2-40B4-BE49-F238E27FC236}">
                <a16:creationId xmlns:a16="http://schemas.microsoft.com/office/drawing/2014/main" id="{628A1918-E2A7-EBB9-C28A-C2CC1463B9B0}"/>
              </a:ext>
            </a:extLst>
          </p:cNvPr>
          <p:cNvSpPr txBox="1"/>
          <p:nvPr userDrawn="1"/>
        </p:nvSpPr>
        <p:spPr>
          <a:xfrm>
            <a:off x="172728" y="170820"/>
            <a:ext cx="5872948" cy="773225"/>
          </a:xfrm>
          <a:prstGeom prst="rect">
            <a:avLst/>
          </a:prstGeom>
        </p:spPr>
        <p:txBody>
          <a:bodyPr wrap="square" lIns="0" tIns="0" rIns="0" bIns="0" rtlCol="0" anchor="t">
            <a:spAutoFit/>
          </a:bodyPr>
          <a:lstStyle/>
          <a:p>
            <a:pPr algn="ctr">
              <a:lnSpc>
                <a:spcPts val="3639"/>
              </a:lnSpc>
            </a:pPr>
            <a:r>
              <a:rPr lang="en-US" sz="2599">
                <a:solidFill>
                  <a:srgbClr val="000000"/>
                </a:solidFill>
                <a:latin typeface="Source Sans Pro Bold"/>
              </a:rPr>
              <a:t>What questions do you want to ask?</a:t>
            </a:r>
          </a:p>
          <a:p>
            <a:pPr algn="ctr">
              <a:lnSpc>
                <a:spcPts val="2239"/>
              </a:lnSpc>
            </a:pPr>
            <a:endParaRPr lang="en-US" sz="2599">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698735" y="1073554"/>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infer?</a:t>
            </a:r>
          </a:p>
          <a:p>
            <a:pPr algn="ctr">
              <a:lnSpc>
                <a:spcPts val="2239"/>
              </a:lnSpc>
            </a:pPr>
            <a:endParaRPr lang="en-US" sz="2599">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366892" y="2098003"/>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see?</a:t>
            </a:r>
          </a:p>
          <a:p>
            <a:pPr algn="ctr">
              <a:lnSpc>
                <a:spcPts val="2239"/>
              </a:lnSpc>
            </a:pPr>
            <a:endParaRPr lang="en-US" sz="2599">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2001749" y="1033769"/>
            <a:ext cx="8632004" cy="5182095"/>
          </a:xfrm>
          <a:prstGeom prst="rect">
            <a:avLst/>
          </a:prstGeom>
          <a:noFill/>
          <a:ln w="57150">
            <a:solidFill>
              <a:srgbClr val="BBEBA0"/>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410966" y="174661"/>
            <a:ext cx="11270751" cy="6503541"/>
          </a:xfrm>
          <a:prstGeom prst="rect">
            <a:avLst/>
          </a:prstGeom>
          <a:noFill/>
          <a:ln w="57150">
            <a:solidFill>
              <a:srgbClr val="BBEBA0"/>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2716493" y="2101844"/>
            <a:ext cx="7030588" cy="3722385"/>
          </a:xfrm>
          <a:prstGeom prst="rect">
            <a:avLst/>
          </a:prstGeom>
          <a:noFill/>
          <a:ln w="57150">
            <a:solidFill>
              <a:srgbClr val="BBEBA0"/>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con">
            <a:extLst>
              <a:ext uri="{FF2B5EF4-FFF2-40B4-BE49-F238E27FC236}">
                <a16:creationId xmlns:a16="http://schemas.microsoft.com/office/drawing/2014/main" id="{AA7996F2-C9D0-6E91-B0A3-348C911D38D1}"/>
              </a:ext>
            </a:extLst>
          </p:cNvPr>
          <p:cNvPicPr>
            <a:picLocks noChangeAspect="1"/>
          </p:cNvPicPr>
          <p:nvPr userDrawn="1"/>
        </p:nvPicPr>
        <p:blipFill>
          <a:blip r:embed="rId2"/>
          <a:srcRect/>
          <a:stretch/>
        </p:blipFill>
        <p:spPr>
          <a:xfrm>
            <a:off x="8091059" y="431581"/>
            <a:ext cx="2688166" cy="1653170"/>
          </a:xfrm>
          <a:prstGeom prst="rect">
            <a:avLst/>
          </a:prstGeom>
        </p:spPr>
      </p:pic>
      <p:pic>
        <p:nvPicPr>
          <p:cNvPr id="6" name="Examine-icon">
            <a:extLst>
              <a:ext uri="{FF2B5EF4-FFF2-40B4-BE49-F238E27FC236}">
                <a16:creationId xmlns:a16="http://schemas.microsoft.com/office/drawing/2014/main" id="{585F0976-61B7-39A4-2C36-32268A3D09F5}"/>
              </a:ext>
            </a:extLst>
          </p:cNvPr>
          <p:cNvPicPr>
            <a:picLocks noChangeAspect="1"/>
          </p:cNvPicPr>
          <p:nvPr userDrawn="1"/>
        </p:nvPicPr>
        <p:blipFill>
          <a:blip r:embed="rId3"/>
          <a:srcRect/>
          <a:stretch/>
        </p:blipFill>
        <p:spPr>
          <a:xfrm>
            <a:off x="2835761" y="4220992"/>
            <a:ext cx="1763009" cy="1603237"/>
          </a:xfrm>
          <a:prstGeom prst="rect">
            <a:avLst/>
          </a:prstGeom>
        </p:spPr>
      </p:pic>
      <p:pic>
        <p:nvPicPr>
          <p:cNvPr id="7" name="Icon">
            <a:extLst>
              <a:ext uri="{FF2B5EF4-FFF2-40B4-BE49-F238E27FC236}">
                <a16:creationId xmlns:a16="http://schemas.microsoft.com/office/drawing/2014/main" id="{E71A92EB-55AA-8ABD-ECF7-D8A0CC819464}"/>
              </a:ext>
            </a:extLst>
          </p:cNvPr>
          <p:cNvPicPr>
            <a:picLocks noChangeAspect="1"/>
          </p:cNvPicPr>
          <p:nvPr userDrawn="1"/>
        </p:nvPicPr>
        <p:blipFill>
          <a:blip r:embed="rId4"/>
          <a:srcRect/>
          <a:stretch/>
        </p:blipFill>
        <p:spPr>
          <a:xfrm>
            <a:off x="532275" y="759468"/>
            <a:ext cx="2035921" cy="2372437"/>
          </a:xfrm>
          <a:prstGeom prst="rect">
            <a:avLst/>
          </a:prstGeom>
        </p:spPr>
      </p:pic>
    </p:spTree>
    <p:extLst>
      <p:ext uri="{BB962C8B-B14F-4D97-AF65-F5344CB8AC3E}">
        <p14:creationId xmlns:p14="http://schemas.microsoft.com/office/powerpoint/2010/main" val="2381413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Infer">
    <p:spTree>
      <p:nvGrpSpPr>
        <p:cNvPr id="1" name=""/>
        <p:cNvGrpSpPr/>
        <p:nvPr/>
      </p:nvGrpSpPr>
      <p:grpSpPr>
        <a:xfrm>
          <a:off x="0" y="0"/>
          <a:ext cx="0" cy="0"/>
          <a:chOff x="0" y="0"/>
          <a:chExt cx="0" cy="0"/>
        </a:xfrm>
      </p:grpSpPr>
      <p:sp>
        <p:nvSpPr>
          <p:cNvPr id="2" name="TextBox 11">
            <a:extLst>
              <a:ext uri="{FF2B5EF4-FFF2-40B4-BE49-F238E27FC236}">
                <a16:creationId xmlns:a16="http://schemas.microsoft.com/office/drawing/2014/main" id="{628A1918-E2A7-EBB9-C28A-C2CC1463B9B0}"/>
              </a:ext>
            </a:extLst>
          </p:cNvPr>
          <p:cNvSpPr txBox="1"/>
          <p:nvPr userDrawn="1"/>
        </p:nvSpPr>
        <p:spPr>
          <a:xfrm>
            <a:off x="-49023" y="159934"/>
            <a:ext cx="5872948" cy="773225"/>
          </a:xfrm>
          <a:prstGeom prst="rect">
            <a:avLst/>
          </a:prstGeom>
        </p:spPr>
        <p:txBody>
          <a:bodyPr wrap="square" lIns="0" tIns="0" rIns="0" bIns="0" rtlCol="0" anchor="t">
            <a:spAutoFit/>
          </a:bodyPr>
          <a:lstStyle/>
          <a:p>
            <a:pPr algn="ctr">
              <a:lnSpc>
                <a:spcPts val="3639"/>
              </a:lnSpc>
            </a:pPr>
            <a:r>
              <a:rPr lang="en-US" sz="2599">
                <a:solidFill>
                  <a:srgbClr val="000000"/>
                </a:solidFill>
                <a:latin typeface="Source Sans Pro Bold"/>
              </a:rPr>
              <a:t>What questions do you want to ask?</a:t>
            </a:r>
          </a:p>
          <a:p>
            <a:pPr algn="ctr">
              <a:lnSpc>
                <a:spcPts val="2239"/>
              </a:lnSpc>
            </a:pPr>
            <a:endParaRPr lang="en-US" sz="2599">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476984" y="1062668"/>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infer?</a:t>
            </a:r>
          </a:p>
          <a:p>
            <a:pPr algn="ctr">
              <a:lnSpc>
                <a:spcPts val="2239"/>
              </a:lnSpc>
            </a:pPr>
            <a:endParaRPr lang="en-US" sz="2599">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145141" y="2087117"/>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see?</a:t>
            </a:r>
          </a:p>
          <a:p>
            <a:pPr algn="ctr">
              <a:lnSpc>
                <a:spcPts val="2239"/>
              </a:lnSpc>
            </a:pPr>
            <a:endParaRPr lang="en-US" sz="2599">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1779998" y="1022883"/>
            <a:ext cx="8632004" cy="5182095"/>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189215" y="163775"/>
            <a:ext cx="11270751" cy="6503541"/>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2494742" y="2090958"/>
            <a:ext cx="7030588" cy="3722385"/>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2">
            <a:extLst>
              <a:ext uri="{FF2B5EF4-FFF2-40B4-BE49-F238E27FC236}">
                <a16:creationId xmlns:a16="http://schemas.microsoft.com/office/drawing/2014/main" id="{903C65A8-96CE-A693-4CCC-87A1DE4D5E30}"/>
              </a:ext>
            </a:extLst>
          </p:cNvPr>
          <p:cNvGrpSpPr/>
          <p:nvPr userDrawn="1"/>
        </p:nvGrpSpPr>
        <p:grpSpPr>
          <a:xfrm rot="-5400000">
            <a:off x="8449493" y="3115493"/>
            <a:ext cx="6858000" cy="627015"/>
            <a:chOff x="0" y="0"/>
            <a:chExt cx="1993384" cy="182252"/>
          </a:xfrm>
        </p:grpSpPr>
        <p:sp>
          <p:nvSpPr>
            <p:cNvPr id="7" name="Freeform 3">
              <a:extLst>
                <a:ext uri="{FF2B5EF4-FFF2-40B4-BE49-F238E27FC236}">
                  <a16:creationId xmlns:a16="http://schemas.microsoft.com/office/drawing/2014/main" id="{FFD71B93-BC37-B3F1-ED2C-88138AEBC420}"/>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txBody>
            <a:bodyPr/>
            <a:lstStyle/>
            <a:p>
              <a:endParaRPr lang="en-GB"/>
            </a:p>
          </p:txBody>
        </p:sp>
      </p:grpSp>
      <p:sp>
        <p:nvSpPr>
          <p:cNvPr id="8" name="TextBox 4">
            <a:extLst>
              <a:ext uri="{FF2B5EF4-FFF2-40B4-BE49-F238E27FC236}">
                <a16:creationId xmlns:a16="http://schemas.microsoft.com/office/drawing/2014/main" id="{A66A6FAE-CACE-53BD-DFB0-98A6367AD30B}"/>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chemeClr val="tx1"/>
                </a:solidFill>
                <a:latin typeface="Arial" panose="020B0604020202020204" pitchFamily="34" charset="0"/>
                <a:cs typeface="Arial" panose="020B0604020202020204" pitchFamily="34" charset="0"/>
              </a:rPr>
              <a:t>PRINT OUT</a:t>
            </a:r>
          </a:p>
        </p:txBody>
      </p:sp>
    </p:spTree>
    <p:extLst>
      <p:ext uri="{BB962C8B-B14F-4D97-AF65-F5344CB8AC3E}">
        <p14:creationId xmlns:p14="http://schemas.microsoft.com/office/powerpoint/2010/main" val="7496915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ow-To-Page">
    <p:spTree>
      <p:nvGrpSpPr>
        <p:cNvPr id="1" name=""/>
        <p:cNvGrpSpPr/>
        <p:nvPr/>
      </p:nvGrpSpPr>
      <p:grpSpPr>
        <a:xfrm>
          <a:off x="0" y="0"/>
          <a:ext cx="0" cy="0"/>
          <a:chOff x="0" y="0"/>
          <a:chExt cx="0" cy="0"/>
        </a:xfrm>
      </p:grpSpPr>
      <p:sp>
        <p:nvSpPr>
          <p:cNvPr id="13" name="Picture 10">
            <a:extLst>
              <a:ext uri="{FF2B5EF4-FFF2-40B4-BE49-F238E27FC236}">
                <a16:creationId xmlns:a16="http://schemas.microsoft.com/office/drawing/2014/main" id="{EC168A8E-E3C7-B41A-726B-1B6D37933446}"/>
              </a:ext>
              <a:ext uri="{C183D7F6-B498-43B3-948B-1728B52AA6E4}">
                <adec:decorative xmlns:adec="http://schemas.microsoft.com/office/drawing/2017/decorative" val="1"/>
              </a:ext>
            </a:extLst>
          </p:cNvPr>
          <p:cNvSpPr/>
          <p:nvPr userDrawn="1"/>
        </p:nvSpPr>
        <p:spPr>
          <a:xfrm rot="231877">
            <a:off x="205462" y="334708"/>
            <a:ext cx="6021134" cy="6299999"/>
          </a:xfrm>
          <a:custGeom>
            <a:avLst/>
            <a:gdLst>
              <a:gd name="connsiteX0" fmla="*/ 8808595 w 8829787"/>
              <a:gd name="connsiteY0" fmla="*/ 3482560 h 6161228"/>
              <a:gd name="connsiteX1" fmla="*/ 8829667 w 8829787"/>
              <a:gd name="connsiteY1" fmla="*/ 4542806 h 6161228"/>
              <a:gd name="connsiteX2" fmla="*/ 8664598 w 8829787"/>
              <a:gd name="connsiteY2" fmla="*/ 4860106 h 6161228"/>
              <a:gd name="connsiteX3" fmla="*/ 7252730 w 8829787"/>
              <a:gd name="connsiteY3" fmla="*/ 5161927 h 6161228"/>
              <a:gd name="connsiteX4" fmla="*/ 6732937 w 8829787"/>
              <a:gd name="connsiteY4" fmla="*/ 5270274 h 6161228"/>
              <a:gd name="connsiteX5" fmla="*/ 5805739 w 8829787"/>
              <a:gd name="connsiteY5" fmla="*/ 5440532 h 6161228"/>
              <a:gd name="connsiteX6" fmla="*/ 4801276 w 8829787"/>
              <a:gd name="connsiteY6" fmla="*/ 5564357 h 6161228"/>
              <a:gd name="connsiteX7" fmla="*/ 3284043 w 8829787"/>
              <a:gd name="connsiteY7" fmla="*/ 5734615 h 6161228"/>
              <a:gd name="connsiteX8" fmla="*/ 2525427 w 8829787"/>
              <a:gd name="connsiteY8" fmla="*/ 5827483 h 6161228"/>
              <a:gd name="connsiteX9" fmla="*/ 980098 w 8829787"/>
              <a:gd name="connsiteY9" fmla="*/ 6113827 h 6161228"/>
              <a:gd name="connsiteX10" fmla="*/ 509475 w 8829787"/>
              <a:gd name="connsiteY10" fmla="*/ 6137044 h 6161228"/>
              <a:gd name="connsiteX11" fmla="*/ 365479 w 8829787"/>
              <a:gd name="connsiteY11" fmla="*/ 6067393 h 6161228"/>
              <a:gd name="connsiteX12" fmla="*/ 235531 w 8829787"/>
              <a:gd name="connsiteY12" fmla="*/ 5781049 h 6161228"/>
              <a:gd name="connsiteX13" fmla="*/ 7243 w 8829787"/>
              <a:gd name="connsiteY13" fmla="*/ 2840221 h 6161228"/>
              <a:gd name="connsiteX14" fmla="*/ 52901 w 8829787"/>
              <a:gd name="connsiteY14" fmla="*/ 2035363 h 6161228"/>
              <a:gd name="connsiteX15" fmla="*/ 165288 w 8829787"/>
              <a:gd name="connsiteY15" fmla="*/ 1222765 h 6161228"/>
              <a:gd name="connsiteX16" fmla="*/ 368991 w 8829787"/>
              <a:gd name="connsiteY16" fmla="*/ 936422 h 6161228"/>
              <a:gd name="connsiteX17" fmla="*/ 755323 w 8829787"/>
              <a:gd name="connsiteY17" fmla="*/ 936422 h 6161228"/>
              <a:gd name="connsiteX18" fmla="*/ 1612278 w 8829787"/>
              <a:gd name="connsiteY18" fmla="*/ 874509 h 6161228"/>
              <a:gd name="connsiteX19" fmla="*/ 2286604 w 8829787"/>
              <a:gd name="connsiteY19" fmla="*/ 828075 h 6161228"/>
              <a:gd name="connsiteX20" fmla="*/ 4407919 w 8829787"/>
              <a:gd name="connsiteY20" fmla="*/ 704251 h 6161228"/>
              <a:gd name="connsiteX21" fmla="*/ 5482625 w 8829787"/>
              <a:gd name="connsiteY21" fmla="*/ 503036 h 6161228"/>
              <a:gd name="connsiteX22" fmla="*/ 6121829 w 8829787"/>
              <a:gd name="connsiteY22" fmla="*/ 371473 h 6161228"/>
              <a:gd name="connsiteX23" fmla="*/ 7010394 w 8829787"/>
              <a:gd name="connsiteY23" fmla="*/ 131563 h 6161228"/>
              <a:gd name="connsiteX24" fmla="*/ 7459944 w 8829787"/>
              <a:gd name="connsiteY24" fmla="*/ 54173 h 6161228"/>
              <a:gd name="connsiteX25" fmla="*/ 8380117 w 8829787"/>
              <a:gd name="connsiteY25" fmla="*/ 0 h 6161228"/>
              <a:gd name="connsiteX26" fmla="*/ 8538162 w 8829787"/>
              <a:gd name="connsiteY26" fmla="*/ 30956 h 6161228"/>
              <a:gd name="connsiteX27" fmla="*/ 8629477 w 8829787"/>
              <a:gd name="connsiteY27" fmla="*/ 208954 h 6161228"/>
              <a:gd name="connsiteX28" fmla="*/ 8762937 w 8829787"/>
              <a:gd name="connsiteY28" fmla="*/ 1896060 h 6161228"/>
              <a:gd name="connsiteX29" fmla="*/ 8798059 w 8829787"/>
              <a:gd name="connsiteY29" fmla="*/ 2778309 h 6161228"/>
              <a:gd name="connsiteX30" fmla="*/ 8798059 w 8829787"/>
              <a:gd name="connsiteY30" fmla="*/ 3467082 h 6161228"/>
              <a:gd name="connsiteX31" fmla="*/ 8808595 w 8829787"/>
              <a:gd name="connsiteY31" fmla="*/ 3467082 h 6161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829787" h="6161228">
                <a:moveTo>
                  <a:pt x="8808595" y="3482560"/>
                </a:moveTo>
                <a:cubicBezTo>
                  <a:pt x="8815619" y="3830816"/>
                  <a:pt x="8822643" y="4186811"/>
                  <a:pt x="8829667" y="4542806"/>
                </a:cubicBezTo>
                <a:cubicBezTo>
                  <a:pt x="8833180" y="4705325"/>
                  <a:pt x="8759425" y="4852366"/>
                  <a:pt x="8664598" y="4860106"/>
                </a:cubicBezTo>
                <a:cubicBezTo>
                  <a:pt x="8190463" y="4906540"/>
                  <a:pt x="7719840" y="5007147"/>
                  <a:pt x="7252730" y="5161927"/>
                </a:cubicBezTo>
                <a:cubicBezTo>
                  <a:pt x="7080636" y="5216101"/>
                  <a:pt x="6905030" y="5239318"/>
                  <a:pt x="6732937" y="5270274"/>
                </a:cubicBezTo>
                <a:cubicBezTo>
                  <a:pt x="6423871" y="5332186"/>
                  <a:pt x="6114805" y="5394098"/>
                  <a:pt x="5805739" y="5440532"/>
                </a:cubicBezTo>
                <a:cubicBezTo>
                  <a:pt x="5472089" y="5494705"/>
                  <a:pt x="5134926" y="5548878"/>
                  <a:pt x="4801276" y="5564357"/>
                </a:cubicBezTo>
                <a:cubicBezTo>
                  <a:pt x="4295532" y="5595312"/>
                  <a:pt x="3786275" y="5634007"/>
                  <a:pt x="3284043" y="5734615"/>
                </a:cubicBezTo>
                <a:cubicBezTo>
                  <a:pt x="3031171" y="5781049"/>
                  <a:pt x="2778299" y="5788788"/>
                  <a:pt x="2525427" y="5827483"/>
                </a:cubicBezTo>
                <a:cubicBezTo>
                  <a:pt x="2009147" y="5904873"/>
                  <a:pt x="1492866" y="5951308"/>
                  <a:pt x="980098" y="6113827"/>
                </a:cubicBezTo>
                <a:cubicBezTo>
                  <a:pt x="825565" y="6168000"/>
                  <a:pt x="667520" y="6175739"/>
                  <a:pt x="509475" y="6137044"/>
                </a:cubicBezTo>
                <a:cubicBezTo>
                  <a:pt x="460306" y="6121566"/>
                  <a:pt x="411136" y="6098349"/>
                  <a:pt x="365479" y="6067393"/>
                </a:cubicBezTo>
                <a:cubicBezTo>
                  <a:pt x="295236" y="6013220"/>
                  <a:pt x="249579" y="5935829"/>
                  <a:pt x="235531" y="5781049"/>
                </a:cubicBezTo>
                <a:cubicBezTo>
                  <a:pt x="165288" y="4798194"/>
                  <a:pt x="88022" y="3823077"/>
                  <a:pt x="7243" y="2840221"/>
                </a:cubicBezTo>
                <a:cubicBezTo>
                  <a:pt x="-10317" y="2569355"/>
                  <a:pt x="3731" y="2290750"/>
                  <a:pt x="52901" y="2035363"/>
                </a:cubicBezTo>
                <a:cubicBezTo>
                  <a:pt x="98558" y="1772236"/>
                  <a:pt x="154752" y="1509109"/>
                  <a:pt x="165288" y="1222765"/>
                </a:cubicBezTo>
                <a:cubicBezTo>
                  <a:pt x="172313" y="1037029"/>
                  <a:pt x="253091" y="936422"/>
                  <a:pt x="368991" y="936422"/>
                </a:cubicBezTo>
                <a:cubicBezTo>
                  <a:pt x="498939" y="936422"/>
                  <a:pt x="625375" y="944161"/>
                  <a:pt x="755323" y="936422"/>
                </a:cubicBezTo>
                <a:cubicBezTo>
                  <a:pt x="1039804" y="920944"/>
                  <a:pt x="1327797" y="897726"/>
                  <a:pt x="1612278" y="874509"/>
                </a:cubicBezTo>
                <a:cubicBezTo>
                  <a:pt x="1837054" y="859031"/>
                  <a:pt x="2061829" y="820336"/>
                  <a:pt x="2286604" y="828075"/>
                </a:cubicBezTo>
                <a:cubicBezTo>
                  <a:pt x="2996050" y="843553"/>
                  <a:pt x="3701985" y="773902"/>
                  <a:pt x="4407919" y="704251"/>
                </a:cubicBezTo>
                <a:cubicBezTo>
                  <a:pt x="4766155" y="673295"/>
                  <a:pt x="5124390" y="572688"/>
                  <a:pt x="5482625" y="503036"/>
                </a:cubicBezTo>
                <a:cubicBezTo>
                  <a:pt x="5696864" y="464341"/>
                  <a:pt x="5907591" y="425646"/>
                  <a:pt x="6121829" y="371473"/>
                </a:cubicBezTo>
                <a:cubicBezTo>
                  <a:pt x="6420359" y="294083"/>
                  <a:pt x="6715377" y="208954"/>
                  <a:pt x="7010394" y="131563"/>
                </a:cubicBezTo>
                <a:cubicBezTo>
                  <a:pt x="7157902" y="92868"/>
                  <a:pt x="7308923" y="69651"/>
                  <a:pt x="7459944" y="54173"/>
                </a:cubicBezTo>
                <a:cubicBezTo>
                  <a:pt x="7765498" y="30956"/>
                  <a:pt x="8074564" y="15478"/>
                  <a:pt x="8380117" y="0"/>
                </a:cubicBezTo>
                <a:cubicBezTo>
                  <a:pt x="8432799" y="0"/>
                  <a:pt x="8485480" y="15478"/>
                  <a:pt x="8538162" y="30956"/>
                </a:cubicBezTo>
                <a:cubicBezTo>
                  <a:pt x="8583820" y="38695"/>
                  <a:pt x="8622453" y="108346"/>
                  <a:pt x="8629477" y="208954"/>
                </a:cubicBezTo>
                <a:cubicBezTo>
                  <a:pt x="8671622" y="773902"/>
                  <a:pt x="8720792" y="1331112"/>
                  <a:pt x="8762937" y="1896060"/>
                </a:cubicBezTo>
                <a:cubicBezTo>
                  <a:pt x="8784010" y="2190143"/>
                  <a:pt x="8791034" y="2484226"/>
                  <a:pt x="8798059" y="2778309"/>
                </a:cubicBezTo>
                <a:cubicBezTo>
                  <a:pt x="8805083" y="3010479"/>
                  <a:pt x="8798059" y="3234911"/>
                  <a:pt x="8798059" y="3467082"/>
                </a:cubicBezTo>
                <a:lnTo>
                  <a:pt x="8808595" y="3467082"/>
                </a:lnTo>
                <a:close/>
              </a:path>
            </a:pathLst>
          </a:custGeom>
          <a:solidFill>
            <a:srgbClr val="BBEBA0"/>
          </a:solidFill>
          <a:ln w="24379" cap="flat">
            <a:noFill/>
            <a:prstDash val="solid"/>
            <a:miter/>
          </a:ln>
        </p:spPr>
        <p:txBody>
          <a:bodyPr rtlCol="0" anchor="ctr"/>
          <a:lstStyle/>
          <a:p>
            <a:endParaRPr lang="en-US"/>
          </a:p>
        </p:txBody>
      </p:sp>
      <p:sp>
        <p:nvSpPr>
          <p:cNvPr id="15" name="Content Placeholder 2">
            <a:extLst>
              <a:ext uri="{FF2B5EF4-FFF2-40B4-BE49-F238E27FC236}">
                <a16:creationId xmlns:a16="http://schemas.microsoft.com/office/drawing/2014/main" id="{765FCCB3-3076-2340-5BC6-BD76E591FADC}"/>
              </a:ext>
            </a:extLst>
          </p:cNvPr>
          <p:cNvSpPr>
            <a:spLocks noGrp="1"/>
          </p:cNvSpPr>
          <p:nvPr>
            <p:ph idx="1" hasCustomPrompt="1"/>
          </p:nvPr>
        </p:nvSpPr>
        <p:spPr>
          <a:xfrm>
            <a:off x="381885" y="1470244"/>
            <a:ext cx="5714115" cy="5022630"/>
          </a:xfrm>
          <a:prstGeom prst="rect">
            <a:avLst/>
          </a:prstGeom>
        </p:spPr>
        <p:txBody>
          <a:bodyPr lIns="0" rIns="90000"/>
          <a:lstStyle>
            <a:lvl1pPr marL="0" indent="0">
              <a:buFontTx/>
              <a:buNone/>
              <a:defRPr b="0" i="0" baseline="0">
                <a:solidFill>
                  <a:schemeClr val="tx1"/>
                </a:solidFill>
              </a:defRPr>
            </a:lvl1pPr>
            <a:lvl2pPr marL="800100" indent="-342900">
              <a:buFont typeface="Arial" panose="020B0604020202020204" pitchFamily="34" charset="0"/>
              <a:buChar char="•"/>
              <a:defRPr>
                <a:solidFill>
                  <a:schemeClr val="tx1"/>
                </a:solidFill>
              </a:defRPr>
            </a:lvl2pPr>
            <a:lvl3pPr marL="1257300" indent="-342900">
              <a:buFont typeface="Arial" panose="020B0604020202020204" pitchFamily="34" charset="0"/>
              <a:buChar char="•"/>
              <a:defRPr>
                <a:solidFill>
                  <a:schemeClr val="tx1"/>
                </a:solidFill>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17" name="Content Placeholder 2">
            <a:extLst>
              <a:ext uri="{FF2B5EF4-FFF2-40B4-BE49-F238E27FC236}">
                <a16:creationId xmlns:a16="http://schemas.microsoft.com/office/drawing/2014/main" id="{3A4F0D21-6282-06E8-999E-BB08C0F3C3DC}"/>
              </a:ext>
            </a:extLst>
          </p:cNvPr>
          <p:cNvSpPr>
            <a:spLocks noGrp="1"/>
          </p:cNvSpPr>
          <p:nvPr>
            <p:ph idx="11" hasCustomPrompt="1"/>
          </p:nvPr>
        </p:nvSpPr>
        <p:spPr>
          <a:xfrm>
            <a:off x="6477886" y="1470244"/>
            <a:ext cx="5247950"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1"/>
            <a:r>
              <a:rPr lang="en-GB"/>
              <a:t>Bullet level</a:t>
            </a:r>
          </a:p>
          <a:p>
            <a:pPr lvl="2"/>
            <a:r>
              <a:rPr lang="en-GB"/>
              <a:t>Second level</a:t>
            </a:r>
          </a:p>
        </p:txBody>
      </p:sp>
      <p:sp>
        <p:nvSpPr>
          <p:cNvPr id="2" name="TextBox 1">
            <a:extLst>
              <a:ext uri="{FF2B5EF4-FFF2-40B4-BE49-F238E27FC236}">
                <a16:creationId xmlns:a16="http://schemas.microsoft.com/office/drawing/2014/main" id="{7BE45D11-88FE-A2E9-340E-540463C60D62}"/>
              </a:ext>
            </a:extLst>
          </p:cNvPr>
          <p:cNvSpPr txBox="1"/>
          <p:nvPr userDrawn="1"/>
        </p:nvSpPr>
        <p:spPr>
          <a:xfrm>
            <a:off x="381885" y="365423"/>
            <a:ext cx="8229600" cy="46166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baseline="0">
                <a:solidFill>
                  <a:schemeClr val="tx1"/>
                </a:solidFill>
                <a:latin typeface="Arial" panose="020B0604020202020204" pitchFamily="34" charset="0"/>
                <a:cs typeface="Arial" panose="020B0604020202020204" pitchFamily="34" charset="0"/>
              </a:rPr>
              <a:t>How to use this PPT</a:t>
            </a:r>
            <a:endParaRPr lang="en-US" sz="2400" baseline="0">
              <a:solidFill>
                <a:schemeClr val="tx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D3E401E8-BC83-5E7E-DAF0-04DE54466C9C}"/>
              </a:ext>
            </a:extLst>
          </p:cNvPr>
          <p:cNvSpPr txBox="1"/>
          <p:nvPr userDrawn="1"/>
        </p:nvSpPr>
        <p:spPr>
          <a:xfrm>
            <a:off x="6477885" y="945469"/>
            <a:ext cx="4278923" cy="46166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baseline="0">
                <a:solidFill>
                  <a:schemeClr val="tx1"/>
                </a:solidFill>
                <a:latin typeface="Arial" panose="020B0604020202020204" pitchFamily="34" charset="0"/>
                <a:cs typeface="Arial" panose="020B0604020202020204" pitchFamily="34" charset="0"/>
              </a:rPr>
              <a:t>Accompanying Resources:</a:t>
            </a:r>
            <a:endParaRPr lang="en-US" sz="2400" baseline="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022634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CD55B6F5-63A6-0DDF-28A9-545327C6D635}"/>
              </a:ext>
            </a:extLst>
          </p:cNvPr>
          <p:cNvSpPr>
            <a:spLocks noGrp="1"/>
          </p:cNvSpPr>
          <p:nvPr>
            <p:ph type="title"/>
          </p:nvPr>
        </p:nvSpPr>
        <p:spPr>
          <a:xfrm>
            <a:off x="319494" y="-1016135"/>
            <a:ext cx="10515600" cy="913835"/>
          </a:xfrm>
        </p:spPr>
        <p:txBody>
          <a:bodyPr/>
          <a:lstStyle>
            <a:lvl1pPr>
              <a:defRPr baseline="0">
                <a:solidFill>
                  <a:schemeClr val="tx1"/>
                </a:solidFill>
              </a:defRPr>
            </a:lvl1pPr>
          </a:lstStyle>
          <a:p>
            <a:r>
              <a:rPr lang="en-GB"/>
              <a:t>Click to edit Master title style</a:t>
            </a:r>
            <a:endParaRPr lang="en-US"/>
          </a:p>
        </p:txBody>
      </p:sp>
    </p:spTree>
    <p:extLst>
      <p:ext uri="{BB962C8B-B14F-4D97-AF65-F5344CB8AC3E}">
        <p14:creationId xmlns:p14="http://schemas.microsoft.com/office/powerpoint/2010/main" val="240970643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3_Full Page - Content Block - Full Picture">
    <p:spTree>
      <p:nvGrpSpPr>
        <p:cNvPr id="1" name=""/>
        <p:cNvGrpSpPr/>
        <p:nvPr/>
      </p:nvGrpSpPr>
      <p:grpSpPr>
        <a:xfrm>
          <a:off x="0" y="0"/>
          <a:ext cx="0" cy="0"/>
          <a:chOff x="0" y="0"/>
          <a:chExt cx="0" cy="0"/>
        </a:xfrm>
      </p:grpSpPr>
      <p:sp>
        <p:nvSpPr>
          <p:cNvPr id="4" name="Title 18">
            <a:extLst>
              <a:ext uri="{FF2B5EF4-FFF2-40B4-BE49-F238E27FC236}">
                <a16:creationId xmlns:a16="http://schemas.microsoft.com/office/drawing/2014/main" id="{69542118-A086-8DBB-1902-845F881FEC69}"/>
              </a:ext>
            </a:extLst>
          </p:cNvPr>
          <p:cNvSpPr>
            <a:spLocks noGrp="1"/>
          </p:cNvSpPr>
          <p:nvPr>
            <p:ph type="title"/>
          </p:nvPr>
        </p:nvSpPr>
        <p:spPr>
          <a:xfrm>
            <a:off x="357187" y="365126"/>
            <a:ext cx="5580905" cy="710288"/>
          </a:xfrm>
          <a:prstGeom prst="rect">
            <a:avLst/>
          </a:prstGeom>
        </p:spPr>
        <p:txBody>
          <a:bodyPr lIns="0" rIns="90000"/>
          <a:lstStyle>
            <a:lvl1pPr>
              <a:defRPr sz="3200" baseline="0">
                <a:solidFill>
                  <a:schemeClr val="tx1"/>
                </a:solidFill>
              </a:defRPr>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6" y="1411704"/>
            <a:ext cx="5324852" cy="498160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3" name="Picture Placeholder 2">
            <a:extLst>
              <a:ext uri="{FF2B5EF4-FFF2-40B4-BE49-F238E27FC236}">
                <a16:creationId xmlns:a16="http://schemas.microsoft.com/office/drawing/2014/main" id="{E24F6B04-3C74-61E5-A8E9-58BFA80B098E}"/>
              </a:ext>
            </a:extLst>
          </p:cNvPr>
          <p:cNvSpPr>
            <a:spLocks noGrp="1"/>
          </p:cNvSpPr>
          <p:nvPr>
            <p:ph type="pic" sz="quarter" idx="10"/>
          </p:nvPr>
        </p:nvSpPr>
        <p:spPr>
          <a:xfrm>
            <a:off x="6096000" y="0"/>
            <a:ext cx="6096000" cy="6858000"/>
          </a:xfrm>
          <a:prstGeom prst="rect">
            <a:avLst/>
          </a:prstGeom>
        </p:spPr>
        <p:txBody>
          <a:bodyPr/>
          <a:lstStyle/>
          <a:p>
            <a:endParaRPr lang="en-US"/>
          </a:p>
        </p:txBody>
      </p:sp>
      <p:sp>
        <p:nvSpPr>
          <p:cNvPr id="2" name="Text Placeholder 41">
            <a:extLst>
              <a:ext uri="{FF2B5EF4-FFF2-40B4-BE49-F238E27FC236}">
                <a16:creationId xmlns:a16="http://schemas.microsoft.com/office/drawing/2014/main" id="{693031FB-FF82-C7E3-5E70-39883C1C83AA}"/>
              </a:ext>
            </a:extLst>
          </p:cNvPr>
          <p:cNvSpPr>
            <a:spLocks noGrp="1"/>
          </p:cNvSpPr>
          <p:nvPr>
            <p:ph type="body" sz="quarter" idx="26"/>
          </p:nvPr>
        </p:nvSpPr>
        <p:spPr>
          <a:xfrm>
            <a:off x="6409508" y="5844404"/>
            <a:ext cx="5477691" cy="592973"/>
          </a:xfrm>
          <a:prstGeom prst="roundRect">
            <a:avLst>
              <a:gd name="adj" fmla="val 19115"/>
            </a:avLst>
          </a:prstGeom>
          <a:solidFill>
            <a:srgbClr val="BBEBA0"/>
          </a:solid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371939931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2_Infer">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463FF02-0301-DF84-92E0-8321102B7A72}"/>
              </a:ext>
            </a:extLst>
          </p:cNvPr>
          <p:cNvSpPr>
            <a:spLocks noGrp="1"/>
          </p:cNvSpPr>
          <p:nvPr>
            <p:ph type="title"/>
          </p:nvPr>
        </p:nvSpPr>
        <p:spPr>
          <a:xfrm>
            <a:off x="410966" y="-1384129"/>
            <a:ext cx="10515600" cy="1325563"/>
          </a:xfrm>
        </p:spPr>
        <p:txBody>
          <a:bodyPr/>
          <a:lstStyle/>
          <a:p>
            <a:r>
              <a:rPr lang="en-GB"/>
              <a:t>Click to edit Master title style</a:t>
            </a:r>
            <a:endParaRPr lang="en-US"/>
          </a:p>
        </p:txBody>
      </p:sp>
      <p:sp>
        <p:nvSpPr>
          <p:cNvPr id="2" name="TextBox 11">
            <a:extLst>
              <a:ext uri="{FF2B5EF4-FFF2-40B4-BE49-F238E27FC236}">
                <a16:creationId xmlns:a16="http://schemas.microsoft.com/office/drawing/2014/main" id="{628A1918-E2A7-EBB9-C28A-C2CC1463B9B0}"/>
              </a:ext>
            </a:extLst>
          </p:cNvPr>
          <p:cNvSpPr txBox="1"/>
          <p:nvPr userDrawn="1"/>
        </p:nvSpPr>
        <p:spPr>
          <a:xfrm>
            <a:off x="172728" y="170820"/>
            <a:ext cx="5872948" cy="773225"/>
          </a:xfrm>
          <a:prstGeom prst="rect">
            <a:avLst/>
          </a:prstGeom>
        </p:spPr>
        <p:txBody>
          <a:bodyPr wrap="square" lIns="0" tIns="0" rIns="0" bIns="0" rtlCol="0" anchor="t">
            <a:spAutoFit/>
          </a:bodyPr>
          <a:lstStyle/>
          <a:p>
            <a:pPr algn="ctr">
              <a:lnSpc>
                <a:spcPts val="3639"/>
              </a:lnSpc>
            </a:pPr>
            <a:r>
              <a:rPr lang="en-US" sz="2599">
                <a:solidFill>
                  <a:srgbClr val="000000"/>
                </a:solidFill>
                <a:latin typeface="Source Sans Pro Bold"/>
              </a:rPr>
              <a:t>What questions do you want to ask?</a:t>
            </a:r>
          </a:p>
          <a:p>
            <a:pPr algn="ctr">
              <a:lnSpc>
                <a:spcPts val="2239"/>
              </a:lnSpc>
            </a:pPr>
            <a:endParaRPr lang="en-US" sz="2599">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698735" y="1073554"/>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infer?</a:t>
            </a:r>
          </a:p>
          <a:p>
            <a:pPr algn="ctr">
              <a:lnSpc>
                <a:spcPts val="2239"/>
              </a:lnSpc>
            </a:pPr>
            <a:endParaRPr lang="en-US" sz="2599">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366892" y="2098003"/>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see?</a:t>
            </a:r>
          </a:p>
          <a:p>
            <a:pPr algn="ctr">
              <a:lnSpc>
                <a:spcPts val="2239"/>
              </a:lnSpc>
            </a:pPr>
            <a:endParaRPr lang="en-US" sz="2599">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2001749" y="1033769"/>
            <a:ext cx="8632004" cy="5182095"/>
          </a:xfrm>
          <a:prstGeom prst="rect">
            <a:avLst/>
          </a:prstGeom>
          <a:noFill/>
          <a:ln w="57150">
            <a:solidFill>
              <a:srgbClr val="EC6625"/>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410966" y="174661"/>
            <a:ext cx="11270751" cy="6503541"/>
          </a:xfrm>
          <a:prstGeom prst="rect">
            <a:avLst/>
          </a:prstGeom>
          <a:noFill/>
          <a:ln w="57150">
            <a:solidFill>
              <a:srgbClr val="EC6625"/>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2716493" y="2101844"/>
            <a:ext cx="7030588" cy="3722385"/>
          </a:xfrm>
          <a:prstGeom prst="rect">
            <a:avLst/>
          </a:prstGeom>
          <a:noFill/>
          <a:ln w="57150">
            <a:solidFill>
              <a:srgbClr val="EC6625"/>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334175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2_Full Page - Content Block - Full Picture">
    <p:spTree>
      <p:nvGrpSpPr>
        <p:cNvPr id="1" name=""/>
        <p:cNvGrpSpPr/>
        <p:nvPr/>
      </p:nvGrpSpPr>
      <p:grpSpPr>
        <a:xfrm>
          <a:off x="0" y="0"/>
          <a:ext cx="0" cy="0"/>
          <a:chOff x="0" y="0"/>
          <a:chExt cx="0" cy="0"/>
        </a:xfrm>
      </p:grpSpPr>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6" y="1411704"/>
            <a:ext cx="5324852" cy="498160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Title 18">
            <a:extLst>
              <a:ext uri="{FF2B5EF4-FFF2-40B4-BE49-F238E27FC236}">
                <a16:creationId xmlns:a16="http://schemas.microsoft.com/office/drawing/2014/main" id="{AA82AD52-3FB7-5277-A3E4-5B8A6F69520D}"/>
              </a:ext>
            </a:extLst>
          </p:cNvPr>
          <p:cNvSpPr>
            <a:spLocks noGrp="1"/>
          </p:cNvSpPr>
          <p:nvPr>
            <p:ph type="title"/>
          </p:nvPr>
        </p:nvSpPr>
        <p:spPr>
          <a:xfrm>
            <a:off x="357187" y="365126"/>
            <a:ext cx="5349551" cy="710288"/>
          </a:xfrm>
          <a:prstGeom prst="rect">
            <a:avLst/>
          </a:prstGeom>
        </p:spPr>
        <p:txBody>
          <a:bodyPr lIns="0" rIns="90000"/>
          <a:lstStyle>
            <a:lvl1pPr>
              <a:defRPr sz="3200" baseline="0">
                <a:solidFill>
                  <a:schemeClr val="tx1"/>
                </a:solidFill>
              </a:defRPr>
            </a:lvl1pPr>
          </a:lstStyle>
          <a:p>
            <a:r>
              <a:rPr lang="en-GB"/>
              <a:t>Click to edit</a:t>
            </a:r>
            <a:endParaRPr lang="en-US"/>
          </a:p>
        </p:txBody>
      </p:sp>
      <p:sp>
        <p:nvSpPr>
          <p:cNvPr id="5" name="Picture Placeholder 2">
            <a:extLst>
              <a:ext uri="{FF2B5EF4-FFF2-40B4-BE49-F238E27FC236}">
                <a16:creationId xmlns:a16="http://schemas.microsoft.com/office/drawing/2014/main" id="{BE4FFC8B-4934-EC3D-D889-A8FEF64D1332}"/>
              </a:ext>
            </a:extLst>
          </p:cNvPr>
          <p:cNvSpPr>
            <a:spLocks noGrp="1"/>
          </p:cNvSpPr>
          <p:nvPr>
            <p:ph type="pic" sz="quarter" idx="10"/>
          </p:nvPr>
        </p:nvSpPr>
        <p:spPr>
          <a:xfrm>
            <a:off x="6096000" y="1411703"/>
            <a:ext cx="5714114" cy="4981601"/>
          </a:xfrm>
          <a:prstGeom prst="rect">
            <a:avLst/>
          </a:prstGeom>
        </p:spPr>
        <p:txBody>
          <a:bodyPr/>
          <a:lstStyle/>
          <a:p>
            <a:endParaRPr lang="en-US"/>
          </a:p>
        </p:txBody>
      </p:sp>
      <p:sp>
        <p:nvSpPr>
          <p:cNvPr id="6" name="Text Placeholder 41">
            <a:extLst>
              <a:ext uri="{FF2B5EF4-FFF2-40B4-BE49-F238E27FC236}">
                <a16:creationId xmlns:a16="http://schemas.microsoft.com/office/drawing/2014/main" id="{78783C62-9FC6-8E79-9757-0F0AE82A3133}"/>
              </a:ext>
            </a:extLst>
          </p:cNvPr>
          <p:cNvSpPr>
            <a:spLocks noGrp="1"/>
          </p:cNvSpPr>
          <p:nvPr>
            <p:ph type="body" sz="quarter" idx="26"/>
          </p:nvPr>
        </p:nvSpPr>
        <p:spPr>
          <a:xfrm>
            <a:off x="6189044" y="5583147"/>
            <a:ext cx="5524900" cy="592973"/>
          </a:xfrm>
          <a:prstGeom prst="roundRect">
            <a:avLst>
              <a:gd name="adj" fmla="val 19115"/>
            </a:avLst>
          </a:prstGeom>
          <a:solidFill>
            <a:srgbClr val="BBEBA0"/>
          </a:solid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415042875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_Title-Content-Polaroi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sz="2400"/>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15" name="Picture Placeholder 13">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5814652" y="1075414"/>
            <a:ext cx="5048013" cy="5460246"/>
          </a:xfrm>
          <a:prstGeom prst="rect">
            <a:avLst/>
          </a:prstGeom>
          <a:blipFill>
            <a:blip r:embed="rId2" cstate="email">
              <a:extLst>
                <a:ext uri="{28A0092B-C50C-407E-A947-70E740481C1C}">
                  <a14:useLocalDpi xmlns:a14="http://schemas.microsoft.com/office/drawing/2010/main"/>
                </a:ext>
              </a:extLst>
            </a:blip>
            <a:stretch>
              <a:fillRect/>
            </a:stretch>
          </a:blipFill>
        </p:spPr>
        <p:txBody>
          <a:bodyPr/>
          <a:lstStyle/>
          <a:p>
            <a:r>
              <a:rPr lang="en-US"/>
              <a:t> </a:t>
            </a:r>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6353937" y="1386985"/>
            <a:ext cx="4151741" cy="3985115"/>
          </a:xfrm>
          <a:prstGeom prst="rect">
            <a:avLst/>
          </a:prstGeom>
        </p:spPr>
        <p:txBody>
          <a:bodyPr/>
          <a:lstStyle>
            <a:lvl1pPr algn="ctr">
              <a:defRPr/>
            </a:lvl1pPr>
          </a:lstStyle>
          <a:p>
            <a:endParaRPr lang="en-US"/>
          </a:p>
        </p:txBody>
      </p:sp>
      <p:sp>
        <p:nvSpPr>
          <p:cNvPr id="4" name="Text Placeholder 41">
            <a:extLst>
              <a:ext uri="{FF2B5EF4-FFF2-40B4-BE49-F238E27FC236}">
                <a16:creationId xmlns:a16="http://schemas.microsoft.com/office/drawing/2014/main" id="{1F4DD1BE-B6E0-CBE2-78DB-2ABB2921DADB}"/>
              </a:ext>
            </a:extLst>
          </p:cNvPr>
          <p:cNvSpPr>
            <a:spLocks noGrp="1"/>
          </p:cNvSpPr>
          <p:nvPr>
            <p:ph type="body" sz="quarter" idx="23"/>
          </p:nvPr>
        </p:nvSpPr>
        <p:spPr>
          <a:xfrm>
            <a:off x="6353937" y="5692944"/>
            <a:ext cx="4151741"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a:p>
          </p:txBody>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16772292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13" name="Picture 10">
            <a:extLst>
              <a:ext uri="{FF2B5EF4-FFF2-40B4-BE49-F238E27FC236}">
                <a16:creationId xmlns:a16="http://schemas.microsoft.com/office/drawing/2014/main" id="{EC168A8E-E3C7-B41A-726B-1B6D37933446}"/>
              </a:ext>
              <a:ext uri="{C183D7F6-B498-43B3-948B-1728B52AA6E4}">
                <adec:decorative xmlns:adec="http://schemas.microsoft.com/office/drawing/2017/decorative" val="1"/>
              </a:ext>
            </a:extLst>
          </p:cNvPr>
          <p:cNvSpPr/>
          <p:nvPr userDrawn="1"/>
        </p:nvSpPr>
        <p:spPr>
          <a:xfrm rot="231877">
            <a:off x="205462" y="334708"/>
            <a:ext cx="6021134" cy="6299999"/>
          </a:xfrm>
          <a:custGeom>
            <a:avLst/>
            <a:gdLst>
              <a:gd name="connsiteX0" fmla="*/ 8808595 w 8829787"/>
              <a:gd name="connsiteY0" fmla="*/ 3482560 h 6161228"/>
              <a:gd name="connsiteX1" fmla="*/ 8829667 w 8829787"/>
              <a:gd name="connsiteY1" fmla="*/ 4542806 h 6161228"/>
              <a:gd name="connsiteX2" fmla="*/ 8664598 w 8829787"/>
              <a:gd name="connsiteY2" fmla="*/ 4860106 h 6161228"/>
              <a:gd name="connsiteX3" fmla="*/ 7252730 w 8829787"/>
              <a:gd name="connsiteY3" fmla="*/ 5161927 h 6161228"/>
              <a:gd name="connsiteX4" fmla="*/ 6732937 w 8829787"/>
              <a:gd name="connsiteY4" fmla="*/ 5270274 h 6161228"/>
              <a:gd name="connsiteX5" fmla="*/ 5805739 w 8829787"/>
              <a:gd name="connsiteY5" fmla="*/ 5440532 h 6161228"/>
              <a:gd name="connsiteX6" fmla="*/ 4801276 w 8829787"/>
              <a:gd name="connsiteY6" fmla="*/ 5564357 h 6161228"/>
              <a:gd name="connsiteX7" fmla="*/ 3284043 w 8829787"/>
              <a:gd name="connsiteY7" fmla="*/ 5734615 h 6161228"/>
              <a:gd name="connsiteX8" fmla="*/ 2525427 w 8829787"/>
              <a:gd name="connsiteY8" fmla="*/ 5827483 h 6161228"/>
              <a:gd name="connsiteX9" fmla="*/ 980098 w 8829787"/>
              <a:gd name="connsiteY9" fmla="*/ 6113827 h 6161228"/>
              <a:gd name="connsiteX10" fmla="*/ 509475 w 8829787"/>
              <a:gd name="connsiteY10" fmla="*/ 6137044 h 6161228"/>
              <a:gd name="connsiteX11" fmla="*/ 365479 w 8829787"/>
              <a:gd name="connsiteY11" fmla="*/ 6067393 h 6161228"/>
              <a:gd name="connsiteX12" fmla="*/ 235531 w 8829787"/>
              <a:gd name="connsiteY12" fmla="*/ 5781049 h 6161228"/>
              <a:gd name="connsiteX13" fmla="*/ 7243 w 8829787"/>
              <a:gd name="connsiteY13" fmla="*/ 2840221 h 6161228"/>
              <a:gd name="connsiteX14" fmla="*/ 52901 w 8829787"/>
              <a:gd name="connsiteY14" fmla="*/ 2035363 h 6161228"/>
              <a:gd name="connsiteX15" fmla="*/ 165288 w 8829787"/>
              <a:gd name="connsiteY15" fmla="*/ 1222765 h 6161228"/>
              <a:gd name="connsiteX16" fmla="*/ 368991 w 8829787"/>
              <a:gd name="connsiteY16" fmla="*/ 936422 h 6161228"/>
              <a:gd name="connsiteX17" fmla="*/ 755323 w 8829787"/>
              <a:gd name="connsiteY17" fmla="*/ 936422 h 6161228"/>
              <a:gd name="connsiteX18" fmla="*/ 1612278 w 8829787"/>
              <a:gd name="connsiteY18" fmla="*/ 874509 h 6161228"/>
              <a:gd name="connsiteX19" fmla="*/ 2286604 w 8829787"/>
              <a:gd name="connsiteY19" fmla="*/ 828075 h 6161228"/>
              <a:gd name="connsiteX20" fmla="*/ 4407919 w 8829787"/>
              <a:gd name="connsiteY20" fmla="*/ 704251 h 6161228"/>
              <a:gd name="connsiteX21" fmla="*/ 5482625 w 8829787"/>
              <a:gd name="connsiteY21" fmla="*/ 503036 h 6161228"/>
              <a:gd name="connsiteX22" fmla="*/ 6121829 w 8829787"/>
              <a:gd name="connsiteY22" fmla="*/ 371473 h 6161228"/>
              <a:gd name="connsiteX23" fmla="*/ 7010394 w 8829787"/>
              <a:gd name="connsiteY23" fmla="*/ 131563 h 6161228"/>
              <a:gd name="connsiteX24" fmla="*/ 7459944 w 8829787"/>
              <a:gd name="connsiteY24" fmla="*/ 54173 h 6161228"/>
              <a:gd name="connsiteX25" fmla="*/ 8380117 w 8829787"/>
              <a:gd name="connsiteY25" fmla="*/ 0 h 6161228"/>
              <a:gd name="connsiteX26" fmla="*/ 8538162 w 8829787"/>
              <a:gd name="connsiteY26" fmla="*/ 30956 h 6161228"/>
              <a:gd name="connsiteX27" fmla="*/ 8629477 w 8829787"/>
              <a:gd name="connsiteY27" fmla="*/ 208954 h 6161228"/>
              <a:gd name="connsiteX28" fmla="*/ 8762937 w 8829787"/>
              <a:gd name="connsiteY28" fmla="*/ 1896060 h 6161228"/>
              <a:gd name="connsiteX29" fmla="*/ 8798059 w 8829787"/>
              <a:gd name="connsiteY29" fmla="*/ 2778309 h 6161228"/>
              <a:gd name="connsiteX30" fmla="*/ 8798059 w 8829787"/>
              <a:gd name="connsiteY30" fmla="*/ 3467082 h 6161228"/>
              <a:gd name="connsiteX31" fmla="*/ 8808595 w 8829787"/>
              <a:gd name="connsiteY31" fmla="*/ 3467082 h 6161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829787" h="6161228">
                <a:moveTo>
                  <a:pt x="8808595" y="3482560"/>
                </a:moveTo>
                <a:cubicBezTo>
                  <a:pt x="8815619" y="3830816"/>
                  <a:pt x="8822643" y="4186811"/>
                  <a:pt x="8829667" y="4542806"/>
                </a:cubicBezTo>
                <a:cubicBezTo>
                  <a:pt x="8833180" y="4705325"/>
                  <a:pt x="8759425" y="4852366"/>
                  <a:pt x="8664598" y="4860106"/>
                </a:cubicBezTo>
                <a:cubicBezTo>
                  <a:pt x="8190463" y="4906540"/>
                  <a:pt x="7719840" y="5007147"/>
                  <a:pt x="7252730" y="5161927"/>
                </a:cubicBezTo>
                <a:cubicBezTo>
                  <a:pt x="7080636" y="5216101"/>
                  <a:pt x="6905030" y="5239318"/>
                  <a:pt x="6732937" y="5270274"/>
                </a:cubicBezTo>
                <a:cubicBezTo>
                  <a:pt x="6423871" y="5332186"/>
                  <a:pt x="6114805" y="5394098"/>
                  <a:pt x="5805739" y="5440532"/>
                </a:cubicBezTo>
                <a:cubicBezTo>
                  <a:pt x="5472089" y="5494705"/>
                  <a:pt x="5134926" y="5548878"/>
                  <a:pt x="4801276" y="5564357"/>
                </a:cubicBezTo>
                <a:cubicBezTo>
                  <a:pt x="4295532" y="5595312"/>
                  <a:pt x="3786275" y="5634007"/>
                  <a:pt x="3284043" y="5734615"/>
                </a:cubicBezTo>
                <a:cubicBezTo>
                  <a:pt x="3031171" y="5781049"/>
                  <a:pt x="2778299" y="5788788"/>
                  <a:pt x="2525427" y="5827483"/>
                </a:cubicBezTo>
                <a:cubicBezTo>
                  <a:pt x="2009147" y="5904873"/>
                  <a:pt x="1492866" y="5951308"/>
                  <a:pt x="980098" y="6113827"/>
                </a:cubicBezTo>
                <a:cubicBezTo>
                  <a:pt x="825565" y="6168000"/>
                  <a:pt x="667520" y="6175739"/>
                  <a:pt x="509475" y="6137044"/>
                </a:cubicBezTo>
                <a:cubicBezTo>
                  <a:pt x="460306" y="6121566"/>
                  <a:pt x="411136" y="6098349"/>
                  <a:pt x="365479" y="6067393"/>
                </a:cubicBezTo>
                <a:cubicBezTo>
                  <a:pt x="295236" y="6013220"/>
                  <a:pt x="249579" y="5935829"/>
                  <a:pt x="235531" y="5781049"/>
                </a:cubicBezTo>
                <a:cubicBezTo>
                  <a:pt x="165288" y="4798194"/>
                  <a:pt x="88022" y="3823077"/>
                  <a:pt x="7243" y="2840221"/>
                </a:cubicBezTo>
                <a:cubicBezTo>
                  <a:pt x="-10317" y="2569355"/>
                  <a:pt x="3731" y="2290750"/>
                  <a:pt x="52901" y="2035363"/>
                </a:cubicBezTo>
                <a:cubicBezTo>
                  <a:pt x="98558" y="1772236"/>
                  <a:pt x="154752" y="1509109"/>
                  <a:pt x="165288" y="1222765"/>
                </a:cubicBezTo>
                <a:cubicBezTo>
                  <a:pt x="172313" y="1037029"/>
                  <a:pt x="253091" y="936422"/>
                  <a:pt x="368991" y="936422"/>
                </a:cubicBezTo>
                <a:cubicBezTo>
                  <a:pt x="498939" y="936422"/>
                  <a:pt x="625375" y="944161"/>
                  <a:pt x="755323" y="936422"/>
                </a:cubicBezTo>
                <a:cubicBezTo>
                  <a:pt x="1039804" y="920944"/>
                  <a:pt x="1327797" y="897726"/>
                  <a:pt x="1612278" y="874509"/>
                </a:cubicBezTo>
                <a:cubicBezTo>
                  <a:pt x="1837054" y="859031"/>
                  <a:pt x="2061829" y="820336"/>
                  <a:pt x="2286604" y="828075"/>
                </a:cubicBezTo>
                <a:cubicBezTo>
                  <a:pt x="2996050" y="843553"/>
                  <a:pt x="3701985" y="773902"/>
                  <a:pt x="4407919" y="704251"/>
                </a:cubicBezTo>
                <a:cubicBezTo>
                  <a:pt x="4766155" y="673295"/>
                  <a:pt x="5124390" y="572688"/>
                  <a:pt x="5482625" y="503036"/>
                </a:cubicBezTo>
                <a:cubicBezTo>
                  <a:pt x="5696864" y="464341"/>
                  <a:pt x="5907591" y="425646"/>
                  <a:pt x="6121829" y="371473"/>
                </a:cubicBezTo>
                <a:cubicBezTo>
                  <a:pt x="6420359" y="294083"/>
                  <a:pt x="6715377" y="208954"/>
                  <a:pt x="7010394" y="131563"/>
                </a:cubicBezTo>
                <a:cubicBezTo>
                  <a:pt x="7157902" y="92868"/>
                  <a:pt x="7308923" y="69651"/>
                  <a:pt x="7459944" y="54173"/>
                </a:cubicBezTo>
                <a:cubicBezTo>
                  <a:pt x="7765498" y="30956"/>
                  <a:pt x="8074564" y="15478"/>
                  <a:pt x="8380117" y="0"/>
                </a:cubicBezTo>
                <a:cubicBezTo>
                  <a:pt x="8432799" y="0"/>
                  <a:pt x="8485480" y="15478"/>
                  <a:pt x="8538162" y="30956"/>
                </a:cubicBezTo>
                <a:cubicBezTo>
                  <a:pt x="8583820" y="38695"/>
                  <a:pt x="8622453" y="108346"/>
                  <a:pt x="8629477" y="208954"/>
                </a:cubicBezTo>
                <a:cubicBezTo>
                  <a:pt x="8671622" y="773902"/>
                  <a:pt x="8720792" y="1331112"/>
                  <a:pt x="8762937" y="1896060"/>
                </a:cubicBezTo>
                <a:cubicBezTo>
                  <a:pt x="8784010" y="2190143"/>
                  <a:pt x="8791034" y="2484226"/>
                  <a:pt x="8798059" y="2778309"/>
                </a:cubicBezTo>
                <a:cubicBezTo>
                  <a:pt x="8805083" y="3010479"/>
                  <a:pt x="8798059" y="3234911"/>
                  <a:pt x="8798059" y="3467082"/>
                </a:cubicBezTo>
                <a:lnTo>
                  <a:pt x="8808595" y="3467082"/>
                </a:lnTo>
                <a:close/>
              </a:path>
            </a:pathLst>
          </a:custGeom>
          <a:solidFill>
            <a:srgbClr val="BBEBA0"/>
          </a:solidFill>
          <a:ln w="24379" cap="flat">
            <a:noFill/>
            <a:prstDash val="solid"/>
            <a:miter/>
          </a:ln>
        </p:spPr>
        <p:txBody>
          <a:bodyPr rtlCol="0" anchor="ctr"/>
          <a:lstStyle/>
          <a:p>
            <a:endParaRPr lang="en-US"/>
          </a:p>
        </p:txBody>
      </p:sp>
      <p:sp>
        <p:nvSpPr>
          <p:cNvPr id="14" name="Text Placeholder 2">
            <a:extLst>
              <a:ext uri="{FF2B5EF4-FFF2-40B4-BE49-F238E27FC236}">
                <a16:creationId xmlns:a16="http://schemas.microsoft.com/office/drawing/2014/main" id="{C7E152C8-1564-9CD4-2ABE-55064C1128DA}"/>
              </a:ext>
            </a:extLst>
          </p:cNvPr>
          <p:cNvSpPr>
            <a:spLocks noGrp="1"/>
          </p:cNvSpPr>
          <p:nvPr>
            <p:ph type="body" sz="quarter" idx="10"/>
          </p:nvPr>
        </p:nvSpPr>
        <p:spPr>
          <a:xfrm>
            <a:off x="381885" y="365126"/>
            <a:ext cx="10996612" cy="461962"/>
          </a:xfrm>
          <a:prstGeom prst="rect">
            <a:avLst/>
          </a:prstGeom>
        </p:spPr>
        <p:txBody>
          <a:bodyPr lIns="0"/>
          <a:lstStyle>
            <a:lvl1pPr>
              <a:defRPr sz="2400" b="1" baseline="0">
                <a:solidFill>
                  <a:schemeClr val="tx1"/>
                </a:solidFill>
              </a:defRPr>
            </a:lvl1pPr>
          </a:lstStyle>
          <a:p>
            <a:pPr lvl="0"/>
            <a:r>
              <a:rPr lang="en-GB"/>
              <a:t>Click to edit</a:t>
            </a:r>
          </a:p>
        </p:txBody>
      </p:sp>
      <p:sp>
        <p:nvSpPr>
          <p:cNvPr id="15" name="Content Placeholder 2">
            <a:extLst>
              <a:ext uri="{FF2B5EF4-FFF2-40B4-BE49-F238E27FC236}">
                <a16:creationId xmlns:a16="http://schemas.microsoft.com/office/drawing/2014/main" id="{765FCCB3-3076-2340-5BC6-BD76E591FADC}"/>
              </a:ext>
            </a:extLst>
          </p:cNvPr>
          <p:cNvSpPr>
            <a:spLocks noGrp="1"/>
          </p:cNvSpPr>
          <p:nvPr>
            <p:ph idx="1" hasCustomPrompt="1"/>
          </p:nvPr>
        </p:nvSpPr>
        <p:spPr>
          <a:xfrm>
            <a:off x="381885" y="1470244"/>
            <a:ext cx="5714115" cy="5022630"/>
          </a:xfrm>
          <a:prstGeom prst="rect">
            <a:avLst/>
          </a:prstGeom>
        </p:spPr>
        <p:txBody>
          <a:bodyPr lIns="0" rIns="90000"/>
          <a:lstStyle>
            <a:lvl1pPr marL="0" indent="0">
              <a:buFontTx/>
              <a:buNone/>
              <a:defRPr b="0" i="0" baseline="0">
                <a:solidFill>
                  <a:schemeClr val="tx1"/>
                </a:solidFill>
              </a:defRPr>
            </a:lvl1pPr>
            <a:lvl2pPr marL="800100" indent="-342900">
              <a:buFont typeface="Arial" panose="020B0604020202020204" pitchFamily="34" charset="0"/>
              <a:buChar char="•"/>
              <a:defRPr>
                <a:solidFill>
                  <a:schemeClr val="tx1"/>
                </a:solidFill>
              </a:defRPr>
            </a:lvl2pPr>
            <a:lvl3pPr marL="1257300" indent="-342900">
              <a:buFont typeface="Arial" panose="020B0604020202020204" pitchFamily="34" charset="0"/>
              <a:buChar char="•"/>
              <a:defRPr>
                <a:solidFill>
                  <a:schemeClr val="tx1"/>
                </a:solidFill>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16" name="Text Placeholder 2">
            <a:extLst>
              <a:ext uri="{FF2B5EF4-FFF2-40B4-BE49-F238E27FC236}">
                <a16:creationId xmlns:a16="http://schemas.microsoft.com/office/drawing/2014/main" id="{F3A5F7B0-87B9-D779-448F-83341593B120}"/>
              </a:ext>
            </a:extLst>
          </p:cNvPr>
          <p:cNvSpPr>
            <a:spLocks noGrp="1"/>
          </p:cNvSpPr>
          <p:nvPr>
            <p:ph type="body" sz="quarter" idx="12" hasCustomPrompt="1"/>
          </p:nvPr>
        </p:nvSpPr>
        <p:spPr>
          <a:xfrm>
            <a:off x="6477885" y="945469"/>
            <a:ext cx="5247950" cy="461962"/>
          </a:xfrm>
          <a:prstGeom prst="rect">
            <a:avLst/>
          </a:prstGeom>
        </p:spPr>
        <p:txBody>
          <a:bodyPr lIns="0"/>
          <a:lstStyle>
            <a:lvl1pPr>
              <a:defRPr sz="2400" b="1"/>
            </a:lvl1pPr>
          </a:lstStyle>
          <a:p>
            <a:r>
              <a:rPr lang="en-GB" sz="2400" b="1">
                <a:cs typeface="Arial"/>
              </a:rPr>
              <a:t>Click to edit text</a:t>
            </a:r>
          </a:p>
        </p:txBody>
      </p:sp>
      <p:sp>
        <p:nvSpPr>
          <p:cNvPr id="17" name="Content Placeholder 2">
            <a:extLst>
              <a:ext uri="{FF2B5EF4-FFF2-40B4-BE49-F238E27FC236}">
                <a16:creationId xmlns:a16="http://schemas.microsoft.com/office/drawing/2014/main" id="{3A4F0D21-6282-06E8-999E-BB08C0F3C3DC}"/>
              </a:ext>
            </a:extLst>
          </p:cNvPr>
          <p:cNvSpPr>
            <a:spLocks noGrp="1"/>
          </p:cNvSpPr>
          <p:nvPr>
            <p:ph idx="11" hasCustomPrompt="1"/>
          </p:nvPr>
        </p:nvSpPr>
        <p:spPr>
          <a:xfrm>
            <a:off x="6477886" y="1470244"/>
            <a:ext cx="5247950"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1"/>
            <a:r>
              <a:rPr lang="en-GB"/>
              <a:t>Bullet level</a:t>
            </a:r>
          </a:p>
          <a:p>
            <a:pPr lvl="2"/>
            <a:r>
              <a:rPr lang="en-GB"/>
              <a:t>Second level</a:t>
            </a:r>
          </a:p>
        </p:txBody>
      </p:sp>
    </p:spTree>
    <p:extLst>
      <p:ext uri="{BB962C8B-B14F-4D97-AF65-F5344CB8AC3E}">
        <p14:creationId xmlns:p14="http://schemas.microsoft.com/office/powerpoint/2010/main" val="132644565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Content-Polaroi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sz="2400"/>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15" name="Picture Placeholder 13">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5814652" y="1075414"/>
            <a:ext cx="5048013" cy="5460246"/>
          </a:xfrm>
          <a:prstGeom prst="rect">
            <a:avLst/>
          </a:prstGeom>
          <a:blipFill>
            <a:blip r:embed="rId2"/>
            <a:stretch>
              <a:fillRect l="-412" r="-412"/>
            </a:stretch>
          </a:blipFill>
        </p:spPr>
        <p:txBody>
          <a:bodyPr/>
          <a:lstStyle/>
          <a:p>
            <a:r>
              <a:rPr lang="en-US"/>
              <a:t> </a:t>
            </a:r>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6353937" y="1386985"/>
            <a:ext cx="4151741" cy="3985115"/>
          </a:xfrm>
          <a:prstGeom prst="rect">
            <a:avLst/>
          </a:prstGeom>
        </p:spPr>
        <p:txBody>
          <a:bodyPr/>
          <a:lstStyle>
            <a:lvl1pPr algn="ctr">
              <a:defRPr/>
            </a:lvl1pPr>
          </a:lstStyle>
          <a:p>
            <a:endParaRPr lang="en-US"/>
          </a:p>
        </p:txBody>
      </p:sp>
      <p:sp>
        <p:nvSpPr>
          <p:cNvPr id="4" name="Text Placeholder 41">
            <a:extLst>
              <a:ext uri="{FF2B5EF4-FFF2-40B4-BE49-F238E27FC236}">
                <a16:creationId xmlns:a16="http://schemas.microsoft.com/office/drawing/2014/main" id="{1F4DD1BE-B6E0-CBE2-78DB-2ABB2921DADB}"/>
              </a:ext>
            </a:extLst>
          </p:cNvPr>
          <p:cNvSpPr>
            <a:spLocks noGrp="1"/>
          </p:cNvSpPr>
          <p:nvPr>
            <p:ph type="body" sz="quarter" idx="23"/>
          </p:nvPr>
        </p:nvSpPr>
        <p:spPr>
          <a:xfrm>
            <a:off x="7117447" y="5692944"/>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a:p>
          </p:txBody>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554809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a:t>Click to edit</a:t>
            </a:r>
            <a:endParaRPr lang="en-US"/>
          </a:p>
        </p:txBody>
      </p:sp>
      <p:sp>
        <p:nvSpPr>
          <p:cNvPr id="7" name="Picture 5">
            <a:extLst>
              <a:ext uri="{FF2B5EF4-FFF2-40B4-BE49-F238E27FC236}">
                <a16:creationId xmlns:a16="http://schemas.microsoft.com/office/drawing/2014/main" id="{B7BB9657-BC72-7070-9EFC-2C2344D5FE75}"/>
              </a:ext>
              <a:ext uri="{C183D7F6-B498-43B3-948B-1728B52AA6E4}">
                <adec:decorative xmlns:adec="http://schemas.microsoft.com/office/drawing/2017/decorative" val="1"/>
              </a:ext>
            </a:extLst>
          </p:cNvPr>
          <p:cNvSpPr/>
          <p:nvPr userDrawn="1"/>
        </p:nvSpPr>
        <p:spPr>
          <a:xfrm>
            <a:off x="78581" y="1205909"/>
            <a:ext cx="5836444" cy="5337766"/>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BBEBA0"/>
          </a:solidFill>
          <a:ln w="1544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4" name="Group 2">
            <a:extLst>
              <a:ext uri="{FF2B5EF4-FFF2-40B4-BE49-F238E27FC236}">
                <a16:creationId xmlns:a16="http://schemas.microsoft.com/office/drawing/2014/main" id="{61411962-3956-D696-848F-BA7C513EFB1F}"/>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8" name="Freeform 3">
              <a:extLst>
                <a:ext uri="{FF2B5EF4-FFF2-40B4-BE49-F238E27FC236}">
                  <a16:creationId xmlns:a16="http://schemas.microsoft.com/office/drawing/2014/main" id="{8F566FB1-C51D-AFB9-A8FA-798151421F68}"/>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a:p>
          </p:txBody>
        </p:sp>
      </p:grpSp>
      <p:sp>
        <p:nvSpPr>
          <p:cNvPr id="9" name="TextBox 8">
            <a:extLst>
              <a:ext uri="{FF2B5EF4-FFF2-40B4-BE49-F238E27FC236}">
                <a16:creationId xmlns:a16="http://schemas.microsoft.com/office/drawing/2014/main" id="{E142C482-3637-0380-2BF4-0EBBA3CA7A03}"/>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638818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a:t>Click to edit</a:t>
            </a:r>
            <a:endParaRPr lang="en-US"/>
          </a:p>
        </p:txBody>
      </p:sp>
      <p:sp>
        <p:nvSpPr>
          <p:cNvPr id="4" name="Picture 4">
            <a:extLst>
              <a:ext uri="{FF2B5EF4-FFF2-40B4-BE49-F238E27FC236}">
                <a16:creationId xmlns:a16="http://schemas.microsoft.com/office/drawing/2014/main" id="{7F9051B8-6A0F-FA37-0CF4-7373DF660A74}"/>
              </a:ext>
              <a:ext uri="{C183D7F6-B498-43B3-948B-1728B52AA6E4}">
                <adec:decorative xmlns:adec="http://schemas.microsoft.com/office/drawing/2017/decorative" val="1"/>
              </a:ext>
            </a:extLst>
          </p:cNvPr>
          <p:cNvSpPr/>
          <p:nvPr userDrawn="1"/>
        </p:nvSpPr>
        <p:spPr>
          <a:xfrm>
            <a:off x="230533" y="1009291"/>
            <a:ext cx="5447342" cy="5598543"/>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BBEBA0">
              <a:alpha val="75000"/>
            </a:srgbClr>
          </a:solidFill>
          <a:ln w="2269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7" name="Group 2">
            <a:extLst>
              <a:ext uri="{FF2B5EF4-FFF2-40B4-BE49-F238E27FC236}">
                <a16:creationId xmlns:a16="http://schemas.microsoft.com/office/drawing/2014/main" id="{9D231B6F-0207-B4E6-7EFC-2FD85D553AC9}"/>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8" name="Freeform 3">
              <a:extLst>
                <a:ext uri="{FF2B5EF4-FFF2-40B4-BE49-F238E27FC236}">
                  <a16:creationId xmlns:a16="http://schemas.microsoft.com/office/drawing/2014/main" id="{609CF6F6-8160-B80F-7645-3A9747E86703}"/>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a:p>
          </p:txBody>
        </p:sp>
      </p:grpSp>
      <p:sp>
        <p:nvSpPr>
          <p:cNvPr id="9" name="TextBox 8">
            <a:extLst>
              <a:ext uri="{FF2B5EF4-FFF2-40B4-BE49-F238E27FC236}">
                <a16:creationId xmlns:a16="http://schemas.microsoft.com/office/drawing/2014/main" id="{55EB3331-8CBC-F8E3-17F2-B2A834697C0F}"/>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704715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Content-Pebble-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a:t>Click to edit</a:t>
            </a:r>
            <a:endParaRPr lang="en-US"/>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243816" y="1178981"/>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5213534" y="1065876"/>
            <a:ext cx="5905354" cy="518313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3" name="Group 2">
            <a:extLst>
              <a:ext uri="{FF2B5EF4-FFF2-40B4-BE49-F238E27FC236}">
                <a16:creationId xmlns:a16="http://schemas.microsoft.com/office/drawing/2014/main" id="{0503B040-1762-EED1-1DC4-312810611D3B}"/>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4" name="Freeform 3">
              <a:extLst>
                <a:ext uri="{FF2B5EF4-FFF2-40B4-BE49-F238E27FC236}">
                  <a16:creationId xmlns:a16="http://schemas.microsoft.com/office/drawing/2014/main" id="{273B2B6A-C5EE-4C70-6F4C-DCD259163917}"/>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a:p>
          </p:txBody>
        </p:sp>
      </p:grpSp>
      <p:sp>
        <p:nvSpPr>
          <p:cNvPr id="9" name="TextBox 8">
            <a:extLst>
              <a:ext uri="{FF2B5EF4-FFF2-40B4-BE49-F238E27FC236}">
                <a16:creationId xmlns:a16="http://schemas.microsoft.com/office/drawing/2014/main" id="{F93F2869-0204-4F99-45CD-EBC0CFD46F35}"/>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a:solidFill>
                  <a:schemeClr val="tx1"/>
                </a:solidFill>
                <a:latin typeface="Arial" panose="020B0604020202020204" pitchFamily="34" charset="0"/>
                <a:cs typeface="Arial" panose="020B0604020202020204" pitchFamily="34" charset="0"/>
              </a:rPr>
              <a:t>Education Resources</a:t>
            </a:r>
          </a:p>
        </p:txBody>
      </p:sp>
      <p:sp>
        <p:nvSpPr>
          <p:cNvPr id="5" name="Text Placeholder 41">
            <a:extLst>
              <a:ext uri="{FF2B5EF4-FFF2-40B4-BE49-F238E27FC236}">
                <a16:creationId xmlns:a16="http://schemas.microsoft.com/office/drawing/2014/main" id="{7ECF62F1-015F-5867-6988-BD2643E93EAA}"/>
              </a:ext>
            </a:extLst>
          </p:cNvPr>
          <p:cNvSpPr>
            <a:spLocks noGrp="1"/>
          </p:cNvSpPr>
          <p:nvPr>
            <p:ph type="body" sz="quarter" idx="23"/>
          </p:nvPr>
        </p:nvSpPr>
        <p:spPr>
          <a:xfrm>
            <a:off x="950160" y="5656034"/>
            <a:ext cx="3084812" cy="592973"/>
          </a:xfrm>
          <a:prstGeom prst="roundRect">
            <a:avLst>
              <a:gd name="adj" fmla="val 19115"/>
            </a:avLst>
          </a:prstGeom>
          <a:solidFill>
            <a:srgbClr val="BBEBA0"/>
          </a:solid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37823935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Content-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 uri="{C183D7F6-B498-43B3-948B-1728B52AA6E4}">
                <adec:decorative xmlns:adec="http://schemas.microsoft.com/office/drawing/2017/decorative" val="0"/>
              </a:ext>
            </a:extLst>
          </p:cNvPr>
          <p:cNvSpPr>
            <a:spLocks noGrp="1"/>
          </p:cNvSpPr>
          <p:nvPr>
            <p:ph type="title"/>
          </p:nvPr>
        </p:nvSpPr>
        <p:spPr>
          <a:xfrm>
            <a:off x="357187" y="365126"/>
            <a:ext cx="10996613" cy="710288"/>
          </a:xfrm>
          <a:prstGeom prst="rect">
            <a:avLst/>
          </a:prstGeom>
          <a:noFill/>
        </p:spPr>
        <p:txBody>
          <a:bodyPr lIns="0" rIns="90000"/>
          <a:lstStyle>
            <a:lvl1pPr>
              <a:defRPr sz="3200" baseline="0">
                <a:solidFill>
                  <a:schemeClr val="tx1"/>
                </a:solidFill>
              </a:defRPr>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2"/>
            <a:ext cx="5905354" cy="438378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6583284" y="1075414"/>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grpSp>
        <p:nvGrpSpPr>
          <p:cNvPr id="6" name="Group 2">
            <a:extLst>
              <a:ext uri="{FF2B5EF4-FFF2-40B4-BE49-F238E27FC236}">
                <a16:creationId xmlns:a16="http://schemas.microsoft.com/office/drawing/2014/main" id="{930154C0-CE23-B266-B4D5-7062B5CC160F}"/>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7" name="Freeform 3">
              <a:extLst>
                <a:ext uri="{FF2B5EF4-FFF2-40B4-BE49-F238E27FC236}">
                  <a16:creationId xmlns:a16="http://schemas.microsoft.com/office/drawing/2014/main" id="{FFB0111E-893D-1FEE-76E1-8B9D971F8E54}"/>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a:solidFill>
                  <a:schemeClr val="tx1"/>
                </a:solidFill>
              </a:endParaRPr>
            </a:p>
          </p:txBody>
        </p:sp>
      </p:grpSp>
      <p:sp>
        <p:nvSpPr>
          <p:cNvPr id="9" name="TextBox 8">
            <a:extLst>
              <a:ext uri="{FF2B5EF4-FFF2-40B4-BE49-F238E27FC236}">
                <a16:creationId xmlns:a16="http://schemas.microsoft.com/office/drawing/2014/main" id="{5C313C51-2B40-6279-B57F-288FE344E38E}"/>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a:solidFill>
                  <a:schemeClr val="tx1"/>
                </a:solidFill>
                <a:latin typeface="Arial" panose="020B0604020202020204" pitchFamily="34" charset="0"/>
                <a:cs typeface="Arial" panose="020B0604020202020204" pitchFamily="34" charset="0"/>
              </a:rPr>
              <a:t>Education Resources</a:t>
            </a:r>
          </a:p>
        </p:txBody>
      </p:sp>
      <p:sp>
        <p:nvSpPr>
          <p:cNvPr id="3" name="Text Placeholder 41">
            <a:extLst>
              <a:ext uri="{FF2B5EF4-FFF2-40B4-BE49-F238E27FC236}">
                <a16:creationId xmlns:a16="http://schemas.microsoft.com/office/drawing/2014/main" id="{13930AEC-6BCC-6039-47EE-EC1AD664863F}"/>
              </a:ext>
            </a:extLst>
          </p:cNvPr>
          <p:cNvSpPr>
            <a:spLocks noGrp="1"/>
          </p:cNvSpPr>
          <p:nvPr>
            <p:ph type="body" sz="quarter" idx="24"/>
          </p:nvPr>
        </p:nvSpPr>
        <p:spPr>
          <a:xfrm>
            <a:off x="7347686" y="5554173"/>
            <a:ext cx="3084812" cy="592973"/>
          </a:xfrm>
          <a:prstGeom prst="roundRect">
            <a:avLst>
              <a:gd name="adj" fmla="val 19115"/>
            </a:avLst>
          </a:prstGeom>
          <a:solidFill>
            <a:srgbClr val="BBEBA0"/>
          </a:solid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49194951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heme" Target="../theme/theme1.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3358D3-0AB5-6620-A638-0B4A1EB1ED92}"/>
              </a:ext>
            </a:extLst>
          </p:cNvPr>
          <p:cNvSpPr>
            <a:spLocks noGrp="1"/>
          </p:cNvSpPr>
          <p:nvPr>
            <p:ph type="title"/>
          </p:nvPr>
        </p:nvSpPr>
        <p:spPr>
          <a:xfrm>
            <a:off x="838200" y="-1098245"/>
            <a:ext cx="10515600" cy="1027907"/>
          </a:xfrm>
          <a:prstGeom prst="rect">
            <a:avLst/>
          </a:prstGeom>
        </p:spPr>
        <p:txBody>
          <a:bodyPr vert="horz" lIns="91440" tIns="45720" rIns="91440" bIns="45720" rtlCol="0" anchor="ctr">
            <a:normAutofit/>
          </a:bodyPr>
          <a:lstStyle/>
          <a:p>
            <a:r>
              <a:rPr lang="en-GB"/>
              <a:t>Click to edit Master title style</a:t>
            </a:r>
            <a:endParaRPr lang="en-US"/>
          </a:p>
        </p:txBody>
      </p:sp>
    </p:spTree>
    <p:extLst>
      <p:ext uri="{BB962C8B-B14F-4D97-AF65-F5344CB8AC3E}">
        <p14:creationId xmlns:p14="http://schemas.microsoft.com/office/powerpoint/2010/main" val="2215143578"/>
      </p:ext>
    </p:extLst>
  </p:cSld>
  <p:clrMap bg1="lt1" tx1="dk1" bg2="lt2" tx2="dk2" accent1="accent1" accent2="accent2" accent3="accent3" accent4="accent4" accent5="accent5" accent6="accent6" hlink="hlink" folHlink="folHlink"/>
  <p:sldLayoutIdLst>
    <p:sldLayoutId id="2147483689" r:id="rId1"/>
    <p:sldLayoutId id="2147483661" r:id="rId2"/>
    <p:sldLayoutId id="2147483691" r:id="rId3"/>
    <p:sldLayoutId id="2147483694" r:id="rId4"/>
    <p:sldLayoutId id="2147483650" r:id="rId5"/>
    <p:sldLayoutId id="2147483683" r:id="rId6"/>
    <p:sldLayoutId id="2147483684" r:id="rId7"/>
    <p:sldLayoutId id="2147483673" r:id="rId8"/>
    <p:sldLayoutId id="2147483677" r:id="rId9"/>
    <p:sldLayoutId id="2147483679" r:id="rId10"/>
    <p:sldLayoutId id="2147483680" r:id="rId11"/>
    <p:sldLayoutId id="2147483666" r:id="rId12"/>
    <p:sldLayoutId id="2147483701" r:id="rId13"/>
    <p:sldLayoutId id="2147483685" r:id="rId14"/>
    <p:sldLayoutId id="2147483667" r:id="rId15"/>
    <p:sldLayoutId id="2147483675" r:id="rId16"/>
    <p:sldLayoutId id="2147483671" r:id="rId17"/>
    <p:sldLayoutId id="2147483681" r:id="rId18"/>
    <p:sldLayoutId id="2147483700" r:id="rId19"/>
    <p:sldLayoutId id="2147483695" r:id="rId20"/>
    <p:sldLayoutId id="2147483672" r:id="rId21"/>
    <p:sldLayoutId id="2147483678" r:id="rId22"/>
    <p:sldLayoutId id="2147483664" r:id="rId23"/>
    <p:sldLayoutId id="2147483663" r:id="rId24"/>
    <p:sldLayoutId id="2147483660" r:id="rId25"/>
    <p:sldLayoutId id="2147483670" r:id="rId26"/>
    <p:sldLayoutId id="2147483692" r:id="rId27"/>
    <p:sldLayoutId id="2147483682" r:id="rId28"/>
    <p:sldLayoutId id="2147483693" r:id="rId29"/>
    <p:sldLayoutId id="2147483690" r:id="rId30"/>
    <p:sldLayoutId id="2147483696" r:id="rId31"/>
    <p:sldLayoutId id="2147483697" r:id="rId32"/>
    <p:sldLayoutId id="2147483698" r:id="rId33"/>
    <p:sldLayoutId id="2147483699" r:id="rId34"/>
  </p:sldLayoutIdLst>
  <p:txStyles>
    <p:titleStyle>
      <a:lvl1pPr algn="l" defTabSz="914400" rtl="0" eaLnBrk="1" latinLnBrk="0" hangingPunct="1">
        <a:lnSpc>
          <a:spcPct val="90000"/>
        </a:lnSpc>
        <a:spcBef>
          <a:spcPct val="0"/>
        </a:spcBef>
        <a:buNone/>
        <a:defRPr sz="2600" b="1" i="0" kern="1200" baseline="0">
          <a:solidFill>
            <a:schemeClr val="tx1"/>
          </a:solidFill>
          <a:latin typeface="Arial" panose="020B0604020202020204" pitchFamily="34" charset="0"/>
          <a:ea typeface="+mj-ea"/>
          <a:cs typeface="+mj-cs"/>
        </a:defRPr>
      </a:lvl1pPr>
    </p:titleStyle>
    <p:body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7.xml"/><Relationship Id="rId1" Type="http://schemas.openxmlformats.org/officeDocument/2006/relationships/slideLayout" Target="../slideLayouts/slideLayout23.xml"/><Relationship Id="rId4" Type="http://schemas.openxmlformats.org/officeDocument/2006/relationships/image" Target="../media/image28.jpeg"/></Relationships>
</file>

<file path=ppt/slides/_rels/slide1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hyperlink" Target="https://www.nhm.ac.uk/discover/walter-rothschild-a-curious-life.html" TargetMode="External"/><Relationship Id="rId2" Type="http://schemas.openxmlformats.org/officeDocument/2006/relationships/notesSlide" Target="../notesSlides/notesSlide9.xml"/><Relationship Id="rId1" Type="http://schemas.openxmlformats.org/officeDocument/2006/relationships/slideLayout" Target="../slideLayouts/slideLayout31.xml"/><Relationship Id="rId5" Type="http://schemas.openxmlformats.org/officeDocument/2006/relationships/image" Target="../media/image31.jpg"/><Relationship Id="rId4" Type="http://schemas.openxmlformats.org/officeDocument/2006/relationships/image" Target="../media/image30.jpg"/></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4.xml"/><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6.xm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7.xml"/><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9.xml"/><Relationship Id="rId1" Type="http://schemas.openxmlformats.org/officeDocument/2006/relationships/slideLayout" Target="../slideLayouts/slideLayout18.xml"/><Relationship Id="rId4" Type="http://schemas.openxmlformats.org/officeDocument/2006/relationships/image" Target="../media/image42.jpeg"/></Relationships>
</file>

<file path=ppt/slides/_rels/slide23.xml.rels><?xml version="1.0" encoding="UTF-8" standalone="yes"?>
<Relationships xmlns="http://schemas.openxmlformats.org/package/2006/relationships"><Relationship Id="rId3" Type="http://schemas.openxmlformats.org/officeDocument/2006/relationships/hyperlink" Target="https://vimeo.com/465350678" TargetMode="External"/><Relationship Id="rId2" Type="http://schemas.openxmlformats.org/officeDocument/2006/relationships/notesSlide" Target="../notesSlides/notesSlide20.xml"/><Relationship Id="rId1" Type="http://schemas.openxmlformats.org/officeDocument/2006/relationships/slideLayout" Target="../slideLayouts/slideLayout14.xml"/><Relationship Id="rId4" Type="http://schemas.openxmlformats.org/officeDocument/2006/relationships/image" Target="../media/image43.png"/></Relationships>
</file>

<file path=ppt/slides/_rels/slide24.xml.rels><?xml version="1.0" encoding="UTF-8" standalone="yes"?>
<Relationships xmlns="http://schemas.openxmlformats.org/package/2006/relationships"><Relationship Id="rId3" Type="http://schemas.openxmlformats.org/officeDocument/2006/relationships/hyperlink" Target="https://www.prm.ox.ac.uk/event/pioneer-of-prehistory" TargetMode="External"/><Relationship Id="rId2" Type="http://schemas.openxmlformats.org/officeDocument/2006/relationships/notesSlide" Target="../notesSlides/notesSlide21.xml"/><Relationship Id="rId1" Type="http://schemas.openxmlformats.org/officeDocument/2006/relationships/slideLayout" Target="../slideLayouts/slideLayout18.xml"/><Relationship Id="rId4" Type="http://schemas.openxmlformats.org/officeDocument/2006/relationships/image" Target="../media/image44.jpeg"/></Relationships>
</file>

<file path=ppt/slides/_rels/slide2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2.xml"/><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3.xml"/><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4.xml"/><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5.xml"/><Relationship Id="rId1" Type="http://schemas.openxmlformats.org/officeDocument/2006/relationships/slideLayout" Target="../slideLayouts/slideLayout18.xml"/><Relationship Id="rId5" Type="http://schemas.openxmlformats.org/officeDocument/2006/relationships/image" Target="../media/image50.png"/><Relationship Id="rId4" Type="http://schemas.openxmlformats.org/officeDocument/2006/relationships/image" Target="../media/image49.png"/></Relationships>
</file>

<file path=ppt/slides/_rels/slide29.xml.rels><?xml version="1.0" encoding="UTF-8" standalone="yes"?>
<Relationships xmlns="http://schemas.openxmlformats.org/package/2006/relationships"><Relationship Id="rId3" Type="http://schemas.openxmlformats.org/officeDocument/2006/relationships/hyperlink" Target="https://en.wikipedia.org/wiki/Padma_Shri" TargetMode="External"/><Relationship Id="rId2" Type="http://schemas.openxmlformats.org/officeDocument/2006/relationships/notesSlide" Target="../notesSlides/notesSlide26.xml"/><Relationship Id="rId1" Type="http://schemas.openxmlformats.org/officeDocument/2006/relationships/slideLayout" Target="../slideLayouts/slideLayout19.xml"/><Relationship Id="rId4" Type="http://schemas.openxmlformats.org/officeDocument/2006/relationships/image" Target="../media/image51.jpe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27.xml"/><Relationship Id="rId1" Type="http://schemas.openxmlformats.org/officeDocument/2006/relationships/slideLayout" Target="../slideLayouts/slideLayout18.xml"/><Relationship Id="rId4" Type="http://schemas.openxmlformats.org/officeDocument/2006/relationships/image" Target="../media/image53.jpg"/></Relationships>
</file>

<file path=ppt/slides/_rels/slide31.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28.xml"/><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29.xml"/><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30.xml"/><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notesSlide" Target="../notesSlides/notesSlide31.xml"/><Relationship Id="rId1" Type="http://schemas.openxmlformats.org/officeDocument/2006/relationships/slideLayout" Target="../slideLayouts/slideLayout18.xml"/><Relationship Id="rId5" Type="http://schemas.openxmlformats.org/officeDocument/2006/relationships/image" Target="../media/image50.png"/><Relationship Id="rId4" Type="http://schemas.openxmlformats.org/officeDocument/2006/relationships/image" Target="../media/image49.png"/></Relationships>
</file>

<file path=ppt/slides/_rels/slide35.xml.rels><?xml version="1.0" encoding="UTF-8" standalone="yes"?>
<Relationships xmlns="http://schemas.openxmlformats.org/package/2006/relationships"><Relationship Id="rId3" Type="http://schemas.openxmlformats.org/officeDocument/2006/relationships/image" Target="../media/image58.gif"/><Relationship Id="rId2" Type="http://schemas.openxmlformats.org/officeDocument/2006/relationships/notesSlide" Target="../notesSlides/notesSlide32.xml"/><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3.xml"/><Relationship Id="rId1" Type="http://schemas.openxmlformats.org/officeDocument/2006/relationships/slideLayout" Target="../slideLayouts/slideLayout31.xml"/></Relationships>
</file>

<file path=ppt/slides/_rels/slide3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4.xml"/><Relationship Id="rId1" Type="http://schemas.openxmlformats.org/officeDocument/2006/relationships/slideLayout" Target="../slideLayouts/slideLayout19.xml"/></Relationships>
</file>

<file path=ppt/slides/_rels/slide38.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35.xml"/><Relationship Id="rId1" Type="http://schemas.openxmlformats.org/officeDocument/2006/relationships/slideLayout" Target="../slideLayouts/slideLayout18.xml"/><Relationship Id="rId4" Type="http://schemas.openxmlformats.org/officeDocument/2006/relationships/image" Target="../media/image62.sv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12.svg"/><Relationship Id="rId1" Type="http://schemas.openxmlformats.org/officeDocument/2006/relationships/slideLayout" Target="../slideLayouts/slideLayout8.xml"/><Relationship Id="rId6" Type="http://schemas.openxmlformats.org/officeDocument/2006/relationships/image" Target="../media/image16.svg"/><Relationship Id="rId5" Type="http://schemas.openxmlformats.org/officeDocument/2006/relationships/image" Target="../media/image15.svg"/><Relationship Id="rId4" Type="http://schemas.openxmlformats.org/officeDocument/2006/relationships/image" Target="../media/image14.svg"/><Relationship Id="rId9" Type="http://schemas.openxmlformats.org/officeDocument/2006/relationships/image" Target="../media/image19.svg"/></Relationships>
</file>

<file path=ppt/slides/_rels/slide4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6.xml"/><Relationship Id="rId1" Type="http://schemas.openxmlformats.org/officeDocument/2006/relationships/slideLayout" Target="../slideLayouts/slideLayout14.xml"/><Relationship Id="rId4" Type="http://schemas.openxmlformats.org/officeDocument/2006/relationships/image" Target="../media/image64.png"/></Relationships>
</file>

<file path=ppt/slides/_rels/slide4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7.xml"/><Relationship Id="rId1" Type="http://schemas.openxmlformats.org/officeDocument/2006/relationships/slideLayout" Target="../slideLayouts/slideLayout14.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69.png"/><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40.xml"/><Relationship Id="rId1" Type="http://schemas.openxmlformats.org/officeDocument/2006/relationships/slideLayout" Target="../slideLayouts/slideLayout11.xml"/><Relationship Id="rId4" Type="http://schemas.openxmlformats.org/officeDocument/2006/relationships/image" Target="../media/image72.jpg"/></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31.xml"/><Relationship Id="rId4" Type="http://schemas.openxmlformats.org/officeDocument/2006/relationships/hyperlink" Target="https://www.google.com/maps" TargetMode="External"/></Relationships>
</file>

<file path=ppt/slides/_rels/slide50.xml.rels><?xml version="1.0" encoding="UTF-8" standalone="yes"?>
<Relationships xmlns="http://schemas.openxmlformats.org/package/2006/relationships"><Relationship Id="rId3" Type="http://schemas.openxmlformats.org/officeDocument/2006/relationships/image" Target="../media/image73.svg"/><Relationship Id="rId2" Type="http://schemas.openxmlformats.org/officeDocument/2006/relationships/notesSlide" Target="../notesSlides/notesSlide41.xml"/><Relationship Id="rId1" Type="http://schemas.openxmlformats.org/officeDocument/2006/relationships/slideLayout" Target="../slideLayouts/slideLayout12.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s>
</file>

<file path=ppt/slides/_rels/slide51.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32.xml"/><Relationship Id="rId6" Type="http://schemas.openxmlformats.org/officeDocument/2006/relationships/image" Target="../media/image23.jpg"/><Relationship Id="rId5" Type="http://schemas.openxmlformats.org/officeDocument/2006/relationships/image" Target="../media/image8.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29.xml"/><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6.xml"/><Relationship Id="rId1" Type="http://schemas.openxmlformats.org/officeDocument/2006/relationships/slideLayout" Target="../slideLayouts/slideLayout18.xml"/><Relationship Id="rId4" Type="http://schemas.openxmlformats.org/officeDocument/2006/relationships/image" Target="../media/image26.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914B4B-2E2C-1994-05AE-EB0C725BACFF}"/>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6E76F8E1-520C-354F-7076-4C7B7847B85C}"/>
              </a:ext>
              <a:ext uri="{C183D7F6-B498-43B3-948B-1728B52AA6E4}">
                <adec:decorative xmlns:adec="http://schemas.microsoft.com/office/drawing/2017/decorative" val="1"/>
              </a:ext>
            </a:extLst>
          </p:cNvPr>
          <p:cNvSpPr txBox="1"/>
          <p:nvPr/>
        </p:nvSpPr>
        <p:spPr>
          <a:xfrm>
            <a:off x="267128" y="1808251"/>
            <a:ext cx="2164375" cy="584775"/>
          </a:xfrm>
          <a:prstGeom prst="rect">
            <a:avLst/>
          </a:prstGeom>
          <a:noFill/>
        </p:spPr>
        <p:txBody>
          <a:bodyPr wrap="none" rtlCol="0">
            <a:spAutoFit/>
          </a:bodyPr>
          <a:lstStyle/>
          <a:p>
            <a:r>
              <a:rPr lang="en-GB" sz="3200" b="1"/>
              <a:t>Education</a:t>
            </a:r>
          </a:p>
        </p:txBody>
      </p:sp>
      <p:sp>
        <p:nvSpPr>
          <p:cNvPr id="2" name="Subtitle 1">
            <a:extLst>
              <a:ext uri="{FF2B5EF4-FFF2-40B4-BE49-F238E27FC236}">
                <a16:creationId xmlns:a16="http://schemas.microsoft.com/office/drawing/2014/main" id="{926C1848-E212-C406-E77B-97F0AC7792BB}"/>
              </a:ext>
            </a:extLst>
          </p:cNvPr>
          <p:cNvSpPr>
            <a:spLocks noGrp="1"/>
          </p:cNvSpPr>
          <p:nvPr>
            <p:ph type="title" idx="4294967295"/>
          </p:nvPr>
        </p:nvSpPr>
        <p:spPr>
          <a:xfrm>
            <a:off x="365125" y="2559050"/>
            <a:ext cx="3579813" cy="2409825"/>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1000"/>
              </a:spcBef>
              <a:spcAft>
                <a:spcPts val="0"/>
              </a:spcAft>
              <a:buClrTx/>
              <a:buSzTx/>
              <a:buFontTx/>
              <a:buNone/>
              <a:tabLst/>
              <a:defRPr/>
            </a:pPr>
            <a:r>
              <a:rPr kumimoji="0" lang="en-GB" sz="2400" b="1" i="0" u="none" strike="noStrike" kern="1200" cap="none" spc="0" normalizeH="0" baseline="0" noProof="0">
                <a:ln>
                  <a:noFill/>
                </a:ln>
                <a:solidFill>
                  <a:schemeClr val="tx1"/>
                </a:solidFill>
                <a:effectLst/>
                <a:uLnTx/>
                <a:uFillTx/>
                <a:latin typeface="+mn-lt"/>
                <a:ea typeface="+mn-ea"/>
                <a:cs typeface="+mn-cs"/>
              </a:rPr>
              <a:t>Local Significant People</a:t>
            </a:r>
          </a:p>
          <a:p>
            <a:pPr marL="0" marR="0" lvl="0" indent="0" algn="l" defTabSz="914400" rtl="0" eaLnBrk="1" fontAlgn="auto" latinLnBrk="0" hangingPunct="1">
              <a:lnSpc>
                <a:spcPct val="100000"/>
              </a:lnSpc>
              <a:spcBef>
                <a:spcPts val="1000"/>
              </a:spcBef>
              <a:spcAft>
                <a:spcPts val="0"/>
              </a:spcAft>
              <a:buClrTx/>
              <a:buSzTx/>
              <a:buFontTx/>
              <a:buNone/>
              <a:tabLst/>
              <a:defRPr/>
            </a:pPr>
            <a:r>
              <a:rPr kumimoji="0" lang="en-GB" sz="2400" b="1" i="0" u="none" strike="noStrike" kern="1200" cap="none" spc="0" normalizeH="0" baseline="0" noProof="0">
                <a:ln>
                  <a:noFill/>
                </a:ln>
                <a:solidFill>
                  <a:schemeClr val="tx1"/>
                </a:solidFill>
                <a:effectLst/>
                <a:uLnTx/>
                <a:uFillTx/>
                <a:latin typeface="+mn-lt"/>
                <a:ea typeface="+mn-ea"/>
                <a:cs typeface="+mn-cs"/>
              </a:rPr>
              <a:t>Dorothea Bate </a:t>
            </a:r>
          </a:p>
        </p:txBody>
      </p:sp>
      <p:pic>
        <p:nvPicPr>
          <p:cNvPr id="12" name="Picture Placeholder 11" descr="Photograph of a woman wearing a wide-brimmed hat with a feather and a coat, standing against a stone wall. The sepia-toned photo suggests an early 20th-century setting, capturing a candid or posed moment.">
            <a:extLst>
              <a:ext uri="{FF2B5EF4-FFF2-40B4-BE49-F238E27FC236}">
                <a16:creationId xmlns:a16="http://schemas.microsoft.com/office/drawing/2014/main" id="{0A9308BE-DF17-DC6C-E867-B088899077B5}"/>
              </a:ext>
            </a:extLst>
          </p:cNvPr>
          <p:cNvPicPr>
            <a:picLocks noGrp="1" noChangeAspect="1"/>
          </p:cNvPicPr>
          <p:nvPr>
            <p:ph type="pic" sz="quarter" idx="10"/>
          </p:nvPr>
        </p:nvPicPr>
        <p:blipFill>
          <a:blip r:embed="rId3"/>
          <a:srcRect t="2783" b="2783"/>
          <a:stretch/>
        </p:blipFill>
        <p:spPr>
          <a:xfrm>
            <a:off x="4122819" y="0"/>
            <a:ext cx="8069181" cy="6858000"/>
          </a:xfrm>
          <a:prstGeom prst="rect">
            <a:avLst/>
          </a:prstGeom>
        </p:spPr>
      </p:pic>
    </p:spTree>
    <p:extLst>
      <p:ext uri="{BB962C8B-B14F-4D97-AF65-F5344CB8AC3E}">
        <p14:creationId xmlns:p14="http://schemas.microsoft.com/office/powerpoint/2010/main" val="37669149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A2CFAE4-F5EE-605E-A7BE-CF44A37D4134}"/>
              </a:ext>
            </a:extLst>
          </p:cNvPr>
          <p:cNvSpPr>
            <a:spLocks noGrp="1"/>
          </p:cNvSpPr>
          <p:nvPr>
            <p:ph type="title"/>
          </p:nvPr>
        </p:nvSpPr>
        <p:spPr/>
        <p:txBody>
          <a:bodyPr/>
          <a:lstStyle/>
          <a:p>
            <a:r>
              <a:rPr lang="en-GB"/>
              <a:t>The Natural History Museum</a:t>
            </a:r>
          </a:p>
        </p:txBody>
      </p:sp>
      <p:pic>
        <p:nvPicPr>
          <p:cNvPr id="10" name="Picture Placeholder 9" descr="Photograph of a large historic museum building with two tall symmetrical towers and an arched main entrance, featuring intricate stonework and a flagpole with a flag at the center. The structure is set against a blue sky with scattered clouds, with steps and small groups of people visible at the entrance.">
            <a:extLst>
              <a:ext uri="{FF2B5EF4-FFF2-40B4-BE49-F238E27FC236}">
                <a16:creationId xmlns:a16="http://schemas.microsoft.com/office/drawing/2014/main" id="{EA456C11-7746-2F83-6DEA-F832B22858EE}"/>
              </a:ext>
            </a:extLst>
          </p:cNvPr>
          <p:cNvPicPr>
            <a:picLocks noGrp="1" noChangeAspect="1"/>
          </p:cNvPicPr>
          <p:nvPr>
            <p:ph type="pic" sz="quarter" idx="12"/>
          </p:nvPr>
        </p:nvPicPr>
        <p:blipFill>
          <a:blip r:embed="rId3" cstate="email">
            <a:extLst>
              <a:ext uri="{28A0092B-C50C-407E-A947-70E740481C1C}">
                <a14:useLocalDpi xmlns:a14="http://schemas.microsoft.com/office/drawing/2010/main"/>
              </a:ext>
            </a:extLst>
          </a:blip>
          <a:srcRect/>
          <a:stretch>
            <a:fillRect/>
          </a:stretch>
        </p:blipFill>
        <p:spPr>
          <a:prstGeom prst="rect">
            <a:avLst/>
          </a:prstGeom>
          <a:ln w="50800" cap="sq">
            <a:solidFill>
              <a:srgbClr val="BBEBA0"/>
            </a:solidFill>
          </a:ln>
        </p:spPr>
      </p:pic>
      <p:sp>
        <p:nvSpPr>
          <p:cNvPr id="7" name="Text Placeholder 6">
            <a:extLst>
              <a:ext uri="{FF2B5EF4-FFF2-40B4-BE49-F238E27FC236}">
                <a16:creationId xmlns:a16="http://schemas.microsoft.com/office/drawing/2014/main" id="{DB751AD0-1DBD-D812-3770-A3703F04021D}"/>
              </a:ext>
            </a:extLst>
          </p:cNvPr>
          <p:cNvSpPr>
            <a:spLocks noGrp="1"/>
          </p:cNvSpPr>
          <p:nvPr>
            <p:ph type="body" sz="half" idx="16"/>
          </p:nvPr>
        </p:nvSpPr>
        <p:spPr/>
        <p:txBody>
          <a:bodyPr wrap="square" lIns="180000" tIns="180000" rIns="180000" bIns="180000" anchor="t">
            <a:noAutofit/>
          </a:bodyPr>
          <a:lstStyle/>
          <a:p>
            <a:r>
              <a:rPr lang="en-GB">
                <a:latin typeface="Arial"/>
                <a:cs typeface="Arial"/>
              </a:rPr>
              <a:t>The </a:t>
            </a:r>
            <a:r>
              <a:rPr lang="en-GB" b="1">
                <a:latin typeface="Arial"/>
                <a:cs typeface="Arial"/>
              </a:rPr>
              <a:t>Natural History Museum </a:t>
            </a:r>
            <a:r>
              <a:rPr lang="en-GB">
                <a:latin typeface="Arial"/>
                <a:cs typeface="Arial"/>
              </a:rPr>
              <a:t>was built between 1873 and 1881 in South Kensington, London, featuring Romanesque architecture, terracotta details, and nature carvings.</a:t>
            </a:r>
          </a:p>
        </p:txBody>
      </p:sp>
      <p:sp>
        <p:nvSpPr>
          <p:cNvPr id="6" name="Text Placeholder 5">
            <a:extLst>
              <a:ext uri="{FF2B5EF4-FFF2-40B4-BE49-F238E27FC236}">
                <a16:creationId xmlns:a16="http://schemas.microsoft.com/office/drawing/2014/main" id="{33015B1B-AAB9-2B90-E7DF-87CAC0EACBBE}"/>
              </a:ext>
            </a:extLst>
          </p:cNvPr>
          <p:cNvSpPr>
            <a:spLocks noGrp="1"/>
          </p:cNvSpPr>
          <p:nvPr>
            <p:ph type="body" sz="half" idx="15"/>
          </p:nvPr>
        </p:nvSpPr>
        <p:spPr/>
        <p:txBody>
          <a:bodyPr/>
          <a:lstStyle/>
          <a:p>
            <a:r>
              <a:rPr lang="en-GB"/>
              <a:t>In 1937, the Natural History Museum took over the site in Tring along with its collections.</a:t>
            </a:r>
          </a:p>
        </p:txBody>
      </p:sp>
      <p:pic>
        <p:nvPicPr>
          <p:cNvPr id="12" name="Picture Placeholder 11" descr="Photograph of a 'Mock' Tudor-style brick and timber building with multiple chimneys and steeply pitched roofs under a cloudy sky. The scene includes a green lawn, a tree on the left, and a pathway leading to the house, highlighting architectural details and a mix of red brick and white timber framing.">
            <a:extLst>
              <a:ext uri="{FF2B5EF4-FFF2-40B4-BE49-F238E27FC236}">
                <a16:creationId xmlns:a16="http://schemas.microsoft.com/office/drawing/2014/main" id="{2EB813A2-E7EB-6038-3990-ABCF0DC90001}"/>
              </a:ext>
            </a:extLst>
          </p:cNvPr>
          <p:cNvPicPr>
            <a:picLocks noGrp="1" noChangeAspect="1"/>
          </p:cNvPicPr>
          <p:nvPr>
            <p:ph type="pic" sz="quarter" idx="17"/>
          </p:nvPr>
        </p:nvPicPr>
        <p:blipFill>
          <a:blip r:embed="rId4" cstate="email">
            <a:extLst>
              <a:ext uri="{28A0092B-C50C-407E-A947-70E740481C1C}">
                <a14:useLocalDpi xmlns:a14="http://schemas.microsoft.com/office/drawing/2010/main"/>
              </a:ext>
            </a:extLst>
          </a:blip>
          <a:srcRect/>
          <a:stretch>
            <a:fillRect/>
          </a:stretch>
        </p:blipFill>
        <p:spPr>
          <a:prstGeom prst="rect">
            <a:avLst/>
          </a:prstGeom>
          <a:ln w="50800" cap="sq">
            <a:solidFill>
              <a:srgbClr val="BBEBA0"/>
            </a:solidFill>
          </a:ln>
        </p:spPr>
      </p:pic>
      <p:sp>
        <p:nvSpPr>
          <p:cNvPr id="13" name="Thought Bubble: Cloud 12">
            <a:extLst>
              <a:ext uri="{FF2B5EF4-FFF2-40B4-BE49-F238E27FC236}">
                <a16:creationId xmlns:a16="http://schemas.microsoft.com/office/drawing/2014/main" id="{332D3153-24AA-C2AB-1FDE-6AEE4D15AA87}"/>
              </a:ext>
            </a:extLst>
          </p:cNvPr>
          <p:cNvSpPr/>
          <p:nvPr/>
        </p:nvSpPr>
        <p:spPr>
          <a:xfrm flipH="1">
            <a:off x="5955833" y="235154"/>
            <a:ext cx="4423898" cy="2281811"/>
          </a:xfrm>
          <a:prstGeom prst="cloudCallout">
            <a:avLst/>
          </a:prstGeom>
          <a:solidFill>
            <a:srgbClr val="FFFF00"/>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sz="2800" b="1">
              <a:solidFill>
                <a:schemeClr val="tx1"/>
              </a:solidFill>
            </a:endParaRPr>
          </a:p>
          <a:p>
            <a:pPr algn="ctr"/>
            <a:r>
              <a:rPr lang="en-GB" sz="2800">
                <a:solidFill>
                  <a:schemeClr val="tx1"/>
                </a:solidFill>
                <a:latin typeface="Arial" panose="020B0604020202020204" pitchFamily="34" charset="0"/>
                <a:cs typeface="Arial" panose="020B0604020202020204" pitchFamily="34" charset="0"/>
              </a:rPr>
              <a:t>Why do the two buildings look so different?</a:t>
            </a:r>
          </a:p>
          <a:p>
            <a:pPr algn="ctr"/>
            <a:endParaRPr lang="en-GB">
              <a:solidFill>
                <a:schemeClr val="tx1"/>
              </a:solidFill>
            </a:endParaRPr>
          </a:p>
        </p:txBody>
      </p:sp>
    </p:spTree>
    <p:extLst>
      <p:ext uri="{BB962C8B-B14F-4D97-AF65-F5344CB8AC3E}">
        <p14:creationId xmlns:p14="http://schemas.microsoft.com/office/powerpoint/2010/main" val="2595531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AC76D4-B801-6E14-4EEE-F833FEACEE05}"/>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44A12CE1-CD5F-55BD-3D39-DF76A15C28A8}"/>
              </a:ext>
            </a:extLst>
          </p:cNvPr>
          <p:cNvSpPr>
            <a:spLocks noGrp="1"/>
          </p:cNvSpPr>
          <p:nvPr>
            <p:ph type="title"/>
          </p:nvPr>
        </p:nvSpPr>
        <p:spPr/>
        <p:txBody>
          <a:bodyPr/>
          <a:lstStyle/>
          <a:p>
            <a:r>
              <a:rPr lang="en-GB" dirty="0"/>
              <a:t>Lionel Walter Rothschild</a:t>
            </a:r>
          </a:p>
        </p:txBody>
      </p:sp>
      <p:sp>
        <p:nvSpPr>
          <p:cNvPr id="3" name="Content Placeholder 2">
            <a:extLst>
              <a:ext uri="{FF2B5EF4-FFF2-40B4-BE49-F238E27FC236}">
                <a16:creationId xmlns:a16="http://schemas.microsoft.com/office/drawing/2014/main" id="{23B3B54F-D1FB-EF43-4176-24627E2854DC}"/>
              </a:ext>
            </a:extLst>
          </p:cNvPr>
          <p:cNvSpPr>
            <a:spLocks noGrp="1"/>
          </p:cNvSpPr>
          <p:nvPr>
            <p:ph idx="1"/>
          </p:nvPr>
        </p:nvSpPr>
        <p:spPr/>
        <p:txBody>
          <a:bodyPr>
            <a:noAutofit/>
          </a:bodyPr>
          <a:lstStyle/>
          <a:p>
            <a:pPr>
              <a:lnSpc>
                <a:spcPct val="90000"/>
              </a:lnSpc>
            </a:pPr>
            <a:r>
              <a:rPr lang="en-GB" sz="2400"/>
              <a:t>In 1868 Lionel Walter Rothschild was born into the famous Rothschild banking family.</a:t>
            </a:r>
          </a:p>
          <a:p>
            <a:pPr>
              <a:lnSpc>
                <a:spcPct val="90000"/>
              </a:lnSpc>
            </a:pPr>
            <a:endParaRPr lang="en-GB" sz="2400"/>
          </a:p>
          <a:p>
            <a:pPr>
              <a:lnSpc>
                <a:spcPct val="90000"/>
              </a:lnSpc>
            </a:pPr>
            <a:r>
              <a:rPr lang="en-GB" sz="2400"/>
              <a:t>As a child he was fascinated by nature, not money, and began collecting insects at his home, Tring Park. </a:t>
            </a:r>
          </a:p>
          <a:p>
            <a:pPr>
              <a:lnSpc>
                <a:spcPct val="90000"/>
              </a:lnSpc>
            </a:pPr>
            <a:endParaRPr lang="en-GB" sz="2400"/>
          </a:p>
          <a:p>
            <a:pPr>
              <a:lnSpc>
                <a:spcPct val="90000"/>
              </a:lnSpc>
            </a:pPr>
            <a:r>
              <a:rPr lang="en-GB" sz="2400"/>
              <a:t>At 10 he started his first museum in a garden shed.</a:t>
            </a:r>
          </a:p>
        </p:txBody>
      </p:sp>
      <p:pic>
        <p:nvPicPr>
          <p:cNvPr id="10" name="Picture Placeholder 9" descr="A traditional oil painting portrait of a middle-aged man with a bald head, full beard, and mustache, dressed in a dark suit jacket, white vest, and tie. The dark background contrasts with the subject's light clothing, emphasizing his serious expression and formal attire.">
            <a:extLst>
              <a:ext uri="{FF2B5EF4-FFF2-40B4-BE49-F238E27FC236}">
                <a16:creationId xmlns:a16="http://schemas.microsoft.com/office/drawing/2014/main" id="{CA673881-6316-2C6F-5834-CA67B2A82477}"/>
              </a:ext>
            </a:extLst>
          </p:cNvPr>
          <p:cNvPicPr>
            <a:picLocks noGrp="1" noChangeAspect="1"/>
          </p:cNvPicPr>
          <p:nvPr>
            <p:ph type="pic" sz="quarter" idx="10"/>
          </p:nvPr>
        </p:nvPicPr>
        <p:blipFill>
          <a:blip r:embed="rId3"/>
          <a:srcRect t="6808" b="15015"/>
          <a:stretch>
            <a:fillRect/>
          </a:stretch>
        </p:blipFill>
        <p:spPr>
          <a:xfrm>
            <a:off x="6096000" y="0"/>
            <a:ext cx="6096000" cy="6858000"/>
          </a:xfrm>
          <a:prstGeom prst="rect">
            <a:avLst/>
          </a:prstGeom>
        </p:spPr>
      </p:pic>
      <p:sp>
        <p:nvSpPr>
          <p:cNvPr id="5" name="Text Placeholder 4">
            <a:extLst>
              <a:ext uri="{FF2B5EF4-FFF2-40B4-BE49-F238E27FC236}">
                <a16:creationId xmlns:a16="http://schemas.microsoft.com/office/drawing/2014/main" id="{2647749F-3719-189C-1289-536467080C1E}"/>
              </a:ext>
            </a:extLst>
          </p:cNvPr>
          <p:cNvSpPr>
            <a:spLocks noGrp="1"/>
          </p:cNvSpPr>
          <p:nvPr>
            <p:ph type="body" sz="quarter" idx="26"/>
          </p:nvPr>
        </p:nvSpPr>
        <p:spPr/>
        <p:txBody>
          <a:bodyPr/>
          <a:lstStyle/>
          <a:p>
            <a:r>
              <a:rPr lang="en-GB"/>
              <a:t>Lionel Walter Rothschild </a:t>
            </a:r>
          </a:p>
        </p:txBody>
      </p:sp>
    </p:spTree>
    <p:extLst>
      <p:ext uri="{BB962C8B-B14F-4D97-AF65-F5344CB8AC3E}">
        <p14:creationId xmlns:p14="http://schemas.microsoft.com/office/powerpoint/2010/main" val="4126072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CA0397-F230-C45D-2AE4-418F8E973AC7}"/>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52C1C7A3-58A6-AE31-48D4-FBCF58B12DE2}"/>
              </a:ext>
            </a:extLst>
          </p:cNvPr>
          <p:cNvSpPr>
            <a:spLocks noGrp="1"/>
          </p:cNvSpPr>
          <p:nvPr>
            <p:ph type="title"/>
          </p:nvPr>
        </p:nvSpPr>
        <p:spPr/>
        <p:txBody>
          <a:bodyPr/>
          <a:lstStyle/>
          <a:p>
            <a:r>
              <a:rPr lang="en-GB" dirty="0"/>
              <a:t>A Private Museum</a:t>
            </a:r>
          </a:p>
        </p:txBody>
      </p:sp>
      <p:sp>
        <p:nvSpPr>
          <p:cNvPr id="3" name="Content Placeholder 2">
            <a:extLst>
              <a:ext uri="{FF2B5EF4-FFF2-40B4-BE49-F238E27FC236}">
                <a16:creationId xmlns:a16="http://schemas.microsoft.com/office/drawing/2014/main" id="{B0BF9C23-1189-DC65-E257-45D1FD91057C}"/>
              </a:ext>
            </a:extLst>
          </p:cNvPr>
          <p:cNvSpPr>
            <a:spLocks noGrp="1"/>
          </p:cNvSpPr>
          <p:nvPr>
            <p:ph idx="1"/>
          </p:nvPr>
        </p:nvSpPr>
        <p:spPr/>
        <p:txBody>
          <a:bodyPr lIns="0" tIns="45720" rIns="90000" bIns="45720" anchor="t">
            <a:noAutofit/>
          </a:bodyPr>
          <a:lstStyle/>
          <a:p>
            <a:pPr>
              <a:lnSpc>
                <a:spcPct val="90000"/>
              </a:lnSpc>
              <a:spcBef>
                <a:spcPts val="1200"/>
              </a:spcBef>
              <a:spcAft>
                <a:spcPts val="1200"/>
              </a:spcAft>
            </a:pPr>
            <a:r>
              <a:rPr lang="en-GB" sz="2400" dirty="0"/>
              <a:t>As his collection grew, his father built him his own museum for his 21st birthday in 1889.</a:t>
            </a:r>
          </a:p>
          <a:p>
            <a:pPr>
              <a:lnSpc>
                <a:spcPct val="90000"/>
              </a:lnSpc>
              <a:spcBef>
                <a:spcPts val="1200"/>
              </a:spcBef>
              <a:spcAft>
                <a:spcPts val="1200"/>
              </a:spcAft>
            </a:pPr>
            <a:r>
              <a:rPr lang="en-GB" sz="2400" dirty="0"/>
              <a:t>It then opened to the public in 1892 as Walter’s </a:t>
            </a:r>
            <a:r>
              <a:rPr lang="en-GB" sz="2400" b="1" dirty="0"/>
              <a:t>Zoological</a:t>
            </a:r>
            <a:r>
              <a:rPr lang="en-GB" sz="2400" dirty="0"/>
              <a:t> Museum. </a:t>
            </a:r>
          </a:p>
          <a:p>
            <a:pPr>
              <a:lnSpc>
                <a:spcPct val="90000"/>
              </a:lnSpc>
              <a:spcBef>
                <a:spcPts val="1200"/>
              </a:spcBef>
              <a:spcAft>
                <a:spcPts val="1200"/>
              </a:spcAft>
            </a:pPr>
            <a:r>
              <a:rPr lang="en-GB" sz="2400" dirty="0"/>
              <a:t>It was filled with amazing natural history specimens for people to see.</a:t>
            </a:r>
          </a:p>
          <a:p>
            <a:pPr>
              <a:lnSpc>
                <a:spcPct val="90000"/>
              </a:lnSpc>
              <a:spcBef>
                <a:spcPts val="1200"/>
              </a:spcBef>
              <a:spcAft>
                <a:spcPts val="1200"/>
              </a:spcAft>
            </a:pPr>
            <a:r>
              <a:rPr lang="en-GB" sz="2400" dirty="0"/>
              <a:t>It’s now the Natural History Museum at Tring.</a:t>
            </a:r>
          </a:p>
          <a:p>
            <a:pPr>
              <a:lnSpc>
                <a:spcPct val="90000"/>
              </a:lnSpc>
              <a:spcBef>
                <a:spcPts val="1200"/>
              </a:spcBef>
              <a:spcAft>
                <a:spcPts val="1200"/>
              </a:spcAft>
            </a:pPr>
            <a:r>
              <a:rPr lang="en-GB" sz="2400" dirty="0"/>
              <a:t>Find out more about </a:t>
            </a:r>
            <a:r>
              <a:rPr lang="en-GB" sz="2400" dirty="0">
                <a:hlinkClick r:id="rId3"/>
              </a:rPr>
              <a:t>Walter Rothschild</a:t>
            </a:r>
            <a:r>
              <a:rPr lang="en-GB" sz="2400" dirty="0"/>
              <a:t>.</a:t>
            </a:r>
          </a:p>
        </p:txBody>
      </p:sp>
      <p:pic>
        <p:nvPicPr>
          <p:cNvPr id="8" name="Picture Placeholder 7" descr="Black and white photograph showing a historic ivy-covered brick building with steep gabled roofs and chimneys, featuring a horse-drawn carriage with two men and a seated passenger in front. ">
            <a:extLst>
              <a:ext uri="{FF2B5EF4-FFF2-40B4-BE49-F238E27FC236}">
                <a16:creationId xmlns:a16="http://schemas.microsoft.com/office/drawing/2014/main" id="{1ECCB196-C4BB-51C4-FA1C-C1581C840F72}"/>
              </a:ext>
            </a:extLst>
          </p:cNvPr>
          <p:cNvPicPr>
            <a:picLocks noGrp="1" noChangeAspect="1"/>
          </p:cNvPicPr>
          <p:nvPr>
            <p:ph type="pic" sz="quarter" idx="10"/>
          </p:nvPr>
        </p:nvPicPr>
        <p:blipFill>
          <a:blip r:embed="rId4"/>
          <a:srcRect l="15925" r="15925"/>
          <a:stretch/>
        </p:blipFill>
        <p:spPr>
          <a:prstGeom prst="rect">
            <a:avLst/>
          </a:prstGeom>
        </p:spPr>
      </p:pic>
      <p:sp>
        <p:nvSpPr>
          <p:cNvPr id="10" name="Text Placeholder 9">
            <a:extLst>
              <a:ext uri="{FF2B5EF4-FFF2-40B4-BE49-F238E27FC236}">
                <a16:creationId xmlns:a16="http://schemas.microsoft.com/office/drawing/2014/main" id="{81E63E0A-425F-43A2-AEC5-BE90A7CA13A3}"/>
              </a:ext>
            </a:extLst>
          </p:cNvPr>
          <p:cNvSpPr>
            <a:spLocks noGrp="1"/>
          </p:cNvSpPr>
          <p:nvPr>
            <p:ph type="body" sz="quarter" idx="26"/>
          </p:nvPr>
        </p:nvSpPr>
        <p:spPr>
          <a:xfrm>
            <a:off x="6594235" y="210222"/>
            <a:ext cx="5477691" cy="592973"/>
          </a:xfrm>
        </p:spPr>
        <p:txBody>
          <a:bodyPr/>
          <a:lstStyle/>
          <a:p>
            <a:r>
              <a:rPr lang="en-US" dirty="0"/>
              <a:t>People outside Walter’s Zoological Museum</a:t>
            </a:r>
            <a:endParaRPr lang="en-GB" dirty="0"/>
          </a:p>
        </p:txBody>
      </p:sp>
      <p:pic>
        <p:nvPicPr>
          <p:cNvPr id="7" name="Picture 6" descr="Black and white photograph of a natural history museum exhibit featuring mounted animal skeletons and large model fish suspended from the ceiling. The display includes a prominent tree trunk structure, various taxidermy specimens.">
            <a:extLst>
              <a:ext uri="{FF2B5EF4-FFF2-40B4-BE49-F238E27FC236}">
                <a16:creationId xmlns:a16="http://schemas.microsoft.com/office/drawing/2014/main" id="{19D23661-F378-3C93-96BF-2EDAC095A7E2}"/>
              </a:ext>
            </a:extLst>
          </p:cNvPr>
          <p:cNvPicPr>
            <a:picLocks noChangeAspect="1"/>
          </p:cNvPicPr>
          <p:nvPr/>
        </p:nvPicPr>
        <p:blipFill>
          <a:blip r:embed="rId5"/>
          <a:srcRect l="14645" r="14759"/>
          <a:stretch>
            <a:fillRect/>
          </a:stretch>
        </p:blipFill>
        <p:spPr>
          <a:xfrm>
            <a:off x="6096000" y="0"/>
            <a:ext cx="6046838" cy="6858000"/>
          </a:xfrm>
          <a:prstGeom prst="rect">
            <a:avLst/>
          </a:prstGeom>
        </p:spPr>
      </p:pic>
    </p:spTree>
    <p:extLst>
      <p:ext uri="{BB962C8B-B14F-4D97-AF65-F5344CB8AC3E}">
        <p14:creationId xmlns:p14="http://schemas.microsoft.com/office/powerpoint/2010/main" val="3338528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A4658C6-9B83-20EF-07FA-C3FB299CCFE4}"/>
              </a:ext>
            </a:extLst>
          </p:cNvPr>
          <p:cNvSpPr>
            <a:spLocks noGrp="1"/>
          </p:cNvSpPr>
          <p:nvPr>
            <p:ph type="title"/>
          </p:nvPr>
        </p:nvSpPr>
        <p:spPr/>
        <p:txBody>
          <a:bodyPr/>
          <a:lstStyle/>
          <a:p>
            <a:r>
              <a:rPr lang="en-GB">
                <a:latin typeface="Arial" panose="020B0604020202020204" pitchFamily="34" charset="0"/>
                <a:cs typeface="Arial" panose="020B0604020202020204" pitchFamily="34" charset="0"/>
              </a:rPr>
              <a:t>Meet Dorothea Bate</a:t>
            </a:r>
          </a:p>
        </p:txBody>
      </p:sp>
      <p:sp>
        <p:nvSpPr>
          <p:cNvPr id="8" name="Content Placeholder 7">
            <a:extLst>
              <a:ext uri="{FF2B5EF4-FFF2-40B4-BE49-F238E27FC236}">
                <a16:creationId xmlns:a16="http://schemas.microsoft.com/office/drawing/2014/main" id="{951F253B-43E5-7D0A-00F5-088D17AAB078}"/>
              </a:ext>
            </a:extLst>
          </p:cNvPr>
          <p:cNvSpPr>
            <a:spLocks noGrp="1"/>
          </p:cNvSpPr>
          <p:nvPr>
            <p:ph idx="1"/>
          </p:nvPr>
        </p:nvSpPr>
        <p:spPr/>
        <p:txBody>
          <a:bodyPr lIns="0" tIns="45720" rIns="90000" bIns="45720" anchor="t"/>
          <a:lstStyle/>
          <a:p>
            <a:pPr>
              <a:spcBef>
                <a:spcPts val="1200"/>
              </a:spcBef>
              <a:spcAft>
                <a:spcPts val="1200"/>
              </a:spcAft>
            </a:pPr>
            <a:r>
              <a:rPr lang="en-GB">
                <a:latin typeface="Arial" panose="020B0604020202020204" pitchFamily="34" charset="0"/>
                <a:cs typeface="Arial" panose="020B0604020202020204" pitchFamily="34" charset="0"/>
              </a:rPr>
              <a:t>Dorothea Minola Alice Bate was born on 8 November 1878 at Napier House, Carmarthen, Wales.</a:t>
            </a:r>
          </a:p>
          <a:p>
            <a:pPr>
              <a:spcBef>
                <a:spcPts val="1200"/>
              </a:spcBef>
              <a:spcAft>
                <a:spcPts val="1200"/>
              </a:spcAft>
            </a:pPr>
            <a:r>
              <a:rPr lang="en-GB">
                <a:latin typeface="Arial" panose="020B0604020202020204" pitchFamily="34" charset="0"/>
                <a:cs typeface="Arial" panose="020B0604020202020204" pitchFamily="34" charset="0"/>
              </a:rPr>
              <a:t>Her father had been in the military; he then became a police superintendent.</a:t>
            </a:r>
          </a:p>
          <a:p>
            <a:pPr>
              <a:spcBef>
                <a:spcPts val="1200"/>
              </a:spcBef>
              <a:spcAft>
                <a:spcPts val="1200"/>
              </a:spcAft>
            </a:pPr>
            <a:r>
              <a:rPr lang="en-GB">
                <a:latin typeface="Arial" panose="020B0604020202020204" pitchFamily="34" charset="0"/>
                <a:cs typeface="Arial" panose="020B0604020202020204" pitchFamily="34" charset="0"/>
              </a:rPr>
              <a:t>She had an older sister and a younger brother.</a:t>
            </a:r>
          </a:p>
          <a:p>
            <a:pPr marL="457200" indent="-457200">
              <a:spcAft>
                <a:spcPts val="1200"/>
              </a:spcAft>
              <a:buFont typeface="Arial" panose="020B0604020202020204" pitchFamily="34" charset="0"/>
              <a:buChar char="•"/>
            </a:pPr>
            <a:endParaRPr lang="en-GB" sz="2800">
              <a:latin typeface="Arial" panose="020B0604020202020204" pitchFamily="34" charset="0"/>
              <a:cs typeface="Arial" panose="020B0604020202020204" pitchFamily="34" charset="0"/>
            </a:endParaRPr>
          </a:p>
        </p:txBody>
      </p:sp>
      <p:pic>
        <p:nvPicPr>
          <p:cNvPr id="11" name="Picture Placeholder 10" descr="Photograph of a woman wearing a wide-brimmed hat with a feather and a coat, standing against a stone wall. The sepia-toned photo suggests an early 20th-century setting, capturing a candid or posed moment.">
            <a:extLst>
              <a:ext uri="{FF2B5EF4-FFF2-40B4-BE49-F238E27FC236}">
                <a16:creationId xmlns:a16="http://schemas.microsoft.com/office/drawing/2014/main" id="{BAB573D5-E9A0-2516-EDBF-78FFD438EED7}"/>
              </a:ext>
            </a:extLst>
          </p:cNvPr>
          <p:cNvPicPr>
            <a:picLocks noGrp="1" noChangeAspect="1"/>
          </p:cNvPicPr>
          <p:nvPr>
            <p:ph type="pic" sz="quarter" idx="10"/>
          </p:nvPr>
        </p:nvPicPr>
        <p:blipFill>
          <a:blip r:embed="rId3"/>
          <a:srcRect t="4627" b="27447"/>
          <a:stretch>
            <a:fillRect/>
          </a:stretch>
        </p:blipFill>
        <p:spPr>
          <a:xfrm>
            <a:off x="6096000" y="0"/>
            <a:ext cx="6096000" cy="6858000"/>
          </a:xfrm>
          <a:prstGeom prst="rect">
            <a:avLst/>
          </a:prstGeom>
        </p:spPr>
      </p:pic>
      <p:sp>
        <p:nvSpPr>
          <p:cNvPr id="6" name="Text Placeholder 5">
            <a:extLst>
              <a:ext uri="{FF2B5EF4-FFF2-40B4-BE49-F238E27FC236}">
                <a16:creationId xmlns:a16="http://schemas.microsoft.com/office/drawing/2014/main" id="{5B05B8A8-71E9-FB07-7457-989DD515012C}"/>
              </a:ext>
            </a:extLst>
          </p:cNvPr>
          <p:cNvSpPr>
            <a:spLocks noGrp="1"/>
          </p:cNvSpPr>
          <p:nvPr>
            <p:ph type="body" sz="quarter" idx="26"/>
          </p:nvPr>
        </p:nvSpPr>
        <p:spPr/>
        <p:txBody>
          <a:bodyPr/>
          <a:lstStyle/>
          <a:p>
            <a:r>
              <a:rPr lang="en-GB"/>
              <a:t>Dorothea Bate</a:t>
            </a:r>
          </a:p>
        </p:txBody>
      </p:sp>
    </p:spTree>
    <p:extLst>
      <p:ext uri="{BB962C8B-B14F-4D97-AF65-F5344CB8AC3E}">
        <p14:creationId xmlns:p14="http://schemas.microsoft.com/office/powerpoint/2010/main" val="845389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1A699F-E3AC-CA19-C848-EFE97E1F1E14}"/>
              </a:ext>
            </a:extLst>
          </p:cNvPr>
          <p:cNvSpPr>
            <a:spLocks noGrp="1"/>
          </p:cNvSpPr>
          <p:nvPr>
            <p:ph type="title"/>
          </p:nvPr>
        </p:nvSpPr>
        <p:spPr/>
        <p:txBody>
          <a:bodyPr>
            <a:normAutofit fontScale="90000"/>
          </a:bodyPr>
          <a:lstStyle/>
          <a:p>
            <a:r>
              <a:rPr lang="en-GB"/>
              <a:t>Dorothea’s childhood homes</a:t>
            </a:r>
          </a:p>
        </p:txBody>
      </p:sp>
      <p:sp>
        <p:nvSpPr>
          <p:cNvPr id="3" name="Content Placeholder 2">
            <a:extLst>
              <a:ext uri="{FF2B5EF4-FFF2-40B4-BE49-F238E27FC236}">
                <a16:creationId xmlns:a16="http://schemas.microsoft.com/office/drawing/2014/main" id="{8FF4C2D8-5D46-3EAE-7251-453F03518466}"/>
              </a:ext>
            </a:extLst>
          </p:cNvPr>
          <p:cNvSpPr>
            <a:spLocks noGrp="1"/>
          </p:cNvSpPr>
          <p:nvPr>
            <p:ph idx="1"/>
          </p:nvPr>
        </p:nvSpPr>
        <p:spPr/>
        <p:txBody>
          <a:bodyPr/>
          <a:lstStyle/>
          <a:p>
            <a:pPr lvl="0">
              <a:spcBef>
                <a:spcPts val="1200"/>
              </a:spcBef>
              <a:spcAft>
                <a:spcPts val="1200"/>
              </a:spcAft>
            </a:pPr>
            <a:r>
              <a:rPr lang="en-GB" sz="2400"/>
              <a:t>By 1881, two-year-old Dorothea was living with her parents and three-year-old sister, Lily (later called Leila), at Green Hall, Carmarthen.</a:t>
            </a:r>
          </a:p>
          <a:p>
            <a:pPr lvl="0">
              <a:spcBef>
                <a:spcPts val="1200"/>
              </a:spcBef>
              <a:spcAft>
                <a:spcPts val="1200"/>
              </a:spcAft>
            </a:pPr>
            <a:r>
              <a:rPr lang="en-GB" sz="2400"/>
              <a:t>By 1891, the family had moved to Newcastle Emlyn, Carmarthenshire. </a:t>
            </a:r>
          </a:p>
          <a:p>
            <a:pPr lvl="0">
              <a:spcBef>
                <a:spcPts val="1200"/>
              </a:spcBef>
              <a:spcAft>
                <a:spcPts val="1200"/>
              </a:spcAft>
            </a:pPr>
            <a:r>
              <a:rPr lang="en-GB" sz="2400"/>
              <a:t>Dorothea was now 12 had a younger brother Thomas, aged nine, as well as her elder sister.</a:t>
            </a:r>
          </a:p>
          <a:p>
            <a:pPr marL="457200" indent="-457200">
              <a:buFont typeface="Arial" panose="020B0604020202020204" pitchFamily="34" charset="0"/>
              <a:buChar char="•"/>
            </a:pPr>
            <a:endParaRPr lang="en-GB"/>
          </a:p>
        </p:txBody>
      </p:sp>
      <p:sp>
        <p:nvSpPr>
          <p:cNvPr id="6" name="Text Placeholder 5">
            <a:extLst>
              <a:ext uri="{FF2B5EF4-FFF2-40B4-BE49-F238E27FC236}">
                <a16:creationId xmlns:a16="http://schemas.microsoft.com/office/drawing/2014/main" id="{F1B3E249-D85F-0140-AA2F-49A237B715CE}"/>
              </a:ext>
            </a:extLst>
          </p:cNvPr>
          <p:cNvSpPr>
            <a:spLocks noGrp="1"/>
          </p:cNvSpPr>
          <p:nvPr>
            <p:ph type="body" sz="quarter" idx="26"/>
          </p:nvPr>
        </p:nvSpPr>
        <p:spPr/>
        <p:txBody>
          <a:bodyPr lIns="91440" tIns="45720" rIns="91440" bIns="45720" anchor="ctr" anchorCtr="0"/>
          <a:lstStyle/>
          <a:p>
            <a:r>
              <a:rPr lang="en-GB"/>
              <a:t>Napier House, Carmarthen, Wales.</a:t>
            </a:r>
          </a:p>
        </p:txBody>
      </p:sp>
      <p:pic>
        <p:nvPicPr>
          <p:cNvPr id="12" name="Picture Placeholder 11" descr="Photograph of a two-story white house with multiple chimneys, surrounded by a stone wall and wooden gate. The setting includes a paved driveway, green grass, and clear blue sky, indicating a residential area in a rural or suburban environment.">
            <a:extLst>
              <a:ext uri="{FF2B5EF4-FFF2-40B4-BE49-F238E27FC236}">
                <a16:creationId xmlns:a16="http://schemas.microsoft.com/office/drawing/2014/main" id="{75EA4A2A-53F8-9C84-AA53-A8CAA06ABD21}"/>
              </a:ext>
            </a:extLst>
          </p:cNvPr>
          <p:cNvPicPr>
            <a:picLocks noGrp="1" noChangeAspect="1"/>
          </p:cNvPicPr>
          <p:nvPr>
            <p:ph type="pic" sz="quarter" idx="10"/>
          </p:nvPr>
        </p:nvPicPr>
        <p:blipFill>
          <a:blip r:embed="rId3"/>
          <a:srcRect l="3996" r="616"/>
          <a:stretch>
            <a:fillRect/>
          </a:stretch>
        </p:blipFill>
        <p:spPr>
          <a:xfrm>
            <a:off x="6096000" y="0"/>
            <a:ext cx="6096000" cy="6858000"/>
          </a:xfrm>
          <a:prstGeom prst="rect">
            <a:avLst/>
          </a:prstGeom>
        </p:spPr>
      </p:pic>
    </p:spTree>
    <p:extLst>
      <p:ext uri="{BB962C8B-B14F-4D97-AF65-F5344CB8AC3E}">
        <p14:creationId xmlns:p14="http://schemas.microsoft.com/office/powerpoint/2010/main" val="774507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925AE1-5165-CDFB-559B-A4E7833968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1E8711-D915-6D6A-9C02-E30684C3D8F1}"/>
              </a:ext>
            </a:extLst>
          </p:cNvPr>
          <p:cNvSpPr>
            <a:spLocks noGrp="1"/>
          </p:cNvSpPr>
          <p:nvPr>
            <p:ph type="title"/>
          </p:nvPr>
        </p:nvSpPr>
        <p:spPr/>
        <p:txBody>
          <a:bodyPr/>
          <a:lstStyle/>
          <a:p>
            <a:r>
              <a:rPr lang="en-GB"/>
              <a:t>Dorothea’s Childhood</a:t>
            </a:r>
          </a:p>
        </p:txBody>
      </p:sp>
      <p:sp>
        <p:nvSpPr>
          <p:cNvPr id="3" name="Content Placeholder 2">
            <a:extLst>
              <a:ext uri="{FF2B5EF4-FFF2-40B4-BE49-F238E27FC236}">
                <a16:creationId xmlns:a16="http://schemas.microsoft.com/office/drawing/2014/main" id="{8CFA50BF-8B48-0E07-C656-AA246FF38B97}"/>
              </a:ext>
            </a:extLst>
          </p:cNvPr>
          <p:cNvSpPr>
            <a:spLocks noGrp="1"/>
          </p:cNvSpPr>
          <p:nvPr>
            <p:ph idx="1"/>
          </p:nvPr>
        </p:nvSpPr>
        <p:spPr/>
        <p:txBody>
          <a:bodyPr lIns="0" tIns="45720" rIns="90000" bIns="45720" anchor="t"/>
          <a:lstStyle/>
          <a:p>
            <a:pPr>
              <a:spcBef>
                <a:spcPts val="1200"/>
              </a:spcBef>
              <a:spcAft>
                <a:spcPts val="1200"/>
              </a:spcAft>
            </a:pPr>
            <a:r>
              <a:rPr lang="en-GB" dirty="0"/>
              <a:t>In 1898, the family moved to </a:t>
            </a:r>
            <a:r>
              <a:rPr lang="en-GB" dirty="0" err="1"/>
              <a:t>Bicknor</a:t>
            </a:r>
            <a:r>
              <a:rPr lang="en-GB" dirty="0"/>
              <a:t> Court, Coleford, Gloucestershire, a large Tudor stone manor house in a pretty rural location near the Wye Valley. </a:t>
            </a:r>
          </a:p>
          <a:p>
            <a:pPr>
              <a:spcBef>
                <a:spcPts val="1200"/>
              </a:spcBef>
              <a:spcAft>
                <a:spcPts val="1200"/>
              </a:spcAft>
            </a:pPr>
            <a:r>
              <a:rPr lang="en-GB" dirty="0"/>
              <a:t>Dorothea was free to explore the countryside and limestone caves at Little Doward. </a:t>
            </a:r>
          </a:p>
          <a:p>
            <a:pPr>
              <a:spcBef>
                <a:spcPts val="1200"/>
              </a:spcBef>
              <a:spcAft>
                <a:spcPts val="1200"/>
              </a:spcAft>
            </a:pPr>
            <a:r>
              <a:rPr lang="en-GB" dirty="0"/>
              <a:t>It was here she began to collect </a:t>
            </a:r>
            <a:r>
              <a:rPr lang="en-GB" b="1" dirty="0"/>
              <a:t>fossils</a:t>
            </a:r>
            <a:r>
              <a:rPr lang="en-GB" dirty="0"/>
              <a:t>. </a:t>
            </a:r>
          </a:p>
        </p:txBody>
      </p:sp>
      <p:pic>
        <p:nvPicPr>
          <p:cNvPr id="9" name="Picture Placeholder 8" descr="Photograph of a natural rock formation featuring two cave entrances surrounded by dense green foliage. The scene highlights rugged textures of the cave walls and a forest floor covered with soil and small rocks.">
            <a:extLst>
              <a:ext uri="{FF2B5EF4-FFF2-40B4-BE49-F238E27FC236}">
                <a16:creationId xmlns:a16="http://schemas.microsoft.com/office/drawing/2014/main" id="{52F0D9D1-914D-6124-D8F5-4A2380DB5B41}"/>
              </a:ext>
            </a:extLst>
          </p:cNvPr>
          <p:cNvPicPr>
            <a:picLocks noGrp="1" noChangeAspect="1"/>
          </p:cNvPicPr>
          <p:nvPr>
            <p:ph type="pic" sz="quarter" idx="10"/>
          </p:nvPr>
        </p:nvPicPr>
        <p:blipFill>
          <a:blip r:embed="rId3"/>
          <a:srcRect l="22470" r="18270"/>
          <a:stretch>
            <a:fillRect/>
          </a:stretch>
        </p:blipFill>
        <p:spPr>
          <a:xfrm>
            <a:off x="6096000" y="0"/>
            <a:ext cx="6096000" cy="6858000"/>
          </a:xfrm>
          <a:prstGeom prst="rect">
            <a:avLst/>
          </a:prstGeom>
        </p:spPr>
      </p:pic>
      <p:sp>
        <p:nvSpPr>
          <p:cNvPr id="6" name="Text Placeholder 5">
            <a:extLst>
              <a:ext uri="{FF2B5EF4-FFF2-40B4-BE49-F238E27FC236}">
                <a16:creationId xmlns:a16="http://schemas.microsoft.com/office/drawing/2014/main" id="{4BA2DC6D-DF06-148F-E3AD-BAC9BCBBE94B}"/>
              </a:ext>
            </a:extLst>
          </p:cNvPr>
          <p:cNvSpPr>
            <a:spLocks noGrp="1"/>
          </p:cNvSpPr>
          <p:nvPr>
            <p:ph type="body" sz="quarter" idx="26"/>
          </p:nvPr>
        </p:nvSpPr>
        <p:spPr/>
        <p:txBody>
          <a:bodyPr/>
          <a:lstStyle/>
          <a:p>
            <a:r>
              <a:rPr lang="en-GB"/>
              <a:t>King Arthurs Cave, Lords Wood The Doward, Symonds Yat </a:t>
            </a:r>
          </a:p>
        </p:txBody>
      </p:sp>
    </p:spTree>
    <p:extLst>
      <p:ext uri="{BB962C8B-B14F-4D97-AF65-F5344CB8AC3E}">
        <p14:creationId xmlns:p14="http://schemas.microsoft.com/office/powerpoint/2010/main" val="443890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739E17-C067-FF57-86C7-4BD28F8230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E60CFB-21D8-BD1D-2D4F-4DAB05761663}"/>
              </a:ext>
            </a:extLst>
          </p:cNvPr>
          <p:cNvSpPr>
            <a:spLocks noGrp="1"/>
          </p:cNvSpPr>
          <p:nvPr>
            <p:ph type="title"/>
          </p:nvPr>
        </p:nvSpPr>
        <p:spPr/>
        <p:txBody>
          <a:bodyPr/>
          <a:lstStyle/>
          <a:p>
            <a:r>
              <a:rPr lang="en-GB"/>
              <a:t>Dorothea’s Education</a:t>
            </a:r>
          </a:p>
        </p:txBody>
      </p:sp>
      <p:sp>
        <p:nvSpPr>
          <p:cNvPr id="3" name="Content Placeholder 2">
            <a:extLst>
              <a:ext uri="{FF2B5EF4-FFF2-40B4-BE49-F238E27FC236}">
                <a16:creationId xmlns:a16="http://schemas.microsoft.com/office/drawing/2014/main" id="{B4C3A167-6129-ADF0-9D8E-04E2F0D8C3A3}"/>
              </a:ext>
            </a:extLst>
          </p:cNvPr>
          <p:cNvSpPr>
            <a:spLocks noGrp="1"/>
          </p:cNvSpPr>
          <p:nvPr>
            <p:ph idx="1"/>
          </p:nvPr>
        </p:nvSpPr>
        <p:spPr/>
        <p:txBody>
          <a:bodyPr/>
          <a:lstStyle/>
          <a:p>
            <a:pPr>
              <a:spcBef>
                <a:spcPts val="1200"/>
              </a:spcBef>
              <a:spcAft>
                <a:spcPts val="1200"/>
              </a:spcAft>
            </a:pPr>
            <a:r>
              <a:rPr lang="en-GB" sz="2400"/>
              <a:t>She only went to school for a short time. She joked that her education had been ‘</a:t>
            </a:r>
            <a:r>
              <a:rPr lang="en-GB" sz="2400" i="1"/>
              <a:t>temporarily interrupted by a period at school</a:t>
            </a:r>
            <a:r>
              <a:rPr lang="en-GB" sz="2400"/>
              <a:t>’. </a:t>
            </a:r>
          </a:p>
          <a:p>
            <a:pPr>
              <a:spcBef>
                <a:spcPts val="1200"/>
              </a:spcBef>
              <a:spcAft>
                <a:spcPts val="1200"/>
              </a:spcAft>
            </a:pPr>
            <a:r>
              <a:rPr lang="en-GB" sz="2400"/>
              <a:t>She learned mostly at home and through reading and exploration.</a:t>
            </a:r>
          </a:p>
          <a:p>
            <a:pPr>
              <a:spcBef>
                <a:spcPts val="1200"/>
              </a:spcBef>
              <a:spcAft>
                <a:spcPts val="1200"/>
              </a:spcAft>
            </a:pPr>
            <a:r>
              <a:rPr lang="en-GB" sz="2400"/>
              <a:t>Her father encouraged her to watch birds, fish, and study nature in the countryside.</a:t>
            </a:r>
          </a:p>
          <a:p>
            <a:pPr>
              <a:spcBef>
                <a:spcPts val="1200"/>
              </a:spcBef>
              <a:spcAft>
                <a:spcPts val="1200"/>
              </a:spcAft>
            </a:pPr>
            <a:r>
              <a:rPr lang="en-GB" sz="2400"/>
              <a:t>She had no school qualifications or university degree when she started her career. </a:t>
            </a:r>
          </a:p>
          <a:p>
            <a:r>
              <a:rPr lang="en-GB"/>
              <a:t>	</a:t>
            </a:r>
          </a:p>
        </p:txBody>
      </p:sp>
      <p:pic>
        <p:nvPicPr>
          <p:cNvPr id="7" name="Picture Placeholder 6" descr="Photograph of a winding river flowing through a lush, green forested valley under a cloudy sky. The scene highlights dense tree coverage on both sides of the river, with open grassy fields on the left and a rocky cliff on the right.">
            <a:extLst>
              <a:ext uri="{FF2B5EF4-FFF2-40B4-BE49-F238E27FC236}">
                <a16:creationId xmlns:a16="http://schemas.microsoft.com/office/drawing/2014/main" id="{23942650-154F-DC7B-B034-09DEF6F49359}"/>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l="7390" r="7390"/>
          <a:stretch/>
        </p:blipFill>
        <p:spPr>
          <a:prstGeom prst="rect">
            <a:avLst/>
          </a:prstGeom>
        </p:spPr>
      </p:pic>
      <p:sp>
        <p:nvSpPr>
          <p:cNvPr id="6" name="Text Placeholder 5">
            <a:extLst>
              <a:ext uri="{FF2B5EF4-FFF2-40B4-BE49-F238E27FC236}">
                <a16:creationId xmlns:a16="http://schemas.microsoft.com/office/drawing/2014/main" id="{D500EA3B-829F-122C-5AC8-BE3C6B38001F}"/>
              </a:ext>
            </a:extLst>
          </p:cNvPr>
          <p:cNvSpPr>
            <a:spLocks noGrp="1"/>
          </p:cNvSpPr>
          <p:nvPr>
            <p:ph type="body" sz="quarter" idx="26"/>
          </p:nvPr>
        </p:nvSpPr>
        <p:spPr/>
        <p:txBody>
          <a:bodyPr lIns="91440" tIns="45720" rIns="91440" bIns="45720" anchor="ctr" anchorCtr="0"/>
          <a:lstStyle/>
          <a:p>
            <a:r>
              <a:rPr lang="en-GB" b="0"/>
              <a:t>River Wye viewed from Yat Rock</a:t>
            </a:r>
            <a:endParaRPr lang="en-GB"/>
          </a:p>
        </p:txBody>
      </p:sp>
    </p:spTree>
    <p:extLst>
      <p:ext uri="{BB962C8B-B14F-4D97-AF65-F5344CB8AC3E}">
        <p14:creationId xmlns:p14="http://schemas.microsoft.com/office/powerpoint/2010/main" val="1586494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0032F2-844E-47E5-084B-BE79A3B870C8}"/>
              </a:ext>
            </a:extLst>
          </p:cNvPr>
          <p:cNvSpPr>
            <a:spLocks noGrp="1"/>
          </p:cNvSpPr>
          <p:nvPr>
            <p:ph type="title"/>
          </p:nvPr>
        </p:nvSpPr>
        <p:spPr/>
        <p:txBody>
          <a:bodyPr>
            <a:normAutofit fontScale="90000"/>
          </a:bodyPr>
          <a:lstStyle/>
          <a:p>
            <a:r>
              <a:rPr lang="en-GB"/>
              <a:t>A job at the Natural History Museum</a:t>
            </a:r>
          </a:p>
        </p:txBody>
      </p:sp>
      <p:sp>
        <p:nvSpPr>
          <p:cNvPr id="3" name="Content Placeholder 2">
            <a:extLst>
              <a:ext uri="{FF2B5EF4-FFF2-40B4-BE49-F238E27FC236}">
                <a16:creationId xmlns:a16="http://schemas.microsoft.com/office/drawing/2014/main" id="{5D01F878-4654-52FE-859F-DCF4B49E4F45}"/>
              </a:ext>
            </a:extLst>
          </p:cNvPr>
          <p:cNvSpPr>
            <a:spLocks noGrp="1"/>
          </p:cNvSpPr>
          <p:nvPr>
            <p:ph idx="1"/>
          </p:nvPr>
        </p:nvSpPr>
        <p:spPr/>
        <p:txBody>
          <a:bodyPr/>
          <a:lstStyle/>
          <a:p>
            <a:r>
              <a:rPr lang="en-GB" sz="2400"/>
              <a:t>In 1898, 19-year-old Dorothea travelled to the Natural History Museum in London and talked her way into a job.</a:t>
            </a:r>
          </a:p>
          <a:p>
            <a:r>
              <a:rPr lang="en-GB" sz="2400"/>
              <a:t>There were virtually no women scientists at the time. In fact, women weren’t allowed to become official members of the scientific staff until 1928 – 30 years later!</a:t>
            </a:r>
          </a:p>
          <a:p>
            <a:r>
              <a:rPr lang="en-GB" sz="2400"/>
              <a:t>Her first job was sorting animal skins. She impressed the staff and became an unpaid assistant at the museum. </a:t>
            </a:r>
          </a:p>
          <a:p>
            <a:endParaRPr lang="en-GB"/>
          </a:p>
          <a:p>
            <a:endParaRPr lang="en-GB"/>
          </a:p>
        </p:txBody>
      </p:sp>
      <p:pic>
        <p:nvPicPr>
          <p:cNvPr id="14" name="Picture Placeholder 13" descr="Photograph of a historic stone museum building with two tall towers and an arched entrance, featuring intricate architectural details and a flagpole with a flag. The structure is illuminated by sunlight against a clear blue sky, highlighting its ornate windows and decorative stonework.">
            <a:extLst>
              <a:ext uri="{FF2B5EF4-FFF2-40B4-BE49-F238E27FC236}">
                <a16:creationId xmlns:a16="http://schemas.microsoft.com/office/drawing/2014/main" id="{0F2819D4-E4FB-F160-B9FC-7363AA9255EB}"/>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l="7442" r="7442"/>
          <a:stretch/>
        </p:blipFill>
        <p:spPr>
          <a:prstGeom prst="rect">
            <a:avLst/>
          </a:prstGeom>
        </p:spPr>
      </p:pic>
      <p:sp>
        <p:nvSpPr>
          <p:cNvPr id="12" name="Text Placeholder 11">
            <a:extLst>
              <a:ext uri="{FF2B5EF4-FFF2-40B4-BE49-F238E27FC236}">
                <a16:creationId xmlns:a16="http://schemas.microsoft.com/office/drawing/2014/main" id="{1638F08F-2F06-F214-8D3A-11468AEDBF5E}"/>
              </a:ext>
            </a:extLst>
          </p:cNvPr>
          <p:cNvSpPr>
            <a:spLocks noGrp="1"/>
          </p:cNvSpPr>
          <p:nvPr>
            <p:ph type="body" sz="quarter" idx="26"/>
          </p:nvPr>
        </p:nvSpPr>
        <p:spPr/>
        <p:txBody>
          <a:bodyPr/>
          <a:lstStyle/>
          <a:p>
            <a:r>
              <a:rPr lang="en-GB"/>
              <a:t>Entrance to Natural History Museum, Cromwell Rd, London</a:t>
            </a:r>
          </a:p>
        </p:txBody>
      </p:sp>
      <p:sp>
        <p:nvSpPr>
          <p:cNvPr id="5" name="Thought Bubble: Cloud 4">
            <a:extLst>
              <a:ext uri="{FF2B5EF4-FFF2-40B4-BE49-F238E27FC236}">
                <a16:creationId xmlns:a16="http://schemas.microsoft.com/office/drawing/2014/main" id="{3D62B0A6-4195-E93A-E013-0B2139D9DA15}"/>
              </a:ext>
            </a:extLst>
          </p:cNvPr>
          <p:cNvSpPr/>
          <p:nvPr/>
        </p:nvSpPr>
        <p:spPr>
          <a:xfrm>
            <a:off x="6150964" y="1411704"/>
            <a:ext cx="5677469" cy="2834370"/>
          </a:xfrm>
          <a:prstGeom prst="cloudCallout">
            <a:avLst/>
          </a:prstGeom>
          <a:solidFill>
            <a:srgbClr val="FFFF00"/>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sz="2800" b="1" dirty="0">
              <a:solidFill>
                <a:schemeClr val="tx1"/>
              </a:solidFill>
            </a:endParaRPr>
          </a:p>
          <a:p>
            <a:pPr algn="ctr"/>
            <a:r>
              <a:rPr lang="en-GB" sz="2800" dirty="0">
                <a:solidFill>
                  <a:schemeClr val="tx1"/>
                </a:solidFill>
                <a:latin typeface="Arial" panose="020B0604020202020204" pitchFamily="34" charset="0"/>
                <a:cs typeface="Arial" panose="020B0604020202020204" pitchFamily="34" charset="0"/>
              </a:rPr>
              <a:t>What does this suggest about Dorothea’s character?</a:t>
            </a:r>
          </a:p>
          <a:p>
            <a:pPr algn="ctr"/>
            <a:endParaRPr lang="en-GB" dirty="0">
              <a:solidFill>
                <a:schemeClr val="tx1"/>
              </a:solidFill>
            </a:endParaRPr>
          </a:p>
        </p:txBody>
      </p:sp>
    </p:spTree>
    <p:extLst>
      <p:ext uri="{BB962C8B-B14F-4D97-AF65-F5344CB8AC3E}">
        <p14:creationId xmlns:p14="http://schemas.microsoft.com/office/powerpoint/2010/main" val="3951245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16702A-C873-EE38-2C45-3C6B044F36B6}"/>
              </a:ext>
            </a:extLst>
          </p:cNvPr>
          <p:cNvSpPr>
            <a:spLocks noGrp="1"/>
          </p:cNvSpPr>
          <p:nvPr>
            <p:ph type="title"/>
          </p:nvPr>
        </p:nvSpPr>
        <p:spPr/>
        <p:txBody>
          <a:bodyPr/>
          <a:lstStyle/>
          <a:p>
            <a:r>
              <a:rPr lang="en-GB"/>
              <a:t>Published scientific papers</a:t>
            </a:r>
          </a:p>
        </p:txBody>
      </p:sp>
      <p:sp>
        <p:nvSpPr>
          <p:cNvPr id="3" name="Content Placeholder 2">
            <a:extLst>
              <a:ext uri="{FF2B5EF4-FFF2-40B4-BE49-F238E27FC236}">
                <a16:creationId xmlns:a16="http://schemas.microsoft.com/office/drawing/2014/main" id="{95FBD015-1C05-782A-4F59-650981CAF155}"/>
              </a:ext>
            </a:extLst>
          </p:cNvPr>
          <p:cNvSpPr>
            <a:spLocks noGrp="1"/>
          </p:cNvSpPr>
          <p:nvPr>
            <p:ph idx="1"/>
          </p:nvPr>
        </p:nvSpPr>
        <p:spPr/>
        <p:txBody>
          <a:bodyPr/>
          <a:lstStyle/>
          <a:p>
            <a:r>
              <a:rPr lang="en-GB"/>
              <a:t>Working at the Natural History Museum brought her into contact with other scientists. </a:t>
            </a:r>
          </a:p>
          <a:p>
            <a:r>
              <a:rPr lang="en-GB"/>
              <a:t>In 1901, she published her first scientific paper, describing the fossils of small prehistoric mammals (lemmings, pikas, and voles) she had found in a cave near her family home in the Wye Valley. </a:t>
            </a:r>
          </a:p>
          <a:p>
            <a:r>
              <a:rPr lang="en-GB"/>
              <a:t>A person who studies fossils is called a </a:t>
            </a:r>
            <a:r>
              <a:rPr lang="en-GB" b="1"/>
              <a:t>palaeontologist</a:t>
            </a:r>
            <a:r>
              <a:rPr lang="en-GB"/>
              <a:t>.</a:t>
            </a:r>
          </a:p>
          <a:p>
            <a:endParaRPr lang="en-GB"/>
          </a:p>
        </p:txBody>
      </p:sp>
      <p:sp>
        <p:nvSpPr>
          <p:cNvPr id="4" name="Picture Placeholder 3">
            <a:extLst>
              <a:ext uri="{FF2B5EF4-FFF2-40B4-BE49-F238E27FC236}">
                <a16:creationId xmlns:a16="http://schemas.microsoft.com/office/drawing/2014/main" id="{1557F50D-E9FF-B00C-32D6-0FD5C55EBEBB}"/>
              </a:ext>
            </a:extLst>
          </p:cNvPr>
          <p:cNvSpPr>
            <a:spLocks noGrp="1"/>
          </p:cNvSpPr>
          <p:nvPr>
            <p:ph type="pic" sz="quarter" idx="11"/>
          </p:nvPr>
        </p:nvSpPr>
        <p:spPr/>
        <p:txBody>
          <a:bodyPr/>
          <a:lstStyle/>
          <a:p>
            <a:endParaRPr lang="en-GB"/>
          </a:p>
        </p:txBody>
      </p:sp>
      <p:pic>
        <p:nvPicPr>
          <p:cNvPr id="6" name="Picture Placeholder 5" descr="Photograph of a small, furry mammal sitting on a lichen-covered rock in a natural, rocky environment with blurred greenery in background. The animal has light brown fur, small ears, and is facing right, showcasing its profile.">
            <a:extLst>
              <a:ext uri="{FF2B5EF4-FFF2-40B4-BE49-F238E27FC236}">
                <a16:creationId xmlns:a16="http://schemas.microsoft.com/office/drawing/2014/main" id="{6C7B1EF6-C396-0DF2-31CE-886E50E72483}"/>
              </a:ext>
            </a:extLst>
          </p:cNvPr>
          <p:cNvPicPr>
            <a:picLocks noGrp="1" noChangeAspect="1"/>
          </p:cNvPicPr>
          <p:nvPr>
            <p:ph type="pic" sz="quarter" idx="12"/>
          </p:nvPr>
        </p:nvPicPr>
        <p:blipFill>
          <a:blip r:embed="rId3"/>
          <a:srcRect l="20687" r="20687"/>
          <a:stretch>
            <a:fillRect/>
          </a:stretch>
        </p:blipFill>
        <p:spPr>
          <a:prstGeom prst="rect">
            <a:avLst/>
          </a:prstGeom>
        </p:spPr>
      </p:pic>
      <p:sp>
        <p:nvSpPr>
          <p:cNvPr id="10" name="Text Placeholder 9">
            <a:extLst>
              <a:ext uri="{FF2B5EF4-FFF2-40B4-BE49-F238E27FC236}">
                <a16:creationId xmlns:a16="http://schemas.microsoft.com/office/drawing/2014/main" id="{FD8C403D-8541-CCC1-95D9-DB29483FE4CE}"/>
              </a:ext>
            </a:extLst>
          </p:cNvPr>
          <p:cNvSpPr>
            <a:spLocks noGrp="1"/>
          </p:cNvSpPr>
          <p:nvPr>
            <p:ph type="body" sz="quarter" idx="23"/>
          </p:nvPr>
        </p:nvSpPr>
        <p:spPr/>
        <p:txBody>
          <a:bodyPr/>
          <a:lstStyle/>
          <a:p>
            <a:r>
              <a:rPr lang="en-GB"/>
              <a:t>A Pika</a:t>
            </a:r>
          </a:p>
        </p:txBody>
      </p:sp>
    </p:spTree>
    <p:extLst>
      <p:ext uri="{BB962C8B-B14F-4D97-AF65-F5344CB8AC3E}">
        <p14:creationId xmlns:p14="http://schemas.microsoft.com/office/powerpoint/2010/main" val="998101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82AA7A-80C1-E2BB-1C62-A9F8CDA7D35E}"/>
              </a:ext>
            </a:extLst>
          </p:cNvPr>
          <p:cNvSpPr>
            <a:spLocks noGrp="1"/>
          </p:cNvSpPr>
          <p:nvPr>
            <p:ph type="title"/>
          </p:nvPr>
        </p:nvSpPr>
        <p:spPr/>
        <p:txBody>
          <a:bodyPr>
            <a:normAutofit fontScale="90000"/>
          </a:bodyPr>
          <a:lstStyle/>
          <a:p>
            <a:r>
              <a:rPr lang="en-GB"/>
              <a:t>Dorothea’s place in the family</a:t>
            </a:r>
          </a:p>
        </p:txBody>
      </p:sp>
      <p:sp>
        <p:nvSpPr>
          <p:cNvPr id="3" name="Content Placeholder 2">
            <a:extLst>
              <a:ext uri="{FF2B5EF4-FFF2-40B4-BE49-F238E27FC236}">
                <a16:creationId xmlns:a16="http://schemas.microsoft.com/office/drawing/2014/main" id="{81682C3A-2F7B-D2AF-CF19-9A23E3CF0F0D}"/>
              </a:ext>
            </a:extLst>
          </p:cNvPr>
          <p:cNvSpPr>
            <a:spLocks noGrp="1"/>
          </p:cNvSpPr>
          <p:nvPr>
            <p:ph idx="1"/>
          </p:nvPr>
        </p:nvSpPr>
        <p:spPr/>
        <p:txBody>
          <a:bodyPr/>
          <a:lstStyle/>
          <a:p>
            <a:r>
              <a:rPr lang="en-GB" sz="2400"/>
              <a:t>In 1912, aged 34, Dorothea had to return to her family. Her brother had broken his leg. She looked after him and her parents for about 18 months. </a:t>
            </a:r>
          </a:p>
          <a:p>
            <a:r>
              <a:rPr lang="en-GB" sz="2400"/>
              <a:t>She was later disinherited by her parents to provide a dowry for her brother to marry a wealthy woman.</a:t>
            </a:r>
          </a:p>
          <a:p>
            <a:r>
              <a:rPr lang="en-GB" sz="2400"/>
              <a:t>This meant that she had very little money of her own to pay for her fossil hunting expeditions.</a:t>
            </a:r>
          </a:p>
        </p:txBody>
      </p:sp>
      <p:pic>
        <p:nvPicPr>
          <p:cNvPr id="8" name="Picture Placeholder 7" descr="A portrait drawing of a woman in profile, showcasing detailed facial features and an elaborate hairstyle adorned with a small accessory. The artwork uses soft shading and muted colors, emphasizing the woman's lace-trimmed dress and a pendant necklace, capturing a classical and elegant style.">
            <a:extLst>
              <a:ext uri="{FF2B5EF4-FFF2-40B4-BE49-F238E27FC236}">
                <a16:creationId xmlns:a16="http://schemas.microsoft.com/office/drawing/2014/main" id="{4E2513EC-8BC9-0DE6-1180-CEEB7274F753}"/>
              </a:ext>
            </a:extLst>
          </p:cNvPr>
          <p:cNvPicPr>
            <a:picLocks noGrp="1" noChangeAspect="1"/>
          </p:cNvPicPr>
          <p:nvPr>
            <p:ph type="pic" sz="quarter" idx="10"/>
          </p:nvPr>
        </p:nvPicPr>
        <p:blipFill>
          <a:blip r:embed="rId3"/>
          <a:srcRect t="9162" b="9162"/>
          <a:stretch/>
        </p:blipFill>
        <p:spPr>
          <a:prstGeom prst="rect">
            <a:avLst/>
          </a:prstGeom>
        </p:spPr>
      </p:pic>
      <p:sp>
        <p:nvSpPr>
          <p:cNvPr id="6" name="Text Placeholder 5">
            <a:extLst>
              <a:ext uri="{FF2B5EF4-FFF2-40B4-BE49-F238E27FC236}">
                <a16:creationId xmlns:a16="http://schemas.microsoft.com/office/drawing/2014/main" id="{C601976F-6B81-7942-CDEF-88B5323E3ABA}"/>
              </a:ext>
            </a:extLst>
          </p:cNvPr>
          <p:cNvSpPr>
            <a:spLocks noGrp="1"/>
          </p:cNvSpPr>
          <p:nvPr>
            <p:ph type="body" sz="quarter" idx="26"/>
          </p:nvPr>
        </p:nvSpPr>
        <p:spPr/>
        <p:txBody>
          <a:bodyPr/>
          <a:lstStyle/>
          <a:p>
            <a:r>
              <a:rPr lang="it-IT"/>
              <a:t>Dorothea Minola Alice Bate (1879-1951)</a:t>
            </a:r>
            <a:endParaRPr lang="en-GB"/>
          </a:p>
        </p:txBody>
      </p:sp>
      <p:sp>
        <p:nvSpPr>
          <p:cNvPr id="11" name="Thought Bubble: Cloud 10">
            <a:extLst>
              <a:ext uri="{FF2B5EF4-FFF2-40B4-BE49-F238E27FC236}">
                <a16:creationId xmlns:a16="http://schemas.microsoft.com/office/drawing/2014/main" id="{51FCC79F-AD38-0420-66C7-7440D3D02A2C}"/>
              </a:ext>
            </a:extLst>
          </p:cNvPr>
          <p:cNvSpPr/>
          <p:nvPr/>
        </p:nvSpPr>
        <p:spPr>
          <a:xfrm>
            <a:off x="6547448" y="1483899"/>
            <a:ext cx="4793016" cy="2639284"/>
          </a:xfrm>
          <a:prstGeom prst="cloudCallout">
            <a:avLst/>
          </a:prstGeom>
          <a:solidFill>
            <a:srgbClr val="FFFF00"/>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sz="2800" b="1" dirty="0">
              <a:solidFill>
                <a:schemeClr val="tx1"/>
              </a:solidFill>
            </a:endParaRPr>
          </a:p>
          <a:p>
            <a:pPr algn="ctr"/>
            <a:r>
              <a:rPr lang="en-GB" sz="2400" dirty="0">
                <a:solidFill>
                  <a:schemeClr val="tx1"/>
                </a:solidFill>
                <a:latin typeface="Arial" panose="020B0604020202020204" pitchFamily="34" charset="0"/>
                <a:cs typeface="Arial" panose="020B0604020202020204" pitchFamily="34" charset="0"/>
              </a:rPr>
              <a:t>What does this suggest about Dorothea’s family and their attitude towards women?</a:t>
            </a:r>
          </a:p>
          <a:p>
            <a:pPr algn="ctr"/>
            <a:endParaRPr lang="en-GB" dirty="0">
              <a:solidFill>
                <a:schemeClr val="tx1"/>
              </a:solidFill>
            </a:endParaRPr>
          </a:p>
        </p:txBody>
      </p:sp>
    </p:spTree>
    <p:extLst>
      <p:ext uri="{BB962C8B-B14F-4D97-AF65-F5344CB8AC3E}">
        <p14:creationId xmlns:p14="http://schemas.microsoft.com/office/powerpoint/2010/main" val="1389317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A15D9-C414-187F-79E9-124C8D9BB478}"/>
              </a:ext>
            </a:extLst>
          </p:cNvPr>
          <p:cNvSpPr>
            <a:spLocks noGrp="1"/>
          </p:cNvSpPr>
          <p:nvPr>
            <p:ph type="title"/>
          </p:nvPr>
        </p:nvSpPr>
        <p:spPr/>
        <p:txBody>
          <a:bodyPr/>
          <a:lstStyle/>
          <a:p>
            <a:r>
              <a:rPr lang="en-GB">
                <a:latin typeface="Arial"/>
                <a:cs typeface="Arial"/>
              </a:rPr>
              <a:t>Local Significant People: Dorothea Bate</a:t>
            </a:r>
          </a:p>
        </p:txBody>
      </p:sp>
      <p:sp>
        <p:nvSpPr>
          <p:cNvPr id="3" name="Text Placeholder 2">
            <a:extLst>
              <a:ext uri="{FF2B5EF4-FFF2-40B4-BE49-F238E27FC236}">
                <a16:creationId xmlns:a16="http://schemas.microsoft.com/office/drawing/2014/main" id="{BC47DBDE-6D99-2CFE-2A53-163E0F3AF6C9}"/>
              </a:ext>
            </a:extLst>
          </p:cNvPr>
          <p:cNvSpPr>
            <a:spLocks noGrp="1"/>
          </p:cNvSpPr>
          <p:nvPr>
            <p:ph type="body" sz="quarter" idx="10"/>
          </p:nvPr>
        </p:nvSpPr>
        <p:spPr/>
        <p:txBody>
          <a:bodyPr/>
          <a:lstStyle/>
          <a:p>
            <a:r>
              <a:rPr lang="en-GB">
                <a:latin typeface="Arial" panose="020B0604020202020204" pitchFamily="34" charset="0"/>
                <a:cs typeface="Arial" panose="020B0604020202020204" pitchFamily="34" charset="0"/>
              </a:rPr>
              <a:t>Key Stage: 2 - History </a:t>
            </a:r>
          </a:p>
        </p:txBody>
      </p:sp>
      <p:sp>
        <p:nvSpPr>
          <p:cNvPr id="4" name="Content Placeholder 3">
            <a:extLst>
              <a:ext uri="{FF2B5EF4-FFF2-40B4-BE49-F238E27FC236}">
                <a16:creationId xmlns:a16="http://schemas.microsoft.com/office/drawing/2014/main" id="{34C0E299-FC25-F994-B3DC-6ED3B6E4224A}"/>
              </a:ext>
            </a:extLst>
          </p:cNvPr>
          <p:cNvSpPr>
            <a:spLocks noGrp="1"/>
          </p:cNvSpPr>
          <p:nvPr>
            <p:ph idx="1"/>
          </p:nvPr>
        </p:nvSpPr>
        <p:spPr>
          <a:xfrm>
            <a:off x="357186" y="2429353"/>
            <a:ext cx="10996613" cy="3570755"/>
          </a:xfrm>
        </p:spPr>
        <p:txBody>
          <a:bodyPr lIns="0" tIns="45720" rIns="90000" bIns="45720" anchor="t"/>
          <a:lstStyle/>
          <a:p>
            <a:pPr marL="342900" indent="-342900">
              <a:buFont typeface="Arial" panose="020B0604020202020204" pitchFamily="34" charset="0"/>
              <a:buChar char="•"/>
            </a:pPr>
            <a:r>
              <a:rPr lang="en-GB" sz="2400">
                <a:solidFill>
                  <a:srgbClr val="000000"/>
                </a:solidFill>
                <a:latin typeface="Arial"/>
                <a:cs typeface="Arial"/>
              </a:rPr>
              <a:t>To learn about </a:t>
            </a:r>
            <a:r>
              <a:rPr lang="en-GB" sz="2400">
                <a:latin typeface="Arial"/>
                <a:cs typeface="Arial"/>
              </a:rPr>
              <a:t>significant historical events, </a:t>
            </a:r>
            <a:r>
              <a:rPr lang="en-GB" sz="2400" b="1">
                <a:latin typeface="Arial"/>
                <a:cs typeface="Arial"/>
              </a:rPr>
              <a:t>people</a:t>
            </a:r>
            <a:r>
              <a:rPr lang="en-GB" sz="2400">
                <a:latin typeface="Arial"/>
                <a:cs typeface="Arial"/>
              </a:rPr>
              <a:t> and places in their own locality</a:t>
            </a:r>
          </a:p>
          <a:p>
            <a:pPr marL="342900" indent="-342900">
              <a:buFont typeface="Arial" panose="020B0604020202020204" pitchFamily="34" charset="0"/>
              <a:buChar char="•"/>
            </a:pPr>
            <a:r>
              <a:rPr lang="en-GB" sz="2400">
                <a:latin typeface="Arial"/>
                <a:cs typeface="Arial"/>
              </a:rPr>
              <a:t>To study an aspect of history dating from a period beyond 1066 that is significant in the locality</a:t>
            </a:r>
          </a:p>
          <a:p>
            <a:pPr marL="342900" indent="-342900">
              <a:buFont typeface="Arial" panose="020B0604020202020204" pitchFamily="34" charset="0"/>
              <a:buChar char="•"/>
            </a:pPr>
            <a:r>
              <a:rPr lang="en-GB" sz="2400">
                <a:latin typeface="Arial"/>
                <a:cs typeface="Arial"/>
              </a:rPr>
              <a:t>To gain historical perspective by placing their growing knowledge into different contexts, understanding the connections between local, regional, national and international history</a:t>
            </a:r>
            <a:endParaRPr lang="en-GB">
              <a:latin typeface="Arial"/>
              <a:cs typeface="Arial"/>
            </a:endParaRPr>
          </a:p>
        </p:txBody>
      </p:sp>
    </p:spTree>
    <p:extLst>
      <p:ext uri="{BB962C8B-B14F-4D97-AF65-F5344CB8AC3E}">
        <p14:creationId xmlns:p14="http://schemas.microsoft.com/office/powerpoint/2010/main" val="18546214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3D61A0-31AF-EDC6-7AEF-D33D75B331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291DBC-6AD1-5DAF-F650-A0EAE3D0BC6D}"/>
              </a:ext>
            </a:extLst>
          </p:cNvPr>
          <p:cNvSpPr>
            <a:spLocks noGrp="1"/>
          </p:cNvSpPr>
          <p:nvPr>
            <p:ph type="title"/>
          </p:nvPr>
        </p:nvSpPr>
        <p:spPr/>
        <p:txBody>
          <a:bodyPr>
            <a:normAutofit fontScale="90000"/>
          </a:bodyPr>
          <a:lstStyle/>
          <a:p>
            <a:r>
              <a:rPr lang="en-GB"/>
              <a:t>Exploring the Mediterranean Islands 1901-1911</a:t>
            </a:r>
          </a:p>
        </p:txBody>
      </p:sp>
      <p:sp>
        <p:nvSpPr>
          <p:cNvPr id="3" name="Content Placeholder 2">
            <a:extLst>
              <a:ext uri="{FF2B5EF4-FFF2-40B4-BE49-F238E27FC236}">
                <a16:creationId xmlns:a16="http://schemas.microsoft.com/office/drawing/2014/main" id="{7CBBD537-BD52-221D-38A5-B93791EF71E0}"/>
              </a:ext>
            </a:extLst>
          </p:cNvPr>
          <p:cNvSpPr>
            <a:spLocks noGrp="1"/>
          </p:cNvSpPr>
          <p:nvPr>
            <p:ph idx="1"/>
          </p:nvPr>
        </p:nvSpPr>
        <p:spPr/>
        <p:txBody>
          <a:bodyPr/>
          <a:lstStyle/>
          <a:p>
            <a:r>
              <a:rPr lang="en-GB" dirty="0"/>
              <a:t>Dorothea explored Mediterranean islands such as Cyprus, Crete and the Balearics between 1901 and 1911. </a:t>
            </a:r>
          </a:p>
          <a:p>
            <a:r>
              <a:rPr lang="en-GB" dirty="0"/>
              <a:t>Travelling mostly on her own, Dorothea searched caves and difficult places for fossils and collected over 200 animal specimens for the Natural History Museum.</a:t>
            </a:r>
          </a:p>
        </p:txBody>
      </p:sp>
      <p:pic>
        <p:nvPicPr>
          <p:cNvPr id="11" name="Picture Placeholder 10" descr="Political map of Europe and surrounding regions showing country borders, major cities, and bodies of water. Countries are color-coded with labels for capitals and key cities, highlighting geographic and political divisions across the continent and parts of North Africa and the Middle East. The Balearic Islands, Crete and Cyprus have been highlighted with red oval shapes.">
            <a:extLst>
              <a:ext uri="{FF2B5EF4-FFF2-40B4-BE49-F238E27FC236}">
                <a16:creationId xmlns:a16="http://schemas.microsoft.com/office/drawing/2014/main" id="{106D4E51-DF84-0933-01C2-AD3C8F509BA0}"/>
              </a:ext>
            </a:extLst>
          </p:cNvPr>
          <p:cNvPicPr>
            <a:picLocks noGrp="1" noChangeAspect="1"/>
          </p:cNvPicPr>
          <p:nvPr>
            <p:ph type="pic" sz="quarter" idx="10"/>
          </p:nvPr>
        </p:nvPicPr>
        <p:blipFill>
          <a:blip r:embed="rId3"/>
          <a:srcRect l="16292" r="17080"/>
          <a:stretch>
            <a:fillRect/>
          </a:stretch>
        </p:blipFill>
        <p:spPr>
          <a:xfrm>
            <a:off x="6096000" y="0"/>
            <a:ext cx="6096000" cy="6858000"/>
          </a:xfrm>
          <a:prstGeom prst="rect">
            <a:avLst/>
          </a:prstGeom>
        </p:spPr>
      </p:pic>
      <p:sp>
        <p:nvSpPr>
          <p:cNvPr id="14" name="Oval 13">
            <a:extLst>
              <a:ext uri="{FF2B5EF4-FFF2-40B4-BE49-F238E27FC236}">
                <a16:creationId xmlns:a16="http://schemas.microsoft.com/office/drawing/2014/main" id="{3CC28E53-F182-BBA5-57E9-7288482D471B}"/>
              </a:ext>
              <a:ext uri="{C183D7F6-B498-43B3-948B-1728B52AA6E4}">
                <adec:decorative xmlns:adec="http://schemas.microsoft.com/office/drawing/2017/decorative" val="1"/>
              </a:ext>
            </a:extLst>
          </p:cNvPr>
          <p:cNvSpPr/>
          <p:nvPr/>
        </p:nvSpPr>
        <p:spPr>
          <a:xfrm>
            <a:off x="10823713" y="4691270"/>
            <a:ext cx="815009" cy="417443"/>
          </a:xfrm>
          <a:prstGeom prst="ellipse">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14">
            <a:extLst>
              <a:ext uri="{FF2B5EF4-FFF2-40B4-BE49-F238E27FC236}">
                <a16:creationId xmlns:a16="http://schemas.microsoft.com/office/drawing/2014/main" id="{37E5BF81-83AB-5F5F-C510-DB6D555B1BA4}"/>
              </a:ext>
              <a:ext uri="{C183D7F6-B498-43B3-948B-1728B52AA6E4}">
                <adec:decorative xmlns:adec="http://schemas.microsoft.com/office/drawing/2017/decorative" val="1"/>
              </a:ext>
            </a:extLst>
          </p:cNvPr>
          <p:cNvSpPr/>
          <p:nvPr/>
        </p:nvSpPr>
        <p:spPr>
          <a:xfrm>
            <a:off x="9947017" y="4691270"/>
            <a:ext cx="646835" cy="331305"/>
          </a:xfrm>
          <a:prstGeom prst="ellipse">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a:extLst>
              <a:ext uri="{FF2B5EF4-FFF2-40B4-BE49-F238E27FC236}">
                <a16:creationId xmlns:a16="http://schemas.microsoft.com/office/drawing/2014/main" id="{CB483EDB-6902-4D3C-493C-36F48A7FD9B6}"/>
              </a:ext>
              <a:ext uri="{C183D7F6-B498-43B3-948B-1728B52AA6E4}">
                <adec:decorative xmlns:adec="http://schemas.microsoft.com/office/drawing/2017/decorative" val="1"/>
              </a:ext>
            </a:extLst>
          </p:cNvPr>
          <p:cNvSpPr/>
          <p:nvPr/>
        </p:nvSpPr>
        <p:spPr>
          <a:xfrm>
            <a:off x="6848061" y="4005471"/>
            <a:ext cx="652669" cy="457200"/>
          </a:xfrm>
          <a:prstGeom prst="ellipse">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189643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4" grpId="0" animBg="1"/>
      <p:bldP spid="15" grpId="0" animBg="1"/>
      <p:bldP spid="1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D2B163-09EA-3AE9-AD2B-37753B5A44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25DA09-0606-6633-8A34-7620AE110F5D}"/>
              </a:ext>
            </a:extLst>
          </p:cNvPr>
          <p:cNvSpPr>
            <a:spLocks noGrp="1"/>
          </p:cNvSpPr>
          <p:nvPr>
            <p:ph type="title"/>
          </p:nvPr>
        </p:nvSpPr>
        <p:spPr/>
        <p:txBody>
          <a:bodyPr>
            <a:normAutofit fontScale="90000"/>
          </a:bodyPr>
          <a:lstStyle/>
          <a:p>
            <a:r>
              <a:rPr lang="en-GB"/>
              <a:t>Island Gigantism and Dwarfism </a:t>
            </a:r>
          </a:p>
        </p:txBody>
      </p:sp>
      <p:sp>
        <p:nvSpPr>
          <p:cNvPr id="3" name="Content Placeholder 2">
            <a:extLst>
              <a:ext uri="{FF2B5EF4-FFF2-40B4-BE49-F238E27FC236}">
                <a16:creationId xmlns:a16="http://schemas.microsoft.com/office/drawing/2014/main" id="{6587DC88-A41B-E30E-B35F-F6130DC7F983}"/>
              </a:ext>
            </a:extLst>
          </p:cNvPr>
          <p:cNvSpPr>
            <a:spLocks noGrp="1"/>
          </p:cNvSpPr>
          <p:nvPr>
            <p:ph idx="1"/>
          </p:nvPr>
        </p:nvSpPr>
        <p:spPr/>
        <p:txBody>
          <a:bodyPr/>
          <a:lstStyle/>
          <a:p>
            <a:r>
              <a:rPr lang="en-GB"/>
              <a:t>She discovered fossils of animals that are now extinct.</a:t>
            </a:r>
          </a:p>
          <a:p>
            <a:r>
              <a:rPr lang="en-GB"/>
              <a:t>These include tiny elephants, dwarf hippopotamuses, and a strange goat-like animal called </a:t>
            </a:r>
            <a:r>
              <a:rPr lang="en-GB" b="1" err="1"/>
              <a:t>Myotragus</a:t>
            </a:r>
            <a:r>
              <a:rPr lang="en-GB"/>
              <a:t>.</a:t>
            </a:r>
          </a:p>
          <a:p>
            <a:r>
              <a:rPr lang="en-GB"/>
              <a:t>Many of the fossils she found had never been seen by scientists before. </a:t>
            </a:r>
          </a:p>
        </p:txBody>
      </p:sp>
      <p:pic>
        <p:nvPicPr>
          <p:cNvPr id="11" name="Picture Placeholder 10" descr="Photograph of a mounted skeleton displayed in a museum exhibit, showcasing a goat-likel prehistoric creature with distinct skull horns and elongated ribs. The skeleton is positioned on a black platform with additional bone fragments and informational placards visible, highlighting anatomical features and fossil preservation.">
            <a:extLst>
              <a:ext uri="{FF2B5EF4-FFF2-40B4-BE49-F238E27FC236}">
                <a16:creationId xmlns:a16="http://schemas.microsoft.com/office/drawing/2014/main" id="{2507E310-521B-FE2E-6238-0FC8F176D885}"/>
              </a:ext>
            </a:extLst>
          </p:cNvPr>
          <p:cNvPicPr>
            <a:picLocks noGrp="1" noChangeAspect="1"/>
          </p:cNvPicPr>
          <p:nvPr>
            <p:ph type="pic" sz="quarter" idx="10"/>
          </p:nvPr>
        </p:nvPicPr>
        <p:blipFill>
          <a:blip r:embed="rId3"/>
          <a:srcRect l="12336" r="20998"/>
          <a:stretch>
            <a:fillRect/>
          </a:stretch>
        </p:blipFill>
        <p:spPr>
          <a:xfrm>
            <a:off x="6096000" y="0"/>
            <a:ext cx="6096000" cy="6858000"/>
          </a:xfrm>
          <a:prstGeom prst="rect">
            <a:avLst/>
          </a:prstGeom>
        </p:spPr>
      </p:pic>
      <p:sp>
        <p:nvSpPr>
          <p:cNvPr id="6" name="Text Placeholder 5">
            <a:extLst>
              <a:ext uri="{FF2B5EF4-FFF2-40B4-BE49-F238E27FC236}">
                <a16:creationId xmlns:a16="http://schemas.microsoft.com/office/drawing/2014/main" id="{0C340685-108B-32C5-218D-DCF807EECD1A}"/>
              </a:ext>
            </a:extLst>
          </p:cNvPr>
          <p:cNvSpPr>
            <a:spLocks noGrp="1"/>
          </p:cNvSpPr>
          <p:nvPr>
            <p:ph type="body" sz="quarter" idx="26"/>
          </p:nvPr>
        </p:nvSpPr>
        <p:spPr/>
        <p:txBody>
          <a:bodyPr/>
          <a:lstStyle/>
          <a:p>
            <a:r>
              <a:rPr lang="en-GB" err="1"/>
              <a:t>Myotragus</a:t>
            </a:r>
            <a:r>
              <a:rPr lang="en-GB"/>
              <a:t> </a:t>
            </a:r>
            <a:r>
              <a:rPr lang="en-GB" err="1"/>
              <a:t>balearicus</a:t>
            </a:r>
            <a:endParaRPr lang="en-GB"/>
          </a:p>
        </p:txBody>
      </p:sp>
    </p:spTree>
    <p:extLst>
      <p:ext uri="{BB962C8B-B14F-4D97-AF65-F5344CB8AC3E}">
        <p14:creationId xmlns:p14="http://schemas.microsoft.com/office/powerpoint/2010/main" val="1264383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251B52-E10F-69CF-292F-49E5703646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83E16E-30A1-E878-1D43-98E88FE7D25E}"/>
              </a:ext>
            </a:extLst>
          </p:cNvPr>
          <p:cNvSpPr>
            <a:spLocks noGrp="1"/>
          </p:cNvSpPr>
          <p:nvPr>
            <p:ph type="title"/>
          </p:nvPr>
        </p:nvSpPr>
        <p:spPr/>
        <p:txBody>
          <a:bodyPr>
            <a:normAutofit fontScale="90000"/>
          </a:bodyPr>
          <a:lstStyle/>
          <a:p>
            <a:r>
              <a:rPr lang="en-GB"/>
              <a:t>Island Gigantism and Dwarfism  </a:t>
            </a:r>
          </a:p>
        </p:txBody>
      </p:sp>
      <p:sp>
        <p:nvSpPr>
          <p:cNvPr id="3" name="Content Placeholder 2">
            <a:extLst>
              <a:ext uri="{FF2B5EF4-FFF2-40B4-BE49-F238E27FC236}">
                <a16:creationId xmlns:a16="http://schemas.microsoft.com/office/drawing/2014/main" id="{A631A708-B712-F5F2-5C3A-4896AB057DDA}"/>
              </a:ext>
            </a:extLst>
          </p:cNvPr>
          <p:cNvSpPr>
            <a:spLocks noGrp="1"/>
          </p:cNvSpPr>
          <p:nvPr>
            <p:ph idx="1"/>
          </p:nvPr>
        </p:nvSpPr>
        <p:spPr>
          <a:xfrm>
            <a:off x="381886" y="1411705"/>
            <a:ext cx="5324852" cy="2796402"/>
          </a:xfrm>
        </p:spPr>
        <p:txBody>
          <a:bodyPr/>
          <a:lstStyle/>
          <a:p>
            <a:r>
              <a:rPr lang="en-GB"/>
              <a:t>Her discoveries helped scientists understand how animals changed over time on islands, sometimes becoming much bigger or much smaller than their relatives living elsewhere.</a:t>
            </a:r>
          </a:p>
        </p:txBody>
      </p:sp>
      <p:pic>
        <p:nvPicPr>
          <p:cNvPr id="5" name="Picture 4" descr="A diagram showing the size of Myotragus balearicus, an extinct goat-like species next to a black silhouette of a person and a one metre scale for reference, showing that the goat-like animal was roughly knee-height.">
            <a:extLst>
              <a:ext uri="{FF2B5EF4-FFF2-40B4-BE49-F238E27FC236}">
                <a16:creationId xmlns:a16="http://schemas.microsoft.com/office/drawing/2014/main" id="{B4B007E0-755E-697D-087E-3C71938FBA93}"/>
              </a:ext>
            </a:extLst>
          </p:cNvPr>
          <p:cNvPicPr>
            <a:picLocks noChangeAspect="1"/>
          </p:cNvPicPr>
          <p:nvPr/>
        </p:nvPicPr>
        <p:blipFill>
          <a:blip r:embed="rId3"/>
          <a:stretch>
            <a:fillRect/>
          </a:stretch>
        </p:blipFill>
        <p:spPr>
          <a:xfrm>
            <a:off x="1833504" y="4429826"/>
            <a:ext cx="1946415" cy="2264735"/>
          </a:xfrm>
          <a:prstGeom prst="rect">
            <a:avLst/>
          </a:prstGeom>
        </p:spPr>
      </p:pic>
      <p:pic>
        <p:nvPicPr>
          <p:cNvPr id="11" name="Picture Placeholder 10" descr="Photograph of a taxidermy mountain goat-like animal positioned on a rocky surface, showcasing its muscular build and curved horns. The setting includes natural elements like rocks and sparse vegetation, emphasizing the animal's rugged habitat.">
            <a:extLst>
              <a:ext uri="{FF2B5EF4-FFF2-40B4-BE49-F238E27FC236}">
                <a16:creationId xmlns:a16="http://schemas.microsoft.com/office/drawing/2014/main" id="{150F3939-C4C2-DE9E-E8B9-06FAC7EBC8B0}"/>
              </a:ext>
            </a:extLst>
          </p:cNvPr>
          <p:cNvPicPr>
            <a:picLocks noGrp="1" noChangeAspect="1"/>
          </p:cNvPicPr>
          <p:nvPr>
            <p:ph type="pic" sz="quarter" idx="10"/>
          </p:nvPr>
        </p:nvPicPr>
        <p:blipFill>
          <a:blip r:embed="rId4"/>
          <a:srcRect l="19816" r="13518"/>
          <a:stretch>
            <a:fillRect/>
          </a:stretch>
        </p:blipFill>
        <p:spPr>
          <a:xfrm>
            <a:off x="6096000" y="0"/>
            <a:ext cx="6096000" cy="6858000"/>
          </a:xfrm>
          <a:prstGeom prst="rect">
            <a:avLst/>
          </a:prstGeom>
        </p:spPr>
      </p:pic>
      <p:sp>
        <p:nvSpPr>
          <p:cNvPr id="6" name="Text Placeholder 5">
            <a:extLst>
              <a:ext uri="{FF2B5EF4-FFF2-40B4-BE49-F238E27FC236}">
                <a16:creationId xmlns:a16="http://schemas.microsoft.com/office/drawing/2014/main" id="{224ECA2F-E427-E36B-2A4C-5E853BF0F395}"/>
              </a:ext>
            </a:extLst>
          </p:cNvPr>
          <p:cNvSpPr>
            <a:spLocks noGrp="1"/>
          </p:cNvSpPr>
          <p:nvPr>
            <p:ph type="body" sz="quarter" idx="26"/>
          </p:nvPr>
        </p:nvSpPr>
        <p:spPr/>
        <p:txBody>
          <a:bodyPr/>
          <a:lstStyle/>
          <a:p>
            <a:r>
              <a:rPr lang="en-GB" err="1"/>
              <a:t>Myotragus</a:t>
            </a:r>
            <a:r>
              <a:rPr lang="en-GB"/>
              <a:t> </a:t>
            </a:r>
            <a:r>
              <a:rPr lang="en-GB" err="1"/>
              <a:t>balearicus</a:t>
            </a:r>
            <a:r>
              <a:rPr lang="en-GB"/>
              <a:t> reconstruction</a:t>
            </a:r>
          </a:p>
        </p:txBody>
      </p:sp>
    </p:spTree>
    <p:extLst>
      <p:ext uri="{BB962C8B-B14F-4D97-AF65-F5344CB8AC3E}">
        <p14:creationId xmlns:p14="http://schemas.microsoft.com/office/powerpoint/2010/main" val="42835051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014D8A-D687-5A07-BE58-CA17BAEAC727}"/>
              </a:ext>
            </a:extLst>
          </p:cNvPr>
          <p:cNvSpPr>
            <a:spLocks noGrp="1"/>
          </p:cNvSpPr>
          <p:nvPr>
            <p:ph type="title"/>
          </p:nvPr>
        </p:nvSpPr>
        <p:spPr/>
        <p:txBody>
          <a:bodyPr/>
          <a:lstStyle/>
          <a:p>
            <a:r>
              <a:rPr lang="en-GB"/>
              <a:t>Trailer for film: Dorothea and the </a:t>
            </a:r>
            <a:r>
              <a:rPr lang="en-GB" err="1"/>
              <a:t>Myotragus</a:t>
            </a:r>
            <a:endParaRPr lang="en-GB"/>
          </a:p>
        </p:txBody>
      </p:sp>
      <p:pic>
        <p:nvPicPr>
          <p:cNvPr id="5" name="Content Placeholder 4" descr="Illustration of a woman with red hair holding a small animal skull in her hand, against a yellow background. The artwork uses muted colors and simple shapes to convey a calm, intimate moment between the woman and animal skull.">
            <a:hlinkClick r:id="rId3"/>
            <a:extLst>
              <a:ext uri="{FF2B5EF4-FFF2-40B4-BE49-F238E27FC236}">
                <a16:creationId xmlns:a16="http://schemas.microsoft.com/office/drawing/2014/main" id="{1431D2EB-3B78-E6D8-9B89-7E70450C97B5}"/>
              </a:ext>
            </a:extLst>
          </p:cNvPr>
          <p:cNvPicPr>
            <a:picLocks noGrp="1" noChangeAspect="1"/>
          </p:cNvPicPr>
          <p:nvPr>
            <p:ph idx="1"/>
          </p:nvPr>
        </p:nvPicPr>
        <p:blipFill>
          <a:blip r:embed="rId4"/>
          <a:stretch>
            <a:fillRect/>
          </a:stretch>
        </p:blipFill>
        <p:spPr>
          <a:xfrm>
            <a:off x="1403438" y="1470025"/>
            <a:ext cx="8929511" cy="5022850"/>
          </a:xfrm>
          <a:prstGeom prst="rect">
            <a:avLst/>
          </a:prstGeom>
        </p:spPr>
      </p:pic>
    </p:spTree>
    <p:extLst>
      <p:ext uri="{BB962C8B-B14F-4D97-AF65-F5344CB8AC3E}">
        <p14:creationId xmlns:p14="http://schemas.microsoft.com/office/powerpoint/2010/main" val="33948683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8F6478-BB9F-D7F5-F3E3-B6AAAA0750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5F7F87-651A-E126-0955-01B06D6BDACF}"/>
              </a:ext>
            </a:extLst>
          </p:cNvPr>
          <p:cNvSpPr>
            <a:spLocks noGrp="1"/>
          </p:cNvSpPr>
          <p:nvPr>
            <p:ph type="title"/>
          </p:nvPr>
        </p:nvSpPr>
        <p:spPr/>
        <p:txBody>
          <a:bodyPr/>
          <a:lstStyle/>
          <a:p>
            <a:r>
              <a:rPr lang="en-GB"/>
              <a:t>Wadi el-</a:t>
            </a:r>
            <a:r>
              <a:rPr lang="en-GB" err="1"/>
              <a:t>Mughara</a:t>
            </a:r>
            <a:r>
              <a:rPr lang="en-GB"/>
              <a:t> Caves </a:t>
            </a:r>
          </a:p>
        </p:txBody>
      </p:sp>
      <p:sp>
        <p:nvSpPr>
          <p:cNvPr id="3" name="Content Placeholder 2">
            <a:extLst>
              <a:ext uri="{FF2B5EF4-FFF2-40B4-BE49-F238E27FC236}">
                <a16:creationId xmlns:a16="http://schemas.microsoft.com/office/drawing/2014/main" id="{261EE509-DB80-E8FA-C144-F68CA3ABF6DF}"/>
              </a:ext>
            </a:extLst>
          </p:cNvPr>
          <p:cNvSpPr>
            <a:spLocks noGrp="1"/>
          </p:cNvSpPr>
          <p:nvPr>
            <p:ph idx="1"/>
          </p:nvPr>
        </p:nvSpPr>
        <p:spPr/>
        <p:txBody>
          <a:bodyPr lIns="0" tIns="45720" rIns="90000" bIns="45720" anchor="t"/>
          <a:lstStyle/>
          <a:p>
            <a:r>
              <a:rPr lang="en-GB" sz="2400"/>
              <a:t>In the late 1920s and 1930s, Dorothea worked with an </a:t>
            </a:r>
            <a:r>
              <a:rPr lang="en-GB" sz="2400" b="1"/>
              <a:t>archaeologist </a:t>
            </a:r>
            <a:r>
              <a:rPr lang="en-GB" sz="2400"/>
              <a:t>called Dorothy Garrod. </a:t>
            </a:r>
          </a:p>
          <a:p>
            <a:r>
              <a:rPr lang="en-GB" sz="2400"/>
              <a:t>They explored caves in an area that is now part of Israel.</a:t>
            </a:r>
          </a:p>
          <a:p>
            <a:r>
              <a:rPr lang="en-GB" sz="2400"/>
              <a:t>Dorothea studied the bones of animals that had lived thousands of years ago.</a:t>
            </a:r>
          </a:p>
          <a:p>
            <a:r>
              <a:rPr lang="en-GB" sz="2400"/>
              <a:t>She helped discover the fossils of animals that no longer exist, including an extinct elephant, an early horse, a giant tortoise, and a hippopotamus.</a:t>
            </a:r>
          </a:p>
          <a:p>
            <a:r>
              <a:rPr lang="en-GB" sz="2400"/>
              <a:t>Find out more about </a:t>
            </a:r>
            <a:r>
              <a:rPr lang="en-GB" sz="2400">
                <a:hlinkClick r:id="rId3"/>
              </a:rPr>
              <a:t>Dorothy Garrod</a:t>
            </a:r>
            <a:r>
              <a:rPr lang="en-GB" sz="2400"/>
              <a:t>.</a:t>
            </a:r>
          </a:p>
        </p:txBody>
      </p:sp>
      <p:pic>
        <p:nvPicPr>
          <p:cNvPr id="13" name="Picture Placeholder 12" descr="Black and white photograph showing a rocky cliff with multiple cave openings and a few tents pitched at the base surrounded by sparse vegetation. A person is walking near the tents, highlighting a campsite setting in a rugged, natural environment.">
            <a:extLst>
              <a:ext uri="{FF2B5EF4-FFF2-40B4-BE49-F238E27FC236}">
                <a16:creationId xmlns:a16="http://schemas.microsoft.com/office/drawing/2014/main" id="{FFBF013B-3F3E-7DA4-5965-2051176EDEC9}"/>
              </a:ext>
            </a:extLst>
          </p:cNvPr>
          <p:cNvPicPr>
            <a:picLocks noGrp="1" noChangeAspect="1"/>
          </p:cNvPicPr>
          <p:nvPr>
            <p:ph type="pic" sz="quarter" idx="10"/>
          </p:nvPr>
        </p:nvPicPr>
        <p:blipFill>
          <a:blip r:embed="rId4"/>
          <a:srcRect t="3853" b="3853"/>
          <a:stretch>
            <a:fillRect/>
          </a:stretch>
        </p:blipFill>
        <p:spPr>
          <a:prstGeom prst="rect">
            <a:avLst/>
          </a:prstGeom>
        </p:spPr>
      </p:pic>
      <p:sp>
        <p:nvSpPr>
          <p:cNvPr id="6" name="Text Placeholder 5">
            <a:extLst>
              <a:ext uri="{FF2B5EF4-FFF2-40B4-BE49-F238E27FC236}">
                <a16:creationId xmlns:a16="http://schemas.microsoft.com/office/drawing/2014/main" id="{77D90E4A-E2B4-DEEF-6FCE-CC95ED1F073C}"/>
              </a:ext>
            </a:extLst>
          </p:cNvPr>
          <p:cNvSpPr>
            <a:spLocks noGrp="1"/>
          </p:cNvSpPr>
          <p:nvPr>
            <p:ph type="body" sz="quarter" idx="26"/>
          </p:nvPr>
        </p:nvSpPr>
        <p:spPr/>
        <p:txBody>
          <a:bodyPr/>
          <a:lstStyle/>
          <a:p>
            <a:r>
              <a:rPr lang="en-GB"/>
              <a:t>Wadi el-</a:t>
            </a:r>
            <a:r>
              <a:rPr lang="en-GB" err="1"/>
              <a:t>Mughara</a:t>
            </a:r>
            <a:r>
              <a:rPr lang="en-GB"/>
              <a:t> Caves </a:t>
            </a:r>
          </a:p>
        </p:txBody>
      </p:sp>
    </p:spTree>
    <p:extLst>
      <p:ext uri="{BB962C8B-B14F-4D97-AF65-F5344CB8AC3E}">
        <p14:creationId xmlns:p14="http://schemas.microsoft.com/office/powerpoint/2010/main" val="2460362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573148-8CE9-2B44-4EEE-2CB389AB7BD6}"/>
              </a:ext>
            </a:extLst>
          </p:cNvPr>
          <p:cNvSpPr>
            <a:spLocks noGrp="1"/>
          </p:cNvSpPr>
          <p:nvPr>
            <p:ph type="title"/>
          </p:nvPr>
        </p:nvSpPr>
        <p:spPr/>
        <p:txBody>
          <a:bodyPr anchor="ctr">
            <a:normAutofit fontScale="90000"/>
          </a:bodyPr>
          <a:lstStyle/>
          <a:p>
            <a:r>
              <a:rPr lang="en-GB"/>
              <a:t>Archaeozoology – also known as zooarchaeology </a:t>
            </a:r>
          </a:p>
        </p:txBody>
      </p:sp>
      <p:sp>
        <p:nvSpPr>
          <p:cNvPr id="3" name="Content Placeholder 2">
            <a:extLst>
              <a:ext uri="{FF2B5EF4-FFF2-40B4-BE49-F238E27FC236}">
                <a16:creationId xmlns:a16="http://schemas.microsoft.com/office/drawing/2014/main" id="{5BB6CE5D-51E4-AF0B-CDBA-32A7D67F85F1}"/>
              </a:ext>
            </a:extLst>
          </p:cNvPr>
          <p:cNvSpPr>
            <a:spLocks noGrp="1"/>
          </p:cNvSpPr>
          <p:nvPr>
            <p:ph idx="1"/>
          </p:nvPr>
        </p:nvSpPr>
        <p:spPr/>
        <p:txBody>
          <a:bodyPr>
            <a:normAutofit fontScale="92500" lnSpcReduction="10000"/>
          </a:bodyPr>
          <a:lstStyle/>
          <a:p>
            <a:r>
              <a:rPr lang="en-GB"/>
              <a:t>Comparing animal bones from different layers of rock showed how changes in the environment and climate affected the animals hunted by early humans. </a:t>
            </a:r>
          </a:p>
          <a:p>
            <a:r>
              <a:rPr lang="en-GB"/>
              <a:t>Dorothea published her important research in 1937. </a:t>
            </a:r>
          </a:p>
          <a:p>
            <a:r>
              <a:rPr lang="en-GB"/>
              <a:t>Dorothea’s work paved the way for the field of archaeozoology, the study of animal remains to learn how people and animals lived together in the past.</a:t>
            </a:r>
          </a:p>
        </p:txBody>
      </p:sp>
      <p:pic>
        <p:nvPicPr>
          <p:cNvPr id="10" name="Picture Placeholder 9" descr="Photograph of a mounted Hippopotamus minor skeleton displayed on a table in a laboratory setting, surrounded by tools and containers. The skeleton is supported by metal rods, showing detailed ribcage, skull, and limb bones, with a labeled diagram below illustrating size comparison and scientific classification.">
            <a:extLst>
              <a:ext uri="{FF2B5EF4-FFF2-40B4-BE49-F238E27FC236}">
                <a16:creationId xmlns:a16="http://schemas.microsoft.com/office/drawing/2014/main" id="{47A8ED76-6DD0-2374-E22C-AF16684DBEA9}"/>
              </a:ext>
            </a:extLst>
          </p:cNvPr>
          <p:cNvPicPr>
            <a:picLocks noGrp="1" noChangeAspect="1"/>
          </p:cNvPicPr>
          <p:nvPr>
            <p:ph type="pic" sz="quarter" idx="10"/>
          </p:nvPr>
        </p:nvPicPr>
        <p:blipFill>
          <a:blip r:embed="rId3"/>
          <a:stretch>
            <a:fillRect/>
          </a:stretch>
        </p:blipFill>
        <p:spPr>
          <a:xfrm>
            <a:off x="6474372" y="-1"/>
            <a:ext cx="5717628" cy="6867601"/>
          </a:xfrm>
          <a:prstGeom prst="rect">
            <a:avLst/>
          </a:prstGeom>
        </p:spPr>
      </p:pic>
    </p:spTree>
    <p:extLst>
      <p:ext uri="{BB962C8B-B14F-4D97-AF65-F5344CB8AC3E}">
        <p14:creationId xmlns:p14="http://schemas.microsoft.com/office/powerpoint/2010/main" val="909517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68049F-F192-E469-DDCC-835A4B83B4E3}"/>
              </a:ext>
            </a:extLst>
          </p:cNvPr>
          <p:cNvSpPr>
            <a:spLocks noGrp="1"/>
          </p:cNvSpPr>
          <p:nvPr>
            <p:ph type="title"/>
          </p:nvPr>
        </p:nvSpPr>
        <p:spPr/>
        <p:txBody>
          <a:bodyPr/>
          <a:lstStyle/>
          <a:p>
            <a:r>
              <a:rPr lang="en-GB"/>
              <a:t>Bethlehem</a:t>
            </a:r>
          </a:p>
        </p:txBody>
      </p:sp>
      <p:sp>
        <p:nvSpPr>
          <p:cNvPr id="3" name="Content Placeholder 2">
            <a:extLst>
              <a:ext uri="{FF2B5EF4-FFF2-40B4-BE49-F238E27FC236}">
                <a16:creationId xmlns:a16="http://schemas.microsoft.com/office/drawing/2014/main" id="{4A7B1DE5-CAA3-7365-3FE2-E777111D0AB7}"/>
              </a:ext>
            </a:extLst>
          </p:cNvPr>
          <p:cNvSpPr>
            <a:spLocks noGrp="1"/>
          </p:cNvSpPr>
          <p:nvPr>
            <p:ph idx="1"/>
          </p:nvPr>
        </p:nvSpPr>
        <p:spPr/>
        <p:txBody>
          <a:bodyPr lIns="0" tIns="45720" rIns="90000" bIns="45720" anchor="t"/>
          <a:lstStyle/>
          <a:p>
            <a:r>
              <a:rPr lang="en-GB" sz="2400"/>
              <a:t>In 1934, Dorothea was asked to examine a collection of fossil bone fragments from a site near Bethlehem. </a:t>
            </a:r>
          </a:p>
          <a:p>
            <a:r>
              <a:rPr lang="en-GB" sz="2400"/>
              <a:t>Her excavations uncovered animal fossils that dated back 1.8 million years, including elephants, horses rhinoceroses and giant tortoises.</a:t>
            </a:r>
          </a:p>
          <a:p>
            <a:r>
              <a:rPr lang="en-GB" sz="2400"/>
              <a:t>She excavated alongside Elinor Gardner, a </a:t>
            </a:r>
            <a:r>
              <a:rPr lang="en-GB" sz="2400" b="1"/>
              <a:t>geoarchaeologist.</a:t>
            </a:r>
            <a:r>
              <a:rPr lang="en-GB" sz="2400"/>
              <a:t> Both women had no choice but to accept British archaeologist James Starkey as the head of the excavation.</a:t>
            </a:r>
          </a:p>
        </p:txBody>
      </p:sp>
      <p:pic>
        <p:nvPicPr>
          <p:cNvPr id="8" name="Picture Placeholder 7" descr="Black and white photograph showing two people excavating an archaeological site, with a Palestinian man holding a tool and a British woman in a wide-brimmed hat examining watching what is being revealed. The scene highlights detailed soil layers and careful manual work in a deep trench surrounded by rough earth.">
            <a:extLst>
              <a:ext uri="{FF2B5EF4-FFF2-40B4-BE49-F238E27FC236}">
                <a16:creationId xmlns:a16="http://schemas.microsoft.com/office/drawing/2014/main" id="{9AF35618-1CAB-0C1B-8D9B-C5AB40BB1C96}"/>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l="7288" r="7288"/>
          <a:stretch/>
        </p:blipFill>
        <p:spPr>
          <a:prstGeom prst="rect">
            <a:avLst/>
          </a:prstGeom>
        </p:spPr>
      </p:pic>
      <p:sp>
        <p:nvSpPr>
          <p:cNvPr id="6" name="Text Placeholder 5">
            <a:extLst>
              <a:ext uri="{FF2B5EF4-FFF2-40B4-BE49-F238E27FC236}">
                <a16:creationId xmlns:a16="http://schemas.microsoft.com/office/drawing/2014/main" id="{50D64333-4A15-A910-6203-4EDDE3904B1C}"/>
              </a:ext>
            </a:extLst>
          </p:cNvPr>
          <p:cNvSpPr>
            <a:spLocks noGrp="1"/>
          </p:cNvSpPr>
          <p:nvPr>
            <p:ph type="body" sz="quarter" idx="26"/>
          </p:nvPr>
        </p:nvSpPr>
        <p:spPr/>
        <p:txBody>
          <a:bodyPr/>
          <a:lstStyle/>
          <a:p>
            <a:r>
              <a:rPr lang="en-GB"/>
              <a:t>Clearing gravels and clays from the Bethlehem bone bed</a:t>
            </a:r>
          </a:p>
        </p:txBody>
      </p:sp>
    </p:spTree>
    <p:extLst>
      <p:ext uri="{BB962C8B-B14F-4D97-AF65-F5344CB8AC3E}">
        <p14:creationId xmlns:p14="http://schemas.microsoft.com/office/powerpoint/2010/main" val="3443031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F2040D-525E-E1CC-1D20-E3020C61BD40}"/>
              </a:ext>
            </a:extLst>
          </p:cNvPr>
          <p:cNvSpPr>
            <a:spLocks noGrp="1"/>
          </p:cNvSpPr>
          <p:nvPr>
            <p:ph type="title"/>
          </p:nvPr>
        </p:nvSpPr>
        <p:spPr/>
        <p:txBody>
          <a:bodyPr/>
          <a:lstStyle/>
          <a:p>
            <a:r>
              <a:rPr lang="en-GB"/>
              <a:t>War and Unrest</a:t>
            </a:r>
          </a:p>
        </p:txBody>
      </p:sp>
      <p:sp>
        <p:nvSpPr>
          <p:cNvPr id="3" name="Content Placeholder 2">
            <a:extLst>
              <a:ext uri="{FF2B5EF4-FFF2-40B4-BE49-F238E27FC236}">
                <a16:creationId xmlns:a16="http://schemas.microsoft.com/office/drawing/2014/main" id="{BC0212A6-7453-40B8-F528-8C817F85BF1A}"/>
              </a:ext>
            </a:extLst>
          </p:cNvPr>
          <p:cNvSpPr>
            <a:spLocks noGrp="1"/>
          </p:cNvSpPr>
          <p:nvPr>
            <p:ph idx="1"/>
          </p:nvPr>
        </p:nvSpPr>
        <p:spPr>
          <a:xfrm>
            <a:off x="381886" y="1411704"/>
            <a:ext cx="5065185" cy="4981601"/>
          </a:xfrm>
        </p:spPr>
        <p:txBody>
          <a:bodyPr/>
          <a:lstStyle/>
          <a:p>
            <a:r>
              <a:rPr lang="en-GB" sz="2400" dirty="0"/>
              <a:t>In 1938, the Natural History Museum refused to let Dorothea travel to the region as it was becoming too dangerous.</a:t>
            </a:r>
          </a:p>
          <a:p>
            <a:r>
              <a:rPr lang="en-GB" sz="2400" dirty="0"/>
              <a:t>Today the region is still unstable, and the original site has since been built on. </a:t>
            </a:r>
          </a:p>
          <a:p>
            <a:r>
              <a:rPr lang="en-GB" sz="2400" dirty="0"/>
              <a:t>Dorothea’s work in the 1930s remains the only insight into life in the Bethlehem region millions of years ago.</a:t>
            </a:r>
          </a:p>
        </p:txBody>
      </p:sp>
      <p:pic>
        <p:nvPicPr>
          <p:cNvPr id="10" name="Picture Placeholder 9" descr="Photograph showing military vehicles and soldiers gathered in a sunlit urban area with historic stone buildings and a tall cypress tree in the background. Vehicles include a half-track and a six-wheeled truck, with soldiers standing and conversing near the center of the scene.">
            <a:extLst>
              <a:ext uri="{FF2B5EF4-FFF2-40B4-BE49-F238E27FC236}">
                <a16:creationId xmlns:a16="http://schemas.microsoft.com/office/drawing/2014/main" id="{3AB745DC-3F3A-CD53-47FF-F6679A8B9C8F}"/>
              </a:ext>
            </a:extLst>
          </p:cNvPr>
          <p:cNvPicPr>
            <a:picLocks noGrp="1" noChangeAspect="1"/>
          </p:cNvPicPr>
          <p:nvPr>
            <p:ph type="pic" sz="quarter" idx="10"/>
          </p:nvPr>
        </p:nvPicPr>
        <p:blipFill>
          <a:blip r:embed="rId3"/>
          <a:srcRect l="18207" r="18207"/>
          <a:stretch/>
        </p:blipFill>
        <p:spPr>
          <a:prstGeom prst="rect">
            <a:avLst/>
          </a:prstGeom>
        </p:spPr>
      </p:pic>
      <p:sp>
        <p:nvSpPr>
          <p:cNvPr id="6" name="Text Placeholder 5">
            <a:extLst>
              <a:ext uri="{FF2B5EF4-FFF2-40B4-BE49-F238E27FC236}">
                <a16:creationId xmlns:a16="http://schemas.microsoft.com/office/drawing/2014/main" id="{AC087BA1-F1FA-3980-E157-4D9CAFCB1A42}"/>
              </a:ext>
            </a:extLst>
          </p:cNvPr>
          <p:cNvSpPr>
            <a:spLocks noGrp="1"/>
          </p:cNvSpPr>
          <p:nvPr>
            <p:ph type="body" sz="quarter" idx="26"/>
          </p:nvPr>
        </p:nvSpPr>
        <p:spPr/>
        <p:txBody>
          <a:bodyPr/>
          <a:lstStyle/>
          <a:p>
            <a:r>
              <a:rPr lang="en-GB"/>
              <a:t>Arrival in Bethlehem of the Worcestershire Regiment, 1938</a:t>
            </a:r>
          </a:p>
        </p:txBody>
      </p:sp>
    </p:spTree>
    <p:extLst>
      <p:ext uri="{BB962C8B-B14F-4D97-AF65-F5344CB8AC3E}">
        <p14:creationId xmlns:p14="http://schemas.microsoft.com/office/powerpoint/2010/main" val="1021565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7068E-EDE4-3285-87C6-51B830D9AED2}"/>
              </a:ext>
            </a:extLst>
          </p:cNvPr>
          <p:cNvSpPr>
            <a:spLocks noGrp="1"/>
          </p:cNvSpPr>
          <p:nvPr>
            <p:ph type="title"/>
          </p:nvPr>
        </p:nvSpPr>
        <p:spPr/>
        <p:txBody>
          <a:bodyPr>
            <a:normAutofit fontScale="90000"/>
          </a:bodyPr>
          <a:lstStyle/>
          <a:p>
            <a:r>
              <a:rPr lang="en-GB"/>
              <a:t>Women at the Natural History Museum</a:t>
            </a:r>
          </a:p>
        </p:txBody>
      </p:sp>
      <p:sp>
        <p:nvSpPr>
          <p:cNvPr id="3" name="Content Placeholder 2">
            <a:extLst>
              <a:ext uri="{FF2B5EF4-FFF2-40B4-BE49-F238E27FC236}">
                <a16:creationId xmlns:a16="http://schemas.microsoft.com/office/drawing/2014/main" id="{99AC849A-F7EA-9A09-80FA-290B3A120EA6}"/>
              </a:ext>
            </a:extLst>
          </p:cNvPr>
          <p:cNvSpPr>
            <a:spLocks noGrp="1"/>
          </p:cNvSpPr>
          <p:nvPr>
            <p:ph idx="1"/>
          </p:nvPr>
        </p:nvSpPr>
        <p:spPr/>
        <p:txBody>
          <a:bodyPr/>
          <a:lstStyle/>
          <a:p>
            <a:r>
              <a:rPr lang="en-GB"/>
              <a:t>Dorothea was one of the first women working as a scientist at the Natural History Museum. </a:t>
            </a:r>
          </a:p>
          <a:p>
            <a:r>
              <a:rPr lang="en-GB"/>
              <a:t>Men vastly outnumbered women as official employees.</a:t>
            </a:r>
          </a:p>
          <a:p>
            <a:r>
              <a:rPr lang="en-GB"/>
              <a:t>It was not easy for Dorothea, or the other women dedicated to science at a time when the field was overwhelmingly male.</a:t>
            </a:r>
          </a:p>
          <a:p>
            <a:endParaRPr lang="en-GB"/>
          </a:p>
        </p:txBody>
      </p:sp>
      <p:pic>
        <p:nvPicPr>
          <p:cNvPr id="8" name="Picture Placeholder 7" descr="Black and white photograph showing a formal group portrait of 37 men and 3 women arranged in four rows inside a building with stone walls and an arched doorway. Subjects wear suits and dresses, showing a professional or academic gathering from an earlier historical period.">
            <a:extLst>
              <a:ext uri="{FF2B5EF4-FFF2-40B4-BE49-F238E27FC236}">
                <a16:creationId xmlns:a16="http://schemas.microsoft.com/office/drawing/2014/main" id="{19DD0DAD-41E3-D755-8FDC-DB7D8E557647}"/>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t="-29547" r="-353" b="-2777"/>
          <a:stretch>
            <a:fillRect/>
          </a:stretch>
        </p:blipFill>
        <p:spPr>
          <a:xfrm>
            <a:off x="5938092" y="-981698"/>
            <a:ext cx="6096000" cy="5571460"/>
          </a:xfrm>
          <a:prstGeom prst="rect">
            <a:avLst/>
          </a:prstGeom>
        </p:spPr>
      </p:pic>
      <p:sp>
        <p:nvSpPr>
          <p:cNvPr id="5" name="Text Placeholder 4">
            <a:extLst>
              <a:ext uri="{FF2B5EF4-FFF2-40B4-BE49-F238E27FC236}">
                <a16:creationId xmlns:a16="http://schemas.microsoft.com/office/drawing/2014/main" id="{3E7A8A78-11A2-73E8-BC51-23C902B8244A}"/>
              </a:ext>
            </a:extLst>
          </p:cNvPr>
          <p:cNvSpPr>
            <a:spLocks noGrp="1"/>
          </p:cNvSpPr>
          <p:nvPr>
            <p:ph type="body" sz="quarter" idx="26"/>
          </p:nvPr>
        </p:nvSpPr>
        <p:spPr>
          <a:xfrm>
            <a:off x="7370089" y="4589762"/>
            <a:ext cx="3232006" cy="592973"/>
          </a:xfrm>
        </p:spPr>
        <p:txBody>
          <a:bodyPr/>
          <a:lstStyle/>
          <a:p>
            <a:r>
              <a:rPr lang="en-GB"/>
              <a:t>Geology Department Natural History Museum 1938</a:t>
            </a:r>
          </a:p>
        </p:txBody>
      </p:sp>
      <p:cxnSp>
        <p:nvCxnSpPr>
          <p:cNvPr id="13" name="Straight Arrow Connector 12">
            <a:extLst>
              <a:ext uri="{FF2B5EF4-FFF2-40B4-BE49-F238E27FC236}">
                <a16:creationId xmlns:a16="http://schemas.microsoft.com/office/drawing/2014/main" id="{37DAD665-F560-6D03-DC10-6F6757B04B0B}"/>
              </a:ext>
              <a:ext uri="{C183D7F6-B498-43B3-948B-1728B52AA6E4}">
                <adec:decorative xmlns:adec="http://schemas.microsoft.com/office/drawing/2017/decorative" val="1"/>
              </a:ext>
            </a:extLst>
          </p:cNvPr>
          <p:cNvCxnSpPr/>
          <p:nvPr/>
        </p:nvCxnSpPr>
        <p:spPr>
          <a:xfrm flipV="1">
            <a:off x="11121656" y="3785191"/>
            <a:ext cx="191386" cy="1701209"/>
          </a:xfrm>
          <a:prstGeom prst="straightConnector1">
            <a:avLst/>
          </a:prstGeom>
          <a:ln w="38100">
            <a:solidFill>
              <a:srgbClr val="BBEBA0"/>
            </a:solidFill>
            <a:tailEnd type="triangle"/>
          </a:ln>
        </p:spPr>
        <p:style>
          <a:lnRef idx="1">
            <a:schemeClr val="accent1"/>
          </a:lnRef>
          <a:fillRef idx="0">
            <a:schemeClr val="accent1"/>
          </a:fillRef>
          <a:effectRef idx="0">
            <a:schemeClr val="accent1"/>
          </a:effectRef>
          <a:fontRef idx="minor">
            <a:schemeClr val="tx1"/>
          </a:fontRef>
        </p:style>
      </p:cxnSp>
      <p:grpSp>
        <p:nvGrpSpPr>
          <p:cNvPr id="18" name="Group 17" descr="Look closely at the photo. Dorothea is here. What do you notice about the people in the photo?">
            <a:extLst>
              <a:ext uri="{FF2B5EF4-FFF2-40B4-BE49-F238E27FC236}">
                <a16:creationId xmlns:a16="http://schemas.microsoft.com/office/drawing/2014/main" id="{D9E6982A-77A7-5EFA-15B0-E9CAD6CA98C6}"/>
              </a:ext>
            </a:extLst>
          </p:cNvPr>
          <p:cNvGrpSpPr/>
          <p:nvPr/>
        </p:nvGrpSpPr>
        <p:grpSpPr>
          <a:xfrm>
            <a:off x="5904786" y="4837785"/>
            <a:ext cx="6129306" cy="1802748"/>
            <a:chOff x="5904786" y="4837785"/>
            <a:chExt cx="6129306" cy="1802748"/>
          </a:xfrm>
        </p:grpSpPr>
        <p:pic>
          <p:nvPicPr>
            <p:cNvPr id="17" name="Picture 16">
              <a:extLst>
                <a:ext uri="{FF2B5EF4-FFF2-40B4-BE49-F238E27FC236}">
                  <a16:creationId xmlns:a16="http://schemas.microsoft.com/office/drawing/2014/main" id="{7303C5D8-FB9C-5773-32BF-6B4BE646C5FF}"/>
                </a:ext>
              </a:extLst>
            </p:cNvPr>
            <p:cNvPicPr>
              <a:picLocks noChangeAspect="1"/>
            </p:cNvPicPr>
            <p:nvPr/>
          </p:nvPicPr>
          <p:blipFill>
            <a:blip r:embed="rId4"/>
            <a:stretch>
              <a:fillRect/>
            </a:stretch>
          </p:blipFill>
          <p:spPr>
            <a:xfrm>
              <a:off x="7602279" y="5326911"/>
              <a:ext cx="4148969" cy="1313622"/>
            </a:xfrm>
            <a:prstGeom prst="rect">
              <a:avLst/>
            </a:prstGeom>
          </p:spPr>
        </p:pic>
        <p:sp>
          <p:nvSpPr>
            <p:cNvPr id="11" name="TextBox 10">
              <a:extLst>
                <a:ext uri="{FF2B5EF4-FFF2-40B4-BE49-F238E27FC236}">
                  <a16:creationId xmlns:a16="http://schemas.microsoft.com/office/drawing/2014/main" id="{748BC022-98DF-B735-3F48-4053A24E44EF}"/>
                </a:ext>
              </a:extLst>
            </p:cNvPr>
            <p:cNvSpPr txBox="1"/>
            <p:nvPr/>
          </p:nvSpPr>
          <p:spPr>
            <a:xfrm>
              <a:off x="7708605" y="5582093"/>
              <a:ext cx="4325487" cy="923330"/>
            </a:xfrm>
            <a:prstGeom prst="rect">
              <a:avLst/>
            </a:prstGeom>
            <a:noFill/>
          </p:spPr>
          <p:txBody>
            <a:bodyPr wrap="square" rtlCol="0">
              <a:spAutoFit/>
            </a:bodyPr>
            <a:lstStyle/>
            <a:p>
              <a:r>
                <a:rPr lang="en-GB"/>
                <a:t>Look closely at the photo. Dorothea is here. What do you notice about the people in the photo?</a:t>
              </a:r>
            </a:p>
          </p:txBody>
        </p:sp>
        <p:pic>
          <p:nvPicPr>
            <p:cNvPr id="15" name="Picture 14">
              <a:extLst>
                <a:ext uri="{FF2B5EF4-FFF2-40B4-BE49-F238E27FC236}">
                  <a16:creationId xmlns:a16="http://schemas.microsoft.com/office/drawing/2014/main" id="{13A6687B-A967-3BE1-40EF-F45A5F3BA2A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904786" y="4837785"/>
              <a:ext cx="1697493" cy="1667638"/>
            </a:xfrm>
            <a:prstGeom prst="rect">
              <a:avLst/>
            </a:prstGeom>
          </p:spPr>
        </p:pic>
      </p:grpSp>
    </p:spTree>
    <p:extLst>
      <p:ext uri="{BB962C8B-B14F-4D97-AF65-F5344CB8AC3E}">
        <p14:creationId xmlns:p14="http://schemas.microsoft.com/office/powerpoint/2010/main" val="3672505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1B1E42-9538-F994-88B5-97C6D6870514}"/>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4FB67EC5-8071-5B5F-43F9-77C8B2FEBEA1}"/>
              </a:ext>
            </a:extLst>
          </p:cNvPr>
          <p:cNvSpPr>
            <a:spLocks noGrp="1"/>
          </p:cNvSpPr>
          <p:nvPr>
            <p:ph type="title"/>
          </p:nvPr>
        </p:nvSpPr>
        <p:spPr/>
        <p:txBody>
          <a:bodyPr/>
          <a:lstStyle/>
          <a:p>
            <a:r>
              <a:rPr lang="en-GB"/>
              <a:t>Savitri Sahni</a:t>
            </a:r>
          </a:p>
        </p:txBody>
      </p:sp>
      <p:sp>
        <p:nvSpPr>
          <p:cNvPr id="7" name="Content Placeholder 6">
            <a:extLst>
              <a:ext uri="{FF2B5EF4-FFF2-40B4-BE49-F238E27FC236}">
                <a16:creationId xmlns:a16="http://schemas.microsoft.com/office/drawing/2014/main" id="{7E136945-680A-E777-3C50-D251A9549660}"/>
              </a:ext>
            </a:extLst>
          </p:cNvPr>
          <p:cNvSpPr>
            <a:spLocks noGrp="1"/>
          </p:cNvSpPr>
          <p:nvPr>
            <p:ph idx="1"/>
          </p:nvPr>
        </p:nvSpPr>
        <p:spPr>
          <a:xfrm>
            <a:off x="381886" y="1411704"/>
            <a:ext cx="5324852" cy="5254567"/>
          </a:xfrm>
        </p:spPr>
        <p:txBody>
          <a:bodyPr lIns="0" tIns="45720" rIns="90000" bIns="45720" anchor="t"/>
          <a:lstStyle/>
          <a:p>
            <a:r>
              <a:rPr lang="en-GB" sz="2400" dirty="0"/>
              <a:t>This 1935 photo shows Dorothea having lunch at the Natural History Museum in London with several visitors, including Savitri Sahni. </a:t>
            </a:r>
          </a:p>
          <a:p>
            <a:r>
              <a:rPr lang="en-GB" sz="2400" dirty="0"/>
              <a:t>Savitri became an important member of India’s scientific community as head of the Birbal Sahni Institute. </a:t>
            </a:r>
          </a:p>
          <a:p>
            <a:r>
              <a:rPr lang="en-GB" sz="2400" dirty="0"/>
              <a:t>She was the first president of the </a:t>
            </a:r>
            <a:r>
              <a:rPr lang="en-GB" sz="2400" b="1" dirty="0" err="1"/>
              <a:t>Paleobotanical</a:t>
            </a:r>
            <a:r>
              <a:rPr lang="en-GB" sz="2400" dirty="0"/>
              <a:t> Society of India and received the </a:t>
            </a:r>
            <a:r>
              <a:rPr lang="en-GB" sz="2400" dirty="0">
                <a:hlinkClick r:id="rId3"/>
              </a:rPr>
              <a:t>Padma Shri </a:t>
            </a:r>
            <a:r>
              <a:rPr lang="en-GB" sz="2400" dirty="0"/>
              <a:t>award. </a:t>
            </a:r>
            <a:endParaRPr lang="en-GB" dirty="0"/>
          </a:p>
          <a:p>
            <a:r>
              <a:rPr lang="en-GB" sz="2400" dirty="0"/>
              <a:t>After she died, her home became a museum, and her money supports science research, talks and awards.</a:t>
            </a:r>
            <a:endParaRPr lang="en-GB" dirty="0">
              <a:cs typeface="Arial"/>
            </a:endParaRPr>
          </a:p>
          <a:p>
            <a:endParaRPr lang="en-GB" sz="2400" dirty="0"/>
          </a:p>
        </p:txBody>
      </p:sp>
      <p:pic>
        <p:nvPicPr>
          <p:cNvPr id="5" name="Picture Placeholder 4" descr="Black and white photograph showing 3 people seated around a dining table in a room with stained glass windows. The individuals, identified by handwritten labels as 3 Mrs. Sahni, W.N.E., and Miss Dorothy Bate, appear engaged in conversation during a meal.">
            <a:extLst>
              <a:ext uri="{FF2B5EF4-FFF2-40B4-BE49-F238E27FC236}">
                <a16:creationId xmlns:a16="http://schemas.microsoft.com/office/drawing/2014/main" id="{2A72C119-EB2E-BD8E-7A32-A9F03F324224}"/>
              </a:ext>
            </a:extLst>
          </p:cNvPr>
          <p:cNvPicPr>
            <a:picLocks noGrp="1" noChangeAspect="1"/>
          </p:cNvPicPr>
          <p:nvPr>
            <p:ph type="pic" sz="quarter" idx="10"/>
          </p:nvPr>
        </p:nvPicPr>
        <p:blipFill>
          <a:blip r:embed="rId4"/>
          <a:srcRect l="48584" r="39"/>
          <a:stretch>
            <a:fillRect/>
          </a:stretch>
        </p:blipFill>
        <p:spPr>
          <a:xfrm>
            <a:off x="6096000" y="0"/>
            <a:ext cx="6096000" cy="6858000"/>
          </a:xfrm>
          <a:prstGeom prst="rect">
            <a:avLst/>
          </a:prstGeom>
        </p:spPr>
      </p:pic>
      <p:sp>
        <p:nvSpPr>
          <p:cNvPr id="9" name="Text Placeholder 8">
            <a:extLst>
              <a:ext uri="{FF2B5EF4-FFF2-40B4-BE49-F238E27FC236}">
                <a16:creationId xmlns:a16="http://schemas.microsoft.com/office/drawing/2014/main" id="{4C9AFBD1-F9CE-F343-6148-3A2B83935CA5}"/>
              </a:ext>
            </a:extLst>
          </p:cNvPr>
          <p:cNvSpPr>
            <a:spLocks noGrp="1"/>
          </p:cNvSpPr>
          <p:nvPr>
            <p:ph type="body" sz="quarter" idx="26"/>
          </p:nvPr>
        </p:nvSpPr>
        <p:spPr/>
        <p:txBody>
          <a:bodyPr/>
          <a:lstStyle/>
          <a:p>
            <a:r>
              <a:rPr lang="en-GB" b="0"/>
              <a:t>Dorothea Bate at lunch with colleagues including Savitri Sahni Natural History Museum 1935</a:t>
            </a:r>
          </a:p>
        </p:txBody>
      </p:sp>
    </p:spTree>
    <p:extLst>
      <p:ext uri="{BB962C8B-B14F-4D97-AF65-F5344CB8AC3E}">
        <p14:creationId xmlns:p14="http://schemas.microsoft.com/office/powerpoint/2010/main" val="491086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368FF1-ECEA-E542-116F-5362BB31C7CD}"/>
              </a:ext>
            </a:extLst>
          </p:cNvPr>
          <p:cNvSpPr>
            <a:spLocks noGrp="1"/>
          </p:cNvSpPr>
          <p:nvPr>
            <p:ph type="title"/>
          </p:nvPr>
        </p:nvSpPr>
        <p:spPr/>
        <p:txBody>
          <a:bodyPr>
            <a:normAutofit fontScale="90000"/>
          </a:bodyPr>
          <a:lstStyle/>
          <a:p>
            <a:r>
              <a:rPr lang="en-GB">
                <a:latin typeface="Arial" panose="020B0604020202020204" pitchFamily="34" charset="0"/>
                <a:cs typeface="Arial" panose="020B0604020202020204" pitchFamily="34" charset="0"/>
              </a:rPr>
              <a:t>What makes a person significant?</a:t>
            </a:r>
            <a:endParaRPr lang="en-US">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E4477517-C720-6DA8-CA8D-C8A6358F12B3}"/>
              </a:ext>
            </a:extLst>
          </p:cNvPr>
          <p:cNvSpPr>
            <a:spLocks noGrp="1"/>
          </p:cNvSpPr>
          <p:nvPr>
            <p:ph idx="1"/>
          </p:nvPr>
        </p:nvSpPr>
        <p:spPr>
          <a:xfrm>
            <a:off x="381886" y="1411704"/>
            <a:ext cx="7380084" cy="4981601"/>
          </a:xfrm>
        </p:spPr>
        <p:txBody>
          <a:bodyPr lIns="0" tIns="45720" rIns="90000" bIns="45720" anchor="t"/>
          <a:lstStyle/>
          <a:p>
            <a:r>
              <a:rPr lang="en-US" sz="2400">
                <a:latin typeface="Arial" panose="020B0604020202020204" pitchFamily="34" charset="0"/>
                <a:cs typeface="Arial" panose="020B0604020202020204" pitchFamily="34" charset="0"/>
              </a:rPr>
              <a:t>Questions to ask about a person. </a:t>
            </a:r>
          </a:p>
          <a:p>
            <a:r>
              <a:rPr lang="en-US" sz="2400">
                <a:latin typeface="Arial" panose="020B0604020202020204" pitchFamily="34" charset="0"/>
                <a:cs typeface="Arial" panose="020B0604020202020204" pitchFamily="34" charset="0"/>
              </a:rPr>
              <a:t>Did they: </a:t>
            </a:r>
          </a:p>
          <a:p>
            <a:pPr marL="457200" indent="-457200">
              <a:spcAft>
                <a:spcPts val="1200"/>
              </a:spcAft>
              <a:buFont typeface="+mj-lt"/>
              <a:buAutoNum type="arabicPeriod"/>
            </a:pPr>
            <a:r>
              <a:rPr lang="en-US" sz="2400">
                <a:latin typeface="Arial" panose="020B0604020202020204" pitchFamily="34" charset="0"/>
                <a:cs typeface="Arial" panose="020B0604020202020204" pitchFamily="34" charset="0"/>
              </a:rPr>
              <a:t>make big changes in their lifetime?</a:t>
            </a:r>
          </a:p>
          <a:p>
            <a:pPr marL="457200" indent="-457200">
              <a:spcAft>
                <a:spcPts val="1200"/>
              </a:spcAft>
              <a:buFont typeface="+mj-lt"/>
              <a:buAutoNum type="arabicPeriod"/>
            </a:pPr>
            <a:r>
              <a:rPr lang="en-US" sz="2400">
                <a:latin typeface="Arial" panose="020B0604020202020204" pitchFamily="34" charset="0"/>
                <a:cs typeface="Arial" panose="020B0604020202020204" pitchFamily="34" charset="0"/>
              </a:rPr>
              <a:t>make a lot of people’s lives better or worse?</a:t>
            </a:r>
          </a:p>
          <a:p>
            <a:pPr marL="457200" indent="-457200">
              <a:spcAft>
                <a:spcPts val="1200"/>
              </a:spcAft>
              <a:buFont typeface="+mj-lt"/>
              <a:buAutoNum type="arabicPeriod"/>
            </a:pPr>
            <a:r>
              <a:rPr lang="en-US" sz="2400">
                <a:latin typeface="Arial" panose="020B0604020202020204" pitchFamily="34" charset="0"/>
                <a:cs typeface="Arial" panose="020B0604020202020204" pitchFamily="34" charset="0"/>
              </a:rPr>
              <a:t>change the way people think about something?</a:t>
            </a:r>
          </a:p>
          <a:p>
            <a:pPr marL="457200" indent="-457200">
              <a:spcAft>
                <a:spcPts val="1200"/>
              </a:spcAft>
              <a:buFont typeface="+mj-lt"/>
              <a:buAutoNum type="arabicPeriod"/>
            </a:pPr>
            <a:r>
              <a:rPr lang="en-US" sz="2400">
                <a:latin typeface="Arial" panose="020B0604020202020204" pitchFamily="34" charset="0"/>
                <a:cs typeface="Arial" panose="020B0604020202020204" pitchFamily="34" charset="0"/>
              </a:rPr>
              <a:t>have a lasting impact on their locality, the country or the world? </a:t>
            </a:r>
          </a:p>
          <a:p>
            <a:pPr marL="457200" indent="-457200">
              <a:spcAft>
                <a:spcPts val="1200"/>
              </a:spcAft>
              <a:buFont typeface="+mj-lt"/>
              <a:buAutoNum type="arabicPeriod"/>
            </a:pPr>
            <a:r>
              <a:rPr lang="en-US" sz="2400">
                <a:latin typeface="Arial" panose="020B0604020202020204" pitchFamily="34" charset="0"/>
                <a:ea typeface="+mn-lt"/>
                <a:cs typeface="Arial" panose="020B0604020202020204" pitchFamily="34" charset="0"/>
              </a:rPr>
              <a:t>set</a:t>
            </a:r>
            <a:r>
              <a:rPr lang="en-US" sz="2400">
                <a:latin typeface="Arial" panose="020B0604020202020204" pitchFamily="34" charset="0"/>
                <a:cs typeface="Arial" panose="020B0604020202020204" pitchFamily="34" charset="0"/>
              </a:rPr>
              <a:t> a really good/bad example to people about how to live and behave?</a:t>
            </a:r>
          </a:p>
          <a:p>
            <a:endParaRPr lang="en-US">
              <a:cs typeface="Arial"/>
            </a:endParaRPr>
          </a:p>
        </p:txBody>
      </p:sp>
      <p:pic>
        <p:nvPicPr>
          <p:cNvPr id="8" name="Picture Placeholder 7" descr="A yellow question mark inside a thought bubble coming from someone's head">
            <a:extLst>
              <a:ext uri="{FF2B5EF4-FFF2-40B4-BE49-F238E27FC236}">
                <a16:creationId xmlns:a16="http://schemas.microsoft.com/office/drawing/2014/main" id="{EF50A0F6-B09A-0498-845E-7E5EF1529C77}"/>
              </a:ext>
            </a:extLst>
          </p:cNvPr>
          <p:cNvPicPr>
            <a:picLocks noGrp="1" noChangeAspect="1"/>
          </p:cNvPicPr>
          <p:nvPr>
            <p:ph type="pic" sz="quarter" idx="10"/>
          </p:nvPr>
        </p:nvPicPr>
        <p:blipFill rotWithShape="1">
          <a:blip r:embed="rId3" cstate="email">
            <a:extLst>
              <a:ext uri="{28A0092B-C50C-407E-A947-70E740481C1C}">
                <a14:useLocalDpi xmlns:a14="http://schemas.microsoft.com/office/drawing/2010/main"/>
              </a:ext>
            </a:extLst>
          </a:blip>
          <a:stretch/>
        </p:blipFill>
        <p:spPr>
          <a:xfrm>
            <a:off x="7761970" y="1411704"/>
            <a:ext cx="4048144" cy="4150293"/>
          </a:xfrm>
          <a:prstGeom prst="rect">
            <a:avLst/>
          </a:prstGeom>
        </p:spPr>
      </p:pic>
    </p:spTree>
    <p:extLst>
      <p:ext uri="{BB962C8B-B14F-4D97-AF65-F5344CB8AC3E}">
        <p14:creationId xmlns:p14="http://schemas.microsoft.com/office/powerpoint/2010/main" val="1607415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68DED2-11DB-811B-A914-703E6BD207F0}"/>
              </a:ext>
            </a:extLst>
          </p:cNvPr>
          <p:cNvSpPr>
            <a:spLocks noGrp="1"/>
          </p:cNvSpPr>
          <p:nvPr>
            <p:ph type="title"/>
          </p:nvPr>
        </p:nvSpPr>
        <p:spPr>
          <a:xfrm>
            <a:off x="357187" y="365126"/>
            <a:ext cx="5580905" cy="710288"/>
          </a:xfrm>
        </p:spPr>
        <p:txBody>
          <a:bodyPr/>
          <a:lstStyle/>
          <a:p>
            <a:r>
              <a:rPr lang="en-GB"/>
              <a:t>The Move to Tring</a:t>
            </a:r>
          </a:p>
        </p:txBody>
      </p:sp>
      <p:sp>
        <p:nvSpPr>
          <p:cNvPr id="3" name="Content Placeholder 2">
            <a:extLst>
              <a:ext uri="{FF2B5EF4-FFF2-40B4-BE49-F238E27FC236}">
                <a16:creationId xmlns:a16="http://schemas.microsoft.com/office/drawing/2014/main" id="{609174E2-D8EC-F7E2-6914-7F56C84315AC}"/>
              </a:ext>
            </a:extLst>
          </p:cNvPr>
          <p:cNvSpPr>
            <a:spLocks noGrp="1"/>
          </p:cNvSpPr>
          <p:nvPr>
            <p:ph idx="1"/>
          </p:nvPr>
        </p:nvSpPr>
        <p:spPr>
          <a:xfrm>
            <a:off x="381885" y="1411704"/>
            <a:ext cx="5427787" cy="5247714"/>
          </a:xfrm>
        </p:spPr>
        <p:txBody>
          <a:bodyPr lIns="0" tIns="45720" rIns="90000" bIns="45720" anchor="t"/>
          <a:lstStyle/>
          <a:p>
            <a:r>
              <a:rPr lang="en-GB" sz="2400" dirty="0"/>
              <a:t>The Natural History Museum had taken over the museum in Tring and its collections in 1937 when Lionel died.</a:t>
            </a:r>
          </a:p>
          <a:p>
            <a:r>
              <a:rPr lang="en-GB" sz="2400" dirty="0"/>
              <a:t>During the Second World War, much of the collection was moved here to be out of London, away from air raids. </a:t>
            </a:r>
          </a:p>
          <a:p>
            <a:r>
              <a:rPr lang="en-GB" sz="2400" dirty="0">
                <a:ea typeface="+mn-lt"/>
                <a:cs typeface="+mn-lt"/>
              </a:rPr>
              <a:t>On 11 July 1944, a bomb exploded outside the museum in London. It was so powerful that it smashed almost all the glass windows and display cases in the museum's west wing.</a:t>
            </a:r>
            <a:endParaRPr lang="en-GB" sz="2400" dirty="0">
              <a:cs typeface="Arial"/>
            </a:endParaRPr>
          </a:p>
          <a:p>
            <a:r>
              <a:rPr lang="en-GB" sz="2400" dirty="0"/>
              <a:t>Dorothea also moved from London to its Zoological branch at Tring.</a:t>
            </a:r>
          </a:p>
        </p:txBody>
      </p:sp>
      <p:pic>
        <p:nvPicPr>
          <p:cNvPr id="17" name="Picture Placeholder 16" descr="Photograph of a 'Mock' Tudor-style brick and timber house with steeply pitched roofs and multiple chimneys under a cloudy sky. The building features white-framed windows, a red door, and a well-maintained lawn with a path and parked cars along the street.">
            <a:extLst>
              <a:ext uri="{FF2B5EF4-FFF2-40B4-BE49-F238E27FC236}">
                <a16:creationId xmlns:a16="http://schemas.microsoft.com/office/drawing/2014/main" id="{B8E9C294-D47E-42B8-5FEB-ED7BC462582F}"/>
              </a:ext>
            </a:extLst>
          </p:cNvPr>
          <p:cNvPicPr>
            <a:picLocks noGrp="1" noChangeAspect="1"/>
          </p:cNvPicPr>
          <p:nvPr>
            <p:ph type="pic" sz="quarter" idx="10"/>
          </p:nvPr>
        </p:nvPicPr>
        <p:blipFill>
          <a:blip r:embed="rId3"/>
          <a:srcRect l="20764" r="20764"/>
          <a:stretch>
            <a:fillRect/>
          </a:stretch>
        </p:blipFill>
        <p:spPr>
          <a:prstGeom prst="rect">
            <a:avLst/>
          </a:prstGeom>
        </p:spPr>
      </p:pic>
      <p:sp>
        <p:nvSpPr>
          <p:cNvPr id="15" name="Text Placeholder 14">
            <a:extLst>
              <a:ext uri="{FF2B5EF4-FFF2-40B4-BE49-F238E27FC236}">
                <a16:creationId xmlns:a16="http://schemas.microsoft.com/office/drawing/2014/main" id="{44C6B76D-B30F-7CF6-4ADB-E956DCAE1031}"/>
              </a:ext>
            </a:extLst>
          </p:cNvPr>
          <p:cNvSpPr>
            <a:spLocks noGrp="1"/>
          </p:cNvSpPr>
          <p:nvPr>
            <p:ph type="body" sz="quarter" idx="26"/>
          </p:nvPr>
        </p:nvSpPr>
        <p:spPr/>
        <p:txBody>
          <a:bodyPr/>
          <a:lstStyle/>
          <a:p>
            <a:r>
              <a:rPr lang="en-GB"/>
              <a:t>Tring Natural History Museum</a:t>
            </a:r>
          </a:p>
        </p:txBody>
      </p:sp>
      <p:pic>
        <p:nvPicPr>
          <p:cNvPr id="7" name="Picture 6" descr="Black and white photograph showing two taxidermy lions displayed inside a glass and metal enclosure within a museum or exhibit setting. The scene includes detailed lion figures with a backdrop of shelves holding additional mounted animal specimens and shows that all the display cases are broken, with broken glass lying all around.">
            <a:extLst>
              <a:ext uri="{FF2B5EF4-FFF2-40B4-BE49-F238E27FC236}">
                <a16:creationId xmlns:a16="http://schemas.microsoft.com/office/drawing/2014/main" id="{773FFB83-A957-D637-96F7-95428661AB45}"/>
              </a:ext>
            </a:extLst>
          </p:cNvPr>
          <p:cNvPicPr>
            <a:picLocks noChangeAspect="1"/>
          </p:cNvPicPr>
          <p:nvPr/>
        </p:nvPicPr>
        <p:blipFill>
          <a:blip r:embed="rId4"/>
          <a:srcRect l="18493" r="16769"/>
          <a:stretch>
            <a:fillRect/>
          </a:stretch>
        </p:blipFill>
        <p:spPr>
          <a:xfrm>
            <a:off x="6095999" y="-12335"/>
            <a:ext cx="6096001" cy="6851279"/>
          </a:xfrm>
          <a:prstGeom prst="rect">
            <a:avLst/>
          </a:prstGeom>
        </p:spPr>
      </p:pic>
    </p:spTree>
    <p:extLst>
      <p:ext uri="{BB962C8B-B14F-4D97-AF65-F5344CB8AC3E}">
        <p14:creationId xmlns:p14="http://schemas.microsoft.com/office/powerpoint/2010/main" val="188413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A4E63D-9D29-AF2D-10E5-15E218A30CDC}"/>
              </a:ext>
            </a:extLst>
          </p:cNvPr>
          <p:cNvSpPr>
            <a:spLocks noGrp="1"/>
          </p:cNvSpPr>
          <p:nvPr>
            <p:ph type="title"/>
          </p:nvPr>
        </p:nvSpPr>
        <p:spPr/>
        <p:txBody>
          <a:bodyPr/>
          <a:lstStyle/>
          <a:p>
            <a:r>
              <a:rPr lang="en-GB"/>
              <a:t>Officer in Charge</a:t>
            </a:r>
          </a:p>
        </p:txBody>
      </p:sp>
      <p:sp>
        <p:nvSpPr>
          <p:cNvPr id="18" name="Content Placeholder 17">
            <a:extLst>
              <a:ext uri="{FF2B5EF4-FFF2-40B4-BE49-F238E27FC236}">
                <a16:creationId xmlns:a16="http://schemas.microsoft.com/office/drawing/2014/main" id="{425D1E15-D5A9-F1C6-6CB6-BC835B1424B6}"/>
              </a:ext>
            </a:extLst>
          </p:cNvPr>
          <p:cNvSpPr>
            <a:spLocks noGrp="1"/>
          </p:cNvSpPr>
          <p:nvPr>
            <p:ph idx="1"/>
          </p:nvPr>
        </p:nvSpPr>
        <p:spPr/>
        <p:txBody>
          <a:bodyPr lIns="0" tIns="45720" rIns="90000" bIns="45720" anchor="t"/>
          <a:lstStyle/>
          <a:p>
            <a:r>
              <a:rPr lang="en-GB" sz="2400" dirty="0"/>
              <a:t>In 1948, Dorothea Bate was formally appointed Officer in Charge at Tring, just before she reached the age of seventy. </a:t>
            </a:r>
          </a:p>
          <a:p>
            <a:r>
              <a:rPr lang="en-GB" sz="2400" dirty="0"/>
              <a:t>Although still under the Museum in London, she effectively ran the Tring museum.</a:t>
            </a:r>
          </a:p>
          <a:p>
            <a:r>
              <a:rPr lang="en-GB" sz="2400" dirty="0"/>
              <a:t>She was responsible for moving the fossils safely from London to Tring. </a:t>
            </a:r>
          </a:p>
          <a:p>
            <a:r>
              <a:rPr lang="en-GB" sz="2400" dirty="0"/>
              <a:t>As Officer in Charge, she made sure the museum was well maintained, and the displays were well presented. </a:t>
            </a:r>
          </a:p>
          <a:p>
            <a:endParaRPr lang="en-GB" dirty="0"/>
          </a:p>
        </p:txBody>
      </p:sp>
      <p:pic>
        <p:nvPicPr>
          <p:cNvPr id="20" name="Picture Placeholder 19" descr="Black and white photograph showing a group portrait with a seated man and woman in front and three standing men partially visible behind them. The setting appears formal, with individuals dressed in early 20th-century formal attire.">
            <a:extLst>
              <a:ext uri="{FF2B5EF4-FFF2-40B4-BE49-F238E27FC236}">
                <a16:creationId xmlns:a16="http://schemas.microsoft.com/office/drawing/2014/main" id="{CB3CD651-1ADD-513A-1A8F-128C86272CC8}"/>
              </a:ext>
            </a:extLst>
          </p:cNvPr>
          <p:cNvPicPr>
            <a:picLocks noGrp="1" noChangeAspect="1"/>
          </p:cNvPicPr>
          <p:nvPr>
            <p:ph type="pic" sz="quarter" idx="10"/>
          </p:nvPr>
        </p:nvPicPr>
        <p:blipFill>
          <a:blip r:embed="rId3"/>
          <a:srcRect l="943" r="943"/>
          <a:stretch>
            <a:fillRect/>
          </a:stretch>
        </p:blipFill>
        <p:spPr>
          <a:prstGeom prst="rect">
            <a:avLst/>
          </a:prstGeom>
        </p:spPr>
      </p:pic>
      <p:sp>
        <p:nvSpPr>
          <p:cNvPr id="6" name="Text Placeholder 5">
            <a:extLst>
              <a:ext uri="{FF2B5EF4-FFF2-40B4-BE49-F238E27FC236}">
                <a16:creationId xmlns:a16="http://schemas.microsoft.com/office/drawing/2014/main" id="{2D720EAF-BAFB-486F-7151-39DE133E6889}"/>
              </a:ext>
            </a:extLst>
          </p:cNvPr>
          <p:cNvSpPr>
            <a:spLocks noGrp="1"/>
          </p:cNvSpPr>
          <p:nvPr>
            <p:ph type="body" sz="quarter" idx="26"/>
          </p:nvPr>
        </p:nvSpPr>
        <p:spPr/>
        <p:txBody>
          <a:bodyPr/>
          <a:lstStyle/>
          <a:p>
            <a:r>
              <a:rPr lang="en-GB"/>
              <a:t>Dorothea at the NHM London in 1938</a:t>
            </a:r>
          </a:p>
        </p:txBody>
      </p:sp>
    </p:spTree>
    <p:extLst>
      <p:ext uri="{BB962C8B-B14F-4D97-AF65-F5344CB8AC3E}">
        <p14:creationId xmlns:p14="http://schemas.microsoft.com/office/powerpoint/2010/main" val="485975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690AD2-7C47-4A48-AA37-D2CAD88D4040}"/>
              </a:ext>
            </a:extLst>
          </p:cNvPr>
          <p:cNvSpPr>
            <a:spLocks noGrp="1"/>
          </p:cNvSpPr>
          <p:nvPr>
            <p:ph type="title"/>
          </p:nvPr>
        </p:nvSpPr>
        <p:spPr/>
        <p:txBody>
          <a:bodyPr/>
          <a:lstStyle/>
          <a:p>
            <a:r>
              <a:rPr lang="en-GB"/>
              <a:t>Working until the end</a:t>
            </a:r>
          </a:p>
        </p:txBody>
      </p:sp>
      <p:sp>
        <p:nvSpPr>
          <p:cNvPr id="3" name="Content Placeholder 2">
            <a:extLst>
              <a:ext uri="{FF2B5EF4-FFF2-40B4-BE49-F238E27FC236}">
                <a16:creationId xmlns:a16="http://schemas.microsoft.com/office/drawing/2014/main" id="{BD7D3CF3-DAEB-6928-E94C-A4F413494FD8}"/>
              </a:ext>
            </a:extLst>
          </p:cNvPr>
          <p:cNvSpPr>
            <a:spLocks noGrp="1"/>
          </p:cNvSpPr>
          <p:nvPr>
            <p:ph idx="1"/>
          </p:nvPr>
        </p:nvSpPr>
        <p:spPr/>
        <p:txBody>
          <a:bodyPr/>
          <a:lstStyle/>
          <a:p>
            <a:r>
              <a:rPr lang="en-GB" sz="2400"/>
              <a:t>It was a stressful time, and Dorothea was in poor health. Nevertheless, she continued to work as so many fellow archaeologists relied on her expertise in identifying and dating fossils. </a:t>
            </a:r>
          </a:p>
          <a:p>
            <a:r>
              <a:rPr lang="en-GB" sz="2400"/>
              <a:t>In January 1951, Dorothea went to Westcliff-on-Sea. She was suffering badly from the effects of cancer. </a:t>
            </a:r>
          </a:p>
          <a:p>
            <a:r>
              <a:rPr lang="en-GB" sz="2400"/>
              <a:t>There, she died from a heart attack on 13th January 1951. She was cremated soon afterwards.</a:t>
            </a:r>
          </a:p>
        </p:txBody>
      </p:sp>
      <p:pic>
        <p:nvPicPr>
          <p:cNvPr id="8" name="Picture Placeholder 7" descr="Photograph of a two-story residential house featuring a black and white Tudor-style facade with a prominent bay window and an upper balcony with black railings. The house has a sloped roof with a chimney and a small attic window, set against a partly cloudy sky.">
            <a:extLst>
              <a:ext uri="{FF2B5EF4-FFF2-40B4-BE49-F238E27FC236}">
                <a16:creationId xmlns:a16="http://schemas.microsoft.com/office/drawing/2014/main" id="{7E9C1CAE-ED5D-3928-6660-1C0CD04837FD}"/>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l="6492" r="6492"/>
          <a:stretch/>
        </p:blipFill>
        <p:spPr>
          <a:prstGeom prst="rect">
            <a:avLst/>
          </a:prstGeom>
        </p:spPr>
      </p:pic>
      <p:sp>
        <p:nvSpPr>
          <p:cNvPr id="6" name="Text Placeholder 5">
            <a:extLst>
              <a:ext uri="{FF2B5EF4-FFF2-40B4-BE49-F238E27FC236}">
                <a16:creationId xmlns:a16="http://schemas.microsoft.com/office/drawing/2014/main" id="{C45FF1C7-3D21-DF8D-7100-43C5520ACC84}"/>
              </a:ext>
            </a:extLst>
          </p:cNvPr>
          <p:cNvSpPr>
            <a:spLocks noGrp="1"/>
          </p:cNvSpPr>
          <p:nvPr>
            <p:ph type="body" sz="quarter" idx="26"/>
          </p:nvPr>
        </p:nvSpPr>
        <p:spPr/>
        <p:txBody>
          <a:bodyPr/>
          <a:lstStyle/>
          <a:p>
            <a:r>
              <a:rPr lang="en-GB"/>
              <a:t>31 Ailsa Road, Westcliff-on-Sea, Essex.</a:t>
            </a:r>
          </a:p>
        </p:txBody>
      </p:sp>
    </p:spTree>
    <p:extLst>
      <p:ext uri="{BB962C8B-B14F-4D97-AF65-F5344CB8AC3E}">
        <p14:creationId xmlns:p14="http://schemas.microsoft.com/office/powerpoint/2010/main" val="986696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D9FC4-0C91-64B1-8700-FCB102A9DBA6}"/>
              </a:ext>
            </a:extLst>
          </p:cNvPr>
          <p:cNvSpPr>
            <a:spLocks noGrp="1"/>
          </p:cNvSpPr>
          <p:nvPr>
            <p:ph type="title"/>
          </p:nvPr>
        </p:nvSpPr>
        <p:spPr/>
        <p:txBody>
          <a:bodyPr anchor="ctr">
            <a:normAutofit/>
          </a:bodyPr>
          <a:lstStyle/>
          <a:p>
            <a:r>
              <a:rPr lang="en-GB"/>
              <a:t>Recognition</a:t>
            </a:r>
          </a:p>
        </p:txBody>
      </p:sp>
      <p:sp>
        <p:nvSpPr>
          <p:cNvPr id="3" name="Content Placeholder 2">
            <a:extLst>
              <a:ext uri="{FF2B5EF4-FFF2-40B4-BE49-F238E27FC236}">
                <a16:creationId xmlns:a16="http://schemas.microsoft.com/office/drawing/2014/main" id="{99FD0C3C-7417-D050-DE77-5A15EC41C195}"/>
              </a:ext>
            </a:extLst>
          </p:cNvPr>
          <p:cNvSpPr>
            <a:spLocks noGrp="1"/>
          </p:cNvSpPr>
          <p:nvPr>
            <p:ph idx="1"/>
          </p:nvPr>
        </p:nvSpPr>
        <p:spPr/>
        <p:txBody>
          <a:bodyPr lIns="0" tIns="45720" rIns="90000" bIns="45720" anchor="t">
            <a:normAutofit/>
          </a:bodyPr>
          <a:lstStyle/>
          <a:p>
            <a:pPr lvl="0">
              <a:lnSpc>
                <a:spcPct val="90000"/>
              </a:lnSpc>
            </a:pPr>
            <a:r>
              <a:rPr lang="en-GB" sz="2400" dirty="0"/>
              <a:t>During her lifetime, Dorothea was seen as an expert in fossil mammals all around the world. </a:t>
            </a:r>
          </a:p>
          <a:p>
            <a:pPr lvl="0">
              <a:lnSpc>
                <a:spcPct val="90000"/>
              </a:lnSpc>
            </a:pPr>
            <a:r>
              <a:rPr lang="en-GB" sz="2400" dirty="0"/>
              <a:t>However, until 1948, she never held an official paid post at the Natural History Museum.</a:t>
            </a:r>
          </a:p>
          <a:p>
            <a:pPr>
              <a:lnSpc>
                <a:spcPct val="90000"/>
              </a:lnSpc>
            </a:pPr>
            <a:r>
              <a:rPr lang="en-GB" sz="2400" dirty="0"/>
              <a:t>She was elected an Honorary Lady Member of the British </a:t>
            </a:r>
            <a:r>
              <a:rPr lang="en-GB" sz="2400" b="1" dirty="0"/>
              <a:t>Ornithologists</a:t>
            </a:r>
            <a:r>
              <a:rPr lang="en-GB" sz="2400" dirty="0"/>
              <a:t>' Union in 1910 and was made a Fellow of the Geological Society (May 1940). </a:t>
            </a:r>
          </a:p>
          <a:p>
            <a:pPr lvl="0">
              <a:lnSpc>
                <a:spcPct val="90000"/>
              </a:lnSpc>
            </a:pPr>
            <a:r>
              <a:rPr lang="en-GB" sz="2400" dirty="0"/>
              <a:t>No universities or other societies recognised her.</a:t>
            </a:r>
          </a:p>
          <a:p>
            <a:pPr lvl="0">
              <a:lnSpc>
                <a:spcPct val="90000"/>
              </a:lnSpc>
            </a:pPr>
            <a:endParaRPr lang="en-GB" sz="2400" dirty="0"/>
          </a:p>
        </p:txBody>
      </p:sp>
      <p:sp>
        <p:nvSpPr>
          <p:cNvPr id="4" name="Text Placeholder 3">
            <a:extLst>
              <a:ext uri="{FF2B5EF4-FFF2-40B4-BE49-F238E27FC236}">
                <a16:creationId xmlns:a16="http://schemas.microsoft.com/office/drawing/2014/main" id="{70BAC445-05D9-D4BF-1302-090894F99B2C}"/>
              </a:ext>
            </a:extLst>
          </p:cNvPr>
          <p:cNvSpPr>
            <a:spLocks noGrp="1"/>
          </p:cNvSpPr>
          <p:nvPr>
            <p:ph type="body" sz="quarter" idx="26"/>
          </p:nvPr>
        </p:nvSpPr>
        <p:spPr/>
        <p:txBody>
          <a:bodyPr/>
          <a:lstStyle/>
          <a:p>
            <a:endParaRPr lang="en-GB"/>
          </a:p>
        </p:txBody>
      </p:sp>
      <p:pic>
        <p:nvPicPr>
          <p:cNvPr id="13" name="Picture Placeholder 12" descr="Photograph of a wooden entrance door with an arched window above, featuring the gold-lettered sign &quot;GEOLOGICAL SOCIETY.&quot; The door is set in a stone building with textured blocks, highlighting architectural details and the institution's name.">
            <a:extLst>
              <a:ext uri="{FF2B5EF4-FFF2-40B4-BE49-F238E27FC236}">
                <a16:creationId xmlns:a16="http://schemas.microsoft.com/office/drawing/2014/main" id="{82AA1834-2300-234E-71F5-83E3513978BC}"/>
              </a:ext>
            </a:extLst>
          </p:cNvPr>
          <p:cNvPicPr>
            <a:picLocks noGrp="1" noChangeAspect="1"/>
          </p:cNvPicPr>
          <p:nvPr>
            <p:ph type="pic" sz="quarter" idx="10"/>
          </p:nvPr>
        </p:nvPicPr>
        <p:blipFill>
          <a:blip r:embed="rId3"/>
          <a:srcRect l="15909" r="15909"/>
          <a:stretch>
            <a:fillRect/>
          </a:stretch>
        </p:blipFill>
        <p:spPr>
          <a:prstGeom prst="rect">
            <a:avLst/>
          </a:prstGeom>
        </p:spPr>
      </p:pic>
    </p:spTree>
    <p:extLst>
      <p:ext uri="{BB962C8B-B14F-4D97-AF65-F5344CB8AC3E}">
        <p14:creationId xmlns:p14="http://schemas.microsoft.com/office/powerpoint/2010/main" val="3475226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276B86-BE79-BF46-44F1-157999CA948E}"/>
              </a:ext>
            </a:extLst>
          </p:cNvPr>
          <p:cNvSpPr>
            <a:spLocks noGrp="1"/>
          </p:cNvSpPr>
          <p:nvPr>
            <p:ph type="title"/>
          </p:nvPr>
        </p:nvSpPr>
        <p:spPr/>
        <p:txBody>
          <a:bodyPr/>
          <a:lstStyle/>
          <a:p>
            <a:r>
              <a:rPr lang="en-GB" dirty="0"/>
              <a:t>Funding</a:t>
            </a:r>
          </a:p>
        </p:txBody>
      </p:sp>
      <p:sp>
        <p:nvSpPr>
          <p:cNvPr id="3" name="Content Placeholder 2">
            <a:extLst>
              <a:ext uri="{FF2B5EF4-FFF2-40B4-BE49-F238E27FC236}">
                <a16:creationId xmlns:a16="http://schemas.microsoft.com/office/drawing/2014/main" id="{36E23542-4D87-1C23-BB64-39D180AD8817}"/>
              </a:ext>
            </a:extLst>
          </p:cNvPr>
          <p:cNvSpPr>
            <a:spLocks noGrp="1"/>
          </p:cNvSpPr>
          <p:nvPr>
            <p:ph idx="1"/>
          </p:nvPr>
        </p:nvSpPr>
        <p:spPr/>
        <p:txBody>
          <a:bodyPr lIns="0" tIns="45720" rIns="90000" bIns="45720" anchor="t"/>
          <a:lstStyle/>
          <a:p>
            <a:r>
              <a:rPr lang="en-GB" sz="2400" dirty="0"/>
              <a:t>Dorothea Bate was not wealthy, had little formal education and hardly any support from British institutions. </a:t>
            </a:r>
          </a:p>
          <a:p>
            <a:r>
              <a:rPr lang="en-GB" sz="2400" dirty="0"/>
              <a:t>She funded her early expeditions through her savings, piece-rate work from the Natural History Museum and family connections, with only a few small grants from organizations like </a:t>
            </a:r>
            <a:r>
              <a:rPr lang="en-GB" sz="2400" b="1" dirty="0"/>
              <a:t>The Royal Society.</a:t>
            </a:r>
            <a:endParaRPr lang="en-GB" sz="2400" b="1" dirty="0">
              <a:cs typeface="Arial"/>
            </a:endParaRPr>
          </a:p>
          <a:p>
            <a:r>
              <a:rPr lang="en-GB" sz="2400" dirty="0"/>
              <a:t>Despite her achievements, Dorothea still had to be nominated for these grants by a man.</a:t>
            </a:r>
            <a:endParaRPr lang="en-GB" dirty="0"/>
          </a:p>
        </p:txBody>
      </p:sp>
      <p:pic>
        <p:nvPicPr>
          <p:cNvPr id="15" name="Picture Placeholder 14" descr="Black and white photograph showing a large group of formally dressed men standing in front of a building entrance labeled &quot;THE ROYAL SOCIETY.&quot; The group appears to be posing for a formal gathering or event, with men wearing suits and ties, some holding documents, indicating a professional or academic context.">
            <a:extLst>
              <a:ext uri="{FF2B5EF4-FFF2-40B4-BE49-F238E27FC236}">
                <a16:creationId xmlns:a16="http://schemas.microsoft.com/office/drawing/2014/main" id="{11D10346-0993-0427-C396-5528B4C6BD3D}"/>
              </a:ext>
            </a:extLst>
          </p:cNvPr>
          <p:cNvPicPr>
            <a:picLocks noGrp="1" noChangeAspect="1"/>
          </p:cNvPicPr>
          <p:nvPr>
            <p:ph type="pic" sz="quarter" idx="10"/>
          </p:nvPr>
        </p:nvPicPr>
        <p:blipFill>
          <a:blip r:embed="rId3"/>
          <a:srcRect l="19807" r="19807"/>
          <a:stretch/>
        </p:blipFill>
        <p:spPr>
          <a:prstGeom prst="rect">
            <a:avLst/>
          </a:prstGeom>
        </p:spPr>
      </p:pic>
      <p:sp>
        <p:nvSpPr>
          <p:cNvPr id="11" name="Text Placeholder 10">
            <a:extLst>
              <a:ext uri="{FF2B5EF4-FFF2-40B4-BE49-F238E27FC236}">
                <a16:creationId xmlns:a16="http://schemas.microsoft.com/office/drawing/2014/main" id="{B3116B10-0FB3-EC1A-B27C-C135AEB5C978}"/>
              </a:ext>
            </a:extLst>
          </p:cNvPr>
          <p:cNvSpPr>
            <a:spLocks noGrp="1"/>
          </p:cNvSpPr>
          <p:nvPr>
            <p:ph type="body" sz="quarter" idx="26"/>
          </p:nvPr>
        </p:nvSpPr>
        <p:spPr/>
        <p:txBody>
          <a:bodyPr/>
          <a:lstStyle/>
          <a:p>
            <a:r>
              <a:rPr lang="en-GB"/>
              <a:t>The Royal Society 1952 London</a:t>
            </a:r>
          </a:p>
        </p:txBody>
      </p:sp>
      <p:grpSp>
        <p:nvGrpSpPr>
          <p:cNvPr id="20" name="Group 19" descr="Look closely at the photo. What do you notice about the people in this photo?">
            <a:extLst>
              <a:ext uri="{FF2B5EF4-FFF2-40B4-BE49-F238E27FC236}">
                <a16:creationId xmlns:a16="http://schemas.microsoft.com/office/drawing/2014/main" id="{DE3B821A-48D7-4A45-DAFF-C3587B094D48}"/>
              </a:ext>
            </a:extLst>
          </p:cNvPr>
          <p:cNvGrpSpPr/>
          <p:nvPr/>
        </p:nvGrpSpPr>
        <p:grpSpPr>
          <a:xfrm>
            <a:off x="6189621" y="1724802"/>
            <a:ext cx="6160287" cy="1704198"/>
            <a:chOff x="4819981" y="93907"/>
            <a:chExt cx="6160287" cy="1704198"/>
          </a:xfrm>
        </p:grpSpPr>
        <p:pic>
          <p:nvPicPr>
            <p:cNvPr id="17" name="Picture 16">
              <a:extLst>
                <a:ext uri="{FF2B5EF4-FFF2-40B4-BE49-F238E27FC236}">
                  <a16:creationId xmlns:a16="http://schemas.microsoft.com/office/drawing/2014/main" id="{371F1A23-8B1B-608E-D9C0-C03038C68844}"/>
                </a:ext>
              </a:extLst>
            </p:cNvPr>
            <p:cNvPicPr>
              <a:picLocks noChangeAspect="1"/>
            </p:cNvPicPr>
            <p:nvPr/>
          </p:nvPicPr>
          <p:blipFill>
            <a:blip r:embed="rId4"/>
            <a:stretch>
              <a:fillRect/>
            </a:stretch>
          </p:blipFill>
          <p:spPr>
            <a:xfrm>
              <a:off x="6623800" y="93907"/>
              <a:ext cx="4148969" cy="1313622"/>
            </a:xfrm>
            <a:prstGeom prst="rect">
              <a:avLst/>
            </a:prstGeom>
          </p:spPr>
        </p:pic>
        <p:sp>
          <p:nvSpPr>
            <p:cNvPr id="18" name="TextBox 17">
              <a:extLst>
                <a:ext uri="{FF2B5EF4-FFF2-40B4-BE49-F238E27FC236}">
                  <a16:creationId xmlns:a16="http://schemas.microsoft.com/office/drawing/2014/main" id="{4EF94481-168C-3DAF-1209-0390CE83D593}"/>
                </a:ext>
              </a:extLst>
            </p:cNvPr>
            <p:cNvSpPr txBox="1"/>
            <p:nvPr/>
          </p:nvSpPr>
          <p:spPr>
            <a:xfrm>
              <a:off x="6654781" y="429083"/>
              <a:ext cx="4325487" cy="646331"/>
            </a:xfrm>
            <a:prstGeom prst="rect">
              <a:avLst/>
            </a:prstGeom>
            <a:noFill/>
          </p:spPr>
          <p:txBody>
            <a:bodyPr wrap="square" rtlCol="0">
              <a:spAutoFit/>
            </a:bodyPr>
            <a:lstStyle/>
            <a:p>
              <a:r>
                <a:rPr lang="en-GB"/>
                <a:t>Look closely at the photo. What do you notice about the people in this photo?</a:t>
              </a:r>
            </a:p>
          </p:txBody>
        </p:sp>
        <p:pic>
          <p:nvPicPr>
            <p:cNvPr id="19" name="Picture 18">
              <a:extLst>
                <a:ext uri="{FF2B5EF4-FFF2-40B4-BE49-F238E27FC236}">
                  <a16:creationId xmlns:a16="http://schemas.microsoft.com/office/drawing/2014/main" id="{A16A0809-F1B3-F3E2-DE86-2C2A24354D1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819981" y="130467"/>
              <a:ext cx="1697493" cy="1667638"/>
            </a:xfrm>
            <a:prstGeom prst="rect">
              <a:avLst/>
            </a:prstGeom>
          </p:spPr>
        </p:pic>
      </p:grpSp>
    </p:spTree>
    <p:extLst>
      <p:ext uri="{BB962C8B-B14F-4D97-AF65-F5344CB8AC3E}">
        <p14:creationId xmlns:p14="http://schemas.microsoft.com/office/powerpoint/2010/main" val="3662581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fade">
                                      <p:cBhvr>
                                        <p:cTn id="15"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8A8CEE-8B2A-1305-EA91-E6DB864A3E9F}"/>
              </a:ext>
            </a:extLst>
          </p:cNvPr>
          <p:cNvSpPr>
            <a:spLocks noGrp="1"/>
          </p:cNvSpPr>
          <p:nvPr>
            <p:ph type="title"/>
          </p:nvPr>
        </p:nvSpPr>
        <p:spPr/>
        <p:txBody>
          <a:bodyPr/>
          <a:lstStyle/>
          <a:p>
            <a:r>
              <a:rPr lang="en-GB"/>
              <a:t>Legacy Impact</a:t>
            </a:r>
          </a:p>
        </p:txBody>
      </p:sp>
      <p:sp>
        <p:nvSpPr>
          <p:cNvPr id="3" name="Content Placeholder 2">
            <a:extLst>
              <a:ext uri="{FF2B5EF4-FFF2-40B4-BE49-F238E27FC236}">
                <a16:creationId xmlns:a16="http://schemas.microsoft.com/office/drawing/2014/main" id="{BABF1EE3-5AC2-5A22-3A63-774F67BF6DF8}"/>
              </a:ext>
            </a:extLst>
          </p:cNvPr>
          <p:cNvSpPr>
            <a:spLocks noGrp="1"/>
          </p:cNvSpPr>
          <p:nvPr>
            <p:ph idx="1"/>
          </p:nvPr>
        </p:nvSpPr>
        <p:spPr/>
        <p:txBody>
          <a:bodyPr lIns="0" tIns="45720" rIns="90000" bIns="45720" anchor="t"/>
          <a:lstStyle/>
          <a:p>
            <a:r>
              <a:rPr lang="en-GB" sz="2400"/>
              <a:t>With over 80 published scientific papers, and many more unpublished, her ideas, writing and collections have lived on, inspiring and informing new generations of scientists.</a:t>
            </a:r>
          </a:p>
          <a:p>
            <a:r>
              <a:rPr lang="en-GB" sz="2400"/>
              <a:t>Her work created </a:t>
            </a:r>
            <a:r>
              <a:rPr lang="en-GB" sz="2400" b="1"/>
              <a:t>archaeozoology</a:t>
            </a:r>
            <a:r>
              <a:rPr lang="en-GB" sz="2400"/>
              <a:t> that focuses on the animal remains (teeth, bone, horn, keratin and soft tissue) from archaeological sites. </a:t>
            </a:r>
          </a:p>
          <a:p>
            <a:r>
              <a:rPr lang="en-GB" sz="2400"/>
              <a:t>Since 2025, the Dorothea Bate Medal has been awarded to those who make a notable contribution to the science of archaeozoology. </a:t>
            </a:r>
          </a:p>
          <a:p>
            <a:endParaRPr lang="en-GB"/>
          </a:p>
          <a:p>
            <a:endParaRPr lang="en-GB"/>
          </a:p>
          <a:p>
            <a:endParaRPr lang="en-GB"/>
          </a:p>
        </p:txBody>
      </p:sp>
      <p:pic>
        <p:nvPicPr>
          <p:cNvPr id="11" name="Picture Placeholder 10" descr="A photograph of a historical scientific text page titled &quot;Further Note on the Remains of Elephas Cypriotes from a Cave-Deposit in Cyprus&quot; by Dorothea M. A. Bate, published in 1904. The page includes detailed references to previous research, mentions of cave deposits, and specific fossil findings, with footnotes and citations highlighted in smaller font at the bottom.">
            <a:extLst>
              <a:ext uri="{FF2B5EF4-FFF2-40B4-BE49-F238E27FC236}">
                <a16:creationId xmlns:a16="http://schemas.microsoft.com/office/drawing/2014/main" id="{A8E5EF8F-7523-C764-5B1D-39D4E10D3A16}"/>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t="10084" b="10084"/>
          <a:stretch/>
        </p:blipFill>
        <p:spPr>
          <a:prstGeom prst="rect">
            <a:avLst/>
          </a:prstGeom>
          <a:ln>
            <a:solidFill>
              <a:schemeClr val="tx1"/>
            </a:solidFill>
          </a:ln>
        </p:spPr>
      </p:pic>
      <p:sp>
        <p:nvSpPr>
          <p:cNvPr id="4" name="Text Placeholder 3">
            <a:extLst>
              <a:ext uri="{FF2B5EF4-FFF2-40B4-BE49-F238E27FC236}">
                <a16:creationId xmlns:a16="http://schemas.microsoft.com/office/drawing/2014/main" id="{664D0DC7-0EB7-ABEE-919D-CA08FA1C9C1F}"/>
              </a:ext>
            </a:extLst>
          </p:cNvPr>
          <p:cNvSpPr>
            <a:spLocks noGrp="1"/>
          </p:cNvSpPr>
          <p:nvPr>
            <p:ph type="body" sz="quarter" idx="26"/>
          </p:nvPr>
        </p:nvSpPr>
        <p:spPr/>
        <p:txBody>
          <a:bodyPr/>
          <a:lstStyle/>
          <a:p>
            <a:r>
              <a:rPr lang="en-GB"/>
              <a:t>A paper written by Dorothea</a:t>
            </a:r>
          </a:p>
        </p:txBody>
      </p:sp>
    </p:spTree>
    <p:extLst>
      <p:ext uri="{BB962C8B-B14F-4D97-AF65-F5344CB8AC3E}">
        <p14:creationId xmlns:p14="http://schemas.microsoft.com/office/powerpoint/2010/main" val="4162053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85C04-D22F-AF4A-E0EA-3E68D6183459}"/>
              </a:ext>
            </a:extLst>
          </p:cNvPr>
          <p:cNvSpPr>
            <a:spLocks noGrp="1"/>
          </p:cNvSpPr>
          <p:nvPr>
            <p:ph type="title"/>
          </p:nvPr>
        </p:nvSpPr>
        <p:spPr/>
        <p:txBody>
          <a:bodyPr/>
          <a:lstStyle/>
          <a:p>
            <a:r>
              <a:rPr lang="en-GB"/>
              <a:t>Historical Reputation</a:t>
            </a:r>
          </a:p>
        </p:txBody>
      </p:sp>
      <p:sp>
        <p:nvSpPr>
          <p:cNvPr id="3" name="Content Placeholder 2">
            <a:extLst>
              <a:ext uri="{FF2B5EF4-FFF2-40B4-BE49-F238E27FC236}">
                <a16:creationId xmlns:a16="http://schemas.microsoft.com/office/drawing/2014/main" id="{C51A6F5A-7C9A-F9D8-7B42-397E7ECDBF18}"/>
              </a:ext>
            </a:extLst>
          </p:cNvPr>
          <p:cNvSpPr>
            <a:spLocks noGrp="1"/>
          </p:cNvSpPr>
          <p:nvPr>
            <p:ph idx="1"/>
          </p:nvPr>
        </p:nvSpPr>
        <p:spPr>
          <a:xfrm>
            <a:off x="381886" y="1411704"/>
            <a:ext cx="5409314" cy="4981601"/>
          </a:xfrm>
        </p:spPr>
        <p:txBody>
          <a:bodyPr/>
          <a:lstStyle/>
          <a:p>
            <a:r>
              <a:rPr lang="en-GB" sz="2400" dirty="0"/>
              <a:t>In the words of her biographer Karolyn Shindler, Dorothea </a:t>
            </a:r>
            <a:r>
              <a:rPr lang="en-GB" sz="2400" i="1" dirty="0"/>
              <a:t>‘devoted her life to discovery and enriched our knowledge of the natural world’</a:t>
            </a:r>
            <a:r>
              <a:rPr lang="en-GB" sz="2400" dirty="0"/>
              <a:t>. </a:t>
            </a:r>
          </a:p>
          <a:p>
            <a:r>
              <a:rPr lang="en-GB" sz="2400" dirty="0"/>
              <a:t>She believes that for too long Dorothea has been overlooked and that she deserves wider recognition of her achievements in palaeontology and archaeozoology. </a:t>
            </a:r>
          </a:p>
          <a:p>
            <a:r>
              <a:rPr lang="en-GB" sz="2400" dirty="0"/>
              <a:t>To address this Karolyn wrote a book about her: </a:t>
            </a:r>
            <a:r>
              <a:rPr lang="en-GB" sz="2400" i="1" dirty="0"/>
              <a:t>‘Discovering Dorothea – The life of the pioneering fossil-hunter Dorothea Bate’ .</a:t>
            </a:r>
          </a:p>
          <a:p>
            <a:endParaRPr lang="en-GB" dirty="0"/>
          </a:p>
          <a:p>
            <a:endParaRPr lang="en-GB" dirty="0"/>
          </a:p>
        </p:txBody>
      </p:sp>
      <p:pic>
        <p:nvPicPr>
          <p:cNvPr id="14" name="Picture Placeholder 13" descr="Photograph-style cover of a book titled &quot;Discovering Dorothea&quot; featuring two individuals excavating fossils in a rocky environment. Includes Natural History Museum logo, subtitle &quot;The Pioneering Fossil-Hunter Dorothea Bate,&quot; and author name Karolyn Shindler in red and white text.">
            <a:extLst>
              <a:ext uri="{FF2B5EF4-FFF2-40B4-BE49-F238E27FC236}">
                <a16:creationId xmlns:a16="http://schemas.microsoft.com/office/drawing/2014/main" id="{27EED24C-2042-264C-06E8-38727BD4B1C3}"/>
              </a:ext>
            </a:extLst>
          </p:cNvPr>
          <p:cNvPicPr>
            <a:picLocks noGrp="1" noChangeAspect="1"/>
          </p:cNvPicPr>
          <p:nvPr>
            <p:ph type="pic" sz="quarter" idx="10"/>
          </p:nvPr>
        </p:nvPicPr>
        <p:blipFill>
          <a:blip r:embed="rId3"/>
          <a:srcRect t="78" b="78"/>
          <a:stretch>
            <a:fillRect/>
          </a:stretch>
        </p:blipFill>
        <p:spPr>
          <a:prstGeom prst="rect">
            <a:avLst/>
          </a:prstGeom>
        </p:spPr>
      </p:pic>
    </p:spTree>
    <p:extLst>
      <p:ext uri="{BB962C8B-B14F-4D97-AF65-F5344CB8AC3E}">
        <p14:creationId xmlns:p14="http://schemas.microsoft.com/office/powerpoint/2010/main" val="3171691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CC329-53D8-E498-F52A-AA66234D2CD9}"/>
              </a:ext>
            </a:extLst>
          </p:cNvPr>
          <p:cNvSpPr>
            <a:spLocks noGrp="1"/>
          </p:cNvSpPr>
          <p:nvPr>
            <p:ph type="title"/>
          </p:nvPr>
        </p:nvSpPr>
        <p:spPr/>
        <p:txBody>
          <a:bodyPr/>
          <a:lstStyle/>
          <a:p>
            <a:r>
              <a:rPr lang="en-GB"/>
              <a:t>Later Recognition</a:t>
            </a:r>
          </a:p>
        </p:txBody>
      </p:sp>
      <p:sp>
        <p:nvSpPr>
          <p:cNvPr id="3" name="Content Placeholder 2">
            <a:extLst>
              <a:ext uri="{FF2B5EF4-FFF2-40B4-BE49-F238E27FC236}">
                <a16:creationId xmlns:a16="http://schemas.microsoft.com/office/drawing/2014/main" id="{E89DF61C-2685-B210-2C1D-8EFEA2772EA7}"/>
              </a:ext>
            </a:extLst>
          </p:cNvPr>
          <p:cNvSpPr>
            <a:spLocks noGrp="1"/>
          </p:cNvSpPr>
          <p:nvPr>
            <p:ph idx="1"/>
          </p:nvPr>
        </p:nvSpPr>
        <p:spPr/>
        <p:txBody>
          <a:bodyPr/>
          <a:lstStyle/>
          <a:p>
            <a:r>
              <a:rPr lang="en-GB" sz="2400" dirty="0"/>
              <a:t>Since 2016, the Insular Directorate of Equality in Mallorca have been working with the aim of </a:t>
            </a:r>
            <a:r>
              <a:rPr lang="en-GB" sz="2400" i="1" dirty="0"/>
              <a:t>“recovering from oblivion women who have left their mark”</a:t>
            </a:r>
            <a:r>
              <a:rPr lang="en-GB" sz="2400" dirty="0"/>
              <a:t>. </a:t>
            </a:r>
          </a:p>
          <a:p>
            <a:r>
              <a:rPr lang="en-GB" sz="2400" dirty="0"/>
              <a:t>Mallorca was one of the islands in the Balearics where Dorothea worked.</a:t>
            </a:r>
          </a:p>
          <a:p>
            <a:r>
              <a:rPr lang="en-GB" sz="2400" dirty="0"/>
              <a:t>In December 2018, a bust of Dorothea was unveiled in on the island, which recognises her discovery of the </a:t>
            </a:r>
            <a:r>
              <a:rPr lang="en-GB" sz="2400" dirty="0" err="1"/>
              <a:t>Myotragus</a:t>
            </a:r>
            <a:r>
              <a:rPr lang="en-GB" sz="2400" dirty="0"/>
              <a:t>.</a:t>
            </a:r>
          </a:p>
        </p:txBody>
      </p:sp>
      <p:pic>
        <p:nvPicPr>
          <p:cNvPr id="7" name="Picture Placeholder 6" descr="Photograph of a bronze bust sculpture mounted on a rust-colored rectangular pedestal with a plaque. Bust depicts a woman (Dorothea Bate) wearing a wide-brimmed hat, set against a stone wall background.">
            <a:extLst>
              <a:ext uri="{FF2B5EF4-FFF2-40B4-BE49-F238E27FC236}">
                <a16:creationId xmlns:a16="http://schemas.microsoft.com/office/drawing/2014/main" id="{394AB3EA-B190-67DC-19E5-B73680E991D3}"/>
              </a:ext>
            </a:extLst>
          </p:cNvPr>
          <p:cNvPicPr>
            <a:picLocks noGrp="1" noChangeAspect="1"/>
          </p:cNvPicPr>
          <p:nvPr>
            <p:ph type="pic" sz="quarter" idx="10"/>
          </p:nvPr>
        </p:nvPicPr>
        <p:blipFill>
          <a:blip r:embed="rId3"/>
          <a:srcRect t="7813" b="7813"/>
          <a:stretch/>
        </p:blipFill>
        <p:spPr>
          <a:prstGeom prst="rect">
            <a:avLst/>
          </a:prstGeom>
        </p:spPr>
      </p:pic>
      <p:sp>
        <p:nvSpPr>
          <p:cNvPr id="8" name="Text Placeholder 7">
            <a:extLst>
              <a:ext uri="{FF2B5EF4-FFF2-40B4-BE49-F238E27FC236}">
                <a16:creationId xmlns:a16="http://schemas.microsoft.com/office/drawing/2014/main" id="{CF0F7B78-0042-07C6-5C95-624641FF272C}"/>
              </a:ext>
            </a:extLst>
          </p:cNvPr>
          <p:cNvSpPr>
            <a:spLocks noGrp="1"/>
          </p:cNvSpPr>
          <p:nvPr>
            <p:ph type="body" sz="quarter" idx="26"/>
          </p:nvPr>
        </p:nvSpPr>
        <p:spPr/>
        <p:txBody>
          <a:bodyPr/>
          <a:lstStyle/>
          <a:p>
            <a:r>
              <a:rPr lang="en-GB"/>
              <a:t>Dorothea bust, </a:t>
            </a:r>
            <a:r>
              <a:rPr lang="en-GB" err="1"/>
              <a:t>Plaça</a:t>
            </a:r>
            <a:r>
              <a:rPr lang="en-GB"/>
              <a:t> de </a:t>
            </a:r>
            <a:r>
              <a:rPr lang="en-GB" err="1"/>
              <a:t>L'Orient</a:t>
            </a:r>
            <a:r>
              <a:rPr lang="en-GB"/>
              <a:t>, </a:t>
            </a:r>
            <a:r>
              <a:rPr lang="en-GB" err="1"/>
              <a:t>Capdepera</a:t>
            </a:r>
            <a:r>
              <a:rPr lang="en-GB"/>
              <a:t>, Mallorca</a:t>
            </a:r>
          </a:p>
        </p:txBody>
      </p:sp>
    </p:spTree>
    <p:extLst>
      <p:ext uri="{BB962C8B-B14F-4D97-AF65-F5344CB8AC3E}">
        <p14:creationId xmlns:p14="http://schemas.microsoft.com/office/powerpoint/2010/main" val="674182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380BA9-6586-D0EF-9868-B3468CC680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CE2209-A20A-2FC6-B2E9-412CDA988443}"/>
              </a:ext>
            </a:extLst>
          </p:cNvPr>
          <p:cNvSpPr>
            <a:spLocks noGrp="1"/>
          </p:cNvSpPr>
          <p:nvPr>
            <p:ph type="title"/>
          </p:nvPr>
        </p:nvSpPr>
        <p:spPr/>
        <p:txBody>
          <a:bodyPr/>
          <a:lstStyle/>
          <a:p>
            <a:r>
              <a:rPr lang="en-GB" dirty="0"/>
              <a:t>Not her first Blue Plaque </a:t>
            </a:r>
          </a:p>
        </p:txBody>
      </p:sp>
      <p:sp>
        <p:nvSpPr>
          <p:cNvPr id="3" name="Content Placeholder 2">
            <a:extLst>
              <a:ext uri="{FF2B5EF4-FFF2-40B4-BE49-F238E27FC236}">
                <a16:creationId xmlns:a16="http://schemas.microsoft.com/office/drawing/2014/main" id="{62ED8D2D-5DF3-2E60-E236-2EE7ABA68D6E}"/>
              </a:ext>
            </a:extLst>
          </p:cNvPr>
          <p:cNvSpPr>
            <a:spLocks noGrp="1"/>
          </p:cNvSpPr>
          <p:nvPr>
            <p:ph idx="1"/>
          </p:nvPr>
        </p:nvSpPr>
        <p:spPr>
          <a:xfrm>
            <a:off x="381886" y="1411704"/>
            <a:ext cx="5556206" cy="4981601"/>
          </a:xfrm>
        </p:spPr>
        <p:txBody>
          <a:bodyPr/>
          <a:lstStyle/>
          <a:p>
            <a:r>
              <a:rPr lang="en-GB" sz="2400" dirty="0"/>
              <a:t>In December 2017, over 60 years since her death, Dorothea’s life and work was celebrated with a prestigious blue plaque on her birthplace, Napier House in Carmarthen, Wales.</a:t>
            </a:r>
          </a:p>
          <a:p>
            <a:r>
              <a:rPr lang="en-GB" sz="2400" dirty="0"/>
              <a:t>The plaque, planned by the Carmarthen Civic Society, is dedicated to her groundbreaking work in palaeontology.</a:t>
            </a:r>
          </a:p>
          <a:p>
            <a:r>
              <a:rPr lang="en-GB" sz="2400" dirty="0"/>
              <a:t>Dr Victoria Herridge, a palaeobiologist who has worked with Dorothea’s collections at the Natural History Museum and attended the plaque’s unveiling, commented:</a:t>
            </a:r>
          </a:p>
          <a:p>
            <a:endParaRPr lang="en-GB" dirty="0"/>
          </a:p>
        </p:txBody>
      </p:sp>
      <p:pic>
        <p:nvPicPr>
          <p:cNvPr id="21" name="Picture Placeholder 20" descr="A photograph of a blue commemorative plaque mounted on a stone wall honoring Dorothea Bate, a paleontologist and the first woman employed at the Natural History Museum in London. The plaque includes text in Welsh and English, highlighting her birth years (1878-1951) and her birthplace, with the Carmarthen Civic Society credited at the bottom.">
            <a:extLst>
              <a:ext uri="{FF2B5EF4-FFF2-40B4-BE49-F238E27FC236}">
                <a16:creationId xmlns:a16="http://schemas.microsoft.com/office/drawing/2014/main" id="{370213A1-2BEE-F9F8-338E-1CFFA881437F}"/>
              </a:ext>
            </a:extLst>
          </p:cNvPr>
          <p:cNvPicPr>
            <a:picLocks noGrp="1" noChangeAspect="1"/>
          </p:cNvPicPr>
          <p:nvPr>
            <p:ph type="pic" sz="quarter" idx="10"/>
          </p:nvPr>
        </p:nvPicPr>
        <p:blipFill>
          <a:blip r:embed="rId3"/>
          <a:srcRect t="7813" b="7813"/>
          <a:stretch>
            <a:fillRect/>
          </a:stretch>
        </p:blipFill>
        <p:spPr>
          <a:prstGeom prst="rect">
            <a:avLst/>
          </a:prstGeom>
        </p:spPr>
      </p:pic>
      <p:sp>
        <p:nvSpPr>
          <p:cNvPr id="19" name="Text Placeholder 18">
            <a:extLst>
              <a:ext uri="{FF2B5EF4-FFF2-40B4-BE49-F238E27FC236}">
                <a16:creationId xmlns:a16="http://schemas.microsoft.com/office/drawing/2014/main" id="{905B789C-8105-B667-22AF-7C45767594D2}"/>
              </a:ext>
            </a:extLst>
          </p:cNvPr>
          <p:cNvSpPr>
            <a:spLocks noGrp="1"/>
          </p:cNvSpPr>
          <p:nvPr>
            <p:ph type="body" sz="quarter" idx="26"/>
          </p:nvPr>
        </p:nvSpPr>
        <p:spPr/>
        <p:txBody>
          <a:bodyPr/>
          <a:lstStyle/>
          <a:p>
            <a:r>
              <a:rPr lang="en-GB" dirty="0"/>
              <a:t>Welsh Blue Plaque</a:t>
            </a:r>
          </a:p>
        </p:txBody>
      </p:sp>
      <p:sp>
        <p:nvSpPr>
          <p:cNvPr id="9" name="Picture Placeholder 23" descr="Speech bubble">
            <a:extLst>
              <a:ext uri="{FF2B5EF4-FFF2-40B4-BE49-F238E27FC236}">
                <a16:creationId xmlns:a16="http://schemas.microsoft.com/office/drawing/2014/main" id="{BC5587A3-C976-D595-F469-F8A62C9FE05B}"/>
              </a:ext>
              <a:ext uri="{C183D7F6-B498-43B3-948B-1728B52AA6E4}">
                <adec:decorative xmlns:adec="http://schemas.microsoft.com/office/drawing/2017/decorative" val="0"/>
              </a:ext>
            </a:extLst>
          </p:cNvPr>
          <p:cNvSpPr txBox="1">
            <a:spLocks/>
          </p:cNvSpPr>
          <p:nvPr/>
        </p:nvSpPr>
        <p:spPr>
          <a:xfrm flipH="1">
            <a:off x="6037121" y="1549983"/>
            <a:ext cx="6154879" cy="4590907"/>
          </a:xfrm>
          <a:prstGeom prst="rect">
            <a:avLst/>
          </a:prstGeom>
          <a:blipFill>
            <a:blip>
              <a:extLst>
                <a:ext uri="{96DAC541-7B7A-43D3-8B79-37D633B846F1}">
                  <asvg:svgBlip xmlns:asvg="http://schemas.microsoft.com/office/drawing/2016/SVG/main" r:embed="rId4"/>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200" dirty="0"/>
          </a:p>
          <a:p>
            <a:pPr algn="ctr"/>
            <a:r>
              <a:rPr lang="en-GB" dirty="0">
                <a:latin typeface="Arial" panose="020B0604020202020204" pitchFamily="34" charset="0"/>
                <a:cs typeface="Arial" panose="020B0604020202020204" pitchFamily="34" charset="0"/>
              </a:rPr>
              <a:t>“It’s recognition. It shows that someone has done something of value – even if you don’t know who they are,” she said.</a:t>
            </a:r>
          </a:p>
          <a:p>
            <a:pPr algn="ctr"/>
            <a:r>
              <a:rPr lang="en-GB" dirty="0">
                <a:latin typeface="Arial" panose="020B0604020202020204" pitchFamily="34" charset="0"/>
                <a:cs typeface="Arial" panose="020B0604020202020204" pitchFamily="34" charset="0"/>
              </a:rPr>
              <a:t>“It could be an inspiration to young girls that might walk past and see it.”</a:t>
            </a:r>
          </a:p>
          <a:p>
            <a:endParaRPr lang="en-GB" dirty="0"/>
          </a:p>
        </p:txBody>
      </p:sp>
    </p:spTree>
    <p:extLst>
      <p:ext uri="{BB962C8B-B14F-4D97-AF65-F5344CB8AC3E}">
        <p14:creationId xmlns:p14="http://schemas.microsoft.com/office/powerpoint/2010/main" val="1349258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159251-5C25-97EC-B8C2-94EB191A369F}"/>
              </a:ext>
            </a:extLst>
          </p:cNvPr>
          <p:cNvSpPr>
            <a:spLocks noGrp="1"/>
          </p:cNvSpPr>
          <p:nvPr>
            <p:ph type="title"/>
          </p:nvPr>
        </p:nvSpPr>
        <p:spPr/>
        <p:txBody>
          <a:bodyPr/>
          <a:lstStyle/>
          <a:p>
            <a:r>
              <a:rPr lang="en-US">
                <a:latin typeface="Arial"/>
                <a:cs typeface="Arial"/>
              </a:rPr>
              <a:t>Barriers Dorothea faced in her career</a:t>
            </a:r>
            <a:endParaRPr lang="en-US"/>
          </a:p>
        </p:txBody>
      </p:sp>
      <p:graphicFrame>
        <p:nvGraphicFramePr>
          <p:cNvPr id="4" name="Content Placeholder 3">
            <a:extLst>
              <a:ext uri="{FF2B5EF4-FFF2-40B4-BE49-F238E27FC236}">
                <a16:creationId xmlns:a16="http://schemas.microsoft.com/office/drawing/2014/main" id="{B36EFBDF-40A3-97EB-2119-278907ECE453}"/>
              </a:ext>
            </a:extLst>
          </p:cNvPr>
          <p:cNvGraphicFramePr>
            <a:graphicFrameLocks noGrp="1"/>
          </p:cNvGraphicFramePr>
          <p:nvPr>
            <p:ph idx="1"/>
            <p:extLst>
              <p:ext uri="{D42A27DB-BD31-4B8C-83A1-F6EECF244321}">
                <p14:modId xmlns:p14="http://schemas.microsoft.com/office/powerpoint/2010/main" val="1815339779"/>
              </p:ext>
            </p:extLst>
          </p:nvPr>
        </p:nvGraphicFramePr>
        <p:xfrm>
          <a:off x="232012" y="1470025"/>
          <a:ext cx="11121787" cy="5090160"/>
        </p:xfrm>
        <a:graphic>
          <a:graphicData uri="http://schemas.openxmlformats.org/drawingml/2006/table">
            <a:tbl>
              <a:tblPr firstRow="1" bandRow="1">
                <a:tableStyleId>{0505E3EF-67EA-436B-97B2-0124C06EBD24}</a:tableStyleId>
              </a:tblPr>
              <a:tblGrid>
                <a:gridCol w="2179435">
                  <a:extLst>
                    <a:ext uri="{9D8B030D-6E8A-4147-A177-3AD203B41FA5}">
                      <a16:colId xmlns:a16="http://schemas.microsoft.com/office/drawing/2014/main" val="2120024537"/>
                    </a:ext>
                  </a:extLst>
                </a:gridCol>
                <a:gridCol w="8942352">
                  <a:extLst>
                    <a:ext uri="{9D8B030D-6E8A-4147-A177-3AD203B41FA5}">
                      <a16:colId xmlns:a16="http://schemas.microsoft.com/office/drawing/2014/main" val="3662940998"/>
                    </a:ext>
                  </a:extLst>
                </a:gridCol>
              </a:tblGrid>
              <a:tr h="370840">
                <a:tc>
                  <a:txBody>
                    <a:bodyPr/>
                    <a:lstStyle/>
                    <a:p>
                      <a:pPr algn="ctr"/>
                      <a:r>
                        <a:rPr lang="en-US" dirty="0"/>
                        <a:t>Money</a:t>
                      </a:r>
                    </a:p>
                  </a:txBody>
                  <a:tcPr anchor="ctr">
                    <a:lnL w="12700">
                      <a:solidFill>
                        <a:schemeClr val="tx1"/>
                      </a:solidFill>
                    </a:lnL>
                    <a:lnR w="12700">
                      <a:solidFill>
                        <a:schemeClr val="tx1"/>
                      </a:solidFill>
                    </a:lnR>
                    <a:lnT w="12700">
                      <a:solidFill>
                        <a:schemeClr val="tx1"/>
                      </a:solidFill>
                    </a:lnT>
                    <a:lnB w="12700">
                      <a:solidFill>
                        <a:schemeClr val="tx1"/>
                      </a:solidFill>
                    </a:lnB>
                    <a:solidFill>
                      <a:srgbClr val="BBEBA0"/>
                    </a:solidFill>
                  </a:tcPr>
                </a:tc>
                <a:tc>
                  <a:txBody>
                    <a:bodyPr/>
                    <a:lstStyle/>
                    <a:p>
                      <a:pPr lvl="0" algn="l">
                        <a:lnSpc>
                          <a:spcPct val="100000"/>
                        </a:lnSpc>
                        <a:spcBef>
                          <a:spcPts val="0"/>
                        </a:spcBef>
                        <a:spcAft>
                          <a:spcPts val="0"/>
                        </a:spcAft>
                        <a:buNone/>
                      </a:pPr>
                      <a:endParaRPr lang="en-US" sz="1600" dirty="0">
                        <a:latin typeface="Arial"/>
                        <a:cs typeface="Arial"/>
                      </a:endParaRPr>
                    </a:p>
                    <a:p>
                      <a:pPr lvl="0" algn="l">
                        <a:lnSpc>
                          <a:spcPct val="100000"/>
                        </a:lnSpc>
                        <a:spcBef>
                          <a:spcPts val="0"/>
                        </a:spcBef>
                        <a:spcAft>
                          <a:spcPts val="0"/>
                        </a:spcAft>
                        <a:buNone/>
                      </a:pPr>
                      <a:endParaRPr lang="en-US" sz="1600" dirty="0">
                        <a:latin typeface="Arial"/>
                        <a:cs typeface="Arial"/>
                      </a:endParaRPr>
                    </a:p>
                    <a:p>
                      <a:pPr lvl="0" algn="l">
                        <a:lnSpc>
                          <a:spcPct val="100000"/>
                        </a:lnSpc>
                        <a:spcBef>
                          <a:spcPts val="0"/>
                        </a:spcBef>
                        <a:spcAft>
                          <a:spcPts val="0"/>
                        </a:spcAft>
                        <a:buNone/>
                      </a:pPr>
                      <a:endParaRPr lang="en-US" sz="1600" dirty="0">
                        <a:latin typeface="Arial"/>
                        <a:cs typeface="Arial"/>
                      </a:endParaRPr>
                    </a:p>
                    <a:p>
                      <a:pPr lvl="0" algn="l">
                        <a:lnSpc>
                          <a:spcPct val="100000"/>
                        </a:lnSpc>
                        <a:spcBef>
                          <a:spcPts val="0"/>
                        </a:spcBef>
                        <a:spcAft>
                          <a:spcPts val="0"/>
                        </a:spcAft>
                        <a:buNone/>
                      </a:pPr>
                      <a:endParaRPr lang="en-US" sz="1600" dirty="0">
                        <a:latin typeface="Arial"/>
                        <a:cs typeface="Arial"/>
                      </a:endParaRPr>
                    </a:p>
                    <a:p>
                      <a:pPr lvl="0" algn="l">
                        <a:lnSpc>
                          <a:spcPct val="100000"/>
                        </a:lnSpc>
                        <a:spcBef>
                          <a:spcPts val="0"/>
                        </a:spcBef>
                        <a:spcAft>
                          <a:spcPts val="0"/>
                        </a:spcAft>
                        <a:buNone/>
                      </a:pPr>
                      <a:endParaRPr lang="en-US" sz="1600" dirty="0">
                        <a:latin typeface="Arial"/>
                        <a:cs typeface="Arial"/>
                      </a:endParaRPr>
                    </a:p>
                  </a:txBody>
                  <a:tcPr>
                    <a:lnL w="12700">
                      <a:solidFill>
                        <a:schemeClr val="tx1"/>
                      </a:solidFill>
                    </a:lnL>
                    <a:lnR w="12700">
                      <a:solidFill>
                        <a:schemeClr val="tx1"/>
                      </a:solidFill>
                    </a:lnR>
                    <a:lnT w="12700">
                      <a:solidFill>
                        <a:schemeClr val="tx1"/>
                      </a:solidFill>
                    </a:lnT>
                    <a:lnB w="12700">
                      <a:solidFill>
                        <a:schemeClr val="tx1"/>
                      </a:solidFill>
                    </a:lnB>
                    <a:solidFill>
                      <a:srgbClr val="BBEBA0"/>
                    </a:solidFill>
                  </a:tcPr>
                </a:tc>
                <a:extLst>
                  <a:ext uri="{0D108BD9-81ED-4DB2-BD59-A6C34878D82A}">
                    <a16:rowId xmlns:a16="http://schemas.microsoft.com/office/drawing/2014/main" val="3164932028"/>
                  </a:ext>
                </a:extLst>
              </a:tr>
              <a:tr h="370840">
                <a:tc>
                  <a:txBody>
                    <a:bodyPr/>
                    <a:lstStyle/>
                    <a:p>
                      <a:pPr lvl="0" algn="ctr">
                        <a:buNone/>
                      </a:pPr>
                      <a:r>
                        <a:rPr lang="en-GB" sz="1800" b="1" i="0" u="none" strike="noStrike" noProof="0" dirty="0">
                          <a:solidFill>
                            <a:srgbClr val="000000"/>
                          </a:solidFill>
                          <a:latin typeface="Arial"/>
                          <a:cs typeface="Arial"/>
                        </a:rPr>
                        <a:t>Lack of formal education</a:t>
                      </a:r>
                      <a:endParaRPr lang="en-US" dirty="0"/>
                    </a:p>
                  </a:txBody>
                  <a:tcPr anchor="ctr">
                    <a:lnL w="12700">
                      <a:solidFill>
                        <a:schemeClr val="tx1"/>
                      </a:solidFill>
                    </a:lnL>
                    <a:lnR w="12700">
                      <a:solidFill>
                        <a:schemeClr val="tx1"/>
                      </a:solidFill>
                    </a:lnR>
                    <a:lnT w="12700">
                      <a:solidFill>
                        <a:schemeClr val="tx1"/>
                      </a:solidFill>
                    </a:lnT>
                    <a:lnB w="12700">
                      <a:solidFill>
                        <a:schemeClr val="tx1"/>
                      </a:solidFill>
                    </a:lnB>
                    <a:solidFill>
                      <a:srgbClr val="BBEBA0"/>
                    </a:solidFill>
                  </a:tcPr>
                </a:tc>
                <a:tc>
                  <a:txBody>
                    <a:bodyPr/>
                    <a:lstStyle/>
                    <a:p>
                      <a:pPr lvl="0" algn="l">
                        <a:lnSpc>
                          <a:spcPct val="100000"/>
                        </a:lnSpc>
                        <a:spcBef>
                          <a:spcPts val="0"/>
                        </a:spcBef>
                        <a:spcAft>
                          <a:spcPts val="0"/>
                        </a:spcAft>
                        <a:buNone/>
                      </a:pPr>
                      <a:endParaRPr lang="en-US" sz="1600" b="0" i="0" u="none" strike="noStrike" noProof="0" dirty="0">
                        <a:solidFill>
                          <a:srgbClr val="000000"/>
                        </a:solidFill>
                        <a:latin typeface="Arial"/>
                        <a:cs typeface="Arial"/>
                      </a:endParaRPr>
                    </a:p>
                    <a:p>
                      <a:pPr lvl="0" algn="l">
                        <a:lnSpc>
                          <a:spcPct val="100000"/>
                        </a:lnSpc>
                        <a:spcBef>
                          <a:spcPts val="0"/>
                        </a:spcBef>
                        <a:spcAft>
                          <a:spcPts val="0"/>
                        </a:spcAft>
                        <a:buNone/>
                      </a:pPr>
                      <a:endParaRPr lang="en-US" sz="1600" b="0" i="0" u="none" strike="noStrike" noProof="0" dirty="0">
                        <a:solidFill>
                          <a:srgbClr val="000000"/>
                        </a:solidFill>
                        <a:latin typeface="Arial"/>
                        <a:cs typeface="Arial"/>
                      </a:endParaRPr>
                    </a:p>
                    <a:p>
                      <a:pPr lvl="0" algn="l">
                        <a:lnSpc>
                          <a:spcPct val="100000"/>
                        </a:lnSpc>
                        <a:spcBef>
                          <a:spcPts val="0"/>
                        </a:spcBef>
                        <a:spcAft>
                          <a:spcPts val="0"/>
                        </a:spcAft>
                        <a:buNone/>
                      </a:pPr>
                      <a:endParaRPr lang="en-US" sz="1600" b="0" i="0" u="none" strike="noStrike" noProof="0" dirty="0">
                        <a:solidFill>
                          <a:srgbClr val="000000"/>
                        </a:solidFill>
                        <a:latin typeface="Arial"/>
                        <a:cs typeface="Arial"/>
                      </a:endParaRPr>
                    </a:p>
                  </a:txBody>
                  <a:tcPr>
                    <a:lnL w="12700">
                      <a:solidFill>
                        <a:schemeClr val="tx1"/>
                      </a:solidFill>
                    </a:lnL>
                    <a:lnR w="12700">
                      <a:solidFill>
                        <a:schemeClr val="tx1"/>
                      </a:solidFill>
                    </a:lnR>
                    <a:lnT w="12700">
                      <a:solidFill>
                        <a:schemeClr val="tx1"/>
                      </a:solidFill>
                    </a:lnT>
                    <a:lnB w="12700">
                      <a:solidFill>
                        <a:schemeClr val="tx1"/>
                      </a:solidFill>
                    </a:lnB>
                    <a:solidFill>
                      <a:srgbClr val="BBEBA0"/>
                    </a:solidFill>
                  </a:tcPr>
                </a:tc>
                <a:extLst>
                  <a:ext uri="{0D108BD9-81ED-4DB2-BD59-A6C34878D82A}">
                    <a16:rowId xmlns:a16="http://schemas.microsoft.com/office/drawing/2014/main" val="652007636"/>
                  </a:ext>
                </a:extLst>
              </a:tr>
              <a:tr h="370840">
                <a:tc>
                  <a:txBody>
                    <a:bodyPr/>
                    <a:lstStyle/>
                    <a:p>
                      <a:pPr lvl="0" algn="ctr">
                        <a:buNone/>
                      </a:pPr>
                      <a:r>
                        <a:rPr lang="en-GB" sz="1800" b="1" i="0" u="none" strike="noStrike" noProof="0">
                          <a:solidFill>
                            <a:srgbClr val="000000"/>
                          </a:solidFill>
                          <a:latin typeface="Arial"/>
                          <a:cs typeface="Arial"/>
                        </a:rPr>
                        <a:t>A Woman in the world of science</a:t>
                      </a:r>
                      <a:endParaRPr lang="en-US"/>
                    </a:p>
                  </a:txBody>
                  <a:tcPr anchor="ctr">
                    <a:lnL w="12700">
                      <a:solidFill>
                        <a:schemeClr val="tx1"/>
                      </a:solidFill>
                    </a:lnL>
                    <a:lnR w="12700">
                      <a:solidFill>
                        <a:schemeClr val="tx1"/>
                      </a:solidFill>
                    </a:lnR>
                    <a:lnT w="12700">
                      <a:solidFill>
                        <a:schemeClr val="tx1"/>
                      </a:solidFill>
                    </a:lnT>
                    <a:lnB w="12700">
                      <a:solidFill>
                        <a:schemeClr val="tx1"/>
                      </a:solidFill>
                    </a:lnB>
                    <a:solidFill>
                      <a:srgbClr val="BBEBA0"/>
                    </a:solidFill>
                  </a:tcPr>
                </a:tc>
                <a:tc>
                  <a:txBody>
                    <a:bodyPr/>
                    <a:lstStyle/>
                    <a:p>
                      <a:pPr lvl="0">
                        <a:buNone/>
                      </a:pPr>
                      <a:endParaRPr lang="en-US" sz="1600" dirty="0"/>
                    </a:p>
                    <a:p>
                      <a:pPr lvl="0">
                        <a:buNone/>
                      </a:pPr>
                      <a:endParaRPr lang="en-US" sz="1600" dirty="0"/>
                    </a:p>
                    <a:p>
                      <a:pPr lvl="0">
                        <a:buNone/>
                      </a:pPr>
                      <a:endParaRPr lang="en-US" sz="1600" dirty="0"/>
                    </a:p>
                    <a:p>
                      <a:pPr lvl="0">
                        <a:buNone/>
                      </a:pPr>
                      <a:endParaRPr lang="en-US" sz="1600" dirty="0"/>
                    </a:p>
                    <a:p>
                      <a:pPr lvl="0">
                        <a:buNone/>
                      </a:pPr>
                      <a:endParaRPr lang="en-US" sz="1600" dirty="0"/>
                    </a:p>
                  </a:txBody>
                  <a:tcPr>
                    <a:lnL w="12700">
                      <a:solidFill>
                        <a:schemeClr val="tx1"/>
                      </a:solidFill>
                    </a:lnL>
                    <a:lnR w="12700">
                      <a:solidFill>
                        <a:schemeClr val="tx1"/>
                      </a:solidFill>
                    </a:lnR>
                    <a:lnT w="12700">
                      <a:solidFill>
                        <a:schemeClr val="tx1"/>
                      </a:solidFill>
                    </a:lnT>
                    <a:lnB w="12700">
                      <a:solidFill>
                        <a:schemeClr val="tx1"/>
                      </a:solidFill>
                    </a:lnB>
                    <a:solidFill>
                      <a:srgbClr val="BBEBA0"/>
                    </a:solidFill>
                  </a:tcPr>
                </a:tc>
                <a:extLst>
                  <a:ext uri="{0D108BD9-81ED-4DB2-BD59-A6C34878D82A}">
                    <a16:rowId xmlns:a16="http://schemas.microsoft.com/office/drawing/2014/main" val="3113750179"/>
                  </a:ext>
                </a:extLst>
              </a:tr>
              <a:tr h="370840">
                <a:tc>
                  <a:txBody>
                    <a:bodyPr/>
                    <a:lstStyle/>
                    <a:p>
                      <a:pPr lvl="0" algn="ctr">
                        <a:buNone/>
                      </a:pPr>
                      <a:r>
                        <a:rPr lang="en-GB" sz="1800" b="1" i="0" u="none" strike="noStrike" noProof="0">
                          <a:solidFill>
                            <a:srgbClr val="000000"/>
                          </a:solidFill>
                          <a:latin typeface="Arial"/>
                          <a:cs typeface="Arial"/>
                        </a:rPr>
                        <a:t>Lack of support</a:t>
                      </a:r>
                      <a:endParaRPr lang="en-US"/>
                    </a:p>
                  </a:txBody>
                  <a:tcPr anchor="ctr">
                    <a:lnL w="12700">
                      <a:solidFill>
                        <a:schemeClr val="tx1"/>
                      </a:solidFill>
                    </a:lnL>
                    <a:lnR w="12700">
                      <a:solidFill>
                        <a:schemeClr val="tx1"/>
                      </a:solidFill>
                    </a:lnR>
                    <a:lnT w="12700">
                      <a:solidFill>
                        <a:schemeClr val="tx1"/>
                      </a:solidFill>
                    </a:lnT>
                    <a:lnB w="12700">
                      <a:solidFill>
                        <a:schemeClr val="tx1"/>
                      </a:solidFill>
                    </a:lnB>
                    <a:solidFill>
                      <a:srgbClr val="BBEBA0"/>
                    </a:solidFill>
                  </a:tcPr>
                </a:tc>
                <a:tc>
                  <a:txBody>
                    <a:bodyPr/>
                    <a:lstStyle/>
                    <a:p>
                      <a:pPr lvl="0">
                        <a:buNone/>
                      </a:pPr>
                      <a:endParaRPr lang="en-US" sz="1600" dirty="0"/>
                    </a:p>
                    <a:p>
                      <a:pPr lvl="0">
                        <a:buNone/>
                      </a:pPr>
                      <a:endParaRPr lang="en-US" sz="1600" dirty="0"/>
                    </a:p>
                    <a:p>
                      <a:pPr lvl="0">
                        <a:buNone/>
                      </a:pPr>
                      <a:endParaRPr lang="en-US" sz="1600" dirty="0"/>
                    </a:p>
                  </a:txBody>
                  <a:tcPr>
                    <a:lnL w="12700">
                      <a:solidFill>
                        <a:schemeClr val="tx1"/>
                      </a:solidFill>
                    </a:lnL>
                    <a:lnR w="12700">
                      <a:solidFill>
                        <a:schemeClr val="tx1"/>
                      </a:solidFill>
                    </a:lnR>
                    <a:lnT w="12700">
                      <a:solidFill>
                        <a:schemeClr val="tx1"/>
                      </a:solidFill>
                    </a:lnT>
                    <a:lnB w="12700">
                      <a:solidFill>
                        <a:schemeClr val="tx1"/>
                      </a:solidFill>
                    </a:lnB>
                    <a:solidFill>
                      <a:srgbClr val="BBEBA0"/>
                    </a:solidFill>
                  </a:tcPr>
                </a:tc>
                <a:extLst>
                  <a:ext uri="{0D108BD9-81ED-4DB2-BD59-A6C34878D82A}">
                    <a16:rowId xmlns:a16="http://schemas.microsoft.com/office/drawing/2014/main" val="4128904031"/>
                  </a:ext>
                </a:extLst>
              </a:tr>
              <a:tr h="370840">
                <a:tc>
                  <a:txBody>
                    <a:bodyPr/>
                    <a:lstStyle/>
                    <a:p>
                      <a:pPr lvl="0" algn="ctr">
                        <a:buNone/>
                      </a:pPr>
                      <a:r>
                        <a:rPr lang="en-GB" sz="1800" b="1" i="0" u="none" strike="noStrike" noProof="0">
                          <a:solidFill>
                            <a:srgbClr val="000000"/>
                          </a:solidFill>
                          <a:latin typeface="Arial"/>
                          <a:cs typeface="Arial"/>
                        </a:rPr>
                        <a:t>Health</a:t>
                      </a:r>
                      <a:endParaRPr lang="en-US"/>
                    </a:p>
                  </a:txBody>
                  <a:tcPr anchor="ctr">
                    <a:lnL w="12700">
                      <a:solidFill>
                        <a:schemeClr val="tx1"/>
                      </a:solidFill>
                    </a:lnL>
                    <a:lnR w="12700">
                      <a:solidFill>
                        <a:schemeClr val="tx1"/>
                      </a:solidFill>
                    </a:lnR>
                    <a:lnT w="12700">
                      <a:solidFill>
                        <a:schemeClr val="tx1"/>
                      </a:solidFill>
                    </a:lnT>
                    <a:lnB w="12700">
                      <a:solidFill>
                        <a:schemeClr val="tx1"/>
                      </a:solidFill>
                    </a:lnB>
                    <a:solidFill>
                      <a:srgbClr val="BBEBA0"/>
                    </a:solidFill>
                  </a:tcPr>
                </a:tc>
                <a:tc>
                  <a:txBody>
                    <a:bodyPr/>
                    <a:lstStyle/>
                    <a:p>
                      <a:pPr lvl="0">
                        <a:buNone/>
                      </a:pPr>
                      <a:endParaRPr lang="en-US" sz="1600" dirty="0"/>
                    </a:p>
                    <a:p>
                      <a:pPr lvl="0">
                        <a:buNone/>
                      </a:pPr>
                      <a:endParaRPr lang="en-US" sz="1600" dirty="0"/>
                    </a:p>
                    <a:p>
                      <a:pPr lvl="0">
                        <a:buNone/>
                      </a:pPr>
                      <a:endParaRPr lang="en-US" sz="1600" dirty="0"/>
                    </a:p>
                  </a:txBody>
                  <a:tcPr>
                    <a:lnL w="12700">
                      <a:solidFill>
                        <a:schemeClr val="tx1"/>
                      </a:solidFill>
                    </a:lnL>
                    <a:lnR w="12700">
                      <a:solidFill>
                        <a:schemeClr val="tx1"/>
                      </a:solidFill>
                    </a:lnR>
                    <a:lnT w="12700">
                      <a:solidFill>
                        <a:schemeClr val="tx1"/>
                      </a:solidFill>
                    </a:lnT>
                    <a:lnB w="12700">
                      <a:solidFill>
                        <a:schemeClr val="tx1"/>
                      </a:solidFill>
                    </a:lnB>
                    <a:solidFill>
                      <a:srgbClr val="BBEBA0"/>
                    </a:solidFill>
                  </a:tcPr>
                </a:tc>
                <a:extLst>
                  <a:ext uri="{0D108BD9-81ED-4DB2-BD59-A6C34878D82A}">
                    <a16:rowId xmlns:a16="http://schemas.microsoft.com/office/drawing/2014/main" val="546674912"/>
                  </a:ext>
                </a:extLst>
              </a:tr>
            </a:tbl>
          </a:graphicData>
        </a:graphic>
      </p:graphicFrame>
      <p:sp>
        <p:nvSpPr>
          <p:cNvPr id="3" name="TextBox 2">
            <a:extLst>
              <a:ext uri="{FF2B5EF4-FFF2-40B4-BE49-F238E27FC236}">
                <a16:creationId xmlns:a16="http://schemas.microsoft.com/office/drawing/2014/main" id="{EDE75D7E-2F96-9C07-47AA-43E910A209B0}"/>
              </a:ext>
            </a:extLst>
          </p:cNvPr>
          <p:cNvSpPr txBox="1"/>
          <p:nvPr/>
        </p:nvSpPr>
        <p:spPr>
          <a:xfrm>
            <a:off x="2429301" y="1470025"/>
            <a:ext cx="8924497" cy="1323439"/>
          </a:xfrm>
          <a:prstGeom prst="rect">
            <a:avLst/>
          </a:prstGeom>
          <a:noFill/>
        </p:spPr>
        <p:txBody>
          <a:bodyPr wrap="square" rtlCol="0">
            <a:spAutoFit/>
          </a:bodyPr>
          <a:lstStyle/>
          <a:p>
            <a:r>
              <a:rPr lang="en-GB" sz="1600" dirty="0"/>
              <a:t>Despite her scientific achievements, she struggled financially throughout much of her career. Although her family was not poor, they prioritised supporting their son and provided no financial help for her education or research. She largely funded her work herself through savings and modest museum income, while friends and local supporters often helped with accommodation. The few grants she received were secured only when male colleagues applied on her behalf.</a:t>
            </a:r>
          </a:p>
        </p:txBody>
      </p:sp>
      <p:sp>
        <p:nvSpPr>
          <p:cNvPr id="5" name="TextBox 4">
            <a:extLst>
              <a:ext uri="{FF2B5EF4-FFF2-40B4-BE49-F238E27FC236}">
                <a16:creationId xmlns:a16="http://schemas.microsoft.com/office/drawing/2014/main" id="{3B76EBB5-FB82-99A4-8D44-FC109C8C60E0}"/>
              </a:ext>
            </a:extLst>
          </p:cNvPr>
          <p:cNvSpPr txBox="1"/>
          <p:nvPr/>
        </p:nvSpPr>
        <p:spPr>
          <a:xfrm>
            <a:off x="2388927" y="2793464"/>
            <a:ext cx="8924496" cy="830997"/>
          </a:xfrm>
          <a:prstGeom prst="rect">
            <a:avLst/>
          </a:prstGeom>
          <a:noFill/>
        </p:spPr>
        <p:txBody>
          <a:bodyPr wrap="square" rtlCol="0">
            <a:spAutoFit/>
          </a:bodyPr>
          <a:lstStyle/>
          <a:p>
            <a:r>
              <a:rPr lang="en-GB" sz="1600" dirty="0">
                <a:solidFill>
                  <a:srgbClr val="000000"/>
                </a:solidFill>
                <a:cs typeface="Arial"/>
              </a:rPr>
              <a:t>Dorothea</a:t>
            </a:r>
            <a:r>
              <a:rPr lang="en-GB" sz="1600" b="1" dirty="0">
                <a:solidFill>
                  <a:srgbClr val="000000"/>
                </a:solidFill>
                <a:cs typeface="Arial"/>
              </a:rPr>
              <a:t> </a:t>
            </a:r>
            <a:r>
              <a:rPr lang="en-GB" sz="1600" dirty="0">
                <a:solidFill>
                  <a:srgbClr val="000000"/>
                </a:solidFill>
                <a:cs typeface="Arial"/>
              </a:rPr>
              <a:t>had little formal education. What little schooling she had was not very high quality; she did not attend university or achieve any academic qualifications. She did become a lady member of the Geology society in 1940 but most recognition came after her death.</a:t>
            </a:r>
            <a:endParaRPr lang="en-GB" dirty="0"/>
          </a:p>
        </p:txBody>
      </p:sp>
      <p:sp>
        <p:nvSpPr>
          <p:cNvPr id="6" name="TextBox 5">
            <a:extLst>
              <a:ext uri="{FF2B5EF4-FFF2-40B4-BE49-F238E27FC236}">
                <a16:creationId xmlns:a16="http://schemas.microsoft.com/office/drawing/2014/main" id="{AC13936D-CA22-755A-C467-8FF969C22A71}"/>
              </a:ext>
            </a:extLst>
          </p:cNvPr>
          <p:cNvSpPr txBox="1"/>
          <p:nvPr/>
        </p:nvSpPr>
        <p:spPr>
          <a:xfrm>
            <a:off x="2388927" y="3599606"/>
            <a:ext cx="8884122" cy="1323439"/>
          </a:xfrm>
          <a:prstGeom prst="rect">
            <a:avLst/>
          </a:prstGeom>
          <a:noFill/>
        </p:spPr>
        <p:txBody>
          <a:bodyPr wrap="square" rtlCol="0">
            <a:spAutoFit/>
          </a:bodyPr>
          <a:lstStyle/>
          <a:p>
            <a:r>
              <a:rPr lang="en-GB" sz="1600" dirty="0">
                <a:solidFill>
                  <a:srgbClr val="000000"/>
                </a:solidFill>
                <a:cs typeface="Arial"/>
              </a:rPr>
              <a:t>She could not become a scientific staff member of the museum, as this was forbidden for women until 1928. Until her appointment as Officer in Charge at Tring Museum in 1948, she never held an official paid post at the Natural History Museum. At 70 years of age, after 50 years at the Museum, she was finally given official employment and managerial responsibility of the Natural History Museum at Tring (50km from London).</a:t>
            </a:r>
            <a:endParaRPr lang="en-GB" dirty="0"/>
          </a:p>
        </p:txBody>
      </p:sp>
      <p:sp>
        <p:nvSpPr>
          <p:cNvPr id="9" name="TextBox 8">
            <a:extLst>
              <a:ext uri="{FF2B5EF4-FFF2-40B4-BE49-F238E27FC236}">
                <a16:creationId xmlns:a16="http://schemas.microsoft.com/office/drawing/2014/main" id="{59214391-FBA3-C2D6-3088-5B6AB4E232FD}"/>
              </a:ext>
            </a:extLst>
          </p:cNvPr>
          <p:cNvSpPr txBox="1"/>
          <p:nvPr/>
        </p:nvSpPr>
        <p:spPr>
          <a:xfrm>
            <a:off x="2412243" y="4923045"/>
            <a:ext cx="8884122" cy="830997"/>
          </a:xfrm>
          <a:prstGeom prst="rect">
            <a:avLst/>
          </a:prstGeom>
          <a:noFill/>
        </p:spPr>
        <p:txBody>
          <a:bodyPr wrap="square" rtlCol="0">
            <a:spAutoFit/>
          </a:bodyPr>
          <a:lstStyle/>
          <a:p>
            <a:r>
              <a:rPr lang="en-GB" sz="1600" dirty="0">
                <a:solidFill>
                  <a:srgbClr val="000000"/>
                </a:solidFill>
                <a:cs typeface="Arial"/>
              </a:rPr>
              <a:t>As well as minimal financial support from British institutions, she received little formal recognition during her lifetime. The only society that did was the Geology society in 1940, although she was allowed to be an honorary lady member of the Union of Ornithologists in 1910. </a:t>
            </a:r>
            <a:endParaRPr lang="en-GB" dirty="0"/>
          </a:p>
        </p:txBody>
      </p:sp>
      <p:sp>
        <p:nvSpPr>
          <p:cNvPr id="10" name="TextBox 9">
            <a:extLst>
              <a:ext uri="{FF2B5EF4-FFF2-40B4-BE49-F238E27FC236}">
                <a16:creationId xmlns:a16="http://schemas.microsoft.com/office/drawing/2014/main" id="{05703AE3-5DD5-8F3F-4C12-CBC48DA05FAF}"/>
              </a:ext>
            </a:extLst>
          </p:cNvPr>
          <p:cNvSpPr txBox="1"/>
          <p:nvPr/>
        </p:nvSpPr>
        <p:spPr>
          <a:xfrm>
            <a:off x="2412243" y="5716761"/>
            <a:ext cx="8924497" cy="830997"/>
          </a:xfrm>
          <a:prstGeom prst="rect">
            <a:avLst/>
          </a:prstGeom>
          <a:noFill/>
        </p:spPr>
        <p:txBody>
          <a:bodyPr wrap="square" rtlCol="0">
            <a:spAutoFit/>
          </a:bodyPr>
          <a:lstStyle/>
          <a:p>
            <a:r>
              <a:rPr lang="en-GB" sz="1600" dirty="0">
                <a:solidFill>
                  <a:srgbClr val="000000"/>
                </a:solidFill>
                <a:cs typeface="Arial"/>
              </a:rPr>
              <a:t>She overcame bouts of poor health and depleted funds to carry out her work—whether scientific or administrative in nature—to the best of her considerable abilities. She died on 13, January 1951, working until just before her death.</a:t>
            </a:r>
            <a:endParaRPr lang="en-US" sz="1600" dirty="0"/>
          </a:p>
        </p:txBody>
      </p:sp>
    </p:spTree>
    <p:extLst>
      <p:ext uri="{BB962C8B-B14F-4D97-AF65-F5344CB8AC3E}">
        <p14:creationId xmlns:p14="http://schemas.microsoft.com/office/powerpoint/2010/main" val="3580868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9"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63281-1971-05B3-77E4-B7739B2A869D}"/>
              </a:ext>
            </a:extLst>
          </p:cNvPr>
          <p:cNvSpPr>
            <a:spLocks noGrp="1"/>
          </p:cNvSpPr>
          <p:nvPr>
            <p:ph type="title"/>
          </p:nvPr>
        </p:nvSpPr>
        <p:spPr/>
        <p:txBody>
          <a:bodyPr>
            <a:normAutofit/>
          </a:bodyPr>
          <a:lstStyle/>
          <a:p>
            <a:r>
              <a:rPr lang="en-GB">
                <a:latin typeface="Arial" panose="020B0604020202020204" pitchFamily="34" charset="0"/>
                <a:cs typeface="Arial" panose="020B0604020202020204" pitchFamily="34" charset="0"/>
              </a:rPr>
              <a:t>How can we find out about local significant people?</a:t>
            </a:r>
          </a:p>
        </p:txBody>
      </p:sp>
      <p:pic>
        <p:nvPicPr>
          <p:cNvPr id="10" name="Picture Placeholder 9" descr="User icon with solid fill">
            <a:extLst>
              <a:ext uri="{FF2B5EF4-FFF2-40B4-BE49-F238E27FC236}">
                <a16:creationId xmlns:a16="http://schemas.microsoft.com/office/drawing/2014/main" id="{27BBB67D-BF27-AE78-9643-77149385175B}"/>
              </a:ext>
            </a:extLst>
          </p:cNvPr>
          <p:cNvPicPr>
            <a:picLocks noGrp="1" noChangeAspect="1"/>
          </p:cNvPicPr>
          <p:nvPr>
            <p:ph type="pic" sz="quarter" idx="14"/>
          </p:nvPr>
        </p:nvPicPr>
        <p:blipFill>
          <a:blip>
            <a:extLst>
              <a:ext uri="{96DAC541-7B7A-43D3-8B79-37D633B846F1}">
                <asvg:svgBlip xmlns:asvg="http://schemas.microsoft.com/office/drawing/2016/SVG/main" r:embed="rId2"/>
              </a:ext>
            </a:extLst>
          </a:blip>
          <a:srcRect t="5809" b="5809"/>
          <a:stretch/>
        </p:blipFill>
        <p:spPr>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pic>
      <p:sp>
        <p:nvSpPr>
          <p:cNvPr id="5" name="Text Placeholder 4">
            <a:extLst>
              <a:ext uri="{FF2B5EF4-FFF2-40B4-BE49-F238E27FC236}">
                <a16:creationId xmlns:a16="http://schemas.microsoft.com/office/drawing/2014/main" id="{7B5EEB57-94A5-A9C4-F78F-DBF4D2EB55C1}"/>
              </a:ext>
            </a:extLst>
          </p:cNvPr>
          <p:cNvSpPr>
            <a:spLocks noGrp="1"/>
          </p:cNvSpPr>
          <p:nvPr>
            <p:ph type="body" sz="quarter" idx="23"/>
          </p:nvPr>
        </p:nvSpPr>
        <p:spPr>
          <a:prstGeom prst="rect">
            <a:avLst/>
          </a:prstGeom>
        </p:spPr>
        <p:txBody>
          <a:bodyPr/>
          <a:lstStyle/>
          <a:p>
            <a:pPr marL="0" indent="0">
              <a:buNone/>
            </a:pPr>
            <a:r>
              <a:rPr lang="en-GB">
                <a:latin typeface="Arial" panose="020B0604020202020204" pitchFamily="34" charset="0"/>
                <a:cs typeface="Arial" panose="020B0604020202020204" pitchFamily="34" charset="0"/>
              </a:rPr>
              <a:t>Who’s local to me?</a:t>
            </a:r>
          </a:p>
        </p:txBody>
      </p:sp>
      <p:sp>
        <p:nvSpPr>
          <p:cNvPr id="11" name="Rectangle 10">
            <a:extLst>
              <a:ext uri="{FF2B5EF4-FFF2-40B4-BE49-F238E27FC236}">
                <a16:creationId xmlns:a16="http://schemas.microsoft.com/office/drawing/2014/main" id="{940D47D8-3902-A819-AAB7-7428BF92F5E8}"/>
              </a:ext>
              <a:ext uri="{C183D7F6-B498-43B3-948B-1728B52AA6E4}">
                <adec:decorative xmlns:adec="http://schemas.microsoft.com/office/drawing/2017/decorative" val="1"/>
              </a:ext>
            </a:extLst>
          </p:cNvPr>
          <p:cNvSpPr/>
          <p:nvPr/>
        </p:nvSpPr>
        <p:spPr>
          <a:xfrm>
            <a:off x="1711302" y="970038"/>
            <a:ext cx="1701561" cy="4708981"/>
          </a:xfrm>
          <a:prstGeom prst="rect">
            <a:avLst/>
          </a:prstGeom>
          <a:noFill/>
        </p:spPr>
        <p:txBody>
          <a:bodyPr wrap="square" lIns="91440" tIns="45720" rIns="91440" bIns="45720">
            <a:spAutoFit/>
          </a:bodyPr>
          <a:lstStyle/>
          <a:p>
            <a:pPr algn="ctr"/>
            <a:r>
              <a:rPr lang="en-US" sz="30000" b="1">
                <a:ln w="22225">
                  <a:solidFill>
                    <a:schemeClr val="tx1"/>
                  </a:solidFill>
                  <a:prstDash val="solid"/>
                </a:ln>
                <a:gradFill flip="none" rotWithShape="1">
                  <a:gsLst>
                    <a:gs pos="0">
                      <a:schemeClr val="accent4">
                        <a:lumMod val="89000"/>
                      </a:schemeClr>
                    </a:gs>
                    <a:gs pos="23000">
                      <a:schemeClr val="accent4">
                        <a:lumMod val="89000"/>
                      </a:schemeClr>
                    </a:gs>
                    <a:gs pos="69000">
                      <a:schemeClr val="accent4">
                        <a:lumMod val="75000"/>
                      </a:schemeClr>
                    </a:gs>
                    <a:gs pos="97000">
                      <a:schemeClr val="accent4">
                        <a:lumMod val="70000"/>
                      </a:schemeClr>
                    </a:gs>
                  </a:gsLst>
                  <a:path path="circle">
                    <a:fillToRect l="50000" t="50000" r="50000" b="50000"/>
                  </a:path>
                  <a:tileRect/>
                </a:gradFill>
              </a:rPr>
              <a:t>?</a:t>
            </a:r>
          </a:p>
        </p:txBody>
      </p:sp>
      <p:grpSp>
        <p:nvGrpSpPr>
          <p:cNvPr id="37" name="Group 36" descr="Icon of group of people with speech bubbles above them">
            <a:extLst>
              <a:ext uri="{FF2B5EF4-FFF2-40B4-BE49-F238E27FC236}">
                <a16:creationId xmlns:a16="http://schemas.microsoft.com/office/drawing/2014/main" id="{2A328834-6421-16EE-0E70-60470FD56148}"/>
              </a:ext>
            </a:extLst>
          </p:cNvPr>
          <p:cNvGrpSpPr/>
          <p:nvPr/>
        </p:nvGrpSpPr>
        <p:grpSpPr>
          <a:xfrm>
            <a:off x="5229489" y="1129878"/>
            <a:ext cx="1252007" cy="1752309"/>
            <a:chOff x="4084321" y="4831080"/>
            <a:chExt cx="914400" cy="1442720"/>
          </a:xfrm>
        </p:grpSpPr>
        <p:pic>
          <p:nvPicPr>
            <p:cNvPr id="38" name="Graphic 37" descr="Users with solid fill">
              <a:extLst>
                <a:ext uri="{FF2B5EF4-FFF2-40B4-BE49-F238E27FC236}">
                  <a16:creationId xmlns:a16="http://schemas.microsoft.com/office/drawing/2014/main" id="{292BF788-CAF9-405E-5149-35B8EE78387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084321" y="5359400"/>
              <a:ext cx="914400" cy="914400"/>
            </a:xfrm>
            <a:prstGeom prst="rect">
              <a:avLst/>
            </a:prstGeom>
          </p:spPr>
        </p:pic>
        <p:pic>
          <p:nvPicPr>
            <p:cNvPr id="39" name="Graphic 38" descr="Chat with solid fill">
              <a:extLst>
                <a:ext uri="{FF2B5EF4-FFF2-40B4-BE49-F238E27FC236}">
                  <a16:creationId xmlns:a16="http://schemas.microsoft.com/office/drawing/2014/main" id="{3200578E-DC6C-FCB5-C9A8-C16BF4A2BE4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084321" y="4831080"/>
              <a:ext cx="914400" cy="914400"/>
            </a:xfrm>
            <a:prstGeom prst="rect">
              <a:avLst/>
            </a:prstGeom>
          </p:spPr>
        </p:pic>
      </p:grpSp>
      <p:sp>
        <p:nvSpPr>
          <p:cNvPr id="44" name="Rectangle 43">
            <a:extLst>
              <a:ext uri="{FF2B5EF4-FFF2-40B4-BE49-F238E27FC236}">
                <a16:creationId xmlns:a16="http://schemas.microsoft.com/office/drawing/2014/main" id="{23628771-FF78-5950-8692-813D8FA40628}"/>
              </a:ext>
            </a:extLst>
          </p:cNvPr>
          <p:cNvSpPr/>
          <p:nvPr/>
        </p:nvSpPr>
        <p:spPr>
          <a:xfrm>
            <a:off x="7315202" y="1191017"/>
            <a:ext cx="3443394" cy="1754326"/>
          </a:xfrm>
          <a:prstGeom prst="rect">
            <a:avLst/>
          </a:prstGeom>
          <a:noFill/>
          <a:ln>
            <a:noFill/>
          </a:ln>
          <a:effectLst/>
        </p:spPr>
        <p:txBody>
          <a:bodyPr wrap="square" lIns="91440" tIns="45720" rIns="91440" bIns="45720">
            <a:spAutoFit/>
          </a:bodyPr>
          <a:lstStyle/>
          <a:p>
            <a:pPr algn="ctr"/>
            <a:r>
              <a:rPr lang="en-US" sz="3600">
                <a:ln w="0"/>
                <a:latin typeface="Arial" panose="020B0604020202020204" pitchFamily="34" charset="0"/>
                <a:cs typeface="Arial" panose="020B0604020202020204" pitchFamily="34" charset="0"/>
              </a:rPr>
              <a:t>Ask people who might know about them</a:t>
            </a:r>
          </a:p>
        </p:txBody>
      </p:sp>
      <p:sp>
        <p:nvSpPr>
          <p:cNvPr id="46" name="Rectangle 45">
            <a:extLst>
              <a:ext uri="{FF2B5EF4-FFF2-40B4-BE49-F238E27FC236}">
                <a16:creationId xmlns:a16="http://schemas.microsoft.com/office/drawing/2014/main" id="{6342197D-0E16-B0ED-0CE7-58FA27914CC7}"/>
              </a:ext>
            </a:extLst>
          </p:cNvPr>
          <p:cNvSpPr/>
          <p:nvPr/>
        </p:nvSpPr>
        <p:spPr>
          <a:xfrm>
            <a:off x="5039360" y="3170536"/>
            <a:ext cx="3443394" cy="1754326"/>
          </a:xfrm>
          <a:prstGeom prst="rect">
            <a:avLst/>
          </a:prstGeom>
          <a:noFill/>
          <a:ln>
            <a:noFill/>
          </a:ln>
        </p:spPr>
        <p:txBody>
          <a:bodyPr wrap="square" lIns="91440" tIns="45720" rIns="91440" bIns="45720">
            <a:spAutoFit/>
          </a:bodyPr>
          <a:lstStyle/>
          <a:p>
            <a:pPr algn="ctr"/>
            <a:r>
              <a:rPr lang="en-US" sz="3600">
                <a:ln w="0"/>
                <a:latin typeface="Arial" panose="020B0604020202020204" pitchFamily="34" charset="0"/>
                <a:cs typeface="Arial" panose="020B0604020202020204" pitchFamily="34" charset="0"/>
              </a:rPr>
              <a:t>Use books and the internet to research them</a:t>
            </a:r>
          </a:p>
        </p:txBody>
      </p:sp>
      <p:grpSp>
        <p:nvGrpSpPr>
          <p:cNvPr id="40" name="Group 39" descr="Icons for a computer, newspaper and stack of books.">
            <a:extLst>
              <a:ext uri="{FF2B5EF4-FFF2-40B4-BE49-F238E27FC236}">
                <a16:creationId xmlns:a16="http://schemas.microsoft.com/office/drawing/2014/main" id="{9DC2252E-A210-B693-E423-CA9C67A860FA}"/>
              </a:ext>
            </a:extLst>
          </p:cNvPr>
          <p:cNvGrpSpPr/>
          <p:nvPr/>
        </p:nvGrpSpPr>
        <p:grpSpPr>
          <a:xfrm>
            <a:off x="9282347" y="3114295"/>
            <a:ext cx="1828800" cy="1766003"/>
            <a:chOff x="9028347" y="2514600"/>
            <a:chExt cx="1828800" cy="1766003"/>
          </a:xfrm>
        </p:grpSpPr>
        <p:pic>
          <p:nvPicPr>
            <p:cNvPr id="31" name="Graphic 30" descr="Newspaper with solid fill">
              <a:extLst>
                <a:ext uri="{FF2B5EF4-FFF2-40B4-BE49-F238E27FC236}">
                  <a16:creationId xmlns:a16="http://schemas.microsoft.com/office/drawing/2014/main" id="{05058F97-D7CC-E06D-5F4D-0F000376834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028347" y="3164840"/>
              <a:ext cx="914400" cy="914400"/>
            </a:xfrm>
            <a:prstGeom prst="rect">
              <a:avLst/>
            </a:prstGeom>
          </p:spPr>
        </p:pic>
        <p:pic>
          <p:nvPicPr>
            <p:cNvPr id="32" name="Graphic 31" descr="Books with solid fill">
              <a:extLst>
                <a:ext uri="{FF2B5EF4-FFF2-40B4-BE49-F238E27FC236}">
                  <a16:creationId xmlns:a16="http://schemas.microsoft.com/office/drawing/2014/main" id="{F696923D-77B9-93E0-ADC8-2B79D6BD59B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942747" y="3366203"/>
              <a:ext cx="914400" cy="914400"/>
            </a:xfrm>
            <a:prstGeom prst="rect">
              <a:avLst/>
            </a:prstGeom>
          </p:spPr>
        </p:pic>
        <p:pic>
          <p:nvPicPr>
            <p:cNvPr id="33" name="Graphic 32" descr="Internet with solid fill">
              <a:extLst>
                <a:ext uri="{FF2B5EF4-FFF2-40B4-BE49-F238E27FC236}">
                  <a16:creationId xmlns:a16="http://schemas.microsoft.com/office/drawing/2014/main" id="{34E99D85-0F37-E892-4E06-7D77D1E67C0D}"/>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780187" y="2514600"/>
              <a:ext cx="914400" cy="914400"/>
            </a:xfrm>
            <a:prstGeom prst="rect">
              <a:avLst/>
            </a:prstGeom>
          </p:spPr>
        </p:pic>
      </p:grpSp>
      <p:grpSp>
        <p:nvGrpSpPr>
          <p:cNvPr id="41" name="Group 40" descr="Icon of a house set in a landscape">
            <a:extLst>
              <a:ext uri="{FF2B5EF4-FFF2-40B4-BE49-F238E27FC236}">
                <a16:creationId xmlns:a16="http://schemas.microsoft.com/office/drawing/2014/main" id="{491C5291-9503-68F2-45F3-F5DD93795F39}"/>
              </a:ext>
            </a:extLst>
          </p:cNvPr>
          <p:cNvGrpSpPr/>
          <p:nvPr/>
        </p:nvGrpSpPr>
        <p:grpSpPr>
          <a:xfrm flipH="1">
            <a:off x="5213547" y="5272967"/>
            <a:ext cx="2201913" cy="1386840"/>
            <a:chOff x="7650480" y="4150360"/>
            <a:chExt cx="1838960" cy="1158240"/>
          </a:xfrm>
        </p:grpSpPr>
        <p:pic>
          <p:nvPicPr>
            <p:cNvPr id="42" name="Graphic 41" descr="House with solid fill">
              <a:extLst>
                <a:ext uri="{FF2B5EF4-FFF2-40B4-BE49-F238E27FC236}">
                  <a16:creationId xmlns:a16="http://schemas.microsoft.com/office/drawing/2014/main" id="{FA2CA28E-D2C5-C1FE-8CB2-F9504E42899A}"/>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650480" y="4373880"/>
              <a:ext cx="934720" cy="934720"/>
            </a:xfrm>
            <a:prstGeom prst="rect">
              <a:avLst/>
            </a:prstGeom>
          </p:spPr>
        </p:pic>
        <p:pic>
          <p:nvPicPr>
            <p:cNvPr id="43" name="Graphic 42" descr="Rolling hills with solid fill">
              <a:extLst>
                <a:ext uri="{FF2B5EF4-FFF2-40B4-BE49-F238E27FC236}">
                  <a16:creationId xmlns:a16="http://schemas.microsoft.com/office/drawing/2014/main" id="{930705B3-0124-7287-D08B-F003C1353B23}"/>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flipH="1">
              <a:off x="8351520" y="4150360"/>
              <a:ext cx="1137920" cy="1137920"/>
            </a:xfrm>
            <a:prstGeom prst="rect">
              <a:avLst/>
            </a:prstGeom>
          </p:spPr>
        </p:pic>
      </p:grpSp>
      <p:sp>
        <p:nvSpPr>
          <p:cNvPr id="47" name="Rectangle 46">
            <a:extLst>
              <a:ext uri="{FF2B5EF4-FFF2-40B4-BE49-F238E27FC236}">
                <a16:creationId xmlns:a16="http://schemas.microsoft.com/office/drawing/2014/main" id="{5CABA71B-FA6B-A30B-026A-80B926D383A8}"/>
              </a:ext>
            </a:extLst>
          </p:cNvPr>
          <p:cNvSpPr/>
          <p:nvPr/>
        </p:nvSpPr>
        <p:spPr>
          <a:xfrm>
            <a:off x="7509025" y="5058680"/>
            <a:ext cx="4232701" cy="1754326"/>
          </a:xfrm>
          <a:prstGeom prst="rect">
            <a:avLst/>
          </a:prstGeom>
          <a:noFill/>
          <a:ln>
            <a:noFill/>
          </a:ln>
        </p:spPr>
        <p:txBody>
          <a:bodyPr wrap="square" lIns="91440" tIns="45720" rIns="91440" bIns="45720">
            <a:spAutoFit/>
          </a:bodyPr>
          <a:lstStyle/>
          <a:p>
            <a:pPr algn="ctr"/>
            <a:r>
              <a:rPr lang="en-US" sz="3600">
                <a:ln w="0"/>
                <a:latin typeface="Arial" panose="020B0604020202020204" pitchFamily="34" charset="0"/>
                <a:cs typeface="Arial" panose="020B0604020202020204" pitchFamily="34" charset="0"/>
              </a:rPr>
              <a:t>Find buildings and places connected to them</a:t>
            </a:r>
          </a:p>
        </p:txBody>
      </p:sp>
    </p:spTree>
    <p:extLst>
      <p:ext uri="{BB962C8B-B14F-4D97-AF65-F5344CB8AC3E}">
        <p14:creationId xmlns:p14="http://schemas.microsoft.com/office/powerpoint/2010/main" val="3540978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P spid="46" grpId="0"/>
      <p:bldP spid="47"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D42417-2CA4-A00E-5F65-FFDE17B2E1DB}"/>
              </a:ext>
            </a:extLst>
          </p:cNvPr>
          <p:cNvSpPr>
            <a:spLocks noGrp="1"/>
          </p:cNvSpPr>
          <p:nvPr>
            <p:ph type="title"/>
          </p:nvPr>
        </p:nvSpPr>
        <p:spPr/>
        <p:txBody>
          <a:bodyPr/>
          <a:lstStyle/>
          <a:p>
            <a:r>
              <a:rPr lang="en-GB"/>
              <a:t>Who Was Dorothea Bate?</a:t>
            </a:r>
          </a:p>
        </p:txBody>
      </p:sp>
      <p:grpSp>
        <p:nvGrpSpPr>
          <p:cNvPr id="11" name="Group 10" descr="She worked indefatigably and many eminent scientists relied on her expertise ">
            <a:extLst>
              <a:ext uri="{FF2B5EF4-FFF2-40B4-BE49-F238E27FC236}">
                <a16:creationId xmlns:a16="http://schemas.microsoft.com/office/drawing/2014/main" id="{2C660620-BC54-D4B5-2F92-17EBBDAEFBFC}"/>
              </a:ext>
            </a:extLst>
          </p:cNvPr>
          <p:cNvGrpSpPr/>
          <p:nvPr/>
        </p:nvGrpSpPr>
        <p:grpSpPr>
          <a:xfrm>
            <a:off x="48966" y="999416"/>
            <a:ext cx="3995184" cy="2349826"/>
            <a:chOff x="357186" y="1070300"/>
            <a:chExt cx="3995184" cy="2349826"/>
          </a:xfrm>
        </p:grpSpPr>
        <p:sp>
          <p:nvSpPr>
            <p:cNvPr id="10" name="Picture 5" descr="Decorative shape">
              <a:extLst>
                <a:ext uri="{FF2B5EF4-FFF2-40B4-BE49-F238E27FC236}">
                  <a16:creationId xmlns:a16="http://schemas.microsoft.com/office/drawing/2014/main" id="{4D6BB928-1068-9B4D-5359-B705E94BE031}"/>
                </a:ext>
              </a:extLst>
            </p:cNvPr>
            <p:cNvSpPr/>
            <p:nvPr/>
          </p:nvSpPr>
          <p:spPr>
            <a:xfrm>
              <a:off x="357186" y="1070300"/>
              <a:ext cx="3995183" cy="2349826"/>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B6E8F9"/>
            </a:solidFill>
            <a:ln w="15449" cap="flat">
              <a:noFill/>
              <a:prstDash val="solid"/>
              <a:miter/>
            </a:ln>
          </p:spPr>
          <p:txBody>
            <a:bodyPr rtlCol="0" anchor="ctr"/>
            <a:lstStyle/>
            <a:p>
              <a:endParaRPr lang="en-US"/>
            </a:p>
          </p:txBody>
        </p:sp>
        <p:sp>
          <p:nvSpPr>
            <p:cNvPr id="8" name="TextBox 7" descr="She worked indefatigably and many eminent scientists relied on her expertise ">
              <a:extLst>
                <a:ext uri="{FF2B5EF4-FFF2-40B4-BE49-F238E27FC236}">
                  <a16:creationId xmlns:a16="http://schemas.microsoft.com/office/drawing/2014/main" id="{F0E34695-996D-F575-C200-DBB6FE12ECCB}"/>
                </a:ext>
              </a:extLst>
            </p:cNvPr>
            <p:cNvSpPr txBox="1"/>
            <p:nvPr/>
          </p:nvSpPr>
          <p:spPr>
            <a:xfrm>
              <a:off x="357187" y="1205406"/>
              <a:ext cx="3995183" cy="1815882"/>
            </a:xfrm>
            <a:prstGeom prst="rect">
              <a:avLst/>
            </a:prstGeom>
            <a:noFill/>
          </p:spPr>
          <p:txBody>
            <a:bodyPr wrap="square">
              <a:spAutoFit/>
            </a:bodyPr>
            <a:lstStyle/>
            <a:p>
              <a:pPr lvl="0" algn="ctr"/>
              <a:r>
                <a:rPr lang="en-GB" sz="2800"/>
                <a:t>She worked indefatigably and many eminent scientists relied on her expertise </a:t>
              </a:r>
            </a:p>
          </p:txBody>
        </p:sp>
      </p:grpSp>
      <p:grpSp>
        <p:nvGrpSpPr>
          <p:cNvPr id="28" name="Group 27" descr="She was driven by her passionate curiosity about the natural world which lasted her lifetime">
            <a:extLst>
              <a:ext uri="{FF2B5EF4-FFF2-40B4-BE49-F238E27FC236}">
                <a16:creationId xmlns:a16="http://schemas.microsoft.com/office/drawing/2014/main" id="{3E10B765-93F4-F24B-3B61-E09B5A47A4E0}"/>
              </a:ext>
            </a:extLst>
          </p:cNvPr>
          <p:cNvGrpSpPr/>
          <p:nvPr/>
        </p:nvGrpSpPr>
        <p:grpSpPr>
          <a:xfrm>
            <a:off x="7400239" y="634174"/>
            <a:ext cx="4079620" cy="3427041"/>
            <a:chOff x="7293230" y="296317"/>
            <a:chExt cx="4305113" cy="3616464"/>
          </a:xfrm>
        </p:grpSpPr>
        <p:sp>
          <p:nvSpPr>
            <p:cNvPr id="17" name="Picture 3" descr="Decorative shape">
              <a:extLst>
                <a:ext uri="{FF2B5EF4-FFF2-40B4-BE49-F238E27FC236}">
                  <a16:creationId xmlns:a16="http://schemas.microsoft.com/office/drawing/2014/main" id="{615E4ADC-9C43-E106-0BDF-50F74D7F7393}"/>
                </a:ext>
              </a:extLst>
            </p:cNvPr>
            <p:cNvSpPr/>
            <p:nvPr/>
          </p:nvSpPr>
          <p:spPr>
            <a:xfrm>
              <a:off x="7293230" y="296317"/>
              <a:ext cx="4305113" cy="3616464"/>
            </a:xfrm>
            <a:custGeom>
              <a:avLst/>
              <a:gdLst>
                <a:gd name="connsiteX0" fmla="*/ 2423456 w 3699535"/>
                <a:gd name="connsiteY0" fmla="*/ 3245783 h 3441679"/>
                <a:gd name="connsiteX1" fmla="*/ 3574928 w 3699535"/>
                <a:gd name="connsiteY1" fmla="*/ 1408492 h 3441679"/>
                <a:gd name="connsiteX2" fmla="*/ 1013235 w 3699535"/>
                <a:gd name="connsiteY2" fmla="*/ 420423 h 3441679"/>
                <a:gd name="connsiteX3" fmla="*/ 451872 w 3699535"/>
                <a:gd name="connsiteY3" fmla="*/ 2723277 h 3441679"/>
                <a:gd name="connsiteX4" fmla="*/ 2423456 w 3699535"/>
                <a:gd name="connsiteY4" fmla="*/ 3245783 h 34416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99535" h="3441679">
                  <a:moveTo>
                    <a:pt x="2423456" y="3245783"/>
                  </a:moveTo>
                  <a:cubicBezTo>
                    <a:pt x="2423456" y="3245783"/>
                    <a:pt x="4173083" y="2741783"/>
                    <a:pt x="3574928" y="1408492"/>
                  </a:cubicBezTo>
                  <a:cubicBezTo>
                    <a:pt x="2976792" y="75201"/>
                    <a:pt x="2159625" y="-435217"/>
                    <a:pt x="1013235" y="420423"/>
                  </a:cubicBezTo>
                  <a:cubicBezTo>
                    <a:pt x="-133172" y="1276064"/>
                    <a:pt x="-287122" y="2107440"/>
                    <a:pt x="451872" y="2723277"/>
                  </a:cubicBezTo>
                  <a:cubicBezTo>
                    <a:pt x="1190866" y="3339115"/>
                    <a:pt x="1602869" y="3681430"/>
                    <a:pt x="2423456" y="3245783"/>
                  </a:cubicBezTo>
                </a:path>
              </a:pathLst>
            </a:custGeom>
            <a:solidFill>
              <a:srgbClr val="CFA6EC"/>
            </a:solidFill>
            <a:ln w="4678" cap="flat">
              <a:noFill/>
              <a:prstDash val="solid"/>
              <a:miter/>
            </a:ln>
          </p:spPr>
          <p:txBody>
            <a:bodyPr rtlCol="0" anchor="ctr"/>
            <a:lstStyle/>
            <a:p>
              <a:endParaRPr lang="en-US"/>
            </a:p>
          </p:txBody>
        </p:sp>
        <p:sp>
          <p:nvSpPr>
            <p:cNvPr id="21" name="TextBox 20">
              <a:extLst>
                <a:ext uri="{FF2B5EF4-FFF2-40B4-BE49-F238E27FC236}">
                  <a16:creationId xmlns:a16="http://schemas.microsoft.com/office/drawing/2014/main" id="{F4321D57-EB26-5982-3F0A-3ADEE8794DB6}"/>
                </a:ext>
              </a:extLst>
            </p:cNvPr>
            <p:cNvSpPr txBox="1"/>
            <p:nvPr/>
          </p:nvSpPr>
          <p:spPr>
            <a:xfrm>
              <a:off x="7763957" y="1007527"/>
              <a:ext cx="3420025" cy="2370955"/>
            </a:xfrm>
            <a:prstGeom prst="rect">
              <a:avLst/>
            </a:prstGeom>
            <a:noFill/>
          </p:spPr>
          <p:txBody>
            <a:bodyPr wrap="square">
              <a:spAutoFit/>
            </a:bodyPr>
            <a:lstStyle/>
            <a:p>
              <a:pPr algn="ctr"/>
              <a:r>
                <a:rPr lang="en-GB" sz="2800">
                  <a:solidFill>
                    <a:schemeClr val="bg1"/>
                  </a:solidFill>
                </a:rPr>
                <a:t>She was driven by her passionate curiosity about the natural world which lasted her lifetime</a:t>
              </a:r>
            </a:p>
          </p:txBody>
        </p:sp>
      </p:grpSp>
      <p:grpSp>
        <p:nvGrpSpPr>
          <p:cNvPr id="4" name="Washi" descr="What can we discover about the sort of person Dorothea was?">
            <a:extLst>
              <a:ext uri="{FF2B5EF4-FFF2-40B4-BE49-F238E27FC236}">
                <a16:creationId xmlns:a16="http://schemas.microsoft.com/office/drawing/2014/main" id="{A7598763-9EE5-FE5A-1232-063B4DDCA1EF}"/>
              </a:ext>
            </a:extLst>
          </p:cNvPr>
          <p:cNvGrpSpPr/>
          <p:nvPr/>
        </p:nvGrpSpPr>
        <p:grpSpPr>
          <a:xfrm>
            <a:off x="4204080" y="973362"/>
            <a:ext cx="3168541" cy="2748664"/>
            <a:chOff x="6548482" y="2381252"/>
            <a:chExt cx="4352737" cy="1116736"/>
          </a:xfrm>
        </p:grpSpPr>
        <p:pic>
          <p:nvPicPr>
            <p:cNvPr id="5" name="Washi">
              <a:extLst>
                <a:ext uri="{FF2B5EF4-FFF2-40B4-BE49-F238E27FC236}">
                  <a16:creationId xmlns:a16="http://schemas.microsoft.com/office/drawing/2014/main" id="{9ED0186F-3738-3F8E-854B-C1B293B95993}"/>
                </a:ext>
                <a:ext uri="{C183D7F6-B498-43B3-948B-1728B52AA6E4}">
                  <adec:decorative xmlns:adec="http://schemas.microsoft.com/office/drawing/2017/decorative" val="1"/>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6548482" y="2381252"/>
              <a:ext cx="4352736" cy="1116736"/>
            </a:xfrm>
            <a:prstGeom prst="rect">
              <a:avLst/>
            </a:prstGeom>
          </p:spPr>
        </p:pic>
        <p:sp>
          <p:nvSpPr>
            <p:cNvPr id="6" name="Text Placeholder">
              <a:extLst>
                <a:ext uri="{FF2B5EF4-FFF2-40B4-BE49-F238E27FC236}">
                  <a16:creationId xmlns:a16="http://schemas.microsoft.com/office/drawing/2014/main" id="{947B9C10-42A8-9529-120F-2B8018054D0E}"/>
                </a:ext>
              </a:extLst>
            </p:cNvPr>
            <p:cNvSpPr txBox="1">
              <a:spLocks/>
            </p:cNvSpPr>
            <p:nvPr/>
          </p:nvSpPr>
          <p:spPr>
            <a:xfrm>
              <a:off x="6726043" y="2485294"/>
              <a:ext cx="4175176" cy="865552"/>
            </a:xfrm>
            <a:prstGeom prst="rect">
              <a:avLst/>
            </a:prstGeom>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b="1"/>
                <a:t>What can we discover about the sort of person Dorothea was?</a:t>
              </a:r>
              <a:endParaRPr lang="en-GB" b="1">
                <a:highlight>
                  <a:srgbClr val="FFFF00"/>
                </a:highlight>
              </a:endParaRPr>
            </a:p>
          </p:txBody>
        </p:sp>
      </p:grpSp>
      <p:grpSp>
        <p:nvGrpSpPr>
          <p:cNvPr id="29" name="Group 28" descr="Her output reflects her passion, competence and innovative thinking as a palaeontologist">
            <a:extLst>
              <a:ext uri="{FF2B5EF4-FFF2-40B4-BE49-F238E27FC236}">
                <a16:creationId xmlns:a16="http://schemas.microsoft.com/office/drawing/2014/main" id="{AD7E1F0B-5D7A-3E28-B2A4-90674E510FF5}"/>
              </a:ext>
            </a:extLst>
          </p:cNvPr>
          <p:cNvGrpSpPr/>
          <p:nvPr/>
        </p:nvGrpSpPr>
        <p:grpSpPr>
          <a:xfrm>
            <a:off x="110757" y="3259227"/>
            <a:ext cx="3662230" cy="3621949"/>
            <a:chOff x="266834" y="3250788"/>
            <a:chExt cx="3662230" cy="3621949"/>
          </a:xfrm>
        </p:grpSpPr>
        <p:sp>
          <p:nvSpPr>
            <p:cNvPr id="13" name="Picture 2" descr="Decorative shape">
              <a:extLst>
                <a:ext uri="{FF2B5EF4-FFF2-40B4-BE49-F238E27FC236}">
                  <a16:creationId xmlns:a16="http://schemas.microsoft.com/office/drawing/2014/main" id="{728AA34A-B158-2CE8-3F28-E15E922B2B3B}"/>
                </a:ext>
              </a:extLst>
            </p:cNvPr>
            <p:cNvSpPr/>
            <p:nvPr/>
          </p:nvSpPr>
          <p:spPr>
            <a:xfrm rot="21156282" flipH="1">
              <a:off x="266834" y="3250788"/>
              <a:ext cx="3662230" cy="3621949"/>
            </a:xfrm>
            <a:custGeom>
              <a:avLst/>
              <a:gdLst>
                <a:gd name="connsiteX0" fmla="*/ 5911123 w 5925345"/>
                <a:gd name="connsiteY0" fmla="*/ 1060739 h 1876623"/>
                <a:gd name="connsiteX1" fmla="*/ 5925264 w 5925345"/>
                <a:gd name="connsiteY1" fmla="*/ 1383675 h 1876623"/>
                <a:gd name="connsiteX2" fmla="*/ 5814493 w 5925345"/>
                <a:gd name="connsiteY2" fmla="*/ 1480320 h 1876623"/>
                <a:gd name="connsiteX3" fmla="*/ 4867040 w 5925345"/>
                <a:gd name="connsiteY3" fmla="*/ 1572251 h 1876623"/>
                <a:gd name="connsiteX4" fmla="*/ 4518226 w 5925345"/>
                <a:gd name="connsiteY4" fmla="*/ 1605252 h 1876623"/>
                <a:gd name="connsiteX5" fmla="*/ 3896018 w 5925345"/>
                <a:gd name="connsiteY5" fmla="*/ 1657110 h 1876623"/>
                <a:gd name="connsiteX6" fmla="*/ 3221959 w 5925345"/>
                <a:gd name="connsiteY6" fmla="*/ 1694825 h 1876623"/>
                <a:gd name="connsiteX7" fmla="*/ 2203800 w 5925345"/>
                <a:gd name="connsiteY7" fmla="*/ 1746683 h 1876623"/>
                <a:gd name="connsiteX8" fmla="*/ 1694721 w 5925345"/>
                <a:gd name="connsiteY8" fmla="*/ 1774970 h 1876623"/>
                <a:gd name="connsiteX9" fmla="*/ 657708 w 5925345"/>
                <a:gd name="connsiteY9" fmla="*/ 1862186 h 1876623"/>
                <a:gd name="connsiteX10" fmla="*/ 341890 w 5925345"/>
                <a:gd name="connsiteY10" fmla="*/ 1869258 h 1876623"/>
                <a:gd name="connsiteX11" fmla="*/ 245259 w 5925345"/>
                <a:gd name="connsiteY11" fmla="*/ 1848043 h 1876623"/>
                <a:gd name="connsiteX12" fmla="*/ 158056 w 5925345"/>
                <a:gd name="connsiteY12" fmla="*/ 1760827 h 1876623"/>
                <a:gd name="connsiteX13" fmla="*/ 4861 w 5925345"/>
                <a:gd name="connsiteY13" fmla="*/ 865091 h 1876623"/>
                <a:gd name="connsiteX14" fmla="*/ 35500 w 5925345"/>
                <a:gd name="connsiteY14" fmla="*/ 619943 h 1876623"/>
                <a:gd name="connsiteX15" fmla="*/ 110919 w 5925345"/>
                <a:gd name="connsiteY15" fmla="*/ 372437 h 1876623"/>
                <a:gd name="connsiteX16" fmla="*/ 247616 w 5925345"/>
                <a:gd name="connsiteY16" fmla="*/ 285221 h 1876623"/>
                <a:gd name="connsiteX17" fmla="*/ 506869 w 5925345"/>
                <a:gd name="connsiteY17" fmla="*/ 285221 h 1876623"/>
                <a:gd name="connsiteX18" fmla="*/ 1081941 w 5925345"/>
                <a:gd name="connsiteY18" fmla="*/ 266363 h 1876623"/>
                <a:gd name="connsiteX19" fmla="*/ 1534455 w 5925345"/>
                <a:gd name="connsiteY19" fmla="*/ 252220 h 1876623"/>
                <a:gd name="connsiteX20" fmla="*/ 2957992 w 5925345"/>
                <a:gd name="connsiteY20" fmla="*/ 214505 h 1876623"/>
                <a:gd name="connsiteX21" fmla="*/ 3679188 w 5925345"/>
                <a:gd name="connsiteY21" fmla="*/ 153218 h 1876623"/>
                <a:gd name="connsiteX22" fmla="*/ 4108134 w 5925345"/>
                <a:gd name="connsiteY22" fmla="*/ 113145 h 1876623"/>
                <a:gd name="connsiteX23" fmla="*/ 4704417 w 5925345"/>
                <a:gd name="connsiteY23" fmla="*/ 40072 h 1876623"/>
                <a:gd name="connsiteX24" fmla="*/ 5006094 w 5925345"/>
                <a:gd name="connsiteY24" fmla="*/ 16500 h 1876623"/>
                <a:gd name="connsiteX25" fmla="*/ 5623588 w 5925345"/>
                <a:gd name="connsiteY25" fmla="*/ 0 h 1876623"/>
                <a:gd name="connsiteX26" fmla="*/ 5729646 w 5925345"/>
                <a:gd name="connsiteY26" fmla="*/ 9429 h 1876623"/>
                <a:gd name="connsiteX27" fmla="*/ 5790924 w 5925345"/>
                <a:gd name="connsiteY27" fmla="*/ 63644 h 1876623"/>
                <a:gd name="connsiteX28" fmla="*/ 5880484 w 5925345"/>
                <a:gd name="connsiteY28" fmla="*/ 577513 h 1876623"/>
                <a:gd name="connsiteX29" fmla="*/ 5904053 w 5925345"/>
                <a:gd name="connsiteY29" fmla="*/ 846234 h 1876623"/>
                <a:gd name="connsiteX30" fmla="*/ 5904053 w 5925345"/>
                <a:gd name="connsiteY30" fmla="*/ 1056025 h 1876623"/>
                <a:gd name="connsiteX31" fmla="*/ 5911123 w 5925345"/>
                <a:gd name="connsiteY31" fmla="*/ 1056025 h 1876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925345" h="1876623">
                  <a:moveTo>
                    <a:pt x="5911123" y="1060739"/>
                  </a:moveTo>
                  <a:cubicBezTo>
                    <a:pt x="5915837" y="1166813"/>
                    <a:pt x="5920551" y="1275244"/>
                    <a:pt x="5925264" y="1383675"/>
                  </a:cubicBezTo>
                  <a:cubicBezTo>
                    <a:pt x="5927621" y="1433176"/>
                    <a:pt x="5878127" y="1477963"/>
                    <a:pt x="5814493" y="1480320"/>
                  </a:cubicBezTo>
                  <a:cubicBezTo>
                    <a:pt x="5496318" y="1494463"/>
                    <a:pt x="5180500" y="1525107"/>
                    <a:pt x="4867040" y="1572251"/>
                  </a:cubicBezTo>
                  <a:cubicBezTo>
                    <a:pt x="4751554" y="1588751"/>
                    <a:pt x="4633711" y="1595823"/>
                    <a:pt x="4518226" y="1605252"/>
                  </a:cubicBezTo>
                  <a:cubicBezTo>
                    <a:pt x="4310823" y="1624109"/>
                    <a:pt x="4103420" y="1642967"/>
                    <a:pt x="3896018" y="1657110"/>
                  </a:cubicBezTo>
                  <a:cubicBezTo>
                    <a:pt x="3672117" y="1673610"/>
                    <a:pt x="3445860" y="1690111"/>
                    <a:pt x="3221959" y="1694825"/>
                  </a:cubicBezTo>
                  <a:cubicBezTo>
                    <a:pt x="2882573" y="1704254"/>
                    <a:pt x="2540830" y="1716040"/>
                    <a:pt x="2203800" y="1746683"/>
                  </a:cubicBezTo>
                  <a:cubicBezTo>
                    <a:pt x="2034107" y="1760827"/>
                    <a:pt x="1864414" y="1763184"/>
                    <a:pt x="1694721" y="1774970"/>
                  </a:cubicBezTo>
                  <a:cubicBezTo>
                    <a:pt x="1348264" y="1798542"/>
                    <a:pt x="1001808" y="1812685"/>
                    <a:pt x="657708" y="1862186"/>
                  </a:cubicBezTo>
                  <a:cubicBezTo>
                    <a:pt x="554006" y="1878686"/>
                    <a:pt x="447948" y="1881044"/>
                    <a:pt x="341890" y="1869258"/>
                  </a:cubicBezTo>
                  <a:cubicBezTo>
                    <a:pt x="308894" y="1864543"/>
                    <a:pt x="275898" y="1857472"/>
                    <a:pt x="245259" y="1848043"/>
                  </a:cubicBezTo>
                  <a:cubicBezTo>
                    <a:pt x="198122" y="1831542"/>
                    <a:pt x="167483" y="1807971"/>
                    <a:pt x="158056" y="1760827"/>
                  </a:cubicBezTo>
                  <a:cubicBezTo>
                    <a:pt x="110919" y="1461463"/>
                    <a:pt x="59068" y="1164456"/>
                    <a:pt x="4861" y="865091"/>
                  </a:cubicBezTo>
                  <a:cubicBezTo>
                    <a:pt x="-6924" y="782590"/>
                    <a:pt x="2504" y="697730"/>
                    <a:pt x="35500" y="619943"/>
                  </a:cubicBezTo>
                  <a:cubicBezTo>
                    <a:pt x="66139" y="539798"/>
                    <a:pt x="103848" y="459654"/>
                    <a:pt x="110919" y="372437"/>
                  </a:cubicBezTo>
                  <a:cubicBezTo>
                    <a:pt x="115633" y="315864"/>
                    <a:pt x="169840" y="285221"/>
                    <a:pt x="247616" y="285221"/>
                  </a:cubicBezTo>
                  <a:cubicBezTo>
                    <a:pt x="334820" y="285221"/>
                    <a:pt x="419666" y="287578"/>
                    <a:pt x="506869" y="285221"/>
                  </a:cubicBezTo>
                  <a:cubicBezTo>
                    <a:pt x="697774" y="280507"/>
                    <a:pt x="891036" y="273435"/>
                    <a:pt x="1081941" y="266363"/>
                  </a:cubicBezTo>
                  <a:cubicBezTo>
                    <a:pt x="1232779" y="261649"/>
                    <a:pt x="1383617" y="249863"/>
                    <a:pt x="1534455" y="252220"/>
                  </a:cubicBezTo>
                  <a:cubicBezTo>
                    <a:pt x="2010539" y="256935"/>
                    <a:pt x="2484265" y="235720"/>
                    <a:pt x="2957992" y="214505"/>
                  </a:cubicBezTo>
                  <a:cubicBezTo>
                    <a:pt x="3198391" y="205076"/>
                    <a:pt x="3438789" y="174433"/>
                    <a:pt x="3679188" y="153218"/>
                  </a:cubicBezTo>
                  <a:cubicBezTo>
                    <a:pt x="3822956" y="141432"/>
                    <a:pt x="3964366" y="129646"/>
                    <a:pt x="4108134" y="113145"/>
                  </a:cubicBezTo>
                  <a:cubicBezTo>
                    <a:pt x="4308466" y="89574"/>
                    <a:pt x="4506442" y="63644"/>
                    <a:pt x="4704417" y="40072"/>
                  </a:cubicBezTo>
                  <a:cubicBezTo>
                    <a:pt x="4803404" y="28286"/>
                    <a:pt x="4904749" y="21215"/>
                    <a:pt x="5006094" y="16500"/>
                  </a:cubicBezTo>
                  <a:cubicBezTo>
                    <a:pt x="5211139" y="9429"/>
                    <a:pt x="5418542" y="4714"/>
                    <a:pt x="5623588" y="0"/>
                  </a:cubicBezTo>
                  <a:cubicBezTo>
                    <a:pt x="5658940" y="0"/>
                    <a:pt x="5694293" y="4714"/>
                    <a:pt x="5729646" y="9429"/>
                  </a:cubicBezTo>
                  <a:cubicBezTo>
                    <a:pt x="5760285" y="11786"/>
                    <a:pt x="5786211" y="33001"/>
                    <a:pt x="5790924" y="63644"/>
                  </a:cubicBezTo>
                  <a:cubicBezTo>
                    <a:pt x="5819206" y="235720"/>
                    <a:pt x="5852202" y="405438"/>
                    <a:pt x="5880484" y="577513"/>
                  </a:cubicBezTo>
                  <a:cubicBezTo>
                    <a:pt x="5894625" y="667087"/>
                    <a:pt x="5899339" y="756660"/>
                    <a:pt x="5904053" y="846234"/>
                  </a:cubicBezTo>
                  <a:cubicBezTo>
                    <a:pt x="5908767" y="916950"/>
                    <a:pt x="5904053" y="985309"/>
                    <a:pt x="5904053" y="1056025"/>
                  </a:cubicBezTo>
                  <a:lnTo>
                    <a:pt x="5911123" y="1056025"/>
                  </a:lnTo>
                  <a:close/>
                </a:path>
              </a:pathLst>
            </a:custGeom>
            <a:solidFill>
              <a:srgbClr val="BBEBA0"/>
            </a:solidFill>
            <a:ln w="16366" cap="flat">
              <a:noFill/>
              <a:prstDash val="solid"/>
              <a:miter/>
            </a:ln>
          </p:spPr>
          <p:txBody>
            <a:bodyPr rtlCol="0" anchor="ctr"/>
            <a:lstStyle/>
            <a:p>
              <a:endParaRPr lang="en-US"/>
            </a:p>
          </p:txBody>
        </p:sp>
        <p:sp>
          <p:nvSpPr>
            <p:cNvPr id="23" name="TextBox 22">
              <a:extLst>
                <a:ext uri="{FF2B5EF4-FFF2-40B4-BE49-F238E27FC236}">
                  <a16:creationId xmlns:a16="http://schemas.microsoft.com/office/drawing/2014/main" id="{815FF95C-652E-E873-0B29-29A15E4B5633}"/>
                </a:ext>
              </a:extLst>
            </p:cNvPr>
            <p:cNvSpPr txBox="1"/>
            <p:nvPr/>
          </p:nvSpPr>
          <p:spPr>
            <a:xfrm>
              <a:off x="357187" y="3865363"/>
              <a:ext cx="3492181" cy="2246769"/>
            </a:xfrm>
            <a:prstGeom prst="rect">
              <a:avLst/>
            </a:prstGeom>
            <a:noFill/>
          </p:spPr>
          <p:txBody>
            <a:bodyPr wrap="square">
              <a:spAutoFit/>
            </a:bodyPr>
            <a:lstStyle/>
            <a:p>
              <a:pPr algn="ctr"/>
              <a:r>
                <a:rPr lang="en-GB" sz="2800"/>
                <a:t>Her output reflects her passion, competence and innovative thinking as a palaeontologist</a:t>
              </a:r>
            </a:p>
          </p:txBody>
        </p:sp>
      </p:grpSp>
      <p:grpSp>
        <p:nvGrpSpPr>
          <p:cNvPr id="30" name="Group 29" descr="She overcame bouts of poor health and depleted funds to carry out her work…to the best of her considerable abilities ">
            <a:extLst>
              <a:ext uri="{FF2B5EF4-FFF2-40B4-BE49-F238E27FC236}">
                <a16:creationId xmlns:a16="http://schemas.microsoft.com/office/drawing/2014/main" id="{BF0CA269-A22D-5D24-3398-F30BCB3322F4}"/>
              </a:ext>
            </a:extLst>
          </p:cNvPr>
          <p:cNvGrpSpPr/>
          <p:nvPr/>
        </p:nvGrpSpPr>
        <p:grpSpPr>
          <a:xfrm>
            <a:off x="3150862" y="3375137"/>
            <a:ext cx="6425145" cy="3700771"/>
            <a:chOff x="2966505" y="3619974"/>
            <a:chExt cx="6258990" cy="3509797"/>
          </a:xfrm>
        </p:grpSpPr>
        <p:pic>
          <p:nvPicPr>
            <p:cNvPr id="19" name="Picture 18">
              <a:extLst>
                <a:ext uri="{FF2B5EF4-FFF2-40B4-BE49-F238E27FC236}">
                  <a16:creationId xmlns:a16="http://schemas.microsoft.com/office/drawing/2014/main" id="{917ABBE9-7ED8-7468-F8AB-E4122CE1678E}"/>
                </a:ext>
              </a:extLst>
            </p:cNvPr>
            <p:cNvPicPr>
              <a:picLocks noChangeAspect="1"/>
            </p:cNvPicPr>
            <p:nvPr/>
          </p:nvPicPr>
          <p:blipFill>
            <a:blip r:embed="rId3"/>
            <a:stretch>
              <a:fillRect/>
            </a:stretch>
          </p:blipFill>
          <p:spPr>
            <a:xfrm>
              <a:off x="2966505" y="3619974"/>
              <a:ext cx="6258990" cy="3509797"/>
            </a:xfrm>
            <a:prstGeom prst="rect">
              <a:avLst/>
            </a:prstGeom>
          </p:spPr>
        </p:pic>
        <p:sp>
          <p:nvSpPr>
            <p:cNvPr id="25" name="TextBox 24">
              <a:extLst>
                <a:ext uri="{FF2B5EF4-FFF2-40B4-BE49-F238E27FC236}">
                  <a16:creationId xmlns:a16="http://schemas.microsoft.com/office/drawing/2014/main" id="{F46A5E1D-CC3A-752B-C071-6B4DD953F5E0}"/>
                </a:ext>
              </a:extLst>
            </p:cNvPr>
            <p:cNvSpPr txBox="1"/>
            <p:nvPr/>
          </p:nvSpPr>
          <p:spPr>
            <a:xfrm>
              <a:off x="4030119" y="4507051"/>
              <a:ext cx="4222062" cy="2130827"/>
            </a:xfrm>
            <a:prstGeom prst="rect">
              <a:avLst/>
            </a:prstGeom>
            <a:noFill/>
          </p:spPr>
          <p:txBody>
            <a:bodyPr wrap="square">
              <a:spAutoFit/>
            </a:bodyPr>
            <a:lstStyle/>
            <a:p>
              <a:pPr algn="ctr"/>
              <a:r>
                <a:rPr lang="en-GB" sz="2800"/>
                <a:t>She overcame bouts of poor health and depleted funds to carry out her work…to the best of her considerable abilities </a:t>
              </a:r>
            </a:p>
          </p:txBody>
        </p:sp>
      </p:grpSp>
      <p:grpSp>
        <p:nvGrpSpPr>
          <p:cNvPr id="31" name="Group 30" descr="She worked until just before her death aged 72">
            <a:extLst>
              <a:ext uri="{FF2B5EF4-FFF2-40B4-BE49-F238E27FC236}">
                <a16:creationId xmlns:a16="http://schemas.microsoft.com/office/drawing/2014/main" id="{4725FF14-7C60-DDF4-B098-656DB8A554B7}"/>
              </a:ext>
            </a:extLst>
          </p:cNvPr>
          <p:cNvGrpSpPr/>
          <p:nvPr/>
        </p:nvGrpSpPr>
        <p:grpSpPr>
          <a:xfrm>
            <a:off x="9201775" y="3787619"/>
            <a:ext cx="2335859" cy="2964167"/>
            <a:chOff x="9144000" y="3808820"/>
            <a:chExt cx="2335859" cy="2964167"/>
          </a:xfrm>
        </p:grpSpPr>
        <p:sp>
          <p:nvSpPr>
            <p:cNvPr id="15" name="Picture 3" descr="Decorative shape">
              <a:extLst>
                <a:ext uri="{FF2B5EF4-FFF2-40B4-BE49-F238E27FC236}">
                  <a16:creationId xmlns:a16="http://schemas.microsoft.com/office/drawing/2014/main" id="{30BA92D3-5F70-B2CD-6700-5040E9A259EE}"/>
                </a:ext>
              </a:extLst>
            </p:cNvPr>
            <p:cNvSpPr/>
            <p:nvPr/>
          </p:nvSpPr>
          <p:spPr>
            <a:xfrm>
              <a:off x="9177686" y="3808820"/>
              <a:ext cx="2302173" cy="2964167"/>
            </a:xfrm>
            <a:custGeom>
              <a:avLst/>
              <a:gdLst>
                <a:gd name="connsiteX0" fmla="*/ 5911123 w 5925345"/>
                <a:gd name="connsiteY0" fmla="*/ 1060739 h 1876623"/>
                <a:gd name="connsiteX1" fmla="*/ 5925264 w 5925345"/>
                <a:gd name="connsiteY1" fmla="*/ 1383675 h 1876623"/>
                <a:gd name="connsiteX2" fmla="*/ 5814493 w 5925345"/>
                <a:gd name="connsiteY2" fmla="*/ 1480320 h 1876623"/>
                <a:gd name="connsiteX3" fmla="*/ 4867040 w 5925345"/>
                <a:gd name="connsiteY3" fmla="*/ 1572251 h 1876623"/>
                <a:gd name="connsiteX4" fmla="*/ 4518226 w 5925345"/>
                <a:gd name="connsiteY4" fmla="*/ 1605252 h 1876623"/>
                <a:gd name="connsiteX5" fmla="*/ 3896018 w 5925345"/>
                <a:gd name="connsiteY5" fmla="*/ 1657110 h 1876623"/>
                <a:gd name="connsiteX6" fmla="*/ 3221959 w 5925345"/>
                <a:gd name="connsiteY6" fmla="*/ 1694825 h 1876623"/>
                <a:gd name="connsiteX7" fmla="*/ 2203800 w 5925345"/>
                <a:gd name="connsiteY7" fmla="*/ 1746683 h 1876623"/>
                <a:gd name="connsiteX8" fmla="*/ 1694721 w 5925345"/>
                <a:gd name="connsiteY8" fmla="*/ 1774970 h 1876623"/>
                <a:gd name="connsiteX9" fmla="*/ 657708 w 5925345"/>
                <a:gd name="connsiteY9" fmla="*/ 1862186 h 1876623"/>
                <a:gd name="connsiteX10" fmla="*/ 341890 w 5925345"/>
                <a:gd name="connsiteY10" fmla="*/ 1869258 h 1876623"/>
                <a:gd name="connsiteX11" fmla="*/ 245259 w 5925345"/>
                <a:gd name="connsiteY11" fmla="*/ 1848043 h 1876623"/>
                <a:gd name="connsiteX12" fmla="*/ 158056 w 5925345"/>
                <a:gd name="connsiteY12" fmla="*/ 1760827 h 1876623"/>
                <a:gd name="connsiteX13" fmla="*/ 4861 w 5925345"/>
                <a:gd name="connsiteY13" fmla="*/ 865091 h 1876623"/>
                <a:gd name="connsiteX14" fmla="*/ 35500 w 5925345"/>
                <a:gd name="connsiteY14" fmla="*/ 619943 h 1876623"/>
                <a:gd name="connsiteX15" fmla="*/ 110919 w 5925345"/>
                <a:gd name="connsiteY15" fmla="*/ 372437 h 1876623"/>
                <a:gd name="connsiteX16" fmla="*/ 247616 w 5925345"/>
                <a:gd name="connsiteY16" fmla="*/ 285221 h 1876623"/>
                <a:gd name="connsiteX17" fmla="*/ 506869 w 5925345"/>
                <a:gd name="connsiteY17" fmla="*/ 285221 h 1876623"/>
                <a:gd name="connsiteX18" fmla="*/ 1081941 w 5925345"/>
                <a:gd name="connsiteY18" fmla="*/ 266363 h 1876623"/>
                <a:gd name="connsiteX19" fmla="*/ 1534455 w 5925345"/>
                <a:gd name="connsiteY19" fmla="*/ 252220 h 1876623"/>
                <a:gd name="connsiteX20" fmla="*/ 2957992 w 5925345"/>
                <a:gd name="connsiteY20" fmla="*/ 214505 h 1876623"/>
                <a:gd name="connsiteX21" fmla="*/ 3679188 w 5925345"/>
                <a:gd name="connsiteY21" fmla="*/ 153218 h 1876623"/>
                <a:gd name="connsiteX22" fmla="*/ 4108134 w 5925345"/>
                <a:gd name="connsiteY22" fmla="*/ 113145 h 1876623"/>
                <a:gd name="connsiteX23" fmla="*/ 4704417 w 5925345"/>
                <a:gd name="connsiteY23" fmla="*/ 40072 h 1876623"/>
                <a:gd name="connsiteX24" fmla="*/ 5006094 w 5925345"/>
                <a:gd name="connsiteY24" fmla="*/ 16500 h 1876623"/>
                <a:gd name="connsiteX25" fmla="*/ 5623588 w 5925345"/>
                <a:gd name="connsiteY25" fmla="*/ 0 h 1876623"/>
                <a:gd name="connsiteX26" fmla="*/ 5729646 w 5925345"/>
                <a:gd name="connsiteY26" fmla="*/ 9429 h 1876623"/>
                <a:gd name="connsiteX27" fmla="*/ 5790924 w 5925345"/>
                <a:gd name="connsiteY27" fmla="*/ 63644 h 1876623"/>
                <a:gd name="connsiteX28" fmla="*/ 5880484 w 5925345"/>
                <a:gd name="connsiteY28" fmla="*/ 577513 h 1876623"/>
                <a:gd name="connsiteX29" fmla="*/ 5904053 w 5925345"/>
                <a:gd name="connsiteY29" fmla="*/ 846234 h 1876623"/>
                <a:gd name="connsiteX30" fmla="*/ 5904053 w 5925345"/>
                <a:gd name="connsiteY30" fmla="*/ 1056025 h 1876623"/>
                <a:gd name="connsiteX31" fmla="*/ 5911123 w 5925345"/>
                <a:gd name="connsiteY31" fmla="*/ 1056025 h 1876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925345" h="1876623">
                  <a:moveTo>
                    <a:pt x="5911123" y="1060739"/>
                  </a:moveTo>
                  <a:cubicBezTo>
                    <a:pt x="5915837" y="1166813"/>
                    <a:pt x="5920551" y="1275244"/>
                    <a:pt x="5925264" y="1383675"/>
                  </a:cubicBezTo>
                  <a:cubicBezTo>
                    <a:pt x="5927621" y="1433176"/>
                    <a:pt x="5878127" y="1477963"/>
                    <a:pt x="5814493" y="1480320"/>
                  </a:cubicBezTo>
                  <a:cubicBezTo>
                    <a:pt x="5496318" y="1494463"/>
                    <a:pt x="5180500" y="1525107"/>
                    <a:pt x="4867040" y="1572251"/>
                  </a:cubicBezTo>
                  <a:cubicBezTo>
                    <a:pt x="4751554" y="1588751"/>
                    <a:pt x="4633711" y="1595823"/>
                    <a:pt x="4518226" y="1605252"/>
                  </a:cubicBezTo>
                  <a:cubicBezTo>
                    <a:pt x="4310823" y="1624109"/>
                    <a:pt x="4103420" y="1642967"/>
                    <a:pt x="3896018" y="1657110"/>
                  </a:cubicBezTo>
                  <a:cubicBezTo>
                    <a:pt x="3672117" y="1673610"/>
                    <a:pt x="3445860" y="1690111"/>
                    <a:pt x="3221959" y="1694825"/>
                  </a:cubicBezTo>
                  <a:cubicBezTo>
                    <a:pt x="2882573" y="1704254"/>
                    <a:pt x="2540830" y="1716040"/>
                    <a:pt x="2203800" y="1746683"/>
                  </a:cubicBezTo>
                  <a:cubicBezTo>
                    <a:pt x="2034107" y="1760827"/>
                    <a:pt x="1864414" y="1763184"/>
                    <a:pt x="1694721" y="1774970"/>
                  </a:cubicBezTo>
                  <a:cubicBezTo>
                    <a:pt x="1348264" y="1798542"/>
                    <a:pt x="1001808" y="1812685"/>
                    <a:pt x="657708" y="1862186"/>
                  </a:cubicBezTo>
                  <a:cubicBezTo>
                    <a:pt x="554006" y="1878686"/>
                    <a:pt x="447948" y="1881044"/>
                    <a:pt x="341890" y="1869258"/>
                  </a:cubicBezTo>
                  <a:cubicBezTo>
                    <a:pt x="308894" y="1864543"/>
                    <a:pt x="275898" y="1857472"/>
                    <a:pt x="245259" y="1848043"/>
                  </a:cubicBezTo>
                  <a:cubicBezTo>
                    <a:pt x="198122" y="1831542"/>
                    <a:pt x="167483" y="1807971"/>
                    <a:pt x="158056" y="1760827"/>
                  </a:cubicBezTo>
                  <a:cubicBezTo>
                    <a:pt x="110919" y="1461463"/>
                    <a:pt x="59068" y="1164456"/>
                    <a:pt x="4861" y="865091"/>
                  </a:cubicBezTo>
                  <a:cubicBezTo>
                    <a:pt x="-6924" y="782590"/>
                    <a:pt x="2504" y="697730"/>
                    <a:pt x="35500" y="619943"/>
                  </a:cubicBezTo>
                  <a:cubicBezTo>
                    <a:pt x="66139" y="539798"/>
                    <a:pt x="103848" y="459654"/>
                    <a:pt x="110919" y="372437"/>
                  </a:cubicBezTo>
                  <a:cubicBezTo>
                    <a:pt x="115633" y="315864"/>
                    <a:pt x="169840" y="285221"/>
                    <a:pt x="247616" y="285221"/>
                  </a:cubicBezTo>
                  <a:cubicBezTo>
                    <a:pt x="334820" y="285221"/>
                    <a:pt x="419666" y="287578"/>
                    <a:pt x="506869" y="285221"/>
                  </a:cubicBezTo>
                  <a:cubicBezTo>
                    <a:pt x="697774" y="280507"/>
                    <a:pt x="891036" y="273435"/>
                    <a:pt x="1081941" y="266363"/>
                  </a:cubicBezTo>
                  <a:cubicBezTo>
                    <a:pt x="1232779" y="261649"/>
                    <a:pt x="1383617" y="249863"/>
                    <a:pt x="1534455" y="252220"/>
                  </a:cubicBezTo>
                  <a:cubicBezTo>
                    <a:pt x="2010539" y="256935"/>
                    <a:pt x="2484265" y="235720"/>
                    <a:pt x="2957992" y="214505"/>
                  </a:cubicBezTo>
                  <a:cubicBezTo>
                    <a:pt x="3198391" y="205076"/>
                    <a:pt x="3438789" y="174433"/>
                    <a:pt x="3679188" y="153218"/>
                  </a:cubicBezTo>
                  <a:cubicBezTo>
                    <a:pt x="3822956" y="141432"/>
                    <a:pt x="3964366" y="129646"/>
                    <a:pt x="4108134" y="113145"/>
                  </a:cubicBezTo>
                  <a:cubicBezTo>
                    <a:pt x="4308466" y="89574"/>
                    <a:pt x="4506442" y="63644"/>
                    <a:pt x="4704417" y="40072"/>
                  </a:cubicBezTo>
                  <a:cubicBezTo>
                    <a:pt x="4803404" y="28286"/>
                    <a:pt x="4904749" y="21215"/>
                    <a:pt x="5006094" y="16500"/>
                  </a:cubicBezTo>
                  <a:cubicBezTo>
                    <a:pt x="5211139" y="9429"/>
                    <a:pt x="5418542" y="4714"/>
                    <a:pt x="5623588" y="0"/>
                  </a:cubicBezTo>
                  <a:cubicBezTo>
                    <a:pt x="5658940" y="0"/>
                    <a:pt x="5694293" y="4714"/>
                    <a:pt x="5729646" y="9429"/>
                  </a:cubicBezTo>
                  <a:cubicBezTo>
                    <a:pt x="5760285" y="11786"/>
                    <a:pt x="5786211" y="33001"/>
                    <a:pt x="5790924" y="63644"/>
                  </a:cubicBezTo>
                  <a:cubicBezTo>
                    <a:pt x="5819206" y="235720"/>
                    <a:pt x="5852202" y="405438"/>
                    <a:pt x="5880484" y="577513"/>
                  </a:cubicBezTo>
                  <a:cubicBezTo>
                    <a:pt x="5894625" y="667087"/>
                    <a:pt x="5899339" y="756660"/>
                    <a:pt x="5904053" y="846234"/>
                  </a:cubicBezTo>
                  <a:cubicBezTo>
                    <a:pt x="5908767" y="916950"/>
                    <a:pt x="5904053" y="985309"/>
                    <a:pt x="5904053" y="1056025"/>
                  </a:cubicBezTo>
                  <a:lnTo>
                    <a:pt x="5911123" y="1056025"/>
                  </a:lnTo>
                  <a:close/>
                </a:path>
              </a:pathLst>
            </a:custGeom>
            <a:solidFill>
              <a:srgbClr val="4884EE"/>
            </a:solidFill>
            <a:ln w="16366" cap="flat">
              <a:noFill/>
              <a:prstDash val="solid"/>
              <a:miter/>
            </a:ln>
          </p:spPr>
          <p:txBody>
            <a:bodyPr rtlCol="0" anchor="ctr"/>
            <a:lstStyle/>
            <a:p>
              <a:endParaRPr lang="en-US"/>
            </a:p>
          </p:txBody>
        </p:sp>
        <p:sp>
          <p:nvSpPr>
            <p:cNvPr id="27" name="TextBox 26">
              <a:extLst>
                <a:ext uri="{FF2B5EF4-FFF2-40B4-BE49-F238E27FC236}">
                  <a16:creationId xmlns:a16="http://schemas.microsoft.com/office/drawing/2014/main" id="{B61F8993-10C9-1E47-3F2E-995B27D9E29A}"/>
                </a:ext>
              </a:extLst>
            </p:cNvPr>
            <p:cNvSpPr txBox="1"/>
            <p:nvPr/>
          </p:nvSpPr>
          <p:spPr>
            <a:xfrm>
              <a:off x="9144000" y="4277120"/>
              <a:ext cx="2302173" cy="2246769"/>
            </a:xfrm>
            <a:prstGeom prst="rect">
              <a:avLst/>
            </a:prstGeom>
            <a:noFill/>
          </p:spPr>
          <p:txBody>
            <a:bodyPr wrap="square">
              <a:spAutoFit/>
            </a:bodyPr>
            <a:lstStyle/>
            <a:p>
              <a:pPr algn="ctr"/>
              <a:r>
                <a:rPr lang="en-GB" sz="2800">
                  <a:solidFill>
                    <a:schemeClr val="bg1"/>
                  </a:solidFill>
                </a:rPr>
                <a:t>She worked until just before her death aged 72</a:t>
              </a:r>
            </a:p>
          </p:txBody>
        </p:sp>
      </p:grpSp>
      <p:sp>
        <p:nvSpPr>
          <p:cNvPr id="3" name="Thought Bubble: Cloud 2">
            <a:extLst>
              <a:ext uri="{FF2B5EF4-FFF2-40B4-BE49-F238E27FC236}">
                <a16:creationId xmlns:a16="http://schemas.microsoft.com/office/drawing/2014/main" id="{A81AAB77-9240-D0D9-0150-0A6AB6B4AA75}"/>
              </a:ext>
            </a:extLst>
          </p:cNvPr>
          <p:cNvSpPr/>
          <p:nvPr/>
        </p:nvSpPr>
        <p:spPr>
          <a:xfrm>
            <a:off x="3206491" y="1750201"/>
            <a:ext cx="5677469" cy="2834370"/>
          </a:xfrm>
          <a:prstGeom prst="cloudCallout">
            <a:avLst/>
          </a:prstGeom>
          <a:solidFill>
            <a:srgbClr val="FFFF00"/>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sz="2800" b="1" dirty="0">
              <a:solidFill>
                <a:schemeClr val="tx1"/>
              </a:solidFill>
            </a:endParaRPr>
          </a:p>
          <a:p>
            <a:pPr algn="ctr"/>
            <a:r>
              <a:rPr lang="en-GB" sz="2800" b="1" dirty="0">
                <a:solidFill>
                  <a:schemeClr val="tx1"/>
                </a:solidFill>
                <a:latin typeface="Arial" panose="020B0604020202020204" pitchFamily="34" charset="0"/>
                <a:cs typeface="Arial" panose="020B0604020202020204" pitchFamily="34" charset="0"/>
              </a:rPr>
              <a:t>Activity:</a:t>
            </a:r>
          </a:p>
          <a:p>
            <a:pPr algn="ctr"/>
            <a:r>
              <a:rPr lang="en-GB" sz="2800" dirty="0">
                <a:solidFill>
                  <a:schemeClr val="tx1"/>
                </a:solidFill>
              </a:rPr>
              <a:t>Highlight the words that describe Dorothea’s </a:t>
            </a:r>
            <a:r>
              <a:rPr lang="en-GB" sz="2800" b="1" dirty="0">
                <a:solidFill>
                  <a:schemeClr val="tx1"/>
                </a:solidFill>
              </a:rPr>
              <a:t>character</a:t>
            </a:r>
            <a:endParaRPr lang="en-GB" sz="2800" b="1" dirty="0">
              <a:solidFill>
                <a:schemeClr val="tx1"/>
              </a:solidFill>
              <a:latin typeface="Arial" panose="020B0604020202020204" pitchFamily="34" charset="0"/>
              <a:cs typeface="Arial" panose="020B0604020202020204" pitchFamily="34" charset="0"/>
            </a:endParaRPr>
          </a:p>
          <a:p>
            <a:pPr algn="ctr"/>
            <a:endParaRPr lang="en-GB" dirty="0">
              <a:solidFill>
                <a:schemeClr val="tx1"/>
              </a:solidFill>
            </a:endParaRPr>
          </a:p>
        </p:txBody>
      </p:sp>
    </p:spTree>
    <p:extLst>
      <p:ext uri="{BB962C8B-B14F-4D97-AF65-F5344CB8AC3E}">
        <p14:creationId xmlns:p14="http://schemas.microsoft.com/office/powerpoint/2010/main" val="3630538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BEDA18-C538-311B-5ECE-B90E53B9E342}"/>
            </a:ext>
          </a:extLst>
        </p:cNvPr>
        <p:cNvGrpSpPr/>
        <p:nvPr/>
      </p:nvGrpSpPr>
      <p:grpSpPr>
        <a:xfrm>
          <a:off x="0" y="0"/>
          <a:ext cx="0" cy="0"/>
          <a:chOff x="0" y="0"/>
          <a:chExt cx="0" cy="0"/>
        </a:xfrm>
      </p:grpSpPr>
      <p:grpSp>
        <p:nvGrpSpPr>
          <p:cNvPr id="31" name="Group 30" descr="She worked until just before her death aged 72">
            <a:extLst>
              <a:ext uri="{FF2B5EF4-FFF2-40B4-BE49-F238E27FC236}">
                <a16:creationId xmlns:a16="http://schemas.microsoft.com/office/drawing/2014/main" id="{E0C6B1ED-59F0-FE94-F550-40E64953512F}"/>
              </a:ext>
            </a:extLst>
          </p:cNvPr>
          <p:cNvGrpSpPr/>
          <p:nvPr/>
        </p:nvGrpSpPr>
        <p:grpSpPr>
          <a:xfrm>
            <a:off x="9201775" y="3787619"/>
            <a:ext cx="2335859" cy="2964167"/>
            <a:chOff x="9144000" y="3808820"/>
            <a:chExt cx="2335859" cy="2964167"/>
          </a:xfrm>
        </p:grpSpPr>
        <p:sp>
          <p:nvSpPr>
            <p:cNvPr id="15" name="Picture 3" descr="Decorative shape">
              <a:extLst>
                <a:ext uri="{FF2B5EF4-FFF2-40B4-BE49-F238E27FC236}">
                  <a16:creationId xmlns:a16="http://schemas.microsoft.com/office/drawing/2014/main" id="{5C06A38A-91B6-F88D-9139-19D0B7888D34}"/>
                </a:ext>
              </a:extLst>
            </p:cNvPr>
            <p:cNvSpPr/>
            <p:nvPr/>
          </p:nvSpPr>
          <p:spPr>
            <a:xfrm>
              <a:off x="9177686" y="3808820"/>
              <a:ext cx="2302173" cy="2964167"/>
            </a:xfrm>
            <a:custGeom>
              <a:avLst/>
              <a:gdLst>
                <a:gd name="connsiteX0" fmla="*/ 5911123 w 5925345"/>
                <a:gd name="connsiteY0" fmla="*/ 1060739 h 1876623"/>
                <a:gd name="connsiteX1" fmla="*/ 5925264 w 5925345"/>
                <a:gd name="connsiteY1" fmla="*/ 1383675 h 1876623"/>
                <a:gd name="connsiteX2" fmla="*/ 5814493 w 5925345"/>
                <a:gd name="connsiteY2" fmla="*/ 1480320 h 1876623"/>
                <a:gd name="connsiteX3" fmla="*/ 4867040 w 5925345"/>
                <a:gd name="connsiteY3" fmla="*/ 1572251 h 1876623"/>
                <a:gd name="connsiteX4" fmla="*/ 4518226 w 5925345"/>
                <a:gd name="connsiteY4" fmla="*/ 1605252 h 1876623"/>
                <a:gd name="connsiteX5" fmla="*/ 3896018 w 5925345"/>
                <a:gd name="connsiteY5" fmla="*/ 1657110 h 1876623"/>
                <a:gd name="connsiteX6" fmla="*/ 3221959 w 5925345"/>
                <a:gd name="connsiteY6" fmla="*/ 1694825 h 1876623"/>
                <a:gd name="connsiteX7" fmla="*/ 2203800 w 5925345"/>
                <a:gd name="connsiteY7" fmla="*/ 1746683 h 1876623"/>
                <a:gd name="connsiteX8" fmla="*/ 1694721 w 5925345"/>
                <a:gd name="connsiteY8" fmla="*/ 1774970 h 1876623"/>
                <a:gd name="connsiteX9" fmla="*/ 657708 w 5925345"/>
                <a:gd name="connsiteY9" fmla="*/ 1862186 h 1876623"/>
                <a:gd name="connsiteX10" fmla="*/ 341890 w 5925345"/>
                <a:gd name="connsiteY10" fmla="*/ 1869258 h 1876623"/>
                <a:gd name="connsiteX11" fmla="*/ 245259 w 5925345"/>
                <a:gd name="connsiteY11" fmla="*/ 1848043 h 1876623"/>
                <a:gd name="connsiteX12" fmla="*/ 158056 w 5925345"/>
                <a:gd name="connsiteY12" fmla="*/ 1760827 h 1876623"/>
                <a:gd name="connsiteX13" fmla="*/ 4861 w 5925345"/>
                <a:gd name="connsiteY13" fmla="*/ 865091 h 1876623"/>
                <a:gd name="connsiteX14" fmla="*/ 35500 w 5925345"/>
                <a:gd name="connsiteY14" fmla="*/ 619943 h 1876623"/>
                <a:gd name="connsiteX15" fmla="*/ 110919 w 5925345"/>
                <a:gd name="connsiteY15" fmla="*/ 372437 h 1876623"/>
                <a:gd name="connsiteX16" fmla="*/ 247616 w 5925345"/>
                <a:gd name="connsiteY16" fmla="*/ 285221 h 1876623"/>
                <a:gd name="connsiteX17" fmla="*/ 506869 w 5925345"/>
                <a:gd name="connsiteY17" fmla="*/ 285221 h 1876623"/>
                <a:gd name="connsiteX18" fmla="*/ 1081941 w 5925345"/>
                <a:gd name="connsiteY18" fmla="*/ 266363 h 1876623"/>
                <a:gd name="connsiteX19" fmla="*/ 1534455 w 5925345"/>
                <a:gd name="connsiteY19" fmla="*/ 252220 h 1876623"/>
                <a:gd name="connsiteX20" fmla="*/ 2957992 w 5925345"/>
                <a:gd name="connsiteY20" fmla="*/ 214505 h 1876623"/>
                <a:gd name="connsiteX21" fmla="*/ 3679188 w 5925345"/>
                <a:gd name="connsiteY21" fmla="*/ 153218 h 1876623"/>
                <a:gd name="connsiteX22" fmla="*/ 4108134 w 5925345"/>
                <a:gd name="connsiteY22" fmla="*/ 113145 h 1876623"/>
                <a:gd name="connsiteX23" fmla="*/ 4704417 w 5925345"/>
                <a:gd name="connsiteY23" fmla="*/ 40072 h 1876623"/>
                <a:gd name="connsiteX24" fmla="*/ 5006094 w 5925345"/>
                <a:gd name="connsiteY24" fmla="*/ 16500 h 1876623"/>
                <a:gd name="connsiteX25" fmla="*/ 5623588 w 5925345"/>
                <a:gd name="connsiteY25" fmla="*/ 0 h 1876623"/>
                <a:gd name="connsiteX26" fmla="*/ 5729646 w 5925345"/>
                <a:gd name="connsiteY26" fmla="*/ 9429 h 1876623"/>
                <a:gd name="connsiteX27" fmla="*/ 5790924 w 5925345"/>
                <a:gd name="connsiteY27" fmla="*/ 63644 h 1876623"/>
                <a:gd name="connsiteX28" fmla="*/ 5880484 w 5925345"/>
                <a:gd name="connsiteY28" fmla="*/ 577513 h 1876623"/>
                <a:gd name="connsiteX29" fmla="*/ 5904053 w 5925345"/>
                <a:gd name="connsiteY29" fmla="*/ 846234 h 1876623"/>
                <a:gd name="connsiteX30" fmla="*/ 5904053 w 5925345"/>
                <a:gd name="connsiteY30" fmla="*/ 1056025 h 1876623"/>
                <a:gd name="connsiteX31" fmla="*/ 5911123 w 5925345"/>
                <a:gd name="connsiteY31" fmla="*/ 1056025 h 1876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925345" h="1876623">
                  <a:moveTo>
                    <a:pt x="5911123" y="1060739"/>
                  </a:moveTo>
                  <a:cubicBezTo>
                    <a:pt x="5915837" y="1166813"/>
                    <a:pt x="5920551" y="1275244"/>
                    <a:pt x="5925264" y="1383675"/>
                  </a:cubicBezTo>
                  <a:cubicBezTo>
                    <a:pt x="5927621" y="1433176"/>
                    <a:pt x="5878127" y="1477963"/>
                    <a:pt x="5814493" y="1480320"/>
                  </a:cubicBezTo>
                  <a:cubicBezTo>
                    <a:pt x="5496318" y="1494463"/>
                    <a:pt x="5180500" y="1525107"/>
                    <a:pt x="4867040" y="1572251"/>
                  </a:cubicBezTo>
                  <a:cubicBezTo>
                    <a:pt x="4751554" y="1588751"/>
                    <a:pt x="4633711" y="1595823"/>
                    <a:pt x="4518226" y="1605252"/>
                  </a:cubicBezTo>
                  <a:cubicBezTo>
                    <a:pt x="4310823" y="1624109"/>
                    <a:pt x="4103420" y="1642967"/>
                    <a:pt x="3896018" y="1657110"/>
                  </a:cubicBezTo>
                  <a:cubicBezTo>
                    <a:pt x="3672117" y="1673610"/>
                    <a:pt x="3445860" y="1690111"/>
                    <a:pt x="3221959" y="1694825"/>
                  </a:cubicBezTo>
                  <a:cubicBezTo>
                    <a:pt x="2882573" y="1704254"/>
                    <a:pt x="2540830" y="1716040"/>
                    <a:pt x="2203800" y="1746683"/>
                  </a:cubicBezTo>
                  <a:cubicBezTo>
                    <a:pt x="2034107" y="1760827"/>
                    <a:pt x="1864414" y="1763184"/>
                    <a:pt x="1694721" y="1774970"/>
                  </a:cubicBezTo>
                  <a:cubicBezTo>
                    <a:pt x="1348264" y="1798542"/>
                    <a:pt x="1001808" y="1812685"/>
                    <a:pt x="657708" y="1862186"/>
                  </a:cubicBezTo>
                  <a:cubicBezTo>
                    <a:pt x="554006" y="1878686"/>
                    <a:pt x="447948" y="1881044"/>
                    <a:pt x="341890" y="1869258"/>
                  </a:cubicBezTo>
                  <a:cubicBezTo>
                    <a:pt x="308894" y="1864543"/>
                    <a:pt x="275898" y="1857472"/>
                    <a:pt x="245259" y="1848043"/>
                  </a:cubicBezTo>
                  <a:cubicBezTo>
                    <a:pt x="198122" y="1831542"/>
                    <a:pt x="167483" y="1807971"/>
                    <a:pt x="158056" y="1760827"/>
                  </a:cubicBezTo>
                  <a:cubicBezTo>
                    <a:pt x="110919" y="1461463"/>
                    <a:pt x="59068" y="1164456"/>
                    <a:pt x="4861" y="865091"/>
                  </a:cubicBezTo>
                  <a:cubicBezTo>
                    <a:pt x="-6924" y="782590"/>
                    <a:pt x="2504" y="697730"/>
                    <a:pt x="35500" y="619943"/>
                  </a:cubicBezTo>
                  <a:cubicBezTo>
                    <a:pt x="66139" y="539798"/>
                    <a:pt x="103848" y="459654"/>
                    <a:pt x="110919" y="372437"/>
                  </a:cubicBezTo>
                  <a:cubicBezTo>
                    <a:pt x="115633" y="315864"/>
                    <a:pt x="169840" y="285221"/>
                    <a:pt x="247616" y="285221"/>
                  </a:cubicBezTo>
                  <a:cubicBezTo>
                    <a:pt x="334820" y="285221"/>
                    <a:pt x="419666" y="287578"/>
                    <a:pt x="506869" y="285221"/>
                  </a:cubicBezTo>
                  <a:cubicBezTo>
                    <a:pt x="697774" y="280507"/>
                    <a:pt x="891036" y="273435"/>
                    <a:pt x="1081941" y="266363"/>
                  </a:cubicBezTo>
                  <a:cubicBezTo>
                    <a:pt x="1232779" y="261649"/>
                    <a:pt x="1383617" y="249863"/>
                    <a:pt x="1534455" y="252220"/>
                  </a:cubicBezTo>
                  <a:cubicBezTo>
                    <a:pt x="2010539" y="256935"/>
                    <a:pt x="2484265" y="235720"/>
                    <a:pt x="2957992" y="214505"/>
                  </a:cubicBezTo>
                  <a:cubicBezTo>
                    <a:pt x="3198391" y="205076"/>
                    <a:pt x="3438789" y="174433"/>
                    <a:pt x="3679188" y="153218"/>
                  </a:cubicBezTo>
                  <a:cubicBezTo>
                    <a:pt x="3822956" y="141432"/>
                    <a:pt x="3964366" y="129646"/>
                    <a:pt x="4108134" y="113145"/>
                  </a:cubicBezTo>
                  <a:cubicBezTo>
                    <a:pt x="4308466" y="89574"/>
                    <a:pt x="4506442" y="63644"/>
                    <a:pt x="4704417" y="40072"/>
                  </a:cubicBezTo>
                  <a:cubicBezTo>
                    <a:pt x="4803404" y="28286"/>
                    <a:pt x="4904749" y="21215"/>
                    <a:pt x="5006094" y="16500"/>
                  </a:cubicBezTo>
                  <a:cubicBezTo>
                    <a:pt x="5211139" y="9429"/>
                    <a:pt x="5418542" y="4714"/>
                    <a:pt x="5623588" y="0"/>
                  </a:cubicBezTo>
                  <a:cubicBezTo>
                    <a:pt x="5658940" y="0"/>
                    <a:pt x="5694293" y="4714"/>
                    <a:pt x="5729646" y="9429"/>
                  </a:cubicBezTo>
                  <a:cubicBezTo>
                    <a:pt x="5760285" y="11786"/>
                    <a:pt x="5786211" y="33001"/>
                    <a:pt x="5790924" y="63644"/>
                  </a:cubicBezTo>
                  <a:cubicBezTo>
                    <a:pt x="5819206" y="235720"/>
                    <a:pt x="5852202" y="405438"/>
                    <a:pt x="5880484" y="577513"/>
                  </a:cubicBezTo>
                  <a:cubicBezTo>
                    <a:pt x="5894625" y="667087"/>
                    <a:pt x="5899339" y="756660"/>
                    <a:pt x="5904053" y="846234"/>
                  </a:cubicBezTo>
                  <a:cubicBezTo>
                    <a:pt x="5908767" y="916950"/>
                    <a:pt x="5904053" y="985309"/>
                    <a:pt x="5904053" y="1056025"/>
                  </a:cubicBezTo>
                  <a:lnTo>
                    <a:pt x="5911123" y="1056025"/>
                  </a:lnTo>
                  <a:close/>
                </a:path>
              </a:pathLst>
            </a:custGeom>
            <a:solidFill>
              <a:schemeClr val="bg1"/>
            </a:solidFill>
            <a:ln w="16366" cap="flat">
              <a:solidFill>
                <a:schemeClr val="tx1"/>
              </a:solidFill>
              <a:prstDash val="solid"/>
              <a:miter/>
            </a:ln>
          </p:spPr>
          <p:txBody>
            <a:bodyPr rtlCol="0" anchor="ctr"/>
            <a:lstStyle/>
            <a:p>
              <a:endParaRPr lang="en-US"/>
            </a:p>
          </p:txBody>
        </p:sp>
        <p:sp>
          <p:nvSpPr>
            <p:cNvPr id="27" name="TextBox 26">
              <a:extLst>
                <a:ext uri="{FF2B5EF4-FFF2-40B4-BE49-F238E27FC236}">
                  <a16:creationId xmlns:a16="http://schemas.microsoft.com/office/drawing/2014/main" id="{0BC735E4-E6F5-1144-151E-ED3B1E9F057B}"/>
                </a:ext>
              </a:extLst>
            </p:cNvPr>
            <p:cNvSpPr txBox="1"/>
            <p:nvPr/>
          </p:nvSpPr>
          <p:spPr>
            <a:xfrm>
              <a:off x="9144000" y="4277120"/>
              <a:ext cx="2302173" cy="2246769"/>
            </a:xfrm>
            <a:prstGeom prst="rect">
              <a:avLst/>
            </a:prstGeom>
            <a:noFill/>
          </p:spPr>
          <p:txBody>
            <a:bodyPr wrap="square">
              <a:spAutoFit/>
            </a:bodyPr>
            <a:lstStyle/>
            <a:p>
              <a:pPr algn="ctr"/>
              <a:r>
                <a:rPr lang="en-GB" sz="2800" dirty="0"/>
                <a:t>She worked until just before her death aged 72</a:t>
              </a:r>
            </a:p>
          </p:txBody>
        </p:sp>
      </p:grpSp>
      <p:sp>
        <p:nvSpPr>
          <p:cNvPr id="2" name="Title 1">
            <a:extLst>
              <a:ext uri="{FF2B5EF4-FFF2-40B4-BE49-F238E27FC236}">
                <a16:creationId xmlns:a16="http://schemas.microsoft.com/office/drawing/2014/main" id="{ADDB2822-7248-A4CB-D74A-9667AA324C85}"/>
              </a:ext>
            </a:extLst>
          </p:cNvPr>
          <p:cNvSpPr>
            <a:spLocks noGrp="1"/>
          </p:cNvSpPr>
          <p:nvPr>
            <p:ph type="title"/>
          </p:nvPr>
        </p:nvSpPr>
        <p:spPr/>
        <p:txBody>
          <a:bodyPr/>
          <a:lstStyle/>
          <a:p>
            <a:r>
              <a:rPr lang="en-GB" dirty="0"/>
              <a:t>Who Was Dorothea Bate? </a:t>
            </a:r>
          </a:p>
        </p:txBody>
      </p:sp>
      <p:grpSp>
        <p:nvGrpSpPr>
          <p:cNvPr id="11" name="Group 10" descr="She worked indefatigably and many eminent scientists relied on her expertise ">
            <a:extLst>
              <a:ext uri="{FF2B5EF4-FFF2-40B4-BE49-F238E27FC236}">
                <a16:creationId xmlns:a16="http://schemas.microsoft.com/office/drawing/2014/main" id="{4EE9299F-D79F-BFF6-0731-CC763BAE329A}"/>
              </a:ext>
            </a:extLst>
          </p:cNvPr>
          <p:cNvGrpSpPr/>
          <p:nvPr/>
        </p:nvGrpSpPr>
        <p:grpSpPr>
          <a:xfrm>
            <a:off x="48966" y="999416"/>
            <a:ext cx="3995184" cy="2349826"/>
            <a:chOff x="357186" y="1070300"/>
            <a:chExt cx="3995184" cy="2349826"/>
          </a:xfrm>
        </p:grpSpPr>
        <p:sp>
          <p:nvSpPr>
            <p:cNvPr id="10" name="Picture 5" descr="Decorative shape">
              <a:extLst>
                <a:ext uri="{FF2B5EF4-FFF2-40B4-BE49-F238E27FC236}">
                  <a16:creationId xmlns:a16="http://schemas.microsoft.com/office/drawing/2014/main" id="{294AD8A5-427E-122A-7C88-E043F6EE46C1}"/>
                </a:ext>
              </a:extLst>
            </p:cNvPr>
            <p:cNvSpPr/>
            <p:nvPr/>
          </p:nvSpPr>
          <p:spPr>
            <a:xfrm>
              <a:off x="357186" y="1070300"/>
              <a:ext cx="3995183" cy="2349826"/>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chemeClr val="bg1"/>
            </a:solidFill>
            <a:ln w="15449" cap="flat">
              <a:solidFill>
                <a:schemeClr val="tx1"/>
              </a:solidFill>
              <a:prstDash val="solid"/>
              <a:miter/>
            </a:ln>
          </p:spPr>
          <p:txBody>
            <a:bodyPr rtlCol="0" anchor="ctr"/>
            <a:lstStyle/>
            <a:p>
              <a:endParaRPr lang="en-US"/>
            </a:p>
          </p:txBody>
        </p:sp>
        <p:sp>
          <p:nvSpPr>
            <p:cNvPr id="8" name="TextBox 7" descr="She worked indefatigably and many eminent scientists relied on her expertise ">
              <a:extLst>
                <a:ext uri="{FF2B5EF4-FFF2-40B4-BE49-F238E27FC236}">
                  <a16:creationId xmlns:a16="http://schemas.microsoft.com/office/drawing/2014/main" id="{293371D8-BA00-1E9E-6A3F-49461818B1B0}"/>
                </a:ext>
              </a:extLst>
            </p:cNvPr>
            <p:cNvSpPr txBox="1"/>
            <p:nvPr/>
          </p:nvSpPr>
          <p:spPr>
            <a:xfrm>
              <a:off x="357187" y="1205406"/>
              <a:ext cx="3995183" cy="1815882"/>
            </a:xfrm>
            <a:prstGeom prst="rect">
              <a:avLst/>
            </a:prstGeom>
            <a:noFill/>
            <a:ln>
              <a:noFill/>
            </a:ln>
          </p:spPr>
          <p:txBody>
            <a:bodyPr wrap="square">
              <a:spAutoFit/>
            </a:bodyPr>
            <a:lstStyle/>
            <a:p>
              <a:pPr lvl="0" algn="ctr"/>
              <a:r>
                <a:rPr lang="en-GB" sz="2800" dirty="0"/>
                <a:t>She worked indefatigably and many eminent scientists relied on her expertise </a:t>
              </a:r>
            </a:p>
          </p:txBody>
        </p:sp>
      </p:grpSp>
      <p:grpSp>
        <p:nvGrpSpPr>
          <p:cNvPr id="28" name="Group 27" descr="She was driven by her passionate curiosity about the natural world which lasted her lifetime">
            <a:extLst>
              <a:ext uri="{FF2B5EF4-FFF2-40B4-BE49-F238E27FC236}">
                <a16:creationId xmlns:a16="http://schemas.microsoft.com/office/drawing/2014/main" id="{92DE2748-16D6-4589-4956-20CAE6847C45}"/>
              </a:ext>
            </a:extLst>
          </p:cNvPr>
          <p:cNvGrpSpPr/>
          <p:nvPr/>
        </p:nvGrpSpPr>
        <p:grpSpPr>
          <a:xfrm>
            <a:off x="7400239" y="634174"/>
            <a:ext cx="4079620" cy="3427041"/>
            <a:chOff x="7293230" y="296317"/>
            <a:chExt cx="4305113" cy="3616464"/>
          </a:xfrm>
        </p:grpSpPr>
        <p:sp>
          <p:nvSpPr>
            <p:cNvPr id="17" name="Picture 3" descr="Decorative shape">
              <a:extLst>
                <a:ext uri="{FF2B5EF4-FFF2-40B4-BE49-F238E27FC236}">
                  <a16:creationId xmlns:a16="http://schemas.microsoft.com/office/drawing/2014/main" id="{657F0AFC-B751-E574-9696-E46A7E7A424E}"/>
                </a:ext>
              </a:extLst>
            </p:cNvPr>
            <p:cNvSpPr/>
            <p:nvPr/>
          </p:nvSpPr>
          <p:spPr>
            <a:xfrm>
              <a:off x="7293230" y="296317"/>
              <a:ext cx="4305113" cy="3616464"/>
            </a:xfrm>
            <a:custGeom>
              <a:avLst/>
              <a:gdLst>
                <a:gd name="connsiteX0" fmla="*/ 2423456 w 3699535"/>
                <a:gd name="connsiteY0" fmla="*/ 3245783 h 3441679"/>
                <a:gd name="connsiteX1" fmla="*/ 3574928 w 3699535"/>
                <a:gd name="connsiteY1" fmla="*/ 1408492 h 3441679"/>
                <a:gd name="connsiteX2" fmla="*/ 1013235 w 3699535"/>
                <a:gd name="connsiteY2" fmla="*/ 420423 h 3441679"/>
                <a:gd name="connsiteX3" fmla="*/ 451872 w 3699535"/>
                <a:gd name="connsiteY3" fmla="*/ 2723277 h 3441679"/>
                <a:gd name="connsiteX4" fmla="*/ 2423456 w 3699535"/>
                <a:gd name="connsiteY4" fmla="*/ 3245783 h 34416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99535" h="3441679">
                  <a:moveTo>
                    <a:pt x="2423456" y="3245783"/>
                  </a:moveTo>
                  <a:cubicBezTo>
                    <a:pt x="2423456" y="3245783"/>
                    <a:pt x="4173083" y="2741783"/>
                    <a:pt x="3574928" y="1408492"/>
                  </a:cubicBezTo>
                  <a:cubicBezTo>
                    <a:pt x="2976792" y="75201"/>
                    <a:pt x="2159625" y="-435217"/>
                    <a:pt x="1013235" y="420423"/>
                  </a:cubicBezTo>
                  <a:cubicBezTo>
                    <a:pt x="-133172" y="1276064"/>
                    <a:pt x="-287122" y="2107440"/>
                    <a:pt x="451872" y="2723277"/>
                  </a:cubicBezTo>
                  <a:cubicBezTo>
                    <a:pt x="1190866" y="3339115"/>
                    <a:pt x="1602869" y="3681430"/>
                    <a:pt x="2423456" y="3245783"/>
                  </a:cubicBezTo>
                </a:path>
              </a:pathLst>
            </a:custGeom>
            <a:solidFill>
              <a:schemeClr val="bg1"/>
            </a:solidFill>
            <a:ln w="4678" cap="flat">
              <a:solidFill>
                <a:schemeClr val="tx1"/>
              </a:solidFill>
              <a:prstDash val="solid"/>
              <a:miter/>
            </a:ln>
          </p:spPr>
          <p:txBody>
            <a:bodyPr rtlCol="0" anchor="ctr"/>
            <a:lstStyle/>
            <a:p>
              <a:endParaRPr lang="en-US"/>
            </a:p>
          </p:txBody>
        </p:sp>
        <p:sp>
          <p:nvSpPr>
            <p:cNvPr id="21" name="TextBox 20">
              <a:extLst>
                <a:ext uri="{FF2B5EF4-FFF2-40B4-BE49-F238E27FC236}">
                  <a16:creationId xmlns:a16="http://schemas.microsoft.com/office/drawing/2014/main" id="{815885F8-3BBA-367F-5E9A-C0CBC9A761B1}"/>
                </a:ext>
              </a:extLst>
            </p:cNvPr>
            <p:cNvSpPr txBox="1"/>
            <p:nvPr/>
          </p:nvSpPr>
          <p:spPr>
            <a:xfrm>
              <a:off x="7763957" y="1007527"/>
              <a:ext cx="3420025" cy="2370955"/>
            </a:xfrm>
            <a:prstGeom prst="rect">
              <a:avLst/>
            </a:prstGeom>
            <a:noFill/>
          </p:spPr>
          <p:txBody>
            <a:bodyPr wrap="square">
              <a:spAutoFit/>
            </a:bodyPr>
            <a:lstStyle/>
            <a:p>
              <a:pPr algn="ctr"/>
              <a:r>
                <a:rPr lang="en-GB" sz="2800" dirty="0"/>
                <a:t>She was driven by her passionate curiosity about the natural world which lasted her lifetime</a:t>
              </a:r>
            </a:p>
          </p:txBody>
        </p:sp>
      </p:grpSp>
      <p:sp>
        <p:nvSpPr>
          <p:cNvPr id="6" name="Text Placeholder">
            <a:extLst>
              <a:ext uri="{FF2B5EF4-FFF2-40B4-BE49-F238E27FC236}">
                <a16:creationId xmlns:a16="http://schemas.microsoft.com/office/drawing/2014/main" id="{7FBA2C96-8375-BECB-8966-FCE7237A324B}"/>
              </a:ext>
            </a:extLst>
          </p:cNvPr>
          <p:cNvSpPr txBox="1">
            <a:spLocks/>
          </p:cNvSpPr>
          <p:nvPr/>
        </p:nvSpPr>
        <p:spPr>
          <a:xfrm>
            <a:off x="4333333" y="1229444"/>
            <a:ext cx="3039287" cy="2130415"/>
          </a:xfrm>
          <a:prstGeom prst="rect">
            <a:avLst/>
          </a:prstGeom>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b="1" dirty="0"/>
              <a:t>Highlight the words that describe Dorothea’s character</a:t>
            </a:r>
            <a:endParaRPr lang="en-GB" b="1" dirty="0">
              <a:highlight>
                <a:srgbClr val="FFFF00"/>
              </a:highlight>
            </a:endParaRPr>
          </a:p>
        </p:txBody>
      </p:sp>
      <p:grpSp>
        <p:nvGrpSpPr>
          <p:cNvPr id="29" name="Group 28" descr="Her output reflects her passion, competence and innovative thinking as a palaeontologist">
            <a:extLst>
              <a:ext uri="{FF2B5EF4-FFF2-40B4-BE49-F238E27FC236}">
                <a16:creationId xmlns:a16="http://schemas.microsoft.com/office/drawing/2014/main" id="{B5E22219-70D2-ED59-E773-48E6A4A5DF5E}"/>
              </a:ext>
            </a:extLst>
          </p:cNvPr>
          <p:cNvGrpSpPr/>
          <p:nvPr/>
        </p:nvGrpSpPr>
        <p:grpSpPr>
          <a:xfrm>
            <a:off x="110757" y="3259227"/>
            <a:ext cx="3662230" cy="3621949"/>
            <a:chOff x="266834" y="3250788"/>
            <a:chExt cx="3662230" cy="3621949"/>
          </a:xfrm>
        </p:grpSpPr>
        <p:sp>
          <p:nvSpPr>
            <p:cNvPr id="13" name="Picture 2" descr="Decorative shape">
              <a:extLst>
                <a:ext uri="{FF2B5EF4-FFF2-40B4-BE49-F238E27FC236}">
                  <a16:creationId xmlns:a16="http://schemas.microsoft.com/office/drawing/2014/main" id="{062D3874-EDE1-BCF9-D6DE-0498D54A0A33}"/>
                </a:ext>
              </a:extLst>
            </p:cNvPr>
            <p:cNvSpPr/>
            <p:nvPr/>
          </p:nvSpPr>
          <p:spPr>
            <a:xfrm rot="21156282" flipH="1">
              <a:off x="266834" y="3250788"/>
              <a:ext cx="3662230" cy="3621949"/>
            </a:xfrm>
            <a:custGeom>
              <a:avLst/>
              <a:gdLst>
                <a:gd name="connsiteX0" fmla="*/ 5911123 w 5925345"/>
                <a:gd name="connsiteY0" fmla="*/ 1060739 h 1876623"/>
                <a:gd name="connsiteX1" fmla="*/ 5925264 w 5925345"/>
                <a:gd name="connsiteY1" fmla="*/ 1383675 h 1876623"/>
                <a:gd name="connsiteX2" fmla="*/ 5814493 w 5925345"/>
                <a:gd name="connsiteY2" fmla="*/ 1480320 h 1876623"/>
                <a:gd name="connsiteX3" fmla="*/ 4867040 w 5925345"/>
                <a:gd name="connsiteY3" fmla="*/ 1572251 h 1876623"/>
                <a:gd name="connsiteX4" fmla="*/ 4518226 w 5925345"/>
                <a:gd name="connsiteY4" fmla="*/ 1605252 h 1876623"/>
                <a:gd name="connsiteX5" fmla="*/ 3896018 w 5925345"/>
                <a:gd name="connsiteY5" fmla="*/ 1657110 h 1876623"/>
                <a:gd name="connsiteX6" fmla="*/ 3221959 w 5925345"/>
                <a:gd name="connsiteY6" fmla="*/ 1694825 h 1876623"/>
                <a:gd name="connsiteX7" fmla="*/ 2203800 w 5925345"/>
                <a:gd name="connsiteY7" fmla="*/ 1746683 h 1876623"/>
                <a:gd name="connsiteX8" fmla="*/ 1694721 w 5925345"/>
                <a:gd name="connsiteY8" fmla="*/ 1774970 h 1876623"/>
                <a:gd name="connsiteX9" fmla="*/ 657708 w 5925345"/>
                <a:gd name="connsiteY9" fmla="*/ 1862186 h 1876623"/>
                <a:gd name="connsiteX10" fmla="*/ 341890 w 5925345"/>
                <a:gd name="connsiteY10" fmla="*/ 1869258 h 1876623"/>
                <a:gd name="connsiteX11" fmla="*/ 245259 w 5925345"/>
                <a:gd name="connsiteY11" fmla="*/ 1848043 h 1876623"/>
                <a:gd name="connsiteX12" fmla="*/ 158056 w 5925345"/>
                <a:gd name="connsiteY12" fmla="*/ 1760827 h 1876623"/>
                <a:gd name="connsiteX13" fmla="*/ 4861 w 5925345"/>
                <a:gd name="connsiteY13" fmla="*/ 865091 h 1876623"/>
                <a:gd name="connsiteX14" fmla="*/ 35500 w 5925345"/>
                <a:gd name="connsiteY14" fmla="*/ 619943 h 1876623"/>
                <a:gd name="connsiteX15" fmla="*/ 110919 w 5925345"/>
                <a:gd name="connsiteY15" fmla="*/ 372437 h 1876623"/>
                <a:gd name="connsiteX16" fmla="*/ 247616 w 5925345"/>
                <a:gd name="connsiteY16" fmla="*/ 285221 h 1876623"/>
                <a:gd name="connsiteX17" fmla="*/ 506869 w 5925345"/>
                <a:gd name="connsiteY17" fmla="*/ 285221 h 1876623"/>
                <a:gd name="connsiteX18" fmla="*/ 1081941 w 5925345"/>
                <a:gd name="connsiteY18" fmla="*/ 266363 h 1876623"/>
                <a:gd name="connsiteX19" fmla="*/ 1534455 w 5925345"/>
                <a:gd name="connsiteY19" fmla="*/ 252220 h 1876623"/>
                <a:gd name="connsiteX20" fmla="*/ 2957992 w 5925345"/>
                <a:gd name="connsiteY20" fmla="*/ 214505 h 1876623"/>
                <a:gd name="connsiteX21" fmla="*/ 3679188 w 5925345"/>
                <a:gd name="connsiteY21" fmla="*/ 153218 h 1876623"/>
                <a:gd name="connsiteX22" fmla="*/ 4108134 w 5925345"/>
                <a:gd name="connsiteY22" fmla="*/ 113145 h 1876623"/>
                <a:gd name="connsiteX23" fmla="*/ 4704417 w 5925345"/>
                <a:gd name="connsiteY23" fmla="*/ 40072 h 1876623"/>
                <a:gd name="connsiteX24" fmla="*/ 5006094 w 5925345"/>
                <a:gd name="connsiteY24" fmla="*/ 16500 h 1876623"/>
                <a:gd name="connsiteX25" fmla="*/ 5623588 w 5925345"/>
                <a:gd name="connsiteY25" fmla="*/ 0 h 1876623"/>
                <a:gd name="connsiteX26" fmla="*/ 5729646 w 5925345"/>
                <a:gd name="connsiteY26" fmla="*/ 9429 h 1876623"/>
                <a:gd name="connsiteX27" fmla="*/ 5790924 w 5925345"/>
                <a:gd name="connsiteY27" fmla="*/ 63644 h 1876623"/>
                <a:gd name="connsiteX28" fmla="*/ 5880484 w 5925345"/>
                <a:gd name="connsiteY28" fmla="*/ 577513 h 1876623"/>
                <a:gd name="connsiteX29" fmla="*/ 5904053 w 5925345"/>
                <a:gd name="connsiteY29" fmla="*/ 846234 h 1876623"/>
                <a:gd name="connsiteX30" fmla="*/ 5904053 w 5925345"/>
                <a:gd name="connsiteY30" fmla="*/ 1056025 h 1876623"/>
                <a:gd name="connsiteX31" fmla="*/ 5911123 w 5925345"/>
                <a:gd name="connsiteY31" fmla="*/ 1056025 h 1876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925345" h="1876623">
                  <a:moveTo>
                    <a:pt x="5911123" y="1060739"/>
                  </a:moveTo>
                  <a:cubicBezTo>
                    <a:pt x="5915837" y="1166813"/>
                    <a:pt x="5920551" y="1275244"/>
                    <a:pt x="5925264" y="1383675"/>
                  </a:cubicBezTo>
                  <a:cubicBezTo>
                    <a:pt x="5927621" y="1433176"/>
                    <a:pt x="5878127" y="1477963"/>
                    <a:pt x="5814493" y="1480320"/>
                  </a:cubicBezTo>
                  <a:cubicBezTo>
                    <a:pt x="5496318" y="1494463"/>
                    <a:pt x="5180500" y="1525107"/>
                    <a:pt x="4867040" y="1572251"/>
                  </a:cubicBezTo>
                  <a:cubicBezTo>
                    <a:pt x="4751554" y="1588751"/>
                    <a:pt x="4633711" y="1595823"/>
                    <a:pt x="4518226" y="1605252"/>
                  </a:cubicBezTo>
                  <a:cubicBezTo>
                    <a:pt x="4310823" y="1624109"/>
                    <a:pt x="4103420" y="1642967"/>
                    <a:pt x="3896018" y="1657110"/>
                  </a:cubicBezTo>
                  <a:cubicBezTo>
                    <a:pt x="3672117" y="1673610"/>
                    <a:pt x="3445860" y="1690111"/>
                    <a:pt x="3221959" y="1694825"/>
                  </a:cubicBezTo>
                  <a:cubicBezTo>
                    <a:pt x="2882573" y="1704254"/>
                    <a:pt x="2540830" y="1716040"/>
                    <a:pt x="2203800" y="1746683"/>
                  </a:cubicBezTo>
                  <a:cubicBezTo>
                    <a:pt x="2034107" y="1760827"/>
                    <a:pt x="1864414" y="1763184"/>
                    <a:pt x="1694721" y="1774970"/>
                  </a:cubicBezTo>
                  <a:cubicBezTo>
                    <a:pt x="1348264" y="1798542"/>
                    <a:pt x="1001808" y="1812685"/>
                    <a:pt x="657708" y="1862186"/>
                  </a:cubicBezTo>
                  <a:cubicBezTo>
                    <a:pt x="554006" y="1878686"/>
                    <a:pt x="447948" y="1881044"/>
                    <a:pt x="341890" y="1869258"/>
                  </a:cubicBezTo>
                  <a:cubicBezTo>
                    <a:pt x="308894" y="1864543"/>
                    <a:pt x="275898" y="1857472"/>
                    <a:pt x="245259" y="1848043"/>
                  </a:cubicBezTo>
                  <a:cubicBezTo>
                    <a:pt x="198122" y="1831542"/>
                    <a:pt x="167483" y="1807971"/>
                    <a:pt x="158056" y="1760827"/>
                  </a:cubicBezTo>
                  <a:cubicBezTo>
                    <a:pt x="110919" y="1461463"/>
                    <a:pt x="59068" y="1164456"/>
                    <a:pt x="4861" y="865091"/>
                  </a:cubicBezTo>
                  <a:cubicBezTo>
                    <a:pt x="-6924" y="782590"/>
                    <a:pt x="2504" y="697730"/>
                    <a:pt x="35500" y="619943"/>
                  </a:cubicBezTo>
                  <a:cubicBezTo>
                    <a:pt x="66139" y="539798"/>
                    <a:pt x="103848" y="459654"/>
                    <a:pt x="110919" y="372437"/>
                  </a:cubicBezTo>
                  <a:cubicBezTo>
                    <a:pt x="115633" y="315864"/>
                    <a:pt x="169840" y="285221"/>
                    <a:pt x="247616" y="285221"/>
                  </a:cubicBezTo>
                  <a:cubicBezTo>
                    <a:pt x="334820" y="285221"/>
                    <a:pt x="419666" y="287578"/>
                    <a:pt x="506869" y="285221"/>
                  </a:cubicBezTo>
                  <a:cubicBezTo>
                    <a:pt x="697774" y="280507"/>
                    <a:pt x="891036" y="273435"/>
                    <a:pt x="1081941" y="266363"/>
                  </a:cubicBezTo>
                  <a:cubicBezTo>
                    <a:pt x="1232779" y="261649"/>
                    <a:pt x="1383617" y="249863"/>
                    <a:pt x="1534455" y="252220"/>
                  </a:cubicBezTo>
                  <a:cubicBezTo>
                    <a:pt x="2010539" y="256935"/>
                    <a:pt x="2484265" y="235720"/>
                    <a:pt x="2957992" y="214505"/>
                  </a:cubicBezTo>
                  <a:cubicBezTo>
                    <a:pt x="3198391" y="205076"/>
                    <a:pt x="3438789" y="174433"/>
                    <a:pt x="3679188" y="153218"/>
                  </a:cubicBezTo>
                  <a:cubicBezTo>
                    <a:pt x="3822956" y="141432"/>
                    <a:pt x="3964366" y="129646"/>
                    <a:pt x="4108134" y="113145"/>
                  </a:cubicBezTo>
                  <a:cubicBezTo>
                    <a:pt x="4308466" y="89574"/>
                    <a:pt x="4506442" y="63644"/>
                    <a:pt x="4704417" y="40072"/>
                  </a:cubicBezTo>
                  <a:cubicBezTo>
                    <a:pt x="4803404" y="28286"/>
                    <a:pt x="4904749" y="21215"/>
                    <a:pt x="5006094" y="16500"/>
                  </a:cubicBezTo>
                  <a:cubicBezTo>
                    <a:pt x="5211139" y="9429"/>
                    <a:pt x="5418542" y="4714"/>
                    <a:pt x="5623588" y="0"/>
                  </a:cubicBezTo>
                  <a:cubicBezTo>
                    <a:pt x="5658940" y="0"/>
                    <a:pt x="5694293" y="4714"/>
                    <a:pt x="5729646" y="9429"/>
                  </a:cubicBezTo>
                  <a:cubicBezTo>
                    <a:pt x="5760285" y="11786"/>
                    <a:pt x="5786211" y="33001"/>
                    <a:pt x="5790924" y="63644"/>
                  </a:cubicBezTo>
                  <a:cubicBezTo>
                    <a:pt x="5819206" y="235720"/>
                    <a:pt x="5852202" y="405438"/>
                    <a:pt x="5880484" y="577513"/>
                  </a:cubicBezTo>
                  <a:cubicBezTo>
                    <a:pt x="5894625" y="667087"/>
                    <a:pt x="5899339" y="756660"/>
                    <a:pt x="5904053" y="846234"/>
                  </a:cubicBezTo>
                  <a:cubicBezTo>
                    <a:pt x="5908767" y="916950"/>
                    <a:pt x="5904053" y="985309"/>
                    <a:pt x="5904053" y="1056025"/>
                  </a:cubicBezTo>
                  <a:lnTo>
                    <a:pt x="5911123" y="1056025"/>
                  </a:lnTo>
                  <a:close/>
                </a:path>
              </a:pathLst>
            </a:custGeom>
            <a:solidFill>
              <a:schemeClr val="bg1"/>
            </a:solidFill>
            <a:ln w="16366" cap="flat">
              <a:solidFill>
                <a:schemeClr val="tx1"/>
              </a:solidFill>
              <a:prstDash val="solid"/>
              <a:miter/>
            </a:ln>
          </p:spPr>
          <p:txBody>
            <a:bodyPr rtlCol="0" anchor="ctr"/>
            <a:lstStyle/>
            <a:p>
              <a:endParaRPr lang="en-US"/>
            </a:p>
          </p:txBody>
        </p:sp>
        <p:sp>
          <p:nvSpPr>
            <p:cNvPr id="23" name="TextBox 22">
              <a:extLst>
                <a:ext uri="{FF2B5EF4-FFF2-40B4-BE49-F238E27FC236}">
                  <a16:creationId xmlns:a16="http://schemas.microsoft.com/office/drawing/2014/main" id="{BAEEA952-856E-A95B-C14F-6D38F6B344E5}"/>
                </a:ext>
              </a:extLst>
            </p:cNvPr>
            <p:cNvSpPr txBox="1"/>
            <p:nvPr/>
          </p:nvSpPr>
          <p:spPr>
            <a:xfrm>
              <a:off x="357187" y="3865363"/>
              <a:ext cx="3492181" cy="2246769"/>
            </a:xfrm>
            <a:prstGeom prst="rect">
              <a:avLst/>
            </a:prstGeom>
            <a:noFill/>
          </p:spPr>
          <p:txBody>
            <a:bodyPr wrap="square">
              <a:spAutoFit/>
            </a:bodyPr>
            <a:lstStyle/>
            <a:p>
              <a:pPr algn="ctr"/>
              <a:r>
                <a:rPr lang="en-GB" sz="2800"/>
                <a:t>Her output reflects her passion, competence and innovative thinking as a palaeontologist</a:t>
              </a:r>
            </a:p>
          </p:txBody>
        </p:sp>
      </p:grpSp>
      <p:grpSp>
        <p:nvGrpSpPr>
          <p:cNvPr id="12" name="Group 11">
            <a:extLst>
              <a:ext uri="{FF2B5EF4-FFF2-40B4-BE49-F238E27FC236}">
                <a16:creationId xmlns:a16="http://schemas.microsoft.com/office/drawing/2014/main" id="{45846ACE-9E1E-73F4-8AEC-C4E2B870ABC4}"/>
              </a:ext>
              <a:ext uri="{C183D7F6-B498-43B3-948B-1728B52AA6E4}">
                <adec:decorative xmlns:adec="http://schemas.microsoft.com/office/drawing/2017/decorative" val="1"/>
              </a:ext>
            </a:extLst>
          </p:cNvPr>
          <p:cNvGrpSpPr/>
          <p:nvPr/>
        </p:nvGrpSpPr>
        <p:grpSpPr>
          <a:xfrm>
            <a:off x="3933078" y="3657535"/>
            <a:ext cx="5244608" cy="3135974"/>
            <a:chOff x="4333334" y="5377622"/>
            <a:chExt cx="5762388" cy="3427041"/>
          </a:xfrm>
        </p:grpSpPr>
        <p:sp>
          <p:nvSpPr>
            <p:cNvPr id="7" name="Picture 3" descr="Decorative shape">
              <a:extLst>
                <a:ext uri="{FF2B5EF4-FFF2-40B4-BE49-F238E27FC236}">
                  <a16:creationId xmlns:a16="http://schemas.microsoft.com/office/drawing/2014/main" id="{56C11DAE-B317-86F0-8BB9-9B0A50686D8A}"/>
                </a:ext>
              </a:extLst>
            </p:cNvPr>
            <p:cNvSpPr/>
            <p:nvPr/>
          </p:nvSpPr>
          <p:spPr>
            <a:xfrm>
              <a:off x="4333334" y="5377622"/>
              <a:ext cx="5762388" cy="3427041"/>
            </a:xfrm>
            <a:custGeom>
              <a:avLst/>
              <a:gdLst>
                <a:gd name="connsiteX0" fmla="*/ 2423456 w 3699535"/>
                <a:gd name="connsiteY0" fmla="*/ 3245783 h 3441679"/>
                <a:gd name="connsiteX1" fmla="*/ 3574928 w 3699535"/>
                <a:gd name="connsiteY1" fmla="*/ 1408492 h 3441679"/>
                <a:gd name="connsiteX2" fmla="*/ 1013235 w 3699535"/>
                <a:gd name="connsiteY2" fmla="*/ 420423 h 3441679"/>
                <a:gd name="connsiteX3" fmla="*/ 451872 w 3699535"/>
                <a:gd name="connsiteY3" fmla="*/ 2723277 h 3441679"/>
                <a:gd name="connsiteX4" fmla="*/ 2423456 w 3699535"/>
                <a:gd name="connsiteY4" fmla="*/ 3245783 h 34416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99535" h="3441679">
                  <a:moveTo>
                    <a:pt x="2423456" y="3245783"/>
                  </a:moveTo>
                  <a:cubicBezTo>
                    <a:pt x="2423456" y="3245783"/>
                    <a:pt x="4173083" y="2741783"/>
                    <a:pt x="3574928" y="1408492"/>
                  </a:cubicBezTo>
                  <a:cubicBezTo>
                    <a:pt x="2976792" y="75201"/>
                    <a:pt x="2159625" y="-435217"/>
                    <a:pt x="1013235" y="420423"/>
                  </a:cubicBezTo>
                  <a:cubicBezTo>
                    <a:pt x="-133172" y="1276064"/>
                    <a:pt x="-287122" y="2107440"/>
                    <a:pt x="451872" y="2723277"/>
                  </a:cubicBezTo>
                  <a:cubicBezTo>
                    <a:pt x="1190866" y="3339115"/>
                    <a:pt x="1602869" y="3681430"/>
                    <a:pt x="2423456" y="3245783"/>
                  </a:cubicBezTo>
                </a:path>
              </a:pathLst>
            </a:custGeom>
            <a:solidFill>
              <a:schemeClr val="bg1"/>
            </a:solidFill>
            <a:ln w="4678" cap="flat">
              <a:solidFill>
                <a:schemeClr val="tx1"/>
              </a:solidFill>
              <a:prstDash val="solid"/>
              <a:miter/>
            </a:ln>
          </p:spPr>
          <p:txBody>
            <a:bodyPr rtlCol="0" anchor="ctr"/>
            <a:lstStyle/>
            <a:p>
              <a:endParaRPr lang="en-US"/>
            </a:p>
          </p:txBody>
        </p:sp>
        <p:sp>
          <p:nvSpPr>
            <p:cNvPr id="9" name="TextBox 8">
              <a:extLst>
                <a:ext uri="{FF2B5EF4-FFF2-40B4-BE49-F238E27FC236}">
                  <a16:creationId xmlns:a16="http://schemas.microsoft.com/office/drawing/2014/main" id="{30CD8D5D-2650-EB9A-58A9-4CFC161E4658}"/>
                </a:ext>
              </a:extLst>
            </p:cNvPr>
            <p:cNvSpPr txBox="1"/>
            <p:nvPr/>
          </p:nvSpPr>
          <p:spPr>
            <a:xfrm>
              <a:off x="4773106" y="6002611"/>
              <a:ext cx="5008868" cy="2475251"/>
            </a:xfrm>
            <a:prstGeom prst="rect">
              <a:avLst/>
            </a:prstGeom>
            <a:noFill/>
          </p:spPr>
          <p:txBody>
            <a:bodyPr wrap="square">
              <a:spAutoFit/>
            </a:bodyPr>
            <a:lstStyle/>
            <a:p>
              <a:pPr algn="ctr"/>
              <a:r>
                <a:rPr lang="en-GB" sz="2800" dirty="0"/>
                <a:t>She overcame bouts of poor health and depleted funds to carry out her work…to the best of her considerable abilities </a:t>
              </a:r>
            </a:p>
          </p:txBody>
        </p:sp>
      </p:grpSp>
    </p:spTree>
    <p:extLst>
      <p:ext uri="{BB962C8B-B14F-4D97-AF65-F5344CB8AC3E}">
        <p14:creationId xmlns:p14="http://schemas.microsoft.com/office/powerpoint/2010/main" val="1407691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DEDCCA-69B7-0A90-2C87-A95223FB39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757259-6922-CA0D-83BA-4B80ED22D1A4}"/>
              </a:ext>
            </a:extLst>
          </p:cNvPr>
          <p:cNvSpPr>
            <a:spLocks noGrp="1"/>
          </p:cNvSpPr>
          <p:nvPr>
            <p:ph type="title"/>
          </p:nvPr>
        </p:nvSpPr>
        <p:spPr/>
        <p:txBody>
          <a:bodyPr/>
          <a:lstStyle/>
          <a:p>
            <a:r>
              <a:rPr lang="en-GB"/>
              <a:t>Who Was Dorothea Bate?   </a:t>
            </a:r>
          </a:p>
        </p:txBody>
      </p:sp>
      <p:grpSp>
        <p:nvGrpSpPr>
          <p:cNvPr id="11" name="Group 10" descr="She worked indefatigably and many eminent scientists relied on her expertise ">
            <a:extLst>
              <a:ext uri="{FF2B5EF4-FFF2-40B4-BE49-F238E27FC236}">
                <a16:creationId xmlns:a16="http://schemas.microsoft.com/office/drawing/2014/main" id="{CA7DAE42-375C-E824-BE41-33FA61FB772E}"/>
              </a:ext>
            </a:extLst>
          </p:cNvPr>
          <p:cNvGrpSpPr/>
          <p:nvPr/>
        </p:nvGrpSpPr>
        <p:grpSpPr>
          <a:xfrm>
            <a:off x="48966" y="999416"/>
            <a:ext cx="3995184" cy="2349826"/>
            <a:chOff x="357186" y="1070300"/>
            <a:chExt cx="3995184" cy="2349826"/>
          </a:xfrm>
        </p:grpSpPr>
        <p:sp>
          <p:nvSpPr>
            <p:cNvPr id="10" name="Picture 5" descr="Decorative shape">
              <a:extLst>
                <a:ext uri="{FF2B5EF4-FFF2-40B4-BE49-F238E27FC236}">
                  <a16:creationId xmlns:a16="http://schemas.microsoft.com/office/drawing/2014/main" id="{4BF6DB4A-B817-4A95-B80C-D950C795D947}"/>
                </a:ext>
              </a:extLst>
            </p:cNvPr>
            <p:cNvSpPr/>
            <p:nvPr/>
          </p:nvSpPr>
          <p:spPr>
            <a:xfrm>
              <a:off x="357186" y="1070300"/>
              <a:ext cx="3995183" cy="2349826"/>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B6E8F9"/>
            </a:solidFill>
            <a:ln w="15449" cap="flat">
              <a:noFill/>
              <a:prstDash val="solid"/>
              <a:miter/>
            </a:ln>
          </p:spPr>
          <p:txBody>
            <a:bodyPr rtlCol="0" anchor="ctr"/>
            <a:lstStyle/>
            <a:p>
              <a:endParaRPr lang="en-US"/>
            </a:p>
          </p:txBody>
        </p:sp>
        <p:sp>
          <p:nvSpPr>
            <p:cNvPr id="8" name="TextBox 7" descr="She worked indefatigably and many eminent scientists relied on her expertise ">
              <a:extLst>
                <a:ext uri="{FF2B5EF4-FFF2-40B4-BE49-F238E27FC236}">
                  <a16:creationId xmlns:a16="http://schemas.microsoft.com/office/drawing/2014/main" id="{B3EA227F-76F5-101D-F0EA-08E99A11D0E0}"/>
                </a:ext>
              </a:extLst>
            </p:cNvPr>
            <p:cNvSpPr txBox="1"/>
            <p:nvPr/>
          </p:nvSpPr>
          <p:spPr>
            <a:xfrm>
              <a:off x="357187" y="1205406"/>
              <a:ext cx="3995183" cy="1815882"/>
            </a:xfrm>
            <a:prstGeom prst="rect">
              <a:avLst/>
            </a:prstGeom>
            <a:noFill/>
          </p:spPr>
          <p:txBody>
            <a:bodyPr wrap="square">
              <a:spAutoFit/>
            </a:bodyPr>
            <a:lstStyle/>
            <a:p>
              <a:pPr lvl="0" algn="ctr"/>
              <a:r>
                <a:rPr lang="en-GB" sz="2800"/>
                <a:t>She worked </a:t>
              </a:r>
              <a:r>
                <a:rPr lang="en-GB" sz="2800">
                  <a:highlight>
                    <a:srgbClr val="FFFF00"/>
                  </a:highlight>
                </a:rPr>
                <a:t>indefatigably</a:t>
              </a:r>
              <a:r>
                <a:rPr lang="en-GB" sz="2800"/>
                <a:t> and many </a:t>
              </a:r>
              <a:r>
                <a:rPr lang="en-GB" sz="2800">
                  <a:highlight>
                    <a:srgbClr val="FFFF00"/>
                  </a:highlight>
                </a:rPr>
                <a:t>eminent</a:t>
              </a:r>
              <a:r>
                <a:rPr lang="en-GB" sz="2800"/>
                <a:t> scientists relied on her expertise </a:t>
              </a:r>
            </a:p>
          </p:txBody>
        </p:sp>
      </p:grpSp>
      <p:grpSp>
        <p:nvGrpSpPr>
          <p:cNvPr id="28" name="Group 27" descr="She was driven by her passionate curiosity about the natural world which lasted her lifetime">
            <a:extLst>
              <a:ext uri="{FF2B5EF4-FFF2-40B4-BE49-F238E27FC236}">
                <a16:creationId xmlns:a16="http://schemas.microsoft.com/office/drawing/2014/main" id="{BB20CE1F-1D4F-C830-4300-2307CCA44619}"/>
              </a:ext>
            </a:extLst>
          </p:cNvPr>
          <p:cNvGrpSpPr/>
          <p:nvPr/>
        </p:nvGrpSpPr>
        <p:grpSpPr>
          <a:xfrm>
            <a:off x="7400239" y="634174"/>
            <a:ext cx="4079620" cy="3427041"/>
            <a:chOff x="7293230" y="296317"/>
            <a:chExt cx="4305113" cy="3616464"/>
          </a:xfrm>
        </p:grpSpPr>
        <p:sp>
          <p:nvSpPr>
            <p:cNvPr id="17" name="Picture 3" descr="Decorative shape">
              <a:extLst>
                <a:ext uri="{FF2B5EF4-FFF2-40B4-BE49-F238E27FC236}">
                  <a16:creationId xmlns:a16="http://schemas.microsoft.com/office/drawing/2014/main" id="{51C19F4B-2922-9C8E-0DED-ABE9ABDE188B}"/>
                </a:ext>
              </a:extLst>
            </p:cNvPr>
            <p:cNvSpPr/>
            <p:nvPr/>
          </p:nvSpPr>
          <p:spPr>
            <a:xfrm>
              <a:off x="7293230" y="296317"/>
              <a:ext cx="4305113" cy="3616464"/>
            </a:xfrm>
            <a:custGeom>
              <a:avLst/>
              <a:gdLst>
                <a:gd name="connsiteX0" fmla="*/ 2423456 w 3699535"/>
                <a:gd name="connsiteY0" fmla="*/ 3245783 h 3441679"/>
                <a:gd name="connsiteX1" fmla="*/ 3574928 w 3699535"/>
                <a:gd name="connsiteY1" fmla="*/ 1408492 h 3441679"/>
                <a:gd name="connsiteX2" fmla="*/ 1013235 w 3699535"/>
                <a:gd name="connsiteY2" fmla="*/ 420423 h 3441679"/>
                <a:gd name="connsiteX3" fmla="*/ 451872 w 3699535"/>
                <a:gd name="connsiteY3" fmla="*/ 2723277 h 3441679"/>
                <a:gd name="connsiteX4" fmla="*/ 2423456 w 3699535"/>
                <a:gd name="connsiteY4" fmla="*/ 3245783 h 34416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99535" h="3441679">
                  <a:moveTo>
                    <a:pt x="2423456" y="3245783"/>
                  </a:moveTo>
                  <a:cubicBezTo>
                    <a:pt x="2423456" y="3245783"/>
                    <a:pt x="4173083" y="2741783"/>
                    <a:pt x="3574928" y="1408492"/>
                  </a:cubicBezTo>
                  <a:cubicBezTo>
                    <a:pt x="2976792" y="75201"/>
                    <a:pt x="2159625" y="-435217"/>
                    <a:pt x="1013235" y="420423"/>
                  </a:cubicBezTo>
                  <a:cubicBezTo>
                    <a:pt x="-133172" y="1276064"/>
                    <a:pt x="-287122" y="2107440"/>
                    <a:pt x="451872" y="2723277"/>
                  </a:cubicBezTo>
                  <a:cubicBezTo>
                    <a:pt x="1190866" y="3339115"/>
                    <a:pt x="1602869" y="3681430"/>
                    <a:pt x="2423456" y="3245783"/>
                  </a:cubicBezTo>
                </a:path>
              </a:pathLst>
            </a:custGeom>
            <a:solidFill>
              <a:srgbClr val="CFA6EC"/>
            </a:solidFill>
            <a:ln w="4678" cap="flat">
              <a:noFill/>
              <a:prstDash val="solid"/>
              <a:miter/>
            </a:ln>
          </p:spPr>
          <p:txBody>
            <a:bodyPr rtlCol="0" anchor="ctr"/>
            <a:lstStyle/>
            <a:p>
              <a:endParaRPr lang="en-US"/>
            </a:p>
          </p:txBody>
        </p:sp>
        <p:sp>
          <p:nvSpPr>
            <p:cNvPr id="21" name="TextBox 20">
              <a:extLst>
                <a:ext uri="{FF2B5EF4-FFF2-40B4-BE49-F238E27FC236}">
                  <a16:creationId xmlns:a16="http://schemas.microsoft.com/office/drawing/2014/main" id="{CBAEB4ED-45CC-F9CB-9E03-1E88AA185F4A}"/>
                </a:ext>
              </a:extLst>
            </p:cNvPr>
            <p:cNvSpPr txBox="1"/>
            <p:nvPr/>
          </p:nvSpPr>
          <p:spPr>
            <a:xfrm>
              <a:off x="7763957" y="1007527"/>
              <a:ext cx="3420025" cy="2370955"/>
            </a:xfrm>
            <a:prstGeom prst="rect">
              <a:avLst/>
            </a:prstGeom>
            <a:noFill/>
          </p:spPr>
          <p:txBody>
            <a:bodyPr wrap="square">
              <a:spAutoFit/>
            </a:bodyPr>
            <a:lstStyle/>
            <a:p>
              <a:pPr algn="ctr"/>
              <a:r>
                <a:rPr lang="en-GB" sz="2800">
                  <a:solidFill>
                    <a:schemeClr val="bg1"/>
                  </a:solidFill>
                </a:rPr>
                <a:t>She was driven by her </a:t>
              </a:r>
              <a:r>
                <a:rPr lang="en-GB" sz="2800">
                  <a:highlight>
                    <a:srgbClr val="FFFF00"/>
                  </a:highlight>
                </a:rPr>
                <a:t>passionate</a:t>
              </a:r>
              <a:r>
                <a:rPr lang="en-GB" sz="2800">
                  <a:solidFill>
                    <a:schemeClr val="bg1"/>
                  </a:solidFill>
                </a:rPr>
                <a:t> </a:t>
              </a:r>
              <a:r>
                <a:rPr lang="en-GB" sz="2800">
                  <a:highlight>
                    <a:srgbClr val="FFFF00"/>
                  </a:highlight>
                </a:rPr>
                <a:t>curiosity</a:t>
              </a:r>
              <a:r>
                <a:rPr lang="en-GB" sz="2800">
                  <a:solidFill>
                    <a:schemeClr val="bg1"/>
                  </a:solidFill>
                </a:rPr>
                <a:t> about the natural world which lasted her lifetime</a:t>
              </a:r>
            </a:p>
          </p:txBody>
        </p:sp>
      </p:grpSp>
      <p:grpSp>
        <p:nvGrpSpPr>
          <p:cNvPr id="4" name="Washi" descr="What can we discover about the sort of person Dorothea was?">
            <a:extLst>
              <a:ext uri="{FF2B5EF4-FFF2-40B4-BE49-F238E27FC236}">
                <a16:creationId xmlns:a16="http://schemas.microsoft.com/office/drawing/2014/main" id="{FF839E8E-F4BD-08D4-1FDA-23CF93B7B4B6}"/>
              </a:ext>
            </a:extLst>
          </p:cNvPr>
          <p:cNvGrpSpPr/>
          <p:nvPr/>
        </p:nvGrpSpPr>
        <p:grpSpPr>
          <a:xfrm>
            <a:off x="4204080" y="973362"/>
            <a:ext cx="3168541" cy="2748664"/>
            <a:chOff x="6548482" y="2381252"/>
            <a:chExt cx="4352737" cy="1116736"/>
          </a:xfrm>
        </p:grpSpPr>
        <p:pic>
          <p:nvPicPr>
            <p:cNvPr id="5" name="Washi">
              <a:extLst>
                <a:ext uri="{FF2B5EF4-FFF2-40B4-BE49-F238E27FC236}">
                  <a16:creationId xmlns:a16="http://schemas.microsoft.com/office/drawing/2014/main" id="{571C730E-5189-4BD1-6BD3-C29AFB17D9D2}"/>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6548482" y="2381252"/>
              <a:ext cx="4352736" cy="1116736"/>
            </a:xfrm>
            <a:prstGeom prst="rect">
              <a:avLst/>
            </a:prstGeom>
          </p:spPr>
        </p:pic>
        <p:sp>
          <p:nvSpPr>
            <p:cNvPr id="6" name="Text Placeholder">
              <a:extLst>
                <a:ext uri="{FF2B5EF4-FFF2-40B4-BE49-F238E27FC236}">
                  <a16:creationId xmlns:a16="http://schemas.microsoft.com/office/drawing/2014/main" id="{E55FADB0-7B5D-0E91-EF46-961D9E61A0B2}"/>
                </a:ext>
              </a:extLst>
            </p:cNvPr>
            <p:cNvSpPr txBox="1">
              <a:spLocks/>
            </p:cNvSpPr>
            <p:nvPr/>
          </p:nvSpPr>
          <p:spPr>
            <a:xfrm>
              <a:off x="6726043" y="2485294"/>
              <a:ext cx="4175176" cy="865552"/>
            </a:xfrm>
            <a:prstGeom prst="rect">
              <a:avLst/>
            </a:prstGeom>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b="1"/>
                <a:t>What can we discover about the sort of person Dorothea was?</a:t>
              </a:r>
              <a:endParaRPr lang="en-GB" b="1">
                <a:highlight>
                  <a:srgbClr val="FFFF00"/>
                </a:highlight>
              </a:endParaRPr>
            </a:p>
          </p:txBody>
        </p:sp>
      </p:grpSp>
      <p:grpSp>
        <p:nvGrpSpPr>
          <p:cNvPr id="29" name="Group 28" descr="Her output reflects her passion, competence and innovative thinking as a palaeontologist">
            <a:extLst>
              <a:ext uri="{FF2B5EF4-FFF2-40B4-BE49-F238E27FC236}">
                <a16:creationId xmlns:a16="http://schemas.microsoft.com/office/drawing/2014/main" id="{E4D75EC8-CDD9-2859-BCC2-104A4896C9F8}"/>
              </a:ext>
            </a:extLst>
          </p:cNvPr>
          <p:cNvGrpSpPr/>
          <p:nvPr/>
        </p:nvGrpSpPr>
        <p:grpSpPr>
          <a:xfrm>
            <a:off x="149192" y="3259227"/>
            <a:ext cx="3662230" cy="3621949"/>
            <a:chOff x="266834" y="3250788"/>
            <a:chExt cx="3662230" cy="3621949"/>
          </a:xfrm>
        </p:grpSpPr>
        <p:sp>
          <p:nvSpPr>
            <p:cNvPr id="13" name="Picture 2" descr="Decorative shape">
              <a:extLst>
                <a:ext uri="{FF2B5EF4-FFF2-40B4-BE49-F238E27FC236}">
                  <a16:creationId xmlns:a16="http://schemas.microsoft.com/office/drawing/2014/main" id="{002EB3F0-4269-0C89-DA32-2D1E754E86AD}"/>
                </a:ext>
              </a:extLst>
            </p:cNvPr>
            <p:cNvSpPr/>
            <p:nvPr/>
          </p:nvSpPr>
          <p:spPr>
            <a:xfrm rot="21156282" flipH="1">
              <a:off x="266834" y="3250788"/>
              <a:ext cx="3662230" cy="3621949"/>
            </a:xfrm>
            <a:custGeom>
              <a:avLst/>
              <a:gdLst>
                <a:gd name="connsiteX0" fmla="*/ 5911123 w 5925345"/>
                <a:gd name="connsiteY0" fmla="*/ 1060739 h 1876623"/>
                <a:gd name="connsiteX1" fmla="*/ 5925264 w 5925345"/>
                <a:gd name="connsiteY1" fmla="*/ 1383675 h 1876623"/>
                <a:gd name="connsiteX2" fmla="*/ 5814493 w 5925345"/>
                <a:gd name="connsiteY2" fmla="*/ 1480320 h 1876623"/>
                <a:gd name="connsiteX3" fmla="*/ 4867040 w 5925345"/>
                <a:gd name="connsiteY3" fmla="*/ 1572251 h 1876623"/>
                <a:gd name="connsiteX4" fmla="*/ 4518226 w 5925345"/>
                <a:gd name="connsiteY4" fmla="*/ 1605252 h 1876623"/>
                <a:gd name="connsiteX5" fmla="*/ 3896018 w 5925345"/>
                <a:gd name="connsiteY5" fmla="*/ 1657110 h 1876623"/>
                <a:gd name="connsiteX6" fmla="*/ 3221959 w 5925345"/>
                <a:gd name="connsiteY6" fmla="*/ 1694825 h 1876623"/>
                <a:gd name="connsiteX7" fmla="*/ 2203800 w 5925345"/>
                <a:gd name="connsiteY7" fmla="*/ 1746683 h 1876623"/>
                <a:gd name="connsiteX8" fmla="*/ 1694721 w 5925345"/>
                <a:gd name="connsiteY8" fmla="*/ 1774970 h 1876623"/>
                <a:gd name="connsiteX9" fmla="*/ 657708 w 5925345"/>
                <a:gd name="connsiteY9" fmla="*/ 1862186 h 1876623"/>
                <a:gd name="connsiteX10" fmla="*/ 341890 w 5925345"/>
                <a:gd name="connsiteY10" fmla="*/ 1869258 h 1876623"/>
                <a:gd name="connsiteX11" fmla="*/ 245259 w 5925345"/>
                <a:gd name="connsiteY11" fmla="*/ 1848043 h 1876623"/>
                <a:gd name="connsiteX12" fmla="*/ 158056 w 5925345"/>
                <a:gd name="connsiteY12" fmla="*/ 1760827 h 1876623"/>
                <a:gd name="connsiteX13" fmla="*/ 4861 w 5925345"/>
                <a:gd name="connsiteY13" fmla="*/ 865091 h 1876623"/>
                <a:gd name="connsiteX14" fmla="*/ 35500 w 5925345"/>
                <a:gd name="connsiteY14" fmla="*/ 619943 h 1876623"/>
                <a:gd name="connsiteX15" fmla="*/ 110919 w 5925345"/>
                <a:gd name="connsiteY15" fmla="*/ 372437 h 1876623"/>
                <a:gd name="connsiteX16" fmla="*/ 247616 w 5925345"/>
                <a:gd name="connsiteY16" fmla="*/ 285221 h 1876623"/>
                <a:gd name="connsiteX17" fmla="*/ 506869 w 5925345"/>
                <a:gd name="connsiteY17" fmla="*/ 285221 h 1876623"/>
                <a:gd name="connsiteX18" fmla="*/ 1081941 w 5925345"/>
                <a:gd name="connsiteY18" fmla="*/ 266363 h 1876623"/>
                <a:gd name="connsiteX19" fmla="*/ 1534455 w 5925345"/>
                <a:gd name="connsiteY19" fmla="*/ 252220 h 1876623"/>
                <a:gd name="connsiteX20" fmla="*/ 2957992 w 5925345"/>
                <a:gd name="connsiteY20" fmla="*/ 214505 h 1876623"/>
                <a:gd name="connsiteX21" fmla="*/ 3679188 w 5925345"/>
                <a:gd name="connsiteY21" fmla="*/ 153218 h 1876623"/>
                <a:gd name="connsiteX22" fmla="*/ 4108134 w 5925345"/>
                <a:gd name="connsiteY22" fmla="*/ 113145 h 1876623"/>
                <a:gd name="connsiteX23" fmla="*/ 4704417 w 5925345"/>
                <a:gd name="connsiteY23" fmla="*/ 40072 h 1876623"/>
                <a:gd name="connsiteX24" fmla="*/ 5006094 w 5925345"/>
                <a:gd name="connsiteY24" fmla="*/ 16500 h 1876623"/>
                <a:gd name="connsiteX25" fmla="*/ 5623588 w 5925345"/>
                <a:gd name="connsiteY25" fmla="*/ 0 h 1876623"/>
                <a:gd name="connsiteX26" fmla="*/ 5729646 w 5925345"/>
                <a:gd name="connsiteY26" fmla="*/ 9429 h 1876623"/>
                <a:gd name="connsiteX27" fmla="*/ 5790924 w 5925345"/>
                <a:gd name="connsiteY27" fmla="*/ 63644 h 1876623"/>
                <a:gd name="connsiteX28" fmla="*/ 5880484 w 5925345"/>
                <a:gd name="connsiteY28" fmla="*/ 577513 h 1876623"/>
                <a:gd name="connsiteX29" fmla="*/ 5904053 w 5925345"/>
                <a:gd name="connsiteY29" fmla="*/ 846234 h 1876623"/>
                <a:gd name="connsiteX30" fmla="*/ 5904053 w 5925345"/>
                <a:gd name="connsiteY30" fmla="*/ 1056025 h 1876623"/>
                <a:gd name="connsiteX31" fmla="*/ 5911123 w 5925345"/>
                <a:gd name="connsiteY31" fmla="*/ 1056025 h 1876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925345" h="1876623">
                  <a:moveTo>
                    <a:pt x="5911123" y="1060739"/>
                  </a:moveTo>
                  <a:cubicBezTo>
                    <a:pt x="5915837" y="1166813"/>
                    <a:pt x="5920551" y="1275244"/>
                    <a:pt x="5925264" y="1383675"/>
                  </a:cubicBezTo>
                  <a:cubicBezTo>
                    <a:pt x="5927621" y="1433176"/>
                    <a:pt x="5878127" y="1477963"/>
                    <a:pt x="5814493" y="1480320"/>
                  </a:cubicBezTo>
                  <a:cubicBezTo>
                    <a:pt x="5496318" y="1494463"/>
                    <a:pt x="5180500" y="1525107"/>
                    <a:pt x="4867040" y="1572251"/>
                  </a:cubicBezTo>
                  <a:cubicBezTo>
                    <a:pt x="4751554" y="1588751"/>
                    <a:pt x="4633711" y="1595823"/>
                    <a:pt x="4518226" y="1605252"/>
                  </a:cubicBezTo>
                  <a:cubicBezTo>
                    <a:pt x="4310823" y="1624109"/>
                    <a:pt x="4103420" y="1642967"/>
                    <a:pt x="3896018" y="1657110"/>
                  </a:cubicBezTo>
                  <a:cubicBezTo>
                    <a:pt x="3672117" y="1673610"/>
                    <a:pt x="3445860" y="1690111"/>
                    <a:pt x="3221959" y="1694825"/>
                  </a:cubicBezTo>
                  <a:cubicBezTo>
                    <a:pt x="2882573" y="1704254"/>
                    <a:pt x="2540830" y="1716040"/>
                    <a:pt x="2203800" y="1746683"/>
                  </a:cubicBezTo>
                  <a:cubicBezTo>
                    <a:pt x="2034107" y="1760827"/>
                    <a:pt x="1864414" y="1763184"/>
                    <a:pt x="1694721" y="1774970"/>
                  </a:cubicBezTo>
                  <a:cubicBezTo>
                    <a:pt x="1348264" y="1798542"/>
                    <a:pt x="1001808" y="1812685"/>
                    <a:pt x="657708" y="1862186"/>
                  </a:cubicBezTo>
                  <a:cubicBezTo>
                    <a:pt x="554006" y="1878686"/>
                    <a:pt x="447948" y="1881044"/>
                    <a:pt x="341890" y="1869258"/>
                  </a:cubicBezTo>
                  <a:cubicBezTo>
                    <a:pt x="308894" y="1864543"/>
                    <a:pt x="275898" y="1857472"/>
                    <a:pt x="245259" y="1848043"/>
                  </a:cubicBezTo>
                  <a:cubicBezTo>
                    <a:pt x="198122" y="1831542"/>
                    <a:pt x="167483" y="1807971"/>
                    <a:pt x="158056" y="1760827"/>
                  </a:cubicBezTo>
                  <a:cubicBezTo>
                    <a:pt x="110919" y="1461463"/>
                    <a:pt x="59068" y="1164456"/>
                    <a:pt x="4861" y="865091"/>
                  </a:cubicBezTo>
                  <a:cubicBezTo>
                    <a:pt x="-6924" y="782590"/>
                    <a:pt x="2504" y="697730"/>
                    <a:pt x="35500" y="619943"/>
                  </a:cubicBezTo>
                  <a:cubicBezTo>
                    <a:pt x="66139" y="539798"/>
                    <a:pt x="103848" y="459654"/>
                    <a:pt x="110919" y="372437"/>
                  </a:cubicBezTo>
                  <a:cubicBezTo>
                    <a:pt x="115633" y="315864"/>
                    <a:pt x="169840" y="285221"/>
                    <a:pt x="247616" y="285221"/>
                  </a:cubicBezTo>
                  <a:cubicBezTo>
                    <a:pt x="334820" y="285221"/>
                    <a:pt x="419666" y="287578"/>
                    <a:pt x="506869" y="285221"/>
                  </a:cubicBezTo>
                  <a:cubicBezTo>
                    <a:pt x="697774" y="280507"/>
                    <a:pt x="891036" y="273435"/>
                    <a:pt x="1081941" y="266363"/>
                  </a:cubicBezTo>
                  <a:cubicBezTo>
                    <a:pt x="1232779" y="261649"/>
                    <a:pt x="1383617" y="249863"/>
                    <a:pt x="1534455" y="252220"/>
                  </a:cubicBezTo>
                  <a:cubicBezTo>
                    <a:pt x="2010539" y="256935"/>
                    <a:pt x="2484265" y="235720"/>
                    <a:pt x="2957992" y="214505"/>
                  </a:cubicBezTo>
                  <a:cubicBezTo>
                    <a:pt x="3198391" y="205076"/>
                    <a:pt x="3438789" y="174433"/>
                    <a:pt x="3679188" y="153218"/>
                  </a:cubicBezTo>
                  <a:cubicBezTo>
                    <a:pt x="3822956" y="141432"/>
                    <a:pt x="3964366" y="129646"/>
                    <a:pt x="4108134" y="113145"/>
                  </a:cubicBezTo>
                  <a:cubicBezTo>
                    <a:pt x="4308466" y="89574"/>
                    <a:pt x="4506442" y="63644"/>
                    <a:pt x="4704417" y="40072"/>
                  </a:cubicBezTo>
                  <a:cubicBezTo>
                    <a:pt x="4803404" y="28286"/>
                    <a:pt x="4904749" y="21215"/>
                    <a:pt x="5006094" y="16500"/>
                  </a:cubicBezTo>
                  <a:cubicBezTo>
                    <a:pt x="5211139" y="9429"/>
                    <a:pt x="5418542" y="4714"/>
                    <a:pt x="5623588" y="0"/>
                  </a:cubicBezTo>
                  <a:cubicBezTo>
                    <a:pt x="5658940" y="0"/>
                    <a:pt x="5694293" y="4714"/>
                    <a:pt x="5729646" y="9429"/>
                  </a:cubicBezTo>
                  <a:cubicBezTo>
                    <a:pt x="5760285" y="11786"/>
                    <a:pt x="5786211" y="33001"/>
                    <a:pt x="5790924" y="63644"/>
                  </a:cubicBezTo>
                  <a:cubicBezTo>
                    <a:pt x="5819206" y="235720"/>
                    <a:pt x="5852202" y="405438"/>
                    <a:pt x="5880484" y="577513"/>
                  </a:cubicBezTo>
                  <a:cubicBezTo>
                    <a:pt x="5894625" y="667087"/>
                    <a:pt x="5899339" y="756660"/>
                    <a:pt x="5904053" y="846234"/>
                  </a:cubicBezTo>
                  <a:cubicBezTo>
                    <a:pt x="5908767" y="916950"/>
                    <a:pt x="5904053" y="985309"/>
                    <a:pt x="5904053" y="1056025"/>
                  </a:cubicBezTo>
                  <a:lnTo>
                    <a:pt x="5911123" y="1056025"/>
                  </a:lnTo>
                  <a:close/>
                </a:path>
              </a:pathLst>
            </a:custGeom>
            <a:solidFill>
              <a:srgbClr val="BBEBA0"/>
            </a:solidFill>
            <a:ln w="16366" cap="flat">
              <a:noFill/>
              <a:prstDash val="solid"/>
              <a:miter/>
            </a:ln>
          </p:spPr>
          <p:txBody>
            <a:bodyPr rtlCol="0" anchor="ctr"/>
            <a:lstStyle/>
            <a:p>
              <a:endParaRPr lang="en-US"/>
            </a:p>
          </p:txBody>
        </p:sp>
        <p:sp>
          <p:nvSpPr>
            <p:cNvPr id="23" name="TextBox 22">
              <a:extLst>
                <a:ext uri="{FF2B5EF4-FFF2-40B4-BE49-F238E27FC236}">
                  <a16:creationId xmlns:a16="http://schemas.microsoft.com/office/drawing/2014/main" id="{4AA30A2A-C281-2338-2B0A-598F6D595683}"/>
                </a:ext>
              </a:extLst>
            </p:cNvPr>
            <p:cNvSpPr txBox="1"/>
            <p:nvPr/>
          </p:nvSpPr>
          <p:spPr>
            <a:xfrm>
              <a:off x="357187" y="3865363"/>
              <a:ext cx="3492181" cy="2246769"/>
            </a:xfrm>
            <a:prstGeom prst="rect">
              <a:avLst/>
            </a:prstGeom>
            <a:noFill/>
          </p:spPr>
          <p:txBody>
            <a:bodyPr wrap="square">
              <a:spAutoFit/>
            </a:bodyPr>
            <a:lstStyle/>
            <a:p>
              <a:pPr algn="ctr"/>
              <a:r>
                <a:rPr lang="en-GB" sz="2800"/>
                <a:t>Her output reflects her passion, </a:t>
              </a:r>
              <a:r>
                <a:rPr lang="en-GB" sz="2800">
                  <a:highlight>
                    <a:srgbClr val="FFFF00"/>
                  </a:highlight>
                </a:rPr>
                <a:t>competence</a:t>
              </a:r>
              <a:r>
                <a:rPr lang="en-GB" sz="2800"/>
                <a:t> and </a:t>
              </a:r>
              <a:r>
                <a:rPr lang="en-GB" sz="2800">
                  <a:highlight>
                    <a:srgbClr val="FFFF00"/>
                  </a:highlight>
                </a:rPr>
                <a:t>innovative</a:t>
              </a:r>
              <a:r>
                <a:rPr lang="en-GB" sz="2800"/>
                <a:t> thinking as a palaeontologist</a:t>
              </a:r>
            </a:p>
          </p:txBody>
        </p:sp>
      </p:grpSp>
      <p:grpSp>
        <p:nvGrpSpPr>
          <p:cNvPr id="30" name="Group 29" descr="She overcame bouts of poor health and depleted funds to carry out her work…to the best of her considerable abilities ">
            <a:extLst>
              <a:ext uri="{FF2B5EF4-FFF2-40B4-BE49-F238E27FC236}">
                <a16:creationId xmlns:a16="http://schemas.microsoft.com/office/drawing/2014/main" id="{1FBF7CE6-C1BB-771D-762F-4653916F87F4}"/>
              </a:ext>
            </a:extLst>
          </p:cNvPr>
          <p:cNvGrpSpPr/>
          <p:nvPr/>
        </p:nvGrpSpPr>
        <p:grpSpPr>
          <a:xfrm>
            <a:off x="3183519" y="3349242"/>
            <a:ext cx="6425145" cy="3700771"/>
            <a:chOff x="2966505" y="3619974"/>
            <a:chExt cx="6258990" cy="3509797"/>
          </a:xfrm>
        </p:grpSpPr>
        <p:pic>
          <p:nvPicPr>
            <p:cNvPr id="19" name="Picture 18">
              <a:extLst>
                <a:ext uri="{FF2B5EF4-FFF2-40B4-BE49-F238E27FC236}">
                  <a16:creationId xmlns:a16="http://schemas.microsoft.com/office/drawing/2014/main" id="{EC808A6B-DF3F-311C-3256-B2D45265AF25}"/>
                </a:ext>
              </a:extLst>
            </p:cNvPr>
            <p:cNvPicPr>
              <a:picLocks noChangeAspect="1"/>
            </p:cNvPicPr>
            <p:nvPr/>
          </p:nvPicPr>
          <p:blipFill>
            <a:blip r:embed="rId4"/>
            <a:stretch>
              <a:fillRect/>
            </a:stretch>
          </p:blipFill>
          <p:spPr>
            <a:xfrm>
              <a:off x="2966505" y="3619974"/>
              <a:ext cx="6258990" cy="3509797"/>
            </a:xfrm>
            <a:prstGeom prst="rect">
              <a:avLst/>
            </a:prstGeom>
          </p:spPr>
        </p:pic>
        <p:sp>
          <p:nvSpPr>
            <p:cNvPr id="25" name="TextBox 24">
              <a:extLst>
                <a:ext uri="{FF2B5EF4-FFF2-40B4-BE49-F238E27FC236}">
                  <a16:creationId xmlns:a16="http://schemas.microsoft.com/office/drawing/2014/main" id="{98173509-5E6B-8C8D-3B9B-11B4D94D74F8}"/>
                </a:ext>
              </a:extLst>
            </p:cNvPr>
            <p:cNvSpPr txBox="1"/>
            <p:nvPr/>
          </p:nvSpPr>
          <p:spPr>
            <a:xfrm>
              <a:off x="4030119" y="4507051"/>
              <a:ext cx="4222062" cy="2130827"/>
            </a:xfrm>
            <a:prstGeom prst="rect">
              <a:avLst/>
            </a:prstGeom>
            <a:noFill/>
          </p:spPr>
          <p:txBody>
            <a:bodyPr wrap="square">
              <a:spAutoFit/>
            </a:bodyPr>
            <a:lstStyle/>
            <a:p>
              <a:pPr algn="ctr"/>
              <a:r>
                <a:rPr lang="en-GB" sz="2800"/>
                <a:t>She </a:t>
              </a:r>
              <a:r>
                <a:rPr lang="en-GB" sz="2800">
                  <a:highlight>
                    <a:srgbClr val="FFFF00"/>
                  </a:highlight>
                </a:rPr>
                <a:t>overcame</a:t>
              </a:r>
              <a:r>
                <a:rPr lang="en-GB" sz="2800"/>
                <a:t> bouts of poor health and depleted funds to carry out her work…to the best of her considerable abilities </a:t>
              </a:r>
            </a:p>
          </p:txBody>
        </p:sp>
      </p:grpSp>
      <p:grpSp>
        <p:nvGrpSpPr>
          <p:cNvPr id="31" name="Group 30" descr="She worked until just before her death aged 72">
            <a:extLst>
              <a:ext uri="{FF2B5EF4-FFF2-40B4-BE49-F238E27FC236}">
                <a16:creationId xmlns:a16="http://schemas.microsoft.com/office/drawing/2014/main" id="{791F9955-694F-83E0-82C5-2B429B0B39D0}"/>
              </a:ext>
            </a:extLst>
          </p:cNvPr>
          <p:cNvGrpSpPr/>
          <p:nvPr/>
        </p:nvGrpSpPr>
        <p:grpSpPr>
          <a:xfrm>
            <a:off x="9201775" y="3787619"/>
            <a:ext cx="2335859" cy="2964167"/>
            <a:chOff x="9144000" y="3808820"/>
            <a:chExt cx="2335859" cy="2964167"/>
          </a:xfrm>
        </p:grpSpPr>
        <p:sp>
          <p:nvSpPr>
            <p:cNvPr id="15" name="Picture 3" descr="Decorative shape">
              <a:extLst>
                <a:ext uri="{FF2B5EF4-FFF2-40B4-BE49-F238E27FC236}">
                  <a16:creationId xmlns:a16="http://schemas.microsoft.com/office/drawing/2014/main" id="{AE3805B7-47CE-FBAA-FC66-23B71C4EF2D1}"/>
                </a:ext>
              </a:extLst>
            </p:cNvPr>
            <p:cNvSpPr/>
            <p:nvPr/>
          </p:nvSpPr>
          <p:spPr>
            <a:xfrm>
              <a:off x="9177686" y="3808820"/>
              <a:ext cx="2302173" cy="2964167"/>
            </a:xfrm>
            <a:custGeom>
              <a:avLst/>
              <a:gdLst>
                <a:gd name="connsiteX0" fmla="*/ 5911123 w 5925345"/>
                <a:gd name="connsiteY0" fmla="*/ 1060739 h 1876623"/>
                <a:gd name="connsiteX1" fmla="*/ 5925264 w 5925345"/>
                <a:gd name="connsiteY1" fmla="*/ 1383675 h 1876623"/>
                <a:gd name="connsiteX2" fmla="*/ 5814493 w 5925345"/>
                <a:gd name="connsiteY2" fmla="*/ 1480320 h 1876623"/>
                <a:gd name="connsiteX3" fmla="*/ 4867040 w 5925345"/>
                <a:gd name="connsiteY3" fmla="*/ 1572251 h 1876623"/>
                <a:gd name="connsiteX4" fmla="*/ 4518226 w 5925345"/>
                <a:gd name="connsiteY4" fmla="*/ 1605252 h 1876623"/>
                <a:gd name="connsiteX5" fmla="*/ 3896018 w 5925345"/>
                <a:gd name="connsiteY5" fmla="*/ 1657110 h 1876623"/>
                <a:gd name="connsiteX6" fmla="*/ 3221959 w 5925345"/>
                <a:gd name="connsiteY6" fmla="*/ 1694825 h 1876623"/>
                <a:gd name="connsiteX7" fmla="*/ 2203800 w 5925345"/>
                <a:gd name="connsiteY7" fmla="*/ 1746683 h 1876623"/>
                <a:gd name="connsiteX8" fmla="*/ 1694721 w 5925345"/>
                <a:gd name="connsiteY8" fmla="*/ 1774970 h 1876623"/>
                <a:gd name="connsiteX9" fmla="*/ 657708 w 5925345"/>
                <a:gd name="connsiteY9" fmla="*/ 1862186 h 1876623"/>
                <a:gd name="connsiteX10" fmla="*/ 341890 w 5925345"/>
                <a:gd name="connsiteY10" fmla="*/ 1869258 h 1876623"/>
                <a:gd name="connsiteX11" fmla="*/ 245259 w 5925345"/>
                <a:gd name="connsiteY11" fmla="*/ 1848043 h 1876623"/>
                <a:gd name="connsiteX12" fmla="*/ 158056 w 5925345"/>
                <a:gd name="connsiteY12" fmla="*/ 1760827 h 1876623"/>
                <a:gd name="connsiteX13" fmla="*/ 4861 w 5925345"/>
                <a:gd name="connsiteY13" fmla="*/ 865091 h 1876623"/>
                <a:gd name="connsiteX14" fmla="*/ 35500 w 5925345"/>
                <a:gd name="connsiteY14" fmla="*/ 619943 h 1876623"/>
                <a:gd name="connsiteX15" fmla="*/ 110919 w 5925345"/>
                <a:gd name="connsiteY15" fmla="*/ 372437 h 1876623"/>
                <a:gd name="connsiteX16" fmla="*/ 247616 w 5925345"/>
                <a:gd name="connsiteY16" fmla="*/ 285221 h 1876623"/>
                <a:gd name="connsiteX17" fmla="*/ 506869 w 5925345"/>
                <a:gd name="connsiteY17" fmla="*/ 285221 h 1876623"/>
                <a:gd name="connsiteX18" fmla="*/ 1081941 w 5925345"/>
                <a:gd name="connsiteY18" fmla="*/ 266363 h 1876623"/>
                <a:gd name="connsiteX19" fmla="*/ 1534455 w 5925345"/>
                <a:gd name="connsiteY19" fmla="*/ 252220 h 1876623"/>
                <a:gd name="connsiteX20" fmla="*/ 2957992 w 5925345"/>
                <a:gd name="connsiteY20" fmla="*/ 214505 h 1876623"/>
                <a:gd name="connsiteX21" fmla="*/ 3679188 w 5925345"/>
                <a:gd name="connsiteY21" fmla="*/ 153218 h 1876623"/>
                <a:gd name="connsiteX22" fmla="*/ 4108134 w 5925345"/>
                <a:gd name="connsiteY22" fmla="*/ 113145 h 1876623"/>
                <a:gd name="connsiteX23" fmla="*/ 4704417 w 5925345"/>
                <a:gd name="connsiteY23" fmla="*/ 40072 h 1876623"/>
                <a:gd name="connsiteX24" fmla="*/ 5006094 w 5925345"/>
                <a:gd name="connsiteY24" fmla="*/ 16500 h 1876623"/>
                <a:gd name="connsiteX25" fmla="*/ 5623588 w 5925345"/>
                <a:gd name="connsiteY25" fmla="*/ 0 h 1876623"/>
                <a:gd name="connsiteX26" fmla="*/ 5729646 w 5925345"/>
                <a:gd name="connsiteY26" fmla="*/ 9429 h 1876623"/>
                <a:gd name="connsiteX27" fmla="*/ 5790924 w 5925345"/>
                <a:gd name="connsiteY27" fmla="*/ 63644 h 1876623"/>
                <a:gd name="connsiteX28" fmla="*/ 5880484 w 5925345"/>
                <a:gd name="connsiteY28" fmla="*/ 577513 h 1876623"/>
                <a:gd name="connsiteX29" fmla="*/ 5904053 w 5925345"/>
                <a:gd name="connsiteY29" fmla="*/ 846234 h 1876623"/>
                <a:gd name="connsiteX30" fmla="*/ 5904053 w 5925345"/>
                <a:gd name="connsiteY30" fmla="*/ 1056025 h 1876623"/>
                <a:gd name="connsiteX31" fmla="*/ 5911123 w 5925345"/>
                <a:gd name="connsiteY31" fmla="*/ 1056025 h 1876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925345" h="1876623">
                  <a:moveTo>
                    <a:pt x="5911123" y="1060739"/>
                  </a:moveTo>
                  <a:cubicBezTo>
                    <a:pt x="5915837" y="1166813"/>
                    <a:pt x="5920551" y="1275244"/>
                    <a:pt x="5925264" y="1383675"/>
                  </a:cubicBezTo>
                  <a:cubicBezTo>
                    <a:pt x="5927621" y="1433176"/>
                    <a:pt x="5878127" y="1477963"/>
                    <a:pt x="5814493" y="1480320"/>
                  </a:cubicBezTo>
                  <a:cubicBezTo>
                    <a:pt x="5496318" y="1494463"/>
                    <a:pt x="5180500" y="1525107"/>
                    <a:pt x="4867040" y="1572251"/>
                  </a:cubicBezTo>
                  <a:cubicBezTo>
                    <a:pt x="4751554" y="1588751"/>
                    <a:pt x="4633711" y="1595823"/>
                    <a:pt x="4518226" y="1605252"/>
                  </a:cubicBezTo>
                  <a:cubicBezTo>
                    <a:pt x="4310823" y="1624109"/>
                    <a:pt x="4103420" y="1642967"/>
                    <a:pt x="3896018" y="1657110"/>
                  </a:cubicBezTo>
                  <a:cubicBezTo>
                    <a:pt x="3672117" y="1673610"/>
                    <a:pt x="3445860" y="1690111"/>
                    <a:pt x="3221959" y="1694825"/>
                  </a:cubicBezTo>
                  <a:cubicBezTo>
                    <a:pt x="2882573" y="1704254"/>
                    <a:pt x="2540830" y="1716040"/>
                    <a:pt x="2203800" y="1746683"/>
                  </a:cubicBezTo>
                  <a:cubicBezTo>
                    <a:pt x="2034107" y="1760827"/>
                    <a:pt x="1864414" y="1763184"/>
                    <a:pt x="1694721" y="1774970"/>
                  </a:cubicBezTo>
                  <a:cubicBezTo>
                    <a:pt x="1348264" y="1798542"/>
                    <a:pt x="1001808" y="1812685"/>
                    <a:pt x="657708" y="1862186"/>
                  </a:cubicBezTo>
                  <a:cubicBezTo>
                    <a:pt x="554006" y="1878686"/>
                    <a:pt x="447948" y="1881044"/>
                    <a:pt x="341890" y="1869258"/>
                  </a:cubicBezTo>
                  <a:cubicBezTo>
                    <a:pt x="308894" y="1864543"/>
                    <a:pt x="275898" y="1857472"/>
                    <a:pt x="245259" y="1848043"/>
                  </a:cubicBezTo>
                  <a:cubicBezTo>
                    <a:pt x="198122" y="1831542"/>
                    <a:pt x="167483" y="1807971"/>
                    <a:pt x="158056" y="1760827"/>
                  </a:cubicBezTo>
                  <a:cubicBezTo>
                    <a:pt x="110919" y="1461463"/>
                    <a:pt x="59068" y="1164456"/>
                    <a:pt x="4861" y="865091"/>
                  </a:cubicBezTo>
                  <a:cubicBezTo>
                    <a:pt x="-6924" y="782590"/>
                    <a:pt x="2504" y="697730"/>
                    <a:pt x="35500" y="619943"/>
                  </a:cubicBezTo>
                  <a:cubicBezTo>
                    <a:pt x="66139" y="539798"/>
                    <a:pt x="103848" y="459654"/>
                    <a:pt x="110919" y="372437"/>
                  </a:cubicBezTo>
                  <a:cubicBezTo>
                    <a:pt x="115633" y="315864"/>
                    <a:pt x="169840" y="285221"/>
                    <a:pt x="247616" y="285221"/>
                  </a:cubicBezTo>
                  <a:cubicBezTo>
                    <a:pt x="334820" y="285221"/>
                    <a:pt x="419666" y="287578"/>
                    <a:pt x="506869" y="285221"/>
                  </a:cubicBezTo>
                  <a:cubicBezTo>
                    <a:pt x="697774" y="280507"/>
                    <a:pt x="891036" y="273435"/>
                    <a:pt x="1081941" y="266363"/>
                  </a:cubicBezTo>
                  <a:cubicBezTo>
                    <a:pt x="1232779" y="261649"/>
                    <a:pt x="1383617" y="249863"/>
                    <a:pt x="1534455" y="252220"/>
                  </a:cubicBezTo>
                  <a:cubicBezTo>
                    <a:pt x="2010539" y="256935"/>
                    <a:pt x="2484265" y="235720"/>
                    <a:pt x="2957992" y="214505"/>
                  </a:cubicBezTo>
                  <a:cubicBezTo>
                    <a:pt x="3198391" y="205076"/>
                    <a:pt x="3438789" y="174433"/>
                    <a:pt x="3679188" y="153218"/>
                  </a:cubicBezTo>
                  <a:cubicBezTo>
                    <a:pt x="3822956" y="141432"/>
                    <a:pt x="3964366" y="129646"/>
                    <a:pt x="4108134" y="113145"/>
                  </a:cubicBezTo>
                  <a:cubicBezTo>
                    <a:pt x="4308466" y="89574"/>
                    <a:pt x="4506442" y="63644"/>
                    <a:pt x="4704417" y="40072"/>
                  </a:cubicBezTo>
                  <a:cubicBezTo>
                    <a:pt x="4803404" y="28286"/>
                    <a:pt x="4904749" y="21215"/>
                    <a:pt x="5006094" y="16500"/>
                  </a:cubicBezTo>
                  <a:cubicBezTo>
                    <a:pt x="5211139" y="9429"/>
                    <a:pt x="5418542" y="4714"/>
                    <a:pt x="5623588" y="0"/>
                  </a:cubicBezTo>
                  <a:cubicBezTo>
                    <a:pt x="5658940" y="0"/>
                    <a:pt x="5694293" y="4714"/>
                    <a:pt x="5729646" y="9429"/>
                  </a:cubicBezTo>
                  <a:cubicBezTo>
                    <a:pt x="5760285" y="11786"/>
                    <a:pt x="5786211" y="33001"/>
                    <a:pt x="5790924" y="63644"/>
                  </a:cubicBezTo>
                  <a:cubicBezTo>
                    <a:pt x="5819206" y="235720"/>
                    <a:pt x="5852202" y="405438"/>
                    <a:pt x="5880484" y="577513"/>
                  </a:cubicBezTo>
                  <a:cubicBezTo>
                    <a:pt x="5894625" y="667087"/>
                    <a:pt x="5899339" y="756660"/>
                    <a:pt x="5904053" y="846234"/>
                  </a:cubicBezTo>
                  <a:cubicBezTo>
                    <a:pt x="5908767" y="916950"/>
                    <a:pt x="5904053" y="985309"/>
                    <a:pt x="5904053" y="1056025"/>
                  </a:cubicBezTo>
                  <a:lnTo>
                    <a:pt x="5911123" y="1056025"/>
                  </a:lnTo>
                  <a:close/>
                </a:path>
              </a:pathLst>
            </a:custGeom>
            <a:solidFill>
              <a:srgbClr val="4884EE"/>
            </a:solidFill>
            <a:ln w="16366" cap="flat">
              <a:noFill/>
              <a:prstDash val="solid"/>
              <a:miter/>
            </a:ln>
          </p:spPr>
          <p:txBody>
            <a:bodyPr rtlCol="0" anchor="ctr"/>
            <a:lstStyle/>
            <a:p>
              <a:endParaRPr lang="en-US"/>
            </a:p>
          </p:txBody>
        </p:sp>
        <p:sp>
          <p:nvSpPr>
            <p:cNvPr id="27" name="TextBox 26">
              <a:extLst>
                <a:ext uri="{FF2B5EF4-FFF2-40B4-BE49-F238E27FC236}">
                  <a16:creationId xmlns:a16="http://schemas.microsoft.com/office/drawing/2014/main" id="{D4B9A434-9287-E851-502F-00A74340D4EC}"/>
                </a:ext>
              </a:extLst>
            </p:cNvPr>
            <p:cNvSpPr txBox="1"/>
            <p:nvPr/>
          </p:nvSpPr>
          <p:spPr>
            <a:xfrm>
              <a:off x="9144000" y="4277120"/>
              <a:ext cx="2302173" cy="2246769"/>
            </a:xfrm>
            <a:prstGeom prst="rect">
              <a:avLst/>
            </a:prstGeom>
            <a:noFill/>
          </p:spPr>
          <p:txBody>
            <a:bodyPr wrap="square">
              <a:spAutoFit/>
            </a:bodyPr>
            <a:lstStyle/>
            <a:p>
              <a:pPr algn="ctr"/>
              <a:r>
                <a:rPr lang="en-GB" sz="2800">
                  <a:solidFill>
                    <a:schemeClr val="bg1"/>
                  </a:solidFill>
                </a:rPr>
                <a:t>She worked until just before her death aged 72</a:t>
              </a:r>
            </a:p>
          </p:txBody>
        </p:sp>
      </p:grpSp>
    </p:spTree>
    <p:extLst>
      <p:ext uri="{BB962C8B-B14F-4D97-AF65-F5344CB8AC3E}">
        <p14:creationId xmlns:p14="http://schemas.microsoft.com/office/powerpoint/2010/main" val="842929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D38171-0E73-F783-FEC4-F0E756D01020}"/>
              </a:ext>
            </a:extLst>
          </p:cNvPr>
          <p:cNvSpPr>
            <a:spLocks noGrp="1"/>
          </p:cNvSpPr>
          <p:nvPr>
            <p:ph type="title"/>
          </p:nvPr>
        </p:nvSpPr>
        <p:spPr/>
        <p:txBody>
          <a:bodyPr/>
          <a:lstStyle/>
          <a:p>
            <a:r>
              <a:rPr lang="en-GB"/>
              <a:t>Four Maxims – Dorothea lived by these 4 sayings:</a:t>
            </a:r>
          </a:p>
        </p:txBody>
      </p:sp>
      <p:grpSp>
        <p:nvGrpSpPr>
          <p:cNvPr id="7" name="Blob" descr="Blob-Shape to highlight text">
            <a:extLst>
              <a:ext uri="{FF2B5EF4-FFF2-40B4-BE49-F238E27FC236}">
                <a16:creationId xmlns:a16="http://schemas.microsoft.com/office/drawing/2014/main" id="{29C92B3E-F1CC-A987-7E5E-6592F7B889C6}"/>
              </a:ext>
            </a:extLst>
          </p:cNvPr>
          <p:cNvGrpSpPr/>
          <p:nvPr/>
        </p:nvGrpSpPr>
        <p:grpSpPr>
          <a:xfrm>
            <a:off x="5778631" y="3927417"/>
            <a:ext cx="5529500" cy="3205656"/>
            <a:chOff x="-162077" y="4663160"/>
            <a:chExt cx="3403600" cy="2095499"/>
          </a:xfrm>
        </p:grpSpPr>
        <p:pic>
          <p:nvPicPr>
            <p:cNvPr id="8" name="Decorative-Blob">
              <a:extLst>
                <a:ext uri="{FF2B5EF4-FFF2-40B4-BE49-F238E27FC236}">
                  <a16:creationId xmlns:a16="http://schemas.microsoft.com/office/drawing/2014/main" id="{251F0BA4-6063-CC5D-6344-B198BA407E2E}"/>
                </a:ext>
              </a:extLst>
            </p:cNvPr>
            <p:cNvPicPr>
              <a:picLocks noChangeAspect="1"/>
            </p:cNvPicPr>
            <p:nvPr/>
          </p:nvPicPr>
          <p:blipFill>
            <a:blip r:embed="rId3"/>
            <a:srcRect/>
            <a:stretch/>
          </p:blipFill>
          <p:spPr>
            <a:xfrm>
              <a:off x="-162077" y="4663160"/>
              <a:ext cx="3403600" cy="2095499"/>
            </a:xfrm>
            <a:prstGeom prst="rect">
              <a:avLst/>
            </a:prstGeom>
          </p:spPr>
        </p:pic>
        <p:sp>
          <p:nvSpPr>
            <p:cNvPr id="9" name="Text">
              <a:extLst>
                <a:ext uri="{FF2B5EF4-FFF2-40B4-BE49-F238E27FC236}">
                  <a16:creationId xmlns:a16="http://schemas.microsoft.com/office/drawing/2014/main" id="{F3096E07-B7CE-C6E8-DA6B-4640B1BB4996}"/>
                </a:ext>
              </a:extLst>
            </p:cNvPr>
            <p:cNvSpPr txBox="1"/>
            <p:nvPr/>
          </p:nvSpPr>
          <p:spPr>
            <a:xfrm>
              <a:off x="422723" y="5418329"/>
              <a:ext cx="2079178" cy="784641"/>
            </a:xfrm>
            <a:prstGeom prst="rect">
              <a:avLst/>
            </a:prstGeom>
            <a:noFill/>
          </p:spPr>
          <p:txBody>
            <a:bodyPr wrap="square" rtlCol="0">
              <a:spAutoFit/>
            </a:bodyPr>
            <a:lstStyle/>
            <a:p>
              <a:pPr algn="ctr"/>
              <a:r>
                <a:rPr lang="en-GB" sz="2400" b="1">
                  <a:solidFill>
                    <a:schemeClr val="bg1"/>
                  </a:solidFill>
                </a:rPr>
                <a:t>If you want something done right, do it yourself</a:t>
              </a:r>
              <a:endParaRPr lang="en-US" sz="2400" b="1">
                <a:solidFill>
                  <a:schemeClr val="bg1"/>
                </a:solidFill>
              </a:endParaRPr>
            </a:p>
          </p:txBody>
        </p:sp>
      </p:grpSp>
      <p:grpSp>
        <p:nvGrpSpPr>
          <p:cNvPr id="13" name="Blob" descr="Blob-Shape to highlight text">
            <a:extLst>
              <a:ext uri="{FF2B5EF4-FFF2-40B4-BE49-F238E27FC236}">
                <a16:creationId xmlns:a16="http://schemas.microsoft.com/office/drawing/2014/main" id="{AE169A35-0579-F760-6B10-168D00028AC5}"/>
              </a:ext>
            </a:extLst>
          </p:cNvPr>
          <p:cNvGrpSpPr/>
          <p:nvPr/>
        </p:nvGrpSpPr>
        <p:grpSpPr>
          <a:xfrm>
            <a:off x="64551" y="1790978"/>
            <a:ext cx="6207767" cy="3101153"/>
            <a:chOff x="-73674" y="2751246"/>
            <a:chExt cx="3403600" cy="2095499"/>
          </a:xfrm>
        </p:grpSpPr>
        <p:pic>
          <p:nvPicPr>
            <p:cNvPr id="14" name="Decorative-Blob">
              <a:extLst>
                <a:ext uri="{FF2B5EF4-FFF2-40B4-BE49-F238E27FC236}">
                  <a16:creationId xmlns:a16="http://schemas.microsoft.com/office/drawing/2014/main" id="{6EECF5BA-27E6-A49E-17CB-2DD09F290A3C}"/>
                </a:ext>
                <a:ext uri="{C183D7F6-B498-43B3-948B-1728B52AA6E4}">
                  <adec:decorative xmlns:adec="http://schemas.microsoft.com/office/drawing/2017/decorative" val="1"/>
                </a:ext>
              </a:extLst>
            </p:cNvPr>
            <p:cNvPicPr>
              <a:picLocks noChangeAspect="1"/>
            </p:cNvPicPr>
            <p:nvPr/>
          </p:nvPicPr>
          <p:blipFill>
            <a:blip r:embed="rId4"/>
            <a:srcRect/>
            <a:stretch/>
          </p:blipFill>
          <p:spPr>
            <a:xfrm>
              <a:off x="-73674" y="2751246"/>
              <a:ext cx="3403600" cy="2095499"/>
            </a:xfrm>
            <a:prstGeom prst="rect">
              <a:avLst/>
            </a:prstGeom>
          </p:spPr>
        </p:pic>
        <p:sp>
          <p:nvSpPr>
            <p:cNvPr id="15" name="Text">
              <a:extLst>
                <a:ext uri="{FF2B5EF4-FFF2-40B4-BE49-F238E27FC236}">
                  <a16:creationId xmlns:a16="http://schemas.microsoft.com/office/drawing/2014/main" id="{36932B4A-352C-751D-90A1-2A5DA55ED36A}"/>
                </a:ext>
              </a:extLst>
            </p:cNvPr>
            <p:cNvSpPr txBox="1"/>
            <p:nvPr/>
          </p:nvSpPr>
          <p:spPr>
            <a:xfrm>
              <a:off x="482623" y="3337392"/>
              <a:ext cx="1970070" cy="1060645"/>
            </a:xfrm>
            <a:prstGeom prst="rect">
              <a:avLst/>
            </a:prstGeom>
            <a:noFill/>
          </p:spPr>
          <p:txBody>
            <a:bodyPr wrap="square" rtlCol="0">
              <a:spAutoFit/>
            </a:bodyPr>
            <a:lstStyle/>
            <a:p>
              <a:pPr algn="ctr"/>
              <a:r>
                <a:rPr lang="en-GB" sz="2400" b="1" dirty="0">
                  <a:solidFill>
                    <a:schemeClr val="bg1"/>
                  </a:solidFill>
                </a:rPr>
                <a:t>Blessed are those who expect nothing, for they will not be disappointed</a:t>
              </a:r>
              <a:endParaRPr lang="en-US" sz="2400" b="1" dirty="0">
                <a:solidFill>
                  <a:schemeClr val="bg1"/>
                </a:solidFill>
              </a:endParaRPr>
            </a:p>
          </p:txBody>
        </p:sp>
      </p:grpSp>
      <p:grpSp>
        <p:nvGrpSpPr>
          <p:cNvPr id="16" name="Blob" descr="Blob-Shape to highlight text">
            <a:extLst>
              <a:ext uri="{FF2B5EF4-FFF2-40B4-BE49-F238E27FC236}">
                <a16:creationId xmlns:a16="http://schemas.microsoft.com/office/drawing/2014/main" id="{B79D5E2A-F20F-CBE2-7634-A7E0DC13D9CC}"/>
              </a:ext>
            </a:extLst>
          </p:cNvPr>
          <p:cNvGrpSpPr/>
          <p:nvPr/>
        </p:nvGrpSpPr>
        <p:grpSpPr>
          <a:xfrm>
            <a:off x="5968889" y="1890946"/>
            <a:ext cx="5560009" cy="2747771"/>
            <a:chOff x="3078945" y="4663160"/>
            <a:chExt cx="3403600" cy="2095499"/>
          </a:xfrm>
        </p:grpSpPr>
        <p:pic>
          <p:nvPicPr>
            <p:cNvPr id="17" name="Decorative-Blob">
              <a:extLst>
                <a:ext uri="{FF2B5EF4-FFF2-40B4-BE49-F238E27FC236}">
                  <a16:creationId xmlns:a16="http://schemas.microsoft.com/office/drawing/2014/main" id="{2995C129-8826-C3D1-705A-0415DD14230E}"/>
                </a:ext>
              </a:extLst>
            </p:cNvPr>
            <p:cNvPicPr>
              <a:picLocks noChangeAspect="1"/>
            </p:cNvPicPr>
            <p:nvPr/>
          </p:nvPicPr>
          <p:blipFill>
            <a:blip r:embed="rId5"/>
            <a:srcRect/>
            <a:stretch/>
          </p:blipFill>
          <p:spPr>
            <a:xfrm>
              <a:off x="3078945" y="4663160"/>
              <a:ext cx="3403600" cy="2095499"/>
            </a:xfrm>
            <a:prstGeom prst="rect">
              <a:avLst/>
            </a:prstGeom>
          </p:spPr>
        </p:pic>
        <p:sp>
          <p:nvSpPr>
            <p:cNvPr id="18" name="Text" descr="Blob-Shape to highlight text">
              <a:extLst>
                <a:ext uri="{FF2B5EF4-FFF2-40B4-BE49-F238E27FC236}">
                  <a16:creationId xmlns:a16="http://schemas.microsoft.com/office/drawing/2014/main" id="{792A817D-BAFE-16B8-8701-85D79CD26473}"/>
                </a:ext>
              </a:extLst>
            </p:cNvPr>
            <p:cNvSpPr txBox="1"/>
            <p:nvPr/>
          </p:nvSpPr>
          <p:spPr>
            <a:xfrm>
              <a:off x="3699533" y="5445417"/>
              <a:ext cx="2052590" cy="633733"/>
            </a:xfrm>
            <a:prstGeom prst="rect">
              <a:avLst/>
            </a:prstGeom>
            <a:noFill/>
          </p:spPr>
          <p:txBody>
            <a:bodyPr wrap="square" rtlCol="0">
              <a:spAutoFit/>
            </a:bodyPr>
            <a:lstStyle/>
            <a:p>
              <a:pPr algn="ctr"/>
              <a:r>
                <a:rPr lang="en-GB" sz="2400" b="1"/>
                <a:t>The Lord helps those who help themselves </a:t>
              </a:r>
              <a:endParaRPr lang="en-US" sz="2400" b="1"/>
            </a:p>
          </p:txBody>
        </p:sp>
      </p:grpSp>
      <p:grpSp>
        <p:nvGrpSpPr>
          <p:cNvPr id="19" name="Blob" descr="Blob-Shape to highlight text">
            <a:extLst>
              <a:ext uri="{FF2B5EF4-FFF2-40B4-BE49-F238E27FC236}">
                <a16:creationId xmlns:a16="http://schemas.microsoft.com/office/drawing/2014/main" id="{78BA34E1-A9C2-45E2-DB1D-3A53DF39FEDA}"/>
              </a:ext>
            </a:extLst>
          </p:cNvPr>
          <p:cNvGrpSpPr/>
          <p:nvPr/>
        </p:nvGrpSpPr>
        <p:grpSpPr>
          <a:xfrm>
            <a:off x="64551" y="4724159"/>
            <a:ext cx="5493313" cy="2209216"/>
            <a:chOff x="6192534" y="4564650"/>
            <a:chExt cx="3403600" cy="2082800"/>
          </a:xfrm>
        </p:grpSpPr>
        <p:pic>
          <p:nvPicPr>
            <p:cNvPr id="20" name="Decorative-Blob">
              <a:extLst>
                <a:ext uri="{FF2B5EF4-FFF2-40B4-BE49-F238E27FC236}">
                  <a16:creationId xmlns:a16="http://schemas.microsoft.com/office/drawing/2014/main" id="{623BBD1A-9107-453A-9EC6-D6D00E040E36}"/>
                </a:ext>
              </a:extLst>
            </p:cNvPr>
            <p:cNvPicPr>
              <a:picLocks noChangeAspect="1"/>
            </p:cNvPicPr>
            <p:nvPr/>
          </p:nvPicPr>
          <p:blipFill>
            <a:blip r:embed="rId6"/>
            <a:srcRect/>
            <a:stretch/>
          </p:blipFill>
          <p:spPr>
            <a:xfrm>
              <a:off x="6192534" y="4564650"/>
              <a:ext cx="3403600" cy="2082800"/>
            </a:xfrm>
            <a:prstGeom prst="rect">
              <a:avLst/>
            </a:prstGeom>
          </p:spPr>
        </p:pic>
        <p:sp>
          <p:nvSpPr>
            <p:cNvPr id="21" name="Text">
              <a:extLst>
                <a:ext uri="{FF2B5EF4-FFF2-40B4-BE49-F238E27FC236}">
                  <a16:creationId xmlns:a16="http://schemas.microsoft.com/office/drawing/2014/main" id="{F4BC5745-D35E-706B-A0F1-D3585A08A18E}"/>
                </a:ext>
              </a:extLst>
            </p:cNvPr>
            <p:cNvSpPr txBox="1"/>
            <p:nvPr/>
          </p:nvSpPr>
          <p:spPr>
            <a:xfrm>
              <a:off x="7027320" y="5263283"/>
              <a:ext cx="2096706" cy="783446"/>
            </a:xfrm>
            <a:prstGeom prst="rect">
              <a:avLst/>
            </a:prstGeom>
            <a:noFill/>
          </p:spPr>
          <p:txBody>
            <a:bodyPr wrap="square" rtlCol="0">
              <a:spAutoFit/>
            </a:bodyPr>
            <a:lstStyle/>
            <a:p>
              <a:pPr algn="ctr"/>
              <a:r>
                <a:rPr lang="en-GB" sz="2400" b="1"/>
                <a:t>Never refuse a cover letter </a:t>
              </a:r>
              <a:endParaRPr lang="en-US" sz="2400" b="1"/>
            </a:p>
          </p:txBody>
        </p:sp>
      </p:grpSp>
      <p:sp>
        <p:nvSpPr>
          <p:cNvPr id="3" name="TextBox 2">
            <a:extLst>
              <a:ext uri="{FF2B5EF4-FFF2-40B4-BE49-F238E27FC236}">
                <a16:creationId xmlns:a16="http://schemas.microsoft.com/office/drawing/2014/main" id="{56DDA8FE-F2F7-2F50-1F7C-C327047BA472}"/>
              </a:ext>
            </a:extLst>
          </p:cNvPr>
          <p:cNvSpPr txBox="1"/>
          <p:nvPr/>
        </p:nvSpPr>
        <p:spPr>
          <a:xfrm>
            <a:off x="335733" y="1241924"/>
            <a:ext cx="10277301" cy="369332"/>
          </a:xfrm>
          <a:prstGeom prst="rect">
            <a:avLst/>
          </a:prstGeom>
          <a:noFill/>
        </p:spPr>
        <p:txBody>
          <a:bodyPr wrap="none" rtlCol="0">
            <a:spAutoFit/>
          </a:bodyPr>
          <a:lstStyle/>
          <a:p>
            <a:r>
              <a:rPr lang="en-GB" dirty="0"/>
              <a:t>A </a:t>
            </a:r>
            <a:r>
              <a:rPr lang="en-GB" b="1" dirty="0"/>
              <a:t>maxim</a:t>
            </a:r>
            <a:r>
              <a:rPr lang="en-GB" dirty="0"/>
              <a:t> is a short statement that expresses a general truth, rule of behaviour, or principle for living</a:t>
            </a:r>
          </a:p>
        </p:txBody>
      </p:sp>
    </p:spTree>
    <p:extLst>
      <p:ext uri="{BB962C8B-B14F-4D97-AF65-F5344CB8AC3E}">
        <p14:creationId xmlns:p14="http://schemas.microsoft.com/office/powerpoint/2010/main" val="2185957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2E603A-ACD8-88ED-4CB3-33E535383E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B44FBD-7D80-9985-14C7-8B5CB5676626}"/>
              </a:ext>
            </a:extLst>
          </p:cNvPr>
          <p:cNvSpPr>
            <a:spLocks noGrp="1"/>
          </p:cNvSpPr>
          <p:nvPr>
            <p:ph type="title"/>
          </p:nvPr>
        </p:nvSpPr>
        <p:spPr/>
        <p:txBody>
          <a:bodyPr/>
          <a:lstStyle/>
          <a:p>
            <a:r>
              <a:rPr lang="en-GB">
                <a:latin typeface="Arial" panose="020B0604020202020204" pitchFamily="34" charset="0"/>
                <a:cs typeface="Arial" panose="020B0604020202020204" pitchFamily="34" charset="0"/>
              </a:rPr>
              <a:t>What makes Dorothea Bate significant? </a:t>
            </a:r>
          </a:p>
        </p:txBody>
      </p:sp>
      <p:sp>
        <p:nvSpPr>
          <p:cNvPr id="18" name="Content Placeholder 17">
            <a:extLst>
              <a:ext uri="{FF2B5EF4-FFF2-40B4-BE49-F238E27FC236}">
                <a16:creationId xmlns:a16="http://schemas.microsoft.com/office/drawing/2014/main" id="{1B6562F9-CE33-1109-A71C-BF1E208DA993}"/>
              </a:ext>
            </a:extLst>
          </p:cNvPr>
          <p:cNvSpPr>
            <a:spLocks noGrp="1"/>
          </p:cNvSpPr>
          <p:nvPr>
            <p:ph idx="1"/>
          </p:nvPr>
        </p:nvSpPr>
        <p:spPr>
          <a:xfrm>
            <a:off x="381885" y="1371546"/>
            <a:ext cx="10971915" cy="5022630"/>
          </a:xfrm>
        </p:spPr>
        <p:txBody>
          <a:bodyPr/>
          <a:lstStyle/>
          <a:p>
            <a:pPr marL="514350" indent="-514350">
              <a:buFont typeface="+mj-lt"/>
              <a:buAutoNum type="arabicPeriod"/>
            </a:pPr>
            <a:r>
              <a:rPr lang="en-GB" dirty="0"/>
              <a:t>Sort the cards that follow into two piles</a:t>
            </a:r>
          </a:p>
          <a:p>
            <a:pPr marL="514350" indent="-514350">
              <a:buFont typeface="+mj-lt"/>
              <a:buAutoNum type="arabicPeriod"/>
            </a:pPr>
            <a:endParaRPr lang="en-GB" dirty="0"/>
          </a:p>
          <a:p>
            <a:pPr marL="514350" indent="-514350">
              <a:buFont typeface="+mj-lt"/>
              <a:buAutoNum type="arabicPeriod"/>
            </a:pPr>
            <a:endParaRPr lang="en-GB" dirty="0"/>
          </a:p>
          <a:p>
            <a:pPr marL="514350" indent="-514350">
              <a:buFont typeface="+mj-lt"/>
              <a:buAutoNum type="arabicPeriod"/>
            </a:pPr>
            <a:endParaRPr lang="en-GB" dirty="0"/>
          </a:p>
          <a:p>
            <a:pPr marL="514350" indent="-514350">
              <a:buFont typeface="+mj-lt"/>
              <a:buAutoNum type="arabicPeriod"/>
            </a:pPr>
            <a:endParaRPr lang="en-GB" dirty="0"/>
          </a:p>
          <a:p>
            <a:pPr marL="514350" indent="-514350">
              <a:buFont typeface="+mj-lt"/>
              <a:buAutoNum type="arabicPeriod"/>
            </a:pPr>
            <a:endParaRPr lang="en-GB" dirty="0"/>
          </a:p>
          <a:p>
            <a:pPr marL="514350" indent="-514350">
              <a:buFont typeface="+mj-lt"/>
              <a:buAutoNum type="arabicPeriod"/>
            </a:pPr>
            <a:endParaRPr lang="en-GB" dirty="0"/>
          </a:p>
          <a:p>
            <a:pPr marL="514350" indent="-514350">
              <a:buFont typeface="+mj-lt"/>
              <a:buAutoNum type="arabicPeriod"/>
            </a:pPr>
            <a:endParaRPr lang="en-GB" dirty="0"/>
          </a:p>
          <a:p>
            <a:pPr marL="514350" indent="-514350">
              <a:buFont typeface="+mj-lt"/>
              <a:buAutoNum type="arabicPeriod"/>
            </a:pPr>
            <a:r>
              <a:rPr lang="en-GB" dirty="0"/>
              <a:t>Pick your top 3 (or 5) and put them into a diagram to show which you think were the most important</a:t>
            </a:r>
          </a:p>
        </p:txBody>
      </p:sp>
      <p:graphicFrame>
        <p:nvGraphicFramePr>
          <p:cNvPr id="19" name="Table 18" descr="Table">
            <a:extLst>
              <a:ext uri="{FF2B5EF4-FFF2-40B4-BE49-F238E27FC236}">
                <a16:creationId xmlns:a16="http://schemas.microsoft.com/office/drawing/2014/main" id="{DBD1FD54-D32B-27AC-32B2-62FDA173EF3C}"/>
              </a:ext>
            </a:extLst>
          </p:cNvPr>
          <p:cNvGraphicFramePr>
            <a:graphicFrameLocks noGrp="1"/>
          </p:cNvGraphicFramePr>
          <p:nvPr>
            <p:extLst>
              <p:ext uri="{D42A27DB-BD31-4B8C-83A1-F6EECF244321}">
                <p14:modId xmlns:p14="http://schemas.microsoft.com/office/powerpoint/2010/main" val="4290165673"/>
              </p:ext>
            </p:extLst>
          </p:nvPr>
        </p:nvGraphicFramePr>
        <p:xfrm>
          <a:off x="357187" y="2074606"/>
          <a:ext cx="10971915" cy="3616510"/>
        </p:xfrm>
        <a:graphic>
          <a:graphicData uri="http://schemas.openxmlformats.org/drawingml/2006/table">
            <a:tbl>
              <a:tblPr firstRow="1"/>
              <a:tblGrid>
                <a:gridCol w="5566955">
                  <a:extLst>
                    <a:ext uri="{9D8B030D-6E8A-4147-A177-3AD203B41FA5}">
                      <a16:colId xmlns:a16="http://schemas.microsoft.com/office/drawing/2014/main" val="20000"/>
                    </a:ext>
                  </a:extLst>
                </a:gridCol>
                <a:gridCol w="5404960">
                  <a:extLst>
                    <a:ext uri="{9D8B030D-6E8A-4147-A177-3AD203B41FA5}">
                      <a16:colId xmlns:a16="http://schemas.microsoft.com/office/drawing/2014/main" val="20003"/>
                    </a:ext>
                  </a:extLst>
                </a:gridCol>
              </a:tblGrid>
              <a:tr h="943659">
                <a:tc>
                  <a:txBody>
                    <a:bodyPr/>
                    <a:lstStyle/>
                    <a:p>
                      <a:pPr algn="ctr"/>
                      <a:r>
                        <a:rPr lang="en-GB" sz="2800" dirty="0">
                          <a:solidFill>
                            <a:schemeClr val="tx1"/>
                          </a:solidFill>
                          <a:latin typeface="Arial" panose="020B0604020202020204" pitchFamily="34" charset="0"/>
                          <a:cs typeface="Arial" panose="020B0604020202020204" pitchFamily="34" charset="0"/>
                        </a:rPr>
                        <a:t>Contributions to science</a:t>
                      </a:r>
                    </a:p>
                    <a:p>
                      <a:pPr algn="l">
                        <a:defRPr/>
                      </a:pPr>
                      <a:endParaRPr lang="en-US" sz="1800" b="1" dirty="0">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BBEBA0"/>
                    </a:solidFill>
                  </a:tcPr>
                </a:tc>
                <a:tc>
                  <a:txBody>
                    <a:bodyPr/>
                    <a:lstStyle/>
                    <a:p>
                      <a:pPr algn="ctr"/>
                      <a:r>
                        <a:rPr lang="en-GB" sz="2800" dirty="0">
                          <a:latin typeface="Arial" panose="020B0604020202020204" pitchFamily="34" charset="0"/>
                          <a:cs typeface="Arial" panose="020B0604020202020204" pitchFamily="34" charset="0"/>
                        </a:rPr>
                        <a:t>A female pioneer</a:t>
                      </a: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AC3C1"/>
                    </a:solidFill>
                  </a:tcPr>
                </a:tc>
                <a:extLst>
                  <a:ext uri="{0D108BD9-81ED-4DB2-BD59-A6C34878D82A}">
                    <a16:rowId xmlns:a16="http://schemas.microsoft.com/office/drawing/2014/main" val="672626049"/>
                  </a:ext>
                </a:extLst>
              </a:tr>
              <a:tr h="2672851">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800">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800" b="0" i="0" dirty="0">
                        <a:solidFill>
                          <a:schemeClr val="tx1"/>
                        </a:solidFill>
                        <a:effectLst/>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29472653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B13C9A-B8B9-8169-27E6-DC2CF61FBC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7E7302-C95F-F05A-44F0-DBF4A1C3D3BC}"/>
              </a:ext>
            </a:extLst>
          </p:cNvPr>
          <p:cNvSpPr>
            <a:spLocks noGrp="1"/>
          </p:cNvSpPr>
          <p:nvPr>
            <p:ph type="title"/>
          </p:nvPr>
        </p:nvSpPr>
        <p:spPr>
          <a:xfrm>
            <a:off x="357187" y="-710288"/>
            <a:ext cx="10996613" cy="710288"/>
          </a:xfrm>
        </p:spPr>
        <p:txBody>
          <a:bodyPr vert="horz" lIns="0" tIns="45720" rIns="90000" bIns="45720" rtlCol="0" anchor="b">
            <a:normAutofit/>
          </a:bodyPr>
          <a:lstStyle/>
          <a:p>
            <a:r>
              <a:rPr lang="en-GB"/>
              <a:t>Cards to print out</a:t>
            </a:r>
          </a:p>
        </p:txBody>
      </p:sp>
      <p:graphicFrame>
        <p:nvGraphicFramePr>
          <p:cNvPr id="3" name="Table 2">
            <a:extLst>
              <a:ext uri="{FF2B5EF4-FFF2-40B4-BE49-F238E27FC236}">
                <a16:creationId xmlns:a16="http://schemas.microsoft.com/office/drawing/2014/main" id="{8F205299-7C93-9845-D5CC-F441BB5ED46A}"/>
              </a:ext>
            </a:extLst>
          </p:cNvPr>
          <p:cNvGraphicFramePr>
            <a:graphicFrameLocks noGrp="1"/>
          </p:cNvGraphicFramePr>
          <p:nvPr>
            <p:extLst>
              <p:ext uri="{D42A27DB-BD31-4B8C-83A1-F6EECF244321}">
                <p14:modId xmlns:p14="http://schemas.microsoft.com/office/powerpoint/2010/main" val="1123278009"/>
              </p:ext>
            </p:extLst>
          </p:nvPr>
        </p:nvGraphicFramePr>
        <p:xfrm>
          <a:off x="252519" y="182880"/>
          <a:ext cx="11101281" cy="6518172"/>
        </p:xfrm>
        <a:graphic>
          <a:graphicData uri="http://schemas.openxmlformats.org/drawingml/2006/table">
            <a:tbl>
              <a:tblPr firstRow="1">
                <a:tableStyleId>{5C22544A-7EE6-4342-B048-85BDC9FD1C3A}</a:tableStyleId>
              </a:tblPr>
              <a:tblGrid>
                <a:gridCol w="3700427">
                  <a:extLst>
                    <a:ext uri="{9D8B030D-6E8A-4147-A177-3AD203B41FA5}">
                      <a16:colId xmlns:a16="http://schemas.microsoft.com/office/drawing/2014/main" val="3293976783"/>
                    </a:ext>
                  </a:extLst>
                </a:gridCol>
                <a:gridCol w="3700427">
                  <a:extLst>
                    <a:ext uri="{9D8B030D-6E8A-4147-A177-3AD203B41FA5}">
                      <a16:colId xmlns:a16="http://schemas.microsoft.com/office/drawing/2014/main" val="1951666797"/>
                    </a:ext>
                  </a:extLst>
                </a:gridCol>
                <a:gridCol w="3700427">
                  <a:extLst>
                    <a:ext uri="{9D8B030D-6E8A-4147-A177-3AD203B41FA5}">
                      <a16:colId xmlns:a16="http://schemas.microsoft.com/office/drawing/2014/main" val="954867358"/>
                    </a:ext>
                  </a:extLst>
                </a:gridCol>
              </a:tblGrid>
              <a:tr h="2172724">
                <a:tc>
                  <a:txBody>
                    <a:bodyPr/>
                    <a:lstStyle/>
                    <a:p>
                      <a:pPr marL="0" marR="0" lvl="0" indent="0" algn="ctr" defTabSz="914400" rtl="0" eaLnBrk="1" fontAlgn="auto" latinLnBrk="0" hangingPunct="1">
                        <a:lnSpc>
                          <a:spcPct val="100000"/>
                        </a:lnSpc>
                        <a:spcBef>
                          <a:spcPts val="1000"/>
                        </a:spcBef>
                        <a:spcAft>
                          <a:spcPts val="0"/>
                        </a:spcAft>
                        <a:buClrTx/>
                        <a:buSzTx/>
                        <a:buFontTx/>
                        <a:buNone/>
                        <a:tabLst/>
                        <a:defRPr/>
                      </a:pPr>
                      <a:r>
                        <a:rPr kumimoji="0" lang="en-GB" sz="2000" b="0" i="0" u="none" strike="noStrike" kern="1200" cap="none" spc="0" normalizeH="0" baseline="0" noProof="0">
                          <a:ln>
                            <a:noFill/>
                          </a:ln>
                          <a:solidFill>
                            <a:srgbClr val="000000"/>
                          </a:solidFill>
                          <a:effectLst/>
                          <a:uLnTx/>
                          <a:uFillTx/>
                          <a:latin typeface="+mn-lt"/>
                          <a:ea typeface="+mn-ea"/>
                          <a:cs typeface="+mn-cs"/>
                        </a:rPr>
                        <a:t>Dorothea Bate is recognized as a pioneer of archaeozoology – the study of animal bones from archaeological sites.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a:latin typeface="+mn-lt"/>
                        </a:rPr>
                        <a:t>                                                                                                                                                                                                                                                                                                                                                                                                                                                                                                                                                                                         </a:t>
                      </a:r>
                    </a:p>
                  </a:txBody>
                  <a:tcPr anchor="ctr">
                    <a:lnL w="38100" cap="flat" cmpd="sng" algn="ctr">
                      <a:solidFill>
                        <a:schemeClr val="tx1"/>
                      </a:solidFill>
                      <a:prstDash val="dash"/>
                      <a:round/>
                      <a:headEnd type="none" w="med" len="med"/>
                      <a:tailEnd type="none" w="med" len="med"/>
                    </a:lnL>
                    <a:lnR w="38100" cap="flat" cmpd="sng" algn="ctr">
                      <a:solidFill>
                        <a:schemeClr val="tx1"/>
                      </a:solidFill>
                      <a:prstDash val="dash"/>
                      <a:round/>
                      <a:headEnd type="none" w="med" len="med"/>
                      <a:tailEnd type="none" w="med" len="med"/>
                    </a:lnR>
                    <a:lnT w="38100" cap="flat" cmpd="sng" algn="ctr">
                      <a:solidFill>
                        <a:schemeClr val="tx1"/>
                      </a:solidFill>
                      <a:prstDash val="dash"/>
                      <a:round/>
                      <a:headEnd type="none" w="med" len="med"/>
                      <a:tailEnd type="none" w="med" len="med"/>
                    </a:lnT>
                    <a:lnB w="38100" cap="flat" cmpd="sng" algn="ctr">
                      <a:solidFill>
                        <a:schemeClr val="tx1"/>
                      </a:solidFill>
                      <a:prstDash val="dash"/>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1000"/>
                        </a:spcBef>
                        <a:spcAft>
                          <a:spcPts val="0"/>
                        </a:spcAft>
                        <a:buClrTx/>
                        <a:buSzTx/>
                        <a:buFontTx/>
                        <a:buNone/>
                        <a:tabLst/>
                        <a:defRPr/>
                      </a:pPr>
                      <a:r>
                        <a:rPr kumimoji="0" lang="en-GB" sz="2000" b="0" i="0" u="none" strike="noStrike" kern="1200" cap="none" spc="0" normalizeH="0" baseline="0" noProof="0">
                          <a:ln>
                            <a:noFill/>
                          </a:ln>
                          <a:solidFill>
                            <a:srgbClr val="000000"/>
                          </a:solidFill>
                          <a:effectLst/>
                          <a:uLnTx/>
                          <a:uFillTx/>
                          <a:latin typeface="+mn-lt"/>
                          <a:ea typeface="+mn-ea"/>
                          <a:cs typeface="+mn-cs"/>
                        </a:rPr>
                        <a:t>Her research transformed understanding of extinct mammals</a:t>
                      </a:r>
                    </a:p>
                  </a:txBody>
                  <a:tcPr anchor="ctr">
                    <a:lnL w="38100" cap="flat" cmpd="sng" algn="ctr">
                      <a:solidFill>
                        <a:schemeClr val="tx1"/>
                      </a:solidFill>
                      <a:prstDash val="dash"/>
                      <a:round/>
                      <a:headEnd type="none" w="med" len="med"/>
                      <a:tailEnd type="none" w="med" len="med"/>
                    </a:lnL>
                    <a:lnR w="38100" cap="flat" cmpd="sng" algn="ctr">
                      <a:solidFill>
                        <a:schemeClr val="tx1"/>
                      </a:solidFill>
                      <a:prstDash val="dash"/>
                      <a:round/>
                      <a:headEnd type="none" w="med" len="med"/>
                      <a:tailEnd type="none" w="med" len="med"/>
                    </a:lnR>
                    <a:lnT w="38100" cap="flat" cmpd="sng" algn="ctr">
                      <a:solidFill>
                        <a:schemeClr val="tx1"/>
                      </a:solidFill>
                      <a:prstDash val="dash"/>
                      <a:round/>
                      <a:headEnd type="none" w="med" len="med"/>
                      <a:tailEnd type="none" w="med" len="med"/>
                    </a:lnT>
                    <a:lnB w="38100" cap="flat" cmpd="sng" algn="ctr">
                      <a:solidFill>
                        <a:schemeClr val="tx1"/>
                      </a:solidFill>
                      <a:prstDash val="dash"/>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1000"/>
                        </a:spcBef>
                        <a:spcAft>
                          <a:spcPts val="0"/>
                        </a:spcAft>
                        <a:buClrTx/>
                        <a:buSzTx/>
                        <a:buFontTx/>
                        <a:buNone/>
                        <a:tabLst/>
                        <a:defRPr/>
                      </a:pPr>
                      <a:r>
                        <a:rPr kumimoji="0" lang="en-GB" sz="2000" b="0" i="0" u="none" strike="noStrike" kern="1200" cap="none" spc="0" normalizeH="0" baseline="0" noProof="0">
                          <a:ln>
                            <a:noFill/>
                          </a:ln>
                          <a:solidFill>
                            <a:srgbClr val="000000"/>
                          </a:solidFill>
                          <a:effectLst/>
                          <a:uLnTx/>
                          <a:uFillTx/>
                          <a:latin typeface="+mn-lt"/>
                          <a:ea typeface="+mn-ea"/>
                          <a:cs typeface="+mn-cs"/>
                        </a:rPr>
                        <a:t>She was one of the first woman to work as a scientist at the Natural History Museum</a:t>
                      </a:r>
                      <a:endParaRPr lang="en-GB" sz="2000">
                        <a:latin typeface="+mn-lt"/>
                      </a:endParaRPr>
                    </a:p>
                  </a:txBody>
                  <a:tcPr anchor="ctr">
                    <a:lnL w="38100" cap="flat" cmpd="sng" algn="ctr">
                      <a:solidFill>
                        <a:schemeClr val="tx1"/>
                      </a:solidFill>
                      <a:prstDash val="dash"/>
                      <a:round/>
                      <a:headEnd type="none" w="med" len="med"/>
                      <a:tailEnd type="none" w="med" len="med"/>
                    </a:lnL>
                    <a:lnR w="38100" cap="flat" cmpd="sng" algn="ctr">
                      <a:solidFill>
                        <a:schemeClr val="tx1"/>
                      </a:solidFill>
                      <a:prstDash val="dash"/>
                      <a:round/>
                      <a:headEnd type="none" w="med" len="med"/>
                      <a:tailEnd type="none" w="med" len="med"/>
                    </a:lnR>
                    <a:lnT w="38100" cap="flat" cmpd="sng" algn="ctr">
                      <a:solidFill>
                        <a:schemeClr val="tx1"/>
                      </a:solidFill>
                      <a:prstDash val="dash"/>
                      <a:round/>
                      <a:headEnd type="none" w="med" len="med"/>
                      <a:tailEnd type="none" w="med" len="med"/>
                    </a:lnT>
                    <a:lnB w="38100" cap="flat" cmpd="sng" algn="ctr">
                      <a:solidFill>
                        <a:schemeClr val="tx1"/>
                      </a:solidFill>
                      <a:prstDash val="dash"/>
                      <a:round/>
                      <a:headEnd type="none" w="med" len="med"/>
                      <a:tailEnd type="none" w="med" len="med"/>
                    </a:lnB>
                    <a:noFill/>
                  </a:tcPr>
                </a:tc>
                <a:extLst>
                  <a:ext uri="{0D108BD9-81ED-4DB2-BD59-A6C34878D82A}">
                    <a16:rowId xmlns:a16="http://schemas.microsoft.com/office/drawing/2014/main" val="911247390"/>
                  </a:ext>
                </a:extLst>
              </a:tr>
              <a:tr h="2172724">
                <a:tc>
                  <a:txBody>
                    <a:bodyPr/>
                    <a:lstStyle/>
                    <a:p>
                      <a:pPr marL="0" marR="0" lvl="0" indent="0" algn="ctr" defTabSz="914400" rtl="0" eaLnBrk="1" fontAlgn="auto" latinLnBrk="0" hangingPunct="1">
                        <a:lnSpc>
                          <a:spcPct val="100000"/>
                        </a:lnSpc>
                        <a:spcBef>
                          <a:spcPts val="1000"/>
                        </a:spcBef>
                        <a:spcAft>
                          <a:spcPts val="0"/>
                        </a:spcAft>
                        <a:buClrTx/>
                        <a:buSzTx/>
                        <a:buFontTx/>
                        <a:buNone/>
                        <a:tabLst/>
                        <a:defRPr/>
                      </a:pPr>
                      <a:r>
                        <a:rPr kumimoji="0" lang="en-GB" sz="2000" b="0" i="0" u="none" strike="noStrike" kern="1200" cap="none" spc="0" normalizeH="0" baseline="0" noProof="0">
                          <a:ln>
                            <a:noFill/>
                          </a:ln>
                          <a:solidFill>
                            <a:srgbClr val="000000"/>
                          </a:solidFill>
                          <a:effectLst/>
                          <a:uLnTx/>
                          <a:uFillTx/>
                          <a:latin typeface="+mn-lt"/>
                          <a:ea typeface="+mn-ea"/>
                          <a:cs typeface="+mn-cs"/>
                        </a:rPr>
                        <a:t>Her research reports on the fossils are still being used today.</a:t>
                      </a:r>
                    </a:p>
                    <a:p>
                      <a:pPr algn="ctr">
                        <a:lnSpc>
                          <a:spcPct val="100000"/>
                        </a:lnSpc>
                      </a:pPr>
                      <a:endParaRPr lang="en-GB" sz="2000">
                        <a:latin typeface="+mn-lt"/>
                      </a:endParaRPr>
                    </a:p>
                  </a:txBody>
                  <a:tcPr anchor="ctr">
                    <a:lnL w="38100" cap="flat" cmpd="sng" algn="ctr">
                      <a:solidFill>
                        <a:schemeClr val="tx1"/>
                      </a:solidFill>
                      <a:prstDash val="dash"/>
                      <a:round/>
                      <a:headEnd type="none" w="med" len="med"/>
                      <a:tailEnd type="none" w="med" len="med"/>
                    </a:lnL>
                    <a:lnR w="38100" cap="flat" cmpd="sng" algn="ctr">
                      <a:solidFill>
                        <a:schemeClr val="tx1"/>
                      </a:solidFill>
                      <a:prstDash val="dash"/>
                      <a:round/>
                      <a:headEnd type="none" w="med" len="med"/>
                      <a:tailEnd type="none" w="med" len="med"/>
                    </a:lnR>
                    <a:lnT w="38100" cap="flat" cmpd="sng" algn="ctr">
                      <a:solidFill>
                        <a:schemeClr val="tx1"/>
                      </a:solidFill>
                      <a:prstDash val="dash"/>
                      <a:round/>
                      <a:headEnd type="none" w="med" len="med"/>
                      <a:tailEnd type="none" w="med" len="med"/>
                    </a:lnT>
                    <a:lnB w="38100" cap="flat" cmpd="sng" algn="ctr">
                      <a:solidFill>
                        <a:schemeClr val="tx1"/>
                      </a:solidFill>
                      <a:prstDash val="dash"/>
                      <a:round/>
                      <a:headEnd type="none" w="med" len="med"/>
                      <a:tailEnd type="none" w="med" len="med"/>
                    </a:lnB>
                    <a:noFill/>
                  </a:tcPr>
                </a:tc>
                <a:tc>
                  <a:txBody>
                    <a:bodyPr/>
                    <a:lstStyle/>
                    <a:p>
                      <a:pPr algn="ctr" fontAlgn="t">
                        <a:lnSpc>
                          <a:spcPct val="100000"/>
                        </a:lnSpc>
                        <a:buNone/>
                      </a:pPr>
                      <a:r>
                        <a:rPr lang="en-GB" sz="2000" b="0" i="0">
                          <a:effectLst/>
                          <a:latin typeface="+mn-lt"/>
                        </a:rPr>
                        <a:t>Advanced the study of evolution, helping scientists understand how environments shape animal species over time.</a:t>
                      </a:r>
                    </a:p>
                  </a:txBody>
                  <a:tcPr anchor="ctr">
                    <a:lnL w="38100" cap="flat" cmpd="sng" algn="ctr">
                      <a:solidFill>
                        <a:schemeClr val="tx1"/>
                      </a:solidFill>
                      <a:prstDash val="dash"/>
                      <a:round/>
                      <a:headEnd type="none" w="med" len="med"/>
                      <a:tailEnd type="none" w="med" len="med"/>
                    </a:lnL>
                    <a:lnR w="38100" cap="flat" cmpd="sng" algn="ctr">
                      <a:solidFill>
                        <a:schemeClr val="tx1"/>
                      </a:solidFill>
                      <a:prstDash val="dash"/>
                      <a:round/>
                      <a:headEnd type="none" w="med" len="med"/>
                      <a:tailEnd type="none" w="med" len="med"/>
                    </a:lnR>
                    <a:lnT w="38100" cap="flat" cmpd="sng" algn="ctr">
                      <a:solidFill>
                        <a:schemeClr val="tx1"/>
                      </a:solidFill>
                      <a:prstDash val="dash"/>
                      <a:round/>
                      <a:headEnd type="none" w="med" len="med"/>
                      <a:tailEnd type="none" w="med" len="med"/>
                    </a:lnT>
                    <a:lnB w="38100" cap="flat" cmpd="sng" algn="ctr">
                      <a:solidFill>
                        <a:schemeClr val="tx1"/>
                      </a:solidFill>
                      <a:prstDash val="dash"/>
                      <a:round/>
                      <a:headEnd type="none" w="med" len="med"/>
                      <a:tailEnd type="none" w="med" len="med"/>
                    </a:lnB>
                    <a:noFill/>
                  </a:tcPr>
                </a:tc>
                <a:tc>
                  <a:txBody>
                    <a:bodyPr/>
                    <a:lstStyle/>
                    <a:p>
                      <a:pPr algn="ctr">
                        <a:lnSpc>
                          <a:spcPct val="100000"/>
                        </a:lnSpc>
                      </a:pPr>
                      <a:endParaRPr lang="en-GB" sz="2000">
                        <a:latin typeface="+mn-lt"/>
                      </a:endParaRPr>
                    </a:p>
                    <a:p>
                      <a:pPr algn="ctr">
                        <a:lnSpc>
                          <a:spcPct val="100000"/>
                        </a:lnSpc>
                      </a:pPr>
                      <a:r>
                        <a:rPr lang="en-GB" sz="2000">
                          <a:latin typeface="+mn-lt"/>
                        </a:rPr>
                        <a:t>She built an international reputation through determination, fieldwork, and expertise despite having little formal education.</a:t>
                      </a:r>
                    </a:p>
                  </a:txBody>
                  <a:tcPr anchor="ctr">
                    <a:lnL w="38100" cap="flat" cmpd="sng" algn="ctr">
                      <a:solidFill>
                        <a:schemeClr val="tx1"/>
                      </a:solidFill>
                      <a:prstDash val="dash"/>
                      <a:round/>
                      <a:headEnd type="none" w="med" len="med"/>
                      <a:tailEnd type="none" w="med" len="med"/>
                    </a:lnL>
                    <a:lnR w="38100" cap="flat" cmpd="sng" algn="ctr">
                      <a:solidFill>
                        <a:schemeClr val="tx1"/>
                      </a:solidFill>
                      <a:prstDash val="dash"/>
                      <a:round/>
                      <a:headEnd type="none" w="med" len="med"/>
                      <a:tailEnd type="none" w="med" len="med"/>
                    </a:lnR>
                    <a:lnT w="38100" cap="flat" cmpd="sng" algn="ctr">
                      <a:solidFill>
                        <a:schemeClr val="tx1"/>
                      </a:solidFill>
                      <a:prstDash val="dash"/>
                      <a:round/>
                      <a:headEnd type="none" w="med" len="med"/>
                      <a:tailEnd type="none" w="med" len="med"/>
                    </a:lnT>
                    <a:lnB w="38100" cap="flat" cmpd="sng" algn="ctr">
                      <a:solidFill>
                        <a:schemeClr val="tx1"/>
                      </a:solidFill>
                      <a:prstDash val="dash"/>
                      <a:round/>
                      <a:headEnd type="none" w="med" len="med"/>
                      <a:tailEnd type="none" w="med" len="med"/>
                    </a:lnB>
                    <a:noFill/>
                  </a:tcPr>
                </a:tc>
                <a:extLst>
                  <a:ext uri="{0D108BD9-81ED-4DB2-BD59-A6C34878D82A}">
                    <a16:rowId xmlns:a16="http://schemas.microsoft.com/office/drawing/2014/main" val="257969812"/>
                  </a:ext>
                </a:extLst>
              </a:tr>
              <a:tr h="2172724">
                <a:tc>
                  <a:txBody>
                    <a:bodyPr/>
                    <a:lstStyle/>
                    <a:p>
                      <a:pPr algn="ctr">
                        <a:lnSpc>
                          <a:spcPct val="100000"/>
                        </a:lnSpc>
                      </a:pPr>
                      <a:r>
                        <a:rPr lang="en-GB" sz="2000">
                          <a:latin typeface="+mn-lt"/>
                        </a:rPr>
                        <a:t>Her work showed that animals on islands often evolve in unexpected ways, providing powerful evidence for evolutionary change.</a:t>
                      </a:r>
                    </a:p>
                  </a:txBody>
                  <a:tcPr anchor="ctr">
                    <a:lnL w="38100" cap="flat" cmpd="sng" algn="ctr">
                      <a:solidFill>
                        <a:schemeClr val="tx1"/>
                      </a:solidFill>
                      <a:prstDash val="dash"/>
                      <a:round/>
                      <a:headEnd type="none" w="med" len="med"/>
                      <a:tailEnd type="none" w="med" len="med"/>
                    </a:lnL>
                    <a:lnR w="38100" cap="flat" cmpd="sng" algn="ctr">
                      <a:solidFill>
                        <a:schemeClr val="tx1"/>
                      </a:solidFill>
                      <a:prstDash val="dash"/>
                      <a:round/>
                      <a:headEnd type="none" w="med" len="med"/>
                      <a:tailEnd type="none" w="med" len="med"/>
                    </a:lnR>
                    <a:lnT w="38100" cap="flat" cmpd="sng" algn="ctr">
                      <a:solidFill>
                        <a:schemeClr val="tx1"/>
                      </a:solidFill>
                      <a:prstDash val="dash"/>
                      <a:round/>
                      <a:headEnd type="none" w="med" len="med"/>
                      <a:tailEnd type="none" w="med" len="med"/>
                    </a:lnT>
                    <a:lnB w="38100" cap="flat" cmpd="sng" algn="ctr">
                      <a:solidFill>
                        <a:schemeClr val="tx1"/>
                      </a:solidFill>
                      <a:prstDash val="dash"/>
                      <a:round/>
                      <a:headEnd type="none" w="med" len="med"/>
                      <a:tailEnd type="none" w="med" len="med"/>
                    </a:lnB>
                    <a:noFill/>
                  </a:tcPr>
                </a:tc>
                <a:tc>
                  <a:txBody>
                    <a:bodyPr/>
                    <a:lstStyle/>
                    <a:p>
                      <a:pPr algn="ctr">
                        <a:lnSpc>
                          <a:spcPct val="100000"/>
                        </a:lnSpc>
                      </a:pPr>
                      <a:r>
                        <a:rPr lang="en-GB" sz="2000">
                          <a:latin typeface="+mn-lt"/>
                        </a:rPr>
                        <a:t>Bate is also important as an example of how scientific discovery can challenge assumptions.</a:t>
                      </a:r>
                    </a:p>
                  </a:txBody>
                  <a:tcPr anchor="ctr">
                    <a:lnL w="38100" cap="flat" cmpd="sng" algn="ctr">
                      <a:solidFill>
                        <a:schemeClr val="tx1"/>
                      </a:solidFill>
                      <a:prstDash val="dash"/>
                      <a:round/>
                      <a:headEnd type="none" w="med" len="med"/>
                      <a:tailEnd type="none" w="med" len="med"/>
                    </a:lnL>
                    <a:lnR w="38100" cap="flat" cmpd="sng" algn="ctr">
                      <a:solidFill>
                        <a:schemeClr val="tx1"/>
                      </a:solidFill>
                      <a:prstDash val="dash"/>
                      <a:round/>
                      <a:headEnd type="none" w="med" len="med"/>
                      <a:tailEnd type="none" w="med" len="med"/>
                    </a:lnR>
                    <a:lnT w="38100" cap="flat" cmpd="sng" algn="ctr">
                      <a:solidFill>
                        <a:schemeClr val="tx1"/>
                      </a:solidFill>
                      <a:prstDash val="dash"/>
                      <a:round/>
                      <a:headEnd type="none" w="med" len="med"/>
                      <a:tailEnd type="none" w="med" len="med"/>
                    </a:lnT>
                    <a:lnB w="38100" cap="flat" cmpd="sng" algn="ctr">
                      <a:solidFill>
                        <a:schemeClr val="tx1"/>
                      </a:solidFill>
                      <a:prstDash val="dash"/>
                      <a:round/>
                      <a:headEnd type="none" w="med" len="med"/>
                      <a:tailEnd type="none" w="med" len="med"/>
                    </a:lnB>
                    <a:noFill/>
                  </a:tcPr>
                </a:tc>
                <a:tc>
                  <a:txBody>
                    <a:bodyPr/>
                    <a:lstStyle/>
                    <a:p>
                      <a:pPr algn="ctr">
                        <a:lnSpc>
                          <a:spcPct val="100000"/>
                        </a:lnSpc>
                      </a:pPr>
                      <a:r>
                        <a:rPr lang="en-GB" sz="2000">
                          <a:latin typeface="+mn-lt"/>
                        </a:rPr>
                        <a:t>She broke barriers for women in science at a time when scientific careers were largely closed to women.</a:t>
                      </a:r>
                    </a:p>
                    <a:p>
                      <a:pPr algn="ctr">
                        <a:lnSpc>
                          <a:spcPct val="100000"/>
                        </a:lnSpc>
                      </a:pPr>
                      <a:endParaRPr lang="en-GB" sz="2000">
                        <a:latin typeface="+mn-lt"/>
                      </a:endParaRPr>
                    </a:p>
                  </a:txBody>
                  <a:tcPr anchor="ctr">
                    <a:lnL w="38100" cap="flat" cmpd="sng" algn="ctr">
                      <a:solidFill>
                        <a:schemeClr val="tx1"/>
                      </a:solidFill>
                      <a:prstDash val="dash"/>
                      <a:round/>
                      <a:headEnd type="none" w="med" len="med"/>
                      <a:tailEnd type="none" w="med" len="med"/>
                    </a:lnL>
                    <a:lnR w="38100" cap="flat" cmpd="sng" algn="ctr">
                      <a:solidFill>
                        <a:schemeClr val="tx1"/>
                      </a:solidFill>
                      <a:prstDash val="dash"/>
                      <a:round/>
                      <a:headEnd type="none" w="med" len="med"/>
                      <a:tailEnd type="none" w="med" len="med"/>
                    </a:lnR>
                    <a:lnT w="38100" cap="flat" cmpd="sng" algn="ctr">
                      <a:solidFill>
                        <a:schemeClr val="tx1"/>
                      </a:solidFill>
                      <a:prstDash val="dash"/>
                      <a:round/>
                      <a:headEnd type="none" w="med" len="med"/>
                      <a:tailEnd type="none" w="med" len="med"/>
                    </a:lnT>
                    <a:lnB w="38100" cap="flat" cmpd="sng" algn="ctr">
                      <a:solidFill>
                        <a:schemeClr val="tx1"/>
                      </a:solidFill>
                      <a:prstDash val="dash"/>
                      <a:round/>
                      <a:headEnd type="none" w="med" len="med"/>
                      <a:tailEnd type="none" w="med" len="med"/>
                    </a:lnB>
                    <a:noFill/>
                  </a:tcPr>
                </a:tc>
                <a:extLst>
                  <a:ext uri="{0D108BD9-81ED-4DB2-BD59-A6C34878D82A}">
                    <a16:rowId xmlns:a16="http://schemas.microsoft.com/office/drawing/2014/main" val="3188505187"/>
                  </a:ext>
                </a:extLst>
              </a:tr>
            </a:tbl>
          </a:graphicData>
        </a:graphic>
      </p:graphicFrame>
    </p:spTree>
    <p:extLst>
      <p:ext uri="{BB962C8B-B14F-4D97-AF65-F5344CB8AC3E}">
        <p14:creationId xmlns:p14="http://schemas.microsoft.com/office/powerpoint/2010/main" val="307381134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92C0BC-56DD-6874-C32E-09C12E79FC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98C818-01A9-B65B-E9FD-20C7F654A942}"/>
              </a:ext>
            </a:extLst>
          </p:cNvPr>
          <p:cNvSpPr>
            <a:spLocks noGrp="1"/>
          </p:cNvSpPr>
          <p:nvPr>
            <p:ph type="title"/>
          </p:nvPr>
        </p:nvSpPr>
        <p:spPr/>
        <p:txBody>
          <a:bodyPr/>
          <a:lstStyle/>
          <a:p>
            <a:r>
              <a:rPr lang="en-GB">
                <a:cs typeface="Arial" panose="020B0604020202020204" pitchFamily="34" charset="0"/>
              </a:rPr>
              <a:t>Dorothea Bate</a:t>
            </a:r>
            <a:r>
              <a:rPr lang="en-GB">
                <a:latin typeface="Arial" panose="020B0604020202020204" pitchFamily="34" charset="0"/>
                <a:cs typeface="Arial" panose="020B0604020202020204" pitchFamily="34" charset="0"/>
              </a:rPr>
              <a:t>’s achievements</a:t>
            </a:r>
          </a:p>
        </p:txBody>
      </p:sp>
      <p:graphicFrame>
        <p:nvGraphicFramePr>
          <p:cNvPr id="4" name="Table 3" descr="Table">
            <a:extLst>
              <a:ext uri="{FF2B5EF4-FFF2-40B4-BE49-F238E27FC236}">
                <a16:creationId xmlns:a16="http://schemas.microsoft.com/office/drawing/2014/main" id="{7680D1ED-C41E-1F1B-7C04-D20A80836D23}"/>
              </a:ext>
            </a:extLst>
          </p:cNvPr>
          <p:cNvGraphicFramePr>
            <a:graphicFrameLocks noGrp="1"/>
          </p:cNvGraphicFramePr>
          <p:nvPr>
            <p:extLst>
              <p:ext uri="{D42A27DB-BD31-4B8C-83A1-F6EECF244321}">
                <p14:modId xmlns:p14="http://schemas.microsoft.com/office/powerpoint/2010/main" val="951246469"/>
              </p:ext>
            </p:extLst>
          </p:nvPr>
        </p:nvGraphicFramePr>
        <p:xfrm>
          <a:off x="381885" y="1173854"/>
          <a:ext cx="10971915" cy="559412"/>
        </p:xfrm>
        <a:graphic>
          <a:graphicData uri="http://schemas.openxmlformats.org/drawingml/2006/table">
            <a:tbl>
              <a:tblPr firstRow="1"/>
              <a:tblGrid>
                <a:gridCol w="5566955">
                  <a:extLst>
                    <a:ext uri="{9D8B030D-6E8A-4147-A177-3AD203B41FA5}">
                      <a16:colId xmlns:a16="http://schemas.microsoft.com/office/drawing/2014/main" val="20000"/>
                    </a:ext>
                  </a:extLst>
                </a:gridCol>
                <a:gridCol w="5404960">
                  <a:extLst>
                    <a:ext uri="{9D8B030D-6E8A-4147-A177-3AD203B41FA5}">
                      <a16:colId xmlns:a16="http://schemas.microsoft.com/office/drawing/2014/main" val="20003"/>
                    </a:ext>
                  </a:extLst>
                </a:gridCol>
              </a:tblGrid>
              <a:tr h="559412">
                <a:tc>
                  <a:txBody>
                    <a:bodyPr/>
                    <a:lstStyle/>
                    <a:p>
                      <a:pPr algn="ctr"/>
                      <a:r>
                        <a:rPr lang="en-GB" sz="2800" dirty="0">
                          <a:solidFill>
                            <a:schemeClr val="tx1"/>
                          </a:solidFill>
                          <a:latin typeface="Arial" panose="020B0604020202020204" pitchFamily="34" charset="0"/>
                          <a:cs typeface="Arial" panose="020B0604020202020204" pitchFamily="34" charset="0"/>
                        </a:rPr>
                        <a:t>Contributions to science</a:t>
                      </a:r>
                      <a:endParaRPr lang="en-US" sz="1800" b="1" dirty="0">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BBEBA0"/>
                    </a:solidFill>
                  </a:tcPr>
                </a:tc>
                <a:tc>
                  <a:txBody>
                    <a:bodyPr/>
                    <a:lstStyle/>
                    <a:p>
                      <a:pPr algn="ctr"/>
                      <a:r>
                        <a:rPr lang="en-GB" sz="2800" dirty="0">
                          <a:latin typeface="Arial" panose="020B0604020202020204" pitchFamily="34" charset="0"/>
                          <a:cs typeface="Arial" panose="020B0604020202020204" pitchFamily="34" charset="0"/>
                        </a:rPr>
                        <a:t>A female pioneer</a:t>
                      </a: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AC3C1"/>
                    </a:solidFill>
                  </a:tcPr>
                </a:tc>
                <a:extLst>
                  <a:ext uri="{0D108BD9-81ED-4DB2-BD59-A6C34878D82A}">
                    <a16:rowId xmlns:a16="http://schemas.microsoft.com/office/drawing/2014/main" val="672626049"/>
                  </a:ext>
                </a:extLst>
              </a:tr>
            </a:tbl>
          </a:graphicData>
        </a:graphic>
      </p:graphicFrame>
      <p:sp>
        <p:nvSpPr>
          <p:cNvPr id="5" name="TextBox 4">
            <a:extLst>
              <a:ext uri="{FF2B5EF4-FFF2-40B4-BE49-F238E27FC236}">
                <a16:creationId xmlns:a16="http://schemas.microsoft.com/office/drawing/2014/main" id="{2D40338F-9517-F1F6-9573-CFA2D4238C09}"/>
              </a:ext>
            </a:extLst>
          </p:cNvPr>
          <p:cNvSpPr txBox="1"/>
          <p:nvPr/>
        </p:nvSpPr>
        <p:spPr>
          <a:xfrm>
            <a:off x="381886" y="1831706"/>
            <a:ext cx="5377470" cy="830997"/>
          </a:xfrm>
          <a:prstGeom prst="rect">
            <a:avLst/>
          </a:prstGeom>
          <a:noFill/>
        </p:spPr>
        <p:txBody>
          <a:bodyPr wrap="square" rtlCol="0">
            <a:spAutoFit/>
          </a:bodyPr>
          <a:lstStyle/>
          <a:p>
            <a:pPr marL="285750" indent="-285750">
              <a:buFont typeface="Arial" panose="020B0604020202020204" pitchFamily="34" charset="0"/>
              <a:buChar char="•"/>
            </a:pPr>
            <a:r>
              <a:rPr lang="en-GB" sz="1600" dirty="0"/>
              <a:t>Dorothea Bate is recognized as a pioneer of archaeozoology – the study of animal bones from archaeological sites</a:t>
            </a:r>
            <a:endParaRPr lang="en-GB" dirty="0"/>
          </a:p>
        </p:txBody>
      </p:sp>
      <p:sp>
        <p:nvSpPr>
          <p:cNvPr id="6" name="TextBox 5">
            <a:extLst>
              <a:ext uri="{FF2B5EF4-FFF2-40B4-BE49-F238E27FC236}">
                <a16:creationId xmlns:a16="http://schemas.microsoft.com/office/drawing/2014/main" id="{1AAF6F63-B3F0-0959-1D1E-33BAC4150CFA}"/>
              </a:ext>
            </a:extLst>
          </p:cNvPr>
          <p:cNvSpPr txBox="1"/>
          <p:nvPr/>
        </p:nvSpPr>
        <p:spPr>
          <a:xfrm>
            <a:off x="381886" y="2662703"/>
            <a:ext cx="5377470" cy="584775"/>
          </a:xfrm>
          <a:prstGeom prst="rect">
            <a:avLst/>
          </a:prstGeom>
          <a:noFill/>
        </p:spPr>
        <p:txBody>
          <a:bodyPr wrap="square" rtlCol="0">
            <a:spAutoFit/>
          </a:bodyPr>
          <a:lstStyle/>
          <a:p>
            <a:pPr marL="285750" indent="-285750">
              <a:buFont typeface="Arial" panose="020B0604020202020204" pitchFamily="34" charset="0"/>
              <a:buChar char="•"/>
            </a:pPr>
            <a:r>
              <a:rPr lang="en-GB" sz="1600" dirty="0"/>
              <a:t>Her research transformed understanding of extinct mammals</a:t>
            </a:r>
          </a:p>
        </p:txBody>
      </p:sp>
      <p:sp>
        <p:nvSpPr>
          <p:cNvPr id="7" name="TextBox 6">
            <a:extLst>
              <a:ext uri="{FF2B5EF4-FFF2-40B4-BE49-F238E27FC236}">
                <a16:creationId xmlns:a16="http://schemas.microsoft.com/office/drawing/2014/main" id="{80FB8C81-CF2D-AB85-BD61-EC50958EAF7A}"/>
              </a:ext>
            </a:extLst>
          </p:cNvPr>
          <p:cNvSpPr txBox="1"/>
          <p:nvPr/>
        </p:nvSpPr>
        <p:spPr>
          <a:xfrm>
            <a:off x="381886" y="3259724"/>
            <a:ext cx="5377470" cy="830997"/>
          </a:xfrm>
          <a:prstGeom prst="rect">
            <a:avLst/>
          </a:prstGeom>
          <a:noFill/>
        </p:spPr>
        <p:txBody>
          <a:bodyPr wrap="square" rtlCol="0">
            <a:spAutoFit/>
          </a:bodyPr>
          <a:lstStyle/>
          <a:p>
            <a:pPr marL="285750" indent="-285750">
              <a:buFont typeface="Arial" panose="020B0604020202020204" pitchFamily="34" charset="0"/>
              <a:buChar char="•"/>
            </a:pPr>
            <a:r>
              <a:rPr lang="en-GB" sz="1600" dirty="0"/>
              <a:t>Advanced the study of evolution, helping scientists understand how environments shape animal species over time</a:t>
            </a:r>
          </a:p>
        </p:txBody>
      </p:sp>
      <p:sp>
        <p:nvSpPr>
          <p:cNvPr id="8" name="TextBox 7">
            <a:extLst>
              <a:ext uri="{FF2B5EF4-FFF2-40B4-BE49-F238E27FC236}">
                <a16:creationId xmlns:a16="http://schemas.microsoft.com/office/drawing/2014/main" id="{C45A5072-940A-E8A0-8D96-E398DC7258A8}"/>
              </a:ext>
            </a:extLst>
          </p:cNvPr>
          <p:cNvSpPr txBox="1"/>
          <p:nvPr/>
        </p:nvSpPr>
        <p:spPr>
          <a:xfrm>
            <a:off x="381886" y="4078475"/>
            <a:ext cx="5377470" cy="830997"/>
          </a:xfrm>
          <a:prstGeom prst="rect">
            <a:avLst/>
          </a:prstGeom>
          <a:noFill/>
        </p:spPr>
        <p:txBody>
          <a:bodyPr wrap="square" rtlCol="0">
            <a:spAutoFit/>
          </a:bodyPr>
          <a:lstStyle/>
          <a:p>
            <a:pPr marL="285750" lvl="0" indent="-285750">
              <a:buFont typeface="Arial" panose="020B0604020202020204" pitchFamily="34" charset="0"/>
              <a:buChar char="•"/>
              <a:defRPr/>
            </a:pPr>
            <a:r>
              <a:rPr lang="en-GB" sz="1600" dirty="0"/>
              <a:t>Her work showed that animals on islands often evolve in unexpected ways, providing powerful evidence for evolutionary change</a:t>
            </a:r>
          </a:p>
        </p:txBody>
      </p:sp>
      <p:sp>
        <p:nvSpPr>
          <p:cNvPr id="9" name="TextBox 8">
            <a:extLst>
              <a:ext uri="{FF2B5EF4-FFF2-40B4-BE49-F238E27FC236}">
                <a16:creationId xmlns:a16="http://schemas.microsoft.com/office/drawing/2014/main" id="{3993D43C-5CB1-6FEF-6A01-6669D7EFD487}"/>
              </a:ext>
            </a:extLst>
          </p:cNvPr>
          <p:cNvSpPr txBox="1"/>
          <p:nvPr/>
        </p:nvSpPr>
        <p:spPr>
          <a:xfrm>
            <a:off x="357187" y="4909472"/>
            <a:ext cx="5377470" cy="584775"/>
          </a:xfrm>
          <a:prstGeom prst="rect">
            <a:avLst/>
          </a:prstGeom>
          <a:noFill/>
        </p:spPr>
        <p:txBody>
          <a:bodyPr wrap="square" rtlCol="0">
            <a:spAutoFit/>
          </a:bodyPr>
          <a:lstStyle/>
          <a:p>
            <a:pPr marL="285750" lvl="0" indent="-285750">
              <a:buFont typeface="Arial" panose="020B0604020202020204" pitchFamily="34" charset="0"/>
              <a:buChar char="•"/>
              <a:defRPr/>
            </a:pPr>
            <a:r>
              <a:rPr lang="en-GB" sz="1600" dirty="0"/>
              <a:t>Dorothea is also important as an example of how scientific discovery can challenge assumptions</a:t>
            </a:r>
            <a:endParaRPr lang="en-GB" sz="1600" dirty="0">
              <a:solidFill>
                <a:srgbClr val="000000"/>
              </a:solidFill>
            </a:endParaRPr>
          </a:p>
        </p:txBody>
      </p:sp>
      <p:sp>
        <p:nvSpPr>
          <p:cNvPr id="10" name="TextBox 9">
            <a:extLst>
              <a:ext uri="{FF2B5EF4-FFF2-40B4-BE49-F238E27FC236}">
                <a16:creationId xmlns:a16="http://schemas.microsoft.com/office/drawing/2014/main" id="{18022757-DF8A-BB08-837E-99DBBDB4EDB2}"/>
              </a:ext>
            </a:extLst>
          </p:cNvPr>
          <p:cNvSpPr txBox="1"/>
          <p:nvPr/>
        </p:nvSpPr>
        <p:spPr>
          <a:xfrm>
            <a:off x="357187" y="5494247"/>
            <a:ext cx="5377470" cy="584775"/>
          </a:xfrm>
          <a:prstGeom prst="rect">
            <a:avLst/>
          </a:prstGeom>
          <a:noFill/>
        </p:spPr>
        <p:txBody>
          <a:bodyPr wrap="square" rtlCol="0">
            <a:spAutoFit/>
          </a:bodyPr>
          <a:lstStyle/>
          <a:p>
            <a:pPr marL="285750" lvl="0" indent="-285750">
              <a:buFont typeface="Arial" panose="020B0604020202020204" pitchFamily="34" charset="0"/>
              <a:buChar char="•"/>
              <a:defRPr/>
            </a:pPr>
            <a:r>
              <a:rPr lang="en-GB" sz="1600" dirty="0">
                <a:solidFill>
                  <a:srgbClr val="000000"/>
                </a:solidFill>
              </a:rPr>
              <a:t>Her research reports on the fossil faunas are still being used today</a:t>
            </a:r>
          </a:p>
        </p:txBody>
      </p:sp>
      <p:sp>
        <p:nvSpPr>
          <p:cNvPr id="11" name="TextBox 10">
            <a:extLst>
              <a:ext uri="{FF2B5EF4-FFF2-40B4-BE49-F238E27FC236}">
                <a16:creationId xmlns:a16="http://schemas.microsoft.com/office/drawing/2014/main" id="{F01C4C31-8790-AF27-067D-AB7318177383}"/>
              </a:ext>
            </a:extLst>
          </p:cNvPr>
          <p:cNvSpPr txBox="1"/>
          <p:nvPr/>
        </p:nvSpPr>
        <p:spPr>
          <a:xfrm>
            <a:off x="5976330" y="1831706"/>
            <a:ext cx="5377470" cy="584775"/>
          </a:xfrm>
          <a:prstGeom prst="rect">
            <a:avLst/>
          </a:prstGeom>
          <a:noFill/>
        </p:spPr>
        <p:txBody>
          <a:bodyPr wrap="square" rtlCol="0">
            <a:spAutoFit/>
          </a:bodyPr>
          <a:lstStyle/>
          <a:p>
            <a:pPr marL="285750" lvl="0" indent="-285750">
              <a:spcBef>
                <a:spcPts val="600"/>
              </a:spcBef>
              <a:spcAft>
                <a:spcPts val="600"/>
              </a:spcAft>
              <a:buFont typeface="Arial" panose="020B0604020202020204" pitchFamily="34" charset="0"/>
              <a:buChar char="•"/>
              <a:defRPr/>
            </a:pPr>
            <a:r>
              <a:rPr lang="en-GB" sz="1600" dirty="0">
                <a:solidFill>
                  <a:srgbClr val="000000"/>
                </a:solidFill>
              </a:rPr>
              <a:t>She was one of the first woman to work as a scientist at the Natural History Museum</a:t>
            </a:r>
            <a:endParaRPr lang="en-GB" sz="1600" dirty="0"/>
          </a:p>
        </p:txBody>
      </p:sp>
      <p:sp>
        <p:nvSpPr>
          <p:cNvPr id="12" name="TextBox 11">
            <a:extLst>
              <a:ext uri="{FF2B5EF4-FFF2-40B4-BE49-F238E27FC236}">
                <a16:creationId xmlns:a16="http://schemas.microsoft.com/office/drawing/2014/main" id="{DB6C0785-612D-9D47-BD26-11E5A168D6F6}"/>
              </a:ext>
            </a:extLst>
          </p:cNvPr>
          <p:cNvSpPr txBox="1"/>
          <p:nvPr/>
        </p:nvSpPr>
        <p:spPr>
          <a:xfrm>
            <a:off x="5976330" y="2416481"/>
            <a:ext cx="5377470" cy="830997"/>
          </a:xfrm>
          <a:prstGeom prst="rect">
            <a:avLst/>
          </a:prstGeom>
          <a:noFill/>
        </p:spPr>
        <p:txBody>
          <a:bodyPr wrap="square" rtlCol="0">
            <a:spAutoFit/>
          </a:bodyPr>
          <a:lstStyle/>
          <a:p>
            <a:pPr marL="285750" lvl="0" indent="-285750">
              <a:spcBef>
                <a:spcPts val="600"/>
              </a:spcBef>
              <a:spcAft>
                <a:spcPts val="600"/>
              </a:spcAft>
              <a:buFont typeface="Arial" panose="020B0604020202020204" pitchFamily="34" charset="0"/>
              <a:buChar char="•"/>
              <a:defRPr/>
            </a:pPr>
            <a:r>
              <a:rPr lang="en-GB" sz="1600" dirty="0"/>
              <a:t>She built an international reputation through determination, fieldwork, and expertise despite having little formal education</a:t>
            </a:r>
          </a:p>
        </p:txBody>
      </p:sp>
      <p:sp>
        <p:nvSpPr>
          <p:cNvPr id="13" name="TextBox 12">
            <a:extLst>
              <a:ext uri="{FF2B5EF4-FFF2-40B4-BE49-F238E27FC236}">
                <a16:creationId xmlns:a16="http://schemas.microsoft.com/office/drawing/2014/main" id="{28D6F49D-6E25-A8AB-4235-CB73D151BF22}"/>
              </a:ext>
            </a:extLst>
          </p:cNvPr>
          <p:cNvSpPr txBox="1"/>
          <p:nvPr/>
        </p:nvSpPr>
        <p:spPr>
          <a:xfrm>
            <a:off x="5976330" y="3247478"/>
            <a:ext cx="5377470" cy="584775"/>
          </a:xfrm>
          <a:prstGeom prst="rect">
            <a:avLst/>
          </a:prstGeom>
          <a:noFill/>
        </p:spPr>
        <p:txBody>
          <a:bodyPr wrap="square" rtlCol="0">
            <a:spAutoFit/>
          </a:bodyPr>
          <a:lstStyle/>
          <a:p>
            <a:pPr marL="285750" lvl="0" indent="-285750">
              <a:spcBef>
                <a:spcPts val="600"/>
              </a:spcBef>
              <a:spcAft>
                <a:spcPts val="600"/>
              </a:spcAft>
              <a:buFont typeface="Arial" panose="020B0604020202020204" pitchFamily="34" charset="0"/>
              <a:buChar char="•"/>
              <a:defRPr/>
            </a:pPr>
            <a:r>
              <a:rPr lang="en-GB" sz="1600" dirty="0"/>
              <a:t>She broke barriers for women in science at a time when scientific careers were largely closed to women</a:t>
            </a:r>
          </a:p>
        </p:txBody>
      </p:sp>
    </p:spTree>
    <p:extLst>
      <p:ext uri="{BB962C8B-B14F-4D97-AF65-F5344CB8AC3E}">
        <p14:creationId xmlns:p14="http://schemas.microsoft.com/office/powerpoint/2010/main" val="2954983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1" grpId="0"/>
      <p:bldP spid="12" grpId="0"/>
      <p:bldP spid="13"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A77611A-C726-C5C6-C1FF-786CC30D4EF1}"/>
              </a:ext>
              <a:ext uri="{C183D7F6-B498-43B3-948B-1728B52AA6E4}">
                <adec:decorative xmlns:adec="http://schemas.microsoft.com/office/drawing/2017/decorative" val="1"/>
              </a:ext>
            </a:extLst>
          </p:cNvPr>
          <p:cNvPicPr>
            <a:picLocks noChangeAspect="1"/>
          </p:cNvPicPr>
          <p:nvPr/>
        </p:nvPicPr>
        <p:blipFill>
          <a:blip r:embed="rId2"/>
          <a:srcRect/>
          <a:stretch/>
        </p:blipFill>
        <p:spPr>
          <a:xfrm>
            <a:off x="6667017" y="1675562"/>
            <a:ext cx="3810316" cy="1608927"/>
          </a:xfrm>
          <a:prstGeom prst="rect">
            <a:avLst/>
          </a:prstGeom>
        </p:spPr>
      </p:pic>
      <p:sp>
        <p:nvSpPr>
          <p:cNvPr id="2" name="Title 1">
            <a:extLst>
              <a:ext uri="{FF2B5EF4-FFF2-40B4-BE49-F238E27FC236}">
                <a16:creationId xmlns:a16="http://schemas.microsoft.com/office/drawing/2014/main" id="{A556C83B-73F9-10FF-373A-B6609B4E7DA7}"/>
              </a:ext>
            </a:extLst>
          </p:cNvPr>
          <p:cNvSpPr>
            <a:spLocks noGrp="1"/>
          </p:cNvSpPr>
          <p:nvPr>
            <p:ph type="title"/>
          </p:nvPr>
        </p:nvSpPr>
        <p:spPr/>
        <p:txBody>
          <a:bodyPr/>
          <a:lstStyle/>
          <a:p>
            <a:r>
              <a:rPr lang="en-GB"/>
              <a:t>Think back to what makes a person significant?</a:t>
            </a:r>
          </a:p>
        </p:txBody>
      </p:sp>
      <p:sp>
        <p:nvSpPr>
          <p:cNvPr id="3" name="Content Placeholder 2">
            <a:extLst>
              <a:ext uri="{FF2B5EF4-FFF2-40B4-BE49-F238E27FC236}">
                <a16:creationId xmlns:a16="http://schemas.microsoft.com/office/drawing/2014/main" id="{761391AF-AB10-2CF1-A6A1-4802E9AA81C7}"/>
              </a:ext>
            </a:extLst>
          </p:cNvPr>
          <p:cNvSpPr>
            <a:spLocks noGrp="1"/>
          </p:cNvSpPr>
          <p:nvPr>
            <p:ph idx="1"/>
          </p:nvPr>
        </p:nvSpPr>
        <p:spPr>
          <a:xfrm>
            <a:off x="357187" y="1340714"/>
            <a:ext cx="5655002" cy="4734500"/>
          </a:xfrm>
        </p:spPr>
        <p:txBody>
          <a:bodyPr>
            <a:normAutofit fontScale="85000" lnSpcReduction="20000"/>
          </a:bodyPr>
          <a:lstStyle/>
          <a:p>
            <a:r>
              <a:rPr lang="en-US">
                <a:cs typeface="Arial"/>
              </a:rPr>
              <a:t>Did they: </a:t>
            </a:r>
          </a:p>
          <a:p>
            <a:pPr marL="457200" indent="-457200">
              <a:spcAft>
                <a:spcPts val="1200"/>
              </a:spcAft>
              <a:buFont typeface="+mj-lt"/>
              <a:buAutoNum type="arabicPeriod"/>
            </a:pPr>
            <a:r>
              <a:rPr lang="en-US">
                <a:cs typeface="Arial"/>
              </a:rPr>
              <a:t>make big changes in their lifetime?</a:t>
            </a:r>
            <a:endParaRPr lang="en-US"/>
          </a:p>
          <a:p>
            <a:pPr marL="457200" indent="-457200">
              <a:spcAft>
                <a:spcPts val="1200"/>
              </a:spcAft>
              <a:buFont typeface="+mj-lt"/>
              <a:buAutoNum type="arabicPeriod"/>
            </a:pPr>
            <a:r>
              <a:rPr lang="en-US">
                <a:cs typeface="Arial"/>
              </a:rPr>
              <a:t>make a lot of people’s lives better or worse?</a:t>
            </a:r>
            <a:endParaRPr lang="en-US"/>
          </a:p>
          <a:p>
            <a:pPr marL="457200" indent="-457200">
              <a:spcAft>
                <a:spcPts val="1200"/>
              </a:spcAft>
              <a:buFont typeface="+mj-lt"/>
              <a:buAutoNum type="arabicPeriod"/>
            </a:pPr>
            <a:r>
              <a:rPr lang="en-US">
                <a:cs typeface="Arial"/>
              </a:rPr>
              <a:t>change the way people think about something?</a:t>
            </a:r>
            <a:endParaRPr lang="en-US"/>
          </a:p>
          <a:p>
            <a:pPr marL="457200" indent="-457200">
              <a:spcAft>
                <a:spcPts val="1200"/>
              </a:spcAft>
              <a:buFont typeface="+mj-lt"/>
              <a:buAutoNum type="arabicPeriod"/>
            </a:pPr>
            <a:r>
              <a:rPr lang="en-US">
                <a:cs typeface="Arial"/>
              </a:rPr>
              <a:t>have a lasting impact on their locality, the country or the world? </a:t>
            </a:r>
          </a:p>
          <a:p>
            <a:pPr marL="457200" indent="-457200">
              <a:spcAft>
                <a:spcPts val="1200"/>
              </a:spcAft>
              <a:buFont typeface="+mj-lt"/>
              <a:buAutoNum type="arabicPeriod"/>
            </a:pPr>
            <a:r>
              <a:rPr lang="en-US">
                <a:ea typeface="+mn-lt"/>
                <a:cs typeface="Arial"/>
              </a:rPr>
              <a:t>set</a:t>
            </a:r>
            <a:r>
              <a:rPr lang="en-US">
                <a:cs typeface="Arial"/>
              </a:rPr>
              <a:t> a really good/bad example to people about how to live and behave?</a:t>
            </a:r>
          </a:p>
          <a:p>
            <a:endParaRPr lang="en-GB"/>
          </a:p>
        </p:txBody>
      </p:sp>
      <p:grpSp>
        <p:nvGrpSpPr>
          <p:cNvPr id="4" name="Group 3" descr="Why might we describe Mary Cartwright as a significant person?">
            <a:extLst>
              <a:ext uri="{FF2B5EF4-FFF2-40B4-BE49-F238E27FC236}">
                <a16:creationId xmlns:a16="http://schemas.microsoft.com/office/drawing/2014/main" id="{E57AA886-D31A-989B-D878-A063B7AAAC62}"/>
              </a:ext>
            </a:extLst>
          </p:cNvPr>
          <p:cNvGrpSpPr/>
          <p:nvPr/>
        </p:nvGrpSpPr>
        <p:grpSpPr>
          <a:xfrm>
            <a:off x="6667017" y="3707964"/>
            <a:ext cx="4213185" cy="2036880"/>
            <a:chOff x="6667017" y="3707964"/>
            <a:chExt cx="4213185" cy="2036880"/>
          </a:xfrm>
        </p:grpSpPr>
        <p:pic>
          <p:nvPicPr>
            <p:cNvPr id="13" name="Picture 11" descr="Decorative shape">
              <a:extLst>
                <a:ext uri="{FF2B5EF4-FFF2-40B4-BE49-F238E27FC236}">
                  <a16:creationId xmlns:a16="http://schemas.microsoft.com/office/drawing/2014/main" id="{99B8437B-3E69-5D03-6471-9FC8195AC8C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667017" y="3707964"/>
              <a:ext cx="4213185" cy="2036880"/>
            </a:xfrm>
            <a:prstGeom prst="rect">
              <a:avLst/>
            </a:prstGeom>
          </p:spPr>
        </p:pic>
        <p:sp>
          <p:nvSpPr>
            <p:cNvPr id="15" name="TextBox 14">
              <a:extLst>
                <a:ext uri="{FF2B5EF4-FFF2-40B4-BE49-F238E27FC236}">
                  <a16:creationId xmlns:a16="http://schemas.microsoft.com/office/drawing/2014/main" id="{2ECE1C4B-E9F9-4264-D90A-631BF5122602}"/>
                </a:ext>
              </a:extLst>
            </p:cNvPr>
            <p:cNvSpPr txBox="1"/>
            <p:nvPr/>
          </p:nvSpPr>
          <p:spPr>
            <a:xfrm>
              <a:off x="6797171" y="4033906"/>
              <a:ext cx="3952876" cy="1384995"/>
            </a:xfrm>
            <a:prstGeom prst="rect">
              <a:avLst/>
            </a:prstGeom>
            <a:noFill/>
          </p:spPr>
          <p:txBody>
            <a:bodyPr wrap="square">
              <a:spAutoFit/>
            </a:bodyPr>
            <a:lstStyle/>
            <a:p>
              <a:pPr algn="ctr">
                <a:spcAft>
                  <a:spcPts val="1200"/>
                </a:spcAft>
              </a:pPr>
              <a:r>
                <a:rPr lang="en-US" sz="2800">
                  <a:cs typeface="Arial"/>
                </a:rPr>
                <a:t>Why might we describe Dorothea Bate as a significant person?</a:t>
              </a:r>
              <a:endParaRPr lang="en-US" sz="2800"/>
            </a:p>
          </p:txBody>
        </p:sp>
      </p:grpSp>
    </p:spTree>
    <p:extLst>
      <p:ext uri="{BB962C8B-B14F-4D97-AF65-F5344CB8AC3E}">
        <p14:creationId xmlns:p14="http://schemas.microsoft.com/office/powerpoint/2010/main" val="1589569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7FF48072-108D-FFC6-8F83-9AD06F377BC4}"/>
              </a:ext>
              <a:ext uri="{C183D7F6-B498-43B3-948B-1728B52AA6E4}">
                <adec:decorative xmlns:adec="http://schemas.microsoft.com/office/drawing/2017/decorative" val="1"/>
              </a:ext>
            </a:extLst>
          </p:cNvPr>
          <p:cNvPicPr>
            <a:picLocks noGrp="1" noChangeAspect="1"/>
          </p:cNvPicPr>
          <p:nvPr>
            <p:ph idx="1"/>
          </p:nvPr>
        </p:nvPicPr>
        <p:blipFill>
          <a:blip r:embed="rId2">
            <a:extLst>
              <a:ext uri="{28A0092B-C50C-407E-A947-70E740481C1C}">
                <a14:useLocalDpi xmlns:a14="http://schemas.microsoft.com/office/drawing/2010/main"/>
              </a:ext>
            </a:extLst>
          </a:blip>
          <a:stretch>
            <a:fillRect/>
          </a:stretch>
        </p:blipFill>
        <p:spPr>
          <a:xfrm>
            <a:off x="1342420" y="1637663"/>
            <a:ext cx="4334480" cy="2610214"/>
          </a:xfrm>
        </p:spPr>
      </p:pic>
      <p:sp>
        <p:nvSpPr>
          <p:cNvPr id="2" name="Title 1">
            <a:extLst>
              <a:ext uri="{FF2B5EF4-FFF2-40B4-BE49-F238E27FC236}">
                <a16:creationId xmlns:a16="http://schemas.microsoft.com/office/drawing/2014/main" id="{A5AD940A-CFEE-49B4-3C29-04DD441B95F8}"/>
              </a:ext>
            </a:extLst>
          </p:cNvPr>
          <p:cNvSpPr>
            <a:spLocks noGrp="1"/>
          </p:cNvSpPr>
          <p:nvPr>
            <p:ph type="title"/>
          </p:nvPr>
        </p:nvSpPr>
        <p:spPr>
          <a:xfrm>
            <a:off x="5250084" y="2718712"/>
            <a:ext cx="5257800" cy="710288"/>
          </a:xfrm>
        </p:spPr>
        <p:txBody>
          <a:bodyPr>
            <a:noAutofit/>
          </a:bodyPr>
          <a:lstStyle/>
          <a:p>
            <a:pPr algn="ctr"/>
            <a:r>
              <a:rPr lang="en-GB" sz="4000"/>
              <a:t>How do we remember and celebrate significant people?</a:t>
            </a:r>
          </a:p>
        </p:txBody>
      </p:sp>
    </p:spTree>
    <p:extLst>
      <p:ext uri="{BB962C8B-B14F-4D97-AF65-F5344CB8AC3E}">
        <p14:creationId xmlns:p14="http://schemas.microsoft.com/office/powerpoint/2010/main" val="335825214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18C92D-EAA2-9B88-033F-C439BE08060A}"/>
              </a:ext>
            </a:extLst>
          </p:cNvPr>
          <p:cNvSpPr>
            <a:spLocks noGrp="1"/>
          </p:cNvSpPr>
          <p:nvPr>
            <p:ph type="title"/>
          </p:nvPr>
        </p:nvSpPr>
        <p:spPr/>
        <p:txBody>
          <a:bodyPr/>
          <a:lstStyle/>
          <a:p>
            <a:r>
              <a:rPr lang="en-GB"/>
              <a:t>A Blue Plaque to Dorothea Bate</a:t>
            </a:r>
          </a:p>
        </p:txBody>
      </p:sp>
      <p:sp>
        <p:nvSpPr>
          <p:cNvPr id="3" name="Content Placeholder 2">
            <a:extLst>
              <a:ext uri="{FF2B5EF4-FFF2-40B4-BE49-F238E27FC236}">
                <a16:creationId xmlns:a16="http://schemas.microsoft.com/office/drawing/2014/main" id="{7AD042BC-5EA1-D2C1-B5C1-6838CDE918D5}"/>
              </a:ext>
            </a:extLst>
          </p:cNvPr>
          <p:cNvSpPr>
            <a:spLocks noGrp="1"/>
          </p:cNvSpPr>
          <p:nvPr>
            <p:ph idx="1"/>
          </p:nvPr>
        </p:nvSpPr>
        <p:spPr>
          <a:xfrm>
            <a:off x="215362" y="1780413"/>
            <a:ext cx="6047180" cy="853756"/>
          </a:xfrm>
        </p:spPr>
        <p:txBody>
          <a:bodyPr/>
          <a:lstStyle/>
          <a:p>
            <a:r>
              <a:rPr lang="en-GB" sz="2000"/>
              <a:t>We have learnt why Dorothea and the buildings on Park Street, are historically significant. </a:t>
            </a:r>
          </a:p>
          <a:p>
            <a:endParaRPr lang="en-GB"/>
          </a:p>
        </p:txBody>
      </p:sp>
      <p:sp>
        <p:nvSpPr>
          <p:cNvPr id="15" name="Picture 3" descr="What is a Blue Plaque?">
            <a:extLst>
              <a:ext uri="{FF2B5EF4-FFF2-40B4-BE49-F238E27FC236}">
                <a16:creationId xmlns:a16="http://schemas.microsoft.com/office/drawing/2014/main" id="{4B1EE3DA-68AC-F74D-E5BD-EB850DD9E511}"/>
              </a:ext>
              <a:ext uri="{C183D7F6-B498-43B3-948B-1728B52AA6E4}">
                <adec:decorative xmlns:adec="http://schemas.microsoft.com/office/drawing/2017/decorative" val="0"/>
              </a:ext>
            </a:extLst>
          </p:cNvPr>
          <p:cNvSpPr/>
          <p:nvPr/>
        </p:nvSpPr>
        <p:spPr>
          <a:xfrm>
            <a:off x="281442" y="2789558"/>
            <a:ext cx="3460831" cy="545700"/>
          </a:xfrm>
          <a:custGeom>
            <a:avLst/>
            <a:gdLst>
              <a:gd name="connsiteX0" fmla="*/ 5911123 w 5925345"/>
              <a:gd name="connsiteY0" fmla="*/ 1060739 h 1876623"/>
              <a:gd name="connsiteX1" fmla="*/ 5925264 w 5925345"/>
              <a:gd name="connsiteY1" fmla="*/ 1383675 h 1876623"/>
              <a:gd name="connsiteX2" fmla="*/ 5814493 w 5925345"/>
              <a:gd name="connsiteY2" fmla="*/ 1480320 h 1876623"/>
              <a:gd name="connsiteX3" fmla="*/ 4867040 w 5925345"/>
              <a:gd name="connsiteY3" fmla="*/ 1572251 h 1876623"/>
              <a:gd name="connsiteX4" fmla="*/ 4518226 w 5925345"/>
              <a:gd name="connsiteY4" fmla="*/ 1605252 h 1876623"/>
              <a:gd name="connsiteX5" fmla="*/ 3896018 w 5925345"/>
              <a:gd name="connsiteY5" fmla="*/ 1657110 h 1876623"/>
              <a:gd name="connsiteX6" fmla="*/ 3221959 w 5925345"/>
              <a:gd name="connsiteY6" fmla="*/ 1694825 h 1876623"/>
              <a:gd name="connsiteX7" fmla="*/ 2203800 w 5925345"/>
              <a:gd name="connsiteY7" fmla="*/ 1746683 h 1876623"/>
              <a:gd name="connsiteX8" fmla="*/ 1694721 w 5925345"/>
              <a:gd name="connsiteY8" fmla="*/ 1774970 h 1876623"/>
              <a:gd name="connsiteX9" fmla="*/ 657708 w 5925345"/>
              <a:gd name="connsiteY9" fmla="*/ 1862186 h 1876623"/>
              <a:gd name="connsiteX10" fmla="*/ 341890 w 5925345"/>
              <a:gd name="connsiteY10" fmla="*/ 1869258 h 1876623"/>
              <a:gd name="connsiteX11" fmla="*/ 245259 w 5925345"/>
              <a:gd name="connsiteY11" fmla="*/ 1848043 h 1876623"/>
              <a:gd name="connsiteX12" fmla="*/ 158056 w 5925345"/>
              <a:gd name="connsiteY12" fmla="*/ 1760827 h 1876623"/>
              <a:gd name="connsiteX13" fmla="*/ 4861 w 5925345"/>
              <a:gd name="connsiteY13" fmla="*/ 865091 h 1876623"/>
              <a:gd name="connsiteX14" fmla="*/ 35500 w 5925345"/>
              <a:gd name="connsiteY14" fmla="*/ 619943 h 1876623"/>
              <a:gd name="connsiteX15" fmla="*/ 110919 w 5925345"/>
              <a:gd name="connsiteY15" fmla="*/ 372437 h 1876623"/>
              <a:gd name="connsiteX16" fmla="*/ 247616 w 5925345"/>
              <a:gd name="connsiteY16" fmla="*/ 285221 h 1876623"/>
              <a:gd name="connsiteX17" fmla="*/ 506869 w 5925345"/>
              <a:gd name="connsiteY17" fmla="*/ 285221 h 1876623"/>
              <a:gd name="connsiteX18" fmla="*/ 1081941 w 5925345"/>
              <a:gd name="connsiteY18" fmla="*/ 266363 h 1876623"/>
              <a:gd name="connsiteX19" fmla="*/ 1534455 w 5925345"/>
              <a:gd name="connsiteY19" fmla="*/ 252220 h 1876623"/>
              <a:gd name="connsiteX20" fmla="*/ 2957992 w 5925345"/>
              <a:gd name="connsiteY20" fmla="*/ 214505 h 1876623"/>
              <a:gd name="connsiteX21" fmla="*/ 3679188 w 5925345"/>
              <a:gd name="connsiteY21" fmla="*/ 153218 h 1876623"/>
              <a:gd name="connsiteX22" fmla="*/ 4108134 w 5925345"/>
              <a:gd name="connsiteY22" fmla="*/ 113145 h 1876623"/>
              <a:gd name="connsiteX23" fmla="*/ 4704417 w 5925345"/>
              <a:gd name="connsiteY23" fmla="*/ 40072 h 1876623"/>
              <a:gd name="connsiteX24" fmla="*/ 5006094 w 5925345"/>
              <a:gd name="connsiteY24" fmla="*/ 16500 h 1876623"/>
              <a:gd name="connsiteX25" fmla="*/ 5623588 w 5925345"/>
              <a:gd name="connsiteY25" fmla="*/ 0 h 1876623"/>
              <a:gd name="connsiteX26" fmla="*/ 5729646 w 5925345"/>
              <a:gd name="connsiteY26" fmla="*/ 9429 h 1876623"/>
              <a:gd name="connsiteX27" fmla="*/ 5790924 w 5925345"/>
              <a:gd name="connsiteY27" fmla="*/ 63644 h 1876623"/>
              <a:gd name="connsiteX28" fmla="*/ 5880484 w 5925345"/>
              <a:gd name="connsiteY28" fmla="*/ 577513 h 1876623"/>
              <a:gd name="connsiteX29" fmla="*/ 5904053 w 5925345"/>
              <a:gd name="connsiteY29" fmla="*/ 846234 h 1876623"/>
              <a:gd name="connsiteX30" fmla="*/ 5904053 w 5925345"/>
              <a:gd name="connsiteY30" fmla="*/ 1056025 h 1876623"/>
              <a:gd name="connsiteX31" fmla="*/ 5911123 w 5925345"/>
              <a:gd name="connsiteY31" fmla="*/ 1056025 h 1876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925345" h="1876623">
                <a:moveTo>
                  <a:pt x="5911123" y="1060739"/>
                </a:moveTo>
                <a:cubicBezTo>
                  <a:pt x="5915837" y="1166813"/>
                  <a:pt x="5920551" y="1275244"/>
                  <a:pt x="5925264" y="1383675"/>
                </a:cubicBezTo>
                <a:cubicBezTo>
                  <a:pt x="5927621" y="1433176"/>
                  <a:pt x="5878127" y="1477963"/>
                  <a:pt x="5814493" y="1480320"/>
                </a:cubicBezTo>
                <a:cubicBezTo>
                  <a:pt x="5496318" y="1494463"/>
                  <a:pt x="5180500" y="1525107"/>
                  <a:pt x="4867040" y="1572251"/>
                </a:cubicBezTo>
                <a:cubicBezTo>
                  <a:pt x="4751554" y="1588751"/>
                  <a:pt x="4633711" y="1595823"/>
                  <a:pt x="4518226" y="1605252"/>
                </a:cubicBezTo>
                <a:cubicBezTo>
                  <a:pt x="4310823" y="1624109"/>
                  <a:pt x="4103420" y="1642967"/>
                  <a:pt x="3896018" y="1657110"/>
                </a:cubicBezTo>
                <a:cubicBezTo>
                  <a:pt x="3672117" y="1673610"/>
                  <a:pt x="3445860" y="1690111"/>
                  <a:pt x="3221959" y="1694825"/>
                </a:cubicBezTo>
                <a:cubicBezTo>
                  <a:pt x="2882573" y="1704254"/>
                  <a:pt x="2540830" y="1716040"/>
                  <a:pt x="2203800" y="1746683"/>
                </a:cubicBezTo>
                <a:cubicBezTo>
                  <a:pt x="2034107" y="1760827"/>
                  <a:pt x="1864414" y="1763184"/>
                  <a:pt x="1694721" y="1774970"/>
                </a:cubicBezTo>
                <a:cubicBezTo>
                  <a:pt x="1348264" y="1798542"/>
                  <a:pt x="1001808" y="1812685"/>
                  <a:pt x="657708" y="1862186"/>
                </a:cubicBezTo>
                <a:cubicBezTo>
                  <a:pt x="554006" y="1878686"/>
                  <a:pt x="447948" y="1881044"/>
                  <a:pt x="341890" y="1869258"/>
                </a:cubicBezTo>
                <a:cubicBezTo>
                  <a:pt x="308894" y="1864543"/>
                  <a:pt x="275898" y="1857472"/>
                  <a:pt x="245259" y="1848043"/>
                </a:cubicBezTo>
                <a:cubicBezTo>
                  <a:pt x="198122" y="1831542"/>
                  <a:pt x="167483" y="1807971"/>
                  <a:pt x="158056" y="1760827"/>
                </a:cubicBezTo>
                <a:cubicBezTo>
                  <a:pt x="110919" y="1461463"/>
                  <a:pt x="59068" y="1164456"/>
                  <a:pt x="4861" y="865091"/>
                </a:cubicBezTo>
                <a:cubicBezTo>
                  <a:pt x="-6924" y="782590"/>
                  <a:pt x="2504" y="697730"/>
                  <a:pt x="35500" y="619943"/>
                </a:cubicBezTo>
                <a:cubicBezTo>
                  <a:pt x="66139" y="539798"/>
                  <a:pt x="103848" y="459654"/>
                  <a:pt x="110919" y="372437"/>
                </a:cubicBezTo>
                <a:cubicBezTo>
                  <a:pt x="115633" y="315864"/>
                  <a:pt x="169840" y="285221"/>
                  <a:pt x="247616" y="285221"/>
                </a:cubicBezTo>
                <a:cubicBezTo>
                  <a:pt x="334820" y="285221"/>
                  <a:pt x="419666" y="287578"/>
                  <a:pt x="506869" y="285221"/>
                </a:cubicBezTo>
                <a:cubicBezTo>
                  <a:pt x="697774" y="280507"/>
                  <a:pt x="891036" y="273435"/>
                  <a:pt x="1081941" y="266363"/>
                </a:cubicBezTo>
                <a:cubicBezTo>
                  <a:pt x="1232779" y="261649"/>
                  <a:pt x="1383617" y="249863"/>
                  <a:pt x="1534455" y="252220"/>
                </a:cubicBezTo>
                <a:cubicBezTo>
                  <a:pt x="2010539" y="256935"/>
                  <a:pt x="2484265" y="235720"/>
                  <a:pt x="2957992" y="214505"/>
                </a:cubicBezTo>
                <a:cubicBezTo>
                  <a:pt x="3198391" y="205076"/>
                  <a:pt x="3438789" y="174433"/>
                  <a:pt x="3679188" y="153218"/>
                </a:cubicBezTo>
                <a:cubicBezTo>
                  <a:pt x="3822956" y="141432"/>
                  <a:pt x="3964366" y="129646"/>
                  <a:pt x="4108134" y="113145"/>
                </a:cubicBezTo>
                <a:cubicBezTo>
                  <a:pt x="4308466" y="89574"/>
                  <a:pt x="4506442" y="63644"/>
                  <a:pt x="4704417" y="40072"/>
                </a:cubicBezTo>
                <a:cubicBezTo>
                  <a:pt x="4803404" y="28286"/>
                  <a:pt x="4904749" y="21215"/>
                  <a:pt x="5006094" y="16500"/>
                </a:cubicBezTo>
                <a:cubicBezTo>
                  <a:pt x="5211139" y="9429"/>
                  <a:pt x="5418542" y="4714"/>
                  <a:pt x="5623588" y="0"/>
                </a:cubicBezTo>
                <a:cubicBezTo>
                  <a:pt x="5658940" y="0"/>
                  <a:pt x="5694293" y="4714"/>
                  <a:pt x="5729646" y="9429"/>
                </a:cubicBezTo>
                <a:cubicBezTo>
                  <a:pt x="5760285" y="11786"/>
                  <a:pt x="5786211" y="33001"/>
                  <a:pt x="5790924" y="63644"/>
                </a:cubicBezTo>
                <a:cubicBezTo>
                  <a:pt x="5819206" y="235720"/>
                  <a:pt x="5852202" y="405438"/>
                  <a:pt x="5880484" y="577513"/>
                </a:cubicBezTo>
                <a:cubicBezTo>
                  <a:pt x="5894625" y="667087"/>
                  <a:pt x="5899339" y="756660"/>
                  <a:pt x="5904053" y="846234"/>
                </a:cubicBezTo>
                <a:cubicBezTo>
                  <a:pt x="5908767" y="916950"/>
                  <a:pt x="5904053" y="985309"/>
                  <a:pt x="5904053" y="1056025"/>
                </a:cubicBezTo>
                <a:lnTo>
                  <a:pt x="5911123" y="1056025"/>
                </a:lnTo>
                <a:close/>
              </a:path>
            </a:pathLst>
          </a:custGeom>
          <a:solidFill>
            <a:srgbClr val="F5C946"/>
          </a:solidFill>
          <a:ln w="16366" cap="flat">
            <a:noFill/>
            <a:prstDash val="solid"/>
            <a:miter/>
          </a:ln>
        </p:spPr>
        <p:txBody>
          <a:bodyPr rtlCol="0" anchor="ctr"/>
          <a:lstStyle/>
          <a:p>
            <a:pPr algn="ctr"/>
            <a:r>
              <a:rPr lang="en-GB" sz="2200"/>
              <a:t>What is a blue plaque?</a:t>
            </a:r>
          </a:p>
        </p:txBody>
      </p:sp>
      <p:sp>
        <p:nvSpPr>
          <p:cNvPr id="13" name="TextBox 12">
            <a:extLst>
              <a:ext uri="{FF2B5EF4-FFF2-40B4-BE49-F238E27FC236}">
                <a16:creationId xmlns:a16="http://schemas.microsoft.com/office/drawing/2014/main" id="{E6B5C217-5713-79CF-8388-95F20B967018}"/>
              </a:ext>
            </a:extLst>
          </p:cNvPr>
          <p:cNvSpPr txBox="1"/>
          <p:nvPr/>
        </p:nvSpPr>
        <p:spPr>
          <a:xfrm>
            <a:off x="215362" y="3609981"/>
            <a:ext cx="5957683" cy="3170099"/>
          </a:xfrm>
          <a:prstGeom prst="rect">
            <a:avLst/>
          </a:prstGeom>
          <a:noFill/>
        </p:spPr>
        <p:txBody>
          <a:bodyPr wrap="square">
            <a:spAutoFit/>
          </a:bodyPr>
          <a:lstStyle/>
          <a:p>
            <a:r>
              <a:rPr lang="en-GB" sz="2000" dirty="0"/>
              <a:t>Blue plaques are placed on buildings connected to significant people.  Until 2024 there was an “official” Blue Plaque Scheme, which ran in London.  Local councils and organisations also ran their own schemes. In Feb 2024 Historic England took responsibility for a national blue plaque scheme. Their plan is to place blue plaques across the country to celebrate </a:t>
            </a:r>
            <a:r>
              <a:rPr lang="en-GB" sz="2000" i="1" dirty="0"/>
              <a:t>“</a:t>
            </a:r>
            <a:r>
              <a:rPr lang="en-GB" sz="2000" b="1" i="1" dirty="0">
                <a:solidFill>
                  <a:srgbClr val="151515"/>
                </a:solidFill>
                <a:effectLst/>
              </a:rPr>
              <a:t>people throughout history who have made significant and positive contributions to human welfare or happiness.”</a:t>
            </a:r>
          </a:p>
        </p:txBody>
      </p:sp>
      <p:sp>
        <p:nvSpPr>
          <p:cNvPr id="4" name="Picture Placeholder 3">
            <a:extLst>
              <a:ext uri="{FF2B5EF4-FFF2-40B4-BE49-F238E27FC236}">
                <a16:creationId xmlns:a16="http://schemas.microsoft.com/office/drawing/2014/main" id="{931F1F0D-DD59-E631-D10F-BFDE7757E4A4}"/>
              </a:ext>
            </a:extLst>
          </p:cNvPr>
          <p:cNvSpPr>
            <a:spLocks noGrp="1"/>
          </p:cNvSpPr>
          <p:nvPr>
            <p:ph type="pic" sz="quarter" idx="11"/>
          </p:nvPr>
        </p:nvSpPr>
        <p:spPr/>
        <p:txBody>
          <a:bodyPr/>
          <a:lstStyle/>
          <a:p>
            <a:endParaRPr lang="en-GB"/>
          </a:p>
        </p:txBody>
      </p:sp>
      <p:pic>
        <p:nvPicPr>
          <p:cNvPr id="11" name="Picture Placeholder 10" descr="Blue circular plaque mounted on a rough stone wall, commemorating Dorothea Bate (1878-1951) as the first woman palaeontologist at National History Museum in London. Text is white with a border and includes Welsh and English inscriptions, along with the Carmarthen Civic Society name.">
            <a:extLst>
              <a:ext uri="{FF2B5EF4-FFF2-40B4-BE49-F238E27FC236}">
                <a16:creationId xmlns:a16="http://schemas.microsoft.com/office/drawing/2014/main" id="{B2E6F5C1-2A81-6146-BD92-E6F93FF036FF}"/>
              </a:ext>
            </a:extLst>
          </p:cNvPr>
          <p:cNvPicPr>
            <a:picLocks noGrp="1" noChangeAspect="1"/>
          </p:cNvPicPr>
          <p:nvPr>
            <p:ph type="pic" sz="quarter" idx="12"/>
          </p:nvPr>
        </p:nvPicPr>
        <p:blipFill>
          <a:blip r:embed="rId3" cstate="email">
            <a:extLst>
              <a:ext uri="{28A0092B-C50C-407E-A947-70E740481C1C}">
                <a14:useLocalDpi xmlns:a14="http://schemas.microsoft.com/office/drawing/2010/main"/>
              </a:ext>
            </a:extLst>
          </a:blip>
          <a:srcRect/>
          <a:stretch>
            <a:fillRect/>
          </a:stretch>
        </p:blipFill>
        <p:spPr>
          <a:xfrm rot="4619242">
            <a:off x="6230144" y="153194"/>
            <a:ext cx="2762250" cy="2944812"/>
          </a:xfrm>
          <a:prstGeom prst="rect">
            <a:avLst/>
          </a:prstGeom>
        </p:spPr>
      </p:pic>
      <p:sp>
        <p:nvSpPr>
          <p:cNvPr id="8" name="Text Placeholder 7">
            <a:extLst>
              <a:ext uri="{FF2B5EF4-FFF2-40B4-BE49-F238E27FC236}">
                <a16:creationId xmlns:a16="http://schemas.microsoft.com/office/drawing/2014/main" id="{631F291D-EAD6-F0CE-A841-AF9657AEC9AF}"/>
              </a:ext>
            </a:extLst>
          </p:cNvPr>
          <p:cNvSpPr>
            <a:spLocks noGrp="1"/>
          </p:cNvSpPr>
          <p:nvPr>
            <p:ph type="body" sz="quarter" idx="26"/>
          </p:nvPr>
        </p:nvSpPr>
        <p:spPr/>
        <p:txBody>
          <a:bodyPr/>
          <a:lstStyle/>
          <a:p>
            <a:r>
              <a:rPr lang="en-GB" dirty="0"/>
              <a:t>Dorothea’s Welsh plaque</a:t>
            </a:r>
          </a:p>
        </p:txBody>
      </p:sp>
      <p:sp>
        <p:nvSpPr>
          <p:cNvPr id="5" name="Picture Placeholder 4">
            <a:extLst>
              <a:ext uri="{FF2B5EF4-FFF2-40B4-BE49-F238E27FC236}">
                <a16:creationId xmlns:a16="http://schemas.microsoft.com/office/drawing/2014/main" id="{FCFD40BD-32C3-F98F-FAD6-8D936B3E17E6}"/>
              </a:ext>
            </a:extLst>
          </p:cNvPr>
          <p:cNvSpPr>
            <a:spLocks noGrp="1"/>
          </p:cNvSpPr>
          <p:nvPr>
            <p:ph type="pic" sz="quarter" idx="13"/>
          </p:nvPr>
        </p:nvSpPr>
        <p:spPr/>
        <p:txBody>
          <a:bodyPr/>
          <a:lstStyle/>
          <a:p>
            <a:endParaRPr lang="en-GB"/>
          </a:p>
        </p:txBody>
      </p:sp>
      <p:sp>
        <p:nvSpPr>
          <p:cNvPr id="34" name="Text Placeholder 33">
            <a:extLst>
              <a:ext uri="{FF2B5EF4-FFF2-40B4-BE49-F238E27FC236}">
                <a16:creationId xmlns:a16="http://schemas.microsoft.com/office/drawing/2014/main" id="{1BAD8FD2-2290-4528-59FB-86877943E15D}"/>
              </a:ext>
            </a:extLst>
          </p:cNvPr>
          <p:cNvSpPr>
            <a:spLocks noGrp="1"/>
          </p:cNvSpPr>
          <p:nvPr>
            <p:ph type="body" sz="quarter" idx="27"/>
          </p:nvPr>
        </p:nvSpPr>
        <p:spPr/>
        <p:txBody>
          <a:bodyPr/>
          <a:lstStyle/>
          <a:p>
            <a:r>
              <a:rPr lang="en-GB" dirty="0"/>
              <a:t>Dorothea’s English plaque</a:t>
            </a:r>
          </a:p>
        </p:txBody>
      </p:sp>
      <p:pic>
        <p:nvPicPr>
          <p:cNvPr id="9" name="Picture Placeholder 8" descr="Circular blue plaque with white text commemorating Dorothea Bate, a palaeontologist and officer-in-charge of a museum from 1948 to 1951. The plaque includes her birth and death years (1878-1951) and features the Historic England logo at the bottom.">
            <a:extLst>
              <a:ext uri="{FF2B5EF4-FFF2-40B4-BE49-F238E27FC236}">
                <a16:creationId xmlns:a16="http://schemas.microsoft.com/office/drawing/2014/main" id="{007562CD-EC68-8856-0BEB-89D32C0B5FC5}"/>
              </a:ext>
            </a:extLst>
          </p:cNvPr>
          <p:cNvPicPr>
            <a:picLocks noGrp="1" noChangeAspect="1"/>
          </p:cNvPicPr>
          <p:nvPr>
            <p:ph type="pic" sz="quarter" idx="14"/>
          </p:nvPr>
        </p:nvPicPr>
        <p:blipFill>
          <a:blip r:embed="rId4"/>
          <a:srcRect/>
          <a:stretch/>
        </p:blipFill>
        <p:spPr>
          <a:prstGeom prst="rect">
            <a:avLst/>
          </a:prstGeom>
          <a:solidFill>
            <a:schemeClr val="bg1"/>
          </a:solidFill>
        </p:spPr>
      </p:pic>
    </p:spTree>
    <p:extLst>
      <p:ext uri="{BB962C8B-B14F-4D97-AF65-F5344CB8AC3E}">
        <p14:creationId xmlns:p14="http://schemas.microsoft.com/office/powerpoint/2010/main" val="16420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AE4BCCF-4FB8-FC2D-D661-148E1262A9C6}"/>
              </a:ext>
            </a:extLst>
          </p:cNvPr>
          <p:cNvSpPr>
            <a:spLocks noGrp="1"/>
          </p:cNvSpPr>
          <p:nvPr>
            <p:ph type="title"/>
          </p:nvPr>
        </p:nvSpPr>
        <p:spPr/>
        <p:txBody>
          <a:bodyPr/>
          <a:lstStyle/>
          <a:p>
            <a:r>
              <a:rPr lang="en-GB"/>
              <a:t>Is this a house or …?</a:t>
            </a:r>
          </a:p>
        </p:txBody>
      </p:sp>
      <p:pic>
        <p:nvPicPr>
          <p:cNvPr id="12" name="Picture Placeholder 11" descr="Photograph of a large 'mock' Tudor-style brick house with white and black timber framing on upper sections, featuring multiple tall windows and two chimneys. The house is set behind a low brick wall with greenery in front, under a partly cloudy blue sky.">
            <a:extLst>
              <a:ext uri="{FF2B5EF4-FFF2-40B4-BE49-F238E27FC236}">
                <a16:creationId xmlns:a16="http://schemas.microsoft.com/office/drawing/2014/main" id="{F7C8CBAE-1599-9AA8-34D5-56E59340BE0F}"/>
              </a:ext>
            </a:extLst>
          </p:cNvPr>
          <p:cNvPicPr>
            <a:picLocks noGrp="1" noChangeAspect="1"/>
          </p:cNvPicPr>
          <p:nvPr>
            <p:ph type="pic" sz="quarter" idx="10"/>
          </p:nvPr>
        </p:nvPicPr>
        <p:blipFill>
          <a:blip r:embed="rId3"/>
          <a:srcRect t="703" b="703"/>
          <a:stretch>
            <a:fillRect/>
          </a:stretch>
        </p:blipFill>
        <p:spPr>
          <a:prstGeom prst="rect">
            <a:avLst/>
          </a:prstGeom>
        </p:spPr>
      </p:pic>
      <p:sp>
        <p:nvSpPr>
          <p:cNvPr id="2" name="Content Placeholder 1">
            <a:extLst>
              <a:ext uri="{FF2B5EF4-FFF2-40B4-BE49-F238E27FC236}">
                <a16:creationId xmlns:a16="http://schemas.microsoft.com/office/drawing/2014/main" id="{2C9F9CE2-9EF7-E279-E76D-D00446E7C7F2}"/>
              </a:ext>
            </a:extLst>
          </p:cNvPr>
          <p:cNvSpPr>
            <a:spLocks noGrp="1"/>
          </p:cNvSpPr>
          <p:nvPr>
            <p:ph idx="1"/>
          </p:nvPr>
        </p:nvSpPr>
        <p:spPr/>
        <p:txBody>
          <a:bodyPr/>
          <a:lstStyle/>
          <a:p>
            <a:pPr>
              <a:spcBef>
                <a:spcPts val="1200"/>
              </a:spcBef>
              <a:spcAft>
                <a:spcPts val="1200"/>
              </a:spcAft>
            </a:pPr>
            <a:r>
              <a:rPr lang="en-GB" sz="2400"/>
              <a:t>This is the Natural History Museum at Tring. It is connected to </a:t>
            </a:r>
            <a:r>
              <a:rPr lang="en-GB" sz="2400" b="1"/>
              <a:t>Dorothea Bate</a:t>
            </a:r>
            <a:r>
              <a:rPr lang="en-GB" sz="2400"/>
              <a:t>; our local, significant person. </a:t>
            </a:r>
          </a:p>
          <a:p>
            <a:pPr>
              <a:spcBef>
                <a:spcPts val="1200"/>
              </a:spcBef>
              <a:spcAft>
                <a:spcPts val="1200"/>
              </a:spcAft>
            </a:pPr>
            <a:r>
              <a:rPr lang="en-GB" sz="2400">
                <a:latin typeface="Arial" panose="020B0604020202020204" pitchFamily="34" charset="0"/>
                <a:cs typeface="Arial" panose="020B0604020202020204" pitchFamily="34" charset="0"/>
              </a:rPr>
              <a:t>Find, </a:t>
            </a:r>
            <a:r>
              <a:rPr lang="en-GB" sz="2400"/>
              <a:t>the Natural History Museum at Tring </a:t>
            </a:r>
            <a:r>
              <a:rPr lang="en-GB" sz="2400">
                <a:latin typeface="Arial" panose="020B0604020202020204" pitchFamily="34" charset="0"/>
                <a:cs typeface="Arial" panose="020B0604020202020204" pitchFamily="34" charset="0"/>
              </a:rPr>
              <a:t>on </a:t>
            </a:r>
            <a:r>
              <a:rPr lang="en-GB" sz="2400">
                <a:latin typeface="Arial" panose="020B0604020202020204" pitchFamily="34" charset="0"/>
                <a:cs typeface="Arial" panose="020B0604020202020204" pitchFamily="34" charset="0"/>
                <a:hlinkClick r:id="rId4"/>
              </a:rPr>
              <a:t>Google Maps</a:t>
            </a:r>
            <a:r>
              <a:rPr lang="en-GB" sz="2400">
                <a:latin typeface="Arial" panose="020B0604020202020204" pitchFamily="34" charset="0"/>
                <a:cs typeface="Arial" panose="020B0604020202020204" pitchFamily="34" charset="0"/>
              </a:rPr>
              <a:t>. </a:t>
            </a:r>
            <a:endParaRPr lang="en-GB" sz="2400"/>
          </a:p>
          <a:p>
            <a:pPr marL="342900" indent="-342900">
              <a:spcBef>
                <a:spcPts val="600"/>
              </a:spcBef>
              <a:spcAft>
                <a:spcPts val="600"/>
              </a:spcAft>
              <a:buFont typeface="Arial" panose="020B0604020202020204" pitchFamily="34" charset="0"/>
              <a:buChar char="•"/>
            </a:pPr>
            <a:r>
              <a:rPr lang="en-GB" sz="2400"/>
              <a:t>How many miles away is it from your school? </a:t>
            </a:r>
          </a:p>
          <a:p>
            <a:pPr marL="342900" indent="-342900">
              <a:spcBef>
                <a:spcPts val="600"/>
              </a:spcBef>
              <a:spcAft>
                <a:spcPts val="600"/>
              </a:spcAft>
              <a:buFont typeface="Arial" panose="020B0604020202020204" pitchFamily="34" charset="0"/>
              <a:buChar char="•"/>
            </a:pPr>
            <a:r>
              <a:rPr lang="en-GB" sz="2400"/>
              <a:t>How long would it take you to walk or drive?</a:t>
            </a:r>
          </a:p>
          <a:p>
            <a:pPr marL="342900" indent="-342900">
              <a:spcBef>
                <a:spcPts val="600"/>
              </a:spcBef>
              <a:spcAft>
                <a:spcPts val="600"/>
              </a:spcAft>
              <a:buFont typeface="Arial" panose="020B0604020202020204" pitchFamily="34" charset="0"/>
              <a:buChar char="•"/>
            </a:pPr>
            <a:r>
              <a:rPr lang="en-GB" sz="2400"/>
              <a:t>Would you say this building is local to your school?</a:t>
            </a:r>
          </a:p>
          <a:p>
            <a:endParaRPr lang="en-GB"/>
          </a:p>
        </p:txBody>
      </p:sp>
      <p:sp>
        <p:nvSpPr>
          <p:cNvPr id="5" name="Text Placeholder 4">
            <a:extLst>
              <a:ext uri="{FF2B5EF4-FFF2-40B4-BE49-F238E27FC236}">
                <a16:creationId xmlns:a16="http://schemas.microsoft.com/office/drawing/2014/main" id="{56EF47A1-9CE8-E4BE-683A-E7B99D8FBC47}"/>
              </a:ext>
            </a:extLst>
          </p:cNvPr>
          <p:cNvSpPr>
            <a:spLocks noGrp="1"/>
          </p:cNvSpPr>
          <p:nvPr>
            <p:ph type="body" sz="quarter" idx="26"/>
          </p:nvPr>
        </p:nvSpPr>
        <p:spPr/>
        <p:txBody>
          <a:bodyPr/>
          <a:lstStyle/>
          <a:p>
            <a:r>
              <a:rPr lang="en-GB" dirty="0"/>
              <a:t> The old house as seen from Park Street</a:t>
            </a:r>
          </a:p>
        </p:txBody>
      </p:sp>
    </p:spTree>
    <p:extLst>
      <p:ext uri="{BB962C8B-B14F-4D97-AF65-F5344CB8AC3E}">
        <p14:creationId xmlns:p14="http://schemas.microsoft.com/office/powerpoint/2010/main" val="1535242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E5717C-E32E-4B9A-01B5-F397E4254A0A}"/>
              </a:ext>
            </a:extLst>
          </p:cNvPr>
          <p:cNvSpPr>
            <a:spLocks noGrp="1"/>
          </p:cNvSpPr>
          <p:nvPr>
            <p:ph type="title"/>
          </p:nvPr>
        </p:nvSpPr>
        <p:spPr>
          <a:xfrm>
            <a:off x="156019" y="18402"/>
            <a:ext cx="10996613" cy="710288"/>
          </a:xfrm>
        </p:spPr>
        <p:txBody>
          <a:bodyPr/>
          <a:lstStyle/>
          <a:p>
            <a:r>
              <a:rPr lang="en-GB"/>
              <a:t>Your Task</a:t>
            </a:r>
          </a:p>
        </p:txBody>
      </p:sp>
      <p:sp>
        <p:nvSpPr>
          <p:cNvPr id="15" name="Content Placeholder 2">
            <a:extLst>
              <a:ext uri="{FF2B5EF4-FFF2-40B4-BE49-F238E27FC236}">
                <a16:creationId xmlns:a16="http://schemas.microsoft.com/office/drawing/2014/main" id="{0C364AC4-C311-EFAB-09DA-5B0239FBC7E4}"/>
              </a:ext>
            </a:extLst>
          </p:cNvPr>
          <p:cNvSpPr txBox="1">
            <a:spLocks/>
          </p:cNvSpPr>
          <p:nvPr/>
        </p:nvSpPr>
        <p:spPr>
          <a:xfrm>
            <a:off x="156019" y="728690"/>
            <a:ext cx="5836766" cy="1211635"/>
          </a:xfrm>
          <a:prstGeom prst="rect">
            <a:avLst/>
          </a:prstGeom>
        </p:spPr>
        <p:txBody>
          <a:bodyPr vert="horz" lIns="0" tIns="45720" rIns="90000" bIns="45720" rtlCol="0">
            <a:normAutofit fontScale="85000" lnSpcReduction="20000"/>
          </a:bodyPr>
          <a:lstStyle>
            <a:lvl1pPr marL="0" indent="0" algn="l" defTabSz="914400" rtl="0" eaLnBrk="1" latinLnBrk="0" hangingPunct="1">
              <a:lnSpc>
                <a:spcPct val="90000"/>
              </a:lnSpc>
              <a:spcBef>
                <a:spcPts val="1000"/>
              </a:spcBef>
              <a:buFontTx/>
              <a:buNone/>
              <a:defRPr sz="2800" b="0" i="0" kern="1200" baseline="0">
                <a:solidFill>
                  <a:schemeClr val="tx1"/>
                </a:solidFill>
                <a:latin typeface="+mn-lt"/>
                <a:ea typeface="+mn-ea"/>
                <a:cs typeface="+mn-cs"/>
              </a:defRPr>
            </a:lvl1pPr>
            <a:lvl2pPr marL="800100" indent="-3429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257300" indent="-3429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On the template you have been given, design your own plaque celebrating why Dorothea Bate is such a significant person. Make sure you….</a:t>
            </a:r>
          </a:p>
          <a:p>
            <a:endParaRPr lang="en-GB" dirty="0"/>
          </a:p>
          <a:p>
            <a:endParaRPr lang="en-GB" dirty="0"/>
          </a:p>
          <a:p>
            <a:endParaRPr lang="en-GB" dirty="0"/>
          </a:p>
        </p:txBody>
      </p:sp>
      <p:sp>
        <p:nvSpPr>
          <p:cNvPr id="5" name="TextBox 4">
            <a:extLst>
              <a:ext uri="{FF2B5EF4-FFF2-40B4-BE49-F238E27FC236}">
                <a16:creationId xmlns:a16="http://schemas.microsoft.com/office/drawing/2014/main" id="{392B8B53-4691-F366-AAFC-BD21897439A0}"/>
              </a:ext>
            </a:extLst>
          </p:cNvPr>
          <p:cNvSpPr txBox="1"/>
          <p:nvPr/>
        </p:nvSpPr>
        <p:spPr>
          <a:xfrm>
            <a:off x="1881531" y="1838814"/>
            <a:ext cx="4066022" cy="2246769"/>
          </a:xfrm>
          <a:prstGeom prst="rect">
            <a:avLst/>
          </a:prstGeom>
          <a:noFill/>
        </p:spPr>
        <p:txBody>
          <a:bodyPr wrap="square">
            <a:spAutoFit/>
          </a:bodyPr>
          <a:lstStyle/>
          <a:p>
            <a:r>
              <a:rPr lang="en-GB" sz="2000" dirty="0"/>
              <a:t>1) Complete the sentence:</a:t>
            </a:r>
          </a:p>
          <a:p>
            <a:endParaRPr lang="en-GB" sz="2000" dirty="0"/>
          </a:p>
          <a:p>
            <a:r>
              <a:rPr lang="en-GB" sz="2000" b="1" i="1" dirty="0"/>
              <a:t>Dorothea Bate is significant because….</a:t>
            </a:r>
          </a:p>
          <a:p>
            <a:endParaRPr lang="en-GB" sz="2000" b="1" i="1" dirty="0"/>
          </a:p>
          <a:p>
            <a:r>
              <a:rPr lang="en-GB" sz="2000" dirty="0"/>
              <a:t>You might like to write one or a couple of sentences.</a:t>
            </a:r>
            <a:endParaRPr lang="en-GB" sz="2000" i="1" dirty="0"/>
          </a:p>
        </p:txBody>
      </p:sp>
      <p:sp>
        <p:nvSpPr>
          <p:cNvPr id="4" name="TextBox 3">
            <a:extLst>
              <a:ext uri="{FF2B5EF4-FFF2-40B4-BE49-F238E27FC236}">
                <a16:creationId xmlns:a16="http://schemas.microsoft.com/office/drawing/2014/main" id="{E2C42790-FE4C-DAAA-572F-EC67CF8FA72E}"/>
              </a:ext>
            </a:extLst>
          </p:cNvPr>
          <p:cNvSpPr txBox="1"/>
          <p:nvPr/>
        </p:nvSpPr>
        <p:spPr>
          <a:xfrm>
            <a:off x="186211" y="4264976"/>
            <a:ext cx="4066023" cy="1631216"/>
          </a:xfrm>
          <a:prstGeom prst="rect">
            <a:avLst/>
          </a:prstGeom>
          <a:noFill/>
        </p:spPr>
        <p:txBody>
          <a:bodyPr wrap="square">
            <a:spAutoFit/>
          </a:bodyPr>
          <a:lstStyle/>
          <a:p>
            <a:r>
              <a:rPr lang="en-GB" sz="2000" dirty="0"/>
              <a:t>2) Draw a picture to illustrate your plaque.  You might like to draw the inside or outside of one of the places using the descriptions from the previous slides for inspiration! </a:t>
            </a:r>
          </a:p>
        </p:txBody>
      </p:sp>
      <p:grpSp>
        <p:nvGrpSpPr>
          <p:cNvPr id="7" name="Write-Char">
            <a:extLst>
              <a:ext uri="{FF2B5EF4-FFF2-40B4-BE49-F238E27FC236}">
                <a16:creationId xmlns:a16="http://schemas.microsoft.com/office/drawing/2014/main" id="{82ED2554-DCF2-A2FC-DE13-EF5F03000993}"/>
              </a:ext>
              <a:ext uri="{C183D7F6-B498-43B3-948B-1728B52AA6E4}">
                <adec:decorative xmlns:adec="http://schemas.microsoft.com/office/drawing/2017/decorative" val="1"/>
              </a:ext>
            </a:extLst>
          </p:cNvPr>
          <p:cNvGrpSpPr/>
          <p:nvPr/>
        </p:nvGrpSpPr>
        <p:grpSpPr>
          <a:xfrm>
            <a:off x="274525" y="2147916"/>
            <a:ext cx="1493038" cy="1484125"/>
            <a:chOff x="5040829" y="3499712"/>
            <a:chExt cx="2421899" cy="2610188"/>
          </a:xfrm>
        </p:grpSpPr>
        <p:sp>
          <p:nvSpPr>
            <p:cNvPr id="8" name="Deco-washi">
              <a:extLst>
                <a:ext uri="{FF2B5EF4-FFF2-40B4-BE49-F238E27FC236}">
                  <a16:creationId xmlns:a16="http://schemas.microsoft.com/office/drawing/2014/main" id="{6C2B0248-53F5-A712-46DF-32909A1F36B0}"/>
                </a:ext>
                <a:ext uri="{C183D7F6-B498-43B3-948B-1728B52AA6E4}">
                  <adec:decorative xmlns:adec="http://schemas.microsoft.com/office/drawing/2017/decorative" val="1"/>
                </a:ext>
              </a:extLst>
            </p:cNvPr>
            <p:cNvSpPr txBox="1">
              <a:spLocks/>
            </p:cNvSpPr>
            <p:nvPr/>
          </p:nvSpPr>
          <p:spPr>
            <a:xfrm>
              <a:off x="5040829" y="3499712"/>
              <a:ext cx="2284277" cy="681038"/>
            </a:xfrm>
            <a:prstGeom prst="rect">
              <a:avLst/>
            </a:prstGeom>
            <a:blipFill>
              <a:blip>
                <a:extLst>
                  <a:ext uri="{96DAC541-7B7A-43D3-8B79-37D633B846F1}">
                    <asvg:svgBlip xmlns:asvg="http://schemas.microsoft.com/office/drawing/2016/SVG/main" r:embed="rId3"/>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9" name="Text Placeholder">
              <a:extLst>
                <a:ext uri="{FF2B5EF4-FFF2-40B4-BE49-F238E27FC236}">
                  <a16:creationId xmlns:a16="http://schemas.microsoft.com/office/drawing/2014/main" id="{E88B09AE-BF4A-E7B0-DB46-6CFB4868B46A}"/>
                </a:ext>
              </a:extLst>
            </p:cNvPr>
            <p:cNvSpPr txBox="1">
              <a:spLocks/>
            </p:cNvSpPr>
            <p:nvPr/>
          </p:nvSpPr>
          <p:spPr>
            <a:xfrm rot="21383919">
              <a:off x="5178324" y="3502886"/>
              <a:ext cx="1983845" cy="546003"/>
            </a:xfrm>
            <a:prstGeom prst="rect">
              <a:avLst/>
            </a:prstGeom>
            <a:noFill/>
          </p:spPr>
          <p:txBody>
            <a:bodyPr anchor="ctr" anchorCtr="0">
              <a:normAutofit fontScale="850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t>Write</a:t>
              </a:r>
            </a:p>
          </p:txBody>
        </p:sp>
        <p:pic>
          <p:nvPicPr>
            <p:cNvPr id="10" name="Write-icon" descr="Write character icon">
              <a:extLst>
                <a:ext uri="{FF2B5EF4-FFF2-40B4-BE49-F238E27FC236}">
                  <a16:creationId xmlns:a16="http://schemas.microsoft.com/office/drawing/2014/main" id="{8D9C68AC-21B5-4F3D-F78E-A56ADAC5DB7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78451" y="4336790"/>
              <a:ext cx="2284277" cy="1773110"/>
            </a:xfrm>
            <a:prstGeom prst="rect">
              <a:avLst/>
            </a:prstGeom>
          </p:spPr>
        </p:pic>
      </p:grpSp>
      <p:grpSp>
        <p:nvGrpSpPr>
          <p:cNvPr id="11" name="Draw-Char">
            <a:extLst>
              <a:ext uri="{FF2B5EF4-FFF2-40B4-BE49-F238E27FC236}">
                <a16:creationId xmlns:a16="http://schemas.microsoft.com/office/drawing/2014/main" id="{2F22DDAD-EBFC-74A4-BDA3-D2FC384A42C7}"/>
              </a:ext>
              <a:ext uri="{C183D7F6-B498-43B3-948B-1728B52AA6E4}">
                <adec:decorative xmlns:adec="http://schemas.microsoft.com/office/drawing/2017/decorative" val="1"/>
              </a:ext>
            </a:extLst>
          </p:cNvPr>
          <p:cNvGrpSpPr/>
          <p:nvPr/>
        </p:nvGrpSpPr>
        <p:grpSpPr>
          <a:xfrm>
            <a:off x="4109802" y="4203422"/>
            <a:ext cx="1986198" cy="1754327"/>
            <a:chOff x="7522001" y="3749657"/>
            <a:chExt cx="2543364" cy="2876675"/>
          </a:xfrm>
        </p:grpSpPr>
        <p:sp>
          <p:nvSpPr>
            <p:cNvPr id="12" name="Deco-washi">
              <a:extLst>
                <a:ext uri="{FF2B5EF4-FFF2-40B4-BE49-F238E27FC236}">
                  <a16:creationId xmlns:a16="http://schemas.microsoft.com/office/drawing/2014/main" id="{2FF11BC3-5A81-84A9-9E67-B36770695902}"/>
                </a:ext>
                <a:ext uri="{C183D7F6-B498-43B3-948B-1728B52AA6E4}">
                  <adec:decorative xmlns:adec="http://schemas.microsoft.com/office/drawing/2017/decorative" val="1"/>
                </a:ext>
              </a:extLst>
            </p:cNvPr>
            <p:cNvSpPr txBox="1">
              <a:spLocks/>
            </p:cNvSpPr>
            <p:nvPr/>
          </p:nvSpPr>
          <p:spPr>
            <a:xfrm>
              <a:off x="7825242" y="3749657"/>
              <a:ext cx="1769427" cy="681038"/>
            </a:xfrm>
            <a:prstGeom prst="rect">
              <a:avLst/>
            </a:prstGeom>
            <a:blipFill>
              <a:blip>
                <a:extLst>
                  <a:ext uri="{96DAC541-7B7A-43D3-8B79-37D633B846F1}">
                    <asvg:svgBlip xmlns:asvg="http://schemas.microsoft.com/office/drawing/2016/SVG/main" r:embed="rId3"/>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3" name="Text Placeholder">
              <a:extLst>
                <a:ext uri="{FF2B5EF4-FFF2-40B4-BE49-F238E27FC236}">
                  <a16:creationId xmlns:a16="http://schemas.microsoft.com/office/drawing/2014/main" id="{CC9EA0E5-F9CC-CD43-D92A-B6A368FCBA7E}"/>
                </a:ext>
              </a:extLst>
            </p:cNvPr>
            <p:cNvSpPr txBox="1">
              <a:spLocks/>
            </p:cNvSpPr>
            <p:nvPr/>
          </p:nvSpPr>
          <p:spPr>
            <a:xfrm rot="21383919">
              <a:off x="7982032" y="3874087"/>
              <a:ext cx="1455846" cy="414338"/>
            </a:xfrm>
            <a:prstGeom prst="rect">
              <a:avLst/>
            </a:prstGeom>
            <a:noFill/>
          </p:spPr>
          <p:txBody>
            <a:bodyPr anchor="ctr" anchorCtr="0">
              <a:normAutofit fontScale="625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t>Draw</a:t>
              </a:r>
            </a:p>
          </p:txBody>
        </p:sp>
        <p:pic>
          <p:nvPicPr>
            <p:cNvPr id="14" name="Draw-icon" descr="Draw character icon">
              <a:extLst>
                <a:ext uri="{FF2B5EF4-FFF2-40B4-BE49-F238E27FC236}">
                  <a16:creationId xmlns:a16="http://schemas.microsoft.com/office/drawing/2014/main" id="{E6FC24F3-8642-30B5-AB81-97DB13B49259}"/>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522001" y="4492817"/>
              <a:ext cx="2543364" cy="2133515"/>
            </a:xfrm>
            <a:prstGeom prst="rect">
              <a:avLst/>
            </a:prstGeom>
          </p:spPr>
        </p:pic>
      </p:grpSp>
      <p:pic>
        <p:nvPicPr>
          <p:cNvPr id="21" name="Picture 20" descr="An circle with the words Historic Engalnd, Mary Cartwright, 1900-1998 at the top and the Historic England Logo at the bottom">
            <a:extLst>
              <a:ext uri="{FF2B5EF4-FFF2-40B4-BE49-F238E27FC236}">
                <a16:creationId xmlns:a16="http://schemas.microsoft.com/office/drawing/2014/main" id="{B32F57B4-94C1-4440-E54C-F6B09D45C7D7}"/>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27932" y="1736504"/>
            <a:ext cx="4424700" cy="4049884"/>
          </a:xfrm>
          <a:prstGeom prst="rect">
            <a:avLst/>
          </a:prstGeom>
        </p:spPr>
      </p:pic>
      <p:sp>
        <p:nvSpPr>
          <p:cNvPr id="3" name="TextBox 2">
            <a:extLst>
              <a:ext uri="{FF2B5EF4-FFF2-40B4-BE49-F238E27FC236}">
                <a16:creationId xmlns:a16="http://schemas.microsoft.com/office/drawing/2014/main" id="{B7922F35-8C70-ABA2-62A1-BCFFAD4C006B}"/>
              </a:ext>
            </a:extLst>
          </p:cNvPr>
          <p:cNvSpPr txBox="1"/>
          <p:nvPr/>
        </p:nvSpPr>
        <p:spPr>
          <a:xfrm>
            <a:off x="7905750" y="2758623"/>
            <a:ext cx="2276475" cy="1569660"/>
          </a:xfrm>
          <a:prstGeom prst="rect">
            <a:avLst/>
          </a:prstGeom>
          <a:solidFill>
            <a:schemeClr val="bg1"/>
          </a:solidFill>
        </p:spPr>
        <p:txBody>
          <a:bodyPr wrap="square" rtlCol="0">
            <a:spAutoFit/>
          </a:bodyPr>
          <a:lstStyle/>
          <a:p>
            <a:pPr algn="ctr"/>
            <a:r>
              <a:rPr lang="en-GB" sz="2400"/>
              <a:t>DOROTHEA</a:t>
            </a:r>
          </a:p>
          <a:p>
            <a:pPr algn="ctr"/>
            <a:r>
              <a:rPr lang="en-GB" sz="2400"/>
              <a:t>BATE</a:t>
            </a:r>
          </a:p>
          <a:p>
            <a:pPr algn="ctr"/>
            <a:r>
              <a:rPr lang="en-GB" sz="2400"/>
              <a:t>1878 - 1951</a:t>
            </a:r>
          </a:p>
          <a:p>
            <a:pPr algn="ctr"/>
            <a:endParaRPr lang="en-GB" sz="2400"/>
          </a:p>
        </p:txBody>
      </p:sp>
    </p:spTree>
    <p:extLst>
      <p:ext uri="{BB962C8B-B14F-4D97-AF65-F5344CB8AC3E}">
        <p14:creationId xmlns:p14="http://schemas.microsoft.com/office/powerpoint/2010/main" val="2446213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3EBC37-929A-4502-106B-134B9115C9C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14FB513-2035-C11C-7797-46F96E64140C}"/>
              </a:ext>
            </a:extLst>
          </p:cNvPr>
          <p:cNvSpPr>
            <a:spLocks noGrp="1"/>
          </p:cNvSpPr>
          <p:nvPr>
            <p:ph type="title"/>
          </p:nvPr>
        </p:nvSpPr>
        <p:spPr>
          <a:xfrm>
            <a:off x="357188" y="77828"/>
            <a:ext cx="3062288" cy="710288"/>
          </a:xfrm>
        </p:spPr>
        <p:txBody>
          <a:bodyPr>
            <a:normAutofit fontScale="90000"/>
          </a:bodyPr>
          <a:lstStyle/>
          <a:p>
            <a:r>
              <a:rPr lang="en-GB">
                <a:solidFill>
                  <a:schemeClr val="bg1"/>
                </a:solidFill>
              </a:rPr>
              <a:t>George Harrison Plaque</a:t>
            </a:r>
          </a:p>
        </p:txBody>
      </p:sp>
      <p:grpSp>
        <p:nvGrpSpPr>
          <p:cNvPr id="10" name="Group 9" descr="An circle with the words Historic Engalnd, Mary Cartwright, 1900-1998 at the top and the Historic England Logo at the bottom">
            <a:extLst>
              <a:ext uri="{FF2B5EF4-FFF2-40B4-BE49-F238E27FC236}">
                <a16:creationId xmlns:a16="http://schemas.microsoft.com/office/drawing/2014/main" id="{695E3E11-F7C2-A27E-89B9-E78DFA8E0A28}"/>
              </a:ext>
            </a:extLst>
          </p:cNvPr>
          <p:cNvGrpSpPr/>
          <p:nvPr/>
        </p:nvGrpSpPr>
        <p:grpSpPr>
          <a:xfrm>
            <a:off x="2466094" y="77828"/>
            <a:ext cx="6542180" cy="5987306"/>
            <a:chOff x="2466094" y="77828"/>
            <a:chExt cx="6542180" cy="5987306"/>
          </a:xfrm>
        </p:grpSpPr>
        <p:pic>
          <p:nvPicPr>
            <p:cNvPr id="8" name="Picture 7">
              <a:extLst>
                <a:ext uri="{FF2B5EF4-FFF2-40B4-BE49-F238E27FC236}">
                  <a16:creationId xmlns:a16="http://schemas.microsoft.com/office/drawing/2014/main" id="{A0A22878-C975-F725-0F5A-F9F559B05198}"/>
                </a:ext>
              </a:extLst>
            </p:cNvPr>
            <p:cNvPicPr>
              <a:picLocks noChangeAspect="1"/>
            </p:cNvPicPr>
            <p:nvPr/>
          </p:nvPicPr>
          <p:blipFill>
            <a:blip r:embed="rId2" cstate="email">
              <a:grayscl/>
              <a:extLst>
                <a:ext uri="{28A0092B-C50C-407E-A947-70E740481C1C}">
                  <a14:useLocalDpi xmlns:a14="http://schemas.microsoft.com/office/drawing/2010/main"/>
                </a:ext>
              </a:extLst>
            </a:blip>
            <a:srcRect/>
            <a:stretch>
              <a:fillRect/>
            </a:stretch>
          </p:blipFill>
          <p:spPr>
            <a:xfrm>
              <a:off x="2466094" y="77828"/>
              <a:ext cx="6542180" cy="5987306"/>
            </a:xfrm>
            <a:prstGeom prst="rect">
              <a:avLst/>
            </a:prstGeom>
          </p:spPr>
        </p:pic>
        <p:sp>
          <p:nvSpPr>
            <p:cNvPr id="9" name="TextBox 8">
              <a:extLst>
                <a:ext uri="{FF2B5EF4-FFF2-40B4-BE49-F238E27FC236}">
                  <a16:creationId xmlns:a16="http://schemas.microsoft.com/office/drawing/2014/main" id="{B85EEE9A-CFF4-702D-7E5D-F543C6B9E064}"/>
                </a:ext>
              </a:extLst>
            </p:cNvPr>
            <p:cNvSpPr txBox="1"/>
            <p:nvPr/>
          </p:nvSpPr>
          <p:spPr>
            <a:xfrm>
              <a:off x="3995376" y="1518312"/>
              <a:ext cx="3657599" cy="1754326"/>
            </a:xfrm>
            <a:prstGeom prst="rect">
              <a:avLst/>
            </a:prstGeom>
            <a:solidFill>
              <a:schemeClr val="bg1"/>
            </a:solidFill>
          </p:spPr>
          <p:txBody>
            <a:bodyPr wrap="square" rtlCol="0">
              <a:spAutoFit/>
            </a:bodyPr>
            <a:lstStyle/>
            <a:p>
              <a:pPr algn="ctr"/>
              <a:r>
                <a:rPr lang="en-GB" sz="3600">
                  <a:latin typeface="Arial" panose="020B0604020202020204" pitchFamily="34" charset="0"/>
                  <a:cs typeface="Arial" panose="020B0604020202020204" pitchFamily="34" charset="0"/>
                </a:rPr>
                <a:t>DOROTHEA BATE</a:t>
              </a:r>
            </a:p>
            <a:p>
              <a:pPr algn="ctr"/>
              <a:r>
                <a:rPr lang="en-GB" sz="3600">
                  <a:latin typeface="Arial" panose="020B0604020202020204" pitchFamily="34" charset="0"/>
                  <a:cs typeface="Arial" panose="020B0604020202020204" pitchFamily="34" charset="0"/>
                </a:rPr>
                <a:t>1878 - 1951</a:t>
              </a:r>
            </a:p>
          </p:txBody>
        </p:sp>
      </p:grpSp>
    </p:spTree>
    <p:extLst>
      <p:ext uri="{BB962C8B-B14F-4D97-AF65-F5344CB8AC3E}">
        <p14:creationId xmlns:p14="http://schemas.microsoft.com/office/powerpoint/2010/main" val="15868929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26AC9A-46E3-B4BA-7852-B5E9CC50D22F}"/>
              </a:ext>
            </a:extLst>
          </p:cNvPr>
          <p:cNvSpPr>
            <a:spLocks noGrp="1"/>
          </p:cNvSpPr>
          <p:nvPr>
            <p:ph type="title"/>
          </p:nvPr>
        </p:nvSpPr>
        <p:spPr/>
        <p:txBody>
          <a:bodyPr/>
          <a:lstStyle/>
          <a:p>
            <a:r>
              <a:rPr lang="en-GB">
                <a:latin typeface="Arial" panose="020B0604020202020204" pitchFamily="34" charset="0"/>
                <a:cs typeface="Arial" panose="020B0604020202020204" pitchFamily="34" charset="0"/>
              </a:rPr>
              <a:t>What can a building tell us?</a:t>
            </a:r>
          </a:p>
        </p:txBody>
      </p:sp>
      <p:sp>
        <p:nvSpPr>
          <p:cNvPr id="3" name="Content Placeholder 2">
            <a:extLst>
              <a:ext uri="{FF2B5EF4-FFF2-40B4-BE49-F238E27FC236}">
                <a16:creationId xmlns:a16="http://schemas.microsoft.com/office/drawing/2014/main" id="{FFA9429A-D20C-8BE8-40C5-BCCD3D442564}"/>
              </a:ext>
            </a:extLst>
          </p:cNvPr>
          <p:cNvSpPr>
            <a:spLocks noGrp="1"/>
          </p:cNvSpPr>
          <p:nvPr>
            <p:ph idx="1"/>
          </p:nvPr>
        </p:nvSpPr>
        <p:spPr>
          <a:xfrm>
            <a:off x="381885" y="4686300"/>
            <a:ext cx="10971915" cy="1806574"/>
          </a:xfrm>
        </p:spPr>
        <p:txBody>
          <a:bodyPr>
            <a:normAutofit/>
          </a:bodyPr>
          <a:lstStyle/>
          <a:p>
            <a:endParaRPr lang="en-GB"/>
          </a:p>
          <a:p>
            <a:r>
              <a:rPr lang="en-GB">
                <a:latin typeface="Arial" panose="020B0604020202020204" pitchFamily="34" charset="0"/>
                <a:cs typeface="Arial" panose="020B0604020202020204" pitchFamily="34" charset="0"/>
              </a:rPr>
              <a:t>Complete the inference grid on the next page to explore what this building can tell you…..</a:t>
            </a:r>
          </a:p>
          <a:p>
            <a:endParaRPr lang="en-GB"/>
          </a:p>
        </p:txBody>
      </p:sp>
      <p:pic>
        <p:nvPicPr>
          <p:cNvPr id="4" name="Examine-icon" descr="Examine character icon">
            <a:extLst>
              <a:ext uri="{FF2B5EF4-FFF2-40B4-BE49-F238E27FC236}">
                <a16:creationId xmlns:a16="http://schemas.microsoft.com/office/drawing/2014/main" id="{AA2C5F27-C43A-8C55-DC25-7EE6DA2D8EB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419811" y="1952732"/>
            <a:ext cx="2802404" cy="2548436"/>
          </a:xfrm>
          <a:prstGeom prst="rect">
            <a:avLst/>
          </a:prstGeom>
        </p:spPr>
      </p:pic>
      <p:sp>
        <p:nvSpPr>
          <p:cNvPr id="6" name="TextBox 5">
            <a:extLst>
              <a:ext uri="{FF2B5EF4-FFF2-40B4-BE49-F238E27FC236}">
                <a16:creationId xmlns:a16="http://schemas.microsoft.com/office/drawing/2014/main" id="{DF815EF5-028F-6DCE-D338-6A6BE9A72841}"/>
              </a:ext>
            </a:extLst>
          </p:cNvPr>
          <p:cNvSpPr txBox="1"/>
          <p:nvPr/>
        </p:nvSpPr>
        <p:spPr>
          <a:xfrm>
            <a:off x="4507706" y="2765285"/>
            <a:ext cx="6138862" cy="923330"/>
          </a:xfrm>
          <a:prstGeom prst="rect">
            <a:avLst/>
          </a:prstGeom>
          <a:noFill/>
        </p:spPr>
        <p:txBody>
          <a:bodyPr wrap="square">
            <a:spAutoFit/>
          </a:bodyPr>
          <a:lstStyle/>
          <a:p>
            <a:r>
              <a:rPr lang="en-GB" sz="5400">
                <a:latin typeface="Arial" panose="020B0604020202020204" pitchFamily="34" charset="0"/>
                <a:cs typeface="Arial" panose="020B0604020202020204" pitchFamily="34" charset="0"/>
              </a:rPr>
              <a:t>History detectives!</a:t>
            </a:r>
          </a:p>
        </p:txBody>
      </p:sp>
    </p:spTree>
    <p:extLst>
      <p:ext uri="{BB962C8B-B14F-4D97-AF65-F5344CB8AC3E}">
        <p14:creationId xmlns:p14="http://schemas.microsoft.com/office/powerpoint/2010/main" val="12565586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4C8782-9D2E-A7B2-E471-03A5FE641E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626244-E791-C5D6-D39B-F5F3DA3E8FA6}"/>
              </a:ext>
            </a:extLst>
          </p:cNvPr>
          <p:cNvSpPr>
            <a:spLocks noGrp="1"/>
          </p:cNvSpPr>
          <p:nvPr>
            <p:ph type="title"/>
          </p:nvPr>
        </p:nvSpPr>
        <p:spPr>
          <a:xfrm>
            <a:off x="410966" y="-1325563"/>
            <a:ext cx="10515600" cy="1325563"/>
          </a:xfrm>
        </p:spPr>
        <p:txBody>
          <a:bodyPr vert="horz" lIns="91440" tIns="45720" rIns="91440" bIns="45720" rtlCol="0" anchor="b">
            <a:normAutofit/>
          </a:bodyPr>
          <a:lstStyle/>
          <a:p>
            <a:r>
              <a:rPr lang="en-GB"/>
              <a:t>What can buildings tell us?</a:t>
            </a:r>
          </a:p>
        </p:txBody>
      </p:sp>
      <p:pic>
        <p:nvPicPr>
          <p:cNvPr id="8" name="Look-icon">
            <a:extLst>
              <a:ext uri="{FF2B5EF4-FFF2-40B4-BE49-F238E27FC236}">
                <a16:creationId xmlns:a16="http://schemas.microsoft.com/office/drawing/2014/main" id="{8D19623D-3E79-8FD2-8048-8D46A2D536DE}"/>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8682184" y="2241597"/>
            <a:ext cx="980464" cy="632230"/>
          </a:xfrm>
          <a:prstGeom prst="rect">
            <a:avLst/>
          </a:prstGeom>
        </p:spPr>
      </p:pic>
      <p:pic>
        <p:nvPicPr>
          <p:cNvPr id="9" name="Icon">
            <a:extLst>
              <a:ext uri="{FF2B5EF4-FFF2-40B4-BE49-F238E27FC236}">
                <a16:creationId xmlns:a16="http://schemas.microsoft.com/office/drawing/2014/main" id="{A36BC03D-E486-C51C-F2F8-4C7AD0C1B42F}"/>
              </a:ext>
              <a:ext uri="{C183D7F6-B498-43B3-948B-1728B52AA6E4}">
                <adec:decorative xmlns:adec="http://schemas.microsoft.com/office/drawing/2017/decorative" val="1"/>
              </a:ext>
            </a:extLst>
          </p:cNvPr>
          <p:cNvPicPr>
            <a:picLocks noChangeAspect="1"/>
          </p:cNvPicPr>
          <p:nvPr/>
        </p:nvPicPr>
        <p:blipFill>
          <a:blip r:embed="rId4"/>
          <a:srcRect/>
          <a:stretch/>
        </p:blipFill>
        <p:spPr>
          <a:xfrm>
            <a:off x="9269156" y="1180723"/>
            <a:ext cx="1333175" cy="820319"/>
          </a:xfrm>
          <a:prstGeom prst="rect">
            <a:avLst/>
          </a:prstGeom>
        </p:spPr>
      </p:pic>
      <p:pic>
        <p:nvPicPr>
          <p:cNvPr id="10" name="Icon">
            <a:extLst>
              <a:ext uri="{FF2B5EF4-FFF2-40B4-BE49-F238E27FC236}">
                <a16:creationId xmlns:a16="http://schemas.microsoft.com/office/drawing/2014/main" id="{44257FC7-852A-88F2-BBAD-99F02672F4A1}"/>
              </a:ext>
              <a:ext uri="{C183D7F6-B498-43B3-948B-1728B52AA6E4}">
                <adec:decorative xmlns:adec="http://schemas.microsoft.com/office/drawing/2017/decorative" val="1"/>
              </a:ext>
            </a:extLst>
          </p:cNvPr>
          <p:cNvPicPr>
            <a:picLocks noChangeAspect="1"/>
          </p:cNvPicPr>
          <p:nvPr/>
        </p:nvPicPr>
        <p:blipFill>
          <a:blip r:embed="rId5"/>
          <a:srcRect/>
          <a:stretch/>
        </p:blipFill>
        <p:spPr>
          <a:xfrm>
            <a:off x="10430190" y="219367"/>
            <a:ext cx="1175258" cy="1369503"/>
          </a:xfrm>
          <a:prstGeom prst="rect">
            <a:avLst/>
          </a:prstGeom>
        </p:spPr>
      </p:pic>
      <p:sp>
        <p:nvSpPr>
          <p:cNvPr id="6" name="TextBox 5">
            <a:extLst>
              <a:ext uri="{FF2B5EF4-FFF2-40B4-BE49-F238E27FC236}">
                <a16:creationId xmlns:a16="http://schemas.microsoft.com/office/drawing/2014/main" id="{6B299676-EDB0-FDCD-0A34-794E16252148}"/>
              </a:ext>
            </a:extLst>
          </p:cNvPr>
          <p:cNvSpPr txBox="1"/>
          <p:nvPr/>
        </p:nvSpPr>
        <p:spPr>
          <a:xfrm>
            <a:off x="4942257" y="1138948"/>
            <a:ext cx="2162346" cy="369332"/>
          </a:xfrm>
          <a:prstGeom prst="rect">
            <a:avLst/>
          </a:prstGeom>
          <a:noFill/>
        </p:spPr>
        <p:txBody>
          <a:bodyPr wrap="square" rtlCol="0">
            <a:spAutoFit/>
          </a:bodyPr>
          <a:lstStyle/>
          <a:p>
            <a:r>
              <a:rPr lang="en-GB"/>
              <a:t>(I think….because)</a:t>
            </a:r>
          </a:p>
        </p:txBody>
      </p:sp>
      <p:pic>
        <p:nvPicPr>
          <p:cNvPr id="14" name="Picture 13" descr="Photograph of a traditional 'Mock' Tudor-style residential building featuring steeply pitched gable roofs, decorative half-timbering, and multiple chimneys. The structure includes large windows with white frames, a small front garden, and a brick facade with varied architectural details.">
            <a:extLst>
              <a:ext uri="{FF2B5EF4-FFF2-40B4-BE49-F238E27FC236}">
                <a16:creationId xmlns:a16="http://schemas.microsoft.com/office/drawing/2014/main" id="{2A7AD3EB-5DDE-0190-871E-19F059594CB2}"/>
              </a:ext>
            </a:extLst>
          </p:cNvPr>
          <p:cNvPicPr>
            <a:picLocks noChangeAspect="1"/>
          </p:cNvPicPr>
          <p:nvPr/>
        </p:nvPicPr>
        <p:blipFill>
          <a:blip r:embed="rId6"/>
          <a:srcRect/>
          <a:stretch/>
        </p:blipFill>
        <p:spPr>
          <a:xfrm>
            <a:off x="4257116" y="3045702"/>
            <a:ext cx="4010025" cy="2673350"/>
          </a:xfrm>
          <a:prstGeom prst="rect">
            <a:avLst/>
          </a:prstGeom>
        </p:spPr>
      </p:pic>
    </p:spTree>
    <p:extLst>
      <p:ext uri="{BB962C8B-B14F-4D97-AF65-F5344CB8AC3E}">
        <p14:creationId xmlns:p14="http://schemas.microsoft.com/office/powerpoint/2010/main" val="3929988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099593F-48CB-CDAD-1E66-BFC09D629246}"/>
              </a:ext>
            </a:extLst>
          </p:cNvPr>
          <p:cNvSpPr>
            <a:spLocks noGrp="1"/>
          </p:cNvSpPr>
          <p:nvPr>
            <p:ph type="title" idx="4294967295"/>
          </p:nvPr>
        </p:nvSpPr>
        <p:spPr>
          <a:xfrm>
            <a:off x="838200" y="-1027907"/>
            <a:ext cx="10515600" cy="1027907"/>
          </a:xfrm>
        </p:spPr>
        <p:txBody>
          <a:bodyPr vert="horz" lIns="91440" tIns="45720" rIns="91440" bIns="45720" rtlCol="0" anchor="b">
            <a:normAutofit/>
          </a:bodyPr>
          <a:lstStyle/>
          <a:p>
            <a:r>
              <a:rPr lang="en-GB"/>
              <a:t>Print out inference square</a:t>
            </a:r>
          </a:p>
        </p:txBody>
      </p:sp>
      <p:pic>
        <p:nvPicPr>
          <p:cNvPr id="8" name="Picture 7" descr="Photograph of a traditional 'mock' Tudor-style house featuring steeply pitched roofs, decorative half-timbering, and multiple chimneys. The building showcases a mix of brick and white plaster walls with leaded glass windows, set against a clear sky with a small front garden and fence.">
            <a:extLst>
              <a:ext uri="{FF2B5EF4-FFF2-40B4-BE49-F238E27FC236}">
                <a16:creationId xmlns:a16="http://schemas.microsoft.com/office/drawing/2014/main" id="{D2F13300-CEBD-5481-E4EA-74D15357DB35}"/>
              </a:ext>
            </a:extLst>
          </p:cNvPr>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Lst>
          </a:blip>
          <a:srcRect/>
          <a:stretch/>
        </p:blipFill>
        <p:spPr>
          <a:xfrm>
            <a:off x="4182976" y="2996514"/>
            <a:ext cx="4010025" cy="2673350"/>
          </a:xfrm>
          <a:prstGeom prst="rect">
            <a:avLst/>
          </a:prstGeom>
        </p:spPr>
      </p:pic>
    </p:spTree>
    <p:extLst>
      <p:ext uri="{BB962C8B-B14F-4D97-AF65-F5344CB8AC3E}">
        <p14:creationId xmlns:p14="http://schemas.microsoft.com/office/powerpoint/2010/main" val="39089001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D2F68F-BD61-D547-0BA4-7372EDC1EBF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99DA58B-F9D3-EBD2-ED77-1CBEB6BA56D0}"/>
              </a:ext>
            </a:extLst>
          </p:cNvPr>
          <p:cNvSpPr>
            <a:spLocks noGrp="1"/>
          </p:cNvSpPr>
          <p:nvPr>
            <p:ph type="title"/>
          </p:nvPr>
        </p:nvSpPr>
        <p:spPr/>
        <p:txBody>
          <a:bodyPr/>
          <a:lstStyle/>
          <a:p>
            <a:r>
              <a:rPr lang="en-GB"/>
              <a:t>Park Street, Tring</a:t>
            </a:r>
          </a:p>
        </p:txBody>
      </p:sp>
      <p:pic>
        <p:nvPicPr>
          <p:cNvPr id="17" name="Picture Placeholder 16" descr="Photograph of a traditional 'mock' Tudor-style house featuring steeply pitched roofs, decorative half-timbering, and red brickwork. The house includes multiple chimneys, white-framed windows, and a small front garden with a low brick wall and black metal fence.">
            <a:extLst>
              <a:ext uri="{FF2B5EF4-FFF2-40B4-BE49-F238E27FC236}">
                <a16:creationId xmlns:a16="http://schemas.microsoft.com/office/drawing/2014/main" id="{91586549-A833-3F05-63BF-6C235D822690}"/>
              </a:ext>
            </a:extLst>
          </p:cNvPr>
          <p:cNvPicPr>
            <a:picLocks noGrp="1" noChangeAspect="1"/>
          </p:cNvPicPr>
          <p:nvPr>
            <p:ph type="pic" sz="quarter" idx="10"/>
          </p:nvPr>
        </p:nvPicPr>
        <p:blipFill>
          <a:blip r:embed="rId3"/>
          <a:srcRect/>
          <a:stretch>
            <a:fillRect/>
          </a:stretch>
        </p:blipFill>
        <p:spPr>
          <a:prstGeom prst="rect">
            <a:avLst/>
          </a:prstGeom>
        </p:spPr>
      </p:pic>
      <p:sp>
        <p:nvSpPr>
          <p:cNvPr id="2" name="Content Placeholder 1">
            <a:extLst>
              <a:ext uri="{FF2B5EF4-FFF2-40B4-BE49-F238E27FC236}">
                <a16:creationId xmlns:a16="http://schemas.microsoft.com/office/drawing/2014/main" id="{90ED2BCD-2705-49A3-A05C-3C41E9275228}"/>
              </a:ext>
            </a:extLst>
          </p:cNvPr>
          <p:cNvSpPr>
            <a:spLocks noGrp="1"/>
          </p:cNvSpPr>
          <p:nvPr>
            <p:ph idx="1"/>
          </p:nvPr>
        </p:nvSpPr>
        <p:spPr/>
        <p:txBody>
          <a:bodyPr/>
          <a:lstStyle/>
          <a:p>
            <a:pPr>
              <a:spcBef>
                <a:spcPts val="1200"/>
              </a:spcBef>
              <a:spcAft>
                <a:spcPts val="1200"/>
              </a:spcAft>
            </a:pPr>
            <a:r>
              <a:rPr lang="en-GB" sz="2400"/>
              <a:t>These buildings on the corner of Park Street and Akeman Street in Tring look like houses from the late 19</a:t>
            </a:r>
            <a:r>
              <a:rPr lang="en-GB" sz="2400" baseline="30000"/>
              <a:t>th</a:t>
            </a:r>
            <a:r>
              <a:rPr lang="en-GB" sz="2400"/>
              <a:t> and early 20</a:t>
            </a:r>
            <a:r>
              <a:rPr lang="en-GB" sz="2400" baseline="30000"/>
              <a:t>th</a:t>
            </a:r>
            <a:r>
              <a:rPr lang="en-GB" sz="2400"/>
              <a:t> centuries</a:t>
            </a:r>
            <a:endParaRPr lang="en-GB" sz="2400">
              <a:latin typeface="Arial" panose="020B0604020202020204" pitchFamily="34" charset="0"/>
              <a:cs typeface="Arial" panose="020B0604020202020204" pitchFamily="34" charset="0"/>
            </a:endParaRPr>
          </a:p>
          <a:p>
            <a:pPr>
              <a:spcBef>
                <a:spcPts val="1200"/>
              </a:spcBef>
              <a:spcAft>
                <a:spcPts val="1200"/>
              </a:spcAft>
            </a:pPr>
            <a:r>
              <a:rPr lang="en-GB" sz="2400">
                <a:latin typeface="Arial" panose="020B0604020202020204" pitchFamily="34" charset="0"/>
                <a:cs typeface="Arial" panose="020B0604020202020204" pitchFamily="34" charset="0"/>
              </a:rPr>
              <a:t>But they are actually very special….</a:t>
            </a:r>
          </a:p>
          <a:p>
            <a:endParaRPr lang="en-GB"/>
          </a:p>
        </p:txBody>
      </p:sp>
      <p:sp>
        <p:nvSpPr>
          <p:cNvPr id="5" name="Text Placeholder 4">
            <a:extLst>
              <a:ext uri="{FF2B5EF4-FFF2-40B4-BE49-F238E27FC236}">
                <a16:creationId xmlns:a16="http://schemas.microsoft.com/office/drawing/2014/main" id="{98E0B22E-C4D4-C559-7803-D8090DD3D7A8}"/>
              </a:ext>
            </a:extLst>
          </p:cNvPr>
          <p:cNvSpPr>
            <a:spLocks noGrp="1"/>
          </p:cNvSpPr>
          <p:nvPr>
            <p:ph type="body" sz="quarter" idx="26"/>
          </p:nvPr>
        </p:nvSpPr>
        <p:spPr/>
        <p:txBody>
          <a:bodyPr/>
          <a:lstStyle/>
          <a:p>
            <a:r>
              <a:rPr lang="en-GB" dirty="0"/>
              <a:t>Tring Natural History Museum</a:t>
            </a:r>
          </a:p>
        </p:txBody>
      </p:sp>
      <p:grpSp>
        <p:nvGrpSpPr>
          <p:cNvPr id="12" name="Group 11" descr="Flat or Apartment - a self-contained residential unit occupying part of a larger building, typically covering a single floor.">
            <a:extLst>
              <a:ext uri="{FF2B5EF4-FFF2-40B4-BE49-F238E27FC236}">
                <a16:creationId xmlns:a16="http://schemas.microsoft.com/office/drawing/2014/main" id="{53E11801-0970-9915-3CA9-6B5D35D6960C}"/>
              </a:ext>
            </a:extLst>
          </p:cNvPr>
          <p:cNvGrpSpPr/>
          <p:nvPr/>
        </p:nvGrpSpPr>
        <p:grpSpPr>
          <a:xfrm>
            <a:off x="310349" y="3966519"/>
            <a:ext cx="5467925" cy="2353633"/>
            <a:chOff x="310349" y="4896091"/>
            <a:chExt cx="5467925" cy="1799465"/>
          </a:xfrm>
        </p:grpSpPr>
        <p:pic>
          <p:nvPicPr>
            <p:cNvPr id="4" name="Picture 11">
              <a:extLst>
                <a:ext uri="{FF2B5EF4-FFF2-40B4-BE49-F238E27FC236}">
                  <a16:creationId xmlns:a16="http://schemas.microsoft.com/office/drawing/2014/main" id="{965FA904-8210-24B5-821B-C92DDF9F3D85}"/>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310349" y="4896091"/>
              <a:ext cx="5467925" cy="1799465"/>
            </a:xfrm>
            <a:prstGeom prst="rect">
              <a:avLst/>
            </a:prstGeom>
          </p:spPr>
        </p:pic>
        <p:sp>
          <p:nvSpPr>
            <p:cNvPr id="6" name="TextBox 5" descr="Flat or Apartment - a self-contained residential unit occupying part of a larger building, typically covering a single floor.">
              <a:extLst>
                <a:ext uri="{FF2B5EF4-FFF2-40B4-BE49-F238E27FC236}">
                  <a16:creationId xmlns:a16="http://schemas.microsoft.com/office/drawing/2014/main" id="{8EE03F39-C4E1-DDF0-6BFD-1B4F48527914}"/>
                </a:ext>
              </a:extLst>
            </p:cNvPr>
            <p:cNvSpPr txBox="1"/>
            <p:nvPr/>
          </p:nvSpPr>
          <p:spPr>
            <a:xfrm>
              <a:off x="604618" y="5034143"/>
              <a:ext cx="5173656" cy="1482452"/>
            </a:xfrm>
            <a:prstGeom prst="rect">
              <a:avLst/>
            </a:prstGeom>
            <a:noFill/>
          </p:spPr>
          <p:txBody>
            <a:bodyPr wrap="square">
              <a:spAutoFit/>
            </a:bodyPr>
            <a:lstStyle/>
            <a:p>
              <a:r>
                <a:rPr lang="en-GB" sz="2400" b="1" i="0" dirty="0">
                  <a:effectLst/>
                  <a:latin typeface="Arial" panose="020B0604020202020204" pitchFamily="34" charset="0"/>
                  <a:cs typeface="Arial" panose="020B0604020202020204" pitchFamily="34" charset="0"/>
                </a:rPr>
                <a:t>Domestic Revival: the ⁠Natural History Museum at Tring is a textbook example of domestic revival architecture, built in the 'Old English’ &amp; ‘Mock Tudor’ style. </a:t>
              </a:r>
              <a:endParaRPr lang="en-GB" sz="2400" dirty="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736481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HistoricEngland-Colours">
      <a:dk1>
        <a:srgbClr val="000000"/>
      </a:dk1>
      <a:lt1>
        <a:srgbClr val="FFFFFF"/>
      </a:lt1>
      <a:dk2>
        <a:srgbClr val="1F497D"/>
      </a:dk2>
      <a:lt2>
        <a:srgbClr val="EEECE1"/>
      </a:lt2>
      <a:accent1>
        <a:srgbClr val="65B9E3"/>
      </a:accent1>
      <a:accent2>
        <a:srgbClr val="F192B3"/>
      </a:accent2>
      <a:accent3>
        <a:srgbClr val="7FB5A9"/>
      </a:accent3>
      <a:accent4>
        <a:srgbClr val="F5C946"/>
      </a:accent4>
      <a:accent5>
        <a:srgbClr val="A761FF"/>
      </a:accent5>
      <a:accent6>
        <a:srgbClr val="F18C5C"/>
      </a:accent6>
      <a:hlink>
        <a:srgbClr val="32A2DB"/>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E6E8938743425438F2EDCFC960B8DB1" ma:contentTypeVersion="15" ma:contentTypeDescription="Create a new document." ma:contentTypeScope="" ma:versionID="b874dd9b998a3b814aeccda84769c1ef">
  <xsd:schema xmlns:xsd="http://www.w3.org/2001/XMLSchema" xmlns:xs="http://www.w3.org/2001/XMLSchema" xmlns:p="http://schemas.microsoft.com/office/2006/metadata/properties" xmlns:ns3="3cb168fb-557d-4aff-aaa1-591c64e5f6f0" xmlns:ns4="be30f734-6a04-496a-ba73-5e5e8d7e44d2" targetNamespace="http://schemas.microsoft.com/office/2006/metadata/properties" ma:root="true" ma:fieldsID="bc6165daa2a6fe768080225ad7a2e212" ns3:_="" ns4:_="">
    <xsd:import namespace="3cb168fb-557d-4aff-aaa1-591c64e5f6f0"/>
    <xsd:import namespace="be30f734-6a04-496a-ba73-5e5e8d7e44d2"/>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element ref="ns4:MediaServiceDateTaken" minOccurs="0"/>
                <xsd:element ref="ns4:MediaServiceLocation" minOccurs="0"/>
                <xsd:element ref="ns4:MediaLengthInSeconds" minOccurs="0"/>
                <xsd:element ref="ns4: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b168fb-557d-4aff-aaa1-591c64e5f6f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e30f734-6a04-496a-ba73-5e5e8d7e44d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3cb168fb-557d-4aff-aaa1-591c64e5f6f0">
      <UserInfo>
        <DisplayName>Horsley, Daisy</DisplayName>
        <AccountId>21</AccountId>
        <AccountType/>
      </UserInfo>
      <UserInfo>
        <DisplayName>Angel, Victoria</DisplayName>
        <AccountId>24</AccountId>
        <AccountType/>
      </UserInfo>
    </SharedWithUsers>
    <_activity xmlns="be30f734-6a04-496a-ba73-5e5e8d7e44d2" xsi:nil="true"/>
  </documentManagement>
</p:properties>
</file>

<file path=customXml/itemProps1.xml><?xml version="1.0" encoding="utf-8"?>
<ds:datastoreItem xmlns:ds="http://schemas.openxmlformats.org/officeDocument/2006/customXml" ds:itemID="{8921F565-DE58-4D2E-B103-5CB618AE7BD9}">
  <ds:schemaRefs>
    <ds:schemaRef ds:uri="http://schemas.microsoft.com/sharepoint/v3/contenttype/forms"/>
  </ds:schemaRefs>
</ds:datastoreItem>
</file>

<file path=customXml/itemProps2.xml><?xml version="1.0" encoding="utf-8"?>
<ds:datastoreItem xmlns:ds="http://schemas.openxmlformats.org/officeDocument/2006/customXml" ds:itemID="{C904DFA7-9813-4078-BFF1-CD3E0309C097}">
  <ds:schemaRefs>
    <ds:schemaRef ds:uri="3cb168fb-557d-4aff-aaa1-591c64e5f6f0"/>
    <ds:schemaRef ds:uri="be30f734-6a04-496a-ba73-5e5e8d7e44d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116D2E43-4F90-40BF-B410-9AF81C15F411}">
  <ds:schemaRefs>
    <ds:schemaRef ds:uri="3cb168fb-557d-4aff-aaa1-591c64e5f6f0"/>
    <ds:schemaRef ds:uri="be30f734-6a04-496a-ba73-5e5e8d7e44d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284</TotalTime>
  <Words>9974</Words>
  <Application>Microsoft Office PowerPoint</Application>
  <PresentationFormat>Widescreen</PresentationFormat>
  <Paragraphs>607</Paragraphs>
  <Slides>51</Slides>
  <Notes>41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51</vt:i4>
      </vt:variant>
    </vt:vector>
  </HeadingPairs>
  <TitlesOfParts>
    <vt:vector size="56" baseType="lpstr">
      <vt:lpstr>Arial</vt:lpstr>
      <vt:lpstr>Arial,Sans-Serif</vt:lpstr>
      <vt:lpstr>Calibri</vt:lpstr>
      <vt:lpstr>Source Sans Pro Bold</vt:lpstr>
      <vt:lpstr>Office Theme</vt:lpstr>
      <vt:lpstr>Local Significant People Dorothea Bate </vt:lpstr>
      <vt:lpstr>Local Significant People: Dorothea Bate</vt:lpstr>
      <vt:lpstr>What makes a person significant?</vt:lpstr>
      <vt:lpstr>How can we find out about local significant people?</vt:lpstr>
      <vt:lpstr>Is this a house or …?</vt:lpstr>
      <vt:lpstr>What can a building tell us?</vt:lpstr>
      <vt:lpstr>What can buildings tell us?</vt:lpstr>
      <vt:lpstr>Print out inference square</vt:lpstr>
      <vt:lpstr>Park Street, Tring</vt:lpstr>
      <vt:lpstr>The Natural History Museum</vt:lpstr>
      <vt:lpstr>Lionel Walter Rothschild</vt:lpstr>
      <vt:lpstr>A Private Museum</vt:lpstr>
      <vt:lpstr>Meet Dorothea Bate</vt:lpstr>
      <vt:lpstr>Dorothea’s childhood homes</vt:lpstr>
      <vt:lpstr>Dorothea’s Childhood</vt:lpstr>
      <vt:lpstr>Dorothea’s Education</vt:lpstr>
      <vt:lpstr>A job at the Natural History Museum</vt:lpstr>
      <vt:lpstr>Published scientific papers</vt:lpstr>
      <vt:lpstr>Dorothea’s place in the family</vt:lpstr>
      <vt:lpstr>Exploring the Mediterranean Islands 1901-1911</vt:lpstr>
      <vt:lpstr>Island Gigantism and Dwarfism </vt:lpstr>
      <vt:lpstr>Island Gigantism and Dwarfism  </vt:lpstr>
      <vt:lpstr>Trailer for film: Dorothea and the Myotragus</vt:lpstr>
      <vt:lpstr>Wadi el-Mughara Caves </vt:lpstr>
      <vt:lpstr>Archaeozoology – also known as zooarchaeology </vt:lpstr>
      <vt:lpstr>Bethlehem</vt:lpstr>
      <vt:lpstr>War and Unrest</vt:lpstr>
      <vt:lpstr>Women at the Natural History Museum</vt:lpstr>
      <vt:lpstr>Savitri Sahni</vt:lpstr>
      <vt:lpstr>The Move to Tring</vt:lpstr>
      <vt:lpstr>Officer in Charge</vt:lpstr>
      <vt:lpstr>Working until the end</vt:lpstr>
      <vt:lpstr>Recognition</vt:lpstr>
      <vt:lpstr>Funding</vt:lpstr>
      <vt:lpstr>Legacy Impact</vt:lpstr>
      <vt:lpstr>Historical Reputation</vt:lpstr>
      <vt:lpstr>Later Recognition</vt:lpstr>
      <vt:lpstr>Not her first Blue Plaque </vt:lpstr>
      <vt:lpstr>Barriers Dorothea faced in her career</vt:lpstr>
      <vt:lpstr>Who Was Dorothea Bate?</vt:lpstr>
      <vt:lpstr>Who Was Dorothea Bate? </vt:lpstr>
      <vt:lpstr>Who Was Dorothea Bate?   </vt:lpstr>
      <vt:lpstr>Four Maxims – Dorothea lived by these 4 sayings:</vt:lpstr>
      <vt:lpstr>What makes Dorothea Bate significant? </vt:lpstr>
      <vt:lpstr>Cards to print out</vt:lpstr>
      <vt:lpstr>Dorothea Bate’s achievements</vt:lpstr>
      <vt:lpstr>Think back to what makes a person significant?</vt:lpstr>
      <vt:lpstr>How do we remember and celebrate significant people?</vt:lpstr>
      <vt:lpstr>A Blue Plaque to Dorothea Bate</vt:lpstr>
      <vt:lpstr>Your Task</vt:lpstr>
      <vt:lpstr>George Harrison Plaque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Cheese, Emily-Ann</dc:creator>
  <cp:lastModifiedBy>McHarg, Catherine</cp:lastModifiedBy>
  <cp:revision>48</cp:revision>
  <dcterms:created xsi:type="dcterms:W3CDTF">2022-11-29T11:24:41Z</dcterms:created>
  <dcterms:modified xsi:type="dcterms:W3CDTF">2026-09-04T08:13:08Z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0x010100AE6E8938743425438F2EDCFC960B8DB1</vt:lpwstr>
  </property>
  <property fmtid="{D5CDD505-2E9C-101B-9397-08002B2CF9AE}" pid="3" name="MediaServiceImageTags">
    <vt:lpwstr/>
  </property>
</Properties>
</file>