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E_FDB65F93.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7" r:id="rId2"/>
    <p:sldId id="256" r:id="rId3"/>
    <p:sldId id="257" r:id="rId4"/>
    <p:sldId id="308" r:id="rId5"/>
    <p:sldId id="292" r:id="rId6"/>
    <p:sldId id="264" r:id="rId7"/>
    <p:sldId id="265" r:id="rId8"/>
    <p:sldId id="294" r:id="rId9"/>
    <p:sldId id="266" r:id="rId10"/>
    <p:sldId id="267" r:id="rId11"/>
    <p:sldId id="295" r:id="rId12"/>
    <p:sldId id="268" r:id="rId13"/>
    <p:sldId id="269" r:id="rId14"/>
    <p:sldId id="270" r:id="rId15"/>
    <p:sldId id="271" r:id="rId16"/>
    <p:sldId id="272" r:id="rId17"/>
    <p:sldId id="273" r:id="rId18"/>
    <p:sldId id="274" r:id="rId19"/>
    <p:sldId id="275" r:id="rId20"/>
    <p:sldId id="276" r:id="rId21"/>
    <p:sldId id="277" r:id="rId22"/>
    <p:sldId id="297" r:id="rId23"/>
    <p:sldId id="278" r:id="rId24"/>
    <p:sldId id="279" r:id="rId25"/>
    <p:sldId id="280" r:id="rId26"/>
    <p:sldId id="298" r:id="rId27"/>
    <p:sldId id="281" r:id="rId28"/>
    <p:sldId id="282" r:id="rId29"/>
    <p:sldId id="300" r:id="rId30"/>
    <p:sldId id="283" r:id="rId31"/>
    <p:sldId id="284" r:id="rId32"/>
    <p:sldId id="285" r:id="rId33"/>
    <p:sldId id="302" r:id="rId34"/>
    <p:sldId id="286" r:id="rId35"/>
    <p:sldId id="287" r:id="rId36"/>
    <p:sldId id="288" r:id="rId37"/>
    <p:sldId id="304" r:id="rId38"/>
    <p:sldId id="289" r:id="rId39"/>
    <p:sldId id="290" r:id="rId40"/>
    <p:sldId id="291" r:id="rId41"/>
    <p:sldId id="30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45330-EABD-1F74-15E5-8736CA539639}" name="McHarg, Catherine" initials="CM" userId="S::Catherine.McHarg@HistoricEngland.org.uk::88b8f76c-9ae3-4745-88eb-fe0667a22a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289"/>
    <a:srgbClr val="7B1B3B"/>
    <a:srgbClr val="FBCE97"/>
    <a:srgbClr val="003B49"/>
    <a:srgbClr val="1C4388"/>
    <a:srgbClr val="F2C75C"/>
    <a:srgbClr val="7DA1C4"/>
    <a:srgbClr val="2A5134"/>
    <a:srgbClr val="8ABADE"/>
    <a:srgbClr val="A62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CF8C2B-5FBB-4360-B5A7-D45E298CA38F}" v="7" dt="2025-12-19T10:54:16.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5033" autoAdjust="0"/>
  </p:normalViewPr>
  <p:slideViewPr>
    <p:cSldViewPr snapToGrid="0">
      <p:cViewPr varScale="1">
        <p:scale>
          <a:sx n="102" d="100"/>
          <a:sy n="102" d="100"/>
        </p:scale>
        <p:origin x="144" y="19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A6F3431-AE1E-495F-A75B-7AA93AB5A731}"/>
    <pc:docChg chg="undo custSel addSld delSld modSld modMainMaster">
      <pc:chgData name="McHarg, Catherine" userId="88b8f76c-9ae3-4745-88eb-fe0667a22af5" providerId="ADAL" clId="{CA6F3431-AE1E-495F-A75B-7AA93AB5A731}" dt="2025-12-19T11:07:11.230" v="74" actId="478"/>
      <pc:docMkLst>
        <pc:docMk/>
      </pc:docMkLst>
      <pc:sldChg chg="delSp mod">
        <pc:chgData name="McHarg, Catherine" userId="88b8f76c-9ae3-4745-88eb-fe0667a22af5" providerId="ADAL" clId="{CA6F3431-AE1E-495F-A75B-7AA93AB5A731}" dt="2025-12-19T10:52:30.890" v="17" actId="478"/>
        <pc:sldMkLst>
          <pc:docMk/>
          <pc:sldMk cId="3780503833" sldId="256"/>
        </pc:sldMkLst>
        <pc:picChg chg="del">
          <ac:chgData name="McHarg, Catherine" userId="88b8f76c-9ae3-4745-88eb-fe0667a22af5" providerId="ADAL" clId="{CA6F3431-AE1E-495F-A75B-7AA93AB5A731}" dt="2025-12-19T10:52:30.890" v="17" actId="478"/>
          <ac:picMkLst>
            <pc:docMk/>
            <pc:sldMk cId="3780503833" sldId="256"/>
            <ac:picMk id="2" creationId="{56201F2B-BE34-FA2B-8707-BD6D103D2351}"/>
          </ac:picMkLst>
        </pc:picChg>
      </pc:sldChg>
      <pc:sldChg chg="delSp mod">
        <pc:chgData name="McHarg, Catherine" userId="88b8f76c-9ae3-4745-88eb-fe0667a22af5" providerId="ADAL" clId="{CA6F3431-AE1E-495F-A75B-7AA93AB5A731}" dt="2025-12-19T10:52:46.415" v="18" actId="478"/>
        <pc:sldMkLst>
          <pc:docMk/>
          <pc:sldMk cId="1823172008" sldId="257"/>
        </pc:sldMkLst>
        <pc:picChg chg="del">
          <ac:chgData name="McHarg, Catherine" userId="88b8f76c-9ae3-4745-88eb-fe0667a22af5" providerId="ADAL" clId="{CA6F3431-AE1E-495F-A75B-7AA93AB5A731}" dt="2025-12-19T10:52:46.415" v="18" actId="478"/>
          <ac:picMkLst>
            <pc:docMk/>
            <pc:sldMk cId="1823172008" sldId="257"/>
            <ac:picMk id="2" creationId="{11CF6DC1-59CB-00AB-6387-A4B13F733DA8}"/>
          </ac:picMkLst>
        </pc:picChg>
      </pc:sldChg>
      <pc:sldChg chg="addSp delSp del mod">
        <pc:chgData name="McHarg, Catherine" userId="88b8f76c-9ae3-4745-88eb-fe0667a22af5" providerId="ADAL" clId="{CA6F3431-AE1E-495F-A75B-7AA93AB5A731}" dt="2025-12-19T10:52:23.910" v="15" actId="2696"/>
        <pc:sldMkLst>
          <pc:docMk/>
          <pc:sldMk cId="1365643085" sldId="262"/>
        </pc:sldMkLst>
        <pc:picChg chg="add del">
          <ac:chgData name="McHarg, Catherine" userId="88b8f76c-9ae3-4745-88eb-fe0667a22af5" providerId="ADAL" clId="{CA6F3431-AE1E-495F-A75B-7AA93AB5A731}" dt="2025-12-19T10:51:37.948" v="9" actId="478"/>
          <ac:picMkLst>
            <pc:docMk/>
            <pc:sldMk cId="1365643085" sldId="262"/>
            <ac:picMk id="3" creationId="{0523B71C-6EEF-CA66-FB17-04F028B1708E}"/>
          </ac:picMkLst>
        </pc:picChg>
      </pc:sldChg>
      <pc:sldChg chg="delSp del mod">
        <pc:chgData name="McHarg, Catherine" userId="88b8f76c-9ae3-4745-88eb-fe0667a22af5" providerId="ADAL" clId="{CA6F3431-AE1E-495F-A75B-7AA93AB5A731}" dt="2025-12-19T10:53:36.633" v="26" actId="2696"/>
        <pc:sldMkLst>
          <pc:docMk/>
          <pc:sldMk cId="526572410" sldId="263"/>
        </pc:sldMkLst>
        <pc:picChg chg="del">
          <ac:chgData name="McHarg, Catherine" userId="88b8f76c-9ae3-4745-88eb-fe0667a22af5" providerId="ADAL" clId="{CA6F3431-AE1E-495F-A75B-7AA93AB5A731}" dt="2025-12-19T10:52:52.146" v="19" actId="478"/>
          <ac:picMkLst>
            <pc:docMk/>
            <pc:sldMk cId="526572410" sldId="263"/>
            <ac:picMk id="3" creationId="{5384FAE3-1AC8-CCF9-AFC2-6ED4A5A39B2B}"/>
          </ac:picMkLst>
        </pc:picChg>
      </pc:sldChg>
      <pc:sldChg chg="addSp delSp modSp mod">
        <pc:chgData name="McHarg, Catherine" userId="88b8f76c-9ae3-4745-88eb-fe0667a22af5" providerId="ADAL" clId="{CA6F3431-AE1E-495F-A75B-7AA93AB5A731}" dt="2025-12-19T10:54:26.136" v="34" actId="20577"/>
        <pc:sldMkLst>
          <pc:docMk/>
          <pc:sldMk cId="4287456463" sldId="264"/>
        </pc:sldMkLst>
        <pc:spChg chg="del">
          <ac:chgData name="McHarg, Catherine" userId="88b8f76c-9ae3-4745-88eb-fe0667a22af5" providerId="ADAL" clId="{CA6F3431-AE1E-495F-A75B-7AA93AB5A731}" dt="2025-12-19T10:54:08.096" v="31" actId="478"/>
          <ac:spMkLst>
            <pc:docMk/>
            <pc:sldMk cId="4287456463" sldId="264"/>
            <ac:spMk id="5" creationId="{CB647B6A-44C1-4A4F-38AC-176B5E70823D}"/>
          </ac:spMkLst>
        </pc:spChg>
        <pc:spChg chg="del mod">
          <ac:chgData name="McHarg, Catherine" userId="88b8f76c-9ae3-4745-88eb-fe0667a22af5" providerId="ADAL" clId="{CA6F3431-AE1E-495F-A75B-7AA93AB5A731}" dt="2025-12-19T10:54:10.064" v="32" actId="478"/>
          <ac:spMkLst>
            <pc:docMk/>
            <pc:sldMk cId="4287456463" sldId="264"/>
            <ac:spMk id="6" creationId="{53FDEB3F-3714-E3D7-9FC1-B920E8D97A36}"/>
          </ac:spMkLst>
        </pc:spChg>
        <pc:spChg chg="add mod">
          <ac:chgData name="McHarg, Catherine" userId="88b8f76c-9ae3-4745-88eb-fe0667a22af5" providerId="ADAL" clId="{CA6F3431-AE1E-495F-A75B-7AA93AB5A731}" dt="2025-12-19T10:54:26.136" v="34" actId="20577"/>
          <ac:spMkLst>
            <pc:docMk/>
            <pc:sldMk cId="4287456463" sldId="264"/>
            <ac:spMk id="15" creationId="{08CCD3BC-CA98-A14D-E096-25FCEDABDB2B}"/>
          </ac:spMkLst>
        </pc:spChg>
        <pc:picChg chg="del">
          <ac:chgData name="McHarg, Catherine" userId="88b8f76c-9ae3-4745-88eb-fe0667a22af5" providerId="ADAL" clId="{CA6F3431-AE1E-495F-A75B-7AA93AB5A731}" dt="2025-12-19T10:53:51.560" v="28" actId="478"/>
          <ac:picMkLst>
            <pc:docMk/>
            <pc:sldMk cId="4287456463" sldId="264"/>
            <ac:picMk id="3" creationId="{F2576DE9-7593-BE72-F159-021E837D9C40}"/>
          </ac:picMkLst>
        </pc:picChg>
      </pc:sldChg>
      <pc:sldChg chg="delSp mod">
        <pc:chgData name="McHarg, Catherine" userId="88b8f76c-9ae3-4745-88eb-fe0667a22af5" providerId="ADAL" clId="{CA6F3431-AE1E-495F-A75B-7AA93AB5A731}" dt="2025-12-19T10:54:46.635" v="36" actId="478"/>
        <pc:sldMkLst>
          <pc:docMk/>
          <pc:sldMk cId="1299088762" sldId="265"/>
        </pc:sldMkLst>
        <pc:picChg chg="del">
          <ac:chgData name="McHarg, Catherine" userId="88b8f76c-9ae3-4745-88eb-fe0667a22af5" providerId="ADAL" clId="{CA6F3431-AE1E-495F-A75B-7AA93AB5A731}" dt="2025-12-19T10:54:46.635" v="36" actId="478"/>
          <ac:picMkLst>
            <pc:docMk/>
            <pc:sldMk cId="1299088762" sldId="265"/>
            <ac:picMk id="3" creationId="{92E12929-12A4-708F-5632-5291C4CFF887}"/>
          </ac:picMkLst>
        </pc:picChg>
      </pc:sldChg>
      <pc:sldChg chg="delSp mod">
        <pc:chgData name="McHarg, Catherine" userId="88b8f76c-9ae3-4745-88eb-fe0667a22af5" providerId="ADAL" clId="{CA6F3431-AE1E-495F-A75B-7AA93AB5A731}" dt="2025-12-19T10:55:13.217" v="38" actId="478"/>
        <pc:sldMkLst>
          <pc:docMk/>
          <pc:sldMk cId="2042421606" sldId="266"/>
        </pc:sldMkLst>
        <pc:picChg chg="del">
          <ac:chgData name="McHarg, Catherine" userId="88b8f76c-9ae3-4745-88eb-fe0667a22af5" providerId="ADAL" clId="{CA6F3431-AE1E-495F-A75B-7AA93AB5A731}" dt="2025-12-19T10:55:13.217" v="38" actId="478"/>
          <ac:picMkLst>
            <pc:docMk/>
            <pc:sldMk cId="2042421606" sldId="266"/>
            <ac:picMk id="3" creationId="{EB4D539D-8EE4-A298-97D9-2A1A8587A4BC}"/>
          </ac:picMkLst>
        </pc:picChg>
      </pc:sldChg>
      <pc:sldChg chg="delSp modSp mod">
        <pc:chgData name="McHarg, Catherine" userId="88b8f76c-9ae3-4745-88eb-fe0667a22af5" providerId="ADAL" clId="{CA6F3431-AE1E-495F-A75B-7AA93AB5A731}" dt="2025-12-19T10:56:33.365" v="51" actId="20577"/>
        <pc:sldMkLst>
          <pc:docMk/>
          <pc:sldMk cId="3254600336" sldId="267"/>
        </pc:sldMkLst>
        <pc:spChg chg="mod">
          <ac:chgData name="McHarg, Catherine" userId="88b8f76c-9ae3-4745-88eb-fe0667a22af5" providerId="ADAL" clId="{CA6F3431-AE1E-495F-A75B-7AA93AB5A731}" dt="2025-12-19T10:56:02.856" v="41" actId="1076"/>
          <ac:spMkLst>
            <pc:docMk/>
            <pc:sldMk cId="3254600336" sldId="267"/>
            <ac:spMk id="4" creationId="{18DD305F-374F-BC74-8876-F972C1382857}"/>
          </ac:spMkLst>
        </pc:spChg>
        <pc:spChg chg="mod">
          <ac:chgData name="McHarg, Catherine" userId="88b8f76c-9ae3-4745-88eb-fe0667a22af5" providerId="ADAL" clId="{CA6F3431-AE1E-495F-A75B-7AA93AB5A731}" dt="2025-12-19T10:56:33.365" v="51" actId="20577"/>
          <ac:spMkLst>
            <pc:docMk/>
            <pc:sldMk cId="3254600336" sldId="267"/>
            <ac:spMk id="8" creationId="{D6E7871F-EAEF-167E-6802-8F9F89F4F8AA}"/>
          </ac:spMkLst>
        </pc:spChg>
        <pc:picChg chg="del">
          <ac:chgData name="McHarg, Catherine" userId="88b8f76c-9ae3-4745-88eb-fe0667a22af5" providerId="ADAL" clId="{CA6F3431-AE1E-495F-A75B-7AA93AB5A731}" dt="2025-12-19T10:55:18.161" v="39" actId="478"/>
          <ac:picMkLst>
            <pc:docMk/>
            <pc:sldMk cId="3254600336" sldId="267"/>
            <ac:picMk id="3" creationId="{542AD412-F2E9-8AB1-3065-277751499F2B}"/>
          </ac:picMkLst>
        </pc:picChg>
      </pc:sldChg>
      <pc:sldChg chg="delSp mod">
        <pc:chgData name="McHarg, Catherine" userId="88b8f76c-9ae3-4745-88eb-fe0667a22af5" providerId="ADAL" clId="{CA6F3431-AE1E-495F-A75B-7AA93AB5A731}" dt="2025-12-19T11:04:07.272" v="53" actId="478"/>
        <pc:sldMkLst>
          <pc:docMk/>
          <pc:sldMk cId="1638384827" sldId="268"/>
        </pc:sldMkLst>
        <pc:picChg chg="del">
          <ac:chgData name="McHarg, Catherine" userId="88b8f76c-9ae3-4745-88eb-fe0667a22af5" providerId="ADAL" clId="{CA6F3431-AE1E-495F-A75B-7AA93AB5A731}" dt="2025-12-19T11:04:07.272" v="53" actId="478"/>
          <ac:picMkLst>
            <pc:docMk/>
            <pc:sldMk cId="1638384827" sldId="268"/>
            <ac:picMk id="3" creationId="{C0E4B29A-ABE2-1785-FAF6-4B57DC18C5AF}"/>
          </ac:picMkLst>
        </pc:picChg>
      </pc:sldChg>
      <pc:sldChg chg="delSp mod">
        <pc:chgData name="McHarg, Catherine" userId="88b8f76c-9ae3-4745-88eb-fe0667a22af5" providerId="ADAL" clId="{CA6F3431-AE1E-495F-A75B-7AA93AB5A731}" dt="2025-12-19T11:05:04.535" v="54" actId="478"/>
        <pc:sldMkLst>
          <pc:docMk/>
          <pc:sldMk cId="2757063669" sldId="269"/>
        </pc:sldMkLst>
        <pc:picChg chg="del">
          <ac:chgData name="McHarg, Catherine" userId="88b8f76c-9ae3-4745-88eb-fe0667a22af5" providerId="ADAL" clId="{CA6F3431-AE1E-495F-A75B-7AA93AB5A731}" dt="2025-12-19T11:05:04.535" v="54" actId="478"/>
          <ac:picMkLst>
            <pc:docMk/>
            <pc:sldMk cId="2757063669" sldId="269"/>
            <ac:picMk id="3" creationId="{59833FF0-9E69-D3FA-69F9-3EDA6CE29B55}"/>
          </ac:picMkLst>
        </pc:picChg>
      </pc:sldChg>
      <pc:sldChg chg="delSp mod">
        <pc:chgData name="McHarg, Catherine" userId="88b8f76c-9ae3-4745-88eb-fe0667a22af5" providerId="ADAL" clId="{CA6F3431-AE1E-495F-A75B-7AA93AB5A731}" dt="2025-12-19T11:05:06.933" v="55" actId="478"/>
        <pc:sldMkLst>
          <pc:docMk/>
          <pc:sldMk cId="1291645474" sldId="270"/>
        </pc:sldMkLst>
        <pc:picChg chg="del">
          <ac:chgData name="McHarg, Catherine" userId="88b8f76c-9ae3-4745-88eb-fe0667a22af5" providerId="ADAL" clId="{CA6F3431-AE1E-495F-A75B-7AA93AB5A731}" dt="2025-12-19T11:05:06.933" v="55" actId="478"/>
          <ac:picMkLst>
            <pc:docMk/>
            <pc:sldMk cId="1291645474" sldId="270"/>
            <ac:picMk id="3" creationId="{8BF3C99A-45BC-FB59-ACDE-725EBD59490A}"/>
          </ac:picMkLst>
        </pc:picChg>
      </pc:sldChg>
      <pc:sldChg chg="delSp mod">
        <pc:chgData name="McHarg, Catherine" userId="88b8f76c-9ae3-4745-88eb-fe0667a22af5" providerId="ADAL" clId="{CA6F3431-AE1E-495F-A75B-7AA93AB5A731}" dt="2025-12-19T11:05:08.614" v="56" actId="478"/>
        <pc:sldMkLst>
          <pc:docMk/>
          <pc:sldMk cId="15441209" sldId="271"/>
        </pc:sldMkLst>
        <pc:picChg chg="del">
          <ac:chgData name="McHarg, Catherine" userId="88b8f76c-9ae3-4745-88eb-fe0667a22af5" providerId="ADAL" clId="{CA6F3431-AE1E-495F-A75B-7AA93AB5A731}" dt="2025-12-19T11:05:08.614" v="56" actId="478"/>
          <ac:picMkLst>
            <pc:docMk/>
            <pc:sldMk cId="15441209" sldId="271"/>
            <ac:picMk id="3" creationId="{81DCB203-FA9D-4424-5389-E2DBE9258FDC}"/>
          </ac:picMkLst>
        </pc:picChg>
      </pc:sldChg>
      <pc:sldChg chg="delSp mod">
        <pc:chgData name="McHarg, Catherine" userId="88b8f76c-9ae3-4745-88eb-fe0667a22af5" providerId="ADAL" clId="{CA6F3431-AE1E-495F-A75B-7AA93AB5A731}" dt="2025-12-19T11:05:30.318" v="57" actId="478"/>
        <pc:sldMkLst>
          <pc:docMk/>
          <pc:sldMk cId="2029071432" sldId="272"/>
        </pc:sldMkLst>
        <pc:picChg chg="del">
          <ac:chgData name="McHarg, Catherine" userId="88b8f76c-9ae3-4745-88eb-fe0667a22af5" providerId="ADAL" clId="{CA6F3431-AE1E-495F-A75B-7AA93AB5A731}" dt="2025-12-19T11:05:30.318" v="57" actId="478"/>
          <ac:picMkLst>
            <pc:docMk/>
            <pc:sldMk cId="2029071432" sldId="272"/>
            <ac:picMk id="3" creationId="{2AD23F73-2DDB-83F5-47B9-6E9F1889691D}"/>
          </ac:picMkLst>
        </pc:picChg>
      </pc:sldChg>
      <pc:sldChg chg="delSp mod">
        <pc:chgData name="McHarg, Catherine" userId="88b8f76c-9ae3-4745-88eb-fe0667a22af5" providerId="ADAL" clId="{CA6F3431-AE1E-495F-A75B-7AA93AB5A731}" dt="2025-12-19T11:05:32.965" v="58" actId="478"/>
        <pc:sldMkLst>
          <pc:docMk/>
          <pc:sldMk cId="907773086" sldId="273"/>
        </pc:sldMkLst>
        <pc:picChg chg="del">
          <ac:chgData name="McHarg, Catherine" userId="88b8f76c-9ae3-4745-88eb-fe0667a22af5" providerId="ADAL" clId="{CA6F3431-AE1E-495F-A75B-7AA93AB5A731}" dt="2025-12-19T11:05:32.965" v="58" actId="478"/>
          <ac:picMkLst>
            <pc:docMk/>
            <pc:sldMk cId="907773086" sldId="273"/>
            <ac:picMk id="3" creationId="{86BAE031-40D7-54DA-7E06-0421ABA2C211}"/>
          </ac:picMkLst>
        </pc:picChg>
      </pc:sldChg>
      <pc:sldChg chg="delSp mod">
        <pc:chgData name="McHarg, Catherine" userId="88b8f76c-9ae3-4745-88eb-fe0667a22af5" providerId="ADAL" clId="{CA6F3431-AE1E-495F-A75B-7AA93AB5A731}" dt="2025-12-19T11:05:37.466" v="59" actId="478"/>
        <pc:sldMkLst>
          <pc:docMk/>
          <pc:sldMk cId="805455068" sldId="274"/>
        </pc:sldMkLst>
        <pc:picChg chg="del">
          <ac:chgData name="McHarg, Catherine" userId="88b8f76c-9ae3-4745-88eb-fe0667a22af5" providerId="ADAL" clId="{CA6F3431-AE1E-495F-A75B-7AA93AB5A731}" dt="2025-12-19T11:05:37.466" v="59" actId="478"/>
          <ac:picMkLst>
            <pc:docMk/>
            <pc:sldMk cId="805455068" sldId="274"/>
            <ac:picMk id="3" creationId="{31C6DB89-202D-ECCC-4006-CC218D427007}"/>
          </ac:picMkLst>
        </pc:picChg>
      </pc:sldChg>
      <pc:sldChg chg="delSp mod">
        <pc:chgData name="McHarg, Catherine" userId="88b8f76c-9ae3-4745-88eb-fe0667a22af5" providerId="ADAL" clId="{CA6F3431-AE1E-495F-A75B-7AA93AB5A731}" dt="2025-12-19T11:05:40.101" v="60" actId="478"/>
        <pc:sldMkLst>
          <pc:docMk/>
          <pc:sldMk cId="3012856122" sldId="276"/>
        </pc:sldMkLst>
        <pc:picChg chg="del">
          <ac:chgData name="McHarg, Catherine" userId="88b8f76c-9ae3-4745-88eb-fe0667a22af5" providerId="ADAL" clId="{CA6F3431-AE1E-495F-A75B-7AA93AB5A731}" dt="2025-12-19T11:05:40.101" v="60" actId="478"/>
          <ac:picMkLst>
            <pc:docMk/>
            <pc:sldMk cId="3012856122" sldId="276"/>
            <ac:picMk id="3" creationId="{55639B85-B5B4-769E-99E3-1F8E94EF1330}"/>
          </ac:picMkLst>
        </pc:picChg>
      </pc:sldChg>
      <pc:sldChg chg="delSp mod">
        <pc:chgData name="McHarg, Catherine" userId="88b8f76c-9ae3-4745-88eb-fe0667a22af5" providerId="ADAL" clId="{CA6F3431-AE1E-495F-A75B-7AA93AB5A731}" dt="2025-12-19T11:05:42.350" v="61" actId="478"/>
        <pc:sldMkLst>
          <pc:docMk/>
          <pc:sldMk cId="3240867824" sldId="277"/>
        </pc:sldMkLst>
        <pc:picChg chg="del">
          <ac:chgData name="McHarg, Catherine" userId="88b8f76c-9ae3-4745-88eb-fe0667a22af5" providerId="ADAL" clId="{CA6F3431-AE1E-495F-A75B-7AA93AB5A731}" dt="2025-12-19T11:05:42.350" v="61" actId="478"/>
          <ac:picMkLst>
            <pc:docMk/>
            <pc:sldMk cId="3240867824" sldId="277"/>
            <ac:picMk id="3" creationId="{27F38FAE-ADB9-8520-D5FB-4B7389026EE6}"/>
          </ac:picMkLst>
        </pc:picChg>
      </pc:sldChg>
      <pc:sldChg chg="delSp mod">
        <pc:chgData name="McHarg, Catherine" userId="88b8f76c-9ae3-4745-88eb-fe0667a22af5" providerId="ADAL" clId="{CA6F3431-AE1E-495F-A75B-7AA93AB5A731}" dt="2025-12-19T11:05:52.534" v="63" actId="478"/>
        <pc:sldMkLst>
          <pc:docMk/>
          <pc:sldMk cId="953827569" sldId="278"/>
        </pc:sldMkLst>
        <pc:picChg chg="del">
          <ac:chgData name="McHarg, Catherine" userId="88b8f76c-9ae3-4745-88eb-fe0667a22af5" providerId="ADAL" clId="{CA6F3431-AE1E-495F-A75B-7AA93AB5A731}" dt="2025-12-19T11:05:52.534" v="63" actId="478"/>
          <ac:picMkLst>
            <pc:docMk/>
            <pc:sldMk cId="953827569" sldId="278"/>
            <ac:picMk id="3" creationId="{EDE7A22C-738D-BCE2-A123-379D48DDFF87}"/>
          </ac:picMkLst>
        </pc:picChg>
      </pc:sldChg>
      <pc:sldChg chg="delSp mod">
        <pc:chgData name="McHarg, Catherine" userId="88b8f76c-9ae3-4745-88eb-fe0667a22af5" providerId="ADAL" clId="{CA6F3431-AE1E-495F-A75B-7AA93AB5A731}" dt="2025-12-19T11:05:54.441" v="64" actId="478"/>
        <pc:sldMkLst>
          <pc:docMk/>
          <pc:sldMk cId="1950420159" sldId="280"/>
        </pc:sldMkLst>
        <pc:picChg chg="del">
          <ac:chgData name="McHarg, Catherine" userId="88b8f76c-9ae3-4745-88eb-fe0667a22af5" providerId="ADAL" clId="{CA6F3431-AE1E-495F-A75B-7AA93AB5A731}" dt="2025-12-19T11:05:54.441" v="64" actId="478"/>
          <ac:picMkLst>
            <pc:docMk/>
            <pc:sldMk cId="1950420159" sldId="280"/>
            <ac:picMk id="3" creationId="{D0137D9F-1F45-F8D8-E25F-9D058707217F}"/>
          </ac:picMkLst>
        </pc:picChg>
      </pc:sldChg>
      <pc:sldChg chg="delSp mod">
        <pc:chgData name="McHarg, Catherine" userId="88b8f76c-9ae3-4745-88eb-fe0667a22af5" providerId="ADAL" clId="{CA6F3431-AE1E-495F-A75B-7AA93AB5A731}" dt="2025-12-19T11:05:58.373" v="66" actId="478"/>
        <pc:sldMkLst>
          <pc:docMk/>
          <pc:sldMk cId="2506577927" sldId="281"/>
        </pc:sldMkLst>
        <pc:picChg chg="del">
          <ac:chgData name="McHarg, Catherine" userId="88b8f76c-9ae3-4745-88eb-fe0667a22af5" providerId="ADAL" clId="{CA6F3431-AE1E-495F-A75B-7AA93AB5A731}" dt="2025-12-19T11:05:58.373" v="66" actId="478"/>
          <ac:picMkLst>
            <pc:docMk/>
            <pc:sldMk cId="2506577927" sldId="281"/>
            <ac:picMk id="3" creationId="{57C4075F-800E-D5C3-CEA6-5BDFC5EEB1CA}"/>
          </ac:picMkLst>
        </pc:picChg>
      </pc:sldChg>
      <pc:sldChg chg="delSp modSp mod">
        <pc:chgData name="McHarg, Catherine" userId="88b8f76c-9ae3-4745-88eb-fe0667a22af5" providerId="ADAL" clId="{CA6F3431-AE1E-495F-A75B-7AA93AB5A731}" dt="2025-12-19T11:06:41.051" v="69" actId="1076"/>
        <pc:sldMkLst>
          <pc:docMk/>
          <pc:sldMk cId="1110688010" sldId="282"/>
        </pc:sldMkLst>
        <pc:spChg chg="mod">
          <ac:chgData name="McHarg, Catherine" userId="88b8f76c-9ae3-4745-88eb-fe0667a22af5" providerId="ADAL" clId="{CA6F3431-AE1E-495F-A75B-7AA93AB5A731}" dt="2025-12-19T11:06:41.051" v="69" actId="1076"/>
          <ac:spMkLst>
            <pc:docMk/>
            <pc:sldMk cId="1110688010" sldId="282"/>
            <ac:spMk id="2" creationId="{7F7AD339-95CF-4DCB-F3CF-2E6C8C554CEF}"/>
          </ac:spMkLst>
        </pc:spChg>
        <pc:picChg chg="del">
          <ac:chgData name="McHarg, Catherine" userId="88b8f76c-9ae3-4745-88eb-fe0667a22af5" providerId="ADAL" clId="{CA6F3431-AE1E-495F-A75B-7AA93AB5A731}" dt="2025-12-19T11:06:04.401" v="67" actId="478"/>
          <ac:picMkLst>
            <pc:docMk/>
            <pc:sldMk cId="1110688010" sldId="282"/>
            <ac:picMk id="3" creationId="{BBA32C69-370B-9B6D-06E7-2728E93B0ABA}"/>
          </ac:picMkLst>
        </pc:picChg>
      </pc:sldChg>
      <pc:sldChg chg="delSp mod">
        <pc:chgData name="McHarg, Catherine" userId="88b8f76c-9ae3-4745-88eb-fe0667a22af5" providerId="ADAL" clId="{CA6F3431-AE1E-495F-A75B-7AA93AB5A731}" dt="2025-12-19T11:07:02.643" v="71" actId="478"/>
        <pc:sldMkLst>
          <pc:docMk/>
          <pc:sldMk cId="2193177980" sldId="283"/>
        </pc:sldMkLst>
        <pc:picChg chg="del">
          <ac:chgData name="McHarg, Catherine" userId="88b8f76c-9ae3-4745-88eb-fe0667a22af5" providerId="ADAL" clId="{CA6F3431-AE1E-495F-A75B-7AA93AB5A731}" dt="2025-12-19T11:07:02.643" v="71" actId="478"/>
          <ac:picMkLst>
            <pc:docMk/>
            <pc:sldMk cId="2193177980" sldId="283"/>
            <ac:picMk id="3" creationId="{6841AA5E-6A17-8AA2-AEAE-74DDCE40E9A6}"/>
          </ac:picMkLst>
        </pc:picChg>
      </pc:sldChg>
      <pc:sldChg chg="delSp mod">
        <pc:chgData name="McHarg, Catherine" userId="88b8f76c-9ae3-4745-88eb-fe0667a22af5" providerId="ADAL" clId="{CA6F3431-AE1E-495F-A75B-7AA93AB5A731}" dt="2025-12-19T11:07:05.190" v="72" actId="478"/>
        <pc:sldMkLst>
          <pc:docMk/>
          <pc:sldMk cId="2020319629" sldId="284"/>
        </pc:sldMkLst>
        <pc:picChg chg="del">
          <ac:chgData name="McHarg, Catherine" userId="88b8f76c-9ae3-4745-88eb-fe0667a22af5" providerId="ADAL" clId="{CA6F3431-AE1E-495F-A75B-7AA93AB5A731}" dt="2025-12-19T11:07:05.190" v="72" actId="478"/>
          <ac:picMkLst>
            <pc:docMk/>
            <pc:sldMk cId="2020319629" sldId="284"/>
            <ac:picMk id="3" creationId="{C9CD6B8D-3036-EF54-74A6-95AFB792723D}"/>
          </ac:picMkLst>
        </pc:picChg>
      </pc:sldChg>
      <pc:sldChg chg="delSp mod">
        <pc:chgData name="McHarg, Catherine" userId="88b8f76c-9ae3-4745-88eb-fe0667a22af5" providerId="ADAL" clId="{CA6F3431-AE1E-495F-A75B-7AA93AB5A731}" dt="2025-12-19T11:07:07.930" v="73" actId="478"/>
        <pc:sldMkLst>
          <pc:docMk/>
          <pc:sldMk cId="3429667137" sldId="285"/>
        </pc:sldMkLst>
        <pc:picChg chg="del">
          <ac:chgData name="McHarg, Catherine" userId="88b8f76c-9ae3-4745-88eb-fe0667a22af5" providerId="ADAL" clId="{CA6F3431-AE1E-495F-A75B-7AA93AB5A731}" dt="2025-12-19T11:07:07.930" v="73" actId="478"/>
          <ac:picMkLst>
            <pc:docMk/>
            <pc:sldMk cId="3429667137" sldId="285"/>
            <ac:picMk id="3" creationId="{5067A2E2-EA15-81A9-7575-F6B95AD01577}"/>
          </ac:picMkLst>
        </pc:picChg>
      </pc:sldChg>
      <pc:sldChg chg="delSp mod">
        <pc:chgData name="McHarg, Catherine" userId="88b8f76c-9ae3-4745-88eb-fe0667a22af5" providerId="ADAL" clId="{CA6F3431-AE1E-495F-A75B-7AA93AB5A731}" dt="2025-12-19T10:53:45.731" v="27" actId="478"/>
        <pc:sldMkLst>
          <pc:docMk/>
          <pc:sldMk cId="2207126757" sldId="292"/>
        </pc:sldMkLst>
        <pc:picChg chg="del">
          <ac:chgData name="McHarg, Catherine" userId="88b8f76c-9ae3-4745-88eb-fe0667a22af5" providerId="ADAL" clId="{CA6F3431-AE1E-495F-A75B-7AA93AB5A731}" dt="2025-12-19T10:53:45.731" v="27" actId="478"/>
          <ac:picMkLst>
            <pc:docMk/>
            <pc:sldMk cId="2207126757" sldId="292"/>
            <ac:picMk id="3" creationId="{6BD4F390-91DE-4FD0-07CE-57DFB98C967A}"/>
          </ac:picMkLst>
        </pc:picChg>
      </pc:sldChg>
      <pc:sldChg chg="delSp mod">
        <pc:chgData name="McHarg, Catherine" userId="88b8f76c-9ae3-4745-88eb-fe0667a22af5" providerId="ADAL" clId="{CA6F3431-AE1E-495F-A75B-7AA93AB5A731}" dt="2025-12-19T10:55:08.392" v="37" actId="478"/>
        <pc:sldMkLst>
          <pc:docMk/>
          <pc:sldMk cId="1538802748" sldId="294"/>
        </pc:sldMkLst>
        <pc:picChg chg="del">
          <ac:chgData name="McHarg, Catherine" userId="88b8f76c-9ae3-4745-88eb-fe0667a22af5" providerId="ADAL" clId="{CA6F3431-AE1E-495F-A75B-7AA93AB5A731}" dt="2025-12-19T10:55:08.392" v="37" actId="478"/>
          <ac:picMkLst>
            <pc:docMk/>
            <pc:sldMk cId="1538802748" sldId="294"/>
            <ac:picMk id="3" creationId="{F4A61E38-8C93-46ED-8138-0475B8B3B4C5}"/>
          </ac:picMkLst>
        </pc:picChg>
      </pc:sldChg>
      <pc:sldChg chg="delSp mod">
        <pc:chgData name="McHarg, Catherine" userId="88b8f76c-9ae3-4745-88eb-fe0667a22af5" providerId="ADAL" clId="{CA6F3431-AE1E-495F-A75B-7AA93AB5A731}" dt="2025-12-19T11:04:03.535" v="52" actId="478"/>
        <pc:sldMkLst>
          <pc:docMk/>
          <pc:sldMk cId="1256935869" sldId="295"/>
        </pc:sldMkLst>
        <pc:picChg chg="del">
          <ac:chgData name="McHarg, Catherine" userId="88b8f76c-9ae3-4745-88eb-fe0667a22af5" providerId="ADAL" clId="{CA6F3431-AE1E-495F-A75B-7AA93AB5A731}" dt="2025-12-19T11:04:03.535" v="52" actId="478"/>
          <ac:picMkLst>
            <pc:docMk/>
            <pc:sldMk cId="1256935869" sldId="295"/>
            <ac:picMk id="3" creationId="{BA2CCCDD-C14C-873E-50A4-2D8019BA12DC}"/>
          </ac:picMkLst>
        </pc:picChg>
      </pc:sldChg>
      <pc:sldChg chg="delSp mod">
        <pc:chgData name="McHarg, Catherine" userId="88b8f76c-9ae3-4745-88eb-fe0667a22af5" providerId="ADAL" clId="{CA6F3431-AE1E-495F-A75B-7AA93AB5A731}" dt="2025-12-19T11:05:44.686" v="62" actId="478"/>
        <pc:sldMkLst>
          <pc:docMk/>
          <pc:sldMk cId="2884884137" sldId="297"/>
        </pc:sldMkLst>
        <pc:picChg chg="del">
          <ac:chgData name="McHarg, Catherine" userId="88b8f76c-9ae3-4745-88eb-fe0667a22af5" providerId="ADAL" clId="{CA6F3431-AE1E-495F-A75B-7AA93AB5A731}" dt="2025-12-19T11:05:44.686" v="62" actId="478"/>
          <ac:picMkLst>
            <pc:docMk/>
            <pc:sldMk cId="2884884137" sldId="297"/>
            <ac:picMk id="3" creationId="{B06C9CE9-F9B9-FC0C-967E-7BA0F70173AE}"/>
          </ac:picMkLst>
        </pc:picChg>
      </pc:sldChg>
      <pc:sldChg chg="delSp mod">
        <pc:chgData name="McHarg, Catherine" userId="88b8f76c-9ae3-4745-88eb-fe0667a22af5" providerId="ADAL" clId="{CA6F3431-AE1E-495F-A75B-7AA93AB5A731}" dt="2025-12-19T11:05:56.430" v="65" actId="478"/>
        <pc:sldMkLst>
          <pc:docMk/>
          <pc:sldMk cId="2378463149" sldId="298"/>
        </pc:sldMkLst>
        <pc:picChg chg="del">
          <ac:chgData name="McHarg, Catherine" userId="88b8f76c-9ae3-4745-88eb-fe0667a22af5" providerId="ADAL" clId="{CA6F3431-AE1E-495F-A75B-7AA93AB5A731}" dt="2025-12-19T11:05:56.430" v="65" actId="478"/>
          <ac:picMkLst>
            <pc:docMk/>
            <pc:sldMk cId="2378463149" sldId="298"/>
            <ac:picMk id="3" creationId="{58238445-AF7C-A1D4-F434-331B7E4ED1B8}"/>
          </ac:picMkLst>
        </pc:picChg>
      </pc:sldChg>
      <pc:sldChg chg="delSp mod">
        <pc:chgData name="McHarg, Catherine" userId="88b8f76c-9ae3-4745-88eb-fe0667a22af5" providerId="ADAL" clId="{CA6F3431-AE1E-495F-A75B-7AA93AB5A731}" dt="2025-12-19T11:06:59.071" v="70" actId="478"/>
        <pc:sldMkLst>
          <pc:docMk/>
          <pc:sldMk cId="3249044430" sldId="300"/>
        </pc:sldMkLst>
        <pc:picChg chg="del">
          <ac:chgData name="McHarg, Catherine" userId="88b8f76c-9ae3-4745-88eb-fe0667a22af5" providerId="ADAL" clId="{CA6F3431-AE1E-495F-A75B-7AA93AB5A731}" dt="2025-12-19T11:06:59.071" v="70" actId="478"/>
          <ac:picMkLst>
            <pc:docMk/>
            <pc:sldMk cId="3249044430" sldId="300"/>
            <ac:picMk id="3" creationId="{A0D69677-1797-BA58-6F72-BB078C851175}"/>
          </ac:picMkLst>
        </pc:picChg>
      </pc:sldChg>
      <pc:sldChg chg="delSp mod">
        <pc:chgData name="McHarg, Catherine" userId="88b8f76c-9ae3-4745-88eb-fe0667a22af5" providerId="ADAL" clId="{CA6F3431-AE1E-495F-A75B-7AA93AB5A731}" dt="2025-12-19T11:07:11.230" v="74" actId="478"/>
        <pc:sldMkLst>
          <pc:docMk/>
          <pc:sldMk cId="2014728244" sldId="302"/>
        </pc:sldMkLst>
        <pc:picChg chg="del">
          <ac:chgData name="McHarg, Catherine" userId="88b8f76c-9ae3-4745-88eb-fe0667a22af5" providerId="ADAL" clId="{CA6F3431-AE1E-495F-A75B-7AA93AB5A731}" dt="2025-12-19T11:07:11.230" v="74" actId="478"/>
          <ac:picMkLst>
            <pc:docMk/>
            <pc:sldMk cId="2014728244" sldId="302"/>
            <ac:picMk id="3" creationId="{A8828CA8-9372-C9B0-95DC-7B1B267B0587}"/>
          </ac:picMkLst>
        </pc:picChg>
      </pc:sldChg>
      <pc:sldChg chg="addSp delSp modSp add del mod">
        <pc:chgData name="McHarg, Catherine" userId="88b8f76c-9ae3-4745-88eb-fe0667a22af5" providerId="ADAL" clId="{CA6F3431-AE1E-495F-A75B-7AA93AB5A731}" dt="2025-12-19T10:52:27.250" v="16" actId="2696"/>
        <pc:sldMkLst>
          <pc:docMk/>
          <pc:sldMk cId="493021073" sldId="306"/>
        </pc:sldMkLst>
        <pc:spChg chg="add mod">
          <ac:chgData name="McHarg, Catherine" userId="88b8f76c-9ae3-4745-88eb-fe0667a22af5" providerId="ADAL" clId="{CA6F3431-AE1E-495F-A75B-7AA93AB5A731}" dt="2025-12-19T10:50:48.516" v="3" actId="164"/>
          <ac:spMkLst>
            <pc:docMk/>
            <pc:sldMk cId="493021073" sldId="306"/>
            <ac:spMk id="2" creationId="{BF50ECC4-169B-6338-5A6A-8D10A39AF376}"/>
          </ac:spMkLst>
        </pc:spChg>
        <pc:grpChg chg="add mod">
          <ac:chgData name="McHarg, Catherine" userId="88b8f76c-9ae3-4745-88eb-fe0667a22af5" providerId="ADAL" clId="{CA6F3431-AE1E-495F-A75B-7AA93AB5A731}" dt="2025-12-19T10:50:48.516" v="3" actId="164"/>
          <ac:grpSpMkLst>
            <pc:docMk/>
            <pc:sldMk cId="493021073" sldId="306"/>
            <ac:grpSpMk id="8" creationId="{5E3EECFF-CF93-1E15-403B-6692566B9C79}"/>
          </ac:grpSpMkLst>
        </pc:grpChg>
        <pc:picChg chg="mod">
          <ac:chgData name="McHarg, Catherine" userId="88b8f76c-9ae3-4745-88eb-fe0667a22af5" providerId="ADAL" clId="{CA6F3431-AE1E-495F-A75B-7AA93AB5A731}" dt="2025-12-19T10:50:48.516" v="3" actId="164"/>
          <ac:picMkLst>
            <pc:docMk/>
            <pc:sldMk cId="493021073" sldId="306"/>
            <ac:picMk id="3" creationId="{750670FC-2A29-8AFA-8301-42149F3ACD9F}"/>
          </ac:picMkLst>
        </pc:picChg>
        <pc:picChg chg="del">
          <ac:chgData name="McHarg, Catherine" userId="88b8f76c-9ae3-4745-88eb-fe0667a22af5" providerId="ADAL" clId="{CA6F3431-AE1E-495F-A75B-7AA93AB5A731}" dt="2025-12-19T10:50:12.817" v="1" actId="478"/>
          <ac:picMkLst>
            <pc:docMk/>
            <pc:sldMk cId="493021073" sldId="306"/>
            <ac:picMk id="4" creationId="{70A3AA25-1868-AB2A-D1CF-716037B52409}"/>
          </ac:picMkLst>
        </pc:picChg>
        <pc:picChg chg="add mod">
          <ac:chgData name="McHarg, Catherine" userId="88b8f76c-9ae3-4745-88eb-fe0667a22af5" providerId="ADAL" clId="{CA6F3431-AE1E-495F-A75B-7AA93AB5A731}" dt="2025-12-19T10:50:48.516" v="3" actId="164"/>
          <ac:picMkLst>
            <pc:docMk/>
            <pc:sldMk cId="493021073" sldId="306"/>
            <ac:picMk id="7" creationId="{5718E533-F06E-D0C8-A997-7BC214DD45F5}"/>
          </ac:picMkLst>
        </pc:picChg>
      </pc:sldChg>
      <pc:sldChg chg="addSp modSp new mod">
        <pc:chgData name="McHarg, Catherine" userId="88b8f76c-9ae3-4745-88eb-fe0667a22af5" providerId="ADAL" clId="{CA6F3431-AE1E-495F-A75B-7AA93AB5A731}" dt="2025-12-19T10:52:15.384" v="14" actId="962"/>
        <pc:sldMkLst>
          <pc:docMk/>
          <pc:sldMk cId="1459478668" sldId="307"/>
        </pc:sldMkLst>
        <pc:spChg chg="add mod">
          <ac:chgData name="McHarg, Catherine" userId="88b8f76c-9ae3-4745-88eb-fe0667a22af5" providerId="ADAL" clId="{CA6F3431-AE1E-495F-A75B-7AA93AB5A731}" dt="2025-12-19T10:51:56.617" v="11"/>
          <ac:spMkLst>
            <pc:docMk/>
            <pc:sldMk cId="1459478668" sldId="307"/>
            <ac:spMk id="2" creationId="{90788516-280C-1193-75D8-8827806B85B2}"/>
          </ac:spMkLst>
        </pc:spChg>
        <pc:picChg chg="add mod">
          <ac:chgData name="McHarg, Catherine" userId="88b8f76c-9ae3-4745-88eb-fe0667a22af5" providerId="ADAL" clId="{CA6F3431-AE1E-495F-A75B-7AA93AB5A731}" dt="2025-12-19T10:52:15.384" v="14" actId="962"/>
          <ac:picMkLst>
            <pc:docMk/>
            <pc:sldMk cId="1459478668" sldId="307"/>
            <ac:picMk id="3" creationId="{97F128B4-EF5C-E52D-A136-CDC68893AEC5}"/>
          </ac:picMkLst>
        </pc:picChg>
      </pc:sldChg>
      <pc:sldChg chg="addSp delSp modSp add mod">
        <pc:chgData name="McHarg, Catherine" userId="88b8f76c-9ae3-4745-88eb-fe0667a22af5" providerId="ADAL" clId="{CA6F3431-AE1E-495F-A75B-7AA93AB5A731}" dt="2025-12-19T10:53:32.290" v="25"/>
        <pc:sldMkLst>
          <pc:docMk/>
          <pc:sldMk cId="3218983368" sldId="308"/>
        </pc:sldMkLst>
        <pc:spChg chg="add mod">
          <ac:chgData name="McHarg, Catherine" userId="88b8f76c-9ae3-4745-88eb-fe0667a22af5" providerId="ADAL" clId="{CA6F3431-AE1E-495F-A75B-7AA93AB5A731}" dt="2025-12-19T10:53:32.290" v="25"/>
          <ac:spMkLst>
            <pc:docMk/>
            <pc:sldMk cId="3218983368" sldId="308"/>
            <ac:spMk id="3" creationId="{45876341-0D45-C0A7-5A42-4195D3BEA3D6}"/>
          </ac:spMkLst>
        </pc:spChg>
        <pc:spChg chg="del">
          <ac:chgData name="McHarg, Catherine" userId="88b8f76c-9ae3-4745-88eb-fe0667a22af5" providerId="ADAL" clId="{CA6F3431-AE1E-495F-A75B-7AA93AB5A731}" dt="2025-12-19T10:53:13.368" v="22" actId="478"/>
          <ac:spMkLst>
            <pc:docMk/>
            <pc:sldMk cId="3218983368" sldId="308"/>
            <ac:spMk id="5" creationId="{CA2FDA41-4C61-9C69-E32A-0B362F7D8E38}"/>
          </ac:spMkLst>
        </pc:spChg>
        <pc:spChg chg="del mod">
          <ac:chgData name="McHarg, Catherine" userId="88b8f76c-9ae3-4745-88eb-fe0667a22af5" providerId="ADAL" clId="{CA6F3431-AE1E-495F-A75B-7AA93AB5A731}" dt="2025-12-19T10:53:24.316" v="24" actId="478"/>
          <ac:spMkLst>
            <pc:docMk/>
            <pc:sldMk cId="3218983368" sldId="308"/>
            <ac:spMk id="6" creationId="{671B7443-3090-0FF1-633B-E6BD8BDC5FD8}"/>
          </ac:spMkLst>
        </pc:spChg>
      </pc:sldChg>
      <pc:sldChg chg="add del">
        <pc:chgData name="McHarg, Catherine" userId="88b8f76c-9ae3-4745-88eb-fe0667a22af5" providerId="ADAL" clId="{CA6F3431-AE1E-495F-A75B-7AA93AB5A731}" dt="2025-12-19T10:54:37.050" v="35" actId="2696"/>
        <pc:sldMkLst>
          <pc:docMk/>
          <pc:sldMk cId="2935539463" sldId="309"/>
        </pc:sldMkLst>
      </pc:sldChg>
      <pc:sldMasterChg chg="modSldLayout">
        <pc:chgData name="McHarg, Catherine" userId="88b8f76c-9ae3-4745-88eb-fe0667a22af5" providerId="ADAL" clId="{CA6F3431-AE1E-495F-A75B-7AA93AB5A731}" dt="2025-12-19T10:51:07.790" v="7"/>
        <pc:sldMasterMkLst>
          <pc:docMk/>
          <pc:sldMasterMk cId="2590187411" sldId="2147483648"/>
        </pc:sldMasterMkLst>
        <pc:sldLayoutChg chg="addSp delSp modSp mod">
          <pc:chgData name="McHarg, Catherine" userId="88b8f76c-9ae3-4745-88eb-fe0667a22af5" providerId="ADAL" clId="{CA6F3431-AE1E-495F-A75B-7AA93AB5A731}" dt="2025-12-19T10:51:07.790" v="7"/>
          <pc:sldLayoutMkLst>
            <pc:docMk/>
            <pc:sldMasterMk cId="2590187411" sldId="2147483648"/>
            <pc:sldLayoutMk cId="1802093656" sldId="2147483655"/>
          </pc:sldLayoutMkLst>
          <pc:spChg chg="del">
            <ac:chgData name="McHarg, Catherine" userId="88b8f76c-9ae3-4745-88eb-fe0667a22af5" providerId="ADAL" clId="{CA6F3431-AE1E-495F-A75B-7AA93AB5A731}" dt="2025-12-19T10:51:03.514" v="4" actId="478"/>
            <ac:spMkLst>
              <pc:docMk/>
              <pc:sldMasterMk cId="2590187411" sldId="2147483648"/>
              <pc:sldLayoutMk cId="1802093656" sldId="2147483655"/>
              <ac:spMk id="2" creationId="{25807944-8A78-2C3F-75B6-D189B5FD840B}"/>
            </ac:spMkLst>
          </pc:spChg>
          <pc:spChg chg="del">
            <ac:chgData name="McHarg, Catherine" userId="88b8f76c-9ae3-4745-88eb-fe0667a22af5" providerId="ADAL" clId="{CA6F3431-AE1E-495F-A75B-7AA93AB5A731}" dt="2025-12-19T10:51:05.282" v="5" actId="478"/>
            <ac:spMkLst>
              <pc:docMk/>
              <pc:sldMasterMk cId="2590187411" sldId="2147483648"/>
              <pc:sldLayoutMk cId="1802093656" sldId="2147483655"/>
              <ac:spMk id="3" creationId="{BA83F2C1-99C4-1EC6-3935-148BA9A4F04A}"/>
            </ac:spMkLst>
          </pc:spChg>
          <pc:spChg chg="del">
            <ac:chgData name="McHarg, Catherine" userId="88b8f76c-9ae3-4745-88eb-fe0667a22af5" providerId="ADAL" clId="{CA6F3431-AE1E-495F-A75B-7AA93AB5A731}" dt="2025-12-19T10:51:06.619" v="6" actId="478"/>
            <ac:spMkLst>
              <pc:docMk/>
              <pc:sldMasterMk cId="2590187411" sldId="2147483648"/>
              <pc:sldLayoutMk cId="1802093656" sldId="2147483655"/>
              <ac:spMk id="4" creationId="{F6EBB67A-A260-3D90-3071-A7A4704BA8CA}"/>
            </ac:spMkLst>
          </pc:spChg>
          <pc:spChg chg="mod">
            <ac:chgData name="McHarg, Catherine" userId="88b8f76c-9ae3-4745-88eb-fe0667a22af5" providerId="ADAL" clId="{CA6F3431-AE1E-495F-A75B-7AA93AB5A731}" dt="2025-12-19T10:51:07.790" v="7"/>
            <ac:spMkLst>
              <pc:docMk/>
              <pc:sldMasterMk cId="2590187411" sldId="2147483648"/>
              <pc:sldLayoutMk cId="1802093656" sldId="2147483655"/>
              <ac:spMk id="7" creationId="{0FF10FB8-F6E7-04B0-D2B5-2E7304806735}"/>
            </ac:spMkLst>
          </pc:spChg>
          <pc:grpChg chg="add mod">
            <ac:chgData name="McHarg, Catherine" userId="88b8f76c-9ae3-4745-88eb-fe0667a22af5" providerId="ADAL" clId="{CA6F3431-AE1E-495F-A75B-7AA93AB5A731}" dt="2025-12-19T10:51:07.790" v="7"/>
            <ac:grpSpMkLst>
              <pc:docMk/>
              <pc:sldMasterMk cId="2590187411" sldId="2147483648"/>
              <pc:sldLayoutMk cId="1802093656" sldId="2147483655"/>
              <ac:grpSpMk id="5" creationId="{93336A2A-E736-BE15-1CCD-77516A1EF906}"/>
            </ac:grpSpMkLst>
          </pc:grpChg>
          <pc:picChg chg="mod">
            <ac:chgData name="McHarg, Catherine" userId="88b8f76c-9ae3-4745-88eb-fe0667a22af5" providerId="ADAL" clId="{CA6F3431-AE1E-495F-A75B-7AA93AB5A731}" dt="2025-12-19T10:51:07.790" v="7"/>
            <ac:picMkLst>
              <pc:docMk/>
              <pc:sldMasterMk cId="2590187411" sldId="2147483648"/>
              <pc:sldLayoutMk cId="1802093656" sldId="2147483655"/>
              <ac:picMk id="6" creationId="{915D0F31-AA06-1195-03FE-E2FAC59C6CF6}"/>
            </ac:picMkLst>
          </pc:picChg>
          <pc:picChg chg="mod">
            <ac:chgData name="McHarg, Catherine" userId="88b8f76c-9ae3-4745-88eb-fe0667a22af5" providerId="ADAL" clId="{CA6F3431-AE1E-495F-A75B-7AA93AB5A731}" dt="2025-12-19T10:51:07.790" v="7"/>
            <ac:picMkLst>
              <pc:docMk/>
              <pc:sldMasterMk cId="2590187411" sldId="2147483648"/>
              <pc:sldLayoutMk cId="1802093656" sldId="2147483655"/>
              <ac:picMk id="8" creationId="{DD5CEB67-C697-DAC0-FAFD-780E4E057ADB}"/>
            </ac:picMkLst>
          </pc:picChg>
        </pc:sldLayoutChg>
      </pc:sldMasterChg>
    </pc:docChg>
  </pc:docChgLst>
  <pc:docChgLst>
    <pc:chgData name="Heritage Schools" userId="6gjvDX0/mHzfIK9Y/15m1KxyO5bGWIfp6Rn6MDXvGJ8=" providerId="None" clId="Web-{D92E4DF5-060B-48F5-9C97-4DAD7B0B3F94}"/>
    <pc:docChg chg="addSld sldOrd">
      <pc:chgData name="Heritage Schools" userId="6gjvDX0/mHzfIK9Y/15m1KxyO5bGWIfp6Rn6MDXvGJ8=" providerId="None" clId="Web-{D92E4DF5-060B-48F5-9C97-4DAD7B0B3F94}" dt="2025-12-08T14:59:19.097" v="1"/>
      <pc:docMkLst>
        <pc:docMk/>
      </pc:docMkLst>
      <pc:sldChg chg="add ord">
        <pc:chgData name="Heritage Schools" userId="6gjvDX0/mHzfIK9Y/15m1KxyO5bGWIfp6Rn6MDXvGJ8=" providerId="None" clId="Web-{D92E4DF5-060B-48F5-9C97-4DAD7B0B3F94}" dt="2025-12-08T14:59:19.097" v="1"/>
        <pc:sldMkLst>
          <pc:docMk/>
          <pc:sldMk cId="4206258834" sldId="305"/>
        </pc:sldMkLst>
      </pc:sldChg>
    </pc:docChg>
  </pc:docChgLst>
</pc:chgInfo>
</file>

<file path=ppt/comments/modernComment_11E_FDB65F93.xml><?xml version="1.0" encoding="utf-8"?>
<p188:cmLst xmlns:a="http://schemas.openxmlformats.org/drawingml/2006/main" xmlns:r="http://schemas.openxmlformats.org/officeDocument/2006/relationships" xmlns:p188="http://schemas.microsoft.com/office/powerpoint/2018/8/main">
  <p188:cm id="{66F22DC6-5CF1-465B-B2F7-FE66C650B44C}" authorId="{F4D45330-EABD-1F74-15E5-8736CA539639}" created="2025-10-31T16:39:38.837">
    <ac:deMkLst xmlns:ac="http://schemas.microsoft.com/office/drawing/2013/main/command">
      <pc:docMk xmlns:pc="http://schemas.microsoft.com/office/powerpoint/2013/main/command"/>
      <pc:sldMk xmlns:pc="http://schemas.microsoft.com/office/powerpoint/2013/main/command" cId="4256587667" sldId="286"/>
      <ac:picMk id="4" creationId="{DAFFA081-E197-743C-4D16-E585A0C4AAAF}"/>
    </ac:deMkLst>
    <p188:txBody>
      <a:bodyPr/>
      <a:lstStyle/>
      <a:p>
        <a:r>
          <a:rPr lang="en-GB"/>
          <a:t>Are these the earliest examples of wheels found in Britain? Shouldn’t we say that they’re super rare and exciting?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DA3F09-22AE-4F34-9DBC-B37E7C9FC1D9}" type="datetimeFigureOut">
              <a:rPr lang="en-GB" smtClean="0"/>
              <a:t>20/01/2026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AF9E5-E9B1-4A41-93B9-FA167F42EF2F}" type="slidenum">
              <a:rPr lang="en-GB" smtClean="0"/>
              <a:t>‹#›</a:t>
            </a:fld>
            <a:endParaRPr lang="en-GB"/>
          </a:p>
        </p:txBody>
      </p:sp>
    </p:spTree>
    <p:extLst>
      <p:ext uri="{BB962C8B-B14F-4D97-AF65-F5344CB8AC3E}">
        <p14:creationId xmlns:p14="http://schemas.microsoft.com/office/powerpoint/2010/main" val="277464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meo.com/1045053069#t=4m03s&amp;end=4m28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meo.com/1045053069#t=6m00s&amp;end=8m15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imeo.com/1045083703#t=3m54s&amp;end=4m28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1045260274#t=3m55s&amp;end=5m25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1045260274#t=8m05s&amp;end=8m58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1045083703#t=3m28s&amp;end=3m52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meo.com/1045260274#t=9m13s&amp;end=9m30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1045053069#t=7m36s&amp;end=8m00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meo.com/1045260274#t=9m21s&amp;end=9m45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https://vimeo.com/1045053069#t=4m03s&amp;end=4m28s</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D5AF9E5-E9B1-4A41-93B9-FA167F42EF2F}" type="slidenum">
              <a:rPr lang="en-GB" smtClean="0"/>
              <a:t>5</a:t>
            </a:fld>
            <a:endParaRPr lang="en-GB"/>
          </a:p>
        </p:txBody>
      </p:sp>
    </p:spTree>
    <p:extLst>
      <p:ext uri="{BB962C8B-B14F-4D97-AF65-F5344CB8AC3E}">
        <p14:creationId xmlns:p14="http://schemas.microsoft.com/office/powerpoint/2010/main" val="1422957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799EC-46D1-914B-3E3D-645ACCB35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02D15-D678-4942-FA29-159E02FC3A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D24C6-EBFB-7F4C-9A3B-EB2D65349383}"/>
              </a:ext>
            </a:extLst>
          </p:cNvPr>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https://vimeo.com/1045053069#t=6m00s&amp;end=8m15s</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8B29263-30A3-4CDD-9E39-2C58BF476E24}"/>
              </a:ext>
            </a:extLst>
          </p:cNvPr>
          <p:cNvSpPr>
            <a:spLocks noGrp="1"/>
          </p:cNvSpPr>
          <p:nvPr>
            <p:ph type="sldNum" sz="quarter" idx="5"/>
          </p:nvPr>
        </p:nvSpPr>
        <p:spPr/>
        <p:txBody>
          <a:bodyPr/>
          <a:lstStyle/>
          <a:p>
            <a:fld id="{ED5AF9E5-E9B1-4A41-93B9-FA167F42EF2F}" type="slidenum">
              <a:rPr lang="en-GB" smtClean="0"/>
              <a:t>37</a:t>
            </a:fld>
            <a:endParaRPr lang="en-GB"/>
          </a:p>
        </p:txBody>
      </p:sp>
    </p:spTree>
    <p:extLst>
      <p:ext uri="{BB962C8B-B14F-4D97-AF65-F5344CB8AC3E}">
        <p14:creationId xmlns:p14="http://schemas.microsoft.com/office/powerpoint/2010/main" val="1676029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E3D10-218F-4B26-9D94-D3F35F5C5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88B8A-D2D2-FAA2-FD48-7D570CAA8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CF28E-2764-3A46-58A3-13227B3CBD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https://vimeo.com/1045083703#t=3m54s&amp;end=4m28s</a:t>
            </a:r>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6CBC6C89-C7F3-F5B2-9C28-55F8E79AED06}"/>
              </a:ext>
            </a:extLst>
          </p:cNvPr>
          <p:cNvSpPr>
            <a:spLocks noGrp="1"/>
          </p:cNvSpPr>
          <p:nvPr>
            <p:ph type="sldNum" sz="quarter" idx="5"/>
          </p:nvPr>
        </p:nvSpPr>
        <p:spPr/>
        <p:txBody>
          <a:bodyPr/>
          <a:lstStyle/>
          <a:p>
            <a:fld id="{ED5AF9E5-E9B1-4A41-93B9-FA167F42EF2F}" type="slidenum">
              <a:rPr lang="en-GB" smtClean="0"/>
              <a:t>41</a:t>
            </a:fld>
            <a:endParaRPr lang="en-GB"/>
          </a:p>
        </p:txBody>
      </p:sp>
    </p:spTree>
    <p:extLst>
      <p:ext uri="{BB962C8B-B14F-4D97-AF65-F5344CB8AC3E}">
        <p14:creationId xmlns:p14="http://schemas.microsoft.com/office/powerpoint/2010/main" val="1704717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5AF9E5-E9B1-4A41-93B9-FA167F42EF2F}" type="slidenum">
              <a:rPr lang="en-GB" smtClean="0"/>
              <a:t>7</a:t>
            </a:fld>
            <a:endParaRPr lang="en-GB"/>
          </a:p>
        </p:txBody>
      </p:sp>
    </p:spTree>
    <p:extLst>
      <p:ext uri="{BB962C8B-B14F-4D97-AF65-F5344CB8AC3E}">
        <p14:creationId xmlns:p14="http://schemas.microsoft.com/office/powerpoint/2010/main" val="417371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DA4F4-5167-EEAF-6582-1985AB902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FFA8B-EC54-9D0F-D851-E339B23557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D065B0-A91A-5555-A5E1-90BABA50EDF2}"/>
              </a:ext>
            </a:extLst>
          </p:cNvPr>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https://vimeo.com/1045260274#t=3m55s&amp;end=5m25s</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B86DF02-CB1A-04C9-8E67-458FB438404A}"/>
              </a:ext>
            </a:extLst>
          </p:cNvPr>
          <p:cNvSpPr>
            <a:spLocks noGrp="1"/>
          </p:cNvSpPr>
          <p:nvPr>
            <p:ph type="sldNum" sz="quarter" idx="5"/>
          </p:nvPr>
        </p:nvSpPr>
        <p:spPr/>
        <p:txBody>
          <a:bodyPr/>
          <a:lstStyle/>
          <a:p>
            <a:fld id="{ED5AF9E5-E9B1-4A41-93B9-FA167F42EF2F}" type="slidenum">
              <a:rPr lang="en-GB" smtClean="0"/>
              <a:t>8</a:t>
            </a:fld>
            <a:endParaRPr lang="en-GB"/>
          </a:p>
        </p:txBody>
      </p:sp>
    </p:spTree>
    <p:extLst>
      <p:ext uri="{BB962C8B-B14F-4D97-AF65-F5344CB8AC3E}">
        <p14:creationId xmlns:p14="http://schemas.microsoft.com/office/powerpoint/2010/main" val="152713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DC375-BAA1-BD28-A5D3-0825C7318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914F5-4A4A-6DAF-B98C-1B99FC856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9973D-2072-75D1-DFBD-0EB28EB29602}"/>
              </a:ext>
            </a:extLst>
          </p:cNvPr>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https://vimeo.com/1045260274#t=8m05s&amp;end=8m58s</a:t>
            </a:r>
            <a:r>
              <a:rPr lang="en-GB"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23270017-8DF4-5AF9-4912-D8DCC09C3D06}"/>
              </a:ext>
            </a:extLst>
          </p:cNvPr>
          <p:cNvSpPr>
            <a:spLocks noGrp="1"/>
          </p:cNvSpPr>
          <p:nvPr>
            <p:ph type="sldNum" sz="quarter" idx="5"/>
          </p:nvPr>
        </p:nvSpPr>
        <p:spPr/>
        <p:txBody>
          <a:bodyPr/>
          <a:lstStyle/>
          <a:p>
            <a:fld id="{ED5AF9E5-E9B1-4A41-93B9-FA167F42EF2F}" type="slidenum">
              <a:rPr lang="en-GB" smtClean="0"/>
              <a:t>11</a:t>
            </a:fld>
            <a:endParaRPr lang="en-GB"/>
          </a:p>
        </p:txBody>
      </p:sp>
    </p:spTree>
    <p:extLst>
      <p:ext uri="{BB962C8B-B14F-4D97-AF65-F5344CB8AC3E}">
        <p14:creationId xmlns:p14="http://schemas.microsoft.com/office/powerpoint/2010/main" val="379336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5AF9E5-E9B1-4A41-93B9-FA167F42EF2F}" type="slidenum">
              <a:rPr lang="en-GB" smtClean="0"/>
              <a:t>19</a:t>
            </a:fld>
            <a:endParaRPr lang="en-GB"/>
          </a:p>
        </p:txBody>
      </p:sp>
    </p:spTree>
    <p:extLst>
      <p:ext uri="{BB962C8B-B14F-4D97-AF65-F5344CB8AC3E}">
        <p14:creationId xmlns:p14="http://schemas.microsoft.com/office/powerpoint/2010/main" val="99778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CE68E-C58C-CE80-EE4E-054499CD5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25EC8-8CD5-36E3-3ADC-05623F33D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C6341-9AD5-9E40-6A9D-77A1EF4B0B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https://vimeo.com/1045083703#t=3m28s&amp;end=3m52s</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CB61380-CD38-2302-82DD-53769DEB7C9C}"/>
              </a:ext>
            </a:extLst>
          </p:cNvPr>
          <p:cNvSpPr>
            <a:spLocks noGrp="1"/>
          </p:cNvSpPr>
          <p:nvPr>
            <p:ph type="sldNum" sz="quarter" idx="5"/>
          </p:nvPr>
        </p:nvSpPr>
        <p:spPr/>
        <p:txBody>
          <a:bodyPr/>
          <a:lstStyle/>
          <a:p>
            <a:fld id="{ED5AF9E5-E9B1-4A41-93B9-FA167F42EF2F}" type="slidenum">
              <a:rPr lang="en-GB" smtClean="0"/>
              <a:t>22</a:t>
            </a:fld>
            <a:endParaRPr lang="en-GB"/>
          </a:p>
        </p:txBody>
      </p:sp>
    </p:spTree>
    <p:extLst>
      <p:ext uri="{BB962C8B-B14F-4D97-AF65-F5344CB8AC3E}">
        <p14:creationId xmlns:p14="http://schemas.microsoft.com/office/powerpoint/2010/main" val="2524882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002C2-7D4D-80AB-964A-134B7880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0D0A0-CFEE-EF44-7059-9BFDE5219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055B5-57E3-7129-C432-E5C6C9D30E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https://vimeo.com/1045260274#t=9m13s&amp;end=9m30s</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5084312-EA2A-A0CF-F6FC-A066B82D3019}"/>
              </a:ext>
            </a:extLst>
          </p:cNvPr>
          <p:cNvSpPr>
            <a:spLocks noGrp="1"/>
          </p:cNvSpPr>
          <p:nvPr>
            <p:ph type="sldNum" sz="quarter" idx="5"/>
          </p:nvPr>
        </p:nvSpPr>
        <p:spPr/>
        <p:txBody>
          <a:bodyPr/>
          <a:lstStyle/>
          <a:p>
            <a:fld id="{ED5AF9E5-E9B1-4A41-93B9-FA167F42EF2F}" type="slidenum">
              <a:rPr lang="en-GB" smtClean="0"/>
              <a:t>26</a:t>
            </a:fld>
            <a:endParaRPr lang="en-GB"/>
          </a:p>
        </p:txBody>
      </p:sp>
    </p:spTree>
    <p:extLst>
      <p:ext uri="{BB962C8B-B14F-4D97-AF65-F5344CB8AC3E}">
        <p14:creationId xmlns:p14="http://schemas.microsoft.com/office/powerpoint/2010/main" val="11583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363F-4C7A-FA1B-C679-86C3892FA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BC224-EBFA-58F2-45D8-52450D320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7F508-47F5-D72E-EEAF-7B1BFE104E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https://vimeo.com/1045053069#t=7m36s&amp;end=8m00s</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382E8DD-B1D3-5AC7-8EDF-ED679A93902E}"/>
              </a:ext>
            </a:extLst>
          </p:cNvPr>
          <p:cNvSpPr>
            <a:spLocks noGrp="1"/>
          </p:cNvSpPr>
          <p:nvPr>
            <p:ph type="sldNum" sz="quarter" idx="5"/>
          </p:nvPr>
        </p:nvSpPr>
        <p:spPr/>
        <p:txBody>
          <a:bodyPr/>
          <a:lstStyle/>
          <a:p>
            <a:fld id="{ED5AF9E5-E9B1-4A41-93B9-FA167F42EF2F}" type="slidenum">
              <a:rPr lang="en-GB" smtClean="0"/>
              <a:t>29</a:t>
            </a:fld>
            <a:endParaRPr lang="en-GB"/>
          </a:p>
        </p:txBody>
      </p:sp>
    </p:spTree>
    <p:extLst>
      <p:ext uri="{BB962C8B-B14F-4D97-AF65-F5344CB8AC3E}">
        <p14:creationId xmlns:p14="http://schemas.microsoft.com/office/powerpoint/2010/main" val="1526239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F0AB1-93B7-9BFF-5748-FEC904E30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FE4BB-9ECA-78AA-74CE-82814978B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C9123-885E-AE0A-3BCA-4FA4C90B6634}"/>
              </a:ext>
            </a:extLst>
          </p:cNvPr>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https://vimeo.com/1045260274#t=9m21s&amp;end=9m45s</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D1272A5-1DCD-1AD3-0156-A60CA8C788E6}"/>
              </a:ext>
            </a:extLst>
          </p:cNvPr>
          <p:cNvSpPr>
            <a:spLocks noGrp="1"/>
          </p:cNvSpPr>
          <p:nvPr>
            <p:ph type="sldNum" sz="quarter" idx="5"/>
          </p:nvPr>
        </p:nvSpPr>
        <p:spPr/>
        <p:txBody>
          <a:bodyPr/>
          <a:lstStyle/>
          <a:p>
            <a:fld id="{ED5AF9E5-E9B1-4A41-93B9-FA167F42EF2F}" type="slidenum">
              <a:rPr lang="en-GB" smtClean="0"/>
              <a:t>33</a:t>
            </a:fld>
            <a:endParaRPr lang="en-GB"/>
          </a:p>
        </p:txBody>
      </p:sp>
    </p:spTree>
    <p:extLst>
      <p:ext uri="{BB962C8B-B14F-4D97-AF65-F5344CB8AC3E}">
        <p14:creationId xmlns:p14="http://schemas.microsoft.com/office/powerpoint/2010/main" val="3881329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D517-F6B4-A027-C2B0-0E31827D30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BF9853-3959-7C14-BD54-9B9FDC353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F9D69F-FF5A-B872-63BF-D80388E29D33}"/>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50320334-6318-4CBB-9285-FAFFF7D43B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B9D72F-FF5A-00E0-118A-03B4E674FF41}"/>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112249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682B-67C7-0998-50DA-D6C4000EEB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84F4A1-B4F7-78C6-33FE-ACE246892A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A57D3-8ED0-B56D-F6DE-9DB515CF84A2}"/>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3DF9D937-ACF2-FF99-E9E5-21F1DC059F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9C235F-6B44-C9B6-69DC-A5473D1F877E}"/>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941191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B3B197-A3FF-7835-6E89-9B6728739A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BA82E8-A9D4-BDFE-DF51-317CD955CD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AA672E-353E-DE98-8280-B0779B0D38B6}"/>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AF5C6ACE-A947-1650-E723-608A921D9E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1B1F42-D468-2208-27A1-B787C88FD8E5}"/>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984261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5496-974C-7FA7-C430-AEB5BF7E64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CBEF37-F802-4A68-9B8F-162539A16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D1DEC5-8181-2923-69F3-BA328DB144E5}"/>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98592A62-D5BA-49D8-D4DE-D984815B8D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57448C-F588-02CB-09B6-3922F3598446}"/>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523493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E032-F163-BF21-DC9C-84E496B3E5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C41ADD-A97F-8C3D-589F-43E7DD958E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501C47-4CC6-DFDF-0A86-880BBFD533F5}"/>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7C4C6848-B45D-1E41-4A53-D0EA00BA88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4348BD-ED8D-6431-9944-0EDE0516F801}"/>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69121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187A-E981-021A-40F9-D8221A318C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15959E-B50B-9395-58DB-D335F3EFF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F1B758-65D1-D6CF-23B9-93599611F1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4B1D8B-DE8E-394E-B8F0-BB373C0911DC}"/>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6" name="Footer Placeholder 5">
            <a:extLst>
              <a:ext uri="{FF2B5EF4-FFF2-40B4-BE49-F238E27FC236}">
                <a16:creationId xmlns:a16="http://schemas.microsoft.com/office/drawing/2014/main" id="{4FBB1F46-7277-DA1D-900D-E1FC0B0931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FBF268-B60D-EE6A-92D9-0E1F06D8D45A}"/>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19988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1E08-CB9E-7B5A-E317-91560EB1F7A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8567E5-7278-6326-CBFF-ACD9376F62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8A2EF2-7216-F721-2E0B-D573DBCE56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FAF594-8A4E-B29F-D271-62C68475B5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125E45-4DFB-D42C-50B6-93612C0AE3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788FEB-FBE6-E614-47D6-A5984923BB28}"/>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8" name="Footer Placeholder 7">
            <a:extLst>
              <a:ext uri="{FF2B5EF4-FFF2-40B4-BE49-F238E27FC236}">
                <a16:creationId xmlns:a16="http://schemas.microsoft.com/office/drawing/2014/main" id="{0DC3A47F-F487-53C5-0578-751B743A50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51D985-8797-B5BB-F15F-DC331A4D7040}"/>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90882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E1C7-D48A-495F-D3E9-778E041128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EB2B3E-F299-A3BA-25C8-18DCD4B443A5}"/>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4" name="Footer Placeholder 3">
            <a:extLst>
              <a:ext uri="{FF2B5EF4-FFF2-40B4-BE49-F238E27FC236}">
                <a16:creationId xmlns:a16="http://schemas.microsoft.com/office/drawing/2014/main" id="{53835F75-CDDE-10F7-0385-E5E29E989E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EC55B0-8311-2B73-7621-E0D87FA98AE0}"/>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284363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3336A2A-E736-BE15-1CCD-77516A1EF906}"/>
              </a:ext>
            </a:extLst>
          </p:cNvPr>
          <p:cNvGrpSpPr/>
          <p:nvPr userDrawn="1"/>
        </p:nvGrpSpPr>
        <p:grpSpPr>
          <a:xfrm>
            <a:off x="4475" y="0"/>
            <a:ext cx="12192000" cy="6854487"/>
            <a:chOff x="4475" y="0"/>
            <a:chExt cx="12192000" cy="6854487"/>
          </a:xfrm>
        </p:grpSpPr>
        <p:pic>
          <p:nvPicPr>
            <p:cNvPr id="6" name="Picture 5">
              <a:extLst>
                <a:ext uri="{FF2B5EF4-FFF2-40B4-BE49-F238E27FC236}">
                  <a16:creationId xmlns:a16="http://schemas.microsoft.com/office/drawing/2014/main" id="{915D0F31-AA06-1195-03FE-E2FAC59C6CF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5" y="0"/>
              <a:ext cx="12192000" cy="6734237"/>
            </a:xfrm>
            <a:prstGeom prst="rect">
              <a:avLst/>
            </a:prstGeom>
          </p:spPr>
        </p:pic>
        <p:sp>
          <p:nvSpPr>
            <p:cNvPr id="7" name="Rectangle 6">
              <a:extLst>
                <a:ext uri="{FF2B5EF4-FFF2-40B4-BE49-F238E27FC236}">
                  <a16:creationId xmlns:a16="http://schemas.microsoft.com/office/drawing/2014/main" id="{0FF10FB8-F6E7-04B0-D2B5-2E7304806735}"/>
                </a:ext>
              </a:extLst>
            </p:cNvPr>
            <p:cNvSpPr/>
            <p:nvPr/>
          </p:nvSpPr>
          <p:spPr>
            <a:xfrm>
              <a:off x="10559515" y="6410425"/>
              <a:ext cx="1443790" cy="444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olorful logo on a black background&#10;&#10;AI-generated content may be incorrect.">
              <a:extLst>
                <a:ext uri="{FF2B5EF4-FFF2-40B4-BE49-F238E27FC236}">
                  <a16:creationId xmlns:a16="http://schemas.microsoft.com/office/drawing/2014/main" id="{DD5CEB67-C697-DAC0-FAFD-780E4E057ADB}"/>
                </a:ext>
              </a:extLst>
            </p:cNvPr>
            <p:cNvPicPr>
              <a:picLocks noChangeAspect="1"/>
            </p:cNvPicPr>
            <p:nvPr/>
          </p:nvPicPr>
          <p:blipFill>
            <a:blip r:embed="rId3">
              <a:extLst>
                <a:ext uri="{28A0092B-C50C-407E-A947-70E740481C1C}">
                  <a14:useLocalDpi xmlns:a14="http://schemas.microsoft.com/office/drawing/2010/main" val="0"/>
                </a:ext>
              </a:extLst>
            </a:blip>
            <a:srcRect t="10294" b="11129"/>
            <a:stretch>
              <a:fillRect/>
            </a:stretch>
          </p:blipFill>
          <p:spPr>
            <a:xfrm>
              <a:off x="10580419" y="6380549"/>
              <a:ext cx="1137286" cy="415570"/>
            </a:xfrm>
            <a:prstGeom prst="rect">
              <a:avLst/>
            </a:prstGeom>
            <a:solidFill>
              <a:schemeClr val="bg1"/>
            </a:solidFill>
          </p:spPr>
        </p:pic>
      </p:grpSp>
    </p:spTree>
    <p:extLst>
      <p:ext uri="{BB962C8B-B14F-4D97-AF65-F5344CB8AC3E}">
        <p14:creationId xmlns:p14="http://schemas.microsoft.com/office/powerpoint/2010/main" val="180209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4E93-9854-3DFC-0AD8-DC761C7DA4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C993E9-5962-5FD6-CF5E-FED6456D4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B7F53E-DA05-2F61-FE3E-59E6B07C6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DE564-745B-84C5-A025-3A3F2ED59988}"/>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6" name="Footer Placeholder 5">
            <a:extLst>
              <a:ext uri="{FF2B5EF4-FFF2-40B4-BE49-F238E27FC236}">
                <a16:creationId xmlns:a16="http://schemas.microsoft.com/office/drawing/2014/main" id="{A9B712A9-EDA8-A9E9-75D5-0BACD986BF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784D2A-C52F-625D-86F1-547CE0472F99}"/>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22387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5B28-8337-1DCB-73D7-7185D9C9C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0FF70F-1CB4-6B34-B775-26793BD439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FA26F9-3A8B-0908-B6F2-F5CDF1A04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3E804-ADCB-2761-997C-22D3866FE4B9}"/>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6" name="Footer Placeholder 5">
            <a:extLst>
              <a:ext uri="{FF2B5EF4-FFF2-40B4-BE49-F238E27FC236}">
                <a16:creationId xmlns:a16="http://schemas.microsoft.com/office/drawing/2014/main" id="{F984B2BE-1F85-1D35-1C18-8818F40683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72D481-7C0D-C75E-937B-B78E5F277FED}"/>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827189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BA337-B1A7-750C-51E0-9CC8B83232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09FD86-22DA-813E-8B96-699F65547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AFDC18-D8E9-6A1D-627F-4F21E5A332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35028E2C-0CE8-7059-7912-C6173E54F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5CA82FD-A2C2-138D-20DE-CCBF3968B1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47BAA0-87E7-42C9-AC0C-FBCDDF5629E0}" type="slidenum">
              <a:rPr lang="en-GB" smtClean="0"/>
              <a:t>‹#›</a:t>
            </a:fld>
            <a:endParaRPr lang="en-GB"/>
          </a:p>
        </p:txBody>
      </p:sp>
    </p:spTree>
    <p:extLst>
      <p:ext uri="{BB962C8B-B14F-4D97-AF65-F5344CB8AC3E}">
        <p14:creationId xmlns:p14="http://schemas.microsoft.com/office/powerpoint/2010/main" val="259018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1045260274#t=8m05s&amp;end=8m58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vimeo.com/1045083703#t=3m28s&amp;end=3m52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vimeo.com/1045260274#t=9m13s&amp;end=9m30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vimeo.com/1045053069#t=7m36s&amp;end=8m00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vimeo.com/1045260274#t=9m21s&amp;end=9m45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microsoft.com/office/2018/10/relationships/comments" Target="../comments/modernComment_11E_FDB65F93.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hyperlink" Target="https://vimeo.com/1045053069#t=6m00s&amp;end=8m15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s://vimeo.com/1045083703" TargetMode="External"/><Relationship Id="rId3" Type="http://schemas.openxmlformats.org/officeDocument/2006/relationships/image" Target="../media/image1.jpeg"/><Relationship Id="rId7"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vimeo.com/1045053069" TargetMode="External"/><Relationship Id="rId11" Type="http://schemas.openxmlformats.org/officeDocument/2006/relationships/image" Target="../media/image86.png"/><Relationship Id="rId5" Type="http://schemas.openxmlformats.org/officeDocument/2006/relationships/image" Target="../media/image83.png"/><Relationship Id="rId10" Type="http://schemas.openxmlformats.org/officeDocument/2006/relationships/hyperlink" Target="https://vimeo.com/1045260274" TargetMode="External"/><Relationship Id="rId4" Type="http://schemas.openxmlformats.org/officeDocument/2006/relationships/hyperlink" Target="https://vimeo.com/1045004249" TargetMode="External"/><Relationship Id="rId9"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hyperlink" Target="https://vimeo.com/1045053069#t=4m03s&amp;end=4m28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1045260274#t=3m55s&amp;end=5m25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90788516-280C-1193-75D8-8827806B85B2}"/>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Life at Must Farm</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n illustrated side view showing the houses at Must Farm. The sides of the homes have been cut away so the people inside are visible carrying out their everyday tasks such as cooking, weaving and emptying rubbish into the river. ">
            <a:extLst>
              <a:ext uri="{FF2B5EF4-FFF2-40B4-BE49-F238E27FC236}">
                <a16:creationId xmlns:a16="http://schemas.microsoft.com/office/drawing/2014/main" id="{97F128B4-EF5C-E52D-A136-CDC68893AE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01552"/>
            <a:ext cx="12192000" cy="3658013"/>
          </a:xfrm>
          <a:prstGeom prst="rect">
            <a:avLst/>
          </a:prstGeom>
        </p:spPr>
      </p:pic>
    </p:spTree>
    <p:extLst>
      <p:ext uri="{BB962C8B-B14F-4D97-AF65-F5344CB8AC3E}">
        <p14:creationId xmlns:p14="http://schemas.microsoft.com/office/powerpoint/2010/main" val="145947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94EE7-DB8C-5BA6-8D42-2DE5C69FB66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478153D-71DF-A4E8-D58F-9DD4D296769A}"/>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Fishing</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An illustration of a person in a hat and green cloak carrying a basket of fish. ">
            <a:extLst>
              <a:ext uri="{FF2B5EF4-FFF2-40B4-BE49-F238E27FC236}">
                <a16:creationId xmlns:a16="http://schemas.microsoft.com/office/drawing/2014/main" id="{72007A63-FE31-74E1-D289-8245E384634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76072" y="1138800"/>
            <a:ext cx="2898647" cy="5069383"/>
          </a:xfrm>
          <a:prstGeom prst="rect">
            <a:avLst/>
          </a:prstGeom>
        </p:spPr>
      </p:pic>
      <p:sp>
        <p:nvSpPr>
          <p:cNvPr id="2" name="TextBox 1">
            <a:extLst>
              <a:ext uri="{FF2B5EF4-FFF2-40B4-BE49-F238E27FC236}">
                <a16:creationId xmlns:a16="http://schemas.microsoft.com/office/drawing/2014/main" id="{AE7D285E-07E3-C272-DC48-FC3DC750EC5A}"/>
              </a:ext>
            </a:extLst>
          </p:cNvPr>
          <p:cNvSpPr txBox="1"/>
          <p:nvPr/>
        </p:nvSpPr>
        <p:spPr>
          <a:xfrm>
            <a:off x="4038687" y="1138800"/>
            <a:ext cx="7251192" cy="2585323"/>
          </a:xfrm>
          <a:prstGeom prst="rect">
            <a:avLst/>
          </a:prstGeom>
          <a:noFill/>
        </p:spPr>
        <p:txBody>
          <a:bodyPr wrap="square" rtlCol="0">
            <a:spAutoFit/>
          </a:bodyPr>
          <a:lstStyle/>
          <a:p>
            <a:pPr lvl="0"/>
            <a:r>
              <a:rPr lang="en-GB" dirty="0"/>
              <a:t>Archaeologists found evidence from Must Farm that people were fishing and eating fish from the river they were living above. </a:t>
            </a:r>
          </a:p>
          <a:p>
            <a:pPr lvl="0"/>
            <a:endParaRPr lang="en-GB" dirty="0"/>
          </a:p>
          <a:p>
            <a:pPr lvl="0"/>
            <a:r>
              <a:rPr lang="en-GB" dirty="0"/>
              <a:t>Bones and teeth from pike, a type of fish, were found in preserved human poos called coprolites. </a:t>
            </a:r>
          </a:p>
          <a:p>
            <a:pPr lvl="0"/>
            <a:endParaRPr lang="en-GB" dirty="0"/>
          </a:p>
          <a:p>
            <a:pPr lvl="0"/>
            <a:r>
              <a:rPr lang="en-GB" dirty="0"/>
              <a:t>One of the houses contained a fishing net that could have been used to catch pike, perch and carp.</a:t>
            </a:r>
          </a:p>
          <a:p>
            <a:endParaRPr lang="en-GB" dirty="0"/>
          </a:p>
        </p:txBody>
      </p:sp>
      <p:grpSp>
        <p:nvGrpSpPr>
          <p:cNvPr id="12" name="Group 11" descr="An illustration of an eel swimming under the water of a river. ">
            <a:extLst>
              <a:ext uri="{FF2B5EF4-FFF2-40B4-BE49-F238E27FC236}">
                <a16:creationId xmlns:a16="http://schemas.microsoft.com/office/drawing/2014/main" id="{829E6469-287A-13AC-414E-23529D8E7038}"/>
              </a:ext>
            </a:extLst>
          </p:cNvPr>
          <p:cNvGrpSpPr/>
          <p:nvPr/>
        </p:nvGrpSpPr>
        <p:grpSpPr>
          <a:xfrm>
            <a:off x="7816095" y="3557982"/>
            <a:ext cx="3564967" cy="2650201"/>
            <a:chOff x="7816095" y="3557982"/>
            <a:chExt cx="3564967" cy="2650201"/>
          </a:xfrm>
        </p:grpSpPr>
        <p:pic>
          <p:nvPicPr>
            <p:cNvPr id="9" name="Picture 8" descr="A fish and a paddle&#10;&#10;AI-generated content may be incorrect.">
              <a:extLst>
                <a:ext uri="{FF2B5EF4-FFF2-40B4-BE49-F238E27FC236}">
                  <a16:creationId xmlns:a16="http://schemas.microsoft.com/office/drawing/2014/main" id="{56465F63-1043-44DE-E1BD-3BAA299FC4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16095" y="3557982"/>
              <a:ext cx="3564967" cy="2161218"/>
            </a:xfrm>
            <a:prstGeom prst="rect">
              <a:avLst/>
            </a:prstGeom>
            <a:ln w="76200">
              <a:solidFill>
                <a:srgbClr val="1D4289"/>
              </a:solidFill>
            </a:ln>
          </p:spPr>
        </p:pic>
        <p:sp>
          <p:nvSpPr>
            <p:cNvPr id="8" name="Rectangle: Rounded Corners 7">
              <a:extLst>
                <a:ext uri="{FF2B5EF4-FFF2-40B4-BE49-F238E27FC236}">
                  <a16:creationId xmlns:a16="http://schemas.microsoft.com/office/drawing/2014/main" id="{D6E7871F-EAEF-167E-6802-8F9F89F4F8AA}"/>
                </a:ext>
              </a:extLst>
            </p:cNvPr>
            <p:cNvSpPr/>
            <p:nvPr/>
          </p:nvSpPr>
          <p:spPr>
            <a:xfrm>
              <a:off x="9153818" y="5828716"/>
              <a:ext cx="889520" cy="37946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 fish</a:t>
              </a:r>
            </a:p>
          </p:txBody>
        </p:sp>
      </p:grpSp>
      <p:pic>
        <p:nvPicPr>
          <p:cNvPr id="13" name="Picture 12" descr="A photograph showing an eel trap made from small pieces of wood woven together. It has just been carefully cleaned up after being discovered in the ground. ">
            <a:extLst>
              <a:ext uri="{FF2B5EF4-FFF2-40B4-BE49-F238E27FC236}">
                <a16:creationId xmlns:a16="http://schemas.microsoft.com/office/drawing/2014/main" id="{A39CA0FC-3F58-FA0D-6856-063AF8A848E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05910" y="3557982"/>
            <a:ext cx="3230520" cy="2161218"/>
          </a:xfrm>
          <a:prstGeom prst="rect">
            <a:avLst/>
          </a:prstGeom>
          <a:ln w="76200">
            <a:solidFill>
              <a:srgbClr val="1D4289"/>
            </a:solidFill>
          </a:ln>
        </p:spPr>
      </p:pic>
      <p:sp>
        <p:nvSpPr>
          <p:cNvPr id="4" name="Rectangle: Rounded Corners 3">
            <a:extLst>
              <a:ext uri="{FF2B5EF4-FFF2-40B4-BE49-F238E27FC236}">
                <a16:creationId xmlns:a16="http://schemas.microsoft.com/office/drawing/2014/main" id="{18DD305F-374F-BC74-8876-F972C1382857}"/>
              </a:ext>
            </a:extLst>
          </p:cNvPr>
          <p:cNvSpPr/>
          <p:nvPr/>
        </p:nvSpPr>
        <p:spPr>
          <a:xfrm>
            <a:off x="4562641" y="5828715"/>
            <a:ext cx="2517058" cy="37946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Fish trap from the river</a:t>
            </a:r>
          </a:p>
        </p:txBody>
      </p:sp>
    </p:spTree>
    <p:extLst>
      <p:ext uri="{BB962C8B-B14F-4D97-AF65-F5344CB8AC3E}">
        <p14:creationId xmlns:p14="http://schemas.microsoft.com/office/powerpoint/2010/main" val="325460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EE66F-6E42-7B9C-CD24-6A721E616B9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A1F2985-2B06-C72B-9B12-8711BA5D4FFB}"/>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Fish and fishing at Must Farm </a:t>
            </a: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Bronze Age village </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The tip of a wooden log boat on the edge of a river with lots of reeds">
            <a:hlinkClick r:id="rId3" tooltip="Watch this clip to find out about fish &amp; fishing"/>
            <a:extLst>
              <a:ext uri="{FF2B5EF4-FFF2-40B4-BE49-F238E27FC236}">
                <a16:creationId xmlns:a16="http://schemas.microsoft.com/office/drawing/2014/main" id="{9E516C48-BD70-F1B9-AE3A-9D4E3281AAB7}"/>
              </a:ext>
            </a:extLst>
          </p:cNvPr>
          <p:cNvPicPr>
            <a:picLocks noChangeAspect="1"/>
          </p:cNvPicPr>
          <p:nvPr/>
        </p:nvPicPr>
        <p:blipFill>
          <a:blip r:embed="rId4">
            <a:extLst>
              <a:ext uri="{28A0092B-C50C-407E-A947-70E740481C1C}">
                <a14:useLocalDpi xmlns:a14="http://schemas.microsoft.com/office/drawing/2010/main" val="0"/>
              </a:ext>
            </a:extLst>
          </a:blip>
          <a:srcRect t="805" b="805"/>
          <a:stretch/>
        </p:blipFill>
        <p:spPr>
          <a:xfrm>
            <a:off x="1415671" y="1069848"/>
            <a:ext cx="9351390" cy="5175504"/>
          </a:xfrm>
          <a:prstGeom prst="rect">
            <a:avLst/>
          </a:prstGeom>
        </p:spPr>
      </p:pic>
      <p:sp>
        <p:nvSpPr>
          <p:cNvPr id="2" name="Action Button: Video 1">
            <a:hlinkClick r:id="rId3" highlightClick="1"/>
            <a:extLst>
              <a:ext uri="{FF2B5EF4-FFF2-40B4-BE49-F238E27FC236}">
                <a16:creationId xmlns:a16="http://schemas.microsoft.com/office/drawing/2014/main" id="{9D5E6BBE-D3B1-5651-9BB3-13323E432135}"/>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6935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5BED6-757C-17FC-79EC-F06F9604014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0DAC2A-9F03-69B8-1585-80244599F4A8}"/>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Farmed Animals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EDD0245-08DF-566D-F148-63C9B06DBA0F}"/>
              </a:ext>
            </a:extLst>
          </p:cNvPr>
          <p:cNvSpPr txBox="1"/>
          <p:nvPr/>
        </p:nvSpPr>
        <p:spPr>
          <a:xfrm>
            <a:off x="537873" y="1228120"/>
            <a:ext cx="7040953" cy="1754326"/>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Evidence from Must Farm shows that young sheep/lambs were living inside the houses.</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Older sheep weren’t kept at the village and probably lived on higher ground near the village.</a:t>
            </a:r>
          </a:p>
          <a:p>
            <a:pPr lvl="0"/>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n illustration of a boy looking over a wooden fence at a small group of lambs, while a man does woodwork on a box. ">
            <a:extLst>
              <a:ext uri="{FF2B5EF4-FFF2-40B4-BE49-F238E27FC236}">
                <a16:creationId xmlns:a16="http://schemas.microsoft.com/office/drawing/2014/main" id="{7AD6A3F5-2A5C-5EA3-9F92-7DDE7A9B5E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948" y="2270208"/>
            <a:ext cx="7123249" cy="4042030"/>
          </a:xfrm>
          <a:prstGeom prst="rect">
            <a:avLst/>
          </a:prstGeom>
        </p:spPr>
      </p:pic>
      <p:grpSp>
        <p:nvGrpSpPr>
          <p:cNvPr id="14" name="Group 13">
            <a:extLst>
              <a:ext uri="{FF2B5EF4-FFF2-40B4-BE49-F238E27FC236}">
                <a16:creationId xmlns:a16="http://schemas.microsoft.com/office/drawing/2014/main" id="{A0377AA9-390B-3F04-67CF-93BA0790AE97}"/>
              </a:ext>
              <a:ext uri="{C183D7F6-B498-43B3-948B-1728B52AA6E4}">
                <adec:decorative xmlns:adec="http://schemas.microsoft.com/office/drawing/2017/decorative" val="1"/>
              </a:ext>
            </a:extLst>
          </p:cNvPr>
          <p:cNvGrpSpPr/>
          <p:nvPr/>
        </p:nvGrpSpPr>
        <p:grpSpPr>
          <a:xfrm>
            <a:off x="7789134" y="4365291"/>
            <a:ext cx="3867870" cy="1553167"/>
            <a:chOff x="7789134" y="4365291"/>
            <a:chExt cx="3867870" cy="1553167"/>
          </a:xfrm>
        </p:grpSpPr>
        <p:sp>
          <p:nvSpPr>
            <p:cNvPr id="13" name="Rectangle: Rounded Corners 12">
              <a:extLst>
                <a:ext uri="{FF2B5EF4-FFF2-40B4-BE49-F238E27FC236}">
                  <a16:creationId xmlns:a16="http://schemas.microsoft.com/office/drawing/2014/main" id="{B18ACCE3-4CC4-34CC-4528-4F07165EAC20}"/>
                </a:ext>
              </a:extLst>
            </p:cNvPr>
            <p:cNvSpPr/>
            <p:nvPr/>
          </p:nvSpPr>
          <p:spPr>
            <a:xfrm>
              <a:off x="7830319" y="4365291"/>
              <a:ext cx="3826685" cy="1477328"/>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FF1D4C4-4975-7E32-36CB-ACFF20899740}"/>
                </a:ext>
              </a:extLst>
            </p:cNvPr>
            <p:cNvSpPr txBox="1"/>
            <p:nvPr/>
          </p:nvSpPr>
          <p:spPr>
            <a:xfrm>
              <a:off x="7789134" y="4441130"/>
              <a:ext cx="3826685" cy="1477328"/>
            </a:xfrm>
            <a:prstGeom prst="rect">
              <a:avLst/>
            </a:prstGeom>
            <a:noFill/>
          </p:spPr>
          <p:txBody>
            <a:bodyPr wrap="square" rtlCol="0">
              <a:spAutoFit/>
            </a:bodyPr>
            <a:lstStyle/>
            <a:p>
              <a:pPr lvl="0" algn="ctr"/>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Looking into the preserved poo from the young sheep/lambs shows that they were being fed a special diet of plants while living in the houses.</a:t>
              </a:r>
            </a:p>
            <a:p>
              <a:endParaRPr lang="en-GB" dirty="0"/>
            </a:p>
          </p:txBody>
        </p:sp>
      </p:grpSp>
      <p:pic>
        <p:nvPicPr>
          <p:cNvPr id="11" name="Picture 10" descr="A close-up photograph showing a pile of sheep poo.">
            <a:extLst>
              <a:ext uri="{FF2B5EF4-FFF2-40B4-BE49-F238E27FC236}">
                <a16:creationId xmlns:a16="http://schemas.microsoft.com/office/drawing/2014/main" id="{D9A1C4A1-E001-FF1B-756B-F5CBE78CEA6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830319" y="1323377"/>
            <a:ext cx="3744317" cy="2713208"/>
          </a:xfrm>
          <a:prstGeom prst="rect">
            <a:avLst/>
          </a:prstGeom>
          <a:ln w="76200">
            <a:solidFill>
              <a:srgbClr val="7B1B3B"/>
            </a:solidFill>
          </a:ln>
        </p:spPr>
      </p:pic>
    </p:spTree>
    <p:extLst>
      <p:ext uri="{BB962C8B-B14F-4D97-AF65-F5344CB8AC3E}">
        <p14:creationId xmlns:p14="http://schemas.microsoft.com/office/powerpoint/2010/main" val="163838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ACFBA-4080-9552-08AD-086CE7661BE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1ABE31-1A66-CA9C-7579-07C25BD5BEB7}"/>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Plants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n illustration of a group of people cutting down cereals in a field. ">
            <a:extLst>
              <a:ext uri="{FF2B5EF4-FFF2-40B4-BE49-F238E27FC236}">
                <a16:creationId xmlns:a16="http://schemas.microsoft.com/office/drawing/2014/main" id="{F99644F2-166C-82D6-02E0-2AD6EE445F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2953" y="1663672"/>
            <a:ext cx="7742007" cy="4573791"/>
          </a:xfrm>
          <a:prstGeom prst="rect">
            <a:avLst/>
          </a:prstGeom>
        </p:spPr>
      </p:pic>
      <p:pic>
        <p:nvPicPr>
          <p:cNvPr id="8" name="Picture 7" descr="A close-up photo of some charred cereal grains discovered during the dig at Must Farm. ">
            <a:extLst>
              <a:ext uri="{FF2B5EF4-FFF2-40B4-BE49-F238E27FC236}">
                <a16:creationId xmlns:a16="http://schemas.microsoft.com/office/drawing/2014/main" id="{A4865397-5E96-3FF4-692D-813A3A5B3B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72" y="1306006"/>
            <a:ext cx="2830658" cy="2122994"/>
          </a:xfrm>
          <a:prstGeom prst="rect">
            <a:avLst/>
          </a:prstGeom>
          <a:ln w="57150">
            <a:solidFill>
              <a:srgbClr val="7B1B3B"/>
            </a:solidFill>
          </a:ln>
        </p:spPr>
      </p:pic>
      <p:sp>
        <p:nvSpPr>
          <p:cNvPr id="9" name="TextBox 8">
            <a:extLst>
              <a:ext uri="{FF2B5EF4-FFF2-40B4-BE49-F238E27FC236}">
                <a16:creationId xmlns:a16="http://schemas.microsoft.com/office/drawing/2014/main" id="{EBF05D74-2DBE-2214-634C-A0C4E6EC37C8}"/>
              </a:ext>
            </a:extLst>
          </p:cNvPr>
          <p:cNvSpPr txBox="1"/>
          <p:nvPr/>
        </p:nvSpPr>
        <p:spPr>
          <a:xfrm>
            <a:off x="323043" y="3642996"/>
            <a:ext cx="3968497" cy="2585323"/>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Cereals, like wheat and barley, are the most common plant foods that were found at Must Farm.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People would have grown and harvested these cereals on higher ground away from the settlement where the ground was drier. </a:t>
            </a:r>
          </a:p>
          <a:p>
            <a:endParaRPr lang="en-GB" dirty="0"/>
          </a:p>
        </p:txBody>
      </p:sp>
    </p:spTree>
    <p:extLst>
      <p:ext uri="{BB962C8B-B14F-4D97-AF65-F5344CB8AC3E}">
        <p14:creationId xmlns:p14="http://schemas.microsoft.com/office/powerpoint/2010/main" val="275706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BD836-1CF1-758A-2271-21D065F85F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90AF69-3D20-14CF-C5BF-4748AE280E5B}"/>
              </a:ext>
            </a:extLst>
          </p:cNvPr>
          <p:cNvSpPr txBox="1">
            <a:spLocks noGrp="1"/>
          </p:cNvSpPr>
          <p:nvPr>
            <p:ph type="title" idx="4294967295"/>
          </p:nvPr>
        </p:nvSpPr>
        <p:spPr>
          <a:xfrm>
            <a:off x="4475" y="193106"/>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Food-related finds</a:t>
            </a:r>
          </a:p>
        </p:txBody>
      </p:sp>
      <p:sp>
        <p:nvSpPr>
          <p:cNvPr id="7" name="TextBox 6">
            <a:extLst>
              <a:ext uri="{FF2B5EF4-FFF2-40B4-BE49-F238E27FC236}">
                <a16:creationId xmlns:a16="http://schemas.microsoft.com/office/drawing/2014/main" id="{BEB305DD-BFED-AE65-BA89-01DAB4E768BB}"/>
              </a:ext>
            </a:extLst>
          </p:cNvPr>
          <p:cNvSpPr txBox="1"/>
          <p:nvPr/>
        </p:nvSpPr>
        <p:spPr>
          <a:xfrm>
            <a:off x="469974" y="1383458"/>
            <a:ext cx="2891950" cy="4247317"/>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Almost 200 artefacts used in preparing food and cooking were found at Must Farm.</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These included pots, chopping boards, spatulas for stirring and even a ladle!</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The preservation was so good that amazingly even food survived! This let archaeologists understand how people made meals in the Late Bronze Age. </a:t>
            </a:r>
          </a:p>
          <a:p>
            <a:endParaRPr lang="en-GB" dirty="0"/>
          </a:p>
        </p:txBody>
      </p:sp>
      <p:grpSp>
        <p:nvGrpSpPr>
          <p:cNvPr id="8" name="Group 7" descr="A photograph showing a group of different sized Bronze Age pots. The pots had been broken but have now been carefully stuck back together. ">
            <a:extLst>
              <a:ext uri="{FF2B5EF4-FFF2-40B4-BE49-F238E27FC236}">
                <a16:creationId xmlns:a16="http://schemas.microsoft.com/office/drawing/2014/main" id="{02204E91-A784-D3FB-9194-6DC061120D4D}"/>
              </a:ext>
            </a:extLst>
          </p:cNvPr>
          <p:cNvGrpSpPr/>
          <p:nvPr/>
        </p:nvGrpSpPr>
        <p:grpSpPr>
          <a:xfrm>
            <a:off x="3664268" y="1346678"/>
            <a:ext cx="4269529" cy="2548666"/>
            <a:chOff x="3664268" y="1346678"/>
            <a:chExt cx="4269529" cy="2548666"/>
          </a:xfrm>
        </p:grpSpPr>
        <p:pic>
          <p:nvPicPr>
            <p:cNvPr id="10" name="Picture 9">
              <a:extLst>
                <a:ext uri="{FF2B5EF4-FFF2-40B4-BE49-F238E27FC236}">
                  <a16:creationId xmlns:a16="http://schemas.microsoft.com/office/drawing/2014/main" id="{107D2EB5-47C7-DD24-E410-8D35CAF26F6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664268" y="1581912"/>
              <a:ext cx="4269529" cy="2313432"/>
            </a:xfrm>
            <a:prstGeom prst="rect">
              <a:avLst/>
            </a:prstGeom>
            <a:ln w="38100">
              <a:solidFill>
                <a:srgbClr val="7B1B3B"/>
              </a:solidFill>
            </a:ln>
          </p:spPr>
        </p:pic>
        <p:sp>
          <p:nvSpPr>
            <p:cNvPr id="2" name="Rectangle: Rounded Corners 1">
              <a:extLst>
                <a:ext uri="{FF2B5EF4-FFF2-40B4-BE49-F238E27FC236}">
                  <a16:creationId xmlns:a16="http://schemas.microsoft.com/office/drawing/2014/main" id="{A7D588B8-90CE-AB5D-68D0-CF46591BA1F9}"/>
                </a:ext>
              </a:extLst>
            </p:cNvPr>
            <p:cNvSpPr/>
            <p:nvPr/>
          </p:nvSpPr>
          <p:spPr>
            <a:xfrm>
              <a:off x="3809765" y="1346678"/>
              <a:ext cx="2286235" cy="369182"/>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Pots from Must Farm</a:t>
              </a:r>
            </a:p>
          </p:txBody>
        </p:sp>
      </p:grpSp>
      <p:pic>
        <p:nvPicPr>
          <p:cNvPr id="4" name="Picture 3" descr="An illustration showing a family cooking around a fire. Some are stirring pots, another is making bread and a small boy and dog are watching. Joints of meat are hanging from the ceiling. ">
            <a:extLst>
              <a:ext uri="{FF2B5EF4-FFF2-40B4-BE49-F238E27FC236}">
                <a16:creationId xmlns:a16="http://schemas.microsoft.com/office/drawing/2014/main" id="{9B133EC4-6F7D-C8C6-1365-FEB23375C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1778" y="978526"/>
            <a:ext cx="8484039" cy="5334180"/>
          </a:xfrm>
          <a:prstGeom prst="rect">
            <a:avLst/>
          </a:prstGeom>
        </p:spPr>
      </p:pic>
    </p:spTree>
    <p:extLst>
      <p:ext uri="{BB962C8B-B14F-4D97-AF65-F5344CB8AC3E}">
        <p14:creationId xmlns:p14="http://schemas.microsoft.com/office/powerpoint/2010/main" val="1291645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161B5-6101-BD0C-F980-7D3DE919AF5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F5B1646-FF24-3365-0B08-750556EA585C}"/>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Preparing food</a:t>
            </a:r>
          </a:p>
        </p:txBody>
      </p:sp>
      <p:pic>
        <p:nvPicPr>
          <p:cNvPr id="11" name="Picture 10" descr="An illustration of a person dropping a broken pot and rubbish into water. The rubbish is coming to rest on top of a bigger pile of other broken objects and waste. ">
            <a:extLst>
              <a:ext uri="{FF2B5EF4-FFF2-40B4-BE49-F238E27FC236}">
                <a16:creationId xmlns:a16="http://schemas.microsoft.com/office/drawing/2014/main" id="{43313E77-7D73-CE98-C342-9C67959DD6B9}"/>
              </a:ext>
            </a:extLst>
          </p:cNvPr>
          <p:cNvPicPr>
            <a:picLocks noChangeAspect="1"/>
          </p:cNvPicPr>
          <p:nvPr/>
        </p:nvPicPr>
        <p:blipFill>
          <a:blip r:embed="rId2" cstate="screen">
            <a:extLst>
              <a:ext uri="{28A0092B-C50C-407E-A947-70E740481C1C}">
                <a14:useLocalDpi xmlns:a14="http://schemas.microsoft.com/office/drawing/2010/main"/>
              </a:ext>
            </a:extLst>
          </a:blip>
          <a:srcRect l="14571" t="8241" r="11710" b="10416"/>
          <a:stretch>
            <a:fillRect/>
          </a:stretch>
        </p:blipFill>
        <p:spPr>
          <a:xfrm>
            <a:off x="347472" y="1233324"/>
            <a:ext cx="2573224" cy="4907671"/>
          </a:xfrm>
          <a:prstGeom prst="rect">
            <a:avLst/>
          </a:prstGeom>
        </p:spPr>
      </p:pic>
      <p:sp>
        <p:nvSpPr>
          <p:cNvPr id="7" name="TextBox 6">
            <a:extLst>
              <a:ext uri="{FF2B5EF4-FFF2-40B4-BE49-F238E27FC236}">
                <a16:creationId xmlns:a16="http://schemas.microsoft.com/office/drawing/2014/main" id="{C3D13826-2E2A-AE36-CAA1-FC0D5CC931B3}"/>
              </a:ext>
            </a:extLst>
          </p:cNvPr>
          <p:cNvSpPr txBox="1"/>
          <p:nvPr/>
        </p:nvSpPr>
        <p:spPr>
          <a:xfrm>
            <a:off x="3155056" y="1368798"/>
            <a:ext cx="3207907" cy="2031325"/>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The damp conditions in the houses from living over a river would mean that food would have spoiled easily, so it was probably prepared quickly before being eaten. </a:t>
            </a:r>
          </a:p>
          <a:p>
            <a:endParaRPr lang="en-GB" dirty="0"/>
          </a:p>
        </p:txBody>
      </p:sp>
      <p:sp>
        <p:nvSpPr>
          <p:cNvPr id="10" name="TextBox 9">
            <a:extLst>
              <a:ext uri="{FF2B5EF4-FFF2-40B4-BE49-F238E27FC236}">
                <a16:creationId xmlns:a16="http://schemas.microsoft.com/office/drawing/2014/main" id="{AB9055D6-6583-1E9E-2001-863438ECC13D}"/>
              </a:ext>
            </a:extLst>
          </p:cNvPr>
          <p:cNvSpPr txBox="1"/>
          <p:nvPr/>
        </p:nvSpPr>
        <p:spPr>
          <a:xfrm>
            <a:off x="3149580" y="3278673"/>
            <a:ext cx="3207907" cy="2862322"/>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Cereals may have been stored in the dry, smoky roof spaces in the houses which could have given them a flavour.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Meat would have been roughly prepared as bits of chewed animal bone were found inside human coprolites. </a:t>
            </a:r>
          </a:p>
          <a:p>
            <a:endParaRPr lang="en-GB" dirty="0"/>
          </a:p>
        </p:txBody>
      </p:sp>
      <p:grpSp>
        <p:nvGrpSpPr>
          <p:cNvPr id="9" name="Group 8" descr="A mixture of illustrations and photographs of different objects used in cooking. These are a black and white drawing of a wooden chopping board, a stone for grinding grain, a wooden spatula for stirring and a wooden ladle for scooping. ">
            <a:extLst>
              <a:ext uri="{FF2B5EF4-FFF2-40B4-BE49-F238E27FC236}">
                <a16:creationId xmlns:a16="http://schemas.microsoft.com/office/drawing/2014/main" id="{372A066D-DF2C-CE68-3167-D6175C5DD528}"/>
              </a:ext>
            </a:extLst>
          </p:cNvPr>
          <p:cNvGrpSpPr/>
          <p:nvPr/>
        </p:nvGrpSpPr>
        <p:grpSpPr>
          <a:xfrm>
            <a:off x="6253317" y="1233324"/>
            <a:ext cx="5721904" cy="4844085"/>
            <a:chOff x="6253317" y="1233324"/>
            <a:chExt cx="5721904" cy="4844085"/>
          </a:xfrm>
        </p:grpSpPr>
        <p:pic>
          <p:nvPicPr>
            <p:cNvPr id="4" name="Picture 3" descr="A close-up of several rocks&#10;&#10;AI-generated content may be incorrect.">
              <a:extLst>
                <a:ext uri="{FF2B5EF4-FFF2-40B4-BE49-F238E27FC236}">
                  <a16:creationId xmlns:a16="http://schemas.microsoft.com/office/drawing/2014/main" id="{EEA94FA6-2263-862A-8C3C-EE24292820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1847" y="1233324"/>
              <a:ext cx="5383373" cy="4187258"/>
            </a:xfrm>
            <a:prstGeom prst="rect">
              <a:avLst/>
            </a:prstGeom>
          </p:spPr>
        </p:pic>
        <p:sp>
          <p:nvSpPr>
            <p:cNvPr id="2" name="Rectangle: Rounded Corners 1">
              <a:extLst>
                <a:ext uri="{FF2B5EF4-FFF2-40B4-BE49-F238E27FC236}">
                  <a16:creationId xmlns:a16="http://schemas.microsoft.com/office/drawing/2014/main" id="{CECE8B19-602F-E855-9815-3824A4C96820}"/>
                </a:ext>
              </a:extLst>
            </p:cNvPr>
            <p:cNvSpPr/>
            <p:nvPr/>
          </p:nvSpPr>
          <p:spPr>
            <a:xfrm>
              <a:off x="6253317" y="5708227"/>
              <a:ext cx="5721904" cy="369182"/>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Artefacts for cutting, grinding, stirring and scooping food</a:t>
              </a:r>
            </a:p>
          </p:txBody>
        </p:sp>
      </p:grpSp>
      <p:sp>
        <p:nvSpPr>
          <p:cNvPr id="5" name="Rectangle: Rounded Corners 4">
            <a:extLst>
              <a:ext uri="{FF2B5EF4-FFF2-40B4-BE49-F238E27FC236}">
                <a16:creationId xmlns:a16="http://schemas.microsoft.com/office/drawing/2014/main" id="{7DCF9BD0-AE24-CB70-DB22-FFE021E9FA6A}"/>
              </a:ext>
            </a:extLst>
          </p:cNvPr>
          <p:cNvSpPr/>
          <p:nvPr/>
        </p:nvSpPr>
        <p:spPr>
          <a:xfrm>
            <a:off x="6677049" y="1105365"/>
            <a:ext cx="1891916" cy="37946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Chopping board</a:t>
            </a:r>
          </a:p>
        </p:txBody>
      </p:sp>
      <p:sp>
        <p:nvSpPr>
          <p:cNvPr id="8" name="Rectangle: Rounded Corners 7">
            <a:extLst>
              <a:ext uri="{FF2B5EF4-FFF2-40B4-BE49-F238E27FC236}">
                <a16:creationId xmlns:a16="http://schemas.microsoft.com/office/drawing/2014/main" id="{62E25B8E-1020-FF3A-75FA-7C9D24ED2733}"/>
              </a:ext>
            </a:extLst>
          </p:cNvPr>
          <p:cNvSpPr/>
          <p:nvPr/>
        </p:nvSpPr>
        <p:spPr>
          <a:xfrm>
            <a:off x="10732008" y="3088939"/>
            <a:ext cx="1455517" cy="37946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Grind stone</a:t>
            </a:r>
          </a:p>
        </p:txBody>
      </p:sp>
      <p:sp>
        <p:nvSpPr>
          <p:cNvPr id="12" name="Rectangle: Rounded Corners 11">
            <a:extLst>
              <a:ext uri="{FF2B5EF4-FFF2-40B4-BE49-F238E27FC236}">
                <a16:creationId xmlns:a16="http://schemas.microsoft.com/office/drawing/2014/main" id="{C1B76CC1-0050-941C-FD4A-8FA7B3E12064}"/>
              </a:ext>
            </a:extLst>
          </p:cNvPr>
          <p:cNvSpPr/>
          <p:nvPr/>
        </p:nvSpPr>
        <p:spPr>
          <a:xfrm>
            <a:off x="8044274" y="5324020"/>
            <a:ext cx="1122079" cy="37946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Spatula</a:t>
            </a:r>
          </a:p>
        </p:txBody>
      </p:sp>
      <p:sp>
        <p:nvSpPr>
          <p:cNvPr id="13" name="Rectangle: Rounded Corners 12">
            <a:extLst>
              <a:ext uri="{FF2B5EF4-FFF2-40B4-BE49-F238E27FC236}">
                <a16:creationId xmlns:a16="http://schemas.microsoft.com/office/drawing/2014/main" id="{876C2A64-A680-5411-D912-B0837637D41A}"/>
              </a:ext>
            </a:extLst>
          </p:cNvPr>
          <p:cNvSpPr/>
          <p:nvPr/>
        </p:nvSpPr>
        <p:spPr>
          <a:xfrm>
            <a:off x="10850335" y="5324021"/>
            <a:ext cx="968195" cy="37946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Scoop</a:t>
            </a:r>
          </a:p>
        </p:txBody>
      </p:sp>
    </p:spTree>
    <p:extLst>
      <p:ext uri="{BB962C8B-B14F-4D97-AF65-F5344CB8AC3E}">
        <p14:creationId xmlns:p14="http://schemas.microsoft.com/office/powerpoint/2010/main" val="1544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0380E-231D-209E-71A9-5082B860FF2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F774D5-525B-BEEF-D87A-B058D8B1A519}"/>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Meals and recipes</a:t>
            </a:r>
          </a:p>
        </p:txBody>
      </p:sp>
      <p:grpSp>
        <p:nvGrpSpPr>
          <p:cNvPr id="8" name="Group 7" descr="A photograph showing two pottery bowls resting in the ground next to a wooden post and some metal artefacts. ">
            <a:extLst>
              <a:ext uri="{FF2B5EF4-FFF2-40B4-BE49-F238E27FC236}">
                <a16:creationId xmlns:a16="http://schemas.microsoft.com/office/drawing/2014/main" id="{F2C0A7F8-D989-1237-7968-4F7EF5AAE80A}"/>
              </a:ext>
            </a:extLst>
          </p:cNvPr>
          <p:cNvGrpSpPr/>
          <p:nvPr/>
        </p:nvGrpSpPr>
        <p:grpSpPr>
          <a:xfrm>
            <a:off x="367410" y="1076878"/>
            <a:ext cx="5875631" cy="4627612"/>
            <a:chOff x="367410" y="1076878"/>
            <a:chExt cx="5875631" cy="4627612"/>
          </a:xfrm>
        </p:grpSpPr>
        <p:pic>
          <p:nvPicPr>
            <p:cNvPr id="4" name="Picture 3" descr="A close-up of a broken pot&#10;&#10;AI-generated content may be incorrect.">
              <a:extLst>
                <a:ext uri="{FF2B5EF4-FFF2-40B4-BE49-F238E27FC236}">
                  <a16:creationId xmlns:a16="http://schemas.microsoft.com/office/drawing/2014/main" id="{4B06D191-A2A5-FCC0-828B-5EDD908027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410" y="1262861"/>
              <a:ext cx="5875631" cy="4441629"/>
            </a:xfrm>
            <a:prstGeom prst="rect">
              <a:avLst/>
            </a:prstGeom>
            <a:ln w="76200">
              <a:solidFill>
                <a:srgbClr val="7B1B3B"/>
              </a:solidFill>
            </a:ln>
          </p:spPr>
        </p:pic>
        <p:sp>
          <p:nvSpPr>
            <p:cNvPr id="2" name="Rectangle: Rounded Corners 1">
              <a:extLst>
                <a:ext uri="{FF2B5EF4-FFF2-40B4-BE49-F238E27FC236}">
                  <a16:creationId xmlns:a16="http://schemas.microsoft.com/office/drawing/2014/main" id="{12ACCED6-F324-021F-21EF-92B0F4672832}"/>
                </a:ext>
              </a:extLst>
            </p:cNvPr>
            <p:cNvSpPr/>
            <p:nvPr/>
          </p:nvSpPr>
          <p:spPr>
            <a:xfrm>
              <a:off x="545456" y="1076878"/>
              <a:ext cx="2286235" cy="369182"/>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Pots from Must Farm</a:t>
              </a:r>
            </a:p>
          </p:txBody>
        </p:sp>
      </p:grpSp>
      <p:sp>
        <p:nvSpPr>
          <p:cNvPr id="7" name="TextBox 6">
            <a:extLst>
              <a:ext uri="{FF2B5EF4-FFF2-40B4-BE49-F238E27FC236}">
                <a16:creationId xmlns:a16="http://schemas.microsoft.com/office/drawing/2014/main" id="{FFADE7CE-40DB-68C8-DC20-80B22A39ACA8}"/>
              </a:ext>
            </a:extLst>
          </p:cNvPr>
          <p:cNvSpPr txBox="1"/>
          <p:nvPr/>
        </p:nvSpPr>
        <p:spPr>
          <a:xfrm>
            <a:off x="6598347" y="1111138"/>
            <a:ext cx="5038344" cy="2585323"/>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The preservation at Must Farm was so special that archaeologists found food or traces of food in </a:t>
            </a:r>
            <a:r>
              <a:rPr lang="en-GB" b="1" dirty="0">
                <a:latin typeface="Calibri" panose="020F0502020204030204" pitchFamily="34" charset="0"/>
                <a:ea typeface="Calibri" panose="020F0502020204030204" pitchFamily="34" charset="0"/>
                <a:cs typeface="Calibri" panose="020F0502020204030204" pitchFamily="34" charset="0"/>
              </a:rPr>
              <a:t>76 different pots</a:t>
            </a:r>
            <a:r>
              <a:rPr lang="en-GB" dirty="0">
                <a:latin typeface="Calibri" panose="020F0502020204030204" pitchFamily="34" charset="0"/>
                <a:ea typeface="Calibri" panose="020F0502020204030204" pitchFamily="34" charset="0"/>
                <a:cs typeface="Calibri" panose="020F0502020204030204" pitchFamily="34" charset="0"/>
              </a:rPr>
              <a:t>!</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Using scientific techniques specialist archaeologists can study the food crusts and traces of food left behind in bowls, jars and cups.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endParaRPr lang="en-GB" dirty="0"/>
          </a:p>
        </p:txBody>
      </p:sp>
      <p:pic>
        <p:nvPicPr>
          <p:cNvPr id="9" name="Picture 8" descr="A photograph showing an archaeoloist holding a broken storage jar that still has black, charred cereals stuck to the inside. ">
            <a:extLst>
              <a:ext uri="{FF2B5EF4-FFF2-40B4-BE49-F238E27FC236}">
                <a16:creationId xmlns:a16="http://schemas.microsoft.com/office/drawing/2014/main" id="{1937F463-0626-D73C-37F7-2A10946CD40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227857" y="3933143"/>
            <a:ext cx="2377441" cy="2090131"/>
          </a:xfrm>
          <a:prstGeom prst="rect">
            <a:avLst/>
          </a:prstGeom>
          <a:ln w="76200">
            <a:solidFill>
              <a:srgbClr val="7B1B3B"/>
            </a:solidFill>
          </a:ln>
        </p:spPr>
      </p:pic>
      <p:sp>
        <p:nvSpPr>
          <p:cNvPr id="10" name="TextBox 9">
            <a:extLst>
              <a:ext uri="{FF2B5EF4-FFF2-40B4-BE49-F238E27FC236}">
                <a16:creationId xmlns:a16="http://schemas.microsoft.com/office/drawing/2014/main" id="{4FE86E50-A104-CB72-F054-FD2C59BCB72F}"/>
              </a:ext>
            </a:extLst>
          </p:cNvPr>
          <p:cNvSpPr txBox="1"/>
          <p:nvPr/>
        </p:nvSpPr>
        <p:spPr>
          <a:xfrm>
            <a:off x="7960604" y="3242607"/>
            <a:ext cx="3631566" cy="2585323"/>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This gives us an idea of the different meals people were eating in the Late Bronze Age.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People at Must Farm were eating porridges, stews, doughs and possibly drinking a thick drink made from grain.</a:t>
            </a:r>
          </a:p>
          <a:p>
            <a:endParaRPr lang="en-GB" dirty="0"/>
          </a:p>
        </p:txBody>
      </p:sp>
      <p:sp>
        <p:nvSpPr>
          <p:cNvPr id="11" name="Rectangle: Rounded Corners 10">
            <a:extLst>
              <a:ext uri="{FF2B5EF4-FFF2-40B4-BE49-F238E27FC236}">
                <a16:creationId xmlns:a16="http://schemas.microsoft.com/office/drawing/2014/main" id="{7BE9351A-1659-2635-BA53-CFB24AECD301}"/>
              </a:ext>
            </a:extLst>
          </p:cNvPr>
          <p:cNvSpPr/>
          <p:nvPr/>
        </p:nvSpPr>
        <p:spPr>
          <a:xfrm>
            <a:off x="7820245" y="5592499"/>
            <a:ext cx="3005231" cy="369182"/>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Food preserved inside a pot</a:t>
            </a:r>
          </a:p>
        </p:txBody>
      </p:sp>
    </p:spTree>
    <p:extLst>
      <p:ext uri="{BB962C8B-B14F-4D97-AF65-F5344CB8AC3E}">
        <p14:creationId xmlns:p14="http://schemas.microsoft.com/office/powerpoint/2010/main" val="20290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35939-6BD4-BBB2-472F-F7E204D06137}"/>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E34D7E2-FDEA-E0C5-A673-36CE6C699663}"/>
              </a:ext>
              <a:ext uri="{C183D7F6-B498-43B3-948B-1728B52AA6E4}">
                <adec:decorative xmlns:adec="http://schemas.microsoft.com/office/drawing/2017/decorative" val="1"/>
              </a:ext>
            </a:extLst>
          </p:cNvPr>
          <p:cNvSpPr/>
          <p:nvPr/>
        </p:nvSpPr>
        <p:spPr>
          <a:xfrm>
            <a:off x="454964" y="1417894"/>
            <a:ext cx="4656532" cy="4351969"/>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0E314CB6-5A7B-162A-AEE8-5137FF23DE6C}"/>
              </a:ext>
            </a:extLst>
          </p:cNvPr>
          <p:cNvSpPr txBox="1">
            <a:spLocks noGrp="1"/>
          </p:cNvSpPr>
          <p:nvPr>
            <p:ph type="title" idx="4294967295"/>
          </p:nvPr>
        </p:nvSpPr>
        <p:spPr>
          <a:xfrm>
            <a:off x="-19406" y="27060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Must Farm’s Pot 44</a:t>
            </a:r>
          </a:p>
        </p:txBody>
      </p:sp>
      <p:sp>
        <p:nvSpPr>
          <p:cNvPr id="7" name="TextBox 6">
            <a:extLst>
              <a:ext uri="{FF2B5EF4-FFF2-40B4-BE49-F238E27FC236}">
                <a16:creationId xmlns:a16="http://schemas.microsoft.com/office/drawing/2014/main" id="{D268B5E0-1C60-2C0E-49DE-EC727B586EA3}"/>
              </a:ext>
            </a:extLst>
          </p:cNvPr>
          <p:cNvSpPr txBox="1"/>
          <p:nvPr/>
        </p:nvSpPr>
        <p:spPr>
          <a:xfrm>
            <a:off x="757834" y="1716746"/>
            <a:ext cx="4050792" cy="3970318"/>
          </a:xfrm>
          <a:prstGeom prst="rect">
            <a:avLst/>
          </a:prstGeom>
          <a:noFill/>
        </p:spPr>
        <p:txBody>
          <a:bodyPr wrap="square" rtlCol="0">
            <a:spAutoFit/>
          </a:bodyPr>
          <a:lstStyle/>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One of the most amazing finds from one of the houses at Must Farm was a bowl called Pot 44.</a:t>
            </a:r>
          </a:p>
          <a:p>
            <a:pPr lvl="0"/>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This pot was still half full of a thick porridge. It was made from a mixture of ground wheatmeal and animal fats, probably from a sheep/goat or a red deer. </a:t>
            </a:r>
          </a:p>
          <a:p>
            <a:pPr lvl="0"/>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The wooden spoon or spatula that was used to stir the porridge was found still inside the bowl. </a:t>
            </a:r>
          </a:p>
          <a:p>
            <a:endParaRPr lang="en-GB" dirty="0"/>
          </a:p>
        </p:txBody>
      </p:sp>
      <p:grpSp>
        <p:nvGrpSpPr>
          <p:cNvPr id="10" name="Group 9" descr="A photograph showing a preserved prehistoric bowl of food with a wooden spoon next to it. ">
            <a:extLst>
              <a:ext uri="{FF2B5EF4-FFF2-40B4-BE49-F238E27FC236}">
                <a16:creationId xmlns:a16="http://schemas.microsoft.com/office/drawing/2014/main" id="{C2AD7E54-7711-6A57-1F2F-CA654757C088}"/>
              </a:ext>
            </a:extLst>
          </p:cNvPr>
          <p:cNvGrpSpPr/>
          <p:nvPr/>
        </p:nvGrpSpPr>
        <p:grpSpPr>
          <a:xfrm>
            <a:off x="5414366" y="1335716"/>
            <a:ext cx="6554909" cy="4732377"/>
            <a:chOff x="5414366" y="1335716"/>
            <a:chExt cx="6554909" cy="4732377"/>
          </a:xfrm>
        </p:grpSpPr>
        <p:pic>
          <p:nvPicPr>
            <p:cNvPr id="4" name="Picture 3" descr="A close-up of a clay bowl&#10;&#10;AI-generated content may be incorrect.">
              <a:extLst>
                <a:ext uri="{FF2B5EF4-FFF2-40B4-BE49-F238E27FC236}">
                  <a16:creationId xmlns:a16="http://schemas.microsoft.com/office/drawing/2014/main" id="{48380BCB-39DC-1B0E-1645-195DF3E781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4366" y="1335716"/>
              <a:ext cx="6321933" cy="4732377"/>
            </a:xfrm>
            <a:prstGeom prst="rect">
              <a:avLst/>
            </a:prstGeom>
          </p:spPr>
        </p:pic>
        <p:sp>
          <p:nvSpPr>
            <p:cNvPr id="2" name="Rectangle: Rounded Corners 1">
              <a:extLst>
                <a:ext uri="{FF2B5EF4-FFF2-40B4-BE49-F238E27FC236}">
                  <a16:creationId xmlns:a16="http://schemas.microsoft.com/office/drawing/2014/main" id="{5B37F837-2A00-D28D-7F17-0BDEA225F082}"/>
                </a:ext>
              </a:extLst>
            </p:cNvPr>
            <p:cNvSpPr/>
            <p:nvPr/>
          </p:nvSpPr>
          <p:spPr>
            <a:xfrm>
              <a:off x="6405373" y="1691297"/>
              <a:ext cx="860665" cy="37946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Spoon</a:t>
              </a:r>
            </a:p>
          </p:txBody>
        </p:sp>
        <p:sp>
          <p:nvSpPr>
            <p:cNvPr id="9" name="Rectangle: Rounded Corners 8">
              <a:extLst>
                <a:ext uri="{FF2B5EF4-FFF2-40B4-BE49-F238E27FC236}">
                  <a16:creationId xmlns:a16="http://schemas.microsoft.com/office/drawing/2014/main" id="{1B1BA80B-DDEA-B1AB-A66D-C835983A1D4A}"/>
                </a:ext>
              </a:extLst>
            </p:cNvPr>
            <p:cNvSpPr/>
            <p:nvPr/>
          </p:nvSpPr>
          <p:spPr>
            <a:xfrm>
              <a:off x="10513758" y="5307597"/>
              <a:ext cx="1455517" cy="37946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Bowl of food</a:t>
              </a:r>
            </a:p>
          </p:txBody>
        </p:sp>
      </p:grpSp>
    </p:spTree>
    <p:extLst>
      <p:ext uri="{BB962C8B-B14F-4D97-AF65-F5344CB8AC3E}">
        <p14:creationId xmlns:p14="http://schemas.microsoft.com/office/powerpoint/2010/main" val="90777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D3A0-F4D3-87C3-788A-867F5EFE96F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A1C4C2B-C209-51EE-3479-4D175F56EC31}"/>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Dogs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n illustration of two children and a dog running through a shallow river. ">
            <a:extLst>
              <a:ext uri="{FF2B5EF4-FFF2-40B4-BE49-F238E27FC236}">
                <a16:creationId xmlns:a16="http://schemas.microsoft.com/office/drawing/2014/main" id="{9DF88280-A446-638B-A943-9CF37E9A14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6394" y="2829834"/>
            <a:ext cx="4834138" cy="3870968"/>
          </a:xfrm>
          <a:prstGeom prst="rect">
            <a:avLst/>
          </a:prstGeom>
        </p:spPr>
      </p:pic>
      <p:sp>
        <p:nvSpPr>
          <p:cNvPr id="7" name="TextBox 6">
            <a:extLst>
              <a:ext uri="{FF2B5EF4-FFF2-40B4-BE49-F238E27FC236}">
                <a16:creationId xmlns:a16="http://schemas.microsoft.com/office/drawing/2014/main" id="{04849F89-6851-297C-15C3-52C225C981AB}"/>
              </a:ext>
            </a:extLst>
          </p:cNvPr>
          <p:cNvSpPr txBox="1"/>
          <p:nvPr/>
        </p:nvSpPr>
        <p:spPr>
          <a:xfrm>
            <a:off x="639594" y="1277765"/>
            <a:ext cx="6409597" cy="2308324"/>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The people at Must Farm were living with pet dogs.</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Dogs lived in at least one of the houses, Roundhouse 5, but not in the same homes as the young sheep/lambs.</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Preserved dog poo shows that the dogs would have been eating leftover food, food waste products and grass leaves. </a:t>
            </a:r>
          </a:p>
          <a:p>
            <a:endParaRPr lang="en-GB" dirty="0"/>
          </a:p>
        </p:txBody>
      </p:sp>
      <p:grpSp>
        <p:nvGrpSpPr>
          <p:cNvPr id="12" name="Group 11" descr="A close-up photograph showing a dog's skull in the ground after it has been exposed and cleaned. The skull is a dark grey-brown with its teeth a pale grey. ">
            <a:extLst>
              <a:ext uri="{FF2B5EF4-FFF2-40B4-BE49-F238E27FC236}">
                <a16:creationId xmlns:a16="http://schemas.microsoft.com/office/drawing/2014/main" id="{1B639799-720D-1AAF-1126-AF2AD26669DB}"/>
              </a:ext>
            </a:extLst>
          </p:cNvPr>
          <p:cNvGrpSpPr/>
          <p:nvPr/>
        </p:nvGrpSpPr>
        <p:grpSpPr>
          <a:xfrm>
            <a:off x="7128675" y="1551944"/>
            <a:ext cx="4423731" cy="4175305"/>
            <a:chOff x="7128675" y="1551944"/>
            <a:chExt cx="4423731" cy="4175305"/>
          </a:xfrm>
        </p:grpSpPr>
        <p:pic>
          <p:nvPicPr>
            <p:cNvPr id="2" name="Picture 1">
              <a:extLst>
                <a:ext uri="{FF2B5EF4-FFF2-40B4-BE49-F238E27FC236}">
                  <a16:creationId xmlns:a16="http://schemas.microsoft.com/office/drawing/2014/main" id="{7FDB072E-CD39-175E-A006-5B0531F960D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28675" y="2778816"/>
              <a:ext cx="4423731" cy="2948433"/>
            </a:xfrm>
            <a:prstGeom prst="rect">
              <a:avLst/>
            </a:prstGeom>
            <a:ln w="76200">
              <a:solidFill>
                <a:srgbClr val="7B1B3B"/>
              </a:solidFill>
            </a:ln>
          </p:spPr>
        </p:pic>
        <p:sp>
          <p:nvSpPr>
            <p:cNvPr id="11" name="Rectangle: Rounded Corners 10">
              <a:extLst>
                <a:ext uri="{FF2B5EF4-FFF2-40B4-BE49-F238E27FC236}">
                  <a16:creationId xmlns:a16="http://schemas.microsoft.com/office/drawing/2014/main" id="{6D886208-D3A8-0F60-673E-3D74067E2A51}"/>
                </a:ext>
              </a:extLst>
            </p:cNvPr>
            <p:cNvSpPr/>
            <p:nvPr/>
          </p:nvSpPr>
          <p:spPr>
            <a:xfrm>
              <a:off x="7911867" y="1551944"/>
              <a:ext cx="2857345" cy="958833"/>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The skull of a dog discovered during the dig at Must Farm</a:t>
              </a:r>
            </a:p>
          </p:txBody>
        </p:sp>
      </p:grpSp>
    </p:spTree>
    <p:extLst>
      <p:ext uri="{BB962C8B-B14F-4D97-AF65-F5344CB8AC3E}">
        <p14:creationId xmlns:p14="http://schemas.microsoft.com/office/powerpoint/2010/main" val="80545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8D21-16E3-F6B8-4E7C-D621939449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384329-C7C7-BE19-8FF2-61C79146D07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5" y="-33436"/>
            <a:ext cx="12192000" cy="6734237"/>
          </a:xfrm>
          <a:prstGeom prst="rect">
            <a:avLst/>
          </a:prstGeom>
        </p:spPr>
      </p:pic>
      <p:sp>
        <p:nvSpPr>
          <p:cNvPr id="6" name="Title 5">
            <a:extLst>
              <a:ext uri="{FF2B5EF4-FFF2-40B4-BE49-F238E27FC236}">
                <a16:creationId xmlns:a16="http://schemas.microsoft.com/office/drawing/2014/main" id="{0BB5A23A-5EDD-8639-78F0-15FA86843532}"/>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Textiles at Must Farm</a:t>
            </a:r>
          </a:p>
        </p:txBody>
      </p:sp>
      <p:sp>
        <p:nvSpPr>
          <p:cNvPr id="10" name="TextBox 9">
            <a:extLst>
              <a:ext uri="{FF2B5EF4-FFF2-40B4-BE49-F238E27FC236}">
                <a16:creationId xmlns:a16="http://schemas.microsoft.com/office/drawing/2014/main" id="{0CC8B265-BDFC-A5B9-1CB0-4F9B3FD3EF88}"/>
              </a:ext>
            </a:extLst>
          </p:cNvPr>
          <p:cNvSpPr txBox="1"/>
          <p:nvPr/>
        </p:nvSpPr>
        <p:spPr>
          <a:xfrm>
            <a:off x="453735" y="1255404"/>
            <a:ext cx="6309360" cy="2031325"/>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Textiles are threads and fabrics that can be made from plant or animal fibres.</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It is very rare to find textiles from the Bronze Age but at Must Farm </a:t>
            </a:r>
            <a:r>
              <a:rPr lang="en-GB" b="1" dirty="0">
                <a:latin typeface="Calibri" panose="020F0502020204030204" pitchFamily="34" charset="0"/>
                <a:ea typeface="Calibri" panose="020F0502020204030204" pitchFamily="34" charset="0"/>
                <a:cs typeface="Calibri" panose="020F0502020204030204" pitchFamily="34" charset="0"/>
              </a:rPr>
              <a:t>over 150 fibres and fabrics </a:t>
            </a:r>
            <a:r>
              <a:rPr lang="en-GB" dirty="0">
                <a:latin typeface="Calibri" panose="020F0502020204030204" pitchFamily="34" charset="0"/>
                <a:ea typeface="Calibri" panose="020F0502020204030204" pitchFamily="34" charset="0"/>
                <a:cs typeface="Calibri" panose="020F0502020204030204" pitchFamily="34" charset="0"/>
              </a:rPr>
              <a:t>were discovered.</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11" name="TextBox 10">
            <a:extLst>
              <a:ext uri="{FF2B5EF4-FFF2-40B4-BE49-F238E27FC236}">
                <a16:creationId xmlns:a16="http://schemas.microsoft.com/office/drawing/2014/main" id="{846C1EA4-E656-3AB9-E72F-C8A3B47FD412}"/>
              </a:ext>
            </a:extLst>
          </p:cNvPr>
          <p:cNvSpPr txBox="1"/>
          <p:nvPr/>
        </p:nvSpPr>
        <p:spPr>
          <a:xfrm>
            <a:off x="342767" y="3333683"/>
            <a:ext cx="3265648" cy="1477328"/>
          </a:xfrm>
          <a:prstGeom prst="rect">
            <a:avLst/>
          </a:prstGeom>
          <a:noFill/>
        </p:spPr>
        <p:txBody>
          <a:bodyPr wrap="square" rtlCol="0">
            <a:spAutoFit/>
          </a:bodyPr>
          <a:lstStyle/>
          <a:p>
            <a:r>
              <a:rPr lang="en-GB" dirty="0">
                <a:latin typeface="Calibri" panose="020F0502020204030204" pitchFamily="34" charset="0"/>
                <a:ea typeface="Calibri" panose="020F0502020204030204" pitchFamily="34" charset="0"/>
                <a:cs typeface="Calibri" panose="020F0502020204030204" pitchFamily="34" charset="0"/>
              </a:rPr>
              <a:t>All Must Farm’s textiles were made from plant fibres including flax and lime bast (part of the bark of the lime tree).</a:t>
            </a:r>
          </a:p>
          <a:p>
            <a:endParaRPr lang="en-GB" dirty="0"/>
          </a:p>
        </p:txBody>
      </p:sp>
      <p:pic>
        <p:nvPicPr>
          <p:cNvPr id="9" name="Picture 8" descr="A close-up photograph showing little knots made from very small fibres. The textile is black and grey in colour.">
            <a:extLst>
              <a:ext uri="{FF2B5EF4-FFF2-40B4-BE49-F238E27FC236}">
                <a16:creationId xmlns:a16="http://schemas.microsoft.com/office/drawing/2014/main" id="{29272B0F-53F6-8AE1-4B7E-A6FD3AA6F9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1495" y="3339418"/>
            <a:ext cx="4041648" cy="2697361"/>
          </a:xfrm>
          <a:prstGeom prst="rect">
            <a:avLst/>
          </a:prstGeom>
          <a:ln w="76200">
            <a:solidFill>
              <a:srgbClr val="7B1B3B"/>
            </a:solidFill>
          </a:ln>
        </p:spPr>
      </p:pic>
      <p:sp>
        <p:nvSpPr>
          <p:cNvPr id="2" name="Rectangle: Rounded Corners 1">
            <a:extLst>
              <a:ext uri="{FF2B5EF4-FFF2-40B4-BE49-F238E27FC236}">
                <a16:creationId xmlns:a16="http://schemas.microsoft.com/office/drawing/2014/main" id="{6CF379B2-84C2-B8DC-44FF-E48B0A533A21}"/>
              </a:ext>
            </a:extLst>
          </p:cNvPr>
          <p:cNvSpPr/>
          <p:nvPr/>
        </p:nvSpPr>
        <p:spPr>
          <a:xfrm>
            <a:off x="8392139" y="4833712"/>
            <a:ext cx="3342968" cy="365169"/>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 finely woven piece of textile</a:t>
            </a:r>
          </a:p>
        </p:txBody>
      </p:sp>
      <p:sp>
        <p:nvSpPr>
          <p:cNvPr id="4" name="Rectangle: Rounded Corners 3" descr="A close-up photograph showing little knots made from very small fibres. The textile is black and grey in colour.">
            <a:extLst>
              <a:ext uri="{FF2B5EF4-FFF2-40B4-BE49-F238E27FC236}">
                <a16:creationId xmlns:a16="http://schemas.microsoft.com/office/drawing/2014/main" id="{8DE8F93F-1204-98A4-6F97-DC9B5BFC860E}"/>
              </a:ext>
            </a:extLst>
          </p:cNvPr>
          <p:cNvSpPr/>
          <p:nvPr/>
        </p:nvSpPr>
        <p:spPr>
          <a:xfrm>
            <a:off x="978285" y="5573321"/>
            <a:ext cx="2630130" cy="365169"/>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Textile known as twining</a:t>
            </a:r>
          </a:p>
        </p:txBody>
      </p:sp>
      <p:pic>
        <p:nvPicPr>
          <p:cNvPr id="7" name="Picture 6" descr="A lose-up photograph of an area of woven textile. It is black in colour with tiny lines from the weave on its surface.">
            <a:extLst>
              <a:ext uri="{FF2B5EF4-FFF2-40B4-BE49-F238E27FC236}">
                <a16:creationId xmlns:a16="http://schemas.microsoft.com/office/drawing/2014/main" id="{63403539-B18A-A3FF-D2C2-55D3347743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8974" y="1255404"/>
            <a:ext cx="4972050" cy="3318294"/>
          </a:xfrm>
          <a:prstGeom prst="rect">
            <a:avLst/>
          </a:prstGeom>
          <a:ln w="76200">
            <a:solidFill>
              <a:srgbClr val="7B1B3B"/>
            </a:solidFill>
          </a:ln>
        </p:spPr>
      </p:pic>
    </p:spTree>
    <p:extLst>
      <p:ext uri="{BB962C8B-B14F-4D97-AF65-F5344CB8AC3E}">
        <p14:creationId xmlns:p14="http://schemas.microsoft.com/office/powerpoint/2010/main" val="2483257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5FC3C0-680C-D6BF-D48F-AF177ABD8641}"/>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Everyday Bronze Age life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small, greyish-brown bronze age pot with a shallow groove beneath its rim being held in a person's fingers. ">
            <a:extLst>
              <a:ext uri="{FF2B5EF4-FFF2-40B4-BE49-F238E27FC236}">
                <a16:creationId xmlns:a16="http://schemas.microsoft.com/office/drawing/2014/main" id="{6D821BD4-492D-DC29-9374-DEAA0BBBE366}"/>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0953" y="1463968"/>
            <a:ext cx="6414662" cy="4275836"/>
          </a:xfrm>
          <a:prstGeom prst="rect">
            <a:avLst/>
          </a:prstGeom>
          <a:ln w="76200">
            <a:solidFill>
              <a:srgbClr val="7B1B3B"/>
            </a:solidFill>
          </a:ln>
        </p:spPr>
      </p:pic>
      <p:grpSp>
        <p:nvGrpSpPr>
          <p:cNvPr id="11" name="Group 10">
            <a:extLst>
              <a:ext uri="{FF2B5EF4-FFF2-40B4-BE49-F238E27FC236}">
                <a16:creationId xmlns:a16="http://schemas.microsoft.com/office/drawing/2014/main" id="{3A74CB21-838E-8895-559B-B56BE8B7DEC9}"/>
              </a:ext>
              <a:ext uri="{C183D7F6-B498-43B3-948B-1728B52AA6E4}">
                <adec:decorative xmlns:adec="http://schemas.microsoft.com/office/drawing/2017/decorative" val="1"/>
              </a:ext>
            </a:extLst>
          </p:cNvPr>
          <p:cNvGrpSpPr/>
          <p:nvPr/>
        </p:nvGrpSpPr>
        <p:grpSpPr>
          <a:xfrm>
            <a:off x="4598724" y="5530143"/>
            <a:ext cx="1986117" cy="369183"/>
            <a:chOff x="6096000" y="5219373"/>
            <a:chExt cx="5404104" cy="369333"/>
          </a:xfrm>
        </p:grpSpPr>
        <p:sp>
          <p:nvSpPr>
            <p:cNvPr id="12" name="Rectangle: Rounded Corners 11">
              <a:extLst>
                <a:ext uri="{FF2B5EF4-FFF2-40B4-BE49-F238E27FC236}">
                  <a16:creationId xmlns:a16="http://schemas.microsoft.com/office/drawing/2014/main" id="{774FEBE0-87B6-2D9D-FA3D-AAFF8AB418F4}"/>
                </a:ext>
              </a:extLst>
            </p:cNvPr>
            <p:cNvSpPr/>
            <p:nvPr/>
          </p:nvSpPr>
          <p:spPr>
            <a:xfrm>
              <a:off x="6096000" y="5219374"/>
              <a:ext cx="5404104" cy="369332"/>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E9EAAC1-C24F-2C30-269F-9842F221B632}"/>
                </a:ext>
              </a:extLst>
            </p:cNvPr>
            <p:cNvSpPr txBox="1"/>
            <p:nvPr/>
          </p:nvSpPr>
          <p:spPr>
            <a:xfrm>
              <a:off x="6257544" y="5219373"/>
              <a:ext cx="5041392" cy="369332"/>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A Bronze Age pot</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5C7521BD-CC5F-21CF-AB3C-4F4036F9B192}"/>
              </a:ext>
            </a:extLst>
          </p:cNvPr>
          <p:cNvSpPr txBox="1"/>
          <p:nvPr/>
        </p:nvSpPr>
        <p:spPr>
          <a:xfrm>
            <a:off x="7099311" y="1464647"/>
            <a:ext cx="4843307" cy="2031325"/>
          </a:xfrm>
          <a:prstGeom prst="rect">
            <a:avLst/>
          </a:prstGeom>
          <a:noFill/>
        </p:spPr>
        <p:txBody>
          <a:bodyPr wrap="square" rtlCol="0">
            <a:spAutoFit/>
          </a:bodyPr>
          <a:lstStyle/>
          <a:p>
            <a:pPr lvl="0"/>
            <a:r>
              <a:rPr lang="en-GB" dirty="0"/>
              <a:t>Archaeologists are really interested in understanding how people lived their lives in the past. </a:t>
            </a:r>
          </a:p>
          <a:p>
            <a:pPr lvl="0"/>
            <a:endParaRPr lang="en-GB" dirty="0"/>
          </a:p>
          <a:p>
            <a:pPr lvl="0"/>
            <a:r>
              <a:rPr lang="en-GB" dirty="0"/>
              <a:t>This means looking at the things people did every day. For example, cooking meals, making objects and looking after animals.</a:t>
            </a:r>
          </a:p>
        </p:txBody>
      </p:sp>
      <p:sp>
        <p:nvSpPr>
          <p:cNvPr id="9" name="TextBox 8">
            <a:extLst>
              <a:ext uri="{FF2B5EF4-FFF2-40B4-BE49-F238E27FC236}">
                <a16:creationId xmlns:a16="http://schemas.microsoft.com/office/drawing/2014/main" id="{B979BA4C-89F8-0861-402F-627D917ED9DA}"/>
              </a:ext>
            </a:extLst>
          </p:cNvPr>
          <p:cNvSpPr txBox="1"/>
          <p:nvPr/>
        </p:nvSpPr>
        <p:spPr>
          <a:xfrm>
            <a:off x="7099311" y="3601886"/>
            <a:ext cx="2368296" cy="2031325"/>
          </a:xfrm>
          <a:prstGeom prst="rect">
            <a:avLst/>
          </a:prstGeom>
          <a:noFill/>
        </p:spPr>
        <p:txBody>
          <a:bodyPr wrap="square" rtlCol="0">
            <a:spAutoFit/>
          </a:bodyPr>
          <a:lstStyle/>
          <a:p>
            <a:r>
              <a:rPr lang="en-GB" dirty="0"/>
              <a:t>However, it is very rare to find prehistoric sites that are well-preserved enough to find out these important details. </a:t>
            </a:r>
          </a:p>
          <a:p>
            <a:endParaRPr lang="en-GB" dirty="0"/>
          </a:p>
        </p:txBody>
      </p:sp>
      <p:pic>
        <p:nvPicPr>
          <p:cNvPr id="4" name="Picture 3" descr="A person grinds cereals with a stone with a baby on their back. &#10;">
            <a:extLst>
              <a:ext uri="{FF2B5EF4-FFF2-40B4-BE49-F238E27FC236}">
                <a16:creationId xmlns:a16="http://schemas.microsoft.com/office/drawing/2014/main" id="{7A6449D3-9E7B-FB8D-487B-B376F9B6EC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0184" y="3387274"/>
            <a:ext cx="3706895" cy="2820542"/>
          </a:xfrm>
          <a:prstGeom prst="rect">
            <a:avLst/>
          </a:prstGeom>
        </p:spPr>
      </p:pic>
    </p:spTree>
    <p:extLst>
      <p:ext uri="{BB962C8B-B14F-4D97-AF65-F5344CB8AC3E}">
        <p14:creationId xmlns:p14="http://schemas.microsoft.com/office/powerpoint/2010/main" val="37805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91F42-FFDF-B2F6-01D7-963FB137DD5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109AABE-5C23-B067-5D36-EA57B211D86D}"/>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Fibres</a:t>
            </a: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and threads</a:t>
            </a:r>
          </a:p>
        </p:txBody>
      </p:sp>
      <p:pic>
        <p:nvPicPr>
          <p:cNvPr id="10" name="Picture 9" descr="An illustration of two women making thread surrounded by Bronze Age objects including pots, bobbins and a spear. ">
            <a:extLst>
              <a:ext uri="{FF2B5EF4-FFF2-40B4-BE49-F238E27FC236}">
                <a16:creationId xmlns:a16="http://schemas.microsoft.com/office/drawing/2014/main" id="{38E4C732-10E1-CDBC-06F9-03DF380D9A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136" y="2700239"/>
            <a:ext cx="4847997" cy="3616583"/>
          </a:xfrm>
          <a:prstGeom prst="rect">
            <a:avLst/>
          </a:prstGeom>
        </p:spPr>
      </p:pic>
      <p:sp>
        <p:nvSpPr>
          <p:cNvPr id="14" name="TextBox 13">
            <a:extLst>
              <a:ext uri="{FF2B5EF4-FFF2-40B4-BE49-F238E27FC236}">
                <a16:creationId xmlns:a16="http://schemas.microsoft.com/office/drawing/2014/main" id="{42977F79-7312-C9F5-DE16-E243F6DD24E1}"/>
              </a:ext>
            </a:extLst>
          </p:cNvPr>
          <p:cNvSpPr txBox="1"/>
          <p:nvPr/>
        </p:nvSpPr>
        <p:spPr>
          <a:xfrm>
            <a:off x="248136" y="1202305"/>
            <a:ext cx="12489455" cy="1754326"/>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At Must Farm archaeologists found 35 bundles of fibres that had been gathered ready to be spun together to make threads.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They also found tiny “bobbins”, small sticks that had thread wrapped around them.</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There were even little balls of thread that had survived the fire and 3,000 years in the ground!</a:t>
            </a:r>
          </a:p>
          <a:p>
            <a:endParaRPr lang="en-GB" dirty="0"/>
          </a:p>
        </p:txBody>
      </p:sp>
      <p:grpSp>
        <p:nvGrpSpPr>
          <p:cNvPr id="4" name="Group 3" descr="A close-up photograph showing three tiny wooden bobbins wraped with tightly wound thread. ">
            <a:extLst>
              <a:ext uri="{FF2B5EF4-FFF2-40B4-BE49-F238E27FC236}">
                <a16:creationId xmlns:a16="http://schemas.microsoft.com/office/drawing/2014/main" id="{9687AE6C-DE04-4702-5222-8A2C58DCC1EE}"/>
              </a:ext>
            </a:extLst>
          </p:cNvPr>
          <p:cNvGrpSpPr/>
          <p:nvPr/>
        </p:nvGrpSpPr>
        <p:grpSpPr>
          <a:xfrm>
            <a:off x="6096000" y="2749400"/>
            <a:ext cx="5444989" cy="3474419"/>
            <a:chOff x="6322142" y="2700239"/>
            <a:chExt cx="5444989" cy="3474419"/>
          </a:xfrm>
        </p:grpSpPr>
        <p:pic>
          <p:nvPicPr>
            <p:cNvPr id="8" name="Picture 7" descr="A group of black objects&#10;&#10;AI-generated content may be incorrect.">
              <a:extLst>
                <a:ext uri="{FF2B5EF4-FFF2-40B4-BE49-F238E27FC236}">
                  <a16:creationId xmlns:a16="http://schemas.microsoft.com/office/drawing/2014/main" id="{B049FE89-27B8-E87C-A26B-4FC246FA833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22142" y="2700239"/>
              <a:ext cx="5444989" cy="3474419"/>
            </a:xfrm>
            <a:prstGeom prst="rect">
              <a:avLst/>
            </a:prstGeom>
          </p:spPr>
        </p:pic>
        <p:sp>
          <p:nvSpPr>
            <p:cNvPr id="2" name="Rectangle: Rounded Corners 1">
              <a:extLst>
                <a:ext uri="{FF2B5EF4-FFF2-40B4-BE49-F238E27FC236}">
                  <a16:creationId xmlns:a16="http://schemas.microsoft.com/office/drawing/2014/main" id="{3D369A23-312C-60C8-DC86-4CA4E6C54836}"/>
                </a:ext>
              </a:extLst>
            </p:cNvPr>
            <p:cNvSpPr/>
            <p:nvPr/>
          </p:nvSpPr>
          <p:spPr>
            <a:xfrm>
              <a:off x="6322142" y="5677425"/>
              <a:ext cx="2287842" cy="37946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Bobbins of thread</a:t>
              </a:r>
            </a:p>
          </p:txBody>
        </p:sp>
      </p:grpSp>
    </p:spTree>
    <p:extLst>
      <p:ext uri="{BB962C8B-B14F-4D97-AF65-F5344CB8AC3E}">
        <p14:creationId xmlns:p14="http://schemas.microsoft.com/office/powerpoint/2010/main" val="30128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9B47F-3BDB-CAE8-3F2F-22F2FF1EBBE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180CA6F-C8B8-B477-FDE3-24A3E55E4010}"/>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Textiles and weaving</a:t>
            </a:r>
          </a:p>
        </p:txBody>
      </p:sp>
      <p:sp>
        <p:nvSpPr>
          <p:cNvPr id="9" name="TextBox 8">
            <a:extLst>
              <a:ext uri="{FF2B5EF4-FFF2-40B4-BE49-F238E27FC236}">
                <a16:creationId xmlns:a16="http://schemas.microsoft.com/office/drawing/2014/main" id="{60F81A5F-A5C1-E134-826D-E61246B6460D}"/>
              </a:ext>
            </a:extLst>
          </p:cNvPr>
          <p:cNvSpPr txBox="1"/>
          <p:nvPr/>
        </p:nvSpPr>
        <p:spPr>
          <a:xfrm>
            <a:off x="402336" y="1302358"/>
            <a:ext cx="7635240" cy="1477328"/>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None of the pieces of textile that were found at Must Farm could be identified as artefacts (like items of clothing).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Lots of the pieces were very well made and some of the best in Europe at this time. </a:t>
            </a:r>
            <a:endParaRPr lang="en-GB" dirty="0"/>
          </a:p>
        </p:txBody>
      </p:sp>
      <p:grpSp>
        <p:nvGrpSpPr>
          <p:cNvPr id="5" name="Group 4" descr="An illustration of a person in a yellow dress making textiles on a loom. A bench with pots and artefacts is next to them.">
            <a:extLst>
              <a:ext uri="{FF2B5EF4-FFF2-40B4-BE49-F238E27FC236}">
                <a16:creationId xmlns:a16="http://schemas.microsoft.com/office/drawing/2014/main" id="{620604E0-AE43-C70A-565C-CA13DFA9A689}"/>
              </a:ext>
            </a:extLst>
          </p:cNvPr>
          <p:cNvGrpSpPr/>
          <p:nvPr/>
        </p:nvGrpSpPr>
        <p:grpSpPr>
          <a:xfrm>
            <a:off x="326474" y="2501928"/>
            <a:ext cx="7074398" cy="4212713"/>
            <a:chOff x="309628" y="2414378"/>
            <a:chExt cx="7074398" cy="4212713"/>
          </a:xfrm>
        </p:grpSpPr>
        <p:pic>
          <p:nvPicPr>
            <p:cNvPr id="8" name="Picture 7" descr="An illustration of a person in a yellow dress making textiles on a loom. A bench with pots and artefacts is next to them. ">
              <a:extLst>
                <a:ext uri="{FF2B5EF4-FFF2-40B4-BE49-F238E27FC236}">
                  <a16:creationId xmlns:a16="http://schemas.microsoft.com/office/drawing/2014/main" id="{81FA5B80-19C5-25FC-14E1-D93944E577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628" y="2414378"/>
              <a:ext cx="6160597" cy="4212713"/>
            </a:xfrm>
            <a:prstGeom prst="rect">
              <a:avLst/>
            </a:prstGeom>
          </p:spPr>
        </p:pic>
        <p:grpSp>
          <p:nvGrpSpPr>
            <p:cNvPr id="20" name="Group 19">
              <a:extLst>
                <a:ext uri="{FF2B5EF4-FFF2-40B4-BE49-F238E27FC236}">
                  <a16:creationId xmlns:a16="http://schemas.microsoft.com/office/drawing/2014/main" id="{B9CC55FE-3D3C-DC67-64C6-950C63DB7A2A}"/>
                </a:ext>
                <a:ext uri="{C183D7F6-B498-43B3-948B-1728B52AA6E4}">
                  <adec:decorative xmlns:adec="http://schemas.microsoft.com/office/drawing/2017/decorative" val="1"/>
                </a:ext>
              </a:extLst>
            </p:cNvPr>
            <p:cNvGrpSpPr/>
            <p:nvPr/>
          </p:nvGrpSpPr>
          <p:grpSpPr>
            <a:xfrm>
              <a:off x="5722811" y="3011716"/>
              <a:ext cx="1661215" cy="512602"/>
              <a:chOff x="5722811" y="3011716"/>
              <a:chExt cx="1661215" cy="512602"/>
            </a:xfrm>
          </p:grpSpPr>
          <p:sp>
            <p:nvSpPr>
              <p:cNvPr id="7" name="Rectangle: Rounded Corners 6">
                <a:extLst>
                  <a:ext uri="{FF2B5EF4-FFF2-40B4-BE49-F238E27FC236}">
                    <a16:creationId xmlns:a16="http://schemas.microsoft.com/office/drawing/2014/main" id="{B31005C4-D9A2-5571-739A-D0E429DE916F}"/>
                  </a:ext>
                </a:extLst>
              </p:cNvPr>
              <p:cNvSpPr/>
              <p:nvPr/>
            </p:nvSpPr>
            <p:spPr>
              <a:xfrm>
                <a:off x="6562933" y="3011716"/>
                <a:ext cx="821093" cy="37946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Loom</a:t>
                </a:r>
              </a:p>
            </p:txBody>
          </p:sp>
          <p:cxnSp>
            <p:nvCxnSpPr>
              <p:cNvPr id="13" name="Straight Arrow Connector 12">
                <a:extLst>
                  <a:ext uri="{FF2B5EF4-FFF2-40B4-BE49-F238E27FC236}">
                    <a16:creationId xmlns:a16="http://schemas.microsoft.com/office/drawing/2014/main" id="{7C98B764-4DC3-6A05-F8B4-E186C2508269}"/>
                  </a:ext>
                  <a:ext uri="{C183D7F6-B498-43B3-948B-1728B52AA6E4}">
                    <adec:decorative xmlns:adec="http://schemas.microsoft.com/office/drawing/2017/decorative" val="1"/>
                  </a:ext>
                </a:extLst>
              </p:cNvPr>
              <p:cNvCxnSpPr>
                <a:cxnSpLocks/>
              </p:cNvCxnSpPr>
              <p:nvPr/>
            </p:nvCxnSpPr>
            <p:spPr>
              <a:xfrm flipH="1">
                <a:off x="5722811" y="3175819"/>
                <a:ext cx="882712" cy="348499"/>
              </a:xfrm>
              <a:prstGeom prst="straightConnector1">
                <a:avLst/>
              </a:prstGeom>
              <a:ln w="38100">
                <a:solidFill>
                  <a:srgbClr val="1D4289"/>
                </a:solidFill>
                <a:tailEnd type="triangle"/>
              </a:ln>
            </p:spPr>
            <p:style>
              <a:lnRef idx="2">
                <a:schemeClr val="accent1"/>
              </a:lnRef>
              <a:fillRef idx="0">
                <a:schemeClr val="accent1"/>
              </a:fillRef>
              <a:effectRef idx="1">
                <a:schemeClr val="accent1"/>
              </a:effectRef>
              <a:fontRef idx="minor">
                <a:schemeClr val="tx1"/>
              </a:fontRef>
            </p:style>
          </p:cxnSp>
        </p:grpSp>
      </p:grpSp>
      <p:pic>
        <p:nvPicPr>
          <p:cNvPr id="4" name="Picture 3" descr="A close-up photograph of a black fabric.">
            <a:extLst>
              <a:ext uri="{FF2B5EF4-FFF2-40B4-BE49-F238E27FC236}">
                <a16:creationId xmlns:a16="http://schemas.microsoft.com/office/drawing/2014/main" id="{1FA22A20-315E-AC2F-5833-7A5B2CBD31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8171" y="1389841"/>
            <a:ext cx="3332142" cy="2224175"/>
          </a:xfrm>
          <a:prstGeom prst="rect">
            <a:avLst/>
          </a:prstGeom>
          <a:ln w="76200">
            <a:solidFill>
              <a:srgbClr val="7B1B3B"/>
            </a:solidFill>
          </a:ln>
        </p:spPr>
      </p:pic>
      <p:sp>
        <p:nvSpPr>
          <p:cNvPr id="10" name="TextBox 9">
            <a:extLst>
              <a:ext uri="{FF2B5EF4-FFF2-40B4-BE49-F238E27FC236}">
                <a16:creationId xmlns:a16="http://schemas.microsoft.com/office/drawing/2014/main" id="{F559A68E-4FB0-A1D3-21E5-3570D54DFE04}"/>
              </a:ext>
            </a:extLst>
          </p:cNvPr>
          <p:cNvSpPr txBox="1"/>
          <p:nvPr/>
        </p:nvSpPr>
        <p:spPr>
          <a:xfrm>
            <a:off x="6546086" y="3846284"/>
            <a:ext cx="5573012" cy="1200329"/>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One textile was a very finely woven piece of cloth that had been folded several times. Using a microscope to look at it showed it might never have been used. </a:t>
            </a:r>
          </a:p>
          <a:p>
            <a:endParaRPr lang="en-GB" dirty="0"/>
          </a:p>
        </p:txBody>
      </p:sp>
      <p:sp>
        <p:nvSpPr>
          <p:cNvPr id="2" name="TextBox 1">
            <a:extLst>
              <a:ext uri="{FF2B5EF4-FFF2-40B4-BE49-F238E27FC236}">
                <a16:creationId xmlns:a16="http://schemas.microsoft.com/office/drawing/2014/main" id="{8D99ECD8-55AF-9322-BBA5-20F6308DD150}"/>
              </a:ext>
            </a:extLst>
          </p:cNvPr>
          <p:cNvSpPr txBox="1"/>
          <p:nvPr/>
        </p:nvSpPr>
        <p:spPr>
          <a:xfrm>
            <a:off x="6546086" y="4901005"/>
            <a:ext cx="5573012" cy="1200329"/>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Evidence suggests that Roundhouse One would have had a loom inside that could have been used to weave the textiles from the threads. </a:t>
            </a:r>
          </a:p>
          <a:p>
            <a:endParaRPr lang="en-GB" dirty="0"/>
          </a:p>
        </p:txBody>
      </p:sp>
    </p:spTree>
    <p:extLst>
      <p:ext uri="{BB962C8B-B14F-4D97-AF65-F5344CB8AC3E}">
        <p14:creationId xmlns:p14="http://schemas.microsoft.com/office/powerpoint/2010/main" val="3240867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DDFC0-A58B-58BF-839F-5A577C40525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674803B-B2F7-64A2-5B31-471C556F23D5}"/>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How were textiles and fabric made?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hoto of replica Bronze Age string and thread on wooden bobbins surrounded by other replica objects.">
            <a:hlinkClick r:id="rId3" tooltip="Watch this clip to find out about textils and weaving"/>
            <a:extLst>
              <a:ext uri="{FF2B5EF4-FFF2-40B4-BE49-F238E27FC236}">
                <a16:creationId xmlns:a16="http://schemas.microsoft.com/office/drawing/2014/main" id="{730BD3D3-50CC-287D-740C-EFADD3280068}"/>
              </a:ext>
            </a:extLst>
          </p:cNvPr>
          <p:cNvPicPr>
            <a:picLocks noChangeAspect="1"/>
          </p:cNvPicPr>
          <p:nvPr/>
        </p:nvPicPr>
        <p:blipFill>
          <a:blip r:embed="rId4">
            <a:extLst>
              <a:ext uri="{28A0092B-C50C-407E-A947-70E740481C1C}">
                <a14:useLocalDpi xmlns:a14="http://schemas.microsoft.com/office/drawing/2010/main" val="0"/>
              </a:ext>
            </a:extLst>
          </a:blip>
          <a:srcRect t="805" b="805"/>
          <a:stretch/>
        </p:blipFill>
        <p:spPr>
          <a:xfrm>
            <a:off x="1415671" y="1069848"/>
            <a:ext cx="9351390" cy="5175504"/>
          </a:xfrm>
          <a:prstGeom prst="rect">
            <a:avLst/>
          </a:prstGeom>
        </p:spPr>
      </p:pic>
      <p:sp>
        <p:nvSpPr>
          <p:cNvPr id="2" name="Action Button: Video 1">
            <a:hlinkClick r:id="rId3" highlightClick="1"/>
            <a:extLst>
              <a:ext uri="{FF2B5EF4-FFF2-40B4-BE49-F238E27FC236}">
                <a16:creationId xmlns:a16="http://schemas.microsoft.com/office/drawing/2014/main" id="{F62A8874-1F24-621C-275E-5FAFF17283B9}"/>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4884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B8FA7-30E8-816E-C63C-44AB628C39B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FCCE74-11CF-EB1E-C48F-099C649D6FDC}"/>
              </a:ext>
            </a:extLst>
          </p:cNvPr>
          <p:cNvSpPr txBox="1">
            <a:spLocks noGrp="1"/>
          </p:cNvSpPr>
          <p:nvPr>
            <p:ph type="title" idx="4294967295"/>
          </p:nvPr>
        </p:nvSpPr>
        <p:spPr>
          <a:xfrm>
            <a:off x="0" y="176992"/>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Understanding an artefact</a:t>
            </a:r>
          </a:p>
        </p:txBody>
      </p:sp>
      <p:sp>
        <p:nvSpPr>
          <p:cNvPr id="9" name="TextBox 8">
            <a:extLst>
              <a:ext uri="{FF2B5EF4-FFF2-40B4-BE49-F238E27FC236}">
                <a16:creationId xmlns:a16="http://schemas.microsoft.com/office/drawing/2014/main" id="{92647212-478E-A532-7C2C-5A941152647F}"/>
              </a:ext>
            </a:extLst>
          </p:cNvPr>
          <p:cNvSpPr txBox="1"/>
          <p:nvPr/>
        </p:nvSpPr>
        <p:spPr>
          <a:xfrm>
            <a:off x="401612" y="1226631"/>
            <a:ext cx="11548872" cy="1015663"/>
          </a:xfrm>
          <a:prstGeom prst="rect">
            <a:avLst/>
          </a:prstGeom>
          <a:noFill/>
        </p:spPr>
        <p:txBody>
          <a:bodyPr wrap="square" rtlCol="0">
            <a:spAutoFit/>
          </a:bodyPr>
          <a:lstStyle/>
          <a:p>
            <a:pPr lvl="0"/>
            <a:r>
              <a:rPr lang="en-GB" sz="2400" b="1" dirty="0">
                <a:latin typeface="Calibri" panose="020F0502020204030204" pitchFamily="34" charset="0"/>
                <a:ea typeface="Calibri" panose="020F0502020204030204" pitchFamily="34" charset="0"/>
                <a:cs typeface="Calibri" panose="020F0502020204030204" pitchFamily="34" charset="0"/>
              </a:rPr>
              <a:t>What do you think this artefact might have been used for? The scale shows how big it is. </a:t>
            </a:r>
          </a:p>
          <a:p>
            <a:pPr lvl="0"/>
            <a:endParaRPr lang="en-GB" dirty="0"/>
          </a:p>
          <a:p>
            <a:endParaRPr lang="en-GB" dirty="0"/>
          </a:p>
        </p:txBody>
      </p:sp>
      <p:pic>
        <p:nvPicPr>
          <p:cNvPr id="7" name="Picture 6" descr="A photograph showing both sides of a Bronze Age razor. The razor is roughly circular with a long thin rectangle coming out from one side. A tiny hole is towards the top. It has a layer of corrosion on its surface which is an orange brown colour. ">
            <a:extLst>
              <a:ext uri="{FF2B5EF4-FFF2-40B4-BE49-F238E27FC236}">
                <a16:creationId xmlns:a16="http://schemas.microsoft.com/office/drawing/2014/main" id="{79254704-41A4-ED8E-B25F-3BF57F662F8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91096" y="1894747"/>
            <a:ext cx="4790078" cy="4270338"/>
          </a:xfrm>
          <a:prstGeom prst="rect">
            <a:avLst/>
          </a:prstGeom>
        </p:spPr>
      </p:pic>
      <p:grpSp>
        <p:nvGrpSpPr>
          <p:cNvPr id="19" name="Group 18">
            <a:extLst>
              <a:ext uri="{FF2B5EF4-FFF2-40B4-BE49-F238E27FC236}">
                <a16:creationId xmlns:a16="http://schemas.microsoft.com/office/drawing/2014/main" id="{EB327F1E-8B8E-7008-70F2-D7C63291FEC6}"/>
              </a:ext>
              <a:ext uri="{C183D7F6-B498-43B3-948B-1728B52AA6E4}">
                <adec:decorative xmlns:adec="http://schemas.microsoft.com/office/drawing/2017/decorative" val="1"/>
              </a:ext>
            </a:extLst>
          </p:cNvPr>
          <p:cNvGrpSpPr/>
          <p:nvPr/>
        </p:nvGrpSpPr>
        <p:grpSpPr>
          <a:xfrm>
            <a:off x="6096800" y="1894747"/>
            <a:ext cx="5404104" cy="759755"/>
            <a:chOff x="6096800" y="1894747"/>
            <a:chExt cx="5404104" cy="759755"/>
          </a:xfrm>
        </p:grpSpPr>
        <p:sp>
          <p:nvSpPr>
            <p:cNvPr id="12" name="Rectangle: Rounded Corners 11">
              <a:extLst>
                <a:ext uri="{FF2B5EF4-FFF2-40B4-BE49-F238E27FC236}">
                  <a16:creationId xmlns:a16="http://schemas.microsoft.com/office/drawing/2014/main" id="{96C81052-B256-DF0E-B672-13587B4107FD}"/>
                </a:ext>
              </a:extLst>
            </p:cNvPr>
            <p:cNvSpPr/>
            <p:nvPr/>
          </p:nvSpPr>
          <p:spPr>
            <a:xfrm>
              <a:off x="6096800" y="1894747"/>
              <a:ext cx="5404104" cy="646331"/>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145F270-20D3-9812-A8EA-D9AB6A6661A6}"/>
                </a:ext>
              </a:extLst>
            </p:cNvPr>
            <p:cNvSpPr txBox="1"/>
            <p:nvPr/>
          </p:nvSpPr>
          <p:spPr>
            <a:xfrm>
              <a:off x="6258344" y="2008171"/>
              <a:ext cx="5041392" cy="646331"/>
            </a:xfrm>
            <a:prstGeom prst="rect">
              <a:avLst/>
            </a:prstGeom>
            <a:noFill/>
          </p:spPr>
          <p:txBody>
            <a:bodyPr wrap="square" rtlCol="0">
              <a:spAutoFit/>
            </a:bodyPr>
            <a:lstStyle/>
            <a:p>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Clue: it is made from Bronze and has sharp edges. </a:t>
              </a:r>
            </a:p>
            <a:p>
              <a:endParaRPr lang="en-GB" dirty="0"/>
            </a:p>
          </p:txBody>
        </p:sp>
      </p:grpSp>
      <p:grpSp>
        <p:nvGrpSpPr>
          <p:cNvPr id="20" name="Group 19">
            <a:extLst>
              <a:ext uri="{FF2B5EF4-FFF2-40B4-BE49-F238E27FC236}">
                <a16:creationId xmlns:a16="http://schemas.microsoft.com/office/drawing/2014/main" id="{C49208BD-A9E4-F9B3-D2DC-A1C353922477}"/>
              </a:ext>
              <a:ext uri="{C183D7F6-B498-43B3-948B-1728B52AA6E4}">
                <adec:decorative xmlns:adec="http://schemas.microsoft.com/office/drawing/2017/decorative" val="1"/>
              </a:ext>
            </a:extLst>
          </p:cNvPr>
          <p:cNvGrpSpPr/>
          <p:nvPr/>
        </p:nvGrpSpPr>
        <p:grpSpPr>
          <a:xfrm>
            <a:off x="6096800" y="2738289"/>
            <a:ext cx="5483352" cy="1042630"/>
            <a:chOff x="6096800" y="2738289"/>
            <a:chExt cx="5483352" cy="1042630"/>
          </a:xfrm>
        </p:grpSpPr>
        <p:sp>
          <p:nvSpPr>
            <p:cNvPr id="13" name="Rectangle: Rounded Corners 12">
              <a:extLst>
                <a:ext uri="{FF2B5EF4-FFF2-40B4-BE49-F238E27FC236}">
                  <a16:creationId xmlns:a16="http://schemas.microsoft.com/office/drawing/2014/main" id="{907B626F-0FB6-594D-C507-F6E4CFEFE88E}"/>
                </a:ext>
              </a:extLst>
            </p:cNvPr>
            <p:cNvSpPr/>
            <p:nvPr/>
          </p:nvSpPr>
          <p:spPr>
            <a:xfrm>
              <a:off x="6096800" y="2738289"/>
              <a:ext cx="5404104" cy="923330"/>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9F139B6-AF76-BAB9-5711-C01A94E89587}"/>
                </a:ext>
              </a:extLst>
            </p:cNvPr>
            <p:cNvSpPr txBox="1"/>
            <p:nvPr/>
          </p:nvSpPr>
          <p:spPr>
            <a:xfrm>
              <a:off x="6176048" y="2857589"/>
              <a:ext cx="5404104" cy="923330"/>
            </a:xfrm>
            <a:prstGeom prst="rect">
              <a:avLst/>
            </a:prstGeom>
            <a:noFill/>
          </p:spPr>
          <p:txBody>
            <a:bodyPr wrap="square" rtlCol="0">
              <a:spAutoFit/>
            </a:bodyPr>
            <a:lstStyle/>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This object is Bronze Age razor! Archaeologists usually think these would have been used for shaving. </a:t>
              </a:r>
            </a:p>
            <a:p>
              <a:endParaRPr lang="en-GB" dirty="0"/>
            </a:p>
          </p:txBody>
        </p:sp>
      </p:grpSp>
      <p:grpSp>
        <p:nvGrpSpPr>
          <p:cNvPr id="21" name="Group 20">
            <a:extLst>
              <a:ext uri="{FF2B5EF4-FFF2-40B4-BE49-F238E27FC236}">
                <a16:creationId xmlns:a16="http://schemas.microsoft.com/office/drawing/2014/main" id="{76DECC43-3B07-FE3E-8E86-5050A1B123E6}"/>
              </a:ext>
              <a:ext uri="{C183D7F6-B498-43B3-948B-1728B52AA6E4}">
                <adec:decorative xmlns:adec="http://schemas.microsoft.com/office/drawing/2017/decorative" val="1"/>
              </a:ext>
            </a:extLst>
          </p:cNvPr>
          <p:cNvGrpSpPr/>
          <p:nvPr/>
        </p:nvGrpSpPr>
        <p:grpSpPr>
          <a:xfrm>
            <a:off x="6096000" y="3816432"/>
            <a:ext cx="5404104" cy="1284116"/>
            <a:chOff x="6096000" y="3816432"/>
            <a:chExt cx="5404104" cy="1284116"/>
          </a:xfrm>
        </p:grpSpPr>
        <p:sp>
          <p:nvSpPr>
            <p:cNvPr id="15" name="Rectangle: Rounded Corners 14">
              <a:extLst>
                <a:ext uri="{FF2B5EF4-FFF2-40B4-BE49-F238E27FC236}">
                  <a16:creationId xmlns:a16="http://schemas.microsoft.com/office/drawing/2014/main" id="{EEA27C42-8DE5-506B-B48C-534C14E155B2}"/>
                </a:ext>
              </a:extLst>
            </p:cNvPr>
            <p:cNvSpPr/>
            <p:nvPr/>
          </p:nvSpPr>
          <p:spPr>
            <a:xfrm>
              <a:off x="6096000" y="3816432"/>
              <a:ext cx="5404104" cy="1096092"/>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3BAA418-BE0D-7329-13DB-A2941F36DF99}"/>
                </a:ext>
              </a:extLst>
            </p:cNvPr>
            <p:cNvSpPr txBox="1"/>
            <p:nvPr/>
          </p:nvSpPr>
          <p:spPr>
            <a:xfrm>
              <a:off x="6258344" y="3900219"/>
              <a:ext cx="5041392" cy="1200329"/>
            </a:xfrm>
            <a:prstGeom prst="rect">
              <a:avLst/>
            </a:prstGeom>
            <a:noFill/>
          </p:spPr>
          <p:txBody>
            <a:bodyPr wrap="square" rtlCol="0">
              <a:spAutoFit/>
            </a:bodyPr>
            <a:lstStyle/>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However, the razors at Must Farm were found very close to textiles. Could they have been used to cut threads and fabric?</a:t>
              </a:r>
            </a:p>
            <a:p>
              <a:endParaRPr lang="en-GB" dirty="0"/>
            </a:p>
          </p:txBody>
        </p:sp>
      </p:grpSp>
      <p:grpSp>
        <p:nvGrpSpPr>
          <p:cNvPr id="4" name="Group 3">
            <a:extLst>
              <a:ext uri="{FF2B5EF4-FFF2-40B4-BE49-F238E27FC236}">
                <a16:creationId xmlns:a16="http://schemas.microsoft.com/office/drawing/2014/main" id="{910F6F7A-0F17-4C60-E713-21538C7A6868}"/>
              </a:ext>
              <a:ext uri="{C183D7F6-B498-43B3-948B-1728B52AA6E4}">
                <adec:decorative xmlns:adec="http://schemas.microsoft.com/office/drawing/2017/decorative" val="1"/>
              </a:ext>
            </a:extLst>
          </p:cNvPr>
          <p:cNvGrpSpPr/>
          <p:nvPr/>
        </p:nvGrpSpPr>
        <p:grpSpPr>
          <a:xfrm>
            <a:off x="6096000" y="5105949"/>
            <a:ext cx="5404104" cy="646331"/>
            <a:chOff x="6096000" y="5105949"/>
            <a:chExt cx="5404104" cy="646331"/>
          </a:xfrm>
        </p:grpSpPr>
        <p:sp>
          <p:nvSpPr>
            <p:cNvPr id="17" name="Rectangle: Rounded Corners 16">
              <a:extLst>
                <a:ext uri="{FF2B5EF4-FFF2-40B4-BE49-F238E27FC236}">
                  <a16:creationId xmlns:a16="http://schemas.microsoft.com/office/drawing/2014/main" id="{7F506114-C75B-CA45-4C35-6E86643F5FF0}"/>
                </a:ext>
              </a:extLst>
            </p:cNvPr>
            <p:cNvSpPr/>
            <p:nvPr/>
          </p:nvSpPr>
          <p:spPr>
            <a:xfrm>
              <a:off x="6096000" y="5105949"/>
              <a:ext cx="5404104" cy="646331"/>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F6A3C76-805B-182B-9448-0B5426D8BE1A}"/>
                </a:ext>
              </a:extLst>
            </p:cNvPr>
            <p:cNvSpPr txBox="1"/>
            <p:nvPr/>
          </p:nvSpPr>
          <p:spPr>
            <a:xfrm>
              <a:off x="6257544" y="5219373"/>
              <a:ext cx="5041392" cy="369332"/>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What do you think the razor was used for?</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Rectangle: Rounded Corners 1">
            <a:extLst>
              <a:ext uri="{FF2B5EF4-FFF2-40B4-BE49-F238E27FC236}">
                <a16:creationId xmlns:a16="http://schemas.microsoft.com/office/drawing/2014/main" id="{3C99A58B-1FE7-3B60-F419-980DE41C3AE9}"/>
              </a:ext>
            </a:extLst>
          </p:cNvPr>
          <p:cNvSpPr/>
          <p:nvPr/>
        </p:nvSpPr>
        <p:spPr>
          <a:xfrm>
            <a:off x="2341495" y="1734462"/>
            <a:ext cx="1489280" cy="365169"/>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Bronze razor</a:t>
            </a:r>
          </a:p>
        </p:txBody>
      </p:sp>
    </p:spTree>
    <p:extLst>
      <p:ext uri="{BB962C8B-B14F-4D97-AF65-F5344CB8AC3E}">
        <p14:creationId xmlns:p14="http://schemas.microsoft.com/office/powerpoint/2010/main" val="95382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2E6A3-4FC2-5C1A-7F97-9CCD2EAA97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FC693B-87EF-20B8-E4E9-DAC3B8F3442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0" y="-33435"/>
            <a:ext cx="12192000" cy="6734237"/>
          </a:xfrm>
          <a:prstGeom prst="rect">
            <a:avLst/>
          </a:prstGeom>
        </p:spPr>
      </p:pic>
      <p:sp>
        <p:nvSpPr>
          <p:cNvPr id="6" name="Title 5">
            <a:extLst>
              <a:ext uri="{FF2B5EF4-FFF2-40B4-BE49-F238E27FC236}">
                <a16:creationId xmlns:a16="http://schemas.microsoft.com/office/drawing/2014/main" id="{23BCD636-CA22-EF98-26D1-EA1A9A979001}"/>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 Bronze Age necklace</a:t>
            </a:r>
          </a:p>
        </p:txBody>
      </p:sp>
      <p:sp>
        <p:nvSpPr>
          <p:cNvPr id="25" name="TextBox 24">
            <a:extLst>
              <a:ext uri="{FF2B5EF4-FFF2-40B4-BE49-F238E27FC236}">
                <a16:creationId xmlns:a16="http://schemas.microsoft.com/office/drawing/2014/main" id="{DCE8CFBD-1217-53ED-41FE-CB1EF9A5B482}"/>
              </a:ext>
            </a:extLst>
          </p:cNvPr>
          <p:cNvSpPr txBox="1"/>
          <p:nvPr/>
        </p:nvSpPr>
        <p:spPr>
          <a:xfrm>
            <a:off x="520548" y="1582340"/>
            <a:ext cx="2698362" cy="3693319"/>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Most of the artefacts from Must Farm are quite plain and not very decorative.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However, archaeologists found beads and even a whole necklace.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The necklace was found inside Roundhouse One and was made from 21 different beads. </a:t>
            </a:r>
          </a:p>
          <a:p>
            <a:endParaRPr lang="en-GB" dirty="0"/>
          </a:p>
        </p:txBody>
      </p:sp>
      <p:sp>
        <p:nvSpPr>
          <p:cNvPr id="14" name="Rectangle: Rounded Corners 13">
            <a:extLst>
              <a:ext uri="{FF2B5EF4-FFF2-40B4-BE49-F238E27FC236}">
                <a16:creationId xmlns:a16="http://schemas.microsoft.com/office/drawing/2014/main" id="{9B510DCA-C60F-EBEA-DE92-F64866FB0213}"/>
              </a:ext>
            </a:extLst>
          </p:cNvPr>
          <p:cNvSpPr/>
          <p:nvPr/>
        </p:nvSpPr>
        <p:spPr>
          <a:xfrm>
            <a:off x="3877623" y="1456268"/>
            <a:ext cx="1450076" cy="365169"/>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Amber bead</a:t>
            </a:r>
          </a:p>
        </p:txBody>
      </p:sp>
      <p:pic>
        <p:nvPicPr>
          <p:cNvPr id="10" name="Picture 9" descr="A close-up photograph of a circular amber bead. It is a golden-orange colour with a small hole in the middle. ">
            <a:extLst>
              <a:ext uri="{FF2B5EF4-FFF2-40B4-BE49-F238E27FC236}">
                <a16:creationId xmlns:a16="http://schemas.microsoft.com/office/drawing/2014/main" id="{4E36B727-3904-DC82-4240-01A5A26B984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593388" y="1862943"/>
            <a:ext cx="2018546" cy="1863715"/>
          </a:xfrm>
          <a:prstGeom prst="rect">
            <a:avLst/>
          </a:prstGeom>
        </p:spPr>
      </p:pic>
      <p:sp>
        <p:nvSpPr>
          <p:cNvPr id="15" name="Rectangle: Rounded Corners 14">
            <a:extLst>
              <a:ext uri="{FF2B5EF4-FFF2-40B4-BE49-F238E27FC236}">
                <a16:creationId xmlns:a16="http://schemas.microsoft.com/office/drawing/2014/main" id="{C9618AD2-0776-D3E5-7098-80E5A7B3B685}"/>
              </a:ext>
            </a:extLst>
          </p:cNvPr>
          <p:cNvSpPr/>
          <p:nvPr/>
        </p:nvSpPr>
        <p:spPr>
          <a:xfrm>
            <a:off x="1222960" y="5275659"/>
            <a:ext cx="1995950" cy="666081"/>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Reconstruction of the necklace</a:t>
            </a:r>
          </a:p>
        </p:txBody>
      </p:sp>
      <p:pic>
        <p:nvPicPr>
          <p:cNvPr id="7" name="Picture 6" descr="A reconstruction of a necklace. In the middle of the necklace are three large beads, one made from shale, one from siltstone and one from amber. Either side of these are nine smaller beads alternating between green and blue in colour. ">
            <a:extLst>
              <a:ext uri="{FF2B5EF4-FFF2-40B4-BE49-F238E27FC236}">
                <a16:creationId xmlns:a16="http://schemas.microsoft.com/office/drawing/2014/main" id="{97678166-1519-7827-1B6E-2D83D9EE3D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8625" y="3728050"/>
            <a:ext cx="2628073" cy="2345539"/>
          </a:xfrm>
          <a:prstGeom prst="rect">
            <a:avLst/>
          </a:prstGeom>
        </p:spPr>
      </p:pic>
      <p:pic>
        <p:nvPicPr>
          <p:cNvPr id="13" name="Picture 12" descr="A close-up photograph of the remains of the Must Farm necklace in the ground. Some beads can be seen resting on dark brown earth. Around the beads are smaller coloured patches of green and blue which are the remains of less well preserved beads. ">
            <a:extLst>
              <a:ext uri="{FF2B5EF4-FFF2-40B4-BE49-F238E27FC236}">
                <a16:creationId xmlns:a16="http://schemas.microsoft.com/office/drawing/2014/main" id="{95180193-DDE2-DA82-46A1-F5BD45A7573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483999" y="2499191"/>
            <a:ext cx="5123414" cy="3417316"/>
          </a:xfrm>
          <a:prstGeom prst="rect">
            <a:avLst/>
          </a:prstGeom>
          <a:ln w="76200">
            <a:solidFill>
              <a:srgbClr val="7B1B3B"/>
            </a:solidFill>
          </a:ln>
        </p:spPr>
      </p:pic>
      <p:grpSp>
        <p:nvGrpSpPr>
          <p:cNvPr id="8" name="Group 7">
            <a:extLst>
              <a:ext uri="{FF2B5EF4-FFF2-40B4-BE49-F238E27FC236}">
                <a16:creationId xmlns:a16="http://schemas.microsoft.com/office/drawing/2014/main" id="{980DC45B-9D98-A229-499C-FCC4D59396FA}"/>
              </a:ext>
              <a:ext uri="{C183D7F6-B498-43B3-948B-1728B52AA6E4}">
                <adec:decorative xmlns:adec="http://schemas.microsoft.com/office/drawing/2017/decorative" val="1"/>
              </a:ext>
            </a:extLst>
          </p:cNvPr>
          <p:cNvGrpSpPr/>
          <p:nvPr/>
        </p:nvGrpSpPr>
        <p:grpSpPr>
          <a:xfrm>
            <a:off x="6419959" y="1237123"/>
            <a:ext cx="5251493" cy="1011506"/>
            <a:chOff x="7789135" y="4365291"/>
            <a:chExt cx="3867869" cy="1477328"/>
          </a:xfrm>
        </p:grpSpPr>
        <p:sp>
          <p:nvSpPr>
            <p:cNvPr id="9" name="Rectangle: Rounded Corners 8">
              <a:extLst>
                <a:ext uri="{FF2B5EF4-FFF2-40B4-BE49-F238E27FC236}">
                  <a16:creationId xmlns:a16="http://schemas.microsoft.com/office/drawing/2014/main" id="{DF214F43-AB93-5164-2910-F5031C68E774}"/>
                </a:ext>
              </a:extLst>
            </p:cNvPr>
            <p:cNvSpPr/>
            <p:nvPr/>
          </p:nvSpPr>
          <p:spPr>
            <a:xfrm>
              <a:off x="7830319" y="4365291"/>
              <a:ext cx="3826685" cy="1477328"/>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9C2F1B8-B74E-D29C-5DFC-2A2856FA2A96}"/>
                </a:ext>
              </a:extLst>
            </p:cNvPr>
            <p:cNvSpPr txBox="1"/>
            <p:nvPr/>
          </p:nvSpPr>
          <p:spPr>
            <a:xfrm>
              <a:off x="7789135" y="4441130"/>
              <a:ext cx="3826685" cy="1348545"/>
            </a:xfrm>
            <a:prstGeom prst="rect">
              <a:avLst/>
            </a:prstGeom>
            <a:noFill/>
          </p:spPr>
          <p:txBody>
            <a:bodyPr wrap="square" rtlCol="0">
              <a:spAutoFit/>
            </a:bodyPr>
            <a:lstStyle/>
            <a:p>
              <a:pPr lvl="0" algn="ctr"/>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This is the necklace from Must Farm as archaeologists found it in the ground. The glass beads had been damaged in the fire.</a:t>
              </a:r>
              <a:endParaRPr lang="en-GB" dirty="0"/>
            </a:p>
          </p:txBody>
        </p:sp>
      </p:grpSp>
    </p:spTree>
    <p:extLst>
      <p:ext uri="{BB962C8B-B14F-4D97-AF65-F5344CB8AC3E}">
        <p14:creationId xmlns:p14="http://schemas.microsoft.com/office/powerpoint/2010/main" val="223395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00E99-44C7-F634-778F-E001FFA9F7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4C9CA82-E2A2-36E5-AD03-0E8F2EB033BC}"/>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Beads and Trading</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photograph of individual beads found at Must Farm. Each bead has two views, one of it from above and one from the side. The beads are lots of different colours, incuding orange-red, grey, silver, black and blue. ">
            <a:extLst>
              <a:ext uri="{FF2B5EF4-FFF2-40B4-BE49-F238E27FC236}">
                <a16:creationId xmlns:a16="http://schemas.microsoft.com/office/drawing/2014/main" id="{B3BD90C2-7CDA-0205-3DFD-958DCA5DEBA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6004" y="1336621"/>
            <a:ext cx="6375587" cy="4621727"/>
          </a:xfrm>
          <a:prstGeom prst="rect">
            <a:avLst/>
          </a:prstGeom>
        </p:spPr>
      </p:pic>
      <p:sp>
        <p:nvSpPr>
          <p:cNvPr id="9" name="TextBox 8">
            <a:extLst>
              <a:ext uri="{FF2B5EF4-FFF2-40B4-BE49-F238E27FC236}">
                <a16:creationId xmlns:a16="http://schemas.microsoft.com/office/drawing/2014/main" id="{7BE19CFE-9622-9951-37A5-3DF17E14F288}"/>
              </a:ext>
            </a:extLst>
          </p:cNvPr>
          <p:cNvSpPr txBox="1"/>
          <p:nvPr/>
        </p:nvSpPr>
        <p:spPr>
          <a:xfrm>
            <a:off x="7555185" y="4548046"/>
            <a:ext cx="4173003" cy="1477328"/>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This tells us that the beads and the materials to make them were being traded during the Bronze Age. The glass beads from Iran would have travelled 4,500km to reach Must Farm!</a:t>
            </a:r>
            <a:endParaRPr lang="en-GB" dirty="0"/>
          </a:p>
        </p:txBody>
      </p:sp>
      <p:sp>
        <p:nvSpPr>
          <p:cNvPr id="2" name="TextBox 1">
            <a:extLst>
              <a:ext uri="{FF2B5EF4-FFF2-40B4-BE49-F238E27FC236}">
                <a16:creationId xmlns:a16="http://schemas.microsoft.com/office/drawing/2014/main" id="{D2A8AD51-EC7D-D8D2-D749-CE887386B942}"/>
              </a:ext>
            </a:extLst>
          </p:cNvPr>
          <p:cNvSpPr txBox="1"/>
          <p:nvPr/>
        </p:nvSpPr>
        <p:spPr>
          <a:xfrm>
            <a:off x="7555185" y="1226244"/>
            <a:ext cx="4173003" cy="2031325"/>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The beads were made from lots of different materials including glass, amber, tin, shale and siltstone.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Using scientific techniques archaeologists were able to see where the beads came from. </a:t>
            </a:r>
          </a:p>
        </p:txBody>
      </p:sp>
      <p:sp>
        <p:nvSpPr>
          <p:cNvPr id="7" name="Rectangle: Rounded Corners 6">
            <a:extLst>
              <a:ext uri="{FF2B5EF4-FFF2-40B4-BE49-F238E27FC236}">
                <a16:creationId xmlns:a16="http://schemas.microsoft.com/office/drawing/2014/main" id="{01996FCC-60D2-2AEF-8D21-C048BDB7E1D3}"/>
              </a:ext>
            </a:extLst>
          </p:cNvPr>
          <p:cNvSpPr/>
          <p:nvPr/>
        </p:nvSpPr>
        <p:spPr>
          <a:xfrm>
            <a:off x="8064219" y="3363223"/>
            <a:ext cx="3154931" cy="97351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Glass beads:   Iran or Egypt </a:t>
            </a:r>
          </a:p>
          <a:p>
            <a:r>
              <a:rPr lang="en-GB" dirty="0"/>
              <a:t>Amber:   Denmark</a:t>
            </a:r>
          </a:p>
          <a:p>
            <a:r>
              <a:rPr lang="en-GB" dirty="0"/>
              <a:t>Tin :   Europe/Switzerland</a:t>
            </a:r>
          </a:p>
        </p:txBody>
      </p:sp>
    </p:spTree>
    <p:extLst>
      <p:ext uri="{BB962C8B-B14F-4D97-AF65-F5344CB8AC3E}">
        <p14:creationId xmlns:p14="http://schemas.microsoft.com/office/powerpoint/2010/main" val="19504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974D9-D12E-F3F4-1001-15186376F74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E6B679C-4702-ACB8-D942-3A856838F720}"/>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Beads at Must Farm </a:t>
            </a: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Bronze Age village </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erson wearing purple rubber gloves holding a tiny bead">
            <a:hlinkClick r:id="rId3" tooltip="Watch this clip to find out about Bronze Age beads"/>
            <a:extLst>
              <a:ext uri="{FF2B5EF4-FFF2-40B4-BE49-F238E27FC236}">
                <a16:creationId xmlns:a16="http://schemas.microsoft.com/office/drawing/2014/main" id="{17DD5096-90B7-C7AF-DBEF-E601EC8B9C2A}"/>
              </a:ext>
            </a:extLst>
          </p:cNvPr>
          <p:cNvPicPr>
            <a:picLocks noChangeAspect="1"/>
          </p:cNvPicPr>
          <p:nvPr/>
        </p:nvPicPr>
        <p:blipFill>
          <a:blip r:embed="rId4">
            <a:extLst>
              <a:ext uri="{28A0092B-C50C-407E-A947-70E740481C1C}">
                <a14:useLocalDpi xmlns:a14="http://schemas.microsoft.com/office/drawing/2010/main" val="0"/>
              </a:ext>
            </a:extLst>
          </a:blip>
          <a:srcRect t="805" b="805"/>
          <a:stretch/>
        </p:blipFill>
        <p:spPr>
          <a:xfrm>
            <a:off x="1415671" y="1069848"/>
            <a:ext cx="9351390" cy="5175504"/>
          </a:xfrm>
          <a:prstGeom prst="rect">
            <a:avLst/>
          </a:prstGeom>
        </p:spPr>
      </p:pic>
      <p:sp>
        <p:nvSpPr>
          <p:cNvPr id="2" name="Action Button: Video 1">
            <a:hlinkClick r:id="rId3" highlightClick="1"/>
            <a:extLst>
              <a:ext uri="{FF2B5EF4-FFF2-40B4-BE49-F238E27FC236}">
                <a16:creationId xmlns:a16="http://schemas.microsoft.com/office/drawing/2014/main" id="{F3D11100-4683-5FEF-8BB3-483C61813200}"/>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8463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F3ED1-D755-8DBB-D9A6-696D80D11A7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559A52A-2CBB-4AFB-2A5C-EE1E14F67C5A}"/>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Weapons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photograph showing a spearhead in the ground after it has been discovered. The spear is a golden colour with an area of blue corrosion on its surface. ">
            <a:extLst>
              <a:ext uri="{FF2B5EF4-FFF2-40B4-BE49-F238E27FC236}">
                <a16:creationId xmlns:a16="http://schemas.microsoft.com/office/drawing/2014/main" id="{9D04C949-E510-F635-FB35-92E5367518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401" y="1138800"/>
            <a:ext cx="4190727" cy="2792518"/>
          </a:xfrm>
          <a:prstGeom prst="rect">
            <a:avLst/>
          </a:prstGeom>
          <a:ln w="76200">
            <a:solidFill>
              <a:srgbClr val="7B1B3B"/>
            </a:solidFill>
          </a:ln>
        </p:spPr>
      </p:pic>
      <p:sp>
        <p:nvSpPr>
          <p:cNvPr id="7" name="TextBox 6">
            <a:extLst>
              <a:ext uri="{FF2B5EF4-FFF2-40B4-BE49-F238E27FC236}">
                <a16:creationId xmlns:a16="http://schemas.microsoft.com/office/drawing/2014/main" id="{352094C3-562A-29E6-8B06-DE5BB9DF407C}"/>
              </a:ext>
            </a:extLst>
          </p:cNvPr>
          <p:cNvSpPr txBox="1"/>
          <p:nvPr/>
        </p:nvSpPr>
        <p:spPr>
          <a:xfrm>
            <a:off x="4652907" y="1138800"/>
            <a:ext cx="7276692" cy="2862322"/>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Nine spears and some broken swords were discovered at Must Farm.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It is quite unusual to find weapons in houses in the Bronze Age. </a:t>
            </a:r>
          </a:p>
          <a:p>
            <a:pPr lvl="0"/>
            <a:r>
              <a:rPr lang="en-GB" dirty="0">
                <a:latin typeface="Calibri" panose="020F0502020204030204" pitchFamily="34" charset="0"/>
                <a:ea typeface="Calibri" panose="020F0502020204030204" pitchFamily="34" charset="0"/>
                <a:cs typeface="Calibri" panose="020F0502020204030204" pitchFamily="34" charset="0"/>
              </a:rPr>
              <a:t>Many Bronze Age weapons are usually found placed in rivers and lakes. These might be offerings to gods or goddesses or were left as part of rituals.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Because Must Farm is better preserved than most Bronze Age homes, does this mean that most houses would have had weapons?</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endParaRPr lang="en-GB" dirty="0"/>
          </a:p>
        </p:txBody>
      </p:sp>
      <p:pic>
        <p:nvPicPr>
          <p:cNvPr id="9" name="Picture 8" descr="A close-up photo of a broken sword against a plain grey background. The sword is a golden-bronze colour and has notches along the edges where it has been damaged. ">
            <a:extLst>
              <a:ext uri="{FF2B5EF4-FFF2-40B4-BE49-F238E27FC236}">
                <a16:creationId xmlns:a16="http://schemas.microsoft.com/office/drawing/2014/main" id="{8674BF25-4CD5-0D5A-5D28-6D87F228AC0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62401" y="4156202"/>
            <a:ext cx="8360392" cy="1880026"/>
          </a:xfrm>
          <a:prstGeom prst="rect">
            <a:avLst/>
          </a:prstGeom>
          <a:ln w="76200">
            <a:solidFill>
              <a:srgbClr val="7B1B3B"/>
            </a:solidFill>
          </a:ln>
        </p:spPr>
      </p:pic>
      <p:grpSp>
        <p:nvGrpSpPr>
          <p:cNvPr id="8" name="Group 7">
            <a:extLst>
              <a:ext uri="{FF2B5EF4-FFF2-40B4-BE49-F238E27FC236}">
                <a16:creationId xmlns:a16="http://schemas.microsoft.com/office/drawing/2014/main" id="{43FDED4D-3809-4BC5-0C8B-74390823ECCA}"/>
              </a:ext>
              <a:ext uri="{C183D7F6-B498-43B3-948B-1728B52AA6E4}">
                <adec:decorative xmlns:adec="http://schemas.microsoft.com/office/drawing/2017/decorative" val="1"/>
              </a:ext>
            </a:extLst>
          </p:cNvPr>
          <p:cNvGrpSpPr/>
          <p:nvPr/>
        </p:nvGrpSpPr>
        <p:grpSpPr>
          <a:xfrm>
            <a:off x="8889584" y="4159983"/>
            <a:ext cx="2845172" cy="1879696"/>
            <a:chOff x="8889584" y="4099901"/>
            <a:chExt cx="2845172" cy="1879696"/>
          </a:xfrm>
        </p:grpSpPr>
        <p:sp>
          <p:nvSpPr>
            <p:cNvPr id="2" name="Rectangle: Rounded Corners 1">
              <a:extLst>
                <a:ext uri="{FF2B5EF4-FFF2-40B4-BE49-F238E27FC236}">
                  <a16:creationId xmlns:a16="http://schemas.microsoft.com/office/drawing/2014/main" id="{5E7E8A6D-2542-BFDE-1D12-03691EA9C9D1}"/>
                </a:ext>
              </a:extLst>
            </p:cNvPr>
            <p:cNvSpPr/>
            <p:nvPr/>
          </p:nvSpPr>
          <p:spPr>
            <a:xfrm>
              <a:off x="8889584" y="4099901"/>
              <a:ext cx="2845172" cy="1754326"/>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8FBD94B-8A30-5BA8-51A5-198670318CA5}"/>
                </a:ext>
              </a:extLst>
            </p:cNvPr>
            <p:cNvSpPr txBox="1"/>
            <p:nvPr/>
          </p:nvSpPr>
          <p:spPr>
            <a:xfrm>
              <a:off x="9031502" y="4225271"/>
              <a:ext cx="2703254" cy="1754326"/>
            </a:xfrm>
            <a:prstGeom prst="rect">
              <a:avLst/>
            </a:prstGeom>
            <a:noFill/>
          </p:spPr>
          <p:txBody>
            <a:bodyPr wrap="square" rtlCol="0">
              <a:spAutoFit/>
            </a:bodyPr>
            <a:lstStyle/>
            <a:p>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Archaeologists do find evidence of fighting during this time. Could the weapons have been for defending the village?</a:t>
              </a:r>
            </a:p>
            <a:p>
              <a:endParaRPr lang="en-GB" dirty="0"/>
            </a:p>
          </p:txBody>
        </p:sp>
      </p:grpSp>
      <p:sp>
        <p:nvSpPr>
          <p:cNvPr id="11" name="Rectangle: Rounded Corners 10">
            <a:extLst>
              <a:ext uri="{FF2B5EF4-FFF2-40B4-BE49-F238E27FC236}">
                <a16:creationId xmlns:a16="http://schemas.microsoft.com/office/drawing/2014/main" id="{53772ED0-082B-9167-3360-9BBB193FF5C6}"/>
              </a:ext>
            </a:extLst>
          </p:cNvPr>
          <p:cNvSpPr/>
          <p:nvPr/>
        </p:nvSpPr>
        <p:spPr>
          <a:xfrm>
            <a:off x="7608787" y="5549140"/>
            <a:ext cx="852878" cy="365169"/>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Sword</a:t>
            </a:r>
          </a:p>
        </p:txBody>
      </p:sp>
      <p:sp>
        <p:nvSpPr>
          <p:cNvPr id="12" name="Rectangle: Rounded Corners 11">
            <a:extLst>
              <a:ext uri="{FF2B5EF4-FFF2-40B4-BE49-F238E27FC236}">
                <a16:creationId xmlns:a16="http://schemas.microsoft.com/office/drawing/2014/main" id="{31BBD496-3B14-FDFA-AAA6-6CCF9AC25E7B}"/>
              </a:ext>
            </a:extLst>
          </p:cNvPr>
          <p:cNvSpPr/>
          <p:nvPr/>
        </p:nvSpPr>
        <p:spPr>
          <a:xfrm>
            <a:off x="4649947" y="3635953"/>
            <a:ext cx="848371" cy="365169"/>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Spear</a:t>
            </a:r>
          </a:p>
        </p:txBody>
      </p:sp>
    </p:spTree>
    <p:extLst>
      <p:ext uri="{BB962C8B-B14F-4D97-AF65-F5344CB8AC3E}">
        <p14:creationId xmlns:p14="http://schemas.microsoft.com/office/powerpoint/2010/main" val="25065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2B55-08E8-40A9-F7BD-F331D28A51C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D7C7D14-9CD8-391E-C217-699E82775293}"/>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Must Farm’s spears</a:t>
            </a:r>
          </a:p>
        </p:txBody>
      </p:sp>
      <p:pic>
        <p:nvPicPr>
          <p:cNvPr id="4" name="Picture 3" descr="A photograph showing a spear and its shaft lying in the ground during an excavation. The spear and its wooden shaft are dark in colour and are resting on a speckled white and black soil. ">
            <a:extLst>
              <a:ext uri="{FF2B5EF4-FFF2-40B4-BE49-F238E27FC236}">
                <a16:creationId xmlns:a16="http://schemas.microsoft.com/office/drawing/2014/main" id="{B401F127-6CFE-E4EB-DA86-1A28AD8D3F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446" y="1138800"/>
            <a:ext cx="5691062" cy="2888832"/>
          </a:xfrm>
          <a:prstGeom prst="rect">
            <a:avLst/>
          </a:prstGeom>
          <a:ln w="76200">
            <a:solidFill>
              <a:srgbClr val="1D4289"/>
            </a:solidFill>
          </a:ln>
        </p:spPr>
      </p:pic>
      <p:sp>
        <p:nvSpPr>
          <p:cNvPr id="2" name="Rectangle: Rounded Corners 1">
            <a:extLst>
              <a:ext uri="{FF2B5EF4-FFF2-40B4-BE49-F238E27FC236}">
                <a16:creationId xmlns:a16="http://schemas.microsoft.com/office/drawing/2014/main" id="{7F7AD339-95CF-4DCB-F3CF-2E6C8C554CEF}"/>
              </a:ext>
            </a:extLst>
          </p:cNvPr>
          <p:cNvSpPr/>
          <p:nvPr/>
        </p:nvSpPr>
        <p:spPr>
          <a:xfrm>
            <a:off x="4970958" y="3845047"/>
            <a:ext cx="848371" cy="365169"/>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Spear</a:t>
            </a:r>
          </a:p>
        </p:txBody>
      </p:sp>
      <p:sp>
        <p:nvSpPr>
          <p:cNvPr id="10" name="TextBox 9">
            <a:extLst>
              <a:ext uri="{FF2B5EF4-FFF2-40B4-BE49-F238E27FC236}">
                <a16:creationId xmlns:a16="http://schemas.microsoft.com/office/drawing/2014/main" id="{37E7FA89-C9C6-2181-7EC6-0BCED06F5E1F}"/>
              </a:ext>
            </a:extLst>
          </p:cNvPr>
          <p:cNvSpPr txBox="1"/>
          <p:nvPr/>
        </p:nvSpPr>
        <p:spPr>
          <a:xfrm>
            <a:off x="6096000" y="1017229"/>
            <a:ext cx="6004560" cy="2031325"/>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The nine spears that were found at Must Farm are exciting as many still had their wooden shafts attached.</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The spear shafts at Must Farm were very long. Some of the spears would have been 2.6m to 3.4m in length. Can you imagine trying to use a spear that big?</a:t>
            </a:r>
          </a:p>
          <a:p>
            <a:endParaRPr lang="en-GB" dirty="0"/>
          </a:p>
        </p:txBody>
      </p:sp>
      <p:sp>
        <p:nvSpPr>
          <p:cNvPr id="11" name="TextBox 10">
            <a:extLst>
              <a:ext uri="{FF2B5EF4-FFF2-40B4-BE49-F238E27FC236}">
                <a16:creationId xmlns:a16="http://schemas.microsoft.com/office/drawing/2014/main" id="{583B76AA-953F-C78E-B6FA-DBF768A45CBA}"/>
              </a:ext>
            </a:extLst>
          </p:cNvPr>
          <p:cNvSpPr txBox="1"/>
          <p:nvPr/>
        </p:nvSpPr>
        <p:spPr>
          <a:xfrm>
            <a:off x="193480" y="4289192"/>
            <a:ext cx="5776028" cy="1200329"/>
          </a:xfrm>
          <a:prstGeom prst="rect">
            <a:avLst/>
          </a:prstGeom>
          <a:noFill/>
        </p:spPr>
        <p:txBody>
          <a:bodyPr wrap="square" rtlCol="0">
            <a:spAutoFit/>
          </a:bodyPr>
          <a:lstStyle/>
          <a:p>
            <a:r>
              <a:rPr lang="en-GB" dirty="0">
                <a:latin typeface="Calibri" panose="020F0502020204030204" pitchFamily="34" charset="0"/>
                <a:ea typeface="Calibri" panose="020F0502020204030204" pitchFamily="34" charset="0"/>
                <a:cs typeface="Calibri" panose="020F0502020204030204" pitchFamily="34" charset="0"/>
              </a:rPr>
              <a:t>The spears seem to have been stored together in groups outside the houses.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9" name="Rectangle: Rounded Corners 8">
            <a:extLst>
              <a:ext uri="{FF2B5EF4-FFF2-40B4-BE49-F238E27FC236}">
                <a16:creationId xmlns:a16="http://schemas.microsoft.com/office/drawing/2014/main" id="{4E55F1CB-B81D-4E75-D222-5287B5B33745}"/>
              </a:ext>
            </a:extLst>
          </p:cNvPr>
          <p:cNvSpPr/>
          <p:nvPr/>
        </p:nvSpPr>
        <p:spPr>
          <a:xfrm>
            <a:off x="193480" y="5079935"/>
            <a:ext cx="5691062" cy="994505"/>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Spears can be used as weapons for fighting, for hunting animals or both. What do you think the spears at Must Farm were used for?</a:t>
            </a:r>
          </a:p>
          <a:p>
            <a:pPr algn="ctr"/>
            <a:endParaRPr lang="en-GB" dirty="0"/>
          </a:p>
        </p:txBody>
      </p:sp>
      <p:pic>
        <p:nvPicPr>
          <p:cNvPr id="7" name="Picture 6" descr="An illustration showing a group of three hunters with spears chasing a wild boar through some trees. ">
            <a:extLst>
              <a:ext uri="{FF2B5EF4-FFF2-40B4-BE49-F238E27FC236}">
                <a16:creationId xmlns:a16="http://schemas.microsoft.com/office/drawing/2014/main" id="{6C05F3D4-7489-CD33-E4D0-7E59AFD6E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4994" y="2873759"/>
            <a:ext cx="5708970" cy="3200681"/>
          </a:xfrm>
          <a:prstGeom prst="rect">
            <a:avLst/>
          </a:prstGeom>
          <a:ln w="76200">
            <a:solidFill>
              <a:srgbClr val="7B1B3B"/>
            </a:solidFill>
          </a:ln>
        </p:spPr>
      </p:pic>
    </p:spTree>
    <p:extLst>
      <p:ext uri="{BB962C8B-B14F-4D97-AF65-F5344CB8AC3E}">
        <p14:creationId xmlns:p14="http://schemas.microsoft.com/office/powerpoint/2010/main" val="111068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4280D-EDAA-0312-7701-A5B58E672CA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F5AF76E-46B7-4F5D-3893-9819C889EC34}"/>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Weapons at Must Farm </a:t>
            </a: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Bronze Age village </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Replica Bronze Age weapons being made">
            <a:hlinkClick r:id="rId3" tooltip="Watch this clip to find out about Bronze Age weapons"/>
            <a:extLst>
              <a:ext uri="{FF2B5EF4-FFF2-40B4-BE49-F238E27FC236}">
                <a16:creationId xmlns:a16="http://schemas.microsoft.com/office/drawing/2014/main" id="{631504C0-EA67-CA00-0C10-C13AB4C02567}"/>
              </a:ext>
            </a:extLst>
          </p:cNvPr>
          <p:cNvPicPr>
            <a:picLocks noChangeAspect="1"/>
          </p:cNvPicPr>
          <p:nvPr/>
        </p:nvPicPr>
        <p:blipFill>
          <a:blip r:embed="rId4">
            <a:extLst>
              <a:ext uri="{28A0092B-C50C-407E-A947-70E740481C1C}">
                <a14:useLocalDpi xmlns:a14="http://schemas.microsoft.com/office/drawing/2010/main" val="0"/>
              </a:ext>
            </a:extLst>
          </a:blip>
          <a:srcRect t="805" b="805"/>
          <a:stretch/>
        </p:blipFill>
        <p:spPr>
          <a:xfrm>
            <a:off x="1415671" y="1069848"/>
            <a:ext cx="9351390" cy="5175504"/>
          </a:xfrm>
          <a:prstGeom prst="rect">
            <a:avLst/>
          </a:prstGeom>
        </p:spPr>
      </p:pic>
      <p:sp>
        <p:nvSpPr>
          <p:cNvPr id="2" name="Action Button: Video 1">
            <a:hlinkClick r:id="rId3" highlightClick="1"/>
            <a:extLst>
              <a:ext uri="{FF2B5EF4-FFF2-40B4-BE49-F238E27FC236}">
                <a16:creationId xmlns:a16="http://schemas.microsoft.com/office/drawing/2014/main" id="{A95A3639-C736-9CC7-7062-394DD78DE786}"/>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49044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CB3F76-F42C-E820-F6B9-C5A46C2E5056}"/>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Must Farm’s houses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17CC595A-0292-C4F7-FEB8-D1C50F6CC62D}"/>
              </a:ext>
              <a:ext uri="{C183D7F6-B498-43B3-948B-1728B52AA6E4}">
                <adec:decorative xmlns:adec="http://schemas.microsoft.com/office/drawing/2017/decorative" val="1"/>
              </a:ext>
            </a:extLst>
          </p:cNvPr>
          <p:cNvGrpSpPr/>
          <p:nvPr/>
        </p:nvGrpSpPr>
        <p:grpSpPr>
          <a:xfrm>
            <a:off x="7003349" y="1253765"/>
            <a:ext cx="4920796" cy="4472937"/>
            <a:chOff x="7003349" y="1253765"/>
            <a:chExt cx="4920796" cy="4472937"/>
          </a:xfrm>
        </p:grpSpPr>
        <p:sp>
          <p:nvSpPr>
            <p:cNvPr id="9" name="Rectangle: Rounded Corners 8">
              <a:extLst>
                <a:ext uri="{FF2B5EF4-FFF2-40B4-BE49-F238E27FC236}">
                  <a16:creationId xmlns:a16="http://schemas.microsoft.com/office/drawing/2014/main" id="{508D777F-AC9C-FB78-B6BB-BBDC40985767}"/>
                </a:ext>
              </a:extLst>
            </p:cNvPr>
            <p:cNvSpPr/>
            <p:nvPr/>
          </p:nvSpPr>
          <p:spPr>
            <a:xfrm>
              <a:off x="7003349" y="1253765"/>
              <a:ext cx="4920796" cy="4472937"/>
            </a:xfrm>
            <a:prstGeom prst="roundRect">
              <a:avLst>
                <a:gd name="adj" fmla="val 2292"/>
              </a:avLst>
            </a:prstGeom>
            <a:solidFill>
              <a:srgbClr val="7B1B3B"/>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t> </a:t>
              </a:r>
              <a:endParaRPr lang="en-GB" dirty="0"/>
            </a:p>
          </p:txBody>
        </p:sp>
        <p:sp>
          <p:nvSpPr>
            <p:cNvPr id="10" name="TextBox 9">
              <a:extLst>
                <a:ext uri="{FF2B5EF4-FFF2-40B4-BE49-F238E27FC236}">
                  <a16:creationId xmlns:a16="http://schemas.microsoft.com/office/drawing/2014/main" id="{2CA3E218-4B81-7F2A-6E6D-471911DACE81}"/>
                </a:ext>
              </a:extLst>
            </p:cNvPr>
            <p:cNvSpPr txBox="1"/>
            <p:nvPr/>
          </p:nvSpPr>
          <p:spPr>
            <a:xfrm>
              <a:off x="7127374" y="1413005"/>
              <a:ext cx="4533583" cy="4247317"/>
            </a:xfrm>
            <a:prstGeom prst="rect">
              <a:avLst/>
            </a:prstGeom>
            <a:noFill/>
          </p:spPr>
          <p:txBody>
            <a:bodyPr wrap="square" rtlCol="0">
              <a:spAutoFit/>
            </a:bodyPr>
            <a:lstStyle/>
            <a:p>
              <a:pPr lvl="0"/>
              <a:r>
                <a:rPr lang="en-GB" dirty="0">
                  <a:solidFill>
                    <a:schemeClr val="bg1"/>
                  </a:solidFill>
                </a:rPr>
                <a:t>The village at Must Farm burnt down suddenly and its objects were very well-preserved. This meant that </a:t>
              </a:r>
              <a:r>
                <a:rPr lang="en-GB" b="1" dirty="0">
                  <a:solidFill>
                    <a:schemeClr val="bg1"/>
                  </a:solidFill>
                </a:rPr>
                <a:t>a moment in time</a:t>
              </a:r>
              <a:r>
                <a:rPr lang="en-GB" dirty="0">
                  <a:solidFill>
                    <a:schemeClr val="bg1"/>
                  </a:solidFill>
                </a:rPr>
                <a:t> was protected under the ground. </a:t>
              </a:r>
            </a:p>
            <a:p>
              <a:pPr lvl="0"/>
              <a:endParaRPr lang="en-GB" dirty="0">
                <a:solidFill>
                  <a:schemeClr val="bg1"/>
                </a:solidFill>
              </a:endParaRPr>
            </a:p>
            <a:p>
              <a:pPr lvl="0"/>
              <a:r>
                <a:rPr lang="en-GB" dirty="0">
                  <a:solidFill>
                    <a:schemeClr val="bg1"/>
                  </a:solidFill>
                </a:rPr>
                <a:t>These special conditions were exciting as they let archaeologists see lots of small details about how people were living in the Late Bronze Age. </a:t>
              </a:r>
            </a:p>
            <a:p>
              <a:pPr lvl="0"/>
              <a:endParaRPr lang="en-GB" dirty="0">
                <a:solidFill>
                  <a:schemeClr val="bg1"/>
                </a:solidFill>
              </a:endParaRPr>
            </a:p>
            <a:p>
              <a:pPr lvl="0"/>
              <a:r>
                <a:rPr lang="en-GB" dirty="0">
                  <a:solidFill>
                    <a:schemeClr val="bg1"/>
                  </a:solidFill>
                </a:rPr>
                <a:t>Sites like Must Farm are rare. But archaeologists think the objects and things people did would have been the same in other homes 3,000 years ago.</a:t>
              </a:r>
            </a:p>
            <a:p>
              <a:endParaRPr lang="en-GB" dirty="0"/>
            </a:p>
          </p:txBody>
        </p:sp>
      </p:grpSp>
      <p:grpSp>
        <p:nvGrpSpPr>
          <p:cNvPr id="15" name="Group 14" descr="An over-the-shoulder photograph showing an archaeologist wearing yellow hi-vis using a trowel to carefully remove soil from a broken pot. In the area around her are broken pieces of waterlogged wood emerging from the ground. ">
            <a:extLst>
              <a:ext uri="{FF2B5EF4-FFF2-40B4-BE49-F238E27FC236}">
                <a16:creationId xmlns:a16="http://schemas.microsoft.com/office/drawing/2014/main" id="{3F32426D-ADFB-B3C1-5CBF-3910F9003853}"/>
              </a:ext>
            </a:extLst>
          </p:cNvPr>
          <p:cNvGrpSpPr/>
          <p:nvPr/>
        </p:nvGrpSpPr>
        <p:grpSpPr>
          <a:xfrm>
            <a:off x="267855" y="1334347"/>
            <a:ext cx="6463129" cy="4537410"/>
            <a:chOff x="267855" y="1413005"/>
            <a:chExt cx="6463129" cy="4537410"/>
          </a:xfrm>
        </p:grpSpPr>
        <p:pic>
          <p:nvPicPr>
            <p:cNvPr id="7" name="Picture 6" descr="A person digging in the mud&#10;&#10;AI-generated content may be incorrect.">
              <a:extLst>
                <a:ext uri="{FF2B5EF4-FFF2-40B4-BE49-F238E27FC236}">
                  <a16:creationId xmlns:a16="http://schemas.microsoft.com/office/drawing/2014/main" id="{2D364D3E-CF85-0054-BBA9-64054FCC5D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855" y="1413005"/>
              <a:ext cx="6463129" cy="4313698"/>
            </a:xfrm>
            <a:prstGeom prst="rect">
              <a:avLst/>
            </a:prstGeom>
            <a:ln w="76200">
              <a:solidFill>
                <a:srgbClr val="1D4289"/>
              </a:solidFill>
            </a:ln>
          </p:spPr>
        </p:pic>
        <p:sp>
          <p:nvSpPr>
            <p:cNvPr id="12" name="Rectangle: Rounded Corners 11">
              <a:extLst>
                <a:ext uri="{FF2B5EF4-FFF2-40B4-BE49-F238E27FC236}">
                  <a16:creationId xmlns:a16="http://schemas.microsoft.com/office/drawing/2014/main" id="{DD0735E5-811A-A367-BF28-0A2BE308EAC2}"/>
                </a:ext>
              </a:extLst>
            </p:cNvPr>
            <p:cNvSpPr/>
            <p:nvPr/>
          </p:nvSpPr>
          <p:spPr>
            <a:xfrm>
              <a:off x="3067665" y="5502990"/>
              <a:ext cx="3274142" cy="447425"/>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Finding artefacts at Must Farm</a:t>
              </a:r>
            </a:p>
          </p:txBody>
        </p:sp>
      </p:grpSp>
    </p:spTree>
    <p:extLst>
      <p:ext uri="{BB962C8B-B14F-4D97-AF65-F5344CB8AC3E}">
        <p14:creationId xmlns:p14="http://schemas.microsoft.com/office/powerpoint/2010/main" val="1823172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CE297-5E29-679E-6BFF-9686A02952B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EDFCBF0-6800-A917-6CC7-81518548AC4B}"/>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Recycling</a:t>
            </a:r>
          </a:p>
        </p:txBody>
      </p:sp>
      <p:sp>
        <p:nvSpPr>
          <p:cNvPr id="9" name="TextBox 8">
            <a:extLst>
              <a:ext uri="{FF2B5EF4-FFF2-40B4-BE49-F238E27FC236}">
                <a16:creationId xmlns:a16="http://schemas.microsoft.com/office/drawing/2014/main" id="{20A96474-8AB4-B4C5-A22D-572302250B2A}"/>
              </a:ext>
            </a:extLst>
          </p:cNvPr>
          <p:cNvSpPr txBox="1"/>
          <p:nvPr/>
        </p:nvSpPr>
        <p:spPr>
          <a:xfrm>
            <a:off x="304167" y="1302358"/>
            <a:ext cx="6486352" cy="2031325"/>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An exciting discovery at Must Farm was that people were recycling some of their objects.</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One of the houses had a wooden bucket that was being used to collect broken pieces of metal including old spearheads, broken sword pieces and bits of bronze. </a:t>
            </a:r>
          </a:p>
          <a:p>
            <a:endParaRPr lang="en-GB" dirty="0"/>
          </a:p>
        </p:txBody>
      </p:sp>
      <p:pic>
        <p:nvPicPr>
          <p:cNvPr id="8" name="Picture 7" descr="An illustration showing a small group of sheep in a pen with a lady sat next to them making a bronze axe. ">
            <a:extLst>
              <a:ext uri="{FF2B5EF4-FFF2-40B4-BE49-F238E27FC236}">
                <a16:creationId xmlns:a16="http://schemas.microsoft.com/office/drawing/2014/main" id="{90D6692A-ABE3-BFFD-0138-E5A5FAFFBA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02" y="2982408"/>
            <a:ext cx="6715852" cy="3274168"/>
          </a:xfrm>
          <a:prstGeom prst="rect">
            <a:avLst/>
          </a:prstGeom>
        </p:spPr>
      </p:pic>
      <p:pic>
        <p:nvPicPr>
          <p:cNvPr id="4" name="Picture 3" descr="An overhead photograph showing a broken and burnt wooden bucket lying on the ground surrounded by small pieces of bronze. The bucket is a dark brown and the pieces of bronxe are either a golden or green colour.">
            <a:extLst>
              <a:ext uri="{FF2B5EF4-FFF2-40B4-BE49-F238E27FC236}">
                <a16:creationId xmlns:a16="http://schemas.microsoft.com/office/drawing/2014/main" id="{012D28D5-1B36-39B7-FF06-221F6027EF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8640" y="1186619"/>
            <a:ext cx="4548198" cy="3032664"/>
          </a:xfrm>
          <a:prstGeom prst="rect">
            <a:avLst/>
          </a:prstGeom>
          <a:ln w="76200">
            <a:solidFill>
              <a:srgbClr val="1D4289"/>
            </a:solidFill>
          </a:ln>
        </p:spPr>
      </p:pic>
      <p:sp>
        <p:nvSpPr>
          <p:cNvPr id="2" name="Rectangle: Rounded Corners 1">
            <a:extLst>
              <a:ext uri="{FF2B5EF4-FFF2-40B4-BE49-F238E27FC236}">
                <a16:creationId xmlns:a16="http://schemas.microsoft.com/office/drawing/2014/main" id="{17389709-D115-834B-367C-F78BC2FE4E9A}"/>
              </a:ext>
            </a:extLst>
          </p:cNvPr>
          <p:cNvSpPr/>
          <p:nvPr/>
        </p:nvSpPr>
        <p:spPr>
          <a:xfrm>
            <a:off x="7821255" y="4436907"/>
            <a:ext cx="3342968" cy="365169"/>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Bucket with bronze pieces</a:t>
            </a:r>
          </a:p>
        </p:txBody>
      </p:sp>
      <p:sp>
        <p:nvSpPr>
          <p:cNvPr id="10" name="TextBox 9">
            <a:extLst>
              <a:ext uri="{FF2B5EF4-FFF2-40B4-BE49-F238E27FC236}">
                <a16:creationId xmlns:a16="http://schemas.microsoft.com/office/drawing/2014/main" id="{F8C7599B-99B4-5A78-02EE-8349CEE9E246}"/>
              </a:ext>
            </a:extLst>
          </p:cNvPr>
          <p:cNvSpPr txBox="1"/>
          <p:nvPr/>
        </p:nvSpPr>
        <p:spPr>
          <a:xfrm>
            <a:off x="7026271" y="4855982"/>
            <a:ext cx="5051298" cy="1477328"/>
          </a:xfrm>
          <a:prstGeom prst="rect">
            <a:avLst/>
          </a:prstGeom>
          <a:noFill/>
        </p:spPr>
        <p:txBody>
          <a:bodyPr wrap="square" rtlCol="0">
            <a:spAutoFit/>
          </a:bodyPr>
          <a:lstStyle/>
          <a:p>
            <a:pPr lvl="0"/>
            <a:r>
              <a:rPr lang="en-GB" dirty="0"/>
              <a:t>These appear to have been collected together ready to be melted down and made into new objects. This bucket of bronze pieces seems to be like our recycling bins today!</a:t>
            </a:r>
          </a:p>
          <a:p>
            <a:endParaRPr lang="en-GB" dirty="0"/>
          </a:p>
        </p:txBody>
      </p:sp>
    </p:spTree>
    <p:extLst>
      <p:ext uri="{BB962C8B-B14F-4D97-AF65-F5344CB8AC3E}">
        <p14:creationId xmlns:p14="http://schemas.microsoft.com/office/powerpoint/2010/main" val="2193177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B6A61-E502-4621-3876-4F26C3AF626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71FB600-E1FF-EB05-26E6-996050F97CDE}"/>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Sleeping</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E9304FB-D936-C995-1207-F4F1DC178D7A}"/>
              </a:ext>
            </a:extLst>
          </p:cNvPr>
          <p:cNvSpPr txBox="1"/>
          <p:nvPr/>
        </p:nvSpPr>
        <p:spPr>
          <a:xfrm>
            <a:off x="294705" y="1230249"/>
            <a:ext cx="5908931" cy="2862322"/>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Some areas of Must Farm’s roundhouses have less artefacts in them. Archaeologists think that these might have been places for sleeping.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Pieces of wooden frames, badly damaged by the fire, might have been part of beds.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Plants like bracken seem to have been collected to be used as flooring and bedding. </a:t>
            </a:r>
          </a:p>
          <a:p>
            <a:endParaRPr lang="en-GB" dirty="0"/>
          </a:p>
        </p:txBody>
      </p:sp>
      <p:pic>
        <p:nvPicPr>
          <p:cNvPr id="4" name="Picture 3" descr="A diagram showing where different activities took place in a Must Farm roundhouse. The diagram is a circle with whole pots in the top right, metalwork to the right, textiles to the bottom right, articulated lambs to the lower left and an empty space at the top left. ">
            <a:extLst>
              <a:ext uri="{FF2B5EF4-FFF2-40B4-BE49-F238E27FC236}">
                <a16:creationId xmlns:a16="http://schemas.microsoft.com/office/drawing/2014/main" id="{97B104EF-9D4E-1C8A-32A1-A592981D1B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8482" y="1230249"/>
            <a:ext cx="4573125" cy="4705349"/>
          </a:xfrm>
          <a:prstGeom prst="rect">
            <a:avLst/>
          </a:prstGeom>
        </p:spPr>
      </p:pic>
      <p:grpSp>
        <p:nvGrpSpPr>
          <p:cNvPr id="18" name="Group 17" descr="Illustrations of green brackens and ferns. ">
            <a:extLst>
              <a:ext uri="{FF2B5EF4-FFF2-40B4-BE49-F238E27FC236}">
                <a16:creationId xmlns:a16="http://schemas.microsoft.com/office/drawing/2014/main" id="{916805C2-33C8-2697-FFB0-B02659415B80}"/>
              </a:ext>
            </a:extLst>
          </p:cNvPr>
          <p:cNvGrpSpPr/>
          <p:nvPr/>
        </p:nvGrpSpPr>
        <p:grpSpPr>
          <a:xfrm>
            <a:off x="620927" y="3827069"/>
            <a:ext cx="6026155" cy="2108529"/>
            <a:chOff x="575530" y="3915162"/>
            <a:chExt cx="6026155" cy="2108529"/>
          </a:xfrm>
        </p:grpSpPr>
        <p:pic>
          <p:nvPicPr>
            <p:cNvPr id="10" name="Picture 9" descr="A green leaf on a black background&#10;&#10;AI-generated content may be incorrect.">
              <a:extLst>
                <a:ext uri="{FF2B5EF4-FFF2-40B4-BE49-F238E27FC236}">
                  <a16:creationId xmlns:a16="http://schemas.microsoft.com/office/drawing/2014/main" id="{F8B64188-B041-1CE9-FDA7-C5FB12801D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467706">
              <a:off x="3111284" y="3667110"/>
              <a:ext cx="1656293" cy="2640168"/>
            </a:xfrm>
            <a:prstGeom prst="rect">
              <a:avLst/>
            </a:prstGeom>
          </p:spPr>
        </p:pic>
        <p:pic>
          <p:nvPicPr>
            <p:cNvPr id="12" name="Picture 11" descr="A green fern leaf on a black background&#10;&#10;AI-generated content may be incorrect.">
              <a:extLst>
                <a:ext uri="{FF2B5EF4-FFF2-40B4-BE49-F238E27FC236}">
                  <a16:creationId xmlns:a16="http://schemas.microsoft.com/office/drawing/2014/main" id="{3363B25B-E0E0-A0C7-630F-5EBF0F0C3C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48748">
              <a:off x="4498315" y="4189551"/>
              <a:ext cx="1234080" cy="2072995"/>
            </a:xfrm>
            <a:prstGeom prst="rect">
              <a:avLst/>
            </a:prstGeom>
          </p:spPr>
        </p:pic>
        <p:pic>
          <p:nvPicPr>
            <p:cNvPr id="14" name="Picture 13" descr="A close-up of a leaf&#10;&#10;AI-generated content may be incorrect.">
              <a:extLst>
                <a:ext uri="{FF2B5EF4-FFF2-40B4-BE49-F238E27FC236}">
                  <a16:creationId xmlns:a16="http://schemas.microsoft.com/office/drawing/2014/main" id="{C9481118-6D79-BF76-1B52-99DDCA5533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371692">
              <a:off x="2331418" y="3880296"/>
              <a:ext cx="1375191" cy="2691506"/>
            </a:xfrm>
            <a:prstGeom prst="rect">
              <a:avLst/>
            </a:prstGeom>
          </p:spPr>
        </p:pic>
        <p:pic>
          <p:nvPicPr>
            <p:cNvPr id="15" name="Picture 14" descr="A green leaf on a black background&#10;&#10;AI-generated content may be incorrect.">
              <a:extLst>
                <a:ext uri="{FF2B5EF4-FFF2-40B4-BE49-F238E27FC236}">
                  <a16:creationId xmlns:a16="http://schemas.microsoft.com/office/drawing/2014/main" id="{A1780725-C297-7A42-5D65-3EBA3AC0DB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225522">
              <a:off x="1548062" y="3623037"/>
              <a:ext cx="1656293" cy="2640168"/>
            </a:xfrm>
            <a:prstGeom prst="rect">
              <a:avLst/>
            </a:prstGeom>
          </p:spPr>
        </p:pic>
        <p:pic>
          <p:nvPicPr>
            <p:cNvPr id="16" name="Picture 15" descr="A green fern leaf on a black background&#10;&#10;AI-generated content may be incorrect.">
              <a:extLst>
                <a:ext uri="{FF2B5EF4-FFF2-40B4-BE49-F238E27FC236}">
                  <a16:creationId xmlns:a16="http://schemas.microsoft.com/office/drawing/2014/main" id="{B125479C-0A0E-3196-0333-4DB8753684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571886">
              <a:off x="575530" y="3950696"/>
              <a:ext cx="1234080" cy="2072995"/>
            </a:xfrm>
            <a:prstGeom prst="rect">
              <a:avLst/>
            </a:prstGeom>
          </p:spPr>
        </p:pic>
        <p:pic>
          <p:nvPicPr>
            <p:cNvPr id="17" name="Picture 16" descr="A close-up of a leaf&#10;&#10;AI-generated content may be incorrect.">
              <a:extLst>
                <a:ext uri="{FF2B5EF4-FFF2-40B4-BE49-F238E27FC236}">
                  <a16:creationId xmlns:a16="http://schemas.microsoft.com/office/drawing/2014/main" id="{561980F3-70FB-416A-1232-34D4281767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94712">
              <a:off x="4568336" y="3257005"/>
              <a:ext cx="1375191" cy="2691506"/>
            </a:xfrm>
            <a:prstGeom prst="rect">
              <a:avLst/>
            </a:prstGeom>
          </p:spPr>
        </p:pic>
      </p:grpSp>
      <p:grpSp>
        <p:nvGrpSpPr>
          <p:cNvPr id="25" name="Group 24">
            <a:extLst>
              <a:ext uri="{FF2B5EF4-FFF2-40B4-BE49-F238E27FC236}">
                <a16:creationId xmlns:a16="http://schemas.microsoft.com/office/drawing/2014/main" id="{CEDEAF67-29D5-71A4-2C82-3054DE87E0E4}"/>
              </a:ext>
              <a:ext uri="{C183D7F6-B498-43B3-948B-1728B52AA6E4}">
                <adec:decorative xmlns:adec="http://schemas.microsoft.com/office/drawing/2017/decorative" val="1"/>
              </a:ext>
            </a:extLst>
          </p:cNvPr>
          <p:cNvGrpSpPr/>
          <p:nvPr/>
        </p:nvGrpSpPr>
        <p:grpSpPr>
          <a:xfrm>
            <a:off x="5965637" y="1640469"/>
            <a:ext cx="2047653" cy="1020941"/>
            <a:chOff x="5965637" y="1640469"/>
            <a:chExt cx="2047653" cy="1020941"/>
          </a:xfrm>
        </p:grpSpPr>
        <p:cxnSp>
          <p:nvCxnSpPr>
            <p:cNvPr id="19" name="Straight Arrow Connector 18">
              <a:extLst>
                <a:ext uri="{FF2B5EF4-FFF2-40B4-BE49-F238E27FC236}">
                  <a16:creationId xmlns:a16="http://schemas.microsoft.com/office/drawing/2014/main" id="{FE4DC117-ABD7-9D71-83E5-2C4ADC76BF97}"/>
                </a:ext>
                <a:ext uri="{C183D7F6-B498-43B3-948B-1728B52AA6E4}">
                  <adec:decorative xmlns:adec="http://schemas.microsoft.com/office/drawing/2017/decorative" val="1"/>
                </a:ext>
              </a:extLst>
            </p:cNvPr>
            <p:cNvCxnSpPr>
              <a:cxnSpLocks/>
            </p:cNvCxnSpPr>
            <p:nvPr/>
          </p:nvCxnSpPr>
          <p:spPr>
            <a:xfrm>
              <a:off x="6886967" y="2035642"/>
              <a:ext cx="1126323" cy="625768"/>
            </a:xfrm>
            <a:prstGeom prst="straightConnector1">
              <a:avLst/>
            </a:prstGeom>
            <a:ln w="38100">
              <a:solidFill>
                <a:srgbClr val="1D4289"/>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Rounded Corners 19">
              <a:extLst>
                <a:ext uri="{FF2B5EF4-FFF2-40B4-BE49-F238E27FC236}">
                  <a16:creationId xmlns:a16="http://schemas.microsoft.com/office/drawing/2014/main" id="{901D551F-B99E-DFBB-735B-486886C5F6D6}"/>
                </a:ext>
              </a:extLst>
            </p:cNvPr>
            <p:cNvSpPr/>
            <p:nvPr/>
          </p:nvSpPr>
          <p:spPr>
            <a:xfrm>
              <a:off x="5965637" y="1640469"/>
              <a:ext cx="1592825" cy="43771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Sleeping area</a:t>
              </a:r>
            </a:p>
          </p:txBody>
        </p:sp>
      </p:grpSp>
      <p:sp>
        <p:nvSpPr>
          <p:cNvPr id="26" name="Rectangle: Rounded Corners 25">
            <a:extLst>
              <a:ext uri="{FF2B5EF4-FFF2-40B4-BE49-F238E27FC236}">
                <a16:creationId xmlns:a16="http://schemas.microsoft.com/office/drawing/2014/main" id="{BD7A28F0-D7A2-2AAB-7F7F-D9859EFDE854}"/>
              </a:ext>
            </a:extLst>
          </p:cNvPr>
          <p:cNvSpPr/>
          <p:nvPr/>
        </p:nvSpPr>
        <p:spPr>
          <a:xfrm>
            <a:off x="5581038" y="5658576"/>
            <a:ext cx="2006315" cy="365169"/>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Bracken and ferns</a:t>
            </a:r>
          </a:p>
        </p:txBody>
      </p:sp>
    </p:spTree>
    <p:extLst>
      <p:ext uri="{BB962C8B-B14F-4D97-AF65-F5344CB8AC3E}">
        <p14:creationId xmlns:p14="http://schemas.microsoft.com/office/powerpoint/2010/main" val="20203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696A4-1B75-5463-5275-C2119D0C1F9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DD3FBAC-8E46-981D-7917-C37B7A0ED6E3}"/>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Travel and transport – boats?</a:t>
            </a:r>
          </a:p>
        </p:txBody>
      </p:sp>
      <p:sp>
        <p:nvSpPr>
          <p:cNvPr id="9" name="TextBox 8">
            <a:extLst>
              <a:ext uri="{FF2B5EF4-FFF2-40B4-BE49-F238E27FC236}">
                <a16:creationId xmlns:a16="http://schemas.microsoft.com/office/drawing/2014/main" id="{4D06CC71-FB55-D2CF-1EFC-B09F69890B11}"/>
              </a:ext>
            </a:extLst>
          </p:cNvPr>
          <p:cNvSpPr txBox="1"/>
          <p:nvPr/>
        </p:nvSpPr>
        <p:spPr>
          <a:xfrm>
            <a:off x="437431" y="1249120"/>
            <a:ext cx="7330059" cy="1754326"/>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In a different part of the river over which the Must Farm village was built, archaeologists found </a:t>
            </a:r>
            <a:r>
              <a:rPr lang="en-GB" b="1" dirty="0">
                <a:latin typeface="Calibri" panose="020F0502020204030204" pitchFamily="34" charset="0"/>
                <a:ea typeface="Calibri" panose="020F0502020204030204" pitchFamily="34" charset="0"/>
                <a:cs typeface="Calibri" panose="020F0502020204030204" pitchFamily="34" charset="0"/>
              </a:rPr>
              <a:t>prehistoric </a:t>
            </a:r>
            <a:r>
              <a:rPr lang="en-GB" b="1" dirty="0" err="1">
                <a:latin typeface="Calibri" panose="020F0502020204030204" pitchFamily="34" charset="0"/>
                <a:ea typeface="Calibri" panose="020F0502020204030204" pitchFamily="34" charset="0"/>
                <a:cs typeface="Calibri" panose="020F0502020204030204" pitchFamily="34" charset="0"/>
              </a:rPr>
              <a:t>logboats</a:t>
            </a:r>
            <a:r>
              <a:rPr lang="en-GB" dirty="0">
                <a:latin typeface="Calibri" panose="020F0502020204030204" pitchFamily="34" charset="0"/>
                <a:ea typeface="Calibri" panose="020F0502020204030204" pitchFamily="34" charset="0"/>
                <a:cs typeface="Calibri" panose="020F0502020204030204" pitchFamily="34" charset="0"/>
              </a:rPr>
              <a:t>.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While no complete </a:t>
            </a:r>
            <a:r>
              <a:rPr lang="en-GB" b="1" dirty="0">
                <a:latin typeface="Calibri" panose="020F0502020204030204" pitchFamily="34" charset="0"/>
                <a:ea typeface="Calibri" panose="020F0502020204030204" pitchFamily="34" charset="0"/>
                <a:cs typeface="Calibri" panose="020F0502020204030204" pitchFamily="34" charset="0"/>
              </a:rPr>
              <a:t>logboats</a:t>
            </a:r>
            <a:r>
              <a:rPr lang="en-GB" dirty="0">
                <a:latin typeface="Calibri" panose="020F0502020204030204" pitchFamily="34" charset="0"/>
                <a:ea typeface="Calibri" panose="020F0502020204030204" pitchFamily="34" charset="0"/>
                <a:cs typeface="Calibri" panose="020F0502020204030204" pitchFamily="34" charset="0"/>
              </a:rPr>
              <a:t> were found at the village, a wooden pole that was found there would probably have been used for punting. </a:t>
            </a:r>
          </a:p>
          <a:p>
            <a:endParaRPr lang="en-GB" dirty="0"/>
          </a:p>
        </p:txBody>
      </p:sp>
      <p:pic>
        <p:nvPicPr>
          <p:cNvPr id="4" name="Picture 3" descr="An illustration of a person with a punting pole in a boat on water. ">
            <a:extLst>
              <a:ext uri="{FF2B5EF4-FFF2-40B4-BE49-F238E27FC236}">
                <a16:creationId xmlns:a16="http://schemas.microsoft.com/office/drawing/2014/main" id="{031C3169-6B68-2691-B382-FCE7F3AA69E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227702" y="1051110"/>
            <a:ext cx="3968774" cy="5203385"/>
          </a:xfrm>
          <a:prstGeom prst="rect">
            <a:avLst/>
          </a:prstGeom>
        </p:spPr>
      </p:pic>
      <p:pic>
        <p:nvPicPr>
          <p:cNvPr id="8" name="Picture 7" descr="A photograph showing a prehistoric logboat surrounded by grey mud.">
            <a:extLst>
              <a:ext uri="{FF2B5EF4-FFF2-40B4-BE49-F238E27FC236}">
                <a16:creationId xmlns:a16="http://schemas.microsoft.com/office/drawing/2014/main" id="{C6229E49-5813-0E45-8DAD-381FE513B1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431" y="3010483"/>
            <a:ext cx="4572000" cy="3060192"/>
          </a:xfrm>
          <a:prstGeom prst="rect">
            <a:avLst/>
          </a:prstGeom>
          <a:ln w="76200">
            <a:solidFill>
              <a:srgbClr val="1D4289"/>
            </a:solidFill>
          </a:ln>
        </p:spPr>
      </p:pic>
      <p:grpSp>
        <p:nvGrpSpPr>
          <p:cNvPr id="7" name="Group 6">
            <a:extLst>
              <a:ext uri="{FF2B5EF4-FFF2-40B4-BE49-F238E27FC236}">
                <a16:creationId xmlns:a16="http://schemas.microsoft.com/office/drawing/2014/main" id="{D239A0EB-933E-ECB6-C8B1-893A20BF2D9C}"/>
              </a:ext>
              <a:ext uri="{C183D7F6-B498-43B3-948B-1728B52AA6E4}">
                <adec:decorative xmlns:adec="http://schemas.microsoft.com/office/drawing/2017/decorative" val="1"/>
              </a:ext>
            </a:extLst>
          </p:cNvPr>
          <p:cNvGrpSpPr/>
          <p:nvPr/>
        </p:nvGrpSpPr>
        <p:grpSpPr>
          <a:xfrm>
            <a:off x="5469643" y="3003446"/>
            <a:ext cx="2338511" cy="3251050"/>
            <a:chOff x="5443902" y="3529780"/>
            <a:chExt cx="2338511" cy="3262343"/>
          </a:xfrm>
        </p:grpSpPr>
        <p:sp>
          <p:nvSpPr>
            <p:cNvPr id="2" name="Rectangle: Rounded Corners 1">
              <a:extLst>
                <a:ext uri="{FF2B5EF4-FFF2-40B4-BE49-F238E27FC236}">
                  <a16:creationId xmlns:a16="http://schemas.microsoft.com/office/drawing/2014/main" id="{F82A92E8-C88B-541E-8E00-6B9B557EA038}"/>
                </a:ext>
              </a:extLst>
            </p:cNvPr>
            <p:cNvSpPr/>
            <p:nvPr/>
          </p:nvSpPr>
          <p:spPr>
            <a:xfrm>
              <a:off x="5443902" y="3529780"/>
              <a:ext cx="2323588" cy="2537819"/>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2558547-C0E4-6F6A-C25B-1F8E1F8AF800}"/>
                </a:ext>
              </a:extLst>
            </p:cNvPr>
            <p:cNvSpPr txBox="1"/>
            <p:nvPr/>
          </p:nvSpPr>
          <p:spPr>
            <a:xfrm>
              <a:off x="5610332" y="3652802"/>
              <a:ext cx="2172081" cy="3139321"/>
            </a:xfrm>
            <a:prstGeom prst="rect">
              <a:avLst/>
            </a:prstGeom>
            <a:noFill/>
          </p:spPr>
          <p:txBody>
            <a:bodyPr wrap="square" rtlCol="0">
              <a:spAutoFit/>
            </a:bodyPr>
            <a:lstStyle/>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Boats would have been useful for moving through the wet and marshy Fens, letting people use the rivers like roads for travelling, as well as for fishing. </a:t>
              </a:r>
            </a:p>
            <a:p>
              <a:pPr lvl="0"/>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GB" dirty="0"/>
            </a:p>
          </p:txBody>
        </p:sp>
      </p:grpSp>
    </p:spTree>
    <p:extLst>
      <p:ext uri="{BB962C8B-B14F-4D97-AF65-F5344CB8AC3E}">
        <p14:creationId xmlns:p14="http://schemas.microsoft.com/office/powerpoint/2010/main" val="342966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83D76-EBE1-EA98-53D0-D676CF113B8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5074AC9-E094-4F41-754F-EC743B2CFC0F}"/>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Using log boats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man dressed in replica Bronze Age clothing paddling a replica Bronze Age logboat along a river">
            <a:hlinkClick r:id="rId3" tooltip="Watch this clip to find out about Bronze Age boats"/>
            <a:extLst>
              <a:ext uri="{FF2B5EF4-FFF2-40B4-BE49-F238E27FC236}">
                <a16:creationId xmlns:a16="http://schemas.microsoft.com/office/drawing/2014/main" id="{41051C59-56E4-8B7C-ED40-5AF811FFAE0D}"/>
              </a:ext>
            </a:extLst>
          </p:cNvPr>
          <p:cNvPicPr>
            <a:picLocks noChangeAspect="1"/>
          </p:cNvPicPr>
          <p:nvPr/>
        </p:nvPicPr>
        <p:blipFill>
          <a:blip r:embed="rId4">
            <a:extLst>
              <a:ext uri="{28A0092B-C50C-407E-A947-70E740481C1C}">
                <a14:useLocalDpi xmlns:a14="http://schemas.microsoft.com/office/drawing/2010/main" val="0"/>
              </a:ext>
            </a:extLst>
          </a:blip>
          <a:srcRect t="805" b="805"/>
          <a:stretch/>
        </p:blipFill>
        <p:spPr>
          <a:xfrm>
            <a:off x="1415671" y="1069848"/>
            <a:ext cx="9351390" cy="5175504"/>
          </a:xfrm>
          <a:prstGeom prst="rect">
            <a:avLst/>
          </a:prstGeom>
        </p:spPr>
      </p:pic>
      <p:sp>
        <p:nvSpPr>
          <p:cNvPr id="2" name="Action Button: Video 1">
            <a:hlinkClick r:id="rId3" highlightClick="1"/>
            <a:extLst>
              <a:ext uri="{FF2B5EF4-FFF2-40B4-BE49-F238E27FC236}">
                <a16:creationId xmlns:a16="http://schemas.microsoft.com/office/drawing/2014/main" id="{7FFD2A04-D06E-9385-C4F4-E5F23B32E624}"/>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14728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FD2E-A92E-8145-CB1E-B89D795728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542564-68E7-2311-DECB-1166C804D05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5" y="0"/>
            <a:ext cx="12192000" cy="6734237"/>
          </a:xfrm>
          <a:prstGeom prst="rect">
            <a:avLst/>
          </a:prstGeom>
        </p:spPr>
      </p:pic>
      <p:sp>
        <p:nvSpPr>
          <p:cNvPr id="6" name="Title 5">
            <a:extLst>
              <a:ext uri="{FF2B5EF4-FFF2-40B4-BE49-F238E27FC236}">
                <a16:creationId xmlns:a16="http://schemas.microsoft.com/office/drawing/2014/main" id="{A018AA9F-9D05-E67B-FF80-0191CFA6F35B}"/>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Travel and transport – wheels</a:t>
            </a:r>
          </a:p>
        </p:txBody>
      </p:sp>
      <p:pic>
        <p:nvPicPr>
          <p:cNvPr id="4" name="Picture 3" descr="A photograph showing a large wooden wheel lying on its side in the ground. ">
            <a:extLst>
              <a:ext uri="{FF2B5EF4-FFF2-40B4-BE49-F238E27FC236}">
                <a16:creationId xmlns:a16="http://schemas.microsoft.com/office/drawing/2014/main" id="{DAFFA081-E197-743C-4D16-E585A0C4AA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2045" y="1138800"/>
            <a:ext cx="3182298" cy="4774612"/>
          </a:xfrm>
          <a:prstGeom prst="rect">
            <a:avLst/>
          </a:prstGeom>
          <a:ln w="76200">
            <a:solidFill>
              <a:srgbClr val="7B1B3B"/>
            </a:solidFill>
          </a:ln>
        </p:spPr>
      </p:pic>
      <p:pic>
        <p:nvPicPr>
          <p:cNvPr id="8" name="Picture 7" descr="A photograph showing an archaeologist carefully cleaning soil off a wooden wheel lying in the ground. ">
            <a:extLst>
              <a:ext uri="{FF2B5EF4-FFF2-40B4-BE49-F238E27FC236}">
                <a16:creationId xmlns:a16="http://schemas.microsoft.com/office/drawing/2014/main" id="{3A5754CE-2090-A7CD-134B-A833E0CB68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336" y="3361489"/>
            <a:ext cx="3823728" cy="2551923"/>
          </a:xfrm>
          <a:prstGeom prst="rect">
            <a:avLst/>
          </a:prstGeom>
          <a:ln w="76200">
            <a:solidFill>
              <a:srgbClr val="7B1B3B"/>
            </a:solidFill>
          </a:ln>
        </p:spPr>
      </p:pic>
      <p:sp>
        <p:nvSpPr>
          <p:cNvPr id="2" name="TextBox 1">
            <a:extLst>
              <a:ext uri="{FF2B5EF4-FFF2-40B4-BE49-F238E27FC236}">
                <a16:creationId xmlns:a16="http://schemas.microsoft.com/office/drawing/2014/main" id="{1CC5838A-6765-4551-C027-69D25AABD078}"/>
              </a:ext>
            </a:extLst>
          </p:cNvPr>
          <p:cNvSpPr txBox="1"/>
          <p:nvPr/>
        </p:nvSpPr>
        <p:spPr>
          <a:xfrm>
            <a:off x="402336" y="1138800"/>
            <a:ext cx="3657600" cy="2308324"/>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Inside one of the buildings at Must Farm, archaeologists found two wooden cartwheels.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These would have been part of a cart that was probably pulled by oxen and used to move things more easily.</a:t>
            </a:r>
          </a:p>
          <a:p>
            <a:endParaRPr lang="en-GB" dirty="0"/>
          </a:p>
        </p:txBody>
      </p:sp>
      <p:grpSp>
        <p:nvGrpSpPr>
          <p:cNvPr id="12" name="Group 11">
            <a:extLst>
              <a:ext uri="{FF2B5EF4-FFF2-40B4-BE49-F238E27FC236}">
                <a16:creationId xmlns:a16="http://schemas.microsoft.com/office/drawing/2014/main" id="{E74D720D-A451-6D50-0957-4760B88FEE2A}"/>
              </a:ext>
              <a:ext uri="{C183D7F6-B498-43B3-948B-1728B52AA6E4}">
                <adec:decorative xmlns:adec="http://schemas.microsoft.com/office/drawing/2017/decorative" val="1"/>
              </a:ext>
            </a:extLst>
          </p:cNvPr>
          <p:cNvGrpSpPr/>
          <p:nvPr/>
        </p:nvGrpSpPr>
        <p:grpSpPr>
          <a:xfrm>
            <a:off x="8395084" y="3705969"/>
            <a:ext cx="3210291" cy="2442943"/>
            <a:chOff x="8395084" y="3479827"/>
            <a:chExt cx="3210291" cy="2442943"/>
          </a:xfrm>
        </p:grpSpPr>
        <p:sp>
          <p:nvSpPr>
            <p:cNvPr id="9" name="Rectangle: Rounded Corners 8">
              <a:extLst>
                <a:ext uri="{FF2B5EF4-FFF2-40B4-BE49-F238E27FC236}">
                  <a16:creationId xmlns:a16="http://schemas.microsoft.com/office/drawing/2014/main" id="{BC7DA19B-1B9F-BC9C-15F0-F72832696C11}"/>
                </a:ext>
              </a:extLst>
            </p:cNvPr>
            <p:cNvSpPr/>
            <p:nvPr/>
          </p:nvSpPr>
          <p:spPr>
            <a:xfrm>
              <a:off x="8395084" y="3479827"/>
              <a:ext cx="3182298" cy="2308323"/>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23E6FEFE-1CB0-2DD5-1BC0-07DBCAB20F04}"/>
                </a:ext>
              </a:extLst>
            </p:cNvPr>
            <p:cNvSpPr txBox="1"/>
            <p:nvPr/>
          </p:nvSpPr>
          <p:spPr>
            <a:xfrm>
              <a:off x="8550440" y="3614446"/>
              <a:ext cx="3054935" cy="2308324"/>
            </a:xfrm>
            <a:prstGeom prst="rect">
              <a:avLst/>
            </a:prstGeom>
            <a:noFill/>
          </p:spPr>
          <p:txBody>
            <a:bodyPr wrap="square" rtlCol="0">
              <a:spAutoFit/>
            </a:bodyPr>
            <a:lstStyle/>
            <a:p>
              <a:pPr lvl="0"/>
              <a:r>
                <a:rPr lang="en-GB" dirty="0">
                  <a:solidFill>
                    <a:schemeClr val="bg1"/>
                  </a:solidFill>
                </a:rPr>
                <a:t>An interesting question is why two wheels were found in a building over a river.</a:t>
              </a:r>
            </a:p>
            <a:p>
              <a:pPr lvl="0"/>
              <a:endParaRPr lang="en-GB" dirty="0">
                <a:solidFill>
                  <a:schemeClr val="bg1"/>
                </a:solidFill>
              </a:endParaRPr>
            </a:p>
            <a:p>
              <a:pPr lvl="0"/>
              <a:r>
                <a:rPr lang="en-GB" dirty="0">
                  <a:solidFill>
                    <a:schemeClr val="bg1"/>
                  </a:solidFill>
                </a:rPr>
                <a:t>Might they have been being made or repaired at the time of the fire?</a:t>
              </a:r>
            </a:p>
            <a:p>
              <a:endParaRPr lang="en-GB" dirty="0"/>
            </a:p>
          </p:txBody>
        </p:sp>
      </p:grpSp>
      <p:sp>
        <p:nvSpPr>
          <p:cNvPr id="11" name="Rectangle: Rounded Corners 10">
            <a:extLst>
              <a:ext uri="{FF2B5EF4-FFF2-40B4-BE49-F238E27FC236}">
                <a16:creationId xmlns:a16="http://schemas.microsoft.com/office/drawing/2014/main" id="{80EBEB2D-D778-A5A4-F223-4AA6D613C3ED}"/>
              </a:ext>
            </a:extLst>
          </p:cNvPr>
          <p:cNvSpPr/>
          <p:nvPr/>
        </p:nvSpPr>
        <p:spPr>
          <a:xfrm>
            <a:off x="8395084" y="1203134"/>
            <a:ext cx="3155785" cy="2308324"/>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Somebody very good at woodworking would have made the wheels as they were complicated and needed lots of skill to create. </a:t>
            </a:r>
          </a:p>
        </p:txBody>
      </p:sp>
    </p:spTree>
    <p:extLst>
      <p:ext uri="{BB962C8B-B14F-4D97-AF65-F5344CB8AC3E}">
        <p14:creationId xmlns:p14="http://schemas.microsoft.com/office/powerpoint/2010/main" val="425658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730FE-DFB4-C4E2-6115-18EDEA2DF0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A22FDE0-53FD-6AE4-1C04-451E033D6518}"/>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eaLnBrk="1" latinLnBrk="0" hangingPunct="1"/>
            <a:r>
              <a:rPr lang="en-US" sz="4400" b="1" kern="1200" dirty="0">
                <a:solidFill>
                  <a:schemeClr val="tx1"/>
                </a:solidFill>
                <a:effectLst/>
                <a:latin typeface="+mj-lt"/>
                <a:ea typeface="+mj-ea"/>
                <a:cs typeface="+mj-cs"/>
              </a:rPr>
              <a:t>The Must Farm fire</a:t>
            </a:r>
            <a:endParaRPr lang="en-GB" sz="3600" dirty="0">
              <a:effectLst/>
            </a:endParaRPr>
          </a:p>
        </p:txBody>
      </p:sp>
      <p:pic>
        <p:nvPicPr>
          <p:cNvPr id="3" name="Picture 2">
            <a:extLst>
              <a:ext uri="{FF2B5EF4-FFF2-40B4-BE49-F238E27FC236}">
                <a16:creationId xmlns:a16="http://schemas.microsoft.com/office/drawing/2014/main" id="{5E454305-5771-81A6-5277-EB431125DEE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0" y="-33435"/>
            <a:ext cx="12192000" cy="6734237"/>
          </a:xfrm>
          <a:prstGeom prst="rect">
            <a:avLst/>
          </a:prstGeom>
        </p:spPr>
      </p:pic>
      <p:sp>
        <p:nvSpPr>
          <p:cNvPr id="6" name="TextBox 5">
            <a:extLst>
              <a:ext uri="{FF2B5EF4-FFF2-40B4-BE49-F238E27FC236}">
                <a16:creationId xmlns:a16="http://schemas.microsoft.com/office/drawing/2014/main" id="{D8005B75-B33C-B5FE-824A-9682944DA7E5}"/>
              </a:ext>
            </a:extLst>
          </p:cNvPr>
          <p:cNvSpPr txBox="1"/>
          <p:nvPr/>
        </p:nvSpPr>
        <p:spPr>
          <a:xfrm>
            <a:off x="4475" y="229517"/>
            <a:ext cx="1219200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The Must Farm fire</a:t>
            </a:r>
          </a:p>
        </p:txBody>
      </p:sp>
      <p:pic>
        <p:nvPicPr>
          <p:cNvPr id="4" name="Picture 3" descr="A drawing of one of the Must Farm roundhouses on fire. ">
            <a:extLst>
              <a:ext uri="{FF2B5EF4-FFF2-40B4-BE49-F238E27FC236}">
                <a16:creationId xmlns:a16="http://schemas.microsoft.com/office/drawing/2014/main" id="{4E898F53-24B1-A79A-DAF4-8F04588845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242" y="1063742"/>
            <a:ext cx="4488553" cy="5175133"/>
          </a:xfrm>
          <a:prstGeom prst="rect">
            <a:avLst/>
          </a:prstGeom>
        </p:spPr>
      </p:pic>
      <p:sp>
        <p:nvSpPr>
          <p:cNvPr id="7" name="TextBox 6">
            <a:extLst>
              <a:ext uri="{FF2B5EF4-FFF2-40B4-BE49-F238E27FC236}">
                <a16:creationId xmlns:a16="http://schemas.microsoft.com/office/drawing/2014/main" id="{BB0FE247-E5DD-6DBD-B5B9-7D9089CB961E}"/>
              </a:ext>
            </a:extLst>
          </p:cNvPr>
          <p:cNvSpPr txBox="1"/>
          <p:nvPr/>
        </p:nvSpPr>
        <p:spPr>
          <a:xfrm>
            <a:off x="5165461" y="1138800"/>
            <a:ext cx="7104721" cy="2585323"/>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Evidence shows that the village at Must Farm would have only lasted around a year before it burnt down in a big fire.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Afterwards it doesn’t look like anyone tried to come back to take anything that had survived the fire from the river.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After the fire around 850BC Must Farm was abandoned and slowly buried at the bottom of the river. </a:t>
            </a:r>
          </a:p>
          <a:p>
            <a:endParaRPr lang="en-GB" dirty="0"/>
          </a:p>
        </p:txBody>
      </p:sp>
      <p:pic>
        <p:nvPicPr>
          <p:cNvPr id="2" name="Picture 1" descr="A photograph showing one of the burnt timbers from Must Farm in the ground. ">
            <a:extLst>
              <a:ext uri="{FF2B5EF4-FFF2-40B4-BE49-F238E27FC236}">
                <a16:creationId xmlns:a16="http://schemas.microsoft.com/office/drawing/2014/main" id="{FBD61E8A-4F68-1A3B-204E-602EE2DB693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40343" y="3499888"/>
            <a:ext cx="3823728" cy="2550426"/>
          </a:xfrm>
          <a:prstGeom prst="rect">
            <a:avLst/>
          </a:prstGeom>
          <a:ln w="76200">
            <a:solidFill>
              <a:srgbClr val="7B1B3B"/>
            </a:solidFill>
          </a:ln>
        </p:spPr>
      </p:pic>
      <p:sp>
        <p:nvSpPr>
          <p:cNvPr id="8" name="Rectangle: Rounded Corners 7">
            <a:extLst>
              <a:ext uri="{FF2B5EF4-FFF2-40B4-BE49-F238E27FC236}">
                <a16:creationId xmlns:a16="http://schemas.microsoft.com/office/drawing/2014/main" id="{28BE042D-A9EF-244C-58C8-ECA22B2FDC8C}"/>
              </a:ext>
            </a:extLst>
          </p:cNvPr>
          <p:cNvSpPr/>
          <p:nvPr/>
        </p:nvSpPr>
        <p:spPr>
          <a:xfrm>
            <a:off x="9671188" y="3429000"/>
            <a:ext cx="2016655" cy="2673110"/>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Some of the wooden timbers used to make the houses at Must Farm after they had been burnt and fallen into the river.</a:t>
            </a:r>
          </a:p>
        </p:txBody>
      </p:sp>
    </p:spTree>
    <p:extLst>
      <p:ext uri="{BB962C8B-B14F-4D97-AF65-F5344CB8AC3E}">
        <p14:creationId xmlns:p14="http://schemas.microsoft.com/office/powerpoint/2010/main" val="3003890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FF6A8-3CA3-D54B-1196-ADAB8BCC6F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3B624B-0BCD-0B2E-071D-0CEA7ECBC22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0" y="-33435"/>
            <a:ext cx="12192000" cy="6734237"/>
          </a:xfrm>
          <a:prstGeom prst="rect">
            <a:avLst/>
          </a:prstGeom>
        </p:spPr>
      </p:pic>
      <p:sp>
        <p:nvSpPr>
          <p:cNvPr id="6" name="Title 5">
            <a:extLst>
              <a:ext uri="{FF2B5EF4-FFF2-40B4-BE49-F238E27FC236}">
                <a16:creationId xmlns:a16="http://schemas.microsoft.com/office/drawing/2014/main" id="{8BC740D9-B38F-2FB4-1AD9-45428FEEE24B}"/>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caused the Must Farm fire?</a:t>
            </a:r>
          </a:p>
        </p:txBody>
      </p:sp>
      <p:pic>
        <p:nvPicPr>
          <p:cNvPr id="4" name="Picture 3" descr="An illustration of the first at Must Farm. The picture shows a side-on view of the village with the fire burning very intensely to the right and spreading to the left. On the very edge of the picture to the left a person and a dog are running away. ">
            <a:extLst>
              <a:ext uri="{FF2B5EF4-FFF2-40B4-BE49-F238E27FC236}">
                <a16:creationId xmlns:a16="http://schemas.microsoft.com/office/drawing/2014/main" id="{FB978793-3D1D-EC9E-D4B8-84D9831A01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79678"/>
            <a:ext cx="12192000" cy="3657290"/>
          </a:xfrm>
          <a:prstGeom prst="rect">
            <a:avLst/>
          </a:prstGeom>
        </p:spPr>
      </p:pic>
      <p:sp>
        <p:nvSpPr>
          <p:cNvPr id="2" name="Rectangle: Rounded Corners 1">
            <a:extLst>
              <a:ext uri="{FF2B5EF4-FFF2-40B4-BE49-F238E27FC236}">
                <a16:creationId xmlns:a16="http://schemas.microsoft.com/office/drawing/2014/main" id="{C2D7789D-DDF2-93D0-F6E3-B4AD4A27183C}"/>
              </a:ext>
            </a:extLst>
          </p:cNvPr>
          <p:cNvSpPr/>
          <p:nvPr/>
        </p:nvSpPr>
        <p:spPr>
          <a:xfrm>
            <a:off x="784098" y="1138800"/>
            <a:ext cx="10623804" cy="953729"/>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latin typeface="Calibri" panose="020F0502020204030204" pitchFamily="34" charset="0"/>
                <a:ea typeface="Calibri" panose="020F0502020204030204" pitchFamily="34" charset="0"/>
                <a:cs typeface="Calibri" panose="020F0502020204030204" pitchFamily="34" charset="0"/>
              </a:rPr>
              <a:t>Archaeologists have different theories about the fire at Must Farm. They must use the evidence they found to suggest ideas about what might have happened</a:t>
            </a:r>
            <a:r>
              <a:rPr lang="en-GB" sz="2200" b="1"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12414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400DA-345C-9EA2-44C5-2130C0A572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D3B9F5-9F01-4997-2702-C59E9015285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34" y="0"/>
            <a:ext cx="12192000" cy="6734237"/>
          </a:xfrm>
          <a:prstGeom prst="rect">
            <a:avLst/>
          </a:prstGeom>
        </p:spPr>
      </p:pic>
      <p:sp>
        <p:nvSpPr>
          <p:cNvPr id="6" name="Title 5">
            <a:extLst>
              <a:ext uri="{FF2B5EF4-FFF2-40B4-BE49-F238E27FC236}">
                <a16:creationId xmlns:a16="http://schemas.microsoft.com/office/drawing/2014/main" id="{F4B5E86E-F73E-808E-B015-2082B8B646FB}"/>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Possible causes of the fire that destroyed Must Farm</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faded out photo of a reconstruction drawing of the Bronze Age village with the question 'What could have caused the fire that destroyed Must Farm?'' written over it">
            <a:hlinkClick r:id="rId4" tooltip="Watch this video to find out possible causes of the fire"/>
            <a:extLst>
              <a:ext uri="{FF2B5EF4-FFF2-40B4-BE49-F238E27FC236}">
                <a16:creationId xmlns:a16="http://schemas.microsoft.com/office/drawing/2014/main" id="{BDF9DFAC-6EC9-3AC2-0C23-5CAF2C3455AF}"/>
              </a:ext>
            </a:extLst>
          </p:cNvPr>
          <p:cNvPicPr>
            <a:picLocks noChangeAspect="1"/>
          </p:cNvPicPr>
          <p:nvPr/>
        </p:nvPicPr>
        <p:blipFill>
          <a:blip r:embed="rId5">
            <a:extLst>
              <a:ext uri="{28A0092B-C50C-407E-A947-70E740481C1C}">
                <a14:useLocalDpi xmlns:a14="http://schemas.microsoft.com/office/drawing/2010/main" val="0"/>
              </a:ext>
            </a:extLst>
          </a:blip>
          <a:srcRect t="805" b="805"/>
          <a:stretch/>
        </p:blipFill>
        <p:spPr>
          <a:xfrm>
            <a:off x="1415671" y="1069848"/>
            <a:ext cx="9351390" cy="5175504"/>
          </a:xfrm>
          <a:prstGeom prst="rect">
            <a:avLst/>
          </a:prstGeom>
        </p:spPr>
      </p:pic>
      <p:sp>
        <p:nvSpPr>
          <p:cNvPr id="2" name="Action Button: Video 1">
            <a:hlinkClick r:id="rId4" highlightClick="1"/>
            <a:extLst>
              <a:ext uri="{FF2B5EF4-FFF2-40B4-BE49-F238E27FC236}">
                <a16:creationId xmlns:a16="http://schemas.microsoft.com/office/drawing/2014/main" id="{4B338B66-799E-2D38-8E6B-778EC17F6F26}"/>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03906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6A0F3-AE73-D0A2-F074-01BC6EEB81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40F1F0-71A3-ED90-25AF-0431A44733DE}"/>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eaLnBrk="1" latinLnBrk="0" hangingPunct="1"/>
            <a:r>
              <a:rPr lang="en-US" sz="4400" b="1" kern="1200" dirty="0">
                <a:solidFill>
                  <a:schemeClr val="tx1"/>
                </a:solidFill>
                <a:effectLst/>
                <a:latin typeface="+mj-lt"/>
                <a:ea typeface="+mj-ea"/>
                <a:cs typeface="+mj-cs"/>
              </a:rPr>
              <a:t>The Must Farm fire – one theory</a:t>
            </a:r>
            <a:endParaRPr lang="en-GB" sz="3600" dirty="0">
              <a:effectLst/>
            </a:endParaRPr>
          </a:p>
        </p:txBody>
      </p:sp>
      <p:pic>
        <p:nvPicPr>
          <p:cNvPr id="3" name="Picture 2">
            <a:extLst>
              <a:ext uri="{FF2B5EF4-FFF2-40B4-BE49-F238E27FC236}">
                <a16:creationId xmlns:a16="http://schemas.microsoft.com/office/drawing/2014/main" id="{BD216AED-B328-4301-888B-672F18627C5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0" y="-33435"/>
            <a:ext cx="12192000" cy="6734237"/>
          </a:xfrm>
          <a:prstGeom prst="rect">
            <a:avLst/>
          </a:prstGeom>
        </p:spPr>
      </p:pic>
      <p:sp>
        <p:nvSpPr>
          <p:cNvPr id="6" name="TextBox 5">
            <a:extLst>
              <a:ext uri="{FF2B5EF4-FFF2-40B4-BE49-F238E27FC236}">
                <a16:creationId xmlns:a16="http://schemas.microsoft.com/office/drawing/2014/main" id="{0A9B80C7-664C-C854-6220-1F13822799EC}"/>
              </a:ext>
            </a:extLst>
          </p:cNvPr>
          <p:cNvSpPr txBox="1"/>
          <p:nvPr/>
        </p:nvSpPr>
        <p:spPr>
          <a:xfrm>
            <a:off x="4475" y="229517"/>
            <a:ext cx="1219200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The Must Farm fire – one theory</a:t>
            </a:r>
          </a:p>
        </p:txBody>
      </p:sp>
      <p:sp>
        <p:nvSpPr>
          <p:cNvPr id="7" name="TextBox 6">
            <a:extLst>
              <a:ext uri="{FF2B5EF4-FFF2-40B4-BE49-F238E27FC236}">
                <a16:creationId xmlns:a16="http://schemas.microsoft.com/office/drawing/2014/main" id="{F523CD5D-96FF-46A2-0084-D7DAE51C57DF}"/>
              </a:ext>
            </a:extLst>
          </p:cNvPr>
          <p:cNvSpPr txBox="1"/>
          <p:nvPr/>
        </p:nvSpPr>
        <p:spPr>
          <a:xfrm>
            <a:off x="462530" y="1423838"/>
            <a:ext cx="7136134" cy="2585323"/>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One idea is that the fire at Must Farm might have started in one of the houses by accident.</a:t>
            </a:r>
          </a:p>
          <a:p>
            <a:pPr lvl="0"/>
            <a:r>
              <a:rPr lang="en-GB" dirty="0">
                <a:latin typeface="Calibri" panose="020F0502020204030204" pitchFamily="34" charset="0"/>
                <a:ea typeface="Calibri" panose="020F0502020204030204" pitchFamily="34" charset="0"/>
                <a:cs typeface="Calibri" panose="020F0502020204030204" pitchFamily="34" charset="0"/>
              </a:rPr>
              <a:t> </a:t>
            </a:r>
          </a:p>
          <a:p>
            <a:pPr lvl="0"/>
            <a:r>
              <a:rPr lang="en-GB" dirty="0">
                <a:latin typeface="Calibri" panose="020F0502020204030204" pitchFamily="34" charset="0"/>
                <a:ea typeface="Calibri" panose="020F0502020204030204" pitchFamily="34" charset="0"/>
                <a:cs typeface="Calibri" panose="020F0502020204030204" pitchFamily="34" charset="0"/>
              </a:rPr>
              <a:t>Archaeologists know the buildings had fires inside them that were used for cooking.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The houses were built very close together and their roofs were touching, so if a fire started in one by accident it would be easy to spread to the others. </a:t>
            </a:r>
            <a:endParaRPr lang="en-GB" dirty="0"/>
          </a:p>
        </p:txBody>
      </p:sp>
      <p:pic>
        <p:nvPicPr>
          <p:cNvPr id="9" name="Picture 8" descr="An illustration showing a family cooking around a fire. Some are stirring pots, another is making bread and a small boy and dog are watching. Joints of meat are hanging from the ceiling. ">
            <a:extLst>
              <a:ext uri="{FF2B5EF4-FFF2-40B4-BE49-F238E27FC236}">
                <a16:creationId xmlns:a16="http://schemas.microsoft.com/office/drawing/2014/main" id="{60EC5E0A-CD0B-A1DE-013A-27C500F45D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2259" y="1035608"/>
            <a:ext cx="8525266" cy="5360102"/>
          </a:xfrm>
          <a:prstGeom prst="rect">
            <a:avLst/>
          </a:prstGeom>
        </p:spPr>
      </p:pic>
      <p:sp>
        <p:nvSpPr>
          <p:cNvPr id="2" name="Rectangle: Rounded Corners 1">
            <a:extLst>
              <a:ext uri="{FF2B5EF4-FFF2-40B4-BE49-F238E27FC236}">
                <a16:creationId xmlns:a16="http://schemas.microsoft.com/office/drawing/2014/main" id="{AE999573-19AE-C4F8-DBA3-7B930BCE978A}"/>
              </a:ext>
            </a:extLst>
          </p:cNvPr>
          <p:cNvSpPr/>
          <p:nvPr/>
        </p:nvSpPr>
        <p:spPr>
          <a:xfrm>
            <a:off x="651673" y="4314253"/>
            <a:ext cx="2821444" cy="145857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dirty="0">
                <a:latin typeface="Calibri" panose="020F0502020204030204" pitchFamily="34" charset="0"/>
                <a:ea typeface="Calibri" panose="020F0502020204030204" pitchFamily="34" charset="0"/>
                <a:cs typeface="Calibri" panose="020F0502020204030204" pitchFamily="34" charset="0"/>
              </a:rPr>
              <a:t>But if it was an accident why didn’t the people that lived there try and recover any of their objects?</a:t>
            </a:r>
          </a:p>
        </p:txBody>
      </p:sp>
    </p:spTree>
    <p:extLst>
      <p:ext uri="{BB962C8B-B14F-4D97-AF65-F5344CB8AC3E}">
        <p14:creationId xmlns:p14="http://schemas.microsoft.com/office/powerpoint/2010/main" val="41382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CB5F-F31D-D30F-04FF-FB32E3F51FF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EDB139-0F82-6E2C-A9D6-70F7DC922C2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5" y="0"/>
            <a:ext cx="12192000" cy="6734237"/>
          </a:xfrm>
          <a:prstGeom prst="rect">
            <a:avLst/>
          </a:prstGeom>
        </p:spPr>
      </p:pic>
      <p:sp>
        <p:nvSpPr>
          <p:cNvPr id="6" name="Title 5">
            <a:extLst>
              <a:ext uri="{FF2B5EF4-FFF2-40B4-BE49-F238E27FC236}">
                <a16:creationId xmlns:a16="http://schemas.microsoft.com/office/drawing/2014/main" id="{3C72ACB4-54F4-B8E2-1072-B3AA960F1D62}"/>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The Must Farm fire – another theory</a:t>
            </a:r>
          </a:p>
        </p:txBody>
      </p:sp>
      <p:sp>
        <p:nvSpPr>
          <p:cNvPr id="9" name="TextBox 8">
            <a:extLst>
              <a:ext uri="{FF2B5EF4-FFF2-40B4-BE49-F238E27FC236}">
                <a16:creationId xmlns:a16="http://schemas.microsoft.com/office/drawing/2014/main" id="{7661DEA1-DD18-4429-7649-81C297DCBDF8}"/>
              </a:ext>
            </a:extLst>
          </p:cNvPr>
          <p:cNvSpPr txBox="1"/>
          <p:nvPr/>
        </p:nvSpPr>
        <p:spPr>
          <a:xfrm>
            <a:off x="630936" y="1565392"/>
            <a:ext cx="4361688" cy="2585323"/>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Another theory was that the Must Farm could have been deliberately burnt down, possibly in an attack.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Spears and sword fragments were found at Must Farm, and it had a big wooden fence built around it. This evidence could suggest that the people living at the site were worried about attacks. </a:t>
            </a:r>
          </a:p>
        </p:txBody>
      </p:sp>
      <p:pic>
        <p:nvPicPr>
          <p:cNvPr id="4" name="Picture 3" descr="An illustration of a group of three people carrying spears. ">
            <a:extLst>
              <a:ext uri="{FF2B5EF4-FFF2-40B4-BE49-F238E27FC236}">
                <a16:creationId xmlns:a16="http://schemas.microsoft.com/office/drawing/2014/main" id="{1C17DE16-DD38-AAFD-86F9-FB4A709C908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88152" y="1056938"/>
            <a:ext cx="6408517" cy="5210281"/>
          </a:xfrm>
          <a:prstGeom prst="rect">
            <a:avLst/>
          </a:prstGeom>
        </p:spPr>
      </p:pic>
      <p:sp>
        <p:nvSpPr>
          <p:cNvPr id="2" name="Rectangle: Rounded Corners 1">
            <a:extLst>
              <a:ext uri="{FF2B5EF4-FFF2-40B4-BE49-F238E27FC236}">
                <a16:creationId xmlns:a16="http://schemas.microsoft.com/office/drawing/2014/main" id="{12AFED24-50E1-BC18-69EC-FDA53A021CDD}"/>
              </a:ext>
            </a:extLst>
          </p:cNvPr>
          <p:cNvSpPr/>
          <p:nvPr/>
        </p:nvSpPr>
        <p:spPr>
          <a:xfrm>
            <a:off x="860284" y="4622557"/>
            <a:ext cx="4361687" cy="1089072"/>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dirty="0">
                <a:latin typeface="Calibri" panose="020F0502020204030204" pitchFamily="34" charset="0"/>
                <a:ea typeface="Calibri" panose="020F0502020204030204" pitchFamily="34" charset="0"/>
                <a:cs typeface="Calibri" panose="020F0502020204030204" pitchFamily="34" charset="0"/>
              </a:rPr>
              <a:t>While there was no evidence anybody was killed in the fire, perhaps the village was </a:t>
            </a:r>
            <a:r>
              <a:rPr lang="en-GB">
                <a:latin typeface="Calibri" panose="020F0502020204030204" pitchFamily="34" charset="0"/>
                <a:ea typeface="Calibri" panose="020F0502020204030204" pitchFamily="34" charset="0"/>
                <a:cs typeface="Calibri" panose="020F0502020204030204" pitchFamily="34" charset="0"/>
              </a:rPr>
              <a:t>burnt down, </a:t>
            </a:r>
            <a:r>
              <a:rPr lang="en-GB" dirty="0">
                <a:latin typeface="Calibri" panose="020F0502020204030204" pitchFamily="34" charset="0"/>
                <a:ea typeface="Calibri" panose="020F0502020204030204" pitchFamily="34" charset="0"/>
                <a:cs typeface="Calibri" panose="020F0502020204030204" pitchFamily="34" charset="0"/>
              </a:rPr>
              <a:t>and they were driven away. </a:t>
            </a:r>
          </a:p>
        </p:txBody>
      </p:sp>
    </p:spTree>
    <p:extLst>
      <p:ext uri="{BB962C8B-B14F-4D97-AF65-F5344CB8AC3E}">
        <p14:creationId xmlns:p14="http://schemas.microsoft.com/office/powerpoint/2010/main" val="243064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E91AD-08DC-9E09-AC12-EF28976EF1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876341-0D45-C0A7-5A42-4195D3BEA3D6}"/>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Looking inside Bronze Age homes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diagram of a roundhouse with different areas highlighted in colours. A kitchen is in the upper right, storage to the right, textiles to the lower right, sheep to the lower left and an empty space in the upper left. ">
            <a:extLst>
              <a:ext uri="{FF2B5EF4-FFF2-40B4-BE49-F238E27FC236}">
                <a16:creationId xmlns:a16="http://schemas.microsoft.com/office/drawing/2014/main" id="{1F550815-30F9-3563-912C-65DF5A280D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736" y="1105365"/>
            <a:ext cx="4984178" cy="5128287"/>
          </a:xfrm>
          <a:prstGeom prst="rect">
            <a:avLst/>
          </a:prstGeom>
        </p:spPr>
      </p:pic>
      <p:grpSp>
        <p:nvGrpSpPr>
          <p:cNvPr id="4" name="Group 3">
            <a:extLst>
              <a:ext uri="{FF2B5EF4-FFF2-40B4-BE49-F238E27FC236}">
                <a16:creationId xmlns:a16="http://schemas.microsoft.com/office/drawing/2014/main" id="{DA1C2CE5-6D4F-6502-47A4-EC325C38204E}"/>
              </a:ext>
              <a:ext uri="{C183D7F6-B498-43B3-948B-1728B52AA6E4}">
                <adec:decorative xmlns:adec="http://schemas.microsoft.com/office/drawing/2017/decorative" val="1"/>
              </a:ext>
            </a:extLst>
          </p:cNvPr>
          <p:cNvGrpSpPr/>
          <p:nvPr/>
        </p:nvGrpSpPr>
        <p:grpSpPr>
          <a:xfrm>
            <a:off x="7141464" y="1408176"/>
            <a:ext cx="4114800" cy="4215384"/>
            <a:chOff x="7141464" y="1408176"/>
            <a:chExt cx="4114800" cy="4215384"/>
          </a:xfrm>
        </p:grpSpPr>
        <p:sp>
          <p:nvSpPr>
            <p:cNvPr id="2" name="Rectangle: Rounded Corners 1">
              <a:extLst>
                <a:ext uri="{FF2B5EF4-FFF2-40B4-BE49-F238E27FC236}">
                  <a16:creationId xmlns:a16="http://schemas.microsoft.com/office/drawing/2014/main" id="{AE084F5C-4F70-84E6-E6D7-C5DB558CC738}"/>
                </a:ext>
              </a:extLst>
            </p:cNvPr>
            <p:cNvSpPr/>
            <p:nvPr/>
          </p:nvSpPr>
          <p:spPr>
            <a:xfrm>
              <a:off x="7141464" y="1408176"/>
              <a:ext cx="4114800" cy="4215384"/>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9DCD50B-E7C9-5A55-A346-9F83F3C3E484}"/>
                </a:ext>
              </a:extLst>
            </p:cNvPr>
            <p:cNvSpPr txBox="1"/>
            <p:nvPr/>
          </p:nvSpPr>
          <p:spPr>
            <a:xfrm>
              <a:off x="7527295" y="1696640"/>
              <a:ext cx="3361425" cy="3693319"/>
            </a:xfrm>
            <a:prstGeom prst="rect">
              <a:avLst/>
            </a:prstGeom>
            <a:noFill/>
          </p:spPr>
          <p:txBody>
            <a:bodyPr wrap="square" rtlCol="0">
              <a:spAutoFit/>
            </a:bodyPr>
            <a:lstStyle/>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When Must Farm’s houses burnt down, they fell into the river below in a special way. </a:t>
              </a:r>
            </a:p>
            <a:p>
              <a:pPr lvl="0"/>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The objects inside stayed grouped together in the same way they would have been in each house.</a:t>
              </a:r>
            </a:p>
            <a:p>
              <a:pPr lvl="0"/>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This meant that archaeologists could still see how people would have used different spaces inside the homes. </a:t>
              </a:r>
            </a:p>
          </p:txBody>
        </p:sp>
      </p:grpSp>
      <p:grpSp>
        <p:nvGrpSpPr>
          <p:cNvPr id="13" name="Group 12">
            <a:extLst>
              <a:ext uri="{FF2B5EF4-FFF2-40B4-BE49-F238E27FC236}">
                <a16:creationId xmlns:a16="http://schemas.microsoft.com/office/drawing/2014/main" id="{0CB9654F-3760-9649-CD78-F8F55E26CC83}"/>
              </a:ext>
              <a:ext uri="{C183D7F6-B498-43B3-948B-1728B52AA6E4}">
                <adec:decorative xmlns:adec="http://schemas.microsoft.com/office/drawing/2017/decorative" val="1"/>
              </a:ext>
            </a:extLst>
          </p:cNvPr>
          <p:cNvGrpSpPr/>
          <p:nvPr/>
        </p:nvGrpSpPr>
        <p:grpSpPr>
          <a:xfrm>
            <a:off x="4742078" y="1341232"/>
            <a:ext cx="1930495" cy="743312"/>
            <a:chOff x="4742078" y="1341232"/>
            <a:chExt cx="1930495" cy="743312"/>
          </a:xfrm>
        </p:grpSpPr>
        <p:sp>
          <p:nvSpPr>
            <p:cNvPr id="9" name="Rectangle: Rounded Corners 8">
              <a:extLst>
                <a:ext uri="{FF2B5EF4-FFF2-40B4-BE49-F238E27FC236}">
                  <a16:creationId xmlns:a16="http://schemas.microsoft.com/office/drawing/2014/main" id="{526738E2-6C4C-706F-DDD0-6CD2F27FC38A}"/>
                </a:ext>
              </a:extLst>
            </p:cNvPr>
            <p:cNvSpPr/>
            <p:nvPr/>
          </p:nvSpPr>
          <p:spPr>
            <a:xfrm>
              <a:off x="5519426" y="1341232"/>
              <a:ext cx="1153147" cy="44325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Kitchen</a:t>
              </a:r>
            </a:p>
          </p:txBody>
        </p:sp>
        <p:cxnSp>
          <p:nvCxnSpPr>
            <p:cNvPr id="10" name="Straight Arrow Connector 9">
              <a:extLst>
                <a:ext uri="{FF2B5EF4-FFF2-40B4-BE49-F238E27FC236}">
                  <a16:creationId xmlns:a16="http://schemas.microsoft.com/office/drawing/2014/main" id="{3A424B8B-1854-B243-6F25-33D82AF10E1F}"/>
                </a:ext>
                <a:ext uri="{C183D7F6-B498-43B3-948B-1728B52AA6E4}">
                  <adec:decorative xmlns:adec="http://schemas.microsoft.com/office/drawing/2017/decorative" val="1"/>
                </a:ext>
              </a:extLst>
            </p:cNvPr>
            <p:cNvCxnSpPr>
              <a:cxnSpLocks/>
            </p:cNvCxnSpPr>
            <p:nvPr/>
          </p:nvCxnSpPr>
          <p:spPr>
            <a:xfrm flipH="1">
              <a:off x="4742078" y="1562860"/>
              <a:ext cx="819607" cy="521684"/>
            </a:xfrm>
            <a:prstGeom prst="straightConnector1">
              <a:avLst/>
            </a:prstGeom>
            <a:ln w="38100">
              <a:solidFill>
                <a:srgbClr val="1D428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5F99BD6C-9F1C-516B-9451-18F5989A63C7}"/>
              </a:ext>
              <a:ext uri="{C183D7F6-B498-43B3-948B-1728B52AA6E4}">
                <adec:decorative xmlns:adec="http://schemas.microsoft.com/office/drawing/2017/decorative" val="1"/>
              </a:ext>
            </a:extLst>
          </p:cNvPr>
          <p:cNvGrpSpPr/>
          <p:nvPr/>
        </p:nvGrpSpPr>
        <p:grpSpPr>
          <a:xfrm>
            <a:off x="4955457" y="5361625"/>
            <a:ext cx="1841951" cy="676827"/>
            <a:chOff x="4646999" y="1238035"/>
            <a:chExt cx="1787274" cy="546454"/>
          </a:xfrm>
        </p:grpSpPr>
        <p:sp>
          <p:nvSpPr>
            <p:cNvPr id="15" name="Rectangle: Rounded Corners 14">
              <a:extLst>
                <a:ext uri="{FF2B5EF4-FFF2-40B4-BE49-F238E27FC236}">
                  <a16:creationId xmlns:a16="http://schemas.microsoft.com/office/drawing/2014/main" id="{0B118B98-C801-ED47-FC2B-3DFFF2F01CCB}"/>
                </a:ext>
              </a:extLst>
            </p:cNvPr>
            <p:cNvSpPr/>
            <p:nvPr/>
          </p:nvSpPr>
          <p:spPr>
            <a:xfrm>
              <a:off x="5519426" y="1260911"/>
              <a:ext cx="914847" cy="523578"/>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Textile area</a:t>
              </a:r>
            </a:p>
          </p:txBody>
        </p:sp>
        <p:cxnSp>
          <p:nvCxnSpPr>
            <p:cNvPr id="16" name="Straight Arrow Connector 15">
              <a:extLst>
                <a:ext uri="{FF2B5EF4-FFF2-40B4-BE49-F238E27FC236}">
                  <a16:creationId xmlns:a16="http://schemas.microsoft.com/office/drawing/2014/main" id="{5D805DD8-1D92-40A4-3BBD-A0BE596F553A}"/>
                </a:ext>
                <a:ext uri="{C183D7F6-B498-43B3-948B-1728B52AA6E4}">
                  <adec:decorative xmlns:adec="http://schemas.microsoft.com/office/drawing/2017/decorative" val="1"/>
                </a:ext>
              </a:extLst>
            </p:cNvPr>
            <p:cNvCxnSpPr>
              <a:cxnSpLocks/>
            </p:cNvCxnSpPr>
            <p:nvPr/>
          </p:nvCxnSpPr>
          <p:spPr>
            <a:xfrm flipH="1" flipV="1">
              <a:off x="4646999" y="1238035"/>
              <a:ext cx="914847" cy="296081"/>
            </a:xfrm>
            <a:prstGeom prst="straightConnector1">
              <a:avLst/>
            </a:prstGeom>
            <a:ln w="38100">
              <a:solidFill>
                <a:srgbClr val="1D428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04F76AA9-A63F-7D58-9802-EB5883F45E75}"/>
              </a:ext>
              <a:ext uri="{C183D7F6-B498-43B3-948B-1728B52AA6E4}">
                <adec:decorative xmlns:adec="http://schemas.microsoft.com/office/drawing/2017/decorative" val="1"/>
              </a:ext>
            </a:extLst>
          </p:cNvPr>
          <p:cNvGrpSpPr/>
          <p:nvPr/>
        </p:nvGrpSpPr>
        <p:grpSpPr>
          <a:xfrm>
            <a:off x="5481470" y="4454377"/>
            <a:ext cx="1561528" cy="443257"/>
            <a:chOff x="5111045" y="1341232"/>
            <a:chExt cx="1561528" cy="443257"/>
          </a:xfrm>
        </p:grpSpPr>
        <p:sp>
          <p:nvSpPr>
            <p:cNvPr id="19" name="Rectangle: Rounded Corners 18">
              <a:extLst>
                <a:ext uri="{FF2B5EF4-FFF2-40B4-BE49-F238E27FC236}">
                  <a16:creationId xmlns:a16="http://schemas.microsoft.com/office/drawing/2014/main" id="{AC9C8F62-FC92-F3B3-C9AA-090FEB681594}"/>
                </a:ext>
              </a:extLst>
            </p:cNvPr>
            <p:cNvSpPr/>
            <p:nvPr/>
          </p:nvSpPr>
          <p:spPr>
            <a:xfrm>
              <a:off x="5519426" y="1341232"/>
              <a:ext cx="1153147" cy="44325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Storage</a:t>
              </a:r>
            </a:p>
          </p:txBody>
        </p:sp>
        <p:cxnSp>
          <p:nvCxnSpPr>
            <p:cNvPr id="20" name="Straight Arrow Connector 19">
              <a:extLst>
                <a:ext uri="{FF2B5EF4-FFF2-40B4-BE49-F238E27FC236}">
                  <a16:creationId xmlns:a16="http://schemas.microsoft.com/office/drawing/2014/main" id="{0073A2B8-D98B-740A-C98B-BECABE29E3F9}"/>
                </a:ext>
                <a:ext uri="{C183D7F6-B498-43B3-948B-1728B52AA6E4}">
                  <adec:decorative xmlns:adec="http://schemas.microsoft.com/office/drawing/2017/decorative" val="1"/>
                </a:ext>
              </a:extLst>
            </p:cNvPr>
            <p:cNvCxnSpPr>
              <a:cxnSpLocks/>
            </p:cNvCxnSpPr>
            <p:nvPr/>
          </p:nvCxnSpPr>
          <p:spPr>
            <a:xfrm flipH="1" flipV="1">
              <a:off x="5111045" y="1368173"/>
              <a:ext cx="450640" cy="194687"/>
            </a:xfrm>
            <a:prstGeom prst="straightConnector1">
              <a:avLst/>
            </a:prstGeom>
            <a:ln w="38100">
              <a:solidFill>
                <a:srgbClr val="1D4289"/>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DFDB97C5-5595-0C1C-0466-AE05EE3CA4F1}"/>
              </a:ext>
              <a:ext uri="{C183D7F6-B498-43B3-948B-1728B52AA6E4}">
                <adec:decorative xmlns:adec="http://schemas.microsoft.com/office/drawing/2017/decorative" val="1"/>
              </a:ext>
            </a:extLst>
          </p:cNvPr>
          <p:cNvGrpSpPr/>
          <p:nvPr/>
        </p:nvGrpSpPr>
        <p:grpSpPr>
          <a:xfrm>
            <a:off x="256895" y="1408176"/>
            <a:ext cx="2179033" cy="1089218"/>
            <a:chOff x="256895" y="1408176"/>
            <a:chExt cx="2179033" cy="1089218"/>
          </a:xfrm>
        </p:grpSpPr>
        <p:cxnSp>
          <p:nvCxnSpPr>
            <p:cNvPr id="28" name="Straight Arrow Connector 27">
              <a:extLst>
                <a:ext uri="{FF2B5EF4-FFF2-40B4-BE49-F238E27FC236}">
                  <a16:creationId xmlns:a16="http://schemas.microsoft.com/office/drawing/2014/main" id="{AF8337EE-1DC4-0CC0-EF5D-8C8FE1A082B8}"/>
                </a:ext>
                <a:ext uri="{C183D7F6-B498-43B3-948B-1728B52AA6E4}">
                  <adec:decorative xmlns:adec="http://schemas.microsoft.com/office/drawing/2017/decorative" val="1"/>
                </a:ext>
              </a:extLst>
            </p:cNvPr>
            <p:cNvCxnSpPr>
              <a:cxnSpLocks/>
            </p:cNvCxnSpPr>
            <p:nvPr/>
          </p:nvCxnSpPr>
          <p:spPr>
            <a:xfrm>
              <a:off x="1700690" y="1784489"/>
              <a:ext cx="735238" cy="712905"/>
            </a:xfrm>
            <a:prstGeom prst="straightConnector1">
              <a:avLst/>
            </a:prstGeom>
            <a:ln w="38100">
              <a:solidFill>
                <a:srgbClr val="1D4289"/>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Rounded Corners 10">
              <a:extLst>
                <a:ext uri="{FF2B5EF4-FFF2-40B4-BE49-F238E27FC236}">
                  <a16:creationId xmlns:a16="http://schemas.microsoft.com/office/drawing/2014/main" id="{67FE232B-1745-A907-57DC-243D7C25251F}"/>
                </a:ext>
              </a:extLst>
            </p:cNvPr>
            <p:cNvSpPr/>
            <p:nvPr/>
          </p:nvSpPr>
          <p:spPr>
            <a:xfrm>
              <a:off x="256895" y="1408176"/>
              <a:ext cx="1592825" cy="43771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Sleeping area</a:t>
              </a:r>
            </a:p>
          </p:txBody>
        </p:sp>
      </p:grpSp>
      <p:grpSp>
        <p:nvGrpSpPr>
          <p:cNvPr id="23" name="Group 22">
            <a:extLst>
              <a:ext uri="{FF2B5EF4-FFF2-40B4-BE49-F238E27FC236}">
                <a16:creationId xmlns:a16="http://schemas.microsoft.com/office/drawing/2014/main" id="{E40AED26-E021-8FCC-990C-0ADD93EA567D}"/>
              </a:ext>
              <a:ext uri="{C183D7F6-B498-43B3-948B-1728B52AA6E4}">
                <adec:decorative xmlns:adec="http://schemas.microsoft.com/office/drawing/2017/decorative" val="1"/>
              </a:ext>
            </a:extLst>
          </p:cNvPr>
          <p:cNvGrpSpPr/>
          <p:nvPr/>
        </p:nvGrpSpPr>
        <p:grpSpPr>
          <a:xfrm>
            <a:off x="256895" y="5319686"/>
            <a:ext cx="1653916" cy="763050"/>
            <a:chOff x="256895" y="1082843"/>
            <a:chExt cx="1653916" cy="763050"/>
          </a:xfrm>
        </p:grpSpPr>
        <p:cxnSp>
          <p:nvCxnSpPr>
            <p:cNvPr id="24" name="Straight Arrow Connector 23">
              <a:extLst>
                <a:ext uri="{FF2B5EF4-FFF2-40B4-BE49-F238E27FC236}">
                  <a16:creationId xmlns:a16="http://schemas.microsoft.com/office/drawing/2014/main" id="{5B371677-B551-82A1-1AA3-5FE40A4CB752}"/>
                </a:ext>
                <a:ext uri="{C183D7F6-B498-43B3-948B-1728B52AA6E4}">
                  <adec:decorative xmlns:adec="http://schemas.microsoft.com/office/drawing/2017/decorative" val="1"/>
                </a:ext>
              </a:extLst>
            </p:cNvPr>
            <p:cNvCxnSpPr>
              <a:cxnSpLocks/>
            </p:cNvCxnSpPr>
            <p:nvPr/>
          </p:nvCxnSpPr>
          <p:spPr>
            <a:xfrm flipV="1">
              <a:off x="1490569" y="1082843"/>
              <a:ext cx="420242" cy="385480"/>
            </a:xfrm>
            <a:prstGeom prst="straightConnector1">
              <a:avLst/>
            </a:prstGeom>
            <a:ln w="38100">
              <a:solidFill>
                <a:srgbClr val="1D4289"/>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Rounded Corners 24">
              <a:extLst>
                <a:ext uri="{FF2B5EF4-FFF2-40B4-BE49-F238E27FC236}">
                  <a16:creationId xmlns:a16="http://schemas.microsoft.com/office/drawing/2014/main" id="{2D002006-F5C6-AEED-09BD-C27C625BCFD5}"/>
                </a:ext>
              </a:extLst>
            </p:cNvPr>
            <p:cNvSpPr/>
            <p:nvPr/>
          </p:nvSpPr>
          <p:spPr>
            <a:xfrm>
              <a:off x="256895" y="1408176"/>
              <a:ext cx="1592825" cy="43771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Sheep “pen”</a:t>
              </a:r>
            </a:p>
          </p:txBody>
        </p:sp>
      </p:grpSp>
    </p:spTree>
    <p:extLst>
      <p:ext uri="{BB962C8B-B14F-4D97-AF65-F5344CB8AC3E}">
        <p14:creationId xmlns:p14="http://schemas.microsoft.com/office/powerpoint/2010/main" val="321898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03488-6CA3-A707-D656-ABD3C3C1704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D13A86-7C0F-73C4-1627-982FC827EF58}"/>
              </a:ext>
            </a:extLst>
          </p:cNvPr>
          <p:cNvSpPr txBox="1">
            <a:spLocks noGrp="1"/>
          </p:cNvSpPr>
          <p:nvPr>
            <p:ph type="title" idx="4294967295"/>
          </p:nvPr>
        </p:nvSpPr>
        <p:spPr>
          <a:xfrm>
            <a:off x="0"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eaLnBrk="1" latinLnBrk="0" hangingPunct="1"/>
            <a:r>
              <a:rPr lang="en-US" sz="4400" b="1" kern="1200" dirty="0">
                <a:solidFill>
                  <a:schemeClr val="tx1"/>
                </a:solidFill>
                <a:effectLst/>
                <a:latin typeface="+mj-lt"/>
                <a:ea typeface="+mj-ea"/>
                <a:cs typeface="+mj-cs"/>
              </a:rPr>
              <a:t>The Must Farm fire – what do you think?</a:t>
            </a:r>
            <a:endParaRPr lang="en-GB" sz="3600" dirty="0">
              <a:effectLst/>
            </a:endParaRPr>
          </a:p>
        </p:txBody>
      </p:sp>
      <p:pic>
        <p:nvPicPr>
          <p:cNvPr id="3" name="Picture 2">
            <a:extLst>
              <a:ext uri="{FF2B5EF4-FFF2-40B4-BE49-F238E27FC236}">
                <a16:creationId xmlns:a16="http://schemas.microsoft.com/office/drawing/2014/main" id="{30548E28-651A-F4ED-6351-88E14B75499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5" y="-54864"/>
            <a:ext cx="12192000" cy="6734237"/>
          </a:xfrm>
          <a:prstGeom prst="rect">
            <a:avLst/>
          </a:prstGeom>
        </p:spPr>
      </p:pic>
      <p:sp>
        <p:nvSpPr>
          <p:cNvPr id="6" name="TextBox 5">
            <a:extLst>
              <a:ext uri="{FF2B5EF4-FFF2-40B4-BE49-F238E27FC236}">
                <a16:creationId xmlns:a16="http://schemas.microsoft.com/office/drawing/2014/main" id="{5404E619-68AB-ECFF-29F8-5EA575A68CA5}"/>
              </a:ext>
            </a:extLst>
          </p:cNvPr>
          <p:cNvSpPr txBox="1"/>
          <p:nvPr/>
        </p:nvSpPr>
        <p:spPr>
          <a:xfrm>
            <a:off x="4475" y="229517"/>
            <a:ext cx="1219200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The Must Farm fire – what do you think?</a:t>
            </a:r>
          </a:p>
        </p:txBody>
      </p:sp>
      <p:pic>
        <p:nvPicPr>
          <p:cNvPr id="4" name="Picture 3" descr="An illustration of one of the Must Farm houses showing people inside going about their everyday life. A fire for cooking is in the middle of the house. ">
            <a:extLst>
              <a:ext uri="{FF2B5EF4-FFF2-40B4-BE49-F238E27FC236}">
                <a16:creationId xmlns:a16="http://schemas.microsoft.com/office/drawing/2014/main" id="{A8514D72-E858-015A-95CC-7388AC7F7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996" y="992387"/>
            <a:ext cx="4098530" cy="5221027"/>
          </a:xfrm>
          <a:prstGeom prst="rect">
            <a:avLst/>
          </a:prstGeom>
        </p:spPr>
      </p:pic>
      <p:sp>
        <p:nvSpPr>
          <p:cNvPr id="7" name="TextBox 6">
            <a:extLst>
              <a:ext uri="{FF2B5EF4-FFF2-40B4-BE49-F238E27FC236}">
                <a16:creationId xmlns:a16="http://schemas.microsoft.com/office/drawing/2014/main" id="{CE897522-5CB8-B885-AFED-C4136D567D54}"/>
              </a:ext>
            </a:extLst>
          </p:cNvPr>
          <p:cNvSpPr txBox="1"/>
          <p:nvPr/>
        </p:nvSpPr>
        <p:spPr>
          <a:xfrm>
            <a:off x="4763336" y="1466444"/>
            <a:ext cx="7105379" cy="1477328"/>
          </a:xfrm>
          <a:prstGeom prst="rect">
            <a:avLst/>
          </a:prstGeom>
          <a:noFill/>
        </p:spPr>
        <p:txBody>
          <a:bodyPr wrap="square" rtlCol="0">
            <a:spAutoFit/>
          </a:bodyPr>
          <a:lstStyle/>
          <a:p>
            <a:pPr lvl="0"/>
            <a:r>
              <a:rPr lang="en-GB" dirty="0">
                <a:latin typeface="Calibri" panose="020F0502020204030204" pitchFamily="34" charset="0"/>
                <a:ea typeface="Calibri" panose="020F0502020204030204" pitchFamily="34" charset="0"/>
                <a:cs typeface="Calibri" panose="020F0502020204030204" pitchFamily="34" charset="0"/>
              </a:rPr>
              <a:t>Archaeologists will probably never know exactly what happened at Must Farm. Even with this much well-preserved material, it is difficult to understand what caused the fire and what happened to the people who lived there. </a:t>
            </a:r>
          </a:p>
          <a:p>
            <a:endParaRPr lang="en-GB" dirty="0"/>
          </a:p>
        </p:txBody>
      </p:sp>
      <p:grpSp>
        <p:nvGrpSpPr>
          <p:cNvPr id="9" name="Group 8">
            <a:extLst>
              <a:ext uri="{FF2B5EF4-FFF2-40B4-BE49-F238E27FC236}">
                <a16:creationId xmlns:a16="http://schemas.microsoft.com/office/drawing/2014/main" id="{E93C4580-8EF7-3A53-32C6-32006F7CE5E9}"/>
              </a:ext>
              <a:ext uri="{C183D7F6-B498-43B3-948B-1728B52AA6E4}">
                <adec:decorative xmlns:adec="http://schemas.microsoft.com/office/drawing/2017/decorative" val="1"/>
              </a:ext>
            </a:extLst>
          </p:cNvPr>
          <p:cNvGrpSpPr/>
          <p:nvPr/>
        </p:nvGrpSpPr>
        <p:grpSpPr>
          <a:xfrm>
            <a:off x="4887812" y="3429000"/>
            <a:ext cx="6980903" cy="1287817"/>
            <a:chOff x="6291072" y="3312254"/>
            <a:chExt cx="4946904" cy="1908214"/>
          </a:xfrm>
        </p:grpSpPr>
        <p:sp>
          <p:nvSpPr>
            <p:cNvPr id="2" name="Rectangle: Rounded Corners 1">
              <a:extLst>
                <a:ext uri="{FF2B5EF4-FFF2-40B4-BE49-F238E27FC236}">
                  <a16:creationId xmlns:a16="http://schemas.microsoft.com/office/drawing/2014/main" id="{2A8135BA-7749-A739-B2C9-96C692C1246B}"/>
                </a:ext>
              </a:extLst>
            </p:cNvPr>
            <p:cNvSpPr/>
            <p:nvPr/>
          </p:nvSpPr>
          <p:spPr>
            <a:xfrm>
              <a:off x="6291072" y="3312254"/>
              <a:ext cx="4946904" cy="1908214"/>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3E02FBA-784C-1A89-BDC9-0897B9B62DAC}"/>
                </a:ext>
              </a:extLst>
            </p:cNvPr>
            <p:cNvSpPr txBox="1"/>
            <p:nvPr/>
          </p:nvSpPr>
          <p:spPr>
            <a:xfrm>
              <a:off x="6492434" y="3575304"/>
              <a:ext cx="4462272" cy="1169551"/>
            </a:xfrm>
            <a:prstGeom prst="rect">
              <a:avLst/>
            </a:prstGeom>
            <a:noFill/>
          </p:spPr>
          <p:txBody>
            <a:bodyPr wrap="square" rtlCol="0">
              <a:spAutoFit/>
            </a:bodyPr>
            <a:lstStyle/>
            <a:p>
              <a:pPr lvl="0" algn="ct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What do you think caused the Must Farm fire? Can you use evidence to support your theory?</a:t>
              </a:r>
              <a:r>
                <a:rPr lang="en-GB"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endParaRPr lang="en-GB" dirty="0"/>
            </a:p>
          </p:txBody>
        </p:sp>
      </p:grpSp>
    </p:spTree>
    <p:extLst>
      <p:ext uri="{BB962C8B-B14F-4D97-AF65-F5344CB8AC3E}">
        <p14:creationId xmlns:p14="http://schemas.microsoft.com/office/powerpoint/2010/main" val="1974881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B97D9-383F-8DC5-9AF3-3B3369DA627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AB8CCD-B5A6-7A9E-36E1-E047886D389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10" y="0"/>
            <a:ext cx="12192000" cy="6734237"/>
          </a:xfrm>
          <a:prstGeom prst="rect">
            <a:avLst/>
          </a:prstGeom>
        </p:spPr>
      </p:pic>
      <p:sp>
        <p:nvSpPr>
          <p:cNvPr id="3" name="Title 2">
            <a:extLst>
              <a:ext uri="{FF2B5EF4-FFF2-40B4-BE49-F238E27FC236}">
                <a16:creationId xmlns:a16="http://schemas.microsoft.com/office/drawing/2014/main" id="{62EE43DA-081B-5420-16B1-9D6B24EA83C0}"/>
              </a:ext>
            </a:extLst>
          </p:cNvPr>
          <p:cNvSpPr txBox="1">
            <a:spLocks noGrp="1"/>
          </p:cNvSpPr>
          <p:nvPr>
            <p:ph type="title" idx="4294967295"/>
          </p:nvPr>
        </p:nvSpPr>
        <p:spPr>
          <a:xfrm>
            <a:off x="-14156" y="180394"/>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0000"/>
              </a:lnSpc>
              <a:spcBef>
                <a:spcPts val="0"/>
              </a:spcBef>
              <a:defRPr/>
            </a:pPr>
            <a:r>
              <a:rPr lang="en-US" sz="3600" b="1" dirty="0">
                <a:solidFill>
                  <a:schemeClr val="bg1"/>
                </a:solidFill>
                <a:latin typeface="Calibri"/>
                <a:ea typeface="Calibri"/>
                <a:cs typeface="Calibri"/>
              </a:rPr>
              <a:t>Find out more by watching the Must Farm videos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group of archaeologists working on an excavation site and the title 'Must Farm: An Introduction to Archaeology'">
            <a:hlinkClick r:id="rId4"/>
            <a:extLst>
              <a:ext uri="{FF2B5EF4-FFF2-40B4-BE49-F238E27FC236}">
                <a16:creationId xmlns:a16="http://schemas.microsoft.com/office/drawing/2014/main" id="{68FE211B-6B9E-ED52-ED0A-141F2AF949EC}"/>
              </a:ext>
            </a:extLst>
          </p:cNvPr>
          <p:cNvPicPr>
            <a:picLocks noChangeAspect="1"/>
          </p:cNvPicPr>
          <p:nvPr/>
        </p:nvPicPr>
        <p:blipFill>
          <a:blip r:embed="rId5"/>
          <a:stretch>
            <a:fillRect/>
          </a:stretch>
        </p:blipFill>
        <p:spPr>
          <a:xfrm>
            <a:off x="1447800" y="1152525"/>
            <a:ext cx="4210050" cy="2371725"/>
          </a:xfrm>
          <a:prstGeom prst="rect">
            <a:avLst/>
          </a:prstGeom>
        </p:spPr>
      </p:pic>
      <p:pic>
        <p:nvPicPr>
          <p:cNvPr id="6" name="Picture 5" descr="A reconstruction drawing of Bronze Age roundhouse and the title 'Must Farm: A Bronze Age Settlement'">
            <a:hlinkClick r:id="rId6"/>
            <a:extLst>
              <a:ext uri="{FF2B5EF4-FFF2-40B4-BE49-F238E27FC236}">
                <a16:creationId xmlns:a16="http://schemas.microsoft.com/office/drawing/2014/main" id="{1C5CD825-A7D1-4834-4630-45D0EEF148FA}"/>
              </a:ext>
            </a:extLst>
          </p:cNvPr>
          <p:cNvPicPr>
            <a:picLocks noChangeAspect="1"/>
          </p:cNvPicPr>
          <p:nvPr/>
        </p:nvPicPr>
        <p:blipFill>
          <a:blip r:embed="rId7"/>
          <a:stretch>
            <a:fillRect/>
          </a:stretch>
        </p:blipFill>
        <p:spPr>
          <a:xfrm>
            <a:off x="6553200" y="1152525"/>
            <a:ext cx="4229100" cy="2381250"/>
          </a:xfrm>
          <a:prstGeom prst="rect">
            <a:avLst/>
          </a:prstGeom>
        </p:spPr>
      </p:pic>
      <p:pic>
        <p:nvPicPr>
          <p:cNvPr id="7" name="Picture 6" descr="A Bronze axehead in-situ on an archaeological site and the title 'Must Farm: What Artefacts Were Found at the Settlement'">
            <a:hlinkClick r:id="rId8"/>
            <a:extLst>
              <a:ext uri="{FF2B5EF4-FFF2-40B4-BE49-F238E27FC236}">
                <a16:creationId xmlns:a16="http://schemas.microsoft.com/office/drawing/2014/main" id="{8ED2A1F8-2A3A-FE70-8E01-720E78B4C7B8}"/>
              </a:ext>
            </a:extLst>
          </p:cNvPr>
          <p:cNvPicPr>
            <a:picLocks noChangeAspect="1"/>
          </p:cNvPicPr>
          <p:nvPr/>
        </p:nvPicPr>
        <p:blipFill>
          <a:blip r:embed="rId9"/>
          <a:stretch>
            <a:fillRect/>
          </a:stretch>
        </p:blipFill>
        <p:spPr>
          <a:xfrm>
            <a:off x="1447800" y="3810000"/>
            <a:ext cx="4229100" cy="2381250"/>
          </a:xfrm>
          <a:prstGeom prst="rect">
            <a:avLst/>
          </a:prstGeom>
        </p:spPr>
      </p:pic>
      <p:pic>
        <p:nvPicPr>
          <p:cNvPr id="9" name="Picture 8" descr="A selection of reconstructed Bronze Age pots and foods and the title 'Must Farm: How Did People Live in the Bronze Age'">
            <a:hlinkClick r:id="rId10"/>
            <a:extLst>
              <a:ext uri="{FF2B5EF4-FFF2-40B4-BE49-F238E27FC236}">
                <a16:creationId xmlns:a16="http://schemas.microsoft.com/office/drawing/2014/main" id="{7A6DAD62-0C3E-95C2-BD30-5AFB5E737EA4}"/>
              </a:ext>
            </a:extLst>
          </p:cNvPr>
          <p:cNvPicPr>
            <a:picLocks noChangeAspect="1"/>
          </p:cNvPicPr>
          <p:nvPr/>
        </p:nvPicPr>
        <p:blipFill>
          <a:blip r:embed="rId11"/>
          <a:stretch>
            <a:fillRect/>
          </a:stretch>
        </p:blipFill>
        <p:spPr>
          <a:xfrm>
            <a:off x="6553200" y="3810000"/>
            <a:ext cx="4248150" cy="2390775"/>
          </a:xfrm>
          <a:prstGeom prst="rect">
            <a:avLst/>
          </a:prstGeom>
        </p:spPr>
      </p:pic>
    </p:spTree>
    <p:extLst>
      <p:ext uri="{BB962C8B-B14F-4D97-AF65-F5344CB8AC3E}">
        <p14:creationId xmlns:p14="http://schemas.microsoft.com/office/powerpoint/2010/main" val="4206258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6109B-3BB5-6BDA-F0B5-244986C248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7BA1340-2CA8-38B5-39D2-57B39A5952ED}"/>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was it like inside the houses? </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lan drawing showing where different artefacts were found within each roundhouse.">
            <a:hlinkClick r:id="rId3" tooltip="Watch this clip to find out about life inside the roundhouses"/>
            <a:extLst>
              <a:ext uri="{FF2B5EF4-FFF2-40B4-BE49-F238E27FC236}">
                <a16:creationId xmlns:a16="http://schemas.microsoft.com/office/drawing/2014/main" id="{DB16277A-A297-7972-AA35-1771403941A2}"/>
              </a:ext>
            </a:extLst>
          </p:cNvPr>
          <p:cNvPicPr>
            <a:picLocks noChangeAspect="1"/>
          </p:cNvPicPr>
          <p:nvPr/>
        </p:nvPicPr>
        <p:blipFill>
          <a:blip r:embed="rId4">
            <a:extLst>
              <a:ext uri="{28A0092B-C50C-407E-A947-70E740481C1C}">
                <a14:useLocalDpi xmlns:a14="http://schemas.microsoft.com/office/drawing/2010/main" val="0"/>
              </a:ext>
            </a:extLst>
          </a:blip>
          <a:srcRect t="805" b="805"/>
          <a:stretch/>
        </p:blipFill>
        <p:spPr>
          <a:xfrm>
            <a:off x="1415671" y="1069848"/>
            <a:ext cx="9351390" cy="5175504"/>
          </a:xfrm>
          <a:prstGeom prst="rect">
            <a:avLst/>
          </a:prstGeom>
        </p:spPr>
      </p:pic>
      <p:sp>
        <p:nvSpPr>
          <p:cNvPr id="2" name="Action Button: Video 1">
            <a:hlinkClick r:id="rId3" highlightClick="1"/>
            <a:extLst>
              <a:ext uri="{FF2B5EF4-FFF2-40B4-BE49-F238E27FC236}">
                <a16:creationId xmlns:a16="http://schemas.microsoft.com/office/drawing/2014/main" id="{A252A533-CEF3-0FF1-B2C6-90AD3CF2D3F7}"/>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712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1179-4B97-E4AA-7383-3081195C0714}"/>
            </a:ext>
          </a:extLst>
        </p:cNvPr>
        <p:cNvGrpSpPr/>
        <p:nvPr/>
      </p:nvGrpSpPr>
      <p:grpSpPr>
        <a:xfrm>
          <a:off x="0" y="0"/>
          <a:ext cx="0" cy="0"/>
          <a:chOff x="0" y="0"/>
          <a:chExt cx="0" cy="0"/>
        </a:xfrm>
      </p:grpSpPr>
      <p:grpSp>
        <p:nvGrpSpPr>
          <p:cNvPr id="11" name="Group 10" descr="A photograph of a small, dark brownish-grey circular pot that is in the process of being dug up. ">
            <a:extLst>
              <a:ext uri="{FF2B5EF4-FFF2-40B4-BE49-F238E27FC236}">
                <a16:creationId xmlns:a16="http://schemas.microsoft.com/office/drawing/2014/main" id="{344BB42D-51B1-6EE4-9EC6-07E260818E6D}"/>
              </a:ext>
            </a:extLst>
          </p:cNvPr>
          <p:cNvGrpSpPr/>
          <p:nvPr/>
        </p:nvGrpSpPr>
        <p:grpSpPr>
          <a:xfrm>
            <a:off x="4425682" y="3642754"/>
            <a:ext cx="3075851" cy="2432434"/>
            <a:chOff x="4425682" y="3642754"/>
            <a:chExt cx="3075851" cy="2432434"/>
          </a:xfrm>
        </p:grpSpPr>
        <p:pic>
          <p:nvPicPr>
            <p:cNvPr id="10" name="Picture 9" descr="A close-up of a pot&#10;&#10;AI-generated content may be incorrect.">
              <a:extLst>
                <a:ext uri="{FF2B5EF4-FFF2-40B4-BE49-F238E27FC236}">
                  <a16:creationId xmlns:a16="http://schemas.microsoft.com/office/drawing/2014/main" id="{5F828626-1B9F-AA53-9B2E-1EAE030A1A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25682" y="3642754"/>
              <a:ext cx="3075851" cy="2050974"/>
            </a:xfrm>
            <a:prstGeom prst="rect">
              <a:avLst/>
            </a:prstGeom>
          </p:spPr>
        </p:pic>
        <p:sp>
          <p:nvSpPr>
            <p:cNvPr id="19" name="TextBox 18">
              <a:extLst>
                <a:ext uri="{FF2B5EF4-FFF2-40B4-BE49-F238E27FC236}">
                  <a16:creationId xmlns:a16="http://schemas.microsoft.com/office/drawing/2014/main" id="{C7F445DD-88FB-FA36-7C36-088816068C94}"/>
                </a:ext>
              </a:extLst>
            </p:cNvPr>
            <p:cNvSpPr txBox="1"/>
            <p:nvPr/>
          </p:nvSpPr>
          <p:spPr>
            <a:xfrm>
              <a:off x="4425682" y="5705856"/>
              <a:ext cx="3075851" cy="369332"/>
            </a:xfrm>
            <a:prstGeom prst="rect">
              <a:avLst/>
            </a:prstGeom>
            <a:noFill/>
          </p:spPr>
          <p:txBody>
            <a:bodyPr wrap="square" rtlCol="0">
              <a:spAutoFit/>
            </a:bodyPr>
            <a:lstStyle/>
            <a:p>
              <a:pPr algn="ctr"/>
              <a:r>
                <a:rPr lang="en-US" dirty="0"/>
                <a:t>Pots and jars</a:t>
              </a:r>
              <a:endParaRPr lang="en-GB" dirty="0"/>
            </a:p>
          </p:txBody>
        </p:sp>
      </p:grpSp>
      <p:grpSp>
        <p:nvGrpSpPr>
          <p:cNvPr id="9" name="Group 8" descr="A dark grey pointed spear in the ground. ">
            <a:extLst>
              <a:ext uri="{FF2B5EF4-FFF2-40B4-BE49-F238E27FC236}">
                <a16:creationId xmlns:a16="http://schemas.microsoft.com/office/drawing/2014/main" id="{F2429614-DE15-15DE-B797-56FF7E5C2729}"/>
              </a:ext>
            </a:extLst>
          </p:cNvPr>
          <p:cNvGrpSpPr/>
          <p:nvPr/>
        </p:nvGrpSpPr>
        <p:grpSpPr>
          <a:xfrm>
            <a:off x="7693543" y="3632288"/>
            <a:ext cx="3092161" cy="2423733"/>
            <a:chOff x="7693543" y="3632288"/>
            <a:chExt cx="3092161" cy="2423733"/>
          </a:xfrm>
        </p:grpSpPr>
        <p:pic>
          <p:nvPicPr>
            <p:cNvPr id="16" name="Picture 15" descr="A metal tip on the ground&#10;&#10;AI-generated content may be incorrect.">
              <a:extLst>
                <a:ext uri="{FF2B5EF4-FFF2-40B4-BE49-F238E27FC236}">
                  <a16:creationId xmlns:a16="http://schemas.microsoft.com/office/drawing/2014/main" id="{540B699B-2A89-E1D1-4D40-1F4F95310A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3544" y="3632288"/>
              <a:ext cx="3092160" cy="2061440"/>
            </a:xfrm>
            <a:prstGeom prst="rect">
              <a:avLst/>
            </a:prstGeom>
          </p:spPr>
        </p:pic>
        <p:sp>
          <p:nvSpPr>
            <p:cNvPr id="20" name="TextBox 19">
              <a:extLst>
                <a:ext uri="{FF2B5EF4-FFF2-40B4-BE49-F238E27FC236}">
                  <a16:creationId xmlns:a16="http://schemas.microsoft.com/office/drawing/2014/main" id="{8CECA04F-0AF0-CA06-C342-C222E5A84B9D}"/>
                </a:ext>
              </a:extLst>
            </p:cNvPr>
            <p:cNvSpPr txBox="1"/>
            <p:nvPr/>
          </p:nvSpPr>
          <p:spPr>
            <a:xfrm>
              <a:off x="7693543" y="5686689"/>
              <a:ext cx="3075851" cy="369332"/>
            </a:xfrm>
            <a:prstGeom prst="rect">
              <a:avLst/>
            </a:prstGeom>
            <a:noFill/>
          </p:spPr>
          <p:txBody>
            <a:bodyPr wrap="square" rtlCol="0">
              <a:spAutoFit/>
            </a:bodyPr>
            <a:lstStyle/>
            <a:p>
              <a:pPr algn="ctr"/>
              <a:r>
                <a:rPr lang="en-US" dirty="0"/>
                <a:t>Weapons</a:t>
              </a:r>
              <a:endParaRPr lang="en-GB" dirty="0"/>
            </a:p>
          </p:txBody>
        </p:sp>
      </p:grpSp>
      <p:grpSp>
        <p:nvGrpSpPr>
          <p:cNvPr id="8" name="Group 7" descr="A curved sickle blade against a grey background. The sickle is generally a dull brown colour but there are bright, shiny gold patches of the bronze visible. ">
            <a:extLst>
              <a:ext uri="{FF2B5EF4-FFF2-40B4-BE49-F238E27FC236}">
                <a16:creationId xmlns:a16="http://schemas.microsoft.com/office/drawing/2014/main" id="{130312A3-3416-7BB6-5DB7-FCC41AB5126F}"/>
              </a:ext>
            </a:extLst>
          </p:cNvPr>
          <p:cNvGrpSpPr/>
          <p:nvPr/>
        </p:nvGrpSpPr>
        <p:grpSpPr>
          <a:xfrm>
            <a:off x="7693543" y="1233591"/>
            <a:ext cx="3092161" cy="2414663"/>
            <a:chOff x="7693543" y="1233591"/>
            <a:chExt cx="3092161" cy="2414663"/>
          </a:xfrm>
        </p:grpSpPr>
        <p:pic>
          <p:nvPicPr>
            <p:cNvPr id="14" name="Picture 13" descr="A close-up of a metal object&#10;&#10;AI-generated content may be incorrect.">
              <a:extLst>
                <a:ext uri="{FF2B5EF4-FFF2-40B4-BE49-F238E27FC236}">
                  <a16:creationId xmlns:a16="http://schemas.microsoft.com/office/drawing/2014/main" id="{F8B266DA-A5E5-1052-9CF4-735F2CCBD8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3543" y="1233591"/>
              <a:ext cx="3092161" cy="2061296"/>
            </a:xfrm>
            <a:prstGeom prst="rect">
              <a:avLst/>
            </a:prstGeom>
          </p:spPr>
        </p:pic>
        <p:sp>
          <p:nvSpPr>
            <p:cNvPr id="21" name="TextBox 20">
              <a:extLst>
                <a:ext uri="{FF2B5EF4-FFF2-40B4-BE49-F238E27FC236}">
                  <a16:creationId xmlns:a16="http://schemas.microsoft.com/office/drawing/2014/main" id="{0EE49D76-8BDD-479E-D024-7F3FBF0D5797}"/>
                </a:ext>
              </a:extLst>
            </p:cNvPr>
            <p:cNvSpPr txBox="1"/>
            <p:nvPr/>
          </p:nvSpPr>
          <p:spPr>
            <a:xfrm>
              <a:off x="7709853" y="3278922"/>
              <a:ext cx="3075851" cy="369332"/>
            </a:xfrm>
            <a:prstGeom prst="rect">
              <a:avLst/>
            </a:prstGeom>
            <a:noFill/>
          </p:spPr>
          <p:txBody>
            <a:bodyPr wrap="square" rtlCol="0">
              <a:spAutoFit/>
            </a:bodyPr>
            <a:lstStyle/>
            <a:p>
              <a:pPr algn="ctr"/>
              <a:r>
                <a:rPr lang="en-US" dirty="0"/>
                <a:t>Tools</a:t>
              </a:r>
              <a:endParaRPr lang="en-GB" dirty="0"/>
            </a:p>
          </p:txBody>
        </p:sp>
      </p:grpSp>
      <p:grpSp>
        <p:nvGrpSpPr>
          <p:cNvPr id="13" name="Group 12" descr="A close-up photograph showing a section of textile where the thin threads can be seen. The textile is a black colour and running from the bttom left to the top right is a diagonal line of knotted decoration. ">
            <a:extLst>
              <a:ext uri="{FF2B5EF4-FFF2-40B4-BE49-F238E27FC236}">
                <a16:creationId xmlns:a16="http://schemas.microsoft.com/office/drawing/2014/main" id="{C627DE15-9338-9E4C-921D-694B0BD2BC18}"/>
              </a:ext>
            </a:extLst>
          </p:cNvPr>
          <p:cNvGrpSpPr/>
          <p:nvPr/>
        </p:nvGrpSpPr>
        <p:grpSpPr>
          <a:xfrm>
            <a:off x="1171097" y="3642754"/>
            <a:ext cx="3076284" cy="2414146"/>
            <a:chOff x="1171097" y="3642754"/>
            <a:chExt cx="3076284" cy="2414146"/>
          </a:xfrm>
        </p:grpSpPr>
        <p:pic>
          <p:nvPicPr>
            <p:cNvPr id="12" name="Picture 11" descr="Close-up of a black and brown rock&#10;&#10;AI-generated content may be incorrect.">
              <a:extLst>
                <a:ext uri="{FF2B5EF4-FFF2-40B4-BE49-F238E27FC236}">
                  <a16:creationId xmlns:a16="http://schemas.microsoft.com/office/drawing/2014/main" id="{BA2FCB8F-2B8C-8F35-14F8-C676CFC863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1097" y="3642754"/>
              <a:ext cx="3062460" cy="2043935"/>
            </a:xfrm>
            <a:prstGeom prst="rect">
              <a:avLst/>
            </a:prstGeom>
          </p:spPr>
        </p:pic>
        <p:sp>
          <p:nvSpPr>
            <p:cNvPr id="22" name="TextBox 21">
              <a:extLst>
                <a:ext uri="{FF2B5EF4-FFF2-40B4-BE49-F238E27FC236}">
                  <a16:creationId xmlns:a16="http://schemas.microsoft.com/office/drawing/2014/main" id="{3E9725CC-A5E7-D5CF-C2DB-F797D2ABA8E1}"/>
                </a:ext>
              </a:extLst>
            </p:cNvPr>
            <p:cNvSpPr txBox="1"/>
            <p:nvPr/>
          </p:nvSpPr>
          <p:spPr>
            <a:xfrm>
              <a:off x="1171530" y="5687568"/>
              <a:ext cx="3075851" cy="369332"/>
            </a:xfrm>
            <a:prstGeom prst="rect">
              <a:avLst/>
            </a:prstGeom>
            <a:noFill/>
          </p:spPr>
          <p:txBody>
            <a:bodyPr wrap="square" rtlCol="0">
              <a:spAutoFit/>
            </a:bodyPr>
            <a:lstStyle/>
            <a:p>
              <a:pPr algn="ctr"/>
              <a:r>
                <a:rPr lang="en-US" dirty="0"/>
                <a:t>Textiles</a:t>
              </a:r>
              <a:endParaRPr lang="en-GB" dirty="0"/>
            </a:p>
          </p:txBody>
        </p:sp>
      </p:grpSp>
      <p:grpSp>
        <p:nvGrpSpPr>
          <p:cNvPr id="2" name="Group 1" descr="A close-up photograph showing a broken pot with the individual cereal grains stuck to it. The grains are oval shaped with a line running down their middle and are black in colour. ">
            <a:extLst>
              <a:ext uri="{FF2B5EF4-FFF2-40B4-BE49-F238E27FC236}">
                <a16:creationId xmlns:a16="http://schemas.microsoft.com/office/drawing/2014/main" id="{3036808E-5B25-2A4B-0206-5F3101154AC3}"/>
              </a:ext>
            </a:extLst>
          </p:cNvPr>
          <p:cNvGrpSpPr/>
          <p:nvPr/>
        </p:nvGrpSpPr>
        <p:grpSpPr>
          <a:xfrm>
            <a:off x="1157706" y="1244463"/>
            <a:ext cx="3075966" cy="2387825"/>
            <a:chOff x="1157706" y="1244463"/>
            <a:chExt cx="3075966" cy="2387825"/>
          </a:xfrm>
        </p:grpSpPr>
        <p:pic>
          <p:nvPicPr>
            <p:cNvPr id="4" name="Picture 3" descr="A close-up of a rock&#10;&#10;AI-generated content may be incorrect.">
              <a:extLst>
                <a:ext uri="{FF2B5EF4-FFF2-40B4-BE49-F238E27FC236}">
                  <a16:creationId xmlns:a16="http://schemas.microsoft.com/office/drawing/2014/main" id="{E088F6A5-8A7B-B3E1-551A-3E2CC785E7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1097" y="1244463"/>
              <a:ext cx="3062575" cy="2043936"/>
            </a:xfrm>
            <a:prstGeom prst="rect">
              <a:avLst/>
            </a:prstGeom>
          </p:spPr>
        </p:pic>
        <p:sp>
          <p:nvSpPr>
            <p:cNvPr id="23" name="TextBox 22">
              <a:extLst>
                <a:ext uri="{FF2B5EF4-FFF2-40B4-BE49-F238E27FC236}">
                  <a16:creationId xmlns:a16="http://schemas.microsoft.com/office/drawing/2014/main" id="{4477633E-82C2-6E7B-CF12-9D78088B9D7F}"/>
                </a:ext>
              </a:extLst>
            </p:cNvPr>
            <p:cNvSpPr txBox="1"/>
            <p:nvPr/>
          </p:nvSpPr>
          <p:spPr>
            <a:xfrm>
              <a:off x="1157706" y="3262956"/>
              <a:ext cx="3075851" cy="369332"/>
            </a:xfrm>
            <a:prstGeom prst="rect">
              <a:avLst/>
            </a:prstGeom>
            <a:noFill/>
          </p:spPr>
          <p:txBody>
            <a:bodyPr wrap="square" rtlCol="0">
              <a:spAutoFit/>
            </a:bodyPr>
            <a:lstStyle/>
            <a:p>
              <a:pPr algn="ctr"/>
              <a:r>
                <a:rPr lang="en-US" dirty="0"/>
                <a:t>Food and ingredients</a:t>
              </a:r>
              <a:endParaRPr lang="en-GB" dirty="0"/>
            </a:p>
          </p:txBody>
        </p:sp>
      </p:grpSp>
      <p:grpSp>
        <p:nvGrpSpPr>
          <p:cNvPr id="7" name="Group 6" descr="A photograph showing the bottom of a dark brown wooden bucket base. The bucket has been broken, leaving a half-circle of brighter wood while the edges of the bucket have been charred and are a dark, black colour with a cracked texture. ">
            <a:extLst>
              <a:ext uri="{FF2B5EF4-FFF2-40B4-BE49-F238E27FC236}">
                <a16:creationId xmlns:a16="http://schemas.microsoft.com/office/drawing/2014/main" id="{6216F5E2-DB64-99FA-A365-57FB1C0FFEDF}"/>
              </a:ext>
            </a:extLst>
          </p:cNvPr>
          <p:cNvGrpSpPr/>
          <p:nvPr/>
        </p:nvGrpSpPr>
        <p:grpSpPr>
          <a:xfrm>
            <a:off x="4425567" y="1235603"/>
            <a:ext cx="3075966" cy="2384557"/>
            <a:chOff x="4425567" y="1235603"/>
            <a:chExt cx="3075966" cy="2384557"/>
          </a:xfrm>
        </p:grpSpPr>
        <p:pic>
          <p:nvPicPr>
            <p:cNvPr id="18" name="Picture 17" descr="A tire in the mud&#10;&#10;AI-generated content may be incorrect.">
              <a:extLst>
                <a:ext uri="{FF2B5EF4-FFF2-40B4-BE49-F238E27FC236}">
                  <a16:creationId xmlns:a16="http://schemas.microsoft.com/office/drawing/2014/main" id="{706C4F44-B367-337D-AA6E-C54A6A03F7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25682" y="1235603"/>
              <a:ext cx="3075851" cy="2052796"/>
            </a:xfrm>
            <a:prstGeom prst="rect">
              <a:avLst/>
            </a:prstGeom>
          </p:spPr>
        </p:pic>
        <p:sp>
          <p:nvSpPr>
            <p:cNvPr id="24" name="TextBox 23">
              <a:extLst>
                <a:ext uri="{FF2B5EF4-FFF2-40B4-BE49-F238E27FC236}">
                  <a16:creationId xmlns:a16="http://schemas.microsoft.com/office/drawing/2014/main" id="{38A6C771-BE50-0FF7-F9E6-C9CA6EAA4A7E}"/>
                </a:ext>
              </a:extLst>
            </p:cNvPr>
            <p:cNvSpPr txBox="1"/>
            <p:nvPr/>
          </p:nvSpPr>
          <p:spPr>
            <a:xfrm>
              <a:off x="4425567" y="3250828"/>
              <a:ext cx="3062575" cy="369332"/>
            </a:xfrm>
            <a:prstGeom prst="rect">
              <a:avLst/>
            </a:prstGeom>
            <a:noFill/>
          </p:spPr>
          <p:txBody>
            <a:bodyPr wrap="square" rtlCol="0">
              <a:spAutoFit/>
            </a:bodyPr>
            <a:lstStyle/>
            <a:p>
              <a:pPr algn="ctr"/>
              <a:r>
                <a:rPr lang="en-US" dirty="0"/>
                <a:t>Wooden buckets</a:t>
              </a:r>
              <a:endParaRPr lang="en-GB" dirty="0"/>
            </a:p>
          </p:txBody>
        </p:sp>
      </p:grpSp>
      <p:sp>
        <p:nvSpPr>
          <p:cNvPr id="15" name="Title 14">
            <a:extLst>
              <a:ext uri="{FF2B5EF4-FFF2-40B4-BE49-F238E27FC236}">
                <a16:creationId xmlns:a16="http://schemas.microsoft.com/office/drawing/2014/main" id="{08CCD3BC-CA98-A14D-E096-25FCEDABDB2B}"/>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objects were inside a Must Farm House?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745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70317-6D7A-D392-0434-3F4A186FD0E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2AE87E9-C729-07E9-464C-92EC4C19C0FA}"/>
              </a:ext>
            </a:extLst>
          </p:cNvPr>
          <p:cNvSpPr txBox="1">
            <a:spLocks noGrp="1"/>
          </p:cNvSpPr>
          <p:nvPr>
            <p:ph type="title" idx="4294967295"/>
          </p:nvPr>
        </p:nvSpPr>
        <p:spPr>
          <a:xfrm>
            <a:off x="12902" y="169210"/>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were people eating at Must Farm?</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1" name="Rectangle: Rounded Corners 110">
            <a:extLst>
              <a:ext uri="{FF2B5EF4-FFF2-40B4-BE49-F238E27FC236}">
                <a16:creationId xmlns:a16="http://schemas.microsoft.com/office/drawing/2014/main" id="{52DF78FA-BC70-25A8-DF01-F8DC0E9FA37D}"/>
              </a:ext>
            </a:extLst>
          </p:cNvPr>
          <p:cNvSpPr/>
          <p:nvPr/>
        </p:nvSpPr>
        <p:spPr>
          <a:xfrm rot="16200000">
            <a:off x="239907" y="1746722"/>
            <a:ext cx="941975" cy="323430"/>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Seeds</a:t>
            </a:r>
          </a:p>
        </p:txBody>
      </p:sp>
      <p:grpSp>
        <p:nvGrpSpPr>
          <p:cNvPr id="2" name="Group 1" descr="A close-up photo showing ears of wheat in a field. The ears are a pale brown colour against a light grey sky. ">
            <a:extLst>
              <a:ext uri="{FF2B5EF4-FFF2-40B4-BE49-F238E27FC236}">
                <a16:creationId xmlns:a16="http://schemas.microsoft.com/office/drawing/2014/main" id="{F0B5627C-BDF0-4D48-65F3-C6434F1E31FD}"/>
              </a:ext>
            </a:extLst>
          </p:cNvPr>
          <p:cNvGrpSpPr/>
          <p:nvPr/>
        </p:nvGrpSpPr>
        <p:grpSpPr>
          <a:xfrm>
            <a:off x="1034148" y="1226728"/>
            <a:ext cx="1727697" cy="1322865"/>
            <a:chOff x="1034148" y="1226728"/>
            <a:chExt cx="1727697" cy="1322865"/>
          </a:xfrm>
        </p:grpSpPr>
        <p:pic>
          <p:nvPicPr>
            <p:cNvPr id="36" name="Picture 35" descr="Close-up of wheat in a field&#10;&#10;AI-generated content may be incorrect.">
              <a:extLst>
                <a:ext uri="{FF2B5EF4-FFF2-40B4-BE49-F238E27FC236}">
                  <a16:creationId xmlns:a16="http://schemas.microsoft.com/office/drawing/2014/main" id="{D01AC2EF-D1BF-134B-975F-54271FDF8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148" y="1226728"/>
              <a:ext cx="1727697" cy="1152698"/>
            </a:xfrm>
            <a:prstGeom prst="rect">
              <a:avLst/>
            </a:prstGeom>
          </p:spPr>
        </p:pic>
        <p:grpSp>
          <p:nvGrpSpPr>
            <p:cNvPr id="96" name="Group 95">
              <a:extLst>
                <a:ext uri="{FF2B5EF4-FFF2-40B4-BE49-F238E27FC236}">
                  <a16:creationId xmlns:a16="http://schemas.microsoft.com/office/drawing/2014/main" id="{867BFFBA-8DA9-DE0E-EF7A-6BF149034196}"/>
                </a:ext>
              </a:extLst>
            </p:cNvPr>
            <p:cNvGrpSpPr/>
            <p:nvPr/>
          </p:nvGrpSpPr>
          <p:grpSpPr>
            <a:xfrm>
              <a:off x="1516286" y="2191088"/>
              <a:ext cx="1014474" cy="358505"/>
              <a:chOff x="480115" y="1595946"/>
              <a:chExt cx="977940" cy="399935"/>
            </a:xfrm>
          </p:grpSpPr>
          <p:sp>
            <p:nvSpPr>
              <p:cNvPr id="97" name="Rectangle: Rounded Corners 96">
                <a:extLst>
                  <a:ext uri="{FF2B5EF4-FFF2-40B4-BE49-F238E27FC236}">
                    <a16:creationId xmlns:a16="http://schemas.microsoft.com/office/drawing/2014/main" id="{BDEB44D0-2D24-F8B6-F258-8ED113F557DE}"/>
                  </a:ext>
                </a:extLst>
              </p:cNvPr>
              <p:cNvSpPr/>
              <p:nvPr/>
            </p:nvSpPr>
            <p:spPr>
              <a:xfrm>
                <a:off x="491297" y="1635075"/>
                <a:ext cx="804411" cy="36080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F3960893-F822-2908-9992-E6270B3ECDCB}"/>
                  </a:ext>
                </a:extLst>
              </p:cNvPr>
              <p:cNvSpPr txBox="1"/>
              <p:nvPr/>
            </p:nvSpPr>
            <p:spPr>
              <a:xfrm>
                <a:off x="480115" y="1595946"/>
                <a:ext cx="977940" cy="369331"/>
              </a:xfrm>
              <a:prstGeom prst="rect">
                <a:avLst/>
              </a:prstGeom>
              <a:noFill/>
            </p:spPr>
            <p:txBody>
              <a:bodyPr wrap="square" rtlCol="0">
                <a:spAutoFit/>
              </a:bodyPr>
              <a:lstStyle/>
              <a:p>
                <a:pPr lvl="0"/>
                <a:r>
                  <a:rPr lang="en-US" dirty="0">
                    <a:solidFill>
                      <a:schemeClr val="bg1"/>
                    </a:solidFill>
                  </a:rPr>
                  <a:t>Wheat</a:t>
                </a:r>
                <a:endParaRPr lang="en-GB" dirty="0">
                  <a:solidFill>
                    <a:schemeClr val="bg1"/>
                  </a:solidFill>
                </a:endParaRPr>
              </a:p>
            </p:txBody>
          </p:sp>
        </p:grpSp>
      </p:grpSp>
      <p:grpSp>
        <p:nvGrpSpPr>
          <p:cNvPr id="4" name="Group 3" descr="A photograph showing flax flowers, which are a very pale blue/purple with a light yellow centre. ">
            <a:extLst>
              <a:ext uri="{FF2B5EF4-FFF2-40B4-BE49-F238E27FC236}">
                <a16:creationId xmlns:a16="http://schemas.microsoft.com/office/drawing/2014/main" id="{99005D30-3EFE-7275-605A-DC8BE788151A}"/>
              </a:ext>
            </a:extLst>
          </p:cNvPr>
          <p:cNvGrpSpPr/>
          <p:nvPr/>
        </p:nvGrpSpPr>
        <p:grpSpPr>
          <a:xfrm>
            <a:off x="2924689" y="1226728"/>
            <a:ext cx="1729722" cy="1380514"/>
            <a:chOff x="2924689" y="1226728"/>
            <a:chExt cx="1729722" cy="1380514"/>
          </a:xfrm>
        </p:grpSpPr>
        <p:pic>
          <p:nvPicPr>
            <p:cNvPr id="34" name="Picture 33" descr="A close-up of blue flowers&#10;&#10;AI-generated content may be incorrect.">
              <a:extLst>
                <a:ext uri="{FF2B5EF4-FFF2-40B4-BE49-F238E27FC236}">
                  <a16:creationId xmlns:a16="http://schemas.microsoft.com/office/drawing/2014/main" id="{D13ECE85-9FEF-B62E-2F6B-5B77406669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4689" y="1226728"/>
              <a:ext cx="1729722" cy="1152698"/>
            </a:xfrm>
            <a:prstGeom prst="rect">
              <a:avLst/>
            </a:prstGeom>
          </p:spPr>
        </p:pic>
        <p:grpSp>
          <p:nvGrpSpPr>
            <p:cNvPr id="89" name="Group 88">
              <a:extLst>
                <a:ext uri="{FF2B5EF4-FFF2-40B4-BE49-F238E27FC236}">
                  <a16:creationId xmlns:a16="http://schemas.microsoft.com/office/drawing/2014/main" id="{30E34D6F-3623-F9F8-AFD1-AD18216AE968}"/>
                </a:ext>
              </a:extLst>
            </p:cNvPr>
            <p:cNvGrpSpPr/>
            <p:nvPr/>
          </p:nvGrpSpPr>
          <p:grpSpPr>
            <a:xfrm>
              <a:off x="3450468" y="2256933"/>
              <a:ext cx="911466" cy="350309"/>
              <a:chOff x="491297" y="1605090"/>
              <a:chExt cx="1036446" cy="390791"/>
            </a:xfrm>
          </p:grpSpPr>
          <p:sp>
            <p:nvSpPr>
              <p:cNvPr id="90" name="Rectangle: Rounded Corners 89">
                <a:extLst>
                  <a:ext uri="{FF2B5EF4-FFF2-40B4-BE49-F238E27FC236}">
                    <a16:creationId xmlns:a16="http://schemas.microsoft.com/office/drawing/2014/main" id="{5BFEAD42-F9DB-8F5A-4D8D-F957500B675E}"/>
                  </a:ext>
                </a:extLst>
              </p:cNvPr>
              <p:cNvSpPr/>
              <p:nvPr/>
            </p:nvSpPr>
            <p:spPr>
              <a:xfrm>
                <a:off x="491297" y="1635075"/>
                <a:ext cx="804411" cy="36080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extBox 90">
                <a:extLst>
                  <a:ext uri="{FF2B5EF4-FFF2-40B4-BE49-F238E27FC236}">
                    <a16:creationId xmlns:a16="http://schemas.microsoft.com/office/drawing/2014/main" id="{DD5BDF15-6C70-FBD8-F0AC-741C1DB8C099}"/>
                  </a:ext>
                </a:extLst>
              </p:cNvPr>
              <p:cNvSpPr txBox="1"/>
              <p:nvPr/>
            </p:nvSpPr>
            <p:spPr>
              <a:xfrm>
                <a:off x="549802" y="1605090"/>
                <a:ext cx="977941" cy="369331"/>
              </a:xfrm>
              <a:prstGeom prst="rect">
                <a:avLst/>
              </a:prstGeom>
              <a:noFill/>
            </p:spPr>
            <p:txBody>
              <a:bodyPr wrap="square" rtlCol="0">
                <a:spAutoFit/>
              </a:bodyPr>
              <a:lstStyle/>
              <a:p>
                <a:pPr lvl="0"/>
                <a:r>
                  <a:rPr lang="en-GB" dirty="0">
                    <a:solidFill>
                      <a:schemeClr val="bg1"/>
                    </a:solidFill>
                  </a:rPr>
                  <a:t>Flax</a:t>
                </a:r>
              </a:p>
            </p:txBody>
          </p:sp>
        </p:grpSp>
      </p:grpSp>
      <p:grpSp>
        <p:nvGrpSpPr>
          <p:cNvPr id="7" name="Group 6" descr="A photograph showing a field of barley with the camera focusing on the thin ears of the plant. ">
            <a:extLst>
              <a:ext uri="{FF2B5EF4-FFF2-40B4-BE49-F238E27FC236}">
                <a16:creationId xmlns:a16="http://schemas.microsoft.com/office/drawing/2014/main" id="{EAA47301-63B5-F086-3784-FFB63A63EBCC}"/>
              </a:ext>
            </a:extLst>
          </p:cNvPr>
          <p:cNvGrpSpPr/>
          <p:nvPr/>
        </p:nvGrpSpPr>
        <p:grpSpPr>
          <a:xfrm>
            <a:off x="4817254" y="1226727"/>
            <a:ext cx="1536930" cy="1391041"/>
            <a:chOff x="4817254" y="1226727"/>
            <a:chExt cx="1536930" cy="1391041"/>
          </a:xfrm>
        </p:grpSpPr>
        <p:pic>
          <p:nvPicPr>
            <p:cNvPr id="44" name="Picture 43" descr="A close-up of a wheat field&#10;&#10;AI-generated content may be incorrect.">
              <a:extLst>
                <a:ext uri="{FF2B5EF4-FFF2-40B4-BE49-F238E27FC236}">
                  <a16:creationId xmlns:a16="http://schemas.microsoft.com/office/drawing/2014/main" id="{12EFD09C-5DB6-48ED-F2F7-E393C1A968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7254" y="1226727"/>
              <a:ext cx="1536930" cy="1152698"/>
            </a:xfrm>
            <a:prstGeom prst="rect">
              <a:avLst/>
            </a:prstGeom>
          </p:spPr>
        </p:pic>
        <p:grpSp>
          <p:nvGrpSpPr>
            <p:cNvPr id="80" name="Group 79">
              <a:extLst>
                <a:ext uri="{FF2B5EF4-FFF2-40B4-BE49-F238E27FC236}">
                  <a16:creationId xmlns:a16="http://schemas.microsoft.com/office/drawing/2014/main" id="{6AF3A577-CB3F-AF78-90E5-FA729783B448}"/>
                </a:ext>
              </a:extLst>
            </p:cNvPr>
            <p:cNvGrpSpPr/>
            <p:nvPr/>
          </p:nvGrpSpPr>
          <p:grpSpPr>
            <a:xfrm>
              <a:off x="5235196" y="2248436"/>
              <a:ext cx="1089614" cy="369332"/>
              <a:chOff x="491297" y="1595946"/>
              <a:chExt cx="1003195" cy="412012"/>
            </a:xfrm>
          </p:grpSpPr>
          <p:sp>
            <p:nvSpPr>
              <p:cNvPr id="81" name="Rectangle: Rounded Corners 80">
                <a:extLst>
                  <a:ext uri="{FF2B5EF4-FFF2-40B4-BE49-F238E27FC236}">
                    <a16:creationId xmlns:a16="http://schemas.microsoft.com/office/drawing/2014/main" id="{E2F1D386-106F-5236-F115-40BDB9823E73}"/>
                  </a:ext>
                </a:extLst>
              </p:cNvPr>
              <p:cNvSpPr/>
              <p:nvPr/>
            </p:nvSpPr>
            <p:spPr>
              <a:xfrm>
                <a:off x="491297" y="1635075"/>
                <a:ext cx="804411" cy="36080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DE896896-96A1-BC1C-AA0B-B3130E9ACA54}"/>
                  </a:ext>
                </a:extLst>
              </p:cNvPr>
              <p:cNvSpPr txBox="1"/>
              <p:nvPr/>
            </p:nvSpPr>
            <p:spPr>
              <a:xfrm>
                <a:off x="516553" y="1595946"/>
                <a:ext cx="977939" cy="412012"/>
              </a:xfrm>
              <a:prstGeom prst="rect">
                <a:avLst/>
              </a:prstGeom>
              <a:noFill/>
            </p:spPr>
            <p:txBody>
              <a:bodyPr wrap="square" rtlCol="0">
                <a:spAutoFit/>
              </a:bodyPr>
              <a:lstStyle/>
              <a:p>
                <a:pPr lvl="0"/>
                <a:r>
                  <a:rPr lang="en-GB" dirty="0">
                    <a:solidFill>
                      <a:schemeClr val="bg1"/>
                    </a:solidFill>
                  </a:rPr>
                  <a:t>Barley</a:t>
                </a:r>
              </a:p>
            </p:txBody>
          </p:sp>
        </p:grpSp>
      </p:grpSp>
      <p:sp>
        <p:nvSpPr>
          <p:cNvPr id="114" name="Rectangle: Rounded Corners 113">
            <a:extLst>
              <a:ext uri="{FF2B5EF4-FFF2-40B4-BE49-F238E27FC236}">
                <a16:creationId xmlns:a16="http://schemas.microsoft.com/office/drawing/2014/main" id="{D4FFAF4B-EB17-0138-1857-4DEAB9DE30E0}"/>
              </a:ext>
            </a:extLst>
          </p:cNvPr>
          <p:cNvSpPr/>
          <p:nvPr/>
        </p:nvSpPr>
        <p:spPr>
          <a:xfrm rot="16200000">
            <a:off x="295440" y="3208685"/>
            <a:ext cx="834461" cy="323430"/>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Meat</a:t>
            </a:r>
          </a:p>
        </p:txBody>
      </p:sp>
      <p:grpSp>
        <p:nvGrpSpPr>
          <p:cNvPr id="21" name="Group 20" descr="Photo of a wild boar">
            <a:extLst>
              <a:ext uri="{FF2B5EF4-FFF2-40B4-BE49-F238E27FC236}">
                <a16:creationId xmlns:a16="http://schemas.microsoft.com/office/drawing/2014/main" id="{48CD2730-0378-7178-39CC-2517C8BCD436}"/>
              </a:ext>
            </a:extLst>
          </p:cNvPr>
          <p:cNvGrpSpPr/>
          <p:nvPr/>
        </p:nvGrpSpPr>
        <p:grpSpPr>
          <a:xfrm>
            <a:off x="1034148" y="2811634"/>
            <a:ext cx="1729722" cy="1386167"/>
            <a:chOff x="1034148" y="2811634"/>
            <a:chExt cx="1729722" cy="1386167"/>
          </a:xfrm>
        </p:grpSpPr>
        <p:pic>
          <p:nvPicPr>
            <p:cNvPr id="32" name="Picture 31" descr="A wild boar in the woods">
              <a:extLst>
                <a:ext uri="{FF2B5EF4-FFF2-40B4-BE49-F238E27FC236}">
                  <a16:creationId xmlns:a16="http://schemas.microsoft.com/office/drawing/2014/main" id="{E1DA7A57-29B8-708E-3E41-11159CD56A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4148" y="2811634"/>
              <a:ext cx="1729722" cy="1152698"/>
            </a:xfrm>
            <a:prstGeom prst="rect">
              <a:avLst/>
            </a:prstGeom>
          </p:spPr>
        </p:pic>
        <p:grpSp>
          <p:nvGrpSpPr>
            <p:cNvPr id="20" name="Group 19">
              <a:extLst>
                <a:ext uri="{FF2B5EF4-FFF2-40B4-BE49-F238E27FC236}">
                  <a16:creationId xmlns:a16="http://schemas.microsoft.com/office/drawing/2014/main" id="{C21B8899-79FE-EE9C-A6FC-4C03BFE1DF3A}"/>
                </a:ext>
              </a:extLst>
            </p:cNvPr>
            <p:cNvGrpSpPr/>
            <p:nvPr/>
          </p:nvGrpSpPr>
          <p:grpSpPr>
            <a:xfrm>
              <a:off x="1081590" y="3828469"/>
              <a:ext cx="1669848" cy="369332"/>
              <a:chOff x="1081590" y="3828469"/>
              <a:chExt cx="1669848" cy="369332"/>
            </a:xfrm>
          </p:grpSpPr>
          <p:sp>
            <p:nvSpPr>
              <p:cNvPr id="100" name="Rectangle: Rounded Corners 99">
                <a:extLst>
                  <a:ext uri="{FF2B5EF4-FFF2-40B4-BE49-F238E27FC236}">
                    <a16:creationId xmlns:a16="http://schemas.microsoft.com/office/drawing/2014/main" id="{D420681B-D470-1E07-3ABC-9E10AC8BA383}"/>
                  </a:ext>
                  <a:ext uri="{C183D7F6-B498-43B3-948B-1728B52AA6E4}">
                    <adec:decorative xmlns:adec="http://schemas.microsoft.com/office/drawing/2017/decorative" val="1"/>
                  </a:ext>
                </a:extLst>
              </p:cNvPr>
              <p:cNvSpPr/>
              <p:nvPr/>
            </p:nvSpPr>
            <p:spPr>
              <a:xfrm>
                <a:off x="1110282" y="3860546"/>
                <a:ext cx="1546435" cy="323430"/>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a:extLst>
                  <a:ext uri="{FF2B5EF4-FFF2-40B4-BE49-F238E27FC236}">
                    <a16:creationId xmlns:a16="http://schemas.microsoft.com/office/drawing/2014/main" id="{0369264E-F6D6-39E6-773F-F4E4148B82D3}"/>
                  </a:ext>
                </a:extLst>
              </p:cNvPr>
              <p:cNvSpPr txBox="1"/>
              <p:nvPr/>
            </p:nvSpPr>
            <p:spPr>
              <a:xfrm>
                <a:off x="1081590" y="3828469"/>
                <a:ext cx="1669848" cy="369332"/>
              </a:xfrm>
              <a:prstGeom prst="rect">
                <a:avLst/>
              </a:prstGeom>
              <a:noFill/>
            </p:spPr>
            <p:txBody>
              <a:bodyPr wrap="square" rtlCol="0">
                <a:spAutoFit/>
              </a:bodyPr>
              <a:lstStyle/>
              <a:p>
                <a:pPr lvl="0"/>
                <a:r>
                  <a:rPr lang="en-GB" dirty="0">
                    <a:solidFill>
                      <a:schemeClr val="bg1"/>
                    </a:solidFill>
                  </a:rPr>
                  <a:t>Wild boar / pig</a:t>
                </a:r>
              </a:p>
            </p:txBody>
          </p:sp>
        </p:grpSp>
      </p:grpSp>
      <p:grpSp>
        <p:nvGrpSpPr>
          <p:cNvPr id="19" name="Group 18" descr="A photo of a sheep and a goat">
            <a:extLst>
              <a:ext uri="{FF2B5EF4-FFF2-40B4-BE49-F238E27FC236}">
                <a16:creationId xmlns:a16="http://schemas.microsoft.com/office/drawing/2014/main" id="{48AB4C31-5AC1-C65A-FE9B-CFBC06267B92}"/>
              </a:ext>
            </a:extLst>
          </p:cNvPr>
          <p:cNvGrpSpPr/>
          <p:nvPr/>
        </p:nvGrpSpPr>
        <p:grpSpPr>
          <a:xfrm>
            <a:off x="4815229" y="2811634"/>
            <a:ext cx="1729722" cy="1445102"/>
            <a:chOff x="4815229" y="2811634"/>
            <a:chExt cx="1729722" cy="1445102"/>
          </a:xfrm>
        </p:grpSpPr>
        <p:pic>
          <p:nvPicPr>
            <p:cNvPr id="28" name="Picture 27" descr="A sheep and a goat in a pen&#10;&#10;AI-generated content may be incorrect.">
              <a:extLst>
                <a:ext uri="{FF2B5EF4-FFF2-40B4-BE49-F238E27FC236}">
                  <a16:creationId xmlns:a16="http://schemas.microsoft.com/office/drawing/2014/main" id="{1B0C11B2-1BBA-ACC4-E5F8-1FAA990518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15229" y="2811634"/>
              <a:ext cx="1729722" cy="1152698"/>
            </a:xfrm>
            <a:prstGeom prst="rect">
              <a:avLst/>
            </a:prstGeom>
          </p:spPr>
        </p:pic>
        <p:sp>
          <p:nvSpPr>
            <p:cNvPr id="106" name="Rectangle: Rounded Corners 105">
              <a:extLst>
                <a:ext uri="{FF2B5EF4-FFF2-40B4-BE49-F238E27FC236}">
                  <a16:creationId xmlns:a16="http://schemas.microsoft.com/office/drawing/2014/main" id="{F2FFF9E0-0DC1-64F1-DA49-DBF58A93C065}"/>
                </a:ext>
              </a:extLst>
            </p:cNvPr>
            <p:cNvSpPr/>
            <p:nvPr/>
          </p:nvSpPr>
          <p:spPr>
            <a:xfrm>
              <a:off x="4943584" y="3869816"/>
              <a:ext cx="1431636" cy="386920"/>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a:extLst>
                <a:ext uri="{FF2B5EF4-FFF2-40B4-BE49-F238E27FC236}">
                  <a16:creationId xmlns:a16="http://schemas.microsoft.com/office/drawing/2014/main" id="{BC7AF629-8473-6219-DCB8-F0EF989E591A}"/>
                </a:ext>
              </a:extLst>
            </p:cNvPr>
            <p:cNvSpPr txBox="1"/>
            <p:nvPr/>
          </p:nvSpPr>
          <p:spPr>
            <a:xfrm>
              <a:off x="4980071" y="3887404"/>
              <a:ext cx="1431636" cy="369332"/>
            </a:xfrm>
            <a:prstGeom prst="rect">
              <a:avLst/>
            </a:prstGeom>
            <a:noFill/>
          </p:spPr>
          <p:txBody>
            <a:bodyPr wrap="square" rtlCol="0">
              <a:spAutoFit/>
            </a:bodyPr>
            <a:lstStyle/>
            <a:p>
              <a:pPr lvl="0"/>
              <a:r>
                <a:rPr lang="en-GB" dirty="0">
                  <a:solidFill>
                    <a:schemeClr val="bg1"/>
                  </a:solidFill>
                </a:rPr>
                <a:t>Sheep / goat</a:t>
              </a:r>
            </a:p>
          </p:txBody>
        </p:sp>
      </p:grpSp>
      <p:sp>
        <p:nvSpPr>
          <p:cNvPr id="117" name="Rectangle: Rounded Corners 116">
            <a:extLst>
              <a:ext uri="{FF2B5EF4-FFF2-40B4-BE49-F238E27FC236}">
                <a16:creationId xmlns:a16="http://schemas.microsoft.com/office/drawing/2014/main" id="{9A00D437-A794-1FC5-9BCB-0B263099338B}"/>
              </a:ext>
            </a:extLst>
          </p:cNvPr>
          <p:cNvSpPr/>
          <p:nvPr/>
        </p:nvSpPr>
        <p:spPr>
          <a:xfrm rot="16200000">
            <a:off x="293664" y="4942171"/>
            <a:ext cx="834462" cy="323430"/>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Other</a:t>
            </a:r>
          </a:p>
        </p:txBody>
      </p:sp>
      <p:grpSp>
        <p:nvGrpSpPr>
          <p:cNvPr id="11" name="Group 10" descr="A photograph of a glass of milk. ">
            <a:extLst>
              <a:ext uri="{FF2B5EF4-FFF2-40B4-BE49-F238E27FC236}">
                <a16:creationId xmlns:a16="http://schemas.microsoft.com/office/drawing/2014/main" id="{F4202772-59F7-15CF-80D2-715BA845B871}"/>
              </a:ext>
            </a:extLst>
          </p:cNvPr>
          <p:cNvGrpSpPr/>
          <p:nvPr/>
        </p:nvGrpSpPr>
        <p:grpSpPr>
          <a:xfrm>
            <a:off x="1034148" y="4414388"/>
            <a:ext cx="1379680" cy="1636508"/>
            <a:chOff x="1034148" y="4414388"/>
            <a:chExt cx="1379680" cy="1636508"/>
          </a:xfrm>
        </p:grpSpPr>
        <p:pic>
          <p:nvPicPr>
            <p:cNvPr id="46" name="Picture 45" descr="A milk can and a glass of milk&#10;&#10;AI-generated content may be incorrect.">
              <a:extLst>
                <a:ext uri="{FF2B5EF4-FFF2-40B4-BE49-F238E27FC236}">
                  <a16:creationId xmlns:a16="http://schemas.microsoft.com/office/drawing/2014/main" id="{9C0BDE5B-87A6-86CF-CE4A-8C6623D3FF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4148" y="4414388"/>
              <a:ext cx="1379680" cy="1424185"/>
            </a:xfrm>
            <a:prstGeom prst="rect">
              <a:avLst/>
            </a:prstGeom>
          </p:spPr>
        </p:pic>
        <p:grpSp>
          <p:nvGrpSpPr>
            <p:cNvPr id="62" name="Group 61">
              <a:extLst>
                <a:ext uri="{FF2B5EF4-FFF2-40B4-BE49-F238E27FC236}">
                  <a16:creationId xmlns:a16="http://schemas.microsoft.com/office/drawing/2014/main" id="{0535A493-FABE-1D7B-702A-C34CA45C6B9B}"/>
                </a:ext>
              </a:extLst>
            </p:cNvPr>
            <p:cNvGrpSpPr/>
            <p:nvPr/>
          </p:nvGrpSpPr>
          <p:grpSpPr>
            <a:xfrm>
              <a:off x="1383463" y="5719823"/>
              <a:ext cx="883413" cy="331073"/>
              <a:chOff x="491297" y="1626549"/>
              <a:chExt cx="1004547" cy="369332"/>
            </a:xfrm>
          </p:grpSpPr>
          <p:sp>
            <p:nvSpPr>
              <p:cNvPr id="63" name="Rectangle: Rounded Corners 62">
                <a:extLst>
                  <a:ext uri="{FF2B5EF4-FFF2-40B4-BE49-F238E27FC236}">
                    <a16:creationId xmlns:a16="http://schemas.microsoft.com/office/drawing/2014/main" id="{473C2FBE-2E79-1F05-E90B-E5E346906312}"/>
                  </a:ext>
                </a:extLst>
              </p:cNvPr>
              <p:cNvSpPr/>
              <p:nvPr/>
            </p:nvSpPr>
            <p:spPr>
              <a:xfrm>
                <a:off x="491297" y="1635075"/>
                <a:ext cx="804411" cy="36080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F04DAAD1-7E4A-D8AD-9357-EBDEFB7AB467}"/>
                  </a:ext>
                </a:extLst>
              </p:cNvPr>
              <p:cNvSpPr txBox="1"/>
              <p:nvPr/>
            </p:nvSpPr>
            <p:spPr>
              <a:xfrm>
                <a:off x="517905" y="1626549"/>
                <a:ext cx="977939" cy="369332"/>
              </a:xfrm>
              <a:prstGeom prst="rect">
                <a:avLst/>
              </a:prstGeom>
              <a:noFill/>
            </p:spPr>
            <p:txBody>
              <a:bodyPr wrap="square" rtlCol="0">
                <a:spAutoFit/>
              </a:bodyPr>
              <a:lstStyle/>
              <a:p>
                <a:pPr lvl="0"/>
                <a:r>
                  <a:rPr lang="en-GB" dirty="0">
                    <a:solidFill>
                      <a:schemeClr val="bg1"/>
                    </a:solidFill>
                  </a:rPr>
                  <a:t>Milk</a:t>
                </a:r>
              </a:p>
            </p:txBody>
          </p:sp>
        </p:grpSp>
      </p:grpSp>
      <p:grpSp>
        <p:nvGrpSpPr>
          <p:cNvPr id="12" name="Group 11" descr="A photograph of a jar of honey.">
            <a:extLst>
              <a:ext uri="{FF2B5EF4-FFF2-40B4-BE49-F238E27FC236}">
                <a16:creationId xmlns:a16="http://schemas.microsoft.com/office/drawing/2014/main" id="{B7FCD792-6F75-8912-66F9-00C5FDFC71D4}"/>
              </a:ext>
            </a:extLst>
          </p:cNvPr>
          <p:cNvGrpSpPr/>
          <p:nvPr/>
        </p:nvGrpSpPr>
        <p:grpSpPr>
          <a:xfrm>
            <a:off x="2497213" y="4416174"/>
            <a:ext cx="1153445" cy="1855595"/>
            <a:chOff x="2497213" y="4416174"/>
            <a:chExt cx="1153445" cy="1855595"/>
          </a:xfrm>
        </p:grpSpPr>
        <p:pic>
          <p:nvPicPr>
            <p:cNvPr id="48" name="Picture 47" descr="A honey dipper dripping from a honey jar&#10;&#10;AI-generated content may be incorrect.">
              <a:extLst>
                <a:ext uri="{FF2B5EF4-FFF2-40B4-BE49-F238E27FC236}">
                  <a16:creationId xmlns:a16="http://schemas.microsoft.com/office/drawing/2014/main" id="{79FA844E-748A-CE30-E8B8-9360FAB9BB4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97213" y="4416174"/>
              <a:ext cx="1066476" cy="1421969"/>
            </a:xfrm>
            <a:prstGeom prst="rect">
              <a:avLst/>
            </a:prstGeom>
          </p:spPr>
        </p:pic>
        <p:grpSp>
          <p:nvGrpSpPr>
            <p:cNvPr id="65" name="Group 64">
              <a:extLst>
                <a:ext uri="{FF2B5EF4-FFF2-40B4-BE49-F238E27FC236}">
                  <a16:creationId xmlns:a16="http://schemas.microsoft.com/office/drawing/2014/main" id="{6885373C-5B3F-40DE-BBDD-2B7548A72EEC}"/>
                </a:ext>
              </a:extLst>
            </p:cNvPr>
            <p:cNvGrpSpPr/>
            <p:nvPr/>
          </p:nvGrpSpPr>
          <p:grpSpPr>
            <a:xfrm>
              <a:off x="2664301" y="5692391"/>
              <a:ext cx="986357" cy="579378"/>
              <a:chOff x="491297" y="1595946"/>
              <a:chExt cx="977939" cy="646331"/>
            </a:xfrm>
          </p:grpSpPr>
          <p:sp>
            <p:nvSpPr>
              <p:cNvPr id="66" name="Rectangle: Rounded Corners 65">
                <a:extLst>
                  <a:ext uri="{FF2B5EF4-FFF2-40B4-BE49-F238E27FC236}">
                    <a16:creationId xmlns:a16="http://schemas.microsoft.com/office/drawing/2014/main" id="{A6D562A6-F944-C44D-97A4-CFACBF6DAB4B}"/>
                  </a:ext>
                </a:extLst>
              </p:cNvPr>
              <p:cNvSpPr/>
              <p:nvPr/>
            </p:nvSpPr>
            <p:spPr>
              <a:xfrm>
                <a:off x="491297" y="1635075"/>
                <a:ext cx="804411" cy="36080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D65AB682-7898-76C4-B672-7EF125AB419B}"/>
                  </a:ext>
                </a:extLst>
              </p:cNvPr>
              <p:cNvSpPr txBox="1"/>
              <p:nvPr/>
            </p:nvSpPr>
            <p:spPr>
              <a:xfrm>
                <a:off x="491297" y="1595946"/>
                <a:ext cx="977939" cy="646331"/>
              </a:xfrm>
              <a:prstGeom prst="rect">
                <a:avLst/>
              </a:prstGeom>
              <a:noFill/>
            </p:spPr>
            <p:txBody>
              <a:bodyPr wrap="square" rtlCol="0">
                <a:spAutoFit/>
              </a:bodyPr>
              <a:lstStyle/>
              <a:p>
                <a:pPr lvl="0"/>
                <a:r>
                  <a:rPr lang="en-GB" dirty="0">
                    <a:solidFill>
                      <a:schemeClr val="bg1"/>
                    </a:solidFill>
                  </a:rPr>
                  <a:t>Honey</a:t>
                </a:r>
              </a:p>
            </p:txBody>
          </p:sp>
        </p:grpSp>
      </p:grpSp>
      <p:grpSp>
        <p:nvGrpSpPr>
          <p:cNvPr id="13" name="Group 12" descr="A photograph of a female duck standing on a patch of grass. ">
            <a:extLst>
              <a:ext uri="{FF2B5EF4-FFF2-40B4-BE49-F238E27FC236}">
                <a16:creationId xmlns:a16="http://schemas.microsoft.com/office/drawing/2014/main" id="{CFE546CA-9485-596B-D3A0-430887C3A10A}"/>
              </a:ext>
            </a:extLst>
          </p:cNvPr>
          <p:cNvGrpSpPr/>
          <p:nvPr/>
        </p:nvGrpSpPr>
        <p:grpSpPr>
          <a:xfrm>
            <a:off x="3637430" y="4414388"/>
            <a:ext cx="2144975" cy="1644151"/>
            <a:chOff x="3637430" y="4414388"/>
            <a:chExt cx="2144975" cy="1644151"/>
          </a:xfrm>
        </p:grpSpPr>
        <p:pic>
          <p:nvPicPr>
            <p:cNvPr id="50" name="Picture 49" descr="A duck standing in the grass&#10;&#10;AI-generated content may be incorrect.">
              <a:extLst>
                <a:ext uri="{FF2B5EF4-FFF2-40B4-BE49-F238E27FC236}">
                  <a16:creationId xmlns:a16="http://schemas.microsoft.com/office/drawing/2014/main" id="{556B732A-CCE0-6403-D2F5-A738E550823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37430" y="4414388"/>
              <a:ext cx="2144975" cy="1429424"/>
            </a:xfrm>
            <a:prstGeom prst="rect">
              <a:avLst/>
            </a:prstGeom>
          </p:spPr>
        </p:pic>
        <p:grpSp>
          <p:nvGrpSpPr>
            <p:cNvPr id="68" name="Group 67">
              <a:extLst>
                <a:ext uri="{FF2B5EF4-FFF2-40B4-BE49-F238E27FC236}">
                  <a16:creationId xmlns:a16="http://schemas.microsoft.com/office/drawing/2014/main" id="{C712CA8A-6E90-E942-5BC3-434EB27C3335}"/>
                </a:ext>
              </a:extLst>
            </p:cNvPr>
            <p:cNvGrpSpPr/>
            <p:nvPr/>
          </p:nvGrpSpPr>
          <p:grpSpPr>
            <a:xfrm>
              <a:off x="4420044" y="5727466"/>
              <a:ext cx="910907" cy="331073"/>
              <a:chOff x="491297" y="1626549"/>
              <a:chExt cx="977939" cy="369332"/>
            </a:xfrm>
          </p:grpSpPr>
          <p:sp>
            <p:nvSpPr>
              <p:cNvPr id="69" name="Rectangle: Rounded Corners 68">
                <a:extLst>
                  <a:ext uri="{FF2B5EF4-FFF2-40B4-BE49-F238E27FC236}">
                    <a16:creationId xmlns:a16="http://schemas.microsoft.com/office/drawing/2014/main" id="{A60C7DFA-9398-0241-D201-1E8EEDED6BDE}"/>
                  </a:ext>
                </a:extLst>
              </p:cNvPr>
              <p:cNvSpPr/>
              <p:nvPr/>
            </p:nvSpPr>
            <p:spPr>
              <a:xfrm>
                <a:off x="491297" y="1635075"/>
                <a:ext cx="804411" cy="36080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19FE1E73-10B5-5F4B-054E-BB2338784079}"/>
                  </a:ext>
                </a:extLst>
              </p:cNvPr>
              <p:cNvSpPr txBox="1"/>
              <p:nvPr/>
            </p:nvSpPr>
            <p:spPr>
              <a:xfrm>
                <a:off x="491297" y="1626549"/>
                <a:ext cx="977939" cy="369332"/>
              </a:xfrm>
              <a:prstGeom prst="rect">
                <a:avLst/>
              </a:prstGeom>
              <a:noFill/>
            </p:spPr>
            <p:txBody>
              <a:bodyPr wrap="square" rtlCol="0">
                <a:spAutoFit/>
              </a:bodyPr>
              <a:lstStyle/>
              <a:p>
                <a:pPr lvl="0"/>
                <a:r>
                  <a:rPr lang="en-GB" dirty="0">
                    <a:solidFill>
                      <a:schemeClr val="bg1"/>
                    </a:solidFill>
                  </a:rPr>
                  <a:t>Duck</a:t>
                </a:r>
              </a:p>
            </p:txBody>
          </p:sp>
        </p:grpSp>
      </p:grpSp>
      <p:sp>
        <p:nvSpPr>
          <p:cNvPr id="120" name="Rectangle: Rounded Corners 119">
            <a:extLst>
              <a:ext uri="{FF2B5EF4-FFF2-40B4-BE49-F238E27FC236}">
                <a16:creationId xmlns:a16="http://schemas.microsoft.com/office/drawing/2014/main" id="{6DFD14CE-5034-8988-E10C-ADCFE9170BA1}"/>
              </a:ext>
            </a:extLst>
          </p:cNvPr>
          <p:cNvSpPr/>
          <p:nvPr/>
        </p:nvSpPr>
        <p:spPr>
          <a:xfrm rot="16200000">
            <a:off x="6863180" y="2283411"/>
            <a:ext cx="834460" cy="323430"/>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Fish</a:t>
            </a:r>
          </a:p>
        </p:txBody>
      </p:sp>
      <p:grpSp>
        <p:nvGrpSpPr>
          <p:cNvPr id="14" name="Group 13" descr="A photograph showing two perch swimming against a dark, black background. The perch are a silvery-green colour with dark green strips going from the bottom of their body to the top. ">
            <a:extLst>
              <a:ext uri="{FF2B5EF4-FFF2-40B4-BE49-F238E27FC236}">
                <a16:creationId xmlns:a16="http://schemas.microsoft.com/office/drawing/2014/main" id="{CDB874B5-61C0-C50F-1F0D-4C9C2E8775BD}"/>
              </a:ext>
            </a:extLst>
          </p:cNvPr>
          <p:cNvGrpSpPr/>
          <p:nvPr/>
        </p:nvGrpSpPr>
        <p:grpSpPr>
          <a:xfrm>
            <a:off x="7634193" y="1242460"/>
            <a:ext cx="1592953" cy="1364994"/>
            <a:chOff x="7634193" y="1242460"/>
            <a:chExt cx="1592953" cy="1364994"/>
          </a:xfrm>
        </p:grpSpPr>
        <p:pic>
          <p:nvPicPr>
            <p:cNvPr id="38" name="Picture 37" descr="A close-up of a fish&#10;&#10;AI-generated content may be incorrect.">
              <a:extLst>
                <a:ext uri="{FF2B5EF4-FFF2-40B4-BE49-F238E27FC236}">
                  <a16:creationId xmlns:a16="http://schemas.microsoft.com/office/drawing/2014/main" id="{8136F369-2582-E61D-321B-A3ECA314CA1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34193" y="1242460"/>
              <a:ext cx="1466774" cy="1152698"/>
            </a:xfrm>
            <a:prstGeom prst="rect">
              <a:avLst/>
            </a:prstGeom>
          </p:spPr>
        </p:pic>
        <p:grpSp>
          <p:nvGrpSpPr>
            <p:cNvPr id="74" name="Group 73">
              <a:extLst>
                <a:ext uri="{FF2B5EF4-FFF2-40B4-BE49-F238E27FC236}">
                  <a16:creationId xmlns:a16="http://schemas.microsoft.com/office/drawing/2014/main" id="{04DFF2A8-5DE4-22B5-6E98-C9782D2A0B99}"/>
                </a:ext>
              </a:extLst>
            </p:cNvPr>
            <p:cNvGrpSpPr/>
            <p:nvPr/>
          </p:nvGrpSpPr>
          <p:grpSpPr>
            <a:xfrm>
              <a:off x="8000013" y="2238122"/>
              <a:ext cx="1227133" cy="369332"/>
              <a:chOff x="458106" y="1595946"/>
              <a:chExt cx="1434597" cy="412012"/>
            </a:xfrm>
          </p:grpSpPr>
          <p:sp>
            <p:nvSpPr>
              <p:cNvPr id="75" name="Rectangle: Rounded Corners 74">
                <a:extLst>
                  <a:ext uri="{FF2B5EF4-FFF2-40B4-BE49-F238E27FC236}">
                    <a16:creationId xmlns:a16="http://schemas.microsoft.com/office/drawing/2014/main" id="{4873B39E-E9A8-92DE-D51E-CE9D462DE25B}"/>
                  </a:ext>
                </a:extLst>
              </p:cNvPr>
              <p:cNvSpPr/>
              <p:nvPr/>
            </p:nvSpPr>
            <p:spPr>
              <a:xfrm>
                <a:off x="491297" y="1635075"/>
                <a:ext cx="804411" cy="36080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1B24F974-6431-BEE9-0D84-CF6F7CA3B40D}"/>
                  </a:ext>
                </a:extLst>
              </p:cNvPr>
              <p:cNvSpPr txBox="1"/>
              <p:nvPr/>
            </p:nvSpPr>
            <p:spPr>
              <a:xfrm>
                <a:off x="458106" y="1595946"/>
                <a:ext cx="1434597" cy="412012"/>
              </a:xfrm>
              <a:prstGeom prst="rect">
                <a:avLst/>
              </a:prstGeom>
              <a:noFill/>
            </p:spPr>
            <p:txBody>
              <a:bodyPr wrap="square" rtlCol="0">
                <a:spAutoFit/>
              </a:bodyPr>
              <a:lstStyle/>
              <a:p>
                <a:pPr lvl="0"/>
                <a:r>
                  <a:rPr lang="en-GB" dirty="0">
                    <a:solidFill>
                      <a:schemeClr val="bg1"/>
                    </a:solidFill>
                  </a:rPr>
                  <a:t>Perch</a:t>
                </a:r>
              </a:p>
            </p:txBody>
          </p:sp>
        </p:grpSp>
      </p:grpSp>
      <p:grpSp>
        <p:nvGrpSpPr>
          <p:cNvPr id="15" name="Group 14" descr="A photograph of a pike swimming in the water. Bubbles can be seen in the water around it while the pike is long and dark, with white spots on its body.">
            <a:extLst>
              <a:ext uri="{FF2B5EF4-FFF2-40B4-BE49-F238E27FC236}">
                <a16:creationId xmlns:a16="http://schemas.microsoft.com/office/drawing/2014/main" id="{AB61B96F-30AE-E4F9-863A-456EC8F9CF5C}"/>
              </a:ext>
            </a:extLst>
          </p:cNvPr>
          <p:cNvGrpSpPr/>
          <p:nvPr/>
        </p:nvGrpSpPr>
        <p:grpSpPr>
          <a:xfrm>
            <a:off x="7610713" y="2725941"/>
            <a:ext cx="1466774" cy="1330826"/>
            <a:chOff x="7610713" y="2725941"/>
            <a:chExt cx="1466774" cy="1330826"/>
          </a:xfrm>
        </p:grpSpPr>
        <p:pic>
          <p:nvPicPr>
            <p:cNvPr id="42" name="Picture 41" descr="A fish swimming in the water&#10;&#10;AI-generated content may be incorrect.">
              <a:extLst>
                <a:ext uri="{FF2B5EF4-FFF2-40B4-BE49-F238E27FC236}">
                  <a16:creationId xmlns:a16="http://schemas.microsoft.com/office/drawing/2014/main" id="{257DFDB8-3B2B-EA8A-6BC0-89D49958CF3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10713" y="2725941"/>
              <a:ext cx="1466774" cy="1100080"/>
            </a:xfrm>
            <a:prstGeom prst="rect">
              <a:avLst/>
            </a:prstGeom>
          </p:spPr>
        </p:pic>
        <p:grpSp>
          <p:nvGrpSpPr>
            <p:cNvPr id="77" name="Group 76">
              <a:extLst>
                <a:ext uri="{FF2B5EF4-FFF2-40B4-BE49-F238E27FC236}">
                  <a16:creationId xmlns:a16="http://schemas.microsoft.com/office/drawing/2014/main" id="{FAC2EFB9-FD14-844C-5E86-D8425628E6C0}"/>
                </a:ext>
              </a:extLst>
            </p:cNvPr>
            <p:cNvGrpSpPr/>
            <p:nvPr/>
          </p:nvGrpSpPr>
          <p:grpSpPr>
            <a:xfrm>
              <a:off x="8043833" y="3725694"/>
              <a:ext cx="734495" cy="331073"/>
              <a:chOff x="491297" y="1626549"/>
              <a:chExt cx="977940" cy="369332"/>
            </a:xfrm>
          </p:grpSpPr>
          <p:sp>
            <p:nvSpPr>
              <p:cNvPr id="78" name="Rectangle: Rounded Corners 77">
                <a:extLst>
                  <a:ext uri="{FF2B5EF4-FFF2-40B4-BE49-F238E27FC236}">
                    <a16:creationId xmlns:a16="http://schemas.microsoft.com/office/drawing/2014/main" id="{D58BD447-3D9F-EAA2-611B-9EEB74670AB3}"/>
                  </a:ext>
                </a:extLst>
              </p:cNvPr>
              <p:cNvSpPr/>
              <p:nvPr/>
            </p:nvSpPr>
            <p:spPr>
              <a:xfrm>
                <a:off x="491297" y="1635075"/>
                <a:ext cx="804411" cy="36080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47682CA6-3774-BB74-7B2A-195FA502423C}"/>
                  </a:ext>
                </a:extLst>
              </p:cNvPr>
              <p:cNvSpPr txBox="1"/>
              <p:nvPr/>
            </p:nvSpPr>
            <p:spPr>
              <a:xfrm>
                <a:off x="491298" y="1626549"/>
                <a:ext cx="977939" cy="369332"/>
              </a:xfrm>
              <a:prstGeom prst="rect">
                <a:avLst/>
              </a:prstGeom>
              <a:noFill/>
            </p:spPr>
            <p:txBody>
              <a:bodyPr wrap="square" rtlCol="0">
                <a:spAutoFit/>
              </a:bodyPr>
              <a:lstStyle/>
              <a:p>
                <a:pPr lvl="0"/>
                <a:r>
                  <a:rPr lang="en-GB" dirty="0">
                    <a:solidFill>
                      <a:schemeClr val="bg1"/>
                    </a:solidFill>
                  </a:rPr>
                  <a:t>Pike</a:t>
                </a:r>
              </a:p>
            </p:txBody>
          </p:sp>
        </p:grpSp>
      </p:grpSp>
      <p:grpSp>
        <p:nvGrpSpPr>
          <p:cNvPr id="16" name="Group 15" descr="A photograph showing a long, thin eel swimming underwater.">
            <a:extLst>
              <a:ext uri="{FF2B5EF4-FFF2-40B4-BE49-F238E27FC236}">
                <a16:creationId xmlns:a16="http://schemas.microsoft.com/office/drawing/2014/main" id="{95938765-6F2B-570D-A8D0-6AFABDBC76BA}"/>
              </a:ext>
            </a:extLst>
          </p:cNvPr>
          <p:cNvGrpSpPr/>
          <p:nvPr/>
        </p:nvGrpSpPr>
        <p:grpSpPr>
          <a:xfrm>
            <a:off x="9256520" y="1226632"/>
            <a:ext cx="1949379" cy="2807924"/>
            <a:chOff x="9256520" y="1226632"/>
            <a:chExt cx="1949379" cy="2807924"/>
          </a:xfrm>
        </p:grpSpPr>
        <p:pic>
          <p:nvPicPr>
            <p:cNvPr id="40" name="Picture 39" descr="Long black fish in the water&#10;&#10;AI-generated content may be incorrect.">
              <a:extLst>
                <a:ext uri="{FF2B5EF4-FFF2-40B4-BE49-F238E27FC236}">
                  <a16:creationId xmlns:a16="http://schemas.microsoft.com/office/drawing/2014/main" id="{E76C7AB7-F8A5-256C-0579-BA52088A999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56520" y="1226632"/>
              <a:ext cx="1949379" cy="2599389"/>
            </a:xfrm>
            <a:prstGeom prst="rect">
              <a:avLst/>
            </a:prstGeom>
          </p:spPr>
        </p:pic>
        <p:grpSp>
          <p:nvGrpSpPr>
            <p:cNvPr id="71" name="Group 70">
              <a:extLst>
                <a:ext uri="{FF2B5EF4-FFF2-40B4-BE49-F238E27FC236}">
                  <a16:creationId xmlns:a16="http://schemas.microsoft.com/office/drawing/2014/main" id="{A7CB49F6-6463-3F7F-D968-CED462E81858}"/>
                </a:ext>
              </a:extLst>
            </p:cNvPr>
            <p:cNvGrpSpPr/>
            <p:nvPr/>
          </p:nvGrpSpPr>
          <p:grpSpPr>
            <a:xfrm>
              <a:off x="9950442" y="3703483"/>
              <a:ext cx="792859" cy="331073"/>
              <a:chOff x="491297" y="1626549"/>
              <a:chExt cx="1055649" cy="369332"/>
            </a:xfrm>
          </p:grpSpPr>
          <p:sp>
            <p:nvSpPr>
              <p:cNvPr id="72" name="Rectangle: Rounded Corners 71">
                <a:extLst>
                  <a:ext uri="{FF2B5EF4-FFF2-40B4-BE49-F238E27FC236}">
                    <a16:creationId xmlns:a16="http://schemas.microsoft.com/office/drawing/2014/main" id="{08254026-980E-E712-41B6-5868D2BC9392}"/>
                  </a:ext>
                </a:extLst>
              </p:cNvPr>
              <p:cNvSpPr/>
              <p:nvPr/>
            </p:nvSpPr>
            <p:spPr>
              <a:xfrm>
                <a:off x="491297" y="1635075"/>
                <a:ext cx="804411" cy="36080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C72D50BF-DD56-96DD-D99E-ACD13CDDE29F}"/>
                  </a:ext>
                </a:extLst>
              </p:cNvPr>
              <p:cNvSpPr txBox="1"/>
              <p:nvPr/>
            </p:nvSpPr>
            <p:spPr>
              <a:xfrm>
                <a:off x="569006" y="1626549"/>
                <a:ext cx="977940" cy="369332"/>
              </a:xfrm>
              <a:prstGeom prst="rect">
                <a:avLst/>
              </a:prstGeom>
              <a:noFill/>
            </p:spPr>
            <p:txBody>
              <a:bodyPr wrap="square" rtlCol="0">
                <a:spAutoFit/>
              </a:bodyPr>
              <a:lstStyle/>
              <a:p>
                <a:pPr lvl="0"/>
                <a:r>
                  <a:rPr lang="en-GB" dirty="0">
                    <a:solidFill>
                      <a:schemeClr val="bg1"/>
                    </a:solidFill>
                  </a:rPr>
                  <a:t>Eel</a:t>
                </a:r>
              </a:p>
            </p:txBody>
          </p:sp>
        </p:grpSp>
      </p:grpSp>
      <p:sp>
        <p:nvSpPr>
          <p:cNvPr id="109" name="Rectangle: Rounded Corners 108">
            <a:extLst>
              <a:ext uri="{FF2B5EF4-FFF2-40B4-BE49-F238E27FC236}">
                <a16:creationId xmlns:a16="http://schemas.microsoft.com/office/drawing/2014/main" id="{25CBFE98-1201-1A9C-19F4-54C7095B9FD6}"/>
              </a:ext>
              <a:ext uri="{C183D7F6-B498-43B3-948B-1728B52AA6E4}">
                <adec:decorative xmlns:adec="http://schemas.microsoft.com/office/drawing/2017/decorative" val="1"/>
              </a:ext>
            </a:extLst>
          </p:cNvPr>
          <p:cNvSpPr/>
          <p:nvPr/>
        </p:nvSpPr>
        <p:spPr>
          <a:xfrm>
            <a:off x="7364685" y="4405639"/>
            <a:ext cx="4067377" cy="1411000"/>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2200" dirty="0">
                <a:solidFill>
                  <a:schemeClr val="bg1"/>
                </a:solidFill>
                <a:latin typeface="Calibri" panose="020F0502020204030204" pitchFamily="34" charset="0"/>
                <a:ea typeface="Calibri" panose="020F0502020204030204" pitchFamily="34" charset="0"/>
                <a:cs typeface="Calibri" panose="020F0502020204030204" pitchFamily="34" charset="0"/>
              </a:rPr>
              <a:t>Food and ingredients archaeologists think people </a:t>
            </a:r>
          </a:p>
          <a:p>
            <a:pPr lvl="0" algn="ctr"/>
            <a:r>
              <a:rPr lang="en-GB" sz="2200" dirty="0">
                <a:solidFill>
                  <a:schemeClr val="bg1"/>
                </a:solidFill>
                <a:latin typeface="Calibri" panose="020F0502020204030204" pitchFamily="34" charset="0"/>
                <a:ea typeface="Calibri" panose="020F0502020204030204" pitchFamily="34" charset="0"/>
                <a:cs typeface="Calibri" panose="020F0502020204030204" pitchFamily="34" charset="0"/>
              </a:rPr>
              <a:t>were eating at Must Farm</a:t>
            </a:r>
          </a:p>
        </p:txBody>
      </p:sp>
      <p:grpSp>
        <p:nvGrpSpPr>
          <p:cNvPr id="17" name="Group 16" descr="A photo of a red deer">
            <a:extLst>
              <a:ext uri="{FF2B5EF4-FFF2-40B4-BE49-F238E27FC236}">
                <a16:creationId xmlns:a16="http://schemas.microsoft.com/office/drawing/2014/main" id="{8B1A9843-F478-7A72-6CDA-4EA022357914}"/>
              </a:ext>
            </a:extLst>
          </p:cNvPr>
          <p:cNvGrpSpPr/>
          <p:nvPr/>
        </p:nvGrpSpPr>
        <p:grpSpPr>
          <a:xfrm>
            <a:off x="2926714" y="2810825"/>
            <a:ext cx="1727697" cy="1408464"/>
            <a:chOff x="2926714" y="2810825"/>
            <a:chExt cx="1727697" cy="1408464"/>
          </a:xfrm>
        </p:grpSpPr>
        <p:pic>
          <p:nvPicPr>
            <p:cNvPr id="18" name="Picture 17" descr="A photograph of a red deer with large antlers. ">
              <a:extLst>
                <a:ext uri="{FF2B5EF4-FFF2-40B4-BE49-F238E27FC236}">
                  <a16:creationId xmlns:a16="http://schemas.microsoft.com/office/drawing/2014/main" id="{D979DB4E-7275-C4BA-611F-B0952BDE8EF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926714" y="2810825"/>
              <a:ext cx="1727697" cy="1152698"/>
            </a:xfrm>
            <a:prstGeom prst="rect">
              <a:avLst/>
            </a:prstGeom>
          </p:spPr>
        </p:pic>
        <p:sp>
          <p:nvSpPr>
            <p:cNvPr id="103" name="Rectangle: Rounded Corners 102">
              <a:extLst>
                <a:ext uri="{FF2B5EF4-FFF2-40B4-BE49-F238E27FC236}">
                  <a16:creationId xmlns:a16="http://schemas.microsoft.com/office/drawing/2014/main" id="{2D394924-CEFB-8811-F6ED-0C072C9288FE}"/>
                </a:ext>
                <a:ext uri="{C183D7F6-B498-43B3-948B-1728B52AA6E4}">
                  <adec:decorative xmlns:adec="http://schemas.microsoft.com/office/drawing/2017/decorative" val="1"/>
                </a:ext>
              </a:extLst>
            </p:cNvPr>
            <p:cNvSpPr/>
            <p:nvPr/>
          </p:nvSpPr>
          <p:spPr>
            <a:xfrm>
              <a:off x="3277266" y="3869112"/>
              <a:ext cx="1105833" cy="350177"/>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Red deer</a:t>
              </a:r>
            </a:p>
          </p:txBody>
        </p:sp>
      </p:grpSp>
    </p:spTree>
    <p:extLst>
      <p:ext uri="{BB962C8B-B14F-4D97-AF65-F5344CB8AC3E}">
        <p14:creationId xmlns:p14="http://schemas.microsoft.com/office/powerpoint/2010/main" val="129908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93F67-11C1-969E-3014-CAC427EB52A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7FC83A7-947C-419C-A4E7-2D0B8757E1D3}"/>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did people cook in the Bronze Age? </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faded out photo of food and cooking pots with the question 'What did people cook in the Bronze Age?' written over it">
            <a:hlinkClick r:id="rId3" tooltip="Watch this clip to find out what Bronze Age people cooked"/>
            <a:extLst>
              <a:ext uri="{FF2B5EF4-FFF2-40B4-BE49-F238E27FC236}">
                <a16:creationId xmlns:a16="http://schemas.microsoft.com/office/drawing/2014/main" id="{AC000265-F249-8B70-EFD8-029894199204}"/>
              </a:ext>
            </a:extLst>
          </p:cNvPr>
          <p:cNvPicPr>
            <a:picLocks noChangeAspect="1"/>
          </p:cNvPicPr>
          <p:nvPr/>
        </p:nvPicPr>
        <p:blipFill>
          <a:blip r:embed="rId4">
            <a:extLst>
              <a:ext uri="{28A0092B-C50C-407E-A947-70E740481C1C}">
                <a14:useLocalDpi xmlns:a14="http://schemas.microsoft.com/office/drawing/2010/main" val="0"/>
              </a:ext>
            </a:extLst>
          </a:blip>
          <a:srcRect t="805" b="805"/>
          <a:stretch/>
        </p:blipFill>
        <p:spPr>
          <a:xfrm>
            <a:off x="1415671" y="1069848"/>
            <a:ext cx="9351390" cy="5175504"/>
          </a:xfrm>
          <a:prstGeom prst="rect">
            <a:avLst/>
          </a:prstGeom>
        </p:spPr>
      </p:pic>
      <p:sp>
        <p:nvSpPr>
          <p:cNvPr id="2" name="Action Button: Video 1">
            <a:hlinkClick r:id="rId3" highlightClick="1"/>
            <a:extLst>
              <a:ext uri="{FF2B5EF4-FFF2-40B4-BE49-F238E27FC236}">
                <a16:creationId xmlns:a16="http://schemas.microsoft.com/office/drawing/2014/main" id="{9198BFFA-1D74-D537-413F-014197D14EFD}"/>
              </a:ext>
              <a:ext uri="{C183D7F6-B498-43B3-948B-1728B52AA6E4}">
                <adec:decorative xmlns:adec="http://schemas.microsoft.com/office/drawing/2017/decorative" val="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8802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B9909-40F3-5A58-39F0-71D444DD7A1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9EC1155-624B-AE62-F4F2-901F63FC9EB5}"/>
              </a:ext>
            </a:extLst>
          </p:cNvPr>
          <p:cNvSpPr txBox="1">
            <a:spLocks noGrp="1"/>
          </p:cNvSpPr>
          <p:nvPr>
            <p:ph type="title" idx="4294967295"/>
          </p:nvPr>
        </p:nvSpPr>
        <p:spPr>
          <a:xfrm>
            <a:off x="4475" y="2295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Hunting at Must Farm</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n illustration showing a group of people with spears hunting a deer in a group of trees. ">
            <a:extLst>
              <a:ext uri="{FF2B5EF4-FFF2-40B4-BE49-F238E27FC236}">
                <a16:creationId xmlns:a16="http://schemas.microsoft.com/office/drawing/2014/main" id="{D8760D66-2337-C2BA-3905-20F7E208DE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5508"/>
            <a:ext cx="9278564" cy="5201941"/>
          </a:xfrm>
          <a:prstGeom prst="rect">
            <a:avLst/>
          </a:prstGeom>
        </p:spPr>
      </p:pic>
      <p:grpSp>
        <p:nvGrpSpPr>
          <p:cNvPr id="2" name="Group 1">
            <a:extLst>
              <a:ext uri="{FF2B5EF4-FFF2-40B4-BE49-F238E27FC236}">
                <a16:creationId xmlns:a16="http://schemas.microsoft.com/office/drawing/2014/main" id="{EFAA13F4-322E-EB60-CD7E-461AA2A47AA2}"/>
              </a:ext>
              <a:ext uri="{C183D7F6-B498-43B3-948B-1728B52AA6E4}">
                <adec:decorative xmlns:adec="http://schemas.microsoft.com/office/drawing/2017/decorative" val="1"/>
              </a:ext>
            </a:extLst>
          </p:cNvPr>
          <p:cNvGrpSpPr/>
          <p:nvPr/>
        </p:nvGrpSpPr>
        <p:grpSpPr>
          <a:xfrm>
            <a:off x="9278564" y="1274273"/>
            <a:ext cx="2779776" cy="4784410"/>
            <a:chOff x="9208009" y="1204910"/>
            <a:chExt cx="2779776" cy="4784410"/>
          </a:xfrm>
        </p:grpSpPr>
        <p:sp>
          <p:nvSpPr>
            <p:cNvPr id="9" name="Rectangle: Rounded Corners 8">
              <a:extLst>
                <a:ext uri="{FF2B5EF4-FFF2-40B4-BE49-F238E27FC236}">
                  <a16:creationId xmlns:a16="http://schemas.microsoft.com/office/drawing/2014/main" id="{836CC785-B525-5C30-CAB0-C4D7FFB7CFD9}"/>
                </a:ext>
              </a:extLst>
            </p:cNvPr>
            <p:cNvSpPr/>
            <p:nvPr/>
          </p:nvSpPr>
          <p:spPr>
            <a:xfrm>
              <a:off x="9208009" y="1204910"/>
              <a:ext cx="2779776" cy="4784410"/>
            </a:xfrm>
            <a:prstGeom prst="roundRect">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17279D4-259C-2D4B-8ECD-B3383F530FD3}"/>
                </a:ext>
              </a:extLst>
            </p:cNvPr>
            <p:cNvSpPr txBox="1"/>
            <p:nvPr/>
          </p:nvSpPr>
          <p:spPr>
            <a:xfrm>
              <a:off x="9373774" y="1371533"/>
              <a:ext cx="2448246" cy="4524315"/>
            </a:xfrm>
            <a:prstGeom prst="rect">
              <a:avLst/>
            </a:prstGeom>
            <a:noFill/>
          </p:spPr>
          <p:txBody>
            <a:bodyPr wrap="square" rtlCol="0">
              <a:spAutoFit/>
            </a:bodyPr>
            <a:lstStyle/>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The people living at Must Farm would have hunted wild animals for their meat.</a:t>
              </a:r>
            </a:p>
            <a:p>
              <a:pPr lvl="0"/>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Lots of wild boar and red deer bones were found showing these animals were commonly eaten.</a:t>
              </a:r>
            </a:p>
            <a:p>
              <a:pPr lvl="0"/>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People would also have hunted birds including ducks, coots and probably herons and swans.</a:t>
              </a:r>
            </a:p>
          </p:txBody>
        </p:sp>
      </p:grpSp>
    </p:spTree>
    <p:extLst>
      <p:ext uri="{BB962C8B-B14F-4D97-AF65-F5344CB8AC3E}">
        <p14:creationId xmlns:p14="http://schemas.microsoft.com/office/powerpoint/2010/main" val="20424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1874</TotalTime>
  <Words>2546</Words>
  <Application>Microsoft Office PowerPoint</Application>
  <PresentationFormat>Widescreen</PresentationFormat>
  <Paragraphs>263</Paragraphs>
  <Slides>41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Aptos</vt:lpstr>
      <vt:lpstr>Aptos Display</vt:lpstr>
      <vt:lpstr>Arial</vt:lpstr>
      <vt:lpstr>Calibri</vt:lpstr>
      <vt:lpstr>Office Theme</vt:lpstr>
      <vt:lpstr>Life at Must Farm</vt:lpstr>
      <vt:lpstr>Everyday Bronze Age life</vt:lpstr>
      <vt:lpstr>Must Farm’s houses</vt:lpstr>
      <vt:lpstr>Looking inside Bronze Age homes</vt:lpstr>
      <vt:lpstr>What was it like inside the houses? </vt:lpstr>
      <vt:lpstr>What objects were inside a Must Farm House?</vt:lpstr>
      <vt:lpstr>What were people eating at Must Farm?</vt:lpstr>
      <vt:lpstr>What did people cook in the Bronze Age? </vt:lpstr>
      <vt:lpstr>Hunting at Must Farm</vt:lpstr>
      <vt:lpstr>Fishing</vt:lpstr>
      <vt:lpstr>Fish and fishing at Must Farm Bronze Age village </vt:lpstr>
      <vt:lpstr>Farmed Animals</vt:lpstr>
      <vt:lpstr>Plants</vt:lpstr>
      <vt:lpstr>Food-related finds</vt:lpstr>
      <vt:lpstr>Preparing food</vt:lpstr>
      <vt:lpstr>Meals and recipes</vt:lpstr>
      <vt:lpstr>Must Farm’s Pot 44</vt:lpstr>
      <vt:lpstr>Dogs</vt:lpstr>
      <vt:lpstr>Textiles at Must Farm</vt:lpstr>
      <vt:lpstr>Fibres and threads</vt:lpstr>
      <vt:lpstr>Textiles and weaving</vt:lpstr>
      <vt:lpstr>How were textiles and fabric made?</vt:lpstr>
      <vt:lpstr>Understanding an artefact</vt:lpstr>
      <vt:lpstr>A Bronze Age necklace</vt:lpstr>
      <vt:lpstr>Beads and Trading</vt:lpstr>
      <vt:lpstr>Beads at Must Farm Bronze Age village </vt:lpstr>
      <vt:lpstr>Weapons</vt:lpstr>
      <vt:lpstr>Must Farm’s spears</vt:lpstr>
      <vt:lpstr>Weapons at Must Farm Bronze Age village </vt:lpstr>
      <vt:lpstr>Recycling</vt:lpstr>
      <vt:lpstr>Sleeping</vt:lpstr>
      <vt:lpstr>Travel and transport – boats?</vt:lpstr>
      <vt:lpstr>Using log boats</vt:lpstr>
      <vt:lpstr>Travel and transport – wheels</vt:lpstr>
      <vt:lpstr>The Must Farm fire</vt:lpstr>
      <vt:lpstr>What caused the Must Farm fire?</vt:lpstr>
      <vt:lpstr>Possible causes of the fire that destroyed Must Farm</vt:lpstr>
      <vt:lpstr>The Must Farm fire – one theory</vt:lpstr>
      <vt:lpstr>The Must Farm fire – another theory</vt:lpstr>
      <vt:lpstr>The Must Farm fire – what do you think?</vt:lpstr>
      <vt:lpstr>Find out more by watching the Must Farm videos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Charlotte Walton</dc:creator>
  <cp:lastModifiedBy>McHarg, Catherine</cp:lastModifiedBy>
  <cp:revision>148</cp:revision>
  <dcterms:created xsi:type="dcterms:W3CDTF">2024-08-13T15:26:10Z</dcterms:created>
  <dcterms:modified xsi:type="dcterms:W3CDTF">2026-01-20T10:45:48Z</dcterms:modified>
</cp:coreProperties>
</file>