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2"/>
  </p:notesMasterIdLst>
  <p:sldIdLst>
    <p:sldId id="256" r:id="rId2"/>
    <p:sldId id="257" r:id="rId3"/>
    <p:sldId id="259" r:id="rId4"/>
    <p:sldId id="260" r:id="rId5"/>
    <p:sldId id="261" r:id="rId6"/>
    <p:sldId id="258" r:id="rId7"/>
    <p:sldId id="263" r:id="rId8"/>
    <p:sldId id="264" r:id="rId9"/>
    <p:sldId id="265" r:id="rId10"/>
    <p:sldId id="262"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Calibri Light" panose="020F0302020204030204" pitchFamily="34" charset="0"/>
      <p:regular r:id="rId17"/>
      <p:italic r:id="rId1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9FAD"/>
    <a:srgbClr val="FAB721"/>
    <a:srgbClr val="C9D7AA"/>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6029CF-1C5E-46F7-8904-1DA20F2D15A9}" v="2" dt="2024-05-10T13:52:59.2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762"/>
    <p:restoredTop sz="96327"/>
  </p:normalViewPr>
  <p:slideViewPr>
    <p:cSldViewPr snapToGrid="0">
      <p:cViewPr varScale="1">
        <p:scale>
          <a:sx n="107" d="100"/>
          <a:sy n="107" d="100"/>
        </p:scale>
        <p:origin x="414"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font" Target="fonts/font3.fntdata"/><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herine McHarg" userId="88b8f76c-9ae3-4745-88eb-fe0667a22af5" providerId="ADAL" clId="{726029CF-1C5E-46F7-8904-1DA20F2D15A9}"/>
    <pc:docChg chg="modSld">
      <pc:chgData name="Catherine McHarg" userId="88b8f76c-9ae3-4745-88eb-fe0667a22af5" providerId="ADAL" clId="{726029CF-1C5E-46F7-8904-1DA20F2D15A9}" dt="2024-05-10T13:52:59.292" v="1" actId="255"/>
      <pc:docMkLst>
        <pc:docMk/>
      </pc:docMkLst>
      <pc:sldChg chg="modSp">
        <pc:chgData name="Catherine McHarg" userId="88b8f76c-9ae3-4745-88eb-fe0667a22af5" providerId="ADAL" clId="{726029CF-1C5E-46F7-8904-1DA20F2D15A9}" dt="2024-05-10T13:52:59.292" v="1" actId="255"/>
        <pc:sldMkLst>
          <pc:docMk/>
          <pc:sldMk cId="1996384892" sldId="257"/>
        </pc:sldMkLst>
        <pc:spChg chg="mod">
          <ac:chgData name="Catherine McHarg" userId="88b8f76c-9ae3-4745-88eb-fe0667a22af5" providerId="ADAL" clId="{726029CF-1C5E-46F7-8904-1DA20F2D15A9}" dt="2024-05-10T13:52:48.832" v="0" actId="255"/>
          <ac:spMkLst>
            <pc:docMk/>
            <pc:sldMk cId="1996384892" sldId="257"/>
            <ac:spMk id="8" creationId="{D865BA71-9D09-29EE-229D-D2C900EC273E}"/>
          </ac:spMkLst>
        </pc:spChg>
        <pc:spChg chg="mod">
          <ac:chgData name="Catherine McHarg" userId="88b8f76c-9ae3-4745-88eb-fe0667a22af5" providerId="ADAL" clId="{726029CF-1C5E-46F7-8904-1DA20F2D15A9}" dt="2024-05-10T13:52:59.292" v="1" actId="255"/>
          <ac:spMkLst>
            <pc:docMk/>
            <pc:sldMk cId="1996384892" sldId="257"/>
            <ac:spMk id="11" creationId="{F606DAFE-3A3B-2258-0304-52DD08AFAA9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6B4E23-6D47-7346-81E8-9109AA18A197}" type="datetimeFigureOut">
              <a:rPr lang="en-US" smtClean="0"/>
              <a:t>5/10/2024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952D22-F757-F64D-931F-AA6B9722A471}" type="slidenum">
              <a:rPr lang="en-US" smtClean="0"/>
              <a:t>‹#›</a:t>
            </a:fld>
            <a:endParaRPr lang="en-US"/>
          </a:p>
        </p:txBody>
      </p:sp>
    </p:spTree>
    <p:extLst>
      <p:ext uri="{BB962C8B-B14F-4D97-AF65-F5344CB8AC3E}">
        <p14:creationId xmlns:p14="http://schemas.microsoft.com/office/powerpoint/2010/main" val="33928960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952D22-F757-F64D-931F-AA6B9722A471}" type="slidenum">
              <a:rPr lang="en-US" smtClean="0"/>
              <a:t>1</a:t>
            </a:fld>
            <a:endParaRPr lang="en-US"/>
          </a:p>
        </p:txBody>
      </p:sp>
    </p:spTree>
    <p:extLst>
      <p:ext uri="{BB962C8B-B14F-4D97-AF65-F5344CB8AC3E}">
        <p14:creationId xmlns:p14="http://schemas.microsoft.com/office/powerpoint/2010/main" val="34154249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6B69B-B295-8948-3EC7-B4D4E65697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8EBB71-51A8-CEA4-2E68-4B21621A76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FB7931-CC2F-0963-DA52-9B89E41940A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1A9E8C0-CF46-743C-4319-CA1413A8CADA}"/>
              </a:ext>
            </a:extLst>
          </p:cNvPr>
          <p:cNvSpPr>
            <a:spLocks noGrp="1"/>
          </p:cNvSpPr>
          <p:nvPr>
            <p:ph type="sldNum" sz="quarter" idx="5"/>
          </p:nvPr>
        </p:nvSpPr>
        <p:spPr/>
        <p:txBody>
          <a:bodyPr/>
          <a:lstStyle/>
          <a:p>
            <a:fld id="{11952D22-F757-F64D-931F-AA6B9722A471}" type="slidenum">
              <a:rPr lang="en-US" smtClean="0"/>
              <a:t>10</a:t>
            </a:fld>
            <a:endParaRPr lang="en-US"/>
          </a:p>
        </p:txBody>
      </p:sp>
    </p:spTree>
    <p:extLst>
      <p:ext uri="{BB962C8B-B14F-4D97-AF65-F5344CB8AC3E}">
        <p14:creationId xmlns:p14="http://schemas.microsoft.com/office/powerpoint/2010/main" val="794220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952D22-F757-F64D-931F-AA6B9722A471}" type="slidenum">
              <a:rPr lang="en-US" smtClean="0"/>
              <a:t>2</a:t>
            </a:fld>
            <a:endParaRPr lang="en-US"/>
          </a:p>
        </p:txBody>
      </p:sp>
    </p:spTree>
    <p:extLst>
      <p:ext uri="{BB962C8B-B14F-4D97-AF65-F5344CB8AC3E}">
        <p14:creationId xmlns:p14="http://schemas.microsoft.com/office/powerpoint/2010/main" val="953443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26BA9-7745-7075-AE93-6E20569D0F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CF1F43-6471-B1BB-4621-22137B39E0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EC6BC5-08A4-4AE9-E2DB-06B26E2003D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6DF599C-BD58-8DF0-DA72-552F57866969}"/>
              </a:ext>
            </a:extLst>
          </p:cNvPr>
          <p:cNvSpPr>
            <a:spLocks noGrp="1"/>
          </p:cNvSpPr>
          <p:nvPr>
            <p:ph type="sldNum" sz="quarter" idx="5"/>
          </p:nvPr>
        </p:nvSpPr>
        <p:spPr/>
        <p:txBody>
          <a:bodyPr/>
          <a:lstStyle/>
          <a:p>
            <a:fld id="{11952D22-F757-F64D-931F-AA6B9722A471}" type="slidenum">
              <a:rPr lang="en-US" smtClean="0"/>
              <a:t>3</a:t>
            </a:fld>
            <a:endParaRPr lang="en-US"/>
          </a:p>
        </p:txBody>
      </p:sp>
    </p:spTree>
    <p:extLst>
      <p:ext uri="{BB962C8B-B14F-4D97-AF65-F5344CB8AC3E}">
        <p14:creationId xmlns:p14="http://schemas.microsoft.com/office/powerpoint/2010/main" val="3318007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8BB4D-5D4C-76E6-BFBE-8388266509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AB692C-7F73-28E1-ACF3-E5E3827912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9294B6-19E8-D41A-79D7-11E22250C78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C220E09-F91F-6515-8D73-AF6E0E3F94F5}"/>
              </a:ext>
            </a:extLst>
          </p:cNvPr>
          <p:cNvSpPr>
            <a:spLocks noGrp="1"/>
          </p:cNvSpPr>
          <p:nvPr>
            <p:ph type="sldNum" sz="quarter" idx="5"/>
          </p:nvPr>
        </p:nvSpPr>
        <p:spPr/>
        <p:txBody>
          <a:bodyPr/>
          <a:lstStyle/>
          <a:p>
            <a:fld id="{11952D22-F757-F64D-931F-AA6B9722A471}" type="slidenum">
              <a:rPr lang="en-US" smtClean="0"/>
              <a:t>4</a:t>
            </a:fld>
            <a:endParaRPr lang="en-US"/>
          </a:p>
        </p:txBody>
      </p:sp>
    </p:spTree>
    <p:extLst>
      <p:ext uri="{BB962C8B-B14F-4D97-AF65-F5344CB8AC3E}">
        <p14:creationId xmlns:p14="http://schemas.microsoft.com/office/powerpoint/2010/main" val="3198080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ECF52B-2ADF-1C69-5B59-313074E0D5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4723E0-CE3A-76B0-1B6C-97D1FAF1D8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89DCCE-AC6B-FFEF-CA45-A3C256B32F3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F230974-DB5B-6E9D-74CF-E4BCFC3E731F}"/>
              </a:ext>
            </a:extLst>
          </p:cNvPr>
          <p:cNvSpPr>
            <a:spLocks noGrp="1"/>
          </p:cNvSpPr>
          <p:nvPr>
            <p:ph type="sldNum" sz="quarter" idx="5"/>
          </p:nvPr>
        </p:nvSpPr>
        <p:spPr/>
        <p:txBody>
          <a:bodyPr/>
          <a:lstStyle/>
          <a:p>
            <a:fld id="{11952D22-F757-F64D-931F-AA6B9722A471}" type="slidenum">
              <a:rPr lang="en-US" smtClean="0"/>
              <a:t>5</a:t>
            </a:fld>
            <a:endParaRPr lang="en-US"/>
          </a:p>
        </p:txBody>
      </p:sp>
    </p:spTree>
    <p:extLst>
      <p:ext uri="{BB962C8B-B14F-4D97-AF65-F5344CB8AC3E}">
        <p14:creationId xmlns:p14="http://schemas.microsoft.com/office/powerpoint/2010/main" val="329126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5E9EF-5D14-A133-1EE5-B478BBD279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CBF706-9745-5442-32F5-219968C7DE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1123D-7A62-6FC8-C174-37406962652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BF6492B-D9D4-BE42-487C-4FA92051E73B}"/>
              </a:ext>
            </a:extLst>
          </p:cNvPr>
          <p:cNvSpPr>
            <a:spLocks noGrp="1"/>
          </p:cNvSpPr>
          <p:nvPr>
            <p:ph type="sldNum" sz="quarter" idx="5"/>
          </p:nvPr>
        </p:nvSpPr>
        <p:spPr/>
        <p:txBody>
          <a:bodyPr/>
          <a:lstStyle/>
          <a:p>
            <a:fld id="{11952D22-F757-F64D-931F-AA6B9722A471}" type="slidenum">
              <a:rPr lang="en-US" smtClean="0"/>
              <a:t>6</a:t>
            </a:fld>
            <a:endParaRPr lang="en-US"/>
          </a:p>
        </p:txBody>
      </p:sp>
    </p:spTree>
    <p:extLst>
      <p:ext uri="{BB962C8B-B14F-4D97-AF65-F5344CB8AC3E}">
        <p14:creationId xmlns:p14="http://schemas.microsoft.com/office/powerpoint/2010/main" val="391617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EC592-6A94-0CC3-D156-A315B0D5A8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9938A4-3A23-5890-AF62-8FE58E4931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105931-F390-968B-CCD5-00C050061FD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224F82A-3E61-C527-B5B2-61D87E3DC3AA}"/>
              </a:ext>
            </a:extLst>
          </p:cNvPr>
          <p:cNvSpPr>
            <a:spLocks noGrp="1"/>
          </p:cNvSpPr>
          <p:nvPr>
            <p:ph type="sldNum" sz="quarter" idx="5"/>
          </p:nvPr>
        </p:nvSpPr>
        <p:spPr/>
        <p:txBody>
          <a:bodyPr/>
          <a:lstStyle/>
          <a:p>
            <a:fld id="{11952D22-F757-F64D-931F-AA6B9722A471}" type="slidenum">
              <a:rPr lang="en-US" smtClean="0"/>
              <a:t>7</a:t>
            </a:fld>
            <a:endParaRPr lang="en-US"/>
          </a:p>
        </p:txBody>
      </p:sp>
    </p:spTree>
    <p:extLst>
      <p:ext uri="{BB962C8B-B14F-4D97-AF65-F5344CB8AC3E}">
        <p14:creationId xmlns:p14="http://schemas.microsoft.com/office/powerpoint/2010/main" val="2675209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A944F1-871D-A961-8A59-0EC3FE91EA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45FD89-A8A1-FD4F-CC34-56BA289A07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F813A9-68F3-4163-CAA3-2036C6660E2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41DB5DC-6977-DE52-252D-EA590ED944AA}"/>
              </a:ext>
            </a:extLst>
          </p:cNvPr>
          <p:cNvSpPr>
            <a:spLocks noGrp="1"/>
          </p:cNvSpPr>
          <p:nvPr>
            <p:ph type="sldNum" sz="quarter" idx="5"/>
          </p:nvPr>
        </p:nvSpPr>
        <p:spPr/>
        <p:txBody>
          <a:bodyPr/>
          <a:lstStyle/>
          <a:p>
            <a:fld id="{11952D22-F757-F64D-931F-AA6B9722A471}" type="slidenum">
              <a:rPr lang="en-US" smtClean="0"/>
              <a:t>8</a:t>
            </a:fld>
            <a:endParaRPr lang="en-US"/>
          </a:p>
        </p:txBody>
      </p:sp>
    </p:spTree>
    <p:extLst>
      <p:ext uri="{BB962C8B-B14F-4D97-AF65-F5344CB8AC3E}">
        <p14:creationId xmlns:p14="http://schemas.microsoft.com/office/powerpoint/2010/main" val="392265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7910A-DB52-72B8-C174-40780993FF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4AF4C1-16D0-2928-7248-E28AF5E7A5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471F76-6169-C4F3-F4F3-600A94D4F21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1B7C853-419F-7DA0-CF0C-6B34E5D9C4DE}"/>
              </a:ext>
            </a:extLst>
          </p:cNvPr>
          <p:cNvSpPr>
            <a:spLocks noGrp="1"/>
          </p:cNvSpPr>
          <p:nvPr>
            <p:ph type="sldNum" sz="quarter" idx="5"/>
          </p:nvPr>
        </p:nvSpPr>
        <p:spPr/>
        <p:txBody>
          <a:bodyPr/>
          <a:lstStyle/>
          <a:p>
            <a:fld id="{11952D22-F757-F64D-931F-AA6B9722A471}" type="slidenum">
              <a:rPr lang="en-US" smtClean="0"/>
              <a:t>9</a:t>
            </a:fld>
            <a:endParaRPr lang="en-US"/>
          </a:p>
        </p:txBody>
      </p:sp>
    </p:spTree>
    <p:extLst>
      <p:ext uri="{BB962C8B-B14F-4D97-AF65-F5344CB8AC3E}">
        <p14:creationId xmlns:p14="http://schemas.microsoft.com/office/powerpoint/2010/main" val="1055195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5/10/2024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5/10/2024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5/10/2024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5/10/2024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5/10/2024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5/10/2024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17.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image" Target="../media/image10.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69E57A-D49C-CFB6-F625-388A22AB2861}"/>
              </a:ext>
            </a:extLst>
          </p:cNvPr>
          <p:cNvSpPr>
            <a:spLocks noGrp="1"/>
          </p:cNvSpPr>
          <p:nvPr>
            <p:ph type="ctrTitle"/>
          </p:nvPr>
        </p:nvSpPr>
        <p:spPr>
          <a:xfrm>
            <a:off x="1524000" y="-1674923"/>
            <a:ext cx="9144000" cy="1284923"/>
          </a:xfrm>
        </p:spPr>
        <p:txBody>
          <a:bodyPr/>
          <a:lstStyle/>
          <a:p>
            <a:r>
              <a:rPr lang="en-US" dirty="0"/>
              <a:t>Ipswich Early History</a:t>
            </a:r>
          </a:p>
        </p:txBody>
      </p:sp>
      <p:sp>
        <p:nvSpPr>
          <p:cNvPr id="3" name="Rectangle 2" descr="A drawing of hills and green trees with green grass, the sky is blue with clouds.">
            <a:extLst>
              <a:ext uri="{FF2B5EF4-FFF2-40B4-BE49-F238E27FC236}">
                <a16:creationId xmlns:a16="http://schemas.microsoft.com/office/drawing/2014/main" id="{D695A6E8-4720-8DF3-5826-9AA3EA1782F8}"/>
              </a:ext>
            </a:extLst>
          </p:cNvPr>
          <p:cNvSpPr/>
          <p:nvPr/>
        </p:nvSpPr>
        <p:spPr>
          <a:xfrm>
            <a:off x="0" y="0"/>
            <a:ext cx="12191998" cy="685655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Ipswich Early History">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606377"/>
            <a:ext cx="12191999" cy="3521677"/>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16209" y="5277678"/>
            <a:ext cx="1775790" cy="1578880"/>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9FCAB16-5A23-BAB3-BC2C-B0E307223745}"/>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FCBC2C6B-55D4-E524-F966-3568028EB28C}"/>
              </a:ext>
            </a:extLst>
          </p:cNvPr>
          <p:cNvSpPr>
            <a:spLocks noGrp="1"/>
          </p:cNvSpPr>
          <p:nvPr>
            <p:ph type="ctrTitle"/>
          </p:nvPr>
        </p:nvSpPr>
        <p:spPr>
          <a:xfrm>
            <a:off x="1524000" y="-1262630"/>
            <a:ext cx="9144000" cy="1092560"/>
          </a:xfrm>
        </p:spPr>
        <p:txBody>
          <a:bodyPr/>
          <a:lstStyle/>
          <a:p>
            <a:r>
              <a:rPr lang="en-US" dirty="0"/>
              <a:t>Timeline</a:t>
            </a:r>
          </a:p>
        </p:txBody>
      </p:sp>
      <p:sp>
        <p:nvSpPr>
          <p:cNvPr id="6" name="TextBox 5" descr="A map of Happisburgh in Norfolk.">
            <a:extLst>
              <a:ext uri="{FF2B5EF4-FFF2-40B4-BE49-F238E27FC236}">
                <a16:creationId xmlns:a16="http://schemas.microsoft.com/office/drawing/2014/main" id="{AF3DEF71-D415-B7BB-1091-EA68EF072F4D}"/>
              </a:ext>
            </a:extLst>
          </p:cNvPr>
          <p:cNvSpPr txBox="1"/>
          <p:nvPr/>
        </p:nvSpPr>
        <p:spPr>
          <a:xfrm>
            <a:off x="358019" y="316908"/>
            <a:ext cx="10675671" cy="84446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In AD 410 the Roman rule of Britain came to an end and it was left to the mercy of invasions from Saxons, Scots, Picts and Angles.</a:t>
            </a:r>
          </a:p>
        </p:txBody>
      </p:sp>
      <p:pic>
        <p:nvPicPr>
          <p:cNvPr id="4" name="Picture 3">
            <a:extLst>
              <a:ext uri="{FF2B5EF4-FFF2-40B4-BE49-F238E27FC236}">
                <a16:creationId xmlns:a16="http://schemas.microsoft.com/office/drawing/2014/main" id="{D886BE77-18B8-52C3-F870-688A9C760CF5}"/>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25836" y="-47074"/>
            <a:ext cx="1383938" cy="1230479"/>
          </a:xfrm>
          <a:prstGeom prst="rect">
            <a:avLst/>
          </a:prstGeom>
        </p:spPr>
      </p:pic>
      <p:pic>
        <p:nvPicPr>
          <p:cNvPr id="16" name="Picture 15" descr="c. 38,000 BC - First modern humans arrived in Britain.">
            <a:extLst>
              <a:ext uri="{FF2B5EF4-FFF2-40B4-BE49-F238E27FC236}">
                <a16:creationId xmlns:a16="http://schemas.microsoft.com/office/drawing/2014/main" id="{AADABB05-C1EF-B178-9D76-DE73B31094B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8172" y="1262279"/>
            <a:ext cx="1830677" cy="2343733"/>
          </a:xfrm>
          <a:prstGeom prst="rect">
            <a:avLst/>
          </a:prstGeom>
        </p:spPr>
      </p:pic>
      <p:pic>
        <p:nvPicPr>
          <p:cNvPr id="20" name="Picture 19" descr="c. 20,000 BC - Flint tools and reindeer bones were being used in what is now the Cliff Quay area of Ipswich.&#10;">
            <a:extLst>
              <a:ext uri="{FF2B5EF4-FFF2-40B4-BE49-F238E27FC236}">
                <a16:creationId xmlns:a16="http://schemas.microsoft.com/office/drawing/2014/main" id="{739DD4ED-E302-0D05-36C8-B331031F796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80196" y="1261765"/>
            <a:ext cx="3428146" cy="2506978"/>
          </a:xfrm>
          <a:prstGeom prst="rect">
            <a:avLst/>
          </a:prstGeom>
        </p:spPr>
      </p:pic>
      <p:pic>
        <p:nvPicPr>
          <p:cNvPr id="24" name="Picture 23" descr="c. 1,000 BC - A Bronze Age spearhead and other fragments were left in the area where ASDA is on the Whitehouse Industrial Estate.&#10;">
            <a:extLst>
              <a:ext uri="{FF2B5EF4-FFF2-40B4-BE49-F238E27FC236}">
                <a16:creationId xmlns:a16="http://schemas.microsoft.com/office/drawing/2014/main" id="{ADE42942-9ED9-1041-4E14-F7FE215A6DA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39556" y="1455577"/>
            <a:ext cx="6261614" cy="2145506"/>
          </a:xfrm>
          <a:prstGeom prst="rect">
            <a:avLst/>
          </a:prstGeom>
        </p:spPr>
      </p:pic>
      <p:pic>
        <p:nvPicPr>
          <p:cNvPr id="28" name="Picture 27" descr="c. 100 BC - Gold torcs were left in what is now the Belstead area of Ipswich.&#10;">
            <a:extLst>
              <a:ext uri="{FF2B5EF4-FFF2-40B4-BE49-F238E27FC236}">
                <a16:creationId xmlns:a16="http://schemas.microsoft.com/office/drawing/2014/main" id="{47FEFC5A-AEDC-3D8E-65A2-0BB6C4DBEA9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614616" y="1262181"/>
            <a:ext cx="3439806" cy="2343732"/>
          </a:xfrm>
          <a:prstGeom prst="rect">
            <a:avLst/>
          </a:prstGeom>
        </p:spPr>
      </p:pic>
      <p:pic>
        <p:nvPicPr>
          <p:cNvPr id="32" name="Picture 31" descr="AD 43- The Romans invaded Britain capturing Colchester.">
            <a:extLst>
              <a:ext uri="{FF2B5EF4-FFF2-40B4-BE49-F238E27FC236}">
                <a16:creationId xmlns:a16="http://schemas.microsoft.com/office/drawing/2014/main" id="{6A982307-0C16-B982-3C12-F2877A4F4F6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827988" y="1275532"/>
            <a:ext cx="1795696" cy="2343733"/>
          </a:xfrm>
          <a:prstGeom prst="rect">
            <a:avLst/>
          </a:prstGeom>
        </p:spPr>
      </p:pic>
      <p:pic>
        <p:nvPicPr>
          <p:cNvPr id="18" name="Picture 17" descr="c. 32,000 BC - Flint tools were being used in what is now the Sproughton area of Ipswich.&#10;&#10;">
            <a:extLst>
              <a:ext uri="{FF2B5EF4-FFF2-40B4-BE49-F238E27FC236}">
                <a16:creationId xmlns:a16="http://schemas.microsoft.com/office/drawing/2014/main" id="{0E82E756-FCA5-FC85-A9C3-256733A2AFD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39846" y="4267516"/>
            <a:ext cx="2506977" cy="2063883"/>
          </a:xfrm>
          <a:prstGeom prst="rect">
            <a:avLst/>
          </a:prstGeom>
        </p:spPr>
      </p:pic>
      <p:pic>
        <p:nvPicPr>
          <p:cNvPr id="22" name="Picture 21" descr="C. 9,000 BC- The last woolly mammoths were living in the area.&#10;&#10;">
            <a:extLst>
              <a:ext uri="{FF2B5EF4-FFF2-40B4-BE49-F238E27FC236}">
                <a16:creationId xmlns:a16="http://schemas.microsoft.com/office/drawing/2014/main" id="{87296D5D-7A01-7D1B-A3A6-9209D84CDF8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099184" y="4268671"/>
            <a:ext cx="5678596" cy="2005582"/>
          </a:xfrm>
          <a:prstGeom prst="rect">
            <a:avLst/>
          </a:prstGeom>
        </p:spPr>
      </p:pic>
      <p:pic>
        <p:nvPicPr>
          <p:cNvPr id="26" name="Picture 25" descr="c. 500 BC- There was an Iron Age settlement in the area where Orwell Country Park is now.&#10;">
            <a:extLst>
              <a:ext uri="{FF2B5EF4-FFF2-40B4-BE49-F238E27FC236}">
                <a16:creationId xmlns:a16="http://schemas.microsoft.com/office/drawing/2014/main" id="{EB0EA52E-C2C6-25AD-50B8-0084641569BB}"/>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436717" y="4281923"/>
            <a:ext cx="5596973" cy="2250450"/>
          </a:xfrm>
          <a:prstGeom prst="rect">
            <a:avLst/>
          </a:prstGeom>
        </p:spPr>
      </p:pic>
      <p:pic>
        <p:nvPicPr>
          <p:cNvPr id="30" name="Picture 29" descr="c. AD 100 - A Roman villa was built in what is now the Castle hill area.">
            <a:extLst>
              <a:ext uri="{FF2B5EF4-FFF2-40B4-BE49-F238E27FC236}">
                <a16:creationId xmlns:a16="http://schemas.microsoft.com/office/drawing/2014/main" id="{2F64CA2B-E1BD-C257-A469-498CF1A0D1C9}"/>
              </a:ext>
            </a:extLst>
          </p:cNvPr>
          <p:cNvPicPr>
            <a:picLocks noChangeAspect="1"/>
          </p:cNvPicPr>
          <p:nvPr/>
        </p:nvPicPr>
        <p:blipFill>
          <a:blip r:embed="rId13"/>
          <a:srcRect/>
          <a:stretch/>
        </p:blipFill>
        <p:spPr>
          <a:xfrm>
            <a:off x="8059483" y="4280768"/>
            <a:ext cx="3113315" cy="2343732"/>
          </a:xfrm>
          <a:prstGeom prst="rect">
            <a:avLst/>
          </a:prstGeom>
        </p:spPr>
      </p:pic>
      <p:pic>
        <p:nvPicPr>
          <p:cNvPr id="34" name="Picture 33" descr="AD 410 - The Romans left Britain.&#10;&#10;">
            <a:extLst>
              <a:ext uri="{FF2B5EF4-FFF2-40B4-BE49-F238E27FC236}">
                <a16:creationId xmlns:a16="http://schemas.microsoft.com/office/drawing/2014/main" id="{92FBD509-3386-6009-C0E6-73B7D5A1898A}"/>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0348970" y="4281923"/>
            <a:ext cx="1410904" cy="1947281"/>
          </a:xfrm>
          <a:prstGeom prst="rect">
            <a:avLst/>
          </a:prstGeom>
        </p:spPr>
      </p:pic>
      <p:pic>
        <p:nvPicPr>
          <p:cNvPr id="12" name="Picture 11" descr="Timeline from 38,000 BC to 2000 AD.">
            <a:extLst>
              <a:ext uri="{FF2B5EF4-FFF2-40B4-BE49-F238E27FC236}">
                <a16:creationId xmlns:a16="http://schemas.microsoft.com/office/drawing/2014/main" id="{490E073A-923C-199A-991C-BF1DB7DE6539}"/>
              </a:ext>
            </a:extLst>
          </p:cNvPr>
          <p:cNvPicPr>
            <a:picLocks noChangeAspect="1"/>
          </p:cNvPicPr>
          <p:nvPr/>
        </p:nvPicPr>
        <p:blipFill rotWithShape="1">
          <a:blip r:embed="rId15"/>
          <a:srcRect t="47488" b="35483"/>
          <a:stretch/>
        </p:blipFill>
        <p:spPr>
          <a:xfrm>
            <a:off x="41565" y="3265713"/>
            <a:ext cx="12159767" cy="1164533"/>
          </a:xfrm>
          <a:prstGeom prst="rect">
            <a:avLst/>
          </a:prstGeom>
        </p:spPr>
      </p:pic>
    </p:spTree>
    <p:extLst>
      <p:ext uri="{BB962C8B-B14F-4D97-AF65-F5344CB8AC3E}">
        <p14:creationId xmlns:p14="http://schemas.microsoft.com/office/powerpoint/2010/main" val="21877512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A5F3A5C-56AF-FFDF-DA1E-CB2BA295C5A5}"/>
              </a:ext>
            </a:extLst>
          </p:cNvPr>
          <p:cNvSpPr>
            <a:spLocks noGrp="1"/>
          </p:cNvSpPr>
          <p:nvPr>
            <p:ph type="ctrTitle"/>
          </p:nvPr>
        </p:nvSpPr>
        <p:spPr>
          <a:xfrm>
            <a:off x="1606062" y="-1403673"/>
            <a:ext cx="9144000" cy="1092560"/>
          </a:xfrm>
        </p:spPr>
        <p:txBody>
          <a:bodyPr/>
          <a:lstStyle/>
          <a:p>
            <a:r>
              <a:rPr lang="en-US" dirty="0"/>
              <a:t>Neanderthals</a:t>
            </a:r>
          </a:p>
        </p:txBody>
      </p:sp>
      <p:sp>
        <p:nvSpPr>
          <p:cNvPr id="8" name="TextBox 7" descr="A map of Happisburgh in Norfolk.">
            <a:extLst>
              <a:ext uri="{FF2B5EF4-FFF2-40B4-BE49-F238E27FC236}">
                <a16:creationId xmlns:a16="http://schemas.microsoft.com/office/drawing/2014/main" id="{D865BA71-9D09-29EE-229D-D2C900EC273E}"/>
              </a:ext>
            </a:extLst>
          </p:cNvPr>
          <p:cNvSpPr txBox="1"/>
          <p:nvPr/>
        </p:nvSpPr>
        <p:spPr>
          <a:xfrm>
            <a:off x="424819" y="408817"/>
            <a:ext cx="6311648" cy="190077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Neanderthals (pre-modern humans) travelled through Suffolk at least 750,000 years ago. In fact, footprints found at </a:t>
            </a:r>
            <a:r>
              <a:rPr lang="en-GB" sz="1600" dirty="0" err="1">
                <a:latin typeface="Linkpen 17a Print" panose="03050602060000000000" pitchFamily="66" charset="77"/>
              </a:rPr>
              <a:t>Happisburgh</a:t>
            </a:r>
            <a:r>
              <a:rPr lang="en-GB" sz="1600" dirty="0">
                <a:latin typeface="Linkpen 17a Print" panose="03050602060000000000" pitchFamily="66" charset="77"/>
              </a:rPr>
              <a:t> in Norfolk, around 70 miles away from Ipswich, were dated back to 850,000 years ago, making them the oldest human footprints outside of Africa. This was long before Homo sapiens sapiens (humans like us) arrived here.</a:t>
            </a:r>
          </a:p>
        </p:txBody>
      </p:sp>
      <p:sp>
        <p:nvSpPr>
          <p:cNvPr id="11" name="TextBox 10">
            <a:extLst>
              <a:ext uri="{FF2B5EF4-FFF2-40B4-BE49-F238E27FC236}">
                <a16:creationId xmlns:a16="http://schemas.microsoft.com/office/drawing/2014/main" id="{F606DAFE-3A3B-2258-0304-52DD08AFAA91}"/>
              </a:ext>
            </a:extLst>
          </p:cNvPr>
          <p:cNvSpPr txBox="1"/>
          <p:nvPr/>
        </p:nvSpPr>
        <p:spPr>
          <a:xfrm>
            <a:off x="424819" y="2447368"/>
            <a:ext cx="6219049" cy="190077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Around 38,000 BC, the first modern humans reached Britain. Flint tools dating back to around 34,000 years ago were found in Ipswich at the Warren Livingstone Pit gravel quarry (now a housing estate off </a:t>
            </a:r>
            <a:r>
              <a:rPr lang="en-GB" sz="1600" dirty="0" err="1">
                <a:latin typeface="Linkpen 17a Print" panose="03050602060000000000" pitchFamily="66" charset="77"/>
              </a:rPr>
              <a:t>Sproughton</a:t>
            </a:r>
            <a:r>
              <a:rPr lang="en-GB" sz="1600" dirty="0">
                <a:latin typeface="Linkpen 17a Print" panose="03050602060000000000" pitchFamily="66" charset="77"/>
              </a:rPr>
              <a:t> Road). Over thousands of years, people came and went, only permanently settling in Britain around 12,000 years ago.</a:t>
            </a:r>
          </a:p>
        </p:txBody>
      </p:sp>
      <p:grpSp>
        <p:nvGrpSpPr>
          <p:cNvPr id="16" name="Group 15" descr="Map of ">
            <a:extLst>
              <a:ext uri="{FF2B5EF4-FFF2-40B4-BE49-F238E27FC236}">
                <a16:creationId xmlns:a16="http://schemas.microsoft.com/office/drawing/2014/main" id="{186DB254-9461-2F80-F57F-ACE3AF36C7AC}"/>
              </a:ext>
            </a:extLst>
          </p:cNvPr>
          <p:cNvGrpSpPr/>
          <p:nvPr/>
        </p:nvGrpSpPr>
        <p:grpSpPr>
          <a:xfrm>
            <a:off x="6931027" y="732868"/>
            <a:ext cx="4832434" cy="3429000"/>
            <a:chOff x="7023627" y="408817"/>
            <a:chExt cx="4832434" cy="3429000"/>
          </a:xfrm>
        </p:grpSpPr>
        <p:pic>
          <p:nvPicPr>
            <p:cNvPr id="12" name="Picture 11" descr="A map of a city&#10;&#10;Description automatically generated">
              <a:extLst>
                <a:ext uri="{FF2B5EF4-FFF2-40B4-BE49-F238E27FC236}">
                  <a16:creationId xmlns:a16="http://schemas.microsoft.com/office/drawing/2014/main" id="{49258975-B5DD-EE40-0FAB-F40F646D8E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55461" y="408817"/>
              <a:ext cx="4800600" cy="3429000"/>
            </a:xfrm>
            <a:prstGeom prst="rect">
              <a:avLst/>
            </a:prstGeom>
            <a:ln w="28575">
              <a:solidFill>
                <a:schemeClr val="tx1"/>
              </a:solidFill>
            </a:ln>
          </p:spPr>
        </p:pic>
        <p:sp>
          <p:nvSpPr>
            <p:cNvPr id="13" name="TextBox 12">
              <a:extLst>
                <a:ext uri="{FF2B5EF4-FFF2-40B4-BE49-F238E27FC236}">
                  <a16:creationId xmlns:a16="http://schemas.microsoft.com/office/drawing/2014/main" id="{548581F0-41F1-2D97-7D7A-03611609076C}"/>
                </a:ext>
              </a:extLst>
            </p:cNvPr>
            <p:cNvSpPr txBox="1"/>
            <p:nvPr/>
          </p:nvSpPr>
          <p:spPr>
            <a:xfrm>
              <a:off x="7023627" y="408817"/>
              <a:ext cx="1284326" cy="246221"/>
            </a:xfrm>
            <a:prstGeom prst="rect">
              <a:avLst/>
            </a:prstGeom>
            <a:noFill/>
          </p:spPr>
          <p:txBody>
            <a:bodyPr wrap="none" rtlCol="0">
              <a:spAutoFit/>
            </a:bodyPr>
            <a:lstStyle/>
            <a:p>
              <a:pPr algn="r"/>
              <a:r>
                <a:rPr lang="en-GB" sz="1000" dirty="0">
                  <a:solidFill>
                    <a:srgbClr val="C9D7AA"/>
                  </a:solidFill>
                  <a:latin typeface="Arial" panose="020B0604020202020204" pitchFamily="34" charset="0"/>
                  <a:cs typeface="Arial" panose="020B0604020202020204" pitchFamily="34" charset="0"/>
                </a:rPr>
                <a:t>© Open Street Map</a:t>
              </a:r>
            </a:p>
          </p:txBody>
        </p:sp>
      </p:grpSp>
      <p:grpSp>
        <p:nvGrpSpPr>
          <p:cNvPr id="22" name="Group 21" descr="Line and circle pointing to the map in the areas of Warren Livingstone Pit gravel quarry.">
            <a:extLst>
              <a:ext uri="{FF2B5EF4-FFF2-40B4-BE49-F238E27FC236}">
                <a16:creationId xmlns:a16="http://schemas.microsoft.com/office/drawing/2014/main" id="{11264D88-C714-1148-4647-EA02DCB8D1F1}"/>
              </a:ext>
            </a:extLst>
          </p:cNvPr>
          <p:cNvGrpSpPr/>
          <p:nvPr/>
        </p:nvGrpSpPr>
        <p:grpSpPr>
          <a:xfrm>
            <a:off x="6461760" y="2377440"/>
            <a:ext cx="2550563" cy="1150620"/>
            <a:chOff x="6554360" y="2053389"/>
            <a:chExt cx="2550563" cy="1150620"/>
          </a:xfrm>
        </p:grpSpPr>
        <p:sp>
          <p:nvSpPr>
            <p:cNvPr id="14" name="Oval 13">
              <a:extLst>
                <a:ext uri="{FF2B5EF4-FFF2-40B4-BE49-F238E27FC236}">
                  <a16:creationId xmlns:a16="http://schemas.microsoft.com/office/drawing/2014/main" id="{8AB77D0D-168B-8E9B-2194-C02CE982F469}"/>
                </a:ext>
              </a:extLst>
            </p:cNvPr>
            <p:cNvSpPr/>
            <p:nvPr/>
          </p:nvSpPr>
          <p:spPr>
            <a:xfrm>
              <a:off x="8904898" y="2053389"/>
              <a:ext cx="200025" cy="200025"/>
            </a:xfrm>
            <a:prstGeom prst="ellipse">
              <a:avLst/>
            </a:prstGeom>
            <a:noFill/>
            <a:ln w="38100">
              <a:solidFill>
                <a:srgbClr val="FAB72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noFill/>
              </a:endParaRPr>
            </a:p>
          </p:txBody>
        </p:sp>
        <p:cxnSp>
          <p:nvCxnSpPr>
            <p:cNvPr id="15" name="Straight Connector 14">
              <a:extLst>
                <a:ext uri="{FF2B5EF4-FFF2-40B4-BE49-F238E27FC236}">
                  <a16:creationId xmlns:a16="http://schemas.microsoft.com/office/drawing/2014/main" id="{987BCB53-C145-0870-DCE9-BE953AE9063E}"/>
                </a:ext>
              </a:extLst>
            </p:cNvPr>
            <p:cNvCxnSpPr>
              <a:cxnSpLocks/>
            </p:cNvCxnSpPr>
            <p:nvPr/>
          </p:nvCxnSpPr>
          <p:spPr>
            <a:xfrm flipH="1">
              <a:off x="6554360" y="2208053"/>
              <a:ext cx="2345356" cy="995956"/>
            </a:xfrm>
            <a:prstGeom prst="line">
              <a:avLst/>
            </a:prstGeom>
            <a:ln w="38100">
              <a:solidFill>
                <a:srgbClr val="FAB721"/>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675DCF3F-ADDB-2EC0-B5FB-12E665F297B3}"/>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16209" y="-134402"/>
            <a:ext cx="1775790" cy="1578880"/>
          </a:xfrm>
          <a:prstGeom prst="rect">
            <a:avLst/>
          </a:prstGeom>
        </p:spPr>
      </p:pic>
      <p:pic>
        <p:nvPicPr>
          <p:cNvPr id="27" name="Picture 26" descr="Timeline from 38,000 BC to 2000 AD. &#10;The first box says &quot;38,000 BC - Homo sapiens sapiens arrived in Britain.&quot;&#10;The second box says &quot;32,000 BC - Flint tools were being used in the Sproughton area of Ipswich.&quot;&#10;The final box says &quot;You are here&quot;">
            <a:extLst>
              <a:ext uri="{FF2B5EF4-FFF2-40B4-BE49-F238E27FC236}">
                <a16:creationId xmlns:a16="http://schemas.microsoft.com/office/drawing/2014/main" id="{08CCE236-93F7-0A9B-23E4-3CE26812949A}"/>
              </a:ext>
            </a:extLst>
          </p:cNvPr>
          <p:cNvPicPr>
            <a:picLocks noChangeAspect="1"/>
          </p:cNvPicPr>
          <p:nvPr/>
        </p:nvPicPr>
        <p:blipFill rotWithShape="1">
          <a:blip r:embed="rId6"/>
          <a:srcRect t="58669" b="14093"/>
          <a:stretch/>
        </p:blipFill>
        <p:spPr>
          <a:xfrm>
            <a:off x="0" y="4331602"/>
            <a:ext cx="12193280" cy="1867819"/>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ECC3634-FFF8-D83E-8A83-7A88CB9DB2A2}"/>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C9232182-51EC-C395-1FD0-7748B58174B1}"/>
              </a:ext>
            </a:extLst>
          </p:cNvPr>
          <p:cNvSpPr>
            <a:spLocks noGrp="1"/>
          </p:cNvSpPr>
          <p:nvPr>
            <p:ph type="ctrTitle"/>
          </p:nvPr>
        </p:nvSpPr>
        <p:spPr>
          <a:xfrm>
            <a:off x="1606062" y="-1403673"/>
            <a:ext cx="9144000" cy="1092560"/>
          </a:xfrm>
        </p:spPr>
        <p:txBody>
          <a:bodyPr/>
          <a:lstStyle/>
          <a:p>
            <a:r>
              <a:rPr lang="en-US" dirty="0"/>
              <a:t>Wooly Mammoths</a:t>
            </a:r>
          </a:p>
        </p:txBody>
      </p:sp>
      <p:grpSp>
        <p:nvGrpSpPr>
          <p:cNvPr id="6" name="Group 5" descr="A woolly mammoth model in a museum.">
            <a:extLst>
              <a:ext uri="{FF2B5EF4-FFF2-40B4-BE49-F238E27FC236}">
                <a16:creationId xmlns:a16="http://schemas.microsoft.com/office/drawing/2014/main" id="{FC615FE4-7E3A-01DE-7EBF-FCA72FA4C24E}"/>
              </a:ext>
            </a:extLst>
          </p:cNvPr>
          <p:cNvGrpSpPr/>
          <p:nvPr/>
        </p:nvGrpSpPr>
        <p:grpSpPr>
          <a:xfrm>
            <a:off x="519666" y="906456"/>
            <a:ext cx="4580889" cy="3438095"/>
            <a:chOff x="6736467" y="1146448"/>
            <a:chExt cx="4580889" cy="3438095"/>
          </a:xfrm>
        </p:grpSpPr>
        <p:pic>
          <p:nvPicPr>
            <p:cNvPr id="5" name="Picture 4">
              <a:extLst>
                <a:ext uri="{FF2B5EF4-FFF2-40B4-BE49-F238E27FC236}">
                  <a16:creationId xmlns:a16="http://schemas.microsoft.com/office/drawing/2014/main" id="{678D5E8A-7620-88B7-DAA0-E407067D44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36467" y="1146448"/>
              <a:ext cx="4535532" cy="3400476"/>
            </a:xfrm>
            <a:prstGeom prst="rect">
              <a:avLst/>
            </a:prstGeom>
            <a:ln w="28575">
              <a:solidFill>
                <a:schemeClr val="tx1"/>
              </a:solidFill>
            </a:ln>
          </p:spPr>
        </p:pic>
        <p:sp>
          <p:nvSpPr>
            <p:cNvPr id="3" name="TextBox 2">
              <a:extLst>
                <a:ext uri="{FF2B5EF4-FFF2-40B4-BE49-F238E27FC236}">
                  <a16:creationId xmlns:a16="http://schemas.microsoft.com/office/drawing/2014/main" id="{A9D45414-8800-67BA-699F-B7566A12119C}"/>
                </a:ext>
              </a:extLst>
            </p:cNvPr>
            <p:cNvSpPr txBox="1"/>
            <p:nvPr/>
          </p:nvSpPr>
          <p:spPr>
            <a:xfrm>
              <a:off x="10047457" y="4353711"/>
              <a:ext cx="1269899" cy="230832"/>
            </a:xfrm>
            <a:prstGeom prst="rect">
              <a:avLst/>
            </a:prstGeom>
            <a:noFill/>
          </p:spPr>
          <p:txBody>
            <a:bodyPr wrap="none" rtlCol="0">
              <a:spAutoFit/>
            </a:bodyPr>
            <a:lstStyle/>
            <a:p>
              <a:pPr algn="r"/>
              <a:r>
                <a:rPr lang="en-GB" sz="900" dirty="0">
                  <a:solidFill>
                    <a:schemeClr val="bg1"/>
                  </a:solidFill>
                  <a:latin typeface="Arial" panose="020B0604020202020204" pitchFamily="34" charset="0"/>
                  <a:cs typeface="Arial" panose="020B0604020202020204" pitchFamily="34" charset="0"/>
                </a:rPr>
                <a:t>© </a:t>
              </a:r>
              <a:r>
                <a:rPr lang="en-GB" sz="900" dirty="0" err="1">
                  <a:solidFill>
                    <a:schemeClr val="bg1"/>
                  </a:solidFill>
                  <a:latin typeface="Arial" panose="020B0604020202020204" pitchFamily="34" charset="0"/>
                  <a:cs typeface="Arial" panose="020B0604020202020204" pitchFamily="34" charset="0"/>
                </a:rPr>
                <a:t>Alamy</a:t>
              </a:r>
              <a:r>
                <a:rPr lang="en-GB" sz="900" dirty="0">
                  <a:solidFill>
                    <a:schemeClr val="bg1"/>
                  </a:solidFill>
                  <a:latin typeface="Arial" panose="020B0604020202020204" pitchFamily="34" charset="0"/>
                  <a:cs typeface="Arial" panose="020B0604020202020204" pitchFamily="34" charset="0"/>
                </a:rPr>
                <a:t> ref: S3TJTP</a:t>
              </a:r>
            </a:p>
          </p:txBody>
        </p:sp>
      </p:grpSp>
      <p:grpSp>
        <p:nvGrpSpPr>
          <p:cNvPr id="7" name="Group 6" descr="Caption that says &quot;Woolly- A replica woolly mammoth at Ipswich Museum.&quot;">
            <a:extLst>
              <a:ext uri="{FF2B5EF4-FFF2-40B4-BE49-F238E27FC236}">
                <a16:creationId xmlns:a16="http://schemas.microsoft.com/office/drawing/2014/main" id="{0CA340F4-29AF-D112-D3D3-79BA61AE7D40}"/>
              </a:ext>
            </a:extLst>
          </p:cNvPr>
          <p:cNvGrpSpPr/>
          <p:nvPr/>
        </p:nvGrpSpPr>
        <p:grpSpPr>
          <a:xfrm>
            <a:off x="519666" y="4344551"/>
            <a:ext cx="4013145" cy="1169551"/>
            <a:chOff x="5151666" y="2417403"/>
            <a:chExt cx="4013145" cy="1169551"/>
          </a:xfrm>
        </p:grpSpPr>
        <p:pic>
          <p:nvPicPr>
            <p:cNvPr id="9" name="Picture 8" descr="A black drop of water&#10;&#10;Description automatically generated">
              <a:extLst>
                <a:ext uri="{FF2B5EF4-FFF2-40B4-BE49-F238E27FC236}">
                  <a16:creationId xmlns:a16="http://schemas.microsoft.com/office/drawing/2014/main" id="{0BC7244A-7DE3-9404-3B67-FD6722BA901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100969" y="2520766"/>
              <a:ext cx="350267" cy="248874"/>
            </a:xfrm>
            <a:prstGeom prst="rect">
              <a:avLst/>
            </a:prstGeom>
          </p:spPr>
        </p:pic>
        <p:sp>
          <p:nvSpPr>
            <p:cNvPr id="17" name="TextBox 16">
              <a:extLst>
                <a:ext uri="{FF2B5EF4-FFF2-40B4-BE49-F238E27FC236}">
                  <a16:creationId xmlns:a16="http://schemas.microsoft.com/office/drawing/2014/main" id="{E53CDA79-CB06-6FBD-9DC3-2B52661C97D6}"/>
                </a:ext>
              </a:extLst>
            </p:cNvPr>
            <p:cNvSpPr txBox="1"/>
            <p:nvPr/>
          </p:nvSpPr>
          <p:spPr>
            <a:xfrm>
              <a:off x="5387108" y="2417403"/>
              <a:ext cx="3777703"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Woolly - A replica woolly mammoth at Ipswich Museum.</a:t>
              </a:r>
            </a:p>
            <a:p>
              <a:pPr>
                <a:lnSpc>
                  <a:spcPct val="150000"/>
                </a:lnSpc>
              </a:pPr>
              <a:endParaRPr lang="en-GB" sz="1600" dirty="0">
                <a:latin typeface="Linkpen 17a Print" panose="03050602060000000000" pitchFamily="66" charset="77"/>
              </a:endParaRPr>
            </a:p>
          </p:txBody>
        </p:sp>
      </p:grpSp>
      <p:sp>
        <p:nvSpPr>
          <p:cNvPr id="8" name="TextBox 7" descr="A map of Happisburgh in Norfolk.">
            <a:extLst>
              <a:ext uri="{FF2B5EF4-FFF2-40B4-BE49-F238E27FC236}">
                <a16:creationId xmlns:a16="http://schemas.microsoft.com/office/drawing/2014/main" id="{3B31A367-A72E-4578-3ED4-F62AF66DC381}"/>
              </a:ext>
            </a:extLst>
          </p:cNvPr>
          <p:cNvSpPr txBox="1"/>
          <p:nvPr/>
        </p:nvSpPr>
        <p:spPr>
          <a:xfrm>
            <a:off x="5290640" y="553250"/>
            <a:ext cx="6585581" cy="190052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Woolly mammoths roamed Britain 200,000 years ago and are believed to have lived in the area surrounding Ipswich until 11,500 years ago.</a:t>
            </a:r>
          </a:p>
        </p:txBody>
      </p:sp>
      <p:sp>
        <p:nvSpPr>
          <p:cNvPr id="11" name="TextBox 10">
            <a:extLst>
              <a:ext uri="{FF2B5EF4-FFF2-40B4-BE49-F238E27FC236}">
                <a16:creationId xmlns:a16="http://schemas.microsoft.com/office/drawing/2014/main" id="{125FFC7C-FE8E-C683-31E8-9DABCCD2266A}"/>
              </a:ext>
            </a:extLst>
          </p:cNvPr>
          <p:cNvSpPr txBox="1"/>
          <p:nvPr/>
        </p:nvSpPr>
        <p:spPr>
          <a:xfrm>
            <a:off x="5290641" y="2591801"/>
            <a:ext cx="6525458" cy="236218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Actual woolly mammoth remains have been found at sites in the Ipswich area, including at Stoke High School – Ormiston Academy where bones were found in the 1970s. </a:t>
            </a:r>
          </a:p>
        </p:txBody>
      </p:sp>
      <p:pic>
        <p:nvPicPr>
          <p:cNvPr id="27" name="Picture 26" descr="Timeline from 38,000 BC to 2000 AD. &#10;The first box says &quot;9,000 BC - The last woolly mammoths were living in the area.&quot;&#10;The second box says &quot;You are here&quot;">
            <a:extLst>
              <a:ext uri="{FF2B5EF4-FFF2-40B4-BE49-F238E27FC236}">
                <a16:creationId xmlns:a16="http://schemas.microsoft.com/office/drawing/2014/main" id="{C667B6D1-F209-72BA-4256-CEC368EC0E71}"/>
              </a:ext>
            </a:extLst>
          </p:cNvPr>
          <p:cNvPicPr>
            <a:picLocks noChangeAspect="1"/>
          </p:cNvPicPr>
          <p:nvPr/>
        </p:nvPicPr>
        <p:blipFill rotWithShape="1">
          <a:blip r:embed="rId6"/>
          <a:srcRect t="58422" b="14747"/>
          <a:stretch/>
        </p:blipFill>
        <p:spPr>
          <a:xfrm>
            <a:off x="61378" y="4382170"/>
            <a:ext cx="12069244" cy="1821118"/>
          </a:xfrm>
          <a:prstGeom prst="rect">
            <a:avLst/>
          </a:prstGeom>
        </p:spPr>
      </p:pic>
      <p:pic>
        <p:nvPicPr>
          <p:cNvPr id="4" name="Picture 3">
            <a:extLst>
              <a:ext uri="{FF2B5EF4-FFF2-40B4-BE49-F238E27FC236}">
                <a16:creationId xmlns:a16="http://schemas.microsoft.com/office/drawing/2014/main" id="{28B01CC6-11CD-C270-CF2C-F83B409D3FAB}"/>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9355" y="-134402"/>
            <a:ext cx="1775790" cy="1578880"/>
          </a:xfrm>
          <a:prstGeom prst="rect">
            <a:avLst/>
          </a:prstGeom>
        </p:spPr>
      </p:pic>
    </p:spTree>
    <p:extLst>
      <p:ext uri="{BB962C8B-B14F-4D97-AF65-F5344CB8AC3E}">
        <p14:creationId xmlns:p14="http://schemas.microsoft.com/office/powerpoint/2010/main" val="7890824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E7F67FC-B310-F8A8-8E3E-6BECF23D1528}"/>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3384DE8A-393E-947E-E0A4-A499D03EA5D1}"/>
              </a:ext>
            </a:extLst>
          </p:cNvPr>
          <p:cNvSpPr>
            <a:spLocks noGrp="1"/>
          </p:cNvSpPr>
          <p:nvPr>
            <p:ph type="ctrTitle"/>
          </p:nvPr>
        </p:nvSpPr>
        <p:spPr>
          <a:xfrm>
            <a:off x="1606062" y="-1387217"/>
            <a:ext cx="9144000" cy="1092560"/>
          </a:xfrm>
        </p:spPr>
        <p:txBody>
          <a:bodyPr/>
          <a:lstStyle/>
          <a:p>
            <a:r>
              <a:rPr lang="en-US" dirty="0"/>
              <a:t>Stone Age Items</a:t>
            </a:r>
          </a:p>
        </p:txBody>
      </p:sp>
      <p:sp>
        <p:nvSpPr>
          <p:cNvPr id="8" name="TextBox 7" descr="A map of Happisburgh in Norfolk.">
            <a:extLst>
              <a:ext uri="{FF2B5EF4-FFF2-40B4-BE49-F238E27FC236}">
                <a16:creationId xmlns:a16="http://schemas.microsoft.com/office/drawing/2014/main" id="{E42550CF-A139-24B1-F743-31195136BED4}"/>
              </a:ext>
            </a:extLst>
          </p:cNvPr>
          <p:cNvSpPr txBox="1"/>
          <p:nvPr/>
        </p:nvSpPr>
        <p:spPr>
          <a:xfrm>
            <a:off x="477078" y="390911"/>
            <a:ext cx="9939131" cy="515526"/>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Lots of Stone Age items have been found in and around Ipswich.</a:t>
            </a:r>
          </a:p>
        </p:txBody>
      </p:sp>
      <p:pic>
        <p:nvPicPr>
          <p:cNvPr id="4" name="Picture 3" descr="A drawing of a man in a hat with his arm up gesturing to the right side of the side.">
            <a:extLst>
              <a:ext uri="{FF2B5EF4-FFF2-40B4-BE49-F238E27FC236}">
                <a16:creationId xmlns:a16="http://schemas.microsoft.com/office/drawing/2014/main" id="{BE3B0735-A79C-1622-0427-C5ED88362AB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7305" y="605421"/>
            <a:ext cx="2799337" cy="5824883"/>
          </a:xfrm>
          <a:prstGeom prst="rect">
            <a:avLst/>
          </a:prstGeom>
        </p:spPr>
      </p:pic>
      <p:pic>
        <p:nvPicPr>
          <p:cNvPr id="2" name="Picture 1">
            <a:extLst>
              <a:ext uri="{FF2B5EF4-FFF2-40B4-BE49-F238E27FC236}">
                <a16:creationId xmlns:a16="http://schemas.microsoft.com/office/drawing/2014/main" id="{646C7D97-BDDE-53AB-3055-A62F4FCB100C}"/>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16209" y="-140766"/>
            <a:ext cx="1775790" cy="1578880"/>
          </a:xfrm>
          <a:prstGeom prst="rect">
            <a:avLst/>
          </a:prstGeom>
        </p:spPr>
      </p:pic>
      <p:grpSp>
        <p:nvGrpSpPr>
          <p:cNvPr id="34" name="Group 33" descr="Photo of flint cores and blades - caption that says They include flint cores and blades,&quot;">
            <a:extLst>
              <a:ext uri="{FF2B5EF4-FFF2-40B4-BE49-F238E27FC236}">
                <a16:creationId xmlns:a16="http://schemas.microsoft.com/office/drawing/2014/main" id="{99FE2E88-724E-78D5-928B-A1DD71589873}"/>
              </a:ext>
            </a:extLst>
          </p:cNvPr>
          <p:cNvGrpSpPr/>
          <p:nvPr/>
        </p:nvGrpSpPr>
        <p:grpSpPr>
          <a:xfrm>
            <a:off x="2067630" y="1130570"/>
            <a:ext cx="3731141" cy="2438298"/>
            <a:chOff x="2029405" y="1130570"/>
            <a:chExt cx="3731141" cy="2438298"/>
          </a:xfrm>
        </p:grpSpPr>
        <p:pic>
          <p:nvPicPr>
            <p:cNvPr id="22" name="Picture 21" descr="A close up of a broken piece of a knife&#10;&#10;Description automatically generated">
              <a:extLst>
                <a:ext uri="{FF2B5EF4-FFF2-40B4-BE49-F238E27FC236}">
                  <a16:creationId xmlns:a16="http://schemas.microsoft.com/office/drawing/2014/main" id="{1CAA42C1-3AB1-69BF-9C5A-3CF1B75A34D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318846" y="1130570"/>
              <a:ext cx="3441700" cy="2108200"/>
            </a:xfrm>
            <a:prstGeom prst="rect">
              <a:avLst/>
            </a:prstGeom>
          </p:spPr>
        </p:pic>
        <p:sp>
          <p:nvSpPr>
            <p:cNvPr id="30" name="Rectangle 29">
              <a:extLst>
                <a:ext uri="{FF2B5EF4-FFF2-40B4-BE49-F238E27FC236}">
                  <a16:creationId xmlns:a16="http://schemas.microsoft.com/office/drawing/2014/main" id="{39B09456-9E20-3BDB-CB93-9AA760349690}"/>
                </a:ext>
              </a:extLst>
            </p:cNvPr>
            <p:cNvSpPr/>
            <p:nvPr/>
          </p:nvSpPr>
          <p:spPr>
            <a:xfrm>
              <a:off x="2029405" y="2588087"/>
              <a:ext cx="2512661" cy="980781"/>
            </a:xfrm>
            <a:prstGeom prst="rect">
              <a:avLst/>
            </a:prstGeom>
            <a:solidFill>
              <a:srgbClr val="FAB721"/>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600" dirty="0">
                  <a:solidFill>
                    <a:schemeClr val="tx1"/>
                  </a:solidFill>
                  <a:latin typeface="Linkpen 17a Print" panose="03050602060000000000" pitchFamily="66" charset="77"/>
                </a:rPr>
                <a:t>They include flint cores and blades,</a:t>
              </a:r>
            </a:p>
          </p:txBody>
        </p:sp>
      </p:grpSp>
      <p:grpSp>
        <p:nvGrpSpPr>
          <p:cNvPr id="35" name="Group 34" descr="Photo of arrowpoints and flint tools. Caption that says &quot;…arrowpoints and flint tools,&quot;&#10;">
            <a:extLst>
              <a:ext uri="{FF2B5EF4-FFF2-40B4-BE49-F238E27FC236}">
                <a16:creationId xmlns:a16="http://schemas.microsoft.com/office/drawing/2014/main" id="{48A094BF-D457-8FD3-79DB-FE6D5E91E704}"/>
              </a:ext>
            </a:extLst>
          </p:cNvPr>
          <p:cNvGrpSpPr/>
          <p:nvPr/>
        </p:nvGrpSpPr>
        <p:grpSpPr>
          <a:xfrm>
            <a:off x="6274522" y="1547947"/>
            <a:ext cx="5261112" cy="2108200"/>
            <a:chOff x="6096000" y="1289795"/>
            <a:chExt cx="5261112" cy="2108200"/>
          </a:xfrm>
        </p:grpSpPr>
        <p:pic>
          <p:nvPicPr>
            <p:cNvPr id="24" name="Picture 23" descr="A group of stone objects&#10;&#10;Description automatically generated">
              <a:extLst>
                <a:ext uri="{FF2B5EF4-FFF2-40B4-BE49-F238E27FC236}">
                  <a16:creationId xmlns:a16="http://schemas.microsoft.com/office/drawing/2014/main" id="{DF6583DD-21F4-7988-FE84-2942A35956E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96000" y="1289795"/>
              <a:ext cx="3441700" cy="2108200"/>
            </a:xfrm>
            <a:prstGeom prst="rect">
              <a:avLst/>
            </a:prstGeom>
          </p:spPr>
        </p:pic>
        <p:sp>
          <p:nvSpPr>
            <p:cNvPr id="31" name="Rectangle 30">
              <a:extLst>
                <a:ext uri="{FF2B5EF4-FFF2-40B4-BE49-F238E27FC236}">
                  <a16:creationId xmlns:a16="http://schemas.microsoft.com/office/drawing/2014/main" id="{DD912478-9556-DA65-067F-5857735D18CC}"/>
                </a:ext>
              </a:extLst>
            </p:cNvPr>
            <p:cNvSpPr/>
            <p:nvPr/>
          </p:nvSpPr>
          <p:spPr>
            <a:xfrm>
              <a:off x="8976811" y="1682338"/>
              <a:ext cx="2380301" cy="1004663"/>
            </a:xfrm>
            <a:prstGeom prst="rect">
              <a:avLst/>
            </a:prstGeom>
            <a:solidFill>
              <a:srgbClr val="FAB721"/>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600" dirty="0">
                  <a:solidFill>
                    <a:schemeClr val="tx1"/>
                  </a:solidFill>
                  <a:latin typeface="Linkpen 17a Print" panose="03050602060000000000" pitchFamily="66" charset="77"/>
                </a:rPr>
                <a:t>…arrowpoints and flint tools,</a:t>
              </a:r>
            </a:p>
          </p:txBody>
        </p:sp>
      </p:grpSp>
      <p:grpSp>
        <p:nvGrpSpPr>
          <p:cNvPr id="36" name="Group 35" descr="Photo of mace heads and hammer stones, Caption that says &quot;…mace heads and hammer stones,&quot;">
            <a:extLst>
              <a:ext uri="{FF2B5EF4-FFF2-40B4-BE49-F238E27FC236}">
                <a16:creationId xmlns:a16="http://schemas.microsoft.com/office/drawing/2014/main" id="{0310CC4E-1C1F-2D3A-A95C-13771BBBDF29}"/>
              </a:ext>
            </a:extLst>
          </p:cNvPr>
          <p:cNvGrpSpPr/>
          <p:nvPr/>
        </p:nvGrpSpPr>
        <p:grpSpPr>
          <a:xfrm>
            <a:off x="1379891" y="3817622"/>
            <a:ext cx="5096005" cy="2650783"/>
            <a:chOff x="999995" y="3781353"/>
            <a:chExt cx="5096005" cy="2650783"/>
          </a:xfrm>
        </p:grpSpPr>
        <p:pic>
          <p:nvPicPr>
            <p:cNvPr id="26" name="Picture 25" descr="A pair of round rocks with holes&#10;&#10;Description automatically generated">
              <a:extLst>
                <a:ext uri="{FF2B5EF4-FFF2-40B4-BE49-F238E27FC236}">
                  <a16:creationId xmlns:a16="http://schemas.microsoft.com/office/drawing/2014/main" id="{102ECACB-AB8D-6132-4485-D8D1F726CF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99995" y="3781353"/>
              <a:ext cx="3441700" cy="2108200"/>
            </a:xfrm>
            <a:prstGeom prst="rect">
              <a:avLst/>
            </a:prstGeom>
          </p:spPr>
        </p:pic>
        <p:sp>
          <p:nvSpPr>
            <p:cNvPr id="32" name="Rectangle 31">
              <a:extLst>
                <a:ext uri="{FF2B5EF4-FFF2-40B4-BE49-F238E27FC236}">
                  <a16:creationId xmlns:a16="http://schemas.microsoft.com/office/drawing/2014/main" id="{AB4CE793-4817-5572-7123-90A939739CE9}"/>
                </a:ext>
              </a:extLst>
            </p:cNvPr>
            <p:cNvSpPr/>
            <p:nvPr/>
          </p:nvSpPr>
          <p:spPr>
            <a:xfrm>
              <a:off x="3704241" y="5434078"/>
              <a:ext cx="2391759" cy="998058"/>
            </a:xfrm>
            <a:prstGeom prst="rect">
              <a:avLst/>
            </a:prstGeom>
            <a:solidFill>
              <a:srgbClr val="FAB721"/>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600" dirty="0">
                  <a:solidFill>
                    <a:schemeClr val="tx1"/>
                  </a:solidFill>
                  <a:latin typeface="Linkpen 17a Print" panose="03050602060000000000" pitchFamily="66" charset="77"/>
                </a:rPr>
                <a:t>…mace heads and hammer stones,</a:t>
              </a:r>
            </a:p>
          </p:txBody>
        </p:sp>
      </p:grpSp>
      <p:grpSp>
        <p:nvGrpSpPr>
          <p:cNvPr id="37" name="Group 36" descr="Photo of hand axes. Caption that says &quot;…and hand axes.&quot;">
            <a:extLst>
              <a:ext uri="{FF2B5EF4-FFF2-40B4-BE49-F238E27FC236}">
                <a16:creationId xmlns:a16="http://schemas.microsoft.com/office/drawing/2014/main" id="{E5297E56-C85F-DC3C-B8F5-7F70BB73F8E6}"/>
              </a:ext>
            </a:extLst>
          </p:cNvPr>
          <p:cNvGrpSpPr/>
          <p:nvPr/>
        </p:nvGrpSpPr>
        <p:grpSpPr>
          <a:xfrm>
            <a:off x="5938471" y="4206848"/>
            <a:ext cx="5396449" cy="2108200"/>
            <a:chOff x="5795556" y="3801863"/>
            <a:chExt cx="5396449" cy="2108200"/>
          </a:xfrm>
        </p:grpSpPr>
        <p:pic>
          <p:nvPicPr>
            <p:cNvPr id="29" name="Picture 28" descr="A close-up of some stone tools&#10;&#10;Description automatically generated">
              <a:extLst>
                <a:ext uri="{FF2B5EF4-FFF2-40B4-BE49-F238E27FC236}">
                  <a16:creationId xmlns:a16="http://schemas.microsoft.com/office/drawing/2014/main" id="{0CED31F3-BE2C-4EB6-F75B-7DEBD7643AF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750305" y="3801863"/>
              <a:ext cx="3441700" cy="2108200"/>
            </a:xfrm>
            <a:prstGeom prst="rect">
              <a:avLst/>
            </a:prstGeom>
          </p:spPr>
        </p:pic>
        <p:sp>
          <p:nvSpPr>
            <p:cNvPr id="33" name="Rectangle 32">
              <a:extLst>
                <a:ext uri="{FF2B5EF4-FFF2-40B4-BE49-F238E27FC236}">
                  <a16:creationId xmlns:a16="http://schemas.microsoft.com/office/drawing/2014/main" id="{B3F2161A-9E3C-65D1-067C-539130857070}"/>
                </a:ext>
              </a:extLst>
            </p:cNvPr>
            <p:cNvSpPr/>
            <p:nvPr/>
          </p:nvSpPr>
          <p:spPr>
            <a:xfrm>
              <a:off x="5795556" y="4021087"/>
              <a:ext cx="2434385" cy="580619"/>
            </a:xfrm>
            <a:prstGeom prst="rect">
              <a:avLst/>
            </a:prstGeom>
            <a:solidFill>
              <a:srgbClr val="FAB721"/>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600" dirty="0">
                  <a:solidFill>
                    <a:schemeClr val="tx1"/>
                  </a:solidFill>
                  <a:latin typeface="Linkpen 17a Print" panose="03050602060000000000" pitchFamily="66" charset="77"/>
                </a:rPr>
                <a:t>…and hand axes.</a:t>
              </a:r>
            </a:p>
          </p:txBody>
        </p:sp>
      </p:grpSp>
    </p:spTree>
    <p:extLst>
      <p:ext uri="{BB962C8B-B14F-4D97-AF65-F5344CB8AC3E}">
        <p14:creationId xmlns:p14="http://schemas.microsoft.com/office/powerpoint/2010/main" val="31762193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CEAFE4A-F77B-6E7A-8E0C-59271BD9AC0D}"/>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1DFA5C4C-AC37-250B-5D84-039769392639}"/>
              </a:ext>
            </a:extLst>
          </p:cNvPr>
          <p:cNvSpPr>
            <a:spLocks noGrp="1"/>
          </p:cNvSpPr>
          <p:nvPr>
            <p:ph type="ctrTitle"/>
          </p:nvPr>
        </p:nvSpPr>
        <p:spPr>
          <a:xfrm>
            <a:off x="1606062" y="-1387217"/>
            <a:ext cx="9144000" cy="1092560"/>
          </a:xfrm>
        </p:spPr>
        <p:txBody>
          <a:bodyPr/>
          <a:lstStyle/>
          <a:p>
            <a:r>
              <a:rPr lang="en-US" dirty="0"/>
              <a:t>Stone Age Encampment</a:t>
            </a:r>
          </a:p>
        </p:txBody>
      </p:sp>
      <p:sp>
        <p:nvSpPr>
          <p:cNvPr id="8" name="TextBox 7" descr="A map of Happisburgh in Norfolk.">
            <a:extLst>
              <a:ext uri="{FF2B5EF4-FFF2-40B4-BE49-F238E27FC236}">
                <a16:creationId xmlns:a16="http://schemas.microsoft.com/office/drawing/2014/main" id="{59E18405-4227-6D63-B1EC-46C0F9C335FC}"/>
              </a:ext>
            </a:extLst>
          </p:cNvPr>
          <p:cNvSpPr txBox="1"/>
          <p:nvPr/>
        </p:nvSpPr>
        <p:spPr>
          <a:xfrm>
            <a:off x="477704" y="1649512"/>
            <a:ext cx="4372592"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encampments that would have existed in the area may have looked something like this.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Hunting and gathering was an important part of daily life and people would have been nomadic – moving from place to place. Encampments needed to be easy to pack up and move so that people could follow the herds of animals and find seasonal plants to eat.</a:t>
            </a:r>
          </a:p>
        </p:txBody>
      </p:sp>
      <p:sp>
        <p:nvSpPr>
          <p:cNvPr id="3" name="Title 1">
            <a:extLst>
              <a:ext uri="{FF2B5EF4-FFF2-40B4-BE49-F238E27FC236}">
                <a16:creationId xmlns:a16="http://schemas.microsoft.com/office/drawing/2014/main" id="{33DFC609-B9B3-18FE-BDC6-953741CA7C09}"/>
              </a:ext>
            </a:extLst>
          </p:cNvPr>
          <p:cNvSpPr txBox="1">
            <a:spLocks/>
          </p:cNvSpPr>
          <p:nvPr/>
        </p:nvSpPr>
        <p:spPr>
          <a:xfrm>
            <a:off x="384938" y="714950"/>
            <a:ext cx="533006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Stone age </a:t>
            </a:r>
          </a:p>
          <a:p>
            <a:pPr algn="l"/>
            <a:r>
              <a:rPr lang="en-GB" sz="3600" dirty="0">
                <a:ln w="12700">
                  <a:noFill/>
                </a:ln>
                <a:latin typeface="Superclarendon Rg" panose="02060605060000020003" pitchFamily="18" charset="77"/>
              </a:rPr>
              <a:t>encampment</a:t>
            </a:r>
          </a:p>
        </p:txBody>
      </p:sp>
      <p:sp>
        <p:nvSpPr>
          <p:cNvPr id="5" name="Rectangle 4" descr="A drawing of what stone age encampment might have looked. There are 3 tents around a fire in the woods. There is a man going hunting, someone preparing fish, someone making food with the help of s child, and someone fishing.">
            <a:extLst>
              <a:ext uri="{FF2B5EF4-FFF2-40B4-BE49-F238E27FC236}">
                <a16:creationId xmlns:a16="http://schemas.microsoft.com/office/drawing/2014/main" id="{235C683F-615F-C66D-01FF-359839574817}"/>
              </a:ext>
            </a:extLst>
          </p:cNvPr>
          <p:cNvSpPr/>
          <p:nvPr/>
        </p:nvSpPr>
        <p:spPr>
          <a:xfrm>
            <a:off x="4969565" y="244741"/>
            <a:ext cx="6957392" cy="635484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36A4F14-A5F8-BB87-A9C8-E8559971B99E}"/>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16209" y="5277678"/>
            <a:ext cx="1775790" cy="1578880"/>
          </a:xfrm>
          <a:prstGeom prst="rect">
            <a:avLst/>
          </a:prstGeom>
        </p:spPr>
      </p:pic>
    </p:spTree>
    <p:extLst>
      <p:ext uri="{BB962C8B-B14F-4D97-AF65-F5344CB8AC3E}">
        <p14:creationId xmlns:p14="http://schemas.microsoft.com/office/powerpoint/2010/main" val="18824673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BAA5884-076E-29D1-F7F4-2B3BD3C5CF3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8712CA98-AC7C-BC6F-9470-3DCFCE741ABF}"/>
              </a:ext>
            </a:extLst>
          </p:cNvPr>
          <p:cNvSpPr txBox="1"/>
          <p:nvPr/>
        </p:nvSpPr>
        <p:spPr>
          <a:xfrm>
            <a:off x="573782" y="761300"/>
            <a:ext cx="7669070" cy="1154162"/>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Evidence of Bronze Age burial sites has been found all over Ipswich. </a:t>
            </a:r>
          </a:p>
        </p:txBody>
      </p:sp>
      <p:sp>
        <p:nvSpPr>
          <p:cNvPr id="10" name="Title 9">
            <a:extLst>
              <a:ext uri="{FF2B5EF4-FFF2-40B4-BE49-F238E27FC236}">
                <a16:creationId xmlns:a16="http://schemas.microsoft.com/office/drawing/2014/main" id="{4228F916-BC2D-7F24-8FF6-C5B5AA8CE05D}"/>
              </a:ext>
            </a:extLst>
          </p:cNvPr>
          <p:cNvSpPr>
            <a:spLocks noGrp="1"/>
          </p:cNvSpPr>
          <p:nvPr>
            <p:ph type="ctrTitle"/>
          </p:nvPr>
        </p:nvSpPr>
        <p:spPr>
          <a:xfrm>
            <a:off x="1524000" y="-1262630"/>
            <a:ext cx="9144000" cy="1092560"/>
          </a:xfrm>
        </p:spPr>
        <p:txBody>
          <a:bodyPr/>
          <a:lstStyle/>
          <a:p>
            <a:r>
              <a:rPr lang="en-US" dirty="0"/>
              <a:t>Bronze Age Burial Site</a:t>
            </a:r>
          </a:p>
        </p:txBody>
      </p:sp>
      <p:sp>
        <p:nvSpPr>
          <p:cNvPr id="6" name="TextBox 5">
            <a:extLst>
              <a:ext uri="{FF2B5EF4-FFF2-40B4-BE49-F238E27FC236}">
                <a16:creationId xmlns:a16="http://schemas.microsoft.com/office/drawing/2014/main" id="{77FABCB3-D126-906C-E05A-B028302146C5}"/>
              </a:ext>
            </a:extLst>
          </p:cNvPr>
          <p:cNvSpPr txBox="1"/>
          <p:nvPr/>
        </p:nvSpPr>
        <p:spPr>
          <a:xfrm>
            <a:off x="573782" y="2447768"/>
            <a:ext cx="7669070" cy="3370153"/>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There have also been many Iron Age discoveries including these gold torcs. They were found in 1968 by the operator of a mechanical digger who was preparing the ground for the construction of new housing in </a:t>
            </a:r>
            <a:r>
              <a:rPr lang="en-GB" sz="2400" dirty="0" err="1">
                <a:latin typeface="Linkpen 17a Print" panose="03050602060000000000" pitchFamily="66" charset="77"/>
              </a:rPr>
              <a:t>Belstead</a:t>
            </a:r>
            <a:r>
              <a:rPr lang="en-GB" sz="2400" dirty="0">
                <a:latin typeface="Linkpen 17a Print" panose="03050602060000000000" pitchFamily="66" charset="77"/>
              </a:rPr>
              <a:t>, near Ipswich.</a:t>
            </a:r>
          </a:p>
        </p:txBody>
      </p:sp>
      <p:grpSp>
        <p:nvGrpSpPr>
          <p:cNvPr id="13" name="Group 12" descr="A display holding golden Bronze Age jewellery.">
            <a:extLst>
              <a:ext uri="{FF2B5EF4-FFF2-40B4-BE49-F238E27FC236}">
                <a16:creationId xmlns:a16="http://schemas.microsoft.com/office/drawing/2014/main" id="{D157967A-AEE9-55B0-F09D-CF39F149A0FE}"/>
              </a:ext>
            </a:extLst>
          </p:cNvPr>
          <p:cNvGrpSpPr/>
          <p:nvPr/>
        </p:nvGrpSpPr>
        <p:grpSpPr>
          <a:xfrm>
            <a:off x="8454886" y="545626"/>
            <a:ext cx="2693508" cy="5832769"/>
            <a:chOff x="7726017" y="545626"/>
            <a:chExt cx="2693508" cy="5832769"/>
          </a:xfrm>
        </p:grpSpPr>
        <p:pic>
          <p:nvPicPr>
            <p:cNvPr id="11" name="Picture 10" descr="A gold snake bracelets on a blue pole&#10;&#10;Description automatically generated with medium confidence">
              <a:extLst>
                <a:ext uri="{FF2B5EF4-FFF2-40B4-BE49-F238E27FC236}">
                  <a16:creationId xmlns:a16="http://schemas.microsoft.com/office/drawing/2014/main" id="{98EE0712-2AB5-4E58-2E5F-E538DB29279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765774" y="545626"/>
              <a:ext cx="2653751" cy="5821343"/>
            </a:xfrm>
            <a:prstGeom prst="rect">
              <a:avLst/>
            </a:prstGeom>
            <a:ln w="28575">
              <a:solidFill>
                <a:schemeClr val="tx1"/>
              </a:solidFill>
            </a:ln>
          </p:spPr>
        </p:pic>
        <p:sp>
          <p:nvSpPr>
            <p:cNvPr id="12" name="TextBox 11">
              <a:extLst>
                <a:ext uri="{FF2B5EF4-FFF2-40B4-BE49-F238E27FC236}">
                  <a16:creationId xmlns:a16="http://schemas.microsoft.com/office/drawing/2014/main" id="{FE90DF4C-5847-FC85-E26C-4035A5B5476F}"/>
                </a:ext>
              </a:extLst>
            </p:cNvPr>
            <p:cNvSpPr txBox="1"/>
            <p:nvPr/>
          </p:nvSpPr>
          <p:spPr>
            <a:xfrm>
              <a:off x="7726017" y="6147563"/>
              <a:ext cx="2462534" cy="230832"/>
            </a:xfrm>
            <a:prstGeom prst="rect">
              <a:avLst/>
            </a:prstGeom>
            <a:noFill/>
          </p:spPr>
          <p:txBody>
            <a:bodyPr wrap="none" rtlCol="0">
              <a:spAutoFit/>
            </a:bodyPr>
            <a:lstStyle/>
            <a:p>
              <a:r>
                <a:rPr lang="en-GB" sz="900" dirty="0">
                  <a:solidFill>
                    <a:srgbClr val="559FAD"/>
                  </a:solidFill>
                  <a:latin typeface="Arial" panose="020B0604020202020204" pitchFamily="34" charset="0"/>
                  <a:cs typeface="Arial" panose="020B0604020202020204" pitchFamily="34" charset="0"/>
                </a:rPr>
                <a:t>© Public Domain from Wikimedia Commons </a:t>
              </a:r>
            </a:p>
          </p:txBody>
        </p:sp>
      </p:grpSp>
      <p:pic>
        <p:nvPicPr>
          <p:cNvPr id="4" name="Picture 3">
            <a:extLst>
              <a:ext uri="{FF2B5EF4-FFF2-40B4-BE49-F238E27FC236}">
                <a16:creationId xmlns:a16="http://schemas.microsoft.com/office/drawing/2014/main" id="{72CA8FA8-57D0-A5FD-DA12-C7228A0F2E72}"/>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16209" y="5277678"/>
            <a:ext cx="1775790" cy="1578880"/>
          </a:xfrm>
          <a:prstGeom prst="rect">
            <a:avLst/>
          </a:prstGeom>
        </p:spPr>
      </p:pic>
    </p:spTree>
    <p:extLst>
      <p:ext uri="{BB962C8B-B14F-4D97-AF65-F5344CB8AC3E}">
        <p14:creationId xmlns:p14="http://schemas.microsoft.com/office/powerpoint/2010/main" val="41442238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FBD792E-D420-5DAF-AAFC-78BF96E3C0F9}"/>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1925DDD7-4022-A417-24D9-98CCD508A218}"/>
              </a:ext>
            </a:extLst>
          </p:cNvPr>
          <p:cNvSpPr>
            <a:spLocks noGrp="1"/>
          </p:cNvSpPr>
          <p:nvPr>
            <p:ph type="ctrTitle"/>
          </p:nvPr>
        </p:nvSpPr>
        <p:spPr>
          <a:xfrm>
            <a:off x="1606062" y="-1403673"/>
            <a:ext cx="9144000" cy="1092560"/>
          </a:xfrm>
        </p:spPr>
        <p:txBody>
          <a:bodyPr/>
          <a:lstStyle/>
          <a:p>
            <a:r>
              <a:rPr lang="en-US" dirty="0"/>
              <a:t>The Romans</a:t>
            </a:r>
          </a:p>
        </p:txBody>
      </p:sp>
      <p:sp>
        <p:nvSpPr>
          <p:cNvPr id="8" name="TextBox 7" descr="A map of Happisburgh in Norfolk.">
            <a:extLst>
              <a:ext uri="{FF2B5EF4-FFF2-40B4-BE49-F238E27FC236}">
                <a16:creationId xmlns:a16="http://schemas.microsoft.com/office/drawing/2014/main" id="{EEA222B8-4208-A4B9-E699-68BDF8845113}"/>
              </a:ext>
            </a:extLst>
          </p:cNvPr>
          <p:cNvSpPr txBox="1"/>
          <p:nvPr/>
        </p:nvSpPr>
        <p:spPr>
          <a:xfrm>
            <a:off x="424819" y="408817"/>
            <a:ext cx="5753243" cy="2487219"/>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55 BC, Julius Caesar lead the first Roman military expedition to Britain following up with a second the next year.</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It wasn’t until AD 43 that the Romans, under the orders of Emperor Claudius, returned to conquer Britain.</a:t>
            </a:r>
          </a:p>
        </p:txBody>
      </p:sp>
      <p:sp>
        <p:nvSpPr>
          <p:cNvPr id="11" name="TextBox 10">
            <a:extLst>
              <a:ext uri="{FF2B5EF4-FFF2-40B4-BE49-F238E27FC236}">
                <a16:creationId xmlns:a16="http://schemas.microsoft.com/office/drawing/2014/main" id="{E1EC8535-686B-FD6B-6E7B-FF8FB4A7A3B0}"/>
              </a:ext>
            </a:extLst>
          </p:cNvPr>
          <p:cNvSpPr txBox="1"/>
          <p:nvPr/>
        </p:nvSpPr>
        <p:spPr>
          <a:xfrm>
            <a:off x="424819" y="3109929"/>
            <a:ext cx="5708059"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Romans first captured the capital of the </a:t>
            </a:r>
            <a:r>
              <a:rPr lang="en-GB" sz="1500" dirty="0" err="1">
                <a:latin typeface="Linkpen 17a Print" panose="03050602060000000000" pitchFamily="66" charset="77"/>
              </a:rPr>
              <a:t>Catuvellauni</a:t>
            </a:r>
            <a:r>
              <a:rPr lang="en-GB" sz="1500" dirty="0">
                <a:latin typeface="Linkpen 17a Print" panose="03050602060000000000" pitchFamily="66" charset="77"/>
              </a:rPr>
              <a:t> tribe, Colchester which is only around 20 miles from Ipswich.</a:t>
            </a:r>
          </a:p>
        </p:txBody>
      </p:sp>
      <p:pic>
        <p:nvPicPr>
          <p:cNvPr id="27" name="Picture 26" descr="Timeline from 38,000 BC to 2000 AD. &#10;The first box says &quot;AD 43 - The Romans invaded Britian capturing Colchester.&quot;&#10;The final box says &quot;You are here&quot;&#10;">
            <a:extLst>
              <a:ext uri="{FF2B5EF4-FFF2-40B4-BE49-F238E27FC236}">
                <a16:creationId xmlns:a16="http://schemas.microsoft.com/office/drawing/2014/main" id="{3ACEAD37-D224-50DB-C4DB-352C776BD601}"/>
              </a:ext>
            </a:extLst>
          </p:cNvPr>
          <p:cNvPicPr>
            <a:picLocks noChangeAspect="1"/>
          </p:cNvPicPr>
          <p:nvPr/>
        </p:nvPicPr>
        <p:blipFill rotWithShape="1">
          <a:blip r:embed="rId4"/>
          <a:srcRect t="57847" b="13119"/>
          <a:stretch/>
        </p:blipFill>
        <p:spPr>
          <a:xfrm>
            <a:off x="-24147" y="4340787"/>
            <a:ext cx="12216146" cy="1994699"/>
          </a:xfrm>
          <a:prstGeom prst="rect">
            <a:avLst/>
          </a:prstGeom>
        </p:spPr>
      </p:pic>
      <p:pic>
        <p:nvPicPr>
          <p:cNvPr id="3" name="Picture 2" descr="A map of Europe with red marking the Roman Empire at the time. The red covers England, most of Central Europe, The norther area of Africa, and some of East Asia.">
            <a:extLst>
              <a:ext uri="{FF2B5EF4-FFF2-40B4-BE49-F238E27FC236}">
                <a16:creationId xmlns:a16="http://schemas.microsoft.com/office/drawing/2014/main" id="{265CF415-096E-B136-33EF-771E2004FE0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78062" y="180694"/>
            <a:ext cx="5708059" cy="4259745"/>
          </a:xfrm>
          <a:prstGeom prst="rect">
            <a:avLst/>
          </a:prstGeom>
        </p:spPr>
      </p:pic>
      <p:pic>
        <p:nvPicPr>
          <p:cNvPr id="4" name="Picture 3">
            <a:extLst>
              <a:ext uri="{FF2B5EF4-FFF2-40B4-BE49-F238E27FC236}">
                <a16:creationId xmlns:a16="http://schemas.microsoft.com/office/drawing/2014/main" id="{A0C824BC-1CB1-AD9F-592D-B3500783699E}"/>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16209" y="-134402"/>
            <a:ext cx="1775790" cy="1578880"/>
          </a:xfrm>
          <a:prstGeom prst="rect">
            <a:avLst/>
          </a:prstGeom>
        </p:spPr>
      </p:pic>
      <p:sp>
        <p:nvSpPr>
          <p:cNvPr id="5" name="TextBox 4">
            <a:extLst>
              <a:ext uri="{FF2B5EF4-FFF2-40B4-BE49-F238E27FC236}">
                <a16:creationId xmlns:a16="http://schemas.microsoft.com/office/drawing/2014/main" id="{DEEAB9ED-CA05-FDAF-443C-199E93751663}"/>
              </a:ext>
            </a:extLst>
          </p:cNvPr>
          <p:cNvSpPr txBox="1"/>
          <p:nvPr/>
        </p:nvSpPr>
        <p:spPr>
          <a:xfrm>
            <a:off x="424818" y="4454669"/>
            <a:ext cx="8878207"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For nearly 400 years, the Romans ruled Britain taking and founding cities, building roads and villas, and taking over and creating new farmsteads.</a:t>
            </a:r>
          </a:p>
        </p:txBody>
      </p:sp>
    </p:spTree>
    <p:extLst>
      <p:ext uri="{BB962C8B-B14F-4D97-AF65-F5344CB8AC3E}">
        <p14:creationId xmlns:p14="http://schemas.microsoft.com/office/powerpoint/2010/main" val="32616672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C197B3B-8E0B-93A8-49BD-A17690814B56}"/>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3A4066AC-A871-E87D-0B6A-BF7D45E92336}"/>
              </a:ext>
            </a:extLst>
          </p:cNvPr>
          <p:cNvSpPr>
            <a:spLocks noGrp="1"/>
          </p:cNvSpPr>
          <p:nvPr>
            <p:ph type="ctrTitle"/>
          </p:nvPr>
        </p:nvSpPr>
        <p:spPr>
          <a:xfrm>
            <a:off x="1606062" y="-1403673"/>
            <a:ext cx="9144000" cy="1092560"/>
          </a:xfrm>
        </p:spPr>
        <p:txBody>
          <a:bodyPr/>
          <a:lstStyle/>
          <a:p>
            <a:r>
              <a:rPr lang="en-US" dirty="0"/>
              <a:t>Roman influence</a:t>
            </a:r>
          </a:p>
        </p:txBody>
      </p:sp>
      <p:sp>
        <p:nvSpPr>
          <p:cNvPr id="8" name="TextBox 7" descr="A map of Happisburgh in Norfolk.">
            <a:extLst>
              <a:ext uri="{FF2B5EF4-FFF2-40B4-BE49-F238E27FC236}">
                <a16:creationId xmlns:a16="http://schemas.microsoft.com/office/drawing/2014/main" id="{D1CD0F03-5C6D-0013-52BE-3C9AD31B8950}"/>
              </a:ext>
            </a:extLst>
          </p:cNvPr>
          <p:cNvSpPr txBox="1"/>
          <p:nvPr/>
        </p:nvSpPr>
        <p:spPr>
          <a:xfrm>
            <a:off x="424818" y="408817"/>
            <a:ext cx="11184086"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There have been many examples of Roman influence found in and around Ipswich.</a:t>
            </a:r>
          </a:p>
        </p:txBody>
      </p:sp>
      <p:sp>
        <p:nvSpPr>
          <p:cNvPr id="19" name="TextBox 18" descr="A map of Happisburgh in Norfolk.">
            <a:extLst>
              <a:ext uri="{FF2B5EF4-FFF2-40B4-BE49-F238E27FC236}">
                <a16:creationId xmlns:a16="http://schemas.microsoft.com/office/drawing/2014/main" id="{1CDE3CF2-8DD2-0F61-5FAB-613499D49175}"/>
              </a:ext>
            </a:extLst>
          </p:cNvPr>
          <p:cNvSpPr txBox="1"/>
          <p:nvPr/>
        </p:nvSpPr>
        <p:spPr>
          <a:xfrm>
            <a:off x="424818" y="1026008"/>
            <a:ext cx="6890381" cy="81846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Finds have included ditches, numerous coins, bath houses and other buildings.</a:t>
            </a:r>
          </a:p>
        </p:txBody>
      </p:sp>
      <p:sp>
        <p:nvSpPr>
          <p:cNvPr id="15" name="TextBox 14" descr="A map of Happisburgh in Norfolk.">
            <a:extLst>
              <a:ext uri="{FF2B5EF4-FFF2-40B4-BE49-F238E27FC236}">
                <a16:creationId xmlns:a16="http://schemas.microsoft.com/office/drawing/2014/main" id="{E9DC3EA2-B687-8D7E-3C08-798C1E1C5F1E}"/>
              </a:ext>
            </a:extLst>
          </p:cNvPr>
          <p:cNvSpPr txBox="1"/>
          <p:nvPr/>
        </p:nvSpPr>
        <p:spPr>
          <a:xfrm>
            <a:off x="424819" y="2010596"/>
            <a:ext cx="6718104"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Perhaps the most well-known building is the remains of a Roman villa found at Castle Hill Farm</a:t>
            </a:r>
          </a:p>
        </p:txBody>
      </p:sp>
      <p:sp>
        <p:nvSpPr>
          <p:cNvPr id="20" name="TextBox 19" descr="A map of Happisburgh in Norfolk.">
            <a:extLst>
              <a:ext uri="{FF2B5EF4-FFF2-40B4-BE49-F238E27FC236}">
                <a16:creationId xmlns:a16="http://schemas.microsoft.com/office/drawing/2014/main" id="{8990B72B-F79D-6FA0-1ED1-1D69A1CF39C2}"/>
              </a:ext>
            </a:extLst>
          </p:cNvPr>
          <p:cNvSpPr txBox="1"/>
          <p:nvPr/>
        </p:nvSpPr>
        <p:spPr>
          <a:xfrm>
            <a:off x="424819" y="3063184"/>
            <a:ext cx="6718104"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It was first discovered in 1854 and excavated by archaeologist Basil Brown in 1946 before the Castle Hill estate was built. He found villa walls, a hypocaust (an under-floor heating system), pottery and a mosaic floor.</a:t>
            </a:r>
          </a:p>
        </p:txBody>
      </p:sp>
      <p:grpSp>
        <p:nvGrpSpPr>
          <p:cNvPr id="9" name="Group 8" descr="A close up of a mosiac.">
            <a:extLst>
              <a:ext uri="{FF2B5EF4-FFF2-40B4-BE49-F238E27FC236}">
                <a16:creationId xmlns:a16="http://schemas.microsoft.com/office/drawing/2014/main" id="{85BA070C-1F60-CE6E-974A-3F07B8226579}"/>
              </a:ext>
            </a:extLst>
          </p:cNvPr>
          <p:cNvGrpSpPr/>
          <p:nvPr/>
        </p:nvGrpSpPr>
        <p:grpSpPr>
          <a:xfrm>
            <a:off x="7481700" y="993870"/>
            <a:ext cx="4127204" cy="3127513"/>
            <a:chOff x="7138655" y="424069"/>
            <a:chExt cx="4576267" cy="3467804"/>
          </a:xfrm>
        </p:grpSpPr>
        <p:pic>
          <p:nvPicPr>
            <p:cNvPr id="6" name="Picture 5" descr="A close-up of a mosaic&#10;&#10;Description automatically generated">
              <a:extLst>
                <a:ext uri="{FF2B5EF4-FFF2-40B4-BE49-F238E27FC236}">
                  <a16:creationId xmlns:a16="http://schemas.microsoft.com/office/drawing/2014/main" id="{9EDBA531-4753-FFA0-C3B3-C8E3671173F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156173" y="424069"/>
              <a:ext cx="4558749" cy="3432313"/>
            </a:xfrm>
            <a:prstGeom prst="rect">
              <a:avLst/>
            </a:prstGeom>
            <a:ln w="28575">
              <a:solidFill>
                <a:schemeClr val="tx1"/>
              </a:solidFill>
            </a:ln>
          </p:spPr>
        </p:pic>
        <p:sp>
          <p:nvSpPr>
            <p:cNvPr id="7" name="TextBox 6">
              <a:extLst>
                <a:ext uri="{FF2B5EF4-FFF2-40B4-BE49-F238E27FC236}">
                  <a16:creationId xmlns:a16="http://schemas.microsoft.com/office/drawing/2014/main" id="{CC546A34-E823-1266-F2CB-7EEEFF0DAAF0}"/>
                </a:ext>
              </a:extLst>
            </p:cNvPr>
            <p:cNvSpPr txBox="1"/>
            <p:nvPr/>
          </p:nvSpPr>
          <p:spPr>
            <a:xfrm>
              <a:off x="7138655" y="3661041"/>
              <a:ext cx="2430474" cy="230832"/>
            </a:xfrm>
            <a:prstGeom prst="rect">
              <a:avLst/>
            </a:prstGeom>
            <a:noFill/>
          </p:spPr>
          <p:txBody>
            <a:bodyPr wrap="none" rtlCol="0">
              <a:spAutoFit/>
            </a:bodyPr>
            <a:lstStyle/>
            <a:p>
              <a:r>
                <a:rPr lang="en-GB" sz="900" dirty="0">
                  <a:latin typeface="Arial" panose="020B0604020202020204" pitchFamily="34" charset="0"/>
                  <a:cs typeface="Arial" panose="020B0604020202020204" pitchFamily="34" charset="0"/>
                </a:rPr>
                <a:t>© Public Domain from Wikimedia Commons</a:t>
              </a:r>
            </a:p>
          </p:txBody>
        </p:sp>
      </p:grpSp>
      <p:grpSp>
        <p:nvGrpSpPr>
          <p:cNvPr id="12" name="Group 11" descr="Caption that says &quot;Roman mosaic found at Castle Hill Farm in 1854.&quot;">
            <a:extLst>
              <a:ext uri="{FF2B5EF4-FFF2-40B4-BE49-F238E27FC236}">
                <a16:creationId xmlns:a16="http://schemas.microsoft.com/office/drawing/2014/main" id="{D685AA44-71E6-D05B-0049-607C7DC08F82}"/>
              </a:ext>
            </a:extLst>
          </p:cNvPr>
          <p:cNvGrpSpPr/>
          <p:nvPr/>
        </p:nvGrpSpPr>
        <p:grpSpPr>
          <a:xfrm>
            <a:off x="7481700" y="4143608"/>
            <a:ext cx="4338140" cy="800219"/>
            <a:chOff x="5151666" y="2364146"/>
            <a:chExt cx="4338140" cy="800219"/>
          </a:xfrm>
        </p:grpSpPr>
        <p:pic>
          <p:nvPicPr>
            <p:cNvPr id="13" name="Picture 12" descr="A black drop of water&#10;&#10;Description automatically generated">
              <a:extLst>
                <a:ext uri="{FF2B5EF4-FFF2-40B4-BE49-F238E27FC236}">
                  <a16:creationId xmlns:a16="http://schemas.microsoft.com/office/drawing/2014/main" id="{2D704D34-295B-9113-C160-CCE551C5C29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100969" y="2455153"/>
              <a:ext cx="350267" cy="248874"/>
            </a:xfrm>
            <a:prstGeom prst="rect">
              <a:avLst/>
            </a:prstGeom>
          </p:spPr>
        </p:pic>
        <p:sp>
          <p:nvSpPr>
            <p:cNvPr id="14" name="TextBox 13">
              <a:extLst>
                <a:ext uri="{FF2B5EF4-FFF2-40B4-BE49-F238E27FC236}">
                  <a16:creationId xmlns:a16="http://schemas.microsoft.com/office/drawing/2014/main" id="{594FAC4A-8B8D-F4B0-BE74-3CFA199562A9}"/>
                </a:ext>
              </a:extLst>
            </p:cNvPr>
            <p:cNvSpPr txBox="1"/>
            <p:nvPr/>
          </p:nvSpPr>
          <p:spPr>
            <a:xfrm>
              <a:off x="5378400" y="2364146"/>
              <a:ext cx="411140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Roman mosaic found at Castle Hill Farm in 1854.</a:t>
              </a:r>
            </a:p>
          </p:txBody>
        </p:sp>
      </p:grpSp>
      <p:sp>
        <p:nvSpPr>
          <p:cNvPr id="18" name="TextBox 17" descr="A map of Happisburgh in Norfolk.">
            <a:extLst>
              <a:ext uri="{FF2B5EF4-FFF2-40B4-BE49-F238E27FC236}">
                <a16:creationId xmlns:a16="http://schemas.microsoft.com/office/drawing/2014/main" id="{16CF80CA-A678-68D9-DA74-53C2037960F8}"/>
              </a:ext>
            </a:extLst>
          </p:cNvPr>
          <p:cNvSpPr txBox="1"/>
          <p:nvPr/>
        </p:nvSpPr>
        <p:spPr>
          <a:xfrm>
            <a:off x="424818" y="5192002"/>
            <a:ext cx="10508226"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2003, the Time Team TV show dug up gardens on the Castle Hill estate to more accurately map out the Roman villa.</a:t>
            </a:r>
          </a:p>
        </p:txBody>
      </p:sp>
      <p:pic>
        <p:nvPicPr>
          <p:cNvPr id="2" name="Picture 1">
            <a:extLst>
              <a:ext uri="{FF2B5EF4-FFF2-40B4-BE49-F238E27FC236}">
                <a16:creationId xmlns:a16="http://schemas.microsoft.com/office/drawing/2014/main" id="{B0EAAB72-45DE-504E-E838-13138F5CE3E5}"/>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416209" y="5277678"/>
            <a:ext cx="1775790" cy="1578880"/>
          </a:xfrm>
          <a:prstGeom prst="rect">
            <a:avLst/>
          </a:prstGeom>
        </p:spPr>
      </p:pic>
    </p:spTree>
    <p:extLst>
      <p:ext uri="{BB962C8B-B14F-4D97-AF65-F5344CB8AC3E}">
        <p14:creationId xmlns:p14="http://schemas.microsoft.com/office/powerpoint/2010/main" val="9909031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P spid="15" grpId="0"/>
      <p:bldP spid="20"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81968AF-DF70-DEFD-C927-63DE0241F861}"/>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B03C14AF-D923-6E80-9334-93AEF2499808}"/>
              </a:ext>
            </a:extLst>
          </p:cNvPr>
          <p:cNvSpPr>
            <a:spLocks noGrp="1"/>
          </p:cNvSpPr>
          <p:nvPr>
            <p:ph type="ctrTitle"/>
          </p:nvPr>
        </p:nvSpPr>
        <p:spPr>
          <a:xfrm>
            <a:off x="1606062" y="-1403673"/>
            <a:ext cx="9144000" cy="1092560"/>
          </a:xfrm>
        </p:spPr>
        <p:txBody>
          <a:bodyPr/>
          <a:lstStyle/>
          <a:p>
            <a:r>
              <a:rPr lang="en-US" dirty="0"/>
              <a:t>Castle Villa</a:t>
            </a:r>
          </a:p>
        </p:txBody>
      </p:sp>
      <p:sp>
        <p:nvSpPr>
          <p:cNvPr id="8" name="TextBox 7" descr="A map of Happisburgh in Norfolk.">
            <a:extLst>
              <a:ext uri="{FF2B5EF4-FFF2-40B4-BE49-F238E27FC236}">
                <a16:creationId xmlns:a16="http://schemas.microsoft.com/office/drawing/2014/main" id="{F27CC184-0E8D-3917-8082-E9A6EC4ACD7D}"/>
              </a:ext>
            </a:extLst>
          </p:cNvPr>
          <p:cNvSpPr txBox="1"/>
          <p:nvPr/>
        </p:nvSpPr>
        <p:spPr>
          <a:xfrm>
            <a:off x="596191" y="620852"/>
            <a:ext cx="8322521"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The Castle Hill Villa started out as a wooden barn-like structure in the 1st Century.</a:t>
            </a:r>
          </a:p>
        </p:txBody>
      </p:sp>
      <p:pic>
        <p:nvPicPr>
          <p:cNvPr id="4" name="Picture 3" descr="A wooden barn like building with double wooden doors.">
            <a:extLst>
              <a:ext uri="{FF2B5EF4-FFF2-40B4-BE49-F238E27FC236}">
                <a16:creationId xmlns:a16="http://schemas.microsoft.com/office/drawing/2014/main" id="{983E05E9-96DE-3983-0113-609F04C83D8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625811" y="301637"/>
            <a:ext cx="2678293" cy="1555595"/>
          </a:xfrm>
          <a:prstGeom prst="rect">
            <a:avLst/>
          </a:prstGeom>
        </p:spPr>
      </p:pic>
      <p:sp>
        <p:nvSpPr>
          <p:cNvPr id="22" name="TextBox 21" descr="A map of Happisburgh in Norfolk.">
            <a:extLst>
              <a:ext uri="{FF2B5EF4-FFF2-40B4-BE49-F238E27FC236}">
                <a16:creationId xmlns:a16="http://schemas.microsoft.com/office/drawing/2014/main" id="{405B347B-E3C5-6E88-8F0F-31BE0D1E9D6C}"/>
              </a:ext>
            </a:extLst>
          </p:cNvPr>
          <p:cNvSpPr txBox="1"/>
          <p:nvPr/>
        </p:nvSpPr>
        <p:spPr>
          <a:xfrm>
            <a:off x="584292" y="2254043"/>
            <a:ext cx="6558630" cy="1304203"/>
          </a:xfrm>
          <a:prstGeom prst="rect">
            <a:avLst/>
          </a:prstGeom>
          <a:noFill/>
        </p:spPr>
        <p:txBody>
          <a:bodyPr wrap="square">
            <a:spAutoFit/>
          </a:bodyPr>
          <a:lstStyle/>
          <a:p>
            <a:pPr>
              <a:lnSpc>
                <a:spcPct val="150000"/>
              </a:lnSpc>
            </a:pPr>
            <a:r>
              <a:rPr lang="en-GB" dirty="0">
                <a:latin typeface="Linkpen 17a Print" panose="03050602060000000000" pitchFamily="66" charset="77"/>
              </a:rPr>
              <a:t>By the end of the 2nd Century it had been upgraded to a stone structure with a bath house.</a:t>
            </a:r>
          </a:p>
        </p:txBody>
      </p:sp>
      <p:pic>
        <p:nvPicPr>
          <p:cNvPr id="11" name="Picture 10" descr="A stone structure with a red roof.">
            <a:extLst>
              <a:ext uri="{FF2B5EF4-FFF2-40B4-BE49-F238E27FC236}">
                <a16:creationId xmlns:a16="http://schemas.microsoft.com/office/drawing/2014/main" id="{001F961E-C2C8-D7D5-2A20-9FE4D20A12B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875219" y="1753204"/>
            <a:ext cx="4558748" cy="2305879"/>
          </a:xfrm>
          <a:prstGeom prst="rect">
            <a:avLst/>
          </a:prstGeom>
        </p:spPr>
      </p:pic>
      <p:sp>
        <p:nvSpPr>
          <p:cNvPr id="23" name="TextBox 22" descr="A map of Happisburgh in Norfolk.">
            <a:extLst>
              <a:ext uri="{FF2B5EF4-FFF2-40B4-BE49-F238E27FC236}">
                <a16:creationId xmlns:a16="http://schemas.microsoft.com/office/drawing/2014/main" id="{D57A29C6-E0FB-A356-2594-D21737B5C97C}"/>
              </a:ext>
            </a:extLst>
          </p:cNvPr>
          <p:cNvSpPr txBox="1"/>
          <p:nvPr/>
        </p:nvSpPr>
        <p:spPr>
          <a:xfrm>
            <a:off x="596192" y="4074713"/>
            <a:ext cx="3437792" cy="1719702"/>
          </a:xfrm>
          <a:prstGeom prst="rect">
            <a:avLst/>
          </a:prstGeom>
          <a:noFill/>
        </p:spPr>
        <p:txBody>
          <a:bodyPr wrap="square">
            <a:spAutoFit/>
          </a:bodyPr>
          <a:lstStyle/>
          <a:p>
            <a:pPr>
              <a:lnSpc>
                <a:spcPct val="150000"/>
              </a:lnSpc>
            </a:pPr>
            <a:r>
              <a:rPr lang="en-GB" dirty="0">
                <a:latin typeface="Linkpen 17a Print" panose="03050602060000000000" pitchFamily="66" charset="77"/>
              </a:rPr>
              <a:t>In the late 3rd Century it was refined with a separate bath house and outbuildings.</a:t>
            </a:r>
          </a:p>
        </p:txBody>
      </p:sp>
      <p:pic>
        <p:nvPicPr>
          <p:cNvPr id="17" name="Picture 16" descr="A large Roman Villa with extended parts on the left and right of the building.">
            <a:extLst>
              <a:ext uri="{FF2B5EF4-FFF2-40B4-BE49-F238E27FC236}">
                <a16:creationId xmlns:a16="http://schemas.microsoft.com/office/drawing/2014/main" id="{752C03AB-738D-FDA7-980A-F294B5F74D1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62088" y="3046244"/>
            <a:ext cx="7726018" cy="3767518"/>
          </a:xfrm>
          <a:prstGeom prst="rect">
            <a:avLst/>
          </a:prstGeom>
        </p:spPr>
      </p:pic>
      <p:pic>
        <p:nvPicPr>
          <p:cNvPr id="21" name="Picture 20">
            <a:extLst>
              <a:ext uri="{FF2B5EF4-FFF2-40B4-BE49-F238E27FC236}">
                <a16:creationId xmlns:a16="http://schemas.microsoft.com/office/drawing/2014/main" id="{B4D4AA94-7CDE-246C-D7F5-C3F52C01FF92}"/>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416209" y="5277678"/>
            <a:ext cx="1775790" cy="1578880"/>
          </a:xfrm>
          <a:prstGeom prst="rect">
            <a:avLst/>
          </a:prstGeom>
        </p:spPr>
      </p:pic>
    </p:spTree>
    <p:extLst>
      <p:ext uri="{BB962C8B-B14F-4D97-AF65-F5344CB8AC3E}">
        <p14:creationId xmlns:p14="http://schemas.microsoft.com/office/powerpoint/2010/main" val="36768438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P spid="23"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242</TotalTime>
  <Words>697</Words>
  <Application>Microsoft Office PowerPoint</Application>
  <PresentationFormat>Widescreen</PresentationFormat>
  <Paragraphs>56</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Linkpen 17a Print</vt:lpstr>
      <vt:lpstr>Calibri Light</vt:lpstr>
      <vt:lpstr>Superclarendon Rg</vt:lpstr>
      <vt:lpstr>Office Theme</vt:lpstr>
      <vt:lpstr>Ipswich Early History</vt:lpstr>
      <vt:lpstr>Neanderthals</vt:lpstr>
      <vt:lpstr>Wooly Mammoths</vt:lpstr>
      <vt:lpstr>Stone Age Items</vt:lpstr>
      <vt:lpstr>Stone Age Encampment</vt:lpstr>
      <vt:lpstr>Bronze Age Burial Site</vt:lpstr>
      <vt:lpstr>The Romans</vt:lpstr>
      <vt:lpstr>Roman influence</vt:lpstr>
      <vt:lpstr>Castle Villa</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Catherine McHarg</cp:lastModifiedBy>
  <cp:revision>28</cp:revision>
  <dcterms:created xsi:type="dcterms:W3CDTF">2022-12-09T08:02:53Z</dcterms:created>
  <dcterms:modified xsi:type="dcterms:W3CDTF">2024-05-10T13:53:11Z</dcterms:modified>
</cp:coreProperties>
</file>