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62" r:id="rId2"/>
    <p:sldId id="256" r:id="rId3"/>
    <p:sldId id="257" r:id="rId4"/>
    <p:sldId id="276" r:id="rId5"/>
    <p:sldId id="395" r:id="rId6"/>
    <p:sldId id="263" r:id="rId7"/>
    <p:sldId id="266" r:id="rId8"/>
    <p:sldId id="278" r:id="rId9"/>
    <p:sldId id="269" r:id="rId10"/>
    <p:sldId id="279" r:id="rId11"/>
    <p:sldId id="271" r:id="rId12"/>
    <p:sldId id="272" r:id="rId13"/>
    <p:sldId id="273" r:id="rId14"/>
    <p:sldId id="274" r:id="rId15"/>
    <p:sldId id="280" r:id="rId16"/>
    <p:sldId id="275" r:id="rId17"/>
    <p:sldId id="282" r:id="rId18"/>
    <p:sldId id="39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289"/>
    <a:srgbClr val="FBCE97"/>
    <a:srgbClr val="7B193B"/>
    <a:srgbClr val="A62551"/>
    <a:srgbClr val="7B1B3B"/>
    <a:srgbClr val="003B49"/>
    <a:srgbClr val="1C4388"/>
    <a:srgbClr val="F2C75C"/>
    <a:srgbClr val="7DA1C4"/>
    <a:srgbClr val="2A51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085BA1-0F82-4204-89C5-7D841039D859}" v="3" dt="2025-12-19T11:21:16.0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4915" autoAdjust="0"/>
  </p:normalViewPr>
  <p:slideViewPr>
    <p:cSldViewPr snapToGrid="0">
      <p:cViewPr varScale="1">
        <p:scale>
          <a:sx n="105" d="100"/>
          <a:sy n="105" d="100"/>
        </p:scale>
        <p:origin x="84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CA6F3431-AE1E-495F-A75B-7AA93AB5A731}"/>
    <pc:docChg chg="undo custSel addSld delSld modSld modMainMaster">
      <pc:chgData name="McHarg, Catherine" userId="88b8f76c-9ae3-4745-88eb-fe0667a22af5" providerId="ADAL" clId="{CA6F3431-AE1E-495F-A75B-7AA93AB5A731}" dt="2025-12-19T11:23:16.225" v="34" actId="478"/>
      <pc:docMkLst>
        <pc:docMk/>
      </pc:docMkLst>
      <pc:sldChg chg="delSp mod">
        <pc:chgData name="McHarg, Catherine" userId="88b8f76c-9ae3-4745-88eb-fe0667a22af5" providerId="ADAL" clId="{CA6F3431-AE1E-495F-A75B-7AA93AB5A731}" dt="2025-12-19T11:21:32.087" v="11" actId="478"/>
        <pc:sldMkLst>
          <pc:docMk/>
          <pc:sldMk cId="3780503833" sldId="256"/>
        </pc:sldMkLst>
        <pc:picChg chg="del">
          <ac:chgData name="McHarg, Catherine" userId="88b8f76c-9ae3-4745-88eb-fe0667a22af5" providerId="ADAL" clId="{CA6F3431-AE1E-495F-A75B-7AA93AB5A731}" dt="2025-12-19T11:21:32.087" v="11" actId="478"/>
          <ac:picMkLst>
            <pc:docMk/>
            <pc:sldMk cId="3780503833" sldId="256"/>
            <ac:picMk id="3" creationId="{290BF1B2-3482-AA56-1C1A-9085CE62B059}"/>
          </ac:picMkLst>
        </pc:picChg>
      </pc:sldChg>
      <pc:sldChg chg="delSp mod">
        <pc:chgData name="McHarg, Catherine" userId="88b8f76c-9ae3-4745-88eb-fe0667a22af5" providerId="ADAL" clId="{CA6F3431-AE1E-495F-A75B-7AA93AB5A731}" dt="2025-12-19T11:21:35.713" v="12" actId="478"/>
        <pc:sldMkLst>
          <pc:docMk/>
          <pc:sldMk cId="1823172008" sldId="257"/>
        </pc:sldMkLst>
        <pc:picChg chg="del">
          <ac:chgData name="McHarg, Catherine" userId="88b8f76c-9ae3-4745-88eb-fe0667a22af5" providerId="ADAL" clId="{CA6F3431-AE1E-495F-A75B-7AA93AB5A731}" dt="2025-12-19T11:21:35.713" v="12" actId="478"/>
          <ac:picMkLst>
            <pc:docMk/>
            <pc:sldMk cId="1823172008" sldId="257"/>
            <ac:picMk id="3" creationId="{EA568516-F87B-7D73-68B7-1903EB7DED9E}"/>
          </ac:picMkLst>
        </pc:picChg>
      </pc:sldChg>
      <pc:sldChg chg="delSp mod">
        <pc:chgData name="McHarg, Catherine" userId="88b8f76c-9ae3-4745-88eb-fe0667a22af5" providerId="ADAL" clId="{CA6F3431-AE1E-495F-A75B-7AA93AB5A731}" dt="2025-12-19T11:21:28.435" v="10" actId="478"/>
        <pc:sldMkLst>
          <pc:docMk/>
          <pc:sldMk cId="1365643085" sldId="262"/>
        </pc:sldMkLst>
        <pc:picChg chg="del">
          <ac:chgData name="McHarg, Catherine" userId="88b8f76c-9ae3-4745-88eb-fe0667a22af5" providerId="ADAL" clId="{CA6F3431-AE1E-495F-A75B-7AA93AB5A731}" dt="2025-12-19T11:21:28.435" v="10" actId="478"/>
          <ac:picMkLst>
            <pc:docMk/>
            <pc:sldMk cId="1365643085" sldId="262"/>
            <ac:picMk id="4" creationId="{226DF2B5-7104-4907-C28D-60E8788D30C4}"/>
          </ac:picMkLst>
        </pc:picChg>
      </pc:sldChg>
      <pc:sldChg chg="delSp mod">
        <pc:chgData name="McHarg, Catherine" userId="88b8f76c-9ae3-4745-88eb-fe0667a22af5" providerId="ADAL" clId="{CA6F3431-AE1E-495F-A75B-7AA93AB5A731}" dt="2025-12-19T11:21:49.034" v="15" actId="478"/>
        <pc:sldMkLst>
          <pc:docMk/>
          <pc:sldMk cId="4131684162" sldId="263"/>
        </pc:sldMkLst>
        <pc:picChg chg="del">
          <ac:chgData name="McHarg, Catherine" userId="88b8f76c-9ae3-4745-88eb-fe0667a22af5" providerId="ADAL" clId="{CA6F3431-AE1E-495F-A75B-7AA93AB5A731}" dt="2025-12-19T11:21:49.034" v="15" actId="478"/>
          <ac:picMkLst>
            <pc:docMk/>
            <pc:sldMk cId="4131684162" sldId="263"/>
            <ac:picMk id="2" creationId="{843110B6-341C-9FF6-E2C5-87E84500D198}"/>
          </ac:picMkLst>
        </pc:picChg>
      </pc:sldChg>
      <pc:sldChg chg="delSp mod">
        <pc:chgData name="McHarg, Catherine" userId="88b8f76c-9ae3-4745-88eb-fe0667a22af5" providerId="ADAL" clId="{CA6F3431-AE1E-495F-A75B-7AA93AB5A731}" dt="2025-12-19T11:21:53.049" v="16" actId="478"/>
        <pc:sldMkLst>
          <pc:docMk/>
          <pc:sldMk cId="598755917" sldId="266"/>
        </pc:sldMkLst>
        <pc:picChg chg="del">
          <ac:chgData name="McHarg, Catherine" userId="88b8f76c-9ae3-4745-88eb-fe0667a22af5" providerId="ADAL" clId="{CA6F3431-AE1E-495F-A75B-7AA93AB5A731}" dt="2025-12-19T11:21:53.049" v="16" actId="478"/>
          <ac:picMkLst>
            <pc:docMk/>
            <pc:sldMk cId="598755917" sldId="266"/>
            <ac:picMk id="2" creationId="{359A3717-5EBB-71E5-CB09-CDB2193FCAFC}"/>
          </ac:picMkLst>
        </pc:picChg>
      </pc:sldChg>
      <pc:sldChg chg="delSp mod">
        <pc:chgData name="McHarg, Catherine" userId="88b8f76c-9ae3-4745-88eb-fe0667a22af5" providerId="ADAL" clId="{CA6F3431-AE1E-495F-A75B-7AA93AB5A731}" dt="2025-12-19T11:22:01.121" v="18" actId="478"/>
        <pc:sldMkLst>
          <pc:docMk/>
          <pc:sldMk cId="624185368" sldId="269"/>
        </pc:sldMkLst>
        <pc:picChg chg="del">
          <ac:chgData name="McHarg, Catherine" userId="88b8f76c-9ae3-4745-88eb-fe0667a22af5" providerId="ADAL" clId="{CA6F3431-AE1E-495F-A75B-7AA93AB5A731}" dt="2025-12-19T11:22:01.121" v="18" actId="478"/>
          <ac:picMkLst>
            <pc:docMk/>
            <pc:sldMk cId="624185368" sldId="269"/>
            <ac:picMk id="2" creationId="{E1C15121-8D6A-88C3-3FAE-F35ECFC84CCB}"/>
          </ac:picMkLst>
        </pc:picChg>
      </pc:sldChg>
      <pc:sldChg chg="delSp mod">
        <pc:chgData name="McHarg, Catherine" userId="88b8f76c-9ae3-4745-88eb-fe0667a22af5" providerId="ADAL" clId="{CA6F3431-AE1E-495F-A75B-7AA93AB5A731}" dt="2025-12-19T11:22:10.976" v="20" actId="478"/>
        <pc:sldMkLst>
          <pc:docMk/>
          <pc:sldMk cId="282691873" sldId="271"/>
        </pc:sldMkLst>
        <pc:picChg chg="del">
          <ac:chgData name="McHarg, Catherine" userId="88b8f76c-9ae3-4745-88eb-fe0667a22af5" providerId="ADAL" clId="{CA6F3431-AE1E-495F-A75B-7AA93AB5A731}" dt="2025-12-19T11:22:10.976" v="20" actId="478"/>
          <ac:picMkLst>
            <pc:docMk/>
            <pc:sldMk cId="282691873" sldId="271"/>
            <ac:picMk id="2" creationId="{5218F885-5A99-A6A3-74BE-21725653FB17}"/>
          </ac:picMkLst>
        </pc:picChg>
      </pc:sldChg>
      <pc:sldChg chg="delSp mod">
        <pc:chgData name="McHarg, Catherine" userId="88b8f76c-9ae3-4745-88eb-fe0667a22af5" providerId="ADAL" clId="{CA6F3431-AE1E-495F-A75B-7AA93AB5A731}" dt="2025-12-19T11:22:13.381" v="21" actId="478"/>
        <pc:sldMkLst>
          <pc:docMk/>
          <pc:sldMk cId="1610620888" sldId="272"/>
        </pc:sldMkLst>
        <pc:picChg chg="del">
          <ac:chgData name="McHarg, Catherine" userId="88b8f76c-9ae3-4745-88eb-fe0667a22af5" providerId="ADAL" clId="{CA6F3431-AE1E-495F-A75B-7AA93AB5A731}" dt="2025-12-19T11:22:13.381" v="21" actId="478"/>
          <ac:picMkLst>
            <pc:docMk/>
            <pc:sldMk cId="1610620888" sldId="272"/>
            <ac:picMk id="2" creationId="{F7E87E64-59CA-EE08-5E5C-77D6CE047D65}"/>
          </ac:picMkLst>
        </pc:picChg>
      </pc:sldChg>
      <pc:sldChg chg="delSp mod">
        <pc:chgData name="McHarg, Catherine" userId="88b8f76c-9ae3-4745-88eb-fe0667a22af5" providerId="ADAL" clId="{CA6F3431-AE1E-495F-A75B-7AA93AB5A731}" dt="2025-12-19T11:22:15.801" v="22" actId="478"/>
        <pc:sldMkLst>
          <pc:docMk/>
          <pc:sldMk cId="1898050899" sldId="273"/>
        </pc:sldMkLst>
        <pc:picChg chg="del">
          <ac:chgData name="McHarg, Catherine" userId="88b8f76c-9ae3-4745-88eb-fe0667a22af5" providerId="ADAL" clId="{CA6F3431-AE1E-495F-A75B-7AA93AB5A731}" dt="2025-12-19T11:22:15.801" v="22" actId="478"/>
          <ac:picMkLst>
            <pc:docMk/>
            <pc:sldMk cId="1898050899" sldId="273"/>
            <ac:picMk id="2" creationId="{ADB457CB-8E94-ACDB-3DB5-B9CC7A9AF5A8}"/>
          </ac:picMkLst>
        </pc:picChg>
      </pc:sldChg>
      <pc:sldChg chg="delSp mod">
        <pc:chgData name="McHarg, Catherine" userId="88b8f76c-9ae3-4745-88eb-fe0667a22af5" providerId="ADAL" clId="{CA6F3431-AE1E-495F-A75B-7AA93AB5A731}" dt="2025-12-19T11:22:18.004" v="23" actId="478"/>
        <pc:sldMkLst>
          <pc:docMk/>
          <pc:sldMk cId="618878779" sldId="274"/>
        </pc:sldMkLst>
        <pc:picChg chg="del">
          <ac:chgData name="McHarg, Catherine" userId="88b8f76c-9ae3-4745-88eb-fe0667a22af5" providerId="ADAL" clId="{CA6F3431-AE1E-495F-A75B-7AA93AB5A731}" dt="2025-12-19T11:22:18.004" v="23" actId="478"/>
          <ac:picMkLst>
            <pc:docMk/>
            <pc:sldMk cId="618878779" sldId="274"/>
            <ac:picMk id="2" creationId="{9BB62BFB-60A1-5036-BB3A-1F57A4E04D4A}"/>
          </ac:picMkLst>
        </pc:picChg>
      </pc:sldChg>
      <pc:sldChg chg="addSp delSp modSp mod chgLayout">
        <pc:chgData name="McHarg, Catherine" userId="88b8f76c-9ae3-4745-88eb-fe0667a22af5" providerId="ADAL" clId="{CA6F3431-AE1E-495F-A75B-7AA93AB5A731}" dt="2025-12-19T11:23:00.963" v="31" actId="478"/>
        <pc:sldMkLst>
          <pc:docMk/>
          <pc:sldMk cId="447226553" sldId="275"/>
        </pc:sldMkLst>
        <pc:spChg chg="mod ord">
          <ac:chgData name="McHarg, Catherine" userId="88b8f76c-9ae3-4745-88eb-fe0667a22af5" providerId="ADAL" clId="{CA6F3431-AE1E-495F-A75B-7AA93AB5A731}" dt="2025-12-19T11:22:39.344" v="27" actId="700"/>
          <ac:spMkLst>
            <pc:docMk/>
            <pc:sldMk cId="447226553" sldId="275"/>
            <ac:spMk id="3" creationId="{A25534DA-A461-0A36-A2C0-C57827582E1F}"/>
          </ac:spMkLst>
        </pc:spChg>
        <pc:picChg chg="add del">
          <ac:chgData name="McHarg, Catherine" userId="88b8f76c-9ae3-4745-88eb-fe0667a22af5" providerId="ADAL" clId="{CA6F3431-AE1E-495F-A75B-7AA93AB5A731}" dt="2025-12-19T11:22:57.135" v="30" actId="478"/>
          <ac:picMkLst>
            <pc:docMk/>
            <pc:sldMk cId="447226553" sldId="275"/>
            <ac:picMk id="2" creationId="{037E6533-2524-60F5-F817-451B6613E837}"/>
          </ac:picMkLst>
        </pc:picChg>
        <pc:picChg chg="del">
          <ac:chgData name="McHarg, Catherine" userId="88b8f76c-9ae3-4745-88eb-fe0667a22af5" providerId="ADAL" clId="{CA6F3431-AE1E-495F-A75B-7AA93AB5A731}" dt="2025-12-19T11:23:00.963" v="31" actId="478"/>
          <ac:picMkLst>
            <pc:docMk/>
            <pc:sldMk cId="447226553" sldId="275"/>
            <ac:picMk id="4" creationId="{C02D064E-9C08-8B8E-AAF3-E88B9F0EBBF9}"/>
          </ac:picMkLst>
        </pc:picChg>
      </pc:sldChg>
      <pc:sldChg chg="delSp mod">
        <pc:chgData name="McHarg, Catherine" userId="88b8f76c-9ae3-4745-88eb-fe0667a22af5" providerId="ADAL" clId="{CA6F3431-AE1E-495F-A75B-7AA93AB5A731}" dt="2025-12-19T11:21:39.122" v="13" actId="478"/>
        <pc:sldMkLst>
          <pc:docMk/>
          <pc:sldMk cId="1923892926" sldId="276"/>
        </pc:sldMkLst>
        <pc:picChg chg="del">
          <ac:chgData name="McHarg, Catherine" userId="88b8f76c-9ae3-4745-88eb-fe0667a22af5" providerId="ADAL" clId="{CA6F3431-AE1E-495F-A75B-7AA93AB5A731}" dt="2025-12-19T11:21:39.122" v="13" actId="478"/>
          <ac:picMkLst>
            <pc:docMk/>
            <pc:sldMk cId="1923892926" sldId="276"/>
            <ac:picMk id="3" creationId="{35D63D09-EF5E-96E8-BEBD-6D2EAFA31A93}"/>
          </ac:picMkLst>
        </pc:picChg>
      </pc:sldChg>
      <pc:sldChg chg="delSp mod">
        <pc:chgData name="McHarg, Catherine" userId="88b8f76c-9ae3-4745-88eb-fe0667a22af5" providerId="ADAL" clId="{CA6F3431-AE1E-495F-A75B-7AA93AB5A731}" dt="2025-12-19T11:21:57.900" v="17" actId="478"/>
        <pc:sldMkLst>
          <pc:docMk/>
          <pc:sldMk cId="398844503" sldId="278"/>
        </pc:sldMkLst>
        <pc:picChg chg="del">
          <ac:chgData name="McHarg, Catherine" userId="88b8f76c-9ae3-4745-88eb-fe0667a22af5" providerId="ADAL" clId="{CA6F3431-AE1E-495F-A75B-7AA93AB5A731}" dt="2025-12-19T11:21:57.900" v="17" actId="478"/>
          <ac:picMkLst>
            <pc:docMk/>
            <pc:sldMk cId="398844503" sldId="278"/>
            <ac:picMk id="2" creationId="{F3DAD2EB-4950-E045-15B5-06359D2FBA87}"/>
          </ac:picMkLst>
        </pc:picChg>
      </pc:sldChg>
      <pc:sldChg chg="delSp mod">
        <pc:chgData name="McHarg, Catherine" userId="88b8f76c-9ae3-4745-88eb-fe0667a22af5" providerId="ADAL" clId="{CA6F3431-AE1E-495F-A75B-7AA93AB5A731}" dt="2025-12-19T11:22:07.883" v="19" actId="478"/>
        <pc:sldMkLst>
          <pc:docMk/>
          <pc:sldMk cId="3618156049" sldId="279"/>
        </pc:sldMkLst>
        <pc:picChg chg="del">
          <ac:chgData name="McHarg, Catherine" userId="88b8f76c-9ae3-4745-88eb-fe0667a22af5" providerId="ADAL" clId="{CA6F3431-AE1E-495F-A75B-7AA93AB5A731}" dt="2025-12-19T11:22:07.883" v="19" actId="478"/>
          <ac:picMkLst>
            <pc:docMk/>
            <pc:sldMk cId="3618156049" sldId="279"/>
            <ac:picMk id="2" creationId="{8F3A9CE6-1393-23EB-28D9-1C185A6F4C2F}"/>
          </ac:picMkLst>
        </pc:picChg>
      </pc:sldChg>
      <pc:sldChg chg="delSp mod">
        <pc:chgData name="McHarg, Catherine" userId="88b8f76c-9ae3-4745-88eb-fe0667a22af5" providerId="ADAL" clId="{CA6F3431-AE1E-495F-A75B-7AA93AB5A731}" dt="2025-12-19T11:22:24.744" v="24" actId="478"/>
        <pc:sldMkLst>
          <pc:docMk/>
          <pc:sldMk cId="900196349" sldId="280"/>
        </pc:sldMkLst>
        <pc:picChg chg="del">
          <ac:chgData name="McHarg, Catherine" userId="88b8f76c-9ae3-4745-88eb-fe0667a22af5" providerId="ADAL" clId="{CA6F3431-AE1E-495F-A75B-7AA93AB5A731}" dt="2025-12-19T11:22:24.744" v="24" actId="478"/>
          <ac:picMkLst>
            <pc:docMk/>
            <pc:sldMk cId="900196349" sldId="280"/>
            <ac:picMk id="2" creationId="{CEBD47D3-1722-E36E-5E03-3698F64063BD}"/>
          </ac:picMkLst>
        </pc:picChg>
      </pc:sldChg>
      <pc:sldChg chg="delSp mod">
        <pc:chgData name="McHarg, Catherine" userId="88b8f76c-9ae3-4745-88eb-fe0667a22af5" providerId="ADAL" clId="{CA6F3431-AE1E-495F-A75B-7AA93AB5A731}" dt="2025-12-19T11:23:13.019" v="33" actId="478"/>
        <pc:sldMkLst>
          <pc:docMk/>
          <pc:sldMk cId="3004606602" sldId="282"/>
        </pc:sldMkLst>
        <pc:picChg chg="del">
          <ac:chgData name="McHarg, Catherine" userId="88b8f76c-9ae3-4745-88eb-fe0667a22af5" providerId="ADAL" clId="{CA6F3431-AE1E-495F-A75B-7AA93AB5A731}" dt="2025-12-19T11:23:13.019" v="33" actId="478"/>
          <ac:picMkLst>
            <pc:docMk/>
            <pc:sldMk cId="3004606602" sldId="282"/>
            <ac:picMk id="2" creationId="{1BC4689C-65FB-7CBD-DF2F-76B3FCAE6659}"/>
          </ac:picMkLst>
        </pc:picChg>
      </pc:sldChg>
      <pc:sldChg chg="delSp mod">
        <pc:chgData name="McHarg, Catherine" userId="88b8f76c-9ae3-4745-88eb-fe0667a22af5" providerId="ADAL" clId="{CA6F3431-AE1E-495F-A75B-7AA93AB5A731}" dt="2025-12-19T11:21:46.145" v="14" actId="478"/>
        <pc:sldMkLst>
          <pc:docMk/>
          <pc:sldMk cId="1284584520" sldId="395"/>
        </pc:sldMkLst>
        <pc:picChg chg="del">
          <ac:chgData name="McHarg, Catherine" userId="88b8f76c-9ae3-4745-88eb-fe0667a22af5" providerId="ADAL" clId="{CA6F3431-AE1E-495F-A75B-7AA93AB5A731}" dt="2025-12-19T11:21:46.145" v="14" actId="478"/>
          <ac:picMkLst>
            <pc:docMk/>
            <pc:sldMk cId="1284584520" sldId="395"/>
            <ac:picMk id="3" creationId="{39A6F563-5D51-60F1-9C78-7AB0A0A43939}"/>
          </ac:picMkLst>
        </pc:picChg>
      </pc:sldChg>
      <pc:sldChg chg="delSp mod">
        <pc:chgData name="McHarg, Catherine" userId="88b8f76c-9ae3-4745-88eb-fe0667a22af5" providerId="ADAL" clId="{CA6F3431-AE1E-495F-A75B-7AA93AB5A731}" dt="2025-12-19T11:23:16.225" v="34" actId="478"/>
        <pc:sldMkLst>
          <pc:docMk/>
          <pc:sldMk cId="3405899663" sldId="396"/>
        </pc:sldMkLst>
        <pc:picChg chg="del">
          <ac:chgData name="McHarg, Catherine" userId="88b8f76c-9ae3-4745-88eb-fe0667a22af5" providerId="ADAL" clId="{CA6F3431-AE1E-495F-A75B-7AA93AB5A731}" dt="2025-12-19T11:23:16.225" v="34" actId="478"/>
          <ac:picMkLst>
            <pc:docMk/>
            <pc:sldMk cId="3405899663" sldId="396"/>
            <ac:picMk id="2" creationId="{4C629907-E859-B163-FA8D-C8C82E865069}"/>
          </ac:picMkLst>
        </pc:picChg>
      </pc:sldChg>
      <pc:sldChg chg="addSp delSp modSp add del mod">
        <pc:chgData name="McHarg, Catherine" userId="88b8f76c-9ae3-4745-88eb-fe0667a22af5" providerId="ADAL" clId="{CA6F3431-AE1E-495F-A75B-7AA93AB5A731}" dt="2025-12-19T11:21:24.201" v="9" actId="2696"/>
        <pc:sldMkLst>
          <pc:docMk/>
          <pc:sldMk cId="2613798953" sldId="397"/>
        </pc:sldMkLst>
        <pc:spChg chg="add mod">
          <ac:chgData name="McHarg, Catherine" userId="88b8f76c-9ae3-4745-88eb-fe0667a22af5" providerId="ADAL" clId="{CA6F3431-AE1E-495F-A75B-7AA93AB5A731}" dt="2025-12-19T11:20:58.547" v="4" actId="164"/>
          <ac:spMkLst>
            <pc:docMk/>
            <pc:sldMk cId="2613798953" sldId="397"/>
            <ac:spMk id="2" creationId="{799CF56C-0B0D-17F5-BA72-0CC6D28F2AF3}"/>
          </ac:spMkLst>
        </pc:spChg>
        <pc:spChg chg="del">
          <ac:chgData name="McHarg, Catherine" userId="88b8f76c-9ae3-4745-88eb-fe0667a22af5" providerId="ADAL" clId="{CA6F3431-AE1E-495F-A75B-7AA93AB5A731}" dt="2025-12-19T11:20:28.132" v="2" actId="478"/>
          <ac:spMkLst>
            <pc:docMk/>
            <pc:sldMk cId="2613798953" sldId="397"/>
            <ac:spMk id="6" creationId="{F16C4A4F-6C2A-6B97-2F91-1FDA2224BEA0}"/>
          </ac:spMkLst>
        </pc:spChg>
        <pc:grpChg chg="add mod">
          <ac:chgData name="McHarg, Catherine" userId="88b8f76c-9ae3-4745-88eb-fe0667a22af5" providerId="ADAL" clId="{CA6F3431-AE1E-495F-A75B-7AA93AB5A731}" dt="2025-12-19T11:20:58.547" v="4" actId="164"/>
          <ac:grpSpMkLst>
            <pc:docMk/>
            <pc:sldMk cId="2613798953" sldId="397"/>
            <ac:grpSpMk id="5" creationId="{671C0F43-07EE-2F2D-30A2-B80E0CF788CC}"/>
          </ac:grpSpMkLst>
        </pc:grpChg>
        <pc:picChg chg="add mod">
          <ac:chgData name="McHarg, Catherine" userId="88b8f76c-9ae3-4745-88eb-fe0667a22af5" providerId="ADAL" clId="{CA6F3431-AE1E-495F-A75B-7AA93AB5A731}" dt="2025-12-19T11:20:58.547" v="4" actId="164"/>
          <ac:picMkLst>
            <pc:docMk/>
            <pc:sldMk cId="2613798953" sldId="397"/>
            <ac:picMk id="3" creationId="{DABF68A9-4AB5-D2D8-BCDD-3218FF5893AE}"/>
          </ac:picMkLst>
        </pc:picChg>
        <pc:picChg chg="mod">
          <ac:chgData name="McHarg, Catherine" userId="88b8f76c-9ae3-4745-88eb-fe0667a22af5" providerId="ADAL" clId="{CA6F3431-AE1E-495F-A75B-7AA93AB5A731}" dt="2025-12-19T11:20:58.547" v="4" actId="164"/>
          <ac:picMkLst>
            <pc:docMk/>
            <pc:sldMk cId="2613798953" sldId="397"/>
            <ac:picMk id="4" creationId="{C5DCA802-F088-9389-4B1F-3ABE217C1311}"/>
          </ac:picMkLst>
        </pc:picChg>
        <pc:picChg chg="del">
          <ac:chgData name="McHarg, Catherine" userId="88b8f76c-9ae3-4745-88eb-fe0667a22af5" providerId="ADAL" clId="{CA6F3431-AE1E-495F-A75B-7AA93AB5A731}" dt="2025-12-19T11:20:25.431" v="1" actId="478"/>
          <ac:picMkLst>
            <pc:docMk/>
            <pc:sldMk cId="2613798953" sldId="397"/>
            <ac:picMk id="12" creationId="{83DCBD49-3F2B-F9AA-B246-F02DCFFDD492}"/>
          </ac:picMkLst>
        </pc:picChg>
      </pc:sldChg>
      <pc:sldChg chg="add del">
        <pc:chgData name="McHarg, Catherine" userId="88b8f76c-9ae3-4745-88eb-fe0667a22af5" providerId="ADAL" clId="{CA6F3431-AE1E-495F-A75B-7AA93AB5A731}" dt="2025-12-19T11:23:09.054" v="32" actId="2696"/>
        <pc:sldMkLst>
          <pc:docMk/>
          <pc:sldMk cId="3679880812" sldId="397"/>
        </pc:sldMkLst>
      </pc:sldChg>
      <pc:sldMasterChg chg="modSldLayout">
        <pc:chgData name="McHarg, Catherine" userId="88b8f76c-9ae3-4745-88eb-fe0667a22af5" providerId="ADAL" clId="{CA6F3431-AE1E-495F-A75B-7AA93AB5A731}" dt="2025-12-19T11:21:16.053" v="8"/>
        <pc:sldMasterMkLst>
          <pc:docMk/>
          <pc:sldMasterMk cId="2590187411" sldId="2147483648"/>
        </pc:sldMasterMkLst>
        <pc:sldLayoutChg chg="addSp delSp modSp mod">
          <pc:chgData name="McHarg, Catherine" userId="88b8f76c-9ae3-4745-88eb-fe0667a22af5" providerId="ADAL" clId="{CA6F3431-AE1E-495F-A75B-7AA93AB5A731}" dt="2025-12-19T11:21:16.053" v="8"/>
          <pc:sldLayoutMkLst>
            <pc:docMk/>
            <pc:sldMasterMk cId="2590187411" sldId="2147483648"/>
            <pc:sldLayoutMk cId="1802093656" sldId="2147483655"/>
          </pc:sldLayoutMkLst>
          <pc:spChg chg="del">
            <ac:chgData name="McHarg, Catherine" userId="88b8f76c-9ae3-4745-88eb-fe0667a22af5" providerId="ADAL" clId="{CA6F3431-AE1E-495F-A75B-7AA93AB5A731}" dt="2025-12-19T11:21:11.435" v="5" actId="478"/>
            <ac:spMkLst>
              <pc:docMk/>
              <pc:sldMasterMk cId="2590187411" sldId="2147483648"/>
              <pc:sldLayoutMk cId="1802093656" sldId="2147483655"/>
              <ac:spMk id="2" creationId="{25807944-8A78-2C3F-75B6-D189B5FD840B}"/>
            </ac:spMkLst>
          </pc:spChg>
          <pc:spChg chg="del">
            <ac:chgData name="McHarg, Catherine" userId="88b8f76c-9ae3-4745-88eb-fe0667a22af5" providerId="ADAL" clId="{CA6F3431-AE1E-495F-A75B-7AA93AB5A731}" dt="2025-12-19T11:21:13.102" v="6" actId="478"/>
            <ac:spMkLst>
              <pc:docMk/>
              <pc:sldMasterMk cId="2590187411" sldId="2147483648"/>
              <pc:sldLayoutMk cId="1802093656" sldId="2147483655"/>
              <ac:spMk id="3" creationId="{BA83F2C1-99C4-1EC6-3935-148BA9A4F04A}"/>
            </ac:spMkLst>
          </pc:spChg>
          <pc:spChg chg="del">
            <ac:chgData name="McHarg, Catherine" userId="88b8f76c-9ae3-4745-88eb-fe0667a22af5" providerId="ADAL" clId="{CA6F3431-AE1E-495F-A75B-7AA93AB5A731}" dt="2025-12-19T11:21:14.515" v="7" actId="478"/>
            <ac:spMkLst>
              <pc:docMk/>
              <pc:sldMasterMk cId="2590187411" sldId="2147483648"/>
              <pc:sldLayoutMk cId="1802093656" sldId="2147483655"/>
              <ac:spMk id="4" creationId="{F6EBB67A-A260-3D90-3071-A7A4704BA8CA}"/>
            </ac:spMkLst>
          </pc:spChg>
          <pc:spChg chg="mod">
            <ac:chgData name="McHarg, Catherine" userId="88b8f76c-9ae3-4745-88eb-fe0667a22af5" providerId="ADAL" clId="{CA6F3431-AE1E-495F-A75B-7AA93AB5A731}" dt="2025-12-19T11:21:16.053" v="8"/>
            <ac:spMkLst>
              <pc:docMk/>
              <pc:sldMasterMk cId="2590187411" sldId="2147483648"/>
              <pc:sldLayoutMk cId="1802093656" sldId="2147483655"/>
              <ac:spMk id="7" creationId="{CC1BA98A-607E-B980-B159-DB89561CC3E9}"/>
            </ac:spMkLst>
          </pc:spChg>
          <pc:grpChg chg="add mod">
            <ac:chgData name="McHarg, Catherine" userId="88b8f76c-9ae3-4745-88eb-fe0667a22af5" providerId="ADAL" clId="{CA6F3431-AE1E-495F-A75B-7AA93AB5A731}" dt="2025-12-19T11:21:16.053" v="8"/>
            <ac:grpSpMkLst>
              <pc:docMk/>
              <pc:sldMasterMk cId="2590187411" sldId="2147483648"/>
              <pc:sldLayoutMk cId="1802093656" sldId="2147483655"/>
              <ac:grpSpMk id="5" creationId="{2A8A2C00-1587-EAC2-74C7-495BEE51B133}"/>
            </ac:grpSpMkLst>
          </pc:grpChg>
          <pc:picChg chg="mod">
            <ac:chgData name="McHarg, Catherine" userId="88b8f76c-9ae3-4745-88eb-fe0667a22af5" providerId="ADAL" clId="{CA6F3431-AE1E-495F-A75B-7AA93AB5A731}" dt="2025-12-19T11:21:16.053" v="8"/>
            <ac:picMkLst>
              <pc:docMk/>
              <pc:sldMasterMk cId="2590187411" sldId="2147483648"/>
              <pc:sldLayoutMk cId="1802093656" sldId="2147483655"/>
              <ac:picMk id="6" creationId="{17757812-063A-59B8-1D64-8DF13A9C8372}"/>
            </ac:picMkLst>
          </pc:picChg>
          <pc:picChg chg="mod">
            <ac:chgData name="McHarg, Catherine" userId="88b8f76c-9ae3-4745-88eb-fe0667a22af5" providerId="ADAL" clId="{CA6F3431-AE1E-495F-A75B-7AA93AB5A731}" dt="2025-12-19T11:21:16.053" v="8"/>
            <ac:picMkLst>
              <pc:docMk/>
              <pc:sldMasterMk cId="2590187411" sldId="2147483648"/>
              <pc:sldLayoutMk cId="1802093656" sldId="2147483655"/>
              <ac:picMk id="8" creationId="{F0C72B3C-A6C1-6E5D-3CA5-D41AD1653F75}"/>
            </ac:picMkLst>
          </pc:picChg>
        </pc:sldLayoutChg>
      </pc:sldMasterChg>
    </pc:docChg>
  </pc:docChgLst>
  <pc:docChgLst>
    <pc:chgData name="Heritage Schools" userId="6gjvDX0/mHzfIK9Y/15m1KxyO5bGWIfp6Rn6MDXvGJ8=" providerId="None" clId="Web-{E156A943-0D3F-418D-9E96-020B741683C7}"/>
    <pc:docChg chg="addSld delSld modSld">
      <pc:chgData name="Heritage Schools" userId="6gjvDX0/mHzfIK9Y/15m1KxyO5bGWIfp6Rn6MDXvGJ8=" providerId="None" clId="Web-{E156A943-0D3F-418D-9E96-020B741683C7}" dt="2025-12-08T14:57:52.922" v="11"/>
      <pc:docMkLst>
        <pc:docMk/>
      </pc:docMkLst>
      <pc:sldChg chg="addSp delSp modSp add replId">
        <pc:chgData name="Heritage Schools" userId="6gjvDX0/mHzfIK9Y/15m1KxyO5bGWIfp6Rn6MDXvGJ8=" providerId="None" clId="Web-{E156A943-0D3F-418D-9E96-020B741683C7}" dt="2025-12-08T14:57:52.922" v="11"/>
        <pc:sldMkLst>
          <pc:docMk/>
          <pc:sldMk cId="3405899663" sldId="396"/>
        </pc:sldMkLst>
        <pc:spChg chg="mod">
          <ac:chgData name="Heritage Schools" userId="6gjvDX0/mHzfIK9Y/15m1KxyO5bGWIfp6Rn6MDXvGJ8=" providerId="None" clId="Web-{E156A943-0D3F-418D-9E96-020B741683C7}" dt="2025-12-08T14:57:27.874" v="4" actId="20577"/>
          <ac:spMkLst>
            <pc:docMk/>
            <pc:sldMk cId="3405899663" sldId="396"/>
            <ac:spMk id="3" creationId="{9293837A-D5C8-D23A-23D7-0F978B2F5C28}"/>
          </ac:spMkLst>
        </pc:spChg>
        <pc:picChg chg="add">
          <ac:chgData name="Heritage Schools" userId="6gjvDX0/mHzfIK9Y/15m1KxyO5bGWIfp6Rn6MDXvGJ8=" providerId="None" clId="Web-{E156A943-0D3F-418D-9E96-020B741683C7}" dt="2025-12-08T14:57:38.343" v="6"/>
          <ac:picMkLst>
            <pc:docMk/>
            <pc:sldMk cId="3405899663" sldId="396"/>
            <ac:picMk id="7" creationId="{0061DC15-C616-0783-3E69-D97FFD33980C}"/>
          </ac:picMkLst>
        </pc:picChg>
        <pc:picChg chg="add">
          <ac:chgData name="Heritage Schools" userId="6gjvDX0/mHzfIK9Y/15m1KxyO5bGWIfp6Rn6MDXvGJ8=" providerId="None" clId="Web-{E156A943-0D3F-418D-9E96-020B741683C7}" dt="2025-12-08T14:57:38.390" v="7"/>
          <ac:picMkLst>
            <pc:docMk/>
            <pc:sldMk cId="3405899663" sldId="396"/>
            <ac:picMk id="9" creationId="{03B4AEC1-08B1-D016-3762-AD49834A2AA5}"/>
          </ac:picMkLst>
        </pc:picChg>
        <pc:picChg chg="add">
          <ac:chgData name="Heritage Schools" userId="6gjvDX0/mHzfIK9Y/15m1KxyO5bGWIfp6Rn6MDXvGJ8=" providerId="None" clId="Web-{E156A943-0D3F-418D-9E96-020B741683C7}" dt="2025-12-08T14:57:38.453" v="8"/>
          <ac:picMkLst>
            <pc:docMk/>
            <pc:sldMk cId="3405899663" sldId="396"/>
            <ac:picMk id="11" creationId="{CFCF07AD-70DB-9C6C-FBEE-39FDB1A8888D}"/>
          </ac:picMkLst>
        </pc:picChg>
        <pc:picChg chg="add">
          <ac:chgData name="Heritage Schools" userId="6gjvDX0/mHzfIK9Y/15m1KxyO5bGWIfp6Rn6MDXvGJ8=" providerId="None" clId="Web-{E156A943-0D3F-418D-9E96-020B741683C7}" dt="2025-12-08T14:57:38.515" v="9"/>
          <ac:picMkLst>
            <pc:docMk/>
            <pc:sldMk cId="3405899663" sldId="396"/>
            <ac:picMk id="13" creationId="{BD05EAC6-525B-D49C-F73B-1160D2394D2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DA3F09-22AE-4F34-9DBC-B37E7C9FC1D9}" type="datetimeFigureOut">
              <a:rPr lang="en-GB" smtClean="0"/>
              <a:t>19/12/2025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5AF9E5-E9B1-4A41-93B9-FA167F42EF2F}" type="slidenum">
              <a:rPr lang="en-GB" smtClean="0"/>
              <a:t>‹#›</a:t>
            </a:fld>
            <a:endParaRPr lang="en-GB"/>
          </a:p>
        </p:txBody>
      </p:sp>
    </p:spTree>
    <p:extLst>
      <p:ext uri="{BB962C8B-B14F-4D97-AF65-F5344CB8AC3E}">
        <p14:creationId xmlns:p14="http://schemas.microsoft.com/office/powerpoint/2010/main" val="2774642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vimeo.com/1045053069#t=1m30s&amp;end=3m07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vimeo.com/1045083703#t=1m06s&amp;end=1m27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vimeo.com/1045053069#t=0m58s&amp;end=1m14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vimeo.com/1045083703#t=2m44s&amp;end=4m06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vimeo.com/1045083703#t=2m44s&amp;end=4m06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D5AF9E5-E9B1-4A41-93B9-FA167F42EF2F}" type="slidenum">
              <a:rPr lang="en-GB" smtClean="0"/>
              <a:t>7</a:t>
            </a:fld>
            <a:endParaRPr lang="en-GB"/>
          </a:p>
        </p:txBody>
      </p:sp>
    </p:spTree>
    <p:extLst>
      <p:ext uri="{BB962C8B-B14F-4D97-AF65-F5344CB8AC3E}">
        <p14:creationId xmlns:p14="http://schemas.microsoft.com/office/powerpoint/2010/main" val="2523144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64254-091F-88DF-8BF8-58704392D1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63977B-0643-22ED-D5FA-56A9EA2140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74AF01-26CE-FFC1-44BC-E8B9D7D5E41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3"/>
              </a:rPr>
              <a:t>https://vimeo.com/1045053069#t=1m30s&amp;end=3m07s</a:t>
            </a:r>
            <a:r>
              <a:rPr lang="en-GB" sz="1200" kern="1200" dirty="0">
                <a:solidFill>
                  <a:schemeClr val="tx1"/>
                </a:solidFill>
                <a:effectLst/>
                <a:latin typeface="+mn-lt"/>
                <a:ea typeface="+mn-ea"/>
                <a:cs typeface="+mn-cs"/>
              </a:rPr>
              <a:t> </a:t>
            </a:r>
          </a:p>
          <a:p>
            <a:endParaRPr lang="en-GB" dirty="0"/>
          </a:p>
        </p:txBody>
      </p:sp>
      <p:sp>
        <p:nvSpPr>
          <p:cNvPr id="4" name="Slide Number Placeholder 3">
            <a:extLst>
              <a:ext uri="{FF2B5EF4-FFF2-40B4-BE49-F238E27FC236}">
                <a16:creationId xmlns:a16="http://schemas.microsoft.com/office/drawing/2014/main" id="{292059CB-75AB-80E7-9459-2110367C3C2C}"/>
              </a:ext>
            </a:extLst>
          </p:cNvPr>
          <p:cNvSpPr>
            <a:spLocks noGrp="1"/>
          </p:cNvSpPr>
          <p:nvPr>
            <p:ph type="sldNum" sz="quarter" idx="5"/>
          </p:nvPr>
        </p:nvSpPr>
        <p:spPr/>
        <p:txBody>
          <a:bodyPr/>
          <a:lstStyle/>
          <a:p>
            <a:fld id="{ED5AF9E5-E9B1-4A41-93B9-FA167F42EF2F}" type="slidenum">
              <a:rPr lang="en-GB" smtClean="0"/>
              <a:t>8</a:t>
            </a:fld>
            <a:endParaRPr lang="en-GB"/>
          </a:p>
        </p:txBody>
      </p:sp>
    </p:spTree>
    <p:extLst>
      <p:ext uri="{BB962C8B-B14F-4D97-AF65-F5344CB8AC3E}">
        <p14:creationId xmlns:p14="http://schemas.microsoft.com/office/powerpoint/2010/main" val="156759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19CC8-F646-6BA4-29E8-94CAF2451A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7FFAC1-A8C1-91E6-12D5-49D7968331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3B1238-F58E-85F3-E8C0-04668632E7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3"/>
              </a:rPr>
              <a:t>https://vimeo.com/1045083703#t=1m06s&amp;end=1m27s</a:t>
            </a:r>
            <a:r>
              <a:rPr lang="en-GB" sz="1200" kern="1200" dirty="0">
                <a:solidFill>
                  <a:schemeClr val="tx1"/>
                </a:solidFill>
                <a:effectLst/>
                <a:latin typeface="+mn-lt"/>
                <a:ea typeface="+mn-ea"/>
                <a:cs typeface="+mn-cs"/>
              </a:rPr>
              <a:t> </a:t>
            </a:r>
          </a:p>
          <a:p>
            <a:endParaRPr lang="en-GB" dirty="0"/>
          </a:p>
        </p:txBody>
      </p:sp>
      <p:sp>
        <p:nvSpPr>
          <p:cNvPr id="4" name="Slide Number Placeholder 3">
            <a:extLst>
              <a:ext uri="{FF2B5EF4-FFF2-40B4-BE49-F238E27FC236}">
                <a16:creationId xmlns:a16="http://schemas.microsoft.com/office/drawing/2014/main" id="{374772C8-B305-CFE2-952B-96B68A79547E}"/>
              </a:ext>
            </a:extLst>
          </p:cNvPr>
          <p:cNvSpPr>
            <a:spLocks noGrp="1"/>
          </p:cNvSpPr>
          <p:nvPr>
            <p:ph type="sldNum" sz="quarter" idx="5"/>
          </p:nvPr>
        </p:nvSpPr>
        <p:spPr/>
        <p:txBody>
          <a:bodyPr/>
          <a:lstStyle/>
          <a:p>
            <a:fld id="{ED5AF9E5-E9B1-4A41-93B9-FA167F42EF2F}" type="slidenum">
              <a:rPr lang="en-GB" smtClean="0"/>
              <a:t>10</a:t>
            </a:fld>
            <a:endParaRPr lang="en-GB"/>
          </a:p>
        </p:txBody>
      </p:sp>
    </p:spTree>
    <p:extLst>
      <p:ext uri="{BB962C8B-B14F-4D97-AF65-F5344CB8AC3E}">
        <p14:creationId xmlns:p14="http://schemas.microsoft.com/office/powerpoint/2010/main" val="2962956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D5AF9E5-E9B1-4A41-93B9-FA167F42EF2F}" type="slidenum">
              <a:rPr lang="en-GB" smtClean="0"/>
              <a:t>13</a:t>
            </a:fld>
            <a:endParaRPr lang="en-GB"/>
          </a:p>
        </p:txBody>
      </p:sp>
    </p:spTree>
    <p:extLst>
      <p:ext uri="{BB962C8B-B14F-4D97-AF65-F5344CB8AC3E}">
        <p14:creationId xmlns:p14="http://schemas.microsoft.com/office/powerpoint/2010/main" val="982043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D5AF9E5-E9B1-4A41-93B9-FA167F42EF2F}" type="slidenum">
              <a:rPr lang="en-GB" smtClean="0"/>
              <a:t>14</a:t>
            </a:fld>
            <a:endParaRPr lang="en-GB"/>
          </a:p>
        </p:txBody>
      </p:sp>
    </p:spTree>
    <p:extLst>
      <p:ext uri="{BB962C8B-B14F-4D97-AF65-F5344CB8AC3E}">
        <p14:creationId xmlns:p14="http://schemas.microsoft.com/office/powerpoint/2010/main" val="3659317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57F17-EA5B-E291-50A7-AE05434AA1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1B0BBF-5FFA-CEFF-09A8-C7A3103221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D38587-133E-2923-35DA-67B26B03362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3"/>
              </a:rPr>
              <a:t>https://vimeo.com/1045053069#t=0m58s&amp;end=1m14s</a:t>
            </a:r>
            <a:r>
              <a:rPr lang="en-GB" sz="1200" kern="1200" dirty="0">
                <a:solidFill>
                  <a:schemeClr val="tx1"/>
                </a:solidFill>
                <a:effectLst/>
                <a:latin typeface="+mn-lt"/>
                <a:ea typeface="+mn-ea"/>
                <a:cs typeface="+mn-cs"/>
              </a:rPr>
              <a:t>  </a:t>
            </a:r>
          </a:p>
          <a:p>
            <a:endParaRPr lang="en-GB" dirty="0"/>
          </a:p>
        </p:txBody>
      </p:sp>
      <p:sp>
        <p:nvSpPr>
          <p:cNvPr id="4" name="Slide Number Placeholder 3">
            <a:extLst>
              <a:ext uri="{FF2B5EF4-FFF2-40B4-BE49-F238E27FC236}">
                <a16:creationId xmlns:a16="http://schemas.microsoft.com/office/drawing/2014/main" id="{E9245344-293A-2C58-4F94-40843EC7F229}"/>
              </a:ext>
            </a:extLst>
          </p:cNvPr>
          <p:cNvSpPr>
            <a:spLocks noGrp="1"/>
          </p:cNvSpPr>
          <p:nvPr>
            <p:ph type="sldNum" sz="quarter" idx="5"/>
          </p:nvPr>
        </p:nvSpPr>
        <p:spPr/>
        <p:txBody>
          <a:bodyPr/>
          <a:lstStyle/>
          <a:p>
            <a:fld id="{ED5AF9E5-E9B1-4A41-93B9-FA167F42EF2F}" type="slidenum">
              <a:rPr lang="en-GB" smtClean="0"/>
              <a:t>15</a:t>
            </a:fld>
            <a:endParaRPr lang="en-GB"/>
          </a:p>
        </p:txBody>
      </p:sp>
    </p:spTree>
    <p:extLst>
      <p:ext uri="{BB962C8B-B14F-4D97-AF65-F5344CB8AC3E}">
        <p14:creationId xmlns:p14="http://schemas.microsoft.com/office/powerpoint/2010/main" val="2541326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561E3-6980-B2DB-6F03-D7990EFBD5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8B8981-50DE-0C01-F2DA-C6A6D298E4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9D0533-527F-9DEA-ABFB-5069BA08287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3"/>
              </a:rPr>
              <a:t>https://vimeo.com/1045083703#t=2m44s&amp;end=4m06s</a:t>
            </a:r>
            <a:r>
              <a:rPr lang="en-GB" sz="1200" kern="1200" dirty="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3ADA39F5-5FCC-05FE-071A-234A196229BF}"/>
              </a:ext>
            </a:extLst>
          </p:cNvPr>
          <p:cNvSpPr>
            <a:spLocks noGrp="1"/>
          </p:cNvSpPr>
          <p:nvPr>
            <p:ph type="sldNum" sz="quarter" idx="5"/>
          </p:nvPr>
        </p:nvSpPr>
        <p:spPr/>
        <p:txBody>
          <a:bodyPr/>
          <a:lstStyle/>
          <a:p>
            <a:fld id="{ED5AF9E5-E9B1-4A41-93B9-FA167F42EF2F}" type="slidenum">
              <a:rPr lang="en-GB" smtClean="0"/>
              <a:t>17</a:t>
            </a:fld>
            <a:endParaRPr lang="en-GB"/>
          </a:p>
        </p:txBody>
      </p:sp>
    </p:spTree>
    <p:extLst>
      <p:ext uri="{BB962C8B-B14F-4D97-AF65-F5344CB8AC3E}">
        <p14:creationId xmlns:p14="http://schemas.microsoft.com/office/powerpoint/2010/main" val="1733332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A4073-5401-CBF3-4DDE-6745233429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909273-DF9D-3531-E5DF-AA487134C6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0ACBF8-6A0D-D806-3DFC-808312D0378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3"/>
              </a:rPr>
              <a:t>https://vimeo.com/1045083703#t=2m44s&amp;end=4m06s</a:t>
            </a:r>
            <a:r>
              <a:rPr lang="en-GB" sz="1200" kern="1200" dirty="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92546725-C732-4394-427C-B03439811519}"/>
              </a:ext>
            </a:extLst>
          </p:cNvPr>
          <p:cNvSpPr>
            <a:spLocks noGrp="1"/>
          </p:cNvSpPr>
          <p:nvPr>
            <p:ph type="sldNum" sz="quarter" idx="5"/>
          </p:nvPr>
        </p:nvSpPr>
        <p:spPr/>
        <p:txBody>
          <a:bodyPr/>
          <a:lstStyle/>
          <a:p>
            <a:fld id="{ED5AF9E5-E9B1-4A41-93B9-FA167F42EF2F}" type="slidenum">
              <a:rPr lang="en-GB" smtClean="0"/>
              <a:t>18</a:t>
            </a:fld>
            <a:endParaRPr lang="en-GB"/>
          </a:p>
        </p:txBody>
      </p:sp>
    </p:spTree>
    <p:extLst>
      <p:ext uri="{BB962C8B-B14F-4D97-AF65-F5344CB8AC3E}">
        <p14:creationId xmlns:p14="http://schemas.microsoft.com/office/powerpoint/2010/main" val="465789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8D517-F6B4-A027-C2B0-0E31827D30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CBF9853-3959-7C14-BD54-9B9FDC353C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4F9D69F-FF5A-B872-63BF-D80388E29D33}"/>
              </a:ext>
            </a:extLst>
          </p:cNvPr>
          <p:cNvSpPr>
            <a:spLocks noGrp="1"/>
          </p:cNvSpPr>
          <p:nvPr>
            <p:ph type="dt" sz="half" idx="10"/>
          </p:nvPr>
        </p:nvSpPr>
        <p:spPr/>
        <p:txBody>
          <a:bodyPr/>
          <a:lstStyle/>
          <a:p>
            <a:fld id="{0C560BF3-709E-4A84-9F06-6507670BFA8B}" type="datetimeFigureOut">
              <a:rPr lang="en-GB" smtClean="0"/>
              <a:t>19/12/2025</a:t>
            </a:fld>
            <a:endParaRPr lang="en-GB"/>
          </a:p>
        </p:txBody>
      </p:sp>
      <p:sp>
        <p:nvSpPr>
          <p:cNvPr id="5" name="Footer Placeholder 4">
            <a:extLst>
              <a:ext uri="{FF2B5EF4-FFF2-40B4-BE49-F238E27FC236}">
                <a16:creationId xmlns:a16="http://schemas.microsoft.com/office/drawing/2014/main" id="{50320334-6318-4CBB-9285-FAFFF7D43B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B9D72F-FF5A-00E0-118A-03B4E674FF41}"/>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1122499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F682B-67C7-0998-50DA-D6C4000EEBE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784F4A1-B4F7-78C6-33FE-ACE246892A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0A57D3-8ED0-B56D-F6DE-9DB515CF84A2}"/>
              </a:ext>
            </a:extLst>
          </p:cNvPr>
          <p:cNvSpPr>
            <a:spLocks noGrp="1"/>
          </p:cNvSpPr>
          <p:nvPr>
            <p:ph type="dt" sz="half" idx="10"/>
          </p:nvPr>
        </p:nvSpPr>
        <p:spPr/>
        <p:txBody>
          <a:bodyPr/>
          <a:lstStyle/>
          <a:p>
            <a:fld id="{0C560BF3-709E-4A84-9F06-6507670BFA8B}" type="datetimeFigureOut">
              <a:rPr lang="en-GB" smtClean="0"/>
              <a:t>19/12/2025</a:t>
            </a:fld>
            <a:endParaRPr lang="en-GB"/>
          </a:p>
        </p:txBody>
      </p:sp>
      <p:sp>
        <p:nvSpPr>
          <p:cNvPr id="5" name="Footer Placeholder 4">
            <a:extLst>
              <a:ext uri="{FF2B5EF4-FFF2-40B4-BE49-F238E27FC236}">
                <a16:creationId xmlns:a16="http://schemas.microsoft.com/office/drawing/2014/main" id="{3DF9D937-ACF2-FF99-E9E5-21F1DC059F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9C235F-6B44-C9B6-69DC-A5473D1F877E}"/>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3941191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B3B197-A3FF-7835-6E89-9B6728739AE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6BA82E8-A9D4-BDFE-DF51-317CD955CD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AA672E-353E-DE98-8280-B0779B0D38B6}"/>
              </a:ext>
            </a:extLst>
          </p:cNvPr>
          <p:cNvSpPr>
            <a:spLocks noGrp="1"/>
          </p:cNvSpPr>
          <p:nvPr>
            <p:ph type="dt" sz="half" idx="10"/>
          </p:nvPr>
        </p:nvSpPr>
        <p:spPr/>
        <p:txBody>
          <a:bodyPr/>
          <a:lstStyle/>
          <a:p>
            <a:fld id="{0C560BF3-709E-4A84-9F06-6507670BFA8B}" type="datetimeFigureOut">
              <a:rPr lang="en-GB" smtClean="0"/>
              <a:t>19/12/2025</a:t>
            </a:fld>
            <a:endParaRPr lang="en-GB"/>
          </a:p>
        </p:txBody>
      </p:sp>
      <p:sp>
        <p:nvSpPr>
          <p:cNvPr id="5" name="Footer Placeholder 4">
            <a:extLst>
              <a:ext uri="{FF2B5EF4-FFF2-40B4-BE49-F238E27FC236}">
                <a16:creationId xmlns:a16="http://schemas.microsoft.com/office/drawing/2014/main" id="{AF5C6ACE-A947-1650-E723-608A921D9E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1B1F42-D468-2208-27A1-B787C88FD8E5}"/>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984261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F5496-974C-7FA7-C430-AEB5BF7E64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3CBEF37-F802-4A68-9B8F-162539A167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D1DEC5-8181-2923-69F3-BA328DB144E5}"/>
              </a:ext>
            </a:extLst>
          </p:cNvPr>
          <p:cNvSpPr>
            <a:spLocks noGrp="1"/>
          </p:cNvSpPr>
          <p:nvPr>
            <p:ph type="dt" sz="half" idx="10"/>
          </p:nvPr>
        </p:nvSpPr>
        <p:spPr/>
        <p:txBody>
          <a:bodyPr/>
          <a:lstStyle/>
          <a:p>
            <a:fld id="{0C560BF3-709E-4A84-9F06-6507670BFA8B}" type="datetimeFigureOut">
              <a:rPr lang="en-GB" smtClean="0"/>
              <a:t>19/12/2025</a:t>
            </a:fld>
            <a:endParaRPr lang="en-GB"/>
          </a:p>
        </p:txBody>
      </p:sp>
      <p:sp>
        <p:nvSpPr>
          <p:cNvPr id="5" name="Footer Placeholder 4">
            <a:extLst>
              <a:ext uri="{FF2B5EF4-FFF2-40B4-BE49-F238E27FC236}">
                <a16:creationId xmlns:a16="http://schemas.microsoft.com/office/drawing/2014/main" id="{98592A62-D5BA-49D8-D4DE-D984815B8D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57448C-F588-02CB-09B6-3922F3598446}"/>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3523493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0E032-F163-BF21-DC9C-84E496B3E5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CC41ADD-A97F-8C3D-589F-43E7DD958EF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501C47-4CC6-DFDF-0A86-880BBFD533F5}"/>
              </a:ext>
            </a:extLst>
          </p:cNvPr>
          <p:cNvSpPr>
            <a:spLocks noGrp="1"/>
          </p:cNvSpPr>
          <p:nvPr>
            <p:ph type="dt" sz="half" idx="10"/>
          </p:nvPr>
        </p:nvSpPr>
        <p:spPr/>
        <p:txBody>
          <a:bodyPr/>
          <a:lstStyle/>
          <a:p>
            <a:fld id="{0C560BF3-709E-4A84-9F06-6507670BFA8B}" type="datetimeFigureOut">
              <a:rPr lang="en-GB" smtClean="0"/>
              <a:t>19/12/2025</a:t>
            </a:fld>
            <a:endParaRPr lang="en-GB"/>
          </a:p>
        </p:txBody>
      </p:sp>
      <p:sp>
        <p:nvSpPr>
          <p:cNvPr id="5" name="Footer Placeholder 4">
            <a:extLst>
              <a:ext uri="{FF2B5EF4-FFF2-40B4-BE49-F238E27FC236}">
                <a16:creationId xmlns:a16="http://schemas.microsoft.com/office/drawing/2014/main" id="{7C4C6848-B45D-1E41-4A53-D0EA00BA88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4348BD-ED8D-6431-9944-0EDE0516F801}"/>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691212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8187A-E981-021A-40F9-D8221A318CC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415959E-B50B-9395-58DB-D335F3EFFE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8F1B758-65D1-D6CF-23B9-93599611F1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C4B1D8B-DE8E-394E-B8F0-BB373C0911DC}"/>
              </a:ext>
            </a:extLst>
          </p:cNvPr>
          <p:cNvSpPr>
            <a:spLocks noGrp="1"/>
          </p:cNvSpPr>
          <p:nvPr>
            <p:ph type="dt" sz="half" idx="10"/>
          </p:nvPr>
        </p:nvSpPr>
        <p:spPr/>
        <p:txBody>
          <a:bodyPr/>
          <a:lstStyle/>
          <a:p>
            <a:fld id="{0C560BF3-709E-4A84-9F06-6507670BFA8B}" type="datetimeFigureOut">
              <a:rPr lang="en-GB" smtClean="0"/>
              <a:t>19/12/2025</a:t>
            </a:fld>
            <a:endParaRPr lang="en-GB"/>
          </a:p>
        </p:txBody>
      </p:sp>
      <p:sp>
        <p:nvSpPr>
          <p:cNvPr id="6" name="Footer Placeholder 5">
            <a:extLst>
              <a:ext uri="{FF2B5EF4-FFF2-40B4-BE49-F238E27FC236}">
                <a16:creationId xmlns:a16="http://schemas.microsoft.com/office/drawing/2014/main" id="{4FBB1F46-7277-DA1D-900D-E1FC0B0931E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FBF268-B60D-EE6A-92D9-0E1F06D8D45A}"/>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319988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C1E08-CB9E-7B5A-E317-91560EB1F7A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98567E5-7278-6326-CBFF-ACD9376F62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8A2EF2-7216-F721-2E0B-D573DBCE56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4FAF594-8A4E-B29F-D271-62C68475B5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125E45-4DFB-D42C-50B6-93612C0AE3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3788FEB-FBE6-E614-47D6-A5984923BB28}"/>
              </a:ext>
            </a:extLst>
          </p:cNvPr>
          <p:cNvSpPr>
            <a:spLocks noGrp="1"/>
          </p:cNvSpPr>
          <p:nvPr>
            <p:ph type="dt" sz="half" idx="10"/>
          </p:nvPr>
        </p:nvSpPr>
        <p:spPr/>
        <p:txBody>
          <a:bodyPr/>
          <a:lstStyle/>
          <a:p>
            <a:fld id="{0C560BF3-709E-4A84-9F06-6507670BFA8B}" type="datetimeFigureOut">
              <a:rPr lang="en-GB" smtClean="0"/>
              <a:t>19/12/2025</a:t>
            </a:fld>
            <a:endParaRPr lang="en-GB"/>
          </a:p>
        </p:txBody>
      </p:sp>
      <p:sp>
        <p:nvSpPr>
          <p:cNvPr id="8" name="Footer Placeholder 7">
            <a:extLst>
              <a:ext uri="{FF2B5EF4-FFF2-40B4-BE49-F238E27FC236}">
                <a16:creationId xmlns:a16="http://schemas.microsoft.com/office/drawing/2014/main" id="{0DC3A47F-F487-53C5-0578-751B743A503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551D985-8797-B5BB-F15F-DC331A4D7040}"/>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908825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1E1C7-D48A-495F-D3E9-778E041128A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DEB2B3E-F299-A3BA-25C8-18DCD4B443A5}"/>
              </a:ext>
            </a:extLst>
          </p:cNvPr>
          <p:cNvSpPr>
            <a:spLocks noGrp="1"/>
          </p:cNvSpPr>
          <p:nvPr>
            <p:ph type="dt" sz="half" idx="10"/>
          </p:nvPr>
        </p:nvSpPr>
        <p:spPr/>
        <p:txBody>
          <a:bodyPr/>
          <a:lstStyle/>
          <a:p>
            <a:fld id="{0C560BF3-709E-4A84-9F06-6507670BFA8B}" type="datetimeFigureOut">
              <a:rPr lang="en-GB" smtClean="0"/>
              <a:t>19/12/2025</a:t>
            </a:fld>
            <a:endParaRPr lang="en-GB"/>
          </a:p>
        </p:txBody>
      </p:sp>
      <p:sp>
        <p:nvSpPr>
          <p:cNvPr id="4" name="Footer Placeholder 3">
            <a:extLst>
              <a:ext uri="{FF2B5EF4-FFF2-40B4-BE49-F238E27FC236}">
                <a16:creationId xmlns:a16="http://schemas.microsoft.com/office/drawing/2014/main" id="{53835F75-CDDE-10F7-0385-E5E29E989ED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EC55B0-8311-2B73-7621-E0D87FA98AE0}"/>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2843637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A8A2C00-1587-EAC2-74C7-495BEE51B133}"/>
              </a:ext>
            </a:extLst>
          </p:cNvPr>
          <p:cNvGrpSpPr/>
          <p:nvPr userDrawn="1"/>
        </p:nvGrpSpPr>
        <p:grpSpPr>
          <a:xfrm>
            <a:off x="0" y="-2127"/>
            <a:ext cx="12192000" cy="6856614"/>
            <a:chOff x="0" y="-2127"/>
            <a:chExt cx="12192000" cy="6856614"/>
          </a:xfrm>
        </p:grpSpPr>
        <p:pic>
          <p:nvPicPr>
            <p:cNvPr id="6" name="Picture 5">
              <a:extLst>
                <a:ext uri="{FF2B5EF4-FFF2-40B4-BE49-F238E27FC236}">
                  <a16:creationId xmlns:a16="http://schemas.microsoft.com/office/drawing/2014/main" id="{17757812-063A-59B8-1D64-8DF13A9C8372}"/>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127"/>
              <a:ext cx="12192000" cy="6734237"/>
            </a:xfrm>
            <a:prstGeom prst="rect">
              <a:avLst/>
            </a:prstGeom>
          </p:spPr>
        </p:pic>
        <p:sp>
          <p:nvSpPr>
            <p:cNvPr id="7" name="Rectangle 6">
              <a:extLst>
                <a:ext uri="{FF2B5EF4-FFF2-40B4-BE49-F238E27FC236}">
                  <a16:creationId xmlns:a16="http://schemas.microsoft.com/office/drawing/2014/main" id="{CC1BA98A-607E-B980-B159-DB89561CC3E9}"/>
                </a:ext>
              </a:extLst>
            </p:cNvPr>
            <p:cNvSpPr/>
            <p:nvPr/>
          </p:nvSpPr>
          <p:spPr>
            <a:xfrm>
              <a:off x="10559515" y="6410425"/>
              <a:ext cx="1443790" cy="4440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colorful logo on a black background&#10;&#10;AI-generated content may be incorrect.">
              <a:extLst>
                <a:ext uri="{FF2B5EF4-FFF2-40B4-BE49-F238E27FC236}">
                  <a16:creationId xmlns:a16="http://schemas.microsoft.com/office/drawing/2014/main" id="{F0C72B3C-A6C1-6E5D-3CA5-D41AD1653F75}"/>
                </a:ext>
              </a:extLst>
            </p:cNvPr>
            <p:cNvPicPr>
              <a:picLocks noChangeAspect="1"/>
            </p:cNvPicPr>
            <p:nvPr/>
          </p:nvPicPr>
          <p:blipFill>
            <a:blip r:embed="rId3">
              <a:extLst>
                <a:ext uri="{28A0092B-C50C-407E-A947-70E740481C1C}">
                  <a14:useLocalDpi xmlns:a14="http://schemas.microsoft.com/office/drawing/2010/main" val="0"/>
                </a:ext>
              </a:extLst>
            </a:blip>
            <a:srcRect t="10294" b="11129"/>
            <a:stretch>
              <a:fillRect/>
            </a:stretch>
          </p:blipFill>
          <p:spPr>
            <a:xfrm>
              <a:off x="10580419" y="6380549"/>
              <a:ext cx="1137286" cy="415570"/>
            </a:xfrm>
            <a:prstGeom prst="rect">
              <a:avLst/>
            </a:prstGeom>
            <a:solidFill>
              <a:schemeClr val="bg1"/>
            </a:solidFill>
          </p:spPr>
        </p:pic>
      </p:grpSp>
    </p:spTree>
    <p:extLst>
      <p:ext uri="{BB962C8B-B14F-4D97-AF65-F5344CB8AC3E}">
        <p14:creationId xmlns:p14="http://schemas.microsoft.com/office/powerpoint/2010/main" val="1802093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94E93-9854-3DFC-0AD8-DC761C7DA4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AC993E9-5962-5FD6-CF5E-FED6456D43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BB7F53E-DA05-2F61-FE3E-59E6B07C6B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0DE564-745B-84C5-A025-3A3F2ED59988}"/>
              </a:ext>
            </a:extLst>
          </p:cNvPr>
          <p:cNvSpPr>
            <a:spLocks noGrp="1"/>
          </p:cNvSpPr>
          <p:nvPr>
            <p:ph type="dt" sz="half" idx="10"/>
          </p:nvPr>
        </p:nvSpPr>
        <p:spPr/>
        <p:txBody>
          <a:bodyPr/>
          <a:lstStyle/>
          <a:p>
            <a:fld id="{0C560BF3-709E-4A84-9F06-6507670BFA8B}" type="datetimeFigureOut">
              <a:rPr lang="en-GB" smtClean="0"/>
              <a:t>19/12/2025</a:t>
            </a:fld>
            <a:endParaRPr lang="en-GB"/>
          </a:p>
        </p:txBody>
      </p:sp>
      <p:sp>
        <p:nvSpPr>
          <p:cNvPr id="6" name="Footer Placeholder 5">
            <a:extLst>
              <a:ext uri="{FF2B5EF4-FFF2-40B4-BE49-F238E27FC236}">
                <a16:creationId xmlns:a16="http://schemas.microsoft.com/office/drawing/2014/main" id="{A9B712A9-EDA8-A9E9-75D5-0BACD986BF5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C784D2A-C52F-625D-86F1-547CE0472F99}"/>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3223870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75B28-8337-1DCB-73D7-7185D9C9CC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B0FF70F-1CB4-6B34-B775-26793BD439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0FA26F9-3A8B-0908-B6F2-F5CDF1A04B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83E804-ADCB-2761-997C-22D3866FE4B9}"/>
              </a:ext>
            </a:extLst>
          </p:cNvPr>
          <p:cNvSpPr>
            <a:spLocks noGrp="1"/>
          </p:cNvSpPr>
          <p:nvPr>
            <p:ph type="dt" sz="half" idx="10"/>
          </p:nvPr>
        </p:nvSpPr>
        <p:spPr/>
        <p:txBody>
          <a:bodyPr/>
          <a:lstStyle/>
          <a:p>
            <a:fld id="{0C560BF3-709E-4A84-9F06-6507670BFA8B}" type="datetimeFigureOut">
              <a:rPr lang="en-GB" smtClean="0"/>
              <a:t>19/12/2025</a:t>
            </a:fld>
            <a:endParaRPr lang="en-GB"/>
          </a:p>
        </p:txBody>
      </p:sp>
      <p:sp>
        <p:nvSpPr>
          <p:cNvPr id="6" name="Footer Placeholder 5">
            <a:extLst>
              <a:ext uri="{FF2B5EF4-FFF2-40B4-BE49-F238E27FC236}">
                <a16:creationId xmlns:a16="http://schemas.microsoft.com/office/drawing/2014/main" id="{F984B2BE-1F85-1D35-1C18-8818F40683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C72D481-7C0D-C75E-937B-B78E5F277FED}"/>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827189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3BA337-B1A7-750C-51E0-9CC8B83232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09FD86-22DA-813E-8B96-699F655474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AFDC18-D8E9-6A1D-627F-4F21E5A332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C560BF3-709E-4A84-9F06-6507670BFA8B}" type="datetimeFigureOut">
              <a:rPr lang="en-GB" smtClean="0"/>
              <a:t>19/12/2025</a:t>
            </a:fld>
            <a:endParaRPr lang="en-GB"/>
          </a:p>
        </p:txBody>
      </p:sp>
      <p:sp>
        <p:nvSpPr>
          <p:cNvPr id="5" name="Footer Placeholder 4">
            <a:extLst>
              <a:ext uri="{FF2B5EF4-FFF2-40B4-BE49-F238E27FC236}">
                <a16:creationId xmlns:a16="http://schemas.microsoft.com/office/drawing/2014/main" id="{35028E2C-0CE8-7059-7912-C6173E54F6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5CA82FD-A2C2-138D-20DE-CCBF3968B1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447BAA0-87E7-42C9-AC0C-FBCDDF5629E0}" type="slidenum">
              <a:rPr lang="en-GB" smtClean="0"/>
              <a:t>‹#›</a:t>
            </a:fld>
            <a:endParaRPr lang="en-GB"/>
          </a:p>
        </p:txBody>
      </p:sp>
    </p:spTree>
    <p:extLst>
      <p:ext uri="{BB962C8B-B14F-4D97-AF65-F5344CB8AC3E}">
        <p14:creationId xmlns:p14="http://schemas.microsoft.com/office/powerpoint/2010/main" val="2590187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vimeo.com/1045083703#t=1m06s&amp;end=1m27s"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hyperlink" Target="https://vimeo.com/1045053069#t=0m58s&amp;end=1m14s"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hyperlink" Target="https://vimeo.com/1045260274#t=8m05s&amp;end=8m58s" TargetMode="Externa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TIF"/><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hyperlink" Target="https://vimeo.com/1045083703#t=2m44s&amp;end=4m06s"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vimeo.com/1045004249" TargetMode="External"/><Relationship Id="rId7" Type="http://schemas.openxmlformats.org/officeDocument/2006/relationships/hyperlink" Target="https://vimeo.com/1045083703"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hyperlink" Target="https://vimeo.com/1045053069" TargetMode="External"/><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hyperlink" Target="https://vimeo.com/1045260274"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vimeo.com/1045053069#t=1m30s&amp;end=3m07s"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tiff"/><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25ABBD-814A-2DC2-E362-AAD7C8C67B06}"/>
              </a:ext>
            </a:extLst>
          </p:cNvPr>
          <p:cNvSpPr txBox="1">
            <a:spLocks noGrp="1"/>
          </p:cNvSpPr>
          <p:nvPr>
            <p:ph type="title" idx="4294967295"/>
          </p:nvPr>
        </p:nvSpPr>
        <p:spPr>
          <a:xfrm>
            <a:off x="0" y="192941"/>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Introducing the Must Farm Bronze Age Village</a:t>
            </a:r>
            <a:endParaRPr kumimoji="0" lang="en-GB" sz="3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11" descr="A reconstruction drawing of the Must Farm village, showing a series of roundhouse made from wood with roofs made of straw and grass with smoke rising from their tops. Around the village is a wooden fence made from big posts. The village is surrounded by water full of reeds and rushes. ">
            <a:extLst>
              <a:ext uri="{FF2B5EF4-FFF2-40B4-BE49-F238E27FC236}">
                <a16:creationId xmlns:a16="http://schemas.microsoft.com/office/drawing/2014/main" id="{9C05A56C-A3F8-791D-D9A9-89554EDFE7BE}"/>
              </a:ext>
            </a:extLst>
          </p:cNvPr>
          <p:cNvPicPr>
            <a:picLocks noChangeAspect="1"/>
          </p:cNvPicPr>
          <p:nvPr/>
        </p:nvPicPr>
        <p:blipFill>
          <a:blip r:embed="rId2" cstate="screen">
            <a:extLst>
              <a:ext uri="{28A0092B-C50C-407E-A947-70E740481C1C}">
                <a14:useLocalDpi xmlns:a14="http://schemas.microsoft.com/office/drawing/2010/main"/>
              </a:ext>
            </a:extLst>
          </a:blip>
          <a:srcRect l="2050" t="3479" r="1304" b="3354"/>
          <a:stretch/>
        </p:blipFill>
        <p:spPr>
          <a:xfrm>
            <a:off x="908400" y="1034340"/>
            <a:ext cx="10375200" cy="5240000"/>
          </a:xfrm>
          <a:prstGeom prst="rect">
            <a:avLst/>
          </a:prstGeom>
        </p:spPr>
      </p:pic>
    </p:spTree>
    <p:extLst>
      <p:ext uri="{BB962C8B-B14F-4D97-AF65-F5344CB8AC3E}">
        <p14:creationId xmlns:p14="http://schemas.microsoft.com/office/powerpoint/2010/main" val="1365643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C6CC4-B011-6EEE-C831-4306789E0FB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6EAA04E-9ED7-EE1B-04AC-97D71A0A74BE}"/>
              </a:ext>
            </a:extLst>
          </p:cNvPr>
          <p:cNvSpPr txBox="1">
            <a:spLocks noGrp="1"/>
          </p:cNvSpPr>
          <p:nvPr>
            <p:ph type="title" idx="4294967295"/>
          </p:nvPr>
        </p:nvSpPr>
        <p:spPr>
          <a:xfrm>
            <a:off x="0" y="232056"/>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a:lnSpc>
                <a:spcPct val="100000"/>
              </a:lnSpc>
              <a:spcBef>
                <a:spcPts val="0"/>
              </a:spcBef>
              <a:defRPr/>
            </a:pPr>
            <a:r>
              <a:rPr kumimoji="0" lang="en-US" sz="3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Artefacts from Must Farm</a:t>
            </a:r>
            <a:r>
              <a:rPr lang="en-US" sz="3600" b="1" dirty="0">
                <a:latin typeface="Calibri" panose="020F0502020204030204" pitchFamily="34" charset="0"/>
                <a:ea typeface="Calibri" panose="020F0502020204030204" pitchFamily="34" charset="0"/>
                <a:cs typeface="Calibri" panose="020F0502020204030204" pitchFamily="34" charset="0"/>
              </a:rPr>
              <a:t> Bronze Age Village</a:t>
            </a:r>
            <a:endParaRPr kumimoji="0" lang="en-GB" sz="3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faded out photo of a bronze axe with the question 'what artefacts did archaeologists find at Must Farm' written over it">
            <a:hlinkClick r:id="rId3" tooltip="Watch this video to see what artefacts were found"/>
            <a:extLst>
              <a:ext uri="{FF2B5EF4-FFF2-40B4-BE49-F238E27FC236}">
                <a16:creationId xmlns:a16="http://schemas.microsoft.com/office/drawing/2014/main" id="{32ED16F7-7111-450B-148A-5CF14EDC55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86025" y="1069848"/>
            <a:ext cx="9219950" cy="5186221"/>
          </a:xfrm>
          <a:prstGeom prst="rect">
            <a:avLst/>
          </a:prstGeom>
        </p:spPr>
      </p:pic>
      <p:sp>
        <p:nvSpPr>
          <p:cNvPr id="4" name="Action Button: Video 3">
            <a:hlinkClick r:id="rId3" highlightClick="1"/>
            <a:extLst>
              <a:ext uri="{FF2B5EF4-FFF2-40B4-BE49-F238E27FC236}">
                <a16:creationId xmlns:a16="http://schemas.microsoft.com/office/drawing/2014/main" id="{6FF10373-5692-028F-4385-4F36EE0758C3}"/>
              </a:ext>
              <a:ext uri="{C183D7F6-B498-43B3-948B-1728B52AA6E4}">
                <adec:decorative xmlns:adec="http://schemas.microsoft.com/office/drawing/2017/decorative" val="1"/>
              </a:ext>
            </a:extLst>
          </p:cNvPr>
          <p:cNvSpPr/>
          <p:nvPr/>
        </p:nvSpPr>
        <p:spPr>
          <a:xfrm>
            <a:off x="11484864" y="1143000"/>
            <a:ext cx="612648" cy="539496"/>
          </a:xfrm>
          <a:prstGeom prst="actionButtonMovi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18156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6D249C-C22E-DF57-473A-FAFBC1F4BFC0}"/>
              </a:ext>
            </a:extLst>
          </p:cNvPr>
          <p:cNvSpPr txBox="1">
            <a:spLocks noGrp="1"/>
          </p:cNvSpPr>
          <p:nvPr>
            <p:ph type="title" idx="4294967295"/>
          </p:nvPr>
        </p:nvSpPr>
        <p:spPr>
          <a:xfrm>
            <a:off x="-4916" y="221125"/>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What would the Must Farm Bronze Age Village have been like?</a:t>
            </a:r>
            <a:endParaRPr kumimoji="0" lang="en-GB" sz="3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11" descr="A detailed reconstruction drawing showing a cross section of the Must Farm village with the sides of the houses cut away so you can see what the people are doing inside. People can be seen cooking, making textiles, dumping rubbish into the river underneath the houses. ">
            <a:extLst>
              <a:ext uri="{FF2B5EF4-FFF2-40B4-BE49-F238E27FC236}">
                <a16:creationId xmlns:a16="http://schemas.microsoft.com/office/drawing/2014/main" id="{C9AB6AA6-18C9-AEC2-6BED-1E9B60E693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333655"/>
            <a:ext cx="12192000" cy="3657290"/>
          </a:xfrm>
          <a:prstGeom prst="rect">
            <a:avLst/>
          </a:prstGeom>
        </p:spPr>
      </p:pic>
      <p:grpSp>
        <p:nvGrpSpPr>
          <p:cNvPr id="5" name="Group 4">
            <a:extLst>
              <a:ext uri="{FF2B5EF4-FFF2-40B4-BE49-F238E27FC236}">
                <a16:creationId xmlns:a16="http://schemas.microsoft.com/office/drawing/2014/main" id="{55467BE0-2BFC-C93E-628E-4F808AFE340C}"/>
              </a:ext>
              <a:ext uri="{C183D7F6-B498-43B3-948B-1728B52AA6E4}">
                <adec:decorative xmlns:adec="http://schemas.microsoft.com/office/drawing/2017/decorative" val="1"/>
              </a:ext>
            </a:extLst>
          </p:cNvPr>
          <p:cNvGrpSpPr/>
          <p:nvPr/>
        </p:nvGrpSpPr>
        <p:grpSpPr>
          <a:xfrm>
            <a:off x="423709" y="5170321"/>
            <a:ext cx="11334750" cy="1052289"/>
            <a:chOff x="523875" y="5062166"/>
            <a:chExt cx="11334750" cy="1052289"/>
          </a:xfrm>
        </p:grpSpPr>
        <p:sp>
          <p:nvSpPr>
            <p:cNvPr id="4" name="Rectangle: Rounded Corners 3">
              <a:extLst>
                <a:ext uri="{FF2B5EF4-FFF2-40B4-BE49-F238E27FC236}">
                  <a16:creationId xmlns:a16="http://schemas.microsoft.com/office/drawing/2014/main" id="{057A71CE-2FE8-58EF-C402-5238305B5501}"/>
                </a:ext>
              </a:extLst>
            </p:cNvPr>
            <p:cNvSpPr/>
            <p:nvPr/>
          </p:nvSpPr>
          <p:spPr>
            <a:xfrm>
              <a:off x="1352333" y="5062166"/>
              <a:ext cx="9728622" cy="924358"/>
            </a:xfrm>
            <a:prstGeom prst="roundRect">
              <a:avLst>
                <a:gd name="adj" fmla="val 6371"/>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endParaRPr lang="en-GB" dirty="0"/>
            </a:p>
          </p:txBody>
        </p:sp>
        <p:sp>
          <p:nvSpPr>
            <p:cNvPr id="15" name="TextBox 14">
              <a:extLst>
                <a:ext uri="{FF2B5EF4-FFF2-40B4-BE49-F238E27FC236}">
                  <a16:creationId xmlns:a16="http://schemas.microsoft.com/office/drawing/2014/main" id="{4B037C96-81CE-5C90-DA7A-B6484E538D3F}"/>
                </a:ext>
              </a:extLst>
            </p:cNvPr>
            <p:cNvSpPr txBox="1"/>
            <p:nvPr/>
          </p:nvSpPr>
          <p:spPr>
            <a:xfrm>
              <a:off x="523875" y="5191125"/>
              <a:ext cx="11334750" cy="923330"/>
            </a:xfrm>
            <a:prstGeom prst="rect">
              <a:avLst/>
            </a:prstGeom>
            <a:noFill/>
          </p:spPr>
          <p:txBody>
            <a:bodyPr wrap="square" rtlCol="0">
              <a:spAutoFit/>
            </a:bodyPr>
            <a:lstStyle/>
            <a:p>
              <a:pPr algn="ctr"/>
              <a:r>
                <a:rPr lang="en-GB" sz="18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 village at Must Farm was very special as its houses would have been built on stilts above a river. </a:t>
              </a:r>
            </a:p>
            <a:p>
              <a:pPr algn="ctr"/>
              <a:r>
                <a:rPr lang="en-GB" sz="18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Around the outside of the village was a big fence of sharp stakes called a palisade. </a:t>
              </a:r>
            </a:p>
            <a:p>
              <a:endParaRPr lang="en-GB" dirty="0">
                <a:solidFill>
                  <a:schemeClr val="bg1"/>
                </a:solidFill>
              </a:endParaRPr>
            </a:p>
          </p:txBody>
        </p:sp>
      </p:grpSp>
    </p:spTree>
    <p:extLst>
      <p:ext uri="{BB962C8B-B14F-4D97-AF65-F5344CB8AC3E}">
        <p14:creationId xmlns:p14="http://schemas.microsoft.com/office/powerpoint/2010/main" val="28269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5A407A-D04B-5CD0-55BC-03E3F3B5CBAA}"/>
              </a:ext>
            </a:extLst>
          </p:cNvPr>
          <p:cNvSpPr txBox="1">
            <a:spLocks noGrp="1"/>
          </p:cNvSpPr>
          <p:nvPr>
            <p:ph type="title" idx="4294967295"/>
          </p:nvPr>
        </p:nvSpPr>
        <p:spPr>
          <a:xfrm>
            <a:off x="-14156" y="180394"/>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a:lnSpc>
                <a:spcPct val="100000"/>
              </a:lnSpc>
              <a:spcBef>
                <a:spcPts val="0"/>
              </a:spcBef>
              <a:defRPr/>
            </a:pPr>
            <a:r>
              <a:rPr kumimoji="0" lang="en-US" sz="3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Where was Must Farm</a:t>
            </a:r>
            <a:r>
              <a:rPr lang="en-US" sz="3600" b="1" dirty="0">
                <a:latin typeface="Calibri" panose="020F0502020204030204" pitchFamily="34" charset="0"/>
                <a:ea typeface="Calibri" panose="020F0502020204030204" pitchFamily="34" charset="0"/>
                <a:cs typeface="Calibri" panose="020F0502020204030204" pitchFamily="34" charset="0"/>
              </a:rPr>
              <a:t> Bronze Age Village</a:t>
            </a:r>
            <a:r>
              <a:rPr kumimoji="0" lang="en-US" sz="3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Built?</a:t>
            </a:r>
            <a:endParaRPr kumimoji="0" lang="en-GB" sz="3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descr="A photograph showing reeds and grasses with grey clouds in the sky above. ">
            <a:extLst>
              <a:ext uri="{FF2B5EF4-FFF2-40B4-BE49-F238E27FC236}">
                <a16:creationId xmlns:a16="http://schemas.microsoft.com/office/drawing/2014/main" id="{BD95E64A-1B2C-639C-D915-B4883EE857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78600" y="1237109"/>
            <a:ext cx="4838917" cy="4631905"/>
          </a:xfrm>
          <a:prstGeom prst="ellipse">
            <a:avLst/>
          </a:prstGeom>
          <a:ln w="63500" cap="rnd">
            <a:solidFill>
              <a:srgbClr val="1D4289"/>
            </a:solidFill>
          </a:ln>
          <a:effectLst/>
          <a:scene3d>
            <a:camera prst="orthographicFront"/>
            <a:lightRig rig="contrasting" dir="t">
              <a:rot lat="0" lon="0" rev="3000000"/>
            </a:lightRig>
          </a:scene3d>
          <a:sp3d contourW="7620">
            <a:bevelT w="95250" h="31750"/>
            <a:contourClr>
              <a:srgbClr val="333333"/>
            </a:contourClr>
          </a:sp3d>
        </p:spPr>
      </p:pic>
      <p:pic>
        <p:nvPicPr>
          <p:cNvPr id="12" name="Picture 11" descr="A drawing of a heron, a bird with long legs and a sharp beak. ">
            <a:extLst>
              <a:ext uri="{FF2B5EF4-FFF2-40B4-BE49-F238E27FC236}">
                <a16:creationId xmlns:a16="http://schemas.microsoft.com/office/drawing/2014/main" id="{1A225466-2A74-B255-275F-857B511DB4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76184" y="3961038"/>
            <a:ext cx="2029972" cy="2584709"/>
          </a:xfrm>
          <a:prstGeom prst="rect">
            <a:avLst/>
          </a:prstGeom>
        </p:spPr>
      </p:pic>
      <p:grpSp>
        <p:nvGrpSpPr>
          <p:cNvPr id="4" name="Group 3">
            <a:extLst>
              <a:ext uri="{FF2B5EF4-FFF2-40B4-BE49-F238E27FC236}">
                <a16:creationId xmlns:a16="http://schemas.microsoft.com/office/drawing/2014/main" id="{D0574E36-70E6-597B-2A15-505949EF96A2}"/>
              </a:ext>
              <a:ext uri="{C183D7F6-B498-43B3-948B-1728B52AA6E4}">
                <adec:decorative xmlns:adec="http://schemas.microsoft.com/office/drawing/2017/decorative" val="1"/>
              </a:ext>
            </a:extLst>
          </p:cNvPr>
          <p:cNvGrpSpPr/>
          <p:nvPr/>
        </p:nvGrpSpPr>
        <p:grpSpPr>
          <a:xfrm>
            <a:off x="608082" y="1252851"/>
            <a:ext cx="5230038" cy="1141030"/>
            <a:chOff x="456797" y="1294967"/>
            <a:chExt cx="5058179" cy="1141030"/>
          </a:xfrm>
        </p:grpSpPr>
        <p:sp>
          <p:nvSpPr>
            <p:cNvPr id="14" name="Rectangle: Rounded Corners 13">
              <a:extLst>
                <a:ext uri="{FF2B5EF4-FFF2-40B4-BE49-F238E27FC236}">
                  <a16:creationId xmlns:a16="http://schemas.microsoft.com/office/drawing/2014/main" id="{5B58955C-C3AA-DB9B-39A2-C7A03DCEF2A0}"/>
                </a:ext>
              </a:extLst>
            </p:cNvPr>
            <p:cNvSpPr/>
            <p:nvPr/>
          </p:nvSpPr>
          <p:spPr>
            <a:xfrm>
              <a:off x="456797" y="1294967"/>
              <a:ext cx="4838917" cy="924358"/>
            </a:xfrm>
            <a:prstGeom prst="roundRect">
              <a:avLst>
                <a:gd name="adj" fmla="val 6371"/>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endParaRPr lang="en-GB" dirty="0"/>
            </a:p>
          </p:txBody>
        </p:sp>
        <p:sp>
          <p:nvSpPr>
            <p:cNvPr id="15" name="TextBox 14">
              <a:extLst>
                <a:ext uri="{FF2B5EF4-FFF2-40B4-BE49-F238E27FC236}">
                  <a16:creationId xmlns:a16="http://schemas.microsoft.com/office/drawing/2014/main" id="{1829C7CC-447B-3569-DDAB-B9FBB34A09D2}"/>
                </a:ext>
              </a:extLst>
            </p:cNvPr>
            <p:cNvSpPr txBox="1"/>
            <p:nvPr/>
          </p:nvSpPr>
          <p:spPr>
            <a:xfrm>
              <a:off x="556820" y="1371347"/>
              <a:ext cx="4958156" cy="1064650"/>
            </a:xfrm>
            <a:prstGeom prst="rect">
              <a:avLst/>
            </a:prstGeom>
            <a:noFill/>
          </p:spPr>
          <p:txBody>
            <a:bodyPr wrap="square" rtlCol="0">
              <a:spAutoFit/>
            </a:bodyPr>
            <a:lstStyle/>
            <a:p>
              <a:pPr lvl="0">
                <a:lnSpc>
                  <a:spcPct val="107000"/>
                </a:lnSpc>
                <a:spcAft>
                  <a:spcPts val="800"/>
                </a:spcAft>
              </a:pPr>
              <a:r>
                <a:rPr lang="en-GB" sz="18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Must Farm Bronze Age Village was built in an area called The Fens which is in eastern England. </a:t>
              </a:r>
            </a:p>
            <a:p>
              <a:endParaRPr lang="en-GB" dirty="0"/>
            </a:p>
          </p:txBody>
        </p:sp>
      </p:grpSp>
      <p:grpSp>
        <p:nvGrpSpPr>
          <p:cNvPr id="5" name="Group 4">
            <a:extLst>
              <a:ext uri="{FF2B5EF4-FFF2-40B4-BE49-F238E27FC236}">
                <a16:creationId xmlns:a16="http://schemas.microsoft.com/office/drawing/2014/main" id="{5C65128F-3742-B2E9-10D5-914A76115B15}"/>
              </a:ext>
              <a:ext uri="{C183D7F6-B498-43B3-948B-1728B52AA6E4}">
                <adec:decorative xmlns:adec="http://schemas.microsoft.com/office/drawing/2017/decorative" val="1"/>
              </a:ext>
            </a:extLst>
          </p:cNvPr>
          <p:cNvGrpSpPr/>
          <p:nvPr/>
        </p:nvGrpSpPr>
        <p:grpSpPr>
          <a:xfrm>
            <a:off x="1716239" y="2387497"/>
            <a:ext cx="5223012" cy="1392600"/>
            <a:chOff x="1739735" y="2330424"/>
            <a:chExt cx="5223012" cy="1392600"/>
          </a:xfrm>
        </p:grpSpPr>
        <p:sp>
          <p:nvSpPr>
            <p:cNvPr id="16" name="Rectangle: Rounded Corners 15">
              <a:extLst>
                <a:ext uri="{FF2B5EF4-FFF2-40B4-BE49-F238E27FC236}">
                  <a16:creationId xmlns:a16="http://schemas.microsoft.com/office/drawing/2014/main" id="{286ECF15-B3DD-D9E5-A142-BDEBF5DA9AC8}"/>
                </a:ext>
              </a:extLst>
            </p:cNvPr>
            <p:cNvSpPr/>
            <p:nvPr/>
          </p:nvSpPr>
          <p:spPr>
            <a:xfrm>
              <a:off x="1739735" y="2330424"/>
              <a:ext cx="5209464" cy="1144342"/>
            </a:xfrm>
            <a:prstGeom prst="roundRect">
              <a:avLst>
                <a:gd name="adj" fmla="val 6371"/>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endParaRPr lang="en-GB" dirty="0"/>
            </a:p>
          </p:txBody>
        </p:sp>
        <p:sp>
          <p:nvSpPr>
            <p:cNvPr id="17" name="TextBox 16">
              <a:extLst>
                <a:ext uri="{FF2B5EF4-FFF2-40B4-BE49-F238E27FC236}">
                  <a16:creationId xmlns:a16="http://schemas.microsoft.com/office/drawing/2014/main" id="{C1D6261A-9E3D-1EB2-79A2-E46DC5332F4D}"/>
                </a:ext>
              </a:extLst>
            </p:cNvPr>
            <p:cNvSpPr txBox="1"/>
            <p:nvPr/>
          </p:nvSpPr>
          <p:spPr>
            <a:xfrm>
              <a:off x="1753283" y="2362010"/>
              <a:ext cx="5209464" cy="1361014"/>
            </a:xfrm>
            <a:prstGeom prst="rect">
              <a:avLst/>
            </a:prstGeom>
            <a:noFill/>
          </p:spPr>
          <p:txBody>
            <a:bodyPr wrap="square" rtlCol="0">
              <a:spAutoFit/>
            </a:bodyPr>
            <a:lstStyle/>
            <a:p>
              <a:pPr lvl="0">
                <a:lnSpc>
                  <a:spcPct val="107000"/>
                </a:lnSpc>
                <a:spcAft>
                  <a:spcPts val="800"/>
                </a:spcAft>
              </a:pPr>
              <a:r>
                <a:rPr lang="en-GB" sz="18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This was a very wet and marshy place in the Bronze Age but would have had lots of different animals and plants living there. </a:t>
              </a:r>
            </a:p>
            <a:p>
              <a:endParaRPr lang="en-GB" dirty="0"/>
            </a:p>
          </p:txBody>
        </p:sp>
      </p:grpSp>
      <p:grpSp>
        <p:nvGrpSpPr>
          <p:cNvPr id="6" name="Group 5">
            <a:extLst>
              <a:ext uri="{FF2B5EF4-FFF2-40B4-BE49-F238E27FC236}">
                <a16:creationId xmlns:a16="http://schemas.microsoft.com/office/drawing/2014/main" id="{766AD529-D5D1-5C1D-83A2-E0735E41017E}"/>
              </a:ext>
              <a:ext uri="{C183D7F6-B498-43B3-948B-1728B52AA6E4}">
                <adec:decorative xmlns:adec="http://schemas.microsoft.com/office/drawing/2017/decorative" val="1"/>
              </a:ext>
            </a:extLst>
          </p:cNvPr>
          <p:cNvGrpSpPr/>
          <p:nvPr/>
        </p:nvGrpSpPr>
        <p:grpSpPr>
          <a:xfrm>
            <a:off x="572164" y="3758282"/>
            <a:ext cx="5230038" cy="1160080"/>
            <a:chOff x="436223" y="3614621"/>
            <a:chExt cx="5230038" cy="1160080"/>
          </a:xfrm>
        </p:grpSpPr>
        <p:sp>
          <p:nvSpPr>
            <p:cNvPr id="18" name="Rectangle: Rounded Corners 17">
              <a:extLst>
                <a:ext uri="{FF2B5EF4-FFF2-40B4-BE49-F238E27FC236}">
                  <a16:creationId xmlns:a16="http://schemas.microsoft.com/office/drawing/2014/main" id="{DD24EF64-5A0A-E830-90BA-F3C9052A47DB}"/>
                </a:ext>
              </a:extLst>
            </p:cNvPr>
            <p:cNvSpPr/>
            <p:nvPr/>
          </p:nvSpPr>
          <p:spPr>
            <a:xfrm>
              <a:off x="436223" y="3614621"/>
              <a:ext cx="5230038" cy="924358"/>
            </a:xfrm>
            <a:prstGeom prst="roundRect">
              <a:avLst>
                <a:gd name="adj" fmla="val 6371"/>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endParaRPr lang="en-GB" dirty="0"/>
            </a:p>
          </p:txBody>
        </p:sp>
        <p:sp>
          <p:nvSpPr>
            <p:cNvPr id="19" name="TextBox 18">
              <a:extLst>
                <a:ext uri="{FF2B5EF4-FFF2-40B4-BE49-F238E27FC236}">
                  <a16:creationId xmlns:a16="http://schemas.microsoft.com/office/drawing/2014/main" id="{819257A3-A9C2-A628-F9E7-5903089ED6D3}"/>
                </a:ext>
              </a:extLst>
            </p:cNvPr>
            <p:cNvSpPr txBox="1"/>
            <p:nvPr/>
          </p:nvSpPr>
          <p:spPr>
            <a:xfrm>
              <a:off x="507670" y="3710051"/>
              <a:ext cx="5109441" cy="1064650"/>
            </a:xfrm>
            <a:prstGeom prst="rect">
              <a:avLst/>
            </a:prstGeom>
            <a:noFill/>
          </p:spPr>
          <p:txBody>
            <a:bodyPr wrap="square" rtlCol="0">
              <a:spAutoFit/>
            </a:bodyPr>
            <a:lstStyle/>
            <a:p>
              <a:pPr lvl="0">
                <a:lnSpc>
                  <a:spcPct val="107000"/>
                </a:lnSpc>
                <a:spcAft>
                  <a:spcPts val="800"/>
                </a:spcAft>
              </a:pPr>
              <a:r>
                <a:rPr lang="en-GB" sz="18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These different species would have been important for food and as resources to make things. </a:t>
              </a:r>
            </a:p>
            <a:p>
              <a:endParaRPr lang="en-GB" dirty="0"/>
            </a:p>
          </p:txBody>
        </p:sp>
      </p:grpSp>
      <p:grpSp>
        <p:nvGrpSpPr>
          <p:cNvPr id="7" name="Group 6">
            <a:extLst>
              <a:ext uri="{FF2B5EF4-FFF2-40B4-BE49-F238E27FC236}">
                <a16:creationId xmlns:a16="http://schemas.microsoft.com/office/drawing/2014/main" id="{B913A261-04C6-3ED2-3B27-E4633D79BD6A}"/>
              </a:ext>
              <a:ext uri="{C183D7F6-B498-43B3-948B-1728B52AA6E4}">
                <adec:decorative xmlns:adec="http://schemas.microsoft.com/office/drawing/2017/decorative" val="1"/>
              </a:ext>
            </a:extLst>
          </p:cNvPr>
          <p:cNvGrpSpPr/>
          <p:nvPr/>
        </p:nvGrpSpPr>
        <p:grpSpPr>
          <a:xfrm>
            <a:off x="1824552" y="4898818"/>
            <a:ext cx="5209464" cy="1418344"/>
            <a:chOff x="1836622" y="4729766"/>
            <a:chExt cx="5209464" cy="1418344"/>
          </a:xfrm>
        </p:grpSpPr>
        <p:sp>
          <p:nvSpPr>
            <p:cNvPr id="20" name="Rectangle: Rounded Corners 19">
              <a:extLst>
                <a:ext uri="{FF2B5EF4-FFF2-40B4-BE49-F238E27FC236}">
                  <a16:creationId xmlns:a16="http://schemas.microsoft.com/office/drawing/2014/main" id="{2A986EAA-ADD1-84CD-7700-738EA752FF9F}"/>
                </a:ext>
              </a:extLst>
            </p:cNvPr>
            <p:cNvSpPr/>
            <p:nvPr/>
          </p:nvSpPr>
          <p:spPr>
            <a:xfrm>
              <a:off x="1836622" y="4729766"/>
              <a:ext cx="5209464" cy="1094566"/>
            </a:xfrm>
            <a:prstGeom prst="roundRect">
              <a:avLst>
                <a:gd name="adj" fmla="val 6371"/>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endParaRPr lang="en-GB" dirty="0"/>
            </a:p>
          </p:txBody>
        </p:sp>
        <p:sp>
          <p:nvSpPr>
            <p:cNvPr id="21" name="TextBox 20">
              <a:extLst>
                <a:ext uri="{FF2B5EF4-FFF2-40B4-BE49-F238E27FC236}">
                  <a16:creationId xmlns:a16="http://schemas.microsoft.com/office/drawing/2014/main" id="{C1858124-F1FE-4A4E-E615-157F7F70EA4C}"/>
                </a:ext>
              </a:extLst>
            </p:cNvPr>
            <p:cNvSpPr txBox="1"/>
            <p:nvPr/>
          </p:nvSpPr>
          <p:spPr>
            <a:xfrm>
              <a:off x="1936644" y="4787096"/>
              <a:ext cx="5060291" cy="1361014"/>
            </a:xfrm>
            <a:prstGeom prst="rect">
              <a:avLst/>
            </a:prstGeom>
            <a:noFill/>
          </p:spPr>
          <p:txBody>
            <a:bodyPr wrap="square" rtlCol="0">
              <a:spAutoFit/>
            </a:bodyPr>
            <a:lstStyle/>
            <a:p>
              <a:pPr lvl="0">
                <a:lnSpc>
                  <a:spcPct val="107000"/>
                </a:lnSpc>
                <a:spcAft>
                  <a:spcPts val="800"/>
                </a:spcAft>
              </a:pPr>
              <a:r>
                <a:rPr lang="en-GB" sz="18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Building a village on stilts in a river would have protected people against flooding and made it easy to move around in boats. </a:t>
              </a:r>
            </a:p>
            <a:p>
              <a:endParaRPr lang="en-GB" dirty="0"/>
            </a:p>
          </p:txBody>
        </p:sp>
      </p:grpSp>
      <p:sp>
        <p:nvSpPr>
          <p:cNvPr id="22" name="TextBox 21">
            <a:extLst>
              <a:ext uri="{FF2B5EF4-FFF2-40B4-BE49-F238E27FC236}">
                <a16:creationId xmlns:a16="http://schemas.microsoft.com/office/drawing/2014/main" id="{1FBF39D1-5242-8A60-4C7D-CA23A3645BF8}"/>
              </a:ext>
            </a:extLst>
          </p:cNvPr>
          <p:cNvSpPr txBox="1"/>
          <p:nvPr/>
        </p:nvSpPr>
        <p:spPr>
          <a:xfrm>
            <a:off x="10487953" y="1351156"/>
            <a:ext cx="1406433" cy="369332"/>
          </a:xfrm>
          <a:prstGeom prst="rect">
            <a:avLst/>
          </a:prstGeom>
          <a:noFill/>
        </p:spPr>
        <p:txBody>
          <a:bodyPr wrap="square" rtlCol="0">
            <a:spAutoFit/>
          </a:bodyPr>
          <a:lstStyle/>
          <a:p>
            <a:pPr algn="r"/>
            <a:r>
              <a:rPr lang="en-US" b="1" dirty="0">
                <a:latin typeface="Calibri" panose="020F0502020204030204" pitchFamily="34" charset="0"/>
                <a:ea typeface="Calibri" panose="020F0502020204030204" pitchFamily="34" charset="0"/>
                <a:cs typeface="Calibri" panose="020F0502020204030204" pitchFamily="34" charset="0"/>
              </a:rPr>
              <a:t>The Fens</a:t>
            </a:r>
            <a:endParaRPr lang="en-GB"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062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E5119-33DF-0397-8C30-C19DE6D7EF3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50CFAF2-1CE5-8688-4CEF-992ACBD73143}"/>
              </a:ext>
            </a:extLst>
          </p:cNvPr>
          <p:cNvSpPr txBox="1">
            <a:spLocks noGrp="1"/>
          </p:cNvSpPr>
          <p:nvPr>
            <p:ph type="title" idx="4294967295"/>
          </p:nvPr>
        </p:nvSpPr>
        <p:spPr>
          <a:xfrm>
            <a:off x="-14156" y="180394"/>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a:lnSpc>
                <a:spcPct val="100000"/>
              </a:lnSpc>
              <a:spcBef>
                <a:spcPts val="0"/>
              </a:spcBef>
              <a:defRPr/>
            </a:pPr>
            <a:r>
              <a:rPr kumimoji="0" lang="en-US" sz="3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How many people lived at Must Farm</a:t>
            </a:r>
            <a:r>
              <a:rPr lang="en-US" sz="3600" b="1" dirty="0">
                <a:latin typeface="Calibri" panose="020F0502020204030204" pitchFamily="34" charset="0"/>
                <a:ea typeface="Calibri" panose="020F0502020204030204" pitchFamily="34" charset="0"/>
                <a:cs typeface="Calibri" panose="020F0502020204030204" pitchFamily="34" charset="0"/>
              </a:rPr>
              <a:t> Bronze Age Village</a:t>
            </a:r>
            <a:r>
              <a:rPr kumimoji="0" lang="en-US" sz="3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GB" sz="3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EB4EC2F7-8732-4108-D087-20CC9C09BC89}"/>
              </a:ext>
            </a:extLst>
          </p:cNvPr>
          <p:cNvSpPr txBox="1"/>
          <p:nvPr/>
        </p:nvSpPr>
        <p:spPr>
          <a:xfrm>
            <a:off x="313509" y="1251775"/>
            <a:ext cx="5740402" cy="968278"/>
          </a:xfrm>
          <a:prstGeom prst="rect">
            <a:avLst/>
          </a:prstGeom>
          <a:noFill/>
        </p:spPr>
        <p:txBody>
          <a:bodyPr wrap="square" rtlCol="0">
            <a:spAutoFit/>
          </a:bodyPr>
          <a:lstStyle/>
          <a:p>
            <a:pPr lvl="0">
              <a:lnSpc>
                <a:spcPct val="107000"/>
              </a:lnSpc>
              <a:spcAft>
                <a:spcPts val="800"/>
              </a:spcAft>
            </a:pPr>
            <a:r>
              <a:rPr lang="en-GB" sz="1800" kern="100" dirty="0">
                <a:effectLst/>
                <a:latin typeface="Calibri" panose="020F0502020204030204" pitchFamily="34" charset="0"/>
                <a:ea typeface="Calibri" panose="020F0502020204030204" pitchFamily="34" charset="0"/>
                <a:cs typeface="Calibri" panose="020F0502020204030204" pitchFamily="34" charset="0"/>
              </a:rPr>
              <a:t>Archaeologists found five houses at Must Farm, which they think would have been half of the village as some was quarried away in the 1960s. </a:t>
            </a:r>
          </a:p>
        </p:txBody>
      </p:sp>
      <p:sp>
        <p:nvSpPr>
          <p:cNvPr id="14" name="TextBox 13">
            <a:extLst>
              <a:ext uri="{FF2B5EF4-FFF2-40B4-BE49-F238E27FC236}">
                <a16:creationId xmlns:a16="http://schemas.microsoft.com/office/drawing/2014/main" id="{4BEA8258-E5ED-FCB6-B4DE-E9D3C201E25B}"/>
              </a:ext>
            </a:extLst>
          </p:cNvPr>
          <p:cNvSpPr txBox="1"/>
          <p:nvPr/>
        </p:nvSpPr>
        <p:spPr>
          <a:xfrm>
            <a:off x="313509" y="2442871"/>
            <a:ext cx="5521326" cy="646331"/>
          </a:xfrm>
          <a:prstGeom prst="rect">
            <a:avLst/>
          </a:prstGeom>
          <a:noFill/>
        </p:spPr>
        <p:txBody>
          <a:bodyPr wrap="square" rtlCol="0">
            <a:spAutoFit/>
          </a:bodyPr>
          <a:lstStyle/>
          <a:p>
            <a:r>
              <a:rPr lang="en-GB" sz="1800" dirty="0">
                <a:effectLst/>
                <a:latin typeface="Calibri" panose="020F0502020204030204" pitchFamily="34" charset="0"/>
                <a:ea typeface="Calibri" panose="020F0502020204030204" pitchFamily="34" charset="0"/>
                <a:cs typeface="Calibri" panose="020F0502020204030204" pitchFamily="34" charset="0"/>
              </a:rPr>
              <a:t>This meant that there were probably nine or ten houses altogether with a family living inside each.</a:t>
            </a:r>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descr="A reconstruction drawing of the Must Farm village from above. It highlights an area of five buildings at the bottom of the picture, which shows that these were the only buildings that had survived. The other area of the drawing is slightly greyed out, showing which parts of the site had disappeared before archaeologists dug it. ">
            <a:extLst>
              <a:ext uri="{FF2B5EF4-FFF2-40B4-BE49-F238E27FC236}">
                <a16:creationId xmlns:a16="http://schemas.microsoft.com/office/drawing/2014/main" id="{B6DCDC4D-FAF2-42FF-4FD9-DEAFFD8E40DE}"/>
              </a:ext>
            </a:extLst>
          </p:cNvPr>
          <p:cNvPicPr>
            <a:picLocks noChangeAspect="1"/>
          </p:cNvPicPr>
          <p:nvPr/>
        </p:nvPicPr>
        <p:blipFill>
          <a:blip r:embed="rId3" cstate="screen">
            <a:extLst>
              <a:ext uri="{28A0092B-C50C-407E-A947-70E740481C1C}">
                <a14:useLocalDpi xmlns:a14="http://schemas.microsoft.com/office/drawing/2010/main"/>
              </a:ext>
            </a:extLst>
          </a:blip>
          <a:srcRect l="1452" r="3555"/>
          <a:stretch/>
        </p:blipFill>
        <p:spPr>
          <a:xfrm>
            <a:off x="369205" y="3282644"/>
            <a:ext cx="5409934" cy="2730580"/>
          </a:xfrm>
          <a:prstGeom prst="rect">
            <a:avLst/>
          </a:prstGeom>
          <a:ln w="38100">
            <a:solidFill>
              <a:srgbClr val="7B193B"/>
            </a:solidFill>
          </a:ln>
        </p:spPr>
      </p:pic>
      <p:pic>
        <p:nvPicPr>
          <p:cNvPr id="12" name="Picture 11" descr="An overhead photograph showing lots of large pieces of wood and posts sticking out of the ground. A pattern of the sticks and posts making a circle can just be seen, showing where one of the roundhouses would have been. ">
            <a:extLst>
              <a:ext uri="{FF2B5EF4-FFF2-40B4-BE49-F238E27FC236}">
                <a16:creationId xmlns:a16="http://schemas.microsoft.com/office/drawing/2014/main" id="{22402D79-80A3-2F89-245B-374EDFDD6F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04884" y="1251775"/>
            <a:ext cx="3580808" cy="2797529"/>
          </a:xfrm>
          <a:prstGeom prst="rect">
            <a:avLst/>
          </a:prstGeom>
          <a:ln w="38100" cap="sq">
            <a:solidFill>
              <a:srgbClr val="7B193B"/>
            </a:solidFill>
            <a:prstDash val="solid"/>
            <a:miter lim="800000"/>
          </a:ln>
          <a:effectLst/>
        </p:spPr>
      </p:pic>
      <p:grpSp>
        <p:nvGrpSpPr>
          <p:cNvPr id="4" name="Group 3">
            <a:extLst>
              <a:ext uri="{FF2B5EF4-FFF2-40B4-BE49-F238E27FC236}">
                <a16:creationId xmlns:a16="http://schemas.microsoft.com/office/drawing/2014/main" id="{1302D794-5941-8CB7-ABA4-C53F7DE52035}"/>
              </a:ext>
              <a:ext uri="{C183D7F6-B498-43B3-948B-1728B52AA6E4}">
                <adec:decorative xmlns:adec="http://schemas.microsoft.com/office/drawing/2017/decorative" val="1"/>
              </a:ext>
            </a:extLst>
          </p:cNvPr>
          <p:cNvGrpSpPr/>
          <p:nvPr/>
        </p:nvGrpSpPr>
        <p:grpSpPr>
          <a:xfrm>
            <a:off x="9859948" y="1208050"/>
            <a:ext cx="2124075" cy="486726"/>
            <a:chOff x="2724150" y="5637849"/>
            <a:chExt cx="2124075" cy="486726"/>
          </a:xfrm>
        </p:grpSpPr>
        <p:sp>
          <p:nvSpPr>
            <p:cNvPr id="5" name="Rectangle: Rounded Corners 4">
              <a:extLst>
                <a:ext uri="{FF2B5EF4-FFF2-40B4-BE49-F238E27FC236}">
                  <a16:creationId xmlns:a16="http://schemas.microsoft.com/office/drawing/2014/main" id="{042D37AE-B84F-39C3-712E-63D8ED82FEDD}"/>
                </a:ext>
              </a:extLst>
            </p:cNvPr>
            <p:cNvSpPr/>
            <p:nvPr/>
          </p:nvSpPr>
          <p:spPr>
            <a:xfrm>
              <a:off x="2724150" y="5637849"/>
              <a:ext cx="2124075" cy="486726"/>
            </a:xfrm>
            <a:prstGeom prst="roundRect">
              <a:avLst/>
            </a:prstGeom>
            <a:solidFill>
              <a:srgbClr val="7B19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06666A79-96C1-4556-A6CD-11A62047BD6B}"/>
                </a:ext>
              </a:extLst>
            </p:cNvPr>
            <p:cNvSpPr txBox="1"/>
            <p:nvPr/>
          </p:nvSpPr>
          <p:spPr>
            <a:xfrm>
              <a:off x="3016831" y="5695289"/>
              <a:ext cx="1538712" cy="369332"/>
            </a:xfrm>
            <a:prstGeom prst="rect">
              <a:avLst/>
            </a:prstGeom>
            <a:noFill/>
          </p:spPr>
          <p:txBody>
            <a:bodyPr wrap="square" rtlCol="0">
              <a:spAutoFit/>
            </a:bodyPr>
            <a:lstStyle/>
            <a:p>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A roundhouse</a:t>
              </a:r>
              <a:endParaRPr lang="en-GB"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5" name="TextBox 14">
            <a:extLst>
              <a:ext uri="{FF2B5EF4-FFF2-40B4-BE49-F238E27FC236}">
                <a16:creationId xmlns:a16="http://schemas.microsoft.com/office/drawing/2014/main" id="{B44A3D2C-3F90-199A-113C-4C6E039EDC7E}"/>
              </a:ext>
            </a:extLst>
          </p:cNvPr>
          <p:cNvSpPr txBox="1"/>
          <p:nvPr/>
        </p:nvSpPr>
        <p:spPr>
          <a:xfrm>
            <a:off x="9936665" y="2413337"/>
            <a:ext cx="1941827" cy="2031325"/>
          </a:xfrm>
          <a:prstGeom prst="rect">
            <a:avLst/>
          </a:prstGeom>
          <a:noFill/>
        </p:spPr>
        <p:txBody>
          <a:bodyPr wrap="square" rtlCol="0">
            <a:spAutoFit/>
          </a:bodyPr>
          <a:lstStyle/>
          <a:p>
            <a:r>
              <a:rPr lang="en-GB" sz="1800" kern="100" dirty="0">
                <a:effectLst/>
                <a:latin typeface="Calibri" panose="020F0502020204030204" pitchFamily="34" charset="0"/>
                <a:ea typeface="Calibri" panose="020F0502020204030204" pitchFamily="34" charset="0"/>
                <a:cs typeface="Calibri" panose="020F0502020204030204" pitchFamily="34" charset="0"/>
              </a:rPr>
              <a:t>In total, around </a:t>
            </a:r>
            <a:r>
              <a:rPr lang="en-GB" sz="1800" b="1" kern="100" dirty="0">
                <a:solidFill>
                  <a:srgbClr val="7B193B"/>
                </a:solidFill>
                <a:effectLst/>
                <a:latin typeface="Calibri" panose="020F0502020204030204" pitchFamily="34" charset="0"/>
                <a:ea typeface="Calibri" panose="020F0502020204030204" pitchFamily="34" charset="0"/>
                <a:cs typeface="Calibri" panose="020F0502020204030204" pitchFamily="34" charset="0"/>
              </a:rPr>
              <a:t>50 people </a:t>
            </a:r>
            <a:r>
              <a:rPr lang="en-GB" sz="1800" kern="100" dirty="0">
                <a:effectLst/>
                <a:latin typeface="Calibri" panose="020F0502020204030204" pitchFamily="34" charset="0"/>
                <a:ea typeface="Calibri" panose="020F0502020204030204" pitchFamily="34" charset="0"/>
                <a:cs typeface="Calibri" panose="020F0502020204030204" pitchFamily="34" charset="0"/>
              </a:rPr>
              <a:t>would have lived in the village alongside animals like dogs and sheep. </a:t>
            </a:r>
          </a:p>
          <a:p>
            <a:endParaRPr lang="en-GB" dirty="0"/>
          </a:p>
        </p:txBody>
      </p:sp>
      <p:pic>
        <p:nvPicPr>
          <p:cNvPr id="8" name="Picture 7" descr="A drawing of a woman with a child grinding cereals to make flour. ">
            <a:extLst>
              <a:ext uri="{FF2B5EF4-FFF2-40B4-BE49-F238E27FC236}">
                <a16:creationId xmlns:a16="http://schemas.microsoft.com/office/drawing/2014/main" id="{D519B768-FD0F-3379-E9B9-889E74A87F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73301" y="4482293"/>
            <a:ext cx="2641193" cy="2009659"/>
          </a:xfrm>
          <a:prstGeom prst="rect">
            <a:avLst/>
          </a:prstGeom>
        </p:spPr>
      </p:pic>
      <p:pic>
        <p:nvPicPr>
          <p:cNvPr id="6" name="Picture 5" descr="A drawing of two children and a dog running through a shallow river. ">
            <a:extLst>
              <a:ext uri="{FF2B5EF4-FFF2-40B4-BE49-F238E27FC236}">
                <a16:creationId xmlns:a16="http://schemas.microsoft.com/office/drawing/2014/main" id="{A82DF6DE-1C8A-14D6-3061-AD00C7DABC6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66221" y="3487127"/>
            <a:ext cx="4317802" cy="3457508"/>
          </a:xfrm>
          <a:prstGeom prst="rect">
            <a:avLst/>
          </a:prstGeom>
        </p:spPr>
      </p:pic>
    </p:spTree>
    <p:extLst>
      <p:ext uri="{BB962C8B-B14F-4D97-AF65-F5344CB8AC3E}">
        <p14:creationId xmlns:p14="http://schemas.microsoft.com/office/powerpoint/2010/main" val="189805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88E44-90DC-B352-5E2B-CEC304A3073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E183489-40C8-A5CE-B431-6495C4FC6F4D}"/>
              </a:ext>
            </a:extLst>
          </p:cNvPr>
          <p:cNvSpPr txBox="1">
            <a:spLocks noGrp="1"/>
          </p:cNvSpPr>
          <p:nvPr>
            <p:ph type="title" idx="4294967295"/>
          </p:nvPr>
        </p:nvSpPr>
        <p:spPr>
          <a:xfrm>
            <a:off x="0" y="178351"/>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a:lnSpc>
                <a:spcPct val="100000"/>
              </a:lnSpc>
              <a:spcBef>
                <a:spcPts val="0"/>
              </a:spcBef>
              <a:defRPr/>
            </a:pPr>
            <a:r>
              <a:rPr kumimoji="0" lang="en-US" sz="3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The Must Farm</a:t>
            </a:r>
            <a:r>
              <a:rPr lang="en-US" sz="3600" b="1" dirty="0">
                <a:latin typeface="Calibri" panose="020F0502020204030204" pitchFamily="34" charset="0"/>
                <a:ea typeface="Calibri" panose="020F0502020204030204" pitchFamily="34" charset="0"/>
                <a:cs typeface="Calibri" panose="020F0502020204030204" pitchFamily="34" charset="0"/>
              </a:rPr>
              <a:t> Bronze Age Village</a:t>
            </a:r>
            <a:r>
              <a:rPr kumimoji="0" lang="en-US" sz="3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fire</a:t>
            </a:r>
            <a:endParaRPr kumimoji="0" lang="en-GB" sz="3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descr="A drawing of one of the Must Farm roundhouses on fire with the objects inside falling into the water below. ">
            <a:extLst>
              <a:ext uri="{FF2B5EF4-FFF2-40B4-BE49-F238E27FC236}">
                <a16:creationId xmlns:a16="http://schemas.microsoft.com/office/drawing/2014/main" id="{EE452627-8D9A-A937-2179-A6D3386435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0987" y="1189898"/>
            <a:ext cx="4409363" cy="5083829"/>
          </a:xfrm>
          <a:prstGeom prst="rect">
            <a:avLst/>
          </a:prstGeom>
        </p:spPr>
      </p:pic>
      <p:grpSp>
        <p:nvGrpSpPr>
          <p:cNvPr id="4" name="Group 3" descr="Archaeologists found lots of charcoal and burnt wood, which showed that the village at Must Farm had burnt down in a big fire. &#10;&#10;As the houses burnt, they broke apart and lots of the wood and material used to make them fell into the river below. The wet conditions of the river preserved the wood which let archaeologists understand how the houses had been made.">
            <a:extLst>
              <a:ext uri="{FF2B5EF4-FFF2-40B4-BE49-F238E27FC236}">
                <a16:creationId xmlns:a16="http://schemas.microsoft.com/office/drawing/2014/main" id="{5D75C551-D377-3E1F-B11D-2A5C14991CDC}"/>
              </a:ext>
              <a:ext uri="{C183D7F6-B498-43B3-948B-1728B52AA6E4}">
                <adec:decorative xmlns:adec="http://schemas.microsoft.com/office/drawing/2017/decorative" val="0"/>
              </a:ext>
            </a:extLst>
          </p:cNvPr>
          <p:cNvGrpSpPr/>
          <p:nvPr/>
        </p:nvGrpSpPr>
        <p:grpSpPr>
          <a:xfrm>
            <a:off x="5307617" y="1343369"/>
            <a:ext cx="6496192" cy="4438306"/>
            <a:chOff x="5307617" y="1343369"/>
            <a:chExt cx="6496192" cy="4438306"/>
          </a:xfrm>
        </p:grpSpPr>
        <p:sp>
          <p:nvSpPr>
            <p:cNvPr id="9" name="Rectangle: Rounded Corners 8">
              <a:extLst>
                <a:ext uri="{FF2B5EF4-FFF2-40B4-BE49-F238E27FC236}">
                  <a16:creationId xmlns:a16="http://schemas.microsoft.com/office/drawing/2014/main" id="{C0E1795A-C32F-7352-FC55-CED6AE871916}"/>
                </a:ext>
              </a:extLst>
            </p:cNvPr>
            <p:cNvSpPr/>
            <p:nvPr/>
          </p:nvSpPr>
          <p:spPr>
            <a:xfrm>
              <a:off x="5307617" y="1343369"/>
              <a:ext cx="6496192" cy="4438306"/>
            </a:xfrm>
            <a:prstGeom prst="roundRect">
              <a:avLst>
                <a:gd name="adj" fmla="val 6371"/>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7D391D65-A7B4-5282-6600-CF0EE7924A9D}"/>
                </a:ext>
              </a:extLst>
            </p:cNvPr>
            <p:cNvSpPr txBox="1"/>
            <p:nvPr/>
          </p:nvSpPr>
          <p:spPr>
            <a:xfrm>
              <a:off x="5421988" y="1516997"/>
              <a:ext cx="6267449" cy="4092146"/>
            </a:xfrm>
            <a:prstGeom prst="rect">
              <a:avLst/>
            </a:prstGeom>
            <a:noFill/>
          </p:spPr>
          <p:txBody>
            <a:bodyPr wrap="square" rtlCol="0">
              <a:spAutoFit/>
            </a:bodyPr>
            <a:lstStyle/>
            <a:p>
              <a:pPr lvl="0">
                <a:lnSpc>
                  <a:spcPct val="107000"/>
                </a:lnSpc>
              </a:pPr>
              <a:r>
                <a:rPr lang="en-GB" sz="18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Archaeologists found lots of charcoal and burnt wood, which showed that the Bronze Age village at Must Farm had burnt down in a big fire. </a:t>
              </a:r>
            </a:p>
            <a:p>
              <a:pPr lvl="0">
                <a:lnSpc>
                  <a:spcPct val="107000"/>
                </a:lnSpc>
              </a:pPr>
              <a:endParaRPr lang="en-GB" sz="18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lvl="0">
                <a:lnSpc>
                  <a:spcPct val="107000"/>
                </a:lnSpc>
              </a:pPr>
              <a:r>
                <a:rPr lang="en-GB" sz="18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As the houses burnt, they broke apart and lots of the wood and material used to make them fell into the river below. The wet conditions of the river preserved the wood which let archaeologists understand how the houses had been made. </a:t>
              </a:r>
            </a:p>
            <a:p>
              <a:pPr lvl="0">
                <a:lnSpc>
                  <a:spcPct val="107000"/>
                </a:lnSpc>
                <a:spcAft>
                  <a:spcPts val="800"/>
                </a:spcAft>
              </a:pPr>
              <a:endParaRPr lang="en-GB" sz="18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r>
                <a:rPr lang="en-GB" sz="18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a:p>
              <a:r>
                <a:rPr lang="en-GB" sz="18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a:p>
              <a:endParaRPr lang="en-GB" dirty="0"/>
            </a:p>
          </p:txBody>
        </p:sp>
      </p:grpSp>
      <p:sp>
        <p:nvSpPr>
          <p:cNvPr id="13" name="TextBox 12">
            <a:extLst>
              <a:ext uri="{FF2B5EF4-FFF2-40B4-BE49-F238E27FC236}">
                <a16:creationId xmlns:a16="http://schemas.microsoft.com/office/drawing/2014/main" id="{811C20F3-0833-AD1E-9826-A03A006DEBF5}"/>
              </a:ext>
            </a:extLst>
          </p:cNvPr>
          <p:cNvSpPr txBox="1"/>
          <p:nvPr/>
        </p:nvSpPr>
        <p:spPr>
          <a:xfrm>
            <a:off x="5468946" y="4113615"/>
            <a:ext cx="3885176" cy="1754326"/>
          </a:xfrm>
          <a:prstGeom prst="rect">
            <a:avLst/>
          </a:prstGeom>
          <a:noFill/>
        </p:spPr>
        <p:txBody>
          <a:bodyPr wrap="square" rtlCol="0">
            <a:spAutoFit/>
          </a:bodyPr>
          <a:lstStyle/>
          <a:p>
            <a:r>
              <a:rPr lang="en-GB" sz="18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 fire also meant all the objects from inside the houses fell into the water too. This has allowed archaeologists to understand what people kept and used. </a:t>
            </a:r>
          </a:p>
          <a:p>
            <a:endParaRPr lang="en-GB" dirty="0"/>
          </a:p>
        </p:txBody>
      </p:sp>
      <p:pic>
        <p:nvPicPr>
          <p:cNvPr id="12" name="Picture 11" descr="A photograph of some of the pieces of wood from the houses at Must Farm lying on the ground. ">
            <a:extLst>
              <a:ext uri="{FF2B5EF4-FFF2-40B4-BE49-F238E27FC236}">
                <a16:creationId xmlns:a16="http://schemas.microsoft.com/office/drawing/2014/main" id="{B53A71FE-7ABD-0E8E-94C7-885E35DF81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64286" y="4113615"/>
            <a:ext cx="2914988" cy="1945437"/>
          </a:xfrm>
          <a:prstGeom prst="ellipse">
            <a:avLst/>
          </a:prstGeom>
          <a:ln w="63500" cap="rnd">
            <a:solidFill>
              <a:srgbClr val="FBCE97"/>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1887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034A3-96E2-A8F8-7112-27E6A04548D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65AC1AD-E30E-EE6E-43C2-94F776F5E9F6}"/>
              </a:ext>
            </a:extLst>
          </p:cNvPr>
          <p:cNvSpPr txBox="1">
            <a:spLocks noGrp="1"/>
          </p:cNvSpPr>
          <p:nvPr>
            <p:ph type="title" idx="4294967295"/>
          </p:nvPr>
        </p:nvSpPr>
        <p:spPr>
          <a:xfrm>
            <a:off x="0" y="232056"/>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a:lnSpc>
                <a:spcPct val="100000"/>
              </a:lnSpc>
              <a:spcBef>
                <a:spcPts val="0"/>
              </a:spcBef>
              <a:defRPr/>
            </a:pPr>
            <a:r>
              <a:rPr kumimoji="0" lang="en-US" sz="3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When was the Must Farm</a:t>
            </a:r>
            <a:r>
              <a:rPr lang="en-US" sz="3600" b="1" dirty="0">
                <a:latin typeface="Calibri" panose="020F0502020204030204" pitchFamily="34" charset="0"/>
                <a:ea typeface="Calibri" panose="020F0502020204030204" pitchFamily="34" charset="0"/>
                <a:cs typeface="Calibri" panose="020F0502020204030204" pitchFamily="34" charset="0"/>
              </a:rPr>
              <a:t> Bronze Age Village burnt down?</a:t>
            </a:r>
            <a:endParaRPr kumimoji="0" lang="en-GB" sz="3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drawing of prehistoric roundhouses houses that are on fire">
            <a:hlinkClick r:id="rId3" tooltip="Watch this clip to learn about the fire"/>
            <a:extLst>
              <a:ext uri="{FF2B5EF4-FFF2-40B4-BE49-F238E27FC236}">
                <a16:creationId xmlns:a16="http://schemas.microsoft.com/office/drawing/2014/main" id="{6213177A-BF9A-9B3F-1D73-2FC7319AB79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86026" y="1069848"/>
            <a:ext cx="9219948" cy="5186221"/>
          </a:xfrm>
          <a:prstGeom prst="rect">
            <a:avLst/>
          </a:prstGeom>
        </p:spPr>
      </p:pic>
      <p:sp>
        <p:nvSpPr>
          <p:cNvPr id="4" name="Action Button: Video 3">
            <a:hlinkClick r:id="rId5" highlightClick="1"/>
            <a:extLst>
              <a:ext uri="{FF2B5EF4-FFF2-40B4-BE49-F238E27FC236}">
                <a16:creationId xmlns:a16="http://schemas.microsoft.com/office/drawing/2014/main" id="{590FA35B-323E-41DE-8C26-AD7A4497A1F8}"/>
              </a:ext>
              <a:ext uri="{C183D7F6-B498-43B3-948B-1728B52AA6E4}">
                <adec:decorative xmlns:adec="http://schemas.microsoft.com/office/drawing/2017/decorative" val="1"/>
              </a:ext>
            </a:extLst>
          </p:cNvPr>
          <p:cNvSpPr/>
          <p:nvPr/>
        </p:nvSpPr>
        <p:spPr>
          <a:xfrm>
            <a:off x="11484864" y="1143000"/>
            <a:ext cx="612648" cy="539496"/>
          </a:xfrm>
          <a:prstGeom prst="actionButtonMovi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00196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F0732-C660-D431-0007-D8732094033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25534DA-A461-0A36-A2C0-C57827582E1F}"/>
              </a:ext>
            </a:extLst>
          </p:cNvPr>
          <p:cNvSpPr txBox="1">
            <a:spLocks noGrp="1"/>
          </p:cNvSpPr>
          <p:nvPr>
            <p:ph type="title" idx="4294967295"/>
          </p:nvPr>
        </p:nvSpPr>
        <p:spPr>
          <a:xfrm>
            <a:off x="4510" y="236619"/>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a:lnSpc>
                <a:spcPct val="100000"/>
              </a:lnSpc>
              <a:spcBef>
                <a:spcPts val="0"/>
              </a:spcBef>
              <a:defRPr/>
            </a:pPr>
            <a:r>
              <a:rPr kumimoji="0" lang="en-US" sz="3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Why is Must Farm</a:t>
            </a:r>
            <a:r>
              <a:rPr lang="en-US" sz="3600" b="1" dirty="0">
                <a:latin typeface="Calibri" panose="020F0502020204030204" pitchFamily="34" charset="0"/>
                <a:ea typeface="Calibri" panose="020F0502020204030204" pitchFamily="34" charset="0"/>
                <a:cs typeface="Calibri" panose="020F0502020204030204" pitchFamily="34" charset="0"/>
              </a:rPr>
              <a:t> Bronze Age Village</a:t>
            </a:r>
            <a:r>
              <a:rPr kumimoji="0" lang="en-US" sz="3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important?</a:t>
            </a:r>
            <a:endParaRPr kumimoji="0" lang="en-GB" sz="3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38FCF628-0B34-811D-F630-CA7F81BEFA7D}"/>
              </a:ext>
            </a:extLst>
          </p:cNvPr>
          <p:cNvSpPr txBox="1"/>
          <p:nvPr/>
        </p:nvSpPr>
        <p:spPr>
          <a:xfrm>
            <a:off x="228670" y="1200150"/>
            <a:ext cx="4988855" cy="5278689"/>
          </a:xfrm>
          <a:prstGeom prst="rect">
            <a:avLst/>
          </a:prstGeom>
          <a:noFill/>
        </p:spPr>
        <p:txBody>
          <a:bodyPr wrap="square" rtlCol="0">
            <a:spAutoFit/>
          </a:bodyPr>
          <a:lstStyle/>
          <a:p>
            <a:pPr lvl="0">
              <a:lnSpc>
                <a:spcPct val="107000"/>
              </a:lnSpc>
            </a:pPr>
            <a:r>
              <a:rPr lang="en-GB" kern="100" dirty="0">
                <a:effectLst/>
                <a:latin typeface="Calibri" panose="020F0502020204030204" pitchFamily="34" charset="0"/>
                <a:ea typeface="Calibri" panose="020F0502020204030204" pitchFamily="34" charset="0"/>
                <a:cs typeface="Calibri" panose="020F0502020204030204" pitchFamily="34" charset="0"/>
              </a:rPr>
              <a:t>The Must Farm Bronze Age village is the best-preserved Late Bronze Age site ever discovered in the UK.</a:t>
            </a:r>
          </a:p>
          <a:p>
            <a:pPr lvl="0">
              <a:lnSpc>
                <a:spcPct val="107000"/>
              </a:lnSpc>
            </a:pPr>
            <a:r>
              <a:rPr lang="en-GB" kern="100" dirty="0">
                <a:effectLst/>
                <a:latin typeface="Calibri" panose="020F0502020204030204" pitchFamily="34" charset="0"/>
                <a:ea typeface="Calibri" panose="020F0502020204030204" pitchFamily="34" charset="0"/>
                <a:cs typeface="Calibri" panose="020F0502020204030204" pitchFamily="34" charset="0"/>
              </a:rPr>
              <a:t> </a:t>
            </a:r>
          </a:p>
          <a:p>
            <a:pPr lvl="0">
              <a:lnSpc>
                <a:spcPct val="107000"/>
              </a:lnSpc>
            </a:pPr>
            <a:r>
              <a:rPr lang="en-GB" kern="100" dirty="0">
                <a:effectLst/>
                <a:latin typeface="Calibri" panose="020F0502020204030204" pitchFamily="34" charset="0"/>
                <a:ea typeface="Calibri" panose="020F0502020204030204" pitchFamily="34" charset="0"/>
                <a:cs typeface="Calibri" panose="020F0502020204030204" pitchFamily="34" charset="0"/>
              </a:rPr>
              <a:t>The site gives archaeologists lots of amazing information into the daily lives of people living in 850 BC as they can study their homes and the items they had. </a:t>
            </a:r>
          </a:p>
          <a:p>
            <a:pPr lvl="0">
              <a:lnSpc>
                <a:spcPct val="107000"/>
              </a:lnSpc>
            </a:pPr>
            <a:endParaRPr lang="en-GB" kern="100" dirty="0">
              <a:effectLst/>
              <a:latin typeface="Calibri" panose="020F0502020204030204" pitchFamily="34" charset="0"/>
              <a:ea typeface="Calibri" panose="020F0502020204030204" pitchFamily="34" charset="0"/>
              <a:cs typeface="Calibri" panose="020F0502020204030204" pitchFamily="34" charset="0"/>
            </a:endParaRPr>
          </a:p>
          <a:p>
            <a:pPr lvl="0">
              <a:lnSpc>
                <a:spcPct val="107000"/>
              </a:lnSpc>
            </a:pPr>
            <a:r>
              <a:rPr lang="en-GB" kern="100" dirty="0">
                <a:effectLst/>
                <a:latin typeface="Calibri" panose="020F0502020204030204" pitchFamily="34" charset="0"/>
                <a:ea typeface="Calibri" panose="020F0502020204030204" pitchFamily="34" charset="0"/>
                <a:cs typeface="Calibri" panose="020F0502020204030204" pitchFamily="34" charset="0"/>
              </a:rPr>
              <a:t>Some of the exciting things they’ve been learning:</a:t>
            </a:r>
          </a:p>
          <a:p>
            <a:pPr marL="742950" lvl="1" indent="-285750">
              <a:buFont typeface="Arial" panose="020B0604020202020204" pitchFamily="34" charset="0"/>
              <a:buChar char="•"/>
            </a:pPr>
            <a:r>
              <a:rPr lang="en-GB" kern="100" dirty="0">
                <a:effectLst/>
                <a:latin typeface="Calibri" panose="020F0502020204030204" pitchFamily="34" charset="0"/>
                <a:ea typeface="Calibri" panose="020F0502020204030204" pitchFamily="34" charset="0"/>
                <a:cs typeface="Calibri" panose="020F0502020204030204" pitchFamily="34" charset="0"/>
              </a:rPr>
              <a:t>What meals people ate</a:t>
            </a:r>
          </a:p>
          <a:p>
            <a:pPr marL="742950" lvl="1" indent="-285750">
              <a:buFont typeface="Arial" panose="020B0604020202020204" pitchFamily="34" charset="0"/>
              <a:buChar char="•"/>
            </a:pPr>
            <a:r>
              <a:rPr lang="en-GB" kern="100" dirty="0">
                <a:effectLst/>
                <a:latin typeface="Calibri" panose="020F0502020204030204" pitchFamily="34" charset="0"/>
                <a:ea typeface="Calibri" panose="020F0502020204030204" pitchFamily="34" charset="0"/>
                <a:cs typeface="Calibri" panose="020F0502020204030204" pitchFamily="34" charset="0"/>
              </a:rPr>
              <a:t>How a Bronze Age house was organised</a:t>
            </a:r>
            <a:endParaRPr lang="en-GB" kern="100" dirty="0">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GB" kern="100" dirty="0">
                <a:latin typeface="Calibri" panose="020F0502020204030204" pitchFamily="34" charset="0"/>
                <a:ea typeface="Calibri" panose="020F0502020204030204" pitchFamily="34" charset="0"/>
                <a:cs typeface="Calibri" panose="020F0502020204030204" pitchFamily="34" charset="0"/>
              </a:rPr>
              <a:t>What they wore</a:t>
            </a:r>
          </a:p>
          <a:p>
            <a:pPr marL="742950" lvl="1" indent="-285750">
              <a:buFont typeface="Arial" panose="020B0604020202020204" pitchFamily="34" charset="0"/>
              <a:buChar char="•"/>
            </a:pPr>
            <a:r>
              <a:rPr lang="en-GB" kern="100" dirty="0">
                <a:effectLst/>
                <a:latin typeface="Calibri" panose="020F0502020204030204" pitchFamily="34" charset="0"/>
                <a:ea typeface="Calibri" panose="020F0502020204030204" pitchFamily="34" charset="0"/>
                <a:cs typeface="Calibri" panose="020F0502020204030204" pitchFamily="34" charset="0"/>
              </a:rPr>
              <a:t>How many tools and weapons people had in the Bronze Age</a:t>
            </a:r>
          </a:p>
          <a:p>
            <a:pPr marL="742950" lvl="1" indent="-285750">
              <a:buFont typeface="Arial" panose="020B0604020202020204" pitchFamily="34" charset="0"/>
              <a:buChar char="•"/>
            </a:pPr>
            <a:r>
              <a:rPr lang="en-GB" kern="100" dirty="0">
                <a:effectLst/>
                <a:latin typeface="Calibri" panose="020F0502020204030204" pitchFamily="34" charset="0"/>
                <a:ea typeface="Calibri" panose="020F0502020204030204" pitchFamily="34" charset="0"/>
                <a:cs typeface="Calibri" panose="020F0502020204030204" pitchFamily="34" charset="0"/>
              </a:rPr>
              <a:t>People’s health by looking at their poo!</a:t>
            </a:r>
          </a:p>
          <a:p>
            <a:pPr>
              <a:lnSpc>
                <a:spcPct val="107000"/>
              </a:lnSpc>
              <a:spcAft>
                <a:spcPts val="800"/>
              </a:spcAf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GB" dirty="0"/>
          </a:p>
        </p:txBody>
      </p:sp>
      <p:pic>
        <p:nvPicPr>
          <p:cNvPr id="10" name="Picture 9" descr="Close-up of beads in situ on site">
            <a:extLst>
              <a:ext uri="{FF2B5EF4-FFF2-40B4-BE49-F238E27FC236}">
                <a16:creationId xmlns:a16="http://schemas.microsoft.com/office/drawing/2014/main" id="{3A55CED5-B992-6AFC-AF16-1BBDAD48FC92}"/>
              </a:ext>
            </a:extLst>
          </p:cNvPr>
          <p:cNvPicPr>
            <a:picLocks noChangeAspect="1"/>
          </p:cNvPicPr>
          <p:nvPr/>
        </p:nvPicPr>
        <p:blipFill>
          <a:blip r:embed="rId2">
            <a:extLst>
              <a:ext uri="{28A0092B-C50C-407E-A947-70E740481C1C}">
                <a14:useLocalDpi xmlns:a14="http://schemas.microsoft.com/office/drawing/2010/main" val="0"/>
              </a:ext>
            </a:extLst>
          </a:blip>
          <a:srcRect l="13579" r="20511"/>
          <a:stretch>
            <a:fillRect/>
          </a:stretch>
        </p:blipFill>
        <p:spPr>
          <a:xfrm>
            <a:off x="5406562" y="1119569"/>
            <a:ext cx="2579914" cy="2608204"/>
          </a:xfrm>
          <a:prstGeom prst="rect">
            <a:avLst/>
          </a:prstGeom>
        </p:spPr>
      </p:pic>
      <p:pic>
        <p:nvPicPr>
          <p:cNvPr id="8" name="Picture 7" descr="Bronze Age pots in situ on the site">
            <a:extLst>
              <a:ext uri="{FF2B5EF4-FFF2-40B4-BE49-F238E27FC236}">
                <a16:creationId xmlns:a16="http://schemas.microsoft.com/office/drawing/2014/main" id="{B708839E-C5C1-87C1-9E95-DD5E05B721C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39018" y="1121079"/>
            <a:ext cx="3895930" cy="2597087"/>
          </a:xfrm>
          <a:prstGeom prst="rect">
            <a:avLst/>
          </a:prstGeom>
        </p:spPr>
      </p:pic>
      <p:pic>
        <p:nvPicPr>
          <p:cNvPr id="7" name="Picture 6" descr="A close-up of a broze axe head still attached to part of its wooden handle">
            <a:extLst>
              <a:ext uri="{FF2B5EF4-FFF2-40B4-BE49-F238E27FC236}">
                <a16:creationId xmlns:a16="http://schemas.microsoft.com/office/drawing/2014/main" id="{52D69C8D-4EE5-AE31-26B6-51FFC2473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1196" y="3835741"/>
            <a:ext cx="3455442" cy="2303802"/>
          </a:xfrm>
          <a:prstGeom prst="rect">
            <a:avLst/>
          </a:prstGeom>
        </p:spPr>
      </p:pic>
      <p:pic>
        <p:nvPicPr>
          <p:cNvPr id="6" name="Picture 5" descr="A close up of woven fabric found on site">
            <a:extLst>
              <a:ext uri="{FF2B5EF4-FFF2-40B4-BE49-F238E27FC236}">
                <a16:creationId xmlns:a16="http://schemas.microsoft.com/office/drawing/2014/main" id="{4C7A234C-B45F-2382-0113-C6BCB15D1A23}"/>
              </a:ext>
            </a:extLst>
          </p:cNvPr>
          <p:cNvPicPr>
            <a:picLocks noChangeAspect="1"/>
          </p:cNvPicPr>
          <p:nvPr/>
        </p:nvPicPr>
        <p:blipFill>
          <a:blip r:embed="rId5">
            <a:extLst>
              <a:ext uri="{28A0092B-C50C-407E-A947-70E740481C1C}">
                <a14:useLocalDpi xmlns:a14="http://schemas.microsoft.com/office/drawing/2010/main" val="0"/>
              </a:ext>
            </a:extLst>
          </a:blip>
          <a:srcRect l="6812" r="6812"/>
          <a:stretch/>
        </p:blipFill>
        <p:spPr>
          <a:xfrm>
            <a:off x="9016347" y="3818086"/>
            <a:ext cx="3011434" cy="2325539"/>
          </a:xfrm>
          <a:prstGeom prst="rect">
            <a:avLst/>
          </a:prstGeom>
        </p:spPr>
      </p:pic>
    </p:spTree>
    <p:extLst>
      <p:ext uri="{BB962C8B-B14F-4D97-AF65-F5344CB8AC3E}">
        <p14:creationId xmlns:p14="http://schemas.microsoft.com/office/powerpoint/2010/main" val="447226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B289C-E02F-D84F-4B4A-8FDC118E38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0C997EB-0275-F5FB-02B5-561097F4DB56}"/>
              </a:ext>
            </a:extLst>
          </p:cNvPr>
          <p:cNvSpPr txBox="1">
            <a:spLocks noGrp="1"/>
          </p:cNvSpPr>
          <p:nvPr>
            <p:ph type="title" idx="4294967295"/>
          </p:nvPr>
        </p:nvSpPr>
        <p:spPr>
          <a:xfrm>
            <a:off x="0" y="232056"/>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a:lnSpc>
                <a:spcPct val="100000"/>
              </a:lnSpc>
              <a:spcBef>
                <a:spcPts val="0"/>
              </a:spcBef>
              <a:defRPr/>
            </a:pPr>
            <a:r>
              <a:rPr kumimoji="0" lang="en-US" sz="3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How did the fire</a:t>
            </a:r>
            <a:r>
              <a:rPr lang="en-US" sz="3600" b="1" dirty="0">
                <a:latin typeface="Calibri" panose="020F0502020204030204" pitchFamily="34" charset="0"/>
                <a:ea typeface="Calibri" panose="020F0502020204030204" pitchFamily="34" charset="0"/>
                <a:cs typeface="Calibri" panose="020F0502020204030204" pitchFamily="34" charset="0"/>
              </a:rPr>
              <a:t> help preserve a</a:t>
            </a:r>
            <a:r>
              <a:rPr kumimoji="0" lang="en-US" sz="3600" b="1"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rtefacts</a:t>
            </a:r>
            <a:r>
              <a:rPr kumimoji="0" lang="en-US" sz="3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from Must Farm?</a:t>
            </a:r>
            <a:endParaRPr kumimoji="0" lang="en-GB" sz="3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faded out photo of a bronze axe with the question 'How did the fire help to preserve these artefacts' written over it">
            <a:hlinkClick r:id="rId3" tooltip="Watch this video to see how the fire preserved the site"/>
            <a:extLst>
              <a:ext uri="{FF2B5EF4-FFF2-40B4-BE49-F238E27FC236}">
                <a16:creationId xmlns:a16="http://schemas.microsoft.com/office/drawing/2014/main" id="{66459BC3-43CA-C267-05A7-F4D02CF65B2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86026" y="1069848"/>
            <a:ext cx="9219948" cy="5186221"/>
          </a:xfrm>
          <a:prstGeom prst="rect">
            <a:avLst/>
          </a:prstGeom>
        </p:spPr>
      </p:pic>
      <p:sp>
        <p:nvSpPr>
          <p:cNvPr id="4" name="Action Button: Video 3">
            <a:hlinkClick r:id="rId3" highlightClick="1"/>
            <a:extLst>
              <a:ext uri="{FF2B5EF4-FFF2-40B4-BE49-F238E27FC236}">
                <a16:creationId xmlns:a16="http://schemas.microsoft.com/office/drawing/2014/main" id="{BD09259C-DCE3-DD1F-98DC-136F1009FFB7}"/>
              </a:ext>
              <a:ext uri="{C183D7F6-B498-43B3-948B-1728B52AA6E4}">
                <adec:decorative xmlns:adec="http://schemas.microsoft.com/office/drawing/2017/decorative" val="1"/>
              </a:ext>
            </a:extLst>
          </p:cNvPr>
          <p:cNvSpPr/>
          <p:nvPr/>
        </p:nvSpPr>
        <p:spPr>
          <a:xfrm>
            <a:off x="11484864" y="1143000"/>
            <a:ext cx="612648" cy="539496"/>
          </a:xfrm>
          <a:prstGeom prst="actionButtonMovi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04606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77784-D0DE-C9DA-DED8-44CD76F087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293837A-D5C8-D23A-23D7-0F978B2F5C28}"/>
              </a:ext>
            </a:extLst>
          </p:cNvPr>
          <p:cNvSpPr txBox="1">
            <a:spLocks noGrp="1"/>
          </p:cNvSpPr>
          <p:nvPr>
            <p:ph type="title" idx="4294967295"/>
          </p:nvPr>
        </p:nvSpPr>
        <p:spPr>
          <a:xfrm>
            <a:off x="0" y="232056"/>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00000"/>
              </a:lnSpc>
              <a:spcBef>
                <a:spcPts val="0"/>
              </a:spcBef>
              <a:defRPr/>
            </a:pPr>
            <a:r>
              <a:rPr lang="en-US" sz="3600" b="1" dirty="0">
                <a:solidFill>
                  <a:srgbClr val="000000"/>
                </a:solidFill>
                <a:latin typeface="Calibri"/>
                <a:ea typeface="Calibri"/>
                <a:cs typeface="Calibri"/>
              </a:rPr>
              <a:t>Find out more by watching </a:t>
            </a:r>
            <a:r>
              <a:rPr kumimoji="0" lang="en-US" sz="3600" b="1" i="0" u="none" strike="noStrike" kern="1200" cap="none" spc="0" normalizeH="0" baseline="0" noProof="0" dirty="0">
                <a:ln>
                  <a:noFill/>
                </a:ln>
                <a:solidFill>
                  <a:srgbClr val="000000"/>
                </a:solidFill>
                <a:effectLst/>
                <a:uLnTx/>
                <a:uFillTx/>
                <a:latin typeface="Calibri"/>
                <a:ea typeface="Calibri"/>
                <a:cs typeface="Calibri"/>
              </a:rPr>
              <a:t>the Must Farm</a:t>
            </a:r>
            <a:r>
              <a:rPr lang="en-US" sz="3600" b="1" dirty="0">
                <a:solidFill>
                  <a:srgbClr val="000000"/>
                </a:solidFill>
                <a:latin typeface="Calibri"/>
                <a:ea typeface="Calibri"/>
                <a:cs typeface="Calibri"/>
              </a:rPr>
              <a:t> videos</a:t>
            </a:r>
            <a:endParaRPr lang="en-US" dirty="0"/>
          </a:p>
        </p:txBody>
      </p:sp>
      <p:pic>
        <p:nvPicPr>
          <p:cNvPr id="7" name="Picture 6" descr="A group of archaeologists working on an excavation site and the title 'Must Farm: An Introduction to Archaeology'">
            <a:hlinkClick r:id="rId3"/>
            <a:extLst>
              <a:ext uri="{FF2B5EF4-FFF2-40B4-BE49-F238E27FC236}">
                <a16:creationId xmlns:a16="http://schemas.microsoft.com/office/drawing/2014/main" id="{0061DC15-C616-0783-3E69-D97FFD33980C}"/>
              </a:ext>
            </a:extLst>
          </p:cNvPr>
          <p:cNvPicPr>
            <a:picLocks noChangeAspect="1"/>
          </p:cNvPicPr>
          <p:nvPr/>
        </p:nvPicPr>
        <p:blipFill>
          <a:blip r:embed="rId4"/>
          <a:stretch>
            <a:fillRect/>
          </a:stretch>
        </p:blipFill>
        <p:spPr>
          <a:xfrm>
            <a:off x="1447800" y="1152525"/>
            <a:ext cx="4210050" cy="2371725"/>
          </a:xfrm>
          <a:prstGeom prst="rect">
            <a:avLst/>
          </a:prstGeom>
        </p:spPr>
      </p:pic>
      <p:pic>
        <p:nvPicPr>
          <p:cNvPr id="9" name="Picture 8" descr="A reconstruction drawing of Bronze Age roundhouse and the title 'Must Farm: A Bronze Age Settlement'">
            <a:hlinkClick r:id="rId5"/>
            <a:extLst>
              <a:ext uri="{FF2B5EF4-FFF2-40B4-BE49-F238E27FC236}">
                <a16:creationId xmlns:a16="http://schemas.microsoft.com/office/drawing/2014/main" id="{03B4AEC1-08B1-D016-3762-AD49834A2AA5}"/>
              </a:ext>
            </a:extLst>
          </p:cNvPr>
          <p:cNvPicPr>
            <a:picLocks noChangeAspect="1"/>
          </p:cNvPicPr>
          <p:nvPr/>
        </p:nvPicPr>
        <p:blipFill>
          <a:blip r:embed="rId6"/>
          <a:stretch>
            <a:fillRect/>
          </a:stretch>
        </p:blipFill>
        <p:spPr>
          <a:xfrm>
            <a:off x="6553200" y="1152525"/>
            <a:ext cx="4229100" cy="2381250"/>
          </a:xfrm>
          <a:prstGeom prst="rect">
            <a:avLst/>
          </a:prstGeom>
        </p:spPr>
      </p:pic>
      <p:pic>
        <p:nvPicPr>
          <p:cNvPr id="11" name="Picture 10" descr="A Bronze axehead in-situ on an archaeological site and the title 'Must Farm: What Artefacts Were Found at the Settlement'">
            <a:hlinkClick r:id="rId7"/>
            <a:extLst>
              <a:ext uri="{FF2B5EF4-FFF2-40B4-BE49-F238E27FC236}">
                <a16:creationId xmlns:a16="http://schemas.microsoft.com/office/drawing/2014/main" id="{CFCF07AD-70DB-9C6C-FBEE-39FDB1A8888D}"/>
              </a:ext>
            </a:extLst>
          </p:cNvPr>
          <p:cNvPicPr>
            <a:picLocks noChangeAspect="1"/>
          </p:cNvPicPr>
          <p:nvPr/>
        </p:nvPicPr>
        <p:blipFill>
          <a:blip r:embed="rId8"/>
          <a:stretch>
            <a:fillRect/>
          </a:stretch>
        </p:blipFill>
        <p:spPr>
          <a:xfrm>
            <a:off x="1447800" y="3810000"/>
            <a:ext cx="4229100" cy="2381250"/>
          </a:xfrm>
          <a:prstGeom prst="rect">
            <a:avLst/>
          </a:prstGeom>
        </p:spPr>
      </p:pic>
      <p:pic>
        <p:nvPicPr>
          <p:cNvPr id="13" name="Picture 12" descr="A selection of reconstructed Bronze Age pots and foods and the title 'Must Farm: How Did People Live in the Bronze Age'">
            <a:hlinkClick r:id="rId9"/>
            <a:extLst>
              <a:ext uri="{FF2B5EF4-FFF2-40B4-BE49-F238E27FC236}">
                <a16:creationId xmlns:a16="http://schemas.microsoft.com/office/drawing/2014/main" id="{BD05EAC6-525B-D49C-F73B-1160D2394D2C}"/>
              </a:ext>
            </a:extLst>
          </p:cNvPr>
          <p:cNvPicPr>
            <a:picLocks noChangeAspect="1"/>
          </p:cNvPicPr>
          <p:nvPr/>
        </p:nvPicPr>
        <p:blipFill>
          <a:blip r:embed="rId10"/>
          <a:stretch>
            <a:fillRect/>
          </a:stretch>
        </p:blipFill>
        <p:spPr>
          <a:xfrm>
            <a:off x="6553200" y="3810000"/>
            <a:ext cx="4248150" cy="2390775"/>
          </a:xfrm>
          <a:prstGeom prst="rect">
            <a:avLst/>
          </a:prstGeom>
        </p:spPr>
      </p:pic>
    </p:spTree>
    <p:extLst>
      <p:ext uri="{BB962C8B-B14F-4D97-AF65-F5344CB8AC3E}">
        <p14:creationId xmlns:p14="http://schemas.microsoft.com/office/powerpoint/2010/main" val="3405899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5FC3C0-680C-D6BF-D48F-AF177ABD8641}"/>
              </a:ext>
            </a:extLst>
          </p:cNvPr>
          <p:cNvSpPr txBox="1">
            <a:spLocks noGrp="1"/>
          </p:cNvSpPr>
          <p:nvPr>
            <p:ph type="title" idx="4294967295"/>
          </p:nvPr>
        </p:nvSpPr>
        <p:spPr>
          <a:xfrm>
            <a:off x="0" y="230909"/>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a:lnSpc>
                <a:spcPct val="100000"/>
              </a:lnSpc>
              <a:spcBef>
                <a:spcPts val="0"/>
              </a:spcBef>
              <a:defRPr/>
            </a:pPr>
            <a:r>
              <a:rPr kumimoji="0" lang="en-US" sz="3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Finding Must Farm</a:t>
            </a:r>
            <a:r>
              <a:rPr lang="en-US" sz="3600" b="1" dirty="0">
                <a:latin typeface="Calibri" panose="020F0502020204030204" pitchFamily="34" charset="0"/>
                <a:ea typeface="Calibri" panose="020F0502020204030204" pitchFamily="34" charset="0"/>
                <a:cs typeface="Calibri" panose="020F0502020204030204" pitchFamily="34" charset="0"/>
              </a:rPr>
              <a:t> Bronze Age Village</a:t>
            </a:r>
            <a:endParaRPr kumimoji="0" lang="en-GB" sz="3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69E3DB1-C2EB-06CE-0FFC-B698EEF1C113}"/>
              </a:ext>
            </a:extLst>
          </p:cNvPr>
          <p:cNvSpPr txBox="1"/>
          <p:nvPr/>
        </p:nvSpPr>
        <p:spPr>
          <a:xfrm>
            <a:off x="8859751" y="3553423"/>
            <a:ext cx="1309488" cy="1754326"/>
          </a:xfrm>
          <a:prstGeom prst="rect">
            <a:avLst/>
          </a:prstGeom>
          <a:noFill/>
        </p:spPr>
        <p:txBody>
          <a:bodyPr wrap="square" rtlCol="0">
            <a:spAutoFit/>
          </a:bodyPr>
          <a:lstStyle/>
          <a:p>
            <a:pPr algn="ctr"/>
            <a:r>
              <a:rPr lang="en-US" b="1" i="0" dirty="0">
                <a:solidFill>
                  <a:schemeClr val="bg1"/>
                </a:solidFill>
                <a:effectLst/>
                <a:latin typeface="Calibri" panose="020F0502020204030204" pitchFamily="34" charset="0"/>
              </a:rPr>
              <a:t>A least 11 types of wood were used to build Must Farm</a:t>
            </a:r>
            <a:endParaRPr lang="en-GB" b="1" dirty="0">
              <a:solidFill>
                <a:schemeClr val="bg1"/>
              </a:solidFill>
            </a:endParaRPr>
          </a:p>
        </p:txBody>
      </p:sp>
      <p:pic>
        <p:nvPicPr>
          <p:cNvPr id="4" name="Picture 3" descr="A photograph showing two archaeologists standing at the bottom of a very big quarry. The ground and its sloped sides are made up of lots of different colours of soil, including grey clay and dark black layers. A big wind turbine is visible in the background. ">
            <a:extLst>
              <a:ext uri="{FF2B5EF4-FFF2-40B4-BE49-F238E27FC236}">
                <a16:creationId xmlns:a16="http://schemas.microsoft.com/office/drawing/2014/main" id="{60956D3E-ECBD-5186-6CE6-C771E5C3AAFA}"/>
              </a:ext>
            </a:extLst>
          </p:cNvPr>
          <p:cNvPicPr>
            <a:picLocks noChangeAspect="1"/>
          </p:cNvPicPr>
          <p:nvPr/>
        </p:nvPicPr>
        <p:blipFill>
          <a:blip r:embed="rId2" cstate="screen">
            <a:extLst>
              <a:ext uri="{28A0092B-C50C-407E-A947-70E740481C1C}">
                <a14:useLocalDpi xmlns:a14="http://schemas.microsoft.com/office/drawing/2010/main"/>
              </a:ext>
            </a:extLst>
          </a:blip>
          <a:srcRect t="18053"/>
          <a:stretch/>
        </p:blipFill>
        <p:spPr>
          <a:xfrm>
            <a:off x="0" y="1034340"/>
            <a:ext cx="9535751" cy="5240000"/>
          </a:xfrm>
          <a:prstGeom prst="rect">
            <a:avLst/>
          </a:prstGeom>
        </p:spPr>
      </p:pic>
      <p:grpSp>
        <p:nvGrpSpPr>
          <p:cNvPr id="2" name="Group 1">
            <a:extLst>
              <a:ext uri="{FF2B5EF4-FFF2-40B4-BE49-F238E27FC236}">
                <a16:creationId xmlns:a16="http://schemas.microsoft.com/office/drawing/2014/main" id="{2BA2902A-7600-173E-9B6E-123464BC00BB}"/>
              </a:ext>
              <a:ext uri="{C183D7F6-B498-43B3-948B-1728B52AA6E4}">
                <adec:decorative xmlns:adec="http://schemas.microsoft.com/office/drawing/2017/decorative" val="1"/>
              </a:ext>
            </a:extLst>
          </p:cNvPr>
          <p:cNvGrpSpPr/>
          <p:nvPr/>
        </p:nvGrpSpPr>
        <p:grpSpPr>
          <a:xfrm>
            <a:off x="7898178" y="1387162"/>
            <a:ext cx="4176134" cy="4534356"/>
            <a:chOff x="7898178" y="1387162"/>
            <a:chExt cx="4176134" cy="4534356"/>
          </a:xfrm>
        </p:grpSpPr>
        <p:sp>
          <p:nvSpPr>
            <p:cNvPr id="9" name="Rectangle: Rounded Corners 8">
              <a:extLst>
                <a:ext uri="{FF2B5EF4-FFF2-40B4-BE49-F238E27FC236}">
                  <a16:creationId xmlns:a16="http://schemas.microsoft.com/office/drawing/2014/main" id="{3FC657D1-D7A9-C17D-BAD3-8E146ADE8A42}"/>
                </a:ext>
              </a:extLst>
            </p:cNvPr>
            <p:cNvSpPr/>
            <p:nvPr/>
          </p:nvSpPr>
          <p:spPr>
            <a:xfrm>
              <a:off x="7898178" y="1387162"/>
              <a:ext cx="4176134" cy="4534356"/>
            </a:xfrm>
            <a:prstGeom prst="roundRect">
              <a:avLst>
                <a:gd name="adj" fmla="val 6371"/>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3D5031F1-39AD-D2A8-7AD8-D72CEECE81A0}"/>
                </a:ext>
              </a:extLst>
            </p:cNvPr>
            <p:cNvSpPr txBox="1"/>
            <p:nvPr/>
          </p:nvSpPr>
          <p:spPr>
            <a:xfrm>
              <a:off x="8015866" y="1484693"/>
              <a:ext cx="4058446" cy="4333174"/>
            </a:xfrm>
            <a:prstGeom prst="rect">
              <a:avLst/>
            </a:prstGeom>
            <a:noFill/>
          </p:spPr>
          <p:txBody>
            <a:bodyPr wrap="square" rtlCol="0">
              <a:spAutoFit/>
            </a:bodyPr>
            <a:lstStyle/>
            <a:p>
              <a:pPr lvl="0">
                <a:lnSpc>
                  <a:spcPct val="107000"/>
                </a:lnSpc>
              </a:pPr>
              <a:r>
                <a:rPr lang="en-GB" sz="18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In 1999 an archaeologist was walking along the edge of a quarry in Whittlesey, near Peterborough when he saw some interesting wooden posts sticking out of the ground.</a:t>
              </a:r>
            </a:p>
            <a:p>
              <a:pPr lvl="0">
                <a:lnSpc>
                  <a:spcPct val="107000"/>
                </a:lnSpc>
              </a:pPr>
              <a:endParaRPr lang="en-GB" sz="18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lvl="0">
                <a:lnSpc>
                  <a:spcPct val="107000"/>
                </a:lnSpc>
              </a:pPr>
              <a:r>
                <a:rPr lang="en-GB" sz="18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 posts were studied carefully and were found to be almost 3,000 years old, from a period called the Late Bronze Age. </a:t>
              </a:r>
            </a:p>
            <a:p>
              <a:pPr lvl="0">
                <a:lnSpc>
                  <a:spcPct val="107000"/>
                </a:lnSpc>
                <a:spcAft>
                  <a:spcPts val="800"/>
                </a:spcAft>
              </a:pPr>
              <a:endParaRPr lang="en-GB" sz="18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lvl="0">
                <a:lnSpc>
                  <a:spcPct val="107000"/>
                </a:lnSpc>
                <a:spcAft>
                  <a:spcPts val="800"/>
                </a:spcAft>
              </a:pPr>
              <a:r>
                <a:rPr lang="en-GB" sz="18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This discovery was very exciting, and archaeologists wanted to know whether more finds were buried under the ground</a:t>
              </a:r>
              <a:r>
                <a:rPr lang="en-GB"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p>
          </p:txBody>
        </p:sp>
      </p:grpSp>
    </p:spTree>
    <p:extLst>
      <p:ext uri="{BB962C8B-B14F-4D97-AF65-F5344CB8AC3E}">
        <p14:creationId xmlns:p14="http://schemas.microsoft.com/office/powerpoint/2010/main" val="3780503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8CB3F76-F42C-E820-F6B9-C5A46C2E5056}"/>
              </a:ext>
            </a:extLst>
          </p:cNvPr>
          <p:cNvSpPr txBox="1">
            <a:spLocks noGrp="1"/>
          </p:cNvSpPr>
          <p:nvPr>
            <p:ph type="title" idx="4294967295"/>
          </p:nvPr>
        </p:nvSpPr>
        <p:spPr>
          <a:xfrm>
            <a:off x="0" y="230909"/>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Evaluating the Archaeology</a:t>
            </a:r>
            <a:endParaRPr kumimoji="0" lang="en-GB" sz="3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BDB1786F-6BE3-D4BF-8C95-65DAE661EF98}"/>
              </a:ext>
            </a:extLst>
          </p:cNvPr>
          <p:cNvSpPr txBox="1"/>
          <p:nvPr/>
        </p:nvSpPr>
        <p:spPr>
          <a:xfrm>
            <a:off x="297867" y="1073169"/>
            <a:ext cx="3194906" cy="1564018"/>
          </a:xfrm>
          <a:prstGeom prst="rect">
            <a:avLst/>
          </a:prstGeom>
          <a:noFill/>
        </p:spPr>
        <p:txBody>
          <a:bodyPr wrap="square" rtlCol="0">
            <a:spAutoFit/>
          </a:bodyPr>
          <a:lstStyle/>
          <a:p>
            <a:pPr algn="ctr">
              <a:lnSpc>
                <a:spcPct val="107000"/>
              </a:lnSpc>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When archaeology is first found a small dig is usually carried out that is called an </a:t>
            </a:r>
            <a:r>
              <a:rPr lang="en-GB" sz="1800" b="1" kern="100" dirty="0">
                <a:solidFill>
                  <a:srgbClr val="1D4289"/>
                </a:solidFill>
                <a:effectLst/>
                <a:latin typeface="Aptos" panose="020B0004020202020204" pitchFamily="34" charset="0"/>
                <a:ea typeface="Aptos" panose="020B0004020202020204" pitchFamily="34" charset="0"/>
                <a:cs typeface="Times New Roman" panose="02020603050405020304" pitchFamily="18" charset="0"/>
              </a:rPr>
              <a:t>evaluation</a:t>
            </a:r>
            <a:endParaRPr lang="en-GB" sz="1800" kern="100" dirty="0">
              <a:solidFill>
                <a:srgbClr val="1D4289"/>
              </a:solidFill>
              <a:effectLst/>
              <a:latin typeface="Aptos" panose="020B0004020202020204" pitchFamily="34" charset="0"/>
              <a:ea typeface="Aptos" panose="020B0004020202020204" pitchFamily="34" charset="0"/>
              <a:cs typeface="Times New Roman" panose="02020603050405020304" pitchFamily="18" charset="0"/>
            </a:endParaRPr>
          </a:p>
          <a:p>
            <a:pPr lvl="0">
              <a:lnSpc>
                <a:spcPct val="107000"/>
              </a:lnSpc>
            </a:pPr>
            <a:endParaRPr lang="en-GB"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F62234F0-02FD-9ADC-AF63-3B47CE6E4FBD}"/>
              </a:ext>
            </a:extLst>
          </p:cNvPr>
          <p:cNvSpPr txBox="1"/>
          <p:nvPr/>
        </p:nvSpPr>
        <p:spPr>
          <a:xfrm>
            <a:off x="4209042" y="1077973"/>
            <a:ext cx="3356999" cy="1477328"/>
          </a:xfrm>
          <a:prstGeom prst="rect">
            <a:avLst/>
          </a:prstGeom>
          <a:noFill/>
        </p:spPr>
        <p:txBody>
          <a:bodyPr wrap="square" rtlCol="0">
            <a:spAutoFit/>
          </a:bodyPr>
          <a:lstStyle/>
          <a:p>
            <a:pPr algn="ctr"/>
            <a:r>
              <a:rPr lang="en-GB" sz="1800" kern="100" dirty="0">
                <a:effectLst/>
                <a:latin typeface="Calibri" panose="020F0502020204030204" pitchFamily="34" charset="0"/>
                <a:ea typeface="Calibri" panose="020F0502020204030204" pitchFamily="34" charset="0"/>
                <a:cs typeface="Calibri" panose="020F0502020204030204" pitchFamily="34" charset="0"/>
              </a:rPr>
              <a:t>Evaluations involve digging some holes into the ground to get a better idea of what archaeology might be</a:t>
            </a:r>
            <a:r>
              <a:rPr lang="en-GB" kern="100" dirty="0">
                <a:latin typeface="Calibri" panose="020F0502020204030204" pitchFamily="34" charset="0"/>
                <a:ea typeface="Calibri" panose="020F0502020204030204" pitchFamily="34" charset="0"/>
                <a:cs typeface="Calibri" panose="020F0502020204030204" pitchFamily="34" charset="0"/>
              </a:rPr>
              <a:t> there</a:t>
            </a:r>
            <a:endParaRPr lang="en-GB" sz="1800" kern="100" dirty="0">
              <a:effectLst/>
              <a:latin typeface="Calibri" panose="020F0502020204030204" pitchFamily="34" charset="0"/>
              <a:ea typeface="Calibri" panose="020F0502020204030204" pitchFamily="34" charset="0"/>
              <a:cs typeface="Calibri" panose="020F0502020204030204" pitchFamily="34" charset="0"/>
            </a:endParaRPr>
          </a:p>
          <a:p>
            <a:endParaRPr lang="en-GB" dirty="0"/>
          </a:p>
        </p:txBody>
      </p:sp>
      <p:sp>
        <p:nvSpPr>
          <p:cNvPr id="28" name="TextBox 27">
            <a:extLst>
              <a:ext uri="{FF2B5EF4-FFF2-40B4-BE49-F238E27FC236}">
                <a16:creationId xmlns:a16="http://schemas.microsoft.com/office/drawing/2014/main" id="{A7FA67EC-5601-C93F-C9D6-B21FC588C24B}"/>
              </a:ext>
            </a:extLst>
          </p:cNvPr>
          <p:cNvSpPr txBox="1"/>
          <p:nvPr/>
        </p:nvSpPr>
        <p:spPr>
          <a:xfrm>
            <a:off x="8356315" y="1097023"/>
            <a:ext cx="3432085" cy="1477328"/>
          </a:xfrm>
          <a:prstGeom prst="rect">
            <a:avLst/>
          </a:prstGeom>
          <a:noFill/>
        </p:spPr>
        <p:txBody>
          <a:bodyPr wrap="square" rtlCol="0">
            <a:spAutoFit/>
          </a:bodyPr>
          <a:lstStyle/>
          <a:p>
            <a:pPr algn="ctr"/>
            <a:r>
              <a:rPr lang="en-GB" sz="1800" kern="100" dirty="0">
                <a:effectLst/>
                <a:latin typeface="Calibri" panose="020F0502020204030204" pitchFamily="34" charset="0"/>
                <a:ea typeface="Calibri" panose="020F0502020204030204" pitchFamily="34" charset="0"/>
                <a:cs typeface="Calibri" panose="020F0502020204030204" pitchFamily="34" charset="0"/>
              </a:rPr>
              <a:t>At Must Farm the evaluation showed that there was lots more archaeology, but a bigger dig would be needed to understand it </a:t>
            </a:r>
          </a:p>
          <a:p>
            <a:endParaRPr lang="en-GB" dirty="0"/>
          </a:p>
        </p:txBody>
      </p:sp>
      <p:pic>
        <p:nvPicPr>
          <p:cNvPr id="5" name="Picture 4" descr="A photograph of a small group of archaeologists working in a narrow trench with a lake of water behind them. ">
            <a:extLst>
              <a:ext uri="{FF2B5EF4-FFF2-40B4-BE49-F238E27FC236}">
                <a16:creationId xmlns:a16="http://schemas.microsoft.com/office/drawing/2014/main" id="{67413124-19E0-2C2C-87F9-B7F2FD0CBC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206958" y="2384126"/>
            <a:ext cx="1801135" cy="2423885"/>
          </a:xfrm>
          <a:prstGeom prst="rect">
            <a:avLst/>
          </a:prstGeom>
        </p:spPr>
      </p:pic>
      <p:pic>
        <p:nvPicPr>
          <p:cNvPr id="11" name="Picture 10" descr="A photograph of an archaeological trench with scaffolding to help the people move around the space. Plastic tarpaulins and a lake of water are visible in the background. ">
            <a:extLst>
              <a:ext uri="{FF2B5EF4-FFF2-40B4-BE49-F238E27FC236}">
                <a16:creationId xmlns:a16="http://schemas.microsoft.com/office/drawing/2014/main" id="{9192976E-9ECD-E4CF-9A49-F5394D87DC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095324" y="2384126"/>
            <a:ext cx="3581979" cy="2431299"/>
          </a:xfrm>
          <a:prstGeom prst="rect">
            <a:avLst/>
          </a:prstGeom>
        </p:spPr>
      </p:pic>
      <p:pic>
        <p:nvPicPr>
          <p:cNvPr id="13" name="Picture 12" descr="A photograph of an archaeologist digging in the mud. In the front of the photo a pot and pieces of wood are visible. ">
            <a:extLst>
              <a:ext uri="{FF2B5EF4-FFF2-40B4-BE49-F238E27FC236}">
                <a16:creationId xmlns:a16="http://schemas.microsoft.com/office/drawing/2014/main" id="{02A04628-F26C-DA31-A38D-0E494204A8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5754101" y="2384126"/>
            <a:ext cx="2431298" cy="2431299"/>
          </a:xfrm>
          <a:prstGeom prst="rect">
            <a:avLst/>
          </a:prstGeom>
        </p:spPr>
      </p:pic>
      <p:pic>
        <p:nvPicPr>
          <p:cNvPr id="15" name="Picture 14" descr="A photograph of archaeologists digging in grey clay. A row of wooden posts sticking up out of the ground can be seen running across the trench. ">
            <a:extLst>
              <a:ext uri="{FF2B5EF4-FFF2-40B4-BE49-F238E27FC236}">
                <a16:creationId xmlns:a16="http://schemas.microsoft.com/office/drawing/2014/main" id="{883F04F1-7F5F-066E-84F6-8488DE646F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62194" y="2384126"/>
            <a:ext cx="3631939" cy="2431299"/>
          </a:xfrm>
          <a:prstGeom prst="rect">
            <a:avLst/>
          </a:prstGeom>
        </p:spPr>
      </p:pic>
      <p:pic>
        <p:nvPicPr>
          <p:cNvPr id="31" name="Picture 30" descr="A cartoon drawing of a magnifying glass">
            <a:extLst>
              <a:ext uri="{FF2B5EF4-FFF2-40B4-BE49-F238E27FC236}">
                <a16:creationId xmlns:a16="http://schemas.microsoft.com/office/drawing/2014/main" id="{916D6E7E-CD50-C576-A406-66BCC9BD1C0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28807" y="4955439"/>
            <a:ext cx="1185943" cy="1165560"/>
          </a:xfrm>
          <a:prstGeom prst="rect">
            <a:avLst/>
          </a:prstGeom>
        </p:spPr>
      </p:pic>
      <p:grpSp>
        <p:nvGrpSpPr>
          <p:cNvPr id="2" name="Group 1">
            <a:extLst>
              <a:ext uri="{FF2B5EF4-FFF2-40B4-BE49-F238E27FC236}">
                <a16:creationId xmlns:a16="http://schemas.microsoft.com/office/drawing/2014/main" id="{5A5FF9C1-60BA-1E90-0472-738D51F97041}"/>
              </a:ext>
              <a:ext uri="{C183D7F6-B498-43B3-948B-1728B52AA6E4}">
                <adec:decorative xmlns:adec="http://schemas.microsoft.com/office/drawing/2017/decorative" val="1"/>
              </a:ext>
            </a:extLst>
          </p:cNvPr>
          <p:cNvGrpSpPr/>
          <p:nvPr/>
        </p:nvGrpSpPr>
        <p:grpSpPr>
          <a:xfrm>
            <a:off x="3911636" y="4919364"/>
            <a:ext cx="5654729" cy="1579921"/>
            <a:chOff x="3911636" y="4919364"/>
            <a:chExt cx="5654729" cy="1579921"/>
          </a:xfrm>
        </p:grpSpPr>
        <p:sp>
          <p:nvSpPr>
            <p:cNvPr id="26" name="Rectangle: Rounded Corners 25">
              <a:extLst>
                <a:ext uri="{FF2B5EF4-FFF2-40B4-BE49-F238E27FC236}">
                  <a16:creationId xmlns:a16="http://schemas.microsoft.com/office/drawing/2014/main" id="{21861A24-A83D-AB34-253C-B90535B17966}"/>
                </a:ext>
              </a:extLst>
            </p:cNvPr>
            <p:cNvSpPr/>
            <p:nvPr/>
          </p:nvSpPr>
          <p:spPr>
            <a:xfrm>
              <a:off x="3911636" y="4919364"/>
              <a:ext cx="5209464" cy="1278359"/>
            </a:xfrm>
            <a:prstGeom prst="roundRect">
              <a:avLst>
                <a:gd name="adj" fmla="val 6371"/>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endParaRPr lang="en-GB" dirty="0"/>
            </a:p>
          </p:txBody>
        </p:sp>
        <p:sp>
          <p:nvSpPr>
            <p:cNvPr id="27" name="TextBox 26">
              <a:extLst>
                <a:ext uri="{FF2B5EF4-FFF2-40B4-BE49-F238E27FC236}">
                  <a16:creationId xmlns:a16="http://schemas.microsoft.com/office/drawing/2014/main" id="{E5C43A5C-A8E8-D0D4-10F6-7D8F93C2EC1D}"/>
                </a:ext>
              </a:extLst>
            </p:cNvPr>
            <p:cNvSpPr txBox="1"/>
            <p:nvPr/>
          </p:nvSpPr>
          <p:spPr>
            <a:xfrm>
              <a:off x="4027184" y="4919365"/>
              <a:ext cx="5539181" cy="1579920"/>
            </a:xfrm>
            <a:prstGeom prst="rect">
              <a:avLst/>
            </a:prstGeom>
            <a:noFill/>
          </p:spPr>
          <p:txBody>
            <a:bodyPr wrap="square" rtlCol="0">
              <a:spAutoFit/>
            </a:bodyPr>
            <a:lstStyle/>
            <a:p>
              <a:pPr lvl="0"/>
              <a:r>
                <a:rPr lang="en-GB"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By doing an evaluation archaeologists can find out:</a:t>
              </a:r>
            </a:p>
            <a:p>
              <a:pPr marL="742950" lvl="1" indent="-285750">
                <a:buFont typeface="Arial" panose="020B0604020202020204" pitchFamily="34" charset="0"/>
                <a:buChar char="•"/>
              </a:pPr>
              <a:r>
                <a:rPr lang="en-GB"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How much archaeology there is</a:t>
              </a:r>
            </a:p>
            <a:p>
              <a:pPr marL="742950" lvl="1" indent="-285750">
                <a:buFont typeface="Arial" panose="020B0604020202020204" pitchFamily="34" charset="0"/>
                <a:buChar char="•"/>
              </a:pPr>
              <a:r>
                <a:rPr lang="en-GB"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How far it might go beneath the ground</a:t>
              </a:r>
            </a:p>
            <a:p>
              <a:pPr marL="742950" lvl="1" indent="-285750">
                <a:spcAft>
                  <a:spcPts val="800"/>
                </a:spcAft>
                <a:buFont typeface="Arial" panose="020B0604020202020204" pitchFamily="34" charset="0"/>
                <a:buChar char="•"/>
              </a:pPr>
              <a:r>
                <a:rPr lang="en-GB"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How well preserved any artefacts are</a:t>
              </a:r>
            </a:p>
            <a:p>
              <a:endParaRPr lang="en-GB" dirty="0"/>
            </a:p>
          </p:txBody>
        </p:sp>
      </p:grpSp>
    </p:spTree>
    <p:extLst>
      <p:ext uri="{BB962C8B-B14F-4D97-AF65-F5344CB8AC3E}">
        <p14:creationId xmlns:p14="http://schemas.microsoft.com/office/powerpoint/2010/main" val="182317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DDFDA-FCE9-350C-094C-B66609535AF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7C79E60-980D-AAB0-0E7C-07C613F16EB4}"/>
              </a:ext>
            </a:extLst>
          </p:cNvPr>
          <p:cNvSpPr txBox="1">
            <a:spLocks noGrp="1"/>
          </p:cNvSpPr>
          <p:nvPr>
            <p:ph type="title" idx="4294967295"/>
          </p:nvPr>
        </p:nvSpPr>
        <p:spPr>
          <a:xfrm>
            <a:off x="0" y="230909"/>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a:lnSpc>
                <a:spcPct val="100000"/>
              </a:lnSpc>
              <a:spcBef>
                <a:spcPts val="0"/>
              </a:spcBef>
              <a:defRPr/>
            </a:pPr>
            <a:r>
              <a:rPr kumimoji="0" lang="en-US" sz="3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Fully excavating Must Farm</a:t>
            </a:r>
            <a:r>
              <a:rPr lang="en-US" sz="3600" b="1" dirty="0">
                <a:latin typeface="Calibri" panose="020F0502020204030204" pitchFamily="34" charset="0"/>
                <a:ea typeface="Calibri" panose="020F0502020204030204" pitchFamily="34" charset="0"/>
                <a:cs typeface="Calibri" panose="020F0502020204030204" pitchFamily="34" charset="0"/>
              </a:rPr>
              <a:t> Bronze Age Village</a:t>
            </a:r>
            <a:endParaRPr kumimoji="0" lang="en-GB" sz="3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n aerial view of the site of a quarry showing a white tent over the area of archaeological excavation in 2016.">
            <a:extLst>
              <a:ext uri="{FF2B5EF4-FFF2-40B4-BE49-F238E27FC236}">
                <a16:creationId xmlns:a16="http://schemas.microsoft.com/office/drawing/2014/main" id="{7CD0545D-BCB5-9460-19A9-36EF0D1EA8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219" y="1316321"/>
            <a:ext cx="8980186" cy="4676037"/>
          </a:xfrm>
          <a:prstGeom prst="rect">
            <a:avLst/>
          </a:prstGeom>
        </p:spPr>
      </p:pic>
      <p:grpSp>
        <p:nvGrpSpPr>
          <p:cNvPr id="2" name="Group 1">
            <a:extLst>
              <a:ext uri="{FF2B5EF4-FFF2-40B4-BE49-F238E27FC236}">
                <a16:creationId xmlns:a16="http://schemas.microsoft.com/office/drawing/2014/main" id="{2831DDE8-BEDA-70C7-A329-9A14AB6B0922}"/>
              </a:ext>
              <a:ext uri="{C183D7F6-B498-43B3-948B-1728B52AA6E4}">
                <adec:decorative xmlns:adec="http://schemas.microsoft.com/office/drawing/2017/decorative" val="1"/>
              </a:ext>
            </a:extLst>
          </p:cNvPr>
          <p:cNvGrpSpPr/>
          <p:nvPr/>
        </p:nvGrpSpPr>
        <p:grpSpPr>
          <a:xfrm>
            <a:off x="9564624" y="1387162"/>
            <a:ext cx="2509688" cy="4534356"/>
            <a:chOff x="7898178" y="1387162"/>
            <a:chExt cx="4176134" cy="4534356"/>
          </a:xfrm>
        </p:grpSpPr>
        <p:sp>
          <p:nvSpPr>
            <p:cNvPr id="9" name="Rectangle: Rounded Corners 8">
              <a:extLst>
                <a:ext uri="{FF2B5EF4-FFF2-40B4-BE49-F238E27FC236}">
                  <a16:creationId xmlns:a16="http://schemas.microsoft.com/office/drawing/2014/main" id="{AFDB87BD-AD72-800A-CDBA-F3CDF87D3EC7}"/>
                </a:ext>
              </a:extLst>
            </p:cNvPr>
            <p:cNvSpPr/>
            <p:nvPr/>
          </p:nvSpPr>
          <p:spPr>
            <a:xfrm>
              <a:off x="7898178" y="1387162"/>
              <a:ext cx="4176134" cy="4534356"/>
            </a:xfrm>
            <a:prstGeom prst="roundRect">
              <a:avLst>
                <a:gd name="adj" fmla="val 6371"/>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4B7887DE-C246-ACC7-1500-0F0786ADAAD0}"/>
                </a:ext>
              </a:extLst>
            </p:cNvPr>
            <p:cNvSpPr txBox="1"/>
            <p:nvPr/>
          </p:nvSpPr>
          <p:spPr>
            <a:xfrm>
              <a:off x="8015866" y="1484693"/>
              <a:ext cx="4058446" cy="3341492"/>
            </a:xfrm>
            <a:prstGeom prst="rect">
              <a:avLst/>
            </a:prstGeom>
            <a:noFill/>
          </p:spPr>
          <p:txBody>
            <a:bodyPr wrap="square" rtlCol="0">
              <a:spAutoFit/>
            </a:bodyPr>
            <a:lstStyle/>
            <a:p>
              <a:pPr lvl="0">
                <a:lnSpc>
                  <a:spcPct val="107000"/>
                </a:lnSpc>
              </a:pPr>
              <a:r>
                <a:rPr lang="en-GB" sz="18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Once it became clear how important the site might be a tent was put up over the area that the archaeologists wanted to excavate.</a:t>
              </a:r>
            </a:p>
            <a:p>
              <a:pPr lvl="0">
                <a:lnSpc>
                  <a:spcPct val="107000"/>
                </a:lnSpc>
              </a:pPr>
              <a:endParaRPr lang="en-GB" kern="1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lvl="0">
                <a:lnSpc>
                  <a:spcPct val="107000"/>
                </a:lnSpc>
              </a:pPr>
              <a:r>
                <a:rPr lang="en-GB" sz="18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You can clearly see the white tent on this Google Earth satellite image from 2016.</a:t>
              </a:r>
              <a:endParaRPr lang="en-GB"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grpSp>
      <p:sp>
        <p:nvSpPr>
          <p:cNvPr id="7" name="Rectangle: Rounded Corners 6">
            <a:extLst>
              <a:ext uri="{FF2B5EF4-FFF2-40B4-BE49-F238E27FC236}">
                <a16:creationId xmlns:a16="http://schemas.microsoft.com/office/drawing/2014/main" id="{290DAF16-95BF-9968-0086-0ACFC8434E3A}"/>
              </a:ext>
              <a:ext uri="{C183D7F6-B498-43B3-948B-1728B52AA6E4}">
                <adec:decorative xmlns:adec="http://schemas.microsoft.com/office/drawing/2017/decorative" val="1"/>
              </a:ext>
            </a:extLst>
          </p:cNvPr>
          <p:cNvSpPr/>
          <p:nvPr/>
        </p:nvSpPr>
        <p:spPr>
          <a:xfrm>
            <a:off x="4297680" y="3730752"/>
            <a:ext cx="393192" cy="283464"/>
          </a:xfrm>
          <a:prstGeom prst="round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2389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995C4-6EB8-CE5A-7EE3-A683776A835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2FF3682-A627-E523-7093-0DA1430C93B2}"/>
              </a:ext>
            </a:extLst>
          </p:cNvPr>
          <p:cNvSpPr txBox="1">
            <a:spLocks noGrp="1"/>
          </p:cNvSpPr>
          <p:nvPr>
            <p:ph type="title" idx="4294967295"/>
          </p:nvPr>
        </p:nvSpPr>
        <p:spPr>
          <a:xfrm>
            <a:off x="0" y="230909"/>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a:lnSpc>
                <a:spcPct val="100000"/>
              </a:lnSpc>
              <a:spcBef>
                <a:spcPts val="0"/>
              </a:spcBef>
              <a:defRPr/>
            </a:pPr>
            <a:r>
              <a:rPr kumimoji="0" lang="en-US" sz="3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Why is it called Must Farm</a:t>
            </a:r>
            <a:r>
              <a:rPr lang="en-US" sz="3600" b="1" dirty="0">
                <a:latin typeface="Calibri" panose="020F0502020204030204" pitchFamily="34" charset="0"/>
                <a:ea typeface="Calibri" panose="020F0502020204030204" pitchFamily="34" charset="0"/>
                <a:cs typeface="Calibri" panose="020F0502020204030204" pitchFamily="34" charset="0"/>
              </a:rPr>
              <a:t> Bronze Age Village</a:t>
            </a:r>
            <a:endParaRPr kumimoji="0" lang="en-GB" sz="3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4D0311FF-B22D-747D-CCDD-B3F209590688}"/>
              </a:ext>
              <a:ext uri="{C183D7F6-B498-43B3-948B-1728B52AA6E4}">
                <adec:decorative xmlns:adec="http://schemas.microsoft.com/office/drawing/2017/decorative" val="1"/>
              </a:ext>
            </a:extLst>
          </p:cNvPr>
          <p:cNvGrpSpPr/>
          <p:nvPr/>
        </p:nvGrpSpPr>
        <p:grpSpPr>
          <a:xfrm>
            <a:off x="9564624" y="1387162"/>
            <a:ext cx="2509688" cy="4534356"/>
            <a:chOff x="7898178" y="1387162"/>
            <a:chExt cx="4176134" cy="4534356"/>
          </a:xfrm>
        </p:grpSpPr>
        <p:sp>
          <p:nvSpPr>
            <p:cNvPr id="9" name="Rectangle: Rounded Corners 8">
              <a:extLst>
                <a:ext uri="{FF2B5EF4-FFF2-40B4-BE49-F238E27FC236}">
                  <a16:creationId xmlns:a16="http://schemas.microsoft.com/office/drawing/2014/main" id="{C6EB0BC6-DB9E-3F5E-DED8-F615A82DF130}"/>
                </a:ext>
              </a:extLst>
            </p:cNvPr>
            <p:cNvSpPr/>
            <p:nvPr/>
          </p:nvSpPr>
          <p:spPr>
            <a:xfrm>
              <a:off x="7898178" y="1387162"/>
              <a:ext cx="4176134" cy="4534356"/>
            </a:xfrm>
            <a:prstGeom prst="roundRect">
              <a:avLst>
                <a:gd name="adj" fmla="val 6371"/>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5EF53193-B28F-45EB-5AEB-89A3D80B32EE}"/>
                </a:ext>
              </a:extLst>
            </p:cNvPr>
            <p:cNvSpPr txBox="1"/>
            <p:nvPr/>
          </p:nvSpPr>
          <p:spPr>
            <a:xfrm>
              <a:off x="8015866" y="1484693"/>
              <a:ext cx="4058446" cy="2452403"/>
            </a:xfrm>
            <a:prstGeom prst="rect">
              <a:avLst/>
            </a:prstGeom>
            <a:noFill/>
          </p:spPr>
          <p:txBody>
            <a:bodyPr wrap="square" rtlCol="0">
              <a:spAutoFit/>
            </a:bodyPr>
            <a:lstStyle/>
            <a:p>
              <a:pPr lvl="0">
                <a:lnSpc>
                  <a:spcPct val="107000"/>
                </a:lnSpc>
              </a:pPr>
              <a:r>
                <a:rPr lang="en-GB" sz="18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We can use both satellite images and old maps to see how the area has changed in recent times and why the site is called Must Farm Bronze Age Village.</a:t>
              </a:r>
              <a:endParaRPr lang="en-GB"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grpSp>
      <p:grpSp>
        <p:nvGrpSpPr>
          <p:cNvPr id="16" name="Group 15" descr="An aerial view of the site of a quarry showing a white tent over the area of archaeological excavation in 2016.">
            <a:extLst>
              <a:ext uri="{FF2B5EF4-FFF2-40B4-BE49-F238E27FC236}">
                <a16:creationId xmlns:a16="http://schemas.microsoft.com/office/drawing/2014/main" id="{62AED20C-9E98-7235-5757-42AAA4C86A93}"/>
              </a:ext>
            </a:extLst>
          </p:cNvPr>
          <p:cNvGrpSpPr/>
          <p:nvPr/>
        </p:nvGrpSpPr>
        <p:grpSpPr>
          <a:xfrm>
            <a:off x="292219" y="1316321"/>
            <a:ext cx="8980186" cy="4676037"/>
            <a:chOff x="292219" y="1316321"/>
            <a:chExt cx="8980186" cy="4676037"/>
          </a:xfrm>
        </p:grpSpPr>
        <p:grpSp>
          <p:nvGrpSpPr>
            <p:cNvPr id="7" name="Group 6" descr="An aerial view of the site of a quarry showing a white tent over the area of archaeological excavation in 2016.">
              <a:extLst>
                <a:ext uri="{FF2B5EF4-FFF2-40B4-BE49-F238E27FC236}">
                  <a16:creationId xmlns:a16="http://schemas.microsoft.com/office/drawing/2014/main" id="{49A318FF-F289-E7A0-DDB4-8ABA2EA2FDAD}"/>
                </a:ext>
              </a:extLst>
            </p:cNvPr>
            <p:cNvGrpSpPr/>
            <p:nvPr/>
          </p:nvGrpSpPr>
          <p:grpSpPr>
            <a:xfrm>
              <a:off x="292219" y="1316321"/>
              <a:ext cx="8980186" cy="4676037"/>
              <a:chOff x="292219" y="1316321"/>
              <a:chExt cx="8980186" cy="4676037"/>
            </a:xfrm>
          </p:grpSpPr>
          <p:pic>
            <p:nvPicPr>
              <p:cNvPr id="4" name="Picture 3" descr="An aerial view of the site of a quarry showing a white tent over the area of archaeological excavation in 2016.">
                <a:extLst>
                  <a:ext uri="{FF2B5EF4-FFF2-40B4-BE49-F238E27FC236}">
                    <a16:creationId xmlns:a16="http://schemas.microsoft.com/office/drawing/2014/main" id="{3A3B6850-EA46-FBE1-FEB4-365EA941B6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219" y="1316321"/>
                <a:ext cx="8980186" cy="4676037"/>
              </a:xfrm>
              <a:prstGeom prst="rect">
                <a:avLst/>
              </a:prstGeom>
            </p:spPr>
          </p:pic>
          <p:sp>
            <p:nvSpPr>
              <p:cNvPr id="6" name="Rectangle: Rounded Corners 5">
                <a:extLst>
                  <a:ext uri="{FF2B5EF4-FFF2-40B4-BE49-F238E27FC236}">
                    <a16:creationId xmlns:a16="http://schemas.microsoft.com/office/drawing/2014/main" id="{C81481A5-D2E6-F65B-DD6B-2A164C6C35E1}"/>
                  </a:ext>
                  <a:ext uri="{C183D7F6-B498-43B3-948B-1728B52AA6E4}">
                    <adec:decorative xmlns:adec="http://schemas.microsoft.com/office/drawing/2017/decorative" val="1"/>
                  </a:ext>
                </a:extLst>
              </p:cNvPr>
              <p:cNvSpPr/>
              <p:nvPr/>
            </p:nvSpPr>
            <p:spPr>
              <a:xfrm>
                <a:off x="4297680" y="3730752"/>
                <a:ext cx="393192" cy="283464"/>
              </a:xfrm>
              <a:prstGeom prst="round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a:extLst>
                <a:ext uri="{FF2B5EF4-FFF2-40B4-BE49-F238E27FC236}">
                  <a16:creationId xmlns:a16="http://schemas.microsoft.com/office/drawing/2014/main" id="{AC459FE5-F8E2-E3DE-2CF9-CB600FD43740}"/>
                </a:ext>
              </a:extLst>
            </p:cNvPr>
            <p:cNvSpPr txBox="1"/>
            <p:nvPr/>
          </p:nvSpPr>
          <p:spPr>
            <a:xfrm>
              <a:off x="292219" y="1646057"/>
              <a:ext cx="915635" cy="523220"/>
            </a:xfrm>
            <a:prstGeom prst="rect">
              <a:avLst/>
            </a:prstGeom>
            <a:noFill/>
          </p:spPr>
          <p:txBody>
            <a:bodyPr wrap="none" rtlCol="0">
              <a:spAutoFit/>
            </a:bodyPr>
            <a:lstStyle/>
            <a:p>
              <a:r>
                <a:rPr lang="en-GB" sz="2800" dirty="0">
                  <a:solidFill>
                    <a:srgbClr val="FFFF00"/>
                  </a:solidFill>
                  <a:latin typeface="Calibri" panose="020F0502020204030204" pitchFamily="34" charset="0"/>
                  <a:ea typeface="Calibri" panose="020F0502020204030204" pitchFamily="34" charset="0"/>
                  <a:cs typeface="Calibri" panose="020F0502020204030204" pitchFamily="34" charset="0"/>
                </a:rPr>
                <a:t>2016</a:t>
              </a:r>
            </a:p>
          </p:txBody>
        </p:sp>
      </p:grpSp>
      <p:grpSp>
        <p:nvGrpSpPr>
          <p:cNvPr id="14" name="Group 13" descr="An aerial view of the site of a quarry 2007.">
            <a:extLst>
              <a:ext uri="{FF2B5EF4-FFF2-40B4-BE49-F238E27FC236}">
                <a16:creationId xmlns:a16="http://schemas.microsoft.com/office/drawing/2014/main" id="{994CE592-61FC-27DE-2F9B-15477BC1C838}"/>
              </a:ext>
            </a:extLst>
          </p:cNvPr>
          <p:cNvGrpSpPr/>
          <p:nvPr/>
        </p:nvGrpSpPr>
        <p:grpSpPr>
          <a:xfrm>
            <a:off x="290444" y="1346014"/>
            <a:ext cx="8965447" cy="4524749"/>
            <a:chOff x="290352" y="1353265"/>
            <a:chExt cx="8965447" cy="4524749"/>
          </a:xfrm>
        </p:grpSpPr>
        <p:pic>
          <p:nvPicPr>
            <p:cNvPr id="12" name="Picture 11" descr="A satellite view of a land&#10;&#10;AI-generated content may be incorrect.">
              <a:extLst>
                <a:ext uri="{FF2B5EF4-FFF2-40B4-BE49-F238E27FC236}">
                  <a16:creationId xmlns:a16="http://schemas.microsoft.com/office/drawing/2014/main" id="{F2DE4DD6-7C94-41C0-2418-9B9535973259}"/>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90352" y="1353265"/>
              <a:ext cx="8965447" cy="4524749"/>
            </a:xfrm>
            <a:prstGeom prst="rect">
              <a:avLst/>
            </a:prstGeom>
          </p:spPr>
        </p:pic>
        <p:sp>
          <p:nvSpPr>
            <p:cNvPr id="13" name="Rectangle: Rounded Corners 12">
              <a:extLst>
                <a:ext uri="{FF2B5EF4-FFF2-40B4-BE49-F238E27FC236}">
                  <a16:creationId xmlns:a16="http://schemas.microsoft.com/office/drawing/2014/main" id="{DA88E797-7E55-D32D-B731-0D7B5EE905CB}"/>
                </a:ext>
                <a:ext uri="{C183D7F6-B498-43B3-948B-1728B52AA6E4}">
                  <adec:decorative xmlns:adec="http://schemas.microsoft.com/office/drawing/2017/decorative" val="1"/>
                </a:ext>
              </a:extLst>
            </p:cNvPr>
            <p:cNvSpPr/>
            <p:nvPr/>
          </p:nvSpPr>
          <p:spPr>
            <a:xfrm>
              <a:off x="4293068" y="3735376"/>
              <a:ext cx="393192" cy="283464"/>
            </a:xfrm>
            <a:prstGeom prst="round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TextBox 16">
            <a:extLst>
              <a:ext uri="{FF2B5EF4-FFF2-40B4-BE49-F238E27FC236}">
                <a16:creationId xmlns:a16="http://schemas.microsoft.com/office/drawing/2014/main" id="{F937CD46-EE6B-F787-39CE-BEB27BA279C3}"/>
              </a:ext>
            </a:extLst>
          </p:cNvPr>
          <p:cNvSpPr txBox="1"/>
          <p:nvPr/>
        </p:nvSpPr>
        <p:spPr>
          <a:xfrm>
            <a:off x="290444" y="1646057"/>
            <a:ext cx="915635" cy="523220"/>
          </a:xfrm>
          <a:prstGeom prst="rect">
            <a:avLst/>
          </a:prstGeom>
          <a:noFill/>
        </p:spPr>
        <p:txBody>
          <a:bodyPr wrap="none" rtlCol="0">
            <a:spAutoFit/>
          </a:bodyPr>
          <a:lstStyle/>
          <a:p>
            <a:r>
              <a:rPr lang="en-GB" sz="2800" dirty="0">
                <a:solidFill>
                  <a:srgbClr val="FFFF00"/>
                </a:solidFill>
                <a:latin typeface="Calibri" panose="020F0502020204030204" pitchFamily="34" charset="0"/>
                <a:ea typeface="Calibri" panose="020F0502020204030204" pitchFamily="34" charset="0"/>
                <a:cs typeface="Calibri" panose="020F0502020204030204" pitchFamily="34" charset="0"/>
              </a:rPr>
              <a:t>2007</a:t>
            </a:r>
          </a:p>
        </p:txBody>
      </p:sp>
      <p:grpSp>
        <p:nvGrpSpPr>
          <p:cNvPr id="22" name="Group 21" descr="An aerial view of the site of a lke in a disused quarry showing, a brick works, a farm and other buildings in 1999">
            <a:extLst>
              <a:ext uri="{FF2B5EF4-FFF2-40B4-BE49-F238E27FC236}">
                <a16:creationId xmlns:a16="http://schemas.microsoft.com/office/drawing/2014/main" id="{6E28C9BB-3B20-6E6F-0316-CAF4C90B0778}"/>
              </a:ext>
            </a:extLst>
          </p:cNvPr>
          <p:cNvGrpSpPr/>
          <p:nvPr/>
        </p:nvGrpSpPr>
        <p:grpSpPr>
          <a:xfrm>
            <a:off x="281300" y="1316321"/>
            <a:ext cx="8998714" cy="4682143"/>
            <a:chOff x="281300" y="1316321"/>
            <a:chExt cx="8998714" cy="4682143"/>
          </a:xfrm>
        </p:grpSpPr>
        <p:pic>
          <p:nvPicPr>
            <p:cNvPr id="19" name="Picture 18" descr="A bird's eye view of a map&#10;&#10;AI-generated content may be incorrect.">
              <a:extLst>
                <a:ext uri="{FF2B5EF4-FFF2-40B4-BE49-F238E27FC236}">
                  <a16:creationId xmlns:a16="http://schemas.microsoft.com/office/drawing/2014/main" id="{1342D02F-6DB2-6CD6-EB05-AB6C2E0823BD}"/>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281300" y="1316321"/>
              <a:ext cx="8998714" cy="4682143"/>
            </a:xfrm>
            <a:prstGeom prst="rect">
              <a:avLst/>
            </a:prstGeom>
          </p:spPr>
        </p:pic>
        <p:sp>
          <p:nvSpPr>
            <p:cNvPr id="20" name="Rectangle: Rounded Corners 19">
              <a:extLst>
                <a:ext uri="{FF2B5EF4-FFF2-40B4-BE49-F238E27FC236}">
                  <a16:creationId xmlns:a16="http://schemas.microsoft.com/office/drawing/2014/main" id="{F4AF7240-97C2-371C-3541-30ED6EBC48A3}"/>
                </a:ext>
                <a:ext uri="{C183D7F6-B498-43B3-948B-1728B52AA6E4}">
                  <adec:decorative xmlns:adec="http://schemas.microsoft.com/office/drawing/2017/decorative" val="1"/>
                </a:ext>
              </a:extLst>
            </p:cNvPr>
            <p:cNvSpPr/>
            <p:nvPr/>
          </p:nvSpPr>
          <p:spPr>
            <a:xfrm>
              <a:off x="4294632" y="3727704"/>
              <a:ext cx="393192" cy="283464"/>
            </a:xfrm>
            <a:prstGeom prst="round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C993B47C-7661-A3E7-D863-C7FAA62F5A35}"/>
                </a:ext>
              </a:extLst>
            </p:cNvPr>
            <p:cNvSpPr txBox="1"/>
            <p:nvPr/>
          </p:nvSpPr>
          <p:spPr>
            <a:xfrm>
              <a:off x="299588" y="1646057"/>
              <a:ext cx="915635" cy="523220"/>
            </a:xfrm>
            <a:prstGeom prst="rect">
              <a:avLst/>
            </a:prstGeom>
            <a:noFill/>
          </p:spPr>
          <p:txBody>
            <a:bodyPr wrap="none" rtlCol="0">
              <a:spAutoFit/>
            </a:bodyPr>
            <a:lstStyle/>
            <a:p>
              <a:r>
                <a:rPr lang="en-GB" sz="2800" dirty="0">
                  <a:solidFill>
                    <a:srgbClr val="FFFF00"/>
                  </a:solidFill>
                  <a:latin typeface="Calibri" panose="020F0502020204030204" pitchFamily="34" charset="0"/>
                  <a:ea typeface="Calibri" panose="020F0502020204030204" pitchFamily="34" charset="0"/>
                  <a:cs typeface="Calibri" panose="020F0502020204030204" pitchFamily="34" charset="0"/>
                </a:rPr>
                <a:t>1999</a:t>
              </a:r>
            </a:p>
          </p:txBody>
        </p:sp>
      </p:grpSp>
      <p:grpSp>
        <p:nvGrpSpPr>
          <p:cNvPr id="29" name="Group 28" descr="A black and white map from 1989">
            <a:extLst>
              <a:ext uri="{FF2B5EF4-FFF2-40B4-BE49-F238E27FC236}">
                <a16:creationId xmlns:a16="http://schemas.microsoft.com/office/drawing/2014/main" id="{4633D127-72A8-03D1-7455-336FC3CD3FD1}"/>
              </a:ext>
            </a:extLst>
          </p:cNvPr>
          <p:cNvGrpSpPr/>
          <p:nvPr/>
        </p:nvGrpSpPr>
        <p:grpSpPr>
          <a:xfrm>
            <a:off x="281300" y="1646056"/>
            <a:ext cx="8991105" cy="4224707"/>
            <a:chOff x="281300" y="1646056"/>
            <a:chExt cx="8991105" cy="4224707"/>
          </a:xfrm>
        </p:grpSpPr>
        <p:pic>
          <p:nvPicPr>
            <p:cNvPr id="26" name="Picture 25" descr="A map of a town&#10;&#10;AI-generated content may be incorrect.">
              <a:extLst>
                <a:ext uri="{FF2B5EF4-FFF2-40B4-BE49-F238E27FC236}">
                  <a16:creationId xmlns:a16="http://schemas.microsoft.com/office/drawing/2014/main" id="{242F2D22-E87A-51D1-2B19-F281DB34CFFE}"/>
                </a:ext>
              </a:extLst>
            </p:cNvPr>
            <p:cNvPicPr>
              <a:picLocks noChangeAspect="1"/>
            </p:cNvPicPr>
            <p:nvPr/>
          </p:nvPicPr>
          <p:blipFill>
            <a:blip r:embed="rId5">
              <a:alphaModFix/>
              <a:extLst>
                <a:ext uri="{28A0092B-C50C-407E-A947-70E740481C1C}">
                  <a14:useLocalDpi xmlns:a14="http://schemas.microsoft.com/office/drawing/2010/main" val="0"/>
                </a:ext>
              </a:extLst>
            </a:blip>
            <a:srcRect l="3381" t="27540" r="23585" b="23074"/>
            <a:stretch>
              <a:fillRect/>
            </a:stretch>
          </p:blipFill>
          <p:spPr>
            <a:xfrm>
              <a:off x="281300" y="1646056"/>
              <a:ext cx="8991105" cy="4224707"/>
            </a:xfrm>
            <a:prstGeom prst="rect">
              <a:avLst/>
            </a:prstGeom>
          </p:spPr>
        </p:pic>
        <p:sp>
          <p:nvSpPr>
            <p:cNvPr id="27" name="TextBox 26">
              <a:extLst>
                <a:ext uri="{FF2B5EF4-FFF2-40B4-BE49-F238E27FC236}">
                  <a16:creationId xmlns:a16="http://schemas.microsoft.com/office/drawing/2014/main" id="{48A25CB5-F911-CA94-3AB6-1578D3D4C6B6}"/>
                </a:ext>
              </a:extLst>
            </p:cNvPr>
            <p:cNvSpPr txBox="1"/>
            <p:nvPr/>
          </p:nvSpPr>
          <p:spPr>
            <a:xfrm>
              <a:off x="300701" y="1651686"/>
              <a:ext cx="915635" cy="523220"/>
            </a:xfrm>
            <a:prstGeom prst="rect">
              <a:avLst/>
            </a:prstGeom>
            <a:noFill/>
          </p:spPr>
          <p:txBody>
            <a:bodyPr wrap="none" rtlCol="0">
              <a:spAutoFit/>
            </a:bodyPr>
            <a:lstStyle/>
            <a:p>
              <a:r>
                <a:rPr lang="en-GB" sz="2800" dirty="0">
                  <a:solidFill>
                    <a:schemeClr val="accent5">
                      <a:lumMod val="60000"/>
                      <a:lumOff val="40000"/>
                    </a:schemeClr>
                  </a:solidFill>
                  <a:latin typeface="Calibri" panose="020F0502020204030204" pitchFamily="34" charset="0"/>
                  <a:ea typeface="Calibri" panose="020F0502020204030204" pitchFamily="34" charset="0"/>
                  <a:cs typeface="Calibri" panose="020F0502020204030204" pitchFamily="34" charset="0"/>
                </a:rPr>
                <a:t>1989</a:t>
              </a:r>
            </a:p>
          </p:txBody>
        </p:sp>
        <p:sp>
          <p:nvSpPr>
            <p:cNvPr id="28" name="Rectangle: Rounded Corners 27">
              <a:extLst>
                <a:ext uri="{FF2B5EF4-FFF2-40B4-BE49-F238E27FC236}">
                  <a16:creationId xmlns:a16="http://schemas.microsoft.com/office/drawing/2014/main" id="{04F3AA1F-3F3D-AF04-561C-4367E9D01FC5}"/>
                </a:ext>
                <a:ext uri="{C183D7F6-B498-43B3-948B-1728B52AA6E4}">
                  <adec:decorative xmlns:adec="http://schemas.microsoft.com/office/drawing/2017/decorative" val="1"/>
                </a:ext>
              </a:extLst>
            </p:cNvPr>
            <p:cNvSpPr/>
            <p:nvPr/>
          </p:nvSpPr>
          <p:spPr>
            <a:xfrm>
              <a:off x="4293664" y="3726736"/>
              <a:ext cx="393192" cy="283464"/>
            </a:xfrm>
            <a:prstGeom prst="roundRect">
              <a:avLst/>
            </a:prstGeom>
            <a:noFill/>
            <a:ln w="254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4" name="Group 33" descr="A black and white map from 1958">
            <a:extLst>
              <a:ext uri="{FF2B5EF4-FFF2-40B4-BE49-F238E27FC236}">
                <a16:creationId xmlns:a16="http://schemas.microsoft.com/office/drawing/2014/main" id="{558D7DC7-C1F5-7D59-821B-F37CD7C5338A}"/>
              </a:ext>
            </a:extLst>
          </p:cNvPr>
          <p:cNvGrpSpPr/>
          <p:nvPr/>
        </p:nvGrpSpPr>
        <p:grpSpPr>
          <a:xfrm>
            <a:off x="281300" y="1635563"/>
            <a:ext cx="9006323" cy="4219077"/>
            <a:chOff x="273691" y="1651686"/>
            <a:chExt cx="9006323" cy="4219077"/>
          </a:xfrm>
        </p:grpSpPr>
        <p:pic>
          <p:nvPicPr>
            <p:cNvPr id="31" name="Picture 30" descr="A map of a city&#10;&#10;AI-generated content may be incorrect.">
              <a:extLst>
                <a:ext uri="{FF2B5EF4-FFF2-40B4-BE49-F238E27FC236}">
                  <a16:creationId xmlns:a16="http://schemas.microsoft.com/office/drawing/2014/main" id="{53E693BE-89B7-19DC-894C-27738246D192}"/>
                </a:ext>
              </a:extLst>
            </p:cNvPr>
            <p:cNvPicPr>
              <a:picLocks noChangeAspect="1"/>
            </p:cNvPicPr>
            <p:nvPr/>
          </p:nvPicPr>
          <p:blipFill>
            <a:blip r:embed="rId6">
              <a:alphaModFix/>
              <a:extLst>
                <a:ext uri="{28A0092B-C50C-407E-A947-70E740481C1C}">
                  <a14:useLocalDpi xmlns:a14="http://schemas.microsoft.com/office/drawing/2010/main" val="0"/>
                </a:ext>
              </a:extLst>
            </a:blip>
            <a:srcRect l="3211" t="27519" r="23401" b="22135"/>
            <a:stretch>
              <a:fillRect/>
            </a:stretch>
          </p:blipFill>
          <p:spPr>
            <a:xfrm>
              <a:off x="273691" y="1651686"/>
              <a:ext cx="9006323" cy="4219077"/>
            </a:xfrm>
            <a:prstGeom prst="rect">
              <a:avLst/>
            </a:prstGeom>
          </p:spPr>
        </p:pic>
        <p:sp>
          <p:nvSpPr>
            <p:cNvPr id="32" name="TextBox 31">
              <a:extLst>
                <a:ext uri="{FF2B5EF4-FFF2-40B4-BE49-F238E27FC236}">
                  <a16:creationId xmlns:a16="http://schemas.microsoft.com/office/drawing/2014/main" id="{2AC069F9-FCD0-7AA0-CF3B-A571575404DC}"/>
                </a:ext>
              </a:extLst>
            </p:cNvPr>
            <p:cNvSpPr txBox="1"/>
            <p:nvPr/>
          </p:nvSpPr>
          <p:spPr>
            <a:xfrm>
              <a:off x="298460" y="1656580"/>
              <a:ext cx="915635" cy="523220"/>
            </a:xfrm>
            <a:prstGeom prst="rect">
              <a:avLst/>
            </a:prstGeom>
            <a:noFill/>
          </p:spPr>
          <p:txBody>
            <a:bodyPr wrap="none" rtlCol="0">
              <a:spAutoFit/>
            </a:bodyPr>
            <a:lstStyle/>
            <a:p>
              <a:r>
                <a:rPr lang="en-GB" sz="2800" dirty="0">
                  <a:solidFill>
                    <a:schemeClr val="accent5">
                      <a:lumMod val="60000"/>
                      <a:lumOff val="40000"/>
                    </a:schemeClr>
                  </a:solidFill>
                  <a:latin typeface="Calibri" panose="020F0502020204030204" pitchFamily="34" charset="0"/>
                  <a:ea typeface="Calibri" panose="020F0502020204030204" pitchFamily="34" charset="0"/>
                  <a:cs typeface="Calibri" panose="020F0502020204030204" pitchFamily="34" charset="0"/>
                </a:rPr>
                <a:t>1958</a:t>
              </a:r>
            </a:p>
          </p:txBody>
        </p:sp>
        <p:sp>
          <p:nvSpPr>
            <p:cNvPr id="33" name="Rectangle: Rounded Corners 32">
              <a:extLst>
                <a:ext uri="{FF2B5EF4-FFF2-40B4-BE49-F238E27FC236}">
                  <a16:creationId xmlns:a16="http://schemas.microsoft.com/office/drawing/2014/main" id="{6B6D3ADE-7239-4491-33F4-3050F67F6E78}"/>
                </a:ext>
                <a:ext uri="{C183D7F6-B498-43B3-948B-1728B52AA6E4}">
                  <adec:decorative xmlns:adec="http://schemas.microsoft.com/office/drawing/2017/decorative" val="1"/>
                </a:ext>
              </a:extLst>
            </p:cNvPr>
            <p:cNvSpPr/>
            <p:nvPr/>
          </p:nvSpPr>
          <p:spPr>
            <a:xfrm>
              <a:off x="4307205" y="3730752"/>
              <a:ext cx="393192" cy="283464"/>
            </a:xfrm>
            <a:prstGeom prst="roundRect">
              <a:avLst/>
            </a:prstGeom>
            <a:noFill/>
            <a:ln w="254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Group 39" descr="A black and white map from 1927">
            <a:extLst>
              <a:ext uri="{FF2B5EF4-FFF2-40B4-BE49-F238E27FC236}">
                <a16:creationId xmlns:a16="http://schemas.microsoft.com/office/drawing/2014/main" id="{91C8FC93-B7F2-C3B0-6844-83DDC2428CA3}"/>
              </a:ext>
            </a:extLst>
          </p:cNvPr>
          <p:cNvGrpSpPr/>
          <p:nvPr/>
        </p:nvGrpSpPr>
        <p:grpSpPr>
          <a:xfrm>
            <a:off x="298460" y="1635563"/>
            <a:ext cx="8957431" cy="4219077"/>
            <a:chOff x="298460" y="1635563"/>
            <a:chExt cx="8957431" cy="4219077"/>
          </a:xfrm>
        </p:grpSpPr>
        <p:pic>
          <p:nvPicPr>
            <p:cNvPr id="36" name="Picture 35" descr="A black and white map of a town&#10;&#10;AI-generated content may be incorrect.">
              <a:extLst>
                <a:ext uri="{FF2B5EF4-FFF2-40B4-BE49-F238E27FC236}">
                  <a16:creationId xmlns:a16="http://schemas.microsoft.com/office/drawing/2014/main" id="{6C4B4529-0F8C-D826-2493-C5767BBC3A32}"/>
                </a:ext>
              </a:extLst>
            </p:cNvPr>
            <p:cNvPicPr>
              <a:picLocks noChangeAspect="1"/>
            </p:cNvPicPr>
            <p:nvPr/>
          </p:nvPicPr>
          <p:blipFill>
            <a:blip r:embed="rId7">
              <a:alphaModFix/>
              <a:extLst>
                <a:ext uri="{28A0092B-C50C-407E-A947-70E740481C1C}">
                  <a14:useLocalDpi xmlns:a14="http://schemas.microsoft.com/office/drawing/2010/main" val="0"/>
                </a:ext>
              </a:extLst>
            </a:blip>
            <a:srcRect l="3315" t="27834" r="24109" b="23033"/>
            <a:stretch>
              <a:fillRect/>
            </a:stretch>
          </p:blipFill>
          <p:spPr>
            <a:xfrm>
              <a:off x="306069" y="1635563"/>
              <a:ext cx="8949822" cy="4219077"/>
            </a:xfrm>
            <a:prstGeom prst="rect">
              <a:avLst/>
            </a:prstGeom>
          </p:spPr>
        </p:pic>
        <p:sp>
          <p:nvSpPr>
            <p:cNvPr id="37" name="TextBox 36">
              <a:extLst>
                <a:ext uri="{FF2B5EF4-FFF2-40B4-BE49-F238E27FC236}">
                  <a16:creationId xmlns:a16="http://schemas.microsoft.com/office/drawing/2014/main" id="{FE89DAF2-6044-DA85-8999-E7C6B16BA64F}"/>
                </a:ext>
              </a:extLst>
            </p:cNvPr>
            <p:cNvSpPr txBox="1"/>
            <p:nvPr/>
          </p:nvSpPr>
          <p:spPr>
            <a:xfrm>
              <a:off x="298460" y="1642041"/>
              <a:ext cx="915635" cy="523220"/>
            </a:xfrm>
            <a:prstGeom prst="rect">
              <a:avLst/>
            </a:prstGeom>
            <a:noFill/>
          </p:spPr>
          <p:txBody>
            <a:bodyPr wrap="none" rtlCol="0">
              <a:spAutoFit/>
            </a:bodyPr>
            <a:lstStyle/>
            <a:p>
              <a:r>
                <a:rPr lang="en-GB" sz="2800" dirty="0">
                  <a:solidFill>
                    <a:schemeClr val="accent5">
                      <a:lumMod val="60000"/>
                      <a:lumOff val="40000"/>
                    </a:schemeClr>
                  </a:solidFill>
                  <a:latin typeface="Calibri" panose="020F0502020204030204" pitchFamily="34" charset="0"/>
                  <a:ea typeface="Calibri" panose="020F0502020204030204" pitchFamily="34" charset="0"/>
                  <a:cs typeface="Calibri" panose="020F0502020204030204" pitchFamily="34" charset="0"/>
                </a:rPr>
                <a:t>1927</a:t>
              </a:r>
            </a:p>
          </p:txBody>
        </p:sp>
        <p:sp>
          <p:nvSpPr>
            <p:cNvPr id="38" name="Rectangle: Rounded Corners 37">
              <a:extLst>
                <a:ext uri="{FF2B5EF4-FFF2-40B4-BE49-F238E27FC236}">
                  <a16:creationId xmlns:a16="http://schemas.microsoft.com/office/drawing/2014/main" id="{05EC1D0B-1032-8335-08AA-3E52BCD74E09}"/>
                </a:ext>
                <a:ext uri="{C183D7F6-B498-43B3-948B-1728B52AA6E4}">
                  <adec:decorative xmlns:adec="http://schemas.microsoft.com/office/drawing/2017/decorative" val="1"/>
                </a:ext>
              </a:extLst>
            </p:cNvPr>
            <p:cNvSpPr/>
            <p:nvPr/>
          </p:nvSpPr>
          <p:spPr>
            <a:xfrm>
              <a:off x="4317728" y="3714704"/>
              <a:ext cx="393192" cy="283464"/>
            </a:xfrm>
            <a:prstGeom prst="roundRect">
              <a:avLst/>
            </a:prstGeom>
            <a:noFill/>
            <a:ln w="254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 name="Group 44" descr="A black and white map from 1891">
            <a:extLst>
              <a:ext uri="{FF2B5EF4-FFF2-40B4-BE49-F238E27FC236}">
                <a16:creationId xmlns:a16="http://schemas.microsoft.com/office/drawing/2014/main" id="{82EC8BDD-F59C-1F9E-0ECF-9BE8177A6AE8}"/>
              </a:ext>
            </a:extLst>
          </p:cNvPr>
          <p:cNvGrpSpPr/>
          <p:nvPr/>
        </p:nvGrpSpPr>
        <p:grpSpPr>
          <a:xfrm>
            <a:off x="273691" y="1635563"/>
            <a:ext cx="9006323" cy="4219078"/>
            <a:chOff x="273691" y="1635563"/>
            <a:chExt cx="9006323" cy="4219078"/>
          </a:xfrm>
        </p:grpSpPr>
        <p:pic>
          <p:nvPicPr>
            <p:cNvPr id="42" name="Picture 41" descr="A map of a road&#10;&#10;AI-generated content may be incorrect.">
              <a:extLst>
                <a:ext uri="{FF2B5EF4-FFF2-40B4-BE49-F238E27FC236}">
                  <a16:creationId xmlns:a16="http://schemas.microsoft.com/office/drawing/2014/main" id="{BE181653-9EB7-7668-6A95-163EB73B92B0}"/>
                </a:ext>
              </a:extLst>
            </p:cNvPr>
            <p:cNvPicPr>
              <a:picLocks noChangeAspect="1"/>
            </p:cNvPicPr>
            <p:nvPr/>
          </p:nvPicPr>
          <p:blipFill>
            <a:blip r:embed="rId8">
              <a:alphaModFix/>
              <a:extLst>
                <a:ext uri="{28A0092B-C50C-407E-A947-70E740481C1C}">
                  <a14:useLocalDpi xmlns:a14="http://schemas.microsoft.com/office/drawing/2010/main" val="0"/>
                </a:ext>
              </a:extLst>
            </a:blip>
            <a:srcRect l="2998" t="27803" r="22776" b="23352"/>
            <a:stretch>
              <a:fillRect/>
            </a:stretch>
          </p:blipFill>
          <p:spPr>
            <a:xfrm>
              <a:off x="273691" y="1635563"/>
              <a:ext cx="9006323" cy="4219078"/>
            </a:xfrm>
            <a:prstGeom prst="rect">
              <a:avLst/>
            </a:prstGeom>
          </p:spPr>
        </p:pic>
        <p:sp>
          <p:nvSpPr>
            <p:cNvPr id="43" name="TextBox 42">
              <a:extLst>
                <a:ext uri="{FF2B5EF4-FFF2-40B4-BE49-F238E27FC236}">
                  <a16:creationId xmlns:a16="http://schemas.microsoft.com/office/drawing/2014/main" id="{A3595F0D-B249-3861-D90D-CC7090C23799}"/>
                </a:ext>
              </a:extLst>
            </p:cNvPr>
            <p:cNvSpPr txBox="1"/>
            <p:nvPr/>
          </p:nvSpPr>
          <p:spPr>
            <a:xfrm>
              <a:off x="298460" y="1642041"/>
              <a:ext cx="915635" cy="523220"/>
            </a:xfrm>
            <a:prstGeom prst="rect">
              <a:avLst/>
            </a:prstGeom>
            <a:noFill/>
          </p:spPr>
          <p:txBody>
            <a:bodyPr wrap="none" rtlCol="0">
              <a:spAutoFit/>
            </a:bodyPr>
            <a:lstStyle/>
            <a:p>
              <a:r>
                <a:rPr lang="en-GB" sz="2800" dirty="0">
                  <a:solidFill>
                    <a:schemeClr val="accent5">
                      <a:lumMod val="60000"/>
                      <a:lumOff val="40000"/>
                    </a:schemeClr>
                  </a:solidFill>
                  <a:latin typeface="Calibri" panose="020F0502020204030204" pitchFamily="34" charset="0"/>
                  <a:ea typeface="Calibri" panose="020F0502020204030204" pitchFamily="34" charset="0"/>
                  <a:cs typeface="Calibri" panose="020F0502020204030204" pitchFamily="34" charset="0"/>
                </a:rPr>
                <a:t>1891</a:t>
              </a:r>
            </a:p>
          </p:txBody>
        </p:sp>
        <p:sp>
          <p:nvSpPr>
            <p:cNvPr id="44" name="Rectangle: Rounded Corners 43">
              <a:extLst>
                <a:ext uri="{FF2B5EF4-FFF2-40B4-BE49-F238E27FC236}">
                  <a16:creationId xmlns:a16="http://schemas.microsoft.com/office/drawing/2014/main" id="{DDB2183C-8C67-6C1E-3FF9-D481A6D28AB0}"/>
                </a:ext>
                <a:ext uri="{C183D7F6-B498-43B3-948B-1728B52AA6E4}">
                  <adec:decorative xmlns:adec="http://schemas.microsoft.com/office/drawing/2017/decorative" val="1"/>
                </a:ext>
              </a:extLst>
            </p:cNvPr>
            <p:cNvSpPr/>
            <p:nvPr/>
          </p:nvSpPr>
          <p:spPr>
            <a:xfrm>
              <a:off x="4317728" y="3714704"/>
              <a:ext cx="393192" cy="283464"/>
            </a:xfrm>
            <a:prstGeom prst="roundRect">
              <a:avLst/>
            </a:prstGeom>
            <a:noFill/>
            <a:ln w="254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7" name="Group 46">
            <a:extLst>
              <a:ext uri="{FF2B5EF4-FFF2-40B4-BE49-F238E27FC236}">
                <a16:creationId xmlns:a16="http://schemas.microsoft.com/office/drawing/2014/main" id="{8EAE919C-5870-1262-B0B7-EF90AB7D8E77}"/>
              </a:ext>
              <a:ext uri="{C183D7F6-B498-43B3-948B-1728B52AA6E4}">
                <adec:decorative xmlns:adec="http://schemas.microsoft.com/office/drawing/2017/decorative" val="1"/>
              </a:ext>
            </a:extLst>
          </p:cNvPr>
          <p:cNvGrpSpPr/>
          <p:nvPr/>
        </p:nvGrpSpPr>
        <p:grpSpPr>
          <a:xfrm>
            <a:off x="493265" y="2335060"/>
            <a:ext cx="2509688" cy="1440259"/>
            <a:chOff x="7898178" y="1387162"/>
            <a:chExt cx="4176134" cy="4940602"/>
          </a:xfrm>
        </p:grpSpPr>
        <p:sp>
          <p:nvSpPr>
            <p:cNvPr id="48" name="Rectangle: Rounded Corners 47">
              <a:extLst>
                <a:ext uri="{FF2B5EF4-FFF2-40B4-BE49-F238E27FC236}">
                  <a16:creationId xmlns:a16="http://schemas.microsoft.com/office/drawing/2014/main" id="{0DF2E7DD-C59C-E4F2-C0D4-D3ACBDD91785}"/>
                </a:ext>
              </a:extLst>
            </p:cNvPr>
            <p:cNvSpPr/>
            <p:nvPr/>
          </p:nvSpPr>
          <p:spPr>
            <a:xfrm>
              <a:off x="7898178" y="1387162"/>
              <a:ext cx="4176134" cy="4534356"/>
            </a:xfrm>
            <a:prstGeom prst="roundRect">
              <a:avLst>
                <a:gd name="adj" fmla="val 6371"/>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47FEC463-4562-E6CD-676E-A0124655C810}"/>
                </a:ext>
              </a:extLst>
            </p:cNvPr>
            <p:cNvSpPr txBox="1"/>
            <p:nvPr/>
          </p:nvSpPr>
          <p:spPr>
            <a:xfrm>
              <a:off x="8015866" y="1484694"/>
              <a:ext cx="4058446" cy="4843070"/>
            </a:xfrm>
            <a:prstGeom prst="rect">
              <a:avLst/>
            </a:prstGeom>
            <a:noFill/>
          </p:spPr>
          <p:txBody>
            <a:bodyPr wrap="square" rtlCol="0">
              <a:spAutoFit/>
            </a:bodyPr>
            <a:lstStyle/>
            <a:p>
              <a:pPr lvl="0">
                <a:lnSpc>
                  <a:spcPct val="107000"/>
                </a:lnSpc>
              </a:pPr>
              <a:r>
                <a:rPr lang="en-GB" sz="18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Can you see why the archaeologists called the new site Must Farm Bronze Age Village?</a:t>
              </a:r>
            </a:p>
            <a:p>
              <a:pPr lvl="0">
                <a:lnSpc>
                  <a:spcPct val="107000"/>
                </a:lnSpc>
              </a:pPr>
              <a:endParaRPr lang="en-GB"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grpSp>
    </p:spTree>
    <p:extLst>
      <p:ext uri="{BB962C8B-B14F-4D97-AF65-F5344CB8AC3E}">
        <p14:creationId xmlns:p14="http://schemas.microsoft.com/office/powerpoint/2010/main" val="128458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21B9C9-1DF2-7B9F-9D5E-94FEA8FBC047}"/>
              </a:ext>
              <a:ext uri="{C183D7F6-B498-43B3-948B-1728B52AA6E4}">
                <adec:decorative xmlns:adec="http://schemas.microsoft.com/office/drawing/2017/decorative" val="0"/>
              </a:ext>
            </a:extLst>
          </p:cNvPr>
          <p:cNvSpPr txBox="1">
            <a:spLocks noGrp="1"/>
          </p:cNvSpPr>
          <p:nvPr>
            <p:ph type="title" idx="4294967295"/>
          </p:nvPr>
        </p:nvSpPr>
        <p:spPr>
          <a:xfrm>
            <a:off x="0" y="139695"/>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Preservation at Must Farm Bronze Age Village</a:t>
            </a:r>
            <a:endParaRPr kumimoji="0" lang="en-GB" sz="3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11" descr="A photograph of a section of a wattle panel, made up of lots of sticks woven together, resting on dark brown mud. ">
            <a:extLst>
              <a:ext uri="{FF2B5EF4-FFF2-40B4-BE49-F238E27FC236}">
                <a16:creationId xmlns:a16="http://schemas.microsoft.com/office/drawing/2014/main" id="{3DFE32F3-3AA5-25C4-8A8F-A072D02230EF}"/>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rcRect t="-772"/>
          <a:stretch/>
        </p:blipFill>
        <p:spPr>
          <a:xfrm>
            <a:off x="1" y="1007376"/>
            <a:ext cx="3512768" cy="5269600"/>
          </a:xfrm>
          <a:prstGeom prst="rect">
            <a:avLst/>
          </a:prstGeom>
        </p:spPr>
      </p:pic>
      <p:pic>
        <p:nvPicPr>
          <p:cNvPr id="16" name="Picture 15" descr="A close-up photograph of a small ball of very fine thread, resting on the palm of someone's hand. The ball of thread is black in colour and has small areas of mud stuck to it. ">
            <a:extLst>
              <a:ext uri="{FF2B5EF4-FFF2-40B4-BE49-F238E27FC236}">
                <a16:creationId xmlns:a16="http://schemas.microsoft.com/office/drawing/2014/main" id="{496BC59D-4407-807F-9E75-86ABE58CDA87}"/>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a:ext>
            </a:extLst>
          </a:blip>
          <a:srcRect l="21853" t="31240" r="27960" b="200"/>
          <a:stretch/>
        </p:blipFill>
        <p:spPr>
          <a:xfrm>
            <a:off x="2943225" y="1723896"/>
            <a:ext cx="3596537" cy="3541321"/>
          </a:xfrm>
          <a:prstGeom prst="ellipse">
            <a:avLst/>
          </a:prstGeom>
          <a:ln w="63500" cap="rnd">
            <a:solidFill>
              <a:srgbClr val="A62551"/>
            </a:solidFill>
          </a:ln>
          <a:effectLst/>
          <a:scene3d>
            <a:camera prst="orthographicFront"/>
            <a:lightRig rig="contrasting" dir="t">
              <a:rot lat="0" lon="0" rev="3000000"/>
            </a:lightRig>
          </a:scene3d>
          <a:sp3d contourW="7620">
            <a:bevelT w="95250" h="31750"/>
            <a:contourClr>
              <a:srgbClr val="333333"/>
            </a:contourClr>
          </a:sp3d>
        </p:spPr>
      </p:pic>
      <p:sp>
        <p:nvSpPr>
          <p:cNvPr id="18" name="TextBox 17">
            <a:extLst>
              <a:ext uri="{FF2B5EF4-FFF2-40B4-BE49-F238E27FC236}">
                <a16:creationId xmlns:a16="http://schemas.microsoft.com/office/drawing/2014/main" id="{2C0C6BA7-8289-9E1B-07F5-6618043B5C47}"/>
              </a:ext>
              <a:ext uri="{C183D7F6-B498-43B3-948B-1728B52AA6E4}">
                <adec:decorative xmlns:adec="http://schemas.microsoft.com/office/drawing/2017/decorative" val="0"/>
              </a:ext>
            </a:extLst>
          </p:cNvPr>
          <p:cNvSpPr txBox="1"/>
          <p:nvPr/>
        </p:nvSpPr>
        <p:spPr>
          <a:xfrm>
            <a:off x="6943725" y="1371600"/>
            <a:ext cx="4648200" cy="923330"/>
          </a:xfrm>
          <a:prstGeom prst="rect">
            <a:avLst/>
          </a:prstGeom>
          <a:noFill/>
        </p:spPr>
        <p:txBody>
          <a:bodyPr wrap="square" rtlCol="0">
            <a:spAutoFit/>
          </a:bodyPr>
          <a:lstStyle/>
          <a:p>
            <a:r>
              <a:rPr lang="en-GB" sz="1800" b="1" dirty="0">
                <a:solidFill>
                  <a:srgbClr val="A62551"/>
                </a:solidFill>
                <a:effectLst/>
                <a:latin typeface="Calibri" panose="020F0502020204030204" pitchFamily="34" charset="0"/>
                <a:ea typeface="Calibri" panose="020F0502020204030204" pitchFamily="34" charset="0"/>
                <a:cs typeface="Calibri" panose="020F0502020204030204" pitchFamily="34" charset="0"/>
              </a:rPr>
              <a:t>Organic materials</a:t>
            </a:r>
            <a:r>
              <a:rPr lang="en-GB" sz="1800" dirty="0">
                <a:effectLst/>
                <a:latin typeface="Calibri" panose="020F0502020204030204" pitchFamily="34" charset="0"/>
                <a:ea typeface="Calibri" panose="020F0502020204030204" pitchFamily="34" charset="0"/>
                <a:cs typeface="Calibri" panose="020F0502020204030204" pitchFamily="34" charset="0"/>
              </a:rPr>
              <a:t>, that come from living things like wood, food or cloth, will usually rot away in the ground over time.</a:t>
            </a:r>
            <a:endParaRPr lang="en-GB" dirty="0">
              <a:latin typeface="Calibri" panose="020F0502020204030204" pitchFamily="34" charset="0"/>
              <a:ea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FBD24ADD-0BBF-3F69-B3CA-66BD45C80DC1}"/>
              </a:ext>
              <a:ext uri="{C183D7F6-B498-43B3-948B-1728B52AA6E4}">
                <adec:decorative xmlns:adec="http://schemas.microsoft.com/office/drawing/2017/decorative" val="0"/>
              </a:ext>
            </a:extLst>
          </p:cNvPr>
          <p:cNvSpPr txBox="1"/>
          <p:nvPr/>
        </p:nvSpPr>
        <p:spPr>
          <a:xfrm>
            <a:off x="6952271" y="2657475"/>
            <a:ext cx="4648200" cy="1477328"/>
          </a:xfrm>
          <a:prstGeom prst="rect">
            <a:avLst/>
          </a:prstGeom>
          <a:noFill/>
        </p:spPr>
        <p:txBody>
          <a:bodyPr wrap="square" rtlCol="0">
            <a:spAutoFit/>
          </a:bodyPr>
          <a:lstStyle/>
          <a:p>
            <a:r>
              <a:rPr lang="en-GB" sz="1800" kern="100" dirty="0">
                <a:effectLst/>
                <a:latin typeface="Calibri" panose="020F0502020204030204" pitchFamily="34" charset="0"/>
                <a:ea typeface="Calibri" panose="020F0502020204030204" pitchFamily="34" charset="0"/>
                <a:cs typeface="Calibri" panose="020F0502020204030204" pitchFamily="34" charset="0"/>
              </a:rPr>
              <a:t>Sometimes special conditions in the ground can </a:t>
            </a:r>
            <a:r>
              <a:rPr lang="en-GB" sz="1800" b="1" kern="100" dirty="0">
                <a:solidFill>
                  <a:srgbClr val="A62551"/>
                </a:solidFill>
                <a:effectLst/>
                <a:latin typeface="Calibri" panose="020F0502020204030204" pitchFamily="34" charset="0"/>
                <a:ea typeface="Calibri" panose="020F0502020204030204" pitchFamily="34" charset="0"/>
                <a:cs typeface="Calibri" panose="020F0502020204030204" pitchFamily="34" charset="0"/>
              </a:rPr>
              <a:t>preserve</a:t>
            </a:r>
            <a:r>
              <a:rPr lang="en-GB" sz="1800" kern="100" dirty="0">
                <a:effectLst/>
                <a:latin typeface="Calibri" panose="020F0502020204030204" pitchFamily="34" charset="0"/>
                <a:ea typeface="Calibri" panose="020F0502020204030204" pitchFamily="34" charset="0"/>
                <a:cs typeface="Calibri" panose="020F0502020204030204" pitchFamily="34" charset="0"/>
              </a:rPr>
              <a:t> organic finds and stop them from rotting and disappearing. This can happen if the ground is very wet or very dry.</a:t>
            </a:r>
          </a:p>
          <a:p>
            <a:endParaRPr lang="en-GB" dirty="0"/>
          </a:p>
        </p:txBody>
      </p:sp>
      <p:sp>
        <p:nvSpPr>
          <p:cNvPr id="22" name="TextBox 21">
            <a:extLst>
              <a:ext uri="{FF2B5EF4-FFF2-40B4-BE49-F238E27FC236}">
                <a16:creationId xmlns:a16="http://schemas.microsoft.com/office/drawing/2014/main" id="{E4FC71BF-B5AC-68D4-F0D8-B2E19B8DC0E5}"/>
              </a:ext>
              <a:ext uri="{C183D7F6-B498-43B3-948B-1728B52AA6E4}">
                <adec:decorative xmlns:adec="http://schemas.microsoft.com/office/drawing/2017/decorative" val="0"/>
              </a:ext>
            </a:extLst>
          </p:cNvPr>
          <p:cNvSpPr txBox="1"/>
          <p:nvPr/>
        </p:nvSpPr>
        <p:spPr>
          <a:xfrm>
            <a:off x="6952271" y="4223529"/>
            <a:ext cx="4648200" cy="1477328"/>
          </a:xfrm>
          <a:prstGeom prst="rect">
            <a:avLst/>
          </a:prstGeom>
          <a:noFill/>
        </p:spPr>
        <p:txBody>
          <a:bodyPr wrap="square" rtlCol="0">
            <a:spAutoFit/>
          </a:bodyPr>
          <a:lstStyle/>
          <a:p>
            <a:r>
              <a:rPr lang="en-GB" sz="1800" kern="100" dirty="0">
                <a:effectLst/>
                <a:latin typeface="Calibri" panose="020F0502020204030204" pitchFamily="34" charset="0"/>
                <a:ea typeface="Calibri" panose="020F0502020204030204" pitchFamily="34" charset="0"/>
                <a:cs typeface="Calibri" panose="020F0502020204030204" pitchFamily="34" charset="0"/>
              </a:rPr>
              <a:t>At Must Farm the soil around the artefacts was waterlogged (very wet). This meant archaeologists found lots of very rare and important objects. </a:t>
            </a:r>
          </a:p>
          <a:p>
            <a:endParaRPr lang="en-GB" dirty="0"/>
          </a:p>
        </p:txBody>
      </p:sp>
      <p:grpSp>
        <p:nvGrpSpPr>
          <p:cNvPr id="4" name="Group 3">
            <a:extLst>
              <a:ext uri="{FF2B5EF4-FFF2-40B4-BE49-F238E27FC236}">
                <a16:creationId xmlns:a16="http://schemas.microsoft.com/office/drawing/2014/main" id="{54B49741-11B6-C3C7-7AAF-CFF5C4E140EB}"/>
              </a:ext>
              <a:ext uri="{C183D7F6-B498-43B3-948B-1728B52AA6E4}">
                <adec:decorative xmlns:adec="http://schemas.microsoft.com/office/drawing/2017/decorative" val="1"/>
              </a:ext>
            </a:extLst>
          </p:cNvPr>
          <p:cNvGrpSpPr/>
          <p:nvPr/>
        </p:nvGrpSpPr>
        <p:grpSpPr>
          <a:xfrm>
            <a:off x="2724150" y="5637849"/>
            <a:ext cx="2124075" cy="486726"/>
            <a:chOff x="2724150" y="5637849"/>
            <a:chExt cx="2124075" cy="486726"/>
          </a:xfrm>
        </p:grpSpPr>
        <p:sp>
          <p:nvSpPr>
            <p:cNvPr id="24" name="Rectangle: Rounded Corners 23">
              <a:extLst>
                <a:ext uri="{FF2B5EF4-FFF2-40B4-BE49-F238E27FC236}">
                  <a16:creationId xmlns:a16="http://schemas.microsoft.com/office/drawing/2014/main" id="{B5F05F87-3720-3107-D9E3-70F66E8F4F35}"/>
                </a:ext>
              </a:extLst>
            </p:cNvPr>
            <p:cNvSpPr/>
            <p:nvPr/>
          </p:nvSpPr>
          <p:spPr>
            <a:xfrm>
              <a:off x="2724150" y="5637849"/>
              <a:ext cx="2124075" cy="486726"/>
            </a:xfrm>
            <a:prstGeom prst="roundRect">
              <a:avLst/>
            </a:prstGeom>
            <a:solidFill>
              <a:srgbClr val="7B19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1134416B-0C6B-05F1-3455-F12D075CC68E}"/>
                </a:ext>
              </a:extLst>
            </p:cNvPr>
            <p:cNvSpPr txBox="1"/>
            <p:nvPr/>
          </p:nvSpPr>
          <p:spPr>
            <a:xfrm>
              <a:off x="2819400" y="5677189"/>
              <a:ext cx="2000250" cy="369332"/>
            </a:xfrm>
            <a:prstGeom prst="rect">
              <a:avLst/>
            </a:prstGeom>
            <a:noFill/>
          </p:spPr>
          <p:txBody>
            <a:bodyPr wrap="square" rtlCol="0">
              <a:spAutoFit/>
            </a:bodyPr>
            <a:lstStyle/>
            <a:p>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A wattle walkway</a:t>
              </a:r>
              <a:endParaRPr lang="en-GB"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5" name="Group 4">
            <a:extLst>
              <a:ext uri="{FF2B5EF4-FFF2-40B4-BE49-F238E27FC236}">
                <a16:creationId xmlns:a16="http://schemas.microsoft.com/office/drawing/2014/main" id="{736F9E09-4A71-26F7-2644-A41984923ACE}"/>
              </a:ext>
              <a:ext uri="{C183D7F6-B498-43B3-948B-1728B52AA6E4}">
                <adec:decorative xmlns:adec="http://schemas.microsoft.com/office/drawing/2017/decorative" val="1"/>
              </a:ext>
            </a:extLst>
          </p:cNvPr>
          <p:cNvGrpSpPr/>
          <p:nvPr/>
        </p:nvGrpSpPr>
        <p:grpSpPr>
          <a:xfrm>
            <a:off x="4104297" y="1592783"/>
            <a:ext cx="2124075" cy="486726"/>
            <a:chOff x="4104297" y="1592783"/>
            <a:chExt cx="2124075" cy="486726"/>
          </a:xfrm>
        </p:grpSpPr>
        <p:sp>
          <p:nvSpPr>
            <p:cNvPr id="26" name="Rectangle: Rounded Corners 25">
              <a:extLst>
                <a:ext uri="{FF2B5EF4-FFF2-40B4-BE49-F238E27FC236}">
                  <a16:creationId xmlns:a16="http://schemas.microsoft.com/office/drawing/2014/main" id="{C7D03582-1744-A3BC-CC0E-A7E27E91AE2A}"/>
                </a:ext>
              </a:extLst>
            </p:cNvPr>
            <p:cNvSpPr/>
            <p:nvPr/>
          </p:nvSpPr>
          <p:spPr>
            <a:xfrm>
              <a:off x="4104297" y="1592783"/>
              <a:ext cx="1725003" cy="486726"/>
            </a:xfrm>
            <a:prstGeom prst="roundRect">
              <a:avLst/>
            </a:prstGeom>
            <a:solidFill>
              <a:srgbClr val="7B19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6CA40C82-82DF-1552-9577-5E9E9FE1ED8F}"/>
                </a:ext>
              </a:extLst>
            </p:cNvPr>
            <p:cNvSpPr txBox="1"/>
            <p:nvPr/>
          </p:nvSpPr>
          <p:spPr>
            <a:xfrm>
              <a:off x="4228122" y="1648599"/>
              <a:ext cx="2000250" cy="369332"/>
            </a:xfrm>
            <a:prstGeom prst="rect">
              <a:avLst/>
            </a:prstGeom>
            <a:noFill/>
          </p:spPr>
          <p:txBody>
            <a:bodyPr wrap="square" rtlCol="0">
              <a:spAutoFit/>
            </a:bodyPr>
            <a:lstStyle/>
            <a:p>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A ball of </a:t>
              </a:r>
              <a:r>
                <a:rPr lang="en-GB" b="1" dirty="0">
                  <a:solidFill>
                    <a:schemeClr val="bg1"/>
                  </a:solidFill>
                  <a:latin typeface="Calibri" panose="020F0502020204030204" pitchFamily="34" charset="0"/>
                  <a:ea typeface="Calibri" panose="020F0502020204030204" pitchFamily="34" charset="0"/>
                  <a:cs typeface="Calibri" panose="020F0502020204030204" pitchFamily="34" charset="0"/>
                </a:rPr>
                <a:t>fibre</a:t>
              </a:r>
            </a:p>
          </p:txBody>
        </p:sp>
      </p:grpSp>
    </p:spTree>
    <p:extLst>
      <p:ext uri="{BB962C8B-B14F-4D97-AF65-F5344CB8AC3E}">
        <p14:creationId xmlns:p14="http://schemas.microsoft.com/office/powerpoint/2010/main" val="413168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B373E2-D0FC-CC85-DF20-5C475179F782}"/>
              </a:ext>
            </a:extLst>
          </p:cNvPr>
          <p:cNvSpPr txBox="1">
            <a:spLocks noGrp="1"/>
          </p:cNvSpPr>
          <p:nvPr>
            <p:ph type="title" idx="4294967295"/>
          </p:nvPr>
        </p:nvSpPr>
        <p:spPr>
          <a:xfrm>
            <a:off x="0" y="232056"/>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a:lnSpc>
                <a:spcPct val="100000"/>
              </a:lnSpc>
              <a:spcBef>
                <a:spcPts val="0"/>
              </a:spcBef>
              <a:defRPr/>
            </a:pPr>
            <a:r>
              <a:rPr kumimoji="0" lang="en-US" sz="3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Digging Must Farm</a:t>
            </a:r>
            <a:r>
              <a:rPr lang="en-US" sz="3600" b="1" dirty="0">
                <a:latin typeface="Calibri" panose="020F0502020204030204" pitchFamily="34" charset="0"/>
                <a:ea typeface="Calibri" panose="020F0502020204030204" pitchFamily="34" charset="0"/>
                <a:cs typeface="Calibri" panose="020F0502020204030204" pitchFamily="34" charset="0"/>
              </a:rPr>
              <a:t> Bronze Age Village</a:t>
            </a:r>
            <a:endParaRPr kumimoji="0" lang="en-GB" sz="3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4" name="Picture 13" descr="A photograph showing archaeologists lying on scaffolding while leaning down to dig up the ground below. Wooden posts can be seen sticking out of the ground and pieces of wood are also resting on the ground. Muddy, yellow buckets can also be seen resting on the scaffolding. ">
            <a:extLst>
              <a:ext uri="{FF2B5EF4-FFF2-40B4-BE49-F238E27FC236}">
                <a16:creationId xmlns:a16="http://schemas.microsoft.com/office/drawing/2014/main" id="{08F90E8D-A0D9-A711-84CA-371108F943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178"/>
            <a:ext cx="7820026" cy="5219017"/>
          </a:xfrm>
          <a:prstGeom prst="rect">
            <a:avLst/>
          </a:prstGeom>
        </p:spPr>
      </p:pic>
      <p:grpSp>
        <p:nvGrpSpPr>
          <p:cNvPr id="4" name="Group 3">
            <a:extLst>
              <a:ext uri="{FF2B5EF4-FFF2-40B4-BE49-F238E27FC236}">
                <a16:creationId xmlns:a16="http://schemas.microsoft.com/office/drawing/2014/main" id="{8AC18AD8-AF74-FDE9-85FE-8318D4ADED3E}"/>
              </a:ext>
              <a:ext uri="{C183D7F6-B498-43B3-948B-1728B52AA6E4}">
                <adec:decorative xmlns:adec="http://schemas.microsoft.com/office/drawing/2017/decorative" val="1"/>
              </a:ext>
            </a:extLst>
          </p:cNvPr>
          <p:cNvGrpSpPr/>
          <p:nvPr/>
        </p:nvGrpSpPr>
        <p:grpSpPr>
          <a:xfrm>
            <a:off x="7591284" y="1633345"/>
            <a:ext cx="4293822" cy="4666905"/>
            <a:chOff x="7591284" y="1633345"/>
            <a:chExt cx="4293822" cy="4666905"/>
          </a:xfrm>
        </p:grpSpPr>
        <p:sp>
          <p:nvSpPr>
            <p:cNvPr id="15" name="Rectangle: Rounded Corners 14">
              <a:extLst>
                <a:ext uri="{FF2B5EF4-FFF2-40B4-BE49-F238E27FC236}">
                  <a16:creationId xmlns:a16="http://schemas.microsoft.com/office/drawing/2014/main" id="{EBD21FB0-52EE-5147-5BDD-C8191A6D990B}"/>
                </a:ext>
              </a:extLst>
            </p:cNvPr>
            <p:cNvSpPr/>
            <p:nvPr/>
          </p:nvSpPr>
          <p:spPr>
            <a:xfrm>
              <a:off x="7591284" y="1633345"/>
              <a:ext cx="4293822" cy="4085738"/>
            </a:xfrm>
            <a:prstGeom prst="roundRect">
              <a:avLst>
                <a:gd name="adj" fmla="val 6371"/>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C657AD82-5C3D-3AD4-AD56-9C95BCE989AF}"/>
                </a:ext>
              </a:extLst>
            </p:cNvPr>
            <p:cNvSpPr txBox="1"/>
            <p:nvPr/>
          </p:nvSpPr>
          <p:spPr>
            <a:xfrm>
              <a:off x="7820026" y="1775935"/>
              <a:ext cx="3952874" cy="4524315"/>
            </a:xfrm>
            <a:prstGeom prst="rect">
              <a:avLst/>
            </a:prstGeom>
            <a:noFill/>
          </p:spPr>
          <p:txBody>
            <a:bodyPr wrap="square" rtlCol="0">
              <a:spAutoFit/>
            </a:bodyPr>
            <a:lstStyle/>
            <a:p>
              <a:r>
                <a:rPr lang="en-GB" sz="18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There were so many amazing artefacts and pieces of wood at Must Farm that archaeologists had to be very careful when digging.</a:t>
              </a:r>
            </a:p>
            <a:p>
              <a:endParaRPr lang="en-GB" b="1" kern="1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en-GB" sz="18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Walking on the ground could have damaged the fragile finds so the dig team made special platforms to move around and work from.</a:t>
              </a:r>
            </a:p>
            <a:p>
              <a:endParaRPr lang="en-GB" b="1" kern="1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en-GB" sz="18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They had to lean down and steadily remove the soil around the archaeology until it was safe to walk on. </a:t>
              </a:r>
            </a:p>
            <a:p>
              <a:r>
                <a:rPr lang="en-GB" sz="18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a:p>
              <a:r>
                <a:rPr lang="en-GB" sz="18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a:p>
              <a:endParaRPr lang="en-GB" dirty="0"/>
            </a:p>
          </p:txBody>
        </p:sp>
      </p:grpSp>
    </p:spTree>
    <p:extLst>
      <p:ext uri="{BB962C8B-B14F-4D97-AF65-F5344CB8AC3E}">
        <p14:creationId xmlns:p14="http://schemas.microsoft.com/office/powerpoint/2010/main" val="598755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E7511-9D75-6183-EAF0-46EEAB2CDDD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1BA7AF1-53CB-5A4A-D4CB-8FE4F78EEFB9}"/>
              </a:ext>
            </a:extLst>
          </p:cNvPr>
          <p:cNvSpPr txBox="1">
            <a:spLocks noGrp="1"/>
          </p:cNvSpPr>
          <p:nvPr>
            <p:ph type="title" idx="4294967295"/>
          </p:nvPr>
        </p:nvSpPr>
        <p:spPr>
          <a:xfrm>
            <a:off x="0" y="232056"/>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a:lnSpc>
                <a:spcPct val="100000"/>
              </a:lnSpc>
              <a:spcBef>
                <a:spcPts val="0"/>
              </a:spcBef>
              <a:defRPr/>
            </a:pPr>
            <a:r>
              <a:rPr kumimoji="0" lang="en-US" sz="3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Excavating Must Farm</a:t>
            </a:r>
            <a:r>
              <a:rPr lang="en-US" sz="3600" b="1" dirty="0">
                <a:latin typeface="Calibri" panose="020F0502020204030204" pitchFamily="34" charset="0"/>
                <a:ea typeface="Calibri" panose="020F0502020204030204" pitchFamily="34" charset="0"/>
                <a:cs typeface="Calibri" panose="020F0502020204030204" pitchFamily="34" charset="0"/>
              </a:rPr>
              <a:t> Bronze Age Village</a:t>
            </a:r>
            <a:endParaRPr kumimoji="0" lang="en-GB" sz="3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faded out drawing of Bronze Age roundhouse with the question 'How did we excavate Must Farm' written over the top">
            <a:hlinkClick r:id="rId3" tooltip="Watch this video to see how Must Farm was excavated"/>
            <a:extLst>
              <a:ext uri="{FF2B5EF4-FFF2-40B4-BE49-F238E27FC236}">
                <a16:creationId xmlns:a16="http://schemas.microsoft.com/office/drawing/2014/main" id="{0F79790A-97B7-BDBF-1CC1-FE1E52AA24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6025" y="1069848"/>
            <a:ext cx="9219950" cy="5186222"/>
          </a:xfrm>
          <a:prstGeom prst="rect">
            <a:avLst/>
          </a:prstGeom>
        </p:spPr>
      </p:pic>
      <p:sp>
        <p:nvSpPr>
          <p:cNvPr id="4" name="Action Button: Video 3">
            <a:hlinkClick r:id="rId3" highlightClick="1"/>
            <a:extLst>
              <a:ext uri="{FF2B5EF4-FFF2-40B4-BE49-F238E27FC236}">
                <a16:creationId xmlns:a16="http://schemas.microsoft.com/office/drawing/2014/main" id="{D3433AB6-4C40-07D6-BC44-50A037468C06}"/>
              </a:ext>
              <a:ext uri="{C183D7F6-B498-43B3-948B-1728B52AA6E4}">
                <adec:decorative xmlns:adec="http://schemas.microsoft.com/office/drawing/2017/decorative" val="1"/>
              </a:ext>
            </a:extLst>
          </p:cNvPr>
          <p:cNvSpPr/>
          <p:nvPr/>
        </p:nvSpPr>
        <p:spPr>
          <a:xfrm>
            <a:off x="11484864" y="1143000"/>
            <a:ext cx="612648" cy="539496"/>
          </a:xfrm>
          <a:prstGeom prst="actionButtonMovi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8844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BAF60C-9012-86D5-6FCE-FED0AC89F476}"/>
              </a:ext>
            </a:extLst>
          </p:cNvPr>
          <p:cNvSpPr txBox="1">
            <a:spLocks noGrp="1"/>
          </p:cNvSpPr>
          <p:nvPr>
            <p:ph type="title" idx="4294967295"/>
          </p:nvPr>
        </p:nvSpPr>
        <p:spPr>
          <a:xfrm>
            <a:off x="0" y="232056"/>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a:lnSpc>
                <a:spcPct val="100000"/>
              </a:lnSpc>
              <a:spcBef>
                <a:spcPts val="0"/>
              </a:spcBef>
              <a:defRPr/>
            </a:pPr>
            <a:r>
              <a:rPr kumimoji="0" lang="en-US" sz="3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What did Archaeologists find at Must Farm</a:t>
            </a:r>
            <a:r>
              <a:rPr lang="en-US" sz="3600" b="1" dirty="0">
                <a:latin typeface="Calibri" panose="020F0502020204030204" pitchFamily="34" charset="0"/>
                <a:ea typeface="Calibri" panose="020F0502020204030204" pitchFamily="34" charset="0"/>
                <a:cs typeface="Calibri" panose="020F0502020204030204" pitchFamily="34" charset="0"/>
              </a:rPr>
              <a:t> Bronze Age Village</a:t>
            </a:r>
            <a:r>
              <a:rPr kumimoji="0" lang="en-US" sz="3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GB" sz="3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96AA071C-FD4C-58FB-21A7-D42F503EA143}"/>
              </a:ext>
            </a:extLst>
          </p:cNvPr>
          <p:cNvSpPr txBox="1"/>
          <p:nvPr/>
        </p:nvSpPr>
        <p:spPr>
          <a:xfrm>
            <a:off x="1581980" y="1367496"/>
            <a:ext cx="4429485" cy="1200329"/>
          </a:xfrm>
          <a:prstGeom prst="rect">
            <a:avLst/>
          </a:prstGeom>
          <a:noFill/>
        </p:spPr>
        <p:txBody>
          <a:bodyPr wrap="square" rtlCol="0">
            <a:spAutoFit/>
          </a:bodyPr>
          <a:lstStyle/>
          <a:p>
            <a:r>
              <a:rPr lang="en-GB" sz="1800" kern="100" dirty="0">
                <a:effectLst/>
                <a:latin typeface="Calibri" panose="020F0502020204030204" pitchFamily="34" charset="0"/>
                <a:ea typeface="Calibri" panose="020F0502020204030204" pitchFamily="34" charset="0"/>
                <a:cs typeface="Calibri" panose="020F0502020204030204" pitchFamily="34" charset="0"/>
              </a:rPr>
              <a:t>Archaeologists found lots of </a:t>
            </a:r>
            <a:r>
              <a:rPr lang="en-GB" sz="1800" b="1" kern="100" dirty="0">
                <a:solidFill>
                  <a:srgbClr val="1D4289"/>
                </a:solidFill>
                <a:effectLst/>
                <a:latin typeface="Calibri" panose="020F0502020204030204" pitchFamily="34" charset="0"/>
                <a:ea typeface="Calibri" panose="020F0502020204030204" pitchFamily="34" charset="0"/>
                <a:cs typeface="Calibri" panose="020F0502020204030204" pitchFamily="34" charset="0"/>
              </a:rPr>
              <a:t>Late Bronze Age </a:t>
            </a:r>
            <a:r>
              <a:rPr lang="en-GB" sz="1800" kern="100" dirty="0">
                <a:effectLst/>
                <a:latin typeface="Calibri" panose="020F0502020204030204" pitchFamily="34" charset="0"/>
                <a:ea typeface="Calibri" panose="020F0502020204030204" pitchFamily="34" charset="0"/>
                <a:cs typeface="Calibri" panose="020F0502020204030204" pitchFamily="34" charset="0"/>
              </a:rPr>
              <a:t>wood and artefacts like pots, tools, weapons and jewellery. </a:t>
            </a:r>
          </a:p>
          <a:p>
            <a:endParaRPr lang="en-GB" dirty="0"/>
          </a:p>
        </p:txBody>
      </p:sp>
      <p:pic>
        <p:nvPicPr>
          <p:cNvPr id="7" name="Picture 6" descr="A photograph showing an area of an archaeological dig with lots of pots. Some are whole while others are broken and they are resting on a dark greyish-brown soil. ">
            <a:extLst>
              <a:ext uri="{FF2B5EF4-FFF2-40B4-BE49-F238E27FC236}">
                <a16:creationId xmlns:a16="http://schemas.microsoft.com/office/drawing/2014/main" id="{218E682D-94C2-4D65-5BBE-FED8929088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0430" y="2489969"/>
            <a:ext cx="5401035" cy="3600414"/>
          </a:xfrm>
          <a:prstGeom prst="rect">
            <a:avLst/>
          </a:prstGeom>
        </p:spPr>
      </p:pic>
      <p:pic>
        <p:nvPicPr>
          <p:cNvPr id="9" name="Picture 8" descr="A close-up photograph of a bronze axehead. The axe is a shiny gold colour, with a small loop on its side and three parallel lines running down its side. To the right of the photo the wood of the axe's handle is visible. ">
            <a:extLst>
              <a:ext uri="{FF2B5EF4-FFF2-40B4-BE49-F238E27FC236}">
                <a16:creationId xmlns:a16="http://schemas.microsoft.com/office/drawing/2014/main" id="{64E10C03-CB75-D490-7E1B-5EC69EE264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23579" y="1193058"/>
            <a:ext cx="5401035" cy="3600400"/>
          </a:xfrm>
          <a:prstGeom prst="rect">
            <a:avLst/>
          </a:prstGeom>
        </p:spPr>
      </p:pic>
      <p:sp>
        <p:nvSpPr>
          <p:cNvPr id="10" name="TextBox 9">
            <a:extLst>
              <a:ext uri="{FF2B5EF4-FFF2-40B4-BE49-F238E27FC236}">
                <a16:creationId xmlns:a16="http://schemas.microsoft.com/office/drawing/2014/main" id="{01ABF8B8-0BCA-C195-AE24-411954BFCF00}"/>
              </a:ext>
            </a:extLst>
          </p:cNvPr>
          <p:cNvSpPr txBox="1"/>
          <p:nvPr/>
        </p:nvSpPr>
        <p:spPr>
          <a:xfrm>
            <a:off x="7367142" y="5064777"/>
            <a:ext cx="4619625" cy="1200329"/>
          </a:xfrm>
          <a:prstGeom prst="rect">
            <a:avLst/>
          </a:prstGeom>
          <a:noFill/>
        </p:spPr>
        <p:txBody>
          <a:bodyPr wrap="square" rtlCol="0">
            <a:spAutoFit/>
          </a:bodyPr>
          <a:lstStyle/>
          <a:p>
            <a:r>
              <a:rPr lang="en-GB" sz="1800" kern="100" dirty="0">
                <a:effectLst/>
                <a:latin typeface="Calibri" panose="020F0502020204030204" pitchFamily="34" charset="0"/>
                <a:ea typeface="Calibri" panose="020F0502020204030204" pitchFamily="34" charset="0"/>
                <a:cs typeface="Calibri" panose="020F0502020204030204" pitchFamily="34" charset="0"/>
              </a:rPr>
              <a:t>This material told them they had discovered the remains of a village where people had lived in 850 BC. </a:t>
            </a:r>
            <a:r>
              <a:rPr lang="en-GB" sz="1800" b="1" kern="100" dirty="0">
                <a:solidFill>
                  <a:srgbClr val="A62551"/>
                </a:solidFill>
                <a:effectLst/>
                <a:latin typeface="Calibri" panose="020F0502020204030204" pitchFamily="34" charset="0"/>
                <a:ea typeface="Calibri" panose="020F0502020204030204" pitchFamily="34" charset="0"/>
                <a:cs typeface="Calibri" panose="020F0502020204030204" pitchFamily="34" charset="0"/>
              </a:rPr>
              <a:t>That’s almost 3,000 years ago!</a:t>
            </a:r>
          </a:p>
          <a:p>
            <a:endParaRPr lang="en-GB" dirty="0"/>
          </a:p>
        </p:txBody>
      </p:sp>
      <p:pic>
        <p:nvPicPr>
          <p:cNvPr id="13" name="Picture 12">
            <a:extLst>
              <a:ext uri="{FF2B5EF4-FFF2-40B4-BE49-F238E27FC236}">
                <a16:creationId xmlns:a16="http://schemas.microsoft.com/office/drawing/2014/main" id="{ADC7C7B0-CF9F-D6A8-DFBC-9A7D1534F761}"/>
              </a:ext>
              <a:ext uri="{C183D7F6-B498-43B3-948B-1728B52AA6E4}">
                <adec:decorative xmlns:adec="http://schemas.microsoft.com/office/drawing/2017/decorative" val="1"/>
              </a:ext>
            </a:extLst>
          </p:cNvPr>
          <p:cNvPicPr>
            <a:picLocks noChangeAspect="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rot="20363434">
            <a:off x="183863" y="1459653"/>
            <a:ext cx="1323975" cy="661988"/>
          </a:xfrm>
          <a:prstGeom prst="rect">
            <a:avLst/>
          </a:prstGeom>
        </p:spPr>
      </p:pic>
      <p:pic>
        <p:nvPicPr>
          <p:cNvPr id="25" name="Picture 24">
            <a:extLst>
              <a:ext uri="{FF2B5EF4-FFF2-40B4-BE49-F238E27FC236}">
                <a16:creationId xmlns:a16="http://schemas.microsoft.com/office/drawing/2014/main" id="{17D73E37-1EF1-425C-71A4-5FBE806CE184}"/>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3813710">
            <a:off x="6464304" y="4953330"/>
            <a:ext cx="578149" cy="1115880"/>
          </a:xfrm>
          <a:prstGeom prst="rect">
            <a:avLst/>
          </a:prstGeom>
        </p:spPr>
      </p:pic>
    </p:spTree>
    <p:extLst>
      <p:ext uri="{BB962C8B-B14F-4D97-AF65-F5344CB8AC3E}">
        <p14:creationId xmlns:p14="http://schemas.microsoft.com/office/powerpoint/2010/main" val="62418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1213</TotalTime>
  <Words>1096</Words>
  <Application>Microsoft Office PowerPoint</Application>
  <PresentationFormat>Widescreen</PresentationFormat>
  <Paragraphs>106</Paragraphs>
  <Slides>18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Aptos</vt:lpstr>
      <vt:lpstr>Aptos Display</vt:lpstr>
      <vt:lpstr>Arial</vt:lpstr>
      <vt:lpstr>Calibri</vt:lpstr>
      <vt:lpstr>Office Theme</vt:lpstr>
      <vt:lpstr>Introducing the Must Farm Bronze Age Village</vt:lpstr>
      <vt:lpstr>Finding Must Farm Bronze Age Village</vt:lpstr>
      <vt:lpstr>Evaluating the Archaeology</vt:lpstr>
      <vt:lpstr>Fully excavating Must Farm Bronze Age Village</vt:lpstr>
      <vt:lpstr>Why is it called Must Farm Bronze Age Village</vt:lpstr>
      <vt:lpstr>Preservation at Must Farm Bronze Age Village</vt:lpstr>
      <vt:lpstr>Digging Must Farm Bronze Age Village</vt:lpstr>
      <vt:lpstr>Excavating Must Farm Bronze Age Village</vt:lpstr>
      <vt:lpstr>What did Archaeologists find at Must Farm Bronze Age Village?</vt:lpstr>
      <vt:lpstr>Artefacts from Must Farm Bronze Age Village</vt:lpstr>
      <vt:lpstr>What would the Must Farm Bronze Age Village have been like?</vt:lpstr>
      <vt:lpstr>Where was Must Farm Bronze Age Village Built?</vt:lpstr>
      <vt:lpstr>How many people lived at Must Farm Bronze Age Village?</vt:lpstr>
      <vt:lpstr>The Must Farm Bronze Age Village fire</vt:lpstr>
      <vt:lpstr>When was the Must Farm Bronze Age Village burnt down?</vt:lpstr>
      <vt:lpstr>Why is Must Farm Bronze Age Village important?</vt:lpstr>
      <vt:lpstr>How did the fire help preserve artefacts from Must Farm?</vt:lpstr>
      <vt:lpstr>Find out more by watching the Must Farm videos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Charlotte Walton</dc:creator>
  <cp:lastModifiedBy>McHarg, Catherine</cp:lastModifiedBy>
  <cp:revision>154</cp:revision>
  <dcterms:created xsi:type="dcterms:W3CDTF">2024-08-13T15:26:10Z</dcterms:created>
  <dcterms:modified xsi:type="dcterms:W3CDTF">2025-12-19T11:23:25Z</dcterms:modified>
</cp:coreProperties>
</file>