
<file path=[Content_Types].xml><?xml version="1.0" encoding="utf-8"?>
<Types xmlns="http://schemas.openxmlformats.org/package/2006/content-types">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autoCompressPictures="0">
  <p:sldMasterIdLst>
    <p:sldMasterId id="2147483672" r:id="rId1"/>
  </p:sldMasterIdLst>
  <p:notesMasterIdLst>
    <p:notesMasterId r:id="rId34"/>
  </p:notesMasterIdLst>
  <p:sldIdLst>
    <p:sldId id="256" r:id="rId2"/>
    <p:sldId id="259" r:id="rId3"/>
    <p:sldId id="260" r:id="rId4"/>
    <p:sldId id="261" r:id="rId5"/>
    <p:sldId id="262" r:id="rId6"/>
    <p:sldId id="263" r:id="rId7"/>
    <p:sldId id="264" r:id="rId8"/>
    <p:sldId id="265" r:id="rId9"/>
    <p:sldId id="266" r:id="rId10"/>
    <p:sldId id="267" r:id="rId11"/>
    <p:sldId id="268" r:id="rId12"/>
    <p:sldId id="269" r:id="rId13"/>
    <p:sldId id="270" r:id="rId14"/>
    <p:sldId id="271" r:id="rId15"/>
    <p:sldId id="272" r:id="rId16"/>
    <p:sldId id="273" r:id="rId17"/>
    <p:sldId id="274" r:id="rId18"/>
    <p:sldId id="275" r:id="rId19"/>
    <p:sldId id="276" r:id="rId20"/>
    <p:sldId id="277" r:id="rId21"/>
    <p:sldId id="278" r:id="rId22"/>
    <p:sldId id="279" r:id="rId23"/>
    <p:sldId id="280" r:id="rId24"/>
    <p:sldId id="281" r:id="rId25"/>
    <p:sldId id="282" r:id="rId26"/>
    <p:sldId id="283" r:id="rId27"/>
    <p:sldId id="284" r:id="rId28"/>
    <p:sldId id="285" r:id="rId29"/>
    <p:sldId id="286" r:id="rId30"/>
    <p:sldId id="287" r:id="rId31"/>
    <p:sldId id="288" r:id="rId32"/>
    <p:sldId id="289" r:id="rId33"/>
  </p:sldIdLst>
  <p:sldSz cx="12192000" cy="6858000"/>
  <p:notesSz cx="6858000" cy="9144000"/>
  <p:embeddedFontLst>
    <p:embeddedFont>
      <p:font typeface="Aptos" panose="020B0004020202020204" pitchFamily="34" charset="0"/>
      <p:regular r:id="rId35"/>
      <p:bold r:id="rId36"/>
      <p:italic r:id="rId37"/>
    </p:embeddedFont>
    <p:embeddedFont>
      <p:font typeface="Calibri" panose="020F0502020204030204" pitchFamily="34" charset="0"/>
      <p:regular r:id="rId38"/>
      <p:bold r:id="rId39"/>
      <p:italic r:id="rId40"/>
      <p:boldItalic r:id="rId41"/>
    </p:embeddedFont>
    <p:embeddedFont>
      <p:font typeface="Calibri Light" panose="020F0302020204030204" pitchFamily="34" charset="0"/>
      <p:regular r:id="rId42"/>
      <p:italic r:id="rId43"/>
    </p:embeddedFont>
    <p:embeddedFont>
      <p:font typeface="Nunito" panose="00000500000000000000" pitchFamily="2" charset="0"/>
      <p:regular r:id="rId44"/>
      <p:bold r:id="rId45"/>
      <p:italic r:id="rId46"/>
      <p:boldItalic r:id="rId47"/>
    </p:embeddedFont>
  </p:embeddedFont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AEC8AA"/>
    <a:srgbClr val="9C8D37"/>
    <a:srgbClr val="E0EFEE"/>
    <a:srgbClr val="EC5E42"/>
    <a:srgbClr val="F49734"/>
    <a:srgbClr val="B65379"/>
    <a:srgbClr val="F6A548"/>
    <a:srgbClr val="79B963"/>
    <a:srgbClr val="FAB721"/>
    <a:srgbClr val="EC5E4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8C67AE82-4CAD-4093-810C-E4828E212A63}" v="9" dt="2024-07-09T07:52:48.21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2410"/>
    <p:restoredTop sz="96054"/>
  </p:normalViewPr>
  <p:slideViewPr>
    <p:cSldViewPr snapToGrid="0">
      <p:cViewPr varScale="1">
        <p:scale>
          <a:sx n="105" d="100"/>
          <a:sy n="105" d="100"/>
        </p:scale>
        <p:origin x="978" y="780"/>
      </p:cViewPr>
      <p:guideLst/>
    </p:cSldViewPr>
  </p:slideViewPr>
  <p:outlineViewPr>
    <p:cViewPr>
      <p:scale>
        <a:sx n="33" d="100"/>
        <a:sy n="33" d="100"/>
      </p:scale>
      <p:origin x="0" y="0"/>
    </p:cViewPr>
  </p:outlineViewPr>
  <p:notesTextViewPr>
    <p:cViewPr>
      <p:scale>
        <a:sx n="70" d="100"/>
        <a:sy n="7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font" Target="fonts/font5.fntdata"/><Relationship Id="rId21" Type="http://schemas.openxmlformats.org/officeDocument/2006/relationships/slide" Target="slides/slide20.xml"/><Relationship Id="rId34" Type="http://schemas.openxmlformats.org/officeDocument/2006/relationships/notesMaster" Target="notesMasters/notesMaster1.xml"/><Relationship Id="rId42" Type="http://schemas.openxmlformats.org/officeDocument/2006/relationships/font" Target="fonts/font8.fntdata"/><Relationship Id="rId47" Type="http://schemas.openxmlformats.org/officeDocument/2006/relationships/font" Target="fonts/font13.fntdata"/><Relationship Id="rId50"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font" Target="fonts/font3.fntdata"/><Relationship Id="rId40" Type="http://schemas.openxmlformats.org/officeDocument/2006/relationships/font" Target="fonts/font6.fntdata"/><Relationship Id="rId45" Type="http://schemas.openxmlformats.org/officeDocument/2006/relationships/font" Target="fonts/font11.fntdata"/><Relationship Id="rId53" Type="http://schemas.microsoft.com/office/2015/10/relationships/revisionInfo" Target="revisionInfo.xml"/><Relationship Id="rId5" Type="http://schemas.openxmlformats.org/officeDocument/2006/relationships/slide" Target="slides/slide4.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font" Target="fonts/font10.fntdata"/><Relationship Id="rId52" Type="http://schemas.microsoft.com/office/2016/11/relationships/changesInfo" Target="changesInfos/changesInfo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font" Target="fonts/font1.fntdata"/><Relationship Id="rId43" Type="http://schemas.openxmlformats.org/officeDocument/2006/relationships/font" Target="fonts/font9.fntdata"/><Relationship Id="rId48"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tableStyles" Target="tableStyle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font" Target="fonts/font4.fntdata"/><Relationship Id="rId46" Type="http://schemas.openxmlformats.org/officeDocument/2006/relationships/font" Target="fonts/font12.fntdata"/><Relationship Id="rId20" Type="http://schemas.openxmlformats.org/officeDocument/2006/relationships/slide" Target="slides/slide19.xml"/><Relationship Id="rId41" Type="http://schemas.openxmlformats.org/officeDocument/2006/relationships/font" Target="fonts/font7.fntdata"/><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font" Target="fonts/font2.fntdata"/><Relationship Id="rId49"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cHarg, Catherine" userId="88b8f76c-9ae3-4745-88eb-fe0667a22af5" providerId="ADAL" clId="{8C67AE82-4CAD-4093-810C-E4828E212A63}"/>
    <pc:docChg chg="custSel modSld">
      <pc:chgData name="McHarg, Catherine" userId="88b8f76c-9ae3-4745-88eb-fe0667a22af5" providerId="ADAL" clId="{8C67AE82-4CAD-4093-810C-E4828E212A63}" dt="2024-07-09T07:52:48.215" v="14" actId="20577"/>
      <pc:docMkLst>
        <pc:docMk/>
      </pc:docMkLst>
      <pc:sldChg chg="modSp mod">
        <pc:chgData name="McHarg, Catherine" userId="88b8f76c-9ae3-4745-88eb-fe0667a22af5" providerId="ADAL" clId="{8C67AE82-4CAD-4093-810C-E4828E212A63}" dt="2024-07-09T07:50:26.434" v="4" actId="27636"/>
        <pc:sldMkLst>
          <pc:docMk/>
          <pc:sldMk cId="1489417857" sldId="265"/>
        </pc:sldMkLst>
        <pc:spChg chg="mod">
          <ac:chgData name="McHarg, Catherine" userId="88b8f76c-9ae3-4745-88eb-fe0667a22af5" providerId="ADAL" clId="{8C67AE82-4CAD-4093-810C-E4828E212A63}" dt="2024-07-09T07:50:26.434" v="4" actId="27636"/>
          <ac:spMkLst>
            <pc:docMk/>
            <pc:sldMk cId="1489417857" sldId="265"/>
            <ac:spMk id="4" creationId="{7AB14ACD-7BEB-228C-99E1-1BB65F97C874}"/>
          </ac:spMkLst>
        </pc:spChg>
      </pc:sldChg>
      <pc:sldChg chg="modSp mod">
        <pc:chgData name="McHarg, Catherine" userId="88b8f76c-9ae3-4745-88eb-fe0667a22af5" providerId="ADAL" clId="{8C67AE82-4CAD-4093-810C-E4828E212A63}" dt="2024-07-09T07:50:26.434" v="5" actId="27636"/>
        <pc:sldMkLst>
          <pc:docMk/>
          <pc:sldMk cId="386416327" sldId="266"/>
        </pc:sldMkLst>
        <pc:spChg chg="mod">
          <ac:chgData name="McHarg, Catherine" userId="88b8f76c-9ae3-4745-88eb-fe0667a22af5" providerId="ADAL" clId="{8C67AE82-4CAD-4093-810C-E4828E212A63}" dt="2024-07-09T07:50:26.434" v="5" actId="27636"/>
          <ac:spMkLst>
            <pc:docMk/>
            <pc:sldMk cId="386416327" sldId="266"/>
            <ac:spMk id="10" creationId="{1E664FB4-AA1B-F433-165A-EB425584E646}"/>
          </ac:spMkLst>
        </pc:spChg>
      </pc:sldChg>
      <pc:sldChg chg="modSp">
        <pc:chgData name="McHarg, Catherine" userId="88b8f76c-9ae3-4745-88eb-fe0667a22af5" providerId="ADAL" clId="{8C67AE82-4CAD-4093-810C-E4828E212A63}" dt="2024-07-09T07:50:27.038" v="6" actId="20577"/>
        <pc:sldMkLst>
          <pc:docMk/>
          <pc:sldMk cId="1739439731" sldId="268"/>
        </pc:sldMkLst>
        <pc:spChg chg="mod">
          <ac:chgData name="McHarg, Catherine" userId="88b8f76c-9ae3-4745-88eb-fe0667a22af5" providerId="ADAL" clId="{8C67AE82-4CAD-4093-810C-E4828E212A63}" dt="2024-07-09T07:50:27.038" v="6" actId="20577"/>
          <ac:spMkLst>
            <pc:docMk/>
            <pc:sldMk cId="1739439731" sldId="268"/>
            <ac:spMk id="6" creationId="{F24FF026-C6D4-345C-CDC8-A521EA20F0A1}"/>
          </ac:spMkLst>
        </pc:spChg>
      </pc:sldChg>
      <pc:sldChg chg="modSp mod">
        <pc:chgData name="McHarg, Catherine" userId="88b8f76c-9ae3-4745-88eb-fe0667a22af5" providerId="ADAL" clId="{8C67AE82-4CAD-4093-810C-E4828E212A63}" dt="2024-07-09T07:50:26.397" v="1" actId="27636"/>
        <pc:sldMkLst>
          <pc:docMk/>
          <pc:sldMk cId="4263213829" sldId="271"/>
        </pc:sldMkLst>
        <pc:spChg chg="mod">
          <ac:chgData name="McHarg, Catherine" userId="88b8f76c-9ae3-4745-88eb-fe0667a22af5" providerId="ADAL" clId="{8C67AE82-4CAD-4093-810C-E4828E212A63}" dt="2024-07-09T07:50:26.397" v="1" actId="27636"/>
          <ac:spMkLst>
            <pc:docMk/>
            <pc:sldMk cId="4263213829" sldId="271"/>
            <ac:spMk id="12" creationId="{CEBB11EE-F9C0-2AF7-F295-94D5F9F8B186}"/>
          </ac:spMkLst>
        </pc:spChg>
      </pc:sldChg>
      <pc:sldChg chg="modSp mod">
        <pc:chgData name="McHarg, Catherine" userId="88b8f76c-9ae3-4745-88eb-fe0667a22af5" providerId="ADAL" clId="{8C67AE82-4CAD-4093-810C-E4828E212A63}" dt="2024-07-09T07:50:26.403" v="2" actId="27636"/>
        <pc:sldMkLst>
          <pc:docMk/>
          <pc:sldMk cId="295948070" sldId="272"/>
        </pc:sldMkLst>
        <pc:spChg chg="mod">
          <ac:chgData name="McHarg, Catherine" userId="88b8f76c-9ae3-4745-88eb-fe0667a22af5" providerId="ADAL" clId="{8C67AE82-4CAD-4093-810C-E4828E212A63}" dt="2024-07-09T07:50:26.403" v="2" actId="27636"/>
          <ac:spMkLst>
            <pc:docMk/>
            <pc:sldMk cId="295948070" sldId="272"/>
            <ac:spMk id="8" creationId="{62FDE582-F43A-5432-1C9B-A9989408C8F0}"/>
          </ac:spMkLst>
        </pc:spChg>
      </pc:sldChg>
      <pc:sldChg chg="modSp mod">
        <pc:chgData name="McHarg, Catherine" userId="88b8f76c-9ae3-4745-88eb-fe0667a22af5" providerId="ADAL" clId="{8C67AE82-4CAD-4093-810C-E4828E212A63}" dt="2024-07-09T07:50:26.403" v="3" actId="27636"/>
        <pc:sldMkLst>
          <pc:docMk/>
          <pc:sldMk cId="3388942253" sldId="273"/>
        </pc:sldMkLst>
        <pc:spChg chg="mod">
          <ac:chgData name="McHarg, Catherine" userId="88b8f76c-9ae3-4745-88eb-fe0667a22af5" providerId="ADAL" clId="{8C67AE82-4CAD-4093-810C-E4828E212A63}" dt="2024-07-09T07:50:26.403" v="3" actId="27636"/>
          <ac:spMkLst>
            <pc:docMk/>
            <pc:sldMk cId="3388942253" sldId="273"/>
            <ac:spMk id="11" creationId="{2E94FB2C-BD32-C3FE-9B75-B42598D02F32}"/>
          </ac:spMkLst>
        </pc:spChg>
      </pc:sldChg>
      <pc:sldChg chg="modSp">
        <pc:chgData name="McHarg, Catherine" userId="88b8f76c-9ae3-4745-88eb-fe0667a22af5" providerId="ADAL" clId="{8C67AE82-4CAD-4093-810C-E4828E212A63}" dt="2024-07-09T07:52:27.964" v="8" actId="20577"/>
        <pc:sldMkLst>
          <pc:docMk/>
          <pc:sldMk cId="729354780" sldId="278"/>
        </pc:sldMkLst>
        <pc:spChg chg="mod">
          <ac:chgData name="McHarg, Catherine" userId="88b8f76c-9ae3-4745-88eb-fe0667a22af5" providerId="ADAL" clId="{8C67AE82-4CAD-4093-810C-E4828E212A63}" dt="2024-07-09T07:52:27.964" v="8" actId="20577"/>
          <ac:spMkLst>
            <pc:docMk/>
            <pc:sldMk cId="729354780" sldId="278"/>
            <ac:spMk id="8" creationId="{C0CFE252-A520-723F-A048-642915047D2A}"/>
          </ac:spMkLst>
        </pc:spChg>
      </pc:sldChg>
      <pc:sldChg chg="modSp mod">
        <pc:chgData name="McHarg, Catherine" userId="88b8f76c-9ae3-4745-88eb-fe0667a22af5" providerId="ADAL" clId="{8C67AE82-4CAD-4093-810C-E4828E212A63}" dt="2024-07-09T07:52:48.215" v="14" actId="20577"/>
        <pc:sldMkLst>
          <pc:docMk/>
          <pc:sldMk cId="671034279" sldId="279"/>
        </pc:sldMkLst>
        <pc:spChg chg="mod">
          <ac:chgData name="McHarg, Catherine" userId="88b8f76c-9ae3-4745-88eb-fe0667a22af5" providerId="ADAL" clId="{8C67AE82-4CAD-4093-810C-E4828E212A63}" dt="2024-07-09T07:52:48.215" v="14" actId="20577"/>
          <ac:spMkLst>
            <pc:docMk/>
            <pc:sldMk cId="671034279" sldId="279"/>
            <ac:spMk id="6" creationId="{121BCE9B-9F30-0385-F32F-343E2FC492A2}"/>
          </ac:spMkLst>
        </pc:spChg>
        <pc:spChg chg="mod">
          <ac:chgData name="McHarg, Catherine" userId="88b8f76c-9ae3-4745-88eb-fe0667a22af5" providerId="ADAL" clId="{8C67AE82-4CAD-4093-810C-E4828E212A63}" dt="2024-07-09T07:52:35.824" v="10" actId="20577"/>
          <ac:spMkLst>
            <pc:docMk/>
            <pc:sldMk cId="671034279" sldId="279"/>
            <ac:spMk id="7" creationId="{5539A652-1837-4321-9CFC-2075E2DF9199}"/>
          </ac:spMkLst>
        </pc:spChg>
        <pc:spChg chg="mod">
          <ac:chgData name="McHarg, Catherine" userId="88b8f76c-9ae3-4745-88eb-fe0667a22af5" providerId="ADAL" clId="{8C67AE82-4CAD-4093-810C-E4828E212A63}" dt="2024-07-09T07:52:43.588" v="12" actId="14100"/>
          <ac:spMkLst>
            <pc:docMk/>
            <pc:sldMk cId="671034279" sldId="279"/>
            <ac:spMk id="8" creationId="{C0CFE252-A520-723F-A048-642915047D2A}"/>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9E35248-FE51-E54E-B3DF-A104F95077C5}" type="datetimeFigureOut">
              <a:rPr lang="en-US" smtClean="0"/>
              <a:t>7/9/2024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9A9C89F-BC79-EA45-8B75-0CCB6AC67A58}" type="slidenum">
              <a:rPr lang="en-US" smtClean="0"/>
              <a:t>‹#›</a:t>
            </a:fld>
            <a:endParaRPr lang="en-US"/>
          </a:p>
        </p:txBody>
      </p:sp>
    </p:spTree>
    <p:extLst>
      <p:ext uri="{BB962C8B-B14F-4D97-AF65-F5344CB8AC3E}">
        <p14:creationId xmlns:p14="http://schemas.microsoft.com/office/powerpoint/2010/main" val="76137164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1</a:t>
            </a:fld>
            <a:endParaRPr lang="en-US"/>
          </a:p>
        </p:txBody>
      </p:sp>
    </p:spTree>
    <p:extLst>
      <p:ext uri="{BB962C8B-B14F-4D97-AF65-F5344CB8AC3E}">
        <p14:creationId xmlns:p14="http://schemas.microsoft.com/office/powerpoint/2010/main" val="20883758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10</a:t>
            </a:fld>
            <a:endParaRPr lang="en-US"/>
          </a:p>
        </p:txBody>
      </p:sp>
    </p:spTree>
    <p:extLst>
      <p:ext uri="{BB962C8B-B14F-4D97-AF65-F5344CB8AC3E}">
        <p14:creationId xmlns:p14="http://schemas.microsoft.com/office/powerpoint/2010/main" val="343355130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11</a:t>
            </a:fld>
            <a:endParaRPr lang="en-US"/>
          </a:p>
        </p:txBody>
      </p:sp>
    </p:spTree>
    <p:extLst>
      <p:ext uri="{BB962C8B-B14F-4D97-AF65-F5344CB8AC3E}">
        <p14:creationId xmlns:p14="http://schemas.microsoft.com/office/powerpoint/2010/main" val="278324263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12</a:t>
            </a:fld>
            <a:endParaRPr lang="en-US"/>
          </a:p>
        </p:txBody>
      </p:sp>
    </p:spTree>
    <p:extLst>
      <p:ext uri="{BB962C8B-B14F-4D97-AF65-F5344CB8AC3E}">
        <p14:creationId xmlns:p14="http://schemas.microsoft.com/office/powerpoint/2010/main" val="339552553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13</a:t>
            </a:fld>
            <a:endParaRPr lang="en-US"/>
          </a:p>
        </p:txBody>
      </p:sp>
    </p:spTree>
    <p:extLst>
      <p:ext uri="{BB962C8B-B14F-4D97-AF65-F5344CB8AC3E}">
        <p14:creationId xmlns:p14="http://schemas.microsoft.com/office/powerpoint/2010/main" val="286439009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14</a:t>
            </a:fld>
            <a:endParaRPr lang="en-US"/>
          </a:p>
        </p:txBody>
      </p:sp>
    </p:spTree>
    <p:extLst>
      <p:ext uri="{BB962C8B-B14F-4D97-AF65-F5344CB8AC3E}">
        <p14:creationId xmlns:p14="http://schemas.microsoft.com/office/powerpoint/2010/main" val="117771943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15</a:t>
            </a:fld>
            <a:endParaRPr lang="en-US"/>
          </a:p>
        </p:txBody>
      </p:sp>
    </p:spTree>
    <p:extLst>
      <p:ext uri="{BB962C8B-B14F-4D97-AF65-F5344CB8AC3E}">
        <p14:creationId xmlns:p14="http://schemas.microsoft.com/office/powerpoint/2010/main" val="371577895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16</a:t>
            </a:fld>
            <a:endParaRPr lang="en-US"/>
          </a:p>
        </p:txBody>
      </p:sp>
    </p:spTree>
    <p:extLst>
      <p:ext uri="{BB962C8B-B14F-4D97-AF65-F5344CB8AC3E}">
        <p14:creationId xmlns:p14="http://schemas.microsoft.com/office/powerpoint/2010/main" val="144024408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17</a:t>
            </a:fld>
            <a:endParaRPr lang="en-US"/>
          </a:p>
        </p:txBody>
      </p:sp>
    </p:spTree>
    <p:extLst>
      <p:ext uri="{BB962C8B-B14F-4D97-AF65-F5344CB8AC3E}">
        <p14:creationId xmlns:p14="http://schemas.microsoft.com/office/powerpoint/2010/main" val="284985677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18</a:t>
            </a:fld>
            <a:endParaRPr lang="en-US"/>
          </a:p>
        </p:txBody>
      </p:sp>
    </p:spTree>
    <p:extLst>
      <p:ext uri="{BB962C8B-B14F-4D97-AF65-F5344CB8AC3E}">
        <p14:creationId xmlns:p14="http://schemas.microsoft.com/office/powerpoint/2010/main" val="82153108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19</a:t>
            </a:fld>
            <a:endParaRPr lang="en-US"/>
          </a:p>
        </p:txBody>
      </p:sp>
    </p:spTree>
    <p:extLst>
      <p:ext uri="{BB962C8B-B14F-4D97-AF65-F5344CB8AC3E}">
        <p14:creationId xmlns:p14="http://schemas.microsoft.com/office/powerpoint/2010/main" val="76022228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2</a:t>
            </a:fld>
            <a:endParaRPr lang="en-US"/>
          </a:p>
        </p:txBody>
      </p:sp>
    </p:spTree>
    <p:extLst>
      <p:ext uri="{BB962C8B-B14F-4D97-AF65-F5344CB8AC3E}">
        <p14:creationId xmlns:p14="http://schemas.microsoft.com/office/powerpoint/2010/main" val="337629596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20</a:t>
            </a:fld>
            <a:endParaRPr lang="en-US"/>
          </a:p>
        </p:txBody>
      </p:sp>
    </p:spTree>
    <p:extLst>
      <p:ext uri="{BB962C8B-B14F-4D97-AF65-F5344CB8AC3E}">
        <p14:creationId xmlns:p14="http://schemas.microsoft.com/office/powerpoint/2010/main" val="248557066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21</a:t>
            </a:fld>
            <a:endParaRPr lang="en-US"/>
          </a:p>
        </p:txBody>
      </p:sp>
    </p:spTree>
    <p:extLst>
      <p:ext uri="{BB962C8B-B14F-4D97-AF65-F5344CB8AC3E}">
        <p14:creationId xmlns:p14="http://schemas.microsoft.com/office/powerpoint/2010/main" val="157662009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22</a:t>
            </a:fld>
            <a:endParaRPr lang="en-US"/>
          </a:p>
        </p:txBody>
      </p:sp>
    </p:spTree>
    <p:extLst>
      <p:ext uri="{BB962C8B-B14F-4D97-AF65-F5344CB8AC3E}">
        <p14:creationId xmlns:p14="http://schemas.microsoft.com/office/powerpoint/2010/main" val="396493429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23</a:t>
            </a:fld>
            <a:endParaRPr lang="en-US"/>
          </a:p>
        </p:txBody>
      </p:sp>
    </p:spTree>
    <p:extLst>
      <p:ext uri="{BB962C8B-B14F-4D97-AF65-F5344CB8AC3E}">
        <p14:creationId xmlns:p14="http://schemas.microsoft.com/office/powerpoint/2010/main" val="137752225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24</a:t>
            </a:fld>
            <a:endParaRPr lang="en-US"/>
          </a:p>
        </p:txBody>
      </p:sp>
    </p:spTree>
    <p:extLst>
      <p:ext uri="{BB962C8B-B14F-4D97-AF65-F5344CB8AC3E}">
        <p14:creationId xmlns:p14="http://schemas.microsoft.com/office/powerpoint/2010/main" val="284248852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25</a:t>
            </a:fld>
            <a:endParaRPr lang="en-US"/>
          </a:p>
        </p:txBody>
      </p:sp>
    </p:spTree>
    <p:extLst>
      <p:ext uri="{BB962C8B-B14F-4D97-AF65-F5344CB8AC3E}">
        <p14:creationId xmlns:p14="http://schemas.microsoft.com/office/powerpoint/2010/main" val="24974388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26</a:t>
            </a:fld>
            <a:endParaRPr lang="en-US"/>
          </a:p>
        </p:txBody>
      </p:sp>
    </p:spTree>
    <p:extLst>
      <p:ext uri="{BB962C8B-B14F-4D97-AF65-F5344CB8AC3E}">
        <p14:creationId xmlns:p14="http://schemas.microsoft.com/office/powerpoint/2010/main" val="206189941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27</a:t>
            </a:fld>
            <a:endParaRPr lang="en-US"/>
          </a:p>
        </p:txBody>
      </p:sp>
    </p:spTree>
    <p:extLst>
      <p:ext uri="{BB962C8B-B14F-4D97-AF65-F5344CB8AC3E}">
        <p14:creationId xmlns:p14="http://schemas.microsoft.com/office/powerpoint/2010/main" val="65602469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28</a:t>
            </a:fld>
            <a:endParaRPr lang="en-US"/>
          </a:p>
        </p:txBody>
      </p:sp>
    </p:spTree>
    <p:extLst>
      <p:ext uri="{BB962C8B-B14F-4D97-AF65-F5344CB8AC3E}">
        <p14:creationId xmlns:p14="http://schemas.microsoft.com/office/powerpoint/2010/main" val="13849608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29</a:t>
            </a:fld>
            <a:endParaRPr lang="en-US"/>
          </a:p>
        </p:txBody>
      </p:sp>
    </p:spTree>
    <p:extLst>
      <p:ext uri="{BB962C8B-B14F-4D97-AF65-F5344CB8AC3E}">
        <p14:creationId xmlns:p14="http://schemas.microsoft.com/office/powerpoint/2010/main" val="272179356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3</a:t>
            </a:fld>
            <a:endParaRPr lang="en-US"/>
          </a:p>
        </p:txBody>
      </p:sp>
    </p:spTree>
    <p:extLst>
      <p:ext uri="{BB962C8B-B14F-4D97-AF65-F5344CB8AC3E}">
        <p14:creationId xmlns:p14="http://schemas.microsoft.com/office/powerpoint/2010/main" val="7997788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30</a:t>
            </a:fld>
            <a:endParaRPr lang="en-US"/>
          </a:p>
        </p:txBody>
      </p:sp>
    </p:spTree>
    <p:extLst>
      <p:ext uri="{BB962C8B-B14F-4D97-AF65-F5344CB8AC3E}">
        <p14:creationId xmlns:p14="http://schemas.microsoft.com/office/powerpoint/2010/main" val="288275007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9A9C89F-BC79-EA45-8B75-0CCB6AC67A58}" type="slidenum">
              <a:rPr lang="en-US" smtClean="0"/>
              <a:t>31</a:t>
            </a:fld>
            <a:endParaRPr lang="en-US"/>
          </a:p>
        </p:txBody>
      </p:sp>
    </p:spTree>
    <p:extLst>
      <p:ext uri="{BB962C8B-B14F-4D97-AF65-F5344CB8AC3E}">
        <p14:creationId xmlns:p14="http://schemas.microsoft.com/office/powerpoint/2010/main" val="308845079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32</a:t>
            </a:fld>
            <a:endParaRPr lang="en-US"/>
          </a:p>
        </p:txBody>
      </p:sp>
    </p:spTree>
    <p:extLst>
      <p:ext uri="{BB962C8B-B14F-4D97-AF65-F5344CB8AC3E}">
        <p14:creationId xmlns:p14="http://schemas.microsoft.com/office/powerpoint/2010/main" val="149012779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4</a:t>
            </a:fld>
            <a:endParaRPr lang="en-US"/>
          </a:p>
        </p:txBody>
      </p:sp>
    </p:spTree>
    <p:extLst>
      <p:ext uri="{BB962C8B-B14F-4D97-AF65-F5344CB8AC3E}">
        <p14:creationId xmlns:p14="http://schemas.microsoft.com/office/powerpoint/2010/main" val="269910838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5</a:t>
            </a:fld>
            <a:endParaRPr lang="en-US"/>
          </a:p>
        </p:txBody>
      </p:sp>
    </p:spTree>
    <p:extLst>
      <p:ext uri="{BB962C8B-B14F-4D97-AF65-F5344CB8AC3E}">
        <p14:creationId xmlns:p14="http://schemas.microsoft.com/office/powerpoint/2010/main" val="243942346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6</a:t>
            </a:fld>
            <a:endParaRPr lang="en-US"/>
          </a:p>
        </p:txBody>
      </p:sp>
    </p:spTree>
    <p:extLst>
      <p:ext uri="{BB962C8B-B14F-4D97-AF65-F5344CB8AC3E}">
        <p14:creationId xmlns:p14="http://schemas.microsoft.com/office/powerpoint/2010/main" val="369619563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7</a:t>
            </a:fld>
            <a:endParaRPr lang="en-US"/>
          </a:p>
        </p:txBody>
      </p:sp>
    </p:spTree>
    <p:extLst>
      <p:ext uri="{BB962C8B-B14F-4D97-AF65-F5344CB8AC3E}">
        <p14:creationId xmlns:p14="http://schemas.microsoft.com/office/powerpoint/2010/main" val="395704026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8</a:t>
            </a:fld>
            <a:endParaRPr lang="en-US"/>
          </a:p>
        </p:txBody>
      </p:sp>
    </p:spTree>
    <p:extLst>
      <p:ext uri="{BB962C8B-B14F-4D97-AF65-F5344CB8AC3E}">
        <p14:creationId xmlns:p14="http://schemas.microsoft.com/office/powerpoint/2010/main" val="50281903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9</a:t>
            </a:fld>
            <a:endParaRPr lang="en-US"/>
          </a:p>
        </p:txBody>
      </p:sp>
    </p:spTree>
    <p:extLst>
      <p:ext uri="{BB962C8B-B14F-4D97-AF65-F5344CB8AC3E}">
        <p14:creationId xmlns:p14="http://schemas.microsoft.com/office/powerpoint/2010/main" val="1377571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GB"/>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dirty="0"/>
          </a:p>
        </p:txBody>
      </p:sp>
      <p:sp>
        <p:nvSpPr>
          <p:cNvPr id="4" name="Date Placeholder 3"/>
          <p:cNvSpPr>
            <a:spLocks noGrp="1"/>
          </p:cNvSpPr>
          <p:nvPr>
            <p:ph type="dt" sz="half" idx="10"/>
          </p:nvPr>
        </p:nvSpPr>
        <p:spPr/>
        <p:txBody>
          <a:bodyPr/>
          <a:lstStyle/>
          <a:p>
            <a:fld id="{B4554B77-1417-F34E-8223-2E34440D6935}" type="datetimeFigureOut">
              <a:rPr lang="en-US" smtClean="0"/>
              <a:t>7/9/2024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167498960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B4554B77-1417-F34E-8223-2E34440D6935}" type="datetimeFigureOut">
              <a:rPr lang="en-US" smtClean="0"/>
              <a:t>7/9/2024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52018586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GB"/>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B4554B77-1417-F34E-8223-2E34440D6935}" type="datetimeFigureOut">
              <a:rPr lang="en-US" smtClean="0"/>
              <a:t>7/9/2024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408199830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Content Placeholder 2"/>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B4554B77-1417-F34E-8223-2E34440D6935}" type="datetimeFigureOut">
              <a:rPr lang="en-US" smtClean="0"/>
              <a:t>7/9/2024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269962944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GB"/>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p:cNvSpPr>
            <a:spLocks noGrp="1"/>
          </p:cNvSpPr>
          <p:nvPr>
            <p:ph type="dt" sz="half" idx="10"/>
          </p:nvPr>
        </p:nvSpPr>
        <p:spPr/>
        <p:txBody>
          <a:bodyPr/>
          <a:lstStyle/>
          <a:p>
            <a:fld id="{B4554B77-1417-F34E-8223-2E34440D6935}" type="datetimeFigureOut">
              <a:rPr lang="en-US" smtClean="0"/>
              <a:t>7/9/2024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193398564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5" name="Date Placeholder 4"/>
          <p:cNvSpPr>
            <a:spLocks noGrp="1"/>
          </p:cNvSpPr>
          <p:nvPr>
            <p:ph type="dt" sz="half" idx="10"/>
          </p:nvPr>
        </p:nvSpPr>
        <p:spPr/>
        <p:txBody>
          <a:bodyPr/>
          <a:lstStyle/>
          <a:p>
            <a:fld id="{B4554B77-1417-F34E-8223-2E34440D6935}" type="datetimeFigureOut">
              <a:rPr lang="en-US" smtClean="0"/>
              <a:t>7/9/2024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144024389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GB"/>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7" name="Date Placeholder 6"/>
          <p:cNvSpPr>
            <a:spLocks noGrp="1"/>
          </p:cNvSpPr>
          <p:nvPr>
            <p:ph type="dt" sz="half" idx="10"/>
          </p:nvPr>
        </p:nvSpPr>
        <p:spPr/>
        <p:txBody>
          <a:bodyPr/>
          <a:lstStyle/>
          <a:p>
            <a:fld id="{B4554B77-1417-F34E-8223-2E34440D6935}" type="datetimeFigureOut">
              <a:rPr lang="en-US" smtClean="0"/>
              <a:t>7/9/2024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336999566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Date Placeholder 2"/>
          <p:cNvSpPr>
            <a:spLocks noGrp="1"/>
          </p:cNvSpPr>
          <p:nvPr>
            <p:ph type="dt" sz="half" idx="10"/>
          </p:nvPr>
        </p:nvSpPr>
        <p:spPr/>
        <p:txBody>
          <a:bodyPr/>
          <a:lstStyle/>
          <a:p>
            <a:fld id="{B4554B77-1417-F34E-8223-2E34440D6935}" type="datetimeFigureOut">
              <a:rPr lang="en-US" smtClean="0"/>
              <a:t>7/9/2024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124733503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4554B77-1417-F34E-8223-2E34440D6935}" type="datetimeFigureOut">
              <a:rPr lang="en-US" smtClean="0"/>
              <a:t>7/9/2024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237625145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p:cNvSpPr>
            <a:spLocks noGrp="1"/>
          </p:cNvSpPr>
          <p:nvPr>
            <p:ph type="dt" sz="half" idx="10"/>
          </p:nvPr>
        </p:nvSpPr>
        <p:spPr/>
        <p:txBody>
          <a:bodyPr/>
          <a:lstStyle/>
          <a:p>
            <a:fld id="{B4554B77-1417-F34E-8223-2E34440D6935}" type="datetimeFigureOut">
              <a:rPr lang="en-US" smtClean="0"/>
              <a:t>7/9/2024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319629223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GB"/>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p:cNvSpPr>
            <a:spLocks noGrp="1"/>
          </p:cNvSpPr>
          <p:nvPr>
            <p:ph type="dt" sz="half" idx="10"/>
          </p:nvPr>
        </p:nvSpPr>
        <p:spPr/>
        <p:txBody>
          <a:bodyPr/>
          <a:lstStyle/>
          <a:p>
            <a:fld id="{B4554B77-1417-F34E-8223-2E34440D6935}" type="datetimeFigureOut">
              <a:rPr lang="en-US" smtClean="0"/>
              <a:t>7/9/2024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133903061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4554B77-1417-F34E-8223-2E34440D6935}" type="datetimeFigureOut">
              <a:rPr lang="en-US" smtClean="0"/>
              <a:t>7/9/2024</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A726D6E-BDE2-E042-A1D4-D595B0BBF309}" type="slidenum">
              <a:rPr lang="en-US" smtClean="0"/>
              <a:t>‹#›</a:t>
            </a:fld>
            <a:endParaRPr lang="en-US"/>
          </a:p>
        </p:txBody>
      </p:sp>
    </p:spTree>
    <p:extLst>
      <p:ext uri="{BB962C8B-B14F-4D97-AF65-F5344CB8AC3E}">
        <p14:creationId xmlns:p14="http://schemas.microsoft.com/office/powerpoint/2010/main" val="27107153"/>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0.xml"/><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image" Target="../media/image14.png"/><Relationship Id="rId4" Type="http://schemas.openxmlformats.org/officeDocument/2006/relationships/image" Target="../media/image13.png"/></Relationships>
</file>

<file path=ppt/slides/_rels/slide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1.xml"/><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image" Target="../media/image14.png"/><Relationship Id="rId4" Type="http://schemas.openxmlformats.org/officeDocument/2006/relationships/image" Target="../media/image13.png"/></Relationships>
</file>

<file path=ppt/slides/_rels/slide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2.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15.jpeg"/></Relationships>
</file>

<file path=ppt/slides/_rels/slide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3.xml"/><Relationship Id="rId1" Type="http://schemas.openxmlformats.org/officeDocument/2006/relationships/slideLayout" Target="../slideLayouts/slideLayout1.xml"/><Relationship Id="rId6" Type="http://schemas.openxmlformats.org/officeDocument/2006/relationships/image" Target="../media/image17.png"/><Relationship Id="rId5" Type="http://schemas.openxmlformats.org/officeDocument/2006/relationships/image" Target="../media/image3.png"/><Relationship Id="rId4" Type="http://schemas.openxmlformats.org/officeDocument/2006/relationships/image" Target="../media/image16.jpeg"/></Relationships>
</file>

<file path=ppt/slides/_rels/slide1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4.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18.jpeg"/></Relationships>
</file>

<file path=ppt/slides/_rels/slide1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5.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18.jpeg"/></Relationships>
</file>

<file path=ppt/slides/_rels/slide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6.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19.png"/></Relationships>
</file>

<file path=ppt/slides/_rels/slide17.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3.png"/><Relationship Id="rId2" Type="http://schemas.openxmlformats.org/officeDocument/2006/relationships/notesSlide" Target="../notesSlides/notesSlide17.xml"/><Relationship Id="rId1" Type="http://schemas.openxmlformats.org/officeDocument/2006/relationships/slideLayout" Target="../slideLayouts/slideLayout1.xml"/><Relationship Id="rId6" Type="http://schemas.openxmlformats.org/officeDocument/2006/relationships/image" Target="../media/image22.png"/><Relationship Id="rId5" Type="http://schemas.openxmlformats.org/officeDocument/2006/relationships/image" Target="../media/image21.png"/><Relationship Id="rId4" Type="http://schemas.openxmlformats.org/officeDocument/2006/relationships/image" Target="../media/image20.png"/></Relationships>
</file>

<file path=ppt/slides/_rels/slide18.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3.png"/><Relationship Id="rId2" Type="http://schemas.openxmlformats.org/officeDocument/2006/relationships/notesSlide" Target="../notesSlides/notesSlide18.xml"/><Relationship Id="rId1" Type="http://schemas.openxmlformats.org/officeDocument/2006/relationships/slideLayout" Target="../slideLayouts/slideLayout1.xml"/><Relationship Id="rId6" Type="http://schemas.openxmlformats.org/officeDocument/2006/relationships/image" Target="../media/image25.png"/><Relationship Id="rId5" Type="http://schemas.openxmlformats.org/officeDocument/2006/relationships/image" Target="../media/image24.png"/><Relationship Id="rId4" Type="http://schemas.openxmlformats.org/officeDocument/2006/relationships/image" Target="../media/image23.png"/></Relationships>
</file>

<file path=ppt/slides/_rels/slide1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9.xml"/><Relationship Id="rId1" Type="http://schemas.openxmlformats.org/officeDocument/2006/relationships/slideLayout" Target="../slideLayouts/slideLayout1.xml"/><Relationship Id="rId6" Type="http://schemas.openxmlformats.org/officeDocument/2006/relationships/image" Target="../media/image27.png"/><Relationship Id="rId5" Type="http://schemas.openxmlformats.org/officeDocument/2006/relationships/image" Target="../media/image3.png"/><Relationship Id="rId4" Type="http://schemas.openxmlformats.org/officeDocument/2006/relationships/image" Target="../media/image26.jpeg"/></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5.png"/></Relationships>
</file>

<file path=ppt/slides/_rels/slide2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0.xml"/><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image" Target="../media/image29.png"/><Relationship Id="rId4" Type="http://schemas.openxmlformats.org/officeDocument/2006/relationships/image" Target="../media/image28.png"/></Relationships>
</file>

<file path=ppt/slides/_rels/slide2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1.xml"/><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image" Target="../media/image21.png"/><Relationship Id="rId4" Type="http://schemas.openxmlformats.org/officeDocument/2006/relationships/image" Target="../media/image30.jpeg"/></Relationships>
</file>

<file path=ppt/slides/_rels/slide2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2.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31.jpeg"/></Relationships>
</file>

<file path=ppt/slides/_rels/slide2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3.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32.jpeg"/></Relationships>
</file>

<file path=ppt/slides/_rels/slide24.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24.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34.png"/></Relationships>
</file>

<file path=ppt/slides/_rels/slide2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5.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35.jpeg"/></Relationships>
</file>

<file path=ppt/slides/_rels/slide26.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3.png"/><Relationship Id="rId2" Type="http://schemas.openxmlformats.org/officeDocument/2006/relationships/notesSlide" Target="../notesSlides/notesSlide26.xml"/><Relationship Id="rId1" Type="http://schemas.openxmlformats.org/officeDocument/2006/relationships/slideLayout" Target="../slideLayouts/slideLayout1.xml"/><Relationship Id="rId6" Type="http://schemas.openxmlformats.org/officeDocument/2006/relationships/image" Target="../media/image38.png"/><Relationship Id="rId5" Type="http://schemas.openxmlformats.org/officeDocument/2006/relationships/image" Target="../media/image37.png"/><Relationship Id="rId4" Type="http://schemas.openxmlformats.org/officeDocument/2006/relationships/image" Target="../media/image36.png"/></Relationships>
</file>

<file path=ppt/slides/_rels/slide2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7.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39.png"/></Relationships>
</file>

<file path=ppt/slides/_rels/slide28.xml.rels><?xml version="1.0" encoding="UTF-8" standalone="yes"?>
<Relationships xmlns="http://schemas.openxmlformats.org/package/2006/relationships"><Relationship Id="rId8" Type="http://schemas.openxmlformats.org/officeDocument/2006/relationships/image" Target="../media/image44.png"/><Relationship Id="rId3" Type="http://schemas.openxmlformats.org/officeDocument/2006/relationships/image" Target="../media/image4.png"/><Relationship Id="rId7" Type="http://schemas.openxmlformats.org/officeDocument/2006/relationships/image" Target="../media/image43.png"/><Relationship Id="rId2" Type="http://schemas.openxmlformats.org/officeDocument/2006/relationships/notesSlide" Target="../notesSlides/notesSlide28.xml"/><Relationship Id="rId1" Type="http://schemas.openxmlformats.org/officeDocument/2006/relationships/slideLayout" Target="../slideLayouts/slideLayout1.xml"/><Relationship Id="rId6" Type="http://schemas.openxmlformats.org/officeDocument/2006/relationships/image" Target="../media/image42.png"/><Relationship Id="rId5" Type="http://schemas.openxmlformats.org/officeDocument/2006/relationships/image" Target="../media/image41.png"/><Relationship Id="rId4" Type="http://schemas.openxmlformats.org/officeDocument/2006/relationships/image" Target="../media/image40.png"/><Relationship Id="rId9" Type="http://schemas.openxmlformats.org/officeDocument/2006/relationships/image" Target="../media/image3.png"/></Relationships>
</file>

<file path=ppt/slides/_rels/slide29.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image" Target="../media/image4.png"/><Relationship Id="rId7" Type="http://schemas.openxmlformats.org/officeDocument/2006/relationships/image" Target="../media/image21.png"/><Relationship Id="rId2" Type="http://schemas.openxmlformats.org/officeDocument/2006/relationships/notesSlide" Target="../notesSlides/notesSlide29.xml"/><Relationship Id="rId1" Type="http://schemas.openxmlformats.org/officeDocument/2006/relationships/slideLayout" Target="../slideLayouts/slideLayout1.xml"/><Relationship Id="rId6" Type="http://schemas.openxmlformats.org/officeDocument/2006/relationships/image" Target="../media/image47.jpeg"/><Relationship Id="rId5" Type="http://schemas.openxmlformats.org/officeDocument/2006/relationships/image" Target="../media/image46.png"/><Relationship Id="rId4" Type="http://schemas.openxmlformats.org/officeDocument/2006/relationships/image" Target="../media/image45.jpeg"/></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6.png"/></Relationships>
</file>

<file path=ppt/slides/_rels/slide3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0.xml"/><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image" Target="../media/image49.jpeg"/><Relationship Id="rId4" Type="http://schemas.openxmlformats.org/officeDocument/2006/relationships/image" Target="../media/image48.jpeg"/></Relationships>
</file>

<file path=ppt/slides/_rels/slide3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1.xml"/><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image" Target="../media/image51.jpeg"/><Relationship Id="rId4" Type="http://schemas.openxmlformats.org/officeDocument/2006/relationships/image" Target="../media/image50.jpeg"/></Relationships>
</file>

<file path=ppt/slides/_rels/slide32.xml.rels><?xml version="1.0" encoding="UTF-8" standalone="yes"?>
<Relationships xmlns="http://schemas.openxmlformats.org/package/2006/relationships"><Relationship Id="rId8" Type="http://schemas.openxmlformats.org/officeDocument/2006/relationships/image" Target="../media/image56.png"/><Relationship Id="rId3" Type="http://schemas.openxmlformats.org/officeDocument/2006/relationships/image" Target="../media/image4.png"/><Relationship Id="rId7" Type="http://schemas.openxmlformats.org/officeDocument/2006/relationships/image" Target="../media/image55.png"/><Relationship Id="rId2" Type="http://schemas.openxmlformats.org/officeDocument/2006/relationships/notesSlide" Target="../notesSlides/notesSlide32.xml"/><Relationship Id="rId1" Type="http://schemas.openxmlformats.org/officeDocument/2006/relationships/slideLayout" Target="../slideLayouts/slideLayout1.xml"/><Relationship Id="rId6" Type="http://schemas.openxmlformats.org/officeDocument/2006/relationships/image" Target="../media/image54.png"/><Relationship Id="rId5" Type="http://schemas.openxmlformats.org/officeDocument/2006/relationships/image" Target="../media/image53.png"/><Relationship Id="rId10" Type="http://schemas.openxmlformats.org/officeDocument/2006/relationships/image" Target="../media/image3.png"/><Relationship Id="rId4" Type="http://schemas.openxmlformats.org/officeDocument/2006/relationships/image" Target="../media/image52.png"/><Relationship Id="rId9" Type="http://schemas.openxmlformats.org/officeDocument/2006/relationships/image" Target="../media/image57.png"/></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6.png"/></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7.png"/></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8.png"/></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xml"/><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image" Target="../media/image10.png"/><Relationship Id="rId4" Type="http://schemas.openxmlformats.org/officeDocument/2006/relationships/image" Target="../media/image9.png"/></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11.jpg"/></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9.xml"/><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image" Target="../media/image12.png"/><Relationship Id="rId4" Type="http://schemas.openxmlformats.org/officeDocument/2006/relationships/image" Target="../media/image11.jp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E5C4F1A-8590-4E89-829D-A2D06A154130}"/>
              </a:ext>
            </a:extLst>
          </p:cNvPr>
          <p:cNvSpPr>
            <a:spLocks noGrp="1"/>
          </p:cNvSpPr>
          <p:nvPr>
            <p:ph type="ctrTitle"/>
          </p:nvPr>
        </p:nvSpPr>
        <p:spPr>
          <a:xfrm>
            <a:off x="1524000" y="-2506472"/>
            <a:ext cx="9144000" cy="2387600"/>
          </a:xfrm>
        </p:spPr>
        <p:txBody>
          <a:bodyPr vert="horz" lIns="91440" tIns="45720" rIns="91440" bIns="45720" rtlCol="0" anchor="b">
            <a:normAutofit/>
          </a:bodyPr>
          <a:lstStyle/>
          <a:p>
            <a:r>
              <a:rPr lang="en-US" dirty="0"/>
              <a:t>20</a:t>
            </a:r>
            <a:r>
              <a:rPr lang="en-US" baseline="30000" dirty="0"/>
              <a:t>th</a:t>
            </a:r>
            <a:r>
              <a:rPr lang="en-US" dirty="0"/>
              <a:t> Century Huddersfield</a:t>
            </a:r>
          </a:p>
        </p:txBody>
      </p:sp>
      <p:pic>
        <p:nvPicPr>
          <p:cNvPr id="9" name="Picture 8" descr="A title that reads '20th Century Huddersfield'.">
            <a:extLst>
              <a:ext uri="{FF2B5EF4-FFF2-40B4-BE49-F238E27FC236}">
                <a16:creationId xmlns:a16="http://schemas.microsoft.com/office/drawing/2014/main" id="{010DC867-87C8-E427-DD50-9C1E5568531E}"/>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1097280" y="1847086"/>
            <a:ext cx="9942599" cy="3027600"/>
          </a:xfrm>
          <a:prstGeom prst="rect">
            <a:avLst/>
          </a:prstGeom>
        </p:spPr>
      </p:pic>
      <p:pic>
        <p:nvPicPr>
          <p:cNvPr id="2" name="Picture 1">
            <a:extLst>
              <a:ext uri="{FF2B5EF4-FFF2-40B4-BE49-F238E27FC236}">
                <a16:creationId xmlns:a16="http://schemas.microsoft.com/office/drawing/2014/main" id="{4D44C2D9-BF24-C287-69A3-9644F139F1C7}"/>
              </a:ext>
              <a:ext uri="{C183D7F6-B498-43B3-948B-1728B52AA6E4}">
                <adec:decorative xmlns:adec="http://schemas.microsoft.com/office/drawing/2017/decorative" val="1"/>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10540181" y="5496232"/>
            <a:ext cx="1651818" cy="1360326"/>
          </a:xfrm>
          <a:prstGeom prst="rect">
            <a:avLst/>
          </a:prstGeom>
        </p:spPr>
      </p:pic>
    </p:spTree>
    <p:extLst>
      <p:ext uri="{BB962C8B-B14F-4D97-AF65-F5344CB8AC3E}">
        <p14:creationId xmlns:p14="http://schemas.microsoft.com/office/powerpoint/2010/main" val="39505887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1" name="Title 10">
            <a:extLst>
              <a:ext uri="{FF2B5EF4-FFF2-40B4-BE49-F238E27FC236}">
                <a16:creationId xmlns:a16="http://schemas.microsoft.com/office/drawing/2014/main" id="{0EE75DFF-EDB0-BB2B-8F13-AAA5E9141450}"/>
              </a:ext>
            </a:extLst>
          </p:cNvPr>
          <p:cNvSpPr>
            <a:spLocks noGrp="1"/>
          </p:cNvSpPr>
          <p:nvPr>
            <p:ph type="ctrTitle"/>
          </p:nvPr>
        </p:nvSpPr>
        <p:spPr>
          <a:xfrm>
            <a:off x="1524000" y="-2387600"/>
            <a:ext cx="9144000" cy="2387600"/>
          </a:xfrm>
        </p:spPr>
        <p:txBody>
          <a:bodyPr vert="horz" lIns="91440" tIns="45720" rIns="91440" bIns="45720" rtlCol="0" anchor="b">
            <a:normAutofit/>
          </a:bodyPr>
          <a:lstStyle/>
          <a:p>
            <a:r>
              <a:rPr lang="en-US" dirty="0"/>
              <a:t>Dora Thewlis</a:t>
            </a:r>
          </a:p>
        </p:txBody>
      </p:sp>
      <p:sp>
        <p:nvSpPr>
          <p:cNvPr id="4" name="Title 1">
            <a:extLst>
              <a:ext uri="{FF2B5EF4-FFF2-40B4-BE49-F238E27FC236}">
                <a16:creationId xmlns:a16="http://schemas.microsoft.com/office/drawing/2014/main" id="{7AB14ACD-7BEB-228C-99E1-1BB65F97C874}"/>
              </a:ext>
            </a:extLst>
          </p:cNvPr>
          <p:cNvSpPr txBox="1">
            <a:spLocks/>
          </p:cNvSpPr>
          <p:nvPr/>
        </p:nvSpPr>
        <p:spPr>
          <a:xfrm>
            <a:off x="494269" y="545698"/>
            <a:ext cx="7574691" cy="739405"/>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3600" dirty="0">
                <a:ln w="12700">
                  <a:noFill/>
                </a:ln>
                <a:latin typeface="Superclarendon Rg" panose="02060605060000020003" pitchFamily="18" charset="77"/>
              </a:rPr>
              <a:t>Dora Thewlis (1890-1976)</a:t>
            </a:r>
          </a:p>
        </p:txBody>
      </p:sp>
      <p:sp>
        <p:nvSpPr>
          <p:cNvPr id="3" name="TextBox 2">
            <a:extLst>
              <a:ext uri="{FF2B5EF4-FFF2-40B4-BE49-F238E27FC236}">
                <a16:creationId xmlns:a16="http://schemas.microsoft.com/office/drawing/2014/main" id="{A8537F30-7CE9-FDFD-60D6-38AF35774DC2}"/>
              </a:ext>
            </a:extLst>
          </p:cNvPr>
          <p:cNvSpPr txBox="1"/>
          <p:nvPr/>
        </p:nvSpPr>
        <p:spPr>
          <a:xfrm>
            <a:off x="382508" y="1346973"/>
            <a:ext cx="4195719" cy="430887"/>
          </a:xfrm>
          <a:prstGeom prst="rect">
            <a:avLst/>
          </a:prstGeom>
          <a:noFill/>
        </p:spPr>
        <p:txBody>
          <a:bodyPr wrap="square">
            <a:spAutoFit/>
          </a:bodyPr>
          <a:lstStyle/>
          <a:p>
            <a:pPr>
              <a:lnSpc>
                <a:spcPct val="150000"/>
              </a:lnSpc>
            </a:pPr>
            <a:r>
              <a:rPr lang="en-GB" sz="1600" dirty="0">
                <a:latin typeface="Linkpen 17a Print" panose="03050602060000000000" pitchFamily="66" charset="77"/>
              </a:rPr>
              <a:t>Dora Thewlis was born in 1890.</a:t>
            </a:r>
          </a:p>
        </p:txBody>
      </p:sp>
      <p:sp>
        <p:nvSpPr>
          <p:cNvPr id="10" name="TextBox 9">
            <a:extLst>
              <a:ext uri="{FF2B5EF4-FFF2-40B4-BE49-F238E27FC236}">
                <a16:creationId xmlns:a16="http://schemas.microsoft.com/office/drawing/2014/main" id="{3468FDA8-C90E-A415-1F11-9CB3C2AB6C54}"/>
              </a:ext>
            </a:extLst>
          </p:cNvPr>
          <p:cNvSpPr txBox="1"/>
          <p:nvPr/>
        </p:nvSpPr>
        <p:spPr>
          <a:xfrm>
            <a:off x="382507" y="1961909"/>
            <a:ext cx="6221165" cy="800219"/>
          </a:xfrm>
          <a:prstGeom prst="rect">
            <a:avLst/>
          </a:prstGeom>
          <a:noFill/>
        </p:spPr>
        <p:txBody>
          <a:bodyPr wrap="square">
            <a:spAutoFit/>
          </a:bodyPr>
          <a:lstStyle/>
          <a:p>
            <a:pPr>
              <a:lnSpc>
                <a:spcPct val="150000"/>
              </a:lnSpc>
            </a:pPr>
            <a:r>
              <a:rPr lang="en-GB" sz="1600" dirty="0">
                <a:latin typeface="Linkpen 17a Print" panose="03050602060000000000" pitchFamily="66" charset="77"/>
              </a:rPr>
              <a:t>Her family were textile workers in the </a:t>
            </a:r>
          </a:p>
          <a:p>
            <a:pPr>
              <a:lnSpc>
                <a:spcPct val="150000"/>
              </a:lnSpc>
            </a:pPr>
            <a:r>
              <a:rPr lang="en-GB" sz="1600" dirty="0">
                <a:latin typeface="Linkpen 17a Print" panose="03050602060000000000" pitchFamily="66" charset="77"/>
              </a:rPr>
              <a:t>Huddersfield mills. </a:t>
            </a:r>
          </a:p>
        </p:txBody>
      </p:sp>
      <p:sp>
        <p:nvSpPr>
          <p:cNvPr id="6" name="TextBox 5">
            <a:extLst>
              <a:ext uri="{FF2B5EF4-FFF2-40B4-BE49-F238E27FC236}">
                <a16:creationId xmlns:a16="http://schemas.microsoft.com/office/drawing/2014/main" id="{B4279684-1A18-3F74-754D-1F77DD551669}"/>
              </a:ext>
            </a:extLst>
          </p:cNvPr>
          <p:cNvSpPr txBox="1"/>
          <p:nvPr/>
        </p:nvSpPr>
        <p:spPr>
          <a:xfrm>
            <a:off x="382507" y="2962881"/>
            <a:ext cx="5355927" cy="1169551"/>
          </a:xfrm>
          <a:prstGeom prst="rect">
            <a:avLst/>
          </a:prstGeom>
          <a:noFill/>
        </p:spPr>
        <p:txBody>
          <a:bodyPr wrap="square">
            <a:spAutoFit/>
          </a:bodyPr>
          <a:lstStyle/>
          <a:p>
            <a:pPr>
              <a:lnSpc>
                <a:spcPct val="150000"/>
              </a:lnSpc>
            </a:pPr>
            <a:r>
              <a:rPr lang="en-GB" sz="1600" dirty="0">
                <a:latin typeface="Linkpen 17a Print" panose="03050602060000000000" pitchFamily="66" charset="77"/>
              </a:rPr>
              <a:t>Aged 10, she followed her mother and elder </a:t>
            </a:r>
          </a:p>
          <a:p>
            <a:pPr>
              <a:lnSpc>
                <a:spcPct val="150000"/>
              </a:lnSpc>
            </a:pPr>
            <a:r>
              <a:rPr lang="en-GB" sz="1600" dirty="0">
                <a:latin typeface="Linkpen 17a Print" panose="03050602060000000000" pitchFamily="66" charset="77"/>
              </a:rPr>
              <a:t>siblings into the mill, earning around </a:t>
            </a:r>
          </a:p>
          <a:p>
            <a:pPr>
              <a:lnSpc>
                <a:spcPct val="150000"/>
              </a:lnSpc>
            </a:pPr>
            <a:r>
              <a:rPr lang="en-GB" sz="1600" dirty="0">
                <a:latin typeface="Linkpen 17a Print" panose="03050602060000000000" pitchFamily="66" charset="77"/>
              </a:rPr>
              <a:t>£1 a week. </a:t>
            </a:r>
          </a:p>
        </p:txBody>
      </p:sp>
      <p:sp>
        <p:nvSpPr>
          <p:cNvPr id="8" name="TextBox 7">
            <a:extLst>
              <a:ext uri="{FF2B5EF4-FFF2-40B4-BE49-F238E27FC236}">
                <a16:creationId xmlns:a16="http://schemas.microsoft.com/office/drawing/2014/main" id="{AAF50E45-A258-ECC8-1F38-63F7F6775356}"/>
              </a:ext>
            </a:extLst>
          </p:cNvPr>
          <p:cNvSpPr txBox="1"/>
          <p:nvPr/>
        </p:nvSpPr>
        <p:spPr>
          <a:xfrm>
            <a:off x="382508" y="4333185"/>
            <a:ext cx="6379723" cy="800219"/>
          </a:xfrm>
          <a:prstGeom prst="rect">
            <a:avLst/>
          </a:prstGeom>
          <a:noFill/>
        </p:spPr>
        <p:txBody>
          <a:bodyPr wrap="square">
            <a:spAutoFit/>
          </a:bodyPr>
          <a:lstStyle/>
          <a:p>
            <a:pPr>
              <a:lnSpc>
                <a:spcPct val="150000"/>
              </a:lnSpc>
            </a:pPr>
            <a:r>
              <a:rPr lang="en-GB" sz="1600" dirty="0">
                <a:latin typeface="Linkpen 17a Print" panose="03050602060000000000" pitchFamily="66" charset="77"/>
              </a:rPr>
              <a:t>In 1907, aged 16, Dora travelled to </a:t>
            </a:r>
          </a:p>
          <a:p>
            <a:pPr>
              <a:lnSpc>
                <a:spcPct val="150000"/>
              </a:lnSpc>
            </a:pPr>
            <a:r>
              <a:rPr lang="en-GB" sz="1600" dirty="0">
                <a:latin typeface="Linkpen 17a Print" panose="03050602060000000000" pitchFamily="66" charset="77"/>
              </a:rPr>
              <a:t>London to take part in a political march. </a:t>
            </a:r>
          </a:p>
        </p:txBody>
      </p:sp>
      <p:sp>
        <p:nvSpPr>
          <p:cNvPr id="5" name="TextBox 4">
            <a:extLst>
              <a:ext uri="{FF2B5EF4-FFF2-40B4-BE49-F238E27FC236}">
                <a16:creationId xmlns:a16="http://schemas.microsoft.com/office/drawing/2014/main" id="{B4D75563-8267-F2D0-0514-CA45A2523ADF}"/>
              </a:ext>
            </a:extLst>
          </p:cNvPr>
          <p:cNvSpPr txBox="1"/>
          <p:nvPr/>
        </p:nvSpPr>
        <p:spPr>
          <a:xfrm>
            <a:off x="382508" y="5334157"/>
            <a:ext cx="6379724" cy="800219"/>
          </a:xfrm>
          <a:prstGeom prst="rect">
            <a:avLst/>
          </a:prstGeom>
          <a:noFill/>
        </p:spPr>
        <p:txBody>
          <a:bodyPr wrap="square">
            <a:spAutoFit/>
          </a:bodyPr>
          <a:lstStyle/>
          <a:p>
            <a:pPr>
              <a:lnSpc>
                <a:spcPct val="150000"/>
              </a:lnSpc>
            </a:pPr>
            <a:r>
              <a:rPr lang="en-GB" sz="1600" dirty="0">
                <a:latin typeface="Linkpen 17a Print" panose="03050602060000000000" pitchFamily="66" charset="77"/>
              </a:rPr>
              <a:t>She along with other suffragettes were arrested </a:t>
            </a:r>
          </a:p>
          <a:p>
            <a:pPr>
              <a:lnSpc>
                <a:spcPct val="150000"/>
              </a:lnSpc>
            </a:pPr>
            <a:r>
              <a:rPr lang="en-GB" sz="1600" dirty="0">
                <a:latin typeface="Linkpen 17a Print" panose="03050602060000000000" pitchFamily="66" charset="77"/>
              </a:rPr>
              <a:t>for attempting to rush the House of Commons.</a:t>
            </a:r>
          </a:p>
        </p:txBody>
      </p:sp>
      <p:pic>
        <p:nvPicPr>
          <p:cNvPr id="12" name="Picture 11" descr="An illustration of a suffragette holding a sign that reads 'votes for women'.">
            <a:extLst>
              <a:ext uri="{FF2B5EF4-FFF2-40B4-BE49-F238E27FC236}">
                <a16:creationId xmlns:a16="http://schemas.microsoft.com/office/drawing/2014/main" id="{1D933452-13E3-6AE7-D0E1-446F63E35B3B}"/>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374590" y="2335303"/>
            <a:ext cx="2467897" cy="4542361"/>
          </a:xfrm>
          <a:prstGeom prst="rect">
            <a:avLst/>
          </a:prstGeom>
        </p:spPr>
      </p:pic>
      <p:grpSp>
        <p:nvGrpSpPr>
          <p:cNvPr id="9" name="Group 8" descr="A black and white old photograph of Dora Thewlis grappling with two police officers. ">
            <a:extLst>
              <a:ext uri="{FF2B5EF4-FFF2-40B4-BE49-F238E27FC236}">
                <a16:creationId xmlns:a16="http://schemas.microsoft.com/office/drawing/2014/main" id="{7CF9F1CF-3C09-8EA1-1980-A7DCFC2609BA}"/>
              </a:ext>
            </a:extLst>
          </p:cNvPr>
          <p:cNvGrpSpPr/>
          <p:nvPr/>
        </p:nvGrpSpPr>
        <p:grpSpPr>
          <a:xfrm>
            <a:off x="7281119" y="384599"/>
            <a:ext cx="4436276" cy="6038733"/>
            <a:chOff x="7281119" y="384599"/>
            <a:chExt cx="4436276" cy="6038733"/>
          </a:xfrm>
        </p:grpSpPr>
        <p:pic>
          <p:nvPicPr>
            <p:cNvPr id="7" name="Picture 6">
              <a:extLst>
                <a:ext uri="{FF2B5EF4-FFF2-40B4-BE49-F238E27FC236}">
                  <a16:creationId xmlns:a16="http://schemas.microsoft.com/office/drawing/2014/main" id="{4C20E5C4-24A4-3B1F-594A-6DD3AFA4E660}"/>
                </a:ext>
              </a:extLst>
            </p:cNvPr>
            <p:cNvPicPr>
              <a:picLocks noChangeAspect="1"/>
            </p:cNvPicPr>
            <p:nvPr/>
          </p:nvPicPr>
          <p:blipFill>
            <a:blip r:embed="rId5"/>
            <a:stretch>
              <a:fillRect/>
            </a:stretch>
          </p:blipFill>
          <p:spPr>
            <a:xfrm>
              <a:off x="7348595" y="454332"/>
              <a:ext cx="4368800" cy="5969000"/>
            </a:xfrm>
            <a:prstGeom prst="rect">
              <a:avLst/>
            </a:prstGeom>
            <a:ln w="25400">
              <a:solidFill>
                <a:schemeClr val="tx1"/>
              </a:solidFill>
            </a:ln>
          </p:spPr>
        </p:pic>
        <p:sp>
          <p:nvSpPr>
            <p:cNvPr id="13" name="TextBox 12">
              <a:extLst>
                <a:ext uri="{FF2B5EF4-FFF2-40B4-BE49-F238E27FC236}">
                  <a16:creationId xmlns:a16="http://schemas.microsoft.com/office/drawing/2014/main" id="{2DFBF84D-0E32-2649-5219-E363C9311C52}"/>
                </a:ext>
              </a:extLst>
            </p:cNvPr>
            <p:cNvSpPr txBox="1"/>
            <p:nvPr/>
          </p:nvSpPr>
          <p:spPr>
            <a:xfrm>
              <a:off x="7281119" y="384599"/>
              <a:ext cx="2621890" cy="215444"/>
            </a:xfrm>
            <a:prstGeom prst="rect">
              <a:avLst/>
            </a:prstGeom>
            <a:noFill/>
          </p:spPr>
          <p:txBody>
            <a:bodyPr wrap="square">
              <a:spAutoFit/>
            </a:bodyPr>
            <a:lstStyle/>
            <a:p>
              <a:r>
                <a:rPr lang="en-GB" sz="800" b="0" i="0" dirty="0">
                  <a:effectLst/>
                  <a:latin typeface="Nunito" panose="02000503000000000000" pitchFamily="2" charset="77"/>
                </a:rPr>
                <a:t>© Public Domain from Wikimedia Commons</a:t>
              </a:r>
              <a:endParaRPr lang="en-GB" sz="800" dirty="0">
                <a:latin typeface="Nunito" panose="02000503000000000000" pitchFamily="2" charset="77"/>
              </a:endParaRPr>
            </a:p>
          </p:txBody>
        </p:sp>
      </p:grpSp>
      <p:pic>
        <p:nvPicPr>
          <p:cNvPr id="2" name="Picture 1">
            <a:extLst>
              <a:ext uri="{FF2B5EF4-FFF2-40B4-BE49-F238E27FC236}">
                <a16:creationId xmlns:a16="http://schemas.microsoft.com/office/drawing/2014/main" id="{4D44C2D9-BF24-C287-69A3-9644F139F1C7}"/>
              </a:ext>
              <a:ext uri="{C183D7F6-B498-43B3-948B-1728B52AA6E4}">
                <adec:decorative xmlns:adec="http://schemas.microsoft.com/office/drawing/2017/decorative" val="1"/>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10540181" y="5496232"/>
            <a:ext cx="1651818" cy="1360326"/>
          </a:xfrm>
          <a:prstGeom prst="rect">
            <a:avLst/>
          </a:prstGeom>
        </p:spPr>
      </p:pic>
    </p:spTree>
    <p:extLst>
      <p:ext uri="{BB962C8B-B14F-4D97-AF65-F5344CB8AC3E}">
        <p14:creationId xmlns:p14="http://schemas.microsoft.com/office/powerpoint/2010/main" val="4189932606"/>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500"/>
                                            <p:tgtEl>
                                              <p:spTgt spid="9"/>
                                            </p:tgtEl>
                                          </p:cBhvr>
                                        </p:animEffect>
                                      </p:childTnLst>
                                    </p:cTn>
                                  </p:par>
                                </p:childTnLst>
                              </p:cTn>
                            </p:par>
                            <p:par>
                              <p:cTn id="12" fill="hold">
                                <p:stCondLst>
                                  <p:cond delay="1000"/>
                                </p:stCondLst>
                                <p:childTnLst>
                                  <p:par>
                                    <p:cTn id="13" presetID="2" presetClass="entr" presetSubtype="2" fill="hold" nodeType="afterEffect" p14:presetBounceEnd="50000">
                                      <p:stCondLst>
                                        <p:cond delay="0"/>
                                      </p:stCondLst>
                                      <p:childTnLst>
                                        <p:set>
                                          <p:cBhvr>
                                            <p:cTn id="14" dur="1" fill="hold">
                                              <p:stCondLst>
                                                <p:cond delay="0"/>
                                              </p:stCondLst>
                                            </p:cTn>
                                            <p:tgtEl>
                                              <p:spTgt spid="12"/>
                                            </p:tgtEl>
                                            <p:attrNameLst>
                                              <p:attrName>style.visibility</p:attrName>
                                            </p:attrNameLst>
                                          </p:cBhvr>
                                          <p:to>
                                            <p:strVal val="visible"/>
                                          </p:to>
                                        </p:set>
                                        <p:anim calcmode="lin" valueType="num" p14:bounceEnd="50000">
                                          <p:cBhvr additive="base">
                                            <p:cTn id="15" dur="1000" fill="hold"/>
                                            <p:tgtEl>
                                              <p:spTgt spid="12"/>
                                            </p:tgtEl>
                                            <p:attrNameLst>
                                              <p:attrName>ppt_x</p:attrName>
                                            </p:attrNameLst>
                                          </p:cBhvr>
                                          <p:tavLst>
                                            <p:tav tm="0">
                                              <p:val>
                                                <p:strVal val="1+#ppt_w/2"/>
                                              </p:val>
                                            </p:tav>
                                            <p:tav tm="100000">
                                              <p:val>
                                                <p:strVal val="#ppt_x"/>
                                              </p:val>
                                            </p:tav>
                                          </p:tavLst>
                                        </p:anim>
                                        <p:anim calcmode="lin" valueType="num" p14:bounceEnd="50000">
                                          <p:cBhvr additive="base">
                                            <p:cTn id="16" dur="1000" fill="hold"/>
                                            <p:tgtEl>
                                              <p:spTgt spid="12"/>
                                            </p:tgtEl>
                                            <p:attrNameLst>
                                              <p:attrName>ppt_y</p:attrName>
                                            </p:attrNameLst>
                                          </p:cBhvr>
                                          <p:tavLst>
                                            <p:tav tm="0">
                                              <p:val>
                                                <p:strVal val="#ppt_y"/>
                                              </p:val>
                                            </p:tav>
                                            <p:tav tm="100000">
                                              <p:val>
                                                <p:strVal val="#ppt_y"/>
                                              </p:val>
                                            </p:tav>
                                          </p:tavLst>
                                        </p:anim>
                                      </p:childTnLst>
                                    </p:cTn>
                                  </p:par>
                                  <p:par>
                                    <p:cTn id="17" presetID="10" presetClass="entr" presetSubtype="0" fill="hold" grpId="0" nodeType="with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fade">
                                          <p:cBhvr>
                                            <p:cTn id="19" dur="500"/>
                                            <p:tgtEl>
                                              <p:spTgt spid="3"/>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fade">
                                          <p:cBhvr>
                                            <p:cTn id="23" dur="500"/>
                                            <p:tgtEl>
                                              <p:spTgt spid="10"/>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fade">
                                          <p:cBhvr>
                                            <p:cTn id="27" dur="500"/>
                                            <p:tgtEl>
                                              <p:spTgt spid="6"/>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fade">
                                          <p:cBhvr>
                                            <p:cTn id="31" dur="500"/>
                                            <p:tgtEl>
                                              <p:spTgt spid="8"/>
                                            </p:tgtEl>
                                          </p:cBhvr>
                                        </p:animEffect>
                                      </p:childTnLst>
                                    </p:cTn>
                                  </p:par>
                                </p:childTnLst>
                              </p:cTn>
                            </p:par>
                            <p:par>
                              <p:cTn id="32" fill="hold">
                                <p:stCondLst>
                                  <p:cond delay="3500"/>
                                </p:stCondLst>
                                <p:childTnLst>
                                  <p:par>
                                    <p:cTn id="33" presetID="10" presetClass="entr" presetSubtype="0" fill="hold" grpId="0" nodeType="afterEffect">
                                      <p:stCondLst>
                                        <p:cond delay="0"/>
                                      </p:stCondLst>
                                      <p:childTnLst>
                                        <p:set>
                                          <p:cBhvr>
                                            <p:cTn id="34" dur="1" fill="hold">
                                              <p:stCondLst>
                                                <p:cond delay="0"/>
                                              </p:stCondLst>
                                            </p:cTn>
                                            <p:tgtEl>
                                              <p:spTgt spid="5"/>
                                            </p:tgtEl>
                                            <p:attrNameLst>
                                              <p:attrName>style.visibility</p:attrName>
                                            </p:attrNameLst>
                                          </p:cBhvr>
                                          <p:to>
                                            <p:strVal val="visible"/>
                                          </p:to>
                                        </p:set>
                                        <p:animEffect transition="in" filter="fade">
                                          <p:cBhvr>
                                            <p:cTn id="35"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3" grpId="0"/>
          <p:bldP spid="10" grpId="0"/>
          <p:bldP spid="6" grpId="0"/>
          <p:bldP spid="8" grpId="0"/>
          <p:bldP spid="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500"/>
                                            <p:tgtEl>
                                              <p:spTgt spid="9"/>
                                            </p:tgtEl>
                                          </p:cBhvr>
                                        </p:animEffect>
                                      </p:childTnLst>
                                    </p:cTn>
                                  </p:par>
                                </p:childTnLst>
                              </p:cTn>
                            </p:par>
                            <p:par>
                              <p:cTn id="12" fill="hold">
                                <p:stCondLst>
                                  <p:cond delay="1000"/>
                                </p:stCondLst>
                                <p:childTnLst>
                                  <p:par>
                                    <p:cTn id="13" presetID="2" presetClass="entr" presetSubtype="2" fill="hold" nodeType="afterEffect">
                                      <p:stCondLst>
                                        <p:cond delay="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1000" fill="hold"/>
                                            <p:tgtEl>
                                              <p:spTgt spid="12"/>
                                            </p:tgtEl>
                                            <p:attrNameLst>
                                              <p:attrName>ppt_x</p:attrName>
                                            </p:attrNameLst>
                                          </p:cBhvr>
                                          <p:tavLst>
                                            <p:tav tm="0">
                                              <p:val>
                                                <p:strVal val="1+#ppt_w/2"/>
                                              </p:val>
                                            </p:tav>
                                            <p:tav tm="100000">
                                              <p:val>
                                                <p:strVal val="#ppt_x"/>
                                              </p:val>
                                            </p:tav>
                                          </p:tavLst>
                                        </p:anim>
                                        <p:anim calcmode="lin" valueType="num">
                                          <p:cBhvr additive="base">
                                            <p:cTn id="16" dur="1000" fill="hold"/>
                                            <p:tgtEl>
                                              <p:spTgt spid="12"/>
                                            </p:tgtEl>
                                            <p:attrNameLst>
                                              <p:attrName>ppt_y</p:attrName>
                                            </p:attrNameLst>
                                          </p:cBhvr>
                                          <p:tavLst>
                                            <p:tav tm="0">
                                              <p:val>
                                                <p:strVal val="#ppt_y"/>
                                              </p:val>
                                            </p:tav>
                                            <p:tav tm="100000">
                                              <p:val>
                                                <p:strVal val="#ppt_y"/>
                                              </p:val>
                                            </p:tav>
                                          </p:tavLst>
                                        </p:anim>
                                      </p:childTnLst>
                                    </p:cTn>
                                  </p:par>
                                  <p:par>
                                    <p:cTn id="17" presetID="10" presetClass="entr" presetSubtype="0" fill="hold" grpId="0" nodeType="with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fade">
                                          <p:cBhvr>
                                            <p:cTn id="19" dur="500"/>
                                            <p:tgtEl>
                                              <p:spTgt spid="3"/>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fade">
                                          <p:cBhvr>
                                            <p:cTn id="23" dur="500"/>
                                            <p:tgtEl>
                                              <p:spTgt spid="10"/>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fade">
                                          <p:cBhvr>
                                            <p:cTn id="27" dur="500"/>
                                            <p:tgtEl>
                                              <p:spTgt spid="6"/>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fade">
                                          <p:cBhvr>
                                            <p:cTn id="31" dur="500"/>
                                            <p:tgtEl>
                                              <p:spTgt spid="8"/>
                                            </p:tgtEl>
                                          </p:cBhvr>
                                        </p:animEffect>
                                      </p:childTnLst>
                                    </p:cTn>
                                  </p:par>
                                </p:childTnLst>
                              </p:cTn>
                            </p:par>
                            <p:par>
                              <p:cTn id="32" fill="hold">
                                <p:stCondLst>
                                  <p:cond delay="3500"/>
                                </p:stCondLst>
                                <p:childTnLst>
                                  <p:par>
                                    <p:cTn id="33" presetID="10" presetClass="entr" presetSubtype="0" fill="hold" grpId="0" nodeType="afterEffect">
                                      <p:stCondLst>
                                        <p:cond delay="0"/>
                                      </p:stCondLst>
                                      <p:childTnLst>
                                        <p:set>
                                          <p:cBhvr>
                                            <p:cTn id="34" dur="1" fill="hold">
                                              <p:stCondLst>
                                                <p:cond delay="0"/>
                                              </p:stCondLst>
                                            </p:cTn>
                                            <p:tgtEl>
                                              <p:spTgt spid="5"/>
                                            </p:tgtEl>
                                            <p:attrNameLst>
                                              <p:attrName>style.visibility</p:attrName>
                                            </p:attrNameLst>
                                          </p:cBhvr>
                                          <p:to>
                                            <p:strVal val="visible"/>
                                          </p:to>
                                        </p:set>
                                        <p:animEffect transition="in" filter="fade">
                                          <p:cBhvr>
                                            <p:cTn id="35"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3" grpId="0"/>
          <p:bldP spid="10" grpId="0"/>
          <p:bldP spid="6" grpId="0"/>
          <p:bldP spid="8" grpId="0"/>
          <p:bldP spid="5" grpId="0"/>
        </p:bldLst>
      </p:timing>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C319BB36-78BB-44E4-0B54-D7FD2019EC5A}"/>
              </a:ext>
            </a:extLst>
          </p:cNvPr>
          <p:cNvSpPr>
            <a:spLocks noGrp="1"/>
          </p:cNvSpPr>
          <p:nvPr>
            <p:ph type="ctrTitle"/>
          </p:nvPr>
        </p:nvSpPr>
        <p:spPr>
          <a:xfrm>
            <a:off x="1524000" y="-2387600"/>
            <a:ext cx="9144000" cy="2387600"/>
          </a:xfrm>
        </p:spPr>
        <p:txBody>
          <a:bodyPr vert="horz" lIns="91440" tIns="45720" rIns="91440" bIns="45720" rtlCol="0" anchor="b">
            <a:normAutofit/>
          </a:bodyPr>
          <a:lstStyle/>
          <a:p>
            <a:r>
              <a:rPr lang="en-US" dirty="0"/>
              <a:t>Dora Thewlis Part 2</a:t>
            </a:r>
          </a:p>
        </p:txBody>
      </p:sp>
      <p:sp>
        <p:nvSpPr>
          <p:cNvPr id="11" name="Title 1">
            <a:extLst>
              <a:ext uri="{FF2B5EF4-FFF2-40B4-BE49-F238E27FC236}">
                <a16:creationId xmlns:a16="http://schemas.microsoft.com/office/drawing/2014/main" id="{41CAB5F4-8A03-128D-AFFC-0447B4B876F1}"/>
              </a:ext>
            </a:extLst>
          </p:cNvPr>
          <p:cNvSpPr txBox="1">
            <a:spLocks/>
          </p:cNvSpPr>
          <p:nvPr/>
        </p:nvSpPr>
        <p:spPr>
          <a:xfrm>
            <a:off x="494269" y="545698"/>
            <a:ext cx="7574691" cy="739405"/>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3600" dirty="0">
                <a:ln w="12700">
                  <a:noFill/>
                </a:ln>
                <a:latin typeface="Superclarendon Rg" panose="02060605060000020003" pitchFamily="18" charset="77"/>
              </a:rPr>
              <a:t>Dora Thewlis (1890-1976)</a:t>
            </a:r>
          </a:p>
        </p:txBody>
      </p:sp>
      <p:sp>
        <p:nvSpPr>
          <p:cNvPr id="9" name="TextBox 8">
            <a:extLst>
              <a:ext uri="{FF2B5EF4-FFF2-40B4-BE49-F238E27FC236}">
                <a16:creationId xmlns:a16="http://schemas.microsoft.com/office/drawing/2014/main" id="{F5642DEA-DA64-D1C7-D5F2-1985E1427EA6}"/>
              </a:ext>
            </a:extLst>
          </p:cNvPr>
          <p:cNvSpPr txBox="1"/>
          <p:nvPr/>
        </p:nvSpPr>
        <p:spPr>
          <a:xfrm>
            <a:off x="443467" y="1456375"/>
            <a:ext cx="6604625" cy="1169551"/>
          </a:xfrm>
          <a:prstGeom prst="rect">
            <a:avLst/>
          </a:prstGeom>
          <a:noFill/>
        </p:spPr>
        <p:txBody>
          <a:bodyPr wrap="square">
            <a:spAutoFit/>
          </a:bodyPr>
          <a:lstStyle/>
          <a:p>
            <a:pPr>
              <a:lnSpc>
                <a:spcPct val="150000"/>
              </a:lnSpc>
            </a:pPr>
            <a:r>
              <a:rPr lang="en-GB" sz="1600" dirty="0">
                <a:latin typeface="Linkpen 17a Print" panose="03050602060000000000" pitchFamily="66" charset="77"/>
              </a:rPr>
              <a:t>A photograph of her grappling with burly police officers led to national outrage and was even issued as a picture postcard. </a:t>
            </a:r>
          </a:p>
        </p:txBody>
      </p:sp>
      <p:sp>
        <p:nvSpPr>
          <p:cNvPr id="6" name="TextBox 5">
            <a:extLst>
              <a:ext uri="{FF2B5EF4-FFF2-40B4-BE49-F238E27FC236}">
                <a16:creationId xmlns:a16="http://schemas.microsoft.com/office/drawing/2014/main" id="{F24FF026-C6D4-345C-CDC8-A521EA20F0A1}"/>
              </a:ext>
            </a:extLst>
          </p:cNvPr>
          <p:cNvSpPr txBox="1"/>
          <p:nvPr/>
        </p:nvSpPr>
        <p:spPr>
          <a:xfrm>
            <a:off x="443465" y="2836301"/>
            <a:ext cx="6604625" cy="1169551"/>
          </a:xfrm>
          <a:prstGeom prst="rect">
            <a:avLst/>
          </a:prstGeom>
          <a:noFill/>
        </p:spPr>
        <p:txBody>
          <a:bodyPr wrap="square">
            <a:spAutoFit/>
          </a:bodyPr>
          <a:lstStyle/>
          <a:p>
            <a:pPr>
              <a:lnSpc>
                <a:spcPct val="150000"/>
              </a:lnSpc>
            </a:pPr>
            <a:r>
              <a:rPr lang="en-GB" sz="1600" dirty="0">
                <a:latin typeface="Linkpen 17a Print" panose="03050602060000000000" pitchFamily="66" charset="77"/>
              </a:rPr>
              <a:t>Dora’s mother wrote to her saying: </a:t>
            </a:r>
          </a:p>
          <a:p>
            <a:pPr>
              <a:lnSpc>
                <a:spcPct val="150000"/>
              </a:lnSpc>
            </a:pPr>
            <a:r>
              <a:rPr lang="en-GB" sz="1600" dirty="0">
                <a:latin typeface="Linkpen 17a Print" panose="03050602060000000000" pitchFamily="66" charset="77"/>
              </a:rPr>
              <a:t>"I am very proud of the way you have acted, </a:t>
            </a:r>
          </a:p>
          <a:p>
            <a:pPr>
              <a:lnSpc>
                <a:spcPct val="150000"/>
              </a:lnSpc>
            </a:pPr>
            <a:r>
              <a:rPr lang="en-GB" sz="1600" dirty="0">
                <a:latin typeface="Linkpen 17a Print" panose="03050602060000000000" pitchFamily="66" charset="77"/>
              </a:rPr>
              <a:t>so keep your spirits up and be cheerful." </a:t>
            </a:r>
          </a:p>
        </p:txBody>
      </p:sp>
      <p:sp>
        <p:nvSpPr>
          <p:cNvPr id="5" name="TextBox 4">
            <a:extLst>
              <a:ext uri="{FF2B5EF4-FFF2-40B4-BE49-F238E27FC236}">
                <a16:creationId xmlns:a16="http://schemas.microsoft.com/office/drawing/2014/main" id="{91CB8B8C-368D-4876-DCCE-CE49E25DE5EC}"/>
              </a:ext>
            </a:extLst>
          </p:cNvPr>
          <p:cNvSpPr txBox="1"/>
          <p:nvPr/>
        </p:nvSpPr>
        <p:spPr>
          <a:xfrm>
            <a:off x="443466" y="4216227"/>
            <a:ext cx="6604625" cy="800219"/>
          </a:xfrm>
          <a:prstGeom prst="rect">
            <a:avLst/>
          </a:prstGeom>
          <a:noFill/>
        </p:spPr>
        <p:txBody>
          <a:bodyPr wrap="square">
            <a:spAutoFit/>
          </a:bodyPr>
          <a:lstStyle/>
          <a:p>
            <a:pPr>
              <a:lnSpc>
                <a:spcPct val="150000"/>
              </a:lnSpc>
            </a:pPr>
            <a:r>
              <a:rPr lang="en-GB" sz="1600" dirty="0">
                <a:latin typeface="Linkpen 17a Print" panose="03050602060000000000" pitchFamily="66" charset="77"/>
              </a:rPr>
              <a:t>Her defiance and spirit captured the </a:t>
            </a:r>
          </a:p>
          <a:p>
            <a:pPr>
              <a:lnSpc>
                <a:spcPct val="150000"/>
              </a:lnSpc>
            </a:pPr>
            <a:r>
              <a:rPr lang="en-GB" sz="1600" dirty="0">
                <a:latin typeface="Linkpen 17a Print" panose="03050602060000000000" pitchFamily="66" charset="77"/>
              </a:rPr>
              <a:t>public imagination. </a:t>
            </a:r>
          </a:p>
        </p:txBody>
      </p:sp>
      <p:sp>
        <p:nvSpPr>
          <p:cNvPr id="7" name="TextBox 6">
            <a:extLst>
              <a:ext uri="{FF2B5EF4-FFF2-40B4-BE49-F238E27FC236}">
                <a16:creationId xmlns:a16="http://schemas.microsoft.com/office/drawing/2014/main" id="{5CA4F5DC-409D-FC6E-6570-A08DE273256B}"/>
              </a:ext>
            </a:extLst>
          </p:cNvPr>
          <p:cNvSpPr txBox="1"/>
          <p:nvPr/>
        </p:nvSpPr>
        <p:spPr>
          <a:xfrm>
            <a:off x="443464" y="5226821"/>
            <a:ext cx="6604625" cy="800219"/>
          </a:xfrm>
          <a:prstGeom prst="rect">
            <a:avLst/>
          </a:prstGeom>
          <a:noFill/>
        </p:spPr>
        <p:txBody>
          <a:bodyPr wrap="square">
            <a:spAutoFit/>
          </a:bodyPr>
          <a:lstStyle/>
          <a:p>
            <a:pPr>
              <a:lnSpc>
                <a:spcPct val="150000"/>
              </a:lnSpc>
            </a:pPr>
            <a:r>
              <a:rPr lang="en-GB" sz="1600" dirty="0">
                <a:latin typeface="Linkpen 17a Print" panose="03050602060000000000" pitchFamily="66" charset="77"/>
              </a:rPr>
              <a:t>She was, for a short while, one of the most </a:t>
            </a:r>
          </a:p>
          <a:p>
            <a:pPr>
              <a:lnSpc>
                <a:spcPct val="150000"/>
              </a:lnSpc>
            </a:pPr>
            <a:r>
              <a:rPr lang="en-GB" sz="1600" dirty="0">
                <a:latin typeface="Linkpen 17a Print" panose="03050602060000000000" pitchFamily="66" charset="77"/>
              </a:rPr>
              <a:t>well-known faces of the suffragette movement.</a:t>
            </a:r>
          </a:p>
        </p:txBody>
      </p:sp>
      <p:pic>
        <p:nvPicPr>
          <p:cNvPr id="8" name="Picture 7" descr="An illustration of a suffragette holding a sign that reads 'votes for women'.">
            <a:extLst>
              <a:ext uri="{FF2B5EF4-FFF2-40B4-BE49-F238E27FC236}">
                <a16:creationId xmlns:a16="http://schemas.microsoft.com/office/drawing/2014/main" id="{D0BE5A04-6127-C7DA-67B4-05D9755A9126}"/>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374590" y="2335303"/>
            <a:ext cx="2467897" cy="4542361"/>
          </a:xfrm>
          <a:prstGeom prst="rect">
            <a:avLst/>
          </a:prstGeom>
        </p:spPr>
      </p:pic>
      <p:grpSp>
        <p:nvGrpSpPr>
          <p:cNvPr id="3" name="Group 2" descr="A black and white old photograph of Dora Thewlis grappling with two police officers. ">
            <a:extLst>
              <a:ext uri="{FF2B5EF4-FFF2-40B4-BE49-F238E27FC236}">
                <a16:creationId xmlns:a16="http://schemas.microsoft.com/office/drawing/2014/main" id="{834A40BC-22A8-7D04-81D8-1397E381B624}"/>
              </a:ext>
            </a:extLst>
          </p:cNvPr>
          <p:cNvGrpSpPr/>
          <p:nvPr/>
        </p:nvGrpSpPr>
        <p:grpSpPr>
          <a:xfrm>
            <a:off x="7281119" y="384599"/>
            <a:ext cx="4436276" cy="6038733"/>
            <a:chOff x="7281119" y="384599"/>
            <a:chExt cx="4436276" cy="6038733"/>
          </a:xfrm>
        </p:grpSpPr>
        <p:pic>
          <p:nvPicPr>
            <p:cNvPr id="10" name="Picture 9">
              <a:extLst>
                <a:ext uri="{FF2B5EF4-FFF2-40B4-BE49-F238E27FC236}">
                  <a16:creationId xmlns:a16="http://schemas.microsoft.com/office/drawing/2014/main" id="{4C39BF25-C4E3-2037-8539-0B472D03F2AB}"/>
                </a:ext>
              </a:extLst>
            </p:cNvPr>
            <p:cNvPicPr>
              <a:picLocks noChangeAspect="1"/>
            </p:cNvPicPr>
            <p:nvPr/>
          </p:nvPicPr>
          <p:blipFill>
            <a:blip r:embed="rId5"/>
            <a:stretch>
              <a:fillRect/>
            </a:stretch>
          </p:blipFill>
          <p:spPr>
            <a:xfrm>
              <a:off x="7348595" y="454332"/>
              <a:ext cx="4368800" cy="5969000"/>
            </a:xfrm>
            <a:prstGeom prst="rect">
              <a:avLst/>
            </a:prstGeom>
            <a:ln w="25400">
              <a:solidFill>
                <a:schemeClr val="tx1"/>
              </a:solidFill>
            </a:ln>
          </p:spPr>
        </p:pic>
        <p:sp>
          <p:nvSpPr>
            <p:cNvPr id="13" name="TextBox 12">
              <a:extLst>
                <a:ext uri="{FF2B5EF4-FFF2-40B4-BE49-F238E27FC236}">
                  <a16:creationId xmlns:a16="http://schemas.microsoft.com/office/drawing/2014/main" id="{2D85C687-B039-1B75-2623-C58F4C49C857}"/>
                </a:ext>
              </a:extLst>
            </p:cNvPr>
            <p:cNvSpPr txBox="1"/>
            <p:nvPr/>
          </p:nvSpPr>
          <p:spPr>
            <a:xfrm>
              <a:off x="7281119" y="384599"/>
              <a:ext cx="2621890" cy="215444"/>
            </a:xfrm>
            <a:prstGeom prst="rect">
              <a:avLst/>
            </a:prstGeom>
            <a:noFill/>
          </p:spPr>
          <p:txBody>
            <a:bodyPr wrap="square">
              <a:spAutoFit/>
            </a:bodyPr>
            <a:lstStyle/>
            <a:p>
              <a:r>
                <a:rPr lang="en-GB" sz="800" b="0" i="0" dirty="0">
                  <a:effectLst/>
                  <a:latin typeface="Nunito" panose="02000503000000000000" pitchFamily="2" charset="77"/>
                </a:rPr>
                <a:t>© Public Domain from Wikimedia Commons</a:t>
              </a:r>
              <a:endParaRPr lang="en-GB" sz="800" dirty="0">
                <a:latin typeface="Nunito" panose="02000503000000000000" pitchFamily="2" charset="77"/>
              </a:endParaRPr>
            </a:p>
          </p:txBody>
        </p:sp>
      </p:grpSp>
      <p:pic>
        <p:nvPicPr>
          <p:cNvPr id="2" name="Picture 1">
            <a:extLst>
              <a:ext uri="{FF2B5EF4-FFF2-40B4-BE49-F238E27FC236}">
                <a16:creationId xmlns:a16="http://schemas.microsoft.com/office/drawing/2014/main" id="{4D44C2D9-BF24-C287-69A3-9644F139F1C7}"/>
              </a:ext>
              <a:ext uri="{C183D7F6-B498-43B3-948B-1728B52AA6E4}">
                <adec:decorative xmlns:adec="http://schemas.microsoft.com/office/drawing/2017/decorative" val="1"/>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10540181" y="5496232"/>
            <a:ext cx="1651818" cy="1360326"/>
          </a:xfrm>
          <a:prstGeom prst="rect">
            <a:avLst/>
          </a:prstGeom>
        </p:spPr>
      </p:pic>
    </p:spTree>
    <p:extLst>
      <p:ext uri="{BB962C8B-B14F-4D97-AF65-F5344CB8AC3E}">
        <p14:creationId xmlns:p14="http://schemas.microsoft.com/office/powerpoint/2010/main" val="17394397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500"/>
                                        <p:tgtEl>
                                          <p:spTgt spid="5"/>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6" grpId="0"/>
      <p:bldP spid="5" grpId="0"/>
      <p:bldP spid="7"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2" name="Title 11">
            <a:extLst>
              <a:ext uri="{FF2B5EF4-FFF2-40B4-BE49-F238E27FC236}">
                <a16:creationId xmlns:a16="http://schemas.microsoft.com/office/drawing/2014/main" id="{72AA3646-F630-1967-395A-5D36E1A76418}"/>
              </a:ext>
            </a:extLst>
          </p:cNvPr>
          <p:cNvSpPr>
            <a:spLocks noGrp="1"/>
          </p:cNvSpPr>
          <p:nvPr>
            <p:ph type="ctrTitle"/>
          </p:nvPr>
        </p:nvSpPr>
        <p:spPr>
          <a:xfrm>
            <a:off x="1524000" y="-2387600"/>
            <a:ext cx="9144000" cy="2387600"/>
          </a:xfrm>
        </p:spPr>
        <p:txBody>
          <a:bodyPr vert="horz" lIns="91440" tIns="45720" rIns="91440" bIns="45720" rtlCol="0" anchor="b">
            <a:normAutofit/>
          </a:bodyPr>
          <a:lstStyle/>
          <a:p>
            <a:r>
              <a:rPr lang="en-US" dirty="0"/>
              <a:t>World War 1</a:t>
            </a:r>
          </a:p>
        </p:txBody>
      </p:sp>
      <p:grpSp>
        <p:nvGrpSpPr>
          <p:cNvPr id="3" name="Group 2" descr="A black and white photograph of Archduke Franz Ferdinand in his military uniform. ">
            <a:extLst>
              <a:ext uri="{FF2B5EF4-FFF2-40B4-BE49-F238E27FC236}">
                <a16:creationId xmlns:a16="http://schemas.microsoft.com/office/drawing/2014/main" id="{0A367616-7BC5-BDCA-A6FB-A47D6A6066CB}"/>
              </a:ext>
            </a:extLst>
          </p:cNvPr>
          <p:cNvGrpSpPr/>
          <p:nvPr/>
        </p:nvGrpSpPr>
        <p:grpSpPr>
          <a:xfrm>
            <a:off x="494266" y="373752"/>
            <a:ext cx="4539848" cy="5842895"/>
            <a:chOff x="494266" y="373752"/>
            <a:chExt cx="4539848" cy="5842895"/>
          </a:xfrm>
        </p:grpSpPr>
        <p:pic>
          <p:nvPicPr>
            <p:cNvPr id="8" name="Picture 7">
              <a:extLst>
                <a:ext uri="{FF2B5EF4-FFF2-40B4-BE49-F238E27FC236}">
                  <a16:creationId xmlns:a16="http://schemas.microsoft.com/office/drawing/2014/main" id="{0E27A65F-C4BB-E5D2-606C-4ADC26622073}"/>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94266" y="432744"/>
              <a:ext cx="4087564" cy="5783903"/>
            </a:xfrm>
            <a:prstGeom prst="rect">
              <a:avLst/>
            </a:prstGeom>
            <a:ln w="19050">
              <a:solidFill>
                <a:schemeClr val="tx1"/>
              </a:solidFill>
            </a:ln>
          </p:spPr>
        </p:pic>
        <p:sp>
          <p:nvSpPr>
            <p:cNvPr id="10" name="TextBox 9">
              <a:extLst>
                <a:ext uri="{FF2B5EF4-FFF2-40B4-BE49-F238E27FC236}">
                  <a16:creationId xmlns:a16="http://schemas.microsoft.com/office/drawing/2014/main" id="{A74E4829-06E9-9887-4C4E-D1B6C64E9094}"/>
                </a:ext>
              </a:extLst>
            </p:cNvPr>
            <p:cNvSpPr txBox="1"/>
            <p:nvPr/>
          </p:nvSpPr>
          <p:spPr>
            <a:xfrm>
              <a:off x="2412224" y="373752"/>
              <a:ext cx="2621890" cy="215444"/>
            </a:xfrm>
            <a:prstGeom prst="rect">
              <a:avLst/>
            </a:prstGeom>
            <a:noFill/>
          </p:spPr>
          <p:txBody>
            <a:bodyPr wrap="square">
              <a:spAutoFit/>
            </a:bodyPr>
            <a:lstStyle/>
            <a:p>
              <a:r>
                <a:rPr lang="en-GB" sz="800" b="0" i="0" dirty="0">
                  <a:solidFill>
                    <a:schemeClr val="bg1">
                      <a:lumMod val="65000"/>
                    </a:schemeClr>
                  </a:solidFill>
                  <a:effectLst/>
                  <a:latin typeface="Nunito" panose="02000503000000000000" pitchFamily="2" charset="77"/>
                </a:rPr>
                <a:t>© Public Domain from Wikimedia Commons</a:t>
              </a:r>
              <a:endParaRPr lang="en-GB" sz="800" dirty="0">
                <a:solidFill>
                  <a:schemeClr val="bg1">
                    <a:lumMod val="65000"/>
                  </a:schemeClr>
                </a:solidFill>
                <a:latin typeface="Nunito" panose="02000503000000000000" pitchFamily="2" charset="77"/>
              </a:endParaRPr>
            </a:p>
          </p:txBody>
        </p:sp>
      </p:grpSp>
      <p:sp>
        <p:nvSpPr>
          <p:cNvPr id="4" name="Title 1">
            <a:extLst>
              <a:ext uri="{FF2B5EF4-FFF2-40B4-BE49-F238E27FC236}">
                <a16:creationId xmlns:a16="http://schemas.microsoft.com/office/drawing/2014/main" id="{7AB14ACD-7BEB-228C-99E1-1BB65F97C874}"/>
              </a:ext>
            </a:extLst>
          </p:cNvPr>
          <p:cNvSpPr txBox="1">
            <a:spLocks/>
          </p:cNvSpPr>
          <p:nvPr/>
        </p:nvSpPr>
        <p:spPr>
          <a:xfrm>
            <a:off x="4758810" y="545698"/>
            <a:ext cx="7574691" cy="739405"/>
          </a:xfrm>
          <a:prstGeom prst="rect">
            <a:avLst/>
          </a:prstGeom>
        </p:spPr>
        <p:txBody>
          <a:bodyPr vert="horz" lIns="91440" tIns="45720" rIns="91440" bIns="45720" rtlCol="0" anchor="b">
            <a:normAutofit fontScale="92500" lnSpcReduction="2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dirty="0">
                <a:ln w="12700">
                  <a:noFill/>
                </a:ln>
                <a:latin typeface="Superclarendon Rg" panose="02060605060000020003" pitchFamily="18" charset="77"/>
              </a:rPr>
              <a:t>World War 1</a:t>
            </a:r>
          </a:p>
        </p:txBody>
      </p:sp>
      <p:sp>
        <p:nvSpPr>
          <p:cNvPr id="9" name="TextBox 8">
            <a:extLst>
              <a:ext uri="{FF2B5EF4-FFF2-40B4-BE49-F238E27FC236}">
                <a16:creationId xmlns:a16="http://schemas.microsoft.com/office/drawing/2014/main" id="{F5642DEA-DA64-D1C7-D5F2-1985E1427EA6}"/>
              </a:ext>
            </a:extLst>
          </p:cNvPr>
          <p:cNvSpPr txBox="1"/>
          <p:nvPr/>
        </p:nvSpPr>
        <p:spPr>
          <a:xfrm>
            <a:off x="4689983" y="1240486"/>
            <a:ext cx="6938922" cy="755976"/>
          </a:xfrm>
          <a:prstGeom prst="rect">
            <a:avLst/>
          </a:prstGeom>
          <a:noFill/>
        </p:spPr>
        <p:txBody>
          <a:bodyPr wrap="square">
            <a:spAutoFit/>
          </a:bodyPr>
          <a:lstStyle/>
          <a:p>
            <a:pPr>
              <a:lnSpc>
                <a:spcPct val="150000"/>
              </a:lnSpc>
            </a:pPr>
            <a:r>
              <a:rPr lang="en-GB" sz="1500" dirty="0">
                <a:latin typeface="Linkpen 17a Print" panose="03050602060000000000" pitchFamily="66" charset="77"/>
              </a:rPr>
              <a:t>In the early 1900s, tensions in Europe were high as many countries competed with one another for power. </a:t>
            </a:r>
          </a:p>
        </p:txBody>
      </p:sp>
      <p:sp>
        <p:nvSpPr>
          <p:cNvPr id="6" name="TextBox 5">
            <a:extLst>
              <a:ext uri="{FF2B5EF4-FFF2-40B4-BE49-F238E27FC236}">
                <a16:creationId xmlns:a16="http://schemas.microsoft.com/office/drawing/2014/main" id="{F24FF026-C6D4-345C-CDC8-A521EA20F0A1}"/>
              </a:ext>
            </a:extLst>
          </p:cNvPr>
          <p:cNvSpPr txBox="1"/>
          <p:nvPr/>
        </p:nvSpPr>
        <p:spPr>
          <a:xfrm>
            <a:off x="4689984" y="2126242"/>
            <a:ext cx="6938922" cy="1102225"/>
          </a:xfrm>
          <a:prstGeom prst="rect">
            <a:avLst/>
          </a:prstGeom>
          <a:noFill/>
        </p:spPr>
        <p:txBody>
          <a:bodyPr wrap="square">
            <a:spAutoFit/>
          </a:bodyPr>
          <a:lstStyle/>
          <a:p>
            <a:pPr>
              <a:lnSpc>
                <a:spcPct val="150000"/>
              </a:lnSpc>
            </a:pPr>
            <a:r>
              <a:rPr lang="en-GB" sz="1500" dirty="0">
                <a:latin typeface="Linkpen 17a Print" panose="03050602060000000000" pitchFamily="66" charset="77"/>
              </a:rPr>
              <a:t>On the 28th of June 1914, the heir to the </a:t>
            </a:r>
          </a:p>
          <a:p>
            <a:pPr>
              <a:lnSpc>
                <a:spcPct val="150000"/>
              </a:lnSpc>
            </a:pPr>
            <a:r>
              <a:rPr lang="en-GB" sz="1500" dirty="0">
                <a:latin typeface="Linkpen 17a Print" panose="03050602060000000000" pitchFamily="66" charset="77"/>
              </a:rPr>
              <a:t>Austro-Hungarian Empire, Archduke Franz Ferdinand, was assassinated. </a:t>
            </a:r>
          </a:p>
        </p:txBody>
      </p:sp>
      <p:sp>
        <p:nvSpPr>
          <p:cNvPr id="5" name="TextBox 4">
            <a:extLst>
              <a:ext uri="{FF2B5EF4-FFF2-40B4-BE49-F238E27FC236}">
                <a16:creationId xmlns:a16="http://schemas.microsoft.com/office/drawing/2014/main" id="{91CB8B8C-368D-4876-DCCE-CE49E25DE5EC}"/>
              </a:ext>
            </a:extLst>
          </p:cNvPr>
          <p:cNvSpPr txBox="1"/>
          <p:nvPr/>
        </p:nvSpPr>
        <p:spPr>
          <a:xfrm>
            <a:off x="4689985" y="3386187"/>
            <a:ext cx="6938922" cy="1102225"/>
          </a:xfrm>
          <a:prstGeom prst="rect">
            <a:avLst/>
          </a:prstGeom>
          <a:noFill/>
        </p:spPr>
        <p:txBody>
          <a:bodyPr wrap="square">
            <a:spAutoFit/>
          </a:bodyPr>
          <a:lstStyle/>
          <a:p>
            <a:pPr>
              <a:lnSpc>
                <a:spcPct val="150000"/>
              </a:lnSpc>
            </a:pPr>
            <a:r>
              <a:rPr lang="en-GB" sz="1500" dirty="0">
                <a:latin typeface="Linkpen 17a Print" panose="03050602060000000000" pitchFamily="66" charset="77"/>
              </a:rPr>
              <a:t>This event sparked a chain reaction of conflicts. Austria-Hungary blamed Serbia for the assassination and declared war on them. </a:t>
            </a:r>
          </a:p>
        </p:txBody>
      </p:sp>
      <p:sp>
        <p:nvSpPr>
          <p:cNvPr id="7" name="TextBox 6">
            <a:extLst>
              <a:ext uri="{FF2B5EF4-FFF2-40B4-BE49-F238E27FC236}">
                <a16:creationId xmlns:a16="http://schemas.microsoft.com/office/drawing/2014/main" id="{5CA4F5DC-409D-FC6E-6570-A08DE273256B}"/>
              </a:ext>
            </a:extLst>
          </p:cNvPr>
          <p:cNvSpPr txBox="1"/>
          <p:nvPr/>
        </p:nvSpPr>
        <p:spPr>
          <a:xfrm>
            <a:off x="4689983" y="4641275"/>
            <a:ext cx="6938922" cy="755976"/>
          </a:xfrm>
          <a:prstGeom prst="rect">
            <a:avLst/>
          </a:prstGeom>
          <a:noFill/>
        </p:spPr>
        <p:txBody>
          <a:bodyPr wrap="square">
            <a:spAutoFit/>
          </a:bodyPr>
          <a:lstStyle/>
          <a:p>
            <a:pPr>
              <a:lnSpc>
                <a:spcPct val="150000"/>
              </a:lnSpc>
            </a:pPr>
            <a:r>
              <a:rPr lang="en-GB" sz="1500" dirty="0">
                <a:latin typeface="Linkpen 17a Print" panose="03050602060000000000" pitchFamily="66" charset="77"/>
              </a:rPr>
              <a:t>Soon, other countries joined in to support their allies, and the war quickly spread.</a:t>
            </a:r>
          </a:p>
        </p:txBody>
      </p:sp>
      <p:sp>
        <p:nvSpPr>
          <p:cNvPr id="11" name="TextBox 10">
            <a:extLst>
              <a:ext uri="{FF2B5EF4-FFF2-40B4-BE49-F238E27FC236}">
                <a16:creationId xmlns:a16="http://schemas.microsoft.com/office/drawing/2014/main" id="{5997B121-31F6-94B5-98FB-310EC6B203CD}"/>
              </a:ext>
            </a:extLst>
          </p:cNvPr>
          <p:cNvSpPr txBox="1"/>
          <p:nvPr/>
        </p:nvSpPr>
        <p:spPr>
          <a:xfrm>
            <a:off x="4689982" y="5527031"/>
            <a:ext cx="6302481" cy="755976"/>
          </a:xfrm>
          <a:prstGeom prst="rect">
            <a:avLst/>
          </a:prstGeom>
          <a:noFill/>
        </p:spPr>
        <p:txBody>
          <a:bodyPr wrap="square">
            <a:spAutoFit/>
          </a:bodyPr>
          <a:lstStyle/>
          <a:p>
            <a:pPr>
              <a:lnSpc>
                <a:spcPct val="150000"/>
              </a:lnSpc>
            </a:pPr>
            <a:r>
              <a:rPr lang="en-GB" sz="1500" dirty="0">
                <a:latin typeface="Linkpen 17a Print" panose="03050602060000000000" pitchFamily="66" charset="77"/>
              </a:rPr>
              <a:t>World War 1, as it later came to be known, involved many countries from different parts of the world. </a:t>
            </a:r>
          </a:p>
        </p:txBody>
      </p:sp>
      <p:pic>
        <p:nvPicPr>
          <p:cNvPr id="2" name="Picture 1">
            <a:extLst>
              <a:ext uri="{FF2B5EF4-FFF2-40B4-BE49-F238E27FC236}">
                <a16:creationId xmlns:a16="http://schemas.microsoft.com/office/drawing/2014/main" id="{4D44C2D9-BF24-C287-69A3-9644F139F1C7}"/>
              </a:ext>
              <a:ext uri="{C183D7F6-B498-43B3-948B-1728B52AA6E4}">
                <adec:decorative xmlns:adec="http://schemas.microsoft.com/office/drawing/2017/decorative" val="1"/>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10540181" y="5496232"/>
            <a:ext cx="1651818" cy="1360326"/>
          </a:xfrm>
          <a:prstGeom prst="rect">
            <a:avLst/>
          </a:prstGeom>
        </p:spPr>
      </p:pic>
    </p:spTree>
    <p:extLst>
      <p:ext uri="{BB962C8B-B14F-4D97-AF65-F5344CB8AC3E}">
        <p14:creationId xmlns:p14="http://schemas.microsoft.com/office/powerpoint/2010/main" val="19204817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500"/>
                                        <p:tgtEl>
                                          <p:spTgt spid="9"/>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500"/>
                                        <p:tgtEl>
                                          <p:spTgt spid="6"/>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fade">
                                      <p:cBhvr>
                                        <p:cTn id="23" dur="500"/>
                                        <p:tgtEl>
                                          <p:spTgt spid="5"/>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fade">
                                      <p:cBhvr>
                                        <p:cTn id="27" dur="500"/>
                                        <p:tgtEl>
                                          <p:spTgt spid="7"/>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fade">
                                      <p:cBhvr>
                                        <p:cTn id="31"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9" grpId="0"/>
      <p:bldP spid="6" grpId="0"/>
      <p:bldP spid="5" grpId="0"/>
      <p:bldP spid="7" grpId="0"/>
      <p:bldP spid="11" grpId="0"/>
    </p:bld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1A8F5C0-C8A1-E9C4-4D91-F2FC68E83BBF}"/>
              </a:ext>
            </a:extLst>
          </p:cNvPr>
          <p:cNvSpPr>
            <a:spLocks noGrp="1"/>
          </p:cNvSpPr>
          <p:nvPr>
            <p:ph type="ctrTitle"/>
          </p:nvPr>
        </p:nvSpPr>
        <p:spPr>
          <a:xfrm>
            <a:off x="1524000" y="-2387600"/>
            <a:ext cx="9144000" cy="2387600"/>
          </a:xfrm>
        </p:spPr>
        <p:txBody>
          <a:bodyPr vert="horz" lIns="91440" tIns="45720" rIns="91440" bIns="45720" rtlCol="0" anchor="b">
            <a:normAutofit/>
          </a:bodyPr>
          <a:lstStyle/>
          <a:p>
            <a:r>
              <a:rPr lang="en-US" dirty="0"/>
              <a:t>The Allies and the Centra Powers</a:t>
            </a:r>
          </a:p>
        </p:txBody>
      </p:sp>
      <p:grpSp>
        <p:nvGrpSpPr>
          <p:cNvPr id="8" name="Group 7" descr="A photograph of a news paper reporting that 'Great Britain Declares War on Germany'.">
            <a:extLst>
              <a:ext uri="{FF2B5EF4-FFF2-40B4-BE49-F238E27FC236}">
                <a16:creationId xmlns:a16="http://schemas.microsoft.com/office/drawing/2014/main" id="{AD907581-BF3C-0122-EDCE-90CF8E90D7A0}"/>
              </a:ext>
            </a:extLst>
          </p:cNvPr>
          <p:cNvGrpSpPr/>
          <p:nvPr/>
        </p:nvGrpSpPr>
        <p:grpSpPr>
          <a:xfrm>
            <a:off x="439367" y="511611"/>
            <a:ext cx="3186879" cy="3586788"/>
            <a:chOff x="512943" y="484305"/>
            <a:chExt cx="3479275" cy="3915873"/>
          </a:xfrm>
        </p:grpSpPr>
        <p:pic>
          <p:nvPicPr>
            <p:cNvPr id="10" name="Picture 9">
              <a:extLst>
                <a:ext uri="{FF2B5EF4-FFF2-40B4-BE49-F238E27FC236}">
                  <a16:creationId xmlns:a16="http://schemas.microsoft.com/office/drawing/2014/main" id="{95539AFB-BE13-7983-FA0B-325EC886749E}"/>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84621" y="555982"/>
              <a:ext cx="3407597" cy="3844196"/>
            </a:xfrm>
            <a:prstGeom prst="rect">
              <a:avLst/>
            </a:prstGeom>
            <a:ln w="25400">
              <a:solidFill>
                <a:schemeClr val="tx1"/>
              </a:solidFill>
            </a:ln>
          </p:spPr>
        </p:pic>
        <p:sp>
          <p:nvSpPr>
            <p:cNvPr id="11" name="TextBox 10">
              <a:extLst>
                <a:ext uri="{FF2B5EF4-FFF2-40B4-BE49-F238E27FC236}">
                  <a16:creationId xmlns:a16="http://schemas.microsoft.com/office/drawing/2014/main" id="{39C06F81-3941-B69A-0254-19D6E7218ECD}"/>
                </a:ext>
              </a:extLst>
            </p:cNvPr>
            <p:cNvSpPr txBox="1"/>
            <p:nvPr/>
          </p:nvSpPr>
          <p:spPr>
            <a:xfrm>
              <a:off x="512943" y="484305"/>
              <a:ext cx="3065166" cy="235211"/>
            </a:xfrm>
            <a:prstGeom prst="rect">
              <a:avLst/>
            </a:prstGeom>
            <a:noFill/>
          </p:spPr>
          <p:txBody>
            <a:bodyPr wrap="square">
              <a:spAutoFit/>
            </a:bodyPr>
            <a:lstStyle/>
            <a:p>
              <a:r>
                <a:rPr lang="en-GB" sz="800" b="0" i="0" dirty="0">
                  <a:solidFill>
                    <a:schemeClr val="bg1">
                      <a:lumMod val="50000"/>
                    </a:schemeClr>
                  </a:solidFill>
                  <a:effectLst/>
                  <a:latin typeface="Nunito" panose="02000503000000000000" pitchFamily="2" charset="77"/>
                </a:rPr>
                <a:t>© Public Domain from Wikimedia Commons</a:t>
              </a:r>
              <a:endParaRPr lang="en-GB" sz="800" dirty="0">
                <a:solidFill>
                  <a:schemeClr val="bg1">
                    <a:lumMod val="50000"/>
                  </a:schemeClr>
                </a:solidFill>
                <a:latin typeface="Nunito" panose="02000503000000000000" pitchFamily="2" charset="77"/>
              </a:endParaRPr>
            </a:p>
          </p:txBody>
        </p:sp>
      </p:grpSp>
      <p:sp>
        <p:nvSpPr>
          <p:cNvPr id="9" name="TextBox 8">
            <a:extLst>
              <a:ext uri="{FF2B5EF4-FFF2-40B4-BE49-F238E27FC236}">
                <a16:creationId xmlns:a16="http://schemas.microsoft.com/office/drawing/2014/main" id="{F5642DEA-DA64-D1C7-D5F2-1985E1427EA6}"/>
              </a:ext>
            </a:extLst>
          </p:cNvPr>
          <p:cNvSpPr txBox="1"/>
          <p:nvPr/>
        </p:nvSpPr>
        <p:spPr>
          <a:xfrm>
            <a:off x="3774660" y="538783"/>
            <a:ext cx="7906110" cy="755976"/>
          </a:xfrm>
          <a:prstGeom prst="rect">
            <a:avLst/>
          </a:prstGeom>
          <a:noFill/>
        </p:spPr>
        <p:txBody>
          <a:bodyPr wrap="square">
            <a:spAutoFit/>
          </a:bodyPr>
          <a:lstStyle/>
          <a:p>
            <a:pPr>
              <a:lnSpc>
                <a:spcPct val="150000"/>
              </a:lnSpc>
            </a:pPr>
            <a:r>
              <a:rPr lang="en-GB" sz="1500" dirty="0">
                <a:latin typeface="Linkpen 17a Print" panose="03050602060000000000" pitchFamily="66" charset="77"/>
              </a:rPr>
              <a:t>The two sides were called the Allies and the </a:t>
            </a:r>
          </a:p>
          <a:p>
            <a:pPr>
              <a:lnSpc>
                <a:spcPct val="150000"/>
              </a:lnSpc>
            </a:pPr>
            <a:r>
              <a:rPr lang="en-GB" sz="1500" dirty="0">
                <a:latin typeface="Linkpen 17a Print" panose="03050602060000000000" pitchFamily="66" charset="77"/>
              </a:rPr>
              <a:t>Central Powers.</a:t>
            </a:r>
          </a:p>
        </p:txBody>
      </p:sp>
      <p:sp>
        <p:nvSpPr>
          <p:cNvPr id="6" name="TextBox 5">
            <a:extLst>
              <a:ext uri="{FF2B5EF4-FFF2-40B4-BE49-F238E27FC236}">
                <a16:creationId xmlns:a16="http://schemas.microsoft.com/office/drawing/2014/main" id="{F24FF026-C6D4-345C-CDC8-A521EA20F0A1}"/>
              </a:ext>
            </a:extLst>
          </p:cNvPr>
          <p:cNvSpPr txBox="1"/>
          <p:nvPr/>
        </p:nvSpPr>
        <p:spPr>
          <a:xfrm>
            <a:off x="3785418" y="1489191"/>
            <a:ext cx="7714253" cy="755976"/>
          </a:xfrm>
          <a:prstGeom prst="rect">
            <a:avLst/>
          </a:prstGeom>
          <a:noFill/>
        </p:spPr>
        <p:txBody>
          <a:bodyPr wrap="square">
            <a:spAutoFit/>
          </a:bodyPr>
          <a:lstStyle/>
          <a:p>
            <a:pPr>
              <a:lnSpc>
                <a:spcPct val="150000"/>
              </a:lnSpc>
            </a:pPr>
            <a:r>
              <a:rPr lang="en-GB" sz="1500" dirty="0">
                <a:latin typeface="Linkpen 17a Print" panose="03050602060000000000" pitchFamily="66" charset="77"/>
              </a:rPr>
              <a:t>The Allies included countries such as Britain, France, Russia, and later, the United States. </a:t>
            </a:r>
          </a:p>
        </p:txBody>
      </p:sp>
      <p:sp>
        <p:nvSpPr>
          <p:cNvPr id="5" name="TextBox 4">
            <a:extLst>
              <a:ext uri="{FF2B5EF4-FFF2-40B4-BE49-F238E27FC236}">
                <a16:creationId xmlns:a16="http://schemas.microsoft.com/office/drawing/2014/main" id="{91CB8B8C-368D-4876-DCCE-CE49E25DE5EC}"/>
              </a:ext>
            </a:extLst>
          </p:cNvPr>
          <p:cNvSpPr txBox="1"/>
          <p:nvPr/>
        </p:nvSpPr>
        <p:spPr>
          <a:xfrm>
            <a:off x="3785418" y="2460353"/>
            <a:ext cx="7714253" cy="755976"/>
          </a:xfrm>
          <a:prstGeom prst="rect">
            <a:avLst/>
          </a:prstGeom>
          <a:noFill/>
        </p:spPr>
        <p:txBody>
          <a:bodyPr wrap="square">
            <a:spAutoFit/>
          </a:bodyPr>
          <a:lstStyle/>
          <a:p>
            <a:pPr>
              <a:lnSpc>
                <a:spcPct val="150000"/>
              </a:lnSpc>
            </a:pPr>
            <a:r>
              <a:rPr lang="en-GB" sz="1500" dirty="0">
                <a:latin typeface="Linkpen 17a Print" panose="03050602060000000000" pitchFamily="66" charset="77"/>
              </a:rPr>
              <a:t>They fought against the Central Powers, which included Germany, Austria-Hungary, and the Ottoman Empire (present-day Turkey).</a:t>
            </a:r>
          </a:p>
        </p:txBody>
      </p:sp>
      <p:sp>
        <p:nvSpPr>
          <p:cNvPr id="7" name="TextBox 6">
            <a:extLst>
              <a:ext uri="{FF2B5EF4-FFF2-40B4-BE49-F238E27FC236}">
                <a16:creationId xmlns:a16="http://schemas.microsoft.com/office/drawing/2014/main" id="{5CA4F5DC-409D-FC6E-6570-A08DE273256B}"/>
              </a:ext>
            </a:extLst>
          </p:cNvPr>
          <p:cNvSpPr txBox="1"/>
          <p:nvPr/>
        </p:nvSpPr>
        <p:spPr>
          <a:xfrm>
            <a:off x="3785418" y="3410761"/>
            <a:ext cx="7906110" cy="2140971"/>
          </a:xfrm>
          <a:prstGeom prst="rect">
            <a:avLst/>
          </a:prstGeom>
          <a:noFill/>
        </p:spPr>
        <p:txBody>
          <a:bodyPr wrap="square">
            <a:spAutoFit/>
          </a:bodyPr>
          <a:lstStyle/>
          <a:p>
            <a:pPr>
              <a:lnSpc>
                <a:spcPct val="150000"/>
              </a:lnSpc>
            </a:pPr>
            <a:r>
              <a:rPr lang="en-GB" sz="1500" dirty="0">
                <a:latin typeface="Linkpen 17a Print" panose="03050602060000000000" pitchFamily="66" charset="77"/>
              </a:rPr>
              <a:t>It's important to remember that World War 1 was not just fought in Europe. Battles also took place in other parts of the world, such as Africa, the Middle East, and even at sea. Soldiers from Huddersfield would have been sent to fight all </a:t>
            </a:r>
          </a:p>
          <a:p>
            <a:pPr>
              <a:lnSpc>
                <a:spcPct val="150000"/>
              </a:lnSpc>
            </a:pPr>
            <a:r>
              <a:rPr lang="en-GB" sz="1500" dirty="0">
                <a:latin typeface="Linkpen 17a Print" panose="03050602060000000000" pitchFamily="66" charset="77"/>
              </a:rPr>
              <a:t>over the world.</a:t>
            </a:r>
          </a:p>
          <a:p>
            <a:pPr>
              <a:lnSpc>
                <a:spcPct val="150000"/>
              </a:lnSpc>
            </a:pPr>
            <a:endParaRPr lang="en-GB" sz="1500" dirty="0">
              <a:latin typeface="Linkpen 17a Print" panose="03050602060000000000" pitchFamily="66" charset="77"/>
            </a:endParaRPr>
          </a:p>
        </p:txBody>
      </p:sp>
      <p:pic>
        <p:nvPicPr>
          <p:cNvPr id="13" name="Picture 12">
            <a:extLst>
              <a:ext uri="{FF2B5EF4-FFF2-40B4-BE49-F238E27FC236}">
                <a16:creationId xmlns:a16="http://schemas.microsoft.com/office/drawing/2014/main" id="{71BD9329-53AA-166A-B099-C73E3469B4B5}"/>
              </a:ext>
              <a:ext uri="{C183D7F6-B498-43B3-948B-1728B52AA6E4}">
                <adec:decorative xmlns:adec="http://schemas.microsoft.com/office/drawing/2017/decorative" val="1"/>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10540181" y="0"/>
            <a:ext cx="1651818" cy="1360326"/>
          </a:xfrm>
          <a:prstGeom prst="rect">
            <a:avLst/>
          </a:prstGeom>
        </p:spPr>
      </p:pic>
      <p:pic>
        <p:nvPicPr>
          <p:cNvPr id="12" name="Picture 11" descr="The image shows a timeline which begins at AD 1910 and goes up in increments of five years. The timeline ends on AD 2025. &#10;&#10;The first marker on the timeline reads:&#10;28th July 1914. World War 1 Begins.&#10;&#10;The second marker on the timeline reads:&#10;4th August 1914. Britain declares war on Germany.&#10;&#10;The third marker on the timeline reads: &#10;11th November 1918. World War 1 Ends.&#10;&#10;The last marker on the timeline reads You are here.">
            <a:extLst>
              <a:ext uri="{FF2B5EF4-FFF2-40B4-BE49-F238E27FC236}">
                <a16:creationId xmlns:a16="http://schemas.microsoft.com/office/drawing/2014/main" id="{C4FE9D99-A013-1F8E-061B-D484E58E44D6}"/>
              </a:ext>
            </a:extLst>
          </p:cNvPr>
          <p:cNvPicPr>
            <a:picLocks noChangeAspect="1"/>
          </p:cNvPicPr>
          <p:nvPr/>
        </p:nvPicPr>
        <p:blipFill>
          <a:blip r:embed="rId6" cstate="screen">
            <a:extLst>
              <a:ext uri="{28A0092B-C50C-407E-A947-70E740481C1C}">
                <a14:useLocalDpi xmlns:a14="http://schemas.microsoft.com/office/drawing/2010/main"/>
              </a:ext>
            </a:extLst>
          </a:blip>
          <a:srcRect/>
          <a:stretch/>
        </p:blipFill>
        <p:spPr>
          <a:xfrm>
            <a:off x="-105390" y="4171988"/>
            <a:ext cx="12415286" cy="2640302"/>
          </a:xfrm>
          <a:prstGeom prst="rect">
            <a:avLst/>
          </a:prstGeom>
        </p:spPr>
      </p:pic>
    </p:spTree>
    <p:extLst>
      <p:ext uri="{BB962C8B-B14F-4D97-AF65-F5344CB8AC3E}">
        <p14:creationId xmlns:p14="http://schemas.microsoft.com/office/powerpoint/2010/main" val="4533731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500"/>
                                        <p:tgtEl>
                                          <p:spTgt spid="9"/>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500"/>
                                        <p:tgtEl>
                                          <p:spTgt spid="5"/>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fade">
                                      <p:cBhvr>
                                        <p:cTn id="23" dur="500"/>
                                        <p:tgtEl>
                                          <p:spTgt spid="7"/>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fade">
                                      <p:cBhvr>
                                        <p:cTn id="2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6" grpId="0"/>
      <p:bldP spid="5" grpId="0"/>
      <p:bldP spid="7" grpId="0"/>
    </p:bld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F4173FA-F2BB-8ACE-BE0E-7B50619E7991}"/>
              </a:ext>
            </a:extLst>
          </p:cNvPr>
          <p:cNvSpPr>
            <a:spLocks noGrp="1"/>
          </p:cNvSpPr>
          <p:nvPr>
            <p:ph type="ctrTitle"/>
          </p:nvPr>
        </p:nvSpPr>
        <p:spPr>
          <a:xfrm>
            <a:off x="1524000" y="-2387600"/>
            <a:ext cx="9144000" cy="2387600"/>
          </a:xfrm>
        </p:spPr>
        <p:txBody>
          <a:bodyPr vert="horz" lIns="91440" tIns="45720" rIns="91440" bIns="45720" rtlCol="0" anchor="b">
            <a:normAutofit/>
          </a:bodyPr>
          <a:lstStyle/>
          <a:p>
            <a:r>
              <a:rPr lang="en-US" dirty="0"/>
              <a:t>Conscientious Objectors</a:t>
            </a:r>
          </a:p>
        </p:txBody>
      </p:sp>
      <p:sp>
        <p:nvSpPr>
          <p:cNvPr id="12" name="Title 1">
            <a:extLst>
              <a:ext uri="{FF2B5EF4-FFF2-40B4-BE49-F238E27FC236}">
                <a16:creationId xmlns:a16="http://schemas.microsoft.com/office/drawing/2014/main" id="{CEBB11EE-F9C0-2AF7-F295-94D5F9F8B186}"/>
              </a:ext>
            </a:extLst>
          </p:cNvPr>
          <p:cNvSpPr txBox="1">
            <a:spLocks/>
          </p:cNvSpPr>
          <p:nvPr/>
        </p:nvSpPr>
        <p:spPr>
          <a:xfrm>
            <a:off x="494269" y="369313"/>
            <a:ext cx="7574691" cy="739405"/>
          </a:xfrm>
          <a:prstGeom prst="rect">
            <a:avLst/>
          </a:prstGeom>
        </p:spPr>
        <p:txBody>
          <a:bodyPr vert="horz" lIns="91440" tIns="45720" rIns="91440" bIns="45720" rtlCol="0" anchor="b">
            <a:normAutofit fontScale="92500" lnSpcReduction="2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dirty="0">
                <a:ln w="12700">
                  <a:noFill/>
                </a:ln>
                <a:latin typeface="Superclarendon Rg" panose="02060605060000020003" pitchFamily="18" charset="77"/>
              </a:rPr>
              <a:t>Conscientious Objectors</a:t>
            </a:r>
          </a:p>
        </p:txBody>
      </p:sp>
      <p:sp>
        <p:nvSpPr>
          <p:cNvPr id="9" name="TextBox 8">
            <a:extLst>
              <a:ext uri="{FF2B5EF4-FFF2-40B4-BE49-F238E27FC236}">
                <a16:creationId xmlns:a16="http://schemas.microsoft.com/office/drawing/2014/main" id="{F5642DEA-DA64-D1C7-D5F2-1985E1427EA6}"/>
              </a:ext>
            </a:extLst>
          </p:cNvPr>
          <p:cNvSpPr txBox="1"/>
          <p:nvPr/>
        </p:nvSpPr>
        <p:spPr>
          <a:xfrm>
            <a:off x="494267" y="1161835"/>
            <a:ext cx="8413757" cy="755976"/>
          </a:xfrm>
          <a:prstGeom prst="rect">
            <a:avLst/>
          </a:prstGeom>
          <a:noFill/>
        </p:spPr>
        <p:txBody>
          <a:bodyPr wrap="square">
            <a:spAutoFit/>
          </a:bodyPr>
          <a:lstStyle/>
          <a:p>
            <a:pPr>
              <a:lnSpc>
                <a:spcPct val="150000"/>
              </a:lnSpc>
            </a:pPr>
            <a:r>
              <a:rPr lang="en-GB" sz="1500" dirty="0">
                <a:latin typeface="Linkpen 17a Print" panose="03050602060000000000" pitchFamily="66" charset="77"/>
              </a:rPr>
              <a:t>When war broke out, Lord Kitchener, the Secretary </a:t>
            </a:r>
          </a:p>
          <a:p>
            <a:pPr>
              <a:lnSpc>
                <a:spcPct val="150000"/>
              </a:lnSpc>
            </a:pPr>
            <a:r>
              <a:rPr lang="en-GB" sz="1500" dirty="0">
                <a:latin typeface="Linkpen 17a Print" panose="03050602060000000000" pitchFamily="66" charset="77"/>
              </a:rPr>
              <a:t>of State for War, realised Britain needed more soldiers. </a:t>
            </a:r>
          </a:p>
        </p:txBody>
      </p:sp>
      <p:sp>
        <p:nvSpPr>
          <p:cNvPr id="6" name="TextBox 5">
            <a:extLst>
              <a:ext uri="{FF2B5EF4-FFF2-40B4-BE49-F238E27FC236}">
                <a16:creationId xmlns:a16="http://schemas.microsoft.com/office/drawing/2014/main" id="{F24FF026-C6D4-345C-CDC8-A521EA20F0A1}"/>
              </a:ext>
            </a:extLst>
          </p:cNvPr>
          <p:cNvSpPr txBox="1"/>
          <p:nvPr/>
        </p:nvSpPr>
        <p:spPr>
          <a:xfrm>
            <a:off x="494262" y="2000371"/>
            <a:ext cx="8413757" cy="1102225"/>
          </a:xfrm>
          <a:prstGeom prst="rect">
            <a:avLst/>
          </a:prstGeom>
          <a:noFill/>
        </p:spPr>
        <p:txBody>
          <a:bodyPr wrap="square">
            <a:spAutoFit/>
          </a:bodyPr>
          <a:lstStyle/>
          <a:p>
            <a:pPr>
              <a:lnSpc>
                <a:spcPct val="150000"/>
              </a:lnSpc>
            </a:pPr>
            <a:r>
              <a:rPr lang="en-GB" sz="1500" dirty="0">
                <a:latin typeface="Linkpen 17a Print" panose="03050602060000000000" pitchFamily="66" charset="77"/>
              </a:rPr>
              <a:t>Posters showed him pointing his finger at anyone passing by. </a:t>
            </a:r>
          </a:p>
          <a:p>
            <a:pPr>
              <a:lnSpc>
                <a:spcPct val="150000"/>
              </a:lnSpc>
            </a:pPr>
            <a:r>
              <a:rPr lang="en-GB" sz="1500" dirty="0">
                <a:latin typeface="Linkpen 17a Print" panose="03050602060000000000" pitchFamily="66" charset="77"/>
              </a:rPr>
              <a:t>A government campaign encouraged men to sign up and be </a:t>
            </a:r>
          </a:p>
          <a:p>
            <a:pPr>
              <a:lnSpc>
                <a:spcPct val="150000"/>
              </a:lnSpc>
            </a:pPr>
            <a:r>
              <a:rPr lang="en-GB" sz="1500" dirty="0">
                <a:latin typeface="Linkpen 17a Print" panose="03050602060000000000" pitchFamily="66" charset="77"/>
              </a:rPr>
              <a:t>proud to fight for their country.</a:t>
            </a:r>
          </a:p>
        </p:txBody>
      </p:sp>
      <p:sp>
        <p:nvSpPr>
          <p:cNvPr id="5" name="TextBox 4">
            <a:extLst>
              <a:ext uri="{FF2B5EF4-FFF2-40B4-BE49-F238E27FC236}">
                <a16:creationId xmlns:a16="http://schemas.microsoft.com/office/drawing/2014/main" id="{91CB8B8C-368D-4876-DCCE-CE49E25DE5EC}"/>
              </a:ext>
            </a:extLst>
          </p:cNvPr>
          <p:cNvSpPr txBox="1"/>
          <p:nvPr/>
        </p:nvSpPr>
        <p:spPr>
          <a:xfrm>
            <a:off x="494263" y="3217429"/>
            <a:ext cx="8413757" cy="755976"/>
          </a:xfrm>
          <a:prstGeom prst="rect">
            <a:avLst/>
          </a:prstGeom>
          <a:noFill/>
        </p:spPr>
        <p:txBody>
          <a:bodyPr wrap="square">
            <a:spAutoFit/>
          </a:bodyPr>
          <a:lstStyle/>
          <a:p>
            <a:pPr>
              <a:lnSpc>
                <a:spcPct val="150000"/>
              </a:lnSpc>
            </a:pPr>
            <a:r>
              <a:rPr lang="en-GB" sz="1500" dirty="0">
                <a:latin typeface="Linkpen 17a Print" panose="03050602060000000000" pitchFamily="66" charset="77"/>
              </a:rPr>
              <a:t>Enthusiastic crowds came out and the general feeling </a:t>
            </a:r>
          </a:p>
          <a:p>
            <a:pPr>
              <a:lnSpc>
                <a:spcPct val="150000"/>
              </a:lnSpc>
            </a:pPr>
            <a:r>
              <a:rPr lang="en-GB" sz="1500" dirty="0">
                <a:latin typeface="Linkpen 17a Print" panose="03050602060000000000" pitchFamily="66" charset="77"/>
              </a:rPr>
              <a:t>seemed to be one of overwhelming support for the war. </a:t>
            </a:r>
          </a:p>
        </p:txBody>
      </p:sp>
      <p:sp>
        <p:nvSpPr>
          <p:cNvPr id="7" name="TextBox 6">
            <a:extLst>
              <a:ext uri="{FF2B5EF4-FFF2-40B4-BE49-F238E27FC236}">
                <a16:creationId xmlns:a16="http://schemas.microsoft.com/office/drawing/2014/main" id="{5CA4F5DC-409D-FC6E-6570-A08DE273256B}"/>
              </a:ext>
            </a:extLst>
          </p:cNvPr>
          <p:cNvSpPr txBox="1"/>
          <p:nvPr/>
        </p:nvSpPr>
        <p:spPr>
          <a:xfrm>
            <a:off x="494264" y="4065155"/>
            <a:ext cx="8413757" cy="409728"/>
          </a:xfrm>
          <a:prstGeom prst="rect">
            <a:avLst/>
          </a:prstGeom>
          <a:noFill/>
        </p:spPr>
        <p:txBody>
          <a:bodyPr wrap="square">
            <a:spAutoFit/>
          </a:bodyPr>
          <a:lstStyle/>
          <a:p>
            <a:pPr>
              <a:lnSpc>
                <a:spcPct val="150000"/>
              </a:lnSpc>
            </a:pPr>
            <a:r>
              <a:rPr lang="en-GB" sz="1500" dirty="0">
                <a:latin typeface="Linkpen 17a Print" panose="03050602060000000000" pitchFamily="66" charset="77"/>
              </a:rPr>
              <a:t>By the end of 1914 </a:t>
            </a:r>
            <a:r>
              <a:rPr lang="en-GB" sz="1500" b="1" dirty="0">
                <a:latin typeface="Linkpen 17a Print" panose="03050602060000000000" pitchFamily="66" charset="77"/>
              </a:rPr>
              <a:t>1,186,337</a:t>
            </a:r>
            <a:r>
              <a:rPr lang="en-GB" sz="1500" dirty="0">
                <a:latin typeface="Linkpen 17a Print" panose="03050602060000000000" pitchFamily="66" charset="77"/>
              </a:rPr>
              <a:t> men had joined.</a:t>
            </a:r>
          </a:p>
        </p:txBody>
      </p:sp>
      <p:sp>
        <p:nvSpPr>
          <p:cNvPr id="8" name="TextBox 7">
            <a:extLst>
              <a:ext uri="{FF2B5EF4-FFF2-40B4-BE49-F238E27FC236}">
                <a16:creationId xmlns:a16="http://schemas.microsoft.com/office/drawing/2014/main" id="{1202800B-999C-D7C8-D418-E7C6F60EEC68}"/>
              </a:ext>
            </a:extLst>
          </p:cNvPr>
          <p:cNvSpPr txBox="1"/>
          <p:nvPr/>
        </p:nvSpPr>
        <p:spPr>
          <a:xfrm>
            <a:off x="494267" y="4543549"/>
            <a:ext cx="8413757" cy="1102225"/>
          </a:xfrm>
          <a:prstGeom prst="rect">
            <a:avLst/>
          </a:prstGeom>
          <a:noFill/>
        </p:spPr>
        <p:txBody>
          <a:bodyPr wrap="square">
            <a:spAutoFit/>
          </a:bodyPr>
          <a:lstStyle/>
          <a:p>
            <a:pPr>
              <a:lnSpc>
                <a:spcPct val="150000"/>
              </a:lnSpc>
            </a:pPr>
            <a:r>
              <a:rPr lang="en-GB" sz="1500" dirty="0">
                <a:latin typeface="Linkpen 17a Print" panose="03050602060000000000" pitchFamily="66" charset="77"/>
              </a:rPr>
              <a:t>However, not every man of military age was prepared to </a:t>
            </a:r>
          </a:p>
          <a:p>
            <a:pPr>
              <a:lnSpc>
                <a:spcPct val="150000"/>
              </a:lnSpc>
            </a:pPr>
            <a:r>
              <a:rPr lang="en-GB" sz="1500" dirty="0">
                <a:latin typeface="Linkpen 17a Print" panose="03050602060000000000" pitchFamily="66" charset="77"/>
              </a:rPr>
              <a:t>serve. As the demand for soldiers grew the government made </a:t>
            </a:r>
          </a:p>
          <a:p>
            <a:pPr>
              <a:lnSpc>
                <a:spcPct val="150000"/>
              </a:lnSpc>
            </a:pPr>
            <a:r>
              <a:rPr lang="en-GB" sz="1500" dirty="0">
                <a:latin typeface="Linkpen 17a Print" panose="03050602060000000000" pitchFamily="66" charset="77"/>
              </a:rPr>
              <a:t>it compulsory for men to enrol in the armed forces.</a:t>
            </a:r>
          </a:p>
        </p:txBody>
      </p:sp>
      <p:sp>
        <p:nvSpPr>
          <p:cNvPr id="10" name="TextBox 9">
            <a:extLst>
              <a:ext uri="{FF2B5EF4-FFF2-40B4-BE49-F238E27FC236}">
                <a16:creationId xmlns:a16="http://schemas.microsoft.com/office/drawing/2014/main" id="{60E85010-9A9A-0B95-1235-989CA906E843}"/>
              </a:ext>
            </a:extLst>
          </p:cNvPr>
          <p:cNvSpPr txBox="1"/>
          <p:nvPr/>
        </p:nvSpPr>
        <p:spPr>
          <a:xfrm>
            <a:off x="494262" y="5763660"/>
            <a:ext cx="8413757" cy="409728"/>
          </a:xfrm>
          <a:prstGeom prst="rect">
            <a:avLst/>
          </a:prstGeom>
          <a:noFill/>
        </p:spPr>
        <p:txBody>
          <a:bodyPr wrap="square">
            <a:spAutoFit/>
          </a:bodyPr>
          <a:lstStyle/>
          <a:p>
            <a:pPr>
              <a:lnSpc>
                <a:spcPct val="150000"/>
              </a:lnSpc>
            </a:pPr>
            <a:r>
              <a:rPr lang="en-GB" sz="1500" dirty="0">
                <a:latin typeface="Linkpen 17a Print" panose="03050602060000000000" pitchFamily="66" charset="77"/>
              </a:rPr>
              <a:t>This was known as </a:t>
            </a:r>
            <a:r>
              <a:rPr lang="en-GB" sz="1500" b="1" dirty="0">
                <a:latin typeface="Linkpen 17a Print" panose="03050602060000000000" pitchFamily="66" charset="77"/>
              </a:rPr>
              <a:t>conscription.</a:t>
            </a:r>
          </a:p>
        </p:txBody>
      </p:sp>
      <p:pic>
        <p:nvPicPr>
          <p:cNvPr id="4" name="Picture 3" descr="Original recruitment poster of Lord Kitchener pointing at the viewer">
            <a:extLst>
              <a:ext uri="{FF2B5EF4-FFF2-40B4-BE49-F238E27FC236}">
                <a16:creationId xmlns:a16="http://schemas.microsoft.com/office/drawing/2014/main" id="{AB7B7D5D-348F-610A-5DDB-23C5859D9654}"/>
              </a:ext>
            </a:extLst>
          </p:cNvPr>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7567107" y="1252728"/>
            <a:ext cx="4130624" cy="4715796"/>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1">
            <a:extLst>
              <a:ext uri="{FF2B5EF4-FFF2-40B4-BE49-F238E27FC236}">
                <a16:creationId xmlns:a16="http://schemas.microsoft.com/office/drawing/2014/main" id="{4D44C2D9-BF24-C287-69A3-9644F139F1C7}"/>
              </a:ext>
              <a:ext uri="{C183D7F6-B498-43B3-948B-1728B52AA6E4}">
                <adec:decorative xmlns:adec="http://schemas.microsoft.com/office/drawing/2017/decorative" val="1"/>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10540181" y="5496232"/>
            <a:ext cx="1651818" cy="1360326"/>
          </a:xfrm>
          <a:prstGeom prst="rect">
            <a:avLst/>
          </a:prstGeom>
        </p:spPr>
      </p:pic>
    </p:spTree>
    <p:extLst>
      <p:ext uri="{BB962C8B-B14F-4D97-AF65-F5344CB8AC3E}">
        <p14:creationId xmlns:p14="http://schemas.microsoft.com/office/powerpoint/2010/main" val="42632138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500"/>
                                        <p:tgtEl>
                                          <p:spTgt spid="9"/>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500"/>
                                        <p:tgtEl>
                                          <p:spTgt spid="6"/>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fade">
                                      <p:cBhvr>
                                        <p:cTn id="23" dur="500"/>
                                        <p:tgtEl>
                                          <p:spTgt spid="5"/>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fade">
                                      <p:cBhvr>
                                        <p:cTn id="27" dur="500"/>
                                        <p:tgtEl>
                                          <p:spTgt spid="7"/>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fade">
                                      <p:cBhvr>
                                        <p:cTn id="31" dur="500"/>
                                        <p:tgtEl>
                                          <p:spTgt spid="8"/>
                                        </p:tgtEl>
                                      </p:cBhvr>
                                    </p:animEffect>
                                  </p:childTnLst>
                                </p:cTn>
                              </p:par>
                            </p:childTnLst>
                          </p:cTn>
                        </p:par>
                        <p:par>
                          <p:cTn id="32" fill="hold">
                            <p:stCondLst>
                              <p:cond delay="3500"/>
                            </p:stCondLst>
                            <p:childTnLst>
                              <p:par>
                                <p:cTn id="33" presetID="10" presetClass="entr" presetSubtype="0" fill="hold" grpId="0" nodeType="afterEffect">
                                  <p:stCondLst>
                                    <p:cond delay="0"/>
                                  </p:stCondLst>
                                  <p:childTnLst>
                                    <p:set>
                                      <p:cBhvr>
                                        <p:cTn id="34" dur="1" fill="hold">
                                          <p:stCondLst>
                                            <p:cond delay="0"/>
                                          </p:stCondLst>
                                        </p:cTn>
                                        <p:tgtEl>
                                          <p:spTgt spid="10"/>
                                        </p:tgtEl>
                                        <p:attrNameLst>
                                          <p:attrName>style.visibility</p:attrName>
                                        </p:attrNameLst>
                                      </p:cBhvr>
                                      <p:to>
                                        <p:strVal val="visible"/>
                                      </p:to>
                                    </p:set>
                                    <p:animEffect transition="in" filter="fade">
                                      <p:cBhvr>
                                        <p:cTn id="35"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9" grpId="0"/>
      <p:bldP spid="6" grpId="0"/>
      <p:bldP spid="5" grpId="0"/>
      <p:bldP spid="7" grpId="0"/>
      <p:bldP spid="8" grpId="0"/>
      <p:bldP spid="10" grpId="0"/>
    </p:bld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84DD2946-3817-93D9-01E0-5DE11239DB55}"/>
              </a:ext>
            </a:extLst>
          </p:cNvPr>
          <p:cNvSpPr>
            <a:spLocks noGrp="1"/>
          </p:cNvSpPr>
          <p:nvPr>
            <p:ph type="ctrTitle"/>
          </p:nvPr>
        </p:nvSpPr>
        <p:spPr>
          <a:xfrm>
            <a:off x="1524000" y="-2387600"/>
            <a:ext cx="9144000" cy="2387600"/>
          </a:xfrm>
        </p:spPr>
        <p:txBody>
          <a:bodyPr vert="horz" lIns="91440" tIns="45720" rIns="91440" bIns="45720" rtlCol="0" anchor="b">
            <a:normAutofit/>
          </a:bodyPr>
          <a:lstStyle/>
          <a:p>
            <a:r>
              <a:rPr lang="en-US" dirty="0"/>
              <a:t>Conscientious Objectors Part 2</a:t>
            </a:r>
          </a:p>
        </p:txBody>
      </p:sp>
      <p:sp>
        <p:nvSpPr>
          <p:cNvPr id="8" name="Title 1">
            <a:extLst>
              <a:ext uri="{FF2B5EF4-FFF2-40B4-BE49-F238E27FC236}">
                <a16:creationId xmlns:a16="http://schemas.microsoft.com/office/drawing/2014/main" id="{62FDE582-F43A-5432-1C9B-A9989408C8F0}"/>
              </a:ext>
            </a:extLst>
          </p:cNvPr>
          <p:cNvSpPr txBox="1">
            <a:spLocks/>
          </p:cNvSpPr>
          <p:nvPr/>
        </p:nvSpPr>
        <p:spPr>
          <a:xfrm>
            <a:off x="494269" y="369313"/>
            <a:ext cx="7574691" cy="739405"/>
          </a:xfrm>
          <a:prstGeom prst="rect">
            <a:avLst/>
          </a:prstGeom>
        </p:spPr>
        <p:txBody>
          <a:bodyPr vert="horz" lIns="91440" tIns="45720" rIns="91440" bIns="45720" rtlCol="0" anchor="b">
            <a:normAutofit fontScale="92500" lnSpcReduction="2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dirty="0">
                <a:ln w="12700">
                  <a:noFill/>
                </a:ln>
                <a:latin typeface="Superclarendon Rg" panose="02060605060000020003" pitchFamily="18" charset="77"/>
              </a:rPr>
              <a:t>Conscientious Objectors</a:t>
            </a:r>
          </a:p>
        </p:txBody>
      </p:sp>
      <p:sp>
        <p:nvSpPr>
          <p:cNvPr id="5" name="TextBox 4">
            <a:extLst>
              <a:ext uri="{FF2B5EF4-FFF2-40B4-BE49-F238E27FC236}">
                <a16:creationId xmlns:a16="http://schemas.microsoft.com/office/drawing/2014/main" id="{91CB8B8C-368D-4876-DCCE-CE49E25DE5EC}"/>
              </a:ext>
            </a:extLst>
          </p:cNvPr>
          <p:cNvSpPr txBox="1"/>
          <p:nvPr/>
        </p:nvSpPr>
        <p:spPr>
          <a:xfrm>
            <a:off x="494263" y="1118550"/>
            <a:ext cx="7159265" cy="800219"/>
          </a:xfrm>
          <a:prstGeom prst="rect">
            <a:avLst/>
          </a:prstGeom>
          <a:noFill/>
        </p:spPr>
        <p:txBody>
          <a:bodyPr wrap="square">
            <a:spAutoFit/>
          </a:bodyPr>
          <a:lstStyle/>
          <a:p>
            <a:pPr>
              <a:lnSpc>
                <a:spcPct val="150000"/>
              </a:lnSpc>
            </a:pPr>
            <a:r>
              <a:rPr lang="en-GB" sz="1600" dirty="0">
                <a:latin typeface="Linkpen 17a Print" panose="03050602060000000000" pitchFamily="66" charset="77"/>
              </a:rPr>
              <a:t>When conscription was introduced in 1916 a small minority declared themselves conscientious objectors (CO’s).</a:t>
            </a:r>
          </a:p>
        </p:txBody>
      </p:sp>
      <p:sp>
        <p:nvSpPr>
          <p:cNvPr id="12" name="TextBox 11">
            <a:extLst>
              <a:ext uri="{FF2B5EF4-FFF2-40B4-BE49-F238E27FC236}">
                <a16:creationId xmlns:a16="http://schemas.microsoft.com/office/drawing/2014/main" id="{DD124781-47FC-1EFE-30FB-A579F4B6F9AB}"/>
              </a:ext>
            </a:extLst>
          </p:cNvPr>
          <p:cNvSpPr txBox="1"/>
          <p:nvPr/>
        </p:nvSpPr>
        <p:spPr>
          <a:xfrm>
            <a:off x="494260" y="2288101"/>
            <a:ext cx="6634128" cy="800219"/>
          </a:xfrm>
          <a:prstGeom prst="rect">
            <a:avLst/>
          </a:prstGeom>
          <a:noFill/>
        </p:spPr>
        <p:txBody>
          <a:bodyPr wrap="square">
            <a:spAutoFit/>
          </a:bodyPr>
          <a:lstStyle/>
          <a:p>
            <a:pPr>
              <a:lnSpc>
                <a:spcPct val="150000"/>
              </a:lnSpc>
            </a:pPr>
            <a:r>
              <a:rPr lang="en-GB" sz="1600" dirty="0">
                <a:latin typeface="Linkpen 17a Print" panose="03050602060000000000" pitchFamily="66" charset="77"/>
              </a:rPr>
              <a:t>These were people who objected to the war and refused to fight. </a:t>
            </a:r>
          </a:p>
        </p:txBody>
      </p:sp>
      <p:sp>
        <p:nvSpPr>
          <p:cNvPr id="7" name="TextBox 6">
            <a:extLst>
              <a:ext uri="{FF2B5EF4-FFF2-40B4-BE49-F238E27FC236}">
                <a16:creationId xmlns:a16="http://schemas.microsoft.com/office/drawing/2014/main" id="{5CA4F5DC-409D-FC6E-6570-A08DE273256B}"/>
              </a:ext>
            </a:extLst>
          </p:cNvPr>
          <p:cNvSpPr txBox="1"/>
          <p:nvPr/>
        </p:nvSpPr>
        <p:spPr>
          <a:xfrm>
            <a:off x="494265" y="3358871"/>
            <a:ext cx="6634124" cy="1169551"/>
          </a:xfrm>
          <a:prstGeom prst="rect">
            <a:avLst/>
          </a:prstGeom>
          <a:noFill/>
        </p:spPr>
        <p:txBody>
          <a:bodyPr wrap="square">
            <a:spAutoFit/>
          </a:bodyPr>
          <a:lstStyle/>
          <a:p>
            <a:pPr>
              <a:lnSpc>
                <a:spcPct val="150000"/>
              </a:lnSpc>
            </a:pPr>
            <a:r>
              <a:rPr lang="en-GB" sz="1600" dirty="0">
                <a:latin typeface="Linkpen 17a Print" panose="03050602060000000000" pitchFamily="66" charset="77"/>
              </a:rPr>
              <a:t>There were many different reason for refusing to fight. </a:t>
            </a:r>
          </a:p>
          <a:p>
            <a:pPr>
              <a:lnSpc>
                <a:spcPct val="150000"/>
              </a:lnSpc>
            </a:pPr>
            <a:r>
              <a:rPr lang="en-GB" sz="1600" dirty="0">
                <a:latin typeface="Linkpen 17a Print" panose="03050602060000000000" pitchFamily="66" charset="77"/>
              </a:rPr>
              <a:t> For more than half it was a religious belief – </a:t>
            </a:r>
          </a:p>
          <a:p>
            <a:pPr>
              <a:lnSpc>
                <a:spcPct val="150000"/>
              </a:lnSpc>
            </a:pPr>
            <a:r>
              <a:rPr lang="en-GB" sz="1600" dirty="0">
                <a:latin typeface="Linkpen 17a Print" panose="03050602060000000000" pitchFamily="66" charset="77"/>
              </a:rPr>
              <a:t>‘Thou shalt not kill’. </a:t>
            </a:r>
          </a:p>
        </p:txBody>
      </p:sp>
      <p:sp>
        <p:nvSpPr>
          <p:cNvPr id="10" name="TextBox 9">
            <a:extLst>
              <a:ext uri="{FF2B5EF4-FFF2-40B4-BE49-F238E27FC236}">
                <a16:creationId xmlns:a16="http://schemas.microsoft.com/office/drawing/2014/main" id="{1C971FAA-7BE1-8C71-BEAA-3C53A89347A0}"/>
              </a:ext>
            </a:extLst>
          </p:cNvPr>
          <p:cNvSpPr txBox="1"/>
          <p:nvPr/>
        </p:nvSpPr>
        <p:spPr>
          <a:xfrm>
            <a:off x="494260" y="4798973"/>
            <a:ext cx="6820940" cy="1169551"/>
          </a:xfrm>
          <a:prstGeom prst="rect">
            <a:avLst/>
          </a:prstGeom>
          <a:noFill/>
        </p:spPr>
        <p:txBody>
          <a:bodyPr wrap="square">
            <a:spAutoFit/>
          </a:bodyPr>
          <a:lstStyle/>
          <a:p>
            <a:pPr>
              <a:lnSpc>
                <a:spcPct val="150000"/>
              </a:lnSpc>
            </a:pPr>
            <a:r>
              <a:rPr lang="en-GB" sz="1600" dirty="0">
                <a:latin typeface="Linkpen 17a Print" panose="03050602060000000000" pitchFamily="66" charset="77"/>
              </a:rPr>
              <a:t>For others it was a question of political belief that the war was nothing to do with ordinary men and women. And for many it was a mixture of the two.</a:t>
            </a:r>
          </a:p>
        </p:txBody>
      </p:sp>
      <p:pic>
        <p:nvPicPr>
          <p:cNvPr id="9" name="Picture 8" descr="Original recruitment poster of Lord Kitchener pointing at the viewer">
            <a:extLst>
              <a:ext uri="{FF2B5EF4-FFF2-40B4-BE49-F238E27FC236}">
                <a16:creationId xmlns:a16="http://schemas.microsoft.com/office/drawing/2014/main" id="{1863AB3E-A2DF-0F4B-D90A-CCD6C0855031}"/>
              </a:ext>
            </a:extLst>
          </p:cNvPr>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7567107" y="1252728"/>
            <a:ext cx="4130624" cy="4715796"/>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1">
            <a:extLst>
              <a:ext uri="{FF2B5EF4-FFF2-40B4-BE49-F238E27FC236}">
                <a16:creationId xmlns:a16="http://schemas.microsoft.com/office/drawing/2014/main" id="{4D44C2D9-BF24-C287-69A3-9644F139F1C7}"/>
              </a:ext>
              <a:ext uri="{C183D7F6-B498-43B3-948B-1728B52AA6E4}">
                <adec:decorative xmlns:adec="http://schemas.microsoft.com/office/drawing/2017/decorative" val="1"/>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10540181" y="5496232"/>
            <a:ext cx="1651818" cy="1360326"/>
          </a:xfrm>
          <a:prstGeom prst="rect">
            <a:avLst/>
          </a:prstGeom>
        </p:spPr>
      </p:pic>
    </p:spTree>
    <p:extLst>
      <p:ext uri="{BB962C8B-B14F-4D97-AF65-F5344CB8AC3E}">
        <p14:creationId xmlns:p14="http://schemas.microsoft.com/office/powerpoint/2010/main" val="2959480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fade">
                                      <p:cBhvr>
                                        <p:cTn id="11" dur="500"/>
                                        <p:tgtEl>
                                          <p:spTgt spid="12"/>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500"/>
                                        <p:tgtEl>
                                          <p:spTgt spid="7"/>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2" grpId="0"/>
      <p:bldP spid="7" grpId="0"/>
      <p:bldP spid="10" grpId="0"/>
    </p:bld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AD25C926-C0ED-5FB0-C37F-6921A31A31AE}"/>
              </a:ext>
            </a:extLst>
          </p:cNvPr>
          <p:cNvSpPr>
            <a:spLocks noGrp="1"/>
          </p:cNvSpPr>
          <p:nvPr>
            <p:ph type="ctrTitle"/>
          </p:nvPr>
        </p:nvSpPr>
        <p:spPr>
          <a:xfrm>
            <a:off x="1524000" y="-2387600"/>
            <a:ext cx="9144000" cy="2387600"/>
          </a:xfrm>
        </p:spPr>
        <p:txBody>
          <a:bodyPr vert="horz" lIns="91440" tIns="45720" rIns="91440" bIns="45720" rtlCol="0" anchor="b">
            <a:normAutofit/>
          </a:bodyPr>
          <a:lstStyle/>
          <a:p>
            <a:r>
              <a:rPr lang="en-US" dirty="0"/>
              <a:t>Conscientious Objectors Part 3</a:t>
            </a:r>
          </a:p>
        </p:txBody>
      </p:sp>
      <p:sp>
        <p:nvSpPr>
          <p:cNvPr id="11" name="Title 1">
            <a:extLst>
              <a:ext uri="{FF2B5EF4-FFF2-40B4-BE49-F238E27FC236}">
                <a16:creationId xmlns:a16="http://schemas.microsoft.com/office/drawing/2014/main" id="{2E94FB2C-BD32-C3FE-9B75-B42598D02F32}"/>
              </a:ext>
            </a:extLst>
          </p:cNvPr>
          <p:cNvSpPr txBox="1">
            <a:spLocks/>
          </p:cNvSpPr>
          <p:nvPr/>
        </p:nvSpPr>
        <p:spPr>
          <a:xfrm>
            <a:off x="494269" y="369313"/>
            <a:ext cx="7574691" cy="739405"/>
          </a:xfrm>
          <a:prstGeom prst="rect">
            <a:avLst/>
          </a:prstGeom>
        </p:spPr>
        <p:txBody>
          <a:bodyPr vert="horz" lIns="91440" tIns="45720" rIns="91440" bIns="45720" rtlCol="0" anchor="b">
            <a:normAutofit fontScale="92500" lnSpcReduction="2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dirty="0">
                <a:ln w="12700">
                  <a:noFill/>
                </a:ln>
                <a:latin typeface="Superclarendon Rg" panose="02060605060000020003" pitchFamily="18" charset="77"/>
              </a:rPr>
              <a:t>Conscientious Objectors</a:t>
            </a:r>
          </a:p>
        </p:txBody>
      </p:sp>
      <p:sp>
        <p:nvSpPr>
          <p:cNvPr id="5" name="TextBox 4">
            <a:extLst>
              <a:ext uri="{FF2B5EF4-FFF2-40B4-BE49-F238E27FC236}">
                <a16:creationId xmlns:a16="http://schemas.microsoft.com/office/drawing/2014/main" id="{91CB8B8C-368D-4876-DCCE-CE49E25DE5EC}"/>
              </a:ext>
            </a:extLst>
          </p:cNvPr>
          <p:cNvSpPr txBox="1"/>
          <p:nvPr/>
        </p:nvSpPr>
        <p:spPr>
          <a:xfrm>
            <a:off x="494263" y="1243782"/>
            <a:ext cx="8573356" cy="800219"/>
          </a:xfrm>
          <a:prstGeom prst="rect">
            <a:avLst/>
          </a:prstGeom>
          <a:noFill/>
        </p:spPr>
        <p:txBody>
          <a:bodyPr wrap="square">
            <a:spAutoFit/>
          </a:bodyPr>
          <a:lstStyle/>
          <a:p>
            <a:pPr>
              <a:lnSpc>
                <a:spcPct val="150000"/>
              </a:lnSpc>
            </a:pPr>
            <a:r>
              <a:rPr lang="en-GB" sz="1600" dirty="0">
                <a:latin typeface="Linkpen 17a Print" panose="03050602060000000000" pitchFamily="66" charset="77"/>
              </a:rPr>
              <a:t>Although many men from Huddersfield signed up to fight there was a lot of vocal opposition to the war from different groups. </a:t>
            </a:r>
          </a:p>
        </p:txBody>
      </p:sp>
      <p:sp>
        <p:nvSpPr>
          <p:cNvPr id="3" name="TextBox 2">
            <a:extLst>
              <a:ext uri="{FF2B5EF4-FFF2-40B4-BE49-F238E27FC236}">
                <a16:creationId xmlns:a16="http://schemas.microsoft.com/office/drawing/2014/main" id="{FB63ED41-1CAE-D119-D29D-11FFE89B3678}"/>
              </a:ext>
            </a:extLst>
          </p:cNvPr>
          <p:cNvSpPr txBox="1"/>
          <p:nvPr/>
        </p:nvSpPr>
        <p:spPr>
          <a:xfrm>
            <a:off x="494261" y="2171664"/>
            <a:ext cx="8573356" cy="800219"/>
          </a:xfrm>
          <a:prstGeom prst="rect">
            <a:avLst/>
          </a:prstGeom>
          <a:noFill/>
        </p:spPr>
        <p:txBody>
          <a:bodyPr wrap="square">
            <a:spAutoFit/>
          </a:bodyPr>
          <a:lstStyle/>
          <a:p>
            <a:pPr>
              <a:lnSpc>
                <a:spcPct val="150000"/>
              </a:lnSpc>
            </a:pPr>
            <a:r>
              <a:rPr lang="en-GB" sz="1600" dirty="0">
                <a:latin typeface="Linkpen 17a Print" panose="03050602060000000000" pitchFamily="66" charset="77"/>
              </a:rPr>
              <a:t>The movement was still a minority but a lively and noisy presence in the town.</a:t>
            </a:r>
          </a:p>
        </p:txBody>
      </p:sp>
      <p:sp>
        <p:nvSpPr>
          <p:cNvPr id="7" name="TextBox 6">
            <a:extLst>
              <a:ext uri="{FF2B5EF4-FFF2-40B4-BE49-F238E27FC236}">
                <a16:creationId xmlns:a16="http://schemas.microsoft.com/office/drawing/2014/main" id="{5CA4F5DC-409D-FC6E-6570-A08DE273256B}"/>
              </a:ext>
            </a:extLst>
          </p:cNvPr>
          <p:cNvSpPr txBox="1"/>
          <p:nvPr/>
        </p:nvSpPr>
        <p:spPr>
          <a:xfrm>
            <a:off x="494264" y="3099546"/>
            <a:ext cx="8573356" cy="800219"/>
          </a:xfrm>
          <a:prstGeom prst="rect">
            <a:avLst/>
          </a:prstGeom>
          <a:noFill/>
        </p:spPr>
        <p:txBody>
          <a:bodyPr wrap="square">
            <a:spAutoFit/>
          </a:bodyPr>
          <a:lstStyle/>
          <a:p>
            <a:pPr>
              <a:lnSpc>
                <a:spcPct val="150000"/>
              </a:lnSpc>
            </a:pPr>
            <a:r>
              <a:rPr lang="en-GB" sz="1600" dirty="0">
                <a:latin typeface="Linkpen 17a Print" panose="03050602060000000000" pitchFamily="66" charset="77"/>
              </a:rPr>
              <a:t>Huddersfield became well known for its anti-war community and has even been called a ‘hotbed of pacifism’.</a:t>
            </a:r>
          </a:p>
        </p:txBody>
      </p:sp>
      <p:sp>
        <p:nvSpPr>
          <p:cNvPr id="10" name="TextBox 9">
            <a:extLst>
              <a:ext uri="{FF2B5EF4-FFF2-40B4-BE49-F238E27FC236}">
                <a16:creationId xmlns:a16="http://schemas.microsoft.com/office/drawing/2014/main" id="{1C971FAA-7BE1-8C71-BEAA-3C53A89347A0}"/>
              </a:ext>
            </a:extLst>
          </p:cNvPr>
          <p:cNvSpPr txBox="1"/>
          <p:nvPr/>
        </p:nvSpPr>
        <p:spPr>
          <a:xfrm>
            <a:off x="494260" y="4027428"/>
            <a:ext cx="8573356" cy="800219"/>
          </a:xfrm>
          <a:prstGeom prst="rect">
            <a:avLst/>
          </a:prstGeom>
          <a:noFill/>
        </p:spPr>
        <p:txBody>
          <a:bodyPr wrap="square">
            <a:spAutoFit/>
          </a:bodyPr>
          <a:lstStyle/>
          <a:p>
            <a:pPr>
              <a:lnSpc>
                <a:spcPct val="150000"/>
              </a:lnSpc>
            </a:pPr>
            <a:r>
              <a:rPr lang="en-GB" sz="1600" dirty="0">
                <a:latin typeface="Linkpen 17a Print" panose="03050602060000000000" pitchFamily="66" charset="77"/>
              </a:rPr>
              <a:t>Various protests were staged in the marketplace, including anti-conscription meetings where men burnt their call-up papers. </a:t>
            </a:r>
          </a:p>
        </p:txBody>
      </p:sp>
      <p:sp>
        <p:nvSpPr>
          <p:cNvPr id="4" name="TextBox 3">
            <a:extLst>
              <a:ext uri="{FF2B5EF4-FFF2-40B4-BE49-F238E27FC236}">
                <a16:creationId xmlns:a16="http://schemas.microsoft.com/office/drawing/2014/main" id="{953002A9-7AC7-59E8-B8A5-85E5FA99DB84}"/>
              </a:ext>
            </a:extLst>
          </p:cNvPr>
          <p:cNvSpPr txBox="1"/>
          <p:nvPr/>
        </p:nvSpPr>
        <p:spPr>
          <a:xfrm>
            <a:off x="494259" y="4955310"/>
            <a:ext cx="8973125" cy="1169551"/>
          </a:xfrm>
          <a:prstGeom prst="rect">
            <a:avLst/>
          </a:prstGeom>
          <a:noFill/>
        </p:spPr>
        <p:txBody>
          <a:bodyPr wrap="square">
            <a:spAutoFit/>
          </a:bodyPr>
          <a:lstStyle/>
          <a:p>
            <a:pPr>
              <a:lnSpc>
                <a:spcPct val="150000"/>
              </a:lnSpc>
            </a:pPr>
            <a:r>
              <a:rPr lang="en-GB" sz="1600" dirty="0">
                <a:latin typeface="Linkpen 17a Print" panose="03050602060000000000" pitchFamily="66" charset="77"/>
              </a:rPr>
              <a:t>Huddersfield as a community was largely tolerant of people who resisted signing up. At least 240 conscientious objectors came from across Kirklees. The majority, 117, came from Huddersfield.</a:t>
            </a:r>
          </a:p>
        </p:txBody>
      </p:sp>
      <p:pic>
        <p:nvPicPr>
          <p:cNvPr id="6" name="Picture 5" descr="An illustration of a World War One solider in his green army uniform and helmet. ">
            <a:extLst>
              <a:ext uri="{FF2B5EF4-FFF2-40B4-BE49-F238E27FC236}">
                <a16:creationId xmlns:a16="http://schemas.microsoft.com/office/drawing/2014/main" id="{C79D7921-E099-6FF6-9AA8-F8F8032590DD}"/>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9067617" y="500550"/>
            <a:ext cx="2298473" cy="5998209"/>
          </a:xfrm>
          <a:prstGeom prst="rect">
            <a:avLst/>
          </a:prstGeom>
        </p:spPr>
      </p:pic>
      <p:pic>
        <p:nvPicPr>
          <p:cNvPr id="2" name="Picture 1">
            <a:extLst>
              <a:ext uri="{FF2B5EF4-FFF2-40B4-BE49-F238E27FC236}">
                <a16:creationId xmlns:a16="http://schemas.microsoft.com/office/drawing/2014/main" id="{4D44C2D9-BF24-C287-69A3-9644F139F1C7}"/>
              </a:ext>
              <a:ext uri="{C183D7F6-B498-43B3-948B-1728B52AA6E4}">
                <adec:decorative xmlns:adec="http://schemas.microsoft.com/office/drawing/2017/decorative" val="1"/>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10540181" y="5496232"/>
            <a:ext cx="1651818" cy="1360326"/>
          </a:xfrm>
          <a:prstGeom prst="rect">
            <a:avLst/>
          </a:prstGeom>
        </p:spPr>
      </p:pic>
    </p:spTree>
    <p:extLst>
      <p:ext uri="{BB962C8B-B14F-4D97-AF65-F5344CB8AC3E}">
        <p14:creationId xmlns:p14="http://schemas.microsoft.com/office/powerpoint/2010/main" val="33889422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500"/>
                                        <p:tgtEl>
                                          <p:spTgt spid="3"/>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500"/>
                                        <p:tgtEl>
                                          <p:spTgt spid="7"/>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fade">
                                      <p:cBhvr>
                                        <p:cTn id="23" dur="500"/>
                                        <p:tgtEl>
                                          <p:spTgt spid="10"/>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fade">
                                      <p:cBhvr>
                                        <p:cTn id="2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3" grpId="0"/>
      <p:bldP spid="7" grpId="0"/>
      <p:bldP spid="10" grpId="0"/>
      <p:bldP spid="4" grpId="0"/>
    </p:bld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A9B45A6A-F452-C522-4DAF-D903B6AEB545}"/>
              </a:ext>
            </a:extLst>
          </p:cNvPr>
          <p:cNvSpPr>
            <a:spLocks noGrp="1"/>
          </p:cNvSpPr>
          <p:nvPr>
            <p:ph type="ctrTitle"/>
          </p:nvPr>
        </p:nvSpPr>
        <p:spPr>
          <a:xfrm>
            <a:off x="1524000" y="-2387600"/>
            <a:ext cx="9144000" cy="2387600"/>
          </a:xfrm>
        </p:spPr>
        <p:txBody>
          <a:bodyPr vert="horz" lIns="91440" tIns="45720" rIns="91440" bIns="45720" rtlCol="0" anchor="b">
            <a:normAutofit/>
          </a:bodyPr>
          <a:lstStyle/>
          <a:p>
            <a:r>
              <a:rPr lang="en-US" dirty="0"/>
              <a:t>Belgian Refugees</a:t>
            </a:r>
          </a:p>
        </p:txBody>
      </p:sp>
      <p:grpSp>
        <p:nvGrpSpPr>
          <p:cNvPr id="4" name="Group 3" descr="A photograph of the famous 1916 painting showing Britannia comforting a Belgian woman. ">
            <a:extLst>
              <a:ext uri="{FF2B5EF4-FFF2-40B4-BE49-F238E27FC236}">
                <a16:creationId xmlns:a16="http://schemas.microsoft.com/office/drawing/2014/main" id="{D41F4E02-835C-537A-880B-9E5DE65C4334}"/>
              </a:ext>
            </a:extLst>
          </p:cNvPr>
          <p:cNvGrpSpPr/>
          <p:nvPr/>
        </p:nvGrpSpPr>
        <p:grpSpPr>
          <a:xfrm>
            <a:off x="469277" y="598324"/>
            <a:ext cx="5211095" cy="4838807"/>
            <a:chOff x="469277" y="598324"/>
            <a:chExt cx="5211095" cy="4838807"/>
          </a:xfrm>
        </p:grpSpPr>
        <p:pic>
          <p:nvPicPr>
            <p:cNvPr id="6" name="Picture 5">
              <a:extLst>
                <a:ext uri="{FF2B5EF4-FFF2-40B4-BE49-F238E27FC236}">
                  <a16:creationId xmlns:a16="http://schemas.microsoft.com/office/drawing/2014/main" id="{58BC7013-DD6B-4E83-13F8-3C22EF6B9442}"/>
                </a:ext>
              </a:extLst>
            </p:cNvPr>
            <p:cNvPicPr>
              <a:picLocks noChangeAspect="1"/>
            </p:cNvPicPr>
            <p:nvPr/>
          </p:nvPicPr>
          <p:blipFill>
            <a:blip r:embed="rId4"/>
            <a:stretch>
              <a:fillRect/>
            </a:stretch>
          </p:blipFill>
          <p:spPr>
            <a:xfrm>
              <a:off x="518437" y="598324"/>
              <a:ext cx="5161935" cy="4838807"/>
            </a:xfrm>
            <a:prstGeom prst="rect">
              <a:avLst/>
            </a:prstGeom>
            <a:ln w="25400">
              <a:solidFill>
                <a:schemeClr val="tx1"/>
              </a:solidFill>
            </a:ln>
          </p:spPr>
        </p:pic>
        <p:sp>
          <p:nvSpPr>
            <p:cNvPr id="12" name="TextBox 11">
              <a:extLst>
                <a:ext uri="{FF2B5EF4-FFF2-40B4-BE49-F238E27FC236}">
                  <a16:creationId xmlns:a16="http://schemas.microsoft.com/office/drawing/2014/main" id="{2597CA38-A4CB-EC5D-4408-F88A6627B97B}"/>
                </a:ext>
              </a:extLst>
            </p:cNvPr>
            <p:cNvSpPr txBox="1"/>
            <p:nvPr/>
          </p:nvSpPr>
          <p:spPr>
            <a:xfrm>
              <a:off x="469277" y="5211695"/>
              <a:ext cx="2807571" cy="215444"/>
            </a:xfrm>
            <a:prstGeom prst="rect">
              <a:avLst/>
            </a:prstGeom>
            <a:noFill/>
          </p:spPr>
          <p:txBody>
            <a:bodyPr wrap="square">
              <a:spAutoFit/>
            </a:bodyPr>
            <a:lstStyle/>
            <a:p>
              <a:r>
                <a:rPr lang="en-GB" sz="800" b="0" i="0" dirty="0">
                  <a:solidFill>
                    <a:schemeClr val="bg1">
                      <a:lumMod val="75000"/>
                    </a:schemeClr>
                  </a:solidFill>
                  <a:effectLst/>
                  <a:latin typeface="Nunito" panose="02000503000000000000" pitchFamily="2" charset="77"/>
                </a:rPr>
                <a:t>© Public Domain from Wikimedia Commons</a:t>
              </a:r>
              <a:endParaRPr lang="en-GB" sz="800" dirty="0">
                <a:solidFill>
                  <a:schemeClr val="bg1">
                    <a:lumMod val="75000"/>
                  </a:schemeClr>
                </a:solidFill>
                <a:latin typeface="Nunito" panose="02000503000000000000" pitchFamily="2" charset="77"/>
              </a:endParaRPr>
            </a:p>
          </p:txBody>
        </p:sp>
      </p:grpSp>
      <p:grpSp>
        <p:nvGrpSpPr>
          <p:cNvPr id="13" name="Group 12" descr="A caption that reads 'A famous 1916 painting shows Britannia with a Belgian woman seeking comfort'. &#10;">
            <a:extLst>
              <a:ext uri="{FF2B5EF4-FFF2-40B4-BE49-F238E27FC236}">
                <a16:creationId xmlns:a16="http://schemas.microsoft.com/office/drawing/2014/main" id="{6C773C05-8D2F-A07C-5D6A-9F841B6B7748}"/>
              </a:ext>
            </a:extLst>
          </p:cNvPr>
          <p:cNvGrpSpPr/>
          <p:nvPr/>
        </p:nvGrpSpPr>
        <p:grpSpPr>
          <a:xfrm>
            <a:off x="583872" y="5473555"/>
            <a:ext cx="5885751" cy="755976"/>
            <a:chOff x="583872" y="5473555"/>
            <a:chExt cx="5885751" cy="755976"/>
          </a:xfrm>
        </p:grpSpPr>
        <p:sp>
          <p:nvSpPr>
            <p:cNvPr id="9" name="TextBox 8">
              <a:extLst>
                <a:ext uri="{FF2B5EF4-FFF2-40B4-BE49-F238E27FC236}">
                  <a16:creationId xmlns:a16="http://schemas.microsoft.com/office/drawing/2014/main" id="{90D1A5AA-D52E-216D-87D8-C90AA457E9E9}"/>
                </a:ext>
              </a:extLst>
            </p:cNvPr>
            <p:cNvSpPr txBox="1"/>
            <p:nvPr/>
          </p:nvSpPr>
          <p:spPr>
            <a:xfrm>
              <a:off x="793740" y="5473555"/>
              <a:ext cx="5675883" cy="755976"/>
            </a:xfrm>
            <a:prstGeom prst="rect">
              <a:avLst/>
            </a:prstGeom>
            <a:noFill/>
          </p:spPr>
          <p:txBody>
            <a:bodyPr wrap="square">
              <a:spAutoFit/>
            </a:bodyPr>
            <a:lstStyle/>
            <a:p>
              <a:pPr>
                <a:lnSpc>
                  <a:spcPct val="150000"/>
                </a:lnSpc>
              </a:pPr>
              <a:r>
                <a:rPr lang="en-GB" sz="1500" dirty="0">
                  <a:latin typeface="Linkpen 17a Print" panose="03050602060000000000" pitchFamily="66" charset="77"/>
                </a:rPr>
                <a:t>A famous 1916 painting shows Britannia</a:t>
              </a:r>
              <a:br>
                <a:rPr lang="en-GB" sz="1500" dirty="0">
                  <a:latin typeface="Linkpen 17a Print" panose="03050602060000000000" pitchFamily="66" charset="77"/>
                </a:rPr>
              </a:br>
              <a:r>
                <a:rPr lang="en-GB" sz="1500" dirty="0">
                  <a:latin typeface="Linkpen 17a Print" panose="03050602060000000000" pitchFamily="66" charset="77"/>
                </a:rPr>
                <a:t>with a Belgian woman seeking comfort.</a:t>
              </a:r>
            </a:p>
          </p:txBody>
        </p:sp>
        <p:pic>
          <p:nvPicPr>
            <p:cNvPr id="11" name="Picture 10" descr="A black drop of water&#10;&#10;Description automatically generated">
              <a:extLst>
                <a:ext uri="{FF2B5EF4-FFF2-40B4-BE49-F238E27FC236}">
                  <a16:creationId xmlns:a16="http://schemas.microsoft.com/office/drawing/2014/main" id="{F10EB1D4-28EB-894F-7C65-F55EE0A10F5E}"/>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rot="16200000">
              <a:off x="543124" y="5600927"/>
              <a:ext cx="281532" cy="200036"/>
            </a:xfrm>
            <a:prstGeom prst="rect">
              <a:avLst/>
            </a:prstGeom>
          </p:spPr>
        </p:pic>
      </p:grpSp>
      <p:sp>
        <p:nvSpPr>
          <p:cNvPr id="8" name="Title 1">
            <a:extLst>
              <a:ext uri="{FF2B5EF4-FFF2-40B4-BE49-F238E27FC236}">
                <a16:creationId xmlns:a16="http://schemas.microsoft.com/office/drawing/2014/main" id="{62FDE582-F43A-5432-1C9B-A9989408C8F0}"/>
              </a:ext>
            </a:extLst>
          </p:cNvPr>
          <p:cNvSpPr txBox="1">
            <a:spLocks/>
          </p:cNvSpPr>
          <p:nvPr/>
        </p:nvSpPr>
        <p:spPr>
          <a:xfrm>
            <a:off x="5774206" y="500003"/>
            <a:ext cx="7574691" cy="73940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4500" dirty="0">
                <a:ln w="12700">
                  <a:noFill/>
                </a:ln>
                <a:latin typeface="Superclarendon Rg" panose="02060605060000020003" pitchFamily="18" charset="77"/>
              </a:rPr>
              <a:t>Belgian Refugees</a:t>
            </a:r>
          </a:p>
        </p:txBody>
      </p:sp>
      <p:sp>
        <p:nvSpPr>
          <p:cNvPr id="5" name="TextBox 4">
            <a:extLst>
              <a:ext uri="{FF2B5EF4-FFF2-40B4-BE49-F238E27FC236}">
                <a16:creationId xmlns:a16="http://schemas.microsoft.com/office/drawing/2014/main" id="{91CB8B8C-368D-4876-DCCE-CE49E25DE5EC}"/>
              </a:ext>
            </a:extLst>
          </p:cNvPr>
          <p:cNvSpPr txBox="1"/>
          <p:nvPr/>
        </p:nvSpPr>
        <p:spPr>
          <a:xfrm>
            <a:off x="5829193" y="1354657"/>
            <a:ext cx="5675883" cy="1448473"/>
          </a:xfrm>
          <a:prstGeom prst="rect">
            <a:avLst/>
          </a:prstGeom>
          <a:noFill/>
        </p:spPr>
        <p:txBody>
          <a:bodyPr wrap="square">
            <a:spAutoFit/>
          </a:bodyPr>
          <a:lstStyle/>
          <a:p>
            <a:pPr>
              <a:lnSpc>
                <a:spcPct val="150000"/>
              </a:lnSpc>
            </a:pPr>
            <a:r>
              <a:rPr lang="en-GB" sz="1500" dirty="0">
                <a:latin typeface="Linkpen 17a Print" panose="03050602060000000000" pitchFamily="66" charset="77"/>
              </a:rPr>
              <a:t>During the first world war, the mills of Huddersfield struggled to keep up with the high demand for textiles needed to make items such as uniforms.</a:t>
            </a:r>
          </a:p>
        </p:txBody>
      </p:sp>
      <p:sp>
        <p:nvSpPr>
          <p:cNvPr id="3" name="TextBox 2">
            <a:extLst>
              <a:ext uri="{FF2B5EF4-FFF2-40B4-BE49-F238E27FC236}">
                <a16:creationId xmlns:a16="http://schemas.microsoft.com/office/drawing/2014/main" id="{FB63ED41-1CAE-D119-D29D-11FFE89B3678}"/>
              </a:ext>
            </a:extLst>
          </p:cNvPr>
          <p:cNvSpPr txBox="1"/>
          <p:nvPr/>
        </p:nvSpPr>
        <p:spPr>
          <a:xfrm>
            <a:off x="5829193" y="3067857"/>
            <a:ext cx="5397908" cy="755976"/>
          </a:xfrm>
          <a:prstGeom prst="rect">
            <a:avLst/>
          </a:prstGeom>
          <a:noFill/>
        </p:spPr>
        <p:txBody>
          <a:bodyPr wrap="square">
            <a:spAutoFit/>
          </a:bodyPr>
          <a:lstStyle/>
          <a:p>
            <a:pPr>
              <a:lnSpc>
                <a:spcPct val="150000"/>
              </a:lnSpc>
            </a:pPr>
            <a:r>
              <a:rPr lang="en-GB" sz="1500" dirty="0">
                <a:latin typeface="Linkpen 17a Print" panose="03050602060000000000" pitchFamily="66" charset="77"/>
              </a:rPr>
              <a:t>To help meet the demand, Huddersfield took in a large number of Belgian refugees.</a:t>
            </a:r>
          </a:p>
        </p:txBody>
      </p:sp>
      <p:sp>
        <p:nvSpPr>
          <p:cNvPr id="7" name="TextBox 6">
            <a:extLst>
              <a:ext uri="{FF2B5EF4-FFF2-40B4-BE49-F238E27FC236}">
                <a16:creationId xmlns:a16="http://schemas.microsoft.com/office/drawing/2014/main" id="{5CA4F5DC-409D-FC6E-6570-A08DE273256B}"/>
              </a:ext>
            </a:extLst>
          </p:cNvPr>
          <p:cNvSpPr txBox="1"/>
          <p:nvPr/>
        </p:nvSpPr>
        <p:spPr>
          <a:xfrm>
            <a:off x="5829193" y="4088560"/>
            <a:ext cx="5675883" cy="2140971"/>
          </a:xfrm>
          <a:prstGeom prst="rect">
            <a:avLst/>
          </a:prstGeom>
          <a:noFill/>
        </p:spPr>
        <p:txBody>
          <a:bodyPr wrap="square">
            <a:spAutoFit/>
          </a:bodyPr>
          <a:lstStyle/>
          <a:p>
            <a:pPr>
              <a:lnSpc>
                <a:spcPct val="150000"/>
              </a:lnSpc>
            </a:pPr>
            <a:r>
              <a:rPr lang="en-GB" sz="1500" dirty="0">
                <a:latin typeface="Linkpen 17a Print" panose="03050602060000000000" pitchFamily="66" charset="77"/>
              </a:rPr>
              <a:t>Over 540 Belgian refugees, who had fled their country, made the town of Huddersfield their home and contributed </a:t>
            </a:r>
          </a:p>
          <a:p>
            <a:pPr>
              <a:lnSpc>
                <a:spcPct val="150000"/>
              </a:lnSpc>
            </a:pPr>
            <a:r>
              <a:rPr lang="en-GB" sz="1500" dirty="0">
                <a:latin typeface="Linkpen 17a Print" panose="03050602060000000000" pitchFamily="66" charset="77"/>
              </a:rPr>
              <a:t>to the economy and to </a:t>
            </a:r>
          </a:p>
          <a:p>
            <a:pPr>
              <a:lnSpc>
                <a:spcPct val="150000"/>
              </a:lnSpc>
            </a:pPr>
            <a:r>
              <a:rPr lang="en-GB" sz="1500" dirty="0">
                <a:latin typeface="Linkpen 17a Print" panose="03050602060000000000" pitchFamily="66" charset="77"/>
              </a:rPr>
              <a:t>the workforce in </a:t>
            </a:r>
          </a:p>
          <a:p>
            <a:pPr>
              <a:lnSpc>
                <a:spcPct val="150000"/>
              </a:lnSpc>
            </a:pPr>
            <a:r>
              <a:rPr lang="en-GB" sz="1500" dirty="0">
                <a:latin typeface="Linkpen 17a Print" panose="03050602060000000000" pitchFamily="66" charset="77"/>
              </a:rPr>
              <a:t>the area.</a:t>
            </a:r>
          </a:p>
        </p:txBody>
      </p:sp>
      <p:pic>
        <p:nvPicPr>
          <p:cNvPr id="14" name="Picture 13" descr="An illustration of a green protective war helmet with a strap.">
            <a:extLst>
              <a:ext uri="{FF2B5EF4-FFF2-40B4-BE49-F238E27FC236}">
                <a16:creationId xmlns:a16="http://schemas.microsoft.com/office/drawing/2014/main" id="{6CDA8895-00E8-D705-4340-6357FA3C9DC2}"/>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rot="3339978">
            <a:off x="8409746" y="4689290"/>
            <a:ext cx="2549293" cy="2304840"/>
          </a:xfrm>
          <a:prstGeom prst="rect">
            <a:avLst/>
          </a:prstGeom>
        </p:spPr>
      </p:pic>
      <p:pic>
        <p:nvPicPr>
          <p:cNvPr id="2" name="Picture 1">
            <a:extLst>
              <a:ext uri="{FF2B5EF4-FFF2-40B4-BE49-F238E27FC236}">
                <a16:creationId xmlns:a16="http://schemas.microsoft.com/office/drawing/2014/main" id="{4D44C2D9-BF24-C287-69A3-9644F139F1C7}"/>
              </a:ext>
              <a:ext uri="{C183D7F6-B498-43B3-948B-1728B52AA6E4}">
                <adec:decorative xmlns:adec="http://schemas.microsoft.com/office/drawing/2017/decorative" val="1"/>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a:stretch/>
        </p:blipFill>
        <p:spPr>
          <a:xfrm>
            <a:off x="10540181" y="5496232"/>
            <a:ext cx="1651818" cy="1360326"/>
          </a:xfrm>
          <a:prstGeom prst="rect">
            <a:avLst/>
          </a:prstGeom>
        </p:spPr>
      </p:pic>
    </p:spTree>
    <p:extLst>
      <p:ext uri="{BB962C8B-B14F-4D97-AF65-F5344CB8AC3E}">
        <p14:creationId xmlns:p14="http://schemas.microsoft.com/office/powerpoint/2010/main" val="4070125042"/>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500"/>
                                            <p:tgtEl>
                                              <p:spTgt spid="13"/>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500"/>
                                            <p:tgtEl>
                                              <p:spTgt spid="5"/>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fade">
                                          <p:cBhvr>
                                            <p:cTn id="23" dur="500"/>
                                            <p:tgtEl>
                                              <p:spTgt spid="3"/>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fade">
                                          <p:cBhvr>
                                            <p:cTn id="27" dur="500"/>
                                            <p:tgtEl>
                                              <p:spTgt spid="7"/>
                                            </p:tgtEl>
                                          </p:cBhvr>
                                        </p:animEffect>
                                      </p:childTnLst>
                                    </p:cTn>
                                  </p:par>
                                  <p:par>
                                    <p:cTn id="28" presetID="2" presetClass="entr" presetSubtype="1" fill="hold" nodeType="withEffect" p14:presetBounceEnd="50000">
                                      <p:stCondLst>
                                        <p:cond delay="0"/>
                                      </p:stCondLst>
                                      <p:childTnLst>
                                        <p:set>
                                          <p:cBhvr>
                                            <p:cTn id="29" dur="1" fill="hold">
                                              <p:stCondLst>
                                                <p:cond delay="0"/>
                                              </p:stCondLst>
                                            </p:cTn>
                                            <p:tgtEl>
                                              <p:spTgt spid="14"/>
                                            </p:tgtEl>
                                            <p:attrNameLst>
                                              <p:attrName>style.visibility</p:attrName>
                                            </p:attrNameLst>
                                          </p:cBhvr>
                                          <p:to>
                                            <p:strVal val="visible"/>
                                          </p:to>
                                        </p:set>
                                        <p:anim calcmode="lin" valueType="num" p14:bounceEnd="50000">
                                          <p:cBhvr additive="base">
                                            <p:cTn id="30" dur="500" fill="hold"/>
                                            <p:tgtEl>
                                              <p:spTgt spid="14"/>
                                            </p:tgtEl>
                                            <p:attrNameLst>
                                              <p:attrName>ppt_x</p:attrName>
                                            </p:attrNameLst>
                                          </p:cBhvr>
                                          <p:tavLst>
                                            <p:tav tm="0">
                                              <p:val>
                                                <p:strVal val="#ppt_x"/>
                                              </p:val>
                                            </p:tav>
                                            <p:tav tm="100000">
                                              <p:val>
                                                <p:strVal val="#ppt_x"/>
                                              </p:val>
                                            </p:tav>
                                          </p:tavLst>
                                        </p:anim>
                                        <p:anim calcmode="lin" valueType="num" p14:bounceEnd="50000">
                                          <p:cBhvr additive="base">
                                            <p:cTn id="31" dur="500" fill="hold"/>
                                            <p:tgtEl>
                                              <p:spTgt spid="14"/>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5" grpId="0"/>
          <p:bldP spid="3" grpId="0"/>
          <p:bldP spid="7"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500"/>
                                            <p:tgtEl>
                                              <p:spTgt spid="13"/>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500"/>
                                            <p:tgtEl>
                                              <p:spTgt spid="5"/>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fade">
                                          <p:cBhvr>
                                            <p:cTn id="23" dur="500"/>
                                            <p:tgtEl>
                                              <p:spTgt spid="3"/>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fade">
                                          <p:cBhvr>
                                            <p:cTn id="27" dur="500"/>
                                            <p:tgtEl>
                                              <p:spTgt spid="7"/>
                                            </p:tgtEl>
                                          </p:cBhvr>
                                        </p:animEffect>
                                      </p:childTnLst>
                                    </p:cTn>
                                  </p:par>
                                  <p:par>
                                    <p:cTn id="28" presetID="2" presetClass="entr" presetSubtype="1" fill="hold" nodeType="withEffect">
                                      <p:stCondLst>
                                        <p:cond delay="0"/>
                                      </p:stCondLst>
                                      <p:childTnLst>
                                        <p:set>
                                          <p:cBhvr>
                                            <p:cTn id="29" dur="1" fill="hold">
                                              <p:stCondLst>
                                                <p:cond delay="0"/>
                                              </p:stCondLst>
                                            </p:cTn>
                                            <p:tgtEl>
                                              <p:spTgt spid="14"/>
                                            </p:tgtEl>
                                            <p:attrNameLst>
                                              <p:attrName>style.visibility</p:attrName>
                                            </p:attrNameLst>
                                          </p:cBhvr>
                                          <p:to>
                                            <p:strVal val="visible"/>
                                          </p:to>
                                        </p:set>
                                        <p:anim calcmode="lin" valueType="num">
                                          <p:cBhvr additive="base">
                                            <p:cTn id="30" dur="500" fill="hold"/>
                                            <p:tgtEl>
                                              <p:spTgt spid="14"/>
                                            </p:tgtEl>
                                            <p:attrNameLst>
                                              <p:attrName>ppt_x</p:attrName>
                                            </p:attrNameLst>
                                          </p:cBhvr>
                                          <p:tavLst>
                                            <p:tav tm="0">
                                              <p:val>
                                                <p:strVal val="#ppt_x"/>
                                              </p:val>
                                            </p:tav>
                                            <p:tav tm="100000">
                                              <p:val>
                                                <p:strVal val="#ppt_x"/>
                                              </p:val>
                                            </p:tav>
                                          </p:tavLst>
                                        </p:anim>
                                        <p:anim calcmode="lin" valueType="num">
                                          <p:cBhvr additive="base">
                                            <p:cTn id="31" dur="500" fill="hold"/>
                                            <p:tgtEl>
                                              <p:spTgt spid="14"/>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5" grpId="0"/>
          <p:bldP spid="3" grpId="0"/>
          <p:bldP spid="7" grpId="0"/>
        </p:bldLst>
      </p:timing>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D0FE543F-3602-97DB-FD77-C5AF76EC314B}"/>
              </a:ext>
            </a:extLst>
          </p:cNvPr>
          <p:cNvSpPr>
            <a:spLocks noGrp="1"/>
          </p:cNvSpPr>
          <p:nvPr>
            <p:ph type="ctrTitle"/>
          </p:nvPr>
        </p:nvSpPr>
        <p:spPr>
          <a:xfrm>
            <a:off x="1524000" y="-2387600"/>
            <a:ext cx="9144000" cy="2387600"/>
          </a:xfrm>
        </p:spPr>
        <p:txBody>
          <a:bodyPr vert="horz" lIns="91440" tIns="45720" rIns="91440" bIns="45720" rtlCol="0" anchor="b">
            <a:normAutofit/>
          </a:bodyPr>
          <a:lstStyle/>
          <a:p>
            <a:r>
              <a:rPr lang="en-US" dirty="0"/>
              <a:t>The Town That Bought Itself</a:t>
            </a:r>
          </a:p>
        </p:txBody>
      </p:sp>
      <p:sp>
        <p:nvSpPr>
          <p:cNvPr id="8" name="Title 1">
            <a:extLst>
              <a:ext uri="{FF2B5EF4-FFF2-40B4-BE49-F238E27FC236}">
                <a16:creationId xmlns:a16="http://schemas.microsoft.com/office/drawing/2014/main" id="{62FDE582-F43A-5432-1C9B-A9989408C8F0}"/>
              </a:ext>
            </a:extLst>
          </p:cNvPr>
          <p:cNvSpPr txBox="1">
            <a:spLocks/>
          </p:cNvSpPr>
          <p:nvPr/>
        </p:nvSpPr>
        <p:spPr>
          <a:xfrm>
            <a:off x="494269" y="433562"/>
            <a:ext cx="9220002" cy="73940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4500" dirty="0">
                <a:ln w="12700">
                  <a:noFill/>
                </a:ln>
                <a:latin typeface="Superclarendon Rg" panose="02060605060000020003" pitchFamily="18" charset="77"/>
              </a:rPr>
              <a:t>The town that bought itself</a:t>
            </a:r>
          </a:p>
        </p:txBody>
      </p:sp>
      <p:sp>
        <p:nvSpPr>
          <p:cNvPr id="5" name="TextBox 4">
            <a:extLst>
              <a:ext uri="{FF2B5EF4-FFF2-40B4-BE49-F238E27FC236}">
                <a16:creationId xmlns:a16="http://schemas.microsoft.com/office/drawing/2014/main" id="{91CB8B8C-368D-4876-DCCE-CE49E25DE5EC}"/>
              </a:ext>
            </a:extLst>
          </p:cNvPr>
          <p:cNvSpPr txBox="1"/>
          <p:nvPr/>
        </p:nvSpPr>
        <p:spPr>
          <a:xfrm>
            <a:off x="494263" y="1371602"/>
            <a:ext cx="8413757" cy="800219"/>
          </a:xfrm>
          <a:prstGeom prst="rect">
            <a:avLst/>
          </a:prstGeom>
          <a:noFill/>
        </p:spPr>
        <p:txBody>
          <a:bodyPr wrap="square">
            <a:spAutoFit/>
          </a:bodyPr>
          <a:lstStyle/>
          <a:p>
            <a:pPr>
              <a:lnSpc>
                <a:spcPct val="150000"/>
              </a:lnSpc>
            </a:pPr>
            <a:r>
              <a:rPr lang="en-GB" sz="1600" dirty="0">
                <a:latin typeface="Linkpen 17a Print" panose="03050602060000000000" pitchFamily="66" charset="77"/>
              </a:rPr>
              <a:t>The Ramsden family’s Huddersfield entered the 20th Century as an industrial powerhouse. </a:t>
            </a:r>
          </a:p>
        </p:txBody>
      </p:sp>
      <p:sp>
        <p:nvSpPr>
          <p:cNvPr id="3" name="TextBox 2">
            <a:extLst>
              <a:ext uri="{FF2B5EF4-FFF2-40B4-BE49-F238E27FC236}">
                <a16:creationId xmlns:a16="http://schemas.microsoft.com/office/drawing/2014/main" id="{FB63ED41-1CAE-D119-D29D-11FFE89B3678}"/>
              </a:ext>
            </a:extLst>
          </p:cNvPr>
          <p:cNvSpPr txBox="1"/>
          <p:nvPr/>
        </p:nvSpPr>
        <p:spPr>
          <a:xfrm>
            <a:off x="494261" y="2370456"/>
            <a:ext cx="8413757" cy="800219"/>
          </a:xfrm>
          <a:prstGeom prst="rect">
            <a:avLst/>
          </a:prstGeom>
          <a:noFill/>
        </p:spPr>
        <p:txBody>
          <a:bodyPr wrap="square">
            <a:spAutoFit/>
          </a:bodyPr>
          <a:lstStyle/>
          <a:p>
            <a:pPr>
              <a:lnSpc>
                <a:spcPct val="150000"/>
              </a:lnSpc>
            </a:pPr>
            <a:r>
              <a:rPr lang="en-GB" sz="1600" dirty="0">
                <a:latin typeface="Linkpen 17a Print" panose="03050602060000000000" pitchFamily="66" charset="77"/>
              </a:rPr>
              <a:t>However, in 1919, Sir John Ramsden began negotiations to sell the land that the family owned in the town.</a:t>
            </a:r>
          </a:p>
        </p:txBody>
      </p:sp>
      <p:sp>
        <p:nvSpPr>
          <p:cNvPr id="7" name="TextBox 6">
            <a:extLst>
              <a:ext uri="{FF2B5EF4-FFF2-40B4-BE49-F238E27FC236}">
                <a16:creationId xmlns:a16="http://schemas.microsoft.com/office/drawing/2014/main" id="{5CA4F5DC-409D-FC6E-6570-A08DE273256B}"/>
              </a:ext>
            </a:extLst>
          </p:cNvPr>
          <p:cNvSpPr txBox="1"/>
          <p:nvPr/>
        </p:nvSpPr>
        <p:spPr>
          <a:xfrm>
            <a:off x="494264" y="3369310"/>
            <a:ext cx="8413757" cy="800219"/>
          </a:xfrm>
          <a:prstGeom prst="rect">
            <a:avLst/>
          </a:prstGeom>
          <a:noFill/>
        </p:spPr>
        <p:txBody>
          <a:bodyPr wrap="square">
            <a:spAutoFit/>
          </a:bodyPr>
          <a:lstStyle/>
          <a:p>
            <a:pPr>
              <a:lnSpc>
                <a:spcPct val="150000"/>
              </a:lnSpc>
            </a:pPr>
            <a:r>
              <a:rPr lang="en-GB" sz="1600" dirty="0">
                <a:latin typeface="Linkpen 17a Print" panose="03050602060000000000" pitchFamily="66" charset="77"/>
              </a:rPr>
              <a:t>Through a middleman, Samuel Copley, the Ramsden Estate was bought for £1,300,000 by the Huddersfield Corporation. </a:t>
            </a:r>
          </a:p>
        </p:txBody>
      </p:sp>
      <p:sp>
        <p:nvSpPr>
          <p:cNvPr id="4" name="TextBox 3">
            <a:extLst>
              <a:ext uri="{FF2B5EF4-FFF2-40B4-BE49-F238E27FC236}">
                <a16:creationId xmlns:a16="http://schemas.microsoft.com/office/drawing/2014/main" id="{D7096604-E3B1-E97A-5DA2-6B9ACBF991C9}"/>
              </a:ext>
            </a:extLst>
          </p:cNvPr>
          <p:cNvSpPr txBox="1"/>
          <p:nvPr/>
        </p:nvSpPr>
        <p:spPr>
          <a:xfrm>
            <a:off x="494261" y="4368164"/>
            <a:ext cx="8413757" cy="800219"/>
          </a:xfrm>
          <a:prstGeom prst="rect">
            <a:avLst/>
          </a:prstGeom>
          <a:noFill/>
        </p:spPr>
        <p:txBody>
          <a:bodyPr wrap="square">
            <a:spAutoFit/>
          </a:bodyPr>
          <a:lstStyle/>
          <a:p>
            <a:pPr>
              <a:lnSpc>
                <a:spcPct val="150000"/>
              </a:lnSpc>
            </a:pPr>
            <a:r>
              <a:rPr lang="en-GB" sz="1600" dirty="0">
                <a:latin typeface="Linkpen 17a Print" panose="03050602060000000000" pitchFamily="66" charset="77"/>
              </a:rPr>
              <a:t>The Huddersfield Corporation was the town council who represented the people of Huddersfield.</a:t>
            </a:r>
          </a:p>
        </p:txBody>
      </p:sp>
      <p:sp>
        <p:nvSpPr>
          <p:cNvPr id="6" name="TextBox 5">
            <a:extLst>
              <a:ext uri="{FF2B5EF4-FFF2-40B4-BE49-F238E27FC236}">
                <a16:creationId xmlns:a16="http://schemas.microsoft.com/office/drawing/2014/main" id="{BB0DAC08-21E5-266C-A5DA-9520C861F871}"/>
              </a:ext>
            </a:extLst>
          </p:cNvPr>
          <p:cNvSpPr txBox="1"/>
          <p:nvPr/>
        </p:nvSpPr>
        <p:spPr>
          <a:xfrm>
            <a:off x="494260" y="5367018"/>
            <a:ext cx="8413757" cy="800219"/>
          </a:xfrm>
          <a:prstGeom prst="rect">
            <a:avLst/>
          </a:prstGeom>
          <a:noFill/>
        </p:spPr>
        <p:txBody>
          <a:bodyPr wrap="square">
            <a:spAutoFit/>
          </a:bodyPr>
          <a:lstStyle/>
          <a:p>
            <a:pPr>
              <a:lnSpc>
                <a:spcPct val="150000"/>
              </a:lnSpc>
            </a:pPr>
            <a:r>
              <a:rPr lang="en-GB" sz="1600" dirty="0">
                <a:latin typeface="Linkpen 17a Print" panose="03050602060000000000" pitchFamily="66" charset="77"/>
              </a:rPr>
              <a:t>The deal was completed in 1920 and Huddersfield became the first town to buy itself. </a:t>
            </a:r>
          </a:p>
        </p:txBody>
      </p:sp>
      <p:grpSp>
        <p:nvGrpSpPr>
          <p:cNvPr id="13" name="Group 12" descr="An illustration of three falling gold coins.">
            <a:extLst>
              <a:ext uri="{FF2B5EF4-FFF2-40B4-BE49-F238E27FC236}">
                <a16:creationId xmlns:a16="http://schemas.microsoft.com/office/drawing/2014/main" id="{20996E52-CA38-15FF-3E2A-413790AF64BA}"/>
              </a:ext>
            </a:extLst>
          </p:cNvPr>
          <p:cNvGrpSpPr/>
          <p:nvPr/>
        </p:nvGrpSpPr>
        <p:grpSpPr>
          <a:xfrm>
            <a:off x="8908017" y="729207"/>
            <a:ext cx="2684343" cy="4943036"/>
            <a:chOff x="8908017" y="729207"/>
            <a:chExt cx="2684343" cy="4943036"/>
          </a:xfrm>
        </p:grpSpPr>
        <p:pic>
          <p:nvPicPr>
            <p:cNvPr id="11" name="Picture 10" descr="An illustration of a gold coin.">
              <a:extLst>
                <a:ext uri="{FF2B5EF4-FFF2-40B4-BE49-F238E27FC236}">
                  <a16:creationId xmlns:a16="http://schemas.microsoft.com/office/drawing/2014/main" id="{DEB00A65-D444-22C1-52AE-6F6A32287E8A}"/>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rot="19249858">
              <a:off x="9717302" y="1966047"/>
              <a:ext cx="1875058" cy="1444849"/>
            </a:xfrm>
            <a:prstGeom prst="rect">
              <a:avLst/>
            </a:prstGeom>
          </p:spPr>
        </p:pic>
        <p:pic>
          <p:nvPicPr>
            <p:cNvPr id="12" name="Picture 11" descr="An illustration of a gold coin.">
              <a:extLst>
                <a:ext uri="{FF2B5EF4-FFF2-40B4-BE49-F238E27FC236}">
                  <a16:creationId xmlns:a16="http://schemas.microsoft.com/office/drawing/2014/main" id="{E9D478D6-2A1C-6C53-4E49-7274038EA816}"/>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rot="21254263">
              <a:off x="9764017" y="729207"/>
              <a:ext cx="1375872" cy="1060195"/>
            </a:xfrm>
            <a:prstGeom prst="rect">
              <a:avLst/>
            </a:prstGeom>
          </p:spPr>
        </p:pic>
        <p:pic>
          <p:nvPicPr>
            <p:cNvPr id="10" name="Picture 9">
              <a:extLst>
                <a:ext uri="{FF2B5EF4-FFF2-40B4-BE49-F238E27FC236}">
                  <a16:creationId xmlns:a16="http://schemas.microsoft.com/office/drawing/2014/main" id="{41104DED-9F41-4CD5-5315-BDC877D2B58E}"/>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8908017" y="3687326"/>
              <a:ext cx="2575933" cy="1984917"/>
            </a:xfrm>
            <a:prstGeom prst="rect">
              <a:avLst/>
            </a:prstGeom>
          </p:spPr>
        </p:pic>
      </p:grpSp>
      <p:pic>
        <p:nvPicPr>
          <p:cNvPr id="2" name="Picture 1">
            <a:extLst>
              <a:ext uri="{FF2B5EF4-FFF2-40B4-BE49-F238E27FC236}">
                <a16:creationId xmlns:a16="http://schemas.microsoft.com/office/drawing/2014/main" id="{4D44C2D9-BF24-C287-69A3-9644F139F1C7}"/>
              </a:ext>
              <a:ext uri="{C183D7F6-B498-43B3-948B-1728B52AA6E4}">
                <adec:decorative xmlns:adec="http://schemas.microsoft.com/office/drawing/2017/decorative" val="1"/>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a:stretch/>
        </p:blipFill>
        <p:spPr>
          <a:xfrm>
            <a:off x="10540181" y="5496232"/>
            <a:ext cx="1651818" cy="1360326"/>
          </a:xfrm>
          <a:prstGeom prst="rect">
            <a:avLst/>
          </a:prstGeom>
        </p:spPr>
      </p:pic>
    </p:spTree>
    <p:extLst>
      <p:ext uri="{BB962C8B-B14F-4D97-AF65-F5344CB8AC3E}">
        <p14:creationId xmlns:p14="http://schemas.microsoft.com/office/powerpoint/2010/main" val="10939767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fade">
                                      <p:cBhvr>
                                        <p:cTn id="11" dur="500"/>
                                        <p:tgtEl>
                                          <p:spTgt spid="13"/>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500"/>
                                        <p:tgtEl>
                                          <p:spTgt spid="5"/>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fade">
                                      <p:cBhvr>
                                        <p:cTn id="19" dur="500"/>
                                        <p:tgtEl>
                                          <p:spTgt spid="3"/>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fade">
                                      <p:cBhvr>
                                        <p:cTn id="23" dur="500"/>
                                        <p:tgtEl>
                                          <p:spTgt spid="7"/>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fade">
                                      <p:cBhvr>
                                        <p:cTn id="27" dur="500"/>
                                        <p:tgtEl>
                                          <p:spTgt spid="4"/>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6"/>
                                        </p:tgtEl>
                                        <p:attrNameLst>
                                          <p:attrName>style.visibility</p:attrName>
                                        </p:attrNameLst>
                                      </p:cBhvr>
                                      <p:to>
                                        <p:strVal val="visible"/>
                                      </p:to>
                                    </p:set>
                                    <p:animEffect transition="in" filter="fade">
                                      <p:cBhvr>
                                        <p:cTn id="31"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5" grpId="0"/>
      <p:bldP spid="3" grpId="0"/>
      <p:bldP spid="7" grpId="0"/>
      <p:bldP spid="4" grpId="0"/>
      <p:bldP spid="6" grpId="0"/>
    </p:bldLst>
  </p:timing>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18058513-1D39-8E18-AA63-3CBC48F41615}"/>
              </a:ext>
            </a:extLst>
          </p:cNvPr>
          <p:cNvSpPr>
            <a:spLocks noGrp="1"/>
          </p:cNvSpPr>
          <p:nvPr>
            <p:ph type="ctrTitle"/>
          </p:nvPr>
        </p:nvSpPr>
        <p:spPr>
          <a:xfrm>
            <a:off x="1524000" y="-2387600"/>
            <a:ext cx="9144000" cy="2387600"/>
          </a:xfrm>
        </p:spPr>
        <p:txBody>
          <a:bodyPr vert="horz" lIns="91440" tIns="45720" rIns="91440" bIns="45720" rtlCol="0" anchor="b">
            <a:normAutofit/>
          </a:bodyPr>
          <a:lstStyle/>
          <a:p>
            <a:r>
              <a:rPr lang="en-US" dirty="0"/>
              <a:t>World War 2</a:t>
            </a:r>
          </a:p>
        </p:txBody>
      </p:sp>
      <p:sp>
        <p:nvSpPr>
          <p:cNvPr id="5" name="TextBox 4">
            <a:extLst>
              <a:ext uri="{FF2B5EF4-FFF2-40B4-BE49-F238E27FC236}">
                <a16:creationId xmlns:a16="http://schemas.microsoft.com/office/drawing/2014/main" id="{91CB8B8C-368D-4876-DCCE-CE49E25DE5EC}"/>
              </a:ext>
            </a:extLst>
          </p:cNvPr>
          <p:cNvSpPr txBox="1"/>
          <p:nvPr/>
        </p:nvSpPr>
        <p:spPr>
          <a:xfrm>
            <a:off x="494263" y="672686"/>
            <a:ext cx="5896707" cy="800219"/>
          </a:xfrm>
          <a:prstGeom prst="rect">
            <a:avLst/>
          </a:prstGeom>
          <a:noFill/>
        </p:spPr>
        <p:txBody>
          <a:bodyPr wrap="square">
            <a:spAutoFit/>
          </a:bodyPr>
          <a:lstStyle/>
          <a:p>
            <a:pPr>
              <a:lnSpc>
                <a:spcPct val="150000"/>
              </a:lnSpc>
            </a:pPr>
            <a:r>
              <a:rPr lang="en-GB" sz="1600" dirty="0">
                <a:latin typeface="Linkpen 17a Print" panose="03050602060000000000" pitchFamily="66" charset="77"/>
              </a:rPr>
              <a:t>Sadly, just over 20 years after the end of </a:t>
            </a:r>
          </a:p>
          <a:p>
            <a:pPr>
              <a:lnSpc>
                <a:spcPct val="150000"/>
              </a:lnSpc>
            </a:pPr>
            <a:r>
              <a:rPr lang="en-GB" sz="1600" dirty="0">
                <a:latin typeface="Linkpen 17a Print" panose="03050602060000000000" pitchFamily="66" charset="77"/>
              </a:rPr>
              <a:t>World War 1, a second brutal war began…</a:t>
            </a:r>
          </a:p>
        </p:txBody>
      </p:sp>
      <p:sp>
        <p:nvSpPr>
          <p:cNvPr id="3" name="TextBox 2">
            <a:extLst>
              <a:ext uri="{FF2B5EF4-FFF2-40B4-BE49-F238E27FC236}">
                <a16:creationId xmlns:a16="http://schemas.microsoft.com/office/drawing/2014/main" id="{FB63ED41-1CAE-D119-D29D-11FFE89B3678}"/>
              </a:ext>
            </a:extLst>
          </p:cNvPr>
          <p:cNvSpPr txBox="1"/>
          <p:nvPr/>
        </p:nvSpPr>
        <p:spPr>
          <a:xfrm>
            <a:off x="494261" y="1695918"/>
            <a:ext cx="5896707" cy="800219"/>
          </a:xfrm>
          <a:prstGeom prst="rect">
            <a:avLst/>
          </a:prstGeom>
          <a:noFill/>
        </p:spPr>
        <p:txBody>
          <a:bodyPr wrap="square">
            <a:spAutoFit/>
          </a:bodyPr>
          <a:lstStyle/>
          <a:p>
            <a:pPr>
              <a:lnSpc>
                <a:spcPct val="150000"/>
              </a:lnSpc>
            </a:pPr>
            <a:r>
              <a:rPr lang="en-GB" sz="1600" dirty="0">
                <a:latin typeface="Linkpen 17a Print" panose="03050602060000000000" pitchFamily="66" charset="77"/>
              </a:rPr>
              <a:t>World War 2 was a global conflict that </a:t>
            </a:r>
          </a:p>
          <a:p>
            <a:pPr>
              <a:lnSpc>
                <a:spcPct val="150000"/>
              </a:lnSpc>
            </a:pPr>
            <a:r>
              <a:rPr lang="en-GB" sz="1600" dirty="0">
                <a:latin typeface="Linkpen 17a Print" panose="03050602060000000000" pitchFamily="66" charset="77"/>
              </a:rPr>
              <a:t>took place from 1939 to 1945. </a:t>
            </a:r>
          </a:p>
        </p:txBody>
      </p:sp>
      <p:sp>
        <p:nvSpPr>
          <p:cNvPr id="7" name="TextBox 6">
            <a:extLst>
              <a:ext uri="{FF2B5EF4-FFF2-40B4-BE49-F238E27FC236}">
                <a16:creationId xmlns:a16="http://schemas.microsoft.com/office/drawing/2014/main" id="{5CA4F5DC-409D-FC6E-6570-A08DE273256B}"/>
              </a:ext>
            </a:extLst>
          </p:cNvPr>
          <p:cNvSpPr txBox="1"/>
          <p:nvPr/>
        </p:nvSpPr>
        <p:spPr>
          <a:xfrm>
            <a:off x="494264" y="2719150"/>
            <a:ext cx="5896707" cy="800219"/>
          </a:xfrm>
          <a:prstGeom prst="rect">
            <a:avLst/>
          </a:prstGeom>
          <a:noFill/>
        </p:spPr>
        <p:txBody>
          <a:bodyPr wrap="square">
            <a:spAutoFit/>
          </a:bodyPr>
          <a:lstStyle/>
          <a:p>
            <a:pPr>
              <a:lnSpc>
                <a:spcPct val="150000"/>
              </a:lnSpc>
            </a:pPr>
            <a:r>
              <a:rPr lang="en-GB" sz="1600" dirty="0">
                <a:latin typeface="Linkpen 17a Print" panose="03050602060000000000" pitchFamily="66" charset="77"/>
              </a:rPr>
              <a:t>It involved many countries around the </a:t>
            </a:r>
          </a:p>
          <a:p>
            <a:pPr>
              <a:lnSpc>
                <a:spcPct val="150000"/>
              </a:lnSpc>
            </a:pPr>
            <a:r>
              <a:rPr lang="en-GB" sz="1600" dirty="0">
                <a:latin typeface="Linkpen 17a Print" panose="03050602060000000000" pitchFamily="66" charset="77"/>
              </a:rPr>
              <a:t>world, including Britain.</a:t>
            </a:r>
          </a:p>
        </p:txBody>
      </p:sp>
      <p:sp>
        <p:nvSpPr>
          <p:cNvPr id="4" name="TextBox 3">
            <a:extLst>
              <a:ext uri="{FF2B5EF4-FFF2-40B4-BE49-F238E27FC236}">
                <a16:creationId xmlns:a16="http://schemas.microsoft.com/office/drawing/2014/main" id="{D7096604-E3B1-E97A-5DA2-6B9ACBF991C9}"/>
              </a:ext>
            </a:extLst>
          </p:cNvPr>
          <p:cNvSpPr txBox="1"/>
          <p:nvPr/>
        </p:nvSpPr>
        <p:spPr>
          <a:xfrm>
            <a:off x="494261" y="3742383"/>
            <a:ext cx="5896707" cy="800219"/>
          </a:xfrm>
          <a:prstGeom prst="rect">
            <a:avLst/>
          </a:prstGeom>
          <a:noFill/>
        </p:spPr>
        <p:txBody>
          <a:bodyPr wrap="square">
            <a:spAutoFit/>
          </a:bodyPr>
          <a:lstStyle/>
          <a:p>
            <a:pPr>
              <a:lnSpc>
                <a:spcPct val="150000"/>
              </a:lnSpc>
            </a:pPr>
            <a:r>
              <a:rPr lang="en-GB" sz="1600" dirty="0">
                <a:latin typeface="Linkpen 17a Print" panose="03050602060000000000" pitchFamily="66" charset="77"/>
              </a:rPr>
              <a:t>The war began when Germany, led by Adolf Hitler, invaded Poland in September 1939. </a:t>
            </a:r>
          </a:p>
        </p:txBody>
      </p:sp>
      <p:grpSp>
        <p:nvGrpSpPr>
          <p:cNvPr id="10" name="Group 9" descr="A black and white photograph of Adolph Hitler.">
            <a:extLst>
              <a:ext uri="{FF2B5EF4-FFF2-40B4-BE49-F238E27FC236}">
                <a16:creationId xmlns:a16="http://schemas.microsoft.com/office/drawing/2014/main" id="{8B44A1B7-0BC9-7A86-1A4A-DEC73BBA0DBA}"/>
              </a:ext>
            </a:extLst>
          </p:cNvPr>
          <p:cNvGrpSpPr/>
          <p:nvPr/>
        </p:nvGrpSpPr>
        <p:grpSpPr>
          <a:xfrm>
            <a:off x="5203166" y="620543"/>
            <a:ext cx="6439424" cy="4122967"/>
            <a:chOff x="5577324" y="1233832"/>
            <a:chExt cx="6012762" cy="4012628"/>
          </a:xfrm>
        </p:grpSpPr>
        <p:pic>
          <p:nvPicPr>
            <p:cNvPr id="11" name="Picture 10" descr="A person in a military uniform&#10;&#10;Description automatically generated">
              <a:extLst>
                <a:ext uri="{FF2B5EF4-FFF2-40B4-BE49-F238E27FC236}">
                  <a16:creationId xmlns:a16="http://schemas.microsoft.com/office/drawing/2014/main" id="{4C19083C-5FA4-27C9-2F96-3586F59BB875}"/>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6536174" y="1279362"/>
              <a:ext cx="5053912" cy="3967098"/>
            </a:xfrm>
            <a:prstGeom prst="rect">
              <a:avLst/>
            </a:prstGeom>
            <a:ln w="25400">
              <a:solidFill>
                <a:schemeClr val="tx1"/>
              </a:solidFill>
            </a:ln>
          </p:spPr>
        </p:pic>
        <p:sp>
          <p:nvSpPr>
            <p:cNvPr id="12" name="TextBox 11">
              <a:extLst>
                <a:ext uri="{FF2B5EF4-FFF2-40B4-BE49-F238E27FC236}">
                  <a16:creationId xmlns:a16="http://schemas.microsoft.com/office/drawing/2014/main" id="{A1E9FCEF-1A15-C37C-F60E-7346F006B0B1}"/>
                </a:ext>
              </a:extLst>
            </p:cNvPr>
            <p:cNvSpPr txBox="1"/>
            <p:nvPr/>
          </p:nvSpPr>
          <p:spPr>
            <a:xfrm>
              <a:off x="5577324" y="1233832"/>
              <a:ext cx="2137063" cy="211714"/>
            </a:xfrm>
            <a:prstGeom prst="rect">
              <a:avLst/>
            </a:prstGeom>
            <a:noFill/>
          </p:spPr>
          <p:txBody>
            <a:bodyPr wrap="square">
              <a:spAutoFit/>
            </a:bodyPr>
            <a:lstStyle/>
            <a:p>
              <a:pPr algn="r"/>
              <a:r>
                <a:rPr lang="en-GB" sz="800" b="0" i="0" dirty="0">
                  <a:solidFill>
                    <a:schemeClr val="bg1">
                      <a:lumMod val="85000"/>
                    </a:schemeClr>
                  </a:solidFill>
                  <a:effectLst/>
                  <a:latin typeface="Nunito" panose="02000503000000000000" pitchFamily="2" charset="77"/>
                </a:rPr>
                <a:t>© IWM (MOI) FLM 1531</a:t>
              </a:r>
              <a:endParaRPr lang="en-GB" sz="800" dirty="0">
                <a:solidFill>
                  <a:schemeClr val="bg1">
                    <a:lumMod val="85000"/>
                  </a:schemeClr>
                </a:solidFill>
                <a:latin typeface="Nunito" panose="02000503000000000000" pitchFamily="2" charset="77"/>
              </a:endParaRPr>
            </a:p>
          </p:txBody>
        </p:sp>
      </p:grpSp>
      <p:pic>
        <p:nvPicPr>
          <p:cNvPr id="2" name="Picture 1">
            <a:extLst>
              <a:ext uri="{FF2B5EF4-FFF2-40B4-BE49-F238E27FC236}">
                <a16:creationId xmlns:a16="http://schemas.microsoft.com/office/drawing/2014/main" id="{4D44C2D9-BF24-C287-69A3-9644F139F1C7}"/>
              </a:ext>
              <a:ext uri="{C183D7F6-B498-43B3-948B-1728B52AA6E4}">
                <adec:decorative xmlns:adec="http://schemas.microsoft.com/office/drawing/2017/decorative" val="1"/>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10540181" y="0"/>
            <a:ext cx="1651818" cy="1360326"/>
          </a:xfrm>
          <a:prstGeom prst="rect">
            <a:avLst/>
          </a:prstGeom>
        </p:spPr>
      </p:pic>
      <p:pic>
        <p:nvPicPr>
          <p:cNvPr id="9" name="Picture 8" descr="Timeline going from AD 1910 to AD 2025. There are three boxes on the line. &#10;The first says &quot;1st September 1939 - World War 2 Begins.&quot;&#10;The second says &quot;2nd September 1945 - End of World War 2&quot;&#10;The third says &quot;You are here&quot; next to 2023.">
            <a:extLst>
              <a:ext uri="{FF2B5EF4-FFF2-40B4-BE49-F238E27FC236}">
                <a16:creationId xmlns:a16="http://schemas.microsoft.com/office/drawing/2014/main" id="{42329EFA-A74C-6223-4B4E-D8B514EC6661}"/>
              </a:ext>
            </a:extLst>
          </p:cNvPr>
          <p:cNvPicPr>
            <a:picLocks noChangeAspect="1"/>
          </p:cNvPicPr>
          <p:nvPr/>
        </p:nvPicPr>
        <p:blipFill>
          <a:blip r:embed="rId6" cstate="screen">
            <a:extLst>
              <a:ext uri="{28A0092B-C50C-407E-A947-70E740481C1C}">
                <a14:useLocalDpi xmlns:a14="http://schemas.microsoft.com/office/drawing/2010/main"/>
              </a:ext>
            </a:extLst>
          </a:blip>
          <a:srcRect/>
          <a:stretch/>
        </p:blipFill>
        <p:spPr>
          <a:xfrm>
            <a:off x="-108151" y="4451435"/>
            <a:ext cx="12421965" cy="2089896"/>
          </a:xfrm>
          <a:prstGeom prst="rect">
            <a:avLst/>
          </a:prstGeom>
        </p:spPr>
      </p:pic>
    </p:spTree>
    <p:extLst>
      <p:ext uri="{BB962C8B-B14F-4D97-AF65-F5344CB8AC3E}">
        <p14:creationId xmlns:p14="http://schemas.microsoft.com/office/powerpoint/2010/main" val="39803916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500"/>
                                        <p:tgtEl>
                                          <p:spTgt spid="10"/>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500"/>
                                        <p:tgtEl>
                                          <p:spTgt spid="3"/>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500"/>
                                        <p:tgtEl>
                                          <p:spTgt spid="7"/>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fade">
                                      <p:cBhvr>
                                        <p:cTn id="23" dur="500"/>
                                        <p:tgtEl>
                                          <p:spTgt spid="4"/>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3" grpId="0"/>
      <p:bldP spid="7" grpId="0"/>
      <p:bldP spid="4"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47B049E7-64ED-A7EF-2AB5-9DDF372D746D}"/>
              </a:ext>
            </a:extLst>
          </p:cNvPr>
          <p:cNvSpPr>
            <a:spLocks noGrp="1"/>
          </p:cNvSpPr>
          <p:nvPr>
            <p:ph type="ctrTitle"/>
          </p:nvPr>
        </p:nvSpPr>
        <p:spPr>
          <a:xfrm>
            <a:off x="1524000" y="-2387600"/>
            <a:ext cx="9144000" cy="2387600"/>
          </a:xfrm>
        </p:spPr>
        <p:txBody>
          <a:bodyPr vert="horz" lIns="91440" tIns="45720" rIns="91440" bIns="45720" rtlCol="0" anchor="b">
            <a:normAutofit/>
          </a:bodyPr>
          <a:lstStyle/>
          <a:p>
            <a:r>
              <a:rPr lang="en-US" dirty="0"/>
              <a:t>Huddersfield before the 20</a:t>
            </a:r>
            <a:r>
              <a:rPr lang="en-US" baseline="30000" dirty="0"/>
              <a:t>th</a:t>
            </a:r>
            <a:r>
              <a:rPr lang="en-US" dirty="0"/>
              <a:t> Century</a:t>
            </a:r>
          </a:p>
        </p:txBody>
      </p:sp>
      <p:grpSp>
        <p:nvGrpSpPr>
          <p:cNvPr id="8" name="Group 7" descr="A painting of green fields and trees with Huddersfield shown in the background, it was painted by William Cowen. ">
            <a:extLst>
              <a:ext uri="{FF2B5EF4-FFF2-40B4-BE49-F238E27FC236}">
                <a16:creationId xmlns:a16="http://schemas.microsoft.com/office/drawing/2014/main" id="{A341EC22-887C-7D31-A6E2-542477401048}"/>
              </a:ext>
            </a:extLst>
          </p:cNvPr>
          <p:cNvGrpSpPr/>
          <p:nvPr/>
        </p:nvGrpSpPr>
        <p:grpSpPr>
          <a:xfrm>
            <a:off x="1245162" y="389350"/>
            <a:ext cx="9771599" cy="4814119"/>
            <a:chOff x="1245162" y="389350"/>
            <a:chExt cx="9771599" cy="4814119"/>
          </a:xfrm>
        </p:grpSpPr>
        <p:pic>
          <p:nvPicPr>
            <p:cNvPr id="4" name="Picture 3" descr="&#10;&#10;">
              <a:extLst>
                <a:ext uri="{FF2B5EF4-FFF2-40B4-BE49-F238E27FC236}">
                  <a16:creationId xmlns:a16="http://schemas.microsoft.com/office/drawing/2014/main" id="{2D1ED038-B38F-9947-1F5D-A4333EB4634F}"/>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245162" y="389350"/>
              <a:ext cx="9701676" cy="4814119"/>
            </a:xfrm>
            <a:prstGeom prst="rect">
              <a:avLst/>
            </a:prstGeom>
            <a:ln w="25400">
              <a:solidFill>
                <a:schemeClr val="tx1"/>
              </a:solidFill>
            </a:ln>
          </p:spPr>
        </p:pic>
        <p:sp>
          <p:nvSpPr>
            <p:cNvPr id="5" name="TextBox 4">
              <a:extLst>
                <a:ext uri="{FF2B5EF4-FFF2-40B4-BE49-F238E27FC236}">
                  <a16:creationId xmlns:a16="http://schemas.microsoft.com/office/drawing/2014/main" id="{8C088508-C8B6-379C-5CD4-8DC158AE93F8}"/>
                </a:ext>
              </a:extLst>
            </p:cNvPr>
            <p:cNvSpPr txBox="1"/>
            <p:nvPr/>
          </p:nvSpPr>
          <p:spPr>
            <a:xfrm>
              <a:off x="7532607" y="389350"/>
              <a:ext cx="3484154" cy="430887"/>
            </a:xfrm>
            <a:prstGeom prst="rect">
              <a:avLst/>
            </a:prstGeom>
            <a:noFill/>
          </p:spPr>
          <p:txBody>
            <a:bodyPr wrap="square">
              <a:spAutoFit/>
            </a:bodyPr>
            <a:lstStyle/>
            <a:p>
              <a:pPr algn="ctr">
                <a:lnSpc>
                  <a:spcPct val="150000"/>
                </a:lnSpc>
              </a:pPr>
              <a:r>
                <a:rPr lang="en-GB" sz="1600" dirty="0">
                  <a:solidFill>
                    <a:schemeClr val="bg1"/>
                  </a:solidFill>
                  <a:latin typeface="Linkpen 17a Print" panose="03050602060000000000" pitchFamily="66" charset="77"/>
                </a:rPr>
                <a:t>Painted by William Cowen</a:t>
              </a:r>
            </a:p>
          </p:txBody>
        </p:sp>
      </p:grpSp>
      <p:sp>
        <p:nvSpPr>
          <p:cNvPr id="6" name="TextBox 5">
            <a:extLst>
              <a:ext uri="{FF2B5EF4-FFF2-40B4-BE49-F238E27FC236}">
                <a16:creationId xmlns:a16="http://schemas.microsoft.com/office/drawing/2014/main" id="{3F7CEE7F-D340-89AA-4E7D-4F3809A5B469}"/>
              </a:ext>
            </a:extLst>
          </p:cNvPr>
          <p:cNvSpPr txBox="1"/>
          <p:nvPr/>
        </p:nvSpPr>
        <p:spPr>
          <a:xfrm>
            <a:off x="1217452" y="4969356"/>
            <a:ext cx="978194" cy="215444"/>
          </a:xfrm>
          <a:prstGeom prst="rect">
            <a:avLst/>
          </a:prstGeom>
          <a:noFill/>
        </p:spPr>
        <p:txBody>
          <a:bodyPr wrap="square">
            <a:spAutoFit/>
          </a:bodyPr>
          <a:lstStyle/>
          <a:p>
            <a:r>
              <a:rPr lang="en-GB" sz="800" b="0" i="0" dirty="0">
                <a:solidFill>
                  <a:srgbClr val="AEC8AA"/>
                </a:solidFill>
                <a:effectLst/>
                <a:latin typeface="Nunito" panose="02000503000000000000" pitchFamily="2" charset="77"/>
              </a:rPr>
              <a:t>© Public Domain</a:t>
            </a:r>
            <a:endParaRPr lang="en-GB" sz="800" dirty="0">
              <a:solidFill>
                <a:srgbClr val="AEC8AA"/>
              </a:solidFill>
              <a:latin typeface="Nunito" panose="02000503000000000000" pitchFamily="2" charset="77"/>
            </a:endParaRPr>
          </a:p>
        </p:txBody>
      </p:sp>
      <p:sp>
        <p:nvSpPr>
          <p:cNvPr id="3" name="TextBox 2">
            <a:extLst>
              <a:ext uri="{FF2B5EF4-FFF2-40B4-BE49-F238E27FC236}">
                <a16:creationId xmlns:a16="http://schemas.microsoft.com/office/drawing/2014/main" id="{A8537F30-7CE9-FDFD-60D6-38AF35774DC2}"/>
              </a:ext>
            </a:extLst>
          </p:cNvPr>
          <p:cNvSpPr txBox="1"/>
          <p:nvPr/>
        </p:nvSpPr>
        <p:spPr>
          <a:xfrm>
            <a:off x="2535624" y="5295604"/>
            <a:ext cx="7120752" cy="1169551"/>
          </a:xfrm>
          <a:prstGeom prst="rect">
            <a:avLst/>
          </a:prstGeom>
          <a:noFill/>
        </p:spPr>
        <p:txBody>
          <a:bodyPr wrap="square">
            <a:spAutoFit/>
          </a:bodyPr>
          <a:lstStyle/>
          <a:p>
            <a:pPr algn="ctr">
              <a:lnSpc>
                <a:spcPct val="150000"/>
              </a:lnSpc>
            </a:pPr>
            <a:r>
              <a:rPr lang="en-GB" sz="1600" dirty="0">
                <a:latin typeface="Linkpen 17a Print" panose="03050602060000000000" pitchFamily="66" charset="77"/>
              </a:rPr>
              <a:t>A View of Huddersfield from the Ramsden family home, Longley Hall – Painted in 1849. It shows how the town would have looked before entering the 20th century.</a:t>
            </a:r>
          </a:p>
        </p:txBody>
      </p:sp>
      <p:pic>
        <p:nvPicPr>
          <p:cNvPr id="2" name="Picture 1">
            <a:extLst>
              <a:ext uri="{FF2B5EF4-FFF2-40B4-BE49-F238E27FC236}">
                <a16:creationId xmlns:a16="http://schemas.microsoft.com/office/drawing/2014/main" id="{4D44C2D9-BF24-C287-69A3-9644F139F1C7}"/>
              </a:ext>
              <a:ext uri="{C183D7F6-B498-43B3-948B-1728B52AA6E4}">
                <adec:decorative xmlns:adec="http://schemas.microsoft.com/office/drawing/2017/decorative" val="1"/>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10540181" y="5496232"/>
            <a:ext cx="1651818" cy="1360326"/>
          </a:xfrm>
          <a:prstGeom prst="rect">
            <a:avLst/>
          </a:prstGeom>
        </p:spPr>
      </p:pic>
    </p:spTree>
    <p:extLst>
      <p:ext uri="{BB962C8B-B14F-4D97-AF65-F5344CB8AC3E}">
        <p14:creationId xmlns:p14="http://schemas.microsoft.com/office/powerpoint/2010/main" val="1065668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3">
                                            <p:txEl>
                                              <p:pRg st="0" end="0"/>
                                            </p:txEl>
                                          </p:spTgt>
                                        </p:tgtEl>
                                        <p:attrNameLst>
                                          <p:attrName>style.visibility</p:attrName>
                                        </p:attrNameLst>
                                      </p:cBhvr>
                                      <p:to>
                                        <p:strVal val="visible"/>
                                      </p:to>
                                    </p:set>
                                    <p:animEffect transition="in" filter="fade">
                                      <p:cBhvr>
                                        <p:cTn id="15"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 grpId="0" build="allAtOnce"/>
    </p:bldLst>
  </p:timing>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E2C9509-C6A6-0DE9-8E1C-C16EFB8B39FA}"/>
              </a:ext>
            </a:extLst>
          </p:cNvPr>
          <p:cNvSpPr>
            <a:spLocks noGrp="1"/>
          </p:cNvSpPr>
          <p:nvPr>
            <p:ph type="ctrTitle"/>
          </p:nvPr>
        </p:nvSpPr>
        <p:spPr>
          <a:xfrm>
            <a:off x="1524000" y="-2387600"/>
            <a:ext cx="9144000" cy="2387600"/>
          </a:xfrm>
        </p:spPr>
        <p:txBody>
          <a:bodyPr vert="horz" lIns="91440" tIns="45720" rIns="91440" bIns="45720" rtlCol="0" anchor="b">
            <a:normAutofit/>
          </a:bodyPr>
          <a:lstStyle/>
          <a:p>
            <a:r>
              <a:rPr lang="en-US" dirty="0"/>
              <a:t>The Allies and the Axis Powers</a:t>
            </a:r>
          </a:p>
        </p:txBody>
      </p:sp>
      <p:sp>
        <p:nvSpPr>
          <p:cNvPr id="5" name="TextBox 4">
            <a:extLst>
              <a:ext uri="{FF2B5EF4-FFF2-40B4-BE49-F238E27FC236}">
                <a16:creationId xmlns:a16="http://schemas.microsoft.com/office/drawing/2014/main" id="{91CB8B8C-368D-4876-DCCE-CE49E25DE5EC}"/>
              </a:ext>
            </a:extLst>
          </p:cNvPr>
          <p:cNvSpPr txBox="1"/>
          <p:nvPr/>
        </p:nvSpPr>
        <p:spPr>
          <a:xfrm>
            <a:off x="494263" y="571383"/>
            <a:ext cx="11176627" cy="800219"/>
          </a:xfrm>
          <a:prstGeom prst="rect">
            <a:avLst/>
          </a:prstGeom>
          <a:noFill/>
        </p:spPr>
        <p:txBody>
          <a:bodyPr wrap="square">
            <a:spAutoFit/>
          </a:bodyPr>
          <a:lstStyle/>
          <a:p>
            <a:pPr>
              <a:lnSpc>
                <a:spcPct val="150000"/>
              </a:lnSpc>
            </a:pPr>
            <a:r>
              <a:rPr lang="en-GB" sz="1600" dirty="0">
                <a:latin typeface="Linkpen 17a Print" panose="03050602060000000000" pitchFamily="66" charset="77"/>
              </a:rPr>
              <a:t>The invasion of Poland sparked a series of alliances and declarations of war. </a:t>
            </a:r>
          </a:p>
          <a:p>
            <a:pPr>
              <a:lnSpc>
                <a:spcPct val="150000"/>
              </a:lnSpc>
            </a:pPr>
            <a:r>
              <a:rPr lang="en-GB" sz="1600" dirty="0">
                <a:latin typeface="Linkpen 17a Print" panose="03050602060000000000" pitchFamily="66" charset="77"/>
              </a:rPr>
              <a:t>Many nations were drawn into the conflict. </a:t>
            </a:r>
          </a:p>
        </p:txBody>
      </p:sp>
      <p:sp>
        <p:nvSpPr>
          <p:cNvPr id="8" name="TextBox 7">
            <a:extLst>
              <a:ext uri="{FF2B5EF4-FFF2-40B4-BE49-F238E27FC236}">
                <a16:creationId xmlns:a16="http://schemas.microsoft.com/office/drawing/2014/main" id="{EE0EB2CD-58C6-01C0-A4CF-67057CD7DE81}"/>
              </a:ext>
            </a:extLst>
          </p:cNvPr>
          <p:cNvSpPr txBox="1"/>
          <p:nvPr/>
        </p:nvSpPr>
        <p:spPr>
          <a:xfrm>
            <a:off x="494262" y="1500532"/>
            <a:ext cx="11176627" cy="1169551"/>
          </a:xfrm>
          <a:prstGeom prst="rect">
            <a:avLst/>
          </a:prstGeom>
          <a:noFill/>
        </p:spPr>
        <p:txBody>
          <a:bodyPr wrap="square">
            <a:spAutoFit/>
          </a:bodyPr>
          <a:lstStyle/>
          <a:p>
            <a:pPr>
              <a:lnSpc>
                <a:spcPct val="150000"/>
              </a:lnSpc>
            </a:pPr>
            <a:r>
              <a:rPr lang="en-GB" sz="1600" dirty="0">
                <a:latin typeface="Linkpen 17a Print" panose="03050602060000000000" pitchFamily="66" charset="77"/>
              </a:rPr>
              <a:t>The war was fought between two major alliances: the Allies, which included Britain, the United States, and the Soviet Union, and the Axis powers, led by Germany, Italy, and Japan.</a:t>
            </a:r>
          </a:p>
        </p:txBody>
      </p:sp>
      <p:pic>
        <p:nvPicPr>
          <p:cNvPr id="6" name="Picture 5" descr="An image of a world map with blue highlighted Allies forces, red highlighted Axis Powers, and pale grey highlighted neutral countries and territories.&#10;&#10;The key on the right indicated red is 'Axis Powers (another colonies), Blue is 'Allies (and their colonies0', and pale grey is 'Neutral countries and territories'.">
            <a:extLst>
              <a:ext uri="{FF2B5EF4-FFF2-40B4-BE49-F238E27FC236}">
                <a16:creationId xmlns:a16="http://schemas.microsoft.com/office/drawing/2014/main" id="{C6D9CC36-E596-75B1-5C9F-6A89B5D8BC84}"/>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77276" y="2460033"/>
            <a:ext cx="11437448" cy="3924907"/>
          </a:xfrm>
          <a:prstGeom prst="rect">
            <a:avLst/>
          </a:prstGeom>
        </p:spPr>
      </p:pic>
      <p:pic>
        <p:nvPicPr>
          <p:cNvPr id="9" name="Picture 8" descr="An illustration of a green protective war helmet with a strap.">
            <a:extLst>
              <a:ext uri="{FF2B5EF4-FFF2-40B4-BE49-F238E27FC236}">
                <a16:creationId xmlns:a16="http://schemas.microsoft.com/office/drawing/2014/main" id="{0C13904C-AAA1-ADA0-9007-9B26C44E8275}"/>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rot="18418696">
            <a:off x="8643459" y="5018625"/>
            <a:ext cx="2135467" cy="1930696"/>
          </a:xfrm>
          <a:prstGeom prst="rect">
            <a:avLst/>
          </a:prstGeom>
        </p:spPr>
      </p:pic>
      <p:pic>
        <p:nvPicPr>
          <p:cNvPr id="2" name="Picture 1">
            <a:extLst>
              <a:ext uri="{FF2B5EF4-FFF2-40B4-BE49-F238E27FC236}">
                <a16:creationId xmlns:a16="http://schemas.microsoft.com/office/drawing/2014/main" id="{4D44C2D9-BF24-C287-69A3-9644F139F1C7}"/>
              </a:ext>
              <a:ext uri="{C183D7F6-B498-43B3-948B-1728B52AA6E4}">
                <adec:decorative xmlns:adec="http://schemas.microsoft.com/office/drawing/2017/decorative" val="1"/>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10540181" y="5496232"/>
            <a:ext cx="1651818" cy="1360326"/>
          </a:xfrm>
          <a:prstGeom prst="rect">
            <a:avLst/>
          </a:prstGeom>
        </p:spPr>
      </p:pic>
    </p:spTree>
    <p:extLst>
      <p:ext uri="{BB962C8B-B14F-4D97-AF65-F5344CB8AC3E}">
        <p14:creationId xmlns:p14="http://schemas.microsoft.com/office/powerpoint/2010/main" val="1126678387"/>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500"/>
                                            <p:tgtEl>
                                              <p:spTgt spid="8"/>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childTnLst>
                              </p:cTn>
                            </p:par>
                            <p:par>
                              <p:cTn id="16" fill="hold">
                                <p:stCondLst>
                                  <p:cond delay="1500"/>
                                </p:stCondLst>
                                <p:childTnLst>
                                  <p:par>
                                    <p:cTn id="17" presetID="2" presetClass="entr" presetSubtype="1" fill="hold" nodeType="afterEffect" p14:presetBounceEnd="50000">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14:bounceEnd="50000">
                                          <p:cBhvr additive="base">
                                            <p:cTn id="19" dur="500" fill="hold"/>
                                            <p:tgtEl>
                                              <p:spTgt spid="9"/>
                                            </p:tgtEl>
                                            <p:attrNameLst>
                                              <p:attrName>ppt_x</p:attrName>
                                            </p:attrNameLst>
                                          </p:cBhvr>
                                          <p:tavLst>
                                            <p:tav tm="0">
                                              <p:val>
                                                <p:strVal val="#ppt_x"/>
                                              </p:val>
                                            </p:tav>
                                            <p:tav tm="100000">
                                              <p:val>
                                                <p:strVal val="#ppt_x"/>
                                              </p:val>
                                            </p:tav>
                                          </p:tavLst>
                                        </p:anim>
                                        <p:anim calcmode="lin" valueType="num" p14:bounceEnd="50000">
                                          <p:cBhvr additive="base">
                                            <p:cTn id="20" dur="500" fill="hold"/>
                                            <p:tgtEl>
                                              <p:spTgt spid="9"/>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500"/>
                                            <p:tgtEl>
                                              <p:spTgt spid="8"/>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childTnLst>
                              </p:cTn>
                            </p:par>
                            <p:par>
                              <p:cTn id="16" fill="hold">
                                <p:stCondLst>
                                  <p:cond delay="1500"/>
                                </p:stCondLst>
                                <p:childTnLst>
                                  <p:par>
                                    <p:cTn id="17" presetID="2" presetClass="entr" presetSubtype="1" fill="hold" nodeType="after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500" fill="hold"/>
                                            <p:tgtEl>
                                              <p:spTgt spid="9"/>
                                            </p:tgtEl>
                                            <p:attrNameLst>
                                              <p:attrName>ppt_x</p:attrName>
                                            </p:attrNameLst>
                                          </p:cBhvr>
                                          <p:tavLst>
                                            <p:tav tm="0">
                                              <p:val>
                                                <p:strVal val="#ppt_x"/>
                                              </p:val>
                                            </p:tav>
                                            <p:tav tm="100000">
                                              <p:val>
                                                <p:strVal val="#ppt_x"/>
                                              </p:val>
                                            </p:tav>
                                          </p:tavLst>
                                        </p:anim>
                                        <p:anim calcmode="lin" valueType="num">
                                          <p:cBhvr additive="base">
                                            <p:cTn id="20" dur="500" fill="hold"/>
                                            <p:tgtEl>
                                              <p:spTgt spid="9"/>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8" grpId="0"/>
        </p:bldLst>
      </p:timing>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3AD24D40-F92B-C9C3-1600-77CBE203ECCE}"/>
              </a:ext>
            </a:extLst>
          </p:cNvPr>
          <p:cNvSpPr>
            <a:spLocks noGrp="1"/>
          </p:cNvSpPr>
          <p:nvPr>
            <p:ph type="ctrTitle"/>
          </p:nvPr>
        </p:nvSpPr>
        <p:spPr>
          <a:xfrm>
            <a:off x="1524000" y="-2387600"/>
            <a:ext cx="9144000" cy="2387600"/>
          </a:xfrm>
        </p:spPr>
        <p:txBody>
          <a:bodyPr vert="horz" lIns="91440" tIns="45720" rIns="91440" bIns="45720" rtlCol="0" anchor="b">
            <a:normAutofit/>
          </a:bodyPr>
          <a:lstStyle/>
          <a:p>
            <a:r>
              <a:rPr lang="en-US" dirty="0"/>
              <a:t>Britain’s Role in World War 2</a:t>
            </a:r>
          </a:p>
        </p:txBody>
      </p:sp>
      <p:sp>
        <p:nvSpPr>
          <p:cNvPr id="3" name="Title 1">
            <a:extLst>
              <a:ext uri="{FF2B5EF4-FFF2-40B4-BE49-F238E27FC236}">
                <a16:creationId xmlns:a16="http://schemas.microsoft.com/office/drawing/2014/main" id="{438A157B-A9E5-254E-E9CF-B42A5A1468F2}"/>
              </a:ext>
            </a:extLst>
          </p:cNvPr>
          <p:cNvSpPr txBox="1">
            <a:spLocks/>
          </p:cNvSpPr>
          <p:nvPr/>
        </p:nvSpPr>
        <p:spPr>
          <a:xfrm>
            <a:off x="494268" y="392544"/>
            <a:ext cx="9711615" cy="73940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4500" dirty="0">
                <a:ln w="12700">
                  <a:noFill/>
                </a:ln>
                <a:latin typeface="Superclarendon Rg" panose="02060605060000020003" pitchFamily="18" charset="77"/>
              </a:rPr>
              <a:t>Britain’s role in World War 2</a:t>
            </a:r>
          </a:p>
        </p:txBody>
      </p:sp>
      <p:grpSp>
        <p:nvGrpSpPr>
          <p:cNvPr id="9" name="Group 8" descr="A black and white photograph of a group Neville Chamberlain and a group of men in front of a microphone.">
            <a:extLst>
              <a:ext uri="{FF2B5EF4-FFF2-40B4-BE49-F238E27FC236}">
                <a16:creationId xmlns:a16="http://schemas.microsoft.com/office/drawing/2014/main" id="{627212F7-5357-C131-0C14-EC111AF876D0}"/>
              </a:ext>
            </a:extLst>
          </p:cNvPr>
          <p:cNvGrpSpPr/>
          <p:nvPr/>
        </p:nvGrpSpPr>
        <p:grpSpPr>
          <a:xfrm>
            <a:off x="642411" y="1168842"/>
            <a:ext cx="5284273" cy="3373662"/>
            <a:chOff x="760400" y="1173464"/>
            <a:chExt cx="4487115" cy="2864727"/>
          </a:xfrm>
        </p:grpSpPr>
        <p:pic>
          <p:nvPicPr>
            <p:cNvPr id="10" name="Picture 9" descr="A person in a black coat holding a piece of paper&#10;&#10;Description automatically generated">
              <a:extLst>
                <a:ext uri="{FF2B5EF4-FFF2-40B4-BE49-F238E27FC236}">
                  <a16:creationId xmlns:a16="http://schemas.microsoft.com/office/drawing/2014/main" id="{73FF5E8A-D274-B498-F91E-DD4579649993}"/>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760400" y="1215262"/>
              <a:ext cx="3420280" cy="2822929"/>
            </a:xfrm>
            <a:prstGeom prst="rect">
              <a:avLst/>
            </a:prstGeom>
            <a:ln w="25400">
              <a:solidFill>
                <a:schemeClr val="tx1"/>
              </a:solidFill>
            </a:ln>
          </p:spPr>
        </p:pic>
        <p:sp>
          <p:nvSpPr>
            <p:cNvPr id="11" name="TextBox 10">
              <a:extLst>
                <a:ext uri="{FF2B5EF4-FFF2-40B4-BE49-F238E27FC236}">
                  <a16:creationId xmlns:a16="http://schemas.microsoft.com/office/drawing/2014/main" id="{A0EEC576-19CA-3A83-1A81-C16066D7E057}"/>
                </a:ext>
              </a:extLst>
            </p:cNvPr>
            <p:cNvSpPr txBox="1"/>
            <p:nvPr/>
          </p:nvSpPr>
          <p:spPr>
            <a:xfrm>
              <a:off x="3414414" y="1173464"/>
              <a:ext cx="1833101" cy="182943"/>
            </a:xfrm>
            <a:prstGeom prst="rect">
              <a:avLst/>
            </a:prstGeom>
            <a:noFill/>
          </p:spPr>
          <p:txBody>
            <a:bodyPr wrap="square">
              <a:spAutoFit/>
            </a:bodyPr>
            <a:lstStyle/>
            <a:p>
              <a:r>
                <a:rPr lang="en-GB" sz="800" b="0" i="0" dirty="0">
                  <a:solidFill>
                    <a:schemeClr val="bg2">
                      <a:lumMod val="25000"/>
                    </a:schemeClr>
                  </a:solidFill>
                  <a:effectLst/>
                  <a:latin typeface="Nunito" panose="02000503000000000000" pitchFamily="2" charset="77"/>
                </a:rPr>
                <a:t>© IWM HU 4255</a:t>
              </a:r>
              <a:endParaRPr lang="en-GB" sz="800" dirty="0">
                <a:solidFill>
                  <a:schemeClr val="bg2">
                    <a:lumMod val="25000"/>
                  </a:schemeClr>
                </a:solidFill>
                <a:latin typeface="Nunito" panose="02000503000000000000" pitchFamily="2" charset="77"/>
              </a:endParaRPr>
            </a:p>
          </p:txBody>
        </p:sp>
      </p:grpSp>
      <p:grpSp>
        <p:nvGrpSpPr>
          <p:cNvPr id="14" name="Group 13" descr="A cation that reads, 'Neville Chamberlain, in 1938, holding &#10;a piece of paper that he and Adolf Hitler had signed. &#10;On it was the quote, “a desire never &#10;to go to war again”.'&#10;">
            <a:extLst>
              <a:ext uri="{FF2B5EF4-FFF2-40B4-BE49-F238E27FC236}">
                <a16:creationId xmlns:a16="http://schemas.microsoft.com/office/drawing/2014/main" id="{B62A116A-5221-4FD6-4023-79E077FA6949}"/>
              </a:ext>
            </a:extLst>
          </p:cNvPr>
          <p:cNvGrpSpPr/>
          <p:nvPr/>
        </p:nvGrpSpPr>
        <p:grpSpPr>
          <a:xfrm>
            <a:off x="622747" y="4616289"/>
            <a:ext cx="4211412" cy="1567737"/>
            <a:chOff x="622747" y="4616289"/>
            <a:chExt cx="4211412" cy="1567737"/>
          </a:xfrm>
        </p:grpSpPr>
        <p:sp>
          <p:nvSpPr>
            <p:cNvPr id="12" name="TextBox 11">
              <a:extLst>
                <a:ext uri="{FF2B5EF4-FFF2-40B4-BE49-F238E27FC236}">
                  <a16:creationId xmlns:a16="http://schemas.microsoft.com/office/drawing/2014/main" id="{D08B27CE-D891-E448-AD18-0300C035B1DF}"/>
                </a:ext>
              </a:extLst>
            </p:cNvPr>
            <p:cNvSpPr txBox="1"/>
            <p:nvPr/>
          </p:nvSpPr>
          <p:spPr>
            <a:xfrm>
              <a:off x="806249" y="4616289"/>
              <a:ext cx="4027910" cy="1567737"/>
            </a:xfrm>
            <a:prstGeom prst="rect">
              <a:avLst/>
            </a:prstGeom>
            <a:noFill/>
          </p:spPr>
          <p:txBody>
            <a:bodyPr wrap="square">
              <a:spAutoFit/>
            </a:bodyPr>
            <a:lstStyle/>
            <a:p>
              <a:pPr>
                <a:lnSpc>
                  <a:spcPct val="150000"/>
                </a:lnSpc>
              </a:pPr>
              <a:r>
                <a:rPr lang="en-GB" sz="1300" dirty="0">
                  <a:latin typeface="Linkpen 17a Print" panose="03050602060000000000" pitchFamily="66" charset="77"/>
                </a:rPr>
                <a:t>Neville Chamberlain, in 1938, holding </a:t>
              </a:r>
            </a:p>
            <a:p>
              <a:pPr>
                <a:lnSpc>
                  <a:spcPct val="150000"/>
                </a:lnSpc>
              </a:pPr>
              <a:r>
                <a:rPr lang="en-GB" sz="1300" dirty="0">
                  <a:latin typeface="Linkpen 17a Print" panose="03050602060000000000" pitchFamily="66" charset="77"/>
                </a:rPr>
                <a:t>a piece of paper that he and Adolf Hitler had signed. </a:t>
              </a:r>
            </a:p>
            <a:p>
              <a:pPr>
                <a:lnSpc>
                  <a:spcPct val="150000"/>
                </a:lnSpc>
              </a:pPr>
              <a:r>
                <a:rPr lang="en-GB" sz="1300" dirty="0">
                  <a:latin typeface="Linkpen 17a Print" panose="03050602060000000000" pitchFamily="66" charset="77"/>
                </a:rPr>
                <a:t>On it was the quote, “a desire never </a:t>
              </a:r>
            </a:p>
            <a:p>
              <a:pPr>
                <a:lnSpc>
                  <a:spcPct val="150000"/>
                </a:lnSpc>
              </a:pPr>
              <a:r>
                <a:rPr lang="en-GB" sz="1300" dirty="0">
                  <a:latin typeface="Linkpen 17a Print" panose="03050602060000000000" pitchFamily="66" charset="77"/>
                </a:rPr>
                <a:t>to go to war again.”</a:t>
              </a:r>
            </a:p>
          </p:txBody>
        </p:sp>
        <p:pic>
          <p:nvPicPr>
            <p:cNvPr id="13" name="Picture 12" descr="A black drop of water&#10;&#10;Description automatically generated">
              <a:extLst>
                <a:ext uri="{FF2B5EF4-FFF2-40B4-BE49-F238E27FC236}">
                  <a16:creationId xmlns:a16="http://schemas.microsoft.com/office/drawing/2014/main" id="{8CB52FEF-E00F-AF64-E645-86BBBC329169}"/>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rot="16200000">
              <a:off x="581999" y="4687343"/>
              <a:ext cx="281532" cy="200036"/>
            </a:xfrm>
            <a:prstGeom prst="rect">
              <a:avLst/>
            </a:prstGeom>
          </p:spPr>
        </p:pic>
      </p:grpSp>
      <p:sp>
        <p:nvSpPr>
          <p:cNvPr id="5" name="TextBox 4">
            <a:extLst>
              <a:ext uri="{FF2B5EF4-FFF2-40B4-BE49-F238E27FC236}">
                <a16:creationId xmlns:a16="http://schemas.microsoft.com/office/drawing/2014/main" id="{91CB8B8C-368D-4876-DCCE-CE49E25DE5EC}"/>
              </a:ext>
            </a:extLst>
          </p:cNvPr>
          <p:cNvSpPr txBox="1"/>
          <p:nvPr/>
        </p:nvSpPr>
        <p:spPr>
          <a:xfrm>
            <a:off x="4935794" y="1238442"/>
            <a:ext cx="7216875" cy="755976"/>
          </a:xfrm>
          <a:prstGeom prst="rect">
            <a:avLst/>
          </a:prstGeom>
          <a:noFill/>
        </p:spPr>
        <p:txBody>
          <a:bodyPr wrap="square">
            <a:spAutoFit/>
          </a:bodyPr>
          <a:lstStyle/>
          <a:p>
            <a:pPr>
              <a:lnSpc>
                <a:spcPct val="150000"/>
              </a:lnSpc>
            </a:pPr>
            <a:r>
              <a:rPr lang="en-GB" sz="1500" dirty="0">
                <a:latin typeface="Linkpen 17a Print" panose="03050602060000000000" pitchFamily="66" charset="77"/>
              </a:rPr>
              <a:t>In the years leading up to World War II, tensions were </a:t>
            </a:r>
          </a:p>
          <a:p>
            <a:pPr>
              <a:lnSpc>
                <a:spcPct val="150000"/>
              </a:lnSpc>
            </a:pPr>
            <a:r>
              <a:rPr lang="en-GB" sz="1500" dirty="0">
                <a:latin typeface="Linkpen 17a Print" panose="03050602060000000000" pitchFamily="66" charset="77"/>
              </a:rPr>
              <a:t>rising across Europe.</a:t>
            </a:r>
          </a:p>
        </p:txBody>
      </p:sp>
      <p:sp>
        <p:nvSpPr>
          <p:cNvPr id="4" name="TextBox 3">
            <a:extLst>
              <a:ext uri="{FF2B5EF4-FFF2-40B4-BE49-F238E27FC236}">
                <a16:creationId xmlns:a16="http://schemas.microsoft.com/office/drawing/2014/main" id="{31813C3E-8916-4DFA-EB54-9A1D4E8DDE6A}"/>
              </a:ext>
            </a:extLst>
          </p:cNvPr>
          <p:cNvSpPr txBox="1"/>
          <p:nvPr/>
        </p:nvSpPr>
        <p:spPr>
          <a:xfrm>
            <a:off x="4935794" y="2083242"/>
            <a:ext cx="7216875" cy="1102225"/>
          </a:xfrm>
          <a:prstGeom prst="rect">
            <a:avLst/>
          </a:prstGeom>
          <a:noFill/>
        </p:spPr>
        <p:txBody>
          <a:bodyPr wrap="square">
            <a:spAutoFit/>
          </a:bodyPr>
          <a:lstStyle/>
          <a:p>
            <a:pPr>
              <a:lnSpc>
                <a:spcPct val="150000"/>
              </a:lnSpc>
            </a:pPr>
            <a:r>
              <a:rPr lang="en-GB" sz="1500" dirty="0">
                <a:latin typeface="Linkpen 17a Print" panose="03050602060000000000" pitchFamily="66" charset="77"/>
              </a:rPr>
              <a:t>Adolf Hitler, the leader of Germany, had been expanding </a:t>
            </a:r>
          </a:p>
          <a:p>
            <a:pPr>
              <a:lnSpc>
                <a:spcPct val="150000"/>
              </a:lnSpc>
            </a:pPr>
            <a:r>
              <a:rPr lang="en-GB" sz="1500" dirty="0">
                <a:latin typeface="Linkpen 17a Print" panose="03050602060000000000" pitchFamily="66" charset="77"/>
              </a:rPr>
              <a:t>his power and influence by taking over neighbouring territories such as Austria and the Czechoslovak Republic. </a:t>
            </a:r>
          </a:p>
        </p:txBody>
      </p:sp>
      <p:sp>
        <p:nvSpPr>
          <p:cNvPr id="7" name="TextBox 6">
            <a:extLst>
              <a:ext uri="{FF2B5EF4-FFF2-40B4-BE49-F238E27FC236}">
                <a16:creationId xmlns:a16="http://schemas.microsoft.com/office/drawing/2014/main" id="{5539A652-1837-4321-9CFC-2075E2DF9199}"/>
              </a:ext>
            </a:extLst>
          </p:cNvPr>
          <p:cNvSpPr txBox="1"/>
          <p:nvPr/>
        </p:nvSpPr>
        <p:spPr>
          <a:xfrm>
            <a:off x="4935794" y="3280060"/>
            <a:ext cx="7216875" cy="1448473"/>
          </a:xfrm>
          <a:prstGeom prst="rect">
            <a:avLst/>
          </a:prstGeom>
          <a:noFill/>
        </p:spPr>
        <p:txBody>
          <a:bodyPr wrap="square">
            <a:spAutoFit/>
          </a:bodyPr>
          <a:lstStyle/>
          <a:p>
            <a:pPr>
              <a:lnSpc>
                <a:spcPct val="150000"/>
              </a:lnSpc>
            </a:pPr>
            <a:r>
              <a:rPr lang="en-GB" sz="1500" dirty="0">
                <a:latin typeface="Linkpen 17a Print" panose="03050602060000000000" pitchFamily="66" charset="77"/>
              </a:rPr>
              <a:t>The British government, under Prime Minister Neville Chamberlain, hoped to avoid another war, so agreed to let Germany take this land if they promised not to take any more. </a:t>
            </a:r>
          </a:p>
        </p:txBody>
      </p:sp>
      <p:sp>
        <p:nvSpPr>
          <p:cNvPr id="8" name="TextBox 7">
            <a:extLst>
              <a:ext uri="{FF2B5EF4-FFF2-40B4-BE49-F238E27FC236}">
                <a16:creationId xmlns:a16="http://schemas.microsoft.com/office/drawing/2014/main" id="{C0CFE252-A520-723F-A048-642915047D2A}"/>
              </a:ext>
            </a:extLst>
          </p:cNvPr>
          <p:cNvSpPr txBox="1"/>
          <p:nvPr/>
        </p:nvSpPr>
        <p:spPr>
          <a:xfrm>
            <a:off x="4935794" y="4823404"/>
            <a:ext cx="7216875" cy="1095300"/>
          </a:xfrm>
          <a:prstGeom prst="rect">
            <a:avLst/>
          </a:prstGeom>
          <a:noFill/>
        </p:spPr>
        <p:txBody>
          <a:bodyPr wrap="square">
            <a:spAutoFit/>
          </a:bodyPr>
          <a:lstStyle/>
          <a:p>
            <a:pPr>
              <a:lnSpc>
                <a:spcPct val="150000"/>
              </a:lnSpc>
            </a:pPr>
            <a:r>
              <a:rPr lang="en-GB" sz="1500" dirty="0">
                <a:latin typeface="Linkpen 17a Print" panose="03050602060000000000" pitchFamily="66" charset="77"/>
              </a:rPr>
              <a:t>The British government, under Prime Minister Neville Chamberlain, hoped to avoid another war, so agreed  to let Germany take this land if they promised not </a:t>
            </a:r>
          </a:p>
          <a:p>
            <a:pPr>
              <a:lnSpc>
                <a:spcPct val="150000"/>
              </a:lnSpc>
            </a:pPr>
            <a:r>
              <a:rPr lang="en-GB" sz="1500" dirty="0">
                <a:latin typeface="Linkpen 17a Print" panose="03050602060000000000" pitchFamily="66" charset="77"/>
              </a:rPr>
              <a:t>to take any more. </a:t>
            </a:r>
          </a:p>
        </p:txBody>
      </p:sp>
      <p:pic>
        <p:nvPicPr>
          <p:cNvPr id="2" name="Picture 1">
            <a:extLst>
              <a:ext uri="{FF2B5EF4-FFF2-40B4-BE49-F238E27FC236}">
                <a16:creationId xmlns:a16="http://schemas.microsoft.com/office/drawing/2014/main" id="{4D44C2D9-BF24-C287-69A3-9644F139F1C7}"/>
              </a:ext>
              <a:ext uri="{C183D7F6-B498-43B3-948B-1728B52AA6E4}">
                <adec:decorative xmlns:adec="http://schemas.microsoft.com/office/drawing/2017/decorative" val="1"/>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10540181" y="5496232"/>
            <a:ext cx="1651818" cy="1360326"/>
          </a:xfrm>
          <a:prstGeom prst="rect">
            <a:avLst/>
          </a:prstGeom>
        </p:spPr>
      </p:pic>
    </p:spTree>
    <p:extLst>
      <p:ext uri="{BB962C8B-B14F-4D97-AF65-F5344CB8AC3E}">
        <p14:creationId xmlns:p14="http://schemas.microsoft.com/office/powerpoint/2010/main" val="7293547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500"/>
                                        <p:tgtEl>
                                          <p:spTgt spid="9"/>
                                        </p:tgtEl>
                                      </p:cBhvr>
                                    </p:animEffect>
                                  </p:childTnLst>
                                </p:cTn>
                              </p:par>
                            </p:childTnLst>
                          </p:cTn>
                        </p:par>
                        <p:par>
                          <p:cTn id="12" fill="hold">
                            <p:stCondLst>
                              <p:cond delay="1500"/>
                            </p:stCondLst>
                            <p:childTnLst>
                              <p:par>
                                <p:cTn id="13" presetID="10" presetClass="entr" presetSubtype="0"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500"/>
                                        <p:tgtEl>
                                          <p:spTgt spid="5"/>
                                        </p:tgtEl>
                                      </p:cBhvr>
                                    </p:animEffect>
                                  </p:childTnLst>
                                </p:cTn>
                              </p:par>
                            </p:childTnLst>
                          </p:cTn>
                        </p:par>
                        <p:par>
                          <p:cTn id="16" fill="hold">
                            <p:stCondLst>
                              <p:cond delay="2000"/>
                            </p:stCondLst>
                            <p:childTnLst>
                              <p:par>
                                <p:cTn id="17" presetID="10" presetClass="entr" presetSubtype="0" fill="hold" grpId="0"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500"/>
                                        <p:tgtEl>
                                          <p:spTgt spid="4"/>
                                        </p:tgtEl>
                                      </p:cBhvr>
                                    </p:animEffect>
                                  </p:childTnLst>
                                </p:cTn>
                              </p:par>
                            </p:childTnLst>
                          </p:cTn>
                        </p:par>
                        <p:par>
                          <p:cTn id="20" fill="hold">
                            <p:stCondLst>
                              <p:cond delay="2500"/>
                            </p:stCondLst>
                            <p:childTnLst>
                              <p:par>
                                <p:cTn id="21" presetID="10" presetClass="entr" presetSubtype="0" fill="hold" grpId="0"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fade">
                                      <p:cBhvr>
                                        <p:cTn id="23" dur="500"/>
                                        <p:tgtEl>
                                          <p:spTgt spid="7"/>
                                        </p:tgtEl>
                                      </p:cBhvr>
                                    </p:animEffect>
                                  </p:childTnLst>
                                </p:cTn>
                              </p:par>
                            </p:childTnLst>
                          </p:cTn>
                        </p:par>
                        <p:par>
                          <p:cTn id="24" fill="hold">
                            <p:stCondLst>
                              <p:cond delay="3000"/>
                            </p:stCondLst>
                            <p:childTnLst>
                              <p:par>
                                <p:cTn id="25" presetID="10" presetClass="entr" presetSubtype="0" fill="hold" grpId="0" nodeType="after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fade">
                                      <p:cBhvr>
                                        <p:cTn id="27" dur="500"/>
                                        <p:tgtEl>
                                          <p:spTgt spid="8"/>
                                        </p:tgtEl>
                                      </p:cBhvr>
                                    </p:animEffect>
                                  </p:childTnLst>
                                </p:cTn>
                              </p:par>
                            </p:childTnLst>
                          </p:cTn>
                        </p:par>
                        <p:par>
                          <p:cTn id="28" fill="hold">
                            <p:stCondLst>
                              <p:cond delay="3500"/>
                            </p:stCondLst>
                            <p:childTnLst>
                              <p:par>
                                <p:cTn id="29" presetID="10" presetClass="entr" presetSubtype="0" fill="hold" nodeType="afterEffect">
                                  <p:stCondLst>
                                    <p:cond delay="0"/>
                                  </p:stCondLst>
                                  <p:childTnLst>
                                    <p:set>
                                      <p:cBhvr>
                                        <p:cTn id="30" dur="1" fill="hold">
                                          <p:stCondLst>
                                            <p:cond delay="0"/>
                                          </p:stCondLst>
                                        </p:cTn>
                                        <p:tgtEl>
                                          <p:spTgt spid="14"/>
                                        </p:tgtEl>
                                        <p:attrNameLst>
                                          <p:attrName>style.visibility</p:attrName>
                                        </p:attrNameLst>
                                      </p:cBhvr>
                                      <p:to>
                                        <p:strVal val="visible"/>
                                      </p:to>
                                    </p:set>
                                    <p:animEffect transition="in" filter="fade">
                                      <p:cBhvr>
                                        <p:cTn id="31"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4" grpId="0"/>
      <p:bldP spid="7" grpId="0"/>
      <p:bldP spid="8" grpId="0"/>
    </p:bldLst>
  </p:timing>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79433403-BB26-BC1E-8E92-C1A7FD6652DE}"/>
              </a:ext>
            </a:extLst>
          </p:cNvPr>
          <p:cNvSpPr>
            <a:spLocks noGrp="1"/>
          </p:cNvSpPr>
          <p:nvPr>
            <p:ph type="ctrTitle"/>
          </p:nvPr>
        </p:nvSpPr>
        <p:spPr>
          <a:xfrm>
            <a:off x="1524000" y="-2387600"/>
            <a:ext cx="9144000" cy="2387600"/>
          </a:xfrm>
        </p:spPr>
        <p:txBody>
          <a:bodyPr vert="horz" lIns="91440" tIns="45720" rIns="91440" bIns="45720" rtlCol="0" anchor="b">
            <a:normAutofit/>
          </a:bodyPr>
          <a:lstStyle/>
          <a:p>
            <a:r>
              <a:rPr lang="en-US" dirty="0"/>
              <a:t>Germany Invades Poland</a:t>
            </a:r>
          </a:p>
        </p:txBody>
      </p:sp>
      <p:sp>
        <p:nvSpPr>
          <p:cNvPr id="10" name="Title 1">
            <a:extLst>
              <a:ext uri="{FF2B5EF4-FFF2-40B4-BE49-F238E27FC236}">
                <a16:creationId xmlns:a16="http://schemas.microsoft.com/office/drawing/2014/main" id="{6430DCE6-FADB-A49F-418C-07E691C952B2}"/>
              </a:ext>
            </a:extLst>
          </p:cNvPr>
          <p:cNvSpPr txBox="1">
            <a:spLocks/>
          </p:cNvSpPr>
          <p:nvPr/>
        </p:nvSpPr>
        <p:spPr>
          <a:xfrm>
            <a:off x="494268" y="392544"/>
            <a:ext cx="9711615" cy="73940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4500" dirty="0">
                <a:ln w="12700">
                  <a:noFill/>
                </a:ln>
                <a:latin typeface="Superclarendon Rg" panose="02060605060000020003" pitchFamily="18" charset="77"/>
              </a:rPr>
              <a:t>Britain’s role in World War 2</a:t>
            </a:r>
          </a:p>
        </p:txBody>
      </p:sp>
      <p:sp>
        <p:nvSpPr>
          <p:cNvPr id="5" name="TextBox 4">
            <a:extLst>
              <a:ext uri="{FF2B5EF4-FFF2-40B4-BE49-F238E27FC236}">
                <a16:creationId xmlns:a16="http://schemas.microsoft.com/office/drawing/2014/main" id="{91CB8B8C-368D-4876-DCCE-CE49E25DE5EC}"/>
              </a:ext>
            </a:extLst>
          </p:cNvPr>
          <p:cNvSpPr txBox="1"/>
          <p:nvPr/>
        </p:nvSpPr>
        <p:spPr>
          <a:xfrm>
            <a:off x="494263" y="1141462"/>
            <a:ext cx="7971311" cy="409728"/>
          </a:xfrm>
          <a:prstGeom prst="rect">
            <a:avLst/>
          </a:prstGeom>
          <a:noFill/>
        </p:spPr>
        <p:txBody>
          <a:bodyPr wrap="square">
            <a:spAutoFit/>
          </a:bodyPr>
          <a:lstStyle/>
          <a:p>
            <a:pPr>
              <a:lnSpc>
                <a:spcPct val="150000"/>
              </a:lnSpc>
            </a:pPr>
            <a:r>
              <a:rPr lang="en-GB" sz="1500" dirty="0">
                <a:latin typeface="Linkpen 17a Print" panose="03050602060000000000" pitchFamily="66" charset="77"/>
              </a:rPr>
              <a:t>On September the 3rd 1939, Germany invaded Poland. </a:t>
            </a:r>
          </a:p>
        </p:txBody>
      </p:sp>
      <p:sp>
        <p:nvSpPr>
          <p:cNvPr id="4" name="TextBox 3">
            <a:extLst>
              <a:ext uri="{FF2B5EF4-FFF2-40B4-BE49-F238E27FC236}">
                <a16:creationId xmlns:a16="http://schemas.microsoft.com/office/drawing/2014/main" id="{31813C3E-8916-4DFA-EB54-9A1D4E8DDE6A}"/>
              </a:ext>
            </a:extLst>
          </p:cNvPr>
          <p:cNvSpPr txBox="1"/>
          <p:nvPr/>
        </p:nvSpPr>
        <p:spPr>
          <a:xfrm>
            <a:off x="523758" y="1684881"/>
            <a:ext cx="4461195" cy="1102225"/>
          </a:xfrm>
          <a:prstGeom prst="rect">
            <a:avLst/>
          </a:prstGeom>
          <a:noFill/>
        </p:spPr>
        <p:txBody>
          <a:bodyPr wrap="square">
            <a:spAutoFit/>
          </a:bodyPr>
          <a:lstStyle/>
          <a:p>
            <a:pPr>
              <a:lnSpc>
                <a:spcPct val="150000"/>
              </a:lnSpc>
            </a:pPr>
            <a:r>
              <a:rPr lang="en-GB" sz="1500" dirty="0">
                <a:latin typeface="Linkpen 17a Print" panose="03050602060000000000" pitchFamily="66" charset="77"/>
              </a:rPr>
              <a:t>The British government sent a </a:t>
            </a:r>
          </a:p>
          <a:p>
            <a:pPr>
              <a:lnSpc>
                <a:spcPct val="150000"/>
              </a:lnSpc>
            </a:pPr>
            <a:r>
              <a:rPr lang="en-GB" sz="1500" dirty="0">
                <a:latin typeface="Linkpen 17a Print" panose="03050602060000000000" pitchFamily="66" charset="77"/>
              </a:rPr>
              <a:t>letter demanding that Germany withdraw its troops from Poland. </a:t>
            </a:r>
          </a:p>
        </p:txBody>
      </p:sp>
      <p:sp>
        <p:nvSpPr>
          <p:cNvPr id="7" name="TextBox 6">
            <a:extLst>
              <a:ext uri="{FF2B5EF4-FFF2-40B4-BE49-F238E27FC236}">
                <a16:creationId xmlns:a16="http://schemas.microsoft.com/office/drawing/2014/main" id="{5539A652-1837-4321-9CFC-2075E2DF9199}"/>
              </a:ext>
            </a:extLst>
          </p:cNvPr>
          <p:cNvSpPr txBox="1"/>
          <p:nvPr/>
        </p:nvSpPr>
        <p:spPr>
          <a:xfrm>
            <a:off x="523757" y="2863827"/>
            <a:ext cx="4461195" cy="749051"/>
          </a:xfrm>
          <a:prstGeom prst="rect">
            <a:avLst/>
          </a:prstGeom>
          <a:noFill/>
        </p:spPr>
        <p:txBody>
          <a:bodyPr wrap="square">
            <a:spAutoFit/>
          </a:bodyPr>
          <a:lstStyle/>
          <a:p>
            <a:pPr>
              <a:lnSpc>
                <a:spcPct val="150000"/>
              </a:lnSpc>
            </a:pPr>
            <a:r>
              <a:rPr lang="en-GB" sz="1500" dirty="0">
                <a:latin typeface="Linkpen 17a Print" panose="03050602060000000000" pitchFamily="66" charset="77"/>
              </a:rPr>
              <a:t>It warned that if they did not, Britain would ‘fulfil its obligations  to Poland’.</a:t>
            </a:r>
          </a:p>
        </p:txBody>
      </p:sp>
      <p:sp>
        <p:nvSpPr>
          <p:cNvPr id="8" name="TextBox 7">
            <a:extLst>
              <a:ext uri="{FF2B5EF4-FFF2-40B4-BE49-F238E27FC236}">
                <a16:creationId xmlns:a16="http://schemas.microsoft.com/office/drawing/2014/main" id="{C0CFE252-A520-723F-A048-642915047D2A}"/>
              </a:ext>
            </a:extLst>
          </p:cNvPr>
          <p:cNvSpPr txBox="1"/>
          <p:nvPr/>
        </p:nvSpPr>
        <p:spPr>
          <a:xfrm>
            <a:off x="523757" y="4099743"/>
            <a:ext cx="4295132" cy="755976"/>
          </a:xfrm>
          <a:prstGeom prst="rect">
            <a:avLst/>
          </a:prstGeom>
          <a:noFill/>
        </p:spPr>
        <p:txBody>
          <a:bodyPr wrap="square">
            <a:spAutoFit/>
          </a:bodyPr>
          <a:lstStyle/>
          <a:p>
            <a:pPr>
              <a:lnSpc>
                <a:spcPct val="150000"/>
              </a:lnSpc>
            </a:pPr>
            <a:r>
              <a:rPr lang="en-GB" sz="1500" dirty="0">
                <a:latin typeface="Linkpen 17a Print" panose="03050602060000000000" pitchFamily="66" charset="77"/>
              </a:rPr>
              <a:t>This was quickly rejected and Britain declared war on Germany.</a:t>
            </a:r>
          </a:p>
        </p:txBody>
      </p:sp>
      <p:sp>
        <p:nvSpPr>
          <p:cNvPr id="6" name="TextBox 5">
            <a:extLst>
              <a:ext uri="{FF2B5EF4-FFF2-40B4-BE49-F238E27FC236}">
                <a16:creationId xmlns:a16="http://schemas.microsoft.com/office/drawing/2014/main" id="{121BCE9B-9F30-0385-F32F-343E2FC492A2}"/>
              </a:ext>
            </a:extLst>
          </p:cNvPr>
          <p:cNvSpPr txBox="1"/>
          <p:nvPr/>
        </p:nvSpPr>
        <p:spPr>
          <a:xfrm>
            <a:off x="523755" y="4989410"/>
            <a:ext cx="4461195" cy="749051"/>
          </a:xfrm>
          <a:prstGeom prst="rect">
            <a:avLst/>
          </a:prstGeom>
          <a:noFill/>
        </p:spPr>
        <p:txBody>
          <a:bodyPr wrap="square">
            <a:spAutoFit/>
          </a:bodyPr>
          <a:lstStyle/>
          <a:p>
            <a:pPr>
              <a:lnSpc>
                <a:spcPct val="150000"/>
              </a:lnSpc>
            </a:pPr>
            <a:r>
              <a:rPr lang="en-GB" sz="1500" dirty="0">
                <a:latin typeface="Linkpen 17a Print" panose="03050602060000000000" pitchFamily="66" charset="77"/>
              </a:rPr>
              <a:t>Just over 20 years after the end  of World War 1, Britain was at war once again.</a:t>
            </a:r>
          </a:p>
        </p:txBody>
      </p:sp>
      <p:grpSp>
        <p:nvGrpSpPr>
          <p:cNvPr id="11" name="Group 10" descr="A news paper that had the headline &quot;War Declared By Britain and France&quot; dated September 4th 1939.">
            <a:extLst>
              <a:ext uri="{FF2B5EF4-FFF2-40B4-BE49-F238E27FC236}">
                <a16:creationId xmlns:a16="http://schemas.microsoft.com/office/drawing/2014/main" id="{C83E1161-B111-B5BB-7957-540900A6AF52}"/>
              </a:ext>
            </a:extLst>
          </p:cNvPr>
          <p:cNvGrpSpPr/>
          <p:nvPr/>
        </p:nvGrpSpPr>
        <p:grpSpPr>
          <a:xfrm>
            <a:off x="5007559" y="1655384"/>
            <a:ext cx="6783309" cy="4772107"/>
            <a:chOff x="4777365" y="2340526"/>
            <a:chExt cx="5756770" cy="3828761"/>
          </a:xfrm>
        </p:grpSpPr>
        <p:pic>
          <p:nvPicPr>
            <p:cNvPr id="12" name="Picture 11" descr="A photograph of a newspaper from Daily Herald with the headline 'War Declared By Britain and France'.">
              <a:extLst>
                <a:ext uri="{FF2B5EF4-FFF2-40B4-BE49-F238E27FC236}">
                  <a16:creationId xmlns:a16="http://schemas.microsoft.com/office/drawing/2014/main" id="{A2C015FC-126C-51D2-E31A-B539AA68D46C}"/>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777365" y="2389414"/>
              <a:ext cx="5718581" cy="3779873"/>
            </a:xfrm>
            <a:prstGeom prst="rect">
              <a:avLst/>
            </a:prstGeom>
            <a:ln w="25400">
              <a:solidFill>
                <a:schemeClr val="tx1"/>
              </a:solidFill>
            </a:ln>
          </p:spPr>
        </p:pic>
        <p:sp>
          <p:nvSpPr>
            <p:cNvPr id="13" name="TextBox 12">
              <a:extLst>
                <a:ext uri="{FF2B5EF4-FFF2-40B4-BE49-F238E27FC236}">
                  <a16:creationId xmlns:a16="http://schemas.microsoft.com/office/drawing/2014/main" id="{699C56A9-417D-A3C5-186B-BA67521EC1A4}"/>
                </a:ext>
              </a:extLst>
            </p:cNvPr>
            <p:cNvSpPr txBox="1"/>
            <p:nvPr/>
          </p:nvSpPr>
          <p:spPr>
            <a:xfrm>
              <a:off x="8701034" y="2340526"/>
              <a:ext cx="1833101" cy="215444"/>
            </a:xfrm>
            <a:prstGeom prst="rect">
              <a:avLst/>
            </a:prstGeom>
            <a:noFill/>
          </p:spPr>
          <p:txBody>
            <a:bodyPr wrap="square">
              <a:spAutoFit/>
            </a:bodyPr>
            <a:lstStyle/>
            <a:p>
              <a:pPr algn="r"/>
              <a:r>
                <a:rPr lang="en-GB" sz="800" b="0" i="0" dirty="0">
                  <a:solidFill>
                    <a:schemeClr val="bg2">
                      <a:lumMod val="50000"/>
                    </a:schemeClr>
                  </a:solidFill>
                  <a:effectLst/>
                  <a:latin typeface="Nunito" panose="02000503000000000000" pitchFamily="2" charset="77"/>
                </a:rPr>
                <a:t>© British Newspaper Archive</a:t>
              </a:r>
              <a:endParaRPr lang="en-GB" sz="800" dirty="0">
                <a:solidFill>
                  <a:schemeClr val="bg2">
                    <a:lumMod val="50000"/>
                  </a:schemeClr>
                </a:solidFill>
                <a:latin typeface="Nunito" panose="02000503000000000000" pitchFamily="2" charset="77"/>
              </a:endParaRPr>
            </a:p>
          </p:txBody>
        </p:sp>
      </p:grpSp>
      <p:pic>
        <p:nvPicPr>
          <p:cNvPr id="2" name="Picture 1">
            <a:extLst>
              <a:ext uri="{FF2B5EF4-FFF2-40B4-BE49-F238E27FC236}">
                <a16:creationId xmlns:a16="http://schemas.microsoft.com/office/drawing/2014/main" id="{4D44C2D9-BF24-C287-69A3-9644F139F1C7}"/>
              </a:ext>
              <a:ext uri="{C183D7F6-B498-43B3-948B-1728B52AA6E4}">
                <adec:decorative xmlns:adec="http://schemas.microsoft.com/office/drawing/2017/decorative" val="1"/>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10540181" y="5496232"/>
            <a:ext cx="1651818" cy="1360326"/>
          </a:xfrm>
          <a:prstGeom prst="rect">
            <a:avLst/>
          </a:prstGeom>
        </p:spPr>
      </p:pic>
    </p:spTree>
    <p:extLst>
      <p:ext uri="{BB962C8B-B14F-4D97-AF65-F5344CB8AC3E}">
        <p14:creationId xmlns:p14="http://schemas.microsoft.com/office/powerpoint/2010/main" val="6710342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fade">
                                      <p:cBhvr>
                                        <p:cTn id="15" dur="500"/>
                                        <p:tgtEl>
                                          <p:spTgt spid="11"/>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500"/>
                                        <p:tgtEl>
                                          <p:spTgt spid="4"/>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fade">
                                      <p:cBhvr>
                                        <p:cTn id="23" dur="500"/>
                                        <p:tgtEl>
                                          <p:spTgt spid="7"/>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fade">
                                      <p:cBhvr>
                                        <p:cTn id="27" dur="500"/>
                                        <p:tgtEl>
                                          <p:spTgt spid="8"/>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6"/>
                                        </p:tgtEl>
                                        <p:attrNameLst>
                                          <p:attrName>style.visibility</p:attrName>
                                        </p:attrNameLst>
                                      </p:cBhvr>
                                      <p:to>
                                        <p:strVal val="visible"/>
                                      </p:to>
                                    </p:set>
                                    <p:animEffect transition="in" filter="fade">
                                      <p:cBhvr>
                                        <p:cTn id="31"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5" grpId="0"/>
      <p:bldP spid="4" grpId="0"/>
      <p:bldP spid="7" grpId="0"/>
      <p:bldP spid="8" grpId="0"/>
      <p:bldP spid="6" grpId="0"/>
    </p:bldLst>
  </p:timing>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7B2810CD-4720-CFAA-A7D7-EEC6CBFCF5A9}"/>
              </a:ext>
            </a:extLst>
          </p:cNvPr>
          <p:cNvSpPr>
            <a:spLocks noGrp="1"/>
          </p:cNvSpPr>
          <p:nvPr>
            <p:ph type="ctrTitle"/>
          </p:nvPr>
        </p:nvSpPr>
        <p:spPr>
          <a:xfrm>
            <a:off x="1524000" y="-2387600"/>
            <a:ext cx="9144000" cy="2387600"/>
          </a:xfrm>
        </p:spPr>
        <p:txBody>
          <a:bodyPr vert="horz" lIns="91440" tIns="45720" rIns="91440" bIns="45720" rtlCol="0" anchor="b">
            <a:normAutofit/>
          </a:bodyPr>
          <a:lstStyle/>
          <a:p>
            <a:r>
              <a:rPr lang="en-US" dirty="0"/>
              <a:t>Huddersfield Prisoner Of War Camp</a:t>
            </a:r>
          </a:p>
        </p:txBody>
      </p:sp>
      <p:grpSp>
        <p:nvGrpSpPr>
          <p:cNvPr id="3" name="Group 2" descr="A group of soldiers gathered around a stone sign that reads 'Prisoner of War Working Camp, Stirley'. ">
            <a:extLst>
              <a:ext uri="{FF2B5EF4-FFF2-40B4-BE49-F238E27FC236}">
                <a16:creationId xmlns:a16="http://schemas.microsoft.com/office/drawing/2014/main" id="{9F62332F-8FD8-4F32-9F0C-243D8E06DD65}"/>
              </a:ext>
            </a:extLst>
          </p:cNvPr>
          <p:cNvGrpSpPr/>
          <p:nvPr/>
        </p:nvGrpSpPr>
        <p:grpSpPr>
          <a:xfrm>
            <a:off x="449630" y="446121"/>
            <a:ext cx="5355448" cy="3253964"/>
            <a:chOff x="449630" y="446121"/>
            <a:chExt cx="5355448" cy="3253964"/>
          </a:xfrm>
        </p:grpSpPr>
        <p:pic>
          <p:nvPicPr>
            <p:cNvPr id="10" name="Picture 9">
              <a:extLst>
                <a:ext uri="{FF2B5EF4-FFF2-40B4-BE49-F238E27FC236}">
                  <a16:creationId xmlns:a16="http://schemas.microsoft.com/office/drawing/2014/main" id="{AEB6895D-9251-31D8-F200-D3524A479BD3}"/>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07686" y="446121"/>
              <a:ext cx="5297392" cy="3253964"/>
            </a:xfrm>
            <a:prstGeom prst="rect">
              <a:avLst/>
            </a:prstGeom>
            <a:ln w="25400">
              <a:solidFill>
                <a:schemeClr val="tx1"/>
              </a:solidFill>
            </a:ln>
          </p:spPr>
        </p:pic>
        <p:sp>
          <p:nvSpPr>
            <p:cNvPr id="12" name="TextBox 11">
              <a:extLst>
                <a:ext uri="{FF2B5EF4-FFF2-40B4-BE49-F238E27FC236}">
                  <a16:creationId xmlns:a16="http://schemas.microsoft.com/office/drawing/2014/main" id="{1B26E480-4C56-F0F9-4D3C-0F033C9304FA}"/>
                </a:ext>
              </a:extLst>
            </p:cNvPr>
            <p:cNvSpPr txBox="1"/>
            <p:nvPr/>
          </p:nvSpPr>
          <p:spPr>
            <a:xfrm>
              <a:off x="449630" y="3455613"/>
              <a:ext cx="2807571" cy="215444"/>
            </a:xfrm>
            <a:prstGeom prst="rect">
              <a:avLst/>
            </a:prstGeom>
            <a:noFill/>
          </p:spPr>
          <p:txBody>
            <a:bodyPr wrap="square">
              <a:spAutoFit/>
            </a:bodyPr>
            <a:lstStyle/>
            <a:p>
              <a:r>
                <a:rPr lang="en-GB" sz="800" b="0" i="0" dirty="0">
                  <a:solidFill>
                    <a:schemeClr val="bg1"/>
                  </a:solidFill>
                  <a:effectLst/>
                  <a:latin typeface="Nunito" panose="02000503000000000000" pitchFamily="2" charset="77"/>
                </a:rPr>
                <a:t>©Huddersfield Exposed</a:t>
              </a:r>
              <a:endParaRPr lang="en-GB" sz="800" dirty="0">
                <a:solidFill>
                  <a:schemeClr val="bg1"/>
                </a:solidFill>
                <a:latin typeface="Nunito" panose="02000503000000000000" pitchFamily="2" charset="77"/>
              </a:endParaRPr>
            </a:p>
          </p:txBody>
        </p:sp>
      </p:grpSp>
      <p:sp>
        <p:nvSpPr>
          <p:cNvPr id="5" name="TextBox 4">
            <a:extLst>
              <a:ext uri="{FF2B5EF4-FFF2-40B4-BE49-F238E27FC236}">
                <a16:creationId xmlns:a16="http://schemas.microsoft.com/office/drawing/2014/main" id="{91CB8B8C-368D-4876-DCCE-CE49E25DE5EC}"/>
              </a:ext>
            </a:extLst>
          </p:cNvPr>
          <p:cNvSpPr txBox="1"/>
          <p:nvPr/>
        </p:nvSpPr>
        <p:spPr>
          <a:xfrm>
            <a:off x="5935095" y="465785"/>
            <a:ext cx="5853784" cy="800219"/>
          </a:xfrm>
          <a:prstGeom prst="rect">
            <a:avLst/>
          </a:prstGeom>
          <a:noFill/>
        </p:spPr>
        <p:txBody>
          <a:bodyPr wrap="square">
            <a:spAutoFit/>
          </a:bodyPr>
          <a:lstStyle/>
          <a:p>
            <a:pPr>
              <a:lnSpc>
                <a:spcPct val="150000"/>
              </a:lnSpc>
            </a:pPr>
            <a:r>
              <a:rPr lang="en-GB" sz="1600" dirty="0">
                <a:latin typeface="Linkpen 17a Print" panose="03050602060000000000" pitchFamily="66" charset="77"/>
              </a:rPr>
              <a:t>Within Huddersfield (near to Castle Hill), a prisoner of war camp was set up.</a:t>
            </a:r>
          </a:p>
        </p:txBody>
      </p:sp>
      <p:sp>
        <p:nvSpPr>
          <p:cNvPr id="4" name="TextBox 3">
            <a:extLst>
              <a:ext uri="{FF2B5EF4-FFF2-40B4-BE49-F238E27FC236}">
                <a16:creationId xmlns:a16="http://schemas.microsoft.com/office/drawing/2014/main" id="{31813C3E-8916-4DFA-EB54-9A1D4E8DDE6A}"/>
              </a:ext>
            </a:extLst>
          </p:cNvPr>
          <p:cNvSpPr txBox="1"/>
          <p:nvPr/>
        </p:nvSpPr>
        <p:spPr>
          <a:xfrm>
            <a:off x="5935094" y="1374901"/>
            <a:ext cx="5853784" cy="1169551"/>
          </a:xfrm>
          <a:prstGeom prst="rect">
            <a:avLst/>
          </a:prstGeom>
          <a:noFill/>
        </p:spPr>
        <p:txBody>
          <a:bodyPr wrap="square">
            <a:spAutoFit/>
          </a:bodyPr>
          <a:lstStyle/>
          <a:p>
            <a:pPr>
              <a:lnSpc>
                <a:spcPct val="150000"/>
              </a:lnSpc>
            </a:pPr>
            <a:r>
              <a:rPr lang="en-GB" sz="1600" dirty="0">
                <a:latin typeface="Linkpen 17a Print" panose="03050602060000000000" pitchFamily="66" charset="77"/>
              </a:rPr>
              <a:t>This was a place where captured German soldiers would be kept until the end of the war. </a:t>
            </a:r>
          </a:p>
        </p:txBody>
      </p:sp>
      <p:sp>
        <p:nvSpPr>
          <p:cNvPr id="7" name="TextBox 6">
            <a:extLst>
              <a:ext uri="{FF2B5EF4-FFF2-40B4-BE49-F238E27FC236}">
                <a16:creationId xmlns:a16="http://schemas.microsoft.com/office/drawing/2014/main" id="{5539A652-1837-4321-9CFC-2075E2DF9199}"/>
              </a:ext>
            </a:extLst>
          </p:cNvPr>
          <p:cNvSpPr txBox="1"/>
          <p:nvPr/>
        </p:nvSpPr>
        <p:spPr>
          <a:xfrm>
            <a:off x="5935093" y="2647723"/>
            <a:ext cx="5853784" cy="800219"/>
          </a:xfrm>
          <a:prstGeom prst="rect">
            <a:avLst/>
          </a:prstGeom>
          <a:noFill/>
        </p:spPr>
        <p:txBody>
          <a:bodyPr wrap="square">
            <a:spAutoFit/>
          </a:bodyPr>
          <a:lstStyle/>
          <a:p>
            <a:pPr>
              <a:lnSpc>
                <a:spcPct val="150000"/>
              </a:lnSpc>
            </a:pPr>
            <a:r>
              <a:rPr lang="en-GB" sz="1600" dirty="0">
                <a:latin typeface="Linkpen 17a Print" panose="03050602060000000000" pitchFamily="66" charset="77"/>
              </a:rPr>
              <a:t>One soldier, named Fritz, describes his arrival into Huddersfield.</a:t>
            </a:r>
          </a:p>
        </p:txBody>
      </p:sp>
      <p:grpSp>
        <p:nvGrpSpPr>
          <p:cNvPr id="13" name="Group 12" descr="A black and white speech bubble that reads &quot;We were German prisoners of war, we had fought against the allies and people had lost their fathers and their sons. They lined the streets to see us but the reaction was civil, there was no malice, and we weren’t spat on. That was different for us.”&#10;">
            <a:extLst>
              <a:ext uri="{FF2B5EF4-FFF2-40B4-BE49-F238E27FC236}">
                <a16:creationId xmlns:a16="http://schemas.microsoft.com/office/drawing/2014/main" id="{EBAF442D-1215-3845-4F67-D75DE617F9B6}"/>
              </a:ext>
            </a:extLst>
          </p:cNvPr>
          <p:cNvGrpSpPr/>
          <p:nvPr/>
        </p:nvGrpSpPr>
        <p:grpSpPr>
          <a:xfrm>
            <a:off x="578841" y="3681319"/>
            <a:ext cx="11013391" cy="1589703"/>
            <a:chOff x="578841" y="3681319"/>
            <a:chExt cx="11013391" cy="1589703"/>
          </a:xfrm>
        </p:grpSpPr>
        <p:sp>
          <p:nvSpPr>
            <p:cNvPr id="11" name="Rounded Rectangular Callout 10">
              <a:extLst>
                <a:ext uri="{FF2B5EF4-FFF2-40B4-BE49-F238E27FC236}">
                  <a16:creationId xmlns:a16="http://schemas.microsoft.com/office/drawing/2014/main" id="{869C5383-9DA5-265A-69E6-5073A6E92AEE}"/>
                </a:ext>
              </a:extLst>
            </p:cNvPr>
            <p:cNvSpPr/>
            <p:nvPr/>
          </p:nvSpPr>
          <p:spPr>
            <a:xfrm>
              <a:off x="578841" y="3681319"/>
              <a:ext cx="11013391" cy="1589703"/>
            </a:xfrm>
            <a:prstGeom prst="wedgeRoundRectCallout">
              <a:avLst>
                <a:gd name="adj1" fmla="val 53476"/>
                <a:gd name="adj2" fmla="val 28980"/>
                <a:gd name="adj3" fmla="val 16667"/>
              </a:avLst>
            </a:prstGeom>
            <a:solidFill>
              <a:schemeClr val="bg1"/>
            </a:solidFill>
            <a:ln w="254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a:extLst>
                <a:ext uri="{FF2B5EF4-FFF2-40B4-BE49-F238E27FC236}">
                  <a16:creationId xmlns:a16="http://schemas.microsoft.com/office/drawing/2014/main" id="{C0CFE252-A520-723F-A048-642915047D2A}"/>
                </a:ext>
              </a:extLst>
            </p:cNvPr>
            <p:cNvSpPr txBox="1"/>
            <p:nvPr/>
          </p:nvSpPr>
          <p:spPr>
            <a:xfrm>
              <a:off x="764249" y="3872180"/>
              <a:ext cx="10621506" cy="1169551"/>
            </a:xfrm>
            <a:prstGeom prst="rect">
              <a:avLst/>
            </a:prstGeom>
            <a:noFill/>
          </p:spPr>
          <p:txBody>
            <a:bodyPr wrap="square">
              <a:spAutoFit/>
            </a:bodyPr>
            <a:lstStyle/>
            <a:p>
              <a:pPr>
                <a:lnSpc>
                  <a:spcPct val="150000"/>
                </a:lnSpc>
              </a:pPr>
              <a:r>
                <a:rPr lang="en-GB" sz="1600" dirty="0">
                  <a:latin typeface="Linkpen 17a Print" panose="03050602060000000000" pitchFamily="66" charset="77"/>
                </a:rPr>
                <a:t>“We were German prisoners of war, we had fought against the allies and people had lost their fathers and their sons. They lined the streets to see us but the reaction was civil, there was no malice, and we weren’t spat on. That was different for us.”</a:t>
              </a:r>
            </a:p>
          </p:txBody>
        </p:sp>
      </p:grpSp>
      <p:sp>
        <p:nvSpPr>
          <p:cNvPr id="9" name="TextBox 8">
            <a:extLst>
              <a:ext uri="{FF2B5EF4-FFF2-40B4-BE49-F238E27FC236}">
                <a16:creationId xmlns:a16="http://schemas.microsoft.com/office/drawing/2014/main" id="{11568698-395F-1A0B-2716-7403D8B9BF66}"/>
              </a:ext>
            </a:extLst>
          </p:cNvPr>
          <p:cNvSpPr txBox="1"/>
          <p:nvPr/>
        </p:nvSpPr>
        <p:spPr>
          <a:xfrm>
            <a:off x="1040957" y="5374293"/>
            <a:ext cx="10070758" cy="954107"/>
          </a:xfrm>
          <a:prstGeom prst="rect">
            <a:avLst/>
          </a:prstGeom>
          <a:noFill/>
        </p:spPr>
        <p:txBody>
          <a:bodyPr wrap="square">
            <a:spAutoFit/>
          </a:bodyPr>
          <a:lstStyle/>
          <a:p>
            <a:pPr algn="ctr"/>
            <a:r>
              <a:rPr lang="en-GB" sz="2800" dirty="0">
                <a:solidFill>
                  <a:srgbClr val="EC5E43"/>
                </a:solidFill>
                <a:latin typeface="Superclarendon Rg" panose="02000505080000020003" pitchFamily="2" charset="77"/>
              </a:rPr>
              <a:t>What does this reaction tell you about </a:t>
            </a:r>
          </a:p>
          <a:p>
            <a:pPr algn="ctr"/>
            <a:r>
              <a:rPr lang="en-GB" sz="2800" dirty="0">
                <a:solidFill>
                  <a:srgbClr val="EC5E43"/>
                </a:solidFill>
                <a:latin typeface="Superclarendon Rg" panose="02000505080000020003" pitchFamily="2" charset="77"/>
              </a:rPr>
              <a:t>the people of Huddersfield at this time?</a:t>
            </a:r>
          </a:p>
        </p:txBody>
      </p:sp>
      <p:pic>
        <p:nvPicPr>
          <p:cNvPr id="2" name="Picture 1">
            <a:extLst>
              <a:ext uri="{FF2B5EF4-FFF2-40B4-BE49-F238E27FC236}">
                <a16:creationId xmlns:a16="http://schemas.microsoft.com/office/drawing/2014/main" id="{4D44C2D9-BF24-C287-69A3-9644F139F1C7}"/>
              </a:ext>
              <a:ext uri="{C183D7F6-B498-43B3-948B-1728B52AA6E4}">
                <adec:decorative xmlns:adec="http://schemas.microsoft.com/office/drawing/2017/decorative" val="1"/>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10540181" y="5496232"/>
            <a:ext cx="1651818" cy="1360326"/>
          </a:xfrm>
          <a:prstGeom prst="rect">
            <a:avLst/>
          </a:prstGeom>
        </p:spPr>
      </p:pic>
    </p:spTree>
    <p:extLst>
      <p:ext uri="{BB962C8B-B14F-4D97-AF65-F5344CB8AC3E}">
        <p14:creationId xmlns:p14="http://schemas.microsoft.com/office/powerpoint/2010/main" val="21150705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500"/>
                                        <p:tgtEl>
                                          <p:spTgt spid="4"/>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500"/>
                                        <p:tgtEl>
                                          <p:spTgt spid="7"/>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fade">
                                      <p:cBhvr>
                                        <p:cTn id="23" dur="500"/>
                                        <p:tgtEl>
                                          <p:spTgt spid="13"/>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4" grpId="0"/>
      <p:bldP spid="7" grpId="0"/>
      <p:bldP spid="9" grpId="0"/>
    </p:bldLst>
  </p:timing>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18CF9BB-E598-F9F6-483D-E60F2F1B1148}"/>
              </a:ext>
            </a:extLst>
          </p:cNvPr>
          <p:cNvSpPr>
            <a:spLocks noGrp="1"/>
          </p:cNvSpPr>
          <p:nvPr>
            <p:ph type="ctrTitle"/>
          </p:nvPr>
        </p:nvSpPr>
        <p:spPr>
          <a:xfrm>
            <a:off x="1524000" y="-2387600"/>
            <a:ext cx="9144000" cy="2387600"/>
          </a:xfrm>
        </p:spPr>
        <p:txBody>
          <a:bodyPr vert="horz" lIns="91440" tIns="45720" rIns="91440" bIns="45720" rtlCol="0" anchor="b">
            <a:normAutofit/>
          </a:bodyPr>
          <a:lstStyle/>
          <a:p>
            <a:r>
              <a:rPr lang="en-US" dirty="0"/>
              <a:t>Huddersfield Anti-aircraft Station</a:t>
            </a:r>
          </a:p>
        </p:txBody>
      </p:sp>
      <p:sp>
        <p:nvSpPr>
          <p:cNvPr id="5" name="TextBox 4">
            <a:extLst>
              <a:ext uri="{FF2B5EF4-FFF2-40B4-BE49-F238E27FC236}">
                <a16:creationId xmlns:a16="http://schemas.microsoft.com/office/drawing/2014/main" id="{91CB8B8C-368D-4876-DCCE-CE49E25DE5EC}"/>
              </a:ext>
            </a:extLst>
          </p:cNvPr>
          <p:cNvSpPr txBox="1"/>
          <p:nvPr/>
        </p:nvSpPr>
        <p:spPr>
          <a:xfrm>
            <a:off x="494264" y="508532"/>
            <a:ext cx="4382538" cy="800219"/>
          </a:xfrm>
          <a:prstGeom prst="rect">
            <a:avLst/>
          </a:prstGeom>
          <a:noFill/>
        </p:spPr>
        <p:txBody>
          <a:bodyPr wrap="square">
            <a:spAutoFit/>
          </a:bodyPr>
          <a:lstStyle/>
          <a:p>
            <a:pPr>
              <a:lnSpc>
                <a:spcPct val="150000"/>
              </a:lnSpc>
            </a:pPr>
            <a:r>
              <a:rPr lang="en-GB" sz="1600" dirty="0">
                <a:latin typeface="Linkpen 17a Print" panose="03050602060000000000" pitchFamily="66" charset="77"/>
              </a:rPr>
              <a:t>Directly next to the prisoner camp, an anti-aircraft station was built. </a:t>
            </a:r>
          </a:p>
        </p:txBody>
      </p:sp>
      <p:sp>
        <p:nvSpPr>
          <p:cNvPr id="4" name="TextBox 3">
            <a:extLst>
              <a:ext uri="{FF2B5EF4-FFF2-40B4-BE49-F238E27FC236}">
                <a16:creationId xmlns:a16="http://schemas.microsoft.com/office/drawing/2014/main" id="{31813C3E-8916-4DFA-EB54-9A1D4E8DDE6A}"/>
              </a:ext>
            </a:extLst>
          </p:cNvPr>
          <p:cNvSpPr txBox="1"/>
          <p:nvPr/>
        </p:nvSpPr>
        <p:spPr>
          <a:xfrm>
            <a:off x="494263" y="1611971"/>
            <a:ext cx="4382538" cy="800219"/>
          </a:xfrm>
          <a:prstGeom prst="rect">
            <a:avLst/>
          </a:prstGeom>
          <a:noFill/>
        </p:spPr>
        <p:txBody>
          <a:bodyPr wrap="square">
            <a:spAutoFit/>
          </a:bodyPr>
          <a:lstStyle/>
          <a:p>
            <a:pPr>
              <a:lnSpc>
                <a:spcPct val="150000"/>
              </a:lnSpc>
            </a:pPr>
            <a:r>
              <a:rPr lang="en-GB" sz="1600" dirty="0">
                <a:latin typeface="Linkpen 17a Print" panose="03050602060000000000" pitchFamily="66" charset="77"/>
              </a:rPr>
              <a:t>This included bunkers and stations for radio contact.</a:t>
            </a:r>
          </a:p>
        </p:txBody>
      </p:sp>
      <p:sp>
        <p:nvSpPr>
          <p:cNvPr id="7" name="TextBox 6">
            <a:extLst>
              <a:ext uri="{FF2B5EF4-FFF2-40B4-BE49-F238E27FC236}">
                <a16:creationId xmlns:a16="http://schemas.microsoft.com/office/drawing/2014/main" id="{5539A652-1837-4321-9CFC-2075E2DF9199}"/>
              </a:ext>
            </a:extLst>
          </p:cNvPr>
          <p:cNvSpPr txBox="1"/>
          <p:nvPr/>
        </p:nvSpPr>
        <p:spPr>
          <a:xfrm>
            <a:off x="494261" y="2715411"/>
            <a:ext cx="3419817" cy="1538883"/>
          </a:xfrm>
          <a:prstGeom prst="rect">
            <a:avLst/>
          </a:prstGeom>
          <a:noFill/>
        </p:spPr>
        <p:txBody>
          <a:bodyPr wrap="square">
            <a:spAutoFit/>
          </a:bodyPr>
          <a:lstStyle/>
          <a:p>
            <a:pPr>
              <a:lnSpc>
                <a:spcPct val="150000"/>
              </a:lnSpc>
            </a:pPr>
            <a:r>
              <a:rPr lang="en-GB" sz="1600" dirty="0">
                <a:latin typeface="Linkpen 17a Print" panose="03050602060000000000" pitchFamily="66" charset="77"/>
              </a:rPr>
              <a:t>Sites such as these, were set up to prevent the German air force from attacking.</a:t>
            </a:r>
          </a:p>
        </p:txBody>
      </p:sp>
      <p:sp>
        <p:nvSpPr>
          <p:cNvPr id="8" name="TextBox 7">
            <a:extLst>
              <a:ext uri="{FF2B5EF4-FFF2-40B4-BE49-F238E27FC236}">
                <a16:creationId xmlns:a16="http://schemas.microsoft.com/office/drawing/2014/main" id="{C0CFE252-A520-723F-A048-642915047D2A}"/>
              </a:ext>
            </a:extLst>
          </p:cNvPr>
          <p:cNvSpPr txBox="1"/>
          <p:nvPr/>
        </p:nvSpPr>
        <p:spPr>
          <a:xfrm>
            <a:off x="494261" y="4557515"/>
            <a:ext cx="3787807" cy="1538883"/>
          </a:xfrm>
          <a:prstGeom prst="rect">
            <a:avLst/>
          </a:prstGeom>
          <a:noFill/>
        </p:spPr>
        <p:txBody>
          <a:bodyPr wrap="square">
            <a:spAutoFit/>
          </a:bodyPr>
          <a:lstStyle/>
          <a:p>
            <a:pPr>
              <a:lnSpc>
                <a:spcPct val="150000"/>
              </a:lnSpc>
            </a:pPr>
            <a:r>
              <a:rPr lang="en-GB" sz="1600" dirty="0">
                <a:latin typeface="Linkpen 17a Print" panose="03050602060000000000" pitchFamily="66" charset="77"/>
              </a:rPr>
              <a:t>From above, you can still see the markings of where the station and prisoner camp once stood.</a:t>
            </a:r>
          </a:p>
        </p:txBody>
      </p:sp>
      <p:pic>
        <p:nvPicPr>
          <p:cNvPr id="15" name="Picture 14" descr="An illustration of a World War Two solider in green his army uniform and hat. ">
            <a:extLst>
              <a:ext uri="{FF2B5EF4-FFF2-40B4-BE49-F238E27FC236}">
                <a16:creationId xmlns:a16="http://schemas.microsoft.com/office/drawing/2014/main" id="{370D1AE4-3A2E-0E89-38E8-2092C6DBE67C}"/>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672002" y="1264147"/>
            <a:ext cx="2268559" cy="5491804"/>
          </a:xfrm>
          <a:prstGeom prst="rect">
            <a:avLst/>
          </a:prstGeom>
        </p:spPr>
      </p:pic>
      <p:grpSp>
        <p:nvGrpSpPr>
          <p:cNvPr id="9" name="Group 8" descr="A colour Ariel photograph showing green fields and the markings in them of where the station and the prisoner camp once stood. ">
            <a:extLst>
              <a:ext uri="{FF2B5EF4-FFF2-40B4-BE49-F238E27FC236}">
                <a16:creationId xmlns:a16="http://schemas.microsoft.com/office/drawing/2014/main" id="{66214CDD-26F3-4F23-92A2-C455D941005B}"/>
              </a:ext>
            </a:extLst>
          </p:cNvPr>
          <p:cNvGrpSpPr/>
          <p:nvPr/>
        </p:nvGrpSpPr>
        <p:grpSpPr>
          <a:xfrm>
            <a:off x="5147381" y="201168"/>
            <a:ext cx="6886123" cy="6455664"/>
            <a:chOff x="5147381" y="201168"/>
            <a:chExt cx="6886123" cy="6455664"/>
          </a:xfrm>
        </p:grpSpPr>
        <p:sp>
          <p:nvSpPr>
            <p:cNvPr id="13" name="TextBox 12">
              <a:extLst>
                <a:ext uri="{FF2B5EF4-FFF2-40B4-BE49-F238E27FC236}">
                  <a16:creationId xmlns:a16="http://schemas.microsoft.com/office/drawing/2014/main" id="{2E847B7A-1864-C281-F55B-9059D1975055}"/>
                </a:ext>
              </a:extLst>
            </p:cNvPr>
            <p:cNvSpPr txBox="1"/>
            <p:nvPr/>
          </p:nvSpPr>
          <p:spPr>
            <a:xfrm>
              <a:off x="10816661" y="201168"/>
              <a:ext cx="1216843" cy="215444"/>
            </a:xfrm>
            <a:prstGeom prst="rect">
              <a:avLst/>
            </a:prstGeom>
            <a:noFill/>
          </p:spPr>
          <p:txBody>
            <a:bodyPr wrap="square">
              <a:spAutoFit/>
            </a:bodyPr>
            <a:lstStyle/>
            <a:p>
              <a:r>
                <a:rPr lang="en-GB" sz="800" b="0" i="0" dirty="0">
                  <a:solidFill>
                    <a:schemeClr val="bg1"/>
                  </a:solidFill>
                  <a:effectLst/>
                  <a:latin typeface="Nunito" panose="02000503000000000000" pitchFamily="2" charset="77"/>
                </a:rPr>
                <a:t>© Google Earth 2024</a:t>
              </a:r>
              <a:endParaRPr lang="en-GB" sz="800" dirty="0">
                <a:solidFill>
                  <a:schemeClr val="bg1"/>
                </a:solidFill>
                <a:latin typeface="Nunito" panose="02000503000000000000" pitchFamily="2" charset="77"/>
              </a:endParaRPr>
            </a:p>
          </p:txBody>
        </p:sp>
        <p:sp>
          <p:nvSpPr>
            <p:cNvPr id="6" name="Rectangle 5">
              <a:extLst>
                <a:ext uri="{FF2B5EF4-FFF2-40B4-BE49-F238E27FC236}">
                  <a16:creationId xmlns:a16="http://schemas.microsoft.com/office/drawing/2014/main" id="{77946096-A63A-7120-4A0D-705BFAD91BC9}"/>
                </a:ext>
              </a:extLst>
            </p:cNvPr>
            <p:cNvSpPr/>
            <p:nvPr/>
          </p:nvSpPr>
          <p:spPr>
            <a:xfrm>
              <a:off x="5147381" y="265176"/>
              <a:ext cx="6812971" cy="6391656"/>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0" name="Rounded Rectangle 9" descr="A circle showing the markings of where the station and prisoner camp once stood. ">
            <a:extLst>
              <a:ext uri="{FF2B5EF4-FFF2-40B4-BE49-F238E27FC236}">
                <a16:creationId xmlns:a16="http://schemas.microsoft.com/office/drawing/2014/main" id="{F687D8CA-03E7-E053-01C6-D32D09CC4E09}"/>
              </a:ext>
            </a:extLst>
          </p:cNvPr>
          <p:cNvSpPr/>
          <p:nvPr/>
        </p:nvSpPr>
        <p:spPr>
          <a:xfrm>
            <a:off x="7207045" y="1308751"/>
            <a:ext cx="2045110" cy="1506043"/>
          </a:xfrm>
          <a:prstGeom prst="roundRect">
            <a:avLst>
              <a:gd name="adj" fmla="val 50000"/>
            </a:avLst>
          </a:prstGeom>
          <a:solidFill>
            <a:srgbClr val="EC5E42">
              <a:alpha val="33068"/>
            </a:srgbClr>
          </a:solidFill>
          <a:ln w="254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ounded Rectangle 11" descr="A circle showing the markings of where the station and prisoner camp once stood. ">
            <a:extLst>
              <a:ext uri="{FF2B5EF4-FFF2-40B4-BE49-F238E27FC236}">
                <a16:creationId xmlns:a16="http://schemas.microsoft.com/office/drawing/2014/main" id="{4404521D-0280-A06F-AA61-7B5800FF3815}"/>
              </a:ext>
            </a:extLst>
          </p:cNvPr>
          <p:cNvSpPr/>
          <p:nvPr/>
        </p:nvSpPr>
        <p:spPr>
          <a:xfrm>
            <a:off x="8863781" y="2685915"/>
            <a:ext cx="2045110" cy="1506043"/>
          </a:xfrm>
          <a:prstGeom prst="roundRect">
            <a:avLst>
              <a:gd name="adj" fmla="val 50000"/>
            </a:avLst>
          </a:prstGeom>
          <a:solidFill>
            <a:srgbClr val="EC5E42">
              <a:alpha val="33068"/>
            </a:srgbClr>
          </a:solidFill>
          <a:ln w="254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 name="Picture 1">
            <a:extLst>
              <a:ext uri="{FF2B5EF4-FFF2-40B4-BE49-F238E27FC236}">
                <a16:creationId xmlns:a16="http://schemas.microsoft.com/office/drawing/2014/main" id="{4D44C2D9-BF24-C287-69A3-9644F139F1C7}"/>
              </a:ext>
              <a:ext uri="{C183D7F6-B498-43B3-948B-1728B52AA6E4}">
                <adec:decorative xmlns:adec="http://schemas.microsoft.com/office/drawing/2017/decorative" val="1"/>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10540181" y="5496232"/>
            <a:ext cx="1651818" cy="1360326"/>
          </a:xfrm>
          <a:prstGeom prst="rect">
            <a:avLst/>
          </a:prstGeom>
        </p:spPr>
      </p:pic>
    </p:spTree>
    <p:extLst>
      <p:ext uri="{BB962C8B-B14F-4D97-AF65-F5344CB8AC3E}">
        <p14:creationId xmlns:p14="http://schemas.microsoft.com/office/powerpoint/2010/main" val="2584068939"/>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500"/>
                                            <p:tgtEl>
                                              <p:spTgt spid="7"/>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500"/>
                                            <p:tgtEl>
                                              <p:spTgt spid="10"/>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fade">
                                          <p:cBhvr>
                                            <p:cTn id="23" dur="500"/>
                                            <p:tgtEl>
                                              <p:spTgt spid="12"/>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fade">
                                          <p:cBhvr>
                                            <p:cTn id="27" dur="500"/>
                                            <p:tgtEl>
                                              <p:spTgt spid="8"/>
                                            </p:tgtEl>
                                          </p:cBhvr>
                                        </p:animEffect>
                                      </p:childTnLst>
                                    </p:cTn>
                                  </p:par>
                                </p:childTnLst>
                              </p:cTn>
                            </p:par>
                            <p:par>
                              <p:cTn id="28" fill="hold">
                                <p:stCondLst>
                                  <p:cond delay="3000"/>
                                </p:stCondLst>
                                <p:childTnLst>
                                  <p:par>
                                    <p:cTn id="29" presetID="2" presetClass="entr" presetSubtype="8" fill="hold" nodeType="afterEffect" p14:presetBounceEnd="50000">
                                      <p:stCondLst>
                                        <p:cond delay="0"/>
                                      </p:stCondLst>
                                      <p:childTnLst>
                                        <p:set>
                                          <p:cBhvr>
                                            <p:cTn id="30" dur="1" fill="hold">
                                              <p:stCondLst>
                                                <p:cond delay="0"/>
                                              </p:stCondLst>
                                            </p:cTn>
                                            <p:tgtEl>
                                              <p:spTgt spid="15"/>
                                            </p:tgtEl>
                                            <p:attrNameLst>
                                              <p:attrName>style.visibility</p:attrName>
                                            </p:attrNameLst>
                                          </p:cBhvr>
                                          <p:to>
                                            <p:strVal val="visible"/>
                                          </p:to>
                                        </p:set>
                                        <p:anim calcmode="lin" valueType="num" p14:bounceEnd="50000">
                                          <p:cBhvr additive="base">
                                            <p:cTn id="31" dur="500" fill="hold"/>
                                            <p:tgtEl>
                                              <p:spTgt spid="15"/>
                                            </p:tgtEl>
                                            <p:attrNameLst>
                                              <p:attrName>ppt_x</p:attrName>
                                            </p:attrNameLst>
                                          </p:cBhvr>
                                          <p:tavLst>
                                            <p:tav tm="0">
                                              <p:val>
                                                <p:strVal val="0-#ppt_w/2"/>
                                              </p:val>
                                            </p:tav>
                                            <p:tav tm="100000">
                                              <p:val>
                                                <p:strVal val="#ppt_x"/>
                                              </p:val>
                                            </p:tav>
                                          </p:tavLst>
                                        </p:anim>
                                        <p:anim calcmode="lin" valueType="num" p14:bounceEnd="50000">
                                          <p:cBhvr additive="base">
                                            <p:cTn id="32" dur="500" fill="hold"/>
                                            <p:tgtEl>
                                              <p:spTgt spid="1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4" grpId="0"/>
          <p:bldP spid="7" grpId="0"/>
          <p:bldP spid="8" grpId="0"/>
          <p:bldP spid="10" grpId="0" animBg="1"/>
          <p:bldP spid="12"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500"/>
                                            <p:tgtEl>
                                              <p:spTgt spid="7"/>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500"/>
                                            <p:tgtEl>
                                              <p:spTgt spid="10"/>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fade">
                                          <p:cBhvr>
                                            <p:cTn id="23" dur="500"/>
                                            <p:tgtEl>
                                              <p:spTgt spid="12"/>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fade">
                                          <p:cBhvr>
                                            <p:cTn id="27" dur="500"/>
                                            <p:tgtEl>
                                              <p:spTgt spid="8"/>
                                            </p:tgtEl>
                                          </p:cBhvr>
                                        </p:animEffect>
                                      </p:childTnLst>
                                    </p:cTn>
                                  </p:par>
                                </p:childTnLst>
                              </p:cTn>
                            </p:par>
                            <p:par>
                              <p:cTn id="28" fill="hold">
                                <p:stCondLst>
                                  <p:cond delay="3000"/>
                                </p:stCondLst>
                                <p:childTnLst>
                                  <p:par>
                                    <p:cTn id="29" presetID="2" presetClass="entr" presetSubtype="8" fill="hold" nodeType="afterEffect">
                                      <p:stCondLst>
                                        <p:cond delay="0"/>
                                      </p:stCondLst>
                                      <p:childTnLst>
                                        <p:set>
                                          <p:cBhvr>
                                            <p:cTn id="30" dur="1" fill="hold">
                                              <p:stCondLst>
                                                <p:cond delay="0"/>
                                              </p:stCondLst>
                                            </p:cTn>
                                            <p:tgtEl>
                                              <p:spTgt spid="15"/>
                                            </p:tgtEl>
                                            <p:attrNameLst>
                                              <p:attrName>style.visibility</p:attrName>
                                            </p:attrNameLst>
                                          </p:cBhvr>
                                          <p:to>
                                            <p:strVal val="visible"/>
                                          </p:to>
                                        </p:set>
                                        <p:anim calcmode="lin" valueType="num">
                                          <p:cBhvr additive="base">
                                            <p:cTn id="31" dur="500" fill="hold"/>
                                            <p:tgtEl>
                                              <p:spTgt spid="15"/>
                                            </p:tgtEl>
                                            <p:attrNameLst>
                                              <p:attrName>ppt_x</p:attrName>
                                            </p:attrNameLst>
                                          </p:cBhvr>
                                          <p:tavLst>
                                            <p:tav tm="0">
                                              <p:val>
                                                <p:strVal val="0-#ppt_w/2"/>
                                              </p:val>
                                            </p:tav>
                                            <p:tav tm="100000">
                                              <p:val>
                                                <p:strVal val="#ppt_x"/>
                                              </p:val>
                                            </p:tav>
                                          </p:tavLst>
                                        </p:anim>
                                        <p:anim calcmode="lin" valueType="num">
                                          <p:cBhvr additive="base">
                                            <p:cTn id="32" dur="500" fill="hold"/>
                                            <p:tgtEl>
                                              <p:spTgt spid="1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4" grpId="0"/>
          <p:bldP spid="7" grpId="0"/>
          <p:bldP spid="8" grpId="0"/>
          <p:bldP spid="10" grpId="0" animBg="1"/>
          <p:bldP spid="12" grpId="0" animBg="1"/>
        </p:bldLst>
      </p:timing>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3C3BD4B7-9C3C-6DE5-F186-3BF95940D721}"/>
              </a:ext>
            </a:extLst>
          </p:cNvPr>
          <p:cNvSpPr>
            <a:spLocks noGrp="1"/>
          </p:cNvSpPr>
          <p:nvPr>
            <p:ph type="ctrTitle"/>
          </p:nvPr>
        </p:nvSpPr>
        <p:spPr>
          <a:xfrm>
            <a:off x="1524000" y="-2387600"/>
            <a:ext cx="9144000" cy="2387600"/>
          </a:xfrm>
        </p:spPr>
        <p:txBody>
          <a:bodyPr vert="horz" lIns="91440" tIns="45720" rIns="91440" bIns="45720" rtlCol="0" anchor="b">
            <a:normAutofit/>
          </a:bodyPr>
          <a:lstStyle/>
          <a:p>
            <a:r>
              <a:rPr lang="en-US" dirty="0"/>
              <a:t>The Memorial in Greenhead Park</a:t>
            </a:r>
          </a:p>
        </p:txBody>
      </p:sp>
      <p:grpSp>
        <p:nvGrpSpPr>
          <p:cNvPr id="11" name="Group 10" descr="A colour photograph of the memorial. It is at the top of wide stone steps and made up of large stone columns to create an arch. In the centre is a larger stone pillar with a cross at its top. &#10; ">
            <a:extLst>
              <a:ext uri="{FF2B5EF4-FFF2-40B4-BE49-F238E27FC236}">
                <a16:creationId xmlns:a16="http://schemas.microsoft.com/office/drawing/2014/main" id="{0404D5C1-2852-2C41-B222-6D2236CE8342}"/>
              </a:ext>
            </a:extLst>
          </p:cNvPr>
          <p:cNvGrpSpPr/>
          <p:nvPr/>
        </p:nvGrpSpPr>
        <p:grpSpPr>
          <a:xfrm>
            <a:off x="580103" y="737818"/>
            <a:ext cx="6362623" cy="4164244"/>
            <a:chOff x="580103" y="737818"/>
            <a:chExt cx="6362623" cy="4164244"/>
          </a:xfrm>
        </p:grpSpPr>
        <p:pic>
          <p:nvPicPr>
            <p:cNvPr id="6" name="Picture 5">
              <a:extLst>
                <a:ext uri="{FF2B5EF4-FFF2-40B4-BE49-F238E27FC236}">
                  <a16:creationId xmlns:a16="http://schemas.microsoft.com/office/drawing/2014/main" id="{EB820DD7-68C3-E0DE-3468-1FAE4DB64577}"/>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580103" y="790108"/>
              <a:ext cx="6263148" cy="4111954"/>
            </a:xfrm>
            <a:prstGeom prst="rect">
              <a:avLst/>
            </a:prstGeom>
            <a:ln w="25400">
              <a:solidFill>
                <a:schemeClr val="tx1"/>
              </a:solidFill>
            </a:ln>
          </p:spPr>
        </p:pic>
        <p:sp>
          <p:nvSpPr>
            <p:cNvPr id="10" name="TextBox 9">
              <a:extLst>
                <a:ext uri="{FF2B5EF4-FFF2-40B4-BE49-F238E27FC236}">
                  <a16:creationId xmlns:a16="http://schemas.microsoft.com/office/drawing/2014/main" id="{4DD2E8AB-9B77-8224-BC65-02BBD6E6BFC8}"/>
                </a:ext>
              </a:extLst>
            </p:cNvPr>
            <p:cNvSpPr txBox="1"/>
            <p:nvPr/>
          </p:nvSpPr>
          <p:spPr>
            <a:xfrm>
              <a:off x="5725883" y="737818"/>
              <a:ext cx="1216843" cy="215444"/>
            </a:xfrm>
            <a:prstGeom prst="rect">
              <a:avLst/>
            </a:prstGeom>
            <a:noFill/>
          </p:spPr>
          <p:txBody>
            <a:bodyPr wrap="square">
              <a:spAutoFit/>
            </a:bodyPr>
            <a:lstStyle/>
            <a:p>
              <a:r>
                <a:rPr lang="en-GB" sz="800" dirty="0">
                  <a:solidFill>
                    <a:schemeClr val="bg1"/>
                  </a:solidFill>
                  <a:latin typeface="Nunito" panose="02000503000000000000" pitchFamily="2" charset="77"/>
                </a:rPr>
                <a:t>© </a:t>
              </a:r>
              <a:r>
                <a:rPr lang="en-GB" sz="800" dirty="0" err="1">
                  <a:solidFill>
                    <a:schemeClr val="bg1"/>
                  </a:solidFill>
                  <a:latin typeface="Nunito" panose="02000503000000000000" pitchFamily="2" charset="77"/>
                </a:rPr>
                <a:t>Alamy</a:t>
              </a:r>
              <a:r>
                <a:rPr lang="en-GB" sz="800" dirty="0">
                  <a:solidFill>
                    <a:schemeClr val="bg1"/>
                  </a:solidFill>
                  <a:latin typeface="Nunito" panose="02000503000000000000" pitchFamily="2" charset="77"/>
                </a:rPr>
                <a:t> ref: EKR46T</a:t>
              </a:r>
            </a:p>
          </p:txBody>
        </p:sp>
      </p:grpSp>
      <p:sp>
        <p:nvSpPr>
          <p:cNvPr id="5" name="TextBox 4">
            <a:extLst>
              <a:ext uri="{FF2B5EF4-FFF2-40B4-BE49-F238E27FC236}">
                <a16:creationId xmlns:a16="http://schemas.microsoft.com/office/drawing/2014/main" id="{91CB8B8C-368D-4876-DCCE-CE49E25DE5EC}"/>
              </a:ext>
            </a:extLst>
          </p:cNvPr>
          <p:cNvSpPr txBox="1"/>
          <p:nvPr/>
        </p:nvSpPr>
        <p:spPr>
          <a:xfrm>
            <a:off x="7010400" y="889024"/>
            <a:ext cx="4630992" cy="1169551"/>
          </a:xfrm>
          <a:prstGeom prst="rect">
            <a:avLst/>
          </a:prstGeom>
          <a:noFill/>
        </p:spPr>
        <p:txBody>
          <a:bodyPr wrap="square">
            <a:spAutoFit/>
          </a:bodyPr>
          <a:lstStyle/>
          <a:p>
            <a:pPr>
              <a:lnSpc>
                <a:spcPct val="150000"/>
              </a:lnSpc>
            </a:pPr>
            <a:r>
              <a:rPr lang="en-GB" sz="1600" dirty="0">
                <a:latin typeface="Linkpen 17a Print" panose="03050602060000000000" pitchFamily="66" charset="77"/>
              </a:rPr>
              <a:t>Following the end of the first world war, proposals were made on how best to commemorate the fallen.</a:t>
            </a:r>
          </a:p>
        </p:txBody>
      </p:sp>
      <p:sp>
        <p:nvSpPr>
          <p:cNvPr id="4" name="TextBox 3">
            <a:extLst>
              <a:ext uri="{FF2B5EF4-FFF2-40B4-BE49-F238E27FC236}">
                <a16:creationId xmlns:a16="http://schemas.microsoft.com/office/drawing/2014/main" id="{31813C3E-8916-4DFA-EB54-9A1D4E8DDE6A}"/>
              </a:ext>
            </a:extLst>
          </p:cNvPr>
          <p:cNvSpPr txBox="1"/>
          <p:nvPr/>
        </p:nvSpPr>
        <p:spPr>
          <a:xfrm>
            <a:off x="7010399" y="2252418"/>
            <a:ext cx="4630992" cy="1169551"/>
          </a:xfrm>
          <a:prstGeom prst="rect">
            <a:avLst/>
          </a:prstGeom>
          <a:noFill/>
        </p:spPr>
        <p:txBody>
          <a:bodyPr wrap="square">
            <a:spAutoFit/>
          </a:bodyPr>
          <a:lstStyle/>
          <a:p>
            <a:pPr>
              <a:lnSpc>
                <a:spcPct val="150000"/>
              </a:lnSpc>
            </a:pPr>
            <a:r>
              <a:rPr lang="en-GB" sz="1600" dirty="0">
                <a:latin typeface="Linkpen 17a Print" panose="03050602060000000000" pitchFamily="66" charset="77"/>
              </a:rPr>
              <a:t>Eventually a memorial structure was decided, and it would be built within Greenhead Park.</a:t>
            </a:r>
          </a:p>
        </p:txBody>
      </p:sp>
      <p:sp>
        <p:nvSpPr>
          <p:cNvPr id="7" name="TextBox 6">
            <a:extLst>
              <a:ext uri="{FF2B5EF4-FFF2-40B4-BE49-F238E27FC236}">
                <a16:creationId xmlns:a16="http://schemas.microsoft.com/office/drawing/2014/main" id="{5539A652-1837-4321-9CFC-2075E2DF9199}"/>
              </a:ext>
            </a:extLst>
          </p:cNvPr>
          <p:cNvSpPr txBox="1"/>
          <p:nvPr/>
        </p:nvSpPr>
        <p:spPr>
          <a:xfrm>
            <a:off x="7010398" y="3615812"/>
            <a:ext cx="4630992" cy="1169551"/>
          </a:xfrm>
          <a:prstGeom prst="rect">
            <a:avLst/>
          </a:prstGeom>
          <a:noFill/>
        </p:spPr>
        <p:txBody>
          <a:bodyPr wrap="square">
            <a:spAutoFit/>
          </a:bodyPr>
          <a:lstStyle/>
          <a:p>
            <a:pPr>
              <a:lnSpc>
                <a:spcPct val="150000"/>
              </a:lnSpc>
            </a:pPr>
            <a:r>
              <a:rPr lang="en-GB" sz="1600" dirty="0">
                <a:latin typeface="Linkpen 17a Print" panose="03050602060000000000" pitchFamily="66" charset="77"/>
              </a:rPr>
              <a:t>The memorial was completed in 1924 and after the second world war, the dates 1939-1945 were added.</a:t>
            </a:r>
          </a:p>
        </p:txBody>
      </p:sp>
      <p:sp>
        <p:nvSpPr>
          <p:cNvPr id="3" name="TextBox 2">
            <a:extLst>
              <a:ext uri="{FF2B5EF4-FFF2-40B4-BE49-F238E27FC236}">
                <a16:creationId xmlns:a16="http://schemas.microsoft.com/office/drawing/2014/main" id="{3E325E17-5D43-972D-9FBE-15C4F509FA79}"/>
              </a:ext>
            </a:extLst>
          </p:cNvPr>
          <p:cNvSpPr txBox="1"/>
          <p:nvPr/>
        </p:nvSpPr>
        <p:spPr>
          <a:xfrm>
            <a:off x="1060621" y="5149728"/>
            <a:ext cx="10070758" cy="1200329"/>
          </a:xfrm>
          <a:prstGeom prst="rect">
            <a:avLst/>
          </a:prstGeom>
          <a:noFill/>
        </p:spPr>
        <p:txBody>
          <a:bodyPr wrap="square">
            <a:spAutoFit/>
          </a:bodyPr>
          <a:lstStyle/>
          <a:p>
            <a:pPr algn="ctr"/>
            <a:r>
              <a:rPr lang="en-GB" sz="3600" dirty="0">
                <a:solidFill>
                  <a:srgbClr val="EC5E43"/>
                </a:solidFill>
                <a:latin typeface="Superclarendon Rg" panose="02000505080000020003" pitchFamily="2" charset="77"/>
              </a:rPr>
              <a:t>Do you think it is a fitting </a:t>
            </a:r>
          </a:p>
          <a:p>
            <a:pPr algn="ctr"/>
            <a:r>
              <a:rPr lang="en-GB" sz="3600" dirty="0">
                <a:solidFill>
                  <a:srgbClr val="EC5E43"/>
                </a:solidFill>
                <a:latin typeface="Superclarendon Rg" panose="02000505080000020003" pitchFamily="2" charset="77"/>
              </a:rPr>
              <a:t>memorial for the fallen?</a:t>
            </a:r>
          </a:p>
        </p:txBody>
      </p:sp>
      <p:pic>
        <p:nvPicPr>
          <p:cNvPr id="2" name="Picture 1">
            <a:extLst>
              <a:ext uri="{FF2B5EF4-FFF2-40B4-BE49-F238E27FC236}">
                <a16:creationId xmlns:a16="http://schemas.microsoft.com/office/drawing/2014/main" id="{4D44C2D9-BF24-C287-69A3-9644F139F1C7}"/>
              </a:ext>
              <a:ext uri="{C183D7F6-B498-43B3-948B-1728B52AA6E4}">
                <adec:decorative xmlns:adec="http://schemas.microsoft.com/office/drawing/2017/decorative" val="1"/>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10540181" y="5496232"/>
            <a:ext cx="1651818" cy="1360326"/>
          </a:xfrm>
          <a:prstGeom prst="rect">
            <a:avLst/>
          </a:prstGeom>
        </p:spPr>
      </p:pic>
    </p:spTree>
    <p:extLst>
      <p:ext uri="{BB962C8B-B14F-4D97-AF65-F5344CB8AC3E}">
        <p14:creationId xmlns:p14="http://schemas.microsoft.com/office/powerpoint/2010/main" val="33694117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500"/>
                                        <p:tgtEl>
                                          <p:spTgt spid="5">
                                            <p:txEl>
                                              <p:pRg st="0" end="0"/>
                                            </p:txEl>
                                          </p:spTgt>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4">
                                            <p:txEl>
                                              <p:pRg st="0" end="0"/>
                                            </p:txEl>
                                          </p:spTgt>
                                        </p:tgtEl>
                                        <p:attrNameLst>
                                          <p:attrName>style.visibility</p:attrName>
                                        </p:attrNameLst>
                                      </p:cBhvr>
                                      <p:to>
                                        <p:strVal val="visible"/>
                                      </p:to>
                                    </p:set>
                                    <p:animEffect transition="in" filter="fade">
                                      <p:cBhvr>
                                        <p:cTn id="11" dur="500"/>
                                        <p:tgtEl>
                                          <p:spTgt spid="4">
                                            <p:txEl>
                                              <p:pRg st="0" end="0"/>
                                            </p:txEl>
                                          </p:spTgt>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7">
                                            <p:txEl>
                                              <p:pRg st="0" end="0"/>
                                            </p:txEl>
                                          </p:spTgt>
                                        </p:tgtEl>
                                        <p:attrNameLst>
                                          <p:attrName>style.visibility</p:attrName>
                                        </p:attrNameLst>
                                      </p:cBhvr>
                                      <p:to>
                                        <p:strVal val="visible"/>
                                      </p:to>
                                    </p:set>
                                    <p:animEffect transition="in" filter="fade">
                                      <p:cBhvr>
                                        <p:cTn id="15" dur="500"/>
                                        <p:tgtEl>
                                          <p:spTgt spid="7">
                                            <p:txEl>
                                              <p:pRg st="0" end="0"/>
                                            </p:txEl>
                                          </p:spTgt>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fade">
                                      <p:cBhvr>
                                        <p:cTn id="1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allAtOnce"/>
      <p:bldP spid="4" grpId="0" build="allAtOnce"/>
      <p:bldP spid="7" grpId="0" build="allAtOnce"/>
      <p:bldP spid="3" grpId="0"/>
    </p:bldLst>
  </p:timing>
</p:sld>
</file>

<file path=ppt/slides/slide26.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F81EC09A-0510-4298-16E7-2D52E9920660}"/>
              </a:ext>
            </a:extLst>
          </p:cNvPr>
          <p:cNvSpPr>
            <a:spLocks noGrp="1"/>
          </p:cNvSpPr>
          <p:nvPr>
            <p:ph type="ctrTitle"/>
          </p:nvPr>
        </p:nvSpPr>
        <p:spPr>
          <a:xfrm>
            <a:off x="1524000" y="-2387600"/>
            <a:ext cx="9144000" cy="2387600"/>
          </a:xfrm>
        </p:spPr>
        <p:txBody>
          <a:bodyPr vert="horz" lIns="91440" tIns="45720" rIns="91440" bIns="45720" rtlCol="0" anchor="b">
            <a:normAutofit/>
          </a:bodyPr>
          <a:lstStyle/>
          <a:p>
            <a:r>
              <a:rPr lang="en-US" dirty="0"/>
              <a:t>The Windrush Generation</a:t>
            </a:r>
          </a:p>
        </p:txBody>
      </p:sp>
      <p:grpSp>
        <p:nvGrpSpPr>
          <p:cNvPr id="12" name="Group 11" descr="An illustration of a man in a brown suit and hat holding a brown leather suitcase. Next to him is a black and white photograph of a Ticket that reads,&#10;&quot;Passenger Opportunity to United Kingdom. Troopship Empire Windrush sailing about 23rd May.&quot;">
            <a:extLst>
              <a:ext uri="{FF2B5EF4-FFF2-40B4-BE49-F238E27FC236}">
                <a16:creationId xmlns:a16="http://schemas.microsoft.com/office/drawing/2014/main" id="{9BEA18D4-D13F-4F5B-9B24-A058601A1F31}"/>
              </a:ext>
            </a:extLst>
          </p:cNvPr>
          <p:cNvGrpSpPr/>
          <p:nvPr/>
        </p:nvGrpSpPr>
        <p:grpSpPr>
          <a:xfrm>
            <a:off x="9832" y="456787"/>
            <a:ext cx="6879439" cy="5794187"/>
            <a:chOff x="9832" y="456787"/>
            <a:chExt cx="6879439" cy="5794187"/>
          </a:xfrm>
        </p:grpSpPr>
        <p:grpSp>
          <p:nvGrpSpPr>
            <p:cNvPr id="3" name="Group 2" descr="A black and white photograph of a passenger ticket to Britain. It reads 'Passenger opportunity to United Kingdom. Troopship 'Empire Windrush' sailing about 23rd May'. ">
              <a:extLst>
                <a:ext uri="{FF2B5EF4-FFF2-40B4-BE49-F238E27FC236}">
                  <a16:creationId xmlns:a16="http://schemas.microsoft.com/office/drawing/2014/main" id="{F596F1BD-1ADC-EDDC-842C-220C9F50415E}"/>
                </a:ext>
              </a:extLst>
            </p:cNvPr>
            <p:cNvGrpSpPr/>
            <p:nvPr/>
          </p:nvGrpSpPr>
          <p:grpSpPr>
            <a:xfrm>
              <a:off x="1818474" y="456787"/>
              <a:ext cx="5070797" cy="2379781"/>
              <a:chOff x="1818474" y="456787"/>
              <a:chExt cx="5070797" cy="2379781"/>
            </a:xfrm>
          </p:grpSpPr>
          <p:pic>
            <p:nvPicPr>
              <p:cNvPr id="9" name="Picture 8">
                <a:extLst>
                  <a:ext uri="{FF2B5EF4-FFF2-40B4-BE49-F238E27FC236}">
                    <a16:creationId xmlns:a16="http://schemas.microsoft.com/office/drawing/2014/main" id="{594BB840-3797-6661-096B-B172FC575003}"/>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818474" y="456787"/>
                <a:ext cx="4526452" cy="2258071"/>
              </a:xfrm>
              <a:prstGeom prst="rect">
                <a:avLst/>
              </a:prstGeom>
            </p:spPr>
          </p:pic>
          <p:sp>
            <p:nvSpPr>
              <p:cNvPr id="16" name="TextBox 15">
                <a:extLst>
                  <a:ext uri="{FF2B5EF4-FFF2-40B4-BE49-F238E27FC236}">
                    <a16:creationId xmlns:a16="http://schemas.microsoft.com/office/drawing/2014/main" id="{89045664-244E-5DE4-113D-C2894E1A1995}"/>
                  </a:ext>
                </a:extLst>
              </p:cNvPr>
              <p:cNvSpPr txBox="1"/>
              <p:nvPr/>
            </p:nvSpPr>
            <p:spPr>
              <a:xfrm>
                <a:off x="4081700" y="2621124"/>
                <a:ext cx="2807571" cy="215444"/>
              </a:xfrm>
              <a:prstGeom prst="rect">
                <a:avLst/>
              </a:prstGeom>
              <a:noFill/>
            </p:spPr>
            <p:txBody>
              <a:bodyPr wrap="square">
                <a:spAutoFit/>
              </a:bodyPr>
              <a:lstStyle/>
              <a:p>
                <a:r>
                  <a:rPr lang="en-GB" sz="800" b="0" i="0" dirty="0">
                    <a:solidFill>
                      <a:schemeClr val="bg1">
                        <a:lumMod val="75000"/>
                      </a:schemeClr>
                    </a:solidFill>
                    <a:effectLst/>
                    <a:latin typeface="Nunito" panose="02000503000000000000" pitchFamily="2" charset="77"/>
                  </a:rPr>
                  <a:t>© Public Domain from Wikimedia Commons</a:t>
                </a:r>
                <a:endParaRPr lang="en-GB" sz="800" dirty="0">
                  <a:solidFill>
                    <a:schemeClr val="bg1">
                      <a:lumMod val="75000"/>
                    </a:schemeClr>
                  </a:solidFill>
                  <a:latin typeface="Nunito" panose="02000503000000000000" pitchFamily="2" charset="77"/>
                </a:endParaRPr>
              </a:p>
            </p:txBody>
          </p:sp>
        </p:grpSp>
        <p:pic>
          <p:nvPicPr>
            <p:cNvPr id="11" name="Picture 10" descr="An illustration of a man in a brown suit and hat holding a brown leather suitcase. ">
              <a:extLst>
                <a:ext uri="{FF2B5EF4-FFF2-40B4-BE49-F238E27FC236}">
                  <a16:creationId xmlns:a16="http://schemas.microsoft.com/office/drawing/2014/main" id="{DBC6271A-8ACB-A93A-E3A7-27E62642673C}"/>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flipH="1">
              <a:off x="9832" y="607026"/>
              <a:ext cx="2605592" cy="5643948"/>
            </a:xfrm>
            <a:prstGeom prst="rect">
              <a:avLst/>
            </a:prstGeom>
          </p:spPr>
        </p:pic>
      </p:grpSp>
      <p:sp>
        <p:nvSpPr>
          <p:cNvPr id="5" name="TextBox 4">
            <a:extLst>
              <a:ext uri="{FF2B5EF4-FFF2-40B4-BE49-F238E27FC236}">
                <a16:creationId xmlns:a16="http://schemas.microsoft.com/office/drawing/2014/main" id="{91CB8B8C-368D-4876-DCCE-CE49E25DE5EC}"/>
              </a:ext>
            </a:extLst>
          </p:cNvPr>
          <p:cNvSpPr txBox="1"/>
          <p:nvPr/>
        </p:nvSpPr>
        <p:spPr>
          <a:xfrm>
            <a:off x="6508956" y="806643"/>
            <a:ext cx="4857134" cy="1908215"/>
          </a:xfrm>
          <a:prstGeom prst="rect">
            <a:avLst/>
          </a:prstGeom>
          <a:noFill/>
        </p:spPr>
        <p:txBody>
          <a:bodyPr wrap="square">
            <a:spAutoFit/>
          </a:bodyPr>
          <a:lstStyle/>
          <a:p>
            <a:pPr>
              <a:lnSpc>
                <a:spcPct val="150000"/>
              </a:lnSpc>
            </a:pPr>
            <a:r>
              <a:rPr lang="en-GB" sz="1600" dirty="0">
                <a:latin typeface="Linkpen 17a Print" panose="03050602060000000000" pitchFamily="66" charset="77"/>
              </a:rPr>
              <a:t>After the wars, Britain was tasked with rebuilding itself. Many towns and cities across the country were damaged or had a shortage of workers due to those who had died at war.</a:t>
            </a:r>
          </a:p>
        </p:txBody>
      </p:sp>
      <p:sp>
        <p:nvSpPr>
          <p:cNvPr id="4" name="TextBox 3">
            <a:extLst>
              <a:ext uri="{FF2B5EF4-FFF2-40B4-BE49-F238E27FC236}">
                <a16:creationId xmlns:a16="http://schemas.microsoft.com/office/drawing/2014/main" id="{31813C3E-8916-4DFA-EB54-9A1D4E8DDE6A}"/>
              </a:ext>
            </a:extLst>
          </p:cNvPr>
          <p:cNvSpPr txBox="1"/>
          <p:nvPr/>
        </p:nvSpPr>
        <p:spPr>
          <a:xfrm>
            <a:off x="2690448" y="2860786"/>
            <a:ext cx="9767024" cy="800219"/>
          </a:xfrm>
          <a:prstGeom prst="rect">
            <a:avLst/>
          </a:prstGeom>
          <a:noFill/>
        </p:spPr>
        <p:txBody>
          <a:bodyPr wrap="square">
            <a:spAutoFit/>
          </a:bodyPr>
          <a:lstStyle/>
          <a:p>
            <a:pPr>
              <a:lnSpc>
                <a:spcPct val="150000"/>
              </a:lnSpc>
            </a:pPr>
            <a:r>
              <a:rPr lang="en-GB" sz="1600" dirty="0">
                <a:latin typeface="Linkpen 17a Print" panose="03050602060000000000" pitchFamily="66" charset="77"/>
              </a:rPr>
              <a:t>To deal with this dilemma, the British government invited those living </a:t>
            </a:r>
          </a:p>
          <a:p>
            <a:pPr>
              <a:lnSpc>
                <a:spcPct val="150000"/>
              </a:lnSpc>
            </a:pPr>
            <a:r>
              <a:rPr lang="en-GB" sz="1600" dirty="0">
                <a:latin typeface="Linkpen 17a Print" panose="03050602060000000000" pitchFamily="66" charset="77"/>
              </a:rPr>
              <a:t>in commonwealth countries to come and start a new life in Britain.</a:t>
            </a:r>
          </a:p>
        </p:txBody>
      </p:sp>
      <p:sp>
        <p:nvSpPr>
          <p:cNvPr id="7" name="TextBox 6">
            <a:extLst>
              <a:ext uri="{FF2B5EF4-FFF2-40B4-BE49-F238E27FC236}">
                <a16:creationId xmlns:a16="http://schemas.microsoft.com/office/drawing/2014/main" id="{5539A652-1837-4321-9CFC-2075E2DF9199}"/>
              </a:ext>
            </a:extLst>
          </p:cNvPr>
          <p:cNvSpPr txBox="1"/>
          <p:nvPr/>
        </p:nvSpPr>
        <p:spPr>
          <a:xfrm>
            <a:off x="2690448" y="3802894"/>
            <a:ext cx="7702249" cy="800219"/>
          </a:xfrm>
          <a:prstGeom prst="rect">
            <a:avLst/>
          </a:prstGeom>
          <a:noFill/>
        </p:spPr>
        <p:txBody>
          <a:bodyPr wrap="square">
            <a:spAutoFit/>
          </a:bodyPr>
          <a:lstStyle/>
          <a:p>
            <a:pPr>
              <a:lnSpc>
                <a:spcPct val="150000"/>
              </a:lnSpc>
            </a:pPr>
            <a:r>
              <a:rPr lang="en-GB" sz="1600" dirty="0">
                <a:latin typeface="Linkpen 17a Print" panose="03050602060000000000" pitchFamily="66" charset="77"/>
              </a:rPr>
              <a:t>Some of the people who took up this </a:t>
            </a:r>
          </a:p>
          <a:p>
            <a:pPr>
              <a:lnSpc>
                <a:spcPct val="150000"/>
              </a:lnSpc>
            </a:pPr>
            <a:r>
              <a:rPr lang="en-GB" sz="1600" dirty="0">
                <a:latin typeface="Linkpen 17a Print" panose="03050602060000000000" pitchFamily="66" charset="77"/>
              </a:rPr>
              <a:t>invitation were the ‘Windrush’ generation. </a:t>
            </a:r>
          </a:p>
        </p:txBody>
      </p:sp>
      <p:sp>
        <p:nvSpPr>
          <p:cNvPr id="6" name="TextBox 5">
            <a:extLst>
              <a:ext uri="{FF2B5EF4-FFF2-40B4-BE49-F238E27FC236}">
                <a16:creationId xmlns:a16="http://schemas.microsoft.com/office/drawing/2014/main" id="{569FCF76-2D43-CB4C-C5B0-7C89944A052C}"/>
              </a:ext>
            </a:extLst>
          </p:cNvPr>
          <p:cNvSpPr txBox="1"/>
          <p:nvPr/>
        </p:nvSpPr>
        <p:spPr>
          <a:xfrm>
            <a:off x="2690449" y="4738887"/>
            <a:ext cx="7131978" cy="800219"/>
          </a:xfrm>
          <a:prstGeom prst="rect">
            <a:avLst/>
          </a:prstGeom>
          <a:noFill/>
        </p:spPr>
        <p:txBody>
          <a:bodyPr wrap="square">
            <a:spAutoFit/>
          </a:bodyPr>
          <a:lstStyle/>
          <a:p>
            <a:pPr>
              <a:lnSpc>
                <a:spcPct val="150000"/>
              </a:lnSpc>
            </a:pPr>
            <a:r>
              <a:rPr lang="en-GB" sz="1600" dirty="0">
                <a:latin typeface="Linkpen 17a Print" panose="03050602060000000000" pitchFamily="66" charset="77"/>
              </a:rPr>
              <a:t>They were the first group of people from the </a:t>
            </a:r>
          </a:p>
          <a:p>
            <a:pPr>
              <a:lnSpc>
                <a:spcPct val="150000"/>
              </a:lnSpc>
            </a:pPr>
            <a:r>
              <a:rPr lang="en-GB" sz="1600" dirty="0">
                <a:latin typeface="Linkpen 17a Print" panose="03050602060000000000" pitchFamily="66" charset="77"/>
              </a:rPr>
              <a:t>Caribbean to come to England to work in the factories. </a:t>
            </a:r>
          </a:p>
        </p:txBody>
      </p:sp>
      <p:sp>
        <p:nvSpPr>
          <p:cNvPr id="8" name="TextBox 7">
            <a:extLst>
              <a:ext uri="{FF2B5EF4-FFF2-40B4-BE49-F238E27FC236}">
                <a16:creationId xmlns:a16="http://schemas.microsoft.com/office/drawing/2014/main" id="{863259C0-6DFA-5F9F-8C0F-D6D057912EB7}"/>
              </a:ext>
            </a:extLst>
          </p:cNvPr>
          <p:cNvSpPr txBox="1"/>
          <p:nvPr/>
        </p:nvSpPr>
        <p:spPr>
          <a:xfrm>
            <a:off x="2690449" y="5674880"/>
            <a:ext cx="5303178" cy="800219"/>
          </a:xfrm>
          <a:prstGeom prst="rect">
            <a:avLst/>
          </a:prstGeom>
          <a:noFill/>
        </p:spPr>
        <p:txBody>
          <a:bodyPr wrap="square">
            <a:spAutoFit/>
          </a:bodyPr>
          <a:lstStyle/>
          <a:p>
            <a:pPr>
              <a:lnSpc>
                <a:spcPct val="150000"/>
              </a:lnSpc>
            </a:pPr>
            <a:r>
              <a:rPr lang="en-GB" sz="1600" dirty="0">
                <a:latin typeface="Linkpen 17a Print" panose="03050602060000000000" pitchFamily="66" charset="77"/>
              </a:rPr>
              <a:t>It is estimated that at least eight </a:t>
            </a:r>
          </a:p>
          <a:p>
            <a:pPr>
              <a:lnSpc>
                <a:spcPct val="150000"/>
              </a:lnSpc>
            </a:pPr>
            <a:r>
              <a:rPr lang="en-GB" sz="1600" dirty="0">
                <a:latin typeface="Linkpen 17a Print" panose="03050602060000000000" pitchFamily="66" charset="77"/>
              </a:rPr>
              <a:t>found their way to Huddersfield in 1948.</a:t>
            </a:r>
          </a:p>
        </p:txBody>
      </p:sp>
      <p:pic>
        <p:nvPicPr>
          <p:cNvPr id="13" name="Picture 12" descr="An illustration of a brown leather suitcase with a handle.&#10;&#10;">
            <a:extLst>
              <a:ext uri="{FF2B5EF4-FFF2-40B4-BE49-F238E27FC236}">
                <a16:creationId xmlns:a16="http://schemas.microsoft.com/office/drawing/2014/main" id="{968FB82C-571D-EB42-B23C-E1B31C4948BC}"/>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rot="1622413">
            <a:off x="9976950" y="3908986"/>
            <a:ext cx="1944016" cy="1659803"/>
          </a:xfrm>
          <a:prstGeom prst="rect">
            <a:avLst/>
          </a:prstGeom>
        </p:spPr>
      </p:pic>
      <p:pic>
        <p:nvPicPr>
          <p:cNvPr id="14" name="Picture 13" descr="An illustration of a brown leather suitcase with a handle.&#10;">
            <a:extLst>
              <a:ext uri="{FF2B5EF4-FFF2-40B4-BE49-F238E27FC236}">
                <a16:creationId xmlns:a16="http://schemas.microsoft.com/office/drawing/2014/main" id="{56B00008-6D8C-9D4B-5863-7853A46BE5D4}"/>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rot="19926035" flipH="1">
            <a:off x="9371235" y="4985695"/>
            <a:ext cx="1944016" cy="1659803"/>
          </a:xfrm>
          <a:prstGeom prst="rect">
            <a:avLst/>
          </a:prstGeom>
        </p:spPr>
      </p:pic>
      <p:pic>
        <p:nvPicPr>
          <p:cNvPr id="2" name="Picture 1">
            <a:extLst>
              <a:ext uri="{FF2B5EF4-FFF2-40B4-BE49-F238E27FC236}">
                <a16:creationId xmlns:a16="http://schemas.microsoft.com/office/drawing/2014/main" id="{4D44C2D9-BF24-C287-69A3-9644F139F1C7}"/>
              </a:ext>
              <a:ext uri="{C183D7F6-B498-43B3-948B-1728B52AA6E4}">
                <adec:decorative xmlns:adec="http://schemas.microsoft.com/office/drawing/2017/decorative" val="1"/>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a:stretch/>
        </p:blipFill>
        <p:spPr>
          <a:xfrm>
            <a:off x="10540181" y="5496232"/>
            <a:ext cx="1651818" cy="1360326"/>
          </a:xfrm>
          <a:prstGeom prst="rect">
            <a:avLst/>
          </a:prstGeom>
        </p:spPr>
      </p:pic>
    </p:spTree>
    <p:extLst>
      <p:ext uri="{BB962C8B-B14F-4D97-AF65-F5344CB8AC3E}">
        <p14:creationId xmlns:p14="http://schemas.microsoft.com/office/powerpoint/2010/main" val="2839999840"/>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500"/>
                                            <p:tgtEl>
                                              <p:spTgt spid="4"/>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500"/>
                                            <p:tgtEl>
                                              <p:spTgt spid="7"/>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fade">
                                          <p:cBhvr>
                                            <p:cTn id="23" dur="500"/>
                                            <p:tgtEl>
                                              <p:spTgt spid="6"/>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fade">
                                          <p:cBhvr>
                                            <p:cTn id="27" dur="500"/>
                                            <p:tgtEl>
                                              <p:spTgt spid="8"/>
                                            </p:tgtEl>
                                          </p:cBhvr>
                                        </p:animEffect>
                                      </p:childTnLst>
                                    </p:cTn>
                                  </p:par>
                                </p:childTnLst>
                              </p:cTn>
                            </p:par>
                            <p:par>
                              <p:cTn id="28" fill="hold">
                                <p:stCondLst>
                                  <p:cond delay="3000"/>
                                </p:stCondLst>
                                <p:childTnLst>
                                  <p:par>
                                    <p:cTn id="29" presetID="2" presetClass="entr" presetSubtype="1" fill="hold" nodeType="afterEffect" p14:presetBounceEnd="50000">
                                      <p:stCondLst>
                                        <p:cond delay="0"/>
                                      </p:stCondLst>
                                      <p:childTnLst>
                                        <p:set>
                                          <p:cBhvr>
                                            <p:cTn id="30" dur="1" fill="hold">
                                              <p:stCondLst>
                                                <p:cond delay="0"/>
                                              </p:stCondLst>
                                            </p:cTn>
                                            <p:tgtEl>
                                              <p:spTgt spid="13"/>
                                            </p:tgtEl>
                                            <p:attrNameLst>
                                              <p:attrName>style.visibility</p:attrName>
                                            </p:attrNameLst>
                                          </p:cBhvr>
                                          <p:to>
                                            <p:strVal val="visible"/>
                                          </p:to>
                                        </p:set>
                                        <p:anim calcmode="lin" valueType="num" p14:bounceEnd="50000">
                                          <p:cBhvr additive="base">
                                            <p:cTn id="31" dur="500" fill="hold"/>
                                            <p:tgtEl>
                                              <p:spTgt spid="13"/>
                                            </p:tgtEl>
                                            <p:attrNameLst>
                                              <p:attrName>ppt_x</p:attrName>
                                            </p:attrNameLst>
                                          </p:cBhvr>
                                          <p:tavLst>
                                            <p:tav tm="0">
                                              <p:val>
                                                <p:strVal val="#ppt_x"/>
                                              </p:val>
                                            </p:tav>
                                            <p:tav tm="100000">
                                              <p:val>
                                                <p:strVal val="#ppt_x"/>
                                              </p:val>
                                            </p:tav>
                                          </p:tavLst>
                                        </p:anim>
                                        <p:anim calcmode="lin" valueType="num" p14:bounceEnd="50000">
                                          <p:cBhvr additive="base">
                                            <p:cTn id="32" dur="500" fill="hold"/>
                                            <p:tgtEl>
                                              <p:spTgt spid="13"/>
                                            </p:tgtEl>
                                            <p:attrNameLst>
                                              <p:attrName>ppt_y</p:attrName>
                                            </p:attrNameLst>
                                          </p:cBhvr>
                                          <p:tavLst>
                                            <p:tav tm="0">
                                              <p:val>
                                                <p:strVal val="0-#ppt_h/2"/>
                                              </p:val>
                                            </p:tav>
                                            <p:tav tm="100000">
                                              <p:val>
                                                <p:strVal val="#ppt_y"/>
                                              </p:val>
                                            </p:tav>
                                          </p:tavLst>
                                        </p:anim>
                                      </p:childTnLst>
                                    </p:cTn>
                                  </p:par>
                                  <p:par>
                                    <p:cTn id="33" presetID="2" presetClass="entr" presetSubtype="1" fill="hold" nodeType="withEffect" p14:presetBounceEnd="50000">
                                      <p:stCondLst>
                                        <p:cond delay="0"/>
                                      </p:stCondLst>
                                      <p:childTnLst>
                                        <p:set>
                                          <p:cBhvr>
                                            <p:cTn id="34" dur="1" fill="hold">
                                              <p:stCondLst>
                                                <p:cond delay="0"/>
                                              </p:stCondLst>
                                            </p:cTn>
                                            <p:tgtEl>
                                              <p:spTgt spid="14"/>
                                            </p:tgtEl>
                                            <p:attrNameLst>
                                              <p:attrName>style.visibility</p:attrName>
                                            </p:attrNameLst>
                                          </p:cBhvr>
                                          <p:to>
                                            <p:strVal val="visible"/>
                                          </p:to>
                                        </p:set>
                                        <p:anim calcmode="lin" valueType="num" p14:bounceEnd="50000">
                                          <p:cBhvr additive="base">
                                            <p:cTn id="35" dur="500" fill="hold"/>
                                            <p:tgtEl>
                                              <p:spTgt spid="14"/>
                                            </p:tgtEl>
                                            <p:attrNameLst>
                                              <p:attrName>ppt_x</p:attrName>
                                            </p:attrNameLst>
                                          </p:cBhvr>
                                          <p:tavLst>
                                            <p:tav tm="0">
                                              <p:val>
                                                <p:strVal val="#ppt_x"/>
                                              </p:val>
                                            </p:tav>
                                            <p:tav tm="100000">
                                              <p:val>
                                                <p:strVal val="#ppt_x"/>
                                              </p:val>
                                            </p:tav>
                                          </p:tavLst>
                                        </p:anim>
                                        <p:anim calcmode="lin" valueType="num" p14:bounceEnd="50000">
                                          <p:cBhvr additive="base">
                                            <p:cTn id="36" dur="500" fill="hold"/>
                                            <p:tgtEl>
                                              <p:spTgt spid="14"/>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4" grpId="0"/>
          <p:bldP spid="7" grpId="0"/>
          <p:bldP spid="6" grpId="0"/>
          <p:bldP spid="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500"/>
                                            <p:tgtEl>
                                              <p:spTgt spid="4"/>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500"/>
                                            <p:tgtEl>
                                              <p:spTgt spid="7"/>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fade">
                                          <p:cBhvr>
                                            <p:cTn id="23" dur="500"/>
                                            <p:tgtEl>
                                              <p:spTgt spid="6"/>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fade">
                                          <p:cBhvr>
                                            <p:cTn id="27" dur="500"/>
                                            <p:tgtEl>
                                              <p:spTgt spid="8"/>
                                            </p:tgtEl>
                                          </p:cBhvr>
                                        </p:animEffect>
                                      </p:childTnLst>
                                    </p:cTn>
                                  </p:par>
                                </p:childTnLst>
                              </p:cTn>
                            </p:par>
                            <p:par>
                              <p:cTn id="28" fill="hold">
                                <p:stCondLst>
                                  <p:cond delay="3000"/>
                                </p:stCondLst>
                                <p:childTnLst>
                                  <p:par>
                                    <p:cTn id="29" presetID="2" presetClass="entr" presetSubtype="1" fill="hold" nodeType="afterEffect">
                                      <p:stCondLst>
                                        <p:cond delay="0"/>
                                      </p:stCondLst>
                                      <p:childTnLst>
                                        <p:set>
                                          <p:cBhvr>
                                            <p:cTn id="30" dur="1" fill="hold">
                                              <p:stCondLst>
                                                <p:cond delay="0"/>
                                              </p:stCondLst>
                                            </p:cTn>
                                            <p:tgtEl>
                                              <p:spTgt spid="13"/>
                                            </p:tgtEl>
                                            <p:attrNameLst>
                                              <p:attrName>style.visibility</p:attrName>
                                            </p:attrNameLst>
                                          </p:cBhvr>
                                          <p:to>
                                            <p:strVal val="visible"/>
                                          </p:to>
                                        </p:set>
                                        <p:anim calcmode="lin" valueType="num">
                                          <p:cBhvr additive="base">
                                            <p:cTn id="31" dur="500" fill="hold"/>
                                            <p:tgtEl>
                                              <p:spTgt spid="13"/>
                                            </p:tgtEl>
                                            <p:attrNameLst>
                                              <p:attrName>ppt_x</p:attrName>
                                            </p:attrNameLst>
                                          </p:cBhvr>
                                          <p:tavLst>
                                            <p:tav tm="0">
                                              <p:val>
                                                <p:strVal val="#ppt_x"/>
                                              </p:val>
                                            </p:tav>
                                            <p:tav tm="100000">
                                              <p:val>
                                                <p:strVal val="#ppt_x"/>
                                              </p:val>
                                            </p:tav>
                                          </p:tavLst>
                                        </p:anim>
                                        <p:anim calcmode="lin" valueType="num">
                                          <p:cBhvr additive="base">
                                            <p:cTn id="32" dur="500" fill="hold"/>
                                            <p:tgtEl>
                                              <p:spTgt spid="13"/>
                                            </p:tgtEl>
                                            <p:attrNameLst>
                                              <p:attrName>ppt_y</p:attrName>
                                            </p:attrNameLst>
                                          </p:cBhvr>
                                          <p:tavLst>
                                            <p:tav tm="0">
                                              <p:val>
                                                <p:strVal val="0-#ppt_h/2"/>
                                              </p:val>
                                            </p:tav>
                                            <p:tav tm="100000">
                                              <p:val>
                                                <p:strVal val="#ppt_y"/>
                                              </p:val>
                                            </p:tav>
                                          </p:tavLst>
                                        </p:anim>
                                      </p:childTnLst>
                                    </p:cTn>
                                  </p:par>
                                  <p:par>
                                    <p:cTn id="33" presetID="2" presetClass="entr" presetSubtype="1" fill="hold" nodeType="withEffect">
                                      <p:stCondLst>
                                        <p:cond delay="0"/>
                                      </p:stCondLst>
                                      <p:childTnLst>
                                        <p:set>
                                          <p:cBhvr>
                                            <p:cTn id="34" dur="1" fill="hold">
                                              <p:stCondLst>
                                                <p:cond delay="0"/>
                                              </p:stCondLst>
                                            </p:cTn>
                                            <p:tgtEl>
                                              <p:spTgt spid="14"/>
                                            </p:tgtEl>
                                            <p:attrNameLst>
                                              <p:attrName>style.visibility</p:attrName>
                                            </p:attrNameLst>
                                          </p:cBhvr>
                                          <p:to>
                                            <p:strVal val="visible"/>
                                          </p:to>
                                        </p:set>
                                        <p:anim calcmode="lin" valueType="num">
                                          <p:cBhvr additive="base">
                                            <p:cTn id="35" dur="500" fill="hold"/>
                                            <p:tgtEl>
                                              <p:spTgt spid="14"/>
                                            </p:tgtEl>
                                            <p:attrNameLst>
                                              <p:attrName>ppt_x</p:attrName>
                                            </p:attrNameLst>
                                          </p:cBhvr>
                                          <p:tavLst>
                                            <p:tav tm="0">
                                              <p:val>
                                                <p:strVal val="#ppt_x"/>
                                              </p:val>
                                            </p:tav>
                                            <p:tav tm="100000">
                                              <p:val>
                                                <p:strVal val="#ppt_x"/>
                                              </p:val>
                                            </p:tav>
                                          </p:tavLst>
                                        </p:anim>
                                        <p:anim calcmode="lin" valueType="num">
                                          <p:cBhvr additive="base">
                                            <p:cTn id="36" dur="500" fill="hold"/>
                                            <p:tgtEl>
                                              <p:spTgt spid="14"/>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4" grpId="0"/>
          <p:bldP spid="7" grpId="0"/>
          <p:bldP spid="6" grpId="0"/>
          <p:bldP spid="8" grpId="0"/>
        </p:bldLst>
      </p:timing>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76EA1879-852D-1085-73C9-BB0A801CF8CC}"/>
              </a:ext>
            </a:extLst>
          </p:cNvPr>
          <p:cNvSpPr>
            <a:spLocks noGrp="1"/>
          </p:cNvSpPr>
          <p:nvPr>
            <p:ph type="ctrTitle"/>
          </p:nvPr>
        </p:nvSpPr>
        <p:spPr>
          <a:xfrm>
            <a:off x="1524000" y="-2387600"/>
            <a:ext cx="9144000" cy="2387600"/>
          </a:xfrm>
        </p:spPr>
        <p:txBody>
          <a:bodyPr vert="horz" lIns="91440" tIns="45720" rIns="91440" bIns="45720" rtlCol="0" anchor="b">
            <a:normAutofit/>
          </a:bodyPr>
          <a:lstStyle/>
          <a:p>
            <a:r>
              <a:rPr lang="en-US" dirty="0"/>
              <a:t>Shortage Of Workers</a:t>
            </a:r>
          </a:p>
        </p:txBody>
      </p:sp>
      <p:sp>
        <p:nvSpPr>
          <p:cNvPr id="5" name="TextBox 4">
            <a:extLst>
              <a:ext uri="{FF2B5EF4-FFF2-40B4-BE49-F238E27FC236}">
                <a16:creationId xmlns:a16="http://schemas.microsoft.com/office/drawing/2014/main" id="{91CB8B8C-368D-4876-DCCE-CE49E25DE5EC}"/>
              </a:ext>
            </a:extLst>
          </p:cNvPr>
          <p:cNvSpPr txBox="1"/>
          <p:nvPr/>
        </p:nvSpPr>
        <p:spPr>
          <a:xfrm>
            <a:off x="572321" y="672812"/>
            <a:ext cx="9465814" cy="800219"/>
          </a:xfrm>
          <a:prstGeom prst="rect">
            <a:avLst/>
          </a:prstGeom>
          <a:noFill/>
        </p:spPr>
        <p:txBody>
          <a:bodyPr wrap="square">
            <a:spAutoFit/>
          </a:bodyPr>
          <a:lstStyle/>
          <a:p>
            <a:pPr>
              <a:lnSpc>
                <a:spcPct val="150000"/>
              </a:lnSpc>
            </a:pPr>
            <a:r>
              <a:rPr lang="en-GB" sz="1600" dirty="0">
                <a:latin typeface="Linkpen 17a Print" panose="03050602060000000000" pitchFamily="66" charset="77"/>
              </a:rPr>
              <a:t>In the 1950s and 1960s, people from Pakistan and India came to Huddersfield to work in the textile industry.</a:t>
            </a:r>
          </a:p>
        </p:txBody>
      </p:sp>
      <p:sp>
        <p:nvSpPr>
          <p:cNvPr id="4" name="TextBox 3">
            <a:extLst>
              <a:ext uri="{FF2B5EF4-FFF2-40B4-BE49-F238E27FC236}">
                <a16:creationId xmlns:a16="http://schemas.microsoft.com/office/drawing/2014/main" id="{31813C3E-8916-4DFA-EB54-9A1D4E8DDE6A}"/>
              </a:ext>
            </a:extLst>
          </p:cNvPr>
          <p:cNvSpPr txBox="1"/>
          <p:nvPr/>
        </p:nvSpPr>
        <p:spPr>
          <a:xfrm>
            <a:off x="572320" y="1679960"/>
            <a:ext cx="8659570" cy="1169551"/>
          </a:xfrm>
          <a:prstGeom prst="rect">
            <a:avLst/>
          </a:prstGeom>
          <a:noFill/>
        </p:spPr>
        <p:txBody>
          <a:bodyPr wrap="square">
            <a:spAutoFit/>
          </a:bodyPr>
          <a:lstStyle/>
          <a:p>
            <a:pPr>
              <a:lnSpc>
                <a:spcPct val="150000"/>
              </a:lnSpc>
            </a:pPr>
            <a:r>
              <a:rPr lang="en-GB" sz="1600" dirty="0">
                <a:latin typeface="Linkpen 17a Print" panose="03050602060000000000" pitchFamily="66" charset="77"/>
              </a:rPr>
              <a:t>Many of those that arrived, had come from a range of academic and </a:t>
            </a:r>
          </a:p>
          <a:p>
            <a:pPr>
              <a:lnSpc>
                <a:spcPct val="150000"/>
              </a:lnSpc>
            </a:pPr>
            <a:r>
              <a:rPr lang="en-GB" sz="1600" dirty="0">
                <a:latin typeface="Linkpen 17a Print" panose="03050602060000000000" pitchFamily="66" charset="77"/>
              </a:rPr>
              <a:t>professional backgrounds. They too came because Britain was suffering </a:t>
            </a:r>
          </a:p>
          <a:p>
            <a:pPr>
              <a:lnSpc>
                <a:spcPct val="150000"/>
              </a:lnSpc>
            </a:pPr>
            <a:r>
              <a:rPr lang="en-GB" sz="1600" dirty="0">
                <a:latin typeface="Linkpen 17a Print" panose="03050602060000000000" pitchFamily="66" charset="77"/>
              </a:rPr>
              <a:t>with a shortage of workers after the wars.</a:t>
            </a:r>
          </a:p>
        </p:txBody>
      </p:sp>
      <p:sp>
        <p:nvSpPr>
          <p:cNvPr id="6" name="TextBox 5">
            <a:extLst>
              <a:ext uri="{FF2B5EF4-FFF2-40B4-BE49-F238E27FC236}">
                <a16:creationId xmlns:a16="http://schemas.microsoft.com/office/drawing/2014/main" id="{569FCF76-2D43-CB4C-C5B0-7C89944A052C}"/>
              </a:ext>
            </a:extLst>
          </p:cNvPr>
          <p:cNvSpPr txBox="1"/>
          <p:nvPr/>
        </p:nvSpPr>
        <p:spPr>
          <a:xfrm>
            <a:off x="572317" y="3056440"/>
            <a:ext cx="11176627" cy="800219"/>
          </a:xfrm>
          <a:prstGeom prst="rect">
            <a:avLst/>
          </a:prstGeom>
          <a:noFill/>
        </p:spPr>
        <p:txBody>
          <a:bodyPr wrap="square">
            <a:spAutoFit/>
          </a:bodyPr>
          <a:lstStyle/>
          <a:p>
            <a:pPr>
              <a:lnSpc>
                <a:spcPct val="150000"/>
              </a:lnSpc>
            </a:pPr>
            <a:r>
              <a:rPr lang="en-GB" sz="1600" dirty="0">
                <a:latin typeface="Linkpen 17a Print" panose="03050602060000000000" pitchFamily="66" charset="77"/>
              </a:rPr>
              <a:t>Those that chose to stay in Huddersfield, faced the challenge of </a:t>
            </a:r>
          </a:p>
          <a:p>
            <a:pPr>
              <a:lnSpc>
                <a:spcPct val="150000"/>
              </a:lnSpc>
            </a:pPr>
            <a:r>
              <a:rPr lang="en-GB" sz="1600" dirty="0">
                <a:latin typeface="Linkpen 17a Print" panose="03050602060000000000" pitchFamily="66" charset="77"/>
              </a:rPr>
              <a:t>adapting to life in an industrial, British town. </a:t>
            </a:r>
          </a:p>
        </p:txBody>
      </p:sp>
      <p:sp>
        <p:nvSpPr>
          <p:cNvPr id="8" name="TextBox 7">
            <a:extLst>
              <a:ext uri="{FF2B5EF4-FFF2-40B4-BE49-F238E27FC236}">
                <a16:creationId xmlns:a16="http://schemas.microsoft.com/office/drawing/2014/main" id="{863259C0-6DFA-5F9F-8C0F-D6D057912EB7}"/>
              </a:ext>
            </a:extLst>
          </p:cNvPr>
          <p:cNvSpPr txBox="1"/>
          <p:nvPr/>
        </p:nvSpPr>
        <p:spPr>
          <a:xfrm>
            <a:off x="585743" y="4076911"/>
            <a:ext cx="11176627" cy="800219"/>
          </a:xfrm>
          <a:prstGeom prst="rect">
            <a:avLst/>
          </a:prstGeom>
          <a:noFill/>
        </p:spPr>
        <p:txBody>
          <a:bodyPr wrap="square">
            <a:spAutoFit/>
          </a:bodyPr>
          <a:lstStyle/>
          <a:p>
            <a:pPr>
              <a:lnSpc>
                <a:spcPct val="150000"/>
              </a:lnSpc>
            </a:pPr>
            <a:r>
              <a:rPr lang="en-GB" sz="1600" dirty="0">
                <a:latin typeface="Linkpen 17a Print" panose="03050602060000000000" pitchFamily="66" charset="77"/>
              </a:rPr>
              <a:t>Whilst some were welcomed, others were treated badly, and daily life </a:t>
            </a:r>
          </a:p>
          <a:p>
            <a:pPr>
              <a:lnSpc>
                <a:spcPct val="150000"/>
              </a:lnSpc>
            </a:pPr>
            <a:r>
              <a:rPr lang="en-GB" sz="1600" dirty="0">
                <a:latin typeface="Linkpen 17a Print" panose="03050602060000000000" pitchFamily="66" charset="77"/>
              </a:rPr>
              <a:t>was tough. </a:t>
            </a:r>
          </a:p>
        </p:txBody>
      </p:sp>
      <p:sp>
        <p:nvSpPr>
          <p:cNvPr id="3" name="TextBox 2">
            <a:extLst>
              <a:ext uri="{FF2B5EF4-FFF2-40B4-BE49-F238E27FC236}">
                <a16:creationId xmlns:a16="http://schemas.microsoft.com/office/drawing/2014/main" id="{82363B54-EB9A-10E9-0B0B-6D457BD762AB}"/>
              </a:ext>
            </a:extLst>
          </p:cNvPr>
          <p:cNvSpPr txBox="1"/>
          <p:nvPr/>
        </p:nvSpPr>
        <p:spPr>
          <a:xfrm>
            <a:off x="572317" y="5103654"/>
            <a:ext cx="9082360" cy="800219"/>
          </a:xfrm>
          <a:prstGeom prst="rect">
            <a:avLst/>
          </a:prstGeom>
          <a:noFill/>
        </p:spPr>
        <p:txBody>
          <a:bodyPr wrap="square">
            <a:spAutoFit/>
          </a:bodyPr>
          <a:lstStyle/>
          <a:p>
            <a:pPr>
              <a:lnSpc>
                <a:spcPct val="150000"/>
              </a:lnSpc>
            </a:pPr>
            <a:r>
              <a:rPr lang="en-GB" sz="1600" dirty="0">
                <a:latin typeface="Linkpen 17a Print" panose="03050602060000000000" pitchFamily="66" charset="77"/>
              </a:rPr>
              <a:t>Fortunately, most stayed and became an integral part of Huddersfield’s community.</a:t>
            </a:r>
          </a:p>
        </p:txBody>
      </p:sp>
      <p:pic>
        <p:nvPicPr>
          <p:cNvPr id="10" name="Picture 9" descr="An illustration of an Indian woman. ">
            <a:extLst>
              <a:ext uri="{FF2B5EF4-FFF2-40B4-BE49-F238E27FC236}">
                <a16:creationId xmlns:a16="http://schemas.microsoft.com/office/drawing/2014/main" id="{9ABDC0DF-7C62-41CB-D6DF-83CCA7428803}"/>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flipH="1">
            <a:off x="9237405" y="881464"/>
            <a:ext cx="2433482" cy="6030222"/>
          </a:xfrm>
          <a:prstGeom prst="rect">
            <a:avLst/>
          </a:prstGeom>
        </p:spPr>
      </p:pic>
      <p:pic>
        <p:nvPicPr>
          <p:cNvPr id="2" name="Picture 1">
            <a:extLst>
              <a:ext uri="{FF2B5EF4-FFF2-40B4-BE49-F238E27FC236}">
                <a16:creationId xmlns:a16="http://schemas.microsoft.com/office/drawing/2014/main" id="{4D44C2D9-BF24-C287-69A3-9644F139F1C7}"/>
              </a:ext>
              <a:ext uri="{C183D7F6-B498-43B3-948B-1728B52AA6E4}">
                <adec:decorative xmlns:adec="http://schemas.microsoft.com/office/drawing/2017/decorative" val="1"/>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10540181" y="5496232"/>
            <a:ext cx="1651818" cy="1360326"/>
          </a:xfrm>
          <a:prstGeom prst="rect">
            <a:avLst/>
          </a:prstGeom>
        </p:spPr>
      </p:pic>
    </p:spTree>
    <p:extLst>
      <p:ext uri="{BB962C8B-B14F-4D97-AF65-F5344CB8AC3E}">
        <p14:creationId xmlns:p14="http://schemas.microsoft.com/office/powerpoint/2010/main" val="3457236725"/>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2" presetClass="entr" presetSubtype="2" fill="hold" nodeType="afterEffect" p14:presetBounceEnd="50000">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14:bounceEnd="50000">
                                          <p:cBhvr additive="base">
                                            <p:cTn id="11" dur="500" fill="hold"/>
                                            <p:tgtEl>
                                              <p:spTgt spid="10"/>
                                            </p:tgtEl>
                                            <p:attrNameLst>
                                              <p:attrName>ppt_x</p:attrName>
                                            </p:attrNameLst>
                                          </p:cBhvr>
                                          <p:tavLst>
                                            <p:tav tm="0">
                                              <p:val>
                                                <p:strVal val="1+#ppt_w/2"/>
                                              </p:val>
                                            </p:tav>
                                            <p:tav tm="100000">
                                              <p:val>
                                                <p:strVal val="#ppt_x"/>
                                              </p:val>
                                            </p:tav>
                                          </p:tavLst>
                                        </p:anim>
                                        <p:anim calcmode="lin" valueType="num" p14:bounceEnd="50000">
                                          <p:cBhvr additive="base">
                                            <p:cTn id="12" dur="500" fill="hold"/>
                                            <p:tgtEl>
                                              <p:spTgt spid="10"/>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10" presetClass="entr" presetSubtype="0" fill="hold" grpId="0" nodeType="after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fade">
                                          <p:cBhvr>
                                            <p:cTn id="16" dur="500"/>
                                            <p:tgtEl>
                                              <p:spTgt spid="4"/>
                                            </p:tgtEl>
                                          </p:cBhvr>
                                        </p:animEffect>
                                      </p:childTnLst>
                                    </p:cTn>
                                  </p:par>
                                </p:childTnLst>
                              </p:cTn>
                            </p:par>
                            <p:par>
                              <p:cTn id="17" fill="hold">
                                <p:stCondLst>
                                  <p:cond delay="1500"/>
                                </p:stCondLst>
                                <p:childTnLst>
                                  <p:par>
                                    <p:cTn id="18" presetID="10" presetClass="entr" presetSubtype="0" fill="hold" grpId="0" nodeType="after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fade">
                                          <p:cBhvr>
                                            <p:cTn id="20" dur="500"/>
                                            <p:tgtEl>
                                              <p:spTgt spid="6"/>
                                            </p:tgtEl>
                                          </p:cBhvr>
                                        </p:animEffect>
                                      </p:childTnLst>
                                    </p:cTn>
                                  </p:par>
                                </p:childTnLst>
                              </p:cTn>
                            </p:par>
                            <p:par>
                              <p:cTn id="21" fill="hold">
                                <p:stCondLst>
                                  <p:cond delay="2000"/>
                                </p:stCondLst>
                                <p:childTnLst>
                                  <p:par>
                                    <p:cTn id="22" presetID="10" presetClass="entr" presetSubtype="0" fill="hold" grpId="0" nodeType="after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fade">
                                          <p:cBhvr>
                                            <p:cTn id="24" dur="500"/>
                                            <p:tgtEl>
                                              <p:spTgt spid="8"/>
                                            </p:tgtEl>
                                          </p:cBhvr>
                                        </p:animEffect>
                                      </p:childTnLst>
                                    </p:cTn>
                                  </p:par>
                                </p:childTnLst>
                              </p:cTn>
                            </p:par>
                            <p:par>
                              <p:cTn id="25" fill="hold">
                                <p:stCondLst>
                                  <p:cond delay="2500"/>
                                </p:stCondLst>
                                <p:childTnLst>
                                  <p:par>
                                    <p:cTn id="26" presetID="10" presetClass="entr" presetSubtype="0" fill="hold" grpId="0" nodeType="afterEffect">
                                      <p:stCondLst>
                                        <p:cond delay="0"/>
                                      </p:stCondLst>
                                      <p:childTnLst>
                                        <p:set>
                                          <p:cBhvr>
                                            <p:cTn id="27" dur="1" fill="hold">
                                              <p:stCondLst>
                                                <p:cond delay="0"/>
                                              </p:stCondLst>
                                            </p:cTn>
                                            <p:tgtEl>
                                              <p:spTgt spid="3"/>
                                            </p:tgtEl>
                                            <p:attrNameLst>
                                              <p:attrName>style.visibility</p:attrName>
                                            </p:attrNameLst>
                                          </p:cBhvr>
                                          <p:to>
                                            <p:strVal val="visible"/>
                                          </p:to>
                                        </p:set>
                                        <p:animEffect transition="in" filter="fade">
                                          <p:cBhvr>
                                            <p:cTn id="28"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4" grpId="0"/>
          <p:bldP spid="6" grpId="0"/>
          <p:bldP spid="8" grpId="0"/>
          <p:bldP spid="3"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2" presetClass="entr" presetSubtype="2"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500" fill="hold"/>
                                            <p:tgtEl>
                                              <p:spTgt spid="10"/>
                                            </p:tgtEl>
                                            <p:attrNameLst>
                                              <p:attrName>ppt_x</p:attrName>
                                            </p:attrNameLst>
                                          </p:cBhvr>
                                          <p:tavLst>
                                            <p:tav tm="0">
                                              <p:val>
                                                <p:strVal val="1+#ppt_w/2"/>
                                              </p:val>
                                            </p:tav>
                                            <p:tav tm="100000">
                                              <p:val>
                                                <p:strVal val="#ppt_x"/>
                                              </p:val>
                                            </p:tav>
                                          </p:tavLst>
                                        </p:anim>
                                        <p:anim calcmode="lin" valueType="num">
                                          <p:cBhvr additive="base">
                                            <p:cTn id="12" dur="500" fill="hold"/>
                                            <p:tgtEl>
                                              <p:spTgt spid="10"/>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10" presetClass="entr" presetSubtype="0" fill="hold" grpId="0" nodeType="after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fade">
                                          <p:cBhvr>
                                            <p:cTn id="16" dur="500"/>
                                            <p:tgtEl>
                                              <p:spTgt spid="4"/>
                                            </p:tgtEl>
                                          </p:cBhvr>
                                        </p:animEffect>
                                      </p:childTnLst>
                                    </p:cTn>
                                  </p:par>
                                </p:childTnLst>
                              </p:cTn>
                            </p:par>
                            <p:par>
                              <p:cTn id="17" fill="hold">
                                <p:stCondLst>
                                  <p:cond delay="1500"/>
                                </p:stCondLst>
                                <p:childTnLst>
                                  <p:par>
                                    <p:cTn id="18" presetID="10" presetClass="entr" presetSubtype="0" fill="hold" grpId="0" nodeType="after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fade">
                                          <p:cBhvr>
                                            <p:cTn id="20" dur="500"/>
                                            <p:tgtEl>
                                              <p:spTgt spid="6"/>
                                            </p:tgtEl>
                                          </p:cBhvr>
                                        </p:animEffect>
                                      </p:childTnLst>
                                    </p:cTn>
                                  </p:par>
                                </p:childTnLst>
                              </p:cTn>
                            </p:par>
                            <p:par>
                              <p:cTn id="21" fill="hold">
                                <p:stCondLst>
                                  <p:cond delay="2000"/>
                                </p:stCondLst>
                                <p:childTnLst>
                                  <p:par>
                                    <p:cTn id="22" presetID="10" presetClass="entr" presetSubtype="0" fill="hold" grpId="0" nodeType="after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fade">
                                          <p:cBhvr>
                                            <p:cTn id="24" dur="500"/>
                                            <p:tgtEl>
                                              <p:spTgt spid="8"/>
                                            </p:tgtEl>
                                          </p:cBhvr>
                                        </p:animEffect>
                                      </p:childTnLst>
                                    </p:cTn>
                                  </p:par>
                                </p:childTnLst>
                              </p:cTn>
                            </p:par>
                            <p:par>
                              <p:cTn id="25" fill="hold">
                                <p:stCondLst>
                                  <p:cond delay="2500"/>
                                </p:stCondLst>
                                <p:childTnLst>
                                  <p:par>
                                    <p:cTn id="26" presetID="10" presetClass="entr" presetSubtype="0" fill="hold" grpId="0" nodeType="afterEffect">
                                      <p:stCondLst>
                                        <p:cond delay="0"/>
                                      </p:stCondLst>
                                      <p:childTnLst>
                                        <p:set>
                                          <p:cBhvr>
                                            <p:cTn id="27" dur="1" fill="hold">
                                              <p:stCondLst>
                                                <p:cond delay="0"/>
                                              </p:stCondLst>
                                            </p:cTn>
                                            <p:tgtEl>
                                              <p:spTgt spid="3"/>
                                            </p:tgtEl>
                                            <p:attrNameLst>
                                              <p:attrName>style.visibility</p:attrName>
                                            </p:attrNameLst>
                                          </p:cBhvr>
                                          <p:to>
                                            <p:strVal val="visible"/>
                                          </p:to>
                                        </p:set>
                                        <p:animEffect transition="in" filter="fade">
                                          <p:cBhvr>
                                            <p:cTn id="28"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4" grpId="0"/>
          <p:bldP spid="6" grpId="0"/>
          <p:bldP spid="8" grpId="0"/>
          <p:bldP spid="3" grpId="0"/>
        </p:bldLst>
      </p:timing>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BD8F6EB-02B1-076D-5E8F-26F6F9CA5F07}"/>
              </a:ext>
            </a:extLst>
          </p:cNvPr>
          <p:cNvSpPr>
            <a:spLocks noGrp="1"/>
          </p:cNvSpPr>
          <p:nvPr>
            <p:ph type="ctrTitle"/>
          </p:nvPr>
        </p:nvSpPr>
        <p:spPr>
          <a:xfrm>
            <a:off x="1524000" y="-2387600"/>
            <a:ext cx="9144000" cy="2387600"/>
          </a:xfrm>
        </p:spPr>
        <p:txBody>
          <a:bodyPr vert="horz" lIns="91440" tIns="45720" rIns="91440" bIns="45720" rtlCol="0" anchor="b">
            <a:normAutofit/>
          </a:bodyPr>
          <a:lstStyle/>
          <a:p>
            <a:r>
              <a:rPr lang="en-US" dirty="0"/>
              <a:t>A City Of Sanctuary</a:t>
            </a:r>
          </a:p>
        </p:txBody>
      </p:sp>
      <p:grpSp>
        <p:nvGrpSpPr>
          <p:cNvPr id="6" name="Group 5" descr="An illustration of a modern day rugby player, in a his rugby kit, holding a rugby ball. An illustration of a construction worker, wearing a helmet, high vis vest, brown work boots and holding a clip board. An illustration of an elderly woman. An illustration of a young boy with dark hair wearing a green jacket.&#10;">
            <a:extLst>
              <a:ext uri="{FF2B5EF4-FFF2-40B4-BE49-F238E27FC236}">
                <a16:creationId xmlns:a16="http://schemas.microsoft.com/office/drawing/2014/main" id="{C6C57527-7584-1656-99AF-1C1302B44AEA}"/>
              </a:ext>
            </a:extLst>
          </p:cNvPr>
          <p:cNvGrpSpPr/>
          <p:nvPr/>
        </p:nvGrpSpPr>
        <p:grpSpPr>
          <a:xfrm>
            <a:off x="-99756" y="802057"/>
            <a:ext cx="5168654" cy="5446976"/>
            <a:chOff x="-99756" y="802057"/>
            <a:chExt cx="5168654" cy="5446976"/>
          </a:xfrm>
        </p:grpSpPr>
        <p:pic>
          <p:nvPicPr>
            <p:cNvPr id="15" name="Picture 14">
              <a:extLst>
                <a:ext uri="{FF2B5EF4-FFF2-40B4-BE49-F238E27FC236}">
                  <a16:creationId xmlns:a16="http://schemas.microsoft.com/office/drawing/2014/main" id="{DBDA3701-E79C-182F-02B2-B6E168DE33CD}"/>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2606998" y="1602276"/>
              <a:ext cx="1442838" cy="4544941"/>
            </a:xfrm>
            <a:prstGeom prst="rect">
              <a:avLst/>
            </a:prstGeom>
          </p:spPr>
        </p:pic>
        <p:pic>
          <p:nvPicPr>
            <p:cNvPr id="11" name="Picture 10" descr="An illustration of a modern day rugby player, in a his rugby kit, holding a rugby ball. &#10;">
              <a:extLst>
                <a:ext uri="{FF2B5EF4-FFF2-40B4-BE49-F238E27FC236}">
                  <a16:creationId xmlns:a16="http://schemas.microsoft.com/office/drawing/2014/main" id="{DC95D957-1148-F830-DAAF-C1625A2CD691}"/>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99756" y="802057"/>
              <a:ext cx="2223524" cy="5446976"/>
            </a:xfrm>
            <a:prstGeom prst="rect">
              <a:avLst/>
            </a:prstGeom>
          </p:spPr>
        </p:pic>
        <p:pic>
          <p:nvPicPr>
            <p:cNvPr id="13" name="Picture 12" descr="An illustration of a construction worker, wearing a helmet, high vis vest, brown work boots and holding a clip board. ">
              <a:extLst>
                <a:ext uri="{FF2B5EF4-FFF2-40B4-BE49-F238E27FC236}">
                  <a16:creationId xmlns:a16="http://schemas.microsoft.com/office/drawing/2014/main" id="{E39CF503-1D2C-D5D2-DD22-CB7AD7FC24CD}"/>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1349830" y="1415846"/>
              <a:ext cx="1502023" cy="4731372"/>
            </a:xfrm>
            <a:prstGeom prst="rect">
              <a:avLst/>
            </a:prstGeom>
          </p:spPr>
        </p:pic>
        <p:pic>
          <p:nvPicPr>
            <p:cNvPr id="17" name="Picture 16" descr="An illustration of a young boy with dark hair wearing a green jacket.&#10;">
              <a:extLst>
                <a:ext uri="{FF2B5EF4-FFF2-40B4-BE49-F238E27FC236}">
                  <a16:creationId xmlns:a16="http://schemas.microsoft.com/office/drawing/2014/main" id="{4EA24396-92C7-4283-B81E-65C0FBE98B0C}"/>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3445086" y="2288654"/>
              <a:ext cx="1623812" cy="3940715"/>
            </a:xfrm>
            <a:prstGeom prst="rect">
              <a:avLst/>
            </a:prstGeom>
          </p:spPr>
        </p:pic>
      </p:grpSp>
      <p:sp>
        <p:nvSpPr>
          <p:cNvPr id="5" name="TextBox 4">
            <a:extLst>
              <a:ext uri="{FF2B5EF4-FFF2-40B4-BE49-F238E27FC236}">
                <a16:creationId xmlns:a16="http://schemas.microsoft.com/office/drawing/2014/main" id="{91CB8B8C-368D-4876-DCCE-CE49E25DE5EC}"/>
              </a:ext>
            </a:extLst>
          </p:cNvPr>
          <p:cNvSpPr txBox="1"/>
          <p:nvPr/>
        </p:nvSpPr>
        <p:spPr>
          <a:xfrm>
            <a:off x="3936380" y="802057"/>
            <a:ext cx="7734509" cy="800219"/>
          </a:xfrm>
          <a:prstGeom prst="rect">
            <a:avLst/>
          </a:prstGeom>
          <a:noFill/>
        </p:spPr>
        <p:txBody>
          <a:bodyPr wrap="square">
            <a:spAutoFit/>
          </a:bodyPr>
          <a:lstStyle/>
          <a:p>
            <a:pPr>
              <a:lnSpc>
                <a:spcPct val="150000"/>
              </a:lnSpc>
            </a:pPr>
            <a:r>
              <a:rPr lang="en-GB" sz="1600" dirty="0">
                <a:latin typeface="Linkpen 17a Print" panose="03050602060000000000" pitchFamily="66" charset="77"/>
              </a:rPr>
              <a:t>Throughout the 20th century and into the 21st century, Huddersfield was a place of refuge and safety for many people.</a:t>
            </a:r>
          </a:p>
        </p:txBody>
      </p:sp>
      <p:sp>
        <p:nvSpPr>
          <p:cNvPr id="4" name="TextBox 3">
            <a:extLst>
              <a:ext uri="{FF2B5EF4-FFF2-40B4-BE49-F238E27FC236}">
                <a16:creationId xmlns:a16="http://schemas.microsoft.com/office/drawing/2014/main" id="{31813C3E-8916-4DFA-EB54-9A1D4E8DDE6A}"/>
              </a:ext>
            </a:extLst>
          </p:cNvPr>
          <p:cNvSpPr txBox="1"/>
          <p:nvPr/>
        </p:nvSpPr>
        <p:spPr>
          <a:xfrm>
            <a:off x="4994786" y="1933560"/>
            <a:ext cx="6676103" cy="1538883"/>
          </a:xfrm>
          <a:prstGeom prst="rect">
            <a:avLst/>
          </a:prstGeom>
          <a:noFill/>
        </p:spPr>
        <p:txBody>
          <a:bodyPr wrap="square">
            <a:spAutoFit/>
          </a:bodyPr>
          <a:lstStyle/>
          <a:p>
            <a:pPr>
              <a:lnSpc>
                <a:spcPct val="150000"/>
              </a:lnSpc>
            </a:pPr>
            <a:r>
              <a:rPr lang="en-GB" sz="1600" dirty="0">
                <a:latin typeface="Linkpen 17a Print" panose="03050602060000000000" pitchFamily="66" charset="77"/>
              </a:rPr>
              <a:t>This was recognised when the borough of Kirklees became a City of Sanctuary – awarded by the City </a:t>
            </a:r>
          </a:p>
          <a:p>
            <a:pPr>
              <a:lnSpc>
                <a:spcPct val="150000"/>
              </a:lnSpc>
            </a:pPr>
            <a:r>
              <a:rPr lang="en-GB" sz="1600" dirty="0">
                <a:latin typeface="Linkpen 17a Print" panose="03050602060000000000" pitchFamily="66" charset="77"/>
              </a:rPr>
              <a:t>of Sanctuary UK charity that supports refugees from around the world looking for a new home in the UK.</a:t>
            </a:r>
          </a:p>
        </p:txBody>
      </p:sp>
      <p:pic>
        <p:nvPicPr>
          <p:cNvPr id="9" name="Picture 8" descr="An image of the logo for the UK charity 'City of Sanctuary'. ">
            <a:extLst>
              <a:ext uri="{FF2B5EF4-FFF2-40B4-BE49-F238E27FC236}">
                <a16:creationId xmlns:a16="http://schemas.microsoft.com/office/drawing/2014/main" id="{67849CDC-3DA9-6B26-1578-839E57C73A97}"/>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5428390" y="3525545"/>
            <a:ext cx="5413780" cy="3042543"/>
          </a:xfrm>
          <a:prstGeom prst="rect">
            <a:avLst/>
          </a:prstGeom>
        </p:spPr>
      </p:pic>
      <p:pic>
        <p:nvPicPr>
          <p:cNvPr id="2" name="Picture 1">
            <a:extLst>
              <a:ext uri="{FF2B5EF4-FFF2-40B4-BE49-F238E27FC236}">
                <a16:creationId xmlns:a16="http://schemas.microsoft.com/office/drawing/2014/main" id="{4D44C2D9-BF24-C287-69A3-9644F139F1C7}"/>
              </a:ext>
              <a:ext uri="{C183D7F6-B498-43B3-948B-1728B52AA6E4}">
                <adec:decorative xmlns:adec="http://schemas.microsoft.com/office/drawing/2017/decorative" val="1"/>
              </a:ext>
            </a:extLst>
          </p:cNvPr>
          <p:cNvPicPr>
            <a:picLocks noChangeAspect="1"/>
          </p:cNvPicPr>
          <p:nvPr/>
        </p:nvPicPr>
        <p:blipFill rotWithShape="1">
          <a:blip r:embed="rId9" cstate="screen">
            <a:extLst>
              <a:ext uri="{28A0092B-C50C-407E-A947-70E740481C1C}">
                <a14:useLocalDpi xmlns:a14="http://schemas.microsoft.com/office/drawing/2010/main"/>
              </a:ext>
            </a:extLst>
          </a:blip>
          <a:srcRect/>
          <a:stretch/>
        </p:blipFill>
        <p:spPr>
          <a:xfrm>
            <a:off x="10540181" y="5496232"/>
            <a:ext cx="1651818" cy="1360326"/>
          </a:xfrm>
          <a:prstGeom prst="rect">
            <a:avLst/>
          </a:prstGeom>
        </p:spPr>
      </p:pic>
    </p:spTree>
    <p:extLst>
      <p:ext uri="{BB962C8B-B14F-4D97-AF65-F5344CB8AC3E}">
        <p14:creationId xmlns:p14="http://schemas.microsoft.com/office/powerpoint/2010/main" val="3763572046"/>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14:presetBounceEnd="50000">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14:bounceEnd="50000">
                                          <p:cBhvr additive="base">
                                            <p:cTn id="7" dur="500" fill="hold"/>
                                            <p:tgtEl>
                                              <p:spTgt spid="6"/>
                                            </p:tgtEl>
                                            <p:attrNameLst>
                                              <p:attrName>ppt_x</p:attrName>
                                            </p:attrNameLst>
                                          </p:cBhvr>
                                          <p:tavLst>
                                            <p:tav tm="0">
                                              <p:val>
                                                <p:strVal val="0-#ppt_w/2"/>
                                              </p:val>
                                            </p:tav>
                                            <p:tav tm="100000">
                                              <p:val>
                                                <p:strVal val="#ppt_x"/>
                                              </p:val>
                                            </p:tav>
                                          </p:tavLst>
                                        </p:anim>
                                        <p:anim calcmode="lin" valueType="num" p14:bounceEnd="50000">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0" presetClass="entr" presetSubtype="0"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childTnLst>
                              </p:cTn>
                            </p:par>
                            <p:par>
                              <p:cTn id="13" fill="hold">
                                <p:stCondLst>
                                  <p:cond delay="1000"/>
                                </p:stCondLst>
                                <p:childTnLst>
                                  <p:par>
                                    <p:cTn id="14" presetID="10" presetClass="entr" presetSubtype="0" fill="hold" grpId="0" nodeType="after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fade">
                                          <p:cBhvr>
                                            <p:cTn id="16" dur="500"/>
                                            <p:tgtEl>
                                              <p:spTgt spid="4"/>
                                            </p:tgtEl>
                                          </p:cBhvr>
                                        </p:animEffect>
                                      </p:childTnLst>
                                    </p:cTn>
                                  </p:par>
                                </p:childTnLst>
                              </p:cTn>
                            </p:par>
                            <p:par>
                              <p:cTn id="17" fill="hold">
                                <p:stCondLst>
                                  <p:cond delay="1500"/>
                                </p:stCondLst>
                                <p:childTnLst>
                                  <p:par>
                                    <p:cTn id="18" presetID="10" presetClass="entr" presetSubtype="0" fill="hold" nodeType="after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fade">
                                          <p:cBhvr>
                                            <p:cTn id="20"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0-#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0" presetClass="entr" presetSubtype="0"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childTnLst>
                              </p:cTn>
                            </p:par>
                            <p:par>
                              <p:cTn id="13" fill="hold">
                                <p:stCondLst>
                                  <p:cond delay="1000"/>
                                </p:stCondLst>
                                <p:childTnLst>
                                  <p:par>
                                    <p:cTn id="14" presetID="10" presetClass="entr" presetSubtype="0" fill="hold" grpId="0" nodeType="after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fade">
                                          <p:cBhvr>
                                            <p:cTn id="16" dur="500"/>
                                            <p:tgtEl>
                                              <p:spTgt spid="4"/>
                                            </p:tgtEl>
                                          </p:cBhvr>
                                        </p:animEffect>
                                      </p:childTnLst>
                                    </p:cTn>
                                  </p:par>
                                </p:childTnLst>
                              </p:cTn>
                            </p:par>
                            <p:par>
                              <p:cTn id="17" fill="hold">
                                <p:stCondLst>
                                  <p:cond delay="1500"/>
                                </p:stCondLst>
                                <p:childTnLst>
                                  <p:par>
                                    <p:cTn id="18" presetID="10" presetClass="entr" presetSubtype="0" fill="hold" nodeType="after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fade">
                                          <p:cBhvr>
                                            <p:cTn id="20"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4" grpId="0"/>
        </p:bldLst>
      </p:timing>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9E90A056-B42B-22D0-E320-0D2873BEFE16}"/>
              </a:ext>
            </a:extLst>
          </p:cNvPr>
          <p:cNvSpPr>
            <a:spLocks noGrp="1"/>
          </p:cNvSpPr>
          <p:nvPr>
            <p:ph type="ctrTitle"/>
          </p:nvPr>
        </p:nvSpPr>
        <p:spPr>
          <a:xfrm>
            <a:off x="1524000" y="-2387600"/>
            <a:ext cx="9144000" cy="2387600"/>
          </a:xfrm>
        </p:spPr>
        <p:txBody>
          <a:bodyPr vert="horz" lIns="91440" tIns="45720" rIns="91440" bIns="45720" rtlCol="0" anchor="b">
            <a:normAutofit/>
          </a:bodyPr>
          <a:lstStyle/>
          <a:p>
            <a:r>
              <a:rPr lang="en-US" dirty="0"/>
              <a:t>Huddersfield Then and Now</a:t>
            </a:r>
          </a:p>
        </p:txBody>
      </p:sp>
      <p:sp>
        <p:nvSpPr>
          <p:cNvPr id="3" name="Title 1">
            <a:extLst>
              <a:ext uri="{FF2B5EF4-FFF2-40B4-BE49-F238E27FC236}">
                <a16:creationId xmlns:a16="http://schemas.microsoft.com/office/drawing/2014/main" id="{3C0AAA52-1BF2-DC8D-4137-840491A9CD5A}"/>
              </a:ext>
            </a:extLst>
          </p:cNvPr>
          <p:cNvSpPr txBox="1">
            <a:spLocks/>
          </p:cNvSpPr>
          <p:nvPr/>
        </p:nvSpPr>
        <p:spPr>
          <a:xfrm>
            <a:off x="369577" y="306101"/>
            <a:ext cx="9711615" cy="73940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4500" dirty="0">
                <a:ln w="12700">
                  <a:noFill/>
                </a:ln>
                <a:latin typeface="Superclarendon Rg" panose="02060605060000020003" pitchFamily="18" charset="77"/>
              </a:rPr>
              <a:t>Then and Now</a:t>
            </a:r>
          </a:p>
        </p:txBody>
      </p:sp>
      <p:sp>
        <p:nvSpPr>
          <p:cNvPr id="5" name="TextBox 4">
            <a:extLst>
              <a:ext uri="{FF2B5EF4-FFF2-40B4-BE49-F238E27FC236}">
                <a16:creationId xmlns:a16="http://schemas.microsoft.com/office/drawing/2014/main" id="{91CB8B8C-368D-4876-DCCE-CE49E25DE5EC}"/>
              </a:ext>
            </a:extLst>
          </p:cNvPr>
          <p:cNvSpPr txBox="1"/>
          <p:nvPr/>
        </p:nvSpPr>
        <p:spPr>
          <a:xfrm>
            <a:off x="369577" y="986497"/>
            <a:ext cx="11176627" cy="473206"/>
          </a:xfrm>
          <a:prstGeom prst="rect">
            <a:avLst/>
          </a:prstGeom>
          <a:noFill/>
        </p:spPr>
        <p:txBody>
          <a:bodyPr wrap="square">
            <a:spAutoFit/>
          </a:bodyPr>
          <a:lstStyle/>
          <a:p>
            <a:pPr>
              <a:lnSpc>
                <a:spcPct val="150000"/>
              </a:lnSpc>
            </a:pPr>
            <a:r>
              <a:rPr lang="en-GB" dirty="0">
                <a:latin typeface="Linkpen 17a Print" panose="03050602060000000000" pitchFamily="66" charset="77"/>
              </a:rPr>
              <a:t>A famous Lowry painting shows the mill populated town during the 1960s.</a:t>
            </a:r>
          </a:p>
        </p:txBody>
      </p:sp>
      <p:pic>
        <p:nvPicPr>
          <p:cNvPr id="6" name="Picture 5" descr="A colour photograph of a famous Lowry painting. It shows Huddersfield during the 1960s, with mills and lots of people walking the streets. ">
            <a:extLst>
              <a:ext uri="{FF2B5EF4-FFF2-40B4-BE49-F238E27FC236}">
                <a16:creationId xmlns:a16="http://schemas.microsoft.com/office/drawing/2014/main" id="{9B7CC3E7-D22C-4D2F-D53F-01218D05226C}"/>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494263" y="1618206"/>
            <a:ext cx="5649000" cy="4461214"/>
          </a:xfrm>
          <a:prstGeom prst="rect">
            <a:avLst/>
          </a:prstGeom>
          <a:ln w="22225">
            <a:solidFill>
              <a:schemeClr val="tx1"/>
            </a:solidFill>
          </a:ln>
        </p:spPr>
      </p:pic>
      <p:pic>
        <p:nvPicPr>
          <p:cNvPr id="4" name="Picture 3" descr="A colour photograph of Huddersfield. It shows cars driving up a modern street. ">
            <a:extLst>
              <a:ext uri="{FF2B5EF4-FFF2-40B4-BE49-F238E27FC236}">
                <a16:creationId xmlns:a16="http://schemas.microsoft.com/office/drawing/2014/main" id="{139003B8-8A9B-3194-5242-76D39742EA42}"/>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494263" y="1618205"/>
            <a:ext cx="5649000" cy="4461214"/>
          </a:xfrm>
          <a:prstGeom prst="rect">
            <a:avLst/>
          </a:prstGeom>
          <a:ln w="25400">
            <a:solidFill>
              <a:schemeClr val="tx1"/>
            </a:solidFill>
          </a:ln>
        </p:spPr>
      </p:pic>
      <p:sp>
        <p:nvSpPr>
          <p:cNvPr id="9" name="TextBox 8">
            <a:extLst>
              <a:ext uri="{FF2B5EF4-FFF2-40B4-BE49-F238E27FC236}">
                <a16:creationId xmlns:a16="http://schemas.microsoft.com/office/drawing/2014/main" id="{6BBE37E2-21FB-83FF-419F-56C634EEB520}"/>
              </a:ext>
            </a:extLst>
          </p:cNvPr>
          <p:cNvSpPr txBox="1"/>
          <p:nvPr/>
        </p:nvSpPr>
        <p:spPr>
          <a:xfrm>
            <a:off x="6184827" y="1545058"/>
            <a:ext cx="4734709" cy="473206"/>
          </a:xfrm>
          <a:prstGeom prst="rect">
            <a:avLst/>
          </a:prstGeom>
          <a:noFill/>
        </p:spPr>
        <p:txBody>
          <a:bodyPr wrap="square">
            <a:spAutoFit/>
          </a:bodyPr>
          <a:lstStyle/>
          <a:p>
            <a:pPr>
              <a:lnSpc>
                <a:spcPct val="150000"/>
              </a:lnSpc>
            </a:pPr>
            <a:r>
              <a:rPr lang="en-GB" dirty="0">
                <a:latin typeface="Linkpen 17a Print" panose="03050602060000000000" pitchFamily="66" charset="77"/>
              </a:rPr>
              <a:t>Click to see how it looks today.</a:t>
            </a:r>
          </a:p>
        </p:txBody>
      </p:sp>
      <p:grpSp>
        <p:nvGrpSpPr>
          <p:cNvPr id="16" name="Group 15" descr="An aerial view of a city with roads and cars. Caption says &quot;Another view of the same area.&quot;">
            <a:extLst>
              <a:ext uri="{FF2B5EF4-FFF2-40B4-BE49-F238E27FC236}">
                <a16:creationId xmlns:a16="http://schemas.microsoft.com/office/drawing/2014/main" id="{987117A2-31A0-FDD4-38BC-BC63C4F4FB9A}"/>
              </a:ext>
            </a:extLst>
          </p:cNvPr>
          <p:cNvGrpSpPr/>
          <p:nvPr/>
        </p:nvGrpSpPr>
        <p:grpSpPr>
          <a:xfrm>
            <a:off x="4373660" y="2096530"/>
            <a:ext cx="7768345" cy="3794867"/>
            <a:chOff x="4373660" y="2096530"/>
            <a:chExt cx="7768345" cy="3794867"/>
          </a:xfrm>
        </p:grpSpPr>
        <p:grpSp>
          <p:nvGrpSpPr>
            <p:cNvPr id="14" name="Group 13" descr="An aerial photo of a populated street with roads and cars. The caption says &quot;Another view of the same area.&quot;">
              <a:extLst>
                <a:ext uri="{FF2B5EF4-FFF2-40B4-BE49-F238E27FC236}">
                  <a16:creationId xmlns:a16="http://schemas.microsoft.com/office/drawing/2014/main" id="{07DE0659-39DB-E3E0-7F2D-C865DDC59F9E}"/>
                </a:ext>
              </a:extLst>
            </p:cNvPr>
            <p:cNvGrpSpPr/>
            <p:nvPr/>
          </p:nvGrpSpPr>
          <p:grpSpPr>
            <a:xfrm>
              <a:off x="4373660" y="2123885"/>
              <a:ext cx="7768345" cy="3767512"/>
              <a:chOff x="4373660" y="2123885"/>
              <a:chExt cx="7768345" cy="3767512"/>
            </a:xfrm>
          </p:grpSpPr>
          <p:pic>
            <p:nvPicPr>
              <p:cNvPr id="10" name="Picture 9" descr="An aerial view of a city&#10;&#10;">
                <a:extLst>
                  <a:ext uri="{FF2B5EF4-FFF2-40B4-BE49-F238E27FC236}">
                    <a16:creationId xmlns:a16="http://schemas.microsoft.com/office/drawing/2014/main" id="{996F95B7-63F5-898A-C737-73454139030C}"/>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4373660" y="2123885"/>
                <a:ext cx="7324077" cy="3275727"/>
              </a:xfrm>
              <a:prstGeom prst="rect">
                <a:avLst/>
              </a:prstGeom>
              <a:ln w="28575">
                <a:solidFill>
                  <a:schemeClr val="tx1"/>
                </a:solidFill>
              </a:ln>
            </p:spPr>
          </p:pic>
          <p:grpSp>
            <p:nvGrpSpPr>
              <p:cNvPr id="11" name="Group 10" descr="A caption that reads 'A famous 1916 painting shows Britannia with a Belgian woman seeking comfort'. &#10;">
                <a:extLst>
                  <a:ext uri="{FF2B5EF4-FFF2-40B4-BE49-F238E27FC236}">
                    <a16:creationId xmlns:a16="http://schemas.microsoft.com/office/drawing/2014/main" id="{A066DC2B-3923-4E65-6DA3-D60A83D85942}"/>
                  </a:ext>
                </a:extLst>
              </p:cNvPr>
              <p:cNvGrpSpPr/>
              <p:nvPr/>
            </p:nvGrpSpPr>
            <p:grpSpPr>
              <a:xfrm>
                <a:off x="6256254" y="5481669"/>
                <a:ext cx="5885751" cy="409728"/>
                <a:chOff x="583872" y="5473555"/>
                <a:chExt cx="5885751" cy="409728"/>
              </a:xfrm>
            </p:grpSpPr>
            <p:sp>
              <p:nvSpPr>
                <p:cNvPr id="12" name="TextBox 11">
                  <a:extLst>
                    <a:ext uri="{FF2B5EF4-FFF2-40B4-BE49-F238E27FC236}">
                      <a16:creationId xmlns:a16="http://schemas.microsoft.com/office/drawing/2014/main" id="{C4450B66-97EE-1461-77F1-ABC78E89F746}"/>
                    </a:ext>
                  </a:extLst>
                </p:cNvPr>
                <p:cNvSpPr txBox="1"/>
                <p:nvPr/>
              </p:nvSpPr>
              <p:spPr>
                <a:xfrm>
                  <a:off x="793740" y="5473555"/>
                  <a:ext cx="5675883" cy="409728"/>
                </a:xfrm>
                <a:prstGeom prst="rect">
                  <a:avLst/>
                </a:prstGeom>
                <a:noFill/>
              </p:spPr>
              <p:txBody>
                <a:bodyPr wrap="square">
                  <a:spAutoFit/>
                </a:bodyPr>
                <a:lstStyle/>
                <a:p>
                  <a:pPr>
                    <a:lnSpc>
                      <a:spcPct val="150000"/>
                    </a:lnSpc>
                  </a:pPr>
                  <a:r>
                    <a:rPr lang="en-GB" sz="1500" dirty="0">
                      <a:latin typeface="Linkpen 17a Print" panose="03050602060000000000" pitchFamily="66" charset="77"/>
                    </a:rPr>
                    <a:t>Another view of the same area.</a:t>
                  </a:r>
                </a:p>
              </p:txBody>
            </p:sp>
            <p:pic>
              <p:nvPicPr>
                <p:cNvPr id="13" name="Picture 12" descr="A black drop of water&#10;&#10;Description automatically generated">
                  <a:extLst>
                    <a:ext uri="{FF2B5EF4-FFF2-40B4-BE49-F238E27FC236}">
                      <a16:creationId xmlns:a16="http://schemas.microsoft.com/office/drawing/2014/main" id="{F0B00DCC-F58D-C8EA-EF08-0B67527105CD}"/>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rot="16200000">
                  <a:off x="543124" y="5600927"/>
                  <a:ext cx="281532" cy="200036"/>
                </a:xfrm>
                <a:prstGeom prst="rect">
                  <a:avLst/>
                </a:prstGeom>
              </p:spPr>
            </p:pic>
          </p:grpSp>
        </p:grpSp>
        <p:sp>
          <p:nvSpPr>
            <p:cNvPr id="15" name="TextBox 14">
              <a:extLst>
                <a:ext uri="{FF2B5EF4-FFF2-40B4-BE49-F238E27FC236}">
                  <a16:creationId xmlns:a16="http://schemas.microsoft.com/office/drawing/2014/main" id="{6BEC7C8F-6FBF-6476-FD21-CE226EF8EE5B}"/>
                </a:ext>
              </a:extLst>
            </p:cNvPr>
            <p:cNvSpPr txBox="1"/>
            <p:nvPr/>
          </p:nvSpPr>
          <p:spPr>
            <a:xfrm>
              <a:off x="10836406" y="2096530"/>
              <a:ext cx="1216843" cy="215444"/>
            </a:xfrm>
            <a:prstGeom prst="rect">
              <a:avLst/>
            </a:prstGeom>
            <a:noFill/>
          </p:spPr>
          <p:txBody>
            <a:bodyPr wrap="square">
              <a:spAutoFit/>
            </a:bodyPr>
            <a:lstStyle/>
            <a:p>
              <a:r>
                <a:rPr lang="en-GB" sz="800" dirty="0">
                  <a:solidFill>
                    <a:schemeClr val="bg1"/>
                  </a:solidFill>
                  <a:latin typeface="Nunito" panose="02000503000000000000" pitchFamily="2" charset="77"/>
                </a:rPr>
                <a:t>© Google 2024</a:t>
              </a:r>
            </a:p>
          </p:txBody>
        </p:sp>
      </p:grpSp>
      <p:pic>
        <p:nvPicPr>
          <p:cNvPr id="2" name="Picture 1">
            <a:extLst>
              <a:ext uri="{FF2B5EF4-FFF2-40B4-BE49-F238E27FC236}">
                <a16:creationId xmlns:a16="http://schemas.microsoft.com/office/drawing/2014/main" id="{4D44C2D9-BF24-C287-69A3-9644F139F1C7}"/>
              </a:ext>
              <a:ext uri="{C183D7F6-B498-43B3-948B-1728B52AA6E4}">
                <adec:decorative xmlns:adec="http://schemas.microsoft.com/office/drawing/2017/decorative" val="1"/>
              </a:ext>
            </a:extLst>
          </p:cNvPr>
          <p:cNvPicPr>
            <a:picLocks noChangeAspect="1"/>
          </p:cNvPicPr>
          <p:nvPr/>
        </p:nvPicPr>
        <p:blipFill rotWithShape="1">
          <a:blip r:embed="rId8" cstate="screen">
            <a:extLst>
              <a:ext uri="{28A0092B-C50C-407E-A947-70E740481C1C}">
                <a14:useLocalDpi xmlns:a14="http://schemas.microsoft.com/office/drawing/2010/main"/>
              </a:ext>
            </a:extLst>
          </a:blip>
          <a:srcRect/>
          <a:stretch/>
        </p:blipFill>
        <p:spPr>
          <a:xfrm>
            <a:off x="10540181" y="5496232"/>
            <a:ext cx="1651818" cy="1360326"/>
          </a:xfrm>
          <a:prstGeom prst="rect">
            <a:avLst/>
          </a:prstGeom>
        </p:spPr>
      </p:pic>
    </p:spTree>
    <p:extLst>
      <p:ext uri="{BB962C8B-B14F-4D97-AF65-F5344CB8AC3E}">
        <p14:creationId xmlns:p14="http://schemas.microsoft.com/office/powerpoint/2010/main" val="30899645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500"/>
                                        <p:tgtEl>
                                          <p:spTgt spid="9"/>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nodeType="clickEffect">
                                  <p:stCondLst>
                                    <p:cond delay="0"/>
                                  </p:stCondLst>
                                  <p:childTnLst>
                                    <p:set>
                                      <p:cBhvr>
                                        <p:cTn id="23" dur="1" fill="hold">
                                          <p:stCondLst>
                                            <p:cond delay="0"/>
                                          </p:stCondLst>
                                        </p:cTn>
                                        <p:tgtEl>
                                          <p:spTgt spid="16"/>
                                        </p:tgtEl>
                                        <p:attrNameLst>
                                          <p:attrName>style.visibility</p:attrName>
                                        </p:attrNameLst>
                                      </p:cBhvr>
                                      <p:to>
                                        <p:strVal val="visible"/>
                                      </p:to>
                                    </p:set>
                                    <p:animEffect transition="in" filter="fade">
                                      <p:cBhvr>
                                        <p:cTn id="24"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25" restart="whenNotActive" fill="hold" evtFilter="cancelBubble" nodeType="interactiveSeq">
                <p:stCondLst>
                  <p:cond evt="onClick" delay="0">
                    <p:tgtEl>
                      <p:spTgt spid="6"/>
                    </p:tgtEl>
                  </p:cond>
                </p:stCondLst>
                <p:endSync evt="end" delay="0">
                  <p:rtn val="all"/>
                </p:endSync>
                <p:childTnLst>
                  <p:par>
                    <p:cTn id="26" fill="hold">
                      <p:stCondLst>
                        <p:cond delay="0"/>
                      </p:stCondLst>
                      <p:childTnLst>
                        <p:par>
                          <p:cTn id="27" fill="hold">
                            <p:stCondLst>
                              <p:cond delay="0"/>
                            </p:stCondLst>
                            <p:childTnLst>
                              <p:par>
                                <p:cTn id="28" presetID="10" presetClass="entr" presetSubtype="0" fill="hold" nodeType="clickEffect">
                                  <p:stCondLst>
                                    <p:cond delay="0"/>
                                  </p:stCondLst>
                                  <p:childTnLst>
                                    <p:set>
                                      <p:cBhvr>
                                        <p:cTn id="29" dur="1" fill="hold">
                                          <p:stCondLst>
                                            <p:cond delay="0"/>
                                          </p:stCondLst>
                                        </p:cTn>
                                        <p:tgtEl>
                                          <p:spTgt spid="4"/>
                                        </p:tgtEl>
                                        <p:attrNameLst>
                                          <p:attrName>style.visibility</p:attrName>
                                        </p:attrNameLst>
                                      </p:cBhvr>
                                      <p:to>
                                        <p:strVal val="visible"/>
                                      </p:to>
                                    </p:set>
                                    <p:animEffect transition="in" filter="fade">
                                      <p:cBhvr>
                                        <p:cTn id="30" dur="500"/>
                                        <p:tgtEl>
                                          <p:spTgt spid="4"/>
                                        </p:tgtEl>
                                      </p:cBhvr>
                                    </p:animEffect>
                                  </p:childTnLst>
                                </p:cTn>
                              </p:par>
                            </p:childTnLst>
                          </p:cTn>
                        </p:par>
                      </p:childTnLst>
                    </p:cTn>
                  </p:par>
                </p:childTnLst>
              </p:cTn>
              <p:nextCondLst>
                <p:cond evt="onClick" delay="0">
                  <p:tgtEl>
                    <p:spTgt spid="6"/>
                  </p:tgtEl>
                </p:cond>
              </p:nextCondLst>
            </p:seq>
          </p:childTnLst>
        </p:cTn>
      </p:par>
    </p:tnLst>
    <p:bldLst>
      <p:bldP spid="3" grpId="0"/>
      <p:bldP spid="5" grpId="0"/>
      <p:bldP spid="9"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36019C4A-3951-1DB2-71AE-7F5C2C0F627E}"/>
              </a:ext>
            </a:extLst>
          </p:cNvPr>
          <p:cNvSpPr>
            <a:spLocks noGrp="1"/>
          </p:cNvSpPr>
          <p:nvPr>
            <p:ph type="ctrTitle"/>
          </p:nvPr>
        </p:nvSpPr>
        <p:spPr>
          <a:xfrm>
            <a:off x="1524000" y="-1024128"/>
            <a:ext cx="9144000" cy="1024128"/>
          </a:xfrm>
        </p:spPr>
        <p:txBody>
          <a:bodyPr vert="horz" lIns="91440" tIns="45720" rIns="91440" bIns="45720" rtlCol="0" anchor="b">
            <a:normAutofit/>
          </a:bodyPr>
          <a:lstStyle/>
          <a:p>
            <a:r>
              <a:rPr lang="en-US" dirty="0"/>
              <a:t>Rugby</a:t>
            </a:r>
          </a:p>
        </p:txBody>
      </p:sp>
      <p:sp>
        <p:nvSpPr>
          <p:cNvPr id="4" name="Title 1">
            <a:extLst>
              <a:ext uri="{FF2B5EF4-FFF2-40B4-BE49-F238E27FC236}">
                <a16:creationId xmlns:a16="http://schemas.microsoft.com/office/drawing/2014/main" id="{7AB14ACD-7BEB-228C-99E1-1BB65F97C874}"/>
              </a:ext>
            </a:extLst>
          </p:cNvPr>
          <p:cNvSpPr txBox="1">
            <a:spLocks/>
          </p:cNvSpPr>
          <p:nvPr/>
        </p:nvSpPr>
        <p:spPr>
          <a:xfrm>
            <a:off x="594629" y="596118"/>
            <a:ext cx="7574691" cy="739405"/>
          </a:xfrm>
          <a:prstGeom prst="rect">
            <a:avLst/>
          </a:prstGeom>
        </p:spPr>
        <p:txBody>
          <a:bodyPr vert="horz" lIns="91440" tIns="45720" rIns="91440" bIns="45720" rtlCol="0" anchor="b">
            <a:normAutofit fontScale="92500" lnSpcReduction="2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dirty="0">
                <a:ln w="12700">
                  <a:noFill/>
                </a:ln>
                <a:latin typeface="Superclarendon Rg" panose="02060605060000020003" pitchFamily="18" charset="77"/>
              </a:rPr>
              <a:t>Rugby </a:t>
            </a:r>
          </a:p>
        </p:txBody>
      </p:sp>
      <p:sp>
        <p:nvSpPr>
          <p:cNvPr id="3" name="TextBox 2">
            <a:extLst>
              <a:ext uri="{FF2B5EF4-FFF2-40B4-BE49-F238E27FC236}">
                <a16:creationId xmlns:a16="http://schemas.microsoft.com/office/drawing/2014/main" id="{A8537F30-7CE9-FDFD-60D6-38AF35774DC2}"/>
              </a:ext>
            </a:extLst>
          </p:cNvPr>
          <p:cNvSpPr txBox="1"/>
          <p:nvPr/>
        </p:nvSpPr>
        <p:spPr>
          <a:xfrm>
            <a:off x="594629" y="1685826"/>
            <a:ext cx="6358816" cy="1169551"/>
          </a:xfrm>
          <a:prstGeom prst="rect">
            <a:avLst/>
          </a:prstGeom>
          <a:noFill/>
        </p:spPr>
        <p:txBody>
          <a:bodyPr wrap="square">
            <a:spAutoFit/>
          </a:bodyPr>
          <a:lstStyle/>
          <a:p>
            <a:pPr>
              <a:lnSpc>
                <a:spcPct val="150000"/>
              </a:lnSpc>
            </a:pPr>
            <a:r>
              <a:rPr lang="en-GB" sz="1600" dirty="0">
                <a:latin typeface="Linkpen 17a Print" panose="03050602060000000000" pitchFamily="66" charset="77"/>
              </a:rPr>
              <a:t>In 1895, an important meeting took place in the George Hotel which would lead to the birth of one of Huddersfield’s favourite sports. </a:t>
            </a:r>
          </a:p>
        </p:txBody>
      </p:sp>
      <p:sp>
        <p:nvSpPr>
          <p:cNvPr id="5" name="TextBox 4">
            <a:extLst>
              <a:ext uri="{FF2B5EF4-FFF2-40B4-BE49-F238E27FC236}">
                <a16:creationId xmlns:a16="http://schemas.microsoft.com/office/drawing/2014/main" id="{BAA15BC6-8E55-B165-A0B0-58BA451C16E5}"/>
              </a:ext>
            </a:extLst>
          </p:cNvPr>
          <p:cNvSpPr txBox="1"/>
          <p:nvPr/>
        </p:nvSpPr>
        <p:spPr>
          <a:xfrm>
            <a:off x="594629" y="3244948"/>
            <a:ext cx="5837706" cy="1169551"/>
          </a:xfrm>
          <a:prstGeom prst="rect">
            <a:avLst/>
          </a:prstGeom>
          <a:noFill/>
        </p:spPr>
        <p:txBody>
          <a:bodyPr wrap="square">
            <a:spAutoFit/>
          </a:bodyPr>
          <a:lstStyle/>
          <a:p>
            <a:pPr>
              <a:lnSpc>
                <a:spcPct val="150000"/>
              </a:lnSpc>
            </a:pPr>
            <a:r>
              <a:rPr lang="en-GB" sz="1600" dirty="0">
                <a:latin typeface="Linkpen 17a Print" panose="03050602060000000000" pitchFamily="66" charset="77"/>
              </a:rPr>
              <a:t>Rugby League was formed after a significant split within English rugby, driven by disagreements over player payments. </a:t>
            </a:r>
          </a:p>
        </p:txBody>
      </p:sp>
      <p:sp>
        <p:nvSpPr>
          <p:cNvPr id="6" name="TextBox 5">
            <a:extLst>
              <a:ext uri="{FF2B5EF4-FFF2-40B4-BE49-F238E27FC236}">
                <a16:creationId xmlns:a16="http://schemas.microsoft.com/office/drawing/2014/main" id="{A10969CE-B481-E677-6C6B-04EC65C13914}"/>
              </a:ext>
            </a:extLst>
          </p:cNvPr>
          <p:cNvSpPr txBox="1"/>
          <p:nvPr/>
        </p:nvSpPr>
        <p:spPr>
          <a:xfrm>
            <a:off x="594630" y="4871120"/>
            <a:ext cx="6054015" cy="800219"/>
          </a:xfrm>
          <a:prstGeom prst="rect">
            <a:avLst/>
          </a:prstGeom>
          <a:noFill/>
        </p:spPr>
        <p:txBody>
          <a:bodyPr wrap="square">
            <a:spAutoFit/>
          </a:bodyPr>
          <a:lstStyle/>
          <a:p>
            <a:pPr>
              <a:lnSpc>
                <a:spcPct val="150000"/>
              </a:lnSpc>
            </a:pPr>
            <a:r>
              <a:rPr lang="en-GB" sz="1600" dirty="0">
                <a:latin typeface="Linkpen 17a Print" panose="03050602060000000000" pitchFamily="66" charset="77"/>
              </a:rPr>
              <a:t>Rugby was an amateur sport meaning that players did not receive any payment for playing. </a:t>
            </a:r>
          </a:p>
        </p:txBody>
      </p:sp>
      <p:pic>
        <p:nvPicPr>
          <p:cNvPr id="10" name="Picture 9" descr="An illustration of a brown, old fashioned rugby ball.">
            <a:extLst>
              <a:ext uri="{FF2B5EF4-FFF2-40B4-BE49-F238E27FC236}">
                <a16:creationId xmlns:a16="http://schemas.microsoft.com/office/drawing/2014/main" id="{9C1A78C5-F88F-5A10-62FE-1D5E85B183D0}"/>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rot="2821303">
            <a:off x="6321732" y="1440720"/>
            <a:ext cx="5693245" cy="4033590"/>
          </a:xfrm>
          <a:prstGeom prst="rect">
            <a:avLst/>
          </a:prstGeom>
        </p:spPr>
      </p:pic>
      <p:pic>
        <p:nvPicPr>
          <p:cNvPr id="2" name="Picture 1">
            <a:extLst>
              <a:ext uri="{FF2B5EF4-FFF2-40B4-BE49-F238E27FC236}">
                <a16:creationId xmlns:a16="http://schemas.microsoft.com/office/drawing/2014/main" id="{4D44C2D9-BF24-C287-69A3-9644F139F1C7}"/>
              </a:ext>
              <a:ext uri="{C183D7F6-B498-43B3-948B-1728B52AA6E4}">
                <adec:decorative xmlns:adec="http://schemas.microsoft.com/office/drawing/2017/decorative" val="1"/>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10540181" y="5496232"/>
            <a:ext cx="1651818" cy="1360326"/>
          </a:xfrm>
          <a:prstGeom prst="rect">
            <a:avLst/>
          </a:prstGeom>
        </p:spPr>
      </p:pic>
    </p:spTree>
    <p:extLst>
      <p:ext uri="{BB962C8B-B14F-4D97-AF65-F5344CB8AC3E}">
        <p14:creationId xmlns:p14="http://schemas.microsoft.com/office/powerpoint/2010/main" val="883107493"/>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2" presetClass="entr" presetSubtype="2" fill="hold" nodeType="afterEffect" p14:presetBounceEnd="50000">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14:bounceEnd="50000">
                                          <p:cBhvr additive="base">
                                            <p:cTn id="11" dur="500" fill="hold"/>
                                            <p:tgtEl>
                                              <p:spTgt spid="10"/>
                                            </p:tgtEl>
                                            <p:attrNameLst>
                                              <p:attrName>ppt_x</p:attrName>
                                            </p:attrNameLst>
                                          </p:cBhvr>
                                          <p:tavLst>
                                            <p:tav tm="0">
                                              <p:val>
                                                <p:strVal val="1+#ppt_w/2"/>
                                              </p:val>
                                            </p:tav>
                                            <p:tav tm="100000">
                                              <p:val>
                                                <p:strVal val="#ppt_x"/>
                                              </p:val>
                                            </p:tav>
                                          </p:tavLst>
                                        </p:anim>
                                        <p:anim calcmode="lin" valueType="num" p14:bounceEnd="50000">
                                          <p:cBhvr additive="base">
                                            <p:cTn id="12" dur="500" fill="hold"/>
                                            <p:tgtEl>
                                              <p:spTgt spid="10"/>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10" presetClass="entr" presetSubtype="0" fill="hold" grpId="0" nodeType="afterEffect">
                                      <p:stCondLst>
                                        <p:cond delay="0"/>
                                      </p:stCondLst>
                                      <p:childTnLst>
                                        <p:set>
                                          <p:cBhvr>
                                            <p:cTn id="15" dur="1" fill="hold">
                                              <p:stCondLst>
                                                <p:cond delay="0"/>
                                              </p:stCondLst>
                                            </p:cTn>
                                            <p:tgtEl>
                                              <p:spTgt spid="3">
                                                <p:txEl>
                                                  <p:pRg st="0" end="0"/>
                                                </p:txEl>
                                              </p:spTgt>
                                            </p:tgtEl>
                                            <p:attrNameLst>
                                              <p:attrName>style.visibility</p:attrName>
                                            </p:attrNameLst>
                                          </p:cBhvr>
                                          <p:to>
                                            <p:strVal val="visible"/>
                                          </p:to>
                                        </p:set>
                                        <p:animEffect transition="in" filter="fade">
                                          <p:cBhvr>
                                            <p:cTn id="16" dur="500"/>
                                            <p:tgtEl>
                                              <p:spTgt spid="3">
                                                <p:txEl>
                                                  <p:pRg st="0" end="0"/>
                                                </p:txEl>
                                              </p:spTgt>
                                            </p:tgtEl>
                                          </p:cBhvr>
                                        </p:animEffect>
                                      </p:childTnLst>
                                    </p:cTn>
                                  </p:par>
                                </p:childTnLst>
                              </p:cTn>
                            </p:par>
                            <p:par>
                              <p:cTn id="17" fill="hold">
                                <p:stCondLst>
                                  <p:cond delay="1500"/>
                                </p:stCondLst>
                                <p:childTnLst>
                                  <p:par>
                                    <p:cTn id="18" presetID="10" presetClass="entr" presetSubtype="0" fill="hold" grpId="0" nodeType="afterEffect">
                                      <p:stCondLst>
                                        <p:cond delay="0"/>
                                      </p:stCondLst>
                                      <p:childTnLst>
                                        <p:set>
                                          <p:cBhvr>
                                            <p:cTn id="19" dur="1" fill="hold">
                                              <p:stCondLst>
                                                <p:cond delay="0"/>
                                              </p:stCondLst>
                                            </p:cTn>
                                            <p:tgtEl>
                                              <p:spTgt spid="5">
                                                <p:txEl>
                                                  <p:pRg st="0" end="0"/>
                                                </p:txEl>
                                              </p:spTgt>
                                            </p:tgtEl>
                                            <p:attrNameLst>
                                              <p:attrName>style.visibility</p:attrName>
                                            </p:attrNameLst>
                                          </p:cBhvr>
                                          <p:to>
                                            <p:strVal val="visible"/>
                                          </p:to>
                                        </p:set>
                                        <p:animEffect transition="in" filter="fade">
                                          <p:cBhvr>
                                            <p:cTn id="20" dur="500"/>
                                            <p:tgtEl>
                                              <p:spTgt spid="5">
                                                <p:txEl>
                                                  <p:pRg st="0" end="0"/>
                                                </p:txEl>
                                              </p:spTgt>
                                            </p:tgtEl>
                                          </p:cBhvr>
                                        </p:animEffect>
                                      </p:childTnLst>
                                    </p:cTn>
                                  </p:par>
                                </p:childTnLst>
                              </p:cTn>
                            </p:par>
                            <p:par>
                              <p:cTn id="21" fill="hold">
                                <p:stCondLst>
                                  <p:cond delay="2000"/>
                                </p:stCondLst>
                                <p:childTnLst>
                                  <p:par>
                                    <p:cTn id="22" presetID="10" presetClass="entr" presetSubtype="0" fill="hold" grpId="0" nodeType="afterEffect">
                                      <p:stCondLst>
                                        <p:cond delay="0"/>
                                      </p:stCondLst>
                                      <p:childTnLst>
                                        <p:set>
                                          <p:cBhvr>
                                            <p:cTn id="23" dur="1" fill="hold">
                                              <p:stCondLst>
                                                <p:cond delay="0"/>
                                              </p:stCondLst>
                                            </p:cTn>
                                            <p:tgtEl>
                                              <p:spTgt spid="6">
                                                <p:txEl>
                                                  <p:pRg st="0" end="0"/>
                                                </p:txEl>
                                              </p:spTgt>
                                            </p:tgtEl>
                                            <p:attrNameLst>
                                              <p:attrName>style.visibility</p:attrName>
                                            </p:attrNameLst>
                                          </p:cBhvr>
                                          <p:to>
                                            <p:strVal val="visible"/>
                                          </p:to>
                                        </p:set>
                                        <p:animEffect transition="in" filter="fade">
                                          <p:cBhvr>
                                            <p:cTn id="24" dur="5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3" grpId="0" build="allAtOnce"/>
          <p:bldP spid="5" grpId="0" build="allAtOnce"/>
          <p:bldP spid="6" grpId="0" build="allAtOnce"/>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2" presetClass="entr" presetSubtype="2"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500" fill="hold"/>
                                            <p:tgtEl>
                                              <p:spTgt spid="10"/>
                                            </p:tgtEl>
                                            <p:attrNameLst>
                                              <p:attrName>ppt_x</p:attrName>
                                            </p:attrNameLst>
                                          </p:cBhvr>
                                          <p:tavLst>
                                            <p:tav tm="0">
                                              <p:val>
                                                <p:strVal val="1+#ppt_w/2"/>
                                              </p:val>
                                            </p:tav>
                                            <p:tav tm="100000">
                                              <p:val>
                                                <p:strVal val="#ppt_x"/>
                                              </p:val>
                                            </p:tav>
                                          </p:tavLst>
                                        </p:anim>
                                        <p:anim calcmode="lin" valueType="num">
                                          <p:cBhvr additive="base">
                                            <p:cTn id="12" dur="500" fill="hold"/>
                                            <p:tgtEl>
                                              <p:spTgt spid="10"/>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10" presetClass="entr" presetSubtype="0" fill="hold" grpId="0" nodeType="afterEffect">
                                      <p:stCondLst>
                                        <p:cond delay="0"/>
                                      </p:stCondLst>
                                      <p:childTnLst>
                                        <p:set>
                                          <p:cBhvr>
                                            <p:cTn id="15" dur="1" fill="hold">
                                              <p:stCondLst>
                                                <p:cond delay="0"/>
                                              </p:stCondLst>
                                            </p:cTn>
                                            <p:tgtEl>
                                              <p:spTgt spid="3">
                                                <p:txEl>
                                                  <p:pRg st="0" end="0"/>
                                                </p:txEl>
                                              </p:spTgt>
                                            </p:tgtEl>
                                            <p:attrNameLst>
                                              <p:attrName>style.visibility</p:attrName>
                                            </p:attrNameLst>
                                          </p:cBhvr>
                                          <p:to>
                                            <p:strVal val="visible"/>
                                          </p:to>
                                        </p:set>
                                        <p:animEffect transition="in" filter="fade">
                                          <p:cBhvr>
                                            <p:cTn id="16" dur="500"/>
                                            <p:tgtEl>
                                              <p:spTgt spid="3">
                                                <p:txEl>
                                                  <p:pRg st="0" end="0"/>
                                                </p:txEl>
                                              </p:spTgt>
                                            </p:tgtEl>
                                          </p:cBhvr>
                                        </p:animEffect>
                                      </p:childTnLst>
                                    </p:cTn>
                                  </p:par>
                                </p:childTnLst>
                              </p:cTn>
                            </p:par>
                            <p:par>
                              <p:cTn id="17" fill="hold">
                                <p:stCondLst>
                                  <p:cond delay="1500"/>
                                </p:stCondLst>
                                <p:childTnLst>
                                  <p:par>
                                    <p:cTn id="18" presetID="10" presetClass="entr" presetSubtype="0" fill="hold" grpId="0" nodeType="afterEffect">
                                      <p:stCondLst>
                                        <p:cond delay="0"/>
                                      </p:stCondLst>
                                      <p:childTnLst>
                                        <p:set>
                                          <p:cBhvr>
                                            <p:cTn id="19" dur="1" fill="hold">
                                              <p:stCondLst>
                                                <p:cond delay="0"/>
                                              </p:stCondLst>
                                            </p:cTn>
                                            <p:tgtEl>
                                              <p:spTgt spid="5">
                                                <p:txEl>
                                                  <p:pRg st="0" end="0"/>
                                                </p:txEl>
                                              </p:spTgt>
                                            </p:tgtEl>
                                            <p:attrNameLst>
                                              <p:attrName>style.visibility</p:attrName>
                                            </p:attrNameLst>
                                          </p:cBhvr>
                                          <p:to>
                                            <p:strVal val="visible"/>
                                          </p:to>
                                        </p:set>
                                        <p:animEffect transition="in" filter="fade">
                                          <p:cBhvr>
                                            <p:cTn id="20" dur="500"/>
                                            <p:tgtEl>
                                              <p:spTgt spid="5">
                                                <p:txEl>
                                                  <p:pRg st="0" end="0"/>
                                                </p:txEl>
                                              </p:spTgt>
                                            </p:tgtEl>
                                          </p:cBhvr>
                                        </p:animEffect>
                                      </p:childTnLst>
                                    </p:cTn>
                                  </p:par>
                                </p:childTnLst>
                              </p:cTn>
                            </p:par>
                            <p:par>
                              <p:cTn id="21" fill="hold">
                                <p:stCondLst>
                                  <p:cond delay="2000"/>
                                </p:stCondLst>
                                <p:childTnLst>
                                  <p:par>
                                    <p:cTn id="22" presetID="10" presetClass="entr" presetSubtype="0" fill="hold" grpId="0" nodeType="afterEffect">
                                      <p:stCondLst>
                                        <p:cond delay="0"/>
                                      </p:stCondLst>
                                      <p:childTnLst>
                                        <p:set>
                                          <p:cBhvr>
                                            <p:cTn id="23" dur="1" fill="hold">
                                              <p:stCondLst>
                                                <p:cond delay="0"/>
                                              </p:stCondLst>
                                            </p:cTn>
                                            <p:tgtEl>
                                              <p:spTgt spid="6">
                                                <p:txEl>
                                                  <p:pRg st="0" end="0"/>
                                                </p:txEl>
                                              </p:spTgt>
                                            </p:tgtEl>
                                            <p:attrNameLst>
                                              <p:attrName>style.visibility</p:attrName>
                                            </p:attrNameLst>
                                          </p:cBhvr>
                                          <p:to>
                                            <p:strVal val="visible"/>
                                          </p:to>
                                        </p:set>
                                        <p:animEffect transition="in" filter="fade">
                                          <p:cBhvr>
                                            <p:cTn id="24" dur="5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3" grpId="0" build="allAtOnce"/>
          <p:bldP spid="5" grpId="0" build="allAtOnce"/>
          <p:bldP spid="6" grpId="0" build="allAtOnce"/>
        </p:bldLst>
      </p:timing>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2" name="Title 11">
            <a:extLst>
              <a:ext uri="{FF2B5EF4-FFF2-40B4-BE49-F238E27FC236}">
                <a16:creationId xmlns:a16="http://schemas.microsoft.com/office/drawing/2014/main" id="{B083C1A0-1483-E633-3477-D331FC67E3D4}"/>
              </a:ext>
            </a:extLst>
          </p:cNvPr>
          <p:cNvSpPr>
            <a:spLocks noGrp="1"/>
          </p:cNvSpPr>
          <p:nvPr>
            <p:ph type="ctrTitle"/>
          </p:nvPr>
        </p:nvSpPr>
        <p:spPr>
          <a:xfrm>
            <a:off x="1524000" y="-2387600"/>
            <a:ext cx="9144000" cy="2387600"/>
          </a:xfrm>
        </p:spPr>
        <p:txBody>
          <a:bodyPr vert="horz" lIns="91440" tIns="45720" rIns="91440" bIns="45720" rtlCol="0" anchor="b">
            <a:normAutofit/>
          </a:bodyPr>
          <a:lstStyle/>
          <a:p>
            <a:r>
              <a:rPr lang="en-US" dirty="0"/>
              <a:t>Repurposing Buildings</a:t>
            </a:r>
          </a:p>
        </p:txBody>
      </p:sp>
      <p:sp>
        <p:nvSpPr>
          <p:cNvPr id="3" name="Title 1">
            <a:extLst>
              <a:ext uri="{FF2B5EF4-FFF2-40B4-BE49-F238E27FC236}">
                <a16:creationId xmlns:a16="http://schemas.microsoft.com/office/drawing/2014/main" id="{3C0AAA52-1BF2-DC8D-4137-840491A9CD5A}"/>
              </a:ext>
            </a:extLst>
          </p:cNvPr>
          <p:cNvSpPr txBox="1">
            <a:spLocks/>
          </p:cNvSpPr>
          <p:nvPr/>
        </p:nvSpPr>
        <p:spPr>
          <a:xfrm>
            <a:off x="494268" y="433562"/>
            <a:ext cx="9711615" cy="73940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4500" dirty="0">
                <a:ln w="12700">
                  <a:noFill/>
                </a:ln>
                <a:latin typeface="Superclarendon Rg" panose="02060605060000020003" pitchFamily="18" charset="77"/>
              </a:rPr>
              <a:t>Repurposing buildings</a:t>
            </a:r>
          </a:p>
        </p:txBody>
      </p:sp>
      <p:sp>
        <p:nvSpPr>
          <p:cNvPr id="5" name="TextBox 4">
            <a:extLst>
              <a:ext uri="{FF2B5EF4-FFF2-40B4-BE49-F238E27FC236}">
                <a16:creationId xmlns:a16="http://schemas.microsoft.com/office/drawing/2014/main" id="{91CB8B8C-368D-4876-DCCE-CE49E25DE5EC}"/>
              </a:ext>
            </a:extLst>
          </p:cNvPr>
          <p:cNvSpPr txBox="1"/>
          <p:nvPr/>
        </p:nvSpPr>
        <p:spPr>
          <a:xfrm>
            <a:off x="526397" y="1184246"/>
            <a:ext cx="11176627" cy="800219"/>
          </a:xfrm>
          <a:prstGeom prst="rect">
            <a:avLst/>
          </a:prstGeom>
          <a:noFill/>
        </p:spPr>
        <p:txBody>
          <a:bodyPr wrap="square">
            <a:spAutoFit/>
          </a:bodyPr>
          <a:lstStyle/>
          <a:p>
            <a:pPr>
              <a:lnSpc>
                <a:spcPct val="150000"/>
              </a:lnSpc>
            </a:pPr>
            <a:r>
              <a:rPr lang="en-GB" sz="1600" dirty="0">
                <a:latin typeface="Linkpen 17a Print" panose="03050602060000000000" pitchFamily="66" charset="77"/>
              </a:rPr>
              <a:t>Today, many of Huddersfield’s mills have gone but some have been converted </a:t>
            </a:r>
          </a:p>
          <a:p>
            <a:pPr>
              <a:lnSpc>
                <a:spcPct val="150000"/>
              </a:lnSpc>
            </a:pPr>
            <a:r>
              <a:rPr lang="en-GB" sz="1600" dirty="0">
                <a:latin typeface="Linkpen 17a Print" panose="03050602060000000000" pitchFamily="66" charset="77"/>
              </a:rPr>
              <a:t>to be used for different purposes.</a:t>
            </a:r>
          </a:p>
        </p:txBody>
      </p:sp>
      <p:grpSp>
        <p:nvGrpSpPr>
          <p:cNvPr id="7" name="Group 6" descr="An old black and white illustration of the Globe Mill. ">
            <a:extLst>
              <a:ext uri="{FF2B5EF4-FFF2-40B4-BE49-F238E27FC236}">
                <a16:creationId xmlns:a16="http://schemas.microsoft.com/office/drawing/2014/main" id="{C96B07FF-EDB5-933B-878A-8004D4B85A73}"/>
              </a:ext>
            </a:extLst>
          </p:cNvPr>
          <p:cNvGrpSpPr/>
          <p:nvPr/>
        </p:nvGrpSpPr>
        <p:grpSpPr>
          <a:xfrm>
            <a:off x="471961" y="2151858"/>
            <a:ext cx="5473115" cy="2701816"/>
            <a:chOff x="471961" y="2151858"/>
            <a:chExt cx="5473115" cy="2701816"/>
          </a:xfrm>
        </p:grpSpPr>
        <p:pic>
          <p:nvPicPr>
            <p:cNvPr id="8" name="Picture 7" descr="A black and white image of a factory&#10;&#10;Description automatically generated">
              <a:extLst>
                <a:ext uri="{FF2B5EF4-FFF2-40B4-BE49-F238E27FC236}">
                  <a16:creationId xmlns:a16="http://schemas.microsoft.com/office/drawing/2014/main" id="{E43F2C02-5EB7-67A2-4287-8399367735E9}"/>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71961" y="2151858"/>
              <a:ext cx="5473115" cy="2701816"/>
            </a:xfrm>
            <a:prstGeom prst="rect">
              <a:avLst/>
            </a:prstGeom>
          </p:spPr>
        </p:pic>
        <p:sp>
          <p:nvSpPr>
            <p:cNvPr id="10" name="TextBox 9">
              <a:extLst>
                <a:ext uri="{FF2B5EF4-FFF2-40B4-BE49-F238E27FC236}">
                  <a16:creationId xmlns:a16="http://schemas.microsoft.com/office/drawing/2014/main" id="{369408D8-3E82-F410-1B71-1023C5063362}"/>
                </a:ext>
              </a:extLst>
            </p:cNvPr>
            <p:cNvSpPr txBox="1"/>
            <p:nvPr/>
          </p:nvSpPr>
          <p:spPr>
            <a:xfrm>
              <a:off x="647125" y="2181481"/>
              <a:ext cx="2807571" cy="215444"/>
            </a:xfrm>
            <a:prstGeom prst="rect">
              <a:avLst/>
            </a:prstGeom>
            <a:noFill/>
          </p:spPr>
          <p:txBody>
            <a:bodyPr wrap="square">
              <a:spAutoFit/>
            </a:bodyPr>
            <a:lstStyle/>
            <a:p>
              <a:r>
                <a:rPr lang="en-GB" sz="800" b="0" i="0" dirty="0">
                  <a:solidFill>
                    <a:schemeClr val="bg1">
                      <a:lumMod val="75000"/>
                    </a:schemeClr>
                  </a:solidFill>
                  <a:effectLst/>
                  <a:latin typeface="Nunito" panose="02000503000000000000" pitchFamily="2" charset="77"/>
                </a:rPr>
                <a:t>© Public Domain from Wikimedia Commons</a:t>
              </a:r>
              <a:endParaRPr lang="en-GB" sz="800" dirty="0">
                <a:solidFill>
                  <a:schemeClr val="bg1">
                    <a:lumMod val="75000"/>
                  </a:schemeClr>
                </a:solidFill>
                <a:latin typeface="Nunito" panose="02000503000000000000" pitchFamily="2" charset="77"/>
              </a:endParaRPr>
            </a:p>
          </p:txBody>
        </p:sp>
      </p:grpSp>
      <p:sp>
        <p:nvSpPr>
          <p:cNvPr id="4" name="TextBox 3">
            <a:extLst>
              <a:ext uri="{FF2B5EF4-FFF2-40B4-BE49-F238E27FC236}">
                <a16:creationId xmlns:a16="http://schemas.microsoft.com/office/drawing/2014/main" id="{0AC9FEB2-6359-952A-ED54-EB77539BD438}"/>
              </a:ext>
            </a:extLst>
          </p:cNvPr>
          <p:cNvSpPr txBox="1"/>
          <p:nvPr/>
        </p:nvSpPr>
        <p:spPr>
          <a:xfrm>
            <a:off x="538867" y="4953906"/>
            <a:ext cx="4834821" cy="1169551"/>
          </a:xfrm>
          <a:prstGeom prst="rect">
            <a:avLst/>
          </a:prstGeom>
          <a:noFill/>
        </p:spPr>
        <p:txBody>
          <a:bodyPr wrap="square">
            <a:spAutoFit/>
          </a:bodyPr>
          <a:lstStyle/>
          <a:p>
            <a:pPr>
              <a:lnSpc>
                <a:spcPct val="150000"/>
              </a:lnSpc>
            </a:pPr>
            <a:r>
              <a:rPr lang="en-GB" sz="1600" dirty="0">
                <a:latin typeface="Linkpen 17a Print" panose="03050602060000000000" pitchFamily="66" charset="77"/>
              </a:rPr>
              <a:t>The Globe Mill in </a:t>
            </a:r>
            <a:r>
              <a:rPr lang="en-GB" sz="1600" dirty="0" err="1">
                <a:latin typeface="Linkpen 17a Print" panose="03050602060000000000" pitchFamily="66" charset="77"/>
              </a:rPr>
              <a:t>Slaithwaite</a:t>
            </a:r>
            <a:r>
              <a:rPr lang="en-GB" sz="1600" dirty="0">
                <a:latin typeface="Linkpen 17a Print" panose="03050602060000000000" pitchFamily="66" charset="77"/>
              </a:rPr>
              <a:t> has been renovated and now houses businesses and medical facilities.</a:t>
            </a:r>
          </a:p>
        </p:txBody>
      </p:sp>
      <p:grpSp>
        <p:nvGrpSpPr>
          <p:cNvPr id="9" name="Group 8" descr="A colour photograph of the Globe Mill today, a large brown brick building. ">
            <a:extLst>
              <a:ext uri="{FF2B5EF4-FFF2-40B4-BE49-F238E27FC236}">
                <a16:creationId xmlns:a16="http://schemas.microsoft.com/office/drawing/2014/main" id="{34F22E66-BA2D-8BFF-125A-C754FFE3D9A7}"/>
              </a:ext>
            </a:extLst>
          </p:cNvPr>
          <p:cNvGrpSpPr/>
          <p:nvPr/>
        </p:nvGrpSpPr>
        <p:grpSpPr>
          <a:xfrm>
            <a:off x="6042882" y="1716596"/>
            <a:ext cx="5637840" cy="4698010"/>
            <a:chOff x="6042882" y="1716596"/>
            <a:chExt cx="5637840" cy="4698010"/>
          </a:xfrm>
        </p:grpSpPr>
        <p:pic>
          <p:nvPicPr>
            <p:cNvPr id="6" name="Picture 5" descr="A large brick building with many windows&#10;&#10;Description automatically generated">
              <a:extLst>
                <a:ext uri="{FF2B5EF4-FFF2-40B4-BE49-F238E27FC236}">
                  <a16:creationId xmlns:a16="http://schemas.microsoft.com/office/drawing/2014/main" id="{FFABBFF6-5981-B17E-C217-628B48EB458F}"/>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6076335" y="1752877"/>
              <a:ext cx="5604387" cy="4661729"/>
            </a:xfrm>
            <a:prstGeom prst="rect">
              <a:avLst/>
            </a:prstGeom>
            <a:ln w="25400">
              <a:solidFill>
                <a:schemeClr val="tx1"/>
              </a:solidFill>
            </a:ln>
          </p:spPr>
        </p:pic>
        <p:sp>
          <p:nvSpPr>
            <p:cNvPr id="11" name="TextBox 10">
              <a:extLst>
                <a:ext uri="{FF2B5EF4-FFF2-40B4-BE49-F238E27FC236}">
                  <a16:creationId xmlns:a16="http://schemas.microsoft.com/office/drawing/2014/main" id="{F8AC7AB7-9DF0-A0BD-C16A-B339350BB2E9}"/>
                </a:ext>
              </a:extLst>
            </p:cNvPr>
            <p:cNvSpPr txBox="1"/>
            <p:nvPr/>
          </p:nvSpPr>
          <p:spPr>
            <a:xfrm>
              <a:off x="6042882" y="1716596"/>
              <a:ext cx="2807571" cy="215444"/>
            </a:xfrm>
            <a:prstGeom prst="rect">
              <a:avLst/>
            </a:prstGeom>
            <a:noFill/>
          </p:spPr>
          <p:txBody>
            <a:bodyPr wrap="square">
              <a:spAutoFit/>
            </a:bodyPr>
            <a:lstStyle/>
            <a:p>
              <a:r>
                <a:rPr lang="en-GB" sz="800" b="0" i="0" dirty="0">
                  <a:solidFill>
                    <a:schemeClr val="bg1"/>
                  </a:solidFill>
                  <a:effectLst/>
                  <a:latin typeface="Nunito" panose="02000503000000000000" pitchFamily="2" charset="77"/>
                </a:rPr>
                <a:t>© The Globe - </a:t>
              </a:r>
              <a:r>
                <a:rPr lang="en-GB" sz="800" b="0" i="0" dirty="0" err="1">
                  <a:solidFill>
                    <a:schemeClr val="bg1"/>
                  </a:solidFill>
                  <a:effectLst/>
                  <a:latin typeface="Nunito" panose="02000503000000000000" pitchFamily="2" charset="77"/>
                </a:rPr>
                <a:t>Slaithwaite</a:t>
              </a:r>
              <a:endParaRPr lang="en-GB" sz="800" dirty="0">
                <a:solidFill>
                  <a:schemeClr val="bg1"/>
                </a:solidFill>
                <a:latin typeface="Nunito" panose="02000503000000000000" pitchFamily="2" charset="77"/>
              </a:endParaRPr>
            </a:p>
          </p:txBody>
        </p:sp>
      </p:grpSp>
      <p:pic>
        <p:nvPicPr>
          <p:cNvPr id="2" name="Picture 1">
            <a:extLst>
              <a:ext uri="{FF2B5EF4-FFF2-40B4-BE49-F238E27FC236}">
                <a16:creationId xmlns:a16="http://schemas.microsoft.com/office/drawing/2014/main" id="{4D44C2D9-BF24-C287-69A3-9644F139F1C7}"/>
              </a:ext>
              <a:ext uri="{C183D7F6-B498-43B3-948B-1728B52AA6E4}">
                <adec:decorative xmlns:adec="http://schemas.microsoft.com/office/drawing/2017/decorative" val="1"/>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10540181" y="5496232"/>
            <a:ext cx="1651818" cy="1360326"/>
          </a:xfrm>
          <a:prstGeom prst="rect">
            <a:avLst/>
          </a:prstGeom>
        </p:spPr>
      </p:pic>
    </p:spTree>
    <p:extLst>
      <p:ext uri="{BB962C8B-B14F-4D97-AF65-F5344CB8AC3E}">
        <p14:creationId xmlns:p14="http://schemas.microsoft.com/office/powerpoint/2010/main" val="39883807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500"/>
                                        <p:tgtEl>
                                          <p:spTgt spid="7"/>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500"/>
                                        <p:tgtEl>
                                          <p:spTgt spid="9"/>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fade">
                                      <p:cBhvr>
                                        <p:cTn id="2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4" grpId="0"/>
    </p:bldLst>
  </p:timing>
</p:sld>
</file>

<file path=ppt/slides/slide31.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BD2F5379-82B3-F119-AD18-05D833F5D453}"/>
              </a:ext>
            </a:extLst>
          </p:cNvPr>
          <p:cNvSpPr>
            <a:spLocks noGrp="1"/>
          </p:cNvSpPr>
          <p:nvPr>
            <p:ph type="ctrTitle"/>
          </p:nvPr>
        </p:nvSpPr>
        <p:spPr>
          <a:xfrm>
            <a:off x="1524000" y="-2387600"/>
            <a:ext cx="9144000" cy="2387600"/>
          </a:xfrm>
        </p:spPr>
        <p:txBody>
          <a:bodyPr vert="horz" lIns="91440" tIns="45720" rIns="91440" bIns="45720" rtlCol="0" anchor="b">
            <a:normAutofit/>
          </a:bodyPr>
          <a:lstStyle/>
          <a:p>
            <a:r>
              <a:rPr lang="en-US" dirty="0"/>
              <a:t>The Titanic Mill</a:t>
            </a:r>
          </a:p>
        </p:txBody>
      </p:sp>
      <p:sp>
        <p:nvSpPr>
          <p:cNvPr id="3" name="Title 1">
            <a:extLst>
              <a:ext uri="{FF2B5EF4-FFF2-40B4-BE49-F238E27FC236}">
                <a16:creationId xmlns:a16="http://schemas.microsoft.com/office/drawing/2014/main" id="{3C0AAA52-1BF2-DC8D-4137-840491A9CD5A}"/>
              </a:ext>
            </a:extLst>
          </p:cNvPr>
          <p:cNvSpPr txBox="1">
            <a:spLocks/>
          </p:cNvSpPr>
          <p:nvPr/>
        </p:nvSpPr>
        <p:spPr>
          <a:xfrm>
            <a:off x="494268" y="433562"/>
            <a:ext cx="9711615" cy="73940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4500" dirty="0">
                <a:ln w="12700">
                  <a:noFill/>
                </a:ln>
                <a:latin typeface="Superclarendon Rg" panose="02060605060000020003" pitchFamily="18" charset="77"/>
              </a:rPr>
              <a:t>Repurposing buildings</a:t>
            </a:r>
          </a:p>
        </p:txBody>
      </p:sp>
      <p:sp>
        <p:nvSpPr>
          <p:cNvPr id="5" name="TextBox 4">
            <a:extLst>
              <a:ext uri="{FF2B5EF4-FFF2-40B4-BE49-F238E27FC236}">
                <a16:creationId xmlns:a16="http://schemas.microsoft.com/office/drawing/2014/main" id="{91CB8B8C-368D-4876-DCCE-CE49E25DE5EC}"/>
              </a:ext>
            </a:extLst>
          </p:cNvPr>
          <p:cNvSpPr txBox="1"/>
          <p:nvPr/>
        </p:nvSpPr>
        <p:spPr>
          <a:xfrm>
            <a:off x="591749" y="1397786"/>
            <a:ext cx="4445727" cy="1908215"/>
          </a:xfrm>
          <a:prstGeom prst="rect">
            <a:avLst/>
          </a:prstGeom>
          <a:noFill/>
        </p:spPr>
        <p:txBody>
          <a:bodyPr wrap="square">
            <a:spAutoFit/>
          </a:bodyPr>
          <a:lstStyle/>
          <a:p>
            <a:pPr>
              <a:lnSpc>
                <a:spcPct val="150000"/>
              </a:lnSpc>
            </a:pPr>
            <a:r>
              <a:rPr lang="en-GB" sz="1600" dirty="0">
                <a:latin typeface="Linkpen 17a Print" panose="03050602060000000000" pitchFamily="66" charset="77"/>
              </a:rPr>
              <a:t>The Titanic Mill, so called because it was built in the same year that RMS Titanic was launched, was converted into apartments and the UK’s first eco spa.</a:t>
            </a:r>
          </a:p>
        </p:txBody>
      </p:sp>
      <p:grpSp>
        <p:nvGrpSpPr>
          <p:cNvPr id="4" name="Group 3" descr="A colour photograph of the Titanic Mill, a large brown brick building. ">
            <a:extLst>
              <a:ext uri="{FF2B5EF4-FFF2-40B4-BE49-F238E27FC236}">
                <a16:creationId xmlns:a16="http://schemas.microsoft.com/office/drawing/2014/main" id="{44BB9577-A73A-C6D2-DFC6-E3C111CFE739}"/>
              </a:ext>
            </a:extLst>
          </p:cNvPr>
          <p:cNvGrpSpPr/>
          <p:nvPr/>
        </p:nvGrpSpPr>
        <p:grpSpPr>
          <a:xfrm>
            <a:off x="559179" y="3452761"/>
            <a:ext cx="4380810" cy="2674496"/>
            <a:chOff x="559179" y="3452761"/>
            <a:chExt cx="4380810" cy="2674496"/>
          </a:xfrm>
        </p:grpSpPr>
        <p:pic>
          <p:nvPicPr>
            <p:cNvPr id="9" name="Picture 8" descr="A large building with many windows&#10;&#10;Description automatically generated">
              <a:extLst>
                <a:ext uri="{FF2B5EF4-FFF2-40B4-BE49-F238E27FC236}">
                  <a16:creationId xmlns:a16="http://schemas.microsoft.com/office/drawing/2014/main" id="{AA79D3F4-8BAB-2382-3FB0-5BFC3077E594}"/>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591748" y="3452761"/>
              <a:ext cx="4348241" cy="2674496"/>
            </a:xfrm>
            <a:prstGeom prst="rect">
              <a:avLst/>
            </a:prstGeom>
            <a:noFill/>
            <a:ln w="25400">
              <a:solidFill>
                <a:schemeClr val="tx1"/>
              </a:solidFill>
            </a:ln>
          </p:spPr>
        </p:pic>
        <p:sp>
          <p:nvSpPr>
            <p:cNvPr id="10" name="TextBox 9">
              <a:extLst>
                <a:ext uri="{FF2B5EF4-FFF2-40B4-BE49-F238E27FC236}">
                  <a16:creationId xmlns:a16="http://schemas.microsoft.com/office/drawing/2014/main" id="{BD01C90A-3810-DDF0-5943-6AAA62A51E40}"/>
                </a:ext>
              </a:extLst>
            </p:cNvPr>
            <p:cNvSpPr txBox="1"/>
            <p:nvPr/>
          </p:nvSpPr>
          <p:spPr>
            <a:xfrm>
              <a:off x="559179" y="5900661"/>
              <a:ext cx="2807571" cy="215444"/>
            </a:xfrm>
            <a:prstGeom prst="rect">
              <a:avLst/>
            </a:prstGeom>
            <a:noFill/>
          </p:spPr>
          <p:txBody>
            <a:bodyPr wrap="square">
              <a:spAutoFit/>
            </a:bodyPr>
            <a:lstStyle/>
            <a:p>
              <a:r>
                <a:rPr lang="en-GB" sz="800" b="0" i="0" dirty="0">
                  <a:solidFill>
                    <a:schemeClr val="bg1"/>
                  </a:solidFill>
                  <a:effectLst/>
                  <a:latin typeface="Nunito" panose="02000503000000000000" pitchFamily="2" charset="77"/>
                </a:rPr>
                <a:t>© Public Domain from Wikimedia Commons</a:t>
              </a:r>
              <a:endParaRPr lang="en-GB" sz="800" dirty="0">
                <a:solidFill>
                  <a:schemeClr val="bg1"/>
                </a:solidFill>
                <a:latin typeface="Nunito" panose="02000503000000000000" pitchFamily="2" charset="77"/>
              </a:endParaRPr>
            </a:p>
          </p:txBody>
        </p:sp>
      </p:grpSp>
      <p:grpSp>
        <p:nvGrpSpPr>
          <p:cNvPr id="6" name="Group 5" descr="A closer colour photograph of the Titanic Mill, a large brown brick building. ">
            <a:extLst>
              <a:ext uri="{FF2B5EF4-FFF2-40B4-BE49-F238E27FC236}">
                <a16:creationId xmlns:a16="http://schemas.microsoft.com/office/drawing/2014/main" id="{EDDBA7DD-79C3-4156-D321-F87C5CE8BE35}"/>
              </a:ext>
            </a:extLst>
          </p:cNvPr>
          <p:cNvGrpSpPr/>
          <p:nvPr/>
        </p:nvGrpSpPr>
        <p:grpSpPr>
          <a:xfrm>
            <a:off x="5084468" y="1581758"/>
            <a:ext cx="6620736" cy="4545499"/>
            <a:chOff x="5084468" y="1581758"/>
            <a:chExt cx="6620736" cy="4545499"/>
          </a:xfrm>
        </p:grpSpPr>
        <p:pic>
          <p:nvPicPr>
            <p:cNvPr id="8" name="Picture 7">
              <a:extLst>
                <a:ext uri="{FF2B5EF4-FFF2-40B4-BE49-F238E27FC236}">
                  <a16:creationId xmlns:a16="http://schemas.microsoft.com/office/drawing/2014/main" id="{CEE4D94A-1CA8-57E2-95CB-61D5E898B8E9}"/>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5139732" y="1581758"/>
              <a:ext cx="6565472" cy="4545499"/>
            </a:xfrm>
            <a:prstGeom prst="rect">
              <a:avLst/>
            </a:prstGeom>
            <a:ln w="25400">
              <a:solidFill>
                <a:schemeClr val="tx1"/>
              </a:solidFill>
            </a:ln>
          </p:spPr>
        </p:pic>
        <p:sp>
          <p:nvSpPr>
            <p:cNvPr id="11" name="TextBox 10">
              <a:extLst>
                <a:ext uri="{FF2B5EF4-FFF2-40B4-BE49-F238E27FC236}">
                  <a16:creationId xmlns:a16="http://schemas.microsoft.com/office/drawing/2014/main" id="{060FDFD0-5B32-A8FC-178E-56EE6721442C}"/>
                </a:ext>
              </a:extLst>
            </p:cNvPr>
            <p:cNvSpPr txBox="1"/>
            <p:nvPr/>
          </p:nvSpPr>
          <p:spPr>
            <a:xfrm>
              <a:off x="5084468" y="5900661"/>
              <a:ext cx="2807571" cy="215444"/>
            </a:xfrm>
            <a:prstGeom prst="rect">
              <a:avLst/>
            </a:prstGeom>
            <a:noFill/>
          </p:spPr>
          <p:txBody>
            <a:bodyPr wrap="square">
              <a:spAutoFit/>
            </a:bodyPr>
            <a:lstStyle/>
            <a:p>
              <a:r>
                <a:rPr lang="en-GB" sz="800" b="0" i="0" dirty="0">
                  <a:solidFill>
                    <a:schemeClr val="bg1"/>
                  </a:solidFill>
                  <a:effectLst/>
                  <a:latin typeface="Nunito" panose="02000503000000000000" pitchFamily="2" charset="77"/>
                </a:rPr>
                <a:t>© </a:t>
              </a:r>
              <a:r>
                <a:rPr lang="en-GB" sz="800" b="0" i="0" dirty="0" err="1">
                  <a:solidFill>
                    <a:schemeClr val="bg1"/>
                  </a:solidFill>
                  <a:effectLst/>
                  <a:latin typeface="Nunito" panose="02000503000000000000" pitchFamily="2" charset="77"/>
                </a:rPr>
                <a:t>Alamy</a:t>
              </a:r>
              <a:r>
                <a:rPr lang="en-GB" sz="800" b="0" i="0" dirty="0">
                  <a:solidFill>
                    <a:schemeClr val="bg1"/>
                  </a:solidFill>
                  <a:effectLst/>
                  <a:latin typeface="Nunito" panose="02000503000000000000" pitchFamily="2" charset="77"/>
                </a:rPr>
                <a:t> ref: C5MT9P</a:t>
              </a:r>
              <a:endParaRPr lang="en-GB" sz="800" dirty="0">
                <a:solidFill>
                  <a:schemeClr val="bg1"/>
                </a:solidFill>
                <a:latin typeface="Nunito" panose="02000503000000000000" pitchFamily="2" charset="77"/>
              </a:endParaRPr>
            </a:p>
          </p:txBody>
        </p:sp>
      </p:grpSp>
      <p:pic>
        <p:nvPicPr>
          <p:cNvPr id="2" name="Picture 1">
            <a:extLst>
              <a:ext uri="{FF2B5EF4-FFF2-40B4-BE49-F238E27FC236}">
                <a16:creationId xmlns:a16="http://schemas.microsoft.com/office/drawing/2014/main" id="{4D44C2D9-BF24-C287-69A3-9644F139F1C7}"/>
              </a:ext>
              <a:ext uri="{C183D7F6-B498-43B3-948B-1728B52AA6E4}">
                <adec:decorative xmlns:adec="http://schemas.microsoft.com/office/drawing/2017/decorative" val="1"/>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10540181" y="5496232"/>
            <a:ext cx="1651818" cy="1360326"/>
          </a:xfrm>
          <a:prstGeom prst="rect">
            <a:avLst/>
          </a:prstGeom>
        </p:spPr>
      </p:pic>
    </p:spTree>
    <p:extLst>
      <p:ext uri="{BB962C8B-B14F-4D97-AF65-F5344CB8AC3E}">
        <p14:creationId xmlns:p14="http://schemas.microsoft.com/office/powerpoint/2010/main" val="25252298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2.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42B1EB7-1205-43C1-CB66-4DFF44130A9A}"/>
              </a:ext>
            </a:extLst>
          </p:cNvPr>
          <p:cNvSpPr>
            <a:spLocks noGrp="1"/>
          </p:cNvSpPr>
          <p:nvPr>
            <p:ph type="ctrTitle"/>
          </p:nvPr>
        </p:nvSpPr>
        <p:spPr>
          <a:xfrm>
            <a:off x="1524000" y="-2387600"/>
            <a:ext cx="9144000" cy="2387600"/>
          </a:xfrm>
        </p:spPr>
        <p:txBody>
          <a:bodyPr vert="horz" lIns="91440" tIns="45720" rIns="91440" bIns="45720" rtlCol="0" anchor="b">
            <a:normAutofit/>
          </a:bodyPr>
          <a:lstStyle/>
          <a:p>
            <a:r>
              <a:rPr lang="en-US" dirty="0"/>
              <a:t>Huddersfield Industry</a:t>
            </a:r>
          </a:p>
        </p:txBody>
      </p:sp>
      <p:sp>
        <p:nvSpPr>
          <p:cNvPr id="5" name="TextBox 4">
            <a:extLst>
              <a:ext uri="{FF2B5EF4-FFF2-40B4-BE49-F238E27FC236}">
                <a16:creationId xmlns:a16="http://schemas.microsoft.com/office/drawing/2014/main" id="{91CB8B8C-368D-4876-DCCE-CE49E25DE5EC}"/>
              </a:ext>
            </a:extLst>
          </p:cNvPr>
          <p:cNvSpPr txBox="1"/>
          <p:nvPr/>
        </p:nvSpPr>
        <p:spPr>
          <a:xfrm>
            <a:off x="2864079" y="388667"/>
            <a:ext cx="6463841" cy="888705"/>
          </a:xfrm>
          <a:prstGeom prst="rect">
            <a:avLst/>
          </a:prstGeom>
          <a:noFill/>
        </p:spPr>
        <p:txBody>
          <a:bodyPr wrap="square">
            <a:spAutoFit/>
          </a:bodyPr>
          <a:lstStyle/>
          <a:p>
            <a:pPr algn="ctr">
              <a:lnSpc>
                <a:spcPct val="150000"/>
              </a:lnSpc>
            </a:pPr>
            <a:r>
              <a:rPr lang="en-GB" dirty="0">
                <a:latin typeface="Linkpen 17a Print" panose="03050602060000000000" pitchFamily="66" charset="77"/>
              </a:rPr>
              <a:t>Industry has been at the heart of Huddersfield’s growth and development. </a:t>
            </a:r>
          </a:p>
        </p:txBody>
      </p:sp>
      <p:pic>
        <p:nvPicPr>
          <p:cNvPr id="7" name="Picture 6" descr="An illustration of a suffragette holding a sign that reads 'votes for women'.">
            <a:extLst>
              <a:ext uri="{FF2B5EF4-FFF2-40B4-BE49-F238E27FC236}">
                <a16:creationId xmlns:a16="http://schemas.microsoft.com/office/drawing/2014/main" id="{77872FD7-F958-06D2-53EE-27894617CD8F}"/>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475790" y="1624442"/>
            <a:ext cx="2103512" cy="3871684"/>
          </a:xfrm>
          <a:prstGeom prst="rect">
            <a:avLst/>
          </a:prstGeom>
        </p:spPr>
      </p:pic>
      <p:pic>
        <p:nvPicPr>
          <p:cNvPr id="10" name="Picture 9" descr="An illustration of a World War Two solider in green his army uniform and hat. ">
            <a:extLst>
              <a:ext uri="{FF2B5EF4-FFF2-40B4-BE49-F238E27FC236}">
                <a16:creationId xmlns:a16="http://schemas.microsoft.com/office/drawing/2014/main" id="{558E3FB5-67B1-D5ED-25ED-61D98CB485D4}"/>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3803723" y="1414590"/>
            <a:ext cx="1666881" cy="4035243"/>
          </a:xfrm>
          <a:prstGeom prst="rect">
            <a:avLst/>
          </a:prstGeom>
        </p:spPr>
      </p:pic>
      <p:pic>
        <p:nvPicPr>
          <p:cNvPr id="9" name="Picture 8" descr="An illustration of a World War One solider in his green army uniform and helmet. ">
            <a:extLst>
              <a:ext uri="{FF2B5EF4-FFF2-40B4-BE49-F238E27FC236}">
                <a16:creationId xmlns:a16="http://schemas.microsoft.com/office/drawing/2014/main" id="{6EA637FA-9387-90F6-F190-9E1AA35AE4F6}"/>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4781130" y="1404930"/>
            <a:ext cx="1595405" cy="4163448"/>
          </a:xfrm>
          <a:prstGeom prst="rect">
            <a:avLst/>
          </a:prstGeom>
        </p:spPr>
      </p:pic>
      <p:pic>
        <p:nvPicPr>
          <p:cNvPr id="11" name="Picture 10" descr="An illustration of a man in a brown suit and hat holding a brown leather suitcase. ">
            <a:extLst>
              <a:ext uri="{FF2B5EF4-FFF2-40B4-BE49-F238E27FC236}">
                <a16:creationId xmlns:a16="http://schemas.microsoft.com/office/drawing/2014/main" id="{792A8689-0E1E-7EBD-8509-43AC65F47998}"/>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flipH="1">
            <a:off x="5640360" y="1372081"/>
            <a:ext cx="1939615" cy="4201382"/>
          </a:xfrm>
          <a:prstGeom prst="rect">
            <a:avLst/>
          </a:prstGeom>
        </p:spPr>
      </p:pic>
      <p:pic>
        <p:nvPicPr>
          <p:cNvPr id="12" name="Picture 11" descr="An illustration of an Indian woman. ">
            <a:extLst>
              <a:ext uri="{FF2B5EF4-FFF2-40B4-BE49-F238E27FC236}">
                <a16:creationId xmlns:a16="http://schemas.microsoft.com/office/drawing/2014/main" id="{7535DBC0-2659-184E-BB7D-3B016A7553A7}"/>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flipH="1">
            <a:off x="6926913" y="1541634"/>
            <a:ext cx="1627035" cy="4031829"/>
          </a:xfrm>
          <a:prstGeom prst="rect">
            <a:avLst/>
          </a:prstGeom>
        </p:spPr>
      </p:pic>
      <p:pic>
        <p:nvPicPr>
          <p:cNvPr id="6" name="Picture 5" descr="An illustration of a modern day rugby player, in a his rugby kit, holding a rugby ball. ">
            <a:extLst>
              <a:ext uri="{FF2B5EF4-FFF2-40B4-BE49-F238E27FC236}">
                <a16:creationId xmlns:a16="http://schemas.microsoft.com/office/drawing/2014/main" id="{34145FC3-4F17-5B00-885D-9BB51C3F825E}"/>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7892868" y="1291876"/>
            <a:ext cx="1745721" cy="4276501"/>
          </a:xfrm>
          <a:prstGeom prst="rect">
            <a:avLst/>
          </a:prstGeom>
        </p:spPr>
      </p:pic>
      <p:sp>
        <p:nvSpPr>
          <p:cNvPr id="4" name="TextBox 3">
            <a:extLst>
              <a:ext uri="{FF2B5EF4-FFF2-40B4-BE49-F238E27FC236}">
                <a16:creationId xmlns:a16="http://schemas.microsoft.com/office/drawing/2014/main" id="{A674F474-E940-4009-F1F6-1BF2BE755B02}"/>
              </a:ext>
            </a:extLst>
          </p:cNvPr>
          <p:cNvSpPr txBox="1"/>
          <p:nvPr/>
        </p:nvSpPr>
        <p:spPr>
          <a:xfrm>
            <a:off x="2369110" y="5568377"/>
            <a:ext cx="7437120" cy="888705"/>
          </a:xfrm>
          <a:prstGeom prst="rect">
            <a:avLst/>
          </a:prstGeom>
          <a:noFill/>
        </p:spPr>
        <p:txBody>
          <a:bodyPr wrap="square">
            <a:spAutoFit/>
          </a:bodyPr>
          <a:lstStyle/>
          <a:p>
            <a:pPr algn="ctr">
              <a:lnSpc>
                <a:spcPct val="150000"/>
              </a:lnSpc>
            </a:pPr>
            <a:r>
              <a:rPr lang="en-GB" dirty="0">
                <a:latin typeface="Linkpen 17a Print" panose="03050602060000000000" pitchFamily="66" charset="77"/>
              </a:rPr>
              <a:t>It may not be as obvious today, but there are still many clues to the town’s impressive past.</a:t>
            </a:r>
          </a:p>
        </p:txBody>
      </p:sp>
      <p:pic>
        <p:nvPicPr>
          <p:cNvPr id="2" name="Picture 1">
            <a:extLst>
              <a:ext uri="{FF2B5EF4-FFF2-40B4-BE49-F238E27FC236}">
                <a16:creationId xmlns:a16="http://schemas.microsoft.com/office/drawing/2014/main" id="{4D44C2D9-BF24-C287-69A3-9644F139F1C7}"/>
              </a:ext>
              <a:ext uri="{C183D7F6-B498-43B3-948B-1728B52AA6E4}">
                <adec:decorative xmlns:adec="http://schemas.microsoft.com/office/drawing/2017/decorative" val="1"/>
              </a:ext>
            </a:extLst>
          </p:cNvPr>
          <p:cNvPicPr>
            <a:picLocks noChangeAspect="1"/>
          </p:cNvPicPr>
          <p:nvPr/>
        </p:nvPicPr>
        <p:blipFill rotWithShape="1">
          <a:blip r:embed="rId10" cstate="screen">
            <a:extLst>
              <a:ext uri="{28A0092B-C50C-407E-A947-70E740481C1C}">
                <a14:useLocalDpi xmlns:a14="http://schemas.microsoft.com/office/drawing/2010/main"/>
              </a:ext>
            </a:extLst>
          </a:blip>
          <a:srcRect/>
          <a:stretch/>
        </p:blipFill>
        <p:spPr>
          <a:xfrm>
            <a:off x="10540181" y="5496232"/>
            <a:ext cx="1651818" cy="1360326"/>
          </a:xfrm>
          <a:prstGeom prst="rect">
            <a:avLst/>
          </a:prstGeom>
        </p:spPr>
      </p:pic>
    </p:spTree>
    <p:extLst>
      <p:ext uri="{BB962C8B-B14F-4D97-AF65-F5344CB8AC3E}">
        <p14:creationId xmlns:p14="http://schemas.microsoft.com/office/powerpoint/2010/main" val="3032766163"/>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2" presetClass="entr" presetSubtype="8" fill="hold" nodeType="afterEffect" p14:presetBounceEnd="50000">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14:bounceEnd="50000">
                                          <p:cBhvr additive="base">
                                            <p:cTn id="11" dur="500" fill="hold"/>
                                            <p:tgtEl>
                                              <p:spTgt spid="6"/>
                                            </p:tgtEl>
                                            <p:attrNameLst>
                                              <p:attrName>ppt_x</p:attrName>
                                            </p:attrNameLst>
                                          </p:cBhvr>
                                          <p:tavLst>
                                            <p:tav tm="0">
                                              <p:val>
                                                <p:strVal val="0-#ppt_w/2"/>
                                              </p:val>
                                            </p:tav>
                                            <p:tav tm="100000">
                                              <p:val>
                                                <p:strVal val="#ppt_x"/>
                                              </p:val>
                                            </p:tav>
                                          </p:tavLst>
                                        </p:anim>
                                        <p:anim calcmode="lin" valueType="num" p14:bounceEnd="50000">
                                          <p:cBhvr additive="base">
                                            <p:cTn id="12" dur="500" fill="hold"/>
                                            <p:tgtEl>
                                              <p:spTgt spid="6"/>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14:presetBounceEnd="50000">
                                      <p:stCondLst>
                                        <p:cond delay="0"/>
                                      </p:stCondLst>
                                      <p:childTnLst>
                                        <p:set>
                                          <p:cBhvr>
                                            <p:cTn id="14" dur="1" fill="hold">
                                              <p:stCondLst>
                                                <p:cond delay="0"/>
                                              </p:stCondLst>
                                            </p:cTn>
                                            <p:tgtEl>
                                              <p:spTgt spid="12"/>
                                            </p:tgtEl>
                                            <p:attrNameLst>
                                              <p:attrName>style.visibility</p:attrName>
                                            </p:attrNameLst>
                                          </p:cBhvr>
                                          <p:to>
                                            <p:strVal val="visible"/>
                                          </p:to>
                                        </p:set>
                                        <p:anim calcmode="lin" valueType="num" p14:bounceEnd="50000">
                                          <p:cBhvr additive="base">
                                            <p:cTn id="15" dur="500" fill="hold"/>
                                            <p:tgtEl>
                                              <p:spTgt spid="12"/>
                                            </p:tgtEl>
                                            <p:attrNameLst>
                                              <p:attrName>ppt_x</p:attrName>
                                            </p:attrNameLst>
                                          </p:cBhvr>
                                          <p:tavLst>
                                            <p:tav tm="0">
                                              <p:val>
                                                <p:strVal val="0-#ppt_w/2"/>
                                              </p:val>
                                            </p:tav>
                                            <p:tav tm="100000">
                                              <p:val>
                                                <p:strVal val="#ppt_x"/>
                                              </p:val>
                                            </p:tav>
                                          </p:tavLst>
                                        </p:anim>
                                        <p:anim calcmode="lin" valueType="num" p14:bounceEnd="50000">
                                          <p:cBhvr additive="base">
                                            <p:cTn id="16" dur="500" fill="hold"/>
                                            <p:tgtEl>
                                              <p:spTgt spid="12"/>
                                            </p:tgtEl>
                                            <p:attrNameLst>
                                              <p:attrName>ppt_y</p:attrName>
                                            </p:attrNameLst>
                                          </p:cBhvr>
                                          <p:tavLst>
                                            <p:tav tm="0">
                                              <p:val>
                                                <p:strVal val="#ppt_y"/>
                                              </p:val>
                                            </p:tav>
                                            <p:tav tm="100000">
                                              <p:val>
                                                <p:strVal val="#ppt_y"/>
                                              </p:val>
                                            </p:tav>
                                          </p:tavLst>
                                        </p:anim>
                                      </p:childTnLst>
                                    </p:cTn>
                                  </p:par>
                                  <p:par>
                                    <p:cTn id="17" presetID="2" presetClass="entr" presetSubtype="8" fill="hold" nodeType="withEffect" p14:presetBounceEnd="50000">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14:bounceEnd="50000">
                                          <p:cBhvr additive="base">
                                            <p:cTn id="19" dur="500" fill="hold"/>
                                            <p:tgtEl>
                                              <p:spTgt spid="11"/>
                                            </p:tgtEl>
                                            <p:attrNameLst>
                                              <p:attrName>ppt_x</p:attrName>
                                            </p:attrNameLst>
                                          </p:cBhvr>
                                          <p:tavLst>
                                            <p:tav tm="0">
                                              <p:val>
                                                <p:strVal val="0-#ppt_w/2"/>
                                              </p:val>
                                            </p:tav>
                                            <p:tav tm="100000">
                                              <p:val>
                                                <p:strVal val="#ppt_x"/>
                                              </p:val>
                                            </p:tav>
                                          </p:tavLst>
                                        </p:anim>
                                        <p:anim calcmode="lin" valueType="num" p14:bounceEnd="50000">
                                          <p:cBhvr additive="base">
                                            <p:cTn id="20" dur="500" fill="hold"/>
                                            <p:tgtEl>
                                              <p:spTgt spid="11"/>
                                            </p:tgtEl>
                                            <p:attrNameLst>
                                              <p:attrName>ppt_y</p:attrName>
                                            </p:attrNameLst>
                                          </p:cBhvr>
                                          <p:tavLst>
                                            <p:tav tm="0">
                                              <p:val>
                                                <p:strVal val="#ppt_y"/>
                                              </p:val>
                                            </p:tav>
                                            <p:tav tm="100000">
                                              <p:val>
                                                <p:strVal val="#ppt_y"/>
                                              </p:val>
                                            </p:tav>
                                          </p:tavLst>
                                        </p:anim>
                                      </p:childTnLst>
                                    </p:cTn>
                                  </p:par>
                                  <p:par>
                                    <p:cTn id="21" presetID="2" presetClass="entr" presetSubtype="8" fill="hold" nodeType="withEffect" p14:presetBounceEnd="50000">
                                      <p:stCondLst>
                                        <p:cond delay="0"/>
                                      </p:stCondLst>
                                      <p:childTnLst>
                                        <p:set>
                                          <p:cBhvr>
                                            <p:cTn id="22" dur="1" fill="hold">
                                              <p:stCondLst>
                                                <p:cond delay="0"/>
                                              </p:stCondLst>
                                            </p:cTn>
                                            <p:tgtEl>
                                              <p:spTgt spid="9"/>
                                            </p:tgtEl>
                                            <p:attrNameLst>
                                              <p:attrName>style.visibility</p:attrName>
                                            </p:attrNameLst>
                                          </p:cBhvr>
                                          <p:to>
                                            <p:strVal val="visible"/>
                                          </p:to>
                                        </p:set>
                                        <p:anim calcmode="lin" valueType="num" p14:bounceEnd="50000">
                                          <p:cBhvr additive="base">
                                            <p:cTn id="23" dur="500" fill="hold"/>
                                            <p:tgtEl>
                                              <p:spTgt spid="9"/>
                                            </p:tgtEl>
                                            <p:attrNameLst>
                                              <p:attrName>ppt_x</p:attrName>
                                            </p:attrNameLst>
                                          </p:cBhvr>
                                          <p:tavLst>
                                            <p:tav tm="0">
                                              <p:val>
                                                <p:strVal val="0-#ppt_w/2"/>
                                              </p:val>
                                            </p:tav>
                                            <p:tav tm="100000">
                                              <p:val>
                                                <p:strVal val="#ppt_x"/>
                                              </p:val>
                                            </p:tav>
                                          </p:tavLst>
                                        </p:anim>
                                        <p:anim calcmode="lin" valueType="num" p14:bounceEnd="50000">
                                          <p:cBhvr additive="base">
                                            <p:cTn id="24" dur="500" fill="hold"/>
                                            <p:tgtEl>
                                              <p:spTgt spid="9"/>
                                            </p:tgtEl>
                                            <p:attrNameLst>
                                              <p:attrName>ppt_y</p:attrName>
                                            </p:attrNameLst>
                                          </p:cBhvr>
                                          <p:tavLst>
                                            <p:tav tm="0">
                                              <p:val>
                                                <p:strVal val="#ppt_y"/>
                                              </p:val>
                                            </p:tav>
                                            <p:tav tm="100000">
                                              <p:val>
                                                <p:strVal val="#ppt_y"/>
                                              </p:val>
                                            </p:tav>
                                          </p:tavLst>
                                        </p:anim>
                                      </p:childTnLst>
                                    </p:cTn>
                                  </p:par>
                                  <p:par>
                                    <p:cTn id="25" presetID="2" presetClass="entr" presetSubtype="8" fill="hold" nodeType="withEffect" p14:presetBounceEnd="50000">
                                      <p:stCondLst>
                                        <p:cond delay="0"/>
                                      </p:stCondLst>
                                      <p:childTnLst>
                                        <p:set>
                                          <p:cBhvr>
                                            <p:cTn id="26" dur="1" fill="hold">
                                              <p:stCondLst>
                                                <p:cond delay="0"/>
                                              </p:stCondLst>
                                            </p:cTn>
                                            <p:tgtEl>
                                              <p:spTgt spid="10"/>
                                            </p:tgtEl>
                                            <p:attrNameLst>
                                              <p:attrName>style.visibility</p:attrName>
                                            </p:attrNameLst>
                                          </p:cBhvr>
                                          <p:to>
                                            <p:strVal val="visible"/>
                                          </p:to>
                                        </p:set>
                                        <p:anim calcmode="lin" valueType="num" p14:bounceEnd="50000">
                                          <p:cBhvr additive="base">
                                            <p:cTn id="27" dur="500" fill="hold"/>
                                            <p:tgtEl>
                                              <p:spTgt spid="10"/>
                                            </p:tgtEl>
                                            <p:attrNameLst>
                                              <p:attrName>ppt_x</p:attrName>
                                            </p:attrNameLst>
                                          </p:cBhvr>
                                          <p:tavLst>
                                            <p:tav tm="0">
                                              <p:val>
                                                <p:strVal val="0-#ppt_w/2"/>
                                              </p:val>
                                            </p:tav>
                                            <p:tav tm="100000">
                                              <p:val>
                                                <p:strVal val="#ppt_x"/>
                                              </p:val>
                                            </p:tav>
                                          </p:tavLst>
                                        </p:anim>
                                        <p:anim calcmode="lin" valueType="num" p14:bounceEnd="50000">
                                          <p:cBhvr additive="base">
                                            <p:cTn id="28" dur="500" fill="hold"/>
                                            <p:tgtEl>
                                              <p:spTgt spid="10"/>
                                            </p:tgtEl>
                                            <p:attrNameLst>
                                              <p:attrName>ppt_y</p:attrName>
                                            </p:attrNameLst>
                                          </p:cBhvr>
                                          <p:tavLst>
                                            <p:tav tm="0">
                                              <p:val>
                                                <p:strVal val="#ppt_y"/>
                                              </p:val>
                                            </p:tav>
                                            <p:tav tm="100000">
                                              <p:val>
                                                <p:strVal val="#ppt_y"/>
                                              </p:val>
                                            </p:tav>
                                          </p:tavLst>
                                        </p:anim>
                                      </p:childTnLst>
                                    </p:cTn>
                                  </p:par>
                                  <p:par>
                                    <p:cTn id="29" presetID="2" presetClass="entr" presetSubtype="8" fill="hold" nodeType="withEffect" p14:presetBounceEnd="50000">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14:bounceEnd="50000">
                                          <p:cBhvr additive="base">
                                            <p:cTn id="31" dur="500" fill="hold"/>
                                            <p:tgtEl>
                                              <p:spTgt spid="7"/>
                                            </p:tgtEl>
                                            <p:attrNameLst>
                                              <p:attrName>ppt_x</p:attrName>
                                            </p:attrNameLst>
                                          </p:cBhvr>
                                          <p:tavLst>
                                            <p:tav tm="0">
                                              <p:val>
                                                <p:strVal val="0-#ppt_w/2"/>
                                              </p:val>
                                            </p:tav>
                                            <p:tav tm="100000">
                                              <p:val>
                                                <p:strVal val="#ppt_x"/>
                                              </p:val>
                                            </p:tav>
                                          </p:tavLst>
                                        </p:anim>
                                        <p:anim calcmode="lin" valueType="num" p14:bounceEnd="50000">
                                          <p:cBhvr additive="base">
                                            <p:cTn id="32" dur="500" fill="hold"/>
                                            <p:tgtEl>
                                              <p:spTgt spid="7"/>
                                            </p:tgtEl>
                                            <p:attrNameLst>
                                              <p:attrName>ppt_y</p:attrName>
                                            </p:attrNameLst>
                                          </p:cBhvr>
                                          <p:tavLst>
                                            <p:tav tm="0">
                                              <p:val>
                                                <p:strVal val="#ppt_y"/>
                                              </p:val>
                                            </p:tav>
                                            <p:tav tm="100000">
                                              <p:val>
                                                <p:strVal val="#ppt_y"/>
                                              </p:val>
                                            </p:tav>
                                          </p:tavLst>
                                        </p:anim>
                                      </p:childTnLst>
                                    </p:cTn>
                                  </p:par>
                                </p:childTnLst>
                              </p:cTn>
                            </p:par>
                            <p:par>
                              <p:cTn id="33" fill="hold">
                                <p:stCondLst>
                                  <p:cond delay="1000"/>
                                </p:stCondLst>
                                <p:childTnLst>
                                  <p:par>
                                    <p:cTn id="34" presetID="10" presetClass="entr" presetSubtype="0" fill="hold" grpId="0" nodeType="afterEffect">
                                      <p:stCondLst>
                                        <p:cond delay="0"/>
                                      </p:stCondLst>
                                      <p:childTnLst>
                                        <p:set>
                                          <p:cBhvr>
                                            <p:cTn id="35" dur="1" fill="hold">
                                              <p:stCondLst>
                                                <p:cond delay="0"/>
                                              </p:stCondLst>
                                            </p:cTn>
                                            <p:tgtEl>
                                              <p:spTgt spid="4"/>
                                            </p:tgtEl>
                                            <p:attrNameLst>
                                              <p:attrName>style.visibility</p:attrName>
                                            </p:attrNameLst>
                                          </p:cBhvr>
                                          <p:to>
                                            <p:strVal val="visible"/>
                                          </p:to>
                                        </p:set>
                                        <p:animEffect transition="in" filter="fade">
                                          <p:cBhvr>
                                            <p:cTn id="36"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2" presetClass="entr" presetSubtype="8"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0-#ppt_w/2"/>
                                              </p:val>
                                            </p:tav>
                                            <p:tav tm="100000">
                                              <p:val>
                                                <p:strVal val="#ppt_x"/>
                                              </p:val>
                                            </p:tav>
                                          </p:tavLst>
                                        </p:anim>
                                        <p:anim calcmode="lin" valueType="num">
                                          <p:cBhvr additive="base">
                                            <p:cTn id="12" dur="500" fill="hold"/>
                                            <p:tgtEl>
                                              <p:spTgt spid="6"/>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500" fill="hold"/>
                                            <p:tgtEl>
                                              <p:spTgt spid="12"/>
                                            </p:tgtEl>
                                            <p:attrNameLst>
                                              <p:attrName>ppt_x</p:attrName>
                                            </p:attrNameLst>
                                          </p:cBhvr>
                                          <p:tavLst>
                                            <p:tav tm="0">
                                              <p:val>
                                                <p:strVal val="0-#ppt_w/2"/>
                                              </p:val>
                                            </p:tav>
                                            <p:tav tm="100000">
                                              <p:val>
                                                <p:strVal val="#ppt_x"/>
                                              </p:val>
                                            </p:tav>
                                          </p:tavLst>
                                        </p:anim>
                                        <p:anim calcmode="lin" valueType="num">
                                          <p:cBhvr additive="base">
                                            <p:cTn id="16" dur="500" fill="hold"/>
                                            <p:tgtEl>
                                              <p:spTgt spid="12"/>
                                            </p:tgtEl>
                                            <p:attrNameLst>
                                              <p:attrName>ppt_y</p:attrName>
                                            </p:attrNameLst>
                                          </p:cBhvr>
                                          <p:tavLst>
                                            <p:tav tm="0">
                                              <p:val>
                                                <p:strVal val="#ppt_y"/>
                                              </p:val>
                                            </p:tav>
                                            <p:tav tm="100000">
                                              <p:val>
                                                <p:strVal val="#ppt_y"/>
                                              </p:val>
                                            </p:tav>
                                          </p:tavLst>
                                        </p:anim>
                                      </p:childTnLst>
                                    </p:cTn>
                                  </p:par>
                                  <p:par>
                                    <p:cTn id="17" presetID="2" presetClass="entr" presetSubtype="8" fill="hold" nodeType="with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fill="hold"/>
                                            <p:tgtEl>
                                              <p:spTgt spid="11"/>
                                            </p:tgtEl>
                                            <p:attrNameLst>
                                              <p:attrName>ppt_x</p:attrName>
                                            </p:attrNameLst>
                                          </p:cBhvr>
                                          <p:tavLst>
                                            <p:tav tm="0">
                                              <p:val>
                                                <p:strVal val="0-#ppt_w/2"/>
                                              </p:val>
                                            </p:tav>
                                            <p:tav tm="100000">
                                              <p:val>
                                                <p:strVal val="#ppt_x"/>
                                              </p:val>
                                            </p:tav>
                                          </p:tavLst>
                                        </p:anim>
                                        <p:anim calcmode="lin" valueType="num">
                                          <p:cBhvr additive="base">
                                            <p:cTn id="20" dur="500" fill="hold"/>
                                            <p:tgtEl>
                                              <p:spTgt spid="11"/>
                                            </p:tgtEl>
                                            <p:attrNameLst>
                                              <p:attrName>ppt_y</p:attrName>
                                            </p:attrNameLst>
                                          </p:cBhvr>
                                          <p:tavLst>
                                            <p:tav tm="0">
                                              <p:val>
                                                <p:strVal val="#ppt_y"/>
                                              </p:val>
                                            </p:tav>
                                            <p:tav tm="100000">
                                              <p:val>
                                                <p:strVal val="#ppt_y"/>
                                              </p:val>
                                            </p:tav>
                                          </p:tavLst>
                                        </p:anim>
                                      </p:childTnLst>
                                    </p:cTn>
                                  </p:par>
                                  <p:par>
                                    <p:cTn id="21" presetID="2" presetClass="entr" presetSubtype="8" fill="hold" nodeType="withEffect">
                                      <p:stCondLst>
                                        <p:cond delay="0"/>
                                      </p:stCondLst>
                                      <p:childTnLst>
                                        <p:set>
                                          <p:cBhvr>
                                            <p:cTn id="22" dur="1" fill="hold">
                                              <p:stCondLst>
                                                <p:cond delay="0"/>
                                              </p:stCondLst>
                                            </p:cTn>
                                            <p:tgtEl>
                                              <p:spTgt spid="9"/>
                                            </p:tgtEl>
                                            <p:attrNameLst>
                                              <p:attrName>style.visibility</p:attrName>
                                            </p:attrNameLst>
                                          </p:cBhvr>
                                          <p:to>
                                            <p:strVal val="visible"/>
                                          </p:to>
                                        </p:set>
                                        <p:anim calcmode="lin" valueType="num">
                                          <p:cBhvr additive="base">
                                            <p:cTn id="23" dur="500" fill="hold"/>
                                            <p:tgtEl>
                                              <p:spTgt spid="9"/>
                                            </p:tgtEl>
                                            <p:attrNameLst>
                                              <p:attrName>ppt_x</p:attrName>
                                            </p:attrNameLst>
                                          </p:cBhvr>
                                          <p:tavLst>
                                            <p:tav tm="0">
                                              <p:val>
                                                <p:strVal val="0-#ppt_w/2"/>
                                              </p:val>
                                            </p:tav>
                                            <p:tav tm="100000">
                                              <p:val>
                                                <p:strVal val="#ppt_x"/>
                                              </p:val>
                                            </p:tav>
                                          </p:tavLst>
                                        </p:anim>
                                        <p:anim calcmode="lin" valueType="num">
                                          <p:cBhvr additive="base">
                                            <p:cTn id="24" dur="500" fill="hold"/>
                                            <p:tgtEl>
                                              <p:spTgt spid="9"/>
                                            </p:tgtEl>
                                            <p:attrNameLst>
                                              <p:attrName>ppt_y</p:attrName>
                                            </p:attrNameLst>
                                          </p:cBhvr>
                                          <p:tavLst>
                                            <p:tav tm="0">
                                              <p:val>
                                                <p:strVal val="#ppt_y"/>
                                              </p:val>
                                            </p:tav>
                                            <p:tav tm="100000">
                                              <p:val>
                                                <p:strVal val="#ppt_y"/>
                                              </p:val>
                                            </p:tav>
                                          </p:tavLst>
                                        </p:anim>
                                      </p:childTnLst>
                                    </p:cTn>
                                  </p:par>
                                  <p:par>
                                    <p:cTn id="25" presetID="2" presetClass="entr" presetSubtype="8" fill="hold" nodeType="withEffect">
                                      <p:stCondLst>
                                        <p:cond delay="0"/>
                                      </p:stCondLst>
                                      <p:childTnLst>
                                        <p:set>
                                          <p:cBhvr>
                                            <p:cTn id="26" dur="1" fill="hold">
                                              <p:stCondLst>
                                                <p:cond delay="0"/>
                                              </p:stCondLst>
                                            </p:cTn>
                                            <p:tgtEl>
                                              <p:spTgt spid="10"/>
                                            </p:tgtEl>
                                            <p:attrNameLst>
                                              <p:attrName>style.visibility</p:attrName>
                                            </p:attrNameLst>
                                          </p:cBhvr>
                                          <p:to>
                                            <p:strVal val="visible"/>
                                          </p:to>
                                        </p:set>
                                        <p:anim calcmode="lin" valueType="num">
                                          <p:cBhvr additive="base">
                                            <p:cTn id="27" dur="500" fill="hold"/>
                                            <p:tgtEl>
                                              <p:spTgt spid="10"/>
                                            </p:tgtEl>
                                            <p:attrNameLst>
                                              <p:attrName>ppt_x</p:attrName>
                                            </p:attrNameLst>
                                          </p:cBhvr>
                                          <p:tavLst>
                                            <p:tav tm="0">
                                              <p:val>
                                                <p:strVal val="0-#ppt_w/2"/>
                                              </p:val>
                                            </p:tav>
                                            <p:tav tm="100000">
                                              <p:val>
                                                <p:strVal val="#ppt_x"/>
                                              </p:val>
                                            </p:tav>
                                          </p:tavLst>
                                        </p:anim>
                                        <p:anim calcmode="lin" valueType="num">
                                          <p:cBhvr additive="base">
                                            <p:cTn id="28" dur="500" fill="hold"/>
                                            <p:tgtEl>
                                              <p:spTgt spid="10"/>
                                            </p:tgtEl>
                                            <p:attrNameLst>
                                              <p:attrName>ppt_y</p:attrName>
                                            </p:attrNameLst>
                                          </p:cBhvr>
                                          <p:tavLst>
                                            <p:tav tm="0">
                                              <p:val>
                                                <p:strVal val="#ppt_y"/>
                                              </p:val>
                                            </p:tav>
                                            <p:tav tm="100000">
                                              <p:val>
                                                <p:strVal val="#ppt_y"/>
                                              </p:val>
                                            </p:tav>
                                          </p:tavLst>
                                        </p:anim>
                                      </p:childTnLst>
                                    </p:cTn>
                                  </p:par>
                                  <p:par>
                                    <p:cTn id="29" presetID="2" presetClass="entr" presetSubtype="8" fill="hold" nodeType="with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additive="base">
                                            <p:cTn id="31" dur="500" fill="hold"/>
                                            <p:tgtEl>
                                              <p:spTgt spid="7"/>
                                            </p:tgtEl>
                                            <p:attrNameLst>
                                              <p:attrName>ppt_x</p:attrName>
                                            </p:attrNameLst>
                                          </p:cBhvr>
                                          <p:tavLst>
                                            <p:tav tm="0">
                                              <p:val>
                                                <p:strVal val="0-#ppt_w/2"/>
                                              </p:val>
                                            </p:tav>
                                            <p:tav tm="100000">
                                              <p:val>
                                                <p:strVal val="#ppt_x"/>
                                              </p:val>
                                            </p:tav>
                                          </p:tavLst>
                                        </p:anim>
                                        <p:anim calcmode="lin" valueType="num">
                                          <p:cBhvr additive="base">
                                            <p:cTn id="32" dur="500" fill="hold"/>
                                            <p:tgtEl>
                                              <p:spTgt spid="7"/>
                                            </p:tgtEl>
                                            <p:attrNameLst>
                                              <p:attrName>ppt_y</p:attrName>
                                            </p:attrNameLst>
                                          </p:cBhvr>
                                          <p:tavLst>
                                            <p:tav tm="0">
                                              <p:val>
                                                <p:strVal val="#ppt_y"/>
                                              </p:val>
                                            </p:tav>
                                            <p:tav tm="100000">
                                              <p:val>
                                                <p:strVal val="#ppt_y"/>
                                              </p:val>
                                            </p:tav>
                                          </p:tavLst>
                                        </p:anim>
                                      </p:childTnLst>
                                    </p:cTn>
                                  </p:par>
                                </p:childTnLst>
                              </p:cTn>
                            </p:par>
                            <p:par>
                              <p:cTn id="33" fill="hold">
                                <p:stCondLst>
                                  <p:cond delay="1000"/>
                                </p:stCondLst>
                                <p:childTnLst>
                                  <p:par>
                                    <p:cTn id="34" presetID="10" presetClass="entr" presetSubtype="0" fill="hold" grpId="0" nodeType="afterEffect">
                                      <p:stCondLst>
                                        <p:cond delay="0"/>
                                      </p:stCondLst>
                                      <p:childTnLst>
                                        <p:set>
                                          <p:cBhvr>
                                            <p:cTn id="35" dur="1" fill="hold">
                                              <p:stCondLst>
                                                <p:cond delay="0"/>
                                              </p:stCondLst>
                                            </p:cTn>
                                            <p:tgtEl>
                                              <p:spTgt spid="4"/>
                                            </p:tgtEl>
                                            <p:attrNameLst>
                                              <p:attrName>style.visibility</p:attrName>
                                            </p:attrNameLst>
                                          </p:cBhvr>
                                          <p:to>
                                            <p:strVal val="visible"/>
                                          </p:to>
                                        </p:set>
                                        <p:animEffect transition="in" filter="fade">
                                          <p:cBhvr>
                                            <p:cTn id="36"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4" grpId="0"/>
        </p:bldLst>
      </p:timing>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1F391A33-24E9-9AE3-888F-CF2539863E40}"/>
              </a:ext>
            </a:extLst>
          </p:cNvPr>
          <p:cNvSpPr>
            <a:spLocks noGrp="1"/>
          </p:cNvSpPr>
          <p:nvPr>
            <p:ph type="ctrTitle"/>
          </p:nvPr>
        </p:nvSpPr>
        <p:spPr>
          <a:xfrm>
            <a:off x="1524000" y="-2387600"/>
            <a:ext cx="9144000" cy="2387600"/>
          </a:xfrm>
        </p:spPr>
        <p:txBody>
          <a:bodyPr vert="horz" lIns="91440" tIns="45720" rIns="91440" bIns="45720" rtlCol="0" anchor="b">
            <a:normAutofit/>
          </a:bodyPr>
          <a:lstStyle/>
          <a:p>
            <a:r>
              <a:rPr lang="en-US" dirty="0"/>
              <a:t>Rugby Part 2</a:t>
            </a:r>
          </a:p>
        </p:txBody>
      </p:sp>
      <p:sp>
        <p:nvSpPr>
          <p:cNvPr id="15" name="Title 1">
            <a:extLst>
              <a:ext uri="{FF2B5EF4-FFF2-40B4-BE49-F238E27FC236}">
                <a16:creationId xmlns:a16="http://schemas.microsoft.com/office/drawing/2014/main" id="{C03D1C60-5352-020E-A1C5-6E51E978266C}"/>
              </a:ext>
            </a:extLst>
          </p:cNvPr>
          <p:cNvSpPr txBox="1">
            <a:spLocks/>
          </p:cNvSpPr>
          <p:nvPr/>
        </p:nvSpPr>
        <p:spPr>
          <a:xfrm>
            <a:off x="594629" y="596118"/>
            <a:ext cx="7574691" cy="739405"/>
          </a:xfrm>
          <a:prstGeom prst="rect">
            <a:avLst/>
          </a:prstGeom>
        </p:spPr>
        <p:txBody>
          <a:bodyPr vert="horz" lIns="91440" tIns="45720" rIns="91440" bIns="45720" rtlCol="0" anchor="b">
            <a:normAutofit fontScale="92500" lnSpcReduction="2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dirty="0">
                <a:ln w="12700">
                  <a:noFill/>
                </a:ln>
                <a:latin typeface="Superclarendon Rg" panose="02060605060000020003" pitchFamily="18" charset="77"/>
              </a:rPr>
              <a:t>Rugby </a:t>
            </a:r>
          </a:p>
        </p:txBody>
      </p:sp>
      <p:sp>
        <p:nvSpPr>
          <p:cNvPr id="12" name="TextBox 11">
            <a:extLst>
              <a:ext uri="{FF2B5EF4-FFF2-40B4-BE49-F238E27FC236}">
                <a16:creationId xmlns:a16="http://schemas.microsoft.com/office/drawing/2014/main" id="{7AFBF76F-DB32-5BFC-4909-901BA42D3BE3}"/>
              </a:ext>
            </a:extLst>
          </p:cNvPr>
          <p:cNvSpPr txBox="1"/>
          <p:nvPr/>
        </p:nvSpPr>
        <p:spPr>
          <a:xfrm>
            <a:off x="594630" y="1562443"/>
            <a:ext cx="6457138" cy="800219"/>
          </a:xfrm>
          <a:prstGeom prst="rect">
            <a:avLst/>
          </a:prstGeom>
          <a:noFill/>
        </p:spPr>
        <p:txBody>
          <a:bodyPr wrap="square">
            <a:spAutoFit/>
          </a:bodyPr>
          <a:lstStyle/>
          <a:p>
            <a:pPr>
              <a:lnSpc>
                <a:spcPct val="150000"/>
              </a:lnSpc>
            </a:pPr>
            <a:r>
              <a:rPr lang="en-GB" sz="1600" dirty="0">
                <a:latin typeface="Linkpen 17a Print" panose="03050602060000000000" pitchFamily="66" charset="77"/>
              </a:rPr>
              <a:t>As more Northern rugby teams joined the league,  the number of working-class players increased.  </a:t>
            </a:r>
          </a:p>
        </p:txBody>
      </p:sp>
      <p:sp>
        <p:nvSpPr>
          <p:cNvPr id="11" name="TextBox 10">
            <a:extLst>
              <a:ext uri="{FF2B5EF4-FFF2-40B4-BE49-F238E27FC236}">
                <a16:creationId xmlns:a16="http://schemas.microsoft.com/office/drawing/2014/main" id="{8A559AB1-288E-6934-17BD-26B51F7943BF}"/>
              </a:ext>
            </a:extLst>
          </p:cNvPr>
          <p:cNvSpPr txBox="1"/>
          <p:nvPr/>
        </p:nvSpPr>
        <p:spPr>
          <a:xfrm>
            <a:off x="594629" y="2630410"/>
            <a:ext cx="5818042" cy="1538883"/>
          </a:xfrm>
          <a:prstGeom prst="rect">
            <a:avLst/>
          </a:prstGeom>
          <a:noFill/>
        </p:spPr>
        <p:txBody>
          <a:bodyPr wrap="square">
            <a:spAutoFit/>
          </a:bodyPr>
          <a:lstStyle/>
          <a:p>
            <a:pPr>
              <a:lnSpc>
                <a:spcPct val="150000"/>
              </a:lnSpc>
            </a:pPr>
            <a:r>
              <a:rPr lang="en-GB" sz="1600" dirty="0">
                <a:latin typeface="Linkpen 17a Print" panose="03050602060000000000" pitchFamily="66" charset="77"/>
              </a:rPr>
              <a:t>These players, unlike their upper-class counterparts, could not afford to play rugby without being paid, as missing work meant lost wages.</a:t>
            </a:r>
          </a:p>
        </p:txBody>
      </p:sp>
      <p:sp>
        <p:nvSpPr>
          <p:cNvPr id="3" name="TextBox 2">
            <a:extLst>
              <a:ext uri="{FF2B5EF4-FFF2-40B4-BE49-F238E27FC236}">
                <a16:creationId xmlns:a16="http://schemas.microsoft.com/office/drawing/2014/main" id="{A8537F30-7CE9-FDFD-60D6-38AF35774DC2}"/>
              </a:ext>
            </a:extLst>
          </p:cNvPr>
          <p:cNvSpPr txBox="1"/>
          <p:nvPr/>
        </p:nvSpPr>
        <p:spPr>
          <a:xfrm>
            <a:off x="594630" y="4437041"/>
            <a:ext cx="6832230" cy="1538883"/>
          </a:xfrm>
          <a:prstGeom prst="rect">
            <a:avLst/>
          </a:prstGeom>
          <a:noFill/>
        </p:spPr>
        <p:txBody>
          <a:bodyPr wrap="square">
            <a:spAutoFit/>
          </a:bodyPr>
          <a:lstStyle/>
          <a:p>
            <a:pPr>
              <a:lnSpc>
                <a:spcPct val="150000"/>
              </a:lnSpc>
            </a:pPr>
            <a:r>
              <a:rPr lang="en-GB" sz="1600" dirty="0">
                <a:latin typeface="Linkpen 17a Print" panose="03050602060000000000" pitchFamily="66" charset="77"/>
              </a:rPr>
              <a:t>For a long time, rugby clubs in Yorkshire and Lancashire campaigned for the right to compensate their players for lost earnings but those in charge – the Rugby Football Union – repeatedly refused their request.</a:t>
            </a:r>
          </a:p>
        </p:txBody>
      </p:sp>
      <p:pic>
        <p:nvPicPr>
          <p:cNvPr id="14" name="Picture 13" descr="An illustration of a brown, old fashioned rugby ball.">
            <a:extLst>
              <a:ext uri="{FF2B5EF4-FFF2-40B4-BE49-F238E27FC236}">
                <a16:creationId xmlns:a16="http://schemas.microsoft.com/office/drawing/2014/main" id="{E9C4D99A-842C-E57F-3F61-97E8159B7C2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rot="2821303">
            <a:off x="6321732" y="1440720"/>
            <a:ext cx="5693245" cy="4033590"/>
          </a:xfrm>
          <a:prstGeom prst="rect">
            <a:avLst/>
          </a:prstGeom>
        </p:spPr>
      </p:pic>
      <p:pic>
        <p:nvPicPr>
          <p:cNvPr id="2" name="Picture 1">
            <a:extLst>
              <a:ext uri="{FF2B5EF4-FFF2-40B4-BE49-F238E27FC236}">
                <a16:creationId xmlns:a16="http://schemas.microsoft.com/office/drawing/2014/main" id="{4D44C2D9-BF24-C287-69A3-9644F139F1C7}"/>
              </a:ext>
              <a:ext uri="{C183D7F6-B498-43B3-948B-1728B52AA6E4}">
                <adec:decorative xmlns:adec="http://schemas.microsoft.com/office/drawing/2017/decorative" val="1"/>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10540181" y="5496232"/>
            <a:ext cx="1651818" cy="1360326"/>
          </a:xfrm>
          <a:prstGeom prst="rect">
            <a:avLst/>
          </a:prstGeom>
        </p:spPr>
      </p:pic>
    </p:spTree>
    <p:extLst>
      <p:ext uri="{BB962C8B-B14F-4D97-AF65-F5344CB8AC3E}">
        <p14:creationId xmlns:p14="http://schemas.microsoft.com/office/powerpoint/2010/main" val="23640605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2">
                                            <p:txEl>
                                              <p:pRg st="0" end="0"/>
                                            </p:txEl>
                                          </p:spTgt>
                                        </p:tgtEl>
                                        <p:attrNameLst>
                                          <p:attrName>style.visibility</p:attrName>
                                        </p:attrNameLst>
                                      </p:cBhvr>
                                      <p:to>
                                        <p:strVal val="visible"/>
                                      </p:to>
                                    </p:set>
                                    <p:animEffect transition="in" filter="fade">
                                      <p:cBhvr>
                                        <p:cTn id="7" dur="500"/>
                                        <p:tgtEl>
                                          <p:spTgt spid="12">
                                            <p:txEl>
                                              <p:pRg st="0" end="0"/>
                                            </p:txEl>
                                          </p:spTgt>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1">
                                            <p:txEl>
                                              <p:pRg st="0" end="0"/>
                                            </p:txEl>
                                          </p:spTgt>
                                        </p:tgtEl>
                                        <p:attrNameLst>
                                          <p:attrName>style.visibility</p:attrName>
                                        </p:attrNameLst>
                                      </p:cBhvr>
                                      <p:to>
                                        <p:strVal val="visible"/>
                                      </p:to>
                                    </p:set>
                                    <p:animEffect transition="in" filter="fade">
                                      <p:cBhvr>
                                        <p:cTn id="11" dur="500"/>
                                        <p:tgtEl>
                                          <p:spTgt spid="11">
                                            <p:txEl>
                                              <p:pRg st="0" end="0"/>
                                            </p:txEl>
                                          </p:spTgt>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3">
                                            <p:txEl>
                                              <p:pRg st="0" end="0"/>
                                            </p:txEl>
                                          </p:spTgt>
                                        </p:tgtEl>
                                        <p:attrNameLst>
                                          <p:attrName>style.visibility</p:attrName>
                                        </p:attrNameLst>
                                      </p:cBhvr>
                                      <p:to>
                                        <p:strVal val="visible"/>
                                      </p:to>
                                    </p:set>
                                    <p:animEffect transition="in" filter="fade">
                                      <p:cBhvr>
                                        <p:cTn id="15"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uild="allAtOnce"/>
      <p:bldP spid="11" grpId="0" build="allAtOnce"/>
      <p:bldP spid="3" grpId="0" build="allAtOnce"/>
    </p:bld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5BAD8C20-9EF2-38C6-88BE-400197F11DE9}"/>
              </a:ext>
            </a:extLst>
          </p:cNvPr>
          <p:cNvSpPr>
            <a:spLocks noGrp="1"/>
          </p:cNvSpPr>
          <p:nvPr>
            <p:ph type="ctrTitle"/>
          </p:nvPr>
        </p:nvSpPr>
        <p:spPr>
          <a:xfrm>
            <a:off x="1524000" y="-2387600"/>
            <a:ext cx="9144000" cy="2387600"/>
          </a:xfrm>
        </p:spPr>
        <p:txBody>
          <a:bodyPr vert="horz" lIns="91440" tIns="45720" rIns="91440" bIns="45720" rtlCol="0" anchor="b">
            <a:normAutofit/>
          </a:bodyPr>
          <a:lstStyle/>
          <a:p>
            <a:r>
              <a:rPr lang="en-US" dirty="0"/>
              <a:t>Rugby Part 3</a:t>
            </a:r>
          </a:p>
        </p:txBody>
      </p:sp>
      <p:sp>
        <p:nvSpPr>
          <p:cNvPr id="10" name="Title 1">
            <a:extLst>
              <a:ext uri="{FF2B5EF4-FFF2-40B4-BE49-F238E27FC236}">
                <a16:creationId xmlns:a16="http://schemas.microsoft.com/office/drawing/2014/main" id="{FF553364-E42C-133F-D790-3B7C646F8A7D}"/>
              </a:ext>
            </a:extLst>
          </p:cNvPr>
          <p:cNvSpPr txBox="1">
            <a:spLocks/>
          </p:cNvSpPr>
          <p:nvPr/>
        </p:nvSpPr>
        <p:spPr>
          <a:xfrm>
            <a:off x="594629" y="596118"/>
            <a:ext cx="7574691" cy="739405"/>
          </a:xfrm>
          <a:prstGeom prst="rect">
            <a:avLst/>
          </a:prstGeom>
        </p:spPr>
        <p:txBody>
          <a:bodyPr vert="horz" lIns="91440" tIns="45720" rIns="91440" bIns="45720" rtlCol="0" anchor="b">
            <a:normAutofit fontScale="92500" lnSpcReduction="2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dirty="0">
                <a:ln w="12700">
                  <a:noFill/>
                </a:ln>
                <a:latin typeface="Superclarendon Rg" panose="02060605060000020003" pitchFamily="18" charset="77"/>
              </a:rPr>
              <a:t>Rugby </a:t>
            </a:r>
          </a:p>
        </p:txBody>
      </p:sp>
      <p:sp>
        <p:nvSpPr>
          <p:cNvPr id="3" name="TextBox 2">
            <a:extLst>
              <a:ext uri="{FF2B5EF4-FFF2-40B4-BE49-F238E27FC236}">
                <a16:creationId xmlns:a16="http://schemas.microsoft.com/office/drawing/2014/main" id="{A8537F30-7CE9-FDFD-60D6-38AF35774DC2}"/>
              </a:ext>
            </a:extLst>
          </p:cNvPr>
          <p:cNvSpPr txBox="1"/>
          <p:nvPr/>
        </p:nvSpPr>
        <p:spPr>
          <a:xfrm>
            <a:off x="594632" y="1469076"/>
            <a:ext cx="8413757" cy="800219"/>
          </a:xfrm>
          <a:prstGeom prst="rect">
            <a:avLst/>
          </a:prstGeom>
          <a:noFill/>
        </p:spPr>
        <p:txBody>
          <a:bodyPr wrap="square">
            <a:spAutoFit/>
          </a:bodyPr>
          <a:lstStyle/>
          <a:p>
            <a:pPr>
              <a:lnSpc>
                <a:spcPct val="150000"/>
              </a:lnSpc>
            </a:pPr>
            <a:r>
              <a:rPr lang="en-GB" sz="1600" dirty="0">
                <a:latin typeface="Linkpen 17a Print" panose="03050602060000000000" pitchFamily="66" charset="77"/>
              </a:rPr>
              <a:t>In response, on the 29th of August 1895, representatives </a:t>
            </a:r>
          </a:p>
          <a:p>
            <a:pPr>
              <a:lnSpc>
                <a:spcPct val="150000"/>
              </a:lnSpc>
            </a:pPr>
            <a:r>
              <a:rPr lang="en-GB" sz="1600" dirty="0">
                <a:latin typeface="Linkpen 17a Print" panose="03050602060000000000" pitchFamily="66" charset="77"/>
              </a:rPr>
              <a:t>from 21 clubs met at the George Hotel in Huddersfield. </a:t>
            </a:r>
          </a:p>
        </p:txBody>
      </p:sp>
      <p:sp>
        <p:nvSpPr>
          <p:cNvPr id="5" name="TextBox 4">
            <a:extLst>
              <a:ext uri="{FF2B5EF4-FFF2-40B4-BE49-F238E27FC236}">
                <a16:creationId xmlns:a16="http://schemas.microsoft.com/office/drawing/2014/main" id="{4146EAAF-AD99-3BA9-C77A-8AA17FBB7192}"/>
              </a:ext>
            </a:extLst>
          </p:cNvPr>
          <p:cNvSpPr txBox="1"/>
          <p:nvPr/>
        </p:nvSpPr>
        <p:spPr>
          <a:xfrm>
            <a:off x="594631" y="2504159"/>
            <a:ext cx="8413757" cy="1169551"/>
          </a:xfrm>
          <a:prstGeom prst="rect">
            <a:avLst/>
          </a:prstGeom>
          <a:noFill/>
        </p:spPr>
        <p:txBody>
          <a:bodyPr wrap="square">
            <a:spAutoFit/>
          </a:bodyPr>
          <a:lstStyle/>
          <a:p>
            <a:pPr>
              <a:lnSpc>
                <a:spcPct val="150000"/>
              </a:lnSpc>
            </a:pPr>
            <a:r>
              <a:rPr lang="en-GB" sz="1600" dirty="0">
                <a:latin typeface="Linkpen 17a Print" panose="03050602060000000000" pitchFamily="66" charset="77"/>
              </a:rPr>
              <a:t>This meeting, strategically located to accommodate clubs from </a:t>
            </a:r>
          </a:p>
          <a:p>
            <a:pPr>
              <a:lnSpc>
                <a:spcPct val="150000"/>
              </a:lnSpc>
            </a:pPr>
            <a:r>
              <a:rPr lang="en-GB" sz="1600" dirty="0">
                <a:latin typeface="Linkpen 17a Print" panose="03050602060000000000" pitchFamily="66" charset="77"/>
              </a:rPr>
              <a:t>across the North, led to a unanimous decision to form the Northern Rugby Football Union (later the Rugby Football League). </a:t>
            </a:r>
          </a:p>
        </p:txBody>
      </p:sp>
      <p:sp>
        <p:nvSpPr>
          <p:cNvPr id="6" name="TextBox 5">
            <a:extLst>
              <a:ext uri="{FF2B5EF4-FFF2-40B4-BE49-F238E27FC236}">
                <a16:creationId xmlns:a16="http://schemas.microsoft.com/office/drawing/2014/main" id="{3E25B1D2-E059-DAA8-5287-DF1715036573}"/>
              </a:ext>
            </a:extLst>
          </p:cNvPr>
          <p:cNvSpPr txBox="1"/>
          <p:nvPr/>
        </p:nvSpPr>
        <p:spPr>
          <a:xfrm>
            <a:off x="594630" y="3913634"/>
            <a:ext cx="8413757" cy="800219"/>
          </a:xfrm>
          <a:prstGeom prst="rect">
            <a:avLst/>
          </a:prstGeom>
          <a:noFill/>
        </p:spPr>
        <p:txBody>
          <a:bodyPr wrap="square">
            <a:spAutoFit/>
          </a:bodyPr>
          <a:lstStyle/>
          <a:p>
            <a:pPr>
              <a:lnSpc>
                <a:spcPct val="150000"/>
              </a:lnSpc>
            </a:pPr>
            <a:r>
              <a:rPr lang="en-GB" sz="1600" dirty="0">
                <a:latin typeface="Linkpen 17a Print" panose="03050602060000000000" pitchFamily="66" charset="77"/>
              </a:rPr>
              <a:t>This new organisation was committed to providing equal </a:t>
            </a:r>
          </a:p>
          <a:p>
            <a:pPr>
              <a:lnSpc>
                <a:spcPct val="150000"/>
              </a:lnSpc>
            </a:pPr>
            <a:r>
              <a:rPr lang="en-GB" sz="1600" dirty="0">
                <a:latin typeface="Linkpen 17a Print" panose="03050602060000000000" pitchFamily="66" charset="77"/>
              </a:rPr>
              <a:t>opportunity for people of all social backgrounds to play the sport.</a:t>
            </a:r>
          </a:p>
        </p:txBody>
      </p:sp>
      <p:sp>
        <p:nvSpPr>
          <p:cNvPr id="7" name="TextBox 6">
            <a:extLst>
              <a:ext uri="{FF2B5EF4-FFF2-40B4-BE49-F238E27FC236}">
                <a16:creationId xmlns:a16="http://schemas.microsoft.com/office/drawing/2014/main" id="{DEAC01BE-50E6-5CA5-999E-A82A02E656F2}"/>
              </a:ext>
            </a:extLst>
          </p:cNvPr>
          <p:cNvSpPr txBox="1"/>
          <p:nvPr/>
        </p:nvSpPr>
        <p:spPr>
          <a:xfrm>
            <a:off x="594629" y="4953777"/>
            <a:ext cx="8413757" cy="1169551"/>
          </a:xfrm>
          <a:prstGeom prst="rect">
            <a:avLst/>
          </a:prstGeom>
          <a:noFill/>
        </p:spPr>
        <p:txBody>
          <a:bodyPr wrap="square">
            <a:spAutoFit/>
          </a:bodyPr>
          <a:lstStyle/>
          <a:p>
            <a:pPr>
              <a:lnSpc>
                <a:spcPct val="150000"/>
              </a:lnSpc>
            </a:pPr>
            <a:r>
              <a:rPr lang="en-GB" sz="1600" dirty="0">
                <a:latin typeface="Linkpen 17a Print" panose="03050602060000000000" pitchFamily="66" charset="77"/>
              </a:rPr>
              <a:t>Throughout the 20th Century, Rugby League - a sport born in Huddersfield - developed its own rules and became the popular </a:t>
            </a:r>
          </a:p>
          <a:p>
            <a:pPr>
              <a:lnSpc>
                <a:spcPct val="150000"/>
              </a:lnSpc>
            </a:pPr>
            <a:r>
              <a:rPr lang="en-GB" sz="1600" dirty="0">
                <a:latin typeface="Linkpen 17a Print" panose="03050602060000000000" pitchFamily="66" charset="77"/>
              </a:rPr>
              <a:t>game that it is today.</a:t>
            </a:r>
          </a:p>
        </p:txBody>
      </p:sp>
      <p:pic>
        <p:nvPicPr>
          <p:cNvPr id="8" name="Picture 7" descr="An illustration of a modern day rugby player, in a his rugby kit, holding a rugby ball. ">
            <a:extLst>
              <a:ext uri="{FF2B5EF4-FFF2-40B4-BE49-F238E27FC236}">
                <a16:creationId xmlns:a16="http://schemas.microsoft.com/office/drawing/2014/main" id="{835F9365-3BCC-7D46-F2E6-8DCD42B6257F}"/>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485236" y="414834"/>
            <a:ext cx="2642222" cy="6472662"/>
          </a:xfrm>
          <a:prstGeom prst="rect">
            <a:avLst/>
          </a:prstGeom>
        </p:spPr>
      </p:pic>
      <p:pic>
        <p:nvPicPr>
          <p:cNvPr id="2" name="Picture 1">
            <a:extLst>
              <a:ext uri="{FF2B5EF4-FFF2-40B4-BE49-F238E27FC236}">
                <a16:creationId xmlns:a16="http://schemas.microsoft.com/office/drawing/2014/main" id="{4D44C2D9-BF24-C287-69A3-9644F139F1C7}"/>
              </a:ext>
              <a:ext uri="{C183D7F6-B498-43B3-948B-1728B52AA6E4}">
                <adec:decorative xmlns:adec="http://schemas.microsoft.com/office/drawing/2017/decorative" val="1"/>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10540181" y="5496232"/>
            <a:ext cx="1651818" cy="1360326"/>
          </a:xfrm>
          <a:prstGeom prst="rect">
            <a:avLst/>
          </a:prstGeom>
        </p:spPr>
      </p:pic>
    </p:spTree>
    <p:extLst>
      <p:ext uri="{BB962C8B-B14F-4D97-AF65-F5344CB8AC3E}">
        <p14:creationId xmlns:p14="http://schemas.microsoft.com/office/powerpoint/2010/main" val="3142079058"/>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14:presetBounceEnd="50000">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14:bounceEnd="50000">
                                          <p:cBhvr additive="base">
                                            <p:cTn id="7" dur="500" fill="hold"/>
                                            <p:tgtEl>
                                              <p:spTgt spid="8"/>
                                            </p:tgtEl>
                                            <p:attrNameLst>
                                              <p:attrName>ppt_x</p:attrName>
                                            </p:attrNameLst>
                                          </p:cBhvr>
                                          <p:tavLst>
                                            <p:tav tm="0">
                                              <p:val>
                                                <p:strVal val="1+#ppt_w/2"/>
                                              </p:val>
                                            </p:tav>
                                            <p:tav tm="100000">
                                              <p:val>
                                                <p:strVal val="#ppt_x"/>
                                              </p:val>
                                            </p:tav>
                                          </p:tavLst>
                                        </p:anim>
                                        <p:anim calcmode="lin" valueType="num" p14:bounceEnd="50000">
                                          <p:cBhvr additive="base">
                                            <p:cTn id="8" dur="500" fill="hold"/>
                                            <p:tgtEl>
                                              <p:spTgt spid="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0" presetClass="entr" presetSubtype="0" fill="hold" grpId="0" nodeType="after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par>
                              <p:cTn id="13" fill="hold">
                                <p:stCondLst>
                                  <p:cond delay="1000"/>
                                </p:stCondLst>
                                <p:childTnLst>
                                  <p:par>
                                    <p:cTn id="14" presetID="10" presetClass="entr" presetSubtype="0" fill="hold" grpId="0" nodeType="after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fade">
                                          <p:cBhvr>
                                            <p:cTn id="16" dur="500"/>
                                            <p:tgtEl>
                                              <p:spTgt spid="5"/>
                                            </p:tgtEl>
                                          </p:cBhvr>
                                        </p:animEffect>
                                      </p:childTnLst>
                                    </p:cTn>
                                  </p:par>
                                </p:childTnLst>
                              </p:cTn>
                            </p:par>
                            <p:par>
                              <p:cTn id="17" fill="hold">
                                <p:stCondLst>
                                  <p:cond delay="1500"/>
                                </p:stCondLst>
                                <p:childTnLst>
                                  <p:par>
                                    <p:cTn id="18" presetID="10" presetClass="entr" presetSubtype="0" fill="hold" grpId="0" nodeType="after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fade">
                                          <p:cBhvr>
                                            <p:cTn id="20" dur="500"/>
                                            <p:tgtEl>
                                              <p:spTgt spid="6"/>
                                            </p:tgtEl>
                                          </p:cBhvr>
                                        </p:animEffect>
                                      </p:childTnLst>
                                    </p:cTn>
                                  </p:par>
                                </p:childTnLst>
                              </p:cTn>
                            </p:par>
                            <p:par>
                              <p:cTn id="21" fill="hold">
                                <p:stCondLst>
                                  <p:cond delay="2000"/>
                                </p:stCondLst>
                                <p:childTnLst>
                                  <p:par>
                                    <p:cTn id="22" presetID="10" presetClass="entr" presetSubtype="0" fill="hold" grpId="0" nodeType="after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fade">
                                          <p:cBhvr>
                                            <p:cTn id="24"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6" grpId="0"/>
          <p:bldP spid="7"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1+#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0" presetClass="entr" presetSubtype="0" fill="hold" grpId="0" nodeType="after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par>
                              <p:cTn id="13" fill="hold">
                                <p:stCondLst>
                                  <p:cond delay="1000"/>
                                </p:stCondLst>
                                <p:childTnLst>
                                  <p:par>
                                    <p:cTn id="14" presetID="10" presetClass="entr" presetSubtype="0" fill="hold" grpId="0" nodeType="after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fade">
                                          <p:cBhvr>
                                            <p:cTn id="16" dur="500"/>
                                            <p:tgtEl>
                                              <p:spTgt spid="5"/>
                                            </p:tgtEl>
                                          </p:cBhvr>
                                        </p:animEffect>
                                      </p:childTnLst>
                                    </p:cTn>
                                  </p:par>
                                </p:childTnLst>
                              </p:cTn>
                            </p:par>
                            <p:par>
                              <p:cTn id="17" fill="hold">
                                <p:stCondLst>
                                  <p:cond delay="1500"/>
                                </p:stCondLst>
                                <p:childTnLst>
                                  <p:par>
                                    <p:cTn id="18" presetID="10" presetClass="entr" presetSubtype="0" fill="hold" grpId="0" nodeType="after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fade">
                                          <p:cBhvr>
                                            <p:cTn id="20" dur="500"/>
                                            <p:tgtEl>
                                              <p:spTgt spid="6"/>
                                            </p:tgtEl>
                                          </p:cBhvr>
                                        </p:animEffect>
                                      </p:childTnLst>
                                    </p:cTn>
                                  </p:par>
                                </p:childTnLst>
                              </p:cTn>
                            </p:par>
                            <p:par>
                              <p:cTn id="21" fill="hold">
                                <p:stCondLst>
                                  <p:cond delay="2000"/>
                                </p:stCondLst>
                                <p:childTnLst>
                                  <p:par>
                                    <p:cTn id="22" presetID="10" presetClass="entr" presetSubtype="0" fill="hold" grpId="0" nodeType="after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fade">
                                          <p:cBhvr>
                                            <p:cTn id="24"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6" grpId="0"/>
          <p:bldP spid="7" grpId="0"/>
        </p:bldLst>
      </p:timing>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AAC488D5-5ACB-B21C-2E1B-6851CA4A3728}"/>
              </a:ext>
            </a:extLst>
          </p:cNvPr>
          <p:cNvSpPr>
            <a:spLocks noGrp="1"/>
          </p:cNvSpPr>
          <p:nvPr>
            <p:ph type="ctrTitle"/>
          </p:nvPr>
        </p:nvSpPr>
        <p:spPr>
          <a:xfrm>
            <a:off x="1524000" y="-2387600"/>
            <a:ext cx="9144000" cy="2387600"/>
          </a:xfrm>
        </p:spPr>
        <p:txBody>
          <a:bodyPr vert="horz" lIns="91440" tIns="45720" rIns="91440" bIns="45720" rtlCol="0" anchor="b">
            <a:normAutofit/>
          </a:bodyPr>
          <a:lstStyle/>
          <a:p>
            <a:r>
              <a:rPr lang="en-US" dirty="0"/>
              <a:t>Suffragettes</a:t>
            </a:r>
          </a:p>
        </p:txBody>
      </p:sp>
      <p:sp>
        <p:nvSpPr>
          <p:cNvPr id="4" name="Title 1">
            <a:extLst>
              <a:ext uri="{FF2B5EF4-FFF2-40B4-BE49-F238E27FC236}">
                <a16:creationId xmlns:a16="http://schemas.microsoft.com/office/drawing/2014/main" id="{7AB14ACD-7BEB-228C-99E1-1BB65F97C874}"/>
              </a:ext>
            </a:extLst>
          </p:cNvPr>
          <p:cNvSpPr txBox="1">
            <a:spLocks/>
          </p:cNvSpPr>
          <p:nvPr/>
        </p:nvSpPr>
        <p:spPr>
          <a:xfrm>
            <a:off x="494269" y="545698"/>
            <a:ext cx="7574691" cy="739405"/>
          </a:xfrm>
          <a:prstGeom prst="rect">
            <a:avLst/>
          </a:prstGeom>
        </p:spPr>
        <p:txBody>
          <a:bodyPr vert="horz" lIns="91440" tIns="45720" rIns="91440" bIns="45720" rtlCol="0" anchor="b">
            <a:normAutofit fontScale="92500" lnSpcReduction="2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dirty="0">
                <a:ln w="12700">
                  <a:noFill/>
                </a:ln>
                <a:latin typeface="Superclarendon Rg" panose="02060605060000020003" pitchFamily="18" charset="77"/>
              </a:rPr>
              <a:t>Suffragettes </a:t>
            </a:r>
          </a:p>
        </p:txBody>
      </p:sp>
      <p:sp>
        <p:nvSpPr>
          <p:cNvPr id="3" name="TextBox 2">
            <a:extLst>
              <a:ext uri="{FF2B5EF4-FFF2-40B4-BE49-F238E27FC236}">
                <a16:creationId xmlns:a16="http://schemas.microsoft.com/office/drawing/2014/main" id="{A8537F30-7CE9-FDFD-60D6-38AF35774DC2}"/>
              </a:ext>
            </a:extLst>
          </p:cNvPr>
          <p:cNvSpPr txBox="1"/>
          <p:nvPr/>
        </p:nvSpPr>
        <p:spPr>
          <a:xfrm>
            <a:off x="494268" y="1405811"/>
            <a:ext cx="8413757" cy="800219"/>
          </a:xfrm>
          <a:prstGeom prst="rect">
            <a:avLst/>
          </a:prstGeom>
          <a:noFill/>
        </p:spPr>
        <p:txBody>
          <a:bodyPr wrap="square">
            <a:spAutoFit/>
          </a:bodyPr>
          <a:lstStyle/>
          <a:p>
            <a:pPr>
              <a:lnSpc>
                <a:spcPct val="150000"/>
              </a:lnSpc>
            </a:pPr>
            <a:r>
              <a:rPr lang="en-GB" sz="1600" dirty="0">
                <a:latin typeface="Linkpen 17a Print" panose="03050602060000000000" pitchFamily="66" charset="77"/>
              </a:rPr>
              <a:t>In the early 1900s, the fight for women’s suffrage (the right to vote) was fought all over the country. </a:t>
            </a:r>
          </a:p>
        </p:txBody>
      </p:sp>
      <p:sp>
        <p:nvSpPr>
          <p:cNvPr id="5" name="TextBox 4">
            <a:extLst>
              <a:ext uri="{FF2B5EF4-FFF2-40B4-BE49-F238E27FC236}">
                <a16:creationId xmlns:a16="http://schemas.microsoft.com/office/drawing/2014/main" id="{4146EAAF-AD99-3BA9-C77A-8AA17FBB7192}"/>
              </a:ext>
            </a:extLst>
          </p:cNvPr>
          <p:cNvSpPr txBox="1"/>
          <p:nvPr/>
        </p:nvSpPr>
        <p:spPr>
          <a:xfrm>
            <a:off x="494267" y="2429449"/>
            <a:ext cx="7499359" cy="1169551"/>
          </a:xfrm>
          <a:prstGeom prst="rect">
            <a:avLst/>
          </a:prstGeom>
          <a:noFill/>
        </p:spPr>
        <p:txBody>
          <a:bodyPr wrap="square">
            <a:spAutoFit/>
          </a:bodyPr>
          <a:lstStyle/>
          <a:p>
            <a:pPr>
              <a:lnSpc>
                <a:spcPct val="150000"/>
              </a:lnSpc>
            </a:pPr>
            <a:r>
              <a:rPr lang="en-GB" sz="1600" dirty="0">
                <a:latin typeface="Linkpen 17a Print" panose="03050602060000000000" pitchFamily="66" charset="77"/>
              </a:rPr>
              <a:t>With Huddersfield’s strong tradition of protest, dating back </a:t>
            </a:r>
          </a:p>
          <a:p>
            <a:pPr>
              <a:lnSpc>
                <a:spcPct val="150000"/>
              </a:lnSpc>
            </a:pPr>
            <a:r>
              <a:rPr lang="en-GB" sz="1600" dirty="0">
                <a:latin typeface="Linkpen 17a Print" panose="03050602060000000000" pitchFamily="66" charset="77"/>
              </a:rPr>
              <a:t>to the Luddites, it is not surprising that the town became a hive of suffragette activity.</a:t>
            </a:r>
          </a:p>
        </p:txBody>
      </p:sp>
      <p:sp>
        <p:nvSpPr>
          <p:cNvPr id="6" name="TextBox 5">
            <a:extLst>
              <a:ext uri="{FF2B5EF4-FFF2-40B4-BE49-F238E27FC236}">
                <a16:creationId xmlns:a16="http://schemas.microsoft.com/office/drawing/2014/main" id="{3E25B1D2-E059-DAA8-5287-DF1715036573}"/>
              </a:ext>
            </a:extLst>
          </p:cNvPr>
          <p:cNvSpPr txBox="1"/>
          <p:nvPr/>
        </p:nvSpPr>
        <p:spPr>
          <a:xfrm>
            <a:off x="494267" y="3822419"/>
            <a:ext cx="7371540" cy="1538883"/>
          </a:xfrm>
          <a:prstGeom prst="rect">
            <a:avLst/>
          </a:prstGeom>
          <a:noFill/>
        </p:spPr>
        <p:txBody>
          <a:bodyPr wrap="square">
            <a:spAutoFit/>
          </a:bodyPr>
          <a:lstStyle/>
          <a:p>
            <a:pPr>
              <a:lnSpc>
                <a:spcPct val="150000"/>
              </a:lnSpc>
            </a:pPr>
            <a:r>
              <a:rPr lang="en-GB" sz="1600" dirty="0">
                <a:latin typeface="Linkpen 17a Print" panose="03050602060000000000" pitchFamily="66" charset="77"/>
              </a:rPr>
              <a:t>Mass meetings were held outside the station, in the marketplace and the town hall with guest speakers who included Christabel and Adela Pankhurst – daughters of famous suffragette, Emmeline Pankhurst . </a:t>
            </a:r>
          </a:p>
        </p:txBody>
      </p:sp>
      <p:sp>
        <p:nvSpPr>
          <p:cNvPr id="7" name="TextBox 6">
            <a:extLst>
              <a:ext uri="{FF2B5EF4-FFF2-40B4-BE49-F238E27FC236}">
                <a16:creationId xmlns:a16="http://schemas.microsoft.com/office/drawing/2014/main" id="{DEAC01BE-50E6-5CA5-999E-A82A02E656F2}"/>
              </a:ext>
            </a:extLst>
          </p:cNvPr>
          <p:cNvSpPr txBox="1"/>
          <p:nvPr/>
        </p:nvSpPr>
        <p:spPr>
          <a:xfrm>
            <a:off x="494265" y="5584721"/>
            <a:ext cx="8413757" cy="430887"/>
          </a:xfrm>
          <a:prstGeom prst="rect">
            <a:avLst/>
          </a:prstGeom>
          <a:noFill/>
        </p:spPr>
        <p:txBody>
          <a:bodyPr wrap="square">
            <a:spAutoFit/>
          </a:bodyPr>
          <a:lstStyle/>
          <a:p>
            <a:pPr>
              <a:lnSpc>
                <a:spcPct val="150000"/>
              </a:lnSpc>
            </a:pPr>
            <a:r>
              <a:rPr lang="en-GB" sz="1600" dirty="0">
                <a:latin typeface="Linkpen 17a Print" panose="03050602060000000000" pitchFamily="66" charset="77"/>
              </a:rPr>
              <a:t>Local women also joined demonstrations in London.</a:t>
            </a:r>
          </a:p>
        </p:txBody>
      </p:sp>
      <p:pic>
        <p:nvPicPr>
          <p:cNvPr id="9" name="Picture 8" descr="An illustration of a suffragette holding a sign that reads 'votes for women'.">
            <a:extLst>
              <a:ext uri="{FF2B5EF4-FFF2-40B4-BE49-F238E27FC236}">
                <a16:creationId xmlns:a16="http://schemas.microsoft.com/office/drawing/2014/main" id="{8C7F383E-2EB8-1CFD-A6D6-410C08453B04}"/>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072284" y="521064"/>
            <a:ext cx="3501663" cy="6445090"/>
          </a:xfrm>
          <a:prstGeom prst="rect">
            <a:avLst/>
          </a:prstGeom>
        </p:spPr>
      </p:pic>
      <p:pic>
        <p:nvPicPr>
          <p:cNvPr id="2" name="Picture 1">
            <a:extLst>
              <a:ext uri="{FF2B5EF4-FFF2-40B4-BE49-F238E27FC236}">
                <a16:creationId xmlns:a16="http://schemas.microsoft.com/office/drawing/2014/main" id="{4D44C2D9-BF24-C287-69A3-9644F139F1C7}"/>
              </a:ext>
              <a:ext uri="{C183D7F6-B498-43B3-948B-1728B52AA6E4}">
                <adec:decorative xmlns:adec="http://schemas.microsoft.com/office/drawing/2017/decorative" val="1"/>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10540181" y="5496232"/>
            <a:ext cx="1651818" cy="1360326"/>
          </a:xfrm>
          <a:prstGeom prst="rect">
            <a:avLst/>
          </a:prstGeom>
        </p:spPr>
      </p:pic>
    </p:spTree>
    <p:extLst>
      <p:ext uri="{BB962C8B-B14F-4D97-AF65-F5344CB8AC3E}">
        <p14:creationId xmlns:p14="http://schemas.microsoft.com/office/powerpoint/2010/main" val="2791901287"/>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2" presetClass="entr" presetSubtype="2" fill="hold" nodeType="afterEffect" p14:presetBounceEnd="50000">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14:bounceEnd="50000">
                                          <p:cBhvr additive="base">
                                            <p:cTn id="11" dur="500" fill="hold"/>
                                            <p:tgtEl>
                                              <p:spTgt spid="9"/>
                                            </p:tgtEl>
                                            <p:attrNameLst>
                                              <p:attrName>ppt_x</p:attrName>
                                            </p:attrNameLst>
                                          </p:cBhvr>
                                          <p:tavLst>
                                            <p:tav tm="0">
                                              <p:val>
                                                <p:strVal val="1+#ppt_w/2"/>
                                              </p:val>
                                            </p:tav>
                                            <p:tav tm="100000">
                                              <p:val>
                                                <p:strVal val="#ppt_x"/>
                                              </p:val>
                                            </p:tav>
                                          </p:tavLst>
                                        </p:anim>
                                        <p:anim calcmode="lin" valueType="num" p14:bounceEnd="50000">
                                          <p:cBhvr additive="base">
                                            <p:cTn id="12" dur="500" fill="hold"/>
                                            <p:tgtEl>
                                              <p:spTgt spid="9"/>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10" presetClass="entr" presetSubtype="0" fill="hold" grpId="0" nodeType="after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fade">
                                          <p:cBhvr>
                                            <p:cTn id="16" dur="500"/>
                                            <p:tgtEl>
                                              <p:spTgt spid="3"/>
                                            </p:tgtEl>
                                          </p:cBhvr>
                                        </p:animEffect>
                                      </p:childTnLst>
                                    </p:cTn>
                                  </p:par>
                                </p:childTnLst>
                              </p:cTn>
                            </p:par>
                            <p:par>
                              <p:cTn id="17" fill="hold">
                                <p:stCondLst>
                                  <p:cond delay="1500"/>
                                </p:stCondLst>
                                <p:childTnLst>
                                  <p:par>
                                    <p:cTn id="18" presetID="10" presetClass="entr" presetSubtype="0" fill="hold" grpId="0" nodeType="after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fade">
                                          <p:cBhvr>
                                            <p:cTn id="20" dur="500"/>
                                            <p:tgtEl>
                                              <p:spTgt spid="5"/>
                                            </p:tgtEl>
                                          </p:cBhvr>
                                        </p:animEffect>
                                      </p:childTnLst>
                                    </p:cTn>
                                  </p:par>
                                </p:childTnLst>
                              </p:cTn>
                            </p:par>
                            <p:par>
                              <p:cTn id="21" fill="hold">
                                <p:stCondLst>
                                  <p:cond delay="2000"/>
                                </p:stCondLst>
                                <p:childTnLst>
                                  <p:par>
                                    <p:cTn id="22" presetID="10" presetClass="entr" presetSubtype="0" fill="hold" grpId="0" nodeType="after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fade">
                                          <p:cBhvr>
                                            <p:cTn id="24" dur="500"/>
                                            <p:tgtEl>
                                              <p:spTgt spid="6"/>
                                            </p:tgtEl>
                                          </p:cBhvr>
                                        </p:animEffect>
                                      </p:childTnLst>
                                    </p:cTn>
                                  </p:par>
                                </p:childTnLst>
                              </p:cTn>
                            </p:par>
                            <p:par>
                              <p:cTn id="25" fill="hold">
                                <p:stCondLst>
                                  <p:cond delay="2500"/>
                                </p:stCondLst>
                                <p:childTnLst>
                                  <p:par>
                                    <p:cTn id="26" presetID="10" presetClass="entr" presetSubtype="0" fill="hold" grpId="0" nodeType="after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fade">
                                          <p:cBhvr>
                                            <p:cTn id="28"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3" grpId="0"/>
          <p:bldP spid="5" grpId="0"/>
          <p:bldP spid="6" grpId="0"/>
          <p:bldP spid="7"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2" presetClass="entr" presetSubtype="2"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fill="hold"/>
                                            <p:tgtEl>
                                              <p:spTgt spid="9"/>
                                            </p:tgtEl>
                                            <p:attrNameLst>
                                              <p:attrName>ppt_x</p:attrName>
                                            </p:attrNameLst>
                                          </p:cBhvr>
                                          <p:tavLst>
                                            <p:tav tm="0">
                                              <p:val>
                                                <p:strVal val="1+#ppt_w/2"/>
                                              </p:val>
                                            </p:tav>
                                            <p:tav tm="100000">
                                              <p:val>
                                                <p:strVal val="#ppt_x"/>
                                              </p:val>
                                            </p:tav>
                                          </p:tavLst>
                                        </p:anim>
                                        <p:anim calcmode="lin" valueType="num">
                                          <p:cBhvr additive="base">
                                            <p:cTn id="12" dur="500" fill="hold"/>
                                            <p:tgtEl>
                                              <p:spTgt spid="9"/>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10" presetClass="entr" presetSubtype="0" fill="hold" grpId="0" nodeType="after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fade">
                                          <p:cBhvr>
                                            <p:cTn id="16" dur="500"/>
                                            <p:tgtEl>
                                              <p:spTgt spid="3"/>
                                            </p:tgtEl>
                                          </p:cBhvr>
                                        </p:animEffect>
                                      </p:childTnLst>
                                    </p:cTn>
                                  </p:par>
                                </p:childTnLst>
                              </p:cTn>
                            </p:par>
                            <p:par>
                              <p:cTn id="17" fill="hold">
                                <p:stCondLst>
                                  <p:cond delay="1500"/>
                                </p:stCondLst>
                                <p:childTnLst>
                                  <p:par>
                                    <p:cTn id="18" presetID="10" presetClass="entr" presetSubtype="0" fill="hold" grpId="0" nodeType="after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fade">
                                          <p:cBhvr>
                                            <p:cTn id="20" dur="500"/>
                                            <p:tgtEl>
                                              <p:spTgt spid="5"/>
                                            </p:tgtEl>
                                          </p:cBhvr>
                                        </p:animEffect>
                                      </p:childTnLst>
                                    </p:cTn>
                                  </p:par>
                                </p:childTnLst>
                              </p:cTn>
                            </p:par>
                            <p:par>
                              <p:cTn id="21" fill="hold">
                                <p:stCondLst>
                                  <p:cond delay="2000"/>
                                </p:stCondLst>
                                <p:childTnLst>
                                  <p:par>
                                    <p:cTn id="22" presetID="10" presetClass="entr" presetSubtype="0" fill="hold" grpId="0" nodeType="after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fade">
                                          <p:cBhvr>
                                            <p:cTn id="24" dur="500"/>
                                            <p:tgtEl>
                                              <p:spTgt spid="6"/>
                                            </p:tgtEl>
                                          </p:cBhvr>
                                        </p:animEffect>
                                      </p:childTnLst>
                                    </p:cTn>
                                  </p:par>
                                </p:childTnLst>
                              </p:cTn>
                            </p:par>
                            <p:par>
                              <p:cTn id="25" fill="hold">
                                <p:stCondLst>
                                  <p:cond delay="2500"/>
                                </p:stCondLst>
                                <p:childTnLst>
                                  <p:par>
                                    <p:cTn id="26" presetID="10" presetClass="entr" presetSubtype="0" fill="hold" grpId="0" nodeType="after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fade">
                                          <p:cBhvr>
                                            <p:cTn id="28"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3" grpId="0"/>
          <p:bldP spid="5" grpId="0"/>
          <p:bldP spid="6" grpId="0"/>
          <p:bldP spid="7" grpId="0"/>
        </p:bldLst>
      </p:timing>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05512462-E726-B4CD-0101-0D5B029E062C}"/>
              </a:ext>
            </a:extLst>
          </p:cNvPr>
          <p:cNvSpPr>
            <a:spLocks noGrp="1"/>
          </p:cNvSpPr>
          <p:nvPr>
            <p:ph type="ctrTitle"/>
          </p:nvPr>
        </p:nvSpPr>
        <p:spPr>
          <a:xfrm>
            <a:off x="1524000" y="-2387600"/>
            <a:ext cx="9144000" cy="2387600"/>
          </a:xfrm>
        </p:spPr>
        <p:txBody>
          <a:bodyPr vert="horz" lIns="91440" tIns="45720" rIns="91440" bIns="45720" rtlCol="0" anchor="b">
            <a:normAutofit/>
          </a:bodyPr>
          <a:lstStyle/>
          <a:p>
            <a:r>
              <a:rPr lang="en-US" dirty="0"/>
              <a:t>Suffragettes Part 2</a:t>
            </a:r>
          </a:p>
        </p:txBody>
      </p:sp>
      <p:sp>
        <p:nvSpPr>
          <p:cNvPr id="4" name="Title 1">
            <a:extLst>
              <a:ext uri="{FF2B5EF4-FFF2-40B4-BE49-F238E27FC236}">
                <a16:creationId xmlns:a16="http://schemas.microsoft.com/office/drawing/2014/main" id="{7AB14ACD-7BEB-228C-99E1-1BB65F97C874}"/>
              </a:ext>
            </a:extLst>
          </p:cNvPr>
          <p:cNvSpPr txBox="1">
            <a:spLocks/>
          </p:cNvSpPr>
          <p:nvPr/>
        </p:nvSpPr>
        <p:spPr>
          <a:xfrm>
            <a:off x="494269" y="545698"/>
            <a:ext cx="7574691" cy="739405"/>
          </a:xfrm>
          <a:prstGeom prst="rect">
            <a:avLst/>
          </a:prstGeom>
        </p:spPr>
        <p:txBody>
          <a:bodyPr vert="horz" lIns="91440" tIns="45720" rIns="91440" bIns="45720" rtlCol="0" anchor="b">
            <a:normAutofit fontScale="92500" lnSpcReduction="2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dirty="0">
                <a:ln w="12700">
                  <a:noFill/>
                </a:ln>
                <a:latin typeface="Superclarendon Rg" panose="02060605060000020003" pitchFamily="18" charset="77"/>
              </a:rPr>
              <a:t>Suffragettes </a:t>
            </a:r>
          </a:p>
        </p:txBody>
      </p:sp>
      <p:sp>
        <p:nvSpPr>
          <p:cNvPr id="3" name="TextBox 2">
            <a:extLst>
              <a:ext uri="{FF2B5EF4-FFF2-40B4-BE49-F238E27FC236}">
                <a16:creationId xmlns:a16="http://schemas.microsoft.com/office/drawing/2014/main" id="{A8537F30-7CE9-FDFD-60D6-38AF35774DC2}"/>
              </a:ext>
            </a:extLst>
          </p:cNvPr>
          <p:cNvSpPr txBox="1"/>
          <p:nvPr/>
        </p:nvSpPr>
        <p:spPr>
          <a:xfrm>
            <a:off x="494268" y="1502158"/>
            <a:ext cx="7145397" cy="1236877"/>
          </a:xfrm>
          <a:prstGeom prst="rect">
            <a:avLst/>
          </a:prstGeom>
          <a:noFill/>
        </p:spPr>
        <p:txBody>
          <a:bodyPr wrap="square">
            <a:spAutoFit/>
          </a:bodyPr>
          <a:lstStyle/>
          <a:p>
            <a:pPr>
              <a:lnSpc>
                <a:spcPct val="150000"/>
              </a:lnSpc>
            </a:pPr>
            <a:r>
              <a:rPr lang="en-GB" sz="1700" dirty="0">
                <a:latin typeface="Linkpen 17a Print" panose="03050602060000000000" pitchFamily="66" charset="77"/>
              </a:rPr>
              <a:t>In 1907, the Huddersfield branch of the Women’s Social and Political Union (WSPU) met for the first time at Robinson’s Café, 12 John William Street. </a:t>
            </a:r>
          </a:p>
        </p:txBody>
      </p:sp>
      <p:sp>
        <p:nvSpPr>
          <p:cNvPr id="8" name="TextBox 7">
            <a:extLst>
              <a:ext uri="{FF2B5EF4-FFF2-40B4-BE49-F238E27FC236}">
                <a16:creationId xmlns:a16="http://schemas.microsoft.com/office/drawing/2014/main" id="{AAF50E45-A258-ECC8-1F38-63F7F6775356}"/>
              </a:ext>
            </a:extLst>
          </p:cNvPr>
          <p:cNvSpPr txBox="1"/>
          <p:nvPr/>
        </p:nvSpPr>
        <p:spPr>
          <a:xfrm>
            <a:off x="494268" y="3051869"/>
            <a:ext cx="7145397" cy="1236877"/>
          </a:xfrm>
          <a:prstGeom prst="rect">
            <a:avLst/>
          </a:prstGeom>
          <a:noFill/>
        </p:spPr>
        <p:txBody>
          <a:bodyPr wrap="square">
            <a:spAutoFit/>
          </a:bodyPr>
          <a:lstStyle/>
          <a:p>
            <a:pPr>
              <a:lnSpc>
                <a:spcPct val="150000"/>
              </a:lnSpc>
            </a:pPr>
            <a:r>
              <a:rPr lang="en-GB" sz="1700" dirty="0">
                <a:latin typeface="Linkpen 17a Print" panose="03050602060000000000" pitchFamily="66" charset="77"/>
              </a:rPr>
              <a:t>The founder of the WSPU movement, Emmeline Pankhurst, attended along with another well-known suffragette, Nellie Martel. </a:t>
            </a:r>
          </a:p>
        </p:txBody>
      </p:sp>
      <p:sp>
        <p:nvSpPr>
          <p:cNvPr id="9" name="TextBox 8">
            <a:extLst>
              <a:ext uri="{FF2B5EF4-FFF2-40B4-BE49-F238E27FC236}">
                <a16:creationId xmlns:a16="http://schemas.microsoft.com/office/drawing/2014/main" id="{F5642DEA-DA64-D1C7-D5F2-1985E1427EA6}"/>
              </a:ext>
            </a:extLst>
          </p:cNvPr>
          <p:cNvSpPr txBox="1"/>
          <p:nvPr/>
        </p:nvSpPr>
        <p:spPr>
          <a:xfrm>
            <a:off x="494268" y="4598745"/>
            <a:ext cx="5296934" cy="844462"/>
          </a:xfrm>
          <a:prstGeom prst="rect">
            <a:avLst/>
          </a:prstGeom>
          <a:noFill/>
        </p:spPr>
        <p:txBody>
          <a:bodyPr wrap="square">
            <a:spAutoFit/>
          </a:bodyPr>
          <a:lstStyle/>
          <a:p>
            <a:pPr>
              <a:lnSpc>
                <a:spcPct val="150000"/>
              </a:lnSpc>
            </a:pPr>
            <a:r>
              <a:rPr lang="en-GB" sz="1700" dirty="0">
                <a:latin typeface="Linkpen 17a Print" panose="03050602060000000000" pitchFamily="66" charset="77"/>
              </a:rPr>
              <a:t>The branch’s secretary was a woman named Edith Key. </a:t>
            </a:r>
          </a:p>
        </p:txBody>
      </p:sp>
      <p:pic>
        <p:nvPicPr>
          <p:cNvPr id="14" name="Picture 13" descr="A white sign that reads 'votes for women'.">
            <a:extLst>
              <a:ext uri="{FF2B5EF4-FFF2-40B4-BE49-F238E27FC236}">
                <a16:creationId xmlns:a16="http://schemas.microsoft.com/office/drawing/2014/main" id="{3862EBDF-DDA7-E985-5E91-E1CB49C9BDB5}"/>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rot="2656556">
            <a:off x="5263659" y="4021342"/>
            <a:ext cx="2651839" cy="2485728"/>
          </a:xfrm>
          <a:prstGeom prst="rect">
            <a:avLst/>
          </a:prstGeom>
        </p:spPr>
      </p:pic>
      <p:pic>
        <p:nvPicPr>
          <p:cNvPr id="11" name="Picture 10" descr="An illustration of a suffragette holding a sign that reads 'votes for women'.">
            <a:extLst>
              <a:ext uri="{FF2B5EF4-FFF2-40B4-BE49-F238E27FC236}">
                <a16:creationId xmlns:a16="http://schemas.microsoft.com/office/drawing/2014/main" id="{E8C4F902-2DEE-77DF-01F5-17F110849160}"/>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7355806" y="412816"/>
            <a:ext cx="4562168" cy="6317363"/>
          </a:xfrm>
          <a:prstGeom prst="rect">
            <a:avLst/>
          </a:prstGeom>
        </p:spPr>
      </p:pic>
      <p:pic>
        <p:nvPicPr>
          <p:cNvPr id="2" name="Picture 1">
            <a:extLst>
              <a:ext uri="{FF2B5EF4-FFF2-40B4-BE49-F238E27FC236}">
                <a16:creationId xmlns:a16="http://schemas.microsoft.com/office/drawing/2014/main" id="{4D44C2D9-BF24-C287-69A3-9644F139F1C7}"/>
              </a:ext>
              <a:ext uri="{C183D7F6-B498-43B3-948B-1728B52AA6E4}">
                <adec:decorative xmlns:adec="http://schemas.microsoft.com/office/drawing/2017/decorative" val="1"/>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10540181" y="5496232"/>
            <a:ext cx="1651818" cy="1360326"/>
          </a:xfrm>
          <a:prstGeom prst="rect">
            <a:avLst/>
          </a:prstGeom>
        </p:spPr>
      </p:pic>
    </p:spTree>
    <p:extLst>
      <p:ext uri="{BB962C8B-B14F-4D97-AF65-F5344CB8AC3E}">
        <p14:creationId xmlns:p14="http://schemas.microsoft.com/office/powerpoint/2010/main" val="1571615642"/>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14:presetBounceEnd="50000">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14:bounceEnd="50000">
                                          <p:cBhvr additive="base">
                                            <p:cTn id="7" dur="500" fill="hold"/>
                                            <p:tgtEl>
                                              <p:spTgt spid="11"/>
                                            </p:tgtEl>
                                            <p:attrNameLst>
                                              <p:attrName>ppt_x</p:attrName>
                                            </p:attrNameLst>
                                          </p:cBhvr>
                                          <p:tavLst>
                                            <p:tav tm="0">
                                              <p:val>
                                                <p:strVal val="1+#ppt_w/2"/>
                                              </p:val>
                                            </p:tav>
                                            <p:tav tm="100000">
                                              <p:val>
                                                <p:strVal val="#ppt_x"/>
                                              </p:val>
                                            </p:tav>
                                          </p:tavLst>
                                        </p:anim>
                                        <p:anim calcmode="lin" valueType="num" p14:bounceEnd="50000">
                                          <p:cBhvr additive="base">
                                            <p:cTn id="8" dur="500" fill="hold"/>
                                            <p:tgtEl>
                                              <p:spTgt spid="11"/>
                                            </p:tgtEl>
                                            <p:attrNameLst>
                                              <p:attrName>ppt_y</p:attrName>
                                            </p:attrNameLst>
                                          </p:cBhvr>
                                          <p:tavLst>
                                            <p:tav tm="0">
                                              <p:val>
                                                <p:strVal val="#ppt_y"/>
                                              </p:val>
                                            </p:tav>
                                            <p:tav tm="100000">
                                              <p:val>
                                                <p:strVal val="#ppt_y"/>
                                              </p:val>
                                            </p:tav>
                                          </p:tavLst>
                                        </p:anim>
                                      </p:childTnLst>
                                    </p:cTn>
                                  </p:par>
                                  <p:par>
                                    <p:cTn id="9" presetID="2" presetClass="entr" presetSubtype="1" fill="hold" nodeType="withEffect" p14:presetBounceEnd="50000">
                                      <p:stCondLst>
                                        <p:cond delay="0"/>
                                      </p:stCondLst>
                                      <p:childTnLst>
                                        <p:set>
                                          <p:cBhvr>
                                            <p:cTn id="10" dur="1" fill="hold">
                                              <p:stCondLst>
                                                <p:cond delay="0"/>
                                              </p:stCondLst>
                                            </p:cTn>
                                            <p:tgtEl>
                                              <p:spTgt spid="14"/>
                                            </p:tgtEl>
                                            <p:attrNameLst>
                                              <p:attrName>style.visibility</p:attrName>
                                            </p:attrNameLst>
                                          </p:cBhvr>
                                          <p:to>
                                            <p:strVal val="visible"/>
                                          </p:to>
                                        </p:set>
                                        <p:anim calcmode="lin" valueType="num" p14:bounceEnd="50000">
                                          <p:cBhvr additive="base">
                                            <p:cTn id="11" dur="500" fill="hold"/>
                                            <p:tgtEl>
                                              <p:spTgt spid="14"/>
                                            </p:tgtEl>
                                            <p:attrNameLst>
                                              <p:attrName>ppt_x</p:attrName>
                                            </p:attrNameLst>
                                          </p:cBhvr>
                                          <p:tavLst>
                                            <p:tav tm="0">
                                              <p:val>
                                                <p:strVal val="#ppt_x"/>
                                              </p:val>
                                            </p:tav>
                                            <p:tav tm="100000">
                                              <p:val>
                                                <p:strVal val="#ppt_x"/>
                                              </p:val>
                                            </p:tav>
                                          </p:tavLst>
                                        </p:anim>
                                        <p:anim calcmode="lin" valueType="num" p14:bounceEnd="50000">
                                          <p:cBhvr additive="base">
                                            <p:cTn id="12" dur="500" fill="hold"/>
                                            <p:tgtEl>
                                              <p:spTgt spid="14"/>
                                            </p:tgtEl>
                                            <p:attrNameLst>
                                              <p:attrName>ppt_y</p:attrName>
                                            </p:attrNameLst>
                                          </p:cBhvr>
                                          <p:tavLst>
                                            <p:tav tm="0">
                                              <p:val>
                                                <p:strVal val="0-#ppt_h/2"/>
                                              </p:val>
                                            </p:tav>
                                            <p:tav tm="100000">
                                              <p:val>
                                                <p:strVal val="#ppt_y"/>
                                              </p:val>
                                            </p:tav>
                                          </p:tavLst>
                                        </p:anim>
                                      </p:childTnLst>
                                    </p:cTn>
                                  </p:par>
                                </p:childTnLst>
                              </p:cTn>
                            </p:par>
                            <p:par>
                              <p:cTn id="13" fill="hold">
                                <p:stCondLst>
                                  <p:cond delay="500"/>
                                </p:stCondLst>
                                <p:childTnLst>
                                  <p:par>
                                    <p:cTn id="14" presetID="10" presetClass="entr" presetSubtype="0" fill="hold" grpId="0" nodeType="after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fade">
                                          <p:cBhvr>
                                            <p:cTn id="16" dur="500"/>
                                            <p:tgtEl>
                                              <p:spTgt spid="3"/>
                                            </p:tgtEl>
                                          </p:cBhvr>
                                        </p:animEffect>
                                      </p:childTnLst>
                                    </p:cTn>
                                  </p:par>
                                </p:childTnLst>
                              </p:cTn>
                            </p:par>
                            <p:par>
                              <p:cTn id="17" fill="hold">
                                <p:stCondLst>
                                  <p:cond delay="1000"/>
                                </p:stCondLst>
                                <p:childTnLst>
                                  <p:par>
                                    <p:cTn id="18" presetID="10" presetClass="entr" presetSubtype="0" fill="hold" grpId="0" nodeType="after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fade">
                                          <p:cBhvr>
                                            <p:cTn id="20" dur="500"/>
                                            <p:tgtEl>
                                              <p:spTgt spid="8"/>
                                            </p:tgtEl>
                                          </p:cBhvr>
                                        </p:animEffect>
                                      </p:childTnLst>
                                    </p:cTn>
                                  </p:par>
                                </p:childTnLst>
                              </p:cTn>
                            </p:par>
                            <p:par>
                              <p:cTn id="21" fill="hold">
                                <p:stCondLst>
                                  <p:cond delay="1500"/>
                                </p:stCondLst>
                                <p:childTnLst>
                                  <p:par>
                                    <p:cTn id="22" presetID="10" presetClass="entr" presetSubtype="0" fill="hold" grpId="0" nodeType="after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fade">
                                          <p:cBhvr>
                                            <p:cTn id="24"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8" grpId="0"/>
          <p:bldP spid="9"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1+#ppt_w/2"/>
                                              </p:val>
                                            </p:tav>
                                            <p:tav tm="100000">
                                              <p:val>
                                                <p:strVal val="#ppt_x"/>
                                              </p:val>
                                            </p:tav>
                                          </p:tavLst>
                                        </p:anim>
                                        <p:anim calcmode="lin" valueType="num">
                                          <p:cBhvr additive="base">
                                            <p:cTn id="8" dur="500" fill="hold"/>
                                            <p:tgtEl>
                                              <p:spTgt spid="11"/>
                                            </p:tgtEl>
                                            <p:attrNameLst>
                                              <p:attrName>ppt_y</p:attrName>
                                            </p:attrNameLst>
                                          </p:cBhvr>
                                          <p:tavLst>
                                            <p:tav tm="0">
                                              <p:val>
                                                <p:strVal val="#ppt_y"/>
                                              </p:val>
                                            </p:tav>
                                            <p:tav tm="100000">
                                              <p:val>
                                                <p:strVal val="#ppt_y"/>
                                              </p:val>
                                            </p:tav>
                                          </p:tavLst>
                                        </p:anim>
                                      </p:childTnLst>
                                    </p:cTn>
                                  </p:par>
                                  <p:par>
                                    <p:cTn id="9" presetID="2" presetClass="entr" presetSubtype="1" fill="hold" nodeType="withEffect">
                                      <p:stCondLst>
                                        <p:cond delay="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500" fill="hold"/>
                                            <p:tgtEl>
                                              <p:spTgt spid="14"/>
                                            </p:tgtEl>
                                            <p:attrNameLst>
                                              <p:attrName>ppt_x</p:attrName>
                                            </p:attrNameLst>
                                          </p:cBhvr>
                                          <p:tavLst>
                                            <p:tav tm="0">
                                              <p:val>
                                                <p:strVal val="#ppt_x"/>
                                              </p:val>
                                            </p:tav>
                                            <p:tav tm="100000">
                                              <p:val>
                                                <p:strVal val="#ppt_x"/>
                                              </p:val>
                                            </p:tav>
                                          </p:tavLst>
                                        </p:anim>
                                        <p:anim calcmode="lin" valueType="num">
                                          <p:cBhvr additive="base">
                                            <p:cTn id="12" dur="500" fill="hold"/>
                                            <p:tgtEl>
                                              <p:spTgt spid="14"/>
                                            </p:tgtEl>
                                            <p:attrNameLst>
                                              <p:attrName>ppt_y</p:attrName>
                                            </p:attrNameLst>
                                          </p:cBhvr>
                                          <p:tavLst>
                                            <p:tav tm="0">
                                              <p:val>
                                                <p:strVal val="0-#ppt_h/2"/>
                                              </p:val>
                                            </p:tav>
                                            <p:tav tm="100000">
                                              <p:val>
                                                <p:strVal val="#ppt_y"/>
                                              </p:val>
                                            </p:tav>
                                          </p:tavLst>
                                        </p:anim>
                                      </p:childTnLst>
                                    </p:cTn>
                                  </p:par>
                                </p:childTnLst>
                              </p:cTn>
                            </p:par>
                            <p:par>
                              <p:cTn id="13" fill="hold">
                                <p:stCondLst>
                                  <p:cond delay="500"/>
                                </p:stCondLst>
                                <p:childTnLst>
                                  <p:par>
                                    <p:cTn id="14" presetID="10" presetClass="entr" presetSubtype="0" fill="hold" grpId="0" nodeType="after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fade">
                                          <p:cBhvr>
                                            <p:cTn id="16" dur="500"/>
                                            <p:tgtEl>
                                              <p:spTgt spid="3"/>
                                            </p:tgtEl>
                                          </p:cBhvr>
                                        </p:animEffect>
                                      </p:childTnLst>
                                    </p:cTn>
                                  </p:par>
                                </p:childTnLst>
                              </p:cTn>
                            </p:par>
                            <p:par>
                              <p:cTn id="17" fill="hold">
                                <p:stCondLst>
                                  <p:cond delay="1000"/>
                                </p:stCondLst>
                                <p:childTnLst>
                                  <p:par>
                                    <p:cTn id="18" presetID="10" presetClass="entr" presetSubtype="0" fill="hold" grpId="0" nodeType="after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fade">
                                          <p:cBhvr>
                                            <p:cTn id="20" dur="500"/>
                                            <p:tgtEl>
                                              <p:spTgt spid="8"/>
                                            </p:tgtEl>
                                          </p:cBhvr>
                                        </p:animEffect>
                                      </p:childTnLst>
                                    </p:cTn>
                                  </p:par>
                                </p:childTnLst>
                              </p:cTn>
                            </p:par>
                            <p:par>
                              <p:cTn id="21" fill="hold">
                                <p:stCondLst>
                                  <p:cond delay="1500"/>
                                </p:stCondLst>
                                <p:childTnLst>
                                  <p:par>
                                    <p:cTn id="22" presetID="10" presetClass="entr" presetSubtype="0" fill="hold" grpId="0" nodeType="after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fade">
                                          <p:cBhvr>
                                            <p:cTn id="24"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8" grpId="0"/>
          <p:bldP spid="9" grpId="0"/>
        </p:bldLst>
      </p:timing>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3" name="Title 12">
            <a:extLst>
              <a:ext uri="{FF2B5EF4-FFF2-40B4-BE49-F238E27FC236}">
                <a16:creationId xmlns:a16="http://schemas.microsoft.com/office/drawing/2014/main" id="{2BF311F1-EB48-C781-2651-828C36930D48}"/>
              </a:ext>
            </a:extLst>
          </p:cNvPr>
          <p:cNvSpPr>
            <a:spLocks noGrp="1"/>
          </p:cNvSpPr>
          <p:nvPr>
            <p:ph type="ctrTitle"/>
          </p:nvPr>
        </p:nvSpPr>
        <p:spPr>
          <a:xfrm>
            <a:off x="1524000" y="-2387600"/>
            <a:ext cx="9144000" cy="2387600"/>
          </a:xfrm>
        </p:spPr>
        <p:txBody>
          <a:bodyPr vert="horz" lIns="91440" tIns="45720" rIns="91440" bIns="45720" rtlCol="0" anchor="b">
            <a:normAutofit/>
          </a:bodyPr>
          <a:lstStyle/>
          <a:p>
            <a:r>
              <a:rPr lang="en-US" dirty="0"/>
              <a:t>Edith Key</a:t>
            </a:r>
          </a:p>
        </p:txBody>
      </p:sp>
      <p:grpSp>
        <p:nvGrpSpPr>
          <p:cNvPr id="9" name="Group 8" descr="A back and white old photograph of Edith Key, an older lady with short grey hair and glasses.">
            <a:extLst>
              <a:ext uri="{FF2B5EF4-FFF2-40B4-BE49-F238E27FC236}">
                <a16:creationId xmlns:a16="http://schemas.microsoft.com/office/drawing/2014/main" id="{51DC973C-B683-2962-032A-DC6F00FC4E53}"/>
              </a:ext>
            </a:extLst>
          </p:cNvPr>
          <p:cNvGrpSpPr/>
          <p:nvPr/>
        </p:nvGrpSpPr>
        <p:grpSpPr>
          <a:xfrm>
            <a:off x="641750" y="671664"/>
            <a:ext cx="3115552" cy="4323974"/>
            <a:chOff x="641750" y="671664"/>
            <a:chExt cx="3115552" cy="4323974"/>
          </a:xfrm>
        </p:grpSpPr>
        <p:pic>
          <p:nvPicPr>
            <p:cNvPr id="6" name="Picture 5" descr="A close-up of a person&#10;&#10;Description automatically generated">
              <a:extLst>
                <a:ext uri="{FF2B5EF4-FFF2-40B4-BE49-F238E27FC236}">
                  <a16:creationId xmlns:a16="http://schemas.microsoft.com/office/drawing/2014/main" id="{FE3B5B36-EF83-8C83-2B72-541A5051BF3B}"/>
                </a:ext>
              </a:extLst>
            </p:cNvPr>
            <p:cNvPicPr>
              <a:picLocks noChangeAspect="1"/>
            </p:cNvPicPr>
            <p:nvPr/>
          </p:nvPicPr>
          <p:blipFill>
            <a:blip r:embed="rId4"/>
            <a:stretch>
              <a:fillRect/>
            </a:stretch>
          </p:blipFill>
          <p:spPr>
            <a:xfrm>
              <a:off x="641750" y="671664"/>
              <a:ext cx="2740547" cy="4323974"/>
            </a:xfrm>
            <a:prstGeom prst="rect">
              <a:avLst/>
            </a:prstGeom>
            <a:ln w="25400">
              <a:solidFill>
                <a:schemeClr val="tx1"/>
              </a:solidFill>
            </a:ln>
          </p:spPr>
        </p:pic>
        <p:sp>
          <p:nvSpPr>
            <p:cNvPr id="11" name="TextBox 10">
              <a:extLst>
                <a:ext uri="{FF2B5EF4-FFF2-40B4-BE49-F238E27FC236}">
                  <a16:creationId xmlns:a16="http://schemas.microsoft.com/office/drawing/2014/main" id="{4FE24D74-7847-3582-B8BD-72AE82AE8D13}"/>
                </a:ext>
              </a:extLst>
            </p:cNvPr>
            <p:cNvSpPr txBox="1"/>
            <p:nvPr/>
          </p:nvSpPr>
          <p:spPr>
            <a:xfrm>
              <a:off x="1135412" y="681177"/>
              <a:ext cx="2621890" cy="215444"/>
            </a:xfrm>
            <a:prstGeom prst="rect">
              <a:avLst/>
            </a:prstGeom>
            <a:noFill/>
          </p:spPr>
          <p:txBody>
            <a:bodyPr wrap="square">
              <a:spAutoFit/>
            </a:bodyPr>
            <a:lstStyle/>
            <a:p>
              <a:r>
                <a:rPr lang="en-GB" sz="800" b="0" i="0" dirty="0">
                  <a:solidFill>
                    <a:schemeClr val="bg2">
                      <a:lumMod val="25000"/>
                    </a:schemeClr>
                  </a:solidFill>
                  <a:effectLst/>
                  <a:latin typeface="Nunito" panose="02000503000000000000" pitchFamily="2" charset="77"/>
                </a:rPr>
                <a:t>© Public Domain from Wikimedia Commons</a:t>
              </a:r>
              <a:endParaRPr lang="en-GB" sz="800" dirty="0">
                <a:solidFill>
                  <a:schemeClr val="bg2">
                    <a:lumMod val="25000"/>
                  </a:schemeClr>
                </a:solidFill>
                <a:latin typeface="Nunito" panose="02000503000000000000" pitchFamily="2" charset="77"/>
              </a:endParaRPr>
            </a:p>
          </p:txBody>
        </p:sp>
      </p:grpSp>
      <p:sp>
        <p:nvSpPr>
          <p:cNvPr id="4" name="Title 1">
            <a:extLst>
              <a:ext uri="{FF2B5EF4-FFF2-40B4-BE49-F238E27FC236}">
                <a16:creationId xmlns:a16="http://schemas.microsoft.com/office/drawing/2014/main" id="{7AB14ACD-7BEB-228C-99E1-1BB65F97C874}"/>
              </a:ext>
            </a:extLst>
          </p:cNvPr>
          <p:cNvSpPr txBox="1">
            <a:spLocks/>
          </p:cNvSpPr>
          <p:nvPr/>
        </p:nvSpPr>
        <p:spPr>
          <a:xfrm>
            <a:off x="3601261" y="600426"/>
            <a:ext cx="7574691" cy="739405"/>
          </a:xfrm>
          <a:prstGeom prst="rect">
            <a:avLst/>
          </a:prstGeom>
        </p:spPr>
        <p:txBody>
          <a:bodyPr vert="horz" lIns="91440" tIns="45720" rIns="91440" bIns="45720" rtlCol="0" anchor="b">
            <a:normAutofit fontScale="92500" lnSpcReduction="2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dirty="0">
                <a:ln w="12700">
                  <a:noFill/>
                </a:ln>
                <a:latin typeface="Superclarendon Rg" panose="02060605060000020003" pitchFamily="18" charset="77"/>
              </a:rPr>
              <a:t>Edith Key (1872-1937)</a:t>
            </a:r>
          </a:p>
        </p:txBody>
      </p:sp>
      <p:sp>
        <p:nvSpPr>
          <p:cNvPr id="3" name="TextBox 2">
            <a:extLst>
              <a:ext uri="{FF2B5EF4-FFF2-40B4-BE49-F238E27FC236}">
                <a16:creationId xmlns:a16="http://schemas.microsoft.com/office/drawing/2014/main" id="{A8537F30-7CE9-FDFD-60D6-38AF35774DC2}"/>
              </a:ext>
            </a:extLst>
          </p:cNvPr>
          <p:cNvSpPr txBox="1"/>
          <p:nvPr/>
        </p:nvSpPr>
        <p:spPr>
          <a:xfrm>
            <a:off x="3601261" y="1435435"/>
            <a:ext cx="7784494" cy="800219"/>
          </a:xfrm>
          <a:prstGeom prst="rect">
            <a:avLst/>
          </a:prstGeom>
          <a:noFill/>
        </p:spPr>
        <p:txBody>
          <a:bodyPr wrap="square">
            <a:spAutoFit/>
          </a:bodyPr>
          <a:lstStyle/>
          <a:p>
            <a:pPr>
              <a:lnSpc>
                <a:spcPct val="150000"/>
              </a:lnSpc>
            </a:pPr>
            <a:r>
              <a:rPr lang="en-GB" sz="1600" dirty="0">
                <a:latin typeface="Linkpen 17a Print" panose="03050602060000000000" pitchFamily="66" charset="77"/>
              </a:rPr>
              <a:t>Edith Key (1872-1938) was a Huddersfield mill worker as a child and young woman. </a:t>
            </a:r>
          </a:p>
        </p:txBody>
      </p:sp>
      <p:sp>
        <p:nvSpPr>
          <p:cNvPr id="7" name="TextBox 6">
            <a:extLst>
              <a:ext uri="{FF2B5EF4-FFF2-40B4-BE49-F238E27FC236}">
                <a16:creationId xmlns:a16="http://schemas.microsoft.com/office/drawing/2014/main" id="{51F4A816-4FB2-8BFF-C9E3-A281F03EBADD}"/>
              </a:ext>
            </a:extLst>
          </p:cNvPr>
          <p:cNvSpPr txBox="1"/>
          <p:nvPr/>
        </p:nvSpPr>
        <p:spPr>
          <a:xfrm>
            <a:off x="3601261" y="2407939"/>
            <a:ext cx="7784494" cy="1538883"/>
          </a:xfrm>
          <a:prstGeom prst="rect">
            <a:avLst/>
          </a:prstGeom>
          <a:noFill/>
        </p:spPr>
        <p:txBody>
          <a:bodyPr wrap="square">
            <a:spAutoFit/>
          </a:bodyPr>
          <a:lstStyle/>
          <a:p>
            <a:pPr>
              <a:lnSpc>
                <a:spcPct val="150000"/>
              </a:lnSpc>
            </a:pPr>
            <a:r>
              <a:rPr lang="en-GB" sz="1600" dirty="0">
                <a:latin typeface="Linkpen 17a Print" panose="03050602060000000000" pitchFamily="66" charset="77"/>
              </a:rPr>
              <a:t>Her musical talent led to her joining Huddersfield Choral Society, where she met her future husband Frederic, a blind musician. She went on to manage the music shop they ran together.</a:t>
            </a:r>
          </a:p>
        </p:txBody>
      </p:sp>
      <p:sp>
        <p:nvSpPr>
          <p:cNvPr id="8" name="TextBox 7">
            <a:extLst>
              <a:ext uri="{FF2B5EF4-FFF2-40B4-BE49-F238E27FC236}">
                <a16:creationId xmlns:a16="http://schemas.microsoft.com/office/drawing/2014/main" id="{AAF50E45-A258-ECC8-1F38-63F7F6775356}"/>
              </a:ext>
            </a:extLst>
          </p:cNvPr>
          <p:cNvSpPr txBox="1"/>
          <p:nvPr/>
        </p:nvSpPr>
        <p:spPr>
          <a:xfrm>
            <a:off x="3601261" y="4119108"/>
            <a:ext cx="7784494" cy="800219"/>
          </a:xfrm>
          <a:prstGeom prst="rect">
            <a:avLst/>
          </a:prstGeom>
          <a:noFill/>
        </p:spPr>
        <p:txBody>
          <a:bodyPr wrap="square">
            <a:spAutoFit/>
          </a:bodyPr>
          <a:lstStyle/>
          <a:p>
            <a:pPr>
              <a:lnSpc>
                <a:spcPct val="150000"/>
              </a:lnSpc>
            </a:pPr>
            <a:r>
              <a:rPr lang="en-GB" sz="1600" dirty="0">
                <a:latin typeface="Linkpen 17a Print" panose="03050602060000000000" pitchFamily="66" charset="77"/>
              </a:rPr>
              <a:t>She became an important local campaigner for female suffrage, as secretary-organiser of the Huddersfield branch of the WSPU. </a:t>
            </a:r>
          </a:p>
        </p:txBody>
      </p:sp>
      <p:sp>
        <p:nvSpPr>
          <p:cNvPr id="5" name="TextBox 4">
            <a:extLst>
              <a:ext uri="{FF2B5EF4-FFF2-40B4-BE49-F238E27FC236}">
                <a16:creationId xmlns:a16="http://schemas.microsoft.com/office/drawing/2014/main" id="{DFBA437A-5584-7F59-F2DD-1BDDEB119FCF}"/>
              </a:ext>
            </a:extLst>
          </p:cNvPr>
          <p:cNvSpPr txBox="1"/>
          <p:nvPr/>
        </p:nvSpPr>
        <p:spPr>
          <a:xfrm>
            <a:off x="494268" y="5091612"/>
            <a:ext cx="10331050" cy="1169551"/>
          </a:xfrm>
          <a:prstGeom prst="rect">
            <a:avLst/>
          </a:prstGeom>
          <a:noFill/>
        </p:spPr>
        <p:txBody>
          <a:bodyPr wrap="square">
            <a:spAutoFit/>
          </a:bodyPr>
          <a:lstStyle/>
          <a:p>
            <a:pPr>
              <a:lnSpc>
                <a:spcPct val="150000"/>
              </a:lnSpc>
            </a:pPr>
            <a:r>
              <a:rPr lang="en-GB" sz="1600" dirty="0">
                <a:latin typeface="Linkpen 17a Print" panose="03050602060000000000" pitchFamily="66" charset="77"/>
              </a:rPr>
              <a:t>Its founder Emmeline </a:t>
            </a:r>
            <a:r>
              <a:rPr lang="en-GB" sz="1600" dirty="0" err="1">
                <a:latin typeface="Linkpen 17a Print" panose="03050602060000000000" pitchFamily="66" charset="77"/>
              </a:rPr>
              <a:t>Pankurst</a:t>
            </a:r>
            <a:r>
              <a:rPr lang="en-GB" sz="1600" dirty="0">
                <a:latin typeface="Linkpen 17a Print" panose="03050602060000000000" pitchFamily="66" charset="77"/>
              </a:rPr>
              <a:t> and her daughter Adela were visitors to Edith’s home, which also provided shelter to a number of suffragettes who were avoiding the authorities. </a:t>
            </a:r>
          </a:p>
        </p:txBody>
      </p:sp>
      <p:pic>
        <p:nvPicPr>
          <p:cNvPr id="2" name="Picture 1">
            <a:extLst>
              <a:ext uri="{FF2B5EF4-FFF2-40B4-BE49-F238E27FC236}">
                <a16:creationId xmlns:a16="http://schemas.microsoft.com/office/drawing/2014/main" id="{4D44C2D9-BF24-C287-69A3-9644F139F1C7}"/>
              </a:ext>
              <a:ext uri="{C183D7F6-B498-43B3-948B-1728B52AA6E4}">
                <adec:decorative xmlns:adec="http://schemas.microsoft.com/office/drawing/2017/decorative" val="1"/>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10540181" y="5496232"/>
            <a:ext cx="1651818" cy="1360326"/>
          </a:xfrm>
          <a:prstGeom prst="rect">
            <a:avLst/>
          </a:prstGeom>
        </p:spPr>
      </p:pic>
    </p:spTree>
    <p:extLst>
      <p:ext uri="{BB962C8B-B14F-4D97-AF65-F5344CB8AC3E}">
        <p14:creationId xmlns:p14="http://schemas.microsoft.com/office/powerpoint/2010/main" val="14894178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500"/>
                                        <p:tgtEl>
                                          <p:spTgt spid="9"/>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500"/>
                                        <p:tgtEl>
                                          <p:spTgt spid="3"/>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500"/>
                                        <p:tgtEl>
                                          <p:spTgt spid="7"/>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fade">
                                      <p:cBhvr>
                                        <p:cTn id="23" dur="500"/>
                                        <p:tgtEl>
                                          <p:spTgt spid="8"/>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fade">
                                      <p:cBhvr>
                                        <p:cTn id="2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3" grpId="0"/>
      <p:bldP spid="7" grpId="0"/>
      <p:bldP spid="8" grpId="0"/>
      <p:bldP spid="5"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B7A6E436-7574-4D97-16D0-C7493269171C}"/>
              </a:ext>
            </a:extLst>
          </p:cNvPr>
          <p:cNvSpPr>
            <a:spLocks noGrp="1"/>
          </p:cNvSpPr>
          <p:nvPr>
            <p:ph type="ctrTitle"/>
          </p:nvPr>
        </p:nvSpPr>
        <p:spPr>
          <a:xfrm>
            <a:off x="1524000" y="-2387600"/>
            <a:ext cx="9144000" cy="2387600"/>
          </a:xfrm>
        </p:spPr>
        <p:txBody>
          <a:bodyPr vert="horz" lIns="91440" tIns="45720" rIns="91440" bIns="45720" rtlCol="0" anchor="b">
            <a:normAutofit/>
          </a:bodyPr>
          <a:lstStyle/>
          <a:p>
            <a:r>
              <a:rPr lang="en-US" dirty="0"/>
              <a:t>Edith Key Part 2</a:t>
            </a:r>
          </a:p>
        </p:txBody>
      </p:sp>
      <p:grpSp>
        <p:nvGrpSpPr>
          <p:cNvPr id="4" name="Group 3" descr="A back and white old photograph of Edith Key, an older lady with short grey hair and glasses.">
            <a:extLst>
              <a:ext uri="{FF2B5EF4-FFF2-40B4-BE49-F238E27FC236}">
                <a16:creationId xmlns:a16="http://schemas.microsoft.com/office/drawing/2014/main" id="{D798FDA4-DBF1-BECA-0BFA-621A950FC081}"/>
              </a:ext>
            </a:extLst>
          </p:cNvPr>
          <p:cNvGrpSpPr/>
          <p:nvPr/>
        </p:nvGrpSpPr>
        <p:grpSpPr>
          <a:xfrm>
            <a:off x="641750" y="671664"/>
            <a:ext cx="3115552" cy="4323974"/>
            <a:chOff x="641750" y="671664"/>
            <a:chExt cx="3115552" cy="4323974"/>
          </a:xfrm>
        </p:grpSpPr>
        <p:pic>
          <p:nvPicPr>
            <p:cNvPr id="11" name="Picture 10" descr="A close-up of a person&#10;&#10;Description automatically generated">
              <a:extLst>
                <a:ext uri="{FF2B5EF4-FFF2-40B4-BE49-F238E27FC236}">
                  <a16:creationId xmlns:a16="http://schemas.microsoft.com/office/drawing/2014/main" id="{D149CAF0-1914-A10D-1AFE-D7A4380FD5A4}"/>
                </a:ext>
              </a:extLst>
            </p:cNvPr>
            <p:cNvPicPr>
              <a:picLocks noChangeAspect="1"/>
            </p:cNvPicPr>
            <p:nvPr/>
          </p:nvPicPr>
          <p:blipFill>
            <a:blip r:embed="rId4"/>
            <a:stretch>
              <a:fillRect/>
            </a:stretch>
          </p:blipFill>
          <p:spPr>
            <a:xfrm>
              <a:off x="641750" y="671664"/>
              <a:ext cx="2740547" cy="4323974"/>
            </a:xfrm>
            <a:prstGeom prst="rect">
              <a:avLst/>
            </a:prstGeom>
            <a:ln w="25400">
              <a:solidFill>
                <a:schemeClr val="tx1"/>
              </a:solidFill>
            </a:ln>
          </p:spPr>
        </p:pic>
        <p:sp>
          <p:nvSpPr>
            <p:cNvPr id="13" name="TextBox 12">
              <a:extLst>
                <a:ext uri="{FF2B5EF4-FFF2-40B4-BE49-F238E27FC236}">
                  <a16:creationId xmlns:a16="http://schemas.microsoft.com/office/drawing/2014/main" id="{3234BB58-E4D6-FC16-262C-4308FCBD1EE1}"/>
                </a:ext>
              </a:extLst>
            </p:cNvPr>
            <p:cNvSpPr txBox="1"/>
            <p:nvPr/>
          </p:nvSpPr>
          <p:spPr>
            <a:xfrm>
              <a:off x="1135412" y="681177"/>
              <a:ext cx="2621890" cy="215444"/>
            </a:xfrm>
            <a:prstGeom prst="rect">
              <a:avLst/>
            </a:prstGeom>
            <a:noFill/>
          </p:spPr>
          <p:txBody>
            <a:bodyPr wrap="square">
              <a:spAutoFit/>
            </a:bodyPr>
            <a:lstStyle/>
            <a:p>
              <a:r>
                <a:rPr lang="en-GB" sz="800" b="0" i="0" dirty="0">
                  <a:solidFill>
                    <a:schemeClr val="bg2">
                      <a:lumMod val="25000"/>
                    </a:schemeClr>
                  </a:solidFill>
                  <a:effectLst/>
                  <a:latin typeface="Nunito" panose="02000503000000000000" pitchFamily="2" charset="77"/>
                </a:rPr>
                <a:t>© Public Domain from Wikimedia Commons</a:t>
              </a:r>
              <a:endParaRPr lang="en-GB" sz="800" dirty="0">
                <a:solidFill>
                  <a:schemeClr val="bg2">
                    <a:lumMod val="25000"/>
                  </a:schemeClr>
                </a:solidFill>
                <a:latin typeface="Nunito" panose="02000503000000000000" pitchFamily="2" charset="77"/>
              </a:endParaRPr>
            </a:p>
          </p:txBody>
        </p:sp>
      </p:grpSp>
      <p:sp>
        <p:nvSpPr>
          <p:cNvPr id="10" name="Title 1">
            <a:extLst>
              <a:ext uri="{FF2B5EF4-FFF2-40B4-BE49-F238E27FC236}">
                <a16:creationId xmlns:a16="http://schemas.microsoft.com/office/drawing/2014/main" id="{1E664FB4-AA1B-F433-165A-EB425584E646}"/>
              </a:ext>
            </a:extLst>
          </p:cNvPr>
          <p:cNvSpPr txBox="1">
            <a:spLocks/>
          </p:cNvSpPr>
          <p:nvPr/>
        </p:nvSpPr>
        <p:spPr>
          <a:xfrm>
            <a:off x="3601261" y="600426"/>
            <a:ext cx="7574691" cy="739405"/>
          </a:xfrm>
          <a:prstGeom prst="rect">
            <a:avLst/>
          </a:prstGeom>
        </p:spPr>
        <p:txBody>
          <a:bodyPr vert="horz" lIns="91440" tIns="45720" rIns="91440" bIns="45720" rtlCol="0" anchor="b">
            <a:normAutofit fontScale="92500" lnSpcReduction="2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dirty="0">
                <a:ln w="12700">
                  <a:noFill/>
                </a:ln>
                <a:latin typeface="Superclarendon Rg" panose="02060605060000020003" pitchFamily="18" charset="77"/>
              </a:rPr>
              <a:t>Edith Key (1872-1937)</a:t>
            </a:r>
          </a:p>
        </p:txBody>
      </p:sp>
      <p:sp>
        <p:nvSpPr>
          <p:cNvPr id="6" name="TextBox 5">
            <a:extLst>
              <a:ext uri="{FF2B5EF4-FFF2-40B4-BE49-F238E27FC236}">
                <a16:creationId xmlns:a16="http://schemas.microsoft.com/office/drawing/2014/main" id="{8366147B-754D-2ABE-64B1-AB736DB32EEF}"/>
              </a:ext>
            </a:extLst>
          </p:cNvPr>
          <p:cNvSpPr txBox="1"/>
          <p:nvPr/>
        </p:nvSpPr>
        <p:spPr>
          <a:xfrm>
            <a:off x="3601262" y="1312180"/>
            <a:ext cx="8138453" cy="1102225"/>
          </a:xfrm>
          <a:prstGeom prst="rect">
            <a:avLst/>
          </a:prstGeom>
          <a:noFill/>
        </p:spPr>
        <p:txBody>
          <a:bodyPr wrap="square">
            <a:spAutoFit/>
          </a:bodyPr>
          <a:lstStyle/>
          <a:p>
            <a:pPr>
              <a:lnSpc>
                <a:spcPct val="150000"/>
              </a:lnSpc>
            </a:pPr>
            <a:r>
              <a:rPr lang="en-GB" sz="1500" dirty="0">
                <a:latin typeface="Linkpen 17a Print" panose="03050602060000000000" pitchFamily="66" charset="77"/>
              </a:rPr>
              <a:t>Edith herself participated in suffrage demonstrations in London, resulting in several days in Holloway Jail before she was released due to lack of evidence.  </a:t>
            </a:r>
          </a:p>
        </p:txBody>
      </p:sp>
      <p:sp>
        <p:nvSpPr>
          <p:cNvPr id="3" name="TextBox 2">
            <a:extLst>
              <a:ext uri="{FF2B5EF4-FFF2-40B4-BE49-F238E27FC236}">
                <a16:creationId xmlns:a16="http://schemas.microsoft.com/office/drawing/2014/main" id="{A8537F30-7CE9-FDFD-60D6-38AF35774DC2}"/>
              </a:ext>
            </a:extLst>
          </p:cNvPr>
          <p:cNvSpPr txBox="1"/>
          <p:nvPr/>
        </p:nvSpPr>
        <p:spPr>
          <a:xfrm>
            <a:off x="3601262" y="2563399"/>
            <a:ext cx="8138453" cy="1448473"/>
          </a:xfrm>
          <a:prstGeom prst="rect">
            <a:avLst/>
          </a:prstGeom>
          <a:noFill/>
        </p:spPr>
        <p:txBody>
          <a:bodyPr wrap="square">
            <a:spAutoFit/>
          </a:bodyPr>
          <a:lstStyle/>
          <a:p>
            <a:pPr>
              <a:lnSpc>
                <a:spcPct val="150000"/>
              </a:lnSpc>
            </a:pPr>
            <a:r>
              <a:rPr lang="en-GB" sz="1500" dirty="0">
                <a:latin typeface="Linkpen 17a Print" panose="03050602060000000000" pitchFamily="66" charset="77"/>
              </a:rPr>
              <a:t>Edith Key was also involved in the Adult School Movement, was opposed to the Boer and First World Wars, and was highly active in the Huddersfield Cinderella Society, which aimed to clothe and feed poor children. </a:t>
            </a:r>
          </a:p>
        </p:txBody>
      </p:sp>
      <p:sp>
        <p:nvSpPr>
          <p:cNvPr id="8" name="TextBox 7">
            <a:extLst>
              <a:ext uri="{FF2B5EF4-FFF2-40B4-BE49-F238E27FC236}">
                <a16:creationId xmlns:a16="http://schemas.microsoft.com/office/drawing/2014/main" id="{AAF50E45-A258-ECC8-1F38-63F7F6775356}"/>
              </a:ext>
            </a:extLst>
          </p:cNvPr>
          <p:cNvSpPr txBox="1"/>
          <p:nvPr/>
        </p:nvSpPr>
        <p:spPr>
          <a:xfrm>
            <a:off x="3601263" y="4183949"/>
            <a:ext cx="8315434" cy="1102225"/>
          </a:xfrm>
          <a:prstGeom prst="rect">
            <a:avLst/>
          </a:prstGeom>
          <a:noFill/>
        </p:spPr>
        <p:txBody>
          <a:bodyPr wrap="square">
            <a:spAutoFit/>
          </a:bodyPr>
          <a:lstStyle/>
          <a:p>
            <a:pPr>
              <a:lnSpc>
                <a:spcPct val="150000"/>
              </a:lnSpc>
            </a:pPr>
            <a:r>
              <a:rPr lang="en-GB" sz="1500" dirty="0">
                <a:latin typeface="Linkpen 17a Print" panose="03050602060000000000" pitchFamily="66" charset="77"/>
              </a:rPr>
              <a:t>Her copy of the minutes book from the Huddersfield branch of the </a:t>
            </a:r>
          </a:p>
          <a:p>
            <a:pPr>
              <a:lnSpc>
                <a:spcPct val="150000"/>
              </a:lnSpc>
            </a:pPr>
            <a:r>
              <a:rPr lang="en-GB" sz="1500" dirty="0">
                <a:latin typeface="Linkpen 17a Print" panose="03050602060000000000" pitchFamily="66" charset="77"/>
              </a:rPr>
              <a:t>WSPU still survives today and gives historians an invaluable source </a:t>
            </a:r>
          </a:p>
          <a:p>
            <a:pPr>
              <a:lnSpc>
                <a:spcPct val="150000"/>
              </a:lnSpc>
            </a:pPr>
            <a:r>
              <a:rPr lang="en-GB" sz="1500" dirty="0">
                <a:latin typeface="Linkpen 17a Print" panose="03050602060000000000" pitchFamily="66" charset="77"/>
              </a:rPr>
              <a:t>of information about the suffragette movement in Huddersfield. </a:t>
            </a:r>
          </a:p>
        </p:txBody>
      </p:sp>
      <p:sp>
        <p:nvSpPr>
          <p:cNvPr id="9" name="TextBox 8">
            <a:extLst>
              <a:ext uri="{FF2B5EF4-FFF2-40B4-BE49-F238E27FC236}">
                <a16:creationId xmlns:a16="http://schemas.microsoft.com/office/drawing/2014/main" id="{F5642DEA-DA64-D1C7-D5F2-1985E1427EA6}"/>
              </a:ext>
            </a:extLst>
          </p:cNvPr>
          <p:cNvSpPr txBox="1"/>
          <p:nvPr/>
        </p:nvSpPr>
        <p:spPr>
          <a:xfrm>
            <a:off x="543428" y="5435168"/>
            <a:ext cx="11373269" cy="755976"/>
          </a:xfrm>
          <a:prstGeom prst="rect">
            <a:avLst/>
          </a:prstGeom>
          <a:noFill/>
        </p:spPr>
        <p:txBody>
          <a:bodyPr wrap="square">
            <a:spAutoFit/>
          </a:bodyPr>
          <a:lstStyle/>
          <a:p>
            <a:pPr>
              <a:lnSpc>
                <a:spcPct val="150000"/>
              </a:lnSpc>
            </a:pPr>
            <a:r>
              <a:rPr lang="en-GB" sz="1500" dirty="0">
                <a:latin typeface="Linkpen 17a Print" panose="03050602060000000000" pitchFamily="66" charset="77"/>
              </a:rPr>
              <a:t>The University of Huddersfield has a building named after Edith Key to </a:t>
            </a:r>
          </a:p>
          <a:p>
            <a:pPr>
              <a:lnSpc>
                <a:spcPct val="150000"/>
              </a:lnSpc>
            </a:pPr>
            <a:r>
              <a:rPr lang="en-GB" sz="1500" dirty="0">
                <a:latin typeface="Linkpen 17a Print" panose="03050602060000000000" pitchFamily="66" charset="77"/>
              </a:rPr>
              <a:t>honour her contribution to the campaign for suffrage.</a:t>
            </a:r>
          </a:p>
        </p:txBody>
      </p:sp>
      <p:pic>
        <p:nvPicPr>
          <p:cNvPr id="14" name="Picture 13" descr="A white sign that reads 'votes for women'.">
            <a:extLst>
              <a:ext uri="{FF2B5EF4-FFF2-40B4-BE49-F238E27FC236}">
                <a16:creationId xmlns:a16="http://schemas.microsoft.com/office/drawing/2014/main" id="{A9AA325B-BC8D-C92D-DC1D-80B7AD2AB266}"/>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rot="2404987">
            <a:off x="8915399" y="5197670"/>
            <a:ext cx="1776566" cy="1665282"/>
          </a:xfrm>
          <a:prstGeom prst="rect">
            <a:avLst/>
          </a:prstGeom>
        </p:spPr>
      </p:pic>
      <p:pic>
        <p:nvPicPr>
          <p:cNvPr id="2" name="Picture 1">
            <a:extLst>
              <a:ext uri="{FF2B5EF4-FFF2-40B4-BE49-F238E27FC236}">
                <a16:creationId xmlns:a16="http://schemas.microsoft.com/office/drawing/2014/main" id="{4D44C2D9-BF24-C287-69A3-9644F139F1C7}"/>
              </a:ext>
              <a:ext uri="{C183D7F6-B498-43B3-948B-1728B52AA6E4}">
                <adec:decorative xmlns:adec="http://schemas.microsoft.com/office/drawing/2017/decorative" val="1"/>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10540181" y="5496232"/>
            <a:ext cx="1651818" cy="1360326"/>
          </a:xfrm>
          <a:prstGeom prst="rect">
            <a:avLst/>
          </a:prstGeom>
        </p:spPr>
      </p:pic>
    </p:spTree>
    <p:extLst>
      <p:ext uri="{BB962C8B-B14F-4D97-AF65-F5344CB8AC3E}">
        <p14:creationId xmlns:p14="http://schemas.microsoft.com/office/powerpoint/2010/main" val="386416327"/>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500"/>
                                            <p:tgtEl>
                                              <p:spTgt spid="9"/>
                                            </p:tgtEl>
                                          </p:cBhvr>
                                        </p:animEffect>
                                      </p:childTnLst>
                                    </p:cTn>
                                  </p:par>
                                </p:childTnLst>
                              </p:cTn>
                            </p:par>
                            <p:par>
                              <p:cTn id="20" fill="hold">
                                <p:stCondLst>
                                  <p:cond delay="2000"/>
                                </p:stCondLst>
                                <p:childTnLst>
                                  <p:par>
                                    <p:cTn id="21" presetID="2" presetClass="entr" presetSubtype="1" fill="hold" nodeType="afterEffect" p14:presetBounceEnd="50000">
                                      <p:stCondLst>
                                        <p:cond delay="0"/>
                                      </p:stCondLst>
                                      <p:childTnLst>
                                        <p:set>
                                          <p:cBhvr>
                                            <p:cTn id="22" dur="1" fill="hold">
                                              <p:stCondLst>
                                                <p:cond delay="0"/>
                                              </p:stCondLst>
                                            </p:cTn>
                                            <p:tgtEl>
                                              <p:spTgt spid="14"/>
                                            </p:tgtEl>
                                            <p:attrNameLst>
                                              <p:attrName>style.visibility</p:attrName>
                                            </p:attrNameLst>
                                          </p:cBhvr>
                                          <p:to>
                                            <p:strVal val="visible"/>
                                          </p:to>
                                        </p:set>
                                        <p:anim calcmode="lin" valueType="num" p14:bounceEnd="50000">
                                          <p:cBhvr additive="base">
                                            <p:cTn id="23" dur="500" fill="hold"/>
                                            <p:tgtEl>
                                              <p:spTgt spid="14"/>
                                            </p:tgtEl>
                                            <p:attrNameLst>
                                              <p:attrName>ppt_x</p:attrName>
                                            </p:attrNameLst>
                                          </p:cBhvr>
                                          <p:tavLst>
                                            <p:tav tm="0">
                                              <p:val>
                                                <p:strVal val="#ppt_x"/>
                                              </p:val>
                                            </p:tav>
                                            <p:tav tm="100000">
                                              <p:val>
                                                <p:strVal val="#ppt_x"/>
                                              </p:val>
                                            </p:tav>
                                          </p:tavLst>
                                        </p:anim>
                                        <p:anim calcmode="lin" valueType="num" p14:bounceEnd="50000">
                                          <p:cBhvr additive="base">
                                            <p:cTn id="24" dur="500" fill="hold"/>
                                            <p:tgtEl>
                                              <p:spTgt spid="14"/>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 grpId="0"/>
          <p:bldP spid="8" grpId="0"/>
          <p:bldP spid="9"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500"/>
                                            <p:tgtEl>
                                              <p:spTgt spid="9"/>
                                            </p:tgtEl>
                                          </p:cBhvr>
                                        </p:animEffect>
                                      </p:childTnLst>
                                    </p:cTn>
                                  </p:par>
                                </p:childTnLst>
                              </p:cTn>
                            </p:par>
                            <p:par>
                              <p:cTn id="20" fill="hold">
                                <p:stCondLst>
                                  <p:cond delay="2000"/>
                                </p:stCondLst>
                                <p:childTnLst>
                                  <p:par>
                                    <p:cTn id="21" presetID="2" presetClass="entr" presetSubtype="1" fill="hold" nodeType="afterEffect">
                                      <p:stCondLst>
                                        <p:cond delay="0"/>
                                      </p:stCondLst>
                                      <p:childTnLst>
                                        <p:set>
                                          <p:cBhvr>
                                            <p:cTn id="22" dur="1" fill="hold">
                                              <p:stCondLst>
                                                <p:cond delay="0"/>
                                              </p:stCondLst>
                                            </p:cTn>
                                            <p:tgtEl>
                                              <p:spTgt spid="14"/>
                                            </p:tgtEl>
                                            <p:attrNameLst>
                                              <p:attrName>style.visibility</p:attrName>
                                            </p:attrNameLst>
                                          </p:cBhvr>
                                          <p:to>
                                            <p:strVal val="visible"/>
                                          </p:to>
                                        </p:set>
                                        <p:anim calcmode="lin" valueType="num">
                                          <p:cBhvr additive="base">
                                            <p:cTn id="23" dur="500" fill="hold"/>
                                            <p:tgtEl>
                                              <p:spTgt spid="14"/>
                                            </p:tgtEl>
                                            <p:attrNameLst>
                                              <p:attrName>ppt_x</p:attrName>
                                            </p:attrNameLst>
                                          </p:cBhvr>
                                          <p:tavLst>
                                            <p:tav tm="0">
                                              <p:val>
                                                <p:strVal val="#ppt_x"/>
                                              </p:val>
                                            </p:tav>
                                            <p:tav tm="100000">
                                              <p:val>
                                                <p:strVal val="#ppt_x"/>
                                              </p:val>
                                            </p:tav>
                                          </p:tavLst>
                                        </p:anim>
                                        <p:anim calcmode="lin" valueType="num">
                                          <p:cBhvr additive="base">
                                            <p:cTn id="24" dur="500" fill="hold"/>
                                            <p:tgtEl>
                                              <p:spTgt spid="14"/>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 grpId="0"/>
          <p:bldP spid="8" grpId="0"/>
          <p:bldP spid="9" grpId="0"/>
        </p:bldLst>
      </p:timing>
    </mc:Fallback>
  </mc:AlternateContent>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2013 - 2022"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emplate>Office Theme 2013 - 2022</Template>
  <TotalTime>563</TotalTime>
  <Words>2779</Words>
  <Application>Microsoft Office PowerPoint</Application>
  <PresentationFormat>Widescreen</PresentationFormat>
  <Paragraphs>276</Paragraphs>
  <Slides>32</Slides>
  <Notes>32</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32</vt:i4>
      </vt:variant>
    </vt:vector>
  </HeadingPairs>
  <TitlesOfParts>
    <vt:vector size="40" baseType="lpstr">
      <vt:lpstr>Superclarendon Rg</vt:lpstr>
      <vt:lpstr>Nunito</vt:lpstr>
      <vt:lpstr>Calibri</vt:lpstr>
      <vt:lpstr>Aptos</vt:lpstr>
      <vt:lpstr>Calibri Light</vt:lpstr>
      <vt:lpstr>Linkpen 17a Print</vt:lpstr>
      <vt:lpstr>Arial</vt:lpstr>
      <vt:lpstr>Office Theme</vt:lpstr>
      <vt:lpstr>20th Century Huddersfield</vt:lpstr>
      <vt:lpstr>Huddersfield before the 20th Century</vt:lpstr>
      <vt:lpstr>Rugby</vt:lpstr>
      <vt:lpstr>Rugby Part 2</vt:lpstr>
      <vt:lpstr>Rugby Part 3</vt:lpstr>
      <vt:lpstr>Suffragettes</vt:lpstr>
      <vt:lpstr>Suffragettes Part 2</vt:lpstr>
      <vt:lpstr>Edith Key</vt:lpstr>
      <vt:lpstr>Edith Key Part 2</vt:lpstr>
      <vt:lpstr>Dora Thewlis</vt:lpstr>
      <vt:lpstr>Dora Thewlis Part 2</vt:lpstr>
      <vt:lpstr>World War 1</vt:lpstr>
      <vt:lpstr>The Allies and the Centra Powers</vt:lpstr>
      <vt:lpstr>Conscientious Objectors</vt:lpstr>
      <vt:lpstr>Conscientious Objectors Part 2</vt:lpstr>
      <vt:lpstr>Conscientious Objectors Part 3</vt:lpstr>
      <vt:lpstr>Belgian Refugees</vt:lpstr>
      <vt:lpstr>The Town That Bought Itself</vt:lpstr>
      <vt:lpstr>World War 2</vt:lpstr>
      <vt:lpstr>The Allies and the Axis Powers</vt:lpstr>
      <vt:lpstr>Britain’s Role in World War 2</vt:lpstr>
      <vt:lpstr>Germany Invades Poland</vt:lpstr>
      <vt:lpstr>Huddersfield Prisoner Of War Camp</vt:lpstr>
      <vt:lpstr>Huddersfield Anti-aircraft Station</vt:lpstr>
      <vt:lpstr>The Memorial in Greenhead Park</vt:lpstr>
      <vt:lpstr>The Windrush Generation</vt:lpstr>
      <vt:lpstr>Shortage Of Workers</vt:lpstr>
      <vt:lpstr>A City Of Sanctuary</vt:lpstr>
      <vt:lpstr>Huddersfield Then and Now</vt:lpstr>
      <vt:lpstr>Repurposing Buildings</vt:lpstr>
      <vt:lpstr>The Titanic Mill</vt:lpstr>
      <vt:lpstr>Huddersfield Industry</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Hannah Johnson</dc:creator>
  <cp:lastModifiedBy>McHarg, Catherine</cp:lastModifiedBy>
  <cp:revision>35</cp:revision>
  <dcterms:created xsi:type="dcterms:W3CDTF">2022-12-09T08:02:53Z</dcterms:created>
  <dcterms:modified xsi:type="dcterms:W3CDTF">2024-07-09T07:53:01Z</dcterms:modified>
</cp:coreProperties>
</file>