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2" r:id="rId1"/>
  </p:sldMasterIdLst>
  <p:notesMasterIdLst>
    <p:notesMasterId r:id="rId13"/>
  </p:notesMasterIdLst>
  <p:sldIdLst>
    <p:sldId id="256" r:id="rId2"/>
    <p:sldId id="257" r:id="rId3"/>
    <p:sldId id="261" r:id="rId4"/>
    <p:sldId id="259" r:id="rId5"/>
    <p:sldId id="263" r:id="rId6"/>
    <p:sldId id="264" r:id="rId7"/>
    <p:sldId id="262" r:id="rId8"/>
    <p:sldId id="258" r:id="rId9"/>
    <p:sldId id="265" r:id="rId10"/>
    <p:sldId id="266" r:id="rId11"/>
    <p:sldId id="267"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116"/>
    <p:restoredTop sz="96327"/>
  </p:normalViewPr>
  <p:slideViewPr>
    <p:cSldViewPr snapToGrid="0">
      <p:cViewPr varScale="1">
        <p:scale>
          <a:sx n="116" d="100"/>
          <a:sy n="116" d="100"/>
        </p:scale>
        <p:origin x="224" y="34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5/31/24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41493551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418570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3772892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1791551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623205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4248851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2890901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645532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1656863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1840217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5/31/24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5/31/24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5/31/24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5/31/24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5/31/24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5/31/24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5/31/24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5/31/24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5/31/24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5/31/24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5/31/24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5/31/24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FE9EA6B-134B-BD31-42CA-E36F7A0AD826}"/>
              </a:ext>
            </a:extLst>
          </p:cNvPr>
          <p:cNvSpPr>
            <a:spLocks noGrp="1"/>
          </p:cNvSpPr>
          <p:nvPr>
            <p:ph type="ctrTitle"/>
          </p:nvPr>
        </p:nvSpPr>
        <p:spPr>
          <a:xfrm>
            <a:off x="1524000" y="-2763837"/>
            <a:ext cx="9144000" cy="2387600"/>
          </a:xfrm>
        </p:spPr>
        <p:txBody>
          <a:bodyPr/>
          <a:lstStyle/>
          <a:p>
            <a:r>
              <a:rPr lang="en-US" dirty="0"/>
              <a:t>The Industrial Revolution in Huddersfield</a:t>
            </a:r>
          </a:p>
        </p:txBody>
      </p:sp>
      <p:pic>
        <p:nvPicPr>
          <p:cNvPr id="9" name="Picture 8" descr="The Industrial Revolution in Huddersfield">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1060174"/>
            <a:ext cx="12191999" cy="4638262"/>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69217" y="5446642"/>
            <a:ext cx="1722782" cy="1409915"/>
          </a:xfrm>
          <a:prstGeom prst="rect">
            <a:avLst/>
          </a:prstGeom>
        </p:spPr>
      </p:pic>
      <p:sp>
        <p:nvSpPr>
          <p:cNvPr id="4" name="Rectangle 3" descr="Drawing of Wellington Mills front of building.">
            <a:extLst>
              <a:ext uri="{FF2B5EF4-FFF2-40B4-BE49-F238E27FC236}">
                <a16:creationId xmlns:a16="http://schemas.microsoft.com/office/drawing/2014/main" id="{AEC98F7E-2FCB-3890-DD48-3D63DFEDC6D2}"/>
              </a:ext>
            </a:extLst>
          </p:cNvPr>
          <p:cNvSpPr/>
          <p:nvPr/>
        </p:nvSpPr>
        <p:spPr>
          <a:xfrm>
            <a:off x="-1" y="0"/>
            <a:ext cx="12191999"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05FE97-1305-8DC8-21B5-BFB6AC4DFF1C}"/>
              </a:ext>
            </a:extLst>
          </p:cNvPr>
          <p:cNvSpPr>
            <a:spLocks noGrp="1"/>
          </p:cNvSpPr>
          <p:nvPr>
            <p:ph type="ctrTitle"/>
          </p:nvPr>
        </p:nvSpPr>
        <p:spPr>
          <a:xfrm>
            <a:off x="1524000" y="-1366077"/>
            <a:ext cx="9144000" cy="1050049"/>
          </a:xfrm>
        </p:spPr>
        <p:txBody>
          <a:bodyPr/>
          <a:lstStyle/>
          <a:p>
            <a:r>
              <a:rPr lang="en-US" dirty="0"/>
              <a:t>Other industries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14528" y="542992"/>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Other industries</a:t>
            </a:r>
          </a:p>
        </p:txBody>
      </p:sp>
      <p:pic>
        <p:nvPicPr>
          <p:cNvPr id="11" name="Picture 10">
            <a:extLst>
              <a:ext uri="{FF2B5EF4-FFF2-40B4-BE49-F238E27FC236}">
                <a16:creationId xmlns:a16="http://schemas.microsoft.com/office/drawing/2014/main" id="{8D4BE690-601C-5B47-F249-C56AF7C850B7}"/>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69217" y="0"/>
            <a:ext cx="1722782" cy="1409915"/>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54398" y="1409915"/>
            <a:ext cx="11260524"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textile industry helped Huddersfield grow into a large and wealthy town. By 1911 there were 22,000 people employed in the industry in Huddersfield. This represented one third of all the men and two thirds of all the women.</a:t>
            </a:r>
          </a:p>
        </p:txBody>
      </p:sp>
      <p:sp>
        <p:nvSpPr>
          <p:cNvPr id="12" name="TextBox 11">
            <a:extLst>
              <a:ext uri="{FF2B5EF4-FFF2-40B4-BE49-F238E27FC236}">
                <a16:creationId xmlns:a16="http://schemas.microsoft.com/office/drawing/2014/main" id="{F9AF513F-679D-0DAA-DF2A-3FA5DD22C436}"/>
              </a:ext>
            </a:extLst>
          </p:cNvPr>
          <p:cNvSpPr txBox="1"/>
          <p:nvPr/>
        </p:nvSpPr>
        <p:spPr>
          <a:xfrm>
            <a:off x="414528" y="2643096"/>
            <a:ext cx="9180046" cy="3754874"/>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An industry that continued to support the textile industry was sheep farming, something that has happened in Huddersfield’s hilly surroundings for hundreds of years.</a:t>
            </a:r>
            <a:br>
              <a:rPr lang="en-GB" sz="1600" dirty="0">
                <a:latin typeface="Linkpen 17a Print" panose="03050602060000000000" pitchFamily="66" charset="77"/>
              </a:rPr>
            </a:br>
            <a:br>
              <a:rPr lang="en-GB" sz="1600" dirty="0">
                <a:latin typeface="Linkpen 17a Print" panose="03050602060000000000" pitchFamily="66" charset="77"/>
              </a:rPr>
            </a:br>
            <a:r>
              <a:rPr lang="en-GB" sz="1600" dirty="0">
                <a:latin typeface="Linkpen 17a Print" panose="03050602060000000000" pitchFamily="66" charset="77"/>
              </a:rPr>
              <a:t>Coal mining also became increasingly important during the Industrial Revolution. Coal was used to power the steam operated machinery and to fuel the railway. There were many pits extracting coal from the four main seams in the area. In 1867 alone, 384,700 tons of coal was produced by Huddersfield collieries.</a:t>
            </a:r>
          </a:p>
          <a:p>
            <a:pPr>
              <a:lnSpc>
                <a:spcPct val="150000"/>
              </a:lnSpc>
            </a:pPr>
            <a:endParaRPr lang="en-GB" sz="1600" dirty="0">
              <a:latin typeface="Linkpen 17a Print" panose="03050602060000000000" pitchFamily="66" charset="77"/>
            </a:endParaRPr>
          </a:p>
        </p:txBody>
      </p:sp>
      <p:grpSp>
        <p:nvGrpSpPr>
          <p:cNvPr id="13" name="Group 12" descr="A drawing of a mine cart full of coal and a pick axe with a wooden handle.">
            <a:extLst>
              <a:ext uri="{FF2B5EF4-FFF2-40B4-BE49-F238E27FC236}">
                <a16:creationId xmlns:a16="http://schemas.microsoft.com/office/drawing/2014/main" id="{CEDFAA92-8933-BCFB-DA78-3940A9F4FD04}"/>
              </a:ext>
            </a:extLst>
          </p:cNvPr>
          <p:cNvGrpSpPr/>
          <p:nvPr/>
        </p:nvGrpSpPr>
        <p:grpSpPr>
          <a:xfrm>
            <a:off x="9474199" y="2368184"/>
            <a:ext cx="2717800" cy="4261001"/>
            <a:chOff x="9474199" y="2368184"/>
            <a:chExt cx="2717800" cy="4261001"/>
          </a:xfrm>
        </p:grpSpPr>
        <p:pic>
          <p:nvPicPr>
            <p:cNvPr id="3" name="Picture 2" descr="A drawing of a mine cart full of coal.">
              <a:extLst>
                <a:ext uri="{FF2B5EF4-FFF2-40B4-BE49-F238E27FC236}">
                  <a16:creationId xmlns:a16="http://schemas.microsoft.com/office/drawing/2014/main" id="{FC95C0E9-2866-1ADB-4CE4-C2BB1007470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74199" y="4266985"/>
              <a:ext cx="2717800" cy="2362200"/>
            </a:xfrm>
            <a:prstGeom prst="rect">
              <a:avLst/>
            </a:prstGeom>
          </p:spPr>
        </p:pic>
        <p:pic>
          <p:nvPicPr>
            <p:cNvPr id="5" name="Picture 4" descr="A pick axe with a wooden handle.">
              <a:extLst>
                <a:ext uri="{FF2B5EF4-FFF2-40B4-BE49-F238E27FC236}">
                  <a16:creationId xmlns:a16="http://schemas.microsoft.com/office/drawing/2014/main" id="{C9246195-B0DF-9C9E-482A-0E9B29F247E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4512213">
              <a:off x="9175522" y="2861355"/>
              <a:ext cx="3143961" cy="2157620"/>
            </a:xfrm>
            <a:prstGeom prst="rect">
              <a:avLst/>
            </a:prstGeom>
          </p:spPr>
        </p:pic>
      </p:grpSp>
    </p:spTree>
    <p:extLst>
      <p:ext uri="{BB962C8B-B14F-4D97-AF65-F5344CB8AC3E}">
        <p14:creationId xmlns:p14="http://schemas.microsoft.com/office/powerpoint/2010/main" val="22833021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fade">
                                      <p:cBhvr>
                                        <p:cTn id="15" dur="500"/>
                                        <p:tgtEl>
                                          <p:spTgt spid="12">
                                            <p:txEl>
                                              <p:pRg st="0" end="0"/>
                                            </p:txEl>
                                          </p:spTgt>
                                        </p:tgtEl>
                                      </p:cBhvr>
                                    </p:animEffect>
                                  </p:childTnLst>
                                </p:cTn>
                              </p:par>
                            </p:childTnLst>
                          </p:cTn>
                        </p:par>
                        <p:par>
                          <p:cTn id="16" fill="hold">
                            <p:stCondLst>
                              <p:cond delay="1500"/>
                            </p:stCondLst>
                            <p:childTnLst>
                              <p:par>
                                <p:cTn id="17" presetID="2" presetClass="entr" presetSubtype="2" decel="5000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1+#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FE9EA6B-134B-BD31-42CA-E36F7A0AD826}"/>
              </a:ext>
            </a:extLst>
          </p:cNvPr>
          <p:cNvSpPr>
            <a:spLocks noGrp="1"/>
          </p:cNvSpPr>
          <p:nvPr>
            <p:ph type="ctrTitle"/>
          </p:nvPr>
        </p:nvSpPr>
        <p:spPr>
          <a:xfrm>
            <a:off x="1524000" y="-1338471"/>
            <a:ext cx="9144000" cy="962233"/>
          </a:xfrm>
        </p:spPr>
        <p:txBody>
          <a:bodyPr/>
          <a:lstStyle/>
          <a:p>
            <a:r>
              <a:rPr lang="en-US" dirty="0"/>
              <a:t>Changed Society</a:t>
            </a:r>
          </a:p>
        </p:txBody>
      </p:sp>
      <p:sp>
        <p:nvSpPr>
          <p:cNvPr id="4" name="Rectangle 3">
            <a:extLst>
              <a:ext uri="{FF2B5EF4-FFF2-40B4-BE49-F238E27FC236}">
                <a16:creationId xmlns:a16="http://schemas.microsoft.com/office/drawing/2014/main" id="{86F50B33-F958-1A54-68CC-D9968101C968}"/>
              </a:ext>
            </a:extLst>
          </p:cNvPr>
          <p:cNvSpPr/>
          <p:nvPr/>
        </p:nvSpPr>
        <p:spPr>
          <a:xfrm>
            <a:off x="1760540" y="500553"/>
            <a:ext cx="8627166" cy="5830956"/>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180000" rIns="1332000" bIns="36000" rtlCol="0" anchor="ctr"/>
          <a:lstStyle/>
          <a:p>
            <a:pPr>
              <a:lnSpc>
                <a:spcPct val="150000"/>
              </a:lnSpc>
            </a:pPr>
            <a:r>
              <a:rPr lang="en-US" sz="1600" dirty="0">
                <a:solidFill>
                  <a:schemeClr val="tx1"/>
                </a:solidFill>
                <a:latin typeface="Linkpen 17a Print" panose="03050602060000000000" pitchFamily="66" charset="77"/>
              </a:rPr>
              <a:t>The Industrial Revolution changed society in many ways. It led to </a:t>
            </a:r>
            <a:r>
              <a:rPr lang="en-US" sz="1600" dirty="0" err="1">
                <a:solidFill>
                  <a:schemeClr val="tx1"/>
                </a:solidFill>
                <a:latin typeface="Linkpen 17a Print" panose="03050602060000000000" pitchFamily="66" charset="77"/>
              </a:rPr>
              <a:t>urbanisation</a:t>
            </a:r>
            <a:r>
              <a:rPr lang="en-US" sz="1600" dirty="0">
                <a:solidFill>
                  <a:schemeClr val="tx1"/>
                </a:solidFill>
                <a:latin typeface="Linkpen 17a Print" panose="03050602060000000000" pitchFamily="66" charset="77"/>
              </a:rPr>
              <a:t>, with lots of people moving from the countryside to towns and cities to work in factories. It also brought about new inventions and technologies that transformed industries like textiles, transportation, and manufacturing.</a:t>
            </a:r>
          </a:p>
          <a:p>
            <a:pPr>
              <a:lnSpc>
                <a:spcPct val="150000"/>
              </a:lnSpc>
            </a:pPr>
            <a:endParaRPr lang="en-US" sz="1600" dirty="0">
              <a:solidFill>
                <a:schemeClr val="tx1"/>
              </a:solidFill>
              <a:latin typeface="Linkpen 17a Print" panose="03050602060000000000" pitchFamily="66" charset="77"/>
            </a:endParaRPr>
          </a:p>
          <a:p>
            <a:pPr>
              <a:lnSpc>
                <a:spcPct val="150000"/>
              </a:lnSpc>
            </a:pPr>
            <a:r>
              <a:rPr lang="en-US" sz="1600" dirty="0">
                <a:solidFill>
                  <a:schemeClr val="tx1"/>
                </a:solidFill>
                <a:latin typeface="Linkpen 17a Print" panose="03050602060000000000" pitchFamily="66" charset="77"/>
              </a:rPr>
              <a:t>In Huddersfield it brought a huge amount of growth and development but also hard work and terrible conditions for many who lived there at the time.</a:t>
            </a:r>
          </a:p>
          <a:p>
            <a:pPr>
              <a:lnSpc>
                <a:spcPct val="150000"/>
              </a:lnSpc>
            </a:pPr>
            <a:endParaRPr lang="en-US" sz="1600" dirty="0">
              <a:solidFill>
                <a:schemeClr val="tx1"/>
              </a:solidFill>
              <a:latin typeface="Linkpen 17a Print" panose="03050602060000000000" pitchFamily="66" charset="77"/>
            </a:endParaRPr>
          </a:p>
          <a:p>
            <a:pPr>
              <a:lnSpc>
                <a:spcPct val="150000"/>
              </a:lnSpc>
            </a:pPr>
            <a:r>
              <a:rPr lang="en-US" sz="1600" dirty="0">
                <a:solidFill>
                  <a:schemeClr val="tx1"/>
                </a:solidFill>
                <a:latin typeface="Linkpen 17a Print" panose="03050602060000000000" pitchFamily="66" charset="77"/>
              </a:rPr>
              <a:t>In contrast, for mill owners it was a time of incredible wealth, it was said that at one point, there were more Rolls-Royces in Huddersfield than any other place in England.</a:t>
            </a:r>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46382"/>
            <a:ext cx="1722782" cy="1409915"/>
          </a:xfrm>
          <a:prstGeom prst="rect">
            <a:avLst/>
          </a:prstGeom>
        </p:spPr>
      </p:pic>
      <p:pic>
        <p:nvPicPr>
          <p:cNvPr id="6" name="Picture 5" descr="A drawing of a woman with a thread, she is wearing a black victorian dress with a dirty white apron.">
            <a:extLst>
              <a:ext uri="{FF2B5EF4-FFF2-40B4-BE49-F238E27FC236}">
                <a16:creationId xmlns:a16="http://schemas.microsoft.com/office/drawing/2014/main" id="{9F8293BA-7D8C-D88E-3027-5E2AA77C463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8572157" y="0"/>
            <a:ext cx="3445309" cy="6902581"/>
          </a:xfrm>
          <a:prstGeom prst="rect">
            <a:avLst/>
          </a:prstGeom>
        </p:spPr>
      </p:pic>
    </p:spTree>
    <p:extLst>
      <p:ext uri="{BB962C8B-B14F-4D97-AF65-F5344CB8AC3E}">
        <p14:creationId xmlns:p14="http://schemas.microsoft.com/office/powerpoint/2010/main" val="27594139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69F5E0C4-912C-E0DE-CDE2-0C014C7E130B}"/>
              </a:ext>
            </a:extLst>
          </p:cNvPr>
          <p:cNvSpPr>
            <a:spLocks noGrp="1"/>
          </p:cNvSpPr>
          <p:nvPr>
            <p:ph type="ctrTitle"/>
          </p:nvPr>
        </p:nvSpPr>
        <p:spPr>
          <a:xfrm>
            <a:off x="1524000" y="-1026215"/>
            <a:ext cx="9144000" cy="1117283"/>
          </a:xfrm>
        </p:spPr>
        <p:txBody>
          <a:bodyPr/>
          <a:lstStyle/>
          <a:p>
            <a:r>
              <a:rPr lang="en-US" dirty="0"/>
              <a:t>Huddersfield Early Industry</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398459" y="313595"/>
            <a:ext cx="882505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Huddersfield’s Early Industry</a:t>
            </a:r>
          </a:p>
        </p:txBody>
      </p:sp>
      <p:sp>
        <p:nvSpPr>
          <p:cNvPr id="2" name="Rectangle 1" descr="A photo of two sheep on a grassy hill infant of a blue sky.">
            <a:extLst>
              <a:ext uri="{FF2B5EF4-FFF2-40B4-BE49-F238E27FC236}">
                <a16:creationId xmlns:a16="http://schemas.microsoft.com/office/drawing/2014/main" id="{5A0B29EF-A2EE-4083-93D2-48EBC4EE02D7}"/>
              </a:ext>
            </a:extLst>
          </p:cNvPr>
          <p:cNvSpPr/>
          <p:nvPr/>
        </p:nvSpPr>
        <p:spPr>
          <a:xfrm>
            <a:off x="295422" y="1167618"/>
            <a:ext cx="7132320" cy="537678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8D4BE690-601C-5B47-F249-C56AF7C850B7}"/>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69217" y="-62565"/>
            <a:ext cx="1722782" cy="1409915"/>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7628592" y="1498054"/>
            <a:ext cx="4111940"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Before the Industrial Revolution, Huddersfield developed a textile industry. The soft water in local rivers and streams was perfect for washing the readily available supply of wool produced in the area.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Spinning and weaving took place in the homes of villagers with goods being brought to the Parish Churchyard, and later the Cloth Hall, to be sold.</a:t>
            </a:r>
          </a:p>
        </p:txBody>
      </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animEffect transition="in" filter="fade">
                                      <p:cBhvr>
                                        <p:cTn id="14"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69F5E0C4-912C-E0DE-CDE2-0C014C7E130B}"/>
              </a:ext>
            </a:extLst>
          </p:cNvPr>
          <p:cNvSpPr>
            <a:spLocks noGrp="1"/>
          </p:cNvSpPr>
          <p:nvPr>
            <p:ph type="ctrTitle"/>
          </p:nvPr>
        </p:nvSpPr>
        <p:spPr>
          <a:xfrm>
            <a:off x="1524000" y="-1233493"/>
            <a:ext cx="9144000" cy="1117283"/>
          </a:xfrm>
        </p:spPr>
        <p:txBody>
          <a:bodyPr>
            <a:normAutofit/>
          </a:bodyPr>
          <a:lstStyle/>
          <a:p>
            <a:r>
              <a:rPr lang="en-US" dirty="0"/>
              <a:t>Weaver’s Cottages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19408" y="320471"/>
            <a:ext cx="5292279" cy="75295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Weaver’s Cottages</a:t>
            </a:r>
          </a:p>
        </p:txBody>
      </p:sp>
      <p:sp>
        <p:nvSpPr>
          <p:cNvPr id="8" name="TextBox 7">
            <a:extLst>
              <a:ext uri="{FF2B5EF4-FFF2-40B4-BE49-F238E27FC236}">
                <a16:creationId xmlns:a16="http://schemas.microsoft.com/office/drawing/2014/main" id="{D865BA71-9D09-29EE-229D-D2C900EC273E}"/>
              </a:ext>
            </a:extLst>
          </p:cNvPr>
          <p:cNvSpPr txBox="1"/>
          <p:nvPr/>
        </p:nvSpPr>
        <p:spPr>
          <a:xfrm>
            <a:off x="565181" y="1510107"/>
            <a:ext cx="5000731" cy="420884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Weaver’s cottages were a common sight in Huddersfield and a few still survive today. </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People lived on the ground floor and worked upstairs. The upper floors had lots of windows to provide plenty of light during the working day.</a:t>
            </a:r>
          </a:p>
        </p:txBody>
      </p:sp>
      <p:pic>
        <p:nvPicPr>
          <p:cNvPr id="2" name="Picture 1">
            <a:extLst>
              <a:ext uri="{FF2B5EF4-FFF2-40B4-BE49-F238E27FC236}">
                <a16:creationId xmlns:a16="http://schemas.microsoft.com/office/drawing/2014/main" id="{1CFD3B1E-B991-F81B-5BB2-6EAE0087395B}"/>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69217" y="5446642"/>
            <a:ext cx="1722782" cy="1409915"/>
          </a:xfrm>
          <a:prstGeom prst="rect">
            <a:avLst/>
          </a:prstGeom>
        </p:spPr>
      </p:pic>
      <p:sp>
        <p:nvSpPr>
          <p:cNvPr id="3" name="Rectangle 2" descr="A black and white photograph of weavers cottage.">
            <a:extLst>
              <a:ext uri="{FF2B5EF4-FFF2-40B4-BE49-F238E27FC236}">
                <a16:creationId xmlns:a16="http://schemas.microsoft.com/office/drawing/2014/main" id="{67C1AE3E-8AE7-3F81-502F-BDAC7C689AA9}"/>
              </a:ext>
            </a:extLst>
          </p:cNvPr>
          <p:cNvSpPr/>
          <p:nvPr/>
        </p:nvSpPr>
        <p:spPr>
          <a:xfrm>
            <a:off x="-1" y="0"/>
            <a:ext cx="12191999"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88475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A230BF8-908E-E95C-0FAF-292A70D9BC06}"/>
              </a:ext>
            </a:extLst>
          </p:cNvPr>
          <p:cNvSpPr>
            <a:spLocks noGrp="1"/>
          </p:cNvSpPr>
          <p:nvPr>
            <p:ph type="ctrTitle"/>
          </p:nvPr>
        </p:nvSpPr>
        <p:spPr>
          <a:xfrm>
            <a:off x="1524000" y="-1127674"/>
            <a:ext cx="9144000" cy="739406"/>
          </a:xfrm>
        </p:spPr>
        <p:txBody>
          <a:bodyPr>
            <a:normAutofit fontScale="90000"/>
          </a:bodyPr>
          <a:lstStyle/>
          <a:p>
            <a:r>
              <a:rPr lang="en-US" dirty="0"/>
              <a:t>The industrial revolution</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398240" y="364985"/>
            <a:ext cx="947463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Industrial Revolution</a:t>
            </a:r>
          </a:p>
        </p:txBody>
      </p:sp>
      <p:sp>
        <p:nvSpPr>
          <p:cNvPr id="8" name="TextBox 7">
            <a:extLst>
              <a:ext uri="{FF2B5EF4-FFF2-40B4-BE49-F238E27FC236}">
                <a16:creationId xmlns:a16="http://schemas.microsoft.com/office/drawing/2014/main" id="{D865BA71-9D09-29EE-229D-D2C900EC273E}"/>
              </a:ext>
            </a:extLst>
          </p:cNvPr>
          <p:cNvSpPr txBox="1"/>
          <p:nvPr/>
        </p:nvSpPr>
        <p:spPr>
          <a:xfrm>
            <a:off x="464878" y="1269680"/>
            <a:ext cx="6334199" cy="491096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Industrial Revolution is usually said to have occurred between c.1760 – c.1840. It was a significant period in history when there were big changes in how things were produced. Before this time, many products were made by hand at home or in small workshops. But during the Industrial Revolution, new machines were invented that could make things much quicker and cheaper than ever before.</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These machines were often powered by steam or water, which meant they didn't need to rely on people or animals for power. This led to the growth of big factories where lots of goods could be produced quickly and in large quantities.</a:t>
            </a:r>
          </a:p>
        </p:txBody>
      </p:sp>
      <p:grpSp>
        <p:nvGrpSpPr>
          <p:cNvPr id="15" name="Group 14" descr="A large machine in a room.">
            <a:extLst>
              <a:ext uri="{FF2B5EF4-FFF2-40B4-BE49-F238E27FC236}">
                <a16:creationId xmlns:a16="http://schemas.microsoft.com/office/drawing/2014/main" id="{3FA2A0C1-C14E-98FB-6A42-1EE410CFEF8A}"/>
              </a:ext>
            </a:extLst>
          </p:cNvPr>
          <p:cNvGrpSpPr/>
          <p:nvPr/>
        </p:nvGrpSpPr>
        <p:grpSpPr>
          <a:xfrm>
            <a:off x="7100973" y="1147117"/>
            <a:ext cx="4306638" cy="4370687"/>
            <a:chOff x="6375667" y="452371"/>
            <a:chExt cx="5208403" cy="5285864"/>
          </a:xfrm>
        </p:grpSpPr>
        <p:pic>
          <p:nvPicPr>
            <p:cNvPr id="12" name="Picture 11" descr="A large machine in a room.">
              <a:extLst>
                <a:ext uri="{FF2B5EF4-FFF2-40B4-BE49-F238E27FC236}">
                  <a16:creationId xmlns:a16="http://schemas.microsoft.com/office/drawing/2014/main" id="{BC35E8D4-D621-7604-6B1C-BCAA308C03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75667" y="475783"/>
              <a:ext cx="5208403" cy="5262452"/>
            </a:xfrm>
            <a:prstGeom prst="rect">
              <a:avLst/>
            </a:prstGeom>
            <a:ln w="28575">
              <a:solidFill>
                <a:schemeClr val="tx1"/>
              </a:solidFill>
            </a:ln>
          </p:spPr>
        </p:pic>
        <p:sp>
          <p:nvSpPr>
            <p:cNvPr id="14" name="TextBox 13">
              <a:extLst>
                <a:ext uri="{FF2B5EF4-FFF2-40B4-BE49-F238E27FC236}">
                  <a16:creationId xmlns:a16="http://schemas.microsoft.com/office/drawing/2014/main" id="{4CBEED04-759D-A115-348D-040B44A93B9B}"/>
                </a:ext>
              </a:extLst>
            </p:cNvPr>
            <p:cNvSpPr txBox="1"/>
            <p:nvPr/>
          </p:nvSpPr>
          <p:spPr>
            <a:xfrm>
              <a:off x="9072778" y="452371"/>
              <a:ext cx="2486578" cy="246221"/>
            </a:xfrm>
            <a:prstGeom prst="rect">
              <a:avLst/>
            </a:prstGeom>
            <a:noFill/>
          </p:spPr>
          <p:txBody>
            <a:bodyPr wrap="none" rtlCol="0">
              <a:spAutoFit/>
            </a:bodyPr>
            <a:lstStyle/>
            <a:p>
              <a:pPr algn="r"/>
              <a:r>
                <a:rPr lang="en-GB" sz="1000" dirty="0">
                  <a:solidFill>
                    <a:srgbClr val="404938"/>
                  </a:solidFill>
                  <a:latin typeface="Calibri" panose="020F0502020204030204" pitchFamily="34" charset="0"/>
                  <a:cs typeface="Calibri" panose="020F0502020204030204" pitchFamily="34" charset="0"/>
                </a:rPr>
                <a:t>© Public Domain from Wikimedia Commons</a:t>
              </a:r>
            </a:p>
          </p:txBody>
        </p:sp>
      </p:grpSp>
      <p:pic>
        <p:nvPicPr>
          <p:cNvPr id="11" name="Picture 10">
            <a:extLst>
              <a:ext uri="{FF2B5EF4-FFF2-40B4-BE49-F238E27FC236}">
                <a16:creationId xmlns:a16="http://schemas.microsoft.com/office/drawing/2014/main" id="{8D4BE690-601C-5B47-F249-C56AF7C850B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69217" y="-118737"/>
            <a:ext cx="1722782" cy="1409915"/>
          </a:xfrm>
          <a:prstGeom prst="rect">
            <a:avLst/>
          </a:prstGeom>
        </p:spPr>
      </p:pic>
      <p:grpSp>
        <p:nvGrpSpPr>
          <p:cNvPr id="16" name="Group 15" descr="The Spinning Jenny, invented in 1764 by James Hargreaves, was a key development in the industrialisation of the textile industry.&#13;&#10;">
            <a:extLst>
              <a:ext uri="{FF2B5EF4-FFF2-40B4-BE49-F238E27FC236}">
                <a16:creationId xmlns:a16="http://schemas.microsoft.com/office/drawing/2014/main" id="{7FB2F6FA-6777-C6A0-0B1B-4A8BE6A07467}"/>
              </a:ext>
            </a:extLst>
          </p:cNvPr>
          <p:cNvGrpSpPr/>
          <p:nvPr/>
        </p:nvGrpSpPr>
        <p:grpSpPr>
          <a:xfrm>
            <a:off x="7034712" y="5579890"/>
            <a:ext cx="4718914" cy="900246"/>
            <a:chOff x="5121850" y="2417403"/>
            <a:chExt cx="4718914" cy="900246"/>
          </a:xfrm>
        </p:grpSpPr>
        <p:pic>
          <p:nvPicPr>
            <p:cNvPr id="17" name="Picture 16">
              <a:extLst>
                <a:ext uri="{FF2B5EF4-FFF2-40B4-BE49-F238E27FC236}">
                  <a16:creationId xmlns:a16="http://schemas.microsoft.com/office/drawing/2014/main" id="{F07EE449-E37D-7780-D50B-83E27E52BD8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18" name="TextBox 17">
              <a:extLst>
                <a:ext uri="{FF2B5EF4-FFF2-40B4-BE49-F238E27FC236}">
                  <a16:creationId xmlns:a16="http://schemas.microsoft.com/office/drawing/2014/main" id="{E5150514-5C7D-584A-4111-29CC7992C0FB}"/>
                </a:ext>
              </a:extLst>
            </p:cNvPr>
            <p:cNvSpPr txBox="1"/>
            <p:nvPr/>
          </p:nvSpPr>
          <p:spPr>
            <a:xfrm>
              <a:off x="5276103" y="2417403"/>
              <a:ext cx="4564661" cy="900246"/>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The Spinning Jenny, invented in 1764 by James Hargreaves, was a key development in the industrialisation of the textile industry.</a:t>
              </a:r>
            </a:p>
          </p:txBody>
        </p:sp>
      </p:grpSp>
    </p:spTree>
    <p:extLst>
      <p:ext uri="{BB962C8B-B14F-4D97-AF65-F5344CB8AC3E}">
        <p14:creationId xmlns:p14="http://schemas.microsoft.com/office/powerpoint/2010/main" val="33031794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A230BF8-908E-E95C-0FAF-292A70D9BC06}"/>
              </a:ext>
            </a:extLst>
          </p:cNvPr>
          <p:cNvSpPr>
            <a:spLocks noGrp="1"/>
          </p:cNvSpPr>
          <p:nvPr>
            <p:ph type="ctrTitle"/>
          </p:nvPr>
        </p:nvSpPr>
        <p:spPr>
          <a:xfrm>
            <a:off x="1524000" y="-1127674"/>
            <a:ext cx="9144000" cy="739406"/>
          </a:xfrm>
        </p:spPr>
        <p:txBody>
          <a:bodyPr>
            <a:normAutofit fontScale="90000"/>
          </a:bodyPr>
          <a:lstStyle/>
          <a:p>
            <a:r>
              <a:rPr lang="en-US" dirty="0"/>
              <a:t>The Mills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692500" y="364984"/>
            <a:ext cx="321854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Mills</a:t>
            </a:r>
          </a:p>
        </p:txBody>
      </p:sp>
      <p:sp>
        <p:nvSpPr>
          <p:cNvPr id="8" name="TextBox 7">
            <a:extLst>
              <a:ext uri="{FF2B5EF4-FFF2-40B4-BE49-F238E27FC236}">
                <a16:creationId xmlns:a16="http://schemas.microsoft.com/office/drawing/2014/main" id="{D865BA71-9D09-29EE-229D-D2C900EC273E}"/>
              </a:ext>
            </a:extLst>
          </p:cNvPr>
          <p:cNvSpPr txBox="1"/>
          <p:nvPr/>
        </p:nvSpPr>
        <p:spPr>
          <a:xfrm>
            <a:off x="8575211" y="734687"/>
            <a:ext cx="3218548" cy="4910960"/>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New machinery was large and would not fit in the weaver’s cottages, so the work had to be carried out in purpose-built factories and mills.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Wellington Mills is one example, built in the 1860s by Martin Sons &amp; Co. Ltd.</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Today, it is used as apartments and office space.</a:t>
            </a:r>
          </a:p>
        </p:txBody>
      </p:sp>
      <p:pic>
        <p:nvPicPr>
          <p:cNvPr id="11" name="Picture 10">
            <a:extLst>
              <a:ext uri="{FF2B5EF4-FFF2-40B4-BE49-F238E27FC236}">
                <a16:creationId xmlns:a16="http://schemas.microsoft.com/office/drawing/2014/main" id="{8D4BE690-601C-5B47-F249-C56AF7C850B7}"/>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69217" y="5446642"/>
            <a:ext cx="1722782" cy="1409915"/>
          </a:xfrm>
          <a:prstGeom prst="rect">
            <a:avLst/>
          </a:prstGeom>
        </p:spPr>
      </p:pic>
      <p:pic>
        <p:nvPicPr>
          <p:cNvPr id="3" name="Picture 2" descr="A drawing of two industrial sized spools of thread.">
            <a:extLst>
              <a:ext uri="{FF2B5EF4-FFF2-40B4-BE49-F238E27FC236}">
                <a16:creationId xmlns:a16="http://schemas.microsoft.com/office/drawing/2014/main" id="{E655ADCA-6BA4-61DA-C788-A84FB9C3AD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46885" y="5242835"/>
            <a:ext cx="2440456" cy="1613722"/>
          </a:xfrm>
          <a:prstGeom prst="rect">
            <a:avLst/>
          </a:prstGeom>
        </p:spPr>
      </p:pic>
      <p:sp>
        <p:nvSpPr>
          <p:cNvPr id="5" name="Rectangle 4" descr="A photograph of Wellington Mills building.">
            <a:extLst>
              <a:ext uri="{FF2B5EF4-FFF2-40B4-BE49-F238E27FC236}">
                <a16:creationId xmlns:a16="http://schemas.microsoft.com/office/drawing/2014/main" id="{107C16EB-BB54-34B1-6D25-03E300057FCE}"/>
              </a:ext>
            </a:extLst>
          </p:cNvPr>
          <p:cNvSpPr/>
          <p:nvPr/>
        </p:nvSpPr>
        <p:spPr>
          <a:xfrm>
            <a:off x="-1" y="0"/>
            <a:ext cx="12191999"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03000B8-6871-FBC5-D0EA-E1EC1F61A10B}"/>
              </a:ext>
            </a:extLst>
          </p:cNvPr>
          <p:cNvSpPr/>
          <p:nvPr/>
        </p:nvSpPr>
        <p:spPr>
          <a:xfrm>
            <a:off x="8105919" y="305024"/>
            <a:ext cx="265924" cy="9691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D4A1A5C9-70DE-A96F-9686-191709CB0351}"/>
              </a:ext>
            </a:extLst>
          </p:cNvPr>
          <p:cNvSpPr txBox="1"/>
          <p:nvPr/>
        </p:nvSpPr>
        <p:spPr>
          <a:xfrm>
            <a:off x="256192" y="223210"/>
            <a:ext cx="1776448" cy="215444"/>
          </a:xfrm>
          <a:prstGeom prst="rect">
            <a:avLst/>
          </a:prstGeom>
          <a:noFill/>
        </p:spPr>
        <p:txBody>
          <a:bodyPr wrap="none" rtlCol="0">
            <a:spAutoFit/>
          </a:bodyPr>
          <a:lstStyle/>
          <a:p>
            <a:r>
              <a:rPr lang="en-GB" sz="800" dirty="0">
                <a:solidFill>
                  <a:schemeClr val="bg1">
                    <a:lumMod val="85000"/>
                  </a:schemeClr>
                </a:solidFill>
              </a:rPr>
              <a:t>© Historic England ref: I0E1/03944/07</a:t>
            </a:r>
          </a:p>
        </p:txBody>
      </p:sp>
    </p:spTree>
    <p:extLst>
      <p:ext uri="{BB962C8B-B14F-4D97-AF65-F5344CB8AC3E}">
        <p14:creationId xmlns:p14="http://schemas.microsoft.com/office/powerpoint/2010/main" val="9989602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animEffect transition="in" filter="fade">
                                      <p:cBhvr>
                                        <p:cTn id="14" dur="500"/>
                                        <p:tgtEl>
                                          <p:spTgt spid="8">
                                            <p:txEl>
                                              <p:pRg st="2" end="2"/>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500"/>
                                        <p:tgtEl>
                                          <p:spTgt spid="8">
                                            <p:txEl>
                                              <p:pRg st="4" end="4"/>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A230BF8-908E-E95C-0FAF-292A70D9BC06}"/>
              </a:ext>
            </a:extLst>
          </p:cNvPr>
          <p:cNvSpPr>
            <a:spLocks noGrp="1"/>
          </p:cNvSpPr>
          <p:nvPr>
            <p:ph type="ctrTitle"/>
          </p:nvPr>
        </p:nvSpPr>
        <p:spPr>
          <a:xfrm>
            <a:off x="1524000" y="-1127674"/>
            <a:ext cx="9144000" cy="739406"/>
          </a:xfrm>
        </p:spPr>
        <p:txBody>
          <a:bodyPr>
            <a:normAutofit fontScale="90000"/>
          </a:bodyPr>
          <a:lstStyle/>
          <a:p>
            <a:r>
              <a:rPr lang="en-US" dirty="0"/>
              <a:t>The Luddites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398240" y="364985"/>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Luddites</a:t>
            </a:r>
          </a:p>
        </p:txBody>
      </p:sp>
      <p:sp>
        <p:nvSpPr>
          <p:cNvPr id="8" name="TextBox 7">
            <a:extLst>
              <a:ext uri="{FF2B5EF4-FFF2-40B4-BE49-F238E27FC236}">
                <a16:creationId xmlns:a16="http://schemas.microsoft.com/office/drawing/2014/main" id="{D865BA71-9D09-29EE-229D-D2C900EC273E}"/>
              </a:ext>
            </a:extLst>
          </p:cNvPr>
          <p:cNvSpPr txBox="1"/>
          <p:nvPr/>
        </p:nvSpPr>
        <p:spPr>
          <a:xfrm>
            <a:off x="522353" y="1148606"/>
            <a:ext cx="5902424" cy="491288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Not everyone was happy about the Industrial Revolution. The Luddites were textile workers who protested the changes brought about by the Industrial Revolution, particularly the introduction of machinery that they believed would take away their jobs. They took their name from Ned </a:t>
            </a:r>
            <a:r>
              <a:rPr lang="en-GB" sz="1400" dirty="0" err="1">
                <a:latin typeface="Linkpen 17a Print" panose="03050602060000000000" pitchFamily="66" charset="77"/>
              </a:rPr>
              <a:t>Ludd</a:t>
            </a:r>
            <a:r>
              <a:rPr lang="en-GB" sz="1400" dirty="0">
                <a:latin typeface="Linkpen 17a Print" panose="03050602060000000000" pitchFamily="66" charset="77"/>
              </a:rPr>
              <a:t> who, in 1779, had apparently broken two knitting machines in a fit of rage.</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On the 11th of March 1811, the first protest happened in Arnold on the outskirts of Nottingham. Protestors who demanded more work and better wages were broken up by soldiers. That night, angry protestors smashed up textile machinery in nearby villages in an act of defiance.</a:t>
            </a:r>
          </a:p>
        </p:txBody>
      </p:sp>
      <p:grpSp>
        <p:nvGrpSpPr>
          <p:cNvPr id="2" name="Group 1" descr="A drawing of two men in a factory destroying a machine.">
            <a:extLst>
              <a:ext uri="{FF2B5EF4-FFF2-40B4-BE49-F238E27FC236}">
                <a16:creationId xmlns:a16="http://schemas.microsoft.com/office/drawing/2014/main" id="{538183FD-94E5-B391-8421-407A14F3E9DD}"/>
              </a:ext>
            </a:extLst>
          </p:cNvPr>
          <p:cNvGrpSpPr/>
          <p:nvPr/>
        </p:nvGrpSpPr>
        <p:grpSpPr>
          <a:xfrm>
            <a:off x="6314516" y="342553"/>
            <a:ext cx="5355131" cy="4803362"/>
            <a:chOff x="6915588" y="1041571"/>
            <a:chExt cx="4330700" cy="3884484"/>
          </a:xfrm>
        </p:grpSpPr>
        <p:pic>
          <p:nvPicPr>
            <p:cNvPr id="3" name="Picture 2" descr="A drawing of two men in a factory destroying a machine.">
              <a:extLst>
                <a:ext uri="{FF2B5EF4-FFF2-40B4-BE49-F238E27FC236}">
                  <a16:creationId xmlns:a16="http://schemas.microsoft.com/office/drawing/2014/main" id="{623D79C6-21E9-7AA6-2008-294D8B612B80}"/>
                </a:ext>
              </a:extLst>
            </p:cNvPr>
            <p:cNvPicPr>
              <a:picLocks noChangeAspect="1"/>
            </p:cNvPicPr>
            <p:nvPr/>
          </p:nvPicPr>
          <p:blipFill>
            <a:blip r:embed="rId4"/>
            <a:stretch>
              <a:fillRect/>
            </a:stretch>
          </p:blipFill>
          <p:spPr>
            <a:xfrm>
              <a:off x="6915588" y="1103355"/>
              <a:ext cx="4330700" cy="3822700"/>
            </a:xfrm>
            <a:prstGeom prst="rect">
              <a:avLst/>
            </a:prstGeom>
          </p:spPr>
        </p:pic>
        <p:sp>
          <p:nvSpPr>
            <p:cNvPr id="5" name="TextBox 4">
              <a:extLst>
                <a:ext uri="{FF2B5EF4-FFF2-40B4-BE49-F238E27FC236}">
                  <a16:creationId xmlns:a16="http://schemas.microsoft.com/office/drawing/2014/main" id="{02A3A8E9-9404-0AF4-9A88-AD155B335D1A}"/>
                </a:ext>
              </a:extLst>
            </p:cNvPr>
            <p:cNvSpPr txBox="1"/>
            <p:nvPr/>
          </p:nvSpPr>
          <p:spPr>
            <a:xfrm>
              <a:off x="9352786" y="1041571"/>
              <a:ext cx="1633781" cy="184666"/>
            </a:xfrm>
            <a:prstGeom prst="rect">
              <a:avLst/>
            </a:prstGeom>
            <a:noFill/>
          </p:spPr>
          <p:txBody>
            <a:bodyPr wrap="none" rtlCol="0">
              <a:spAutoFit/>
            </a:bodyPr>
            <a:lstStyle/>
            <a:p>
              <a:pPr algn="r"/>
              <a:r>
                <a:rPr lang="en-GB" sz="600" dirty="0">
                  <a:solidFill>
                    <a:schemeClr val="bg1">
                      <a:lumMod val="85000"/>
                    </a:schemeClr>
                  </a:solidFill>
                </a:rPr>
                <a:t>© Public domain from Wikimedia Commons</a:t>
              </a:r>
            </a:p>
          </p:txBody>
        </p:sp>
      </p:grpSp>
      <p:pic>
        <p:nvPicPr>
          <p:cNvPr id="11" name="Picture 10">
            <a:extLst>
              <a:ext uri="{FF2B5EF4-FFF2-40B4-BE49-F238E27FC236}">
                <a16:creationId xmlns:a16="http://schemas.microsoft.com/office/drawing/2014/main" id="{8D4BE690-601C-5B47-F249-C56AF7C850B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69217" y="-111625"/>
            <a:ext cx="1722782" cy="1409915"/>
          </a:xfrm>
          <a:prstGeom prst="rect">
            <a:avLst/>
          </a:prstGeom>
        </p:spPr>
      </p:pic>
      <p:sp>
        <p:nvSpPr>
          <p:cNvPr id="14" name="TextBox 13">
            <a:extLst>
              <a:ext uri="{FF2B5EF4-FFF2-40B4-BE49-F238E27FC236}">
                <a16:creationId xmlns:a16="http://schemas.microsoft.com/office/drawing/2014/main" id="{03860C70-05F2-35FB-BD08-9EE696F14A1A}"/>
              </a:ext>
            </a:extLst>
          </p:cNvPr>
          <p:cNvSpPr txBox="1"/>
          <p:nvPr/>
        </p:nvSpPr>
        <p:spPr>
          <a:xfrm>
            <a:off x="6745936" y="5404149"/>
            <a:ext cx="492371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Similar attacks started happening elsewhere slowly spreading around the country including to Huddersfield.</a:t>
            </a:r>
          </a:p>
        </p:txBody>
      </p:sp>
    </p:spTree>
    <p:extLst>
      <p:ext uri="{BB962C8B-B14F-4D97-AF65-F5344CB8AC3E}">
        <p14:creationId xmlns:p14="http://schemas.microsoft.com/office/powerpoint/2010/main" val="11074949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animEffect transition="in" filter="fade">
                                      <p:cBhvr>
                                        <p:cTn id="14" dur="500"/>
                                        <p:tgtEl>
                                          <p:spTgt spid="8">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4">
                                            <p:txEl>
                                              <p:pRg st="0" end="0"/>
                                            </p:txEl>
                                          </p:spTgt>
                                        </p:tgtEl>
                                        <p:attrNameLst>
                                          <p:attrName>style.visibility</p:attrName>
                                        </p:attrNameLst>
                                      </p:cBhvr>
                                      <p:to>
                                        <p:strVal val="visible"/>
                                      </p:to>
                                    </p:set>
                                    <p:animEffect transition="in" filter="fade">
                                      <p:cBhvr>
                                        <p:cTn id="2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A230BF8-908E-E95C-0FAF-292A70D9BC06}"/>
              </a:ext>
            </a:extLst>
          </p:cNvPr>
          <p:cNvSpPr>
            <a:spLocks noGrp="1"/>
          </p:cNvSpPr>
          <p:nvPr>
            <p:ph type="ctrTitle"/>
          </p:nvPr>
        </p:nvSpPr>
        <p:spPr>
          <a:xfrm>
            <a:off x="1524000" y="-1127674"/>
            <a:ext cx="9144000" cy="739406"/>
          </a:xfrm>
        </p:spPr>
        <p:txBody>
          <a:bodyPr>
            <a:normAutofit fontScale="90000"/>
          </a:bodyPr>
          <a:lstStyle/>
          <a:p>
            <a:r>
              <a:rPr lang="en-US" dirty="0"/>
              <a:t>William </a:t>
            </a:r>
            <a:r>
              <a:rPr lang="en-US" dirty="0" err="1"/>
              <a:t>Horsefall</a:t>
            </a:r>
            <a:endParaRPr lang="en-US" dirty="0"/>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398240" y="364985"/>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William Horsfall </a:t>
            </a:r>
          </a:p>
        </p:txBody>
      </p:sp>
      <p:sp>
        <p:nvSpPr>
          <p:cNvPr id="8" name="TextBox 7">
            <a:extLst>
              <a:ext uri="{FF2B5EF4-FFF2-40B4-BE49-F238E27FC236}">
                <a16:creationId xmlns:a16="http://schemas.microsoft.com/office/drawing/2014/main" id="{D865BA71-9D09-29EE-229D-D2C900EC273E}"/>
              </a:ext>
            </a:extLst>
          </p:cNvPr>
          <p:cNvSpPr txBox="1"/>
          <p:nvPr/>
        </p:nvSpPr>
        <p:spPr>
          <a:xfrm>
            <a:off x="372114" y="1091327"/>
            <a:ext cx="7204343" cy="516872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1812, the Luddites began their campaign in West Yorkshire. Their actions included machine breaking, attacks on property and even murder.</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William Horsfall, a well-known wool textile manufacturer, visited the Cloth Hall in Huddersfield every week. He had been very outspoken about the Luddite movement so was not a popular man.</a:t>
            </a:r>
            <a:br>
              <a:rPr lang="en-GB" sz="1300" dirty="0">
                <a:latin typeface="Linkpen 17a Print" panose="03050602060000000000" pitchFamily="66" charset="77"/>
              </a:rPr>
            </a:br>
            <a:br>
              <a:rPr lang="en-GB" sz="1300" dirty="0">
                <a:latin typeface="Linkpen 17a Print" panose="03050602060000000000" pitchFamily="66" charset="77"/>
              </a:rPr>
            </a:br>
            <a:r>
              <a:rPr lang="en-GB" sz="1300" dirty="0">
                <a:latin typeface="Linkpen 17a Print" panose="03050602060000000000" pitchFamily="66" charset="77"/>
              </a:rPr>
              <a:t>On the 28th of April 1812, he was followed on his way home and shot dead. Witnesses said that they saw four men running away from the scene.</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Three men, George Mellor, William Thorpe and Thomas Smith, were executed for the murder of William Horsfall. </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In his honour, the street where he was shot was called William Horsfall Street and it still is today.</a:t>
            </a:r>
          </a:p>
        </p:txBody>
      </p:sp>
      <p:grpSp>
        <p:nvGrpSpPr>
          <p:cNvPr id="6" name="Group 5" descr="A drawing of a man falling off a horse as he is shot dead.">
            <a:extLst>
              <a:ext uri="{FF2B5EF4-FFF2-40B4-BE49-F238E27FC236}">
                <a16:creationId xmlns:a16="http://schemas.microsoft.com/office/drawing/2014/main" id="{D75D76DA-AA1B-28AB-2A5D-F02864F10076}"/>
              </a:ext>
            </a:extLst>
          </p:cNvPr>
          <p:cNvGrpSpPr/>
          <p:nvPr/>
        </p:nvGrpSpPr>
        <p:grpSpPr>
          <a:xfrm>
            <a:off x="7576457" y="597950"/>
            <a:ext cx="3997234" cy="4838757"/>
            <a:chOff x="6931459" y="845291"/>
            <a:chExt cx="4268736" cy="5167417"/>
          </a:xfrm>
        </p:grpSpPr>
        <p:pic>
          <p:nvPicPr>
            <p:cNvPr id="9" name="Picture 8" descr="A drawing of a man falling off a horse as he is shot dead.">
              <a:extLst>
                <a:ext uri="{FF2B5EF4-FFF2-40B4-BE49-F238E27FC236}">
                  <a16:creationId xmlns:a16="http://schemas.microsoft.com/office/drawing/2014/main" id="{1492E161-156D-383B-AC0B-B70370FB4F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31459" y="845291"/>
              <a:ext cx="4268736" cy="5167417"/>
            </a:xfrm>
            <a:prstGeom prst="rect">
              <a:avLst/>
            </a:prstGeom>
            <a:ln w="28575">
              <a:solidFill>
                <a:schemeClr val="tx1"/>
              </a:solidFill>
            </a:ln>
          </p:spPr>
        </p:pic>
        <p:sp>
          <p:nvSpPr>
            <p:cNvPr id="10" name="TextBox 9">
              <a:extLst>
                <a:ext uri="{FF2B5EF4-FFF2-40B4-BE49-F238E27FC236}">
                  <a16:creationId xmlns:a16="http://schemas.microsoft.com/office/drawing/2014/main" id="{1B25BF26-32E4-701B-BDB2-240E7C426D66}"/>
                </a:ext>
              </a:extLst>
            </p:cNvPr>
            <p:cNvSpPr txBox="1"/>
            <p:nvPr/>
          </p:nvSpPr>
          <p:spPr>
            <a:xfrm>
              <a:off x="6941528" y="5789939"/>
              <a:ext cx="2124299" cy="215444"/>
            </a:xfrm>
            <a:prstGeom prst="rect">
              <a:avLst/>
            </a:prstGeom>
            <a:noFill/>
          </p:spPr>
          <p:txBody>
            <a:bodyPr wrap="none" rtlCol="0">
              <a:spAutoFit/>
            </a:bodyPr>
            <a:lstStyle/>
            <a:p>
              <a:r>
                <a:rPr lang="en-GB" sz="800" dirty="0">
                  <a:solidFill>
                    <a:srgbClr val="FFF19E"/>
                  </a:solidFill>
                </a:rPr>
                <a:t>© Public domain from Wikimedia Commons</a:t>
              </a:r>
            </a:p>
          </p:txBody>
        </p:sp>
      </p:grpSp>
      <p:pic>
        <p:nvPicPr>
          <p:cNvPr id="11" name="Picture 10">
            <a:extLst>
              <a:ext uri="{FF2B5EF4-FFF2-40B4-BE49-F238E27FC236}">
                <a16:creationId xmlns:a16="http://schemas.microsoft.com/office/drawing/2014/main" id="{8D4BE690-601C-5B47-F249-C56AF7C850B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469217" y="5446642"/>
            <a:ext cx="1722782" cy="1409915"/>
          </a:xfrm>
          <a:prstGeom prst="rect">
            <a:avLst/>
          </a:prstGeom>
        </p:spPr>
      </p:pic>
    </p:spTree>
    <p:extLst>
      <p:ext uri="{BB962C8B-B14F-4D97-AF65-F5344CB8AC3E}">
        <p14:creationId xmlns:p14="http://schemas.microsoft.com/office/powerpoint/2010/main" val="13018762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animEffect transition="in" filter="fade">
                                      <p:cBhvr>
                                        <p:cTn id="14" dur="500"/>
                                        <p:tgtEl>
                                          <p:spTgt spid="8">
                                            <p:txEl>
                                              <p:pRg st="2" end="2"/>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animEffect transition="in" filter="fade">
                                      <p:cBhvr>
                                        <p:cTn id="17" dur="500"/>
                                        <p:tgtEl>
                                          <p:spTgt spid="8">
                                            <p:txEl>
                                              <p:pRg st="4" end="4"/>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xEl>
                                              <p:pRg st="6" end="6"/>
                                            </p:txEl>
                                          </p:spTgt>
                                        </p:tgtEl>
                                        <p:attrNameLst>
                                          <p:attrName>style.visibility</p:attrName>
                                        </p:attrNameLst>
                                      </p:cBhvr>
                                      <p:to>
                                        <p:strVal val="visible"/>
                                      </p:to>
                                    </p:set>
                                    <p:animEffect transition="in" filter="fade">
                                      <p:cBhvr>
                                        <p:cTn id="20" dur="500"/>
                                        <p:tgtEl>
                                          <p:spTgt spid="8">
                                            <p:txEl>
                                              <p:pRg st="6" end="6"/>
                                            </p:txEl>
                                          </p:spTgt>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05FE97-1305-8DC8-21B5-BFB6AC4DFF1C}"/>
              </a:ext>
            </a:extLst>
          </p:cNvPr>
          <p:cNvSpPr>
            <a:spLocks noGrp="1"/>
          </p:cNvSpPr>
          <p:nvPr>
            <p:ph type="ctrTitle"/>
          </p:nvPr>
        </p:nvSpPr>
        <p:spPr>
          <a:xfrm>
            <a:off x="1524000" y="-1366077"/>
            <a:ext cx="9144000" cy="1050049"/>
          </a:xfrm>
        </p:spPr>
        <p:txBody>
          <a:bodyPr/>
          <a:lstStyle/>
          <a:p>
            <a:r>
              <a:rPr lang="en-US" dirty="0"/>
              <a:t>The end of the Luddites</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459909"/>
            <a:ext cx="9974948"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end of the Luddites </a:t>
            </a:r>
          </a:p>
        </p:txBody>
      </p:sp>
      <p:pic>
        <p:nvPicPr>
          <p:cNvPr id="11" name="Picture 10">
            <a:extLst>
              <a:ext uri="{FF2B5EF4-FFF2-40B4-BE49-F238E27FC236}">
                <a16:creationId xmlns:a16="http://schemas.microsoft.com/office/drawing/2014/main" id="{8D4BE690-601C-5B47-F249-C56AF7C850B7}"/>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69217" y="0"/>
            <a:ext cx="1722782" cy="1409915"/>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94269" y="1228723"/>
            <a:ext cx="11283203"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Mill owners went to the government angry and upset about what was happening. Strict rules were passed banning machine breaking. Thousands of soldiers were sent to defend factories with nearly 400 soldiers stationed in Huddersfield. A law was passed that meant breaking machines could be punishable by death or being shipped to Australia.</a:t>
            </a:r>
          </a:p>
        </p:txBody>
      </p:sp>
      <p:sp>
        <p:nvSpPr>
          <p:cNvPr id="9" name="TextBox 8">
            <a:extLst>
              <a:ext uri="{FF2B5EF4-FFF2-40B4-BE49-F238E27FC236}">
                <a16:creationId xmlns:a16="http://schemas.microsoft.com/office/drawing/2014/main" id="{CD591BA1-5405-748D-36BD-5EA82A939566}"/>
              </a:ext>
            </a:extLst>
          </p:cNvPr>
          <p:cNvSpPr txBox="1"/>
          <p:nvPr/>
        </p:nvSpPr>
        <p:spPr>
          <a:xfrm>
            <a:off x="494269" y="2982399"/>
            <a:ext cx="7431310" cy="301621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strict punishments eventually put an end to the Luddite movement, but the word ‘Luddite’ is still sometimes used today to describe someone who does not want to use new technology.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Luddite movement was perhaps the first example of a long tradition of people in Huddersfield being involved in protests standing up for what they believed to be right.</a:t>
            </a:r>
          </a:p>
        </p:txBody>
      </p:sp>
      <p:pic>
        <p:nvPicPr>
          <p:cNvPr id="6" name="Picture 5" descr="A silhouette of three soldiers in military uniforms.">
            <a:extLst>
              <a:ext uri="{FF2B5EF4-FFF2-40B4-BE49-F238E27FC236}">
                <a16:creationId xmlns:a16="http://schemas.microsoft.com/office/drawing/2014/main" id="{C3118A15-8612-CF30-CBEC-354DBAC0AB3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02879" y="2767606"/>
            <a:ext cx="3974593" cy="3805010"/>
          </a:xfrm>
          <a:prstGeom prst="rect">
            <a:avLst/>
          </a:prstGeom>
        </p:spPr>
      </p:pic>
    </p:spTree>
    <p:extLst>
      <p:ext uri="{BB962C8B-B14F-4D97-AF65-F5344CB8AC3E}">
        <p14:creationId xmlns:p14="http://schemas.microsoft.com/office/powerpoint/2010/main" val="36836925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9" grpId="0" uiExpand="1"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05FE97-1305-8DC8-21B5-BFB6AC4DFF1C}"/>
              </a:ext>
            </a:extLst>
          </p:cNvPr>
          <p:cNvSpPr>
            <a:spLocks noGrp="1"/>
          </p:cNvSpPr>
          <p:nvPr>
            <p:ph type="ctrTitle"/>
          </p:nvPr>
        </p:nvSpPr>
        <p:spPr>
          <a:xfrm>
            <a:off x="1524000" y="-1366077"/>
            <a:ext cx="9144000" cy="1050049"/>
          </a:xfrm>
        </p:spPr>
        <p:txBody>
          <a:bodyPr/>
          <a:lstStyle/>
          <a:p>
            <a:r>
              <a:rPr lang="en-US" dirty="0"/>
              <a:t>Richard </a:t>
            </a:r>
            <a:r>
              <a:rPr lang="en-US" dirty="0" err="1"/>
              <a:t>Oaster</a:t>
            </a:r>
            <a:endParaRPr lang="en-US" dirty="0"/>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15563" y="396704"/>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Richard </a:t>
            </a:r>
            <a:r>
              <a:rPr lang="en-GB" sz="4800" dirty="0" err="1">
                <a:ln w="12700">
                  <a:noFill/>
                </a:ln>
                <a:latin typeface="Superclarendon Rg" panose="02060605060000020003" pitchFamily="18" charset="77"/>
              </a:rPr>
              <a:t>Oastler</a:t>
            </a:r>
            <a:endParaRPr lang="en-GB" sz="4800" dirty="0">
              <a:ln w="12700">
                <a:noFill/>
              </a:ln>
              <a:latin typeface="Superclarendon Rg" panose="02060605060000020003" pitchFamily="18" charset="77"/>
            </a:endParaRPr>
          </a:p>
        </p:txBody>
      </p:sp>
      <p:pic>
        <p:nvPicPr>
          <p:cNvPr id="11" name="Picture 10">
            <a:extLst>
              <a:ext uri="{FF2B5EF4-FFF2-40B4-BE49-F238E27FC236}">
                <a16:creationId xmlns:a16="http://schemas.microsoft.com/office/drawing/2014/main" id="{8D4BE690-601C-5B47-F249-C56AF7C850B7}"/>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469217" y="0"/>
            <a:ext cx="1722782" cy="1409915"/>
          </a:xfrm>
          <a:prstGeom prst="rect">
            <a:avLst/>
          </a:prstGeom>
        </p:spPr>
      </p:pic>
      <p:sp>
        <p:nvSpPr>
          <p:cNvPr id="8" name="TextBox 7">
            <a:extLst>
              <a:ext uri="{FF2B5EF4-FFF2-40B4-BE49-F238E27FC236}">
                <a16:creationId xmlns:a16="http://schemas.microsoft.com/office/drawing/2014/main" id="{D865BA71-9D09-29EE-229D-D2C900EC273E}"/>
              </a:ext>
            </a:extLst>
          </p:cNvPr>
          <p:cNvSpPr txBox="1"/>
          <p:nvPr/>
        </p:nvSpPr>
        <p:spPr>
          <a:xfrm>
            <a:off x="489210" y="1159035"/>
            <a:ext cx="5827017" cy="486864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Another reason that the Luddite movement may have died out was changes in regulations that improved conditions for those living in poverty and for those working in the mills.</a:t>
            </a:r>
            <a:br>
              <a:rPr lang="en-GB" sz="1300" dirty="0">
                <a:latin typeface="Linkpen 17a Print" panose="03050602060000000000" pitchFamily="66" charset="77"/>
              </a:rPr>
            </a:br>
            <a:br>
              <a:rPr lang="en-GB" sz="1300" dirty="0">
                <a:latin typeface="Linkpen 17a Print" panose="03050602060000000000" pitchFamily="66" charset="77"/>
              </a:rPr>
            </a:br>
            <a:r>
              <a:rPr lang="en-GB" sz="1300" dirty="0">
                <a:latin typeface="Linkpen 17a Print" panose="03050602060000000000" pitchFamily="66" charset="77"/>
              </a:rPr>
              <a:t>A leading figure who campaigned for the rights of workers was Richard </a:t>
            </a:r>
            <a:r>
              <a:rPr lang="en-GB" sz="1300" dirty="0" err="1">
                <a:latin typeface="Linkpen 17a Print" panose="03050602060000000000" pitchFamily="66" charset="77"/>
              </a:rPr>
              <a:t>Oastler</a:t>
            </a:r>
            <a:r>
              <a:rPr lang="en-GB" sz="1300" dirty="0">
                <a:latin typeface="Linkpen 17a Print" panose="03050602060000000000" pitchFamily="66" charset="77"/>
              </a:rPr>
              <a:t> who spent a lot of time in Huddersfield.</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He fought for the ‘Ten Hour Act’ which restricted the working hours of women and children aged 13-18 to only ten hours a day. This was seen as a big improvement at the time.</a:t>
            </a:r>
            <a:br>
              <a:rPr lang="en-GB" sz="1300" dirty="0">
                <a:latin typeface="Linkpen 17a Print" panose="03050602060000000000" pitchFamily="66" charset="77"/>
              </a:rPr>
            </a:br>
            <a:br>
              <a:rPr lang="en-GB" sz="1300" dirty="0">
                <a:latin typeface="Linkpen 17a Print" panose="03050602060000000000" pitchFamily="66" charset="77"/>
              </a:rPr>
            </a:br>
            <a:r>
              <a:rPr lang="en-GB" sz="1300" dirty="0">
                <a:latin typeface="Linkpen 17a Print" panose="03050602060000000000" pitchFamily="66" charset="77"/>
              </a:rPr>
              <a:t>He also fought against laws that would have made life more difficult for poor people.</a:t>
            </a:r>
          </a:p>
        </p:txBody>
      </p:sp>
      <p:sp>
        <p:nvSpPr>
          <p:cNvPr id="2" name="Rectangle 1" descr="A painting of a grey haired man sitting in a chair.">
            <a:extLst>
              <a:ext uri="{FF2B5EF4-FFF2-40B4-BE49-F238E27FC236}">
                <a16:creationId xmlns:a16="http://schemas.microsoft.com/office/drawing/2014/main" id="{0BE4A31F-BEEE-F8CC-C662-B54DBC5C0F3A}"/>
              </a:ext>
            </a:extLst>
          </p:cNvPr>
          <p:cNvSpPr/>
          <p:nvPr/>
        </p:nvSpPr>
        <p:spPr>
          <a:xfrm>
            <a:off x="6468035" y="0"/>
            <a:ext cx="5723963" cy="68565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11578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280</TotalTime>
  <Words>1123</Words>
  <Application>Microsoft Macintosh PowerPoint</Application>
  <PresentationFormat>Widescreen</PresentationFormat>
  <Paragraphs>75</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Aptos</vt:lpstr>
      <vt:lpstr>Arial</vt:lpstr>
      <vt:lpstr>Calibri</vt:lpstr>
      <vt:lpstr>Calibri Light</vt:lpstr>
      <vt:lpstr>Linkpen 17a Print</vt:lpstr>
      <vt:lpstr>Superclarendon Rg</vt:lpstr>
      <vt:lpstr>Office Theme</vt:lpstr>
      <vt:lpstr>The Industrial Revolution in Huddersfield</vt:lpstr>
      <vt:lpstr>Huddersfield Early Industry</vt:lpstr>
      <vt:lpstr>Weaver’s Cottages</vt:lpstr>
      <vt:lpstr>The industrial revolution</vt:lpstr>
      <vt:lpstr>The Mills</vt:lpstr>
      <vt:lpstr>The Luddites</vt:lpstr>
      <vt:lpstr>William Horsefall</vt:lpstr>
      <vt:lpstr>The end of the Luddites</vt:lpstr>
      <vt:lpstr>Richard Oaster</vt:lpstr>
      <vt:lpstr>Other industries</vt:lpstr>
      <vt:lpstr>Changed Society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Hannah Johnson</cp:lastModifiedBy>
  <cp:revision>32</cp:revision>
  <dcterms:created xsi:type="dcterms:W3CDTF">2022-12-09T08:02:53Z</dcterms:created>
  <dcterms:modified xsi:type="dcterms:W3CDTF">2024-05-31T09:52:02Z</dcterms:modified>
</cp:coreProperties>
</file>