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7"/>
  </p:notesMasterIdLst>
  <p:sldIdLst>
    <p:sldId id="256" r:id="rId2"/>
    <p:sldId id="257" r:id="rId3"/>
    <p:sldId id="260" r:id="rId4"/>
    <p:sldId id="261" r:id="rId5"/>
    <p:sldId id="262" r:id="rId6"/>
    <p:sldId id="263" r:id="rId7"/>
    <p:sldId id="259" r:id="rId8"/>
    <p:sldId id="265" r:id="rId9"/>
    <p:sldId id="266" r:id="rId10"/>
    <p:sldId id="267" r:id="rId11"/>
    <p:sldId id="268" r:id="rId12"/>
    <p:sldId id="269" r:id="rId13"/>
    <p:sldId id="270" r:id="rId14"/>
    <p:sldId id="271" r:id="rId15"/>
    <p:sldId id="258" r:id="rId16"/>
  </p:sldIdLst>
  <p:sldSz cx="12192000" cy="6858000"/>
  <p:notesSz cx="6858000" cy="9144000"/>
  <p:embeddedFontLst>
    <p:embeddedFont>
      <p:font typeface="Aptos" panose="020B0004020202020204" pitchFamily="34" charset="0"/>
      <p:regular r:id="rId18"/>
      <p:bold r:id="rId19"/>
      <p:italic r:id="rId20"/>
    </p:embeddedFon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A51E"/>
    <a:srgbClr val="FAB721"/>
    <a:srgbClr val="F49734"/>
    <a:srgbClr val="B65379"/>
    <a:srgbClr val="F6A548"/>
    <a:srgbClr val="79B963"/>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7E6378-1037-465B-A24A-A716EED0265C}" v="22" dt="2024-07-09T07:33:45.4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308"/>
    <p:restoredTop sz="81127" autoAdjust="0"/>
  </p:normalViewPr>
  <p:slideViewPr>
    <p:cSldViewPr snapToGrid="0">
      <p:cViewPr varScale="1">
        <p:scale>
          <a:sx n="88" d="100"/>
          <a:sy n="88" d="100"/>
        </p:scale>
        <p:origin x="672"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A67E6378-1037-465B-A24A-A716EED0265C}"/>
    <pc:docChg chg="modSld">
      <pc:chgData name="McHarg, Catherine" userId="88b8f76c-9ae3-4745-88eb-fe0667a22af5" providerId="ADAL" clId="{A67E6378-1037-465B-A24A-A716EED0265C}" dt="2024-07-09T07:34:32.236" v="26" actId="14100"/>
      <pc:docMkLst>
        <pc:docMk/>
      </pc:docMkLst>
      <pc:sldChg chg="modSp">
        <pc:chgData name="McHarg, Catherine" userId="88b8f76c-9ae3-4745-88eb-fe0667a22af5" providerId="ADAL" clId="{A67E6378-1037-465B-A24A-A716EED0265C}" dt="2024-07-09T07:32:19.664" v="16" actId="20577"/>
        <pc:sldMkLst>
          <pc:docMk/>
          <pc:sldMk cId="3456499722" sldId="259"/>
        </pc:sldMkLst>
        <pc:spChg chg="mod">
          <ac:chgData name="McHarg, Catherine" userId="88b8f76c-9ae3-4745-88eb-fe0667a22af5" providerId="ADAL" clId="{A67E6378-1037-465B-A24A-A716EED0265C}" dt="2024-07-09T07:32:19.664" v="16" actId="20577"/>
          <ac:spMkLst>
            <pc:docMk/>
            <pc:sldMk cId="3456499722" sldId="259"/>
            <ac:spMk id="8" creationId="{D865BA71-9D09-29EE-229D-D2C900EC273E}"/>
          </ac:spMkLst>
        </pc:spChg>
      </pc:sldChg>
      <pc:sldChg chg="modSp mod">
        <pc:chgData name="McHarg, Catherine" userId="88b8f76c-9ae3-4745-88eb-fe0667a22af5" providerId="ADAL" clId="{A67E6378-1037-465B-A24A-A716EED0265C}" dt="2024-07-09T07:17:24.098" v="0" actId="1076"/>
        <pc:sldMkLst>
          <pc:docMk/>
          <pc:sldMk cId="2214044801" sldId="260"/>
        </pc:sldMkLst>
        <pc:spChg chg="mod">
          <ac:chgData name="McHarg, Catherine" userId="88b8f76c-9ae3-4745-88eb-fe0667a22af5" providerId="ADAL" clId="{A67E6378-1037-465B-A24A-A716EED0265C}" dt="2024-07-09T07:17:24.098" v="0" actId="1076"/>
          <ac:spMkLst>
            <pc:docMk/>
            <pc:sldMk cId="2214044801" sldId="260"/>
            <ac:spMk id="6" creationId="{D2E04AAB-0F1B-069F-B6F5-928D1FFE19E8}"/>
          </ac:spMkLst>
        </pc:spChg>
      </pc:sldChg>
      <pc:sldChg chg="modSp">
        <pc:chgData name="McHarg, Catherine" userId="88b8f76c-9ae3-4745-88eb-fe0667a22af5" providerId="ADAL" clId="{A67E6378-1037-465B-A24A-A716EED0265C}" dt="2024-07-09T07:18:44.970" v="9" actId="20577"/>
        <pc:sldMkLst>
          <pc:docMk/>
          <pc:sldMk cId="2009067310" sldId="262"/>
        </pc:sldMkLst>
        <pc:spChg chg="mod">
          <ac:chgData name="McHarg, Catherine" userId="88b8f76c-9ae3-4745-88eb-fe0667a22af5" providerId="ADAL" clId="{A67E6378-1037-465B-A24A-A716EED0265C}" dt="2024-07-09T07:18:44.970" v="9" actId="20577"/>
          <ac:spMkLst>
            <pc:docMk/>
            <pc:sldMk cId="2009067310" sldId="262"/>
            <ac:spMk id="2" creationId="{6E421D0C-DE51-D9F8-60DF-4C9E3CE25757}"/>
          </ac:spMkLst>
        </pc:spChg>
      </pc:sldChg>
      <pc:sldChg chg="modNotesTx">
        <pc:chgData name="McHarg, Catherine" userId="88b8f76c-9ae3-4745-88eb-fe0667a22af5" providerId="ADAL" clId="{A67E6378-1037-465B-A24A-A716EED0265C}" dt="2024-07-09T07:32:03.694" v="10"/>
        <pc:sldMkLst>
          <pc:docMk/>
          <pc:sldMk cId="3632270550" sldId="263"/>
        </pc:sldMkLst>
      </pc:sldChg>
      <pc:sldChg chg="modSp">
        <pc:chgData name="McHarg, Catherine" userId="88b8f76c-9ae3-4745-88eb-fe0667a22af5" providerId="ADAL" clId="{A67E6378-1037-465B-A24A-A716EED0265C}" dt="2024-07-09T07:33:06.259" v="17" actId="20577"/>
        <pc:sldMkLst>
          <pc:docMk/>
          <pc:sldMk cId="3668427774" sldId="265"/>
        </pc:sldMkLst>
        <pc:spChg chg="mod">
          <ac:chgData name="McHarg, Catherine" userId="88b8f76c-9ae3-4745-88eb-fe0667a22af5" providerId="ADAL" clId="{A67E6378-1037-465B-A24A-A716EED0265C}" dt="2024-07-09T07:33:06.259" v="17" actId="20577"/>
          <ac:spMkLst>
            <pc:docMk/>
            <pc:sldMk cId="3668427774" sldId="265"/>
            <ac:spMk id="8" creationId="{D865BA71-9D09-29EE-229D-D2C900EC273E}"/>
          </ac:spMkLst>
        </pc:spChg>
      </pc:sldChg>
      <pc:sldChg chg="modSp mod">
        <pc:chgData name="McHarg, Catherine" userId="88b8f76c-9ae3-4745-88eb-fe0667a22af5" providerId="ADAL" clId="{A67E6378-1037-465B-A24A-A716EED0265C}" dt="2024-07-09T07:33:57.799" v="25" actId="14100"/>
        <pc:sldMkLst>
          <pc:docMk/>
          <pc:sldMk cId="1805476232" sldId="268"/>
        </pc:sldMkLst>
        <pc:spChg chg="mod">
          <ac:chgData name="McHarg, Catherine" userId="88b8f76c-9ae3-4745-88eb-fe0667a22af5" providerId="ADAL" clId="{A67E6378-1037-465B-A24A-A716EED0265C}" dt="2024-07-09T07:33:57.799" v="25" actId="14100"/>
          <ac:spMkLst>
            <pc:docMk/>
            <pc:sldMk cId="1805476232" sldId="268"/>
            <ac:spMk id="8" creationId="{D865BA71-9D09-29EE-229D-D2C900EC273E}"/>
          </ac:spMkLst>
        </pc:spChg>
      </pc:sldChg>
      <pc:sldChg chg="modSp mod">
        <pc:chgData name="McHarg, Catherine" userId="88b8f76c-9ae3-4745-88eb-fe0667a22af5" providerId="ADAL" clId="{A67E6378-1037-465B-A24A-A716EED0265C}" dt="2024-07-09T07:34:32.236" v="26" actId="14100"/>
        <pc:sldMkLst>
          <pc:docMk/>
          <pc:sldMk cId="1043023218" sldId="270"/>
        </pc:sldMkLst>
        <pc:spChg chg="mod">
          <ac:chgData name="McHarg, Catherine" userId="88b8f76c-9ae3-4745-88eb-fe0667a22af5" providerId="ADAL" clId="{A67E6378-1037-465B-A24A-A716EED0265C}" dt="2024-07-09T07:34:32.236" v="26" actId="14100"/>
          <ac:spMkLst>
            <pc:docMk/>
            <pc:sldMk cId="1043023218" sldId="270"/>
            <ac:spMk id="7" creationId="{FEAB73A0-E692-5060-FDB1-4FB64C6729D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911236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049588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597157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94259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432806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293104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441470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298916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458616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706947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Flint arrowhead</a:t>
            </a:r>
          </a:p>
          <a:p>
            <a:r>
              <a:rPr lang="en-US" dirty="0"/>
              <a:t>2. Flint arrowhead</a:t>
            </a:r>
          </a:p>
          <a:p>
            <a:r>
              <a:rPr lang="en-US" dirty="0"/>
              <a:t>3. Stone </a:t>
            </a:r>
            <a:r>
              <a:rPr lang="en-US" dirty="0" err="1"/>
              <a:t>axehead</a:t>
            </a:r>
            <a:endParaRPr lang="en-US" dirty="0"/>
          </a:p>
          <a:p>
            <a:r>
              <a:rPr lang="en-US" dirty="0"/>
              <a:t>4. Stone </a:t>
            </a:r>
            <a:r>
              <a:rPr lang="en-US" dirty="0" err="1"/>
              <a:t>axehead</a:t>
            </a:r>
            <a:endParaRPr lang="en-US" dirty="0"/>
          </a:p>
          <a:p>
            <a:r>
              <a:rPr lang="en-US" dirty="0"/>
              <a:t>5. Bronze weapon</a:t>
            </a:r>
          </a:p>
          <a:p>
            <a:r>
              <a:rPr lang="en-US" dirty="0"/>
              <a:t>6. Bronze pin</a:t>
            </a:r>
          </a:p>
          <a:p>
            <a:r>
              <a:rPr lang="en-US" dirty="0"/>
              <a:t>7. Bronze knife</a:t>
            </a:r>
          </a:p>
          <a:p>
            <a:r>
              <a:rPr lang="en-US" dirty="0"/>
              <a:t>8. Bronze knife</a:t>
            </a:r>
          </a:p>
          <a:p>
            <a:r>
              <a:rPr lang="en-US" dirty="0"/>
              <a:t>9. Bronze dagger</a:t>
            </a:r>
          </a:p>
          <a:p>
            <a:r>
              <a:rPr lang="en-US" dirty="0"/>
              <a:t>10. Bronze lancehead</a:t>
            </a:r>
          </a:p>
          <a:p>
            <a:r>
              <a:rPr lang="en-US" dirty="0"/>
              <a:t>11. Brass knife in sheath with stags-horn handle</a:t>
            </a:r>
          </a:p>
          <a:p>
            <a:r>
              <a:rPr lang="en-US" dirty="0"/>
              <a:t>12. Flint spearhead</a:t>
            </a:r>
          </a:p>
          <a:p>
            <a:r>
              <a:rPr lang="en-US" dirty="0"/>
              <a:t>13. Bone tweezers</a:t>
            </a:r>
          </a:p>
          <a:p>
            <a:r>
              <a:rPr lang="en-US" dirty="0"/>
              <a:t>14. Bone bodkin</a:t>
            </a:r>
          </a:p>
          <a:p>
            <a:r>
              <a:rPr lang="en-US" dirty="0"/>
              <a:t>15. Amber ornament</a:t>
            </a:r>
          </a:p>
          <a:p>
            <a:r>
              <a:rPr lang="en-US" dirty="0"/>
              <a:t>16. Shell necklace</a:t>
            </a:r>
          </a:p>
          <a:p>
            <a:r>
              <a:rPr lang="en-US" dirty="0"/>
              <a:t>17. Glass beads</a:t>
            </a:r>
          </a:p>
          <a:p>
            <a:r>
              <a:rPr lang="en-US" dirty="0"/>
              <a:t>18. Bone ornament</a:t>
            </a:r>
          </a:p>
          <a:p>
            <a:r>
              <a:rPr lang="en-US" dirty="0"/>
              <a:t>19. Nippers</a:t>
            </a:r>
          </a:p>
          <a:p>
            <a:r>
              <a:rPr lang="en-US" dirty="0"/>
              <a:t>20. Stone for sling</a:t>
            </a:r>
          </a:p>
          <a:p>
            <a:r>
              <a:rPr lang="en-US" dirty="0"/>
              <a:t>21. Strone to sharpen bone</a:t>
            </a:r>
          </a:p>
          <a:p>
            <a:r>
              <a:rPr lang="en-US" dirty="0"/>
              <a:t>22. Ring amulet</a:t>
            </a:r>
          </a:p>
          <a:p>
            <a:r>
              <a:rPr lang="en-US" dirty="0"/>
              <a:t>23. Blue shale breastplate</a:t>
            </a:r>
          </a:p>
          <a:p>
            <a:r>
              <a:rPr lang="en-US" dirty="0"/>
              <a:t>24-26. Pottery 'incense' cups</a:t>
            </a:r>
          </a:p>
          <a:p>
            <a:r>
              <a:rPr lang="en-US" dirty="0"/>
              <a:t>27. Whetstone</a:t>
            </a:r>
          </a:p>
          <a:p>
            <a:r>
              <a:rPr lang="en-US" dirty="0"/>
              <a:t>28-32. Pottery urns</a:t>
            </a:r>
          </a:p>
          <a:p>
            <a:r>
              <a:rPr lang="en-US" dirty="0"/>
              <a:t>33-37. Pottery 'drinking' cups</a:t>
            </a:r>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217609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703493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391565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713545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D82BD3-FB2C-2D6A-831E-1C615F8403DB}"/>
              </a:ext>
            </a:extLst>
          </p:cNvPr>
          <p:cNvSpPr>
            <a:spLocks noGrp="1"/>
          </p:cNvSpPr>
          <p:nvPr>
            <p:ph type="ctrTitle"/>
          </p:nvPr>
        </p:nvSpPr>
        <p:spPr>
          <a:xfrm>
            <a:off x="1523998" y="-1378664"/>
            <a:ext cx="9144000" cy="1038612"/>
          </a:xfrm>
        </p:spPr>
        <p:txBody>
          <a:bodyPr/>
          <a:lstStyle/>
          <a:p>
            <a:r>
              <a:rPr lang="en-US" dirty="0"/>
              <a:t>Early Settlers in Huddersfield</a:t>
            </a:r>
          </a:p>
        </p:txBody>
      </p:sp>
      <p:sp>
        <p:nvSpPr>
          <p:cNvPr id="3" name="Rectangle 2" descr="An illustration of a hut with a roof made of sticks.">
            <a:extLst>
              <a:ext uri="{FF2B5EF4-FFF2-40B4-BE49-F238E27FC236}">
                <a16:creationId xmlns:a16="http://schemas.microsoft.com/office/drawing/2014/main" id="{423D8A71-7146-A685-6930-ED13F0057348}"/>
              </a:ext>
            </a:extLst>
          </p:cNvPr>
          <p:cNvSpPr/>
          <p:nvPr/>
        </p:nvSpPr>
        <p:spPr>
          <a:xfrm>
            <a:off x="0" y="0"/>
            <a:ext cx="12191998"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Early Settlers in Huddersfield">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277392"/>
            <a:ext cx="12191999" cy="373193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lstStyle/>
          <a:p>
            <a:r>
              <a:rPr lang="en-US" dirty="0"/>
              <a:t>Aerial Photo 2</a:t>
            </a:r>
          </a:p>
        </p:txBody>
      </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
        <p:nvSpPr>
          <p:cNvPr id="5" name="Rectangle 4" descr="An aerial photograph of Huddersfield.">
            <a:extLst>
              <a:ext uri="{FF2B5EF4-FFF2-40B4-BE49-F238E27FC236}">
                <a16:creationId xmlns:a16="http://schemas.microsoft.com/office/drawing/2014/main" id="{4C1CE2B3-42C2-5E12-37A8-46CCCAAD64AD}"/>
              </a:ext>
            </a:extLst>
          </p:cNvPr>
          <p:cNvSpPr/>
          <p:nvPr/>
        </p:nvSpPr>
        <p:spPr>
          <a:xfrm>
            <a:off x="278296" y="238539"/>
            <a:ext cx="11675165" cy="63477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Yellow oval highlighting where Huddersfield is.">
            <a:extLst>
              <a:ext uri="{FF2B5EF4-FFF2-40B4-BE49-F238E27FC236}">
                <a16:creationId xmlns:a16="http://schemas.microsoft.com/office/drawing/2014/main" id="{23BFCA9D-A716-3A81-6F19-DFDA53CDCB5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3339" y="397564"/>
            <a:ext cx="6122504" cy="2425149"/>
          </a:xfrm>
          <a:prstGeom prst="rect">
            <a:avLst/>
          </a:prstGeom>
        </p:spPr>
      </p:pic>
      <p:pic>
        <p:nvPicPr>
          <p:cNvPr id="9" name="Picture 8" descr="Yellow oval highlighting where Castle Hill is.">
            <a:extLst>
              <a:ext uri="{FF2B5EF4-FFF2-40B4-BE49-F238E27FC236}">
                <a16:creationId xmlns:a16="http://schemas.microsoft.com/office/drawing/2014/main" id="{F122001B-05D1-86FC-AD0E-A4F969F6301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123583" y="2093843"/>
            <a:ext cx="3525078" cy="1868558"/>
          </a:xfrm>
          <a:prstGeom prst="rect">
            <a:avLst/>
          </a:prstGeom>
        </p:spPr>
      </p:pic>
      <p:pic>
        <p:nvPicPr>
          <p:cNvPr id="14" name="Picture 13" descr="A drawing of an archaelogogist.">
            <a:extLst>
              <a:ext uri="{FF2B5EF4-FFF2-40B4-BE49-F238E27FC236}">
                <a16:creationId xmlns:a16="http://schemas.microsoft.com/office/drawing/2014/main" id="{EE04235D-CB0D-6DD5-A0AA-82D72009E80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460705" y="2551219"/>
            <a:ext cx="2928551" cy="6093752"/>
          </a:xfrm>
          <a:prstGeom prst="rect">
            <a:avLst/>
          </a:prstGeom>
        </p:spPr>
      </p:pic>
      <p:grpSp>
        <p:nvGrpSpPr>
          <p:cNvPr id="15" name="Group 14" descr="This site has raised ground, providing a large field of view across the area - perfect for defence!&#10;&#10;The high ground would have also protected the settlement from flooding.&#10;">
            <a:extLst>
              <a:ext uri="{FF2B5EF4-FFF2-40B4-BE49-F238E27FC236}">
                <a16:creationId xmlns:a16="http://schemas.microsoft.com/office/drawing/2014/main" id="{8FD54DD7-3EEF-6281-E546-E97655787DF1}"/>
              </a:ext>
            </a:extLst>
          </p:cNvPr>
          <p:cNvGrpSpPr/>
          <p:nvPr/>
        </p:nvGrpSpPr>
        <p:grpSpPr>
          <a:xfrm>
            <a:off x="596439" y="3221423"/>
            <a:ext cx="5546123" cy="2978389"/>
            <a:chOff x="5227403" y="2683610"/>
            <a:chExt cx="5546123" cy="2978389"/>
          </a:xfrm>
        </p:grpSpPr>
        <p:sp>
          <p:nvSpPr>
            <p:cNvPr id="16" name="Rectangular Callout 15" descr="Yellow box.&#10;">
              <a:extLst>
                <a:ext uri="{FF2B5EF4-FFF2-40B4-BE49-F238E27FC236}">
                  <a16:creationId xmlns:a16="http://schemas.microsoft.com/office/drawing/2014/main" id="{27C85C2B-C72F-2E63-38D1-A4E14AFE5BF1}"/>
                </a:ext>
              </a:extLst>
            </p:cNvPr>
            <p:cNvSpPr/>
            <p:nvPr/>
          </p:nvSpPr>
          <p:spPr>
            <a:xfrm>
              <a:off x="5227403" y="2683610"/>
              <a:ext cx="5546123" cy="2716081"/>
            </a:xfrm>
            <a:prstGeom prst="wedgeRectCallout">
              <a:avLst>
                <a:gd name="adj1" fmla="val 69602"/>
                <a:gd name="adj2" fmla="val -25730"/>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endParaRPr lang="en-GB" dirty="0">
                <a:latin typeface="Linkpen 17a Print" panose="03050602060000000000" pitchFamily="66" charset="77"/>
              </a:endParaRPr>
            </a:p>
          </p:txBody>
        </p:sp>
        <p:sp>
          <p:nvSpPr>
            <p:cNvPr id="17" name="TextBox 16">
              <a:extLst>
                <a:ext uri="{FF2B5EF4-FFF2-40B4-BE49-F238E27FC236}">
                  <a16:creationId xmlns:a16="http://schemas.microsoft.com/office/drawing/2014/main" id="{DDA725F2-D34E-42ED-6C2A-80D7FBD79232}"/>
                </a:ext>
              </a:extLst>
            </p:cNvPr>
            <p:cNvSpPr txBox="1"/>
            <p:nvPr/>
          </p:nvSpPr>
          <p:spPr>
            <a:xfrm>
              <a:off x="5227403" y="2695802"/>
              <a:ext cx="5546123" cy="2966197"/>
            </a:xfrm>
            <a:prstGeom prst="rect">
              <a:avLst/>
            </a:prstGeom>
            <a:noFill/>
          </p:spPr>
          <p:txBody>
            <a:bodyPr wrap="square">
              <a:spAutoFit/>
            </a:bodyPr>
            <a:lstStyle/>
            <a:p>
              <a:pPr algn="ctr">
                <a:lnSpc>
                  <a:spcPct val="150000"/>
                </a:lnSpc>
              </a:pPr>
              <a:r>
                <a:rPr lang="en-GB" dirty="0">
                  <a:solidFill>
                    <a:schemeClr val="bg1"/>
                  </a:solidFill>
                  <a:latin typeface="Linkpen 17a Print" panose="03050602060000000000" pitchFamily="66" charset="77"/>
                </a:rPr>
                <a:t>This site has raised ground, providing a large field of view across the area - perfect for defence!</a:t>
              </a:r>
            </a:p>
            <a:p>
              <a:pPr algn="ctr">
                <a:lnSpc>
                  <a:spcPct val="150000"/>
                </a:lnSpc>
              </a:pPr>
              <a:endParaRPr lang="en-GB" dirty="0">
                <a:solidFill>
                  <a:schemeClr val="bg1"/>
                </a:solidFill>
                <a:latin typeface="Linkpen 17a Print" panose="03050602060000000000" pitchFamily="66" charset="77"/>
              </a:endParaRPr>
            </a:p>
            <a:p>
              <a:pPr algn="ctr">
                <a:lnSpc>
                  <a:spcPct val="150000"/>
                </a:lnSpc>
              </a:pPr>
              <a:r>
                <a:rPr lang="en-GB" dirty="0">
                  <a:solidFill>
                    <a:schemeClr val="bg1"/>
                  </a:solidFill>
                  <a:latin typeface="Linkpen 17a Print" panose="03050602060000000000" pitchFamily="66" charset="77"/>
                </a:rPr>
                <a:t>The high ground would have also protected the settlement from flooding.</a:t>
              </a:r>
            </a:p>
            <a:p>
              <a:pPr algn="ctr">
                <a:lnSpc>
                  <a:spcPct val="150000"/>
                </a:lnSpc>
              </a:pPr>
              <a:endParaRPr lang="en-GB" dirty="0">
                <a:solidFill>
                  <a:schemeClr val="bg1"/>
                </a:solidFill>
                <a:latin typeface="Linkpen 17a Print" panose="03050602060000000000" pitchFamily="66" charset="77"/>
              </a:endParaRPr>
            </a:p>
          </p:txBody>
        </p:sp>
      </p:grpSp>
      <p:grpSp>
        <p:nvGrpSpPr>
          <p:cNvPr id="8" name="Group 7" descr="Castle Hill">
            <a:extLst>
              <a:ext uri="{FF2B5EF4-FFF2-40B4-BE49-F238E27FC236}">
                <a16:creationId xmlns:a16="http://schemas.microsoft.com/office/drawing/2014/main" id="{BE568109-FCFC-C02D-F1C2-56E77976B9F1}"/>
              </a:ext>
            </a:extLst>
          </p:cNvPr>
          <p:cNvGrpSpPr/>
          <p:nvPr/>
        </p:nvGrpSpPr>
        <p:grpSpPr>
          <a:xfrm>
            <a:off x="8711682" y="1493187"/>
            <a:ext cx="2130655" cy="559345"/>
            <a:chOff x="8711682" y="1493187"/>
            <a:chExt cx="2130655" cy="559345"/>
          </a:xfrm>
        </p:grpSpPr>
        <p:sp>
          <p:nvSpPr>
            <p:cNvPr id="12" name="Rectangle 11">
              <a:extLst>
                <a:ext uri="{FF2B5EF4-FFF2-40B4-BE49-F238E27FC236}">
                  <a16:creationId xmlns:a16="http://schemas.microsoft.com/office/drawing/2014/main" id="{1ECB100F-8634-D7C9-23E8-5DBB09A35DEF}"/>
                </a:ext>
              </a:extLst>
            </p:cNvPr>
            <p:cNvSpPr/>
            <p:nvPr/>
          </p:nvSpPr>
          <p:spPr>
            <a:xfrm>
              <a:off x="8711781" y="1508835"/>
              <a:ext cx="2130556" cy="543697"/>
            </a:xfrm>
            <a:prstGeom prst="rect">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endParaRPr lang="en-US" dirty="0">
                <a:solidFill>
                  <a:schemeClr val="bg1"/>
                </a:solidFill>
                <a:latin typeface="Linkpen 17a Print" panose="03050602060000000000" pitchFamily="66" charset="77"/>
              </a:endParaRPr>
            </a:p>
          </p:txBody>
        </p:sp>
        <p:sp>
          <p:nvSpPr>
            <p:cNvPr id="2" name="Rectangle 1">
              <a:extLst>
                <a:ext uri="{FF2B5EF4-FFF2-40B4-BE49-F238E27FC236}">
                  <a16:creationId xmlns:a16="http://schemas.microsoft.com/office/drawing/2014/main" id="{BDC9B5A8-BD02-A081-1127-AB48AD33F17C}"/>
                </a:ext>
              </a:extLst>
            </p:cNvPr>
            <p:cNvSpPr/>
            <p:nvPr/>
          </p:nvSpPr>
          <p:spPr>
            <a:xfrm>
              <a:off x="8711682" y="1493187"/>
              <a:ext cx="2130556" cy="543697"/>
            </a:xfrm>
            <a:prstGeom prst="rect">
              <a:avLst/>
            </a:prstGeom>
            <a:noFill/>
            <a:ln w="28575">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en-US" dirty="0">
                  <a:solidFill>
                    <a:schemeClr val="bg1"/>
                  </a:solidFill>
                  <a:latin typeface="Linkpen 17a Print" panose="03050602060000000000" pitchFamily="66" charset="77"/>
                </a:rPr>
                <a:t>Castle Hill</a:t>
              </a:r>
            </a:p>
          </p:txBody>
        </p:sp>
      </p:grpSp>
      <p:grpSp>
        <p:nvGrpSpPr>
          <p:cNvPr id="6" name="Group 5" descr="Huddersfield">
            <a:extLst>
              <a:ext uri="{FF2B5EF4-FFF2-40B4-BE49-F238E27FC236}">
                <a16:creationId xmlns:a16="http://schemas.microsoft.com/office/drawing/2014/main" id="{46E3BB55-F7C4-39D2-D3E2-666F38B8F48D}"/>
              </a:ext>
            </a:extLst>
          </p:cNvPr>
          <p:cNvGrpSpPr/>
          <p:nvPr/>
        </p:nvGrpSpPr>
        <p:grpSpPr>
          <a:xfrm>
            <a:off x="5719834" y="491867"/>
            <a:ext cx="2130556" cy="543698"/>
            <a:chOff x="5719834" y="491867"/>
            <a:chExt cx="2130556" cy="543698"/>
          </a:xfrm>
        </p:grpSpPr>
        <p:sp>
          <p:nvSpPr>
            <p:cNvPr id="11" name="Rectangle 10">
              <a:extLst>
                <a:ext uri="{FF2B5EF4-FFF2-40B4-BE49-F238E27FC236}">
                  <a16:creationId xmlns:a16="http://schemas.microsoft.com/office/drawing/2014/main" id="{C3F1BCAD-38BC-29A3-3045-E85CF67DA6D6}"/>
                </a:ext>
              </a:extLst>
            </p:cNvPr>
            <p:cNvSpPr/>
            <p:nvPr/>
          </p:nvSpPr>
          <p:spPr>
            <a:xfrm>
              <a:off x="5719834" y="491868"/>
              <a:ext cx="2130556" cy="543697"/>
            </a:xfrm>
            <a:prstGeom prst="rect">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endParaRPr lang="en-US" dirty="0">
                <a:solidFill>
                  <a:schemeClr val="bg1"/>
                </a:solidFill>
                <a:latin typeface="Linkpen 17a Print" panose="03050602060000000000" pitchFamily="66" charset="77"/>
              </a:endParaRPr>
            </a:p>
          </p:txBody>
        </p:sp>
        <p:sp>
          <p:nvSpPr>
            <p:cNvPr id="3" name="Rectangle 2">
              <a:extLst>
                <a:ext uri="{FF2B5EF4-FFF2-40B4-BE49-F238E27FC236}">
                  <a16:creationId xmlns:a16="http://schemas.microsoft.com/office/drawing/2014/main" id="{806B24F8-C8A9-6BF6-F47E-2BE46ED319BF}"/>
                </a:ext>
              </a:extLst>
            </p:cNvPr>
            <p:cNvSpPr/>
            <p:nvPr/>
          </p:nvSpPr>
          <p:spPr>
            <a:xfrm>
              <a:off x="5719834" y="491867"/>
              <a:ext cx="2130556" cy="543697"/>
            </a:xfrm>
            <a:prstGeom prst="rect">
              <a:avLst/>
            </a:prstGeom>
            <a:noFill/>
            <a:ln w="28575">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en-US" dirty="0">
                  <a:solidFill>
                    <a:schemeClr val="bg1"/>
                  </a:solidFill>
                  <a:latin typeface="Linkpen 17a Print" panose="03050602060000000000" pitchFamily="66" charset="77"/>
                </a:rPr>
                <a:t>Huddersfield</a:t>
              </a:r>
            </a:p>
          </p:txBody>
        </p:sp>
      </p:grpSp>
    </p:spTree>
    <p:extLst>
      <p:ext uri="{BB962C8B-B14F-4D97-AF65-F5344CB8AC3E}">
        <p14:creationId xmlns:p14="http://schemas.microsoft.com/office/powerpoint/2010/main" val="3766892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decel="5000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lstStyle/>
          <a:p>
            <a:r>
              <a:rPr lang="en-US" dirty="0"/>
              <a:t>Castle Hill</a:t>
            </a:r>
          </a:p>
        </p:txBody>
      </p:sp>
      <p:sp>
        <p:nvSpPr>
          <p:cNvPr id="3" name="Title 1">
            <a:extLst>
              <a:ext uri="{FF2B5EF4-FFF2-40B4-BE49-F238E27FC236}">
                <a16:creationId xmlns:a16="http://schemas.microsoft.com/office/drawing/2014/main" id="{7477E4CD-2F32-8C89-ECFD-21AA1F6485D6}"/>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Castle Hill</a:t>
            </a:r>
          </a:p>
        </p:txBody>
      </p:sp>
      <p:sp>
        <p:nvSpPr>
          <p:cNvPr id="8" name="TextBox 7">
            <a:extLst>
              <a:ext uri="{FF2B5EF4-FFF2-40B4-BE49-F238E27FC236}">
                <a16:creationId xmlns:a16="http://schemas.microsoft.com/office/drawing/2014/main" id="{D865BA71-9D09-29EE-229D-D2C900EC273E}"/>
              </a:ext>
            </a:extLst>
          </p:cNvPr>
          <p:cNvSpPr txBox="1"/>
          <p:nvPr/>
        </p:nvSpPr>
        <p:spPr>
          <a:xfrm>
            <a:off x="557258" y="1285103"/>
            <a:ext cx="6355171" cy="411676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Standing proud within the landscape, Castle Hill can be seen from miles around, it plays a special role in the identity of Kirklees.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Its earliest suggested known inhabitants were probably part of the </a:t>
            </a:r>
            <a:r>
              <a:rPr lang="en-GB" sz="1600" dirty="0" err="1">
                <a:latin typeface="Linkpen 17a Print" panose="03050602060000000000" pitchFamily="66" charset="77"/>
              </a:rPr>
              <a:t>Brigantes</a:t>
            </a:r>
            <a:r>
              <a:rPr lang="en-GB" sz="1600" dirty="0">
                <a:latin typeface="Linkpen 17a Print" panose="03050602060000000000" pitchFamily="66" charset="77"/>
              </a:rPr>
              <a:t> tribe.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a:t>
            </a:r>
            <a:r>
              <a:rPr lang="en-GB" sz="1600" dirty="0" err="1">
                <a:latin typeface="Linkpen 17a Print" panose="03050602060000000000" pitchFamily="66" charset="77"/>
              </a:rPr>
              <a:t>Brigantes</a:t>
            </a:r>
            <a:r>
              <a:rPr lang="en-GB" sz="1600" dirty="0">
                <a:latin typeface="Linkpen 17a Print" panose="03050602060000000000" pitchFamily="66" charset="77"/>
              </a:rPr>
              <a:t> were a Celtic tribe of people that controlled a large section of Northern England prior to the Roman invasion.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Their territory, often referred to as </a:t>
            </a:r>
            <a:r>
              <a:rPr lang="en-GB" sz="1600" dirty="0" err="1">
                <a:latin typeface="Linkpen 17a Print" panose="03050602060000000000" pitchFamily="66" charset="77"/>
              </a:rPr>
              <a:t>Brigantia</a:t>
            </a:r>
            <a:r>
              <a:rPr lang="en-GB" sz="1600" dirty="0">
                <a:latin typeface="Linkpen 17a Print" panose="03050602060000000000" pitchFamily="66" charset="77"/>
              </a:rPr>
              <a:t>, was centred in what we now call Yorkshire.</a:t>
            </a:r>
          </a:p>
        </p:txBody>
      </p:sp>
      <p:sp>
        <p:nvSpPr>
          <p:cNvPr id="2" name="Rectangle 1" descr="An illustrated map of England, Scotland and Wales, with Huddersfield marked on the map and its territory.">
            <a:extLst>
              <a:ext uri="{FF2B5EF4-FFF2-40B4-BE49-F238E27FC236}">
                <a16:creationId xmlns:a16="http://schemas.microsoft.com/office/drawing/2014/main" id="{AA9A74E7-048E-5ED8-336D-FFE231689348}"/>
              </a:ext>
            </a:extLst>
          </p:cNvPr>
          <p:cNvSpPr/>
          <p:nvPr/>
        </p:nvSpPr>
        <p:spPr>
          <a:xfrm>
            <a:off x="7339584" y="259492"/>
            <a:ext cx="4572330" cy="63266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18054762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500"/>
                                        <p:tgtEl>
                                          <p:spTgt spid="8">
                                            <p:txEl>
                                              <p:pRg st="6" end="6"/>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normAutofit/>
          </a:bodyPr>
          <a:lstStyle/>
          <a:p>
            <a:r>
              <a:rPr lang="en-US" dirty="0"/>
              <a:t>A large Iron Age settlement</a:t>
            </a:r>
          </a:p>
        </p:txBody>
      </p:sp>
      <p:sp>
        <p:nvSpPr>
          <p:cNvPr id="3" name="Title 1">
            <a:extLst>
              <a:ext uri="{FF2B5EF4-FFF2-40B4-BE49-F238E27FC236}">
                <a16:creationId xmlns:a16="http://schemas.microsoft.com/office/drawing/2014/main" id="{7477E4CD-2F32-8C89-ECFD-21AA1F6485D6}"/>
              </a:ext>
            </a:extLst>
          </p:cNvPr>
          <p:cNvSpPr txBox="1">
            <a:spLocks/>
          </p:cNvSpPr>
          <p:nvPr/>
        </p:nvSpPr>
        <p:spPr>
          <a:xfrm>
            <a:off x="439691" y="402595"/>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A large Iron Age settlement</a:t>
            </a:r>
          </a:p>
        </p:txBody>
      </p:sp>
      <p:sp>
        <p:nvSpPr>
          <p:cNvPr id="8" name="TextBox 7">
            <a:extLst>
              <a:ext uri="{FF2B5EF4-FFF2-40B4-BE49-F238E27FC236}">
                <a16:creationId xmlns:a16="http://schemas.microsoft.com/office/drawing/2014/main" id="{D865BA71-9D09-29EE-229D-D2C900EC273E}"/>
              </a:ext>
            </a:extLst>
          </p:cNvPr>
          <p:cNvSpPr txBox="1"/>
          <p:nvPr/>
        </p:nvSpPr>
        <p:spPr>
          <a:xfrm>
            <a:off x="454641" y="1285103"/>
            <a:ext cx="1122355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555 BC, we know that a fort existed on the hill. This fort would have covered an area the size of five acres (around the size of 4 football fields).</a:t>
            </a:r>
          </a:p>
        </p:txBody>
      </p:sp>
      <p:sp>
        <p:nvSpPr>
          <p:cNvPr id="5" name="TextBox 4">
            <a:extLst>
              <a:ext uri="{FF2B5EF4-FFF2-40B4-BE49-F238E27FC236}">
                <a16:creationId xmlns:a16="http://schemas.microsoft.com/office/drawing/2014/main" id="{2654DC65-6FE6-CC27-C9ED-5C5BF26EC2C8}"/>
              </a:ext>
            </a:extLst>
          </p:cNvPr>
          <p:cNvSpPr txBox="1"/>
          <p:nvPr/>
        </p:nvSpPr>
        <p:spPr>
          <a:xfrm>
            <a:off x="454641" y="2216598"/>
            <a:ext cx="1094923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encampment had defensive ditches, palisade fences and even a rock and clay tower! It is one of Yorkshire’s most significant hill forts and gives the impression of being a tribal capital within the region.</a:t>
            </a:r>
          </a:p>
        </p:txBody>
      </p:sp>
      <p:sp>
        <p:nvSpPr>
          <p:cNvPr id="9" name="TextBox 8">
            <a:extLst>
              <a:ext uri="{FF2B5EF4-FFF2-40B4-BE49-F238E27FC236}">
                <a16:creationId xmlns:a16="http://schemas.microsoft.com/office/drawing/2014/main" id="{E4173F80-BCF9-0076-ADD5-397D48903B32}"/>
              </a:ext>
            </a:extLst>
          </p:cNvPr>
          <p:cNvSpPr txBox="1"/>
          <p:nvPr/>
        </p:nvSpPr>
        <p:spPr>
          <a:xfrm>
            <a:off x="454640" y="3566085"/>
            <a:ext cx="8898365"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would have been a bustling Iron Age hub of life!</a:t>
            </a:r>
          </a:p>
        </p:txBody>
      </p:sp>
      <p:pic>
        <p:nvPicPr>
          <p:cNvPr id="14" name="Picture 13" descr="An illustration of two Iron Age pots.">
            <a:extLst>
              <a:ext uri="{FF2B5EF4-FFF2-40B4-BE49-F238E27FC236}">
                <a16:creationId xmlns:a16="http://schemas.microsoft.com/office/drawing/2014/main" id="{F3D711F9-EA64-F264-14AC-0DF9745D0F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086" y="3832395"/>
            <a:ext cx="2664066" cy="2623010"/>
          </a:xfrm>
          <a:prstGeom prst="rect">
            <a:avLst/>
          </a:prstGeom>
        </p:spPr>
      </p:pic>
      <p:sp>
        <p:nvSpPr>
          <p:cNvPr id="6" name="TextBox 5">
            <a:extLst>
              <a:ext uri="{FF2B5EF4-FFF2-40B4-BE49-F238E27FC236}">
                <a16:creationId xmlns:a16="http://schemas.microsoft.com/office/drawing/2014/main" id="{E0084D7F-FB7E-5CDF-7E2F-6E8343FE712E}"/>
              </a:ext>
            </a:extLst>
          </p:cNvPr>
          <p:cNvSpPr txBox="1"/>
          <p:nvPr/>
        </p:nvSpPr>
        <p:spPr>
          <a:xfrm>
            <a:off x="2719652" y="4587471"/>
            <a:ext cx="528851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Various Iron Age pottery has been found in the area and post holes to suggest the use of ‘drying frames’ for animal skins.</a:t>
            </a:r>
          </a:p>
        </p:txBody>
      </p:sp>
      <p:grpSp>
        <p:nvGrpSpPr>
          <p:cNvPr id="16" name="Group 15" descr="An illustration of an Iron Age settlement with huts with smoke coming from he top. It is surrounded by a trench and is sitting on a hill, surrounded by spiked fences.">
            <a:extLst>
              <a:ext uri="{FF2B5EF4-FFF2-40B4-BE49-F238E27FC236}">
                <a16:creationId xmlns:a16="http://schemas.microsoft.com/office/drawing/2014/main" id="{979F21C8-E04F-3E52-3983-350557E3EAF8}"/>
              </a:ext>
            </a:extLst>
          </p:cNvPr>
          <p:cNvGrpSpPr/>
          <p:nvPr/>
        </p:nvGrpSpPr>
        <p:grpSpPr>
          <a:xfrm>
            <a:off x="8204253" y="3003809"/>
            <a:ext cx="3339663" cy="2738721"/>
            <a:chOff x="8204253" y="3071513"/>
            <a:chExt cx="3339663" cy="2738721"/>
          </a:xfrm>
        </p:grpSpPr>
        <p:pic>
          <p:nvPicPr>
            <p:cNvPr id="12" name="Picture 11" descr="A drawing of a village&#10;&#10;Description automatically generated">
              <a:extLst>
                <a:ext uri="{FF2B5EF4-FFF2-40B4-BE49-F238E27FC236}">
                  <a16:creationId xmlns:a16="http://schemas.microsoft.com/office/drawing/2014/main" id="{23943F6C-55AD-DA95-698A-0D52134661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04253" y="3071513"/>
              <a:ext cx="3339663" cy="2348625"/>
            </a:xfrm>
            <a:prstGeom prst="rect">
              <a:avLst/>
            </a:prstGeom>
          </p:spPr>
        </p:pic>
        <p:sp>
          <p:nvSpPr>
            <p:cNvPr id="15" name="Rectangle 14">
              <a:extLst>
                <a:ext uri="{FF2B5EF4-FFF2-40B4-BE49-F238E27FC236}">
                  <a16:creationId xmlns:a16="http://schemas.microsoft.com/office/drawing/2014/main" id="{B8E31788-1D18-DAA5-BC12-147914780881}"/>
                </a:ext>
              </a:extLst>
            </p:cNvPr>
            <p:cNvSpPr/>
            <p:nvPr/>
          </p:nvSpPr>
          <p:spPr>
            <a:xfrm>
              <a:off x="8317179" y="5266537"/>
              <a:ext cx="2551117" cy="543697"/>
            </a:xfrm>
            <a:prstGeom prst="rect">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endParaRPr lang="en-US" dirty="0">
                <a:solidFill>
                  <a:schemeClr val="bg1"/>
                </a:solidFill>
                <a:latin typeface="Linkpen 17a Print" panose="03050602060000000000" pitchFamily="66" charset="77"/>
              </a:endParaRPr>
            </a:p>
          </p:txBody>
        </p:sp>
      </p:gr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
        <p:nvSpPr>
          <p:cNvPr id="2" name="Rectangle 1">
            <a:extLst>
              <a:ext uri="{FF2B5EF4-FFF2-40B4-BE49-F238E27FC236}">
                <a16:creationId xmlns:a16="http://schemas.microsoft.com/office/drawing/2014/main" id="{FEE161E1-D8A3-64C3-4C79-8CA7DCB1CF01}"/>
              </a:ext>
            </a:extLst>
          </p:cNvPr>
          <p:cNvSpPr/>
          <p:nvPr/>
        </p:nvSpPr>
        <p:spPr>
          <a:xfrm>
            <a:off x="8417326" y="5265608"/>
            <a:ext cx="2350822" cy="379665"/>
          </a:xfrm>
          <a:prstGeom prst="rect">
            <a:avLst/>
          </a:prstGeom>
          <a:noFill/>
          <a:ln w="28575">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en-US" dirty="0">
                <a:solidFill>
                  <a:schemeClr val="bg1"/>
                </a:solidFill>
                <a:latin typeface="Linkpen 17a Print" panose="03050602060000000000" pitchFamily="66" charset="77"/>
              </a:rPr>
              <a:t>Click to enlarge</a:t>
            </a:r>
          </a:p>
        </p:txBody>
      </p:sp>
      <p:pic>
        <p:nvPicPr>
          <p:cNvPr id="18" name="Picture 17" descr="An illustration of an Iron Age settlement with huts with smoke coming from he top. It is surrounded by a trench and is sitting on a hill, surrounded by spiked fences.">
            <a:extLst>
              <a:ext uri="{FF2B5EF4-FFF2-40B4-BE49-F238E27FC236}">
                <a16:creationId xmlns:a16="http://schemas.microsoft.com/office/drawing/2014/main" id="{ADDA696E-2522-544B-9C04-D77843A7080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78213" y="-26388"/>
            <a:ext cx="9298032" cy="6538860"/>
          </a:xfrm>
          <a:prstGeom prst="rect">
            <a:avLst/>
          </a:prstGeom>
          <a:effectLst>
            <a:glow rad="1905000">
              <a:schemeClr val="bg1">
                <a:alpha val="58694"/>
              </a:schemeClr>
            </a:glow>
          </a:effectLst>
        </p:spPr>
      </p:pic>
    </p:spTree>
    <p:extLst>
      <p:ext uri="{BB962C8B-B14F-4D97-AF65-F5344CB8AC3E}">
        <p14:creationId xmlns:p14="http://schemas.microsoft.com/office/powerpoint/2010/main" val="12250383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500"/>
                                        <p:tgtEl>
                                          <p:spTgt spid="6">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6"/>
                    </p:tgtEl>
                  </p:cond>
                </p:stCondLst>
                <p:endSync evt="end" delay="0">
                  <p:rtn val="all"/>
                </p:endSync>
                <p:childTnLst>
                  <p:par>
                    <p:cTn id="33" fill="hold">
                      <p:stCondLst>
                        <p:cond delay="0"/>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nextCondLst>
                <p:cond evt="onClick" delay="0">
                  <p:tgtEl>
                    <p:spTgt spid="16"/>
                  </p:tgtEl>
                </p:cond>
              </p:nextCondLst>
            </p:seq>
            <p:seq concurrent="1" nextAc="seek">
              <p:cTn id="39" restart="whenNotActive" fill="hold" evtFilter="cancelBubble" nodeType="interactiveSeq">
                <p:stCondLst>
                  <p:cond evt="onClick" delay="0">
                    <p:tgtEl>
                      <p:spTgt spid="18"/>
                    </p:tgtEl>
                  </p:cond>
                </p:stCondLst>
                <p:endSync evt="end" delay="0">
                  <p:rtn val="all"/>
                </p:endSync>
                <p:childTnLst>
                  <p:par>
                    <p:cTn id="40" fill="hold">
                      <p:stCondLst>
                        <p:cond delay="0"/>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3" grpId="0"/>
      <p:bldP spid="8" grpId="0" uiExpand="1" build="allAtOnce"/>
      <p:bldP spid="5" grpId="0" uiExpand="1" build="allAtOnce"/>
      <p:bldP spid="9" grpId="0" uiExpand="1" build="allAtOnce"/>
      <p:bldP spid="6"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lstStyle/>
          <a:p>
            <a:r>
              <a:rPr lang="en-US" dirty="0"/>
              <a:t>Fire!</a:t>
            </a:r>
          </a:p>
        </p:txBody>
      </p:sp>
      <p:sp>
        <p:nvSpPr>
          <p:cNvPr id="3" name="Title 1">
            <a:extLst>
              <a:ext uri="{FF2B5EF4-FFF2-40B4-BE49-F238E27FC236}">
                <a16:creationId xmlns:a16="http://schemas.microsoft.com/office/drawing/2014/main" id="{7477E4CD-2F32-8C89-ECFD-21AA1F6485D6}"/>
              </a:ext>
            </a:extLst>
          </p:cNvPr>
          <p:cNvSpPr txBox="1">
            <a:spLocks/>
          </p:cNvSpPr>
          <p:nvPr/>
        </p:nvSpPr>
        <p:spPr>
          <a:xfrm>
            <a:off x="426628" y="545698"/>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Fire!</a:t>
            </a:r>
          </a:p>
        </p:txBody>
      </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73623"/>
            <a:ext cx="1669773" cy="143641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54640" y="1285103"/>
            <a:ext cx="10407991" cy="473206"/>
          </a:xfrm>
          <a:prstGeom prst="rect">
            <a:avLst/>
          </a:prstGeom>
          <a:noFill/>
        </p:spPr>
        <p:txBody>
          <a:bodyPr wrap="square">
            <a:spAutoFit/>
          </a:bodyPr>
          <a:lstStyle/>
          <a:p>
            <a:pPr>
              <a:lnSpc>
                <a:spcPct val="150000"/>
              </a:lnSpc>
            </a:pPr>
            <a:r>
              <a:rPr lang="en-GB" dirty="0">
                <a:latin typeface="Linkpen 17a Print" panose="03050602060000000000" pitchFamily="66" charset="77"/>
              </a:rPr>
              <a:t>Excavations in the area tell us that the settlement was burned down!</a:t>
            </a:r>
          </a:p>
        </p:txBody>
      </p:sp>
      <p:sp>
        <p:nvSpPr>
          <p:cNvPr id="7" name="TextBox 6">
            <a:extLst>
              <a:ext uri="{FF2B5EF4-FFF2-40B4-BE49-F238E27FC236}">
                <a16:creationId xmlns:a16="http://schemas.microsoft.com/office/drawing/2014/main" id="{FEAB73A0-E692-5060-FDB1-4FB64C6729D8}"/>
              </a:ext>
            </a:extLst>
          </p:cNvPr>
          <p:cNvSpPr txBox="1"/>
          <p:nvPr/>
        </p:nvSpPr>
        <p:spPr>
          <a:xfrm>
            <a:off x="454638" y="1970989"/>
            <a:ext cx="7067391"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original theory was that it must have been destroyed during the Roman invasion, however, scientific methods used in archaeology have </a:t>
            </a:r>
            <a:br>
              <a:rPr lang="en-GB" dirty="0">
                <a:latin typeface="Linkpen 17a Print" panose="03050602060000000000" pitchFamily="66" charset="77"/>
              </a:rPr>
            </a:br>
            <a:r>
              <a:rPr lang="en-GB" dirty="0">
                <a:latin typeface="Linkpen 17a Print" panose="03050602060000000000" pitchFamily="66" charset="77"/>
              </a:rPr>
              <a:t>gradually advanced and this has allowed us to gain a more </a:t>
            </a:r>
            <a:br>
              <a:rPr lang="en-GB" dirty="0">
                <a:latin typeface="Linkpen 17a Print" panose="03050602060000000000" pitchFamily="66" charset="77"/>
              </a:rPr>
            </a:br>
            <a:r>
              <a:rPr lang="en-GB" dirty="0">
                <a:latin typeface="Linkpen 17a Print" panose="03050602060000000000" pitchFamily="66" charset="77"/>
              </a:rPr>
              <a:t>accurate picture.</a:t>
            </a:r>
          </a:p>
        </p:txBody>
      </p:sp>
      <p:sp>
        <p:nvSpPr>
          <p:cNvPr id="11" name="TextBox 10">
            <a:extLst>
              <a:ext uri="{FF2B5EF4-FFF2-40B4-BE49-F238E27FC236}">
                <a16:creationId xmlns:a16="http://schemas.microsoft.com/office/drawing/2014/main" id="{04756716-0115-F0C0-682F-D8D2594D927C}"/>
              </a:ext>
            </a:extLst>
          </p:cNvPr>
          <p:cNvSpPr txBox="1"/>
          <p:nvPr/>
        </p:nvSpPr>
        <p:spPr>
          <a:xfrm>
            <a:off x="426628" y="3795489"/>
            <a:ext cx="6912956"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Was the fire an accident? Using a process known as ‘carbon dating’, we know the settlement burned down around 430 BC. </a:t>
            </a:r>
          </a:p>
        </p:txBody>
      </p:sp>
      <p:sp>
        <p:nvSpPr>
          <p:cNvPr id="12" name="TextBox 11">
            <a:extLst>
              <a:ext uri="{FF2B5EF4-FFF2-40B4-BE49-F238E27FC236}">
                <a16:creationId xmlns:a16="http://schemas.microsoft.com/office/drawing/2014/main" id="{EED406F9-BAAB-77CC-6FD1-A3DD73CEEB25}"/>
              </a:ext>
            </a:extLst>
          </p:cNvPr>
          <p:cNvSpPr txBox="1"/>
          <p:nvPr/>
        </p:nvSpPr>
        <p:spPr>
          <a:xfrm>
            <a:off x="426628" y="5245838"/>
            <a:ext cx="6912956"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This was way before the Romans even arrived in Britain!</a:t>
            </a:r>
          </a:p>
        </p:txBody>
      </p:sp>
      <p:pic>
        <p:nvPicPr>
          <p:cNvPr id="6" name="Picture 5" descr="A couple of burning huts, the fires incinerating the thatched roof on both.">
            <a:extLst>
              <a:ext uri="{FF2B5EF4-FFF2-40B4-BE49-F238E27FC236}">
                <a16:creationId xmlns:a16="http://schemas.microsoft.com/office/drawing/2014/main" id="{7594EA47-92C2-AC57-057C-1888D93F00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9584" y="2437468"/>
            <a:ext cx="4572330" cy="4149887"/>
          </a:xfrm>
          <a:prstGeom prst="rect">
            <a:avLst/>
          </a:prstGeom>
        </p:spPr>
      </p:pic>
    </p:spTree>
    <p:extLst>
      <p:ext uri="{BB962C8B-B14F-4D97-AF65-F5344CB8AC3E}">
        <p14:creationId xmlns:p14="http://schemas.microsoft.com/office/powerpoint/2010/main" val="10430232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uiExpand="1" build="allAtOnce"/>
      <p:bldP spid="7" grpId="0" uiExpand="1" build="allAtOnce"/>
      <p:bldP spid="11" grpId="0" uiExpand="1" build="allAtOnce"/>
      <p:bldP spid="12"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normAutofit/>
          </a:bodyPr>
          <a:lstStyle/>
          <a:p>
            <a:r>
              <a:rPr lang="en-US" dirty="0"/>
              <a:t>How did the fire begin?</a:t>
            </a:r>
          </a:p>
        </p:txBody>
      </p:sp>
      <p:sp>
        <p:nvSpPr>
          <p:cNvPr id="3" name="Title 1">
            <a:extLst>
              <a:ext uri="{FF2B5EF4-FFF2-40B4-BE49-F238E27FC236}">
                <a16:creationId xmlns:a16="http://schemas.microsoft.com/office/drawing/2014/main" id="{7477E4CD-2F32-8C89-ECFD-21AA1F6485D6}"/>
              </a:ext>
            </a:extLst>
          </p:cNvPr>
          <p:cNvSpPr txBox="1">
            <a:spLocks/>
          </p:cNvSpPr>
          <p:nvPr/>
        </p:nvSpPr>
        <p:spPr>
          <a:xfrm>
            <a:off x="439691" y="402595"/>
            <a:ext cx="943582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How did the fire begin?</a:t>
            </a:r>
          </a:p>
        </p:txBody>
      </p:sp>
      <p:sp>
        <p:nvSpPr>
          <p:cNvPr id="8" name="TextBox 7">
            <a:extLst>
              <a:ext uri="{FF2B5EF4-FFF2-40B4-BE49-F238E27FC236}">
                <a16:creationId xmlns:a16="http://schemas.microsoft.com/office/drawing/2014/main" id="{D865BA71-9D09-29EE-229D-D2C900EC273E}"/>
              </a:ext>
            </a:extLst>
          </p:cNvPr>
          <p:cNvSpPr txBox="1"/>
          <p:nvPr/>
        </p:nvSpPr>
        <p:spPr>
          <a:xfrm>
            <a:off x="439691" y="1273506"/>
            <a:ext cx="9057006"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Archaeological evidence tells us that the fire started from the inside. The timber used to build the tower caught alight and eventually spread through the settlement.</a:t>
            </a:r>
          </a:p>
        </p:txBody>
      </p:sp>
      <p:pic>
        <p:nvPicPr>
          <p:cNvPr id="2" name="Picture 1" descr="A couple of burning huts, the fires incinerating the thatched roof on both.">
            <a:extLst>
              <a:ext uri="{FF2B5EF4-FFF2-40B4-BE49-F238E27FC236}">
                <a16:creationId xmlns:a16="http://schemas.microsoft.com/office/drawing/2014/main" id="{50602B18-D178-4531-68EB-471007B569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32156" y="178263"/>
            <a:ext cx="2980140" cy="2704801"/>
          </a:xfrm>
          <a:prstGeom prst="rect">
            <a:avLst/>
          </a:prstGeom>
        </p:spPr>
      </p:pic>
      <p:sp>
        <p:nvSpPr>
          <p:cNvPr id="7" name="TextBox 6">
            <a:extLst>
              <a:ext uri="{FF2B5EF4-FFF2-40B4-BE49-F238E27FC236}">
                <a16:creationId xmlns:a16="http://schemas.microsoft.com/office/drawing/2014/main" id="{656676A9-982D-3464-FD44-957F7DE90C4C}"/>
              </a:ext>
            </a:extLst>
          </p:cNvPr>
          <p:cNvSpPr txBox="1"/>
          <p:nvPr/>
        </p:nvSpPr>
        <p:spPr>
          <a:xfrm>
            <a:off x="439690" y="2879838"/>
            <a:ext cx="1121237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Whilst accidents, such as this, did happen, it may have been a deliberate act. The tribe living there may have simply wanted to move on, and therefore chose to burn down the old settlement so that no other tribe could occupy the location when they left.</a:t>
            </a:r>
          </a:p>
        </p:txBody>
      </p:sp>
      <p:sp>
        <p:nvSpPr>
          <p:cNvPr id="9" name="TextBox 8">
            <a:extLst>
              <a:ext uri="{FF2B5EF4-FFF2-40B4-BE49-F238E27FC236}">
                <a16:creationId xmlns:a16="http://schemas.microsoft.com/office/drawing/2014/main" id="{F37C98FD-318E-D21B-C030-1F2694BAF941}"/>
              </a:ext>
            </a:extLst>
          </p:cNvPr>
          <p:cNvSpPr txBox="1"/>
          <p:nvPr/>
        </p:nvSpPr>
        <p:spPr>
          <a:xfrm>
            <a:off x="439689" y="4805162"/>
            <a:ext cx="10520048"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If this is true, it worked. The site stayed unoccupied for 1,700 years until the Medieval period, whilst Britain underwent immense change, starting with the Roman invasion in AD 43.</a:t>
            </a:r>
          </a:p>
        </p:txBody>
      </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27527255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uiExpand="1" build="allAtOnce"/>
      <p:bldP spid="7" grpId="0" uiExpand="1" build="allAtOnce"/>
      <p:bldP spid="9"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A8E81-BECC-44F2-A656-89C639CB172E}"/>
              </a:ext>
            </a:extLst>
          </p:cNvPr>
          <p:cNvSpPr>
            <a:spLocks noGrp="1"/>
          </p:cNvSpPr>
          <p:nvPr>
            <p:ph type="title"/>
          </p:nvPr>
        </p:nvSpPr>
        <p:spPr>
          <a:xfrm>
            <a:off x="838200" y="-1479717"/>
            <a:ext cx="10515600" cy="1325563"/>
          </a:xfrm>
        </p:spPr>
        <p:txBody>
          <a:bodyPr/>
          <a:lstStyle/>
          <a:p>
            <a:r>
              <a:rPr lang="en-US" dirty="0"/>
              <a:t>Timeline</a:t>
            </a:r>
          </a:p>
        </p:txBody>
      </p:sp>
      <p:sp>
        <p:nvSpPr>
          <p:cNvPr id="17" name="Title 1">
            <a:extLst>
              <a:ext uri="{FF2B5EF4-FFF2-40B4-BE49-F238E27FC236}">
                <a16:creationId xmlns:a16="http://schemas.microsoft.com/office/drawing/2014/main" id="{33B0263F-73B0-0BE8-DB9A-5166C0B02704}"/>
              </a:ext>
            </a:extLst>
          </p:cNvPr>
          <p:cNvSpPr txBox="1">
            <a:spLocks/>
          </p:cNvSpPr>
          <p:nvPr/>
        </p:nvSpPr>
        <p:spPr>
          <a:xfrm>
            <a:off x="3550508" y="545698"/>
            <a:ext cx="5090985"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Timeline </a:t>
            </a:r>
          </a:p>
        </p:txBody>
      </p:sp>
      <p:sp>
        <p:nvSpPr>
          <p:cNvPr id="14" name="Line Callout 3 13">
            <a:extLst>
              <a:ext uri="{FF2B5EF4-FFF2-40B4-BE49-F238E27FC236}">
                <a16:creationId xmlns:a16="http://schemas.microsoft.com/office/drawing/2014/main" id="{C8F697A0-4CBD-20FA-26B5-9657186E2D7D}"/>
              </a:ext>
            </a:extLst>
          </p:cNvPr>
          <p:cNvSpPr/>
          <p:nvPr/>
        </p:nvSpPr>
        <p:spPr>
          <a:xfrm flipH="1">
            <a:off x="581183" y="1372045"/>
            <a:ext cx="2097157" cy="1852282"/>
          </a:xfrm>
          <a:prstGeom prst="borderCallout3">
            <a:avLst>
              <a:gd name="adj1" fmla="val 100012"/>
              <a:gd name="adj2" fmla="val 73890"/>
              <a:gd name="adj3" fmla="val 124902"/>
              <a:gd name="adj4" fmla="val 74038"/>
              <a:gd name="adj5" fmla="val 135240"/>
              <a:gd name="adj6" fmla="val 18031"/>
              <a:gd name="adj7" fmla="val 134156"/>
              <a:gd name="adj8" fmla="val -1720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38,000 BC</a:t>
            </a:r>
          </a:p>
          <a:p>
            <a:pPr>
              <a:lnSpc>
                <a:spcPct val="150000"/>
              </a:lnSpc>
            </a:pPr>
            <a:r>
              <a:rPr lang="en-US" sz="1300" dirty="0">
                <a:solidFill>
                  <a:schemeClr val="tx1"/>
                </a:solidFill>
                <a:latin typeface="Linkpen 17a Print" panose="03050602060000000000" pitchFamily="66" charset="77"/>
              </a:rPr>
              <a:t>Homo sapiens sapiens arrived in Britain.</a:t>
            </a:r>
          </a:p>
        </p:txBody>
      </p:sp>
      <p:sp>
        <p:nvSpPr>
          <p:cNvPr id="10" name="Line Callout 3 9">
            <a:extLst>
              <a:ext uri="{FF2B5EF4-FFF2-40B4-BE49-F238E27FC236}">
                <a16:creationId xmlns:a16="http://schemas.microsoft.com/office/drawing/2014/main" id="{A80DB855-73D8-0A51-45F5-D7BC784401D6}"/>
              </a:ext>
            </a:extLst>
          </p:cNvPr>
          <p:cNvSpPr/>
          <p:nvPr/>
        </p:nvSpPr>
        <p:spPr>
          <a:xfrm flipH="1">
            <a:off x="4226554" y="1403839"/>
            <a:ext cx="2097157" cy="1852282"/>
          </a:xfrm>
          <a:prstGeom prst="borderCallout3">
            <a:avLst>
              <a:gd name="adj1" fmla="val 100012"/>
              <a:gd name="adj2" fmla="val 73890"/>
              <a:gd name="adj3" fmla="val 110903"/>
              <a:gd name="adj4" fmla="val 74038"/>
              <a:gd name="adj5" fmla="val 110854"/>
              <a:gd name="adj6" fmla="val -218891"/>
              <a:gd name="adj7" fmla="val 118691"/>
              <a:gd name="adj8" fmla="val -218927"/>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625 BC</a:t>
            </a:r>
          </a:p>
          <a:p>
            <a:pPr>
              <a:lnSpc>
                <a:spcPct val="150000"/>
              </a:lnSpc>
            </a:pPr>
            <a:r>
              <a:rPr lang="en-US" sz="1300" dirty="0">
                <a:solidFill>
                  <a:schemeClr val="tx1"/>
                </a:solidFill>
                <a:latin typeface="Linkpen 17a Print" panose="03050602060000000000" pitchFamily="66" charset="77"/>
              </a:rPr>
              <a:t>Bronze age settlers built an enclosure on the hill.</a:t>
            </a:r>
          </a:p>
        </p:txBody>
      </p:sp>
      <p:sp>
        <p:nvSpPr>
          <p:cNvPr id="4" name="Line Callout 1 3">
            <a:extLst>
              <a:ext uri="{FF2B5EF4-FFF2-40B4-BE49-F238E27FC236}">
                <a16:creationId xmlns:a16="http://schemas.microsoft.com/office/drawing/2014/main" id="{C9E34893-9466-16BC-4BEB-97FDA7A5AEE1}"/>
              </a:ext>
            </a:extLst>
          </p:cNvPr>
          <p:cNvSpPr/>
          <p:nvPr/>
        </p:nvSpPr>
        <p:spPr>
          <a:xfrm>
            <a:off x="8134066" y="1428790"/>
            <a:ext cx="3366240" cy="1856523"/>
          </a:xfrm>
          <a:prstGeom prst="borderCallout1">
            <a:avLst>
              <a:gd name="adj1" fmla="val 99883"/>
              <a:gd name="adj2" fmla="val 83815"/>
              <a:gd name="adj3" fmla="val 116798"/>
              <a:gd name="adj4" fmla="val 83813"/>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bIns="288000" rtlCol="0" anchor="ctr">
            <a:noAutofit/>
          </a:bodyPr>
          <a:lstStyle/>
          <a:p>
            <a:pPr algn="ctr">
              <a:lnSpc>
                <a:spcPct val="150000"/>
              </a:lnSpc>
            </a:pPr>
            <a:r>
              <a:rPr lang="en-US" sz="2400" dirty="0">
                <a:solidFill>
                  <a:schemeClr val="tx1"/>
                </a:solidFill>
                <a:latin typeface="Superclarendon" panose="02060605060000020003" pitchFamily="18" charset="77"/>
              </a:rPr>
              <a:t>430 BC</a:t>
            </a:r>
          </a:p>
          <a:p>
            <a:pPr>
              <a:lnSpc>
                <a:spcPct val="150000"/>
              </a:lnSpc>
            </a:pPr>
            <a:r>
              <a:rPr lang="en-US" sz="1400" dirty="0">
                <a:solidFill>
                  <a:schemeClr val="tx1"/>
                </a:solidFill>
                <a:latin typeface="Linkpen 17a Print" panose="03050602060000000000" pitchFamily="66" charset="77"/>
              </a:rPr>
              <a:t>A fire at the tower burnt down the settlement, and the site became uninhabited.</a:t>
            </a:r>
          </a:p>
        </p:txBody>
      </p:sp>
      <p:pic>
        <p:nvPicPr>
          <p:cNvPr id="6" name="Picture 5" descr="Timeline going from 40,000 BC until just last AD 2000.">
            <a:extLst>
              <a:ext uri="{FF2B5EF4-FFF2-40B4-BE49-F238E27FC236}">
                <a16:creationId xmlns:a16="http://schemas.microsoft.com/office/drawing/2014/main" id="{05915DD4-3ECB-00FC-992C-A0B322C44A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0"/>
          <a:stretch/>
        </p:blipFill>
        <p:spPr>
          <a:xfrm>
            <a:off x="-81012" y="3378200"/>
            <a:ext cx="12193280" cy="1013791"/>
          </a:xfrm>
          <a:prstGeom prst="rect">
            <a:avLst/>
          </a:prstGeom>
        </p:spPr>
      </p:pic>
      <p:sp>
        <p:nvSpPr>
          <p:cNvPr id="5" name="Line Callout 3 4">
            <a:extLst>
              <a:ext uri="{FF2B5EF4-FFF2-40B4-BE49-F238E27FC236}">
                <a16:creationId xmlns:a16="http://schemas.microsoft.com/office/drawing/2014/main" id="{CE36B17F-C215-FF4B-E98E-3E10EF7CB234}"/>
              </a:ext>
            </a:extLst>
          </p:cNvPr>
          <p:cNvSpPr/>
          <p:nvPr/>
        </p:nvSpPr>
        <p:spPr>
          <a:xfrm flipH="1">
            <a:off x="915619" y="4615670"/>
            <a:ext cx="2419154" cy="1522677"/>
          </a:xfrm>
          <a:prstGeom prst="borderCallout3">
            <a:avLst>
              <a:gd name="adj1" fmla="val -825"/>
              <a:gd name="adj2" fmla="val 56635"/>
              <a:gd name="adj3" fmla="val -14814"/>
              <a:gd name="adj4" fmla="val 56581"/>
              <a:gd name="adj5" fmla="val -15141"/>
              <a:gd name="adj6" fmla="val -296066"/>
              <a:gd name="adj7" fmla="val -25407"/>
              <a:gd name="adj8" fmla="val -296049"/>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2,100 BC</a:t>
            </a:r>
          </a:p>
          <a:p>
            <a:pPr>
              <a:lnSpc>
                <a:spcPct val="150000"/>
              </a:lnSpc>
            </a:pPr>
            <a:r>
              <a:rPr lang="en-US" sz="1300" dirty="0">
                <a:solidFill>
                  <a:schemeClr val="tx1"/>
                </a:solidFill>
                <a:latin typeface="Linkpen 17a Print" panose="03050602060000000000" pitchFamily="66" charset="77"/>
              </a:rPr>
              <a:t>Neolithic village huts existed in the Castle Hill area.</a:t>
            </a:r>
          </a:p>
        </p:txBody>
      </p:sp>
      <p:sp>
        <p:nvSpPr>
          <p:cNvPr id="9" name="Line Callout 3 8">
            <a:extLst>
              <a:ext uri="{FF2B5EF4-FFF2-40B4-BE49-F238E27FC236}">
                <a16:creationId xmlns:a16="http://schemas.microsoft.com/office/drawing/2014/main" id="{71E9F1D0-79DD-EC20-517C-CFBE11F14FDE}"/>
              </a:ext>
            </a:extLst>
          </p:cNvPr>
          <p:cNvSpPr/>
          <p:nvPr/>
        </p:nvSpPr>
        <p:spPr>
          <a:xfrm flipH="1">
            <a:off x="4767755" y="4615670"/>
            <a:ext cx="3111912" cy="1852282"/>
          </a:xfrm>
          <a:prstGeom prst="borderCallout3">
            <a:avLst>
              <a:gd name="adj1" fmla="val 234"/>
              <a:gd name="adj2" fmla="val 35210"/>
              <a:gd name="adj3" fmla="val -8693"/>
              <a:gd name="adj4" fmla="val 35358"/>
              <a:gd name="adj5" fmla="val -9007"/>
              <a:gd name="adj6" fmla="val -98736"/>
              <a:gd name="adj7" fmla="val -20860"/>
              <a:gd name="adj8" fmla="val -98801"/>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554 BC</a:t>
            </a:r>
          </a:p>
          <a:p>
            <a:pPr>
              <a:lnSpc>
                <a:spcPct val="150000"/>
              </a:lnSpc>
            </a:pPr>
            <a:r>
              <a:rPr lang="en-US" sz="1200" dirty="0">
                <a:solidFill>
                  <a:schemeClr val="tx1"/>
                </a:solidFill>
                <a:latin typeface="Linkpen 17a Print" panose="03050602060000000000" pitchFamily="66" charset="77"/>
              </a:rPr>
              <a:t>The castle hill settlement becomes home to permanent huts and the site is further developed during the Iron Age.</a:t>
            </a:r>
          </a:p>
        </p:txBody>
      </p:sp>
      <p:sp>
        <p:nvSpPr>
          <p:cNvPr id="8" name="Line Callout 3 7">
            <a:extLst>
              <a:ext uri="{FF2B5EF4-FFF2-40B4-BE49-F238E27FC236}">
                <a16:creationId xmlns:a16="http://schemas.microsoft.com/office/drawing/2014/main" id="{AA8B80EA-9010-1423-9119-A760E8EC9B86}"/>
              </a:ext>
            </a:extLst>
          </p:cNvPr>
          <p:cNvSpPr/>
          <p:nvPr/>
        </p:nvSpPr>
        <p:spPr>
          <a:xfrm flipH="1">
            <a:off x="8641493" y="4813405"/>
            <a:ext cx="1983462" cy="1522677"/>
          </a:xfrm>
          <a:prstGeom prst="borderCallout3">
            <a:avLst>
              <a:gd name="adj1" fmla="val 572"/>
              <a:gd name="adj2" fmla="val 9104"/>
              <a:gd name="adj3" fmla="val -9284"/>
              <a:gd name="adj4" fmla="val 9050"/>
              <a:gd name="adj5" fmla="val -9453"/>
              <a:gd name="adj6" fmla="val -22078"/>
              <a:gd name="adj7" fmla="val -37971"/>
              <a:gd name="adj8" fmla="val -22281"/>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43</a:t>
            </a:r>
          </a:p>
          <a:p>
            <a:pPr>
              <a:lnSpc>
                <a:spcPct val="150000"/>
              </a:lnSpc>
            </a:pPr>
            <a:r>
              <a:rPr lang="en-US" sz="1400" dirty="0">
                <a:solidFill>
                  <a:schemeClr val="tx1"/>
                </a:solidFill>
                <a:latin typeface="Linkpen 17a Print" panose="03050602060000000000" pitchFamily="66" charset="77"/>
              </a:rPr>
              <a:t>The Romans invade Britain.</a:t>
            </a:r>
          </a:p>
        </p:txBody>
      </p:sp>
      <p:pic>
        <p:nvPicPr>
          <p:cNvPr id="3" name="Picture 2">
            <a:extLst>
              <a:ext uri="{FF2B5EF4-FFF2-40B4-BE49-F238E27FC236}">
                <a16:creationId xmlns:a16="http://schemas.microsoft.com/office/drawing/2014/main" id="{D2840E48-0B74-4343-1D26-A7C06469F2C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313637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animBg="1"/>
      <p:bldP spid="10" grpId="0" animBg="1"/>
      <p:bldP spid="4" grpId="0" animBg="1"/>
      <p:bldP spid="5" grpId="0" animBg="1"/>
      <p:bldP spid="9"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FF930469-DE05-85BD-1CA2-76AD88B47505}"/>
              </a:ext>
            </a:extLst>
          </p:cNvPr>
          <p:cNvSpPr>
            <a:spLocks noGrp="1"/>
          </p:cNvSpPr>
          <p:nvPr>
            <p:ph type="ctrTitle"/>
          </p:nvPr>
        </p:nvSpPr>
        <p:spPr>
          <a:xfrm>
            <a:off x="1524000" y="-1651651"/>
            <a:ext cx="9144000" cy="1300797"/>
          </a:xfrm>
        </p:spPr>
        <p:txBody>
          <a:bodyPr/>
          <a:lstStyle/>
          <a:p>
            <a:r>
              <a:rPr lang="en-US" dirty="0"/>
              <a:t>Thousands of years ago</a:t>
            </a:r>
          </a:p>
        </p:txBody>
      </p:sp>
      <p:sp>
        <p:nvSpPr>
          <p:cNvPr id="8" name="TextBox 7">
            <a:extLst>
              <a:ext uri="{FF2B5EF4-FFF2-40B4-BE49-F238E27FC236}">
                <a16:creationId xmlns:a16="http://schemas.microsoft.com/office/drawing/2014/main" id="{D865BA71-9D09-29EE-229D-D2C900EC273E}"/>
              </a:ext>
            </a:extLst>
          </p:cNvPr>
          <p:cNvSpPr txBox="1"/>
          <p:nvPr/>
        </p:nvSpPr>
        <p:spPr>
          <a:xfrm>
            <a:off x="551910" y="437603"/>
            <a:ext cx="11149939"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Neanderthals (pre-modern humans) travelled through Britain thousands of years ago, long before Homo sapiens sapiens (humans like us) arrived here.</a:t>
            </a:r>
          </a:p>
        </p:txBody>
      </p:sp>
      <p:pic>
        <p:nvPicPr>
          <p:cNvPr id="15" name="Picture 14" descr="Timeline going from 40,000 BC until just last AD 2000.&#10;&#10;There is an arrow marking 38,000 BC that says &quot;Homo sapiens sapiens arrive in Britain.&quot;&#10;&#10;A second arrow marks 2,100 BC and it says &quot;Neolithic village huts existed in the Castle Hill area.&quot;&#10;&#10;A third box is just over the AD 2000 mark and it says :You are here.&quot;">
            <a:extLst>
              <a:ext uri="{FF2B5EF4-FFF2-40B4-BE49-F238E27FC236}">
                <a16:creationId xmlns:a16="http://schemas.microsoft.com/office/drawing/2014/main" id="{54670E0B-D048-7877-B6FF-4D68735A492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919707"/>
            <a:ext cx="12229580" cy="2623927"/>
          </a:xfrm>
          <a:prstGeom prst="rect">
            <a:avLst/>
          </a:prstGeom>
        </p:spPr>
      </p:pic>
      <p:sp>
        <p:nvSpPr>
          <p:cNvPr id="11" name="TextBox 10">
            <a:extLst>
              <a:ext uri="{FF2B5EF4-FFF2-40B4-BE49-F238E27FC236}">
                <a16:creationId xmlns:a16="http://schemas.microsoft.com/office/drawing/2014/main" id="{11E672C3-FA10-1814-5408-6F1187FA2166}"/>
              </a:ext>
            </a:extLst>
          </p:cNvPr>
          <p:cNvSpPr txBox="1"/>
          <p:nvPr/>
        </p:nvSpPr>
        <p:spPr>
          <a:xfrm>
            <a:off x="490105" y="4543634"/>
            <a:ext cx="11014036"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Around 38,000 BC, the first modern humans reached Britain. Over thousands of years, people came and went, only permanently settling here around 10,000 years ago.</a:t>
            </a:r>
          </a:p>
        </p:txBody>
      </p:sp>
      <p:pic>
        <p:nvPicPr>
          <p:cNvPr id="17" name="Picture 16">
            <a:extLst>
              <a:ext uri="{FF2B5EF4-FFF2-40B4-BE49-F238E27FC236}">
                <a16:creationId xmlns:a16="http://schemas.microsoft.com/office/drawing/2014/main" id="{CE4A4297-E447-F5A2-363C-B0F8E633EDD6}"/>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9ACFAC-10F5-AEFC-D3F3-A1A69098E469}"/>
              </a:ext>
            </a:extLst>
          </p:cNvPr>
          <p:cNvSpPr>
            <a:spLocks noGrp="1"/>
          </p:cNvSpPr>
          <p:nvPr>
            <p:ph type="ctrTitle"/>
          </p:nvPr>
        </p:nvSpPr>
        <p:spPr>
          <a:xfrm>
            <a:off x="1524000" y="-1140789"/>
            <a:ext cx="9144000" cy="958590"/>
          </a:xfrm>
        </p:spPr>
        <p:txBody>
          <a:bodyPr/>
          <a:lstStyle/>
          <a:p>
            <a:r>
              <a:rPr lang="en-US" dirty="0"/>
              <a:t>Choosing</a:t>
            </a:r>
            <a:r>
              <a:rPr lang="en-US" baseline="0" dirty="0"/>
              <a:t> a Home</a:t>
            </a:r>
            <a:endParaRPr lang="en-US" dirty="0"/>
          </a:p>
        </p:txBody>
      </p:sp>
      <p:sp>
        <p:nvSpPr>
          <p:cNvPr id="3" name="Title 1">
            <a:extLst>
              <a:ext uri="{FF2B5EF4-FFF2-40B4-BE49-F238E27FC236}">
                <a16:creationId xmlns:a16="http://schemas.microsoft.com/office/drawing/2014/main" id="{9D795BA1-8237-0A9F-2CEB-C2758400339D}"/>
              </a:ext>
            </a:extLst>
          </p:cNvPr>
          <p:cNvSpPr txBox="1">
            <a:spLocks/>
          </p:cNvSpPr>
          <p:nvPr/>
        </p:nvSpPr>
        <p:spPr>
          <a:xfrm>
            <a:off x="494269" y="479351"/>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Choosing a home</a:t>
            </a:r>
          </a:p>
        </p:txBody>
      </p:sp>
      <p:pic>
        <p:nvPicPr>
          <p:cNvPr id="15" name="Picture 14" descr="A photo of a grey flint stone used to light fire.">
            <a:extLst>
              <a:ext uri="{FF2B5EF4-FFF2-40B4-BE49-F238E27FC236}">
                <a16:creationId xmlns:a16="http://schemas.microsoft.com/office/drawing/2014/main" id="{103D605C-1E1A-363A-11CB-DAE654B776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255" y="1274149"/>
            <a:ext cx="1796514" cy="3544032"/>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2137272" y="1300289"/>
            <a:ext cx="684770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a time known as the Neolithic period, settlers in Britain chose to live on the higher ground, away from the forests and swamps in the valley.</a:t>
            </a:r>
          </a:p>
        </p:txBody>
      </p:sp>
      <p:sp>
        <p:nvSpPr>
          <p:cNvPr id="2" name="TextBox 1">
            <a:extLst>
              <a:ext uri="{FF2B5EF4-FFF2-40B4-BE49-F238E27FC236}">
                <a16:creationId xmlns:a16="http://schemas.microsoft.com/office/drawing/2014/main" id="{6E421D0C-DE51-D9F8-60DF-4C9E3CE25757}"/>
              </a:ext>
            </a:extLst>
          </p:cNvPr>
          <p:cNvSpPr txBox="1"/>
          <p:nvPr/>
        </p:nvSpPr>
        <p:spPr>
          <a:xfrm>
            <a:off x="2137272" y="2695000"/>
            <a:ext cx="6847702"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Over time, people began to use the river valleys to travel and trade with other camps.</a:t>
            </a:r>
          </a:p>
        </p:txBody>
      </p:sp>
      <p:sp>
        <p:nvSpPr>
          <p:cNvPr id="11" name="TextBox 10">
            <a:extLst>
              <a:ext uri="{FF2B5EF4-FFF2-40B4-BE49-F238E27FC236}">
                <a16:creationId xmlns:a16="http://schemas.microsoft.com/office/drawing/2014/main" id="{11E672C3-FA10-1814-5408-6F1187FA2166}"/>
              </a:ext>
            </a:extLst>
          </p:cNvPr>
          <p:cNvSpPr txBox="1"/>
          <p:nvPr/>
        </p:nvSpPr>
        <p:spPr>
          <a:xfrm>
            <a:off x="2137272" y="3684660"/>
            <a:ext cx="684770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Around Huddersfield, evidence has been found to support this – including Neolithic tools. This suggests that humans were travelling and camping in this area.</a:t>
            </a:r>
          </a:p>
        </p:txBody>
      </p:sp>
      <p:pic>
        <p:nvPicPr>
          <p:cNvPr id="10" name="Picture 9" descr="A photograph of Neolithic tools made of stone.">
            <a:extLst>
              <a:ext uri="{FF2B5EF4-FFF2-40B4-BE49-F238E27FC236}">
                <a16:creationId xmlns:a16="http://schemas.microsoft.com/office/drawing/2014/main" id="{4CC32C1F-DF29-169B-2212-5E6C0EC2F6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07855" y="479351"/>
            <a:ext cx="2964754" cy="4330540"/>
          </a:xfrm>
          <a:prstGeom prst="rect">
            <a:avLst/>
          </a:prstGeom>
        </p:spPr>
      </p:pic>
      <p:grpSp>
        <p:nvGrpSpPr>
          <p:cNvPr id="7" name="Group 6" descr="When was the Neolithic Age?&#10;This period lasted from around 4300 BC to 2000 BC. Famous sites built during this time include the protected historical site - Stonehenge.&#10;">
            <a:extLst>
              <a:ext uri="{FF2B5EF4-FFF2-40B4-BE49-F238E27FC236}">
                <a16:creationId xmlns:a16="http://schemas.microsoft.com/office/drawing/2014/main" id="{C53CFCD8-F644-B2B6-2B84-246D666F7F3B}"/>
              </a:ext>
            </a:extLst>
          </p:cNvPr>
          <p:cNvGrpSpPr/>
          <p:nvPr/>
        </p:nvGrpSpPr>
        <p:grpSpPr>
          <a:xfrm>
            <a:off x="426840" y="5043652"/>
            <a:ext cx="10930273" cy="1057199"/>
            <a:chOff x="426840" y="5564318"/>
            <a:chExt cx="10930273" cy="1057199"/>
          </a:xfrm>
        </p:grpSpPr>
        <p:sp>
          <p:nvSpPr>
            <p:cNvPr id="4" name="Rectangle 3">
              <a:extLst>
                <a:ext uri="{FF2B5EF4-FFF2-40B4-BE49-F238E27FC236}">
                  <a16:creationId xmlns:a16="http://schemas.microsoft.com/office/drawing/2014/main" id="{113ACFF2-0CE6-C818-37A5-5F7071ADA784}"/>
                </a:ext>
              </a:extLst>
            </p:cNvPr>
            <p:cNvSpPr/>
            <p:nvPr/>
          </p:nvSpPr>
          <p:spPr>
            <a:xfrm>
              <a:off x="426840" y="5564318"/>
              <a:ext cx="10930273" cy="1057199"/>
            </a:xfrm>
            <a:prstGeom prst="rect">
              <a:avLst/>
            </a:prstGeom>
            <a:solidFill>
              <a:srgbClr val="FAB72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3B97319-081B-34D2-4CA2-E2752FB87B26}"/>
                </a:ext>
              </a:extLst>
            </p:cNvPr>
            <p:cNvSpPr txBox="1"/>
            <p:nvPr/>
          </p:nvSpPr>
          <p:spPr>
            <a:xfrm>
              <a:off x="488218" y="5619711"/>
              <a:ext cx="4155670" cy="888705"/>
            </a:xfrm>
            <a:prstGeom prst="rect">
              <a:avLst/>
            </a:prstGeom>
            <a:noFill/>
          </p:spPr>
          <p:txBody>
            <a:bodyPr wrap="square">
              <a:spAutoFit/>
            </a:bodyPr>
            <a:lstStyle/>
            <a:p>
              <a:pPr algn="ctr">
                <a:lnSpc>
                  <a:spcPct val="150000"/>
                </a:lnSpc>
              </a:pPr>
              <a:r>
                <a:rPr lang="en-GB" dirty="0">
                  <a:solidFill>
                    <a:schemeClr val="bg1"/>
                  </a:solidFill>
                  <a:latin typeface="Linkpen 17a Print" panose="03050602060000000000" pitchFamily="66" charset="77"/>
                </a:rPr>
                <a:t>When was the Neolithic period?</a:t>
              </a:r>
            </a:p>
          </p:txBody>
        </p:sp>
        <p:sp>
          <p:nvSpPr>
            <p:cNvPr id="6" name="TextBox 5">
              <a:extLst>
                <a:ext uri="{FF2B5EF4-FFF2-40B4-BE49-F238E27FC236}">
                  <a16:creationId xmlns:a16="http://schemas.microsoft.com/office/drawing/2014/main" id="{D2E04AAB-0F1B-069F-B6F5-928D1FFE19E8}"/>
                </a:ext>
              </a:extLst>
            </p:cNvPr>
            <p:cNvSpPr txBox="1"/>
            <p:nvPr/>
          </p:nvSpPr>
          <p:spPr>
            <a:xfrm>
              <a:off x="4523910" y="5673500"/>
              <a:ext cx="6687429" cy="623248"/>
            </a:xfrm>
            <a:prstGeom prst="rect">
              <a:avLst/>
            </a:prstGeom>
            <a:noFill/>
          </p:spPr>
          <p:txBody>
            <a:bodyPr wrap="square">
              <a:spAutoFit/>
            </a:bodyPr>
            <a:lstStyle/>
            <a:p>
              <a:pPr>
                <a:lnSpc>
                  <a:spcPct val="150000"/>
                </a:lnSpc>
              </a:pPr>
              <a:r>
                <a:rPr lang="en-GB" sz="1200" dirty="0">
                  <a:solidFill>
                    <a:schemeClr val="bg1"/>
                  </a:solidFill>
                  <a:latin typeface="Linkpen 17a Print" panose="03050602060000000000" pitchFamily="66" charset="77"/>
                </a:rPr>
                <a:t>This period lasted from around 4300 BC to 2000 BC. Famous sites built during this time include the protected historical site - Stonehenge.</a:t>
              </a:r>
            </a:p>
          </p:txBody>
        </p:sp>
      </p:grpSp>
      <p:pic>
        <p:nvPicPr>
          <p:cNvPr id="13" name="Picture 12">
            <a:extLst>
              <a:ext uri="{FF2B5EF4-FFF2-40B4-BE49-F238E27FC236}">
                <a16:creationId xmlns:a16="http://schemas.microsoft.com/office/drawing/2014/main" id="{53D7A9DF-48B3-29EA-5E28-A8C546F2CAFF}"/>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22140448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A7A4F6-B147-BCED-6ECF-DA18522E8EEA}"/>
              </a:ext>
            </a:extLst>
          </p:cNvPr>
          <p:cNvSpPr>
            <a:spLocks noGrp="1"/>
          </p:cNvSpPr>
          <p:nvPr>
            <p:ph type="ctrTitle"/>
          </p:nvPr>
        </p:nvSpPr>
        <p:spPr>
          <a:xfrm>
            <a:off x="1524000" y="-1379912"/>
            <a:ext cx="9144000" cy="1099272"/>
          </a:xfrm>
        </p:spPr>
        <p:txBody>
          <a:bodyPr/>
          <a:lstStyle/>
          <a:p>
            <a:r>
              <a:rPr lang="en-US" dirty="0"/>
              <a:t>Stone Age Encampment</a:t>
            </a:r>
          </a:p>
        </p:txBody>
      </p:sp>
      <p:sp>
        <p:nvSpPr>
          <p:cNvPr id="3" name="Title 1">
            <a:extLst>
              <a:ext uri="{FF2B5EF4-FFF2-40B4-BE49-F238E27FC236}">
                <a16:creationId xmlns:a16="http://schemas.microsoft.com/office/drawing/2014/main" id="{EBB4B6E2-EFBC-724C-8ED3-30CEF693E16A}"/>
              </a:ext>
            </a:extLst>
          </p:cNvPr>
          <p:cNvSpPr txBox="1">
            <a:spLocks/>
          </p:cNvSpPr>
          <p:nvPr/>
        </p:nvSpPr>
        <p:spPr>
          <a:xfrm>
            <a:off x="494268" y="730797"/>
            <a:ext cx="462142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dirty="0">
                <a:ln w="12700">
                  <a:noFill/>
                </a:ln>
                <a:latin typeface="Superclarendon Rg" panose="02060605060000020003" pitchFamily="18" charset="77"/>
              </a:rPr>
              <a:t>Stone Age Encampment</a:t>
            </a:r>
          </a:p>
        </p:txBody>
      </p:sp>
      <p:sp>
        <p:nvSpPr>
          <p:cNvPr id="2" name="TextBox 1">
            <a:extLst>
              <a:ext uri="{FF2B5EF4-FFF2-40B4-BE49-F238E27FC236}">
                <a16:creationId xmlns:a16="http://schemas.microsoft.com/office/drawing/2014/main" id="{776773E3-1251-70E7-CE75-FA6B76B5B408}"/>
              </a:ext>
            </a:extLst>
          </p:cNvPr>
          <p:cNvSpPr txBox="1"/>
          <p:nvPr/>
        </p:nvSpPr>
        <p:spPr>
          <a:xfrm>
            <a:off x="494268" y="1714875"/>
            <a:ext cx="4090984"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encampments that existed in the area that we now know as Huddersfield, would have looked something like this.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Hunting and gathering was an important part of daily life and people would have been nomadic – moving from place to place. Encampments needed to be easy to pack up and move so that people could follow the herds of animals and find seasonal plants to eat.</a:t>
            </a:r>
          </a:p>
        </p:txBody>
      </p:sp>
      <p:sp>
        <p:nvSpPr>
          <p:cNvPr id="5" name="Rectangle 4"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5EA35FC3-1BCE-1B00-D60D-61CF3A0AD900}"/>
              </a:ext>
            </a:extLst>
          </p:cNvPr>
          <p:cNvSpPr/>
          <p:nvPr/>
        </p:nvSpPr>
        <p:spPr>
          <a:xfrm>
            <a:off x="4683211" y="259492"/>
            <a:ext cx="7228703" cy="63266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DABABF6-4A9A-3BD7-5DD5-147BC798927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476847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lstStyle/>
          <a:p>
            <a:r>
              <a:rPr lang="en-US" dirty="0"/>
              <a:t>Bronze Age</a:t>
            </a:r>
          </a:p>
        </p:txBody>
      </p:sp>
      <p:sp>
        <p:nvSpPr>
          <p:cNvPr id="3" name="Title 1">
            <a:extLst>
              <a:ext uri="{FF2B5EF4-FFF2-40B4-BE49-F238E27FC236}">
                <a16:creationId xmlns:a16="http://schemas.microsoft.com/office/drawing/2014/main" id="{9D795BA1-8237-0A9F-2CEB-C2758400339D}"/>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Bronze Age</a:t>
            </a:r>
          </a:p>
        </p:txBody>
      </p:sp>
      <p:pic>
        <p:nvPicPr>
          <p:cNvPr id="16" name="Picture 15">
            <a:extLst>
              <a:ext uri="{FF2B5EF4-FFF2-40B4-BE49-F238E27FC236}">
                <a16:creationId xmlns:a16="http://schemas.microsoft.com/office/drawing/2014/main" id="{D9DAD551-7F7F-E138-3074-231E78A70C3E}"/>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26383"/>
            <a:ext cx="1669773" cy="143641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1300289"/>
            <a:ext cx="11203462" cy="97719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These encampments would have continued through the Bronze Age (an age which spanned from 2000 BC to around 800 BC).</a:t>
            </a:r>
          </a:p>
        </p:txBody>
      </p:sp>
      <p:sp>
        <p:nvSpPr>
          <p:cNvPr id="2" name="TextBox 1">
            <a:extLst>
              <a:ext uri="{FF2B5EF4-FFF2-40B4-BE49-F238E27FC236}">
                <a16:creationId xmlns:a16="http://schemas.microsoft.com/office/drawing/2014/main" id="{6E421D0C-DE51-D9F8-60DF-4C9E3CE25757}"/>
              </a:ext>
            </a:extLst>
          </p:cNvPr>
          <p:cNvSpPr txBox="1"/>
          <p:nvPr/>
        </p:nvSpPr>
        <p:spPr>
          <a:xfrm>
            <a:off x="494271" y="2582104"/>
            <a:ext cx="5906530" cy="2352952"/>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From the Neolithic period and into the Bronze Age, society began to develop further. Encampments became larger and the people began to farm and create more stable homesteads – choosing to instead stay in one place.</a:t>
            </a:r>
          </a:p>
        </p:txBody>
      </p:sp>
      <p:pic>
        <p:nvPicPr>
          <p:cNvPr id="20" name="Picture 19" descr="A picture of an Iron Age home">
            <a:extLst>
              <a:ext uri="{FF2B5EF4-FFF2-40B4-BE49-F238E27FC236}">
                <a16:creationId xmlns:a16="http://schemas.microsoft.com/office/drawing/2014/main" id="{C6F36ADB-A6E5-7D82-5FCA-1015F2024F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91199" y="2324453"/>
            <a:ext cx="5906530" cy="3987849"/>
          </a:xfrm>
          <a:prstGeom prst="rect">
            <a:avLst/>
          </a:prstGeom>
        </p:spPr>
      </p:pic>
    </p:spTree>
    <p:extLst>
      <p:ext uri="{BB962C8B-B14F-4D97-AF65-F5344CB8AC3E}">
        <p14:creationId xmlns:p14="http://schemas.microsoft.com/office/powerpoint/2010/main" val="20090673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19E150B-CFB1-6E2C-094D-0AAE5DC89D9B}"/>
              </a:ext>
            </a:extLst>
          </p:cNvPr>
          <p:cNvSpPr>
            <a:spLocks noGrp="1"/>
          </p:cNvSpPr>
          <p:nvPr>
            <p:ph type="ctrTitle"/>
          </p:nvPr>
        </p:nvSpPr>
        <p:spPr>
          <a:xfrm>
            <a:off x="1524000" y="-1230284"/>
            <a:ext cx="9144000" cy="800014"/>
          </a:xfrm>
        </p:spPr>
        <p:txBody>
          <a:bodyPr>
            <a:normAutofit fontScale="90000"/>
          </a:bodyPr>
          <a:lstStyle/>
          <a:p>
            <a:r>
              <a:rPr lang="en-US" dirty="0"/>
              <a:t>Archaeological discoveries</a:t>
            </a:r>
          </a:p>
        </p:txBody>
      </p:sp>
      <p:pic>
        <p:nvPicPr>
          <p:cNvPr id="7" name="Picture 6" descr="A collection of drawings of 37 Stone Age items.">
            <a:extLst>
              <a:ext uri="{FF2B5EF4-FFF2-40B4-BE49-F238E27FC236}">
                <a16:creationId xmlns:a16="http://schemas.microsoft.com/office/drawing/2014/main" id="{D4B739F5-9EE2-EC09-9DFC-83A3DCB7FB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6823" y="337042"/>
            <a:ext cx="7772400" cy="5867058"/>
          </a:xfrm>
          <a:prstGeom prst="rect">
            <a:avLst/>
          </a:prstGeom>
        </p:spPr>
      </p:pic>
      <p:sp>
        <p:nvSpPr>
          <p:cNvPr id="2" name="TextBox 1">
            <a:extLst>
              <a:ext uri="{FF2B5EF4-FFF2-40B4-BE49-F238E27FC236}">
                <a16:creationId xmlns:a16="http://schemas.microsoft.com/office/drawing/2014/main" id="{776773E3-1251-70E7-CE75-FA6B76B5B408}"/>
              </a:ext>
            </a:extLst>
          </p:cNvPr>
          <p:cNvSpPr txBox="1"/>
          <p:nvPr/>
        </p:nvSpPr>
        <p:spPr>
          <a:xfrm>
            <a:off x="8353168" y="540977"/>
            <a:ext cx="3325511" cy="5874685"/>
          </a:xfrm>
          <a:prstGeom prst="rect">
            <a:avLst/>
          </a:prstGeom>
          <a:noFill/>
        </p:spPr>
        <p:txBody>
          <a:bodyPr wrap="square">
            <a:spAutoFit/>
          </a:bodyPr>
          <a:lstStyle/>
          <a:p>
            <a:pPr>
              <a:lnSpc>
                <a:spcPct val="150000"/>
              </a:lnSpc>
            </a:pPr>
            <a:r>
              <a:rPr lang="en-GB" dirty="0">
                <a:latin typeface="Linkpen 17a Print" panose="03050602060000000000" pitchFamily="66" charset="77"/>
              </a:rPr>
              <a:t>Archaeological discoveries from across Britain, such as those in the example on the left, help us to understand what life was like during this time. We can look at each item and ask questions about what it was made from, its condition, and the suggested use of the item.</a:t>
            </a:r>
          </a:p>
        </p:txBody>
      </p:sp>
      <p:pic>
        <p:nvPicPr>
          <p:cNvPr id="8" name="Picture 7">
            <a:extLst>
              <a:ext uri="{FF2B5EF4-FFF2-40B4-BE49-F238E27FC236}">
                <a16:creationId xmlns:a16="http://schemas.microsoft.com/office/drawing/2014/main" id="{F1211428-C460-D731-8136-58E10166E16A}"/>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Tree>
    <p:extLst>
      <p:ext uri="{BB962C8B-B14F-4D97-AF65-F5344CB8AC3E}">
        <p14:creationId xmlns:p14="http://schemas.microsoft.com/office/powerpoint/2010/main" val="36322705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01C64998-F3B3-192D-70D7-602BEB4298BF}"/>
              </a:ext>
            </a:extLst>
          </p:cNvPr>
          <p:cNvSpPr>
            <a:spLocks noGrp="1"/>
          </p:cNvSpPr>
          <p:nvPr>
            <p:ph type="ctrTitle"/>
          </p:nvPr>
        </p:nvSpPr>
        <p:spPr>
          <a:xfrm>
            <a:off x="1524000" y="-1363287"/>
            <a:ext cx="9144000" cy="982894"/>
          </a:xfrm>
        </p:spPr>
        <p:txBody>
          <a:bodyPr/>
          <a:lstStyle/>
          <a:p>
            <a:r>
              <a:rPr lang="en-US" dirty="0"/>
              <a:t>Lindley</a:t>
            </a:r>
          </a:p>
        </p:txBody>
      </p:sp>
      <p:pic>
        <p:nvPicPr>
          <p:cNvPr id="19" name="Picture 18" descr="A photo of a selection of 6 bronze age items.">
            <a:extLst>
              <a:ext uri="{FF2B5EF4-FFF2-40B4-BE49-F238E27FC236}">
                <a16:creationId xmlns:a16="http://schemas.microsoft.com/office/drawing/2014/main" id="{DB2B844C-2454-F1D5-2281-48C609EE9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941" y="354372"/>
            <a:ext cx="5119816" cy="5449784"/>
          </a:xfrm>
          <a:prstGeom prst="rect">
            <a:avLst/>
          </a:prstGeom>
        </p:spPr>
      </p:pic>
      <p:pic>
        <p:nvPicPr>
          <p:cNvPr id="14" name="Picture 13" descr="A drawing of an archaelogogist.">
            <a:extLst>
              <a:ext uri="{FF2B5EF4-FFF2-40B4-BE49-F238E27FC236}">
                <a16:creationId xmlns:a16="http://schemas.microsoft.com/office/drawing/2014/main" id="{E362B8E6-FFED-6C2B-7463-DB4828F2E2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03724" y="3194221"/>
            <a:ext cx="2928551" cy="6093753"/>
          </a:xfrm>
          <a:prstGeom prst="rect">
            <a:avLst/>
          </a:prstGeom>
        </p:spPr>
      </p:pic>
      <p:grpSp>
        <p:nvGrpSpPr>
          <p:cNvPr id="15" name="Group 14" descr="What do you think they are?">
            <a:extLst>
              <a:ext uri="{FF2B5EF4-FFF2-40B4-BE49-F238E27FC236}">
                <a16:creationId xmlns:a16="http://schemas.microsoft.com/office/drawing/2014/main" id="{0AD661AD-1DF7-0C5C-322B-9BD8C8A61943}"/>
              </a:ext>
            </a:extLst>
          </p:cNvPr>
          <p:cNvGrpSpPr/>
          <p:nvPr/>
        </p:nvGrpSpPr>
        <p:grpSpPr>
          <a:xfrm>
            <a:off x="3570073" y="5373583"/>
            <a:ext cx="5546123" cy="861146"/>
            <a:chOff x="3919152" y="4192768"/>
            <a:chExt cx="5546123" cy="861146"/>
          </a:xfrm>
        </p:grpSpPr>
        <p:sp>
          <p:nvSpPr>
            <p:cNvPr id="16" name="Rectangular Callout 15" descr="Yellow box&#10;">
              <a:extLst>
                <a:ext uri="{FF2B5EF4-FFF2-40B4-BE49-F238E27FC236}">
                  <a16:creationId xmlns:a16="http://schemas.microsoft.com/office/drawing/2014/main" id="{5F13525A-C0C4-CCF7-3A13-0C86BFF4DFA1}"/>
                </a:ext>
              </a:extLst>
            </p:cNvPr>
            <p:cNvSpPr/>
            <p:nvPr/>
          </p:nvSpPr>
          <p:spPr>
            <a:xfrm>
              <a:off x="3919152" y="4192768"/>
              <a:ext cx="5546123" cy="861146"/>
            </a:xfrm>
            <a:prstGeom prst="wedgeRectCallout">
              <a:avLst>
                <a:gd name="adj1" fmla="val 71361"/>
                <a:gd name="adj2" fmla="val -157252"/>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endParaRPr lang="en-GB" dirty="0">
                <a:latin typeface="Linkpen 17a Print" panose="03050602060000000000" pitchFamily="66" charset="77"/>
              </a:endParaRPr>
            </a:p>
          </p:txBody>
        </p:sp>
        <p:sp>
          <p:nvSpPr>
            <p:cNvPr id="17" name="TextBox 16">
              <a:extLst>
                <a:ext uri="{FF2B5EF4-FFF2-40B4-BE49-F238E27FC236}">
                  <a16:creationId xmlns:a16="http://schemas.microsoft.com/office/drawing/2014/main" id="{2E105ED6-400B-20B1-D0E7-4A863DBA69A2}"/>
                </a:ext>
              </a:extLst>
            </p:cNvPr>
            <p:cNvSpPr txBox="1"/>
            <p:nvPr/>
          </p:nvSpPr>
          <p:spPr>
            <a:xfrm>
              <a:off x="3919152" y="4273940"/>
              <a:ext cx="5546123" cy="600164"/>
            </a:xfrm>
            <a:prstGeom prst="rect">
              <a:avLst/>
            </a:prstGeom>
            <a:noFill/>
          </p:spPr>
          <p:txBody>
            <a:bodyPr wrap="square">
              <a:spAutoFit/>
            </a:bodyPr>
            <a:lstStyle/>
            <a:p>
              <a:pPr algn="ctr">
                <a:lnSpc>
                  <a:spcPct val="150000"/>
                </a:lnSpc>
              </a:pPr>
              <a:r>
                <a:rPr lang="en-GB" sz="2400" dirty="0">
                  <a:solidFill>
                    <a:schemeClr val="bg1"/>
                  </a:solidFill>
                  <a:latin typeface="Linkpen 17a Print" panose="03050602060000000000" pitchFamily="66" charset="77"/>
                </a:rPr>
                <a:t>What do you think they are?</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4942702" y="490094"/>
            <a:ext cx="6672649" cy="2589170"/>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In the area of Lindley, in Huddersfield, these items were found by a metal detectorist. </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Through scientific tests, we know the items date back to the Bronze Age.</a:t>
            </a:r>
          </a:p>
        </p:txBody>
      </p:sp>
      <p:pic>
        <p:nvPicPr>
          <p:cNvPr id="20" name="Picture 19">
            <a:extLst>
              <a:ext uri="{FF2B5EF4-FFF2-40B4-BE49-F238E27FC236}">
                <a16:creationId xmlns:a16="http://schemas.microsoft.com/office/drawing/2014/main" id="{572F90CC-11C6-E233-21CC-5C01E2FCA23F}"/>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26383"/>
            <a:ext cx="1669773" cy="1436419"/>
          </a:xfrm>
          <a:prstGeom prst="rect">
            <a:avLst/>
          </a:prstGeom>
        </p:spPr>
      </p:pic>
    </p:spTree>
    <p:extLst>
      <p:ext uri="{BB962C8B-B14F-4D97-AF65-F5344CB8AC3E}">
        <p14:creationId xmlns:p14="http://schemas.microsoft.com/office/powerpoint/2010/main" val="34564997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5000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1000" fill="hold"/>
                                        <p:tgtEl>
                                          <p:spTgt spid="14"/>
                                        </p:tgtEl>
                                        <p:attrNameLst>
                                          <p:attrName>ppt_x</p:attrName>
                                        </p:attrNameLst>
                                      </p:cBhvr>
                                      <p:tavLst>
                                        <p:tav tm="0">
                                          <p:val>
                                            <p:strVal val="#ppt_x"/>
                                          </p:val>
                                        </p:tav>
                                        <p:tav tm="100000">
                                          <p:val>
                                            <p:strVal val="#ppt_x"/>
                                          </p:val>
                                        </p:tav>
                                      </p:tavLst>
                                    </p:anim>
                                    <p:anim calcmode="lin" valueType="num">
                                      <p:cBhvr additive="base">
                                        <p:cTn id="13"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lstStyle/>
          <a:p>
            <a:r>
              <a:rPr lang="en-US" dirty="0"/>
              <a:t>Bronze Age Axe</a:t>
            </a:r>
          </a:p>
        </p:txBody>
      </p:sp>
      <p:sp>
        <p:nvSpPr>
          <p:cNvPr id="8" name="TextBox 7">
            <a:extLst>
              <a:ext uri="{FF2B5EF4-FFF2-40B4-BE49-F238E27FC236}">
                <a16:creationId xmlns:a16="http://schemas.microsoft.com/office/drawing/2014/main" id="{D865BA71-9D09-29EE-229D-D2C900EC273E}"/>
              </a:ext>
            </a:extLst>
          </p:cNvPr>
          <p:cNvSpPr txBox="1"/>
          <p:nvPr/>
        </p:nvSpPr>
        <p:spPr>
          <a:xfrm>
            <a:off x="392156" y="401249"/>
            <a:ext cx="7886871" cy="373794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items are Bronze Age axe heads! These would have been incredibly useful for cutting wood or attacking others.</a:t>
            </a:r>
          </a:p>
          <a:p>
            <a:pPr>
              <a:lnSpc>
                <a:spcPct val="150000"/>
              </a:lnSpc>
            </a:pPr>
            <a:endParaRPr lang="en-GB" sz="2000" dirty="0">
              <a:latin typeface="Linkpen 17a Print" panose="03050602060000000000" pitchFamily="66" charset="77"/>
            </a:endParaRPr>
          </a:p>
          <a:p>
            <a:pPr>
              <a:lnSpc>
                <a:spcPct val="150000"/>
              </a:lnSpc>
            </a:pPr>
            <a:r>
              <a:rPr lang="en-GB" sz="2000" b="1" dirty="0">
                <a:latin typeface="Linkpen 17a Print" panose="03050602060000000000" pitchFamily="66" charset="77"/>
              </a:rPr>
              <a:t>A small handle/lip would have attached the head to a wooden stick using leather straps.</a:t>
            </a:r>
          </a:p>
          <a:p>
            <a:pPr>
              <a:lnSpc>
                <a:spcPct val="150000"/>
              </a:lnSpc>
            </a:pPr>
            <a:endParaRPr lang="en-GB" sz="2000" b="1" dirty="0">
              <a:latin typeface="Linkpen 17a Print" panose="03050602060000000000" pitchFamily="66" charset="77"/>
            </a:endParaRPr>
          </a:p>
          <a:p>
            <a:pPr>
              <a:lnSpc>
                <a:spcPct val="150000"/>
              </a:lnSpc>
            </a:pPr>
            <a:r>
              <a:rPr lang="en-GB" sz="2000" b="1" dirty="0">
                <a:latin typeface="Linkpen 17a Print" panose="03050602060000000000" pitchFamily="66" charset="77"/>
              </a:rPr>
              <a:t>During the Bronze Age, stone axes began to be replaced with copper and bronze axes. </a:t>
            </a:r>
          </a:p>
        </p:txBody>
      </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pic>
        <p:nvPicPr>
          <p:cNvPr id="6" name="Picture 5" descr="An illustration of a wooden hammer with a metal lip on the end acting as an axe.">
            <a:extLst>
              <a:ext uri="{FF2B5EF4-FFF2-40B4-BE49-F238E27FC236}">
                <a16:creationId xmlns:a16="http://schemas.microsoft.com/office/drawing/2014/main" id="{98B9A467-2125-BF23-BD36-0CCC73EE40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59971" flipH="1">
            <a:off x="7601116" y="1306308"/>
            <a:ext cx="3599021" cy="4530304"/>
          </a:xfrm>
          <a:prstGeom prst="rect">
            <a:avLst/>
          </a:prstGeom>
        </p:spPr>
      </p:pic>
    </p:spTree>
    <p:extLst>
      <p:ext uri="{BB962C8B-B14F-4D97-AF65-F5344CB8AC3E}">
        <p14:creationId xmlns:p14="http://schemas.microsoft.com/office/powerpoint/2010/main" val="36684277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69C566-44C3-9EBF-5222-0F1363FC2371}"/>
              </a:ext>
            </a:extLst>
          </p:cNvPr>
          <p:cNvSpPr>
            <a:spLocks noGrp="1"/>
          </p:cNvSpPr>
          <p:nvPr>
            <p:ph type="ctrTitle"/>
          </p:nvPr>
        </p:nvSpPr>
        <p:spPr>
          <a:xfrm>
            <a:off x="1524000" y="-1397233"/>
            <a:ext cx="9144000" cy="1066226"/>
          </a:xfrm>
        </p:spPr>
        <p:txBody>
          <a:bodyPr/>
          <a:lstStyle/>
          <a:p>
            <a:r>
              <a:rPr lang="en-US" dirty="0"/>
              <a:t>Aerial Photo 1</a:t>
            </a:r>
          </a:p>
        </p:txBody>
      </p:sp>
      <p:pic>
        <p:nvPicPr>
          <p:cNvPr id="4" name="Picture 3">
            <a:extLst>
              <a:ext uri="{FF2B5EF4-FFF2-40B4-BE49-F238E27FC236}">
                <a16:creationId xmlns:a16="http://schemas.microsoft.com/office/drawing/2014/main" id="{8DB3CD7F-3924-C8ED-C36D-276A65EB130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2226" y="5420138"/>
            <a:ext cx="1669773" cy="1436419"/>
          </a:xfrm>
          <a:prstGeom prst="rect">
            <a:avLst/>
          </a:prstGeom>
        </p:spPr>
      </p:pic>
      <p:sp>
        <p:nvSpPr>
          <p:cNvPr id="2" name="TextBox 1">
            <a:extLst>
              <a:ext uri="{FF2B5EF4-FFF2-40B4-BE49-F238E27FC236}">
                <a16:creationId xmlns:a16="http://schemas.microsoft.com/office/drawing/2014/main" id="{ABF6862D-F2CF-E6DA-D9A4-7BC4F7ED7327}"/>
              </a:ext>
            </a:extLst>
          </p:cNvPr>
          <p:cNvSpPr txBox="1"/>
          <p:nvPr/>
        </p:nvSpPr>
        <p:spPr>
          <a:xfrm>
            <a:off x="1398104" y="3287181"/>
            <a:ext cx="9395791" cy="2219454"/>
          </a:xfrm>
          <a:prstGeom prst="rect">
            <a:avLst/>
          </a:prstGeom>
          <a:noFill/>
          <a:effectLst>
            <a:glow rad="867429">
              <a:schemeClr val="accent1">
                <a:satMod val="175000"/>
                <a:alpha val="20000"/>
              </a:schemeClr>
            </a:glow>
          </a:effectLst>
        </p:spPr>
        <p:txBody>
          <a:bodyPr wrap="square">
            <a:spAutoFit/>
          </a:bodyPr>
          <a:lstStyle/>
          <a:p>
            <a:pPr algn="ctr">
              <a:lnSpc>
                <a:spcPct val="150000"/>
              </a:lnSpc>
            </a:pPr>
            <a:r>
              <a:rPr lang="en-GB" sz="3200" dirty="0">
                <a:solidFill>
                  <a:schemeClr val="bg1"/>
                </a:solidFill>
                <a:effectLst>
                  <a:glow rad="112650">
                    <a:schemeClr val="tx1">
                      <a:alpha val="55970"/>
                    </a:schemeClr>
                  </a:glow>
                </a:effectLst>
                <a:latin typeface="Superclarendon Rg" panose="02000505080000020003" pitchFamily="2" charset="77"/>
              </a:rPr>
              <a:t>Look at the aerial image of the</a:t>
            </a:r>
            <a:br>
              <a:rPr lang="en-GB" sz="3200" dirty="0">
                <a:solidFill>
                  <a:schemeClr val="bg1"/>
                </a:solidFill>
                <a:effectLst>
                  <a:glow rad="112650">
                    <a:schemeClr val="tx1">
                      <a:alpha val="55970"/>
                    </a:schemeClr>
                  </a:glow>
                </a:effectLst>
                <a:latin typeface="Superclarendon Rg" panose="02000505080000020003" pitchFamily="2" charset="77"/>
              </a:rPr>
            </a:br>
            <a:r>
              <a:rPr lang="en-GB" sz="3200" dirty="0">
                <a:solidFill>
                  <a:schemeClr val="bg1"/>
                </a:solidFill>
                <a:effectLst>
                  <a:glow rad="112650">
                    <a:schemeClr val="tx1">
                      <a:alpha val="55970"/>
                    </a:schemeClr>
                  </a:glow>
                </a:effectLst>
                <a:latin typeface="Superclarendon Rg" panose="02000505080000020003" pitchFamily="2" charset="77"/>
              </a:rPr>
              <a:t>Huddersfield area. Where do you think an early settlement was located?</a:t>
            </a:r>
          </a:p>
        </p:txBody>
      </p:sp>
      <p:pic>
        <p:nvPicPr>
          <p:cNvPr id="3" name="Picture 2" descr="A picture of an Iron Age home">
            <a:extLst>
              <a:ext uri="{FF2B5EF4-FFF2-40B4-BE49-F238E27FC236}">
                <a16:creationId xmlns:a16="http://schemas.microsoft.com/office/drawing/2014/main" id="{C4E3C2F1-ED0D-D8D3-B099-781DC0CD3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4690" y="775610"/>
            <a:ext cx="3542733" cy="2391909"/>
          </a:xfrm>
          <a:prstGeom prst="rect">
            <a:avLst/>
          </a:prstGeom>
        </p:spPr>
      </p:pic>
      <p:sp>
        <p:nvSpPr>
          <p:cNvPr id="5" name="Rectangle 4" descr="An aerial photograph of Huddersfield.">
            <a:extLst>
              <a:ext uri="{FF2B5EF4-FFF2-40B4-BE49-F238E27FC236}">
                <a16:creationId xmlns:a16="http://schemas.microsoft.com/office/drawing/2014/main" id="{0F82CF30-AF8A-9D14-7731-9FB87F62CC65}"/>
              </a:ext>
            </a:extLst>
          </p:cNvPr>
          <p:cNvSpPr/>
          <p:nvPr/>
        </p:nvSpPr>
        <p:spPr>
          <a:xfrm>
            <a:off x="278296" y="238539"/>
            <a:ext cx="11675165" cy="63477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37565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329</TotalTime>
  <Words>1178</Words>
  <Application>Microsoft Office PowerPoint</Application>
  <PresentationFormat>Widescreen</PresentationFormat>
  <Paragraphs>124</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Calibri</vt:lpstr>
      <vt:lpstr>Aptos</vt:lpstr>
      <vt:lpstr>Calibri Light</vt:lpstr>
      <vt:lpstr>Superclarendon Rg</vt:lpstr>
      <vt:lpstr>Linkpen 17a Print</vt:lpstr>
      <vt:lpstr>Superclarendon</vt:lpstr>
      <vt:lpstr>Arial</vt:lpstr>
      <vt:lpstr>Office Theme</vt:lpstr>
      <vt:lpstr>Early Settlers in Huddersfield</vt:lpstr>
      <vt:lpstr>Thousands of years ago</vt:lpstr>
      <vt:lpstr>Choosing a Home</vt:lpstr>
      <vt:lpstr>Stone Age Encampment</vt:lpstr>
      <vt:lpstr>Bronze Age</vt:lpstr>
      <vt:lpstr>Archaeological discoveries</vt:lpstr>
      <vt:lpstr>Lindley</vt:lpstr>
      <vt:lpstr>Bronze Age Axe</vt:lpstr>
      <vt:lpstr>Aerial Photo 1</vt:lpstr>
      <vt:lpstr>Aerial Photo 2</vt:lpstr>
      <vt:lpstr>Castle Hill</vt:lpstr>
      <vt:lpstr>A large Iron Age settlement</vt:lpstr>
      <vt:lpstr>Fire!</vt:lpstr>
      <vt:lpstr>How did the fire begin?</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31</cp:revision>
  <dcterms:created xsi:type="dcterms:W3CDTF">2022-12-09T08:02:53Z</dcterms:created>
  <dcterms:modified xsi:type="dcterms:W3CDTF">2024-07-09T07:34:42Z</dcterms:modified>
</cp:coreProperties>
</file>