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62" r:id="rId21"/>
    <p:sldId id="275" r:id="rId22"/>
    <p:sldId id="276" r:id="rId23"/>
    <p:sldId id="279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547"/>
    <a:srgbClr val="48AAD9"/>
    <a:srgbClr val="E9F8FD"/>
    <a:srgbClr val="FFFFFF"/>
    <a:srgbClr val="CAE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63946-D027-434D-A875-0AA55A6BA5E0}" v="3" dt="2025-03-27T15:43:24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/>
    <p:restoredTop sz="94609"/>
  </p:normalViewPr>
  <p:slideViewPr>
    <p:cSldViewPr snapToGrid="0">
      <p:cViewPr varScale="1">
        <p:scale>
          <a:sx n="101" d="100"/>
          <a:sy n="101" d="100"/>
        </p:scale>
        <p:origin x="77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arg, Catherine" userId="88b8f76c-9ae3-4745-88eb-fe0667a22af5" providerId="ADAL" clId="{39563946-D027-434D-A875-0AA55A6BA5E0}"/>
    <pc:docChg chg="custSel modSld">
      <pc:chgData name="McHarg, Catherine" userId="88b8f76c-9ae3-4745-88eb-fe0667a22af5" providerId="ADAL" clId="{39563946-D027-434D-A875-0AA55A6BA5E0}" dt="2025-03-27T15:43:42.458" v="15" actId="13244"/>
      <pc:docMkLst>
        <pc:docMk/>
      </pc:docMkLst>
      <pc:sldChg chg="modSp mod">
        <pc:chgData name="McHarg, Catherine" userId="88b8f76c-9ae3-4745-88eb-fe0667a22af5" providerId="ADAL" clId="{39563946-D027-434D-A875-0AA55A6BA5E0}" dt="2025-03-27T15:43:42.458" v="15" actId="13244"/>
        <pc:sldMkLst>
          <pc:docMk/>
          <pc:sldMk cId="3624655351" sldId="279"/>
        </pc:sldMkLst>
        <pc:spChg chg="mod">
          <ac:chgData name="McHarg, Catherine" userId="88b8f76c-9ae3-4745-88eb-fe0667a22af5" providerId="ADAL" clId="{39563946-D027-434D-A875-0AA55A6BA5E0}" dt="2025-03-27T15:43:09.091" v="10" actId="20577"/>
          <ac:spMkLst>
            <pc:docMk/>
            <pc:sldMk cId="3624655351" sldId="279"/>
            <ac:spMk id="15" creationId="{1E10FD16-7AD6-4AEE-8497-E10B252A71C3}"/>
          </ac:spMkLst>
        </pc:spChg>
        <pc:spChg chg="mod">
          <ac:chgData name="McHarg, Catherine" userId="88b8f76c-9ae3-4745-88eb-fe0667a22af5" providerId="ADAL" clId="{39563946-D027-434D-A875-0AA55A6BA5E0}" dt="2025-03-27T15:43:24.991" v="13" actId="6549"/>
          <ac:spMkLst>
            <pc:docMk/>
            <pc:sldMk cId="3624655351" sldId="279"/>
            <ac:spMk id="18" creationId="{D5B8AAE8-B9C1-1B67-537F-84EB9E5E6A09}"/>
          </ac:spMkLst>
        </pc:spChg>
        <pc:grpChg chg="mod ord">
          <ac:chgData name="McHarg, Catherine" userId="88b8f76c-9ae3-4745-88eb-fe0667a22af5" providerId="ADAL" clId="{39563946-D027-434D-A875-0AA55A6BA5E0}" dt="2025-03-27T15:43:32.741" v="14" actId="13244"/>
          <ac:grpSpMkLst>
            <pc:docMk/>
            <pc:sldMk cId="3624655351" sldId="279"/>
            <ac:grpSpMk id="23" creationId="{889E9F92-747A-409C-202D-E41660C684E9}"/>
          </ac:grpSpMkLst>
        </pc:grpChg>
        <pc:picChg chg="mod ord">
          <ac:chgData name="McHarg, Catherine" userId="88b8f76c-9ae3-4745-88eb-fe0667a22af5" providerId="ADAL" clId="{39563946-D027-434D-A875-0AA55A6BA5E0}" dt="2025-03-27T15:43:42.458" v="15" actId="13244"/>
          <ac:picMkLst>
            <pc:docMk/>
            <pc:sldMk cId="3624655351" sldId="279"/>
            <ac:picMk id="25" creationId="{918DE152-71B6-B86C-FB33-F51D07F91F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C7697-C767-C548-A1C4-025E957E60B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86093-A3A5-4840-824F-AF1DB222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6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86093-A3A5-4840-824F-AF1DB222E5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6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D9E6-9C5F-EB32-88C2-857148A3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FF461-254C-D85A-CE5C-4A98EA11A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25A9A-EC0A-C00A-4898-65001FB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E6C49-ED17-AD91-BDD9-06927A101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AE4E-4AEE-D43B-E7B4-DDBB84BB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9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A923-D27E-A266-D20C-480EA7D5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67991-9890-4BEE-AD6A-22C064F35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0E3EA-9B97-263A-8F8A-74AFF4C0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F2BF-801B-DB2E-7BC0-47263C05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30C0-F95F-4FE6-5C63-C590FA6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6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4BA455-303A-404B-9DB9-7CA2BEEBA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25D7F-5397-FC3A-4267-E1E585FAC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338-C8E0-48D9-E77F-CEA0381B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FB23-C6C8-F7FA-40EF-3E1533FF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5958-CFD1-BAC8-850E-45F52531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9F3A-A9AF-08BC-785F-B167D7B7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742D6-8E41-404D-D353-9012B0D5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76A6C-AB1E-6E80-0554-DD6FE6E6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75158-06D7-48B2-A526-24E0ADC7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BE516-FD2C-B171-F63B-976B5067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BEB4-74FE-350D-96C9-CA9B1C1D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A2426-10B4-C1BA-67E0-C081FF3D6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F100F-D142-E3F9-218F-FBF2E1CF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55DDE-B42D-2CE8-0F46-D30E6B20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E9B7-B28B-93DE-16CF-962B6005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A4DF-67E9-FAE8-6F3E-471BB9C1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22828-26EF-4C50-2E42-219AD3A56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DC8AC-2F58-FA85-B898-F577AC8D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3BE89-F25C-1AB7-D9B9-0915BAAD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56F0F-EA86-FE44-BDC6-9618CFC0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5DF64-1043-5C2C-CFAA-F8966791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D337-137B-7A17-2CEF-20755946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CB362-B670-E725-F803-ECE9FA44B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9B82F-B0BD-DBA9-A328-626956349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BD306-564C-2A49-6B6C-7F9CB781D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05546-430F-BA72-A16A-6D79769F9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7B7BAB-6FBC-2AD9-22D4-B53E4641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5D3C6-6C98-FFB7-5EA7-87F627FE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3E15F-515C-F6C2-7220-B82FC606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8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7805-007C-A42F-35DC-3EDA6A3C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7F646-BD1D-3100-8519-1FC1D931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DAE7-1132-BE89-14E8-61C5F1C0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68984-B946-38A3-51EC-5C067A00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BF1931-D3FE-FFF7-B868-A409399A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57F2F-9FB7-262F-0A44-C76A7756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3B70F-AD78-7292-8C39-C9EE0154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42F4-230B-369A-1295-481606A5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6CE0-9531-DEC6-5C87-5548FFFC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FE3D7-B51C-A919-0201-882F34AE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07271-E6BA-8033-9CEA-6572C4D5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D2648-58A5-DDDD-84CD-54547C78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A4936-FFAD-FFF6-2B11-18D723D2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E8C8-B7E5-9203-551B-C6F9C198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4E8D94-32E1-DC63-CD0C-367C6D020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04B3D-85B8-6035-7EEF-112061F22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528FE-5B1C-8590-DC49-5C97BD7EF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FCDC-BE4C-06EE-2E5A-BD475858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6F3F9-9AC7-4161-593C-E808F873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5B208-FD45-5C7C-7543-73691BC1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946B5-06F9-9D92-BB1D-D108D43B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F8265-0F94-98BC-BB67-F6BCDBC17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D5CFC-A14E-7942-B8A6-0625956DF6D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D853-A6FF-E06F-8059-FA4E55B5F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3316D-06B3-681A-7D74-F4A8B66A9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7.pn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7.png"/><Relationship Id="rId4" Type="http://schemas.openxmlformats.org/officeDocument/2006/relationships/image" Target="../media/image55.jpe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tiff"/><Relationship Id="rId5" Type="http://schemas.openxmlformats.org/officeDocument/2006/relationships/image" Target="../media/image71.png"/><Relationship Id="rId4" Type="http://schemas.openxmlformats.org/officeDocument/2006/relationships/image" Target="../media/image70.jp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7.png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8.png"/><Relationship Id="rId4" Type="http://schemas.openxmlformats.org/officeDocument/2006/relationships/image" Target="../media/image85.jpe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4.png"/><Relationship Id="rId7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94.jpeg"/><Relationship Id="rId10" Type="http://schemas.openxmlformats.org/officeDocument/2006/relationships/image" Target="../media/image97.png"/><Relationship Id="rId4" Type="http://schemas.openxmlformats.org/officeDocument/2006/relationships/image" Target="../media/image93.jpe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E0623A-98B2-4CBA-661B-616C476D0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How was VE Day celebrated in Britain and around the world?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C5FCF-643F-F62C-A127-1050338FF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762" y="215139"/>
            <a:ext cx="8233428" cy="7610731"/>
          </a:xfrm>
          <a:prstGeom prst="rect">
            <a:avLst/>
          </a:prstGeom>
        </p:spPr>
      </p:pic>
      <p:pic>
        <p:nvPicPr>
          <p:cNvPr id="5" name="Picture 4" descr="A red and white flag on a black background">
            <a:extLst>
              <a:ext uri="{FF2B5EF4-FFF2-40B4-BE49-F238E27FC236}">
                <a16:creationId xmlns:a16="http://schemas.microsoft.com/office/drawing/2014/main" id="{781C39A7-5640-E3C9-30C2-9F9BE2ABE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75"/>
            <a:ext cx="12193280" cy="2264960"/>
          </a:xfrm>
          <a:prstGeom prst="rect">
            <a:avLst/>
          </a:prstGeom>
        </p:spPr>
      </p:pic>
      <p:pic>
        <p:nvPicPr>
          <p:cNvPr id="14" name="Picture 13" descr="How was VE Day celebrated in Britain and around the world?">
            <a:extLst>
              <a:ext uri="{FF2B5EF4-FFF2-40B4-BE49-F238E27FC236}">
                <a16:creationId xmlns:a16="http://schemas.microsoft.com/office/drawing/2014/main" id="{C48C4658-8201-541F-D794-2B4AF22FE0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1120" y="4897226"/>
            <a:ext cx="14376400" cy="15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33F5F-B9A7-7003-8CC8-5B582C0D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7D3203-6015-3E38-99D7-AFB3DA748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- Nottingham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ED007BB3-ED0B-2BA2-99E1-CE590309CE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5" name="Group 4" descr="A black and white photo of women and children sat and stood round a long table in the street. There are flowers on the table and houses in the background. ">
            <a:extLst>
              <a:ext uri="{FF2B5EF4-FFF2-40B4-BE49-F238E27FC236}">
                <a16:creationId xmlns:a16="http://schemas.microsoft.com/office/drawing/2014/main" id="{62173A8E-2B11-DB96-479D-69DE7153CB0D}"/>
              </a:ext>
            </a:extLst>
          </p:cNvPr>
          <p:cNvGrpSpPr/>
          <p:nvPr/>
        </p:nvGrpSpPr>
        <p:grpSpPr>
          <a:xfrm>
            <a:off x="526502" y="1176224"/>
            <a:ext cx="8220289" cy="4999173"/>
            <a:chOff x="526502" y="1176224"/>
            <a:chExt cx="8220289" cy="4999173"/>
          </a:xfrm>
        </p:grpSpPr>
        <p:pic>
          <p:nvPicPr>
            <p:cNvPr id="2" name="Content Placeholder 6" descr="A black and white photo of women and children sat and stood round a long table in the street. There are flowers on the table and houses in the background. ">
              <a:extLst>
                <a:ext uri="{FF2B5EF4-FFF2-40B4-BE49-F238E27FC236}">
                  <a16:creationId xmlns:a16="http://schemas.microsoft.com/office/drawing/2014/main" id="{D2E05438-1C96-0684-7C8F-1C898AABD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02" y="1176224"/>
              <a:ext cx="8173682" cy="496293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6990DF-4A05-BDA7-9036-30E92EC41509}"/>
                </a:ext>
              </a:extLst>
            </p:cNvPr>
            <p:cNvSpPr txBox="1"/>
            <p:nvPr/>
          </p:nvSpPr>
          <p:spPr>
            <a:xfrm>
              <a:off x="6440471" y="5959953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Alamy</a:t>
              </a: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DDYJ8K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E9B81A-1642-DBAD-20D5-296D279ECE0B}"/>
              </a:ext>
            </a:extLst>
          </p:cNvPr>
          <p:cNvSpPr txBox="1"/>
          <p:nvPr/>
        </p:nvSpPr>
        <p:spPr>
          <a:xfrm>
            <a:off x="8894999" y="2133717"/>
            <a:ext cx="24115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Street parties were held across the region.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28FC5-C636-152C-4A16-D92425008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3" name="Picture 12" descr="Why do you think there are so few men in this photo?">
            <a:extLst>
              <a:ext uri="{FF2B5EF4-FFF2-40B4-BE49-F238E27FC236}">
                <a16:creationId xmlns:a16="http://schemas.microsoft.com/office/drawing/2014/main" id="{39FF696E-0B0E-3BB2-0773-0D6409F2A0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7759700" y="3480706"/>
            <a:ext cx="3784600" cy="152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2E0C5-5DC0-EE3A-80B6-AC5E0AE11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528">
            <a:off x="8105664" y="1012281"/>
            <a:ext cx="3644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E82A8-9943-0DCD-59EB-0154F0ECC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F57E77C-DBA5-8441-26F8-5DDAF45B9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- Bristol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A654BEFE-3903-7787-34DE-4B7000BD97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B1861-527D-4900-93AD-41F9908BC900}"/>
              </a:ext>
            </a:extLst>
          </p:cNvPr>
          <p:cNvSpPr txBox="1"/>
          <p:nvPr/>
        </p:nvSpPr>
        <p:spPr>
          <a:xfrm>
            <a:off x="561226" y="1292120"/>
            <a:ext cx="3316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Streets were decked out with red, white and blue bunting and flags.</a:t>
            </a:r>
          </a:p>
        </p:txBody>
      </p:sp>
      <p:pic>
        <p:nvPicPr>
          <p:cNvPr id="13" name="Picture 12" descr="Why was the bunting red, white and blue?">
            <a:extLst>
              <a:ext uri="{FF2B5EF4-FFF2-40B4-BE49-F238E27FC236}">
                <a16:creationId xmlns:a16="http://schemas.microsoft.com/office/drawing/2014/main" id="{C91E9702-E2FE-F0EE-FE21-54A9196C7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648407" y="2724714"/>
            <a:ext cx="2711358" cy="1992848"/>
          </a:xfrm>
          <a:prstGeom prst="rect">
            <a:avLst/>
          </a:prstGeom>
        </p:spPr>
      </p:pic>
      <p:pic>
        <p:nvPicPr>
          <p:cNvPr id="15" name="Picture 14" descr="cartoon drawing of woman and child in 1940s clothing">
            <a:extLst>
              <a:ext uri="{FF2B5EF4-FFF2-40B4-BE49-F238E27FC236}">
                <a16:creationId xmlns:a16="http://schemas.microsoft.com/office/drawing/2014/main" id="{2A55B9EA-4219-7356-C312-7FFE3C5DAF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49" y="1948977"/>
            <a:ext cx="1783985" cy="4825256"/>
          </a:xfrm>
          <a:prstGeom prst="rect">
            <a:avLst/>
          </a:prstGeom>
        </p:spPr>
      </p:pic>
      <p:grpSp>
        <p:nvGrpSpPr>
          <p:cNvPr id="6" name="Group 5" descr="Black and white photo of men, women and children sat and stood round long white tables in the street. There are flowers on the table and food with bunting above. ">
            <a:extLst>
              <a:ext uri="{FF2B5EF4-FFF2-40B4-BE49-F238E27FC236}">
                <a16:creationId xmlns:a16="http://schemas.microsoft.com/office/drawing/2014/main" id="{9860130D-221A-8EEA-84FE-EC5811D87142}"/>
              </a:ext>
            </a:extLst>
          </p:cNvPr>
          <p:cNvGrpSpPr/>
          <p:nvPr/>
        </p:nvGrpSpPr>
        <p:grpSpPr>
          <a:xfrm>
            <a:off x="4761205" y="1199523"/>
            <a:ext cx="6724307" cy="5077097"/>
            <a:chOff x="4761205" y="1199523"/>
            <a:chExt cx="6724307" cy="5077097"/>
          </a:xfrm>
        </p:grpSpPr>
        <p:pic>
          <p:nvPicPr>
            <p:cNvPr id="2" name="Content Placeholder 6" descr="Black and white photo of men, women and children sat and stood round long white tables in the street. There are flowers on the table and food with bunting above. ">
              <a:extLst>
                <a:ext uri="{FF2B5EF4-FFF2-40B4-BE49-F238E27FC236}">
                  <a16:creationId xmlns:a16="http://schemas.microsoft.com/office/drawing/2014/main" id="{F3B5CF71-0B46-2E01-6F7C-60F0ED2DE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205" y="1199523"/>
              <a:ext cx="6724307" cy="504323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2B9593-F416-358A-1F4B-0C101562ACE3}"/>
                </a:ext>
              </a:extLst>
            </p:cNvPr>
            <p:cNvSpPr txBox="1"/>
            <p:nvPr/>
          </p:nvSpPr>
          <p:spPr>
            <a:xfrm>
              <a:off x="5049345" y="6061176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Alamy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AF7HMP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D68D2D-852C-8E13-B27D-C67ECCD1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7DA9C-80D8-984C-B73D-760BBFA70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3102">
            <a:off x="9137116" y="931431"/>
            <a:ext cx="2552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DD2D5-BDD7-7F98-BE63-28519192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934232-67D3-64D7-3935-02061A813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Brighton 1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75E047A9-A4CB-416B-464B-9D4929278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5" name="Group 4" descr="Black and white photo of men, women and children sat and stood round long white tables in the street. ">
            <a:extLst>
              <a:ext uri="{FF2B5EF4-FFF2-40B4-BE49-F238E27FC236}">
                <a16:creationId xmlns:a16="http://schemas.microsoft.com/office/drawing/2014/main" id="{5ABD0A21-2454-1C7A-EA26-62EF4D16E9F6}"/>
              </a:ext>
            </a:extLst>
          </p:cNvPr>
          <p:cNvGrpSpPr/>
          <p:nvPr/>
        </p:nvGrpSpPr>
        <p:grpSpPr>
          <a:xfrm>
            <a:off x="597426" y="1123248"/>
            <a:ext cx="6760119" cy="5211572"/>
            <a:chOff x="597426" y="1123248"/>
            <a:chExt cx="6760119" cy="5211572"/>
          </a:xfrm>
        </p:grpSpPr>
        <p:pic>
          <p:nvPicPr>
            <p:cNvPr id="2" name="Content Placeholder 6" descr="Black and white photo of men, women and children sat and stood round long white tables in the street. ">
              <a:extLst>
                <a:ext uri="{FF2B5EF4-FFF2-40B4-BE49-F238E27FC236}">
                  <a16:creationId xmlns:a16="http://schemas.microsoft.com/office/drawing/2014/main" id="{2439BC11-B9E0-B697-44EC-7DDB3A8B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426" y="1123248"/>
              <a:ext cx="6602027" cy="5013062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EE3AA1-BFB0-4406-77BC-0A47C8EE6B2B}"/>
                </a:ext>
              </a:extLst>
            </p:cNvPr>
            <p:cNvSpPr txBox="1"/>
            <p:nvPr/>
          </p:nvSpPr>
          <p:spPr>
            <a:xfrm>
              <a:off x="5051225" y="6119376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©Royal Pavilion and Museums Brighton and Hove</a:t>
              </a:r>
            </a:p>
          </p:txBody>
        </p:sp>
      </p:grpSp>
      <p:pic>
        <p:nvPicPr>
          <p:cNvPr id="15" name="Picture 14" descr="What are the children waering to celebrate?">
            <a:extLst>
              <a:ext uri="{FF2B5EF4-FFF2-40B4-BE49-F238E27FC236}">
                <a16:creationId xmlns:a16="http://schemas.microsoft.com/office/drawing/2014/main" id="{8C891BDE-0454-950E-FB02-2A72C8E4B0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7627685" y="2076639"/>
            <a:ext cx="3543300" cy="1524000"/>
          </a:xfrm>
          <a:prstGeom prst="rect">
            <a:avLst/>
          </a:prstGeom>
        </p:spPr>
      </p:pic>
      <p:pic>
        <p:nvPicPr>
          <p:cNvPr id="17" name="Picture 16" descr="What do you notice about the woman's apron?">
            <a:extLst>
              <a:ext uri="{FF2B5EF4-FFF2-40B4-BE49-F238E27FC236}">
                <a16:creationId xmlns:a16="http://schemas.microsoft.com/office/drawing/2014/main" id="{9574E871-80BD-5C43-5131-3802E6103C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443996" y="3793989"/>
            <a:ext cx="3543300" cy="15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A4C29-5072-A69C-3257-1ED947C20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6F2508-4377-5481-CE73-0CE629096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795">
            <a:off x="8742979" y="909486"/>
            <a:ext cx="3035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509579-FC98-4EFE-D3C4-19961E83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B8A3EF-3B0A-F80E-27A5-5F202F505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Brighton 2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18661507-A016-7BFB-3B3F-3F916EFECC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80B73-7317-9559-02F9-D70501EBC09A}"/>
              </a:ext>
            </a:extLst>
          </p:cNvPr>
          <p:cNvSpPr txBox="1"/>
          <p:nvPr/>
        </p:nvSpPr>
        <p:spPr>
          <a:xfrm>
            <a:off x="433905" y="1083776"/>
            <a:ext cx="8339524" cy="110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Crowds gathered outside the Town Hall in Brighton to witness the Mayor of Brighton on the flag-covered balcony giving a speech, proclaiming the end of the War in Europe. </a:t>
            </a:r>
          </a:p>
        </p:txBody>
      </p:sp>
      <p:grpSp>
        <p:nvGrpSpPr>
          <p:cNvPr id="9" name="Group 8" descr="A black and white photo of men standing on a balcony covered with flags. There are policemen, priests and men in suits. ">
            <a:extLst>
              <a:ext uri="{FF2B5EF4-FFF2-40B4-BE49-F238E27FC236}">
                <a16:creationId xmlns:a16="http://schemas.microsoft.com/office/drawing/2014/main" id="{97DAEEB6-74CC-6305-69D2-99B71D78F21D}"/>
              </a:ext>
            </a:extLst>
          </p:cNvPr>
          <p:cNvGrpSpPr/>
          <p:nvPr/>
        </p:nvGrpSpPr>
        <p:grpSpPr>
          <a:xfrm>
            <a:off x="557925" y="2351869"/>
            <a:ext cx="5266961" cy="3584732"/>
            <a:chOff x="557925" y="2351869"/>
            <a:chExt cx="5266961" cy="3584732"/>
          </a:xfrm>
        </p:grpSpPr>
        <p:pic>
          <p:nvPicPr>
            <p:cNvPr id="2" name="Content Placeholder 7" descr="A black and white photo of men standing on a balcony covered with flags. There are policemen, priests and men in suits. ">
              <a:extLst>
                <a:ext uri="{FF2B5EF4-FFF2-40B4-BE49-F238E27FC236}">
                  <a16:creationId xmlns:a16="http://schemas.microsoft.com/office/drawing/2014/main" id="{3F4AFD6B-5478-DEFB-0471-E7D6D346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418" y="2393923"/>
              <a:ext cx="5196468" cy="3542678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8BC78C-4868-0858-E0FB-45B5239E4BC3}"/>
                </a:ext>
              </a:extLst>
            </p:cNvPr>
            <p:cNvSpPr txBox="1"/>
            <p:nvPr/>
          </p:nvSpPr>
          <p:spPr>
            <a:xfrm>
              <a:off x="557925" y="2351869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©Royal Pavilion and Museums Brighton and Hove</a:t>
              </a:r>
            </a:p>
          </p:txBody>
        </p:sp>
      </p:grpSp>
      <p:grpSp>
        <p:nvGrpSpPr>
          <p:cNvPr id="10" name="Group 9" descr="A black and white photo of a crowd of people">
            <a:extLst>
              <a:ext uri="{FF2B5EF4-FFF2-40B4-BE49-F238E27FC236}">
                <a16:creationId xmlns:a16="http://schemas.microsoft.com/office/drawing/2014/main" id="{2244A8EA-C547-ADB0-E70C-9C7A01A9B700}"/>
              </a:ext>
            </a:extLst>
          </p:cNvPr>
          <p:cNvGrpSpPr/>
          <p:nvPr/>
        </p:nvGrpSpPr>
        <p:grpSpPr>
          <a:xfrm>
            <a:off x="6177023" y="1874541"/>
            <a:ext cx="5308489" cy="4062060"/>
            <a:chOff x="6177023" y="1874541"/>
            <a:chExt cx="5308489" cy="4062060"/>
          </a:xfrm>
        </p:grpSpPr>
        <p:pic>
          <p:nvPicPr>
            <p:cNvPr id="4" name="Content Placeholder 11" descr="Photo of hundreds of people standing in the street looking up. ">
              <a:extLst>
                <a:ext uri="{FF2B5EF4-FFF2-40B4-BE49-F238E27FC236}">
                  <a16:creationId xmlns:a16="http://schemas.microsoft.com/office/drawing/2014/main" id="{A387981F-AD48-8499-5802-00F90C9F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7023" y="2076368"/>
              <a:ext cx="5196468" cy="386023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EA02EF-EFD7-6125-308D-A260D30266B3}"/>
                </a:ext>
              </a:extLst>
            </p:cNvPr>
            <p:cNvSpPr txBox="1"/>
            <p:nvPr/>
          </p:nvSpPr>
          <p:spPr>
            <a:xfrm>
              <a:off x="9179192" y="1874541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©Royal Pavilion and Museums Brighton and Hove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5ABC64-A2F5-AB4D-6D5A-44ACCF5F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4" name="Picture 13" descr="What do you notice about the flags?">
            <a:extLst>
              <a:ext uri="{FF2B5EF4-FFF2-40B4-BE49-F238E27FC236}">
                <a16:creationId xmlns:a16="http://schemas.microsoft.com/office/drawing/2014/main" id="{A9906628-70CB-7227-25D8-6F17BC06A4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2819400" y="5656191"/>
            <a:ext cx="6553200" cy="78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FF8C46-71FD-8D13-F774-CC3F7E98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795">
            <a:off x="8742979" y="909486"/>
            <a:ext cx="3035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76EC3-A5F9-B7AD-EECC-F60E1E85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6B38FD-F4C1-D436-8A90-3CC505862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Manchester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37090DA9-B82C-2935-8C69-C9FB774E78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5" name="Group 4" descr="Black and white photo of women and children standing in the middle of a cobbled street waving and cheering. Some are wearing union jacks. There are flags and bunting hung above them across the street and a big banner. ">
            <a:extLst>
              <a:ext uri="{FF2B5EF4-FFF2-40B4-BE49-F238E27FC236}">
                <a16:creationId xmlns:a16="http://schemas.microsoft.com/office/drawing/2014/main" id="{67F16E8B-492E-7195-FF54-3CC2EE37BF68}"/>
              </a:ext>
            </a:extLst>
          </p:cNvPr>
          <p:cNvGrpSpPr/>
          <p:nvPr/>
        </p:nvGrpSpPr>
        <p:grpSpPr>
          <a:xfrm>
            <a:off x="456750" y="1070245"/>
            <a:ext cx="7147817" cy="5085708"/>
            <a:chOff x="456750" y="1078712"/>
            <a:chExt cx="7147817" cy="5085708"/>
          </a:xfrm>
        </p:grpSpPr>
        <p:pic>
          <p:nvPicPr>
            <p:cNvPr id="2" name="Content Placeholder 18" descr="Black and white photo of women and children standing in the middle of a cobbled street waving and cheering. Some are wearing union jacks. There are flags and bunting hung above them across the street and a big banner. ">
              <a:extLst>
                <a:ext uri="{FF2B5EF4-FFF2-40B4-BE49-F238E27FC236}">
                  <a16:creationId xmlns:a16="http://schemas.microsoft.com/office/drawing/2014/main" id="{76D7A261-57B5-15B9-24F8-AC1650D4F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018" y="1112580"/>
              <a:ext cx="7088549" cy="505184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860198-5554-5FA2-EB91-7389B494C27A}"/>
                </a:ext>
              </a:extLst>
            </p:cNvPr>
            <p:cNvSpPr txBox="1"/>
            <p:nvPr/>
          </p:nvSpPr>
          <p:spPr>
            <a:xfrm>
              <a:off x="456750" y="1078712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Mirrorpix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(00094625)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CCCCAC-0726-507E-3B31-D335CB7F8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8" name="Picture 17" descr="What does the message on the flag mean? Who is the message for?">
            <a:extLst>
              <a:ext uri="{FF2B5EF4-FFF2-40B4-BE49-F238E27FC236}">
                <a16:creationId xmlns:a16="http://schemas.microsoft.com/office/drawing/2014/main" id="{80E0A7D2-FA0F-4122-2836-B3B87E0B38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">
            <a:off x="6582061" y="2023655"/>
            <a:ext cx="4092446" cy="1345462"/>
          </a:xfrm>
          <a:prstGeom prst="rect">
            <a:avLst/>
          </a:prstGeom>
        </p:spPr>
      </p:pic>
      <p:pic>
        <p:nvPicPr>
          <p:cNvPr id="22" name="Picture 21" descr="Can you count how amny people are in this photo? How many are men?">
            <a:extLst>
              <a:ext uri="{FF2B5EF4-FFF2-40B4-BE49-F238E27FC236}">
                <a16:creationId xmlns:a16="http://schemas.microsoft.com/office/drawing/2014/main" id="{D589C3FB-813C-BEAB-F082-ADB4FF5B83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326716" y="3611719"/>
            <a:ext cx="4349266" cy="1377076"/>
          </a:xfrm>
          <a:prstGeom prst="rect">
            <a:avLst/>
          </a:prstGeom>
        </p:spPr>
      </p:pic>
      <p:pic>
        <p:nvPicPr>
          <p:cNvPr id="20" name="Picture 19" descr="Where do you think the men are?">
            <a:extLst>
              <a:ext uri="{FF2B5EF4-FFF2-40B4-BE49-F238E27FC236}">
                <a16:creationId xmlns:a16="http://schemas.microsoft.com/office/drawing/2014/main" id="{D745E0A9-EB2E-92E5-63FE-B3AF78131D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6045976" y="5238154"/>
            <a:ext cx="3446351" cy="10639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2CA8F6-2F25-F332-D734-3770C383A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308">
            <a:off x="7990747" y="985535"/>
            <a:ext cx="3835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081BC-994A-774C-F33E-9E067071B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D73CC5-2713-B21D-048C-5224EC047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Liverpool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6997A0AF-4DA8-A825-8FC5-53960ABC6B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5" name="Group 4" descr="Black and white photo of women wearing nurses uniforms inside and hanging on the sides of an old fashioned car, cheering and smiling. ">
            <a:extLst>
              <a:ext uri="{FF2B5EF4-FFF2-40B4-BE49-F238E27FC236}">
                <a16:creationId xmlns:a16="http://schemas.microsoft.com/office/drawing/2014/main" id="{28917161-C1D2-44B3-DA9E-BD52719C585F}"/>
              </a:ext>
            </a:extLst>
          </p:cNvPr>
          <p:cNvGrpSpPr/>
          <p:nvPr/>
        </p:nvGrpSpPr>
        <p:grpSpPr>
          <a:xfrm>
            <a:off x="2447387" y="1107465"/>
            <a:ext cx="4353044" cy="5209499"/>
            <a:chOff x="2447387" y="1107465"/>
            <a:chExt cx="4353044" cy="5209499"/>
          </a:xfrm>
        </p:grpSpPr>
        <p:pic>
          <p:nvPicPr>
            <p:cNvPr id="2" name="Picture 1" descr="Black and white photo of women wearing nurses uniforms inside and hanging on the sides of an old fashioned car, cheering and smiling. ">
              <a:extLst>
                <a:ext uri="{FF2B5EF4-FFF2-40B4-BE49-F238E27FC236}">
                  <a16:creationId xmlns:a16="http://schemas.microsoft.com/office/drawing/2014/main" id="{E3D9B829-03EB-7FEE-BA7D-491D295E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7387" y="1137654"/>
              <a:ext cx="4293775" cy="517931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71CF3F-A21B-FE25-9AF4-4B7C68265543}"/>
                </a:ext>
              </a:extLst>
            </p:cNvPr>
            <p:cNvSpPr txBox="1"/>
            <p:nvPr/>
          </p:nvSpPr>
          <p:spPr>
            <a:xfrm>
              <a:off x="4494111" y="1107465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Mirrorpix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(01208346)</a:t>
              </a:r>
            </a:p>
          </p:txBody>
        </p:sp>
      </p:grpSp>
      <p:pic>
        <p:nvPicPr>
          <p:cNvPr id="15" name="Picture 14" descr="What do you think is happening in this picture?">
            <a:extLst>
              <a:ext uri="{FF2B5EF4-FFF2-40B4-BE49-F238E27FC236}">
                <a16:creationId xmlns:a16="http://schemas.microsoft.com/office/drawing/2014/main" id="{A8DF0818-B875-114C-87E4-DFBEAAD4C3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7043136" y="2056263"/>
            <a:ext cx="3721100" cy="1524000"/>
          </a:xfrm>
          <a:prstGeom prst="rect">
            <a:avLst/>
          </a:prstGeom>
        </p:spPr>
      </p:pic>
      <p:pic>
        <p:nvPicPr>
          <p:cNvPr id="17" name="Picture 16" descr="Who might these nurses have been looking after at this time?">
            <a:extLst>
              <a:ext uri="{FF2B5EF4-FFF2-40B4-BE49-F238E27FC236}">
                <a16:creationId xmlns:a16="http://schemas.microsoft.com/office/drawing/2014/main" id="{5BD5BDA6-7451-C608-9E70-9E1CB7C20F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217819" y="3832529"/>
            <a:ext cx="3543300" cy="187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C5EFBB-EEB7-9DD6-B42B-48D4A6E5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F7AE9-A2F1-B7D7-E41F-7A4552A07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7405">
            <a:off x="8410080" y="959065"/>
            <a:ext cx="3200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0EC28-A9EB-7F2D-E57C-2824B520F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BC90405-E3BC-E1CE-E754-FC63BDA87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Sheffield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3D911DF6-2D5F-A5C9-A22B-A3B708FFF2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pic>
        <p:nvPicPr>
          <p:cNvPr id="9" name="Picture 8" descr="is this phoo similar to other of street parties in other parts of the country?">
            <a:extLst>
              <a:ext uri="{FF2B5EF4-FFF2-40B4-BE49-F238E27FC236}">
                <a16:creationId xmlns:a16="http://schemas.microsoft.com/office/drawing/2014/main" id="{13605E5A-F000-F950-041D-DB9924F546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">
            <a:off x="662653" y="1159086"/>
            <a:ext cx="4728905" cy="1316632"/>
          </a:xfrm>
          <a:prstGeom prst="rect">
            <a:avLst/>
          </a:prstGeom>
        </p:spPr>
      </p:pic>
      <p:pic>
        <p:nvPicPr>
          <p:cNvPr id="25" name="Picture 24" descr="What things are similar?">
            <a:extLst>
              <a:ext uri="{FF2B5EF4-FFF2-40B4-BE49-F238E27FC236}">
                <a16:creationId xmlns:a16="http://schemas.microsoft.com/office/drawing/2014/main" id="{973C7691-7E6B-3B09-2566-422E835931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49531" y="2708234"/>
            <a:ext cx="4243826" cy="686667"/>
          </a:xfrm>
          <a:prstGeom prst="rect">
            <a:avLst/>
          </a:prstGeom>
        </p:spPr>
      </p:pic>
      <p:pic>
        <p:nvPicPr>
          <p:cNvPr id="28" name="Picture 27" descr="What things are different?">
            <a:extLst>
              <a:ext uri="{FF2B5EF4-FFF2-40B4-BE49-F238E27FC236}">
                <a16:creationId xmlns:a16="http://schemas.microsoft.com/office/drawing/2014/main" id="{C3CC34B8-9244-BF40-0145-6546BCCB86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">
            <a:off x="1213396" y="3587358"/>
            <a:ext cx="4372213" cy="6734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A83139-0C6A-684E-0482-3C4DC3847B5C}"/>
              </a:ext>
            </a:extLst>
          </p:cNvPr>
          <p:cNvSpPr txBox="1"/>
          <p:nvPr/>
        </p:nvSpPr>
        <p:spPr>
          <a:xfrm>
            <a:off x="363790" y="4388676"/>
            <a:ext cx="4485336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This photograph was taken in 1945.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2C2A9-0428-DDB4-73D9-EC7DF386E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31" name="Picture 30" descr="How many people in this photo might still be alive today?">
            <a:extLst>
              <a:ext uri="{FF2B5EF4-FFF2-40B4-BE49-F238E27FC236}">
                <a16:creationId xmlns:a16="http://schemas.microsoft.com/office/drawing/2014/main" id="{01E57DAC-8E99-B6BC-6A93-6E400578B9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628350" y="5002774"/>
            <a:ext cx="4922956" cy="1025616"/>
          </a:xfrm>
          <a:prstGeom prst="rect">
            <a:avLst/>
          </a:prstGeom>
        </p:spPr>
      </p:pic>
      <p:grpSp>
        <p:nvGrpSpPr>
          <p:cNvPr id="5" name="Group 4" descr="Black and white photo of men, women and children sat and stood round long white tables in the street. ">
            <a:extLst>
              <a:ext uri="{FF2B5EF4-FFF2-40B4-BE49-F238E27FC236}">
                <a16:creationId xmlns:a16="http://schemas.microsoft.com/office/drawing/2014/main" id="{DE318D1D-6C09-87F8-E00A-6AB7F6B52975}"/>
              </a:ext>
            </a:extLst>
          </p:cNvPr>
          <p:cNvGrpSpPr/>
          <p:nvPr/>
        </p:nvGrpSpPr>
        <p:grpSpPr>
          <a:xfrm>
            <a:off x="5333761" y="1411783"/>
            <a:ext cx="6334402" cy="4820977"/>
            <a:chOff x="5333761" y="1411783"/>
            <a:chExt cx="6334402" cy="4820977"/>
          </a:xfrm>
        </p:grpSpPr>
        <p:pic>
          <p:nvPicPr>
            <p:cNvPr id="2" name="Content Placeholder 6" descr="Black and white photo of men, women and children sat and stood round long white tables in the street. ">
              <a:extLst>
                <a:ext uri="{FF2B5EF4-FFF2-40B4-BE49-F238E27FC236}">
                  <a16:creationId xmlns:a16="http://schemas.microsoft.com/office/drawing/2014/main" id="{FB47E77A-E534-2D93-E715-3DE08679B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3761" y="1411783"/>
              <a:ext cx="6334402" cy="4781128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625E40-B920-E469-0D5F-AA92D93E463C}"/>
                </a:ext>
              </a:extLst>
            </p:cNvPr>
            <p:cNvSpPr txBox="1"/>
            <p:nvPr/>
          </p:nvSpPr>
          <p:spPr>
            <a:xfrm>
              <a:off x="5402688" y="6017316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©BY-NC-2.0 </a:t>
              </a:r>
              <a:r>
                <a:rPr lang="en-US" sz="8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philatkin</a:t>
              </a: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via </a:t>
              </a:r>
              <a:r>
                <a:rPr lang="en-US" sz="8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Flikr</a:t>
              </a:r>
              <a:endPara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09972D-1C5E-0D7C-1ABF-413BEB836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864">
            <a:off x="8644315" y="1193650"/>
            <a:ext cx="3086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78234E-2F1B-6295-4F04-8C2F2AEF5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A11CE09-731C-4AD8-79E4-0F8BCAF81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Leeds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A46F96AF-2435-A1EB-8B55-94CFE9BBD0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82674-F21B-694D-8433-0D216AE1AB62}"/>
              </a:ext>
            </a:extLst>
          </p:cNvPr>
          <p:cNvSpPr txBox="1"/>
          <p:nvPr/>
        </p:nvSpPr>
        <p:spPr>
          <a:xfrm>
            <a:off x="704982" y="1072147"/>
            <a:ext cx="4833244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There are statues of lions outside the Town Hall in Leeds. </a:t>
            </a:r>
          </a:p>
        </p:txBody>
      </p:sp>
      <p:grpSp>
        <p:nvGrpSpPr>
          <p:cNvPr id="8" name="Group 7" descr="Men, women and children sitting and standing round a statue of a lion and smiling at the camera. ">
            <a:extLst>
              <a:ext uri="{FF2B5EF4-FFF2-40B4-BE49-F238E27FC236}">
                <a16:creationId xmlns:a16="http://schemas.microsoft.com/office/drawing/2014/main" id="{5A36D8E1-36C3-065C-060B-81732D3D02FB}"/>
              </a:ext>
            </a:extLst>
          </p:cNvPr>
          <p:cNvGrpSpPr/>
          <p:nvPr/>
        </p:nvGrpSpPr>
        <p:grpSpPr>
          <a:xfrm>
            <a:off x="771672" y="1920430"/>
            <a:ext cx="4432774" cy="3645663"/>
            <a:chOff x="771672" y="1920430"/>
            <a:chExt cx="4432774" cy="3645663"/>
          </a:xfrm>
        </p:grpSpPr>
        <p:pic>
          <p:nvPicPr>
            <p:cNvPr id="2" name="Content Placeholder 4" descr="Men, women and children sitting and standing round a statue of a lion and smiling at the camera. ">
              <a:extLst>
                <a:ext uri="{FF2B5EF4-FFF2-40B4-BE49-F238E27FC236}">
                  <a16:creationId xmlns:a16="http://schemas.microsoft.com/office/drawing/2014/main" id="{28B6224A-E02A-9F75-9744-3A36BDC2B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72" y="1955390"/>
              <a:ext cx="4379448" cy="361070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0BB648-893C-EDCD-9FEA-0A8DF5656C15}"/>
                </a:ext>
              </a:extLst>
            </p:cNvPr>
            <p:cNvSpPr txBox="1"/>
            <p:nvPr/>
          </p:nvSpPr>
          <p:spPr>
            <a:xfrm>
              <a:off x="2898126" y="1920430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BY-NC-SA </a:t>
              </a:r>
            </a:p>
          </p:txBody>
        </p:sp>
      </p:grpSp>
      <p:pic>
        <p:nvPicPr>
          <p:cNvPr id="19" name="Picture 18" descr="Where do you think these people are celebrating?">
            <a:extLst>
              <a:ext uri="{FF2B5EF4-FFF2-40B4-BE49-F238E27FC236}">
                <a16:creationId xmlns:a16="http://schemas.microsoft.com/office/drawing/2014/main" id="{AD034E87-2CC8-DFEE-266E-2E41FFC060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496612" y="5190204"/>
            <a:ext cx="4120579" cy="1006311"/>
          </a:xfrm>
          <a:prstGeom prst="rect">
            <a:avLst/>
          </a:prstGeom>
        </p:spPr>
      </p:pic>
      <p:grpSp>
        <p:nvGrpSpPr>
          <p:cNvPr id="10" name="Group 9" descr="Black and white photo of adults and children stood round a bonfire. There is a person with an accordion. ">
            <a:extLst>
              <a:ext uri="{FF2B5EF4-FFF2-40B4-BE49-F238E27FC236}">
                <a16:creationId xmlns:a16="http://schemas.microsoft.com/office/drawing/2014/main" id="{B2EE7FF0-60A7-2BAC-616A-69C9BE35C703}"/>
              </a:ext>
            </a:extLst>
          </p:cNvPr>
          <p:cNvGrpSpPr/>
          <p:nvPr/>
        </p:nvGrpSpPr>
        <p:grpSpPr>
          <a:xfrm>
            <a:off x="5518119" y="1443267"/>
            <a:ext cx="4429204" cy="3671642"/>
            <a:chOff x="5518119" y="1443267"/>
            <a:chExt cx="4429204" cy="3671642"/>
          </a:xfrm>
        </p:grpSpPr>
        <p:pic>
          <p:nvPicPr>
            <p:cNvPr id="4" name="Picture 3" descr="Black and white photo of adults and children stood round a bonfire. There is a person with an accordion. ">
              <a:extLst>
                <a:ext uri="{FF2B5EF4-FFF2-40B4-BE49-F238E27FC236}">
                  <a16:creationId xmlns:a16="http://schemas.microsoft.com/office/drawing/2014/main" id="{A64DD0E7-19B0-8AFB-C396-48ED4FE62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8119" y="1443267"/>
              <a:ext cx="4379448" cy="362483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70C231-234F-179E-04C5-1FF8B538DAA7}"/>
                </a:ext>
              </a:extLst>
            </p:cNvPr>
            <p:cNvSpPr txBox="1"/>
            <p:nvPr/>
          </p:nvSpPr>
          <p:spPr>
            <a:xfrm>
              <a:off x="7641003" y="4899465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BY-NC-SA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59BE54-A632-857C-C46D-455C4D7AF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21" name="Picture 20" descr="Why did these people want to celebrate with a bonfire?">
            <a:extLst>
              <a:ext uri="{FF2B5EF4-FFF2-40B4-BE49-F238E27FC236}">
                <a16:creationId xmlns:a16="http://schemas.microsoft.com/office/drawing/2014/main" id="{8EA9961D-81B0-4A6F-BEA5-BC9E3253CD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80000">
            <a:off x="9064961" y="2767183"/>
            <a:ext cx="2680591" cy="1606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8BA20D-8CAB-C654-7E01-0D6F1A5EC47C}"/>
              </a:ext>
            </a:extLst>
          </p:cNvPr>
          <p:cNvSpPr txBox="1"/>
          <p:nvPr/>
        </p:nvSpPr>
        <p:spPr>
          <a:xfrm>
            <a:off x="5426180" y="5256610"/>
            <a:ext cx="4138001" cy="110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During the war lights were kept low at night, so enemy planes couldn’t see where to drop bombs.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1060BF-82E6-9509-FE79-04ED976F7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05">
            <a:off x="9500309" y="1158293"/>
            <a:ext cx="213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2FE7B-DEAD-B3CE-0531-16A93C2A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4A78DA-B3E0-2FE0-8A53-D4DB6D0EA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Teesside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97396E05-EE9F-8163-08FF-DD16156B1E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B0C41-2325-A54E-52A8-4394B19DFC17}"/>
              </a:ext>
            </a:extLst>
          </p:cNvPr>
          <p:cNvSpPr txBox="1"/>
          <p:nvPr/>
        </p:nvSpPr>
        <p:spPr>
          <a:xfrm>
            <a:off x="542936" y="1208546"/>
            <a:ext cx="2512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A Victory Parade.</a:t>
            </a:r>
          </a:p>
        </p:txBody>
      </p:sp>
      <p:pic>
        <p:nvPicPr>
          <p:cNvPr id="18" name="Picture 17" descr="What roles did women have during the war?">
            <a:extLst>
              <a:ext uri="{FF2B5EF4-FFF2-40B4-BE49-F238E27FC236}">
                <a16:creationId xmlns:a16="http://schemas.microsoft.com/office/drawing/2014/main" id="{6D1A0612-83BD-F701-1111-D924A8E4E1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">
            <a:off x="333766" y="2253005"/>
            <a:ext cx="3263900" cy="1524000"/>
          </a:xfrm>
          <a:prstGeom prst="rect">
            <a:avLst/>
          </a:prstGeom>
        </p:spPr>
      </p:pic>
      <p:pic>
        <p:nvPicPr>
          <p:cNvPr id="21" name="Picture 20" descr="Why might these women be in uniform?">
            <a:extLst>
              <a:ext uri="{FF2B5EF4-FFF2-40B4-BE49-F238E27FC236}">
                <a16:creationId xmlns:a16="http://schemas.microsoft.com/office/drawing/2014/main" id="{2B4C5257-A847-BB59-C92F-6A9488D989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373243" y="4034247"/>
            <a:ext cx="3263900" cy="1524000"/>
          </a:xfrm>
          <a:prstGeom prst="rect">
            <a:avLst/>
          </a:prstGeom>
        </p:spPr>
      </p:pic>
      <p:grpSp>
        <p:nvGrpSpPr>
          <p:cNvPr id="6" name="Group 5" descr="A black and white photo of women in military uniform walking in two lines, down a street.">
            <a:extLst>
              <a:ext uri="{FF2B5EF4-FFF2-40B4-BE49-F238E27FC236}">
                <a16:creationId xmlns:a16="http://schemas.microsoft.com/office/drawing/2014/main" id="{D6C87AFE-719E-9239-BBDD-923F2DF9C4C9}"/>
              </a:ext>
            </a:extLst>
          </p:cNvPr>
          <p:cNvGrpSpPr/>
          <p:nvPr/>
        </p:nvGrpSpPr>
        <p:grpSpPr>
          <a:xfrm>
            <a:off x="3623266" y="1208546"/>
            <a:ext cx="6507494" cy="5062758"/>
            <a:chOff x="3027032" y="1217205"/>
            <a:chExt cx="6507494" cy="5062758"/>
          </a:xfrm>
        </p:grpSpPr>
        <p:pic>
          <p:nvPicPr>
            <p:cNvPr id="2" name="Content Placeholder 8" descr="A black and white photo of women in military uniform walking in two lines, down a street. ">
              <a:extLst>
                <a:ext uri="{FF2B5EF4-FFF2-40B4-BE49-F238E27FC236}">
                  <a16:creationId xmlns:a16="http://schemas.microsoft.com/office/drawing/2014/main" id="{FD1E0FE6-5618-6361-486E-30C6038C0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02"/>
            <a:stretch/>
          </p:blipFill>
          <p:spPr>
            <a:xfrm>
              <a:off x="3104534" y="1248456"/>
              <a:ext cx="6429992" cy="5031507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0885F9-7B09-6F5E-523F-451D60A562C4}"/>
                </a:ext>
              </a:extLst>
            </p:cNvPr>
            <p:cNvSpPr txBox="1"/>
            <p:nvPr/>
          </p:nvSpPr>
          <p:spPr>
            <a:xfrm>
              <a:off x="3027032" y="1217205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Mirrorpix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(00752797)</a:t>
              </a:r>
            </a:p>
          </p:txBody>
        </p:sp>
      </p:grpSp>
      <p:pic>
        <p:nvPicPr>
          <p:cNvPr id="16" name="Picture 15" descr="A cartoon of a woman in military uniform">
            <a:extLst>
              <a:ext uri="{FF2B5EF4-FFF2-40B4-BE49-F238E27FC236}">
                <a16:creationId xmlns:a16="http://schemas.microsoft.com/office/drawing/2014/main" id="{EB431B2A-93A7-88B4-C690-4C85893FD7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95" y="2235262"/>
            <a:ext cx="1405792" cy="4305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73A42-D367-DC1E-A8B9-29F250269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26387-E178-53FC-DCCA-7C0911315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8845"/>
          <a:stretch/>
        </p:blipFill>
        <p:spPr>
          <a:xfrm rot="256204">
            <a:off x="9913023" y="1209977"/>
            <a:ext cx="1618393" cy="8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CB42B-2DCD-2F97-D22F-DB913130B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1D5427-F65A-E6D0-9F20-58B8F29D3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Newcastle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DAE5FDD5-AE15-4606-EBFA-7631793D9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5" name="Group 4" descr="Men, women and children sitting and standing around a long table outside in the street. All smiling at the camera. ">
            <a:extLst>
              <a:ext uri="{FF2B5EF4-FFF2-40B4-BE49-F238E27FC236}">
                <a16:creationId xmlns:a16="http://schemas.microsoft.com/office/drawing/2014/main" id="{6F8279F9-B01A-BB20-6925-748D7587A537}"/>
              </a:ext>
            </a:extLst>
          </p:cNvPr>
          <p:cNvGrpSpPr/>
          <p:nvPr/>
        </p:nvGrpSpPr>
        <p:grpSpPr>
          <a:xfrm>
            <a:off x="599298" y="1216528"/>
            <a:ext cx="6991238" cy="4876936"/>
            <a:chOff x="599298" y="1216528"/>
            <a:chExt cx="6991238" cy="4876936"/>
          </a:xfrm>
        </p:grpSpPr>
        <p:pic>
          <p:nvPicPr>
            <p:cNvPr id="2" name="Content Placeholder 10" descr="Men, women and children sitting and standing around a long table outside in the street. All smiling at the camera. ">
              <a:extLst>
                <a:ext uri="{FF2B5EF4-FFF2-40B4-BE49-F238E27FC236}">
                  <a16:creationId xmlns:a16="http://schemas.microsoft.com/office/drawing/2014/main" id="{B0707BF8-EE70-96CD-1650-03870F77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500" y="1216528"/>
              <a:ext cx="6915036" cy="4843068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70F6D5-A4B6-76D6-9B0D-7D72F619747C}"/>
                </a:ext>
              </a:extLst>
            </p:cNvPr>
            <p:cNvSpPr txBox="1"/>
            <p:nvPr/>
          </p:nvSpPr>
          <p:spPr>
            <a:xfrm>
              <a:off x="599298" y="5878020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Mirrorpix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(00474057)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FAAAFA-35AD-082A-5C77-5F46245974B3}"/>
              </a:ext>
            </a:extLst>
          </p:cNvPr>
          <p:cNvSpPr txBox="1"/>
          <p:nvPr/>
        </p:nvSpPr>
        <p:spPr>
          <a:xfrm>
            <a:off x="7759332" y="2100639"/>
            <a:ext cx="32562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Food was rationed during the war.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96F2F-D097-EAA1-A22F-B90EEF344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7" name="Picture 16" descr="AHow do you think these people managed to fill the table with food for the children?">
            <a:extLst>
              <a:ext uri="{FF2B5EF4-FFF2-40B4-BE49-F238E27FC236}">
                <a16:creationId xmlns:a16="http://schemas.microsoft.com/office/drawing/2014/main" id="{141E7734-7EDB-5CA9-C652-511638E776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942711" y="3112106"/>
            <a:ext cx="3772350" cy="1675367"/>
          </a:xfrm>
          <a:prstGeom prst="rect">
            <a:avLst/>
          </a:prstGeom>
        </p:spPr>
      </p:pic>
      <p:pic>
        <p:nvPicPr>
          <p:cNvPr id="20" name="Picture 19" descr="Look closely. What are they eating?">
            <a:extLst>
              <a:ext uri="{FF2B5EF4-FFF2-40B4-BE49-F238E27FC236}">
                <a16:creationId xmlns:a16="http://schemas.microsoft.com/office/drawing/2014/main" id="{0C3E4BB3-E6EA-031D-62DC-3BC2E5FD8E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80000">
            <a:off x="7020978" y="5043795"/>
            <a:ext cx="2607497" cy="1393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2FD11-8AA9-C166-395B-DA99DF0A6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130">
            <a:off x="8133373" y="1206319"/>
            <a:ext cx="3416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98CB-1E20-1A54-680B-8F357AD7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F31BA-28AB-CAF6-5D2D-8EF71B69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VE Day stands for Victory in Europe Day</a:t>
            </a:r>
          </a:p>
        </p:txBody>
      </p:sp>
      <p:pic>
        <p:nvPicPr>
          <p:cNvPr id="10" name="Picture 9" descr="VE Day stands for Victory in Europe Day">
            <a:extLst>
              <a:ext uri="{FF2B5EF4-FFF2-40B4-BE49-F238E27FC236}">
                <a16:creationId xmlns:a16="http://schemas.microsoft.com/office/drawing/2014/main" id="{D9F3706A-C3BD-5C6E-EB47-12AB4E2631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74" y="786052"/>
            <a:ext cx="2642651" cy="1173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C2D32F-9DE2-D7F5-D618-5FE1A0F9BDEE}"/>
              </a:ext>
            </a:extLst>
          </p:cNvPr>
          <p:cNvSpPr txBox="1"/>
          <p:nvPr/>
        </p:nvSpPr>
        <p:spPr>
          <a:xfrm>
            <a:off x="514510" y="2070935"/>
            <a:ext cx="2159242" cy="16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It was first celebrated on the 8th of May, 1945 to mark the end of World War 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70DAF-7190-B50D-5F45-2FAE35E7C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0D346-01DA-5503-94BE-45069A3D3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grpSp>
        <p:nvGrpSpPr>
          <p:cNvPr id="11" name="Group 10" descr="Black and white photo of loads of people hanging off the side and top of an old fashioned car. And two people inside the front seats. Overlaid with a cartoon drawing of a man in military uniform.">
            <a:extLst>
              <a:ext uri="{FF2B5EF4-FFF2-40B4-BE49-F238E27FC236}">
                <a16:creationId xmlns:a16="http://schemas.microsoft.com/office/drawing/2014/main" id="{DF49D110-99CF-A6FA-2B7C-23A5DD788588}"/>
              </a:ext>
            </a:extLst>
          </p:cNvPr>
          <p:cNvGrpSpPr/>
          <p:nvPr/>
        </p:nvGrpSpPr>
        <p:grpSpPr>
          <a:xfrm>
            <a:off x="2495332" y="572358"/>
            <a:ext cx="8989118" cy="6104548"/>
            <a:chOff x="2495332" y="572358"/>
            <a:chExt cx="8989118" cy="6104548"/>
          </a:xfrm>
        </p:grpSpPr>
        <p:grpSp>
          <p:nvGrpSpPr>
            <p:cNvPr id="6" name="Group 5" descr="Black and white photo of loads of people hanging off the side and top of an old fashioned car. And two people inside the front seats. ">
              <a:extLst>
                <a:ext uri="{FF2B5EF4-FFF2-40B4-BE49-F238E27FC236}">
                  <a16:creationId xmlns:a16="http://schemas.microsoft.com/office/drawing/2014/main" id="{3DC49B61-CE28-73E8-0139-38CCEB804A67}"/>
                </a:ext>
              </a:extLst>
            </p:cNvPr>
            <p:cNvGrpSpPr/>
            <p:nvPr/>
          </p:nvGrpSpPr>
          <p:grpSpPr>
            <a:xfrm>
              <a:off x="3467742" y="572358"/>
              <a:ext cx="8016708" cy="5679415"/>
              <a:chOff x="3467742" y="572358"/>
              <a:chExt cx="8016708" cy="5679415"/>
            </a:xfrm>
          </p:grpSpPr>
          <p:pic>
            <p:nvPicPr>
              <p:cNvPr id="4" name="Picture 3" descr="Black and white photo of loads of people hanging off the side and top of an old fashioned car. And two people inside the front seats. ">
                <a:extLst>
                  <a:ext uri="{FF2B5EF4-FFF2-40B4-BE49-F238E27FC236}">
                    <a16:creationId xmlns:a16="http://schemas.microsoft.com/office/drawing/2014/main" id="{D4630B53-9995-B919-9915-19D985FBB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0876" y="606226"/>
                <a:ext cx="7923574" cy="5645547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2EBE63-D6E1-E690-7B16-9A62095F8BA6}"/>
                  </a:ext>
                </a:extLst>
              </p:cNvPr>
              <p:cNvSpPr txBox="1"/>
              <p:nvPr/>
            </p:nvSpPr>
            <p:spPr>
              <a:xfrm>
                <a:off x="3467742" y="572358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© IWM (HU 41808)</a:t>
                </a:r>
              </a:p>
            </p:txBody>
          </p:sp>
        </p:grpSp>
        <p:pic>
          <p:nvPicPr>
            <p:cNvPr id="9" name="Picture 8" descr="A cartoon of a military uniform">
              <a:extLst>
                <a:ext uri="{FF2B5EF4-FFF2-40B4-BE49-F238E27FC236}">
                  <a16:creationId xmlns:a16="http://schemas.microsoft.com/office/drawing/2014/main" id="{FDD99D0A-95CC-0F05-1003-0D5CC7D4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332" y="2082510"/>
              <a:ext cx="1384156" cy="459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4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84CD66-7D94-CEF3-4EA0-E4C47F95D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271EB6B-58D5-82E7-1B57-C630F6C63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France</a:t>
            </a:r>
          </a:p>
        </p:txBody>
      </p:sp>
      <p:pic>
        <p:nvPicPr>
          <p:cNvPr id="9" name="Picture 8" descr="Around the world">
            <a:extLst>
              <a:ext uri="{FF2B5EF4-FFF2-40B4-BE49-F238E27FC236}">
                <a16:creationId xmlns:a16="http://schemas.microsoft.com/office/drawing/2014/main" id="{E516BF43-8055-A956-967B-27B2BB67B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060" y="191770"/>
            <a:ext cx="5808980" cy="7769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A362A2-E7D6-2DEB-7402-6A946D70DCEE}"/>
              </a:ext>
            </a:extLst>
          </p:cNvPr>
          <p:cNvSpPr txBox="1"/>
          <p:nvPr/>
        </p:nvSpPr>
        <p:spPr>
          <a:xfrm>
            <a:off x="516550" y="1041582"/>
            <a:ext cx="4268682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People flock to the Champs Elysees in Paris to celebrate VE day.</a:t>
            </a:r>
          </a:p>
        </p:txBody>
      </p:sp>
      <p:grpSp>
        <p:nvGrpSpPr>
          <p:cNvPr id="7" name="Group 6" descr="Photo of women wearing clothes with different countries flags on them. The men are in uniform. ">
            <a:extLst>
              <a:ext uri="{FF2B5EF4-FFF2-40B4-BE49-F238E27FC236}">
                <a16:creationId xmlns:a16="http://schemas.microsoft.com/office/drawing/2014/main" id="{21C8C8F7-ECFE-2481-B5A9-56C78030BF94}"/>
              </a:ext>
            </a:extLst>
          </p:cNvPr>
          <p:cNvGrpSpPr/>
          <p:nvPr/>
        </p:nvGrpSpPr>
        <p:grpSpPr>
          <a:xfrm>
            <a:off x="558884" y="1888695"/>
            <a:ext cx="5679610" cy="3059566"/>
            <a:chOff x="558884" y="1888695"/>
            <a:chExt cx="5679610" cy="3059566"/>
          </a:xfrm>
        </p:grpSpPr>
        <p:pic>
          <p:nvPicPr>
            <p:cNvPr id="12" name="Content Placeholder 8" descr="A black and white photo of thousands of people stood in the Champs Elysees in Paris. The Eiffel Tower is in the background. ">
              <a:extLst>
                <a:ext uri="{FF2B5EF4-FFF2-40B4-BE49-F238E27FC236}">
                  <a16:creationId xmlns:a16="http://schemas.microsoft.com/office/drawing/2014/main" id="{949BCB14-5852-968D-FB82-916E7DEC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629745" y="1922087"/>
              <a:ext cx="5608749" cy="302617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13F950-3C88-195F-A06E-BCF5BECB60E9}"/>
                </a:ext>
              </a:extLst>
            </p:cNvPr>
            <p:cNvSpPr txBox="1"/>
            <p:nvPr/>
          </p:nvSpPr>
          <p:spPr>
            <a:xfrm>
              <a:off x="558884" y="1888695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Alamy</a:t>
              </a:r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W7EEYA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D7C419-EE39-1A0E-4CE3-6818820B4ECB}"/>
              </a:ext>
            </a:extLst>
          </p:cNvPr>
          <p:cNvSpPr txBox="1"/>
          <p:nvPr/>
        </p:nvSpPr>
        <p:spPr>
          <a:xfrm>
            <a:off x="502373" y="5037293"/>
            <a:ext cx="4802200" cy="110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 err="1">
                <a:latin typeface="Linkpen 17a Print" panose="03050602060000000000" pitchFamily="66" charset="77"/>
              </a:rPr>
              <a:t>Colour</a:t>
            </a:r>
            <a:r>
              <a:rPr lang="en-US" sz="1500" spc="20" dirty="0">
                <a:latin typeface="Linkpen 17a Print" panose="03050602060000000000" pitchFamily="66" charset="77"/>
              </a:rPr>
              <a:t> photographs from the Second World War were rare because the process was relatively new and more expensive.</a:t>
            </a:r>
          </a:p>
        </p:txBody>
      </p:sp>
      <p:grpSp>
        <p:nvGrpSpPr>
          <p:cNvPr id="16" name="Group 15" descr="Photo of women wearing clothes with different countries flags on them. The men are in uniform. Question box: How is the photo below different from most of the others taken during the Second World War?">
            <a:extLst>
              <a:ext uri="{FF2B5EF4-FFF2-40B4-BE49-F238E27FC236}">
                <a16:creationId xmlns:a16="http://schemas.microsoft.com/office/drawing/2014/main" id="{D1EBC920-0053-B819-65B6-C0930D76BC47}"/>
              </a:ext>
            </a:extLst>
          </p:cNvPr>
          <p:cNvGrpSpPr/>
          <p:nvPr/>
        </p:nvGrpSpPr>
        <p:grpSpPr>
          <a:xfrm>
            <a:off x="6346811" y="1539359"/>
            <a:ext cx="5381420" cy="4433184"/>
            <a:chOff x="6346811" y="1539359"/>
            <a:chExt cx="5381420" cy="4433184"/>
          </a:xfrm>
        </p:grpSpPr>
        <p:grpSp>
          <p:nvGrpSpPr>
            <p:cNvPr id="14" name="Group 13" descr="Photo of women wearing clothes with different countries flags on them. The men are in uniform. ">
              <a:extLst>
                <a:ext uri="{FF2B5EF4-FFF2-40B4-BE49-F238E27FC236}">
                  <a16:creationId xmlns:a16="http://schemas.microsoft.com/office/drawing/2014/main" id="{4E1EA45E-F0E7-A8AB-7DB0-9D288B78785A}"/>
                </a:ext>
              </a:extLst>
            </p:cNvPr>
            <p:cNvGrpSpPr/>
            <p:nvPr/>
          </p:nvGrpSpPr>
          <p:grpSpPr>
            <a:xfrm>
              <a:off x="6482795" y="2506258"/>
              <a:ext cx="4858421" cy="3466285"/>
              <a:chOff x="6482795" y="2506258"/>
              <a:chExt cx="4858421" cy="3466285"/>
            </a:xfrm>
          </p:grpSpPr>
          <p:pic>
            <p:nvPicPr>
              <p:cNvPr id="11" name="Content Placeholder 7" descr="Photo of women wearing clothes with different countries flags on them. The men are in uniform. ">
                <a:extLst>
                  <a:ext uri="{FF2B5EF4-FFF2-40B4-BE49-F238E27FC236}">
                    <a16:creationId xmlns:a16="http://schemas.microsoft.com/office/drawing/2014/main" id="{E7399CE9-0289-ED51-E3E9-C26624408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82795" y="2506258"/>
                <a:ext cx="4858421" cy="3421742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D27ACF-9A5E-565F-3DDB-DC10056B891E}"/>
                  </a:ext>
                </a:extLst>
              </p:cNvPr>
              <p:cNvSpPr txBox="1"/>
              <p:nvPr/>
            </p:nvSpPr>
            <p:spPr>
              <a:xfrm>
                <a:off x="8419584" y="5757099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Usis-Dite/Bridgeman Images</a:t>
                </a:r>
              </a:p>
            </p:txBody>
          </p:sp>
        </p:grpSp>
        <p:pic>
          <p:nvPicPr>
            <p:cNvPr id="5" name="Picture 4" descr="How is the photo below different from most of the others taken during the Second World War?">
              <a:extLst>
                <a:ext uri="{FF2B5EF4-FFF2-40B4-BE49-F238E27FC236}">
                  <a16:creationId xmlns:a16="http://schemas.microsoft.com/office/drawing/2014/main" id="{D4FB6E5E-0F99-46D1-0EAD-3A16936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>
              <a:off x="6346811" y="1539359"/>
              <a:ext cx="5381420" cy="132347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0D4F0B-3ACB-FB98-E321-CB21B693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8" name="Picture 7" descr="Which countries' flags do these dresses represent?">
            <a:extLst>
              <a:ext uri="{FF2B5EF4-FFF2-40B4-BE49-F238E27FC236}">
                <a16:creationId xmlns:a16="http://schemas.microsoft.com/office/drawing/2014/main" id="{59CD6ABB-F76A-1CC2-AEA0-35050B1A1E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396148" y="5209980"/>
            <a:ext cx="3110786" cy="125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596EC-E3DD-37D1-9397-CD4BA944B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1857">
            <a:off x="7011871" y="562936"/>
            <a:ext cx="40513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0C3EFC-E3DF-8701-6547-0C38EA19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1C6ED3-2EB2-BC64-7D11-66AC3B7DF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D958A26-26D9-41DD-EFA3-E963C6C36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– Empire</a:t>
            </a:r>
          </a:p>
        </p:txBody>
      </p:sp>
      <p:pic>
        <p:nvPicPr>
          <p:cNvPr id="9" name="Picture 8" descr="Around the world">
            <a:extLst>
              <a:ext uri="{FF2B5EF4-FFF2-40B4-BE49-F238E27FC236}">
                <a16:creationId xmlns:a16="http://schemas.microsoft.com/office/drawing/2014/main" id="{731EAD67-94D7-DCC5-3CEE-F5A84A9E6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060" y="191770"/>
            <a:ext cx="5808980" cy="776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632D9-72ED-0141-923A-785C530523F6}"/>
              </a:ext>
            </a:extLst>
          </p:cNvPr>
          <p:cNvSpPr txBox="1"/>
          <p:nvPr/>
        </p:nvSpPr>
        <p:spPr>
          <a:xfrm>
            <a:off x="755300" y="1103620"/>
            <a:ext cx="32751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Children parade in </a:t>
            </a:r>
            <a:r>
              <a:rPr lang="en-US" sz="1600" spc="20" dirty="0" err="1">
                <a:latin typeface="Linkpen 17a Print" panose="03050602060000000000" pitchFamily="66" charset="77"/>
              </a:rPr>
              <a:t>Kalimpang</a:t>
            </a:r>
            <a:r>
              <a:rPr lang="en-US" sz="1600" spc="20" dirty="0">
                <a:latin typeface="Linkpen 17a Print" panose="03050602060000000000" pitchFamily="66" charset="77"/>
              </a:rPr>
              <a:t>, India.</a:t>
            </a:r>
          </a:p>
        </p:txBody>
      </p:sp>
      <p:grpSp>
        <p:nvGrpSpPr>
          <p:cNvPr id="6" name="Group 5" descr="A black and white photo of black children walking down a street holding hands.">
            <a:extLst>
              <a:ext uri="{FF2B5EF4-FFF2-40B4-BE49-F238E27FC236}">
                <a16:creationId xmlns:a16="http://schemas.microsoft.com/office/drawing/2014/main" id="{FCB5C11F-4776-BAB3-0A7B-BEC29EFF295F}"/>
              </a:ext>
            </a:extLst>
          </p:cNvPr>
          <p:cNvGrpSpPr/>
          <p:nvPr/>
        </p:nvGrpSpPr>
        <p:grpSpPr>
          <a:xfrm>
            <a:off x="845986" y="2074858"/>
            <a:ext cx="4099457" cy="3884056"/>
            <a:chOff x="845986" y="2074858"/>
            <a:chExt cx="4099457" cy="3884056"/>
          </a:xfrm>
        </p:grpSpPr>
        <p:pic>
          <p:nvPicPr>
            <p:cNvPr id="2" name="Content Placeholder 10" descr="A black and white photo of black children walking down a street holding hands.">
              <a:extLst>
                <a:ext uri="{FF2B5EF4-FFF2-40B4-BE49-F238E27FC236}">
                  <a16:creationId xmlns:a16="http://schemas.microsoft.com/office/drawing/2014/main" id="{DA34DDFF-2D43-08D0-C959-BE63921B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986" y="2074858"/>
              <a:ext cx="4040188" cy="3853142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1C1848-AB31-8B5C-1888-AEBDF4D4F4C5}"/>
                </a:ext>
              </a:extLst>
            </p:cNvPr>
            <p:cNvSpPr txBox="1"/>
            <p:nvPr/>
          </p:nvSpPr>
          <p:spPr>
            <a:xfrm>
              <a:off x="2639123" y="5743470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Alamy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1" name="Group 10" descr="A black and white photo of black people watching a marching band play their instruments as they walk down the street. Many of them have drums and brass instruments. ">
            <a:extLst>
              <a:ext uri="{FF2B5EF4-FFF2-40B4-BE49-F238E27FC236}">
                <a16:creationId xmlns:a16="http://schemas.microsoft.com/office/drawing/2014/main" id="{571D5135-0378-48E2-CA20-633694915B43}"/>
              </a:ext>
            </a:extLst>
          </p:cNvPr>
          <p:cNvGrpSpPr/>
          <p:nvPr/>
        </p:nvGrpSpPr>
        <p:grpSpPr>
          <a:xfrm>
            <a:off x="5247049" y="1340614"/>
            <a:ext cx="6102062" cy="4043256"/>
            <a:chOff x="5247049" y="1340614"/>
            <a:chExt cx="6102062" cy="4043256"/>
          </a:xfrm>
        </p:grpSpPr>
        <p:pic>
          <p:nvPicPr>
            <p:cNvPr id="4" name="Content Placeholder 9" descr="A black and white photo of black people watching a marching band play their instruments as they walk down the street. Many of them have drums and brass instruments. ">
              <a:extLst>
                <a:ext uri="{FF2B5EF4-FFF2-40B4-BE49-F238E27FC236}">
                  <a16:creationId xmlns:a16="http://schemas.microsoft.com/office/drawing/2014/main" id="{B3130641-0C6F-6F70-1EB7-0512BF28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1529" y="1340614"/>
              <a:ext cx="6097582" cy="4000922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602BEF-12C4-DC6B-C2C4-C2EC268D6A22}"/>
                </a:ext>
              </a:extLst>
            </p:cNvPr>
            <p:cNvSpPr txBox="1"/>
            <p:nvPr/>
          </p:nvSpPr>
          <p:spPr>
            <a:xfrm>
              <a:off x="5247049" y="5168426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National Army Museum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04AE4B-779F-19DF-9D5C-E757B47F1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E97719-33F8-1E4B-D73A-8D07B56C540F}"/>
              </a:ext>
            </a:extLst>
          </p:cNvPr>
          <p:cNvSpPr txBox="1"/>
          <p:nvPr/>
        </p:nvSpPr>
        <p:spPr>
          <a:xfrm>
            <a:off x="5251529" y="5517386"/>
            <a:ext cx="3601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Crowds come to watch the VE day parade in Nairobi.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E16B2A-07E9-1377-786C-2527693FD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7044">
            <a:off x="5396531" y="682254"/>
            <a:ext cx="63500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D34F9-5B32-7DFE-D44F-8C37506E3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AB562-517F-2F52-D819-AB92C4059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F692BDD-C642-D526-63C3-70FBBEA0B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Around the world – USSR &amp; USA</a:t>
            </a:r>
          </a:p>
        </p:txBody>
      </p:sp>
      <p:pic>
        <p:nvPicPr>
          <p:cNvPr id="9" name="Picture 8" descr="Around the world">
            <a:extLst>
              <a:ext uri="{FF2B5EF4-FFF2-40B4-BE49-F238E27FC236}">
                <a16:creationId xmlns:a16="http://schemas.microsoft.com/office/drawing/2014/main" id="{BB4F85D2-6548-FAD3-BE71-F055FACE4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060" y="191770"/>
            <a:ext cx="5808980" cy="776921"/>
          </a:xfrm>
          <a:prstGeom prst="rect">
            <a:avLst/>
          </a:prstGeom>
        </p:spPr>
      </p:pic>
      <p:grpSp>
        <p:nvGrpSpPr>
          <p:cNvPr id="6" name="Group 5" descr="A black and white photo of the Kremlin in Moscow showing lots of lights and fireworks, with thousands of people down below. ">
            <a:extLst>
              <a:ext uri="{FF2B5EF4-FFF2-40B4-BE49-F238E27FC236}">
                <a16:creationId xmlns:a16="http://schemas.microsoft.com/office/drawing/2014/main" id="{ED14D9D8-6FB7-414B-8FC7-70BAC38810BB}"/>
              </a:ext>
            </a:extLst>
          </p:cNvPr>
          <p:cNvGrpSpPr/>
          <p:nvPr/>
        </p:nvGrpSpPr>
        <p:grpSpPr>
          <a:xfrm>
            <a:off x="525579" y="1175578"/>
            <a:ext cx="6198427" cy="3567678"/>
            <a:chOff x="525579" y="1175578"/>
            <a:chExt cx="6198427" cy="3567678"/>
          </a:xfrm>
        </p:grpSpPr>
        <p:pic>
          <p:nvPicPr>
            <p:cNvPr id="4" name="Content Placeholder 7" descr="A black and white photo of the Kremlin in Moscow showing lots of lights and fireworks, with thousands of people down below. ">
              <a:extLst>
                <a:ext uri="{FF2B5EF4-FFF2-40B4-BE49-F238E27FC236}">
                  <a16:creationId xmlns:a16="http://schemas.microsoft.com/office/drawing/2014/main" id="{05121145-1687-FF1C-A332-1C6D10BB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315" y="1206159"/>
              <a:ext cx="6146691" cy="3537097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E24FEB-62DC-8F21-1762-54521E52811A}"/>
                </a:ext>
              </a:extLst>
            </p:cNvPr>
            <p:cNvSpPr txBox="1"/>
            <p:nvPr/>
          </p:nvSpPr>
          <p:spPr>
            <a:xfrm>
              <a:off x="525579" y="1175578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Alamy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9832DF-7E4F-6631-1665-BD86D70A5C03}"/>
              </a:ext>
            </a:extLst>
          </p:cNvPr>
          <p:cNvSpPr txBox="1"/>
          <p:nvPr/>
        </p:nvSpPr>
        <p:spPr>
          <a:xfrm>
            <a:off x="434366" y="5514899"/>
            <a:ext cx="477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Fireworks over the Kremlin in Moscow.</a:t>
            </a:r>
          </a:p>
        </p:txBody>
      </p:sp>
      <p:grpSp>
        <p:nvGrpSpPr>
          <p:cNvPr id="8" name="Group 7" descr="A black and white photo of a street in New York, there are several USA flags and the street is covered with people. There are lots of tall buildings. ">
            <a:extLst>
              <a:ext uri="{FF2B5EF4-FFF2-40B4-BE49-F238E27FC236}">
                <a16:creationId xmlns:a16="http://schemas.microsoft.com/office/drawing/2014/main" id="{9A4FCCCB-84DB-4722-1280-F269BB861529}"/>
              </a:ext>
            </a:extLst>
          </p:cNvPr>
          <p:cNvGrpSpPr/>
          <p:nvPr/>
        </p:nvGrpSpPr>
        <p:grpSpPr>
          <a:xfrm>
            <a:off x="7159459" y="758228"/>
            <a:ext cx="4387736" cy="5781654"/>
            <a:chOff x="7159459" y="758228"/>
            <a:chExt cx="4387736" cy="5781654"/>
          </a:xfrm>
        </p:grpSpPr>
        <p:pic>
          <p:nvPicPr>
            <p:cNvPr id="2" name="Content Placeholder 8" descr="A black and white photo of a street in New York, there are several USA flags and the street is covered with people. There are lots of tall buildings. ">
              <a:extLst>
                <a:ext uri="{FF2B5EF4-FFF2-40B4-BE49-F238E27FC236}">
                  <a16:creationId xmlns:a16="http://schemas.microsoft.com/office/drawing/2014/main" id="{61E1FBF2-2FFF-E1F8-F01A-26F8BC210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459" y="758228"/>
              <a:ext cx="4387736" cy="558881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B699A3-508E-ADA6-CC97-18E55CB485BE}"/>
                </a:ext>
              </a:extLst>
            </p:cNvPr>
            <p:cNvSpPr txBox="1"/>
            <p:nvPr/>
          </p:nvSpPr>
          <p:spPr>
            <a:xfrm>
              <a:off x="9157592" y="6324438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Bridgeman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D458CC-F7CC-F512-8BE0-C554E08A6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9" name="Picture 18" descr="How could you guess this photo was taken in the USA?">
            <a:extLst>
              <a:ext uri="{FF2B5EF4-FFF2-40B4-BE49-F238E27FC236}">
                <a16:creationId xmlns:a16="http://schemas.microsoft.com/office/drawing/2014/main" id="{765110E0-1FA7-B860-7A78-E3D6983AA7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423154" y="4969287"/>
            <a:ext cx="3815844" cy="14428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AAEE7-430C-E168-9E52-57E471691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750">
            <a:off x="6966369" y="502099"/>
            <a:ext cx="40513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D1315-3598-66AB-A877-21CC5C949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3A8B38-537C-1EE7-EE84-4011494A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80000">
            <a:off x="730479" y="4516012"/>
            <a:ext cx="4051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FB1BE-4F01-2138-F76B-7143F7C22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E10FD16-7AD6-4AEE-8497-E10B252A7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VJ Day</a:t>
            </a:r>
          </a:p>
        </p:txBody>
      </p:sp>
      <p:pic>
        <p:nvPicPr>
          <p:cNvPr id="9" name="Picture 8" descr="Around the world">
            <a:extLst>
              <a:ext uri="{FF2B5EF4-FFF2-40B4-BE49-F238E27FC236}">
                <a16:creationId xmlns:a16="http://schemas.microsoft.com/office/drawing/2014/main" id="{9F0E6682-BC1B-A062-8655-28F1369E1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060" y="191770"/>
            <a:ext cx="5808980" cy="7769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B8AAE8-B9C1-1B67-537F-84EB9E5E6A09}"/>
              </a:ext>
            </a:extLst>
          </p:cNvPr>
          <p:cNvSpPr txBox="1"/>
          <p:nvPr/>
        </p:nvSpPr>
        <p:spPr>
          <a:xfrm>
            <a:off x="516549" y="1041582"/>
            <a:ext cx="11167451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20" dirty="0">
                <a:latin typeface="Linkpen 17a Print" panose="03050602060000000000" pitchFamily="66" charset="77"/>
              </a:rPr>
              <a:t>The war wasn’t over for everyone on VE Day. Many servicemen continued to fight in East Asia and the Pacific for another 3 months against the Japanese Army. Japan surrendered on 14th of August 1945. This became known as VJ Day - Victory over Japan.</a:t>
            </a:r>
            <a:endParaRPr lang="en-US" sz="1500" spc="20" dirty="0">
              <a:latin typeface="Linkpen 17a Print" panose="03050602060000000000" pitchFamily="66" charset="77"/>
            </a:endParaRPr>
          </a:p>
        </p:txBody>
      </p:sp>
      <p:grpSp>
        <p:nvGrpSpPr>
          <p:cNvPr id="23" name="Group 22" descr="Black and white photo of men and women in  military uniform waving posters with the word 'PEACE' written on them.">
            <a:extLst>
              <a:ext uri="{FF2B5EF4-FFF2-40B4-BE49-F238E27FC236}">
                <a16:creationId xmlns:a16="http://schemas.microsoft.com/office/drawing/2014/main" id="{889E9F92-747A-409C-202D-E41660C684E9}"/>
              </a:ext>
            </a:extLst>
          </p:cNvPr>
          <p:cNvGrpSpPr/>
          <p:nvPr/>
        </p:nvGrpSpPr>
        <p:grpSpPr>
          <a:xfrm>
            <a:off x="600730" y="2174866"/>
            <a:ext cx="4320479" cy="3456383"/>
            <a:chOff x="619780" y="2360035"/>
            <a:chExt cx="4320479" cy="3456383"/>
          </a:xfrm>
        </p:grpSpPr>
        <p:pic>
          <p:nvPicPr>
            <p:cNvPr id="17" name="Content Placeholder 9">
              <a:extLst>
                <a:ext uri="{FF2B5EF4-FFF2-40B4-BE49-F238E27FC236}">
                  <a16:creationId xmlns:a16="http://schemas.microsoft.com/office/drawing/2014/main" id="{63DCE8C0-2A11-D72E-A9FC-1B214472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80" y="2360035"/>
              <a:ext cx="4320479" cy="34563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CA916-6FD9-F4D2-E69B-BA91957DD6BB}"/>
                </a:ext>
              </a:extLst>
            </p:cNvPr>
            <p:cNvSpPr txBox="1"/>
            <p:nvPr/>
          </p:nvSpPr>
          <p:spPr>
            <a:xfrm>
              <a:off x="3375780" y="5631752"/>
              <a:ext cx="156447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Everett Collection Inc / Alamy Stock Photo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9D027D-5C70-FC20-9BD1-361F760A95D6}"/>
              </a:ext>
            </a:extLst>
          </p:cNvPr>
          <p:cNvSpPr txBox="1"/>
          <p:nvPr/>
        </p:nvSpPr>
        <p:spPr>
          <a:xfrm>
            <a:off x="516549" y="5631249"/>
            <a:ext cx="3969726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20" dirty="0">
                <a:latin typeface="Linkpen 17a Print" panose="03050602060000000000" pitchFamily="66" charset="77"/>
              </a:rPr>
              <a:t>Allied servicemen &amp; women celebrate in Japan</a:t>
            </a:r>
            <a:endParaRPr lang="en-US" sz="1500" spc="20" dirty="0">
              <a:latin typeface="Linkpen 17a Print" panose="03050602060000000000" pitchFamily="66" charset="77"/>
            </a:endParaRPr>
          </a:p>
        </p:txBody>
      </p:sp>
      <p:pic>
        <p:nvPicPr>
          <p:cNvPr id="25" name="Content Placeholder 6" descr="A black and white photo of children laying wreaths on the steps of a War Memorial.">
            <a:extLst>
              <a:ext uri="{FF2B5EF4-FFF2-40B4-BE49-F238E27FC236}">
                <a16:creationId xmlns:a16="http://schemas.microsoft.com/office/drawing/2014/main" id="{918DE152-71B6-B86C-FB33-F51D07F91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9" r="30289" b="1"/>
          <a:stretch/>
        </p:blipFill>
        <p:spPr>
          <a:xfrm>
            <a:off x="5487250" y="2181494"/>
            <a:ext cx="3102184" cy="34573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FA3EEA8-ABA6-BD7B-C781-77BACFC75C4F}"/>
              </a:ext>
            </a:extLst>
          </p:cNvPr>
          <p:cNvSpPr txBox="1"/>
          <p:nvPr/>
        </p:nvSpPr>
        <p:spPr>
          <a:xfrm>
            <a:off x="8829675" y="2181495"/>
            <a:ext cx="3009900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20" dirty="0">
                <a:latin typeface="Linkpen 17a Print" panose="03050602060000000000" pitchFamily="66" charset="77"/>
              </a:rPr>
              <a:t>Why do you think some people did not feel like celebrating?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95993D-DE42-4A47-B5A9-D15B3C4766D6}"/>
              </a:ext>
            </a:extLst>
          </p:cNvPr>
          <p:cNvSpPr txBox="1"/>
          <p:nvPr/>
        </p:nvSpPr>
        <p:spPr>
          <a:xfrm>
            <a:off x="8829675" y="3321408"/>
            <a:ext cx="3009900" cy="10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20" dirty="0">
                <a:latin typeface="Linkpen 17a Print" panose="03050602060000000000" pitchFamily="66" charset="77"/>
              </a:rPr>
              <a:t>During the war 384,000 service people were killed in combat, and 70,000 civilians died at home.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673793-CE45-DDBC-AA8C-7D811E10CD33}"/>
              </a:ext>
            </a:extLst>
          </p:cNvPr>
          <p:cNvSpPr txBox="1"/>
          <p:nvPr/>
        </p:nvSpPr>
        <p:spPr>
          <a:xfrm>
            <a:off x="8829675" y="4876866"/>
            <a:ext cx="3009900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20" dirty="0">
                <a:latin typeface="Linkpen 17a Print" panose="03050602060000000000" pitchFamily="66" charset="77"/>
              </a:rPr>
              <a:t>Who do you think these children might be  thinking about?</a:t>
            </a:r>
          </a:p>
        </p:txBody>
      </p:sp>
    </p:spTree>
    <p:extLst>
      <p:ext uri="{BB962C8B-B14F-4D97-AF65-F5344CB8AC3E}">
        <p14:creationId xmlns:p14="http://schemas.microsoft.com/office/powerpoint/2010/main" val="362465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3" grpId="0"/>
          <p:bldP spid="24" grpId="0"/>
          <p:bldP spid="26" grpId="0"/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3" grpId="0"/>
          <p:bldP spid="24" grpId="0"/>
          <p:bldP spid="26" grpId="0"/>
          <p:bldP spid="2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7F457-56D6-CAFC-F1F1-5A14D9AE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66C-5FF2-8AE8-8472-99A113CA26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How was VE Day celebrated in Britain and around the world? 2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47497F-C3B8-87EF-A14B-77CB84435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80" y="767658"/>
            <a:ext cx="7772400" cy="5497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55D0C-5C68-01A0-C429-314161FFD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CE649-F928-7747-4758-9A28C212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08D8D9-4C86-55A6-B588-7AF6046E7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357120" cy="1442720"/>
          </a:xfrm>
          <a:prstGeom prst="rect">
            <a:avLst/>
          </a:prstGeom>
        </p:spPr>
      </p:pic>
      <p:pic>
        <p:nvPicPr>
          <p:cNvPr id="6" name="Picture 5" descr="How was VE Day celebrated in Britain and around the world?">
            <a:extLst>
              <a:ext uri="{FF2B5EF4-FFF2-40B4-BE49-F238E27FC236}">
                <a16:creationId xmlns:a16="http://schemas.microsoft.com/office/drawing/2014/main" id="{78A320E5-6EDE-A58B-7603-E82662B5C4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">
            <a:off x="2322395" y="2108868"/>
            <a:ext cx="7772400" cy="2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90210-B110-72FE-7F67-B6BCEFDC9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2AF1E6-16F6-07E9-6BE8-2C016280F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How did people celebrate?</a:t>
            </a:r>
          </a:p>
        </p:txBody>
      </p:sp>
      <p:pic>
        <p:nvPicPr>
          <p:cNvPr id="10" name="Picture 9" descr="How did people celebrate">
            <a:extLst>
              <a:ext uri="{FF2B5EF4-FFF2-40B4-BE49-F238E27FC236}">
                <a16:creationId xmlns:a16="http://schemas.microsoft.com/office/drawing/2014/main" id="{ADC8AB9B-5979-32D4-A31E-8F83CE7C2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1480" y="190849"/>
            <a:ext cx="6913880" cy="754031"/>
          </a:xfrm>
          <a:prstGeom prst="rect">
            <a:avLst/>
          </a:prstGeom>
        </p:spPr>
      </p:pic>
      <p:grpSp>
        <p:nvGrpSpPr>
          <p:cNvPr id="4" name="Group 3" descr="A black and white photo of three white men standing on a balcony looking down to thousands of people standing in the street below. The middle man is holding his right hand up and holding two fingers up in a V shape. ">
            <a:extLst>
              <a:ext uri="{FF2B5EF4-FFF2-40B4-BE49-F238E27FC236}">
                <a16:creationId xmlns:a16="http://schemas.microsoft.com/office/drawing/2014/main" id="{A0398C6A-B2DC-1F43-9788-2A76EB37CD8D}"/>
              </a:ext>
            </a:extLst>
          </p:cNvPr>
          <p:cNvGrpSpPr/>
          <p:nvPr/>
        </p:nvGrpSpPr>
        <p:grpSpPr>
          <a:xfrm>
            <a:off x="634631" y="1153843"/>
            <a:ext cx="5020780" cy="4945876"/>
            <a:chOff x="634631" y="1153843"/>
            <a:chExt cx="5020780" cy="4945876"/>
          </a:xfrm>
        </p:grpSpPr>
        <p:pic>
          <p:nvPicPr>
            <p:cNvPr id="13" name="Content Placeholder 8" descr="A black and white photo of three white men standing on a balcony looking down to thousands of people standing in the street below. The middle man is holding his right hand up and holding two fingers up in a V shape. ">
              <a:extLst>
                <a:ext uri="{FF2B5EF4-FFF2-40B4-BE49-F238E27FC236}">
                  <a16:creationId xmlns:a16="http://schemas.microsoft.com/office/drawing/2014/main" id="{E4C5D948-B1BC-CEFE-9673-DF7EA0A1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98" y="1188285"/>
              <a:ext cx="4936113" cy="491143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D76A0C-950D-E513-75EB-0EB3863CF640}"/>
                </a:ext>
              </a:extLst>
            </p:cNvPr>
            <p:cNvSpPr txBox="1"/>
            <p:nvPr/>
          </p:nvSpPr>
          <p:spPr>
            <a:xfrm>
              <a:off x="634631" y="1153843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© IWM (H 41849)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C92C9-E968-E7C1-4F5C-46B5FA805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BD36F1-35FD-5DE5-1036-F3C47BFFCFE9}"/>
              </a:ext>
            </a:extLst>
          </p:cNvPr>
          <p:cNvSpPr txBox="1"/>
          <p:nvPr/>
        </p:nvSpPr>
        <p:spPr>
          <a:xfrm>
            <a:off x="5856791" y="1328857"/>
            <a:ext cx="5855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Winston Churchill declared a public holiday.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6E94E-620D-AFE7-82AC-9725007A0BAF}"/>
              </a:ext>
            </a:extLst>
          </p:cNvPr>
          <p:cNvSpPr txBox="1"/>
          <p:nvPr/>
        </p:nvSpPr>
        <p:spPr>
          <a:xfrm>
            <a:off x="5856791" y="1917698"/>
            <a:ext cx="5855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Thousands of people travelled to London to celebrate.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AF8922-58E7-5537-CB83-568A4DC15740}"/>
              </a:ext>
            </a:extLst>
          </p:cNvPr>
          <p:cNvSpPr txBox="1"/>
          <p:nvPr/>
        </p:nvSpPr>
        <p:spPr>
          <a:xfrm rot="21447205">
            <a:off x="5478332" y="3097225"/>
            <a:ext cx="41471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spc="140" dirty="0">
                <a:solidFill>
                  <a:schemeClr val="bg1"/>
                </a:solidFill>
                <a:latin typeface="MADE Gentle" panose="02000503000000020004" pitchFamily="2" charset="77"/>
              </a:rPr>
              <a:t>What sign is Winston Churchill making with his hand?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A1E70-E2D0-FAE0-5236-73705628C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5" name="Picture 4" descr="What sign is Winston Church maling with his hand?">
            <a:extLst>
              <a:ext uri="{FF2B5EF4-FFF2-40B4-BE49-F238E27FC236}">
                <a16:creationId xmlns:a16="http://schemas.microsoft.com/office/drawing/2014/main" id="{475EC5B6-A418-AFAB-CFE0-DC1984233F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840">
            <a:off x="5285493" y="2953179"/>
            <a:ext cx="4419783" cy="1574548"/>
          </a:xfrm>
          <a:prstGeom prst="rect">
            <a:avLst/>
          </a:prstGeom>
        </p:spPr>
      </p:pic>
      <p:pic>
        <p:nvPicPr>
          <p:cNvPr id="8" name="Picture 7" descr="What does it mean?">
            <a:extLst>
              <a:ext uri="{FF2B5EF4-FFF2-40B4-BE49-F238E27FC236}">
                <a16:creationId xmlns:a16="http://schemas.microsoft.com/office/drawing/2014/main" id="{FB8AC69B-322E-AFBF-6BD0-E7916461FF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72">
            <a:off x="6846773" y="4840059"/>
            <a:ext cx="2584762" cy="1285319"/>
          </a:xfrm>
          <a:prstGeom prst="rect">
            <a:avLst/>
          </a:prstGeom>
        </p:spPr>
      </p:pic>
      <p:pic>
        <p:nvPicPr>
          <p:cNvPr id="29" name="Picture 28" descr="A cartoon of a person holding a cane">
            <a:extLst>
              <a:ext uri="{FF2B5EF4-FFF2-40B4-BE49-F238E27FC236}">
                <a16:creationId xmlns:a16="http://schemas.microsoft.com/office/drawing/2014/main" id="{635CE4EC-9346-955B-87B9-7011B8DE43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597" y="2585766"/>
            <a:ext cx="20447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22C6A-CC96-102C-35D0-86DB0A06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4C686C2-D5DF-CD25-1AAE-7326A62E1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National Celebrations</a:t>
            </a:r>
          </a:p>
        </p:txBody>
      </p:sp>
      <p:pic>
        <p:nvPicPr>
          <p:cNvPr id="7" name="Picture 6" descr="National celebrations 8th May 1945">
            <a:extLst>
              <a:ext uri="{FF2B5EF4-FFF2-40B4-BE49-F238E27FC236}">
                <a16:creationId xmlns:a16="http://schemas.microsoft.com/office/drawing/2014/main" id="{FAE55EE9-710D-354F-0D15-7EFA0C5B8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541" y="201930"/>
            <a:ext cx="9245877" cy="753110"/>
          </a:xfrm>
          <a:prstGeom prst="rect">
            <a:avLst/>
          </a:prstGeom>
        </p:spPr>
      </p:pic>
      <p:grpSp>
        <p:nvGrpSpPr>
          <p:cNvPr id="13" name="Group 12" descr="A photo of 3 women and 2 men standing on a balcony waving. ">
            <a:extLst>
              <a:ext uri="{FF2B5EF4-FFF2-40B4-BE49-F238E27FC236}">
                <a16:creationId xmlns:a16="http://schemas.microsoft.com/office/drawing/2014/main" id="{B6CEE528-F4AF-7AEF-C6A4-2561D849D7AD}"/>
              </a:ext>
            </a:extLst>
          </p:cNvPr>
          <p:cNvGrpSpPr/>
          <p:nvPr/>
        </p:nvGrpSpPr>
        <p:grpSpPr>
          <a:xfrm>
            <a:off x="707560" y="1153843"/>
            <a:ext cx="5612147" cy="3246576"/>
            <a:chOff x="707560" y="1153843"/>
            <a:chExt cx="5612147" cy="3246576"/>
          </a:xfrm>
        </p:grpSpPr>
        <p:pic>
          <p:nvPicPr>
            <p:cNvPr id="20" name="Content Placeholder 7" descr="A photo of 3 women and 2 men standing on a balcony waving. ">
              <a:extLst>
                <a:ext uri="{FF2B5EF4-FFF2-40B4-BE49-F238E27FC236}">
                  <a16:creationId xmlns:a16="http://schemas.microsoft.com/office/drawing/2014/main" id="{5CAD8BAC-37C8-C18A-B7E9-696BF4D9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904" y="1181534"/>
              <a:ext cx="5549803" cy="321888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45E3C78-01C8-AEBA-4958-D939046BAC6D}"/>
                </a:ext>
              </a:extLst>
            </p:cNvPr>
            <p:cNvSpPr txBox="1"/>
            <p:nvPr/>
          </p:nvSpPr>
          <p:spPr>
            <a:xfrm>
              <a:off x="707560" y="1153843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Getty</a:t>
              </a:r>
            </a:p>
          </p:txBody>
        </p:sp>
      </p:grpSp>
      <p:pic>
        <p:nvPicPr>
          <p:cNvPr id="5" name="Picture 4" descr="Do you know who is in this picture?">
            <a:extLst>
              <a:ext uri="{FF2B5EF4-FFF2-40B4-BE49-F238E27FC236}">
                <a16:creationId xmlns:a16="http://schemas.microsoft.com/office/drawing/2014/main" id="{AE5ECE60-1F09-E4BE-3A82-C68E38F4E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441106" y="1394107"/>
            <a:ext cx="6112953" cy="734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FCE4A9-06C3-D6FB-E142-799A4E5C2D1B}"/>
              </a:ext>
            </a:extLst>
          </p:cNvPr>
          <p:cNvSpPr txBox="1"/>
          <p:nvPr/>
        </p:nvSpPr>
        <p:spPr>
          <a:xfrm>
            <a:off x="6529991" y="2273526"/>
            <a:ext cx="5024068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Huge crowds - with lots of people dressed in red, white and blue - gathered outside Buckingham Palace in London.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0B585-9C87-A753-A887-55CD94D037EB}"/>
              </a:ext>
            </a:extLst>
          </p:cNvPr>
          <p:cNvSpPr txBox="1"/>
          <p:nvPr/>
        </p:nvSpPr>
        <p:spPr>
          <a:xfrm>
            <a:off x="635149" y="4499716"/>
            <a:ext cx="4131979" cy="16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They cheered as King George VI </a:t>
            </a:r>
          </a:p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and his family, including Princess Elizabeth (later queen) and Princess Margaret, came out onto the balcony to greet everybody. </a:t>
            </a:r>
          </a:p>
        </p:txBody>
      </p:sp>
      <p:grpSp>
        <p:nvGrpSpPr>
          <p:cNvPr id="6" name="Group 5" descr="A photo of a large building with lots of windows with a flag on the top and black gates in front lit up at night, with thousands of people standing around in front. ">
            <a:extLst>
              <a:ext uri="{FF2B5EF4-FFF2-40B4-BE49-F238E27FC236}">
                <a16:creationId xmlns:a16="http://schemas.microsoft.com/office/drawing/2014/main" id="{0BA0148D-3A78-2F6C-E4A2-53339CC9E223}"/>
              </a:ext>
            </a:extLst>
          </p:cNvPr>
          <p:cNvGrpSpPr/>
          <p:nvPr/>
        </p:nvGrpSpPr>
        <p:grpSpPr>
          <a:xfrm>
            <a:off x="6538458" y="3462863"/>
            <a:ext cx="4932709" cy="2901541"/>
            <a:chOff x="6538458" y="3462863"/>
            <a:chExt cx="4932709" cy="2901541"/>
          </a:xfrm>
        </p:grpSpPr>
        <p:pic>
          <p:nvPicPr>
            <p:cNvPr id="9" name="Content Placeholder 6" descr="A photo of a large building with lots of windows with a flag on the top and black gates in front lit up at night, with thousands of people standing around in front. ">
              <a:extLst>
                <a:ext uri="{FF2B5EF4-FFF2-40B4-BE49-F238E27FC236}">
                  <a16:creationId xmlns:a16="http://schemas.microsoft.com/office/drawing/2014/main" id="{747CEA53-D0E8-F82E-C084-3FBFBDD3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2883" y="3504281"/>
              <a:ext cx="4858284" cy="286012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7CE380-E1B5-58BD-89C6-D38578259FB9}"/>
                </a:ext>
              </a:extLst>
            </p:cNvPr>
            <p:cNvSpPr txBox="1"/>
            <p:nvPr/>
          </p:nvSpPr>
          <p:spPr>
            <a:xfrm>
              <a:off x="6538458" y="3462863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Bridgeman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7CE509-9B85-E497-889C-11CD544FE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4894912" y="4785209"/>
            <a:ext cx="2663356" cy="133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35432-46B8-A2C0-7365-7BD66DC8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CDC99-1C23-62A5-998B-9C131C00C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B3854-8CC4-BA93-D970-DE95705C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7C208CC-5F17-6D86-946F-C8BBE8DBB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Princess Elizabeth</a:t>
            </a:r>
          </a:p>
        </p:txBody>
      </p:sp>
      <p:pic>
        <p:nvPicPr>
          <p:cNvPr id="7" name="Picture 6" descr="Natiional Celebrations 8th May 1945">
            <a:extLst>
              <a:ext uri="{FF2B5EF4-FFF2-40B4-BE49-F238E27FC236}">
                <a16:creationId xmlns:a16="http://schemas.microsoft.com/office/drawing/2014/main" id="{E5B2700E-001A-32CD-62A1-CF68AB549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541" y="201930"/>
            <a:ext cx="9245877" cy="75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D375A-B898-074B-AA53-4CF9BBAC4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grpSp>
        <p:nvGrpSpPr>
          <p:cNvPr id="5" name="Group 4" descr="A photo of 3 women and 2 men standing on a balcony waving. ">
            <a:extLst>
              <a:ext uri="{FF2B5EF4-FFF2-40B4-BE49-F238E27FC236}">
                <a16:creationId xmlns:a16="http://schemas.microsoft.com/office/drawing/2014/main" id="{CD89D3A4-FD9B-EF1C-E20B-86AB3C08E22A}"/>
              </a:ext>
            </a:extLst>
          </p:cNvPr>
          <p:cNvGrpSpPr/>
          <p:nvPr/>
        </p:nvGrpSpPr>
        <p:grpSpPr>
          <a:xfrm>
            <a:off x="707560" y="1153843"/>
            <a:ext cx="5612147" cy="3246576"/>
            <a:chOff x="707560" y="1153843"/>
            <a:chExt cx="5612147" cy="3246576"/>
          </a:xfrm>
        </p:grpSpPr>
        <p:pic>
          <p:nvPicPr>
            <p:cNvPr id="6" name="Content Placeholder 7" descr="A photo of 3 women and 2 men standing on a balcony waving. ">
              <a:extLst>
                <a:ext uri="{FF2B5EF4-FFF2-40B4-BE49-F238E27FC236}">
                  <a16:creationId xmlns:a16="http://schemas.microsoft.com/office/drawing/2014/main" id="{69D1369F-A422-9811-1E67-C2D043E21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904" y="1181534"/>
              <a:ext cx="5549803" cy="321888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3DDE95-2863-35A1-FF13-DCB534ABAF64}"/>
                </a:ext>
              </a:extLst>
            </p:cNvPr>
            <p:cNvSpPr txBox="1"/>
            <p:nvPr/>
          </p:nvSpPr>
          <p:spPr>
            <a:xfrm>
              <a:off x="707560" y="1153843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Getty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CB3E58C-9CED-B45B-672F-5E9D0E8AB95E}"/>
              </a:ext>
            </a:extLst>
          </p:cNvPr>
          <p:cNvSpPr txBox="1"/>
          <p:nvPr/>
        </p:nvSpPr>
        <p:spPr>
          <a:xfrm>
            <a:off x="662766" y="4562666"/>
            <a:ext cx="6003877" cy="110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spc="20" dirty="0">
                <a:latin typeface="Linkpen 17a Print" panose="03050602060000000000" pitchFamily="66" charset="77"/>
              </a:rPr>
              <a:t>Princess Elizabeth and her sister were allowed to leave the palace and celebrate with crowds outside, although they had to do it secretly. </a:t>
            </a:r>
          </a:p>
        </p:txBody>
      </p:sp>
      <p:pic>
        <p:nvPicPr>
          <p:cNvPr id="4" name="Picture 3" descr="A cartoon drawing of a woman in a military uniform&#10;">
            <a:extLst>
              <a:ext uri="{FF2B5EF4-FFF2-40B4-BE49-F238E27FC236}">
                <a16:creationId xmlns:a16="http://schemas.microsoft.com/office/drawing/2014/main" id="{ED9EB380-8B17-2FE1-1A4A-BEBED8A52C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77" y="709785"/>
            <a:ext cx="5323414" cy="8108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4EA01-7D02-46DF-64DC-23AF08B0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AD4B7-DFA2-4C92-DC7C-0B5DA7F5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A0F7FF-61E5-0BDE-5C61-3A54DB2CD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Crowds outside Buckingham Palace</a:t>
            </a:r>
          </a:p>
        </p:txBody>
      </p:sp>
      <p:pic>
        <p:nvPicPr>
          <p:cNvPr id="9" name="Picture 8" descr="Crowds outside Buckingham Palace">
            <a:extLst>
              <a:ext uri="{FF2B5EF4-FFF2-40B4-BE49-F238E27FC236}">
                <a16:creationId xmlns:a16="http://schemas.microsoft.com/office/drawing/2014/main" id="{F839DDC4-3ABC-CF09-F3C2-0C005865CD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821" y="201930"/>
            <a:ext cx="9088797" cy="763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5262E-F1E0-C080-5E2F-AF83CDCD9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80A04-C923-0FF8-0CED-DFD81296F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4" name="Picture 3" descr="Why did people flock to Buckingham Palace?">
            <a:extLst>
              <a:ext uri="{FF2B5EF4-FFF2-40B4-BE49-F238E27FC236}">
                <a16:creationId xmlns:a16="http://schemas.microsoft.com/office/drawing/2014/main" id="{A40481A8-A0B8-1B59-74E7-1D0C6AA8D4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485748" y="1610530"/>
            <a:ext cx="4178658" cy="1113511"/>
          </a:xfrm>
          <a:prstGeom prst="rect">
            <a:avLst/>
          </a:prstGeom>
        </p:spPr>
      </p:pic>
      <p:pic>
        <p:nvPicPr>
          <p:cNvPr id="6" name="Picture 5" descr="Who did they see?">
            <a:extLst>
              <a:ext uri="{FF2B5EF4-FFF2-40B4-BE49-F238E27FC236}">
                <a16:creationId xmlns:a16="http://schemas.microsoft.com/office/drawing/2014/main" id="{640A6992-1BE3-498A-62A6-ED89E4A68C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13966" y="2927864"/>
            <a:ext cx="2835289" cy="1169716"/>
          </a:xfrm>
          <a:prstGeom prst="rect">
            <a:avLst/>
          </a:prstGeom>
        </p:spPr>
      </p:pic>
      <p:grpSp>
        <p:nvGrpSpPr>
          <p:cNvPr id="8" name="Group 7" descr="Photo of crowds outside Buckingham Palace and  cartoon drawing of woman and child in 1940s clothing">
            <a:extLst>
              <a:ext uri="{FF2B5EF4-FFF2-40B4-BE49-F238E27FC236}">
                <a16:creationId xmlns:a16="http://schemas.microsoft.com/office/drawing/2014/main" id="{8ABB61EB-22DE-C543-8A28-C5D15D3BA96D}"/>
              </a:ext>
            </a:extLst>
          </p:cNvPr>
          <p:cNvGrpSpPr/>
          <p:nvPr/>
        </p:nvGrpSpPr>
        <p:grpSpPr>
          <a:xfrm>
            <a:off x="2631248" y="1278844"/>
            <a:ext cx="9120173" cy="5513403"/>
            <a:chOff x="2631248" y="1278844"/>
            <a:chExt cx="9120173" cy="5513403"/>
          </a:xfrm>
        </p:grpSpPr>
        <p:grpSp>
          <p:nvGrpSpPr>
            <p:cNvPr id="5" name="Group 4" descr="A brown photo of thousands of people gathered round a large fountain and statue. ">
              <a:extLst>
                <a:ext uri="{FF2B5EF4-FFF2-40B4-BE49-F238E27FC236}">
                  <a16:creationId xmlns:a16="http://schemas.microsoft.com/office/drawing/2014/main" id="{0A208216-EB85-CA9A-8AFB-649C51E13650}"/>
                </a:ext>
              </a:extLst>
            </p:cNvPr>
            <p:cNvGrpSpPr/>
            <p:nvPr/>
          </p:nvGrpSpPr>
          <p:grpSpPr>
            <a:xfrm>
              <a:off x="2631248" y="1278844"/>
              <a:ext cx="7289836" cy="4860264"/>
              <a:chOff x="2631248" y="1278844"/>
              <a:chExt cx="7289836" cy="4860264"/>
            </a:xfrm>
          </p:grpSpPr>
          <p:pic>
            <p:nvPicPr>
              <p:cNvPr id="11" name="Content Placeholder 8" descr="A brown photo of thousands of people gathered round a a large fountain and statue. ">
                <a:extLst>
                  <a:ext uri="{FF2B5EF4-FFF2-40B4-BE49-F238E27FC236}">
                    <a16:creationId xmlns:a16="http://schemas.microsoft.com/office/drawing/2014/main" id="{2D16218D-3181-3A62-65D2-90FF03B6F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0515" y="1306677"/>
                <a:ext cx="7230569" cy="4832431"/>
              </a:xfrm>
              <a:prstGeom prst="rect">
                <a:avLst/>
              </a:prstGeom>
              <a:solidFill>
                <a:schemeClr val="accent1"/>
              </a:solidFill>
              <a:ln w="22225">
                <a:solidFill>
                  <a:schemeClr val="tx1"/>
                </a:solidFill>
              </a:ln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6491DD-22A8-240A-9301-E4C35CBF5800}"/>
                  </a:ext>
                </a:extLst>
              </p:cNvPr>
              <p:cNvSpPr txBox="1"/>
              <p:nvPr/>
            </p:nvSpPr>
            <p:spPr>
              <a:xfrm>
                <a:off x="2631248" y="1278844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Bridgeman</a:t>
                </a:r>
              </a:p>
            </p:txBody>
          </p:sp>
        </p:grpSp>
        <p:pic>
          <p:nvPicPr>
            <p:cNvPr id="19" name="Picture 18" descr="A cartoon drawing of a woman and child in 1940s clothing">
              <a:extLst>
                <a:ext uri="{FF2B5EF4-FFF2-40B4-BE49-F238E27FC236}">
                  <a16:creationId xmlns:a16="http://schemas.microsoft.com/office/drawing/2014/main" id="{60E1ADE3-54DE-E6FB-A158-894BACF6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220" y="1456579"/>
              <a:ext cx="1757201" cy="5335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8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B4281-ECEE-4043-732A-6BDAE1C03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43924-61BB-0A6E-3798-EEF20CF7C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- London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8A30C8BB-494A-F869-76EB-75C10F8122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14" name="Group 13" descr="Black and white photo of women and children sat and gathered round a long table outside in the street. Some of the children are wearing crowns and party hats. Question box: What are these children doing? What are they wearing?">
            <a:extLst>
              <a:ext uri="{FF2B5EF4-FFF2-40B4-BE49-F238E27FC236}">
                <a16:creationId xmlns:a16="http://schemas.microsoft.com/office/drawing/2014/main" id="{1141AEFC-D13B-3DBF-C53C-EB248836700F}"/>
              </a:ext>
            </a:extLst>
          </p:cNvPr>
          <p:cNvGrpSpPr/>
          <p:nvPr/>
        </p:nvGrpSpPr>
        <p:grpSpPr>
          <a:xfrm>
            <a:off x="563805" y="1360206"/>
            <a:ext cx="5958389" cy="4515300"/>
            <a:chOff x="563805" y="1360206"/>
            <a:chExt cx="5958389" cy="4515300"/>
          </a:xfrm>
        </p:grpSpPr>
        <p:grpSp>
          <p:nvGrpSpPr>
            <p:cNvPr id="10" name="Group 9" descr="Black and white photo of women and children sat and gathered round a long table outside in the street. Some of the children are wearing crowns and party hats. ">
              <a:extLst>
                <a:ext uri="{FF2B5EF4-FFF2-40B4-BE49-F238E27FC236}">
                  <a16:creationId xmlns:a16="http://schemas.microsoft.com/office/drawing/2014/main" id="{6F5EC320-794F-90FC-BFFB-6963173507C9}"/>
                </a:ext>
              </a:extLst>
            </p:cNvPr>
            <p:cNvGrpSpPr/>
            <p:nvPr/>
          </p:nvGrpSpPr>
          <p:grpSpPr>
            <a:xfrm>
              <a:off x="637797" y="2264093"/>
              <a:ext cx="5884397" cy="3611413"/>
              <a:chOff x="637797" y="2264093"/>
              <a:chExt cx="5884397" cy="3611413"/>
            </a:xfrm>
          </p:grpSpPr>
          <p:pic>
            <p:nvPicPr>
              <p:cNvPr id="8" name="Content Placeholder 4" descr="Black and white photo of women and children sat and gathered round a long table outside in the street. Some of the children are wearing crowns and party hats. ">
                <a:extLst>
                  <a:ext uri="{FF2B5EF4-FFF2-40B4-BE49-F238E27FC236}">
                    <a16:creationId xmlns:a16="http://schemas.microsoft.com/office/drawing/2014/main" id="{81304418-177A-3763-48BD-1E1430865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7065" y="2264093"/>
                <a:ext cx="5825129" cy="3560611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8AA66A-7499-357E-0CD7-840E23AD6B0E}"/>
                  </a:ext>
                </a:extLst>
              </p:cNvPr>
              <p:cNvSpPr txBox="1"/>
              <p:nvPr/>
            </p:nvSpPr>
            <p:spPr>
              <a:xfrm>
                <a:off x="637797" y="5660062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IWM (HU 92607)</a:t>
                </a:r>
              </a:p>
            </p:txBody>
          </p:sp>
        </p:grpSp>
        <p:pic>
          <p:nvPicPr>
            <p:cNvPr id="4" name="Picture 3" descr="What are these children doing? What are they wearing?">
              <a:extLst>
                <a:ext uri="{FF2B5EF4-FFF2-40B4-BE49-F238E27FC236}">
                  <a16:creationId xmlns:a16="http://schemas.microsoft.com/office/drawing/2014/main" id="{B148F758-65CC-E46F-A330-C81DD62AD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>
              <a:off x="563805" y="1360206"/>
              <a:ext cx="5372434" cy="1076828"/>
            </a:xfrm>
            <a:prstGeom prst="rect">
              <a:avLst/>
            </a:prstGeom>
          </p:spPr>
        </p:pic>
      </p:grpSp>
      <p:grpSp>
        <p:nvGrpSpPr>
          <p:cNvPr id="13" name="Group 12" descr="A black and white photo of children dancing in a conga line. ">
            <a:extLst>
              <a:ext uri="{FF2B5EF4-FFF2-40B4-BE49-F238E27FC236}">
                <a16:creationId xmlns:a16="http://schemas.microsoft.com/office/drawing/2014/main" id="{221FD807-6B88-0D5F-BAA7-A907ACD9D61E}"/>
              </a:ext>
            </a:extLst>
          </p:cNvPr>
          <p:cNvGrpSpPr/>
          <p:nvPr/>
        </p:nvGrpSpPr>
        <p:grpSpPr>
          <a:xfrm>
            <a:off x="6739884" y="968549"/>
            <a:ext cx="5046410" cy="3750050"/>
            <a:chOff x="6739884" y="968549"/>
            <a:chExt cx="5046410" cy="3750050"/>
          </a:xfrm>
        </p:grpSpPr>
        <p:grpSp>
          <p:nvGrpSpPr>
            <p:cNvPr id="11" name="Group 10" descr="A black and white photo of children dancing in a conga line. ">
              <a:extLst>
                <a:ext uri="{FF2B5EF4-FFF2-40B4-BE49-F238E27FC236}">
                  <a16:creationId xmlns:a16="http://schemas.microsoft.com/office/drawing/2014/main" id="{C68A0A63-2357-B908-A095-3318BD96CCCC}"/>
                </a:ext>
              </a:extLst>
            </p:cNvPr>
            <p:cNvGrpSpPr/>
            <p:nvPr/>
          </p:nvGrpSpPr>
          <p:grpSpPr>
            <a:xfrm>
              <a:off x="6739884" y="1138889"/>
              <a:ext cx="4732427" cy="3579710"/>
              <a:chOff x="6739884" y="1138889"/>
              <a:chExt cx="4732427" cy="3579710"/>
            </a:xfrm>
          </p:grpSpPr>
          <p:pic>
            <p:nvPicPr>
              <p:cNvPr id="9" name="Content Placeholder 6" descr="A black and white photo of children dancing in a conga line. ">
                <a:extLst>
                  <a:ext uri="{FF2B5EF4-FFF2-40B4-BE49-F238E27FC236}">
                    <a16:creationId xmlns:a16="http://schemas.microsoft.com/office/drawing/2014/main" id="{F53FC6BE-8B54-4561-0AB1-EC72684F9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0300" y="1157987"/>
                <a:ext cx="4662011" cy="3560612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5D8D46-D7CF-7632-EA47-75D3F88298FC}"/>
                  </a:ext>
                </a:extLst>
              </p:cNvPr>
              <p:cNvSpPr txBox="1"/>
              <p:nvPr/>
            </p:nvSpPr>
            <p:spPr>
              <a:xfrm>
                <a:off x="6739884" y="1138889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IWM (EA 65881)</a:t>
                </a:r>
              </a:p>
            </p:txBody>
          </p:sp>
        </p:grpSp>
        <p:pic>
          <p:nvPicPr>
            <p:cNvPr id="21" name="Picture 20" descr="London">
              <a:extLst>
                <a:ext uri="{FF2B5EF4-FFF2-40B4-BE49-F238E27FC236}">
                  <a16:creationId xmlns:a16="http://schemas.microsoft.com/office/drawing/2014/main" id="{B465746F-5F38-DA4D-4B46-3029EA3F5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4947">
              <a:off x="9092325" y="968549"/>
              <a:ext cx="2693969" cy="915949"/>
            </a:xfrm>
            <a:prstGeom prst="rect">
              <a:avLst/>
            </a:prstGeom>
          </p:spPr>
        </p:pic>
      </p:grpSp>
      <p:pic>
        <p:nvPicPr>
          <p:cNvPr id="6" name="Picture 5" descr="What are these people doing? What do you notice about their clothes?">
            <a:extLst>
              <a:ext uri="{FF2B5EF4-FFF2-40B4-BE49-F238E27FC236}">
                <a16:creationId xmlns:a16="http://schemas.microsoft.com/office/drawing/2014/main" id="{63BD0CFE-37F8-5798-7C54-BC8910F28B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634">
            <a:off x="6864144" y="4180655"/>
            <a:ext cx="2846601" cy="2169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48B3C-530D-FE1C-258C-1F8FEA2DC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B11F3-709B-72D1-EC72-68F85158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722C2E9-85F4-DA07-E9B4-26978BE18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Black and white photo of women and children sat and gathered round a long table outside in the street. Some of the children are wearing crowns and party hats. Question box: Street parties and celebrations all over the country - Coventry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6CFA29F2-8F90-CD2C-00D3-B474F06604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grpSp>
        <p:nvGrpSpPr>
          <p:cNvPr id="13" name="Group 12" descr="Men, women and children sat and stood round a long table in the street next to rubble. Question box: What can you see happening in this photo?">
            <a:extLst>
              <a:ext uri="{FF2B5EF4-FFF2-40B4-BE49-F238E27FC236}">
                <a16:creationId xmlns:a16="http://schemas.microsoft.com/office/drawing/2014/main" id="{7E4249A9-8787-5A73-4E6A-7B9583D67A91}"/>
              </a:ext>
            </a:extLst>
          </p:cNvPr>
          <p:cNvGrpSpPr/>
          <p:nvPr/>
        </p:nvGrpSpPr>
        <p:grpSpPr>
          <a:xfrm>
            <a:off x="458807" y="1168507"/>
            <a:ext cx="5800371" cy="4779825"/>
            <a:chOff x="458807" y="1168507"/>
            <a:chExt cx="5800371" cy="4779825"/>
          </a:xfrm>
        </p:grpSpPr>
        <p:grpSp>
          <p:nvGrpSpPr>
            <p:cNvPr id="9" name="Group 8" descr="Men, women and children sat and stood round a long table in the street next to rubble. ">
              <a:extLst>
                <a:ext uri="{FF2B5EF4-FFF2-40B4-BE49-F238E27FC236}">
                  <a16:creationId xmlns:a16="http://schemas.microsoft.com/office/drawing/2014/main" id="{EED79257-8BD4-B2E9-404E-00CB8B97289A}"/>
                </a:ext>
              </a:extLst>
            </p:cNvPr>
            <p:cNvGrpSpPr/>
            <p:nvPr/>
          </p:nvGrpSpPr>
          <p:grpSpPr>
            <a:xfrm>
              <a:off x="550610" y="2010349"/>
              <a:ext cx="5708568" cy="3937983"/>
              <a:chOff x="550610" y="2010349"/>
              <a:chExt cx="5708568" cy="3937983"/>
            </a:xfrm>
          </p:grpSpPr>
          <p:pic>
            <p:nvPicPr>
              <p:cNvPr id="2" name="Content Placeholder 30" descr="Men, women and children sat and stood round a long table in the street next to rubble. ">
                <a:extLst>
                  <a:ext uri="{FF2B5EF4-FFF2-40B4-BE49-F238E27FC236}">
                    <a16:creationId xmlns:a16="http://schemas.microsoft.com/office/drawing/2014/main" id="{F72AC17F-EA09-AFAA-6986-BE07D6D62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7702" y="2010349"/>
                <a:ext cx="5631476" cy="3894501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802BB2-1EA0-889F-8757-1D8F7B715EB3}"/>
                  </a:ext>
                </a:extLst>
              </p:cNvPr>
              <p:cNvSpPr txBox="1"/>
              <p:nvPr/>
            </p:nvSpPr>
            <p:spPr>
              <a:xfrm>
                <a:off x="550610" y="5732888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</a:t>
                </a:r>
                <a:r>
                  <a:rPr lang="en-US" sz="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Mirrorpix</a:t>
                </a:r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(01418284) </a:t>
                </a:r>
              </a:p>
            </p:txBody>
          </p:sp>
        </p:grpSp>
        <p:pic>
          <p:nvPicPr>
            <p:cNvPr id="19" name="Picture 18" descr="A blue sign with white text&#10;&#10;AI-generated content may be incorrect.">
              <a:extLst>
                <a:ext uri="{FF2B5EF4-FFF2-40B4-BE49-F238E27FC236}">
                  <a16:creationId xmlns:a16="http://schemas.microsoft.com/office/drawing/2014/main" id="{9FC63705-EC0E-5C52-D560-9CEB28322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>
              <a:off x="458807" y="1168507"/>
              <a:ext cx="4982513" cy="110190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A3F02A-4780-DFE1-8AE1-07D8D9921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D29FCE-776C-4D1B-8DD0-40B7B2B87C64}"/>
              </a:ext>
            </a:extLst>
          </p:cNvPr>
          <p:cNvSpPr txBox="1"/>
          <p:nvPr/>
        </p:nvSpPr>
        <p:spPr>
          <a:xfrm>
            <a:off x="6449994" y="1208515"/>
            <a:ext cx="5269670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Coventry was </a:t>
            </a:r>
          </a:p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bombed heavily </a:t>
            </a:r>
          </a:p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during World War 2. Lots of people were killed and buildings were lost or badly damaged.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C81D9-62CB-0894-65A0-D58B2990BBE5}"/>
              </a:ext>
            </a:extLst>
          </p:cNvPr>
          <p:cNvSpPr txBox="1"/>
          <p:nvPr/>
        </p:nvSpPr>
        <p:spPr>
          <a:xfrm>
            <a:off x="6449994" y="2638161"/>
            <a:ext cx="526967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Special services were held in the ruins of the Coventry Cathedral on VE day. </a:t>
            </a:r>
          </a:p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It was visited by thousands of people. </a:t>
            </a:r>
          </a:p>
        </p:txBody>
      </p:sp>
      <p:grpSp>
        <p:nvGrpSpPr>
          <p:cNvPr id="14" name="Group 13" descr="Children and adults stood in the ruins of a church in the open air. looking towards a minister at the front. Question box: What do you notice about the buildings in the background?">
            <a:extLst>
              <a:ext uri="{FF2B5EF4-FFF2-40B4-BE49-F238E27FC236}">
                <a16:creationId xmlns:a16="http://schemas.microsoft.com/office/drawing/2014/main" id="{7ADA83D1-32C8-9052-E6C6-8889BEE7F2DB}"/>
              </a:ext>
            </a:extLst>
          </p:cNvPr>
          <p:cNvGrpSpPr/>
          <p:nvPr/>
        </p:nvGrpSpPr>
        <p:grpSpPr>
          <a:xfrm>
            <a:off x="2633969" y="3790542"/>
            <a:ext cx="8697647" cy="2657449"/>
            <a:chOff x="2633969" y="3790542"/>
            <a:chExt cx="8697647" cy="2657449"/>
          </a:xfrm>
        </p:grpSpPr>
        <p:grpSp>
          <p:nvGrpSpPr>
            <p:cNvPr id="11" name="Group 10" descr="Children and adults stood in the ruins of a church in the open air. looking towards a minister at the front. ">
              <a:extLst>
                <a:ext uri="{FF2B5EF4-FFF2-40B4-BE49-F238E27FC236}">
                  <a16:creationId xmlns:a16="http://schemas.microsoft.com/office/drawing/2014/main" id="{E6482319-3186-0597-1910-65729F5F36E7}"/>
                </a:ext>
              </a:extLst>
            </p:cNvPr>
            <p:cNvGrpSpPr/>
            <p:nvPr/>
          </p:nvGrpSpPr>
          <p:grpSpPr>
            <a:xfrm>
              <a:off x="6516007" y="3790542"/>
              <a:ext cx="4815609" cy="2529507"/>
              <a:chOff x="6516007" y="3790542"/>
              <a:chExt cx="4815609" cy="2529507"/>
            </a:xfrm>
          </p:grpSpPr>
          <p:pic>
            <p:nvPicPr>
              <p:cNvPr id="4" name="Content Placeholder 36" descr="Children and adults stood in the ruins of a church in the open air. looking towards a minister at the front. ">
                <a:extLst>
                  <a:ext uri="{FF2B5EF4-FFF2-40B4-BE49-F238E27FC236}">
                    <a16:creationId xmlns:a16="http://schemas.microsoft.com/office/drawing/2014/main" id="{C9292C26-D192-9726-2CFD-5BB3400E0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93454" y="3828558"/>
                <a:ext cx="4738162" cy="2491491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FBB471-9304-8A4F-C1E7-094EA9F3E620}"/>
                  </a:ext>
                </a:extLst>
              </p:cNvPr>
              <p:cNvSpPr txBox="1"/>
              <p:nvPr/>
            </p:nvSpPr>
            <p:spPr>
              <a:xfrm>
                <a:off x="6516007" y="3790542"/>
                <a:ext cx="23063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</a:t>
                </a:r>
                <a:r>
                  <a:rPr lang="en-US" sz="800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Mirrorpix</a:t>
                </a:r>
                <a:r>
                  <a:rPr lang="en-US" sz="800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(00123895)</a:t>
                </a:r>
              </a:p>
            </p:txBody>
          </p:sp>
        </p:grpSp>
        <p:pic>
          <p:nvPicPr>
            <p:cNvPr id="22" name="Picture 21" descr="A red sign with white text&#10;&#10;AI-generated content may be incorrect.">
              <a:extLst>
                <a:ext uri="{FF2B5EF4-FFF2-40B4-BE49-F238E27FC236}">
                  <a16:creationId xmlns:a16="http://schemas.microsoft.com/office/drawing/2014/main" id="{8975B920-F3F7-BAE1-B24C-ED3C6860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0000">
              <a:off x="2633969" y="5394543"/>
              <a:ext cx="5000985" cy="1053448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43A5E89-B135-63C7-8C1C-22313ADF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221">
            <a:off x="8754168" y="913613"/>
            <a:ext cx="3035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D0A92-7843-2106-0103-0BEF7E3A2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DB2B23-7C01-7696-8C43-EC412FDF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Street parties and celebrations all over the country - Birmingham</a:t>
            </a:r>
          </a:p>
        </p:txBody>
      </p:sp>
      <p:pic>
        <p:nvPicPr>
          <p:cNvPr id="7" name="Picture 6" descr="Street parties and celebrations all over the country">
            <a:extLst>
              <a:ext uri="{FF2B5EF4-FFF2-40B4-BE49-F238E27FC236}">
                <a16:creationId xmlns:a16="http://schemas.microsoft.com/office/drawing/2014/main" id="{748A036C-0A6F-B1D4-965F-FE02190303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881" y="206828"/>
            <a:ext cx="11922393" cy="73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AE432-8EF1-7AD5-BD5A-CBA232F6AF15}"/>
              </a:ext>
            </a:extLst>
          </p:cNvPr>
          <p:cNvSpPr txBox="1"/>
          <p:nvPr/>
        </p:nvSpPr>
        <p:spPr>
          <a:xfrm>
            <a:off x="607525" y="1980518"/>
            <a:ext cx="3306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0" dirty="0">
                <a:latin typeface="Linkpen 17a Print" panose="03050602060000000000" pitchFamily="66" charset="77"/>
              </a:rPr>
              <a:t>A special service was held at the Birmingham Hall of Memory.</a:t>
            </a:r>
          </a:p>
        </p:txBody>
      </p:sp>
      <p:pic>
        <p:nvPicPr>
          <p:cNvPr id="13" name="Picture 12" descr="Why do you think this service is being held outside on the steps?">
            <a:extLst>
              <a:ext uri="{FF2B5EF4-FFF2-40B4-BE49-F238E27FC236}">
                <a16:creationId xmlns:a16="http://schemas.microsoft.com/office/drawing/2014/main" id="{072D6519-4E9D-638F-E6D8-955DBA495F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531455" y="3324163"/>
            <a:ext cx="3545679" cy="1754932"/>
          </a:xfrm>
          <a:prstGeom prst="rect">
            <a:avLst/>
          </a:prstGeom>
        </p:spPr>
      </p:pic>
      <p:grpSp>
        <p:nvGrpSpPr>
          <p:cNvPr id="5" name="Group 4" descr="A black and white photo of lots of men and woman standing in the street in front of a large stone building with a large entrance with columns. There are people stood in military uniform standing with flags at the front. ">
            <a:extLst>
              <a:ext uri="{FF2B5EF4-FFF2-40B4-BE49-F238E27FC236}">
                <a16:creationId xmlns:a16="http://schemas.microsoft.com/office/drawing/2014/main" id="{219ACF42-8B2D-FEFD-0934-B83EFD0DB891}"/>
              </a:ext>
            </a:extLst>
          </p:cNvPr>
          <p:cNvGrpSpPr/>
          <p:nvPr/>
        </p:nvGrpSpPr>
        <p:grpSpPr>
          <a:xfrm>
            <a:off x="4252619" y="1176531"/>
            <a:ext cx="7125692" cy="5206101"/>
            <a:chOff x="4252619" y="1176531"/>
            <a:chExt cx="7125692" cy="5206101"/>
          </a:xfrm>
        </p:grpSpPr>
        <p:pic>
          <p:nvPicPr>
            <p:cNvPr id="2" name="Content Placeholder 4" descr="A black and white photo of lots of men and woman standing in the street in front of a large stone building with a large entrance with columns. There are people stood in military uniform standing with flags at the front. ">
              <a:extLst>
                <a:ext uri="{FF2B5EF4-FFF2-40B4-BE49-F238E27FC236}">
                  <a16:creationId xmlns:a16="http://schemas.microsoft.com/office/drawing/2014/main" id="{4FC18A19-761D-5476-5423-1975156D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5903" y="1210399"/>
              <a:ext cx="7052408" cy="517223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C05FD4-8CEA-6489-F8B1-927427AE5A0F}"/>
                </a:ext>
              </a:extLst>
            </p:cNvPr>
            <p:cNvSpPr txBox="1"/>
            <p:nvPr/>
          </p:nvSpPr>
          <p:spPr>
            <a:xfrm>
              <a:off x="4252619" y="1176531"/>
              <a:ext cx="2306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Birmingham Mail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7690BAD-1D4A-C967-2F56-9F5B8B6C6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0EFC0B-9EFC-67CC-44A7-68D3B109F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558">
            <a:off x="8165138" y="944686"/>
            <a:ext cx="3644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810</Words>
  <Application>Microsoft Office PowerPoint</Application>
  <PresentationFormat>Widescreen</PresentationFormat>
  <Paragraphs>87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Aptos Display</vt:lpstr>
      <vt:lpstr>Linkpen 17a Print</vt:lpstr>
      <vt:lpstr>Calibri</vt:lpstr>
      <vt:lpstr>Aptos</vt:lpstr>
      <vt:lpstr>MADE Gentle</vt:lpstr>
      <vt:lpstr>Office Theme</vt:lpstr>
      <vt:lpstr>How was VE Day celebrated in Britain and around the world?</vt:lpstr>
      <vt:lpstr>VE Day stands for Victory in Europe Day</vt:lpstr>
      <vt:lpstr>How did people celebrate?</vt:lpstr>
      <vt:lpstr>National Celebrations</vt:lpstr>
      <vt:lpstr>Princess Elizabeth</vt:lpstr>
      <vt:lpstr>Crowds outside Buckingham Palace</vt:lpstr>
      <vt:lpstr>Street parties and celebrations all over the country - London</vt:lpstr>
      <vt:lpstr>Black and white photo of women and children sat and gathered round a long table outside in the street. Some of the children are wearing crowns and party hats. Question box: Street parties and celebrations all over the country - Coventry</vt:lpstr>
      <vt:lpstr>Street parties and celebrations all over the country - Birmingham</vt:lpstr>
      <vt:lpstr>Street parties and celebrations all over the country - Nottingham</vt:lpstr>
      <vt:lpstr>Street parties and celebrations all over the country - Bristol</vt:lpstr>
      <vt:lpstr>Street parties and celebrations all over the country – Brighton 1</vt:lpstr>
      <vt:lpstr>Street parties and celebrations all over the country – Brighton 2</vt:lpstr>
      <vt:lpstr>Street parties and celebrations all over the country – Manchester</vt:lpstr>
      <vt:lpstr>Street parties and celebrations all over the country – Liverpool</vt:lpstr>
      <vt:lpstr>Street parties and celebrations all over the country – Sheffield</vt:lpstr>
      <vt:lpstr>Street parties and celebrations all over the country – Leeds</vt:lpstr>
      <vt:lpstr>Street parties and celebrations all over the country – Teesside</vt:lpstr>
      <vt:lpstr>Street parties and celebrations all over the country – Newcastle</vt:lpstr>
      <vt:lpstr>Street parties and celebrations all over the country – France</vt:lpstr>
      <vt:lpstr>Street parties and celebrations all over the country – Empire</vt:lpstr>
      <vt:lpstr>Around the world – USSR &amp; USA</vt:lpstr>
      <vt:lpstr>VJ Day</vt:lpstr>
      <vt:lpstr>How was VE Day celebrated in Britain and around the world?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Teacher's Pet Classroom Resources</dc:creator>
  <cp:lastModifiedBy>McHarg, Catherine</cp:lastModifiedBy>
  <cp:revision>36</cp:revision>
  <dcterms:created xsi:type="dcterms:W3CDTF">2025-03-19T08:52:25Z</dcterms:created>
  <dcterms:modified xsi:type="dcterms:W3CDTF">2025-03-27T15:43:46Z</dcterms:modified>
</cp:coreProperties>
</file>