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9"/>
  </p:notesMasterIdLst>
  <p:handoutMasterIdLst>
    <p:handoutMasterId r:id="rId30"/>
  </p:handoutMasterIdLst>
  <p:sldIdLst>
    <p:sldId id="362" r:id="rId5"/>
    <p:sldId id="364" r:id="rId6"/>
    <p:sldId id="365" r:id="rId7"/>
    <p:sldId id="367" r:id="rId8"/>
    <p:sldId id="369" r:id="rId9"/>
    <p:sldId id="370" r:id="rId10"/>
    <p:sldId id="371" r:id="rId11"/>
    <p:sldId id="372" r:id="rId12"/>
    <p:sldId id="399" r:id="rId13"/>
    <p:sldId id="393" r:id="rId14"/>
    <p:sldId id="400" r:id="rId15"/>
    <p:sldId id="378" r:id="rId16"/>
    <p:sldId id="388" r:id="rId17"/>
    <p:sldId id="389" r:id="rId18"/>
    <p:sldId id="390" r:id="rId19"/>
    <p:sldId id="391" r:id="rId20"/>
    <p:sldId id="394" r:id="rId21"/>
    <p:sldId id="395" r:id="rId22"/>
    <p:sldId id="384" r:id="rId23"/>
    <p:sldId id="385" r:id="rId24"/>
    <p:sldId id="386" r:id="rId25"/>
    <p:sldId id="397" r:id="rId26"/>
    <p:sldId id="398" r:id="rId27"/>
    <p:sldId id="396"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0907F"/>
    <a:srgbClr val="7EB5A9"/>
    <a:srgbClr val="F5C946"/>
    <a:srgbClr val="7AA62C"/>
    <a:srgbClr val="ADD0F0"/>
    <a:srgbClr val="F192B4"/>
    <a:srgbClr val="FBECCC"/>
    <a:srgbClr val="99BF71"/>
    <a:srgbClr val="B62126"/>
    <a:srgbClr val="596CA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7FA0098-2B5A-3546-800B-926404C6EB77}" v="37" dt="2023-07-14T13:32:01.75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161" autoAdjust="0"/>
    <p:restoredTop sz="86395"/>
  </p:normalViewPr>
  <p:slideViewPr>
    <p:cSldViewPr snapToGrid="0">
      <p:cViewPr varScale="1">
        <p:scale>
          <a:sx n="94" d="100"/>
          <a:sy n="94" d="100"/>
        </p:scale>
        <p:origin x="1110" y="66"/>
      </p:cViewPr>
      <p:guideLst>
        <p:guide orient="horz" pos="4110"/>
        <p:guide pos="3749"/>
      </p:guideLst>
    </p:cSldViewPr>
  </p:slideViewPr>
  <p:outlineViewPr>
    <p:cViewPr>
      <p:scale>
        <a:sx n="33" d="100"/>
        <a:sy n="33" d="100"/>
      </p:scale>
      <p:origin x="0" y="-2514"/>
    </p:cViewPr>
  </p:outlineViewPr>
  <p:notesTextViewPr>
    <p:cViewPr>
      <p:scale>
        <a:sx n="1" d="1"/>
        <a:sy n="1" d="1"/>
      </p:scale>
      <p:origin x="0" y="0"/>
    </p:cViewPr>
  </p:notesTextViewPr>
  <p:notesViewPr>
    <p:cSldViewPr snapToGrid="0" showGuides="1">
      <p:cViewPr varScale="1">
        <p:scale>
          <a:sx n="83" d="100"/>
          <a:sy n="83" d="100"/>
        </p:scale>
        <p:origin x="3168"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69F94-C859-B74E-8120-19D32CC83F4F}" type="datetimeFigureOut">
              <a:rPr lang="en-US" smtClean="0"/>
              <a:t>8/8/2024</a:t>
            </a:fld>
            <a:endParaRPr lang="en-US"/>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90668D-9747-7B40-AB07-D99BCB2AD0D3}" type="slidenum">
              <a:rPr lang="en-US" smtClean="0"/>
              <a:t>‹#›</a:t>
            </a:fld>
            <a:endParaRPr lang="en-US"/>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8/8/2024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historicengland.org.uk/images-books/photos/item/IOE01/04020/12"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historicengland.org.uk/services-skills/education/educational-images/carisbrooke-castle-carisbrooke-2214"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historicengland.org.uk/services-skills/education/educational-images/old-sarum-salisbury-3316"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historicengland.org.uk/services-skills/education/educational-images/castle-acre-castle-castle-acre-9063"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historicengland.org.uk/services-skills/education/educational-images/totnes-castle-totnes-1782"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historicengland.org.uk/services-skills/education/educational-images/restormel-castle-lostwithiel-1114"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historicengland.org.uk/images-books/photos/item/IOE01/04020/12"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historicengland.org.uk/images-books/photos/item/IOE01/04020/12"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historicengland.org.uk/services-skills/education/educational-images/pevensey-castle-pevensey-1903"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historicengland.org.uk/services-skills/education/educational-images/tower-of-london-tower-bridge-and-the-greater-london-authority-offices-london-3603"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historicengland.org.uk/services-skills/education/educational-images/the-keep-dover-castle-dover-2313"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151515"/>
                </a:solidFill>
                <a:effectLst/>
                <a:latin typeface="Source Sans Pro" panose="020B0503030403020204" pitchFamily="34" charset="0"/>
              </a:rPr>
              <a:t>© Mr Martin Roberts. Source: Historic England Archive Ref: IOE01/04020/12 Date: 12 May 2001 -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https://historicengland.org.uk/images-books/photos/item/IOE01/04020/12</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a:t>
            </a:fld>
            <a:endParaRPr lang="en-US"/>
          </a:p>
        </p:txBody>
      </p:sp>
    </p:spTree>
    <p:extLst>
      <p:ext uri="{BB962C8B-B14F-4D97-AF65-F5344CB8AC3E}">
        <p14:creationId xmlns:p14="http://schemas.microsoft.com/office/powerpoint/2010/main" val="8302679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151515"/>
                </a:solidFill>
                <a:effectLst/>
                <a:latin typeface="Source Sans Pro" panose="020B0503030403020204" pitchFamily="34" charset="0"/>
              </a:rPr>
              <a:t>Photograph taken September 2003 © Copyright Historic England Archive ref: </a:t>
            </a:r>
            <a:r>
              <a:rPr lang="en-GB" b="0" i="0" dirty="0" err="1">
                <a:solidFill>
                  <a:srgbClr val="151515"/>
                </a:solidFill>
                <a:effectLst/>
                <a:latin typeface="Source Sans Pro" panose="020B0503030403020204" pitchFamily="34" charset="0"/>
              </a:rPr>
              <a:t>nmr</a:t>
            </a:r>
            <a:r>
              <a:rPr lang="en-GB" b="0" i="0" dirty="0">
                <a:solidFill>
                  <a:srgbClr val="151515"/>
                </a:solidFill>
                <a:effectLst/>
                <a:latin typeface="Source Sans Pro" panose="020B0503030403020204" pitchFamily="34" charset="0"/>
              </a:rPr>
              <a:t> 23246/19 -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https://historicengland.org.uk/services-skills/education/educational-images/carisbrooke-castle-carisbrooke-2214</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12</a:t>
            </a:fld>
            <a:endParaRPr lang="en-US"/>
          </a:p>
        </p:txBody>
      </p:sp>
    </p:spTree>
    <p:extLst>
      <p:ext uri="{BB962C8B-B14F-4D97-AF65-F5344CB8AC3E}">
        <p14:creationId xmlns:p14="http://schemas.microsoft.com/office/powerpoint/2010/main" val="17251769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151515"/>
                </a:solidFill>
                <a:effectLst/>
                <a:latin typeface="Source Sans Pro" panose="020B0503030403020204" pitchFamily="34" charset="0"/>
              </a:rPr>
              <a:t>Photograph taken May 1988 © Crown copyright. Historic England Archive ref: </a:t>
            </a:r>
            <a:r>
              <a:rPr lang="en-GB" b="0" i="0" dirty="0" err="1">
                <a:solidFill>
                  <a:srgbClr val="151515"/>
                </a:solidFill>
                <a:effectLst/>
                <a:latin typeface="Source Sans Pro" panose="020B0503030403020204" pitchFamily="34" charset="0"/>
              </a:rPr>
              <a:t>nmr</a:t>
            </a:r>
            <a:r>
              <a:rPr lang="en-GB" b="0" i="0" dirty="0">
                <a:solidFill>
                  <a:srgbClr val="151515"/>
                </a:solidFill>
                <a:effectLst/>
                <a:latin typeface="Source Sans Pro" panose="020B0503030403020204" pitchFamily="34" charset="0"/>
              </a:rPr>
              <a:t> 4117/14 -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https://historicengland.org.uk/services-skills/education/educational-images/old-sarum-salisbury-3316</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13</a:t>
            </a:fld>
            <a:endParaRPr lang="en-US"/>
          </a:p>
        </p:txBody>
      </p:sp>
    </p:spTree>
    <p:extLst>
      <p:ext uri="{BB962C8B-B14F-4D97-AF65-F5344CB8AC3E}">
        <p14:creationId xmlns:p14="http://schemas.microsoft.com/office/powerpoint/2010/main" val="9316941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151515"/>
                </a:solidFill>
                <a:effectLst/>
                <a:latin typeface="Source Sans Pro" panose="020B0503030403020204" pitchFamily="34" charset="0"/>
              </a:rPr>
              <a:t>Photograph taken 01 August 2001 © Damian Grady. Source Historic England Archive ref: 221880 -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https://historicengland.org.uk/services-skills/education/educational-images/castle-acre-castle-castle-acre-9063</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14</a:t>
            </a:fld>
            <a:endParaRPr lang="en-US"/>
          </a:p>
        </p:txBody>
      </p:sp>
    </p:spTree>
    <p:extLst>
      <p:ext uri="{BB962C8B-B14F-4D97-AF65-F5344CB8AC3E}">
        <p14:creationId xmlns:p14="http://schemas.microsoft.com/office/powerpoint/2010/main" val="14482483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151515"/>
                </a:solidFill>
                <a:effectLst/>
                <a:latin typeface="Source Sans Pro" panose="020B0503030403020204" pitchFamily="34" charset="0"/>
              </a:rPr>
              <a:t>Photograph taken October 2005 © Copyright Historic England Archive ref: </a:t>
            </a:r>
            <a:r>
              <a:rPr lang="en-GB" b="0" i="0" dirty="0" err="1">
                <a:solidFill>
                  <a:srgbClr val="151515"/>
                </a:solidFill>
                <a:effectLst/>
                <a:latin typeface="Source Sans Pro" panose="020B0503030403020204" pitchFamily="34" charset="0"/>
              </a:rPr>
              <a:t>nmr</a:t>
            </a:r>
            <a:r>
              <a:rPr lang="en-GB" b="0" i="0" dirty="0">
                <a:solidFill>
                  <a:srgbClr val="151515"/>
                </a:solidFill>
                <a:effectLst/>
                <a:latin typeface="Source Sans Pro" panose="020B0503030403020204" pitchFamily="34" charset="0"/>
              </a:rPr>
              <a:t> 24090/19 -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https://historicengland.org.uk/services-skills/education/educational-images/totnes-castle-totnes-1782</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15</a:t>
            </a:fld>
            <a:endParaRPr lang="en-US"/>
          </a:p>
        </p:txBody>
      </p:sp>
    </p:spTree>
    <p:extLst>
      <p:ext uri="{BB962C8B-B14F-4D97-AF65-F5344CB8AC3E}">
        <p14:creationId xmlns:p14="http://schemas.microsoft.com/office/powerpoint/2010/main" val="10937455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151515"/>
                </a:solidFill>
                <a:effectLst/>
                <a:latin typeface="Source Sans Pro" panose="020B0503030403020204" pitchFamily="34" charset="0"/>
              </a:rPr>
              <a:t>Photograph taken 1951-1963 © </a:t>
            </a:r>
            <a:r>
              <a:rPr lang="en-GB" b="0" i="0" dirty="0" err="1">
                <a:solidFill>
                  <a:srgbClr val="151515"/>
                </a:solidFill>
                <a:effectLst/>
                <a:latin typeface="Source Sans Pro" panose="020B0503030403020204" pitchFamily="34" charset="0"/>
              </a:rPr>
              <a:t>Skyscan</a:t>
            </a:r>
            <a:r>
              <a:rPr lang="en-GB" b="0" i="0" dirty="0">
                <a:solidFill>
                  <a:srgbClr val="151515"/>
                </a:solidFill>
                <a:effectLst/>
                <a:latin typeface="Source Sans Pro" panose="020B0503030403020204" pitchFamily="34" charset="0"/>
              </a:rPr>
              <a:t> Balloon Photography. Source Historic England Archive Photo Library ref: K930337 -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https://historicengland.org.uk/services-skills/education/educational-images/restormel-castle-lostwithiel-1114</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16</a:t>
            </a:fld>
            <a:endParaRPr lang="en-US"/>
          </a:p>
        </p:txBody>
      </p:sp>
    </p:spTree>
    <p:extLst>
      <p:ext uri="{BB962C8B-B14F-4D97-AF65-F5344CB8AC3E}">
        <p14:creationId xmlns:p14="http://schemas.microsoft.com/office/powerpoint/2010/main" val="30724848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17</a:t>
            </a:fld>
            <a:endParaRPr lang="en-US"/>
          </a:p>
        </p:txBody>
      </p:sp>
    </p:spTree>
    <p:extLst>
      <p:ext uri="{BB962C8B-B14F-4D97-AF65-F5344CB8AC3E}">
        <p14:creationId xmlns:p14="http://schemas.microsoft.com/office/powerpoint/2010/main" val="21819508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18</a:t>
            </a:fld>
            <a:endParaRPr lang="en-US"/>
          </a:p>
        </p:txBody>
      </p:sp>
    </p:spTree>
    <p:extLst>
      <p:ext uri="{BB962C8B-B14F-4D97-AF65-F5344CB8AC3E}">
        <p14:creationId xmlns:p14="http://schemas.microsoft.com/office/powerpoint/2010/main" val="3948033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22</a:t>
            </a:fld>
            <a:endParaRPr lang="en-US"/>
          </a:p>
        </p:txBody>
      </p:sp>
    </p:spTree>
    <p:extLst>
      <p:ext uri="{BB962C8B-B14F-4D97-AF65-F5344CB8AC3E}">
        <p14:creationId xmlns:p14="http://schemas.microsoft.com/office/powerpoint/2010/main" val="38326530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23</a:t>
            </a:fld>
            <a:endParaRPr lang="en-US"/>
          </a:p>
        </p:txBody>
      </p:sp>
    </p:spTree>
    <p:extLst>
      <p:ext uri="{BB962C8B-B14F-4D97-AF65-F5344CB8AC3E}">
        <p14:creationId xmlns:p14="http://schemas.microsoft.com/office/powerpoint/2010/main" val="11583110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a:t>
            </a:fld>
            <a:endParaRPr lang="en-US"/>
          </a:p>
        </p:txBody>
      </p:sp>
    </p:spTree>
    <p:extLst>
      <p:ext uri="{BB962C8B-B14F-4D97-AF65-F5344CB8AC3E}">
        <p14:creationId xmlns:p14="http://schemas.microsoft.com/office/powerpoint/2010/main" val="23247930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151515"/>
                </a:solidFill>
                <a:effectLst/>
                <a:latin typeface="Source Sans Pro" panose="020B0503030403020204" pitchFamily="34" charset="0"/>
              </a:rPr>
              <a:t>© Mr Martin Roberts. Source: Historic England Archive Ref: IOE01/04020/12 Date: 12 May 2001 -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https://historicengland.org.uk/images-books/photos/item/IOE01/04020/12</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3</a:t>
            </a:fld>
            <a:endParaRPr lang="en-US"/>
          </a:p>
        </p:txBody>
      </p:sp>
    </p:spTree>
    <p:extLst>
      <p:ext uri="{BB962C8B-B14F-4D97-AF65-F5344CB8AC3E}">
        <p14:creationId xmlns:p14="http://schemas.microsoft.com/office/powerpoint/2010/main" val="410948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151515"/>
                </a:solidFill>
                <a:effectLst/>
                <a:latin typeface="Source Sans Pro" panose="020B0503030403020204" pitchFamily="34" charset="0"/>
              </a:rPr>
              <a:t>© Mr Martin Roberts. Source: Historic England Archive Ref: IOE01/04020/12 Date: 12 May 2001 -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https://historicengland.org.uk/images-books/photos/item/IOE01/04020/12</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4</a:t>
            </a:fld>
            <a:endParaRPr lang="en-US"/>
          </a:p>
        </p:txBody>
      </p:sp>
    </p:spTree>
    <p:extLst>
      <p:ext uri="{BB962C8B-B14F-4D97-AF65-F5344CB8AC3E}">
        <p14:creationId xmlns:p14="http://schemas.microsoft.com/office/powerpoint/2010/main" val="19059729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5</a:t>
            </a:fld>
            <a:endParaRPr lang="en-US"/>
          </a:p>
        </p:txBody>
      </p:sp>
    </p:spTree>
    <p:extLst>
      <p:ext uri="{BB962C8B-B14F-4D97-AF65-F5344CB8AC3E}">
        <p14:creationId xmlns:p14="http://schemas.microsoft.com/office/powerpoint/2010/main" val="22284915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6</a:t>
            </a:fld>
            <a:endParaRPr lang="en-US"/>
          </a:p>
        </p:txBody>
      </p:sp>
    </p:spTree>
    <p:extLst>
      <p:ext uri="{BB962C8B-B14F-4D97-AF65-F5344CB8AC3E}">
        <p14:creationId xmlns:p14="http://schemas.microsoft.com/office/powerpoint/2010/main" val="15587117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151515"/>
                </a:solidFill>
                <a:effectLst/>
                <a:latin typeface="Source Sans Pro" panose="020B0503030403020204" pitchFamily="34" charset="0"/>
              </a:rPr>
              <a:t>Photograph taken June 1989 © Crown copyright. Historic England Archive ref: </a:t>
            </a:r>
            <a:r>
              <a:rPr lang="en-GB" b="0" i="0" dirty="0" err="1">
                <a:solidFill>
                  <a:srgbClr val="151515"/>
                </a:solidFill>
                <a:effectLst/>
                <a:latin typeface="Source Sans Pro" panose="020B0503030403020204" pitchFamily="34" charset="0"/>
              </a:rPr>
              <a:t>nmr</a:t>
            </a:r>
            <a:r>
              <a:rPr lang="en-GB" b="0" i="0" dirty="0">
                <a:solidFill>
                  <a:srgbClr val="151515"/>
                </a:solidFill>
                <a:effectLst/>
                <a:latin typeface="Source Sans Pro" panose="020B0503030403020204" pitchFamily="34" charset="0"/>
              </a:rPr>
              <a:t> 4511/02 -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https://historicengland.org.uk/services-skills/education/educational-images/pevensey-castle-pevensey-1903</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p:txBody>
      </p:sp>
      <p:sp>
        <p:nvSpPr>
          <p:cNvPr id="4" name="Slide Number Placeholder 3"/>
          <p:cNvSpPr>
            <a:spLocks noGrp="1"/>
          </p:cNvSpPr>
          <p:nvPr>
            <p:ph type="sldNum" sz="quarter" idx="5"/>
          </p:nvPr>
        </p:nvSpPr>
        <p:spPr/>
        <p:txBody>
          <a:bodyPr/>
          <a:lstStyle/>
          <a:p>
            <a:fld id="{1AFFFB68-4C17-3C4E-8F1F-E2E74032E6C9}" type="slidenum">
              <a:rPr lang="en-US" smtClean="0"/>
              <a:t>9</a:t>
            </a:fld>
            <a:endParaRPr lang="en-US"/>
          </a:p>
        </p:txBody>
      </p:sp>
    </p:spTree>
    <p:extLst>
      <p:ext uri="{BB962C8B-B14F-4D97-AF65-F5344CB8AC3E}">
        <p14:creationId xmlns:p14="http://schemas.microsoft.com/office/powerpoint/2010/main" val="62906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151515"/>
                </a:solidFill>
                <a:effectLst/>
                <a:latin typeface="Source Sans Pro" panose="020B0503030403020204" pitchFamily="34" charset="0"/>
              </a:rPr>
              <a:t>Photograph taken August 2002 © Copyright Historic England Archive ref: NMR 21766/19 -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https://historicengland.org.uk/services-skills/education/educational-images/tower-of-london-tower-bridge-and-the-greater-london-authority-offices-london-3603</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10</a:t>
            </a:fld>
            <a:endParaRPr lang="en-US"/>
          </a:p>
        </p:txBody>
      </p:sp>
    </p:spTree>
    <p:extLst>
      <p:ext uri="{BB962C8B-B14F-4D97-AF65-F5344CB8AC3E}">
        <p14:creationId xmlns:p14="http://schemas.microsoft.com/office/powerpoint/2010/main" val="8745851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151515"/>
                </a:solidFill>
                <a:effectLst/>
                <a:latin typeface="Source Sans Pro" panose="020B0503030403020204" pitchFamily="34" charset="0"/>
              </a:rPr>
              <a:t>Photograph taken May 1997 © Copyright Historic England Archive Photo Library ref: k970499 - </a:t>
            </a:r>
            <a:r>
              <a:rPr lang="en-GB" sz="12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https://historicengland.org.uk/services-skills/education/educational-images/the-keep-dover-castle-dover-2313</a:t>
            </a:r>
            <a:r>
              <a:rPr lang="en-GB" sz="1200" dirty="0">
                <a:effectLst/>
                <a:latin typeface="Arial" panose="020B0604020202020204" pitchFamily="34" charset="0"/>
                <a:ea typeface="Arial" panose="020B0604020202020204" pitchFamily="34" charset="0"/>
                <a:cs typeface="Times New Roman" panose="02020603050405020304" pitchFamily="18" charset="0"/>
              </a:rPr>
              <a:t> </a:t>
            </a:r>
          </a:p>
        </p:txBody>
      </p:sp>
      <p:sp>
        <p:nvSpPr>
          <p:cNvPr id="4" name="Slide Number Placeholder 3"/>
          <p:cNvSpPr>
            <a:spLocks noGrp="1"/>
          </p:cNvSpPr>
          <p:nvPr>
            <p:ph type="sldNum" sz="quarter" idx="5"/>
          </p:nvPr>
        </p:nvSpPr>
        <p:spPr/>
        <p:txBody>
          <a:bodyPr/>
          <a:lstStyle/>
          <a:p>
            <a:fld id="{1AFFFB68-4C17-3C4E-8F1F-E2E74032E6C9}" type="slidenum">
              <a:rPr lang="en-US" smtClean="0"/>
              <a:t>11</a:t>
            </a:fld>
            <a:endParaRPr lang="en-US"/>
          </a:p>
        </p:txBody>
      </p:sp>
    </p:spTree>
    <p:extLst>
      <p:ext uri="{BB962C8B-B14F-4D97-AF65-F5344CB8AC3E}">
        <p14:creationId xmlns:p14="http://schemas.microsoft.com/office/powerpoint/2010/main" val="29946289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hyperlink" Target="mailto:contact@historicengland.org.uk?subject=Education%20Resources" TargetMode="External"/><Relationship Id="rId4" Type="http://schemas.openxmlformats.org/officeDocument/2006/relationships/hyperlink" Target="http://www.historicengland.org.uk/education" TargetMode="External"/></Relationships>
</file>

<file path=ppt/slideLayouts/_rels/slideLayout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Front Cover - Single Imag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C63036-2AAB-6E04-89BC-E62DFBB81AC4}"/>
              </a:ext>
            </a:extLst>
          </p:cNvPr>
          <p:cNvSpPr>
            <a:spLocks noGrp="1"/>
          </p:cNvSpPr>
          <p:nvPr>
            <p:ph type="title"/>
          </p:nvPr>
        </p:nvSpPr>
        <p:spPr>
          <a:xfrm>
            <a:off x="0" y="-1404622"/>
            <a:ext cx="10515600" cy="1325563"/>
          </a:xfrm>
          <a:prstGeom prst="rect">
            <a:avLst/>
          </a:prstGeom>
        </p:spPr>
        <p:txBody>
          <a:bodyPr/>
          <a:lstStyle>
            <a:lvl1pPr>
              <a:defRPr baseline="0">
                <a:solidFill>
                  <a:srgbClr val="40907F"/>
                </a:solidFill>
              </a:defRPr>
            </a:lvl1pPr>
          </a:lstStyle>
          <a:p>
            <a:r>
              <a:rPr lang="en-GB" dirty="0"/>
              <a:t>Click to edit Master title style</a:t>
            </a:r>
            <a:endParaRPr lang="en-US" dirty="0"/>
          </a:p>
        </p:txBody>
      </p:sp>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7EB5A9"/>
            </a:solidFill>
          </p:spPr>
          <p:txBody>
            <a:bodyPr/>
            <a:lstStyle/>
            <a:p>
              <a:endParaRPr lang="en-US" dirty="0"/>
            </a:p>
          </p:txBody>
        </p:sp>
      </p:grpSp>
      <p:pic>
        <p:nvPicPr>
          <p:cNvPr id="9" name="Picture 4" descr="Historic England logo">
            <a:extLst>
              <a:ext uri="{FF2B5EF4-FFF2-40B4-BE49-F238E27FC236}">
                <a16:creationId xmlns:a16="http://schemas.microsoft.com/office/drawing/2014/main" id="{F77E6D1A-3889-6FDB-E8F1-345B1A144433}"/>
              </a:ext>
            </a:extLst>
          </p:cNvPr>
          <p:cNvPicPr>
            <a:picLocks noChangeAspect="1"/>
          </p:cNvPicPr>
          <p:nvPr userDrawn="1"/>
        </p:nvPicPr>
        <p:blipFill>
          <a:blip r:embed="rId2"/>
          <a:srcRect l="5763"/>
          <a:stretch>
            <a:fillRect/>
          </a:stretch>
        </p:blipFill>
        <p:spPr>
          <a:xfrm>
            <a:off x="365709" y="552891"/>
            <a:ext cx="2209809" cy="776356"/>
          </a:xfrm>
          <a:prstGeom prst="rect">
            <a:avLst/>
          </a:prstGeom>
        </p:spPr>
      </p:pic>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dirty="0">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solidFill>
                  <a:srgbClr val="40907F"/>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a:p>
        </p:txBody>
      </p:sp>
      <p:sp>
        <p:nvSpPr>
          <p:cNvPr id="13" name="Washi">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blipFill>
            <a:blip r:embed="rId3"/>
            <a:stretch>
              <a:fillRect l="-412" r="-412"/>
            </a:stretch>
          </a:blipFill>
        </p:spPr>
        <p:txBody>
          <a:bodyPr/>
          <a:lstStyle/>
          <a:p>
            <a:r>
              <a:rPr lang="en-US"/>
              <a:t> </a:t>
            </a:r>
          </a:p>
        </p:txBody>
      </p:sp>
      <p:sp>
        <p:nvSpPr>
          <p:cNvPr id="6" name="Text Placeholder">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a:p>
        </p:txBody>
      </p:sp>
      <p:sp>
        <p:nvSpPr>
          <p:cNvPr id="10" name="Washi">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blipFill>
            <a:blip r:embed="rId3"/>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rgbClr val="40907F"/>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rgbClr val="40907F"/>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A10B67-A54C-2859-F342-DD804B0F7164}"/>
              </a:ext>
            </a:extLst>
          </p:cNvPr>
          <p:cNvSpPr>
            <a:spLocks noGrp="1"/>
          </p:cNvSpPr>
          <p:nvPr>
            <p:ph type="title"/>
          </p:nvPr>
        </p:nvSpPr>
        <p:spPr>
          <a:xfrm>
            <a:off x="166687" y="-1032572"/>
            <a:ext cx="10515600" cy="982193"/>
          </a:xfrm>
        </p:spPr>
        <p:txBody>
          <a:bodyPr/>
          <a:lstStyle>
            <a:lvl1pPr>
              <a:defRPr baseline="0">
                <a:solidFill>
                  <a:srgbClr val="40907F"/>
                </a:solidFill>
              </a:defRPr>
            </a:lvl1p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p>
            <a:r>
              <a:rPr lang="en-GB"/>
              <a:t>Click to edit Master title style</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solidFill>
                  <a:srgbClr val="40907F"/>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5" name="Picture Placeholder 15">
            <a:extLst>
              <a:ext uri="{FF2B5EF4-FFF2-40B4-BE49-F238E27FC236}">
                <a16:creationId xmlns:a16="http://schemas.microsoft.com/office/drawing/2014/main" id="{A8D4281E-727A-E0FF-DF59-20BE3AF4F993}"/>
              </a:ext>
              <a:ext uri="{C183D7F6-B498-43B3-948B-1728B52AA6E4}">
                <adec:decorative xmlns:adec="http://schemas.microsoft.com/office/drawing/2017/decorative" val="1"/>
              </a:ext>
            </a:extLst>
          </p:cNvPr>
          <p:cNvSpPr>
            <a:spLocks noGrp="1"/>
          </p:cNvSpPr>
          <p:nvPr>
            <p:ph type="pic" sz="quarter" idx="24" hasCustomPrompt="1"/>
          </p:nvPr>
        </p:nvSpPr>
        <p:spPr>
          <a:xfrm>
            <a:off x="5706738" y="6173927"/>
            <a:ext cx="3643313" cy="579437"/>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6" name="Text Placeholder 41">
            <a:extLst>
              <a:ext uri="{FF2B5EF4-FFF2-40B4-BE49-F238E27FC236}">
                <a16:creationId xmlns:a16="http://schemas.microsoft.com/office/drawing/2014/main" id="{5EBB73BC-55F3-4270-D904-0E40AD5957E9}"/>
              </a:ext>
            </a:extLst>
          </p:cNvPr>
          <p:cNvSpPr>
            <a:spLocks noGrp="1"/>
          </p:cNvSpPr>
          <p:nvPr>
            <p:ph type="body" sz="quarter" idx="23"/>
          </p:nvPr>
        </p:nvSpPr>
        <p:spPr>
          <a:xfrm>
            <a:off x="5976304" y="6256477"/>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solidFill>
                  <a:srgbClr val="40907F"/>
                </a:solidFill>
              </a:defRPr>
            </a:lvl1pPr>
          </a:lstStyle>
          <a:p>
            <a:r>
              <a:rPr lang="en-GB" dirty="0"/>
              <a:t>Click to edit</a:t>
            </a:r>
            <a:endParaRPr lang="en-US" dirty="0"/>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40907F"/>
            </a:solidFill>
          </a:ln>
        </p:spPr>
        <p:txBody>
          <a:bodyPr/>
          <a:lstStyle/>
          <a:p>
            <a:endParaRPr lang="en-US"/>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lIns="0" tIns="0"/>
          <a:lstStyle>
            <a:lvl1pPr algn="ctr">
              <a:defRPr lang="en-US" sz="1800" b="1" i="0" kern="1200" baseline="0" dirty="0">
                <a:solidFill>
                  <a:srgbClr val="40907F"/>
                </a:solidFill>
                <a:latin typeface="Arial" panose="020B0604020202020204" pitchFamily="34" charset="0"/>
                <a:ea typeface="+mj-ea"/>
                <a:cs typeface="+mj-cs"/>
              </a:defRPr>
            </a:lvl1pPr>
          </a:lstStyle>
          <a:p>
            <a:pPr lvl="0"/>
            <a:r>
              <a:rPr lang="en-GB" dirty="0"/>
              <a:t>Click to edit</a:t>
            </a:r>
            <a:endParaRPr lang="en-US" dirty="0"/>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dirty="0"/>
              <a:t>Click to edit</a:t>
            </a:r>
            <a:endParaRPr lang="en-US" dirty="0"/>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40907F"/>
            </a:solidFill>
          </a:ln>
        </p:spPr>
        <p:txBody>
          <a:bodyPr/>
          <a:lstStyle/>
          <a:p>
            <a:endParaRPr lang="en-US" dirty="0"/>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40907F"/>
            </a:solidFill>
          </a:ln>
        </p:spPr>
        <p:style>
          <a:lnRef idx="1">
            <a:schemeClr val="accent1"/>
          </a:lnRef>
          <a:fillRef idx="0">
            <a:schemeClr val="accent1"/>
          </a:fillRef>
          <a:effectRef idx="0">
            <a:schemeClr val="accent1"/>
          </a:effectRef>
          <a:fontRef idx="minor">
            <a:schemeClr val="tx1"/>
          </a:fontRef>
        </p:style>
      </p:cxnSp>
      <p:pic>
        <p:nvPicPr>
          <p:cNvPr id="18" name="Picture 17" descr="Scissors icon">
            <a:extLst>
              <a:ext uri="{FF2B5EF4-FFF2-40B4-BE49-F238E27FC236}">
                <a16:creationId xmlns:a16="http://schemas.microsoft.com/office/drawing/2014/main" id="{6F72EBA6-F59E-F096-F2DA-C54BD75E2B25}"/>
              </a:ext>
            </a:extLst>
          </p:cNvPr>
          <p:cNvPicPr>
            <a:picLocks noChangeAspect="1"/>
          </p:cNvPicPr>
          <p:nvPr userDrawn="1"/>
        </p:nvPicPr>
        <p:blipFill>
          <a:blip r:embed="rId2"/>
          <a:stretch>
            <a:fillRect/>
          </a:stretch>
        </p:blipFill>
        <p:spPr>
          <a:xfrm rot="16200000" flipH="1">
            <a:off x="5931494" y="213191"/>
            <a:ext cx="329010"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589460"/>
            <a:ext cx="0" cy="6337120"/>
          </a:xfrm>
          <a:prstGeom prst="line">
            <a:avLst/>
          </a:prstGeom>
          <a:ln w="34925">
            <a:prstDash val="dash"/>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solidFill>
                  <a:srgbClr val="40907F"/>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0907F"/>
                </a:solidFill>
              </a:defRPr>
            </a:lvl1pPr>
          </a:lstStyle>
          <a:p>
            <a:r>
              <a:rPr lang="en-GB" dirty="0"/>
              <a:t>Click to edit</a:t>
            </a:r>
            <a:endParaRPr lang="en-US" dirty="0"/>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5" y="1408082"/>
            <a:ext cx="3775513" cy="4085161"/>
          </a:xfrm>
          <a:prstGeom prst="rect">
            <a:avLst/>
          </a:prstGeom>
          <a:ln w="50800" cap="sq">
            <a:solidFill>
              <a:srgbClr val="40907F"/>
            </a:solidFill>
          </a:ln>
        </p:spPr>
        <p:txBody>
          <a:bodyPr/>
          <a:lstStyle/>
          <a:p>
            <a:endParaRPr lang="en-US" dirty="0"/>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2" y="1447425"/>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8" y="3710012"/>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6" y="1386419"/>
            <a:ext cx="3775513" cy="4085161"/>
          </a:xfrm>
          <a:prstGeom prst="rect">
            <a:avLst/>
          </a:prstGeom>
          <a:ln w="50800" cap="sq">
            <a:solidFill>
              <a:srgbClr val="40907F"/>
            </a:solidFill>
          </a:ln>
        </p:spPr>
        <p:txBody>
          <a:bodyPr/>
          <a:lstStyle/>
          <a:p>
            <a:endParaRPr lang="en-US"/>
          </a:p>
        </p:txBody>
      </p:sp>
      <p:sp>
        <p:nvSpPr>
          <p:cNvPr id="6" name="Arrow">
            <a:extLst>
              <a:ext uri="{FF2B5EF4-FFF2-40B4-BE49-F238E27FC236}">
                <a16:creationId xmlns:a16="http://schemas.microsoft.com/office/drawing/2014/main" id="{2405DC80-D4F9-AF03-87B4-5FD807E27C67}"/>
              </a:ext>
              <a:ext uri="{C183D7F6-B498-43B3-948B-1728B52AA6E4}">
                <adec:decorative xmlns:adec="http://schemas.microsoft.com/office/drawing/2017/decorative" val="1"/>
              </a:ext>
            </a:extLst>
          </p:cNvPr>
          <p:cNvSpPr>
            <a:spLocks noGrp="1"/>
          </p:cNvSpPr>
          <p:nvPr>
            <p:ph type="pic" sz="quarter" idx="18" hasCustomPrompt="1"/>
          </p:nvPr>
        </p:nvSpPr>
        <p:spPr>
          <a:xfrm rot="20481903">
            <a:off x="5890120" y="720270"/>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21" name="Arrow">
            <a:extLst>
              <a:ext uri="{FF2B5EF4-FFF2-40B4-BE49-F238E27FC236}">
                <a16:creationId xmlns:a16="http://schemas.microsoft.com/office/drawing/2014/main" id="{490A7667-F713-501A-63AF-EEAD14526B82}"/>
              </a:ext>
              <a:ext uri="{C183D7F6-B498-43B3-948B-1728B52AA6E4}">
                <adec:decorative xmlns:adec="http://schemas.microsoft.com/office/drawing/2017/decorative" val="1"/>
              </a:ext>
            </a:extLst>
          </p:cNvPr>
          <p:cNvSpPr>
            <a:spLocks noGrp="1"/>
          </p:cNvSpPr>
          <p:nvPr>
            <p:ph type="pic" sz="quarter" idx="19" hasCustomPrompt="1"/>
          </p:nvPr>
        </p:nvSpPr>
        <p:spPr>
          <a:xfrm rot="9839628">
            <a:off x="3322173" y="5443789"/>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4"/>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5"/>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6"/>
          <a:srcRect/>
          <a:stretch>
            <a:fillRect/>
          </a:stretch>
        </p:blipFill>
        <p:spPr>
          <a:xfrm>
            <a:off x="8903372" y="6102232"/>
            <a:ext cx="2072055" cy="686007"/>
          </a:xfrm>
          <a:prstGeom prst="rect">
            <a:avLst/>
          </a:prstGeom>
        </p:spPr>
      </p:pic>
      <p:sp>
        <p:nvSpPr>
          <p:cNvPr id="20" name="AutoShape 5">
            <a:extLst>
              <a:ext uri="{FF2B5EF4-FFF2-40B4-BE49-F238E27FC236}">
                <a16:creationId xmlns:a16="http://schemas.microsoft.com/office/drawing/2014/main" id="{6F01D4DD-FAF6-D59B-C700-66E45D95B6AB}"/>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rgbClr val="40907F"/>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dirty="0"/>
              <a:t>Key stage:</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0" name="Group 2">
            <a:extLst>
              <a:ext uri="{FF2B5EF4-FFF2-40B4-BE49-F238E27FC236}">
                <a16:creationId xmlns:a16="http://schemas.microsoft.com/office/drawing/2014/main" id="{C5FF42A0-2B22-9A4D-5106-8ED5B94E40D0}"/>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1" name="Freeform 3">
              <a:extLst>
                <a:ext uri="{FF2B5EF4-FFF2-40B4-BE49-F238E27FC236}">
                  <a16:creationId xmlns:a16="http://schemas.microsoft.com/office/drawing/2014/main" id="{F205FFBF-5408-C844-0E3B-D5D353C0652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12" name="TextBox 4">
            <a:extLst>
              <a:ext uri="{FF2B5EF4-FFF2-40B4-BE49-F238E27FC236}">
                <a16:creationId xmlns:a16="http://schemas.microsoft.com/office/drawing/2014/main" id="{239144C5-C2E0-CF18-E233-F8758440FD2C}"/>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pic>
        <p:nvPicPr>
          <p:cNvPr id="18" name="Picture 7" descr="Historic England logo">
            <a:extLst>
              <a:ext uri="{FF2B5EF4-FFF2-40B4-BE49-F238E27FC236}">
                <a16:creationId xmlns:a16="http://schemas.microsoft.com/office/drawing/2014/main" id="{01A08B8C-ABF2-20A3-5D1C-95CA41798853}"/>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0907F"/>
                </a:solidFill>
              </a:defRPr>
            </a:lvl1pPr>
          </a:lstStyle>
          <a:p>
            <a:r>
              <a:rPr lang="en-GB" dirty="0"/>
              <a:t>Click to edit</a:t>
            </a:r>
            <a:endParaRPr lang="en-US" dirty="0"/>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dirty="0"/>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40" name="Washi">
            <a:extLst>
              <a:ext uri="{FF2B5EF4-FFF2-40B4-BE49-F238E27FC236}">
                <a16:creationId xmlns:a16="http://schemas.microsoft.com/office/drawing/2014/main" id="{68DAFA26-B1D9-C74E-55A7-71DDCA28DD34}"/>
              </a:ext>
              <a:ext uri="{C183D7F6-B498-43B3-948B-1728B52AA6E4}">
                <adec:decorative xmlns:adec="http://schemas.microsoft.com/office/drawing/2017/decorative" val="1"/>
              </a:ext>
            </a:extLst>
          </p:cNvPr>
          <p:cNvSpPr>
            <a:spLocks noGrp="1"/>
          </p:cNvSpPr>
          <p:nvPr>
            <p:ph type="pic" sz="quarter" idx="22" hasCustomPrompt="1"/>
          </p:nvPr>
        </p:nvSpPr>
        <p:spPr>
          <a:xfrm>
            <a:off x="965507" y="3731741"/>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dirty="0"/>
              <a:t> </a:t>
            </a:r>
          </a:p>
        </p:txBody>
      </p:sp>
      <p:sp>
        <p:nvSpPr>
          <p:cNvPr id="42" name="Text Placeholder 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43" name="Washi">
            <a:extLst>
              <a:ext uri="{FF2B5EF4-FFF2-40B4-BE49-F238E27FC236}">
                <a16:creationId xmlns:a16="http://schemas.microsoft.com/office/drawing/2014/main" id="{D1F788DE-674D-9F5F-697C-9723C3D8243A}"/>
              </a:ext>
              <a:ext uri="{C183D7F6-B498-43B3-948B-1728B52AA6E4}">
                <adec:decorative xmlns:adec="http://schemas.microsoft.com/office/drawing/2017/decorative" val="1"/>
              </a:ext>
            </a:extLst>
          </p:cNvPr>
          <p:cNvSpPr>
            <a:spLocks noGrp="1"/>
          </p:cNvSpPr>
          <p:nvPr>
            <p:ph type="pic" sz="quarter" idx="24" hasCustomPrompt="1"/>
          </p:nvPr>
        </p:nvSpPr>
        <p:spPr>
          <a:xfrm>
            <a:off x="4883450" y="3758075"/>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4" name="Text Placeholder 2">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a:p>
        </p:txBody>
      </p:sp>
      <p:sp>
        <p:nvSpPr>
          <p:cNvPr id="45" name="Washi 3">
            <a:extLst>
              <a:ext uri="{FF2B5EF4-FFF2-40B4-BE49-F238E27FC236}">
                <a16:creationId xmlns:a16="http://schemas.microsoft.com/office/drawing/2014/main" id="{0E7352E7-3CC4-489C-AB1C-12552E4C62F8}"/>
              </a:ext>
              <a:ext uri="{C183D7F6-B498-43B3-948B-1728B52AA6E4}">
                <adec:decorative xmlns:adec="http://schemas.microsoft.com/office/drawing/2017/decorative" val="1"/>
              </a:ext>
            </a:extLst>
          </p:cNvPr>
          <p:cNvSpPr>
            <a:spLocks noGrp="1"/>
          </p:cNvSpPr>
          <p:nvPr>
            <p:ph type="pic" sz="quarter" idx="26" hasCustomPrompt="1"/>
          </p:nvPr>
        </p:nvSpPr>
        <p:spPr>
          <a:xfrm>
            <a:off x="8362619" y="3715787"/>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6" name="Text Washi 3">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C572-26AF-0076-FD55-E69E186A9DE8}"/>
              </a:ext>
            </a:extLst>
          </p:cNvPr>
          <p:cNvSpPr>
            <a:spLocks noGrp="1"/>
          </p:cNvSpPr>
          <p:nvPr>
            <p:ph type="title"/>
          </p:nvPr>
        </p:nvSpPr>
        <p:spPr>
          <a:xfrm>
            <a:off x="319494" y="-1016135"/>
            <a:ext cx="10515600" cy="913835"/>
          </a:xfrm>
        </p:spPr>
        <p:txBody>
          <a:bodyPr/>
          <a:lstStyle>
            <a:lvl1pPr>
              <a:defRPr baseline="0">
                <a:solidFill>
                  <a:srgbClr val="40907F"/>
                </a:solidFill>
              </a:defRPr>
            </a:lvl1pPr>
          </a:lstStyle>
          <a:p>
            <a:r>
              <a:rPr lang="en-GB" dirty="0"/>
              <a:t>Click to edit Master title style</a:t>
            </a:r>
            <a:endParaRPr lang="en-US" dirty="0"/>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7"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749232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14292200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463FF02-0301-DF84-92E0-8321102B7A72}"/>
              </a:ext>
            </a:extLst>
          </p:cNvPr>
          <p:cNvSpPr>
            <a:spLocks noGrp="1"/>
          </p:cNvSpPr>
          <p:nvPr>
            <p:ph type="title"/>
          </p:nvPr>
        </p:nvSpPr>
        <p:spPr>
          <a:xfrm>
            <a:off x="410966" y="-1384129"/>
            <a:ext cx="10515600" cy="1325563"/>
          </a:xfrm>
        </p:spPr>
        <p:txBody>
          <a:bodyPr/>
          <a:lstStyle>
            <a:lvl1pPr>
              <a:defRPr baseline="0">
                <a:solidFill>
                  <a:srgbClr val="40907F"/>
                </a:solidFill>
              </a:defRPr>
            </a:lvl1pPr>
          </a:lstStyle>
          <a:p>
            <a:r>
              <a:rPr lang="en-GB" dirty="0"/>
              <a:t>Click to edit Master title style</a:t>
            </a:r>
            <a:endParaRPr lang="en-US" dirty="0"/>
          </a:p>
        </p:txBody>
      </p:sp>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14137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5416AA-2391-2D1B-F0B8-BB5B910728EE}"/>
              </a:ext>
            </a:extLst>
          </p:cNvPr>
          <p:cNvSpPr>
            <a:spLocks noGrp="1"/>
          </p:cNvSpPr>
          <p:nvPr>
            <p:ph type="title"/>
          </p:nvPr>
        </p:nvSpPr>
        <p:spPr>
          <a:xfrm>
            <a:off x="319494" y="-1016135"/>
            <a:ext cx="10515600" cy="1016135"/>
          </a:xfrm>
        </p:spPr>
        <p:txBody>
          <a:bodyPr/>
          <a:lstStyle>
            <a:lvl1pPr>
              <a:defRPr baseline="0">
                <a:solidFill>
                  <a:srgbClr val="40907F"/>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12" name="Title 4">
            <a:extLst>
              <a:ext uri="{FF2B5EF4-FFF2-40B4-BE49-F238E27FC236}">
                <a16:creationId xmlns:a16="http://schemas.microsoft.com/office/drawing/2014/main" id="{40320725-1898-A86A-ED6B-74F787FC122B}"/>
              </a:ext>
            </a:extLst>
          </p:cNvPr>
          <p:cNvSpPr>
            <a:spLocks noGrp="1"/>
          </p:cNvSpPr>
          <p:nvPr>
            <p:ph type="title"/>
          </p:nvPr>
        </p:nvSpPr>
        <p:spPr>
          <a:xfrm>
            <a:off x="410966" y="-1384129"/>
            <a:ext cx="10515600" cy="1325563"/>
          </a:xfrm>
        </p:spPr>
        <p:txBody>
          <a:bodyPr/>
          <a:lstStyle>
            <a:lvl1pPr>
              <a:defRPr baseline="0">
                <a:solidFill>
                  <a:srgbClr val="40907F"/>
                </a:solidFill>
              </a:defRPr>
            </a:lvl1pPr>
          </a:lstStyle>
          <a:p>
            <a:r>
              <a:rPr lang="en-GB" dirty="0"/>
              <a:t>Click to edit Master title style</a:t>
            </a:r>
            <a:endParaRPr lang="en-US" dirty="0"/>
          </a:p>
        </p:txBody>
      </p:sp>
      <p:sp>
        <p:nvSpPr>
          <p:cNvPr id="13" name="Picture 10">
            <a:extLst>
              <a:ext uri="{FF2B5EF4-FFF2-40B4-BE49-F238E27FC236}">
                <a16:creationId xmlns:a16="http://schemas.microsoft.com/office/drawing/2014/main" id="{EC168A8E-E3C7-B41A-726B-1B6D37933446}"/>
              </a:ext>
              <a:ext uri="{C183D7F6-B498-43B3-948B-1728B52AA6E4}">
                <adec:decorative xmlns:adec="http://schemas.microsoft.com/office/drawing/2017/decorative" val="1"/>
              </a:ext>
            </a:extLst>
          </p:cNvPr>
          <p:cNvSpPr/>
          <p:nvPr userDrawn="1"/>
        </p:nvSpPr>
        <p:spPr>
          <a:xfrm rot="231877">
            <a:off x="89072" y="298489"/>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40907F"/>
          </a:solidFill>
          <a:ln w="24379" cap="flat">
            <a:noFill/>
            <a:prstDash val="solid"/>
            <a:miter/>
          </a:ln>
        </p:spPr>
        <p:txBody>
          <a:bodyPr rtlCol="0" anchor="ctr"/>
          <a:lstStyle/>
          <a:p>
            <a:endParaRPr lang="en-US"/>
          </a:p>
        </p:txBody>
      </p:sp>
      <p:sp>
        <p:nvSpPr>
          <p:cNvPr id="14" name="Text Placeholder 2">
            <a:extLst>
              <a:ext uri="{FF2B5EF4-FFF2-40B4-BE49-F238E27FC236}">
                <a16:creationId xmlns:a16="http://schemas.microsoft.com/office/drawing/2014/main" id="{C7E152C8-1564-9CD4-2ABE-55064C1128DA}"/>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rgbClr val="40907F"/>
                </a:solidFill>
              </a:defRPr>
            </a:lvl1pPr>
          </a:lstStyle>
          <a:p>
            <a:pPr lvl="0"/>
            <a:r>
              <a:rPr lang="en-GB" dirty="0"/>
              <a:t>How to use this PPT</a:t>
            </a:r>
          </a:p>
        </p:txBody>
      </p:sp>
      <p:sp>
        <p:nvSpPr>
          <p:cNvPr id="15" name="Content Placeholder 2">
            <a:extLst>
              <a:ext uri="{FF2B5EF4-FFF2-40B4-BE49-F238E27FC236}">
                <a16:creationId xmlns:a16="http://schemas.microsoft.com/office/drawing/2014/main" id="{765FCCB3-3076-2340-5BC6-BD76E591FADC}"/>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6" name="Text Placeholder 2">
            <a:extLst>
              <a:ext uri="{FF2B5EF4-FFF2-40B4-BE49-F238E27FC236}">
                <a16:creationId xmlns:a16="http://schemas.microsoft.com/office/drawing/2014/main" id="{F3A5F7B0-87B9-D779-448F-83341593B120}"/>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dirty="0">
                <a:cs typeface="Arial"/>
              </a:rPr>
              <a:t>Accompanying Resources:</a:t>
            </a:r>
          </a:p>
        </p:txBody>
      </p:sp>
      <p:sp>
        <p:nvSpPr>
          <p:cNvPr id="17" name="Content Placeholder 2">
            <a:extLst>
              <a:ext uri="{FF2B5EF4-FFF2-40B4-BE49-F238E27FC236}">
                <a16:creationId xmlns:a16="http://schemas.microsoft.com/office/drawing/2014/main" id="{3A4F0D21-6282-06E8-999E-BB08C0F3C3DC}"/>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Tree>
    <p:extLst>
      <p:ext uri="{BB962C8B-B14F-4D97-AF65-F5344CB8AC3E}">
        <p14:creationId xmlns:p14="http://schemas.microsoft.com/office/powerpoint/2010/main" val="9022634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0907F"/>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p>
            <a:endParaRPr lang="en-US"/>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0907F"/>
                </a:solidFill>
              </a:defRPr>
            </a:lvl1pPr>
          </a:lstStyle>
          <a:p>
            <a:r>
              <a:rPr lang="en-GB" dirty="0"/>
              <a:t>Click to edit</a:t>
            </a:r>
            <a:endParaRPr lang="en-US" dirty="0"/>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ADD0F0"/>
          </a:solidFill>
          <a:ln w="1544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0907F"/>
                </a:solidFill>
              </a:defRPr>
            </a:lvl1pPr>
          </a:lstStyle>
          <a:p>
            <a:r>
              <a:rPr lang="en-GB" dirty="0"/>
              <a:t>Click to edit</a:t>
            </a:r>
            <a:endParaRPr lang="en-US" dirty="0"/>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5C946">
              <a:alpha val="5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0907F"/>
                </a:solidFill>
              </a:defRPr>
            </a:lvl1pPr>
          </a:lstStyle>
          <a:p>
            <a:r>
              <a:rPr lang="en-GB" dirty="0"/>
              <a:t>Click to edit</a:t>
            </a:r>
            <a:endParaRPr lang="en-US" dirty="0"/>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grpSp>
        <p:nvGrpSpPr>
          <p:cNvPr id="5" name="Group 2">
            <a:extLst>
              <a:ext uri="{FF2B5EF4-FFF2-40B4-BE49-F238E27FC236}">
                <a16:creationId xmlns:a16="http://schemas.microsoft.com/office/drawing/2014/main" id="{821DB049-EE30-C60F-4BE8-EC4BF44F3BAC}"/>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6" name="Freeform 3">
              <a:extLst>
                <a:ext uri="{FF2B5EF4-FFF2-40B4-BE49-F238E27FC236}">
                  <a16:creationId xmlns:a16="http://schemas.microsoft.com/office/drawing/2014/main" id="{74C30591-6FD3-9022-64B0-DA6538303BB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7" name="TextBox 4">
            <a:extLst>
              <a:ext uri="{FF2B5EF4-FFF2-40B4-BE49-F238E27FC236}">
                <a16:creationId xmlns:a16="http://schemas.microsoft.com/office/drawing/2014/main" id="{D58DDF2A-AC69-11D0-7197-CFA5E5AE316D}"/>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0907F"/>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078120" y="5589969"/>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3" name="Group 2">
            <a:extLst>
              <a:ext uri="{FF2B5EF4-FFF2-40B4-BE49-F238E27FC236}">
                <a16:creationId xmlns:a16="http://schemas.microsoft.com/office/drawing/2014/main" id="{7FDE46AC-A9E1-7572-F6FB-B125C72FFDB7}"/>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4" name="Freeform 3">
              <a:extLst>
                <a:ext uri="{FF2B5EF4-FFF2-40B4-BE49-F238E27FC236}">
                  <a16:creationId xmlns:a16="http://schemas.microsoft.com/office/drawing/2014/main" id="{93CC7725-7842-6C90-329A-E7C115E56D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5" name="TextBox 4">
            <a:extLst>
              <a:ext uri="{FF2B5EF4-FFF2-40B4-BE49-F238E27FC236}">
                <a16:creationId xmlns:a16="http://schemas.microsoft.com/office/drawing/2014/main" id="{E72FBDE7-90A9-23FC-478B-516940194C99}"/>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solidFill>
                  <a:srgbClr val="40907F"/>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10" name="Washi">
            <a:extLst>
              <a:ext uri="{FF2B5EF4-FFF2-40B4-BE49-F238E27FC236}">
                <a16:creationId xmlns:a16="http://schemas.microsoft.com/office/drawing/2014/main" id="{39C52D04-F408-5642-E06A-3FDED0B51852}"/>
              </a:ext>
              <a:ext uri="{C183D7F6-B498-43B3-948B-1728B52AA6E4}">
                <adec:decorative xmlns:adec="http://schemas.microsoft.com/office/drawing/2017/decorative" val="1"/>
              </a:ext>
            </a:extLst>
          </p:cNvPr>
          <p:cNvSpPr>
            <a:spLocks noGrp="1"/>
          </p:cNvSpPr>
          <p:nvPr>
            <p:ph type="pic" sz="quarter" idx="24" hasCustomPrompt="1"/>
          </p:nvPr>
        </p:nvSpPr>
        <p:spPr>
          <a:xfrm>
            <a:off x="7177139" y="2630017"/>
            <a:ext cx="2223218" cy="579437"/>
          </a:xfrm>
          <a:prstGeom prst="rect">
            <a:avLst/>
          </a:prstGeom>
          <a:blipFill>
            <a:blip r:embed="rId2"/>
            <a:stretch>
              <a:fillRect l="-412" r="-412"/>
            </a:stretch>
          </a:blipFill>
        </p:spPr>
        <p:txBody>
          <a:bodyPr/>
          <a:lstStyle/>
          <a:p>
            <a:r>
              <a:rPr lang="en-US"/>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5" name="Washi">
            <a:extLst>
              <a:ext uri="{FF2B5EF4-FFF2-40B4-BE49-F238E27FC236}">
                <a16:creationId xmlns:a16="http://schemas.microsoft.com/office/drawing/2014/main" id="{E3B1B4E7-928C-1AD7-05F2-BB41C3FEB1C2}"/>
              </a:ext>
              <a:ext uri="{C183D7F6-B498-43B3-948B-1728B52AA6E4}">
                <adec:decorative xmlns:adec="http://schemas.microsoft.com/office/drawing/2017/decorative" val="1"/>
              </a:ext>
            </a:extLst>
          </p:cNvPr>
          <p:cNvSpPr>
            <a:spLocks noGrp="1"/>
          </p:cNvSpPr>
          <p:nvPr>
            <p:ph type="pic" sz="quarter" idx="25" hasCustomPrompt="1"/>
          </p:nvPr>
        </p:nvSpPr>
        <p:spPr>
          <a:xfrm>
            <a:off x="9178952" y="6110222"/>
            <a:ext cx="2223218" cy="579437"/>
          </a:xfrm>
          <a:prstGeom prst="rect">
            <a:avLst/>
          </a:prstGeom>
          <a:blipFill>
            <a:blip r:embed="rId2"/>
            <a:stretch>
              <a:fillRect l="-412" r="-412"/>
            </a:stretch>
          </a:blipFill>
        </p:spPr>
        <p:txBody>
          <a:bodyPr/>
          <a:lstStyle/>
          <a:p>
            <a:r>
              <a:rPr lang="en-US"/>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358D3-0AB5-6620-A638-0B4A1EB1ED92}"/>
              </a:ext>
            </a:extLst>
          </p:cNvPr>
          <p:cNvSpPr>
            <a:spLocks noGrp="1"/>
          </p:cNvSpPr>
          <p:nvPr>
            <p:ph type="title"/>
          </p:nvPr>
        </p:nvSpPr>
        <p:spPr>
          <a:xfrm>
            <a:off x="838200" y="-1027907"/>
            <a:ext cx="10515600" cy="1027907"/>
          </a:xfrm>
          <a:prstGeom prst="rect">
            <a:avLst/>
          </a:prstGeom>
        </p:spPr>
        <p:txBody>
          <a:bodyPr vert="horz" lIns="91440" tIns="45720" rIns="91440" bIns="45720" rtlCol="0" anchor="ctr">
            <a:normAutofit/>
          </a:bodyPr>
          <a:lstStyle/>
          <a:p>
            <a:r>
              <a:rPr lang="en-GB" dirty="0"/>
              <a:t>Click to edit Master title style</a:t>
            </a:r>
            <a:endParaRPr lang="en-US" dirty="0"/>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661" r:id="rId2"/>
    <p:sldLayoutId id="2147483691" r:id="rId3"/>
    <p:sldLayoutId id="2147483650" r:id="rId4"/>
    <p:sldLayoutId id="2147483683" r:id="rId5"/>
    <p:sldLayoutId id="2147483684" r:id="rId6"/>
    <p:sldLayoutId id="2147483673" r:id="rId7"/>
    <p:sldLayoutId id="2147483677" r:id="rId8"/>
    <p:sldLayoutId id="2147483679" r:id="rId9"/>
    <p:sldLayoutId id="2147483680" r:id="rId10"/>
    <p:sldLayoutId id="2147483666" r:id="rId11"/>
    <p:sldLayoutId id="2147483685" r:id="rId12"/>
    <p:sldLayoutId id="2147483667" r:id="rId13"/>
    <p:sldLayoutId id="2147483675" r:id="rId14"/>
    <p:sldLayoutId id="2147483671" r:id="rId15"/>
    <p:sldLayoutId id="2147483681" r:id="rId16"/>
    <p:sldLayoutId id="2147483672" r:id="rId17"/>
    <p:sldLayoutId id="2147483678" r:id="rId18"/>
    <p:sldLayoutId id="2147483664" r:id="rId19"/>
    <p:sldLayoutId id="2147483663" r:id="rId20"/>
    <p:sldLayoutId id="2147483660" r:id="rId21"/>
    <p:sldLayoutId id="2147483670" r:id="rId22"/>
    <p:sldLayoutId id="2147483682" r:id="rId23"/>
    <p:sldLayoutId id="2147483690" r:id="rId24"/>
  </p:sldLayoutIdLst>
  <p:txStyles>
    <p:titleStyle>
      <a:lvl1pPr algn="l" defTabSz="914400" rtl="0" eaLnBrk="1" latinLnBrk="0" hangingPunct="1">
        <a:lnSpc>
          <a:spcPct val="90000"/>
        </a:lnSpc>
        <a:spcBef>
          <a:spcPct val="0"/>
        </a:spcBef>
        <a:buNone/>
        <a:defRPr sz="2600" b="1" i="0" kern="1200" baseline="0">
          <a:solidFill>
            <a:srgbClr val="40907F"/>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emf"/></Relationships>
</file>

<file path=ppt/slides/_rels/slide11.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33.jpg"/></Relationships>
</file>

<file path=ppt/slides/_rels/slide12.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emf"/></Relationships>
</file>

<file path=ppt/slides/_rels/slide13.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emf"/></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emf"/></Relationships>
</file>

<file path=ppt/slides/_rels/slide15.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emf"/></Relationships>
</file>

<file path=ppt/slides/_rels/slide16.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emf"/></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11.png"/><Relationship Id="rId1" Type="http://schemas.openxmlformats.org/officeDocument/2006/relationships/slideLayout" Target="../slideLayouts/slideLayout24.xml"/><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14.png"/><Relationship Id="rId1" Type="http://schemas.openxmlformats.org/officeDocument/2006/relationships/slideLayout" Target="../slideLayouts/slideLayout12.xml"/><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hyperlink" Target="http://www.historicengland.org.uk/education" TargetMode="External"/><Relationship Id="rId2" Type="http://schemas.openxmlformats.org/officeDocument/2006/relationships/image" Target="../media/image29.emf"/><Relationship Id="rId1" Type="http://schemas.openxmlformats.org/officeDocument/2006/relationships/slideLayout" Target="../slideLayouts/slideLayout24.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svg"/><Relationship Id="rId7" Type="http://schemas.openxmlformats.org/officeDocument/2006/relationships/image" Target="../media/image21.svg"/><Relationship Id="rId12" Type="http://schemas.openxmlformats.org/officeDocument/2006/relationships/image" Target="../media/image26.svg"/><Relationship Id="rId2" Type="http://schemas.openxmlformats.org/officeDocument/2006/relationships/image" Target="../media/image16.png"/><Relationship Id="rId1" Type="http://schemas.openxmlformats.org/officeDocument/2006/relationships/slideLayout" Target="../slideLayouts/slideLayout12.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sv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svg"/></Relationships>
</file>

<file path=ppt/slides/_rels/slide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11.xml"/><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45F971B1-27F6-3B4F-C2E3-1896B66EB6C2}"/>
              </a:ext>
            </a:extLst>
          </p:cNvPr>
          <p:cNvSpPr>
            <a:spLocks noGrp="1"/>
          </p:cNvSpPr>
          <p:nvPr>
            <p:ph type="title" idx="4294967295"/>
          </p:nvPr>
        </p:nvSpPr>
        <p:spPr>
          <a:xfrm>
            <a:off x="365125" y="2559050"/>
            <a:ext cx="3579813" cy="2409825"/>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GB" sz="2400" b="1" i="0" u="none" strike="noStrike" kern="1200" cap="none" spc="0" normalizeH="0" baseline="0" noProof="0" dirty="0">
                <a:ln>
                  <a:noFill/>
                </a:ln>
                <a:solidFill>
                  <a:schemeClr val="tx1"/>
                </a:solidFill>
                <a:effectLst/>
                <a:uLnTx/>
                <a:uFillTx/>
                <a:latin typeface="+mn-lt"/>
                <a:ea typeface="+mn-ea"/>
                <a:cs typeface="+mn-cs"/>
              </a:rPr>
              <a:t>How did William the Conqueror secure his control over Saxon England?</a:t>
            </a:r>
          </a:p>
          <a:p>
            <a:pPr marL="0" marR="0" lvl="0" indent="0" algn="l" defTabSz="914400" rtl="0" eaLnBrk="1" fontAlgn="auto" latinLnBrk="0" hangingPunct="1">
              <a:lnSpc>
                <a:spcPct val="100000"/>
              </a:lnSpc>
              <a:spcBef>
                <a:spcPts val="1000"/>
              </a:spcBef>
              <a:spcAft>
                <a:spcPts val="0"/>
              </a:spcAft>
              <a:buClrTx/>
              <a:buSzTx/>
              <a:buFontTx/>
              <a:buNone/>
              <a:tabLst/>
              <a:defRPr/>
            </a:pPr>
            <a:endParaRPr kumimoji="0" lang="en-GB" sz="2400" b="1"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Placeholder 5" descr="A large stone castle on top of a big grass covered hill">
            <a:extLst>
              <a:ext uri="{FF2B5EF4-FFF2-40B4-BE49-F238E27FC236}">
                <a16:creationId xmlns:a16="http://schemas.microsoft.com/office/drawing/2014/main" id="{DEFD58CD-33D7-47AC-881C-8C6B0A240771}"/>
              </a:ext>
            </a:extLst>
          </p:cNvPr>
          <p:cNvPicPr>
            <a:picLocks noGrp="1" noChangeAspect="1"/>
          </p:cNvPicPr>
          <p:nvPr>
            <p:ph type="pic" sz="quarter" idx="10"/>
          </p:nvPr>
        </p:nvPicPr>
        <p:blipFill>
          <a:blip r:embed="rId3"/>
          <a:srcRect l="10780" r="10780"/>
          <a:stretch/>
        </p:blipFill>
        <p:spPr>
          <a:xfrm>
            <a:off x="4122819" y="0"/>
            <a:ext cx="8069181" cy="6858000"/>
          </a:xfrm>
        </p:spPr>
      </p:pic>
    </p:spTree>
    <p:extLst>
      <p:ext uri="{BB962C8B-B14F-4D97-AF65-F5344CB8AC3E}">
        <p14:creationId xmlns:p14="http://schemas.microsoft.com/office/powerpoint/2010/main" val="21585938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Content Placeholder 13">
            <a:extLst>
              <a:ext uri="{FF2B5EF4-FFF2-40B4-BE49-F238E27FC236}">
                <a16:creationId xmlns:a16="http://schemas.microsoft.com/office/drawing/2014/main" id="{467A28ED-F27F-4E64-B934-97E34690CF75}"/>
              </a:ext>
              <a:ext uri="{C183D7F6-B498-43B3-948B-1728B52AA6E4}">
                <adec:decorative xmlns:adec="http://schemas.microsoft.com/office/drawing/2017/decorative" val="1"/>
              </a:ext>
            </a:extLst>
          </p:cNvPr>
          <p:cNvPicPr>
            <a:picLocks noGrp="1" noChangeAspect="1"/>
          </p:cNvPicPr>
          <p:nvPr>
            <p:ph idx="1"/>
          </p:nvPr>
        </p:nvPicPr>
        <p:blipFill rotWithShape="1">
          <a:blip r:embed="rId3"/>
          <a:srcRect l="3947" r="1200" b="2269"/>
          <a:stretch/>
        </p:blipFill>
        <p:spPr>
          <a:xfrm>
            <a:off x="648181" y="983848"/>
            <a:ext cx="9236599" cy="5509026"/>
          </a:xfrm>
        </p:spPr>
      </p:pic>
      <p:pic>
        <p:nvPicPr>
          <p:cNvPr id="10" name="Picture 9" descr="A huge castle complex with many defensives walls and towers on the edge of a river">
            <a:extLst>
              <a:ext uri="{FF2B5EF4-FFF2-40B4-BE49-F238E27FC236}">
                <a16:creationId xmlns:a16="http://schemas.microsoft.com/office/drawing/2014/main" id="{E78BE299-69BC-4881-B170-7AED6C04C2F9}"/>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550038" y="832809"/>
            <a:ext cx="9564789" cy="5787953"/>
          </a:xfrm>
          <a:prstGeom prst="rect">
            <a:avLst/>
          </a:prstGeom>
        </p:spPr>
      </p:pic>
      <p:sp>
        <p:nvSpPr>
          <p:cNvPr id="2" name="Title 1">
            <a:extLst>
              <a:ext uri="{FF2B5EF4-FFF2-40B4-BE49-F238E27FC236}">
                <a16:creationId xmlns:a16="http://schemas.microsoft.com/office/drawing/2014/main" id="{88FC1BC5-6FD6-44A2-A3ED-0AFAA33B68FE}"/>
              </a:ext>
            </a:extLst>
          </p:cNvPr>
          <p:cNvSpPr>
            <a:spLocks noGrp="1"/>
          </p:cNvSpPr>
          <p:nvPr>
            <p:ph type="title"/>
          </p:nvPr>
        </p:nvSpPr>
        <p:spPr/>
        <p:txBody>
          <a:bodyPr>
            <a:normAutofit fontScale="90000"/>
          </a:bodyPr>
          <a:lstStyle/>
          <a:p>
            <a:r>
              <a:rPr lang="en-GB" dirty="0"/>
              <a:t>2. Tower of London, London</a:t>
            </a:r>
            <a:br>
              <a:rPr lang="en-GB" dirty="0"/>
            </a:br>
            <a:endParaRPr lang="en-GB" dirty="0"/>
          </a:p>
        </p:txBody>
      </p:sp>
      <p:pic>
        <p:nvPicPr>
          <p:cNvPr id="6" name="Picture 3" descr="Decorative shape">
            <a:extLst>
              <a:ext uri="{FF2B5EF4-FFF2-40B4-BE49-F238E27FC236}">
                <a16:creationId xmlns:a16="http://schemas.microsoft.com/office/drawing/2014/main" id="{50BE1711-23F7-4F05-8938-F7BD891DA59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0800000" flipH="1">
            <a:off x="7735406" y="3171076"/>
            <a:ext cx="4247159" cy="3917369"/>
          </a:xfrm>
          <a:prstGeom prst="rect">
            <a:avLst/>
          </a:prstGeom>
        </p:spPr>
      </p:pic>
      <p:sp>
        <p:nvSpPr>
          <p:cNvPr id="9" name="TextBox 8">
            <a:extLst>
              <a:ext uri="{FF2B5EF4-FFF2-40B4-BE49-F238E27FC236}">
                <a16:creationId xmlns:a16="http://schemas.microsoft.com/office/drawing/2014/main" id="{BB1F89B1-FEF8-4F36-ADCE-DAB5618FC4BA}"/>
              </a:ext>
            </a:extLst>
          </p:cNvPr>
          <p:cNvSpPr txBox="1"/>
          <p:nvPr/>
        </p:nvSpPr>
        <p:spPr>
          <a:xfrm>
            <a:off x="8336505" y="3925329"/>
            <a:ext cx="2946400" cy="2031325"/>
          </a:xfrm>
          <a:prstGeom prst="rect">
            <a:avLst/>
          </a:prstGeom>
          <a:noFill/>
        </p:spPr>
        <p:txBody>
          <a:bodyPr wrap="square" rtlCol="0">
            <a:spAutoFit/>
          </a:bodyPr>
          <a:lstStyle/>
          <a:p>
            <a:pPr algn="ctr"/>
            <a:r>
              <a:rPr lang="en-GB" dirty="0"/>
              <a:t>The River Thames</a:t>
            </a:r>
          </a:p>
          <a:p>
            <a:pPr algn="ctr"/>
            <a:r>
              <a:rPr lang="en-GB" dirty="0"/>
              <a:t>and the Tower of London.  The main 'White Tower' was built in 1078 and from here the country was governed during the medieval period.</a:t>
            </a:r>
          </a:p>
        </p:txBody>
      </p:sp>
    </p:spTree>
    <p:extLst>
      <p:ext uri="{BB962C8B-B14F-4D97-AF65-F5344CB8AC3E}">
        <p14:creationId xmlns:p14="http://schemas.microsoft.com/office/powerpoint/2010/main" val="15046586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4143BE-84DC-017C-D802-1AEE30C674CD}"/>
              </a:ext>
            </a:extLst>
          </p:cNvPr>
          <p:cNvSpPr>
            <a:spLocks noGrp="1"/>
          </p:cNvSpPr>
          <p:nvPr>
            <p:ph type="title"/>
          </p:nvPr>
        </p:nvSpPr>
        <p:spPr/>
        <p:txBody>
          <a:bodyPr/>
          <a:lstStyle/>
          <a:p>
            <a:r>
              <a:rPr lang="en-GB" dirty="0"/>
              <a:t>3. The Keep, Dover Castle, Dover, Kent</a:t>
            </a:r>
          </a:p>
        </p:txBody>
      </p:sp>
      <p:pic>
        <p:nvPicPr>
          <p:cNvPr id="12" name="Picture 11" descr="A stone castle on its grounds">
            <a:extLst>
              <a:ext uri="{FF2B5EF4-FFF2-40B4-BE49-F238E27FC236}">
                <a16:creationId xmlns:a16="http://schemas.microsoft.com/office/drawing/2014/main" id="{D270DD63-13B6-4CA3-9109-A72D0BE75153}"/>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2390627" y="1149456"/>
            <a:ext cx="8499786" cy="5631678"/>
          </a:xfrm>
          <a:prstGeom prst="rect">
            <a:avLst/>
          </a:prstGeom>
        </p:spPr>
      </p:pic>
      <p:pic>
        <p:nvPicPr>
          <p:cNvPr id="8" name="Content Placeholder 7">
            <a:extLst>
              <a:ext uri="{FF2B5EF4-FFF2-40B4-BE49-F238E27FC236}">
                <a16:creationId xmlns:a16="http://schemas.microsoft.com/office/drawing/2014/main" id="{923117BC-534C-4703-B1C5-A7E1716EB56D}"/>
              </a:ext>
              <a:ext uri="{C183D7F6-B498-43B3-948B-1728B52AA6E4}">
                <adec:decorative xmlns:adec="http://schemas.microsoft.com/office/drawing/2017/decorative" val="1"/>
              </a:ext>
            </a:extLst>
          </p:cNvPr>
          <p:cNvPicPr>
            <a:picLocks noGrp="1" noChangeAspect="1"/>
          </p:cNvPicPr>
          <p:nvPr>
            <p:ph idx="1"/>
          </p:nvPr>
        </p:nvPicPr>
        <p:blipFill>
          <a:blip r:embed="rId4"/>
          <a:stretch>
            <a:fillRect/>
          </a:stretch>
        </p:blipFill>
        <p:spPr>
          <a:xfrm>
            <a:off x="2557186" y="1310479"/>
            <a:ext cx="8166667" cy="5309631"/>
          </a:xfrm>
        </p:spPr>
      </p:pic>
      <p:grpSp>
        <p:nvGrpSpPr>
          <p:cNvPr id="5" name="Group 4">
            <a:extLst>
              <a:ext uri="{FF2B5EF4-FFF2-40B4-BE49-F238E27FC236}">
                <a16:creationId xmlns:a16="http://schemas.microsoft.com/office/drawing/2014/main" id="{CBF1CC20-D6BA-EC85-B22F-F5D4C8E4861C}"/>
              </a:ext>
              <a:ext uri="{C183D7F6-B498-43B3-948B-1728B52AA6E4}">
                <adec:decorative xmlns:adec="http://schemas.microsoft.com/office/drawing/2017/decorative" val="1"/>
              </a:ext>
            </a:extLst>
          </p:cNvPr>
          <p:cNvGrpSpPr/>
          <p:nvPr/>
        </p:nvGrpSpPr>
        <p:grpSpPr>
          <a:xfrm>
            <a:off x="-315983" y="2917335"/>
            <a:ext cx="4417542" cy="4180792"/>
            <a:chOff x="181857" y="1190135"/>
            <a:chExt cx="4417542" cy="4180792"/>
          </a:xfrm>
        </p:grpSpPr>
        <p:pic>
          <p:nvPicPr>
            <p:cNvPr id="6" name="Picture 3" descr="The strategic importance of Dover has long been recognised. The great Keep, built in the 1180s by King Henry II to provide both security and accommodation, was the strongpoint of the&#10;medieval Castle. ">
              <a:extLst>
                <a:ext uri="{FF2B5EF4-FFF2-40B4-BE49-F238E27FC236}">
                  <a16:creationId xmlns:a16="http://schemas.microsoft.com/office/drawing/2014/main" id="{50BE1711-23F7-4F05-8938-F7BD891DA599}"/>
                </a:ext>
                <a:ext uri="{C183D7F6-B498-43B3-948B-1728B52AA6E4}">
                  <adec:decorative xmlns:adec="http://schemas.microsoft.com/office/drawing/2017/decorative" val="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0800000" flipH="1">
              <a:off x="181857" y="1190135"/>
              <a:ext cx="4417542" cy="4180792"/>
            </a:xfrm>
            <a:prstGeom prst="rect">
              <a:avLst/>
            </a:prstGeom>
          </p:spPr>
        </p:pic>
        <p:sp>
          <p:nvSpPr>
            <p:cNvPr id="9" name="TextBox 8">
              <a:extLst>
                <a:ext uri="{FF2B5EF4-FFF2-40B4-BE49-F238E27FC236}">
                  <a16:creationId xmlns:a16="http://schemas.microsoft.com/office/drawing/2014/main" id="{BB1F89B1-FEF8-4F36-ADCE-DAB5618FC4BA}"/>
                </a:ext>
              </a:extLst>
            </p:cNvPr>
            <p:cNvSpPr txBox="1"/>
            <p:nvPr/>
          </p:nvSpPr>
          <p:spPr>
            <a:xfrm>
              <a:off x="894278" y="1981200"/>
              <a:ext cx="2743002" cy="2585323"/>
            </a:xfrm>
            <a:prstGeom prst="rect">
              <a:avLst/>
            </a:prstGeom>
            <a:noFill/>
          </p:spPr>
          <p:txBody>
            <a:bodyPr wrap="square" rtlCol="0">
              <a:spAutoFit/>
            </a:bodyPr>
            <a:lstStyle/>
            <a:p>
              <a:pPr algn="ctr"/>
              <a:r>
                <a:rPr lang="en-GB" dirty="0"/>
                <a:t>The strategic importance of Dover has long been recognised. The great Keep, built in the 1180s by King Henry II to provide both security and accommodation, was the strongpoint of the</a:t>
              </a:r>
            </a:p>
            <a:p>
              <a:pPr algn="ctr"/>
              <a:r>
                <a:rPr lang="en-GB" dirty="0"/>
                <a:t>medieval Castle. </a:t>
              </a:r>
            </a:p>
          </p:txBody>
        </p:sp>
      </p:grpSp>
    </p:spTree>
    <p:extLst>
      <p:ext uri="{BB962C8B-B14F-4D97-AF65-F5344CB8AC3E}">
        <p14:creationId xmlns:p14="http://schemas.microsoft.com/office/powerpoint/2010/main" val="34998048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C1BC5-6FD6-44A2-A3ED-0AFAA33B68FE}"/>
              </a:ext>
            </a:extLst>
          </p:cNvPr>
          <p:cNvSpPr>
            <a:spLocks noGrp="1"/>
          </p:cNvSpPr>
          <p:nvPr>
            <p:ph type="title"/>
          </p:nvPr>
        </p:nvSpPr>
        <p:spPr/>
        <p:txBody>
          <a:bodyPr>
            <a:normAutofit fontScale="90000"/>
          </a:bodyPr>
          <a:lstStyle/>
          <a:p>
            <a:r>
              <a:rPr lang="en-GB" dirty="0"/>
              <a:t>4. Carisbrooke Castle, Isle of Wight</a:t>
            </a:r>
            <a:br>
              <a:rPr lang="en-GB" dirty="0"/>
            </a:br>
            <a:endParaRPr lang="en-GB" dirty="0"/>
          </a:p>
        </p:txBody>
      </p:sp>
      <p:pic>
        <p:nvPicPr>
          <p:cNvPr id="5" name="Content Placeholder 4">
            <a:extLst>
              <a:ext uri="{FF2B5EF4-FFF2-40B4-BE49-F238E27FC236}">
                <a16:creationId xmlns:a16="http://schemas.microsoft.com/office/drawing/2014/main" id="{E276F6C9-2AF8-436B-AEF3-B14E3EC1EE67}"/>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a:xfrm>
            <a:off x="550038" y="960699"/>
            <a:ext cx="9308948" cy="5532175"/>
          </a:xfrm>
        </p:spPr>
      </p:pic>
      <p:pic>
        <p:nvPicPr>
          <p:cNvPr id="10" name="Picture 9" descr="A circular stone castle on a mound with an enclosed area of land, the bailey, so one side of it.">
            <a:extLst>
              <a:ext uri="{FF2B5EF4-FFF2-40B4-BE49-F238E27FC236}">
                <a16:creationId xmlns:a16="http://schemas.microsoft.com/office/drawing/2014/main" id="{E78BE299-69BC-4881-B170-7AED6C04C2F9}"/>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550038" y="832809"/>
            <a:ext cx="9564789" cy="5787953"/>
          </a:xfrm>
          <a:prstGeom prst="rect">
            <a:avLst/>
          </a:prstGeom>
        </p:spPr>
      </p:pic>
      <p:pic>
        <p:nvPicPr>
          <p:cNvPr id="6" name="Picture 3" descr="Decorative shape">
            <a:extLst>
              <a:ext uri="{FF2B5EF4-FFF2-40B4-BE49-F238E27FC236}">
                <a16:creationId xmlns:a16="http://schemas.microsoft.com/office/drawing/2014/main" id="{50BE1711-23F7-4F05-8938-F7BD891DA59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0800000" flipH="1">
            <a:off x="7735406" y="3171076"/>
            <a:ext cx="4247159" cy="3917369"/>
          </a:xfrm>
          <a:prstGeom prst="rect">
            <a:avLst/>
          </a:prstGeom>
        </p:spPr>
      </p:pic>
      <p:sp>
        <p:nvSpPr>
          <p:cNvPr id="9" name="TextBox 8">
            <a:extLst>
              <a:ext uri="{FF2B5EF4-FFF2-40B4-BE49-F238E27FC236}">
                <a16:creationId xmlns:a16="http://schemas.microsoft.com/office/drawing/2014/main" id="{BB1F89B1-FEF8-4F36-ADCE-DAB5618FC4BA}"/>
              </a:ext>
            </a:extLst>
          </p:cNvPr>
          <p:cNvSpPr txBox="1"/>
          <p:nvPr/>
        </p:nvSpPr>
        <p:spPr>
          <a:xfrm>
            <a:off x="8371230" y="3925329"/>
            <a:ext cx="2946400" cy="1754326"/>
          </a:xfrm>
          <a:prstGeom prst="rect">
            <a:avLst/>
          </a:prstGeom>
          <a:noFill/>
        </p:spPr>
        <p:txBody>
          <a:bodyPr wrap="square" rtlCol="0">
            <a:spAutoFit/>
          </a:bodyPr>
          <a:lstStyle/>
          <a:p>
            <a:pPr algn="ctr"/>
            <a:r>
              <a:rPr lang="en-GB" dirty="0"/>
              <a:t>Standing on a </a:t>
            </a:r>
          </a:p>
          <a:p>
            <a:pPr algn="ctr"/>
            <a:r>
              <a:rPr lang="en-GB" dirty="0"/>
              <a:t>partly-artificial elevation, Carisbrooke Castle occupies site of an earlier Saxon stronghold which replaced a Roman fort. </a:t>
            </a:r>
          </a:p>
        </p:txBody>
      </p:sp>
    </p:spTree>
    <p:extLst>
      <p:ext uri="{BB962C8B-B14F-4D97-AF65-F5344CB8AC3E}">
        <p14:creationId xmlns:p14="http://schemas.microsoft.com/office/powerpoint/2010/main" val="1151569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4" descr="Aerial photo of a Castle.">
            <a:extLst>
              <a:ext uri="{FF2B5EF4-FFF2-40B4-BE49-F238E27FC236}">
                <a16:creationId xmlns:a16="http://schemas.microsoft.com/office/drawing/2014/main" id="{A077B8E0-63A0-4935-A91C-E75E0F3AC1C8}"/>
              </a:ext>
            </a:extLst>
          </p:cNvPr>
          <p:cNvPicPr>
            <a:picLocks noGrp="1" noChangeAspect="1"/>
          </p:cNvPicPr>
          <p:nvPr>
            <p:ph idx="1"/>
          </p:nvPr>
        </p:nvPicPr>
        <p:blipFill rotWithShape="1">
          <a:blip r:embed="rId3"/>
          <a:srcRect r="12529"/>
          <a:stretch/>
        </p:blipFill>
        <p:spPr>
          <a:xfrm>
            <a:off x="682414" y="1003852"/>
            <a:ext cx="9114729" cy="5489021"/>
          </a:xfrm>
        </p:spPr>
      </p:pic>
      <p:pic>
        <p:nvPicPr>
          <p:cNvPr id="10" name="Picture 9" descr="A ruined stone castle on a mound surrounded by a moat">
            <a:extLst>
              <a:ext uri="{FF2B5EF4-FFF2-40B4-BE49-F238E27FC236}">
                <a16:creationId xmlns:a16="http://schemas.microsoft.com/office/drawing/2014/main" id="{E78BE299-69BC-4881-B170-7AED6C04C2F9}"/>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550038" y="832809"/>
            <a:ext cx="9450489" cy="5787953"/>
          </a:xfrm>
          <a:prstGeom prst="rect">
            <a:avLst/>
          </a:prstGeom>
        </p:spPr>
      </p:pic>
      <p:sp>
        <p:nvSpPr>
          <p:cNvPr id="2" name="Title 1">
            <a:extLst>
              <a:ext uri="{FF2B5EF4-FFF2-40B4-BE49-F238E27FC236}">
                <a16:creationId xmlns:a16="http://schemas.microsoft.com/office/drawing/2014/main" id="{88FC1BC5-6FD6-44A2-A3ED-0AFAA33B68FE}"/>
              </a:ext>
            </a:extLst>
          </p:cNvPr>
          <p:cNvSpPr>
            <a:spLocks noGrp="1"/>
          </p:cNvSpPr>
          <p:nvPr>
            <p:ph type="title"/>
          </p:nvPr>
        </p:nvSpPr>
        <p:spPr/>
        <p:txBody>
          <a:bodyPr>
            <a:normAutofit fontScale="90000"/>
          </a:bodyPr>
          <a:lstStyle/>
          <a:p>
            <a:r>
              <a:rPr lang="en-GB" dirty="0"/>
              <a:t>5. Old Sarum, Salisbury, Wiltshire</a:t>
            </a:r>
            <a:br>
              <a:rPr lang="en-GB" dirty="0"/>
            </a:br>
            <a:endParaRPr lang="en-GB" dirty="0"/>
          </a:p>
        </p:txBody>
      </p:sp>
      <p:pic>
        <p:nvPicPr>
          <p:cNvPr id="6" name="Picture 3" descr="Decorative shape">
            <a:extLst>
              <a:ext uri="{FF2B5EF4-FFF2-40B4-BE49-F238E27FC236}">
                <a16:creationId xmlns:a16="http://schemas.microsoft.com/office/drawing/2014/main" id="{50BE1711-23F7-4F05-8938-F7BD891DA59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0800000" flipH="1">
            <a:off x="7735406" y="3171076"/>
            <a:ext cx="4247159" cy="3917369"/>
          </a:xfrm>
          <a:prstGeom prst="rect">
            <a:avLst/>
          </a:prstGeom>
        </p:spPr>
      </p:pic>
      <p:sp>
        <p:nvSpPr>
          <p:cNvPr id="9" name="TextBox 8">
            <a:extLst>
              <a:ext uri="{FF2B5EF4-FFF2-40B4-BE49-F238E27FC236}">
                <a16:creationId xmlns:a16="http://schemas.microsoft.com/office/drawing/2014/main" id="{BB1F89B1-FEF8-4F36-ADCE-DAB5618FC4BA}"/>
              </a:ext>
            </a:extLst>
          </p:cNvPr>
          <p:cNvSpPr txBox="1"/>
          <p:nvPr/>
        </p:nvSpPr>
        <p:spPr>
          <a:xfrm>
            <a:off x="8371230" y="3890604"/>
            <a:ext cx="2946400" cy="2585323"/>
          </a:xfrm>
          <a:prstGeom prst="rect">
            <a:avLst/>
          </a:prstGeom>
          <a:noFill/>
        </p:spPr>
        <p:txBody>
          <a:bodyPr wrap="square" rtlCol="0">
            <a:spAutoFit/>
          </a:bodyPr>
          <a:lstStyle/>
          <a:p>
            <a:pPr algn="ctr"/>
            <a:r>
              <a:rPr lang="en-GB" dirty="0"/>
              <a:t>An aerial view of the Norman castle at Old Sarum, built on the site of an Iron Age hillfort.  The castle declined in the 13th century when New Sarum (Salisbury) was founded nearby.</a:t>
            </a:r>
          </a:p>
          <a:p>
            <a:pPr algn="ctr"/>
            <a:r>
              <a:rPr lang="en-GB" dirty="0"/>
              <a:t>. </a:t>
            </a:r>
          </a:p>
        </p:txBody>
      </p:sp>
    </p:spTree>
    <p:extLst>
      <p:ext uri="{BB962C8B-B14F-4D97-AF65-F5344CB8AC3E}">
        <p14:creationId xmlns:p14="http://schemas.microsoft.com/office/powerpoint/2010/main" val="6083496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989314E0-38D0-4846-BD01-556FBDD0E956}"/>
              </a:ext>
              <a:ext uri="{C183D7F6-B498-43B3-948B-1728B52AA6E4}">
                <adec:decorative xmlns:adec="http://schemas.microsoft.com/office/drawing/2017/decorative" val="1"/>
              </a:ext>
            </a:extLst>
          </p:cNvPr>
          <p:cNvPicPr>
            <a:picLocks noGrp="1" noChangeAspect="1"/>
          </p:cNvPicPr>
          <p:nvPr>
            <p:ph idx="1"/>
          </p:nvPr>
        </p:nvPicPr>
        <p:blipFill rotWithShape="1">
          <a:blip r:embed="rId3"/>
          <a:srcRect t="6274" r="116" b="5552"/>
          <a:stretch/>
        </p:blipFill>
        <p:spPr>
          <a:xfrm>
            <a:off x="622480" y="1042756"/>
            <a:ext cx="9348834" cy="5450118"/>
          </a:xfrm>
        </p:spPr>
      </p:pic>
      <p:pic>
        <p:nvPicPr>
          <p:cNvPr id="12" name="Picture 11" descr="A circular stone castle on a mound with an enclosed area of land, the bailey, so one side of it.">
            <a:extLst>
              <a:ext uri="{FF2B5EF4-FFF2-40B4-BE49-F238E27FC236}">
                <a16:creationId xmlns:a16="http://schemas.microsoft.com/office/drawing/2014/main" id="{31A3725C-4B64-4247-9BF5-5533B7600998}"/>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622480" y="867967"/>
            <a:ext cx="9564789" cy="5787953"/>
          </a:xfrm>
          <a:prstGeom prst="rect">
            <a:avLst/>
          </a:prstGeom>
        </p:spPr>
      </p:pic>
      <p:sp>
        <p:nvSpPr>
          <p:cNvPr id="2" name="Title 1">
            <a:extLst>
              <a:ext uri="{FF2B5EF4-FFF2-40B4-BE49-F238E27FC236}">
                <a16:creationId xmlns:a16="http://schemas.microsoft.com/office/drawing/2014/main" id="{88FC1BC5-6FD6-44A2-A3ED-0AFAA33B68FE}"/>
              </a:ext>
            </a:extLst>
          </p:cNvPr>
          <p:cNvSpPr>
            <a:spLocks noGrp="1"/>
          </p:cNvSpPr>
          <p:nvPr>
            <p:ph type="title"/>
          </p:nvPr>
        </p:nvSpPr>
        <p:spPr/>
        <p:txBody>
          <a:bodyPr>
            <a:normAutofit fontScale="90000"/>
          </a:bodyPr>
          <a:lstStyle/>
          <a:p>
            <a:r>
              <a:rPr lang="en-GB" dirty="0"/>
              <a:t>6. Castle Acre Castle, Norfolk</a:t>
            </a:r>
            <a:br>
              <a:rPr lang="en-GB" dirty="0"/>
            </a:br>
            <a:endParaRPr lang="en-GB" dirty="0"/>
          </a:p>
        </p:txBody>
      </p:sp>
      <p:pic>
        <p:nvPicPr>
          <p:cNvPr id="6" name="Picture 3" descr="Decorative shape">
            <a:extLst>
              <a:ext uri="{FF2B5EF4-FFF2-40B4-BE49-F238E27FC236}">
                <a16:creationId xmlns:a16="http://schemas.microsoft.com/office/drawing/2014/main" id="{50BE1711-23F7-4F05-8938-F7BD891DA59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0800000" flipH="1">
            <a:off x="7735406" y="3171076"/>
            <a:ext cx="4247159" cy="3917369"/>
          </a:xfrm>
          <a:prstGeom prst="rect">
            <a:avLst/>
          </a:prstGeom>
        </p:spPr>
      </p:pic>
      <p:sp>
        <p:nvSpPr>
          <p:cNvPr id="9" name="TextBox 8">
            <a:extLst>
              <a:ext uri="{FF2B5EF4-FFF2-40B4-BE49-F238E27FC236}">
                <a16:creationId xmlns:a16="http://schemas.microsoft.com/office/drawing/2014/main" id="{BB1F89B1-FEF8-4F36-ADCE-DAB5618FC4BA}"/>
              </a:ext>
            </a:extLst>
          </p:cNvPr>
          <p:cNvSpPr txBox="1"/>
          <p:nvPr/>
        </p:nvSpPr>
        <p:spPr>
          <a:xfrm>
            <a:off x="8336505" y="4133674"/>
            <a:ext cx="2946400" cy="2031325"/>
          </a:xfrm>
          <a:prstGeom prst="rect">
            <a:avLst/>
          </a:prstGeom>
          <a:noFill/>
        </p:spPr>
        <p:txBody>
          <a:bodyPr wrap="square" rtlCol="0">
            <a:spAutoFit/>
          </a:bodyPr>
          <a:lstStyle/>
          <a:p>
            <a:pPr algn="ctr"/>
            <a:r>
              <a:rPr lang="en-GB" dirty="0"/>
              <a:t>The castle was founded soon after the Conquest. In the 12th century it was converted into a stronger keep, defended by stone walls and ditched earthworks.</a:t>
            </a:r>
          </a:p>
        </p:txBody>
      </p:sp>
    </p:spTree>
    <p:extLst>
      <p:ext uri="{BB962C8B-B14F-4D97-AF65-F5344CB8AC3E}">
        <p14:creationId xmlns:p14="http://schemas.microsoft.com/office/powerpoint/2010/main" val="23355883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DC4DE001-9A51-466D-AE40-EE8E928397F2}"/>
              </a:ext>
              <a:ext uri="{C183D7F6-B498-43B3-948B-1728B52AA6E4}">
                <adec:decorative xmlns:adec="http://schemas.microsoft.com/office/drawing/2017/decorative" val="1"/>
              </a:ext>
            </a:extLst>
          </p:cNvPr>
          <p:cNvPicPr>
            <a:picLocks noGrp="1" noChangeAspect="1"/>
          </p:cNvPicPr>
          <p:nvPr>
            <p:ph idx="1"/>
          </p:nvPr>
        </p:nvPicPr>
        <p:blipFill rotWithShape="1">
          <a:blip r:embed="rId3"/>
          <a:srcRect l="7995" t="17676" r="17227" b="-327"/>
          <a:stretch/>
        </p:blipFill>
        <p:spPr>
          <a:xfrm>
            <a:off x="673277" y="1012372"/>
            <a:ext cx="9223291" cy="5502274"/>
          </a:xfrm>
        </p:spPr>
      </p:pic>
      <p:pic>
        <p:nvPicPr>
          <p:cNvPr id="11" name="Picture 10" descr="A circular stone castle on a mound surrounded by a town">
            <a:extLst>
              <a:ext uri="{FF2B5EF4-FFF2-40B4-BE49-F238E27FC236}">
                <a16:creationId xmlns:a16="http://schemas.microsoft.com/office/drawing/2014/main" id="{52C8ED65-2159-4A3B-A273-D4C5A491B0A5}"/>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582696" y="857510"/>
            <a:ext cx="9564789" cy="5787953"/>
          </a:xfrm>
          <a:prstGeom prst="rect">
            <a:avLst/>
          </a:prstGeom>
        </p:spPr>
      </p:pic>
      <p:sp>
        <p:nvSpPr>
          <p:cNvPr id="2" name="Title 1">
            <a:extLst>
              <a:ext uri="{FF2B5EF4-FFF2-40B4-BE49-F238E27FC236}">
                <a16:creationId xmlns:a16="http://schemas.microsoft.com/office/drawing/2014/main" id="{88FC1BC5-6FD6-44A2-A3ED-0AFAA33B68FE}"/>
              </a:ext>
            </a:extLst>
          </p:cNvPr>
          <p:cNvSpPr>
            <a:spLocks noGrp="1"/>
          </p:cNvSpPr>
          <p:nvPr>
            <p:ph type="title"/>
          </p:nvPr>
        </p:nvSpPr>
        <p:spPr/>
        <p:txBody>
          <a:bodyPr>
            <a:normAutofit fontScale="90000"/>
          </a:bodyPr>
          <a:lstStyle/>
          <a:p>
            <a:r>
              <a:rPr lang="en-GB" dirty="0"/>
              <a:t>7. Totnes Castle, Totnes, Devon</a:t>
            </a:r>
            <a:br>
              <a:rPr lang="en-GB" dirty="0"/>
            </a:br>
            <a:endParaRPr lang="en-GB" dirty="0"/>
          </a:p>
        </p:txBody>
      </p:sp>
      <p:pic>
        <p:nvPicPr>
          <p:cNvPr id="6" name="Picture 3" descr="Decorative shape">
            <a:extLst>
              <a:ext uri="{FF2B5EF4-FFF2-40B4-BE49-F238E27FC236}">
                <a16:creationId xmlns:a16="http://schemas.microsoft.com/office/drawing/2014/main" id="{50BE1711-23F7-4F05-8938-F7BD891DA59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0800000" flipH="1">
            <a:off x="7735406" y="3171076"/>
            <a:ext cx="4247159" cy="3917369"/>
          </a:xfrm>
          <a:prstGeom prst="rect">
            <a:avLst/>
          </a:prstGeom>
        </p:spPr>
      </p:pic>
      <p:sp>
        <p:nvSpPr>
          <p:cNvPr id="9" name="TextBox 8">
            <a:extLst>
              <a:ext uri="{FF2B5EF4-FFF2-40B4-BE49-F238E27FC236}">
                <a16:creationId xmlns:a16="http://schemas.microsoft.com/office/drawing/2014/main" id="{BB1F89B1-FEF8-4F36-ADCE-DAB5618FC4BA}"/>
              </a:ext>
            </a:extLst>
          </p:cNvPr>
          <p:cNvSpPr txBox="1"/>
          <p:nvPr/>
        </p:nvSpPr>
        <p:spPr>
          <a:xfrm>
            <a:off x="8336505" y="3983200"/>
            <a:ext cx="2946400" cy="2308324"/>
          </a:xfrm>
          <a:prstGeom prst="rect">
            <a:avLst/>
          </a:prstGeom>
          <a:noFill/>
        </p:spPr>
        <p:txBody>
          <a:bodyPr wrap="square" rtlCol="0">
            <a:spAutoFit/>
          </a:bodyPr>
          <a:lstStyle/>
          <a:p>
            <a:pPr algn="ctr"/>
            <a:r>
              <a:rPr lang="en-GB" dirty="0"/>
              <a:t>A Norman motte-and-bailey castle was built to dominate the Saxon town.</a:t>
            </a:r>
          </a:p>
          <a:p>
            <a:pPr algn="ctr"/>
            <a:r>
              <a:rPr lang="en-GB" dirty="0"/>
              <a:t>The shell of the keep and curtain wall date from a 14th-century reconstruction of the castle.</a:t>
            </a:r>
          </a:p>
        </p:txBody>
      </p:sp>
    </p:spTree>
    <p:extLst>
      <p:ext uri="{BB962C8B-B14F-4D97-AF65-F5344CB8AC3E}">
        <p14:creationId xmlns:p14="http://schemas.microsoft.com/office/powerpoint/2010/main" val="332239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Content Placeholder 13">
            <a:extLst>
              <a:ext uri="{FF2B5EF4-FFF2-40B4-BE49-F238E27FC236}">
                <a16:creationId xmlns:a16="http://schemas.microsoft.com/office/drawing/2014/main" id="{79277B81-184A-416E-A67E-067AB029BDB0}"/>
              </a:ext>
              <a:ext uri="{C183D7F6-B498-43B3-948B-1728B52AA6E4}">
                <adec:decorative xmlns:adec="http://schemas.microsoft.com/office/drawing/2017/decorative" val="1"/>
              </a:ext>
            </a:extLst>
          </p:cNvPr>
          <p:cNvPicPr>
            <a:picLocks noGrp="1" noChangeAspect="1"/>
          </p:cNvPicPr>
          <p:nvPr>
            <p:ph idx="1"/>
          </p:nvPr>
        </p:nvPicPr>
        <p:blipFill rotWithShape="1">
          <a:blip r:embed="rId3"/>
          <a:srcRect l="3294" t="3873" r="9426" b="6001"/>
          <a:stretch/>
        </p:blipFill>
        <p:spPr>
          <a:xfrm>
            <a:off x="570015" y="973777"/>
            <a:ext cx="9239003" cy="5495347"/>
          </a:xfrm>
        </p:spPr>
      </p:pic>
      <p:pic>
        <p:nvPicPr>
          <p:cNvPr id="15" name="Picture 14" descr="A circular stone castle on a mound surrounded by a moat">
            <a:extLst>
              <a:ext uri="{FF2B5EF4-FFF2-40B4-BE49-F238E27FC236}">
                <a16:creationId xmlns:a16="http://schemas.microsoft.com/office/drawing/2014/main" id="{EE0CBAC1-957A-4063-B5D4-CD0B7DCAADA3}"/>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466911" y="818918"/>
            <a:ext cx="9564789" cy="5787953"/>
          </a:xfrm>
          <a:prstGeom prst="rect">
            <a:avLst/>
          </a:prstGeom>
        </p:spPr>
      </p:pic>
      <p:sp>
        <p:nvSpPr>
          <p:cNvPr id="2" name="Title 1">
            <a:extLst>
              <a:ext uri="{FF2B5EF4-FFF2-40B4-BE49-F238E27FC236}">
                <a16:creationId xmlns:a16="http://schemas.microsoft.com/office/drawing/2014/main" id="{88FC1BC5-6FD6-44A2-A3ED-0AFAA33B68FE}"/>
              </a:ext>
            </a:extLst>
          </p:cNvPr>
          <p:cNvSpPr>
            <a:spLocks noGrp="1"/>
          </p:cNvSpPr>
          <p:nvPr>
            <p:ph type="title"/>
          </p:nvPr>
        </p:nvSpPr>
        <p:spPr/>
        <p:txBody>
          <a:bodyPr>
            <a:normAutofit fontScale="90000"/>
          </a:bodyPr>
          <a:lstStyle/>
          <a:p>
            <a:r>
              <a:rPr lang="en-GB" dirty="0"/>
              <a:t>8. </a:t>
            </a:r>
            <a:r>
              <a:rPr lang="en-GB" dirty="0" err="1"/>
              <a:t>Restormel</a:t>
            </a:r>
            <a:r>
              <a:rPr lang="en-GB" dirty="0"/>
              <a:t> Castle, </a:t>
            </a:r>
            <a:r>
              <a:rPr lang="en-GB" dirty="0" err="1"/>
              <a:t>Lostwithiel</a:t>
            </a:r>
            <a:r>
              <a:rPr lang="en-GB" dirty="0"/>
              <a:t>, Cornwall</a:t>
            </a:r>
            <a:br>
              <a:rPr lang="en-GB" dirty="0"/>
            </a:br>
            <a:endParaRPr lang="en-GB" dirty="0"/>
          </a:p>
        </p:txBody>
      </p:sp>
      <p:pic>
        <p:nvPicPr>
          <p:cNvPr id="6" name="Picture 3" descr="Decorative shape">
            <a:extLst>
              <a:ext uri="{FF2B5EF4-FFF2-40B4-BE49-F238E27FC236}">
                <a16:creationId xmlns:a16="http://schemas.microsoft.com/office/drawing/2014/main" id="{50BE1711-23F7-4F05-8938-F7BD891DA59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0800000" flipH="1">
            <a:off x="7735406" y="3171076"/>
            <a:ext cx="4247159" cy="3917369"/>
          </a:xfrm>
          <a:prstGeom prst="rect">
            <a:avLst/>
          </a:prstGeom>
        </p:spPr>
      </p:pic>
      <p:sp>
        <p:nvSpPr>
          <p:cNvPr id="9" name="TextBox 8">
            <a:extLst>
              <a:ext uri="{FF2B5EF4-FFF2-40B4-BE49-F238E27FC236}">
                <a16:creationId xmlns:a16="http://schemas.microsoft.com/office/drawing/2014/main" id="{BB1F89B1-FEF8-4F36-ADCE-DAB5618FC4BA}"/>
              </a:ext>
            </a:extLst>
          </p:cNvPr>
          <p:cNvSpPr txBox="1"/>
          <p:nvPr/>
        </p:nvSpPr>
        <p:spPr>
          <a:xfrm>
            <a:off x="8336505" y="4059400"/>
            <a:ext cx="2946400" cy="2031325"/>
          </a:xfrm>
          <a:prstGeom prst="rect">
            <a:avLst/>
          </a:prstGeom>
          <a:noFill/>
        </p:spPr>
        <p:txBody>
          <a:bodyPr wrap="square" rtlCol="0">
            <a:spAutoFit/>
          </a:bodyPr>
          <a:lstStyle/>
          <a:p>
            <a:pPr algn="ctr"/>
            <a:r>
              <a:rPr lang="en-GB" dirty="0"/>
              <a:t>Built on a spur overlooking the River Fowey with an unusual circular keep (circa 1100), it is one of the oldest and best preserved Norman motte and bailey castles in Cornwall.</a:t>
            </a:r>
          </a:p>
        </p:txBody>
      </p:sp>
    </p:spTree>
    <p:extLst>
      <p:ext uri="{BB962C8B-B14F-4D97-AF65-F5344CB8AC3E}">
        <p14:creationId xmlns:p14="http://schemas.microsoft.com/office/powerpoint/2010/main" val="22540115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4D53F7D-216E-56CE-5D6D-67777A4689A5}"/>
              </a:ext>
            </a:extLst>
          </p:cNvPr>
          <p:cNvSpPr>
            <a:spLocks noGrp="1"/>
          </p:cNvSpPr>
          <p:nvPr>
            <p:ph type="title"/>
          </p:nvPr>
        </p:nvSpPr>
        <p:spPr/>
        <p:txBody>
          <a:bodyPr>
            <a:normAutofit fontScale="90000"/>
          </a:bodyPr>
          <a:lstStyle/>
          <a:p>
            <a:r>
              <a:rPr lang="en-GB" dirty="0"/>
              <a:t>Step 4: Using the completed table below, write a short paragraph answering the question:</a:t>
            </a:r>
          </a:p>
        </p:txBody>
      </p:sp>
      <p:graphicFrame>
        <p:nvGraphicFramePr>
          <p:cNvPr id="8" name="Table 7" descr="Table">
            <a:extLst>
              <a:ext uri="{FF2B5EF4-FFF2-40B4-BE49-F238E27FC236}">
                <a16:creationId xmlns:a16="http://schemas.microsoft.com/office/drawing/2014/main" id="{116A887E-5D2A-726D-23BE-3C03309F3EEC}"/>
              </a:ext>
            </a:extLst>
          </p:cNvPr>
          <p:cNvGraphicFramePr>
            <a:graphicFrameLocks noGrp="1"/>
          </p:cNvGraphicFramePr>
          <p:nvPr>
            <p:extLst>
              <p:ext uri="{D42A27DB-BD31-4B8C-83A1-F6EECF244321}">
                <p14:modId xmlns:p14="http://schemas.microsoft.com/office/powerpoint/2010/main" val="254271964"/>
              </p:ext>
            </p:extLst>
          </p:nvPr>
        </p:nvGraphicFramePr>
        <p:xfrm>
          <a:off x="458786" y="2029525"/>
          <a:ext cx="10488615" cy="4463349"/>
        </p:xfrm>
        <a:graphic>
          <a:graphicData uri="http://schemas.openxmlformats.org/drawingml/2006/table">
            <a:tbl>
              <a:tblPr firstRow="1"/>
              <a:tblGrid>
                <a:gridCol w="2689424">
                  <a:extLst>
                    <a:ext uri="{9D8B030D-6E8A-4147-A177-3AD203B41FA5}">
                      <a16:colId xmlns:a16="http://schemas.microsoft.com/office/drawing/2014/main" val="20000"/>
                    </a:ext>
                  </a:extLst>
                </a:gridCol>
                <a:gridCol w="2247879">
                  <a:extLst>
                    <a:ext uri="{9D8B030D-6E8A-4147-A177-3AD203B41FA5}">
                      <a16:colId xmlns:a16="http://schemas.microsoft.com/office/drawing/2014/main" val="20001"/>
                    </a:ext>
                  </a:extLst>
                </a:gridCol>
                <a:gridCol w="5551312">
                  <a:extLst>
                    <a:ext uri="{9D8B030D-6E8A-4147-A177-3AD203B41FA5}">
                      <a16:colId xmlns:a16="http://schemas.microsoft.com/office/drawing/2014/main" val="20002"/>
                    </a:ext>
                  </a:extLst>
                </a:gridCol>
              </a:tblGrid>
              <a:tr h="1043928">
                <a:tc>
                  <a:txBody>
                    <a:bodyPr/>
                    <a:lstStyle/>
                    <a:p>
                      <a:pPr algn="ctr"/>
                      <a:r>
                        <a:rPr lang="en-GB" sz="1600" b="1" dirty="0">
                          <a:solidFill>
                            <a:schemeClr val="tx1"/>
                          </a:solidFill>
                          <a:latin typeface="+mn-lt"/>
                        </a:rPr>
                        <a:t>Reason No.</a:t>
                      </a:r>
                    </a:p>
                    <a:p>
                      <a:pPr algn="ctr"/>
                      <a:r>
                        <a:rPr lang="en-GB" sz="1600" b="1" dirty="0">
                          <a:solidFill>
                            <a:schemeClr val="tx1"/>
                          </a:solidFill>
                          <a:latin typeface="+mn-lt"/>
                        </a:rPr>
                        <a:t>(from 1st table)</a:t>
                      </a: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5C946"/>
                    </a:solidFill>
                  </a:tcPr>
                </a:tc>
                <a:tc>
                  <a:txBody>
                    <a:bodyPr/>
                    <a:lstStyle/>
                    <a:p>
                      <a:pPr algn="ctr"/>
                      <a:r>
                        <a:rPr lang="en-GB" sz="1600" b="1" dirty="0">
                          <a:solidFill>
                            <a:schemeClr val="tx1"/>
                          </a:solidFill>
                          <a:latin typeface="+mn-lt"/>
                        </a:rPr>
                        <a:t>Name</a:t>
                      </a:r>
                      <a:r>
                        <a:rPr lang="en-GB" sz="1600" b="1" baseline="0" dirty="0">
                          <a:solidFill>
                            <a:schemeClr val="tx1"/>
                          </a:solidFill>
                          <a:latin typeface="+mn-lt"/>
                        </a:rPr>
                        <a:t> </a:t>
                      </a:r>
                      <a:r>
                        <a:rPr lang="en-GB" sz="1600" b="1" dirty="0">
                          <a:solidFill>
                            <a:schemeClr val="tx1"/>
                          </a:solidFill>
                          <a:latin typeface="+mn-lt"/>
                        </a:rPr>
                        <a:t>of castle</a:t>
                      </a: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5C946"/>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b="1" dirty="0">
                          <a:solidFill>
                            <a:schemeClr val="tx1"/>
                          </a:solidFill>
                          <a:latin typeface="+mn-lt"/>
                        </a:rPr>
                        <a:t>This castle represents this reason because...</a:t>
                      </a: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5C946"/>
                    </a:solidFill>
                  </a:tcPr>
                </a:tc>
                <a:extLst>
                  <a:ext uri="{0D108BD9-81ED-4DB2-BD59-A6C34878D82A}">
                    <a16:rowId xmlns:a16="http://schemas.microsoft.com/office/drawing/2014/main" val="672626049"/>
                  </a:ext>
                </a:extLst>
              </a:tr>
              <a:tr h="1139807">
                <a:tc>
                  <a:txBody>
                    <a:bodyPr/>
                    <a:lstStyle/>
                    <a:p>
                      <a:pPr algn="l">
                        <a:defRPr/>
                      </a:pPr>
                      <a:endParaRPr lang="en-US" sz="1600"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extLst>
                  <a:ext uri="{0D108BD9-81ED-4DB2-BD59-A6C34878D82A}">
                    <a16:rowId xmlns:a16="http://schemas.microsoft.com/office/drawing/2014/main" val="10001"/>
                  </a:ext>
                </a:extLst>
              </a:tr>
              <a:tr h="1139807">
                <a:tc>
                  <a:txBody>
                    <a:bodyPr/>
                    <a:lstStyle/>
                    <a:p>
                      <a:pPr algn="l">
                        <a:defRPr/>
                      </a:pPr>
                      <a:endParaRPr lang="en-US" sz="1600"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139807">
                <a:tc>
                  <a:txBody>
                    <a:bodyPr/>
                    <a:lstStyle/>
                    <a:p>
                      <a:pPr algn="l">
                        <a:defRPr/>
                      </a:pPr>
                      <a:endParaRPr lang="en-US" sz="1600"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tc>
                  <a:txBody>
                    <a:bodyPr/>
                    <a:lstStyle/>
                    <a:p>
                      <a:endParaRPr lang="en-US" sz="1100" dirty="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tc>
                  <a:txBody>
                    <a:bodyPr/>
                    <a:lstStyle/>
                    <a:p>
                      <a:endParaRPr lang="en-US" sz="1100" dirty="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extLst>
                  <a:ext uri="{0D108BD9-81ED-4DB2-BD59-A6C34878D82A}">
                    <a16:rowId xmlns:a16="http://schemas.microsoft.com/office/drawing/2014/main" val="10003"/>
                  </a:ext>
                </a:extLst>
              </a:tr>
            </a:tbl>
          </a:graphicData>
        </a:graphic>
      </p:graphicFrame>
      <p:sp>
        <p:nvSpPr>
          <p:cNvPr id="3" name="TextBox 2">
            <a:extLst>
              <a:ext uri="{FF2B5EF4-FFF2-40B4-BE49-F238E27FC236}">
                <a16:creationId xmlns:a16="http://schemas.microsoft.com/office/drawing/2014/main" id="{401CF446-7814-422C-937F-351B243DA603}"/>
              </a:ext>
            </a:extLst>
          </p:cNvPr>
          <p:cNvSpPr txBox="1"/>
          <p:nvPr/>
        </p:nvSpPr>
        <p:spPr>
          <a:xfrm>
            <a:off x="310886" y="1323759"/>
            <a:ext cx="10777661" cy="707886"/>
          </a:xfrm>
          <a:prstGeom prst="rect">
            <a:avLst/>
          </a:prstGeom>
          <a:noFill/>
        </p:spPr>
        <p:txBody>
          <a:bodyPr wrap="square" rtlCol="0">
            <a:spAutoFit/>
          </a:bodyPr>
          <a:lstStyle/>
          <a:p>
            <a:r>
              <a:rPr lang="en-GB" sz="2200" b="1" dirty="0"/>
              <a:t>How did William the Conqueror secure his position after the conquest of 1066?</a:t>
            </a:r>
          </a:p>
          <a:p>
            <a:endParaRPr lang="en-GB" dirty="0"/>
          </a:p>
        </p:txBody>
      </p:sp>
    </p:spTree>
    <p:extLst>
      <p:ext uri="{BB962C8B-B14F-4D97-AF65-F5344CB8AC3E}">
        <p14:creationId xmlns:p14="http://schemas.microsoft.com/office/powerpoint/2010/main" val="11426427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364E282-9748-551A-38A8-A12A460967A9}"/>
              </a:ext>
            </a:extLst>
          </p:cNvPr>
          <p:cNvSpPr>
            <a:spLocks noGrp="1"/>
          </p:cNvSpPr>
          <p:nvPr>
            <p:ph type="title"/>
          </p:nvPr>
        </p:nvSpPr>
        <p:spPr/>
        <p:txBody>
          <a:bodyPr>
            <a:normAutofit fontScale="90000"/>
          </a:bodyPr>
          <a:lstStyle/>
          <a:p>
            <a:r>
              <a:rPr lang="en-GB" dirty="0"/>
              <a:t>Step 4: Using the completed table below, write a short paragraph answering the question: </a:t>
            </a:r>
            <a:r>
              <a:rPr lang="en-GB" dirty="0">
                <a:solidFill>
                  <a:schemeClr val="bg1"/>
                </a:solidFill>
              </a:rPr>
              <a:t>(print out)</a:t>
            </a:r>
            <a:endParaRPr lang="en-US" dirty="0">
              <a:solidFill>
                <a:schemeClr val="bg1"/>
              </a:solidFill>
            </a:endParaRPr>
          </a:p>
        </p:txBody>
      </p:sp>
      <p:graphicFrame>
        <p:nvGraphicFramePr>
          <p:cNvPr id="4" name="Table 3" descr="Table">
            <a:extLst>
              <a:ext uri="{FF2B5EF4-FFF2-40B4-BE49-F238E27FC236}">
                <a16:creationId xmlns:a16="http://schemas.microsoft.com/office/drawing/2014/main" id="{74623255-F301-4FE7-82F1-E779E21C2D94}"/>
              </a:ext>
            </a:extLst>
          </p:cNvPr>
          <p:cNvGraphicFramePr>
            <a:graphicFrameLocks noGrp="1"/>
          </p:cNvGraphicFramePr>
          <p:nvPr>
            <p:extLst>
              <p:ext uri="{D42A27DB-BD31-4B8C-83A1-F6EECF244321}">
                <p14:modId xmlns:p14="http://schemas.microsoft.com/office/powerpoint/2010/main" val="4288996094"/>
              </p:ext>
            </p:extLst>
          </p:nvPr>
        </p:nvGraphicFramePr>
        <p:xfrm>
          <a:off x="458786" y="2029525"/>
          <a:ext cx="10488615" cy="4463349"/>
        </p:xfrm>
        <a:graphic>
          <a:graphicData uri="http://schemas.openxmlformats.org/drawingml/2006/table">
            <a:tbl>
              <a:tblPr firstRow="1">
                <a:tableStyleId>{5940675A-B579-460E-94D1-54222C63F5DA}</a:tableStyleId>
              </a:tblPr>
              <a:tblGrid>
                <a:gridCol w="2689424">
                  <a:extLst>
                    <a:ext uri="{9D8B030D-6E8A-4147-A177-3AD203B41FA5}">
                      <a16:colId xmlns:a16="http://schemas.microsoft.com/office/drawing/2014/main" val="20000"/>
                    </a:ext>
                  </a:extLst>
                </a:gridCol>
                <a:gridCol w="2270457">
                  <a:extLst>
                    <a:ext uri="{9D8B030D-6E8A-4147-A177-3AD203B41FA5}">
                      <a16:colId xmlns:a16="http://schemas.microsoft.com/office/drawing/2014/main" val="20001"/>
                    </a:ext>
                  </a:extLst>
                </a:gridCol>
                <a:gridCol w="5528734">
                  <a:extLst>
                    <a:ext uri="{9D8B030D-6E8A-4147-A177-3AD203B41FA5}">
                      <a16:colId xmlns:a16="http://schemas.microsoft.com/office/drawing/2014/main" val="20002"/>
                    </a:ext>
                  </a:extLst>
                </a:gridCol>
              </a:tblGrid>
              <a:tr h="1043928">
                <a:tc>
                  <a:txBody>
                    <a:bodyPr/>
                    <a:lstStyle/>
                    <a:p>
                      <a:pPr algn="ctr"/>
                      <a:r>
                        <a:rPr lang="en-GB" sz="1600" b="1" dirty="0"/>
                        <a:t>Reason No.</a:t>
                      </a:r>
                    </a:p>
                    <a:p>
                      <a:pPr algn="ctr"/>
                      <a:r>
                        <a:rPr lang="en-GB" sz="1600" b="1" dirty="0"/>
                        <a:t>(from 1st table)</a:t>
                      </a:r>
                      <a:endParaRPr lang="en-GB" sz="1600" b="1" dirty="0">
                        <a:solidFill>
                          <a:schemeClr val="tx1"/>
                        </a:solidFill>
                        <a:latin typeface="+mn-lt"/>
                      </a:endParaRPr>
                    </a:p>
                  </a:txBody>
                  <a:tcPr>
                    <a:solidFill>
                      <a:schemeClr val="bg1">
                        <a:lumMod val="85000"/>
                      </a:schemeClr>
                    </a:solidFill>
                  </a:tcPr>
                </a:tc>
                <a:tc>
                  <a:txBody>
                    <a:bodyPr/>
                    <a:lstStyle/>
                    <a:p>
                      <a:pPr algn="ctr"/>
                      <a:r>
                        <a:rPr lang="en-GB" sz="1600" b="1" dirty="0"/>
                        <a:t>Name of castle</a:t>
                      </a:r>
                      <a:endParaRPr lang="en-GB" sz="1600" b="1" dirty="0">
                        <a:solidFill>
                          <a:schemeClr val="tx1"/>
                        </a:solidFill>
                        <a:latin typeface="+mn-lt"/>
                      </a:endParaRPr>
                    </a:p>
                  </a:txBody>
                  <a:tcPr>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b="1" dirty="0"/>
                        <a:t>This castle represents this reason because...</a:t>
                      </a:r>
                      <a:endParaRPr lang="en-GB" sz="1600" b="1" dirty="0">
                        <a:solidFill>
                          <a:schemeClr val="tx1"/>
                        </a:solidFill>
                        <a:latin typeface="+mn-lt"/>
                      </a:endParaRPr>
                    </a:p>
                  </a:txBody>
                  <a:tcPr>
                    <a:solidFill>
                      <a:schemeClr val="bg1">
                        <a:lumMod val="85000"/>
                      </a:schemeClr>
                    </a:solidFill>
                  </a:tcPr>
                </a:tc>
                <a:extLst>
                  <a:ext uri="{0D108BD9-81ED-4DB2-BD59-A6C34878D82A}">
                    <a16:rowId xmlns:a16="http://schemas.microsoft.com/office/drawing/2014/main" val="672626049"/>
                  </a:ext>
                </a:extLst>
              </a:tr>
              <a:tr h="1139807">
                <a:tc>
                  <a:txBody>
                    <a:bodyPr/>
                    <a:lstStyle/>
                    <a:p>
                      <a:pPr algn="l">
                        <a:defRPr/>
                      </a:pPr>
                      <a:endParaRPr lang="en-US" sz="1600" dirty="0">
                        <a:latin typeface="+mn-lt"/>
                      </a:endParaRPr>
                    </a:p>
                  </a:txBody>
                  <a:tcPr/>
                </a:tc>
                <a:tc>
                  <a:txBody>
                    <a:bodyPr/>
                    <a:lstStyle/>
                    <a:p>
                      <a:endParaRPr lang="en-US" sz="1100" dirty="0">
                        <a:latin typeface="Arial"/>
                      </a:endParaRPr>
                    </a:p>
                  </a:txBody>
                  <a:tcPr/>
                </a:tc>
                <a:tc>
                  <a:txBody>
                    <a:bodyPr/>
                    <a:lstStyle/>
                    <a:p>
                      <a:endParaRPr lang="en-US" sz="1100">
                        <a:latin typeface="Arial"/>
                      </a:endParaRPr>
                    </a:p>
                  </a:txBody>
                  <a:tcPr/>
                </a:tc>
                <a:extLst>
                  <a:ext uri="{0D108BD9-81ED-4DB2-BD59-A6C34878D82A}">
                    <a16:rowId xmlns:a16="http://schemas.microsoft.com/office/drawing/2014/main" val="10001"/>
                  </a:ext>
                </a:extLst>
              </a:tr>
              <a:tr h="1139807">
                <a:tc>
                  <a:txBody>
                    <a:bodyPr/>
                    <a:lstStyle/>
                    <a:p>
                      <a:pPr algn="l">
                        <a:defRPr/>
                      </a:pPr>
                      <a:endParaRPr lang="en-US" sz="1600" dirty="0">
                        <a:latin typeface="+mn-lt"/>
                      </a:endParaRPr>
                    </a:p>
                  </a:txBody>
                  <a:tcPr/>
                </a:tc>
                <a:tc>
                  <a:txBody>
                    <a:bodyPr/>
                    <a:lstStyle/>
                    <a:p>
                      <a:endParaRPr lang="en-US" sz="1100" dirty="0">
                        <a:latin typeface="Arial"/>
                      </a:endParaRPr>
                    </a:p>
                  </a:txBody>
                  <a:tcPr/>
                </a:tc>
                <a:tc>
                  <a:txBody>
                    <a:bodyPr/>
                    <a:lstStyle/>
                    <a:p>
                      <a:endParaRPr lang="en-US" sz="1100">
                        <a:latin typeface="Arial"/>
                      </a:endParaRPr>
                    </a:p>
                  </a:txBody>
                  <a:tcPr/>
                </a:tc>
                <a:extLst>
                  <a:ext uri="{0D108BD9-81ED-4DB2-BD59-A6C34878D82A}">
                    <a16:rowId xmlns:a16="http://schemas.microsoft.com/office/drawing/2014/main" val="10002"/>
                  </a:ext>
                </a:extLst>
              </a:tr>
              <a:tr h="1139807">
                <a:tc>
                  <a:txBody>
                    <a:bodyPr/>
                    <a:lstStyle/>
                    <a:p>
                      <a:pPr algn="l">
                        <a:defRPr/>
                      </a:pPr>
                      <a:endParaRPr lang="en-US" sz="1600" dirty="0">
                        <a:latin typeface="+mn-lt"/>
                      </a:endParaRPr>
                    </a:p>
                  </a:txBody>
                  <a:tcPr/>
                </a:tc>
                <a:tc>
                  <a:txBody>
                    <a:bodyPr/>
                    <a:lstStyle/>
                    <a:p>
                      <a:endParaRPr lang="en-US" sz="1100" dirty="0">
                        <a:latin typeface="Arial"/>
                      </a:endParaRPr>
                    </a:p>
                  </a:txBody>
                  <a:tcPr/>
                </a:tc>
                <a:tc>
                  <a:txBody>
                    <a:bodyPr/>
                    <a:lstStyle/>
                    <a:p>
                      <a:endParaRPr lang="en-US" sz="1100" dirty="0">
                        <a:latin typeface="Arial"/>
                      </a:endParaRPr>
                    </a:p>
                  </a:txBody>
                  <a:tcPr/>
                </a:tc>
                <a:extLst>
                  <a:ext uri="{0D108BD9-81ED-4DB2-BD59-A6C34878D82A}">
                    <a16:rowId xmlns:a16="http://schemas.microsoft.com/office/drawing/2014/main" val="10003"/>
                  </a:ext>
                </a:extLst>
              </a:tr>
            </a:tbl>
          </a:graphicData>
        </a:graphic>
      </p:graphicFrame>
      <p:sp>
        <p:nvSpPr>
          <p:cNvPr id="5" name="TextBox 4">
            <a:extLst>
              <a:ext uri="{FF2B5EF4-FFF2-40B4-BE49-F238E27FC236}">
                <a16:creationId xmlns:a16="http://schemas.microsoft.com/office/drawing/2014/main" id="{8550D11D-AD3A-4190-8D7F-230BD28F60E6}"/>
              </a:ext>
            </a:extLst>
          </p:cNvPr>
          <p:cNvSpPr txBox="1"/>
          <p:nvPr/>
        </p:nvSpPr>
        <p:spPr>
          <a:xfrm>
            <a:off x="310886" y="1323759"/>
            <a:ext cx="10777661" cy="707886"/>
          </a:xfrm>
          <a:prstGeom prst="rect">
            <a:avLst/>
          </a:prstGeom>
          <a:noFill/>
        </p:spPr>
        <p:txBody>
          <a:bodyPr wrap="square" rtlCol="0">
            <a:spAutoFit/>
          </a:bodyPr>
          <a:lstStyle/>
          <a:p>
            <a:r>
              <a:rPr lang="en-GB" sz="2200" b="1" dirty="0"/>
              <a:t>How did William the Conqueror secure his position after the conquest of 1066?</a:t>
            </a:r>
          </a:p>
          <a:p>
            <a:endParaRPr lang="en-GB" dirty="0"/>
          </a:p>
        </p:txBody>
      </p:sp>
    </p:spTree>
    <p:extLst>
      <p:ext uri="{BB962C8B-B14F-4D97-AF65-F5344CB8AC3E}">
        <p14:creationId xmlns:p14="http://schemas.microsoft.com/office/powerpoint/2010/main" val="40180304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69D87-0FDF-43A0-9D0B-1FCAD2A85275}"/>
              </a:ext>
            </a:extLst>
          </p:cNvPr>
          <p:cNvSpPr>
            <a:spLocks noGrp="1"/>
          </p:cNvSpPr>
          <p:nvPr>
            <p:ph type="title"/>
          </p:nvPr>
        </p:nvSpPr>
        <p:spPr/>
        <p:txBody>
          <a:bodyPr/>
          <a:lstStyle/>
          <a:p>
            <a:r>
              <a:rPr lang="en-GB" dirty="0"/>
              <a:t>Extension / Further Work</a:t>
            </a:r>
            <a:endParaRPr lang="en-GB"/>
          </a:p>
        </p:txBody>
      </p:sp>
      <p:grpSp>
        <p:nvGrpSpPr>
          <p:cNvPr id="3" name="Research Character" descr="Research">
            <a:extLst>
              <a:ext uri="{FF2B5EF4-FFF2-40B4-BE49-F238E27FC236}">
                <a16:creationId xmlns:a16="http://schemas.microsoft.com/office/drawing/2014/main" id="{5D9D8A72-E44C-450F-9BF7-4FF78DB8CD0E}"/>
              </a:ext>
            </a:extLst>
          </p:cNvPr>
          <p:cNvGrpSpPr/>
          <p:nvPr/>
        </p:nvGrpSpPr>
        <p:grpSpPr>
          <a:xfrm>
            <a:off x="2124994" y="533400"/>
            <a:ext cx="6684449" cy="5791200"/>
            <a:chOff x="7725072" y="378506"/>
            <a:chExt cx="2988170" cy="2981745"/>
          </a:xfrm>
        </p:grpSpPr>
        <p:sp>
          <p:nvSpPr>
            <p:cNvPr id="4" name="Washi">
              <a:extLst>
                <a:ext uri="{FF2B5EF4-FFF2-40B4-BE49-F238E27FC236}">
                  <a16:creationId xmlns:a16="http://schemas.microsoft.com/office/drawing/2014/main" id="{76785C46-69A9-45B4-AE56-E318157CAA4D}"/>
                </a:ext>
                <a:ext uri="{C183D7F6-B498-43B3-948B-1728B52AA6E4}">
                  <adec:decorative xmlns:adec="http://schemas.microsoft.com/office/drawing/2017/decorative" val="1"/>
                </a:ext>
              </a:extLst>
            </p:cNvPr>
            <p:cNvSpPr txBox="1">
              <a:spLocks/>
            </p:cNvSpPr>
            <p:nvPr/>
          </p:nvSpPr>
          <p:spPr>
            <a:xfrm>
              <a:off x="7725072" y="378506"/>
              <a:ext cx="2740315" cy="681038"/>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5" name="Text Placeholder">
              <a:extLst>
                <a:ext uri="{FF2B5EF4-FFF2-40B4-BE49-F238E27FC236}">
                  <a16:creationId xmlns:a16="http://schemas.microsoft.com/office/drawing/2014/main" id="{F05B6320-8052-40D4-87A0-6C2411A6A42F}"/>
                </a:ext>
              </a:extLst>
            </p:cNvPr>
            <p:cNvSpPr txBox="1">
              <a:spLocks/>
            </p:cNvSpPr>
            <p:nvPr/>
          </p:nvSpPr>
          <p:spPr>
            <a:xfrm rot="21383919">
              <a:off x="7823485" y="564933"/>
              <a:ext cx="2568902" cy="414338"/>
            </a:xfrm>
            <a:prstGeom prst="rect">
              <a:avLst/>
            </a:prstGeom>
            <a:noFill/>
          </p:spPr>
          <p:txBody>
            <a:bodyPr anchor="ctr" anchorCtr="0">
              <a:normAutofit fontScale="62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5400" dirty="0">
                  <a:solidFill>
                    <a:srgbClr val="3F3F3F"/>
                  </a:solidFill>
                  <a:latin typeface="Helvetica" pitchFamily="2" charset="0"/>
                </a:rPr>
                <a:t>Extension / Further Work</a:t>
              </a:r>
              <a:endParaRPr lang="en-GB" sz="5400" dirty="0">
                <a:solidFill>
                  <a:srgbClr val="3F3F3F"/>
                </a:solidFill>
                <a:effectLst/>
                <a:latin typeface="Helvetica" pitchFamily="2" charset="0"/>
              </a:endParaRPr>
            </a:p>
          </p:txBody>
        </p:sp>
        <p:pic>
          <p:nvPicPr>
            <p:cNvPr id="6" name="Icon" descr="Research character icon">
              <a:extLst>
                <a:ext uri="{FF2B5EF4-FFF2-40B4-BE49-F238E27FC236}">
                  <a16:creationId xmlns:a16="http://schemas.microsoft.com/office/drawing/2014/main" id="{2E9D54AA-FEF4-468A-8ED2-75414C220A51}"/>
                </a:ext>
              </a:extLst>
            </p:cNvPr>
            <p:cNvPicPr>
              <a:picLocks noChangeAspect="1"/>
            </p:cNvPicPr>
            <p:nvPr/>
          </p:nvPicPr>
          <p:blipFill>
            <a:blip r:embed="rId4"/>
            <a:stretch>
              <a:fillRect/>
            </a:stretch>
          </p:blipFill>
          <p:spPr>
            <a:xfrm>
              <a:off x="7972927" y="876582"/>
              <a:ext cx="2740315" cy="2483669"/>
            </a:xfrm>
            <a:prstGeom prst="rect">
              <a:avLst/>
            </a:prstGeom>
          </p:spPr>
        </p:pic>
      </p:grpSp>
    </p:spTree>
    <p:extLst>
      <p:ext uri="{BB962C8B-B14F-4D97-AF65-F5344CB8AC3E}">
        <p14:creationId xmlns:p14="http://schemas.microsoft.com/office/powerpoint/2010/main" val="366341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ppt_x</p:attrName>
                                        </p:attrNameLst>
                                      </p:cBhvr>
                                      <p:tavLst>
                                        <p:tav tm="0">
                                          <p:val>
                                            <p:strVal val="#ppt_x"/>
                                          </p:val>
                                        </p:tav>
                                        <p:tav tm="100000">
                                          <p:val>
                                            <p:strVal val="#ppt_x"/>
                                          </p:val>
                                        </p:tav>
                                      </p:tavLst>
                                    </p:anim>
                                    <p:anim calcmode="lin" valueType="num">
                                      <p:cBhvr>
                                        <p:cTn id="9" dur="2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282A23-8FA4-96F8-204D-5B5866EBEAB0}"/>
              </a:ext>
            </a:extLst>
          </p:cNvPr>
          <p:cNvSpPr>
            <a:spLocks noGrp="1"/>
          </p:cNvSpPr>
          <p:nvPr>
            <p:ph type="title"/>
          </p:nvPr>
        </p:nvSpPr>
        <p:spPr/>
        <p:txBody>
          <a:bodyPr>
            <a:normAutofit fontScale="90000"/>
          </a:bodyPr>
          <a:lstStyle/>
          <a:p>
            <a:r>
              <a:rPr lang="en-GB" dirty="0"/>
              <a:t>How did William the Conqueror secure his control over Saxon England?</a:t>
            </a:r>
          </a:p>
        </p:txBody>
      </p:sp>
      <p:sp>
        <p:nvSpPr>
          <p:cNvPr id="3" name="Text Placeholder 2">
            <a:extLst>
              <a:ext uri="{FF2B5EF4-FFF2-40B4-BE49-F238E27FC236}">
                <a16:creationId xmlns:a16="http://schemas.microsoft.com/office/drawing/2014/main" id="{6D237A44-BF2E-4A66-E1DC-1E7D2B508D6F}"/>
              </a:ext>
            </a:extLst>
          </p:cNvPr>
          <p:cNvSpPr>
            <a:spLocks noGrp="1"/>
          </p:cNvSpPr>
          <p:nvPr>
            <p:ph type="body" sz="quarter" idx="10"/>
          </p:nvPr>
        </p:nvSpPr>
        <p:spPr/>
        <p:txBody>
          <a:bodyPr/>
          <a:lstStyle/>
          <a:p>
            <a:r>
              <a:rPr lang="en-GB" dirty="0"/>
              <a:t>Key Stage 4: Norman England</a:t>
            </a:r>
          </a:p>
          <a:p>
            <a:endParaRPr lang="en-GB" dirty="0"/>
          </a:p>
        </p:txBody>
      </p:sp>
      <p:sp>
        <p:nvSpPr>
          <p:cNvPr id="4" name="Content Placeholder 3">
            <a:extLst>
              <a:ext uri="{FF2B5EF4-FFF2-40B4-BE49-F238E27FC236}">
                <a16:creationId xmlns:a16="http://schemas.microsoft.com/office/drawing/2014/main" id="{A5685E1E-0D32-2762-FD67-94E94853194F}"/>
              </a:ext>
            </a:extLst>
          </p:cNvPr>
          <p:cNvSpPr>
            <a:spLocks noGrp="1"/>
          </p:cNvSpPr>
          <p:nvPr>
            <p:ph idx="1"/>
          </p:nvPr>
        </p:nvSpPr>
        <p:spPr/>
        <p:txBody>
          <a:bodyPr/>
          <a:lstStyle/>
          <a:p>
            <a:pPr marL="342900" indent="-342900">
              <a:buFont typeface="Arial" panose="020B0604020202020204" pitchFamily="34" charset="0"/>
              <a:buChar char="•"/>
            </a:pPr>
            <a:r>
              <a:rPr lang="en-GB" dirty="0"/>
              <a:t>Investigate the different ways in which William I secured the conquest</a:t>
            </a:r>
          </a:p>
          <a:p>
            <a:pPr marL="342900" indent="-342900">
              <a:buFont typeface="Arial" panose="020B0604020202020204" pitchFamily="34" charset="0"/>
              <a:buChar char="•"/>
            </a:pPr>
            <a:r>
              <a:rPr lang="en-GB" dirty="0"/>
              <a:t>Describe &amp; explain the different ways castles helped to consolidate Norman control of England</a:t>
            </a:r>
          </a:p>
          <a:p>
            <a:pPr marL="342900" indent="-342900">
              <a:buFont typeface="Arial" panose="020B0604020202020204" pitchFamily="34" charset="0"/>
              <a:buChar char="•"/>
            </a:pPr>
            <a:r>
              <a:rPr lang="en-GB" sz="2000" dirty="0">
                <a:solidFill>
                  <a:srgbClr val="000000"/>
                </a:solidFill>
                <a:latin typeface="Source Sans Pro" pitchFamily="34" charset="0"/>
              </a:rPr>
              <a:t>AQA – Norman England, c1066-c1100 – military innovations, including castles and establishing and maintaining control</a:t>
            </a:r>
          </a:p>
          <a:p>
            <a:pPr marL="342900" indent="-342900">
              <a:buFont typeface="Arial" panose="020B0604020202020204" pitchFamily="34" charset="0"/>
              <a:buChar char="•"/>
            </a:pPr>
            <a:r>
              <a:rPr lang="en-GB" sz="2000" dirty="0">
                <a:solidFill>
                  <a:srgbClr val="000000"/>
                </a:solidFill>
                <a:latin typeface="Source Sans Pro" pitchFamily="34" charset="0"/>
              </a:rPr>
              <a:t>EDEXCEL – Anglo-Saxon and Norman England, c1060-88 – Reasons for building castles; their key features and importance</a:t>
            </a:r>
          </a:p>
          <a:p>
            <a:pPr marL="342900" indent="-342900">
              <a:buFont typeface="Arial" panose="020B0604020202020204" pitchFamily="34" charset="0"/>
              <a:buChar char="•"/>
            </a:pPr>
            <a:r>
              <a:rPr lang="en-GB" sz="2000" dirty="0">
                <a:solidFill>
                  <a:srgbClr val="000000"/>
                </a:solidFill>
                <a:latin typeface="Source Sans Pro" pitchFamily="34" charset="0"/>
              </a:rPr>
              <a:t>OCR B – The Norman Conquest, 1065-1087 – The nature and purpose of Norman Castles in England to 1087</a:t>
            </a:r>
          </a:p>
          <a:p>
            <a:endParaRPr lang="en-GB" dirty="0"/>
          </a:p>
          <a:p>
            <a:endParaRPr lang="en-GB" dirty="0"/>
          </a:p>
        </p:txBody>
      </p:sp>
    </p:spTree>
    <p:extLst>
      <p:ext uri="{BB962C8B-B14F-4D97-AF65-F5344CB8AC3E}">
        <p14:creationId xmlns:p14="http://schemas.microsoft.com/office/powerpoint/2010/main" val="40324228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9A39D-8F96-49CD-8512-D8DBB71ED5DE}"/>
              </a:ext>
            </a:extLst>
          </p:cNvPr>
          <p:cNvSpPr>
            <a:spLocks noGrp="1"/>
          </p:cNvSpPr>
          <p:nvPr>
            <p:ph type="title"/>
          </p:nvPr>
        </p:nvSpPr>
        <p:spPr/>
        <p:txBody>
          <a:bodyPr>
            <a:normAutofit fontScale="90000"/>
          </a:bodyPr>
          <a:lstStyle/>
          <a:p>
            <a:r>
              <a:rPr lang="en-GB" dirty="0"/>
              <a:t>Step 5: Were castles William's only way of securing power? </a:t>
            </a:r>
            <a:r>
              <a:rPr lang="en-GB" dirty="0">
                <a:solidFill>
                  <a:schemeClr val="bg1"/>
                </a:solidFill>
              </a:rPr>
              <a:t>1</a:t>
            </a:r>
            <a:r>
              <a:rPr lang="en-GB" dirty="0"/>
              <a:t> </a:t>
            </a:r>
          </a:p>
        </p:txBody>
      </p:sp>
      <p:sp>
        <p:nvSpPr>
          <p:cNvPr id="3" name="Content Placeholder 2">
            <a:extLst>
              <a:ext uri="{FF2B5EF4-FFF2-40B4-BE49-F238E27FC236}">
                <a16:creationId xmlns:a16="http://schemas.microsoft.com/office/drawing/2014/main" id="{4B846B0C-A121-425E-8BCA-8D9A1F29965B}"/>
              </a:ext>
            </a:extLst>
          </p:cNvPr>
          <p:cNvSpPr>
            <a:spLocks noGrp="1"/>
          </p:cNvSpPr>
          <p:nvPr>
            <p:ph idx="1"/>
          </p:nvPr>
        </p:nvSpPr>
        <p:spPr>
          <a:xfrm>
            <a:off x="381885" y="1007323"/>
            <a:ext cx="10971915" cy="815756"/>
          </a:xfrm>
        </p:spPr>
        <p:txBody>
          <a:bodyPr/>
          <a:lstStyle/>
          <a:p>
            <a:r>
              <a:rPr lang="en-GB" sz="2400" dirty="0"/>
              <a:t>Use the 'students notes' provided below to discover more about castles and William's way of ruling England</a:t>
            </a:r>
          </a:p>
          <a:p>
            <a:endParaRPr lang="en-GB" dirty="0"/>
          </a:p>
        </p:txBody>
      </p:sp>
      <p:grpSp>
        <p:nvGrpSpPr>
          <p:cNvPr id="4" name="Post-It" descr="Post-it note to highlight text">
            <a:extLst>
              <a:ext uri="{FF2B5EF4-FFF2-40B4-BE49-F238E27FC236}">
                <a16:creationId xmlns:a16="http://schemas.microsoft.com/office/drawing/2014/main" id="{813E977D-CA75-4B49-9CBB-D7DBB5AD6A11}"/>
              </a:ext>
            </a:extLst>
          </p:cNvPr>
          <p:cNvGrpSpPr/>
          <p:nvPr/>
        </p:nvGrpSpPr>
        <p:grpSpPr>
          <a:xfrm>
            <a:off x="258892" y="1715757"/>
            <a:ext cx="3414713" cy="4151770"/>
            <a:chOff x="7888590" y="3377946"/>
            <a:chExt cx="3236716" cy="3037208"/>
          </a:xfrm>
        </p:grpSpPr>
        <p:sp>
          <p:nvSpPr>
            <p:cNvPr id="5" name="Decorative-Blob">
              <a:extLst>
                <a:ext uri="{FF2B5EF4-FFF2-40B4-BE49-F238E27FC236}">
                  <a16:creationId xmlns:a16="http://schemas.microsoft.com/office/drawing/2014/main" id="{B5DC2A8B-56E4-45CC-B12C-F398108CA2ED}"/>
                </a:ext>
                <a:ext uri="{C183D7F6-B498-43B3-948B-1728B52AA6E4}">
                  <adec:decorative xmlns:adec="http://schemas.microsoft.com/office/drawing/2017/decorative" val="0"/>
                </a:ext>
              </a:extLst>
            </p:cNvPr>
            <p:cNvSpPr/>
            <p:nvPr/>
          </p:nvSpPr>
          <p:spPr>
            <a:xfrm>
              <a:off x="7888590" y="3758946"/>
              <a:ext cx="3236716" cy="260420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6" name="Main-Text" descr="Post-it note to highlight text">
              <a:extLst>
                <a:ext uri="{FF2B5EF4-FFF2-40B4-BE49-F238E27FC236}">
                  <a16:creationId xmlns:a16="http://schemas.microsoft.com/office/drawing/2014/main" id="{866DAE73-6C96-48FE-9157-2E6860C1E87D}"/>
                </a:ext>
              </a:extLst>
            </p:cNvPr>
            <p:cNvSpPr txBox="1"/>
            <p:nvPr/>
          </p:nvSpPr>
          <p:spPr>
            <a:xfrm>
              <a:off x="8267256" y="4045384"/>
              <a:ext cx="2574916" cy="2369770"/>
            </a:xfrm>
            <a:prstGeom prst="rect">
              <a:avLst/>
            </a:prstGeom>
            <a:noFill/>
          </p:spPr>
          <p:txBody>
            <a:bodyPr wrap="square" rtlCol="0">
              <a:spAutoFit/>
            </a:bodyPr>
            <a:lstStyle/>
            <a:p>
              <a:pPr algn="ctr"/>
              <a:r>
                <a:rPr lang="en-GB" dirty="0"/>
                <a:t>William was crowned King of England on 25th December 1066 at Westminster Abbey, after defeating King Harold at the Battle of Hastings.  This marked the start of  Norman rule in England which lasted for nearly 100 years</a:t>
              </a:r>
            </a:p>
          </p:txBody>
        </p:sp>
        <p:pic>
          <p:nvPicPr>
            <p:cNvPr id="7" name="Decorative-Washi" descr="Decorative shape">
              <a:extLst>
                <a:ext uri="{FF2B5EF4-FFF2-40B4-BE49-F238E27FC236}">
                  <a16:creationId xmlns:a16="http://schemas.microsoft.com/office/drawing/2014/main" id="{074E8894-9991-411A-A397-6AE44673F19E}"/>
                </a:ext>
              </a:extLst>
            </p:cNvPr>
            <p:cNvPicPr>
              <a:picLocks noChangeAspect="1"/>
            </p:cNvPicPr>
            <p:nvPr/>
          </p:nvPicPr>
          <p:blipFill>
            <a:blip r:embed="rId2"/>
            <a:stretch>
              <a:fillRect/>
            </a:stretch>
          </p:blipFill>
          <p:spPr>
            <a:xfrm>
              <a:off x="9183098" y="3377946"/>
              <a:ext cx="647700" cy="762000"/>
            </a:xfrm>
            <a:prstGeom prst="rect">
              <a:avLst/>
            </a:prstGeom>
          </p:spPr>
        </p:pic>
      </p:grpSp>
      <p:grpSp>
        <p:nvGrpSpPr>
          <p:cNvPr id="23" name="Group 22" descr="In 1070 William founded Battle Abbey on the site of the Battle of Hastings.  He also introduced 'tithes', a tax whereby the population had to pay one-tenth (a tithe) of their annual increases in profit to the church">
            <a:extLst>
              <a:ext uri="{FF2B5EF4-FFF2-40B4-BE49-F238E27FC236}">
                <a16:creationId xmlns:a16="http://schemas.microsoft.com/office/drawing/2014/main" id="{7833FCC5-FA2A-A250-B8DB-AB88967FEBC1}"/>
              </a:ext>
            </a:extLst>
          </p:cNvPr>
          <p:cNvGrpSpPr/>
          <p:nvPr/>
        </p:nvGrpSpPr>
        <p:grpSpPr>
          <a:xfrm>
            <a:off x="3774391" y="1785367"/>
            <a:ext cx="3922099" cy="3038722"/>
            <a:chOff x="3774391" y="1785367"/>
            <a:chExt cx="3922099" cy="3038722"/>
          </a:xfrm>
        </p:grpSpPr>
        <p:pic>
          <p:nvPicPr>
            <p:cNvPr id="9" name="Picture 8">
              <a:extLst>
                <a:ext uri="{FF2B5EF4-FFF2-40B4-BE49-F238E27FC236}">
                  <a16:creationId xmlns:a16="http://schemas.microsoft.com/office/drawing/2014/main" id="{6A403EDE-172F-47E7-85FF-86A67BC7074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74391" y="1785367"/>
              <a:ext cx="3922099" cy="3038722"/>
            </a:xfrm>
            <a:prstGeom prst="rect">
              <a:avLst/>
            </a:prstGeom>
            <a:solidFill>
              <a:schemeClr val="bg1"/>
            </a:solidFill>
            <a:ln>
              <a:noFill/>
            </a:ln>
          </p:spPr>
        </p:pic>
        <p:sp>
          <p:nvSpPr>
            <p:cNvPr id="10" name="Rectangle 9">
              <a:extLst>
                <a:ext uri="{FF2B5EF4-FFF2-40B4-BE49-F238E27FC236}">
                  <a16:creationId xmlns:a16="http://schemas.microsoft.com/office/drawing/2014/main" id="{686DB13B-27F6-4CA0-BEF4-651A8A045C16}"/>
                </a:ext>
              </a:extLst>
            </p:cNvPr>
            <p:cNvSpPr/>
            <p:nvPr/>
          </p:nvSpPr>
          <p:spPr>
            <a:xfrm>
              <a:off x="4164619" y="2224658"/>
              <a:ext cx="3083457" cy="2308324"/>
            </a:xfrm>
            <a:prstGeom prst="rect">
              <a:avLst/>
            </a:prstGeom>
          </p:spPr>
          <p:txBody>
            <a:bodyPr wrap="square">
              <a:spAutoFit/>
            </a:bodyPr>
            <a:lstStyle/>
            <a:p>
              <a:pPr algn="ctr"/>
              <a:r>
                <a:rPr lang="en-GB" dirty="0"/>
                <a:t>In 1070 William founded Battle Abbey on the site of the Battle of Hastings.  He also introduced 'tithes', a tax whereby the population had to pay one-tenth (a tithe) of their annual increases in profit to the church</a:t>
              </a:r>
            </a:p>
          </p:txBody>
        </p:sp>
      </p:grpSp>
      <p:sp>
        <p:nvSpPr>
          <p:cNvPr id="8" name="Picture 5" descr="Decorative shape">
            <a:extLst>
              <a:ext uri="{FF2B5EF4-FFF2-40B4-BE49-F238E27FC236}">
                <a16:creationId xmlns:a16="http://schemas.microsoft.com/office/drawing/2014/main" id="{E138307D-8587-4345-A6DD-8A933D1C8E35}"/>
              </a:ext>
            </a:extLst>
          </p:cNvPr>
          <p:cNvSpPr/>
          <p:nvPr/>
        </p:nvSpPr>
        <p:spPr>
          <a:xfrm>
            <a:off x="7842967" y="1697768"/>
            <a:ext cx="3306171" cy="3137468"/>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ADD0F0"/>
          </a:solidFill>
          <a:ln w="15449" cap="flat">
            <a:noFill/>
            <a:prstDash val="solid"/>
            <a:miter/>
          </a:ln>
        </p:spPr>
        <p:txBody>
          <a:bodyPr rtlCol="0" anchor="ctr"/>
          <a:lstStyle/>
          <a:p>
            <a:pPr algn="ctr"/>
            <a:r>
              <a:rPr lang="en-GB" dirty="0"/>
              <a:t>William gained security in England by granting areas of land to trusted Norman nobles, who in return had to perform certain duties such as building and defending castles and providing knights for the king. This was all part of the Feudal System (see below)</a:t>
            </a:r>
            <a:endParaRPr lang="en-US" dirty="0"/>
          </a:p>
        </p:txBody>
      </p:sp>
      <p:grpSp>
        <p:nvGrpSpPr>
          <p:cNvPr id="11" name="Washi" descr="Washi tape">
            <a:extLst>
              <a:ext uri="{FF2B5EF4-FFF2-40B4-BE49-F238E27FC236}">
                <a16:creationId xmlns:a16="http://schemas.microsoft.com/office/drawing/2014/main" id="{733DB408-DE1B-4F79-99D8-70B968C92067}"/>
              </a:ext>
            </a:extLst>
          </p:cNvPr>
          <p:cNvGrpSpPr/>
          <p:nvPr/>
        </p:nvGrpSpPr>
        <p:grpSpPr>
          <a:xfrm>
            <a:off x="363330" y="5850677"/>
            <a:ext cx="4084180" cy="922173"/>
            <a:chOff x="6548482" y="2378114"/>
            <a:chExt cx="4352736" cy="1123013"/>
          </a:xfrm>
        </p:grpSpPr>
        <p:pic>
          <p:nvPicPr>
            <p:cNvPr id="12" name="Washi">
              <a:extLst>
                <a:ext uri="{FF2B5EF4-FFF2-40B4-BE49-F238E27FC236}">
                  <a16:creationId xmlns:a16="http://schemas.microsoft.com/office/drawing/2014/main" id="{5FA63896-63CF-4B54-9104-BEC9004A026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548482" y="2378114"/>
              <a:ext cx="4352736" cy="1123013"/>
            </a:xfrm>
            <a:prstGeom prst="rect">
              <a:avLst/>
            </a:prstGeom>
          </p:spPr>
        </p:pic>
        <p:sp>
          <p:nvSpPr>
            <p:cNvPr id="13" name="Text Placeholder">
              <a:extLst>
                <a:ext uri="{FF2B5EF4-FFF2-40B4-BE49-F238E27FC236}">
                  <a16:creationId xmlns:a16="http://schemas.microsoft.com/office/drawing/2014/main" id="{B4C800CF-4713-4232-BB7E-6BF9015C8376}"/>
                </a:ext>
              </a:extLst>
            </p:cNvPr>
            <p:cNvSpPr txBox="1">
              <a:spLocks/>
            </p:cNvSpPr>
            <p:nvPr/>
          </p:nvSpPr>
          <p:spPr>
            <a:xfrm>
              <a:off x="6626003" y="2609670"/>
              <a:ext cx="4175176" cy="414338"/>
            </a:xfrm>
            <a:prstGeom prst="rect">
              <a:avLst/>
            </a:prstGeom>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800" dirty="0"/>
                <a:t>In 1086 William commissioned the Domesday Book</a:t>
              </a:r>
            </a:p>
          </p:txBody>
        </p:sp>
      </p:grpSp>
      <p:grpSp>
        <p:nvGrpSpPr>
          <p:cNvPr id="19" name="Post-It" descr="Post-it note to highlight text">
            <a:extLst>
              <a:ext uri="{FF2B5EF4-FFF2-40B4-BE49-F238E27FC236}">
                <a16:creationId xmlns:a16="http://schemas.microsoft.com/office/drawing/2014/main" id="{FB12902B-2E48-BB0E-A82E-FCDF7284006D}"/>
              </a:ext>
            </a:extLst>
          </p:cNvPr>
          <p:cNvGrpSpPr/>
          <p:nvPr/>
        </p:nvGrpSpPr>
        <p:grpSpPr>
          <a:xfrm>
            <a:off x="4520248" y="5072634"/>
            <a:ext cx="7013370" cy="1768500"/>
            <a:chOff x="7888590" y="3377946"/>
            <a:chExt cx="3236716" cy="3239220"/>
          </a:xfrm>
        </p:grpSpPr>
        <p:sp>
          <p:nvSpPr>
            <p:cNvPr id="20" name="Decorative-Blob">
              <a:extLst>
                <a:ext uri="{FF2B5EF4-FFF2-40B4-BE49-F238E27FC236}">
                  <a16:creationId xmlns:a16="http://schemas.microsoft.com/office/drawing/2014/main" id="{6F0AB775-3448-6BC8-7965-E40536BAABD0}"/>
                </a:ext>
                <a:ext uri="{C183D7F6-B498-43B3-948B-1728B52AA6E4}">
                  <adec:decorative xmlns:adec="http://schemas.microsoft.com/office/drawing/2017/decorative" val="0"/>
                </a:ext>
              </a:extLst>
            </p:cNvPr>
            <p:cNvSpPr/>
            <p:nvPr/>
          </p:nvSpPr>
          <p:spPr>
            <a:xfrm>
              <a:off x="7888590" y="3758946"/>
              <a:ext cx="3236716" cy="260420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21" name="Main-Text" descr="Post-it note to highlight text">
              <a:extLst>
                <a:ext uri="{FF2B5EF4-FFF2-40B4-BE49-F238E27FC236}">
                  <a16:creationId xmlns:a16="http://schemas.microsoft.com/office/drawing/2014/main" id="{49A03753-C6E3-FAB1-D303-628E2D4FB4B5}"/>
                </a:ext>
              </a:extLst>
            </p:cNvPr>
            <p:cNvSpPr txBox="1"/>
            <p:nvPr/>
          </p:nvSpPr>
          <p:spPr>
            <a:xfrm>
              <a:off x="8039388" y="4045385"/>
              <a:ext cx="2956846" cy="2571781"/>
            </a:xfrm>
            <a:prstGeom prst="rect">
              <a:avLst/>
            </a:prstGeom>
            <a:noFill/>
          </p:spPr>
          <p:txBody>
            <a:bodyPr wrap="square" rtlCol="0">
              <a:spAutoFit/>
            </a:bodyPr>
            <a:lstStyle/>
            <a:p>
              <a:r>
                <a:rPr lang="en-GB" dirty="0"/>
                <a:t>The Normans imposed several major changes on the Anglo-Saxon way of life.  The most notable were the introduction of Castles, the Feudal System and French as the official language at court</a:t>
              </a:r>
            </a:p>
          </p:txBody>
        </p:sp>
        <p:pic>
          <p:nvPicPr>
            <p:cNvPr id="22" name="Decorative-Washi" descr="Decorative shape">
              <a:extLst>
                <a:ext uri="{FF2B5EF4-FFF2-40B4-BE49-F238E27FC236}">
                  <a16:creationId xmlns:a16="http://schemas.microsoft.com/office/drawing/2014/main" id="{51778955-8280-4803-C5E0-5E17F8DE2A51}"/>
                </a:ext>
              </a:extLst>
            </p:cNvPr>
            <p:cNvPicPr>
              <a:picLocks noChangeAspect="1"/>
            </p:cNvPicPr>
            <p:nvPr/>
          </p:nvPicPr>
          <p:blipFill>
            <a:blip r:embed="rId2"/>
            <a:stretch>
              <a:fillRect/>
            </a:stretch>
          </p:blipFill>
          <p:spPr>
            <a:xfrm>
              <a:off x="9183098" y="3377946"/>
              <a:ext cx="647700" cy="762000"/>
            </a:xfrm>
            <a:prstGeom prst="rect">
              <a:avLst/>
            </a:prstGeom>
          </p:spPr>
        </p:pic>
      </p:grpSp>
    </p:spTree>
    <p:extLst>
      <p:ext uri="{BB962C8B-B14F-4D97-AF65-F5344CB8AC3E}">
        <p14:creationId xmlns:p14="http://schemas.microsoft.com/office/powerpoint/2010/main" val="16679871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FA156-B463-4848-BDF0-DAC938650240}"/>
              </a:ext>
            </a:extLst>
          </p:cNvPr>
          <p:cNvSpPr>
            <a:spLocks noGrp="1"/>
          </p:cNvSpPr>
          <p:nvPr>
            <p:ph type="title"/>
          </p:nvPr>
        </p:nvSpPr>
        <p:spPr>
          <a:xfrm>
            <a:off x="357187" y="225426"/>
            <a:ext cx="10996613" cy="710288"/>
          </a:xfrm>
        </p:spPr>
        <p:txBody>
          <a:bodyPr/>
          <a:lstStyle/>
          <a:p>
            <a:r>
              <a:rPr lang="en-GB" dirty="0"/>
              <a:t>The Feudal System</a:t>
            </a:r>
          </a:p>
        </p:txBody>
      </p:sp>
      <p:sp>
        <p:nvSpPr>
          <p:cNvPr id="3" name="Content Placeholder 2">
            <a:extLst>
              <a:ext uri="{FF2B5EF4-FFF2-40B4-BE49-F238E27FC236}">
                <a16:creationId xmlns:a16="http://schemas.microsoft.com/office/drawing/2014/main" id="{67D1A991-792B-4C83-BD58-61357738A4A8}"/>
              </a:ext>
            </a:extLst>
          </p:cNvPr>
          <p:cNvSpPr>
            <a:spLocks noGrp="1"/>
          </p:cNvSpPr>
          <p:nvPr>
            <p:ph idx="1"/>
          </p:nvPr>
        </p:nvSpPr>
        <p:spPr>
          <a:xfrm>
            <a:off x="1423193" y="1343244"/>
            <a:ext cx="8864600" cy="4816256"/>
          </a:xfrm>
        </p:spPr>
        <p:txBody>
          <a:bodyPr/>
          <a:lstStyle/>
          <a:p>
            <a:pPr>
              <a:spcBef>
                <a:spcPts val="600"/>
              </a:spcBef>
            </a:pPr>
            <a:r>
              <a:rPr lang="en-GB" sz="2200" dirty="0"/>
              <a:t>The </a:t>
            </a:r>
            <a:r>
              <a:rPr lang="en-GB" sz="2200" b="1" dirty="0"/>
              <a:t>King</a:t>
            </a:r>
            <a:r>
              <a:rPr lang="en-GB" sz="2200" dirty="0"/>
              <a:t> owned all the land.  He granted land to:</a:t>
            </a:r>
          </a:p>
          <a:p>
            <a:pPr>
              <a:spcBef>
                <a:spcPts val="600"/>
              </a:spcBef>
            </a:pPr>
            <a:endParaRPr lang="en-GB" sz="2200" dirty="0"/>
          </a:p>
          <a:p>
            <a:pPr>
              <a:spcBef>
                <a:spcPts val="600"/>
              </a:spcBef>
            </a:pPr>
            <a:r>
              <a:rPr lang="en-GB" sz="2200" b="1" dirty="0"/>
              <a:t>Tenants-in-chief</a:t>
            </a:r>
            <a:r>
              <a:rPr lang="en-GB" sz="2200" dirty="0"/>
              <a:t> (Barons and Bishops), who in return swore an oath of loyalty to the king. They agreed to </a:t>
            </a:r>
            <a:r>
              <a:rPr lang="en-GB" sz="2200" b="1" dirty="0"/>
              <a:t>build castles </a:t>
            </a:r>
            <a:r>
              <a:rPr lang="en-GB" sz="2200" dirty="0"/>
              <a:t>and </a:t>
            </a:r>
            <a:r>
              <a:rPr lang="en-GB" sz="2200" b="1" dirty="0"/>
              <a:t>provide knights</a:t>
            </a:r>
            <a:r>
              <a:rPr lang="en-GB" sz="2200" dirty="0"/>
              <a:t> for his army.  The tenants-in-chief in turn granted land to:</a:t>
            </a:r>
          </a:p>
          <a:p>
            <a:pPr>
              <a:spcBef>
                <a:spcPts val="600"/>
              </a:spcBef>
            </a:pPr>
            <a:endParaRPr lang="en-GB" sz="2200" dirty="0"/>
          </a:p>
          <a:p>
            <a:pPr>
              <a:spcBef>
                <a:spcPts val="600"/>
              </a:spcBef>
            </a:pPr>
            <a:r>
              <a:rPr lang="en-GB" sz="2200" b="1" dirty="0"/>
              <a:t>Knights</a:t>
            </a:r>
            <a:r>
              <a:rPr lang="en-GB" sz="2200" dirty="0"/>
              <a:t>, who in return swore an oath of loyalty to them and promised to </a:t>
            </a:r>
            <a:r>
              <a:rPr lang="en-GB" sz="2200" b="1" dirty="0"/>
              <a:t>fight</a:t>
            </a:r>
            <a:r>
              <a:rPr lang="en-GB" sz="2200" dirty="0"/>
              <a:t> for the king’s army for </a:t>
            </a:r>
            <a:r>
              <a:rPr lang="en-GB" sz="2200" b="1" dirty="0"/>
              <a:t>40 days a year</a:t>
            </a:r>
            <a:r>
              <a:rPr lang="en-GB" sz="2200" dirty="0"/>
              <a:t>.  The knights in turn granted land to:</a:t>
            </a:r>
          </a:p>
          <a:p>
            <a:pPr>
              <a:spcBef>
                <a:spcPts val="600"/>
              </a:spcBef>
            </a:pPr>
            <a:endParaRPr lang="en-GB" sz="2200" dirty="0"/>
          </a:p>
          <a:p>
            <a:pPr>
              <a:spcBef>
                <a:spcPts val="600"/>
              </a:spcBef>
            </a:pPr>
            <a:r>
              <a:rPr lang="en-GB" sz="2200" b="1" dirty="0"/>
              <a:t>Peasants</a:t>
            </a:r>
            <a:r>
              <a:rPr lang="en-GB" sz="2200" dirty="0"/>
              <a:t>, who in return swore an oath of loyalty to them and had to provide </a:t>
            </a:r>
            <a:r>
              <a:rPr lang="en-GB" sz="2200" b="1" dirty="0"/>
              <a:t>free labour, food and services </a:t>
            </a:r>
            <a:r>
              <a:rPr lang="en-GB" sz="2200" dirty="0"/>
              <a:t>for the knight</a:t>
            </a:r>
          </a:p>
          <a:p>
            <a:endParaRPr lang="en-GB" dirty="0"/>
          </a:p>
        </p:txBody>
      </p:sp>
      <p:sp>
        <p:nvSpPr>
          <p:cNvPr id="16" name="Arrow: Curved Right 15">
            <a:extLst>
              <a:ext uri="{FF2B5EF4-FFF2-40B4-BE49-F238E27FC236}">
                <a16:creationId xmlns:a16="http://schemas.microsoft.com/office/drawing/2014/main" id="{B8EF776A-16A5-4D7A-8620-E580D985D6CA}"/>
              </a:ext>
              <a:ext uri="{C183D7F6-B498-43B3-948B-1728B52AA6E4}">
                <adec:decorative xmlns:adec="http://schemas.microsoft.com/office/drawing/2017/decorative" val="1"/>
              </a:ext>
            </a:extLst>
          </p:cNvPr>
          <p:cNvSpPr/>
          <p:nvPr/>
        </p:nvSpPr>
        <p:spPr>
          <a:xfrm>
            <a:off x="859127" y="3087561"/>
            <a:ext cx="511003" cy="1008464"/>
          </a:xfrm>
          <a:prstGeom prst="curvedRightArrow">
            <a:avLst>
              <a:gd name="adj1" fmla="val 25000"/>
              <a:gd name="adj2" fmla="val 55010"/>
              <a:gd name="adj3" fmla="val 37427"/>
            </a:avLst>
          </a:prstGeom>
          <a:solidFill>
            <a:srgbClr val="65B9E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7" name="Arrow: Curved Right 16">
            <a:extLst>
              <a:ext uri="{FF2B5EF4-FFF2-40B4-BE49-F238E27FC236}">
                <a16:creationId xmlns:a16="http://schemas.microsoft.com/office/drawing/2014/main" id="{B0501E11-4B5D-4CD0-A67C-F30D134B8D8F}"/>
              </a:ext>
              <a:ext uri="{C183D7F6-B498-43B3-948B-1728B52AA6E4}">
                <adec:decorative xmlns:adec="http://schemas.microsoft.com/office/drawing/2017/decorative" val="1"/>
              </a:ext>
            </a:extLst>
          </p:cNvPr>
          <p:cNvSpPr/>
          <p:nvPr/>
        </p:nvSpPr>
        <p:spPr>
          <a:xfrm>
            <a:off x="859128" y="1672630"/>
            <a:ext cx="511003" cy="1008464"/>
          </a:xfrm>
          <a:prstGeom prst="curvedRightArrow">
            <a:avLst>
              <a:gd name="adj1" fmla="val 25000"/>
              <a:gd name="adj2" fmla="val 55010"/>
              <a:gd name="adj3" fmla="val 37427"/>
            </a:avLst>
          </a:prstGeom>
          <a:solidFill>
            <a:srgbClr val="65B9E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8" name="Arrow: Curved Right 17">
            <a:extLst>
              <a:ext uri="{FF2B5EF4-FFF2-40B4-BE49-F238E27FC236}">
                <a16:creationId xmlns:a16="http://schemas.microsoft.com/office/drawing/2014/main" id="{216AAE89-68D8-473B-9CA6-41540606E342}"/>
              </a:ext>
              <a:ext uri="{C183D7F6-B498-43B3-948B-1728B52AA6E4}">
                <adec:decorative xmlns:adec="http://schemas.microsoft.com/office/drawing/2017/decorative" val="1"/>
              </a:ext>
            </a:extLst>
          </p:cNvPr>
          <p:cNvSpPr/>
          <p:nvPr/>
        </p:nvSpPr>
        <p:spPr>
          <a:xfrm>
            <a:off x="859127" y="4505333"/>
            <a:ext cx="511003" cy="1008464"/>
          </a:xfrm>
          <a:prstGeom prst="curvedRightArrow">
            <a:avLst>
              <a:gd name="adj1" fmla="val 25000"/>
              <a:gd name="adj2" fmla="val 55010"/>
              <a:gd name="adj3" fmla="val 37427"/>
            </a:avLst>
          </a:prstGeom>
          <a:solidFill>
            <a:srgbClr val="65B9E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9" name="Arrow: Curved Right 18">
            <a:extLst>
              <a:ext uri="{FF2B5EF4-FFF2-40B4-BE49-F238E27FC236}">
                <a16:creationId xmlns:a16="http://schemas.microsoft.com/office/drawing/2014/main" id="{73F376CF-E2C5-4D89-A0F9-6E17C5CF0726}"/>
              </a:ext>
              <a:ext uri="{C183D7F6-B498-43B3-948B-1728B52AA6E4}">
                <adec:decorative xmlns:adec="http://schemas.microsoft.com/office/drawing/2017/decorative" val="1"/>
              </a:ext>
            </a:extLst>
          </p:cNvPr>
          <p:cNvSpPr/>
          <p:nvPr/>
        </p:nvSpPr>
        <p:spPr>
          <a:xfrm rot="10583836">
            <a:off x="10168749" y="3010020"/>
            <a:ext cx="511003" cy="1008464"/>
          </a:xfrm>
          <a:prstGeom prst="curvedRightArrow">
            <a:avLst>
              <a:gd name="adj1" fmla="val 25000"/>
              <a:gd name="adj2" fmla="val 55010"/>
              <a:gd name="adj3" fmla="val 37427"/>
            </a:avLst>
          </a:prstGeom>
          <a:solidFill>
            <a:srgbClr val="65B9E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0" name="Arrow: Curved Right 19">
            <a:extLst>
              <a:ext uri="{FF2B5EF4-FFF2-40B4-BE49-F238E27FC236}">
                <a16:creationId xmlns:a16="http://schemas.microsoft.com/office/drawing/2014/main" id="{C46A5986-3E88-4871-B321-C09B96D8FD0F}"/>
              </a:ext>
              <a:ext uri="{C183D7F6-B498-43B3-948B-1728B52AA6E4}">
                <adec:decorative xmlns:adec="http://schemas.microsoft.com/office/drawing/2017/decorative" val="1"/>
              </a:ext>
            </a:extLst>
          </p:cNvPr>
          <p:cNvSpPr/>
          <p:nvPr/>
        </p:nvSpPr>
        <p:spPr>
          <a:xfrm rot="10583836">
            <a:off x="10168750" y="1595089"/>
            <a:ext cx="511003" cy="1008464"/>
          </a:xfrm>
          <a:prstGeom prst="curvedRightArrow">
            <a:avLst>
              <a:gd name="adj1" fmla="val 25000"/>
              <a:gd name="adj2" fmla="val 55010"/>
              <a:gd name="adj3" fmla="val 37427"/>
            </a:avLst>
          </a:prstGeom>
          <a:solidFill>
            <a:srgbClr val="65B9E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1" name="Arrow: Curved Right 20">
            <a:extLst>
              <a:ext uri="{FF2B5EF4-FFF2-40B4-BE49-F238E27FC236}">
                <a16:creationId xmlns:a16="http://schemas.microsoft.com/office/drawing/2014/main" id="{8CC87467-8C37-4765-8217-ED065C7907CD}"/>
              </a:ext>
              <a:ext uri="{C183D7F6-B498-43B3-948B-1728B52AA6E4}">
                <adec:decorative xmlns:adec="http://schemas.microsoft.com/office/drawing/2017/decorative" val="1"/>
              </a:ext>
            </a:extLst>
          </p:cNvPr>
          <p:cNvSpPr/>
          <p:nvPr/>
        </p:nvSpPr>
        <p:spPr>
          <a:xfrm rot="10583836">
            <a:off x="10168749" y="4427792"/>
            <a:ext cx="511003" cy="1008464"/>
          </a:xfrm>
          <a:prstGeom prst="curvedRightArrow">
            <a:avLst>
              <a:gd name="adj1" fmla="val 25000"/>
              <a:gd name="adj2" fmla="val 55010"/>
              <a:gd name="adj3" fmla="val 37427"/>
            </a:avLst>
          </a:prstGeom>
          <a:solidFill>
            <a:srgbClr val="65B9E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21952026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9A39D-8F96-49CD-8512-D8DBB71ED5DE}"/>
              </a:ext>
            </a:extLst>
          </p:cNvPr>
          <p:cNvSpPr>
            <a:spLocks noGrp="1"/>
          </p:cNvSpPr>
          <p:nvPr>
            <p:ph type="title"/>
          </p:nvPr>
        </p:nvSpPr>
        <p:spPr/>
        <p:txBody>
          <a:bodyPr>
            <a:normAutofit fontScale="90000"/>
          </a:bodyPr>
          <a:lstStyle/>
          <a:p>
            <a:r>
              <a:rPr lang="en-GB" dirty="0"/>
              <a:t>Step 5: Were castles William's only way of securing power? </a:t>
            </a:r>
            <a:r>
              <a:rPr lang="en-GB" dirty="0">
                <a:solidFill>
                  <a:schemeClr val="bg1"/>
                </a:solidFill>
              </a:rPr>
              <a:t>2</a:t>
            </a:r>
            <a:r>
              <a:rPr lang="en-GB" dirty="0"/>
              <a:t> </a:t>
            </a:r>
          </a:p>
        </p:txBody>
      </p:sp>
      <p:sp>
        <p:nvSpPr>
          <p:cNvPr id="3" name="Content Placeholder 2">
            <a:extLst>
              <a:ext uri="{FF2B5EF4-FFF2-40B4-BE49-F238E27FC236}">
                <a16:creationId xmlns:a16="http://schemas.microsoft.com/office/drawing/2014/main" id="{4B846B0C-A121-425E-8BCA-8D9A1F29965B}"/>
              </a:ext>
            </a:extLst>
          </p:cNvPr>
          <p:cNvSpPr>
            <a:spLocks noGrp="1"/>
          </p:cNvSpPr>
          <p:nvPr>
            <p:ph idx="1"/>
          </p:nvPr>
        </p:nvSpPr>
        <p:spPr>
          <a:xfrm>
            <a:off x="381885" y="1381344"/>
            <a:ext cx="10971915" cy="815756"/>
          </a:xfrm>
        </p:spPr>
        <p:txBody>
          <a:bodyPr/>
          <a:lstStyle/>
          <a:p>
            <a:r>
              <a:rPr lang="en-GB" sz="2400" dirty="0"/>
              <a:t>Use the 'students notes' provided below to discover more about castles and William's way of ruling England</a:t>
            </a:r>
          </a:p>
          <a:p>
            <a:endParaRPr lang="en-GB" dirty="0"/>
          </a:p>
        </p:txBody>
      </p:sp>
      <p:grpSp>
        <p:nvGrpSpPr>
          <p:cNvPr id="4" name="Post-It" descr="Post-it note to highlight text">
            <a:extLst>
              <a:ext uri="{FF2B5EF4-FFF2-40B4-BE49-F238E27FC236}">
                <a16:creationId xmlns:a16="http://schemas.microsoft.com/office/drawing/2014/main" id="{813E977D-CA75-4B49-9CBB-D7DBB5AD6A11}"/>
              </a:ext>
            </a:extLst>
          </p:cNvPr>
          <p:cNvGrpSpPr/>
          <p:nvPr/>
        </p:nvGrpSpPr>
        <p:grpSpPr>
          <a:xfrm>
            <a:off x="109636" y="2197100"/>
            <a:ext cx="6540546" cy="3086071"/>
            <a:chOff x="7888590" y="3155778"/>
            <a:chExt cx="3236716" cy="2953708"/>
          </a:xfrm>
        </p:grpSpPr>
        <p:sp>
          <p:nvSpPr>
            <p:cNvPr id="5" name="Decorative-Blob">
              <a:extLst>
                <a:ext uri="{FF2B5EF4-FFF2-40B4-BE49-F238E27FC236}">
                  <a16:creationId xmlns:a16="http://schemas.microsoft.com/office/drawing/2014/main" id="{B5DC2A8B-56E4-45CC-B12C-F398108CA2ED}"/>
                </a:ext>
                <a:ext uri="{C183D7F6-B498-43B3-948B-1728B52AA6E4}">
                  <adec:decorative xmlns:adec="http://schemas.microsoft.com/office/drawing/2017/decorative" val="0"/>
                </a:ext>
              </a:extLst>
            </p:cNvPr>
            <p:cNvSpPr/>
            <p:nvPr/>
          </p:nvSpPr>
          <p:spPr>
            <a:xfrm>
              <a:off x="7888590" y="3505284"/>
              <a:ext cx="3236716" cy="260420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6" name="Main-Text" descr="Post-it note to highlight text">
              <a:extLst>
                <a:ext uri="{FF2B5EF4-FFF2-40B4-BE49-F238E27FC236}">
                  <a16:creationId xmlns:a16="http://schemas.microsoft.com/office/drawing/2014/main" id="{866DAE73-6C96-48FE-9157-2E6860C1E87D}"/>
                </a:ext>
              </a:extLst>
            </p:cNvPr>
            <p:cNvSpPr txBox="1"/>
            <p:nvPr/>
          </p:nvSpPr>
          <p:spPr>
            <a:xfrm>
              <a:off x="8155707" y="3961465"/>
              <a:ext cx="2702481" cy="1234789"/>
            </a:xfrm>
            <a:prstGeom prst="rect">
              <a:avLst/>
            </a:prstGeom>
            <a:noFill/>
          </p:spPr>
          <p:txBody>
            <a:bodyPr wrap="square" rtlCol="0">
              <a:spAutoFit/>
            </a:bodyPr>
            <a:lstStyle/>
            <a:p>
              <a:pPr algn="ctr"/>
              <a:r>
                <a:rPr lang="en-GB" dirty="0"/>
                <a:t>The earliest castles were always designed with military needs in mind – attack and defence.  However the surviving ruins show us they also had enough fireplaces and garderobes (toilets) to prove that they were also residential buildings designed to be lived in</a:t>
              </a:r>
            </a:p>
          </p:txBody>
        </p:sp>
        <p:pic>
          <p:nvPicPr>
            <p:cNvPr id="7" name="Decorative-Washi" descr="Decorative shape">
              <a:extLst>
                <a:ext uri="{FF2B5EF4-FFF2-40B4-BE49-F238E27FC236}">
                  <a16:creationId xmlns:a16="http://schemas.microsoft.com/office/drawing/2014/main" id="{074E8894-9991-411A-A397-6AE44673F19E}"/>
                </a:ext>
              </a:extLst>
            </p:cNvPr>
            <p:cNvPicPr>
              <a:picLocks noChangeAspect="1"/>
            </p:cNvPicPr>
            <p:nvPr/>
          </p:nvPicPr>
          <p:blipFill>
            <a:blip r:embed="rId3"/>
            <a:stretch>
              <a:fillRect/>
            </a:stretch>
          </p:blipFill>
          <p:spPr>
            <a:xfrm>
              <a:off x="9080255" y="3155778"/>
              <a:ext cx="647700" cy="762000"/>
            </a:xfrm>
            <a:prstGeom prst="rect">
              <a:avLst/>
            </a:prstGeom>
          </p:spPr>
        </p:pic>
      </p:grpSp>
      <p:sp>
        <p:nvSpPr>
          <p:cNvPr id="8" name="Picture 5" descr="Decorative shape">
            <a:extLst>
              <a:ext uri="{FF2B5EF4-FFF2-40B4-BE49-F238E27FC236}">
                <a16:creationId xmlns:a16="http://schemas.microsoft.com/office/drawing/2014/main" id="{E138307D-8587-4345-A6DD-8A933D1C8E35}"/>
              </a:ext>
            </a:extLst>
          </p:cNvPr>
          <p:cNvSpPr/>
          <p:nvPr/>
        </p:nvSpPr>
        <p:spPr>
          <a:xfrm>
            <a:off x="6858000" y="3922719"/>
            <a:ext cx="4287982" cy="2720903"/>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ADD0F0"/>
          </a:solidFill>
          <a:ln w="15449" cap="flat">
            <a:noFill/>
            <a:prstDash val="solid"/>
            <a:miter/>
          </a:ln>
        </p:spPr>
        <p:txBody>
          <a:bodyPr rtlCol="0" anchor="ctr"/>
          <a:lstStyle/>
          <a:p>
            <a:pPr algn="ctr"/>
            <a:r>
              <a:rPr lang="en-GB" dirty="0"/>
              <a:t>Designs gradually changed over the centuries to provide better defensive or attacking solutions, such as adding projecting towers on the outer face of curtain walls that made them harder to scale and gave archers extra cover</a:t>
            </a:r>
            <a:endParaRPr lang="en-US" dirty="0"/>
          </a:p>
        </p:txBody>
      </p:sp>
    </p:spTree>
    <p:extLst>
      <p:ext uri="{BB962C8B-B14F-4D97-AF65-F5344CB8AC3E}">
        <p14:creationId xmlns:p14="http://schemas.microsoft.com/office/powerpoint/2010/main" val="21346556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9A39D-8F96-49CD-8512-D8DBB71ED5DE}"/>
              </a:ext>
            </a:extLst>
          </p:cNvPr>
          <p:cNvSpPr>
            <a:spLocks noGrp="1"/>
          </p:cNvSpPr>
          <p:nvPr>
            <p:ph type="title"/>
          </p:nvPr>
        </p:nvSpPr>
        <p:spPr/>
        <p:txBody>
          <a:bodyPr>
            <a:normAutofit fontScale="90000"/>
          </a:bodyPr>
          <a:lstStyle/>
          <a:p>
            <a:r>
              <a:rPr lang="en-GB" dirty="0"/>
              <a:t>Step 5: Were castles William's only way of securing power? </a:t>
            </a:r>
            <a:r>
              <a:rPr lang="en-GB" dirty="0">
                <a:solidFill>
                  <a:schemeClr val="bg1"/>
                </a:solidFill>
              </a:rPr>
              <a:t>3</a:t>
            </a:r>
            <a:r>
              <a:rPr lang="en-GB" dirty="0"/>
              <a:t> </a:t>
            </a:r>
          </a:p>
        </p:txBody>
      </p:sp>
      <p:sp>
        <p:nvSpPr>
          <p:cNvPr id="3" name="Content Placeholder 2">
            <a:extLst>
              <a:ext uri="{FF2B5EF4-FFF2-40B4-BE49-F238E27FC236}">
                <a16:creationId xmlns:a16="http://schemas.microsoft.com/office/drawing/2014/main" id="{4B846B0C-A121-425E-8BCA-8D9A1F29965B}"/>
              </a:ext>
            </a:extLst>
          </p:cNvPr>
          <p:cNvSpPr>
            <a:spLocks noGrp="1"/>
          </p:cNvSpPr>
          <p:nvPr>
            <p:ph idx="1"/>
          </p:nvPr>
        </p:nvSpPr>
        <p:spPr>
          <a:xfrm>
            <a:off x="381885" y="1381344"/>
            <a:ext cx="10971915" cy="815756"/>
          </a:xfrm>
        </p:spPr>
        <p:txBody>
          <a:bodyPr/>
          <a:lstStyle/>
          <a:p>
            <a:r>
              <a:rPr lang="en-GB" sz="2400" dirty="0"/>
              <a:t>Use the 'students notes' provided below to discover more about castles and William's way of ruling England</a:t>
            </a:r>
          </a:p>
          <a:p>
            <a:endParaRPr lang="en-GB" dirty="0"/>
          </a:p>
        </p:txBody>
      </p:sp>
      <p:grpSp>
        <p:nvGrpSpPr>
          <p:cNvPr id="4" name="Post-It" descr="Post-it note to highlight text">
            <a:extLst>
              <a:ext uri="{FF2B5EF4-FFF2-40B4-BE49-F238E27FC236}">
                <a16:creationId xmlns:a16="http://schemas.microsoft.com/office/drawing/2014/main" id="{813E977D-CA75-4B49-9CBB-D7DBB5AD6A11}"/>
              </a:ext>
            </a:extLst>
          </p:cNvPr>
          <p:cNvGrpSpPr/>
          <p:nvPr/>
        </p:nvGrpSpPr>
        <p:grpSpPr>
          <a:xfrm>
            <a:off x="714856" y="2503030"/>
            <a:ext cx="10281273" cy="3580245"/>
            <a:chOff x="7888590" y="3155778"/>
            <a:chExt cx="3236716" cy="2461721"/>
          </a:xfrm>
        </p:grpSpPr>
        <p:sp>
          <p:nvSpPr>
            <p:cNvPr id="5" name="Decorative-Blob">
              <a:extLst>
                <a:ext uri="{FF2B5EF4-FFF2-40B4-BE49-F238E27FC236}">
                  <a16:creationId xmlns:a16="http://schemas.microsoft.com/office/drawing/2014/main" id="{B5DC2A8B-56E4-45CC-B12C-F398108CA2ED}"/>
                </a:ext>
                <a:ext uri="{C183D7F6-B498-43B3-948B-1728B52AA6E4}">
                  <adec:decorative xmlns:adec="http://schemas.microsoft.com/office/drawing/2017/decorative" val="0"/>
                </a:ext>
              </a:extLst>
            </p:cNvPr>
            <p:cNvSpPr/>
            <p:nvPr/>
          </p:nvSpPr>
          <p:spPr>
            <a:xfrm>
              <a:off x="7888590" y="3505284"/>
              <a:ext cx="3236716" cy="2112215"/>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6" name="Main-Text" descr="Post-it note to highlight text">
              <a:extLst>
                <a:ext uri="{FF2B5EF4-FFF2-40B4-BE49-F238E27FC236}">
                  <a16:creationId xmlns:a16="http://schemas.microsoft.com/office/drawing/2014/main" id="{866DAE73-6C96-48FE-9157-2E6860C1E87D}"/>
                </a:ext>
              </a:extLst>
            </p:cNvPr>
            <p:cNvSpPr txBox="1"/>
            <p:nvPr/>
          </p:nvSpPr>
          <p:spPr>
            <a:xfrm>
              <a:off x="8155707" y="3961465"/>
              <a:ext cx="2702481" cy="1234789"/>
            </a:xfrm>
            <a:prstGeom prst="rect">
              <a:avLst/>
            </a:prstGeom>
            <a:noFill/>
          </p:spPr>
          <p:txBody>
            <a:bodyPr wrap="square" rtlCol="0">
              <a:spAutoFit/>
            </a:bodyPr>
            <a:lstStyle/>
            <a:p>
              <a:pPr algn="ctr"/>
              <a:r>
                <a:rPr lang="en-GB" dirty="0"/>
                <a:t>The decline of castles began in the 16th century (1500s), as times changed there was less need for a noble to defend himself.  There was also a split between a Lord’s residence and defence.  Lords no longer felt the need to defend themselves in the same way as the early Norman barons had.  Henry VIII was the first to build a series of coastal forts (which look very similar to castles) purely for defence, they were never designed for a lord or a king to live in permanently.</a:t>
              </a:r>
            </a:p>
          </p:txBody>
        </p:sp>
        <p:pic>
          <p:nvPicPr>
            <p:cNvPr id="7" name="Decorative-Washi" descr="Decorative shape">
              <a:extLst>
                <a:ext uri="{FF2B5EF4-FFF2-40B4-BE49-F238E27FC236}">
                  <a16:creationId xmlns:a16="http://schemas.microsoft.com/office/drawing/2014/main" id="{074E8894-9991-411A-A397-6AE44673F19E}"/>
                </a:ext>
              </a:extLst>
            </p:cNvPr>
            <p:cNvPicPr>
              <a:picLocks noChangeAspect="1"/>
            </p:cNvPicPr>
            <p:nvPr/>
          </p:nvPicPr>
          <p:blipFill>
            <a:blip r:embed="rId3"/>
            <a:stretch>
              <a:fillRect/>
            </a:stretch>
          </p:blipFill>
          <p:spPr>
            <a:xfrm>
              <a:off x="9080255" y="3155778"/>
              <a:ext cx="647700" cy="762000"/>
            </a:xfrm>
            <a:prstGeom prst="rect">
              <a:avLst/>
            </a:prstGeom>
          </p:spPr>
        </p:pic>
      </p:grpSp>
    </p:spTree>
    <p:extLst>
      <p:ext uri="{BB962C8B-B14F-4D97-AF65-F5344CB8AC3E}">
        <p14:creationId xmlns:p14="http://schemas.microsoft.com/office/powerpoint/2010/main" val="718240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C1997D0D-9988-498A-8D32-CAFF5AC0B5E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277826" y="565830"/>
            <a:ext cx="9636347" cy="5896462"/>
          </a:xfrm>
          <a:prstGeom prst="rect">
            <a:avLst/>
          </a:prstGeom>
        </p:spPr>
      </p:pic>
      <p:sp>
        <p:nvSpPr>
          <p:cNvPr id="2" name="Title 1">
            <a:extLst>
              <a:ext uri="{FF2B5EF4-FFF2-40B4-BE49-F238E27FC236}">
                <a16:creationId xmlns:a16="http://schemas.microsoft.com/office/drawing/2014/main" id="{40687A83-8913-49E6-A715-95A016FBF067}"/>
              </a:ext>
            </a:extLst>
          </p:cNvPr>
          <p:cNvSpPr>
            <a:spLocks noGrp="1"/>
          </p:cNvSpPr>
          <p:nvPr>
            <p:ph type="title"/>
          </p:nvPr>
        </p:nvSpPr>
        <p:spPr/>
        <p:txBody>
          <a:bodyPr/>
          <a:lstStyle/>
          <a:p>
            <a:r>
              <a:rPr lang="en-GB"/>
              <a:t>More resources</a:t>
            </a:r>
          </a:p>
        </p:txBody>
      </p:sp>
      <p:sp>
        <p:nvSpPr>
          <p:cNvPr id="18" name="TextBox 17">
            <a:extLst>
              <a:ext uri="{FF2B5EF4-FFF2-40B4-BE49-F238E27FC236}">
                <a16:creationId xmlns:a16="http://schemas.microsoft.com/office/drawing/2014/main" id="{90CF117D-5386-4B3F-8C25-BEFC6FF36C12}"/>
              </a:ext>
            </a:extLst>
          </p:cNvPr>
          <p:cNvSpPr txBox="1"/>
          <p:nvPr/>
        </p:nvSpPr>
        <p:spPr>
          <a:xfrm>
            <a:off x="3051544" y="1382233"/>
            <a:ext cx="6253670" cy="461665"/>
          </a:xfrm>
          <a:prstGeom prst="rect">
            <a:avLst/>
          </a:prstGeom>
          <a:noFill/>
        </p:spPr>
        <p:txBody>
          <a:bodyPr wrap="square" rtlCol="0">
            <a:spAutoFit/>
          </a:bodyPr>
          <a:lstStyle/>
          <a:p>
            <a:pPr algn="ctr"/>
            <a:r>
              <a:rPr lang="en-GB" sz="2400"/>
              <a:t>MORE RESOURSCES AT</a:t>
            </a:r>
          </a:p>
        </p:txBody>
      </p:sp>
      <p:sp>
        <p:nvSpPr>
          <p:cNvPr id="15" name="TextBox 14">
            <a:extLst>
              <a:ext uri="{FF2B5EF4-FFF2-40B4-BE49-F238E27FC236}">
                <a16:creationId xmlns:a16="http://schemas.microsoft.com/office/drawing/2014/main" id="{7E786403-4259-401C-B5EB-BBB01A8E16A0}"/>
              </a:ext>
            </a:extLst>
          </p:cNvPr>
          <p:cNvSpPr txBox="1"/>
          <p:nvPr/>
        </p:nvSpPr>
        <p:spPr>
          <a:xfrm>
            <a:off x="3186496" y="3210991"/>
            <a:ext cx="6118718" cy="436017"/>
          </a:xfrm>
          <a:prstGeom prst="rect">
            <a:avLst/>
          </a:prstGeom>
        </p:spPr>
        <p:txBody>
          <a:bodyPr wrap="square" lIns="0" tIns="0" rIns="0" bIns="0" rtlCol="0" anchor="t">
            <a:spAutoFit/>
          </a:bodyPr>
          <a:lstStyle/>
          <a:p>
            <a:pPr algn="ctr">
              <a:lnSpc>
                <a:spcPts val="3359"/>
              </a:lnSpc>
            </a:pPr>
            <a:r>
              <a:rPr lang="en-US" sz="3200" baseline="0" dirty="0">
                <a:solidFill>
                  <a:schemeClr val="bg1">
                    <a:lumMod val="50000"/>
                  </a:schemeClr>
                </a:solidFill>
                <a:latin typeface="Arial" panose="020B0604020202020204" pitchFamily="34" charset="0"/>
                <a:cs typeface="Arial" panose="020B0604020202020204" pitchFamily="34" charset="0"/>
                <a:hlinkClick r:id="rId3"/>
              </a:rPr>
              <a:t>HistoricEngland.org.uk/Education</a:t>
            </a:r>
            <a:endParaRPr lang="en-US" sz="3200" baseline="0" dirty="0">
              <a:solidFill>
                <a:schemeClr val="bg1">
                  <a:lumMod val="50000"/>
                </a:schemeClr>
              </a:solidFill>
              <a:latin typeface="Arial" panose="020B0604020202020204" pitchFamily="34" charset="0"/>
              <a:cs typeface="Arial" panose="020B0604020202020204" pitchFamily="34" charset="0"/>
            </a:endParaRPr>
          </a:p>
        </p:txBody>
      </p:sp>
      <p:pic>
        <p:nvPicPr>
          <p:cNvPr id="16" name="Picture 7" descr="Historic England logo">
            <a:extLst>
              <a:ext uri="{FF2B5EF4-FFF2-40B4-BE49-F238E27FC236}">
                <a16:creationId xmlns:a16="http://schemas.microsoft.com/office/drawing/2014/main" id="{1ED56333-3D6D-402E-AC99-95FEF75BA2F2}"/>
              </a:ext>
            </a:extLst>
          </p:cNvPr>
          <p:cNvPicPr>
            <a:picLocks noChangeAspect="1"/>
          </p:cNvPicPr>
          <p:nvPr/>
        </p:nvPicPr>
        <p:blipFill>
          <a:blip r:embed="rId4"/>
          <a:srcRect/>
          <a:stretch>
            <a:fillRect/>
          </a:stretch>
        </p:blipFill>
        <p:spPr>
          <a:xfrm>
            <a:off x="4120545" y="4515907"/>
            <a:ext cx="3950909" cy="1308050"/>
          </a:xfrm>
          <a:prstGeom prst="rect">
            <a:avLst/>
          </a:prstGeom>
        </p:spPr>
      </p:pic>
    </p:spTree>
    <p:extLst>
      <p:ext uri="{BB962C8B-B14F-4D97-AF65-F5344CB8AC3E}">
        <p14:creationId xmlns:p14="http://schemas.microsoft.com/office/powerpoint/2010/main" val="40651898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99B4F-BE22-C9B7-1540-073A46187DEB}"/>
              </a:ext>
            </a:extLst>
          </p:cNvPr>
          <p:cNvSpPr>
            <a:spLocks noGrp="1"/>
          </p:cNvSpPr>
          <p:nvPr>
            <p:ph type="title"/>
          </p:nvPr>
        </p:nvSpPr>
        <p:spPr/>
        <p:txBody>
          <a:bodyPr>
            <a:normAutofit/>
          </a:bodyPr>
          <a:lstStyle/>
          <a:p>
            <a:r>
              <a:rPr lang="en-GB" dirty="0"/>
              <a:t>York Castle, known as Clifford's Tower</a:t>
            </a:r>
          </a:p>
        </p:txBody>
      </p:sp>
      <p:pic>
        <p:nvPicPr>
          <p:cNvPr id="5" name="Content Placeholder 4" descr="A large stone castle on top of a big grass covered hill">
            <a:extLst>
              <a:ext uri="{FF2B5EF4-FFF2-40B4-BE49-F238E27FC236}">
                <a16:creationId xmlns:a16="http://schemas.microsoft.com/office/drawing/2014/main" id="{9FA3D0CD-78F5-5663-9AD8-26B1C5B53FFD}"/>
              </a:ext>
            </a:extLst>
          </p:cNvPr>
          <p:cNvPicPr>
            <a:picLocks noGrp="1" noChangeAspect="1"/>
          </p:cNvPicPr>
          <p:nvPr>
            <p:ph idx="1"/>
          </p:nvPr>
        </p:nvPicPr>
        <p:blipFill>
          <a:blip r:embed="rId3"/>
          <a:srcRect/>
          <a:stretch/>
        </p:blipFill>
        <p:spPr>
          <a:xfrm>
            <a:off x="1969317" y="1182765"/>
            <a:ext cx="8253366" cy="5502244"/>
          </a:xfrm>
        </p:spPr>
      </p:pic>
      <p:grpSp>
        <p:nvGrpSpPr>
          <p:cNvPr id="6" name="Post-It" descr="Post-it note to highlight text">
            <a:extLst>
              <a:ext uri="{FF2B5EF4-FFF2-40B4-BE49-F238E27FC236}">
                <a16:creationId xmlns:a16="http://schemas.microsoft.com/office/drawing/2014/main" id="{96CE217A-8801-7651-5E0C-3298A3C0D7C9}"/>
              </a:ext>
            </a:extLst>
          </p:cNvPr>
          <p:cNvGrpSpPr/>
          <p:nvPr/>
        </p:nvGrpSpPr>
        <p:grpSpPr>
          <a:xfrm rot="20769173">
            <a:off x="441310" y="3195066"/>
            <a:ext cx="3236716" cy="2985202"/>
            <a:chOff x="7888590" y="3377946"/>
            <a:chExt cx="3236716" cy="2985202"/>
          </a:xfrm>
        </p:grpSpPr>
        <p:sp>
          <p:nvSpPr>
            <p:cNvPr id="7" name="Decorative-Blob">
              <a:extLst>
                <a:ext uri="{FF2B5EF4-FFF2-40B4-BE49-F238E27FC236}">
                  <a16:creationId xmlns:a16="http://schemas.microsoft.com/office/drawing/2014/main" id="{C93FEBC5-6B2F-0658-2BEA-9915FECAAC10}"/>
                </a:ext>
                <a:ext uri="{C183D7F6-B498-43B3-948B-1728B52AA6E4}">
                  <adec:decorative xmlns:adec="http://schemas.microsoft.com/office/drawing/2017/decorative" val="0"/>
                </a:ext>
              </a:extLst>
            </p:cNvPr>
            <p:cNvSpPr/>
            <p:nvPr/>
          </p:nvSpPr>
          <p:spPr>
            <a:xfrm>
              <a:off x="7888590" y="3758946"/>
              <a:ext cx="3236716" cy="260420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8" name="Main-Text" descr="Post-it note to highlight text">
              <a:extLst>
                <a:ext uri="{FF2B5EF4-FFF2-40B4-BE49-F238E27FC236}">
                  <a16:creationId xmlns:a16="http://schemas.microsoft.com/office/drawing/2014/main" id="{9212341C-FFC3-ADFD-6A9D-F5A66535BC35}"/>
                </a:ext>
              </a:extLst>
            </p:cNvPr>
            <p:cNvSpPr txBox="1"/>
            <p:nvPr/>
          </p:nvSpPr>
          <p:spPr>
            <a:xfrm>
              <a:off x="8267256" y="4091550"/>
              <a:ext cx="2574916" cy="1938992"/>
            </a:xfrm>
            <a:prstGeom prst="rect">
              <a:avLst/>
            </a:prstGeom>
            <a:noFill/>
          </p:spPr>
          <p:txBody>
            <a:bodyPr wrap="square" rtlCol="0">
              <a:spAutoFit/>
            </a:bodyPr>
            <a:lstStyle/>
            <a:p>
              <a:pPr algn="ctr"/>
              <a:r>
                <a:rPr lang="en-GB" sz="2000" dirty="0"/>
                <a:t>The first timber castle and the motte (mound) were built here by order of William the Conqueror in 1069</a:t>
              </a:r>
            </a:p>
          </p:txBody>
        </p:sp>
        <p:pic>
          <p:nvPicPr>
            <p:cNvPr id="9" name="Decorative-Washi" descr="Decorative shape">
              <a:extLst>
                <a:ext uri="{FF2B5EF4-FFF2-40B4-BE49-F238E27FC236}">
                  <a16:creationId xmlns:a16="http://schemas.microsoft.com/office/drawing/2014/main" id="{EC273A7B-E8A4-D0B2-4B9D-BE9BC647AE4D}"/>
                </a:ext>
              </a:extLst>
            </p:cNvPr>
            <p:cNvPicPr>
              <a:picLocks noChangeAspect="1"/>
            </p:cNvPicPr>
            <p:nvPr/>
          </p:nvPicPr>
          <p:blipFill>
            <a:blip r:embed="rId4"/>
            <a:stretch>
              <a:fillRect/>
            </a:stretch>
          </p:blipFill>
          <p:spPr>
            <a:xfrm>
              <a:off x="9183098" y="3377946"/>
              <a:ext cx="647700" cy="762000"/>
            </a:xfrm>
            <a:prstGeom prst="rect">
              <a:avLst/>
            </a:prstGeom>
          </p:spPr>
        </p:pic>
      </p:grpSp>
    </p:spTree>
    <p:extLst>
      <p:ext uri="{BB962C8B-B14F-4D97-AF65-F5344CB8AC3E}">
        <p14:creationId xmlns:p14="http://schemas.microsoft.com/office/powerpoint/2010/main" val="2509022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4A7E4-894B-D48D-8CE1-2FDC0A7B4CD0}"/>
              </a:ext>
            </a:extLst>
          </p:cNvPr>
          <p:cNvSpPr>
            <a:spLocks noGrp="1"/>
          </p:cNvSpPr>
          <p:nvPr>
            <p:ph type="title"/>
          </p:nvPr>
        </p:nvSpPr>
        <p:spPr/>
        <p:txBody>
          <a:bodyPr>
            <a:normAutofit/>
          </a:bodyPr>
          <a:lstStyle/>
          <a:p>
            <a:r>
              <a:rPr lang="en-GB" dirty="0"/>
              <a:t>Step 1: Look carefully at the photograph of York Castle</a:t>
            </a:r>
          </a:p>
        </p:txBody>
      </p:sp>
      <p:pic>
        <p:nvPicPr>
          <p:cNvPr id="8" name="Picture Placeholder 7" descr="A large stone castle on top of a big grass covered hill">
            <a:extLst>
              <a:ext uri="{FF2B5EF4-FFF2-40B4-BE49-F238E27FC236}">
                <a16:creationId xmlns:a16="http://schemas.microsoft.com/office/drawing/2014/main" id="{1B6F9228-0606-B1A6-DDA4-1A658FAA0CFE}"/>
              </a:ext>
            </a:extLst>
          </p:cNvPr>
          <p:cNvPicPr>
            <a:picLocks noGrp="1" noChangeAspect="1"/>
          </p:cNvPicPr>
          <p:nvPr>
            <p:ph type="pic" sz="quarter" idx="14"/>
          </p:nvPr>
        </p:nvPicPr>
        <p:blipFill>
          <a:blip r:embed="rId3"/>
          <a:srcRect l="12278" r="12278"/>
          <a:stretch/>
        </p:blipFill>
        <p:spPr>
          <a:xfrm>
            <a:off x="243816" y="1178981"/>
            <a:ext cx="4632984" cy="4093986"/>
          </a:xfrm>
        </p:spPr>
      </p:pic>
      <p:sp>
        <p:nvSpPr>
          <p:cNvPr id="4" name="Picture Placeholder 3">
            <a:extLst>
              <a:ext uri="{FF2B5EF4-FFF2-40B4-BE49-F238E27FC236}">
                <a16:creationId xmlns:a16="http://schemas.microsoft.com/office/drawing/2014/main" id="{270AD718-4344-1A88-3375-703277E56967}"/>
              </a:ext>
              <a:ext uri="{C183D7F6-B498-43B3-948B-1728B52AA6E4}">
                <adec:decorative xmlns:adec="http://schemas.microsoft.com/office/drawing/2017/decorative" val="1"/>
              </a:ext>
            </a:extLst>
          </p:cNvPr>
          <p:cNvSpPr>
            <a:spLocks noGrp="1"/>
          </p:cNvSpPr>
          <p:nvPr>
            <p:ph type="pic" sz="quarter" idx="24"/>
          </p:nvPr>
        </p:nvSpPr>
        <p:spPr/>
      </p:sp>
      <p:sp>
        <p:nvSpPr>
          <p:cNvPr id="5" name="Text Placeholder 4">
            <a:extLst>
              <a:ext uri="{FF2B5EF4-FFF2-40B4-BE49-F238E27FC236}">
                <a16:creationId xmlns:a16="http://schemas.microsoft.com/office/drawing/2014/main" id="{3067149A-8600-33AD-999A-3138F44E1C34}"/>
              </a:ext>
            </a:extLst>
          </p:cNvPr>
          <p:cNvSpPr>
            <a:spLocks noGrp="1"/>
          </p:cNvSpPr>
          <p:nvPr>
            <p:ph type="body" sz="quarter" idx="23"/>
          </p:nvPr>
        </p:nvSpPr>
        <p:spPr/>
        <p:txBody>
          <a:bodyPr/>
          <a:lstStyle/>
          <a:p>
            <a:r>
              <a:rPr lang="en-GB" dirty="0"/>
              <a:t>York Castle</a:t>
            </a:r>
          </a:p>
        </p:txBody>
      </p:sp>
      <p:sp>
        <p:nvSpPr>
          <p:cNvPr id="6" name="Content Placeholder 5">
            <a:extLst>
              <a:ext uri="{FF2B5EF4-FFF2-40B4-BE49-F238E27FC236}">
                <a16:creationId xmlns:a16="http://schemas.microsoft.com/office/drawing/2014/main" id="{02043628-F351-9938-4468-775034755745}"/>
              </a:ext>
            </a:extLst>
          </p:cNvPr>
          <p:cNvSpPr>
            <a:spLocks noGrp="1"/>
          </p:cNvSpPr>
          <p:nvPr>
            <p:ph idx="1"/>
          </p:nvPr>
        </p:nvSpPr>
        <p:spPr>
          <a:xfrm>
            <a:off x="5245380" y="1309743"/>
            <a:ext cx="5905354" cy="5183131"/>
          </a:xfrm>
        </p:spPr>
        <p:txBody>
          <a:bodyPr/>
          <a:lstStyle/>
          <a:p>
            <a:r>
              <a:rPr lang="en-GB" sz="2200" dirty="0"/>
              <a:t>Did you know?</a:t>
            </a:r>
          </a:p>
          <a:p>
            <a:endParaRPr lang="en-GB" sz="2200" dirty="0"/>
          </a:p>
          <a:p>
            <a:pPr marL="285750" indent="-285750">
              <a:buFont typeface="Arial" pitchFamily="34" charset="0"/>
              <a:buChar char="•"/>
            </a:pPr>
            <a:r>
              <a:rPr lang="en-GB" sz="2200" dirty="0"/>
              <a:t>A castle is defined as a fortified residence belonging to nobility</a:t>
            </a:r>
          </a:p>
          <a:p>
            <a:endParaRPr lang="en-GB" sz="2200" dirty="0"/>
          </a:p>
          <a:p>
            <a:pPr marL="285750" indent="-285750">
              <a:buFont typeface="Arial" pitchFamily="34" charset="0"/>
              <a:buChar char="•"/>
            </a:pPr>
            <a:r>
              <a:rPr lang="en-GB" sz="2200" dirty="0"/>
              <a:t>The first castles were built in France in the 10</a:t>
            </a:r>
            <a:r>
              <a:rPr lang="en-GB" sz="2200" baseline="70000" dirty="0"/>
              <a:t>th</a:t>
            </a:r>
            <a:r>
              <a:rPr lang="en-GB" sz="2200" dirty="0"/>
              <a:t> century (900s)</a:t>
            </a:r>
          </a:p>
          <a:p>
            <a:endParaRPr lang="en-GB" sz="2200" dirty="0"/>
          </a:p>
          <a:p>
            <a:pPr marL="285750" indent="-285750">
              <a:buFont typeface="Arial" pitchFamily="34" charset="0"/>
              <a:buChar char="•"/>
            </a:pPr>
            <a:r>
              <a:rPr lang="en-GB" sz="2200" dirty="0"/>
              <a:t>Castles were introduced to England, along with the feudal system, by the French after the Norman Conquest of 1066</a:t>
            </a:r>
          </a:p>
          <a:p>
            <a:endParaRPr lang="en-GB" dirty="0"/>
          </a:p>
        </p:txBody>
      </p:sp>
    </p:spTree>
    <p:extLst>
      <p:ext uri="{BB962C8B-B14F-4D97-AF65-F5344CB8AC3E}">
        <p14:creationId xmlns:p14="http://schemas.microsoft.com/office/powerpoint/2010/main" val="8204769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4D53F7D-216E-56CE-5D6D-67777A4689A5}"/>
              </a:ext>
            </a:extLst>
          </p:cNvPr>
          <p:cNvSpPr>
            <a:spLocks noGrp="1"/>
          </p:cNvSpPr>
          <p:nvPr>
            <p:ph type="title"/>
          </p:nvPr>
        </p:nvSpPr>
        <p:spPr/>
        <p:txBody>
          <a:bodyPr>
            <a:normAutofit fontScale="90000"/>
          </a:bodyPr>
          <a:lstStyle/>
          <a:p>
            <a:r>
              <a:rPr lang="en-GB" dirty="0"/>
              <a:t>STEP 2:Think about the different ways in which a castle could help William keep control over his new kingdom</a:t>
            </a:r>
          </a:p>
        </p:txBody>
      </p:sp>
      <p:graphicFrame>
        <p:nvGraphicFramePr>
          <p:cNvPr id="8" name="Table 7" descr="Table">
            <a:extLst>
              <a:ext uri="{FF2B5EF4-FFF2-40B4-BE49-F238E27FC236}">
                <a16:creationId xmlns:a16="http://schemas.microsoft.com/office/drawing/2014/main" id="{116A887E-5D2A-726D-23BE-3C03309F3EEC}"/>
              </a:ext>
            </a:extLst>
          </p:cNvPr>
          <p:cNvGraphicFramePr>
            <a:graphicFrameLocks noGrp="1"/>
          </p:cNvGraphicFramePr>
          <p:nvPr/>
        </p:nvGraphicFramePr>
        <p:xfrm>
          <a:off x="550844" y="2201979"/>
          <a:ext cx="10421956" cy="4458416"/>
        </p:xfrm>
        <a:graphic>
          <a:graphicData uri="http://schemas.openxmlformats.org/drawingml/2006/table">
            <a:tbl>
              <a:tblPr firstRow="1"/>
              <a:tblGrid>
                <a:gridCol w="5210978">
                  <a:extLst>
                    <a:ext uri="{9D8B030D-6E8A-4147-A177-3AD203B41FA5}">
                      <a16:colId xmlns:a16="http://schemas.microsoft.com/office/drawing/2014/main" val="20000"/>
                    </a:ext>
                  </a:extLst>
                </a:gridCol>
                <a:gridCol w="5210978">
                  <a:extLst>
                    <a:ext uri="{9D8B030D-6E8A-4147-A177-3AD203B41FA5}">
                      <a16:colId xmlns:a16="http://schemas.microsoft.com/office/drawing/2014/main" val="20001"/>
                    </a:ext>
                  </a:extLst>
                </a:gridCol>
              </a:tblGrid>
              <a:tr h="903447">
                <a:tc>
                  <a:txBody>
                    <a:bodyPr/>
                    <a:lstStyle/>
                    <a:p>
                      <a:pPr algn="l">
                        <a:defRPr/>
                      </a:pPr>
                      <a:r>
                        <a:rPr lang="en-GB" sz="2400" b="1" u="none" dirty="0">
                          <a:solidFill>
                            <a:srgbClr val="000000"/>
                          </a:solidFill>
                          <a:latin typeface="+mn-lt"/>
                        </a:rPr>
                        <a:t>The PHYSICAL effects of castles</a:t>
                      </a:r>
                    </a:p>
                  </a:txBody>
                  <a:tcPr marL="217528" marR="217528" marT="108764" marB="108764">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8D0ED"/>
                    </a:solidFill>
                  </a:tcPr>
                </a:tc>
                <a:tc>
                  <a:txBody>
                    <a:bodyPr/>
                    <a:lstStyle/>
                    <a:p>
                      <a:pPr algn="l"/>
                      <a:r>
                        <a:rPr lang="en-GB" sz="2400" b="1" dirty="0">
                          <a:solidFill>
                            <a:sysClr val="windowText" lastClr="000000"/>
                          </a:solidFill>
                          <a:latin typeface="+mn-lt"/>
                        </a:rPr>
                        <a:t>The PSYCHOLOGICAL effects of castles</a:t>
                      </a:r>
                    </a:p>
                  </a:txBody>
                  <a:tcPr marL="217528" marR="217528" marT="108764" marB="108764">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8D0ED"/>
                    </a:solidFill>
                  </a:tcPr>
                </a:tc>
                <a:extLst>
                  <a:ext uri="{0D108BD9-81ED-4DB2-BD59-A6C34878D82A}">
                    <a16:rowId xmlns:a16="http://schemas.microsoft.com/office/drawing/2014/main" val="4097061818"/>
                  </a:ext>
                </a:extLst>
              </a:tr>
              <a:tr h="669397">
                <a:tc>
                  <a:txBody>
                    <a:bodyPr/>
                    <a:lstStyle/>
                    <a:p>
                      <a:pPr algn="l">
                        <a:defRPr/>
                      </a:pPr>
                      <a:r>
                        <a:rPr lang="en-US" sz="3800" dirty="0">
                          <a:latin typeface="+mn-lt"/>
                        </a:rPr>
                        <a:t>1.</a:t>
                      </a:r>
                    </a:p>
                    <a:p>
                      <a:pPr algn="l">
                        <a:defRPr/>
                      </a:pPr>
                      <a:endParaRPr lang="en-US" sz="3800" dirty="0">
                        <a:latin typeface="+mn-lt"/>
                      </a:endParaRPr>
                    </a:p>
                    <a:p>
                      <a:pPr algn="l">
                        <a:defRPr/>
                      </a:pPr>
                      <a:r>
                        <a:rPr lang="en-US" sz="3800" dirty="0">
                          <a:latin typeface="+mn-lt"/>
                        </a:rPr>
                        <a:t>2.</a:t>
                      </a:r>
                    </a:p>
                    <a:p>
                      <a:pPr algn="l">
                        <a:defRPr/>
                      </a:pPr>
                      <a:endParaRPr lang="en-US" sz="3800" dirty="0">
                        <a:latin typeface="+mn-lt"/>
                      </a:endParaRPr>
                    </a:p>
                    <a:p>
                      <a:pPr algn="l">
                        <a:defRPr/>
                      </a:pPr>
                      <a:r>
                        <a:rPr lang="en-US" sz="3800" dirty="0">
                          <a:latin typeface="+mn-lt"/>
                        </a:rPr>
                        <a:t>3.</a:t>
                      </a:r>
                    </a:p>
                  </a:txBody>
                  <a:tcPr marL="217528" marR="217528" marT="108764" marB="108764">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800" b="0" i="0" u="none" strike="noStrike" kern="1200" cap="none" spc="0" normalizeH="0" baseline="0" noProof="0" dirty="0">
                          <a:ln>
                            <a:noFill/>
                          </a:ln>
                          <a:solidFill>
                            <a:srgbClr val="000000"/>
                          </a:solidFill>
                          <a:effectLst/>
                          <a:uLnTx/>
                          <a:uFillTx/>
                          <a:latin typeface="+mn-lt"/>
                          <a:ea typeface="+mn-ea"/>
                          <a:cs typeface="+mn-cs"/>
                        </a:rPr>
                        <a:t>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000000"/>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800" b="0" i="0" u="none" strike="noStrike" kern="1200" cap="none" spc="0" normalizeH="0" baseline="0" noProof="0" dirty="0">
                          <a:ln>
                            <a:noFill/>
                          </a:ln>
                          <a:solidFill>
                            <a:srgbClr val="000000"/>
                          </a:solidFill>
                          <a:effectLst/>
                          <a:uLnTx/>
                          <a:uFillTx/>
                          <a:latin typeface="+mn-lt"/>
                          <a:ea typeface="+mn-ea"/>
                          <a:cs typeface="+mn-cs"/>
                        </a:rPr>
                        <a:t>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000000"/>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800" b="0" i="0" u="none" strike="noStrike" kern="1200" cap="none" spc="0" normalizeH="0" baseline="0" noProof="0" dirty="0">
                          <a:ln>
                            <a:noFill/>
                          </a:ln>
                          <a:solidFill>
                            <a:srgbClr val="000000"/>
                          </a:solidFill>
                          <a:effectLst/>
                          <a:uLnTx/>
                          <a:uFillTx/>
                          <a:latin typeface="+mn-lt"/>
                          <a:ea typeface="+mn-ea"/>
                          <a:cs typeface="+mn-cs"/>
                        </a:rPr>
                        <a:t>3.</a:t>
                      </a:r>
                    </a:p>
                    <a:p>
                      <a:endParaRPr lang="en-US" sz="2600" dirty="0">
                        <a:latin typeface="Arial"/>
                      </a:endParaRPr>
                    </a:p>
                  </a:txBody>
                  <a:tcPr marL="217528" marR="217528" marT="108764" marB="108764">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extLst>
                  <a:ext uri="{0D108BD9-81ED-4DB2-BD59-A6C34878D82A}">
                    <a16:rowId xmlns:a16="http://schemas.microsoft.com/office/drawing/2014/main" val="10001"/>
                  </a:ext>
                </a:extLst>
              </a:tr>
            </a:tbl>
          </a:graphicData>
        </a:graphic>
      </p:graphicFrame>
      <p:grpSp>
        <p:nvGrpSpPr>
          <p:cNvPr id="5" name="Washi" descr="Washi tape">
            <a:extLst>
              <a:ext uri="{FF2B5EF4-FFF2-40B4-BE49-F238E27FC236}">
                <a16:creationId xmlns:a16="http://schemas.microsoft.com/office/drawing/2014/main" id="{2BB61CBC-7E5D-498E-8A85-27F553F00915}"/>
              </a:ext>
            </a:extLst>
          </p:cNvPr>
          <p:cNvGrpSpPr/>
          <p:nvPr/>
        </p:nvGrpSpPr>
        <p:grpSpPr>
          <a:xfrm>
            <a:off x="357187" y="1220561"/>
            <a:ext cx="10913125" cy="893895"/>
            <a:chOff x="6548482" y="2378114"/>
            <a:chExt cx="4352736" cy="1123013"/>
          </a:xfrm>
        </p:grpSpPr>
        <p:pic>
          <p:nvPicPr>
            <p:cNvPr id="6" name="Washi">
              <a:extLst>
                <a:ext uri="{FF2B5EF4-FFF2-40B4-BE49-F238E27FC236}">
                  <a16:creationId xmlns:a16="http://schemas.microsoft.com/office/drawing/2014/main" id="{65506609-51A2-4BC2-AE69-EC63223E496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548482" y="2378114"/>
              <a:ext cx="4352736" cy="1123013"/>
            </a:xfrm>
            <a:prstGeom prst="rect">
              <a:avLst/>
            </a:prstGeom>
          </p:spPr>
        </p:pic>
        <p:sp>
          <p:nvSpPr>
            <p:cNvPr id="7" name="Text Placeholder">
              <a:extLst>
                <a:ext uri="{FF2B5EF4-FFF2-40B4-BE49-F238E27FC236}">
                  <a16:creationId xmlns:a16="http://schemas.microsoft.com/office/drawing/2014/main" id="{740E9559-3F38-4691-B827-487AC111C942}"/>
                </a:ext>
              </a:extLst>
            </p:cNvPr>
            <p:cNvSpPr txBox="1">
              <a:spLocks/>
            </p:cNvSpPr>
            <p:nvPr/>
          </p:nvSpPr>
          <p:spPr>
            <a:xfrm>
              <a:off x="6612863" y="2456758"/>
              <a:ext cx="4276451" cy="710287"/>
            </a:xfrm>
            <a:prstGeom prst="rect">
              <a:avLst/>
            </a:prstGeom>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t>Write a list of these different ways - you should split your list in to two categories, as in the table below, give each reason a number  (NB: Need help getting started? Then use the hints on slide 7)</a:t>
              </a:r>
            </a:p>
          </p:txBody>
        </p:sp>
      </p:grpSp>
    </p:spTree>
    <p:extLst>
      <p:ext uri="{BB962C8B-B14F-4D97-AF65-F5344CB8AC3E}">
        <p14:creationId xmlns:p14="http://schemas.microsoft.com/office/powerpoint/2010/main" val="18918775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335C7BC-2BDD-4FCC-8CCD-8EC533797DA5}"/>
              </a:ext>
            </a:extLst>
          </p:cNvPr>
          <p:cNvSpPr>
            <a:spLocks noGrp="1"/>
          </p:cNvSpPr>
          <p:nvPr>
            <p:ph type="title"/>
          </p:nvPr>
        </p:nvSpPr>
        <p:spPr/>
        <p:txBody>
          <a:bodyPr>
            <a:normAutofit fontScale="90000"/>
          </a:bodyPr>
          <a:lstStyle/>
          <a:p>
            <a:r>
              <a:rPr lang="en-GB" dirty="0"/>
              <a:t>STEP 2:Think about the different ways in which a castle could help William keep control over his new kingdom </a:t>
            </a:r>
            <a:r>
              <a:rPr lang="en-GB" dirty="0">
                <a:solidFill>
                  <a:schemeClr val="bg1"/>
                </a:solidFill>
              </a:rPr>
              <a:t>(print out)</a:t>
            </a:r>
          </a:p>
        </p:txBody>
      </p:sp>
      <p:sp>
        <p:nvSpPr>
          <p:cNvPr id="10" name="Text Placeholder">
            <a:extLst>
              <a:ext uri="{FF2B5EF4-FFF2-40B4-BE49-F238E27FC236}">
                <a16:creationId xmlns:a16="http://schemas.microsoft.com/office/drawing/2014/main" id="{80D78092-B2B1-471B-A87C-598F4E52D155}"/>
              </a:ext>
            </a:extLst>
          </p:cNvPr>
          <p:cNvSpPr txBox="1">
            <a:spLocks/>
          </p:cNvSpPr>
          <p:nvPr/>
        </p:nvSpPr>
        <p:spPr>
          <a:xfrm>
            <a:off x="494561" y="1199750"/>
            <a:ext cx="10721864" cy="565374"/>
          </a:xfrm>
          <a:prstGeom prst="rect">
            <a:avLst/>
          </a:prstGeom>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t>Write a list of these different ways - you should split your list in to two categories, as in the table below, give each reason a number  (NB: Need help getting started? Then use the hints on the slide 7)</a:t>
            </a:r>
          </a:p>
        </p:txBody>
      </p:sp>
      <p:graphicFrame>
        <p:nvGraphicFramePr>
          <p:cNvPr id="11" name="Table 10" descr="Table">
            <a:extLst>
              <a:ext uri="{FF2B5EF4-FFF2-40B4-BE49-F238E27FC236}">
                <a16:creationId xmlns:a16="http://schemas.microsoft.com/office/drawing/2014/main" id="{38CB5B21-1FE0-4DA1-B734-CFFC087D0236}"/>
              </a:ext>
            </a:extLst>
          </p:cNvPr>
          <p:cNvGraphicFramePr>
            <a:graphicFrameLocks noGrp="1"/>
          </p:cNvGraphicFramePr>
          <p:nvPr/>
        </p:nvGraphicFramePr>
        <p:xfrm>
          <a:off x="550844" y="1889460"/>
          <a:ext cx="10421956" cy="4696535"/>
        </p:xfrm>
        <a:graphic>
          <a:graphicData uri="http://schemas.openxmlformats.org/drawingml/2006/table">
            <a:tbl>
              <a:tblPr firstRow="1"/>
              <a:tblGrid>
                <a:gridCol w="5210978">
                  <a:extLst>
                    <a:ext uri="{9D8B030D-6E8A-4147-A177-3AD203B41FA5}">
                      <a16:colId xmlns:a16="http://schemas.microsoft.com/office/drawing/2014/main" val="20000"/>
                    </a:ext>
                  </a:extLst>
                </a:gridCol>
                <a:gridCol w="5210978">
                  <a:extLst>
                    <a:ext uri="{9D8B030D-6E8A-4147-A177-3AD203B41FA5}">
                      <a16:colId xmlns:a16="http://schemas.microsoft.com/office/drawing/2014/main" val="20001"/>
                    </a:ext>
                  </a:extLst>
                </a:gridCol>
              </a:tblGrid>
              <a:tr h="1027843">
                <a:tc>
                  <a:txBody>
                    <a:bodyPr/>
                    <a:lstStyle/>
                    <a:p>
                      <a:pPr algn="l">
                        <a:defRPr/>
                      </a:pPr>
                      <a:r>
                        <a:rPr lang="en-GB" sz="2400" b="1" u="none" dirty="0">
                          <a:solidFill>
                            <a:srgbClr val="000000"/>
                          </a:solidFill>
                          <a:latin typeface="+mn-lt"/>
                        </a:rPr>
                        <a:t>The PHYSICAL effects of castles</a:t>
                      </a:r>
                    </a:p>
                  </a:txBody>
                  <a:tcPr marL="217528" marR="217528" marT="108764" marB="108764">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lumMod val="85000"/>
                      </a:schemeClr>
                    </a:solidFill>
                  </a:tcPr>
                </a:tc>
                <a:tc>
                  <a:txBody>
                    <a:bodyPr/>
                    <a:lstStyle/>
                    <a:p>
                      <a:pPr algn="l"/>
                      <a:r>
                        <a:rPr lang="en-GB" sz="2400" b="1" dirty="0">
                          <a:solidFill>
                            <a:sysClr val="windowText" lastClr="000000"/>
                          </a:solidFill>
                          <a:latin typeface="+mn-lt"/>
                        </a:rPr>
                        <a:t>The PSYCHOLOGICAL effects of castles</a:t>
                      </a:r>
                    </a:p>
                  </a:txBody>
                  <a:tcPr marL="217528" marR="217528" marT="108764" marB="108764">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4097061818"/>
                  </a:ext>
                </a:extLst>
              </a:tr>
              <a:tr h="3668692">
                <a:tc>
                  <a:txBody>
                    <a:bodyPr/>
                    <a:lstStyle/>
                    <a:p>
                      <a:pPr algn="l">
                        <a:defRPr/>
                      </a:pPr>
                      <a:r>
                        <a:rPr lang="en-US" sz="3800" dirty="0">
                          <a:latin typeface="+mn-lt"/>
                        </a:rPr>
                        <a:t>1.</a:t>
                      </a:r>
                    </a:p>
                    <a:p>
                      <a:pPr algn="l">
                        <a:defRPr/>
                      </a:pPr>
                      <a:endParaRPr lang="en-US" sz="3800" dirty="0">
                        <a:latin typeface="+mn-lt"/>
                      </a:endParaRPr>
                    </a:p>
                    <a:p>
                      <a:pPr algn="l">
                        <a:defRPr/>
                      </a:pPr>
                      <a:r>
                        <a:rPr lang="en-US" sz="3800" dirty="0">
                          <a:latin typeface="+mn-lt"/>
                        </a:rPr>
                        <a:t>2.</a:t>
                      </a:r>
                    </a:p>
                    <a:p>
                      <a:pPr algn="l">
                        <a:defRPr/>
                      </a:pPr>
                      <a:endParaRPr lang="en-US" sz="3800" dirty="0">
                        <a:latin typeface="+mn-lt"/>
                      </a:endParaRPr>
                    </a:p>
                    <a:p>
                      <a:pPr algn="l">
                        <a:defRPr/>
                      </a:pPr>
                      <a:r>
                        <a:rPr lang="en-US" sz="3800" dirty="0">
                          <a:latin typeface="+mn-lt"/>
                        </a:rPr>
                        <a:t>3.</a:t>
                      </a:r>
                    </a:p>
                  </a:txBody>
                  <a:tcPr marL="217528" marR="217528" marT="108764" marB="108764">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800" b="0" i="0" u="none" strike="noStrike" kern="1200" cap="none" spc="0" normalizeH="0" baseline="0" noProof="0" dirty="0">
                          <a:ln>
                            <a:noFill/>
                          </a:ln>
                          <a:solidFill>
                            <a:srgbClr val="000000"/>
                          </a:solidFill>
                          <a:effectLst/>
                          <a:uLnTx/>
                          <a:uFillTx/>
                          <a:latin typeface="+mn-lt"/>
                          <a:ea typeface="+mn-ea"/>
                          <a:cs typeface="+mn-cs"/>
                        </a:rPr>
                        <a:t>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000000"/>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800" b="0" i="0" u="none" strike="noStrike" kern="1200" cap="none" spc="0" normalizeH="0" baseline="0" noProof="0" dirty="0">
                          <a:ln>
                            <a:noFill/>
                          </a:ln>
                          <a:solidFill>
                            <a:srgbClr val="000000"/>
                          </a:solidFill>
                          <a:effectLst/>
                          <a:uLnTx/>
                          <a:uFillTx/>
                          <a:latin typeface="+mn-lt"/>
                          <a:ea typeface="+mn-ea"/>
                          <a:cs typeface="+mn-cs"/>
                        </a:rPr>
                        <a:t>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000000"/>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800" b="0" i="0" u="none" strike="noStrike" kern="1200" cap="none" spc="0" normalizeH="0" baseline="0" noProof="0" dirty="0">
                          <a:ln>
                            <a:noFill/>
                          </a:ln>
                          <a:solidFill>
                            <a:srgbClr val="000000"/>
                          </a:solidFill>
                          <a:effectLst/>
                          <a:uLnTx/>
                          <a:uFillTx/>
                          <a:latin typeface="+mn-lt"/>
                          <a:ea typeface="+mn-ea"/>
                          <a:cs typeface="+mn-cs"/>
                        </a:rPr>
                        <a:t>3.</a:t>
                      </a:r>
                      <a:endParaRPr lang="en-US" sz="2600" dirty="0">
                        <a:latin typeface="Arial"/>
                      </a:endParaRPr>
                    </a:p>
                    <a:p>
                      <a:endParaRPr lang="en-US" sz="2600" dirty="0">
                        <a:latin typeface="Arial"/>
                      </a:endParaRPr>
                    </a:p>
                  </a:txBody>
                  <a:tcPr marL="217528" marR="217528" marT="108764" marB="108764">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9118155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5882DA-F86C-4F3E-92C6-5888F82009C5}"/>
              </a:ext>
            </a:extLst>
          </p:cNvPr>
          <p:cNvSpPr>
            <a:spLocks noGrp="1"/>
          </p:cNvSpPr>
          <p:nvPr>
            <p:ph type="title"/>
          </p:nvPr>
        </p:nvSpPr>
        <p:spPr/>
        <p:txBody>
          <a:bodyPr>
            <a:normAutofit fontScale="90000"/>
          </a:bodyPr>
          <a:lstStyle/>
          <a:p>
            <a:r>
              <a:rPr lang="en-GB" dirty="0"/>
              <a:t>Hint: Castles…..</a:t>
            </a:r>
            <a:br>
              <a:rPr lang="en-GB" dirty="0"/>
            </a:br>
            <a:r>
              <a:rPr lang="en-GB" dirty="0"/>
              <a:t>(Click on the ? to revel the hints)</a:t>
            </a:r>
          </a:p>
        </p:txBody>
      </p:sp>
      <p:sp>
        <p:nvSpPr>
          <p:cNvPr id="8" name="Picture Placeholder 31" descr="Speech bubble">
            <a:extLst>
              <a:ext uri="{FF2B5EF4-FFF2-40B4-BE49-F238E27FC236}">
                <a16:creationId xmlns:a16="http://schemas.microsoft.com/office/drawing/2014/main" id="{9EFC7637-D2F2-4A45-9BD7-24FAB41FA3B2}"/>
              </a:ext>
              <a:ext uri="{C183D7F6-B498-43B3-948B-1728B52AA6E4}">
                <adec:decorative xmlns:adec="http://schemas.microsoft.com/office/drawing/2017/decorative" val="0"/>
              </a:ext>
            </a:extLst>
          </p:cNvPr>
          <p:cNvSpPr txBox="1">
            <a:spLocks/>
          </p:cNvSpPr>
          <p:nvPr/>
        </p:nvSpPr>
        <p:spPr>
          <a:xfrm rot="20654440" flipH="1">
            <a:off x="658811" y="1918337"/>
            <a:ext cx="1771267" cy="1571625"/>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US" sz="1800" b="1" dirty="0"/>
          </a:p>
          <a:p>
            <a:pPr algn="ctr">
              <a:spcBef>
                <a:spcPts val="0"/>
              </a:spcBef>
            </a:pPr>
            <a:r>
              <a:rPr lang="en-US" sz="1800" b="1" dirty="0"/>
              <a:t>Intimidated people</a:t>
            </a:r>
          </a:p>
        </p:txBody>
      </p:sp>
      <p:sp>
        <p:nvSpPr>
          <p:cNvPr id="12" name="Picture Placeholder 31" descr="Speech bubble">
            <a:extLst>
              <a:ext uri="{FF2B5EF4-FFF2-40B4-BE49-F238E27FC236}">
                <a16:creationId xmlns:a16="http://schemas.microsoft.com/office/drawing/2014/main" id="{0A80FE2B-BC13-4EDD-B8ED-0E9EDBE5291A}"/>
              </a:ext>
              <a:ext uri="{C183D7F6-B498-43B3-948B-1728B52AA6E4}">
                <adec:decorative xmlns:adec="http://schemas.microsoft.com/office/drawing/2017/decorative" val="0"/>
              </a:ext>
            </a:extLst>
          </p:cNvPr>
          <p:cNvSpPr txBox="1">
            <a:spLocks/>
          </p:cNvSpPr>
          <p:nvPr/>
        </p:nvSpPr>
        <p:spPr>
          <a:xfrm rot="20654440" flipH="1">
            <a:off x="718717" y="2084194"/>
            <a:ext cx="1651455" cy="1202449"/>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5400" b="1" dirty="0"/>
              <a:t>?</a:t>
            </a:r>
          </a:p>
        </p:txBody>
      </p:sp>
      <p:sp>
        <p:nvSpPr>
          <p:cNvPr id="4" name="Picture Placeholder 21" descr="Speech bubble">
            <a:extLst>
              <a:ext uri="{FF2B5EF4-FFF2-40B4-BE49-F238E27FC236}">
                <a16:creationId xmlns:a16="http://schemas.microsoft.com/office/drawing/2014/main" id="{38BA2C87-56C6-442F-804A-D5BB9E86EB0B}"/>
              </a:ext>
              <a:ext uri="{C183D7F6-B498-43B3-948B-1728B52AA6E4}">
                <adec:decorative xmlns:adec="http://schemas.microsoft.com/office/drawing/2017/decorative" val="0"/>
              </a:ext>
            </a:extLst>
          </p:cNvPr>
          <p:cNvSpPr txBox="1">
            <a:spLocks/>
          </p:cNvSpPr>
          <p:nvPr/>
        </p:nvSpPr>
        <p:spPr>
          <a:xfrm rot="688302" flipH="1">
            <a:off x="2691440" y="2029666"/>
            <a:ext cx="2706967" cy="1311505"/>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pPr>
            <a:r>
              <a:rPr lang="en-US" dirty="0"/>
              <a:t> </a:t>
            </a:r>
            <a:r>
              <a:rPr lang="en-GB" sz="1800" b="1" dirty="0"/>
              <a:t>Provided a place </a:t>
            </a:r>
          </a:p>
          <a:p>
            <a:pPr algn="ctr">
              <a:spcBef>
                <a:spcPts val="0"/>
              </a:spcBef>
            </a:pPr>
            <a:r>
              <a:rPr lang="en-GB" sz="1800" b="1" dirty="0"/>
              <a:t>to keep soldiers</a:t>
            </a:r>
          </a:p>
          <a:p>
            <a:pPr algn="ctr"/>
            <a:endParaRPr lang="en-US" sz="1800" b="1" dirty="0"/>
          </a:p>
        </p:txBody>
      </p:sp>
      <p:sp>
        <p:nvSpPr>
          <p:cNvPr id="13" name="Picture Placeholder 21" descr="Speech bubble">
            <a:extLst>
              <a:ext uri="{FF2B5EF4-FFF2-40B4-BE49-F238E27FC236}">
                <a16:creationId xmlns:a16="http://schemas.microsoft.com/office/drawing/2014/main" id="{C37AA527-66C5-4AA3-8A68-95478486583E}"/>
              </a:ext>
              <a:ext uri="{C183D7F6-B498-43B3-948B-1728B52AA6E4}">
                <adec:decorative xmlns:adec="http://schemas.microsoft.com/office/drawing/2017/decorative" val="0"/>
              </a:ext>
            </a:extLst>
          </p:cNvPr>
          <p:cNvSpPr txBox="1">
            <a:spLocks/>
          </p:cNvSpPr>
          <p:nvPr/>
        </p:nvSpPr>
        <p:spPr>
          <a:xfrm rot="688302" flipH="1">
            <a:off x="2700918" y="2108498"/>
            <a:ext cx="2638140" cy="1221137"/>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pPr>
            <a:r>
              <a:rPr lang="en-GB" sz="5400" b="1" dirty="0"/>
              <a:t>?</a:t>
            </a:r>
          </a:p>
          <a:p>
            <a:pPr algn="ctr"/>
            <a:endParaRPr lang="en-US" sz="1800" b="1" dirty="0"/>
          </a:p>
        </p:txBody>
      </p:sp>
      <p:sp>
        <p:nvSpPr>
          <p:cNvPr id="9" name="Picture Placeholder 23" descr="Speech bubble">
            <a:extLst>
              <a:ext uri="{FF2B5EF4-FFF2-40B4-BE49-F238E27FC236}">
                <a16:creationId xmlns:a16="http://schemas.microsoft.com/office/drawing/2014/main" id="{4E1AABF7-D183-40DC-A96E-FE16F907D8BB}"/>
              </a:ext>
              <a:ext uri="{C183D7F6-B498-43B3-948B-1728B52AA6E4}">
                <adec:decorative xmlns:adec="http://schemas.microsoft.com/office/drawing/2017/decorative" val="0"/>
              </a:ext>
            </a:extLst>
          </p:cNvPr>
          <p:cNvSpPr txBox="1">
            <a:spLocks/>
          </p:cNvSpPr>
          <p:nvPr/>
        </p:nvSpPr>
        <p:spPr>
          <a:xfrm rot="21375126" flipH="1">
            <a:off x="5627775" y="1659110"/>
            <a:ext cx="2594028" cy="1311506"/>
          </a:xfrm>
          <a:prstGeom prst="rect">
            <a:avLst/>
          </a:prstGeom>
          <a:blipFill>
            <a:blip r:embed="rId6">
              <a:extLst>
                <a:ext uri="{96DAC541-7B7A-43D3-8B79-37D633B846F1}">
                  <asvg:svgBlip xmlns:asvg="http://schemas.microsoft.com/office/drawing/2016/SVG/main" r:embed="rId7"/>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pPr>
            <a:r>
              <a:rPr lang="en-US" dirty="0"/>
              <a:t> </a:t>
            </a:r>
            <a:r>
              <a:rPr lang="en-GB" sz="1800" b="1" dirty="0"/>
              <a:t>Provided work </a:t>
            </a:r>
          </a:p>
          <a:p>
            <a:pPr algn="ctr">
              <a:spcBef>
                <a:spcPts val="0"/>
              </a:spcBef>
            </a:pPr>
            <a:r>
              <a:rPr lang="en-GB" sz="1800" b="1" dirty="0"/>
              <a:t>for local people</a:t>
            </a:r>
          </a:p>
          <a:p>
            <a:pPr algn="ctr"/>
            <a:endParaRPr lang="en-US" sz="1800" b="1" dirty="0"/>
          </a:p>
        </p:txBody>
      </p:sp>
      <p:sp>
        <p:nvSpPr>
          <p:cNvPr id="14" name="Picture Placeholder 23" descr="Speech bubble">
            <a:extLst>
              <a:ext uri="{FF2B5EF4-FFF2-40B4-BE49-F238E27FC236}">
                <a16:creationId xmlns:a16="http://schemas.microsoft.com/office/drawing/2014/main" id="{EC729F2F-E799-4155-B145-7C9033A3E4F0}"/>
              </a:ext>
              <a:ext uri="{C183D7F6-B498-43B3-948B-1728B52AA6E4}">
                <adec:decorative xmlns:adec="http://schemas.microsoft.com/office/drawing/2017/decorative" val="0"/>
              </a:ext>
            </a:extLst>
          </p:cNvPr>
          <p:cNvSpPr txBox="1">
            <a:spLocks/>
          </p:cNvSpPr>
          <p:nvPr/>
        </p:nvSpPr>
        <p:spPr>
          <a:xfrm rot="21375126" flipH="1">
            <a:off x="5628981" y="1707411"/>
            <a:ext cx="2545707" cy="1246306"/>
          </a:xfrm>
          <a:prstGeom prst="rect">
            <a:avLst/>
          </a:prstGeom>
          <a:blipFill>
            <a:blip r:embed="rId6">
              <a:extLst>
                <a:ext uri="{96DAC541-7B7A-43D3-8B79-37D633B846F1}">
                  <asvg:svgBlip xmlns:asvg="http://schemas.microsoft.com/office/drawing/2016/SVG/main" r:embed="rId7"/>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pPr>
            <a:r>
              <a:rPr lang="en-GB" sz="5400" b="1" dirty="0"/>
              <a:t>?</a:t>
            </a:r>
          </a:p>
          <a:p>
            <a:pPr algn="ctr"/>
            <a:endParaRPr lang="en-US" sz="1800" b="1" dirty="0"/>
          </a:p>
        </p:txBody>
      </p:sp>
      <p:sp>
        <p:nvSpPr>
          <p:cNvPr id="6" name="Picture Placeholder 14" descr="Speech bubble">
            <a:extLst>
              <a:ext uri="{FF2B5EF4-FFF2-40B4-BE49-F238E27FC236}">
                <a16:creationId xmlns:a16="http://schemas.microsoft.com/office/drawing/2014/main" id="{A68297BD-7550-408D-BFFD-10B2DEB585C2}"/>
              </a:ext>
              <a:ext uri="{C183D7F6-B498-43B3-948B-1728B52AA6E4}">
                <adec:decorative xmlns:adec="http://schemas.microsoft.com/office/drawing/2017/decorative" val="0"/>
              </a:ext>
            </a:extLst>
          </p:cNvPr>
          <p:cNvSpPr txBox="1">
            <a:spLocks/>
          </p:cNvSpPr>
          <p:nvPr/>
        </p:nvSpPr>
        <p:spPr>
          <a:xfrm rot="163841">
            <a:off x="8424316" y="789919"/>
            <a:ext cx="2497137" cy="1571625"/>
          </a:xfrm>
          <a:prstGeom prst="rect">
            <a:avLst/>
          </a:prstGeom>
          <a:blipFill>
            <a:blip r:embed="rId8">
              <a:extLst>
                <a:ext uri="{96DAC541-7B7A-43D3-8B79-37D633B846F1}">
                  <asvg:svgBlip xmlns:asvg="http://schemas.microsoft.com/office/drawing/2016/SVG/main" r:embed="rId9"/>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pPr>
            <a:endParaRPr lang="en-US" sz="1200" b="1" dirty="0"/>
          </a:p>
          <a:p>
            <a:pPr algn="ctr">
              <a:spcBef>
                <a:spcPts val="600"/>
              </a:spcBef>
            </a:pPr>
            <a:r>
              <a:rPr lang="en-US" sz="1800" b="1" dirty="0"/>
              <a:t>Protected the</a:t>
            </a:r>
          </a:p>
          <a:p>
            <a:pPr algn="ctr">
              <a:spcBef>
                <a:spcPts val="600"/>
              </a:spcBef>
            </a:pPr>
            <a:r>
              <a:rPr lang="en-US" sz="1800" b="1" dirty="0"/>
              <a:t>Norman lord</a:t>
            </a:r>
          </a:p>
        </p:txBody>
      </p:sp>
      <p:sp>
        <p:nvSpPr>
          <p:cNvPr id="15" name="Picture Placeholder 14" descr="Speech bubble">
            <a:extLst>
              <a:ext uri="{FF2B5EF4-FFF2-40B4-BE49-F238E27FC236}">
                <a16:creationId xmlns:a16="http://schemas.microsoft.com/office/drawing/2014/main" id="{996A601B-6A0C-43D5-8B76-FA816FBAC5C1}"/>
              </a:ext>
              <a:ext uri="{C183D7F6-B498-43B3-948B-1728B52AA6E4}">
                <adec:decorative xmlns:adec="http://schemas.microsoft.com/office/drawing/2017/decorative" val="0"/>
              </a:ext>
            </a:extLst>
          </p:cNvPr>
          <p:cNvSpPr txBox="1">
            <a:spLocks/>
          </p:cNvSpPr>
          <p:nvPr/>
        </p:nvSpPr>
        <p:spPr>
          <a:xfrm rot="163841">
            <a:off x="8425005" y="906513"/>
            <a:ext cx="2397632" cy="1429606"/>
          </a:xfrm>
          <a:prstGeom prst="rect">
            <a:avLst/>
          </a:prstGeom>
          <a:blipFill>
            <a:blip r:embed="rId8">
              <a:extLst>
                <a:ext uri="{96DAC541-7B7A-43D3-8B79-37D633B846F1}">
                  <asvg:svgBlip xmlns:asvg="http://schemas.microsoft.com/office/drawing/2016/SVG/main" r:embed="rId9"/>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pPr>
            <a:endParaRPr lang="en-US" sz="400" b="1" dirty="0"/>
          </a:p>
          <a:p>
            <a:pPr algn="ctr">
              <a:spcBef>
                <a:spcPts val="0"/>
              </a:spcBef>
            </a:pPr>
            <a:r>
              <a:rPr lang="en-US" sz="5400" b="1" dirty="0"/>
              <a:t>?</a:t>
            </a:r>
          </a:p>
        </p:txBody>
      </p:sp>
      <p:sp>
        <p:nvSpPr>
          <p:cNvPr id="7" name="Picture Placeholder 17" descr="Speech bubble">
            <a:extLst>
              <a:ext uri="{FF2B5EF4-FFF2-40B4-BE49-F238E27FC236}">
                <a16:creationId xmlns:a16="http://schemas.microsoft.com/office/drawing/2014/main" id="{FEF05532-840F-4567-BB6B-1B52CA95045C}"/>
              </a:ext>
              <a:ext uri="{C183D7F6-B498-43B3-948B-1728B52AA6E4}">
                <adec:decorative xmlns:adec="http://schemas.microsoft.com/office/drawing/2017/decorative" val="0"/>
              </a:ext>
            </a:extLst>
          </p:cNvPr>
          <p:cNvSpPr txBox="1">
            <a:spLocks/>
          </p:cNvSpPr>
          <p:nvPr/>
        </p:nvSpPr>
        <p:spPr>
          <a:xfrm rot="563605">
            <a:off x="688449" y="4044085"/>
            <a:ext cx="3217862" cy="2084069"/>
          </a:xfrm>
          <a:prstGeom prst="rect">
            <a:avLst/>
          </a:prstGeom>
          <a:blipFill>
            <a:blip r:embed="rId10"/>
            <a:stretch>
              <a:fillRect l="-412" r="-412"/>
            </a:stretch>
          </a:blipFill>
        </p:spPr>
        <p:txBody>
          <a:bodyPr lIns="144000" tIns="180000" rIns="144000" bIns="180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pPr>
            <a:r>
              <a:rPr lang="en-US" sz="800" dirty="0"/>
              <a:t> </a:t>
            </a:r>
          </a:p>
          <a:p>
            <a:pPr algn="ctr">
              <a:spcBef>
                <a:spcPts val="600"/>
              </a:spcBef>
            </a:pPr>
            <a:r>
              <a:rPr lang="en-GB" sz="1800" b="1" dirty="0"/>
              <a:t>Destroyed parts of </a:t>
            </a:r>
          </a:p>
          <a:p>
            <a:pPr algn="ctr">
              <a:spcBef>
                <a:spcPts val="600"/>
              </a:spcBef>
            </a:pPr>
            <a:r>
              <a:rPr lang="en-GB" sz="1800" b="1" dirty="0"/>
              <a:t>some existing towns </a:t>
            </a:r>
          </a:p>
          <a:p>
            <a:pPr algn="ctr">
              <a:spcBef>
                <a:spcPts val="600"/>
              </a:spcBef>
            </a:pPr>
            <a:r>
              <a:rPr lang="en-GB" sz="1800" b="1" dirty="0"/>
              <a:t>and villages</a:t>
            </a:r>
            <a:endParaRPr lang="en-US" sz="1800" b="1" dirty="0"/>
          </a:p>
        </p:txBody>
      </p:sp>
      <p:sp>
        <p:nvSpPr>
          <p:cNvPr id="20" name="Picture Placeholder 17" descr="Speech bubble">
            <a:extLst>
              <a:ext uri="{FF2B5EF4-FFF2-40B4-BE49-F238E27FC236}">
                <a16:creationId xmlns:a16="http://schemas.microsoft.com/office/drawing/2014/main" id="{F5EA7927-4E61-47CB-8078-582F90F5DBA8}"/>
              </a:ext>
              <a:ext uri="{C183D7F6-B498-43B3-948B-1728B52AA6E4}">
                <adec:decorative xmlns:adec="http://schemas.microsoft.com/office/drawing/2017/decorative" val="0"/>
              </a:ext>
            </a:extLst>
          </p:cNvPr>
          <p:cNvSpPr txBox="1">
            <a:spLocks/>
          </p:cNvSpPr>
          <p:nvPr/>
        </p:nvSpPr>
        <p:spPr>
          <a:xfrm rot="563605">
            <a:off x="652358" y="3993517"/>
            <a:ext cx="3217862" cy="2180146"/>
          </a:xfrm>
          <a:prstGeom prst="rect">
            <a:avLst/>
          </a:prstGeom>
          <a:blipFill>
            <a:blip r:embed="rId10"/>
            <a:stretch>
              <a:fillRect l="-412" r="-412"/>
            </a:stretch>
          </a:blipFill>
        </p:spPr>
        <p:txBody>
          <a:bodyPr lIns="144000" tIns="180000" rIns="144000" bIns="180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pPr>
            <a:r>
              <a:rPr lang="en-US" sz="1200" dirty="0"/>
              <a:t> </a:t>
            </a:r>
          </a:p>
          <a:p>
            <a:pPr algn="ctr">
              <a:spcBef>
                <a:spcPts val="0"/>
              </a:spcBef>
            </a:pPr>
            <a:r>
              <a:rPr lang="en-GB" sz="5400" b="1" dirty="0"/>
              <a:t>?</a:t>
            </a:r>
            <a:endParaRPr lang="en-US" sz="5400" b="1" dirty="0"/>
          </a:p>
        </p:txBody>
      </p:sp>
      <p:sp>
        <p:nvSpPr>
          <p:cNvPr id="5" name="Picture Placeholder 25" descr="Speech bubble">
            <a:extLst>
              <a:ext uri="{FF2B5EF4-FFF2-40B4-BE49-F238E27FC236}">
                <a16:creationId xmlns:a16="http://schemas.microsoft.com/office/drawing/2014/main" id="{2B0F541C-D407-417D-ADBB-B4BC691C046A}"/>
              </a:ext>
              <a:ext uri="{C183D7F6-B498-43B3-948B-1728B52AA6E4}">
                <adec:decorative xmlns:adec="http://schemas.microsoft.com/office/drawing/2017/decorative" val="0"/>
              </a:ext>
            </a:extLst>
          </p:cNvPr>
          <p:cNvSpPr txBox="1">
            <a:spLocks/>
          </p:cNvSpPr>
          <p:nvPr/>
        </p:nvSpPr>
        <p:spPr>
          <a:xfrm rot="21245764">
            <a:off x="4412366" y="3843923"/>
            <a:ext cx="3217862" cy="2302525"/>
          </a:xfrm>
          <a:prstGeom prst="rect">
            <a:avLst/>
          </a:prstGeom>
          <a:blipFill>
            <a:blip r:embed="rId11">
              <a:extLst>
                <a:ext uri="{96DAC541-7B7A-43D3-8B79-37D633B846F1}">
                  <asvg:svgBlip xmlns:asvg="http://schemas.microsoft.com/office/drawing/2016/SVG/main" r:embed="rId12"/>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1800" b="1" dirty="0"/>
          </a:p>
          <a:p>
            <a:pPr algn="ctr">
              <a:spcBef>
                <a:spcPts val="600"/>
              </a:spcBef>
            </a:pPr>
            <a:r>
              <a:rPr lang="en-GB" sz="1800" b="1" dirty="0"/>
              <a:t>Constantly reminded </a:t>
            </a:r>
          </a:p>
          <a:p>
            <a:pPr algn="ctr">
              <a:spcBef>
                <a:spcPts val="600"/>
              </a:spcBef>
            </a:pPr>
            <a:r>
              <a:rPr lang="en-GB" sz="1800" b="1" dirty="0"/>
              <a:t>people who was</a:t>
            </a:r>
          </a:p>
          <a:p>
            <a:pPr algn="ctr">
              <a:spcBef>
                <a:spcPts val="600"/>
              </a:spcBef>
            </a:pPr>
            <a:r>
              <a:rPr lang="en-GB" sz="1800" b="1" dirty="0"/>
              <a:t>in charge</a:t>
            </a:r>
          </a:p>
        </p:txBody>
      </p:sp>
      <p:sp>
        <p:nvSpPr>
          <p:cNvPr id="18" name="Picture Placeholder 25" descr="Speech bubble">
            <a:extLst>
              <a:ext uri="{FF2B5EF4-FFF2-40B4-BE49-F238E27FC236}">
                <a16:creationId xmlns:a16="http://schemas.microsoft.com/office/drawing/2014/main" id="{C4D6656D-EB5B-492C-B553-3E153CD964B8}"/>
              </a:ext>
              <a:ext uri="{C183D7F6-B498-43B3-948B-1728B52AA6E4}">
                <adec:decorative xmlns:adec="http://schemas.microsoft.com/office/drawing/2017/decorative" val="0"/>
              </a:ext>
            </a:extLst>
          </p:cNvPr>
          <p:cNvSpPr txBox="1">
            <a:spLocks/>
          </p:cNvSpPr>
          <p:nvPr/>
        </p:nvSpPr>
        <p:spPr>
          <a:xfrm rot="21245764">
            <a:off x="4412364" y="3860349"/>
            <a:ext cx="3217862" cy="2302525"/>
          </a:xfrm>
          <a:prstGeom prst="rect">
            <a:avLst/>
          </a:prstGeom>
          <a:blipFill>
            <a:blip r:embed="rId11">
              <a:extLst>
                <a:ext uri="{96DAC541-7B7A-43D3-8B79-37D633B846F1}">
                  <asvg:svgBlip xmlns:asvg="http://schemas.microsoft.com/office/drawing/2016/SVG/main" r:embed="rId12"/>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1800" b="1" dirty="0"/>
          </a:p>
          <a:p>
            <a:pPr algn="ctr"/>
            <a:r>
              <a:rPr lang="en-GB" sz="5400" b="1" dirty="0"/>
              <a:t>?</a:t>
            </a:r>
          </a:p>
        </p:txBody>
      </p:sp>
      <p:sp>
        <p:nvSpPr>
          <p:cNvPr id="10" name="Picture Placeholder 17" descr="Speech bubble">
            <a:extLst>
              <a:ext uri="{FF2B5EF4-FFF2-40B4-BE49-F238E27FC236}">
                <a16:creationId xmlns:a16="http://schemas.microsoft.com/office/drawing/2014/main" id="{ABA15F03-EE33-411A-9C4F-D3C3FF79F0E3}"/>
              </a:ext>
              <a:ext uri="{C183D7F6-B498-43B3-948B-1728B52AA6E4}">
                <adec:decorative xmlns:adec="http://schemas.microsoft.com/office/drawing/2017/decorative" val="0"/>
              </a:ext>
            </a:extLst>
          </p:cNvPr>
          <p:cNvSpPr txBox="1">
            <a:spLocks/>
          </p:cNvSpPr>
          <p:nvPr/>
        </p:nvSpPr>
        <p:spPr>
          <a:xfrm rot="20798869">
            <a:off x="7619860" y="2583810"/>
            <a:ext cx="2885499" cy="1956041"/>
          </a:xfrm>
          <a:prstGeom prst="rect">
            <a:avLst/>
          </a:prstGeom>
          <a:blipFill>
            <a:blip r:embed="rId10"/>
            <a:stretch>
              <a:fillRect l="-412" r="-412"/>
            </a:stretch>
          </a:blipFill>
        </p:spPr>
        <p:txBody>
          <a:bodyPr lIns="144000" tIns="180000" rIns="144000" bIns="180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600"/>
              </a:spcBef>
            </a:pPr>
            <a:endParaRPr lang="en-GB" sz="300" b="1" dirty="0"/>
          </a:p>
          <a:p>
            <a:pPr algn="ctr">
              <a:spcBef>
                <a:spcPts val="600"/>
              </a:spcBef>
            </a:pPr>
            <a:r>
              <a:rPr lang="en-GB" sz="1800" b="1" dirty="0"/>
              <a:t>Deterred people </a:t>
            </a:r>
          </a:p>
          <a:p>
            <a:pPr algn="ctr">
              <a:spcBef>
                <a:spcPts val="600"/>
              </a:spcBef>
            </a:pPr>
            <a:r>
              <a:rPr lang="en-GB" sz="1800" b="1" dirty="0"/>
              <a:t>from attacking the</a:t>
            </a:r>
          </a:p>
          <a:p>
            <a:pPr algn="ctr">
              <a:spcBef>
                <a:spcPts val="600"/>
              </a:spcBef>
            </a:pPr>
            <a:r>
              <a:rPr lang="en-GB" sz="1800" b="1" dirty="0"/>
              <a:t>Norman Lord</a:t>
            </a:r>
            <a:endParaRPr lang="en-US" sz="1800" b="1" dirty="0"/>
          </a:p>
        </p:txBody>
      </p:sp>
      <p:sp>
        <p:nvSpPr>
          <p:cNvPr id="16" name="Picture Placeholder 17" descr="Speech bubble">
            <a:extLst>
              <a:ext uri="{FF2B5EF4-FFF2-40B4-BE49-F238E27FC236}">
                <a16:creationId xmlns:a16="http://schemas.microsoft.com/office/drawing/2014/main" id="{A78AB0C8-1CBB-4022-9603-2A74216F1D92}"/>
              </a:ext>
              <a:ext uri="{C183D7F6-B498-43B3-948B-1728B52AA6E4}">
                <adec:decorative xmlns:adec="http://schemas.microsoft.com/office/drawing/2017/decorative" val="0"/>
              </a:ext>
            </a:extLst>
          </p:cNvPr>
          <p:cNvSpPr txBox="1">
            <a:spLocks/>
          </p:cNvSpPr>
          <p:nvPr/>
        </p:nvSpPr>
        <p:spPr>
          <a:xfrm rot="20798869">
            <a:off x="7591258" y="2581410"/>
            <a:ext cx="2926506" cy="1952118"/>
          </a:xfrm>
          <a:prstGeom prst="rect">
            <a:avLst/>
          </a:prstGeom>
          <a:blipFill>
            <a:blip r:embed="rId10"/>
            <a:stretch>
              <a:fillRect l="-412" r="-412"/>
            </a:stretch>
          </a:blipFill>
        </p:spPr>
        <p:txBody>
          <a:bodyPr lIns="144000" tIns="180000" rIns="144000" bIns="180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pPr>
            <a:r>
              <a:rPr lang="en-US" sz="1200" dirty="0"/>
              <a:t> </a:t>
            </a:r>
          </a:p>
          <a:p>
            <a:pPr algn="ctr">
              <a:spcBef>
                <a:spcPts val="0"/>
              </a:spcBef>
            </a:pPr>
            <a:r>
              <a:rPr lang="en-US" sz="1200" b="1" dirty="0"/>
              <a:t> </a:t>
            </a:r>
            <a:r>
              <a:rPr lang="en-GB" sz="5400" b="1" dirty="0"/>
              <a:t>?</a:t>
            </a:r>
            <a:endParaRPr lang="en-US" sz="5400" b="1" dirty="0"/>
          </a:p>
        </p:txBody>
      </p:sp>
      <p:sp>
        <p:nvSpPr>
          <p:cNvPr id="11" name="Picture Placeholder 31" descr="Speech bubble">
            <a:extLst>
              <a:ext uri="{FF2B5EF4-FFF2-40B4-BE49-F238E27FC236}">
                <a16:creationId xmlns:a16="http://schemas.microsoft.com/office/drawing/2014/main" id="{C29B6E0C-C762-4306-9B25-CA1B74860A12}"/>
              </a:ext>
              <a:ext uri="{C183D7F6-B498-43B3-948B-1728B52AA6E4}">
                <adec:decorative xmlns:adec="http://schemas.microsoft.com/office/drawing/2017/decorative" val="0"/>
              </a:ext>
            </a:extLst>
          </p:cNvPr>
          <p:cNvSpPr txBox="1">
            <a:spLocks/>
          </p:cNvSpPr>
          <p:nvPr/>
        </p:nvSpPr>
        <p:spPr>
          <a:xfrm rot="247114" flipH="1">
            <a:off x="8216611" y="4515671"/>
            <a:ext cx="2412708" cy="1838357"/>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US" sz="1800" b="1" dirty="0"/>
          </a:p>
          <a:p>
            <a:pPr algn="ctr">
              <a:spcBef>
                <a:spcPts val="600"/>
              </a:spcBef>
            </a:pPr>
            <a:r>
              <a:rPr lang="en-US" sz="1800" b="1" dirty="0"/>
              <a:t>Altered the </a:t>
            </a:r>
          </a:p>
          <a:p>
            <a:pPr algn="ctr">
              <a:spcBef>
                <a:spcPts val="600"/>
              </a:spcBef>
            </a:pPr>
            <a:r>
              <a:rPr lang="en-US" sz="1800" b="1" dirty="0"/>
              <a:t>local landscape</a:t>
            </a:r>
          </a:p>
        </p:txBody>
      </p:sp>
      <p:sp>
        <p:nvSpPr>
          <p:cNvPr id="17" name="Picture Placeholder 31" descr="Speech bubble">
            <a:extLst>
              <a:ext uri="{FF2B5EF4-FFF2-40B4-BE49-F238E27FC236}">
                <a16:creationId xmlns:a16="http://schemas.microsoft.com/office/drawing/2014/main" id="{F2B64FFA-54B5-4AF5-801E-87DD5C036998}"/>
              </a:ext>
              <a:ext uri="{C183D7F6-B498-43B3-948B-1728B52AA6E4}">
                <adec:decorative xmlns:adec="http://schemas.microsoft.com/office/drawing/2017/decorative" val="0"/>
              </a:ext>
            </a:extLst>
          </p:cNvPr>
          <p:cNvSpPr txBox="1">
            <a:spLocks/>
          </p:cNvSpPr>
          <p:nvPr/>
        </p:nvSpPr>
        <p:spPr>
          <a:xfrm rot="247114" flipH="1">
            <a:off x="8200093" y="4543385"/>
            <a:ext cx="2412708" cy="1838357"/>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US" sz="800" b="1" dirty="0"/>
          </a:p>
          <a:p>
            <a:pPr algn="ctr"/>
            <a:r>
              <a:rPr lang="en-US" sz="5400" b="1" dirty="0"/>
              <a:t>?</a:t>
            </a:r>
          </a:p>
        </p:txBody>
      </p:sp>
    </p:spTree>
    <p:extLst>
      <p:ext uri="{BB962C8B-B14F-4D97-AF65-F5344CB8AC3E}">
        <p14:creationId xmlns:p14="http://schemas.microsoft.com/office/powerpoint/2010/main" val="2466735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xit" presetSubtype="0" accel="100000" fill="hold" grpId="0" nodeType="clickEffect">
                                  <p:stCondLst>
                                    <p:cond delay="0"/>
                                  </p:stCondLst>
                                  <p:childTnLst>
                                    <p:anim calcmode="lin" valueType="num">
                                      <p:cBhvr>
                                        <p:cTn id="6" dur="1250"/>
                                        <p:tgtEl>
                                          <p:spTgt spid="13"/>
                                        </p:tgtEl>
                                        <p:attrNameLst>
                                          <p:attrName>ppt_w</p:attrName>
                                        </p:attrNameLst>
                                      </p:cBhvr>
                                      <p:tavLst>
                                        <p:tav tm="0">
                                          <p:val>
                                            <p:strVal val="ppt_w"/>
                                          </p:val>
                                        </p:tav>
                                        <p:tav tm="100000">
                                          <p:val>
                                            <p:fltVal val="0"/>
                                          </p:val>
                                        </p:tav>
                                      </p:tavLst>
                                    </p:anim>
                                    <p:anim calcmode="lin" valueType="num">
                                      <p:cBhvr>
                                        <p:cTn id="7" dur="1250"/>
                                        <p:tgtEl>
                                          <p:spTgt spid="13"/>
                                        </p:tgtEl>
                                        <p:attrNameLst>
                                          <p:attrName>ppt_h</p:attrName>
                                        </p:attrNameLst>
                                      </p:cBhvr>
                                      <p:tavLst>
                                        <p:tav tm="0">
                                          <p:val>
                                            <p:strVal val="ppt_h"/>
                                          </p:val>
                                        </p:tav>
                                        <p:tav tm="100000">
                                          <p:val>
                                            <p:fltVal val="0"/>
                                          </p:val>
                                        </p:tav>
                                      </p:tavLst>
                                    </p:anim>
                                    <p:anim calcmode="lin" valueType="num">
                                      <p:cBhvr>
                                        <p:cTn id="8" dur="1250"/>
                                        <p:tgtEl>
                                          <p:spTgt spid="13"/>
                                        </p:tgtEl>
                                        <p:attrNameLst>
                                          <p:attrName>style.rotation</p:attrName>
                                        </p:attrNameLst>
                                      </p:cBhvr>
                                      <p:tavLst>
                                        <p:tav tm="0">
                                          <p:val>
                                            <p:fltVal val="0"/>
                                          </p:val>
                                        </p:tav>
                                        <p:tav tm="100000">
                                          <p:val>
                                            <p:fltVal val="360"/>
                                          </p:val>
                                        </p:tav>
                                      </p:tavLst>
                                    </p:anim>
                                    <p:animEffect transition="out" filter="fade">
                                      <p:cBhvr>
                                        <p:cTn id="9" dur="1250"/>
                                        <p:tgtEl>
                                          <p:spTgt spid="13"/>
                                        </p:tgtEl>
                                      </p:cBhvr>
                                    </p:animEffect>
                                    <p:set>
                                      <p:cBhvr>
                                        <p:cTn id="10" dur="1" fill="hold">
                                          <p:stCondLst>
                                            <p:cond delay="124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12"/>
                    </p:tgtEl>
                  </p:cond>
                </p:stCondLst>
                <p:endSync evt="end" delay="0">
                  <p:rtn val="all"/>
                </p:endSync>
                <p:childTnLst>
                  <p:par>
                    <p:cTn id="12" fill="hold">
                      <p:stCondLst>
                        <p:cond delay="0"/>
                      </p:stCondLst>
                      <p:childTnLst>
                        <p:par>
                          <p:cTn id="13" fill="hold">
                            <p:stCondLst>
                              <p:cond delay="0"/>
                            </p:stCondLst>
                            <p:childTnLst>
                              <p:par>
                                <p:cTn id="14" presetID="5" presetClass="exit" presetSubtype="10" fill="hold" grpId="0" nodeType="clickEffect">
                                  <p:stCondLst>
                                    <p:cond delay="0"/>
                                  </p:stCondLst>
                                  <p:childTnLst>
                                    <p:animEffect transition="out" filter="checkerboard(across)">
                                      <p:cBhvr>
                                        <p:cTn id="15" dur="500"/>
                                        <p:tgtEl>
                                          <p:spTgt spid="12"/>
                                        </p:tgtEl>
                                      </p:cBhvr>
                                    </p:animEffect>
                                    <p:set>
                                      <p:cBhvr>
                                        <p:cTn id="16"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17" restart="whenNotActive" fill="hold" evtFilter="cancelBubble" nodeType="interactiveSeq">
                <p:stCondLst>
                  <p:cond evt="onClick" delay="0">
                    <p:tgtEl>
                      <p:spTgt spid="14"/>
                    </p:tgtEl>
                  </p:cond>
                </p:stCondLst>
                <p:endSync evt="end" delay="0">
                  <p:rtn val="all"/>
                </p:endSync>
                <p:childTnLst>
                  <p:par>
                    <p:cTn id="18" fill="hold">
                      <p:stCondLst>
                        <p:cond delay="0"/>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14"/>
                                        </p:tgtEl>
                                      </p:cBhvr>
                                    </p:animEffect>
                                    <p:set>
                                      <p:cBhvr>
                                        <p:cTn id="22"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23" restart="whenNotActive" fill="hold" evtFilter="cancelBubble" nodeType="interactiveSeq">
                <p:stCondLst>
                  <p:cond evt="onClick" delay="0">
                    <p:tgtEl>
                      <p:spTgt spid="15"/>
                    </p:tgtEl>
                  </p:cond>
                </p:stCondLst>
                <p:endSync evt="end" delay="0">
                  <p:rtn val="all"/>
                </p:endSync>
                <p:childTnLst>
                  <p:par>
                    <p:cTn id="24" fill="hold">
                      <p:stCondLst>
                        <p:cond delay="0"/>
                      </p:stCondLst>
                      <p:childTnLst>
                        <p:par>
                          <p:cTn id="25" fill="hold">
                            <p:stCondLst>
                              <p:cond delay="0"/>
                            </p:stCondLst>
                            <p:childTnLst>
                              <p:par>
                                <p:cTn id="26" presetID="14" presetClass="exit" presetSubtype="10" fill="hold" grpId="0" nodeType="clickEffect">
                                  <p:stCondLst>
                                    <p:cond delay="0"/>
                                  </p:stCondLst>
                                  <p:childTnLst>
                                    <p:animEffect transition="out" filter="randombar(horizontal)">
                                      <p:cBhvr>
                                        <p:cTn id="27" dur="500"/>
                                        <p:tgtEl>
                                          <p:spTgt spid="15"/>
                                        </p:tgtEl>
                                      </p:cBhvr>
                                    </p:animEffect>
                                    <p:set>
                                      <p:cBhvr>
                                        <p:cTn id="28"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29" restart="whenNotActive" fill="hold" evtFilter="cancelBubble" nodeType="interactiveSeq">
                <p:stCondLst>
                  <p:cond evt="onClick" delay="0">
                    <p:tgtEl>
                      <p:spTgt spid="18"/>
                    </p:tgtEl>
                  </p:cond>
                </p:stCondLst>
                <p:endSync evt="end" delay="0">
                  <p:rtn val="all"/>
                </p:endSync>
                <p:childTnLst>
                  <p:par>
                    <p:cTn id="30" fill="hold">
                      <p:stCondLst>
                        <p:cond delay="0"/>
                      </p:stCondLst>
                      <p:childTnLst>
                        <p:par>
                          <p:cTn id="31" fill="hold">
                            <p:stCondLst>
                              <p:cond delay="0"/>
                            </p:stCondLst>
                            <p:childTnLst>
                              <p:par>
                                <p:cTn id="32" presetID="22" presetClass="exit" presetSubtype="4" fill="hold" grpId="0" nodeType="clickEffect">
                                  <p:stCondLst>
                                    <p:cond delay="0"/>
                                  </p:stCondLst>
                                  <p:childTnLst>
                                    <p:animEffect transition="out" filter="wipe(down)">
                                      <p:cBhvr>
                                        <p:cTn id="33" dur="1000"/>
                                        <p:tgtEl>
                                          <p:spTgt spid="18"/>
                                        </p:tgtEl>
                                      </p:cBhvr>
                                    </p:animEffect>
                                    <p:set>
                                      <p:cBhvr>
                                        <p:cTn id="34" dur="1" fill="hold">
                                          <p:stCondLst>
                                            <p:cond delay="9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35" restart="whenNotActive" fill="hold" evtFilter="cancelBubble" nodeType="interactiveSeq">
                <p:stCondLst>
                  <p:cond evt="onClick" delay="0">
                    <p:tgtEl>
                      <p:spTgt spid="17"/>
                    </p:tgtEl>
                  </p:cond>
                </p:stCondLst>
                <p:endSync evt="end" delay="0">
                  <p:rtn val="all"/>
                </p:endSync>
                <p:childTnLst>
                  <p:par>
                    <p:cTn id="36" fill="hold">
                      <p:stCondLst>
                        <p:cond delay="0"/>
                      </p:stCondLst>
                      <p:childTnLst>
                        <p:par>
                          <p:cTn id="37" fill="hold">
                            <p:stCondLst>
                              <p:cond delay="0"/>
                            </p:stCondLst>
                            <p:childTnLst>
                              <p:par>
                                <p:cTn id="38" presetID="23" presetClass="exit" presetSubtype="32" fill="hold" grpId="0" nodeType="clickEffect">
                                  <p:stCondLst>
                                    <p:cond delay="0"/>
                                  </p:stCondLst>
                                  <p:childTnLst>
                                    <p:anim calcmode="lin" valueType="num">
                                      <p:cBhvr>
                                        <p:cTn id="39" dur="500"/>
                                        <p:tgtEl>
                                          <p:spTgt spid="17"/>
                                        </p:tgtEl>
                                        <p:attrNameLst>
                                          <p:attrName>ppt_w</p:attrName>
                                        </p:attrNameLst>
                                      </p:cBhvr>
                                      <p:tavLst>
                                        <p:tav tm="0">
                                          <p:val>
                                            <p:strVal val="ppt_w"/>
                                          </p:val>
                                        </p:tav>
                                        <p:tav tm="100000">
                                          <p:val>
                                            <p:fltVal val="0"/>
                                          </p:val>
                                        </p:tav>
                                      </p:tavLst>
                                    </p:anim>
                                    <p:anim calcmode="lin" valueType="num">
                                      <p:cBhvr>
                                        <p:cTn id="40" dur="500"/>
                                        <p:tgtEl>
                                          <p:spTgt spid="17"/>
                                        </p:tgtEl>
                                        <p:attrNameLst>
                                          <p:attrName>ppt_h</p:attrName>
                                        </p:attrNameLst>
                                      </p:cBhvr>
                                      <p:tavLst>
                                        <p:tav tm="0">
                                          <p:val>
                                            <p:strVal val="ppt_h"/>
                                          </p:val>
                                        </p:tav>
                                        <p:tav tm="100000">
                                          <p:val>
                                            <p:fltVal val="0"/>
                                          </p:val>
                                        </p:tav>
                                      </p:tavLst>
                                    </p:anim>
                                    <p:set>
                                      <p:cBhvr>
                                        <p:cTn id="41"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42" restart="whenNotActive" fill="hold" evtFilter="cancelBubble" nodeType="interactiveSeq">
                <p:stCondLst>
                  <p:cond evt="onClick" delay="0">
                    <p:tgtEl>
                      <p:spTgt spid="16"/>
                    </p:tgtEl>
                  </p:cond>
                </p:stCondLst>
                <p:endSync evt="end" delay="0">
                  <p:rtn val="all"/>
                </p:endSync>
                <p:childTnLst>
                  <p:par>
                    <p:cTn id="43" fill="hold">
                      <p:stCondLst>
                        <p:cond delay="0"/>
                      </p:stCondLst>
                      <p:childTnLst>
                        <p:par>
                          <p:cTn id="44" fill="hold">
                            <p:stCondLst>
                              <p:cond delay="0"/>
                            </p:stCondLst>
                            <p:childTnLst>
                              <p:par>
                                <p:cTn id="45" presetID="9" presetClass="exit" presetSubtype="0" fill="hold" grpId="0" nodeType="clickEffect">
                                  <p:stCondLst>
                                    <p:cond delay="0"/>
                                  </p:stCondLst>
                                  <p:childTnLst>
                                    <p:animEffect transition="out" filter="dissolve">
                                      <p:cBhvr>
                                        <p:cTn id="46" dur="1250"/>
                                        <p:tgtEl>
                                          <p:spTgt spid="16"/>
                                        </p:tgtEl>
                                      </p:cBhvr>
                                    </p:animEffect>
                                    <p:set>
                                      <p:cBhvr>
                                        <p:cTn id="47" dur="1" fill="hold">
                                          <p:stCondLst>
                                            <p:cond delay="124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48" restart="whenNotActive" fill="hold" evtFilter="cancelBubble" nodeType="interactiveSeq">
                <p:stCondLst>
                  <p:cond evt="onClick" delay="0">
                    <p:tgtEl>
                      <p:spTgt spid="20"/>
                    </p:tgtEl>
                  </p:cond>
                </p:stCondLst>
                <p:endSync evt="end" delay="0">
                  <p:rtn val="all"/>
                </p:endSync>
                <p:childTnLst>
                  <p:par>
                    <p:cTn id="49" fill="hold">
                      <p:stCondLst>
                        <p:cond delay="0"/>
                      </p:stCondLst>
                      <p:childTnLst>
                        <p:par>
                          <p:cTn id="50" fill="hold">
                            <p:stCondLst>
                              <p:cond delay="0"/>
                            </p:stCondLst>
                            <p:childTnLst>
                              <p:par>
                                <p:cTn id="51" presetID="17" presetClass="exit" presetSubtype="10" fill="hold" grpId="0" nodeType="clickEffect">
                                  <p:stCondLst>
                                    <p:cond delay="0"/>
                                  </p:stCondLst>
                                  <p:childTnLst>
                                    <p:anim calcmode="lin" valueType="num">
                                      <p:cBhvr>
                                        <p:cTn id="52" dur="500"/>
                                        <p:tgtEl>
                                          <p:spTgt spid="20"/>
                                        </p:tgtEl>
                                        <p:attrNameLst>
                                          <p:attrName>ppt_w</p:attrName>
                                        </p:attrNameLst>
                                      </p:cBhvr>
                                      <p:tavLst>
                                        <p:tav tm="0">
                                          <p:val>
                                            <p:strVal val="ppt_w"/>
                                          </p:val>
                                        </p:tav>
                                        <p:tav tm="100000">
                                          <p:val>
                                            <p:fltVal val="0"/>
                                          </p:val>
                                        </p:tav>
                                      </p:tavLst>
                                    </p:anim>
                                    <p:anim calcmode="lin" valueType="num">
                                      <p:cBhvr>
                                        <p:cTn id="53" dur="500"/>
                                        <p:tgtEl>
                                          <p:spTgt spid="20"/>
                                        </p:tgtEl>
                                        <p:attrNameLst>
                                          <p:attrName>ppt_h</p:attrName>
                                        </p:attrNameLst>
                                      </p:cBhvr>
                                      <p:tavLst>
                                        <p:tav tm="0">
                                          <p:val>
                                            <p:strVal val="ppt_h"/>
                                          </p:val>
                                        </p:tav>
                                        <p:tav tm="100000">
                                          <p:val>
                                            <p:strVal val="ppt_h"/>
                                          </p:val>
                                        </p:tav>
                                      </p:tavLst>
                                    </p:anim>
                                    <p:set>
                                      <p:cBhvr>
                                        <p:cTn id="54"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childTnLst>
        </p:cTn>
      </p:par>
    </p:tnLst>
    <p:bldLst>
      <p:bldP spid="12" grpId="0" animBg="1"/>
      <p:bldP spid="13" grpId="0" animBg="1"/>
      <p:bldP spid="14" grpId="0" animBg="1"/>
      <p:bldP spid="15" grpId="0" animBg="1"/>
      <p:bldP spid="20" grpId="0" animBg="1"/>
      <p:bldP spid="18" grpId="0" animBg="1"/>
      <p:bldP spid="16" grpId="0" animBg="1"/>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BDED1-E855-4377-91C1-B9BCCDC5A869}"/>
              </a:ext>
            </a:extLst>
          </p:cNvPr>
          <p:cNvSpPr>
            <a:spLocks noGrp="1"/>
          </p:cNvSpPr>
          <p:nvPr>
            <p:ph type="title"/>
          </p:nvPr>
        </p:nvSpPr>
        <p:spPr/>
        <p:txBody>
          <a:bodyPr/>
          <a:lstStyle/>
          <a:p>
            <a:r>
              <a:rPr lang="en-GB" dirty="0"/>
              <a:t>Step 3: Look at the following selection of castles</a:t>
            </a:r>
          </a:p>
        </p:txBody>
      </p:sp>
      <p:sp>
        <p:nvSpPr>
          <p:cNvPr id="3" name="Content Placeholder 2">
            <a:extLst>
              <a:ext uri="{FF2B5EF4-FFF2-40B4-BE49-F238E27FC236}">
                <a16:creationId xmlns:a16="http://schemas.microsoft.com/office/drawing/2014/main" id="{816D6440-1C74-4770-B793-B26AB56668A7}"/>
              </a:ext>
            </a:extLst>
          </p:cNvPr>
          <p:cNvSpPr>
            <a:spLocks noGrp="1"/>
          </p:cNvSpPr>
          <p:nvPr>
            <p:ph idx="1"/>
          </p:nvPr>
        </p:nvSpPr>
        <p:spPr>
          <a:xfrm>
            <a:off x="3556000" y="1668030"/>
            <a:ext cx="7701142" cy="3044140"/>
          </a:xfrm>
        </p:spPr>
        <p:txBody>
          <a:bodyPr/>
          <a:lstStyle/>
          <a:p>
            <a:pPr marL="457200" indent="-457200">
              <a:buFont typeface="Arial" panose="020B0604020202020204" pitchFamily="34" charset="0"/>
              <a:buChar char="•"/>
            </a:pPr>
            <a:r>
              <a:rPr lang="en-GB" dirty="0"/>
              <a:t>Can you find any that show examples of/represent your list of reasons?</a:t>
            </a:r>
          </a:p>
          <a:p>
            <a:pPr marL="715963" indent="-715963"/>
            <a:r>
              <a:rPr lang="en-GB" dirty="0"/>
              <a:t>     - e.g. York Castle is an example of how castles made people feel that they were constantly being watched over</a:t>
            </a:r>
          </a:p>
          <a:p>
            <a:endParaRPr lang="en-GB" dirty="0"/>
          </a:p>
          <a:p>
            <a:endParaRPr lang="en-GB" dirty="0"/>
          </a:p>
        </p:txBody>
      </p:sp>
      <p:grpSp>
        <p:nvGrpSpPr>
          <p:cNvPr id="9" name="Look-Char">
            <a:extLst>
              <a:ext uri="{FF2B5EF4-FFF2-40B4-BE49-F238E27FC236}">
                <a16:creationId xmlns:a16="http://schemas.microsoft.com/office/drawing/2014/main" id="{5A504446-B292-4424-95C7-2FF1E906FF8D}"/>
              </a:ext>
              <a:ext uri="{C183D7F6-B498-43B3-948B-1728B52AA6E4}">
                <adec:decorative xmlns:adec="http://schemas.microsoft.com/office/drawing/2017/decorative" val="1"/>
              </a:ext>
            </a:extLst>
          </p:cNvPr>
          <p:cNvGrpSpPr/>
          <p:nvPr/>
        </p:nvGrpSpPr>
        <p:grpSpPr>
          <a:xfrm rot="20834518">
            <a:off x="590409" y="2089570"/>
            <a:ext cx="2429350" cy="2383784"/>
            <a:chOff x="5454739" y="748100"/>
            <a:chExt cx="2429350" cy="2383784"/>
          </a:xfrm>
        </p:grpSpPr>
        <p:sp>
          <p:nvSpPr>
            <p:cNvPr id="10" name="Deco-Washi">
              <a:extLst>
                <a:ext uri="{FF2B5EF4-FFF2-40B4-BE49-F238E27FC236}">
                  <a16:creationId xmlns:a16="http://schemas.microsoft.com/office/drawing/2014/main" id="{5EE49562-3983-4CD7-BEDE-ACD2B1C35556}"/>
                </a:ext>
                <a:ext uri="{C183D7F6-B498-43B3-948B-1728B52AA6E4}">
                  <adec:decorative xmlns:adec="http://schemas.microsoft.com/office/drawing/2017/decorative" val="1"/>
                </a:ext>
              </a:extLst>
            </p:cNvPr>
            <p:cNvSpPr txBox="1">
              <a:spLocks/>
            </p:cNvSpPr>
            <p:nvPr/>
          </p:nvSpPr>
          <p:spPr>
            <a:xfrm>
              <a:off x="5645403" y="748100"/>
              <a:ext cx="1769427" cy="681038"/>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1" name="Text Placeholder" descr="Look">
              <a:extLst>
                <a:ext uri="{FF2B5EF4-FFF2-40B4-BE49-F238E27FC236}">
                  <a16:creationId xmlns:a16="http://schemas.microsoft.com/office/drawing/2014/main" id="{90A3B8F2-C208-4E6A-8F12-BF8F82A43686}"/>
                </a:ext>
              </a:extLst>
            </p:cNvPr>
            <p:cNvSpPr txBox="1">
              <a:spLocks/>
            </p:cNvSpPr>
            <p:nvPr/>
          </p:nvSpPr>
          <p:spPr>
            <a:xfrm rot="21383919">
              <a:off x="5605975" y="845620"/>
              <a:ext cx="1700794" cy="414338"/>
            </a:xfrm>
            <a:prstGeom prst="rect">
              <a:avLst/>
            </a:prstGeom>
            <a:noFill/>
          </p:spPr>
          <p:txBody>
            <a:bodyPr anchor="ctr" anchorCtr="0">
              <a:norm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Look</a:t>
              </a:r>
            </a:p>
          </p:txBody>
        </p:sp>
        <p:pic>
          <p:nvPicPr>
            <p:cNvPr id="12" name="Look-icon" descr="Look character icon">
              <a:extLst>
                <a:ext uri="{FF2B5EF4-FFF2-40B4-BE49-F238E27FC236}">
                  <a16:creationId xmlns:a16="http://schemas.microsoft.com/office/drawing/2014/main" id="{865F65FC-48B2-46E9-BDA7-C5C494C5B18C}"/>
                </a:ext>
              </a:extLst>
            </p:cNvPr>
            <p:cNvPicPr>
              <a:picLocks noChangeAspect="1"/>
            </p:cNvPicPr>
            <p:nvPr/>
          </p:nvPicPr>
          <p:blipFill>
            <a:blip r:embed="rId4"/>
            <a:stretch>
              <a:fillRect/>
            </a:stretch>
          </p:blipFill>
          <p:spPr>
            <a:xfrm>
              <a:off x="5454739" y="1565372"/>
              <a:ext cx="2429350" cy="1566512"/>
            </a:xfrm>
            <a:prstGeom prst="rect">
              <a:avLst/>
            </a:prstGeom>
          </p:spPr>
        </p:pic>
      </p:grpSp>
    </p:spTree>
    <p:extLst>
      <p:ext uri="{BB962C8B-B14F-4D97-AF65-F5344CB8AC3E}">
        <p14:creationId xmlns:p14="http://schemas.microsoft.com/office/powerpoint/2010/main" val="893892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anim calcmode="lin" valueType="num">
                                      <p:cBhvr>
                                        <p:cTn id="8" dur="2000" fill="hold"/>
                                        <p:tgtEl>
                                          <p:spTgt spid="9"/>
                                        </p:tgtEl>
                                        <p:attrNameLst>
                                          <p:attrName>ppt_w</p:attrName>
                                        </p:attrNameLst>
                                      </p:cBhvr>
                                      <p:tavLst>
                                        <p:tav tm="0" fmla="#ppt_w*sin(2.5*pi*$)">
                                          <p:val>
                                            <p:fltVal val="0"/>
                                          </p:val>
                                        </p:tav>
                                        <p:tav tm="100000">
                                          <p:val>
                                            <p:fltVal val="1"/>
                                          </p:val>
                                        </p:tav>
                                      </p:tavLst>
                                    </p:anim>
                                    <p:anim calcmode="lin" valueType="num">
                                      <p:cBhvr>
                                        <p:cTn id="9" dur="2000" fill="hold"/>
                                        <p:tgtEl>
                                          <p:spTgt spid="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Content Placeholder 17" descr="A photo of a stone castle on a big grass mound.">
            <a:extLst>
              <a:ext uri="{FF2B5EF4-FFF2-40B4-BE49-F238E27FC236}">
                <a16:creationId xmlns:a16="http://schemas.microsoft.com/office/drawing/2014/main" id="{943AEBE9-8536-42EF-852C-AFB8E6784BE8}"/>
              </a:ext>
            </a:extLst>
          </p:cNvPr>
          <p:cNvPicPr>
            <a:picLocks noGrp="1" noChangeAspect="1"/>
          </p:cNvPicPr>
          <p:nvPr>
            <p:ph idx="1"/>
          </p:nvPr>
        </p:nvPicPr>
        <p:blipFill rotWithShape="1">
          <a:blip r:embed="rId3"/>
          <a:srcRect l="3922" r="5448"/>
          <a:stretch/>
        </p:blipFill>
        <p:spPr>
          <a:xfrm>
            <a:off x="636116" y="995100"/>
            <a:ext cx="9237090" cy="5474624"/>
          </a:xfrm>
        </p:spPr>
      </p:pic>
      <p:pic>
        <p:nvPicPr>
          <p:cNvPr id="10" name="Picture 9" descr="A ruined castle with a moat and many towers in its grounds">
            <a:extLst>
              <a:ext uri="{FF2B5EF4-FFF2-40B4-BE49-F238E27FC236}">
                <a16:creationId xmlns:a16="http://schemas.microsoft.com/office/drawing/2014/main" id="{E78BE299-69BC-4881-B170-7AED6C04C2F9}"/>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550038" y="832809"/>
            <a:ext cx="9564789" cy="5787953"/>
          </a:xfrm>
          <a:prstGeom prst="rect">
            <a:avLst/>
          </a:prstGeom>
        </p:spPr>
      </p:pic>
      <p:sp>
        <p:nvSpPr>
          <p:cNvPr id="2" name="Title 1">
            <a:extLst>
              <a:ext uri="{FF2B5EF4-FFF2-40B4-BE49-F238E27FC236}">
                <a16:creationId xmlns:a16="http://schemas.microsoft.com/office/drawing/2014/main" id="{88FC1BC5-6FD6-44A2-A3ED-0AFAA33B68FE}"/>
              </a:ext>
            </a:extLst>
          </p:cNvPr>
          <p:cNvSpPr>
            <a:spLocks noGrp="1"/>
          </p:cNvSpPr>
          <p:nvPr>
            <p:ph type="title"/>
          </p:nvPr>
        </p:nvSpPr>
        <p:spPr/>
        <p:txBody>
          <a:bodyPr>
            <a:normAutofit fontScale="90000"/>
          </a:bodyPr>
          <a:lstStyle/>
          <a:p>
            <a:r>
              <a:rPr lang="en-GB" dirty="0"/>
              <a:t>1. Pevensey Castle, Pevensey, East Sussex</a:t>
            </a:r>
            <a:br>
              <a:rPr lang="en-GB" dirty="0"/>
            </a:br>
            <a:endParaRPr lang="en-GB" dirty="0"/>
          </a:p>
        </p:txBody>
      </p:sp>
      <p:pic>
        <p:nvPicPr>
          <p:cNvPr id="6" name="Picture 3" descr="Decorative shape">
            <a:extLst>
              <a:ext uri="{FF2B5EF4-FFF2-40B4-BE49-F238E27FC236}">
                <a16:creationId xmlns:a16="http://schemas.microsoft.com/office/drawing/2014/main" id="{50BE1711-23F7-4F05-8938-F7BD891DA59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0800000" flipH="1">
            <a:off x="7735406" y="3171076"/>
            <a:ext cx="4247159" cy="3917369"/>
          </a:xfrm>
          <a:prstGeom prst="rect">
            <a:avLst/>
          </a:prstGeom>
        </p:spPr>
      </p:pic>
      <p:sp>
        <p:nvSpPr>
          <p:cNvPr id="9" name="TextBox 8">
            <a:extLst>
              <a:ext uri="{FF2B5EF4-FFF2-40B4-BE49-F238E27FC236}">
                <a16:creationId xmlns:a16="http://schemas.microsoft.com/office/drawing/2014/main" id="{BB1F89B1-FEF8-4F36-ADCE-DAB5618FC4BA}"/>
              </a:ext>
            </a:extLst>
          </p:cNvPr>
          <p:cNvSpPr txBox="1"/>
          <p:nvPr/>
        </p:nvSpPr>
        <p:spPr>
          <a:xfrm>
            <a:off x="8229605" y="3750197"/>
            <a:ext cx="3250075" cy="2585323"/>
          </a:xfrm>
          <a:prstGeom prst="rect">
            <a:avLst/>
          </a:prstGeom>
          <a:noFill/>
        </p:spPr>
        <p:txBody>
          <a:bodyPr wrap="square" rtlCol="0">
            <a:spAutoFit/>
          </a:bodyPr>
          <a:lstStyle/>
          <a:p>
            <a:pPr algn="ctr"/>
            <a:r>
              <a:rPr lang="en-GB" dirty="0"/>
              <a:t>An aerial view of</a:t>
            </a:r>
          </a:p>
          <a:p>
            <a:pPr algn="ctr"/>
            <a:r>
              <a:rPr lang="en-GB" dirty="0"/>
              <a:t>Pevensey Castle. The site was originally used as a Roman fort. After the Norman Conquest it was given to William the Conqueror’s</a:t>
            </a:r>
          </a:p>
          <a:p>
            <a:pPr algn="ctr"/>
            <a:r>
              <a:rPr lang="en-GB" dirty="0"/>
              <a:t>half-brother who used the Roman walls to</a:t>
            </a:r>
          </a:p>
          <a:p>
            <a:pPr algn="ctr"/>
            <a:r>
              <a:rPr lang="en-GB" dirty="0"/>
              <a:t>construct a castle.</a:t>
            </a:r>
          </a:p>
        </p:txBody>
      </p:sp>
    </p:spTree>
    <p:extLst>
      <p:ext uri="{BB962C8B-B14F-4D97-AF65-F5344CB8AC3E}">
        <p14:creationId xmlns:p14="http://schemas.microsoft.com/office/powerpoint/2010/main" val="857483568"/>
      </p:ext>
    </p:extLst>
  </p:cSld>
  <p:clrMapOvr>
    <a:masterClrMapping/>
  </p:clrMapOvr>
</p:sld>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E6E8938743425438F2EDCFC960B8DB1" ma:contentTypeVersion="15" ma:contentTypeDescription="Create a new document." ma:contentTypeScope="" ma:versionID="b874dd9b998a3b814aeccda84769c1ef">
  <xsd:schema xmlns:xsd="http://www.w3.org/2001/XMLSchema" xmlns:xs="http://www.w3.org/2001/XMLSchema" xmlns:p="http://schemas.microsoft.com/office/2006/metadata/properties" xmlns:ns3="3cb168fb-557d-4aff-aaa1-591c64e5f6f0" xmlns:ns4="be30f734-6a04-496a-ba73-5e5e8d7e44d2" targetNamespace="http://schemas.microsoft.com/office/2006/metadata/properties" ma:root="true" ma:fieldsID="bc6165daa2a6fe768080225ad7a2e212" ns3:_="" ns4:_="">
    <xsd:import namespace="3cb168fb-557d-4aff-aaa1-591c64e5f6f0"/>
    <xsd:import namespace="be30f734-6a04-496a-ba73-5e5e8d7e44d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Location"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b168fb-557d-4aff-aaa1-591c64e5f6f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e30f734-6a04-496a-ba73-5e5e8d7e44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3cb168fb-557d-4aff-aaa1-591c64e5f6f0">
      <UserInfo>
        <DisplayName>Horsley, Daisy</DisplayName>
        <AccountId>21</AccountId>
        <AccountType/>
      </UserInfo>
      <UserInfo>
        <DisplayName>Angel, Victoria</DisplayName>
        <AccountId>24</AccountId>
        <AccountType/>
      </UserInfo>
    </SharedWithUsers>
    <_activity xmlns="be30f734-6a04-496a-ba73-5e5e8d7e44d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904DFA7-9813-4078-BFF1-CD3E0309C097}">
  <ds:schemaRefs>
    <ds:schemaRef ds:uri="3cb168fb-557d-4aff-aaa1-591c64e5f6f0"/>
    <ds:schemaRef ds:uri="be30f734-6a04-496a-ba73-5e5e8d7e44d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16D2E43-4F90-40BF-B410-9AF81C15F411}">
  <ds:schemaRefs>
    <ds:schemaRef ds:uri="http://purl.org/dc/dcmitype/"/>
    <ds:schemaRef ds:uri="http://schemas.microsoft.com/office/2006/metadata/properties"/>
    <ds:schemaRef ds:uri="http://schemas.microsoft.com/office/2006/documentManagement/types"/>
    <ds:schemaRef ds:uri="http://purl.org/dc/elements/1.1/"/>
    <ds:schemaRef ds:uri="http://www.w3.org/XML/1998/namespace"/>
    <ds:schemaRef ds:uri="http://schemas.microsoft.com/office/infopath/2007/PartnerControls"/>
    <ds:schemaRef ds:uri="http://purl.org/dc/terms/"/>
    <ds:schemaRef ds:uri="http://schemas.openxmlformats.org/package/2006/metadata/core-properties"/>
    <ds:schemaRef ds:uri="be30f734-6a04-496a-ba73-5e5e8d7e44d2"/>
    <ds:schemaRef ds:uri="3cb168fb-557d-4aff-aaa1-591c64e5f6f0"/>
  </ds:schemaRefs>
</ds:datastoreItem>
</file>

<file path=customXml/itemProps3.xml><?xml version="1.0" encoding="utf-8"?>
<ds:datastoreItem xmlns:ds="http://schemas.openxmlformats.org/officeDocument/2006/customXml" ds:itemID="{8921F565-DE58-4D2E-B103-5CB618AE7BD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740</TotalTime>
  <Words>1877</Words>
  <Application>Microsoft Office PowerPoint</Application>
  <PresentationFormat>Widescreen</PresentationFormat>
  <Paragraphs>183</Paragraphs>
  <Slides>24</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Helvetica</vt:lpstr>
      <vt:lpstr>Source Sans Pro</vt:lpstr>
      <vt:lpstr>Source Sans Pro Bold</vt:lpstr>
      <vt:lpstr>Office Theme</vt:lpstr>
      <vt:lpstr>How did William the Conqueror secure his control over Saxon England? </vt:lpstr>
      <vt:lpstr>How did William the Conqueror secure his control over Saxon England?</vt:lpstr>
      <vt:lpstr>York Castle, known as Clifford's Tower</vt:lpstr>
      <vt:lpstr>Step 1: Look carefully at the photograph of York Castle</vt:lpstr>
      <vt:lpstr>STEP 2:Think about the different ways in which a castle could help William keep control over his new kingdom</vt:lpstr>
      <vt:lpstr>STEP 2:Think about the different ways in which a castle could help William keep control over his new kingdom (print out)</vt:lpstr>
      <vt:lpstr>Hint: Castles….. (Click on the ? to revel the hints)</vt:lpstr>
      <vt:lpstr>Step 3: Look at the following selection of castles</vt:lpstr>
      <vt:lpstr>1. Pevensey Castle, Pevensey, East Sussex </vt:lpstr>
      <vt:lpstr>2. Tower of London, London </vt:lpstr>
      <vt:lpstr>3. The Keep, Dover Castle, Dover, Kent</vt:lpstr>
      <vt:lpstr>4. Carisbrooke Castle, Isle of Wight </vt:lpstr>
      <vt:lpstr>5. Old Sarum, Salisbury, Wiltshire </vt:lpstr>
      <vt:lpstr>6. Castle Acre Castle, Norfolk </vt:lpstr>
      <vt:lpstr>7. Totnes Castle, Totnes, Devon </vt:lpstr>
      <vt:lpstr>8. Restormel Castle, Lostwithiel, Cornwall </vt:lpstr>
      <vt:lpstr>Step 4: Using the completed table below, write a short paragraph answering the question:</vt:lpstr>
      <vt:lpstr>Step 4: Using the completed table below, write a short paragraph answering the question: (print out)</vt:lpstr>
      <vt:lpstr>Extension / Further Work</vt:lpstr>
      <vt:lpstr>Step 5: Were castles William's only way of securing power? 1 </vt:lpstr>
      <vt:lpstr>The Feudal System</vt:lpstr>
      <vt:lpstr>Step 5: Were castles William's only way of securing power? 2 </vt:lpstr>
      <vt:lpstr>Step 5: Were castles William's only way of securing power? 3 </vt:lpstr>
      <vt:lpstr>More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5</cp:revision>
  <dcterms:created xsi:type="dcterms:W3CDTF">2022-11-29T11:24:41Z</dcterms:created>
  <dcterms:modified xsi:type="dcterms:W3CDTF">2024-08-08T15:27:05Z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0x010100AE6E8938743425438F2EDCFC960B8DB1</vt:lpwstr>
  </property>
  <property fmtid="{D5CDD505-2E9C-101B-9397-08002B2CF9AE}" pid="3" name="MediaServiceImageTags">
    <vt:lpwstr/>
  </property>
</Properties>
</file>