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handoutMasterIdLst>
    <p:handoutMasterId r:id="rId24"/>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5"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4CA83708-6E10-4C35-9CA0-4217D8950B20}">
          <p14:sldIdLst/>
        </p14:section>
        <p14:section name="Untitled Section" id="{8806FBCB-34C3-48BA-BDF1-D4B9C589B41C}">
          <p14:sldIdLst>
            <p14:sldId id="256"/>
            <p14:sldId id="257"/>
            <p14:sldId id="258"/>
            <p14:sldId id="259"/>
            <p14:sldId id="260"/>
            <p14:sldId id="261"/>
            <p14:sldId id="262"/>
            <p14:sldId id="263"/>
            <p14:sldId id="264"/>
            <p14:sldId id="265"/>
            <p14:sldId id="266"/>
            <p14:sldId id="267"/>
            <p14:sldId id="268"/>
            <p14:sldId id="269"/>
            <p14:sldId id="270"/>
            <p14:sldId id="271"/>
            <p14:sldId id="272"/>
            <p14:sldId id="273"/>
            <p14:sldId id="274"/>
            <p14:sldId id="276"/>
            <p14:sldId id="275"/>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69" autoAdjust="0"/>
    <p:restoredTop sz="94660"/>
  </p:normalViewPr>
  <p:slideViewPr>
    <p:cSldViewPr snapToGrid="0">
      <p:cViewPr>
        <p:scale>
          <a:sx n="73" d="100"/>
          <a:sy n="73" d="100"/>
        </p:scale>
        <p:origin x="-1890" y="-51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45F5FF2-A654-914A-8D6E-67F469678646}" type="datetimeFigureOut">
              <a:rPr lang="en-US" smtClean="0"/>
              <a:t>8/25/2016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31CF682-F853-6C49-A03F-3139EBB66739}" type="slidenum">
              <a:rPr lang="en-US" smtClean="0"/>
              <a:t>‹#›</a:t>
            </a:fld>
            <a:endParaRPr lang="en-US"/>
          </a:p>
        </p:txBody>
      </p:sp>
    </p:spTree>
    <p:extLst>
      <p:ext uri="{BB962C8B-B14F-4D97-AF65-F5344CB8AC3E}">
        <p14:creationId xmlns:p14="http://schemas.microsoft.com/office/powerpoint/2010/main" val="3380748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9FD581-F643-4162-ACBD-6AD0B2A38B89}" type="datetimeFigureOut">
              <a:rPr lang="en-US"/>
              <a:t>8/25/2016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3C5A4C-3090-4478-BF5E-478E33179894}" type="slidenum">
              <a:rPr lang="en-US"/>
              <a:t>‹#›</a:t>
            </a:fld>
            <a:endParaRPr lang="en-US"/>
          </a:p>
        </p:txBody>
      </p:sp>
    </p:spTree>
    <p:extLst>
      <p:ext uri="{BB962C8B-B14F-4D97-AF65-F5344CB8AC3E}">
        <p14:creationId xmlns:p14="http://schemas.microsoft.com/office/powerpoint/2010/main" val="2200212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1</a:t>
            </a:fld>
            <a:endParaRPr lang="en-US"/>
          </a:p>
        </p:txBody>
      </p:sp>
    </p:spTree>
    <p:extLst>
      <p:ext uri="{BB962C8B-B14F-4D97-AF65-F5344CB8AC3E}">
        <p14:creationId xmlns:p14="http://schemas.microsoft.com/office/powerpoint/2010/main" val="3395870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2</a:t>
            </a:fld>
            <a:endParaRPr lang="en-US"/>
          </a:p>
        </p:txBody>
      </p:sp>
    </p:spTree>
    <p:extLst>
      <p:ext uri="{BB962C8B-B14F-4D97-AF65-F5344CB8AC3E}">
        <p14:creationId xmlns:p14="http://schemas.microsoft.com/office/powerpoint/2010/main" val="2421882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3</a:t>
            </a:fld>
            <a:endParaRPr lang="en-US"/>
          </a:p>
        </p:txBody>
      </p:sp>
    </p:spTree>
    <p:extLst>
      <p:ext uri="{BB962C8B-B14F-4D97-AF65-F5344CB8AC3E}">
        <p14:creationId xmlns:p14="http://schemas.microsoft.com/office/powerpoint/2010/main" val="14356737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4</a:t>
            </a:fld>
            <a:endParaRPr lang="en-US"/>
          </a:p>
        </p:txBody>
      </p:sp>
    </p:spTree>
    <p:extLst>
      <p:ext uri="{BB962C8B-B14F-4D97-AF65-F5344CB8AC3E}">
        <p14:creationId xmlns:p14="http://schemas.microsoft.com/office/powerpoint/2010/main" val="92286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5</a:t>
            </a:fld>
            <a:endParaRPr lang="en-US"/>
          </a:p>
        </p:txBody>
      </p:sp>
    </p:spTree>
    <p:extLst>
      <p:ext uri="{BB962C8B-B14F-4D97-AF65-F5344CB8AC3E}">
        <p14:creationId xmlns:p14="http://schemas.microsoft.com/office/powerpoint/2010/main" val="5688564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6</a:t>
            </a:fld>
            <a:endParaRPr lang="en-US"/>
          </a:p>
        </p:txBody>
      </p:sp>
    </p:spTree>
    <p:extLst>
      <p:ext uri="{BB962C8B-B14F-4D97-AF65-F5344CB8AC3E}">
        <p14:creationId xmlns:p14="http://schemas.microsoft.com/office/powerpoint/2010/main" val="6009736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7</a:t>
            </a:fld>
            <a:endParaRPr lang="en-US"/>
          </a:p>
        </p:txBody>
      </p:sp>
    </p:spTree>
    <p:extLst>
      <p:ext uri="{BB962C8B-B14F-4D97-AF65-F5344CB8AC3E}">
        <p14:creationId xmlns:p14="http://schemas.microsoft.com/office/powerpoint/2010/main" val="9817965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8</a:t>
            </a:fld>
            <a:endParaRPr lang="en-US"/>
          </a:p>
        </p:txBody>
      </p:sp>
    </p:spTree>
    <p:extLst>
      <p:ext uri="{BB962C8B-B14F-4D97-AF65-F5344CB8AC3E}">
        <p14:creationId xmlns:p14="http://schemas.microsoft.com/office/powerpoint/2010/main" val="12075510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9</a:t>
            </a:fld>
            <a:endParaRPr lang="en-US"/>
          </a:p>
        </p:txBody>
      </p:sp>
    </p:spTree>
    <p:extLst>
      <p:ext uri="{BB962C8B-B14F-4D97-AF65-F5344CB8AC3E}">
        <p14:creationId xmlns:p14="http://schemas.microsoft.com/office/powerpoint/2010/main" val="14884126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10</a:t>
            </a:fld>
            <a:endParaRPr lang="en-US"/>
          </a:p>
        </p:txBody>
      </p:sp>
    </p:spTree>
    <p:extLst>
      <p:ext uri="{BB962C8B-B14F-4D97-AF65-F5344CB8AC3E}">
        <p14:creationId xmlns:p14="http://schemas.microsoft.com/office/powerpoint/2010/main" val="19779176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11</a:t>
            </a:fld>
            <a:endParaRPr lang="en-US"/>
          </a:p>
        </p:txBody>
      </p:sp>
    </p:spTree>
    <p:extLst>
      <p:ext uri="{BB962C8B-B14F-4D97-AF65-F5344CB8AC3E}">
        <p14:creationId xmlns:p14="http://schemas.microsoft.com/office/powerpoint/2010/main" val="3006794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12</a:t>
            </a:fld>
            <a:endParaRPr lang="en-US"/>
          </a:p>
        </p:txBody>
      </p:sp>
    </p:spTree>
    <p:extLst>
      <p:ext uri="{BB962C8B-B14F-4D97-AF65-F5344CB8AC3E}">
        <p14:creationId xmlns:p14="http://schemas.microsoft.com/office/powerpoint/2010/main" val="32360134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13</a:t>
            </a:fld>
            <a:endParaRPr lang="en-US"/>
          </a:p>
        </p:txBody>
      </p:sp>
    </p:spTree>
    <p:extLst>
      <p:ext uri="{BB962C8B-B14F-4D97-AF65-F5344CB8AC3E}">
        <p14:creationId xmlns:p14="http://schemas.microsoft.com/office/powerpoint/2010/main" val="4613482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14</a:t>
            </a:fld>
            <a:endParaRPr lang="en-US"/>
          </a:p>
        </p:txBody>
      </p:sp>
    </p:spTree>
    <p:extLst>
      <p:ext uri="{BB962C8B-B14F-4D97-AF65-F5344CB8AC3E}">
        <p14:creationId xmlns:p14="http://schemas.microsoft.com/office/powerpoint/2010/main" val="4116119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15</a:t>
            </a:fld>
            <a:endParaRPr lang="en-US"/>
          </a:p>
        </p:txBody>
      </p:sp>
    </p:spTree>
    <p:extLst>
      <p:ext uri="{BB962C8B-B14F-4D97-AF65-F5344CB8AC3E}">
        <p14:creationId xmlns:p14="http://schemas.microsoft.com/office/powerpoint/2010/main" val="11162121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16</a:t>
            </a:fld>
            <a:endParaRPr lang="en-US"/>
          </a:p>
        </p:txBody>
      </p:sp>
    </p:spTree>
    <p:extLst>
      <p:ext uri="{BB962C8B-B14F-4D97-AF65-F5344CB8AC3E}">
        <p14:creationId xmlns:p14="http://schemas.microsoft.com/office/powerpoint/2010/main" val="696164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17</a:t>
            </a:fld>
            <a:endParaRPr lang="en-US"/>
          </a:p>
        </p:txBody>
      </p:sp>
    </p:spTree>
    <p:extLst>
      <p:ext uri="{BB962C8B-B14F-4D97-AF65-F5344CB8AC3E}">
        <p14:creationId xmlns:p14="http://schemas.microsoft.com/office/powerpoint/2010/main" val="26093415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18</a:t>
            </a:fld>
            <a:endParaRPr lang="en-US"/>
          </a:p>
        </p:txBody>
      </p:sp>
    </p:spTree>
    <p:extLst>
      <p:ext uri="{BB962C8B-B14F-4D97-AF65-F5344CB8AC3E}">
        <p14:creationId xmlns:p14="http://schemas.microsoft.com/office/powerpoint/2010/main" val="36098976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19</a:t>
            </a:fld>
            <a:endParaRPr lang="en-US"/>
          </a:p>
        </p:txBody>
      </p:sp>
    </p:spTree>
    <p:extLst>
      <p:ext uri="{BB962C8B-B14F-4D97-AF65-F5344CB8AC3E}">
        <p14:creationId xmlns:p14="http://schemas.microsoft.com/office/powerpoint/2010/main" val="16402938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20</a:t>
            </a:fld>
            <a:endParaRPr lang="en-US"/>
          </a:p>
        </p:txBody>
      </p:sp>
    </p:spTree>
    <p:extLst>
      <p:ext uri="{BB962C8B-B14F-4D97-AF65-F5344CB8AC3E}">
        <p14:creationId xmlns:p14="http://schemas.microsoft.com/office/powerpoint/2010/main" val="22476298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53C5A4C-3090-4478-BF5E-478E33179894}" type="slidenum">
              <a:rPr lang="en-US"/>
              <a:t>21</a:t>
            </a:fld>
            <a:endParaRPr lang="en-US"/>
          </a:p>
        </p:txBody>
      </p:sp>
    </p:spTree>
    <p:extLst>
      <p:ext uri="{BB962C8B-B14F-4D97-AF65-F5344CB8AC3E}">
        <p14:creationId xmlns:p14="http://schemas.microsoft.com/office/powerpoint/2010/main" val="351848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713AD73-98F2-49F1-8002-FFFEBE223399}" type="datetimeFigureOut">
              <a:rPr lang="en-GB" smtClean="0"/>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6C9286-629E-4A8B-9004-4FBF8F96A5A0}" type="slidenum">
              <a:rPr lang="en-GB" smtClean="0"/>
              <a:t>‹#›</a:t>
            </a:fld>
            <a:endParaRPr lang="en-GB"/>
          </a:p>
        </p:txBody>
      </p:sp>
    </p:spTree>
    <p:extLst>
      <p:ext uri="{BB962C8B-B14F-4D97-AF65-F5344CB8AC3E}">
        <p14:creationId xmlns:p14="http://schemas.microsoft.com/office/powerpoint/2010/main" val="1851776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713AD73-98F2-49F1-8002-FFFEBE223399}" type="datetimeFigureOut">
              <a:rPr lang="en-GB" smtClean="0"/>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6C9286-629E-4A8B-9004-4FBF8F96A5A0}" type="slidenum">
              <a:rPr lang="en-GB" smtClean="0"/>
              <a:t>‹#›</a:t>
            </a:fld>
            <a:endParaRPr lang="en-GB"/>
          </a:p>
        </p:txBody>
      </p:sp>
    </p:spTree>
    <p:extLst>
      <p:ext uri="{BB962C8B-B14F-4D97-AF65-F5344CB8AC3E}">
        <p14:creationId xmlns:p14="http://schemas.microsoft.com/office/powerpoint/2010/main" val="4070811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0"/>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5"/>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13AD73-98F2-49F1-8002-FFFEBE223399}" type="datetimeFigureOut">
              <a:rPr lang="en-GB" smtClean="0"/>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6C9286-629E-4A8B-9004-4FBF8F96A5A0}" type="slidenum">
              <a:rPr lang="en-GB" smtClean="0"/>
              <a:t>‹#›</a:t>
            </a:fld>
            <a:endParaRPr lang="en-GB"/>
          </a:p>
        </p:txBody>
      </p:sp>
    </p:spTree>
    <p:extLst>
      <p:ext uri="{BB962C8B-B14F-4D97-AF65-F5344CB8AC3E}">
        <p14:creationId xmlns:p14="http://schemas.microsoft.com/office/powerpoint/2010/main" val="1117947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713AD73-98F2-49F1-8002-FFFEBE223399}" type="datetimeFigureOut">
              <a:rPr lang="en-GB" smtClean="0"/>
              <a:t>25/08/2016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6C9286-629E-4A8B-9004-4FBF8F96A5A0}"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32441" y="6299207"/>
            <a:ext cx="1223596"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6007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2" y="365127"/>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1"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1"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713AD73-98F2-49F1-8002-FFFEBE223399}" type="datetimeFigureOut">
              <a:rPr lang="en-GB" smtClean="0"/>
              <a:t>25/08/2016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36C9286-629E-4A8B-9004-4FBF8F96A5A0}" type="slidenum">
              <a:rPr lang="en-GB" smtClean="0"/>
              <a:t>‹#›</a:t>
            </a:fld>
            <a:endParaRPr lang="en-GB"/>
          </a:p>
        </p:txBody>
      </p:sp>
    </p:spTree>
    <p:extLst>
      <p:ext uri="{BB962C8B-B14F-4D97-AF65-F5344CB8AC3E}">
        <p14:creationId xmlns:p14="http://schemas.microsoft.com/office/powerpoint/2010/main" val="1053410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713AD73-98F2-49F1-8002-FFFEBE223399}" type="datetimeFigureOut">
              <a:rPr lang="en-GB" smtClean="0"/>
              <a:t>25/08/2016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36C9286-629E-4A8B-9004-4FBF8F96A5A0}" type="slidenum">
              <a:rPr lang="en-GB" smtClean="0"/>
              <a:t>‹#›</a:t>
            </a:fld>
            <a:endParaRPr lang="en-GB"/>
          </a:p>
        </p:txBody>
      </p:sp>
    </p:spTree>
    <p:extLst>
      <p:ext uri="{BB962C8B-B14F-4D97-AF65-F5344CB8AC3E}">
        <p14:creationId xmlns:p14="http://schemas.microsoft.com/office/powerpoint/2010/main" val="1454564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13AD73-98F2-49F1-8002-FFFEBE223399}" type="datetimeFigureOut">
              <a:rPr lang="en-GB" smtClean="0"/>
              <a:t>25/08/2016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36C9286-629E-4A8B-9004-4FBF8F96A5A0}" type="slidenum">
              <a:rPr lang="en-GB" smtClean="0"/>
              <a:t>‹#›</a:t>
            </a:fld>
            <a:endParaRPr lang="en-GB"/>
          </a:p>
        </p:txBody>
      </p:sp>
    </p:spTree>
    <p:extLst>
      <p:ext uri="{BB962C8B-B14F-4D97-AF65-F5344CB8AC3E}">
        <p14:creationId xmlns:p14="http://schemas.microsoft.com/office/powerpoint/2010/main" val="1059643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2" y="457200"/>
            <a:ext cx="2949178"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391" y="987427"/>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2"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713AD73-98F2-49F1-8002-FFFEBE223399}" type="datetimeFigureOut">
              <a:rPr lang="en-GB" smtClean="0"/>
              <a:t>25/08/2016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6C9286-629E-4A8B-9004-4FBF8F96A5A0}" type="slidenum">
              <a:rPr lang="en-GB" smtClean="0"/>
              <a:t>‹#›</a:t>
            </a:fld>
            <a:endParaRPr lang="en-GB"/>
          </a:p>
        </p:txBody>
      </p:sp>
    </p:spTree>
    <p:extLst>
      <p:ext uri="{BB962C8B-B14F-4D97-AF65-F5344CB8AC3E}">
        <p14:creationId xmlns:p14="http://schemas.microsoft.com/office/powerpoint/2010/main" val="126469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2" y="457200"/>
            <a:ext cx="2949178"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7"/>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29842"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713AD73-98F2-49F1-8002-FFFEBE223399}" type="datetimeFigureOut">
              <a:rPr lang="en-GB" smtClean="0"/>
              <a:t>25/08/2016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6C9286-629E-4A8B-9004-4FBF8F96A5A0}" type="slidenum">
              <a:rPr lang="en-GB" smtClean="0"/>
              <a:t>‹#›</a:t>
            </a:fld>
            <a:endParaRPr lang="en-GB"/>
          </a:p>
        </p:txBody>
      </p:sp>
    </p:spTree>
    <p:extLst>
      <p:ext uri="{BB962C8B-B14F-4D97-AF65-F5344CB8AC3E}">
        <p14:creationId xmlns:p14="http://schemas.microsoft.com/office/powerpoint/2010/main" val="1517823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713AD73-98F2-49F1-8002-FFFEBE223399}" type="datetimeFigureOut">
              <a:rPr lang="en-GB" smtClean="0"/>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6C9286-629E-4A8B-9004-4FBF8F96A5A0}" type="slidenum">
              <a:rPr lang="en-GB" smtClean="0"/>
              <a:t>‹#›</a:t>
            </a:fld>
            <a:endParaRPr lang="en-GB"/>
          </a:p>
        </p:txBody>
      </p:sp>
    </p:spTree>
    <p:extLst>
      <p:ext uri="{BB962C8B-B14F-4D97-AF65-F5344CB8AC3E}">
        <p14:creationId xmlns:p14="http://schemas.microsoft.com/office/powerpoint/2010/main" val="1659453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713AD73-98F2-49F1-8002-FFFEBE223399}" type="datetimeFigureOut">
              <a:rPr lang="en-GB" smtClean="0"/>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6C9286-629E-4A8B-9004-4FBF8F96A5A0}" type="slidenum">
              <a:rPr lang="en-GB" smtClean="0"/>
              <a:t>‹#›</a:t>
            </a:fld>
            <a:endParaRPr lang="en-GB"/>
          </a:p>
        </p:txBody>
      </p:sp>
    </p:spTree>
    <p:extLst>
      <p:ext uri="{BB962C8B-B14F-4D97-AF65-F5344CB8AC3E}">
        <p14:creationId xmlns:p14="http://schemas.microsoft.com/office/powerpoint/2010/main" val="2192161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1" y="365127"/>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1"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2"/>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13AD73-98F2-49F1-8002-FFFEBE223399}" type="datetimeFigureOut">
              <a:rPr lang="en-GB" smtClean="0"/>
              <a:t>25/08/2016</a:t>
            </a:fld>
            <a:endParaRPr lang="en-GB"/>
          </a:p>
        </p:txBody>
      </p:sp>
      <p:sp>
        <p:nvSpPr>
          <p:cNvPr id="5" name="Footer Placeholder 4"/>
          <p:cNvSpPr>
            <a:spLocks noGrp="1"/>
          </p:cNvSpPr>
          <p:nvPr>
            <p:ph type="ftr" sz="quarter" idx="3"/>
          </p:nvPr>
        </p:nvSpPr>
        <p:spPr>
          <a:xfrm>
            <a:off x="3028951" y="6356352"/>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2"/>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6C9286-629E-4A8B-9004-4FBF8F96A5A0}" type="slidenum">
              <a:rPr lang="en-GB" smtClean="0"/>
              <a:t>‹#›</a:t>
            </a:fld>
            <a:endParaRPr lang="en-GB"/>
          </a:p>
        </p:txBody>
      </p:sp>
    </p:spTree>
    <p:extLst>
      <p:ext uri="{BB962C8B-B14F-4D97-AF65-F5344CB8AC3E}">
        <p14:creationId xmlns:p14="http://schemas.microsoft.com/office/powerpoint/2010/main" val="41079005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pPr algn="ctr"/>
            <a:r>
              <a:rPr lang="en-GB" b="1" dirty="0" smtClean="0">
                <a:latin typeface="Arial" pitchFamily="34" charset="0"/>
                <a:cs typeface="Arial" pitchFamily="34" charset="0"/>
              </a:rPr>
              <a:t>(50 BC) Iron Age Farmsteads</a:t>
            </a:r>
            <a:endParaRPr lang="en-GB" b="1" dirty="0">
              <a:latin typeface="Arial" pitchFamily="34" charset="0"/>
              <a:cs typeface="Arial" pitchFamily="34" charset="0"/>
            </a:endParaRPr>
          </a:p>
        </p:txBody>
      </p:sp>
      <p:sp>
        <p:nvSpPr>
          <p:cNvPr id="8" name="Content Placeholder 7"/>
          <p:cNvSpPr>
            <a:spLocks noGrp="1"/>
          </p:cNvSpPr>
          <p:nvPr>
            <p:ph sz="half" idx="1"/>
          </p:nvPr>
        </p:nvSpPr>
        <p:spPr>
          <a:xfrm>
            <a:off x="628650" y="1569026"/>
            <a:ext cx="3886200" cy="4509655"/>
          </a:xfrm>
        </p:spPr>
        <p:txBody>
          <a:bodyPr>
            <a:noAutofit/>
          </a:bodyPr>
          <a:lstStyle/>
          <a:p>
            <a:pPr marL="0" indent="0" algn="just">
              <a:lnSpc>
                <a:spcPct val="100000"/>
              </a:lnSpc>
              <a:spcBef>
                <a:spcPts val="336"/>
              </a:spcBef>
              <a:buNone/>
            </a:pPr>
            <a:r>
              <a:rPr lang="en-GB" sz="1300" dirty="0">
                <a:latin typeface="Arial" pitchFamily="34" charset="0"/>
                <a:cs typeface="Arial" pitchFamily="34" charset="0"/>
              </a:rPr>
              <a:t>During the Iron Age, the lowland areas along the Severn valley would have been scattered with farmsteads. These would have consisted of a small group of buildings protected by banks and ditches with a wooden palisade or fence. Many would </a:t>
            </a:r>
            <a:r>
              <a:rPr lang="en-GB" sz="1300" dirty="0" smtClean="0">
                <a:latin typeface="Arial" pitchFamily="34" charset="0"/>
                <a:cs typeface="Arial" pitchFamily="34" charset="0"/>
              </a:rPr>
              <a:t>also have a livestock enclosure. </a:t>
            </a:r>
            <a:r>
              <a:rPr lang="en-GB" sz="1300" dirty="0">
                <a:latin typeface="Arial" pitchFamily="34" charset="0"/>
                <a:cs typeface="Arial" pitchFamily="34" charset="0"/>
              </a:rPr>
              <a:t>These settlements were surrounded by fields </a:t>
            </a:r>
            <a:r>
              <a:rPr lang="en-GB" sz="1300" dirty="0" smtClean="0">
                <a:latin typeface="Arial" pitchFamily="34" charset="0"/>
                <a:cs typeface="Arial" pitchFamily="34" charset="0"/>
              </a:rPr>
              <a:t>for crops and grazing animals.</a:t>
            </a:r>
          </a:p>
          <a:p>
            <a:pPr marL="0" indent="0" algn="just">
              <a:lnSpc>
                <a:spcPct val="100000"/>
              </a:lnSpc>
              <a:spcBef>
                <a:spcPts val="336"/>
              </a:spcBef>
              <a:buNone/>
            </a:pPr>
            <a:endParaRPr lang="en-GB" sz="1300" dirty="0">
              <a:latin typeface="Arial" pitchFamily="34" charset="0"/>
              <a:cs typeface="Arial" pitchFamily="34" charset="0"/>
            </a:endParaRPr>
          </a:p>
          <a:p>
            <a:pPr marL="0" indent="0" algn="just">
              <a:lnSpc>
                <a:spcPct val="100000"/>
              </a:lnSpc>
              <a:spcBef>
                <a:spcPts val="336"/>
              </a:spcBef>
              <a:buNone/>
            </a:pPr>
            <a:r>
              <a:rPr lang="en-GB" sz="1300" dirty="0" smtClean="0">
                <a:latin typeface="Arial" pitchFamily="34" charset="0"/>
                <a:cs typeface="Arial" pitchFamily="34" charset="0"/>
              </a:rPr>
              <a:t>Each </a:t>
            </a:r>
            <a:r>
              <a:rPr lang="en-GB" sz="1300" dirty="0">
                <a:latin typeface="Arial" pitchFamily="34" charset="0"/>
                <a:cs typeface="Arial" pitchFamily="34" charset="0"/>
              </a:rPr>
              <a:t>farmstead would probably have been home to one extended family who would have been largely self-</a:t>
            </a:r>
            <a:r>
              <a:rPr lang="en-GB" sz="1300" dirty="0" smtClean="0">
                <a:latin typeface="Arial" pitchFamily="34" charset="0"/>
                <a:cs typeface="Arial" pitchFamily="34" charset="0"/>
              </a:rPr>
              <a:t>sufficient. </a:t>
            </a:r>
            <a:r>
              <a:rPr lang="en-GB" sz="1300" dirty="0">
                <a:latin typeface="Arial" pitchFamily="34" charset="0"/>
                <a:cs typeface="Arial" pitchFamily="34" charset="0"/>
              </a:rPr>
              <a:t>Excavations have revealed that they grew wheat and some barley and oats. These crops would have been stored in granaries which were raised off the ground on posts for protection from damp and mice. Very few objects have been found at these sites. It seems </a:t>
            </a:r>
            <a:r>
              <a:rPr lang="en-GB" sz="1300" dirty="0" smtClean="0">
                <a:latin typeface="Arial" pitchFamily="34" charset="0"/>
                <a:cs typeface="Arial" pitchFamily="34" charset="0"/>
              </a:rPr>
              <a:t>that the </a:t>
            </a:r>
            <a:r>
              <a:rPr lang="en-GB" sz="1300" dirty="0">
                <a:latin typeface="Arial" pitchFamily="34" charset="0"/>
                <a:cs typeface="Arial" pitchFamily="34" charset="0"/>
              </a:rPr>
              <a:t>people did not use much pottery or </a:t>
            </a:r>
            <a:r>
              <a:rPr lang="en-GB" sz="1300" dirty="0" smtClean="0">
                <a:latin typeface="Arial" pitchFamily="34" charset="0"/>
                <a:cs typeface="Arial" pitchFamily="34" charset="0"/>
              </a:rPr>
              <a:t>money, but made items themselves out </a:t>
            </a:r>
            <a:r>
              <a:rPr lang="en-GB" sz="1300" dirty="0">
                <a:latin typeface="Arial" pitchFamily="34" charset="0"/>
                <a:cs typeface="Arial" pitchFamily="34" charset="0"/>
              </a:rPr>
              <a:t>of wood or </a:t>
            </a:r>
            <a:r>
              <a:rPr lang="en-GB" sz="1300" dirty="0" smtClean="0">
                <a:latin typeface="Arial" pitchFamily="34" charset="0"/>
                <a:cs typeface="Arial" pitchFamily="34" charset="0"/>
              </a:rPr>
              <a:t>leather. These </a:t>
            </a:r>
            <a:r>
              <a:rPr lang="en-GB" sz="1300" dirty="0">
                <a:latin typeface="Arial" pitchFamily="34" charset="0"/>
                <a:cs typeface="Arial" pitchFamily="34" charset="0"/>
              </a:rPr>
              <a:t>do not survive well when </a:t>
            </a:r>
            <a:r>
              <a:rPr lang="en-GB" sz="1300" dirty="0" smtClean="0">
                <a:latin typeface="Arial" pitchFamily="34" charset="0"/>
                <a:cs typeface="Arial" pitchFamily="34" charset="0"/>
              </a:rPr>
              <a:t>buried</a:t>
            </a:r>
            <a:r>
              <a:rPr lang="en-GB" sz="1300" dirty="0">
                <a:latin typeface="Arial" pitchFamily="34" charset="0"/>
                <a:cs typeface="Arial" pitchFamily="34" charset="0"/>
              </a:rPr>
              <a:t>. </a:t>
            </a:r>
          </a:p>
        </p:txBody>
      </p:sp>
      <p:sp>
        <p:nvSpPr>
          <p:cNvPr id="11" name="TextBox 10"/>
          <p:cNvSpPr txBox="1"/>
          <p:nvPr/>
        </p:nvSpPr>
        <p:spPr>
          <a:xfrm>
            <a:off x="4629150" y="5232400"/>
            <a:ext cx="3886200" cy="584776"/>
          </a:xfrm>
          <a:prstGeom prst="rect">
            <a:avLst/>
          </a:prstGeom>
          <a:noFill/>
        </p:spPr>
        <p:txBody>
          <a:bodyPr wrap="square" rtlCol="0">
            <a:spAutoFit/>
          </a:bodyPr>
          <a:lstStyle/>
          <a:p>
            <a:pPr>
              <a:spcAft>
                <a:spcPts val="0"/>
              </a:spcAft>
            </a:pPr>
            <a:r>
              <a:rPr lang="en-GB" sz="1600" b="1" dirty="0" smtClean="0">
                <a:effectLst/>
                <a:latin typeface="Arial" pitchFamily="34" charset="0"/>
                <a:ea typeface="Calibri" panose="020F0502020204030204" pitchFamily="34" charset="0"/>
                <a:cs typeface="Arial" pitchFamily="34" charset="0"/>
              </a:rPr>
              <a:t>Do you think your family could grow all its own food and be self-sufficient?</a:t>
            </a:r>
            <a:endParaRPr lang="en-GB" sz="1600" dirty="0">
              <a:effectLst/>
              <a:latin typeface="Arial" pitchFamily="34" charset="0"/>
              <a:ea typeface="Calibri" panose="020F0502020204030204" pitchFamily="34" charset="0"/>
              <a:cs typeface="Arial" pitchFamily="34" charset="0"/>
            </a:endParaRPr>
          </a:p>
        </p:txBody>
      </p:sp>
      <p:sp>
        <p:nvSpPr>
          <p:cNvPr id="15" name="TextBox 14"/>
          <p:cNvSpPr txBox="1"/>
          <p:nvPr/>
        </p:nvSpPr>
        <p:spPr>
          <a:xfrm>
            <a:off x="4629150" y="4572000"/>
            <a:ext cx="3886200" cy="400110"/>
          </a:xfrm>
          <a:prstGeom prst="rect">
            <a:avLst/>
          </a:prstGeom>
          <a:noFill/>
        </p:spPr>
        <p:txBody>
          <a:bodyPr wrap="square" rtlCol="0">
            <a:spAutoFit/>
          </a:bodyPr>
          <a:lstStyle/>
          <a:p>
            <a:pPr algn="ctr"/>
            <a:r>
              <a:rPr lang="en-GB" sz="1000" dirty="0">
                <a:latin typeface="Arial" pitchFamily="34" charset="0"/>
                <a:cs typeface="Arial" pitchFamily="34" charset="0"/>
              </a:rPr>
              <a:t>Iron Age </a:t>
            </a:r>
            <a:r>
              <a:rPr lang="en-GB" sz="1000" dirty="0" smtClean="0">
                <a:latin typeface="Arial" pitchFamily="34" charset="0"/>
                <a:cs typeface="Arial" pitchFamily="34" charset="0"/>
              </a:rPr>
              <a:t>Farming.</a:t>
            </a:r>
            <a:endParaRPr lang="en-GB" sz="1000" dirty="0">
              <a:latin typeface="Arial" pitchFamily="34" charset="0"/>
              <a:cs typeface="Arial" pitchFamily="34" charset="0"/>
            </a:endParaRPr>
          </a:p>
          <a:p>
            <a:pPr algn="ctr"/>
            <a:r>
              <a:rPr lang="en-GB" sz="1000" dirty="0" smtClean="0">
                <a:latin typeface="Arial" pitchFamily="34" charset="0"/>
                <a:cs typeface="Arial" pitchFamily="34" charset="0"/>
              </a:rPr>
              <a:t>[© </a:t>
            </a:r>
            <a:r>
              <a:rPr lang="en-GB" sz="1000" dirty="0">
                <a:latin typeface="Arial" pitchFamily="34" charset="0"/>
                <a:cs typeface="Arial" pitchFamily="34" charset="0"/>
              </a:rPr>
              <a:t>Historic England </a:t>
            </a:r>
            <a:r>
              <a:rPr lang="en-GB" sz="1000" dirty="0">
                <a:latin typeface="Arial" pitchFamily="34" charset="0"/>
                <a:cs typeface="Arial" pitchFamily="34" charset="0"/>
              </a:rPr>
              <a:t>A</a:t>
            </a:r>
            <a:r>
              <a:rPr lang="en-GB" sz="1000" dirty="0" smtClean="0">
                <a:latin typeface="Arial" pitchFamily="34" charset="0"/>
                <a:cs typeface="Arial" pitchFamily="34" charset="0"/>
              </a:rPr>
              <a:t>rchive]</a:t>
            </a:r>
            <a:endParaRPr lang="en-GB" sz="1000" dirty="0">
              <a:latin typeface="Arial" pitchFamily="34" charset="0"/>
              <a:cs typeface="Arial" pitchFamily="34" charset="0"/>
            </a:endParaRPr>
          </a:p>
        </p:txBody>
      </p:sp>
      <p:pic>
        <p:nvPicPr>
          <p:cNvPr id="2" name="Picture 1" descr="N080555 Iron Age Farmingb.jpg"/>
          <p:cNvPicPr>
            <a:picLocks noChangeAspect="1"/>
          </p:cNvPicPr>
          <p:nvPr/>
        </p:nvPicPr>
        <p:blipFill>
          <a:blip r:embed="rId3"/>
          <a:stretch>
            <a:fillRect/>
          </a:stretch>
        </p:blipFill>
        <p:spPr>
          <a:xfrm>
            <a:off x="5639991" y="1817690"/>
            <a:ext cx="1843426" cy="2760843"/>
          </a:xfrm>
          <a:prstGeom prst="rect">
            <a:avLst/>
          </a:prstGeom>
        </p:spPr>
      </p:pic>
    </p:spTree>
    <p:extLst>
      <p:ext uri="{BB962C8B-B14F-4D97-AF65-F5344CB8AC3E}">
        <p14:creationId xmlns:p14="http://schemas.microsoft.com/office/powerpoint/2010/main" val="33552195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spcAft>
                <a:spcPts val="0"/>
              </a:spcAft>
            </a:pPr>
            <a:r>
              <a:rPr lang="en-GB" sz="4000" b="1" dirty="0" smtClean="0">
                <a:effectLst/>
                <a:latin typeface="Arial" pitchFamily="34" charset="0"/>
                <a:ea typeface="Calibri" panose="020F0502020204030204" pitchFamily="34" charset="0"/>
                <a:cs typeface="Arial" pitchFamily="34" charset="0"/>
              </a:rPr>
              <a:t>(AD 47) Wrekin Hill Fort Destroyed </a:t>
            </a:r>
            <a:endParaRPr lang="en-GB" sz="4000" b="1" dirty="0">
              <a:effectLst/>
              <a:latin typeface="Arial" pitchFamily="34" charset="0"/>
              <a:ea typeface="Calibri" panose="020F0502020204030204" pitchFamily="34" charset="0"/>
              <a:cs typeface="Arial" pitchFamily="34" charset="0"/>
            </a:endParaRPr>
          </a:p>
        </p:txBody>
      </p:sp>
      <p:sp>
        <p:nvSpPr>
          <p:cNvPr id="3" name="Content Placeholder 2"/>
          <p:cNvSpPr>
            <a:spLocks noGrp="1"/>
          </p:cNvSpPr>
          <p:nvPr>
            <p:ph sz="half" idx="1"/>
          </p:nvPr>
        </p:nvSpPr>
        <p:spPr>
          <a:xfrm>
            <a:off x="628650" y="1825627"/>
            <a:ext cx="3886200" cy="3914775"/>
          </a:xfrm>
        </p:spPr>
        <p:txBody>
          <a:bodyPr>
            <a:normAutofit fontScale="92500" lnSpcReduction="10000"/>
          </a:bodyPr>
          <a:lstStyle/>
          <a:p>
            <a:pPr marL="0" indent="0" algn="just">
              <a:lnSpc>
                <a:spcPct val="100000"/>
              </a:lnSpc>
              <a:spcBef>
                <a:spcPts val="336"/>
              </a:spcBef>
              <a:buNone/>
            </a:pPr>
            <a:r>
              <a:rPr lang="en-GB" sz="1400" dirty="0" smtClean="0">
                <a:latin typeface="Arial" pitchFamily="34" charset="0"/>
                <a:cs typeface="Arial" pitchFamily="34" charset="0"/>
              </a:rPr>
              <a:t>The people in Britain in the </a:t>
            </a:r>
            <a:r>
              <a:rPr lang="en-GB" sz="1400" dirty="0">
                <a:latin typeface="Arial" pitchFamily="34" charset="0"/>
                <a:cs typeface="Arial" pitchFamily="34" charset="0"/>
              </a:rPr>
              <a:t>1</a:t>
            </a:r>
            <a:r>
              <a:rPr lang="en-GB" sz="1400" dirty="0" smtClean="0">
                <a:latin typeface="Arial" pitchFamily="34" charset="0"/>
                <a:cs typeface="Arial" pitchFamily="34" charset="0"/>
              </a:rPr>
              <a:t>st century were known as the </a:t>
            </a:r>
            <a:r>
              <a:rPr lang="en-GB" sz="1400" dirty="0" err="1" smtClean="0">
                <a:latin typeface="Arial" pitchFamily="34" charset="0"/>
                <a:cs typeface="Arial" pitchFamily="34" charset="0"/>
              </a:rPr>
              <a:t>Cornovii</a:t>
            </a:r>
            <a:r>
              <a:rPr lang="en-GB" sz="1400" dirty="0" smtClean="0">
                <a:latin typeface="Arial" pitchFamily="34" charset="0"/>
                <a:cs typeface="Arial" pitchFamily="34" charset="0"/>
              </a:rPr>
              <a:t>. It is thought that their capital was the hill fort on top of the Wrekin. From the top of this well-defended hill there are views of the surrounding area for miles and miles. Up to 1,000 people could have been housed within this hill fort, but it is uncertain if they lived there all the time. Local inhabitants may have just gone there in times of danger. </a:t>
            </a:r>
          </a:p>
          <a:p>
            <a:pPr marL="0" indent="0" algn="just">
              <a:lnSpc>
                <a:spcPct val="100000"/>
              </a:lnSpc>
              <a:spcBef>
                <a:spcPts val="336"/>
              </a:spcBef>
              <a:buNone/>
            </a:pPr>
            <a:endParaRPr lang="en-GB" sz="1400" dirty="0" smtClean="0">
              <a:latin typeface="Arial" pitchFamily="34" charset="0"/>
              <a:cs typeface="Arial" pitchFamily="34" charset="0"/>
            </a:endParaRPr>
          </a:p>
          <a:p>
            <a:pPr marL="0" indent="0" algn="just">
              <a:lnSpc>
                <a:spcPct val="100000"/>
              </a:lnSpc>
              <a:spcBef>
                <a:spcPts val="336"/>
              </a:spcBef>
              <a:buNone/>
            </a:pPr>
            <a:r>
              <a:rPr lang="en-GB" sz="1400" dirty="0" smtClean="0">
                <a:latin typeface="Arial" pitchFamily="34" charset="0"/>
                <a:cs typeface="Arial" pitchFamily="34" charset="0"/>
              </a:rPr>
              <a:t>The Roman invasion was one such threat. In AD 47 its army attacked the hill fort and there is evidence of extensive burning. It seems the settlement was destroyed and the leaders of the </a:t>
            </a:r>
            <a:r>
              <a:rPr lang="en-GB" sz="1400" dirty="0" err="1" smtClean="0">
                <a:latin typeface="Arial" pitchFamily="34" charset="0"/>
                <a:cs typeface="Arial" pitchFamily="34" charset="0"/>
              </a:rPr>
              <a:t>Cornovii</a:t>
            </a:r>
            <a:r>
              <a:rPr lang="en-GB" sz="1400" dirty="0" smtClean="0">
                <a:latin typeface="Arial" pitchFamily="34" charset="0"/>
                <a:cs typeface="Arial" pitchFamily="34" charset="0"/>
              </a:rPr>
              <a:t> surrendered to Roman rule.</a:t>
            </a:r>
          </a:p>
          <a:p>
            <a:pPr marL="0" indent="0" algn="just">
              <a:lnSpc>
                <a:spcPct val="100000"/>
              </a:lnSpc>
              <a:spcBef>
                <a:spcPts val="336"/>
              </a:spcBef>
              <a:buNone/>
            </a:pPr>
            <a:r>
              <a:rPr lang="en-GB" sz="1400" dirty="0" smtClean="0">
                <a:latin typeface="Arial" pitchFamily="34" charset="0"/>
                <a:cs typeface="Arial" pitchFamily="34" charset="0"/>
              </a:rPr>
              <a:t>The Roman Army established a series of military camps along the expanding network of roads. A garrison near the River Severn at </a:t>
            </a:r>
            <a:r>
              <a:rPr lang="en-GB" sz="1400" dirty="0" err="1" smtClean="0">
                <a:latin typeface="Arial" pitchFamily="34" charset="0"/>
                <a:cs typeface="Arial" pitchFamily="34" charset="0"/>
              </a:rPr>
              <a:t>Wroxeter</a:t>
            </a:r>
            <a:r>
              <a:rPr lang="en-GB" sz="1400" dirty="0" smtClean="0">
                <a:latin typeface="Arial" pitchFamily="34" charset="0"/>
                <a:cs typeface="Arial" pitchFamily="34" charset="0"/>
              </a:rPr>
              <a:t> later grew into the new administrative centre for the area and </a:t>
            </a:r>
            <a:r>
              <a:rPr lang="en-GB" sz="1400" dirty="0" err="1" smtClean="0">
                <a:latin typeface="Arial" pitchFamily="34" charset="0"/>
                <a:cs typeface="Arial" pitchFamily="34" charset="0"/>
              </a:rPr>
              <a:t>Cornovii</a:t>
            </a:r>
            <a:r>
              <a:rPr lang="en-GB" sz="1400" dirty="0" smtClean="0">
                <a:latin typeface="Arial" pitchFamily="34" charset="0"/>
                <a:cs typeface="Arial" pitchFamily="34" charset="0"/>
              </a:rPr>
              <a:t> people.</a:t>
            </a:r>
            <a:endParaRPr lang="en-GB" sz="1400" dirty="0">
              <a:latin typeface="Arial" pitchFamily="34" charset="0"/>
              <a:cs typeface="Arial" pitchFamily="34" charset="0"/>
            </a:endParaRPr>
          </a:p>
        </p:txBody>
      </p:sp>
      <p:pic>
        <p:nvPicPr>
          <p:cNvPr id="8" name="Content Placeholder 7"/>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306605" y="1916609"/>
            <a:ext cx="2377882" cy="2551203"/>
          </a:xfrm>
          <a:prstGeom prst="rect">
            <a:avLst/>
          </a:prstGeom>
        </p:spPr>
      </p:pic>
      <p:sp>
        <p:nvSpPr>
          <p:cNvPr id="6" name="TextBox 5"/>
          <p:cNvSpPr txBox="1"/>
          <p:nvPr/>
        </p:nvSpPr>
        <p:spPr>
          <a:xfrm>
            <a:off x="4645478" y="4467810"/>
            <a:ext cx="3886200" cy="400110"/>
          </a:xfrm>
          <a:prstGeom prst="rect">
            <a:avLst/>
          </a:prstGeom>
          <a:noFill/>
        </p:spPr>
        <p:txBody>
          <a:bodyPr wrap="square" rtlCol="0">
            <a:spAutoFit/>
          </a:bodyPr>
          <a:lstStyle/>
          <a:p>
            <a:pPr algn="ctr"/>
            <a:r>
              <a:rPr lang="en-GB" sz="1000" dirty="0" smtClean="0">
                <a:latin typeface="Arial" pitchFamily="34" charset="0"/>
                <a:cs typeface="Arial" pitchFamily="34" charset="0"/>
              </a:rPr>
              <a:t>The summit of the Wrekin.</a:t>
            </a:r>
          </a:p>
          <a:p>
            <a:pPr algn="ctr"/>
            <a:r>
              <a:rPr lang="en-GB" sz="1000" dirty="0" smtClean="0">
                <a:latin typeface="Arial" pitchFamily="34" charset="0"/>
                <a:cs typeface="Arial" pitchFamily="34" charset="0"/>
              </a:rPr>
              <a:t>[© Historic </a:t>
            </a:r>
            <a:r>
              <a:rPr lang="en-GB" sz="1000" dirty="0" smtClean="0">
                <a:latin typeface="Arial" pitchFamily="34" charset="0"/>
                <a:cs typeface="Arial" pitchFamily="34" charset="0"/>
              </a:rPr>
              <a:t>England Archive (</a:t>
            </a:r>
            <a:r>
              <a:rPr lang="en-GB" sz="1000" dirty="0" err="1" smtClean="0">
                <a:latin typeface="Arial" pitchFamily="34" charset="0"/>
                <a:cs typeface="Arial" pitchFamily="34" charset="0"/>
              </a:rPr>
              <a:t>Aerofilms</a:t>
            </a:r>
            <a:r>
              <a:rPr lang="en-GB" sz="1000" dirty="0" smtClean="0">
                <a:latin typeface="Arial" pitchFamily="34" charset="0"/>
                <a:cs typeface="Arial" pitchFamily="34" charset="0"/>
              </a:rPr>
              <a:t> Collection)</a:t>
            </a:r>
            <a:r>
              <a:rPr lang="en-GB" sz="1000" dirty="0" smtClean="0">
                <a:latin typeface="Gill Sans MT" panose="020B0502020104020203" pitchFamily="34" charset="0"/>
              </a:rPr>
              <a:t>]</a:t>
            </a:r>
            <a:endParaRPr lang="en-GB" sz="1000" dirty="0">
              <a:latin typeface="Gill Sans MT" panose="020B0502020104020203" pitchFamily="34" charset="0"/>
            </a:endParaRPr>
          </a:p>
        </p:txBody>
      </p:sp>
      <p:sp>
        <p:nvSpPr>
          <p:cNvPr id="7" name="TextBox 6"/>
          <p:cNvSpPr txBox="1"/>
          <p:nvPr/>
        </p:nvSpPr>
        <p:spPr>
          <a:xfrm>
            <a:off x="4645479" y="5432623"/>
            <a:ext cx="3869872" cy="584776"/>
          </a:xfrm>
          <a:prstGeom prst="rect">
            <a:avLst/>
          </a:prstGeom>
          <a:noFill/>
        </p:spPr>
        <p:txBody>
          <a:bodyPr wrap="square" rtlCol="0">
            <a:spAutoFit/>
          </a:bodyPr>
          <a:lstStyle/>
          <a:p>
            <a:r>
              <a:rPr lang="en-GB" sz="1600" b="1" dirty="0">
                <a:latin typeface="Arial" pitchFamily="34" charset="0"/>
                <a:cs typeface="Arial" pitchFamily="34" charset="0"/>
              </a:rPr>
              <a:t>Do you think the </a:t>
            </a:r>
            <a:r>
              <a:rPr lang="en-GB" sz="1600" b="1" dirty="0" err="1">
                <a:latin typeface="Arial" pitchFamily="34" charset="0"/>
                <a:cs typeface="Arial" pitchFamily="34" charset="0"/>
              </a:rPr>
              <a:t>Cornovii</a:t>
            </a:r>
            <a:r>
              <a:rPr lang="en-GB" sz="1600" b="1" dirty="0">
                <a:latin typeface="Arial" pitchFamily="34" charset="0"/>
                <a:cs typeface="Arial" pitchFamily="34" charset="0"/>
              </a:rPr>
              <a:t> were right to surrender to the Romans?</a:t>
            </a:r>
            <a:endParaRPr lang="en-GB" sz="1600" dirty="0">
              <a:latin typeface="Arial" pitchFamily="34" charset="0"/>
              <a:cs typeface="Arial" pitchFamily="34" charset="0"/>
            </a:endParaRPr>
          </a:p>
        </p:txBody>
      </p:sp>
    </p:spTree>
    <p:extLst>
      <p:ext uri="{BB962C8B-B14F-4D97-AF65-F5344CB8AC3E}">
        <p14:creationId xmlns:p14="http://schemas.microsoft.com/office/powerpoint/2010/main" val="22073340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spcAft>
                <a:spcPts val="0"/>
              </a:spcAft>
            </a:pPr>
            <a:r>
              <a:rPr lang="en-GB" sz="4000" b="1" dirty="0" smtClean="0">
                <a:effectLst/>
                <a:latin typeface="Arial" pitchFamily="34" charset="0"/>
                <a:ea typeface="Calibri" panose="020F0502020204030204" pitchFamily="34" charset="0"/>
                <a:cs typeface="Arial" pitchFamily="34" charset="0"/>
              </a:rPr>
              <a:t>(AD 129) Forum Built at </a:t>
            </a:r>
            <a:r>
              <a:rPr lang="en-GB" sz="4000" b="1" dirty="0" err="1" smtClean="0">
                <a:effectLst/>
                <a:latin typeface="Arial" pitchFamily="34" charset="0"/>
                <a:ea typeface="Calibri" panose="020F0502020204030204" pitchFamily="34" charset="0"/>
                <a:cs typeface="Arial" pitchFamily="34" charset="0"/>
              </a:rPr>
              <a:t>Wroxeter</a:t>
            </a:r>
            <a:endParaRPr lang="en-GB" sz="4000" b="1" dirty="0">
              <a:effectLst/>
              <a:latin typeface="Arial" pitchFamily="34" charset="0"/>
              <a:ea typeface="Calibri" panose="020F0502020204030204" pitchFamily="34" charset="0"/>
              <a:cs typeface="Arial" pitchFamily="34" charset="0"/>
            </a:endParaRPr>
          </a:p>
        </p:txBody>
      </p:sp>
      <p:sp>
        <p:nvSpPr>
          <p:cNvPr id="3" name="Content Placeholder 2"/>
          <p:cNvSpPr>
            <a:spLocks noGrp="1"/>
          </p:cNvSpPr>
          <p:nvPr>
            <p:ph sz="half" idx="1"/>
          </p:nvPr>
        </p:nvSpPr>
        <p:spPr>
          <a:xfrm>
            <a:off x="628650" y="1825627"/>
            <a:ext cx="3886200" cy="3821595"/>
          </a:xfrm>
        </p:spPr>
        <p:txBody>
          <a:bodyPr>
            <a:normAutofit lnSpcReduction="10000"/>
          </a:bodyPr>
          <a:lstStyle/>
          <a:p>
            <a:pPr marL="0" indent="0" algn="just">
              <a:lnSpc>
                <a:spcPct val="100000"/>
              </a:lnSpc>
              <a:spcBef>
                <a:spcPts val="336"/>
              </a:spcBef>
              <a:buNone/>
            </a:pPr>
            <a:r>
              <a:rPr lang="en-GB" sz="1300" dirty="0" smtClean="0">
                <a:latin typeface="Arial" pitchFamily="34" charset="0"/>
                <a:cs typeface="Arial" pitchFamily="34" charset="0"/>
              </a:rPr>
              <a:t>During the early years of the 2nd century an ambitious programme of construction had begun at </a:t>
            </a:r>
            <a:r>
              <a:rPr lang="en-GB" sz="1300" dirty="0" err="1" smtClean="0">
                <a:latin typeface="Arial" pitchFamily="34" charset="0"/>
                <a:cs typeface="Arial" pitchFamily="34" charset="0"/>
              </a:rPr>
              <a:t>Wroxeter</a:t>
            </a:r>
            <a:r>
              <a:rPr lang="en-GB" sz="1300" dirty="0" smtClean="0">
                <a:latin typeface="Arial" pitchFamily="34" charset="0"/>
                <a:cs typeface="Arial" pitchFamily="34" charset="0"/>
              </a:rPr>
              <a:t>. The military barracks had been dismantled and were replaced by a huge civic centre. A forum and an extensive public baths complex were placed either side of the main access road, Watling Street. It would have been an impressive sight.</a:t>
            </a:r>
          </a:p>
          <a:p>
            <a:pPr marL="0" indent="0" algn="just">
              <a:lnSpc>
                <a:spcPct val="100000"/>
              </a:lnSpc>
              <a:spcBef>
                <a:spcPts val="336"/>
              </a:spcBef>
              <a:buNone/>
            </a:pPr>
            <a:endParaRPr lang="en-GB" sz="1300" dirty="0" smtClean="0">
              <a:latin typeface="Arial" pitchFamily="34" charset="0"/>
              <a:cs typeface="Arial" pitchFamily="34" charset="0"/>
            </a:endParaRPr>
          </a:p>
          <a:p>
            <a:pPr marL="0" indent="0" algn="just">
              <a:lnSpc>
                <a:spcPct val="100000"/>
              </a:lnSpc>
              <a:spcBef>
                <a:spcPts val="336"/>
              </a:spcBef>
              <a:buNone/>
            </a:pPr>
            <a:r>
              <a:rPr lang="en-GB" sz="1300" dirty="0" smtClean="0">
                <a:latin typeface="Arial" pitchFamily="34" charset="0"/>
                <a:cs typeface="Arial" pitchFamily="34" charset="0"/>
              </a:rPr>
              <a:t>The forum was the main administrative centre of the city and surrounding district. It consisted of an enormous square, where markets were held, surrounded by covered porticos and shops. To the side was a basilica where courts and tribunals were heard, and other rooms probably contained a debating chamber and the treasury. Above the entrance to the forum there was a finely carved inscription which dates its completion to the winter of AD 129-30 and dedicates the building to the Emperor Hadrian. </a:t>
            </a:r>
            <a:endParaRPr lang="en-GB" sz="1300" dirty="0">
              <a:latin typeface="Arial" pitchFamily="34" charset="0"/>
              <a:cs typeface="Arial" pitchFamily="34" charset="0"/>
            </a:endParaRP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861213" y="2295975"/>
            <a:ext cx="3491382" cy="1618972"/>
          </a:xfrm>
        </p:spPr>
      </p:pic>
      <p:sp>
        <p:nvSpPr>
          <p:cNvPr id="6" name="TextBox 5"/>
          <p:cNvSpPr txBox="1"/>
          <p:nvPr/>
        </p:nvSpPr>
        <p:spPr>
          <a:xfrm>
            <a:off x="4763861" y="4017535"/>
            <a:ext cx="3886200" cy="400110"/>
          </a:xfrm>
          <a:prstGeom prst="rect">
            <a:avLst/>
          </a:prstGeom>
          <a:noFill/>
        </p:spPr>
        <p:txBody>
          <a:bodyPr wrap="square" rtlCol="0">
            <a:spAutoFit/>
          </a:bodyPr>
          <a:lstStyle/>
          <a:p>
            <a:pPr algn="ctr"/>
            <a:r>
              <a:rPr lang="en-GB" sz="1000" dirty="0">
                <a:latin typeface="Arial" pitchFamily="34" charset="0"/>
                <a:cs typeface="Arial" pitchFamily="34" charset="0"/>
              </a:rPr>
              <a:t>Forum d</a:t>
            </a:r>
            <a:r>
              <a:rPr lang="en-GB" sz="1000" dirty="0" smtClean="0">
                <a:latin typeface="Arial" pitchFamily="34" charset="0"/>
                <a:cs typeface="Arial" pitchFamily="34" charset="0"/>
              </a:rPr>
              <a:t>edication, </a:t>
            </a:r>
            <a:r>
              <a:rPr lang="en-GB" sz="1000" dirty="0" err="1" smtClean="0">
                <a:latin typeface="Arial" pitchFamily="34" charset="0"/>
                <a:cs typeface="Arial" pitchFamily="34" charset="0"/>
              </a:rPr>
              <a:t>Wroxeter</a:t>
            </a:r>
            <a:r>
              <a:rPr lang="en-GB" sz="1000" dirty="0" smtClean="0">
                <a:latin typeface="Arial" pitchFamily="34" charset="0"/>
                <a:cs typeface="Arial" pitchFamily="34" charset="0"/>
              </a:rPr>
              <a:t>.</a:t>
            </a:r>
          </a:p>
          <a:p>
            <a:pPr algn="ctr"/>
            <a:r>
              <a:rPr lang="en-GB" sz="1000" dirty="0" smtClean="0">
                <a:latin typeface="Arial" pitchFamily="34" charset="0"/>
                <a:cs typeface="Arial" pitchFamily="34" charset="0"/>
              </a:rPr>
              <a:t>[© </a:t>
            </a:r>
            <a:r>
              <a:rPr lang="en-GB" sz="1000" dirty="0">
                <a:latin typeface="Arial" pitchFamily="34" charset="0"/>
                <a:cs typeface="Arial" pitchFamily="34" charset="0"/>
              </a:rPr>
              <a:t>Shropshire Council, Shropshire </a:t>
            </a:r>
            <a:r>
              <a:rPr lang="en-GB" sz="1000" dirty="0" smtClean="0">
                <a:latin typeface="Arial" pitchFamily="34" charset="0"/>
                <a:cs typeface="Arial" pitchFamily="34" charset="0"/>
              </a:rPr>
              <a:t>Museums]</a:t>
            </a:r>
            <a:endParaRPr lang="en-GB" sz="1000" dirty="0">
              <a:latin typeface="Arial" pitchFamily="34" charset="0"/>
              <a:cs typeface="Arial" pitchFamily="34" charset="0"/>
            </a:endParaRPr>
          </a:p>
        </p:txBody>
      </p:sp>
      <p:sp>
        <p:nvSpPr>
          <p:cNvPr id="9" name="TextBox 8"/>
          <p:cNvSpPr txBox="1"/>
          <p:nvPr/>
        </p:nvSpPr>
        <p:spPr>
          <a:xfrm>
            <a:off x="4740999" y="5029201"/>
            <a:ext cx="3991521" cy="584776"/>
          </a:xfrm>
          <a:prstGeom prst="rect">
            <a:avLst/>
          </a:prstGeom>
          <a:noFill/>
        </p:spPr>
        <p:txBody>
          <a:bodyPr wrap="square" rtlCol="0">
            <a:spAutoFit/>
          </a:bodyPr>
          <a:lstStyle/>
          <a:p>
            <a:r>
              <a:rPr lang="en-GB" sz="1600" b="1" dirty="0" smtClean="0">
                <a:latin typeface="Arial" pitchFamily="34" charset="0"/>
                <a:cs typeface="Arial" pitchFamily="34" charset="0"/>
              </a:rPr>
              <a:t>Why did the Romans build such large imposing buildings?</a:t>
            </a:r>
            <a:endParaRPr lang="en-GB" sz="1600" dirty="0">
              <a:latin typeface="Arial" pitchFamily="34" charset="0"/>
              <a:cs typeface="Arial" pitchFamily="34" charset="0"/>
            </a:endParaRPr>
          </a:p>
        </p:txBody>
      </p:sp>
    </p:spTree>
    <p:extLst>
      <p:ext uri="{BB962C8B-B14F-4D97-AF65-F5344CB8AC3E}">
        <p14:creationId xmlns:p14="http://schemas.microsoft.com/office/powerpoint/2010/main" val="327090146"/>
      </p:ext>
    </p:extLst>
  </p:cSld>
  <p:clrMapOvr>
    <a:masterClrMapping/>
  </p:clrMapOvr>
  <mc:AlternateContent xmlns:mc="http://schemas.openxmlformats.org/markup-compatibility/2006" xmlns:p14="http://schemas.microsoft.com/office/powerpoint/2010/main">
    <mc:Choice Requires="p14">
      <p:transition spd="slow" p14:dur="4500">
        <p14:window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spcAft>
                <a:spcPts val="0"/>
              </a:spcAft>
            </a:pPr>
            <a:r>
              <a:rPr lang="en-GB" sz="4000" b="1" dirty="0" smtClean="0">
                <a:effectLst/>
                <a:latin typeface="Arial" pitchFamily="34" charset="0"/>
                <a:ea typeface="Calibri" panose="020F0502020204030204" pitchFamily="34" charset="0"/>
                <a:cs typeface="Arial" pitchFamily="34" charset="0"/>
              </a:rPr>
              <a:t>(AD 220) Wroxeter</a:t>
            </a:r>
            <a:r>
              <a:rPr lang="en-GB" sz="4000" b="1" dirty="0">
                <a:latin typeface="Arial" pitchFamily="34" charset="0"/>
                <a:ea typeface="Calibri" panose="020F0502020204030204" pitchFamily="34" charset="0"/>
                <a:cs typeface="Arial" pitchFamily="34" charset="0"/>
              </a:rPr>
              <a:t/>
            </a:r>
            <a:br>
              <a:rPr lang="en-GB" sz="4000" b="1" dirty="0">
                <a:latin typeface="Arial" pitchFamily="34" charset="0"/>
                <a:ea typeface="Calibri" panose="020F0502020204030204" pitchFamily="34" charset="0"/>
                <a:cs typeface="Arial" pitchFamily="34" charset="0"/>
              </a:rPr>
            </a:br>
            <a:r>
              <a:rPr lang="en-GB" sz="4000" b="1" dirty="0" smtClean="0">
                <a:effectLst/>
                <a:latin typeface="Arial" pitchFamily="34" charset="0"/>
                <a:ea typeface="Calibri" panose="020F0502020204030204" pitchFamily="34" charset="0"/>
                <a:cs typeface="Arial" pitchFamily="34" charset="0"/>
              </a:rPr>
              <a:t>Roman City</a:t>
            </a:r>
            <a:endParaRPr lang="en-GB" sz="4000" b="1" dirty="0">
              <a:effectLst/>
              <a:latin typeface="Arial" pitchFamily="34" charset="0"/>
              <a:ea typeface="Calibri" panose="020F0502020204030204" pitchFamily="34" charset="0"/>
              <a:cs typeface="Arial" pitchFamily="34" charset="0"/>
            </a:endParaRPr>
          </a:p>
        </p:txBody>
      </p:sp>
      <p:sp>
        <p:nvSpPr>
          <p:cNvPr id="3" name="Content Placeholder 2"/>
          <p:cNvSpPr>
            <a:spLocks noGrp="1"/>
          </p:cNvSpPr>
          <p:nvPr>
            <p:ph sz="half" idx="1"/>
          </p:nvPr>
        </p:nvSpPr>
        <p:spPr>
          <a:xfrm>
            <a:off x="628650" y="1825625"/>
            <a:ext cx="3886200" cy="4253058"/>
          </a:xfrm>
        </p:spPr>
        <p:txBody>
          <a:bodyPr>
            <a:normAutofit lnSpcReduction="10000"/>
          </a:bodyPr>
          <a:lstStyle/>
          <a:p>
            <a:pPr marL="0" indent="0" algn="just">
              <a:lnSpc>
                <a:spcPct val="100000"/>
              </a:lnSpc>
              <a:spcBef>
                <a:spcPts val="336"/>
              </a:spcBef>
              <a:buNone/>
            </a:pPr>
            <a:r>
              <a:rPr lang="en-GB" sz="1400" dirty="0" smtClean="0">
                <a:latin typeface="Arial" pitchFamily="34" charset="0"/>
                <a:cs typeface="Arial" pitchFamily="34" charset="0"/>
              </a:rPr>
              <a:t>The city of </a:t>
            </a:r>
            <a:r>
              <a:rPr lang="en-GB" sz="1400" dirty="0" err="1" smtClean="0">
                <a:latin typeface="Arial" pitchFamily="34" charset="0"/>
                <a:cs typeface="Arial" pitchFamily="34" charset="0"/>
              </a:rPr>
              <a:t>Viroconium</a:t>
            </a:r>
            <a:r>
              <a:rPr lang="en-GB" sz="1400" dirty="0" smtClean="0">
                <a:latin typeface="Arial" pitchFamily="34" charset="0"/>
                <a:cs typeface="Arial" pitchFamily="34" charset="0"/>
              </a:rPr>
              <a:t> (</a:t>
            </a:r>
            <a:r>
              <a:rPr lang="en-GB" sz="1400" dirty="0" err="1" smtClean="0">
                <a:latin typeface="Arial" pitchFamily="34" charset="0"/>
                <a:cs typeface="Arial" pitchFamily="34" charset="0"/>
              </a:rPr>
              <a:t>Wroxeter</a:t>
            </a:r>
            <a:r>
              <a:rPr lang="en-GB" sz="1400" dirty="0" smtClean="0">
                <a:latin typeface="Arial" pitchFamily="34" charset="0"/>
                <a:cs typeface="Arial" pitchFamily="34" charset="0"/>
              </a:rPr>
              <a:t>) grew to be the fourth largest in Britain. There had never been development on this scale in the area before.</a:t>
            </a:r>
          </a:p>
          <a:p>
            <a:pPr marL="0" indent="0" algn="just">
              <a:lnSpc>
                <a:spcPct val="100000"/>
              </a:lnSpc>
              <a:spcBef>
                <a:spcPts val="336"/>
              </a:spcBef>
              <a:buNone/>
            </a:pPr>
            <a:endParaRPr lang="en-GB" sz="1400" dirty="0" smtClean="0">
              <a:latin typeface="Arial" pitchFamily="34" charset="0"/>
              <a:cs typeface="Arial" pitchFamily="34" charset="0"/>
            </a:endParaRPr>
          </a:p>
          <a:p>
            <a:pPr marL="0" indent="0" algn="just">
              <a:lnSpc>
                <a:spcPct val="100000"/>
              </a:lnSpc>
              <a:spcBef>
                <a:spcPts val="336"/>
              </a:spcBef>
              <a:buNone/>
            </a:pPr>
            <a:r>
              <a:rPr lang="en-GB" sz="1400" dirty="0" smtClean="0">
                <a:latin typeface="Arial" pitchFamily="34" charset="0"/>
                <a:cs typeface="Arial" pitchFamily="34" charset="0"/>
              </a:rPr>
              <a:t>This artist’s impression shows how the city may have looked. The whole 180-acre site is surrounded by defences, with the large public buildings in the centre and residential areas beyond. The city is divided into blocks or insula by straight roads. </a:t>
            </a:r>
          </a:p>
          <a:p>
            <a:pPr marL="0" indent="0" algn="just">
              <a:lnSpc>
                <a:spcPct val="100000"/>
              </a:lnSpc>
              <a:spcBef>
                <a:spcPts val="336"/>
              </a:spcBef>
              <a:buNone/>
            </a:pPr>
            <a:endParaRPr lang="en-GB" sz="1400" dirty="0" smtClean="0">
              <a:latin typeface="Arial" pitchFamily="34" charset="0"/>
              <a:cs typeface="Arial" pitchFamily="34" charset="0"/>
            </a:endParaRPr>
          </a:p>
          <a:p>
            <a:pPr marL="0" indent="0" algn="just">
              <a:lnSpc>
                <a:spcPct val="100000"/>
              </a:lnSpc>
              <a:spcBef>
                <a:spcPts val="336"/>
              </a:spcBef>
              <a:buNone/>
            </a:pPr>
            <a:r>
              <a:rPr lang="en-GB" sz="1400" dirty="0" smtClean="0">
                <a:latin typeface="Arial" pitchFamily="34" charset="0"/>
                <a:cs typeface="Arial" pitchFamily="34" charset="0"/>
              </a:rPr>
              <a:t>The city became a thriving commercial centre. There was a market where goods could be traded, and lots of shops selling foods and luxury items imported from the rest of the Roman Empire. Justice would be administered and taxes paid at the basilica. People could also worship or make offerings at one of the temples, or relax in the public baths. </a:t>
            </a:r>
          </a:p>
          <a:p>
            <a:pPr marL="0" indent="0" algn="just">
              <a:lnSpc>
                <a:spcPct val="100000"/>
              </a:lnSpc>
              <a:buNone/>
            </a:pPr>
            <a:endParaRPr lang="en-GB" sz="1400" dirty="0">
              <a:latin typeface="Source Sans Pro Light" pitchFamily="34" charset="0"/>
            </a:endParaRPr>
          </a:p>
        </p:txBody>
      </p:sp>
      <p:sp>
        <p:nvSpPr>
          <p:cNvPr id="6" name="TextBox 5"/>
          <p:cNvSpPr txBox="1"/>
          <p:nvPr/>
        </p:nvSpPr>
        <p:spPr>
          <a:xfrm>
            <a:off x="4804410" y="4421051"/>
            <a:ext cx="3886200" cy="553998"/>
          </a:xfrm>
          <a:prstGeom prst="rect">
            <a:avLst/>
          </a:prstGeom>
          <a:noFill/>
        </p:spPr>
        <p:txBody>
          <a:bodyPr wrap="square" rtlCol="0">
            <a:spAutoFit/>
          </a:bodyPr>
          <a:lstStyle/>
          <a:p>
            <a:pPr algn="ctr"/>
            <a:r>
              <a:rPr lang="en-US" sz="1000" dirty="0">
                <a:latin typeface="Arial" pitchFamily="34" charset="0"/>
                <a:cs typeface="Arial" pitchFamily="34" charset="0"/>
              </a:rPr>
              <a:t>Wroxeter Roman </a:t>
            </a:r>
            <a:r>
              <a:rPr lang="en-US" sz="1000" dirty="0" smtClean="0">
                <a:latin typeface="Arial" pitchFamily="34" charset="0"/>
                <a:cs typeface="Arial" pitchFamily="34" charset="0"/>
              </a:rPr>
              <a:t>City.</a:t>
            </a:r>
            <a:endParaRPr lang="en-US" sz="1000" dirty="0">
              <a:latin typeface="Arial" pitchFamily="34" charset="0"/>
              <a:cs typeface="Arial" pitchFamily="34" charset="0"/>
            </a:endParaRPr>
          </a:p>
          <a:p>
            <a:pPr algn="ctr"/>
            <a:r>
              <a:rPr lang="en-US" sz="1000" dirty="0" smtClean="0">
                <a:latin typeface="Arial" pitchFamily="34" charset="0"/>
                <a:cs typeface="Arial" pitchFamily="34" charset="0"/>
              </a:rPr>
              <a:t>[© </a:t>
            </a:r>
            <a:r>
              <a:rPr lang="en-US" sz="1000" dirty="0">
                <a:latin typeface="Arial" pitchFamily="34" charset="0"/>
                <a:cs typeface="Arial" pitchFamily="34" charset="0"/>
              </a:rPr>
              <a:t>Historic England </a:t>
            </a:r>
            <a:r>
              <a:rPr lang="en-US" sz="1000" dirty="0" smtClean="0">
                <a:latin typeface="Arial" pitchFamily="34" charset="0"/>
                <a:cs typeface="Arial" pitchFamily="34" charset="0"/>
              </a:rPr>
              <a:t>Archive]</a:t>
            </a:r>
            <a:endParaRPr lang="en-GB" sz="1000" dirty="0">
              <a:solidFill>
                <a:srgbClr val="000000"/>
              </a:solidFill>
              <a:latin typeface="Arial" pitchFamily="34" charset="0"/>
              <a:cs typeface="Arial" pitchFamily="34" charset="0"/>
            </a:endParaRPr>
          </a:p>
          <a:p>
            <a:endParaRPr lang="en-GB" sz="1000" dirty="0">
              <a:latin typeface="Gill Sans MT" panose="020B0502020104020203" pitchFamily="34" charset="0"/>
            </a:endParaRPr>
          </a:p>
        </p:txBody>
      </p:sp>
      <p:sp>
        <p:nvSpPr>
          <p:cNvPr id="7" name="TextBox 6"/>
          <p:cNvSpPr txBox="1"/>
          <p:nvPr/>
        </p:nvSpPr>
        <p:spPr>
          <a:xfrm>
            <a:off x="4763861" y="5339443"/>
            <a:ext cx="3869872" cy="830997"/>
          </a:xfrm>
          <a:prstGeom prst="rect">
            <a:avLst/>
          </a:prstGeom>
          <a:noFill/>
        </p:spPr>
        <p:txBody>
          <a:bodyPr wrap="square" rtlCol="0">
            <a:spAutoFit/>
          </a:bodyPr>
          <a:lstStyle/>
          <a:p>
            <a:r>
              <a:rPr lang="en-GB" sz="1600" b="1" dirty="0" smtClean="0">
                <a:latin typeface="Arial" pitchFamily="34" charset="0"/>
                <a:cs typeface="Arial" pitchFamily="34" charset="0"/>
              </a:rPr>
              <a:t>Is there </a:t>
            </a:r>
            <a:r>
              <a:rPr lang="en-GB" sz="1600" b="1" dirty="0">
                <a:latin typeface="Arial" pitchFamily="34" charset="0"/>
                <a:cs typeface="Arial" pitchFamily="34" charset="0"/>
              </a:rPr>
              <a:t>any similarity between the building of </a:t>
            </a:r>
            <a:r>
              <a:rPr lang="en-GB" sz="1600" b="1" dirty="0" err="1">
                <a:latin typeface="Arial" pitchFamily="34" charset="0"/>
                <a:cs typeface="Arial" pitchFamily="34" charset="0"/>
              </a:rPr>
              <a:t>Wroxeter</a:t>
            </a:r>
            <a:r>
              <a:rPr lang="en-GB" sz="1600" b="1" dirty="0">
                <a:latin typeface="Arial" pitchFamily="34" charset="0"/>
                <a:cs typeface="Arial" pitchFamily="34" charset="0"/>
              </a:rPr>
              <a:t> and the new town of Telford ?</a:t>
            </a:r>
            <a:endParaRPr lang="en-GB" sz="1600" dirty="0">
              <a:latin typeface="Arial" pitchFamily="34" charset="0"/>
              <a:cs typeface="Arial" pitchFamily="34" charset="0"/>
            </a:endParaRPr>
          </a:p>
        </p:txBody>
      </p:sp>
      <p:pic>
        <p:nvPicPr>
          <p:cNvPr id="4" name="Picture 3" descr="J900034 Wroxeter Roman City.jpg"/>
          <p:cNvPicPr>
            <a:picLocks noChangeAspect="1"/>
          </p:cNvPicPr>
          <p:nvPr/>
        </p:nvPicPr>
        <p:blipFill>
          <a:blip r:embed="rId3"/>
          <a:stretch>
            <a:fillRect/>
          </a:stretch>
        </p:blipFill>
        <p:spPr>
          <a:xfrm>
            <a:off x="5192901" y="1847980"/>
            <a:ext cx="2775784" cy="2590029"/>
          </a:xfrm>
          <a:prstGeom prst="rect">
            <a:avLst/>
          </a:prstGeom>
        </p:spPr>
      </p:pic>
    </p:spTree>
    <p:extLst>
      <p:ext uri="{BB962C8B-B14F-4D97-AF65-F5344CB8AC3E}">
        <p14:creationId xmlns:p14="http://schemas.microsoft.com/office/powerpoint/2010/main" val="34102922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spcAft>
                <a:spcPts val="0"/>
              </a:spcAft>
            </a:pPr>
            <a:r>
              <a:rPr lang="en-GB" b="1" dirty="0" smtClean="0">
                <a:effectLst/>
                <a:latin typeface="Arial" pitchFamily="34" charset="0"/>
                <a:ea typeface="Calibri" panose="020F0502020204030204" pitchFamily="34" charset="0"/>
                <a:cs typeface="Arial" pitchFamily="34" charset="0"/>
              </a:rPr>
              <a:t>(AD 380) </a:t>
            </a:r>
            <a:r>
              <a:rPr lang="en-GB" b="1" dirty="0" err="1" smtClean="0">
                <a:effectLst/>
                <a:latin typeface="Arial" pitchFamily="34" charset="0"/>
                <a:ea typeface="Calibri" panose="020F0502020204030204" pitchFamily="34" charset="0"/>
                <a:cs typeface="Arial" pitchFamily="34" charset="0"/>
              </a:rPr>
              <a:t>Yarchester</a:t>
            </a:r>
            <a:r>
              <a:rPr lang="en-GB" b="1" dirty="0" smtClean="0">
                <a:effectLst/>
                <a:latin typeface="Arial" pitchFamily="34" charset="0"/>
                <a:ea typeface="Calibri" panose="020F0502020204030204" pitchFamily="34" charset="0"/>
                <a:cs typeface="Arial" pitchFamily="34" charset="0"/>
              </a:rPr>
              <a:t> Mosaic</a:t>
            </a:r>
            <a:endParaRPr lang="en-GB" sz="1400" b="1" dirty="0">
              <a:effectLst/>
              <a:latin typeface="Arial" pitchFamily="34" charset="0"/>
              <a:ea typeface="Calibri" panose="020F0502020204030204" pitchFamily="34" charset="0"/>
              <a:cs typeface="Arial" pitchFamily="34" charset="0"/>
            </a:endParaRPr>
          </a:p>
        </p:txBody>
      </p:sp>
      <p:sp>
        <p:nvSpPr>
          <p:cNvPr id="3" name="Content Placeholder 2"/>
          <p:cNvSpPr>
            <a:spLocks noGrp="1"/>
          </p:cNvSpPr>
          <p:nvPr>
            <p:ph sz="half" idx="1"/>
          </p:nvPr>
        </p:nvSpPr>
        <p:spPr>
          <a:xfrm>
            <a:off x="628650" y="1825625"/>
            <a:ext cx="3886200" cy="4011638"/>
          </a:xfrm>
        </p:spPr>
        <p:txBody>
          <a:bodyPr>
            <a:normAutofit/>
          </a:bodyPr>
          <a:lstStyle/>
          <a:p>
            <a:pPr marL="0" indent="0" algn="just">
              <a:lnSpc>
                <a:spcPct val="100000"/>
              </a:lnSpc>
              <a:spcBef>
                <a:spcPts val="336"/>
              </a:spcBef>
              <a:buNone/>
            </a:pPr>
            <a:r>
              <a:rPr lang="en-GB" sz="1300" dirty="0" smtClean="0">
                <a:latin typeface="Arial" pitchFamily="34" charset="0"/>
                <a:cs typeface="Arial" pitchFamily="34" charset="0"/>
              </a:rPr>
              <a:t>In the countryside surrounding </a:t>
            </a:r>
            <a:r>
              <a:rPr lang="en-GB" sz="1300" dirty="0" err="1" smtClean="0">
                <a:latin typeface="Arial" pitchFamily="34" charset="0"/>
                <a:cs typeface="Arial" pitchFamily="34" charset="0"/>
              </a:rPr>
              <a:t>Wroxeter</a:t>
            </a:r>
            <a:r>
              <a:rPr lang="en-GB" sz="1300" dirty="0" smtClean="0">
                <a:latin typeface="Arial" pitchFamily="34" charset="0"/>
                <a:cs typeface="Arial" pitchFamily="34" charset="0"/>
              </a:rPr>
              <a:t> some country houses and villas were also built in the Roman style. It is likely that many wealthy local people adopted the Roman fashions and took advantage of innovations such as underfloor heating and bathhouses. Not many Roman villa sites are known in Shropshire, but examples at Whitley Grange, Acton Scot and </a:t>
            </a:r>
            <a:r>
              <a:rPr lang="en-GB" sz="1300" dirty="0" err="1" smtClean="0">
                <a:latin typeface="Arial" pitchFamily="34" charset="0"/>
                <a:cs typeface="Arial" pitchFamily="34" charset="0"/>
              </a:rPr>
              <a:t>Yarchester</a:t>
            </a:r>
            <a:r>
              <a:rPr lang="en-GB" sz="1300" dirty="0" smtClean="0">
                <a:latin typeface="Arial" pitchFamily="34" charset="0"/>
                <a:cs typeface="Arial" pitchFamily="34" charset="0"/>
              </a:rPr>
              <a:t> have been excavated.</a:t>
            </a:r>
          </a:p>
          <a:p>
            <a:pPr marL="0" indent="0" algn="just">
              <a:lnSpc>
                <a:spcPct val="100000"/>
              </a:lnSpc>
              <a:spcBef>
                <a:spcPts val="336"/>
              </a:spcBef>
              <a:buNone/>
            </a:pPr>
            <a:endParaRPr lang="en-GB" sz="1300" dirty="0" smtClean="0">
              <a:latin typeface="Arial" pitchFamily="34" charset="0"/>
              <a:cs typeface="Arial" pitchFamily="34" charset="0"/>
            </a:endParaRPr>
          </a:p>
          <a:p>
            <a:pPr marL="0" indent="0" algn="just">
              <a:lnSpc>
                <a:spcPct val="100000"/>
              </a:lnSpc>
              <a:spcBef>
                <a:spcPts val="336"/>
              </a:spcBef>
              <a:buNone/>
            </a:pPr>
            <a:r>
              <a:rPr lang="en-GB" sz="1300" dirty="0" smtClean="0">
                <a:latin typeface="Arial" pitchFamily="34" charset="0"/>
                <a:cs typeface="Arial" pitchFamily="34" charset="0"/>
              </a:rPr>
              <a:t>The villa at </a:t>
            </a:r>
            <a:r>
              <a:rPr lang="en-GB" sz="1300" dirty="0" err="1" smtClean="0">
                <a:latin typeface="Arial" pitchFamily="34" charset="0"/>
                <a:cs typeface="Arial" pitchFamily="34" charset="0"/>
              </a:rPr>
              <a:t>Yarchester</a:t>
            </a:r>
            <a:r>
              <a:rPr lang="en-GB" sz="1300" dirty="0" smtClean="0">
                <a:latin typeface="Arial" pitchFamily="34" charset="0"/>
                <a:cs typeface="Arial" pitchFamily="34" charset="0"/>
              </a:rPr>
              <a:t>, situated below </a:t>
            </a:r>
            <a:r>
              <a:rPr lang="en-GB" sz="1300" dirty="0" err="1" smtClean="0">
                <a:latin typeface="Arial" pitchFamily="34" charset="0"/>
                <a:cs typeface="Arial" pitchFamily="34" charset="0"/>
              </a:rPr>
              <a:t>Wenlock</a:t>
            </a:r>
            <a:r>
              <a:rPr lang="en-GB" sz="1300" dirty="0" smtClean="0">
                <a:latin typeface="Arial" pitchFamily="34" charset="0"/>
                <a:cs typeface="Arial" pitchFamily="34" charset="0"/>
              </a:rPr>
              <a:t> Edge, consisted of rooms arranged around a central courtyard and it may have been fronted by a colonnade. Part of the villa was heated by a hypocaust system where warm air circulates under the floors. Mosaic floors were a Roman fashion and were both decorative and functional. This mosaic found at </a:t>
            </a:r>
            <a:r>
              <a:rPr lang="en-GB" sz="1300" dirty="0" err="1" smtClean="0">
                <a:latin typeface="Arial" pitchFamily="34" charset="0"/>
                <a:cs typeface="Arial" pitchFamily="34" charset="0"/>
              </a:rPr>
              <a:t>Yarchester</a:t>
            </a:r>
            <a:r>
              <a:rPr lang="en-GB" sz="1300" dirty="0" smtClean="0">
                <a:latin typeface="Arial" pitchFamily="34" charset="0"/>
                <a:cs typeface="Arial" pitchFamily="34" charset="0"/>
              </a:rPr>
              <a:t> is typical of a style from the late </a:t>
            </a:r>
            <a:r>
              <a:rPr lang="en-GB" sz="1300" dirty="0">
                <a:latin typeface="Arial" pitchFamily="34" charset="0"/>
                <a:cs typeface="Arial" pitchFamily="34" charset="0"/>
              </a:rPr>
              <a:t>4</a:t>
            </a:r>
            <a:r>
              <a:rPr lang="en-GB" sz="1300" dirty="0" smtClean="0">
                <a:latin typeface="Arial" pitchFamily="34" charset="0"/>
                <a:cs typeface="Arial" pitchFamily="34" charset="0"/>
              </a:rPr>
              <a:t>th century. </a:t>
            </a:r>
            <a:endParaRPr lang="en-GB" sz="1300" dirty="0">
              <a:latin typeface="Arial" pitchFamily="34" charset="0"/>
              <a:cs typeface="Arial" pitchFamily="34" charset="0"/>
            </a:endParaRP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997703" y="1825625"/>
            <a:ext cx="3149095" cy="2660650"/>
          </a:xfrm>
        </p:spPr>
      </p:pic>
      <p:sp>
        <p:nvSpPr>
          <p:cNvPr id="6" name="TextBox 5"/>
          <p:cNvSpPr txBox="1"/>
          <p:nvPr/>
        </p:nvSpPr>
        <p:spPr>
          <a:xfrm>
            <a:off x="4629150" y="4621343"/>
            <a:ext cx="3886200" cy="400110"/>
          </a:xfrm>
          <a:prstGeom prst="rect">
            <a:avLst/>
          </a:prstGeom>
          <a:noFill/>
        </p:spPr>
        <p:txBody>
          <a:bodyPr wrap="square" rtlCol="0">
            <a:spAutoFit/>
          </a:bodyPr>
          <a:lstStyle/>
          <a:p>
            <a:pPr algn="ctr"/>
            <a:r>
              <a:rPr lang="en-GB" sz="1000" dirty="0" smtClean="0">
                <a:latin typeface="Arial" pitchFamily="34" charset="0"/>
                <a:cs typeface="Arial" pitchFamily="34" charset="0"/>
              </a:rPr>
              <a:t>Mosaic floor at </a:t>
            </a:r>
            <a:r>
              <a:rPr lang="en-GB" sz="1000" dirty="0" err="1" smtClean="0">
                <a:latin typeface="Arial" pitchFamily="34" charset="0"/>
                <a:cs typeface="Arial" pitchFamily="34" charset="0"/>
              </a:rPr>
              <a:t>Yarchester</a:t>
            </a:r>
            <a:r>
              <a:rPr lang="en-GB" sz="1000" dirty="0" smtClean="0">
                <a:latin typeface="Arial" pitchFamily="34" charset="0"/>
                <a:cs typeface="Arial" pitchFamily="34" charset="0"/>
              </a:rPr>
              <a:t> Villa.</a:t>
            </a:r>
          </a:p>
          <a:p>
            <a:pPr algn="ctr"/>
            <a:r>
              <a:rPr lang="en-GB" sz="1000" dirty="0" smtClean="0">
                <a:latin typeface="Arial" pitchFamily="34" charset="0"/>
                <a:cs typeface="Arial" pitchFamily="34" charset="0"/>
              </a:rPr>
              <a:t>[</a:t>
            </a:r>
            <a:r>
              <a:rPr lang="en-GB" sz="1000" dirty="0">
                <a:latin typeface="Arial" pitchFamily="34" charset="0"/>
                <a:cs typeface="Arial" pitchFamily="34" charset="0"/>
              </a:rPr>
              <a:t>© </a:t>
            </a:r>
            <a:r>
              <a:rPr lang="en-GB" sz="1000" dirty="0" smtClean="0">
                <a:latin typeface="Arial" pitchFamily="34" charset="0"/>
                <a:cs typeface="Arial" pitchFamily="34" charset="0"/>
              </a:rPr>
              <a:t>Secret </a:t>
            </a:r>
            <a:r>
              <a:rPr lang="en-GB" sz="1000" dirty="0">
                <a:latin typeface="Arial" pitchFamily="34" charset="0"/>
                <a:cs typeface="Arial" pitchFamily="34" charset="0"/>
              </a:rPr>
              <a:t>Shropshire </a:t>
            </a:r>
            <a:r>
              <a:rPr lang="en-GB" sz="1000" dirty="0" smtClean="0">
                <a:latin typeface="Arial" pitchFamily="34" charset="0"/>
                <a:cs typeface="Arial" pitchFamily="34" charset="0"/>
              </a:rPr>
              <a:t>49/1957]</a:t>
            </a:r>
            <a:endParaRPr lang="en-GB" sz="1000" dirty="0">
              <a:latin typeface="Arial" pitchFamily="34" charset="0"/>
              <a:cs typeface="Arial" pitchFamily="34" charset="0"/>
            </a:endParaRPr>
          </a:p>
        </p:txBody>
      </p:sp>
      <p:sp>
        <p:nvSpPr>
          <p:cNvPr id="7" name="TextBox 6"/>
          <p:cNvSpPr txBox="1"/>
          <p:nvPr/>
        </p:nvSpPr>
        <p:spPr>
          <a:xfrm>
            <a:off x="4629151" y="5314043"/>
            <a:ext cx="3869872" cy="584776"/>
          </a:xfrm>
          <a:prstGeom prst="rect">
            <a:avLst/>
          </a:prstGeom>
          <a:noFill/>
        </p:spPr>
        <p:txBody>
          <a:bodyPr wrap="square" rtlCol="0">
            <a:spAutoFit/>
          </a:bodyPr>
          <a:lstStyle/>
          <a:p>
            <a:r>
              <a:rPr lang="en-GB" sz="1600" b="1" dirty="0">
                <a:latin typeface="Arial" pitchFamily="34" charset="0"/>
                <a:cs typeface="Arial" pitchFamily="34" charset="0"/>
              </a:rPr>
              <a:t>Do you think it would have been comfortable living in a Roman villa?</a:t>
            </a:r>
            <a:endParaRPr lang="en-GB" sz="1600" dirty="0">
              <a:latin typeface="Arial" pitchFamily="34" charset="0"/>
              <a:cs typeface="Arial" pitchFamily="34" charset="0"/>
            </a:endParaRPr>
          </a:p>
        </p:txBody>
      </p:sp>
    </p:spTree>
    <p:extLst>
      <p:ext uri="{BB962C8B-B14F-4D97-AF65-F5344CB8AC3E}">
        <p14:creationId xmlns:p14="http://schemas.microsoft.com/office/powerpoint/2010/main" val="30486397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spcAft>
                <a:spcPts val="0"/>
              </a:spcAft>
            </a:pPr>
            <a:r>
              <a:rPr lang="en-GB" sz="4000" b="1" dirty="0" smtClean="0">
                <a:effectLst/>
                <a:latin typeface="Arial" pitchFamily="34" charset="0"/>
                <a:ea typeface="Calibri" panose="020F0502020204030204" pitchFamily="34" charset="0"/>
                <a:cs typeface="Arial" pitchFamily="34" charset="0"/>
              </a:rPr>
              <a:t>(AD 400) The Decline of </a:t>
            </a:r>
            <a:r>
              <a:rPr lang="en-GB" sz="4000" b="1" dirty="0" err="1" smtClean="0">
                <a:effectLst/>
                <a:latin typeface="Arial" pitchFamily="34" charset="0"/>
                <a:ea typeface="Calibri" panose="020F0502020204030204" pitchFamily="34" charset="0"/>
                <a:cs typeface="Arial" pitchFamily="34" charset="0"/>
              </a:rPr>
              <a:t>Wroxeter</a:t>
            </a:r>
            <a:r>
              <a:rPr lang="en-GB" sz="4000" b="1" dirty="0" smtClean="0">
                <a:effectLst/>
                <a:latin typeface="Arial" pitchFamily="34" charset="0"/>
                <a:ea typeface="Calibri" panose="020F0502020204030204" pitchFamily="34" charset="0"/>
                <a:cs typeface="Arial" pitchFamily="34" charset="0"/>
              </a:rPr>
              <a:t> </a:t>
            </a:r>
            <a:endParaRPr lang="en-GB" sz="4000" b="1" dirty="0">
              <a:effectLst/>
              <a:latin typeface="Arial" pitchFamily="34" charset="0"/>
              <a:ea typeface="Calibri" panose="020F0502020204030204" pitchFamily="34" charset="0"/>
              <a:cs typeface="Arial" pitchFamily="34" charset="0"/>
            </a:endParaRPr>
          </a:p>
        </p:txBody>
      </p:sp>
      <p:sp>
        <p:nvSpPr>
          <p:cNvPr id="3" name="Content Placeholder 2"/>
          <p:cNvSpPr>
            <a:spLocks noGrp="1"/>
          </p:cNvSpPr>
          <p:nvPr>
            <p:ph sz="half" idx="1"/>
          </p:nvPr>
        </p:nvSpPr>
        <p:spPr>
          <a:xfrm>
            <a:off x="628650" y="1825627"/>
            <a:ext cx="3886200" cy="4098592"/>
          </a:xfrm>
        </p:spPr>
        <p:txBody>
          <a:bodyPr>
            <a:normAutofit lnSpcReduction="10000"/>
          </a:bodyPr>
          <a:lstStyle/>
          <a:p>
            <a:pPr marL="0" indent="0" algn="just">
              <a:lnSpc>
                <a:spcPct val="100000"/>
              </a:lnSpc>
              <a:spcBef>
                <a:spcPts val="336"/>
              </a:spcBef>
              <a:buNone/>
            </a:pPr>
            <a:r>
              <a:rPr lang="en-GB" sz="1300" dirty="0" smtClean="0">
                <a:latin typeface="Arial" pitchFamily="34" charset="0"/>
                <a:cs typeface="Arial" pitchFamily="34" charset="0"/>
              </a:rPr>
              <a:t>A period of economic decline continued when the Roman administration withdrew from Britain early in the </a:t>
            </a:r>
            <a:r>
              <a:rPr lang="en-GB" sz="1300" dirty="0">
                <a:latin typeface="Arial" pitchFamily="34" charset="0"/>
                <a:cs typeface="Arial" pitchFamily="34" charset="0"/>
              </a:rPr>
              <a:t>5</a:t>
            </a:r>
            <a:r>
              <a:rPr lang="en-GB" sz="1300" dirty="0" smtClean="0">
                <a:latin typeface="Arial" pitchFamily="34" charset="0"/>
                <a:cs typeface="Arial" pitchFamily="34" charset="0"/>
              </a:rPr>
              <a:t>th century. It appears that the large public buildings at Wroxeter had become too expensive to maintain, the baths had long been out of use and, along with the forum, were pulled down when they became unsafe.</a:t>
            </a:r>
          </a:p>
          <a:p>
            <a:pPr marL="0" indent="0" algn="just">
              <a:lnSpc>
                <a:spcPct val="100000"/>
              </a:lnSpc>
              <a:spcBef>
                <a:spcPts val="336"/>
              </a:spcBef>
              <a:buNone/>
            </a:pPr>
            <a:endParaRPr lang="en-GB" sz="1300" dirty="0" smtClean="0">
              <a:latin typeface="Arial" pitchFamily="34" charset="0"/>
              <a:cs typeface="Arial" pitchFamily="34" charset="0"/>
            </a:endParaRPr>
          </a:p>
          <a:p>
            <a:pPr marL="0" indent="0" algn="just">
              <a:lnSpc>
                <a:spcPct val="100000"/>
              </a:lnSpc>
              <a:spcBef>
                <a:spcPts val="336"/>
              </a:spcBef>
              <a:buNone/>
            </a:pPr>
            <a:r>
              <a:rPr lang="en-GB" sz="1300" dirty="0" smtClean="0">
                <a:latin typeface="Arial" pitchFamily="34" charset="0"/>
                <a:cs typeface="Arial" pitchFamily="34" charset="0"/>
              </a:rPr>
              <a:t>However, the city was not completely abandoned. Excavations have shown that areas were cleared and, on the foundations of the old buildings, new timber-framed ones were put up. There is also evidence that the floor of the roofless basilica was resurfaced and possibly used as a new market place. </a:t>
            </a:r>
          </a:p>
          <a:p>
            <a:pPr marL="0" indent="0" algn="just">
              <a:lnSpc>
                <a:spcPct val="100000"/>
              </a:lnSpc>
              <a:spcBef>
                <a:spcPts val="336"/>
              </a:spcBef>
              <a:buNone/>
            </a:pPr>
            <a:endParaRPr lang="en-GB" sz="1300" dirty="0" smtClean="0">
              <a:latin typeface="Arial" pitchFamily="34" charset="0"/>
              <a:cs typeface="Arial" pitchFamily="34" charset="0"/>
            </a:endParaRPr>
          </a:p>
          <a:p>
            <a:pPr marL="0" indent="0" algn="just">
              <a:lnSpc>
                <a:spcPct val="100000"/>
              </a:lnSpc>
              <a:spcBef>
                <a:spcPts val="336"/>
              </a:spcBef>
              <a:buNone/>
            </a:pPr>
            <a:r>
              <a:rPr lang="en-GB" sz="1300" dirty="0" smtClean="0">
                <a:latin typeface="Arial" pitchFamily="34" charset="0"/>
                <a:cs typeface="Arial" pitchFamily="34" charset="0"/>
              </a:rPr>
              <a:t>Without a Roman government, there was no longer any money in circulation or luxury imported goods to buy. People probably bartered for things they had produced or grown locally.</a:t>
            </a:r>
            <a:endParaRPr lang="en-GB" sz="1300" dirty="0">
              <a:latin typeface="Arial" pitchFamily="34" charset="0"/>
              <a:cs typeface="Arial" pitchFamily="34" charset="0"/>
            </a:endParaRPr>
          </a:p>
        </p:txBody>
      </p:sp>
      <p:sp>
        <p:nvSpPr>
          <p:cNvPr id="6" name="TextBox 5"/>
          <p:cNvSpPr txBox="1"/>
          <p:nvPr/>
        </p:nvSpPr>
        <p:spPr>
          <a:xfrm>
            <a:off x="4629150" y="4499108"/>
            <a:ext cx="3886200" cy="400110"/>
          </a:xfrm>
          <a:prstGeom prst="rect">
            <a:avLst/>
          </a:prstGeom>
          <a:noFill/>
        </p:spPr>
        <p:txBody>
          <a:bodyPr wrap="square" rtlCol="0">
            <a:spAutoFit/>
          </a:bodyPr>
          <a:lstStyle/>
          <a:p>
            <a:pPr algn="ctr"/>
            <a:r>
              <a:rPr lang="en-GB" sz="1000" dirty="0">
                <a:latin typeface="Arial" pitchFamily="34" charset="0"/>
                <a:cs typeface="Arial" pitchFamily="34" charset="0"/>
              </a:rPr>
              <a:t>Wroxeter Roman </a:t>
            </a:r>
            <a:r>
              <a:rPr lang="en-GB" sz="1000" dirty="0" smtClean="0">
                <a:latin typeface="Arial" pitchFamily="34" charset="0"/>
                <a:cs typeface="Arial" pitchFamily="34" charset="0"/>
              </a:rPr>
              <a:t>City.</a:t>
            </a:r>
            <a:endParaRPr lang="en-GB" sz="1000" dirty="0">
              <a:latin typeface="Arial" pitchFamily="34" charset="0"/>
              <a:cs typeface="Arial" pitchFamily="34" charset="0"/>
            </a:endParaRPr>
          </a:p>
          <a:p>
            <a:pPr algn="ctr"/>
            <a:r>
              <a:rPr lang="en-GB" sz="1000" dirty="0" smtClean="0">
                <a:latin typeface="Arial" pitchFamily="34" charset="0"/>
                <a:cs typeface="Arial" pitchFamily="34" charset="0"/>
              </a:rPr>
              <a:t>[© </a:t>
            </a:r>
            <a:r>
              <a:rPr lang="en-GB" sz="1000" dirty="0">
                <a:latin typeface="Arial" pitchFamily="34" charset="0"/>
                <a:cs typeface="Arial" pitchFamily="34" charset="0"/>
              </a:rPr>
              <a:t>Historic England </a:t>
            </a:r>
            <a:r>
              <a:rPr lang="en-GB" sz="1000" dirty="0" smtClean="0">
                <a:latin typeface="Arial" pitchFamily="34" charset="0"/>
                <a:cs typeface="Arial" pitchFamily="34" charset="0"/>
              </a:rPr>
              <a:t>Archive]</a:t>
            </a:r>
            <a:endParaRPr lang="en-GB" sz="1000" dirty="0">
              <a:latin typeface="Arial" pitchFamily="34" charset="0"/>
              <a:cs typeface="Arial" pitchFamily="34" charset="0"/>
            </a:endParaRPr>
          </a:p>
        </p:txBody>
      </p:sp>
      <p:sp>
        <p:nvSpPr>
          <p:cNvPr id="7" name="TextBox 6"/>
          <p:cNvSpPr txBox="1"/>
          <p:nvPr/>
        </p:nvSpPr>
        <p:spPr>
          <a:xfrm>
            <a:off x="4741001" y="5339443"/>
            <a:ext cx="3869872" cy="584776"/>
          </a:xfrm>
          <a:prstGeom prst="rect">
            <a:avLst/>
          </a:prstGeom>
          <a:noFill/>
        </p:spPr>
        <p:txBody>
          <a:bodyPr wrap="square" rtlCol="0">
            <a:spAutoFit/>
          </a:bodyPr>
          <a:lstStyle/>
          <a:p>
            <a:pPr>
              <a:spcAft>
                <a:spcPts val="0"/>
              </a:spcAft>
            </a:pPr>
            <a:r>
              <a:rPr lang="en-GB" sz="1600" b="1" dirty="0" smtClean="0">
                <a:effectLst/>
                <a:latin typeface="Arial" pitchFamily="34" charset="0"/>
                <a:ea typeface="Calibri" panose="020F0502020204030204" pitchFamily="34" charset="0"/>
                <a:cs typeface="Arial" pitchFamily="34" charset="0"/>
              </a:rPr>
              <a:t>How easy would you find it to manage without any money?</a:t>
            </a:r>
            <a:endParaRPr lang="en-GB" sz="1600" dirty="0">
              <a:effectLst/>
              <a:latin typeface="Arial" pitchFamily="34" charset="0"/>
              <a:ea typeface="Calibri" panose="020F0502020204030204" pitchFamily="34" charset="0"/>
              <a:cs typeface="Arial" pitchFamily="34" charset="0"/>
            </a:endParaRPr>
          </a:p>
        </p:txBody>
      </p:sp>
      <p:pic>
        <p:nvPicPr>
          <p:cNvPr id="5" name="Picture 4" descr="J900036 Wroxeter Roman Cityb.jpg"/>
          <p:cNvPicPr>
            <a:picLocks noChangeAspect="1"/>
          </p:cNvPicPr>
          <p:nvPr/>
        </p:nvPicPr>
        <p:blipFill>
          <a:blip r:embed="rId3"/>
          <a:stretch>
            <a:fillRect/>
          </a:stretch>
        </p:blipFill>
        <p:spPr>
          <a:xfrm>
            <a:off x="5049223" y="1847978"/>
            <a:ext cx="2806884" cy="2569796"/>
          </a:xfrm>
          <a:prstGeom prst="rect">
            <a:avLst/>
          </a:prstGeom>
        </p:spPr>
      </p:pic>
    </p:spTree>
    <p:extLst>
      <p:ext uri="{BB962C8B-B14F-4D97-AF65-F5344CB8AC3E}">
        <p14:creationId xmlns:p14="http://schemas.microsoft.com/office/powerpoint/2010/main" val="3053859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spcAft>
                <a:spcPts val="0"/>
              </a:spcAft>
            </a:pPr>
            <a:r>
              <a:rPr lang="en-GB" b="1" dirty="0" smtClean="0">
                <a:effectLst/>
                <a:latin typeface="Arial" pitchFamily="34" charset="0"/>
                <a:ea typeface="Calibri" panose="020F0502020204030204" pitchFamily="34" charset="0"/>
                <a:cs typeface="Arial" pitchFamily="34" charset="0"/>
              </a:rPr>
              <a:t>(AD 550) Watling Street</a:t>
            </a:r>
            <a:endParaRPr lang="en-GB" sz="1400" b="1" dirty="0">
              <a:effectLst/>
              <a:latin typeface="Arial" pitchFamily="34" charset="0"/>
              <a:ea typeface="Calibri" panose="020F0502020204030204" pitchFamily="34" charset="0"/>
              <a:cs typeface="Arial" pitchFamily="34" charset="0"/>
            </a:endParaRPr>
          </a:p>
        </p:txBody>
      </p:sp>
      <p:sp>
        <p:nvSpPr>
          <p:cNvPr id="3" name="Content Placeholder 2"/>
          <p:cNvSpPr>
            <a:spLocks noGrp="1"/>
          </p:cNvSpPr>
          <p:nvPr>
            <p:ph sz="half" idx="1"/>
          </p:nvPr>
        </p:nvSpPr>
        <p:spPr>
          <a:xfrm>
            <a:off x="628650" y="1825625"/>
            <a:ext cx="3886200" cy="3905704"/>
          </a:xfrm>
        </p:spPr>
        <p:txBody>
          <a:bodyPr>
            <a:normAutofit fontScale="92500" lnSpcReduction="20000"/>
          </a:bodyPr>
          <a:lstStyle/>
          <a:p>
            <a:pPr marL="0" indent="0" algn="just">
              <a:lnSpc>
                <a:spcPct val="100000"/>
              </a:lnSpc>
              <a:spcBef>
                <a:spcPts val="336"/>
              </a:spcBef>
              <a:buNone/>
            </a:pPr>
            <a:r>
              <a:rPr lang="en-GB" sz="1400" dirty="0" smtClean="0">
                <a:latin typeface="Arial" pitchFamily="34" charset="0"/>
                <a:cs typeface="Arial" pitchFamily="34" charset="0"/>
              </a:rPr>
              <a:t>One of the most long-lasting introductions the Romans made to Britain was the road network. Their roads were well constructed and continued to be used by locals after Roman rule ended. The routes can still be traced across the landscape today.</a:t>
            </a:r>
          </a:p>
          <a:p>
            <a:pPr marL="0" indent="0" algn="just">
              <a:lnSpc>
                <a:spcPct val="100000"/>
              </a:lnSpc>
              <a:spcBef>
                <a:spcPts val="336"/>
              </a:spcBef>
              <a:buNone/>
            </a:pPr>
            <a:endParaRPr lang="en-GB" sz="1400" dirty="0" smtClean="0">
              <a:latin typeface="Arial" pitchFamily="34" charset="0"/>
              <a:cs typeface="Arial" pitchFamily="34" charset="0"/>
            </a:endParaRPr>
          </a:p>
          <a:p>
            <a:pPr marL="0" indent="0" algn="just">
              <a:lnSpc>
                <a:spcPct val="100000"/>
              </a:lnSpc>
              <a:spcBef>
                <a:spcPts val="336"/>
              </a:spcBef>
              <a:buNone/>
            </a:pPr>
            <a:r>
              <a:rPr lang="en-GB" sz="1400" dirty="0" smtClean="0">
                <a:latin typeface="Arial" pitchFamily="34" charset="0"/>
                <a:cs typeface="Arial" pitchFamily="34" charset="0"/>
              </a:rPr>
              <a:t>This map shows an area near Wellington. The long straight road which cuts across the top of the fields is Watling Street. This road stretched from London to </a:t>
            </a:r>
            <a:r>
              <a:rPr lang="en-GB" sz="1400" dirty="0" err="1" smtClean="0">
                <a:latin typeface="Arial" pitchFamily="34" charset="0"/>
                <a:cs typeface="Arial" pitchFamily="34" charset="0"/>
              </a:rPr>
              <a:t>Wroxeter</a:t>
            </a:r>
            <a:r>
              <a:rPr lang="en-GB" sz="1400" dirty="0" smtClean="0">
                <a:latin typeface="Arial" pitchFamily="34" charset="0"/>
                <a:cs typeface="Arial" pitchFamily="34" charset="0"/>
              </a:rPr>
              <a:t> and forms much of the modern A5. There is also a Roman road near Newport which runs north to Whitchurch and onto Chester; this is now the route of the A41. </a:t>
            </a:r>
          </a:p>
          <a:p>
            <a:pPr marL="0" indent="0" algn="just">
              <a:lnSpc>
                <a:spcPct val="100000"/>
              </a:lnSpc>
              <a:spcBef>
                <a:spcPts val="336"/>
              </a:spcBef>
              <a:buNone/>
            </a:pPr>
            <a:endParaRPr lang="en-GB" sz="1400" dirty="0" smtClean="0">
              <a:solidFill>
                <a:srgbClr val="000000"/>
              </a:solidFill>
              <a:latin typeface="Arial" pitchFamily="34" charset="0"/>
              <a:cs typeface="Arial" pitchFamily="34" charset="0"/>
            </a:endParaRPr>
          </a:p>
          <a:p>
            <a:pPr marL="0" indent="0" algn="just">
              <a:lnSpc>
                <a:spcPct val="100000"/>
              </a:lnSpc>
              <a:spcBef>
                <a:spcPts val="336"/>
              </a:spcBef>
              <a:buNone/>
            </a:pPr>
            <a:r>
              <a:rPr lang="en-GB" sz="1400" dirty="0" smtClean="0">
                <a:solidFill>
                  <a:srgbClr val="000000"/>
                </a:solidFill>
                <a:latin typeface="Arial" pitchFamily="34" charset="0"/>
                <a:cs typeface="Arial" pitchFamily="34" charset="0"/>
              </a:rPr>
              <a:t>Place names can give us clues to their Roman origin. ‘</a:t>
            </a:r>
            <a:r>
              <a:rPr lang="en-GB" sz="1400" dirty="0" err="1" smtClean="0">
                <a:solidFill>
                  <a:srgbClr val="000000"/>
                </a:solidFill>
                <a:latin typeface="Arial" pitchFamily="34" charset="0"/>
                <a:cs typeface="Arial" pitchFamily="34" charset="0"/>
              </a:rPr>
              <a:t>Stretton</a:t>
            </a:r>
            <a:r>
              <a:rPr lang="en-GB" sz="1400" dirty="0" smtClean="0">
                <a:solidFill>
                  <a:srgbClr val="000000"/>
                </a:solidFill>
                <a:latin typeface="Arial" pitchFamily="34" charset="0"/>
                <a:cs typeface="Arial" pitchFamily="34" charset="0"/>
              </a:rPr>
              <a:t>’, for instance, indicates that there was a settlement on a Roman road; the word comes from the old English ‘</a:t>
            </a:r>
            <a:r>
              <a:rPr lang="en-GB" sz="1400" dirty="0" err="1" smtClean="0">
                <a:solidFill>
                  <a:srgbClr val="000000"/>
                </a:solidFill>
                <a:latin typeface="Arial" pitchFamily="34" charset="0"/>
                <a:cs typeface="Arial" pitchFamily="34" charset="0"/>
              </a:rPr>
              <a:t>straet</a:t>
            </a:r>
            <a:r>
              <a:rPr lang="en-GB" sz="1400" dirty="0" smtClean="0">
                <a:solidFill>
                  <a:srgbClr val="000000"/>
                </a:solidFill>
                <a:latin typeface="Arial" pitchFamily="34" charset="0"/>
                <a:cs typeface="Arial" pitchFamily="34" charset="0"/>
              </a:rPr>
              <a:t>-ton’ which means ‘street village’. Interestingly, the </a:t>
            </a:r>
            <a:r>
              <a:rPr lang="en-GB" sz="1400" dirty="0">
                <a:solidFill>
                  <a:srgbClr val="000000"/>
                </a:solidFill>
                <a:latin typeface="Arial" pitchFamily="34" charset="0"/>
                <a:cs typeface="Arial" pitchFamily="34" charset="0"/>
              </a:rPr>
              <a:t>word ‘Pavement’ (or ‘Pave Lane’) refers to Roman roads. </a:t>
            </a:r>
            <a:endParaRPr lang="en-GB" sz="1400" dirty="0" smtClean="0">
              <a:solidFill>
                <a:srgbClr val="000000"/>
              </a:solidFill>
              <a:latin typeface="Arial" pitchFamily="34" charset="0"/>
              <a:cs typeface="Arial" pitchFamily="34" charset="0"/>
            </a:endParaRP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662505" y="1825627"/>
            <a:ext cx="3819490" cy="2627313"/>
          </a:xfrm>
        </p:spPr>
      </p:pic>
      <p:sp>
        <p:nvSpPr>
          <p:cNvPr id="6" name="TextBox 5"/>
          <p:cNvSpPr txBox="1"/>
          <p:nvPr/>
        </p:nvSpPr>
        <p:spPr>
          <a:xfrm>
            <a:off x="4629150" y="4619171"/>
            <a:ext cx="3886200" cy="400110"/>
          </a:xfrm>
          <a:prstGeom prst="rect">
            <a:avLst/>
          </a:prstGeom>
          <a:noFill/>
        </p:spPr>
        <p:txBody>
          <a:bodyPr wrap="square" rtlCol="0">
            <a:spAutoFit/>
          </a:bodyPr>
          <a:lstStyle/>
          <a:p>
            <a:pPr algn="ctr"/>
            <a:r>
              <a:rPr lang="en-GB" sz="1000" dirty="0" smtClean="0">
                <a:latin typeface="Arial" pitchFamily="34" charset="0"/>
                <a:cs typeface="Arial" pitchFamily="34" charset="0"/>
              </a:rPr>
              <a:t>Watling Street Demesne by </a:t>
            </a:r>
            <a:r>
              <a:rPr lang="en-GB" sz="1000" dirty="0" err="1" smtClean="0">
                <a:latin typeface="Arial" pitchFamily="34" charset="0"/>
                <a:cs typeface="Arial" pitchFamily="34" charset="0"/>
              </a:rPr>
              <a:t>Foxall</a:t>
            </a:r>
            <a:r>
              <a:rPr lang="en-GB" sz="1000" dirty="0" smtClean="0">
                <a:latin typeface="Arial" pitchFamily="34" charset="0"/>
                <a:cs typeface="Arial" pitchFamily="34" charset="0"/>
              </a:rPr>
              <a:t>.</a:t>
            </a:r>
          </a:p>
          <a:p>
            <a:pPr algn="ctr"/>
            <a:r>
              <a:rPr lang="en-GB" sz="1000" dirty="0">
                <a:latin typeface="Arial" pitchFamily="34" charset="0"/>
                <a:cs typeface="Arial" pitchFamily="34" charset="0"/>
              </a:rPr>
              <a:t>[</a:t>
            </a:r>
            <a:r>
              <a:rPr lang="en-GB" sz="1000" dirty="0" smtClean="0">
                <a:latin typeface="Arial" pitchFamily="34" charset="0"/>
                <a:cs typeface="Arial" pitchFamily="34" charset="0"/>
              </a:rPr>
              <a:t>© Shropshire Archives]</a:t>
            </a:r>
            <a:endParaRPr lang="en-GB" sz="1000" dirty="0">
              <a:latin typeface="Arial" pitchFamily="34" charset="0"/>
              <a:cs typeface="Arial" pitchFamily="34" charset="0"/>
            </a:endParaRPr>
          </a:p>
        </p:txBody>
      </p:sp>
      <p:sp>
        <p:nvSpPr>
          <p:cNvPr id="7" name="TextBox 6"/>
          <p:cNvSpPr txBox="1"/>
          <p:nvPr/>
        </p:nvSpPr>
        <p:spPr>
          <a:xfrm>
            <a:off x="4763861" y="5349603"/>
            <a:ext cx="3869872" cy="584776"/>
          </a:xfrm>
          <a:prstGeom prst="rect">
            <a:avLst/>
          </a:prstGeom>
          <a:noFill/>
        </p:spPr>
        <p:txBody>
          <a:bodyPr wrap="square" rtlCol="0">
            <a:spAutoFit/>
          </a:bodyPr>
          <a:lstStyle/>
          <a:p>
            <a:r>
              <a:rPr lang="en-GB" sz="1600" b="1" dirty="0" smtClean="0">
                <a:latin typeface="Arial" pitchFamily="34" charset="0"/>
                <a:cs typeface="Arial" pitchFamily="34" charset="0"/>
              </a:rPr>
              <a:t>Why do you think the Romans built their roads in straight lines?</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21143517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smtClean="0">
                <a:latin typeface="Arial" pitchFamily="34" charset="0"/>
                <a:cs typeface="Arial" pitchFamily="34" charset="0"/>
              </a:rPr>
              <a:t>(AD 680) St. </a:t>
            </a:r>
            <a:r>
              <a:rPr lang="en-GB" sz="4000" b="1" dirty="0" err="1" smtClean="0">
                <a:latin typeface="Arial" pitchFamily="34" charset="0"/>
                <a:cs typeface="Arial" pitchFamily="34" charset="0"/>
              </a:rPr>
              <a:t>Milburga</a:t>
            </a:r>
            <a:r>
              <a:rPr lang="en-GB" sz="4000" b="1" dirty="0" smtClean="0">
                <a:latin typeface="Arial" pitchFamily="34" charset="0"/>
                <a:cs typeface="Arial" pitchFamily="34" charset="0"/>
              </a:rPr>
              <a:t> and </a:t>
            </a:r>
            <a:r>
              <a:rPr lang="en-GB" sz="4000" b="1" dirty="0" err="1" smtClean="0">
                <a:latin typeface="Arial" pitchFamily="34" charset="0"/>
                <a:cs typeface="Arial" pitchFamily="34" charset="0"/>
              </a:rPr>
              <a:t>Wenlock</a:t>
            </a:r>
            <a:r>
              <a:rPr lang="en-GB" sz="4000" b="1" dirty="0" smtClean="0">
                <a:latin typeface="Arial" pitchFamily="34" charset="0"/>
                <a:cs typeface="Arial" pitchFamily="34" charset="0"/>
              </a:rPr>
              <a:t> Monastery</a:t>
            </a:r>
            <a:endParaRPr lang="en-GB" sz="4000" b="1" dirty="0">
              <a:latin typeface="Arial" pitchFamily="34" charset="0"/>
              <a:cs typeface="Arial" pitchFamily="34" charset="0"/>
            </a:endParaRPr>
          </a:p>
        </p:txBody>
      </p:sp>
      <p:sp>
        <p:nvSpPr>
          <p:cNvPr id="3" name="Content Placeholder 2"/>
          <p:cNvSpPr>
            <a:spLocks noGrp="1"/>
          </p:cNvSpPr>
          <p:nvPr>
            <p:ph sz="half" idx="1"/>
          </p:nvPr>
        </p:nvSpPr>
        <p:spPr>
          <a:xfrm>
            <a:off x="628650" y="1825627"/>
            <a:ext cx="3886200" cy="3821595"/>
          </a:xfrm>
        </p:spPr>
        <p:txBody>
          <a:bodyPr>
            <a:normAutofit lnSpcReduction="10000"/>
          </a:bodyPr>
          <a:lstStyle/>
          <a:p>
            <a:pPr marL="0" indent="0" algn="just">
              <a:lnSpc>
                <a:spcPct val="100000"/>
              </a:lnSpc>
              <a:spcBef>
                <a:spcPts val="336"/>
              </a:spcBef>
              <a:buNone/>
            </a:pPr>
            <a:r>
              <a:rPr lang="en-GB" sz="1300" dirty="0" smtClean="0">
                <a:latin typeface="Arial" pitchFamily="34" charset="0"/>
                <a:cs typeface="Arial" pitchFamily="34" charset="0"/>
              </a:rPr>
              <a:t>A monastery was founded at </a:t>
            </a:r>
            <a:r>
              <a:rPr lang="en-GB" sz="1300" dirty="0" err="1" smtClean="0">
                <a:latin typeface="Arial" pitchFamily="34" charset="0"/>
                <a:cs typeface="Arial" pitchFamily="34" charset="0"/>
              </a:rPr>
              <a:t>Wenlock</a:t>
            </a:r>
            <a:r>
              <a:rPr lang="en-GB" sz="1300" dirty="0" smtClean="0">
                <a:latin typeface="Arial" pitchFamily="34" charset="0"/>
                <a:cs typeface="Arial" pitchFamily="34" charset="0"/>
              </a:rPr>
              <a:t> by King </a:t>
            </a:r>
            <a:r>
              <a:rPr lang="en-GB" sz="1300" dirty="0" err="1" smtClean="0">
                <a:latin typeface="Arial" pitchFamily="34" charset="0"/>
                <a:cs typeface="Arial" pitchFamily="34" charset="0"/>
              </a:rPr>
              <a:t>Merewalh</a:t>
            </a:r>
            <a:r>
              <a:rPr lang="en-GB" sz="1300" dirty="0" smtClean="0">
                <a:latin typeface="Arial" pitchFamily="34" charset="0"/>
                <a:cs typeface="Arial" pitchFamily="34" charset="0"/>
              </a:rPr>
              <a:t> of Mercia, a Saxon who had been newly converted to Christianity. This religious community included both monks and nuns who each had their own churches for worship. The king’s niece, </a:t>
            </a:r>
            <a:r>
              <a:rPr lang="en-GB" sz="1300" dirty="0" err="1" smtClean="0">
                <a:latin typeface="Arial" pitchFamily="34" charset="0"/>
                <a:cs typeface="Arial" pitchFamily="34" charset="0"/>
              </a:rPr>
              <a:t>Milburga</a:t>
            </a:r>
            <a:r>
              <a:rPr lang="en-GB" sz="1300" dirty="0" smtClean="0">
                <a:latin typeface="Arial" pitchFamily="34" charset="0"/>
                <a:cs typeface="Arial" pitchFamily="34" charset="0"/>
              </a:rPr>
              <a:t>, entered the nunnery in about AD 680 and eventually became its abbess.</a:t>
            </a:r>
          </a:p>
          <a:p>
            <a:pPr marL="0" indent="0" algn="just">
              <a:lnSpc>
                <a:spcPct val="100000"/>
              </a:lnSpc>
              <a:spcBef>
                <a:spcPts val="336"/>
              </a:spcBef>
              <a:buNone/>
            </a:pPr>
            <a:endParaRPr lang="en-GB" sz="1300" dirty="0" smtClean="0">
              <a:latin typeface="Arial" pitchFamily="34" charset="0"/>
              <a:cs typeface="Arial" pitchFamily="34" charset="0"/>
            </a:endParaRPr>
          </a:p>
          <a:p>
            <a:pPr marL="0" indent="0" algn="just">
              <a:lnSpc>
                <a:spcPct val="100000"/>
              </a:lnSpc>
              <a:spcBef>
                <a:spcPts val="336"/>
              </a:spcBef>
              <a:buNone/>
            </a:pPr>
            <a:r>
              <a:rPr lang="en-GB" sz="1300" dirty="0" smtClean="0">
                <a:latin typeface="Arial" pitchFamily="34" charset="0"/>
                <a:cs typeface="Arial" pitchFamily="34" charset="0"/>
              </a:rPr>
              <a:t>Many miracles were attributed </a:t>
            </a:r>
            <a:r>
              <a:rPr lang="en-GB" sz="1300" dirty="0" err="1" smtClean="0">
                <a:latin typeface="Arial" pitchFamily="34" charset="0"/>
                <a:cs typeface="Arial" pitchFamily="34" charset="0"/>
              </a:rPr>
              <a:t>Milburga</a:t>
            </a:r>
            <a:r>
              <a:rPr lang="en-GB" sz="1300" dirty="0" smtClean="0">
                <a:latin typeface="Arial" pitchFamily="34" charset="0"/>
                <a:cs typeface="Arial" pitchFamily="34" charset="0"/>
              </a:rPr>
              <a:t>. Once, at the spot where she fell exhausted and thirsty, her horse kicked the ground and a spring appeared. This was at Stoke St. </a:t>
            </a:r>
            <a:r>
              <a:rPr lang="en-GB" sz="1300" dirty="0" err="1" smtClean="0">
                <a:latin typeface="Arial" pitchFamily="34" charset="0"/>
                <a:cs typeface="Arial" pitchFamily="34" charset="0"/>
              </a:rPr>
              <a:t>Milborough</a:t>
            </a:r>
            <a:r>
              <a:rPr lang="en-GB" sz="1300" dirty="0" smtClean="0">
                <a:latin typeface="Arial" pitchFamily="34" charset="0"/>
                <a:cs typeface="Arial" pitchFamily="34" charset="0"/>
              </a:rPr>
              <a:t> where a spring still flows. It was also said that she was able to stop birds from eating crops and that she had healing powers. </a:t>
            </a:r>
          </a:p>
          <a:p>
            <a:pPr marL="0" indent="0" algn="just">
              <a:lnSpc>
                <a:spcPct val="100000"/>
              </a:lnSpc>
              <a:spcBef>
                <a:spcPts val="336"/>
              </a:spcBef>
              <a:buNone/>
            </a:pPr>
            <a:endParaRPr lang="en-GB" sz="1300" dirty="0" smtClean="0">
              <a:latin typeface="Arial" pitchFamily="34" charset="0"/>
              <a:cs typeface="Arial" pitchFamily="34" charset="0"/>
            </a:endParaRPr>
          </a:p>
          <a:p>
            <a:pPr marL="0" indent="0" algn="just">
              <a:lnSpc>
                <a:spcPct val="100000"/>
              </a:lnSpc>
              <a:spcBef>
                <a:spcPts val="336"/>
              </a:spcBef>
              <a:buNone/>
            </a:pPr>
            <a:r>
              <a:rPr lang="en-GB" sz="1300" dirty="0" smtClean="0">
                <a:latin typeface="Arial" pitchFamily="34" charset="0"/>
                <a:cs typeface="Arial" pitchFamily="34" charset="0"/>
              </a:rPr>
              <a:t>After her death, </a:t>
            </a:r>
            <a:r>
              <a:rPr lang="en-GB" sz="1300" dirty="0" err="1" smtClean="0">
                <a:latin typeface="Arial" pitchFamily="34" charset="0"/>
                <a:cs typeface="Arial" pitchFamily="34" charset="0"/>
              </a:rPr>
              <a:t>Milburga’s</a:t>
            </a:r>
            <a:r>
              <a:rPr lang="en-GB" sz="1300" dirty="0" smtClean="0">
                <a:latin typeface="Arial" pitchFamily="34" charset="0"/>
                <a:cs typeface="Arial" pitchFamily="34" charset="0"/>
              </a:rPr>
              <a:t> grave became a shrine and a site of pilgrimage. She was made a saint and the feast day of St. </a:t>
            </a:r>
            <a:r>
              <a:rPr lang="en-GB" sz="1300" dirty="0" err="1" smtClean="0">
                <a:latin typeface="Arial" pitchFamily="34" charset="0"/>
                <a:cs typeface="Arial" pitchFamily="34" charset="0"/>
              </a:rPr>
              <a:t>Milburga</a:t>
            </a:r>
            <a:r>
              <a:rPr lang="en-GB" sz="1300" dirty="0" smtClean="0">
                <a:latin typeface="Arial" pitchFamily="34" charset="0"/>
                <a:cs typeface="Arial" pitchFamily="34" charset="0"/>
              </a:rPr>
              <a:t> is celebrated on 23 February. </a:t>
            </a:r>
            <a:endParaRPr lang="en-GB" sz="1300" dirty="0">
              <a:latin typeface="Arial" pitchFamily="34" charset="0"/>
              <a:cs typeface="Arial" pitchFamily="34" charset="0"/>
            </a:endParaRP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097069" y="1825625"/>
            <a:ext cx="2950363" cy="2616200"/>
          </a:xfrm>
        </p:spPr>
      </p:pic>
      <p:sp>
        <p:nvSpPr>
          <p:cNvPr id="6" name="TextBox 5"/>
          <p:cNvSpPr txBox="1"/>
          <p:nvPr/>
        </p:nvSpPr>
        <p:spPr>
          <a:xfrm>
            <a:off x="4629150" y="4576308"/>
            <a:ext cx="3886200" cy="400110"/>
          </a:xfrm>
          <a:prstGeom prst="rect">
            <a:avLst/>
          </a:prstGeom>
          <a:noFill/>
        </p:spPr>
        <p:txBody>
          <a:bodyPr wrap="square" rtlCol="0">
            <a:spAutoFit/>
          </a:bodyPr>
          <a:lstStyle/>
          <a:p>
            <a:pPr algn="ctr"/>
            <a:r>
              <a:rPr lang="en-GB" sz="1000" dirty="0" smtClean="0">
                <a:latin typeface="Arial" pitchFamily="34" charset="0"/>
                <a:cs typeface="Arial" pitchFamily="34" charset="0"/>
              </a:rPr>
              <a:t>Textile hanging depicting St. </a:t>
            </a:r>
            <a:r>
              <a:rPr lang="en-GB" sz="1000" dirty="0" err="1" smtClean="0">
                <a:latin typeface="Arial" pitchFamily="34" charset="0"/>
                <a:cs typeface="Arial" pitchFamily="34" charset="0"/>
              </a:rPr>
              <a:t>Milburga</a:t>
            </a:r>
            <a:r>
              <a:rPr lang="en-GB" sz="1000" dirty="0" smtClean="0">
                <a:latin typeface="Arial" pitchFamily="34" charset="0"/>
                <a:cs typeface="Arial" pitchFamily="34" charset="0"/>
              </a:rPr>
              <a:t>.</a:t>
            </a:r>
          </a:p>
          <a:p>
            <a:pPr algn="ctr"/>
            <a:r>
              <a:rPr lang="en-GB" sz="1000" dirty="0" smtClean="0">
                <a:latin typeface="Arial" pitchFamily="34" charset="0"/>
                <a:cs typeface="Arial" pitchFamily="34" charset="0"/>
              </a:rPr>
              <a:t>[© David </a:t>
            </a:r>
            <a:r>
              <a:rPr lang="en-GB" sz="1000" dirty="0">
                <a:latin typeface="Arial" pitchFamily="34" charset="0"/>
                <a:cs typeface="Arial" pitchFamily="34" charset="0"/>
              </a:rPr>
              <a:t>Andrew/</a:t>
            </a:r>
            <a:r>
              <a:rPr lang="en-GB" sz="1000" dirty="0" smtClean="0">
                <a:latin typeface="Arial" pitchFamily="34" charset="0"/>
                <a:cs typeface="Arial" pitchFamily="34" charset="0"/>
              </a:rPr>
              <a:t>St. </a:t>
            </a:r>
            <a:r>
              <a:rPr lang="en-GB" sz="1000" dirty="0">
                <a:latin typeface="Arial" pitchFamily="34" charset="0"/>
                <a:cs typeface="Arial" pitchFamily="34" charset="0"/>
              </a:rPr>
              <a:t>Milburga’s Roman Catholic </a:t>
            </a:r>
            <a:r>
              <a:rPr lang="en-GB" sz="1000" dirty="0" smtClean="0">
                <a:latin typeface="Arial" pitchFamily="34" charset="0"/>
                <a:cs typeface="Arial" pitchFamily="34" charset="0"/>
              </a:rPr>
              <a:t>Church] </a:t>
            </a:r>
            <a:endParaRPr lang="en-GB" sz="1000" dirty="0">
              <a:latin typeface="Arial" pitchFamily="34" charset="0"/>
              <a:cs typeface="Arial" pitchFamily="34" charset="0"/>
            </a:endParaRPr>
          </a:p>
        </p:txBody>
      </p:sp>
      <p:sp>
        <p:nvSpPr>
          <p:cNvPr id="7" name="TextBox 6"/>
          <p:cNvSpPr txBox="1"/>
          <p:nvPr/>
        </p:nvSpPr>
        <p:spPr>
          <a:xfrm>
            <a:off x="4763861" y="5339443"/>
            <a:ext cx="3869872" cy="584776"/>
          </a:xfrm>
          <a:prstGeom prst="rect">
            <a:avLst/>
          </a:prstGeom>
          <a:noFill/>
        </p:spPr>
        <p:txBody>
          <a:bodyPr wrap="square" rtlCol="0">
            <a:spAutoFit/>
          </a:bodyPr>
          <a:lstStyle/>
          <a:p>
            <a:r>
              <a:rPr lang="en-GB" sz="1600" b="1" dirty="0" smtClean="0">
                <a:latin typeface="Arial" pitchFamily="34" charset="0"/>
                <a:cs typeface="Arial" pitchFamily="34" charset="0"/>
              </a:rPr>
              <a:t>Was it unusual for highly born women to become nuns?</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11215272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smtClean="0">
                <a:latin typeface="Arial" pitchFamily="34" charset="0"/>
                <a:cs typeface="Arial" pitchFamily="34" charset="0"/>
              </a:rPr>
              <a:t>(AD 720) Saxon Halls at Frogmore</a:t>
            </a:r>
            <a:endParaRPr lang="en-GB" sz="4000" b="1" dirty="0">
              <a:latin typeface="Arial" pitchFamily="34" charset="0"/>
              <a:cs typeface="Arial" pitchFamily="34" charset="0"/>
            </a:endParaRPr>
          </a:p>
        </p:txBody>
      </p:sp>
      <p:sp>
        <p:nvSpPr>
          <p:cNvPr id="3" name="Content Placeholder 2"/>
          <p:cNvSpPr>
            <a:spLocks noGrp="1"/>
          </p:cNvSpPr>
          <p:nvPr>
            <p:ph sz="half" idx="1"/>
          </p:nvPr>
        </p:nvSpPr>
        <p:spPr>
          <a:xfrm>
            <a:off x="628650" y="1825627"/>
            <a:ext cx="3886200" cy="3951718"/>
          </a:xfrm>
        </p:spPr>
        <p:txBody>
          <a:bodyPr>
            <a:normAutofit lnSpcReduction="10000"/>
          </a:bodyPr>
          <a:lstStyle/>
          <a:p>
            <a:pPr marL="0" indent="0" algn="just">
              <a:lnSpc>
                <a:spcPct val="100000"/>
              </a:lnSpc>
              <a:spcBef>
                <a:spcPts val="336"/>
              </a:spcBef>
              <a:buNone/>
            </a:pPr>
            <a:r>
              <a:rPr lang="en-GB" sz="1400" dirty="0">
                <a:latin typeface="Arial" pitchFamily="34" charset="0"/>
                <a:cs typeface="Arial" pitchFamily="34" charset="0"/>
              </a:rPr>
              <a:t>During a dry summer in </a:t>
            </a:r>
            <a:r>
              <a:rPr lang="en-GB" sz="1400" dirty="0" smtClean="0">
                <a:latin typeface="Arial" pitchFamily="34" charset="0"/>
                <a:cs typeface="Arial" pitchFamily="34" charset="0"/>
              </a:rPr>
              <a:t>1975, </a:t>
            </a:r>
            <a:r>
              <a:rPr lang="en-GB" sz="1400" dirty="0">
                <a:latin typeface="Arial" pitchFamily="34" charset="0"/>
                <a:cs typeface="Arial" pitchFamily="34" charset="0"/>
              </a:rPr>
              <a:t>crop marks </a:t>
            </a:r>
            <a:r>
              <a:rPr lang="en-GB" sz="1400" dirty="0" smtClean="0">
                <a:latin typeface="Arial" pitchFamily="34" charset="0"/>
                <a:cs typeface="Arial" pitchFamily="34" charset="0"/>
              </a:rPr>
              <a:t>showing </a:t>
            </a:r>
            <a:r>
              <a:rPr lang="en-GB" sz="1400" dirty="0">
                <a:latin typeface="Arial" pitchFamily="34" charset="0"/>
                <a:cs typeface="Arial" pitchFamily="34" charset="0"/>
              </a:rPr>
              <a:t>the outline of two large timber </a:t>
            </a:r>
            <a:r>
              <a:rPr lang="en-GB" sz="1400" dirty="0" smtClean="0">
                <a:latin typeface="Arial" pitchFamily="34" charset="0"/>
                <a:cs typeface="Arial" pitchFamily="34" charset="0"/>
              </a:rPr>
              <a:t>buildings were </a:t>
            </a:r>
            <a:r>
              <a:rPr lang="en-GB" sz="1400" dirty="0">
                <a:latin typeface="Arial" pitchFamily="34" charset="0"/>
                <a:cs typeface="Arial" pitchFamily="34" charset="0"/>
              </a:rPr>
              <a:t>noticed in a field near Atcham. These </a:t>
            </a:r>
            <a:r>
              <a:rPr lang="en-GB" sz="1400" dirty="0" smtClean="0">
                <a:latin typeface="Arial" pitchFamily="34" charset="0"/>
                <a:cs typeface="Arial" pitchFamily="34" charset="0"/>
              </a:rPr>
              <a:t>can </a:t>
            </a:r>
            <a:r>
              <a:rPr lang="en-GB" sz="1400" dirty="0">
                <a:latin typeface="Arial" pitchFamily="34" charset="0"/>
                <a:cs typeface="Arial" pitchFamily="34" charset="0"/>
              </a:rPr>
              <a:t>be seen to the left of the </a:t>
            </a:r>
            <a:r>
              <a:rPr lang="en-GB" sz="1400" dirty="0" smtClean="0">
                <a:latin typeface="Arial" pitchFamily="34" charset="0"/>
                <a:cs typeface="Arial" pitchFamily="34" charset="0"/>
              </a:rPr>
              <a:t>road, near the bottom of </a:t>
            </a:r>
            <a:r>
              <a:rPr lang="en-GB" sz="1400" dirty="0">
                <a:latin typeface="Arial" pitchFamily="34" charset="0"/>
                <a:cs typeface="Arial" pitchFamily="34" charset="0"/>
              </a:rPr>
              <a:t>this photograph. </a:t>
            </a:r>
            <a:endParaRPr lang="en-GB" sz="1400" dirty="0" smtClean="0">
              <a:latin typeface="Arial" pitchFamily="34" charset="0"/>
              <a:cs typeface="Arial" pitchFamily="34" charset="0"/>
            </a:endParaRPr>
          </a:p>
          <a:p>
            <a:pPr marL="0" indent="0" algn="just">
              <a:lnSpc>
                <a:spcPct val="100000"/>
              </a:lnSpc>
              <a:spcBef>
                <a:spcPts val="336"/>
              </a:spcBef>
              <a:buNone/>
            </a:pPr>
            <a:endParaRPr lang="en-GB" sz="1400" dirty="0" smtClean="0">
              <a:latin typeface="Arial" pitchFamily="34" charset="0"/>
              <a:cs typeface="Arial" pitchFamily="34" charset="0"/>
            </a:endParaRPr>
          </a:p>
          <a:p>
            <a:pPr marL="0" indent="0" algn="just">
              <a:lnSpc>
                <a:spcPct val="100000"/>
              </a:lnSpc>
              <a:spcBef>
                <a:spcPts val="336"/>
              </a:spcBef>
              <a:buNone/>
            </a:pPr>
            <a:r>
              <a:rPr lang="en-GB" sz="1400" dirty="0" smtClean="0">
                <a:latin typeface="Arial" pitchFamily="34" charset="0"/>
                <a:cs typeface="Arial" pitchFamily="34" charset="0"/>
              </a:rPr>
              <a:t>The </a:t>
            </a:r>
            <a:r>
              <a:rPr lang="en-GB" sz="1400" dirty="0">
                <a:latin typeface="Arial" pitchFamily="34" charset="0"/>
                <a:cs typeface="Arial" pitchFamily="34" charset="0"/>
              </a:rPr>
              <a:t>buildings </a:t>
            </a:r>
            <a:r>
              <a:rPr lang="en-GB" sz="1400" dirty="0" smtClean="0">
                <a:latin typeface="Arial" pitchFamily="34" charset="0"/>
                <a:cs typeface="Arial" pitchFamily="34" charset="0"/>
              </a:rPr>
              <a:t>have striking </a:t>
            </a:r>
            <a:r>
              <a:rPr lang="en-GB" sz="1400" dirty="0">
                <a:latin typeface="Arial" pitchFamily="34" charset="0"/>
                <a:cs typeface="Arial" pitchFamily="34" charset="0"/>
              </a:rPr>
              <a:t>similarities with Anglo-Saxon halls at </a:t>
            </a:r>
            <a:r>
              <a:rPr lang="en-GB" sz="1400" dirty="0" err="1">
                <a:latin typeface="Arial" pitchFamily="34" charset="0"/>
                <a:cs typeface="Arial" pitchFamily="34" charset="0"/>
              </a:rPr>
              <a:t>Yeavering</a:t>
            </a:r>
            <a:r>
              <a:rPr lang="en-GB" sz="1400" dirty="0">
                <a:latin typeface="Arial" pitchFamily="34" charset="0"/>
                <a:cs typeface="Arial" pitchFamily="34" charset="0"/>
              </a:rPr>
              <a:t> in </a:t>
            </a:r>
            <a:r>
              <a:rPr lang="en-GB" sz="1400" dirty="0" smtClean="0">
                <a:latin typeface="Arial" pitchFamily="34" charset="0"/>
                <a:cs typeface="Arial" pitchFamily="34" charset="0"/>
              </a:rPr>
              <a:t>Northumberland, </a:t>
            </a:r>
            <a:r>
              <a:rPr lang="en-GB" sz="1400" dirty="0">
                <a:latin typeface="Arial" pitchFamily="34" charset="0"/>
                <a:cs typeface="Arial" pitchFamily="34" charset="0"/>
              </a:rPr>
              <a:t>thought to be </a:t>
            </a:r>
            <a:r>
              <a:rPr lang="en-GB" sz="1400" dirty="0" smtClean="0">
                <a:latin typeface="Arial" pitchFamily="34" charset="0"/>
                <a:cs typeface="Arial" pitchFamily="34" charset="0"/>
              </a:rPr>
              <a:t>the royal </a:t>
            </a:r>
            <a:r>
              <a:rPr lang="en-GB" sz="1400" dirty="0">
                <a:latin typeface="Arial" pitchFamily="34" charset="0"/>
                <a:cs typeface="Arial" pitchFamily="34" charset="0"/>
              </a:rPr>
              <a:t>halls of Northumbrian kings. This would indicate that </a:t>
            </a:r>
            <a:r>
              <a:rPr lang="en-GB" sz="1400" dirty="0" smtClean="0">
                <a:latin typeface="Arial" pitchFamily="34" charset="0"/>
                <a:cs typeface="Arial" pitchFamily="34" charset="0"/>
              </a:rPr>
              <a:t>they would have been high-status </a:t>
            </a:r>
            <a:r>
              <a:rPr lang="en-GB" sz="1400" dirty="0">
                <a:latin typeface="Arial" pitchFamily="34" charset="0"/>
                <a:cs typeface="Arial" pitchFamily="34" charset="0"/>
              </a:rPr>
              <a:t>buildings. </a:t>
            </a:r>
            <a:endParaRPr lang="en-GB" sz="1400" dirty="0" smtClean="0">
              <a:latin typeface="Arial" pitchFamily="34" charset="0"/>
              <a:cs typeface="Arial" pitchFamily="34" charset="0"/>
            </a:endParaRPr>
          </a:p>
          <a:p>
            <a:pPr marL="0" indent="0" algn="just">
              <a:lnSpc>
                <a:spcPct val="100000"/>
              </a:lnSpc>
              <a:spcBef>
                <a:spcPts val="336"/>
              </a:spcBef>
              <a:buNone/>
            </a:pPr>
            <a:endParaRPr lang="en-GB" sz="1400" dirty="0">
              <a:latin typeface="Arial" pitchFamily="34" charset="0"/>
              <a:cs typeface="Arial" pitchFamily="34" charset="0"/>
            </a:endParaRPr>
          </a:p>
          <a:p>
            <a:pPr marL="0" indent="0" algn="just">
              <a:lnSpc>
                <a:spcPct val="100000"/>
              </a:lnSpc>
              <a:spcBef>
                <a:spcPts val="336"/>
              </a:spcBef>
              <a:buNone/>
            </a:pPr>
            <a:r>
              <a:rPr lang="en-GB" sz="1400" dirty="0" smtClean="0">
                <a:latin typeface="Arial" pitchFamily="34" charset="0"/>
                <a:cs typeface="Arial" pitchFamily="34" charset="0"/>
              </a:rPr>
              <a:t>Another </a:t>
            </a:r>
            <a:r>
              <a:rPr lang="en-GB" sz="1400" dirty="0">
                <a:latin typeface="Arial" pitchFamily="34" charset="0"/>
                <a:cs typeface="Arial" pitchFamily="34" charset="0"/>
              </a:rPr>
              <a:t>connection with Saxon Northumberland is the unusual dedication of the church at Atcham. It is named after </a:t>
            </a:r>
            <a:r>
              <a:rPr lang="en-GB" sz="1400" dirty="0" smtClean="0">
                <a:latin typeface="Arial" pitchFamily="34" charset="0"/>
                <a:cs typeface="Arial" pitchFamily="34" charset="0"/>
              </a:rPr>
              <a:t>St. </a:t>
            </a:r>
            <a:r>
              <a:rPr lang="en-GB" sz="1400" dirty="0" err="1">
                <a:latin typeface="Arial" pitchFamily="34" charset="0"/>
                <a:cs typeface="Arial" pitchFamily="34" charset="0"/>
              </a:rPr>
              <a:t>Eata</a:t>
            </a:r>
            <a:r>
              <a:rPr lang="en-GB" sz="1400" dirty="0">
                <a:latin typeface="Arial" pitchFamily="34" charset="0"/>
                <a:cs typeface="Arial" pitchFamily="34" charset="0"/>
              </a:rPr>
              <a:t> who was a </a:t>
            </a:r>
            <a:r>
              <a:rPr lang="en-GB" sz="1400" dirty="0" smtClean="0">
                <a:latin typeface="Arial" pitchFamily="34" charset="0"/>
                <a:cs typeface="Arial" pitchFamily="34" charset="0"/>
              </a:rPr>
              <a:t>7th-century </a:t>
            </a:r>
            <a:r>
              <a:rPr lang="en-GB" sz="1400" dirty="0">
                <a:latin typeface="Arial" pitchFamily="34" charset="0"/>
                <a:cs typeface="Arial" pitchFamily="34" charset="0"/>
              </a:rPr>
              <a:t>Bishop of Hexham. The name Atcham means </a:t>
            </a:r>
            <a:r>
              <a:rPr lang="en-GB" sz="1400" dirty="0" smtClean="0">
                <a:latin typeface="Arial" pitchFamily="34" charset="0"/>
                <a:cs typeface="Arial" pitchFamily="34" charset="0"/>
              </a:rPr>
              <a:t>‘land </a:t>
            </a:r>
            <a:r>
              <a:rPr lang="en-GB" sz="1400" dirty="0">
                <a:latin typeface="Arial" pitchFamily="34" charset="0"/>
                <a:cs typeface="Arial" pitchFamily="34" charset="0"/>
              </a:rPr>
              <a:t>in the </a:t>
            </a:r>
            <a:r>
              <a:rPr lang="en-GB" sz="1400" dirty="0" smtClean="0">
                <a:latin typeface="Arial" pitchFamily="34" charset="0"/>
                <a:cs typeface="Arial" pitchFamily="34" charset="0"/>
              </a:rPr>
              <a:t>river bend </a:t>
            </a:r>
            <a:r>
              <a:rPr lang="en-GB" sz="1400" dirty="0">
                <a:latin typeface="Arial" pitchFamily="34" charset="0"/>
                <a:cs typeface="Arial" pitchFamily="34" charset="0"/>
              </a:rPr>
              <a:t>belonging to the followers of </a:t>
            </a:r>
            <a:r>
              <a:rPr lang="en-GB" sz="1400" dirty="0" err="1" smtClean="0">
                <a:latin typeface="Arial" pitchFamily="34" charset="0"/>
                <a:cs typeface="Arial" pitchFamily="34" charset="0"/>
              </a:rPr>
              <a:t>Eata</a:t>
            </a:r>
            <a:r>
              <a:rPr lang="en-GB" sz="1400" dirty="0" smtClean="0">
                <a:latin typeface="Source Sans Pro Light" pitchFamily="34" charset="0"/>
              </a:rPr>
              <a:t>’.</a:t>
            </a:r>
            <a:endParaRPr lang="en-GB" sz="1400" dirty="0">
              <a:latin typeface="Source Sans Pro Light" pitchFamily="34" charset="0"/>
            </a:endParaRPr>
          </a:p>
        </p:txBody>
      </p:sp>
      <p:pic>
        <p:nvPicPr>
          <p:cNvPr id="8" name="Content Placeholder 7"/>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567573" y="1825625"/>
            <a:ext cx="2009354" cy="2616200"/>
          </a:xfrm>
        </p:spPr>
      </p:pic>
      <p:sp>
        <p:nvSpPr>
          <p:cNvPr id="6" name="TextBox 5"/>
          <p:cNvSpPr txBox="1"/>
          <p:nvPr/>
        </p:nvSpPr>
        <p:spPr>
          <a:xfrm>
            <a:off x="4640716" y="4560887"/>
            <a:ext cx="3886200" cy="553998"/>
          </a:xfrm>
          <a:prstGeom prst="rect">
            <a:avLst/>
          </a:prstGeom>
          <a:noFill/>
        </p:spPr>
        <p:txBody>
          <a:bodyPr wrap="square" rtlCol="0">
            <a:spAutoFit/>
          </a:bodyPr>
          <a:lstStyle/>
          <a:p>
            <a:pPr algn="ctr"/>
            <a:r>
              <a:rPr lang="en-GB" sz="1000" dirty="0" smtClean="0">
                <a:latin typeface="Arial" pitchFamily="34" charset="0"/>
                <a:cs typeface="Arial" pitchFamily="34" charset="0"/>
              </a:rPr>
              <a:t>Crop marks at Frogmore.</a:t>
            </a:r>
          </a:p>
          <a:p>
            <a:pPr algn="ctr"/>
            <a:r>
              <a:rPr lang="en-GB" sz="1000" dirty="0" smtClean="0">
                <a:latin typeface="Arial" pitchFamily="34" charset="0"/>
                <a:cs typeface="Arial" pitchFamily="34" charset="0"/>
              </a:rPr>
              <a:t>[© Cambridge University Collection of Aerial Photography]</a:t>
            </a:r>
          </a:p>
          <a:p>
            <a:endParaRPr lang="en-GB" sz="1000" dirty="0">
              <a:latin typeface="Arial" pitchFamily="34" charset="0"/>
              <a:cs typeface="Arial" pitchFamily="34" charset="0"/>
            </a:endParaRPr>
          </a:p>
        </p:txBody>
      </p:sp>
      <p:sp>
        <p:nvSpPr>
          <p:cNvPr id="7" name="TextBox 6"/>
          <p:cNvSpPr txBox="1"/>
          <p:nvPr/>
        </p:nvSpPr>
        <p:spPr>
          <a:xfrm>
            <a:off x="4629151" y="5339443"/>
            <a:ext cx="4004582" cy="584776"/>
          </a:xfrm>
          <a:prstGeom prst="rect">
            <a:avLst/>
          </a:prstGeom>
          <a:noFill/>
        </p:spPr>
        <p:txBody>
          <a:bodyPr wrap="square" rtlCol="0">
            <a:spAutoFit/>
          </a:bodyPr>
          <a:lstStyle/>
          <a:p>
            <a:r>
              <a:rPr lang="en-GB" sz="1600" b="1" dirty="0">
                <a:latin typeface="Arial" pitchFamily="34" charset="0"/>
                <a:cs typeface="Arial" pitchFamily="34" charset="0"/>
              </a:rPr>
              <a:t>Can you see any other crop mark shapes in this photograph?</a:t>
            </a:r>
          </a:p>
        </p:txBody>
      </p:sp>
    </p:spTree>
    <p:extLst>
      <p:ext uri="{BB962C8B-B14F-4D97-AF65-F5344CB8AC3E}">
        <p14:creationId xmlns:p14="http://schemas.microsoft.com/office/powerpoint/2010/main" val="2146443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itchFamily="34" charset="0"/>
                <a:cs typeface="Arial" pitchFamily="34" charset="0"/>
              </a:rPr>
              <a:t>(AD 874) Viking Raids</a:t>
            </a:r>
          </a:p>
        </p:txBody>
      </p:sp>
      <p:sp>
        <p:nvSpPr>
          <p:cNvPr id="3" name="Content Placeholder 2"/>
          <p:cNvSpPr>
            <a:spLocks noGrp="1"/>
          </p:cNvSpPr>
          <p:nvPr>
            <p:ph sz="half" idx="1"/>
          </p:nvPr>
        </p:nvSpPr>
        <p:spPr>
          <a:xfrm>
            <a:off x="628650" y="1825627"/>
            <a:ext cx="3886200" cy="4098592"/>
          </a:xfrm>
        </p:spPr>
        <p:txBody>
          <a:bodyPr>
            <a:normAutofit lnSpcReduction="10000"/>
          </a:bodyPr>
          <a:lstStyle/>
          <a:p>
            <a:pPr marL="0" indent="0" algn="just">
              <a:lnSpc>
                <a:spcPct val="100000"/>
              </a:lnSpc>
              <a:spcBef>
                <a:spcPts val="336"/>
              </a:spcBef>
              <a:buNone/>
            </a:pPr>
            <a:r>
              <a:rPr lang="en-GB" sz="1400" dirty="0">
                <a:latin typeface="Arial" pitchFamily="34" charset="0"/>
                <a:cs typeface="Arial" pitchFamily="34" charset="0"/>
              </a:rPr>
              <a:t>During the 9</a:t>
            </a:r>
            <a:r>
              <a:rPr lang="en-GB" sz="1400" dirty="0" smtClean="0">
                <a:latin typeface="Arial" pitchFamily="34" charset="0"/>
                <a:cs typeface="Arial" pitchFamily="34" charset="0"/>
              </a:rPr>
              <a:t>th </a:t>
            </a:r>
            <a:r>
              <a:rPr lang="en-GB" sz="1400" dirty="0">
                <a:latin typeface="Arial" pitchFamily="34" charset="0"/>
                <a:cs typeface="Arial" pitchFamily="34" charset="0"/>
              </a:rPr>
              <a:t>century the Mercian kingdom came under attack from Viking raiders from Scandinavia. In </a:t>
            </a:r>
            <a:r>
              <a:rPr lang="en-GB" sz="1400" dirty="0" smtClean="0">
                <a:latin typeface="Arial" pitchFamily="34" charset="0"/>
                <a:cs typeface="Arial" pitchFamily="34" charset="0"/>
              </a:rPr>
              <a:t>AD 874 </a:t>
            </a:r>
            <a:r>
              <a:rPr lang="en-GB" sz="1400" dirty="0">
                <a:latin typeface="Arial" pitchFamily="34" charset="0"/>
                <a:cs typeface="Arial" pitchFamily="34" charset="0"/>
              </a:rPr>
              <a:t>they attacked the monastery at </a:t>
            </a:r>
            <a:r>
              <a:rPr lang="en-GB" sz="1400" dirty="0" err="1" smtClean="0">
                <a:latin typeface="Arial" pitchFamily="34" charset="0"/>
                <a:cs typeface="Arial" pitchFamily="34" charset="0"/>
              </a:rPr>
              <a:t>Wenlock</a:t>
            </a:r>
            <a:r>
              <a:rPr lang="en-GB" sz="1400" dirty="0" smtClean="0">
                <a:latin typeface="Arial" pitchFamily="34" charset="0"/>
                <a:cs typeface="Arial" pitchFamily="34" charset="0"/>
              </a:rPr>
              <a:t>. In AD 896 the Vikings </a:t>
            </a:r>
            <a:r>
              <a:rPr lang="en-GB" sz="1400" dirty="0">
                <a:latin typeface="Arial" pitchFamily="34" charset="0"/>
                <a:cs typeface="Arial" pitchFamily="34" charset="0"/>
              </a:rPr>
              <a:t>overwintered at </a:t>
            </a:r>
            <a:r>
              <a:rPr lang="en-GB" sz="1400" dirty="0" err="1">
                <a:latin typeface="Arial" pitchFamily="34" charset="0"/>
                <a:cs typeface="Arial" pitchFamily="34" charset="0"/>
              </a:rPr>
              <a:t>Quatford</a:t>
            </a:r>
            <a:r>
              <a:rPr lang="en-GB" sz="1400" dirty="0">
                <a:latin typeface="Arial" pitchFamily="34" charset="0"/>
                <a:cs typeface="Arial" pitchFamily="34" charset="0"/>
              </a:rPr>
              <a:t>, near </a:t>
            </a:r>
            <a:r>
              <a:rPr lang="en-GB" sz="1400" dirty="0" err="1">
                <a:latin typeface="Arial" pitchFamily="34" charset="0"/>
                <a:cs typeface="Arial" pitchFamily="34" charset="0"/>
              </a:rPr>
              <a:t>Bridgnorth</a:t>
            </a:r>
            <a:r>
              <a:rPr lang="en-GB" sz="1400" dirty="0">
                <a:latin typeface="Arial" pitchFamily="34" charset="0"/>
                <a:cs typeface="Arial" pitchFamily="34" charset="0"/>
              </a:rPr>
              <a:t>. This was a time of great instability. In </a:t>
            </a:r>
            <a:r>
              <a:rPr lang="en-GB" sz="1400" dirty="0" smtClean="0">
                <a:latin typeface="Arial" pitchFamily="34" charset="0"/>
                <a:cs typeface="Arial" pitchFamily="34" charset="0"/>
              </a:rPr>
              <a:t>AD 886 </a:t>
            </a:r>
            <a:r>
              <a:rPr lang="en-GB" sz="1400" dirty="0">
                <a:latin typeface="Arial" pitchFamily="34" charset="0"/>
                <a:cs typeface="Arial" pitchFamily="34" charset="0"/>
              </a:rPr>
              <a:t>the last Mercian king died and Shropshire was allied </a:t>
            </a:r>
            <a:r>
              <a:rPr lang="en-GB" sz="1400" dirty="0" smtClean="0">
                <a:latin typeface="Arial" pitchFamily="34" charset="0"/>
                <a:cs typeface="Arial" pitchFamily="34" charset="0"/>
              </a:rPr>
              <a:t>with the kingdom </a:t>
            </a:r>
            <a:r>
              <a:rPr lang="en-GB" sz="1400" dirty="0">
                <a:latin typeface="Arial" pitchFamily="34" charset="0"/>
                <a:cs typeface="Arial" pitchFamily="34" charset="0"/>
              </a:rPr>
              <a:t>of Wessex, the only kingdom to withstand the Viking advance. </a:t>
            </a:r>
            <a:endParaRPr lang="en-GB" sz="1400" dirty="0" smtClean="0">
              <a:latin typeface="Arial" pitchFamily="34" charset="0"/>
              <a:cs typeface="Arial" pitchFamily="34" charset="0"/>
            </a:endParaRPr>
          </a:p>
          <a:p>
            <a:pPr marL="0" indent="0" algn="just">
              <a:lnSpc>
                <a:spcPct val="100000"/>
              </a:lnSpc>
              <a:spcBef>
                <a:spcPts val="336"/>
              </a:spcBef>
              <a:buNone/>
            </a:pPr>
            <a:endParaRPr lang="en-GB" sz="1400" dirty="0">
              <a:latin typeface="Arial" pitchFamily="34" charset="0"/>
              <a:cs typeface="Arial" pitchFamily="34" charset="0"/>
            </a:endParaRPr>
          </a:p>
          <a:p>
            <a:pPr marL="0" indent="0" algn="just">
              <a:lnSpc>
                <a:spcPct val="100000"/>
              </a:lnSpc>
              <a:spcBef>
                <a:spcPts val="336"/>
              </a:spcBef>
              <a:buNone/>
            </a:pPr>
            <a:r>
              <a:rPr lang="en-GB" sz="1400" dirty="0" smtClean="0">
                <a:latin typeface="Arial" pitchFamily="34" charset="0"/>
                <a:cs typeface="Arial" pitchFamily="34" charset="0"/>
              </a:rPr>
              <a:t>The </a:t>
            </a:r>
            <a:r>
              <a:rPr lang="en-GB" sz="1400" dirty="0">
                <a:latin typeface="Arial" pitchFamily="34" charset="0"/>
                <a:cs typeface="Arial" pitchFamily="34" charset="0"/>
              </a:rPr>
              <a:t>threat of invaders </a:t>
            </a:r>
            <a:r>
              <a:rPr lang="en-GB" sz="1400" dirty="0" smtClean="0">
                <a:latin typeface="Arial" pitchFamily="34" charset="0"/>
                <a:cs typeface="Arial" pitchFamily="34" charset="0"/>
              </a:rPr>
              <a:t>may have prompted </a:t>
            </a:r>
            <a:r>
              <a:rPr lang="en-GB" sz="1400" dirty="0">
                <a:latin typeface="Arial" pitchFamily="34" charset="0"/>
                <a:cs typeface="Arial" pitchFamily="34" charset="0"/>
              </a:rPr>
              <a:t>people to bury their valuables for safekeeping. One of the most spectacular of these hoards was recently found near Litchfield in Staffordshire. It consists of stunning examples of Anglo-Saxon craftsmanship. Many of the items are decorative elements of swords and </a:t>
            </a:r>
            <a:r>
              <a:rPr lang="en-GB" sz="1400" dirty="0" smtClean="0">
                <a:latin typeface="Arial" pitchFamily="34" charset="0"/>
                <a:cs typeface="Arial" pitchFamily="34" charset="0"/>
              </a:rPr>
              <a:t>helmets, and </a:t>
            </a:r>
            <a:r>
              <a:rPr lang="en-GB" sz="1400" dirty="0">
                <a:latin typeface="Arial" pitchFamily="34" charset="0"/>
                <a:cs typeface="Arial" pitchFamily="34" charset="0"/>
              </a:rPr>
              <a:t>are made out of gold and inset with garnets.</a:t>
            </a: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264151" y="1825625"/>
            <a:ext cx="2616199" cy="2616200"/>
          </a:xfrm>
        </p:spPr>
      </p:pic>
      <p:sp>
        <p:nvSpPr>
          <p:cNvPr id="6" name="TextBox 5"/>
          <p:cNvSpPr txBox="1"/>
          <p:nvPr/>
        </p:nvSpPr>
        <p:spPr>
          <a:xfrm>
            <a:off x="4667250" y="4516116"/>
            <a:ext cx="3886200" cy="400110"/>
          </a:xfrm>
          <a:prstGeom prst="rect">
            <a:avLst/>
          </a:prstGeom>
          <a:noFill/>
        </p:spPr>
        <p:txBody>
          <a:bodyPr wrap="square" rtlCol="0">
            <a:spAutoFit/>
          </a:bodyPr>
          <a:lstStyle/>
          <a:p>
            <a:pPr algn="ctr"/>
            <a:r>
              <a:rPr lang="en-GB" sz="1000" dirty="0" smtClean="0">
                <a:latin typeface="Arial" pitchFamily="34" charset="0"/>
                <a:cs typeface="Arial" pitchFamily="34" charset="0"/>
              </a:rPr>
              <a:t>A selection of items from the Staffordshire Hoard.</a:t>
            </a:r>
          </a:p>
          <a:p>
            <a:pPr algn="ctr"/>
            <a:r>
              <a:rPr lang="en-GB" sz="1000" dirty="0" smtClean="0">
                <a:latin typeface="Arial" pitchFamily="34" charset="0"/>
                <a:cs typeface="Arial" pitchFamily="34" charset="0"/>
              </a:rPr>
              <a:t>[© Birmingham </a:t>
            </a:r>
            <a:r>
              <a:rPr lang="en-GB" sz="1000" dirty="0">
                <a:latin typeface="Arial" pitchFamily="34" charset="0"/>
                <a:cs typeface="Arial" pitchFamily="34" charset="0"/>
              </a:rPr>
              <a:t>Museums </a:t>
            </a:r>
            <a:r>
              <a:rPr lang="en-GB" sz="1000" dirty="0" smtClean="0">
                <a:latin typeface="Arial" pitchFamily="34" charset="0"/>
                <a:cs typeface="Arial" pitchFamily="34" charset="0"/>
              </a:rPr>
              <a:t>Trust]</a:t>
            </a:r>
            <a:endParaRPr lang="en-GB" sz="1000" dirty="0">
              <a:latin typeface="Arial" pitchFamily="34" charset="0"/>
              <a:cs typeface="Arial" pitchFamily="34" charset="0"/>
            </a:endParaRPr>
          </a:p>
        </p:txBody>
      </p:sp>
      <p:sp>
        <p:nvSpPr>
          <p:cNvPr id="7" name="TextBox 6"/>
          <p:cNvSpPr txBox="1"/>
          <p:nvPr/>
        </p:nvSpPr>
        <p:spPr>
          <a:xfrm>
            <a:off x="4763861" y="5339443"/>
            <a:ext cx="3869872" cy="584776"/>
          </a:xfrm>
          <a:prstGeom prst="rect">
            <a:avLst/>
          </a:prstGeom>
          <a:noFill/>
        </p:spPr>
        <p:txBody>
          <a:bodyPr wrap="square" rtlCol="0">
            <a:spAutoFit/>
          </a:bodyPr>
          <a:lstStyle/>
          <a:p>
            <a:r>
              <a:rPr lang="en-GB" sz="1600" b="1" dirty="0">
                <a:latin typeface="Arial" pitchFamily="34" charset="0"/>
                <a:cs typeface="Arial" pitchFamily="34" charset="0"/>
              </a:rPr>
              <a:t>Where would you choose to hide things to keep them safe?</a:t>
            </a:r>
          </a:p>
        </p:txBody>
      </p:sp>
    </p:spTree>
    <p:extLst>
      <p:ext uri="{BB962C8B-B14F-4D97-AF65-F5344CB8AC3E}">
        <p14:creationId xmlns:p14="http://schemas.microsoft.com/office/powerpoint/2010/main" val="6310868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a:latin typeface="Arial" pitchFamily="34" charset="0"/>
                <a:cs typeface="Arial" pitchFamily="34" charset="0"/>
              </a:rPr>
              <a:t>(AD 929</a:t>
            </a:r>
            <a:r>
              <a:rPr lang="en-GB" sz="4000" b="1" dirty="0" smtClean="0">
                <a:latin typeface="Arial" pitchFamily="34" charset="0"/>
                <a:cs typeface="Arial" pitchFamily="34" charset="0"/>
              </a:rPr>
              <a:t>) Saxon </a:t>
            </a:r>
            <a:r>
              <a:rPr lang="en-GB" sz="4000" b="1" dirty="0">
                <a:latin typeface="Arial" pitchFamily="34" charset="0"/>
                <a:cs typeface="Arial" pitchFamily="34" charset="0"/>
              </a:rPr>
              <a:t>Coins from Shrewsbury</a:t>
            </a:r>
          </a:p>
        </p:txBody>
      </p:sp>
      <p:sp>
        <p:nvSpPr>
          <p:cNvPr id="3" name="Content Placeholder 2"/>
          <p:cNvSpPr>
            <a:spLocks noGrp="1"/>
          </p:cNvSpPr>
          <p:nvPr>
            <p:ph sz="half" idx="1"/>
          </p:nvPr>
        </p:nvSpPr>
        <p:spPr>
          <a:xfrm>
            <a:off x="628650" y="1825627"/>
            <a:ext cx="3886200" cy="4201100"/>
          </a:xfrm>
        </p:spPr>
        <p:txBody>
          <a:bodyPr>
            <a:normAutofit/>
          </a:bodyPr>
          <a:lstStyle/>
          <a:p>
            <a:pPr marL="0" indent="0" algn="just">
              <a:lnSpc>
                <a:spcPct val="100000"/>
              </a:lnSpc>
              <a:spcBef>
                <a:spcPts val="336"/>
              </a:spcBef>
              <a:buNone/>
            </a:pPr>
            <a:r>
              <a:rPr lang="en-GB" sz="1400" dirty="0">
                <a:latin typeface="Arial" pitchFamily="34" charset="0"/>
                <a:cs typeface="Arial" pitchFamily="34" charset="0"/>
              </a:rPr>
              <a:t>To withstand the threat of Viking raids, fortified settlements or </a:t>
            </a:r>
            <a:r>
              <a:rPr lang="en-GB" sz="1400" dirty="0" smtClean="0">
                <a:latin typeface="Arial" pitchFamily="34" charset="0"/>
                <a:cs typeface="Arial" pitchFamily="34" charset="0"/>
              </a:rPr>
              <a:t>‘</a:t>
            </a:r>
            <a:r>
              <a:rPr lang="en-GB" sz="1400" dirty="0" err="1" smtClean="0">
                <a:latin typeface="Arial" pitchFamily="34" charset="0"/>
                <a:cs typeface="Arial" pitchFamily="34" charset="0"/>
              </a:rPr>
              <a:t>burhs</a:t>
            </a:r>
            <a:r>
              <a:rPr lang="en-GB" sz="1400" dirty="0" smtClean="0">
                <a:latin typeface="Arial" pitchFamily="34" charset="0"/>
                <a:cs typeface="Arial" pitchFamily="34" charset="0"/>
              </a:rPr>
              <a:t>’ </a:t>
            </a:r>
            <a:r>
              <a:rPr lang="en-GB" sz="1400" dirty="0">
                <a:latin typeface="Arial" pitchFamily="34" charset="0"/>
                <a:cs typeface="Arial" pitchFamily="34" charset="0"/>
              </a:rPr>
              <a:t>were established. The most notable of these was </a:t>
            </a:r>
            <a:r>
              <a:rPr lang="en-GB" sz="1400" dirty="0" smtClean="0">
                <a:latin typeface="Arial" pitchFamily="34" charset="0"/>
                <a:cs typeface="Arial" pitchFamily="34" charset="0"/>
              </a:rPr>
              <a:t>Shrewsbury which is protected within a large loop of the River Severn. </a:t>
            </a:r>
            <a:r>
              <a:rPr lang="en-GB" sz="1400" dirty="0">
                <a:latin typeface="Arial" pitchFamily="34" charset="0"/>
                <a:cs typeface="Arial" pitchFamily="34" charset="0"/>
              </a:rPr>
              <a:t>The first written record of the town is mentioned in a charter of the Mercian </a:t>
            </a:r>
            <a:r>
              <a:rPr lang="en-GB" sz="1400" dirty="0" smtClean="0">
                <a:latin typeface="Arial" pitchFamily="34" charset="0"/>
                <a:cs typeface="Arial" pitchFamily="34" charset="0"/>
              </a:rPr>
              <a:t>rulers </a:t>
            </a:r>
            <a:r>
              <a:rPr lang="en-GB" sz="1400" dirty="0" err="1">
                <a:latin typeface="Arial" pitchFamily="34" charset="0"/>
                <a:cs typeface="Arial" pitchFamily="34" charset="0"/>
              </a:rPr>
              <a:t>Aethelred</a:t>
            </a:r>
            <a:r>
              <a:rPr lang="en-GB" sz="1400" dirty="0">
                <a:latin typeface="Arial" pitchFamily="34" charset="0"/>
                <a:cs typeface="Arial" pitchFamily="34" charset="0"/>
              </a:rPr>
              <a:t> and </a:t>
            </a:r>
            <a:r>
              <a:rPr lang="en-GB" sz="1400" dirty="0" err="1">
                <a:latin typeface="Arial" pitchFamily="34" charset="0"/>
                <a:cs typeface="Arial" pitchFamily="34" charset="0"/>
              </a:rPr>
              <a:t>Aelfleda</a:t>
            </a:r>
            <a:r>
              <a:rPr lang="en-GB" sz="1400" dirty="0">
                <a:latin typeface="Arial" pitchFamily="34" charset="0"/>
                <a:cs typeface="Arial" pitchFamily="34" charset="0"/>
              </a:rPr>
              <a:t> in </a:t>
            </a:r>
            <a:r>
              <a:rPr lang="en-GB" sz="1400" dirty="0" smtClean="0">
                <a:latin typeface="Arial" pitchFamily="34" charset="0"/>
                <a:cs typeface="Arial" pitchFamily="34" charset="0"/>
              </a:rPr>
              <a:t>AD 901</a:t>
            </a:r>
            <a:r>
              <a:rPr lang="en-GB" sz="1400" dirty="0">
                <a:latin typeface="Arial" pitchFamily="34" charset="0"/>
                <a:cs typeface="Arial" pitchFamily="34" charset="0"/>
              </a:rPr>
              <a:t>. It is called </a:t>
            </a:r>
            <a:r>
              <a:rPr lang="en-GB" sz="1400" dirty="0" smtClean="0">
                <a:latin typeface="Arial" pitchFamily="34" charset="0"/>
                <a:cs typeface="Arial" pitchFamily="34" charset="0"/>
              </a:rPr>
              <a:t>‘</a:t>
            </a:r>
            <a:r>
              <a:rPr lang="en-GB" sz="1400" dirty="0" err="1" smtClean="0">
                <a:latin typeface="Arial" pitchFamily="34" charset="0"/>
                <a:cs typeface="Arial" pitchFamily="34" charset="0"/>
              </a:rPr>
              <a:t>civitas</a:t>
            </a:r>
            <a:r>
              <a:rPr lang="en-GB" sz="1400" dirty="0" smtClean="0">
                <a:latin typeface="Arial" pitchFamily="34" charset="0"/>
                <a:cs typeface="Arial" pitchFamily="34" charset="0"/>
              </a:rPr>
              <a:t> </a:t>
            </a:r>
            <a:r>
              <a:rPr lang="en-GB" sz="1400" dirty="0" err="1" smtClean="0">
                <a:latin typeface="Arial" pitchFamily="34" charset="0"/>
                <a:cs typeface="Arial" pitchFamily="34" charset="0"/>
              </a:rPr>
              <a:t>Scrobbesbyrig</a:t>
            </a:r>
            <a:r>
              <a:rPr lang="en-GB" sz="1400" dirty="0" smtClean="0">
                <a:latin typeface="Arial" pitchFamily="34" charset="0"/>
                <a:cs typeface="Arial" pitchFamily="34" charset="0"/>
              </a:rPr>
              <a:t>’, which is thought </a:t>
            </a:r>
            <a:r>
              <a:rPr lang="en-GB" sz="1400" dirty="0">
                <a:latin typeface="Arial" pitchFamily="34" charset="0"/>
                <a:cs typeface="Arial" pitchFamily="34" charset="0"/>
              </a:rPr>
              <a:t>to mean </a:t>
            </a:r>
            <a:r>
              <a:rPr lang="en-GB" sz="1400" dirty="0" smtClean="0">
                <a:latin typeface="Arial" pitchFamily="34" charset="0"/>
                <a:cs typeface="Arial" pitchFamily="34" charset="0"/>
              </a:rPr>
              <a:t>‘fortified </a:t>
            </a:r>
            <a:r>
              <a:rPr lang="en-GB" sz="1400" dirty="0">
                <a:latin typeface="Arial" pitchFamily="34" charset="0"/>
                <a:cs typeface="Arial" pitchFamily="34" charset="0"/>
              </a:rPr>
              <a:t>place of </a:t>
            </a:r>
            <a:r>
              <a:rPr lang="en-GB" sz="1400" dirty="0" smtClean="0">
                <a:latin typeface="Arial" pitchFamily="34" charset="0"/>
                <a:cs typeface="Arial" pitchFamily="34" charset="0"/>
              </a:rPr>
              <a:t>scrubland’.</a:t>
            </a:r>
          </a:p>
          <a:p>
            <a:pPr marL="0" indent="0" algn="just">
              <a:lnSpc>
                <a:spcPct val="100000"/>
              </a:lnSpc>
              <a:spcBef>
                <a:spcPts val="336"/>
              </a:spcBef>
              <a:buNone/>
            </a:pPr>
            <a:endParaRPr lang="en-GB" sz="1400" dirty="0">
              <a:latin typeface="Arial" pitchFamily="34" charset="0"/>
              <a:cs typeface="Arial" pitchFamily="34" charset="0"/>
            </a:endParaRPr>
          </a:p>
          <a:p>
            <a:pPr marL="0" indent="0" algn="just">
              <a:lnSpc>
                <a:spcPct val="100000"/>
              </a:lnSpc>
              <a:spcBef>
                <a:spcPts val="336"/>
              </a:spcBef>
              <a:buNone/>
            </a:pPr>
            <a:r>
              <a:rPr lang="en-GB" sz="1400" dirty="0" smtClean="0">
                <a:latin typeface="Arial" pitchFamily="34" charset="0"/>
                <a:cs typeface="Arial" pitchFamily="34" charset="0"/>
              </a:rPr>
              <a:t>Shrewsbury </a:t>
            </a:r>
            <a:r>
              <a:rPr lang="en-GB" sz="1400" dirty="0">
                <a:latin typeface="Arial" pitchFamily="34" charset="0"/>
                <a:cs typeface="Arial" pitchFamily="34" charset="0"/>
              </a:rPr>
              <a:t>became the centre of a new administrative system called </a:t>
            </a:r>
            <a:r>
              <a:rPr lang="en-GB" sz="1400" dirty="0" smtClean="0">
                <a:latin typeface="Arial" pitchFamily="34" charset="0"/>
                <a:cs typeface="Arial" pitchFamily="34" charset="0"/>
              </a:rPr>
              <a:t>‘shires’. </a:t>
            </a:r>
            <a:r>
              <a:rPr lang="en-GB" sz="1400" dirty="0">
                <a:latin typeface="Arial" pitchFamily="34" charset="0"/>
                <a:cs typeface="Arial" pitchFamily="34" charset="0"/>
              </a:rPr>
              <a:t>By </a:t>
            </a:r>
            <a:r>
              <a:rPr lang="en-GB" sz="1400" dirty="0" smtClean="0">
                <a:latin typeface="Arial" pitchFamily="34" charset="0"/>
                <a:cs typeface="Arial" pitchFamily="34" charset="0"/>
              </a:rPr>
              <a:t>AD 929 it was </a:t>
            </a:r>
            <a:r>
              <a:rPr lang="en-GB" sz="1400" dirty="0">
                <a:latin typeface="Arial" pitchFamily="34" charset="0"/>
                <a:cs typeface="Arial" pitchFamily="34" charset="0"/>
              </a:rPr>
              <a:t>established and secure enough to be the site of a Royal mint. </a:t>
            </a:r>
            <a:endParaRPr lang="en-GB" sz="1400" dirty="0" smtClean="0">
              <a:latin typeface="Arial" pitchFamily="34" charset="0"/>
              <a:cs typeface="Arial" pitchFamily="34" charset="0"/>
            </a:endParaRPr>
          </a:p>
          <a:p>
            <a:pPr marL="0" indent="0" algn="just">
              <a:lnSpc>
                <a:spcPct val="100000"/>
              </a:lnSpc>
              <a:spcBef>
                <a:spcPts val="336"/>
              </a:spcBef>
              <a:buNone/>
            </a:pPr>
            <a:endParaRPr lang="en-GB" sz="1400" dirty="0" smtClean="0">
              <a:latin typeface="Arial" pitchFamily="34" charset="0"/>
              <a:cs typeface="Arial" pitchFamily="34" charset="0"/>
            </a:endParaRPr>
          </a:p>
          <a:p>
            <a:pPr marL="0" indent="0" algn="just">
              <a:lnSpc>
                <a:spcPct val="100000"/>
              </a:lnSpc>
              <a:spcBef>
                <a:spcPts val="336"/>
              </a:spcBef>
              <a:buNone/>
            </a:pPr>
            <a:r>
              <a:rPr lang="en-GB" sz="1400" dirty="0" smtClean="0">
                <a:latin typeface="Arial" pitchFamily="34" charset="0"/>
                <a:cs typeface="Arial" pitchFamily="34" charset="0"/>
              </a:rPr>
              <a:t>These </a:t>
            </a:r>
            <a:r>
              <a:rPr lang="en-GB" sz="1400" dirty="0">
                <a:latin typeface="Arial" pitchFamily="34" charset="0"/>
                <a:cs typeface="Arial" pitchFamily="34" charset="0"/>
              </a:rPr>
              <a:t>sketches show some of the silver coins </a:t>
            </a:r>
            <a:r>
              <a:rPr lang="en-GB" sz="1400" dirty="0" smtClean="0">
                <a:latin typeface="Arial" pitchFamily="34" charset="0"/>
                <a:cs typeface="Arial" pitchFamily="34" charset="0"/>
              </a:rPr>
              <a:t>that were </a:t>
            </a:r>
            <a:r>
              <a:rPr lang="en-GB" sz="1400" dirty="0">
                <a:latin typeface="Arial" pitchFamily="34" charset="0"/>
                <a:cs typeface="Arial" pitchFamily="34" charset="0"/>
              </a:rPr>
              <a:t>made </a:t>
            </a:r>
            <a:r>
              <a:rPr lang="en-GB" sz="1400" dirty="0" smtClean="0">
                <a:latin typeface="Arial" pitchFamily="34" charset="0"/>
                <a:cs typeface="Arial" pitchFamily="34" charset="0"/>
              </a:rPr>
              <a:t>at the mint.</a:t>
            </a:r>
            <a:endParaRPr lang="en-GB" sz="1400" dirty="0">
              <a:latin typeface="Arial" pitchFamily="34" charset="0"/>
              <a:cs typeface="Arial" pitchFamily="34" charset="0"/>
            </a:endParaRP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629150" y="1882933"/>
            <a:ext cx="3886200" cy="2501587"/>
          </a:xfrm>
        </p:spPr>
      </p:pic>
      <p:sp>
        <p:nvSpPr>
          <p:cNvPr id="6" name="TextBox 5"/>
          <p:cNvSpPr txBox="1"/>
          <p:nvPr/>
        </p:nvSpPr>
        <p:spPr>
          <a:xfrm>
            <a:off x="4629150" y="4576308"/>
            <a:ext cx="3886200" cy="400110"/>
          </a:xfrm>
          <a:prstGeom prst="rect">
            <a:avLst/>
          </a:prstGeom>
          <a:noFill/>
        </p:spPr>
        <p:txBody>
          <a:bodyPr wrap="square" rtlCol="0">
            <a:spAutoFit/>
          </a:bodyPr>
          <a:lstStyle/>
          <a:p>
            <a:pPr algn="ctr"/>
            <a:r>
              <a:rPr lang="en-GB" sz="1000" dirty="0" smtClean="0">
                <a:latin typeface="Arial" pitchFamily="34" charset="0"/>
                <a:cs typeface="Arial" pitchFamily="34" charset="0"/>
              </a:rPr>
              <a:t>Saxon coins minted at Shrewsbury.</a:t>
            </a:r>
          </a:p>
          <a:p>
            <a:pPr algn="ctr"/>
            <a:r>
              <a:rPr lang="en-GB" sz="1000" dirty="0" smtClean="0">
                <a:latin typeface="Arial" pitchFamily="34" charset="0"/>
                <a:cs typeface="Arial" pitchFamily="34" charset="0"/>
              </a:rPr>
              <a:t>[© Shropshire Archives Ref 6001/198/52]</a:t>
            </a:r>
            <a:endParaRPr lang="en-GB" sz="1000" dirty="0">
              <a:latin typeface="Arial" pitchFamily="34" charset="0"/>
              <a:cs typeface="Arial" pitchFamily="34" charset="0"/>
            </a:endParaRPr>
          </a:p>
        </p:txBody>
      </p:sp>
      <p:sp>
        <p:nvSpPr>
          <p:cNvPr id="7" name="TextBox 6"/>
          <p:cNvSpPr txBox="1"/>
          <p:nvPr/>
        </p:nvSpPr>
        <p:spPr>
          <a:xfrm>
            <a:off x="4763861" y="5339443"/>
            <a:ext cx="3869872" cy="584775"/>
          </a:xfrm>
          <a:prstGeom prst="rect">
            <a:avLst/>
          </a:prstGeom>
          <a:noFill/>
        </p:spPr>
        <p:txBody>
          <a:bodyPr wrap="square" rtlCol="0">
            <a:spAutoFit/>
          </a:bodyPr>
          <a:lstStyle/>
          <a:p>
            <a:r>
              <a:rPr lang="en-GB" sz="1600" b="1" dirty="0" smtClean="0">
                <a:latin typeface="Arial" pitchFamily="34" charset="0"/>
                <a:cs typeface="Arial" pitchFamily="34" charset="0"/>
              </a:rPr>
              <a:t>Why do rulers put their portraits on coins?</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22954285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itchFamily="34" charset="0"/>
                <a:cs typeface="Arial" pitchFamily="34" charset="0"/>
              </a:rPr>
              <a:t>(AD 1067) Norman Castles</a:t>
            </a:r>
          </a:p>
        </p:txBody>
      </p:sp>
      <p:sp>
        <p:nvSpPr>
          <p:cNvPr id="3" name="Content Placeholder 2"/>
          <p:cNvSpPr>
            <a:spLocks noGrp="1"/>
          </p:cNvSpPr>
          <p:nvPr>
            <p:ph sz="half" idx="1"/>
          </p:nvPr>
        </p:nvSpPr>
        <p:spPr>
          <a:xfrm>
            <a:off x="628650" y="1825627"/>
            <a:ext cx="3886200" cy="4098592"/>
          </a:xfrm>
        </p:spPr>
        <p:txBody>
          <a:bodyPr>
            <a:normAutofit fontScale="92500" lnSpcReduction="10000"/>
          </a:bodyPr>
          <a:lstStyle/>
          <a:p>
            <a:pPr marL="0" indent="0" algn="just">
              <a:lnSpc>
                <a:spcPct val="100000"/>
              </a:lnSpc>
              <a:spcBef>
                <a:spcPts val="336"/>
              </a:spcBef>
              <a:buNone/>
            </a:pPr>
            <a:r>
              <a:rPr lang="en-GB" sz="1400" dirty="0">
                <a:latin typeface="Arial" pitchFamily="34" charset="0"/>
                <a:cs typeface="Arial" pitchFamily="34" charset="0"/>
              </a:rPr>
              <a:t>The construction of castles helped the Normans to </a:t>
            </a:r>
            <a:r>
              <a:rPr lang="en-GB" sz="1400" dirty="0" smtClean="0">
                <a:latin typeface="Arial" pitchFamily="34" charset="0"/>
                <a:cs typeface="Arial" pitchFamily="34" charset="0"/>
              </a:rPr>
              <a:t>invade </a:t>
            </a:r>
            <a:r>
              <a:rPr lang="en-GB" sz="1400" dirty="0">
                <a:latin typeface="Arial" pitchFamily="34" charset="0"/>
                <a:cs typeface="Arial" pitchFamily="34" charset="0"/>
              </a:rPr>
              <a:t>and retain power in England. Shropshire’s position on the much fought over border with Wales means that there is a high concentration of sites </a:t>
            </a:r>
            <a:r>
              <a:rPr lang="en-GB" sz="1400" dirty="0" smtClean="0">
                <a:latin typeface="Arial" pitchFamily="34" charset="0"/>
                <a:cs typeface="Arial" pitchFamily="34" charset="0"/>
              </a:rPr>
              <a:t>here. </a:t>
            </a:r>
            <a:r>
              <a:rPr lang="en-GB" sz="1400" dirty="0">
                <a:latin typeface="Arial" pitchFamily="34" charset="0"/>
                <a:cs typeface="Arial" pitchFamily="34" charset="0"/>
              </a:rPr>
              <a:t>Norman castles were built as much to dominate the local area as to defend it</a:t>
            </a:r>
            <a:r>
              <a:rPr lang="en-GB" sz="1400" dirty="0" smtClean="0">
                <a:latin typeface="Arial" pitchFamily="34" charset="0"/>
                <a:cs typeface="Arial" pitchFamily="34" charset="0"/>
              </a:rPr>
              <a:t>.</a:t>
            </a:r>
          </a:p>
          <a:p>
            <a:pPr marL="0" indent="0" algn="just">
              <a:lnSpc>
                <a:spcPct val="100000"/>
              </a:lnSpc>
              <a:spcBef>
                <a:spcPts val="336"/>
              </a:spcBef>
              <a:buNone/>
            </a:pPr>
            <a:endParaRPr lang="en-GB" sz="1400" dirty="0">
              <a:latin typeface="Arial" pitchFamily="34" charset="0"/>
              <a:cs typeface="Arial" pitchFamily="34" charset="0"/>
            </a:endParaRPr>
          </a:p>
          <a:p>
            <a:pPr marL="0" indent="0" algn="just">
              <a:lnSpc>
                <a:spcPct val="100000"/>
              </a:lnSpc>
              <a:spcBef>
                <a:spcPts val="336"/>
              </a:spcBef>
              <a:buNone/>
            </a:pPr>
            <a:r>
              <a:rPr lang="en-GB" sz="1400" dirty="0" smtClean="0">
                <a:latin typeface="Arial" pitchFamily="34" charset="0"/>
                <a:cs typeface="Arial" pitchFamily="34" charset="0"/>
              </a:rPr>
              <a:t>A </a:t>
            </a:r>
            <a:r>
              <a:rPr lang="en-GB" sz="1400" dirty="0">
                <a:latin typeface="Arial" pitchFamily="34" charset="0"/>
                <a:cs typeface="Arial" pitchFamily="34" charset="0"/>
              </a:rPr>
              <a:t>typical Norman castle was of a </a:t>
            </a:r>
            <a:r>
              <a:rPr lang="en-GB" sz="1400" dirty="0" err="1">
                <a:latin typeface="Arial" pitchFamily="34" charset="0"/>
                <a:cs typeface="Arial" pitchFamily="34" charset="0"/>
              </a:rPr>
              <a:t>motte</a:t>
            </a:r>
            <a:r>
              <a:rPr lang="en-GB" sz="1400" dirty="0">
                <a:latin typeface="Arial" pitchFamily="34" charset="0"/>
                <a:cs typeface="Arial" pitchFamily="34" charset="0"/>
              </a:rPr>
              <a:t> and bailey design. The </a:t>
            </a:r>
            <a:r>
              <a:rPr lang="en-GB" sz="1400" dirty="0" smtClean="0">
                <a:latin typeface="Arial" pitchFamily="34" charset="0"/>
                <a:cs typeface="Arial" pitchFamily="34" charset="0"/>
              </a:rPr>
              <a:t>‘</a:t>
            </a:r>
            <a:r>
              <a:rPr lang="en-GB" sz="1400" dirty="0" err="1" smtClean="0">
                <a:latin typeface="Arial" pitchFamily="34" charset="0"/>
                <a:cs typeface="Arial" pitchFamily="34" charset="0"/>
              </a:rPr>
              <a:t>motte</a:t>
            </a:r>
            <a:r>
              <a:rPr lang="en-GB" sz="1400" dirty="0" smtClean="0">
                <a:latin typeface="Arial" pitchFamily="34" charset="0"/>
                <a:cs typeface="Arial" pitchFamily="34" charset="0"/>
              </a:rPr>
              <a:t>’ </a:t>
            </a:r>
            <a:r>
              <a:rPr lang="en-GB" sz="1400" dirty="0">
                <a:latin typeface="Arial" pitchFamily="34" charset="0"/>
                <a:cs typeface="Arial" pitchFamily="34" charset="0"/>
              </a:rPr>
              <a:t>was a mound of earth which would have had a timber tower on it, perhaps surrounded by a wooden </a:t>
            </a:r>
            <a:r>
              <a:rPr lang="en-GB" sz="1400" dirty="0" smtClean="0">
                <a:latin typeface="Arial" pitchFamily="34" charset="0"/>
                <a:cs typeface="Arial" pitchFamily="34" charset="0"/>
              </a:rPr>
              <a:t>palisade (fence). </a:t>
            </a:r>
            <a:r>
              <a:rPr lang="en-GB" sz="1400" dirty="0">
                <a:latin typeface="Arial" pitchFamily="34" charset="0"/>
                <a:cs typeface="Arial" pitchFamily="34" charset="0"/>
              </a:rPr>
              <a:t>The </a:t>
            </a:r>
            <a:r>
              <a:rPr lang="en-GB" sz="1400" dirty="0" smtClean="0">
                <a:latin typeface="Arial" pitchFamily="34" charset="0"/>
                <a:cs typeface="Arial" pitchFamily="34" charset="0"/>
              </a:rPr>
              <a:t>‘bailey’ </a:t>
            </a:r>
            <a:r>
              <a:rPr lang="en-GB" sz="1400" dirty="0">
                <a:latin typeface="Arial" pitchFamily="34" charset="0"/>
                <a:cs typeface="Arial" pitchFamily="34" charset="0"/>
              </a:rPr>
              <a:t>was an enclosure at the foot of the mound which would also be defended by a palisade and possibly a ditch. Within the bailey there would have been </a:t>
            </a:r>
            <a:r>
              <a:rPr lang="en-GB" sz="1400" dirty="0" smtClean="0">
                <a:latin typeface="Arial" pitchFamily="34" charset="0"/>
                <a:cs typeface="Arial" pitchFamily="34" charset="0"/>
              </a:rPr>
              <a:t>houses and </a:t>
            </a:r>
            <a:r>
              <a:rPr lang="en-GB" sz="1400" dirty="0">
                <a:latin typeface="Arial" pitchFamily="34" charset="0"/>
                <a:cs typeface="Arial" pitchFamily="34" charset="0"/>
              </a:rPr>
              <a:t>stables. </a:t>
            </a:r>
            <a:endParaRPr lang="en-GB" sz="1400" dirty="0" smtClean="0">
              <a:latin typeface="Arial" pitchFamily="34" charset="0"/>
              <a:cs typeface="Arial" pitchFamily="34" charset="0"/>
            </a:endParaRPr>
          </a:p>
          <a:p>
            <a:pPr marL="0" indent="0" algn="just">
              <a:lnSpc>
                <a:spcPct val="100000"/>
              </a:lnSpc>
              <a:spcBef>
                <a:spcPts val="336"/>
              </a:spcBef>
              <a:buNone/>
            </a:pPr>
            <a:endParaRPr lang="en-GB" sz="1400" dirty="0" smtClean="0">
              <a:latin typeface="Arial" pitchFamily="34" charset="0"/>
              <a:cs typeface="Arial" pitchFamily="34" charset="0"/>
            </a:endParaRPr>
          </a:p>
          <a:p>
            <a:pPr marL="0" indent="0" algn="just">
              <a:lnSpc>
                <a:spcPct val="100000"/>
              </a:lnSpc>
              <a:spcBef>
                <a:spcPts val="336"/>
              </a:spcBef>
              <a:buNone/>
            </a:pPr>
            <a:r>
              <a:rPr lang="en-GB" sz="1400" dirty="0" smtClean="0">
                <a:latin typeface="Arial" pitchFamily="34" charset="0"/>
                <a:cs typeface="Arial" pitchFamily="34" charset="0"/>
              </a:rPr>
              <a:t>This </a:t>
            </a:r>
            <a:r>
              <a:rPr lang="en-GB" sz="1400" dirty="0">
                <a:latin typeface="Arial" pitchFamily="34" charset="0"/>
                <a:cs typeface="Arial" pitchFamily="34" charset="0"/>
              </a:rPr>
              <a:t>illustration shows how Shrewsbury </a:t>
            </a:r>
            <a:r>
              <a:rPr lang="en-GB" sz="1400" dirty="0" smtClean="0">
                <a:latin typeface="Arial" pitchFamily="34" charset="0"/>
                <a:cs typeface="Arial" pitchFamily="34" charset="0"/>
              </a:rPr>
              <a:t>Castle </a:t>
            </a:r>
            <a:r>
              <a:rPr lang="en-GB" sz="1400" dirty="0">
                <a:latin typeface="Arial" pitchFamily="34" charset="0"/>
                <a:cs typeface="Arial" pitchFamily="34" charset="0"/>
              </a:rPr>
              <a:t>would have </a:t>
            </a:r>
            <a:r>
              <a:rPr lang="en-GB" sz="1400" dirty="0" smtClean="0">
                <a:latin typeface="Arial" pitchFamily="34" charset="0"/>
                <a:cs typeface="Arial" pitchFamily="34" charset="0"/>
              </a:rPr>
              <a:t>looked. </a:t>
            </a:r>
            <a:r>
              <a:rPr lang="en-GB" sz="1400" dirty="0">
                <a:latin typeface="Arial" pitchFamily="34" charset="0"/>
                <a:cs typeface="Arial" pitchFamily="34" charset="0"/>
              </a:rPr>
              <a:t>It had an outer and inner bailey, and records say that 51 houses had to be demolished so that it could be built.</a:t>
            </a: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761981" y="1825627"/>
            <a:ext cx="3620538" cy="2657475"/>
          </a:xfrm>
        </p:spPr>
      </p:pic>
      <p:sp>
        <p:nvSpPr>
          <p:cNvPr id="6" name="TextBox 5"/>
          <p:cNvSpPr txBox="1"/>
          <p:nvPr/>
        </p:nvSpPr>
        <p:spPr>
          <a:xfrm>
            <a:off x="4629150" y="4592151"/>
            <a:ext cx="3886200" cy="400110"/>
          </a:xfrm>
          <a:prstGeom prst="rect">
            <a:avLst/>
          </a:prstGeom>
          <a:noFill/>
        </p:spPr>
        <p:txBody>
          <a:bodyPr wrap="square" rtlCol="0">
            <a:spAutoFit/>
          </a:bodyPr>
          <a:lstStyle/>
          <a:p>
            <a:pPr algn="ctr"/>
            <a:r>
              <a:rPr lang="en-GB" sz="1000" dirty="0">
                <a:latin typeface="Arial" pitchFamily="34" charset="0"/>
                <a:cs typeface="Arial" pitchFamily="34" charset="0"/>
              </a:rPr>
              <a:t>Shrewsbury Castle c. 1086, by Peter </a:t>
            </a:r>
            <a:r>
              <a:rPr lang="en-GB" sz="1000" dirty="0" err="1" smtClean="0">
                <a:latin typeface="Arial" pitchFamily="34" charset="0"/>
                <a:cs typeface="Arial" pitchFamily="34" charset="0"/>
              </a:rPr>
              <a:t>Scholefield</a:t>
            </a:r>
            <a:r>
              <a:rPr lang="en-GB" sz="1000" dirty="0" smtClean="0">
                <a:latin typeface="Arial" pitchFamily="34" charset="0"/>
                <a:cs typeface="Arial" pitchFamily="34" charset="0"/>
              </a:rPr>
              <a:t>.</a:t>
            </a:r>
          </a:p>
          <a:p>
            <a:pPr algn="ctr"/>
            <a:r>
              <a:rPr lang="en-GB" sz="1000" dirty="0" smtClean="0">
                <a:latin typeface="Arial" pitchFamily="34" charset="0"/>
                <a:cs typeface="Arial" pitchFamily="34" charset="0"/>
              </a:rPr>
              <a:t>[© Shropshire Council]</a:t>
            </a:r>
            <a:endParaRPr lang="en-GB" sz="1000" dirty="0">
              <a:latin typeface="Arial" pitchFamily="34" charset="0"/>
              <a:cs typeface="Arial" pitchFamily="34" charset="0"/>
            </a:endParaRPr>
          </a:p>
        </p:txBody>
      </p:sp>
      <p:sp>
        <p:nvSpPr>
          <p:cNvPr id="7" name="TextBox 6"/>
          <p:cNvSpPr txBox="1"/>
          <p:nvPr/>
        </p:nvSpPr>
        <p:spPr>
          <a:xfrm>
            <a:off x="4763861" y="5339443"/>
            <a:ext cx="3869872" cy="830997"/>
          </a:xfrm>
          <a:prstGeom prst="rect">
            <a:avLst/>
          </a:prstGeom>
          <a:noFill/>
        </p:spPr>
        <p:txBody>
          <a:bodyPr wrap="square" rtlCol="0">
            <a:spAutoFit/>
          </a:bodyPr>
          <a:lstStyle/>
          <a:p>
            <a:pPr>
              <a:spcAft>
                <a:spcPts val="0"/>
              </a:spcAft>
            </a:pPr>
            <a:r>
              <a:rPr lang="en-GB" sz="1600" b="1" dirty="0">
                <a:latin typeface="Arial" pitchFamily="34" charset="0"/>
                <a:ea typeface="Calibri" panose="020F0502020204030204" pitchFamily="34" charset="0"/>
                <a:cs typeface="Arial" pitchFamily="34" charset="0"/>
              </a:rPr>
              <a:t>Do you think you would have felt protected or threatened by the castle?</a:t>
            </a:r>
            <a:endParaRPr lang="en-GB" sz="1600" dirty="0">
              <a:effectLst/>
              <a:latin typeface="Arial" pitchFamily="34" charset="0"/>
              <a:ea typeface="Calibri" panose="020F0502020204030204" pitchFamily="34" charset="0"/>
              <a:cs typeface="Arial" pitchFamily="34" charset="0"/>
            </a:endParaRPr>
          </a:p>
        </p:txBody>
      </p:sp>
    </p:spTree>
    <p:extLst>
      <p:ext uri="{BB962C8B-B14F-4D97-AF65-F5344CB8AC3E}">
        <p14:creationId xmlns:p14="http://schemas.microsoft.com/office/powerpoint/2010/main" val="3429135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spcAft>
                <a:spcPts val="0"/>
              </a:spcAft>
            </a:pPr>
            <a:r>
              <a:rPr lang="en-GB" b="1" dirty="0" smtClean="0">
                <a:latin typeface="Arial" pitchFamily="34" charset="0"/>
                <a:ea typeface="Calibri" panose="020F0502020204030204" pitchFamily="34" charset="0"/>
                <a:cs typeface="Arial" pitchFamily="34" charset="0"/>
              </a:rPr>
              <a:t>(1135</a:t>
            </a:r>
            <a:r>
              <a:rPr lang="en-GB" b="1" dirty="0">
                <a:latin typeface="Arial" pitchFamily="34" charset="0"/>
                <a:ea typeface="Calibri" panose="020F0502020204030204" pitchFamily="34" charset="0"/>
                <a:cs typeface="Arial" pitchFamily="34" charset="0"/>
              </a:rPr>
              <a:t>) </a:t>
            </a:r>
            <a:r>
              <a:rPr lang="en-GB" b="1" dirty="0" err="1">
                <a:latin typeface="Arial" pitchFamily="34" charset="0"/>
                <a:ea typeface="Calibri" panose="020F0502020204030204" pitchFamily="34" charset="0"/>
                <a:cs typeface="Arial" pitchFamily="34" charset="0"/>
              </a:rPr>
              <a:t>Buildwas</a:t>
            </a:r>
            <a:r>
              <a:rPr lang="en-GB" b="1" dirty="0">
                <a:latin typeface="Arial" pitchFamily="34" charset="0"/>
                <a:ea typeface="Calibri" panose="020F0502020204030204" pitchFamily="34" charset="0"/>
                <a:cs typeface="Arial" pitchFamily="34" charset="0"/>
              </a:rPr>
              <a:t> Abbey</a:t>
            </a:r>
            <a:endParaRPr lang="en-GB" sz="1400" b="1" dirty="0">
              <a:effectLst/>
              <a:latin typeface="Arial" pitchFamily="34" charset="0"/>
              <a:ea typeface="Calibri" panose="020F0502020204030204" pitchFamily="34" charset="0"/>
              <a:cs typeface="Arial" pitchFamily="34" charset="0"/>
            </a:endParaRPr>
          </a:p>
        </p:txBody>
      </p:sp>
      <p:sp>
        <p:nvSpPr>
          <p:cNvPr id="3" name="Content Placeholder 2"/>
          <p:cNvSpPr>
            <a:spLocks noGrp="1"/>
          </p:cNvSpPr>
          <p:nvPr>
            <p:ph sz="half" idx="1"/>
          </p:nvPr>
        </p:nvSpPr>
        <p:spPr>
          <a:xfrm>
            <a:off x="628650" y="1825625"/>
            <a:ext cx="3886200" cy="4242666"/>
          </a:xfrm>
        </p:spPr>
        <p:txBody>
          <a:bodyPr>
            <a:normAutofit fontScale="92500"/>
          </a:bodyPr>
          <a:lstStyle/>
          <a:p>
            <a:pPr marL="0" indent="0" algn="just">
              <a:lnSpc>
                <a:spcPct val="100000"/>
              </a:lnSpc>
              <a:spcBef>
                <a:spcPts val="336"/>
              </a:spcBef>
              <a:buNone/>
            </a:pPr>
            <a:r>
              <a:rPr lang="en-GB" sz="1400" dirty="0" err="1">
                <a:latin typeface="Arial" pitchFamily="34" charset="0"/>
                <a:cs typeface="Arial" pitchFamily="34" charset="0"/>
              </a:rPr>
              <a:t>Buildwas</a:t>
            </a:r>
            <a:r>
              <a:rPr lang="en-GB" sz="1400" dirty="0">
                <a:latin typeface="Arial" pitchFamily="34" charset="0"/>
                <a:cs typeface="Arial" pitchFamily="34" charset="0"/>
              </a:rPr>
              <a:t> Abbey was one of several religious communities, such as </a:t>
            </a:r>
            <a:r>
              <a:rPr lang="en-GB" sz="1400" dirty="0" err="1">
                <a:latin typeface="Arial" pitchFamily="34" charset="0"/>
                <a:cs typeface="Arial" pitchFamily="34" charset="0"/>
              </a:rPr>
              <a:t>Haughmond</a:t>
            </a:r>
            <a:r>
              <a:rPr lang="en-GB" sz="1400" dirty="0">
                <a:latin typeface="Arial" pitchFamily="34" charset="0"/>
                <a:cs typeface="Arial" pitchFamily="34" charset="0"/>
              </a:rPr>
              <a:t> and </a:t>
            </a:r>
            <a:r>
              <a:rPr lang="en-GB" sz="1400" dirty="0" err="1" smtClean="0">
                <a:latin typeface="Arial" pitchFamily="34" charset="0"/>
                <a:cs typeface="Arial" pitchFamily="34" charset="0"/>
              </a:rPr>
              <a:t>Lilleshall</a:t>
            </a:r>
            <a:r>
              <a:rPr lang="en-GB" sz="1400" dirty="0" smtClean="0">
                <a:latin typeface="Arial" pitchFamily="34" charset="0"/>
                <a:cs typeface="Arial" pitchFamily="34" charset="0"/>
              </a:rPr>
              <a:t>, established </a:t>
            </a:r>
            <a:r>
              <a:rPr lang="en-GB" sz="1400" dirty="0">
                <a:latin typeface="Arial" pitchFamily="34" charset="0"/>
                <a:cs typeface="Arial" pitchFamily="34" charset="0"/>
              </a:rPr>
              <a:t>by Anglo-Norman patrons in Shropshire. </a:t>
            </a:r>
            <a:r>
              <a:rPr lang="en-GB" sz="1400" dirty="0" err="1" smtClean="0">
                <a:latin typeface="Arial" pitchFamily="34" charset="0"/>
                <a:cs typeface="Arial" pitchFamily="34" charset="0"/>
              </a:rPr>
              <a:t>Buildwas</a:t>
            </a:r>
            <a:r>
              <a:rPr lang="en-GB" sz="1400" dirty="0" smtClean="0">
                <a:latin typeface="Arial" pitchFamily="34" charset="0"/>
                <a:cs typeface="Arial" pitchFamily="34" charset="0"/>
              </a:rPr>
              <a:t> Abbey </a:t>
            </a:r>
            <a:r>
              <a:rPr lang="en-GB" sz="1400" dirty="0">
                <a:latin typeface="Arial" pitchFamily="34" charset="0"/>
                <a:cs typeface="Arial" pitchFamily="34" charset="0"/>
              </a:rPr>
              <a:t>was founded in 1135 by Roger de Clinton, Bishop of Chester. In 1147, it merged with the Cistercian order and flourished under its second abbot, </a:t>
            </a:r>
            <a:r>
              <a:rPr lang="en-GB" sz="1400" dirty="0" err="1">
                <a:latin typeface="Arial" pitchFamily="34" charset="0"/>
                <a:cs typeface="Arial" pitchFamily="34" charset="0"/>
              </a:rPr>
              <a:t>Ranulf</a:t>
            </a:r>
            <a:r>
              <a:rPr lang="en-GB" sz="1400" dirty="0">
                <a:latin typeface="Arial" pitchFamily="34" charset="0"/>
                <a:cs typeface="Arial" pitchFamily="34" charset="0"/>
              </a:rPr>
              <a:t>. During the 1150s the church and abbey buildings began to be rebuilt in stone and it is thought that the church was completed by about 1190</a:t>
            </a:r>
            <a:r>
              <a:rPr lang="en-GB" sz="1400" dirty="0" smtClean="0">
                <a:latin typeface="Arial" pitchFamily="34" charset="0"/>
                <a:cs typeface="Arial" pitchFamily="34" charset="0"/>
              </a:rPr>
              <a:t>.</a:t>
            </a:r>
          </a:p>
          <a:p>
            <a:pPr marL="0" indent="0" algn="just">
              <a:lnSpc>
                <a:spcPct val="100000"/>
              </a:lnSpc>
              <a:spcBef>
                <a:spcPts val="336"/>
              </a:spcBef>
              <a:buNone/>
            </a:pPr>
            <a:endParaRPr lang="en-GB" sz="1400" dirty="0">
              <a:latin typeface="Arial" pitchFamily="34" charset="0"/>
              <a:cs typeface="Arial" pitchFamily="34" charset="0"/>
            </a:endParaRPr>
          </a:p>
          <a:p>
            <a:pPr marL="0" indent="0" algn="just">
              <a:lnSpc>
                <a:spcPct val="100000"/>
              </a:lnSpc>
              <a:spcBef>
                <a:spcPts val="336"/>
              </a:spcBef>
              <a:buNone/>
            </a:pPr>
            <a:r>
              <a:rPr lang="en-GB" sz="1400" dirty="0" smtClean="0">
                <a:latin typeface="Arial" pitchFamily="34" charset="0"/>
                <a:cs typeface="Arial" pitchFamily="34" charset="0"/>
              </a:rPr>
              <a:t>The </a:t>
            </a:r>
            <a:r>
              <a:rPr lang="en-GB" sz="1400" dirty="0">
                <a:latin typeface="Arial" pitchFamily="34" charset="0"/>
                <a:cs typeface="Arial" pitchFamily="34" charset="0"/>
              </a:rPr>
              <a:t>early </a:t>
            </a:r>
            <a:r>
              <a:rPr lang="en-GB" sz="1400" dirty="0" err="1" smtClean="0">
                <a:latin typeface="Arial" pitchFamily="34" charset="0"/>
                <a:cs typeface="Arial" pitchFamily="34" charset="0"/>
              </a:rPr>
              <a:t>Cistertian</a:t>
            </a:r>
            <a:r>
              <a:rPr lang="en-GB" sz="1400" dirty="0" smtClean="0">
                <a:latin typeface="Arial" pitchFamily="34" charset="0"/>
                <a:cs typeface="Arial" pitchFamily="34" charset="0"/>
              </a:rPr>
              <a:t> monks lived a simple life, spending much </a:t>
            </a:r>
            <a:r>
              <a:rPr lang="en-GB" sz="1400" dirty="0">
                <a:latin typeface="Arial" pitchFamily="34" charset="0"/>
                <a:cs typeface="Arial" pitchFamily="34" charset="0"/>
              </a:rPr>
              <a:t>of their </a:t>
            </a:r>
            <a:r>
              <a:rPr lang="en-GB" sz="1400" dirty="0" smtClean="0">
                <a:latin typeface="Arial" pitchFamily="34" charset="0"/>
                <a:cs typeface="Arial" pitchFamily="34" charset="0"/>
              </a:rPr>
              <a:t>time in prayer</a:t>
            </a:r>
            <a:r>
              <a:rPr lang="en-GB" sz="1400" dirty="0">
                <a:latin typeface="Arial" pitchFamily="34" charset="0"/>
                <a:cs typeface="Arial" pitchFamily="34" charset="0"/>
              </a:rPr>
              <a:t>. Abbot </a:t>
            </a:r>
            <a:r>
              <a:rPr lang="en-GB" sz="1400" dirty="0" err="1">
                <a:latin typeface="Arial" pitchFamily="34" charset="0"/>
                <a:cs typeface="Arial" pitchFamily="34" charset="0"/>
              </a:rPr>
              <a:t>Ranulf</a:t>
            </a:r>
            <a:r>
              <a:rPr lang="en-GB" sz="1400" dirty="0">
                <a:latin typeface="Arial" pitchFamily="34" charset="0"/>
                <a:cs typeface="Arial" pitchFamily="34" charset="0"/>
              </a:rPr>
              <a:t> </a:t>
            </a:r>
            <a:r>
              <a:rPr lang="en-GB" sz="1400" dirty="0" smtClean="0">
                <a:latin typeface="Arial" pitchFamily="34" charset="0"/>
                <a:cs typeface="Arial" pitchFamily="34" charset="0"/>
              </a:rPr>
              <a:t>put </a:t>
            </a:r>
            <a:r>
              <a:rPr lang="en-GB" sz="1400" dirty="0">
                <a:latin typeface="Arial" pitchFamily="34" charset="0"/>
                <a:cs typeface="Arial" pitchFamily="34" charset="0"/>
              </a:rPr>
              <a:t>together a collection of religious books and </a:t>
            </a:r>
            <a:r>
              <a:rPr lang="en-GB" sz="1400" dirty="0" smtClean="0">
                <a:latin typeface="Arial" pitchFamily="34" charset="0"/>
                <a:cs typeface="Arial" pitchFamily="34" charset="0"/>
              </a:rPr>
              <a:t>the monks </a:t>
            </a:r>
            <a:r>
              <a:rPr lang="en-GB" sz="1400" dirty="0">
                <a:latin typeface="Arial" pitchFamily="34" charset="0"/>
                <a:cs typeface="Arial" pitchFamily="34" charset="0"/>
              </a:rPr>
              <a:t>at </a:t>
            </a:r>
            <a:r>
              <a:rPr lang="en-GB" sz="1400" dirty="0" err="1">
                <a:latin typeface="Arial" pitchFamily="34" charset="0"/>
                <a:cs typeface="Arial" pitchFamily="34" charset="0"/>
              </a:rPr>
              <a:t>Buildwas</a:t>
            </a:r>
            <a:r>
              <a:rPr lang="en-GB" sz="1400" dirty="0">
                <a:latin typeface="Arial" pitchFamily="34" charset="0"/>
                <a:cs typeface="Arial" pitchFamily="34" charset="0"/>
              </a:rPr>
              <a:t> </a:t>
            </a:r>
            <a:r>
              <a:rPr lang="en-GB" sz="1400" dirty="0" smtClean="0">
                <a:latin typeface="Arial" pitchFamily="34" charset="0"/>
                <a:cs typeface="Arial" pitchFamily="34" charset="0"/>
              </a:rPr>
              <a:t>produced </a:t>
            </a:r>
            <a:r>
              <a:rPr lang="en-GB" sz="1400" dirty="0">
                <a:latin typeface="Arial" pitchFamily="34" charset="0"/>
                <a:cs typeface="Arial" pitchFamily="34" charset="0"/>
              </a:rPr>
              <a:t>their own volumes. Books at this time had to be written by hand, so to make another copy was a very slow process. Some books </a:t>
            </a:r>
            <a:r>
              <a:rPr lang="en-GB" sz="1400" dirty="0" smtClean="0">
                <a:latin typeface="Arial" pitchFamily="34" charset="0"/>
                <a:cs typeface="Arial" pitchFamily="34" charset="0"/>
              </a:rPr>
              <a:t>made </a:t>
            </a:r>
            <a:r>
              <a:rPr lang="en-GB" sz="1400" dirty="0">
                <a:latin typeface="Arial" pitchFamily="34" charset="0"/>
                <a:cs typeface="Arial" pitchFamily="34" charset="0"/>
              </a:rPr>
              <a:t>at </a:t>
            </a:r>
            <a:r>
              <a:rPr lang="en-GB" sz="1400" dirty="0" err="1">
                <a:latin typeface="Arial" pitchFamily="34" charset="0"/>
                <a:cs typeface="Arial" pitchFamily="34" charset="0"/>
              </a:rPr>
              <a:t>Buildwas</a:t>
            </a:r>
            <a:r>
              <a:rPr lang="en-GB" sz="1400" dirty="0">
                <a:latin typeface="Arial" pitchFamily="34" charset="0"/>
                <a:cs typeface="Arial" pitchFamily="34" charset="0"/>
              </a:rPr>
              <a:t> have </a:t>
            </a:r>
            <a:r>
              <a:rPr lang="en-GB" sz="1400" dirty="0" smtClean="0">
                <a:latin typeface="Arial" pitchFamily="34" charset="0"/>
                <a:cs typeface="Arial" pitchFamily="34" charset="0"/>
              </a:rPr>
              <a:t>survived. </a:t>
            </a:r>
            <a:r>
              <a:rPr lang="en-GB" sz="1400" dirty="0">
                <a:latin typeface="Arial" pitchFamily="34" charset="0"/>
                <a:cs typeface="Arial" pitchFamily="34" charset="0"/>
              </a:rPr>
              <a:t>An area next to the sacristy was used to store the abbey’s valuable book collection.</a:t>
            </a:r>
          </a:p>
          <a:p>
            <a:pPr marL="0" indent="0" algn="just">
              <a:lnSpc>
                <a:spcPct val="100000"/>
              </a:lnSpc>
              <a:buNone/>
            </a:pPr>
            <a:endParaRPr lang="en-GB" sz="1400" dirty="0">
              <a:latin typeface="Source Sans Pro Light" pitchFamily="34" charset="0"/>
            </a:endParaRPr>
          </a:p>
        </p:txBody>
      </p:sp>
      <p:sp>
        <p:nvSpPr>
          <p:cNvPr id="6" name="TextBox 5"/>
          <p:cNvSpPr txBox="1"/>
          <p:nvPr/>
        </p:nvSpPr>
        <p:spPr>
          <a:xfrm>
            <a:off x="4761869" y="4585702"/>
            <a:ext cx="3886200" cy="553998"/>
          </a:xfrm>
          <a:prstGeom prst="rect">
            <a:avLst/>
          </a:prstGeom>
          <a:noFill/>
        </p:spPr>
        <p:txBody>
          <a:bodyPr wrap="square" rtlCol="0">
            <a:spAutoFit/>
          </a:bodyPr>
          <a:lstStyle/>
          <a:p>
            <a:pPr algn="ctr"/>
            <a:r>
              <a:rPr lang="en-GB" sz="1000" dirty="0" err="1">
                <a:latin typeface="Arial" pitchFamily="34" charset="0"/>
                <a:cs typeface="Arial" pitchFamily="34" charset="0"/>
              </a:rPr>
              <a:t>Buildwas</a:t>
            </a:r>
            <a:r>
              <a:rPr lang="en-GB" sz="1000" dirty="0">
                <a:latin typeface="Arial" pitchFamily="34" charset="0"/>
                <a:cs typeface="Arial" pitchFamily="34" charset="0"/>
              </a:rPr>
              <a:t> </a:t>
            </a:r>
            <a:r>
              <a:rPr lang="en-GB" sz="1000" dirty="0" smtClean="0">
                <a:latin typeface="Arial" pitchFamily="34" charset="0"/>
                <a:cs typeface="Arial" pitchFamily="34" charset="0"/>
              </a:rPr>
              <a:t>Abbey.</a:t>
            </a:r>
            <a:endParaRPr lang="en-GB" sz="1000" dirty="0">
              <a:latin typeface="Arial" pitchFamily="34" charset="0"/>
              <a:cs typeface="Arial" pitchFamily="34" charset="0"/>
            </a:endParaRPr>
          </a:p>
          <a:p>
            <a:pPr algn="ctr"/>
            <a:r>
              <a:rPr lang="en-GB" sz="1000" dirty="0" smtClean="0">
                <a:latin typeface="Arial" pitchFamily="34" charset="0"/>
                <a:cs typeface="Arial" pitchFamily="34" charset="0"/>
              </a:rPr>
              <a:t>[© </a:t>
            </a:r>
            <a:r>
              <a:rPr lang="en-GB" sz="1000" dirty="0">
                <a:latin typeface="Arial" pitchFamily="34" charset="0"/>
                <a:cs typeface="Arial" pitchFamily="34" charset="0"/>
              </a:rPr>
              <a:t>Historic England </a:t>
            </a:r>
            <a:r>
              <a:rPr lang="en-GB" sz="1000" dirty="0" smtClean="0">
                <a:latin typeface="Arial" pitchFamily="34" charset="0"/>
                <a:cs typeface="Arial" pitchFamily="34" charset="0"/>
              </a:rPr>
              <a:t>Archive]</a:t>
            </a:r>
            <a:endParaRPr lang="en-GB" sz="1000" dirty="0">
              <a:latin typeface="Arial" pitchFamily="34" charset="0"/>
              <a:cs typeface="Arial" pitchFamily="34" charset="0"/>
            </a:endParaRPr>
          </a:p>
          <a:p>
            <a:endParaRPr lang="en-GB" sz="1000" dirty="0">
              <a:latin typeface="Arial" pitchFamily="34" charset="0"/>
              <a:cs typeface="Arial" pitchFamily="34" charset="0"/>
            </a:endParaRPr>
          </a:p>
        </p:txBody>
      </p:sp>
      <p:sp>
        <p:nvSpPr>
          <p:cNvPr id="7" name="TextBox 6"/>
          <p:cNvSpPr txBox="1"/>
          <p:nvPr/>
        </p:nvSpPr>
        <p:spPr>
          <a:xfrm>
            <a:off x="4763861" y="5339443"/>
            <a:ext cx="3869872" cy="584776"/>
          </a:xfrm>
          <a:prstGeom prst="rect">
            <a:avLst/>
          </a:prstGeom>
          <a:noFill/>
        </p:spPr>
        <p:txBody>
          <a:bodyPr wrap="square" rtlCol="0">
            <a:spAutoFit/>
          </a:bodyPr>
          <a:lstStyle/>
          <a:p>
            <a:pPr>
              <a:spcAft>
                <a:spcPts val="0"/>
              </a:spcAft>
            </a:pPr>
            <a:r>
              <a:rPr lang="en-GB" sz="1600" b="1" dirty="0">
                <a:latin typeface="Arial" pitchFamily="34" charset="0"/>
                <a:ea typeface="Calibri" panose="020F0502020204030204" pitchFamily="34" charset="0"/>
                <a:cs typeface="Arial" pitchFamily="34" charset="0"/>
              </a:rPr>
              <a:t>How long do you think it would take to write out and make a book?</a:t>
            </a:r>
            <a:endParaRPr lang="en-GB" sz="1600" dirty="0">
              <a:effectLst/>
              <a:latin typeface="Arial" pitchFamily="34" charset="0"/>
              <a:ea typeface="Calibri" panose="020F0502020204030204" pitchFamily="34" charset="0"/>
              <a:cs typeface="Arial" pitchFamily="34" charset="0"/>
            </a:endParaRPr>
          </a:p>
        </p:txBody>
      </p:sp>
      <p:pic>
        <p:nvPicPr>
          <p:cNvPr id="5" name="Picture 4" descr="J860300 Buildwas Abbey.jpg"/>
          <p:cNvPicPr>
            <a:picLocks noChangeAspect="1"/>
          </p:cNvPicPr>
          <p:nvPr/>
        </p:nvPicPr>
        <p:blipFill>
          <a:blip r:embed="rId3"/>
          <a:stretch>
            <a:fillRect/>
          </a:stretch>
        </p:blipFill>
        <p:spPr>
          <a:xfrm>
            <a:off x="5869463" y="1549226"/>
            <a:ext cx="1749522" cy="2975261"/>
          </a:xfrm>
          <a:prstGeom prst="rect">
            <a:avLst/>
          </a:prstGeom>
        </p:spPr>
      </p:pic>
    </p:spTree>
    <p:extLst>
      <p:ext uri="{BB962C8B-B14F-4D97-AF65-F5344CB8AC3E}">
        <p14:creationId xmlns:p14="http://schemas.microsoft.com/office/powerpoint/2010/main" val="2053771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spcAft>
                <a:spcPts val="0"/>
              </a:spcAft>
            </a:pPr>
            <a:r>
              <a:rPr lang="en-GB" b="1" dirty="0" smtClean="0">
                <a:latin typeface="Arial" pitchFamily="34" charset="0"/>
                <a:ea typeface="Calibri" panose="020F0502020204030204" pitchFamily="34" charset="0"/>
                <a:cs typeface="Arial" pitchFamily="34" charset="0"/>
              </a:rPr>
              <a:t>(1281</a:t>
            </a:r>
            <a:r>
              <a:rPr lang="en-GB" b="1" dirty="0">
                <a:latin typeface="Arial" pitchFamily="34" charset="0"/>
                <a:ea typeface="Calibri" panose="020F0502020204030204" pitchFamily="34" charset="0"/>
                <a:cs typeface="Arial" pitchFamily="34" charset="0"/>
              </a:rPr>
              <a:t>) Stokesay Castle </a:t>
            </a:r>
            <a:endParaRPr lang="en-GB" sz="1400" b="1" dirty="0">
              <a:effectLst/>
              <a:latin typeface="Arial" pitchFamily="34" charset="0"/>
              <a:ea typeface="Calibri" panose="020F0502020204030204" pitchFamily="34" charset="0"/>
              <a:cs typeface="Arial" pitchFamily="34" charset="0"/>
            </a:endParaRPr>
          </a:p>
        </p:txBody>
      </p:sp>
      <p:sp>
        <p:nvSpPr>
          <p:cNvPr id="3" name="Content Placeholder 2"/>
          <p:cNvSpPr>
            <a:spLocks noGrp="1"/>
          </p:cNvSpPr>
          <p:nvPr>
            <p:ph sz="half" idx="1"/>
          </p:nvPr>
        </p:nvSpPr>
        <p:spPr>
          <a:xfrm>
            <a:off x="628650" y="1825627"/>
            <a:ext cx="3886200" cy="3821595"/>
          </a:xfrm>
        </p:spPr>
        <p:txBody>
          <a:bodyPr>
            <a:normAutofit/>
          </a:bodyPr>
          <a:lstStyle/>
          <a:p>
            <a:pPr marL="0" indent="0" algn="just">
              <a:lnSpc>
                <a:spcPct val="100000"/>
              </a:lnSpc>
              <a:spcBef>
                <a:spcPts val="336"/>
              </a:spcBef>
              <a:buNone/>
            </a:pPr>
            <a:r>
              <a:rPr lang="en-GB" sz="1300" dirty="0">
                <a:latin typeface="Arial" pitchFamily="34" charset="0"/>
                <a:cs typeface="Arial" pitchFamily="34" charset="0"/>
              </a:rPr>
              <a:t>Lawrence of Ludlow bought the manor of Stokesay in 1281 and rebuilt it as one of England’s first fortified manor houses. The building has two towers and a magnificent hall and solar (living quarters) with large windows, far bigger than those in a </a:t>
            </a:r>
            <a:r>
              <a:rPr lang="en-GB" sz="1300" dirty="0" smtClean="0">
                <a:latin typeface="Arial" pitchFamily="34" charset="0"/>
                <a:cs typeface="Arial" pitchFamily="34" charset="0"/>
              </a:rPr>
              <a:t>defensive </a:t>
            </a:r>
            <a:r>
              <a:rPr lang="en-GB" sz="1300" dirty="0">
                <a:latin typeface="Arial" pitchFamily="34" charset="0"/>
                <a:cs typeface="Arial" pitchFamily="34" charset="0"/>
              </a:rPr>
              <a:t>castle. Stokesay Castle was built to display wealth and status rather than to defend against attack</a:t>
            </a:r>
            <a:r>
              <a:rPr lang="en-GB" sz="1300" dirty="0" smtClean="0">
                <a:latin typeface="Arial" pitchFamily="34" charset="0"/>
                <a:cs typeface="Arial" pitchFamily="34" charset="0"/>
              </a:rPr>
              <a:t>.</a:t>
            </a:r>
          </a:p>
          <a:p>
            <a:pPr marL="0" indent="0" algn="just">
              <a:lnSpc>
                <a:spcPct val="100000"/>
              </a:lnSpc>
              <a:spcBef>
                <a:spcPts val="336"/>
              </a:spcBef>
              <a:buNone/>
            </a:pPr>
            <a:endParaRPr lang="en-GB" sz="1300" dirty="0">
              <a:latin typeface="Arial" pitchFamily="34" charset="0"/>
              <a:cs typeface="Arial" pitchFamily="34" charset="0"/>
            </a:endParaRPr>
          </a:p>
          <a:p>
            <a:pPr marL="0" indent="0" algn="just">
              <a:lnSpc>
                <a:spcPct val="100000"/>
              </a:lnSpc>
              <a:spcBef>
                <a:spcPts val="336"/>
              </a:spcBef>
              <a:buNone/>
            </a:pPr>
            <a:r>
              <a:rPr lang="en-GB" sz="1300" dirty="0" smtClean="0">
                <a:latin typeface="Arial" pitchFamily="34" charset="0"/>
                <a:cs typeface="Arial" pitchFamily="34" charset="0"/>
              </a:rPr>
              <a:t>Lawrence </a:t>
            </a:r>
            <a:r>
              <a:rPr lang="en-GB" sz="1300" dirty="0">
                <a:latin typeface="Arial" pitchFamily="34" charset="0"/>
                <a:cs typeface="Arial" pitchFamily="34" charset="0"/>
              </a:rPr>
              <a:t>had made his fortune in the wool trade. Shropshire merchants were major players in the export of wool. Shrewsbury had the monopoly in dyeing and finishing cloth, enabling merchants to buy raw wool locally and from Wales, process it, and sell it </a:t>
            </a:r>
            <a:r>
              <a:rPr lang="en-GB" sz="1300" dirty="0" smtClean="0">
                <a:latin typeface="Arial" pitchFamily="34" charset="0"/>
                <a:cs typeface="Arial" pitchFamily="34" charset="0"/>
              </a:rPr>
              <a:t>on at a profit. </a:t>
            </a:r>
            <a:r>
              <a:rPr lang="en-GB" sz="1300" dirty="0">
                <a:latin typeface="Arial" pitchFamily="34" charset="0"/>
                <a:cs typeface="Arial" pitchFamily="34" charset="0"/>
              </a:rPr>
              <a:t>Laurence died in 1294, when his ship, laden with wool, sank in the English Channel. </a:t>
            </a:r>
          </a:p>
        </p:txBody>
      </p:sp>
      <p:sp>
        <p:nvSpPr>
          <p:cNvPr id="6" name="TextBox 5"/>
          <p:cNvSpPr txBox="1"/>
          <p:nvPr/>
        </p:nvSpPr>
        <p:spPr>
          <a:xfrm>
            <a:off x="4629150" y="4626108"/>
            <a:ext cx="3886200" cy="553998"/>
          </a:xfrm>
          <a:prstGeom prst="rect">
            <a:avLst/>
          </a:prstGeom>
          <a:noFill/>
        </p:spPr>
        <p:txBody>
          <a:bodyPr wrap="square" rtlCol="0">
            <a:spAutoFit/>
          </a:bodyPr>
          <a:lstStyle/>
          <a:p>
            <a:pPr algn="ctr"/>
            <a:r>
              <a:rPr lang="en-GB" sz="1000" dirty="0" err="1">
                <a:latin typeface="Arial" pitchFamily="34" charset="0"/>
                <a:cs typeface="Arial" pitchFamily="34" charset="0"/>
              </a:rPr>
              <a:t>Stokesay</a:t>
            </a:r>
            <a:r>
              <a:rPr lang="en-GB" sz="1000" dirty="0">
                <a:latin typeface="Arial" pitchFamily="34" charset="0"/>
                <a:cs typeface="Arial" pitchFamily="34" charset="0"/>
              </a:rPr>
              <a:t> </a:t>
            </a:r>
            <a:r>
              <a:rPr lang="en-GB" sz="1000" dirty="0" smtClean="0">
                <a:latin typeface="Arial" pitchFamily="34" charset="0"/>
                <a:cs typeface="Arial" pitchFamily="34" charset="0"/>
              </a:rPr>
              <a:t>Castle.</a:t>
            </a:r>
            <a:endParaRPr lang="en-GB" sz="1000" dirty="0">
              <a:latin typeface="Arial" pitchFamily="34" charset="0"/>
              <a:cs typeface="Arial" pitchFamily="34" charset="0"/>
            </a:endParaRPr>
          </a:p>
          <a:p>
            <a:pPr algn="ctr"/>
            <a:r>
              <a:rPr lang="en-GB" sz="1000" dirty="0" smtClean="0">
                <a:latin typeface="Arial" pitchFamily="34" charset="0"/>
                <a:cs typeface="Arial" pitchFamily="34" charset="0"/>
              </a:rPr>
              <a:t>[© </a:t>
            </a:r>
            <a:r>
              <a:rPr lang="en-GB" sz="1000" dirty="0">
                <a:latin typeface="Arial" pitchFamily="34" charset="0"/>
                <a:cs typeface="Arial" pitchFamily="34" charset="0"/>
              </a:rPr>
              <a:t>Historic England </a:t>
            </a:r>
            <a:r>
              <a:rPr lang="en-GB" sz="1000" dirty="0">
                <a:latin typeface="Arial" pitchFamily="34" charset="0"/>
                <a:cs typeface="Arial" pitchFamily="34" charset="0"/>
              </a:rPr>
              <a:t>A</a:t>
            </a:r>
            <a:r>
              <a:rPr lang="en-GB" sz="1000" dirty="0" smtClean="0">
                <a:latin typeface="Arial" pitchFamily="34" charset="0"/>
                <a:cs typeface="Arial" pitchFamily="34" charset="0"/>
              </a:rPr>
              <a:t>rchive]</a:t>
            </a:r>
            <a:endParaRPr lang="en-GB" sz="1000" dirty="0">
              <a:latin typeface="Arial" pitchFamily="34" charset="0"/>
              <a:cs typeface="Arial" pitchFamily="34" charset="0"/>
            </a:endParaRPr>
          </a:p>
          <a:p>
            <a:endParaRPr lang="en-GB" sz="1000" dirty="0">
              <a:latin typeface="Arial" pitchFamily="34" charset="0"/>
              <a:cs typeface="Arial" pitchFamily="34" charset="0"/>
            </a:endParaRPr>
          </a:p>
        </p:txBody>
      </p:sp>
      <p:sp>
        <p:nvSpPr>
          <p:cNvPr id="7" name="TextBox 6"/>
          <p:cNvSpPr txBox="1"/>
          <p:nvPr/>
        </p:nvSpPr>
        <p:spPr>
          <a:xfrm>
            <a:off x="4763861" y="5339443"/>
            <a:ext cx="3869872" cy="584776"/>
          </a:xfrm>
          <a:prstGeom prst="rect">
            <a:avLst/>
          </a:prstGeom>
          <a:noFill/>
        </p:spPr>
        <p:txBody>
          <a:bodyPr wrap="square" rtlCol="0">
            <a:spAutoFit/>
          </a:bodyPr>
          <a:lstStyle/>
          <a:p>
            <a:r>
              <a:rPr lang="en-GB" sz="1600" b="1" dirty="0">
                <a:latin typeface="Arial" pitchFamily="34" charset="0"/>
                <a:cs typeface="Arial" pitchFamily="34" charset="0"/>
              </a:rPr>
              <a:t>Do people build houses to show off their wealth today?</a:t>
            </a:r>
          </a:p>
        </p:txBody>
      </p:sp>
      <p:pic>
        <p:nvPicPr>
          <p:cNvPr id="5" name="Picture 4" descr="N080476 Stokesay Castle.jpg"/>
          <p:cNvPicPr>
            <a:picLocks noChangeAspect="1"/>
          </p:cNvPicPr>
          <p:nvPr/>
        </p:nvPicPr>
        <p:blipFill>
          <a:blip r:embed="rId3"/>
          <a:stretch>
            <a:fillRect/>
          </a:stretch>
        </p:blipFill>
        <p:spPr>
          <a:xfrm>
            <a:off x="5008174" y="1711092"/>
            <a:ext cx="3199406" cy="2835408"/>
          </a:xfrm>
          <a:prstGeom prst="rect">
            <a:avLst/>
          </a:prstGeom>
        </p:spPr>
      </p:pic>
    </p:spTree>
    <p:extLst>
      <p:ext uri="{BB962C8B-B14F-4D97-AF65-F5344CB8AC3E}">
        <p14:creationId xmlns:p14="http://schemas.microsoft.com/office/powerpoint/2010/main" val="1239837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smtClean="0">
                <a:latin typeface="Arial" pitchFamily="34" charset="0"/>
                <a:cs typeface="Arial" pitchFamily="34" charset="0"/>
              </a:rPr>
              <a:t>(1349</a:t>
            </a:r>
            <a:r>
              <a:rPr lang="en-GB" sz="4000" b="1" dirty="0">
                <a:latin typeface="Arial" pitchFamily="34" charset="0"/>
                <a:cs typeface="Arial" pitchFamily="34" charset="0"/>
              </a:rPr>
              <a:t>) Deserted Villages and the Black Death </a:t>
            </a:r>
          </a:p>
        </p:txBody>
      </p:sp>
      <p:sp>
        <p:nvSpPr>
          <p:cNvPr id="3" name="Content Placeholder 2"/>
          <p:cNvSpPr>
            <a:spLocks noGrp="1"/>
          </p:cNvSpPr>
          <p:nvPr>
            <p:ph sz="half" idx="1"/>
          </p:nvPr>
        </p:nvSpPr>
        <p:spPr>
          <a:xfrm>
            <a:off x="628650" y="1825627"/>
            <a:ext cx="3886200" cy="4315400"/>
          </a:xfrm>
        </p:spPr>
        <p:txBody>
          <a:bodyPr>
            <a:normAutofit fontScale="92500" lnSpcReduction="20000"/>
          </a:bodyPr>
          <a:lstStyle/>
          <a:p>
            <a:pPr marL="0" indent="0" algn="just">
              <a:lnSpc>
                <a:spcPct val="110000"/>
              </a:lnSpc>
              <a:spcBef>
                <a:spcPts val="336"/>
              </a:spcBef>
              <a:buNone/>
            </a:pPr>
            <a:r>
              <a:rPr lang="en-GB" sz="1400" dirty="0">
                <a:latin typeface="Arial" pitchFamily="34" charset="0"/>
                <a:cs typeface="Arial" pitchFamily="34" charset="0"/>
              </a:rPr>
              <a:t>Agricultural communities were hit by a series of disasters during the 1300s. </a:t>
            </a:r>
            <a:r>
              <a:rPr lang="en-GB" sz="1400" dirty="0" smtClean="0">
                <a:latin typeface="Arial" pitchFamily="34" charset="0"/>
                <a:cs typeface="Arial" pitchFamily="34" charset="0"/>
              </a:rPr>
              <a:t>Failed </a:t>
            </a:r>
            <a:r>
              <a:rPr lang="en-GB" sz="1400" dirty="0">
                <a:latin typeface="Arial" pitchFamily="34" charset="0"/>
                <a:cs typeface="Arial" pitchFamily="34" charset="0"/>
              </a:rPr>
              <a:t>harvests, disease and high taxes led to some villages being abandoned completely. </a:t>
            </a:r>
            <a:endParaRPr lang="en-GB" sz="1400" dirty="0" smtClean="0">
              <a:latin typeface="Arial" pitchFamily="34" charset="0"/>
              <a:cs typeface="Arial" pitchFamily="34" charset="0"/>
            </a:endParaRPr>
          </a:p>
          <a:p>
            <a:pPr marL="0" indent="0" algn="just">
              <a:lnSpc>
                <a:spcPct val="110000"/>
              </a:lnSpc>
              <a:spcBef>
                <a:spcPts val="336"/>
              </a:spcBef>
              <a:buNone/>
            </a:pPr>
            <a:endParaRPr lang="en-GB" sz="1400" dirty="0">
              <a:latin typeface="Arial" pitchFamily="34" charset="0"/>
              <a:cs typeface="Arial" pitchFamily="34" charset="0"/>
            </a:endParaRPr>
          </a:p>
          <a:p>
            <a:pPr marL="0" indent="0" algn="just">
              <a:lnSpc>
                <a:spcPct val="110000"/>
              </a:lnSpc>
              <a:spcBef>
                <a:spcPts val="336"/>
              </a:spcBef>
              <a:buNone/>
            </a:pPr>
            <a:r>
              <a:rPr lang="en-GB" sz="1400" dirty="0" smtClean="0">
                <a:latin typeface="Arial" pitchFamily="34" charset="0"/>
                <a:cs typeface="Arial" pitchFamily="34" charset="0"/>
              </a:rPr>
              <a:t>Between </a:t>
            </a:r>
            <a:r>
              <a:rPr lang="en-GB" sz="1400" dirty="0">
                <a:latin typeface="Arial" pitchFamily="34" charset="0"/>
                <a:cs typeface="Arial" pitchFamily="34" charset="0"/>
              </a:rPr>
              <a:t>1315 and 1322 there were successive crop failures due to storms and bad weather. The accounts for the manor of Adderley in 1317 record that 20 tenants had left </a:t>
            </a:r>
            <a:r>
              <a:rPr lang="en-GB" sz="1400" dirty="0" smtClean="0">
                <a:latin typeface="Arial" pitchFamily="34" charset="0"/>
                <a:cs typeface="Arial" pitchFamily="34" charset="0"/>
              </a:rPr>
              <a:t>because </a:t>
            </a:r>
            <a:r>
              <a:rPr lang="en-GB" sz="1400" dirty="0">
                <a:latin typeface="Arial" pitchFamily="34" charset="0"/>
                <a:cs typeface="Arial" pitchFamily="34" charset="0"/>
              </a:rPr>
              <a:t>of their </a:t>
            </a:r>
            <a:r>
              <a:rPr lang="en-GB" sz="1400" dirty="0" smtClean="0">
                <a:latin typeface="Arial" pitchFamily="34" charset="0"/>
                <a:cs typeface="Arial" pitchFamily="34" charset="0"/>
              </a:rPr>
              <a:t>poverty. </a:t>
            </a:r>
            <a:r>
              <a:rPr lang="en-GB" sz="1400" dirty="0">
                <a:latin typeface="Arial" pitchFamily="34" charset="0"/>
                <a:cs typeface="Arial" pitchFamily="34" charset="0"/>
              </a:rPr>
              <a:t>As well as poor harvests, livestock was also devastated by the </a:t>
            </a:r>
            <a:r>
              <a:rPr lang="en-GB" sz="1400" dirty="0" smtClean="0">
                <a:latin typeface="Arial" pitchFamily="34" charset="0"/>
                <a:cs typeface="Arial" pitchFamily="34" charset="0"/>
              </a:rPr>
              <a:t>‘murrain’, </a:t>
            </a:r>
            <a:r>
              <a:rPr lang="en-GB" sz="1400" dirty="0">
                <a:latin typeface="Arial" pitchFamily="34" charset="0"/>
                <a:cs typeface="Arial" pitchFamily="34" charset="0"/>
              </a:rPr>
              <a:t>a disease </a:t>
            </a:r>
            <a:r>
              <a:rPr lang="en-GB" sz="1400" dirty="0" smtClean="0">
                <a:latin typeface="Arial" pitchFamily="34" charset="0"/>
                <a:cs typeface="Arial" pitchFamily="34" charset="0"/>
              </a:rPr>
              <a:t>that affected </a:t>
            </a:r>
            <a:r>
              <a:rPr lang="en-GB" sz="1400" dirty="0">
                <a:latin typeface="Arial" pitchFamily="34" charset="0"/>
                <a:cs typeface="Arial" pitchFamily="34" charset="0"/>
              </a:rPr>
              <a:t>sheep and cattle. This led to widespread poverty and distress. By 1341 the village of Cold Weston only had two tenants left</a:t>
            </a:r>
            <a:r>
              <a:rPr lang="en-GB" sz="1400" dirty="0" smtClean="0">
                <a:latin typeface="Arial" pitchFamily="34" charset="0"/>
                <a:cs typeface="Arial" pitchFamily="34" charset="0"/>
              </a:rPr>
              <a:t>.</a:t>
            </a:r>
          </a:p>
          <a:p>
            <a:pPr marL="0" indent="0" algn="just">
              <a:lnSpc>
                <a:spcPct val="110000"/>
              </a:lnSpc>
              <a:spcBef>
                <a:spcPts val="336"/>
              </a:spcBef>
              <a:buNone/>
            </a:pPr>
            <a:endParaRPr lang="en-GB" sz="1400" dirty="0">
              <a:latin typeface="Arial" pitchFamily="34" charset="0"/>
              <a:cs typeface="Arial" pitchFamily="34" charset="0"/>
            </a:endParaRPr>
          </a:p>
          <a:p>
            <a:pPr marL="0" indent="0" algn="just">
              <a:lnSpc>
                <a:spcPct val="110000"/>
              </a:lnSpc>
              <a:spcBef>
                <a:spcPts val="336"/>
              </a:spcBef>
              <a:buNone/>
            </a:pPr>
            <a:r>
              <a:rPr lang="en-GB" sz="1400" dirty="0" smtClean="0">
                <a:latin typeface="Arial" pitchFamily="34" charset="0"/>
                <a:cs typeface="Arial" pitchFamily="34" charset="0"/>
              </a:rPr>
              <a:t>Worse </a:t>
            </a:r>
            <a:r>
              <a:rPr lang="en-GB" sz="1400" dirty="0">
                <a:latin typeface="Arial" pitchFamily="34" charset="0"/>
                <a:cs typeface="Arial" pitchFamily="34" charset="0"/>
              </a:rPr>
              <a:t>was to follow in </a:t>
            </a:r>
            <a:r>
              <a:rPr lang="en-GB" sz="1400" dirty="0" smtClean="0">
                <a:latin typeface="Arial" pitchFamily="34" charset="0"/>
                <a:cs typeface="Arial" pitchFamily="34" charset="0"/>
              </a:rPr>
              <a:t>1349 </a:t>
            </a:r>
            <a:r>
              <a:rPr lang="en-GB" sz="1400" dirty="0">
                <a:latin typeface="Arial" pitchFamily="34" charset="0"/>
                <a:cs typeface="Arial" pitchFamily="34" charset="0"/>
              </a:rPr>
              <a:t>when the Black Death arrived in Shropshire. This devastating plague spread quickly and it is estimated that a third of the population </a:t>
            </a:r>
            <a:r>
              <a:rPr lang="en-GB" sz="1400" dirty="0" smtClean="0">
                <a:latin typeface="Arial" pitchFamily="34" charset="0"/>
                <a:cs typeface="Arial" pitchFamily="34" charset="0"/>
              </a:rPr>
              <a:t>died within </a:t>
            </a:r>
            <a:r>
              <a:rPr lang="en-GB" sz="1400" dirty="0">
                <a:latin typeface="Arial" pitchFamily="34" charset="0"/>
                <a:cs typeface="Arial" pitchFamily="34" charset="0"/>
              </a:rPr>
              <a:t>a year. Records show that rental incomes plummeted as properties remained vacant. At </a:t>
            </a:r>
            <a:r>
              <a:rPr lang="en-GB" sz="1400" dirty="0" err="1" smtClean="0">
                <a:latin typeface="Arial" pitchFamily="34" charset="0"/>
                <a:cs typeface="Arial" pitchFamily="34" charset="0"/>
              </a:rPr>
              <a:t>Wrockwardine</a:t>
            </a:r>
            <a:r>
              <a:rPr lang="en-GB" sz="1400" dirty="0" smtClean="0">
                <a:latin typeface="Arial" pitchFamily="34" charset="0"/>
                <a:cs typeface="Arial" pitchFamily="34" charset="0"/>
              </a:rPr>
              <a:t>, </a:t>
            </a:r>
            <a:r>
              <a:rPr lang="en-GB" sz="1400" dirty="0">
                <a:latin typeface="Arial" pitchFamily="34" charset="0"/>
                <a:cs typeface="Arial" pitchFamily="34" charset="0"/>
              </a:rPr>
              <a:t>rents fell from £20 to £</a:t>
            </a:r>
            <a:r>
              <a:rPr lang="en-GB" sz="1400" dirty="0" smtClean="0">
                <a:latin typeface="Arial" pitchFamily="34" charset="0"/>
                <a:cs typeface="Arial" pitchFamily="34" charset="0"/>
              </a:rPr>
              <a:t>2.</a:t>
            </a:r>
            <a:endParaRPr lang="en-GB" sz="1400" dirty="0">
              <a:latin typeface="Arial" pitchFamily="34" charset="0"/>
              <a:cs typeface="Arial" pitchFamily="34" charset="0"/>
            </a:endParaRP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109210" y="1862010"/>
            <a:ext cx="2926080" cy="2508504"/>
          </a:xfrm>
        </p:spPr>
      </p:pic>
      <p:sp>
        <p:nvSpPr>
          <p:cNvPr id="6" name="TextBox 5"/>
          <p:cNvSpPr txBox="1"/>
          <p:nvPr/>
        </p:nvSpPr>
        <p:spPr>
          <a:xfrm>
            <a:off x="4674870" y="4514892"/>
            <a:ext cx="3886200" cy="400110"/>
          </a:xfrm>
          <a:prstGeom prst="rect">
            <a:avLst/>
          </a:prstGeom>
          <a:noFill/>
        </p:spPr>
        <p:txBody>
          <a:bodyPr wrap="square" rtlCol="0">
            <a:spAutoFit/>
          </a:bodyPr>
          <a:lstStyle/>
          <a:p>
            <a:pPr algn="ctr"/>
            <a:r>
              <a:rPr lang="en-GB" sz="1000" dirty="0" smtClean="0">
                <a:latin typeface="Arial" pitchFamily="34" charset="0"/>
                <a:cs typeface="Arial" pitchFamily="34" charset="0"/>
              </a:rPr>
              <a:t>Deserted village of Cold Weston.</a:t>
            </a:r>
          </a:p>
          <a:p>
            <a:pPr algn="ctr"/>
            <a:r>
              <a:rPr lang="en-GB" sz="1000" dirty="0" smtClean="0">
                <a:latin typeface="Arial" pitchFamily="34" charset="0"/>
                <a:cs typeface="Arial" pitchFamily="34" charset="0"/>
              </a:rPr>
              <a:t>[© </a:t>
            </a:r>
            <a:r>
              <a:rPr lang="en-GB" sz="1000" dirty="0">
                <a:latin typeface="Arial" pitchFamily="34" charset="0"/>
                <a:cs typeface="Arial" pitchFamily="34" charset="0"/>
              </a:rPr>
              <a:t>Clwyd-Powys Archaeological </a:t>
            </a:r>
            <a:r>
              <a:rPr lang="en-GB" sz="1000" dirty="0" smtClean="0">
                <a:latin typeface="Arial" pitchFamily="34" charset="0"/>
                <a:cs typeface="Arial" pitchFamily="34" charset="0"/>
              </a:rPr>
              <a:t>Trust </a:t>
            </a:r>
            <a:r>
              <a:rPr lang="en-GB" sz="1000" dirty="0">
                <a:latin typeface="Arial" pitchFamily="34" charset="0"/>
                <a:cs typeface="Arial" pitchFamily="34" charset="0"/>
              </a:rPr>
              <a:t>95-C </a:t>
            </a:r>
            <a:r>
              <a:rPr lang="en-GB" sz="1000" dirty="0" smtClean="0">
                <a:latin typeface="Arial" pitchFamily="34" charset="0"/>
                <a:cs typeface="Arial" pitchFamily="34" charset="0"/>
              </a:rPr>
              <a:t>1804] </a:t>
            </a:r>
            <a:endParaRPr lang="en-GB" sz="1000" dirty="0">
              <a:latin typeface="Arial" pitchFamily="34" charset="0"/>
              <a:cs typeface="Arial" pitchFamily="34" charset="0"/>
            </a:endParaRPr>
          </a:p>
        </p:txBody>
      </p:sp>
      <p:sp>
        <p:nvSpPr>
          <p:cNvPr id="7" name="TextBox 6"/>
          <p:cNvSpPr txBox="1"/>
          <p:nvPr/>
        </p:nvSpPr>
        <p:spPr>
          <a:xfrm>
            <a:off x="4629151" y="5339443"/>
            <a:ext cx="4004582" cy="584776"/>
          </a:xfrm>
          <a:prstGeom prst="rect">
            <a:avLst/>
          </a:prstGeom>
          <a:noFill/>
        </p:spPr>
        <p:txBody>
          <a:bodyPr wrap="square" rtlCol="0">
            <a:spAutoFit/>
          </a:bodyPr>
          <a:lstStyle/>
          <a:p>
            <a:r>
              <a:rPr lang="en-GB" sz="1600" b="1" dirty="0">
                <a:latin typeface="Arial" pitchFamily="34" charset="0"/>
                <a:cs typeface="Arial" pitchFamily="34" charset="0"/>
              </a:rPr>
              <a:t>Do you think an epidemic like the Black Death could happen today?</a:t>
            </a:r>
          </a:p>
        </p:txBody>
      </p:sp>
    </p:spTree>
    <p:extLst>
      <p:ext uri="{BB962C8B-B14F-4D97-AF65-F5344CB8AC3E}">
        <p14:creationId xmlns:p14="http://schemas.microsoft.com/office/powerpoint/2010/main" val="32154083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latin typeface="Arial" pitchFamily="34" charset="0"/>
                <a:cs typeface="Arial" pitchFamily="34" charset="0"/>
              </a:rPr>
              <a:t>(1409</a:t>
            </a:r>
            <a:r>
              <a:rPr lang="en-GB" b="1" dirty="0">
                <a:latin typeface="Arial" pitchFamily="34" charset="0"/>
                <a:cs typeface="Arial" pitchFamily="34" charset="0"/>
              </a:rPr>
              <a:t>) Battlefield Church</a:t>
            </a:r>
          </a:p>
        </p:txBody>
      </p:sp>
      <p:sp>
        <p:nvSpPr>
          <p:cNvPr id="3" name="Content Placeholder 2"/>
          <p:cNvSpPr>
            <a:spLocks noGrp="1"/>
          </p:cNvSpPr>
          <p:nvPr>
            <p:ph sz="half" idx="1"/>
          </p:nvPr>
        </p:nvSpPr>
        <p:spPr>
          <a:xfrm>
            <a:off x="628650" y="1825625"/>
            <a:ext cx="3886200" cy="4294620"/>
          </a:xfrm>
        </p:spPr>
        <p:txBody>
          <a:bodyPr>
            <a:normAutofit/>
          </a:bodyPr>
          <a:lstStyle/>
          <a:p>
            <a:pPr marL="0" indent="0" algn="just">
              <a:lnSpc>
                <a:spcPct val="100000"/>
              </a:lnSpc>
              <a:spcBef>
                <a:spcPts val="336"/>
              </a:spcBef>
              <a:buNone/>
            </a:pPr>
            <a:r>
              <a:rPr lang="en-GB" sz="1300" dirty="0">
                <a:latin typeface="Arial" pitchFamily="34" charset="0"/>
                <a:cs typeface="Arial" pitchFamily="34" charset="0"/>
              </a:rPr>
              <a:t>Battlefield Church is built on the site of the Battle of </a:t>
            </a:r>
            <a:r>
              <a:rPr lang="en-GB" sz="1300" dirty="0" smtClean="0">
                <a:latin typeface="Arial" pitchFamily="34" charset="0"/>
                <a:cs typeface="Arial" pitchFamily="34" charset="0"/>
              </a:rPr>
              <a:t>Shrewsbury. On 21 </a:t>
            </a:r>
            <a:r>
              <a:rPr lang="en-GB" sz="1300" dirty="0">
                <a:latin typeface="Arial" pitchFamily="34" charset="0"/>
                <a:cs typeface="Arial" pitchFamily="34" charset="0"/>
              </a:rPr>
              <a:t>July </a:t>
            </a:r>
            <a:r>
              <a:rPr lang="en-GB" sz="1300" dirty="0" smtClean="0">
                <a:latin typeface="Arial" pitchFamily="34" charset="0"/>
                <a:cs typeface="Arial" pitchFamily="34" charset="0"/>
              </a:rPr>
              <a:t>1403, </a:t>
            </a:r>
            <a:r>
              <a:rPr lang="en-GB" sz="1300" dirty="0">
                <a:latin typeface="Arial" pitchFamily="34" charset="0"/>
                <a:cs typeface="Arial" pitchFamily="34" charset="0"/>
              </a:rPr>
              <a:t>King Henry IV’s forces met a rebel army led by members of the Percy family from the north. When Henry Percy, who was known </a:t>
            </a:r>
            <a:r>
              <a:rPr lang="en-GB" sz="1300" dirty="0" smtClean="0">
                <a:latin typeface="Arial" pitchFamily="34" charset="0"/>
                <a:cs typeface="Arial" pitchFamily="34" charset="0"/>
              </a:rPr>
              <a:t>as Hotspur</a:t>
            </a:r>
            <a:r>
              <a:rPr lang="en-GB" sz="1300" dirty="0">
                <a:latin typeface="Arial" pitchFamily="34" charset="0"/>
                <a:cs typeface="Arial" pitchFamily="34" charset="0"/>
              </a:rPr>
              <a:t>, was killed, the rebel soldiers started to flee and a massive slaughter began. It is thought that many thousands died</a:t>
            </a:r>
            <a:r>
              <a:rPr lang="en-GB" sz="1300" dirty="0" smtClean="0">
                <a:latin typeface="Arial" pitchFamily="34" charset="0"/>
                <a:cs typeface="Arial" pitchFamily="34" charset="0"/>
              </a:rPr>
              <a:t>.</a:t>
            </a:r>
          </a:p>
          <a:p>
            <a:pPr marL="0" indent="0" algn="just">
              <a:lnSpc>
                <a:spcPct val="100000"/>
              </a:lnSpc>
              <a:spcBef>
                <a:spcPts val="336"/>
              </a:spcBef>
              <a:buNone/>
            </a:pPr>
            <a:endParaRPr lang="en-GB" sz="1300" dirty="0">
              <a:latin typeface="Arial" pitchFamily="34" charset="0"/>
              <a:cs typeface="Arial" pitchFamily="34" charset="0"/>
            </a:endParaRPr>
          </a:p>
          <a:p>
            <a:pPr marL="0" indent="0" algn="just">
              <a:lnSpc>
                <a:spcPct val="100000"/>
              </a:lnSpc>
              <a:spcBef>
                <a:spcPts val="336"/>
              </a:spcBef>
              <a:buNone/>
            </a:pPr>
            <a:r>
              <a:rPr lang="en-GB" sz="1300" dirty="0" smtClean="0">
                <a:latin typeface="Arial" pitchFamily="34" charset="0"/>
                <a:cs typeface="Arial" pitchFamily="34" charset="0"/>
              </a:rPr>
              <a:t>The </a:t>
            </a:r>
            <a:r>
              <a:rPr lang="en-GB" sz="1300" dirty="0">
                <a:latin typeface="Arial" pitchFamily="34" charset="0"/>
                <a:cs typeface="Arial" pitchFamily="34" charset="0"/>
              </a:rPr>
              <a:t>church is said to be built on top of the mass burial pit. In 1406 permission was granted to establish a chantry chapel where masses could be sung for the souls of the dead. </a:t>
            </a:r>
            <a:endParaRPr lang="en-GB" sz="1300" dirty="0" smtClean="0">
              <a:latin typeface="Arial" pitchFamily="34" charset="0"/>
              <a:cs typeface="Arial" pitchFamily="34" charset="0"/>
            </a:endParaRPr>
          </a:p>
          <a:p>
            <a:pPr marL="0" indent="0" algn="just">
              <a:lnSpc>
                <a:spcPct val="100000"/>
              </a:lnSpc>
              <a:spcBef>
                <a:spcPts val="336"/>
              </a:spcBef>
              <a:buNone/>
            </a:pPr>
            <a:endParaRPr lang="en-GB" sz="1300" dirty="0" smtClean="0">
              <a:latin typeface="Arial" pitchFamily="34" charset="0"/>
              <a:cs typeface="Arial" pitchFamily="34" charset="0"/>
            </a:endParaRPr>
          </a:p>
          <a:p>
            <a:pPr marL="0" indent="0" algn="just">
              <a:lnSpc>
                <a:spcPct val="100000"/>
              </a:lnSpc>
              <a:spcBef>
                <a:spcPts val="336"/>
              </a:spcBef>
              <a:buNone/>
            </a:pPr>
            <a:r>
              <a:rPr lang="en-GB" sz="1300" dirty="0" smtClean="0">
                <a:latin typeface="Arial" pitchFamily="34" charset="0"/>
                <a:cs typeface="Arial" pitchFamily="34" charset="0"/>
              </a:rPr>
              <a:t>The </a:t>
            </a:r>
            <a:r>
              <a:rPr lang="en-GB" sz="1300" dirty="0">
                <a:latin typeface="Arial" pitchFamily="34" charset="0"/>
                <a:cs typeface="Arial" pitchFamily="34" charset="0"/>
              </a:rPr>
              <a:t>church was completed in 1409 and a royal charter founded a college of priests </a:t>
            </a:r>
            <a:r>
              <a:rPr lang="en-GB" sz="1300" dirty="0" smtClean="0">
                <a:latin typeface="Arial" pitchFamily="34" charset="0"/>
                <a:cs typeface="Arial" pitchFamily="34" charset="0"/>
              </a:rPr>
              <a:t>there. The </a:t>
            </a:r>
            <a:r>
              <a:rPr lang="en-GB" sz="1300" dirty="0">
                <a:latin typeface="Arial" pitchFamily="34" charset="0"/>
                <a:cs typeface="Arial" pitchFamily="34" charset="0"/>
              </a:rPr>
              <a:t>church </a:t>
            </a:r>
            <a:r>
              <a:rPr lang="en-GB" sz="1300" dirty="0" smtClean="0">
                <a:latin typeface="Arial" pitchFamily="34" charset="0"/>
                <a:cs typeface="Arial" pitchFamily="34" charset="0"/>
              </a:rPr>
              <a:t>would </a:t>
            </a:r>
            <a:r>
              <a:rPr lang="en-GB" sz="1300" dirty="0">
                <a:latin typeface="Arial" pitchFamily="34" charset="0"/>
                <a:cs typeface="Arial" pitchFamily="34" charset="0"/>
              </a:rPr>
              <a:t>have been surrounded by </a:t>
            </a:r>
            <a:r>
              <a:rPr lang="en-GB" sz="1300" dirty="0" smtClean="0">
                <a:latin typeface="Arial" pitchFamily="34" charset="0"/>
                <a:cs typeface="Arial" pitchFamily="34" charset="0"/>
              </a:rPr>
              <a:t>buildings </a:t>
            </a:r>
            <a:r>
              <a:rPr lang="en-GB" sz="1300" dirty="0">
                <a:latin typeface="Arial" pitchFamily="34" charset="0"/>
                <a:cs typeface="Arial" pitchFamily="34" charset="0"/>
              </a:rPr>
              <a:t>which housed a community of six chaplains. Although none of these buildings survive, evidence of a series of interconnected fishponds remain.</a:t>
            </a: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038725" y="1883274"/>
            <a:ext cx="2910094" cy="2499168"/>
          </a:xfrm>
        </p:spPr>
      </p:pic>
      <p:sp>
        <p:nvSpPr>
          <p:cNvPr id="6" name="TextBox 5"/>
          <p:cNvSpPr txBox="1"/>
          <p:nvPr/>
        </p:nvSpPr>
        <p:spPr>
          <a:xfrm>
            <a:off x="4629150" y="4440237"/>
            <a:ext cx="3886200" cy="553998"/>
          </a:xfrm>
          <a:prstGeom prst="rect">
            <a:avLst/>
          </a:prstGeom>
          <a:noFill/>
        </p:spPr>
        <p:txBody>
          <a:bodyPr wrap="square" rtlCol="0">
            <a:spAutoFit/>
          </a:bodyPr>
          <a:lstStyle/>
          <a:p>
            <a:pPr algn="ctr"/>
            <a:r>
              <a:rPr lang="en-GB" sz="1000" dirty="0" smtClean="0">
                <a:latin typeface="Arial" pitchFamily="34" charset="0"/>
                <a:cs typeface="Arial" pitchFamily="34" charset="0"/>
              </a:rPr>
              <a:t>Battlefield </a:t>
            </a:r>
            <a:r>
              <a:rPr lang="en-GB" sz="1000" dirty="0">
                <a:latin typeface="Arial" pitchFamily="34" charset="0"/>
                <a:cs typeface="Arial" pitchFamily="34" charset="0"/>
              </a:rPr>
              <a:t>Church </a:t>
            </a:r>
            <a:r>
              <a:rPr lang="en-GB" sz="1000" dirty="0" smtClean="0">
                <a:latin typeface="Arial" pitchFamily="34" charset="0"/>
                <a:cs typeface="Arial" pitchFamily="34" charset="0"/>
              </a:rPr>
              <a:t>by P. Vandyke Browne. </a:t>
            </a:r>
          </a:p>
          <a:p>
            <a:pPr algn="ctr"/>
            <a:r>
              <a:rPr lang="en-GB" sz="1000" dirty="0" smtClean="0">
                <a:latin typeface="Arial" pitchFamily="34" charset="0"/>
                <a:cs typeface="Arial" pitchFamily="34" charset="0"/>
              </a:rPr>
              <a:t>[© Shropshire Archives Ref 6001/5558]</a:t>
            </a:r>
          </a:p>
          <a:p>
            <a:endParaRPr lang="en-GB" sz="1000" dirty="0">
              <a:latin typeface="Gill Sans MT" panose="020B0502020104020203" pitchFamily="34" charset="0"/>
            </a:endParaRPr>
          </a:p>
        </p:txBody>
      </p:sp>
      <p:sp>
        <p:nvSpPr>
          <p:cNvPr id="7" name="TextBox 6"/>
          <p:cNvSpPr txBox="1"/>
          <p:nvPr/>
        </p:nvSpPr>
        <p:spPr>
          <a:xfrm>
            <a:off x="4637314" y="5186821"/>
            <a:ext cx="3869872" cy="830997"/>
          </a:xfrm>
          <a:prstGeom prst="rect">
            <a:avLst/>
          </a:prstGeom>
          <a:noFill/>
        </p:spPr>
        <p:txBody>
          <a:bodyPr wrap="square" rtlCol="0">
            <a:spAutoFit/>
          </a:bodyPr>
          <a:lstStyle/>
          <a:p>
            <a:r>
              <a:rPr lang="en-GB" sz="1600" b="1" dirty="0">
                <a:latin typeface="Arial" pitchFamily="34" charset="0"/>
                <a:cs typeface="Arial" pitchFamily="34" charset="0"/>
              </a:rPr>
              <a:t>What sort of memorials do we have today to remember people who have died in wars? </a:t>
            </a:r>
          </a:p>
        </p:txBody>
      </p:sp>
    </p:spTree>
    <p:extLst>
      <p:ext uri="{BB962C8B-B14F-4D97-AF65-F5344CB8AC3E}">
        <p14:creationId xmlns:p14="http://schemas.microsoft.com/office/powerpoint/2010/main" val="18981872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smtClean="0">
                <a:latin typeface="Arial" pitchFamily="34" charset="0"/>
                <a:cs typeface="Arial" pitchFamily="34" charset="0"/>
              </a:rPr>
              <a:t>(1538</a:t>
            </a:r>
            <a:r>
              <a:rPr lang="en-GB" sz="4000" b="1" dirty="0">
                <a:latin typeface="Arial" pitchFamily="34" charset="0"/>
                <a:cs typeface="Arial" pitchFamily="34" charset="0"/>
              </a:rPr>
              <a:t>) </a:t>
            </a:r>
            <a:r>
              <a:rPr lang="en-GB" sz="4000" b="1" dirty="0" err="1" smtClean="0">
                <a:latin typeface="Arial" pitchFamily="34" charset="0"/>
                <a:cs typeface="Arial" pitchFamily="34" charset="0"/>
              </a:rPr>
              <a:t>Lilleshall</a:t>
            </a:r>
            <a:r>
              <a:rPr lang="en-GB" sz="4000" b="1" dirty="0" smtClean="0">
                <a:latin typeface="Arial" pitchFamily="34" charset="0"/>
                <a:cs typeface="Arial" pitchFamily="34" charset="0"/>
              </a:rPr>
              <a:t> and the Dissolution </a:t>
            </a:r>
            <a:r>
              <a:rPr lang="en-GB" sz="4000" b="1" dirty="0">
                <a:latin typeface="Arial" pitchFamily="34" charset="0"/>
                <a:cs typeface="Arial" pitchFamily="34" charset="0"/>
              </a:rPr>
              <a:t>of the </a:t>
            </a:r>
            <a:r>
              <a:rPr lang="en-GB" sz="4000" b="1" dirty="0" smtClean="0">
                <a:latin typeface="Arial" pitchFamily="34" charset="0"/>
                <a:cs typeface="Arial" pitchFamily="34" charset="0"/>
              </a:rPr>
              <a:t>Monasteries</a:t>
            </a:r>
            <a:endParaRPr lang="en-GB" sz="4000" b="1" dirty="0">
              <a:latin typeface="Arial" pitchFamily="34" charset="0"/>
              <a:cs typeface="Arial" pitchFamily="34" charset="0"/>
            </a:endParaRPr>
          </a:p>
        </p:txBody>
      </p:sp>
      <p:sp>
        <p:nvSpPr>
          <p:cNvPr id="3" name="Content Placeholder 2"/>
          <p:cNvSpPr>
            <a:spLocks noGrp="1"/>
          </p:cNvSpPr>
          <p:nvPr>
            <p:ph sz="half" idx="1"/>
          </p:nvPr>
        </p:nvSpPr>
        <p:spPr>
          <a:xfrm>
            <a:off x="628650" y="1825627"/>
            <a:ext cx="3886200" cy="4263446"/>
          </a:xfrm>
        </p:spPr>
        <p:txBody>
          <a:bodyPr>
            <a:normAutofit fontScale="92500"/>
          </a:bodyPr>
          <a:lstStyle/>
          <a:p>
            <a:pPr marL="0" indent="0" algn="just">
              <a:lnSpc>
                <a:spcPct val="100000"/>
              </a:lnSpc>
              <a:spcBef>
                <a:spcPts val="336"/>
              </a:spcBef>
              <a:buNone/>
            </a:pPr>
            <a:r>
              <a:rPr lang="en-GB" sz="1400" dirty="0">
                <a:latin typeface="Arial" pitchFamily="34" charset="0"/>
                <a:cs typeface="Arial" pitchFamily="34" charset="0"/>
              </a:rPr>
              <a:t>When Henry VIII ordered the </a:t>
            </a:r>
            <a:r>
              <a:rPr lang="en-GB" sz="1400" dirty="0" smtClean="0">
                <a:latin typeface="Arial" pitchFamily="34" charset="0"/>
                <a:cs typeface="Arial" pitchFamily="34" charset="0"/>
              </a:rPr>
              <a:t>dissolution (closure) </a:t>
            </a:r>
            <a:r>
              <a:rPr lang="en-GB" sz="1400" dirty="0">
                <a:latin typeface="Arial" pitchFamily="34" charset="0"/>
                <a:cs typeface="Arial" pitchFamily="34" charset="0"/>
              </a:rPr>
              <a:t>of the monasteries, it caused widespread religious upheaval across the </a:t>
            </a:r>
            <a:r>
              <a:rPr lang="en-GB" sz="1400" dirty="0" smtClean="0">
                <a:latin typeface="Arial" pitchFamily="34" charset="0"/>
                <a:cs typeface="Arial" pitchFamily="34" charset="0"/>
              </a:rPr>
              <a:t>country</a:t>
            </a:r>
            <a:r>
              <a:rPr lang="en-GB" sz="1400" dirty="0">
                <a:latin typeface="Arial" pitchFamily="34" charset="0"/>
                <a:cs typeface="Arial" pitchFamily="34" charset="0"/>
              </a:rPr>
              <a:t>. </a:t>
            </a:r>
            <a:r>
              <a:rPr lang="en-GB" sz="1400" dirty="0" smtClean="0">
                <a:latin typeface="Arial" pitchFamily="34" charset="0"/>
                <a:cs typeface="Arial" pitchFamily="34" charset="0"/>
              </a:rPr>
              <a:t>The </a:t>
            </a:r>
            <a:r>
              <a:rPr lang="en-GB" sz="1400" dirty="0">
                <a:latin typeface="Arial" pitchFamily="34" charset="0"/>
                <a:cs typeface="Arial" pitchFamily="34" charset="0"/>
              </a:rPr>
              <a:t>monks and nuns </a:t>
            </a:r>
            <a:r>
              <a:rPr lang="en-GB" sz="1400" dirty="0" smtClean="0">
                <a:latin typeface="Arial" pitchFamily="34" charset="0"/>
                <a:cs typeface="Arial" pitchFamily="34" charset="0"/>
              </a:rPr>
              <a:t>had </a:t>
            </a:r>
            <a:r>
              <a:rPr lang="en-GB" sz="1400" dirty="0">
                <a:latin typeface="Arial" pitchFamily="34" charset="0"/>
                <a:cs typeface="Arial" pitchFamily="34" charset="0"/>
              </a:rPr>
              <a:t>to move </a:t>
            </a:r>
            <a:r>
              <a:rPr lang="en-GB" sz="1400" dirty="0" smtClean="0">
                <a:latin typeface="Arial" pitchFamily="34" charset="0"/>
                <a:cs typeface="Arial" pitchFamily="34" charset="0"/>
              </a:rPr>
              <a:t>out, and buildings </a:t>
            </a:r>
            <a:r>
              <a:rPr lang="en-GB" sz="1400" dirty="0">
                <a:latin typeface="Arial" pitchFamily="34" charset="0"/>
                <a:cs typeface="Arial" pitchFamily="34" charset="0"/>
              </a:rPr>
              <a:t>were demolished or sold. Much of the </a:t>
            </a:r>
            <a:r>
              <a:rPr lang="en-GB" sz="1400" dirty="0" smtClean="0">
                <a:latin typeface="Arial" pitchFamily="34" charset="0"/>
                <a:cs typeface="Arial" pitchFamily="34" charset="0"/>
              </a:rPr>
              <a:t>Church’s </a:t>
            </a:r>
            <a:r>
              <a:rPr lang="en-GB" sz="1400" dirty="0">
                <a:latin typeface="Arial" pitchFamily="34" charset="0"/>
                <a:cs typeface="Arial" pitchFamily="34" charset="0"/>
              </a:rPr>
              <a:t>support for the poor stopped and hospitals </a:t>
            </a:r>
            <a:r>
              <a:rPr lang="en-GB" sz="1400" dirty="0" smtClean="0">
                <a:latin typeface="Arial" pitchFamily="34" charset="0"/>
                <a:cs typeface="Arial" pitchFamily="34" charset="0"/>
              </a:rPr>
              <a:t>shut. </a:t>
            </a:r>
          </a:p>
          <a:p>
            <a:pPr marL="0" indent="0" algn="just">
              <a:lnSpc>
                <a:spcPct val="100000"/>
              </a:lnSpc>
              <a:spcBef>
                <a:spcPts val="336"/>
              </a:spcBef>
              <a:buNone/>
            </a:pPr>
            <a:endParaRPr lang="en-GB" sz="1400" dirty="0" smtClean="0">
              <a:latin typeface="Arial" pitchFamily="34" charset="0"/>
              <a:cs typeface="Arial" pitchFamily="34" charset="0"/>
            </a:endParaRPr>
          </a:p>
          <a:p>
            <a:pPr marL="0" indent="0" algn="just">
              <a:lnSpc>
                <a:spcPct val="100000"/>
              </a:lnSpc>
              <a:spcBef>
                <a:spcPts val="336"/>
              </a:spcBef>
              <a:buNone/>
            </a:pPr>
            <a:r>
              <a:rPr lang="en-GB" sz="1400" dirty="0" smtClean="0">
                <a:latin typeface="Arial" pitchFamily="34" charset="0"/>
                <a:cs typeface="Arial" pitchFamily="34" charset="0"/>
              </a:rPr>
              <a:t>In 1538, the community at </a:t>
            </a:r>
            <a:r>
              <a:rPr lang="en-GB" sz="1400" dirty="0" err="1" smtClean="0">
                <a:latin typeface="Arial" pitchFamily="34" charset="0"/>
                <a:cs typeface="Arial" pitchFamily="34" charset="0"/>
              </a:rPr>
              <a:t>Lilleshall</a:t>
            </a:r>
            <a:r>
              <a:rPr lang="en-GB" sz="1400" dirty="0" smtClean="0">
                <a:latin typeface="Arial" pitchFamily="34" charset="0"/>
                <a:cs typeface="Arial" pitchFamily="34" charset="0"/>
              </a:rPr>
              <a:t> </a:t>
            </a:r>
            <a:r>
              <a:rPr lang="en-GB" sz="1400" dirty="0">
                <a:latin typeface="Arial" pitchFamily="34" charset="0"/>
                <a:cs typeface="Arial" pitchFamily="34" charset="0"/>
              </a:rPr>
              <a:t>Abbey </a:t>
            </a:r>
            <a:r>
              <a:rPr lang="en-GB" sz="1400" dirty="0" smtClean="0">
                <a:latin typeface="Arial" pitchFamily="34" charset="0"/>
                <a:cs typeface="Arial" pitchFamily="34" charset="0"/>
              </a:rPr>
              <a:t>comprised nine canons, an abbot </a:t>
            </a:r>
            <a:r>
              <a:rPr lang="en-GB" sz="1400" dirty="0">
                <a:latin typeface="Arial" pitchFamily="34" charset="0"/>
                <a:cs typeface="Arial" pitchFamily="34" charset="0"/>
              </a:rPr>
              <a:t>and 43 servants, including a schoolmaster. The monks were given pensions and the </a:t>
            </a:r>
            <a:r>
              <a:rPr lang="en-GB" sz="1400" dirty="0" smtClean="0">
                <a:latin typeface="Arial" pitchFamily="34" charset="0"/>
                <a:cs typeface="Arial" pitchFamily="34" charset="0"/>
              </a:rPr>
              <a:t>abbey </a:t>
            </a:r>
            <a:r>
              <a:rPr lang="en-GB" sz="1400" dirty="0">
                <a:latin typeface="Arial" pitchFamily="34" charset="0"/>
                <a:cs typeface="Arial" pitchFamily="34" charset="0"/>
              </a:rPr>
              <a:t>buildings and its extensive farmland were sold</a:t>
            </a:r>
            <a:r>
              <a:rPr lang="en-GB" sz="1400" dirty="0" smtClean="0">
                <a:latin typeface="Arial" pitchFamily="34" charset="0"/>
                <a:cs typeface="Arial" pitchFamily="34" charset="0"/>
              </a:rPr>
              <a:t>.</a:t>
            </a:r>
          </a:p>
          <a:p>
            <a:pPr marL="0" indent="0" algn="just">
              <a:lnSpc>
                <a:spcPct val="100000"/>
              </a:lnSpc>
              <a:spcBef>
                <a:spcPts val="336"/>
              </a:spcBef>
              <a:buNone/>
            </a:pPr>
            <a:endParaRPr lang="en-GB" sz="1400" dirty="0">
              <a:latin typeface="Arial" pitchFamily="34" charset="0"/>
              <a:cs typeface="Arial" pitchFamily="34" charset="0"/>
            </a:endParaRPr>
          </a:p>
          <a:p>
            <a:pPr marL="0" indent="0" algn="just">
              <a:lnSpc>
                <a:spcPct val="100000"/>
              </a:lnSpc>
              <a:spcBef>
                <a:spcPts val="336"/>
              </a:spcBef>
              <a:buNone/>
            </a:pPr>
            <a:r>
              <a:rPr lang="en-GB" sz="1400" dirty="0" smtClean="0">
                <a:latin typeface="Arial" pitchFamily="34" charset="0"/>
                <a:cs typeface="Arial" pitchFamily="34" charset="0"/>
              </a:rPr>
              <a:t>The </a:t>
            </a:r>
            <a:r>
              <a:rPr lang="en-GB" sz="1400" dirty="0">
                <a:latin typeface="Arial" pitchFamily="34" charset="0"/>
                <a:cs typeface="Arial" pitchFamily="34" charset="0"/>
              </a:rPr>
              <a:t>break-up of the Church’s large estates also had an economic impact. The sale of C</a:t>
            </a:r>
            <a:r>
              <a:rPr lang="en-GB" sz="1400" dirty="0" smtClean="0">
                <a:latin typeface="Arial" pitchFamily="34" charset="0"/>
                <a:cs typeface="Arial" pitchFamily="34" charset="0"/>
              </a:rPr>
              <a:t>hurch </a:t>
            </a:r>
            <a:r>
              <a:rPr lang="en-GB" sz="1400" dirty="0">
                <a:latin typeface="Arial" pitchFamily="34" charset="0"/>
                <a:cs typeface="Arial" pitchFamily="34" charset="0"/>
              </a:rPr>
              <a:t>property and land to private buyers </a:t>
            </a:r>
            <a:r>
              <a:rPr lang="en-GB" sz="1400" dirty="0" smtClean="0">
                <a:latin typeface="Arial" pitchFamily="34" charset="0"/>
                <a:cs typeface="Arial" pitchFamily="34" charset="0"/>
              </a:rPr>
              <a:t>greatly increased </a:t>
            </a:r>
            <a:r>
              <a:rPr lang="en-GB" sz="1400" dirty="0">
                <a:latin typeface="Arial" pitchFamily="34" charset="0"/>
                <a:cs typeface="Arial" pitchFamily="34" charset="0"/>
              </a:rPr>
              <a:t>the wealth of some families. A year after its surrender, Henry VIII granted </a:t>
            </a:r>
            <a:r>
              <a:rPr lang="en-GB" sz="1400" dirty="0" err="1">
                <a:latin typeface="Arial" pitchFamily="34" charset="0"/>
                <a:cs typeface="Arial" pitchFamily="34" charset="0"/>
              </a:rPr>
              <a:t>Lilleshall</a:t>
            </a:r>
            <a:r>
              <a:rPr lang="en-GB" sz="1400" dirty="0">
                <a:latin typeface="Arial" pitchFamily="34" charset="0"/>
                <a:cs typeface="Arial" pitchFamily="34" charset="0"/>
              </a:rPr>
              <a:t> Abbey to James </a:t>
            </a:r>
            <a:r>
              <a:rPr lang="en-GB" sz="1400" dirty="0" err="1">
                <a:latin typeface="Arial" pitchFamily="34" charset="0"/>
                <a:cs typeface="Arial" pitchFamily="34" charset="0"/>
              </a:rPr>
              <a:t>Leveson</a:t>
            </a:r>
            <a:r>
              <a:rPr lang="en-GB" sz="1400" dirty="0">
                <a:latin typeface="Arial" pitchFamily="34" charset="0"/>
                <a:cs typeface="Arial" pitchFamily="34" charset="0"/>
              </a:rPr>
              <a:t> of Wolverhampton.</a:t>
            </a: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901088" y="1825627"/>
            <a:ext cx="3342324" cy="2568575"/>
          </a:xfrm>
        </p:spPr>
      </p:pic>
      <p:sp>
        <p:nvSpPr>
          <p:cNvPr id="6" name="TextBox 5"/>
          <p:cNvSpPr txBox="1"/>
          <p:nvPr/>
        </p:nvSpPr>
        <p:spPr>
          <a:xfrm>
            <a:off x="4629150" y="4499108"/>
            <a:ext cx="3886200" cy="400110"/>
          </a:xfrm>
          <a:prstGeom prst="rect">
            <a:avLst/>
          </a:prstGeom>
          <a:noFill/>
        </p:spPr>
        <p:txBody>
          <a:bodyPr wrap="square" rtlCol="0">
            <a:spAutoFit/>
          </a:bodyPr>
          <a:lstStyle/>
          <a:p>
            <a:pPr algn="ctr"/>
            <a:r>
              <a:rPr lang="en-GB" sz="1000" dirty="0" err="1" smtClean="0">
                <a:latin typeface="Arial" pitchFamily="34" charset="0"/>
                <a:cs typeface="Arial" pitchFamily="34" charset="0"/>
              </a:rPr>
              <a:t>Lilleshall</a:t>
            </a:r>
            <a:r>
              <a:rPr lang="en-GB" sz="1000" dirty="0" smtClean="0">
                <a:latin typeface="Arial" pitchFamily="34" charset="0"/>
                <a:cs typeface="Arial" pitchFamily="34" charset="0"/>
              </a:rPr>
              <a:t> Abbey.</a:t>
            </a:r>
          </a:p>
          <a:p>
            <a:pPr algn="ctr"/>
            <a:r>
              <a:rPr lang="en-GB" sz="1000" dirty="0" smtClean="0">
                <a:latin typeface="Arial" pitchFamily="34" charset="0"/>
                <a:cs typeface="Arial" pitchFamily="34" charset="0"/>
              </a:rPr>
              <a:t>[© Shropshire Archives Ref PH/L/10/1/14] </a:t>
            </a:r>
            <a:endParaRPr lang="en-GB" sz="1000" dirty="0">
              <a:latin typeface="Arial" pitchFamily="34" charset="0"/>
              <a:cs typeface="Arial" pitchFamily="34" charset="0"/>
            </a:endParaRPr>
          </a:p>
        </p:txBody>
      </p:sp>
      <p:sp>
        <p:nvSpPr>
          <p:cNvPr id="7" name="TextBox 6"/>
          <p:cNvSpPr txBox="1"/>
          <p:nvPr/>
        </p:nvSpPr>
        <p:spPr>
          <a:xfrm>
            <a:off x="4629151" y="5339443"/>
            <a:ext cx="4004582" cy="584776"/>
          </a:xfrm>
          <a:prstGeom prst="rect">
            <a:avLst/>
          </a:prstGeom>
          <a:noFill/>
        </p:spPr>
        <p:txBody>
          <a:bodyPr wrap="square" rtlCol="0">
            <a:spAutoFit/>
          </a:bodyPr>
          <a:lstStyle/>
          <a:p>
            <a:r>
              <a:rPr lang="en-GB" sz="1600" b="1" dirty="0" smtClean="0">
                <a:latin typeface="Arial" pitchFamily="34" charset="0"/>
                <a:cs typeface="Arial" pitchFamily="34" charset="0"/>
              </a:rPr>
              <a:t>Was Henry VIII right to sell off all the Church’s property?</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4601123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latin typeface="Arial" pitchFamily="34" charset="0"/>
                <a:cs typeface="Arial" pitchFamily="34" charset="0"/>
              </a:rPr>
              <a:t>(1651</a:t>
            </a:r>
            <a:r>
              <a:rPr lang="en-GB" b="1" dirty="0">
                <a:latin typeface="Arial" pitchFamily="34" charset="0"/>
                <a:cs typeface="Arial" pitchFamily="34" charset="0"/>
              </a:rPr>
              <a:t>) The Boscobel Oak</a:t>
            </a:r>
          </a:p>
        </p:txBody>
      </p:sp>
      <p:sp>
        <p:nvSpPr>
          <p:cNvPr id="3" name="Content Placeholder 2"/>
          <p:cNvSpPr>
            <a:spLocks noGrp="1"/>
          </p:cNvSpPr>
          <p:nvPr>
            <p:ph sz="half" idx="1"/>
          </p:nvPr>
        </p:nvSpPr>
        <p:spPr>
          <a:xfrm>
            <a:off x="670213" y="1696736"/>
            <a:ext cx="3886200" cy="3935095"/>
          </a:xfrm>
        </p:spPr>
        <p:txBody>
          <a:bodyPr>
            <a:noAutofit/>
          </a:bodyPr>
          <a:lstStyle/>
          <a:p>
            <a:pPr marL="0" indent="0" algn="just">
              <a:lnSpc>
                <a:spcPct val="100000"/>
              </a:lnSpc>
              <a:spcBef>
                <a:spcPts val="336"/>
              </a:spcBef>
              <a:buNone/>
            </a:pPr>
            <a:r>
              <a:rPr lang="en-GB" sz="1300" dirty="0">
                <a:latin typeface="Arial" pitchFamily="34" charset="0"/>
                <a:cs typeface="Arial" pitchFamily="34" charset="0"/>
              </a:rPr>
              <a:t>During the Civil War, Oliver Cromwell and the Parliamentarians overthrew the monarchy and, in 1649, executed Charles I. In 1651, Charles’s son, the future King Charles II led a Scottish-Royalist army into England from the north. The </a:t>
            </a:r>
            <a:r>
              <a:rPr lang="en-GB" sz="1300" dirty="0" smtClean="0">
                <a:latin typeface="Arial" pitchFamily="34" charset="0"/>
                <a:cs typeface="Arial" pitchFamily="34" charset="0"/>
              </a:rPr>
              <a:t>army </a:t>
            </a:r>
            <a:r>
              <a:rPr lang="en-GB" sz="1300" dirty="0">
                <a:latin typeface="Arial" pitchFamily="34" charset="0"/>
                <a:cs typeface="Arial" pitchFamily="34" charset="0"/>
              </a:rPr>
              <a:t>made for Worcester where, on 3 September, it was defeated by Oliver Cromwell’s </a:t>
            </a:r>
            <a:r>
              <a:rPr lang="en-GB" sz="1300" dirty="0" smtClean="0">
                <a:latin typeface="Arial" pitchFamily="34" charset="0"/>
                <a:cs typeface="Arial" pitchFamily="34" charset="0"/>
              </a:rPr>
              <a:t>army. Charles </a:t>
            </a:r>
            <a:r>
              <a:rPr lang="en-GB" sz="1300" dirty="0">
                <a:latin typeface="Arial" pitchFamily="34" charset="0"/>
                <a:cs typeface="Arial" pitchFamily="34" charset="0"/>
              </a:rPr>
              <a:t>fled north to White Ladies in Shropshire</a:t>
            </a:r>
            <a:r>
              <a:rPr lang="en-GB" sz="1300" dirty="0" smtClean="0">
                <a:latin typeface="Arial" pitchFamily="34" charset="0"/>
                <a:cs typeface="Arial" pitchFamily="34" charset="0"/>
              </a:rPr>
              <a:t>.</a:t>
            </a:r>
          </a:p>
          <a:p>
            <a:pPr marL="0" indent="0" algn="just">
              <a:lnSpc>
                <a:spcPct val="100000"/>
              </a:lnSpc>
              <a:spcBef>
                <a:spcPts val="336"/>
              </a:spcBef>
              <a:buNone/>
            </a:pPr>
            <a:endParaRPr lang="en-GB" sz="1300" dirty="0">
              <a:latin typeface="Arial" pitchFamily="34" charset="0"/>
              <a:cs typeface="Arial" pitchFamily="34" charset="0"/>
            </a:endParaRPr>
          </a:p>
          <a:p>
            <a:pPr marL="0" indent="0" algn="just">
              <a:lnSpc>
                <a:spcPct val="100000"/>
              </a:lnSpc>
              <a:spcBef>
                <a:spcPts val="336"/>
              </a:spcBef>
              <a:buNone/>
            </a:pPr>
            <a:r>
              <a:rPr lang="en-GB" sz="1300" dirty="0" smtClean="0">
                <a:latin typeface="Arial" pitchFamily="34" charset="0"/>
                <a:cs typeface="Arial" pitchFamily="34" charset="0"/>
              </a:rPr>
              <a:t>Disguised </a:t>
            </a:r>
            <a:r>
              <a:rPr lang="en-GB" sz="1300" dirty="0">
                <a:latin typeface="Arial" pitchFamily="34" charset="0"/>
                <a:cs typeface="Arial" pitchFamily="34" charset="0"/>
              </a:rPr>
              <a:t>as a workman, Charles </a:t>
            </a:r>
            <a:r>
              <a:rPr lang="en-GB" sz="1300" dirty="0" smtClean="0">
                <a:latin typeface="Arial" pitchFamily="34" charset="0"/>
                <a:cs typeface="Arial" pitchFamily="34" charset="0"/>
              </a:rPr>
              <a:t>tried </a:t>
            </a:r>
            <a:r>
              <a:rPr lang="en-GB" sz="1300" dirty="0">
                <a:latin typeface="Arial" pitchFamily="34" charset="0"/>
                <a:cs typeface="Arial" pitchFamily="34" charset="0"/>
              </a:rPr>
              <a:t>to escape </a:t>
            </a:r>
            <a:r>
              <a:rPr lang="en-GB" sz="1300" dirty="0" smtClean="0">
                <a:latin typeface="Arial" pitchFamily="34" charset="0"/>
                <a:cs typeface="Arial" pitchFamily="34" charset="0"/>
              </a:rPr>
              <a:t>to </a:t>
            </a:r>
            <a:r>
              <a:rPr lang="en-GB" sz="1300" dirty="0">
                <a:latin typeface="Arial" pitchFamily="34" charset="0"/>
                <a:cs typeface="Arial" pitchFamily="34" charset="0"/>
              </a:rPr>
              <a:t>Wales </a:t>
            </a:r>
            <a:r>
              <a:rPr lang="en-GB" sz="1300" dirty="0" smtClean="0">
                <a:latin typeface="Arial" pitchFamily="34" charset="0"/>
                <a:cs typeface="Arial" pitchFamily="34" charset="0"/>
              </a:rPr>
              <a:t>over </a:t>
            </a:r>
            <a:r>
              <a:rPr lang="en-GB" sz="1300" dirty="0">
                <a:latin typeface="Arial" pitchFamily="34" charset="0"/>
                <a:cs typeface="Arial" pitchFamily="34" charset="0"/>
              </a:rPr>
              <a:t>the </a:t>
            </a:r>
            <a:r>
              <a:rPr lang="en-GB" sz="1300" dirty="0" smtClean="0">
                <a:latin typeface="Arial" pitchFamily="34" charset="0"/>
                <a:cs typeface="Arial" pitchFamily="34" charset="0"/>
              </a:rPr>
              <a:t>River </a:t>
            </a:r>
            <a:r>
              <a:rPr lang="en-GB" sz="1300" dirty="0">
                <a:latin typeface="Arial" pitchFamily="34" charset="0"/>
                <a:cs typeface="Arial" pitchFamily="34" charset="0"/>
              </a:rPr>
              <a:t>Severn near </a:t>
            </a:r>
            <a:r>
              <a:rPr lang="en-GB" sz="1300" dirty="0" err="1">
                <a:latin typeface="Arial" pitchFamily="34" charset="0"/>
                <a:cs typeface="Arial" pitchFamily="34" charset="0"/>
              </a:rPr>
              <a:t>Madeley</a:t>
            </a:r>
            <a:r>
              <a:rPr lang="en-GB" sz="1300" dirty="0">
                <a:latin typeface="Arial" pitchFamily="34" charset="0"/>
                <a:cs typeface="Arial" pitchFamily="34" charset="0"/>
              </a:rPr>
              <a:t>. </a:t>
            </a:r>
            <a:r>
              <a:rPr lang="en-GB" sz="1300" dirty="0" smtClean="0">
                <a:latin typeface="Arial" pitchFamily="34" charset="0"/>
                <a:cs typeface="Arial" pitchFamily="34" charset="0"/>
              </a:rPr>
              <a:t>Parliamentarian </a:t>
            </a:r>
            <a:r>
              <a:rPr lang="en-GB" sz="1300" dirty="0">
                <a:latin typeface="Arial" pitchFamily="34" charset="0"/>
                <a:cs typeface="Arial" pitchFamily="34" charset="0"/>
              </a:rPr>
              <a:t>soldiers were guarding the </a:t>
            </a:r>
            <a:r>
              <a:rPr lang="en-GB" sz="1300" dirty="0" smtClean="0">
                <a:latin typeface="Arial" pitchFamily="34" charset="0"/>
                <a:cs typeface="Arial" pitchFamily="34" charset="0"/>
              </a:rPr>
              <a:t>river so he returned </a:t>
            </a:r>
            <a:r>
              <a:rPr lang="en-GB" sz="1300" dirty="0">
                <a:latin typeface="Arial" pitchFamily="34" charset="0"/>
                <a:cs typeface="Arial" pitchFamily="34" charset="0"/>
              </a:rPr>
              <a:t>to Boscobel </a:t>
            </a:r>
            <a:r>
              <a:rPr lang="en-GB" sz="1300" dirty="0" smtClean="0">
                <a:latin typeface="Arial" pitchFamily="34" charset="0"/>
                <a:cs typeface="Arial" pitchFamily="34" charset="0"/>
              </a:rPr>
              <a:t>and hid </a:t>
            </a:r>
            <a:r>
              <a:rPr lang="en-GB" sz="1300" dirty="0">
                <a:latin typeface="Arial" pitchFamily="34" charset="0"/>
                <a:cs typeface="Arial" pitchFamily="34" charset="0"/>
              </a:rPr>
              <a:t>in a large oak tree </a:t>
            </a:r>
            <a:r>
              <a:rPr lang="en-GB" sz="1300" dirty="0" smtClean="0">
                <a:latin typeface="Arial" pitchFamily="34" charset="0"/>
                <a:cs typeface="Arial" pitchFamily="34" charset="0"/>
              </a:rPr>
              <a:t>before escaping. </a:t>
            </a:r>
          </a:p>
          <a:p>
            <a:pPr marL="0" indent="0" algn="just">
              <a:lnSpc>
                <a:spcPct val="100000"/>
              </a:lnSpc>
              <a:spcBef>
                <a:spcPts val="336"/>
              </a:spcBef>
              <a:buNone/>
            </a:pPr>
            <a:endParaRPr lang="en-GB" sz="1300" dirty="0" smtClean="0">
              <a:latin typeface="Arial" pitchFamily="34" charset="0"/>
              <a:cs typeface="Arial" pitchFamily="34" charset="0"/>
            </a:endParaRPr>
          </a:p>
          <a:p>
            <a:pPr marL="0" indent="0" algn="just">
              <a:lnSpc>
                <a:spcPct val="100000"/>
              </a:lnSpc>
              <a:spcBef>
                <a:spcPts val="336"/>
              </a:spcBef>
              <a:buNone/>
            </a:pPr>
            <a:r>
              <a:rPr lang="en-GB" sz="1300" dirty="0" smtClean="0">
                <a:latin typeface="Arial" pitchFamily="34" charset="0"/>
                <a:cs typeface="Arial" pitchFamily="34" charset="0"/>
              </a:rPr>
              <a:t>After </a:t>
            </a:r>
            <a:r>
              <a:rPr lang="en-GB" sz="1300" dirty="0">
                <a:latin typeface="Arial" pitchFamily="34" charset="0"/>
                <a:cs typeface="Arial" pitchFamily="34" charset="0"/>
              </a:rPr>
              <a:t>the restoration of the monarchy, Charles </a:t>
            </a:r>
            <a:r>
              <a:rPr lang="en-GB" sz="1300" dirty="0" smtClean="0">
                <a:latin typeface="Arial" pitchFamily="34" charset="0"/>
                <a:cs typeface="Arial" pitchFamily="34" charset="0"/>
              </a:rPr>
              <a:t>enjoyed </a:t>
            </a:r>
            <a:r>
              <a:rPr lang="en-GB" sz="1300" dirty="0">
                <a:latin typeface="Arial" pitchFamily="34" charset="0"/>
                <a:cs typeface="Arial" pitchFamily="34" charset="0"/>
              </a:rPr>
              <a:t>retelling this </a:t>
            </a:r>
            <a:r>
              <a:rPr lang="en-GB" sz="1300" dirty="0" smtClean="0">
                <a:latin typeface="Arial" pitchFamily="34" charset="0"/>
                <a:cs typeface="Arial" pitchFamily="34" charset="0"/>
              </a:rPr>
              <a:t>story and </a:t>
            </a:r>
            <a:r>
              <a:rPr lang="en-GB" sz="1300" dirty="0">
                <a:latin typeface="Arial" pitchFamily="34" charset="0"/>
                <a:cs typeface="Arial" pitchFamily="34" charset="0"/>
              </a:rPr>
              <a:t>the tree became </a:t>
            </a:r>
            <a:r>
              <a:rPr lang="en-GB" sz="1300" dirty="0" smtClean="0">
                <a:latin typeface="Arial" pitchFamily="34" charset="0"/>
                <a:cs typeface="Arial" pitchFamily="34" charset="0"/>
              </a:rPr>
              <a:t>known </a:t>
            </a:r>
            <a:r>
              <a:rPr lang="en-GB" sz="1300" dirty="0">
                <a:latin typeface="Arial" pitchFamily="34" charset="0"/>
                <a:cs typeface="Arial" pitchFamily="34" charset="0"/>
              </a:rPr>
              <a:t>as </a:t>
            </a:r>
            <a:r>
              <a:rPr lang="en-GB" sz="1300" dirty="0" smtClean="0">
                <a:latin typeface="Arial" pitchFamily="34" charset="0"/>
                <a:cs typeface="Arial" pitchFamily="34" charset="0"/>
              </a:rPr>
              <a:t>‘the </a:t>
            </a:r>
            <a:r>
              <a:rPr lang="en-GB" sz="1300" dirty="0">
                <a:latin typeface="Arial" pitchFamily="34" charset="0"/>
                <a:cs typeface="Arial" pitchFamily="34" charset="0"/>
              </a:rPr>
              <a:t>Royal </a:t>
            </a:r>
            <a:r>
              <a:rPr lang="en-GB" sz="1300" dirty="0" smtClean="0">
                <a:latin typeface="Arial" pitchFamily="34" charset="0"/>
                <a:cs typeface="Arial" pitchFamily="34" charset="0"/>
              </a:rPr>
              <a:t>Oak’. So </a:t>
            </a:r>
            <a:r>
              <a:rPr lang="en-GB" sz="1300" dirty="0">
                <a:latin typeface="Arial" pitchFamily="34" charset="0"/>
                <a:cs typeface="Arial" pitchFamily="34" charset="0"/>
              </a:rPr>
              <a:t>many people visited </a:t>
            </a:r>
            <a:r>
              <a:rPr lang="en-GB" sz="1300" dirty="0" smtClean="0">
                <a:latin typeface="Arial" pitchFamily="34" charset="0"/>
                <a:cs typeface="Arial" pitchFamily="34" charset="0"/>
              </a:rPr>
              <a:t>the tree, </a:t>
            </a:r>
            <a:r>
              <a:rPr lang="en-GB" sz="1300" dirty="0">
                <a:latin typeface="Arial" pitchFamily="34" charset="0"/>
                <a:cs typeface="Arial" pitchFamily="34" charset="0"/>
              </a:rPr>
              <a:t>a wall had to be built </a:t>
            </a:r>
            <a:r>
              <a:rPr lang="en-GB" sz="1300" dirty="0" smtClean="0">
                <a:latin typeface="Arial" pitchFamily="34" charset="0"/>
                <a:cs typeface="Arial" pitchFamily="34" charset="0"/>
              </a:rPr>
              <a:t>to </a:t>
            </a:r>
            <a:r>
              <a:rPr lang="en-GB" sz="1300" dirty="0">
                <a:latin typeface="Arial" pitchFamily="34" charset="0"/>
                <a:cs typeface="Arial" pitchFamily="34" charset="0"/>
              </a:rPr>
              <a:t>protect it. The tree eventually died, but the Royal Oak </a:t>
            </a:r>
            <a:r>
              <a:rPr lang="en-GB" sz="1300" dirty="0" smtClean="0">
                <a:latin typeface="Arial" pitchFamily="34" charset="0"/>
                <a:cs typeface="Arial" pitchFamily="34" charset="0"/>
              </a:rPr>
              <a:t>at </a:t>
            </a:r>
            <a:r>
              <a:rPr lang="en-GB" sz="1300" dirty="0">
                <a:latin typeface="Arial" pitchFamily="34" charset="0"/>
                <a:cs typeface="Arial" pitchFamily="34" charset="0"/>
              </a:rPr>
              <a:t>Boscobel today grew from an acorn from the original tree</a:t>
            </a:r>
            <a:r>
              <a:rPr lang="en-GB" sz="1400" dirty="0">
                <a:latin typeface="Source Sans Pro Light" pitchFamily="34" charset="0"/>
              </a:rPr>
              <a:t>.</a:t>
            </a: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353644" y="1732107"/>
            <a:ext cx="2437211" cy="2673350"/>
          </a:xfrm>
        </p:spPr>
      </p:pic>
      <p:sp>
        <p:nvSpPr>
          <p:cNvPr id="6" name="TextBox 5"/>
          <p:cNvSpPr txBox="1"/>
          <p:nvPr/>
        </p:nvSpPr>
        <p:spPr>
          <a:xfrm>
            <a:off x="4629150" y="4634043"/>
            <a:ext cx="3886200" cy="400110"/>
          </a:xfrm>
          <a:prstGeom prst="rect">
            <a:avLst/>
          </a:prstGeom>
          <a:noFill/>
        </p:spPr>
        <p:txBody>
          <a:bodyPr wrap="square" rtlCol="0">
            <a:spAutoFit/>
          </a:bodyPr>
          <a:lstStyle/>
          <a:p>
            <a:pPr algn="ctr"/>
            <a:r>
              <a:rPr lang="en-GB" sz="1000" dirty="0">
                <a:latin typeface="Arial" pitchFamily="34" charset="0"/>
                <a:cs typeface="Arial" pitchFamily="34" charset="0"/>
              </a:rPr>
              <a:t>Boscobel House </a:t>
            </a:r>
            <a:r>
              <a:rPr lang="en-GB" sz="1000" dirty="0" smtClean="0">
                <a:latin typeface="Arial" pitchFamily="34" charset="0"/>
                <a:cs typeface="Arial" pitchFamily="34" charset="0"/>
              </a:rPr>
              <a:t>and White Ladies.</a:t>
            </a:r>
          </a:p>
          <a:p>
            <a:pPr algn="ctr"/>
            <a:r>
              <a:rPr lang="en-GB" sz="1000" dirty="0" smtClean="0">
                <a:latin typeface="Arial" pitchFamily="34" charset="0"/>
                <a:cs typeface="Arial" pitchFamily="34" charset="0"/>
              </a:rPr>
              <a:t>[© Shropshire Archives Ref PR/2/46]</a:t>
            </a:r>
            <a:endParaRPr lang="en-GB" sz="1000" dirty="0">
              <a:latin typeface="Arial" pitchFamily="34" charset="0"/>
              <a:cs typeface="Arial" pitchFamily="34" charset="0"/>
            </a:endParaRPr>
          </a:p>
        </p:txBody>
      </p:sp>
      <p:sp>
        <p:nvSpPr>
          <p:cNvPr id="7" name="TextBox 6"/>
          <p:cNvSpPr txBox="1"/>
          <p:nvPr/>
        </p:nvSpPr>
        <p:spPr>
          <a:xfrm>
            <a:off x="4645479" y="5339444"/>
            <a:ext cx="3869872" cy="584775"/>
          </a:xfrm>
          <a:prstGeom prst="rect">
            <a:avLst/>
          </a:prstGeom>
          <a:noFill/>
        </p:spPr>
        <p:txBody>
          <a:bodyPr wrap="square" rtlCol="0">
            <a:spAutoFit/>
          </a:bodyPr>
          <a:lstStyle/>
          <a:p>
            <a:r>
              <a:rPr lang="en-GB" sz="1600" b="1" dirty="0">
                <a:latin typeface="Arial" pitchFamily="34" charset="0"/>
                <a:cs typeface="Arial" pitchFamily="34" charset="0"/>
              </a:rPr>
              <a:t>How comfortable would it be to hide in an oak tree?</a:t>
            </a:r>
          </a:p>
        </p:txBody>
      </p:sp>
    </p:spTree>
    <p:extLst>
      <p:ext uri="{BB962C8B-B14F-4D97-AF65-F5344CB8AC3E}">
        <p14:creationId xmlns:p14="http://schemas.microsoft.com/office/powerpoint/2010/main" val="35116996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latin typeface="Arial" pitchFamily="34" charset="0"/>
                <a:cs typeface="Arial" pitchFamily="34" charset="0"/>
              </a:rPr>
              <a:t>(1779) The </a:t>
            </a:r>
            <a:r>
              <a:rPr lang="en-GB" b="1" dirty="0">
                <a:latin typeface="Arial" pitchFamily="34" charset="0"/>
                <a:cs typeface="Arial" pitchFamily="34" charset="0"/>
              </a:rPr>
              <a:t>Iron Bridge </a:t>
            </a:r>
          </a:p>
        </p:txBody>
      </p:sp>
      <p:sp>
        <p:nvSpPr>
          <p:cNvPr id="3" name="Content Placeholder 2"/>
          <p:cNvSpPr>
            <a:spLocks noGrp="1"/>
          </p:cNvSpPr>
          <p:nvPr>
            <p:ph sz="half" idx="1"/>
          </p:nvPr>
        </p:nvSpPr>
        <p:spPr>
          <a:xfrm>
            <a:off x="628650" y="1485901"/>
            <a:ext cx="3886200" cy="4161322"/>
          </a:xfrm>
        </p:spPr>
        <p:txBody>
          <a:bodyPr>
            <a:noAutofit/>
          </a:bodyPr>
          <a:lstStyle/>
          <a:p>
            <a:pPr marL="0" indent="0" algn="just">
              <a:lnSpc>
                <a:spcPct val="100000"/>
              </a:lnSpc>
              <a:spcBef>
                <a:spcPts val="336"/>
              </a:spcBef>
              <a:buNone/>
            </a:pPr>
            <a:r>
              <a:rPr lang="en-GB" sz="1300" dirty="0" smtClean="0">
                <a:latin typeface="Arial" pitchFamily="34" charset="0"/>
                <a:cs typeface="Arial" pitchFamily="34" charset="0"/>
              </a:rPr>
              <a:t>The </a:t>
            </a:r>
            <a:r>
              <a:rPr lang="en-GB" sz="1300" dirty="0">
                <a:latin typeface="Arial" pitchFamily="34" charset="0"/>
                <a:cs typeface="Arial" pitchFamily="34" charset="0"/>
              </a:rPr>
              <a:t>Iron </a:t>
            </a:r>
            <a:r>
              <a:rPr lang="en-GB" sz="1300" dirty="0" smtClean="0">
                <a:latin typeface="Arial" pitchFamily="34" charset="0"/>
                <a:cs typeface="Arial" pitchFamily="34" charset="0"/>
              </a:rPr>
              <a:t>Bridge, a </a:t>
            </a:r>
            <a:r>
              <a:rPr lang="en-GB" sz="1300" dirty="0">
                <a:latin typeface="Arial" pitchFamily="34" charset="0"/>
                <a:cs typeface="Arial" pitchFamily="34" charset="0"/>
              </a:rPr>
              <a:t>symbol of industry and </a:t>
            </a:r>
            <a:r>
              <a:rPr lang="en-GB" sz="1300" dirty="0" smtClean="0">
                <a:latin typeface="Arial" pitchFamily="34" charset="0"/>
                <a:cs typeface="Arial" pitchFamily="34" charset="0"/>
              </a:rPr>
              <a:t>innovation, is now </a:t>
            </a:r>
            <a:r>
              <a:rPr lang="en-GB" sz="1300" dirty="0">
                <a:latin typeface="Arial" pitchFamily="34" charset="0"/>
                <a:cs typeface="Arial" pitchFamily="34" charset="0"/>
              </a:rPr>
              <a:t>a World Heritage Site. </a:t>
            </a:r>
            <a:r>
              <a:rPr lang="en-GB" sz="1300" dirty="0" err="1">
                <a:latin typeface="Arial" pitchFamily="34" charset="0"/>
                <a:cs typeface="Arial" pitchFamily="34" charset="0"/>
              </a:rPr>
              <a:t>Coalbrookdale</a:t>
            </a:r>
            <a:r>
              <a:rPr lang="en-GB" sz="1300" dirty="0">
                <a:latin typeface="Arial" pitchFamily="34" charset="0"/>
                <a:cs typeface="Arial" pitchFamily="34" charset="0"/>
              </a:rPr>
              <a:t> was </a:t>
            </a:r>
            <a:r>
              <a:rPr lang="en-GB" sz="1300" dirty="0" smtClean="0">
                <a:latin typeface="Arial" pitchFamily="34" charset="0"/>
                <a:cs typeface="Arial" pitchFamily="34" charset="0"/>
              </a:rPr>
              <a:t>established </a:t>
            </a:r>
            <a:r>
              <a:rPr lang="en-GB" sz="1300" dirty="0">
                <a:latin typeface="Arial" pitchFamily="34" charset="0"/>
                <a:cs typeface="Arial" pitchFamily="34" charset="0"/>
              </a:rPr>
              <a:t>as an iron producing area long before the </a:t>
            </a:r>
            <a:r>
              <a:rPr lang="en-GB" sz="1300" dirty="0" smtClean="0">
                <a:latin typeface="Arial" pitchFamily="34" charset="0"/>
                <a:cs typeface="Arial" pitchFamily="34" charset="0"/>
              </a:rPr>
              <a:t>bridge </a:t>
            </a:r>
            <a:r>
              <a:rPr lang="en-GB" sz="1300" dirty="0">
                <a:latin typeface="Arial" pitchFamily="34" charset="0"/>
                <a:cs typeface="Arial" pitchFamily="34" charset="0"/>
              </a:rPr>
              <a:t>was built. The local availability of minerals and coal, together with water and transport links provided by the River Severn, made it the cradle of the Industrial Revolution. </a:t>
            </a:r>
            <a:endParaRPr lang="en-GB" sz="1300" dirty="0" smtClean="0">
              <a:latin typeface="Arial" pitchFamily="34" charset="0"/>
              <a:cs typeface="Arial" pitchFamily="34" charset="0"/>
            </a:endParaRPr>
          </a:p>
          <a:p>
            <a:pPr marL="0" indent="0" algn="just">
              <a:lnSpc>
                <a:spcPct val="100000"/>
              </a:lnSpc>
              <a:spcBef>
                <a:spcPts val="336"/>
              </a:spcBef>
              <a:buNone/>
            </a:pPr>
            <a:endParaRPr lang="en-GB" sz="1300" dirty="0">
              <a:latin typeface="Arial" pitchFamily="34" charset="0"/>
              <a:cs typeface="Arial" pitchFamily="34" charset="0"/>
            </a:endParaRPr>
          </a:p>
          <a:p>
            <a:pPr marL="0" indent="0" algn="just">
              <a:lnSpc>
                <a:spcPct val="100000"/>
              </a:lnSpc>
              <a:spcBef>
                <a:spcPts val="336"/>
              </a:spcBef>
              <a:buNone/>
            </a:pPr>
            <a:r>
              <a:rPr lang="en-GB" sz="1300" dirty="0" smtClean="0">
                <a:latin typeface="Arial" pitchFamily="34" charset="0"/>
                <a:cs typeface="Arial" pitchFamily="34" charset="0"/>
              </a:rPr>
              <a:t>Local </a:t>
            </a:r>
            <a:r>
              <a:rPr lang="en-GB" sz="1300" dirty="0">
                <a:latin typeface="Arial" pitchFamily="34" charset="0"/>
                <a:cs typeface="Arial" pitchFamily="34" charset="0"/>
              </a:rPr>
              <a:t>ironmasters experimented with new techniques and were keen to </a:t>
            </a:r>
            <a:r>
              <a:rPr lang="en-GB" sz="1300" dirty="0" smtClean="0">
                <a:latin typeface="Arial" pitchFamily="34" charset="0"/>
                <a:cs typeface="Arial" pitchFamily="34" charset="0"/>
              </a:rPr>
              <a:t>find </a:t>
            </a:r>
            <a:r>
              <a:rPr lang="en-GB" sz="1300" dirty="0">
                <a:latin typeface="Arial" pitchFamily="34" charset="0"/>
                <a:cs typeface="Arial" pitchFamily="34" charset="0"/>
              </a:rPr>
              <a:t>new uses for iron. W</a:t>
            </a:r>
            <a:r>
              <a:rPr lang="en-GB" sz="1300" dirty="0" smtClean="0">
                <a:latin typeface="Arial" pitchFamily="34" charset="0"/>
                <a:cs typeface="Arial" pitchFamily="34" charset="0"/>
              </a:rPr>
              <a:t>hen </a:t>
            </a:r>
            <a:r>
              <a:rPr lang="en-GB" sz="1300" dirty="0">
                <a:latin typeface="Arial" pitchFamily="34" charset="0"/>
                <a:cs typeface="Arial" pitchFamily="34" charset="0"/>
              </a:rPr>
              <a:t>it was proposed that there should be a new bridge connecting both banks of the </a:t>
            </a:r>
            <a:r>
              <a:rPr lang="en-GB" sz="1300" dirty="0" smtClean="0">
                <a:latin typeface="Arial" pitchFamily="34" charset="0"/>
                <a:cs typeface="Arial" pitchFamily="34" charset="0"/>
              </a:rPr>
              <a:t>gorge, </a:t>
            </a:r>
            <a:r>
              <a:rPr lang="en-GB" sz="1300" dirty="0">
                <a:latin typeface="Arial" pitchFamily="34" charset="0"/>
                <a:cs typeface="Arial" pitchFamily="34" charset="0"/>
              </a:rPr>
              <a:t>they suggested making it out of iron. </a:t>
            </a:r>
            <a:endParaRPr lang="en-GB" sz="1300" dirty="0" smtClean="0">
              <a:latin typeface="Arial" pitchFamily="34" charset="0"/>
              <a:cs typeface="Arial" pitchFamily="34" charset="0"/>
            </a:endParaRPr>
          </a:p>
          <a:p>
            <a:pPr marL="0" indent="0" algn="just">
              <a:lnSpc>
                <a:spcPct val="100000"/>
              </a:lnSpc>
              <a:spcBef>
                <a:spcPts val="336"/>
              </a:spcBef>
              <a:buNone/>
            </a:pPr>
            <a:endParaRPr lang="en-GB" sz="1300" dirty="0" smtClean="0">
              <a:latin typeface="Arial" pitchFamily="34" charset="0"/>
              <a:cs typeface="Arial" pitchFamily="34" charset="0"/>
            </a:endParaRPr>
          </a:p>
          <a:p>
            <a:pPr marL="0" indent="0" algn="just">
              <a:lnSpc>
                <a:spcPct val="100000"/>
              </a:lnSpc>
              <a:spcBef>
                <a:spcPts val="336"/>
              </a:spcBef>
              <a:buNone/>
            </a:pPr>
            <a:r>
              <a:rPr lang="en-GB" sz="1300" dirty="0" smtClean="0">
                <a:latin typeface="Arial" pitchFamily="34" charset="0"/>
                <a:cs typeface="Arial" pitchFamily="34" charset="0"/>
              </a:rPr>
              <a:t>Thomas </a:t>
            </a:r>
            <a:r>
              <a:rPr lang="en-GB" sz="1300" dirty="0" err="1">
                <a:latin typeface="Arial" pitchFamily="34" charset="0"/>
                <a:cs typeface="Arial" pitchFamily="34" charset="0"/>
              </a:rPr>
              <a:t>Farnolls</a:t>
            </a:r>
            <a:r>
              <a:rPr lang="en-GB" sz="1300" dirty="0">
                <a:latin typeface="Arial" pitchFamily="34" charset="0"/>
                <a:cs typeface="Arial" pitchFamily="34" charset="0"/>
              </a:rPr>
              <a:t> Pritchard, a Shrewsbury </a:t>
            </a:r>
            <a:r>
              <a:rPr lang="en-GB" sz="1300" dirty="0" smtClean="0">
                <a:latin typeface="Arial" pitchFamily="34" charset="0"/>
                <a:cs typeface="Arial" pitchFamily="34" charset="0"/>
              </a:rPr>
              <a:t>architect, </a:t>
            </a:r>
            <a:r>
              <a:rPr lang="en-GB" sz="1300" dirty="0">
                <a:latin typeface="Arial" pitchFamily="34" charset="0"/>
                <a:cs typeface="Arial" pitchFamily="34" charset="0"/>
              </a:rPr>
              <a:t>wrote to the ironmaster, John </a:t>
            </a:r>
            <a:r>
              <a:rPr lang="en-GB" sz="1300" dirty="0" smtClean="0">
                <a:latin typeface="Arial" pitchFamily="34" charset="0"/>
                <a:cs typeface="Arial" pitchFamily="34" charset="0"/>
              </a:rPr>
              <a:t>Wilkinson, </a:t>
            </a:r>
            <a:r>
              <a:rPr lang="en-GB" sz="1300" dirty="0">
                <a:latin typeface="Arial" pitchFamily="34" charset="0"/>
                <a:cs typeface="Arial" pitchFamily="34" charset="0"/>
              </a:rPr>
              <a:t>about building a bridge out of iron in 1773. In 1777, work began under the direction of Abraham Darby </a:t>
            </a:r>
            <a:r>
              <a:rPr lang="en-GB" sz="1300" dirty="0" smtClean="0">
                <a:latin typeface="Arial" pitchFamily="34" charset="0"/>
                <a:cs typeface="Arial" pitchFamily="34" charset="0"/>
              </a:rPr>
              <a:t>III. The </a:t>
            </a:r>
            <a:r>
              <a:rPr lang="en-GB" sz="1300" dirty="0">
                <a:latin typeface="Arial" pitchFamily="34" charset="0"/>
                <a:cs typeface="Arial" pitchFamily="34" charset="0"/>
              </a:rPr>
              <a:t>ironwork </a:t>
            </a:r>
            <a:r>
              <a:rPr lang="en-GB" sz="1300" dirty="0" smtClean="0">
                <a:latin typeface="Arial" pitchFamily="34" charset="0"/>
                <a:cs typeface="Arial" pitchFamily="34" charset="0"/>
              </a:rPr>
              <a:t>was completed </a:t>
            </a:r>
            <a:r>
              <a:rPr lang="en-GB" sz="1300" dirty="0">
                <a:latin typeface="Arial" pitchFamily="34" charset="0"/>
                <a:cs typeface="Arial" pitchFamily="34" charset="0"/>
              </a:rPr>
              <a:t>in </a:t>
            </a:r>
            <a:r>
              <a:rPr lang="en-GB" sz="1300" dirty="0" smtClean="0">
                <a:latin typeface="Arial" pitchFamily="34" charset="0"/>
                <a:cs typeface="Arial" pitchFamily="34" charset="0"/>
              </a:rPr>
              <a:t>1779</a:t>
            </a:r>
            <a:r>
              <a:rPr lang="en-GB" sz="1300" dirty="0">
                <a:latin typeface="Arial" pitchFamily="34" charset="0"/>
                <a:cs typeface="Arial" pitchFamily="34" charset="0"/>
              </a:rPr>
              <a:t>. The graceful </a:t>
            </a:r>
            <a:r>
              <a:rPr lang="en-GB" sz="1300" dirty="0" smtClean="0">
                <a:latin typeface="Arial" pitchFamily="34" charset="0"/>
                <a:cs typeface="Arial" pitchFamily="34" charset="0"/>
              </a:rPr>
              <a:t>arc has </a:t>
            </a:r>
            <a:r>
              <a:rPr lang="en-GB" sz="1300" dirty="0">
                <a:latin typeface="Arial" pitchFamily="34" charset="0"/>
                <a:cs typeface="Arial" pitchFamily="34" charset="0"/>
              </a:rPr>
              <a:t>attracted many </a:t>
            </a:r>
            <a:r>
              <a:rPr lang="en-GB" sz="1300" dirty="0" smtClean="0">
                <a:latin typeface="Arial" pitchFamily="34" charset="0"/>
                <a:cs typeface="Arial" pitchFamily="34" charset="0"/>
              </a:rPr>
              <a:t>visitors </a:t>
            </a:r>
            <a:r>
              <a:rPr lang="en-GB" sz="1300" dirty="0">
                <a:latin typeface="Arial" pitchFamily="34" charset="0"/>
                <a:cs typeface="Arial" pitchFamily="34" charset="0"/>
              </a:rPr>
              <a:t>and its innovative construction inspired civil </a:t>
            </a:r>
            <a:r>
              <a:rPr lang="en-GB" sz="1300" dirty="0" smtClean="0">
                <a:latin typeface="Arial" pitchFamily="34" charset="0"/>
                <a:cs typeface="Arial" pitchFamily="34" charset="0"/>
              </a:rPr>
              <a:t>engineers, </a:t>
            </a:r>
            <a:r>
              <a:rPr lang="en-GB" sz="1300" dirty="0">
                <a:latin typeface="Arial" pitchFamily="34" charset="0"/>
                <a:cs typeface="Arial" pitchFamily="34" charset="0"/>
              </a:rPr>
              <a:t>such as Thomas Telford.</a:t>
            </a:r>
          </a:p>
          <a:p>
            <a:pPr marL="0" indent="0" algn="just">
              <a:lnSpc>
                <a:spcPct val="100000"/>
              </a:lnSpc>
              <a:buNone/>
            </a:pPr>
            <a:endParaRPr lang="en-GB" sz="1400" dirty="0">
              <a:latin typeface="Gill Sans MT" panose="020B0502020104020203" pitchFamily="34" charset="0"/>
            </a:endParaRPr>
          </a:p>
        </p:txBody>
      </p:sp>
      <p:sp>
        <p:nvSpPr>
          <p:cNvPr id="6" name="TextBox 5"/>
          <p:cNvSpPr txBox="1"/>
          <p:nvPr/>
        </p:nvSpPr>
        <p:spPr>
          <a:xfrm>
            <a:off x="4629150" y="4576308"/>
            <a:ext cx="3886200" cy="553998"/>
          </a:xfrm>
          <a:prstGeom prst="rect">
            <a:avLst/>
          </a:prstGeom>
          <a:noFill/>
        </p:spPr>
        <p:txBody>
          <a:bodyPr wrap="square" rtlCol="0">
            <a:spAutoFit/>
          </a:bodyPr>
          <a:lstStyle/>
          <a:p>
            <a:pPr algn="ctr"/>
            <a:r>
              <a:rPr lang="en-GB" sz="1000" dirty="0">
                <a:latin typeface="Arial" pitchFamily="34" charset="0"/>
                <a:cs typeface="Arial" pitchFamily="34" charset="0"/>
              </a:rPr>
              <a:t>The Iron </a:t>
            </a:r>
            <a:r>
              <a:rPr lang="en-GB" sz="1000" dirty="0" smtClean="0">
                <a:latin typeface="Arial" pitchFamily="34" charset="0"/>
                <a:cs typeface="Arial" pitchFamily="34" charset="0"/>
              </a:rPr>
              <a:t>Bridge.</a:t>
            </a:r>
            <a:endParaRPr lang="en-GB" sz="1000" dirty="0">
              <a:latin typeface="Arial" pitchFamily="34" charset="0"/>
              <a:cs typeface="Arial" pitchFamily="34" charset="0"/>
            </a:endParaRPr>
          </a:p>
          <a:p>
            <a:pPr algn="ctr"/>
            <a:r>
              <a:rPr lang="en-GB" sz="1000" dirty="0" smtClean="0">
                <a:latin typeface="Arial" pitchFamily="34" charset="0"/>
                <a:cs typeface="Arial" pitchFamily="34" charset="0"/>
              </a:rPr>
              <a:t>[© </a:t>
            </a:r>
            <a:r>
              <a:rPr lang="en-GB" sz="1000" dirty="0">
                <a:latin typeface="Arial" pitchFamily="34" charset="0"/>
                <a:cs typeface="Arial" pitchFamily="34" charset="0"/>
              </a:rPr>
              <a:t>Historic England </a:t>
            </a:r>
            <a:r>
              <a:rPr lang="en-GB" sz="1000" dirty="0" smtClean="0">
                <a:latin typeface="Arial" pitchFamily="34" charset="0"/>
                <a:cs typeface="Arial" pitchFamily="34" charset="0"/>
              </a:rPr>
              <a:t>Archive]</a:t>
            </a:r>
            <a:endParaRPr lang="en-GB" sz="1000" dirty="0">
              <a:latin typeface="Arial" pitchFamily="34" charset="0"/>
              <a:cs typeface="Arial" pitchFamily="34" charset="0"/>
            </a:endParaRPr>
          </a:p>
          <a:p>
            <a:endParaRPr lang="en-GB" sz="1000" dirty="0">
              <a:latin typeface="Gill Sans MT" panose="020B0502020104020203" pitchFamily="34" charset="0"/>
            </a:endParaRPr>
          </a:p>
        </p:txBody>
      </p:sp>
      <p:sp>
        <p:nvSpPr>
          <p:cNvPr id="7" name="TextBox 6"/>
          <p:cNvSpPr txBox="1"/>
          <p:nvPr/>
        </p:nvSpPr>
        <p:spPr>
          <a:xfrm>
            <a:off x="4629151" y="5339443"/>
            <a:ext cx="4004582" cy="584776"/>
          </a:xfrm>
          <a:prstGeom prst="rect">
            <a:avLst/>
          </a:prstGeom>
          <a:noFill/>
        </p:spPr>
        <p:txBody>
          <a:bodyPr wrap="square" rtlCol="0">
            <a:spAutoFit/>
          </a:bodyPr>
          <a:lstStyle/>
          <a:p>
            <a:r>
              <a:rPr lang="en-GB" sz="1600" b="1" dirty="0">
                <a:latin typeface="Arial" pitchFamily="34" charset="0"/>
                <a:cs typeface="Arial" pitchFamily="34" charset="0"/>
              </a:rPr>
              <a:t>What materials would you use if you were designing a bridge?</a:t>
            </a:r>
          </a:p>
        </p:txBody>
      </p:sp>
      <p:pic>
        <p:nvPicPr>
          <p:cNvPr id="5" name="Picture 4" descr="N060047 Iron Bridgeb.jpg"/>
          <p:cNvPicPr>
            <a:picLocks noChangeAspect="1"/>
          </p:cNvPicPr>
          <p:nvPr/>
        </p:nvPicPr>
        <p:blipFill>
          <a:blip r:embed="rId3"/>
          <a:stretch>
            <a:fillRect/>
          </a:stretch>
        </p:blipFill>
        <p:spPr>
          <a:xfrm>
            <a:off x="4964906" y="1808165"/>
            <a:ext cx="2747778" cy="2750303"/>
          </a:xfrm>
          <a:prstGeom prst="rect">
            <a:avLst/>
          </a:prstGeom>
        </p:spPr>
      </p:pic>
    </p:spTree>
    <p:extLst>
      <p:ext uri="{BB962C8B-B14F-4D97-AF65-F5344CB8AC3E}">
        <p14:creationId xmlns:p14="http://schemas.microsoft.com/office/powerpoint/2010/main" val="22256068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spcAft>
                <a:spcPts val="0"/>
              </a:spcAft>
            </a:pPr>
            <a:r>
              <a:rPr lang="en-GB" b="1" dirty="0" smtClean="0">
                <a:latin typeface="Arial" pitchFamily="34" charset="0"/>
                <a:ea typeface="Calibri" panose="020F0502020204030204" pitchFamily="34" charset="0"/>
                <a:cs typeface="Arial" pitchFamily="34" charset="0"/>
              </a:rPr>
              <a:t>(1849</a:t>
            </a:r>
            <a:r>
              <a:rPr lang="en-GB" b="1" dirty="0">
                <a:latin typeface="Arial" pitchFamily="34" charset="0"/>
                <a:ea typeface="Calibri" panose="020F0502020204030204" pitchFamily="34" charset="0"/>
                <a:cs typeface="Arial" pitchFamily="34" charset="0"/>
              </a:rPr>
              <a:t>) Railway at Wellington</a:t>
            </a:r>
            <a:endParaRPr lang="en-GB" sz="1400" b="1" dirty="0">
              <a:effectLst/>
              <a:latin typeface="Arial" pitchFamily="34" charset="0"/>
              <a:ea typeface="Calibri" panose="020F0502020204030204" pitchFamily="34" charset="0"/>
              <a:cs typeface="Arial" pitchFamily="34" charset="0"/>
            </a:endParaRPr>
          </a:p>
        </p:txBody>
      </p:sp>
      <p:sp>
        <p:nvSpPr>
          <p:cNvPr id="3" name="Content Placeholder 2"/>
          <p:cNvSpPr>
            <a:spLocks noGrp="1"/>
          </p:cNvSpPr>
          <p:nvPr>
            <p:ph sz="half" idx="1"/>
          </p:nvPr>
        </p:nvSpPr>
        <p:spPr>
          <a:xfrm>
            <a:off x="628650" y="1825627"/>
            <a:ext cx="3886200" cy="4377746"/>
          </a:xfrm>
        </p:spPr>
        <p:txBody>
          <a:bodyPr>
            <a:normAutofit fontScale="92500" lnSpcReduction="20000"/>
          </a:bodyPr>
          <a:lstStyle/>
          <a:p>
            <a:pPr marL="0" indent="0" algn="just">
              <a:lnSpc>
                <a:spcPct val="110000"/>
              </a:lnSpc>
              <a:spcBef>
                <a:spcPts val="336"/>
              </a:spcBef>
              <a:buNone/>
            </a:pPr>
            <a:r>
              <a:rPr lang="en-GB" sz="1400" dirty="0">
                <a:latin typeface="Arial" pitchFamily="34" charset="0"/>
                <a:cs typeface="Arial" pitchFamily="34" charset="0"/>
              </a:rPr>
              <a:t>The River Severn and </a:t>
            </a:r>
            <a:r>
              <a:rPr lang="en-GB" sz="1400" dirty="0" smtClean="0">
                <a:latin typeface="Arial" pitchFamily="34" charset="0"/>
                <a:cs typeface="Arial" pitchFamily="34" charset="0"/>
              </a:rPr>
              <a:t>the canals </a:t>
            </a:r>
            <a:r>
              <a:rPr lang="en-GB" sz="1400" dirty="0">
                <a:latin typeface="Arial" pitchFamily="34" charset="0"/>
                <a:cs typeface="Arial" pitchFamily="34" charset="0"/>
              </a:rPr>
              <a:t>had been the main </a:t>
            </a:r>
            <a:r>
              <a:rPr lang="en-GB" sz="1400" dirty="0" smtClean="0">
                <a:latin typeface="Arial" pitchFamily="34" charset="0"/>
                <a:cs typeface="Arial" pitchFamily="34" charset="0"/>
              </a:rPr>
              <a:t>ways </a:t>
            </a:r>
            <a:r>
              <a:rPr lang="en-GB" sz="1400" dirty="0">
                <a:latin typeface="Arial" pitchFamily="34" charset="0"/>
                <a:cs typeface="Arial" pitchFamily="34" charset="0"/>
              </a:rPr>
              <a:t>to transport goods but by the 1840s, </a:t>
            </a:r>
            <a:r>
              <a:rPr lang="en-GB" sz="1400" dirty="0" smtClean="0">
                <a:latin typeface="Arial" pitchFamily="34" charset="0"/>
                <a:cs typeface="Arial" pitchFamily="34" charset="0"/>
              </a:rPr>
              <a:t>the railways </a:t>
            </a:r>
            <a:r>
              <a:rPr lang="en-GB" sz="1400" dirty="0">
                <a:latin typeface="Arial" pitchFamily="34" charset="0"/>
                <a:cs typeface="Arial" pitchFamily="34" charset="0"/>
              </a:rPr>
              <a:t>were the next big thing. </a:t>
            </a:r>
            <a:r>
              <a:rPr lang="en-GB" sz="1400" dirty="0" smtClean="0">
                <a:latin typeface="Arial" pitchFamily="34" charset="0"/>
                <a:cs typeface="Arial" pitchFamily="34" charset="0"/>
              </a:rPr>
              <a:t>‘Railway mania’ </a:t>
            </a:r>
            <a:r>
              <a:rPr lang="en-GB" sz="1400" dirty="0">
                <a:latin typeface="Arial" pitchFamily="34" charset="0"/>
                <a:cs typeface="Arial" pitchFamily="34" charset="0"/>
              </a:rPr>
              <a:t>was at its height and people were keen to </a:t>
            </a:r>
            <a:r>
              <a:rPr lang="en-GB" sz="1400" dirty="0" smtClean="0">
                <a:latin typeface="Arial" pitchFamily="34" charset="0"/>
                <a:cs typeface="Arial" pitchFamily="34" charset="0"/>
              </a:rPr>
              <a:t>invest. </a:t>
            </a:r>
            <a:r>
              <a:rPr lang="en-GB" sz="1400" dirty="0">
                <a:latin typeface="Arial" pitchFamily="34" charset="0"/>
                <a:cs typeface="Arial" pitchFamily="34" charset="0"/>
              </a:rPr>
              <a:t>Rival railway companies were set up and competed for funds to build different routes</a:t>
            </a:r>
            <a:r>
              <a:rPr lang="en-GB" sz="1400" dirty="0" smtClean="0">
                <a:latin typeface="Arial" pitchFamily="34" charset="0"/>
                <a:cs typeface="Arial" pitchFamily="34" charset="0"/>
              </a:rPr>
              <a:t>.</a:t>
            </a:r>
          </a:p>
          <a:p>
            <a:pPr marL="0" indent="0" algn="just">
              <a:lnSpc>
                <a:spcPct val="110000"/>
              </a:lnSpc>
              <a:spcBef>
                <a:spcPts val="336"/>
              </a:spcBef>
              <a:buNone/>
            </a:pPr>
            <a:endParaRPr lang="en-GB" sz="1400" dirty="0">
              <a:latin typeface="Arial" pitchFamily="34" charset="0"/>
              <a:cs typeface="Arial" pitchFamily="34" charset="0"/>
            </a:endParaRPr>
          </a:p>
          <a:p>
            <a:pPr marL="0" indent="0" algn="just">
              <a:lnSpc>
                <a:spcPct val="110000"/>
              </a:lnSpc>
              <a:spcBef>
                <a:spcPts val="336"/>
              </a:spcBef>
              <a:buNone/>
            </a:pPr>
            <a:r>
              <a:rPr lang="en-GB" sz="1400" dirty="0">
                <a:latin typeface="Arial" pitchFamily="34" charset="0"/>
                <a:cs typeface="Arial" pitchFamily="34" charset="0"/>
              </a:rPr>
              <a:t>A line was built between Shrewsbury and Wolverhampton with a plan to </a:t>
            </a:r>
            <a:r>
              <a:rPr lang="en-GB" sz="1400" dirty="0" smtClean="0">
                <a:latin typeface="Arial" pitchFamily="34" charset="0"/>
                <a:cs typeface="Arial" pitchFamily="34" charset="0"/>
              </a:rPr>
              <a:t>extend to </a:t>
            </a:r>
            <a:r>
              <a:rPr lang="en-GB" sz="1400" dirty="0">
                <a:latin typeface="Arial" pitchFamily="34" charset="0"/>
                <a:cs typeface="Arial" pitchFamily="34" charset="0"/>
              </a:rPr>
              <a:t>Birmingham. When the </a:t>
            </a:r>
            <a:r>
              <a:rPr lang="en-GB" sz="1400" dirty="0" smtClean="0">
                <a:latin typeface="Arial" pitchFamily="34" charset="0"/>
                <a:cs typeface="Arial" pitchFamily="34" charset="0"/>
              </a:rPr>
              <a:t>line opened </a:t>
            </a:r>
            <a:r>
              <a:rPr lang="en-GB" sz="1400" dirty="0">
                <a:latin typeface="Arial" pitchFamily="34" charset="0"/>
                <a:cs typeface="Arial" pitchFamily="34" charset="0"/>
              </a:rPr>
              <a:t>in </a:t>
            </a:r>
            <a:r>
              <a:rPr lang="en-GB" sz="1400" dirty="0" smtClean="0">
                <a:latin typeface="Arial" pitchFamily="34" charset="0"/>
                <a:cs typeface="Arial" pitchFamily="34" charset="0"/>
              </a:rPr>
              <a:t>1849, </a:t>
            </a:r>
            <a:r>
              <a:rPr lang="en-GB" sz="1400" dirty="0">
                <a:latin typeface="Arial" pitchFamily="34" charset="0"/>
                <a:cs typeface="Arial" pitchFamily="34" charset="0"/>
              </a:rPr>
              <a:t>it was a holiday in </a:t>
            </a:r>
            <a:r>
              <a:rPr lang="en-GB" sz="1400" dirty="0" smtClean="0">
                <a:latin typeface="Arial" pitchFamily="34" charset="0"/>
                <a:cs typeface="Arial" pitchFamily="34" charset="0"/>
              </a:rPr>
              <a:t>Wellington. The </a:t>
            </a:r>
            <a:r>
              <a:rPr lang="en-GB" sz="1400" dirty="0">
                <a:latin typeface="Arial" pitchFamily="34" charset="0"/>
                <a:cs typeface="Arial" pitchFamily="34" charset="0"/>
              </a:rPr>
              <a:t>shops and collieries closed and people crowded to see steam trains arrive at the station</a:t>
            </a:r>
            <a:r>
              <a:rPr lang="en-GB" sz="1400" dirty="0" smtClean="0">
                <a:latin typeface="Arial" pitchFamily="34" charset="0"/>
                <a:cs typeface="Arial" pitchFamily="34" charset="0"/>
              </a:rPr>
              <a:t>.</a:t>
            </a:r>
          </a:p>
          <a:p>
            <a:pPr marL="0" indent="0" algn="just">
              <a:lnSpc>
                <a:spcPct val="110000"/>
              </a:lnSpc>
              <a:spcBef>
                <a:spcPts val="336"/>
              </a:spcBef>
              <a:buNone/>
            </a:pPr>
            <a:endParaRPr lang="en-GB" sz="1400" dirty="0">
              <a:latin typeface="Arial" pitchFamily="34" charset="0"/>
              <a:cs typeface="Arial" pitchFamily="34" charset="0"/>
            </a:endParaRPr>
          </a:p>
          <a:p>
            <a:pPr marL="0" indent="0" algn="just">
              <a:lnSpc>
                <a:spcPct val="110000"/>
              </a:lnSpc>
              <a:spcBef>
                <a:spcPts val="336"/>
              </a:spcBef>
              <a:buNone/>
            </a:pPr>
            <a:r>
              <a:rPr lang="en-GB" sz="1400" dirty="0" smtClean="0">
                <a:latin typeface="Arial" pitchFamily="34" charset="0"/>
                <a:cs typeface="Arial" pitchFamily="34" charset="0"/>
              </a:rPr>
              <a:t>As </a:t>
            </a:r>
            <a:r>
              <a:rPr lang="en-GB" sz="1400" dirty="0">
                <a:latin typeface="Arial" pitchFamily="34" charset="0"/>
                <a:cs typeface="Arial" pitchFamily="34" charset="0"/>
              </a:rPr>
              <a:t>well as transporting goods, the railways had a </a:t>
            </a:r>
            <a:r>
              <a:rPr lang="en-GB" sz="1400" dirty="0" smtClean="0">
                <a:latin typeface="Arial" pitchFamily="34" charset="0"/>
                <a:cs typeface="Arial" pitchFamily="34" charset="0"/>
              </a:rPr>
              <a:t>huge impact </a:t>
            </a:r>
            <a:r>
              <a:rPr lang="en-GB" sz="1400" dirty="0">
                <a:latin typeface="Arial" pitchFamily="34" charset="0"/>
                <a:cs typeface="Arial" pitchFamily="34" charset="0"/>
              </a:rPr>
              <a:t>on people’s ability to travel. </a:t>
            </a:r>
            <a:r>
              <a:rPr lang="en-GB" sz="1400" dirty="0" smtClean="0">
                <a:latin typeface="Arial" pitchFamily="34" charset="0"/>
                <a:cs typeface="Arial" pitchFamily="34" charset="0"/>
              </a:rPr>
              <a:t>Journeys that would have </a:t>
            </a:r>
            <a:r>
              <a:rPr lang="en-GB" sz="1400" dirty="0">
                <a:latin typeface="Arial" pitchFamily="34" charset="0"/>
                <a:cs typeface="Arial" pitchFamily="34" charset="0"/>
              </a:rPr>
              <a:t>taken hours on rutted roads and </a:t>
            </a:r>
            <a:r>
              <a:rPr lang="en-GB" sz="1400" dirty="0" smtClean="0">
                <a:latin typeface="Arial" pitchFamily="34" charset="0"/>
                <a:cs typeface="Arial" pitchFamily="34" charset="0"/>
              </a:rPr>
              <a:t>involved overnight </a:t>
            </a:r>
            <a:r>
              <a:rPr lang="en-GB" sz="1400" dirty="0">
                <a:latin typeface="Arial" pitchFamily="34" charset="0"/>
                <a:cs typeface="Arial" pitchFamily="34" charset="0"/>
              </a:rPr>
              <a:t>stays in coaching inns, could now be completed in a day. Railway companies promoted excursions such as </a:t>
            </a:r>
            <a:r>
              <a:rPr lang="en-GB" sz="1400" dirty="0" smtClean="0">
                <a:latin typeface="Arial" pitchFamily="34" charset="0"/>
                <a:cs typeface="Arial" pitchFamily="34" charset="0"/>
              </a:rPr>
              <a:t>trips to the </a:t>
            </a:r>
            <a:r>
              <a:rPr lang="en-GB" sz="1400" dirty="0">
                <a:latin typeface="Arial" pitchFamily="34" charset="0"/>
                <a:cs typeface="Arial" pitchFamily="34" charset="0"/>
              </a:rPr>
              <a:t>races or even </a:t>
            </a:r>
            <a:r>
              <a:rPr lang="en-GB" sz="1400" dirty="0" smtClean="0">
                <a:latin typeface="Arial" pitchFamily="34" charset="0"/>
                <a:cs typeface="Arial" pitchFamily="34" charset="0"/>
              </a:rPr>
              <a:t>the </a:t>
            </a:r>
            <a:r>
              <a:rPr lang="en-GB" sz="1400" dirty="0">
                <a:latin typeface="Arial" pitchFamily="34" charset="0"/>
                <a:cs typeface="Arial" pitchFamily="34" charset="0"/>
              </a:rPr>
              <a:t>seaside. </a:t>
            </a:r>
          </a:p>
          <a:p>
            <a:pPr marL="0" indent="0" algn="just">
              <a:lnSpc>
                <a:spcPct val="110000"/>
              </a:lnSpc>
              <a:buNone/>
            </a:pPr>
            <a:endParaRPr lang="en-GB" sz="1400" dirty="0">
              <a:latin typeface="Gill Sans MT" panose="020B0502020104020203" pitchFamily="34" charset="0"/>
            </a:endParaRP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968925" y="1825625"/>
            <a:ext cx="3206651" cy="2616200"/>
          </a:xfrm>
        </p:spPr>
      </p:pic>
      <p:sp>
        <p:nvSpPr>
          <p:cNvPr id="6" name="TextBox 5"/>
          <p:cNvSpPr txBox="1"/>
          <p:nvPr/>
        </p:nvSpPr>
        <p:spPr>
          <a:xfrm>
            <a:off x="4629150" y="4576308"/>
            <a:ext cx="3886200" cy="400110"/>
          </a:xfrm>
          <a:prstGeom prst="rect">
            <a:avLst/>
          </a:prstGeom>
          <a:noFill/>
        </p:spPr>
        <p:txBody>
          <a:bodyPr wrap="square" rtlCol="0">
            <a:spAutoFit/>
          </a:bodyPr>
          <a:lstStyle/>
          <a:p>
            <a:pPr algn="ctr"/>
            <a:r>
              <a:rPr lang="en-GB" sz="1000" dirty="0" smtClean="0">
                <a:latin typeface="Arial" pitchFamily="34" charset="0"/>
                <a:cs typeface="Arial" pitchFamily="34" charset="0"/>
              </a:rPr>
              <a:t>Wellington Railway Station c. 1849.</a:t>
            </a:r>
          </a:p>
          <a:p>
            <a:pPr algn="ctr"/>
            <a:r>
              <a:rPr lang="en-GB" sz="1000" dirty="0" smtClean="0">
                <a:latin typeface="Arial" pitchFamily="34" charset="0"/>
                <a:cs typeface="Arial" pitchFamily="34" charset="0"/>
              </a:rPr>
              <a:t>[© Shropshire </a:t>
            </a:r>
            <a:r>
              <a:rPr lang="en-GB" sz="1000" dirty="0">
                <a:latin typeface="Arial" pitchFamily="34" charset="0"/>
                <a:cs typeface="Arial" pitchFamily="34" charset="0"/>
              </a:rPr>
              <a:t>Archives </a:t>
            </a:r>
            <a:r>
              <a:rPr lang="en-GB" sz="1000" dirty="0" smtClean="0">
                <a:latin typeface="Arial" pitchFamily="34" charset="0"/>
                <a:cs typeface="Arial" pitchFamily="34" charset="0"/>
              </a:rPr>
              <a:t>Ref PH/W/5/7/1]</a:t>
            </a:r>
            <a:endParaRPr lang="en-GB" sz="1000" dirty="0">
              <a:latin typeface="Arial" pitchFamily="34" charset="0"/>
              <a:cs typeface="Arial" pitchFamily="34" charset="0"/>
            </a:endParaRPr>
          </a:p>
        </p:txBody>
      </p:sp>
      <p:sp>
        <p:nvSpPr>
          <p:cNvPr id="7" name="TextBox 6"/>
          <p:cNvSpPr txBox="1"/>
          <p:nvPr/>
        </p:nvSpPr>
        <p:spPr>
          <a:xfrm>
            <a:off x="4744811" y="5339443"/>
            <a:ext cx="3869872" cy="584776"/>
          </a:xfrm>
          <a:prstGeom prst="rect">
            <a:avLst/>
          </a:prstGeom>
          <a:noFill/>
        </p:spPr>
        <p:txBody>
          <a:bodyPr wrap="square" rtlCol="0">
            <a:spAutoFit/>
          </a:bodyPr>
          <a:lstStyle/>
          <a:p>
            <a:r>
              <a:rPr lang="en-GB" sz="1600" b="1" dirty="0">
                <a:latin typeface="Arial" pitchFamily="34" charset="0"/>
                <a:cs typeface="Arial" pitchFamily="34" charset="0"/>
              </a:rPr>
              <a:t>Do you think first sight of a steam train would have been frightening?</a:t>
            </a:r>
          </a:p>
        </p:txBody>
      </p:sp>
    </p:spTree>
    <p:extLst>
      <p:ext uri="{BB962C8B-B14F-4D97-AF65-F5344CB8AC3E}">
        <p14:creationId xmlns:p14="http://schemas.microsoft.com/office/powerpoint/2010/main" val="1246268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latin typeface="Arial" pitchFamily="34" charset="0"/>
                <a:cs typeface="Arial" pitchFamily="34" charset="0"/>
              </a:rPr>
              <a:t>(1968</a:t>
            </a:r>
            <a:r>
              <a:rPr lang="en-GB" b="1" dirty="0">
                <a:latin typeface="Arial" pitchFamily="34" charset="0"/>
                <a:cs typeface="Arial" pitchFamily="34" charset="0"/>
              </a:rPr>
              <a:t>) Telford New Town</a:t>
            </a:r>
          </a:p>
        </p:txBody>
      </p:sp>
      <p:sp>
        <p:nvSpPr>
          <p:cNvPr id="3" name="Content Placeholder 2"/>
          <p:cNvSpPr>
            <a:spLocks noGrp="1"/>
          </p:cNvSpPr>
          <p:nvPr>
            <p:ph sz="half" idx="1"/>
          </p:nvPr>
        </p:nvSpPr>
        <p:spPr>
          <a:xfrm>
            <a:off x="628650" y="1589810"/>
            <a:ext cx="3886200" cy="4738254"/>
          </a:xfrm>
        </p:spPr>
        <p:txBody>
          <a:bodyPr>
            <a:normAutofit lnSpcReduction="10000"/>
          </a:bodyPr>
          <a:lstStyle/>
          <a:p>
            <a:pPr marL="0" indent="0" algn="just">
              <a:lnSpc>
                <a:spcPct val="100000"/>
              </a:lnSpc>
              <a:spcBef>
                <a:spcPts val="336"/>
              </a:spcBef>
              <a:buNone/>
            </a:pPr>
            <a:r>
              <a:rPr lang="en-GB" sz="1400" dirty="0">
                <a:latin typeface="Arial" pitchFamily="34" charset="0"/>
                <a:cs typeface="Arial" pitchFamily="34" charset="0"/>
              </a:rPr>
              <a:t>To ease overcrowding in Birmingham, </a:t>
            </a:r>
            <a:r>
              <a:rPr lang="en-GB" sz="1400" dirty="0" smtClean="0">
                <a:latin typeface="Arial" pitchFamily="34" charset="0"/>
                <a:cs typeface="Arial" pitchFamily="34" charset="0"/>
              </a:rPr>
              <a:t>it was suggested that a </a:t>
            </a:r>
            <a:r>
              <a:rPr lang="en-GB" sz="1400" dirty="0">
                <a:latin typeface="Arial" pitchFamily="34" charset="0"/>
                <a:cs typeface="Arial" pitchFamily="34" charset="0"/>
              </a:rPr>
              <a:t>series of new towns should be built in the </a:t>
            </a:r>
            <a:r>
              <a:rPr lang="en-GB" sz="1400" dirty="0" smtClean="0">
                <a:latin typeface="Arial" pitchFamily="34" charset="0"/>
                <a:cs typeface="Arial" pitchFamily="34" charset="0"/>
              </a:rPr>
              <a:t>Midlands</a:t>
            </a:r>
            <a:r>
              <a:rPr lang="en-GB" sz="1400" dirty="0">
                <a:latin typeface="Arial" pitchFamily="34" charset="0"/>
                <a:cs typeface="Arial" pitchFamily="34" charset="0"/>
              </a:rPr>
              <a:t>. One of the proposals was to expand </a:t>
            </a:r>
            <a:r>
              <a:rPr lang="en-GB" sz="1400" dirty="0" smtClean="0">
                <a:latin typeface="Arial" pitchFamily="34" charset="0"/>
                <a:cs typeface="Arial" pitchFamily="34" charset="0"/>
              </a:rPr>
              <a:t>Dawley. Later, it </a:t>
            </a:r>
            <a:r>
              <a:rPr lang="en-GB" sz="1400" dirty="0">
                <a:latin typeface="Arial" pitchFamily="34" charset="0"/>
                <a:cs typeface="Arial" pitchFamily="34" charset="0"/>
              </a:rPr>
              <a:t>was </a:t>
            </a:r>
            <a:r>
              <a:rPr lang="en-GB" sz="1400" dirty="0" smtClean="0">
                <a:latin typeface="Arial" pitchFamily="34" charset="0"/>
                <a:cs typeface="Arial" pitchFamily="34" charset="0"/>
              </a:rPr>
              <a:t>decided </a:t>
            </a:r>
            <a:r>
              <a:rPr lang="en-GB" sz="1400" dirty="0">
                <a:latin typeface="Arial" pitchFamily="34" charset="0"/>
                <a:cs typeface="Arial" pitchFamily="34" charset="0"/>
              </a:rPr>
              <a:t>to extend the area of development and </a:t>
            </a:r>
            <a:r>
              <a:rPr lang="en-GB" sz="1400" dirty="0" smtClean="0">
                <a:latin typeface="Arial" pitchFamily="34" charset="0"/>
                <a:cs typeface="Arial" pitchFamily="34" charset="0"/>
              </a:rPr>
              <a:t>give </a:t>
            </a:r>
            <a:r>
              <a:rPr lang="en-GB" sz="1400" dirty="0">
                <a:latin typeface="Arial" pitchFamily="34" charset="0"/>
                <a:cs typeface="Arial" pitchFamily="34" charset="0"/>
              </a:rPr>
              <a:t>the </a:t>
            </a:r>
            <a:r>
              <a:rPr lang="en-GB" sz="1400" dirty="0" smtClean="0">
                <a:latin typeface="Arial" pitchFamily="34" charset="0"/>
                <a:cs typeface="Arial" pitchFamily="34" charset="0"/>
              </a:rPr>
              <a:t>town </a:t>
            </a:r>
            <a:r>
              <a:rPr lang="en-GB" sz="1400" dirty="0">
                <a:latin typeface="Arial" pitchFamily="34" charset="0"/>
                <a:cs typeface="Arial" pitchFamily="34" charset="0"/>
              </a:rPr>
              <a:t>a new name. The name </a:t>
            </a:r>
            <a:r>
              <a:rPr lang="en-GB" sz="1400" dirty="0" smtClean="0">
                <a:latin typeface="Arial" pitchFamily="34" charset="0"/>
                <a:cs typeface="Arial" pitchFamily="34" charset="0"/>
              </a:rPr>
              <a:t>‘Telford’ </a:t>
            </a:r>
            <a:r>
              <a:rPr lang="en-GB" sz="1400" dirty="0">
                <a:latin typeface="Arial" pitchFamily="34" charset="0"/>
                <a:cs typeface="Arial" pitchFamily="34" charset="0"/>
              </a:rPr>
              <a:t>was chosen </a:t>
            </a:r>
            <a:r>
              <a:rPr lang="en-GB" sz="1400" dirty="0" smtClean="0">
                <a:latin typeface="Arial" pitchFamily="34" charset="0"/>
                <a:cs typeface="Arial" pitchFamily="34" charset="0"/>
              </a:rPr>
              <a:t>because Thomas </a:t>
            </a:r>
            <a:r>
              <a:rPr lang="en-GB" sz="1400" dirty="0">
                <a:latin typeface="Arial" pitchFamily="34" charset="0"/>
                <a:cs typeface="Arial" pitchFamily="34" charset="0"/>
              </a:rPr>
              <a:t>Telford had been the first county surveyor for </a:t>
            </a:r>
            <a:r>
              <a:rPr lang="en-GB" sz="1400" dirty="0" smtClean="0">
                <a:latin typeface="Arial" pitchFamily="34" charset="0"/>
                <a:cs typeface="Arial" pitchFamily="34" charset="0"/>
              </a:rPr>
              <a:t>Shropshire; </a:t>
            </a:r>
            <a:r>
              <a:rPr lang="en-GB" sz="1400" dirty="0">
                <a:latin typeface="Arial" pitchFamily="34" charset="0"/>
                <a:cs typeface="Arial" pitchFamily="34" charset="0"/>
              </a:rPr>
              <a:t>he worked on the construction of many canals, aqueducts, roads and bridges and was a famous civil engineer. </a:t>
            </a:r>
            <a:endParaRPr lang="en-GB" sz="1400" dirty="0" smtClean="0">
              <a:latin typeface="Arial" pitchFamily="34" charset="0"/>
              <a:cs typeface="Arial" pitchFamily="34" charset="0"/>
            </a:endParaRPr>
          </a:p>
          <a:p>
            <a:pPr marL="0" indent="0" algn="just">
              <a:lnSpc>
                <a:spcPct val="100000"/>
              </a:lnSpc>
              <a:spcBef>
                <a:spcPts val="336"/>
              </a:spcBef>
              <a:buNone/>
            </a:pPr>
            <a:endParaRPr lang="en-GB" sz="1400" dirty="0">
              <a:latin typeface="Arial" pitchFamily="34" charset="0"/>
              <a:cs typeface="Arial" pitchFamily="34" charset="0"/>
            </a:endParaRPr>
          </a:p>
          <a:p>
            <a:pPr marL="0" indent="0" algn="just">
              <a:lnSpc>
                <a:spcPct val="100000"/>
              </a:lnSpc>
              <a:spcBef>
                <a:spcPts val="336"/>
              </a:spcBef>
              <a:buNone/>
            </a:pPr>
            <a:r>
              <a:rPr lang="en-GB" sz="1400" dirty="0" smtClean="0">
                <a:latin typeface="Arial" pitchFamily="34" charset="0"/>
                <a:cs typeface="Arial" pitchFamily="34" charset="0"/>
              </a:rPr>
              <a:t>In </a:t>
            </a:r>
            <a:r>
              <a:rPr lang="en-GB" sz="1400" dirty="0">
                <a:latin typeface="Arial" pitchFamily="34" charset="0"/>
                <a:cs typeface="Arial" pitchFamily="34" charset="0"/>
              </a:rPr>
              <a:t>1968 the Telford Development Corporation was formed and work began to reclaim industrial land and re-landscape </a:t>
            </a:r>
            <a:r>
              <a:rPr lang="en-GB" sz="1400" dirty="0" smtClean="0">
                <a:latin typeface="Arial" pitchFamily="34" charset="0"/>
                <a:cs typeface="Arial" pitchFamily="34" charset="0"/>
              </a:rPr>
              <a:t>old </a:t>
            </a:r>
            <a:r>
              <a:rPr lang="en-GB" sz="1400" dirty="0">
                <a:latin typeface="Arial" pitchFamily="34" charset="0"/>
                <a:cs typeface="Arial" pitchFamily="34" charset="0"/>
              </a:rPr>
              <a:t>pit mounds. A new town centre was planned with </a:t>
            </a:r>
            <a:r>
              <a:rPr lang="en-GB" sz="1400" dirty="0" smtClean="0">
                <a:latin typeface="Arial" pitchFamily="34" charset="0"/>
                <a:cs typeface="Arial" pitchFamily="34" charset="0"/>
              </a:rPr>
              <a:t>shops </a:t>
            </a:r>
            <a:r>
              <a:rPr lang="en-GB" sz="1400" dirty="0">
                <a:latin typeface="Arial" pitchFamily="34" charset="0"/>
                <a:cs typeface="Arial" pitchFamily="34" charset="0"/>
              </a:rPr>
              <a:t>and </a:t>
            </a:r>
            <a:r>
              <a:rPr lang="en-GB" sz="1400" dirty="0" smtClean="0">
                <a:latin typeface="Arial" pitchFamily="34" charset="0"/>
                <a:cs typeface="Arial" pitchFamily="34" charset="0"/>
              </a:rPr>
              <a:t>a town park. The </a:t>
            </a:r>
            <a:r>
              <a:rPr lang="en-GB" sz="1400" dirty="0">
                <a:latin typeface="Arial" pitchFamily="34" charset="0"/>
                <a:cs typeface="Arial" pitchFamily="34" charset="0"/>
              </a:rPr>
              <a:t>M54 connected the town with the national motorway </a:t>
            </a:r>
            <a:r>
              <a:rPr lang="en-GB" sz="1400" dirty="0" smtClean="0">
                <a:latin typeface="Arial" pitchFamily="34" charset="0"/>
                <a:cs typeface="Arial" pitchFamily="34" charset="0"/>
              </a:rPr>
              <a:t>network. New homes were built, businesses </a:t>
            </a:r>
            <a:r>
              <a:rPr lang="en-GB" sz="1400" dirty="0">
                <a:latin typeface="Arial" pitchFamily="34" charset="0"/>
                <a:cs typeface="Arial" pitchFamily="34" charset="0"/>
              </a:rPr>
              <a:t>were encouraged to the </a:t>
            </a:r>
            <a:r>
              <a:rPr lang="en-GB" sz="1400" dirty="0" smtClean="0">
                <a:latin typeface="Arial" pitchFamily="34" charset="0"/>
                <a:cs typeface="Arial" pitchFamily="34" charset="0"/>
              </a:rPr>
              <a:t>area, </a:t>
            </a:r>
            <a:r>
              <a:rPr lang="en-GB" sz="1400" dirty="0">
                <a:latin typeface="Arial" pitchFamily="34" charset="0"/>
                <a:cs typeface="Arial" pitchFamily="34" charset="0"/>
              </a:rPr>
              <a:t>and a hospital and schools were </a:t>
            </a:r>
            <a:r>
              <a:rPr lang="en-GB" sz="1400" dirty="0" smtClean="0">
                <a:latin typeface="Arial" pitchFamily="34" charset="0"/>
                <a:cs typeface="Arial" pitchFamily="34" charset="0"/>
              </a:rPr>
              <a:t>constructed. Gradually </a:t>
            </a:r>
            <a:r>
              <a:rPr lang="en-GB" sz="1400" dirty="0">
                <a:latin typeface="Arial" pitchFamily="34" charset="0"/>
                <a:cs typeface="Arial" pitchFamily="34" charset="0"/>
              </a:rPr>
              <a:t>the new town of Telford was established.</a:t>
            </a: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152270" y="1825625"/>
            <a:ext cx="2839961" cy="2673350"/>
          </a:xfrm>
        </p:spPr>
      </p:pic>
      <p:sp>
        <p:nvSpPr>
          <p:cNvPr id="6" name="TextBox 5"/>
          <p:cNvSpPr txBox="1"/>
          <p:nvPr/>
        </p:nvSpPr>
        <p:spPr>
          <a:xfrm>
            <a:off x="4781550" y="4603563"/>
            <a:ext cx="3886200" cy="400110"/>
          </a:xfrm>
          <a:prstGeom prst="rect">
            <a:avLst/>
          </a:prstGeom>
          <a:noFill/>
        </p:spPr>
        <p:txBody>
          <a:bodyPr wrap="square" rtlCol="0">
            <a:spAutoFit/>
          </a:bodyPr>
          <a:lstStyle/>
          <a:p>
            <a:pPr algn="ctr"/>
            <a:r>
              <a:rPr lang="en-GB" sz="1000" dirty="0" smtClean="0">
                <a:latin typeface="Arial" pitchFamily="34" charset="0"/>
                <a:cs typeface="Arial" pitchFamily="34" charset="0"/>
              </a:rPr>
              <a:t>Construction of Telford town </a:t>
            </a:r>
            <a:r>
              <a:rPr lang="en-GB" sz="1000" dirty="0">
                <a:latin typeface="Arial" pitchFamily="34" charset="0"/>
                <a:cs typeface="Arial" pitchFamily="34" charset="0"/>
              </a:rPr>
              <a:t>c</a:t>
            </a:r>
            <a:r>
              <a:rPr lang="en-GB" sz="1000" dirty="0" smtClean="0">
                <a:latin typeface="Arial" pitchFamily="34" charset="0"/>
                <a:cs typeface="Arial" pitchFamily="34" charset="0"/>
              </a:rPr>
              <a:t>entre.</a:t>
            </a:r>
          </a:p>
          <a:p>
            <a:pPr algn="ctr"/>
            <a:r>
              <a:rPr lang="en-GB" sz="1000" dirty="0" smtClean="0">
                <a:latin typeface="Arial" pitchFamily="34" charset="0"/>
                <a:cs typeface="Arial" pitchFamily="34" charset="0"/>
              </a:rPr>
              <a:t>[© TDC/Shropshire </a:t>
            </a:r>
            <a:r>
              <a:rPr lang="en-GB" sz="1000" dirty="0">
                <a:latin typeface="Arial" pitchFamily="34" charset="0"/>
                <a:cs typeface="Arial" pitchFamily="34" charset="0"/>
              </a:rPr>
              <a:t>Archives </a:t>
            </a:r>
            <a:r>
              <a:rPr lang="en-GB" sz="1000" dirty="0" smtClean="0">
                <a:latin typeface="Arial" pitchFamily="34" charset="0"/>
                <a:cs typeface="Arial" pitchFamily="34" charset="0"/>
              </a:rPr>
              <a:t>Ref 6235/255/93/11/58] </a:t>
            </a:r>
            <a:endParaRPr lang="en-GB" sz="1000" dirty="0">
              <a:latin typeface="Arial" pitchFamily="34" charset="0"/>
              <a:cs typeface="Arial" pitchFamily="34" charset="0"/>
            </a:endParaRPr>
          </a:p>
        </p:txBody>
      </p:sp>
      <p:sp>
        <p:nvSpPr>
          <p:cNvPr id="7" name="TextBox 6"/>
          <p:cNvSpPr txBox="1"/>
          <p:nvPr/>
        </p:nvSpPr>
        <p:spPr>
          <a:xfrm>
            <a:off x="4763861" y="5339443"/>
            <a:ext cx="3869872" cy="830997"/>
          </a:xfrm>
          <a:prstGeom prst="rect">
            <a:avLst/>
          </a:prstGeom>
          <a:noFill/>
        </p:spPr>
        <p:txBody>
          <a:bodyPr wrap="square" rtlCol="0">
            <a:spAutoFit/>
          </a:bodyPr>
          <a:lstStyle/>
          <a:p>
            <a:r>
              <a:rPr lang="en-GB" sz="1600" b="1" dirty="0">
                <a:latin typeface="Arial" pitchFamily="34" charset="0"/>
                <a:cs typeface="Arial" pitchFamily="34" charset="0"/>
              </a:rPr>
              <a:t>If you were planning a new town, what buildings and facilities would it need?</a:t>
            </a:r>
          </a:p>
        </p:txBody>
      </p:sp>
    </p:spTree>
    <p:extLst>
      <p:ext uri="{BB962C8B-B14F-4D97-AF65-F5344CB8AC3E}">
        <p14:creationId xmlns:p14="http://schemas.microsoft.com/office/powerpoint/2010/main" val="18170535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1316</TotalTime>
  <Words>3879</Words>
  <Application>Microsoft Office PowerPoint</Application>
  <PresentationFormat>On-screen Show (4:3)</PresentationFormat>
  <Paragraphs>195</Paragraphs>
  <Slides>21</Slides>
  <Notes>21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(50 BC) Iron Age Farmsteads</vt:lpstr>
      <vt:lpstr>(AD 47) Wrekin Hill Fort Destroyed </vt:lpstr>
      <vt:lpstr>(AD 129) Forum Built at Wroxeter</vt:lpstr>
      <vt:lpstr>(AD 220) Wroxeter Roman City</vt:lpstr>
      <vt:lpstr>(AD 380) Yarchester Mosaic</vt:lpstr>
      <vt:lpstr>(AD 400) The Decline of Wroxeter </vt:lpstr>
      <vt:lpstr>(AD 550) Watling Street</vt:lpstr>
      <vt:lpstr>(AD 680) St. Milburga and Wenlock Monastery</vt:lpstr>
      <vt:lpstr>(AD 720) Saxon Halls at Frogmore</vt:lpstr>
      <vt:lpstr>(AD 874) Viking Raids</vt:lpstr>
      <vt:lpstr>(AD 929) Saxon Coins from Shrewsbury</vt:lpstr>
      <vt:lpstr>(AD 1067) Norman Castles</vt:lpstr>
      <vt:lpstr>(1135) Buildwas Abbey</vt:lpstr>
      <vt:lpstr>(1281) Stokesay Castle </vt:lpstr>
      <vt:lpstr>(1349) Deserted Villages and the Black Death </vt:lpstr>
      <vt:lpstr>(1409) Battlefield Church</vt:lpstr>
      <vt:lpstr>(1538) Lilleshall and the Dissolution of the Monasteries</vt:lpstr>
      <vt:lpstr>(1651) The Boscobel Oak</vt:lpstr>
      <vt:lpstr>(1779) The Iron Bridge </vt:lpstr>
      <vt:lpstr>(1849) Railway at Wellington</vt:lpstr>
      <vt:lpstr>(1968) Telford New Town</vt:lpstr>
    </vt:vector>
  </TitlesOfParts>
  <Company>Shropshire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(BC 50) Iron Age Farmsteads</dc:title>
  <dc:creator>Alison Mussell</dc:creator>
  <cp:lastModifiedBy>McHarg, Catherine</cp:lastModifiedBy>
  <cp:revision>100</cp:revision>
  <cp:lastPrinted>2015-07-17T11:02:26Z</cp:lastPrinted>
  <dcterms:created xsi:type="dcterms:W3CDTF">2015-03-25T14:05:49Z</dcterms:created>
  <dcterms:modified xsi:type="dcterms:W3CDTF">2016-08-25T07:26:12Z</dcterms:modified>
</cp:coreProperties>
</file>