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9583" autoAdjust="0"/>
  </p:normalViewPr>
  <p:slideViewPr>
    <p:cSldViewPr>
      <p:cViewPr>
        <p:scale>
          <a:sx n="73" d="100"/>
          <a:sy n="73" d="100"/>
        </p:scale>
        <p:origin x="-1884" y="-5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8C96F14-6D2F-3545-A922-98398026F745}" type="datetimeFigureOut">
              <a:rPr lang="en-US" smtClean="0"/>
              <a:t>8/25/2016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1F14D25-4057-7648-97C5-ACABDA53D0AB}" type="slidenum">
              <a:rPr lang="en-US" smtClean="0"/>
              <a:t>‹#›</a:t>
            </a:fld>
            <a:endParaRPr lang="en-US"/>
          </a:p>
        </p:txBody>
      </p:sp>
    </p:spTree>
    <p:extLst>
      <p:ext uri="{BB962C8B-B14F-4D97-AF65-F5344CB8AC3E}">
        <p14:creationId xmlns:p14="http://schemas.microsoft.com/office/powerpoint/2010/main" val="6347163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4074E1-61A6-48C2-8A0D-5BC0EEB55BAE}" type="datetimeFigureOut">
              <a:rPr lang="en-GB" smtClean="0"/>
              <a:pPr/>
              <a:t>25/08/2016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EDAED1-13AD-4CBB-B144-32C547069CE9}" type="slidenum">
              <a:rPr lang="en-GB" smtClean="0"/>
              <a:pPr/>
              <a:t>‹#›</a:t>
            </a:fld>
            <a:endParaRPr lang="en-GB"/>
          </a:p>
        </p:txBody>
      </p:sp>
    </p:spTree>
    <p:extLst>
      <p:ext uri="{BB962C8B-B14F-4D97-AF65-F5344CB8AC3E}">
        <p14:creationId xmlns:p14="http://schemas.microsoft.com/office/powerpoint/2010/main" val="1726640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dailymail.co.uk/sciencetech/article-2027370/Lost-Roman-amphitheatre-hilltop-near-Yorkshire-village.html"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ec.tynt.com/b/rf?id=bBOTTqvd0r3Pooab7jrHcU&amp;u=DailyMail" TargetMode="External"/><Relationship Id="rId4" Type="http://schemas.openxmlformats.org/officeDocument/2006/relationships/hyperlink" Target="http://ec.tynt.com/b/rw?id=bBOTTqvd0r3Pooab7jrHcU&amp;u=MailOnline"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dirty="0" smtClean="0"/>
          </a:p>
          <a:p>
            <a:pPr eaLnBrk="1" hangingPunct="1"/>
            <a:endParaRPr lang="en-GB" dirty="0" smtClean="0"/>
          </a:p>
          <a:p>
            <a:pPr eaLnBrk="1" hangingPunct="1"/>
            <a:r>
              <a:rPr lang="en-GB" b="1" dirty="0" err="1" smtClean="0"/>
              <a:t>Stanwick</a:t>
            </a:r>
            <a:r>
              <a:rPr lang="en-GB" dirty="0" smtClean="0"/>
              <a:t> - flourished up to AD 70 then declined after Roman power expanded</a:t>
            </a:r>
          </a:p>
          <a:p>
            <a:pPr eaLnBrk="1" hangingPunct="1"/>
            <a:r>
              <a:rPr lang="en-GB" dirty="0" err="1" smtClean="0"/>
              <a:t>Stanwick</a:t>
            </a:r>
            <a:r>
              <a:rPr lang="en-GB" dirty="0" smtClean="0"/>
              <a:t> has most extensive ramparts in Britain unique because of its vast scale   More of a town than fort p31 Hey – excavations unearthed </a:t>
            </a:r>
            <a:r>
              <a:rPr lang="en-GB" dirty="0" err="1" smtClean="0"/>
              <a:t>improrts</a:t>
            </a:r>
            <a:r>
              <a:rPr lang="en-GB" dirty="0" smtClean="0"/>
              <a:t> from Italy Such as rare </a:t>
            </a:r>
            <a:r>
              <a:rPr lang="en-GB" dirty="0" err="1" smtClean="0"/>
              <a:t>Samian</a:t>
            </a:r>
            <a:r>
              <a:rPr lang="en-GB" dirty="0" smtClean="0"/>
              <a:t> </a:t>
            </a:r>
            <a:r>
              <a:rPr lang="en-GB" dirty="0" err="1" smtClean="0"/>
              <a:t>pottery,amphorae</a:t>
            </a:r>
            <a:r>
              <a:rPr lang="en-GB" dirty="0" smtClean="0"/>
              <a:t> and volcanic glass</a:t>
            </a:r>
          </a:p>
          <a:p>
            <a:pPr eaLnBrk="1" hangingPunct="1"/>
            <a:r>
              <a:rPr lang="en-GB" dirty="0" err="1" smtClean="0">
                <a:latin typeface="Gill Sans MT" pitchFamily="34" charset="0"/>
                <a:ea typeface="Gill Sans MT" pitchFamily="34" charset="0"/>
                <a:cs typeface="Gill Sans MT" pitchFamily="34" charset="0"/>
              </a:rPr>
              <a:t>Stanwick</a:t>
            </a:r>
            <a:r>
              <a:rPr lang="en-GB" dirty="0" smtClean="0">
                <a:latin typeface="Gill Sans MT" pitchFamily="34" charset="0"/>
                <a:ea typeface="Gill Sans MT" pitchFamily="34" charset="0"/>
                <a:cs typeface="Gill Sans MT" pitchFamily="34" charset="0"/>
              </a:rPr>
              <a:t> flourished up to AD 70 then declined after Roman power expanded.</a:t>
            </a:r>
            <a:endParaRPr lang="en-GB" dirty="0" smtClean="0"/>
          </a:p>
        </p:txBody>
      </p:sp>
      <p:sp>
        <p:nvSpPr>
          <p:cNvPr id="4" name="Slide Number Placeholder 3"/>
          <p:cNvSpPr>
            <a:spLocks noGrp="1"/>
          </p:cNvSpPr>
          <p:nvPr>
            <p:ph type="sldNum" sz="quarter" idx="5"/>
          </p:nvPr>
        </p:nvSpPr>
        <p:spPr/>
        <p:txBody>
          <a:bodyPr/>
          <a:lstStyle/>
          <a:p>
            <a:pPr>
              <a:defRPr/>
            </a:pPr>
            <a:fld id="{2FF0BC71-C387-40E4-8A0F-F64103B02A1E}"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138</a:t>
            </a:r>
          </a:p>
        </p:txBody>
      </p:sp>
      <p:sp>
        <p:nvSpPr>
          <p:cNvPr id="1843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2B8E759-6302-4F93-8D8E-883F5380A084}" type="slidenum">
              <a:rPr lang="en-US" smtClean="0"/>
              <a:pPr fontAlgn="base">
                <a:spcBef>
                  <a:spcPct val="0"/>
                </a:spcBef>
                <a:spcAft>
                  <a:spcPct val="0"/>
                </a:spcAft>
                <a:defRPr/>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20000"/>
          </a:bodyPr>
          <a:lstStyle/>
          <a:p>
            <a:pPr eaLnBrk="1" hangingPunct="1">
              <a:defRPr/>
            </a:pPr>
            <a:r>
              <a:rPr lang="en-GB" dirty="0" smtClean="0"/>
              <a:t/>
            </a:r>
            <a:br>
              <a:rPr lang="en-GB" dirty="0" smtClean="0"/>
            </a:br>
            <a:r>
              <a:rPr lang="en-GB" dirty="0" smtClean="0"/>
              <a:t/>
            </a:r>
            <a:br>
              <a:rPr lang="en-GB" dirty="0" smtClean="0"/>
            </a:br>
            <a:r>
              <a:rPr lang="en-GB" dirty="0" smtClean="0"/>
              <a:t>Read more: </a:t>
            </a:r>
            <a:r>
              <a:rPr lang="en-GB" dirty="0" smtClean="0">
                <a:hlinkClick r:id="rId3"/>
              </a:rPr>
              <a:t>http://www.dailymail.co.uk/sciencetech/article-2027370/Lost-Roman-amphitheatre-hilltop-near-Yorkshire-village.html#ixzz3V8xO8nGX</a:t>
            </a:r>
            <a:r>
              <a:rPr lang="en-GB" dirty="0" smtClean="0"/>
              <a:t> </a:t>
            </a:r>
            <a:br>
              <a:rPr lang="en-GB" dirty="0" smtClean="0"/>
            </a:br>
            <a:r>
              <a:rPr lang="en-GB" dirty="0" smtClean="0"/>
              <a:t>Follow us: </a:t>
            </a:r>
            <a:r>
              <a:rPr lang="en-GB" dirty="0" smtClean="0">
                <a:hlinkClick r:id="rId4"/>
              </a:rPr>
              <a:t>@</a:t>
            </a:r>
            <a:r>
              <a:rPr lang="en-GB" dirty="0" err="1" smtClean="0">
                <a:hlinkClick r:id="rId4"/>
              </a:rPr>
              <a:t>MailOnline</a:t>
            </a:r>
            <a:r>
              <a:rPr lang="en-GB" dirty="0" smtClean="0">
                <a:hlinkClick r:id="rId4"/>
              </a:rPr>
              <a:t> on Twitter</a:t>
            </a:r>
            <a:r>
              <a:rPr lang="en-GB" dirty="0" smtClean="0"/>
              <a:t> | </a:t>
            </a:r>
            <a:r>
              <a:rPr lang="en-GB" dirty="0" err="1" smtClean="0">
                <a:hlinkClick r:id="rId5"/>
              </a:rPr>
              <a:t>DailyMail</a:t>
            </a:r>
            <a:r>
              <a:rPr lang="en-GB" dirty="0" smtClean="0">
                <a:hlinkClick r:id="rId5"/>
              </a:rPr>
              <a:t> on </a:t>
            </a:r>
            <a:r>
              <a:rPr lang="en-GB" dirty="0" err="1" smtClean="0">
                <a:hlinkClick r:id="rId5"/>
              </a:rPr>
              <a:t>Facebook</a:t>
            </a:r>
            <a:r>
              <a:rPr lang="en-GB" dirty="0" smtClean="0"/>
              <a:t/>
            </a:r>
            <a:br>
              <a:rPr lang="en-GB" dirty="0" smtClean="0"/>
            </a:br>
            <a:r>
              <a:rPr lang="en-GB" dirty="0" smtClean="0"/>
              <a:t/>
            </a:r>
            <a:br>
              <a:rPr lang="en-GB" dirty="0" smtClean="0"/>
            </a:br>
            <a:r>
              <a:rPr lang="en-GB" dirty="0" smtClean="0"/>
              <a:t>The unearthed site includes the remains of a water-powered flour mill used to grind grain and produce food for the soldiers, clothes, food remains, graves and pottery. </a:t>
            </a:r>
          </a:p>
          <a:p>
            <a:pPr eaLnBrk="1" hangingPunct="1">
              <a:defRPr/>
            </a:pPr>
            <a:r>
              <a:rPr lang="en-GB" dirty="0" smtClean="0"/>
              <a:t>It also contains evidence the Roman occupants might have worn socks, experts who analysed ancient sandals said. </a:t>
            </a:r>
          </a:p>
          <a:p>
            <a:pPr eaLnBrk="1" hangingPunct="1">
              <a:defRPr/>
            </a:pPr>
            <a:r>
              <a:rPr lang="en-GB" dirty="0" smtClean="0"/>
              <a:t>The site was excavated as part of a £318 million Highways Agency scheme to upgrade the A1 between </a:t>
            </a:r>
            <a:r>
              <a:rPr lang="en-GB" dirty="0" err="1" smtClean="0"/>
              <a:t>Dishforth</a:t>
            </a:r>
            <a:r>
              <a:rPr lang="en-GB" dirty="0" smtClean="0"/>
              <a:t> and Leeming in North Yorkshire. </a:t>
            </a:r>
          </a:p>
          <a:p>
            <a:pPr eaLnBrk="1" hangingPunct="1">
              <a:defRPr/>
            </a:pPr>
            <a:r>
              <a:rPr lang="en-GB" dirty="0" smtClean="0"/>
              <a:t>It is close to a ruined fort at </a:t>
            </a:r>
            <a:r>
              <a:rPr lang="en-GB" dirty="0" err="1" smtClean="0"/>
              <a:t>Healam</a:t>
            </a:r>
            <a:r>
              <a:rPr lang="en-GB" dirty="0" smtClean="0"/>
              <a:t> Bridge, which formed part of the Roman frontier 2,000 years ago. </a:t>
            </a:r>
          </a:p>
          <a:p>
            <a:pPr eaLnBrk="1" hangingPunct="1">
              <a:defRPr/>
            </a:pPr>
            <a:r>
              <a:rPr lang="en-GB" dirty="0" smtClean="0"/>
              <a:t>It is thought the military outpost was used by the Roman Ninth Hispanic Legion, which disappeared some time in the 2nd Century AD. </a:t>
            </a:r>
          </a:p>
          <a:p>
            <a:pPr eaLnBrk="1" hangingPunct="1">
              <a:defRPr/>
            </a:pPr>
            <a:r>
              <a:rPr lang="en-GB" dirty="0" smtClean="0"/>
              <a:t>Cultural heritage team leader </a:t>
            </a:r>
            <a:r>
              <a:rPr lang="en-GB" dirty="0" err="1" smtClean="0"/>
              <a:t>Blaise</a:t>
            </a:r>
            <a:r>
              <a:rPr lang="en-GB" dirty="0" smtClean="0"/>
              <a:t> </a:t>
            </a:r>
            <a:r>
              <a:rPr lang="en-GB" dirty="0" err="1" smtClean="0"/>
              <a:t>Vyner</a:t>
            </a:r>
            <a:r>
              <a:rPr lang="en-GB" dirty="0" smtClean="0"/>
              <a:t> said: "We know a lot about Roman forts, which have been extensively studied, but to excavate an industrial area with a mill is really exciting</a:t>
            </a:r>
          </a:p>
          <a:p>
            <a:pPr eaLnBrk="1" hangingPunct="1">
              <a:defRPr/>
            </a:pPr>
            <a:r>
              <a:rPr lang="en-GB" dirty="0" smtClean="0"/>
              <a:t/>
            </a:r>
            <a:br>
              <a:rPr lang="en-GB" dirty="0" smtClean="0"/>
            </a:br>
            <a:endParaRPr lang="en-GB" dirty="0"/>
          </a:p>
        </p:txBody>
      </p:sp>
      <p:sp>
        <p:nvSpPr>
          <p:cNvPr id="4" name="Slide Number Placeholder 3"/>
          <p:cNvSpPr>
            <a:spLocks noGrp="1"/>
          </p:cNvSpPr>
          <p:nvPr>
            <p:ph type="sldNum" sz="quarter" idx="5"/>
          </p:nvPr>
        </p:nvSpPr>
        <p:spPr/>
        <p:txBody>
          <a:bodyPr/>
          <a:lstStyle/>
          <a:p>
            <a:pPr>
              <a:defRPr/>
            </a:pPr>
            <a:fld id="{9AE5BD8E-3F70-416B-9294-E32D4C951B18}" type="slidenum">
              <a:rPr lang="en-US" smtClean="0"/>
              <a:pPr>
                <a:defRPr/>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133   3 words over </a:t>
            </a:r>
          </a:p>
        </p:txBody>
      </p:sp>
      <p:sp>
        <p:nvSpPr>
          <p:cNvPr id="2150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3B379D4-E8BE-4ED6-8FB7-5A784F5285BC}" type="slidenum">
              <a:rPr lang="en-US" smtClean="0"/>
              <a:pPr fontAlgn="base">
                <a:spcBef>
                  <a:spcPct val="0"/>
                </a:spcBef>
                <a:spcAft>
                  <a:spcPct val="0"/>
                </a:spcAft>
                <a:defRPr/>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dirty="0" smtClean="0"/>
              <a:t>Maybe the image of the remains</a:t>
            </a:r>
            <a:r>
              <a:rPr lang="en-GB" baseline="0" dirty="0" smtClean="0"/>
              <a:t> of the bridge might be good here ?</a:t>
            </a:r>
            <a:endParaRPr lang="en-GB" dirty="0" smtClean="0"/>
          </a:p>
        </p:txBody>
      </p:sp>
      <p:sp>
        <p:nvSpPr>
          <p:cNvPr id="4" name="Slide Number Placeholder 3"/>
          <p:cNvSpPr>
            <a:spLocks noGrp="1"/>
          </p:cNvSpPr>
          <p:nvPr>
            <p:ph type="sldNum" sz="quarter" idx="5"/>
          </p:nvPr>
        </p:nvSpPr>
        <p:spPr/>
        <p:txBody>
          <a:bodyPr/>
          <a:lstStyle/>
          <a:p>
            <a:pPr>
              <a:defRPr/>
            </a:pPr>
            <a:fld id="{732A8691-9809-47E0-B841-075D8D4662FB}"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1EDAED1-13AD-4CBB-B144-32C547069CE9}"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129</a:t>
            </a:r>
          </a:p>
        </p:txBody>
      </p:sp>
      <p:sp>
        <p:nvSpPr>
          <p:cNvPr id="4" name="Slide Number Placeholder 3"/>
          <p:cNvSpPr>
            <a:spLocks noGrp="1"/>
          </p:cNvSpPr>
          <p:nvPr>
            <p:ph type="sldNum" sz="quarter" idx="10"/>
          </p:nvPr>
        </p:nvSpPr>
        <p:spPr/>
        <p:txBody>
          <a:bodyPr/>
          <a:lstStyle/>
          <a:p>
            <a:fld id="{D1EDAED1-13AD-4CBB-B144-32C547069CE9}"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131</a:t>
            </a:r>
          </a:p>
        </p:txBody>
      </p:sp>
      <p:sp>
        <p:nvSpPr>
          <p:cNvPr id="4" name="Slide Number Placeholder 3"/>
          <p:cNvSpPr>
            <a:spLocks noGrp="1"/>
          </p:cNvSpPr>
          <p:nvPr>
            <p:ph type="sldNum" sz="quarter" idx="10"/>
          </p:nvPr>
        </p:nvSpPr>
        <p:spPr/>
        <p:txBody>
          <a:bodyPr/>
          <a:lstStyle/>
          <a:p>
            <a:fld id="{D1EDAED1-13AD-4CBB-B144-32C547069CE9}"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Added a couple </a:t>
            </a:r>
            <a:r>
              <a:rPr lang="en-GB" dirty="0" err="1" smtClean="0"/>
              <a:t>od</a:t>
            </a:r>
            <a:r>
              <a:rPr lang="en-GB" dirty="0" smtClean="0"/>
              <a:t> other sites</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D1EDAED1-13AD-4CBB-B144-32C547069CE9}"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1EDAED1-13AD-4CBB-B144-32C547069CE9}"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eaLnBrk="1" hangingPunct="1">
              <a:buFont typeface="Arial" pitchFamily="34" charset="0"/>
              <a:buNone/>
            </a:pPr>
            <a:endParaRPr lang="en-GB" sz="1200" dirty="0" smtClean="0">
              <a:latin typeface="Gill Sans MT"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B6ABFD5D-149E-4CF4-B7FD-2F0AE509A6FB}" type="slidenum">
              <a:rPr lang="en-US" smtClean="0"/>
              <a:pPr>
                <a:defRPr/>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dirty="0" smtClean="0"/>
          </a:p>
        </p:txBody>
      </p:sp>
      <p:sp>
        <p:nvSpPr>
          <p:cNvPr id="4" name="Slide Number Placeholder 3"/>
          <p:cNvSpPr>
            <a:spLocks noGrp="1"/>
          </p:cNvSpPr>
          <p:nvPr>
            <p:ph type="sldNum" sz="quarter" idx="5"/>
          </p:nvPr>
        </p:nvSpPr>
        <p:spPr/>
        <p:txBody>
          <a:bodyPr/>
          <a:lstStyle/>
          <a:p>
            <a:pPr>
              <a:defRPr/>
            </a:pPr>
            <a:fld id="{2C6FCAAF-D8B0-488A-A334-5DED499445B2}" type="slidenum">
              <a:rPr lang="en-US" smtClean="0"/>
              <a:pPr>
                <a:defRPr/>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1EDAED1-13AD-4CBB-B144-32C547069CE9}"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1EDAED1-13AD-4CBB-B144-32C547069CE9}"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smtClean="0"/>
              <a:t>130 words</a:t>
            </a:r>
          </a:p>
        </p:txBody>
      </p:sp>
      <p:sp>
        <p:nvSpPr>
          <p:cNvPr id="4" name="Slide Number Placeholder 3"/>
          <p:cNvSpPr>
            <a:spLocks noGrp="1"/>
          </p:cNvSpPr>
          <p:nvPr>
            <p:ph type="sldNum" sz="quarter" idx="5"/>
          </p:nvPr>
        </p:nvSpPr>
        <p:spPr/>
        <p:txBody>
          <a:bodyPr/>
          <a:lstStyle/>
          <a:p>
            <a:pPr>
              <a:defRPr/>
            </a:pPr>
            <a:fld id="{9D6896EE-C2E5-4D67-8C5A-FFAE29100EE6}" type="slidenum">
              <a:rPr lang="en-US" smtClean="0"/>
              <a:pPr>
                <a:defRPr/>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Word count 132</a:t>
            </a:r>
            <a:endParaRPr lang="en-GB" dirty="0"/>
          </a:p>
        </p:txBody>
      </p:sp>
      <p:sp>
        <p:nvSpPr>
          <p:cNvPr id="4" name="Slide Number Placeholder 3"/>
          <p:cNvSpPr>
            <a:spLocks noGrp="1"/>
          </p:cNvSpPr>
          <p:nvPr>
            <p:ph type="sldNum" sz="quarter" idx="10"/>
          </p:nvPr>
        </p:nvSpPr>
        <p:spPr/>
        <p:txBody>
          <a:bodyPr/>
          <a:lstStyle/>
          <a:p>
            <a:fld id="{D1EDAED1-13AD-4CBB-B144-32C547069CE9}"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dirty="0" smtClean="0"/>
          </a:p>
        </p:txBody>
      </p:sp>
      <p:sp>
        <p:nvSpPr>
          <p:cNvPr id="4" name="Slide Number Placeholder 3"/>
          <p:cNvSpPr>
            <a:spLocks noGrp="1"/>
          </p:cNvSpPr>
          <p:nvPr>
            <p:ph type="sldNum" sz="quarter" idx="5"/>
          </p:nvPr>
        </p:nvSpPr>
        <p:spPr/>
        <p:txBody>
          <a:bodyPr/>
          <a:lstStyle/>
          <a:p>
            <a:pPr>
              <a:defRPr/>
            </a:pPr>
            <a:fld id="{BDAA46F5-872C-4418-8ED0-8B8550DA220C}" type="slidenum">
              <a:rPr lang="en-US" smtClean="0"/>
              <a:pPr>
                <a:defRPr/>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dirty="0" smtClean="0"/>
          </a:p>
        </p:txBody>
      </p:sp>
      <p:sp>
        <p:nvSpPr>
          <p:cNvPr id="4" name="Slide Number Placeholder 3"/>
          <p:cNvSpPr>
            <a:spLocks noGrp="1"/>
          </p:cNvSpPr>
          <p:nvPr>
            <p:ph type="sldNum" sz="quarter" idx="5"/>
          </p:nvPr>
        </p:nvSpPr>
        <p:spPr/>
        <p:txBody>
          <a:bodyPr/>
          <a:lstStyle/>
          <a:p>
            <a:pPr>
              <a:defRPr/>
            </a:pPr>
            <a:fld id="{19C40CAE-1BDB-40DD-B30C-3024E645DDFF}" type="slidenum">
              <a:rPr lang="en-US" smtClean="0"/>
              <a:pPr>
                <a:defRPr/>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a:bodyPr>
          <a:lstStyle/>
          <a:p>
            <a:pPr>
              <a:defRPr/>
            </a:pPr>
            <a:endParaRPr lang="en-GB" b="1" dirty="0"/>
          </a:p>
        </p:txBody>
      </p:sp>
      <p:sp>
        <p:nvSpPr>
          <p:cNvPr id="4" name="Slide Number Placeholder 3"/>
          <p:cNvSpPr>
            <a:spLocks noGrp="1"/>
          </p:cNvSpPr>
          <p:nvPr>
            <p:ph type="sldNum" sz="quarter" idx="5"/>
          </p:nvPr>
        </p:nvSpPr>
        <p:spPr/>
        <p:txBody>
          <a:bodyPr/>
          <a:lstStyle/>
          <a:p>
            <a:pPr>
              <a:defRPr/>
            </a:pPr>
            <a:fld id="{BA178643-A16E-4A80-9D76-F390BC0CA120}" type="slidenum">
              <a:rPr lang="en-US" smtClean="0"/>
              <a:pPr>
                <a:defRPr/>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a:bodyPr>
          <a:lstStyle/>
          <a:p>
            <a:pPr>
              <a:defRPr/>
            </a:pPr>
            <a:r>
              <a:rPr lang="en-GB" dirty="0" smtClean="0">
                <a:solidFill>
                  <a:schemeClr val="accent1">
                    <a:lumMod val="60000"/>
                    <a:lumOff val="40000"/>
                  </a:schemeClr>
                </a:solidFill>
              </a:rPr>
              <a:t>Needs labelling and provenance</a:t>
            </a:r>
            <a:r>
              <a:rPr lang="en-GB" baseline="0" dirty="0" smtClean="0">
                <a:solidFill>
                  <a:schemeClr val="accent1">
                    <a:lumMod val="60000"/>
                    <a:lumOff val="40000"/>
                  </a:schemeClr>
                </a:solidFill>
              </a:rPr>
              <a:t> of photograph</a:t>
            </a:r>
            <a:endParaRPr lang="en-GB" dirty="0">
              <a:solidFill>
                <a:schemeClr val="accent1">
                  <a:lumMod val="60000"/>
                  <a:lumOff val="40000"/>
                </a:schemeClr>
              </a:solidFill>
            </a:endParaRPr>
          </a:p>
        </p:txBody>
      </p:sp>
      <p:sp>
        <p:nvSpPr>
          <p:cNvPr id="4" name="Slide Number Placeholder 3"/>
          <p:cNvSpPr>
            <a:spLocks noGrp="1"/>
          </p:cNvSpPr>
          <p:nvPr>
            <p:ph type="sldNum" sz="quarter" idx="5"/>
          </p:nvPr>
        </p:nvSpPr>
        <p:spPr/>
        <p:txBody>
          <a:bodyPr/>
          <a:lstStyle/>
          <a:p>
            <a:pPr>
              <a:defRPr/>
            </a:pPr>
            <a:fld id="{A54F2DE0-70D4-475A-9724-3A1D96BEFA10}" type="slidenum">
              <a:rPr lang="en-US" smtClean="0"/>
              <a:pPr>
                <a:defRPr/>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77500" lnSpcReduction="20000"/>
          </a:bodyPr>
          <a:lstStyle/>
          <a:p>
            <a:pPr>
              <a:defRPr/>
            </a:pPr>
            <a:endParaRPr lang="en-GB" dirty="0" smtClean="0"/>
          </a:p>
        </p:txBody>
      </p:sp>
      <p:sp>
        <p:nvSpPr>
          <p:cNvPr id="4" name="Slide Number Placeholder 3"/>
          <p:cNvSpPr>
            <a:spLocks noGrp="1"/>
          </p:cNvSpPr>
          <p:nvPr>
            <p:ph type="sldNum" sz="quarter" idx="5"/>
          </p:nvPr>
        </p:nvSpPr>
        <p:spPr/>
        <p:txBody>
          <a:bodyPr/>
          <a:lstStyle/>
          <a:p>
            <a:pPr>
              <a:defRPr/>
            </a:pPr>
            <a:fld id="{01853D73-B800-4C84-A98C-DC58A7ADE443}" type="slidenum">
              <a:rPr lang="en-US" smtClean="0"/>
              <a:pPr>
                <a:defRPr/>
              </a:pPr>
              <a:t>21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8/25/2016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8/25/2016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descr="EH Education logo - left align"/>
          <p:cNvSpPr>
            <a:spLocks noGrp="1" noChangeArrowheads="1"/>
          </p:cNvSpPr>
          <p:nvPr>
            <p:ph type="dt" sz="half" idx="10"/>
          </p:nvPr>
        </p:nvSpPr>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p:txBody>
          <a:bodyPr/>
          <a:lstStyle>
            <a:lvl1pPr>
              <a:defRPr/>
            </a:lvl1pPr>
          </a:lstStyle>
          <a:p>
            <a:pPr>
              <a:defRPr/>
            </a:pPr>
            <a:endParaRPr lang="en-GB"/>
          </a:p>
        </p:txBody>
      </p:sp>
      <p:sp>
        <p:nvSpPr>
          <p:cNvPr id="8" name="Rectangle 6"/>
          <p:cNvSpPr>
            <a:spLocks noGrp="1" noChangeArrowheads="1"/>
          </p:cNvSpPr>
          <p:nvPr>
            <p:ph type="sldNum" sz="quarter" idx="12"/>
          </p:nvPr>
        </p:nvSpPr>
        <p:spPr/>
        <p:txBody>
          <a:bodyPr/>
          <a:lstStyle>
            <a:lvl1pPr>
              <a:defRPr/>
            </a:lvl1pPr>
          </a:lstStyle>
          <a:p>
            <a:pPr>
              <a:defRPr/>
            </a:pPr>
            <a:fld id="{F778BDA0-C862-46D8-890D-22C3B0E73D05}" type="slidenum">
              <a:rPr lang="en-GB"/>
              <a:pPr>
                <a:defRPr/>
              </a:pPr>
              <a:t>‹#›</a:t>
            </a:fld>
            <a:endParaRPr lang="en-GB" dirty="0"/>
          </a:p>
        </p:txBody>
      </p:sp>
      <p:pic>
        <p:nvPicPr>
          <p:cNvPr id="9" name="Picture 6"/>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68313" y="6248400"/>
            <a:ext cx="1325562"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8/25/2016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8"/>
          <p:cNvSpPr txBox="1">
            <a:spLocks noChangeArrowheads="1"/>
          </p:cNvSpPr>
          <p:nvPr/>
        </p:nvSpPr>
        <p:spPr bwMode="auto">
          <a:xfrm>
            <a:off x="4495800" y="4495800"/>
            <a:ext cx="4312443" cy="830997"/>
          </a:xfrm>
          <a:prstGeom prst="rect">
            <a:avLst/>
          </a:prstGeom>
          <a:noFill/>
          <a:ln w="9525">
            <a:noFill/>
            <a:miter lim="800000"/>
            <a:headEnd/>
            <a:tailEnd/>
          </a:ln>
        </p:spPr>
        <p:txBody>
          <a:bodyPr wrap="square">
            <a:spAutoFit/>
          </a:bodyPr>
          <a:lstStyle/>
          <a:p>
            <a:pPr algn="ctr"/>
            <a:endParaRPr lang="en-US" sz="1000" dirty="0" smtClean="0">
              <a:latin typeface="Arial" pitchFamily="34" charset="0"/>
              <a:cs typeface="Arial" pitchFamily="34" charset="0"/>
            </a:endParaRPr>
          </a:p>
          <a:p>
            <a:pPr algn="ctr"/>
            <a:r>
              <a:rPr lang="en-US" sz="1000" dirty="0" err="1" smtClean="0">
                <a:latin typeface="Arial" pitchFamily="34" charset="0"/>
                <a:cs typeface="Arial" pitchFamily="34" charset="0"/>
              </a:rPr>
              <a:t>Stanwick</a:t>
            </a:r>
            <a:r>
              <a:rPr lang="en-US" sz="1000" dirty="0" smtClean="0">
                <a:latin typeface="Arial" pitchFamily="34" charset="0"/>
                <a:cs typeface="Arial" pitchFamily="34" charset="0"/>
              </a:rPr>
              <a:t> </a:t>
            </a:r>
            <a:r>
              <a:rPr lang="en-US" sz="1000" dirty="0">
                <a:latin typeface="Arial" pitchFamily="34" charset="0"/>
                <a:cs typeface="Arial" pitchFamily="34" charset="0"/>
              </a:rPr>
              <a:t>Camp, North </a:t>
            </a:r>
            <a:r>
              <a:rPr lang="en-US" sz="1000" dirty="0" smtClean="0">
                <a:latin typeface="Arial" pitchFamily="34" charset="0"/>
                <a:cs typeface="Arial" pitchFamily="34" charset="0"/>
              </a:rPr>
              <a:t>Yorkshire. </a:t>
            </a:r>
          </a:p>
          <a:p>
            <a:pPr algn="ctr"/>
            <a:r>
              <a:rPr lang="en-US" sz="1000" dirty="0" smtClean="0">
                <a:latin typeface="Arial" pitchFamily="34" charset="0"/>
                <a:cs typeface="Arial" pitchFamily="34" charset="0"/>
              </a:rPr>
              <a:t>[©</a:t>
            </a:r>
            <a:r>
              <a:rPr lang="en-US" sz="1000" dirty="0" smtClean="0">
                <a:latin typeface="Arial" pitchFamily="34" charset="0"/>
                <a:cs typeface="Arial" pitchFamily="34" charset="0"/>
              </a:rPr>
              <a:t>Historic </a:t>
            </a:r>
            <a:r>
              <a:rPr lang="en-US" sz="1000" dirty="0" smtClean="0">
                <a:latin typeface="Arial" pitchFamily="34" charset="0"/>
                <a:cs typeface="Arial" pitchFamily="34" charset="0"/>
              </a:rPr>
              <a:t>England Archive]</a:t>
            </a:r>
            <a:endParaRPr lang="en-US" sz="1000" dirty="0">
              <a:latin typeface="Arial" pitchFamily="34" charset="0"/>
              <a:cs typeface="Arial" pitchFamily="34" charset="0"/>
            </a:endParaRPr>
          </a:p>
          <a:p>
            <a:endParaRPr lang="en-US" dirty="0">
              <a:latin typeface="Arial" pitchFamily="34" charset="0"/>
              <a:cs typeface="Arial" pitchFamily="34" charset="0"/>
            </a:endParaRPr>
          </a:p>
        </p:txBody>
      </p:sp>
      <p:sp>
        <p:nvSpPr>
          <p:cNvPr id="155650" name="Rectangle 2"/>
          <p:cNvSpPr>
            <a:spLocks noGrp="1" noChangeArrowheads="1"/>
          </p:cNvSpPr>
          <p:nvPr>
            <p:ph type="title"/>
          </p:nvPr>
        </p:nvSpPr>
        <p:spPr>
          <a:xfrm>
            <a:off x="457200" y="381000"/>
            <a:ext cx="8229600" cy="1143000"/>
          </a:xfrm>
        </p:spPr>
        <p:txBody>
          <a:bodyPr rtlCol="0">
            <a:normAutofit fontScale="90000"/>
          </a:bodyPr>
          <a:lstStyle/>
          <a:p>
            <a:pPr>
              <a:lnSpc>
                <a:spcPct val="80000"/>
              </a:lnSpc>
              <a:defRPr/>
            </a:pPr>
            <a:r>
              <a:rPr lang="en-GB" dirty="0"/>
              <a:t> </a:t>
            </a:r>
            <a:br>
              <a:rPr lang="en-GB" dirty="0"/>
            </a:br>
            <a:r>
              <a:rPr lang="en-GB" dirty="0" smtClean="0"/>
              <a:t/>
            </a:r>
            <a:br>
              <a:rPr lang="en-GB" dirty="0" smtClean="0"/>
            </a:br>
            <a:r>
              <a:rPr lang="en-GB" b="1" dirty="0" smtClean="0">
                <a:solidFill>
                  <a:srgbClr val="000000"/>
                </a:solidFill>
                <a:latin typeface="Arial" pitchFamily="34" charset="0"/>
                <a:cs typeface="Arial" pitchFamily="34" charset="0"/>
              </a:rPr>
              <a:t>(1st Century BC) Late </a:t>
            </a:r>
            <a:r>
              <a:rPr lang="en-GB" b="1" dirty="0">
                <a:solidFill>
                  <a:srgbClr val="000000"/>
                </a:solidFill>
                <a:latin typeface="Arial" pitchFamily="34" charset="0"/>
                <a:cs typeface="Arial" pitchFamily="34" charset="0"/>
              </a:rPr>
              <a:t>Iron </a:t>
            </a:r>
            <a:r>
              <a:rPr lang="en-GB" b="1" dirty="0" smtClean="0">
                <a:solidFill>
                  <a:srgbClr val="000000"/>
                </a:solidFill>
                <a:latin typeface="Arial" pitchFamily="34" charset="0"/>
                <a:cs typeface="Arial" pitchFamily="34" charset="0"/>
              </a:rPr>
              <a:t>Age Settlements</a:t>
            </a:r>
            <a:r>
              <a:rPr lang="en-GB" sz="4900" b="1" dirty="0" smtClean="0">
                <a:solidFill>
                  <a:srgbClr val="000000"/>
                </a:solidFill>
                <a:latin typeface="Arial" pitchFamily="34" charset="0"/>
                <a:cs typeface="Arial" pitchFamily="34" charset="0"/>
              </a:rPr>
              <a:t/>
            </a:r>
            <a:br>
              <a:rPr lang="en-GB" sz="4900" b="1" dirty="0" smtClean="0">
                <a:solidFill>
                  <a:srgbClr val="000000"/>
                </a:solidFill>
                <a:latin typeface="Arial" pitchFamily="34" charset="0"/>
                <a:cs typeface="Arial" pitchFamily="34" charset="0"/>
              </a:rPr>
            </a:br>
            <a:r>
              <a:rPr lang="en-GB" dirty="0"/>
              <a:t/>
            </a:r>
            <a:br>
              <a:rPr lang="en-GB" dirty="0"/>
            </a:br>
            <a:endParaRPr lang="en-GB" altLang="en-US" dirty="0" smtClean="0"/>
          </a:p>
        </p:txBody>
      </p:sp>
      <p:sp>
        <p:nvSpPr>
          <p:cNvPr id="155651" name="Rectangle 3"/>
          <p:cNvSpPr>
            <a:spLocks noGrp="1" noChangeArrowheads="1"/>
          </p:cNvSpPr>
          <p:nvPr>
            <p:ph type="body" sz="half" idx="1"/>
          </p:nvPr>
        </p:nvSpPr>
        <p:spPr>
          <a:xfrm>
            <a:off x="457200" y="1524000"/>
            <a:ext cx="4038600" cy="5184775"/>
          </a:xfrm>
        </p:spPr>
        <p:txBody>
          <a:bodyPr rtlCol="0">
            <a:normAutofit/>
          </a:bodyPr>
          <a:lstStyle/>
          <a:p>
            <a:pPr marL="0" indent="0" algn="just">
              <a:buNone/>
            </a:pPr>
            <a:r>
              <a:rPr lang="en-GB" sz="1400" dirty="0" smtClean="0">
                <a:latin typeface="Arial" pitchFamily="34" charset="0"/>
                <a:cs typeface="Arial" pitchFamily="34" charset="0"/>
              </a:rPr>
              <a:t>The northern Brigantes were the largest Iron Age tribe in Britain. Their lands stretched from the Pennines and North Yorkshire to Northumberland and southern Scotland. </a:t>
            </a:r>
          </a:p>
          <a:p>
            <a:pPr marL="0" indent="0" algn="just">
              <a:buNone/>
            </a:pPr>
            <a:endParaRPr lang="en-GB" sz="1400" dirty="0" smtClean="0">
              <a:latin typeface="Arial" pitchFamily="34" charset="0"/>
              <a:cs typeface="Arial" pitchFamily="34" charset="0"/>
            </a:endParaRPr>
          </a:p>
          <a:p>
            <a:pPr marL="0" indent="0" algn="just">
              <a:buNone/>
            </a:pPr>
            <a:r>
              <a:rPr lang="en-GB" sz="1400" dirty="0" smtClean="0">
                <a:latin typeface="Arial" pitchFamily="34" charset="0"/>
                <a:cs typeface="Arial" pitchFamily="34" charset="0"/>
              </a:rPr>
              <a:t>The Brigantes built small, fortified hill crofts. Their principal fort (Stanwick near Richmond) is still visible and unique because of its vast scale and 5m high ramparts. It was probably once a ‘moot’ – a place where distant branches would meet to arrange marriages and exchange goods, livestock and tales. </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Excavated artefacts include a well-preserved Iron Age sword in its ash wood scabbard (sheath) and the damaged skull of a severed head. In 1843, 140 metal artefacts – known as the ‘Stanwick Hoard’ – were discovered; the hoard included four sets of horse harness for chariots. </a:t>
            </a:r>
            <a:endParaRPr lang="en-GB" sz="1400" dirty="0">
              <a:latin typeface="Arial" pitchFamily="34" charset="0"/>
              <a:cs typeface="Arial" pitchFamily="34" charset="0"/>
            </a:endParaRPr>
          </a:p>
        </p:txBody>
      </p:sp>
      <p:sp>
        <p:nvSpPr>
          <p:cNvPr id="3077" name="Content Placeholder 1"/>
          <p:cNvSpPr>
            <a:spLocks noGrp="1"/>
          </p:cNvSpPr>
          <p:nvPr>
            <p:ph sz="quarter" idx="2"/>
          </p:nvPr>
        </p:nvSpPr>
        <p:spPr>
          <a:xfrm>
            <a:off x="4648200" y="1600200"/>
            <a:ext cx="4038600" cy="2692400"/>
          </a:xfrm>
        </p:spPr>
        <p:txBody>
          <a:bodyPr/>
          <a:lstStyle/>
          <a:p>
            <a:pPr marL="0" indent="0" eaLnBrk="1" hangingPunct="1">
              <a:buFont typeface="Arial" pitchFamily="34" charset="0"/>
              <a:buNone/>
            </a:pPr>
            <a:r>
              <a:rPr lang="en-GB" smtClean="0">
                <a:latin typeface="Arial" pitchFamily="34" charset="0"/>
                <a:cs typeface="Arial" pitchFamily="34" charset="0"/>
              </a:rPr>
              <a:t> </a:t>
            </a:r>
          </a:p>
          <a:p>
            <a:pPr marL="0" indent="0" eaLnBrk="1" hangingPunct="1">
              <a:buFont typeface="Arial" pitchFamily="34" charset="0"/>
              <a:buNone/>
            </a:pPr>
            <a:r>
              <a:rPr lang="en-GB" sz="1400" smtClean="0">
                <a:latin typeface="Arial" pitchFamily="34" charset="0"/>
                <a:cs typeface="Arial" pitchFamily="34" charset="0"/>
              </a:rPr>
              <a:t>Image to fit in this box or smaller</a:t>
            </a:r>
          </a:p>
          <a:p>
            <a:pPr marL="0" indent="0" eaLnBrk="1" hangingPunct="1">
              <a:buFont typeface="Arial" pitchFamily="34" charset="0"/>
              <a:buNone/>
            </a:pPr>
            <a:endParaRPr lang="en-GB" smtClean="0"/>
          </a:p>
        </p:txBody>
      </p:sp>
      <p:pic>
        <p:nvPicPr>
          <p:cNvPr id="3078" name="Picture 7" descr="stanwick-iron_age_forticiations_research_1.jpeg"/>
          <p:cNvPicPr>
            <a:picLocks noChangeAspect="1"/>
          </p:cNvPicPr>
          <p:nvPr/>
        </p:nvPicPr>
        <p:blipFill>
          <a:blip r:embed="rId3" cstate="print"/>
          <a:srcRect t="7214" b="3094"/>
          <a:stretch>
            <a:fillRect/>
          </a:stretch>
        </p:blipFill>
        <p:spPr bwMode="auto">
          <a:xfrm>
            <a:off x="4648200" y="1600200"/>
            <a:ext cx="4067175" cy="2962275"/>
          </a:xfrm>
          <a:prstGeom prst="rect">
            <a:avLst/>
          </a:prstGeom>
          <a:noFill/>
          <a:ln w="9525">
            <a:noFill/>
            <a:miter lim="800000"/>
            <a:headEnd/>
            <a:tailEnd/>
          </a:ln>
        </p:spPr>
      </p:pic>
      <p:sp>
        <p:nvSpPr>
          <p:cNvPr id="155652" name="Rectangle 4"/>
          <p:cNvSpPr>
            <a:spLocks noGrp="1" noChangeArrowheads="1"/>
          </p:cNvSpPr>
          <p:nvPr>
            <p:ph sz="quarter" idx="3"/>
          </p:nvPr>
        </p:nvSpPr>
        <p:spPr>
          <a:xfrm>
            <a:off x="4648200" y="5181600"/>
            <a:ext cx="4176712" cy="1150937"/>
          </a:xfrm>
        </p:spPr>
        <p:txBody>
          <a:bodyPr rtlCol="0">
            <a:normAutofit/>
          </a:bodyPr>
          <a:lstStyle/>
          <a:p>
            <a:pPr marL="0" indent="0" eaLnBrk="1" fontAlgn="auto" hangingPunct="1">
              <a:spcAft>
                <a:spcPts val="0"/>
              </a:spcAft>
              <a:buFontTx/>
              <a:buNone/>
              <a:defRPr/>
            </a:pPr>
            <a:endParaRPr lang="en-GB" altLang="en-US" sz="1600" b="1" dirty="0" smtClean="0">
              <a:latin typeface="Arial" pitchFamily="34" charset="0"/>
              <a:cs typeface="Arial" pitchFamily="34" charset="0"/>
            </a:endParaRPr>
          </a:p>
          <a:p>
            <a:pPr marL="0" indent="0" eaLnBrk="1" fontAlgn="auto" hangingPunct="1">
              <a:spcAft>
                <a:spcPts val="0"/>
              </a:spcAft>
              <a:buFont typeface="Arial" pitchFamily="34" charset="0"/>
              <a:buNone/>
              <a:defRPr/>
            </a:pPr>
            <a:r>
              <a:rPr lang="en-GB" sz="1600" b="1" dirty="0" smtClean="0">
                <a:latin typeface="Arial" pitchFamily="34" charset="0"/>
                <a:cs typeface="Arial" pitchFamily="34" charset="0"/>
              </a:rPr>
              <a:t>How </a:t>
            </a:r>
            <a:r>
              <a:rPr lang="en-GB" sz="1600" b="1" dirty="0">
                <a:latin typeface="Arial" pitchFamily="34" charset="0"/>
                <a:cs typeface="Arial" pitchFamily="34" charset="0"/>
              </a:rPr>
              <a:t>typical were the Brigantes tribe?</a:t>
            </a: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rtlCol="0">
            <a:normAutofit fontScale="90000"/>
          </a:bodyPr>
          <a:lstStyle/>
          <a:p>
            <a:pPr>
              <a:lnSpc>
                <a:spcPct val="80000"/>
              </a:lnSpc>
              <a:defRPr/>
            </a:pPr>
            <a:r>
              <a:rPr lang="en-GB" dirty="0">
                <a:latin typeface="Arial" pitchFamily="34" charset="0"/>
                <a:cs typeface="Arial" pitchFamily="34" charset="0"/>
              </a:rPr>
              <a:t> </a:t>
            </a:r>
            <a:br>
              <a:rPr lang="en-GB" dirty="0">
                <a:latin typeface="Arial" pitchFamily="34" charset="0"/>
                <a:cs typeface="Arial" pitchFamily="34" charset="0"/>
              </a:rPr>
            </a:b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1st Century AD</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 Queen </a:t>
            </a:r>
            <a:r>
              <a:rPr lang="en-GB" b="1" dirty="0" err="1" smtClean="0">
                <a:solidFill>
                  <a:srgbClr val="000000"/>
                </a:solidFill>
                <a:latin typeface="Arial" pitchFamily="34" charset="0"/>
                <a:cs typeface="Arial" pitchFamily="34" charset="0"/>
              </a:rPr>
              <a:t>Cartimandua</a:t>
            </a:r>
            <a:r>
              <a:rPr lang="en-GB" sz="4900" b="1" dirty="0">
                <a:latin typeface="Arial" pitchFamily="34" charset="0"/>
                <a:cs typeface="Arial" pitchFamily="34" charset="0"/>
              </a:rPr>
              <a:t/>
            </a:r>
            <a:br>
              <a:rPr lang="en-GB" sz="4900" b="1" dirty="0">
                <a:latin typeface="Arial" pitchFamily="34" charset="0"/>
                <a:cs typeface="Arial" pitchFamily="34" charset="0"/>
              </a:rPr>
            </a:br>
            <a:endParaRPr lang="en-GB" altLang="en-US" sz="4900" b="1" dirty="0" smtClean="0">
              <a:latin typeface="Arial" pitchFamily="34" charset="0"/>
              <a:cs typeface="Arial" pitchFamily="34" charset="0"/>
            </a:endParaRPr>
          </a:p>
        </p:txBody>
      </p:sp>
      <p:sp>
        <p:nvSpPr>
          <p:cNvPr id="4100" name="Rectangle 3"/>
          <p:cNvSpPr>
            <a:spLocks noGrp="1" noChangeArrowheads="1"/>
          </p:cNvSpPr>
          <p:nvPr>
            <p:ph type="body" sz="half" idx="1"/>
          </p:nvPr>
        </p:nvSpPr>
        <p:spPr>
          <a:xfrm>
            <a:off x="457200" y="1524000"/>
            <a:ext cx="4038600" cy="4708525"/>
          </a:xfrm>
        </p:spPr>
        <p:txBody>
          <a:bodyPr>
            <a:normAutofit lnSpcReduction="10000"/>
          </a:bodyPr>
          <a:lstStyle/>
          <a:p>
            <a:pPr marL="0" indent="0" algn="just">
              <a:lnSpc>
                <a:spcPct val="110000"/>
              </a:lnSpc>
              <a:buNone/>
            </a:pPr>
            <a:r>
              <a:rPr lang="en-GB" sz="1400" dirty="0" smtClean="0">
                <a:latin typeface="Arial" pitchFamily="34" charset="0"/>
                <a:cs typeface="Arial" pitchFamily="34" charset="0"/>
              </a:rPr>
              <a:t>Yorkshire did not become part of the Roman Empire until AD 71.</a:t>
            </a:r>
          </a:p>
          <a:p>
            <a:pPr marL="0" indent="0" algn="just">
              <a:lnSpc>
                <a:spcPct val="110000"/>
              </a:lnSpc>
              <a:buNone/>
            </a:pPr>
            <a:endParaRPr lang="en-GB" sz="1400" dirty="0">
              <a:latin typeface="Arial" pitchFamily="34" charset="0"/>
              <a:cs typeface="Arial" pitchFamily="34" charset="0"/>
            </a:endParaRPr>
          </a:p>
          <a:p>
            <a:pPr marL="0" indent="0" algn="just">
              <a:lnSpc>
                <a:spcPct val="110000"/>
              </a:lnSpc>
              <a:buNone/>
            </a:pPr>
            <a:r>
              <a:rPr lang="en-GB" sz="1400" dirty="0" smtClean="0">
                <a:latin typeface="Arial" pitchFamily="34" charset="0"/>
                <a:cs typeface="Arial" pitchFamily="34" charset="0"/>
              </a:rPr>
              <a:t>The </a:t>
            </a:r>
            <a:r>
              <a:rPr lang="en-GB" sz="1400" dirty="0">
                <a:latin typeface="Arial" pitchFamily="34" charset="0"/>
                <a:cs typeface="Arial" pitchFamily="34" charset="0"/>
              </a:rPr>
              <a:t>n</a:t>
            </a:r>
            <a:r>
              <a:rPr lang="en-GB" sz="1400" dirty="0" smtClean="0">
                <a:latin typeface="Arial" pitchFamily="34" charset="0"/>
                <a:cs typeface="Arial" pitchFamily="34" charset="0"/>
              </a:rPr>
              <a:t>orthern </a:t>
            </a:r>
            <a:r>
              <a:rPr lang="en-GB" sz="1400" dirty="0" err="1" smtClean="0">
                <a:latin typeface="Arial" pitchFamily="34" charset="0"/>
                <a:cs typeface="Arial" pitchFamily="34" charset="0"/>
              </a:rPr>
              <a:t>Brigantes</a:t>
            </a:r>
            <a:r>
              <a:rPr lang="en-GB" sz="1400" dirty="0" smtClean="0">
                <a:latin typeface="Arial" pitchFamily="34" charset="0"/>
                <a:cs typeface="Arial" pitchFamily="34" charset="0"/>
              </a:rPr>
              <a:t>’ Queen </a:t>
            </a:r>
            <a:r>
              <a:rPr lang="en-GB" sz="1400" dirty="0" err="1" smtClean="0">
                <a:latin typeface="Arial" pitchFamily="34" charset="0"/>
                <a:cs typeface="Arial" pitchFamily="34" charset="0"/>
              </a:rPr>
              <a:t>Cartimandua</a:t>
            </a:r>
            <a:r>
              <a:rPr lang="en-GB" sz="1400" dirty="0" smtClean="0">
                <a:latin typeface="Arial" pitchFamily="34" charset="0"/>
                <a:cs typeface="Arial" pitchFamily="34" charset="0"/>
              </a:rPr>
              <a:t> (unlike the </a:t>
            </a:r>
            <a:r>
              <a:rPr lang="en-GB" sz="1400" dirty="0" err="1" smtClean="0">
                <a:latin typeface="Arial" pitchFamily="34" charset="0"/>
                <a:cs typeface="Arial" pitchFamily="34" charset="0"/>
              </a:rPr>
              <a:t>Iceni’s</a:t>
            </a:r>
            <a:r>
              <a:rPr lang="en-GB" sz="1400" dirty="0" smtClean="0">
                <a:latin typeface="Arial" pitchFamily="34" charset="0"/>
                <a:cs typeface="Arial" pitchFamily="34" charset="0"/>
              </a:rPr>
              <a:t> Queen Boudicca and other tribal leaders) decided to cooperate with the Romans to retain her independence. When the defeated Welsh King Caratacus sought shelter, she handed him to the Romans. Many Brigantes disagreed with Cartimandua and civil war broke out between her and her husband, Venutius. </a:t>
            </a:r>
          </a:p>
          <a:p>
            <a:pPr marL="0" indent="0" algn="just">
              <a:lnSpc>
                <a:spcPct val="110000"/>
              </a:lnSpc>
              <a:buNone/>
            </a:pPr>
            <a:endParaRPr lang="en-GB" sz="1400" dirty="0">
              <a:latin typeface="Arial" pitchFamily="34" charset="0"/>
              <a:cs typeface="Arial" pitchFamily="34" charset="0"/>
            </a:endParaRPr>
          </a:p>
          <a:p>
            <a:pPr marL="0" indent="0" algn="just">
              <a:lnSpc>
                <a:spcPct val="110000"/>
              </a:lnSpc>
              <a:buNone/>
            </a:pPr>
            <a:r>
              <a:rPr lang="en-GB" sz="1400" dirty="0" smtClean="0">
                <a:latin typeface="Arial" pitchFamily="34" charset="0"/>
                <a:cs typeface="Arial" pitchFamily="34" charset="0"/>
              </a:rPr>
              <a:t>The pair were still quarrelling 18 years later. When </a:t>
            </a:r>
            <a:r>
              <a:rPr lang="en-GB" sz="1400" dirty="0" err="1" smtClean="0">
                <a:latin typeface="Arial" pitchFamily="34" charset="0"/>
                <a:cs typeface="Arial" pitchFamily="34" charset="0"/>
              </a:rPr>
              <a:t>Venutius</a:t>
            </a:r>
            <a:r>
              <a:rPr lang="en-GB" sz="1400" dirty="0" smtClean="0">
                <a:latin typeface="Arial" pitchFamily="34" charset="0"/>
                <a:cs typeface="Arial" pitchFamily="34" charset="0"/>
              </a:rPr>
              <a:t> looked like winning, </a:t>
            </a:r>
            <a:r>
              <a:rPr lang="en-US" sz="1400" dirty="0" smtClean="0">
                <a:latin typeface="Arial" pitchFamily="34" charset="0"/>
                <a:cs typeface="Arial" pitchFamily="34" charset="0"/>
              </a:rPr>
              <a:t>Emperor Vespasian </a:t>
            </a:r>
            <a:r>
              <a:rPr lang="en-GB" sz="1400" dirty="0" smtClean="0">
                <a:latin typeface="Arial" pitchFamily="34" charset="0"/>
                <a:cs typeface="Arial" pitchFamily="34" charset="0"/>
              </a:rPr>
              <a:t>sent the</a:t>
            </a:r>
            <a:r>
              <a:rPr lang="en-US" sz="1400" dirty="0" smtClean="0">
                <a:latin typeface="Arial" pitchFamily="34" charset="0"/>
                <a:cs typeface="Arial" pitchFamily="34" charset="0"/>
              </a:rPr>
              <a:t> Roman Governor of Britain (</a:t>
            </a:r>
            <a:r>
              <a:rPr lang="en-US" sz="1400" dirty="0" err="1" smtClean="0">
                <a:latin typeface="Arial" pitchFamily="34" charset="0"/>
                <a:cs typeface="Arial" pitchFamily="34" charset="0"/>
              </a:rPr>
              <a:t>Petillius</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Cerealis</a:t>
            </a:r>
            <a:r>
              <a:rPr lang="en-US" sz="1400" dirty="0" smtClean="0">
                <a:latin typeface="Arial" pitchFamily="34" charset="0"/>
                <a:cs typeface="Arial" pitchFamily="34" charset="0"/>
              </a:rPr>
              <a:t>) to take over the north of England</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Ingleborough</a:t>
            </a:r>
            <a:r>
              <a:rPr lang="en-GB" sz="1400" dirty="0" smtClean="0">
                <a:latin typeface="Arial" pitchFamily="34" charset="0"/>
                <a:cs typeface="Arial" pitchFamily="34" charset="0"/>
              </a:rPr>
              <a:t>, possibly Britain’s highest hill fort, was built by the Brigantes during this unrest and the Romans started a fort and bridge on the River Tees at Piercebridge. </a:t>
            </a:r>
            <a:endParaRPr lang="en-GB" sz="1400" dirty="0">
              <a:latin typeface="Arial" pitchFamily="34" charset="0"/>
              <a:cs typeface="Arial" pitchFamily="34" charset="0"/>
            </a:endParaRPr>
          </a:p>
        </p:txBody>
      </p:sp>
      <p:sp>
        <p:nvSpPr>
          <p:cNvPr id="155652" name="Rectangle 4"/>
          <p:cNvSpPr>
            <a:spLocks noGrp="1" noChangeArrowheads="1"/>
          </p:cNvSpPr>
          <p:nvPr>
            <p:ph sz="quarter" idx="3"/>
          </p:nvPr>
        </p:nvSpPr>
        <p:spPr>
          <a:xfrm>
            <a:off x="4724400" y="5334001"/>
            <a:ext cx="4038600" cy="838200"/>
          </a:xfrm>
        </p:spPr>
        <p:txBody>
          <a:bodyPr rtlCol="0">
            <a:normAutofit fontScale="85000" lnSpcReduction="20000"/>
          </a:bodyPr>
          <a:lstStyle/>
          <a:p>
            <a:pPr marL="0" indent="0" eaLnBrk="1" fontAlgn="auto" hangingPunct="1">
              <a:spcBef>
                <a:spcPts val="0"/>
              </a:spcBef>
              <a:spcAft>
                <a:spcPts val="0"/>
              </a:spcAft>
              <a:buFontTx/>
              <a:buNone/>
              <a:defRPr/>
            </a:pPr>
            <a:endParaRPr lang="en-GB" altLang="en-US" sz="1000" dirty="0" smtClean="0">
              <a:latin typeface="Arial" panose="020B0604020202020204" pitchFamily="34" charset="0"/>
              <a:cs typeface="Arial" panose="020B0604020202020204" pitchFamily="34" charset="0"/>
            </a:endParaRPr>
          </a:p>
          <a:p>
            <a:pPr marL="0" indent="0" eaLnBrk="1" fontAlgn="auto" hangingPunct="1">
              <a:spcAft>
                <a:spcPts val="0"/>
              </a:spcAft>
              <a:buFontTx/>
              <a:buNone/>
              <a:defRPr/>
            </a:pPr>
            <a:endParaRPr lang="en-GB" altLang="en-US" sz="1600" b="1" dirty="0" smtClean="0">
              <a:latin typeface="Arial" pitchFamily="34" charset="0"/>
              <a:cs typeface="Arial" pitchFamily="34" charset="0"/>
            </a:endParaRPr>
          </a:p>
          <a:p>
            <a:pPr marL="0" indent="0" eaLnBrk="1" fontAlgn="auto" hangingPunct="1">
              <a:spcAft>
                <a:spcPts val="0"/>
              </a:spcAft>
              <a:buFont typeface="Arial" pitchFamily="34" charset="0"/>
              <a:buNone/>
              <a:defRPr/>
            </a:pPr>
            <a:r>
              <a:rPr lang="en-GB" sz="1600" b="1" dirty="0" smtClean="0">
                <a:latin typeface="Arial" pitchFamily="34" charset="0"/>
                <a:cs typeface="Arial" pitchFamily="34" charset="0"/>
              </a:rPr>
              <a:t>Was </a:t>
            </a:r>
            <a:r>
              <a:rPr lang="en-GB" sz="1600" b="1" dirty="0" err="1" smtClean="0">
                <a:latin typeface="Arial" pitchFamily="34" charset="0"/>
                <a:cs typeface="Arial" pitchFamily="34" charset="0"/>
              </a:rPr>
              <a:t>Cartimandua’s</a:t>
            </a:r>
            <a:r>
              <a:rPr lang="en-GB" sz="1600" b="1" dirty="0" smtClean="0">
                <a:latin typeface="Arial" pitchFamily="34" charset="0"/>
                <a:cs typeface="Arial" pitchFamily="34" charset="0"/>
              </a:rPr>
              <a:t> decision to support </a:t>
            </a:r>
            <a:br>
              <a:rPr lang="en-GB" sz="1600" b="1" dirty="0" smtClean="0">
                <a:latin typeface="Arial" pitchFamily="34" charset="0"/>
                <a:cs typeface="Arial" pitchFamily="34" charset="0"/>
              </a:rPr>
            </a:br>
            <a:r>
              <a:rPr lang="en-GB" sz="1600" b="1" dirty="0" smtClean="0">
                <a:latin typeface="Arial" pitchFamily="34" charset="0"/>
                <a:cs typeface="Arial" pitchFamily="34" charset="0"/>
              </a:rPr>
              <a:t>the Romans a good one ?</a:t>
            </a:r>
            <a:endParaRPr lang="en-GB" sz="1600" b="1" dirty="0">
              <a:latin typeface="Arial" pitchFamily="34" charset="0"/>
              <a:cs typeface="Arial" pitchFamily="34" charset="0"/>
            </a:endParaRPr>
          </a:p>
        </p:txBody>
      </p:sp>
      <p:pic>
        <p:nvPicPr>
          <p:cNvPr id="4102" name="Picture 3" descr="Cartimunda2.jpg"/>
          <p:cNvPicPr>
            <a:picLocks noChangeAspect="1"/>
          </p:cNvPicPr>
          <p:nvPr/>
        </p:nvPicPr>
        <p:blipFill>
          <a:blip r:embed="rId3" cstate="print"/>
          <a:srcRect t="6134"/>
          <a:stretch>
            <a:fillRect/>
          </a:stretch>
        </p:blipFill>
        <p:spPr bwMode="auto">
          <a:xfrm>
            <a:off x="4870452" y="1600201"/>
            <a:ext cx="3557106" cy="3124199"/>
          </a:xfrm>
          <a:prstGeom prst="rect">
            <a:avLst/>
          </a:prstGeom>
          <a:noFill/>
          <a:ln w="9525">
            <a:noFill/>
            <a:miter lim="800000"/>
            <a:headEnd/>
            <a:tailEnd/>
          </a:ln>
        </p:spPr>
      </p:pic>
      <p:sp>
        <p:nvSpPr>
          <p:cNvPr id="7" name="TextBox 8"/>
          <p:cNvSpPr txBox="1">
            <a:spLocks noChangeArrowheads="1"/>
          </p:cNvSpPr>
          <p:nvPr/>
        </p:nvSpPr>
        <p:spPr bwMode="auto">
          <a:xfrm>
            <a:off x="5181600" y="5029200"/>
            <a:ext cx="2895599" cy="400110"/>
          </a:xfrm>
          <a:prstGeom prst="rect">
            <a:avLst/>
          </a:prstGeom>
          <a:noFill/>
          <a:ln w="9525">
            <a:noFill/>
            <a:miter lim="800000"/>
            <a:headEnd/>
            <a:tailEnd/>
          </a:ln>
        </p:spPr>
        <p:txBody>
          <a:bodyPr wrap="square">
            <a:spAutoFit/>
          </a:bodyPr>
          <a:lstStyle/>
          <a:p>
            <a:pPr algn="ctr"/>
            <a:r>
              <a:rPr lang="en-US" sz="1000" dirty="0">
                <a:latin typeface="Arial" pitchFamily="34" charset="0"/>
                <a:cs typeface="Arial" pitchFamily="34" charset="0"/>
              </a:rPr>
              <a:t>Artist </a:t>
            </a:r>
            <a:r>
              <a:rPr lang="en-US" sz="1000" dirty="0" smtClean="0">
                <a:latin typeface="Arial" pitchFamily="34" charset="0"/>
                <a:cs typeface="Arial" pitchFamily="34" charset="0"/>
              </a:rPr>
              <a:t>impression of </a:t>
            </a:r>
            <a:r>
              <a:rPr lang="en-US" sz="1000" dirty="0" err="1" smtClean="0">
                <a:latin typeface="Arial" pitchFamily="34" charset="0"/>
                <a:cs typeface="Arial" pitchFamily="34" charset="0"/>
              </a:rPr>
              <a:t>Cartimandua</a:t>
            </a:r>
            <a:r>
              <a:rPr lang="en-US" sz="1000" dirty="0" smtClean="0">
                <a:latin typeface="Arial" pitchFamily="34" charset="0"/>
                <a:cs typeface="Arial" pitchFamily="34" charset="0"/>
              </a:rPr>
              <a:t>.</a:t>
            </a:r>
          </a:p>
          <a:p>
            <a:pPr algn="ctr"/>
            <a:r>
              <a:rPr lang="en-US" sz="1000" dirty="0" smtClean="0">
                <a:latin typeface="Arial" pitchFamily="34" charset="0"/>
                <a:cs typeface="Arial" pitchFamily="34" charset="0"/>
              </a:rPr>
              <a:t>[Illustration by Keith Palmer]</a:t>
            </a:r>
            <a:endParaRPr lang="en-US" sz="1000" dirty="0">
              <a:latin typeface="Arial" pitchFamily="34" charset="0"/>
              <a:cs typeface="Arial" pitchFamily="34"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8"/>
          <p:cNvSpPr txBox="1">
            <a:spLocks noChangeArrowheads="1"/>
          </p:cNvSpPr>
          <p:nvPr/>
        </p:nvSpPr>
        <p:spPr bwMode="auto">
          <a:xfrm>
            <a:off x="4861720" y="4581524"/>
            <a:ext cx="3602037" cy="400110"/>
          </a:xfrm>
          <a:prstGeom prst="rect">
            <a:avLst/>
          </a:prstGeom>
          <a:noFill/>
          <a:ln w="9525">
            <a:noFill/>
            <a:miter lim="800000"/>
            <a:headEnd/>
            <a:tailEnd/>
          </a:ln>
        </p:spPr>
        <p:txBody>
          <a:bodyPr wrap="square">
            <a:spAutoFit/>
          </a:bodyPr>
          <a:lstStyle/>
          <a:p>
            <a:pPr algn="ctr"/>
            <a:r>
              <a:rPr lang="en-US" sz="1000" dirty="0">
                <a:latin typeface="Arial" pitchFamily="34" charset="0"/>
                <a:cs typeface="Arial" pitchFamily="34" charset="0"/>
              </a:rPr>
              <a:t>Artist </a:t>
            </a:r>
            <a:r>
              <a:rPr lang="en-US" sz="1000" dirty="0" smtClean="0">
                <a:latin typeface="Arial" pitchFamily="34" charset="0"/>
                <a:cs typeface="Arial" pitchFamily="34" charset="0"/>
              </a:rPr>
              <a:t>impression </a:t>
            </a:r>
            <a:r>
              <a:rPr lang="en-US" sz="1000" dirty="0">
                <a:latin typeface="Arial" pitchFamily="34" charset="0"/>
                <a:cs typeface="Arial" pitchFamily="34" charset="0"/>
              </a:rPr>
              <a:t>of </a:t>
            </a:r>
            <a:r>
              <a:rPr lang="en-GB" sz="1000" dirty="0">
                <a:latin typeface="Arial" pitchFamily="34" charset="0"/>
                <a:cs typeface="Arial" pitchFamily="34" charset="0"/>
              </a:rPr>
              <a:t>Agricola, Governor of </a:t>
            </a:r>
            <a:r>
              <a:rPr lang="en-GB" sz="1000" dirty="0" smtClean="0">
                <a:latin typeface="Arial" pitchFamily="34" charset="0"/>
                <a:cs typeface="Arial" pitchFamily="34" charset="0"/>
              </a:rPr>
              <a:t>Britain.</a:t>
            </a:r>
          </a:p>
          <a:p>
            <a:pPr algn="ctr"/>
            <a:r>
              <a:rPr lang="en-GB" sz="1000" dirty="0" smtClean="0">
                <a:latin typeface="Arial" pitchFamily="34" charset="0"/>
                <a:cs typeface="Arial" pitchFamily="34" charset="0"/>
              </a:rPr>
              <a:t>[Illustration by Keith Palmer]</a:t>
            </a:r>
            <a:endParaRPr lang="en-US" sz="1000" dirty="0">
              <a:latin typeface="Arial" pitchFamily="34" charset="0"/>
              <a:cs typeface="Arial" pitchFamily="34" charset="0"/>
            </a:endParaRPr>
          </a:p>
        </p:txBody>
      </p:sp>
      <p:sp>
        <p:nvSpPr>
          <p:cNvPr id="155650" name="Rectangle 2"/>
          <p:cNvSpPr>
            <a:spLocks noGrp="1" noChangeArrowheads="1"/>
          </p:cNvSpPr>
          <p:nvPr>
            <p:ph type="title"/>
          </p:nvPr>
        </p:nvSpPr>
        <p:spPr>
          <a:xfrm>
            <a:off x="611188" y="115888"/>
            <a:ext cx="8229600" cy="1027112"/>
          </a:xfrm>
        </p:spPr>
        <p:txBody>
          <a:bodyPr rtlCol="0">
            <a:normAutofit fontScale="90000"/>
          </a:bodyPr>
          <a:lstStyle/>
          <a:p>
            <a:pPr eaLnBrk="1" hangingPunct="1">
              <a:lnSpc>
                <a:spcPct val="80000"/>
              </a:lnSpc>
              <a:spcAft>
                <a:spcPts val="0"/>
              </a:spcAft>
              <a:defRPr/>
            </a:pPr>
            <a:r>
              <a:rPr lang="en-GB" dirty="0" smtClean="0">
                <a:latin typeface="Arial" pitchFamily="34" charset="0"/>
                <a:cs typeface="Arial" pitchFamily="34" charset="0"/>
              </a:rPr>
              <a:t> </a:t>
            </a:r>
            <a:br>
              <a:rPr lang="en-GB" dirty="0" smtClean="0">
                <a:latin typeface="Arial" pitchFamily="34" charset="0"/>
                <a:cs typeface="Arial" pitchFamily="34" charset="0"/>
              </a:rPr>
            </a:br>
            <a:r>
              <a:rPr lang="en-GB" sz="4900" b="1" dirty="0" smtClean="0">
                <a:solidFill>
                  <a:srgbClr val="000000"/>
                </a:solidFill>
                <a:latin typeface="Arial" pitchFamily="34" charset="0"/>
                <a:cs typeface="Arial" pitchFamily="34" charset="0"/>
              </a:rPr>
              <a:t>(2nd Century) Roman Roads </a:t>
            </a:r>
            <a:r>
              <a:rPr lang="en-GB" b="1" dirty="0" smtClean="0">
                <a:solidFill>
                  <a:srgbClr val="000000"/>
                </a:solidFill>
                <a:latin typeface="Arial" pitchFamily="34" charset="0"/>
                <a:cs typeface="Arial" pitchFamily="34" charset="0"/>
              </a:rPr>
              <a:t/>
            </a:r>
            <a:br>
              <a:rPr lang="en-GB" b="1" dirty="0" smtClean="0">
                <a:solidFill>
                  <a:srgbClr val="000000"/>
                </a:solidFill>
                <a:latin typeface="Arial" pitchFamily="34" charset="0"/>
                <a:cs typeface="Arial" pitchFamily="34" charset="0"/>
              </a:rPr>
            </a:br>
            <a:endParaRPr lang="en-GB" altLang="en-US" b="1" dirty="0" smtClean="0">
              <a:solidFill>
                <a:srgbClr val="000000"/>
              </a:solidFill>
              <a:latin typeface="Arial" pitchFamily="34" charset="0"/>
              <a:cs typeface="Arial" pitchFamily="34" charset="0"/>
            </a:endParaRPr>
          </a:p>
        </p:txBody>
      </p:sp>
      <p:sp>
        <p:nvSpPr>
          <p:cNvPr id="5124" name="Rectangle 3"/>
          <p:cNvSpPr>
            <a:spLocks noGrp="1" noChangeArrowheads="1"/>
          </p:cNvSpPr>
          <p:nvPr>
            <p:ph type="body" sz="half" idx="1"/>
          </p:nvPr>
        </p:nvSpPr>
        <p:spPr>
          <a:xfrm>
            <a:off x="457200" y="1168400"/>
            <a:ext cx="4038600" cy="4708525"/>
          </a:xfrm>
        </p:spPr>
        <p:txBody>
          <a:bodyPr/>
          <a:lstStyle/>
          <a:p>
            <a:pPr marL="0" indent="0" algn="just">
              <a:buNone/>
            </a:pPr>
            <a:r>
              <a:rPr lang="en-GB" sz="1400" dirty="0" smtClean="0">
                <a:latin typeface="Arial" pitchFamily="34" charset="0"/>
                <a:cs typeface="Arial" pitchFamily="34" charset="0"/>
              </a:rPr>
              <a:t>Agricola, Governor of Britain, ordered the building of a northern road network to allow soldiers to move rapidly between forts built at important junctions and river crossings. The main road in the North East was Dere Street (an Anglo-Saxon name). </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Wade’s Causeway is a well-preserved road on the North Yorkshire Moors. The top section has eroded leaving bare foundation stones and water gullies. The road served </a:t>
            </a:r>
            <a:r>
              <a:rPr lang="en-GB" sz="1400" dirty="0" err="1" smtClean="0">
                <a:latin typeface="Arial" pitchFamily="34" charset="0"/>
                <a:cs typeface="Arial" pitchFamily="34" charset="0"/>
              </a:rPr>
              <a:t>Cawthorn</a:t>
            </a:r>
            <a:r>
              <a:rPr lang="en-GB" sz="1400" dirty="0" smtClean="0">
                <a:latin typeface="Arial" pitchFamily="34" charset="0"/>
                <a:cs typeface="Arial" pitchFamily="34" charset="0"/>
              </a:rPr>
              <a:t> Camp (which was built in the late 1st and early 2nd centuries) where there were two forts and a marching camp. The camp most likely housed road builders and Roman garrisons on military manoeuvres as it had a clear view of coastal signal stations. Well preserved ditches and banks stand as a reminder of Roman ingenuity. </a:t>
            </a:r>
            <a:endParaRPr lang="en-GB" sz="1400" dirty="0">
              <a:latin typeface="Arial" pitchFamily="34" charset="0"/>
              <a:cs typeface="Arial" pitchFamily="34" charset="0"/>
            </a:endParaRPr>
          </a:p>
        </p:txBody>
      </p:sp>
      <p:sp>
        <p:nvSpPr>
          <p:cNvPr id="5125" name="Content Placeholder 1"/>
          <p:cNvSpPr>
            <a:spLocks noGrp="1"/>
          </p:cNvSpPr>
          <p:nvPr>
            <p:ph sz="quarter" idx="2"/>
          </p:nvPr>
        </p:nvSpPr>
        <p:spPr>
          <a:xfrm>
            <a:off x="4648200" y="1600200"/>
            <a:ext cx="4038600" cy="2981325"/>
          </a:xfrm>
        </p:spPr>
        <p:txBody>
          <a:bodyPr/>
          <a:lstStyle/>
          <a:p>
            <a:pPr marL="0" indent="0" eaLnBrk="1" hangingPunct="1">
              <a:buFont typeface="Arial" pitchFamily="34" charset="0"/>
              <a:buNone/>
            </a:pPr>
            <a:r>
              <a:rPr lang="en-GB" smtClean="0">
                <a:latin typeface="Arial" pitchFamily="34" charset="0"/>
                <a:cs typeface="Arial" pitchFamily="34" charset="0"/>
              </a:rPr>
              <a:t> </a:t>
            </a:r>
          </a:p>
          <a:p>
            <a:pPr marL="0" indent="0" eaLnBrk="1" hangingPunct="1">
              <a:buFont typeface="Arial" pitchFamily="34" charset="0"/>
              <a:buNone/>
            </a:pPr>
            <a:r>
              <a:rPr lang="en-GB" sz="1400" smtClean="0">
                <a:latin typeface="Arial" pitchFamily="34" charset="0"/>
                <a:cs typeface="Arial" pitchFamily="34" charset="0"/>
              </a:rPr>
              <a:t>Image to fit in this box or smaller</a:t>
            </a:r>
          </a:p>
          <a:p>
            <a:pPr marL="0" indent="0" eaLnBrk="1" hangingPunct="1">
              <a:buFont typeface="Arial" pitchFamily="34" charset="0"/>
              <a:buNone/>
            </a:pPr>
            <a:endParaRPr lang="en-GB" smtClean="0"/>
          </a:p>
        </p:txBody>
      </p:sp>
      <p:sp>
        <p:nvSpPr>
          <p:cNvPr id="155652" name="Rectangle 4"/>
          <p:cNvSpPr>
            <a:spLocks noGrp="1" noChangeArrowheads="1"/>
          </p:cNvSpPr>
          <p:nvPr>
            <p:ph sz="quarter" idx="3"/>
          </p:nvPr>
        </p:nvSpPr>
        <p:spPr>
          <a:xfrm>
            <a:off x="4643438" y="4941888"/>
            <a:ext cx="4038600" cy="1150937"/>
          </a:xfrm>
        </p:spPr>
        <p:txBody>
          <a:bodyPr rtlCol="0">
            <a:normAutofit fontScale="92500" lnSpcReduction="20000"/>
          </a:bodyPr>
          <a:lstStyle/>
          <a:p>
            <a:pPr marL="0" indent="0" eaLnBrk="1" fontAlgn="auto" hangingPunct="1">
              <a:spcBef>
                <a:spcPts val="0"/>
              </a:spcBef>
              <a:spcAft>
                <a:spcPts val="0"/>
              </a:spcAft>
              <a:buFontTx/>
              <a:buNone/>
              <a:defRPr/>
            </a:pPr>
            <a:endParaRPr lang="en-GB" altLang="en-US" sz="1000" dirty="0" smtClean="0">
              <a:latin typeface="Arial" panose="020B0604020202020204" pitchFamily="34" charset="0"/>
              <a:cs typeface="Arial" panose="020B0604020202020204" pitchFamily="34" charset="0"/>
            </a:endParaRPr>
          </a:p>
          <a:p>
            <a:pPr marL="0" indent="0" eaLnBrk="1" fontAlgn="auto" hangingPunct="1">
              <a:spcAft>
                <a:spcPts val="0"/>
              </a:spcAft>
              <a:buFontTx/>
              <a:buNone/>
              <a:defRPr/>
            </a:pPr>
            <a:endParaRPr lang="en-GB" altLang="en-US" sz="1600" b="1" dirty="0" smtClean="0">
              <a:latin typeface="Arial" pitchFamily="34" charset="0"/>
              <a:cs typeface="Arial" pitchFamily="34" charset="0"/>
            </a:endParaRPr>
          </a:p>
          <a:p>
            <a:pPr marL="0" indent="0" eaLnBrk="1" fontAlgn="auto" hangingPunct="1">
              <a:spcAft>
                <a:spcPts val="0"/>
              </a:spcAft>
              <a:buFont typeface="Arial" pitchFamily="34" charset="0"/>
              <a:buNone/>
              <a:defRPr/>
            </a:pPr>
            <a:r>
              <a:rPr lang="en-GB" sz="1900" b="1" dirty="0" smtClean="0">
                <a:latin typeface="Arial" pitchFamily="34" charset="0"/>
                <a:cs typeface="Arial" pitchFamily="34" charset="0"/>
              </a:rPr>
              <a:t>Were roads more import</a:t>
            </a:r>
            <a:r>
              <a:rPr lang="en-US" sz="1900" b="1" dirty="0" smtClean="0">
                <a:latin typeface="Arial" pitchFamily="34" charset="0"/>
                <a:cs typeface="Arial" pitchFamily="34" charset="0"/>
              </a:rPr>
              <a:t>an</a:t>
            </a:r>
            <a:r>
              <a:rPr lang="en-GB" sz="1900" b="1" dirty="0" smtClean="0">
                <a:latin typeface="Arial" pitchFamily="34" charset="0"/>
                <a:cs typeface="Arial" pitchFamily="34" charset="0"/>
              </a:rPr>
              <a:t>t to the Romans in Yorkshire than in the rest of the country? </a:t>
            </a:r>
            <a:endParaRPr lang="en-GB" sz="1900" b="1" dirty="0">
              <a:latin typeface="Arial" pitchFamily="34" charset="0"/>
              <a:cs typeface="Arial" pitchFamily="34" charset="0"/>
            </a:endParaRPr>
          </a:p>
        </p:txBody>
      </p:sp>
      <p:pic>
        <p:nvPicPr>
          <p:cNvPr id="5127" name="Picture 7" descr="Agricala2.jpg"/>
          <p:cNvPicPr>
            <a:picLocks noChangeAspect="1"/>
          </p:cNvPicPr>
          <p:nvPr/>
        </p:nvPicPr>
        <p:blipFill>
          <a:blip r:embed="rId3" cstate="print"/>
          <a:srcRect/>
          <a:stretch>
            <a:fillRect/>
          </a:stretch>
        </p:blipFill>
        <p:spPr bwMode="auto">
          <a:xfrm>
            <a:off x="4718845" y="1268413"/>
            <a:ext cx="3887787" cy="3252787"/>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4813300" y="4495800"/>
            <a:ext cx="3733800" cy="400110"/>
          </a:xfrm>
          <a:prstGeom prst="rect">
            <a:avLst/>
          </a:prstGeom>
          <a:noFill/>
          <a:ln w="9525">
            <a:noFill/>
            <a:miter lim="800000"/>
            <a:headEnd/>
            <a:tailEnd/>
          </a:ln>
        </p:spPr>
        <p:txBody>
          <a:bodyPr wrap="square">
            <a:spAutoFit/>
          </a:bodyPr>
          <a:lstStyle/>
          <a:p>
            <a:pPr algn="ctr"/>
            <a:r>
              <a:rPr lang="en-US" sz="1000" dirty="0">
                <a:latin typeface="Arial" pitchFamily="34" charset="0"/>
                <a:cs typeface="Arial" pitchFamily="34" charset="0"/>
              </a:rPr>
              <a:t>The Roman-built </a:t>
            </a:r>
            <a:r>
              <a:rPr lang="en-US" sz="1000" dirty="0" err="1">
                <a:latin typeface="Arial" pitchFamily="34" charset="0"/>
                <a:cs typeface="Arial" pitchFamily="34" charset="0"/>
              </a:rPr>
              <a:t>Multangular</a:t>
            </a:r>
            <a:r>
              <a:rPr lang="en-US" sz="1000" dirty="0">
                <a:latin typeface="Arial" pitchFamily="34" charset="0"/>
                <a:cs typeface="Arial" pitchFamily="34" charset="0"/>
              </a:rPr>
              <a:t> </a:t>
            </a:r>
            <a:r>
              <a:rPr lang="en-US" sz="1000" dirty="0" smtClean="0">
                <a:latin typeface="Arial" pitchFamily="34" charset="0"/>
                <a:cs typeface="Arial" pitchFamily="34" charset="0"/>
              </a:rPr>
              <a:t>Tower. </a:t>
            </a:r>
          </a:p>
          <a:p>
            <a:pPr algn="ctr"/>
            <a:r>
              <a:rPr lang="en-US" sz="1000" dirty="0">
                <a:latin typeface="Arial" pitchFamily="34" charset="0"/>
                <a:cs typeface="Arial" pitchFamily="34" charset="0"/>
              </a:rPr>
              <a:t>[</a:t>
            </a:r>
            <a:r>
              <a:rPr lang="en-US" sz="1000" dirty="0" smtClean="0">
                <a:latin typeface="Arial" pitchFamily="34" charset="0"/>
                <a:cs typeface="Arial" pitchFamily="34" charset="0"/>
              </a:rPr>
              <a:t>Photograph by Keith Palmer</a:t>
            </a:r>
            <a:r>
              <a:rPr lang="en-US" sz="1000" dirty="0">
                <a:latin typeface="Arial" pitchFamily="34" charset="0"/>
                <a:cs typeface="Arial" pitchFamily="34" charset="0"/>
              </a:rPr>
              <a:t>]</a:t>
            </a:r>
            <a:endParaRPr lang="en-US" sz="1000" baseline="30000" dirty="0">
              <a:latin typeface="Arial" pitchFamily="34" charset="0"/>
              <a:cs typeface="Arial" pitchFamily="34" charset="0"/>
            </a:endParaRPr>
          </a:p>
        </p:txBody>
      </p:sp>
      <p:sp>
        <p:nvSpPr>
          <p:cNvPr id="155650" name="Rectangle 2"/>
          <p:cNvSpPr>
            <a:spLocks noGrp="1" noChangeArrowheads="1"/>
          </p:cNvSpPr>
          <p:nvPr>
            <p:ph type="title"/>
          </p:nvPr>
        </p:nvSpPr>
        <p:spPr>
          <a:xfrm>
            <a:off x="457200" y="152400"/>
            <a:ext cx="8229600" cy="711200"/>
          </a:xfrm>
        </p:spPr>
        <p:txBody>
          <a:bodyPr rtlCol="0">
            <a:normAutofit fontScale="90000"/>
          </a:bodyPr>
          <a:lstStyle/>
          <a:p>
            <a:pPr eaLnBrk="1" hangingPunct="1">
              <a:lnSpc>
                <a:spcPct val="80000"/>
              </a:lnSpc>
              <a:spcAft>
                <a:spcPts val="0"/>
              </a:spcAft>
              <a:defRPr/>
            </a:pPr>
            <a:r>
              <a:rPr lang="en-GB" dirty="0" smtClean="0">
                <a:latin typeface="Arial" pitchFamily="34" charset="0"/>
                <a:cs typeface="Arial" pitchFamily="34" charset="0"/>
              </a:rPr>
              <a:t> </a:t>
            </a:r>
            <a:br>
              <a:rPr lang="en-GB" dirty="0" smtClean="0">
                <a:latin typeface="Arial" pitchFamily="34" charset="0"/>
                <a:cs typeface="Arial" pitchFamily="34" charset="0"/>
              </a:rPr>
            </a:br>
            <a:r>
              <a:rPr lang="en-GB" b="1" dirty="0" smtClean="0">
                <a:latin typeface="Arial" pitchFamily="34" charset="0"/>
                <a:cs typeface="Arial" pitchFamily="34" charset="0"/>
              </a:rPr>
              <a:t>(3rd Century</a:t>
            </a:r>
            <a:r>
              <a:rPr lang="en-GB" b="1" dirty="0" smtClean="0">
                <a:solidFill>
                  <a:srgbClr val="000000"/>
                </a:solidFill>
                <a:latin typeface="Arial" pitchFamily="34" charset="0"/>
                <a:cs typeface="Arial" pitchFamily="34" charset="0"/>
              </a:rPr>
              <a:t>) Yorkshire </a:t>
            </a:r>
            <a:br>
              <a:rPr lang="en-GB" b="1" dirty="0" smtClean="0">
                <a:solidFill>
                  <a:srgbClr val="000000"/>
                </a:solidFill>
                <a:latin typeface="Arial" pitchFamily="34" charset="0"/>
                <a:cs typeface="Arial" pitchFamily="34" charset="0"/>
              </a:rPr>
            </a:br>
            <a:r>
              <a:rPr lang="en-GB" b="1" dirty="0" smtClean="0">
                <a:solidFill>
                  <a:srgbClr val="000000"/>
                </a:solidFill>
                <a:latin typeface="Arial" pitchFamily="34" charset="0"/>
                <a:cs typeface="Arial" pitchFamily="34" charset="0"/>
              </a:rPr>
              <a:t>Roman Towns </a:t>
            </a:r>
            <a:endParaRPr lang="en-GB" altLang="en-US" sz="4900" b="1" dirty="0" smtClean="0">
              <a:solidFill>
                <a:srgbClr val="000000"/>
              </a:solidFill>
              <a:latin typeface="Arial" pitchFamily="34" charset="0"/>
              <a:cs typeface="Arial" pitchFamily="34" charset="0"/>
            </a:endParaRPr>
          </a:p>
        </p:txBody>
      </p:sp>
      <p:sp>
        <p:nvSpPr>
          <p:cNvPr id="6148" name="Rectangle 3"/>
          <p:cNvSpPr>
            <a:spLocks noGrp="1" noChangeArrowheads="1"/>
          </p:cNvSpPr>
          <p:nvPr>
            <p:ph type="body" sz="half" idx="1"/>
          </p:nvPr>
        </p:nvSpPr>
        <p:spPr>
          <a:xfrm>
            <a:off x="457200" y="1295400"/>
            <a:ext cx="4038600" cy="5400675"/>
          </a:xfrm>
        </p:spPr>
        <p:txBody>
          <a:bodyPr>
            <a:normAutofit/>
          </a:bodyPr>
          <a:lstStyle/>
          <a:p>
            <a:pPr marL="0" indent="0" algn="just">
              <a:buNone/>
            </a:pPr>
            <a:r>
              <a:rPr lang="en-GB" sz="1300" dirty="0" smtClean="0">
                <a:latin typeface="Arial" pitchFamily="34" charset="0"/>
                <a:cs typeface="Arial" pitchFamily="34" charset="0"/>
              </a:rPr>
              <a:t>Two thriving Roman towns grew in North Yorkshire: </a:t>
            </a:r>
            <a:r>
              <a:rPr lang="en-GB" sz="1300" dirty="0" err="1" smtClean="0">
                <a:latin typeface="Arial" pitchFamily="34" charset="0"/>
                <a:cs typeface="Arial" pitchFamily="34" charset="0"/>
              </a:rPr>
              <a:t>Aldborough</a:t>
            </a:r>
            <a:r>
              <a:rPr lang="en-GB" sz="1300" dirty="0">
                <a:latin typeface="Arial" pitchFamily="34" charset="0"/>
                <a:cs typeface="Arial" pitchFamily="34" charset="0"/>
              </a:rPr>
              <a:t> </a:t>
            </a:r>
            <a:r>
              <a:rPr lang="en-GB" sz="1300" dirty="0" smtClean="0">
                <a:latin typeface="Arial" pitchFamily="34" charset="0"/>
                <a:cs typeface="Arial" pitchFamily="34" charset="0"/>
              </a:rPr>
              <a:t>(</a:t>
            </a:r>
            <a:r>
              <a:rPr lang="en-GB" sz="1300" dirty="0" err="1">
                <a:latin typeface="Arial" pitchFamily="34" charset="0"/>
                <a:cs typeface="Arial" pitchFamily="34" charset="0"/>
              </a:rPr>
              <a:t>Isurium</a:t>
            </a:r>
            <a:r>
              <a:rPr lang="en-GB" sz="1300" dirty="0">
                <a:latin typeface="Arial" pitchFamily="34" charset="0"/>
                <a:cs typeface="Arial" pitchFamily="34" charset="0"/>
              </a:rPr>
              <a:t> </a:t>
            </a:r>
            <a:r>
              <a:rPr lang="en-GB" sz="1300" dirty="0" err="1">
                <a:latin typeface="Arial" pitchFamily="34" charset="0"/>
                <a:cs typeface="Arial" pitchFamily="34" charset="0"/>
              </a:rPr>
              <a:t>Brigantum</a:t>
            </a:r>
            <a:r>
              <a:rPr lang="en-GB" sz="1300" dirty="0">
                <a:latin typeface="Arial" pitchFamily="34" charset="0"/>
                <a:cs typeface="Arial" pitchFamily="34" charset="0"/>
              </a:rPr>
              <a:t>) and </a:t>
            </a:r>
            <a:r>
              <a:rPr lang="en-GB" sz="1300" dirty="0" smtClean="0">
                <a:latin typeface="Arial" pitchFamily="34" charset="0"/>
                <a:cs typeface="Arial" pitchFamily="34" charset="0"/>
              </a:rPr>
              <a:t>York (</a:t>
            </a:r>
            <a:r>
              <a:rPr lang="en-US" sz="1300" dirty="0" err="1">
                <a:latin typeface="Arial" pitchFamily="34" charset="0"/>
                <a:cs typeface="Arial" pitchFamily="34" charset="0"/>
              </a:rPr>
              <a:t>Eboracum</a:t>
            </a:r>
            <a:r>
              <a:rPr lang="en-GB" sz="1300" dirty="0" smtClean="0">
                <a:latin typeface="Arial" pitchFamily="34" charset="0"/>
                <a:cs typeface="Arial" pitchFamily="34" charset="0"/>
              </a:rPr>
              <a:t>). </a:t>
            </a:r>
          </a:p>
          <a:p>
            <a:pPr marL="0" indent="0" algn="just">
              <a:buNone/>
            </a:pPr>
            <a:endParaRPr lang="en-GB" sz="1300" dirty="0">
              <a:latin typeface="Arial" pitchFamily="34" charset="0"/>
              <a:cs typeface="Arial" pitchFamily="34" charset="0"/>
            </a:endParaRPr>
          </a:p>
          <a:p>
            <a:pPr marL="0" indent="0" algn="just">
              <a:buNone/>
            </a:pPr>
            <a:r>
              <a:rPr lang="en-GB" sz="1300" dirty="0" smtClean="0">
                <a:latin typeface="Arial" pitchFamily="34" charset="0"/>
                <a:cs typeface="Arial" pitchFamily="34" charset="0"/>
              </a:rPr>
              <a:t>As the ‘capital’ of the Romanised </a:t>
            </a:r>
            <a:r>
              <a:rPr lang="en-GB" sz="1300" dirty="0" err="1" smtClean="0">
                <a:latin typeface="Arial" pitchFamily="34" charset="0"/>
                <a:cs typeface="Arial" pitchFamily="34" charset="0"/>
              </a:rPr>
              <a:t>Brigantes</a:t>
            </a:r>
            <a:r>
              <a:rPr lang="en-GB" sz="1300" dirty="0" smtClean="0">
                <a:latin typeface="Arial" pitchFamily="34" charset="0"/>
                <a:cs typeface="Arial" pitchFamily="34" charset="0"/>
              </a:rPr>
              <a:t>,  </a:t>
            </a:r>
            <a:r>
              <a:rPr lang="en-GB" sz="1300" dirty="0" err="1">
                <a:latin typeface="Arial" pitchFamily="34" charset="0"/>
                <a:cs typeface="Arial" pitchFamily="34" charset="0"/>
              </a:rPr>
              <a:t>Aldborough</a:t>
            </a:r>
            <a:r>
              <a:rPr lang="en-GB" sz="1300" dirty="0">
                <a:latin typeface="Arial" pitchFamily="34" charset="0"/>
                <a:cs typeface="Arial" pitchFamily="34" charset="0"/>
              </a:rPr>
              <a:t> became </a:t>
            </a:r>
            <a:r>
              <a:rPr lang="en-GB" sz="1300" dirty="0" smtClean="0">
                <a:latin typeface="Arial" pitchFamily="34" charset="0"/>
                <a:cs typeface="Arial" pitchFamily="34" charset="0"/>
              </a:rPr>
              <a:t>a high status town. Two mosaic pavements still exist and a museum has an outstanding Roman collection.</a:t>
            </a:r>
          </a:p>
          <a:p>
            <a:pPr marL="0" indent="0" algn="just">
              <a:buNone/>
            </a:pPr>
            <a:endParaRPr lang="en-GB" sz="1300" dirty="0">
              <a:latin typeface="Arial" pitchFamily="34" charset="0"/>
              <a:cs typeface="Arial" pitchFamily="34" charset="0"/>
            </a:endParaRPr>
          </a:p>
          <a:p>
            <a:pPr marL="0" indent="0" algn="just">
              <a:buNone/>
            </a:pPr>
            <a:r>
              <a:rPr lang="en-GB" sz="1300" dirty="0" smtClean="0">
                <a:latin typeface="Arial" pitchFamily="34" charset="0"/>
                <a:cs typeface="Arial" pitchFamily="34" charset="0"/>
              </a:rPr>
              <a:t>York was the largest and most important town from where the </a:t>
            </a:r>
            <a:r>
              <a:rPr lang="en-US" sz="1300" dirty="0" smtClean="0">
                <a:latin typeface="Arial" pitchFamily="34" charset="0"/>
                <a:cs typeface="Arial" pitchFamily="34" charset="0"/>
              </a:rPr>
              <a:t>Roman emperors governed</a:t>
            </a:r>
            <a:r>
              <a:rPr lang="en-US" sz="1300" dirty="0">
                <a:latin typeface="Arial" pitchFamily="34" charset="0"/>
                <a:cs typeface="Arial" pitchFamily="34" charset="0"/>
              </a:rPr>
              <a:t>.</a:t>
            </a:r>
            <a:r>
              <a:rPr lang="en-US" sz="1300" dirty="0" smtClean="0">
                <a:latin typeface="Arial" pitchFamily="34" charset="0"/>
                <a:cs typeface="Arial" pitchFamily="34" charset="0"/>
              </a:rPr>
              <a:t> The first, Emperor </a:t>
            </a:r>
            <a:r>
              <a:rPr lang="en-US" sz="1300" dirty="0" err="1" smtClean="0">
                <a:latin typeface="Arial" pitchFamily="34" charset="0"/>
                <a:cs typeface="Arial" pitchFamily="34" charset="0"/>
              </a:rPr>
              <a:t>Septimius</a:t>
            </a:r>
            <a:r>
              <a:rPr lang="en-US" sz="1300" dirty="0" smtClean="0">
                <a:latin typeface="Arial" pitchFamily="34" charset="0"/>
                <a:cs typeface="Arial" pitchFamily="34" charset="0"/>
              </a:rPr>
              <a:t> Severus (208-11), the ‘African Emperor’, arrived with a huge number of civil servants, including the Praetorian Guard (special bodyguards). </a:t>
            </a:r>
          </a:p>
          <a:p>
            <a:pPr marL="0" indent="0" algn="just">
              <a:buNone/>
            </a:pPr>
            <a:endParaRPr lang="en-US" sz="1300" dirty="0">
              <a:latin typeface="Arial" pitchFamily="34" charset="0"/>
              <a:cs typeface="Arial" pitchFamily="34" charset="0"/>
            </a:endParaRPr>
          </a:p>
          <a:p>
            <a:pPr marL="0" indent="0" algn="just">
              <a:buNone/>
            </a:pPr>
            <a:r>
              <a:rPr lang="en-US" sz="1300" dirty="0" smtClean="0">
                <a:latin typeface="Arial" pitchFamily="34" charset="0"/>
                <a:cs typeface="Arial" pitchFamily="34" charset="0"/>
              </a:rPr>
              <a:t>The </a:t>
            </a:r>
            <a:r>
              <a:rPr lang="en-US" sz="1300" dirty="0" err="1" smtClean="0">
                <a:latin typeface="Arial" pitchFamily="34" charset="0"/>
                <a:cs typeface="Arial" pitchFamily="34" charset="0"/>
              </a:rPr>
              <a:t>Multangular</a:t>
            </a:r>
            <a:r>
              <a:rPr lang="en-US" sz="1300" dirty="0" smtClean="0">
                <a:latin typeface="Arial" pitchFamily="34" charset="0"/>
                <a:cs typeface="Arial" pitchFamily="34" charset="0"/>
              </a:rPr>
              <a:t> Tower in York’s Museum Gardens was probably built during Severus’s reign. It has 10 sides and is 9m high. Originally there were three towers on either side of a central gateway. It is one of Britain’s grandest examples of Roman military architecture. </a:t>
            </a:r>
            <a:endParaRPr lang="en-GB" sz="1300" dirty="0" smtClean="0">
              <a:latin typeface="Arial" pitchFamily="34" charset="0"/>
              <a:cs typeface="Arial" pitchFamily="34" charset="0"/>
            </a:endParaRPr>
          </a:p>
        </p:txBody>
      </p:sp>
      <p:sp>
        <p:nvSpPr>
          <p:cNvPr id="155652" name="Rectangle 4"/>
          <p:cNvSpPr>
            <a:spLocks noGrp="1" noChangeArrowheads="1"/>
          </p:cNvSpPr>
          <p:nvPr>
            <p:ph sz="quarter" idx="3"/>
          </p:nvPr>
        </p:nvSpPr>
        <p:spPr>
          <a:xfrm>
            <a:off x="4572000" y="5105400"/>
            <a:ext cx="4038600" cy="1152525"/>
          </a:xfrm>
        </p:spPr>
        <p:txBody>
          <a:bodyPr rtlCol="0">
            <a:normAutofit/>
          </a:bodyPr>
          <a:lstStyle/>
          <a:p>
            <a:pPr marL="0" indent="0" eaLnBrk="1" fontAlgn="auto" hangingPunct="1">
              <a:spcBef>
                <a:spcPts val="0"/>
              </a:spcBef>
              <a:spcAft>
                <a:spcPts val="0"/>
              </a:spcAft>
              <a:buFontTx/>
              <a:buNone/>
              <a:defRPr/>
            </a:pPr>
            <a:endParaRPr lang="en-GB" altLang="en-US" sz="1000" dirty="0" smtClean="0">
              <a:latin typeface="Arial" panose="020B0604020202020204" pitchFamily="34" charset="0"/>
              <a:cs typeface="Arial" panose="020B0604020202020204" pitchFamily="34" charset="0"/>
            </a:endParaRPr>
          </a:p>
          <a:p>
            <a:pPr marL="0" indent="0" eaLnBrk="1" fontAlgn="auto" hangingPunct="1">
              <a:spcAft>
                <a:spcPts val="0"/>
              </a:spcAft>
              <a:buFont typeface="Arial" pitchFamily="34" charset="0"/>
              <a:buNone/>
              <a:defRPr/>
            </a:pPr>
            <a:r>
              <a:rPr lang="en-US" sz="1600" b="1" dirty="0" smtClean="0">
                <a:latin typeface="Arial" pitchFamily="34" charset="0"/>
                <a:cs typeface="Arial" pitchFamily="34" charset="0"/>
              </a:rPr>
              <a:t>Was this a good time for the people of North Yorkshire?</a:t>
            </a:r>
            <a:endParaRPr lang="en-GB" sz="1600" b="1" dirty="0">
              <a:latin typeface="Arial" pitchFamily="34" charset="0"/>
              <a:cs typeface="Arial" pitchFamily="34" charset="0"/>
            </a:endParaRPr>
          </a:p>
        </p:txBody>
      </p:sp>
      <p:pic>
        <p:nvPicPr>
          <p:cNvPr id="6150" name="Picture 2" descr="Multiangle Tower York.JPG"/>
          <p:cNvPicPr>
            <a:picLocks noChangeAspect="1"/>
          </p:cNvPicPr>
          <p:nvPr/>
        </p:nvPicPr>
        <p:blipFill>
          <a:blip r:embed="rId3" cstate="print"/>
          <a:srcRect/>
          <a:stretch>
            <a:fillRect/>
          </a:stretch>
        </p:blipFill>
        <p:spPr bwMode="auto">
          <a:xfrm>
            <a:off x="4643438" y="1341438"/>
            <a:ext cx="4073525" cy="3057525"/>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8"/>
          <p:cNvSpPr txBox="1">
            <a:spLocks noChangeArrowheads="1"/>
          </p:cNvSpPr>
          <p:nvPr/>
        </p:nvSpPr>
        <p:spPr bwMode="auto">
          <a:xfrm>
            <a:off x="4876800" y="4267200"/>
            <a:ext cx="3759200" cy="400110"/>
          </a:xfrm>
          <a:prstGeom prst="rect">
            <a:avLst/>
          </a:prstGeom>
          <a:noFill/>
          <a:ln w="9525">
            <a:noFill/>
            <a:miter lim="800000"/>
            <a:headEnd/>
            <a:tailEnd/>
          </a:ln>
        </p:spPr>
        <p:txBody>
          <a:bodyPr wrap="square">
            <a:spAutoFit/>
          </a:bodyPr>
          <a:lstStyle/>
          <a:p>
            <a:pPr algn="ctr"/>
            <a:r>
              <a:rPr lang="en-US" sz="1000" dirty="0" err="1">
                <a:latin typeface="Arial" pitchFamily="34" charset="0"/>
                <a:cs typeface="Arial" pitchFamily="34" charset="0"/>
              </a:rPr>
              <a:t>Piercebridge</a:t>
            </a:r>
            <a:r>
              <a:rPr lang="en-US" sz="1000" dirty="0">
                <a:latin typeface="Arial" pitchFamily="34" charset="0"/>
                <a:cs typeface="Arial" pitchFamily="34" charset="0"/>
              </a:rPr>
              <a:t> Roman Fort and </a:t>
            </a:r>
            <a:r>
              <a:rPr lang="en-US" sz="1000" dirty="0" smtClean="0">
                <a:latin typeface="Arial" pitchFamily="34" charset="0"/>
                <a:cs typeface="Arial" pitchFamily="34" charset="0"/>
              </a:rPr>
              <a:t>Bridge. </a:t>
            </a:r>
          </a:p>
          <a:p>
            <a:pPr algn="ctr"/>
            <a:r>
              <a:rPr lang="en-US" sz="1000" dirty="0" smtClean="0">
                <a:latin typeface="Arial" pitchFamily="34" charset="0"/>
                <a:cs typeface="Arial" pitchFamily="34" charset="0"/>
              </a:rPr>
              <a:t>[© </a:t>
            </a:r>
            <a:r>
              <a:rPr lang="en-US" sz="1000" dirty="0" smtClean="0">
                <a:latin typeface="Arial" pitchFamily="34" charset="0"/>
                <a:cs typeface="Arial" pitchFamily="34" charset="0"/>
              </a:rPr>
              <a:t>Historic </a:t>
            </a:r>
            <a:r>
              <a:rPr lang="en-US" sz="1000" dirty="0" smtClean="0">
                <a:latin typeface="Arial" pitchFamily="34" charset="0"/>
                <a:cs typeface="Arial" pitchFamily="34" charset="0"/>
              </a:rPr>
              <a:t>England Archive]</a:t>
            </a:r>
            <a:endParaRPr lang="en-US" sz="1000" dirty="0">
              <a:latin typeface="Arial" pitchFamily="34" charset="0"/>
              <a:cs typeface="Arial" pitchFamily="34" charset="0"/>
            </a:endParaRPr>
          </a:p>
        </p:txBody>
      </p:sp>
      <p:sp>
        <p:nvSpPr>
          <p:cNvPr id="155650" name="Rectangle 2"/>
          <p:cNvSpPr>
            <a:spLocks noGrp="1" noChangeArrowheads="1"/>
          </p:cNvSpPr>
          <p:nvPr>
            <p:ph type="title"/>
          </p:nvPr>
        </p:nvSpPr>
        <p:spPr>
          <a:xfrm>
            <a:off x="179388" y="115888"/>
            <a:ext cx="8713787" cy="936625"/>
          </a:xfrm>
        </p:spPr>
        <p:txBody>
          <a:bodyPr rtlCol="0">
            <a:normAutofit fontScale="90000"/>
          </a:bodyPr>
          <a:lstStyle/>
          <a:p>
            <a:pPr eaLnBrk="1" hangingPunct="1">
              <a:lnSpc>
                <a:spcPct val="80000"/>
              </a:lnSpc>
              <a:spcAft>
                <a:spcPts val="0"/>
              </a:spcAft>
              <a:defRPr/>
            </a:pPr>
            <a:r>
              <a:rPr lang="en-GB" dirty="0" smtClean="0"/>
              <a:t> </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4th Century) Roman Engineering </a:t>
            </a:r>
            <a:endParaRPr lang="en-GB" altLang="en-US" b="1" dirty="0" smtClean="0">
              <a:solidFill>
                <a:srgbClr val="000000"/>
              </a:solidFill>
              <a:latin typeface="Arial" pitchFamily="34" charset="0"/>
              <a:cs typeface="Arial" pitchFamily="34" charset="0"/>
            </a:endParaRPr>
          </a:p>
        </p:txBody>
      </p:sp>
      <p:sp>
        <p:nvSpPr>
          <p:cNvPr id="7172" name="Rectangle 3"/>
          <p:cNvSpPr>
            <a:spLocks noGrp="1" noChangeArrowheads="1"/>
          </p:cNvSpPr>
          <p:nvPr>
            <p:ph type="body" sz="half" idx="1"/>
          </p:nvPr>
        </p:nvSpPr>
        <p:spPr>
          <a:xfrm>
            <a:off x="468313" y="1196975"/>
            <a:ext cx="4038600" cy="5184775"/>
          </a:xfrm>
        </p:spPr>
        <p:txBody>
          <a:bodyPr/>
          <a:lstStyle/>
          <a:p>
            <a:pPr marL="0" indent="0" algn="just">
              <a:buNone/>
            </a:pPr>
            <a:r>
              <a:rPr lang="en-GB" sz="1400" dirty="0" smtClean="0">
                <a:latin typeface="Arial" pitchFamily="34" charset="0"/>
                <a:cs typeface="Arial" pitchFamily="34" charset="0"/>
              </a:rPr>
              <a:t>In AD 300 the Romans rebuilt the fort and bridge at Piercebridge. </a:t>
            </a:r>
            <a:r>
              <a:rPr lang="en-US" sz="1400" dirty="0" smtClean="0">
                <a:latin typeface="Arial" pitchFamily="34" charset="0"/>
                <a:cs typeface="Arial" pitchFamily="34" charset="0"/>
              </a:rPr>
              <a:t>The river has since moved northwards and the remains are now visible, high and dry on the south bank. </a:t>
            </a:r>
          </a:p>
          <a:p>
            <a:pPr marL="0" indent="0" algn="just">
              <a:buNone/>
            </a:pPr>
            <a:endParaRPr lang="en-US" sz="1400" dirty="0">
              <a:latin typeface="Arial" pitchFamily="34" charset="0"/>
              <a:cs typeface="Arial" pitchFamily="34" charset="0"/>
            </a:endParaRPr>
          </a:p>
          <a:p>
            <a:pPr marL="0" indent="0" algn="just">
              <a:buNone/>
            </a:pPr>
            <a:r>
              <a:rPr lang="en-US" sz="1400" dirty="0" smtClean="0">
                <a:latin typeface="Arial" pitchFamily="34" charset="0"/>
                <a:cs typeface="Arial" pitchFamily="34" charset="0"/>
              </a:rPr>
              <a:t>The bridge is </a:t>
            </a:r>
            <a:r>
              <a:rPr lang="en-GB" sz="1400" dirty="0" smtClean="0">
                <a:latin typeface="Arial" pitchFamily="34" charset="0"/>
                <a:cs typeface="Arial" pitchFamily="34" charset="0"/>
              </a:rPr>
              <a:t>significant </a:t>
            </a:r>
            <a:r>
              <a:rPr lang="en-US" sz="1400" dirty="0" smtClean="0">
                <a:latin typeface="Arial" pitchFamily="34" charset="0"/>
                <a:cs typeface="Arial" pitchFamily="34" charset="0"/>
              </a:rPr>
              <a:t>because so </a:t>
            </a:r>
            <a:r>
              <a:rPr lang="en-GB" sz="1400" dirty="0" smtClean="0">
                <a:latin typeface="Arial" pitchFamily="34" charset="0"/>
                <a:cs typeface="Arial" pitchFamily="34" charset="0"/>
              </a:rPr>
              <a:t>few have survived. The size and quality of stonework, along with evidence of building techniques, make Piercebridge key in studying Roman bridges and construction methods. It also helps us understand how the maintenance of supply routes for resources were crucial to the success of the Roman army, economy and administration. The site also includes a fort, villa, civilian settlement and Roman road. </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This period also saw the construction of watch towers on the Yorkshire coast, such as at </a:t>
            </a:r>
            <a:r>
              <a:rPr lang="en-GB" sz="1400" dirty="0" err="1" smtClean="0">
                <a:latin typeface="Arial" pitchFamily="34" charset="0"/>
                <a:cs typeface="Arial" pitchFamily="34" charset="0"/>
              </a:rPr>
              <a:t>Filey</a:t>
            </a:r>
            <a:r>
              <a:rPr lang="en-GB" sz="1400" dirty="0" smtClean="0">
                <a:latin typeface="Arial" pitchFamily="34" charset="0"/>
                <a:cs typeface="Arial" pitchFamily="34" charset="0"/>
              </a:rPr>
              <a:t> and Scarborough, to guard against growing numbers of Germanic invaders. </a:t>
            </a:r>
            <a:endParaRPr lang="en-GB" sz="1400" dirty="0">
              <a:latin typeface="Arial" pitchFamily="34" charset="0"/>
              <a:cs typeface="Arial" pitchFamily="34" charset="0"/>
            </a:endParaRPr>
          </a:p>
        </p:txBody>
      </p:sp>
      <p:sp>
        <p:nvSpPr>
          <p:cNvPr id="7174" name="Rectangle 4"/>
          <p:cNvSpPr>
            <a:spLocks noGrp="1" noChangeArrowheads="1"/>
          </p:cNvSpPr>
          <p:nvPr>
            <p:ph sz="quarter" idx="3"/>
          </p:nvPr>
        </p:nvSpPr>
        <p:spPr>
          <a:xfrm>
            <a:off x="4643438" y="5300663"/>
            <a:ext cx="4038600" cy="1152525"/>
          </a:xfrm>
        </p:spPr>
        <p:txBody>
          <a:bodyPr>
            <a:normAutofit/>
          </a:bodyPr>
          <a:lstStyle/>
          <a:p>
            <a:pPr marL="0" indent="0" eaLnBrk="1" hangingPunct="1">
              <a:buFont typeface="Arial" pitchFamily="34" charset="0"/>
              <a:buNone/>
            </a:pPr>
            <a:r>
              <a:rPr lang="en-GB" sz="1600" b="1" dirty="0" smtClean="0">
                <a:latin typeface="Arial" pitchFamily="34" charset="0"/>
                <a:ea typeface="Gill Sans"/>
                <a:cs typeface="Arial" pitchFamily="34" charset="0"/>
              </a:rPr>
              <a:t>Why might so few Roman bridges </a:t>
            </a:r>
            <a:br>
              <a:rPr lang="en-GB" sz="1600" b="1" dirty="0" smtClean="0">
                <a:latin typeface="Arial" pitchFamily="34" charset="0"/>
                <a:ea typeface="Gill Sans"/>
                <a:cs typeface="Arial" pitchFamily="34" charset="0"/>
              </a:rPr>
            </a:br>
            <a:r>
              <a:rPr lang="en-GB" sz="1600" b="1" dirty="0" smtClean="0">
                <a:latin typeface="Arial" pitchFamily="34" charset="0"/>
                <a:ea typeface="Gill Sans"/>
                <a:cs typeface="Arial" pitchFamily="34" charset="0"/>
              </a:rPr>
              <a:t>have survived?</a:t>
            </a:r>
          </a:p>
        </p:txBody>
      </p:sp>
      <p:pic>
        <p:nvPicPr>
          <p:cNvPr id="7175" name="Picture 6" descr="aerial-view-general.jpg"/>
          <p:cNvPicPr>
            <a:picLocks noChangeAspect="1"/>
          </p:cNvPicPr>
          <p:nvPr/>
        </p:nvPicPr>
        <p:blipFill>
          <a:blip r:embed="rId3" cstate="print"/>
          <a:srcRect/>
          <a:stretch>
            <a:fillRect/>
          </a:stretch>
        </p:blipFill>
        <p:spPr bwMode="auto">
          <a:xfrm>
            <a:off x="4706938" y="1268413"/>
            <a:ext cx="4081462" cy="285750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Box 8"/>
          <p:cNvSpPr txBox="1">
            <a:spLocks noChangeArrowheads="1"/>
          </p:cNvSpPr>
          <p:nvPr/>
        </p:nvSpPr>
        <p:spPr bwMode="auto">
          <a:xfrm>
            <a:off x="4876800" y="4953000"/>
            <a:ext cx="3529013" cy="400110"/>
          </a:xfrm>
          <a:prstGeom prst="rect">
            <a:avLst/>
          </a:prstGeom>
          <a:noFill/>
          <a:ln w="9525">
            <a:noFill/>
            <a:miter lim="800000"/>
            <a:headEnd/>
            <a:tailEnd/>
          </a:ln>
        </p:spPr>
        <p:txBody>
          <a:bodyPr>
            <a:spAutoFit/>
          </a:bodyPr>
          <a:lstStyle/>
          <a:p>
            <a:pPr algn="ctr"/>
            <a:r>
              <a:rPr lang="en-US" sz="1000" dirty="0">
                <a:latin typeface="Arial" pitchFamily="34" charset="0"/>
                <a:cs typeface="Arial" pitchFamily="34" charset="0"/>
              </a:rPr>
              <a:t>Roman </a:t>
            </a:r>
            <a:r>
              <a:rPr lang="en-US" sz="1000" dirty="0" smtClean="0">
                <a:latin typeface="Arial" pitchFamily="34" charset="0"/>
                <a:cs typeface="Arial" pitchFamily="34" charset="0"/>
              </a:rPr>
              <a:t>legionaries </a:t>
            </a:r>
            <a:r>
              <a:rPr lang="en-US" sz="1000" dirty="0">
                <a:latin typeface="Arial" pitchFamily="34" charset="0"/>
                <a:cs typeface="Arial" pitchFamily="34" charset="0"/>
              </a:rPr>
              <a:t>leaving </a:t>
            </a:r>
            <a:r>
              <a:rPr lang="en-US" sz="1000" dirty="0" smtClean="0">
                <a:latin typeface="Arial" pitchFamily="34" charset="0"/>
                <a:cs typeface="Arial" pitchFamily="34" charset="0"/>
              </a:rPr>
              <a:t>Britain.</a:t>
            </a:r>
          </a:p>
          <a:p>
            <a:pPr algn="ctr"/>
            <a:r>
              <a:rPr lang="en-US" sz="1000" dirty="0" smtClean="0">
                <a:latin typeface="Arial" pitchFamily="34" charset="0"/>
                <a:cs typeface="Arial" pitchFamily="34" charset="0"/>
              </a:rPr>
              <a:t>[Illustration by Keith Palmer]</a:t>
            </a:r>
            <a:endParaRPr lang="en-US" sz="1000" baseline="30000" dirty="0">
              <a:latin typeface="Arial" pitchFamily="34" charset="0"/>
              <a:cs typeface="Arial" pitchFamily="34" charset="0"/>
            </a:endParaRPr>
          </a:p>
        </p:txBody>
      </p:sp>
      <p:sp>
        <p:nvSpPr>
          <p:cNvPr id="23554" name="Rectangle 2"/>
          <p:cNvSpPr>
            <a:spLocks noGrp="1" noChangeArrowheads="1"/>
          </p:cNvSpPr>
          <p:nvPr>
            <p:ph type="title"/>
          </p:nvPr>
        </p:nvSpPr>
        <p:spPr>
          <a:xfrm>
            <a:off x="152400" y="228600"/>
            <a:ext cx="8713787" cy="936625"/>
          </a:xfrm>
        </p:spPr>
        <p:txBody>
          <a:bodyPr>
            <a:normAutofit fontScale="90000"/>
          </a:bodyPr>
          <a:lstStyle/>
          <a:p>
            <a:pPr>
              <a:lnSpc>
                <a:spcPct val="80000"/>
              </a:lnSpc>
            </a:pPr>
            <a:r>
              <a:rPr lang="en-GB" dirty="0" smtClean="0">
                <a:latin typeface="Source Sans Pro"/>
                <a:cs typeface="Source Sans Pro"/>
              </a:rPr>
              <a:t> </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5th Century) </a:t>
            </a:r>
            <a:r>
              <a:rPr lang="en-GB" b="1" dirty="0" smtClean="0">
                <a:latin typeface="Arial" pitchFamily="34" charset="0"/>
                <a:cs typeface="Arial" pitchFamily="34" charset="0"/>
              </a:rPr>
              <a:t>Collapse</a:t>
            </a:r>
            <a:br>
              <a:rPr lang="en-GB" b="1" dirty="0" smtClean="0">
                <a:latin typeface="Arial" pitchFamily="34" charset="0"/>
                <a:cs typeface="Arial" pitchFamily="34" charset="0"/>
              </a:rPr>
            </a:br>
            <a:r>
              <a:rPr lang="en-GB" b="1" dirty="0" smtClean="0">
                <a:latin typeface="Arial" pitchFamily="34" charset="0"/>
                <a:cs typeface="Arial" pitchFamily="34" charset="0"/>
              </a:rPr>
              <a:t>of an Empire </a:t>
            </a:r>
            <a:endParaRPr lang="en-GB" altLang="en-US" sz="4900" b="1" dirty="0" smtClean="0">
              <a:solidFill>
                <a:srgbClr val="000000"/>
              </a:solidFill>
              <a:latin typeface="Arial" pitchFamily="34" charset="0"/>
              <a:cs typeface="Arial" pitchFamily="34" charset="0"/>
            </a:endParaRPr>
          </a:p>
        </p:txBody>
      </p:sp>
      <p:sp>
        <p:nvSpPr>
          <p:cNvPr id="23555" name="Rectangle 3"/>
          <p:cNvSpPr>
            <a:spLocks noGrp="1" noChangeArrowheads="1"/>
          </p:cNvSpPr>
          <p:nvPr>
            <p:ph type="body" sz="half" idx="1"/>
          </p:nvPr>
        </p:nvSpPr>
        <p:spPr>
          <a:xfrm>
            <a:off x="457200" y="1295400"/>
            <a:ext cx="4038600" cy="5184775"/>
          </a:xfrm>
        </p:spPr>
        <p:txBody>
          <a:bodyPr>
            <a:normAutofit/>
          </a:bodyPr>
          <a:lstStyle/>
          <a:p>
            <a:pPr marL="0" indent="0" algn="just">
              <a:buNone/>
            </a:pPr>
            <a:r>
              <a:rPr lang="en-GB" sz="1400" dirty="0" smtClean="0">
                <a:latin typeface="Arial" pitchFamily="34" charset="0"/>
                <a:cs typeface="Arial" pitchFamily="34" charset="0"/>
              </a:rPr>
              <a:t>During the 5th century the Roman Empire began to collapse with </a:t>
            </a:r>
            <a:r>
              <a:rPr lang="en-US" sz="1400" dirty="0" smtClean="0">
                <a:latin typeface="Arial" pitchFamily="34" charset="0"/>
                <a:cs typeface="Arial" pitchFamily="34" charset="0"/>
              </a:rPr>
              <a:t>legionaries departing to defend against the Visigoths who were attacking Rome. </a:t>
            </a:r>
            <a:r>
              <a:rPr lang="en-GB" sz="1400" dirty="0" smtClean="0">
                <a:latin typeface="Arial" pitchFamily="34" charset="0"/>
                <a:cs typeface="Arial" pitchFamily="34" charset="0"/>
              </a:rPr>
              <a:t>From </a:t>
            </a:r>
            <a:r>
              <a:rPr lang="en-GB" sz="1400" dirty="0">
                <a:latin typeface="Arial" pitchFamily="34" charset="0"/>
                <a:cs typeface="Arial" pitchFamily="34" charset="0"/>
              </a:rPr>
              <a:t>n</a:t>
            </a:r>
            <a:r>
              <a:rPr lang="en-GB" sz="1400" dirty="0" smtClean="0">
                <a:latin typeface="Arial" pitchFamily="34" charset="0"/>
                <a:cs typeface="Arial" pitchFamily="34" charset="0"/>
              </a:rPr>
              <a:t>orthern Europe new invaders – collectively known as the Anglo-Saxons – began to reach Yorkshire shores.</a:t>
            </a:r>
          </a:p>
          <a:p>
            <a:pPr marL="0" indent="0" algn="just">
              <a:buNone/>
            </a:pPr>
            <a:endParaRPr lang="en-GB" sz="1400" dirty="0" smtClean="0">
              <a:latin typeface="Arial" pitchFamily="34" charset="0"/>
              <a:cs typeface="Arial" pitchFamily="34" charset="0"/>
            </a:endParaRPr>
          </a:p>
          <a:p>
            <a:pPr marL="0" indent="0" algn="just">
              <a:buNone/>
            </a:pPr>
            <a:r>
              <a:rPr lang="en-GB" sz="1400" dirty="0" smtClean="0">
                <a:latin typeface="Arial" pitchFamily="34" charset="0"/>
                <a:cs typeface="Arial" pitchFamily="34" charset="0"/>
              </a:rPr>
              <a:t>Once again Yorkshire became mainly rural and the population shrank, partially due to plague and flooding</a:t>
            </a:r>
            <a:r>
              <a:rPr lang="en-US" sz="1400" dirty="0" smtClean="0">
                <a:latin typeface="Arial" pitchFamily="34" charset="0"/>
                <a:cs typeface="Arial" pitchFamily="34" charset="0"/>
              </a:rPr>
              <a:t> in much of the Vale of York and Pickering. Roman forts and villas were abandoned and towns, </a:t>
            </a:r>
            <a:r>
              <a:rPr lang="en-GB" sz="1400" dirty="0" smtClean="0">
                <a:latin typeface="Arial" pitchFamily="34" charset="0"/>
                <a:cs typeface="Arial" pitchFamily="34" charset="0"/>
              </a:rPr>
              <a:t>such as </a:t>
            </a:r>
            <a:r>
              <a:rPr lang="en-GB" sz="1400" dirty="0" err="1" smtClean="0">
                <a:latin typeface="Arial" pitchFamily="34" charset="0"/>
                <a:cs typeface="Arial" pitchFamily="34" charset="0"/>
              </a:rPr>
              <a:t>Aldborough</a:t>
            </a:r>
            <a:r>
              <a:rPr lang="en-GB" sz="1400" dirty="0" smtClean="0">
                <a:latin typeface="Arial" pitchFamily="34" charset="0"/>
                <a:cs typeface="Arial" pitchFamily="34" charset="0"/>
              </a:rPr>
              <a:t> and </a:t>
            </a:r>
            <a:r>
              <a:rPr lang="en-GB" sz="1400" dirty="0" err="1" smtClean="0">
                <a:latin typeface="Arial" pitchFamily="34" charset="0"/>
                <a:cs typeface="Arial" pitchFamily="34" charset="0"/>
              </a:rPr>
              <a:t>Malton</a:t>
            </a:r>
            <a:r>
              <a:rPr lang="en-GB" sz="1400" dirty="0" smtClean="0">
                <a:latin typeface="Arial" pitchFamily="34" charset="0"/>
                <a:cs typeface="Arial" pitchFamily="34" charset="0"/>
              </a:rPr>
              <a:t>,</a:t>
            </a:r>
            <a:r>
              <a:rPr lang="en-US" sz="1400" dirty="0" smtClean="0">
                <a:latin typeface="Arial" pitchFamily="34" charset="0"/>
                <a:cs typeface="Arial" pitchFamily="34" charset="0"/>
              </a:rPr>
              <a:t> became almost deserted </a:t>
            </a:r>
            <a:r>
              <a:rPr lang="en-GB" sz="1400" dirty="0" smtClean="0">
                <a:latin typeface="Arial" pitchFamily="34" charset="0"/>
                <a:cs typeface="Arial" pitchFamily="34" charset="0"/>
              </a:rPr>
              <a:t>with damaging economic consequences. However, in York and Catterick excavations suggest surviving activity well into the 5th century, with York possibly as an administrative centre.</a:t>
            </a:r>
          </a:p>
          <a:p>
            <a:pPr marL="0" indent="0" algn="just">
              <a:buNone/>
            </a:pPr>
            <a:endParaRPr lang="en-GB" sz="1400" dirty="0" smtClean="0">
              <a:latin typeface="Arial" pitchFamily="34" charset="0"/>
              <a:cs typeface="Arial" pitchFamily="34" charset="0"/>
            </a:endParaRPr>
          </a:p>
          <a:p>
            <a:pPr marL="0" indent="0" algn="just">
              <a:buNone/>
            </a:pPr>
            <a:r>
              <a:rPr lang="en-GB" sz="1400" dirty="0" smtClean="0">
                <a:latin typeface="Arial" pitchFamily="34" charset="0"/>
                <a:cs typeface="Arial" pitchFamily="34" charset="0"/>
              </a:rPr>
              <a:t>The most abiding legacy of the Romans in Yorkshire was probably the road system which many modern routes follow today. </a:t>
            </a:r>
            <a:endParaRPr lang="en-GB" sz="1400" dirty="0">
              <a:latin typeface="Arial" pitchFamily="34" charset="0"/>
              <a:cs typeface="Arial" pitchFamily="34" charset="0"/>
            </a:endParaRPr>
          </a:p>
        </p:txBody>
      </p:sp>
      <p:sp>
        <p:nvSpPr>
          <p:cNvPr id="155652" name="Rectangle 4"/>
          <p:cNvSpPr>
            <a:spLocks noGrp="1" noChangeArrowheads="1"/>
          </p:cNvSpPr>
          <p:nvPr>
            <p:ph sz="quarter" idx="3"/>
          </p:nvPr>
        </p:nvSpPr>
        <p:spPr>
          <a:xfrm>
            <a:off x="4716463" y="5562600"/>
            <a:ext cx="4038600" cy="1152525"/>
          </a:xfrm>
        </p:spPr>
        <p:txBody>
          <a:bodyPr rtlCol="0">
            <a:normAutofit/>
          </a:bodyPr>
          <a:lstStyle/>
          <a:p>
            <a:pPr marL="0" indent="0" fontAlgn="auto">
              <a:spcAft>
                <a:spcPts val="0"/>
              </a:spcAft>
              <a:buFont typeface="Arial" pitchFamily="34" charset="0"/>
              <a:buNone/>
              <a:defRPr/>
            </a:pPr>
            <a:r>
              <a:rPr lang="en-GB" sz="1600" b="1" dirty="0" smtClean="0">
                <a:latin typeface="Arial" pitchFamily="34" charset="0"/>
                <a:cs typeface="Arial" pitchFamily="34" charset="0"/>
              </a:rPr>
              <a:t>How does the Roman legacy in Yorkshire compare with the rest of the country?</a:t>
            </a:r>
            <a:endParaRPr lang="en-GB" sz="1600" b="1" dirty="0">
              <a:latin typeface="Arial" pitchFamily="34" charset="0"/>
              <a:cs typeface="Arial" pitchFamily="34" charset="0"/>
            </a:endParaRPr>
          </a:p>
        </p:txBody>
      </p:sp>
      <p:pic>
        <p:nvPicPr>
          <p:cNvPr id="23557" name="Picture 3" descr="Roman-Troops-Marching.jpg"/>
          <p:cNvPicPr>
            <a:picLocks noChangeAspect="1"/>
          </p:cNvPicPr>
          <p:nvPr/>
        </p:nvPicPr>
        <p:blipFill>
          <a:blip r:embed="rId3" cstate="print"/>
          <a:srcRect/>
          <a:stretch>
            <a:fillRect/>
          </a:stretch>
        </p:blipFill>
        <p:spPr bwMode="auto">
          <a:xfrm>
            <a:off x="5508625" y="1374776"/>
            <a:ext cx="2111375" cy="3509448"/>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Box 8"/>
          <p:cNvSpPr txBox="1">
            <a:spLocks noChangeArrowheads="1"/>
          </p:cNvSpPr>
          <p:nvPr/>
        </p:nvSpPr>
        <p:spPr bwMode="auto">
          <a:xfrm>
            <a:off x="4673346" y="4419600"/>
            <a:ext cx="4114800" cy="400110"/>
          </a:xfrm>
          <a:prstGeom prst="rect">
            <a:avLst/>
          </a:prstGeom>
          <a:noFill/>
          <a:ln w="9525">
            <a:noFill/>
            <a:miter lim="800000"/>
            <a:headEnd/>
            <a:tailEnd/>
          </a:ln>
        </p:spPr>
        <p:txBody>
          <a:bodyPr wrap="square">
            <a:spAutoFit/>
          </a:bodyPr>
          <a:lstStyle/>
          <a:p>
            <a:pPr algn="ctr"/>
            <a:r>
              <a:rPr lang="en-US" sz="1000" dirty="0" err="1">
                <a:latin typeface="Arial" pitchFamily="34" charset="0"/>
                <a:cs typeface="Arial" pitchFamily="34" charset="0"/>
              </a:rPr>
              <a:t>Catraeth</a:t>
            </a:r>
            <a:r>
              <a:rPr lang="en-US" sz="1000" dirty="0">
                <a:latin typeface="Arial" pitchFamily="34" charset="0"/>
                <a:cs typeface="Arial" pitchFamily="34" charset="0"/>
              </a:rPr>
              <a:t> </a:t>
            </a:r>
            <a:r>
              <a:rPr lang="en-US" sz="1000" dirty="0" smtClean="0">
                <a:latin typeface="Arial" pitchFamily="34" charset="0"/>
                <a:cs typeface="Arial" pitchFamily="34" charset="0"/>
              </a:rPr>
              <a:t>where </a:t>
            </a:r>
            <a:r>
              <a:rPr lang="en-US" sz="1000" dirty="0" err="1">
                <a:latin typeface="Arial" pitchFamily="34" charset="0"/>
                <a:cs typeface="Arial" pitchFamily="34" charset="0"/>
              </a:rPr>
              <a:t>Gododdin</a:t>
            </a:r>
            <a:r>
              <a:rPr lang="en-US" sz="1000" dirty="0">
                <a:latin typeface="Arial" pitchFamily="34" charset="0"/>
                <a:cs typeface="Arial" pitchFamily="34" charset="0"/>
              </a:rPr>
              <a:t> and his </a:t>
            </a:r>
            <a:r>
              <a:rPr lang="en-US" sz="1000" dirty="0" smtClean="0">
                <a:latin typeface="Arial" pitchFamily="34" charset="0"/>
                <a:cs typeface="Arial" pitchFamily="34" charset="0"/>
              </a:rPr>
              <a:t>men perished.</a:t>
            </a:r>
          </a:p>
          <a:p>
            <a:pPr algn="ctr"/>
            <a:r>
              <a:rPr lang="en-US" sz="1000" dirty="0" smtClean="0">
                <a:latin typeface="Arial" pitchFamily="34" charset="0"/>
                <a:cs typeface="Arial" pitchFamily="34" charset="0"/>
              </a:rPr>
              <a:t>[Illustration by Keith Palmer]</a:t>
            </a:r>
            <a:endParaRPr lang="en-US" sz="1000" dirty="0">
              <a:latin typeface="Arial" pitchFamily="34" charset="0"/>
              <a:cs typeface="Arial" pitchFamily="34" charset="0"/>
            </a:endParaRPr>
          </a:p>
        </p:txBody>
      </p:sp>
      <p:sp>
        <p:nvSpPr>
          <p:cNvPr id="155650" name="Rectangle 2"/>
          <p:cNvSpPr>
            <a:spLocks noGrp="1" noChangeArrowheads="1"/>
          </p:cNvSpPr>
          <p:nvPr>
            <p:ph type="title"/>
          </p:nvPr>
        </p:nvSpPr>
        <p:spPr>
          <a:xfrm>
            <a:off x="179388" y="130175"/>
            <a:ext cx="8713787" cy="936625"/>
          </a:xfrm>
        </p:spPr>
        <p:txBody>
          <a:bodyPr rtlCol="0">
            <a:normAutofit fontScale="90000"/>
          </a:bodyPr>
          <a:lstStyle/>
          <a:p>
            <a:pPr>
              <a:lnSpc>
                <a:spcPct val="80000"/>
              </a:lnSpc>
              <a:spcAft>
                <a:spcPts val="0"/>
              </a:spcAft>
              <a:defRPr/>
            </a:pPr>
            <a:r>
              <a:rPr lang="en-GB" dirty="0" smtClean="0">
                <a:latin typeface="Arial" pitchFamily="34" charset="0"/>
                <a:cs typeface="Arial" pitchFamily="34" charset="0"/>
              </a:rPr>
              <a:t> </a:t>
            </a:r>
            <a:r>
              <a:rPr lang="en-GB" b="1" dirty="0" smtClean="0">
                <a:latin typeface="Arial" pitchFamily="34" charset="0"/>
                <a:cs typeface="Arial" pitchFamily="34" charset="0"/>
              </a:rPr>
              <a:t>(6th Century</a:t>
            </a:r>
            <a:r>
              <a:rPr lang="en-GB" b="1" dirty="0" smtClean="0">
                <a:solidFill>
                  <a:srgbClr val="000000"/>
                </a:solidFill>
                <a:latin typeface="Arial" pitchFamily="34" charset="0"/>
                <a:cs typeface="Arial" pitchFamily="34" charset="0"/>
              </a:rPr>
              <a:t>) The Anglo-Saxons</a:t>
            </a:r>
            <a:endParaRPr lang="en-GB" altLang="en-US" sz="4900" b="1" dirty="0" smtClean="0">
              <a:solidFill>
                <a:srgbClr val="000000"/>
              </a:solidFill>
              <a:latin typeface="Arial" pitchFamily="34" charset="0"/>
              <a:cs typeface="Arial" pitchFamily="34" charset="0"/>
            </a:endParaRPr>
          </a:p>
        </p:txBody>
      </p:sp>
      <p:sp>
        <p:nvSpPr>
          <p:cNvPr id="24579" name="Rectangle 3"/>
          <p:cNvSpPr>
            <a:spLocks noGrp="1" noChangeArrowheads="1"/>
          </p:cNvSpPr>
          <p:nvPr>
            <p:ph type="body" sz="half" idx="1"/>
          </p:nvPr>
        </p:nvSpPr>
        <p:spPr>
          <a:xfrm>
            <a:off x="468313" y="1052513"/>
            <a:ext cx="4038600" cy="5424487"/>
          </a:xfrm>
        </p:spPr>
        <p:txBody>
          <a:bodyPr>
            <a:normAutofit/>
          </a:bodyPr>
          <a:lstStyle/>
          <a:p>
            <a:pPr marL="0" indent="0" algn="just">
              <a:buNone/>
            </a:pPr>
            <a:r>
              <a:rPr lang="en-US" sz="1400" dirty="0" smtClean="0">
                <a:latin typeface="Arial" pitchFamily="34" charset="0"/>
                <a:cs typeface="Arial" pitchFamily="34" charset="0"/>
              </a:rPr>
              <a:t>By AD 600 the Angles of Deira had conquered the north and west of their new kingdom. </a:t>
            </a:r>
          </a:p>
          <a:p>
            <a:pPr marL="0" indent="0" algn="just">
              <a:buNone/>
            </a:pPr>
            <a:endParaRPr lang="en-US"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Taliesin of </a:t>
            </a:r>
            <a:r>
              <a:rPr lang="en-GB" sz="1400" dirty="0" err="1" smtClean="0">
                <a:latin typeface="Arial" pitchFamily="34" charset="0"/>
                <a:cs typeface="Arial" pitchFamily="34" charset="0"/>
              </a:rPr>
              <a:t>Rhegad</a:t>
            </a:r>
            <a:r>
              <a:rPr lang="en-GB" sz="1400" dirty="0" smtClean="0">
                <a:latin typeface="Arial" pitchFamily="34" charset="0"/>
                <a:cs typeface="Arial" pitchFamily="34" charset="0"/>
              </a:rPr>
              <a:t>, a British bard, wrote </a:t>
            </a:r>
            <a:r>
              <a:rPr lang="en-GB" sz="1400" i="1" dirty="0" smtClean="0">
                <a:latin typeface="Arial" pitchFamily="34" charset="0"/>
                <a:cs typeface="Arial" pitchFamily="34" charset="0"/>
              </a:rPr>
              <a:t>Y </a:t>
            </a:r>
            <a:r>
              <a:rPr lang="en-GB" sz="1400" i="1" dirty="0" err="1" smtClean="0">
                <a:latin typeface="Arial" pitchFamily="34" charset="0"/>
                <a:cs typeface="Arial" pitchFamily="34" charset="0"/>
              </a:rPr>
              <a:t>Gododdin</a:t>
            </a:r>
            <a:r>
              <a:rPr lang="en-GB" sz="1400" dirty="0" smtClean="0">
                <a:latin typeface="Arial" pitchFamily="34" charset="0"/>
                <a:cs typeface="Arial" pitchFamily="34" charset="0"/>
              </a:rPr>
              <a:t>, probably the oldest surviving poem in the British language. It tells of a great battle fought at </a:t>
            </a:r>
            <a:r>
              <a:rPr lang="en-GB" sz="1400" dirty="0" err="1" smtClean="0">
                <a:latin typeface="Arial" pitchFamily="34" charset="0"/>
                <a:cs typeface="Arial" pitchFamily="34" charset="0"/>
              </a:rPr>
              <a:t>Catraeth</a:t>
            </a:r>
            <a:r>
              <a:rPr lang="en-GB" sz="1400" dirty="0" smtClean="0">
                <a:latin typeface="Arial" pitchFamily="34" charset="0"/>
                <a:cs typeface="Arial" pitchFamily="34" charset="0"/>
              </a:rPr>
              <a:t> (Catterick) between the Angles and the British kingdoms of the north in which the victorious Angles created the new </a:t>
            </a:r>
            <a:r>
              <a:rPr lang="en-GB" sz="1400" dirty="0">
                <a:latin typeface="Arial" pitchFamily="34" charset="0"/>
                <a:cs typeface="Arial" pitchFamily="34" charset="0"/>
              </a:rPr>
              <a:t>k</a:t>
            </a:r>
            <a:r>
              <a:rPr lang="en-GB" sz="1400" dirty="0" smtClean="0">
                <a:latin typeface="Arial" pitchFamily="34" charset="0"/>
                <a:cs typeface="Arial" pitchFamily="34" charset="0"/>
              </a:rPr>
              <a:t>ingdom </a:t>
            </a:r>
            <a:r>
              <a:rPr lang="en-US" sz="1400" dirty="0" smtClean="0">
                <a:latin typeface="Arial" pitchFamily="34" charset="0"/>
                <a:cs typeface="Arial" pitchFamily="34" charset="0"/>
              </a:rPr>
              <a:t>of </a:t>
            </a:r>
            <a:r>
              <a:rPr lang="en-US" sz="1400" dirty="0" err="1" smtClean="0">
                <a:latin typeface="Arial" pitchFamily="34" charset="0"/>
                <a:cs typeface="Arial" pitchFamily="34" charset="0"/>
              </a:rPr>
              <a:t>Northumbria</a:t>
            </a:r>
            <a:r>
              <a:rPr lang="en-US" sz="1400" dirty="0" smtClean="0">
                <a:latin typeface="Arial" pitchFamily="34" charset="0"/>
                <a:cs typeface="Arial" pitchFamily="34" charset="0"/>
              </a:rPr>
              <a:t>. Their leader, </a:t>
            </a:r>
            <a:r>
              <a:rPr lang="en-US" sz="1400" dirty="0" err="1" smtClean="0">
                <a:latin typeface="Arial" pitchFamily="34" charset="0"/>
                <a:cs typeface="Arial" pitchFamily="34" charset="0"/>
              </a:rPr>
              <a:t>Aethelfrith</a:t>
            </a:r>
            <a:r>
              <a:rPr lang="en-US" sz="1400" dirty="0" smtClean="0">
                <a:latin typeface="Arial" pitchFamily="34" charset="0"/>
                <a:cs typeface="Arial" pitchFamily="34" charset="0"/>
              </a:rPr>
              <a:t>, became the most important king in Britain. </a:t>
            </a:r>
          </a:p>
          <a:p>
            <a:pPr marL="0" indent="0" algn="just">
              <a:buNone/>
            </a:pPr>
            <a:endParaRPr lang="en-GB" sz="1400" dirty="0" smtClean="0">
              <a:latin typeface="Arial" pitchFamily="34" charset="0"/>
              <a:cs typeface="Arial" pitchFamily="34" charset="0"/>
            </a:endParaRPr>
          </a:p>
          <a:p>
            <a:pPr marL="0" indent="0" algn="just">
              <a:buNone/>
            </a:pPr>
            <a:r>
              <a:rPr lang="en-US" sz="1400" dirty="0" smtClean="0">
                <a:latin typeface="Arial" pitchFamily="34" charset="0"/>
                <a:cs typeface="Arial" pitchFamily="34" charset="0"/>
              </a:rPr>
              <a:t>Excavations at Catterick found an </a:t>
            </a:r>
            <a:r>
              <a:rPr lang="en-US" sz="1400" dirty="0" err="1" smtClean="0">
                <a:latin typeface="Arial" pitchFamily="34" charset="0"/>
                <a:cs typeface="Arial" pitchFamily="34" charset="0"/>
              </a:rPr>
              <a:t>Anglian</a:t>
            </a:r>
            <a:r>
              <a:rPr lang="en-US" sz="1400" dirty="0" smtClean="0">
                <a:latin typeface="Arial" pitchFamily="34" charset="0"/>
                <a:cs typeface="Arial" pitchFamily="34" charset="0"/>
              </a:rPr>
              <a:t> settlement and a cemetery with 44 human skeletons along with glass, amber, bronze necklaces, cloak fasteners, rings, buckles, knives, spearheads and a shield. In Upper </a:t>
            </a:r>
            <a:r>
              <a:rPr lang="en-US" sz="1400" dirty="0" err="1" smtClean="0">
                <a:latin typeface="Arial" pitchFamily="34" charset="0"/>
                <a:cs typeface="Arial" pitchFamily="34" charset="0"/>
              </a:rPr>
              <a:t>Wharfedale</a:t>
            </a:r>
            <a:r>
              <a:rPr lang="en-US" sz="1400" dirty="0" smtClean="0">
                <a:latin typeface="Arial" pitchFamily="34" charset="0"/>
                <a:cs typeface="Arial" pitchFamily="34" charset="0"/>
              </a:rPr>
              <a:t>, visible earthworks known as ‘Tor Dyke’ are thought to be the north-eastern boundary of the British kingdom of Craven. </a:t>
            </a:r>
            <a:endParaRPr lang="en-GB" sz="1400" dirty="0">
              <a:latin typeface="Arial" pitchFamily="34" charset="0"/>
              <a:cs typeface="Arial" pitchFamily="34" charset="0"/>
            </a:endParaRPr>
          </a:p>
        </p:txBody>
      </p:sp>
      <p:sp>
        <p:nvSpPr>
          <p:cNvPr id="24580" name="Rectangle 4"/>
          <p:cNvSpPr>
            <a:spLocks noGrp="1" noChangeArrowheads="1"/>
          </p:cNvSpPr>
          <p:nvPr>
            <p:ph sz="quarter" idx="3"/>
          </p:nvPr>
        </p:nvSpPr>
        <p:spPr>
          <a:xfrm>
            <a:off x="4648200" y="5029200"/>
            <a:ext cx="4038600" cy="1150937"/>
          </a:xfrm>
        </p:spPr>
        <p:txBody>
          <a:bodyPr/>
          <a:lstStyle/>
          <a:p>
            <a:pPr marL="0" indent="0">
              <a:buFont typeface="Arial" pitchFamily="34" charset="0"/>
              <a:buNone/>
            </a:pPr>
            <a:r>
              <a:rPr lang="en-GB" sz="1600" b="1" dirty="0" smtClean="0">
                <a:latin typeface="Arial" pitchFamily="34" charset="0"/>
                <a:cs typeface="Arial" pitchFamily="34" charset="0"/>
              </a:rPr>
              <a:t>How do we know where the invaders settled in Britain?</a:t>
            </a:r>
          </a:p>
        </p:txBody>
      </p:sp>
      <p:pic>
        <p:nvPicPr>
          <p:cNvPr id="2" name="Picture 1" descr="Saxons.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8200" y="1143000"/>
            <a:ext cx="4165092" cy="3086100"/>
          </a:xfrm>
          <a:prstGeom prst="rect">
            <a:avLst/>
          </a:prstGeom>
        </p:spPr>
      </p:pic>
    </p:spTree>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Box 8"/>
          <p:cNvSpPr txBox="1">
            <a:spLocks noChangeArrowheads="1"/>
          </p:cNvSpPr>
          <p:nvPr/>
        </p:nvSpPr>
        <p:spPr bwMode="auto">
          <a:xfrm>
            <a:off x="4724400" y="3868579"/>
            <a:ext cx="4038600" cy="400110"/>
          </a:xfrm>
          <a:prstGeom prst="rect">
            <a:avLst/>
          </a:prstGeom>
          <a:noFill/>
          <a:ln w="9525">
            <a:noFill/>
            <a:miter lim="800000"/>
            <a:headEnd/>
            <a:tailEnd/>
          </a:ln>
        </p:spPr>
        <p:txBody>
          <a:bodyPr wrap="square">
            <a:spAutoFit/>
          </a:bodyPr>
          <a:lstStyle/>
          <a:p>
            <a:pPr algn="ctr"/>
            <a:r>
              <a:rPr lang="en-US" sz="1000" dirty="0" err="1">
                <a:latin typeface="Arial" pitchFamily="34" charset="0"/>
                <a:cs typeface="Arial" pitchFamily="34" charset="0"/>
              </a:rPr>
              <a:t>Streaneshalch</a:t>
            </a:r>
            <a:r>
              <a:rPr lang="en-US" sz="1000" dirty="0">
                <a:latin typeface="Arial" pitchFamily="34" charset="0"/>
                <a:cs typeface="Arial" pitchFamily="34" charset="0"/>
              </a:rPr>
              <a:t> </a:t>
            </a:r>
            <a:r>
              <a:rPr lang="en-US" sz="1000" dirty="0" smtClean="0">
                <a:latin typeface="Arial" pitchFamily="34" charset="0"/>
                <a:cs typeface="Arial" pitchFamily="34" charset="0"/>
              </a:rPr>
              <a:t>– known </a:t>
            </a:r>
            <a:r>
              <a:rPr lang="en-US" sz="1000" dirty="0">
                <a:latin typeface="Arial" pitchFamily="34" charset="0"/>
                <a:cs typeface="Arial" pitchFamily="34" charset="0"/>
              </a:rPr>
              <a:t>today as </a:t>
            </a:r>
            <a:r>
              <a:rPr lang="en-US" sz="1000" dirty="0" smtClean="0">
                <a:latin typeface="Arial" pitchFamily="34" charset="0"/>
                <a:cs typeface="Arial" pitchFamily="34" charset="0"/>
              </a:rPr>
              <a:t>Whitby. </a:t>
            </a:r>
          </a:p>
          <a:p>
            <a:pPr algn="ctr"/>
            <a:r>
              <a:rPr lang="en-US" sz="1000" dirty="0" smtClean="0">
                <a:latin typeface="Arial" pitchFamily="34" charset="0"/>
                <a:cs typeface="Arial" pitchFamily="34" charset="0"/>
              </a:rPr>
              <a:t>[Photograph ©</a:t>
            </a:r>
            <a:r>
              <a:rPr lang="en-US" sz="1000" dirty="0">
                <a:latin typeface="Arial" pitchFamily="34" charset="0"/>
                <a:cs typeface="Arial" pitchFamily="34" charset="0"/>
              </a:rPr>
              <a:t>Historic </a:t>
            </a:r>
            <a:r>
              <a:rPr lang="en-US" sz="1000" dirty="0" smtClean="0">
                <a:latin typeface="Arial" pitchFamily="34" charset="0"/>
                <a:cs typeface="Arial" pitchFamily="34" charset="0"/>
              </a:rPr>
              <a:t>England]</a:t>
            </a:r>
            <a:endParaRPr lang="en-US" sz="1000" baseline="30000" dirty="0">
              <a:latin typeface="Arial" pitchFamily="34" charset="0"/>
              <a:cs typeface="Arial" pitchFamily="34" charset="0"/>
            </a:endParaRPr>
          </a:p>
        </p:txBody>
      </p:sp>
      <p:sp>
        <p:nvSpPr>
          <p:cNvPr id="155650" name="Rectangle 2"/>
          <p:cNvSpPr>
            <a:spLocks noGrp="1" noChangeArrowheads="1"/>
          </p:cNvSpPr>
          <p:nvPr>
            <p:ph type="title"/>
          </p:nvPr>
        </p:nvSpPr>
        <p:spPr>
          <a:xfrm>
            <a:off x="179388" y="115888"/>
            <a:ext cx="8713787" cy="936625"/>
          </a:xfrm>
        </p:spPr>
        <p:txBody>
          <a:bodyPr rtlCol="0">
            <a:normAutofit fontScale="90000"/>
          </a:bodyPr>
          <a:lstStyle/>
          <a:p>
            <a:pPr>
              <a:lnSpc>
                <a:spcPct val="80000"/>
              </a:lnSpc>
              <a:spcAft>
                <a:spcPts val="0"/>
              </a:spcAft>
              <a:defRPr/>
            </a:pPr>
            <a:r>
              <a:rPr lang="en-GB" b="1" dirty="0" smtClean="0">
                <a:latin typeface="Arial" pitchFamily="34" charset="0"/>
                <a:cs typeface="Arial" pitchFamily="34" charset="0"/>
              </a:rPr>
              <a:t> (</a:t>
            </a:r>
            <a:r>
              <a:rPr lang="en-GB" b="1" dirty="0" smtClean="0">
                <a:solidFill>
                  <a:srgbClr val="000000"/>
                </a:solidFill>
                <a:latin typeface="Arial" pitchFamily="34" charset="0"/>
                <a:cs typeface="Arial" pitchFamily="34" charset="0"/>
              </a:rPr>
              <a:t>7th Century) </a:t>
            </a:r>
            <a:r>
              <a:rPr lang="en-US" b="1" dirty="0" smtClean="0">
                <a:solidFill>
                  <a:srgbClr val="000000"/>
                </a:solidFill>
                <a:latin typeface="Arial" pitchFamily="34" charset="0"/>
                <a:cs typeface="Arial" pitchFamily="34" charset="0"/>
              </a:rPr>
              <a:t>Christianity</a:t>
            </a:r>
            <a:r>
              <a:rPr lang="en-GB" b="1" dirty="0">
                <a:solidFill>
                  <a:srgbClr val="000000"/>
                </a:solidFill>
                <a:latin typeface="Arial" pitchFamily="34" charset="0"/>
                <a:cs typeface="Arial" pitchFamily="34" charset="0"/>
              </a:rPr>
              <a:t/>
            </a:r>
            <a:br>
              <a:rPr lang="en-GB" b="1" dirty="0">
                <a:solidFill>
                  <a:srgbClr val="000000"/>
                </a:solidFill>
                <a:latin typeface="Arial" pitchFamily="34" charset="0"/>
                <a:cs typeface="Arial" pitchFamily="34" charset="0"/>
              </a:rPr>
            </a:br>
            <a:r>
              <a:rPr lang="en-GB" b="1" dirty="0" smtClean="0">
                <a:solidFill>
                  <a:srgbClr val="000000"/>
                </a:solidFill>
                <a:latin typeface="Arial" pitchFamily="34" charset="0"/>
                <a:cs typeface="Arial" pitchFamily="34" charset="0"/>
              </a:rPr>
              <a:t>in North Yorkshire</a:t>
            </a:r>
            <a:endParaRPr lang="en-GB" altLang="en-US" b="1" dirty="0" smtClean="0">
              <a:solidFill>
                <a:srgbClr val="000000"/>
              </a:solidFill>
              <a:latin typeface="Arial" pitchFamily="34" charset="0"/>
              <a:cs typeface="Arial" pitchFamily="34" charset="0"/>
            </a:endParaRPr>
          </a:p>
        </p:txBody>
      </p:sp>
      <p:sp>
        <p:nvSpPr>
          <p:cNvPr id="155651" name="Rectangle 3"/>
          <p:cNvSpPr>
            <a:spLocks noGrp="1" noChangeArrowheads="1"/>
          </p:cNvSpPr>
          <p:nvPr>
            <p:ph type="body" sz="half" idx="1"/>
          </p:nvPr>
        </p:nvSpPr>
        <p:spPr>
          <a:xfrm>
            <a:off x="381000" y="1371600"/>
            <a:ext cx="4038600" cy="5184775"/>
          </a:xfrm>
        </p:spPr>
        <p:txBody>
          <a:bodyPr rtlCol="0">
            <a:noAutofit/>
          </a:bodyPr>
          <a:lstStyle/>
          <a:p>
            <a:pPr marL="0" indent="0" algn="just">
              <a:buNone/>
            </a:pPr>
            <a:r>
              <a:rPr lang="en-US" sz="1400" dirty="0" smtClean="0">
                <a:latin typeface="Arial" pitchFamily="34" charset="0"/>
                <a:cs typeface="Arial" pitchFamily="34" charset="0"/>
              </a:rPr>
              <a:t>In AD 627 Edwin, the Anglian King of </a:t>
            </a:r>
            <a:r>
              <a:rPr lang="en-US" sz="1400" dirty="0" err="1" smtClean="0">
                <a:latin typeface="Arial" pitchFamily="34" charset="0"/>
                <a:cs typeface="Arial" pitchFamily="34" charset="0"/>
              </a:rPr>
              <a:t>Northumbria</a:t>
            </a:r>
            <a:r>
              <a:rPr lang="en-US" sz="1400" dirty="0" smtClean="0">
                <a:latin typeface="Arial" pitchFamily="34" charset="0"/>
                <a:cs typeface="Arial" pitchFamily="34" charset="0"/>
              </a:rPr>
              <a:t>, converted to Christianity in a </a:t>
            </a:r>
            <a:r>
              <a:rPr lang="en-GB" sz="1400" dirty="0" smtClean="0">
                <a:latin typeface="Arial" pitchFamily="34" charset="0"/>
                <a:cs typeface="Arial" pitchFamily="34" charset="0"/>
              </a:rPr>
              <a:t>wooden church which was to become the predecessor of York Minster.</a:t>
            </a:r>
          </a:p>
          <a:p>
            <a:pPr marL="0" indent="0" algn="just">
              <a:buNone/>
            </a:pPr>
            <a:endParaRPr lang="en-GB" sz="1400" dirty="0">
              <a:latin typeface="Arial" pitchFamily="34" charset="0"/>
              <a:cs typeface="Arial" pitchFamily="34" charset="0"/>
            </a:endParaRPr>
          </a:p>
          <a:p>
            <a:pPr marL="0" indent="0" algn="just">
              <a:buNone/>
            </a:pPr>
            <a:r>
              <a:rPr lang="en-US" sz="1400" dirty="0" smtClean="0">
                <a:latin typeface="Arial" pitchFamily="34" charset="0"/>
                <a:cs typeface="Arial" pitchFamily="34" charset="0"/>
              </a:rPr>
              <a:t>In the 7th and 8th centuries the headland of Whitby (</a:t>
            </a:r>
            <a:r>
              <a:rPr lang="en-US" sz="1400" dirty="0" err="1" smtClean="0">
                <a:latin typeface="Arial" pitchFamily="34" charset="0"/>
                <a:cs typeface="Arial" pitchFamily="34" charset="0"/>
              </a:rPr>
              <a:t>Streaneshalch</a:t>
            </a:r>
            <a:r>
              <a:rPr lang="en-US" sz="1400" dirty="0" smtClean="0">
                <a:latin typeface="Arial" pitchFamily="34" charset="0"/>
                <a:cs typeface="Arial" pitchFamily="34" charset="0"/>
              </a:rPr>
              <a:t>) was occupied by a large Anglian community. This was to become one of the most important religious </a:t>
            </a:r>
            <a:r>
              <a:rPr lang="en-US" sz="1400" dirty="0" err="1" smtClean="0">
                <a:latin typeface="Arial" pitchFamily="34" charset="0"/>
                <a:cs typeface="Arial" pitchFamily="34" charset="0"/>
              </a:rPr>
              <a:t>centres</a:t>
            </a:r>
            <a:r>
              <a:rPr lang="en-US" sz="1400" dirty="0" smtClean="0">
                <a:latin typeface="Arial" pitchFamily="34" charset="0"/>
                <a:cs typeface="Arial" pitchFamily="34" charset="0"/>
              </a:rPr>
              <a:t> in the Anglo-Saxon world. A monastery was founded here in AD 657 by Hilda, daughter of an Anglian nobleman, with the support of </a:t>
            </a:r>
            <a:r>
              <a:rPr lang="en-US" sz="1400" dirty="0" err="1" smtClean="0">
                <a:latin typeface="Arial" pitchFamily="34" charset="0"/>
                <a:cs typeface="Arial" pitchFamily="34" charset="0"/>
              </a:rPr>
              <a:t>Oswiu</a:t>
            </a:r>
            <a:r>
              <a:rPr lang="en-US" sz="1400" dirty="0" smtClean="0">
                <a:latin typeface="Arial" pitchFamily="34" charset="0"/>
                <a:cs typeface="Arial" pitchFamily="34" charset="0"/>
              </a:rPr>
              <a:t>, the ruler of Anglian </a:t>
            </a:r>
            <a:r>
              <a:rPr lang="en-US" sz="1400" dirty="0" err="1" smtClean="0">
                <a:latin typeface="Arial" pitchFamily="34" charset="0"/>
                <a:cs typeface="Arial" pitchFamily="34" charset="0"/>
              </a:rPr>
              <a:t>Northumbria</a:t>
            </a:r>
            <a:r>
              <a:rPr lang="en-US" sz="1400" dirty="0" smtClean="0">
                <a:latin typeface="Arial" pitchFamily="34" charset="0"/>
                <a:cs typeface="Arial" pitchFamily="34" charset="0"/>
              </a:rPr>
              <a:t>. During the Synod of Whitby in AD 664, the Celts and the Romans made a decision about the calculation for the date of Easter – a landmark in the history of Christianity in England. </a:t>
            </a:r>
          </a:p>
          <a:p>
            <a:pPr marL="0" indent="0" algn="just">
              <a:buNone/>
            </a:pPr>
            <a:r>
              <a:rPr lang="en-US" sz="1400" dirty="0" smtClean="0">
                <a:latin typeface="Arial" pitchFamily="34" charset="0"/>
                <a:cs typeface="Arial" pitchFamily="34" charset="0"/>
              </a:rPr>
              <a:t>    </a:t>
            </a:r>
            <a:endParaRPr lang="en-GB" sz="1400" dirty="0" smtClean="0">
              <a:latin typeface="Arial" pitchFamily="34" charset="0"/>
              <a:cs typeface="Arial" pitchFamily="34" charset="0"/>
            </a:endParaRPr>
          </a:p>
          <a:p>
            <a:pPr marL="0" indent="0" algn="just">
              <a:buNone/>
            </a:pPr>
            <a:r>
              <a:rPr lang="en-US" sz="1400" dirty="0" smtClean="0">
                <a:latin typeface="Arial" pitchFamily="34" charset="0"/>
                <a:cs typeface="Arial" pitchFamily="34" charset="0"/>
              </a:rPr>
              <a:t>Caedmon’s Cross at St. Hilda’s Church commemorates England’s first poet who lived at the abbey at this time. </a:t>
            </a:r>
            <a:endParaRPr lang="en-GB" sz="1400" dirty="0">
              <a:latin typeface="Arial" pitchFamily="34" charset="0"/>
              <a:cs typeface="Arial" pitchFamily="34" charset="0"/>
            </a:endParaRPr>
          </a:p>
        </p:txBody>
      </p:sp>
      <p:sp>
        <p:nvSpPr>
          <p:cNvPr id="25604" name="Rectangle 4"/>
          <p:cNvSpPr>
            <a:spLocks noGrp="1" noChangeArrowheads="1"/>
          </p:cNvSpPr>
          <p:nvPr>
            <p:ph sz="quarter" idx="3"/>
          </p:nvPr>
        </p:nvSpPr>
        <p:spPr>
          <a:xfrm>
            <a:off x="4643438" y="5013325"/>
            <a:ext cx="4038600" cy="1152525"/>
          </a:xfrm>
        </p:spPr>
        <p:txBody>
          <a:bodyPr>
            <a:normAutofit/>
          </a:bodyPr>
          <a:lstStyle/>
          <a:p>
            <a:pPr marL="0" indent="0">
              <a:buFont typeface="Arial" pitchFamily="34" charset="0"/>
              <a:buNone/>
            </a:pPr>
            <a:r>
              <a:rPr lang="en-GB" sz="1600" b="1" dirty="0" smtClean="0">
                <a:latin typeface="Arial" pitchFamily="34" charset="0"/>
                <a:ea typeface="Gill Sans"/>
                <a:cs typeface="Arial" pitchFamily="34" charset="0"/>
              </a:rPr>
              <a:t>How important is the Synod of Whitby to the town’s history today?</a:t>
            </a:r>
          </a:p>
        </p:txBody>
      </p:sp>
      <p:pic>
        <p:nvPicPr>
          <p:cNvPr id="25605" name="Picture 1"/>
          <p:cNvPicPr>
            <a:picLocks noChangeAspect="1"/>
          </p:cNvPicPr>
          <p:nvPr/>
        </p:nvPicPr>
        <p:blipFill>
          <a:blip r:embed="rId3" cstate="print"/>
          <a:srcRect/>
          <a:stretch>
            <a:fillRect/>
          </a:stretch>
        </p:blipFill>
        <p:spPr bwMode="auto">
          <a:xfrm>
            <a:off x="4716463" y="1288892"/>
            <a:ext cx="3975100" cy="2462212"/>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Box 8"/>
          <p:cNvSpPr txBox="1">
            <a:spLocks noChangeArrowheads="1"/>
          </p:cNvSpPr>
          <p:nvPr/>
        </p:nvSpPr>
        <p:spPr bwMode="auto">
          <a:xfrm>
            <a:off x="5105400" y="4953000"/>
            <a:ext cx="3529013" cy="400110"/>
          </a:xfrm>
          <a:prstGeom prst="rect">
            <a:avLst/>
          </a:prstGeom>
          <a:noFill/>
          <a:ln w="9525">
            <a:noFill/>
            <a:miter lim="800000"/>
            <a:headEnd/>
            <a:tailEnd/>
          </a:ln>
        </p:spPr>
        <p:txBody>
          <a:bodyPr>
            <a:spAutoFit/>
          </a:bodyPr>
          <a:lstStyle/>
          <a:p>
            <a:pPr algn="ctr"/>
            <a:r>
              <a:rPr lang="en-US" sz="1000" dirty="0" err="1">
                <a:latin typeface="Arial" pitchFamily="34" charset="0"/>
                <a:cs typeface="Arial" pitchFamily="34" charset="0"/>
              </a:rPr>
              <a:t>Masham</a:t>
            </a:r>
            <a:r>
              <a:rPr lang="en-US" sz="1000" dirty="0">
                <a:latin typeface="Arial" pitchFamily="34" charset="0"/>
                <a:cs typeface="Arial" pitchFamily="34" charset="0"/>
              </a:rPr>
              <a:t> Churchyard Cross. </a:t>
            </a:r>
            <a:endParaRPr lang="en-US" sz="1000" dirty="0" smtClean="0">
              <a:latin typeface="Arial" pitchFamily="34" charset="0"/>
              <a:cs typeface="Arial" pitchFamily="34" charset="0"/>
            </a:endParaRPr>
          </a:p>
          <a:p>
            <a:pPr algn="ctr"/>
            <a:r>
              <a:rPr lang="en-US" sz="1000" dirty="0">
                <a:latin typeface="Arial" pitchFamily="34" charset="0"/>
                <a:cs typeface="Arial" pitchFamily="34" charset="0"/>
              </a:rPr>
              <a:t>[</a:t>
            </a:r>
            <a:r>
              <a:rPr lang="en-US" sz="1000" dirty="0" smtClean="0">
                <a:latin typeface="Arial" pitchFamily="34" charset="0"/>
                <a:cs typeface="Arial" pitchFamily="34" charset="0"/>
              </a:rPr>
              <a:t>Photograph by Chris Armstrong]</a:t>
            </a:r>
            <a:endParaRPr lang="en-US" sz="1000" baseline="30000" dirty="0">
              <a:latin typeface="Arial" pitchFamily="34" charset="0"/>
              <a:cs typeface="Arial" pitchFamily="34" charset="0"/>
            </a:endParaRPr>
          </a:p>
        </p:txBody>
      </p:sp>
      <p:sp>
        <p:nvSpPr>
          <p:cNvPr id="26626" name="Rectangle 2"/>
          <p:cNvSpPr>
            <a:spLocks noGrp="1" noChangeArrowheads="1"/>
          </p:cNvSpPr>
          <p:nvPr>
            <p:ph type="title"/>
          </p:nvPr>
        </p:nvSpPr>
        <p:spPr>
          <a:xfrm>
            <a:off x="179388" y="115888"/>
            <a:ext cx="8713787" cy="936625"/>
          </a:xfrm>
        </p:spPr>
        <p:txBody>
          <a:bodyPr>
            <a:normAutofit fontScale="90000"/>
          </a:bodyPr>
          <a:lstStyle/>
          <a:p>
            <a:pPr>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8th Century) </a:t>
            </a:r>
            <a:r>
              <a:rPr lang="it-IT" b="1" dirty="0" smtClean="0">
                <a:latin typeface="Arial" pitchFamily="34" charset="0"/>
                <a:cs typeface="Arial" pitchFamily="34" charset="0"/>
              </a:rPr>
              <a:t>Anglian Settlements</a:t>
            </a:r>
            <a:endParaRPr lang="en-GB" altLang="en-US" sz="4900" b="1" dirty="0" smtClean="0">
              <a:solidFill>
                <a:srgbClr val="000000"/>
              </a:solidFill>
              <a:latin typeface="Arial" pitchFamily="34" charset="0"/>
              <a:cs typeface="Arial" pitchFamily="34" charset="0"/>
            </a:endParaRPr>
          </a:p>
        </p:txBody>
      </p:sp>
      <p:sp>
        <p:nvSpPr>
          <p:cNvPr id="155651" name="Rectangle 3"/>
          <p:cNvSpPr>
            <a:spLocks noGrp="1" noChangeArrowheads="1"/>
          </p:cNvSpPr>
          <p:nvPr>
            <p:ph type="body" sz="half" idx="1"/>
          </p:nvPr>
        </p:nvSpPr>
        <p:spPr>
          <a:xfrm>
            <a:off x="468312" y="1196975"/>
            <a:ext cx="4256088" cy="5203825"/>
          </a:xfrm>
        </p:spPr>
        <p:txBody>
          <a:bodyPr rtlCol="0">
            <a:noAutofit/>
          </a:bodyPr>
          <a:lstStyle/>
          <a:p>
            <a:pPr marL="0" indent="0" algn="just">
              <a:buNone/>
            </a:pPr>
            <a:r>
              <a:rPr lang="en-US" sz="1400" dirty="0" smtClean="0">
                <a:latin typeface="Arial" pitchFamily="34" charset="0"/>
                <a:cs typeface="Arial" pitchFamily="34" charset="0"/>
              </a:rPr>
              <a:t>Knowledge of Anglo-Saxon life in Yorkshire is patchy. The best evidence is</a:t>
            </a:r>
            <a:r>
              <a:rPr lang="en-GB" sz="1400" dirty="0" smtClean="0">
                <a:latin typeface="Arial" pitchFamily="34" charset="0"/>
                <a:cs typeface="Arial" pitchFamily="34" charset="0"/>
              </a:rPr>
              <a:t> found in </a:t>
            </a:r>
            <a:r>
              <a:rPr lang="en-US" sz="1400" dirty="0" err="1" smtClean="0">
                <a:latin typeface="Arial" pitchFamily="34" charset="0"/>
                <a:cs typeface="Arial" pitchFamily="34" charset="0"/>
              </a:rPr>
              <a:t>Burdale</a:t>
            </a:r>
            <a:r>
              <a:rPr lang="en-US" sz="1400" dirty="0" smtClean="0">
                <a:latin typeface="Arial" pitchFamily="34" charset="0"/>
                <a:cs typeface="Arial" pitchFamily="34" charset="0"/>
              </a:rPr>
              <a:t> on the Yorkshire Wolds, a well investigated archaeological landscape</a:t>
            </a:r>
            <a:r>
              <a:rPr lang="en-GB" sz="1400" dirty="0" smtClean="0">
                <a:latin typeface="Arial" pitchFamily="34" charset="0"/>
                <a:cs typeface="Arial" pitchFamily="34" charset="0"/>
              </a:rPr>
              <a:t>.</a:t>
            </a:r>
          </a:p>
          <a:p>
            <a:pPr marL="0" indent="0" algn="just">
              <a:buNone/>
            </a:pPr>
            <a:endParaRPr lang="en-GB" sz="1400" dirty="0" smtClean="0">
              <a:latin typeface="Arial" pitchFamily="34" charset="0"/>
              <a:cs typeface="Arial" pitchFamily="34" charset="0"/>
            </a:endParaRPr>
          </a:p>
          <a:p>
            <a:pPr marL="0" indent="0" algn="just">
              <a:buNone/>
            </a:pPr>
            <a:r>
              <a:rPr lang="en-GB" sz="1400" dirty="0" smtClean="0">
                <a:latin typeface="Arial" pitchFamily="34" charset="0"/>
                <a:cs typeface="Arial" pitchFamily="34" charset="0"/>
              </a:rPr>
              <a:t>Evidence of religious practice is clearer. </a:t>
            </a:r>
            <a:r>
              <a:rPr lang="en-US" sz="1400" dirty="0" smtClean="0">
                <a:latin typeface="Arial" pitchFamily="34" charset="0"/>
                <a:cs typeface="Arial" pitchFamily="34" charset="0"/>
              </a:rPr>
              <a:t>Within the grounds of St. Mary </a:t>
            </a:r>
            <a:r>
              <a:rPr lang="en-US" sz="1400" dirty="0" err="1" smtClean="0">
                <a:latin typeface="Arial" pitchFamily="34" charset="0"/>
                <a:cs typeface="Arial" pitchFamily="34" charset="0"/>
              </a:rPr>
              <a:t>Masham</a:t>
            </a:r>
            <a:r>
              <a:rPr lang="en-US" sz="1400" dirty="0" smtClean="0">
                <a:latin typeface="Arial" pitchFamily="34" charset="0"/>
                <a:cs typeface="Arial" pitchFamily="34" charset="0"/>
              </a:rPr>
              <a:t> stands a rare Anglo-Saxon cross-shaft with carvings suggesting that </a:t>
            </a:r>
            <a:r>
              <a:rPr lang="en-US" sz="1400" dirty="0" err="1" smtClean="0">
                <a:latin typeface="Arial" pitchFamily="34" charset="0"/>
                <a:cs typeface="Arial" pitchFamily="34" charset="0"/>
              </a:rPr>
              <a:t>Masham</a:t>
            </a:r>
            <a:r>
              <a:rPr lang="en-US" sz="1400" dirty="0" smtClean="0">
                <a:latin typeface="Arial" pitchFamily="34" charset="0"/>
                <a:cs typeface="Arial" pitchFamily="34" charset="0"/>
              </a:rPr>
              <a:t> was once an important monastic site. </a:t>
            </a:r>
            <a:r>
              <a:rPr lang="en-GB" sz="1400" dirty="0" smtClean="0">
                <a:latin typeface="Arial" pitchFamily="34" charset="0"/>
                <a:cs typeface="Arial" pitchFamily="34" charset="0"/>
              </a:rPr>
              <a:t>All Saints Church in </a:t>
            </a:r>
            <a:r>
              <a:rPr lang="en-GB" sz="1400" dirty="0" err="1" smtClean="0">
                <a:latin typeface="Arial" pitchFamily="34" charset="0"/>
                <a:cs typeface="Arial" pitchFamily="34" charset="0"/>
              </a:rPr>
              <a:t>Ilkley</a:t>
            </a:r>
            <a:r>
              <a:rPr lang="en-GB" sz="1400" dirty="0" smtClean="0">
                <a:latin typeface="Arial" pitchFamily="34" charset="0"/>
                <a:cs typeface="Arial" pitchFamily="34" charset="0"/>
              </a:rPr>
              <a:t> houses three cross-shafts, one of which has a cross-head from Middleton with carvings showing the four evangelists and the heads of their animal symbols. Their decoration is similar to that found on other late Anglo-Saxon sculptures in the </a:t>
            </a:r>
            <a:r>
              <a:rPr lang="en-GB" sz="1400" dirty="0" err="1" smtClean="0">
                <a:latin typeface="Arial" pitchFamily="34" charset="0"/>
                <a:cs typeface="Arial" pitchFamily="34" charset="0"/>
              </a:rPr>
              <a:t>Wharfe</a:t>
            </a:r>
            <a:r>
              <a:rPr lang="en-GB" sz="1400" dirty="0" smtClean="0">
                <a:latin typeface="Arial" pitchFamily="34" charset="0"/>
                <a:cs typeface="Arial" pitchFamily="34" charset="0"/>
              </a:rPr>
              <a:t> Valley at Kirby </a:t>
            </a:r>
            <a:r>
              <a:rPr lang="en-GB" sz="1400" dirty="0" err="1" smtClean="0">
                <a:latin typeface="Arial" pitchFamily="34" charset="0"/>
                <a:cs typeface="Arial" pitchFamily="34" charset="0"/>
              </a:rPr>
              <a:t>Wharfe</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Collingham</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Otley</a:t>
            </a:r>
            <a:r>
              <a:rPr lang="en-GB" sz="1400" dirty="0" smtClean="0">
                <a:latin typeface="Arial" pitchFamily="34" charset="0"/>
                <a:cs typeface="Arial" pitchFamily="34" charset="0"/>
              </a:rPr>
              <a:t> and </a:t>
            </a:r>
            <a:r>
              <a:rPr lang="en-GB" sz="1400" dirty="0" err="1" smtClean="0">
                <a:latin typeface="Arial" pitchFamily="34" charset="0"/>
                <a:cs typeface="Arial" pitchFamily="34" charset="0"/>
              </a:rPr>
              <a:t>Addingham</a:t>
            </a:r>
            <a:r>
              <a:rPr lang="en-GB" sz="1400" dirty="0" smtClean="0">
                <a:latin typeface="Arial" pitchFamily="34" charset="0"/>
                <a:cs typeface="Arial" pitchFamily="34" charset="0"/>
              </a:rPr>
              <a:t>. This suggests  that the Roman road along the valley was important well into the 9th century.</a:t>
            </a:r>
            <a:endParaRPr lang="en-GB" sz="1400" dirty="0">
              <a:latin typeface="Arial" pitchFamily="34" charset="0"/>
              <a:cs typeface="Arial" pitchFamily="34" charset="0"/>
            </a:endParaRPr>
          </a:p>
        </p:txBody>
      </p:sp>
      <p:sp>
        <p:nvSpPr>
          <p:cNvPr id="26628" name="Rectangle 4"/>
          <p:cNvSpPr>
            <a:spLocks noGrp="1" noChangeArrowheads="1"/>
          </p:cNvSpPr>
          <p:nvPr>
            <p:ph sz="quarter" idx="3"/>
          </p:nvPr>
        </p:nvSpPr>
        <p:spPr>
          <a:xfrm>
            <a:off x="4724400" y="5410200"/>
            <a:ext cx="4038600" cy="1152525"/>
          </a:xfrm>
        </p:spPr>
        <p:txBody>
          <a:bodyPr/>
          <a:lstStyle/>
          <a:p>
            <a:pPr marL="0" indent="0">
              <a:buFont typeface="Arial" pitchFamily="34" charset="0"/>
              <a:buNone/>
            </a:pPr>
            <a:r>
              <a:rPr lang="en-US" sz="1600" b="1" dirty="0" smtClean="0">
                <a:latin typeface="Arial" pitchFamily="34" charset="0"/>
                <a:cs typeface="Arial" pitchFamily="34" charset="0"/>
              </a:rPr>
              <a:t>What do you think was the purpose of the large stone crosses?  </a:t>
            </a:r>
            <a:endParaRPr lang="en-GB" sz="1600" b="1" dirty="0" smtClean="0">
              <a:latin typeface="Arial" pitchFamily="34" charset="0"/>
              <a:cs typeface="Arial" pitchFamily="34" charset="0"/>
            </a:endParaRPr>
          </a:p>
        </p:txBody>
      </p:sp>
      <p:pic>
        <p:nvPicPr>
          <p:cNvPr id="26629" name="Picture 2" descr="X Masham 44.jpg"/>
          <p:cNvPicPr>
            <a:picLocks noChangeAspect="1"/>
          </p:cNvPicPr>
          <p:nvPr/>
        </p:nvPicPr>
        <p:blipFill>
          <a:blip r:embed="rId3" cstate="print"/>
          <a:srcRect/>
          <a:stretch>
            <a:fillRect/>
          </a:stretch>
        </p:blipFill>
        <p:spPr bwMode="auto">
          <a:xfrm>
            <a:off x="5580063" y="1311275"/>
            <a:ext cx="2376487" cy="3563938"/>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 y="304800"/>
            <a:ext cx="8713787" cy="936625"/>
          </a:xfrm>
        </p:spPr>
        <p:txBody>
          <a:bodyPr>
            <a:normAutofit fontScale="90000"/>
          </a:bodyPr>
          <a:lstStyle/>
          <a:p>
            <a:pPr lvl="0">
              <a:lnSpc>
                <a:spcPct val="80000"/>
              </a:lnSpc>
            </a:pPr>
            <a:r>
              <a:rPr lang="en-GB" b="1" dirty="0" smtClean="0">
                <a:latin typeface="Arial" pitchFamily="34" charset="0"/>
                <a:cs typeface="Arial" pitchFamily="34" charset="0"/>
              </a:rPr>
              <a:t> </a:t>
            </a:r>
            <a:br>
              <a:rPr lang="en-GB" b="1" dirty="0" smtClean="0">
                <a:latin typeface="Arial" pitchFamily="34" charset="0"/>
                <a:cs typeface="Arial" pitchFamily="34" charset="0"/>
              </a:rPr>
            </a:br>
            <a:r>
              <a:rPr lang="en-GB" b="1" dirty="0" smtClean="0">
                <a:latin typeface="Arial" pitchFamily="34" charset="0"/>
                <a:cs typeface="Arial" pitchFamily="34" charset="0"/>
              </a:rPr>
              <a:t>(9th Century) The Vikings Arrive</a:t>
            </a:r>
            <a:r>
              <a:rPr lang="en-GB" dirty="0" smtClean="0">
                <a:latin typeface="Arial" pitchFamily="34" charset="0"/>
                <a:cs typeface="Arial" pitchFamily="34" charset="0"/>
              </a:rPr>
              <a:t/>
            </a:r>
            <a:br>
              <a:rPr lang="en-GB" dirty="0" smtClean="0">
                <a:latin typeface="Arial" pitchFamily="34" charset="0"/>
                <a:cs typeface="Arial" pitchFamily="34" charset="0"/>
              </a:rPr>
            </a:br>
            <a:r>
              <a:rPr lang="en-GB" dirty="0" smtClean="0">
                <a:latin typeface="Arial" pitchFamily="34" charset="0"/>
                <a:cs typeface="Arial" pitchFamily="34" charset="0"/>
              </a:rPr>
              <a:t> </a:t>
            </a:r>
            <a:endParaRPr lang="en-GB" altLang="en-US" sz="4900" dirty="0" smtClean="0">
              <a:solidFill>
                <a:srgbClr val="000000"/>
              </a:solidFill>
              <a:latin typeface="Arial" pitchFamily="34" charset="0"/>
              <a:cs typeface="Arial" pitchFamily="34" charset="0"/>
            </a:endParaRPr>
          </a:p>
        </p:txBody>
      </p:sp>
      <p:sp>
        <p:nvSpPr>
          <p:cNvPr id="27651" name="Rectangle 3"/>
          <p:cNvSpPr>
            <a:spLocks noGrp="1" noChangeArrowheads="1"/>
          </p:cNvSpPr>
          <p:nvPr>
            <p:ph type="body" sz="half" idx="1"/>
          </p:nvPr>
        </p:nvSpPr>
        <p:spPr>
          <a:xfrm>
            <a:off x="457200" y="1143000"/>
            <a:ext cx="4114800" cy="5184775"/>
          </a:xfrm>
        </p:spPr>
        <p:txBody>
          <a:bodyPr>
            <a:normAutofit/>
          </a:bodyPr>
          <a:lstStyle/>
          <a:p>
            <a:pPr marL="0" indent="0" algn="just">
              <a:buNone/>
            </a:pPr>
            <a:r>
              <a:rPr lang="en-US" sz="1400" dirty="0" smtClean="0">
                <a:latin typeface="Arial" pitchFamily="34" charset="0"/>
                <a:cs typeface="Arial" pitchFamily="34" charset="0"/>
              </a:rPr>
              <a:t>During AD 866 and 867</a:t>
            </a:r>
            <a:r>
              <a:rPr lang="en-GB" sz="1400" dirty="0" smtClean="0">
                <a:latin typeface="Arial" pitchFamily="34" charset="0"/>
                <a:cs typeface="Arial" pitchFamily="34" charset="0"/>
              </a:rPr>
              <a:t>, </a:t>
            </a:r>
            <a:r>
              <a:rPr lang="en-US" sz="1400" dirty="0" smtClean="0">
                <a:latin typeface="Arial" pitchFamily="34" charset="0"/>
                <a:cs typeface="Arial" pitchFamily="34" charset="0"/>
              </a:rPr>
              <a:t>Vikings, </a:t>
            </a:r>
            <a:r>
              <a:rPr lang="en-GB" sz="1400" dirty="0" smtClean="0">
                <a:latin typeface="Arial" pitchFamily="34" charset="0"/>
                <a:cs typeface="Arial" pitchFamily="34" charset="0"/>
              </a:rPr>
              <a:t>led by </a:t>
            </a:r>
            <a:r>
              <a:rPr lang="en-GB" sz="1400" dirty="0" err="1" smtClean="0">
                <a:latin typeface="Arial" pitchFamily="34" charset="0"/>
                <a:cs typeface="Arial" pitchFamily="34" charset="0"/>
              </a:rPr>
              <a:t>Halfdan</a:t>
            </a:r>
            <a:r>
              <a:rPr lang="en-GB" sz="1400" dirty="0" smtClean="0">
                <a:latin typeface="Arial" pitchFamily="34" charset="0"/>
                <a:cs typeface="Arial" pitchFamily="34" charset="0"/>
              </a:rPr>
              <a:t> and </a:t>
            </a:r>
            <a:r>
              <a:rPr lang="en-GB" sz="1400" dirty="0" err="1" smtClean="0">
                <a:latin typeface="Arial" pitchFamily="34" charset="0"/>
                <a:cs typeface="Arial" pitchFamily="34" charset="0"/>
              </a:rPr>
              <a:t>Ivar</a:t>
            </a:r>
            <a:r>
              <a:rPr lang="en-GB" sz="1400" dirty="0" smtClean="0">
                <a:latin typeface="Arial" pitchFamily="34" charset="0"/>
                <a:cs typeface="Arial" pitchFamily="34" charset="0"/>
              </a:rPr>
              <a:t> the Boneless,</a:t>
            </a:r>
            <a:r>
              <a:rPr lang="en-US" sz="1400" dirty="0" smtClean="0">
                <a:latin typeface="Arial" pitchFamily="34" charset="0"/>
                <a:cs typeface="Arial" pitchFamily="34" charset="0"/>
              </a:rPr>
              <a:t> attacked York slaughtering many Northumbrians. Two years later, King Alfred of </a:t>
            </a:r>
            <a:r>
              <a:rPr lang="en-US" sz="1400" dirty="0" err="1" smtClean="0">
                <a:latin typeface="Arial" pitchFamily="34" charset="0"/>
                <a:cs typeface="Arial" pitchFamily="34" charset="0"/>
              </a:rPr>
              <a:t>Wessex</a:t>
            </a:r>
            <a:r>
              <a:rPr lang="en-US" sz="1400" dirty="0" smtClean="0">
                <a:latin typeface="Arial" pitchFamily="34" charset="0"/>
                <a:cs typeface="Arial" pitchFamily="34" charset="0"/>
              </a:rPr>
              <a:t> agreed a truce with Viking King </a:t>
            </a:r>
            <a:r>
              <a:rPr lang="en-US" sz="1400" dirty="0" err="1" smtClean="0">
                <a:latin typeface="Arial" pitchFamily="34" charset="0"/>
                <a:cs typeface="Arial" pitchFamily="34" charset="0"/>
              </a:rPr>
              <a:t>Guthrum</a:t>
            </a:r>
            <a:r>
              <a:rPr lang="en-US" sz="1400" dirty="0" smtClean="0">
                <a:latin typeface="Arial" pitchFamily="34" charset="0"/>
                <a:cs typeface="Arial" pitchFamily="34" charset="0"/>
              </a:rPr>
              <a:t>. This divided England into the Anglo-Saxon south and the new </a:t>
            </a:r>
            <a:r>
              <a:rPr lang="en-US" sz="1400" dirty="0" err="1" smtClean="0">
                <a:latin typeface="Arial" pitchFamily="34" charset="0"/>
                <a:cs typeface="Arial" pitchFamily="34" charset="0"/>
              </a:rPr>
              <a:t>Danelaw</a:t>
            </a:r>
            <a:r>
              <a:rPr lang="en-US" sz="1400" dirty="0" smtClean="0">
                <a:latin typeface="Arial" pitchFamily="34" charset="0"/>
                <a:cs typeface="Arial" pitchFamily="34" charset="0"/>
              </a:rPr>
              <a:t> in the north. This was England’s </a:t>
            </a:r>
            <a:r>
              <a:rPr lang="en-GB" sz="1400" dirty="0" smtClean="0">
                <a:latin typeface="Arial" pitchFamily="34" charset="0"/>
                <a:cs typeface="Arial" pitchFamily="34" charset="0"/>
              </a:rPr>
              <a:t>first north-south divide.</a:t>
            </a:r>
          </a:p>
          <a:p>
            <a:pPr marL="0" indent="0" algn="just">
              <a:buNone/>
            </a:pPr>
            <a:endParaRPr lang="en-GB" sz="1400" dirty="0" smtClean="0">
              <a:latin typeface="Arial" pitchFamily="34" charset="0"/>
              <a:cs typeface="Arial" pitchFamily="34" charset="0"/>
            </a:endParaRPr>
          </a:p>
          <a:p>
            <a:pPr marL="0" indent="0" algn="just">
              <a:buNone/>
            </a:pPr>
            <a:r>
              <a:rPr lang="en-GB" sz="1400" dirty="0" smtClean="0">
                <a:latin typeface="Arial" pitchFamily="34" charset="0"/>
                <a:cs typeface="Arial" pitchFamily="34" charset="0"/>
              </a:rPr>
              <a:t>Initially the Vikings were ruthless; in particular they plundered monastery estates. They gradually converted to Christianity, however. From around AD 882-95, York was ruled by the Viking Christian King </a:t>
            </a:r>
            <a:r>
              <a:rPr lang="en-GB" sz="1400" dirty="0" err="1" smtClean="0">
                <a:latin typeface="Arial" pitchFamily="34" charset="0"/>
                <a:cs typeface="Arial" pitchFamily="34" charset="0"/>
              </a:rPr>
              <a:t>Guthruth</a:t>
            </a:r>
            <a:r>
              <a:rPr lang="en-GB" sz="1400" dirty="0" smtClean="0">
                <a:latin typeface="Arial" pitchFamily="34" charset="0"/>
                <a:cs typeface="Arial" pitchFamily="34" charset="0"/>
              </a:rPr>
              <a:t> who was buried in York Minster. </a:t>
            </a:r>
          </a:p>
          <a:p>
            <a:pPr marL="0" indent="0" algn="just">
              <a:buNone/>
            </a:pPr>
            <a:endParaRPr lang="en-GB" sz="1400" dirty="0">
              <a:latin typeface="Arial" pitchFamily="34" charset="0"/>
              <a:cs typeface="Arial" pitchFamily="34" charset="0"/>
            </a:endParaRPr>
          </a:p>
          <a:p>
            <a:pPr marL="0" indent="0" algn="just">
              <a:buNone/>
            </a:pPr>
            <a:r>
              <a:rPr lang="en-GB" sz="1400" dirty="0" smtClean="0">
                <a:latin typeface="Arial" pitchFamily="34" charset="0"/>
                <a:cs typeface="Arial" pitchFamily="34" charset="0"/>
              </a:rPr>
              <a:t>Distinctive Viking artwork on hogback tombstones are found throughout Yorkshire and may originate from Danish settlers in the AD 870s. They are shaped like buildings with beasts clinging and biting the gable ends; 11 were found in St. Peter’s Church in Brompton.</a:t>
            </a:r>
            <a:endParaRPr lang="en-GB" sz="1400" dirty="0">
              <a:solidFill>
                <a:srgbClr val="FF0000"/>
              </a:solidFill>
              <a:latin typeface="Arial" pitchFamily="34" charset="0"/>
              <a:cs typeface="Arial" pitchFamily="34" charset="0"/>
            </a:endParaRPr>
          </a:p>
        </p:txBody>
      </p:sp>
      <p:sp>
        <p:nvSpPr>
          <p:cNvPr id="27652" name="Rectangle 4"/>
          <p:cNvSpPr>
            <a:spLocks noGrp="1" noChangeArrowheads="1"/>
          </p:cNvSpPr>
          <p:nvPr>
            <p:ph sz="quarter" idx="3"/>
          </p:nvPr>
        </p:nvSpPr>
        <p:spPr>
          <a:xfrm>
            <a:off x="4800600" y="5553075"/>
            <a:ext cx="4038600" cy="1152525"/>
          </a:xfrm>
        </p:spPr>
        <p:txBody>
          <a:bodyPr>
            <a:normAutofit/>
          </a:bodyPr>
          <a:lstStyle/>
          <a:p>
            <a:pPr marL="0" indent="0">
              <a:buFont typeface="Arial" pitchFamily="34" charset="0"/>
              <a:buNone/>
            </a:pPr>
            <a:r>
              <a:rPr lang="en-US" sz="1600" b="1" dirty="0" smtClean="0">
                <a:latin typeface="Arial" pitchFamily="34" charset="0"/>
                <a:cs typeface="Arial" pitchFamily="34" charset="0"/>
              </a:rPr>
              <a:t>Why might historians disagree on the exact dates for the hogback tombs? </a:t>
            </a:r>
            <a:endParaRPr lang="en-GB" sz="1600" b="1" dirty="0" smtClean="0">
              <a:latin typeface="Arial" pitchFamily="34" charset="0"/>
              <a:cs typeface="Arial" pitchFamily="34" charset="0"/>
            </a:endParaRPr>
          </a:p>
        </p:txBody>
      </p:sp>
      <p:pic>
        <p:nvPicPr>
          <p:cNvPr id="7" name="Picture 2" descr="Viking2.jpg"/>
          <p:cNvPicPr>
            <a:picLocks noChangeAspect="1"/>
          </p:cNvPicPr>
          <p:nvPr/>
        </p:nvPicPr>
        <p:blipFill>
          <a:blip r:embed="rId3" cstate="print"/>
          <a:srcRect/>
          <a:stretch>
            <a:fillRect/>
          </a:stretch>
        </p:blipFill>
        <p:spPr bwMode="auto">
          <a:xfrm>
            <a:off x="5432479" y="1106269"/>
            <a:ext cx="2851042" cy="3832225"/>
          </a:xfrm>
          <a:prstGeom prst="rect">
            <a:avLst/>
          </a:prstGeom>
          <a:noFill/>
          <a:ln w="9525">
            <a:noFill/>
            <a:miter lim="800000"/>
            <a:headEnd/>
            <a:tailEnd/>
          </a:ln>
        </p:spPr>
      </p:pic>
      <p:sp>
        <p:nvSpPr>
          <p:cNvPr id="8" name="Rectangle 7"/>
          <p:cNvSpPr/>
          <p:nvPr/>
        </p:nvSpPr>
        <p:spPr>
          <a:xfrm>
            <a:off x="4572000" y="4840069"/>
            <a:ext cx="4572000" cy="584776"/>
          </a:xfrm>
          <a:prstGeom prst="rect">
            <a:avLst/>
          </a:prstGeom>
        </p:spPr>
        <p:txBody>
          <a:bodyPr>
            <a:spAutoFit/>
          </a:bodyPr>
          <a:lstStyle/>
          <a:p>
            <a:pPr algn="ctr"/>
            <a:r>
              <a:rPr lang="en-US" sz="1200" dirty="0" smtClean="0">
                <a:latin typeface="Arial" pitchFamily="34" charset="0"/>
                <a:cs typeface="Arial" pitchFamily="34" charset="0"/>
              </a:rPr>
              <a:t> </a:t>
            </a:r>
            <a:r>
              <a:rPr lang="en-US" sz="1000" dirty="0" smtClean="0">
                <a:latin typeface="Arial" pitchFamily="34" charset="0"/>
                <a:cs typeface="Arial" pitchFamily="34" charset="0"/>
              </a:rPr>
              <a:t>Danes, Jutes and Norwegians can all be described as Vikings.</a:t>
            </a:r>
          </a:p>
          <a:p>
            <a:pPr algn="ctr"/>
            <a:r>
              <a:rPr lang="en-US" sz="1000" dirty="0" smtClean="0">
                <a:latin typeface="Arial" pitchFamily="34" charset="0"/>
                <a:cs typeface="Arial" pitchFamily="34" charset="0"/>
              </a:rPr>
              <a:t>‘Viking’</a:t>
            </a:r>
            <a:r>
              <a:rPr lang="en-US" sz="1000" dirty="0">
                <a:latin typeface="Arial" pitchFamily="34" charset="0"/>
                <a:cs typeface="Arial" pitchFamily="34" charset="0"/>
              </a:rPr>
              <a:t> </a:t>
            </a:r>
            <a:r>
              <a:rPr lang="en-US" sz="1000" dirty="0" smtClean="0">
                <a:latin typeface="Arial" pitchFamily="34" charset="0"/>
                <a:cs typeface="Arial" pitchFamily="34" charset="0"/>
              </a:rPr>
              <a:t>really means ‘to go plundering’. </a:t>
            </a:r>
          </a:p>
          <a:p>
            <a:pPr algn="ctr"/>
            <a:r>
              <a:rPr lang="en-US" sz="1000" dirty="0" smtClean="0">
                <a:latin typeface="Arial" pitchFamily="34" charset="0"/>
                <a:cs typeface="Arial" pitchFamily="34" charset="0"/>
              </a:rPr>
              <a:t>[Illustration by Keith Palmer]</a:t>
            </a:r>
          </a:p>
        </p:txBody>
      </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2400" y="304800"/>
            <a:ext cx="8713787" cy="936625"/>
          </a:xfrm>
        </p:spPr>
        <p:txBody>
          <a:bodyPr>
            <a:normAutofit fontScale="90000"/>
          </a:bodyPr>
          <a:lstStyle/>
          <a:p>
            <a:pPr eaLnBrk="1" hangingPunct="1">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10th Century) Viking Life and Influences</a:t>
            </a:r>
            <a:endParaRPr lang="en-GB" altLang="en-US" sz="4900" b="1" dirty="0" smtClean="0">
              <a:solidFill>
                <a:srgbClr val="000000"/>
              </a:solidFill>
              <a:latin typeface="Arial" pitchFamily="34" charset="0"/>
              <a:cs typeface="Arial" pitchFamily="34" charset="0"/>
            </a:endParaRPr>
          </a:p>
        </p:txBody>
      </p:sp>
      <p:sp>
        <p:nvSpPr>
          <p:cNvPr id="13315" name="Rectangle 3"/>
          <p:cNvSpPr>
            <a:spLocks noGrp="1" noChangeArrowheads="1"/>
          </p:cNvSpPr>
          <p:nvPr>
            <p:ph type="body" sz="half" idx="1"/>
          </p:nvPr>
        </p:nvSpPr>
        <p:spPr>
          <a:xfrm>
            <a:off x="457200" y="1295400"/>
            <a:ext cx="4038600" cy="5183187"/>
          </a:xfrm>
        </p:spPr>
        <p:txBody>
          <a:bodyPr/>
          <a:lstStyle/>
          <a:p>
            <a:pPr marL="0" indent="0" algn="just">
              <a:buNone/>
            </a:pPr>
            <a:r>
              <a:rPr lang="en-GB" sz="1400" dirty="0" smtClean="0">
                <a:latin typeface="Arial" pitchFamily="34" charset="0"/>
                <a:cs typeface="Arial" pitchFamily="34" charset="0"/>
              </a:rPr>
              <a:t>The Vikings made their greatest impact in North Yorkshire.  Numerous settlements are indicated by place names ending in ‘by’, ‘</a:t>
            </a:r>
            <a:r>
              <a:rPr lang="en-GB" sz="1400" dirty="0" err="1" smtClean="0">
                <a:latin typeface="Arial" pitchFamily="34" charset="0"/>
                <a:cs typeface="Arial" pitchFamily="34" charset="0"/>
              </a:rPr>
              <a:t>thorpe</a:t>
            </a:r>
            <a:r>
              <a:rPr lang="en-GB" sz="1400" dirty="0" smtClean="0">
                <a:latin typeface="Arial" pitchFamily="34" charset="0"/>
                <a:cs typeface="Arial" pitchFamily="34" charset="0"/>
              </a:rPr>
              <a:t>’ or ‘</a:t>
            </a:r>
            <a:r>
              <a:rPr lang="en-GB" sz="1400" dirty="0" err="1" smtClean="0">
                <a:latin typeface="Arial" pitchFamily="34" charset="0"/>
                <a:cs typeface="Arial" pitchFamily="34" charset="0"/>
              </a:rPr>
              <a:t>thwaite</a:t>
            </a:r>
            <a:r>
              <a:rPr lang="en-GB" sz="1400" dirty="0" smtClean="0">
                <a:latin typeface="Arial" pitchFamily="34" charset="0"/>
                <a:cs typeface="Arial" pitchFamily="34" charset="0"/>
              </a:rPr>
              <a:t>’ and the survival of administration units, such as the ridings, </a:t>
            </a:r>
            <a:r>
              <a:rPr lang="en-GB" sz="1400" dirty="0" err="1" smtClean="0">
                <a:latin typeface="Arial" pitchFamily="34" charset="0"/>
                <a:cs typeface="Arial" pitchFamily="34" charset="0"/>
              </a:rPr>
              <a:t>wapentakes</a:t>
            </a:r>
            <a:r>
              <a:rPr lang="en-GB" sz="1400" dirty="0" smtClean="0">
                <a:latin typeface="Arial" pitchFamily="34" charset="0"/>
                <a:cs typeface="Arial" pitchFamily="34" charset="0"/>
              </a:rPr>
              <a:t>, and </a:t>
            </a:r>
            <a:r>
              <a:rPr lang="en-GB" sz="1400" dirty="0" err="1" smtClean="0">
                <a:latin typeface="Arial" pitchFamily="34" charset="0"/>
                <a:cs typeface="Arial" pitchFamily="34" charset="0"/>
              </a:rPr>
              <a:t>bierlows</a:t>
            </a:r>
            <a:r>
              <a:rPr lang="en-GB" sz="1400" dirty="0" smtClean="0">
                <a:latin typeface="Arial" pitchFamily="34" charset="0"/>
                <a:cs typeface="Arial" pitchFamily="34" charset="0"/>
              </a:rPr>
              <a:t>.</a:t>
            </a:r>
          </a:p>
          <a:p>
            <a:pPr marL="0" indent="0" algn="just">
              <a:buNone/>
            </a:pPr>
            <a:endParaRPr lang="en-GB" sz="1400" dirty="0" smtClean="0">
              <a:latin typeface="Arial" pitchFamily="34" charset="0"/>
              <a:cs typeface="Arial" pitchFamily="34" charset="0"/>
            </a:endParaRPr>
          </a:p>
          <a:p>
            <a:pPr marL="0" indent="0" algn="just">
              <a:buNone/>
            </a:pPr>
            <a:r>
              <a:rPr lang="en-GB" sz="1400" dirty="0" smtClean="0">
                <a:latin typeface="Arial" pitchFamily="34" charset="0"/>
                <a:cs typeface="Arial" pitchFamily="34" charset="0"/>
              </a:rPr>
              <a:t>Archaeological discoveries in York (</a:t>
            </a:r>
            <a:r>
              <a:rPr lang="en-GB" sz="1400" dirty="0" err="1" smtClean="0">
                <a:latin typeface="Arial" pitchFamily="34" charset="0"/>
                <a:cs typeface="Arial" pitchFamily="34" charset="0"/>
              </a:rPr>
              <a:t>Yorvic</a:t>
            </a:r>
            <a:r>
              <a:rPr lang="en-GB" sz="1400" dirty="0" smtClean="0">
                <a:latin typeface="Arial" pitchFamily="34" charset="0"/>
                <a:cs typeface="Arial" pitchFamily="34" charset="0"/>
              </a:rPr>
              <a:t>) reveal a thriving trading centre where goods were imported from Norway, the Baltic and Europe. Excavations of workshops and the discovery of ornate artefacts provide evidence that the Vikings were not simply bloodthirsty plunderers but highly creative and skilled craftsmen. In fact, York’s layout has changed little and Viking street names, such as </a:t>
            </a:r>
            <a:r>
              <a:rPr lang="en-GB" sz="1400" dirty="0" err="1" smtClean="0">
                <a:latin typeface="Arial" pitchFamily="34" charset="0"/>
                <a:cs typeface="Arial" pitchFamily="34" charset="0"/>
              </a:rPr>
              <a:t>Coppergate</a:t>
            </a:r>
            <a:r>
              <a:rPr lang="en-GB" sz="1400" dirty="0" smtClean="0">
                <a:latin typeface="Arial" pitchFamily="34" charset="0"/>
                <a:cs typeface="Arial" pitchFamily="34" charset="0"/>
              </a:rPr>
              <a:t> and </a:t>
            </a:r>
            <a:r>
              <a:rPr lang="en-GB" sz="1400" dirty="0" err="1" smtClean="0">
                <a:latin typeface="Arial" pitchFamily="34" charset="0"/>
                <a:cs typeface="Arial" pitchFamily="34" charset="0"/>
              </a:rPr>
              <a:t>Micklegate</a:t>
            </a:r>
            <a:r>
              <a:rPr lang="en-GB" sz="1400" dirty="0" smtClean="0">
                <a:latin typeface="Arial" pitchFamily="34" charset="0"/>
                <a:cs typeface="Arial" pitchFamily="34" charset="0"/>
              </a:rPr>
              <a:t>, remain.</a:t>
            </a:r>
          </a:p>
          <a:p>
            <a:pPr marL="0" indent="0" algn="just">
              <a:buNone/>
            </a:pPr>
            <a:endParaRPr lang="en-GB" sz="1400" dirty="0" smtClean="0">
              <a:latin typeface="Arial" pitchFamily="34" charset="0"/>
              <a:cs typeface="Arial" pitchFamily="34" charset="0"/>
            </a:endParaRPr>
          </a:p>
          <a:p>
            <a:pPr marL="0" indent="0" algn="just">
              <a:buNone/>
            </a:pPr>
            <a:r>
              <a:rPr lang="en-US" sz="1400" dirty="0" smtClean="0">
                <a:latin typeface="Arial" pitchFamily="34" charset="0"/>
                <a:cs typeface="Arial" pitchFamily="34" charset="0"/>
              </a:rPr>
              <a:t>A hoard discovered in 2012 in a field near </a:t>
            </a:r>
            <a:r>
              <a:rPr lang="en-US" sz="1400" dirty="0" err="1" smtClean="0">
                <a:latin typeface="Arial" pitchFamily="34" charset="0"/>
                <a:cs typeface="Arial" pitchFamily="34" charset="0"/>
              </a:rPr>
              <a:t>Bedale</a:t>
            </a:r>
            <a:r>
              <a:rPr lang="en-US" sz="1400" dirty="0" smtClean="0">
                <a:latin typeface="Arial" pitchFamily="34" charset="0"/>
                <a:cs typeface="Arial" pitchFamily="34" charset="0"/>
              </a:rPr>
              <a:t> contains rare </a:t>
            </a:r>
            <a:r>
              <a:rPr lang="en-US" sz="1400" dirty="0" err="1" smtClean="0">
                <a:latin typeface="Arial" pitchFamily="34" charset="0"/>
                <a:cs typeface="Arial" pitchFamily="34" charset="0"/>
              </a:rPr>
              <a:t>jewellery</a:t>
            </a:r>
            <a:r>
              <a:rPr lang="en-US" sz="1400" dirty="0" smtClean="0">
                <a:latin typeface="Arial" pitchFamily="34" charset="0"/>
                <a:cs typeface="Arial" pitchFamily="34" charset="0"/>
              </a:rPr>
              <a:t> and </a:t>
            </a:r>
            <a:r>
              <a:rPr lang="en-US" sz="1400" dirty="0" err="1" smtClean="0">
                <a:latin typeface="Arial" pitchFamily="34" charset="0"/>
                <a:cs typeface="Arial" pitchFamily="34" charset="0"/>
              </a:rPr>
              <a:t>artefacts</a:t>
            </a:r>
            <a:r>
              <a:rPr lang="en-US" sz="1400" dirty="0" smtClean="0">
                <a:latin typeface="Arial" pitchFamily="34" charset="0"/>
                <a:cs typeface="Arial" pitchFamily="34" charset="0"/>
              </a:rPr>
              <a:t>. It includes a silver neck ring, one of the largest ever found, now on display in York  Museum.</a:t>
            </a:r>
            <a:endParaRPr lang="en-GB" sz="1400" dirty="0" smtClean="0">
              <a:latin typeface="Arial" pitchFamily="34" charset="0"/>
              <a:cs typeface="Arial" pitchFamily="34" charset="0"/>
            </a:endParaRPr>
          </a:p>
        </p:txBody>
      </p:sp>
      <p:sp>
        <p:nvSpPr>
          <p:cNvPr id="13316" name="Rectangle 4"/>
          <p:cNvSpPr>
            <a:spLocks noGrp="1" noChangeArrowheads="1"/>
          </p:cNvSpPr>
          <p:nvPr>
            <p:ph sz="quarter" idx="3"/>
          </p:nvPr>
        </p:nvSpPr>
        <p:spPr>
          <a:xfrm>
            <a:off x="4572000" y="4953000"/>
            <a:ext cx="4173538" cy="1163637"/>
          </a:xfrm>
        </p:spPr>
        <p:txBody>
          <a:bodyPr>
            <a:normAutofit/>
          </a:bodyPr>
          <a:lstStyle/>
          <a:p>
            <a:pPr marL="0" indent="0" eaLnBrk="1" hangingPunct="1">
              <a:buFont typeface="Arial" pitchFamily="34" charset="0"/>
              <a:buNone/>
            </a:pPr>
            <a:r>
              <a:rPr lang="en-US" sz="1600" b="1" dirty="0" smtClean="0">
                <a:latin typeface="Arial" pitchFamily="34" charset="0"/>
                <a:cs typeface="Arial" pitchFamily="34" charset="0"/>
              </a:rPr>
              <a:t>What does the discovery of ornate </a:t>
            </a:r>
            <a:r>
              <a:rPr lang="en-US" sz="1600" b="1" dirty="0" err="1" smtClean="0">
                <a:latin typeface="Arial" pitchFamily="34" charset="0"/>
                <a:cs typeface="Arial" pitchFamily="34" charset="0"/>
              </a:rPr>
              <a:t>Jewellery</a:t>
            </a:r>
            <a:r>
              <a:rPr lang="en-US" sz="1600" b="1" dirty="0" smtClean="0">
                <a:latin typeface="Arial" pitchFamily="34" charset="0"/>
                <a:cs typeface="Arial" pitchFamily="34" charset="0"/>
              </a:rPr>
              <a:t> in  York and Bedale tell us about the Vikings ?</a:t>
            </a:r>
            <a:endParaRPr lang="en-GB" sz="1600" b="1" dirty="0" smtClean="0">
              <a:latin typeface="Arial" pitchFamily="34" charset="0"/>
              <a:cs typeface="Arial" pitchFamily="34" charset="0"/>
            </a:endParaRPr>
          </a:p>
        </p:txBody>
      </p:sp>
      <p:pic>
        <p:nvPicPr>
          <p:cNvPr id="7" name="Picture 6" descr="Viking Lady.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400" y="1523164"/>
            <a:ext cx="3917340" cy="2933861"/>
          </a:xfrm>
          <a:prstGeom prst="rect">
            <a:avLst/>
          </a:prstGeom>
        </p:spPr>
      </p:pic>
      <p:sp>
        <p:nvSpPr>
          <p:cNvPr id="8" name="TextBox 7"/>
          <p:cNvSpPr txBox="1"/>
          <p:nvPr/>
        </p:nvSpPr>
        <p:spPr>
          <a:xfrm>
            <a:off x="5282045" y="4457025"/>
            <a:ext cx="2895600" cy="400110"/>
          </a:xfrm>
          <a:prstGeom prst="rect">
            <a:avLst/>
          </a:prstGeom>
          <a:noFill/>
        </p:spPr>
        <p:txBody>
          <a:bodyPr wrap="square" rtlCol="0">
            <a:spAutoFit/>
          </a:bodyPr>
          <a:lstStyle/>
          <a:p>
            <a:pPr algn="ctr"/>
            <a:r>
              <a:rPr lang="en-GB" sz="1000" dirty="0" smtClean="0">
                <a:latin typeface="Arial" pitchFamily="34" charset="0"/>
                <a:cs typeface="Arial" pitchFamily="34" charset="0"/>
              </a:rPr>
              <a:t>Viking day in York. </a:t>
            </a:r>
          </a:p>
          <a:p>
            <a:pPr algn="ctr"/>
            <a:r>
              <a:rPr lang="en-GB" sz="1000" dirty="0" smtClean="0">
                <a:latin typeface="Arial" pitchFamily="34" charset="0"/>
                <a:cs typeface="Arial" pitchFamily="34" charset="0"/>
              </a:rPr>
              <a:t>[Photograph by Keith Palmer]</a:t>
            </a:r>
            <a:endParaRPr lang="en-GB" sz="1000" dirty="0">
              <a:latin typeface="Arial" pitchFamily="34" charset="0"/>
              <a:cs typeface="Arial" pitchFamily="34" charset="0"/>
            </a:endParaRPr>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8"/>
          <p:cNvSpPr txBox="1">
            <a:spLocks noChangeArrowheads="1"/>
          </p:cNvSpPr>
          <p:nvPr/>
        </p:nvSpPr>
        <p:spPr bwMode="auto">
          <a:xfrm>
            <a:off x="4800600" y="4572000"/>
            <a:ext cx="3527425" cy="400110"/>
          </a:xfrm>
          <a:prstGeom prst="rect">
            <a:avLst/>
          </a:prstGeom>
          <a:noFill/>
          <a:ln w="9525">
            <a:noFill/>
            <a:miter lim="800000"/>
            <a:headEnd/>
            <a:tailEnd/>
          </a:ln>
        </p:spPr>
        <p:txBody>
          <a:bodyPr>
            <a:spAutoFit/>
          </a:bodyPr>
          <a:lstStyle/>
          <a:p>
            <a:pPr algn="ctr"/>
            <a:r>
              <a:rPr lang="en-US" sz="1000" dirty="0" smtClean="0">
                <a:latin typeface="Arial" pitchFamily="34" charset="0"/>
                <a:cs typeface="Arial" pitchFamily="34" charset="0"/>
              </a:rPr>
              <a:t>Memorial, Stamford Bridge. </a:t>
            </a:r>
          </a:p>
          <a:p>
            <a:pPr algn="ctr"/>
            <a:r>
              <a:rPr lang="en-US" sz="1000" dirty="0" smtClean="0">
                <a:latin typeface="Arial" pitchFamily="34" charset="0"/>
                <a:cs typeface="Arial" pitchFamily="34" charset="0"/>
              </a:rPr>
              <a:t>[Photograph by Keith Palmer]</a:t>
            </a:r>
            <a:endParaRPr lang="en-US" sz="1000" baseline="30000" dirty="0">
              <a:latin typeface="Arial" pitchFamily="34" charset="0"/>
              <a:cs typeface="Arial" pitchFamily="34" charset="0"/>
            </a:endParaRPr>
          </a:p>
        </p:txBody>
      </p:sp>
      <p:sp>
        <p:nvSpPr>
          <p:cNvPr id="14339" name="Rectangle 2"/>
          <p:cNvSpPr>
            <a:spLocks noGrp="1" noChangeArrowheads="1"/>
          </p:cNvSpPr>
          <p:nvPr>
            <p:ph type="title"/>
          </p:nvPr>
        </p:nvSpPr>
        <p:spPr>
          <a:xfrm>
            <a:off x="179388" y="115888"/>
            <a:ext cx="8713787" cy="936625"/>
          </a:xfrm>
        </p:spPr>
        <p:txBody>
          <a:bodyPr>
            <a:normAutofit/>
          </a:bodyPr>
          <a:lstStyle/>
          <a:p>
            <a:pPr eaLnBrk="1" hangingPunct="1">
              <a:lnSpc>
                <a:spcPct val="80000"/>
              </a:lnSpc>
            </a:pPr>
            <a:r>
              <a:rPr lang="en-GB" b="1" dirty="0" smtClean="0">
                <a:latin typeface="Arial" pitchFamily="34" charset="0"/>
                <a:cs typeface="Arial" pitchFamily="34" charset="0"/>
              </a:rPr>
              <a:t> (11th Century</a:t>
            </a:r>
            <a:r>
              <a:rPr lang="en-GB" b="1" dirty="0" smtClean="0">
                <a:solidFill>
                  <a:srgbClr val="000000"/>
                </a:solidFill>
                <a:latin typeface="Arial" pitchFamily="34" charset="0"/>
                <a:cs typeface="Arial" pitchFamily="34" charset="0"/>
              </a:rPr>
              <a:t>) The Normans</a:t>
            </a:r>
            <a:endParaRPr lang="en-GB" altLang="en-US" sz="4900" b="1" dirty="0" smtClean="0">
              <a:solidFill>
                <a:srgbClr val="000000"/>
              </a:solidFill>
              <a:latin typeface="Arial" pitchFamily="34" charset="0"/>
              <a:cs typeface="Arial" pitchFamily="34" charset="0"/>
            </a:endParaRPr>
          </a:p>
        </p:txBody>
      </p:sp>
      <p:sp>
        <p:nvSpPr>
          <p:cNvPr id="14340" name="Rectangle 3"/>
          <p:cNvSpPr>
            <a:spLocks noGrp="1" noChangeArrowheads="1"/>
          </p:cNvSpPr>
          <p:nvPr>
            <p:ph type="body" sz="half" idx="1"/>
          </p:nvPr>
        </p:nvSpPr>
        <p:spPr>
          <a:xfrm>
            <a:off x="468313" y="1295400"/>
            <a:ext cx="4038600" cy="5184775"/>
          </a:xfrm>
        </p:spPr>
        <p:txBody>
          <a:bodyPr>
            <a:normAutofit/>
          </a:bodyPr>
          <a:lstStyle/>
          <a:p>
            <a:pPr marL="0" indent="0" algn="just" fontAlgn="base">
              <a:buNone/>
            </a:pPr>
            <a:r>
              <a:rPr lang="en-GB" sz="1400" dirty="0" smtClean="0">
                <a:latin typeface="Arial" pitchFamily="34" charset="0"/>
                <a:cs typeface="Arial" pitchFamily="34" charset="0"/>
              </a:rPr>
              <a:t>The King of Norway landed in the north in AD 1066 to challenge the newly crowned Harold </a:t>
            </a:r>
            <a:r>
              <a:rPr lang="en-GB" sz="1400" dirty="0" err="1" smtClean="0">
                <a:latin typeface="Arial" pitchFamily="34" charset="0"/>
                <a:cs typeface="Arial" pitchFamily="34" charset="0"/>
              </a:rPr>
              <a:t>Godwinson</a:t>
            </a:r>
            <a:r>
              <a:rPr lang="en-GB" sz="1400" dirty="0" smtClean="0">
                <a:latin typeface="Arial" pitchFamily="34" charset="0"/>
                <a:cs typeface="Arial" pitchFamily="34" charset="0"/>
              </a:rPr>
              <a:t> for the throne of England. He was defeated in a bloody battle at Stamford Bridge (where two monuments now stand). This is thought to have signified the end of the Viking Age. Less than three weeks later, Harold was defeated at Hastings by the Normans. This ended the Anglo-Saxon era.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In AD 1069, the people of Yorkshire rose in rebellion.  King William marched to York and built the first of many castles across Yorkshire.</a:t>
            </a:r>
            <a:r>
              <a:rPr lang="en-GB" sz="1400" dirty="0">
                <a:latin typeface="Arial" pitchFamily="34" charset="0"/>
                <a:cs typeface="Arial" pitchFamily="34" charset="0"/>
              </a:rPr>
              <a:t> </a:t>
            </a:r>
            <a:r>
              <a:rPr lang="en-GB" sz="1400" dirty="0" smtClean="0">
                <a:latin typeface="Arial" pitchFamily="34" charset="0"/>
                <a:cs typeface="Arial" pitchFamily="34" charset="0"/>
              </a:rPr>
              <a:t>His men burned crops, slaughtered animals and destroyed farm tools. This 'scorched earth' policy was called the Harrying of the North; thousands died and hundreds of settlements lay desolate. According to the </a:t>
            </a:r>
            <a:r>
              <a:rPr lang="en-GB" sz="1400" i="1" dirty="0" err="1" smtClean="0">
                <a:latin typeface="Arial" pitchFamily="34" charset="0"/>
                <a:cs typeface="Arial" pitchFamily="34" charset="0"/>
              </a:rPr>
              <a:t>Domesday</a:t>
            </a:r>
            <a:r>
              <a:rPr lang="en-GB" sz="1400" i="1" dirty="0" smtClean="0">
                <a:latin typeface="Arial" pitchFamily="34" charset="0"/>
                <a:cs typeface="Arial" pitchFamily="34" charset="0"/>
              </a:rPr>
              <a:t> Book </a:t>
            </a:r>
            <a:r>
              <a:rPr lang="en-GB" sz="1400" dirty="0" smtClean="0">
                <a:latin typeface="Arial" pitchFamily="34" charset="0"/>
                <a:cs typeface="Arial" pitchFamily="34" charset="0"/>
              </a:rPr>
              <a:t>large areas of Yorkshire were still devastated in AD 1086. </a:t>
            </a:r>
            <a:endParaRPr lang="en-GB" sz="1400" dirty="0">
              <a:latin typeface="Arial" pitchFamily="34" charset="0"/>
              <a:cs typeface="Arial" pitchFamily="34" charset="0"/>
            </a:endParaRPr>
          </a:p>
        </p:txBody>
      </p:sp>
      <p:sp>
        <p:nvSpPr>
          <p:cNvPr id="14341" name="Rectangle 4"/>
          <p:cNvSpPr>
            <a:spLocks noGrp="1" noChangeArrowheads="1"/>
          </p:cNvSpPr>
          <p:nvPr>
            <p:ph sz="quarter" idx="3"/>
          </p:nvPr>
        </p:nvSpPr>
        <p:spPr>
          <a:xfrm>
            <a:off x="4648200" y="5029200"/>
            <a:ext cx="4038600" cy="1152525"/>
          </a:xfrm>
        </p:spPr>
        <p:txBody>
          <a:bodyPr>
            <a:noAutofit/>
          </a:bodyPr>
          <a:lstStyle/>
          <a:p>
            <a:pPr marL="0" indent="0" eaLnBrk="1" hangingPunct="1">
              <a:buFont typeface="Arial" pitchFamily="34" charset="0"/>
              <a:buNone/>
            </a:pPr>
            <a:endParaRPr lang="en-US" sz="1600" b="1" dirty="0" smtClean="0">
              <a:latin typeface="Arial" pitchFamily="34" charset="0"/>
              <a:cs typeface="Arial" pitchFamily="34" charset="0"/>
            </a:endParaRPr>
          </a:p>
          <a:p>
            <a:pPr marL="0" indent="0" eaLnBrk="1" hangingPunct="1">
              <a:buFont typeface="Arial" pitchFamily="34" charset="0"/>
              <a:buNone/>
            </a:pPr>
            <a:r>
              <a:rPr lang="en-US" sz="1600" b="1" dirty="0" smtClean="0">
                <a:latin typeface="Arial" pitchFamily="34" charset="0"/>
                <a:cs typeface="Arial" pitchFamily="34" charset="0"/>
              </a:rPr>
              <a:t>Was the  Battle of Stamford Bridge the real reason why William became king of England?</a:t>
            </a:r>
            <a:endParaRPr lang="en-GB" sz="1600" b="1" dirty="0" smtClean="0">
              <a:latin typeface="Arial" pitchFamily="34" charset="0"/>
              <a:cs typeface="Arial" pitchFamily="34" charset="0"/>
            </a:endParaRPr>
          </a:p>
        </p:txBody>
      </p:sp>
      <p:pic>
        <p:nvPicPr>
          <p:cNvPr id="2" name="Picture 1" descr="6921732572_01c6e1162d_z.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400" y="1371600"/>
            <a:ext cx="3721100" cy="3084410"/>
          </a:xfrm>
          <a:prstGeom prst="rect">
            <a:avLst/>
          </a:prstGeom>
        </p:spPr>
      </p:pic>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Box 8"/>
          <p:cNvSpPr txBox="1">
            <a:spLocks noChangeArrowheads="1"/>
          </p:cNvSpPr>
          <p:nvPr/>
        </p:nvSpPr>
        <p:spPr bwMode="auto">
          <a:xfrm>
            <a:off x="4932363" y="4076700"/>
            <a:ext cx="3527425" cy="400110"/>
          </a:xfrm>
          <a:prstGeom prst="rect">
            <a:avLst/>
          </a:prstGeom>
          <a:noFill/>
          <a:ln w="9525">
            <a:noFill/>
            <a:miter lim="800000"/>
            <a:headEnd/>
            <a:tailEnd/>
          </a:ln>
        </p:spPr>
        <p:txBody>
          <a:bodyPr>
            <a:spAutoFit/>
          </a:bodyPr>
          <a:lstStyle/>
          <a:p>
            <a:pPr algn="ctr"/>
            <a:r>
              <a:rPr lang="en-US" sz="1000" dirty="0">
                <a:latin typeface="Arial" pitchFamily="34" charset="0"/>
                <a:cs typeface="Arial" pitchFamily="34" charset="0"/>
              </a:rPr>
              <a:t>Clifford’s Tower, </a:t>
            </a:r>
            <a:r>
              <a:rPr lang="en-US" sz="1000" dirty="0" smtClean="0">
                <a:latin typeface="Arial" pitchFamily="34" charset="0"/>
                <a:cs typeface="Arial" pitchFamily="34" charset="0"/>
              </a:rPr>
              <a:t>York. </a:t>
            </a:r>
          </a:p>
          <a:p>
            <a:pPr algn="ctr"/>
            <a:r>
              <a:rPr lang="en-US" sz="1000" dirty="0">
                <a:latin typeface="Arial" pitchFamily="34" charset="0"/>
                <a:cs typeface="Arial" pitchFamily="34" charset="0"/>
              </a:rPr>
              <a:t>[</a:t>
            </a:r>
            <a:r>
              <a:rPr lang="en-US" sz="1000" dirty="0" smtClean="0">
                <a:latin typeface="Arial" pitchFamily="34" charset="0"/>
                <a:cs typeface="Arial" pitchFamily="34" charset="0"/>
              </a:rPr>
              <a:t>Photograph by Keith Palmer]</a:t>
            </a:r>
            <a:endParaRPr lang="en-US" sz="1000" baseline="30000" dirty="0">
              <a:latin typeface="Arial" pitchFamily="34" charset="0"/>
              <a:cs typeface="Arial" pitchFamily="34" charset="0"/>
            </a:endParaRPr>
          </a:p>
        </p:txBody>
      </p:sp>
      <p:sp>
        <p:nvSpPr>
          <p:cNvPr id="30722" name="Rectangle 2"/>
          <p:cNvSpPr>
            <a:spLocks noGrp="1" noChangeArrowheads="1"/>
          </p:cNvSpPr>
          <p:nvPr>
            <p:ph type="title"/>
          </p:nvPr>
        </p:nvSpPr>
        <p:spPr>
          <a:xfrm>
            <a:off x="228600" y="304800"/>
            <a:ext cx="8713787" cy="936625"/>
          </a:xfrm>
        </p:spPr>
        <p:txBody>
          <a:bodyPr>
            <a:normAutofit fontScale="90000"/>
          </a:bodyPr>
          <a:lstStyle/>
          <a:p>
            <a:pPr>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(12th Century</a:t>
            </a:r>
            <a:r>
              <a:rPr lang="en-GB" b="1" dirty="0" smtClean="0">
                <a:solidFill>
                  <a:srgbClr val="000000"/>
                </a:solidFill>
                <a:latin typeface="Arial" pitchFamily="34" charset="0"/>
                <a:cs typeface="Arial" pitchFamily="34" charset="0"/>
              </a:rPr>
              <a:t>) Recovery and </a:t>
            </a:r>
            <a:r>
              <a:rPr lang="en-US" b="1" dirty="0" smtClean="0">
                <a:latin typeface="Arial" pitchFamily="34" charset="0"/>
                <a:cs typeface="Arial" pitchFamily="34" charset="0"/>
              </a:rPr>
              <a:t>Massacres</a:t>
            </a:r>
            <a:endParaRPr lang="en-GB" altLang="en-US" sz="4900" b="1" dirty="0" smtClean="0">
              <a:solidFill>
                <a:srgbClr val="000000"/>
              </a:solidFill>
              <a:latin typeface="Arial" pitchFamily="34" charset="0"/>
              <a:cs typeface="Arial" pitchFamily="34" charset="0"/>
            </a:endParaRPr>
          </a:p>
        </p:txBody>
      </p:sp>
      <p:sp>
        <p:nvSpPr>
          <p:cNvPr id="30723" name="Rectangle 3"/>
          <p:cNvSpPr>
            <a:spLocks noGrp="1" noChangeArrowheads="1"/>
          </p:cNvSpPr>
          <p:nvPr>
            <p:ph type="body" sz="half" idx="1"/>
          </p:nvPr>
        </p:nvSpPr>
        <p:spPr>
          <a:xfrm>
            <a:off x="457200" y="1341438"/>
            <a:ext cx="4038600" cy="5184775"/>
          </a:xfrm>
        </p:spPr>
        <p:txBody>
          <a:bodyPr/>
          <a:lstStyle/>
          <a:p>
            <a:pPr marL="0" indent="0" algn="just" fontAlgn="base">
              <a:buNone/>
            </a:pPr>
            <a:r>
              <a:rPr lang="en-GB" sz="1400" dirty="0" smtClean="0">
                <a:latin typeface="Arial" pitchFamily="34" charset="0"/>
                <a:cs typeface="Arial" pitchFamily="34" charset="0"/>
              </a:rPr>
              <a:t>In the 12th century Yorkshire started to recover and prosper.</a:t>
            </a:r>
            <a:r>
              <a:rPr lang="en-GB" sz="1400" dirty="0">
                <a:latin typeface="Arial" pitchFamily="34" charset="0"/>
                <a:cs typeface="Arial" pitchFamily="34" charset="0"/>
              </a:rPr>
              <a:t> </a:t>
            </a:r>
            <a:r>
              <a:rPr lang="en-GB" sz="1400" dirty="0" smtClean="0">
                <a:latin typeface="Arial" pitchFamily="34" charset="0"/>
                <a:cs typeface="Arial" pitchFamily="34" charset="0"/>
              </a:rPr>
              <a:t>Norman castles, such </a:t>
            </a:r>
            <a:r>
              <a:rPr lang="en-GB" sz="1400" dirty="0">
                <a:latin typeface="Arial" pitchFamily="34" charset="0"/>
                <a:cs typeface="Arial" pitchFamily="34" charset="0"/>
              </a:rPr>
              <a:t>as at Richmond and </a:t>
            </a:r>
            <a:r>
              <a:rPr lang="en-GB" sz="1400" dirty="0" err="1" smtClean="0">
                <a:latin typeface="Arial" pitchFamily="34" charset="0"/>
                <a:cs typeface="Arial" pitchFamily="34" charset="0"/>
              </a:rPr>
              <a:t>Middlehamwere</a:t>
            </a:r>
            <a:r>
              <a:rPr lang="en-GB" sz="1400" dirty="0" smtClean="0">
                <a:latin typeface="Arial" pitchFamily="34" charset="0"/>
                <a:cs typeface="Arial" pitchFamily="34" charset="0"/>
              </a:rPr>
              <a:t>, were strengthened by adding stone keeps, gatehouses and curtain walls. Many towns, including Northallerton, Richmond and Scarborough, grew. Abbeys, monasteries and priories were built including </a:t>
            </a:r>
            <a:r>
              <a:rPr lang="en-GB" sz="1400" dirty="0" err="1" smtClean="0">
                <a:latin typeface="Arial" pitchFamily="34" charset="0"/>
                <a:cs typeface="Arial" pitchFamily="34" charset="0"/>
              </a:rPr>
              <a:t>Rievaulx</a:t>
            </a:r>
            <a:r>
              <a:rPr lang="en-GB" sz="1400" dirty="0" smtClean="0">
                <a:latin typeface="Arial" pitchFamily="34" charset="0"/>
                <a:cs typeface="Arial" pitchFamily="34" charset="0"/>
              </a:rPr>
              <a:t> Abbey, England’s first Cistercian abbey, and Fountains Abbey – one of the richest and best preserved ruined Cistercian monasteries in England.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However, the century is also known for the hostility shown against Jews and Muslims stoked by the Christian Crusades. England’s new King Richard I was about to set off on a Crusade when rioting spread throughout England. On March 16 1190 riots ended in the massacre of the entire Jewish community of York who had taken refuge in the royal castle where Clifford’s Tower now stands.</a:t>
            </a:r>
            <a:endParaRPr lang="en-GB" sz="1400" dirty="0">
              <a:latin typeface="Arial" pitchFamily="34" charset="0"/>
              <a:cs typeface="Arial" pitchFamily="34" charset="0"/>
            </a:endParaRPr>
          </a:p>
        </p:txBody>
      </p:sp>
      <p:sp>
        <p:nvSpPr>
          <p:cNvPr id="30724" name="Rectangle 4"/>
          <p:cNvSpPr>
            <a:spLocks noGrp="1" noChangeArrowheads="1"/>
          </p:cNvSpPr>
          <p:nvPr>
            <p:ph sz="quarter" idx="3"/>
          </p:nvPr>
        </p:nvSpPr>
        <p:spPr>
          <a:xfrm>
            <a:off x="4724400" y="4953000"/>
            <a:ext cx="4038600" cy="1152525"/>
          </a:xfrm>
        </p:spPr>
        <p:txBody>
          <a:bodyPr>
            <a:normAutofit/>
          </a:bodyPr>
          <a:lstStyle/>
          <a:p>
            <a:pPr marL="0" indent="0">
              <a:buFont typeface="Arial" pitchFamily="34" charset="0"/>
              <a:buNone/>
            </a:pPr>
            <a:r>
              <a:rPr lang="en-US" sz="1600" b="1" dirty="0" smtClean="0">
                <a:latin typeface="Arial" pitchFamily="34" charset="0"/>
                <a:cs typeface="Arial" pitchFamily="34" charset="0"/>
              </a:rPr>
              <a:t>Which of  Yorkshire’s ruined abbeys do you think retains the most of its original splendor?</a:t>
            </a:r>
            <a:endParaRPr lang="en-GB" sz="1600" b="1" dirty="0" smtClean="0">
              <a:latin typeface="Arial" pitchFamily="34" charset="0"/>
              <a:cs typeface="Arial" pitchFamily="34" charset="0"/>
            </a:endParaRPr>
          </a:p>
        </p:txBody>
      </p:sp>
      <p:pic>
        <p:nvPicPr>
          <p:cNvPr id="30725" name="Picture 1" descr="DSCF5089.JPG"/>
          <p:cNvPicPr>
            <a:picLocks noChangeAspect="1"/>
          </p:cNvPicPr>
          <p:nvPr/>
        </p:nvPicPr>
        <p:blipFill>
          <a:blip r:embed="rId3" cstate="print"/>
          <a:srcRect/>
          <a:stretch>
            <a:fillRect/>
          </a:stretch>
        </p:blipFill>
        <p:spPr bwMode="auto">
          <a:xfrm>
            <a:off x="4859338" y="1341438"/>
            <a:ext cx="3556000" cy="2663825"/>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extBox 8"/>
          <p:cNvSpPr txBox="1">
            <a:spLocks noChangeArrowheads="1"/>
          </p:cNvSpPr>
          <p:nvPr/>
        </p:nvSpPr>
        <p:spPr bwMode="auto">
          <a:xfrm>
            <a:off x="4648200" y="5029200"/>
            <a:ext cx="3962400" cy="400110"/>
          </a:xfrm>
          <a:prstGeom prst="rect">
            <a:avLst/>
          </a:prstGeom>
          <a:noFill/>
          <a:ln w="9525">
            <a:noFill/>
            <a:miter lim="800000"/>
            <a:headEnd/>
            <a:tailEnd/>
          </a:ln>
        </p:spPr>
        <p:txBody>
          <a:bodyPr wrap="square">
            <a:spAutoFit/>
          </a:bodyPr>
          <a:lstStyle/>
          <a:p>
            <a:pPr algn="ctr"/>
            <a:r>
              <a:rPr lang="en-US" sz="1000" dirty="0" smtClean="0">
                <a:latin typeface="Arial" pitchFamily="34" charset="0"/>
                <a:cs typeface="Arial" pitchFamily="34" charset="0"/>
              </a:rPr>
              <a:t>Market cross in the </a:t>
            </a:r>
            <a:r>
              <a:rPr lang="en-US" sz="1000" dirty="0" err="1" smtClean="0">
                <a:latin typeface="Arial" pitchFamily="34" charset="0"/>
                <a:cs typeface="Arial" pitchFamily="34" charset="0"/>
              </a:rPr>
              <a:t>centre</a:t>
            </a:r>
            <a:r>
              <a:rPr lang="en-US" sz="1000" dirty="0" smtClean="0">
                <a:latin typeface="Arial" pitchFamily="34" charset="0"/>
                <a:cs typeface="Arial" pitchFamily="34" charset="0"/>
              </a:rPr>
              <a:t> of </a:t>
            </a:r>
            <a:r>
              <a:rPr lang="en-US" sz="1000" dirty="0" err="1" smtClean="0">
                <a:latin typeface="Arial" pitchFamily="34" charset="0"/>
                <a:cs typeface="Arial" pitchFamily="34" charset="0"/>
              </a:rPr>
              <a:t>Bedale</a:t>
            </a:r>
            <a:r>
              <a:rPr lang="en-US" sz="1000" dirty="0" smtClean="0">
                <a:latin typeface="Arial" pitchFamily="34" charset="0"/>
                <a:cs typeface="Arial" pitchFamily="34" charset="0"/>
              </a:rPr>
              <a:t>.</a:t>
            </a:r>
          </a:p>
          <a:p>
            <a:pPr algn="ctr"/>
            <a:r>
              <a:rPr lang="en-US" sz="1000" dirty="0" smtClean="0">
                <a:latin typeface="Arial" pitchFamily="34" charset="0"/>
                <a:cs typeface="Arial" pitchFamily="34" charset="0"/>
              </a:rPr>
              <a:t>[Photograph by Chris Armstrong</a:t>
            </a:r>
            <a:r>
              <a:rPr lang="en-US" sz="1000" dirty="0">
                <a:latin typeface="Arial" pitchFamily="34" charset="0"/>
                <a:cs typeface="Arial" pitchFamily="34" charset="0"/>
              </a:rPr>
              <a:t>]</a:t>
            </a:r>
            <a:endParaRPr lang="en-US" sz="1000" baseline="30000" dirty="0">
              <a:latin typeface="Arial" pitchFamily="34" charset="0"/>
              <a:cs typeface="Arial" pitchFamily="34" charset="0"/>
            </a:endParaRPr>
          </a:p>
        </p:txBody>
      </p:sp>
      <p:sp>
        <p:nvSpPr>
          <p:cNvPr id="31746" name="Rectangle 2"/>
          <p:cNvSpPr>
            <a:spLocks noGrp="1" noChangeArrowheads="1"/>
          </p:cNvSpPr>
          <p:nvPr>
            <p:ph type="title"/>
          </p:nvPr>
        </p:nvSpPr>
        <p:spPr>
          <a:xfrm>
            <a:off x="152400" y="152400"/>
            <a:ext cx="8713787" cy="936625"/>
          </a:xfrm>
        </p:spPr>
        <p:txBody>
          <a:bodyPr>
            <a:normAutofit fontScale="90000"/>
          </a:bodyPr>
          <a:lstStyle/>
          <a:p>
            <a:pPr>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13th Century) </a:t>
            </a:r>
            <a:r>
              <a:rPr lang="en-US" b="1" dirty="0" smtClean="0">
                <a:latin typeface="Arial" pitchFamily="34" charset="0"/>
                <a:cs typeface="Arial" pitchFamily="34" charset="0"/>
              </a:rPr>
              <a:t>Growth and the Order of the Friars</a:t>
            </a:r>
            <a:endParaRPr lang="en-GB" altLang="en-US" sz="4900" b="1" dirty="0" smtClean="0">
              <a:solidFill>
                <a:srgbClr val="000000"/>
              </a:solidFill>
              <a:latin typeface="Arial" pitchFamily="34" charset="0"/>
              <a:cs typeface="Arial" pitchFamily="34" charset="0"/>
            </a:endParaRPr>
          </a:p>
        </p:txBody>
      </p:sp>
      <p:sp>
        <p:nvSpPr>
          <p:cNvPr id="31747" name="Rectangle 3"/>
          <p:cNvSpPr>
            <a:spLocks noGrp="1" noChangeArrowheads="1"/>
          </p:cNvSpPr>
          <p:nvPr>
            <p:ph type="body" sz="half" idx="1"/>
          </p:nvPr>
        </p:nvSpPr>
        <p:spPr>
          <a:xfrm>
            <a:off x="457200" y="1147489"/>
            <a:ext cx="4038600" cy="5184775"/>
          </a:xfrm>
        </p:spPr>
        <p:txBody>
          <a:bodyPr>
            <a:normAutofit/>
          </a:bodyPr>
          <a:lstStyle/>
          <a:p>
            <a:pPr marL="0" indent="0" algn="just" fontAlgn="base">
              <a:buNone/>
            </a:pPr>
            <a:r>
              <a:rPr lang="en-GB" sz="1400" dirty="0" smtClean="0">
                <a:latin typeface="Arial" pitchFamily="34" charset="0"/>
                <a:cs typeface="Arial" pitchFamily="34" charset="0"/>
              </a:rPr>
              <a:t>By the end of the 13th century, Yorkshire was booming. The population had grown dramatically, farmland had been cultivated and towns prospered. The manufacture of cloth spread from York to </a:t>
            </a:r>
            <a:r>
              <a:rPr lang="en-GB" sz="1400" dirty="0" err="1" smtClean="0">
                <a:latin typeface="Arial" pitchFamily="34" charset="0"/>
                <a:cs typeface="Arial" pitchFamily="34" charset="0"/>
              </a:rPr>
              <a:t>Masham</a:t>
            </a:r>
            <a:r>
              <a:rPr lang="en-GB" sz="1400" dirty="0" smtClean="0">
                <a:latin typeface="Arial" pitchFamily="34" charset="0"/>
                <a:cs typeface="Arial" pitchFamily="34" charset="0"/>
              </a:rPr>
              <a:t>, Northallerton, Ripon, Selby, Whitby and </a:t>
            </a:r>
            <a:r>
              <a:rPr lang="en-GB" sz="1400" dirty="0" err="1" smtClean="0">
                <a:latin typeface="Arial" pitchFamily="34" charset="0"/>
                <a:cs typeface="Arial" pitchFamily="34" charset="0"/>
              </a:rPr>
              <a:t>Yarm</a:t>
            </a:r>
            <a:r>
              <a:rPr lang="en-GB" sz="1400" dirty="0" smtClean="0">
                <a:latin typeface="Arial" pitchFamily="34" charset="0"/>
                <a:cs typeface="Arial" pitchFamily="34" charset="0"/>
              </a:rPr>
              <a:t>. Market charters were granted, such as </a:t>
            </a:r>
            <a:r>
              <a:rPr lang="en-GB" sz="1400" dirty="0" err="1" smtClean="0">
                <a:latin typeface="Arial" pitchFamily="34" charset="0"/>
                <a:cs typeface="Arial" pitchFamily="34" charset="0"/>
              </a:rPr>
              <a:t>Easingwold</a:t>
            </a:r>
            <a:r>
              <a:rPr lang="en-GB" sz="1400" dirty="0" smtClean="0">
                <a:latin typeface="Arial" pitchFamily="34" charset="0"/>
                <a:cs typeface="Arial" pitchFamily="34" charset="0"/>
              </a:rPr>
              <a:t> in 1221, where the king was paid with a small horse, and Bedale where a market has been held since 1251.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In 1224 the Order of the Friars arrived, rapidly spreading across Yorkshire. Unlike monks, friars went out to preach. In York there were several orders: Franciscans (called </a:t>
            </a:r>
            <a:r>
              <a:rPr lang="en-GB" sz="1400" dirty="0" err="1">
                <a:latin typeface="Arial" pitchFamily="34" charset="0"/>
                <a:cs typeface="Arial" pitchFamily="34" charset="0"/>
              </a:rPr>
              <a:t>G</a:t>
            </a:r>
            <a:r>
              <a:rPr lang="en-GB" sz="1400" dirty="0" err="1" smtClean="0">
                <a:latin typeface="Arial" pitchFamily="34" charset="0"/>
                <a:cs typeface="Arial" pitchFamily="34" charset="0"/>
              </a:rPr>
              <a:t>reyfriars</a:t>
            </a:r>
            <a:r>
              <a:rPr lang="en-GB" sz="1400" dirty="0" smtClean="0">
                <a:latin typeface="Arial" pitchFamily="34" charset="0"/>
                <a:cs typeface="Arial" pitchFamily="34" charset="0"/>
              </a:rPr>
              <a:t> because of their grey costumes), Dominicans (</a:t>
            </a:r>
            <a:r>
              <a:rPr lang="en-GB" sz="1400" dirty="0">
                <a:latin typeface="Arial" pitchFamily="34" charset="0"/>
                <a:cs typeface="Arial" pitchFamily="34" charset="0"/>
              </a:rPr>
              <a:t>B</a:t>
            </a:r>
            <a:r>
              <a:rPr lang="en-GB" sz="1400" dirty="0" smtClean="0">
                <a:latin typeface="Arial" pitchFamily="34" charset="0"/>
                <a:cs typeface="Arial" pitchFamily="34" charset="0"/>
              </a:rPr>
              <a:t>lackfriars), Carmelites (</a:t>
            </a:r>
            <a:r>
              <a:rPr lang="en-GB" sz="1400" dirty="0" err="1">
                <a:latin typeface="Arial" pitchFamily="34" charset="0"/>
                <a:cs typeface="Arial" pitchFamily="34" charset="0"/>
              </a:rPr>
              <a:t>W</a:t>
            </a:r>
            <a:r>
              <a:rPr lang="en-GB" sz="1400" dirty="0" err="1" smtClean="0">
                <a:latin typeface="Arial" pitchFamily="34" charset="0"/>
                <a:cs typeface="Arial" pitchFamily="34" charset="0"/>
              </a:rPr>
              <a:t>hitefriars</a:t>
            </a:r>
            <a:r>
              <a:rPr lang="en-GB" sz="1400" dirty="0" smtClean="0">
                <a:latin typeface="Arial" pitchFamily="34" charset="0"/>
                <a:cs typeface="Arial" pitchFamily="34" charset="0"/>
              </a:rPr>
              <a:t>) and Augustinians. A Franciscan friary bell tower in the friary gardens at Richmond, built by the </a:t>
            </a:r>
            <a:r>
              <a:rPr lang="en-GB" sz="1400" dirty="0" err="1">
                <a:latin typeface="Arial" pitchFamily="34" charset="0"/>
                <a:cs typeface="Arial" pitchFamily="34" charset="0"/>
              </a:rPr>
              <a:t>G</a:t>
            </a:r>
            <a:r>
              <a:rPr lang="en-GB" sz="1400" dirty="0" err="1" smtClean="0">
                <a:latin typeface="Arial" pitchFamily="34" charset="0"/>
                <a:cs typeface="Arial" pitchFamily="34" charset="0"/>
              </a:rPr>
              <a:t>reyfriars</a:t>
            </a:r>
            <a:r>
              <a:rPr lang="en-GB" sz="1400" dirty="0" smtClean="0">
                <a:latin typeface="Arial" pitchFamily="34" charset="0"/>
                <a:cs typeface="Arial" pitchFamily="34" charset="0"/>
              </a:rPr>
              <a:t>, is their northernmost surviving monument.</a:t>
            </a:r>
          </a:p>
        </p:txBody>
      </p:sp>
      <p:sp>
        <p:nvSpPr>
          <p:cNvPr id="31748" name="Rectangle 4"/>
          <p:cNvSpPr>
            <a:spLocks noGrp="1" noChangeArrowheads="1"/>
          </p:cNvSpPr>
          <p:nvPr>
            <p:ph sz="quarter" idx="3"/>
          </p:nvPr>
        </p:nvSpPr>
        <p:spPr>
          <a:xfrm>
            <a:off x="4800600" y="5486400"/>
            <a:ext cx="4038600" cy="1152525"/>
          </a:xfrm>
        </p:spPr>
        <p:txBody>
          <a:bodyPr>
            <a:normAutofit/>
          </a:bodyPr>
          <a:lstStyle/>
          <a:p>
            <a:pPr marL="0" indent="0">
              <a:buNone/>
            </a:pPr>
            <a:r>
              <a:rPr lang="en-US" sz="1600" b="1" dirty="0" smtClean="0">
                <a:latin typeface="Arial" pitchFamily="34" charset="0"/>
                <a:cs typeface="Arial" pitchFamily="34" charset="0"/>
              </a:rPr>
              <a:t>How important were charters to the success of  Yorkshire’s towns in the </a:t>
            </a:r>
            <a:r>
              <a:rPr lang="en-US" sz="1600" b="1" dirty="0">
                <a:latin typeface="Arial" pitchFamily="34" charset="0"/>
                <a:cs typeface="Arial" pitchFamily="34" charset="0"/>
              </a:rPr>
              <a:t/>
            </a:r>
            <a:br>
              <a:rPr lang="en-US" sz="1600" b="1" dirty="0">
                <a:latin typeface="Arial" pitchFamily="34" charset="0"/>
                <a:cs typeface="Arial" pitchFamily="34" charset="0"/>
              </a:rPr>
            </a:br>
            <a:r>
              <a:rPr lang="en-US" sz="1600" b="1" dirty="0" smtClean="0">
                <a:latin typeface="Arial" pitchFamily="34" charset="0"/>
                <a:cs typeface="Arial" pitchFamily="34" charset="0"/>
              </a:rPr>
              <a:t>13th century ?  </a:t>
            </a:r>
            <a:r>
              <a:rPr lang="en-GB" sz="1600" b="1" dirty="0" smtClean="0">
                <a:latin typeface="Arial" pitchFamily="34" charset="0"/>
                <a:cs typeface="Arial" pitchFamily="34" charset="0"/>
              </a:rPr>
              <a:t> </a:t>
            </a:r>
          </a:p>
        </p:txBody>
      </p:sp>
      <p:pic>
        <p:nvPicPr>
          <p:cNvPr id="2" name="Picture 1" descr="X Bedale 65.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5400" y="1213409"/>
            <a:ext cx="3048000" cy="3742944"/>
          </a:xfrm>
          <a:prstGeom prst="rect">
            <a:avLst/>
          </a:prstGeom>
        </p:spPr>
      </p:pic>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8"/>
          <p:cNvSpPr txBox="1">
            <a:spLocks noChangeArrowheads="1"/>
          </p:cNvSpPr>
          <p:nvPr/>
        </p:nvSpPr>
        <p:spPr bwMode="auto">
          <a:xfrm>
            <a:off x="4932363" y="4021137"/>
            <a:ext cx="3527425" cy="400110"/>
          </a:xfrm>
          <a:prstGeom prst="rect">
            <a:avLst/>
          </a:prstGeom>
          <a:noFill/>
          <a:ln w="9525">
            <a:noFill/>
            <a:miter lim="800000"/>
            <a:headEnd/>
            <a:tailEnd/>
          </a:ln>
        </p:spPr>
        <p:txBody>
          <a:bodyPr>
            <a:spAutoFit/>
          </a:bodyPr>
          <a:lstStyle/>
          <a:p>
            <a:pPr algn="ctr"/>
            <a:r>
              <a:rPr lang="en-US" sz="1000" dirty="0">
                <a:latin typeface="Arial" pitchFamily="34" charset="0"/>
                <a:cs typeface="Arial" pitchFamily="34" charset="0"/>
              </a:rPr>
              <a:t>Castle Bolton, </a:t>
            </a:r>
            <a:r>
              <a:rPr lang="en-US" sz="1000" dirty="0" err="1">
                <a:latin typeface="Arial" pitchFamily="34" charset="0"/>
                <a:cs typeface="Arial" pitchFamily="34" charset="0"/>
              </a:rPr>
              <a:t>Wensleydale</a:t>
            </a:r>
            <a:r>
              <a:rPr lang="en-US" sz="1000" dirty="0" smtClean="0">
                <a:latin typeface="Arial" pitchFamily="34" charset="0"/>
                <a:cs typeface="Arial" pitchFamily="34" charset="0"/>
              </a:rPr>
              <a:t>.</a:t>
            </a:r>
          </a:p>
          <a:p>
            <a:pPr algn="ctr"/>
            <a:r>
              <a:rPr lang="en-US" sz="1000" dirty="0" smtClean="0">
                <a:latin typeface="Arial" pitchFamily="34" charset="0"/>
                <a:cs typeface="Arial" pitchFamily="34" charset="0"/>
              </a:rPr>
              <a:t>[Photograph by Chris Armstrong</a:t>
            </a:r>
            <a:r>
              <a:rPr lang="en-US" sz="1000" dirty="0">
                <a:latin typeface="Arial" pitchFamily="34" charset="0"/>
                <a:cs typeface="Arial" pitchFamily="34" charset="0"/>
              </a:rPr>
              <a:t>]</a:t>
            </a:r>
            <a:endParaRPr lang="en-US" sz="1000" baseline="30000" dirty="0">
              <a:latin typeface="Arial" pitchFamily="34" charset="0"/>
              <a:cs typeface="Arial" pitchFamily="34" charset="0"/>
            </a:endParaRPr>
          </a:p>
        </p:txBody>
      </p:sp>
      <p:sp>
        <p:nvSpPr>
          <p:cNvPr id="17411" name="Rectangle 2"/>
          <p:cNvSpPr>
            <a:spLocks noGrp="1" noChangeArrowheads="1"/>
          </p:cNvSpPr>
          <p:nvPr>
            <p:ph type="title"/>
          </p:nvPr>
        </p:nvSpPr>
        <p:spPr>
          <a:xfrm>
            <a:off x="179388" y="115888"/>
            <a:ext cx="8713787" cy="936625"/>
          </a:xfrm>
        </p:spPr>
        <p:txBody>
          <a:bodyPr>
            <a:normAutofit fontScale="90000"/>
          </a:bodyPr>
          <a:lstStyle/>
          <a:p>
            <a:pPr eaLnBrk="1" hangingPunct="1">
              <a:lnSpc>
                <a:spcPct val="80000"/>
              </a:lnSpc>
            </a:pPr>
            <a:r>
              <a:rPr lang="en-GB" b="1" dirty="0" smtClean="0">
                <a:latin typeface="Arial" pitchFamily="34" charset="0"/>
                <a:cs typeface="Arial" pitchFamily="34" charset="0"/>
              </a:rPr>
              <a:t> (</a:t>
            </a:r>
            <a:r>
              <a:rPr lang="en-GB" b="1" dirty="0" smtClean="0">
                <a:solidFill>
                  <a:srgbClr val="000000"/>
                </a:solidFill>
                <a:latin typeface="Arial" pitchFamily="34" charset="0"/>
                <a:ea typeface="Gill Sans MT" pitchFamily="34" charset="0"/>
                <a:cs typeface="Arial" pitchFamily="34" charset="0"/>
              </a:rPr>
              <a:t>14th Century) </a:t>
            </a:r>
            <a:r>
              <a:rPr lang="en-US" b="1" dirty="0" smtClean="0">
                <a:latin typeface="Arial" pitchFamily="34" charset="0"/>
                <a:ea typeface="Gill Sans MT" pitchFamily="34" charset="0"/>
                <a:cs typeface="Arial" pitchFamily="34" charset="0"/>
              </a:rPr>
              <a:t>Raids and Plague</a:t>
            </a:r>
            <a:endParaRPr lang="en-GB" altLang="en-US" sz="4900" b="1" dirty="0" smtClean="0">
              <a:solidFill>
                <a:srgbClr val="000000"/>
              </a:solidFill>
              <a:latin typeface="Arial" pitchFamily="34" charset="0"/>
              <a:ea typeface="Gill Sans MT" pitchFamily="34" charset="0"/>
              <a:cs typeface="Arial" pitchFamily="34" charset="0"/>
            </a:endParaRPr>
          </a:p>
        </p:txBody>
      </p:sp>
      <p:sp>
        <p:nvSpPr>
          <p:cNvPr id="17412" name="Rectangle 3"/>
          <p:cNvSpPr>
            <a:spLocks noGrp="1" noChangeArrowheads="1"/>
          </p:cNvSpPr>
          <p:nvPr>
            <p:ph type="body" sz="half" idx="1"/>
          </p:nvPr>
        </p:nvSpPr>
        <p:spPr>
          <a:xfrm>
            <a:off x="468313" y="1196975"/>
            <a:ext cx="4038600" cy="5184775"/>
          </a:xfrm>
        </p:spPr>
        <p:txBody>
          <a:bodyPr>
            <a:normAutofit/>
          </a:bodyPr>
          <a:lstStyle/>
          <a:p>
            <a:pPr marL="0" indent="0" algn="just" fontAlgn="base">
              <a:buNone/>
            </a:pPr>
            <a:r>
              <a:rPr lang="en-GB" sz="1400" dirty="0" smtClean="0">
                <a:latin typeface="Arial" pitchFamily="34" charset="0"/>
                <a:cs typeface="Arial" pitchFamily="34" charset="0"/>
              </a:rPr>
              <a:t>In the 14th century Yorkshire suffered from poor harvests, raids and plagues.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Scottish armies, encouraged by victory at Bannockburn, plundered deep into Yorkshire. In 1318 Robert the Bruce ransacked Northallerton; Knaresborough was nearly burned to the ground; the inhabitants of Ripon and monks of Fountains Abbey escaped only by paying fines.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In 1349 the arrival of the Black Death was devastating. It killed about a third of the population and left 171 villages deserted, most in the vales of York, Mowbray and Pickering.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The resulting labour shortage empowered workers to demand better conditions. The upper classes tried to reassert their power by building more castles. Castle Bolton was started in 1379 by Sir Richard le </a:t>
            </a:r>
            <a:r>
              <a:rPr lang="en-GB" sz="1400" dirty="0" err="1" smtClean="0">
                <a:latin typeface="Arial" pitchFamily="34" charset="0"/>
                <a:cs typeface="Arial" pitchFamily="34" charset="0"/>
              </a:rPr>
              <a:t>Scrope</a:t>
            </a:r>
            <a:r>
              <a:rPr lang="en-GB" sz="1400" dirty="0" smtClean="0">
                <a:latin typeface="Arial" pitchFamily="34" charset="0"/>
                <a:cs typeface="Arial" pitchFamily="34" charset="0"/>
              </a:rPr>
              <a:t>, Lord Chancellor to Richard II. </a:t>
            </a:r>
          </a:p>
        </p:txBody>
      </p:sp>
      <p:sp>
        <p:nvSpPr>
          <p:cNvPr id="17413" name="Rectangle 4"/>
          <p:cNvSpPr>
            <a:spLocks noGrp="1" noChangeArrowheads="1"/>
          </p:cNvSpPr>
          <p:nvPr>
            <p:ph sz="quarter" idx="3"/>
          </p:nvPr>
        </p:nvSpPr>
        <p:spPr>
          <a:xfrm>
            <a:off x="4724400" y="4953000"/>
            <a:ext cx="4038600" cy="1152525"/>
          </a:xfrm>
        </p:spPr>
        <p:txBody>
          <a:bodyPr>
            <a:normAutofit/>
          </a:bodyPr>
          <a:lstStyle/>
          <a:p>
            <a:pPr marL="0" indent="0">
              <a:buNone/>
            </a:pPr>
            <a:r>
              <a:rPr lang="en-US" sz="1600" b="1" dirty="0" smtClean="0">
                <a:latin typeface="Arial" pitchFamily="34" charset="0"/>
                <a:cs typeface="Arial" pitchFamily="34" charset="0"/>
              </a:rPr>
              <a:t>Was the Black Death any worse for the people of  Yorkshire than anywhere else in the country ? </a:t>
            </a:r>
            <a:endParaRPr lang="en-GB" sz="1600" b="1" dirty="0" smtClean="0">
              <a:latin typeface="Arial" pitchFamily="34" charset="0"/>
              <a:cs typeface="Arial" pitchFamily="34" charset="0"/>
            </a:endParaRPr>
          </a:p>
        </p:txBody>
      </p:sp>
      <p:pic>
        <p:nvPicPr>
          <p:cNvPr id="17414" name="Picture 1" descr="X Bolton Castle 08.jpg"/>
          <p:cNvPicPr>
            <a:picLocks noChangeAspect="1"/>
          </p:cNvPicPr>
          <p:nvPr/>
        </p:nvPicPr>
        <p:blipFill>
          <a:blip r:embed="rId3" cstate="print"/>
          <a:srcRect/>
          <a:stretch>
            <a:fillRect/>
          </a:stretch>
        </p:blipFill>
        <p:spPr bwMode="auto">
          <a:xfrm>
            <a:off x="4716463" y="1341438"/>
            <a:ext cx="3887787" cy="2593975"/>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8"/>
          <p:cNvSpPr txBox="1">
            <a:spLocks noChangeArrowheads="1"/>
          </p:cNvSpPr>
          <p:nvPr/>
        </p:nvSpPr>
        <p:spPr bwMode="auto">
          <a:xfrm>
            <a:off x="4828309" y="4086255"/>
            <a:ext cx="3527425" cy="400110"/>
          </a:xfrm>
          <a:prstGeom prst="rect">
            <a:avLst/>
          </a:prstGeom>
          <a:noFill/>
          <a:ln w="9525">
            <a:noFill/>
            <a:miter lim="800000"/>
            <a:headEnd/>
            <a:tailEnd/>
          </a:ln>
        </p:spPr>
        <p:txBody>
          <a:bodyPr>
            <a:spAutoFit/>
          </a:bodyPr>
          <a:lstStyle/>
          <a:p>
            <a:pPr algn="ctr"/>
            <a:r>
              <a:rPr lang="en-US" sz="1000" dirty="0" err="1">
                <a:latin typeface="Arial" pitchFamily="34" charset="0"/>
                <a:cs typeface="Arial" pitchFamily="34" charset="0"/>
              </a:rPr>
              <a:t>Middleham</a:t>
            </a:r>
            <a:r>
              <a:rPr lang="en-US" sz="1000" dirty="0">
                <a:latin typeface="Arial" pitchFamily="34" charset="0"/>
                <a:cs typeface="Arial" pitchFamily="34" charset="0"/>
              </a:rPr>
              <a:t> Castle. </a:t>
            </a:r>
            <a:endParaRPr lang="en-US" sz="1000" dirty="0" smtClean="0">
              <a:latin typeface="Arial" pitchFamily="34" charset="0"/>
              <a:cs typeface="Arial" pitchFamily="34" charset="0"/>
            </a:endParaRPr>
          </a:p>
          <a:p>
            <a:pPr algn="ctr"/>
            <a:r>
              <a:rPr lang="en-US" sz="1000" dirty="0" smtClean="0">
                <a:latin typeface="Arial" pitchFamily="34" charset="0"/>
                <a:cs typeface="Arial" pitchFamily="34" charset="0"/>
              </a:rPr>
              <a:t>[Photograph by Chris Armstrong]</a:t>
            </a:r>
            <a:endParaRPr lang="en-US" sz="1000" baseline="30000" dirty="0">
              <a:latin typeface="Arial" pitchFamily="34" charset="0"/>
              <a:cs typeface="Arial" pitchFamily="34" charset="0"/>
            </a:endParaRPr>
          </a:p>
        </p:txBody>
      </p:sp>
      <p:sp>
        <p:nvSpPr>
          <p:cNvPr id="19459" name="Rectangle 2"/>
          <p:cNvSpPr>
            <a:spLocks noGrp="1" noChangeArrowheads="1"/>
          </p:cNvSpPr>
          <p:nvPr>
            <p:ph type="title"/>
          </p:nvPr>
        </p:nvSpPr>
        <p:spPr>
          <a:xfrm>
            <a:off x="190500" y="304800"/>
            <a:ext cx="8763000" cy="990600"/>
          </a:xfrm>
        </p:spPr>
        <p:txBody>
          <a:bodyPr>
            <a:normAutofit fontScale="90000"/>
          </a:bodyPr>
          <a:lstStyle/>
          <a:p>
            <a:pPr eaLnBrk="1" hangingPunct="1">
              <a:lnSpc>
                <a:spcPct val="80000"/>
              </a:lnSpc>
            </a:pPr>
            <a:r>
              <a:rPr lang="en-GB" dirty="0" smtClean="0">
                <a:latin typeface="Arial" pitchFamily="34" charset="0"/>
                <a:cs typeface="Arial" pitchFamily="34" charset="0"/>
              </a:rPr>
              <a:t>  </a:t>
            </a:r>
            <a:r>
              <a:rPr lang="en-GB" b="1" dirty="0">
                <a:latin typeface="Arial" pitchFamily="34" charset="0"/>
                <a:cs typeface="Arial" pitchFamily="34" charset="0"/>
              </a:rPr>
              <a:t>(</a:t>
            </a:r>
            <a:r>
              <a:rPr lang="en-GB" b="1" dirty="0" smtClean="0">
                <a:latin typeface="Arial" pitchFamily="34" charset="0"/>
                <a:cs typeface="Arial" pitchFamily="34" charset="0"/>
              </a:rPr>
              <a:t>15</a:t>
            </a:r>
            <a:r>
              <a:rPr lang="en-GB" b="1" dirty="0" smtClean="0">
                <a:solidFill>
                  <a:srgbClr val="000000"/>
                </a:solidFill>
                <a:latin typeface="Arial" pitchFamily="34" charset="0"/>
                <a:cs typeface="Arial" pitchFamily="34" charset="0"/>
              </a:rPr>
              <a:t>th Century) The </a:t>
            </a:r>
            <a:r>
              <a:rPr lang="en-US" b="1" dirty="0" smtClean="0">
                <a:latin typeface="Arial" pitchFamily="34" charset="0"/>
                <a:cs typeface="Arial" pitchFamily="34" charset="0"/>
              </a:rPr>
              <a:t>War of</a:t>
            </a:r>
            <a:br>
              <a:rPr lang="en-US" b="1" dirty="0" smtClean="0">
                <a:latin typeface="Arial" pitchFamily="34" charset="0"/>
                <a:cs typeface="Arial" pitchFamily="34" charset="0"/>
              </a:rPr>
            </a:br>
            <a:r>
              <a:rPr lang="en-US" b="1" dirty="0" smtClean="0">
                <a:latin typeface="Arial" pitchFamily="34" charset="0"/>
                <a:cs typeface="Arial" pitchFamily="34" charset="0"/>
              </a:rPr>
              <a:t>the Roses</a:t>
            </a:r>
            <a:endParaRPr lang="en-GB" altLang="en-US" sz="4900" b="1" dirty="0" smtClean="0">
              <a:solidFill>
                <a:srgbClr val="000000"/>
              </a:solidFill>
              <a:latin typeface="Arial" pitchFamily="34" charset="0"/>
              <a:cs typeface="Arial" pitchFamily="34" charset="0"/>
            </a:endParaRPr>
          </a:p>
        </p:txBody>
      </p:sp>
      <p:sp>
        <p:nvSpPr>
          <p:cNvPr id="19460" name="Rectangle 3"/>
          <p:cNvSpPr>
            <a:spLocks noGrp="1" noChangeArrowheads="1"/>
          </p:cNvSpPr>
          <p:nvPr>
            <p:ph type="body" sz="half" idx="1"/>
          </p:nvPr>
        </p:nvSpPr>
        <p:spPr>
          <a:xfrm>
            <a:off x="304800" y="1363663"/>
            <a:ext cx="4038600" cy="4503738"/>
          </a:xfrm>
        </p:spPr>
        <p:txBody>
          <a:bodyPr>
            <a:normAutofit/>
          </a:bodyPr>
          <a:lstStyle/>
          <a:p>
            <a:pPr marL="0" indent="0" algn="just">
              <a:buNone/>
            </a:pPr>
            <a:r>
              <a:rPr lang="en-GB" sz="1300" dirty="0" smtClean="0">
                <a:latin typeface="Arial" pitchFamily="34" charset="0"/>
                <a:cs typeface="Arial" pitchFamily="34" charset="0"/>
              </a:rPr>
              <a:t>During the War of the Roses, east and west Yorkshire were overwhelmingly Lancastrian, whilst in the north loyalty was heavily divided. A decisive victory was won by the </a:t>
            </a:r>
            <a:r>
              <a:rPr lang="en-GB" sz="1300" dirty="0" err="1" smtClean="0">
                <a:latin typeface="Arial" pitchFamily="34" charset="0"/>
                <a:cs typeface="Arial" pitchFamily="34" charset="0"/>
              </a:rPr>
              <a:t>Yorkists</a:t>
            </a:r>
            <a:r>
              <a:rPr lang="en-GB" sz="1300" dirty="0" smtClean="0">
                <a:latin typeface="Arial" pitchFamily="34" charset="0"/>
                <a:cs typeface="Arial" pitchFamily="34" charset="0"/>
              </a:rPr>
              <a:t> in 1461 at </a:t>
            </a:r>
            <a:r>
              <a:rPr lang="en-GB" sz="1300" dirty="0" err="1" smtClean="0">
                <a:latin typeface="Arial" pitchFamily="34" charset="0"/>
                <a:cs typeface="Arial" pitchFamily="34" charset="0"/>
              </a:rPr>
              <a:t>Towton</a:t>
            </a:r>
            <a:r>
              <a:rPr lang="en-GB" sz="1300" dirty="0" smtClean="0">
                <a:latin typeface="Arial" pitchFamily="34" charset="0"/>
                <a:cs typeface="Arial" pitchFamily="34" charset="0"/>
              </a:rPr>
              <a:t>. It was possibly Britain’s largest and bloodiest battle. Later Richard III ordered burials at Saxton, where a memorial now stands. Legend has it that Lord </a:t>
            </a:r>
            <a:r>
              <a:rPr lang="en-GB" sz="1300" dirty="0" err="1" smtClean="0">
                <a:latin typeface="Arial" pitchFamily="34" charset="0"/>
                <a:cs typeface="Arial" pitchFamily="34" charset="0"/>
              </a:rPr>
              <a:t>Dacre</a:t>
            </a:r>
            <a:r>
              <a:rPr lang="en-GB" sz="1300" dirty="0" smtClean="0">
                <a:latin typeface="Arial" pitchFamily="34" charset="0"/>
                <a:cs typeface="Arial" pitchFamily="34" charset="0"/>
              </a:rPr>
              <a:t> was buried upright, astride his horse! </a:t>
            </a:r>
          </a:p>
          <a:p>
            <a:pPr marL="0" indent="0" algn="just">
              <a:buNone/>
            </a:pPr>
            <a:endParaRPr lang="en-GB" sz="1300" dirty="0" smtClean="0">
              <a:latin typeface="Arial" pitchFamily="34" charset="0"/>
              <a:cs typeface="Arial" pitchFamily="34" charset="0"/>
            </a:endParaRPr>
          </a:p>
          <a:p>
            <a:pPr marL="0" indent="0" algn="just">
              <a:buNone/>
            </a:pPr>
            <a:r>
              <a:rPr lang="en-GB" sz="1300" dirty="0" smtClean="0">
                <a:latin typeface="Arial" pitchFamily="34" charset="0"/>
                <a:cs typeface="Arial" pitchFamily="34" charset="0"/>
              </a:rPr>
              <a:t>York witnessed many notorious moments including the spiking of leaders' heads from both sides. </a:t>
            </a:r>
          </a:p>
          <a:p>
            <a:pPr marL="0" indent="0" algn="just">
              <a:buNone/>
            </a:pPr>
            <a:endParaRPr lang="en-GB" sz="1300" dirty="0">
              <a:latin typeface="Arial" pitchFamily="34" charset="0"/>
              <a:cs typeface="Arial" pitchFamily="34" charset="0"/>
            </a:endParaRPr>
          </a:p>
          <a:p>
            <a:pPr marL="0" indent="0" algn="just">
              <a:buNone/>
            </a:pPr>
            <a:r>
              <a:rPr lang="en-GB" sz="1300" dirty="0" smtClean="0">
                <a:latin typeface="Arial" pitchFamily="34" charset="0"/>
                <a:cs typeface="Arial" pitchFamily="34" charset="0"/>
              </a:rPr>
              <a:t>At </a:t>
            </a:r>
            <a:r>
              <a:rPr lang="en-GB" sz="1300" dirty="0" err="1" smtClean="0">
                <a:latin typeface="Arial" pitchFamily="34" charset="0"/>
                <a:cs typeface="Arial" pitchFamily="34" charset="0"/>
              </a:rPr>
              <a:t>Middleham</a:t>
            </a:r>
            <a:r>
              <a:rPr lang="en-GB" sz="1300" dirty="0" smtClean="0">
                <a:latin typeface="Arial" pitchFamily="34" charset="0"/>
                <a:cs typeface="Arial" pitchFamily="34" charset="0"/>
              </a:rPr>
              <a:t> Castle, Richard Neville (Earl of Warwick) held both Edward IV and Henry VI prisoner and here a young Richard III learned the skills of war and met his future wife Anne, Warwick's daughter. Richard, later administered the North from </a:t>
            </a:r>
            <a:r>
              <a:rPr lang="en-GB" sz="1300" dirty="0" err="1" smtClean="0">
                <a:latin typeface="Arial" pitchFamily="34" charset="0"/>
                <a:cs typeface="Arial" pitchFamily="34" charset="0"/>
              </a:rPr>
              <a:t>Middleham</a:t>
            </a:r>
            <a:r>
              <a:rPr lang="en-GB" sz="1300" dirty="0" smtClean="0">
                <a:latin typeface="Arial" pitchFamily="34" charset="0"/>
                <a:cs typeface="Arial" pitchFamily="34" charset="0"/>
              </a:rPr>
              <a:t> on behalf of his brother King Edward 1V, raising its status.</a:t>
            </a:r>
            <a:endParaRPr lang="en-US" sz="1300" dirty="0" smtClean="0">
              <a:latin typeface="Arial" pitchFamily="34" charset="0"/>
              <a:cs typeface="Arial" pitchFamily="34" charset="0"/>
            </a:endParaRPr>
          </a:p>
        </p:txBody>
      </p:sp>
      <p:sp>
        <p:nvSpPr>
          <p:cNvPr id="19461" name="Rectangle 4"/>
          <p:cNvSpPr>
            <a:spLocks noGrp="1" noChangeArrowheads="1"/>
          </p:cNvSpPr>
          <p:nvPr>
            <p:ph sz="quarter" idx="3"/>
          </p:nvPr>
        </p:nvSpPr>
        <p:spPr>
          <a:xfrm>
            <a:off x="4572000" y="4876800"/>
            <a:ext cx="4343400" cy="1152525"/>
          </a:xfrm>
        </p:spPr>
        <p:txBody>
          <a:bodyPr/>
          <a:lstStyle/>
          <a:p>
            <a:pPr marL="0" indent="0">
              <a:buNone/>
            </a:pPr>
            <a:r>
              <a:rPr lang="en-GB" sz="1600" b="1" dirty="0" smtClean="0">
                <a:latin typeface="Arial" pitchFamily="34" charset="0"/>
                <a:cs typeface="Arial" pitchFamily="34" charset="0"/>
              </a:rPr>
              <a:t>Does Richard Neville, Earl of Warwick</a:t>
            </a:r>
            <a:r>
              <a:rPr lang="en-US" sz="1600" b="1" dirty="0" smtClean="0">
                <a:latin typeface="Arial" pitchFamily="34" charset="0"/>
                <a:cs typeface="Arial" pitchFamily="34" charset="0"/>
              </a:rPr>
              <a:t> </a:t>
            </a:r>
            <a:br>
              <a:rPr lang="en-US" sz="1600" b="1" dirty="0" smtClean="0">
                <a:latin typeface="Arial" pitchFamily="34" charset="0"/>
                <a:cs typeface="Arial" pitchFamily="34" charset="0"/>
              </a:rPr>
            </a:br>
            <a:r>
              <a:rPr lang="en-US" sz="1600" b="1" dirty="0" smtClean="0">
                <a:latin typeface="Arial" pitchFamily="34" charset="0"/>
                <a:cs typeface="Arial" pitchFamily="34" charset="0"/>
              </a:rPr>
              <a:t>deserve his title ‘ King Maker’ ?</a:t>
            </a:r>
            <a:endParaRPr lang="en-GB" sz="1600" b="1" dirty="0" smtClean="0">
              <a:latin typeface="Arial" pitchFamily="34" charset="0"/>
              <a:cs typeface="Arial" pitchFamily="34" charset="0"/>
            </a:endParaRPr>
          </a:p>
        </p:txBody>
      </p:sp>
      <p:pic>
        <p:nvPicPr>
          <p:cNvPr id="19462" name="Picture 3" descr="X Middleham Castle 20 A.jpg"/>
          <p:cNvPicPr>
            <a:picLocks noChangeAspect="1"/>
          </p:cNvPicPr>
          <p:nvPr/>
        </p:nvPicPr>
        <p:blipFill>
          <a:blip r:embed="rId3" cstate="print"/>
          <a:srcRect/>
          <a:stretch>
            <a:fillRect/>
          </a:stretch>
        </p:blipFill>
        <p:spPr bwMode="auto">
          <a:xfrm>
            <a:off x="4572000" y="1447800"/>
            <a:ext cx="4167187" cy="250825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8"/>
          <p:cNvSpPr txBox="1">
            <a:spLocks noChangeArrowheads="1"/>
          </p:cNvSpPr>
          <p:nvPr/>
        </p:nvSpPr>
        <p:spPr bwMode="auto">
          <a:xfrm>
            <a:off x="4873625" y="4343400"/>
            <a:ext cx="3733800" cy="400110"/>
          </a:xfrm>
          <a:prstGeom prst="rect">
            <a:avLst/>
          </a:prstGeom>
          <a:noFill/>
          <a:ln w="9525">
            <a:noFill/>
            <a:miter lim="800000"/>
            <a:headEnd/>
            <a:tailEnd/>
          </a:ln>
        </p:spPr>
        <p:txBody>
          <a:bodyPr wrap="square">
            <a:spAutoFit/>
          </a:bodyPr>
          <a:lstStyle/>
          <a:p>
            <a:pPr algn="ctr"/>
            <a:r>
              <a:rPr lang="en-US" sz="1000" dirty="0">
                <a:latin typeface="Arial" pitchFamily="34" charset="0"/>
                <a:cs typeface="Arial" pitchFamily="34" charset="0"/>
              </a:rPr>
              <a:t>Fountains Abbey, North </a:t>
            </a:r>
            <a:r>
              <a:rPr lang="en-US" sz="1000" dirty="0" smtClean="0">
                <a:latin typeface="Arial" pitchFamily="34" charset="0"/>
                <a:cs typeface="Arial" pitchFamily="34" charset="0"/>
              </a:rPr>
              <a:t>Yorkshire. </a:t>
            </a:r>
          </a:p>
          <a:p>
            <a:pPr algn="ctr"/>
            <a:r>
              <a:rPr lang="en-US" sz="1000" dirty="0" smtClean="0">
                <a:latin typeface="Arial" pitchFamily="34" charset="0"/>
                <a:cs typeface="Arial" pitchFamily="34" charset="0"/>
              </a:rPr>
              <a:t>[© </a:t>
            </a:r>
            <a:r>
              <a:rPr lang="en-US" sz="1000" dirty="0" smtClean="0">
                <a:latin typeface="Arial" pitchFamily="34" charset="0"/>
                <a:cs typeface="Arial" pitchFamily="34" charset="0"/>
              </a:rPr>
              <a:t>Historic </a:t>
            </a:r>
            <a:r>
              <a:rPr lang="en-US" sz="1000" dirty="0" smtClean="0">
                <a:latin typeface="Arial" pitchFamily="34" charset="0"/>
                <a:cs typeface="Arial" pitchFamily="34" charset="0"/>
              </a:rPr>
              <a:t>England Archive]</a:t>
            </a:r>
            <a:endParaRPr lang="en-US" sz="1000" baseline="30000" dirty="0">
              <a:latin typeface="Arial" pitchFamily="34" charset="0"/>
              <a:cs typeface="Arial" pitchFamily="34" charset="0"/>
            </a:endParaRPr>
          </a:p>
        </p:txBody>
      </p:sp>
      <p:sp>
        <p:nvSpPr>
          <p:cNvPr id="19459" name="Rectangle 2"/>
          <p:cNvSpPr>
            <a:spLocks noGrp="1" noChangeArrowheads="1"/>
          </p:cNvSpPr>
          <p:nvPr>
            <p:ph type="title"/>
          </p:nvPr>
        </p:nvSpPr>
        <p:spPr>
          <a:xfrm>
            <a:off x="381000" y="228600"/>
            <a:ext cx="8458200" cy="1103312"/>
          </a:xfrm>
        </p:spPr>
        <p:txBody>
          <a:bodyPr>
            <a:normAutofit fontScale="90000"/>
          </a:bodyPr>
          <a:lstStyle/>
          <a:p>
            <a:pPr eaLnBrk="1" hangingPunct="1">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16th Century) </a:t>
            </a:r>
            <a:r>
              <a:rPr lang="en-GB" b="1" dirty="0" smtClean="0">
                <a:latin typeface="Arial" pitchFamily="34" charset="0"/>
                <a:cs typeface="Arial" pitchFamily="34" charset="0"/>
              </a:rPr>
              <a:t>Dissolution of the Monasteries </a:t>
            </a:r>
            <a:endParaRPr lang="en-GB" altLang="en-US" sz="4900" b="1" dirty="0" smtClean="0">
              <a:solidFill>
                <a:srgbClr val="000000"/>
              </a:solidFill>
              <a:latin typeface="Arial" pitchFamily="34" charset="0"/>
              <a:cs typeface="Arial" pitchFamily="34" charset="0"/>
            </a:endParaRPr>
          </a:p>
        </p:txBody>
      </p:sp>
      <p:sp>
        <p:nvSpPr>
          <p:cNvPr id="19460" name="Rectangle 3"/>
          <p:cNvSpPr>
            <a:spLocks noGrp="1" noChangeArrowheads="1"/>
          </p:cNvSpPr>
          <p:nvPr>
            <p:ph type="body" sz="half" idx="1"/>
          </p:nvPr>
        </p:nvSpPr>
        <p:spPr>
          <a:xfrm>
            <a:off x="468313" y="1444625"/>
            <a:ext cx="4038600" cy="5184775"/>
          </a:xfrm>
        </p:spPr>
        <p:txBody>
          <a:bodyPr>
            <a:normAutofit/>
          </a:bodyPr>
          <a:lstStyle/>
          <a:p>
            <a:pPr marL="0" indent="0" algn="just" fontAlgn="base">
              <a:buNone/>
            </a:pPr>
            <a:r>
              <a:rPr lang="en-GB" sz="1400" dirty="0" smtClean="0">
                <a:latin typeface="Arial" pitchFamily="34" charset="0"/>
                <a:cs typeface="Arial" pitchFamily="34" charset="0"/>
              </a:rPr>
              <a:t>Between 1536 and 1540 the dissolution (closure) of the monasteries had a permanent impact on the Yorkshire landscape. Thousands of monasteries were destroyed and sold to form the estates of the gentry and new industrialists. In all, 120 religious institutions in Yorkshire were closed including abbeys at </a:t>
            </a:r>
            <a:r>
              <a:rPr lang="en-GB" sz="1400" dirty="0" err="1" smtClean="0">
                <a:latin typeface="Arial" pitchFamily="34" charset="0"/>
                <a:cs typeface="Arial" pitchFamily="34" charset="0"/>
              </a:rPr>
              <a:t>Easby</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Guisborough</a:t>
            </a:r>
            <a:r>
              <a:rPr lang="en-GB" sz="1400" dirty="0" smtClean="0">
                <a:latin typeface="Arial" pitchFamily="34" charset="0"/>
                <a:cs typeface="Arial" pitchFamily="34" charset="0"/>
              </a:rPr>
              <a:t>, Whitby and </a:t>
            </a:r>
            <a:r>
              <a:rPr lang="en-GB" sz="1400" dirty="0" err="1" smtClean="0">
                <a:latin typeface="Arial" pitchFamily="34" charset="0"/>
                <a:cs typeface="Arial" pitchFamily="34" charset="0"/>
              </a:rPr>
              <a:t>Rievaulx</a:t>
            </a:r>
            <a:r>
              <a:rPr lang="en-GB" sz="1400" dirty="0" smtClean="0">
                <a:latin typeface="Arial" pitchFamily="34" charset="0"/>
                <a:cs typeface="Arial" pitchFamily="34" charset="0"/>
              </a:rPr>
              <a:t>, and Fountains Abbey.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Dissolution provoked the Pilgrimage of Grace which began in Lincolnshire and spread to Yorkshire.</a:t>
            </a:r>
            <a:r>
              <a:rPr lang="en-GB" sz="1400" dirty="0">
                <a:latin typeface="Arial" pitchFamily="34" charset="0"/>
                <a:cs typeface="Arial" pitchFamily="34" charset="0"/>
              </a:rPr>
              <a:t> </a:t>
            </a:r>
            <a:r>
              <a:rPr lang="en-GB" sz="1400" dirty="0" smtClean="0">
                <a:latin typeface="Arial" pitchFamily="34" charset="0"/>
                <a:cs typeface="Arial" pitchFamily="34" charset="0"/>
              </a:rPr>
              <a:t>Rebels controlled castles such as </a:t>
            </a:r>
            <a:r>
              <a:rPr lang="en-GB" sz="1400" dirty="0" err="1" smtClean="0">
                <a:latin typeface="Arial" pitchFamily="34" charset="0"/>
                <a:cs typeface="Arial" pitchFamily="34" charset="0"/>
              </a:rPr>
              <a:t>Skipton</a:t>
            </a:r>
            <a:r>
              <a:rPr lang="en-GB" sz="1400" dirty="0" smtClean="0">
                <a:latin typeface="Arial" pitchFamily="34" charset="0"/>
                <a:cs typeface="Arial" pitchFamily="34" charset="0"/>
              </a:rPr>
              <a:t> and </a:t>
            </a:r>
            <a:r>
              <a:rPr lang="en-GB" sz="1400" dirty="0" err="1" smtClean="0">
                <a:latin typeface="Arial" pitchFamily="34" charset="0"/>
                <a:cs typeface="Arial" pitchFamily="34" charset="0"/>
              </a:rPr>
              <a:t>Snape</a:t>
            </a:r>
            <a:r>
              <a:rPr lang="en-GB" sz="1400" dirty="0" smtClean="0">
                <a:latin typeface="Arial" pitchFamily="34" charset="0"/>
                <a:cs typeface="Arial" pitchFamily="34" charset="0"/>
              </a:rPr>
              <a:t>. The latter was the residence of Catherine Parr who was held captive here with her step-children (before she married Henry VIII).  </a:t>
            </a:r>
          </a:p>
          <a:p>
            <a:pPr marL="0" indent="0" algn="just" fontAlgn="base">
              <a:buNone/>
            </a:pPr>
            <a:endParaRPr lang="en-GB" sz="1400" dirty="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Bolton Castle was offered as sanctuary for the Abbot </a:t>
            </a:r>
            <a:r>
              <a:rPr lang="en-GB" sz="1400" dirty="0" err="1" smtClean="0">
                <a:latin typeface="Arial" pitchFamily="34" charset="0"/>
                <a:cs typeface="Arial" pitchFamily="34" charset="0"/>
              </a:rPr>
              <a:t>Jervaulx</a:t>
            </a:r>
            <a:r>
              <a:rPr lang="en-GB" sz="1400" dirty="0" smtClean="0">
                <a:latin typeface="Arial" pitchFamily="34" charset="0"/>
                <a:cs typeface="Arial" pitchFamily="34" charset="0"/>
              </a:rPr>
              <a:t> but Henry had it torched. Henry managed to disperse the rebels with various promises – none of which he kept. </a:t>
            </a:r>
            <a:endParaRPr lang="en-GB" sz="1400" dirty="0">
              <a:latin typeface="Arial" pitchFamily="34" charset="0"/>
              <a:cs typeface="Arial" pitchFamily="34" charset="0"/>
            </a:endParaRPr>
          </a:p>
        </p:txBody>
      </p:sp>
      <p:sp>
        <p:nvSpPr>
          <p:cNvPr id="19461" name="Rectangle 4"/>
          <p:cNvSpPr>
            <a:spLocks noGrp="1" noChangeArrowheads="1"/>
          </p:cNvSpPr>
          <p:nvPr>
            <p:ph sz="quarter" idx="3"/>
          </p:nvPr>
        </p:nvSpPr>
        <p:spPr>
          <a:xfrm>
            <a:off x="4572000" y="4876800"/>
            <a:ext cx="4038600" cy="1152525"/>
          </a:xfrm>
        </p:spPr>
        <p:txBody>
          <a:bodyPr>
            <a:normAutofit/>
          </a:bodyPr>
          <a:lstStyle/>
          <a:p>
            <a:pPr marL="0" indent="0" eaLnBrk="1" hangingPunct="1">
              <a:buFont typeface="Arial" pitchFamily="34" charset="0"/>
              <a:buNone/>
            </a:pPr>
            <a:endParaRPr lang="en-US" sz="1600" b="1" dirty="0" smtClean="0">
              <a:latin typeface="Arial" pitchFamily="34" charset="0"/>
              <a:cs typeface="Arial" pitchFamily="34" charset="0"/>
            </a:endParaRPr>
          </a:p>
          <a:p>
            <a:pPr marL="0" indent="0" eaLnBrk="1" hangingPunct="1">
              <a:buFont typeface="Arial" pitchFamily="34" charset="0"/>
              <a:buNone/>
            </a:pPr>
            <a:r>
              <a:rPr lang="en-US" sz="1600" b="1" dirty="0" smtClean="0">
                <a:latin typeface="Arial" pitchFamily="34" charset="0"/>
                <a:cs typeface="Arial" pitchFamily="34" charset="0"/>
              </a:rPr>
              <a:t>How would the dissolution of the monasteries have affected the lives of ordinary citizens in Yorkshire?</a:t>
            </a:r>
            <a:endParaRPr lang="en-GB" sz="1600" b="1" dirty="0" smtClean="0">
              <a:latin typeface="Arial" pitchFamily="34" charset="0"/>
              <a:cs typeface="Arial" pitchFamily="34" charset="0"/>
            </a:endParaRPr>
          </a:p>
        </p:txBody>
      </p:sp>
      <p:pic>
        <p:nvPicPr>
          <p:cNvPr id="19462" name="Picture 1" descr="dramatic-picture-of-fountains-abbey-right-before-storm.jpg"/>
          <p:cNvPicPr>
            <a:picLocks noChangeAspect="1"/>
          </p:cNvPicPr>
          <p:nvPr/>
        </p:nvPicPr>
        <p:blipFill>
          <a:blip r:embed="rId3" cstate="print"/>
          <a:srcRect/>
          <a:stretch>
            <a:fillRect/>
          </a:stretch>
        </p:blipFill>
        <p:spPr bwMode="auto">
          <a:xfrm>
            <a:off x="4724400" y="1579562"/>
            <a:ext cx="4032250" cy="2687638"/>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8"/>
          <p:cNvSpPr txBox="1">
            <a:spLocks noChangeArrowheads="1"/>
          </p:cNvSpPr>
          <p:nvPr/>
        </p:nvSpPr>
        <p:spPr bwMode="auto">
          <a:xfrm>
            <a:off x="4876007" y="3962400"/>
            <a:ext cx="3527425" cy="400110"/>
          </a:xfrm>
          <a:prstGeom prst="rect">
            <a:avLst/>
          </a:prstGeom>
          <a:noFill/>
          <a:ln w="9525">
            <a:noFill/>
            <a:miter lim="800000"/>
            <a:headEnd/>
            <a:tailEnd/>
          </a:ln>
        </p:spPr>
        <p:txBody>
          <a:bodyPr>
            <a:spAutoFit/>
          </a:bodyPr>
          <a:lstStyle/>
          <a:p>
            <a:pPr algn="ctr"/>
            <a:r>
              <a:rPr lang="en-US" sz="1000" dirty="0">
                <a:latin typeface="Arial" pitchFamily="34" charset="0"/>
                <a:cs typeface="Arial" pitchFamily="34" charset="0"/>
              </a:rPr>
              <a:t>The </a:t>
            </a:r>
            <a:r>
              <a:rPr lang="en-US" sz="1000" dirty="0" smtClean="0">
                <a:latin typeface="Arial" pitchFamily="34" charset="0"/>
                <a:cs typeface="Arial" pitchFamily="34" charset="0"/>
              </a:rPr>
              <a:t>bloody </a:t>
            </a:r>
            <a:r>
              <a:rPr lang="en-US" sz="1000" dirty="0">
                <a:latin typeface="Arial" pitchFamily="34" charset="0"/>
                <a:cs typeface="Arial" pitchFamily="34" charset="0"/>
              </a:rPr>
              <a:t>Battle of Marston </a:t>
            </a:r>
            <a:r>
              <a:rPr lang="en-US" sz="1000" dirty="0" smtClean="0">
                <a:latin typeface="Arial" pitchFamily="34" charset="0"/>
                <a:cs typeface="Arial" pitchFamily="34" charset="0"/>
              </a:rPr>
              <a:t>Moor.</a:t>
            </a:r>
          </a:p>
          <a:p>
            <a:pPr algn="ctr"/>
            <a:r>
              <a:rPr lang="en-US" sz="1000" dirty="0" smtClean="0">
                <a:latin typeface="Arial" pitchFamily="34" charset="0"/>
                <a:cs typeface="Arial" pitchFamily="34" charset="0"/>
              </a:rPr>
              <a:t>[Illustration by Keith Palmer]</a:t>
            </a:r>
            <a:endParaRPr lang="en-US" sz="1000" baseline="30000" dirty="0">
              <a:latin typeface="Arial" pitchFamily="34" charset="0"/>
              <a:cs typeface="Arial" pitchFamily="34" charset="0"/>
            </a:endParaRPr>
          </a:p>
        </p:txBody>
      </p:sp>
      <p:sp>
        <p:nvSpPr>
          <p:cNvPr id="155650" name="Rectangle 2"/>
          <p:cNvSpPr>
            <a:spLocks noGrp="1" noChangeArrowheads="1"/>
          </p:cNvSpPr>
          <p:nvPr>
            <p:ph type="title"/>
          </p:nvPr>
        </p:nvSpPr>
        <p:spPr>
          <a:xfrm>
            <a:off x="-152400" y="130175"/>
            <a:ext cx="9217025" cy="936625"/>
          </a:xfrm>
        </p:spPr>
        <p:txBody>
          <a:bodyPr rtlCol="0">
            <a:normAutofit/>
          </a:bodyPr>
          <a:lstStyle/>
          <a:p>
            <a:pPr eaLnBrk="1" hangingPunct="1">
              <a:lnSpc>
                <a:spcPct val="80000"/>
              </a:lnSpc>
              <a:spcAft>
                <a:spcPts val="0"/>
              </a:spcAft>
              <a:defRPr/>
            </a:pPr>
            <a:r>
              <a:rPr lang="en-GB" b="1" dirty="0" smtClean="0">
                <a:latin typeface="Arial" pitchFamily="34" charset="0"/>
                <a:cs typeface="Arial" pitchFamily="34" charset="0"/>
              </a:rPr>
              <a:t> (</a:t>
            </a:r>
            <a:r>
              <a:rPr lang="en-GB" b="1" dirty="0" smtClean="0">
                <a:solidFill>
                  <a:srgbClr val="000000"/>
                </a:solidFill>
                <a:latin typeface="Arial" pitchFamily="34" charset="0"/>
                <a:cs typeface="Arial" pitchFamily="34" charset="0"/>
              </a:rPr>
              <a:t>17th Century) </a:t>
            </a:r>
            <a:r>
              <a:rPr lang="en-GB" b="1" dirty="0" smtClean="0">
                <a:latin typeface="Arial" pitchFamily="34" charset="0"/>
                <a:cs typeface="Arial" pitchFamily="34" charset="0"/>
              </a:rPr>
              <a:t>Civil War</a:t>
            </a:r>
            <a:endParaRPr lang="en-GB" altLang="en-US" sz="4900" b="1" dirty="0" smtClean="0">
              <a:solidFill>
                <a:srgbClr val="000000"/>
              </a:solidFill>
              <a:latin typeface="Arial" pitchFamily="34" charset="0"/>
              <a:cs typeface="Arial" pitchFamily="34" charset="0"/>
            </a:endParaRPr>
          </a:p>
        </p:txBody>
      </p:sp>
      <p:sp>
        <p:nvSpPr>
          <p:cNvPr id="20484" name="Rectangle 3"/>
          <p:cNvSpPr>
            <a:spLocks noGrp="1" noChangeArrowheads="1"/>
          </p:cNvSpPr>
          <p:nvPr>
            <p:ph type="body" sz="half" idx="1"/>
          </p:nvPr>
        </p:nvSpPr>
        <p:spPr>
          <a:xfrm>
            <a:off x="381000" y="1196975"/>
            <a:ext cx="4038600" cy="5184775"/>
          </a:xfrm>
        </p:spPr>
        <p:txBody>
          <a:bodyPr>
            <a:normAutofit/>
          </a:bodyPr>
          <a:lstStyle/>
          <a:p>
            <a:pPr marL="0" indent="0" algn="just" fontAlgn="base">
              <a:buNone/>
            </a:pPr>
            <a:r>
              <a:rPr lang="en-GB" sz="1400" dirty="0" smtClean="0">
                <a:latin typeface="Arial" pitchFamily="34" charset="0"/>
                <a:cs typeface="Arial" pitchFamily="34" charset="0"/>
              </a:rPr>
              <a:t>When Charles I fell out with Parliament in 1642 he moved court to York. The ensuing Civil </a:t>
            </a:r>
            <a:r>
              <a:rPr lang="en-GB" sz="1400" dirty="0">
                <a:latin typeface="Arial" pitchFamily="34" charset="0"/>
                <a:cs typeface="Arial" pitchFamily="34" charset="0"/>
              </a:rPr>
              <a:t>W</a:t>
            </a:r>
            <a:r>
              <a:rPr lang="en-GB" sz="1400" dirty="0" smtClean="0">
                <a:latin typeface="Arial" pitchFamily="34" charset="0"/>
                <a:cs typeface="Arial" pitchFamily="34" charset="0"/>
              </a:rPr>
              <a:t>ar saw many of Yorkshire’s great castles besieged.</a:t>
            </a:r>
            <a:endParaRPr lang="en-GB" sz="1400" dirty="0">
              <a:latin typeface="Arial" pitchFamily="34" charset="0"/>
              <a:cs typeface="Arial" pitchFamily="34" charset="0"/>
            </a:endParaRP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Scarborough </a:t>
            </a:r>
            <a:r>
              <a:rPr lang="en-GB" sz="1400" dirty="0">
                <a:latin typeface="Arial" pitchFamily="34" charset="0"/>
                <a:cs typeface="Arial" pitchFamily="34" charset="0"/>
              </a:rPr>
              <a:t>C</a:t>
            </a:r>
            <a:r>
              <a:rPr lang="en-GB" sz="1400" dirty="0" smtClean="0">
                <a:latin typeface="Arial" pitchFamily="34" charset="0"/>
                <a:cs typeface="Arial" pitchFamily="34" charset="0"/>
              </a:rPr>
              <a:t>astle suffered almost continuous fighting and the bloodiest sieges, changing hands seven times. Knaresborough Castle was destroyed by order of Parliament but its citizens petitioned for the keep to remain as a prison and looted the rest for building materials. Hence much of Knaresborough is built from ‘castle stone’. In </a:t>
            </a:r>
            <a:r>
              <a:rPr lang="en-GB" sz="1400" dirty="0" err="1" smtClean="0">
                <a:latin typeface="Arial" pitchFamily="34" charset="0"/>
                <a:cs typeface="Arial" pitchFamily="34" charset="0"/>
              </a:rPr>
              <a:t>Skipton</a:t>
            </a:r>
            <a:r>
              <a:rPr lang="en-GB" sz="1400" dirty="0" smtClean="0">
                <a:latin typeface="Arial" pitchFamily="34" charset="0"/>
                <a:cs typeface="Arial" pitchFamily="34" charset="0"/>
              </a:rPr>
              <a:t>, the Parliamentarian battery can still be seen overlooking the town.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The largest battle fought in England was at Marston Moor near York on 2 July 1644. It broke the power of the northern Royalists and cemented Cromwell's reputation as a commander. After York’s surrender, few Royalist strongholds remained in the north.</a:t>
            </a:r>
            <a:endParaRPr lang="en-GB" sz="1400" dirty="0">
              <a:latin typeface="Arial" pitchFamily="34" charset="0"/>
              <a:cs typeface="Arial" pitchFamily="34" charset="0"/>
            </a:endParaRPr>
          </a:p>
        </p:txBody>
      </p:sp>
      <p:sp>
        <p:nvSpPr>
          <p:cNvPr id="20485" name="Rectangle 4"/>
          <p:cNvSpPr>
            <a:spLocks noGrp="1" noChangeArrowheads="1"/>
          </p:cNvSpPr>
          <p:nvPr>
            <p:ph sz="quarter" idx="3"/>
          </p:nvPr>
        </p:nvSpPr>
        <p:spPr>
          <a:xfrm>
            <a:off x="4724400" y="4953000"/>
            <a:ext cx="4038600" cy="1152525"/>
          </a:xfrm>
        </p:spPr>
        <p:txBody>
          <a:bodyPr/>
          <a:lstStyle/>
          <a:p>
            <a:pPr marL="0" indent="0">
              <a:buNone/>
            </a:pPr>
            <a:r>
              <a:rPr lang="en-GB" sz="1600" b="1" dirty="0" smtClean="0">
                <a:latin typeface="Arial" pitchFamily="34" charset="0"/>
                <a:cs typeface="Arial" pitchFamily="34" charset="0"/>
              </a:rPr>
              <a:t>Was the Civil War really important to </a:t>
            </a:r>
            <a:br>
              <a:rPr lang="en-GB" sz="1600" b="1" dirty="0" smtClean="0">
                <a:latin typeface="Arial" pitchFamily="34" charset="0"/>
                <a:cs typeface="Arial" pitchFamily="34" charset="0"/>
              </a:rPr>
            </a:br>
            <a:r>
              <a:rPr lang="en-GB" sz="1600" b="1" dirty="0" smtClean="0">
                <a:latin typeface="Arial" pitchFamily="34" charset="0"/>
                <a:cs typeface="Arial" pitchFamily="34" charset="0"/>
              </a:rPr>
              <a:t>the people of Yorkshire?</a:t>
            </a:r>
          </a:p>
        </p:txBody>
      </p:sp>
      <p:pic>
        <p:nvPicPr>
          <p:cNvPr id="20486" name="Picture 1" descr="Illustration.jpg"/>
          <p:cNvPicPr>
            <a:picLocks noChangeAspect="1"/>
          </p:cNvPicPr>
          <p:nvPr/>
        </p:nvPicPr>
        <p:blipFill>
          <a:blip r:embed="rId3" cstate="print"/>
          <a:srcRect/>
          <a:stretch>
            <a:fillRect/>
          </a:stretch>
        </p:blipFill>
        <p:spPr bwMode="auto">
          <a:xfrm>
            <a:off x="4572000" y="1268413"/>
            <a:ext cx="4351338" cy="2469841"/>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8"/>
          <p:cNvSpPr txBox="1">
            <a:spLocks noChangeArrowheads="1"/>
          </p:cNvSpPr>
          <p:nvPr/>
        </p:nvSpPr>
        <p:spPr bwMode="auto">
          <a:xfrm>
            <a:off x="4572000" y="4953000"/>
            <a:ext cx="4191000" cy="400110"/>
          </a:xfrm>
          <a:prstGeom prst="rect">
            <a:avLst/>
          </a:prstGeom>
          <a:noFill/>
          <a:ln w="9525">
            <a:noFill/>
            <a:miter lim="800000"/>
            <a:headEnd/>
            <a:tailEnd/>
          </a:ln>
        </p:spPr>
        <p:txBody>
          <a:bodyPr wrap="square">
            <a:spAutoFit/>
          </a:bodyPr>
          <a:lstStyle/>
          <a:p>
            <a:pPr algn="ctr"/>
            <a:r>
              <a:rPr lang="en-US" sz="1000" dirty="0" smtClean="0">
                <a:latin typeface="Arial" pitchFamily="34" charset="0"/>
                <a:cs typeface="Arial" pitchFamily="34" charset="0"/>
              </a:rPr>
              <a:t>Captain Cook Memorial at Whitby, North Yorkshire. </a:t>
            </a:r>
          </a:p>
          <a:p>
            <a:pPr algn="ctr"/>
            <a:r>
              <a:rPr lang="en-US" sz="1000" dirty="0">
                <a:latin typeface="Arial" pitchFamily="34" charset="0"/>
                <a:cs typeface="Arial" pitchFamily="34" charset="0"/>
              </a:rPr>
              <a:t>[</a:t>
            </a:r>
            <a:r>
              <a:rPr lang="en-US" sz="1000" dirty="0" smtClean="0">
                <a:latin typeface="Arial" pitchFamily="34" charset="0"/>
                <a:cs typeface="Arial" pitchFamily="34" charset="0"/>
              </a:rPr>
              <a:t>Photograph by Keith Palmer]</a:t>
            </a:r>
            <a:endParaRPr lang="en-US" sz="1000" baseline="30000" dirty="0">
              <a:latin typeface="Arial" pitchFamily="34" charset="0"/>
              <a:cs typeface="Arial" pitchFamily="34" charset="0"/>
            </a:endParaRPr>
          </a:p>
        </p:txBody>
      </p:sp>
      <p:sp>
        <p:nvSpPr>
          <p:cNvPr id="21507" name="Rectangle 2"/>
          <p:cNvSpPr>
            <a:spLocks noGrp="1" noChangeArrowheads="1"/>
          </p:cNvSpPr>
          <p:nvPr>
            <p:ph type="title"/>
          </p:nvPr>
        </p:nvSpPr>
        <p:spPr>
          <a:xfrm>
            <a:off x="114300" y="228600"/>
            <a:ext cx="8915400" cy="936625"/>
          </a:xfrm>
        </p:spPr>
        <p:txBody>
          <a:bodyPr>
            <a:normAutofit fontScale="90000"/>
          </a:bodyPr>
          <a:lstStyle/>
          <a:p>
            <a:pPr eaLnBrk="1" hangingPunct="1">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a:t>
            </a:r>
            <a:r>
              <a:rPr lang="en-GB" b="1" dirty="0" smtClean="0">
                <a:solidFill>
                  <a:srgbClr val="000000"/>
                </a:solidFill>
                <a:latin typeface="Arial" pitchFamily="34" charset="0"/>
                <a:cs typeface="Arial" pitchFamily="34" charset="0"/>
              </a:rPr>
              <a:t>18th Century) </a:t>
            </a:r>
            <a:r>
              <a:rPr lang="en-GB" b="1" dirty="0" smtClean="0">
                <a:latin typeface="Arial" pitchFamily="34" charset="0"/>
                <a:cs typeface="Arial" pitchFamily="34" charset="0"/>
              </a:rPr>
              <a:t>Exploration and Architecture </a:t>
            </a:r>
            <a:endParaRPr lang="en-GB" altLang="en-US" sz="4900" b="1" dirty="0" smtClean="0">
              <a:solidFill>
                <a:srgbClr val="000000"/>
              </a:solidFill>
              <a:latin typeface="Arial" pitchFamily="34" charset="0"/>
              <a:cs typeface="Arial" pitchFamily="34" charset="0"/>
            </a:endParaRPr>
          </a:p>
        </p:txBody>
      </p:sp>
      <p:sp>
        <p:nvSpPr>
          <p:cNvPr id="22532" name="Rectangle 3"/>
          <p:cNvSpPr>
            <a:spLocks noGrp="1" noChangeArrowheads="1"/>
          </p:cNvSpPr>
          <p:nvPr>
            <p:ph type="body" sz="half" idx="1"/>
          </p:nvPr>
        </p:nvSpPr>
        <p:spPr>
          <a:xfrm>
            <a:off x="381000" y="1184566"/>
            <a:ext cx="4038600" cy="5181599"/>
          </a:xfrm>
        </p:spPr>
        <p:txBody>
          <a:bodyPr>
            <a:normAutofit/>
          </a:bodyPr>
          <a:lstStyle/>
          <a:p>
            <a:pPr marL="0" indent="0" algn="just" fontAlgn="base">
              <a:buNone/>
            </a:pPr>
            <a:r>
              <a:rPr lang="en-GB" sz="1400" dirty="0" smtClean="0">
                <a:latin typeface="Arial" pitchFamily="34" charset="0"/>
                <a:cs typeface="Arial" pitchFamily="34" charset="0"/>
              </a:rPr>
              <a:t>The spa towns of Harrogate and Scarborough flourished in the 18th century. Their mineral water was believed to cure illnesses. Harrogate became known as the 'The English Spa’ and as bathing became fashionable, Scarborough also developed as a seaside resort.</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The explorer James Cook produced the first accurate map of the Pacific; his Whitby harbour-side house is now a museum. </a:t>
            </a:r>
          </a:p>
          <a:p>
            <a:pPr marL="0" indent="0" algn="just" fontAlgn="base">
              <a:buNone/>
            </a:pPr>
            <a:r>
              <a:rPr lang="en-GB" sz="1400" dirty="0" smtClean="0">
                <a:latin typeface="Arial" pitchFamily="34" charset="0"/>
                <a:cs typeface="Arial" pitchFamily="34" charset="0"/>
              </a:rPr>
              <a:t> </a:t>
            </a:r>
          </a:p>
          <a:p>
            <a:pPr marL="0" indent="0" algn="just" fontAlgn="base">
              <a:buNone/>
            </a:pPr>
            <a:r>
              <a:rPr lang="en-GB" sz="1400" dirty="0" smtClean="0">
                <a:latin typeface="Arial" pitchFamily="34" charset="0"/>
                <a:cs typeface="Arial" pitchFamily="34" charset="0"/>
              </a:rPr>
              <a:t>This was an age of great architectural style: elegant brick buildings still characterise </a:t>
            </a:r>
            <a:r>
              <a:rPr lang="en-GB" sz="1400" dirty="0" err="1" smtClean="0">
                <a:latin typeface="Arial" pitchFamily="34" charset="0"/>
                <a:cs typeface="Arial" pitchFamily="34" charset="0"/>
              </a:rPr>
              <a:t>Stokesley</a:t>
            </a:r>
            <a:r>
              <a:rPr lang="en-GB" sz="1400" dirty="0" smtClean="0">
                <a:latin typeface="Arial" pitchFamily="34" charset="0"/>
                <a:cs typeface="Arial" pitchFamily="34" charset="0"/>
              </a:rPr>
              <a:t>, Bedale, York and Richmond. Richmond Playhouse (built by actor-manager Samuel Butler) survives as Britain’s most complete Georgian playhouse.</a:t>
            </a:r>
          </a:p>
          <a:p>
            <a:pPr marL="0" indent="0" algn="just" eaLnBrk="1" hangingPunct="1">
              <a:buFont typeface="Arial" pitchFamily="34" charset="0"/>
              <a:buNone/>
              <a:defRPr/>
            </a:pPr>
            <a:endParaRPr lang="en-US" sz="1400" dirty="0" smtClean="0">
              <a:latin typeface="Arial" pitchFamily="34" charset="0"/>
              <a:cs typeface="Arial" pitchFamily="34" charset="0"/>
            </a:endParaRPr>
          </a:p>
          <a:p>
            <a:pPr marL="0" indent="0" algn="just">
              <a:buNone/>
              <a:defRPr/>
            </a:pPr>
            <a:r>
              <a:rPr lang="en-GB" sz="1400" dirty="0" smtClean="0">
                <a:latin typeface="Arial" pitchFamily="34" charset="0"/>
                <a:cs typeface="Arial" pitchFamily="34" charset="0"/>
              </a:rPr>
              <a:t>York Castle houses an effigy of Britain's </a:t>
            </a:r>
            <a:r>
              <a:rPr lang="en-GB" sz="1400" dirty="0">
                <a:latin typeface="Arial" pitchFamily="34" charset="0"/>
                <a:cs typeface="Arial" pitchFamily="34" charset="0"/>
              </a:rPr>
              <a:t>most notorious highwayman, Dick Turpin, </a:t>
            </a:r>
            <a:r>
              <a:rPr lang="en-GB" sz="1400" dirty="0" smtClean="0">
                <a:latin typeface="Arial" pitchFamily="34" charset="0"/>
                <a:cs typeface="Arial" pitchFamily="34" charset="0"/>
              </a:rPr>
              <a:t>who was </a:t>
            </a:r>
            <a:r>
              <a:rPr lang="en-GB" sz="1400" dirty="0">
                <a:latin typeface="Arial" pitchFamily="34" charset="0"/>
                <a:cs typeface="Arial" pitchFamily="34" charset="0"/>
              </a:rPr>
              <a:t>hung in York in </a:t>
            </a:r>
            <a:r>
              <a:rPr lang="en-GB" sz="1400" dirty="0" smtClean="0">
                <a:latin typeface="Arial" pitchFamily="34" charset="0"/>
                <a:cs typeface="Arial" pitchFamily="34" charset="0"/>
              </a:rPr>
              <a:t>1739.</a:t>
            </a:r>
            <a:endParaRPr lang="en-US" sz="1400" dirty="0" smtClean="0">
              <a:latin typeface="Arial" pitchFamily="34" charset="0"/>
              <a:cs typeface="Arial" pitchFamily="34" charset="0"/>
            </a:endParaRPr>
          </a:p>
        </p:txBody>
      </p:sp>
      <p:sp>
        <p:nvSpPr>
          <p:cNvPr id="21509" name="Rectangle 4"/>
          <p:cNvSpPr>
            <a:spLocks noGrp="1" noChangeArrowheads="1"/>
          </p:cNvSpPr>
          <p:nvPr>
            <p:ph sz="quarter" idx="3"/>
          </p:nvPr>
        </p:nvSpPr>
        <p:spPr>
          <a:xfrm>
            <a:off x="4876800" y="5410200"/>
            <a:ext cx="4038600" cy="1150937"/>
          </a:xfrm>
        </p:spPr>
        <p:txBody>
          <a:bodyPr>
            <a:normAutofit/>
          </a:bodyPr>
          <a:lstStyle/>
          <a:p>
            <a:pPr marL="0" indent="0" eaLnBrk="1" hangingPunct="1">
              <a:buFont typeface="Arial" pitchFamily="34" charset="0"/>
              <a:buNone/>
            </a:pPr>
            <a:r>
              <a:rPr lang="en-US" sz="1600" b="1" dirty="0" smtClean="0">
                <a:latin typeface="Arial" pitchFamily="34" charset="0"/>
                <a:cs typeface="Arial" pitchFamily="34" charset="0"/>
              </a:rPr>
              <a:t>Where did Captain James Cook’s voyages of discovery and exploration take him?</a:t>
            </a:r>
            <a:endParaRPr lang="en-GB" sz="1600" b="1" dirty="0" smtClean="0">
              <a:latin typeface="Arial" pitchFamily="34" charset="0"/>
              <a:cs typeface="Arial" pitchFamily="34" charset="0"/>
            </a:endParaRPr>
          </a:p>
        </p:txBody>
      </p:sp>
      <p:pic>
        <p:nvPicPr>
          <p:cNvPr id="2" name="Picture 1" descr="Cook.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7800" y="1398181"/>
            <a:ext cx="3048000" cy="3402419"/>
          </a:xfrm>
          <a:prstGeom prst="rect">
            <a:avLst/>
          </a:prstGeom>
        </p:spPr>
      </p:pic>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 y="115888"/>
            <a:ext cx="9217025" cy="936625"/>
          </a:xfrm>
        </p:spPr>
        <p:txBody>
          <a:bodyPr>
            <a:normAutofit/>
          </a:bodyPr>
          <a:lstStyle/>
          <a:p>
            <a:pPr eaLnBrk="1" hangingPunct="1">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(19</a:t>
            </a:r>
            <a:r>
              <a:rPr lang="en-GB" b="1" dirty="0" smtClean="0">
                <a:solidFill>
                  <a:srgbClr val="000000"/>
                </a:solidFill>
                <a:latin typeface="Arial" pitchFamily="34" charset="0"/>
                <a:cs typeface="Arial" pitchFamily="34" charset="0"/>
              </a:rPr>
              <a:t>th Century) The </a:t>
            </a:r>
            <a:r>
              <a:rPr lang="en-GB" b="1" dirty="0" smtClean="0">
                <a:latin typeface="Arial" pitchFamily="34" charset="0"/>
                <a:cs typeface="Arial" pitchFamily="34" charset="0"/>
              </a:rPr>
              <a:t>Railways </a:t>
            </a:r>
            <a:endParaRPr lang="en-GB" altLang="en-US" sz="4900" b="1" dirty="0" smtClean="0">
              <a:solidFill>
                <a:srgbClr val="000000"/>
              </a:solidFill>
              <a:latin typeface="Arial" pitchFamily="34" charset="0"/>
              <a:cs typeface="Arial" pitchFamily="34" charset="0"/>
            </a:endParaRPr>
          </a:p>
        </p:txBody>
      </p:sp>
      <p:sp>
        <p:nvSpPr>
          <p:cNvPr id="23556" name="Rectangle 3"/>
          <p:cNvSpPr>
            <a:spLocks noGrp="1" noChangeArrowheads="1"/>
          </p:cNvSpPr>
          <p:nvPr>
            <p:ph type="body" sz="half" idx="1"/>
          </p:nvPr>
        </p:nvSpPr>
        <p:spPr>
          <a:xfrm>
            <a:off x="468313" y="1125538"/>
            <a:ext cx="4038600" cy="5399087"/>
          </a:xfrm>
        </p:spPr>
        <p:txBody>
          <a:bodyPr>
            <a:normAutofit/>
          </a:bodyPr>
          <a:lstStyle/>
          <a:p>
            <a:pPr marL="0" indent="0" algn="just" fontAlgn="base">
              <a:buNone/>
            </a:pPr>
            <a:r>
              <a:rPr lang="en-GB" sz="1400" dirty="0" smtClean="0">
                <a:latin typeface="Arial" pitchFamily="34" charset="0"/>
                <a:cs typeface="Arial" pitchFamily="34" charset="0"/>
              </a:rPr>
              <a:t>During the 19th century, North Yorkshire remained mainly rural. Dominated by market towns and small industries it was overtaken in both population and wealth by the more industrialised south and west of the county. </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The railways had a big impact in North Yorkshire.</a:t>
            </a:r>
            <a:r>
              <a:rPr lang="en-GB" sz="1400" dirty="0">
                <a:latin typeface="Arial" pitchFamily="34" charset="0"/>
                <a:cs typeface="Arial" pitchFamily="34" charset="0"/>
              </a:rPr>
              <a:t> </a:t>
            </a:r>
            <a:r>
              <a:rPr lang="en-GB" sz="1400" dirty="0" smtClean="0">
                <a:latin typeface="Arial" pitchFamily="34" charset="0"/>
                <a:cs typeface="Arial" pitchFamily="34" charset="0"/>
              </a:rPr>
              <a:t>In 1821 permission for the world's first public railway (George Stephenson's Stockton to Darlington line) was given at the George and Dragon Inn, </a:t>
            </a:r>
            <a:r>
              <a:rPr lang="en-GB" sz="1400" dirty="0" err="1" smtClean="0">
                <a:latin typeface="Arial" pitchFamily="34" charset="0"/>
                <a:cs typeface="Arial" pitchFamily="34" charset="0"/>
              </a:rPr>
              <a:t>Yarm</a:t>
            </a:r>
            <a:r>
              <a:rPr lang="en-GB" sz="1400" dirty="0" smtClean="0">
                <a:latin typeface="Arial" pitchFamily="34" charset="0"/>
                <a:cs typeface="Arial" pitchFamily="34" charset="0"/>
              </a:rPr>
              <a:t>. </a:t>
            </a:r>
          </a:p>
          <a:p>
            <a:pPr marL="0" indent="0" algn="just" fontAlgn="base">
              <a:buNone/>
            </a:pPr>
            <a:endParaRPr lang="en-GB" sz="1400" dirty="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George Hudson, ‘the Railway King’, built 350 miles of line from Harrogate, York, Scarborough and Hull, creating a network more integrated than any other part of the country. The railways helped to reduce the isolation of remote areas. They also changed the Yorkshire landscape with embankments, cuttings, tunnels and grand viaducts, such as the one at </a:t>
            </a:r>
            <a:r>
              <a:rPr lang="en-GB" sz="1400" dirty="0" err="1" smtClean="0">
                <a:latin typeface="Arial" pitchFamily="34" charset="0"/>
                <a:cs typeface="Arial" pitchFamily="34" charset="0"/>
              </a:rPr>
              <a:t>Ribblehead</a:t>
            </a:r>
            <a:r>
              <a:rPr lang="en-GB" sz="1400" dirty="0" smtClean="0">
                <a:latin typeface="Arial" pitchFamily="34" charset="0"/>
                <a:cs typeface="Arial" pitchFamily="34" charset="0"/>
              </a:rPr>
              <a:t> designed by John Sydney </a:t>
            </a:r>
            <a:r>
              <a:rPr lang="en-GB" sz="1400" dirty="0" err="1" smtClean="0">
                <a:latin typeface="Arial" pitchFamily="34" charset="0"/>
                <a:cs typeface="Arial" pitchFamily="34" charset="0"/>
              </a:rPr>
              <a:t>Crossley</a:t>
            </a:r>
            <a:r>
              <a:rPr lang="en-GB" sz="1400" dirty="0" smtClean="0">
                <a:latin typeface="Arial" pitchFamily="34" charset="0"/>
                <a:cs typeface="Arial" pitchFamily="34" charset="0"/>
              </a:rPr>
              <a:t>.</a:t>
            </a:r>
          </a:p>
          <a:p>
            <a:pPr marL="0" lvl="0" indent="0" algn="just">
              <a:buNone/>
            </a:pPr>
            <a:endParaRPr lang="en-GB" sz="1400" dirty="0" smtClean="0">
              <a:latin typeface="Arial" pitchFamily="34" charset="0"/>
              <a:cs typeface="Arial" pitchFamily="34" charset="0"/>
            </a:endParaRPr>
          </a:p>
          <a:p>
            <a:pPr algn="just">
              <a:defRPr/>
            </a:pPr>
            <a:endParaRPr lang="en-GB" sz="1400" dirty="0" smtClean="0">
              <a:latin typeface="Arial" pitchFamily="34" charset="0"/>
              <a:cs typeface="Arial" pitchFamily="34" charset="0"/>
            </a:endParaRPr>
          </a:p>
          <a:p>
            <a:pPr algn="just">
              <a:defRPr/>
            </a:pPr>
            <a:endParaRPr lang="en-GB" sz="1400" dirty="0" smtClean="0">
              <a:latin typeface="Arial" pitchFamily="34" charset="0"/>
              <a:cs typeface="Arial" pitchFamily="34" charset="0"/>
            </a:endParaRPr>
          </a:p>
          <a:p>
            <a:pPr marL="0" indent="0" algn="just" eaLnBrk="1" hangingPunct="1">
              <a:buFont typeface="Arial" pitchFamily="34" charset="0"/>
              <a:buNone/>
              <a:defRPr/>
            </a:pPr>
            <a:endParaRPr lang="en-US" sz="1400" dirty="0" smtClean="0">
              <a:latin typeface="Arial" pitchFamily="34" charset="0"/>
              <a:cs typeface="Arial" pitchFamily="34" charset="0"/>
            </a:endParaRPr>
          </a:p>
        </p:txBody>
      </p:sp>
      <p:sp>
        <p:nvSpPr>
          <p:cNvPr id="22532" name="Rectangle 4"/>
          <p:cNvSpPr>
            <a:spLocks noGrp="1" noChangeArrowheads="1"/>
          </p:cNvSpPr>
          <p:nvPr>
            <p:ph sz="quarter" idx="3"/>
          </p:nvPr>
        </p:nvSpPr>
        <p:spPr>
          <a:xfrm>
            <a:off x="4572000" y="4876800"/>
            <a:ext cx="4343400" cy="1142999"/>
          </a:xfrm>
        </p:spPr>
        <p:txBody>
          <a:bodyPr>
            <a:normAutofit/>
          </a:bodyPr>
          <a:lstStyle/>
          <a:p>
            <a:pPr marL="0" indent="0" eaLnBrk="1" hangingPunct="1">
              <a:buFont typeface="Arial" pitchFamily="34" charset="0"/>
              <a:buNone/>
            </a:pPr>
            <a:r>
              <a:rPr lang="en-US" sz="1600" b="1" dirty="0" smtClean="0">
                <a:latin typeface="Arial" pitchFamily="34" charset="0"/>
                <a:cs typeface="Arial" pitchFamily="34" charset="0"/>
              </a:rPr>
              <a:t>How did the railways impact on the landscape and lives of people in North Yorkshire?</a:t>
            </a:r>
            <a:endParaRPr lang="en-GB" sz="1600" b="1" dirty="0" smtClean="0">
              <a:latin typeface="Arial" pitchFamily="34" charset="0"/>
              <a:cs typeface="Arial" pitchFamily="34" charset="0"/>
            </a:endParaRPr>
          </a:p>
        </p:txBody>
      </p:sp>
      <p:pic>
        <p:nvPicPr>
          <p:cNvPr id="2" name="Picture 1" descr="ribblehead_viaduct_near_whernside.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8200" y="1219200"/>
            <a:ext cx="3962400" cy="2967608"/>
          </a:xfrm>
          <a:prstGeom prst="rect">
            <a:avLst/>
          </a:prstGeom>
        </p:spPr>
      </p:pic>
      <p:sp>
        <p:nvSpPr>
          <p:cNvPr id="3" name="Rectangle 2"/>
          <p:cNvSpPr/>
          <p:nvPr/>
        </p:nvSpPr>
        <p:spPr>
          <a:xfrm>
            <a:off x="5181600" y="4267200"/>
            <a:ext cx="2895600" cy="400110"/>
          </a:xfrm>
          <a:prstGeom prst="rect">
            <a:avLst/>
          </a:prstGeom>
        </p:spPr>
        <p:txBody>
          <a:bodyPr wrap="square">
            <a:spAutoFit/>
          </a:bodyPr>
          <a:lstStyle/>
          <a:p>
            <a:pPr algn="ctr"/>
            <a:r>
              <a:rPr lang="en-GB" sz="1000" dirty="0" err="1" smtClean="0">
                <a:latin typeface="Arial" pitchFamily="34" charset="0"/>
                <a:cs typeface="Arial" pitchFamily="34" charset="0"/>
              </a:rPr>
              <a:t>Ribblehead</a:t>
            </a:r>
            <a:r>
              <a:rPr lang="en-GB" sz="1000" dirty="0" smtClean="0">
                <a:latin typeface="Arial" pitchFamily="34" charset="0"/>
                <a:cs typeface="Arial" pitchFamily="34" charset="0"/>
              </a:rPr>
              <a:t>, North Yorkshire</a:t>
            </a:r>
          </a:p>
          <a:p>
            <a:pPr algn="ctr"/>
            <a:r>
              <a:rPr lang="en-GB" sz="1000" dirty="0" smtClean="0">
                <a:latin typeface="Arial" pitchFamily="34" charset="0"/>
                <a:cs typeface="Arial" pitchFamily="34" charset="0"/>
              </a:rPr>
              <a:t>Image </a:t>
            </a:r>
            <a:r>
              <a:rPr lang="en-US" sz="1000" dirty="0">
                <a:latin typeface="Arial" pitchFamily="34" charset="0"/>
                <a:cs typeface="Arial" pitchFamily="34" charset="0"/>
              </a:rPr>
              <a:t> </a:t>
            </a:r>
            <a:r>
              <a:rPr lang="en-US" sz="1000" dirty="0" smtClean="0">
                <a:latin typeface="Arial" pitchFamily="34" charset="0"/>
                <a:cs typeface="Arial" pitchFamily="34" charset="0"/>
              </a:rPr>
              <a:t>©StockFreeImages.com</a:t>
            </a:r>
            <a:r>
              <a:rPr lang="en-GB" sz="1000" dirty="0" smtClean="0">
                <a:latin typeface="Arial" pitchFamily="34" charset="0"/>
                <a:cs typeface="Arial" pitchFamily="34" charset="0"/>
              </a:rPr>
              <a:t>  </a:t>
            </a:r>
            <a:endParaRPr lang="en-US" sz="1000" dirty="0">
              <a:latin typeface="Arial" pitchFamily="34" charset="0"/>
              <a:cs typeface="Arial" pitchFamily="34" charset="0"/>
            </a:endParaRPr>
          </a:p>
        </p:txBody>
      </p:sp>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8"/>
          <p:cNvSpPr txBox="1">
            <a:spLocks noChangeArrowheads="1"/>
          </p:cNvSpPr>
          <p:nvPr/>
        </p:nvSpPr>
        <p:spPr bwMode="auto">
          <a:xfrm>
            <a:off x="5056188" y="4191000"/>
            <a:ext cx="3527425" cy="553998"/>
          </a:xfrm>
          <a:prstGeom prst="rect">
            <a:avLst/>
          </a:prstGeom>
          <a:noFill/>
          <a:ln w="9525">
            <a:noFill/>
            <a:miter lim="800000"/>
            <a:headEnd/>
            <a:tailEnd/>
          </a:ln>
        </p:spPr>
        <p:txBody>
          <a:bodyPr>
            <a:spAutoFit/>
          </a:bodyPr>
          <a:lstStyle/>
          <a:p>
            <a:pPr algn="ctr"/>
            <a:r>
              <a:rPr lang="en-US" sz="1000" dirty="0" smtClean="0">
                <a:latin typeface="Source Sans Pro Light" pitchFamily="34" charset="0"/>
                <a:cs typeface="Source Sans Pro"/>
              </a:rPr>
              <a:t>The new Centenary First War memorial in  Whitby, North Yorkshire. </a:t>
            </a:r>
          </a:p>
          <a:p>
            <a:pPr algn="ctr"/>
            <a:r>
              <a:rPr lang="en-US" sz="1000" dirty="0" smtClean="0">
                <a:latin typeface="Source Sans Pro Light" pitchFamily="34" charset="0"/>
                <a:cs typeface="Source Sans Pro"/>
              </a:rPr>
              <a:t>[Photograph by Keith Palmer]</a:t>
            </a:r>
            <a:endParaRPr lang="en-US" sz="1000" baseline="30000" dirty="0">
              <a:latin typeface="Source Sans Pro Light" pitchFamily="34" charset="0"/>
              <a:cs typeface="Source Sans Pro"/>
            </a:endParaRPr>
          </a:p>
        </p:txBody>
      </p:sp>
      <p:sp>
        <p:nvSpPr>
          <p:cNvPr id="23555" name="Rectangle 2"/>
          <p:cNvSpPr>
            <a:spLocks noGrp="1" noChangeArrowheads="1"/>
          </p:cNvSpPr>
          <p:nvPr>
            <p:ph type="title"/>
          </p:nvPr>
        </p:nvSpPr>
        <p:spPr>
          <a:xfrm>
            <a:off x="152400" y="228600"/>
            <a:ext cx="8912225" cy="936625"/>
          </a:xfrm>
        </p:spPr>
        <p:txBody>
          <a:bodyPr>
            <a:normAutofit fontScale="90000"/>
          </a:bodyPr>
          <a:lstStyle/>
          <a:p>
            <a:pPr eaLnBrk="1" hangingPunct="1">
              <a:lnSpc>
                <a:spcPct val="80000"/>
              </a:lnSpc>
            </a:pPr>
            <a:r>
              <a:rPr lang="en-GB" dirty="0" smtClean="0">
                <a:latin typeface="Arial" pitchFamily="34" charset="0"/>
                <a:cs typeface="Arial" pitchFamily="34" charset="0"/>
              </a:rPr>
              <a:t> </a:t>
            </a:r>
            <a:r>
              <a:rPr lang="en-GB" b="1" dirty="0" smtClean="0">
                <a:latin typeface="Arial" pitchFamily="34" charset="0"/>
                <a:cs typeface="Arial" pitchFamily="34" charset="0"/>
              </a:rPr>
              <a:t>(20</a:t>
            </a:r>
            <a:r>
              <a:rPr lang="en-GB" b="1" dirty="0" smtClean="0">
                <a:solidFill>
                  <a:srgbClr val="000000"/>
                </a:solidFill>
                <a:latin typeface="Arial" pitchFamily="34" charset="0"/>
                <a:cs typeface="Arial" pitchFamily="34" charset="0"/>
              </a:rPr>
              <a:t>th Century) The Impact of</a:t>
            </a:r>
            <a:br>
              <a:rPr lang="en-GB" b="1" dirty="0" smtClean="0">
                <a:solidFill>
                  <a:srgbClr val="000000"/>
                </a:solidFill>
                <a:latin typeface="Arial" pitchFamily="34" charset="0"/>
                <a:cs typeface="Arial" pitchFamily="34" charset="0"/>
              </a:rPr>
            </a:br>
            <a:r>
              <a:rPr lang="en-GB" b="1" dirty="0" smtClean="0">
                <a:solidFill>
                  <a:srgbClr val="000000"/>
                </a:solidFill>
                <a:latin typeface="Arial" pitchFamily="34" charset="0"/>
                <a:cs typeface="Arial" pitchFamily="34" charset="0"/>
              </a:rPr>
              <a:t>War in 1914</a:t>
            </a:r>
            <a:endParaRPr lang="en-GB" altLang="en-US" sz="4900" b="1" dirty="0" smtClean="0">
              <a:solidFill>
                <a:srgbClr val="000000"/>
              </a:solidFill>
              <a:latin typeface="Arial" pitchFamily="34" charset="0"/>
              <a:cs typeface="Arial" pitchFamily="34" charset="0"/>
            </a:endParaRPr>
          </a:p>
        </p:txBody>
      </p:sp>
      <p:sp>
        <p:nvSpPr>
          <p:cNvPr id="25604" name="Rectangle 3"/>
          <p:cNvSpPr>
            <a:spLocks noGrp="1" noChangeArrowheads="1"/>
          </p:cNvSpPr>
          <p:nvPr>
            <p:ph type="body" sz="half" idx="1"/>
          </p:nvPr>
        </p:nvSpPr>
        <p:spPr>
          <a:xfrm>
            <a:off x="468313" y="1295400"/>
            <a:ext cx="4038600" cy="5229225"/>
          </a:xfrm>
        </p:spPr>
        <p:txBody>
          <a:bodyPr/>
          <a:lstStyle/>
          <a:p>
            <a:pPr marL="0" indent="0" algn="just" fontAlgn="base">
              <a:buNone/>
            </a:pPr>
            <a:r>
              <a:rPr lang="en-GB" sz="1400" dirty="0" smtClean="0">
                <a:latin typeface="Arial" pitchFamily="34" charset="0"/>
                <a:cs typeface="Arial" pitchFamily="34" charset="0"/>
              </a:rPr>
              <a:t>Yorkshire contributed significantly to the First World War, providing munitions and soldiers (there were 9,100 casualties). In 1914 German battleships turned their guns towards Hartlepool, Whitby and Scarborough. Buildings and homes were destroyed resulting in a public outcry and a major soldier recruitment drive under the slogan ‘Remember Scarborough’.</a:t>
            </a:r>
          </a:p>
          <a:p>
            <a:pPr marL="0" indent="0" algn="just" fontAlgn="base">
              <a:buNone/>
            </a:pPr>
            <a:endParaRPr lang="en-GB" sz="1400" dirty="0" smtClean="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At Richmond Castle, prison cells were used to hold conscientious objectors – men who refused to fight on moral or religious grounds. Graffiti drawn by the Richmond Sixteen (who were among the first to defy conscription) can still be seen. Their experiences changed public attitudes.</a:t>
            </a:r>
          </a:p>
          <a:p>
            <a:pPr marL="0" indent="0" algn="just" fontAlgn="base">
              <a:buNone/>
            </a:pPr>
            <a:endParaRPr lang="en-GB" sz="1400" dirty="0">
              <a:latin typeface="Arial" pitchFamily="34" charset="0"/>
              <a:cs typeface="Arial" pitchFamily="34" charset="0"/>
            </a:endParaRPr>
          </a:p>
          <a:p>
            <a:pPr marL="0" indent="0" algn="just" fontAlgn="base">
              <a:buNone/>
            </a:pPr>
            <a:r>
              <a:rPr lang="en-GB" sz="1400" dirty="0" smtClean="0">
                <a:latin typeface="Arial" pitchFamily="34" charset="0"/>
                <a:cs typeface="Arial" pitchFamily="34" charset="0"/>
              </a:rPr>
              <a:t>War impacted on the growth of towns, as large garrisons were built in Ripon and Catterick. Today Catterick remains the largest British Army garrison in the world.</a:t>
            </a:r>
          </a:p>
          <a:p>
            <a:pPr algn="just"/>
            <a:endParaRPr lang="en-US" sz="1400" dirty="0" smtClean="0">
              <a:latin typeface="Arial" pitchFamily="34" charset="0"/>
              <a:cs typeface="Arial" pitchFamily="34" charset="0"/>
            </a:endParaRPr>
          </a:p>
        </p:txBody>
      </p:sp>
      <p:sp>
        <p:nvSpPr>
          <p:cNvPr id="23557" name="Rectangle 4"/>
          <p:cNvSpPr>
            <a:spLocks noGrp="1" noChangeArrowheads="1"/>
          </p:cNvSpPr>
          <p:nvPr>
            <p:ph sz="quarter" idx="3"/>
          </p:nvPr>
        </p:nvSpPr>
        <p:spPr>
          <a:xfrm>
            <a:off x="4800600" y="4724400"/>
            <a:ext cx="4038600" cy="1152525"/>
          </a:xfrm>
        </p:spPr>
        <p:txBody>
          <a:bodyPr>
            <a:normAutofit/>
          </a:bodyPr>
          <a:lstStyle/>
          <a:p>
            <a:pPr marL="0" indent="0" eaLnBrk="1" hangingPunct="1">
              <a:buFont typeface="Arial" pitchFamily="34" charset="0"/>
              <a:buNone/>
            </a:pPr>
            <a:endParaRPr lang="en-US" sz="1600" b="1" dirty="0" smtClean="0">
              <a:latin typeface="Source Sans Pro Light" pitchFamily="34" charset="0"/>
              <a:cs typeface="Source Sans Pro"/>
            </a:endParaRPr>
          </a:p>
          <a:p>
            <a:pPr marL="0" indent="0" eaLnBrk="1" hangingPunct="1">
              <a:buFont typeface="Arial" pitchFamily="34" charset="0"/>
              <a:buNone/>
            </a:pPr>
            <a:r>
              <a:rPr lang="en-US" sz="1600" b="1" dirty="0" smtClean="0">
                <a:latin typeface="Source Sans Pro Light" pitchFamily="34" charset="0"/>
                <a:cs typeface="Source Sans Pro"/>
              </a:rPr>
              <a:t>Why do you think the Germans attacked the east </a:t>
            </a:r>
            <a:r>
              <a:rPr lang="en-US" sz="1600" b="1" dirty="0">
                <a:latin typeface="Source Sans Pro Light" pitchFamily="34" charset="0"/>
                <a:cs typeface="Source Sans Pro"/>
              </a:rPr>
              <a:t>c</a:t>
            </a:r>
            <a:r>
              <a:rPr lang="en-US" sz="1600" b="1" dirty="0" smtClean="0">
                <a:latin typeface="Source Sans Pro Light" pitchFamily="34" charset="0"/>
                <a:cs typeface="Source Sans Pro"/>
              </a:rPr>
              <a:t>oast in 1914?</a:t>
            </a:r>
            <a:endParaRPr lang="en-GB" sz="1600" b="1" dirty="0" smtClean="0">
              <a:latin typeface="Source Sans Pro Light" pitchFamily="34" charset="0"/>
              <a:cs typeface="Source Sans Pro"/>
            </a:endParaRPr>
          </a:p>
        </p:txBody>
      </p:sp>
      <p:pic>
        <p:nvPicPr>
          <p:cNvPr id="2" name="Picture 1" descr="Memorial.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1827" y="1389662"/>
            <a:ext cx="3733800" cy="2801338"/>
          </a:xfrm>
          <a:prstGeom prst="rect">
            <a:avLst/>
          </a:prstGeom>
        </p:spPr>
      </p:pic>
    </p:spTree>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940</TotalTime>
  <Words>2709</Words>
  <Application>Microsoft Office PowerPoint</Application>
  <PresentationFormat>On-screen Show (4:3)</PresentationFormat>
  <Paragraphs>244</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   (1st Century BC) Late Iron Age Settlements  </vt:lpstr>
      <vt:lpstr>  (1st Century AD) Queen Cartimandua </vt:lpstr>
      <vt:lpstr>  (2nd Century) Roman Roads  </vt:lpstr>
      <vt:lpstr>  (3rd Century) Yorkshire  Roman Towns </vt:lpstr>
      <vt:lpstr> (4th Century) Roman Engineering </vt:lpstr>
      <vt:lpstr> (5th Century) Collapse of an Empire </vt:lpstr>
      <vt:lpstr> (6th Century) The Anglo-Saxons</vt:lpstr>
      <vt:lpstr> (7th Century) Christianity in North Yorkshire</vt:lpstr>
      <vt:lpstr> (8th Century) Anglian Settlements</vt:lpstr>
      <vt:lpstr>  (9th Century) The Vikings Arrive  </vt:lpstr>
      <vt:lpstr> (10th Century) Viking Life and Influences</vt:lpstr>
      <vt:lpstr> (11th Century) The Normans</vt:lpstr>
      <vt:lpstr> (12th Century) Recovery and Massacres</vt:lpstr>
      <vt:lpstr> (13th Century) Growth and the Order of the Friars</vt:lpstr>
      <vt:lpstr> (14th Century) Raids and Plague</vt:lpstr>
      <vt:lpstr>  (15th Century) The War of the Roses</vt:lpstr>
      <vt:lpstr> (16th Century) Dissolution of the Monasteries </vt:lpstr>
      <vt:lpstr> (17th Century) Civil War</vt:lpstr>
      <vt:lpstr> (18th Century) Exploration and Architecture </vt:lpstr>
      <vt:lpstr> (19th Century) The Railways </vt:lpstr>
      <vt:lpstr> (20th Century) The Impact of War in 1914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(BC 1st) Late Iron Age Yorkshire Settlements</dc:title>
  <dc:creator>R E</dc:creator>
  <cp:lastModifiedBy>McHarg, Catherine</cp:lastModifiedBy>
  <cp:revision>124</cp:revision>
  <cp:lastPrinted>2015-07-16T12:09:53Z</cp:lastPrinted>
  <dcterms:created xsi:type="dcterms:W3CDTF">2006-08-16T00:00:00Z</dcterms:created>
  <dcterms:modified xsi:type="dcterms:W3CDTF">2016-08-25T07:36:10Z</dcterms:modified>
</cp:coreProperties>
</file>