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2" r:id="rId16"/>
    <p:sldId id="271" r:id="rId17"/>
    <p:sldId id="273" r:id="rId18"/>
    <p:sldId id="274" r:id="rId19"/>
    <p:sldId id="275" r:id="rId20"/>
    <p:sldId id="276" r:id="rId21"/>
    <p:sldId id="2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1884" y="-4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1407914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1776752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556475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821500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3538337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2014491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1867070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4097774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2585192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4108941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A493E2-AC4C-4E37-BBD3-75AC720BD3EA}" type="datetimeFigureOut">
              <a:rPr lang="en-GB" smtClean="0"/>
              <a:pPr/>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33FBA-A4ED-4160-920C-B5566B2642C5}" type="slidenum">
              <a:rPr lang="en-GB" smtClean="0"/>
              <a:pPr/>
              <a:t>‹#›</a:t>
            </a:fld>
            <a:endParaRPr lang="en-GB"/>
          </a:p>
        </p:txBody>
      </p:sp>
    </p:spTree>
    <p:extLst>
      <p:ext uri="{BB962C8B-B14F-4D97-AF65-F5344CB8AC3E}">
        <p14:creationId xmlns:p14="http://schemas.microsoft.com/office/powerpoint/2010/main" val="4148127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8" name="Rectangle 6"/>
          <p:cNvSpPr>
            <a:spLocks noGrp="1" noChangeArrowheads="1"/>
          </p:cNvSpPr>
          <p:nvPr>
            <p:ph type="sldNum" sz="quarter" idx="12"/>
          </p:nvPr>
        </p:nvSpPr>
        <p:spPr>
          <a:ln/>
        </p:spPr>
        <p:txBody>
          <a:bodyPr/>
          <a:lstStyle>
            <a:lvl1pPr>
              <a:defRPr/>
            </a:lvl1pPr>
          </a:lstStyle>
          <a:p>
            <a:pPr>
              <a:defRPr/>
            </a:pPr>
            <a:fld id="{619E201F-590A-4E51-ABA6-FA6D53B0063B}" type="slidenum">
              <a:rPr lang="en-GB"/>
              <a:pPr>
                <a:defRPr/>
              </a:pPr>
              <a:t>‹#›</a:t>
            </a:fld>
            <a:endParaRPr lang="en-GB" dirty="0"/>
          </a:p>
        </p:txBody>
      </p:sp>
      <p:pic>
        <p:nvPicPr>
          <p:cNvPr id="9" name="Picture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65150" y="6248400"/>
            <a:ext cx="113030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3308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A493E2-AC4C-4E37-BBD3-75AC720BD3EA}" type="datetimeFigureOut">
              <a:rPr lang="en-GB" smtClean="0"/>
              <a:pPr/>
              <a:t>25/08/2016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033FBA-A4ED-4160-920C-B5566B2642C5}" type="slidenum">
              <a:rPr lang="en-GB" smtClean="0"/>
              <a:pPr/>
              <a:t>‹#›</a:t>
            </a:fld>
            <a:endParaRPr lang="en-GB"/>
          </a:p>
        </p:txBody>
      </p:sp>
    </p:spTree>
    <p:extLst>
      <p:ext uri="{BB962C8B-B14F-4D97-AF65-F5344CB8AC3E}">
        <p14:creationId xmlns:p14="http://schemas.microsoft.com/office/powerpoint/2010/main" val="1232331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a:bodyPr>
          <a:lstStyle/>
          <a:p>
            <a:pPr fontAlgn="base"/>
            <a:r>
              <a:rPr lang="en-GB" dirty="0"/>
              <a:t> </a:t>
            </a:r>
            <a:r>
              <a:rPr lang="en-GB" b="1" dirty="0" smtClean="0">
                <a:latin typeface="Arial"/>
                <a:cs typeface="Arial"/>
              </a:rPr>
              <a:t>(</a:t>
            </a:r>
            <a:r>
              <a:rPr lang="en-GB" b="1" dirty="0">
                <a:latin typeface="Arial"/>
                <a:cs typeface="Arial"/>
              </a:rPr>
              <a:t>P</a:t>
            </a:r>
            <a:r>
              <a:rPr lang="en-GB" b="1" dirty="0" smtClean="0">
                <a:latin typeface="Arial"/>
                <a:cs typeface="Arial"/>
              </a:rPr>
              <a:t>re-AD 43) </a:t>
            </a:r>
            <a:r>
              <a:rPr lang="en-GB" b="1" dirty="0" err="1" smtClean="0">
                <a:latin typeface="Arial"/>
                <a:cs typeface="Arial"/>
              </a:rPr>
              <a:t>Fawdon</a:t>
            </a:r>
            <a:r>
              <a:rPr lang="en-GB" b="1" dirty="0" smtClean="0">
                <a:latin typeface="Arial"/>
                <a:cs typeface="Arial"/>
              </a:rPr>
              <a:t> Hill Fort</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Fawdon Hill sits within the Breamish and Ingram Valley in Northumberland. </a:t>
            </a:r>
            <a:r>
              <a:rPr lang="en-GB" altLang="en-US" sz="1400" dirty="0" smtClean="0">
                <a:latin typeface="Arial" panose="020B0604020202020204" pitchFamily="34" charset="0"/>
                <a:cs typeface="Arial" panose="020B0604020202020204" pitchFamily="34" charset="0"/>
              </a:rPr>
              <a:t>In the hills and valleys you </a:t>
            </a:r>
            <a:r>
              <a:rPr lang="en-GB" altLang="en-US" sz="1400" dirty="0">
                <a:latin typeface="Arial" panose="020B0604020202020204" pitchFamily="34" charset="0"/>
                <a:cs typeface="Arial" panose="020B0604020202020204" pitchFamily="34" charset="0"/>
              </a:rPr>
              <a:t>can see traces </a:t>
            </a:r>
            <a:r>
              <a:rPr lang="en-GB" altLang="en-US" sz="1400" dirty="0" smtClean="0">
                <a:latin typeface="Arial" panose="020B0604020202020204" pitchFamily="34" charset="0"/>
                <a:cs typeface="Arial" panose="020B0604020202020204" pitchFamily="34" charset="0"/>
              </a:rPr>
              <a:t>of </a:t>
            </a:r>
            <a:r>
              <a:rPr lang="en-GB" altLang="en-US" sz="1400" dirty="0">
                <a:latin typeface="Arial" panose="020B0604020202020204" pitchFamily="34" charset="0"/>
                <a:cs typeface="Arial" panose="020B0604020202020204" pitchFamily="34" charset="0"/>
              </a:rPr>
              <a:t>forts and burial mounds from the Neolithic, Bronze and Iron Ages. If you explore this area you will also see signs of ancient methods of farming </a:t>
            </a:r>
            <a:r>
              <a:rPr lang="en-GB" altLang="en-US" sz="1400" dirty="0" smtClean="0">
                <a:latin typeface="Arial" panose="020B0604020202020204" pitchFamily="34" charset="0"/>
                <a:cs typeface="Arial" panose="020B0604020202020204" pitchFamily="34" charset="0"/>
              </a:rPr>
              <a:t>that have </a:t>
            </a:r>
            <a:r>
              <a:rPr lang="en-GB" altLang="en-US" sz="1400" dirty="0">
                <a:latin typeface="Arial" panose="020B0604020202020204" pitchFamily="34" charset="0"/>
                <a:cs typeface="Arial" panose="020B0604020202020204" pitchFamily="34" charset="0"/>
              </a:rPr>
              <a:t>left their mark on the landscape.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Hill forts were built up mounds of </a:t>
            </a:r>
            <a:r>
              <a:rPr lang="en-GB" altLang="en-US" sz="1400" dirty="0" smtClean="0">
                <a:latin typeface="Arial" panose="020B0604020202020204" pitchFamily="34" charset="0"/>
                <a:cs typeface="Arial" panose="020B0604020202020204" pitchFamily="34" charset="0"/>
              </a:rPr>
              <a:t>earth </a:t>
            </a:r>
            <a:r>
              <a:rPr lang="en-GB" altLang="en-US" sz="1400" dirty="0">
                <a:latin typeface="Arial" panose="020B0604020202020204" pitchFamily="34" charset="0"/>
                <a:cs typeface="Arial" panose="020B0604020202020204" pitchFamily="34" charset="0"/>
              </a:rPr>
              <a:t>with a settlement on the </a:t>
            </a:r>
            <a:r>
              <a:rPr lang="en-GB" altLang="en-US" sz="1400" dirty="0" smtClean="0">
                <a:latin typeface="Arial" panose="020B0604020202020204" pitchFamily="34" charset="0"/>
                <a:cs typeface="Arial" panose="020B0604020202020204" pitchFamily="34" charset="0"/>
              </a:rPr>
              <a:t>top. You </a:t>
            </a:r>
            <a:r>
              <a:rPr lang="en-GB" altLang="en-US" sz="1400" dirty="0">
                <a:latin typeface="Arial" panose="020B0604020202020204" pitchFamily="34" charset="0"/>
                <a:cs typeface="Arial" panose="020B0604020202020204" pitchFamily="34" charset="0"/>
              </a:rPr>
              <a:t>can find evidence of hill forts all over Europe</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At the </a:t>
            </a:r>
            <a:r>
              <a:rPr lang="en-GB" altLang="en-US" sz="1400" dirty="0" err="1" smtClean="0">
                <a:latin typeface="Arial" panose="020B0604020202020204" pitchFamily="34" charset="0"/>
                <a:cs typeface="Arial" panose="020B0604020202020204" pitchFamily="34" charset="0"/>
              </a:rPr>
              <a:t>Fawdon</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Hill Fort site, you can see </a:t>
            </a:r>
            <a:r>
              <a:rPr lang="en-GB" altLang="en-US" sz="1400" dirty="0" smtClean="0">
                <a:latin typeface="Arial" panose="020B0604020202020204" pitchFamily="34" charset="0"/>
                <a:cs typeface="Arial" panose="020B0604020202020204" pitchFamily="34" charset="0"/>
              </a:rPr>
              <a:t>marks </a:t>
            </a:r>
            <a:r>
              <a:rPr lang="en-GB" altLang="en-US" sz="1400" dirty="0">
                <a:latin typeface="Arial" panose="020B0604020202020204" pitchFamily="34" charset="0"/>
                <a:cs typeface="Arial" panose="020B0604020202020204" pitchFamily="34" charset="0"/>
              </a:rPr>
              <a:t>in the earth where the circular huts would have </a:t>
            </a:r>
            <a:r>
              <a:rPr lang="en-GB" altLang="en-US" sz="1400" dirty="0" smtClean="0">
                <a:latin typeface="Arial" panose="020B0604020202020204" pitchFamily="34" charset="0"/>
                <a:cs typeface="Arial" panose="020B0604020202020204" pitchFamily="34" charset="0"/>
              </a:rPr>
              <a:t>stood. There is also </a:t>
            </a:r>
            <a:r>
              <a:rPr lang="en-GB" altLang="en-US" sz="1400" dirty="0">
                <a:latin typeface="Arial" panose="020B0604020202020204" pitchFamily="34" charset="0"/>
                <a:cs typeface="Arial" panose="020B0604020202020204" pitchFamily="34" charset="0"/>
              </a:rPr>
              <a:t>evidence of a cairn (</a:t>
            </a:r>
            <a:r>
              <a:rPr lang="en-GB" altLang="en-US" sz="1400" dirty="0" smtClean="0">
                <a:latin typeface="Arial" panose="020B0604020202020204" pitchFamily="34" charset="0"/>
                <a:cs typeface="Arial" panose="020B0604020202020204" pitchFamily="34" charset="0"/>
              </a:rPr>
              <a:t>a </a:t>
            </a:r>
            <a:r>
              <a:rPr lang="en-GB" altLang="en-US" sz="1400" dirty="0">
                <a:latin typeface="Arial" panose="020B0604020202020204" pitchFamily="34" charset="0"/>
                <a:cs typeface="Arial" panose="020B0604020202020204" pitchFamily="34" charset="0"/>
              </a:rPr>
              <a:t>pile of rocks marking a burial </a:t>
            </a:r>
            <a:r>
              <a:rPr lang="en-GB" altLang="en-US" sz="1400" dirty="0" smtClean="0">
                <a:latin typeface="Arial" panose="020B0604020202020204" pitchFamily="34" charset="0"/>
                <a:cs typeface="Arial" panose="020B0604020202020204" pitchFamily="34" charset="0"/>
              </a:rPr>
              <a:t>ground) </a:t>
            </a:r>
            <a:r>
              <a:rPr lang="en-GB" altLang="en-US" sz="1400" dirty="0">
                <a:latin typeface="Arial" panose="020B0604020202020204" pitchFamily="34" charset="0"/>
                <a:cs typeface="Arial" panose="020B0604020202020204" pitchFamily="34" charset="0"/>
              </a:rPr>
              <a:t>and traces in the earth of some ramparts which were the walls around the settlement.</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err="1" smtClean="0">
                <a:latin typeface="Arial" panose="020B0604020202020204" pitchFamily="34" charset="0"/>
                <a:cs typeface="Arial" panose="020B0604020202020204" pitchFamily="34" charset="0"/>
              </a:rPr>
              <a:t>Fawdon</a:t>
            </a:r>
            <a:r>
              <a:rPr lang="en-GB" sz="1000" dirty="0" smtClean="0">
                <a:latin typeface="Arial" panose="020B0604020202020204" pitchFamily="34" charset="0"/>
                <a:cs typeface="Arial" panose="020B0604020202020204" pitchFamily="34" charset="0"/>
              </a:rPr>
              <a:t> Hill Fort</a:t>
            </a:r>
          </a:p>
          <a:p>
            <a:pPr marL="0" indent="0" algn="ctr">
              <a:spcBef>
                <a:spcPts val="0"/>
              </a:spcBef>
              <a:buNone/>
            </a:pPr>
            <a:r>
              <a:rPr lang="en-GB" altLang="en-US" sz="1000" b="1" dirty="0" smtClean="0">
                <a:latin typeface="Arial" panose="020B0604020202020204" pitchFamily="34" charset="0"/>
                <a:cs typeface="Arial" panose="020B0604020202020204" pitchFamily="34" charset="0"/>
              </a:rPr>
              <a:t>[© 50ft Long Horse 2015]</a:t>
            </a: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Why did people build walls around their settlements?</a:t>
            </a:r>
          </a:p>
        </p:txBody>
      </p:sp>
      <p:sp>
        <p:nvSpPr>
          <p:cNvPr id="2" name="Content Placeholder 1"/>
          <p:cNvSpPr>
            <a:spLocks noGrp="1"/>
          </p:cNvSpPr>
          <p:nvPr>
            <p:ph sz="quarter" idx="2"/>
          </p:nvPr>
        </p:nvSpPr>
        <p:spPr>
          <a:xfrm>
            <a:off x="4644008" y="1600200"/>
            <a:ext cx="4038600" cy="2980928"/>
          </a:xfrm>
        </p:spPr>
        <p:txBody>
          <a:bodyPr/>
          <a:lstStyle/>
          <a:p>
            <a:pPr marL="0" indent="0" fontAlgn="base">
              <a:buNone/>
            </a:pPr>
            <a:r>
              <a:rPr lang="en-GB" dirty="0">
                <a:latin typeface="Arial" panose="020B0604020202020204" pitchFamily="34" charset="0"/>
                <a:cs typeface="Arial" panose="020B0604020202020204" pitchFamily="34" charset="0"/>
              </a:rPr>
              <a:t> </a:t>
            </a:r>
          </a:p>
          <a:p>
            <a:pPr marL="0" indent="0">
              <a:buNone/>
            </a:pPr>
            <a:endParaRPr lang="en-GB" dirty="0"/>
          </a:p>
        </p:txBody>
      </p:sp>
      <p:pic>
        <p:nvPicPr>
          <p:cNvPr id="6" name="Picture 5" descr="1. old fawdon hill.jpg"/>
          <p:cNvPicPr>
            <a:picLocks noChangeAspect="1"/>
          </p:cNvPicPr>
          <p:nvPr/>
        </p:nvPicPr>
        <p:blipFill>
          <a:blip r:embed="rId2" cstate="print"/>
          <a:stretch>
            <a:fillRect/>
          </a:stretch>
        </p:blipFill>
        <p:spPr>
          <a:xfrm>
            <a:off x="4701488" y="1659892"/>
            <a:ext cx="3902960" cy="2921236"/>
          </a:xfrm>
          <a:prstGeom prst="rect">
            <a:avLst/>
          </a:prstGeom>
        </p:spPr>
      </p:pic>
    </p:spTree>
    <p:extLst>
      <p:ext uri="{BB962C8B-B14F-4D97-AF65-F5344CB8AC3E}">
        <p14:creationId xmlns:p14="http://schemas.microsoft.com/office/powerpoint/2010/main" val="258419768"/>
      </p:ext>
    </p:extLst>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b="1" dirty="0" smtClean="0">
                <a:latin typeface="Arial"/>
                <a:cs typeface="Arial"/>
              </a:rPr>
              <a:t>(AD 127)</a:t>
            </a:r>
            <a:r>
              <a:rPr lang="en-GB" b="1" dirty="0">
                <a:latin typeface="Arial"/>
                <a:cs typeface="Arial"/>
              </a:rPr>
              <a:t> </a:t>
            </a:r>
            <a:r>
              <a:rPr lang="en-GB" b="1" dirty="0" err="1" smtClean="0">
                <a:latin typeface="Arial"/>
                <a:cs typeface="Arial"/>
              </a:rPr>
              <a:t>Segedunum</a:t>
            </a:r>
            <a:r>
              <a:rPr lang="en-GB" b="1" dirty="0" smtClean="0">
                <a:latin typeface="Arial"/>
                <a:cs typeface="Arial"/>
              </a:rPr>
              <a:t> </a:t>
            </a:r>
            <a:br>
              <a:rPr lang="en-GB" b="1" dirty="0" smtClean="0">
                <a:latin typeface="Arial"/>
                <a:cs typeface="Arial"/>
              </a:rPr>
            </a:br>
            <a:r>
              <a:rPr lang="en-GB" b="1" dirty="0" smtClean="0">
                <a:latin typeface="Arial"/>
                <a:cs typeface="Arial"/>
              </a:rPr>
              <a:t>Roman Fort</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In </a:t>
            </a:r>
            <a:r>
              <a:rPr lang="en-GB" altLang="en-US" sz="1400" dirty="0" smtClean="0">
                <a:latin typeface="Arial" panose="020B0604020202020204" pitchFamily="34" charset="0"/>
                <a:cs typeface="Arial" panose="020B0604020202020204" pitchFamily="34" charset="0"/>
              </a:rPr>
              <a:t>AD 122, </a:t>
            </a:r>
            <a:r>
              <a:rPr lang="en-GB" altLang="en-US" sz="1400" dirty="0">
                <a:latin typeface="Arial" panose="020B0604020202020204" pitchFamily="34" charset="0"/>
                <a:cs typeface="Arial" panose="020B0604020202020204" pitchFamily="34" charset="0"/>
              </a:rPr>
              <a:t>the Roman Emperor Hadrian ordered a wall to be built from </a:t>
            </a:r>
            <a:r>
              <a:rPr lang="en-GB" altLang="en-US" sz="1400" dirty="0" smtClean="0">
                <a:latin typeface="Arial" panose="020B0604020202020204" pitchFamily="34" charset="0"/>
                <a:cs typeface="Arial" panose="020B0604020202020204" pitchFamily="34" charset="0"/>
              </a:rPr>
              <a:t>east </a:t>
            </a:r>
            <a:r>
              <a:rPr lang="en-GB" altLang="en-US" sz="1400" dirty="0">
                <a:latin typeface="Arial" panose="020B0604020202020204" pitchFamily="34" charset="0"/>
                <a:cs typeface="Arial" panose="020B0604020202020204" pitchFamily="34" charset="0"/>
              </a:rPr>
              <a:t>to </a:t>
            </a:r>
            <a:r>
              <a:rPr lang="en-GB" altLang="en-US" sz="1400" dirty="0" smtClean="0">
                <a:latin typeface="Arial" panose="020B0604020202020204" pitchFamily="34" charset="0"/>
                <a:cs typeface="Arial" panose="020B0604020202020204" pitchFamily="34" charset="0"/>
              </a:rPr>
              <a:t>west </a:t>
            </a:r>
            <a:r>
              <a:rPr lang="en-GB" altLang="en-US" sz="1400" dirty="0">
                <a:latin typeface="Arial" panose="020B0604020202020204" pitchFamily="34" charset="0"/>
                <a:cs typeface="Arial" panose="020B0604020202020204" pitchFamily="34" charset="0"/>
              </a:rPr>
              <a:t>across </a:t>
            </a:r>
            <a:r>
              <a:rPr lang="en-GB" altLang="en-US" sz="1400" dirty="0" smtClean="0">
                <a:latin typeface="Arial" panose="020B0604020202020204" pitchFamily="34" charset="0"/>
                <a:cs typeface="Arial" panose="020B0604020202020204" pitchFamily="34" charset="0"/>
              </a:rPr>
              <a:t>England from </a:t>
            </a:r>
            <a:r>
              <a:rPr lang="en-GB" altLang="en-US" sz="1400" dirty="0">
                <a:latin typeface="Arial" panose="020B0604020202020204" pitchFamily="34" charset="0"/>
                <a:cs typeface="Arial" panose="020B0604020202020204" pitchFamily="34" charset="0"/>
              </a:rPr>
              <a:t>the River Tyne to the Solway Firth. In </a:t>
            </a:r>
            <a:r>
              <a:rPr lang="en-GB" altLang="en-US" sz="1400" dirty="0" smtClean="0">
                <a:latin typeface="Arial" panose="020B0604020202020204" pitchFamily="34" charset="0"/>
                <a:cs typeface="Arial" panose="020B0604020202020204" pitchFamily="34" charset="0"/>
              </a:rPr>
              <a:t>AD 127 </a:t>
            </a:r>
            <a:r>
              <a:rPr lang="en-GB" altLang="en-US" sz="1400" dirty="0">
                <a:latin typeface="Arial" panose="020B0604020202020204" pitchFamily="34" charset="0"/>
                <a:cs typeface="Arial" panose="020B0604020202020204" pitchFamily="34" charset="0"/>
              </a:rPr>
              <a:t>the wall was extended further </a:t>
            </a:r>
            <a:r>
              <a:rPr lang="en-GB" altLang="en-US" sz="1400" dirty="0" smtClean="0">
                <a:latin typeface="Arial" panose="020B0604020202020204" pitchFamily="34" charset="0"/>
                <a:cs typeface="Arial" panose="020B0604020202020204" pitchFamily="34" charset="0"/>
              </a:rPr>
              <a:t>east </a:t>
            </a:r>
            <a:r>
              <a:rPr lang="en-GB" altLang="en-US" sz="1400" dirty="0">
                <a:latin typeface="Arial" panose="020B0604020202020204" pitchFamily="34" charset="0"/>
                <a:cs typeface="Arial" panose="020B0604020202020204" pitchFamily="34" charset="0"/>
              </a:rPr>
              <a:t>to Wallsend.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T</a:t>
            </a:r>
            <a:r>
              <a:rPr lang="en-GB" altLang="en-US" sz="1400" dirty="0" smtClean="0">
                <a:latin typeface="Arial" panose="020B0604020202020204" pitchFamily="34" charset="0"/>
                <a:cs typeface="Arial" panose="020B0604020202020204" pitchFamily="34" charset="0"/>
              </a:rPr>
              <a:t>he </a:t>
            </a:r>
            <a:r>
              <a:rPr lang="en-GB" altLang="en-US" sz="1400" dirty="0">
                <a:latin typeface="Arial" panose="020B0604020202020204" pitchFamily="34" charset="0"/>
                <a:cs typeface="Arial" panose="020B0604020202020204" pitchFamily="34" charset="0"/>
              </a:rPr>
              <a:t>wall stretched 73 miles and was built to defend the Roman Empire from the barbarians in the </a:t>
            </a:r>
            <a:r>
              <a:rPr lang="en-GB" altLang="en-US" sz="1400" dirty="0" smtClean="0">
                <a:latin typeface="Arial" panose="020B0604020202020204" pitchFamily="34" charset="0"/>
                <a:cs typeface="Arial" panose="020B0604020202020204" pitchFamily="34" charset="0"/>
              </a:rPr>
              <a:t>north</a:t>
            </a:r>
            <a:r>
              <a:rPr lang="en-GB" altLang="en-US" sz="1400" dirty="0">
                <a:latin typeface="Arial" panose="020B0604020202020204" pitchFamily="34" charset="0"/>
                <a:cs typeface="Arial" panose="020B0604020202020204" pitchFamily="34" charset="0"/>
              </a:rPr>
              <a:t>. Before Hadrian’s Wall, Emperor Antoninus Pius built the Antonine Wall further north from stone and </a:t>
            </a:r>
            <a:r>
              <a:rPr lang="en-GB" altLang="en-US" sz="1400" dirty="0" smtClean="0">
                <a:latin typeface="Arial" panose="020B0604020202020204" pitchFamily="34" charset="0"/>
                <a:cs typeface="Arial" panose="020B0604020202020204" pitchFamily="34" charset="0"/>
              </a:rPr>
              <a:t>turf.</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Segedunum Roman Fort sits at the very end of the </a:t>
            </a:r>
            <a:r>
              <a:rPr lang="en-GB" altLang="en-US" sz="1400" dirty="0" smtClean="0">
                <a:latin typeface="Arial" panose="020B0604020202020204" pitchFamily="34" charset="0"/>
                <a:cs typeface="Arial" panose="020B0604020202020204" pitchFamily="34" charset="0"/>
              </a:rPr>
              <a:t>wall </a:t>
            </a:r>
            <a:r>
              <a:rPr lang="en-GB" altLang="en-US" sz="1400" dirty="0">
                <a:latin typeface="Arial" panose="020B0604020202020204" pitchFamily="34" charset="0"/>
                <a:cs typeface="Arial" panose="020B0604020202020204" pitchFamily="34" charset="0"/>
              </a:rPr>
              <a:t>in </a:t>
            </a:r>
            <a:r>
              <a:rPr lang="en-GB" altLang="en-US" sz="1400" dirty="0" smtClean="0">
                <a:latin typeface="Arial" panose="020B0604020202020204" pitchFamily="34" charset="0"/>
                <a:cs typeface="Arial" panose="020B0604020202020204" pitchFamily="34" charset="0"/>
              </a:rPr>
              <a:t>Wallsend. Six hundred Roman </a:t>
            </a:r>
            <a:r>
              <a:rPr lang="en-GB" altLang="en-US" sz="1400" dirty="0">
                <a:latin typeface="Arial" panose="020B0604020202020204" pitchFamily="34" charset="0"/>
                <a:cs typeface="Arial" panose="020B0604020202020204" pitchFamily="34" charset="0"/>
              </a:rPr>
              <a:t>soldiers from modern Belgium and </a:t>
            </a:r>
            <a:r>
              <a:rPr lang="en-GB" altLang="en-US" sz="1400" dirty="0" smtClean="0">
                <a:latin typeface="Arial" panose="020B0604020202020204" pitchFamily="34" charset="0"/>
                <a:cs typeface="Arial" panose="020B0604020202020204" pitchFamily="34" charset="0"/>
              </a:rPr>
              <a:t>northern </a:t>
            </a:r>
            <a:r>
              <a:rPr lang="en-GB" altLang="en-US" sz="1400" dirty="0">
                <a:latin typeface="Arial" panose="020B0604020202020204" pitchFamily="34" charset="0"/>
                <a:cs typeface="Arial" panose="020B0604020202020204" pitchFamily="34" charset="0"/>
              </a:rPr>
              <a:t>France lived there. Hadrian’s Wall today is a World Heritage Site and you can </a:t>
            </a:r>
            <a:r>
              <a:rPr lang="en-GB" altLang="en-US" sz="1400" dirty="0" smtClean="0">
                <a:latin typeface="Arial" panose="020B0604020202020204" pitchFamily="34" charset="0"/>
                <a:cs typeface="Arial" panose="020B0604020202020204" pitchFamily="34" charset="0"/>
              </a:rPr>
              <a:t>visit the </a:t>
            </a:r>
            <a:r>
              <a:rPr lang="en-GB" altLang="en-US" sz="1400" dirty="0">
                <a:latin typeface="Arial" panose="020B0604020202020204" pitchFamily="34" charset="0"/>
                <a:cs typeface="Arial" panose="020B0604020202020204" pitchFamily="34" charset="0"/>
              </a:rPr>
              <a:t>forts along </a:t>
            </a:r>
            <a:r>
              <a:rPr lang="en-GB" altLang="en-US" sz="1400" dirty="0" smtClean="0">
                <a:latin typeface="Arial" panose="020B0604020202020204" pitchFamily="34" charset="0"/>
                <a:cs typeface="Arial" panose="020B0604020202020204" pitchFamily="34" charset="0"/>
              </a:rPr>
              <a:t>its whole length. </a:t>
            </a:r>
            <a:r>
              <a:rPr lang="en-GB" altLang="en-US" sz="1400" dirty="0">
                <a:latin typeface="Arial" panose="020B0604020202020204" pitchFamily="34" charset="0"/>
                <a:cs typeface="Arial" panose="020B0604020202020204" pitchFamily="34" charset="0"/>
              </a:rPr>
              <a:t>Segedunum includes a reconstructed Roman bath house.</a:t>
            </a:r>
          </a:p>
          <a:p>
            <a:pPr marL="0" indent="0" algn="just">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anose="020B0604020202020204" pitchFamily="34" charset="0"/>
                <a:cs typeface="Arial" panose="020B0604020202020204" pitchFamily="34" charset="0"/>
              </a:rPr>
              <a:t>Reconstruction of Roman wall at </a:t>
            </a:r>
            <a:r>
              <a:rPr lang="en-GB" sz="1000" dirty="0" err="1" smtClean="0">
                <a:latin typeface="Arial" panose="020B0604020202020204" pitchFamily="34" charset="0"/>
                <a:cs typeface="Arial" panose="020B0604020202020204" pitchFamily="34" charset="0"/>
              </a:rPr>
              <a:t>Segedunum</a:t>
            </a:r>
            <a:r>
              <a:rPr lang="en-GB" sz="1000" dirty="0" smtClean="0">
                <a:latin typeface="Arial" panose="020B0604020202020204" pitchFamily="34" charset="0"/>
                <a:cs typeface="Arial" panose="020B0604020202020204" pitchFamily="34" charset="0"/>
              </a:rPr>
              <a:t> site, </a:t>
            </a:r>
            <a:r>
              <a:rPr lang="en-GB" sz="1000" dirty="0" err="1" smtClean="0">
                <a:latin typeface="Arial" panose="020B0604020202020204" pitchFamily="34" charset="0"/>
                <a:cs typeface="Arial" panose="020B0604020202020204" pitchFamily="34" charset="0"/>
              </a:rPr>
              <a:t>Wallsend</a:t>
            </a:r>
            <a:r>
              <a:rPr lang="en-GB" sz="1000" dirty="0" smtClean="0">
                <a:latin typeface="Arial" panose="020B0604020202020204" pitchFamily="34" charset="0"/>
                <a:cs typeface="Arial" panose="020B0604020202020204" pitchFamily="34" charset="0"/>
              </a:rPr>
              <a:t>.</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algn="ctr">
              <a:spcBef>
                <a:spcPts val="0"/>
              </a:spcBef>
              <a:buNone/>
            </a:pPr>
            <a:r>
              <a:rPr lang="en-GB" altLang="en-US" sz="1000" b="1" dirty="0" smtClean="0">
                <a:latin typeface="Arial" panose="020B0604020202020204" pitchFamily="34" charset="0"/>
                <a:cs typeface="Arial" panose="020B0604020202020204" pitchFamily="34" charset="0"/>
              </a:rPr>
              <a:t> </a:t>
            </a:r>
            <a:endParaRPr lang="en-GB" altLang="en-US" sz="1600" b="1" dirty="0" smtClean="0"/>
          </a:p>
          <a:p>
            <a:pPr marL="0" indent="0">
              <a:buNone/>
            </a:pPr>
            <a:r>
              <a:rPr lang="en-GB" altLang="en-US" sz="1600" b="1" dirty="0" smtClean="0">
                <a:latin typeface="Arial" panose="020B0604020202020204" pitchFamily="34" charset="0"/>
                <a:cs typeface="Arial" panose="020B0604020202020204" pitchFamily="34" charset="0"/>
              </a:rPr>
              <a:t>Why didn’t the Romans want to invade further north? </a:t>
            </a:r>
          </a:p>
        </p:txBody>
      </p:sp>
      <p:pic>
        <p:nvPicPr>
          <p:cNvPr id="6" name="Content Placeholder 5" descr="2. Segedunum_reconstructed wll.jpg"/>
          <p:cNvPicPr>
            <a:picLocks noGrp="1" noChangeAspect="1"/>
          </p:cNvPicPr>
          <p:nvPr>
            <p:ph sz="quarter" idx="2"/>
          </p:nvPr>
        </p:nvPicPr>
        <p:blipFill>
          <a:blip r:embed="rId2" cstate="print"/>
          <a:stretch>
            <a:fillRect/>
          </a:stretch>
        </p:blipFill>
        <p:spPr>
          <a:xfrm>
            <a:off x="4715808" y="1600200"/>
            <a:ext cx="3903384" cy="2981325"/>
          </a:xfrm>
        </p:spPr>
      </p:pic>
    </p:spTree>
    <p:extLst>
      <p:ext uri="{BB962C8B-B14F-4D97-AF65-F5344CB8AC3E}">
        <p14:creationId xmlns:p14="http://schemas.microsoft.com/office/powerpoint/2010/main" val="3541428044"/>
      </p:ext>
    </p:extLst>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Autofit/>
          </a:bodyPr>
          <a:lstStyle/>
          <a:p>
            <a:pPr fontAlgn="base"/>
            <a:r>
              <a:rPr lang="en-GB" sz="4000" dirty="0"/>
              <a:t> </a:t>
            </a:r>
            <a:r>
              <a:rPr lang="en-GB" sz="4000" b="1" dirty="0" smtClean="0">
                <a:latin typeface="Arial"/>
                <a:cs typeface="Arial"/>
              </a:rPr>
              <a:t>(</a:t>
            </a:r>
            <a:r>
              <a:rPr lang="en-GB" sz="4000" b="1" dirty="0">
                <a:latin typeface="Arial"/>
                <a:cs typeface="Arial"/>
              </a:rPr>
              <a:t>c</a:t>
            </a:r>
            <a:r>
              <a:rPr lang="en-GB" sz="4000" b="1" dirty="0" smtClean="0">
                <a:latin typeface="Arial"/>
                <a:cs typeface="Arial"/>
              </a:rPr>
              <a:t>. AD </a:t>
            </a:r>
            <a:r>
              <a:rPr lang="en-GB" sz="4000" b="1" dirty="0">
                <a:latin typeface="Arial"/>
                <a:cs typeface="Arial"/>
              </a:rPr>
              <a:t>200</a:t>
            </a:r>
            <a:r>
              <a:rPr lang="en-GB" sz="4000" b="1" dirty="0" smtClean="0">
                <a:latin typeface="Arial"/>
                <a:cs typeface="Arial"/>
              </a:rPr>
              <a:t>) Pons </a:t>
            </a:r>
            <a:r>
              <a:rPr lang="en-GB" sz="4000" b="1" dirty="0" err="1" smtClean="0">
                <a:latin typeface="Arial"/>
                <a:cs typeface="Arial"/>
              </a:rPr>
              <a:t>Aelius</a:t>
            </a:r>
            <a:r>
              <a:rPr lang="en-GB" sz="4000" b="1" dirty="0" smtClean="0">
                <a:latin typeface="Arial"/>
                <a:cs typeface="Arial"/>
              </a:rPr>
              <a:t> Rebuilt</a:t>
            </a:r>
            <a:endParaRPr lang="en-GB" altLang="en-US" sz="4000"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rmAutofit lnSpcReduction="10000"/>
          </a:bodyPr>
          <a:lstStyle/>
          <a:p>
            <a:pPr marL="0" indent="0" algn="just">
              <a:lnSpc>
                <a:spcPct val="110000"/>
              </a:lnSpc>
              <a:buNone/>
            </a:pPr>
            <a:r>
              <a:rPr lang="en-GB" altLang="en-US" sz="1400" dirty="0">
                <a:latin typeface="Arial" panose="020B0604020202020204" pitchFamily="34" charset="0"/>
                <a:cs typeface="Arial" panose="020B0604020202020204" pitchFamily="34" charset="0"/>
              </a:rPr>
              <a:t>The Norman Castle Keep in Newcastle now stands where a Roman </a:t>
            </a:r>
            <a:r>
              <a:rPr lang="en-GB" altLang="en-US" sz="1400" dirty="0" smtClean="0">
                <a:latin typeface="Arial" panose="020B0604020202020204" pitchFamily="34" charset="0"/>
                <a:cs typeface="Arial" panose="020B0604020202020204" pitchFamily="34" charset="0"/>
              </a:rPr>
              <a:t>fort </a:t>
            </a:r>
            <a:r>
              <a:rPr lang="en-GB" altLang="en-US" sz="1400" dirty="0">
                <a:latin typeface="Arial" panose="020B0604020202020204" pitchFamily="34" charset="0"/>
                <a:cs typeface="Arial" panose="020B0604020202020204" pitchFamily="34" charset="0"/>
              </a:rPr>
              <a:t>and settlement called Pons </a:t>
            </a:r>
            <a:r>
              <a:rPr lang="en-GB" altLang="en-US" sz="1400" dirty="0" err="1">
                <a:latin typeface="Arial" panose="020B0604020202020204" pitchFamily="34" charset="0"/>
                <a:cs typeface="Arial" panose="020B0604020202020204" pitchFamily="34" charset="0"/>
              </a:rPr>
              <a:t>Aelius</a:t>
            </a:r>
            <a:r>
              <a:rPr lang="en-GB" altLang="en-US" sz="1400" dirty="0">
                <a:latin typeface="Arial" panose="020B0604020202020204" pitchFamily="34" charset="0"/>
                <a:cs typeface="Arial" panose="020B0604020202020204" pitchFamily="34" charset="0"/>
              </a:rPr>
              <a:t> once was. </a:t>
            </a:r>
            <a:r>
              <a:rPr lang="en-GB" altLang="en-US" sz="1400" dirty="0" smtClean="0">
                <a:latin typeface="Arial" panose="020B0604020202020204" pitchFamily="34" charset="0"/>
                <a:cs typeface="Arial" panose="020B0604020202020204" pitchFamily="34" charset="0"/>
              </a:rPr>
              <a:t>Artefacts from the site, including alter stones, are </a:t>
            </a:r>
            <a:r>
              <a:rPr lang="en-GB" altLang="en-US" sz="1400" dirty="0">
                <a:latin typeface="Arial" panose="020B0604020202020204" pitchFamily="34" charset="0"/>
                <a:cs typeface="Arial" panose="020B0604020202020204" pitchFamily="34" charset="0"/>
              </a:rPr>
              <a:t>in the Great North </a:t>
            </a:r>
            <a:r>
              <a:rPr lang="en-GB" altLang="en-US" sz="1400" dirty="0" smtClean="0">
                <a:latin typeface="Arial" panose="020B0604020202020204" pitchFamily="34" charset="0"/>
                <a:cs typeface="Arial" panose="020B0604020202020204" pitchFamily="34" charset="0"/>
              </a:rPr>
              <a:t>Museum, </a:t>
            </a:r>
            <a:r>
              <a:rPr lang="en-GB" altLang="en-US" sz="1400" dirty="0">
                <a:latin typeface="Arial" panose="020B0604020202020204" pitchFamily="34" charset="0"/>
                <a:cs typeface="Arial" panose="020B0604020202020204" pitchFamily="34" charset="0"/>
              </a:rPr>
              <a:t>Hancock </a:t>
            </a:r>
            <a:r>
              <a:rPr lang="en-GB" altLang="en-US" sz="1400" dirty="0" smtClean="0">
                <a:latin typeface="Arial" panose="020B0604020202020204" pitchFamily="34" charset="0"/>
                <a:cs typeface="Arial" panose="020B0604020202020204" pitchFamily="34" charset="0"/>
              </a:rPr>
              <a:t>collections. </a:t>
            </a: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smtClean="0">
                <a:latin typeface="Arial" panose="020B0604020202020204" pitchFamily="34" charset="0"/>
                <a:cs typeface="Arial" panose="020B0604020202020204" pitchFamily="34" charset="0"/>
              </a:rPr>
              <a:t>‘</a:t>
            </a:r>
            <a:r>
              <a:rPr lang="en-GB" altLang="en-US" sz="1400" dirty="0">
                <a:latin typeface="Arial" panose="020B0604020202020204" pitchFamily="34" charset="0"/>
                <a:cs typeface="Arial" panose="020B0604020202020204" pitchFamily="34" charset="0"/>
              </a:rPr>
              <a:t>Pons’ means bridge and ‘</a:t>
            </a:r>
            <a:r>
              <a:rPr lang="en-GB" altLang="en-US" sz="1400" dirty="0" err="1">
                <a:latin typeface="Arial" panose="020B0604020202020204" pitchFamily="34" charset="0"/>
                <a:cs typeface="Arial" panose="020B0604020202020204" pitchFamily="34" charset="0"/>
              </a:rPr>
              <a:t>Aelius</a:t>
            </a:r>
            <a:r>
              <a:rPr lang="en-GB" altLang="en-US" sz="1400" dirty="0">
                <a:latin typeface="Arial" panose="020B0604020202020204" pitchFamily="34" charset="0"/>
                <a:cs typeface="Arial" panose="020B0604020202020204" pitchFamily="34" charset="0"/>
              </a:rPr>
              <a:t>’ comes from the family name of the Emperor Hadrian. The </a:t>
            </a:r>
            <a:r>
              <a:rPr lang="en-GB" altLang="en-US" sz="1400" dirty="0" smtClean="0">
                <a:latin typeface="Arial" panose="020B0604020202020204" pitchFamily="34" charset="0"/>
                <a:cs typeface="Arial" panose="020B0604020202020204" pitchFamily="34" charset="0"/>
              </a:rPr>
              <a:t>fort dates from AD 122 but </a:t>
            </a:r>
            <a:r>
              <a:rPr lang="en-GB" altLang="en-US" sz="1400" dirty="0">
                <a:latin typeface="Arial" panose="020B0604020202020204" pitchFamily="34" charset="0"/>
                <a:cs typeface="Arial" panose="020B0604020202020204" pitchFamily="34" charset="0"/>
              </a:rPr>
              <a:t>was </a:t>
            </a:r>
            <a:r>
              <a:rPr lang="en-GB" altLang="en-US" sz="1400" dirty="0" smtClean="0">
                <a:latin typeface="Arial" panose="020B0604020202020204" pitchFamily="34" charset="0"/>
                <a:cs typeface="Arial" panose="020B0604020202020204" pitchFamily="34" charset="0"/>
              </a:rPr>
              <a:t>rebuilt </a:t>
            </a:r>
            <a:r>
              <a:rPr lang="en-GB" altLang="en-US" sz="1400" dirty="0">
                <a:latin typeface="Arial" panose="020B0604020202020204" pitchFamily="34" charset="0"/>
                <a:cs typeface="Arial" panose="020B0604020202020204" pitchFamily="34" charset="0"/>
              </a:rPr>
              <a:t>in stone during the reign of Emperor </a:t>
            </a:r>
            <a:r>
              <a:rPr lang="en-GB" altLang="en-US" sz="1400" dirty="0" err="1">
                <a:latin typeface="Arial" panose="020B0604020202020204" pitchFamily="34" charset="0"/>
                <a:cs typeface="Arial" panose="020B0604020202020204" pitchFamily="34" charset="0"/>
              </a:rPr>
              <a:t>Septimius</a:t>
            </a:r>
            <a:r>
              <a:rPr lang="en-GB" altLang="en-US" sz="1400" dirty="0">
                <a:latin typeface="Arial" panose="020B0604020202020204" pitchFamily="34" charset="0"/>
                <a:cs typeface="Arial" panose="020B0604020202020204" pitchFamily="34" charset="0"/>
              </a:rPr>
              <a:t> </a:t>
            </a:r>
            <a:r>
              <a:rPr lang="en-GB" altLang="en-US" sz="1400" dirty="0" err="1" smtClean="0">
                <a:latin typeface="Arial" panose="020B0604020202020204" pitchFamily="34" charset="0"/>
                <a:cs typeface="Arial" panose="020B0604020202020204" pitchFamily="34" charset="0"/>
              </a:rPr>
              <a:t>Serverus</a:t>
            </a:r>
            <a:r>
              <a:rPr lang="en-GB" altLang="en-US" sz="1400" dirty="0" smtClean="0">
                <a:latin typeface="Arial" panose="020B0604020202020204" pitchFamily="34" charset="0"/>
                <a:cs typeface="Arial" panose="020B0604020202020204" pitchFamily="34" charset="0"/>
              </a:rPr>
              <a:t> (AD 193-211). </a:t>
            </a: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a:latin typeface="Arial" panose="020B0604020202020204" pitchFamily="34" charset="0"/>
                <a:cs typeface="Arial" panose="020B0604020202020204" pitchFamily="34" charset="0"/>
              </a:rPr>
              <a:t>A Roman bridge connected Pons </a:t>
            </a:r>
            <a:r>
              <a:rPr lang="en-GB" altLang="en-US" sz="1400" dirty="0" err="1">
                <a:latin typeface="Arial" panose="020B0604020202020204" pitchFamily="34" charset="0"/>
                <a:cs typeface="Arial" panose="020B0604020202020204" pitchFamily="34" charset="0"/>
              </a:rPr>
              <a:t>Aelius</a:t>
            </a:r>
            <a:r>
              <a:rPr lang="en-GB" altLang="en-US" sz="1400" dirty="0">
                <a:latin typeface="Arial" panose="020B0604020202020204" pitchFamily="34" charset="0"/>
                <a:cs typeface="Arial" panose="020B0604020202020204" pitchFamily="34" charset="0"/>
              </a:rPr>
              <a:t> to the central Cade Road, an </a:t>
            </a:r>
            <a:r>
              <a:rPr lang="en-GB" altLang="en-US" sz="1400" dirty="0" smtClean="0">
                <a:latin typeface="Arial" panose="020B0604020202020204" pitchFamily="34" charset="0"/>
                <a:cs typeface="Arial" panose="020B0604020202020204" pitchFamily="34" charset="0"/>
              </a:rPr>
              <a:t>important route to </a:t>
            </a:r>
            <a:r>
              <a:rPr lang="en-GB" altLang="en-US" sz="1400" dirty="0">
                <a:latin typeface="Arial" panose="020B0604020202020204" pitchFamily="34" charset="0"/>
                <a:cs typeface="Arial" panose="020B0604020202020204" pitchFamily="34" charset="0"/>
              </a:rPr>
              <a:t>York. </a:t>
            </a:r>
            <a:r>
              <a:rPr lang="en-GB" altLang="en-US" sz="1400" dirty="0" smtClean="0">
                <a:latin typeface="Arial" panose="020B0604020202020204" pitchFamily="34" charset="0"/>
                <a:cs typeface="Arial" panose="020B0604020202020204" pitchFamily="34" charset="0"/>
              </a:rPr>
              <a:t>It was </a:t>
            </a:r>
            <a:r>
              <a:rPr lang="en-GB" altLang="en-US" sz="1400" dirty="0">
                <a:latin typeface="Arial" panose="020B0604020202020204" pitchFamily="34" charset="0"/>
                <a:cs typeface="Arial" panose="020B0604020202020204" pitchFamily="34" charset="0"/>
              </a:rPr>
              <a:t>the first major bridge to cross the River </a:t>
            </a:r>
            <a:r>
              <a:rPr lang="en-GB" altLang="en-US" sz="1400" dirty="0" smtClean="0">
                <a:latin typeface="Arial" panose="020B0604020202020204" pitchFamily="34" charset="0"/>
                <a:cs typeface="Arial" panose="020B0604020202020204" pitchFamily="34" charset="0"/>
              </a:rPr>
              <a:t>Tyne and the </a:t>
            </a:r>
            <a:r>
              <a:rPr lang="en-GB" altLang="en-US" sz="1400" dirty="0">
                <a:latin typeface="Arial" panose="020B0604020202020204" pitchFamily="34" charset="0"/>
                <a:cs typeface="Arial" panose="020B0604020202020204" pitchFamily="34" charset="0"/>
              </a:rPr>
              <a:t>only Roman bridge outside </a:t>
            </a:r>
            <a:r>
              <a:rPr lang="en-GB" altLang="en-US" sz="1400" dirty="0" smtClean="0">
                <a:latin typeface="Arial" panose="020B0604020202020204" pitchFamily="34" charset="0"/>
                <a:cs typeface="Arial" panose="020B0604020202020204" pitchFamily="34" charset="0"/>
              </a:rPr>
              <a:t>Rome </a:t>
            </a:r>
            <a:r>
              <a:rPr lang="en-GB" altLang="en-US" sz="1400" dirty="0">
                <a:latin typeface="Arial" panose="020B0604020202020204" pitchFamily="34" charset="0"/>
                <a:cs typeface="Arial" panose="020B0604020202020204" pitchFamily="34" charset="0"/>
              </a:rPr>
              <a:t>to be named after an emperor, suggesting it was very important. In 1872, remains of the bridge were found where the Swing Bridge now stands. </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Castle Keep, Newcastle city centre.</a:t>
            </a:r>
          </a:p>
          <a:p>
            <a:pPr marL="0" indent="0" algn="ctr">
              <a:spcBef>
                <a:spcPts val="0"/>
              </a:spcBef>
              <a:buNone/>
            </a:pPr>
            <a:r>
              <a:rPr lang="en-GB" altLang="en-US" sz="1100" dirty="0">
                <a:latin typeface="Arial" panose="020B0604020202020204" pitchFamily="34" charset="0"/>
                <a:cs typeface="Arial" panose="020B0604020202020204" pitchFamily="34" charset="0"/>
              </a:rPr>
              <a:t>[© 50ft Long Horse 2015]</a:t>
            </a:r>
            <a:endParaRPr lang="en-GB" altLang="en-US" sz="2000" dirty="0"/>
          </a:p>
          <a:p>
            <a:pPr marL="0" indent="0" eaLnBrk="1" hangingPunct="1">
              <a:buFontTx/>
              <a:buNone/>
            </a:pPr>
            <a:endParaRPr lang="en-GB" altLang="en-US" sz="1600" b="1" dirty="0" smtClean="0">
              <a:latin typeface="Arial" panose="020B0604020202020204" pitchFamily="34" charset="0"/>
              <a:cs typeface="Arial" panose="020B0604020202020204" pitchFamily="34" charset="0"/>
            </a:endParaRPr>
          </a:p>
          <a:p>
            <a:pPr marL="0" indent="0" eaLnBrk="1" hangingPunct="1">
              <a:buFontTx/>
              <a:buNone/>
            </a:pPr>
            <a:r>
              <a:rPr lang="en-GB" altLang="en-US" sz="1600" b="1" dirty="0" smtClean="0">
                <a:latin typeface="Arial" panose="020B0604020202020204" pitchFamily="34" charset="0"/>
                <a:cs typeface="Arial" panose="020B0604020202020204" pitchFamily="34" charset="0"/>
              </a:rPr>
              <a:t>What technology did the Romans use to build bridges?</a:t>
            </a:r>
          </a:p>
        </p:txBody>
      </p:sp>
      <p:pic>
        <p:nvPicPr>
          <p:cNvPr id="6" name="Content Placeholder 5" descr="3. castle_keep.jpg"/>
          <p:cNvPicPr>
            <a:picLocks noGrp="1" noChangeAspect="1"/>
          </p:cNvPicPr>
          <p:nvPr>
            <p:ph sz="quarter" idx="2"/>
          </p:nvPr>
        </p:nvPicPr>
        <p:blipFill>
          <a:blip r:embed="rId2" cstate="print"/>
          <a:stretch>
            <a:fillRect/>
          </a:stretch>
        </p:blipFill>
        <p:spPr>
          <a:xfrm>
            <a:off x="4648200" y="1831174"/>
            <a:ext cx="4038600" cy="2519377"/>
          </a:xfrm>
        </p:spPr>
      </p:pic>
    </p:spTree>
    <p:extLst>
      <p:ext uri="{BB962C8B-B14F-4D97-AF65-F5344CB8AC3E}">
        <p14:creationId xmlns:p14="http://schemas.microsoft.com/office/powerpoint/2010/main" val="3758934675"/>
      </p:ext>
    </p:extLst>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a:latin typeface="Arial"/>
                <a:cs typeface="Arial"/>
              </a:rPr>
              <a:t>(AD 370</a:t>
            </a:r>
            <a:r>
              <a:rPr lang="en-GB" b="1" dirty="0" smtClean="0">
                <a:latin typeface="Arial"/>
                <a:cs typeface="Arial"/>
              </a:rPr>
              <a:t>) </a:t>
            </a:r>
            <a:r>
              <a:rPr lang="en-GB" b="1" dirty="0" err="1" smtClean="0">
                <a:latin typeface="Arial"/>
                <a:cs typeface="Arial"/>
              </a:rPr>
              <a:t>Huntcliff</a:t>
            </a:r>
            <a:r>
              <a:rPr lang="en-GB" b="1" dirty="0" smtClean="0">
                <a:latin typeface="Arial"/>
                <a:cs typeface="Arial"/>
              </a:rPr>
              <a:t> </a:t>
            </a:r>
            <a:br>
              <a:rPr lang="en-GB" b="1" dirty="0" smtClean="0">
                <a:latin typeface="Arial"/>
                <a:cs typeface="Arial"/>
              </a:rPr>
            </a:br>
            <a:r>
              <a:rPr lang="en-GB" b="1" dirty="0" smtClean="0">
                <a:latin typeface="Arial"/>
                <a:cs typeface="Arial"/>
              </a:rPr>
              <a:t>Signalling Station </a:t>
            </a:r>
            <a:r>
              <a:rPr lang="en-GB" sz="4900" dirty="0" smtClean="0">
                <a:latin typeface="Gill Sans MT" panose="020B0502020104020203" pitchFamily="34" charset="0"/>
              </a:rPr>
              <a:t/>
            </a:r>
            <a:br>
              <a:rPr lang="en-GB" sz="4900" dirty="0" smtClean="0">
                <a:latin typeface="Gill Sans MT" panose="020B0502020104020203" pitchFamily="34" charset="0"/>
              </a:rPr>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Roman </a:t>
            </a:r>
            <a:r>
              <a:rPr lang="en-GB" altLang="en-US" sz="1400" dirty="0" smtClean="0">
                <a:latin typeface="Arial" panose="020B0604020202020204" pitchFamily="34" charset="0"/>
                <a:cs typeface="Arial" panose="020B0604020202020204" pitchFamily="34" charset="0"/>
              </a:rPr>
              <a:t>signalling </a:t>
            </a:r>
            <a:r>
              <a:rPr lang="en-GB" altLang="en-US" sz="1400" dirty="0">
                <a:latin typeface="Arial" panose="020B0604020202020204" pitchFamily="34" charset="0"/>
                <a:cs typeface="Arial" panose="020B0604020202020204" pitchFamily="34" charset="0"/>
              </a:rPr>
              <a:t>stations were built along the North East coast to look for invaders and warn people in advance. The stations sat on high cliffs with steep drops </a:t>
            </a:r>
            <a:r>
              <a:rPr lang="en-GB" altLang="en-US" sz="1400" dirty="0" smtClean="0">
                <a:latin typeface="Arial" panose="020B0604020202020204" pitchFamily="34" charset="0"/>
                <a:cs typeface="Arial" panose="020B0604020202020204" pitchFamily="34" charset="0"/>
              </a:rPr>
              <a:t>to </a:t>
            </a:r>
            <a:r>
              <a:rPr lang="en-GB" altLang="en-US" sz="1400" dirty="0">
                <a:latin typeface="Arial" panose="020B0604020202020204" pitchFamily="34" charset="0"/>
                <a:cs typeface="Arial" panose="020B0604020202020204" pitchFamily="34" charset="0"/>
              </a:rPr>
              <a:t>the sea. They were perfect points for seeing a long way </a:t>
            </a:r>
            <a:r>
              <a:rPr lang="en-GB" altLang="en-US" sz="1400" dirty="0" smtClean="0">
                <a:latin typeface="Arial" panose="020B0604020202020204" pitchFamily="34" charset="0"/>
                <a:cs typeface="Arial" panose="020B0604020202020204" pitchFamily="34" charset="0"/>
              </a:rPr>
              <a:t>out.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Beacons at the </a:t>
            </a:r>
            <a:r>
              <a:rPr lang="en-GB" altLang="en-US" sz="1400" dirty="0">
                <a:latin typeface="Arial" panose="020B0604020202020204" pitchFamily="34" charset="0"/>
                <a:cs typeface="Arial" panose="020B0604020202020204" pitchFamily="34" charset="0"/>
              </a:rPr>
              <a:t>stations would be lit when invaders were spotted so people could prepare for attack</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The signalling station at </a:t>
            </a:r>
            <a:r>
              <a:rPr lang="en-GB" altLang="en-US" sz="1400" dirty="0" err="1">
                <a:latin typeface="Arial" panose="020B0604020202020204" pitchFamily="34" charset="0"/>
                <a:cs typeface="Arial" panose="020B0604020202020204" pitchFamily="34" charset="0"/>
              </a:rPr>
              <a:t>Huntcliff</a:t>
            </a:r>
            <a:r>
              <a:rPr lang="en-GB" altLang="en-US" sz="1400" dirty="0">
                <a:latin typeface="Arial" panose="020B0604020202020204" pitchFamily="34" charset="0"/>
                <a:cs typeface="Arial" panose="020B0604020202020204" pitchFamily="34" charset="0"/>
              </a:rPr>
              <a:t> is in the </a:t>
            </a:r>
            <a:r>
              <a:rPr lang="en-GB" altLang="en-US" sz="1400" dirty="0" err="1">
                <a:latin typeface="Arial" panose="020B0604020202020204" pitchFamily="34" charset="0"/>
                <a:cs typeface="Arial" panose="020B0604020202020204" pitchFamily="34" charset="0"/>
              </a:rPr>
              <a:t>Saltburn</a:t>
            </a:r>
            <a:r>
              <a:rPr lang="en-GB" altLang="en-US" sz="1400" dirty="0">
                <a:latin typeface="Arial" panose="020B0604020202020204" pitchFamily="34" charset="0"/>
                <a:cs typeface="Arial" panose="020B0604020202020204" pitchFamily="34" charset="0"/>
              </a:rPr>
              <a:t> area. The walls of the station were very thick and the corners were rounded to make it stronger. Remains found there include coins, parts of cooking pots, a leather sandal, cloth and </a:t>
            </a:r>
            <a:r>
              <a:rPr lang="en-GB" altLang="en-US" sz="1400" dirty="0" smtClean="0">
                <a:latin typeface="Arial" panose="020B0604020202020204" pitchFamily="34" charset="0"/>
                <a:cs typeface="Arial" panose="020B0604020202020204" pitchFamily="34" charset="0"/>
              </a:rPr>
              <a:t>the remains of around 14 humans. One of </a:t>
            </a:r>
            <a:r>
              <a:rPr lang="en-GB" altLang="en-US" sz="1400" dirty="0">
                <a:latin typeface="Arial" panose="020B0604020202020204" pitchFamily="34" charset="0"/>
                <a:cs typeface="Arial" panose="020B0604020202020204" pitchFamily="34" charset="0"/>
              </a:rPr>
              <a:t>the skulls has a deep cut from a </a:t>
            </a:r>
            <a:r>
              <a:rPr lang="en-GB" altLang="en-US" sz="1400" dirty="0" smtClean="0">
                <a:latin typeface="Arial" panose="020B0604020202020204" pitchFamily="34" charset="0"/>
                <a:cs typeface="Arial" panose="020B0604020202020204" pitchFamily="34" charset="0"/>
              </a:rPr>
              <a:t>weapon suggesting there was a violent raid at the site. </a:t>
            </a:r>
            <a:endParaRPr lang="en-GB" altLang="en-US" sz="1400" dirty="0">
              <a:latin typeface="Arial" panose="020B0604020202020204" pitchFamily="34" charset="0"/>
              <a:cs typeface="Arial" panose="020B0604020202020204" pitchFamily="34" charset="0"/>
            </a:endParaRP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sz="1000" dirty="0" smtClean="0">
                <a:latin typeface="Arial" pitchFamily="34" charset="0"/>
                <a:cs typeface="Arial" pitchFamily="34" charset="0"/>
              </a:rPr>
              <a:t>Detail from an outdoor local information plaque, </a:t>
            </a:r>
          </a:p>
          <a:p>
            <a:pPr marL="0" indent="0" algn="ctr">
              <a:spcBef>
                <a:spcPts val="0"/>
              </a:spcBef>
              <a:buNone/>
            </a:pPr>
            <a:r>
              <a:rPr lang="en-GB" sz="1000" dirty="0" err="1" smtClean="0">
                <a:latin typeface="Arial" pitchFamily="34" charset="0"/>
                <a:cs typeface="Arial" pitchFamily="34" charset="0"/>
              </a:rPr>
              <a:t>Saltburn</a:t>
            </a:r>
            <a:r>
              <a:rPr lang="en-GB" sz="1000" dirty="0" smtClean="0">
                <a:latin typeface="Arial" pitchFamily="34" charset="0"/>
                <a:cs typeface="Arial" pitchFamily="34" charset="0"/>
              </a:rPr>
              <a:t>-by-the-Sea.</a:t>
            </a:r>
          </a:p>
          <a:p>
            <a:pPr marL="0" indent="0" algn="ctr">
              <a:spcBef>
                <a:spcPts val="0"/>
              </a:spcBef>
              <a:buNone/>
            </a:pPr>
            <a:r>
              <a:rPr lang="en-GB" altLang="en-US" sz="1000" dirty="0">
                <a:latin typeface="Arial" panose="020B0604020202020204" pitchFamily="34" charset="0"/>
                <a:cs typeface="Arial" panose="020B0604020202020204" pitchFamily="34" charset="0"/>
              </a:rPr>
              <a:t>[© </a:t>
            </a:r>
            <a:r>
              <a:rPr lang="en-GB" altLang="en-US" sz="1000" dirty="0" smtClean="0">
                <a:latin typeface="Arial" panose="020B0604020202020204" pitchFamily="34" charset="0"/>
                <a:cs typeface="Arial" panose="020B0604020202020204" pitchFamily="34" charset="0"/>
              </a:rPr>
              <a:t>not required]</a:t>
            </a:r>
            <a:endParaRPr lang="en-GB" altLang="en-US" sz="16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Who was invading Britain from across the sea?</a:t>
            </a:r>
          </a:p>
        </p:txBody>
      </p:sp>
      <p:pic>
        <p:nvPicPr>
          <p:cNvPr id="6" name="Content Placeholder 5" descr="4.saltburn roman signalling station.jpg"/>
          <p:cNvPicPr>
            <a:picLocks noGrp="1" noChangeAspect="1"/>
          </p:cNvPicPr>
          <p:nvPr>
            <p:ph sz="quarter" idx="2"/>
          </p:nvPr>
        </p:nvPicPr>
        <p:blipFill>
          <a:blip r:embed="rId2" cstate="print"/>
          <a:stretch>
            <a:fillRect/>
          </a:stretch>
        </p:blipFill>
        <p:spPr>
          <a:xfrm>
            <a:off x="5323597" y="1600200"/>
            <a:ext cx="2488763" cy="2760547"/>
          </a:xfrm>
        </p:spPr>
      </p:pic>
    </p:spTree>
    <p:extLst>
      <p:ext uri="{BB962C8B-B14F-4D97-AF65-F5344CB8AC3E}">
        <p14:creationId xmlns:p14="http://schemas.microsoft.com/office/powerpoint/2010/main" val="2079614858"/>
      </p:ext>
    </p:extLst>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b="1" dirty="0" smtClean="0">
                <a:latin typeface="Arial"/>
                <a:cs typeface="Arial"/>
              </a:rPr>
              <a:t>(From </a:t>
            </a:r>
            <a:r>
              <a:rPr lang="en-GB" b="1" dirty="0">
                <a:latin typeface="Arial"/>
                <a:cs typeface="Arial"/>
              </a:rPr>
              <a:t>AD 420</a:t>
            </a:r>
            <a:r>
              <a:rPr lang="en-GB" b="1" dirty="0" smtClean="0">
                <a:latin typeface="Arial"/>
                <a:cs typeface="Arial"/>
              </a:rPr>
              <a:t>) The </a:t>
            </a:r>
            <a:r>
              <a:rPr lang="en-GB" b="1" dirty="0">
                <a:latin typeface="Arial"/>
                <a:cs typeface="Arial"/>
              </a:rPr>
              <a:t>B</a:t>
            </a:r>
            <a:r>
              <a:rPr lang="en-GB" b="1" dirty="0" smtClean="0">
                <a:latin typeface="Arial"/>
                <a:cs typeface="Arial"/>
              </a:rPr>
              <a:t>irth of Northumberland</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rmAutofit/>
          </a:bodyPr>
          <a:lstStyle/>
          <a:p>
            <a:pPr marL="0" indent="0" algn="just">
              <a:buNone/>
            </a:pPr>
            <a:r>
              <a:rPr lang="en-GB" altLang="en-US" sz="1400" dirty="0" smtClean="0">
                <a:latin typeface="Arial" panose="020B0604020202020204" pitchFamily="34" charset="0"/>
                <a:cs typeface="Arial" panose="020B0604020202020204" pitchFamily="34" charset="0"/>
              </a:rPr>
              <a:t>Roman </a:t>
            </a:r>
            <a:r>
              <a:rPr lang="en-GB" altLang="en-US" sz="1400" dirty="0">
                <a:latin typeface="Arial" panose="020B0604020202020204" pitchFamily="34" charset="0"/>
                <a:cs typeface="Arial" panose="020B0604020202020204" pitchFamily="34" charset="0"/>
              </a:rPr>
              <a:t>soldiers left Hadrian’s Wall around </a:t>
            </a:r>
            <a:r>
              <a:rPr lang="en-GB" altLang="en-US" sz="1400" dirty="0" smtClean="0">
                <a:latin typeface="Arial" panose="020B0604020202020204" pitchFamily="34" charset="0"/>
                <a:cs typeface="Arial" panose="020B0604020202020204" pitchFamily="34" charset="0"/>
              </a:rPr>
              <a:t>AD 420 </a:t>
            </a:r>
            <a:r>
              <a:rPr lang="en-GB" altLang="en-US" sz="1400" dirty="0">
                <a:latin typeface="Arial" panose="020B0604020202020204" pitchFamily="34" charset="0"/>
                <a:cs typeface="Arial" panose="020B0604020202020204" pitchFamily="34" charset="0"/>
              </a:rPr>
              <a:t>leaving the area very exposed</a:t>
            </a:r>
            <a:r>
              <a:rPr lang="en-GB" altLang="en-US" sz="1400" dirty="0" smtClean="0">
                <a:latin typeface="Arial" panose="020B0604020202020204" pitchFamily="34" charset="0"/>
                <a:cs typeface="Arial" panose="020B0604020202020204" pitchFamily="34" charset="0"/>
              </a:rPr>
              <a:t>. Coel </a:t>
            </a:r>
            <a:r>
              <a:rPr lang="en-GB" altLang="en-US" sz="1400" dirty="0">
                <a:latin typeface="Arial" panose="020B0604020202020204" pitchFamily="34" charset="0"/>
                <a:cs typeface="Arial" panose="020B0604020202020204" pitchFamily="34" charset="0"/>
              </a:rPr>
              <a:t>Hen </a:t>
            </a:r>
            <a:r>
              <a:rPr lang="en-GB" altLang="en-US" sz="1400" dirty="0" smtClean="0">
                <a:latin typeface="Arial" panose="020B0604020202020204" pitchFamily="34" charset="0"/>
                <a:cs typeface="Arial" panose="020B0604020202020204" pitchFamily="34" charset="0"/>
              </a:rPr>
              <a:t>(meaning ‘</a:t>
            </a:r>
            <a:r>
              <a:rPr lang="en-GB" altLang="en-US" sz="1400" dirty="0" err="1" smtClean="0">
                <a:latin typeface="Arial" panose="020B0604020202020204" pitchFamily="34" charset="0"/>
                <a:cs typeface="Arial" panose="020B0604020202020204" pitchFamily="34" charset="0"/>
              </a:rPr>
              <a:t>Coel</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Old’ </a:t>
            </a:r>
            <a:r>
              <a:rPr lang="en-GB" altLang="en-US" sz="1400" dirty="0">
                <a:latin typeface="Arial" panose="020B0604020202020204" pitchFamily="34" charset="0"/>
                <a:cs typeface="Arial" panose="020B0604020202020204" pitchFamily="34" charset="0"/>
              </a:rPr>
              <a:t>or perhaps </a:t>
            </a:r>
            <a:r>
              <a:rPr lang="en-GB" altLang="en-US" sz="1400" dirty="0" smtClean="0">
                <a:latin typeface="Arial" panose="020B0604020202020204" pitchFamily="34" charset="0"/>
                <a:cs typeface="Arial" panose="020B0604020202020204" pitchFamily="34" charset="0"/>
              </a:rPr>
              <a:t>‘Old </a:t>
            </a:r>
            <a:r>
              <a:rPr lang="en-GB" altLang="en-US" sz="1400" dirty="0">
                <a:latin typeface="Arial" panose="020B0604020202020204" pitchFamily="34" charset="0"/>
                <a:cs typeface="Arial" panose="020B0604020202020204" pitchFamily="34" charset="0"/>
              </a:rPr>
              <a:t>King </a:t>
            </a:r>
            <a:r>
              <a:rPr lang="en-GB" altLang="en-US" sz="1400" dirty="0" smtClean="0">
                <a:latin typeface="Arial" panose="020B0604020202020204" pitchFamily="34" charset="0"/>
                <a:cs typeface="Arial" panose="020B0604020202020204" pitchFamily="34" charset="0"/>
              </a:rPr>
              <a:t>Cole’) </a:t>
            </a:r>
            <a:r>
              <a:rPr lang="en-GB" altLang="en-US" sz="1400" dirty="0">
                <a:latin typeface="Arial" panose="020B0604020202020204" pitchFamily="34" charset="0"/>
                <a:cs typeface="Arial" panose="020B0604020202020204" pitchFamily="34" charset="0"/>
              </a:rPr>
              <a:t>was a leader in Roman Britain in the Hen </a:t>
            </a:r>
            <a:r>
              <a:rPr lang="en-GB" altLang="en-US" sz="1400" dirty="0" err="1">
                <a:latin typeface="Arial" panose="020B0604020202020204" pitchFamily="34" charset="0"/>
                <a:cs typeface="Arial" panose="020B0604020202020204" pitchFamily="34" charset="0"/>
              </a:rPr>
              <a:t>Ogledd</a:t>
            </a:r>
            <a:r>
              <a:rPr lang="en-GB" altLang="en-US" sz="1400" dirty="0">
                <a:latin typeface="Arial" panose="020B0604020202020204" pitchFamily="34" charset="0"/>
                <a:cs typeface="Arial" panose="020B0604020202020204" pitchFamily="34" charset="0"/>
              </a:rPr>
              <a:t> </a:t>
            </a:r>
            <a:r>
              <a:rPr lang="en-GB" altLang="en-US" sz="1400" dirty="0" smtClean="0">
                <a:latin typeface="Arial" panose="020B0604020202020204" pitchFamily="34" charset="0"/>
                <a:cs typeface="Arial" panose="020B0604020202020204" pitchFamily="34" charset="0"/>
              </a:rPr>
              <a:t>(‘Old North’)</a:t>
            </a:r>
            <a:r>
              <a:rPr lang="en-GB" altLang="en-US" sz="1400" dirty="0">
                <a:latin typeface="Arial" panose="020B0604020202020204" pitchFamily="34" charset="0"/>
                <a:cs typeface="Arial" panose="020B0604020202020204" pitchFamily="34" charset="0"/>
              </a:rPr>
              <a:t>. This kingdom was probably ruled from modern day </a:t>
            </a:r>
            <a:r>
              <a:rPr lang="en-GB" altLang="en-US" sz="1400" dirty="0" err="1" smtClean="0">
                <a:latin typeface="Arial" panose="020B0604020202020204" pitchFamily="34" charset="0"/>
                <a:cs typeface="Arial" panose="020B0604020202020204" pitchFamily="34" charset="0"/>
              </a:rPr>
              <a:t>Bamburgh</a:t>
            </a:r>
            <a:r>
              <a:rPr lang="en-GB" altLang="en-US" sz="1400" dirty="0" smtClean="0">
                <a:latin typeface="Arial" panose="020B0604020202020204" pitchFamily="34" charset="0"/>
                <a:cs typeface="Arial" panose="020B0604020202020204" pitchFamily="34" charset="0"/>
              </a:rPr>
              <a:t>.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When </a:t>
            </a:r>
            <a:r>
              <a:rPr lang="en-GB" altLang="en-US" sz="1400" dirty="0">
                <a:latin typeface="Arial" panose="020B0604020202020204" pitchFamily="34" charset="0"/>
                <a:cs typeface="Arial" panose="020B0604020202020204" pitchFamily="34" charset="0"/>
              </a:rPr>
              <a:t>the Angles invaded from Germany, two kingdoms were created in the </a:t>
            </a:r>
            <a:r>
              <a:rPr lang="en-GB" altLang="en-US" sz="1400" dirty="0" smtClean="0">
                <a:latin typeface="Arial" panose="020B0604020202020204" pitchFamily="34" charset="0"/>
                <a:cs typeface="Arial" panose="020B0604020202020204" pitchFamily="34" charset="0"/>
              </a:rPr>
              <a:t>north </a:t>
            </a:r>
            <a:r>
              <a:rPr lang="en-GB" altLang="en-US" sz="1400" dirty="0">
                <a:latin typeface="Arial" panose="020B0604020202020204" pitchFamily="34" charset="0"/>
                <a:cs typeface="Arial" panose="020B0604020202020204" pitchFamily="34" charset="0"/>
              </a:rPr>
              <a:t>called Bernicia and </a:t>
            </a:r>
            <a:r>
              <a:rPr lang="en-GB" altLang="en-US" sz="1400" dirty="0" err="1">
                <a:latin typeface="Arial" panose="020B0604020202020204" pitchFamily="34" charset="0"/>
                <a:cs typeface="Arial" panose="020B0604020202020204" pitchFamily="34" charset="0"/>
              </a:rPr>
              <a:t>Deira</a:t>
            </a:r>
            <a:r>
              <a:rPr lang="en-GB" altLang="en-US" sz="1400" dirty="0">
                <a:latin typeface="Arial" panose="020B0604020202020204" pitchFamily="34" charset="0"/>
                <a:cs typeface="Arial" panose="020B0604020202020204" pitchFamily="34" charset="0"/>
              </a:rPr>
              <a:t>. </a:t>
            </a:r>
            <a:r>
              <a:rPr lang="en-GB" altLang="en-US" sz="1400" dirty="0" smtClean="0">
                <a:latin typeface="Arial" panose="020B0604020202020204" pitchFamily="34" charset="0"/>
                <a:cs typeface="Arial" panose="020B0604020202020204" pitchFamily="34" charset="0"/>
              </a:rPr>
              <a:t>Bernicia </a:t>
            </a:r>
            <a:r>
              <a:rPr lang="en-GB" altLang="en-US" sz="1400" dirty="0">
                <a:latin typeface="Arial" panose="020B0604020202020204" pitchFamily="34" charset="0"/>
                <a:cs typeface="Arial" panose="020B0604020202020204" pitchFamily="34" charset="0"/>
              </a:rPr>
              <a:t>covered the area of modern Northumberland and County Durham. </a:t>
            </a:r>
            <a:r>
              <a:rPr lang="en-GB" altLang="en-US" sz="1400" dirty="0" err="1" smtClean="0">
                <a:latin typeface="Arial" panose="020B0604020202020204" pitchFamily="34" charset="0"/>
                <a:cs typeface="Arial" panose="020B0604020202020204" pitchFamily="34" charset="0"/>
              </a:rPr>
              <a:t>Deira</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ran from the River Humber to the River Tees including the </a:t>
            </a:r>
            <a:r>
              <a:rPr lang="en-GB" altLang="en-US" sz="1400" dirty="0" err="1">
                <a:latin typeface="Arial" panose="020B0604020202020204" pitchFamily="34" charset="0"/>
                <a:cs typeface="Arial" panose="020B0604020202020204" pitchFamily="34" charset="0"/>
              </a:rPr>
              <a:t>Derwent</a:t>
            </a:r>
            <a:r>
              <a:rPr lang="en-GB" altLang="en-US" sz="1400" dirty="0">
                <a:latin typeface="Arial" panose="020B0604020202020204" pitchFamily="34" charset="0"/>
                <a:cs typeface="Arial" panose="020B0604020202020204" pitchFamily="34" charset="0"/>
              </a:rPr>
              <a:t> Valley area. It stretched from the </a:t>
            </a:r>
            <a:r>
              <a:rPr lang="en-GB" altLang="en-US" sz="1400" dirty="0" smtClean="0">
                <a:latin typeface="Arial" panose="020B0604020202020204" pitchFamily="34" charset="0"/>
                <a:cs typeface="Arial" panose="020B0604020202020204" pitchFamily="34" charset="0"/>
              </a:rPr>
              <a:t>east </a:t>
            </a:r>
            <a:r>
              <a:rPr lang="en-GB" altLang="en-US" sz="1400" dirty="0">
                <a:latin typeface="Arial" panose="020B0604020202020204" pitchFamily="34" charset="0"/>
                <a:cs typeface="Arial" panose="020B0604020202020204" pitchFamily="34" charset="0"/>
              </a:rPr>
              <a:t>coast to the outskirts of York.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kingdoms </a:t>
            </a:r>
            <a:r>
              <a:rPr lang="en-GB" altLang="en-US" sz="1400" dirty="0">
                <a:latin typeface="Arial" panose="020B0604020202020204" pitchFamily="34" charset="0"/>
                <a:cs typeface="Arial" panose="020B0604020202020204" pitchFamily="34" charset="0"/>
              </a:rPr>
              <a:t>were unified at the beginning of the </a:t>
            </a:r>
            <a:r>
              <a:rPr lang="en-GB" altLang="en-US" sz="1400" dirty="0" smtClean="0">
                <a:latin typeface="Arial" panose="020B0604020202020204" pitchFamily="34" charset="0"/>
                <a:cs typeface="Arial" panose="020B0604020202020204" pitchFamily="34" charset="0"/>
              </a:rPr>
              <a:t>AD 600s </a:t>
            </a:r>
            <a:r>
              <a:rPr lang="en-GB" altLang="en-US" sz="1400" dirty="0">
                <a:latin typeface="Arial" panose="020B0604020202020204" pitchFamily="34" charset="0"/>
                <a:cs typeface="Arial" panose="020B0604020202020204" pitchFamily="34" charset="0"/>
              </a:rPr>
              <a:t>to form Northumbria, named after the River Humber.</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653136"/>
            <a:ext cx="4038600" cy="1473027"/>
          </a:xfrm>
        </p:spPr>
        <p:txBody>
          <a:bodyPr>
            <a:normAutofit/>
          </a:bodyPr>
          <a:lstStyle/>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Ancient map of Northumberland showing the reach of the kingdom.</a:t>
            </a:r>
          </a:p>
          <a:p>
            <a:pPr marL="0" indent="0" algn="ctr">
              <a:spcBef>
                <a:spcPts val="0"/>
              </a:spcBef>
              <a:buNone/>
            </a:pPr>
            <a:r>
              <a:rPr lang="en-GB" altLang="en-US" sz="1000" dirty="0">
                <a:latin typeface="Arial" panose="020B0604020202020204" pitchFamily="34" charset="0"/>
                <a:cs typeface="Arial" panose="020B0604020202020204" pitchFamily="34" charset="0"/>
              </a:rPr>
              <a:t>[© </a:t>
            </a:r>
            <a:r>
              <a:rPr lang="en-GB" altLang="en-US" sz="1000" dirty="0" smtClean="0">
                <a:latin typeface="Arial" panose="020B0604020202020204" pitchFamily="34" charset="0"/>
                <a:cs typeface="Arial" panose="020B0604020202020204" pitchFamily="34" charset="0"/>
              </a:rPr>
              <a:t>The British Library Board 2015]</a:t>
            </a:r>
            <a:endParaRPr lang="en-GB" sz="1000" dirty="0">
              <a:latin typeface="Arial" panose="020B0604020202020204" pitchFamily="34" charset="0"/>
              <a:cs typeface="Arial" panose="020B0604020202020204" pitchFamily="34" charset="0"/>
            </a:endParaRPr>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What do you think everyday life was like in Hen </a:t>
            </a:r>
            <a:r>
              <a:rPr lang="en-GB" altLang="en-US" sz="1600" b="1" dirty="0" err="1" smtClean="0">
                <a:latin typeface="Arial" panose="020B0604020202020204" pitchFamily="34" charset="0"/>
                <a:cs typeface="Arial" panose="020B0604020202020204" pitchFamily="34" charset="0"/>
              </a:rPr>
              <a:t>Ogledd</a:t>
            </a:r>
            <a:r>
              <a:rPr lang="en-GB" altLang="en-US" sz="1600" b="1" dirty="0" smtClean="0">
                <a:latin typeface="Arial" panose="020B0604020202020204" pitchFamily="34" charset="0"/>
                <a:cs typeface="Arial" panose="020B0604020202020204" pitchFamily="34" charset="0"/>
              </a:rPr>
              <a:t>?</a:t>
            </a:r>
          </a:p>
        </p:txBody>
      </p:sp>
      <p:pic>
        <p:nvPicPr>
          <p:cNvPr id="6" name="Content Placeholder 5" descr="5. Early kingdom of Northumberland.jpg"/>
          <p:cNvPicPr>
            <a:picLocks noGrp="1" noChangeAspect="1"/>
          </p:cNvPicPr>
          <p:nvPr>
            <p:ph sz="quarter" idx="2"/>
          </p:nvPr>
        </p:nvPicPr>
        <p:blipFill>
          <a:blip r:embed="rId2" cstate="print"/>
          <a:stretch>
            <a:fillRect/>
          </a:stretch>
        </p:blipFill>
        <p:spPr>
          <a:xfrm>
            <a:off x="4669254" y="1600200"/>
            <a:ext cx="3996492" cy="2981325"/>
          </a:xfrm>
        </p:spPr>
      </p:pic>
    </p:spTree>
    <p:extLst>
      <p:ext uri="{BB962C8B-B14F-4D97-AF65-F5344CB8AC3E}">
        <p14:creationId xmlns:p14="http://schemas.microsoft.com/office/powerpoint/2010/main" val="511795943"/>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a:bodyPr>
          <a:lstStyle/>
          <a:p>
            <a:pPr fontAlgn="base"/>
            <a:r>
              <a:rPr lang="en-GB" dirty="0"/>
              <a:t> </a:t>
            </a:r>
            <a:r>
              <a:rPr lang="en-GB" b="1" dirty="0" smtClean="0">
                <a:latin typeface="Arial"/>
                <a:cs typeface="Arial"/>
              </a:rPr>
              <a:t>(</a:t>
            </a:r>
            <a:r>
              <a:rPr lang="en-GB" b="1" dirty="0">
                <a:latin typeface="Arial"/>
                <a:cs typeface="Arial"/>
              </a:rPr>
              <a:t>AD 547</a:t>
            </a:r>
            <a:r>
              <a:rPr lang="en-GB" b="1" dirty="0" smtClean="0">
                <a:latin typeface="Arial"/>
                <a:cs typeface="Arial"/>
              </a:rPr>
              <a:t>) </a:t>
            </a:r>
            <a:r>
              <a:rPr lang="en-GB" b="1" dirty="0" err="1" smtClean="0">
                <a:latin typeface="Arial"/>
                <a:cs typeface="Arial"/>
              </a:rPr>
              <a:t>Bamburgh</a:t>
            </a:r>
            <a:r>
              <a:rPr lang="en-GB" b="1" dirty="0" smtClean="0">
                <a:latin typeface="Arial"/>
                <a:cs typeface="Arial"/>
              </a:rPr>
              <a:t> Castle</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altLang="en-US" sz="1400" dirty="0">
                <a:latin typeface="Arial" panose="020B0604020202020204" pitchFamily="34" charset="0"/>
                <a:cs typeface="Arial" panose="020B0604020202020204" pitchFamily="34" charset="0"/>
              </a:rPr>
              <a:t>Ida the Flame Bearer, first </a:t>
            </a:r>
            <a:r>
              <a:rPr lang="en-GB" altLang="en-US" sz="1400" dirty="0" smtClean="0">
                <a:latin typeface="Arial" panose="020B0604020202020204" pitchFamily="34" charset="0"/>
                <a:cs typeface="Arial" panose="020B0604020202020204" pitchFamily="34" charset="0"/>
              </a:rPr>
              <a:t>Anglo-Saxon </a:t>
            </a:r>
            <a:r>
              <a:rPr lang="en-GB" altLang="en-US" sz="1400" dirty="0">
                <a:latin typeface="Arial" panose="020B0604020202020204" pitchFamily="34" charset="0"/>
                <a:cs typeface="Arial" panose="020B0604020202020204" pitchFamily="34" charset="0"/>
              </a:rPr>
              <a:t>chief of the </a:t>
            </a:r>
            <a:r>
              <a:rPr lang="en-GB" altLang="en-US" sz="1400" dirty="0" smtClean="0">
                <a:latin typeface="Arial" panose="020B0604020202020204" pitchFamily="34" charset="0"/>
                <a:cs typeface="Arial" panose="020B0604020202020204" pitchFamily="34" charset="0"/>
              </a:rPr>
              <a:t>kingdom </a:t>
            </a:r>
            <a:r>
              <a:rPr lang="en-GB" altLang="en-US" sz="1400" dirty="0">
                <a:latin typeface="Arial" panose="020B0604020202020204" pitchFamily="34" charset="0"/>
                <a:cs typeface="Arial" panose="020B0604020202020204" pitchFamily="34" charset="0"/>
              </a:rPr>
              <a:t>of </a:t>
            </a:r>
            <a:r>
              <a:rPr lang="en-GB" altLang="en-US" sz="1400" dirty="0" smtClean="0">
                <a:latin typeface="Arial" panose="020B0604020202020204" pitchFamily="34" charset="0"/>
                <a:cs typeface="Arial" panose="020B0604020202020204" pitchFamily="34" charset="0"/>
              </a:rPr>
              <a:t>Bernicia</a:t>
            </a:r>
            <a:r>
              <a:rPr lang="en-GB" altLang="en-US" sz="1400" dirty="0">
                <a:latin typeface="Arial" panose="020B0604020202020204" pitchFamily="34" charset="0"/>
                <a:cs typeface="Arial" panose="020B0604020202020204" pitchFamily="34" charset="0"/>
              </a:rPr>
              <a:t>, lay the timber foundations for the original </a:t>
            </a:r>
            <a:r>
              <a:rPr lang="en-GB" altLang="en-US" sz="1400" dirty="0" err="1">
                <a:latin typeface="Arial" panose="020B0604020202020204" pitchFamily="34" charset="0"/>
                <a:cs typeface="Arial" panose="020B0604020202020204" pitchFamily="34" charset="0"/>
              </a:rPr>
              <a:t>Bamburgh</a:t>
            </a:r>
            <a:r>
              <a:rPr lang="en-GB" altLang="en-US" sz="1400" dirty="0">
                <a:latin typeface="Arial" panose="020B0604020202020204" pitchFamily="34" charset="0"/>
                <a:cs typeface="Arial" panose="020B0604020202020204" pitchFamily="34" charset="0"/>
              </a:rPr>
              <a:t> Castle. Ida was the most powerful leader in northern Angle Land (modern England) and </a:t>
            </a:r>
            <a:r>
              <a:rPr lang="en-GB" altLang="en-US" sz="1400" dirty="0" err="1">
                <a:latin typeface="Arial" panose="020B0604020202020204" pitchFamily="34" charset="0"/>
                <a:cs typeface="Arial" panose="020B0604020202020204" pitchFamily="34" charset="0"/>
              </a:rPr>
              <a:t>Bamburgh</a:t>
            </a:r>
            <a:r>
              <a:rPr lang="en-GB" altLang="en-US" sz="1400" dirty="0">
                <a:latin typeface="Arial" panose="020B0604020202020204" pitchFamily="34" charset="0"/>
                <a:cs typeface="Arial" panose="020B0604020202020204" pitchFamily="34" charset="0"/>
              </a:rPr>
              <a:t> was the capital of his kingdom. When Ida died, his </a:t>
            </a:r>
            <a:r>
              <a:rPr lang="en-GB" altLang="en-US" sz="1400" dirty="0" smtClean="0">
                <a:latin typeface="Arial" panose="020B0604020202020204" pitchFamily="34" charset="0"/>
                <a:cs typeface="Arial" panose="020B0604020202020204" pitchFamily="34" charset="0"/>
              </a:rPr>
              <a:t>bloodthirsty </a:t>
            </a:r>
            <a:r>
              <a:rPr lang="en-GB" altLang="en-US" sz="1400" dirty="0">
                <a:latin typeface="Arial" panose="020B0604020202020204" pitchFamily="34" charset="0"/>
                <a:cs typeface="Arial" panose="020B0604020202020204" pitchFamily="34" charset="0"/>
              </a:rPr>
              <a:t>grandson </a:t>
            </a:r>
            <a:r>
              <a:rPr lang="en-GB" altLang="en-US" sz="1400" dirty="0" err="1">
                <a:latin typeface="Arial" panose="020B0604020202020204" pitchFamily="34" charset="0"/>
                <a:cs typeface="Arial" panose="020B0604020202020204" pitchFamily="34" charset="0"/>
              </a:rPr>
              <a:t>Aethelfrith</a:t>
            </a:r>
            <a:r>
              <a:rPr lang="en-GB" altLang="en-US" sz="1400" dirty="0">
                <a:latin typeface="Arial" panose="020B0604020202020204" pitchFamily="34" charset="0"/>
                <a:cs typeface="Arial" panose="020B0604020202020204" pitchFamily="34" charset="0"/>
              </a:rPr>
              <a:t> the Destroyer became k</a:t>
            </a:r>
            <a:r>
              <a:rPr lang="en-GB" altLang="en-US" sz="1400" dirty="0" smtClean="0">
                <a:latin typeface="Arial" panose="020B0604020202020204" pitchFamily="34" charset="0"/>
                <a:cs typeface="Arial" panose="020B0604020202020204" pitchFamily="34" charset="0"/>
              </a:rPr>
              <a:t>ing.</a:t>
            </a:r>
          </a:p>
          <a:p>
            <a:pPr marL="0" indent="0" algn="just">
              <a:buNone/>
            </a:pPr>
            <a:r>
              <a:rPr lang="en-GB" altLang="en-US" sz="1400" dirty="0" smtClean="0">
                <a:latin typeface="Arial" panose="020B0604020202020204" pitchFamily="34" charset="0"/>
                <a:cs typeface="Arial" panose="020B0604020202020204" pitchFamily="34" charset="0"/>
              </a:rPr>
              <a:t> </a:t>
            </a: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err="1">
                <a:latin typeface="Arial" panose="020B0604020202020204" pitchFamily="34" charset="0"/>
                <a:cs typeface="Arial" panose="020B0604020202020204" pitchFamily="34" charset="0"/>
              </a:rPr>
              <a:t>Bamburgh</a:t>
            </a:r>
            <a:r>
              <a:rPr lang="en-GB" altLang="en-US" sz="1400" dirty="0">
                <a:latin typeface="Arial" panose="020B0604020202020204" pitchFamily="34" charset="0"/>
                <a:cs typeface="Arial" panose="020B0604020202020204" pitchFamily="34" charset="0"/>
              </a:rPr>
              <a:t> Castle sits on a high cliff </a:t>
            </a:r>
            <a:r>
              <a:rPr lang="en-GB" altLang="en-US" sz="1400" dirty="0" smtClean="0">
                <a:latin typeface="Arial" panose="020B0604020202020204" pitchFamily="34" charset="0"/>
                <a:cs typeface="Arial" panose="020B0604020202020204" pitchFamily="34" charset="0"/>
              </a:rPr>
              <a:t>so </a:t>
            </a:r>
            <a:r>
              <a:rPr lang="en-GB" altLang="en-US" sz="1400" dirty="0">
                <a:latin typeface="Arial" panose="020B0604020202020204" pitchFamily="34" charset="0"/>
                <a:cs typeface="Arial" panose="020B0604020202020204" pitchFamily="34" charset="0"/>
              </a:rPr>
              <a:t>was naturally well protected against attack. In Roman times, there was a signalling station here because the views across the sea were </a:t>
            </a:r>
            <a:r>
              <a:rPr lang="en-GB" altLang="en-US" sz="1400" dirty="0" smtClean="0">
                <a:latin typeface="Arial" panose="020B0604020202020204" pitchFamily="34" charset="0"/>
                <a:cs typeface="Arial" panose="020B0604020202020204" pitchFamily="34" charset="0"/>
              </a:rPr>
              <a:t>so good</a:t>
            </a:r>
            <a:r>
              <a:rPr lang="en-GB" altLang="en-US" sz="1400" dirty="0">
                <a:latin typeface="Arial" panose="020B0604020202020204" pitchFamily="34" charset="0"/>
                <a:cs typeface="Arial" panose="020B0604020202020204" pitchFamily="34" charset="0"/>
              </a:rPr>
              <a:t>. The castle continued to be the </a:t>
            </a:r>
            <a:r>
              <a:rPr lang="en-GB" altLang="en-US" sz="1400" dirty="0" smtClean="0">
                <a:latin typeface="Arial" panose="020B0604020202020204" pitchFamily="34" charset="0"/>
                <a:cs typeface="Arial" panose="020B0604020202020204" pitchFamily="34" charset="0"/>
              </a:rPr>
              <a:t>home </a:t>
            </a:r>
            <a:r>
              <a:rPr lang="en-GB" altLang="en-US" sz="1400" dirty="0">
                <a:latin typeface="Arial" panose="020B0604020202020204" pitchFamily="34" charset="0"/>
                <a:cs typeface="Arial" panose="020B0604020202020204" pitchFamily="34" charset="0"/>
              </a:rPr>
              <a:t>of the </a:t>
            </a:r>
            <a:r>
              <a:rPr lang="en-GB" altLang="en-US" sz="1400" dirty="0" smtClean="0">
                <a:latin typeface="Arial" panose="020B0604020202020204" pitchFamily="34" charset="0"/>
                <a:cs typeface="Arial" panose="020B0604020202020204" pitchFamily="34" charset="0"/>
              </a:rPr>
              <a:t>kings </a:t>
            </a:r>
            <a:r>
              <a:rPr lang="en-GB" altLang="en-US" sz="1400" dirty="0">
                <a:latin typeface="Arial" panose="020B0604020202020204" pitchFamily="34" charset="0"/>
                <a:cs typeface="Arial" panose="020B0604020202020204" pitchFamily="34" charset="0"/>
              </a:rPr>
              <a:t>of Northumbria over a period of rebellion, unrest and royal succession.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err="1" smtClean="0">
                <a:latin typeface="Arial" panose="020B0604020202020204" pitchFamily="34" charset="0"/>
                <a:cs typeface="Arial" panose="020B0604020202020204" pitchFamily="34" charset="0"/>
              </a:rPr>
              <a:t>Bamburgh</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Castle was lovingly restored by Lord Armstrong, a famous Victorian industrial inventor from the North East.</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653136"/>
            <a:ext cx="4038600" cy="1473027"/>
          </a:xfrm>
        </p:spPr>
        <p:txBody>
          <a:bodyPr>
            <a:normAutofit/>
          </a:bodyPr>
          <a:lstStyle/>
          <a:p>
            <a:pPr marL="0" indent="0" algn="ctr">
              <a:spcBef>
                <a:spcPts val="0"/>
              </a:spcBef>
              <a:buNone/>
            </a:pPr>
            <a:r>
              <a:rPr lang="en-GB" sz="1000" dirty="0" smtClean="0">
                <a:latin typeface="Arial" panose="020B0604020202020204" pitchFamily="34" charset="0"/>
                <a:cs typeface="Arial" panose="020B0604020202020204" pitchFamily="34" charset="0"/>
              </a:rPr>
              <a:t>View of </a:t>
            </a:r>
            <a:r>
              <a:rPr lang="en-GB" sz="1000" dirty="0" err="1" smtClean="0">
                <a:latin typeface="Arial" panose="020B0604020202020204" pitchFamily="34" charset="0"/>
                <a:cs typeface="Arial" panose="020B0604020202020204" pitchFamily="34" charset="0"/>
              </a:rPr>
              <a:t>Bamburgh</a:t>
            </a:r>
            <a:r>
              <a:rPr lang="en-GB" sz="1000" dirty="0" smtClean="0">
                <a:latin typeface="Arial" panose="020B0604020202020204" pitchFamily="34" charset="0"/>
                <a:cs typeface="Arial" panose="020B0604020202020204" pitchFamily="34" charset="0"/>
              </a:rPr>
              <a:t> Castle.</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eaLnBrk="1" hangingPunct="1">
              <a:buFontTx/>
              <a:buNone/>
            </a:pPr>
            <a:endParaRPr lang="en-GB" altLang="en-US" sz="1600" b="1" dirty="0" smtClean="0">
              <a:latin typeface="Arial" panose="020B0604020202020204" pitchFamily="34" charset="0"/>
              <a:cs typeface="Arial" panose="020B0604020202020204" pitchFamily="34" charset="0"/>
            </a:endParaRPr>
          </a:p>
          <a:p>
            <a:pPr marL="0" indent="0" eaLnBrk="1" hangingPunct="1">
              <a:buFontTx/>
              <a:buNone/>
            </a:pPr>
            <a:r>
              <a:rPr lang="en-GB" altLang="en-US" sz="1600" b="1" dirty="0" smtClean="0">
                <a:latin typeface="Arial" panose="020B0604020202020204" pitchFamily="34" charset="0"/>
                <a:cs typeface="Arial" panose="020B0604020202020204" pitchFamily="34" charset="0"/>
              </a:rPr>
              <a:t>What is the </a:t>
            </a:r>
            <a:r>
              <a:rPr lang="en-GB" altLang="en-US" sz="1600" b="1" dirty="0" err="1" smtClean="0">
                <a:latin typeface="Arial" panose="020B0604020202020204" pitchFamily="34" charset="0"/>
                <a:cs typeface="Arial" panose="020B0604020202020204" pitchFamily="34" charset="0"/>
              </a:rPr>
              <a:t>Bamburgh</a:t>
            </a:r>
            <a:r>
              <a:rPr lang="en-GB" altLang="en-US" sz="1600" b="1" dirty="0" smtClean="0">
                <a:latin typeface="Arial" panose="020B0604020202020204" pitchFamily="34" charset="0"/>
                <a:cs typeface="Arial" panose="020B0604020202020204" pitchFamily="34" charset="0"/>
              </a:rPr>
              <a:t> Beast?</a:t>
            </a:r>
          </a:p>
        </p:txBody>
      </p:sp>
      <p:pic>
        <p:nvPicPr>
          <p:cNvPr id="6" name="Content Placeholder 5" descr="6. bamburgh castle.jpg"/>
          <p:cNvPicPr>
            <a:picLocks noGrp="1" noChangeAspect="1"/>
          </p:cNvPicPr>
          <p:nvPr>
            <p:ph sz="quarter" idx="2"/>
          </p:nvPr>
        </p:nvPicPr>
        <p:blipFill>
          <a:blip r:embed="rId2" cstate="print"/>
          <a:stretch>
            <a:fillRect/>
          </a:stretch>
        </p:blipFill>
        <p:spPr>
          <a:xfrm>
            <a:off x="4679048" y="1600200"/>
            <a:ext cx="3976904" cy="2981325"/>
          </a:xfrm>
        </p:spPr>
      </p:pic>
    </p:spTree>
    <p:extLst>
      <p:ext uri="{BB962C8B-B14F-4D97-AF65-F5344CB8AC3E}">
        <p14:creationId xmlns:p14="http://schemas.microsoft.com/office/powerpoint/2010/main" val="584401734"/>
      </p:ext>
    </p:extLst>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sz="4900" b="1" dirty="0" smtClean="0">
                <a:latin typeface="Arial"/>
                <a:cs typeface="Arial"/>
              </a:rPr>
              <a:t>(</a:t>
            </a:r>
            <a:r>
              <a:rPr lang="en-GB" sz="4900" b="1" dirty="0">
                <a:latin typeface="Arial"/>
                <a:cs typeface="Arial"/>
              </a:rPr>
              <a:t>AD 651</a:t>
            </a:r>
            <a:r>
              <a:rPr lang="en-GB" sz="4900" b="1" dirty="0" smtClean="0">
                <a:latin typeface="Arial"/>
                <a:cs typeface="Arial"/>
              </a:rPr>
              <a:t>) Tynemouth Priory</a:t>
            </a:r>
            <a:endParaRPr lang="en-GB" altLang="en-US" sz="4900"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rmAutofit/>
          </a:bodyPr>
          <a:lstStyle/>
          <a:p>
            <a:pPr marL="0" indent="0" algn="just">
              <a:buNone/>
            </a:pPr>
            <a:r>
              <a:rPr lang="en-GB" altLang="en-US" sz="1400" dirty="0">
                <a:latin typeface="Arial" panose="020B0604020202020204" pitchFamily="34" charset="0"/>
                <a:cs typeface="Arial" panose="020B0604020202020204" pitchFamily="34" charset="0"/>
              </a:rPr>
              <a:t>In the </a:t>
            </a:r>
            <a:r>
              <a:rPr lang="en-GB" altLang="en-US" sz="1400" dirty="0" smtClean="0">
                <a:latin typeface="Arial" panose="020B0604020202020204" pitchFamily="34" charset="0"/>
                <a:cs typeface="Arial" panose="020B0604020202020204" pitchFamily="34" charset="0"/>
              </a:rPr>
              <a:t>AD 600s, </a:t>
            </a: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kingdoms </a:t>
            </a:r>
            <a:r>
              <a:rPr lang="en-GB" altLang="en-US" sz="1400" dirty="0">
                <a:latin typeface="Arial" panose="020B0604020202020204" pitchFamily="34" charset="0"/>
                <a:cs typeface="Arial" panose="020B0604020202020204" pitchFamily="34" charset="0"/>
              </a:rPr>
              <a:t>of </a:t>
            </a:r>
            <a:r>
              <a:rPr lang="en-GB" altLang="en-US" sz="1400" dirty="0" smtClean="0">
                <a:latin typeface="Arial" panose="020B0604020202020204" pitchFamily="34" charset="0"/>
                <a:cs typeface="Arial" panose="020B0604020202020204" pitchFamily="34" charset="0"/>
              </a:rPr>
              <a:t>Bernicia </a:t>
            </a:r>
            <a:r>
              <a:rPr lang="en-GB" altLang="en-US" sz="1400" dirty="0">
                <a:latin typeface="Arial" panose="020B0604020202020204" pitchFamily="34" charset="0"/>
                <a:cs typeface="Arial" panose="020B0604020202020204" pitchFamily="34" charset="0"/>
              </a:rPr>
              <a:t>and </a:t>
            </a:r>
            <a:r>
              <a:rPr lang="en-GB" altLang="en-US" sz="1400" dirty="0" err="1">
                <a:latin typeface="Arial" panose="020B0604020202020204" pitchFamily="34" charset="0"/>
                <a:cs typeface="Arial" panose="020B0604020202020204" pitchFamily="34" charset="0"/>
              </a:rPr>
              <a:t>Deira</a:t>
            </a:r>
            <a:r>
              <a:rPr lang="en-GB" altLang="en-US" sz="1400" dirty="0">
                <a:latin typeface="Arial" panose="020B0604020202020204" pitchFamily="34" charset="0"/>
                <a:cs typeface="Arial" panose="020B0604020202020204" pitchFamily="34" charset="0"/>
              </a:rPr>
              <a:t> in the </a:t>
            </a:r>
            <a:r>
              <a:rPr lang="en-GB" altLang="en-US" sz="1400" dirty="0" smtClean="0">
                <a:latin typeface="Arial" panose="020B0604020202020204" pitchFamily="34" charset="0"/>
                <a:cs typeface="Arial" panose="020B0604020202020204" pitchFamily="34" charset="0"/>
              </a:rPr>
              <a:t>north </a:t>
            </a:r>
            <a:r>
              <a:rPr lang="en-GB" altLang="en-US" sz="1400" dirty="0">
                <a:latin typeface="Arial" panose="020B0604020202020204" pitchFamily="34" charset="0"/>
                <a:cs typeface="Arial" panose="020B0604020202020204" pitchFamily="34" charset="0"/>
              </a:rPr>
              <a:t>were at war with each other. In </a:t>
            </a:r>
            <a:r>
              <a:rPr lang="en-GB" altLang="en-US" sz="1400" dirty="0" smtClean="0">
                <a:latin typeface="Arial" panose="020B0604020202020204" pitchFamily="34" charset="0"/>
                <a:cs typeface="Arial" panose="020B0604020202020204" pitchFamily="34" charset="0"/>
              </a:rPr>
              <a:t>AD 651, </a:t>
            </a:r>
            <a:r>
              <a:rPr lang="en-GB" altLang="en-US" sz="1400" dirty="0">
                <a:latin typeface="Arial" panose="020B0604020202020204" pitchFamily="34" charset="0"/>
                <a:cs typeface="Arial" panose="020B0604020202020204" pitchFamily="34" charset="0"/>
              </a:rPr>
              <a:t>King </a:t>
            </a:r>
            <a:r>
              <a:rPr lang="en-GB" altLang="en-US" sz="1400" dirty="0" err="1">
                <a:latin typeface="Arial" panose="020B0604020202020204" pitchFamily="34" charset="0"/>
                <a:cs typeface="Arial" panose="020B0604020202020204" pitchFamily="34" charset="0"/>
              </a:rPr>
              <a:t>Oswin</a:t>
            </a:r>
            <a:r>
              <a:rPr lang="en-GB" altLang="en-US" sz="1400" dirty="0">
                <a:latin typeface="Arial" panose="020B0604020202020204" pitchFamily="34" charset="0"/>
                <a:cs typeface="Arial" panose="020B0604020202020204" pitchFamily="34" charset="0"/>
              </a:rPr>
              <a:t> of </a:t>
            </a:r>
            <a:r>
              <a:rPr lang="en-GB" altLang="en-US" sz="1400" dirty="0" smtClean="0">
                <a:latin typeface="Arial" panose="020B0604020202020204" pitchFamily="34" charset="0"/>
                <a:cs typeface="Arial" panose="020B0604020202020204" pitchFamily="34" charset="0"/>
              </a:rPr>
              <a:t>Bernicia </a:t>
            </a:r>
            <a:r>
              <a:rPr lang="en-GB" altLang="en-US" sz="1400" dirty="0">
                <a:latin typeface="Arial" panose="020B0604020202020204" pitchFamily="34" charset="0"/>
                <a:cs typeface="Arial" panose="020B0604020202020204" pitchFamily="34" charset="0"/>
              </a:rPr>
              <a:t>was murdered by </a:t>
            </a:r>
            <a:r>
              <a:rPr lang="en-GB" altLang="en-US" sz="1400" dirty="0" err="1">
                <a:latin typeface="Arial" panose="020B0604020202020204" pitchFamily="34" charset="0"/>
                <a:cs typeface="Arial" panose="020B0604020202020204" pitchFamily="34" charset="0"/>
              </a:rPr>
              <a:t>Deira</a:t>
            </a:r>
            <a:r>
              <a:rPr lang="en-GB" altLang="en-US" sz="1400" dirty="0">
                <a:latin typeface="Arial" panose="020B0604020202020204" pitchFamily="34" charset="0"/>
                <a:cs typeface="Arial" panose="020B0604020202020204" pitchFamily="34" charset="0"/>
              </a:rPr>
              <a:t> </a:t>
            </a:r>
            <a:r>
              <a:rPr lang="en-GB" altLang="en-US" sz="1400" dirty="0" smtClean="0">
                <a:latin typeface="Arial" panose="020B0604020202020204" pitchFamily="34" charset="0"/>
                <a:cs typeface="Arial" panose="020B0604020202020204" pitchFamily="34" charset="0"/>
              </a:rPr>
              <a:t>soldiers.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err="1" smtClean="0">
                <a:latin typeface="Arial" panose="020B0604020202020204" pitchFamily="34" charset="0"/>
                <a:cs typeface="Arial" panose="020B0604020202020204" pitchFamily="34" charset="0"/>
              </a:rPr>
              <a:t>Oswin’s</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body was brought to Tynemouth for burial. </a:t>
            </a:r>
            <a:r>
              <a:rPr lang="en-GB" altLang="en-US" sz="1400" dirty="0" smtClean="0">
                <a:latin typeface="Arial" panose="020B0604020202020204" pitchFamily="34" charset="0"/>
                <a:cs typeface="Arial" panose="020B0604020202020204" pitchFamily="34" charset="0"/>
              </a:rPr>
              <a:t>Because </a:t>
            </a:r>
            <a:r>
              <a:rPr lang="en-GB" altLang="en-US" sz="1400" dirty="0" err="1">
                <a:latin typeface="Arial" panose="020B0604020202020204" pitchFamily="34" charset="0"/>
                <a:cs typeface="Arial" panose="020B0604020202020204" pitchFamily="34" charset="0"/>
              </a:rPr>
              <a:t>Oswin</a:t>
            </a:r>
            <a:r>
              <a:rPr lang="en-GB" altLang="en-US" sz="1400" dirty="0">
                <a:latin typeface="Arial" panose="020B0604020202020204" pitchFamily="34" charset="0"/>
                <a:cs typeface="Arial" panose="020B0604020202020204" pitchFamily="34" charset="0"/>
              </a:rPr>
              <a:t> was buried there, Tynemouth became an area of pilgrimage and </a:t>
            </a:r>
            <a:r>
              <a:rPr lang="en-GB" altLang="en-US" sz="1400" dirty="0" smtClean="0">
                <a:latin typeface="Arial" panose="020B0604020202020204" pitchFamily="34" charset="0"/>
                <a:cs typeface="Arial" panose="020B0604020202020204" pitchFamily="34" charset="0"/>
              </a:rPr>
              <a:t>a priory </a:t>
            </a:r>
            <a:r>
              <a:rPr lang="en-GB" altLang="en-US" sz="1400" dirty="0">
                <a:latin typeface="Arial" panose="020B0604020202020204" pitchFamily="34" charset="0"/>
                <a:cs typeface="Arial" panose="020B0604020202020204" pitchFamily="34" charset="0"/>
              </a:rPr>
              <a:t>was built. Three kings were buried </a:t>
            </a:r>
            <a:r>
              <a:rPr lang="en-GB" altLang="en-US" sz="1400" dirty="0" smtClean="0">
                <a:latin typeface="Arial" panose="020B0604020202020204" pitchFamily="34" charset="0"/>
                <a:cs typeface="Arial" panose="020B0604020202020204" pitchFamily="34" charset="0"/>
              </a:rPr>
              <a:t>at the priory including </a:t>
            </a:r>
            <a:r>
              <a:rPr lang="en-GB" altLang="en-US" sz="1400" dirty="0">
                <a:latin typeface="Arial" panose="020B0604020202020204" pitchFamily="34" charset="0"/>
                <a:cs typeface="Arial" panose="020B0604020202020204" pitchFamily="34" charset="0"/>
              </a:rPr>
              <a:t>Malcolm III, King of Scotland, who died at the battle of Alnwick in </a:t>
            </a:r>
            <a:r>
              <a:rPr lang="en-GB" altLang="en-US" sz="1400" dirty="0" smtClean="0">
                <a:latin typeface="Arial" panose="020B0604020202020204" pitchFamily="34" charset="0"/>
                <a:cs typeface="Arial" panose="020B0604020202020204" pitchFamily="34" charset="0"/>
              </a:rPr>
              <a:t>AD 1093.</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In the </a:t>
            </a:r>
            <a:r>
              <a:rPr lang="en-GB" altLang="en-US" sz="1400" dirty="0" smtClean="0">
                <a:latin typeface="Arial" panose="020B0604020202020204" pitchFamily="34" charset="0"/>
                <a:cs typeface="Arial" panose="020B0604020202020204" pitchFamily="34" charset="0"/>
              </a:rPr>
              <a:t>AD 800s, </a:t>
            </a: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priory </a:t>
            </a:r>
            <a:r>
              <a:rPr lang="en-GB" altLang="en-US" sz="1400" dirty="0">
                <a:latin typeface="Arial" panose="020B0604020202020204" pitchFamily="34" charset="0"/>
                <a:cs typeface="Arial" panose="020B0604020202020204" pitchFamily="34" charset="0"/>
              </a:rPr>
              <a:t>was plundered and destroyed by the Danes during their invasions in the </a:t>
            </a:r>
            <a:r>
              <a:rPr lang="en-GB" altLang="en-US" sz="1400" dirty="0" smtClean="0">
                <a:latin typeface="Arial" panose="020B0604020202020204" pitchFamily="34" charset="0"/>
                <a:cs typeface="Arial" panose="020B0604020202020204" pitchFamily="34" charset="0"/>
              </a:rPr>
              <a:t>north</a:t>
            </a:r>
            <a:r>
              <a:rPr lang="en-GB" altLang="en-US" sz="1400" dirty="0">
                <a:latin typeface="Arial" panose="020B0604020202020204" pitchFamily="34" charset="0"/>
                <a:cs typeface="Arial" panose="020B0604020202020204" pitchFamily="34" charset="0"/>
              </a:rPr>
              <a:t>. During </a:t>
            </a:r>
            <a:r>
              <a:rPr lang="en-GB" altLang="en-US" sz="1400" dirty="0" smtClean="0">
                <a:latin typeface="Arial" panose="020B0604020202020204" pitchFamily="34" charset="0"/>
                <a:cs typeface="Arial" panose="020B0604020202020204" pitchFamily="34" charset="0"/>
              </a:rPr>
              <a:t>the attack, </a:t>
            </a:r>
            <a:r>
              <a:rPr lang="en-GB" altLang="en-US" sz="1400" dirty="0">
                <a:latin typeface="Arial" panose="020B0604020202020204" pitchFamily="34" charset="0"/>
                <a:cs typeface="Arial" panose="020B0604020202020204" pitchFamily="34" charset="0"/>
              </a:rPr>
              <a:t>the nuns of </a:t>
            </a:r>
            <a:r>
              <a:rPr lang="en-GB" altLang="en-US" sz="1400" dirty="0" smtClean="0">
                <a:latin typeface="Arial" panose="020B0604020202020204" pitchFamily="34" charset="0"/>
                <a:cs typeface="Arial" panose="020B0604020202020204" pitchFamily="34" charset="0"/>
              </a:rPr>
              <a:t>St. </a:t>
            </a:r>
            <a:r>
              <a:rPr lang="en-GB" altLang="en-US" sz="1400" dirty="0">
                <a:latin typeface="Arial" panose="020B0604020202020204" pitchFamily="34" charset="0"/>
                <a:cs typeface="Arial" panose="020B0604020202020204" pitchFamily="34" charset="0"/>
              </a:rPr>
              <a:t>Hilda </a:t>
            </a:r>
            <a:r>
              <a:rPr lang="en-GB" altLang="en-US" sz="1400" dirty="0" smtClean="0">
                <a:latin typeface="Arial" panose="020B0604020202020204" pitchFamily="34" charset="0"/>
                <a:cs typeface="Arial" panose="020B0604020202020204" pitchFamily="34" charset="0"/>
              </a:rPr>
              <a:t>(who </a:t>
            </a:r>
            <a:r>
              <a:rPr lang="en-GB" altLang="en-US" sz="1400" dirty="0">
                <a:latin typeface="Arial" panose="020B0604020202020204" pitchFamily="34" charset="0"/>
                <a:cs typeface="Arial" panose="020B0604020202020204" pitchFamily="34" charset="0"/>
              </a:rPr>
              <a:t>were at Tynemouth for </a:t>
            </a:r>
            <a:r>
              <a:rPr lang="en-GB" altLang="en-US" sz="1400" dirty="0" smtClean="0">
                <a:latin typeface="Arial" panose="020B0604020202020204" pitchFamily="34" charset="0"/>
                <a:cs typeface="Arial" panose="020B0604020202020204" pitchFamily="34" charset="0"/>
              </a:rPr>
              <a:t>safety) </a:t>
            </a:r>
            <a:r>
              <a:rPr lang="en-GB" altLang="en-US" sz="1400" dirty="0">
                <a:latin typeface="Arial" panose="020B0604020202020204" pitchFamily="34" charset="0"/>
                <a:cs typeface="Arial" panose="020B0604020202020204" pitchFamily="34" charset="0"/>
              </a:rPr>
              <a:t>were massacred. During Norman rule, </a:t>
            </a:r>
            <a:r>
              <a:rPr lang="en-GB" altLang="en-US" sz="1400" dirty="0" smtClean="0">
                <a:latin typeface="Arial" panose="020B0604020202020204" pitchFamily="34" charset="0"/>
                <a:cs typeface="Arial" panose="020B0604020202020204" pitchFamily="34" charset="0"/>
              </a:rPr>
              <a:t>the priory became </a:t>
            </a:r>
            <a:r>
              <a:rPr lang="en-GB" altLang="en-US" sz="1400" dirty="0">
                <a:latin typeface="Arial" panose="020B0604020202020204" pitchFamily="34" charset="0"/>
                <a:cs typeface="Arial" panose="020B0604020202020204" pitchFamily="34" charset="0"/>
              </a:rPr>
              <a:t>the fortress of Earl </a:t>
            </a:r>
            <a:r>
              <a:rPr lang="en-GB" altLang="en-US" sz="1400" dirty="0" err="1">
                <a:latin typeface="Arial" panose="020B0604020202020204" pitchFamily="34" charset="0"/>
                <a:cs typeface="Arial" panose="020B0604020202020204" pitchFamily="34" charset="0"/>
              </a:rPr>
              <a:t>Tostig</a:t>
            </a:r>
            <a:r>
              <a:rPr lang="en-GB" altLang="en-US" sz="1400" dirty="0">
                <a:latin typeface="Arial" panose="020B0604020202020204" pitchFamily="34" charset="0"/>
                <a:cs typeface="Arial" panose="020B0604020202020204" pitchFamily="34" charset="0"/>
              </a:rPr>
              <a:t> </a:t>
            </a:r>
            <a:r>
              <a:rPr lang="en-GB" altLang="en-US" sz="1400" dirty="0" err="1" smtClean="0">
                <a:latin typeface="Arial" panose="020B0604020202020204" pitchFamily="34" charset="0"/>
                <a:cs typeface="Arial" panose="020B0604020202020204" pitchFamily="34" charset="0"/>
              </a:rPr>
              <a:t>Godwinson</a:t>
            </a:r>
            <a:r>
              <a:rPr lang="en-GB" altLang="en-US" sz="1400" dirty="0" smtClean="0">
                <a:latin typeface="Arial" panose="020B0604020202020204" pitchFamily="34" charset="0"/>
                <a:cs typeface="Arial" panose="020B0604020202020204" pitchFamily="34" charset="0"/>
              </a:rPr>
              <a:t>, the </a:t>
            </a:r>
            <a:r>
              <a:rPr lang="en-GB" altLang="en-US" sz="1400" dirty="0">
                <a:latin typeface="Arial" panose="020B0604020202020204" pitchFamily="34" charset="0"/>
                <a:cs typeface="Arial" panose="020B0604020202020204" pitchFamily="34" charset="0"/>
              </a:rPr>
              <a:t>brother of Harold II.</a:t>
            </a:r>
          </a:p>
          <a:p>
            <a:pPr marL="0" indent="0" algn="just">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sz="1000" dirty="0" smtClean="0">
                <a:latin typeface="Arial" panose="020B0604020202020204" pitchFamily="34" charset="0"/>
                <a:cs typeface="Arial" panose="020B0604020202020204" pitchFamily="34" charset="0"/>
              </a:rPr>
              <a:t>Tynemouth Priory ruins, Tynemouth.</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Why was Malcolm III, King of Scotland, buried in Tynemouth?</a:t>
            </a:r>
          </a:p>
        </p:txBody>
      </p:sp>
      <p:pic>
        <p:nvPicPr>
          <p:cNvPr id="6" name="Content Placeholder 5" descr="7. Tynemouth_Priory_EH copy.jpg"/>
          <p:cNvPicPr>
            <a:picLocks noGrp="1" noChangeAspect="1"/>
          </p:cNvPicPr>
          <p:nvPr>
            <p:ph sz="quarter" idx="2"/>
          </p:nvPr>
        </p:nvPicPr>
        <p:blipFill>
          <a:blip r:embed="rId2" cstate="print"/>
          <a:stretch>
            <a:fillRect/>
          </a:stretch>
        </p:blipFill>
        <p:spPr>
          <a:xfrm>
            <a:off x="4648200" y="1876590"/>
            <a:ext cx="4038600" cy="2428545"/>
          </a:xfrm>
        </p:spPr>
      </p:pic>
    </p:spTree>
    <p:extLst>
      <p:ext uri="{BB962C8B-B14F-4D97-AF65-F5344CB8AC3E}">
        <p14:creationId xmlns:p14="http://schemas.microsoft.com/office/powerpoint/2010/main" val="3490776639"/>
      </p:ext>
    </p:extLst>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a:cs typeface="Arial"/>
              </a:rPr>
              <a:t>(AD 731) St. Bede and Jarrow Monastery </a:t>
            </a:r>
            <a:r>
              <a:rPr lang="en-GB" sz="4900" dirty="0" smtClean="0">
                <a:latin typeface="Gill Sans MT" panose="020B0502020104020203" pitchFamily="34" charset="0"/>
              </a:rPr>
              <a:t/>
            </a:r>
            <a:br>
              <a:rPr lang="en-GB" sz="4900" dirty="0" smtClean="0">
                <a:latin typeface="Gill Sans MT" panose="020B0502020104020203" pitchFamily="34" charset="0"/>
              </a:rPr>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Bede was born in Jarrow, South Shields, in </a:t>
            </a:r>
            <a:r>
              <a:rPr lang="en-GB" altLang="en-US" sz="1400" dirty="0" smtClean="0">
                <a:latin typeface="Arial" panose="020B0604020202020204" pitchFamily="34" charset="0"/>
                <a:cs typeface="Arial" panose="020B0604020202020204" pitchFamily="34" charset="0"/>
              </a:rPr>
              <a:t>AD 673. </a:t>
            </a:r>
            <a:r>
              <a:rPr lang="en-GB" altLang="en-US" sz="1400" dirty="0">
                <a:latin typeface="Arial" panose="020B0604020202020204" pitchFamily="34" charset="0"/>
                <a:cs typeface="Arial" panose="020B0604020202020204" pitchFamily="34" charset="0"/>
              </a:rPr>
              <a:t>At the age of 19 he became a </a:t>
            </a:r>
            <a:r>
              <a:rPr lang="en-GB" altLang="en-US" sz="1400" dirty="0" smtClean="0">
                <a:latin typeface="Arial" panose="020B0604020202020204" pitchFamily="34" charset="0"/>
                <a:cs typeface="Arial" panose="020B0604020202020204" pitchFamily="34" charset="0"/>
              </a:rPr>
              <a:t>deacon </a:t>
            </a:r>
            <a:r>
              <a:rPr lang="en-GB" altLang="en-US" sz="1400" dirty="0">
                <a:latin typeface="Arial" panose="020B0604020202020204" pitchFamily="34" charset="0"/>
                <a:cs typeface="Arial" panose="020B0604020202020204" pitchFamily="34" charset="0"/>
              </a:rPr>
              <a:t>at </a:t>
            </a:r>
            <a:r>
              <a:rPr lang="en-GB" altLang="en-US" sz="1400" dirty="0" smtClean="0">
                <a:latin typeface="Arial" panose="020B0604020202020204" pitchFamily="34" charset="0"/>
                <a:cs typeface="Arial" panose="020B0604020202020204" pitchFamily="34" charset="0"/>
              </a:rPr>
              <a:t>St. </a:t>
            </a:r>
            <a:r>
              <a:rPr lang="en-GB" altLang="en-US" sz="1400" dirty="0">
                <a:latin typeface="Arial" panose="020B0604020202020204" pitchFamily="34" charset="0"/>
                <a:cs typeface="Arial" panose="020B0604020202020204" pitchFamily="34" charset="0"/>
              </a:rPr>
              <a:t>Paul’s Monastery </a:t>
            </a:r>
            <a:r>
              <a:rPr lang="en-GB" altLang="en-US" sz="1400" dirty="0" smtClean="0">
                <a:latin typeface="Arial" panose="020B0604020202020204" pitchFamily="34" charset="0"/>
                <a:cs typeface="Arial" panose="020B0604020202020204" pitchFamily="34" charset="0"/>
              </a:rPr>
              <a:t>in Jarrow </a:t>
            </a:r>
            <a:r>
              <a:rPr lang="en-GB" altLang="en-US" sz="1400" dirty="0">
                <a:latin typeface="Arial" panose="020B0604020202020204" pitchFamily="34" charset="0"/>
                <a:cs typeface="Arial" panose="020B0604020202020204" pitchFamily="34" charset="0"/>
              </a:rPr>
              <a:t>and at the age of 30 he became a priest. He was also a great teacher, writer and scientist</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In </a:t>
            </a:r>
            <a:r>
              <a:rPr lang="en-GB" altLang="en-US" sz="1400" dirty="0" smtClean="0">
                <a:latin typeface="Arial" panose="020B0604020202020204" pitchFamily="34" charset="0"/>
                <a:cs typeface="Arial" panose="020B0604020202020204" pitchFamily="34" charset="0"/>
              </a:rPr>
              <a:t>AD 731, Bede </a:t>
            </a:r>
            <a:r>
              <a:rPr lang="en-GB" altLang="en-US" sz="1400" dirty="0">
                <a:latin typeface="Arial" panose="020B0604020202020204" pitchFamily="34" charset="0"/>
                <a:cs typeface="Arial" panose="020B0604020202020204" pitchFamily="34" charset="0"/>
              </a:rPr>
              <a:t>wrote the </a:t>
            </a:r>
            <a:r>
              <a:rPr lang="en-GB" altLang="en-US" sz="1400" i="1" dirty="0">
                <a:latin typeface="Arial" panose="020B0604020202020204" pitchFamily="34" charset="0"/>
                <a:cs typeface="Arial" panose="020B0604020202020204" pitchFamily="34" charset="0"/>
              </a:rPr>
              <a:t>Ecclesiastical History of the English People</a:t>
            </a:r>
            <a:r>
              <a:rPr lang="en-GB" altLang="en-US" sz="1400" dirty="0">
                <a:latin typeface="Arial" panose="020B0604020202020204" pitchFamily="34" charset="0"/>
                <a:cs typeface="Arial" panose="020B0604020202020204" pitchFamily="34" charset="0"/>
              </a:rPr>
              <a:t> </a:t>
            </a:r>
            <a:r>
              <a:rPr lang="en-GB" altLang="en-US" sz="1400" dirty="0" smtClean="0">
                <a:latin typeface="Arial" panose="020B0604020202020204" pitchFamily="34" charset="0"/>
                <a:cs typeface="Arial" panose="020B0604020202020204" pitchFamily="34" charset="0"/>
              </a:rPr>
              <a:t>– this told </a:t>
            </a:r>
            <a:r>
              <a:rPr lang="en-GB" altLang="en-US" sz="1400" dirty="0">
                <a:latin typeface="Arial" panose="020B0604020202020204" pitchFamily="34" charset="0"/>
                <a:cs typeface="Arial" panose="020B0604020202020204" pitchFamily="34" charset="0"/>
              </a:rPr>
              <a:t>the story of the history of England and the arrival of Christianity. This was the first writing to </a:t>
            </a:r>
            <a:r>
              <a:rPr lang="en-GB" altLang="en-US" sz="1400" dirty="0" smtClean="0">
                <a:latin typeface="Arial" panose="020B0604020202020204" pitchFamily="34" charset="0"/>
                <a:cs typeface="Arial" panose="020B0604020202020204" pitchFamily="34" charset="0"/>
              </a:rPr>
              <a:t>use </a:t>
            </a:r>
            <a:r>
              <a:rPr lang="en-GB" altLang="en-US" sz="1400" dirty="0">
                <a:latin typeface="Arial" panose="020B0604020202020204" pitchFamily="34" charset="0"/>
                <a:cs typeface="Arial" panose="020B0604020202020204" pitchFamily="34" charset="0"/>
              </a:rPr>
              <a:t>the term </a:t>
            </a:r>
            <a:r>
              <a:rPr lang="en-GB" altLang="en-US" sz="1400" dirty="0" smtClean="0">
                <a:latin typeface="Arial" panose="020B0604020202020204" pitchFamily="34" charset="0"/>
                <a:cs typeface="Arial" panose="020B0604020202020204" pitchFamily="34" charset="0"/>
              </a:rPr>
              <a:t>‘Anno Domini’ (or ‘AD’) </a:t>
            </a:r>
            <a:r>
              <a:rPr lang="en-GB" altLang="en-US" sz="1400" dirty="0">
                <a:latin typeface="Arial" panose="020B0604020202020204" pitchFamily="34" charset="0"/>
                <a:cs typeface="Arial" panose="020B0604020202020204" pitchFamily="34" charset="0"/>
              </a:rPr>
              <a:t>to refer to the period of history after Christ.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As an </a:t>
            </a:r>
            <a:r>
              <a:rPr lang="en-GB" altLang="en-US" sz="1400" dirty="0">
                <a:latin typeface="Arial" panose="020B0604020202020204" pitchFamily="34" charset="0"/>
                <a:cs typeface="Arial" panose="020B0604020202020204" pitchFamily="34" charset="0"/>
              </a:rPr>
              <a:t>early </a:t>
            </a:r>
            <a:r>
              <a:rPr lang="en-GB" altLang="en-US" sz="1400" dirty="0" smtClean="0">
                <a:latin typeface="Arial" panose="020B0604020202020204" pitchFamily="34" charset="0"/>
                <a:cs typeface="Arial" panose="020B0604020202020204" pitchFamily="34" charset="0"/>
              </a:rPr>
              <a:t>scientist, Bede </a:t>
            </a:r>
            <a:r>
              <a:rPr lang="en-GB" altLang="en-US" sz="1400" dirty="0">
                <a:latin typeface="Arial" panose="020B0604020202020204" pitchFamily="34" charset="0"/>
                <a:cs typeface="Arial" panose="020B0604020202020204" pitchFamily="34" charset="0"/>
              </a:rPr>
              <a:t>wrote about the Earth being a sphere and the influence of the moon on the tides. He calculated when identical years would repeat to set the date of Easter.</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437112"/>
            <a:ext cx="4038600" cy="1689051"/>
          </a:xfrm>
        </p:spPr>
        <p:txBody>
          <a:bodyPr>
            <a:normAutofit/>
          </a:bodyPr>
          <a:lstStyle/>
          <a:p>
            <a:pPr marL="0" indent="0" algn="ctr">
              <a:spcBef>
                <a:spcPts val="0"/>
              </a:spcBef>
              <a:buNone/>
            </a:pPr>
            <a:r>
              <a:rPr lang="en-GB" altLang="en-US" sz="1000" dirty="0" smtClean="0">
                <a:latin typeface="Arial" panose="020B0604020202020204" pitchFamily="34" charset="0"/>
                <a:cs typeface="Arial" panose="020B0604020202020204" pitchFamily="34" charset="0"/>
              </a:rPr>
              <a:t>St. Paul’s Monastery, Jarrow.</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algn="ctr">
              <a:spcBef>
                <a:spcPts val="0"/>
              </a:spcBef>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What were Bede’s writing materials made of?</a:t>
            </a:r>
          </a:p>
        </p:txBody>
      </p:sp>
      <p:pic>
        <p:nvPicPr>
          <p:cNvPr id="8" name="Content Placeholder 7" descr="8. St pauls monestary, jarrow 1.jpg"/>
          <p:cNvPicPr>
            <a:picLocks noGrp="1" noChangeAspect="1"/>
          </p:cNvPicPr>
          <p:nvPr>
            <p:ph sz="quarter" idx="2"/>
          </p:nvPr>
        </p:nvPicPr>
        <p:blipFill>
          <a:blip r:embed="rId2" cstate="print"/>
          <a:stretch>
            <a:fillRect/>
          </a:stretch>
        </p:blipFill>
        <p:spPr>
          <a:xfrm>
            <a:off x="4860032" y="1600199"/>
            <a:ext cx="3528392" cy="2596815"/>
          </a:xfrm>
        </p:spPr>
      </p:pic>
    </p:spTree>
    <p:extLst>
      <p:ext uri="{BB962C8B-B14F-4D97-AF65-F5344CB8AC3E}">
        <p14:creationId xmlns:p14="http://schemas.microsoft.com/office/powerpoint/2010/main" val="1373052999"/>
      </p:ext>
    </p:extLst>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a:cs typeface="Arial"/>
              </a:rPr>
              <a:t>(AD 875) Cuthbert’s Journey from </a:t>
            </a:r>
            <a:r>
              <a:rPr lang="en-GB" b="1" dirty="0" err="1" smtClean="0">
                <a:latin typeface="Arial"/>
                <a:cs typeface="Arial"/>
              </a:rPr>
              <a:t>Lindisfarne</a:t>
            </a:r>
            <a:r>
              <a:rPr lang="en-GB" b="1" dirty="0">
                <a:latin typeface="Arial"/>
                <a:cs typeface="Arial"/>
              </a:rPr>
              <a:t/>
            </a:r>
            <a:br>
              <a:rPr lang="en-GB" b="1" dirty="0">
                <a:latin typeface="Arial"/>
                <a:cs typeface="Arial"/>
              </a:rPr>
            </a:b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Cuthbert lived a simple life as a preacher on </a:t>
            </a:r>
            <a:r>
              <a:rPr lang="en-GB" altLang="en-US" sz="1400" dirty="0" err="1">
                <a:latin typeface="Arial" panose="020B0604020202020204" pitchFamily="34" charset="0"/>
                <a:cs typeface="Arial" panose="020B0604020202020204" pitchFamily="34" charset="0"/>
              </a:rPr>
              <a:t>Lindisfarne</a:t>
            </a:r>
            <a:r>
              <a:rPr lang="en-GB" altLang="en-US" sz="1400" dirty="0">
                <a:latin typeface="Arial" panose="020B0604020202020204" pitchFamily="34" charset="0"/>
                <a:cs typeface="Arial" panose="020B0604020202020204" pitchFamily="34" charset="0"/>
              </a:rPr>
              <a:t>. He was said to have miraculous healing powers and was treated as a saint when he died. The </a:t>
            </a:r>
            <a:r>
              <a:rPr lang="en-GB" altLang="en-US" sz="1400" i="1" dirty="0" err="1">
                <a:latin typeface="Arial" panose="020B0604020202020204" pitchFamily="34" charset="0"/>
                <a:cs typeface="Arial" panose="020B0604020202020204" pitchFamily="34" charset="0"/>
              </a:rPr>
              <a:t>Lindisfarne</a:t>
            </a:r>
            <a:r>
              <a:rPr lang="en-GB" altLang="en-US" sz="1400" i="1" dirty="0">
                <a:latin typeface="Arial" panose="020B0604020202020204" pitchFamily="34" charset="0"/>
                <a:cs typeface="Arial" panose="020B0604020202020204" pitchFamily="34" charset="0"/>
              </a:rPr>
              <a:t> Gospels </a:t>
            </a:r>
            <a:r>
              <a:rPr lang="en-GB" altLang="en-US" sz="1400" dirty="0">
                <a:latin typeface="Arial" panose="020B0604020202020204" pitchFamily="34" charset="0"/>
                <a:cs typeface="Arial" panose="020B0604020202020204" pitchFamily="34" charset="0"/>
              </a:rPr>
              <a:t>are thought to have been written </a:t>
            </a:r>
            <a:r>
              <a:rPr lang="en-GB" altLang="en-US" sz="1400" dirty="0" smtClean="0">
                <a:latin typeface="Arial" panose="020B0604020202020204" pitchFamily="34" charset="0"/>
                <a:cs typeface="Arial" panose="020B0604020202020204" pitchFamily="34" charset="0"/>
              </a:rPr>
              <a:t>by </a:t>
            </a:r>
            <a:r>
              <a:rPr lang="en-GB" altLang="en-US" sz="1400" dirty="0" err="1" smtClean="0">
                <a:latin typeface="Arial" panose="020B0604020202020204" pitchFamily="34" charset="0"/>
                <a:cs typeface="Arial" panose="020B0604020202020204" pitchFamily="34" charset="0"/>
              </a:rPr>
              <a:t>Eadfrith</a:t>
            </a:r>
            <a:r>
              <a:rPr lang="en-GB" altLang="en-US" sz="1400" dirty="0" smtClean="0">
                <a:latin typeface="Arial" panose="020B0604020202020204" pitchFamily="34" charset="0"/>
                <a:cs typeface="Arial" panose="020B0604020202020204" pitchFamily="34" charset="0"/>
              </a:rPr>
              <a:t> after Cuthbert’s death in his honour.</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Eleven years after Cuthbert’s death his body was incorrupt </a:t>
            </a:r>
            <a:r>
              <a:rPr lang="en-GB" altLang="en-US" sz="1400" dirty="0" smtClean="0">
                <a:latin typeface="Arial" panose="020B0604020202020204" pitchFamily="34" charset="0"/>
                <a:cs typeface="Arial" panose="020B0604020202020204" pitchFamily="34" charset="0"/>
              </a:rPr>
              <a:t>(meaning </a:t>
            </a:r>
            <a:r>
              <a:rPr lang="en-GB" altLang="en-US" sz="1400" dirty="0">
                <a:latin typeface="Arial" panose="020B0604020202020204" pitchFamily="34" charset="0"/>
                <a:cs typeface="Arial" panose="020B0604020202020204" pitchFamily="34" charset="0"/>
              </a:rPr>
              <a:t>it still looked like it had when he was </a:t>
            </a:r>
            <a:r>
              <a:rPr lang="en-GB" altLang="en-US" sz="1400" dirty="0" smtClean="0">
                <a:latin typeface="Arial" panose="020B0604020202020204" pitchFamily="34" charset="0"/>
                <a:cs typeface="Arial" panose="020B0604020202020204" pitchFamily="34" charset="0"/>
              </a:rPr>
              <a:t>alive). </a:t>
            </a:r>
            <a:r>
              <a:rPr lang="en-GB" altLang="en-US" sz="1400" dirty="0">
                <a:latin typeface="Arial" panose="020B0604020202020204" pitchFamily="34" charset="0"/>
                <a:cs typeface="Arial" panose="020B0604020202020204" pitchFamily="34" charset="0"/>
              </a:rPr>
              <a:t>This, combined with his status as a saint, led to </a:t>
            </a:r>
            <a:r>
              <a:rPr lang="en-GB" altLang="en-US" sz="1400" dirty="0" err="1">
                <a:latin typeface="Arial" panose="020B0604020202020204" pitchFamily="34" charset="0"/>
                <a:cs typeface="Arial" panose="020B0604020202020204" pitchFamily="34" charset="0"/>
              </a:rPr>
              <a:t>Lindisfarne</a:t>
            </a:r>
            <a:r>
              <a:rPr lang="en-GB" altLang="en-US" sz="1400" dirty="0">
                <a:latin typeface="Arial" panose="020B0604020202020204" pitchFamily="34" charset="0"/>
                <a:cs typeface="Arial" panose="020B0604020202020204" pitchFamily="34" charset="0"/>
              </a:rPr>
              <a:t> becoming a place of holy pilgrimage.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In AD 875, </a:t>
            </a:r>
            <a:r>
              <a:rPr lang="en-GB" altLang="en-US" sz="1400" dirty="0">
                <a:latin typeface="Arial" panose="020B0604020202020204" pitchFamily="34" charset="0"/>
                <a:cs typeface="Arial" panose="020B0604020202020204" pitchFamily="34" charset="0"/>
              </a:rPr>
              <a:t>the monks moved Cuthbert’s body and other precious artefacts from </a:t>
            </a:r>
            <a:r>
              <a:rPr lang="en-GB" altLang="en-US" sz="1400" dirty="0" err="1">
                <a:latin typeface="Arial" panose="020B0604020202020204" pitchFamily="34" charset="0"/>
                <a:cs typeface="Arial" panose="020B0604020202020204" pitchFamily="34" charset="0"/>
              </a:rPr>
              <a:t>Lindisfarne</a:t>
            </a:r>
            <a:r>
              <a:rPr lang="en-GB" altLang="en-US" sz="1400" dirty="0">
                <a:latin typeface="Arial" panose="020B0604020202020204" pitchFamily="34" charset="0"/>
                <a:cs typeface="Arial" panose="020B0604020202020204" pitchFamily="34" charset="0"/>
              </a:rPr>
              <a:t> to protect them from Viking raids. </a:t>
            </a:r>
            <a:r>
              <a:rPr lang="en-GB" altLang="en-US" sz="1400" dirty="0" smtClean="0">
                <a:latin typeface="Arial" panose="020B0604020202020204" pitchFamily="34" charset="0"/>
                <a:cs typeface="Arial" panose="020B0604020202020204" pitchFamily="34" charset="0"/>
              </a:rPr>
              <a:t>St. Mary </a:t>
            </a:r>
            <a:r>
              <a:rPr lang="en-GB" altLang="en-US" sz="1400" dirty="0">
                <a:latin typeface="Arial" panose="020B0604020202020204" pitchFamily="34" charset="0"/>
                <a:cs typeface="Arial" panose="020B0604020202020204" pitchFamily="34" charset="0"/>
              </a:rPr>
              <a:t>and </a:t>
            </a:r>
            <a:r>
              <a:rPr lang="en-GB" altLang="en-US" sz="1400" dirty="0" smtClean="0">
                <a:latin typeface="Arial" panose="020B0604020202020204" pitchFamily="34" charset="0"/>
                <a:cs typeface="Arial" panose="020B0604020202020204" pitchFamily="34" charset="0"/>
              </a:rPr>
              <a:t>St. </a:t>
            </a:r>
            <a:r>
              <a:rPr lang="en-GB" altLang="en-US" sz="1400" dirty="0">
                <a:latin typeface="Arial" panose="020B0604020202020204" pitchFamily="34" charset="0"/>
                <a:cs typeface="Arial" panose="020B0604020202020204" pitchFamily="34" charset="0"/>
              </a:rPr>
              <a:t>Cuthbert’s Church at Chester le Street was built to house and protect Cuthbert’s body. </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altLang="en-US" sz="1000" dirty="0" smtClean="0">
                <a:latin typeface="Arial" panose="020B0604020202020204" pitchFamily="34" charset="0"/>
                <a:cs typeface="Arial" panose="020B0604020202020204" pitchFamily="34" charset="0"/>
              </a:rPr>
              <a:t>Interior detail of St. Mary and St. Cuthbert’s Church, </a:t>
            </a:r>
          </a:p>
          <a:p>
            <a:pPr marL="0" indent="0" algn="ctr">
              <a:spcBef>
                <a:spcPts val="0"/>
              </a:spcBef>
              <a:buNone/>
            </a:pPr>
            <a:r>
              <a:rPr lang="en-GB" altLang="en-US" sz="1000" dirty="0" smtClean="0">
                <a:latin typeface="Arial" panose="020B0604020202020204" pitchFamily="34" charset="0"/>
                <a:cs typeface="Arial" panose="020B0604020202020204" pitchFamily="34" charset="0"/>
              </a:rPr>
              <a:t>Chester le Street.</a:t>
            </a:r>
          </a:p>
          <a:p>
            <a:pPr marL="0" indent="0" algn="ctr">
              <a:spcBef>
                <a:spcPts val="0"/>
              </a:spcBef>
              <a:buNone/>
            </a:pPr>
            <a:r>
              <a:rPr lang="en-GB" altLang="en-US" sz="1000" dirty="0" smtClean="0">
                <a:latin typeface="Arial" panose="020B0604020202020204" pitchFamily="34" charset="0"/>
                <a:cs typeface="Arial" panose="020B0604020202020204" pitchFamily="34" charset="0"/>
              </a:rPr>
              <a:t>[© Copyright Alexander P </a:t>
            </a:r>
            <a:r>
              <a:rPr lang="en-GB" altLang="en-US" sz="1000" dirty="0" err="1" smtClean="0">
                <a:latin typeface="Arial" panose="020B0604020202020204" pitchFamily="34" charset="0"/>
                <a:cs typeface="Arial" panose="020B0604020202020204" pitchFamily="34" charset="0"/>
              </a:rPr>
              <a:t>Kapp</a:t>
            </a:r>
            <a:r>
              <a:rPr lang="en-GB" altLang="en-US" sz="1000" dirty="0" smtClean="0">
                <a:latin typeface="Arial" panose="020B0604020202020204" pitchFamily="34" charset="0"/>
                <a:cs typeface="Arial" panose="020B0604020202020204" pitchFamily="34" charset="0"/>
              </a:rPr>
              <a:t> and licensed for reuse under this Creative Commons Licence]</a:t>
            </a:r>
          </a:p>
          <a:p>
            <a:pPr marL="0" indent="0" algn="ctr">
              <a:spcBef>
                <a:spcPts val="0"/>
              </a:spcBef>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Where is St. Cuthbert’s body now?</a:t>
            </a:r>
          </a:p>
        </p:txBody>
      </p:sp>
      <p:pic>
        <p:nvPicPr>
          <p:cNvPr id="6" name="Content Placeholder 5" descr="9. St. Marys _ St. Cuthberts_© Copyright Alexander P Kapp and licensed for reuse under this Creative Commons Licence..jpg"/>
          <p:cNvPicPr>
            <a:picLocks noGrp="1" noChangeAspect="1"/>
          </p:cNvPicPr>
          <p:nvPr>
            <p:ph sz="quarter" idx="2"/>
          </p:nvPr>
        </p:nvPicPr>
        <p:blipFill>
          <a:blip r:embed="rId2" cstate="print"/>
          <a:stretch>
            <a:fillRect/>
          </a:stretch>
        </p:blipFill>
        <p:spPr>
          <a:xfrm>
            <a:off x="4872500" y="1800169"/>
            <a:ext cx="3515924" cy="2636943"/>
          </a:xfrm>
        </p:spPr>
      </p:pic>
    </p:spTree>
    <p:extLst>
      <p:ext uri="{BB962C8B-B14F-4D97-AF65-F5344CB8AC3E}">
        <p14:creationId xmlns:p14="http://schemas.microsoft.com/office/powerpoint/2010/main" val="2704954184"/>
      </p:ext>
    </p:extLst>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sz="4900" b="1" dirty="0" smtClean="0">
                <a:latin typeface="Arial"/>
                <a:cs typeface="Arial"/>
              </a:rPr>
              <a:t>(AD 973) Washington </a:t>
            </a:r>
            <a:r>
              <a:rPr lang="en-GB" sz="4900" b="1" dirty="0">
                <a:latin typeface="Arial"/>
                <a:cs typeface="Arial"/>
              </a:rPr>
              <a:t>Old </a:t>
            </a:r>
            <a:r>
              <a:rPr lang="en-GB" sz="4900" b="1" dirty="0" smtClean="0">
                <a:latin typeface="Arial"/>
                <a:cs typeface="Arial"/>
              </a:rPr>
              <a:t>Hall</a:t>
            </a:r>
            <a:endParaRPr lang="en-GB" altLang="en-US" sz="4900"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rmAutofit lnSpcReduction="10000"/>
          </a:bodyPr>
          <a:lstStyle/>
          <a:p>
            <a:pPr marL="0" indent="0" algn="just">
              <a:lnSpc>
                <a:spcPct val="110000"/>
              </a:lnSpc>
              <a:buNone/>
            </a:pPr>
            <a:r>
              <a:rPr lang="en-GB" altLang="en-US" sz="1400" dirty="0">
                <a:latin typeface="Arial" panose="020B0604020202020204" pitchFamily="34" charset="0"/>
                <a:cs typeface="Arial" panose="020B0604020202020204" pitchFamily="34" charset="0"/>
              </a:rPr>
              <a:t>Washington Old Hall is the medieval manor house and the family home of the Washington family, made famous through connections to George Washington who became the first president of the United </a:t>
            </a:r>
            <a:r>
              <a:rPr lang="en-GB" altLang="en-US" sz="1400" dirty="0" smtClean="0">
                <a:latin typeface="Arial" panose="020B0604020202020204" pitchFamily="34" charset="0"/>
                <a:cs typeface="Arial" panose="020B0604020202020204" pitchFamily="34" charset="0"/>
              </a:rPr>
              <a:t>States. English </a:t>
            </a:r>
            <a:r>
              <a:rPr lang="en-GB" altLang="en-US" sz="1400" dirty="0">
                <a:latin typeface="Arial" panose="020B0604020202020204" pitchFamily="34" charset="0"/>
                <a:cs typeface="Arial" panose="020B0604020202020204" pitchFamily="34" charset="0"/>
              </a:rPr>
              <a:t>styles of </a:t>
            </a:r>
            <a:r>
              <a:rPr lang="en-GB" altLang="en-US" sz="1400" dirty="0" smtClean="0">
                <a:latin typeface="Arial" panose="020B0604020202020204" pitchFamily="34" charset="0"/>
                <a:cs typeface="Arial" panose="020B0604020202020204" pitchFamily="34" charset="0"/>
              </a:rPr>
              <a:t>architecture, </a:t>
            </a:r>
            <a:r>
              <a:rPr lang="en-GB" altLang="en-US" sz="1400" dirty="0">
                <a:latin typeface="Arial" panose="020B0604020202020204" pitchFamily="34" charset="0"/>
                <a:cs typeface="Arial" panose="020B0604020202020204" pitchFamily="34" charset="0"/>
              </a:rPr>
              <a:t>such as </a:t>
            </a:r>
            <a:r>
              <a:rPr lang="en-GB" altLang="en-US" sz="1400" dirty="0" smtClean="0">
                <a:latin typeface="Arial" panose="020B0604020202020204" pitchFamily="34" charset="0"/>
                <a:cs typeface="Arial" panose="020B0604020202020204" pitchFamily="34" charset="0"/>
              </a:rPr>
              <a:t>halls </a:t>
            </a:r>
            <a:r>
              <a:rPr lang="en-GB" altLang="en-US" sz="1400" dirty="0">
                <a:latin typeface="Arial" panose="020B0604020202020204" pitchFamily="34" charset="0"/>
                <a:cs typeface="Arial" panose="020B0604020202020204" pitchFamily="34" charset="0"/>
              </a:rPr>
              <a:t>and </a:t>
            </a:r>
            <a:r>
              <a:rPr lang="en-GB" altLang="en-US" sz="1400" dirty="0" smtClean="0">
                <a:latin typeface="Arial" panose="020B0604020202020204" pitchFamily="34" charset="0"/>
                <a:cs typeface="Arial" panose="020B0604020202020204" pitchFamily="34" charset="0"/>
              </a:rPr>
              <a:t>manors, </a:t>
            </a:r>
            <a:r>
              <a:rPr lang="en-GB" altLang="en-US" sz="1400" dirty="0">
                <a:latin typeface="Arial" panose="020B0604020202020204" pitchFamily="34" charset="0"/>
                <a:cs typeface="Arial" panose="020B0604020202020204" pitchFamily="34" charset="0"/>
              </a:rPr>
              <a:t>were popular in America from the 1600s</a:t>
            </a:r>
            <a:r>
              <a:rPr lang="en-GB" altLang="en-US" sz="1400" dirty="0" smtClean="0">
                <a:latin typeface="Arial" panose="020B0604020202020204" pitchFamily="34" charset="0"/>
                <a:cs typeface="Arial" panose="020B0604020202020204" pitchFamily="34" charset="0"/>
              </a:rPr>
              <a:t>.</a:t>
            </a: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smtClean="0">
                <a:latin typeface="Arial" panose="020B0604020202020204" pitchFamily="34" charset="0"/>
                <a:cs typeface="Arial" panose="020B0604020202020204" pitchFamily="34" charset="0"/>
              </a:rPr>
              <a:t>The Old </a:t>
            </a:r>
            <a:r>
              <a:rPr lang="en-GB" altLang="en-US" sz="1400" dirty="0">
                <a:latin typeface="Arial" panose="020B0604020202020204" pitchFamily="34" charset="0"/>
                <a:cs typeface="Arial" panose="020B0604020202020204" pitchFamily="34" charset="0"/>
              </a:rPr>
              <a:t>Hall is first mentioned in a charter in </a:t>
            </a:r>
            <a:r>
              <a:rPr lang="en-GB" altLang="en-US" sz="1400" dirty="0" smtClean="0">
                <a:latin typeface="Arial" panose="020B0604020202020204" pitchFamily="34" charset="0"/>
                <a:cs typeface="Arial" panose="020B0604020202020204" pitchFamily="34" charset="0"/>
              </a:rPr>
              <a:t>AD 973 </a:t>
            </a:r>
            <a:r>
              <a:rPr lang="en-GB" altLang="en-US" sz="1400" dirty="0">
                <a:latin typeface="Arial" panose="020B0604020202020204" pitchFamily="34" charset="0"/>
                <a:cs typeface="Arial" panose="020B0604020202020204" pitchFamily="34" charset="0"/>
              </a:rPr>
              <a:t>when it was a wooden building. The stone hall was built in </a:t>
            </a:r>
            <a:r>
              <a:rPr lang="en-GB" altLang="en-US" sz="1400" dirty="0" smtClean="0">
                <a:latin typeface="Arial" panose="020B0604020202020204" pitchFamily="34" charset="0"/>
                <a:cs typeface="Arial" panose="020B0604020202020204" pitchFamily="34" charset="0"/>
              </a:rPr>
              <a:t>1183 </a:t>
            </a:r>
            <a:r>
              <a:rPr lang="en-GB" altLang="en-US" sz="1400" dirty="0">
                <a:latin typeface="Arial" panose="020B0604020202020204" pitchFamily="34" charset="0"/>
                <a:cs typeface="Arial" panose="020B0604020202020204" pitchFamily="34" charset="0"/>
              </a:rPr>
              <a:t>at which time </a:t>
            </a:r>
            <a:r>
              <a:rPr lang="en-GB" altLang="en-US" sz="1400" dirty="0" smtClean="0">
                <a:latin typeface="Arial" panose="020B0604020202020204" pitchFamily="34" charset="0"/>
                <a:cs typeface="Arial" panose="020B0604020202020204" pitchFamily="34" charset="0"/>
              </a:rPr>
              <a:t>it was </a:t>
            </a:r>
            <a:r>
              <a:rPr lang="en-GB" altLang="en-US" sz="1400" dirty="0">
                <a:latin typeface="Arial" panose="020B0604020202020204" pitchFamily="34" charset="0"/>
                <a:cs typeface="Arial" panose="020B0604020202020204" pitchFamily="34" charset="0"/>
              </a:rPr>
              <a:t>owned by the Washington </a:t>
            </a:r>
            <a:r>
              <a:rPr lang="en-GB" altLang="en-US" sz="1400" dirty="0" smtClean="0">
                <a:latin typeface="Arial" panose="020B0604020202020204" pitchFamily="34" charset="0"/>
                <a:cs typeface="Arial" panose="020B0604020202020204" pitchFamily="34" charset="0"/>
              </a:rPr>
              <a:t>family. Large </a:t>
            </a:r>
            <a:r>
              <a:rPr lang="en-GB" altLang="en-US" sz="1400" dirty="0">
                <a:latin typeface="Arial" panose="020B0604020202020204" pitchFamily="34" charset="0"/>
                <a:cs typeface="Arial" panose="020B0604020202020204" pitchFamily="34" charset="0"/>
              </a:rPr>
              <a:t>parts have been </a:t>
            </a:r>
            <a:r>
              <a:rPr lang="en-GB" altLang="en-US" sz="1400" dirty="0" smtClean="0">
                <a:latin typeface="Arial" panose="020B0604020202020204" pitchFamily="34" charset="0"/>
                <a:cs typeface="Arial" panose="020B0604020202020204" pitchFamily="34" charset="0"/>
              </a:rPr>
              <a:t>rebuilt </a:t>
            </a:r>
            <a:r>
              <a:rPr lang="en-GB" altLang="en-US" sz="1400" dirty="0">
                <a:latin typeface="Arial" panose="020B0604020202020204" pitchFamily="34" charset="0"/>
                <a:cs typeface="Arial" panose="020B0604020202020204" pitchFamily="34" charset="0"/>
              </a:rPr>
              <a:t>and the main buildings that stand today mostly date from the </a:t>
            </a:r>
            <a:r>
              <a:rPr lang="en-GB" altLang="en-US" sz="1400" dirty="0" smtClean="0">
                <a:latin typeface="Arial" panose="020B0604020202020204" pitchFamily="34" charset="0"/>
                <a:cs typeface="Arial" panose="020B0604020202020204" pitchFamily="34" charset="0"/>
              </a:rPr>
              <a:t>1600s. </a:t>
            </a: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a:latin typeface="Arial" panose="020B0604020202020204" pitchFamily="34" charset="0"/>
                <a:cs typeface="Arial" panose="020B0604020202020204" pitchFamily="34" charset="0"/>
              </a:rPr>
              <a:t>Washington is a very old </a:t>
            </a:r>
            <a:r>
              <a:rPr lang="en-GB" altLang="en-US" sz="1400" dirty="0" smtClean="0">
                <a:latin typeface="Arial" panose="020B0604020202020204" pitchFamily="34" charset="0"/>
                <a:cs typeface="Arial" panose="020B0604020202020204" pitchFamily="34" charset="0"/>
              </a:rPr>
              <a:t>Anglo-Saxon </a:t>
            </a:r>
            <a:r>
              <a:rPr lang="en-GB" altLang="en-US" sz="1400" dirty="0">
                <a:latin typeface="Arial" panose="020B0604020202020204" pitchFamily="34" charset="0"/>
                <a:cs typeface="Arial" panose="020B0604020202020204" pitchFamily="34" charset="0"/>
              </a:rPr>
              <a:t>place name and has been spelt </a:t>
            </a:r>
            <a:r>
              <a:rPr lang="en-GB" altLang="en-US" sz="1400" dirty="0" smtClean="0">
                <a:latin typeface="Arial" panose="020B0604020202020204" pitchFamily="34" charset="0"/>
                <a:cs typeface="Arial" panose="020B0604020202020204" pitchFamily="34" charset="0"/>
              </a:rPr>
              <a:t>in different ways – </a:t>
            </a:r>
            <a:r>
              <a:rPr lang="en-GB" altLang="en-US" sz="1400" dirty="0" err="1" smtClean="0">
                <a:latin typeface="Arial" panose="020B0604020202020204" pitchFamily="34" charset="0"/>
                <a:cs typeface="Arial" panose="020B0604020202020204" pitchFamily="34" charset="0"/>
              </a:rPr>
              <a:t>Wessynton</a:t>
            </a:r>
            <a:r>
              <a:rPr lang="en-GB" altLang="en-US" sz="1400" dirty="0">
                <a:latin typeface="Arial" panose="020B0604020202020204" pitchFamily="34" charset="0"/>
                <a:cs typeface="Arial" panose="020B0604020202020204" pitchFamily="34" charset="0"/>
              </a:rPr>
              <a:t>, </a:t>
            </a:r>
            <a:r>
              <a:rPr lang="en-GB" altLang="en-US" sz="1400" dirty="0" err="1">
                <a:latin typeface="Arial" panose="020B0604020202020204" pitchFamily="34" charset="0"/>
                <a:cs typeface="Arial" panose="020B0604020202020204" pitchFamily="34" charset="0"/>
              </a:rPr>
              <a:t>Whessingtun</a:t>
            </a:r>
            <a:r>
              <a:rPr lang="en-GB" altLang="en-US" sz="1400" dirty="0">
                <a:latin typeface="Arial" panose="020B0604020202020204" pitchFamily="34" charset="0"/>
                <a:cs typeface="Arial" panose="020B0604020202020204" pitchFamily="34" charset="0"/>
              </a:rPr>
              <a:t> and </a:t>
            </a:r>
            <a:r>
              <a:rPr lang="en-GB" altLang="en-US" sz="1400" dirty="0" err="1">
                <a:latin typeface="Arial" panose="020B0604020202020204" pitchFamily="34" charset="0"/>
                <a:cs typeface="Arial" panose="020B0604020202020204" pitchFamily="34" charset="0"/>
              </a:rPr>
              <a:t>Wassington</a:t>
            </a:r>
            <a:r>
              <a:rPr lang="en-GB" altLang="en-US" sz="1400" dirty="0">
                <a:latin typeface="Arial" panose="020B0604020202020204" pitchFamily="34" charset="0"/>
                <a:cs typeface="Arial" panose="020B0604020202020204" pitchFamily="34" charset="0"/>
              </a:rPr>
              <a:t>. </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smtClean="0">
                <a:latin typeface="Arial" panose="020B0604020202020204" pitchFamily="34" charset="0"/>
                <a:cs typeface="Arial" panose="020B0604020202020204" pitchFamily="34" charset="0"/>
              </a:rPr>
              <a:t>Washington Old Hall, Washington.</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algn="ctr">
              <a:spcBef>
                <a:spcPts val="0"/>
              </a:spcBef>
              <a:buNone/>
            </a:pPr>
            <a:endParaRPr lang="en-GB" sz="1000" dirty="0">
              <a:latin typeface="Arial" panose="020B0604020202020204" pitchFamily="34" charset="0"/>
              <a:cs typeface="Arial" panose="020B0604020202020204" pitchFamily="34" charset="0"/>
            </a:endParaRPr>
          </a:p>
          <a:p>
            <a:pPr marL="0" indent="0" eaLnBrk="1" hangingPunct="1">
              <a:buFontTx/>
              <a:buNone/>
            </a:pPr>
            <a:endParaRPr lang="en-GB" altLang="en-US" sz="1600" b="1" dirty="0" smtClean="0"/>
          </a:p>
          <a:p>
            <a:pPr marL="0" indent="0" eaLnBrk="1" hangingPunct="1">
              <a:buFontTx/>
              <a:buNone/>
            </a:pPr>
            <a:r>
              <a:rPr lang="en-GB" altLang="en-US" sz="1600" b="1" dirty="0" smtClean="0"/>
              <a:t>What role did George Washington have in the American War of Independence?</a:t>
            </a:r>
          </a:p>
          <a:p>
            <a:pPr marL="0" indent="0" eaLnBrk="1" hangingPunct="1">
              <a:buFontTx/>
              <a:buNone/>
            </a:pPr>
            <a:endParaRPr lang="en-GB" altLang="en-US" sz="1600" b="1" dirty="0" smtClean="0">
              <a:latin typeface="Arial" panose="020B0604020202020204" pitchFamily="34" charset="0"/>
              <a:cs typeface="Arial" panose="020B0604020202020204" pitchFamily="34" charset="0"/>
            </a:endParaRPr>
          </a:p>
        </p:txBody>
      </p:sp>
      <p:pic>
        <p:nvPicPr>
          <p:cNvPr id="6" name="Content Placeholder 5" descr="10. Washington Old Hall.jpg"/>
          <p:cNvPicPr>
            <a:picLocks noGrp="1" noChangeAspect="1"/>
          </p:cNvPicPr>
          <p:nvPr>
            <p:ph sz="quarter" idx="2"/>
          </p:nvPr>
        </p:nvPicPr>
        <p:blipFill>
          <a:blip r:embed="rId2" cstate="print"/>
          <a:stretch>
            <a:fillRect/>
          </a:stretch>
        </p:blipFill>
        <p:spPr>
          <a:xfrm>
            <a:off x="4679326" y="1600200"/>
            <a:ext cx="3976347" cy="2981325"/>
          </a:xfrm>
        </p:spPr>
      </p:pic>
    </p:spTree>
    <p:extLst>
      <p:ext uri="{BB962C8B-B14F-4D97-AF65-F5344CB8AC3E}">
        <p14:creationId xmlns:p14="http://schemas.microsoft.com/office/powerpoint/2010/main" val="2234483589"/>
      </p:ext>
    </p:extLst>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sz="4900" b="1" dirty="0" smtClean="0">
                <a:latin typeface="Arial"/>
                <a:cs typeface="Arial"/>
              </a:rPr>
              <a:t>(AD 1095) Tynemouth Castle</a:t>
            </a:r>
            <a:endParaRPr lang="en-GB" altLang="en-US" sz="4900"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By 1095, a wooden castle had been built on the site on the headland in Tynemouth which included Tynemouth Priory.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Robert </a:t>
            </a:r>
            <a:r>
              <a:rPr lang="en-GB" altLang="en-US" sz="1400" dirty="0">
                <a:latin typeface="Arial" panose="020B0604020202020204" pitchFamily="34" charset="0"/>
                <a:cs typeface="Arial" panose="020B0604020202020204" pitchFamily="34" charset="0"/>
              </a:rPr>
              <a:t>de Mowbray, Earl of Northumberland, used the </a:t>
            </a:r>
            <a:r>
              <a:rPr lang="en-GB" altLang="en-US" sz="1400" dirty="0" smtClean="0">
                <a:latin typeface="Arial" panose="020B0604020202020204" pitchFamily="34" charset="0"/>
                <a:cs typeface="Arial" panose="020B0604020202020204" pitchFamily="34" charset="0"/>
              </a:rPr>
              <a:t>castle </a:t>
            </a:r>
            <a:r>
              <a:rPr lang="en-GB" altLang="en-US" sz="1400" dirty="0">
                <a:latin typeface="Arial" panose="020B0604020202020204" pitchFamily="34" charset="0"/>
                <a:cs typeface="Arial" panose="020B0604020202020204" pitchFamily="34" charset="0"/>
              </a:rPr>
              <a:t>as a safe place when he was rebelling against King William II. He was later caught and sent to prison for </a:t>
            </a:r>
            <a:r>
              <a:rPr lang="en-GB" altLang="en-US" sz="1400" dirty="0" smtClean="0">
                <a:latin typeface="Arial" panose="020B0604020202020204" pitchFamily="34" charset="0"/>
                <a:cs typeface="Arial" panose="020B0604020202020204" pitchFamily="34" charset="0"/>
              </a:rPr>
              <a:t>treason. In </a:t>
            </a:r>
            <a:r>
              <a:rPr lang="en-GB" altLang="en-US" sz="1400" dirty="0">
                <a:latin typeface="Arial" panose="020B0604020202020204" pitchFamily="34" charset="0"/>
                <a:cs typeface="Arial" panose="020B0604020202020204" pitchFamily="34" charset="0"/>
              </a:rPr>
              <a:t>1312, King Edward II used the castle </a:t>
            </a:r>
            <a:r>
              <a:rPr lang="en-GB" altLang="en-US" sz="1400" dirty="0" smtClean="0">
                <a:latin typeface="Arial" panose="020B0604020202020204" pitchFamily="34" charset="0"/>
                <a:cs typeface="Arial" panose="020B0604020202020204" pitchFamily="34" charset="0"/>
              </a:rPr>
              <a:t>for refuge. </a:t>
            </a:r>
            <a:r>
              <a:rPr lang="en-GB" altLang="en-US" sz="1400" dirty="0">
                <a:latin typeface="Arial" panose="020B0604020202020204" pitchFamily="34" charset="0"/>
                <a:cs typeface="Arial" panose="020B0604020202020204" pitchFamily="34" charset="0"/>
              </a:rPr>
              <a:t>This story is told through the famous play </a:t>
            </a:r>
            <a:r>
              <a:rPr lang="en-GB" altLang="en-US" sz="1400" i="1" dirty="0" smtClean="0">
                <a:latin typeface="Arial" panose="020B0604020202020204" pitchFamily="34" charset="0"/>
                <a:cs typeface="Arial" panose="020B0604020202020204" pitchFamily="34" charset="0"/>
              </a:rPr>
              <a:t>Edward II </a:t>
            </a:r>
            <a:r>
              <a:rPr lang="en-GB" altLang="en-US" sz="1400" dirty="0">
                <a:latin typeface="Arial" panose="020B0604020202020204" pitchFamily="34" charset="0"/>
                <a:cs typeface="Arial" panose="020B0604020202020204" pitchFamily="34" charset="0"/>
              </a:rPr>
              <a:t>by Christopher Marlowe written in 1594</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More recently, the </a:t>
            </a:r>
            <a:r>
              <a:rPr lang="en-GB" altLang="en-US" sz="1400" dirty="0" smtClean="0">
                <a:latin typeface="Arial" panose="020B0604020202020204" pitchFamily="34" charset="0"/>
                <a:cs typeface="Arial" panose="020B0604020202020204" pitchFamily="34" charset="0"/>
              </a:rPr>
              <a:t>castle </a:t>
            </a:r>
            <a:r>
              <a:rPr lang="en-GB" altLang="en-US" sz="1400" dirty="0">
                <a:latin typeface="Arial" panose="020B0604020202020204" pitchFamily="34" charset="0"/>
                <a:cs typeface="Arial" panose="020B0604020202020204" pitchFamily="34" charset="0"/>
              </a:rPr>
              <a:t>site has been used as a light house, an army </a:t>
            </a:r>
            <a:r>
              <a:rPr lang="en-GB" altLang="en-US" sz="1400" dirty="0" smtClean="0">
                <a:latin typeface="Arial" panose="020B0604020202020204" pitchFamily="34" charset="0"/>
                <a:cs typeface="Arial" panose="020B0604020202020204" pitchFamily="34" charset="0"/>
              </a:rPr>
              <a:t>barracks </a:t>
            </a:r>
            <a:r>
              <a:rPr lang="en-GB" altLang="en-US" sz="1400" dirty="0">
                <a:latin typeface="Arial" panose="020B0604020202020204" pitchFamily="34" charset="0"/>
                <a:cs typeface="Arial" panose="020B0604020202020204" pitchFamily="34" charset="0"/>
              </a:rPr>
              <a:t>and a coastal defence area during World War Two. The moated walls and </a:t>
            </a:r>
            <a:r>
              <a:rPr lang="en-GB" altLang="en-US" sz="1400" dirty="0" smtClean="0">
                <a:latin typeface="Arial" panose="020B0604020202020204" pitchFamily="34" charset="0"/>
                <a:cs typeface="Arial" panose="020B0604020202020204" pitchFamily="34" charset="0"/>
              </a:rPr>
              <a:t>towers, </a:t>
            </a:r>
            <a:r>
              <a:rPr lang="en-GB" altLang="en-US" sz="1400" dirty="0">
                <a:latin typeface="Arial" panose="020B0604020202020204" pitchFamily="34" charset="0"/>
                <a:cs typeface="Arial" panose="020B0604020202020204" pitchFamily="34" charset="0"/>
              </a:rPr>
              <a:t>and the gatehouse of the castle are within the same site as the ruins of the </a:t>
            </a:r>
            <a:r>
              <a:rPr lang="en-GB" altLang="en-US" sz="1400" dirty="0" smtClean="0">
                <a:latin typeface="Arial" panose="020B0604020202020204" pitchFamily="34" charset="0"/>
                <a:cs typeface="Arial" panose="020B0604020202020204" pitchFamily="34" charset="0"/>
              </a:rPr>
              <a:t>priory</a:t>
            </a:r>
            <a:r>
              <a:rPr lang="en-GB" altLang="en-US" sz="1400" dirty="0">
                <a:latin typeface="Arial" panose="020B0604020202020204" pitchFamily="34" charset="0"/>
                <a:cs typeface="Arial" panose="020B0604020202020204" pitchFamily="34" charset="0"/>
              </a:rPr>
              <a:t>.</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365104"/>
            <a:ext cx="4038600" cy="1545035"/>
          </a:xfrm>
        </p:spPr>
        <p:txBody>
          <a:bodyPr>
            <a:normAutofit/>
          </a:bodyPr>
          <a:lstStyle/>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Tynemouth Castle, Tynemouth.</a:t>
            </a:r>
          </a:p>
          <a:p>
            <a:pPr marL="0" indent="0" algn="ctr">
              <a:spcBef>
                <a:spcPts val="0"/>
              </a:spcBef>
              <a:buNone/>
            </a:pPr>
            <a:r>
              <a:rPr lang="en-GB" altLang="en-US" sz="1100" dirty="0">
                <a:latin typeface="Arial" panose="020B0604020202020204" pitchFamily="34" charset="0"/>
                <a:cs typeface="Arial" panose="020B0604020202020204" pitchFamily="34" charset="0"/>
              </a:rPr>
              <a:t>[© 50ft Long Horse 2015]</a:t>
            </a:r>
            <a:endParaRPr lang="en-GB" altLang="en-US" sz="20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Why was Tynemouth Castle such a good place of refuge?</a:t>
            </a:r>
          </a:p>
        </p:txBody>
      </p:sp>
      <p:pic>
        <p:nvPicPr>
          <p:cNvPr id="6" name="Content Placeholder 5" descr="11.Tynemouth Castle_entrance and grounds.jpg"/>
          <p:cNvPicPr>
            <a:picLocks noGrp="1" noChangeAspect="1"/>
          </p:cNvPicPr>
          <p:nvPr>
            <p:ph sz="quarter" idx="2"/>
          </p:nvPr>
        </p:nvPicPr>
        <p:blipFill>
          <a:blip r:embed="rId2" cstate="print"/>
          <a:stretch>
            <a:fillRect/>
          </a:stretch>
        </p:blipFill>
        <p:spPr>
          <a:xfrm>
            <a:off x="4860032" y="1772816"/>
            <a:ext cx="3568513" cy="2379009"/>
          </a:xfrm>
        </p:spPr>
      </p:pic>
    </p:spTree>
    <p:extLst>
      <p:ext uri="{BB962C8B-B14F-4D97-AF65-F5344CB8AC3E}">
        <p14:creationId xmlns:p14="http://schemas.microsoft.com/office/powerpoint/2010/main" val="853604575"/>
      </p:ext>
    </p:extLst>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b="1" dirty="0" smtClean="0">
                <a:latin typeface="Arial"/>
                <a:cs typeface="Arial"/>
              </a:rPr>
              <a:t>(1145) The Church</a:t>
            </a:r>
            <a:r>
              <a:rPr lang="en-GB" b="1" dirty="0">
                <a:latin typeface="Arial"/>
                <a:cs typeface="Arial"/>
              </a:rPr>
              <a:t> </a:t>
            </a:r>
            <a:r>
              <a:rPr lang="en-GB" b="1" dirty="0" smtClean="0">
                <a:latin typeface="Arial"/>
                <a:cs typeface="Arial"/>
              </a:rPr>
              <a:t>of </a:t>
            </a:r>
            <a:r>
              <a:rPr lang="en-GB" b="1" dirty="0">
                <a:latin typeface="Arial"/>
                <a:cs typeface="Arial"/>
              </a:rPr>
              <a:t>the </a:t>
            </a:r>
            <a:r>
              <a:rPr lang="en-GB" b="1" dirty="0" smtClean="0">
                <a:latin typeface="Arial"/>
                <a:cs typeface="Arial"/>
              </a:rPr>
              <a:t/>
            </a:r>
            <a:br>
              <a:rPr lang="en-GB" b="1" dirty="0" smtClean="0">
                <a:latin typeface="Arial"/>
                <a:cs typeface="Arial"/>
              </a:rPr>
            </a:br>
            <a:r>
              <a:rPr lang="en-GB" b="1" dirty="0" smtClean="0">
                <a:latin typeface="Arial"/>
                <a:cs typeface="Arial"/>
              </a:rPr>
              <a:t>Holy Cross</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The Church of the Holy Cross in </a:t>
            </a:r>
            <a:r>
              <a:rPr lang="en-GB" altLang="en-US" sz="1400" dirty="0" err="1">
                <a:latin typeface="Arial" panose="020B0604020202020204" pitchFamily="34" charset="0"/>
                <a:cs typeface="Arial" panose="020B0604020202020204" pitchFamily="34" charset="0"/>
              </a:rPr>
              <a:t>Wallsend</a:t>
            </a:r>
            <a:r>
              <a:rPr lang="en-GB" altLang="en-US" sz="1400" dirty="0">
                <a:latin typeface="Arial" panose="020B0604020202020204" pitchFamily="34" charset="0"/>
                <a:cs typeface="Arial" panose="020B0604020202020204" pitchFamily="34" charset="0"/>
              </a:rPr>
              <a:t> was built by the monks from Jarrow Priory in </a:t>
            </a:r>
            <a:r>
              <a:rPr lang="en-GB" altLang="en-US" sz="1400" dirty="0" smtClean="0">
                <a:latin typeface="Arial" panose="020B0604020202020204" pitchFamily="34" charset="0"/>
                <a:cs typeface="Arial" panose="020B0604020202020204" pitchFamily="34" charset="0"/>
              </a:rPr>
              <a:t>1145. In the same way as many other buildings along the length of Hadrian’s Wall, it </a:t>
            </a:r>
            <a:r>
              <a:rPr lang="en-GB" altLang="en-US" sz="1400" dirty="0">
                <a:latin typeface="Arial" panose="020B0604020202020204" pitchFamily="34" charset="0"/>
                <a:cs typeface="Arial" panose="020B0604020202020204" pitchFamily="34" charset="0"/>
              </a:rPr>
              <a:t>was constructed from stones taken from </a:t>
            </a:r>
            <a:r>
              <a:rPr lang="en-GB" altLang="en-US" sz="1400" dirty="0" smtClean="0">
                <a:latin typeface="Arial" panose="020B0604020202020204" pitchFamily="34" charset="0"/>
                <a:cs typeface="Arial" panose="020B0604020202020204" pitchFamily="34" charset="0"/>
              </a:rPr>
              <a:t>the wall. </a:t>
            </a:r>
            <a:r>
              <a:rPr lang="en-GB" altLang="en-US" sz="1400" dirty="0">
                <a:latin typeface="Arial" panose="020B0604020202020204" pitchFamily="34" charset="0"/>
                <a:cs typeface="Arial" panose="020B0604020202020204" pitchFamily="34" charset="0"/>
              </a:rPr>
              <a:t>It is one of the oldest medieval churches in the </a:t>
            </a:r>
            <a:r>
              <a:rPr lang="en-GB" altLang="en-US" sz="1400" dirty="0" smtClean="0">
                <a:latin typeface="Arial" panose="020B0604020202020204" pitchFamily="34" charset="0"/>
                <a:cs typeface="Arial" panose="020B0604020202020204" pitchFamily="34" charset="0"/>
              </a:rPr>
              <a:t>UK.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The church is the setting for the </a:t>
            </a:r>
            <a:r>
              <a:rPr lang="en-GB" altLang="en-US" sz="1400" dirty="0" smtClean="0">
                <a:latin typeface="Arial" panose="020B0604020202020204" pitchFamily="34" charset="0"/>
                <a:cs typeface="Arial" panose="020B0604020202020204" pitchFamily="34" charset="0"/>
              </a:rPr>
              <a:t>‘</a:t>
            </a:r>
            <a:r>
              <a:rPr lang="en-GB" altLang="en-US" sz="1400" dirty="0" err="1" smtClean="0">
                <a:latin typeface="Arial" panose="020B0604020202020204" pitchFamily="34" charset="0"/>
                <a:cs typeface="Arial" panose="020B0604020202020204" pitchFamily="34" charset="0"/>
              </a:rPr>
              <a:t>Wallsend</a:t>
            </a:r>
            <a:r>
              <a:rPr lang="en-GB" altLang="en-US" sz="1400" dirty="0" smtClean="0">
                <a:latin typeface="Arial" panose="020B0604020202020204" pitchFamily="34" charset="0"/>
                <a:cs typeface="Arial" panose="020B0604020202020204" pitchFamily="34" charset="0"/>
              </a:rPr>
              <a:t> Witches’ </a:t>
            </a:r>
            <a:r>
              <a:rPr lang="en-GB" altLang="en-US" sz="1400" dirty="0">
                <a:latin typeface="Arial" panose="020B0604020202020204" pitchFamily="34" charset="0"/>
                <a:cs typeface="Arial" panose="020B0604020202020204" pitchFamily="34" charset="0"/>
              </a:rPr>
              <a:t>legend. </a:t>
            </a:r>
            <a:r>
              <a:rPr lang="en-GB" altLang="en-US" sz="1400" dirty="0" smtClean="0">
                <a:latin typeface="Arial" panose="020B0604020202020204" pitchFamily="34" charset="0"/>
                <a:cs typeface="Arial" panose="020B0604020202020204" pitchFamily="34" charset="0"/>
              </a:rPr>
              <a:t>Someone from </a:t>
            </a:r>
            <a:r>
              <a:rPr lang="en-GB" altLang="en-US" sz="1400" dirty="0">
                <a:latin typeface="Arial" panose="020B0604020202020204" pitchFamily="34" charset="0"/>
                <a:cs typeface="Arial" panose="020B0604020202020204" pitchFamily="34" charset="0"/>
              </a:rPr>
              <a:t>the </a:t>
            </a:r>
            <a:r>
              <a:rPr lang="en-GB" altLang="en-US" sz="1400" dirty="0" err="1">
                <a:latin typeface="Arial" panose="020B0604020202020204" pitchFamily="34" charset="0"/>
                <a:cs typeface="Arial" panose="020B0604020202020204" pitchFamily="34" charset="0"/>
              </a:rPr>
              <a:t>Delaval</a:t>
            </a:r>
            <a:r>
              <a:rPr lang="en-GB" altLang="en-US" sz="1400" dirty="0">
                <a:latin typeface="Arial" panose="020B0604020202020204" pitchFamily="34" charset="0"/>
                <a:cs typeface="Arial" panose="020B0604020202020204" pitchFamily="34" charset="0"/>
              </a:rPr>
              <a:t> family found three women in the church around a cauldron one night. He managed to catch </a:t>
            </a:r>
            <a:r>
              <a:rPr lang="en-GB" altLang="en-US" sz="1400" dirty="0" smtClean="0">
                <a:latin typeface="Arial" panose="020B0604020202020204" pitchFamily="34" charset="0"/>
                <a:cs typeface="Arial" panose="020B0604020202020204" pitchFamily="34" charset="0"/>
              </a:rPr>
              <a:t>one of the woman, </a:t>
            </a:r>
            <a:r>
              <a:rPr lang="en-GB" altLang="en-US" sz="1400" dirty="0">
                <a:latin typeface="Arial" panose="020B0604020202020204" pitchFamily="34" charset="0"/>
                <a:cs typeface="Arial" panose="020B0604020202020204" pitchFamily="34" charset="0"/>
              </a:rPr>
              <a:t>and she was </a:t>
            </a:r>
            <a:r>
              <a:rPr lang="en-GB" altLang="en-US" sz="1400" dirty="0" smtClean="0">
                <a:latin typeface="Arial" panose="020B0604020202020204" pitchFamily="34" charset="0"/>
                <a:cs typeface="Arial" panose="020B0604020202020204" pitchFamily="34" charset="0"/>
              </a:rPr>
              <a:t>trialled </a:t>
            </a:r>
            <a:r>
              <a:rPr lang="en-GB" altLang="en-US" sz="1400" dirty="0">
                <a:latin typeface="Arial" panose="020B0604020202020204" pitchFamily="34" charset="0"/>
                <a:cs typeface="Arial" panose="020B0604020202020204" pitchFamily="34" charset="0"/>
              </a:rPr>
              <a:t>and found guilty of witchcraft. In the legend she was sentenced to death by burning on Seaton Sands and </a:t>
            </a:r>
            <a:r>
              <a:rPr lang="en-GB" altLang="en-US" sz="1400" dirty="0" smtClean="0">
                <a:latin typeface="Arial" panose="020B0604020202020204" pitchFamily="34" charset="0"/>
                <a:cs typeface="Arial" panose="020B0604020202020204" pitchFamily="34" charset="0"/>
              </a:rPr>
              <a:t>‘rose </a:t>
            </a:r>
            <a:r>
              <a:rPr lang="en-GB" altLang="en-US" sz="1400" dirty="0">
                <a:latin typeface="Arial" panose="020B0604020202020204" pitchFamily="34" charset="0"/>
                <a:cs typeface="Arial" panose="020B0604020202020204" pitchFamily="34" charset="0"/>
              </a:rPr>
              <a:t>up from the </a:t>
            </a:r>
            <a:r>
              <a:rPr lang="en-GB" altLang="en-US" sz="1400" dirty="0" smtClean="0">
                <a:latin typeface="Arial" panose="020B0604020202020204" pitchFamily="34" charset="0"/>
                <a:cs typeface="Arial" panose="020B0604020202020204" pitchFamily="34" charset="0"/>
              </a:rPr>
              <a:t>flames’.</a:t>
            </a:r>
          </a:p>
          <a:p>
            <a:pPr marL="0" indent="0" algn="just">
              <a:buNone/>
            </a:pPr>
            <a:endParaRPr lang="en-GB" altLang="en-US" sz="1400" dirty="0" smtClean="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Other </a:t>
            </a:r>
            <a:r>
              <a:rPr lang="en-GB" altLang="en-US" sz="1400" dirty="0">
                <a:latin typeface="Arial" panose="020B0604020202020204" pitchFamily="34" charset="0"/>
                <a:cs typeface="Arial" panose="020B0604020202020204" pitchFamily="34" charset="0"/>
              </a:rPr>
              <a:t>witch stories from the </a:t>
            </a:r>
            <a:r>
              <a:rPr lang="en-GB" altLang="en-US" sz="1400" dirty="0" smtClean="0">
                <a:latin typeface="Arial" panose="020B0604020202020204" pitchFamily="34" charset="0"/>
                <a:cs typeface="Arial" panose="020B0604020202020204" pitchFamily="34" charset="0"/>
              </a:rPr>
              <a:t>region </a:t>
            </a:r>
            <a:r>
              <a:rPr lang="en-GB" altLang="en-US" sz="1400" dirty="0">
                <a:latin typeface="Arial" panose="020B0604020202020204" pitchFamily="34" charset="0"/>
                <a:cs typeface="Arial" panose="020B0604020202020204" pitchFamily="34" charset="0"/>
              </a:rPr>
              <a:t>include the </a:t>
            </a:r>
            <a:r>
              <a:rPr lang="en-GB" altLang="en-US" sz="1400" dirty="0" smtClean="0">
                <a:latin typeface="Arial" panose="020B0604020202020204" pitchFamily="34" charset="0"/>
                <a:cs typeface="Arial" panose="020B0604020202020204" pitchFamily="34" charset="0"/>
              </a:rPr>
              <a:t>‘Berwick Witches’ </a:t>
            </a:r>
            <a:r>
              <a:rPr lang="en-GB" altLang="en-US" sz="1400" dirty="0">
                <a:latin typeface="Arial" panose="020B0604020202020204" pitchFamily="34" charset="0"/>
                <a:cs typeface="Arial" panose="020B0604020202020204" pitchFamily="34" charset="0"/>
              </a:rPr>
              <a:t>and the </a:t>
            </a:r>
            <a:r>
              <a:rPr lang="en-GB" altLang="en-US" sz="1400" dirty="0" smtClean="0">
                <a:latin typeface="Arial" panose="020B0604020202020204" pitchFamily="34" charset="0"/>
                <a:cs typeface="Arial" panose="020B0604020202020204" pitchFamily="34" charset="0"/>
              </a:rPr>
              <a:t>‘Newcastle Witches’.</a:t>
            </a:r>
            <a:endParaRPr lang="en-GB" altLang="en-US" sz="1400" dirty="0">
              <a:latin typeface="Arial" panose="020B0604020202020204" pitchFamily="34" charset="0"/>
              <a:cs typeface="Arial" panose="020B0604020202020204" pitchFamily="34" charset="0"/>
            </a:endParaRP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altLang="en-US" sz="1000" dirty="0" smtClean="0">
                <a:latin typeface="Arial" panose="020B0604020202020204" pitchFamily="34" charset="0"/>
                <a:cs typeface="Arial" panose="020B0604020202020204" pitchFamily="34" charset="0"/>
              </a:rPr>
              <a:t>The Church of the Holy Cross, </a:t>
            </a:r>
            <a:r>
              <a:rPr lang="en-GB" altLang="en-US" sz="1000" dirty="0" err="1" smtClean="0">
                <a:latin typeface="Arial" panose="020B0604020202020204" pitchFamily="34" charset="0"/>
                <a:cs typeface="Arial" panose="020B0604020202020204" pitchFamily="34" charset="0"/>
              </a:rPr>
              <a:t>Wallsend</a:t>
            </a:r>
            <a:r>
              <a:rPr lang="en-GB" altLang="en-US" sz="1000" dirty="0" smtClean="0">
                <a:latin typeface="Arial" panose="020B0604020202020204" pitchFamily="34" charset="0"/>
                <a:cs typeface="Arial" panose="020B0604020202020204" pitchFamily="34" charset="0"/>
              </a:rPr>
              <a:t>.</a:t>
            </a:r>
          </a:p>
          <a:p>
            <a:pPr marL="0" indent="0" algn="ctr">
              <a:spcBef>
                <a:spcPts val="0"/>
              </a:spcBef>
              <a:buNone/>
            </a:pPr>
            <a:r>
              <a:rPr lang="en-GB" altLang="en-US" sz="1000" dirty="0">
                <a:latin typeface="Arial" pitchFamily="34" charset="0"/>
                <a:cs typeface="Arial" panose="020B0604020202020204" pitchFamily="34" charset="0"/>
              </a:rPr>
              <a:t>[© 50ft Long Horse 2015]</a:t>
            </a:r>
          </a:p>
          <a:p>
            <a:pPr marL="0" indent="0" eaLnBrk="1" hangingPunct="1">
              <a:buFontTx/>
              <a:buNone/>
            </a:pPr>
            <a:endParaRPr lang="en-GB" altLang="en-US" sz="1600" b="1" dirty="0" smtClean="0">
              <a:latin typeface="Arial" panose="020B0604020202020204" pitchFamily="34" charset="0"/>
              <a:cs typeface="Arial" panose="020B0604020202020204" pitchFamily="34" charset="0"/>
            </a:endParaRPr>
          </a:p>
          <a:p>
            <a:pPr marL="0" indent="0" eaLnBrk="1" hangingPunct="1">
              <a:buFontTx/>
              <a:buNone/>
            </a:pPr>
            <a:r>
              <a:rPr lang="en-GB" altLang="en-US" sz="1600" b="1" dirty="0" smtClean="0">
                <a:latin typeface="Arial" panose="020B0604020202020204" pitchFamily="34" charset="0"/>
                <a:cs typeface="Arial" panose="020B0604020202020204" pitchFamily="34" charset="0"/>
              </a:rPr>
              <a:t>What other buildings were built from stones from Hadrian’s Wall?</a:t>
            </a:r>
          </a:p>
        </p:txBody>
      </p:sp>
      <p:pic>
        <p:nvPicPr>
          <p:cNvPr id="6" name="Content Placeholder 5" descr="12. The Church of the Holy Cross, Wallsend.jpg"/>
          <p:cNvPicPr>
            <a:picLocks noGrp="1" noChangeAspect="1"/>
          </p:cNvPicPr>
          <p:nvPr>
            <p:ph sz="quarter" idx="2"/>
          </p:nvPr>
        </p:nvPicPr>
        <p:blipFill>
          <a:blip r:embed="rId2" cstate="print"/>
          <a:stretch>
            <a:fillRect/>
          </a:stretch>
        </p:blipFill>
        <p:spPr>
          <a:xfrm>
            <a:off x="4648200" y="1745504"/>
            <a:ext cx="4038600" cy="2690717"/>
          </a:xfrm>
        </p:spPr>
      </p:pic>
    </p:spTree>
    <p:extLst>
      <p:ext uri="{BB962C8B-B14F-4D97-AF65-F5344CB8AC3E}">
        <p14:creationId xmlns:p14="http://schemas.microsoft.com/office/powerpoint/2010/main" val="624479081"/>
      </p:ext>
    </p:extLst>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a:cs typeface="Arial"/>
              </a:rPr>
              <a:t>(1239) Blackfriars Friary</a:t>
            </a:r>
            <a:r>
              <a:rPr lang="en-GB" sz="4900" b="1" dirty="0">
                <a:latin typeface="Arial"/>
                <a:cs typeface="Arial"/>
              </a:rPr>
              <a:t/>
            </a:r>
            <a:br>
              <a:rPr lang="en-GB" sz="4900" b="1" dirty="0">
                <a:latin typeface="Arial"/>
                <a:cs typeface="Arial"/>
              </a:rPr>
            </a:br>
            <a:endParaRPr lang="en-GB" altLang="en-US" sz="4900"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altLang="en-US" sz="1400" dirty="0">
                <a:latin typeface="Arial" panose="020B0604020202020204" pitchFamily="34" charset="0"/>
                <a:cs typeface="Arial" panose="020B0604020202020204" pitchFamily="34" charset="0"/>
              </a:rPr>
              <a:t>Five orders of friars established within the </a:t>
            </a:r>
            <a:r>
              <a:rPr lang="en-GB" altLang="en-US" sz="1400" dirty="0" smtClean="0">
                <a:latin typeface="Arial" panose="020B0604020202020204" pitchFamily="34" charset="0"/>
                <a:cs typeface="Arial" panose="020B0604020202020204" pitchFamily="34" charset="0"/>
              </a:rPr>
              <a:t>city </a:t>
            </a:r>
            <a:r>
              <a:rPr lang="en-GB" altLang="en-US" sz="1400" dirty="0">
                <a:latin typeface="Arial" panose="020B0604020202020204" pitchFamily="34" charset="0"/>
                <a:cs typeface="Arial" panose="020B0604020202020204" pitchFamily="34" charset="0"/>
              </a:rPr>
              <a:t>walls of Newcastle in the 1200s. Blackfriars were part of the Dominican </a:t>
            </a:r>
            <a:r>
              <a:rPr lang="en-GB" altLang="en-US" sz="1400" dirty="0" smtClean="0">
                <a:latin typeface="Arial" panose="020B0604020202020204" pitchFamily="34" charset="0"/>
                <a:cs typeface="Arial" panose="020B0604020202020204" pitchFamily="34" charset="0"/>
              </a:rPr>
              <a:t>order. Their </a:t>
            </a:r>
            <a:r>
              <a:rPr lang="en-GB" altLang="en-US" sz="1400" dirty="0">
                <a:latin typeface="Arial" panose="020B0604020202020204" pitchFamily="34" charset="0"/>
                <a:cs typeface="Arial" panose="020B0604020202020204" pitchFamily="34" charset="0"/>
              </a:rPr>
              <a:t>site in Newcastle was set up by a wealthy </a:t>
            </a:r>
            <a:r>
              <a:rPr lang="en-GB" altLang="en-US" sz="1400" dirty="0" smtClean="0">
                <a:latin typeface="Arial" panose="020B0604020202020204" pitchFamily="34" charset="0"/>
                <a:cs typeface="Arial" panose="020B0604020202020204" pitchFamily="34" charset="0"/>
              </a:rPr>
              <a:t>merchant, Sir </a:t>
            </a:r>
            <a:r>
              <a:rPr lang="en-GB" altLang="en-US" sz="1400" dirty="0">
                <a:latin typeface="Arial" panose="020B0604020202020204" pitchFamily="34" charset="0"/>
                <a:cs typeface="Arial" panose="020B0604020202020204" pitchFamily="34" charset="0"/>
              </a:rPr>
              <a:t>Peter Scott.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Friars </a:t>
            </a:r>
            <a:r>
              <a:rPr lang="en-GB" altLang="en-US" sz="1400" dirty="0">
                <a:latin typeface="Arial" panose="020B0604020202020204" pitchFamily="34" charset="0"/>
                <a:cs typeface="Arial" panose="020B0604020202020204" pitchFamily="34" charset="0"/>
              </a:rPr>
              <a:t>were different </a:t>
            </a:r>
            <a:r>
              <a:rPr lang="en-GB" altLang="en-US" sz="1400" dirty="0" smtClean="0">
                <a:latin typeface="Arial" panose="020B0604020202020204" pitchFamily="34" charset="0"/>
                <a:cs typeface="Arial" panose="020B0604020202020204" pitchFamily="34" charset="0"/>
              </a:rPr>
              <a:t>from monks. They </a:t>
            </a:r>
            <a:r>
              <a:rPr lang="en-GB" altLang="en-US" sz="1400" dirty="0">
                <a:latin typeface="Arial" panose="020B0604020202020204" pitchFamily="34" charset="0"/>
                <a:cs typeface="Arial" panose="020B0604020202020204" pitchFamily="34" charset="0"/>
              </a:rPr>
              <a:t>tended to be housed in more urban areas </a:t>
            </a:r>
            <a:r>
              <a:rPr lang="en-GB" altLang="en-US" sz="1400" dirty="0" smtClean="0">
                <a:latin typeface="Arial" panose="020B0604020202020204" pitchFamily="34" charset="0"/>
                <a:cs typeface="Arial" panose="020B0604020202020204" pitchFamily="34" charset="0"/>
              </a:rPr>
              <a:t>as they </a:t>
            </a:r>
            <a:r>
              <a:rPr lang="en-GB" altLang="en-US" sz="1400" dirty="0">
                <a:latin typeface="Arial" panose="020B0604020202020204" pitchFamily="34" charset="0"/>
                <a:cs typeface="Arial" panose="020B0604020202020204" pitchFamily="34" charset="0"/>
              </a:rPr>
              <a:t>begged for money. </a:t>
            </a:r>
            <a:r>
              <a:rPr lang="en-GB" altLang="en-US" sz="1400" dirty="0" smtClean="0">
                <a:latin typeface="Arial" panose="020B0604020202020204" pitchFamily="34" charset="0"/>
                <a:cs typeface="Arial" panose="020B0604020202020204" pitchFamily="34" charset="0"/>
              </a:rPr>
              <a:t>The Blackfriars’ friary </a:t>
            </a:r>
            <a:r>
              <a:rPr lang="en-GB" altLang="en-US" sz="1400" dirty="0">
                <a:latin typeface="Arial" panose="020B0604020202020204" pitchFamily="34" charset="0"/>
                <a:cs typeface="Arial" panose="020B0604020202020204" pitchFamily="34" charset="0"/>
              </a:rPr>
              <a:t>in Newcastle included two gardens and four small farm </a:t>
            </a:r>
            <a:r>
              <a:rPr lang="en-GB" altLang="en-US" sz="1400" dirty="0" smtClean="0">
                <a:latin typeface="Arial" panose="020B0604020202020204" pitchFamily="34" charset="0"/>
                <a:cs typeface="Arial" panose="020B0604020202020204" pitchFamily="34" charset="0"/>
              </a:rPr>
              <a:t>areas; these provided them with some income.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In the reign of King Henry VIII, the buildings of the five friaries and a nunnery in Newcastle were either given to rich merchants or demolished. The convent at Blackfriars was given to the Mayor </a:t>
            </a:r>
            <a:r>
              <a:rPr lang="en-GB" altLang="en-US" sz="1400" dirty="0" smtClean="0">
                <a:latin typeface="Arial" panose="020B0604020202020204" pitchFamily="34" charset="0"/>
                <a:cs typeface="Arial" panose="020B0604020202020204" pitchFamily="34" charset="0"/>
              </a:rPr>
              <a:t>of Newcastle who </a:t>
            </a:r>
            <a:r>
              <a:rPr lang="en-GB" altLang="en-US" sz="1400" dirty="0">
                <a:latin typeface="Arial" panose="020B0604020202020204" pitchFamily="34" charset="0"/>
                <a:cs typeface="Arial" panose="020B0604020202020204" pitchFamily="34" charset="0"/>
              </a:rPr>
              <a:t>rented it out to the craft guilds. The guilds included tailors who made clothes and </a:t>
            </a:r>
            <a:r>
              <a:rPr lang="en-GB" altLang="en-US" sz="1400" dirty="0" err="1">
                <a:latin typeface="Arial" panose="020B0604020202020204" pitchFamily="34" charset="0"/>
                <a:cs typeface="Arial" panose="020B0604020202020204" pitchFamily="34" charset="0"/>
              </a:rPr>
              <a:t>cordwainers</a:t>
            </a:r>
            <a:r>
              <a:rPr lang="en-GB" altLang="en-US" sz="1400" dirty="0">
                <a:latin typeface="Arial" panose="020B0604020202020204" pitchFamily="34" charset="0"/>
                <a:cs typeface="Arial" panose="020B0604020202020204" pitchFamily="34" charset="0"/>
              </a:rPr>
              <a:t> who made rope. </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09120"/>
            <a:ext cx="4038600" cy="1617043"/>
          </a:xfrm>
        </p:spPr>
        <p:txBody>
          <a:bodyPr>
            <a:normAutofit/>
          </a:bodyPr>
          <a:lstStyle/>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Blackfriars courtyard, Newcastle City Centre.</a:t>
            </a:r>
          </a:p>
          <a:p>
            <a:pPr marL="0" indent="0" algn="ctr">
              <a:spcBef>
                <a:spcPts val="0"/>
              </a:spcBef>
              <a:buNone/>
            </a:pPr>
            <a:r>
              <a:rPr lang="en-GB" altLang="en-US" sz="1100" dirty="0">
                <a:latin typeface="Arial" panose="020B0604020202020204" pitchFamily="34" charset="0"/>
                <a:cs typeface="Arial" panose="020B0604020202020204" pitchFamily="34" charset="0"/>
              </a:rPr>
              <a:t>[© 50ft Long Horse 2015]</a:t>
            </a:r>
            <a:endParaRPr lang="en-GB" altLang="en-US" sz="2000" dirty="0"/>
          </a:p>
          <a:p>
            <a:pPr marL="0" indent="0" eaLnBrk="1" hangingPunct="1">
              <a:buFontTx/>
              <a:buNone/>
            </a:pPr>
            <a:endParaRPr lang="en-GB" altLang="en-US" sz="1600" b="1" dirty="0" smtClean="0">
              <a:latin typeface="Arial" panose="020B0604020202020204" pitchFamily="34" charset="0"/>
              <a:cs typeface="Arial" panose="020B0604020202020204" pitchFamily="34" charset="0"/>
            </a:endParaRPr>
          </a:p>
          <a:p>
            <a:pPr marL="0" indent="0" eaLnBrk="1" hangingPunct="1">
              <a:buFontTx/>
              <a:buNone/>
            </a:pPr>
            <a:r>
              <a:rPr lang="en-GB" altLang="en-US" sz="1600" b="1" dirty="0" smtClean="0">
                <a:latin typeface="Arial" panose="020B0604020202020204" pitchFamily="34" charset="0"/>
                <a:cs typeface="Arial" panose="020B0604020202020204" pitchFamily="34" charset="0"/>
              </a:rPr>
              <a:t>What did the friars wear?</a:t>
            </a:r>
          </a:p>
        </p:txBody>
      </p:sp>
      <p:pic>
        <p:nvPicPr>
          <p:cNvPr id="8" name="Content Placeholder 7" descr="13. Blackfriars_Newcastle_Newcastle_upon_Tyne.jpg"/>
          <p:cNvPicPr>
            <a:picLocks noGrp="1" noChangeAspect="1"/>
          </p:cNvPicPr>
          <p:nvPr>
            <p:ph sz="quarter" idx="2"/>
          </p:nvPr>
        </p:nvPicPr>
        <p:blipFill>
          <a:blip r:embed="rId2" cstate="print"/>
          <a:stretch>
            <a:fillRect/>
          </a:stretch>
        </p:blipFill>
        <p:spPr>
          <a:xfrm>
            <a:off x="4807800" y="1600200"/>
            <a:ext cx="3715567" cy="2764904"/>
          </a:xfrm>
        </p:spPr>
      </p:pic>
    </p:spTree>
    <p:extLst>
      <p:ext uri="{BB962C8B-B14F-4D97-AF65-F5344CB8AC3E}">
        <p14:creationId xmlns:p14="http://schemas.microsoft.com/office/powerpoint/2010/main" val="604779347"/>
      </p:ext>
    </p:extLst>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a:bodyPr>
          <a:lstStyle/>
          <a:p>
            <a:pPr fontAlgn="base"/>
            <a:r>
              <a:rPr lang="en-GB" dirty="0"/>
              <a:t> </a:t>
            </a:r>
            <a:r>
              <a:rPr lang="en-GB" b="1" dirty="0" smtClean="0">
                <a:latin typeface="Arial"/>
                <a:cs typeface="Arial"/>
              </a:rPr>
              <a:t>(1390s) </a:t>
            </a:r>
            <a:r>
              <a:rPr lang="en-GB" b="1" dirty="0" err="1" smtClean="0">
                <a:latin typeface="Arial"/>
                <a:cs typeface="Arial"/>
              </a:rPr>
              <a:t>Hylton</a:t>
            </a:r>
            <a:r>
              <a:rPr lang="en-GB" b="1" dirty="0" smtClean="0">
                <a:latin typeface="Arial"/>
                <a:cs typeface="Arial"/>
              </a:rPr>
              <a:t> Castle</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The earliest </a:t>
            </a:r>
            <a:r>
              <a:rPr lang="en-GB" altLang="en-US" sz="1400" dirty="0" smtClean="0">
                <a:latin typeface="Arial" panose="020B0604020202020204" pitchFamily="34" charset="0"/>
                <a:cs typeface="Arial" panose="020B0604020202020204" pitchFamily="34" charset="0"/>
              </a:rPr>
              <a:t>castle </a:t>
            </a:r>
            <a:r>
              <a:rPr lang="en-GB" altLang="en-US" sz="1400" dirty="0">
                <a:latin typeface="Arial" panose="020B0604020202020204" pitchFamily="34" charset="0"/>
                <a:cs typeface="Arial" panose="020B0604020202020204" pitchFamily="34" charset="0"/>
              </a:rPr>
              <a:t>in </a:t>
            </a:r>
            <a:r>
              <a:rPr lang="en-GB" altLang="en-US" sz="1400" dirty="0" err="1">
                <a:latin typeface="Arial" panose="020B0604020202020204" pitchFamily="34" charset="0"/>
                <a:cs typeface="Arial" panose="020B0604020202020204" pitchFamily="34" charset="0"/>
              </a:rPr>
              <a:t>Hylton</a:t>
            </a:r>
            <a:r>
              <a:rPr lang="en-GB" altLang="en-US" sz="1400" dirty="0">
                <a:latin typeface="Arial" panose="020B0604020202020204" pitchFamily="34" charset="0"/>
                <a:cs typeface="Arial" panose="020B0604020202020204" pitchFamily="34" charset="0"/>
              </a:rPr>
              <a:t> dated back to around </a:t>
            </a:r>
            <a:r>
              <a:rPr lang="en-GB" altLang="en-US" sz="1400" dirty="0" smtClean="0">
                <a:latin typeface="Arial" panose="020B0604020202020204" pitchFamily="34" charset="0"/>
                <a:cs typeface="Arial" panose="020B0604020202020204" pitchFamily="34" charset="0"/>
              </a:rPr>
              <a:t>AD 1072 </a:t>
            </a:r>
            <a:r>
              <a:rPr lang="en-GB" altLang="en-US" sz="1400" dirty="0">
                <a:latin typeface="Arial" panose="020B0604020202020204" pitchFamily="34" charset="0"/>
                <a:cs typeface="Arial" panose="020B0604020202020204" pitchFamily="34" charset="0"/>
              </a:rPr>
              <a:t>and was made of wood. In the late 1300s, Sir William </a:t>
            </a:r>
            <a:r>
              <a:rPr lang="en-GB" altLang="en-US" sz="1400" dirty="0" err="1">
                <a:latin typeface="Arial" panose="020B0604020202020204" pitchFamily="34" charset="0"/>
                <a:cs typeface="Arial" panose="020B0604020202020204" pitchFamily="34" charset="0"/>
              </a:rPr>
              <a:t>Hylton</a:t>
            </a:r>
            <a:r>
              <a:rPr lang="en-GB" altLang="en-US" sz="1400" dirty="0">
                <a:latin typeface="Arial" panose="020B0604020202020204" pitchFamily="34" charset="0"/>
                <a:cs typeface="Arial" panose="020B0604020202020204" pitchFamily="34" charset="0"/>
              </a:rPr>
              <a:t> built a </a:t>
            </a:r>
            <a:r>
              <a:rPr lang="en-GB" altLang="en-US" sz="1400" dirty="0" smtClean="0">
                <a:latin typeface="Arial" panose="020B0604020202020204" pitchFamily="34" charset="0"/>
                <a:cs typeface="Arial" panose="020B0604020202020204" pitchFamily="34" charset="0"/>
              </a:rPr>
              <a:t>four-storey </a:t>
            </a:r>
            <a:r>
              <a:rPr lang="en-GB" altLang="en-US" sz="1400" dirty="0">
                <a:latin typeface="Arial" panose="020B0604020202020204" pitchFamily="34" charset="0"/>
                <a:cs typeface="Arial" panose="020B0604020202020204" pitchFamily="34" charset="0"/>
              </a:rPr>
              <a:t>fortified manor house </a:t>
            </a:r>
            <a:r>
              <a:rPr lang="en-GB" altLang="en-US" sz="1400" dirty="0" smtClean="0">
                <a:latin typeface="Arial" panose="020B0604020202020204" pitchFamily="34" charset="0"/>
                <a:cs typeface="Arial" panose="020B0604020202020204" pitchFamily="34" charset="0"/>
              </a:rPr>
              <a:t>in the style of a castle.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Over </a:t>
            </a:r>
            <a:r>
              <a:rPr lang="en-GB" altLang="en-US" sz="1400" dirty="0">
                <a:latin typeface="Arial" panose="020B0604020202020204" pitchFamily="34" charset="0"/>
                <a:cs typeface="Arial" panose="020B0604020202020204" pitchFamily="34" charset="0"/>
              </a:rPr>
              <a:t>the years </a:t>
            </a:r>
            <a:r>
              <a:rPr lang="en-GB" altLang="en-US" sz="1400" dirty="0" smtClean="0">
                <a:latin typeface="Arial" panose="020B0604020202020204" pitchFamily="34" charset="0"/>
                <a:cs typeface="Arial" panose="020B0604020202020204" pitchFamily="34" charset="0"/>
              </a:rPr>
              <a:t>the castle has </a:t>
            </a:r>
            <a:r>
              <a:rPr lang="en-GB" altLang="en-US" sz="1400" dirty="0">
                <a:latin typeface="Arial" panose="020B0604020202020204" pitchFamily="34" charset="0"/>
                <a:cs typeface="Arial" panose="020B0604020202020204" pitchFamily="34" charset="0"/>
              </a:rPr>
              <a:t>been altered and </a:t>
            </a:r>
            <a:r>
              <a:rPr lang="en-GB" altLang="en-US" sz="1400" dirty="0" smtClean="0">
                <a:latin typeface="Arial" panose="020B0604020202020204" pitchFamily="34" charset="0"/>
                <a:cs typeface="Arial" panose="020B0604020202020204" pitchFamily="34" charset="0"/>
              </a:rPr>
              <a:t>decorated reflecting </a:t>
            </a:r>
            <a:r>
              <a:rPr lang="en-GB" altLang="en-US" sz="1400" dirty="0">
                <a:latin typeface="Arial" panose="020B0604020202020204" pitchFamily="34" charset="0"/>
                <a:cs typeface="Arial" panose="020B0604020202020204" pitchFamily="34" charset="0"/>
              </a:rPr>
              <a:t>the wealth of the </a:t>
            </a:r>
            <a:r>
              <a:rPr lang="en-GB" altLang="en-US" sz="1400" dirty="0" err="1">
                <a:latin typeface="Arial" panose="020B0604020202020204" pitchFamily="34" charset="0"/>
                <a:cs typeface="Arial" panose="020B0604020202020204" pitchFamily="34" charset="0"/>
              </a:rPr>
              <a:t>Hylton</a:t>
            </a:r>
            <a:r>
              <a:rPr lang="en-GB" altLang="en-US" sz="1400" dirty="0">
                <a:latin typeface="Arial" panose="020B0604020202020204" pitchFamily="34" charset="0"/>
                <a:cs typeface="Arial" panose="020B0604020202020204" pitchFamily="34" charset="0"/>
              </a:rPr>
              <a:t> family, who lived in the </a:t>
            </a:r>
            <a:r>
              <a:rPr lang="en-GB" altLang="en-US" sz="1400" dirty="0" smtClean="0">
                <a:latin typeface="Arial" panose="020B0604020202020204" pitchFamily="34" charset="0"/>
                <a:cs typeface="Arial" panose="020B0604020202020204" pitchFamily="34" charset="0"/>
              </a:rPr>
              <a:t>castle </a:t>
            </a:r>
            <a:r>
              <a:rPr lang="en-GB" altLang="en-US" sz="1400" dirty="0">
                <a:latin typeface="Arial" panose="020B0604020202020204" pitchFamily="34" charset="0"/>
                <a:cs typeface="Arial" panose="020B0604020202020204" pitchFamily="34" charset="0"/>
              </a:rPr>
              <a:t>until 1746. The chapel on the site dates from 1157</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One of the really interesting features of the castle are the </a:t>
            </a:r>
            <a:r>
              <a:rPr lang="en-GB" altLang="en-US" sz="1400" dirty="0" smtClean="0">
                <a:latin typeface="Arial" panose="020B0604020202020204" pitchFamily="34" charset="0"/>
                <a:cs typeface="Arial" panose="020B0604020202020204" pitchFamily="34" charset="0"/>
              </a:rPr>
              <a:t>20 shields </a:t>
            </a:r>
            <a:r>
              <a:rPr lang="en-GB" altLang="en-US" sz="1400" dirty="0">
                <a:latin typeface="Arial" panose="020B0604020202020204" pitchFamily="34" charset="0"/>
                <a:cs typeface="Arial" panose="020B0604020202020204" pitchFamily="34" charset="0"/>
              </a:rPr>
              <a:t>of arms decorating the outside. They show all the political connections the </a:t>
            </a:r>
            <a:r>
              <a:rPr lang="en-GB" altLang="en-US" sz="1400" dirty="0" err="1">
                <a:latin typeface="Arial" panose="020B0604020202020204" pitchFamily="34" charset="0"/>
                <a:cs typeface="Arial" panose="020B0604020202020204" pitchFamily="34" charset="0"/>
              </a:rPr>
              <a:t>Hylton</a:t>
            </a:r>
            <a:r>
              <a:rPr lang="en-GB" altLang="en-US" sz="1400" dirty="0">
                <a:latin typeface="Arial" panose="020B0604020202020204" pitchFamily="34" charset="0"/>
                <a:cs typeface="Arial" panose="020B0604020202020204" pitchFamily="34" charset="0"/>
              </a:rPr>
              <a:t> family had throughout the history of the </a:t>
            </a:r>
            <a:r>
              <a:rPr lang="en-GB" altLang="en-US" sz="1400" dirty="0" smtClean="0">
                <a:latin typeface="Arial" panose="020B0604020202020204" pitchFamily="34" charset="0"/>
                <a:cs typeface="Arial" panose="020B0604020202020204" pitchFamily="34" charset="0"/>
              </a:rPr>
              <a:t>castle</a:t>
            </a:r>
            <a:r>
              <a:rPr lang="en-GB" altLang="en-US" sz="1400" dirty="0">
                <a:latin typeface="Arial" panose="020B0604020202020204" pitchFamily="34" charset="0"/>
                <a:cs typeface="Arial" panose="020B0604020202020204" pitchFamily="34" charset="0"/>
              </a:rPr>
              <a:t>. They include the banner of the </a:t>
            </a:r>
            <a:r>
              <a:rPr lang="en-GB" altLang="en-US" sz="1400" dirty="0" smtClean="0">
                <a:latin typeface="Arial" panose="020B0604020202020204" pitchFamily="34" charset="0"/>
                <a:cs typeface="Arial" panose="020B0604020202020204" pitchFamily="34" charset="0"/>
              </a:rPr>
              <a:t>king, </a:t>
            </a:r>
            <a:r>
              <a:rPr lang="en-GB" altLang="en-US" sz="1400" dirty="0">
                <a:latin typeface="Arial" panose="020B0604020202020204" pitchFamily="34" charset="0"/>
                <a:cs typeface="Arial" panose="020B0604020202020204" pitchFamily="34" charset="0"/>
              </a:rPr>
              <a:t>and the arms of nobles and knights from Northumberland.</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a:spcBef>
                <a:spcPts val="0"/>
              </a:spcBef>
              <a:buNone/>
            </a:pPr>
            <a:r>
              <a:rPr lang="en-GB" sz="1000" dirty="0" err="1" smtClean="0">
                <a:latin typeface="Arial" panose="020B0604020202020204" pitchFamily="34" charset="0"/>
                <a:cs typeface="Arial" panose="020B0604020202020204" pitchFamily="34" charset="0"/>
              </a:rPr>
              <a:t>Hylton</a:t>
            </a:r>
            <a:r>
              <a:rPr lang="en-GB" sz="1000" dirty="0" smtClean="0">
                <a:latin typeface="Arial" panose="020B0604020202020204" pitchFamily="34" charset="0"/>
                <a:cs typeface="Arial" panose="020B0604020202020204" pitchFamily="34" charset="0"/>
              </a:rPr>
              <a:t> Castle ruins, Sunderland.</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What were coats of arms and why did families have them?</a:t>
            </a:r>
          </a:p>
        </p:txBody>
      </p:sp>
      <p:pic>
        <p:nvPicPr>
          <p:cNvPr id="6" name="Content Placeholder 5" descr="14. Hylton Castle.jpg"/>
          <p:cNvPicPr>
            <a:picLocks noGrp="1" noChangeAspect="1"/>
          </p:cNvPicPr>
          <p:nvPr>
            <p:ph sz="quarter" idx="2"/>
          </p:nvPr>
        </p:nvPicPr>
        <p:blipFill>
          <a:blip r:embed="rId2" cstate="print"/>
          <a:stretch>
            <a:fillRect/>
          </a:stretch>
        </p:blipFill>
        <p:spPr>
          <a:xfrm>
            <a:off x="4679950" y="1600200"/>
            <a:ext cx="3975100" cy="2981325"/>
          </a:xfrm>
        </p:spPr>
      </p:pic>
    </p:spTree>
    <p:extLst>
      <p:ext uri="{BB962C8B-B14F-4D97-AF65-F5344CB8AC3E}">
        <p14:creationId xmlns:p14="http://schemas.microsoft.com/office/powerpoint/2010/main" val="1998110024"/>
      </p:ext>
    </p:extLst>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a:bodyPr>
          <a:lstStyle/>
          <a:p>
            <a:pPr fontAlgn="base"/>
            <a:r>
              <a:rPr lang="en-GB" b="1" dirty="0" smtClean="0">
                <a:latin typeface="Arial"/>
                <a:cs typeface="Arial"/>
              </a:rPr>
              <a:t>(1441) The Manor of </a:t>
            </a:r>
            <a:r>
              <a:rPr lang="en-GB" b="1" dirty="0" err="1" smtClean="0">
                <a:latin typeface="Arial"/>
                <a:cs typeface="Arial"/>
              </a:rPr>
              <a:t>Burradon</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rmAutofit lnSpcReduction="10000"/>
          </a:bodyPr>
          <a:lstStyle/>
          <a:p>
            <a:pPr marL="0" indent="0" algn="just">
              <a:lnSpc>
                <a:spcPct val="110000"/>
              </a:lnSpc>
              <a:buNone/>
            </a:pPr>
            <a:r>
              <a:rPr lang="en-GB" altLang="en-US" sz="1400" dirty="0">
                <a:latin typeface="Arial" panose="020B0604020202020204" pitchFamily="34" charset="0"/>
                <a:cs typeface="Arial" panose="020B0604020202020204" pitchFamily="34" charset="0"/>
              </a:rPr>
              <a:t>In 1441, John </a:t>
            </a:r>
            <a:r>
              <a:rPr lang="en-GB" altLang="en-US" sz="1400" dirty="0" err="1">
                <a:latin typeface="Arial" panose="020B0604020202020204" pitchFamily="34" charset="0"/>
                <a:cs typeface="Arial" panose="020B0604020202020204" pitchFamily="34" charset="0"/>
              </a:rPr>
              <a:t>Orde</a:t>
            </a:r>
            <a:r>
              <a:rPr lang="en-GB" altLang="en-US" sz="1400" dirty="0">
                <a:latin typeface="Arial" panose="020B0604020202020204" pitchFamily="34" charset="0"/>
                <a:cs typeface="Arial" panose="020B0604020202020204" pitchFamily="34" charset="0"/>
              </a:rPr>
              <a:t> bought the Manor of Burradon when it was in a very run down </a:t>
            </a:r>
            <a:r>
              <a:rPr lang="en-GB" altLang="en-US" sz="1400" dirty="0" smtClean="0">
                <a:latin typeface="Arial" panose="020B0604020202020204" pitchFamily="34" charset="0"/>
                <a:cs typeface="Arial" panose="020B0604020202020204" pitchFamily="34" charset="0"/>
              </a:rPr>
              <a:t>state</a:t>
            </a:r>
            <a:r>
              <a:rPr lang="en-GB" altLang="en-US" sz="1400" dirty="0">
                <a:latin typeface="Arial" panose="020B0604020202020204" pitchFamily="34" charset="0"/>
                <a:cs typeface="Arial" panose="020B0604020202020204" pitchFamily="34" charset="0"/>
              </a:rPr>
              <a:t>. It had been attacked by the Scots and </a:t>
            </a:r>
            <a:r>
              <a:rPr lang="en-GB" altLang="en-US" sz="1400" dirty="0" smtClean="0">
                <a:latin typeface="Arial" panose="020B0604020202020204" pitchFamily="34" charset="0"/>
                <a:cs typeface="Arial" panose="020B0604020202020204" pitchFamily="34" charset="0"/>
              </a:rPr>
              <a:t>the land there had </a:t>
            </a:r>
            <a:r>
              <a:rPr lang="en-GB" altLang="en-US" sz="1400" dirty="0">
                <a:latin typeface="Arial" panose="020B0604020202020204" pitchFamily="34" charset="0"/>
                <a:cs typeface="Arial" panose="020B0604020202020204" pitchFamily="34" charset="0"/>
              </a:rPr>
              <a:t>poor quality </a:t>
            </a:r>
            <a:r>
              <a:rPr lang="en-GB" altLang="en-US" sz="1400" dirty="0" smtClean="0">
                <a:latin typeface="Arial" panose="020B0604020202020204" pitchFamily="34" charset="0"/>
                <a:cs typeface="Arial" panose="020B0604020202020204" pitchFamily="34" charset="0"/>
              </a:rPr>
              <a:t>soil. </a:t>
            </a:r>
            <a:r>
              <a:rPr lang="en-GB" altLang="en-US" sz="1400" dirty="0">
                <a:latin typeface="Arial" panose="020B0604020202020204" pitchFamily="34" charset="0"/>
                <a:cs typeface="Arial" panose="020B0604020202020204" pitchFamily="34" charset="0"/>
              </a:rPr>
              <a:t>Burradon Tower, which still stands on the site, was built around 1553 by John’s </a:t>
            </a:r>
            <a:r>
              <a:rPr lang="en-GB" altLang="en-US" sz="1400" dirty="0" smtClean="0">
                <a:latin typeface="Arial" panose="020B0604020202020204" pitchFamily="34" charset="0"/>
                <a:cs typeface="Arial" panose="020B0604020202020204" pitchFamily="34" charset="0"/>
              </a:rPr>
              <a:t>nephew, </a:t>
            </a:r>
            <a:r>
              <a:rPr lang="en-GB" altLang="en-US" sz="1400" dirty="0">
                <a:latin typeface="Arial" panose="020B0604020202020204" pitchFamily="34" charset="0"/>
                <a:cs typeface="Arial" panose="020B0604020202020204" pitchFamily="34" charset="0"/>
              </a:rPr>
              <a:t>Bertram Anderson</a:t>
            </a:r>
            <a:r>
              <a:rPr lang="en-GB" altLang="en-US" sz="1400" dirty="0" smtClean="0">
                <a:latin typeface="Arial" panose="020B0604020202020204" pitchFamily="34" charset="0"/>
                <a:cs typeface="Arial" panose="020B0604020202020204" pitchFamily="34" charset="0"/>
              </a:rPr>
              <a:t>.</a:t>
            </a: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a:latin typeface="Arial" panose="020B0604020202020204" pitchFamily="34" charset="0"/>
                <a:cs typeface="Arial" panose="020B0604020202020204" pitchFamily="34" charset="0"/>
              </a:rPr>
              <a:t>In 1569, the property was bought by the Ogle family who improved and extended it. </a:t>
            </a:r>
            <a:endParaRPr lang="en-GB" altLang="en-US" sz="1400" dirty="0" smtClean="0">
              <a:latin typeface="Arial" panose="020B0604020202020204" pitchFamily="34" charset="0"/>
              <a:cs typeface="Arial" panose="020B0604020202020204" pitchFamily="34" charset="0"/>
            </a:endParaRP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a:latin typeface="Arial" panose="020B0604020202020204" pitchFamily="34" charset="0"/>
                <a:cs typeface="Arial" panose="020B0604020202020204" pitchFamily="34" charset="0"/>
              </a:rPr>
              <a:t>Burradon Tower is sometimes known locally as the Pele Tower. Tower houses were not large enough to be called </a:t>
            </a:r>
            <a:r>
              <a:rPr lang="en-GB" altLang="en-US" sz="1400" dirty="0" smtClean="0">
                <a:latin typeface="Arial" panose="020B0604020202020204" pitchFamily="34" charset="0"/>
                <a:cs typeface="Arial" panose="020B0604020202020204" pitchFamily="34" charset="0"/>
              </a:rPr>
              <a:t>castles, </a:t>
            </a:r>
            <a:r>
              <a:rPr lang="en-GB" altLang="en-US" sz="1400" dirty="0">
                <a:latin typeface="Arial" panose="020B0604020202020204" pitchFamily="34" charset="0"/>
                <a:cs typeface="Arial" panose="020B0604020202020204" pitchFamily="34" charset="0"/>
              </a:rPr>
              <a:t>but were still fortified. </a:t>
            </a:r>
            <a:r>
              <a:rPr lang="en-GB" altLang="en-US" sz="1400" dirty="0" smtClean="0">
                <a:latin typeface="Arial" panose="020B0604020202020204" pitchFamily="34" charset="0"/>
                <a:cs typeface="Arial" panose="020B0604020202020204" pitchFamily="34" charset="0"/>
              </a:rPr>
              <a:t>During this period, Northumberland </a:t>
            </a:r>
            <a:r>
              <a:rPr lang="en-GB" altLang="en-US" sz="1400" dirty="0">
                <a:latin typeface="Arial" panose="020B0604020202020204" pitchFamily="34" charset="0"/>
                <a:cs typeface="Arial" panose="020B0604020202020204" pitchFamily="34" charset="0"/>
              </a:rPr>
              <a:t>was under constant attack from </a:t>
            </a:r>
            <a:r>
              <a:rPr lang="en-GB" altLang="en-US" sz="1400" dirty="0" smtClean="0">
                <a:latin typeface="Arial" panose="020B0604020202020204" pitchFamily="34" charset="0"/>
                <a:cs typeface="Arial" panose="020B0604020202020204" pitchFamily="34" charset="0"/>
              </a:rPr>
              <a:t>the Scots </a:t>
            </a:r>
            <a:r>
              <a:rPr lang="en-GB" altLang="en-US" sz="1400" dirty="0">
                <a:latin typeface="Arial" panose="020B0604020202020204" pitchFamily="34" charset="0"/>
                <a:cs typeface="Arial" panose="020B0604020202020204" pitchFamily="34" charset="0"/>
              </a:rPr>
              <a:t>and local family arguments so it was a good idea to fortify </a:t>
            </a:r>
            <a:r>
              <a:rPr lang="en-GB" altLang="en-US" sz="1400" dirty="0" smtClean="0">
                <a:latin typeface="Arial" panose="020B0604020202020204" pitchFamily="34" charset="0"/>
                <a:cs typeface="Arial" panose="020B0604020202020204" pitchFamily="34" charset="0"/>
              </a:rPr>
              <a:t>your houses. </a:t>
            </a:r>
            <a:r>
              <a:rPr lang="en-GB" altLang="en-US" sz="1400" dirty="0">
                <a:latin typeface="Arial" panose="020B0604020202020204" pitchFamily="34" charset="0"/>
                <a:cs typeface="Arial" panose="020B0604020202020204" pitchFamily="34" charset="0"/>
              </a:rPr>
              <a:t>Tower houses often had a tunnel running underneath to help people escape </a:t>
            </a:r>
            <a:r>
              <a:rPr lang="en-GB" altLang="en-US" sz="1400" dirty="0" smtClean="0">
                <a:latin typeface="Arial" panose="020B0604020202020204" pitchFamily="34" charset="0"/>
                <a:cs typeface="Arial" panose="020B0604020202020204" pitchFamily="34" charset="0"/>
              </a:rPr>
              <a:t>from attacks</a:t>
            </a:r>
            <a:r>
              <a:rPr lang="en-GB" altLang="en-US" sz="1400" dirty="0">
                <a:latin typeface="Arial" panose="020B0604020202020204" pitchFamily="34" charset="0"/>
                <a:cs typeface="Arial" panose="020B0604020202020204" pitchFamily="34" charset="0"/>
              </a:rPr>
              <a:t>.</a:t>
            </a:r>
          </a:p>
          <a:p>
            <a:pPr marL="0" indent="0" algn="just" eaLnBrk="1" hangingPunct="1">
              <a:lnSpc>
                <a:spcPct val="110000"/>
              </a:lnSpc>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r>
              <a:rPr lang="en-GB" altLang="en-US" sz="1000" dirty="0" err="1" smtClean="0">
                <a:latin typeface="Arial" panose="020B0604020202020204" pitchFamily="34" charset="0"/>
                <a:cs typeface="Arial" panose="020B0604020202020204" pitchFamily="34" charset="0"/>
              </a:rPr>
              <a:t>Burradon</a:t>
            </a:r>
            <a:r>
              <a:rPr lang="en-GB" altLang="en-US" sz="1000" dirty="0" smtClean="0">
                <a:latin typeface="Arial" panose="020B0604020202020204" pitchFamily="34" charset="0"/>
                <a:cs typeface="Arial" panose="020B0604020202020204" pitchFamily="34" charset="0"/>
              </a:rPr>
              <a:t> Tower ruins, </a:t>
            </a:r>
            <a:r>
              <a:rPr lang="en-GB" altLang="en-US" sz="1000" dirty="0" err="1" smtClean="0">
                <a:latin typeface="Arial" panose="020B0604020202020204" pitchFamily="34" charset="0"/>
                <a:cs typeface="Arial" panose="020B0604020202020204" pitchFamily="34" charset="0"/>
              </a:rPr>
              <a:t>Burradon</a:t>
            </a:r>
            <a:r>
              <a:rPr lang="en-GB" altLang="en-US" sz="1000" dirty="0" smtClean="0">
                <a:latin typeface="Arial" panose="020B0604020202020204" pitchFamily="34" charset="0"/>
                <a:cs typeface="Arial" panose="020B0604020202020204" pitchFamily="34" charset="0"/>
              </a:rPr>
              <a:t>.</a:t>
            </a:r>
          </a:p>
          <a:p>
            <a:pPr marL="0" indent="0" algn="ctr">
              <a:spcBef>
                <a:spcPts val="0"/>
              </a:spcBef>
              <a:buNone/>
            </a:pPr>
            <a:r>
              <a:rPr lang="en-GB" altLang="en-US" sz="1100" dirty="0">
                <a:latin typeface="Arial" panose="020B0604020202020204" pitchFamily="34" charset="0"/>
                <a:cs typeface="Arial" panose="020B0604020202020204" pitchFamily="34" charset="0"/>
              </a:rPr>
              <a:t>[© 50ft Long Horse 2015]</a:t>
            </a:r>
            <a:endParaRPr lang="en-GB" altLang="en-US" sz="20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Why was Northumberland under attack from the Scots?</a:t>
            </a:r>
          </a:p>
        </p:txBody>
      </p:sp>
      <p:pic>
        <p:nvPicPr>
          <p:cNvPr id="6" name="Content Placeholder 5" descr="16. Burradon Tower.jpg"/>
          <p:cNvPicPr>
            <a:picLocks noGrp="1" noChangeAspect="1"/>
          </p:cNvPicPr>
          <p:nvPr>
            <p:ph sz="quarter" idx="2"/>
          </p:nvPr>
        </p:nvPicPr>
        <p:blipFill>
          <a:blip r:embed="rId2" cstate="print"/>
          <a:stretch>
            <a:fillRect/>
          </a:stretch>
        </p:blipFill>
        <p:spPr>
          <a:xfrm>
            <a:off x="4644008" y="1556792"/>
            <a:ext cx="3975100" cy="2981325"/>
          </a:xfrm>
        </p:spPr>
      </p:pic>
    </p:spTree>
    <p:extLst>
      <p:ext uri="{BB962C8B-B14F-4D97-AF65-F5344CB8AC3E}">
        <p14:creationId xmlns:p14="http://schemas.microsoft.com/office/powerpoint/2010/main" val="451180118"/>
      </p:ext>
    </p:extLst>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b="1" dirty="0" smtClean="0">
                <a:latin typeface="Arial"/>
                <a:cs typeface="Arial"/>
              </a:rPr>
              <a:t>(1505) Trinity </a:t>
            </a:r>
            <a:r>
              <a:rPr lang="en-GB" b="1" dirty="0">
                <a:latin typeface="Arial"/>
                <a:cs typeface="Arial"/>
              </a:rPr>
              <a:t>House, </a:t>
            </a:r>
            <a:r>
              <a:rPr lang="en-GB" b="1" dirty="0" smtClean="0">
                <a:latin typeface="Arial"/>
                <a:cs typeface="Arial"/>
              </a:rPr>
              <a:t>Newcastle </a:t>
            </a: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600201"/>
            <a:ext cx="4038600" cy="4421087"/>
          </a:xfrm>
        </p:spPr>
        <p:txBody>
          <a:bodyPr>
            <a:normAutofit lnSpcReduction="10000"/>
          </a:bodyPr>
          <a:lstStyle/>
          <a:p>
            <a:pPr marL="0" indent="0" algn="just">
              <a:lnSpc>
                <a:spcPct val="110000"/>
              </a:lnSpc>
              <a:buNone/>
            </a:pPr>
            <a:r>
              <a:rPr lang="en-GB" altLang="en-US" sz="1400" dirty="0">
                <a:latin typeface="Arial" panose="020B0604020202020204" pitchFamily="34" charset="0"/>
                <a:cs typeface="Arial" panose="020B0604020202020204" pitchFamily="34" charset="0"/>
              </a:rPr>
              <a:t>Trinity House is </a:t>
            </a:r>
            <a:r>
              <a:rPr lang="en-GB" altLang="en-US" sz="1400" dirty="0" smtClean="0">
                <a:latin typeface="Arial" panose="020B0604020202020204" pitchFamily="34" charset="0"/>
                <a:cs typeface="Arial" panose="020B0604020202020204" pitchFamily="34" charset="0"/>
              </a:rPr>
              <a:t>run by a </a:t>
            </a:r>
            <a:r>
              <a:rPr lang="en-GB" altLang="en-US" sz="1400" dirty="0">
                <a:latin typeface="Arial" panose="020B0604020202020204" pitchFamily="34" charset="0"/>
                <a:cs typeface="Arial" panose="020B0604020202020204" pitchFamily="34" charset="0"/>
              </a:rPr>
              <a:t>corporation </a:t>
            </a:r>
            <a:r>
              <a:rPr lang="en-GB" altLang="en-US" sz="1400" dirty="0" smtClean="0">
                <a:latin typeface="Arial" panose="020B0604020202020204" pitchFamily="34" charset="0"/>
                <a:cs typeface="Arial" panose="020B0604020202020204" pitchFamily="34" charset="0"/>
              </a:rPr>
              <a:t>that was </a:t>
            </a:r>
            <a:r>
              <a:rPr lang="en-GB" altLang="en-US" sz="1400" dirty="0">
                <a:latin typeface="Arial" panose="020B0604020202020204" pitchFamily="34" charset="0"/>
                <a:cs typeface="Arial" panose="020B0604020202020204" pitchFamily="34" charset="0"/>
              </a:rPr>
              <a:t>established as a guild in </a:t>
            </a:r>
            <a:r>
              <a:rPr lang="en-GB" altLang="en-US" sz="1400" dirty="0" smtClean="0">
                <a:latin typeface="Arial" panose="020B0604020202020204" pitchFamily="34" charset="0"/>
                <a:cs typeface="Arial" panose="020B0604020202020204" pitchFamily="34" charset="0"/>
              </a:rPr>
              <a:t>1505 </a:t>
            </a:r>
            <a:r>
              <a:rPr lang="en-GB" altLang="en-US" sz="1400" dirty="0">
                <a:latin typeface="Arial" panose="020B0604020202020204" pitchFamily="34" charset="0"/>
                <a:cs typeface="Arial" panose="020B0604020202020204" pitchFamily="34" charset="0"/>
              </a:rPr>
              <a:t>by Newcastle seafarers. It is in the Broad Chare area of Newcastle Quayside. </a:t>
            </a:r>
            <a:endParaRPr lang="en-GB" altLang="en-US" sz="1400" dirty="0" smtClean="0">
              <a:latin typeface="Arial" panose="020B0604020202020204" pitchFamily="34" charset="0"/>
              <a:cs typeface="Arial" panose="020B0604020202020204" pitchFamily="34" charset="0"/>
            </a:endParaRP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smtClean="0">
                <a:latin typeface="Arial" panose="020B0604020202020204" pitchFamily="34" charset="0"/>
                <a:cs typeface="Arial" panose="020B0604020202020204" pitchFamily="34" charset="0"/>
              </a:rPr>
              <a:t>The corporation </a:t>
            </a:r>
            <a:r>
              <a:rPr lang="en-GB" altLang="en-US" sz="1400" dirty="0">
                <a:latin typeface="Arial" panose="020B0604020202020204" pitchFamily="34" charset="0"/>
                <a:cs typeface="Arial" panose="020B0604020202020204" pitchFamily="34" charset="0"/>
              </a:rPr>
              <a:t>was responsible for making sure the River Tyne was safe and could be easily navigated by ships. </a:t>
            </a:r>
            <a:r>
              <a:rPr lang="en-GB" altLang="en-US" sz="1400" dirty="0" smtClean="0">
                <a:latin typeface="Arial" panose="020B0604020202020204" pitchFamily="34" charset="0"/>
                <a:cs typeface="Arial" panose="020B0604020202020204" pitchFamily="34" charset="0"/>
              </a:rPr>
              <a:t>Over time they took </a:t>
            </a:r>
            <a:r>
              <a:rPr lang="en-GB" altLang="en-US" sz="1400" dirty="0">
                <a:latin typeface="Arial" panose="020B0604020202020204" pitchFamily="34" charset="0"/>
                <a:cs typeface="Arial" panose="020B0604020202020204" pitchFamily="34" charset="0"/>
              </a:rPr>
              <a:t>on more </a:t>
            </a:r>
            <a:r>
              <a:rPr lang="en-GB" altLang="en-US" sz="1400" dirty="0" smtClean="0">
                <a:latin typeface="Arial" panose="020B0604020202020204" pitchFamily="34" charset="0"/>
                <a:cs typeface="Arial" panose="020B0604020202020204" pitchFamily="34" charset="0"/>
              </a:rPr>
              <a:t>responsibilities, </a:t>
            </a:r>
            <a:r>
              <a:rPr lang="en-GB" altLang="en-US" sz="1400" dirty="0">
                <a:latin typeface="Arial" panose="020B0604020202020204" pitchFamily="34" charset="0"/>
                <a:cs typeface="Arial" panose="020B0604020202020204" pitchFamily="34" charset="0"/>
              </a:rPr>
              <a:t>such as providing licences for mariners and maintaining the ‘sea lanes’ between Berwick and Whitby. They also did charity work including setting up a school at Trinity House and building alms </a:t>
            </a:r>
            <a:r>
              <a:rPr lang="en-GB" altLang="en-US" sz="1400" dirty="0" smtClean="0">
                <a:latin typeface="Arial" panose="020B0604020202020204" pitchFamily="34" charset="0"/>
                <a:cs typeface="Arial" panose="020B0604020202020204" pitchFamily="34" charset="0"/>
              </a:rPr>
              <a:t>houses. </a:t>
            </a:r>
          </a:p>
          <a:p>
            <a:pPr marL="0" indent="0" algn="just">
              <a:lnSpc>
                <a:spcPct val="110000"/>
              </a:lnSpc>
              <a:buNone/>
            </a:pPr>
            <a:endParaRPr lang="en-GB" altLang="en-US" sz="1400" dirty="0">
              <a:latin typeface="Arial" panose="020B0604020202020204" pitchFamily="34" charset="0"/>
              <a:cs typeface="Arial" panose="020B0604020202020204" pitchFamily="34" charset="0"/>
            </a:endParaRPr>
          </a:p>
          <a:p>
            <a:pPr marL="0" indent="0" algn="just">
              <a:lnSpc>
                <a:spcPct val="110000"/>
              </a:lnSpc>
              <a:buNone/>
            </a:pP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corporation </a:t>
            </a:r>
            <a:r>
              <a:rPr lang="en-GB" altLang="en-US" sz="1400" dirty="0">
                <a:latin typeface="Arial" panose="020B0604020202020204" pitchFamily="34" charset="0"/>
                <a:cs typeface="Arial" panose="020B0604020202020204" pitchFamily="34" charset="0"/>
              </a:rPr>
              <a:t>of the Newcastle Upon Tyne Trinity House still exists today to support safety on the River Tyne, </a:t>
            </a:r>
            <a:r>
              <a:rPr lang="en-GB" altLang="en-US" sz="1400" dirty="0" smtClean="0">
                <a:latin typeface="Arial" panose="020B0604020202020204" pitchFamily="34" charset="0"/>
                <a:cs typeface="Arial" panose="020B0604020202020204" pitchFamily="34" charset="0"/>
              </a:rPr>
              <a:t>offer help </a:t>
            </a:r>
            <a:r>
              <a:rPr lang="en-GB" altLang="en-US" sz="1400" dirty="0">
                <a:latin typeface="Arial" panose="020B0604020202020204" pitchFamily="34" charset="0"/>
                <a:cs typeface="Arial" panose="020B0604020202020204" pitchFamily="34" charset="0"/>
              </a:rPr>
              <a:t>for elderly </a:t>
            </a:r>
            <a:r>
              <a:rPr lang="en-GB" altLang="en-US" sz="1400" dirty="0" smtClean="0">
                <a:latin typeface="Arial" panose="020B0604020202020204" pitchFamily="34" charset="0"/>
                <a:cs typeface="Arial" panose="020B0604020202020204" pitchFamily="34" charset="0"/>
              </a:rPr>
              <a:t>mariners </a:t>
            </a:r>
            <a:r>
              <a:rPr lang="en-GB" altLang="en-US" sz="1400" dirty="0">
                <a:latin typeface="Arial" panose="020B0604020202020204" pitchFamily="34" charset="0"/>
                <a:cs typeface="Arial" panose="020B0604020202020204" pitchFamily="34" charset="0"/>
              </a:rPr>
              <a:t>and provide access to the extensive archive across its </a:t>
            </a:r>
            <a:r>
              <a:rPr lang="en-GB" altLang="en-US" sz="1400" dirty="0" smtClean="0">
                <a:latin typeface="Arial" panose="020B0604020202020204" pitchFamily="34" charset="0"/>
                <a:cs typeface="Arial" panose="020B0604020202020204" pitchFamily="34" charset="0"/>
              </a:rPr>
              <a:t>500-year </a:t>
            </a:r>
            <a:r>
              <a:rPr lang="en-GB" altLang="en-US" sz="1400" dirty="0">
                <a:latin typeface="Arial" panose="020B0604020202020204" pitchFamily="34" charset="0"/>
                <a:cs typeface="Arial" panose="020B0604020202020204" pitchFamily="34" charset="0"/>
              </a:rPr>
              <a:t>history.</a:t>
            </a:r>
          </a:p>
          <a:p>
            <a:pPr marL="0" indent="0" algn="just" eaLnBrk="1" hangingPunct="1">
              <a:lnSpc>
                <a:spcPct val="110000"/>
              </a:lnSpc>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653136"/>
            <a:ext cx="4038600" cy="1473027"/>
          </a:xfrm>
        </p:spPr>
        <p:txBody>
          <a:bodyPr>
            <a:normAutofit/>
          </a:bodyPr>
          <a:lstStyle/>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Trinity House, Newcastle Quayside.</a:t>
            </a:r>
          </a:p>
          <a:p>
            <a:pPr marL="0" indent="0" algn="ctr">
              <a:spcBef>
                <a:spcPts val="0"/>
              </a:spcBef>
              <a:buNone/>
            </a:pPr>
            <a:r>
              <a:rPr lang="en-GB" altLang="en-US" sz="1100" dirty="0">
                <a:latin typeface="Arial" panose="020B0604020202020204" pitchFamily="34" charset="0"/>
                <a:cs typeface="Arial" panose="020B0604020202020204" pitchFamily="34" charset="0"/>
              </a:rPr>
              <a:t>[© 50ft Long Horse 2015]</a:t>
            </a:r>
            <a:endParaRPr lang="en-GB" altLang="en-US" sz="20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Why was the River Tyne such an important trade route for ships?</a:t>
            </a:r>
          </a:p>
        </p:txBody>
      </p:sp>
      <p:pic>
        <p:nvPicPr>
          <p:cNvPr id="6" name="Content Placeholder 5" descr="15. Trinity House, Newcastle.jpg"/>
          <p:cNvPicPr>
            <a:picLocks noGrp="1" noChangeAspect="1"/>
          </p:cNvPicPr>
          <p:nvPr>
            <p:ph sz="quarter" idx="2"/>
          </p:nvPr>
        </p:nvPicPr>
        <p:blipFill>
          <a:blip r:embed="rId2" cstate="print"/>
          <a:stretch>
            <a:fillRect/>
          </a:stretch>
        </p:blipFill>
        <p:spPr>
          <a:xfrm>
            <a:off x="4716016" y="1746163"/>
            <a:ext cx="3744416" cy="2808312"/>
          </a:xfrm>
        </p:spPr>
      </p:pic>
    </p:spTree>
    <p:extLst>
      <p:ext uri="{BB962C8B-B14F-4D97-AF65-F5344CB8AC3E}">
        <p14:creationId xmlns:p14="http://schemas.microsoft.com/office/powerpoint/2010/main" val="2676363745"/>
      </p:ext>
    </p:extLst>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b="1" dirty="0" smtClean="0">
                <a:latin typeface="Arial"/>
                <a:cs typeface="Arial"/>
              </a:rPr>
              <a:t>(1625) Clifford's </a:t>
            </a:r>
            <a:r>
              <a:rPr lang="en-GB" b="1" dirty="0">
                <a:latin typeface="Arial"/>
                <a:cs typeface="Arial"/>
              </a:rPr>
              <a:t>Fort and the </a:t>
            </a:r>
            <a:r>
              <a:rPr lang="en-GB" b="1" dirty="0" smtClean="0">
                <a:latin typeface="Arial"/>
                <a:cs typeface="Arial"/>
              </a:rPr>
              <a:t/>
            </a:r>
            <a:br>
              <a:rPr lang="en-GB" b="1" dirty="0" smtClean="0">
                <a:latin typeface="Arial"/>
                <a:cs typeface="Arial"/>
              </a:rPr>
            </a:br>
            <a:r>
              <a:rPr lang="en-GB" b="1" dirty="0" smtClean="0">
                <a:latin typeface="Arial"/>
                <a:cs typeface="Arial"/>
              </a:rPr>
              <a:t>Old </a:t>
            </a:r>
            <a:r>
              <a:rPr lang="en-GB" b="1" dirty="0">
                <a:latin typeface="Arial"/>
                <a:cs typeface="Arial"/>
              </a:rPr>
              <a:t>Low </a:t>
            </a:r>
            <a:r>
              <a:rPr lang="en-GB" b="1" dirty="0" smtClean="0">
                <a:latin typeface="Arial"/>
                <a:cs typeface="Arial"/>
              </a:rPr>
              <a:t>Light</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The Old Low Light and Old High Light were established in Tynemouth by Trinity House in the </a:t>
            </a:r>
            <a:r>
              <a:rPr lang="en-GB" altLang="en-US" sz="1400" dirty="0" smtClean="0">
                <a:latin typeface="Arial" panose="020B0604020202020204" pitchFamily="34" charset="0"/>
                <a:cs typeface="Arial" panose="020B0604020202020204" pitchFamily="34" charset="0"/>
              </a:rPr>
              <a:t>1500s. They provided </a:t>
            </a:r>
            <a:r>
              <a:rPr lang="en-GB" altLang="en-US" sz="1400" dirty="0">
                <a:latin typeface="Arial" panose="020B0604020202020204" pitchFamily="34" charset="0"/>
                <a:cs typeface="Arial" panose="020B0604020202020204" pitchFamily="34" charset="0"/>
              </a:rPr>
              <a:t>the vital role of helping ships navigate into the mouth of the River Tyne. In 1625, the walls of Clifford’s Fort were built around </a:t>
            </a:r>
            <a:r>
              <a:rPr lang="en-GB" altLang="en-US" sz="1400" dirty="0" smtClean="0">
                <a:latin typeface="Arial" panose="020B0604020202020204" pitchFamily="34" charset="0"/>
                <a:cs typeface="Arial" panose="020B0604020202020204" pitchFamily="34" charset="0"/>
              </a:rPr>
              <a:t>these lights </a:t>
            </a:r>
            <a:r>
              <a:rPr lang="en-GB" altLang="en-US" sz="1400" dirty="0">
                <a:latin typeface="Arial" panose="020B0604020202020204" pitchFamily="34" charset="0"/>
                <a:cs typeface="Arial" panose="020B0604020202020204" pitchFamily="34" charset="0"/>
              </a:rPr>
              <a:t>causing ongoing disputes between Trinity House and the </a:t>
            </a:r>
            <a:r>
              <a:rPr lang="en-GB" altLang="en-US" sz="1400" dirty="0" smtClean="0">
                <a:latin typeface="Arial" panose="020B0604020202020204" pitchFamily="34" charset="0"/>
                <a:cs typeface="Arial" panose="020B0604020202020204" pitchFamily="34" charset="0"/>
              </a:rPr>
              <a:t>governor </a:t>
            </a:r>
            <a:r>
              <a:rPr lang="en-GB" altLang="en-US" sz="1400" dirty="0">
                <a:latin typeface="Arial" panose="020B0604020202020204" pitchFamily="34" charset="0"/>
                <a:cs typeface="Arial" panose="020B0604020202020204" pitchFamily="34" charset="0"/>
              </a:rPr>
              <a:t>of the </a:t>
            </a:r>
            <a:r>
              <a:rPr lang="en-GB" altLang="en-US" sz="1400" dirty="0" smtClean="0">
                <a:latin typeface="Arial" panose="020B0604020202020204" pitchFamily="34" charset="0"/>
                <a:cs typeface="Arial" panose="020B0604020202020204" pitchFamily="34" charset="0"/>
              </a:rPr>
              <a:t>fort.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Clifford’s Fort was built to defend the River Tyne during the English Civil War. It was constructed from gabions </a:t>
            </a:r>
            <a:r>
              <a:rPr lang="en-GB" altLang="en-US" sz="1400" dirty="0" smtClean="0">
                <a:latin typeface="Arial" panose="020B0604020202020204" pitchFamily="34" charset="0"/>
                <a:cs typeface="Arial" panose="020B0604020202020204" pitchFamily="34" charset="0"/>
              </a:rPr>
              <a:t>(big </a:t>
            </a:r>
            <a:r>
              <a:rPr lang="en-GB" altLang="en-US" sz="1400" dirty="0">
                <a:latin typeface="Arial" panose="020B0604020202020204" pitchFamily="34" charset="0"/>
                <a:cs typeface="Arial" panose="020B0604020202020204" pitchFamily="34" charset="0"/>
              </a:rPr>
              <a:t>metal cages filled with </a:t>
            </a:r>
            <a:r>
              <a:rPr lang="en-GB" altLang="en-US" sz="1400" dirty="0" smtClean="0">
                <a:latin typeface="Arial" panose="020B0604020202020204" pitchFamily="34" charset="0"/>
                <a:cs typeface="Arial" panose="020B0604020202020204" pitchFamily="34" charset="0"/>
              </a:rPr>
              <a:t>rocks). </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In </a:t>
            </a: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1670s, the fort </a:t>
            </a:r>
            <a:r>
              <a:rPr lang="en-GB" altLang="en-US" sz="1400" dirty="0">
                <a:latin typeface="Arial" panose="020B0604020202020204" pitchFamily="34" charset="0"/>
                <a:cs typeface="Arial" panose="020B0604020202020204" pitchFamily="34" charset="0"/>
              </a:rPr>
              <a:t>was strengthened so it could act as a </a:t>
            </a:r>
            <a:r>
              <a:rPr lang="en-GB" altLang="en-US" sz="1400" dirty="0" smtClean="0">
                <a:latin typeface="Arial" panose="020B0604020202020204" pitchFamily="34" charset="0"/>
                <a:cs typeface="Arial" panose="020B0604020202020204" pitchFamily="34" charset="0"/>
              </a:rPr>
              <a:t>defence during </a:t>
            </a:r>
            <a:r>
              <a:rPr lang="en-GB" altLang="en-US" sz="1400" dirty="0">
                <a:latin typeface="Arial" panose="020B0604020202020204" pitchFamily="34" charset="0"/>
                <a:cs typeface="Arial" panose="020B0604020202020204" pitchFamily="34" charset="0"/>
              </a:rPr>
              <a:t>the Dutch </a:t>
            </a:r>
            <a:r>
              <a:rPr lang="en-GB" altLang="en-US" sz="1400" dirty="0" smtClean="0">
                <a:latin typeface="Arial" panose="020B0604020202020204" pitchFamily="34" charset="0"/>
                <a:cs typeface="Arial" panose="020B0604020202020204" pitchFamily="34" charset="0"/>
              </a:rPr>
              <a:t>Wars; it </a:t>
            </a:r>
            <a:r>
              <a:rPr lang="en-GB" altLang="en-US" sz="1400" dirty="0">
                <a:latin typeface="Arial" panose="020B0604020202020204" pitchFamily="34" charset="0"/>
                <a:cs typeface="Arial" panose="020B0604020202020204" pitchFamily="34" charset="0"/>
              </a:rPr>
              <a:t>held up to </a:t>
            </a:r>
            <a:r>
              <a:rPr lang="en-GB" altLang="en-US" sz="1400" dirty="0" smtClean="0">
                <a:latin typeface="Arial" panose="020B0604020202020204" pitchFamily="34" charset="0"/>
                <a:cs typeface="Arial" panose="020B0604020202020204" pitchFamily="34" charset="0"/>
              </a:rPr>
              <a:t>40 mounted </a:t>
            </a:r>
            <a:r>
              <a:rPr lang="en-GB" altLang="en-US" sz="1400" dirty="0">
                <a:latin typeface="Arial" panose="020B0604020202020204" pitchFamily="34" charset="0"/>
                <a:cs typeface="Arial" panose="020B0604020202020204" pitchFamily="34" charset="0"/>
              </a:rPr>
              <a:t>guns. The fort continued to play an important defence role during the Napoleonic Wars.</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sz="1000" dirty="0" smtClean="0">
                <a:latin typeface="Arial" panose="020B0604020202020204" pitchFamily="34" charset="0"/>
                <a:cs typeface="Arial" panose="020B0604020202020204" pitchFamily="34" charset="0"/>
              </a:rPr>
              <a:t>The Old Low Light overlooking the mouth of the Tyne.</a:t>
            </a:r>
          </a:p>
          <a:p>
            <a:pPr marL="0" indent="0" algn="ctr">
              <a:spcBef>
                <a:spcPts val="0"/>
              </a:spcBef>
              <a:buNone/>
            </a:pPr>
            <a:r>
              <a:rPr lang="en-GB" sz="1000" dirty="0" smtClean="0">
                <a:latin typeface="Arial" panose="020B0604020202020204" pitchFamily="34" charset="0"/>
                <a:cs typeface="Arial" panose="020B0604020202020204" pitchFamily="34" charset="0"/>
              </a:rPr>
              <a:t>[</a:t>
            </a:r>
            <a:r>
              <a:rPr lang="en-GB" sz="1000" dirty="0">
                <a:latin typeface="Arial" panose="020B0604020202020204" pitchFamily="34" charset="0"/>
                <a:cs typeface="Arial" panose="020B0604020202020204" pitchFamily="34" charset="0"/>
              </a:rPr>
              <a:t>Courtesy</a:t>
            </a:r>
            <a:r>
              <a:rPr lang="en-GB" sz="1000" dirty="0" smtClean="0">
                <a:latin typeface="Arial" panose="020B0604020202020204" pitchFamily="34" charset="0"/>
                <a:cs typeface="Arial" panose="020B0604020202020204" pitchFamily="34" charset="0"/>
              </a:rPr>
              <a:t>: http</a:t>
            </a:r>
            <a:r>
              <a:rPr lang="en-GB" sz="1000" dirty="0">
                <a:latin typeface="Arial" panose="020B0604020202020204" pitchFamily="34" charset="0"/>
                <a:cs typeface="Arial" panose="020B0604020202020204" pitchFamily="34" charset="0"/>
              </a:rPr>
              <a:t>://oldlowlight.co.uk</a:t>
            </a:r>
            <a:r>
              <a:rPr lang="en-GB" sz="1000" dirty="0" smtClean="0">
                <a:latin typeface="Arial" panose="020B0604020202020204" pitchFamily="34" charset="0"/>
                <a:cs typeface="Arial" panose="020B0604020202020204" pitchFamily="34" charset="0"/>
              </a:rPr>
              <a:t>/]</a:t>
            </a:r>
          </a:p>
          <a:p>
            <a:pPr marL="0" indent="0" eaLnBrk="1" hangingPunct="1">
              <a:buFontTx/>
              <a:buNone/>
            </a:pPr>
            <a:r>
              <a:rPr lang="en-GB" altLang="en-US" sz="1600" b="1" dirty="0" smtClean="0">
                <a:latin typeface="Arial" panose="020B0604020202020204" pitchFamily="34" charset="0"/>
                <a:cs typeface="Arial" panose="020B0604020202020204" pitchFamily="34" charset="0"/>
              </a:rPr>
              <a:t>How was the North East involved in the English Civil War?</a:t>
            </a:r>
          </a:p>
        </p:txBody>
      </p:sp>
      <p:pic>
        <p:nvPicPr>
          <p:cNvPr id="6" name="Content Placeholder 5" descr="17. The Old Low light_http-_oldlowlight.co.uk_.jpg"/>
          <p:cNvPicPr>
            <a:picLocks noGrp="1" noChangeAspect="1"/>
          </p:cNvPicPr>
          <p:nvPr>
            <p:ph sz="quarter" idx="2"/>
          </p:nvPr>
        </p:nvPicPr>
        <p:blipFill>
          <a:blip r:embed="rId2" cstate="print"/>
          <a:stretch>
            <a:fillRect/>
          </a:stretch>
        </p:blipFill>
        <p:spPr>
          <a:xfrm>
            <a:off x="4648200" y="1746766"/>
            <a:ext cx="4038600" cy="2688193"/>
          </a:xfrm>
        </p:spPr>
      </p:pic>
    </p:spTree>
    <p:extLst>
      <p:ext uri="{BB962C8B-B14F-4D97-AF65-F5344CB8AC3E}">
        <p14:creationId xmlns:p14="http://schemas.microsoft.com/office/powerpoint/2010/main" val="3367389533"/>
      </p:ext>
    </p:extLst>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a:bodyPr>
          <a:lstStyle/>
          <a:p>
            <a:pPr fontAlgn="base"/>
            <a:r>
              <a:rPr lang="en-GB" b="1" dirty="0" smtClean="0">
                <a:latin typeface="Arial"/>
                <a:cs typeface="Arial"/>
              </a:rPr>
              <a:t>(1728) Seaton </a:t>
            </a:r>
            <a:r>
              <a:rPr lang="en-GB" b="1" dirty="0" err="1">
                <a:latin typeface="Arial"/>
                <a:cs typeface="Arial"/>
              </a:rPr>
              <a:t>Delaval</a:t>
            </a:r>
            <a:r>
              <a:rPr lang="en-GB" b="1" dirty="0">
                <a:latin typeface="Arial"/>
                <a:cs typeface="Arial"/>
              </a:rPr>
              <a:t> </a:t>
            </a:r>
            <a:r>
              <a:rPr lang="en-GB" b="1" dirty="0" smtClean="0">
                <a:latin typeface="Arial"/>
                <a:cs typeface="Arial"/>
              </a:rPr>
              <a:t>Hall</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rmAutofit/>
          </a:bodyPr>
          <a:lstStyle/>
          <a:p>
            <a:pPr marL="0" indent="0" algn="just">
              <a:buNone/>
            </a:pPr>
            <a:r>
              <a:rPr lang="en-GB" altLang="en-US" sz="1400" dirty="0" smtClean="0">
                <a:latin typeface="Arial" panose="020B0604020202020204" pitchFamily="34" charset="0"/>
                <a:cs typeface="Arial" panose="020B0604020202020204" pitchFamily="34" charset="0"/>
              </a:rPr>
              <a:t>Seaton </a:t>
            </a:r>
            <a:r>
              <a:rPr lang="en-GB" altLang="en-US" sz="1400" dirty="0" err="1">
                <a:latin typeface="Arial" panose="020B0604020202020204" pitchFamily="34" charset="0"/>
                <a:cs typeface="Arial" panose="020B0604020202020204" pitchFamily="34" charset="0"/>
              </a:rPr>
              <a:t>Delaval</a:t>
            </a:r>
            <a:r>
              <a:rPr lang="en-GB" altLang="en-US" sz="1400" dirty="0">
                <a:latin typeface="Arial" panose="020B0604020202020204" pitchFamily="34" charset="0"/>
                <a:cs typeface="Arial" panose="020B0604020202020204" pitchFamily="34" charset="0"/>
              </a:rPr>
              <a:t> Hall was designed by architect John Vanbrugh for Admiral George </a:t>
            </a:r>
            <a:r>
              <a:rPr lang="en-GB" altLang="en-US" sz="1400" dirty="0" err="1">
                <a:latin typeface="Arial" panose="020B0604020202020204" pitchFamily="34" charset="0"/>
                <a:cs typeface="Arial" panose="020B0604020202020204" pitchFamily="34" charset="0"/>
              </a:rPr>
              <a:t>Delaval</a:t>
            </a:r>
            <a:r>
              <a:rPr lang="en-GB" altLang="en-US" sz="1400" dirty="0">
                <a:latin typeface="Arial" panose="020B0604020202020204" pitchFamily="34" charset="0"/>
                <a:cs typeface="Arial" panose="020B0604020202020204" pitchFamily="34" charset="0"/>
              </a:rPr>
              <a:t> and built in 1728. The </a:t>
            </a:r>
            <a:r>
              <a:rPr lang="en-GB" altLang="en-US" sz="1400" dirty="0" err="1">
                <a:latin typeface="Arial" panose="020B0604020202020204" pitchFamily="34" charset="0"/>
                <a:cs typeface="Arial" panose="020B0604020202020204" pitchFamily="34" charset="0"/>
              </a:rPr>
              <a:t>Delaval</a:t>
            </a:r>
            <a:r>
              <a:rPr lang="en-GB" altLang="en-US" sz="1400" dirty="0">
                <a:latin typeface="Arial" panose="020B0604020202020204" pitchFamily="34" charset="0"/>
                <a:cs typeface="Arial" panose="020B0604020202020204" pitchFamily="34" charset="0"/>
              </a:rPr>
              <a:t> family had owned the land since the </a:t>
            </a:r>
            <a:r>
              <a:rPr lang="en-GB" altLang="en-US" sz="1400" dirty="0" smtClean="0">
                <a:latin typeface="Arial" panose="020B0604020202020204" pitchFamily="34" charset="0"/>
                <a:cs typeface="Arial" panose="020B0604020202020204" pitchFamily="34" charset="0"/>
              </a:rPr>
              <a:t>AD 1000s </a:t>
            </a:r>
            <a:r>
              <a:rPr lang="en-GB" altLang="en-US" sz="1400" dirty="0">
                <a:latin typeface="Arial" panose="020B0604020202020204" pitchFamily="34" charset="0"/>
                <a:cs typeface="Arial" panose="020B0604020202020204" pitchFamily="34" charset="0"/>
              </a:rPr>
              <a:t>and knocked down an existing mansion to build the new </a:t>
            </a:r>
            <a:r>
              <a:rPr lang="en-GB" altLang="en-US" sz="1400" dirty="0" smtClean="0">
                <a:latin typeface="Arial" panose="020B0604020202020204" pitchFamily="34" charset="0"/>
                <a:cs typeface="Arial" panose="020B0604020202020204" pitchFamily="34" charset="0"/>
              </a:rPr>
              <a:t>hall</a:t>
            </a:r>
            <a:r>
              <a:rPr lang="en-GB" altLang="en-US" sz="1400" dirty="0">
                <a:latin typeface="Arial" panose="020B0604020202020204" pitchFamily="34" charset="0"/>
                <a:cs typeface="Arial" panose="020B0604020202020204" pitchFamily="34" charset="0"/>
              </a:rPr>
              <a:t>. The architecture of the </a:t>
            </a:r>
            <a:r>
              <a:rPr lang="en-GB" altLang="en-US" sz="1400" dirty="0" smtClean="0">
                <a:latin typeface="Arial" panose="020B0604020202020204" pitchFamily="34" charset="0"/>
                <a:cs typeface="Arial" panose="020B0604020202020204" pitchFamily="34" charset="0"/>
              </a:rPr>
              <a:t>hall was extremely grand and in a very </a:t>
            </a:r>
            <a:r>
              <a:rPr lang="en-GB" altLang="en-US" sz="1400" dirty="0">
                <a:latin typeface="Arial" panose="020B0604020202020204" pitchFamily="34" charset="0"/>
                <a:cs typeface="Arial" panose="020B0604020202020204" pitchFamily="34" charset="0"/>
              </a:rPr>
              <a:t>fashionable English Baroque </a:t>
            </a:r>
            <a:r>
              <a:rPr lang="en-GB" altLang="en-US" sz="1400" dirty="0" smtClean="0">
                <a:latin typeface="Arial" panose="020B0604020202020204" pitchFamily="34" charset="0"/>
                <a:cs typeface="Arial" panose="020B0604020202020204" pitchFamily="34" charset="0"/>
              </a:rPr>
              <a:t>style.</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Unfortunately</a:t>
            </a:r>
            <a:r>
              <a:rPr lang="en-GB" altLang="en-US" sz="1400" dirty="0">
                <a:latin typeface="Arial" panose="020B0604020202020204" pitchFamily="34" charset="0"/>
                <a:cs typeface="Arial" panose="020B0604020202020204" pitchFamily="34" charset="0"/>
              </a:rPr>
              <a:t>, George </a:t>
            </a:r>
            <a:r>
              <a:rPr lang="en-GB" altLang="en-US" sz="1400" dirty="0" err="1" smtClean="0">
                <a:latin typeface="Arial" panose="020B0604020202020204" pitchFamily="34" charset="0"/>
                <a:cs typeface="Arial" panose="020B0604020202020204" pitchFamily="34" charset="0"/>
              </a:rPr>
              <a:t>Delaval</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never saw the completed </a:t>
            </a:r>
            <a:r>
              <a:rPr lang="en-GB" altLang="en-US" sz="1400" dirty="0" smtClean="0">
                <a:latin typeface="Arial" panose="020B0604020202020204" pitchFamily="34" charset="0"/>
                <a:cs typeface="Arial" panose="020B0604020202020204" pitchFamily="34" charset="0"/>
              </a:rPr>
              <a:t>hall </a:t>
            </a:r>
            <a:r>
              <a:rPr lang="en-GB" altLang="en-US" sz="1400" dirty="0">
                <a:latin typeface="Arial" panose="020B0604020202020204" pitchFamily="34" charset="0"/>
                <a:cs typeface="Arial" panose="020B0604020202020204" pitchFamily="34" charset="0"/>
              </a:rPr>
              <a:t>because in 1723 he fell off his horse </a:t>
            </a:r>
            <a:r>
              <a:rPr lang="en-GB" altLang="en-US" sz="1400" dirty="0" smtClean="0">
                <a:latin typeface="Arial" panose="020B0604020202020204" pitchFamily="34" charset="0"/>
                <a:cs typeface="Arial" panose="020B0604020202020204" pitchFamily="34" charset="0"/>
              </a:rPr>
              <a:t>at the </a:t>
            </a:r>
            <a:r>
              <a:rPr lang="en-GB" altLang="en-US" sz="1400" dirty="0">
                <a:latin typeface="Arial" panose="020B0604020202020204" pitchFamily="34" charset="0"/>
                <a:cs typeface="Arial" panose="020B0604020202020204" pitchFamily="34" charset="0"/>
              </a:rPr>
              <a:t>e</a:t>
            </a:r>
            <a:r>
              <a:rPr lang="en-GB" altLang="en-US" sz="1400" dirty="0" smtClean="0">
                <a:latin typeface="Arial" panose="020B0604020202020204" pitchFamily="34" charset="0"/>
                <a:cs typeface="Arial" panose="020B0604020202020204" pitchFamily="34" charset="0"/>
              </a:rPr>
              <a:t>state </a:t>
            </a:r>
            <a:r>
              <a:rPr lang="en-GB" altLang="en-US" sz="1400" dirty="0">
                <a:latin typeface="Arial" panose="020B0604020202020204" pitchFamily="34" charset="0"/>
                <a:cs typeface="Arial" panose="020B0604020202020204" pitchFamily="34" charset="0"/>
              </a:rPr>
              <a:t>and died</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In the </a:t>
            </a:r>
            <a:r>
              <a:rPr lang="en-GB" altLang="en-US" sz="1400" dirty="0" smtClean="0">
                <a:latin typeface="Arial" panose="020B0604020202020204" pitchFamily="34" charset="0"/>
                <a:cs typeface="Arial" panose="020B0604020202020204" pitchFamily="34" charset="0"/>
              </a:rPr>
              <a:t>1700s, </a:t>
            </a:r>
            <a:r>
              <a:rPr lang="en-GB" altLang="en-US" sz="1400" dirty="0">
                <a:latin typeface="Arial" panose="020B0604020202020204" pitchFamily="34" charset="0"/>
                <a:cs typeface="Arial" panose="020B0604020202020204" pitchFamily="34" charset="0"/>
              </a:rPr>
              <a:t>the </a:t>
            </a:r>
            <a:r>
              <a:rPr lang="en-GB" altLang="en-US" sz="1400" dirty="0" err="1">
                <a:latin typeface="Arial" panose="020B0604020202020204" pitchFamily="34" charset="0"/>
                <a:cs typeface="Arial" panose="020B0604020202020204" pitchFamily="34" charset="0"/>
              </a:rPr>
              <a:t>Delaval</a:t>
            </a:r>
            <a:r>
              <a:rPr lang="en-GB" altLang="en-US" sz="1400" dirty="0">
                <a:latin typeface="Arial" panose="020B0604020202020204" pitchFamily="34" charset="0"/>
                <a:cs typeface="Arial" panose="020B0604020202020204" pitchFamily="34" charset="0"/>
              </a:rPr>
              <a:t> family </a:t>
            </a:r>
            <a:r>
              <a:rPr lang="en-GB" altLang="en-US" sz="1400" dirty="0" smtClean="0">
                <a:latin typeface="Arial" panose="020B0604020202020204" pitchFamily="34" charset="0"/>
                <a:cs typeface="Arial" panose="020B0604020202020204" pitchFamily="34" charset="0"/>
              </a:rPr>
              <a:t>became </a:t>
            </a:r>
            <a:r>
              <a:rPr lang="en-GB" altLang="en-US" sz="1400" dirty="0">
                <a:latin typeface="Arial" panose="020B0604020202020204" pitchFamily="34" charset="0"/>
                <a:cs typeface="Arial" panose="020B0604020202020204" pitchFamily="34" charset="0"/>
              </a:rPr>
              <a:t>known for their large </a:t>
            </a:r>
            <a:r>
              <a:rPr lang="en-GB" altLang="en-US" sz="1400" dirty="0" smtClean="0">
                <a:latin typeface="Arial" panose="020B0604020202020204" pitchFamily="34" charset="0"/>
                <a:cs typeface="Arial" panose="020B0604020202020204" pitchFamily="34" charset="0"/>
              </a:rPr>
              <a:t>parties at the hall, </a:t>
            </a:r>
            <a:r>
              <a:rPr lang="en-GB" altLang="en-US" sz="1400" dirty="0">
                <a:latin typeface="Arial" panose="020B0604020202020204" pitchFamily="34" charset="0"/>
                <a:cs typeface="Arial" panose="020B0604020202020204" pitchFamily="34" charset="0"/>
              </a:rPr>
              <a:t>practical jokes and gambling. They were also a very industrious </a:t>
            </a:r>
            <a:r>
              <a:rPr lang="en-GB" altLang="en-US" sz="1400" dirty="0" smtClean="0">
                <a:latin typeface="Arial" panose="020B0604020202020204" pitchFamily="34" charset="0"/>
                <a:cs typeface="Arial" panose="020B0604020202020204" pitchFamily="34" charset="0"/>
              </a:rPr>
              <a:t>family. They </a:t>
            </a:r>
            <a:r>
              <a:rPr lang="en-GB" altLang="en-US" sz="1400" dirty="0">
                <a:latin typeface="Arial" panose="020B0604020202020204" pitchFamily="34" charset="0"/>
                <a:cs typeface="Arial" panose="020B0604020202020204" pitchFamily="34" charset="0"/>
              </a:rPr>
              <a:t>were involved in coal mining, salt production and glass making as well as creating Seaton Sluice to help ships coming into the harbour.</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sz="1000" dirty="0" smtClean="0">
                <a:latin typeface="Arial" panose="020B0604020202020204" pitchFamily="34" charset="0"/>
                <a:cs typeface="Arial" panose="020B0604020202020204" pitchFamily="34" charset="0"/>
              </a:rPr>
              <a:t>Seaton </a:t>
            </a:r>
            <a:r>
              <a:rPr lang="en-GB" sz="1000" dirty="0" err="1" smtClean="0">
                <a:latin typeface="Arial" panose="020B0604020202020204" pitchFamily="34" charset="0"/>
                <a:cs typeface="Arial" panose="020B0604020202020204" pitchFamily="34" charset="0"/>
              </a:rPr>
              <a:t>Delaval</a:t>
            </a:r>
            <a:r>
              <a:rPr lang="en-GB" sz="1000" dirty="0" smtClean="0">
                <a:latin typeface="Arial" panose="020B0604020202020204" pitchFamily="34" charset="0"/>
                <a:cs typeface="Arial" panose="020B0604020202020204" pitchFamily="34" charset="0"/>
              </a:rPr>
              <a:t> Hall grounds, Seaton Sluice.</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eaLnBrk="1" hangingPunct="1">
              <a:buFontTx/>
              <a:buNone/>
            </a:pPr>
            <a:endParaRPr lang="en-GB" altLang="en-US" sz="10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What other buildings were designed by architect John Vanbrugh?</a:t>
            </a:r>
          </a:p>
        </p:txBody>
      </p:sp>
      <p:pic>
        <p:nvPicPr>
          <p:cNvPr id="6" name="Content Placeholder 5" descr="18. Seaton Deleval Hall.jpg"/>
          <p:cNvPicPr>
            <a:picLocks noGrp="1" noChangeAspect="1"/>
          </p:cNvPicPr>
          <p:nvPr>
            <p:ph sz="quarter" idx="2"/>
          </p:nvPr>
        </p:nvPicPr>
        <p:blipFill>
          <a:blip r:embed="rId2" cstate="print"/>
          <a:stretch>
            <a:fillRect/>
          </a:stretch>
        </p:blipFill>
        <p:spPr>
          <a:xfrm>
            <a:off x="4648200" y="1752066"/>
            <a:ext cx="4038600" cy="2677592"/>
          </a:xfrm>
        </p:spPr>
      </p:pic>
    </p:spTree>
    <p:extLst>
      <p:ext uri="{BB962C8B-B14F-4D97-AF65-F5344CB8AC3E}">
        <p14:creationId xmlns:p14="http://schemas.microsoft.com/office/powerpoint/2010/main" val="3793154438"/>
      </p:ext>
    </p:extLst>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a:bodyPr>
          <a:lstStyle/>
          <a:p>
            <a:pPr fontAlgn="base"/>
            <a:r>
              <a:rPr lang="en-GB" b="1" dirty="0" smtClean="0">
                <a:latin typeface="Arial"/>
                <a:cs typeface="Arial"/>
              </a:rPr>
              <a:t>(1882) Tynemouth Station</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Tynemouth Station is one of the oldest railway stations on the Tyne and Wear network. The station was built by the North Eastern Railway using designs by architect William Bell. It is a great example of the care and pride given to the railways in the Victorian period with beautiful cast iron work, wide platforms and space for plants to decorate the station. It is still a functioning station and is Grade </a:t>
            </a:r>
            <a:r>
              <a:rPr lang="en-GB" altLang="en-US" sz="1400" dirty="0" smtClean="0">
                <a:latin typeface="Arial" panose="020B0604020202020204" pitchFamily="34" charset="0"/>
                <a:cs typeface="Arial" panose="020B0604020202020204" pitchFamily="34" charset="0"/>
              </a:rPr>
              <a:t>II </a:t>
            </a:r>
            <a:r>
              <a:rPr lang="en-GB" altLang="en-US" sz="1400" dirty="0">
                <a:latin typeface="Arial" panose="020B0604020202020204" pitchFamily="34" charset="0"/>
                <a:cs typeface="Arial" panose="020B0604020202020204" pitchFamily="34" charset="0"/>
              </a:rPr>
              <a:t>listed</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The North East </a:t>
            </a:r>
            <a:r>
              <a:rPr lang="en-GB" altLang="en-US" sz="1400" dirty="0" smtClean="0">
                <a:latin typeface="Arial" panose="020B0604020202020204" pitchFamily="34" charset="0"/>
                <a:cs typeface="Arial" panose="020B0604020202020204" pitchFamily="34" charset="0"/>
              </a:rPr>
              <a:t>played </a:t>
            </a:r>
            <a:r>
              <a:rPr lang="en-GB" altLang="en-US" sz="1400" dirty="0">
                <a:latin typeface="Arial" panose="020B0604020202020204" pitchFamily="34" charset="0"/>
                <a:cs typeface="Arial" panose="020B0604020202020204" pitchFamily="34" charset="0"/>
              </a:rPr>
              <a:t>an important role in the history of the railways as </a:t>
            </a:r>
            <a:r>
              <a:rPr lang="en-GB" altLang="en-US" sz="1400" dirty="0" smtClean="0">
                <a:latin typeface="Arial" panose="020B0604020202020204" pitchFamily="34" charset="0"/>
                <a:cs typeface="Arial" panose="020B0604020202020204" pitchFamily="34" charset="0"/>
              </a:rPr>
              <a:t>it was the </a:t>
            </a:r>
            <a:r>
              <a:rPr lang="en-GB" altLang="en-US" sz="1400" dirty="0">
                <a:latin typeface="Arial" panose="020B0604020202020204" pitchFamily="34" charset="0"/>
                <a:cs typeface="Arial" panose="020B0604020202020204" pitchFamily="34" charset="0"/>
              </a:rPr>
              <a:t>birthplace and workshop of George Stephenson.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The railways developed from </a:t>
            </a:r>
            <a:r>
              <a:rPr lang="en-GB" altLang="en-US" sz="1400" dirty="0">
                <a:latin typeface="Arial" panose="020B0604020202020204" pitchFamily="34" charset="0"/>
                <a:cs typeface="Arial" panose="020B0604020202020204" pitchFamily="34" charset="0"/>
              </a:rPr>
              <a:t>the colliery waggon ways in the North East to the Stockton and Darlington Railway, the </a:t>
            </a:r>
            <a:r>
              <a:rPr lang="en-GB" altLang="en-US" sz="1400" dirty="0" smtClean="0">
                <a:latin typeface="Arial" panose="020B0604020202020204" pitchFamily="34" charset="0"/>
                <a:cs typeface="Arial" panose="020B0604020202020204" pitchFamily="34" charset="0"/>
              </a:rPr>
              <a:t>world’s </a:t>
            </a:r>
            <a:r>
              <a:rPr lang="en-GB" altLang="en-US" sz="1400" dirty="0">
                <a:latin typeface="Arial" panose="020B0604020202020204" pitchFamily="34" charset="0"/>
                <a:cs typeface="Arial" panose="020B0604020202020204" pitchFamily="34" charset="0"/>
              </a:rPr>
              <a:t>first public railway to use steam locomotives.</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a:spcBef>
                <a:spcPts val="0"/>
              </a:spcBef>
              <a:buNone/>
            </a:pPr>
            <a:r>
              <a:rPr lang="en-GB" sz="1000" dirty="0" smtClean="0">
                <a:latin typeface="Arial" panose="020B0604020202020204" pitchFamily="34" charset="0"/>
                <a:cs typeface="Arial" panose="020B0604020202020204" pitchFamily="34" charset="0"/>
              </a:rPr>
              <a:t>Tynemouth Station, Tynemouth.</a:t>
            </a:r>
          </a:p>
          <a:p>
            <a:pPr marL="0" indent="0" algn="ctr">
              <a:spcBef>
                <a:spcPts val="0"/>
              </a:spcBef>
              <a:buNone/>
            </a:pPr>
            <a:r>
              <a:rPr lang="en-GB" altLang="en-US" sz="1000" dirty="0">
                <a:latin typeface="Arial" panose="020B0604020202020204" pitchFamily="34" charset="0"/>
                <a:cs typeface="Arial" panose="020B0604020202020204" pitchFamily="34" charset="0"/>
              </a:rPr>
              <a:t>[© 50ft Long Horse 2015]</a:t>
            </a:r>
            <a:endParaRPr lang="en-GB" altLang="en-US" sz="1600" dirty="0"/>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Where did George Stephenson build the locomotive and why was it so important?</a:t>
            </a:r>
          </a:p>
        </p:txBody>
      </p:sp>
      <p:pic>
        <p:nvPicPr>
          <p:cNvPr id="6" name="Content Placeholder 5" descr="19. Tynemouth_Station.jpg"/>
          <p:cNvPicPr>
            <a:picLocks noGrp="1" noChangeAspect="1"/>
          </p:cNvPicPr>
          <p:nvPr>
            <p:ph sz="quarter" idx="2"/>
          </p:nvPr>
        </p:nvPicPr>
        <p:blipFill>
          <a:blip r:embed="rId2" cstate="print"/>
          <a:stretch>
            <a:fillRect/>
          </a:stretch>
        </p:blipFill>
        <p:spPr>
          <a:xfrm>
            <a:off x="4648200" y="1746347"/>
            <a:ext cx="4038600" cy="2689030"/>
          </a:xfrm>
        </p:spPr>
      </p:pic>
    </p:spTree>
    <p:extLst>
      <p:ext uri="{BB962C8B-B14F-4D97-AF65-F5344CB8AC3E}">
        <p14:creationId xmlns:p14="http://schemas.microsoft.com/office/powerpoint/2010/main" val="2344348458"/>
      </p:ext>
    </p:extLst>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br>
              <a:rPr lang="en-GB" dirty="0"/>
            </a:br>
            <a:r>
              <a:rPr lang="en-GB" sz="4900" b="1" dirty="0" smtClean="0">
                <a:latin typeface="Arial"/>
                <a:cs typeface="Arial"/>
              </a:rPr>
              <a:t>(1910) Spanish City</a:t>
            </a:r>
            <a:r>
              <a:rPr lang="en-GB" sz="4900" b="1" dirty="0">
                <a:latin typeface="Arial"/>
                <a:cs typeface="Arial"/>
              </a:rPr>
              <a:t/>
            </a:r>
            <a:br>
              <a:rPr lang="en-GB" sz="4900" b="1" dirty="0">
                <a:latin typeface="Arial"/>
                <a:cs typeface="Arial"/>
              </a:rPr>
            </a:br>
            <a:endParaRPr lang="en-GB" altLang="en-US" sz="4900"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lstStyle/>
          <a:p>
            <a:pPr marL="0" indent="0" algn="just">
              <a:buNone/>
            </a:pPr>
            <a:r>
              <a:rPr lang="en-GB" altLang="en-US" sz="1400" dirty="0">
                <a:latin typeface="Arial" panose="020B0604020202020204" pitchFamily="34" charset="0"/>
                <a:cs typeface="Arial" panose="020B0604020202020204" pitchFamily="34" charset="0"/>
              </a:rPr>
              <a:t>Spanish City and Whitley Bay Pleasure Gardens opened in 1910 as an area of entertainment. It included shops, a roof garden, the Empress Theatre, a restaurant, tearoom and later the Empress Ballroom Rotunda and a permanent </a:t>
            </a:r>
            <a:r>
              <a:rPr lang="en-GB" altLang="en-US" sz="1400" dirty="0" smtClean="0">
                <a:latin typeface="Arial" panose="020B0604020202020204" pitchFamily="34" charset="0"/>
                <a:cs typeface="Arial" panose="020B0604020202020204" pitchFamily="34" charset="0"/>
              </a:rPr>
              <a:t>funfair</a:t>
            </a:r>
            <a:r>
              <a:rPr lang="en-GB" altLang="en-US" sz="1400" dirty="0">
                <a:latin typeface="Arial" panose="020B0604020202020204" pitchFamily="34" charset="0"/>
                <a:cs typeface="Arial" panose="020B0604020202020204" pitchFamily="34" charset="0"/>
              </a:rPr>
              <a:t>. The dome also housed an amusement arcade.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The </a:t>
            </a:r>
            <a:r>
              <a:rPr lang="en-GB" altLang="en-US" sz="1400" dirty="0" smtClean="0">
                <a:latin typeface="Arial" panose="020B0604020202020204" pitchFamily="34" charset="0"/>
                <a:cs typeface="Arial" panose="020B0604020202020204" pitchFamily="34" charset="0"/>
              </a:rPr>
              <a:t>funfair </a:t>
            </a:r>
            <a:r>
              <a:rPr lang="en-GB" altLang="en-US" sz="1400" dirty="0">
                <a:latin typeface="Arial" panose="020B0604020202020204" pitchFamily="34" charset="0"/>
                <a:cs typeface="Arial" panose="020B0604020202020204" pitchFamily="34" charset="0"/>
              </a:rPr>
              <a:t>was a very popular local attraction, like a mini Blackpool Pleasure Beach. Mark </a:t>
            </a:r>
            <a:r>
              <a:rPr lang="en-GB" altLang="en-US" sz="1400" dirty="0" err="1">
                <a:latin typeface="Arial" panose="020B0604020202020204" pitchFamily="34" charset="0"/>
                <a:cs typeface="Arial" panose="020B0604020202020204" pitchFamily="34" charset="0"/>
              </a:rPr>
              <a:t>Knopfler</a:t>
            </a:r>
            <a:r>
              <a:rPr lang="en-GB" altLang="en-US" sz="1400" dirty="0">
                <a:latin typeface="Arial" panose="020B0604020202020204" pitchFamily="34" charset="0"/>
                <a:cs typeface="Arial" panose="020B0604020202020204" pitchFamily="34" charset="0"/>
              </a:rPr>
              <a:t>, Dire Straits </a:t>
            </a:r>
            <a:r>
              <a:rPr lang="en-GB" altLang="en-US" sz="1400" dirty="0" smtClean="0">
                <a:latin typeface="Arial" panose="020B0604020202020204" pitchFamily="34" charset="0"/>
                <a:cs typeface="Arial" panose="020B0604020202020204" pitchFamily="34" charset="0"/>
              </a:rPr>
              <a:t>singer-songwriter</a:t>
            </a:r>
            <a:r>
              <a:rPr lang="en-GB" altLang="en-US" sz="1400" dirty="0">
                <a:latin typeface="Arial" panose="020B0604020202020204" pitchFamily="34" charset="0"/>
                <a:cs typeface="Arial" panose="020B0604020202020204" pitchFamily="34" charset="0"/>
              </a:rPr>
              <a:t>, grew up near Spanish City and wrote about it in a song called </a:t>
            </a:r>
            <a:r>
              <a:rPr lang="en-GB" altLang="en-US" sz="1400" i="1" dirty="0" smtClean="0">
                <a:latin typeface="Arial" panose="020B0604020202020204" pitchFamily="34" charset="0"/>
                <a:cs typeface="Arial" panose="020B0604020202020204" pitchFamily="34" charset="0"/>
              </a:rPr>
              <a:t>Tunnel </a:t>
            </a:r>
            <a:r>
              <a:rPr lang="en-GB" altLang="en-US" sz="1400" i="1" dirty="0">
                <a:latin typeface="Arial" panose="020B0604020202020204" pitchFamily="34" charset="0"/>
                <a:cs typeface="Arial" panose="020B0604020202020204" pitchFamily="34" charset="0"/>
              </a:rPr>
              <a:t>of </a:t>
            </a:r>
            <a:r>
              <a:rPr lang="en-GB" altLang="en-US" sz="1400" i="1" dirty="0" smtClean="0">
                <a:latin typeface="Arial" panose="020B0604020202020204" pitchFamily="34" charset="0"/>
                <a:cs typeface="Arial" panose="020B0604020202020204" pitchFamily="34" charset="0"/>
              </a:rPr>
              <a:t>Love </a:t>
            </a:r>
            <a:r>
              <a:rPr lang="en-GB" altLang="en-US" sz="1400" dirty="0">
                <a:latin typeface="Arial" panose="020B0604020202020204" pitchFamily="34" charset="0"/>
                <a:cs typeface="Arial" panose="020B0604020202020204" pitchFamily="34" charset="0"/>
              </a:rPr>
              <a:t>in 1980. This became a theme tune for Spanish City and was played every day when the site was opening. </a:t>
            </a:r>
            <a:endParaRPr lang="en-GB" altLang="en-US" sz="1400" dirty="0" smtClean="0">
              <a:latin typeface="Arial" panose="020B0604020202020204" pitchFamily="34" charset="0"/>
              <a:cs typeface="Arial" panose="020B0604020202020204" pitchFamily="34" charset="0"/>
            </a:endParaRP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a:latin typeface="Arial" panose="020B0604020202020204" pitchFamily="34" charset="0"/>
                <a:cs typeface="Arial" panose="020B0604020202020204" pitchFamily="34" charset="0"/>
              </a:rPr>
              <a:t>In 2014, North Tyneside Council unveiled plans to regenerate Spanish City and restore some of the buildings.</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581128"/>
            <a:ext cx="4038600" cy="1545035"/>
          </a:xfrm>
        </p:spPr>
        <p:txBody>
          <a:bodyPr>
            <a:normAutofit/>
          </a:bodyPr>
          <a:lstStyle/>
          <a:p>
            <a:pPr marL="0" indent="0" algn="ctr" eaLnBrk="1" hangingPunct="1">
              <a:spcBef>
                <a:spcPts val="0"/>
              </a:spcBef>
              <a:buFontTx/>
              <a:buNone/>
            </a:pPr>
            <a:endParaRPr lang="en-GB" altLang="en-US" sz="1000" dirty="0" smtClean="0">
              <a:latin typeface="Arial" panose="020B0604020202020204" pitchFamily="34" charset="0"/>
              <a:cs typeface="Arial" panose="020B0604020202020204" pitchFamily="34" charset="0"/>
            </a:endParaRPr>
          </a:p>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Spanish City in the 1950s, Whitley Bay.</a:t>
            </a:r>
          </a:p>
          <a:p>
            <a:pPr marL="0" indent="0" algn="ctr">
              <a:spcBef>
                <a:spcPts val="0"/>
              </a:spcBef>
              <a:buNone/>
            </a:pPr>
            <a:r>
              <a:rPr lang="en-GB" altLang="en-US" sz="1100" dirty="0">
                <a:latin typeface="Arial" panose="020B0604020202020204" pitchFamily="34" charset="0"/>
                <a:cs typeface="Arial" panose="020B0604020202020204" pitchFamily="34" charset="0"/>
              </a:rPr>
              <a:t>[© </a:t>
            </a:r>
            <a:r>
              <a:rPr lang="en-GB" altLang="en-US" sz="1100" dirty="0" smtClean="0">
                <a:latin typeface="Arial" panose="020B0604020202020204" pitchFamily="34" charset="0"/>
                <a:cs typeface="Arial" panose="020B0604020202020204" pitchFamily="34" charset="0"/>
              </a:rPr>
              <a:t>Ken Hutchinson]</a:t>
            </a:r>
            <a:endParaRPr lang="en-GB" sz="1100" dirty="0">
              <a:latin typeface="Arial" panose="020B0604020202020204" pitchFamily="34" charset="0"/>
              <a:cs typeface="Arial" panose="020B0604020202020204" pitchFamily="34" charset="0"/>
            </a:endParaRPr>
          </a:p>
          <a:p>
            <a:pPr marL="0" indent="0" eaLnBrk="1" hangingPunct="1">
              <a:buFontTx/>
              <a:buNone/>
            </a:pPr>
            <a:endParaRPr lang="en-GB" altLang="en-US" sz="1600" b="1" dirty="0" smtClean="0"/>
          </a:p>
          <a:p>
            <a:pPr marL="0" indent="0" eaLnBrk="1" hangingPunct="1">
              <a:buFontTx/>
              <a:buNone/>
            </a:pPr>
            <a:r>
              <a:rPr lang="en-GB" altLang="en-US" sz="1600" b="1" dirty="0" smtClean="0">
                <a:latin typeface="Arial" panose="020B0604020202020204" pitchFamily="34" charset="0"/>
                <a:cs typeface="Arial" panose="020B0604020202020204" pitchFamily="34" charset="0"/>
              </a:rPr>
              <a:t>Why was it called Spanish City?</a:t>
            </a:r>
          </a:p>
        </p:txBody>
      </p:sp>
      <p:pic>
        <p:nvPicPr>
          <p:cNvPr id="6" name="Content Placeholder 5" descr="20. Spanish Dome.jpg"/>
          <p:cNvPicPr>
            <a:picLocks noGrp="1" noChangeAspect="1"/>
          </p:cNvPicPr>
          <p:nvPr>
            <p:ph sz="quarter" idx="2"/>
          </p:nvPr>
        </p:nvPicPr>
        <p:blipFill>
          <a:blip r:embed="rId2" cstate="print"/>
          <a:stretch>
            <a:fillRect/>
          </a:stretch>
        </p:blipFill>
        <p:spPr>
          <a:xfrm>
            <a:off x="4706700" y="1547593"/>
            <a:ext cx="3897748" cy="3105543"/>
          </a:xfrm>
        </p:spPr>
      </p:pic>
    </p:spTree>
    <p:extLst>
      <p:ext uri="{BB962C8B-B14F-4D97-AF65-F5344CB8AC3E}">
        <p14:creationId xmlns:p14="http://schemas.microsoft.com/office/powerpoint/2010/main" val="4258120440"/>
      </p:ext>
    </p:extLst>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normAutofit fontScale="90000"/>
          </a:bodyPr>
          <a:lstStyle/>
          <a:p>
            <a:pPr fontAlgn="base"/>
            <a:r>
              <a:rPr lang="en-GB" dirty="0"/>
              <a:t> </a:t>
            </a:r>
            <a:r>
              <a:rPr lang="en-GB" b="1" dirty="0" smtClean="0">
                <a:latin typeface="Arial"/>
                <a:cs typeface="Arial"/>
              </a:rPr>
              <a:t>(2002) National </a:t>
            </a:r>
            <a:r>
              <a:rPr lang="en-GB" b="1" dirty="0">
                <a:latin typeface="Arial"/>
                <a:cs typeface="Arial"/>
              </a:rPr>
              <a:t>Renewable Energy </a:t>
            </a:r>
            <a:r>
              <a:rPr lang="en-GB" b="1" dirty="0" smtClean="0">
                <a:latin typeface="Arial"/>
                <a:cs typeface="Arial"/>
              </a:rPr>
              <a:t>Centre</a:t>
            </a:r>
            <a:endParaRPr lang="en-GB" altLang="en-US" b="1" dirty="0" smtClean="0">
              <a:latin typeface="Arial"/>
              <a:cs typeface="Arial"/>
            </a:endParaRPr>
          </a:p>
        </p:txBody>
      </p:sp>
      <p:sp>
        <p:nvSpPr>
          <p:cNvPr id="155651" name="Rectangle 3"/>
          <p:cNvSpPr>
            <a:spLocks noGrp="1" noChangeArrowheads="1"/>
          </p:cNvSpPr>
          <p:nvPr>
            <p:ph type="body" sz="half" idx="1"/>
          </p:nvPr>
        </p:nvSpPr>
        <p:spPr>
          <a:xfrm>
            <a:off x="457200" y="1600201"/>
            <a:ext cx="4038600" cy="4421087"/>
          </a:xfrm>
        </p:spPr>
        <p:txBody>
          <a:bodyPr>
            <a:noAutofit/>
          </a:bodyPr>
          <a:lstStyle/>
          <a:p>
            <a:pPr marL="0" indent="0" algn="just">
              <a:buNone/>
            </a:pPr>
            <a:r>
              <a:rPr lang="en-GB" altLang="en-US" sz="1400" dirty="0">
                <a:latin typeface="Arial" panose="020B0604020202020204" pitchFamily="34" charset="0"/>
                <a:cs typeface="Arial" panose="020B0604020202020204" pitchFamily="34" charset="0"/>
              </a:rPr>
              <a:t>In </a:t>
            </a:r>
            <a:r>
              <a:rPr lang="en-GB" altLang="en-US" sz="1400" dirty="0" smtClean="0">
                <a:latin typeface="Arial" panose="020B0604020202020204" pitchFamily="34" charset="0"/>
                <a:cs typeface="Arial" panose="020B0604020202020204" pitchFamily="34" charset="0"/>
              </a:rPr>
              <a:t>2002, </a:t>
            </a:r>
            <a:r>
              <a:rPr lang="en-GB" altLang="en-US" sz="1400" dirty="0">
                <a:latin typeface="Arial" panose="020B0604020202020204" pitchFamily="34" charset="0"/>
                <a:cs typeface="Arial" panose="020B0604020202020204" pitchFamily="34" charset="0"/>
              </a:rPr>
              <a:t>as part of the Strategy for Success Programme, One North East (a regional development agency) created the New and Renewable Energy Centre in </a:t>
            </a:r>
            <a:r>
              <a:rPr lang="en-GB" altLang="en-US" sz="1400" dirty="0" smtClean="0">
                <a:latin typeface="Arial" panose="020B0604020202020204" pitchFamily="34" charset="0"/>
                <a:cs typeface="Arial" panose="020B0604020202020204" pitchFamily="34" charset="0"/>
              </a:rPr>
              <a:t>Blyth. </a:t>
            </a:r>
            <a:r>
              <a:rPr lang="en-GB" altLang="en-US" sz="1400" dirty="0">
                <a:latin typeface="Arial" panose="020B0604020202020204" pitchFamily="34" charset="0"/>
                <a:cs typeface="Arial" panose="020B0604020202020204" pitchFamily="34" charset="0"/>
              </a:rPr>
              <a:t>In 2010 the company changed its name to the National Renewable Energy </a:t>
            </a:r>
            <a:r>
              <a:rPr lang="en-GB" altLang="en-US" sz="1400" dirty="0" smtClean="0">
                <a:latin typeface="Arial" panose="020B0604020202020204" pitchFamily="34" charset="0"/>
                <a:cs typeface="Arial" panose="020B0604020202020204" pitchFamily="34" charset="0"/>
              </a:rPr>
              <a:t>Centre (</a:t>
            </a:r>
            <a:r>
              <a:rPr lang="en-GB" altLang="en-US" sz="1400" dirty="0" err="1" smtClean="0">
                <a:latin typeface="Arial" panose="020B0604020202020204" pitchFamily="34" charset="0"/>
                <a:cs typeface="Arial" panose="020B0604020202020204" pitchFamily="34" charset="0"/>
              </a:rPr>
              <a:t>Narec</a:t>
            </a:r>
            <a:r>
              <a:rPr lang="en-GB" altLang="en-US" sz="1400" dirty="0" smtClean="0">
                <a:latin typeface="Arial" panose="020B0604020202020204" pitchFamily="34" charset="0"/>
                <a:cs typeface="Arial" panose="020B0604020202020204" pitchFamily="34" charset="0"/>
              </a:rPr>
              <a:t>). It specialised </a:t>
            </a:r>
            <a:r>
              <a:rPr lang="en-GB" altLang="en-US" sz="1400" dirty="0">
                <a:latin typeface="Arial" panose="020B0604020202020204" pitchFamily="34" charset="0"/>
                <a:cs typeface="Arial" panose="020B0604020202020204" pitchFamily="34" charset="0"/>
              </a:rPr>
              <a:t>in renewable energies and low carbon technologies including offshore wind turbines, marine renewable energy and solar electricity through photovoltaics</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err="1" smtClean="0">
                <a:latin typeface="Arial" panose="020B0604020202020204" pitchFamily="34" charset="0"/>
                <a:cs typeface="Arial" panose="020B0604020202020204" pitchFamily="34" charset="0"/>
              </a:rPr>
              <a:t>Narec</a:t>
            </a:r>
            <a:r>
              <a:rPr lang="en-GB" altLang="en-US" sz="1400" dirty="0" smtClean="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is now Catapult Offshore Renewable Energy, one of </a:t>
            </a:r>
            <a:r>
              <a:rPr lang="en-GB" altLang="en-US" sz="1400" dirty="0" smtClean="0">
                <a:latin typeface="Arial" panose="020B0604020202020204" pitchFamily="34" charset="0"/>
                <a:cs typeface="Arial" panose="020B0604020202020204" pitchFamily="34" charset="0"/>
              </a:rPr>
              <a:t>seven </a:t>
            </a:r>
            <a:r>
              <a:rPr lang="en-GB" altLang="en-US" sz="1400" dirty="0">
                <a:latin typeface="Arial" panose="020B0604020202020204" pitchFamily="34" charset="0"/>
                <a:cs typeface="Arial" panose="020B0604020202020204" pitchFamily="34" charset="0"/>
              </a:rPr>
              <a:t>Catapult </a:t>
            </a:r>
            <a:r>
              <a:rPr lang="en-GB" altLang="en-US" sz="1400" dirty="0" smtClean="0">
                <a:latin typeface="Arial" panose="020B0604020202020204" pitchFamily="34" charset="0"/>
                <a:cs typeface="Arial" panose="020B0604020202020204" pitchFamily="34" charset="0"/>
              </a:rPr>
              <a:t>centres </a:t>
            </a:r>
            <a:r>
              <a:rPr lang="en-GB" altLang="en-US" sz="1400" dirty="0">
                <a:latin typeface="Arial" panose="020B0604020202020204" pitchFamily="34" charset="0"/>
                <a:cs typeface="Arial" panose="020B0604020202020204" pitchFamily="34" charset="0"/>
              </a:rPr>
              <a:t>in the </a:t>
            </a:r>
            <a:r>
              <a:rPr lang="en-GB" altLang="en-US" sz="1400" dirty="0" smtClean="0">
                <a:latin typeface="Arial" panose="020B0604020202020204" pitchFamily="34" charset="0"/>
                <a:cs typeface="Arial" panose="020B0604020202020204" pitchFamily="34" charset="0"/>
              </a:rPr>
              <a:t>UK that support </a:t>
            </a:r>
            <a:r>
              <a:rPr lang="en-GB" altLang="en-US" sz="1400" dirty="0">
                <a:latin typeface="Arial" panose="020B0604020202020204" pitchFamily="34" charset="0"/>
                <a:cs typeface="Arial" panose="020B0604020202020204" pitchFamily="34" charset="0"/>
              </a:rPr>
              <a:t>businesses, scientists and engineers to work together. </a:t>
            </a:r>
            <a:r>
              <a:rPr lang="en-GB" altLang="en-US" sz="1400" dirty="0" smtClean="0">
                <a:latin typeface="Arial" panose="020B0604020202020204" pitchFamily="34" charset="0"/>
                <a:cs typeface="Arial" panose="020B0604020202020204" pitchFamily="34" charset="0"/>
              </a:rPr>
              <a:t>The </a:t>
            </a:r>
            <a:r>
              <a:rPr lang="en-GB" altLang="en-US" sz="1400" dirty="0">
                <a:latin typeface="Arial" panose="020B0604020202020204" pitchFamily="34" charset="0"/>
                <a:cs typeface="Arial" panose="020B0604020202020204" pitchFamily="34" charset="0"/>
              </a:rPr>
              <a:t>North East centre specialises in </a:t>
            </a:r>
            <a:r>
              <a:rPr lang="en-GB" altLang="en-US" sz="1400" dirty="0" smtClean="0">
                <a:latin typeface="Arial" panose="020B0604020202020204" pitchFamily="34" charset="0"/>
                <a:cs typeface="Arial" panose="020B0604020202020204" pitchFamily="34" charset="0"/>
              </a:rPr>
              <a:t>leading technological advances </a:t>
            </a:r>
            <a:r>
              <a:rPr lang="en-GB" altLang="en-US" sz="1400" dirty="0">
                <a:latin typeface="Arial" panose="020B0604020202020204" pitchFamily="34" charset="0"/>
                <a:cs typeface="Arial" panose="020B0604020202020204" pitchFamily="34" charset="0"/>
              </a:rPr>
              <a:t>in renewable energy</a:t>
            </a:r>
            <a:r>
              <a:rPr lang="en-GB" altLang="en-US" sz="1400" dirty="0" smtClean="0">
                <a:latin typeface="Arial" panose="020B0604020202020204" pitchFamily="34" charset="0"/>
                <a:cs typeface="Arial" panose="020B0604020202020204" pitchFamily="34" charset="0"/>
              </a:rPr>
              <a:t>.</a:t>
            </a:r>
          </a:p>
          <a:p>
            <a:pPr marL="0" indent="0" algn="just">
              <a:buNone/>
            </a:pPr>
            <a:endParaRPr lang="en-GB" altLang="en-US" sz="1400" dirty="0">
              <a:latin typeface="Arial" panose="020B0604020202020204" pitchFamily="34" charset="0"/>
              <a:cs typeface="Arial" panose="020B0604020202020204" pitchFamily="34" charset="0"/>
            </a:endParaRPr>
          </a:p>
          <a:p>
            <a:pPr marL="0" indent="0" algn="just">
              <a:buNone/>
            </a:pPr>
            <a:r>
              <a:rPr lang="en-GB" altLang="en-US" sz="1400" dirty="0" smtClean="0">
                <a:latin typeface="Arial" panose="020B0604020202020204" pitchFamily="34" charset="0"/>
                <a:cs typeface="Arial" panose="020B0604020202020204" pitchFamily="34" charset="0"/>
              </a:rPr>
              <a:t>The </a:t>
            </a:r>
            <a:r>
              <a:rPr lang="en-GB" altLang="en-US" sz="1400" dirty="0">
                <a:latin typeface="Arial" panose="020B0604020202020204" pitchFamily="34" charset="0"/>
                <a:cs typeface="Arial" panose="020B0604020202020204" pitchFamily="34" charset="0"/>
              </a:rPr>
              <a:t>North East coastline </a:t>
            </a:r>
            <a:r>
              <a:rPr lang="en-GB" altLang="en-US" sz="1400" dirty="0" smtClean="0">
                <a:latin typeface="Arial" panose="020B0604020202020204" pitchFamily="34" charset="0"/>
                <a:cs typeface="Arial" panose="020B0604020202020204" pitchFamily="34" charset="0"/>
              </a:rPr>
              <a:t>is ideal for </a:t>
            </a:r>
            <a:r>
              <a:rPr lang="en-GB" altLang="en-US" sz="1400" dirty="0">
                <a:latin typeface="Arial" panose="020B0604020202020204" pitchFamily="34" charset="0"/>
                <a:cs typeface="Arial" panose="020B0604020202020204" pitchFamily="34" charset="0"/>
              </a:rPr>
              <a:t>offshore wind turbines and marine renewable energy.</a:t>
            </a:r>
          </a:p>
          <a:p>
            <a:pPr marL="0" indent="0" algn="just" eaLnBrk="1" hangingPunct="1">
              <a:buFontTx/>
              <a:buNone/>
            </a:pPr>
            <a:endParaRPr lang="en-GB" altLang="en-US" sz="1400" dirty="0" smtClean="0">
              <a:latin typeface="Arial" panose="020B0604020202020204" pitchFamily="34" charset="0"/>
              <a:cs typeface="Arial" panose="020B0604020202020204" pitchFamily="34" charset="0"/>
            </a:endParaRPr>
          </a:p>
        </p:txBody>
      </p:sp>
      <p:sp>
        <p:nvSpPr>
          <p:cNvPr id="155652" name="Rectangle 4"/>
          <p:cNvSpPr>
            <a:spLocks noGrp="1" noChangeArrowheads="1"/>
          </p:cNvSpPr>
          <p:nvPr>
            <p:ph sz="quarter" idx="3"/>
          </p:nvPr>
        </p:nvSpPr>
        <p:spPr>
          <a:xfrm>
            <a:off x="4648200" y="4365104"/>
            <a:ext cx="4038600" cy="1761059"/>
          </a:xfrm>
        </p:spPr>
        <p:txBody>
          <a:bodyPr>
            <a:normAutofit/>
          </a:bodyPr>
          <a:lstStyle/>
          <a:p>
            <a:pPr marL="0" indent="0" algn="ctr" eaLnBrk="1" hangingPunct="1">
              <a:spcBef>
                <a:spcPts val="0"/>
              </a:spcBef>
              <a:buFontTx/>
              <a:buNone/>
            </a:pPr>
            <a:r>
              <a:rPr lang="en-GB" altLang="en-US" sz="1000" dirty="0" smtClean="0">
                <a:latin typeface="Arial" panose="020B0604020202020204" pitchFamily="34" charset="0"/>
                <a:cs typeface="Arial" panose="020B0604020202020204" pitchFamily="34" charset="0"/>
              </a:rPr>
              <a:t>Interior manufacturing space at </a:t>
            </a:r>
            <a:r>
              <a:rPr lang="en-GB" altLang="en-US" sz="1000" dirty="0" err="1" smtClean="0">
                <a:latin typeface="Arial" panose="020B0604020202020204" pitchFamily="34" charset="0"/>
                <a:cs typeface="Arial" panose="020B0604020202020204" pitchFamily="34" charset="0"/>
              </a:rPr>
              <a:t>Narec</a:t>
            </a:r>
            <a:r>
              <a:rPr lang="en-GB" altLang="en-US" sz="1000" dirty="0" smtClean="0">
                <a:latin typeface="Arial" panose="020B0604020202020204" pitchFamily="34" charset="0"/>
                <a:cs typeface="Arial" panose="020B0604020202020204" pitchFamily="34" charset="0"/>
              </a:rPr>
              <a:t>.</a:t>
            </a:r>
          </a:p>
          <a:p>
            <a:pPr marL="0" indent="0" algn="ctr">
              <a:spcBef>
                <a:spcPts val="0"/>
              </a:spcBef>
              <a:buNone/>
            </a:pPr>
            <a:r>
              <a:rPr lang="en-GB" altLang="en-US" sz="1100" dirty="0">
                <a:latin typeface="Arial" panose="020B0604020202020204" pitchFamily="34" charset="0"/>
                <a:cs typeface="Arial" panose="020B0604020202020204" pitchFamily="34" charset="0"/>
              </a:rPr>
              <a:t>[© </a:t>
            </a:r>
            <a:r>
              <a:rPr lang="en-GB" altLang="en-US" sz="1100" dirty="0" err="1" smtClean="0">
                <a:latin typeface="Arial" panose="020B0604020202020204" pitchFamily="34" charset="0"/>
                <a:cs typeface="Arial" panose="020B0604020202020204" pitchFamily="34" charset="0"/>
              </a:rPr>
              <a:t>NaRec</a:t>
            </a:r>
            <a:r>
              <a:rPr lang="en-GB" altLang="en-US" sz="1100" dirty="0" smtClean="0">
                <a:latin typeface="Arial" panose="020B0604020202020204" pitchFamily="34" charset="0"/>
                <a:cs typeface="Arial" panose="020B0604020202020204" pitchFamily="34" charset="0"/>
              </a:rPr>
              <a:t> 2015]</a:t>
            </a:r>
            <a:endParaRPr lang="en-GB" altLang="en-US" sz="2000" dirty="0"/>
          </a:p>
          <a:p>
            <a:pPr marL="0" indent="0" eaLnBrk="1" hangingPunct="1">
              <a:buFontTx/>
              <a:buNone/>
            </a:pPr>
            <a:endParaRPr lang="en-GB" altLang="en-US" sz="1600" b="1" dirty="0" smtClean="0">
              <a:latin typeface="Arial" panose="020B0604020202020204" pitchFamily="34" charset="0"/>
              <a:cs typeface="Arial" panose="020B0604020202020204" pitchFamily="34" charset="0"/>
            </a:endParaRPr>
          </a:p>
          <a:p>
            <a:pPr marL="0" indent="0" eaLnBrk="1" hangingPunct="1">
              <a:buFontTx/>
              <a:buNone/>
            </a:pPr>
            <a:r>
              <a:rPr lang="en-GB" altLang="en-US" sz="1600" b="1" dirty="0" smtClean="0">
                <a:latin typeface="Arial" panose="020B0604020202020204" pitchFamily="34" charset="0"/>
                <a:cs typeface="Arial" panose="020B0604020202020204" pitchFamily="34" charset="0"/>
              </a:rPr>
              <a:t>Which North East engineer invented turbines and how do they work?</a:t>
            </a:r>
          </a:p>
        </p:txBody>
      </p:sp>
      <p:pic>
        <p:nvPicPr>
          <p:cNvPr id="6" name="Content Placeholder 5" descr="21. NaREC.jpg"/>
          <p:cNvPicPr>
            <a:picLocks noGrp="1" noChangeAspect="1"/>
          </p:cNvPicPr>
          <p:nvPr>
            <p:ph sz="quarter" idx="2"/>
          </p:nvPr>
        </p:nvPicPr>
        <p:blipFill>
          <a:blip r:embed="rId2" cstate="print"/>
          <a:stretch>
            <a:fillRect/>
          </a:stretch>
        </p:blipFill>
        <p:spPr>
          <a:xfrm>
            <a:off x="4648200" y="1969586"/>
            <a:ext cx="4038600" cy="2242552"/>
          </a:xfrm>
        </p:spPr>
      </p:pic>
    </p:spTree>
    <p:extLst>
      <p:ext uri="{BB962C8B-B14F-4D97-AF65-F5344CB8AC3E}">
        <p14:creationId xmlns:p14="http://schemas.microsoft.com/office/powerpoint/2010/main" val="2945008299"/>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1544</TotalTime>
  <Words>3388</Words>
  <Application>Microsoft Office PowerPoint</Application>
  <PresentationFormat>On-screen Show (4:3)</PresentationFormat>
  <Paragraphs>217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 (Pre-AD 43) Fawdon Hill Fort</vt:lpstr>
      <vt:lpstr> (AD 127) Segedunum  Roman Fort</vt:lpstr>
      <vt:lpstr> (c. AD 200) Pons Aelius Rebuilt</vt:lpstr>
      <vt:lpstr>  (AD 370) Huntcliff  Signalling Station  </vt:lpstr>
      <vt:lpstr> (From AD 420) The Birth of Northumberland</vt:lpstr>
      <vt:lpstr> (AD 547) Bamburgh Castle</vt:lpstr>
      <vt:lpstr> (AD 651) Tynemouth Priory</vt:lpstr>
      <vt:lpstr>  (AD 731) St. Bede and Jarrow Monastery  </vt:lpstr>
      <vt:lpstr>  (AD 875) Cuthbert’s Journey from Lindisfarne </vt:lpstr>
      <vt:lpstr> (AD 973) Washington Old Hall</vt:lpstr>
      <vt:lpstr> (AD 1095) Tynemouth Castle</vt:lpstr>
      <vt:lpstr> (1145) The Church of the  Holy Cross</vt:lpstr>
      <vt:lpstr>  (1239) Blackfriars Friary </vt:lpstr>
      <vt:lpstr> (1390s) Hylton Castle</vt:lpstr>
      <vt:lpstr>(1441) The Manor of Burradon</vt:lpstr>
      <vt:lpstr>  (1505) Trinity House, Newcastle  </vt:lpstr>
      <vt:lpstr> (1625) Clifford's Fort and the  Old Low Light</vt:lpstr>
      <vt:lpstr>(1728) Seaton Delaval Hall</vt:lpstr>
      <vt:lpstr>(1882) Tynemouth Station</vt:lpstr>
      <vt:lpstr>  (1910) Spanish City </vt:lpstr>
      <vt:lpstr> (2002) National Renewable Energy Centre</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barry</dc:creator>
  <cp:lastModifiedBy>McHarg, Catherine</cp:lastModifiedBy>
  <cp:revision>99</cp:revision>
  <dcterms:created xsi:type="dcterms:W3CDTF">2015-01-08T12:35:47Z</dcterms:created>
  <dcterms:modified xsi:type="dcterms:W3CDTF">2016-08-25T07:46:16Z</dcterms:modified>
</cp:coreProperties>
</file>