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4"/>
  </p:handoutMasterIdLst>
  <p:sldIdLst>
    <p:sldId id="258" r:id="rId2"/>
    <p:sldId id="286" r:id="rId3"/>
    <p:sldId id="287" r:id="rId4"/>
    <p:sldId id="259" r:id="rId5"/>
    <p:sldId id="293" r:id="rId6"/>
    <p:sldId id="294" r:id="rId7"/>
    <p:sldId id="292" r:id="rId8"/>
    <p:sldId id="274" r:id="rId9"/>
    <p:sldId id="291" r:id="rId10"/>
    <p:sldId id="290" r:id="rId11"/>
    <p:sldId id="269" r:id="rId12"/>
    <p:sldId id="295" r:id="rId13"/>
    <p:sldId id="288" r:id="rId14"/>
    <p:sldId id="261" r:id="rId15"/>
    <p:sldId id="271" r:id="rId16"/>
    <p:sldId id="262" r:id="rId17"/>
    <p:sldId id="289" r:id="rId18"/>
    <p:sldId id="263" r:id="rId19"/>
    <p:sldId id="264" r:id="rId20"/>
    <p:sldId id="284" r:id="rId21"/>
    <p:sldId id="267" r:id="rId22"/>
    <p:sldId id="268" r:id="rId23"/>
  </p:sldIdLst>
  <p:sldSz cx="9144000" cy="6858000" type="screen4x3"/>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441" autoAdjust="0"/>
    <p:restoredTop sz="94660"/>
  </p:normalViewPr>
  <p:slideViewPr>
    <p:cSldViewPr snapToGrid="0">
      <p:cViewPr>
        <p:scale>
          <a:sx n="73" d="100"/>
          <a:sy n="73" d="100"/>
        </p:scale>
        <p:origin x="-1896" y="-510"/>
      </p:cViewPr>
      <p:guideLst>
        <p:guide orient="horz" pos="2160"/>
        <p:guide pos="2880"/>
      </p:guideLst>
    </p:cSldViewPr>
  </p:slideViewPr>
  <p:notesTextViewPr>
    <p:cViewPr>
      <p:scale>
        <a:sx n="1" d="1"/>
        <a:sy n="1" d="1"/>
      </p:scale>
      <p:origin x="0" y="0"/>
    </p:cViewPr>
  </p:notesTextViewPr>
  <p:notesViewPr>
    <p:cSldViewPr snapToGrid="0">
      <p:cViewPr varScale="1">
        <p:scale>
          <a:sx n="52" d="100"/>
          <a:sy n="52" d="100"/>
        </p:scale>
        <p:origin x="294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GB"/>
          </a:p>
        </p:txBody>
      </p:sp>
      <p:sp>
        <p:nvSpPr>
          <p:cNvPr id="3" name="Date Placeholder 2"/>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82E06A52-28AA-43B5-8327-3D895070DA49}" type="datetimeFigureOut">
              <a:rPr lang="en-GB" smtClean="0"/>
              <a:t>25/08/2016</a:t>
            </a:fld>
            <a:endParaRPr lang="en-GB"/>
          </a:p>
        </p:txBody>
      </p:sp>
      <p:sp>
        <p:nvSpPr>
          <p:cNvPr id="4" name="Footer Placeholder 3"/>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en-GB"/>
          </a:p>
        </p:txBody>
      </p:sp>
      <p:sp>
        <p:nvSpPr>
          <p:cNvPr id="5" name="Slide Number Placeholder 4"/>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1B51ED9F-1500-4892-B48D-4FE346069E40}" type="slidenum">
              <a:rPr lang="en-GB" smtClean="0"/>
              <a:t>‹#›</a:t>
            </a:fld>
            <a:endParaRPr lang="en-GB"/>
          </a:p>
        </p:txBody>
      </p:sp>
    </p:spTree>
    <p:extLst>
      <p:ext uri="{BB962C8B-B14F-4D97-AF65-F5344CB8AC3E}">
        <p14:creationId xmlns:p14="http://schemas.microsoft.com/office/powerpoint/2010/main" val="418261752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EE7CE22-5772-4E97-B5EB-14583C1874C6}"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6CB66-A512-4050-8164-C022D9F8E796}" type="slidenum">
              <a:rPr lang="en-GB" smtClean="0"/>
              <a:t>‹#›</a:t>
            </a:fld>
            <a:endParaRPr lang="en-GB"/>
          </a:p>
        </p:txBody>
      </p:sp>
    </p:spTree>
    <p:extLst>
      <p:ext uri="{BB962C8B-B14F-4D97-AF65-F5344CB8AC3E}">
        <p14:creationId xmlns:p14="http://schemas.microsoft.com/office/powerpoint/2010/main" val="1346912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E7CE22-5772-4E97-B5EB-14583C1874C6}"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6CB66-A512-4050-8164-C022D9F8E796}" type="slidenum">
              <a:rPr lang="en-GB" smtClean="0"/>
              <a:t>‹#›</a:t>
            </a:fld>
            <a:endParaRPr lang="en-GB"/>
          </a:p>
        </p:txBody>
      </p:sp>
    </p:spTree>
    <p:extLst>
      <p:ext uri="{BB962C8B-B14F-4D97-AF65-F5344CB8AC3E}">
        <p14:creationId xmlns:p14="http://schemas.microsoft.com/office/powerpoint/2010/main" val="4261336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0"/>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5"/>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EE7CE22-5772-4E97-B5EB-14583C1874C6}"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6CB66-A512-4050-8164-C022D9F8E796}" type="slidenum">
              <a:rPr lang="en-GB" smtClean="0"/>
              <a:t>‹#›</a:t>
            </a:fld>
            <a:endParaRPr lang="en-GB"/>
          </a:p>
        </p:txBody>
      </p:sp>
    </p:spTree>
    <p:extLst>
      <p:ext uri="{BB962C8B-B14F-4D97-AF65-F5344CB8AC3E}">
        <p14:creationId xmlns:p14="http://schemas.microsoft.com/office/powerpoint/2010/main" val="3368968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E6CB66-A512-4050-8164-C022D9F8E796}" type="slidenum">
              <a:rPr lang="en-GB" smtClean="0"/>
              <a:t>‹#›</a:t>
            </a:fld>
            <a:endParaRPr lang="en-GB"/>
          </a:p>
        </p:txBody>
      </p:sp>
      <p:pic>
        <p:nvPicPr>
          <p:cNvPr id="8" name="Picture 6"/>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47015" y="6248400"/>
            <a:ext cx="1223596"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0883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2" y="365127"/>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1"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1"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EE7CE22-5772-4E97-B5EB-14583C1874C6}" type="datetimeFigureOut">
              <a:rPr lang="en-GB" smtClean="0"/>
              <a:t>25/08/2016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E6CB66-A512-4050-8164-C022D9F8E796}" type="slidenum">
              <a:rPr lang="en-GB" smtClean="0"/>
              <a:t>‹#›</a:t>
            </a:fld>
            <a:endParaRPr lang="en-GB"/>
          </a:p>
        </p:txBody>
      </p:sp>
    </p:spTree>
    <p:extLst>
      <p:ext uri="{BB962C8B-B14F-4D97-AF65-F5344CB8AC3E}">
        <p14:creationId xmlns:p14="http://schemas.microsoft.com/office/powerpoint/2010/main" val="3025826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EE7CE22-5772-4E97-B5EB-14583C1874C6}" type="datetimeFigureOut">
              <a:rPr lang="en-GB" smtClean="0"/>
              <a:t>25/08/2016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E6CB66-A512-4050-8164-C022D9F8E796}" type="slidenum">
              <a:rPr lang="en-GB" smtClean="0"/>
              <a:t>‹#›</a:t>
            </a:fld>
            <a:endParaRPr lang="en-GB"/>
          </a:p>
        </p:txBody>
      </p:sp>
    </p:spTree>
    <p:extLst>
      <p:ext uri="{BB962C8B-B14F-4D97-AF65-F5344CB8AC3E}">
        <p14:creationId xmlns:p14="http://schemas.microsoft.com/office/powerpoint/2010/main" val="3470483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E7CE22-5772-4E97-B5EB-14583C1874C6}" type="datetimeFigureOut">
              <a:rPr lang="en-GB" smtClean="0"/>
              <a:t>25/08/2016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1E6CB66-A512-4050-8164-C022D9F8E796}" type="slidenum">
              <a:rPr lang="en-GB" smtClean="0"/>
              <a:t>‹#›</a:t>
            </a:fld>
            <a:endParaRPr lang="en-GB"/>
          </a:p>
        </p:txBody>
      </p:sp>
    </p:spTree>
    <p:extLst>
      <p:ext uri="{BB962C8B-B14F-4D97-AF65-F5344CB8AC3E}">
        <p14:creationId xmlns:p14="http://schemas.microsoft.com/office/powerpoint/2010/main" val="19673160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2" y="457200"/>
            <a:ext cx="2949178"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391" y="987427"/>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2"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E7CE22-5772-4E97-B5EB-14583C1874C6}" type="datetimeFigureOut">
              <a:rPr lang="en-GB" smtClean="0"/>
              <a:t>25/08/2016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E6CB66-A512-4050-8164-C022D9F8E796}" type="slidenum">
              <a:rPr lang="en-GB" smtClean="0"/>
              <a:t>‹#›</a:t>
            </a:fld>
            <a:endParaRPr lang="en-GB"/>
          </a:p>
        </p:txBody>
      </p:sp>
    </p:spTree>
    <p:extLst>
      <p:ext uri="{BB962C8B-B14F-4D97-AF65-F5344CB8AC3E}">
        <p14:creationId xmlns:p14="http://schemas.microsoft.com/office/powerpoint/2010/main" val="3149431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2" y="457200"/>
            <a:ext cx="2949178"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7"/>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29842"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E7CE22-5772-4E97-B5EB-14583C1874C6}" type="datetimeFigureOut">
              <a:rPr lang="en-GB" smtClean="0"/>
              <a:t>25/08/2016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E6CB66-A512-4050-8164-C022D9F8E796}" type="slidenum">
              <a:rPr lang="en-GB" smtClean="0"/>
              <a:t>‹#›</a:t>
            </a:fld>
            <a:endParaRPr lang="en-GB"/>
          </a:p>
        </p:txBody>
      </p:sp>
    </p:spTree>
    <p:extLst>
      <p:ext uri="{BB962C8B-B14F-4D97-AF65-F5344CB8AC3E}">
        <p14:creationId xmlns:p14="http://schemas.microsoft.com/office/powerpoint/2010/main" val="383048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E7CE22-5772-4E97-B5EB-14583C1874C6}"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6CB66-A512-4050-8164-C022D9F8E796}" type="slidenum">
              <a:rPr lang="en-GB" smtClean="0"/>
              <a:t>‹#›</a:t>
            </a:fld>
            <a:endParaRPr lang="en-GB"/>
          </a:p>
        </p:txBody>
      </p:sp>
    </p:spTree>
    <p:extLst>
      <p:ext uri="{BB962C8B-B14F-4D97-AF65-F5344CB8AC3E}">
        <p14:creationId xmlns:p14="http://schemas.microsoft.com/office/powerpoint/2010/main" val="3769628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E7CE22-5772-4E97-B5EB-14583C1874C6}" type="datetimeFigureOut">
              <a:rPr lang="en-GB" smtClean="0"/>
              <a:t>25/08/2016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6CB66-A512-4050-8164-C022D9F8E796}" type="slidenum">
              <a:rPr lang="en-GB" smtClean="0"/>
              <a:t>‹#›</a:t>
            </a:fld>
            <a:endParaRPr lang="en-GB"/>
          </a:p>
        </p:txBody>
      </p:sp>
    </p:spTree>
    <p:extLst>
      <p:ext uri="{BB962C8B-B14F-4D97-AF65-F5344CB8AC3E}">
        <p14:creationId xmlns:p14="http://schemas.microsoft.com/office/powerpoint/2010/main" val="3977955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1" y="365127"/>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1"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2"/>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E7CE22-5772-4E97-B5EB-14583C1874C6}" type="datetimeFigureOut">
              <a:rPr lang="en-GB" smtClean="0"/>
              <a:t>25/08/2016</a:t>
            </a:fld>
            <a:endParaRPr lang="en-GB"/>
          </a:p>
        </p:txBody>
      </p:sp>
      <p:sp>
        <p:nvSpPr>
          <p:cNvPr id="5" name="Footer Placeholder 4"/>
          <p:cNvSpPr>
            <a:spLocks noGrp="1"/>
          </p:cNvSpPr>
          <p:nvPr>
            <p:ph type="ftr" sz="quarter" idx="3"/>
          </p:nvPr>
        </p:nvSpPr>
        <p:spPr>
          <a:xfrm>
            <a:off x="3028951" y="6356352"/>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2"/>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E6CB66-A512-4050-8164-C022D9F8E796}" type="slidenum">
              <a:rPr lang="en-GB" smtClean="0"/>
              <a:t>‹#›</a:t>
            </a:fld>
            <a:endParaRPr lang="en-GB"/>
          </a:p>
        </p:txBody>
      </p:sp>
    </p:spTree>
    <p:extLst>
      <p:ext uri="{BB962C8B-B14F-4D97-AF65-F5344CB8AC3E}">
        <p14:creationId xmlns:p14="http://schemas.microsoft.com/office/powerpoint/2010/main" val="27164057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b="1" dirty="0" smtClean="0">
                <a:latin typeface="Arial" panose="020B0604020202020204" pitchFamily="34" charset="0"/>
                <a:cs typeface="Arial" panose="020B0604020202020204" pitchFamily="34" charset="0"/>
              </a:rPr>
              <a:t>(AD </a:t>
            </a:r>
            <a:r>
              <a:rPr lang="en-GB" b="1" dirty="0">
                <a:latin typeface="Arial" panose="020B0604020202020204" pitchFamily="34" charset="0"/>
                <a:cs typeface="Arial" panose="020B0604020202020204" pitchFamily="34" charset="0"/>
              </a:rPr>
              <a:t>43</a:t>
            </a:r>
            <a:r>
              <a:rPr lang="en-GB" b="1" dirty="0" smtClean="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 </a:t>
            </a:r>
            <a:r>
              <a:rPr lang="en-GB" b="1" dirty="0" smtClean="0">
                <a:latin typeface="Arial" panose="020B0604020202020204" pitchFamily="34" charset="0"/>
                <a:cs typeface="Arial" panose="020B0604020202020204" pitchFamily="34" charset="0"/>
              </a:rPr>
              <a:t>The Romans Invade</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04874" y="1563407"/>
            <a:ext cx="4034790" cy="4694519"/>
          </a:xfrm>
        </p:spPr>
        <p:txBody>
          <a:bodyPr>
            <a:noAutofit/>
          </a:bodyPr>
          <a:lstStyle/>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People </a:t>
            </a:r>
            <a:r>
              <a:rPr lang="en-GB" sz="1300" dirty="0">
                <a:latin typeface="Arial" panose="020B0604020202020204" pitchFamily="34" charset="0"/>
                <a:cs typeface="Arial" panose="020B0604020202020204" pitchFamily="34" charset="0"/>
              </a:rPr>
              <a:t>had lived in the </a:t>
            </a:r>
            <a:r>
              <a:rPr lang="en-GB" sz="1300" dirty="0" smtClean="0">
                <a:latin typeface="Arial" panose="020B0604020202020204" pitchFamily="34" charset="0"/>
                <a:cs typeface="Arial" panose="020B0604020202020204" pitchFamily="34" charset="0"/>
              </a:rPr>
              <a:t>area </a:t>
            </a:r>
            <a:r>
              <a:rPr lang="en-GB" sz="1300" dirty="0">
                <a:latin typeface="Arial" panose="020B0604020202020204" pitchFamily="34" charset="0"/>
                <a:cs typeface="Arial" panose="020B0604020202020204" pitchFamily="34" charset="0"/>
              </a:rPr>
              <a:t>for thousands of years, but Leicester began as a late Iron Age settlement set up by people from the </a:t>
            </a:r>
            <a:r>
              <a:rPr lang="en-GB" sz="1300" dirty="0" err="1">
                <a:latin typeface="Arial" panose="020B0604020202020204" pitchFamily="34" charset="0"/>
                <a:cs typeface="Arial" panose="020B0604020202020204" pitchFamily="34" charset="0"/>
              </a:rPr>
              <a:t>Corieltauvi</a:t>
            </a:r>
            <a:r>
              <a:rPr lang="en-GB" sz="1300" dirty="0">
                <a:latin typeface="Arial" panose="020B0604020202020204" pitchFamily="34" charset="0"/>
                <a:cs typeface="Arial" panose="020B0604020202020204" pitchFamily="34" charset="0"/>
              </a:rPr>
              <a:t> </a:t>
            </a:r>
            <a:r>
              <a:rPr lang="en-GB" sz="1300" dirty="0" smtClean="0">
                <a:latin typeface="Arial" panose="020B0604020202020204" pitchFamily="34" charset="0"/>
                <a:cs typeface="Arial" panose="020B0604020202020204" pitchFamily="34" charset="0"/>
              </a:rPr>
              <a:t>tribe who were of Celtic origin.</a:t>
            </a:r>
            <a:endParaRPr lang="en-GB" sz="1300" dirty="0">
              <a:latin typeface="Arial" panose="020B0604020202020204" pitchFamily="34" charset="0"/>
              <a:cs typeface="Arial" panose="020B0604020202020204" pitchFamily="34" charset="0"/>
            </a:endParaRPr>
          </a:p>
          <a:p>
            <a:pPr marL="0" indent="0" algn="just">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The settlement now known as Leicester </a:t>
            </a:r>
            <a:r>
              <a:rPr lang="en-GB" sz="1300" dirty="0">
                <a:latin typeface="Arial" panose="020B0604020202020204" pitchFamily="34" charset="0"/>
                <a:cs typeface="Arial" panose="020B0604020202020204" pitchFamily="34" charset="0"/>
              </a:rPr>
              <a:t>was established on the eastern bank of the River Soar, close to where West Bridge now stands</a:t>
            </a:r>
            <a:r>
              <a:rPr lang="en-GB" sz="1300" dirty="0" smtClean="0">
                <a:latin typeface="Arial" panose="020B0604020202020204" pitchFamily="34" charset="0"/>
                <a:cs typeface="Arial" panose="020B0604020202020204" pitchFamily="34" charset="0"/>
              </a:rPr>
              <a:t>.</a:t>
            </a:r>
          </a:p>
          <a:p>
            <a:pPr marL="0" indent="0" algn="just">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Archaeological </a:t>
            </a:r>
            <a:r>
              <a:rPr lang="en-GB" sz="1300" dirty="0">
                <a:latin typeface="Arial" panose="020B0604020202020204" pitchFamily="34" charset="0"/>
                <a:cs typeface="Arial" panose="020B0604020202020204" pitchFamily="34" charset="0"/>
              </a:rPr>
              <a:t>evidence suggests </a:t>
            </a:r>
            <a:r>
              <a:rPr lang="en-GB" sz="1300" dirty="0" smtClean="0">
                <a:latin typeface="Arial" panose="020B0604020202020204" pitchFamily="34" charset="0"/>
                <a:cs typeface="Arial" panose="020B0604020202020204" pitchFamily="34" charset="0"/>
              </a:rPr>
              <a:t>the people </a:t>
            </a:r>
            <a:r>
              <a:rPr lang="en-GB" sz="1300" dirty="0">
                <a:latin typeface="Arial" panose="020B0604020202020204" pitchFamily="34" charset="0"/>
                <a:cs typeface="Arial" panose="020B0604020202020204" pitchFamily="34" charset="0"/>
              </a:rPr>
              <a:t>led an organised way of </a:t>
            </a:r>
            <a:r>
              <a:rPr lang="en-GB" sz="1300" dirty="0" smtClean="0">
                <a:latin typeface="Arial" panose="020B0604020202020204" pitchFamily="34" charset="0"/>
                <a:cs typeface="Arial" panose="020B0604020202020204" pitchFamily="34" charset="0"/>
              </a:rPr>
              <a:t>life. </a:t>
            </a:r>
            <a:r>
              <a:rPr lang="en-US" sz="1300" dirty="0" smtClean="0">
                <a:latin typeface="Arial" panose="020B0604020202020204" pitchFamily="34" charset="0"/>
                <a:cs typeface="Arial" panose="020B0604020202020204" pitchFamily="34" charset="0"/>
              </a:rPr>
              <a:t>Traces </a:t>
            </a:r>
            <a:r>
              <a:rPr lang="en-US" sz="1300" dirty="0">
                <a:latin typeface="Arial" panose="020B0604020202020204" pitchFamily="34" charset="0"/>
                <a:cs typeface="Arial" panose="020B0604020202020204" pitchFamily="34" charset="0"/>
              </a:rPr>
              <a:t>of roundhouses, </a:t>
            </a:r>
            <a:r>
              <a:rPr lang="en-US" sz="1300" dirty="0" smtClean="0">
                <a:latin typeface="Arial" panose="020B0604020202020204" pitchFamily="34" charset="0"/>
                <a:cs typeface="Arial" panose="020B0604020202020204" pitchFamily="34" charset="0"/>
              </a:rPr>
              <a:t>high-quality </a:t>
            </a:r>
            <a:r>
              <a:rPr lang="en-US" sz="1300" dirty="0">
                <a:latin typeface="Arial" panose="020B0604020202020204" pitchFamily="34" charset="0"/>
                <a:cs typeface="Arial" panose="020B0604020202020204" pitchFamily="34" charset="0"/>
              </a:rPr>
              <a:t>pottery and </a:t>
            </a:r>
            <a:r>
              <a:rPr lang="en-US" sz="1300" dirty="0" err="1">
                <a:latin typeface="Arial" panose="020B0604020202020204" pitchFamily="34" charset="0"/>
                <a:cs typeface="Arial" panose="020B0604020202020204" pitchFamily="34" charset="0"/>
              </a:rPr>
              <a:t>jewellery</a:t>
            </a:r>
            <a:r>
              <a:rPr lang="en-US" sz="1300" dirty="0">
                <a:latin typeface="Arial" panose="020B0604020202020204" pitchFamily="34" charset="0"/>
                <a:cs typeface="Arial" panose="020B0604020202020204" pitchFamily="34" charset="0"/>
              </a:rPr>
              <a:t> have been </a:t>
            </a:r>
            <a:r>
              <a:rPr lang="en-US" sz="1300" dirty="0" smtClean="0">
                <a:latin typeface="Arial" panose="020B0604020202020204" pitchFamily="34" charset="0"/>
                <a:cs typeface="Arial" panose="020B0604020202020204" pitchFamily="34" charset="0"/>
              </a:rPr>
              <a:t>found. </a:t>
            </a:r>
          </a:p>
          <a:p>
            <a:pPr marL="0" indent="0" algn="just">
              <a:lnSpc>
                <a:spcPct val="100000"/>
              </a:lnSpc>
              <a:spcBef>
                <a:spcPts val="336"/>
              </a:spcBef>
              <a:buNone/>
            </a:pPr>
            <a:endParaRPr lang="en-US"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US" sz="1300" dirty="0" smtClean="0">
                <a:latin typeface="Arial" panose="020B0604020202020204" pitchFamily="34" charset="0"/>
                <a:cs typeface="Arial" panose="020B0604020202020204" pitchFamily="34" charset="0"/>
              </a:rPr>
              <a:t>In AD 43, Leicester was invaded by the Romans. Its name was recorded </a:t>
            </a:r>
            <a:r>
              <a:rPr lang="en-US" sz="1300" dirty="0">
                <a:latin typeface="Arial" panose="020B0604020202020204" pitchFamily="34" charset="0"/>
                <a:cs typeface="Arial" panose="020B0604020202020204" pitchFamily="34" charset="0"/>
              </a:rPr>
              <a:t>as </a:t>
            </a:r>
            <a:r>
              <a:rPr lang="en-US" sz="1300" dirty="0" smtClean="0">
                <a:latin typeface="Arial" panose="020B0604020202020204" pitchFamily="34" charset="0"/>
                <a:cs typeface="Arial" panose="020B0604020202020204" pitchFamily="34" charset="0"/>
              </a:rPr>
              <a:t>‘</a:t>
            </a:r>
            <a:r>
              <a:rPr lang="en-US" sz="1300" dirty="0" err="1" smtClean="0">
                <a:latin typeface="Arial" panose="020B0604020202020204" pitchFamily="34" charset="0"/>
                <a:cs typeface="Arial" panose="020B0604020202020204" pitchFamily="34" charset="0"/>
              </a:rPr>
              <a:t>Ratae</a:t>
            </a:r>
            <a:r>
              <a:rPr lang="en-US" sz="1300" dirty="0" smtClean="0">
                <a:latin typeface="Arial" panose="020B0604020202020204" pitchFamily="34" charset="0"/>
                <a:cs typeface="Arial" panose="020B0604020202020204" pitchFamily="34" charset="0"/>
              </a:rPr>
              <a:t>’ meaning ‘ramparts’, and by AD 48 the Romans had built </a:t>
            </a:r>
            <a:r>
              <a:rPr lang="en-GB" sz="1300" dirty="0" smtClean="0">
                <a:latin typeface="Arial" panose="020B0604020202020204" pitchFamily="34" charset="0"/>
                <a:cs typeface="Arial" panose="020B0604020202020204" pitchFamily="34" charset="0"/>
              </a:rPr>
              <a:t>a fort. </a:t>
            </a:r>
          </a:p>
          <a:p>
            <a:pPr marL="0" indent="0" algn="just">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The </a:t>
            </a:r>
            <a:r>
              <a:rPr lang="en-GB" sz="1300" dirty="0">
                <a:latin typeface="Arial" panose="020B0604020202020204" pitchFamily="34" charset="0"/>
                <a:cs typeface="Arial" panose="020B0604020202020204" pitchFamily="34" charset="0"/>
              </a:rPr>
              <a:t>Celtic settlement nearby prospered </a:t>
            </a:r>
            <a:r>
              <a:rPr lang="en-GB" sz="1300" dirty="0" smtClean="0">
                <a:latin typeface="Arial" panose="020B0604020202020204" pitchFamily="34" charset="0"/>
                <a:cs typeface="Arial" panose="020B0604020202020204" pitchFamily="34" charset="0"/>
              </a:rPr>
              <a:t>because the Roman </a:t>
            </a:r>
            <a:r>
              <a:rPr lang="en-GB" sz="1300" dirty="0">
                <a:latin typeface="Arial" panose="020B0604020202020204" pitchFamily="34" charset="0"/>
                <a:cs typeface="Arial" panose="020B0604020202020204" pitchFamily="34" charset="0"/>
              </a:rPr>
              <a:t>soldiers provided a market </a:t>
            </a:r>
            <a:r>
              <a:rPr lang="en-GB" sz="1300" dirty="0" smtClean="0">
                <a:latin typeface="Arial" panose="020B0604020202020204" pitchFamily="34" charset="0"/>
                <a:cs typeface="Arial" panose="020B0604020202020204" pitchFamily="34" charset="0"/>
              </a:rPr>
              <a:t>for local goods. </a:t>
            </a:r>
            <a:r>
              <a:rPr lang="en-GB" sz="1300" dirty="0">
                <a:latin typeface="Arial" panose="020B0604020202020204" pitchFamily="34" charset="0"/>
                <a:cs typeface="Arial" panose="020B0604020202020204" pitchFamily="34" charset="0"/>
              </a:rPr>
              <a:t>About </a:t>
            </a:r>
            <a:r>
              <a:rPr lang="en-GB" sz="1300" dirty="0" smtClean="0">
                <a:latin typeface="Arial" panose="020B0604020202020204" pitchFamily="34" charset="0"/>
                <a:cs typeface="Arial" panose="020B0604020202020204" pitchFamily="34" charset="0"/>
              </a:rPr>
              <a:t>AD 80 the </a:t>
            </a:r>
            <a:r>
              <a:rPr lang="en-GB" sz="1300" dirty="0">
                <a:latin typeface="Arial" panose="020B0604020202020204" pitchFamily="34" charset="0"/>
                <a:cs typeface="Arial" panose="020B0604020202020204" pitchFamily="34" charset="0"/>
              </a:rPr>
              <a:t>Roman </a:t>
            </a:r>
            <a:r>
              <a:rPr lang="en-GB" sz="1300" dirty="0" smtClean="0">
                <a:latin typeface="Arial" panose="020B0604020202020204" pitchFamily="34" charset="0"/>
                <a:cs typeface="Arial" panose="020B0604020202020204" pitchFamily="34" charset="0"/>
              </a:rPr>
              <a:t>Army </a:t>
            </a:r>
            <a:r>
              <a:rPr lang="en-GB" sz="1300" dirty="0">
                <a:latin typeface="Arial" panose="020B0604020202020204" pitchFamily="34" charset="0"/>
                <a:cs typeface="Arial" panose="020B0604020202020204" pitchFamily="34" charset="0"/>
              </a:rPr>
              <a:t>moved </a:t>
            </a:r>
            <a:r>
              <a:rPr lang="en-GB" sz="1300" dirty="0" smtClean="0">
                <a:latin typeface="Arial" panose="020B0604020202020204" pitchFamily="34" charset="0"/>
                <a:cs typeface="Arial" panose="020B0604020202020204" pitchFamily="34" charset="0"/>
              </a:rPr>
              <a:t>on, </a:t>
            </a:r>
            <a:r>
              <a:rPr lang="en-GB" sz="1300" dirty="0">
                <a:latin typeface="Arial" panose="020B0604020202020204" pitchFamily="34" charset="0"/>
                <a:cs typeface="Arial" panose="020B0604020202020204" pitchFamily="34" charset="0"/>
              </a:rPr>
              <a:t>but the </a:t>
            </a:r>
            <a:r>
              <a:rPr lang="en-GB" sz="1300" dirty="0" smtClean="0">
                <a:latin typeface="Arial" panose="020B0604020202020204" pitchFamily="34" charset="0"/>
                <a:cs typeface="Arial" panose="020B0604020202020204" pitchFamily="34" charset="0"/>
              </a:rPr>
              <a:t>town of Leicester </a:t>
            </a:r>
            <a:r>
              <a:rPr lang="en-GB" sz="1300" dirty="0">
                <a:latin typeface="Arial" panose="020B0604020202020204" pitchFamily="34" charset="0"/>
                <a:cs typeface="Arial" panose="020B0604020202020204" pitchFamily="34" charset="0"/>
              </a:rPr>
              <a:t>thrived.</a:t>
            </a:r>
          </a:p>
          <a:p>
            <a:pPr marL="0" indent="0" algn="just">
              <a:lnSpc>
                <a:spcPct val="100000"/>
              </a:lnSpc>
              <a:spcBef>
                <a:spcPts val="0"/>
              </a:spcBef>
              <a:buNone/>
            </a:pPr>
            <a:endParaRPr lang="en-GB" sz="1400" dirty="0">
              <a:latin typeface="Arial" panose="020B0604020202020204" pitchFamily="34" charset="0"/>
              <a:cs typeface="Arial" panose="020B0604020202020204" pitchFamily="34" charset="0"/>
            </a:endParaRPr>
          </a:p>
          <a:p>
            <a:pPr marL="0" indent="0" algn="just">
              <a:lnSpc>
                <a:spcPct val="100000"/>
              </a:lnSpc>
              <a:buNone/>
            </a:pPr>
            <a:endParaRPr lang="en-GB" sz="1400" dirty="0"/>
          </a:p>
          <a:p>
            <a:pPr marL="0" indent="0">
              <a:lnSpc>
                <a:spcPct val="100000"/>
              </a:lnSpc>
              <a:buNone/>
            </a:pPr>
            <a:endParaRPr lang="en-GB" sz="1400" dirty="0"/>
          </a:p>
        </p:txBody>
      </p:sp>
      <p:pic>
        <p:nvPicPr>
          <p:cNvPr id="5" name="Content Placeholder 4"/>
          <p:cNvPicPr>
            <a:picLocks noGrp="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5803241" y="1891890"/>
            <a:ext cx="2115354" cy="2639499"/>
          </a:xfrm>
          <a:prstGeom prst="rect">
            <a:avLst/>
          </a:prstGeom>
          <a:noFill/>
          <a:ln>
            <a:noFill/>
          </a:ln>
        </p:spPr>
      </p:pic>
      <p:sp>
        <p:nvSpPr>
          <p:cNvPr id="6" name="TextBox 5"/>
          <p:cNvSpPr txBox="1"/>
          <p:nvPr/>
        </p:nvSpPr>
        <p:spPr>
          <a:xfrm>
            <a:off x="5385079" y="4769148"/>
            <a:ext cx="2951677" cy="553998"/>
          </a:xfrm>
          <a:prstGeom prst="rect">
            <a:avLst/>
          </a:prstGeom>
          <a:noFill/>
        </p:spPr>
        <p:txBody>
          <a:bodyPr wrap="square" rtlCol="0">
            <a:spAutoFit/>
          </a:bodyPr>
          <a:lstStyle/>
          <a:p>
            <a:pPr algn="ctr"/>
            <a:r>
              <a:rPr lang="en-GB" sz="1000" dirty="0" smtClean="0">
                <a:latin typeface="Source Sans Pro Light" panose="020B0403030403020204" pitchFamily="34" charset="0"/>
                <a:ea typeface="Source Sans Pro Light" panose="020B0403030403020204" pitchFamily="34" charset="0"/>
              </a:rPr>
              <a:t>Peacock Pavement</a:t>
            </a:r>
          </a:p>
          <a:p>
            <a:pPr algn="ctr"/>
            <a:r>
              <a:rPr lang="en-GB" sz="1000" dirty="0" smtClean="0">
                <a:latin typeface="Source Sans Pro Light" panose="020B0403030403020204" pitchFamily="34" charset="0"/>
                <a:ea typeface="Source Sans Pro Light" panose="020B0403030403020204" pitchFamily="34" charset="0"/>
              </a:rPr>
              <a:t>[Reproduced with </a:t>
            </a:r>
            <a:r>
              <a:rPr lang="en-GB" sz="1000" dirty="0">
                <a:latin typeface="Source Sans Pro Light" panose="020B0403030403020204" pitchFamily="34" charset="0"/>
                <a:ea typeface="Source Sans Pro Light" panose="020B0403030403020204" pitchFamily="34" charset="0"/>
              </a:rPr>
              <a:t>permission of Leicester City </a:t>
            </a:r>
            <a:r>
              <a:rPr lang="en-GB" sz="1000" dirty="0" smtClean="0">
                <a:latin typeface="Source Sans Pro Light" panose="020B0403030403020204" pitchFamily="34" charset="0"/>
                <a:ea typeface="Source Sans Pro Light" panose="020B0403030403020204" pitchFamily="34" charset="0"/>
              </a:rPr>
              <a:t>Council]</a:t>
            </a:r>
            <a:endParaRPr lang="en-GB" sz="1000" dirty="0">
              <a:latin typeface="Source Sans Pro Light" panose="020B0403030403020204" pitchFamily="34" charset="0"/>
              <a:ea typeface="Source Sans Pro Light" panose="020B0403030403020204" pitchFamily="34" charset="0"/>
            </a:endParaRPr>
          </a:p>
        </p:txBody>
      </p:sp>
      <p:sp>
        <p:nvSpPr>
          <p:cNvPr id="4" name="TextBox 3"/>
          <p:cNvSpPr txBox="1"/>
          <p:nvPr/>
        </p:nvSpPr>
        <p:spPr>
          <a:xfrm>
            <a:off x="5385079" y="5450776"/>
            <a:ext cx="2951677" cy="584775"/>
          </a:xfrm>
          <a:prstGeom prst="rect">
            <a:avLst/>
          </a:prstGeom>
          <a:noFill/>
        </p:spPr>
        <p:txBody>
          <a:bodyPr wrap="square" rtlCol="0">
            <a:spAutoFit/>
          </a:bodyPr>
          <a:lstStyle/>
          <a:p>
            <a:r>
              <a:rPr lang="en-GB" sz="1600" b="1" dirty="0" smtClean="0">
                <a:latin typeface="Arial" pitchFamily="34" charset="0"/>
                <a:cs typeface="Arial" pitchFamily="34" charset="0"/>
              </a:rPr>
              <a:t>Why do you think Leicester was a good place to settle?</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7956050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000" b="1" dirty="0" smtClean="0">
                <a:latin typeface="Arial" panose="020B0604020202020204" pitchFamily="34" charset="0"/>
                <a:cs typeface="Arial" panose="020B0604020202020204" pitchFamily="34" charset="0"/>
              </a:rPr>
              <a:t>(2nd Century) The Romans Make </a:t>
            </a:r>
            <a:br>
              <a:rPr lang="en-GB" sz="4000" b="1" dirty="0" smtClean="0">
                <a:latin typeface="Arial" panose="020B0604020202020204" pitchFamily="34" charset="0"/>
                <a:cs typeface="Arial" panose="020B0604020202020204" pitchFamily="34" charset="0"/>
              </a:rPr>
            </a:br>
            <a:r>
              <a:rPr lang="en-GB" sz="4000" b="1" dirty="0" smtClean="0">
                <a:latin typeface="Arial" panose="020B0604020202020204" pitchFamily="34" charset="0"/>
                <a:cs typeface="Arial" panose="020B0604020202020204" pitchFamily="34" charset="0"/>
              </a:rPr>
              <a:t>Leicester Home</a:t>
            </a:r>
            <a:endParaRPr lang="en-GB" sz="40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28650" y="1825625"/>
            <a:ext cx="4034790" cy="4184650"/>
          </a:xfrm>
        </p:spPr>
        <p:txBody>
          <a:bodyPr>
            <a:noAutofit/>
          </a:bodyPr>
          <a:lstStyle/>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The </a:t>
            </a:r>
            <a:r>
              <a:rPr lang="en-GB" sz="1300" dirty="0">
                <a:latin typeface="Arial" panose="020B0604020202020204" pitchFamily="34" charset="0"/>
                <a:cs typeface="Arial" panose="020B0604020202020204" pitchFamily="34" charset="0"/>
              </a:rPr>
              <a:t>streets of Roman Leicester </a:t>
            </a:r>
            <a:r>
              <a:rPr lang="en-GB" sz="1300" dirty="0" smtClean="0">
                <a:latin typeface="Arial" panose="020B0604020202020204" pitchFamily="34" charset="0"/>
                <a:cs typeface="Arial" panose="020B0604020202020204" pitchFamily="34" charset="0"/>
              </a:rPr>
              <a:t>(</a:t>
            </a:r>
            <a:r>
              <a:rPr lang="en-GB" sz="1300" dirty="0" err="1" smtClean="0">
                <a:latin typeface="Arial" panose="020B0604020202020204" pitchFamily="34" charset="0"/>
                <a:cs typeface="Arial" panose="020B0604020202020204" pitchFamily="34" charset="0"/>
              </a:rPr>
              <a:t>Ratae</a:t>
            </a:r>
            <a:r>
              <a:rPr lang="en-GB" sz="1300" dirty="0" smtClean="0">
                <a:latin typeface="Arial" panose="020B0604020202020204" pitchFamily="34" charset="0"/>
                <a:cs typeface="Arial" panose="020B0604020202020204" pitchFamily="34" charset="0"/>
              </a:rPr>
              <a:t>) were </a:t>
            </a:r>
            <a:r>
              <a:rPr lang="en-GB" sz="1300" dirty="0">
                <a:latin typeface="Arial" panose="020B0604020202020204" pitchFamily="34" charset="0"/>
                <a:cs typeface="Arial" panose="020B0604020202020204" pitchFamily="34" charset="0"/>
              </a:rPr>
              <a:t>changed to a grid </a:t>
            </a:r>
            <a:r>
              <a:rPr lang="en-GB" sz="1300" dirty="0" smtClean="0">
                <a:latin typeface="Arial" panose="020B0604020202020204" pitchFamily="34" charset="0"/>
                <a:cs typeface="Arial" panose="020B0604020202020204" pitchFamily="34" charset="0"/>
              </a:rPr>
              <a:t>pattern, </a:t>
            </a:r>
            <a:r>
              <a:rPr lang="en-GB" sz="1300" dirty="0">
                <a:latin typeface="Arial" panose="020B0604020202020204" pitchFamily="34" charset="0"/>
                <a:cs typeface="Arial" panose="020B0604020202020204" pitchFamily="34" charset="0"/>
              </a:rPr>
              <a:t>with a </a:t>
            </a:r>
            <a:r>
              <a:rPr lang="en-GB" sz="1300" dirty="0" smtClean="0">
                <a:latin typeface="Arial" panose="020B0604020202020204" pitchFamily="34" charset="0"/>
                <a:cs typeface="Arial" panose="020B0604020202020204" pitchFamily="34" charset="0"/>
              </a:rPr>
              <a:t>central space for </a:t>
            </a:r>
            <a:r>
              <a:rPr lang="en-GB" sz="1300" dirty="0">
                <a:latin typeface="Arial" panose="020B0604020202020204" pitchFamily="34" charset="0"/>
                <a:cs typeface="Arial" panose="020B0604020202020204" pitchFamily="34" charset="0"/>
              </a:rPr>
              <a:t>a market </a:t>
            </a:r>
            <a:r>
              <a:rPr lang="en-GB" sz="1300" dirty="0" smtClean="0">
                <a:latin typeface="Arial" panose="020B0604020202020204" pitchFamily="34" charset="0"/>
                <a:cs typeface="Arial" panose="020B0604020202020204" pitchFamily="34" charset="0"/>
              </a:rPr>
              <a:t>(called </a:t>
            </a:r>
            <a:r>
              <a:rPr lang="en-GB" sz="1300" dirty="0">
                <a:latin typeface="Arial" panose="020B0604020202020204" pitchFamily="34" charset="0"/>
                <a:cs typeface="Arial" panose="020B0604020202020204" pitchFamily="34" charset="0"/>
              </a:rPr>
              <a:t>a </a:t>
            </a:r>
            <a:r>
              <a:rPr lang="en-GB" sz="1300" dirty="0" smtClean="0">
                <a:latin typeface="Arial" panose="020B0604020202020204" pitchFamily="34" charset="0"/>
                <a:cs typeface="Arial" panose="020B0604020202020204" pitchFamily="34" charset="0"/>
              </a:rPr>
              <a:t>forum). </a:t>
            </a:r>
            <a:r>
              <a:rPr lang="en-GB" sz="1300" dirty="0">
                <a:latin typeface="Arial" panose="020B0604020202020204" pitchFamily="34" charset="0"/>
                <a:cs typeface="Arial" panose="020B0604020202020204" pitchFamily="34" charset="0"/>
              </a:rPr>
              <a:t>The </a:t>
            </a:r>
            <a:r>
              <a:rPr lang="en-GB" sz="1300" dirty="0" smtClean="0">
                <a:latin typeface="Arial" panose="020B0604020202020204" pitchFamily="34" charset="0"/>
                <a:cs typeface="Arial" panose="020B0604020202020204" pitchFamily="34" charset="0"/>
              </a:rPr>
              <a:t>forum </a:t>
            </a:r>
            <a:r>
              <a:rPr lang="en-GB" sz="1300" dirty="0">
                <a:latin typeface="Arial" panose="020B0604020202020204" pitchFamily="34" charset="0"/>
                <a:cs typeface="Arial" panose="020B0604020202020204" pitchFamily="34" charset="0"/>
              </a:rPr>
              <a:t>was lined with shops and had </a:t>
            </a:r>
            <a:r>
              <a:rPr lang="en-GB" sz="1300" dirty="0" smtClean="0">
                <a:latin typeface="Arial" panose="020B0604020202020204" pitchFamily="34" charset="0"/>
                <a:cs typeface="Arial" panose="020B0604020202020204" pitchFamily="34" charset="0"/>
              </a:rPr>
              <a:t>a building similar to a town </a:t>
            </a:r>
            <a:r>
              <a:rPr lang="en-GB" sz="1300" dirty="0">
                <a:latin typeface="Arial" panose="020B0604020202020204" pitchFamily="34" charset="0"/>
                <a:cs typeface="Arial" panose="020B0604020202020204" pitchFamily="34" charset="0"/>
              </a:rPr>
              <a:t>hall </a:t>
            </a:r>
            <a:r>
              <a:rPr lang="en-GB" sz="1300" dirty="0" smtClean="0">
                <a:latin typeface="Arial" panose="020B0604020202020204" pitchFamily="34" charset="0"/>
                <a:cs typeface="Arial" panose="020B0604020202020204" pitchFamily="34" charset="0"/>
              </a:rPr>
              <a:t>– known as </a:t>
            </a:r>
            <a:r>
              <a:rPr lang="en-GB" sz="1300" dirty="0">
                <a:latin typeface="Arial" panose="020B0604020202020204" pitchFamily="34" charset="0"/>
                <a:cs typeface="Arial" panose="020B0604020202020204" pitchFamily="34" charset="0"/>
              </a:rPr>
              <a:t>a </a:t>
            </a:r>
            <a:r>
              <a:rPr lang="en-GB" sz="1300" dirty="0" smtClean="0">
                <a:latin typeface="Arial" panose="020B0604020202020204" pitchFamily="34" charset="0"/>
                <a:cs typeface="Arial" panose="020B0604020202020204" pitchFamily="34" charset="0"/>
              </a:rPr>
              <a:t>basilica. </a:t>
            </a:r>
          </a:p>
          <a:p>
            <a:pPr marL="0" indent="0" algn="just">
              <a:lnSpc>
                <a:spcPct val="100000"/>
              </a:lnSpc>
              <a:spcBef>
                <a:spcPts val="336"/>
              </a:spcBef>
              <a:buNone/>
            </a:pP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Many houses were rebuilt in </a:t>
            </a:r>
            <a:r>
              <a:rPr lang="en-GB" sz="1300" dirty="0">
                <a:latin typeface="Arial" panose="020B0604020202020204" pitchFamily="34" charset="0"/>
                <a:cs typeface="Arial" panose="020B0604020202020204" pitchFamily="34" charset="0"/>
              </a:rPr>
              <a:t>stone with tiled roofs. The Romans also dug drains under the </a:t>
            </a:r>
            <a:r>
              <a:rPr lang="en-GB" sz="1300" dirty="0" smtClean="0">
                <a:latin typeface="Arial" panose="020B0604020202020204" pitchFamily="34" charset="0"/>
                <a:cs typeface="Arial" panose="020B0604020202020204" pitchFamily="34" charset="0"/>
              </a:rPr>
              <a:t>streets.</a:t>
            </a: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In </a:t>
            </a:r>
            <a:r>
              <a:rPr lang="en-GB" sz="1300" dirty="0">
                <a:latin typeface="Arial" panose="020B0604020202020204" pitchFamily="34" charset="0"/>
                <a:cs typeface="Arial" panose="020B0604020202020204" pitchFamily="34" charset="0"/>
              </a:rPr>
              <a:t>front </a:t>
            </a:r>
            <a:r>
              <a:rPr lang="en-GB" sz="1300" dirty="0" smtClean="0">
                <a:latin typeface="Arial" panose="020B0604020202020204" pitchFamily="34" charset="0"/>
                <a:cs typeface="Arial" panose="020B0604020202020204" pitchFamily="34" charset="0"/>
              </a:rPr>
              <a:t>St. Nicholas’s Church stands Jewry </a:t>
            </a:r>
            <a:r>
              <a:rPr lang="en-GB" sz="1300" dirty="0">
                <a:latin typeface="Arial" panose="020B0604020202020204" pitchFamily="34" charset="0"/>
                <a:cs typeface="Arial" panose="020B0604020202020204" pitchFamily="34" charset="0"/>
              </a:rPr>
              <a:t>Wall, the only upstanding remains of the public </a:t>
            </a:r>
            <a:r>
              <a:rPr lang="en-GB" sz="1300" dirty="0" smtClean="0">
                <a:latin typeface="Arial" panose="020B0604020202020204" pitchFamily="34" charset="0"/>
                <a:cs typeface="Arial" panose="020B0604020202020204" pitchFamily="34" charset="0"/>
              </a:rPr>
              <a:t>baths</a:t>
            </a:r>
            <a:r>
              <a:rPr lang="en-US" sz="1300" dirty="0" smtClean="0">
                <a:latin typeface="Arial" panose="020B0604020202020204" pitchFamily="34" charset="0"/>
                <a:cs typeface="Arial" panose="020B0604020202020204" pitchFamily="34" charset="0"/>
              </a:rPr>
              <a:t>. Arches formed </a:t>
            </a:r>
            <a:r>
              <a:rPr lang="en-US" sz="1300" dirty="0">
                <a:latin typeface="Arial" panose="020B0604020202020204" pitchFamily="34" charset="0"/>
                <a:cs typeface="Arial" panose="020B0604020202020204" pitchFamily="34" charset="0"/>
              </a:rPr>
              <a:t>the entrance to </a:t>
            </a:r>
            <a:r>
              <a:rPr lang="en-US" sz="1300" dirty="0" smtClean="0">
                <a:latin typeface="Arial" panose="020B0604020202020204" pitchFamily="34" charset="0"/>
                <a:cs typeface="Arial" panose="020B0604020202020204" pitchFamily="34" charset="0"/>
              </a:rPr>
              <a:t>the bath </a:t>
            </a:r>
            <a:r>
              <a:rPr lang="en-US" sz="1300" dirty="0">
                <a:latin typeface="Arial" panose="020B0604020202020204" pitchFamily="34" charset="0"/>
                <a:cs typeface="Arial" panose="020B0604020202020204" pitchFamily="34" charset="0"/>
              </a:rPr>
              <a:t>complex, built around </a:t>
            </a:r>
            <a:r>
              <a:rPr lang="en-US" sz="1300" dirty="0" smtClean="0">
                <a:latin typeface="Arial" panose="020B0604020202020204" pitchFamily="34" charset="0"/>
                <a:cs typeface="Arial" panose="020B0604020202020204" pitchFamily="34" charset="0"/>
              </a:rPr>
              <a:t>AD 150. </a:t>
            </a:r>
            <a:r>
              <a:rPr lang="en-GB" sz="1300" dirty="0">
                <a:latin typeface="Arial" panose="020B0604020202020204" pitchFamily="34" charset="0"/>
                <a:cs typeface="Arial" panose="020B0604020202020204" pitchFamily="34" charset="0"/>
              </a:rPr>
              <a:t>It is one of the largest remaining pieces of Roman masonry in Britain. People entered the baths through the arches </a:t>
            </a:r>
            <a:r>
              <a:rPr lang="en-GB" sz="1300" dirty="0" smtClean="0">
                <a:latin typeface="Arial" panose="020B0604020202020204" pitchFamily="34" charset="0"/>
                <a:cs typeface="Arial" panose="020B0604020202020204" pitchFamily="34" charset="0"/>
              </a:rPr>
              <a:t>after </a:t>
            </a:r>
            <a:r>
              <a:rPr lang="en-GB" sz="1300" dirty="0">
                <a:latin typeface="Arial" panose="020B0604020202020204" pitchFamily="34" charset="0"/>
                <a:cs typeface="Arial" panose="020B0604020202020204" pitchFamily="34" charset="0"/>
              </a:rPr>
              <a:t>exercising in the gym (</a:t>
            </a:r>
            <a:r>
              <a:rPr lang="en-GB" sz="1300" dirty="0" err="1">
                <a:latin typeface="Arial" panose="020B0604020202020204" pitchFamily="34" charset="0"/>
                <a:cs typeface="Arial" panose="020B0604020202020204" pitchFamily="34" charset="0"/>
              </a:rPr>
              <a:t>palaestra</a:t>
            </a:r>
            <a:r>
              <a:rPr lang="en-GB" sz="1300" dirty="0">
                <a:latin typeface="Arial" panose="020B0604020202020204" pitchFamily="34" charset="0"/>
                <a:cs typeface="Arial" panose="020B0604020202020204" pitchFamily="34" charset="0"/>
              </a:rPr>
              <a:t>), </a:t>
            </a:r>
            <a:r>
              <a:rPr lang="en-GB" sz="1300" dirty="0" smtClean="0">
                <a:latin typeface="Arial" panose="020B0604020202020204" pitchFamily="34" charset="0"/>
                <a:cs typeface="Arial" panose="020B0604020202020204" pitchFamily="34" charset="0"/>
              </a:rPr>
              <a:t>now </a:t>
            </a:r>
            <a:r>
              <a:rPr lang="en-GB" sz="1300" dirty="0">
                <a:latin typeface="Arial" panose="020B0604020202020204" pitchFamily="34" charset="0"/>
                <a:cs typeface="Arial" panose="020B0604020202020204" pitchFamily="34" charset="0"/>
              </a:rPr>
              <a:t>lying beneath </a:t>
            </a:r>
            <a:r>
              <a:rPr lang="en-GB" sz="1300" dirty="0" smtClean="0">
                <a:latin typeface="Arial" panose="020B0604020202020204" pitchFamily="34" charset="0"/>
                <a:cs typeface="Arial" panose="020B0604020202020204" pitchFamily="34" charset="0"/>
              </a:rPr>
              <a:t>St. Nicholas’s Church</a:t>
            </a:r>
            <a:r>
              <a:rPr lang="en-GB" sz="1300" dirty="0">
                <a:latin typeface="Arial" panose="020B0604020202020204" pitchFamily="34" charset="0"/>
                <a:cs typeface="Arial" panose="020B0604020202020204" pitchFamily="34" charset="0"/>
              </a:rPr>
              <a:t>. </a:t>
            </a: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The </a:t>
            </a:r>
            <a:r>
              <a:rPr lang="en-GB" sz="1300" dirty="0">
                <a:latin typeface="Arial" panose="020B0604020202020204" pitchFamily="34" charset="0"/>
                <a:cs typeface="Arial" panose="020B0604020202020204" pitchFamily="34" charset="0"/>
              </a:rPr>
              <a:t>remains of the Roman baths were discovered in 1936 when, by coincidence, </a:t>
            </a:r>
            <a:r>
              <a:rPr lang="en-GB" sz="1300" dirty="0" smtClean="0">
                <a:latin typeface="Arial" panose="020B0604020202020204" pitchFamily="34" charset="0"/>
                <a:cs typeface="Arial" panose="020B0604020202020204" pitchFamily="34" charset="0"/>
              </a:rPr>
              <a:t>a </a:t>
            </a:r>
            <a:r>
              <a:rPr lang="en-GB" sz="1300" dirty="0">
                <a:latin typeface="Arial" panose="020B0604020202020204" pitchFamily="34" charset="0"/>
                <a:cs typeface="Arial" panose="020B0604020202020204" pitchFamily="34" charset="0"/>
              </a:rPr>
              <a:t>new swimming </a:t>
            </a:r>
            <a:r>
              <a:rPr lang="en-GB" sz="1300" dirty="0" smtClean="0">
                <a:latin typeface="Arial" panose="020B0604020202020204" pitchFamily="34" charset="0"/>
                <a:cs typeface="Arial" panose="020B0604020202020204" pitchFamily="34" charset="0"/>
              </a:rPr>
              <a:t>baths was being built.</a:t>
            </a:r>
            <a:r>
              <a:rPr lang="en-GB" sz="1300" dirty="0">
                <a:latin typeface="Arial" panose="020B0604020202020204" pitchFamily="34" charset="0"/>
                <a:cs typeface="Arial" panose="020B0604020202020204" pitchFamily="34" charset="0"/>
              </a:rPr>
              <a:t> </a:t>
            </a:r>
            <a:endParaRPr lang="en-GB" sz="1300" dirty="0" smtClean="0">
              <a:latin typeface="Arial" panose="020B0604020202020204" pitchFamily="34" charset="0"/>
              <a:cs typeface="Arial" panose="020B0604020202020204" pitchFamily="34" charset="0"/>
            </a:endParaRPr>
          </a:p>
        </p:txBody>
      </p:sp>
      <p:pic>
        <p:nvPicPr>
          <p:cNvPr id="6" name="Content Placeholder 5"/>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896759" y="1705399"/>
            <a:ext cx="3310543" cy="3063240"/>
          </a:xfrm>
          <a:prstGeom prst="rect">
            <a:avLst/>
          </a:prstGeom>
        </p:spPr>
      </p:pic>
      <p:sp>
        <p:nvSpPr>
          <p:cNvPr id="7" name="TextBox 6"/>
          <p:cNvSpPr txBox="1"/>
          <p:nvPr/>
        </p:nvSpPr>
        <p:spPr>
          <a:xfrm>
            <a:off x="4896759" y="5066793"/>
            <a:ext cx="3274454" cy="400110"/>
          </a:xfrm>
          <a:prstGeom prst="rect">
            <a:avLst/>
          </a:prstGeom>
          <a:noFill/>
        </p:spPr>
        <p:txBody>
          <a:bodyPr wrap="square" rtlCol="0">
            <a:spAutoFit/>
          </a:bodyPr>
          <a:lstStyle/>
          <a:p>
            <a:pPr algn="ctr"/>
            <a:r>
              <a:rPr lang="en-GB" sz="1000" dirty="0" smtClean="0">
                <a:latin typeface="Source Sans Pro Light" panose="020B0403030403020204" pitchFamily="34" charset="0"/>
                <a:ea typeface="Source Sans Pro Light" panose="020B0403030403020204" pitchFamily="34" charset="0"/>
              </a:rPr>
              <a:t>The excavation of the Jewry Wall baths in the late 1930s</a:t>
            </a:r>
          </a:p>
          <a:p>
            <a:pPr algn="ctr"/>
            <a:r>
              <a:rPr lang="en-GB" sz="1000" dirty="0" smtClean="0">
                <a:latin typeface="Source Sans Pro Light" panose="020B0403030403020204" pitchFamily="34" charset="0"/>
                <a:ea typeface="Source Sans Pro Light" panose="020B0403030403020204" pitchFamily="34" charset="0"/>
              </a:rPr>
              <a:t>[</a:t>
            </a:r>
            <a:r>
              <a:rPr lang="en-GB" sz="1000" dirty="0" smtClean="0">
                <a:latin typeface="Source Sans Pro Light" panose="020B0403030403020204" pitchFamily="34" charset="0"/>
                <a:ea typeface="Source Sans Pro Light" panose="020B0403030403020204" pitchFamily="34" charset="0"/>
              </a:rPr>
              <a:t>Reproduced </a:t>
            </a:r>
            <a:r>
              <a:rPr lang="en-GB" sz="1000" dirty="0" smtClean="0">
                <a:latin typeface="Source Sans Pro Light" panose="020B0403030403020204" pitchFamily="34" charset="0"/>
                <a:ea typeface="Source Sans Pro Light" panose="020B0403030403020204" pitchFamily="34" charset="0"/>
              </a:rPr>
              <a:t>with permission of Leicester City Council]</a:t>
            </a:r>
            <a:endParaRPr lang="en-GB" sz="1000" dirty="0">
              <a:latin typeface="Source Sans Pro Light" panose="020B0403030403020204" pitchFamily="34" charset="0"/>
              <a:ea typeface="Source Sans Pro Light" panose="020B0403030403020204" pitchFamily="34" charset="0"/>
            </a:endParaRPr>
          </a:p>
        </p:txBody>
      </p:sp>
      <p:sp>
        <p:nvSpPr>
          <p:cNvPr id="8" name="TextBox 7"/>
          <p:cNvSpPr txBox="1"/>
          <p:nvPr/>
        </p:nvSpPr>
        <p:spPr>
          <a:xfrm>
            <a:off x="4896759" y="5478781"/>
            <a:ext cx="3274454" cy="830997"/>
          </a:xfrm>
          <a:prstGeom prst="rect">
            <a:avLst/>
          </a:prstGeom>
          <a:noFill/>
        </p:spPr>
        <p:txBody>
          <a:bodyPr wrap="square" rtlCol="0">
            <a:spAutoFit/>
          </a:bodyPr>
          <a:lstStyle/>
          <a:p>
            <a:r>
              <a:rPr lang="en-GB" sz="1600" b="1" dirty="0" smtClean="0">
                <a:latin typeface="Arial" pitchFamily="34" charset="0"/>
                <a:cs typeface="Arial" pitchFamily="34" charset="0"/>
              </a:rPr>
              <a:t>Was the Roman invasion a good or bad thing for the people of Leicester?</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37751138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1" y="365127"/>
            <a:ext cx="7886700" cy="1193218"/>
          </a:xfrm>
        </p:spPr>
        <p:txBody>
          <a:bodyPr>
            <a:normAutofit/>
          </a:bodyPr>
          <a:lstStyle/>
          <a:p>
            <a:pPr algn="ctr"/>
            <a:r>
              <a:rPr lang="en-GB" sz="4000" b="1" dirty="0" smtClean="0">
                <a:latin typeface="Arial" panose="020B0604020202020204" pitchFamily="34" charset="0"/>
                <a:cs typeface="Arial" panose="020B0604020202020204" pitchFamily="34" charset="0"/>
              </a:rPr>
              <a:t>(3rd Century) Roman Leicester</a:t>
            </a:r>
            <a:r>
              <a:rPr lang="en-GB" sz="4000" b="1" dirty="0">
                <a:latin typeface="Arial" panose="020B0604020202020204" pitchFamily="34" charset="0"/>
                <a:cs typeface="Arial" panose="020B0604020202020204" pitchFamily="34" charset="0"/>
              </a:rPr>
              <a:t> </a:t>
            </a:r>
            <a:r>
              <a:rPr lang="en-GB" sz="4000" b="1" dirty="0" smtClean="0">
                <a:latin typeface="Arial" panose="020B0604020202020204" pitchFamily="34" charset="0"/>
                <a:cs typeface="Arial" panose="020B0604020202020204" pitchFamily="34" charset="0"/>
              </a:rPr>
              <a:t>Thrives</a:t>
            </a:r>
            <a:endParaRPr lang="en-GB" sz="40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590549" y="1624910"/>
            <a:ext cx="4283609" cy="4501939"/>
          </a:xfrm>
        </p:spPr>
        <p:txBody>
          <a:bodyPr>
            <a:normAutofit fontScale="25000" lnSpcReduction="20000"/>
          </a:bodyPr>
          <a:lstStyle/>
          <a:p>
            <a:pPr marL="0" indent="0" algn="just">
              <a:lnSpc>
                <a:spcPct val="120000"/>
              </a:lnSpc>
              <a:spcBef>
                <a:spcPts val="0"/>
              </a:spcBef>
              <a:buNone/>
            </a:pPr>
            <a:r>
              <a:rPr lang="en-GB" sz="5200" dirty="0">
                <a:latin typeface="Arial" panose="020B0604020202020204" pitchFamily="34" charset="0"/>
                <a:cs typeface="Arial" panose="020B0604020202020204" pitchFamily="34" charset="0"/>
              </a:rPr>
              <a:t>Roman Leicester </a:t>
            </a:r>
            <a:r>
              <a:rPr lang="en-GB" sz="5200" dirty="0" smtClean="0">
                <a:latin typeface="Arial" panose="020B0604020202020204" pitchFamily="34" charset="0"/>
                <a:cs typeface="Arial" panose="020B0604020202020204" pitchFamily="34" charset="0"/>
              </a:rPr>
              <a:t>prospered, suburbs </a:t>
            </a:r>
            <a:r>
              <a:rPr lang="en-GB" sz="5200" dirty="0">
                <a:latin typeface="Arial" panose="020B0604020202020204" pitchFamily="34" charset="0"/>
                <a:cs typeface="Arial" panose="020B0604020202020204" pitchFamily="34" charset="0"/>
              </a:rPr>
              <a:t>grew up outside the </a:t>
            </a:r>
            <a:r>
              <a:rPr lang="en-GB" sz="5200" dirty="0" smtClean="0">
                <a:latin typeface="Arial" panose="020B0604020202020204" pitchFamily="34" charset="0"/>
                <a:cs typeface="Arial" panose="020B0604020202020204" pitchFamily="34" charset="0"/>
              </a:rPr>
              <a:t>walls and villas were built. Excavated coins show that there was a real money economy. </a:t>
            </a:r>
          </a:p>
          <a:p>
            <a:pPr marL="0" indent="0" algn="just">
              <a:lnSpc>
                <a:spcPct val="120000"/>
              </a:lnSpc>
              <a:spcBef>
                <a:spcPts val="0"/>
              </a:spcBef>
              <a:buNone/>
            </a:pPr>
            <a:endParaRPr lang="en-GB" sz="5200" dirty="0">
              <a:latin typeface="Arial" panose="020B0604020202020204" pitchFamily="34" charset="0"/>
              <a:cs typeface="Arial" panose="020B0604020202020204" pitchFamily="34" charset="0"/>
            </a:endParaRPr>
          </a:p>
          <a:p>
            <a:pPr marL="0" indent="0" algn="just">
              <a:lnSpc>
                <a:spcPct val="120000"/>
              </a:lnSpc>
              <a:spcBef>
                <a:spcPts val="0"/>
              </a:spcBef>
              <a:buNone/>
            </a:pPr>
            <a:r>
              <a:rPr lang="en-GB" sz="5200" dirty="0" smtClean="0">
                <a:latin typeface="Arial" panose="020B0604020202020204" pitchFamily="34" charset="0"/>
                <a:cs typeface="Arial" panose="020B0604020202020204" pitchFamily="34" charset="0"/>
              </a:rPr>
              <a:t>Leicester was at the hub of the Roman road network, reflecting its high status. Its public </a:t>
            </a:r>
            <a:r>
              <a:rPr lang="en-GB" sz="5200" dirty="0">
                <a:latin typeface="Arial" panose="020B0604020202020204" pitchFamily="34" charset="0"/>
                <a:cs typeface="Arial" panose="020B0604020202020204" pitchFamily="34" charset="0"/>
              </a:rPr>
              <a:t>buildings </a:t>
            </a:r>
            <a:r>
              <a:rPr lang="en-GB" sz="5200" dirty="0" smtClean="0">
                <a:latin typeface="Arial" panose="020B0604020202020204" pitchFamily="34" charset="0"/>
                <a:cs typeface="Arial" panose="020B0604020202020204" pitchFamily="34" charset="0"/>
              </a:rPr>
              <a:t>– baths</a:t>
            </a:r>
            <a:r>
              <a:rPr lang="en-GB" sz="5200" dirty="0">
                <a:latin typeface="Arial" panose="020B0604020202020204" pitchFamily="34" charset="0"/>
                <a:cs typeface="Arial" panose="020B0604020202020204" pitchFamily="34" charset="0"/>
              </a:rPr>
              <a:t>, </a:t>
            </a:r>
            <a:r>
              <a:rPr lang="en-GB" sz="5200" dirty="0" err="1">
                <a:latin typeface="Arial" panose="020B0604020202020204" pitchFamily="34" charset="0"/>
                <a:cs typeface="Arial" panose="020B0604020202020204" pitchFamily="34" charset="0"/>
              </a:rPr>
              <a:t>macellum</a:t>
            </a:r>
            <a:r>
              <a:rPr lang="en-GB" sz="5200" dirty="0">
                <a:latin typeface="Arial" panose="020B0604020202020204" pitchFamily="34" charset="0"/>
                <a:cs typeface="Arial" panose="020B0604020202020204" pitchFamily="34" charset="0"/>
              </a:rPr>
              <a:t> </a:t>
            </a:r>
            <a:r>
              <a:rPr lang="en-GB" sz="5200" dirty="0" smtClean="0">
                <a:latin typeface="Arial" panose="020B0604020202020204" pitchFamily="34" charset="0"/>
                <a:cs typeface="Arial" panose="020B0604020202020204" pitchFamily="34" charset="0"/>
              </a:rPr>
              <a:t>(market) and temples – also showed its importance. Leicester was the civitas (favoured provincial community) capital of </a:t>
            </a:r>
            <a:r>
              <a:rPr lang="en-GB" sz="5200" dirty="0" err="1" smtClean="0">
                <a:latin typeface="Arial" panose="020B0604020202020204" pitchFamily="34" charset="0"/>
                <a:cs typeface="Arial" panose="020B0604020202020204" pitchFamily="34" charset="0"/>
              </a:rPr>
              <a:t>Corieltauvi</a:t>
            </a:r>
            <a:r>
              <a:rPr lang="en-GB" sz="5200" dirty="0">
                <a:latin typeface="Arial" panose="020B0604020202020204" pitchFamily="34" charset="0"/>
                <a:cs typeface="Arial" panose="020B0604020202020204" pitchFamily="34" charset="0"/>
              </a:rPr>
              <a:t> </a:t>
            </a:r>
            <a:r>
              <a:rPr lang="en-GB" sz="5200" dirty="0" smtClean="0">
                <a:latin typeface="Arial" panose="020B0604020202020204" pitchFamily="34" charset="0"/>
                <a:cs typeface="Arial" panose="020B0604020202020204" pitchFamily="34" charset="0"/>
              </a:rPr>
              <a:t>(a </a:t>
            </a:r>
            <a:r>
              <a:rPr lang="en-GB" sz="5200" dirty="0">
                <a:latin typeface="Arial" panose="020B0604020202020204" pitchFamily="34" charset="0"/>
                <a:cs typeface="Arial" panose="020B0604020202020204" pitchFamily="34" charset="0"/>
              </a:rPr>
              <a:t>tribe of people living in Britain </a:t>
            </a:r>
            <a:r>
              <a:rPr lang="en-GB" sz="5200" dirty="0" smtClean="0">
                <a:latin typeface="Arial" panose="020B0604020202020204" pitchFamily="34" charset="0"/>
                <a:cs typeface="Arial" panose="020B0604020202020204" pitchFamily="34" charset="0"/>
              </a:rPr>
              <a:t>before </a:t>
            </a:r>
            <a:r>
              <a:rPr lang="en-GB" sz="5200" dirty="0">
                <a:latin typeface="Arial" panose="020B0604020202020204" pitchFamily="34" charset="0"/>
                <a:cs typeface="Arial" panose="020B0604020202020204" pitchFamily="34" charset="0"/>
              </a:rPr>
              <a:t>the Roman </a:t>
            </a:r>
            <a:r>
              <a:rPr lang="en-GB" sz="5200" dirty="0" smtClean="0">
                <a:latin typeface="Arial" panose="020B0604020202020204" pitchFamily="34" charset="0"/>
                <a:cs typeface="Arial" panose="020B0604020202020204" pitchFamily="34" charset="0"/>
              </a:rPr>
              <a:t>conquest). </a:t>
            </a:r>
          </a:p>
          <a:p>
            <a:pPr marL="0" indent="0" algn="just">
              <a:lnSpc>
                <a:spcPct val="120000"/>
              </a:lnSpc>
              <a:spcBef>
                <a:spcPts val="0"/>
              </a:spcBef>
              <a:buNone/>
            </a:pPr>
            <a:endParaRPr lang="en-GB" sz="5200" dirty="0">
              <a:latin typeface="Arial" panose="020B0604020202020204" pitchFamily="34" charset="0"/>
              <a:cs typeface="Arial" panose="020B0604020202020204" pitchFamily="34" charset="0"/>
            </a:endParaRPr>
          </a:p>
          <a:p>
            <a:pPr marL="0" indent="0" algn="just">
              <a:lnSpc>
                <a:spcPct val="120000"/>
              </a:lnSpc>
              <a:spcBef>
                <a:spcPts val="0"/>
              </a:spcBef>
              <a:buNone/>
            </a:pPr>
            <a:r>
              <a:rPr lang="en-GB" sz="5200" dirty="0" smtClean="0">
                <a:latin typeface="Arial" panose="020B0604020202020204" pitchFamily="34" charset="0"/>
                <a:cs typeface="Arial" panose="020B0604020202020204" pitchFamily="34" charset="0"/>
              </a:rPr>
              <a:t>However, the tribes of what are now southern Scotland and northern England had never been fully pacified by the Romans, and there were violent outbreaks. In an effort to subdue Britain, a plan </a:t>
            </a:r>
            <a:r>
              <a:rPr lang="en-GB" sz="5200" dirty="0">
                <a:latin typeface="Arial" panose="020B0604020202020204" pitchFamily="34" charset="0"/>
                <a:cs typeface="Arial" panose="020B0604020202020204" pitchFamily="34" charset="0"/>
              </a:rPr>
              <a:t>to split the province </a:t>
            </a:r>
            <a:r>
              <a:rPr lang="en-GB" sz="5200" dirty="0" smtClean="0">
                <a:latin typeface="Arial" panose="020B0604020202020204" pitchFamily="34" charset="0"/>
                <a:cs typeface="Arial" panose="020B0604020202020204" pitchFamily="34" charset="0"/>
              </a:rPr>
              <a:t>was thought up by Emperor </a:t>
            </a:r>
            <a:r>
              <a:rPr lang="en-GB" sz="5200" dirty="0" err="1" smtClean="0">
                <a:latin typeface="Arial" panose="020B0604020202020204" pitchFamily="34" charset="0"/>
                <a:cs typeface="Arial" panose="020B0604020202020204" pitchFamily="34" charset="0"/>
              </a:rPr>
              <a:t>Septimius</a:t>
            </a:r>
            <a:r>
              <a:rPr lang="en-GB" sz="5200" dirty="0" smtClean="0">
                <a:latin typeface="Arial" panose="020B0604020202020204" pitchFamily="34" charset="0"/>
                <a:cs typeface="Arial" panose="020B0604020202020204" pitchFamily="34" charset="0"/>
              </a:rPr>
              <a:t> Severus. </a:t>
            </a:r>
          </a:p>
          <a:p>
            <a:pPr marL="0" indent="0" algn="just">
              <a:lnSpc>
                <a:spcPct val="120000"/>
              </a:lnSpc>
              <a:spcBef>
                <a:spcPts val="0"/>
              </a:spcBef>
              <a:buNone/>
            </a:pPr>
            <a:endParaRPr lang="en-GB" sz="5200" dirty="0">
              <a:latin typeface="Arial" panose="020B0604020202020204" pitchFamily="34" charset="0"/>
              <a:cs typeface="Arial" panose="020B0604020202020204" pitchFamily="34" charset="0"/>
            </a:endParaRPr>
          </a:p>
          <a:p>
            <a:pPr marL="0" indent="0" algn="just">
              <a:lnSpc>
                <a:spcPct val="120000"/>
              </a:lnSpc>
              <a:spcBef>
                <a:spcPts val="0"/>
              </a:spcBef>
              <a:buNone/>
            </a:pPr>
            <a:r>
              <a:rPr lang="en-GB" sz="5200" dirty="0" smtClean="0">
                <a:latin typeface="Arial" panose="020B0604020202020204" pitchFamily="34" charset="0"/>
                <a:cs typeface="Arial" panose="020B0604020202020204" pitchFamily="34" charset="0"/>
              </a:rPr>
              <a:t>This plan was put into place in AD 211 – the southern province was named Britannia Superior (Upper Britain) with its capital at </a:t>
            </a:r>
            <a:r>
              <a:rPr lang="en-GB" sz="5200" dirty="0" err="1" smtClean="0">
                <a:latin typeface="Arial" panose="020B0604020202020204" pitchFamily="34" charset="0"/>
                <a:cs typeface="Arial" panose="020B0604020202020204" pitchFamily="34" charset="0"/>
              </a:rPr>
              <a:t>Londinium</a:t>
            </a:r>
            <a:r>
              <a:rPr lang="en-GB" sz="5200" dirty="0" smtClean="0">
                <a:latin typeface="Arial" panose="020B0604020202020204" pitchFamily="34" charset="0"/>
                <a:cs typeface="Arial" panose="020B0604020202020204" pitchFamily="34" charset="0"/>
              </a:rPr>
              <a:t> (London), and the northern province called Britannia Inferior (Lower Britain), with its capital at </a:t>
            </a:r>
            <a:r>
              <a:rPr lang="en-GB" sz="5200" dirty="0" err="1" smtClean="0">
                <a:latin typeface="Arial" panose="020B0604020202020204" pitchFamily="34" charset="0"/>
                <a:cs typeface="Arial" panose="020B0604020202020204" pitchFamily="34" charset="0"/>
              </a:rPr>
              <a:t>Eboracum</a:t>
            </a:r>
            <a:r>
              <a:rPr lang="en-GB" sz="5200" dirty="0" smtClean="0">
                <a:latin typeface="Arial" panose="020B0604020202020204" pitchFamily="34" charset="0"/>
                <a:cs typeface="Arial" panose="020B0604020202020204" pitchFamily="34" charset="0"/>
              </a:rPr>
              <a:t> (York).</a:t>
            </a:r>
          </a:p>
          <a:p>
            <a:pPr marL="0" indent="0" algn="just">
              <a:lnSpc>
                <a:spcPct val="120000"/>
              </a:lnSpc>
              <a:spcBef>
                <a:spcPts val="0"/>
              </a:spcBef>
              <a:buNone/>
            </a:pPr>
            <a:endParaRPr lang="en-GB" sz="2200" dirty="0" smtClean="0">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42897" y="1767239"/>
            <a:ext cx="2908701" cy="2588654"/>
          </a:xfrm>
          <a:prstGeom prst="rect">
            <a:avLst/>
          </a:prstGeom>
        </p:spPr>
      </p:pic>
      <p:sp>
        <p:nvSpPr>
          <p:cNvPr id="10" name="Rectangle 9"/>
          <p:cNvSpPr/>
          <p:nvPr/>
        </p:nvSpPr>
        <p:spPr>
          <a:xfrm>
            <a:off x="5210899" y="4577763"/>
            <a:ext cx="3559028" cy="861774"/>
          </a:xfrm>
          <a:prstGeom prst="rect">
            <a:avLst/>
          </a:prstGeom>
        </p:spPr>
        <p:txBody>
          <a:bodyPr wrap="square">
            <a:spAutoFit/>
          </a:bodyPr>
          <a:lstStyle/>
          <a:p>
            <a:pPr algn="ctr"/>
            <a:r>
              <a:rPr lang="en-GB" sz="1000" dirty="0">
                <a:latin typeface="Arial" pitchFamily="34" charset="0"/>
                <a:ea typeface="Source Sans Pro Light" panose="020B0403030403020204" pitchFamily="34" charset="0"/>
                <a:cs typeface="Arial" pitchFamily="34" charset="0"/>
              </a:rPr>
              <a:t>Artists impression of Roman Leicester</a:t>
            </a:r>
          </a:p>
          <a:p>
            <a:pPr algn="ctr"/>
            <a:r>
              <a:rPr lang="en-GB" sz="1000" dirty="0" smtClean="0">
                <a:latin typeface="Arial" pitchFamily="34" charset="0"/>
                <a:ea typeface="Source Sans Pro" panose="020B0503030403020204" pitchFamily="34" charset="0"/>
                <a:cs typeface="Arial" pitchFamily="34" charset="0"/>
              </a:rPr>
              <a:t>[Reproduced </a:t>
            </a:r>
            <a:r>
              <a:rPr lang="en-GB" sz="1000" dirty="0">
                <a:latin typeface="Arial" pitchFamily="34" charset="0"/>
                <a:ea typeface="Source Sans Pro" panose="020B0503030403020204" pitchFamily="34" charset="0"/>
                <a:cs typeface="Arial" pitchFamily="34" charset="0"/>
              </a:rPr>
              <a:t>with permission of Leicester University. Visions of Ancient Leicester: Reconstructing Life in the Roman and Medieval Town from the Archaeology by Matthew Morris, Richard Buckley, Mike </a:t>
            </a:r>
            <a:r>
              <a:rPr lang="en-GB" sz="1000" dirty="0" err="1">
                <a:latin typeface="Arial" pitchFamily="34" charset="0"/>
                <a:ea typeface="Source Sans Pro" panose="020B0503030403020204" pitchFamily="34" charset="0"/>
                <a:cs typeface="Arial" pitchFamily="34" charset="0"/>
              </a:rPr>
              <a:t>Codd</a:t>
            </a:r>
            <a:r>
              <a:rPr lang="en-GB" sz="1000" dirty="0">
                <a:latin typeface="Arial" pitchFamily="34" charset="0"/>
                <a:ea typeface="Source Sans Pro" panose="020B0503030403020204" pitchFamily="34" charset="0"/>
                <a:cs typeface="Arial" pitchFamily="34" charset="0"/>
              </a:rPr>
              <a:t>, July </a:t>
            </a:r>
            <a:r>
              <a:rPr lang="en-GB" sz="1000" dirty="0" smtClean="0">
                <a:latin typeface="Arial" pitchFamily="34" charset="0"/>
                <a:ea typeface="Source Sans Pro" panose="020B0503030403020204" pitchFamily="34" charset="0"/>
                <a:cs typeface="Arial" pitchFamily="34" charset="0"/>
              </a:rPr>
              <a:t>2011]</a:t>
            </a:r>
            <a:endParaRPr lang="en-GB" sz="1000" dirty="0">
              <a:latin typeface="Arial" pitchFamily="34" charset="0"/>
              <a:ea typeface="Source Sans Pro" panose="020B0503030403020204" pitchFamily="34" charset="0"/>
              <a:cs typeface="Arial" pitchFamily="34" charset="0"/>
            </a:endParaRPr>
          </a:p>
        </p:txBody>
      </p:sp>
      <p:sp>
        <p:nvSpPr>
          <p:cNvPr id="12" name="TextBox 11"/>
          <p:cNvSpPr txBox="1"/>
          <p:nvPr/>
        </p:nvSpPr>
        <p:spPr>
          <a:xfrm>
            <a:off x="5210899" y="5539241"/>
            <a:ext cx="3372694" cy="584775"/>
          </a:xfrm>
          <a:prstGeom prst="rect">
            <a:avLst/>
          </a:prstGeom>
          <a:noFill/>
        </p:spPr>
        <p:txBody>
          <a:bodyPr wrap="square" rtlCol="0">
            <a:spAutoFit/>
          </a:bodyPr>
          <a:lstStyle/>
          <a:p>
            <a:r>
              <a:rPr lang="en-GB" sz="1600" b="1" dirty="0" smtClean="0">
                <a:latin typeface="Arial" pitchFamily="34" charset="0"/>
                <a:cs typeface="Arial" pitchFamily="34" charset="0"/>
              </a:rPr>
              <a:t>Were the tribes right to fight Roman rule?</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5287702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smtClean="0">
                <a:latin typeface="Arial" panose="020B0604020202020204" pitchFamily="34" charset="0"/>
                <a:cs typeface="Arial" panose="020B0604020202020204" pitchFamily="34" charset="0"/>
              </a:rPr>
              <a:t/>
            </a:r>
            <a:br>
              <a:rPr lang="en-GB" b="1" dirty="0" smtClean="0">
                <a:latin typeface="Arial" panose="020B0604020202020204" pitchFamily="34" charset="0"/>
                <a:cs typeface="Arial" panose="020B0604020202020204" pitchFamily="34" charset="0"/>
              </a:rPr>
            </a:br>
            <a:r>
              <a:rPr lang="en-GB" b="1" dirty="0" smtClean="0">
                <a:latin typeface="Arial" panose="020B0604020202020204" pitchFamily="34" charset="0"/>
                <a:cs typeface="Arial" panose="020B0604020202020204" pitchFamily="34" charset="0"/>
              </a:rPr>
              <a:t>(4th Century) The Romans Leave Leicester</a:t>
            </a:r>
            <a:r>
              <a:rPr lang="en-GB" dirty="0" smtClean="0">
                <a:latin typeface="Arial" panose="020B0604020202020204" pitchFamily="34" charset="0"/>
                <a:cs typeface="Arial" panose="020B0604020202020204" pitchFamily="34" charset="0"/>
              </a:rPr>
              <a:t/>
            </a:r>
            <a:br>
              <a:rPr lang="en-GB" dirty="0" smtClean="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28650" y="1825625"/>
            <a:ext cx="4034790" cy="4351338"/>
          </a:xfrm>
        </p:spPr>
        <p:txBody>
          <a:bodyPr>
            <a:normAutofit/>
          </a:bodyPr>
          <a:lstStyle/>
          <a:p>
            <a:pPr marL="0" indent="0" algn="just">
              <a:lnSpc>
                <a:spcPct val="100000"/>
              </a:lnSpc>
              <a:spcBef>
                <a:spcPts val="360"/>
              </a:spcBef>
              <a:buNone/>
            </a:pPr>
            <a:r>
              <a:rPr lang="en-GB" sz="1300" dirty="0">
                <a:latin typeface="Arial" panose="020B0604020202020204" pitchFamily="34" charset="0"/>
                <a:cs typeface="Arial" panose="020B0604020202020204" pitchFamily="34" charset="0"/>
              </a:rPr>
              <a:t>Outside </a:t>
            </a:r>
            <a:r>
              <a:rPr lang="en-GB" sz="1300" dirty="0" smtClean="0">
                <a:latin typeface="Arial" panose="020B0604020202020204" pitchFamily="34" charset="0"/>
                <a:cs typeface="Arial" panose="020B0604020202020204" pitchFamily="34" charset="0"/>
              </a:rPr>
              <a:t>Leicester </a:t>
            </a:r>
            <a:r>
              <a:rPr lang="en-GB" sz="1300" dirty="0">
                <a:latin typeface="Arial" panose="020B0604020202020204" pitchFamily="34" charset="0"/>
                <a:cs typeface="Arial" panose="020B0604020202020204" pitchFamily="34" charset="0"/>
              </a:rPr>
              <a:t>at least 11 </a:t>
            </a:r>
            <a:r>
              <a:rPr lang="en-GB" sz="1300" dirty="0" smtClean="0">
                <a:latin typeface="Arial" panose="020B0604020202020204" pitchFamily="34" charset="0"/>
                <a:cs typeface="Arial" panose="020B0604020202020204" pitchFamily="34" charset="0"/>
              </a:rPr>
              <a:t>settlements are thought to have existed: </a:t>
            </a:r>
            <a:r>
              <a:rPr lang="en-GB" sz="1300" dirty="0" err="1" smtClean="0">
                <a:latin typeface="Arial" panose="020B0604020202020204" pitchFamily="34" charset="0"/>
                <a:cs typeface="Arial" panose="020B0604020202020204" pitchFamily="34" charset="0"/>
              </a:rPr>
              <a:t>Mancetter</a:t>
            </a:r>
            <a:r>
              <a:rPr lang="en-GB" sz="1300" dirty="0" smtClean="0">
                <a:latin typeface="Arial" panose="020B0604020202020204" pitchFamily="34" charset="0"/>
                <a:cs typeface="Arial" panose="020B0604020202020204" pitchFamily="34" charset="0"/>
              </a:rPr>
              <a:t>, </a:t>
            </a:r>
            <a:r>
              <a:rPr lang="en-GB" sz="1300" dirty="0" err="1" smtClean="0">
                <a:latin typeface="Arial" panose="020B0604020202020204" pitchFamily="34" charset="0"/>
                <a:cs typeface="Arial" panose="020B0604020202020204" pitchFamily="34" charset="0"/>
              </a:rPr>
              <a:t>Tripontium</a:t>
            </a:r>
            <a:r>
              <a:rPr lang="en-GB" sz="1300" dirty="0">
                <a:latin typeface="Arial" panose="020B0604020202020204" pitchFamily="34" charset="0"/>
                <a:cs typeface="Arial" panose="020B0604020202020204" pitchFamily="34" charset="0"/>
              </a:rPr>
              <a:t>,</a:t>
            </a:r>
            <a:r>
              <a:rPr lang="en-GB" sz="1300" dirty="0" smtClean="0">
                <a:latin typeface="Arial" panose="020B0604020202020204" pitchFamily="34" charset="0"/>
                <a:cs typeface="Arial" panose="020B0604020202020204" pitchFamily="34" charset="0"/>
              </a:rPr>
              <a:t> </a:t>
            </a:r>
            <a:r>
              <a:rPr lang="en-GB" sz="1300" dirty="0">
                <a:latin typeface="Arial" panose="020B0604020202020204" pitchFamily="34" charset="0"/>
                <a:cs typeface="Arial" panose="020B0604020202020204" pitchFamily="34" charset="0"/>
              </a:rPr>
              <a:t>Market </a:t>
            </a:r>
            <a:r>
              <a:rPr lang="en-GB" sz="1300" dirty="0" smtClean="0">
                <a:latin typeface="Arial" panose="020B0604020202020204" pitchFamily="34" charset="0"/>
                <a:cs typeface="Arial" panose="020B0604020202020204" pitchFamily="34" charset="0"/>
              </a:rPr>
              <a:t>Harborough, </a:t>
            </a:r>
            <a:r>
              <a:rPr lang="en-GB" sz="1300" dirty="0" err="1" smtClean="0">
                <a:latin typeface="Arial" panose="020B0604020202020204" pitchFamily="34" charset="0"/>
                <a:cs typeface="Arial" panose="020B0604020202020204" pitchFamily="34" charset="0"/>
              </a:rPr>
              <a:t>Medbourne</a:t>
            </a:r>
            <a:r>
              <a:rPr lang="en-GB" sz="1300" dirty="0">
                <a:latin typeface="Arial" panose="020B0604020202020204" pitchFamily="34" charset="0"/>
                <a:cs typeface="Arial" panose="020B0604020202020204" pitchFamily="34" charset="0"/>
              </a:rPr>
              <a:t>,</a:t>
            </a:r>
            <a:r>
              <a:rPr lang="en-GB" sz="1300" dirty="0" smtClean="0">
                <a:latin typeface="Arial" panose="020B0604020202020204" pitchFamily="34" charset="0"/>
                <a:cs typeface="Arial" panose="020B0604020202020204" pitchFamily="34" charset="0"/>
              </a:rPr>
              <a:t> </a:t>
            </a:r>
            <a:r>
              <a:rPr lang="en-GB" sz="1300" dirty="0" err="1" smtClean="0">
                <a:latin typeface="Arial" panose="020B0604020202020204" pitchFamily="34" charset="0"/>
                <a:cs typeface="Arial" panose="020B0604020202020204" pitchFamily="34" charset="0"/>
              </a:rPr>
              <a:t>Skeffington</a:t>
            </a:r>
            <a:r>
              <a:rPr lang="en-GB" sz="1300" dirty="0" smtClean="0">
                <a:latin typeface="Arial" panose="020B0604020202020204" pitchFamily="34" charset="0"/>
                <a:cs typeface="Arial" panose="020B0604020202020204" pitchFamily="34" charset="0"/>
              </a:rPr>
              <a:t>, </a:t>
            </a:r>
            <a:r>
              <a:rPr lang="en-GB" sz="1300" dirty="0">
                <a:latin typeface="Arial" panose="020B0604020202020204" pitchFamily="34" charset="0"/>
                <a:cs typeface="Arial" panose="020B0604020202020204" pitchFamily="34" charset="0"/>
              </a:rPr>
              <a:t>Great </a:t>
            </a:r>
            <a:r>
              <a:rPr lang="en-GB" sz="1300" dirty="0" err="1" smtClean="0">
                <a:latin typeface="Arial" panose="020B0604020202020204" pitchFamily="34" charset="0"/>
                <a:cs typeface="Arial" panose="020B0604020202020204" pitchFamily="34" charset="0"/>
              </a:rPr>
              <a:t>Casterton</a:t>
            </a:r>
            <a:r>
              <a:rPr lang="en-GB" sz="1300" dirty="0">
                <a:latin typeface="Arial" panose="020B0604020202020204" pitchFamily="34" charset="0"/>
                <a:cs typeface="Arial" panose="020B0604020202020204" pitchFamily="34" charset="0"/>
              </a:rPr>
              <a:t>,</a:t>
            </a:r>
            <a:r>
              <a:rPr lang="en-GB" sz="1300" dirty="0" smtClean="0">
                <a:latin typeface="Arial" panose="020B0604020202020204" pitchFamily="34" charset="0"/>
                <a:cs typeface="Arial" panose="020B0604020202020204" pitchFamily="34" charset="0"/>
              </a:rPr>
              <a:t> </a:t>
            </a:r>
            <a:r>
              <a:rPr lang="en-GB" sz="1300" dirty="0" err="1" smtClean="0">
                <a:latin typeface="Arial" panose="020B0604020202020204" pitchFamily="34" charset="0"/>
                <a:cs typeface="Arial" panose="020B0604020202020204" pitchFamily="34" charset="0"/>
              </a:rPr>
              <a:t>Thistleton</a:t>
            </a:r>
            <a:r>
              <a:rPr lang="en-GB" sz="1300" dirty="0">
                <a:latin typeface="Arial" panose="020B0604020202020204" pitchFamily="34" charset="0"/>
                <a:cs typeface="Arial" panose="020B0604020202020204" pitchFamily="34" charset="0"/>
              </a:rPr>
              <a:t>,</a:t>
            </a:r>
            <a:r>
              <a:rPr lang="en-GB" sz="1300" dirty="0" smtClean="0">
                <a:latin typeface="Arial" panose="020B0604020202020204" pitchFamily="34" charset="0"/>
                <a:cs typeface="Arial" panose="020B0604020202020204" pitchFamily="34" charset="0"/>
              </a:rPr>
              <a:t> </a:t>
            </a:r>
            <a:r>
              <a:rPr lang="en-GB" sz="1300" dirty="0">
                <a:latin typeface="Arial" panose="020B0604020202020204" pitchFamily="34" charset="0"/>
                <a:cs typeface="Arial" panose="020B0604020202020204" pitchFamily="34" charset="0"/>
              </a:rPr>
              <a:t>Kirby </a:t>
            </a:r>
            <a:r>
              <a:rPr lang="en-GB" sz="1300" dirty="0" err="1" smtClean="0">
                <a:latin typeface="Arial" panose="020B0604020202020204" pitchFamily="34" charset="0"/>
                <a:cs typeface="Arial" panose="020B0604020202020204" pitchFamily="34" charset="0"/>
              </a:rPr>
              <a:t>Bellars</a:t>
            </a:r>
            <a:r>
              <a:rPr lang="en-GB" sz="1300" dirty="0">
                <a:latin typeface="Arial" panose="020B0604020202020204" pitchFamily="34" charset="0"/>
                <a:cs typeface="Arial" panose="020B0604020202020204" pitchFamily="34" charset="0"/>
              </a:rPr>
              <a:t>,</a:t>
            </a:r>
            <a:r>
              <a:rPr lang="en-GB" sz="1300" dirty="0" smtClean="0">
                <a:latin typeface="Arial" panose="020B0604020202020204" pitchFamily="34" charset="0"/>
                <a:cs typeface="Arial" panose="020B0604020202020204" pitchFamily="34" charset="0"/>
              </a:rPr>
              <a:t> </a:t>
            </a:r>
            <a:r>
              <a:rPr lang="en-GB" sz="1300" dirty="0" err="1">
                <a:latin typeface="Arial" panose="020B0604020202020204" pitchFamily="34" charset="0"/>
                <a:cs typeface="Arial" panose="020B0604020202020204" pitchFamily="34" charset="0"/>
              </a:rPr>
              <a:t>Goadby</a:t>
            </a:r>
            <a:r>
              <a:rPr lang="en-GB" sz="1300" dirty="0">
                <a:latin typeface="Arial" panose="020B0604020202020204" pitchFamily="34" charset="0"/>
                <a:cs typeface="Arial" panose="020B0604020202020204" pitchFamily="34" charset="0"/>
              </a:rPr>
              <a:t> </a:t>
            </a:r>
            <a:r>
              <a:rPr lang="en-GB" sz="1300" dirty="0" err="1">
                <a:latin typeface="Arial" panose="020B0604020202020204" pitchFamily="34" charset="0"/>
                <a:cs typeface="Arial" panose="020B0604020202020204" pitchFamily="34" charset="0"/>
              </a:rPr>
              <a:t>Marwood</a:t>
            </a:r>
            <a:r>
              <a:rPr lang="en-GB" sz="1300" dirty="0">
                <a:latin typeface="Arial" panose="020B0604020202020204" pitchFamily="34" charset="0"/>
                <a:cs typeface="Arial" panose="020B0604020202020204" pitchFamily="34" charset="0"/>
              </a:rPr>
              <a:t> and </a:t>
            </a:r>
            <a:r>
              <a:rPr lang="en-GB" sz="1300" dirty="0" smtClean="0">
                <a:latin typeface="Arial" panose="020B0604020202020204" pitchFamily="34" charset="0"/>
                <a:cs typeface="Arial" panose="020B0604020202020204" pitchFamily="34" charset="0"/>
              </a:rPr>
              <a:t>Barrow/Quorn.</a:t>
            </a:r>
          </a:p>
          <a:p>
            <a:pPr marL="0" indent="0" algn="just">
              <a:lnSpc>
                <a:spcPct val="100000"/>
              </a:lnSpc>
              <a:spcBef>
                <a:spcPts val="360"/>
              </a:spcBef>
              <a:buNone/>
            </a:pP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r>
              <a:rPr lang="en-GB" sz="1300" dirty="0" smtClean="0">
                <a:latin typeface="Arial" panose="020B0604020202020204" pitchFamily="34" charset="0"/>
                <a:cs typeface="Arial" panose="020B0604020202020204" pitchFamily="34" charset="0"/>
              </a:rPr>
              <a:t>Roman </a:t>
            </a:r>
            <a:r>
              <a:rPr lang="en-GB" sz="1300" dirty="0">
                <a:latin typeface="Arial" panose="020B0604020202020204" pitchFamily="34" charset="0"/>
                <a:cs typeface="Arial" panose="020B0604020202020204" pitchFamily="34" charset="0"/>
              </a:rPr>
              <a:t>Leicester reached a peak in the early 4th century then began to decline. Roman civilization slowly broke </a:t>
            </a:r>
            <a:r>
              <a:rPr lang="en-GB" sz="1300" dirty="0" smtClean="0">
                <a:latin typeface="Arial" panose="020B0604020202020204" pitchFamily="34" charset="0"/>
                <a:cs typeface="Arial" panose="020B0604020202020204" pitchFamily="34" charset="0"/>
              </a:rPr>
              <a:t>down</a:t>
            </a:r>
            <a:r>
              <a:rPr lang="en-GB" sz="1300" dirty="0">
                <a:latin typeface="Arial" panose="020B0604020202020204" pitchFamily="34" charset="0"/>
                <a:cs typeface="Arial" panose="020B0604020202020204" pitchFamily="34" charset="0"/>
              </a:rPr>
              <a:t> </a:t>
            </a:r>
            <a:r>
              <a:rPr lang="en-GB" sz="1300" dirty="0" smtClean="0">
                <a:latin typeface="Arial" panose="020B0604020202020204" pitchFamily="34" charset="0"/>
                <a:cs typeface="Arial" panose="020B0604020202020204" pitchFamily="34" charset="0"/>
              </a:rPr>
              <a:t>and the Anglo-Saxons started to move into </a:t>
            </a:r>
            <a:r>
              <a:rPr lang="en-GB" sz="1300" dirty="0" smtClean="0">
                <a:solidFill>
                  <a:srgbClr val="000000"/>
                </a:solidFill>
                <a:latin typeface="Arial" panose="020B0604020202020204" pitchFamily="34" charset="0"/>
                <a:cs typeface="Arial" panose="020B0604020202020204" pitchFamily="34" charset="0"/>
              </a:rPr>
              <a:t>the area. The </a:t>
            </a:r>
            <a:r>
              <a:rPr lang="en-GB" sz="1300" dirty="0">
                <a:solidFill>
                  <a:srgbClr val="000000"/>
                </a:solidFill>
                <a:latin typeface="Arial" panose="020B0604020202020204" pitchFamily="34" charset="0"/>
                <a:cs typeface="Arial" panose="020B0604020202020204" pitchFamily="34" charset="0"/>
              </a:rPr>
              <a:t>last Roman soldiers left Britain </a:t>
            </a:r>
            <a:r>
              <a:rPr lang="en-GB" sz="1300" dirty="0" smtClean="0">
                <a:solidFill>
                  <a:srgbClr val="000000"/>
                </a:solidFill>
                <a:latin typeface="Arial" panose="020B0604020202020204" pitchFamily="34" charset="0"/>
                <a:cs typeface="Arial" panose="020B0604020202020204" pitchFamily="34" charset="0"/>
              </a:rPr>
              <a:t>around AD 407 and Roman </a:t>
            </a:r>
            <a:r>
              <a:rPr lang="en-GB" sz="1300" dirty="0">
                <a:latin typeface="Arial" panose="020B0604020202020204" pitchFamily="34" charset="0"/>
                <a:cs typeface="Arial" panose="020B0604020202020204" pitchFamily="34" charset="0"/>
              </a:rPr>
              <a:t>towns </a:t>
            </a:r>
            <a:r>
              <a:rPr lang="en-GB" sz="1300" dirty="0" smtClean="0">
                <a:latin typeface="Arial" panose="020B0604020202020204" pitchFamily="34" charset="0"/>
                <a:cs typeface="Arial" panose="020B0604020202020204" pitchFamily="34" charset="0"/>
              </a:rPr>
              <a:t>fell </a:t>
            </a:r>
            <a:r>
              <a:rPr lang="en-GB" sz="1300" dirty="0">
                <a:latin typeface="Arial" panose="020B0604020202020204" pitchFamily="34" charset="0"/>
                <a:cs typeface="Arial" panose="020B0604020202020204" pitchFamily="34" charset="0"/>
              </a:rPr>
              <a:t>into </a:t>
            </a:r>
            <a:r>
              <a:rPr lang="en-GB" sz="1300" dirty="0" smtClean="0">
                <a:latin typeface="Arial" panose="020B0604020202020204" pitchFamily="34" charset="0"/>
                <a:cs typeface="Arial" panose="020B0604020202020204" pitchFamily="34" charset="0"/>
              </a:rPr>
              <a:t>ruin; Leicester was </a:t>
            </a:r>
            <a:r>
              <a:rPr lang="en-GB" sz="1300" dirty="0">
                <a:latin typeface="Arial" panose="020B0604020202020204" pitchFamily="34" charset="0"/>
                <a:cs typeface="Arial" panose="020B0604020202020204" pitchFamily="34" charset="0"/>
              </a:rPr>
              <a:t>probably abandoned. </a:t>
            </a: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r>
              <a:rPr lang="en-GB" sz="1300" dirty="0" smtClean="0">
                <a:latin typeface="Arial" panose="020B0604020202020204" pitchFamily="34" charset="0"/>
                <a:cs typeface="Arial" panose="020B0604020202020204" pitchFamily="34" charset="0"/>
              </a:rPr>
              <a:t>Nevertheless, fieldwork undertaken in the area shows that </a:t>
            </a:r>
            <a:r>
              <a:rPr lang="en-GB" sz="1300" dirty="0">
                <a:latin typeface="Arial" panose="020B0604020202020204" pitchFamily="34" charset="0"/>
                <a:cs typeface="Arial" panose="020B0604020202020204" pitchFamily="34" charset="0"/>
              </a:rPr>
              <a:t>a large proportion of </a:t>
            </a:r>
            <a:r>
              <a:rPr lang="en-GB" sz="1300" dirty="0" smtClean="0">
                <a:latin typeface="Arial" panose="020B0604020202020204" pitchFamily="34" charset="0"/>
                <a:cs typeface="Arial" panose="020B0604020202020204" pitchFamily="34" charset="0"/>
              </a:rPr>
              <a:t>sites in and around Leicester </a:t>
            </a:r>
            <a:r>
              <a:rPr lang="en-GB" sz="1300" dirty="0">
                <a:latin typeface="Arial" panose="020B0604020202020204" pitchFamily="34" charset="0"/>
                <a:cs typeface="Arial" panose="020B0604020202020204" pitchFamily="34" charset="0"/>
              </a:rPr>
              <a:t>occupied in the 4th century also </a:t>
            </a:r>
            <a:r>
              <a:rPr lang="en-GB" sz="1300" dirty="0" smtClean="0">
                <a:latin typeface="Arial" panose="020B0604020202020204" pitchFamily="34" charset="0"/>
                <a:cs typeface="Arial" panose="020B0604020202020204" pitchFamily="34" charset="0"/>
              </a:rPr>
              <a:t>produced </a:t>
            </a:r>
            <a:r>
              <a:rPr lang="en-GB" sz="1300" dirty="0">
                <a:latin typeface="Arial" panose="020B0604020202020204" pitchFamily="34" charset="0"/>
                <a:cs typeface="Arial" panose="020B0604020202020204" pitchFamily="34" charset="0"/>
              </a:rPr>
              <a:t>Anglo-Saxon </a:t>
            </a:r>
            <a:r>
              <a:rPr lang="en-GB" sz="1300" dirty="0" smtClean="0">
                <a:latin typeface="Arial" panose="020B0604020202020204" pitchFamily="34" charset="0"/>
                <a:cs typeface="Arial" panose="020B0604020202020204" pitchFamily="34" charset="0"/>
              </a:rPr>
              <a:t>material. This suggests </a:t>
            </a:r>
            <a:r>
              <a:rPr lang="en-GB" sz="1300" dirty="0">
                <a:latin typeface="Arial" panose="020B0604020202020204" pitchFamily="34" charset="0"/>
                <a:cs typeface="Arial" panose="020B0604020202020204" pitchFamily="34" charset="0"/>
              </a:rPr>
              <a:t>that there </a:t>
            </a:r>
            <a:r>
              <a:rPr lang="en-GB" sz="1300" dirty="0" smtClean="0">
                <a:latin typeface="Arial" panose="020B0604020202020204" pitchFamily="34" charset="0"/>
                <a:cs typeface="Arial" panose="020B0604020202020204" pitchFamily="34" charset="0"/>
              </a:rPr>
              <a:t>was more continuity from Roman occupation to Saxon than previously thought.</a:t>
            </a:r>
          </a:p>
          <a:p>
            <a:pPr marL="0" indent="0" algn="just">
              <a:lnSpc>
                <a:spcPct val="100000"/>
              </a:lnSpc>
              <a:buNone/>
            </a:pPr>
            <a:endParaRPr lang="en-GB" sz="1400" dirty="0">
              <a:latin typeface="Arial" panose="020B0604020202020204" pitchFamily="34" charset="0"/>
              <a:cs typeface="Arial" panose="020B0604020202020204" pitchFamily="34" charset="0"/>
            </a:endParaRPr>
          </a:p>
        </p:txBody>
      </p:sp>
      <p:pic>
        <p:nvPicPr>
          <p:cNvPr id="6" name="Content Placeholder 5"/>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958444" y="1624746"/>
            <a:ext cx="1606434" cy="2996712"/>
          </a:xfrm>
          <a:prstGeom prst="rect">
            <a:avLst/>
          </a:prstGeom>
        </p:spPr>
      </p:pic>
      <p:sp>
        <p:nvSpPr>
          <p:cNvPr id="7" name="Rectangle 6"/>
          <p:cNvSpPr/>
          <p:nvPr/>
        </p:nvSpPr>
        <p:spPr>
          <a:xfrm>
            <a:off x="4975762" y="4788264"/>
            <a:ext cx="3289465" cy="861774"/>
          </a:xfrm>
          <a:prstGeom prst="rect">
            <a:avLst/>
          </a:prstGeom>
        </p:spPr>
        <p:txBody>
          <a:bodyPr wrap="square">
            <a:spAutoFit/>
          </a:bodyPr>
          <a:lstStyle/>
          <a:p>
            <a:pPr algn="ctr"/>
            <a:r>
              <a:rPr lang="en-GB" sz="1000" dirty="0" smtClean="0">
                <a:latin typeface="Arial" pitchFamily="34" charset="0"/>
                <a:ea typeface="Source Sans Pro" panose="020B0503030403020204" pitchFamily="34" charset="0"/>
                <a:cs typeface="Arial" pitchFamily="34" charset="0"/>
              </a:rPr>
              <a:t>Visions </a:t>
            </a:r>
            <a:r>
              <a:rPr lang="en-GB" sz="1000" dirty="0">
                <a:latin typeface="Arial" pitchFamily="34" charset="0"/>
                <a:ea typeface="Source Sans Pro" panose="020B0503030403020204" pitchFamily="34" charset="0"/>
                <a:cs typeface="Arial" pitchFamily="34" charset="0"/>
              </a:rPr>
              <a:t>of Ancient Leicester: Reconstructing Life in the Roman and Medieval Town from the Archaeology by Matthew Morris, Richard Buckley, Mike </a:t>
            </a:r>
            <a:r>
              <a:rPr lang="en-GB" sz="1000" dirty="0" err="1">
                <a:latin typeface="Arial" pitchFamily="34" charset="0"/>
                <a:ea typeface="Source Sans Pro" panose="020B0503030403020204" pitchFamily="34" charset="0"/>
                <a:cs typeface="Arial" pitchFamily="34" charset="0"/>
              </a:rPr>
              <a:t>Codd</a:t>
            </a:r>
            <a:r>
              <a:rPr lang="en-GB" sz="1000" dirty="0">
                <a:latin typeface="Arial" pitchFamily="34" charset="0"/>
                <a:ea typeface="Source Sans Pro" panose="020B0503030403020204" pitchFamily="34" charset="0"/>
                <a:cs typeface="Arial" pitchFamily="34" charset="0"/>
              </a:rPr>
              <a:t>, July 2011 </a:t>
            </a:r>
            <a:endParaRPr lang="en-GB" sz="1000" dirty="0" smtClean="0">
              <a:latin typeface="Arial" pitchFamily="34" charset="0"/>
              <a:ea typeface="Source Sans Pro" panose="020B0503030403020204" pitchFamily="34" charset="0"/>
              <a:cs typeface="Arial" pitchFamily="34" charset="0"/>
            </a:endParaRPr>
          </a:p>
          <a:p>
            <a:pPr algn="ctr"/>
            <a:r>
              <a:rPr lang="en-GB" sz="1000" dirty="0" smtClean="0">
                <a:latin typeface="Arial" pitchFamily="34" charset="0"/>
                <a:ea typeface="Source Sans Pro" panose="020B0503030403020204" pitchFamily="34" charset="0"/>
                <a:cs typeface="Arial" pitchFamily="34" charset="0"/>
              </a:rPr>
              <a:t>[Reproduced </a:t>
            </a:r>
            <a:r>
              <a:rPr lang="en-GB" sz="1000" dirty="0">
                <a:latin typeface="Arial" pitchFamily="34" charset="0"/>
                <a:ea typeface="Source Sans Pro" panose="020B0503030403020204" pitchFamily="34" charset="0"/>
                <a:cs typeface="Arial" pitchFamily="34" charset="0"/>
              </a:rPr>
              <a:t>with permission of Leicester </a:t>
            </a:r>
            <a:r>
              <a:rPr lang="en-GB" sz="1000" dirty="0" smtClean="0">
                <a:latin typeface="Arial" pitchFamily="34" charset="0"/>
                <a:ea typeface="Source Sans Pro" panose="020B0503030403020204" pitchFamily="34" charset="0"/>
                <a:cs typeface="Arial" pitchFamily="34" charset="0"/>
              </a:rPr>
              <a:t>University]</a:t>
            </a:r>
            <a:endParaRPr lang="en-GB" sz="1000" dirty="0">
              <a:latin typeface="Arial" pitchFamily="34" charset="0"/>
              <a:ea typeface="Source Sans Pro" panose="020B0503030403020204" pitchFamily="34" charset="0"/>
              <a:cs typeface="Arial" pitchFamily="34" charset="0"/>
            </a:endParaRPr>
          </a:p>
        </p:txBody>
      </p:sp>
      <p:sp>
        <p:nvSpPr>
          <p:cNvPr id="8" name="TextBox 7"/>
          <p:cNvSpPr txBox="1"/>
          <p:nvPr/>
        </p:nvSpPr>
        <p:spPr>
          <a:xfrm>
            <a:off x="4975762" y="5685260"/>
            <a:ext cx="3289465" cy="830997"/>
          </a:xfrm>
          <a:prstGeom prst="rect">
            <a:avLst/>
          </a:prstGeom>
          <a:noFill/>
        </p:spPr>
        <p:txBody>
          <a:bodyPr wrap="square" rtlCol="0">
            <a:spAutoFit/>
          </a:bodyPr>
          <a:lstStyle/>
          <a:p>
            <a:r>
              <a:rPr lang="en-GB" sz="1600" b="1" dirty="0" smtClean="0">
                <a:latin typeface="Arial" pitchFamily="34" charset="0"/>
                <a:cs typeface="Arial" pitchFamily="34" charset="0"/>
              </a:rPr>
              <a:t>What evidence do you think the artist used to create the image above?  </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24642667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b="1" dirty="0">
                <a:latin typeface="Arial"/>
                <a:cs typeface="Arial"/>
              </a:rPr>
              <a:t>(AD </a:t>
            </a:r>
            <a:r>
              <a:rPr lang="en-GB" b="1" dirty="0" smtClean="0">
                <a:latin typeface="Arial"/>
                <a:cs typeface="Arial"/>
              </a:rPr>
              <a:t>410) Saxon Leicester</a:t>
            </a:r>
            <a:endParaRPr lang="en-GB" b="1" dirty="0">
              <a:latin typeface="Arial"/>
              <a:cs typeface="Arial"/>
            </a:endParaRPr>
          </a:p>
        </p:txBody>
      </p:sp>
      <p:sp>
        <p:nvSpPr>
          <p:cNvPr id="3" name="Content Placeholder 2"/>
          <p:cNvSpPr>
            <a:spLocks noGrp="1"/>
          </p:cNvSpPr>
          <p:nvPr>
            <p:ph sz="half" idx="1"/>
          </p:nvPr>
        </p:nvSpPr>
        <p:spPr>
          <a:xfrm>
            <a:off x="628650" y="1825625"/>
            <a:ext cx="4027170" cy="4351338"/>
          </a:xfrm>
        </p:spPr>
        <p:txBody>
          <a:bodyPr>
            <a:normAutofit fontScale="92500" lnSpcReduction="20000"/>
          </a:bodyPr>
          <a:lstStyle/>
          <a:p>
            <a:pPr marL="0" indent="0" algn="just">
              <a:lnSpc>
                <a:spcPct val="100000"/>
              </a:lnSpc>
              <a:spcBef>
                <a:spcPts val="360"/>
              </a:spcBef>
              <a:buNone/>
            </a:pPr>
            <a:r>
              <a:rPr lang="en-US" sz="1400" dirty="0">
                <a:solidFill>
                  <a:srgbClr val="000000"/>
                </a:solidFill>
                <a:latin typeface="Arial" panose="020B0604020202020204" pitchFamily="34" charset="0"/>
                <a:cs typeface="Arial" panose="020B0604020202020204" pitchFamily="34" charset="0"/>
              </a:rPr>
              <a:t>As the last Roman soldiers left Britain in </a:t>
            </a:r>
            <a:r>
              <a:rPr lang="en-US" sz="1400" dirty="0" smtClean="0">
                <a:solidFill>
                  <a:srgbClr val="000000"/>
                </a:solidFill>
                <a:latin typeface="Arial" panose="020B0604020202020204" pitchFamily="34" charset="0"/>
                <a:cs typeface="Arial" panose="020B0604020202020204" pitchFamily="34" charset="0"/>
              </a:rPr>
              <a:t>AD 410</a:t>
            </a:r>
            <a:r>
              <a:rPr lang="en-US" sz="1400" dirty="0">
                <a:solidFill>
                  <a:srgbClr val="000000"/>
                </a:solidFill>
                <a:latin typeface="Arial" panose="020B0604020202020204" pitchFamily="34" charset="0"/>
                <a:cs typeface="Arial" panose="020B0604020202020204" pitchFamily="34" charset="0"/>
              </a:rPr>
              <a:t>, </a:t>
            </a:r>
            <a:r>
              <a:rPr lang="en-US" sz="1400" dirty="0" smtClean="0">
                <a:solidFill>
                  <a:srgbClr val="000000"/>
                </a:solidFill>
                <a:latin typeface="Arial" panose="020B0604020202020204" pitchFamily="34" charset="0"/>
                <a:cs typeface="Arial" panose="020B0604020202020204" pitchFamily="34" charset="0"/>
              </a:rPr>
              <a:t>the Anglo-Saxons, arrived </a:t>
            </a:r>
            <a:r>
              <a:rPr lang="en-US" sz="1400" dirty="0">
                <a:solidFill>
                  <a:srgbClr val="000000"/>
                </a:solidFill>
                <a:latin typeface="Arial" panose="020B0604020202020204" pitchFamily="34" charset="0"/>
                <a:cs typeface="Arial" panose="020B0604020202020204" pitchFamily="34" charset="0"/>
              </a:rPr>
              <a:t>in ships </a:t>
            </a:r>
            <a:r>
              <a:rPr lang="en-US" sz="1400" dirty="0" smtClean="0">
                <a:solidFill>
                  <a:srgbClr val="000000"/>
                </a:solidFill>
                <a:latin typeface="Arial" panose="020B0604020202020204" pitchFamily="34" charset="0"/>
                <a:cs typeface="Arial" panose="020B0604020202020204" pitchFamily="34" charset="0"/>
              </a:rPr>
              <a:t>across </a:t>
            </a:r>
            <a:r>
              <a:rPr lang="en-US" sz="1400" dirty="0">
                <a:solidFill>
                  <a:srgbClr val="000000"/>
                </a:solidFill>
                <a:latin typeface="Arial" panose="020B0604020202020204" pitchFamily="34" charset="0"/>
                <a:cs typeface="Arial" panose="020B0604020202020204" pitchFamily="34" charset="0"/>
              </a:rPr>
              <a:t>the </a:t>
            </a:r>
            <a:r>
              <a:rPr lang="en-US" sz="1400" dirty="0">
                <a:latin typeface="Arial" panose="020B0604020202020204" pitchFamily="34" charset="0"/>
                <a:cs typeface="Arial" panose="020B0604020202020204" pitchFamily="34" charset="0"/>
              </a:rPr>
              <a:t>North </a:t>
            </a:r>
            <a:r>
              <a:rPr lang="en-US" sz="1400" dirty="0" smtClean="0">
                <a:latin typeface="Arial" panose="020B0604020202020204" pitchFamily="34" charset="0"/>
                <a:cs typeface="Arial" panose="020B0604020202020204" pitchFamily="34" charset="0"/>
              </a:rPr>
              <a:t>Sea. They settled in Mercia, Northumberland, East Anglia and </a:t>
            </a:r>
            <a:r>
              <a:rPr lang="en-US" sz="1400" dirty="0" err="1" smtClean="0">
                <a:latin typeface="Arial" panose="020B0604020202020204" pitchFamily="34" charset="0"/>
                <a:cs typeface="Arial" panose="020B0604020202020204" pitchFamily="34" charset="0"/>
              </a:rPr>
              <a:t>Wessex</a:t>
            </a:r>
            <a:r>
              <a:rPr lang="en-US" sz="1400" dirty="0" smtClean="0">
                <a:latin typeface="Arial" panose="020B0604020202020204" pitchFamily="34" charset="0"/>
                <a:cs typeface="Arial" panose="020B0604020202020204" pitchFamily="34" charset="0"/>
              </a:rPr>
              <a:t>.</a:t>
            </a:r>
          </a:p>
          <a:p>
            <a:pPr marL="0" indent="0" algn="just">
              <a:lnSpc>
                <a:spcPct val="100000"/>
              </a:lnSpc>
              <a:spcBef>
                <a:spcPts val="360"/>
              </a:spcBef>
              <a:buNone/>
            </a:pPr>
            <a:endParaRPr lang="en-US" sz="14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r>
              <a:rPr lang="en-US" sz="1400" dirty="0" smtClean="0">
                <a:latin typeface="Arial" panose="020B0604020202020204" pitchFamily="34" charset="0"/>
                <a:cs typeface="Arial" panose="020B0604020202020204" pitchFamily="34" charset="0"/>
              </a:rPr>
              <a:t>Some Anglo-Saxons built wooden houses inside the walls of Roman towns. In Leicester, Saxon brooches </a:t>
            </a:r>
            <a:r>
              <a:rPr lang="en-US" sz="1400" dirty="0">
                <a:latin typeface="Arial" panose="020B0604020202020204" pitchFamily="34" charset="0"/>
                <a:cs typeface="Arial" panose="020B0604020202020204" pitchFamily="34" charset="0"/>
              </a:rPr>
              <a:t>from the </a:t>
            </a:r>
            <a:r>
              <a:rPr lang="en-US" sz="1400" dirty="0" smtClean="0">
                <a:latin typeface="Arial" panose="020B0604020202020204" pitchFamily="34" charset="0"/>
                <a:cs typeface="Arial" panose="020B0604020202020204" pitchFamily="34" charset="0"/>
              </a:rPr>
              <a:t>AD 400s </a:t>
            </a:r>
            <a:r>
              <a:rPr lang="en-US" sz="1400" dirty="0">
                <a:latin typeface="Arial" panose="020B0604020202020204" pitchFamily="34" charset="0"/>
                <a:cs typeface="Arial" panose="020B0604020202020204" pitchFamily="34" charset="0"/>
              </a:rPr>
              <a:t>and 500s </a:t>
            </a:r>
            <a:r>
              <a:rPr lang="en-US" sz="1400" dirty="0" smtClean="0">
                <a:latin typeface="Arial" panose="020B0604020202020204" pitchFamily="34" charset="0"/>
                <a:cs typeface="Arial" panose="020B0604020202020204" pitchFamily="34" charset="0"/>
              </a:rPr>
              <a:t>have been found in the area now known as </a:t>
            </a:r>
            <a:r>
              <a:rPr lang="en-US" sz="1400" dirty="0" err="1" smtClean="0">
                <a:latin typeface="Arial" panose="020B0604020202020204" pitchFamily="34" charset="0"/>
                <a:cs typeface="Arial" panose="020B0604020202020204" pitchFamily="34" charset="0"/>
              </a:rPr>
              <a:t>Highcross</a:t>
            </a:r>
            <a:r>
              <a:rPr lang="en-US" sz="1400" dirty="0" smtClean="0">
                <a:latin typeface="Arial" panose="020B0604020202020204" pitchFamily="34" charset="0"/>
                <a:cs typeface="Arial" panose="020B0604020202020204" pitchFamily="34" charset="0"/>
              </a:rPr>
              <a:t>, showing that they settled there. Also, cemeteries and timber halls dating from that period have been found across Leicestershire, suggesting that town sites were important in early Saxon times.</a:t>
            </a:r>
          </a:p>
          <a:p>
            <a:pPr marL="0" indent="0" algn="just">
              <a:lnSpc>
                <a:spcPct val="100000"/>
              </a:lnSpc>
              <a:spcBef>
                <a:spcPts val="360"/>
              </a:spcBef>
              <a:buNone/>
            </a:pPr>
            <a:endParaRPr lang="en-US" sz="14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r>
              <a:rPr lang="en-US" sz="1400" dirty="0" smtClean="0">
                <a:latin typeface="Arial" panose="020B0604020202020204" pitchFamily="34" charset="0"/>
                <a:cs typeface="Arial" panose="020B0604020202020204" pitchFamily="34" charset="0"/>
              </a:rPr>
              <a:t>The Romans called the Anglo-Saxons ‘barbarians’. Whilst some tribes traded with the Romans, many fought them. </a:t>
            </a:r>
          </a:p>
          <a:p>
            <a:pPr marL="0" indent="0" algn="just">
              <a:lnSpc>
                <a:spcPct val="100000"/>
              </a:lnSpc>
              <a:spcBef>
                <a:spcPts val="360"/>
              </a:spcBef>
              <a:buNone/>
            </a:pPr>
            <a:endParaRPr lang="en-US" sz="14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r>
              <a:rPr lang="en-US" sz="1400" dirty="0" smtClean="0">
                <a:latin typeface="Arial" panose="020B0604020202020204" pitchFamily="34" charset="0"/>
                <a:cs typeface="Arial" panose="020B0604020202020204" pitchFamily="34" charset="0"/>
              </a:rPr>
              <a:t>The Anglo-Saxons were farmers who lived in villages rather than cities. Most people in Roman Britain were Christians, but the Anglo-Saxons worshipped gods and goddesses. Their beliefs were similar to the Celts who lived in Britain before the Romans invaded. </a:t>
            </a:r>
          </a:p>
          <a:p>
            <a:pPr marL="0" indent="0">
              <a:lnSpc>
                <a:spcPct val="100000"/>
              </a:lnSpc>
              <a:buNone/>
            </a:pPr>
            <a:endParaRPr lang="en-US" sz="1400" dirty="0" smtClean="0">
              <a:latin typeface="Arial" panose="020B0604020202020204" pitchFamily="34" charset="0"/>
              <a:cs typeface="Arial" panose="020B0604020202020204" pitchFamily="34" charset="0"/>
            </a:endParaRPr>
          </a:p>
          <a:p>
            <a:pPr marL="0" indent="0">
              <a:lnSpc>
                <a:spcPct val="100000"/>
              </a:lnSpc>
              <a:buNone/>
            </a:pPr>
            <a:endParaRPr lang="en-US" sz="1400"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4124" y="1603053"/>
            <a:ext cx="2839284" cy="2710878"/>
          </a:xfrm>
          <a:prstGeom prst="rect">
            <a:avLst/>
          </a:prstGeom>
        </p:spPr>
      </p:pic>
      <p:sp>
        <p:nvSpPr>
          <p:cNvPr id="4" name="Rectangle 3"/>
          <p:cNvSpPr/>
          <p:nvPr/>
        </p:nvSpPr>
        <p:spPr>
          <a:xfrm>
            <a:off x="5016817" y="4334395"/>
            <a:ext cx="3607637" cy="707886"/>
          </a:xfrm>
          <a:prstGeom prst="rect">
            <a:avLst/>
          </a:prstGeom>
        </p:spPr>
        <p:txBody>
          <a:bodyPr wrap="square">
            <a:spAutoFit/>
          </a:bodyPr>
          <a:lstStyle/>
          <a:p>
            <a:pPr algn="ctr"/>
            <a:r>
              <a:rPr lang="en-GB" sz="1000" dirty="0" smtClean="0">
                <a:latin typeface="Arial" pitchFamily="34" charset="0"/>
                <a:ea typeface="Source Sans Pro" panose="020B0503030403020204" pitchFamily="34" charset="0"/>
                <a:cs typeface="Arial" pitchFamily="34" charset="0"/>
              </a:rPr>
              <a:t>Visions </a:t>
            </a:r>
            <a:r>
              <a:rPr lang="en-GB" sz="1000" dirty="0">
                <a:latin typeface="Arial" pitchFamily="34" charset="0"/>
                <a:ea typeface="Source Sans Pro" panose="020B0503030403020204" pitchFamily="34" charset="0"/>
                <a:cs typeface="Arial" pitchFamily="34" charset="0"/>
              </a:rPr>
              <a:t>of Ancient Leicester: Reconstructing Life in the Roman and Medieval Town from the Archaeology by Matthew Morris, Richard Buckley, Mike </a:t>
            </a:r>
            <a:r>
              <a:rPr lang="en-GB" sz="1000" dirty="0" err="1">
                <a:latin typeface="Arial" pitchFamily="34" charset="0"/>
                <a:ea typeface="Source Sans Pro" panose="020B0503030403020204" pitchFamily="34" charset="0"/>
                <a:cs typeface="Arial" pitchFamily="34" charset="0"/>
              </a:rPr>
              <a:t>Codd</a:t>
            </a:r>
            <a:r>
              <a:rPr lang="en-GB" sz="1000" dirty="0">
                <a:latin typeface="Arial" pitchFamily="34" charset="0"/>
                <a:ea typeface="Source Sans Pro" panose="020B0503030403020204" pitchFamily="34" charset="0"/>
                <a:cs typeface="Arial" pitchFamily="34" charset="0"/>
              </a:rPr>
              <a:t>, July 2011 </a:t>
            </a:r>
            <a:endParaRPr lang="en-GB" sz="1000" dirty="0" smtClean="0">
              <a:latin typeface="Arial" pitchFamily="34" charset="0"/>
              <a:ea typeface="Source Sans Pro" panose="020B0503030403020204" pitchFamily="34" charset="0"/>
              <a:cs typeface="Arial" pitchFamily="34" charset="0"/>
            </a:endParaRPr>
          </a:p>
          <a:p>
            <a:pPr algn="ctr"/>
            <a:r>
              <a:rPr lang="en-GB" sz="1000" dirty="0" smtClean="0">
                <a:latin typeface="Arial" pitchFamily="34" charset="0"/>
                <a:ea typeface="Source Sans Pro" panose="020B0503030403020204" pitchFamily="34" charset="0"/>
                <a:cs typeface="Arial" pitchFamily="34" charset="0"/>
              </a:rPr>
              <a:t>[Reproduced </a:t>
            </a:r>
            <a:r>
              <a:rPr lang="en-GB" sz="1000" dirty="0">
                <a:latin typeface="Arial" pitchFamily="34" charset="0"/>
                <a:ea typeface="Source Sans Pro" panose="020B0503030403020204" pitchFamily="34" charset="0"/>
                <a:cs typeface="Arial" pitchFamily="34" charset="0"/>
              </a:rPr>
              <a:t>with permission of Leicester </a:t>
            </a:r>
            <a:r>
              <a:rPr lang="en-GB" sz="1000" dirty="0" smtClean="0">
                <a:latin typeface="Arial" pitchFamily="34" charset="0"/>
                <a:ea typeface="Source Sans Pro" panose="020B0503030403020204" pitchFamily="34" charset="0"/>
                <a:cs typeface="Arial" pitchFamily="34" charset="0"/>
              </a:rPr>
              <a:t>University]</a:t>
            </a:r>
            <a:endParaRPr lang="en-GB" sz="1000" dirty="0">
              <a:latin typeface="Arial" pitchFamily="34" charset="0"/>
              <a:ea typeface="Source Sans Pro" panose="020B0503030403020204" pitchFamily="34" charset="0"/>
              <a:cs typeface="Arial" pitchFamily="34" charset="0"/>
            </a:endParaRPr>
          </a:p>
        </p:txBody>
      </p:sp>
      <p:sp>
        <p:nvSpPr>
          <p:cNvPr id="7" name="TextBox 6"/>
          <p:cNvSpPr txBox="1"/>
          <p:nvPr/>
        </p:nvSpPr>
        <p:spPr>
          <a:xfrm>
            <a:off x="5016817" y="5196169"/>
            <a:ext cx="3732892" cy="1077218"/>
          </a:xfrm>
          <a:prstGeom prst="rect">
            <a:avLst/>
          </a:prstGeom>
          <a:noFill/>
        </p:spPr>
        <p:txBody>
          <a:bodyPr wrap="square" rtlCol="0">
            <a:spAutoFit/>
          </a:bodyPr>
          <a:lstStyle/>
          <a:p>
            <a:r>
              <a:rPr lang="en-GB" sz="1600" b="1" dirty="0" smtClean="0">
                <a:latin typeface="Arial" pitchFamily="34" charset="0"/>
                <a:cs typeface="Arial" pitchFamily="34" charset="0"/>
              </a:rPr>
              <a:t>Does this artist give the impression that Anglo-Saxon life was barbaric? Why do you think some people thought they were?</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38414812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latin typeface="Arial" panose="020B0604020202020204" pitchFamily="34" charset="0"/>
                <a:cs typeface="Arial" panose="020B0604020202020204" pitchFamily="34" charset="0"/>
              </a:rPr>
              <a:t>(c. AD 500-50) Glen </a:t>
            </a:r>
            <a:r>
              <a:rPr lang="en-GB" b="1" dirty="0" err="1" smtClean="0">
                <a:latin typeface="Arial" panose="020B0604020202020204" pitchFamily="34" charset="0"/>
                <a:cs typeface="Arial" panose="020B0604020202020204" pitchFamily="34" charset="0"/>
              </a:rPr>
              <a:t>Parva</a:t>
            </a:r>
            <a:r>
              <a:rPr lang="en-GB" b="1" dirty="0" smtClean="0">
                <a:latin typeface="Arial" panose="020B0604020202020204" pitchFamily="34" charset="0"/>
                <a:cs typeface="Arial" panose="020B0604020202020204" pitchFamily="34" charset="0"/>
              </a:rPr>
              <a:t> Lady</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28650" y="1637733"/>
            <a:ext cx="4034790" cy="4584917"/>
          </a:xfrm>
        </p:spPr>
        <p:txBody>
          <a:bodyPr>
            <a:noAutofit/>
          </a:bodyPr>
          <a:lstStyle/>
          <a:p>
            <a:pPr marL="0" indent="0" algn="just" fontAlgn="base">
              <a:lnSpc>
                <a:spcPct val="100000"/>
              </a:lnSpc>
              <a:spcBef>
                <a:spcPts val="360"/>
              </a:spcBef>
              <a:buNone/>
            </a:pPr>
            <a:r>
              <a:rPr lang="en-GB" sz="1300" dirty="0">
                <a:latin typeface="Arial" panose="020B0604020202020204" pitchFamily="34" charset="0"/>
                <a:cs typeface="Arial" panose="020B0604020202020204" pitchFamily="34" charset="0"/>
              </a:rPr>
              <a:t>In 1866, at Rye Hill Close, about a mile </a:t>
            </a:r>
            <a:r>
              <a:rPr lang="en-GB" sz="1300" dirty="0" smtClean="0">
                <a:latin typeface="Arial" panose="020B0604020202020204" pitchFamily="34" charset="0"/>
                <a:cs typeface="Arial" panose="020B0604020202020204" pitchFamily="34" charset="0"/>
              </a:rPr>
              <a:t>north-west </a:t>
            </a:r>
            <a:r>
              <a:rPr lang="en-GB" sz="1300" dirty="0">
                <a:latin typeface="Arial" panose="020B0604020202020204" pitchFamily="34" charset="0"/>
                <a:cs typeface="Arial" panose="020B0604020202020204" pitchFamily="34" charset="0"/>
              </a:rPr>
              <a:t>of Glen </a:t>
            </a:r>
            <a:r>
              <a:rPr lang="en-GB" sz="1300" dirty="0" err="1">
                <a:latin typeface="Arial" panose="020B0604020202020204" pitchFamily="34" charset="0"/>
                <a:cs typeface="Arial" panose="020B0604020202020204" pitchFamily="34" charset="0"/>
              </a:rPr>
              <a:t>Parva</a:t>
            </a:r>
            <a:r>
              <a:rPr lang="en-GB" sz="1300" dirty="0">
                <a:latin typeface="Arial" panose="020B0604020202020204" pitchFamily="34" charset="0"/>
                <a:cs typeface="Arial" panose="020B0604020202020204" pitchFamily="34" charset="0"/>
              </a:rPr>
              <a:t>, to the south of Leicester, workmen were digging for gravel. About </a:t>
            </a:r>
            <a:r>
              <a:rPr lang="en-GB" sz="1300" dirty="0" smtClean="0">
                <a:latin typeface="Arial" panose="020B0604020202020204" pitchFamily="34" charset="0"/>
                <a:cs typeface="Arial" panose="020B0604020202020204" pitchFamily="34" charset="0"/>
              </a:rPr>
              <a:t>2ft below </a:t>
            </a:r>
            <a:r>
              <a:rPr lang="en-GB" sz="1300" dirty="0">
                <a:latin typeface="Arial" panose="020B0604020202020204" pitchFamily="34" charset="0"/>
                <a:cs typeface="Arial" panose="020B0604020202020204" pitchFamily="34" charset="0"/>
              </a:rPr>
              <a:t>the </a:t>
            </a:r>
            <a:r>
              <a:rPr lang="en-GB" sz="1300" dirty="0" smtClean="0">
                <a:latin typeface="Arial" panose="020B0604020202020204" pitchFamily="34" charset="0"/>
                <a:cs typeface="Arial" panose="020B0604020202020204" pitchFamily="34" charset="0"/>
              </a:rPr>
              <a:t>ground they exposed the </a:t>
            </a:r>
            <a:r>
              <a:rPr lang="en-GB" sz="1300" dirty="0">
                <a:latin typeface="Arial" panose="020B0604020202020204" pitchFamily="34" charset="0"/>
                <a:cs typeface="Arial" panose="020B0604020202020204" pitchFamily="34" charset="0"/>
              </a:rPr>
              <a:t>remains of a Saxon </a:t>
            </a:r>
            <a:r>
              <a:rPr lang="en-GB" sz="1300" dirty="0" smtClean="0">
                <a:latin typeface="Arial" panose="020B0604020202020204" pitchFamily="34" charset="0"/>
                <a:cs typeface="Arial" panose="020B0604020202020204" pitchFamily="34" charset="0"/>
              </a:rPr>
              <a:t>woman </a:t>
            </a:r>
            <a:r>
              <a:rPr lang="en-GB" sz="1300" dirty="0">
                <a:latin typeface="Arial" panose="020B0604020202020204" pitchFamily="34" charset="0"/>
                <a:cs typeface="Arial" panose="020B0604020202020204" pitchFamily="34" charset="0"/>
              </a:rPr>
              <a:t>who died around </a:t>
            </a:r>
            <a:r>
              <a:rPr lang="en-GB" sz="1300" dirty="0" smtClean="0">
                <a:latin typeface="Arial" panose="020B0604020202020204" pitchFamily="34" charset="0"/>
                <a:cs typeface="Arial" panose="020B0604020202020204" pitchFamily="34" charset="0"/>
              </a:rPr>
              <a:t>AD 500-50. </a:t>
            </a:r>
          </a:p>
          <a:p>
            <a:pPr marL="0" indent="0" algn="just" fontAlgn="base">
              <a:lnSpc>
                <a:spcPct val="100000"/>
              </a:lnSpc>
              <a:spcBef>
                <a:spcPts val="360"/>
              </a:spcBef>
              <a:buNone/>
            </a:pPr>
            <a:endParaRPr lang="en-GB" sz="1300" dirty="0" smtClean="0">
              <a:latin typeface="Arial" panose="020B0604020202020204" pitchFamily="34" charset="0"/>
              <a:cs typeface="Arial" panose="020B0604020202020204" pitchFamily="34" charset="0"/>
            </a:endParaRPr>
          </a:p>
          <a:p>
            <a:pPr marL="0" indent="0" algn="just" fontAlgn="base">
              <a:lnSpc>
                <a:spcPct val="100000"/>
              </a:lnSpc>
              <a:spcBef>
                <a:spcPts val="360"/>
              </a:spcBef>
              <a:buNone/>
            </a:pPr>
            <a:r>
              <a:rPr lang="en-GB" sz="1300" dirty="0" smtClean="0">
                <a:latin typeface="Arial" panose="020B0604020202020204" pitchFamily="34" charset="0"/>
                <a:cs typeface="Arial" panose="020B0604020202020204" pitchFamily="34" charset="0"/>
              </a:rPr>
              <a:t>The woman had been buried with jewellery, fragments of an ivory ring, a glass beaker and two bone plates (probably from a knife handle).</a:t>
            </a:r>
          </a:p>
          <a:p>
            <a:pPr marL="0" indent="0" algn="just" fontAlgn="base">
              <a:lnSpc>
                <a:spcPct val="100000"/>
              </a:lnSpc>
              <a:spcBef>
                <a:spcPts val="360"/>
              </a:spcBef>
              <a:buNone/>
            </a:pPr>
            <a:endParaRPr lang="en-GB" sz="1300" dirty="0">
              <a:latin typeface="Arial" panose="020B0604020202020204" pitchFamily="34" charset="0"/>
              <a:cs typeface="Arial" panose="020B0604020202020204" pitchFamily="34" charset="0"/>
            </a:endParaRPr>
          </a:p>
          <a:p>
            <a:pPr marL="0" indent="0" algn="just">
              <a:lnSpc>
                <a:spcPct val="100000"/>
              </a:lnSpc>
              <a:spcBef>
                <a:spcPts val="360"/>
              </a:spcBef>
              <a:buNone/>
            </a:pPr>
            <a:r>
              <a:rPr lang="en-GB" sz="1300" dirty="0">
                <a:latin typeface="Arial" panose="020B0604020202020204" pitchFamily="34" charset="0"/>
                <a:cs typeface="Arial" panose="020B0604020202020204" pitchFamily="34" charset="0"/>
              </a:rPr>
              <a:t>The </a:t>
            </a:r>
            <a:r>
              <a:rPr lang="en-GB" sz="1300" dirty="0" smtClean="0">
                <a:latin typeface="Arial" panose="020B0604020202020204" pitchFamily="34" charset="0"/>
                <a:cs typeface="Arial" panose="020B0604020202020204" pitchFamily="34" charset="0"/>
              </a:rPr>
              <a:t>‘Glen </a:t>
            </a:r>
            <a:r>
              <a:rPr lang="en-GB" sz="1300" dirty="0" err="1">
                <a:latin typeface="Arial" panose="020B0604020202020204" pitchFamily="34" charset="0"/>
                <a:cs typeface="Arial" panose="020B0604020202020204" pitchFamily="34" charset="0"/>
              </a:rPr>
              <a:t>Parva</a:t>
            </a:r>
            <a:r>
              <a:rPr lang="en-GB" sz="1300" dirty="0">
                <a:latin typeface="Arial" panose="020B0604020202020204" pitchFamily="34" charset="0"/>
                <a:cs typeface="Arial" panose="020B0604020202020204" pitchFamily="34" charset="0"/>
              </a:rPr>
              <a:t> </a:t>
            </a:r>
            <a:r>
              <a:rPr lang="en-GB" sz="1300" dirty="0" smtClean="0">
                <a:latin typeface="Arial" panose="020B0604020202020204" pitchFamily="34" charset="0"/>
                <a:cs typeface="Arial" panose="020B0604020202020204" pitchFamily="34" charset="0"/>
              </a:rPr>
              <a:t>Lady’ (as she is called) helps us understand how the Anglo-Saxons lived in Leicestershire during </a:t>
            </a:r>
            <a:r>
              <a:rPr lang="en-GB" sz="1300" dirty="0">
                <a:latin typeface="Arial" panose="020B0604020202020204" pitchFamily="34" charset="0"/>
                <a:cs typeface="Arial" panose="020B0604020202020204" pitchFamily="34" charset="0"/>
              </a:rPr>
              <a:t>the </a:t>
            </a:r>
            <a:r>
              <a:rPr lang="en-GB" sz="1300" dirty="0" smtClean="0">
                <a:latin typeface="Arial" panose="020B0604020202020204" pitchFamily="34" charset="0"/>
                <a:cs typeface="Arial" panose="020B0604020202020204" pitchFamily="34" charset="0"/>
              </a:rPr>
              <a:t>6th</a:t>
            </a:r>
            <a:r>
              <a:rPr lang="en-GB" sz="1300" baseline="30000" dirty="0" smtClean="0">
                <a:latin typeface="Arial" panose="020B0604020202020204" pitchFamily="34" charset="0"/>
                <a:cs typeface="Arial" panose="020B0604020202020204" pitchFamily="34" charset="0"/>
              </a:rPr>
              <a:t> </a:t>
            </a:r>
            <a:r>
              <a:rPr lang="en-GB" sz="1300" dirty="0" smtClean="0">
                <a:latin typeface="Arial" panose="020B0604020202020204" pitchFamily="34" charset="0"/>
                <a:cs typeface="Arial" panose="020B0604020202020204" pitchFamily="34" charset="0"/>
              </a:rPr>
              <a:t>century. Due </a:t>
            </a:r>
            <a:r>
              <a:rPr lang="en-GB" sz="1300" dirty="0">
                <a:latin typeface="Arial" panose="020B0604020202020204" pitchFamily="34" charset="0"/>
                <a:cs typeface="Arial" panose="020B0604020202020204" pitchFamily="34" charset="0"/>
              </a:rPr>
              <a:t>to her early date, evident high status, the distance of the burial from any known church sites and </a:t>
            </a:r>
            <a:r>
              <a:rPr lang="en-GB" sz="1300" dirty="0" smtClean="0">
                <a:latin typeface="Arial" panose="020B0604020202020204" pitchFamily="34" charset="0"/>
                <a:cs typeface="Arial" panose="020B0604020202020204" pitchFamily="34" charset="0"/>
              </a:rPr>
              <a:t>the lack </a:t>
            </a:r>
            <a:r>
              <a:rPr lang="en-GB" sz="1300" dirty="0">
                <a:latin typeface="Arial" panose="020B0604020202020204" pitchFamily="34" charset="0"/>
                <a:cs typeface="Arial" panose="020B0604020202020204" pitchFamily="34" charset="0"/>
              </a:rPr>
              <a:t>of </a:t>
            </a:r>
            <a:r>
              <a:rPr lang="en-GB" sz="1300" dirty="0" smtClean="0">
                <a:latin typeface="Arial" panose="020B0604020202020204" pitchFamily="34" charset="0"/>
                <a:cs typeface="Arial" panose="020B0604020202020204" pitchFamily="34" charset="0"/>
              </a:rPr>
              <a:t>religious objects</a:t>
            </a:r>
            <a:r>
              <a:rPr lang="en-GB" sz="1300" dirty="0">
                <a:latin typeface="Arial" panose="020B0604020202020204" pitchFamily="34" charset="0"/>
                <a:cs typeface="Arial" panose="020B0604020202020204" pitchFamily="34" charset="0"/>
              </a:rPr>
              <a:t>, it is </a:t>
            </a:r>
            <a:r>
              <a:rPr lang="en-GB" sz="1300" dirty="0" smtClean="0">
                <a:latin typeface="Arial" panose="020B0604020202020204" pitchFamily="34" charset="0"/>
                <a:cs typeface="Arial" panose="020B0604020202020204" pitchFamily="34" charset="0"/>
              </a:rPr>
              <a:t>likely </a:t>
            </a:r>
            <a:r>
              <a:rPr lang="en-GB" sz="1300" dirty="0">
                <a:latin typeface="Arial" panose="020B0604020202020204" pitchFamily="34" charset="0"/>
                <a:cs typeface="Arial" panose="020B0604020202020204" pitchFamily="34" charset="0"/>
              </a:rPr>
              <a:t>that she was a pagan. </a:t>
            </a:r>
            <a:r>
              <a:rPr lang="en-GB" sz="1300" dirty="0" smtClean="0">
                <a:latin typeface="Arial" panose="020B0604020202020204" pitchFamily="34" charset="0"/>
                <a:cs typeface="Arial" panose="020B0604020202020204" pitchFamily="34" charset="0"/>
              </a:rPr>
              <a:t>Her belongings demonstrate </a:t>
            </a:r>
            <a:r>
              <a:rPr lang="en-GB" sz="1300" dirty="0">
                <a:latin typeface="Arial" panose="020B0604020202020204" pitchFamily="34" charset="0"/>
                <a:cs typeface="Arial" panose="020B0604020202020204" pitchFamily="34" charset="0"/>
              </a:rPr>
              <a:t>that the early Saxon period was far from being a </a:t>
            </a:r>
            <a:r>
              <a:rPr lang="en-GB" sz="1300" dirty="0" smtClean="0">
                <a:latin typeface="Arial" panose="020B0604020202020204" pitchFamily="34" charset="0"/>
                <a:cs typeface="Arial" panose="020B0604020202020204" pitchFamily="34" charset="0"/>
              </a:rPr>
              <a:t>‘dark </a:t>
            </a:r>
            <a:r>
              <a:rPr lang="en-GB" sz="1300" dirty="0">
                <a:latin typeface="Arial" panose="020B0604020202020204" pitchFamily="34" charset="0"/>
                <a:cs typeface="Arial" panose="020B0604020202020204" pitchFamily="34" charset="0"/>
              </a:rPr>
              <a:t>a</a:t>
            </a:r>
            <a:r>
              <a:rPr lang="en-GB" sz="1300" dirty="0" smtClean="0">
                <a:latin typeface="Arial" panose="020B0604020202020204" pitchFamily="34" charset="0"/>
                <a:cs typeface="Arial" panose="020B0604020202020204" pitchFamily="34" charset="0"/>
              </a:rPr>
              <a:t>ge</a:t>
            </a:r>
            <a:r>
              <a:rPr lang="en-GB" sz="1300" dirty="0">
                <a:latin typeface="Arial" panose="020B0604020202020204" pitchFamily="34" charset="0"/>
                <a:cs typeface="Arial" panose="020B0604020202020204" pitchFamily="34" charset="0"/>
              </a:rPr>
              <a:t>’. </a:t>
            </a: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r>
              <a:rPr lang="en-GB" sz="1300" dirty="0" smtClean="0">
                <a:latin typeface="Arial" panose="020B0604020202020204" pitchFamily="34" charset="0"/>
                <a:cs typeface="Arial" panose="020B0604020202020204" pitchFamily="34" charset="0"/>
              </a:rPr>
              <a:t>The Glen </a:t>
            </a:r>
            <a:r>
              <a:rPr lang="en-GB" sz="1300" dirty="0" err="1">
                <a:latin typeface="Arial" panose="020B0604020202020204" pitchFamily="34" charset="0"/>
                <a:cs typeface="Arial" panose="020B0604020202020204" pitchFamily="34" charset="0"/>
              </a:rPr>
              <a:t>Parva</a:t>
            </a:r>
            <a:r>
              <a:rPr lang="en-GB" sz="1300" dirty="0">
                <a:latin typeface="Arial" panose="020B0604020202020204" pitchFamily="34" charset="0"/>
                <a:cs typeface="Arial" panose="020B0604020202020204" pitchFamily="34" charset="0"/>
              </a:rPr>
              <a:t> </a:t>
            </a:r>
            <a:r>
              <a:rPr lang="en-GB" sz="1300" dirty="0" smtClean="0">
                <a:latin typeface="Arial" panose="020B0604020202020204" pitchFamily="34" charset="0"/>
                <a:cs typeface="Arial" panose="020B0604020202020204" pitchFamily="34" charset="0"/>
              </a:rPr>
              <a:t>Lady is now on </a:t>
            </a:r>
            <a:r>
              <a:rPr lang="en-GB" sz="1300" dirty="0">
                <a:latin typeface="Arial" panose="020B0604020202020204" pitchFamily="34" charset="0"/>
                <a:cs typeface="Arial" panose="020B0604020202020204" pitchFamily="34" charset="0"/>
              </a:rPr>
              <a:t>display in the Jewry Wall </a:t>
            </a:r>
            <a:r>
              <a:rPr lang="en-GB" sz="1300" dirty="0" smtClean="0">
                <a:latin typeface="Arial" panose="020B0604020202020204" pitchFamily="34" charset="0"/>
                <a:cs typeface="Arial" panose="020B0604020202020204" pitchFamily="34" charset="0"/>
              </a:rPr>
              <a:t>Museum in Leicester.</a:t>
            </a:r>
            <a:endParaRPr lang="en-GB" sz="13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9516" y="1637734"/>
            <a:ext cx="1565184" cy="3203955"/>
          </a:xfrm>
          <a:prstGeom prst="rect">
            <a:avLst/>
          </a:prstGeom>
        </p:spPr>
      </p:pic>
      <p:sp>
        <p:nvSpPr>
          <p:cNvPr id="5" name="Rectangle 4"/>
          <p:cNvSpPr/>
          <p:nvPr/>
        </p:nvSpPr>
        <p:spPr>
          <a:xfrm>
            <a:off x="5340927" y="5083877"/>
            <a:ext cx="3262746" cy="400110"/>
          </a:xfrm>
          <a:prstGeom prst="rect">
            <a:avLst/>
          </a:prstGeom>
        </p:spPr>
        <p:txBody>
          <a:bodyPr wrap="square">
            <a:spAutoFit/>
          </a:bodyPr>
          <a:lstStyle/>
          <a:p>
            <a:pPr algn="ctr"/>
            <a:r>
              <a:rPr lang="en-GB" sz="1000" dirty="0">
                <a:latin typeface="Arial" pitchFamily="34" charset="0"/>
                <a:ea typeface="Source Sans Pro Light" panose="020B0403030403020204" pitchFamily="34" charset="0"/>
                <a:cs typeface="Arial" pitchFamily="34" charset="0"/>
              </a:rPr>
              <a:t>Glen </a:t>
            </a:r>
            <a:r>
              <a:rPr lang="en-GB" sz="1000" dirty="0" err="1">
                <a:latin typeface="Arial" pitchFamily="34" charset="0"/>
                <a:ea typeface="Source Sans Pro Light" panose="020B0403030403020204" pitchFamily="34" charset="0"/>
                <a:cs typeface="Arial" pitchFamily="34" charset="0"/>
              </a:rPr>
              <a:t>Parva</a:t>
            </a:r>
            <a:r>
              <a:rPr lang="en-GB" sz="1000" dirty="0">
                <a:latin typeface="Arial" pitchFamily="34" charset="0"/>
                <a:ea typeface="Source Sans Pro Light" panose="020B0403030403020204" pitchFamily="34" charset="0"/>
                <a:cs typeface="Arial" pitchFamily="34" charset="0"/>
              </a:rPr>
              <a:t> Lady</a:t>
            </a:r>
          </a:p>
          <a:p>
            <a:pPr algn="ctr"/>
            <a:r>
              <a:rPr lang="en-GB" sz="1000" dirty="0" smtClean="0">
                <a:latin typeface="Arial" pitchFamily="34" charset="0"/>
                <a:ea typeface="Source Sans Pro Light" panose="020B0403030403020204" pitchFamily="34" charset="0"/>
                <a:cs typeface="Arial" pitchFamily="34" charset="0"/>
              </a:rPr>
              <a:t>[Reproduced with </a:t>
            </a:r>
            <a:r>
              <a:rPr lang="en-GB" sz="1000" dirty="0">
                <a:latin typeface="Arial" pitchFamily="34" charset="0"/>
                <a:ea typeface="Source Sans Pro Light" panose="020B0403030403020204" pitchFamily="34" charset="0"/>
                <a:cs typeface="Arial" pitchFamily="34" charset="0"/>
              </a:rPr>
              <a:t>permission of Leicester City </a:t>
            </a:r>
            <a:r>
              <a:rPr lang="en-GB" sz="1000" dirty="0" smtClean="0">
                <a:latin typeface="Arial" pitchFamily="34" charset="0"/>
                <a:ea typeface="Source Sans Pro Light" panose="020B0403030403020204" pitchFamily="34" charset="0"/>
                <a:cs typeface="Arial" pitchFamily="34" charset="0"/>
              </a:rPr>
              <a:t>Council]</a:t>
            </a:r>
            <a:endParaRPr lang="en-GB" sz="1000" dirty="0">
              <a:latin typeface="Arial" pitchFamily="34" charset="0"/>
              <a:ea typeface="Source Sans Pro Light" panose="020B0403030403020204" pitchFamily="34" charset="0"/>
              <a:cs typeface="Arial" pitchFamily="34" charset="0"/>
            </a:endParaRPr>
          </a:p>
        </p:txBody>
      </p:sp>
      <p:sp>
        <p:nvSpPr>
          <p:cNvPr id="7" name="TextBox 6"/>
          <p:cNvSpPr txBox="1"/>
          <p:nvPr/>
        </p:nvSpPr>
        <p:spPr>
          <a:xfrm>
            <a:off x="5266153" y="5637876"/>
            <a:ext cx="3411911" cy="830997"/>
          </a:xfrm>
          <a:prstGeom prst="rect">
            <a:avLst/>
          </a:prstGeom>
          <a:noFill/>
        </p:spPr>
        <p:txBody>
          <a:bodyPr wrap="square" rtlCol="0">
            <a:spAutoFit/>
          </a:bodyPr>
          <a:lstStyle/>
          <a:p>
            <a:r>
              <a:rPr lang="en-GB" sz="1600" b="1" dirty="0" smtClean="0">
                <a:latin typeface="Arial" pitchFamily="34" charset="0"/>
                <a:cs typeface="Arial" pitchFamily="34" charset="0"/>
              </a:rPr>
              <a:t>What does the Glen </a:t>
            </a:r>
            <a:r>
              <a:rPr lang="en-GB" sz="1600" b="1" dirty="0" err="1" smtClean="0">
                <a:latin typeface="Arial" pitchFamily="34" charset="0"/>
                <a:cs typeface="Arial" pitchFamily="34" charset="0"/>
              </a:rPr>
              <a:t>Parva</a:t>
            </a:r>
            <a:r>
              <a:rPr lang="en-GB" sz="1600" b="1" dirty="0" smtClean="0">
                <a:latin typeface="Arial" pitchFamily="34" charset="0"/>
                <a:cs typeface="Arial" pitchFamily="34" charset="0"/>
              </a:rPr>
              <a:t> discovery tell us about Anglo-Saxon life?</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41384649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smtClean="0">
                <a:latin typeface="Arial" panose="020B0604020202020204" pitchFamily="34" charset="0"/>
                <a:cs typeface="Arial" panose="020B0604020202020204" pitchFamily="34" charset="0"/>
              </a:rPr>
              <a:t>(7th Century) From Paganism to Christianity</a:t>
            </a:r>
            <a:endParaRPr lang="en-GB" sz="40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28649" y="1825625"/>
            <a:ext cx="4042411" cy="4486275"/>
          </a:xfrm>
        </p:spPr>
        <p:txBody>
          <a:bodyPr>
            <a:noAutofit/>
          </a:bodyPr>
          <a:lstStyle/>
          <a:p>
            <a:pPr marL="0" indent="0" algn="just" fontAlgn="base">
              <a:lnSpc>
                <a:spcPct val="100000"/>
              </a:lnSpc>
              <a:spcBef>
                <a:spcPts val="360"/>
              </a:spcBef>
              <a:buNone/>
            </a:pPr>
            <a:r>
              <a:rPr lang="en-GB" sz="1300" dirty="0" smtClean="0">
                <a:latin typeface="Arial" panose="020B0604020202020204" pitchFamily="34" charset="0"/>
                <a:cs typeface="Arial" panose="020B0604020202020204" pitchFamily="34" charset="0"/>
              </a:rPr>
              <a:t>During the early 7th century, most men, women and children in Leicester helped on farms and families lived in small communes. Iron tools, knives and swords were made, along with wooden bowls, furniture, clay pottery, leather shoes and jewellery. </a:t>
            </a:r>
            <a:r>
              <a:rPr lang="en-GB" sz="1300" dirty="0">
                <a:latin typeface="Arial" panose="020B0604020202020204" pitchFamily="34" charset="0"/>
                <a:cs typeface="Arial" panose="020B0604020202020204" pitchFamily="34" charset="0"/>
              </a:rPr>
              <a:t>As well as Anglo-Saxon occupation within the Roman </a:t>
            </a:r>
            <a:r>
              <a:rPr lang="en-GB" sz="1300" dirty="0" smtClean="0">
                <a:latin typeface="Arial" panose="020B0604020202020204" pitchFamily="34" charset="0"/>
                <a:cs typeface="Arial" panose="020B0604020202020204" pitchFamily="34" charset="0"/>
              </a:rPr>
              <a:t>walls </a:t>
            </a:r>
            <a:r>
              <a:rPr lang="en-GB" sz="1300" dirty="0">
                <a:latin typeface="Arial" panose="020B0604020202020204" pitchFamily="34" charset="0"/>
                <a:cs typeface="Arial" panose="020B0604020202020204" pitchFamily="34" charset="0"/>
              </a:rPr>
              <a:t>around the River Soar, there is also evidence of a </a:t>
            </a:r>
            <a:r>
              <a:rPr lang="en-GB" sz="1300" dirty="0" smtClean="0">
                <a:latin typeface="Arial" panose="020B0604020202020204" pitchFamily="34" charset="0"/>
                <a:cs typeface="Arial" panose="020B0604020202020204" pitchFamily="34" charset="0"/>
              </a:rPr>
              <a:t>settlement </a:t>
            </a:r>
            <a:r>
              <a:rPr lang="en-GB" sz="1300" dirty="0">
                <a:latin typeface="Arial" panose="020B0604020202020204" pitchFamily="34" charset="0"/>
                <a:cs typeface="Arial" panose="020B0604020202020204" pitchFamily="34" charset="0"/>
              </a:rPr>
              <a:t>outside the </a:t>
            </a:r>
            <a:r>
              <a:rPr lang="en-GB" sz="1300" dirty="0" smtClean="0">
                <a:latin typeface="Arial" panose="020B0604020202020204" pitchFamily="34" charset="0"/>
                <a:cs typeface="Arial" panose="020B0604020202020204" pitchFamily="34" charset="0"/>
              </a:rPr>
              <a:t>south </a:t>
            </a:r>
            <a:r>
              <a:rPr lang="en-GB" sz="1300" dirty="0">
                <a:latin typeface="Arial" panose="020B0604020202020204" pitchFamily="34" charset="0"/>
                <a:cs typeface="Arial" panose="020B0604020202020204" pitchFamily="34" charset="0"/>
              </a:rPr>
              <a:t>gate, beneath De Montfort </a:t>
            </a:r>
            <a:r>
              <a:rPr lang="en-GB" sz="1300" dirty="0" smtClean="0">
                <a:latin typeface="Arial" panose="020B0604020202020204" pitchFamily="34" charset="0"/>
                <a:cs typeface="Arial" panose="020B0604020202020204" pitchFamily="34" charset="0"/>
              </a:rPr>
              <a:t>University. </a:t>
            </a:r>
          </a:p>
          <a:p>
            <a:pPr marL="0" indent="0" algn="just" fontAlgn="base">
              <a:lnSpc>
                <a:spcPct val="100000"/>
              </a:lnSpc>
              <a:spcBef>
                <a:spcPts val="360"/>
              </a:spcBef>
              <a:buNone/>
            </a:pPr>
            <a:endParaRPr lang="en-GB" sz="1300" dirty="0" smtClean="0">
              <a:latin typeface="Arial" panose="020B0604020202020204" pitchFamily="34" charset="0"/>
              <a:cs typeface="Arial" panose="020B0604020202020204" pitchFamily="34" charset="0"/>
            </a:endParaRPr>
          </a:p>
          <a:p>
            <a:pPr marL="0" indent="0" algn="just" fontAlgn="base">
              <a:lnSpc>
                <a:spcPct val="100000"/>
              </a:lnSpc>
              <a:spcBef>
                <a:spcPts val="360"/>
              </a:spcBef>
              <a:buNone/>
            </a:pPr>
            <a:r>
              <a:rPr lang="en-GB" sz="1300" dirty="0" smtClean="0">
                <a:latin typeface="Arial" panose="020B0604020202020204" pitchFamily="34" charset="0"/>
                <a:cs typeface="Arial" panose="020B0604020202020204" pitchFamily="34" charset="0"/>
              </a:rPr>
              <a:t>The Anglo-Saxons were Pagans. They were superstitious, believing in lucky charms, potions and rhymes to protect themselves from evil spirits. From the late 6th century, missionaries were sent by the Pope to convert them to Christianity.</a:t>
            </a:r>
            <a:r>
              <a:rPr lang="en-GB" sz="1300" dirty="0">
                <a:latin typeface="Arial" panose="020B0604020202020204" pitchFamily="34" charset="0"/>
                <a:cs typeface="Arial" panose="020B0604020202020204" pitchFamily="34" charset="0"/>
              </a:rPr>
              <a:t> </a:t>
            </a:r>
            <a:endParaRPr lang="en-GB" sz="1300" dirty="0" smtClean="0">
              <a:latin typeface="Arial" panose="020B0604020202020204" pitchFamily="34" charset="0"/>
              <a:cs typeface="Arial" panose="020B0604020202020204" pitchFamily="34" charset="0"/>
            </a:endParaRPr>
          </a:p>
          <a:p>
            <a:pPr marL="0" indent="0" algn="just" fontAlgn="base">
              <a:lnSpc>
                <a:spcPct val="100000"/>
              </a:lnSpc>
              <a:spcBef>
                <a:spcPts val="360"/>
              </a:spcBef>
              <a:buNone/>
            </a:pPr>
            <a:endParaRPr lang="en-GB" sz="1300" dirty="0" smtClean="0">
              <a:latin typeface="Arial" panose="020B0604020202020204" pitchFamily="34" charset="0"/>
              <a:cs typeface="Arial" panose="020B0604020202020204" pitchFamily="34" charset="0"/>
            </a:endParaRPr>
          </a:p>
          <a:p>
            <a:pPr marL="0" indent="0" algn="just" fontAlgn="base">
              <a:lnSpc>
                <a:spcPct val="100000"/>
              </a:lnSpc>
              <a:spcBef>
                <a:spcPts val="360"/>
              </a:spcBef>
              <a:buNone/>
            </a:pPr>
            <a:r>
              <a:rPr lang="en-GB" sz="1300" dirty="0" smtClean="0">
                <a:latin typeface="Arial" panose="020B0604020202020204" pitchFamily="34" charset="0"/>
                <a:cs typeface="Arial" panose="020B0604020202020204" pitchFamily="34" charset="0"/>
              </a:rPr>
              <a:t>By the late 7th century, town life started to revive and Leicester was given a bishop. Monasteries were built where monks and nuns studied, prayed and worked. The monasteries were the only schools in Anglo-Saxon England. </a:t>
            </a:r>
            <a:endParaRPr lang="en-GB" sz="13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7863" y="1533334"/>
            <a:ext cx="2186136" cy="3047892"/>
          </a:xfrm>
          <a:prstGeom prst="rect">
            <a:avLst/>
          </a:prstGeom>
        </p:spPr>
      </p:pic>
      <p:sp>
        <p:nvSpPr>
          <p:cNvPr id="7" name="Rectangle 6"/>
          <p:cNvSpPr/>
          <p:nvPr/>
        </p:nvSpPr>
        <p:spPr>
          <a:xfrm>
            <a:off x="5505626" y="4732794"/>
            <a:ext cx="2958766" cy="1015663"/>
          </a:xfrm>
          <a:prstGeom prst="rect">
            <a:avLst/>
          </a:prstGeom>
        </p:spPr>
        <p:txBody>
          <a:bodyPr wrap="square">
            <a:spAutoFit/>
          </a:bodyPr>
          <a:lstStyle/>
          <a:p>
            <a:pPr algn="ctr"/>
            <a:r>
              <a:rPr lang="en-GB" sz="1000" dirty="0" smtClean="0">
                <a:latin typeface="Arial" pitchFamily="34" charset="0"/>
                <a:ea typeface="Source Sans Pro" panose="020B0503030403020204" pitchFamily="34" charset="0"/>
                <a:cs typeface="Arial" pitchFamily="34" charset="0"/>
              </a:rPr>
              <a:t>Visions </a:t>
            </a:r>
            <a:r>
              <a:rPr lang="en-GB" sz="1000" dirty="0">
                <a:latin typeface="Arial" pitchFamily="34" charset="0"/>
                <a:ea typeface="Source Sans Pro" panose="020B0503030403020204" pitchFamily="34" charset="0"/>
                <a:cs typeface="Arial" pitchFamily="34" charset="0"/>
              </a:rPr>
              <a:t>of Ancient Leicester: Reconstructing Life in the Roman and Medieval Town from the Archaeology by Matthew Morris, Richard Buckley, Mike </a:t>
            </a:r>
            <a:r>
              <a:rPr lang="en-GB" sz="1000" dirty="0" err="1">
                <a:latin typeface="Arial" pitchFamily="34" charset="0"/>
                <a:ea typeface="Source Sans Pro" panose="020B0503030403020204" pitchFamily="34" charset="0"/>
                <a:cs typeface="Arial" pitchFamily="34" charset="0"/>
              </a:rPr>
              <a:t>Codd</a:t>
            </a:r>
            <a:r>
              <a:rPr lang="en-GB" sz="1000" dirty="0">
                <a:latin typeface="Arial" pitchFamily="34" charset="0"/>
                <a:ea typeface="Source Sans Pro" panose="020B0503030403020204" pitchFamily="34" charset="0"/>
                <a:cs typeface="Arial" pitchFamily="34" charset="0"/>
              </a:rPr>
              <a:t>, July </a:t>
            </a:r>
            <a:r>
              <a:rPr lang="en-GB" sz="1000" dirty="0" smtClean="0">
                <a:latin typeface="Arial" pitchFamily="34" charset="0"/>
                <a:ea typeface="Source Sans Pro" panose="020B0503030403020204" pitchFamily="34" charset="0"/>
                <a:cs typeface="Arial" pitchFamily="34" charset="0"/>
              </a:rPr>
              <a:t>2011</a:t>
            </a:r>
          </a:p>
          <a:p>
            <a:pPr algn="ctr"/>
            <a:r>
              <a:rPr lang="en-GB" sz="1000" dirty="0" smtClean="0">
                <a:latin typeface="Arial" pitchFamily="34" charset="0"/>
                <a:ea typeface="Source Sans Pro" panose="020B0503030403020204" pitchFamily="34" charset="0"/>
                <a:cs typeface="Arial" pitchFamily="34" charset="0"/>
              </a:rPr>
              <a:t>[ </a:t>
            </a:r>
            <a:r>
              <a:rPr lang="en-GB" sz="1000" dirty="0">
                <a:latin typeface="Arial" pitchFamily="34" charset="0"/>
                <a:ea typeface="Source Sans Pro" panose="020B0503030403020204" pitchFamily="34" charset="0"/>
                <a:cs typeface="Arial" pitchFamily="34" charset="0"/>
              </a:rPr>
              <a:t>Reproduced with permission of Leicester </a:t>
            </a:r>
            <a:r>
              <a:rPr lang="en-GB" sz="1000" dirty="0" smtClean="0">
                <a:latin typeface="Arial" pitchFamily="34" charset="0"/>
                <a:ea typeface="Source Sans Pro" panose="020B0503030403020204" pitchFamily="34" charset="0"/>
                <a:cs typeface="Arial" pitchFamily="34" charset="0"/>
              </a:rPr>
              <a:t>University]</a:t>
            </a:r>
            <a:endParaRPr lang="en-GB" sz="1000" dirty="0">
              <a:latin typeface="Arial" pitchFamily="34" charset="0"/>
              <a:ea typeface="Source Sans Pro" panose="020B0503030403020204" pitchFamily="34" charset="0"/>
              <a:cs typeface="Arial" pitchFamily="34" charset="0"/>
            </a:endParaRPr>
          </a:p>
        </p:txBody>
      </p:sp>
      <p:sp>
        <p:nvSpPr>
          <p:cNvPr id="8" name="TextBox 7"/>
          <p:cNvSpPr txBox="1"/>
          <p:nvPr/>
        </p:nvSpPr>
        <p:spPr>
          <a:xfrm>
            <a:off x="5384043" y="5590291"/>
            <a:ext cx="3353778" cy="830997"/>
          </a:xfrm>
          <a:prstGeom prst="rect">
            <a:avLst/>
          </a:prstGeom>
          <a:noFill/>
        </p:spPr>
        <p:txBody>
          <a:bodyPr wrap="square" rtlCol="0">
            <a:spAutoFit/>
          </a:bodyPr>
          <a:lstStyle/>
          <a:p>
            <a:r>
              <a:rPr lang="en-GB" sz="1600" b="1" dirty="0" smtClean="0">
                <a:latin typeface="Arial" pitchFamily="34" charset="0"/>
                <a:cs typeface="Arial" pitchFamily="34" charset="0"/>
              </a:rPr>
              <a:t>Do you think it was good for all the people of Leicester to have a bishop?</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13696628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latin typeface="Arial" panose="020B0604020202020204" pitchFamily="34" charset="0"/>
                <a:cs typeface="Arial" panose="020B0604020202020204" pitchFamily="34" charset="0"/>
              </a:rPr>
              <a:t/>
            </a:r>
            <a:br>
              <a:rPr lang="en-GB" dirty="0" smtClean="0">
                <a:latin typeface="Arial" panose="020B0604020202020204" pitchFamily="34" charset="0"/>
                <a:cs typeface="Arial" panose="020B0604020202020204" pitchFamily="34" charset="0"/>
              </a:rPr>
            </a:br>
            <a:r>
              <a:rPr lang="en-GB" b="1" dirty="0" smtClean="0">
                <a:latin typeface="Arial" panose="020B0604020202020204" pitchFamily="34" charset="0"/>
                <a:cs typeface="Arial" panose="020B0604020202020204" pitchFamily="34" charset="0"/>
              </a:rPr>
              <a:t>(8th Century) Offa, King of Mercia</a:t>
            </a:r>
            <a:r>
              <a:rPr lang="en-GB" dirty="0" smtClean="0">
                <a:latin typeface="Arial" panose="020B0604020202020204" pitchFamily="34" charset="0"/>
                <a:cs typeface="Arial" panose="020B0604020202020204" pitchFamily="34" charset="0"/>
              </a:rPr>
              <a:t/>
            </a:r>
            <a:br>
              <a:rPr lang="en-GB" dirty="0" smtClean="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88090" y="1512309"/>
            <a:ext cx="4042410" cy="4691064"/>
          </a:xfrm>
        </p:spPr>
        <p:txBody>
          <a:bodyPr>
            <a:normAutofit lnSpcReduction="10000"/>
          </a:bodyPr>
          <a:lstStyle/>
          <a:p>
            <a:pPr marL="0" indent="0" algn="just">
              <a:lnSpc>
                <a:spcPct val="100000"/>
              </a:lnSpc>
              <a:spcBef>
                <a:spcPts val="360"/>
              </a:spcBef>
              <a:buNone/>
            </a:pPr>
            <a:r>
              <a:rPr lang="en-GB" sz="1400" dirty="0" smtClean="0">
                <a:latin typeface="Arial" panose="020B0604020202020204" pitchFamily="34" charset="0"/>
                <a:cs typeface="Arial" panose="020B0604020202020204" pitchFamily="34" charset="0"/>
              </a:rPr>
              <a:t>Offa was King of Mercia from AD 757-96. Mercia, in which Leicester was located, was the strongest kingdom in Anglo-Saxon England. </a:t>
            </a:r>
          </a:p>
          <a:p>
            <a:pPr marL="0" indent="0" algn="just">
              <a:lnSpc>
                <a:spcPct val="100000"/>
              </a:lnSpc>
              <a:spcBef>
                <a:spcPts val="360"/>
              </a:spcBef>
              <a:buNone/>
            </a:pPr>
            <a:endParaRPr lang="en-GB" sz="14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r>
              <a:rPr lang="en-GB" sz="1400" dirty="0" smtClean="0">
                <a:latin typeface="Arial" panose="020B0604020202020204" pitchFamily="34" charset="0"/>
                <a:cs typeface="Arial" panose="020B0604020202020204" pitchFamily="34" charset="0"/>
              </a:rPr>
              <a:t>In </a:t>
            </a:r>
            <a:r>
              <a:rPr lang="en-GB" sz="1400" dirty="0">
                <a:latin typeface="Arial" panose="020B0604020202020204" pitchFamily="34" charset="0"/>
                <a:cs typeface="Arial" panose="020B0604020202020204" pitchFamily="34" charset="0"/>
              </a:rPr>
              <a:t>the early years of </a:t>
            </a:r>
            <a:r>
              <a:rPr lang="en-GB" sz="1400" dirty="0" smtClean="0">
                <a:latin typeface="Arial" panose="020B0604020202020204" pitchFamily="34" charset="0"/>
                <a:cs typeface="Arial" panose="020B0604020202020204" pitchFamily="34" charset="0"/>
              </a:rPr>
              <a:t>his </a:t>
            </a:r>
            <a:r>
              <a:rPr lang="en-GB" sz="1400" dirty="0">
                <a:latin typeface="Arial" panose="020B0604020202020204" pitchFamily="34" charset="0"/>
                <a:cs typeface="Arial" panose="020B0604020202020204" pitchFamily="34" charset="0"/>
              </a:rPr>
              <a:t>reign, </a:t>
            </a:r>
            <a:r>
              <a:rPr lang="en-GB" sz="1400" dirty="0" smtClean="0">
                <a:latin typeface="Arial" panose="020B0604020202020204" pitchFamily="34" charset="0"/>
                <a:cs typeface="Arial" panose="020B0604020202020204" pitchFamily="34" charset="0"/>
              </a:rPr>
              <a:t>Offa gained control of tribes (such </a:t>
            </a:r>
            <a:r>
              <a:rPr lang="en-GB" sz="1400" dirty="0">
                <a:latin typeface="Arial" panose="020B0604020202020204" pitchFamily="34" charset="0"/>
                <a:cs typeface="Arial" panose="020B0604020202020204" pitchFamily="34" charset="0"/>
              </a:rPr>
              <a:t>as the </a:t>
            </a:r>
            <a:r>
              <a:rPr lang="en-GB" sz="1400" dirty="0" err="1">
                <a:latin typeface="Arial" panose="020B0604020202020204" pitchFamily="34" charset="0"/>
                <a:cs typeface="Arial" panose="020B0604020202020204" pitchFamily="34" charset="0"/>
              </a:rPr>
              <a:t>Hwicce</a:t>
            </a:r>
            <a:r>
              <a:rPr lang="en-GB" sz="1400" dirty="0">
                <a:latin typeface="Arial" panose="020B0604020202020204" pitchFamily="34" charset="0"/>
                <a:cs typeface="Arial" panose="020B0604020202020204" pitchFamily="34" charset="0"/>
              </a:rPr>
              <a:t> and the </a:t>
            </a:r>
            <a:r>
              <a:rPr lang="en-GB" sz="1400" dirty="0" err="1" smtClean="0">
                <a:latin typeface="Arial" panose="020B0604020202020204" pitchFamily="34" charset="0"/>
                <a:cs typeface="Arial" panose="020B0604020202020204" pitchFamily="34" charset="0"/>
              </a:rPr>
              <a:t>Magonsæte</a:t>
            </a:r>
            <a:r>
              <a:rPr lang="en-GB" sz="1400" dirty="0" smtClean="0">
                <a:latin typeface="Arial" panose="020B0604020202020204" pitchFamily="34" charset="0"/>
                <a:cs typeface="Arial" panose="020B0604020202020204" pitchFamily="34" charset="0"/>
              </a:rPr>
              <a:t>) across the middle of </a:t>
            </a:r>
            <a:r>
              <a:rPr lang="en-GB" sz="1400" dirty="0">
                <a:latin typeface="Arial" panose="020B0604020202020204" pitchFamily="34" charset="0"/>
                <a:cs typeface="Arial" panose="020B0604020202020204" pitchFamily="34" charset="0"/>
              </a:rPr>
              <a:t>England. </a:t>
            </a:r>
            <a:r>
              <a:rPr lang="en-GB" sz="1400" dirty="0" smtClean="0">
                <a:latin typeface="Arial" panose="020B0604020202020204" pitchFamily="34" charset="0"/>
                <a:cs typeface="Arial" panose="020B0604020202020204" pitchFamily="34" charset="0"/>
              </a:rPr>
              <a:t>He became the </a:t>
            </a:r>
            <a:r>
              <a:rPr lang="en-GB" sz="1400" dirty="0">
                <a:latin typeface="Arial" panose="020B0604020202020204" pitchFamily="34" charset="0"/>
                <a:cs typeface="Arial" panose="020B0604020202020204" pitchFamily="34" charset="0"/>
              </a:rPr>
              <a:t>most powerful English king. </a:t>
            </a:r>
            <a:endParaRPr lang="en-GB" sz="14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endParaRPr lang="en-GB" sz="14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r>
              <a:rPr lang="en-GB" sz="1400" dirty="0" smtClean="0">
                <a:latin typeface="Arial" panose="020B0604020202020204" pitchFamily="34" charset="0"/>
                <a:cs typeface="Arial" panose="020B0604020202020204" pitchFamily="34" charset="0"/>
              </a:rPr>
              <a:t>Offa </a:t>
            </a:r>
            <a:r>
              <a:rPr lang="en-GB" sz="1400" dirty="0">
                <a:latin typeface="Arial" panose="020B0604020202020204" pitchFamily="34" charset="0"/>
                <a:cs typeface="Arial" panose="020B0604020202020204" pitchFamily="34" charset="0"/>
              </a:rPr>
              <a:t>came into conflict with the Church, particularly </a:t>
            </a:r>
            <a:r>
              <a:rPr lang="en-GB" sz="1400" dirty="0" smtClean="0">
                <a:latin typeface="Arial" panose="020B0604020202020204" pitchFamily="34" charset="0"/>
                <a:cs typeface="Arial" panose="020B0604020202020204" pitchFamily="34" charset="0"/>
              </a:rPr>
              <a:t>with </a:t>
            </a:r>
            <a:r>
              <a:rPr lang="en-GB" sz="1400" dirty="0">
                <a:latin typeface="Arial" panose="020B0604020202020204" pitchFamily="34" charset="0"/>
                <a:cs typeface="Arial" panose="020B0604020202020204" pitchFamily="34" charset="0"/>
              </a:rPr>
              <a:t>the Archbishop of Canterbury. </a:t>
            </a:r>
            <a:r>
              <a:rPr lang="en-GB" sz="1400" dirty="0" smtClean="0">
                <a:latin typeface="Arial" panose="020B0604020202020204" pitchFamily="34" charset="0"/>
                <a:cs typeface="Arial" panose="020B0604020202020204" pitchFamily="34" charset="0"/>
              </a:rPr>
              <a:t>He persuaded </a:t>
            </a:r>
            <a:r>
              <a:rPr lang="en-GB" sz="1400" dirty="0">
                <a:latin typeface="Arial" panose="020B0604020202020204" pitchFamily="34" charset="0"/>
                <a:cs typeface="Arial" panose="020B0604020202020204" pitchFamily="34" charset="0"/>
              </a:rPr>
              <a:t>Pope Adrian I to divide the archdiocese of Canterbury in two, creating a new archdiocese of </a:t>
            </a:r>
            <a:r>
              <a:rPr lang="en-GB" sz="1400" dirty="0" smtClean="0">
                <a:latin typeface="Arial" panose="020B0604020202020204" pitchFamily="34" charset="0"/>
                <a:cs typeface="Arial" panose="020B0604020202020204" pitchFamily="34" charset="0"/>
              </a:rPr>
              <a:t>Lichfield.</a:t>
            </a:r>
          </a:p>
          <a:p>
            <a:pPr marL="0" indent="0" algn="just">
              <a:lnSpc>
                <a:spcPct val="100000"/>
              </a:lnSpc>
              <a:spcBef>
                <a:spcPts val="360"/>
              </a:spcBef>
              <a:buNone/>
            </a:pPr>
            <a:endParaRPr lang="en-GB" sz="14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r>
              <a:rPr lang="en-GB" sz="1400" dirty="0" smtClean="0">
                <a:latin typeface="Arial" panose="020B0604020202020204" pitchFamily="34" charset="0"/>
                <a:cs typeface="Arial" panose="020B0604020202020204" pitchFamily="34" charset="0"/>
              </a:rPr>
              <a:t>Offa issued England’s first penny coins, in silver, known as ‘Offa’s pennies’. </a:t>
            </a:r>
          </a:p>
          <a:p>
            <a:pPr marL="0" indent="0" algn="just">
              <a:lnSpc>
                <a:spcPct val="100000"/>
              </a:lnSpc>
              <a:spcBef>
                <a:spcPts val="360"/>
              </a:spcBef>
              <a:buNone/>
            </a:pPr>
            <a:endParaRPr lang="en-GB" sz="1400" dirty="0" smtClean="0">
              <a:latin typeface="Arial" panose="020B0604020202020204" pitchFamily="34" charset="0"/>
              <a:cs typeface="Arial" panose="020B0604020202020204" pitchFamily="34" charset="0"/>
            </a:endParaRPr>
          </a:p>
          <a:p>
            <a:pPr marL="0" indent="0" algn="just">
              <a:lnSpc>
                <a:spcPct val="100000"/>
              </a:lnSpc>
              <a:spcBef>
                <a:spcPts val="360"/>
              </a:spcBef>
              <a:buNone/>
            </a:pPr>
            <a:r>
              <a:rPr lang="en-GB" sz="1400" dirty="0" smtClean="0">
                <a:latin typeface="Arial" panose="020B0604020202020204" pitchFamily="34" charset="0"/>
                <a:cs typeface="Arial" panose="020B0604020202020204" pitchFamily="34" charset="0"/>
              </a:rPr>
              <a:t>Along the Welsh border, Offa built an earth wall and ditch for defence, called Offa’s Dyke. About 80 miles of it remains today.</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15056" y="1668913"/>
            <a:ext cx="2614388" cy="1756869"/>
          </a:xfrm>
          <a:prstGeom prst="rect">
            <a:avLst/>
          </a:prstGeom>
        </p:spPr>
      </p:pic>
      <p:sp>
        <p:nvSpPr>
          <p:cNvPr id="7" name="Rectangle 6"/>
          <p:cNvSpPr/>
          <p:nvPr/>
        </p:nvSpPr>
        <p:spPr>
          <a:xfrm>
            <a:off x="5258977" y="3687978"/>
            <a:ext cx="3126546" cy="553998"/>
          </a:xfrm>
          <a:prstGeom prst="rect">
            <a:avLst/>
          </a:prstGeom>
        </p:spPr>
        <p:txBody>
          <a:bodyPr wrap="square">
            <a:spAutoFit/>
          </a:bodyPr>
          <a:lstStyle/>
          <a:p>
            <a:pPr algn="ctr"/>
            <a:r>
              <a:rPr lang="en-GB" sz="1000" dirty="0">
                <a:latin typeface="Arial" pitchFamily="34" charset="0"/>
                <a:ea typeface="Source Sans Pro Light" panose="020B0403030403020204" pitchFamily="34" charset="0"/>
                <a:cs typeface="Arial" pitchFamily="34" charset="0"/>
              </a:rPr>
              <a:t>Coins issued in the name of </a:t>
            </a:r>
            <a:r>
              <a:rPr lang="en-GB" sz="1000" dirty="0" err="1">
                <a:latin typeface="Arial" pitchFamily="34" charset="0"/>
                <a:ea typeface="Source Sans Pro Light" panose="020B0403030403020204" pitchFamily="34" charset="0"/>
                <a:cs typeface="Arial" pitchFamily="34" charset="0"/>
              </a:rPr>
              <a:t>Cynethryth</a:t>
            </a:r>
            <a:r>
              <a:rPr lang="en-GB" sz="1000" dirty="0">
                <a:latin typeface="Arial" pitchFamily="34" charset="0"/>
                <a:ea typeface="Source Sans Pro Light" panose="020B0403030403020204" pitchFamily="34" charset="0"/>
                <a:cs typeface="Arial" pitchFamily="34" charset="0"/>
              </a:rPr>
              <a:t>, wife of king Offa of Mercia (AD 757-96</a:t>
            </a:r>
          </a:p>
          <a:p>
            <a:pPr algn="ctr"/>
            <a:r>
              <a:rPr lang="en-GB" sz="1000" dirty="0" smtClean="0">
                <a:latin typeface="Arial" pitchFamily="34" charset="0"/>
                <a:ea typeface="Source Sans Pro Light" panose="020B0403030403020204" pitchFamily="34" charset="0"/>
                <a:cs typeface="Arial" pitchFamily="34" charset="0"/>
              </a:rPr>
              <a:t>[Image </a:t>
            </a:r>
            <a:r>
              <a:rPr lang="en-GB" sz="1000" dirty="0">
                <a:latin typeface="Arial" pitchFamily="34" charset="0"/>
                <a:ea typeface="Source Sans Pro Light" panose="020B0403030403020204" pitchFamily="34" charset="0"/>
                <a:cs typeface="Arial" pitchFamily="34" charset="0"/>
              </a:rPr>
              <a:t> </a:t>
            </a:r>
            <a:r>
              <a:rPr lang="en-GB" sz="1000" dirty="0" smtClean="0">
                <a:latin typeface="Arial" pitchFamily="34" charset="0"/>
                <a:ea typeface="Source Sans Pro Light" panose="020B0403030403020204" pitchFamily="34" charset="0"/>
                <a:cs typeface="Arial" pitchFamily="34" charset="0"/>
              </a:rPr>
              <a:t>© The Trustees of the British Museum]</a:t>
            </a:r>
            <a:endParaRPr lang="en-GB" sz="1000" dirty="0">
              <a:latin typeface="Arial" pitchFamily="34" charset="0"/>
              <a:ea typeface="Source Sans Pro Light" panose="020B0403030403020204" pitchFamily="34" charset="0"/>
              <a:cs typeface="Arial" pitchFamily="34" charset="0"/>
            </a:endParaRPr>
          </a:p>
        </p:txBody>
      </p:sp>
      <p:sp>
        <p:nvSpPr>
          <p:cNvPr id="8" name="TextBox 7"/>
          <p:cNvSpPr txBox="1"/>
          <p:nvPr/>
        </p:nvSpPr>
        <p:spPr>
          <a:xfrm>
            <a:off x="5435222" y="4380933"/>
            <a:ext cx="2950302" cy="830997"/>
          </a:xfrm>
          <a:prstGeom prst="rect">
            <a:avLst/>
          </a:prstGeom>
          <a:noFill/>
        </p:spPr>
        <p:txBody>
          <a:bodyPr wrap="square" rtlCol="0">
            <a:spAutoFit/>
          </a:bodyPr>
          <a:lstStyle/>
          <a:p>
            <a:r>
              <a:rPr lang="en-GB" sz="1600" b="1" dirty="0" smtClean="0">
                <a:latin typeface="Arial" pitchFamily="34" charset="0"/>
                <a:cs typeface="Arial" pitchFamily="34" charset="0"/>
              </a:rPr>
              <a:t>What would you have liked or disliked about living in Leicester under Offa’s rule?</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37411137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a:latin typeface="Arial" panose="020B0604020202020204" pitchFamily="34" charset="0"/>
                <a:cs typeface="Arial" panose="020B0604020202020204" pitchFamily="34" charset="0"/>
              </a:rPr>
              <a:t>(</a:t>
            </a:r>
            <a:r>
              <a:rPr lang="en-GB" sz="4000" b="1" dirty="0" smtClean="0">
                <a:latin typeface="Arial" panose="020B0604020202020204" pitchFamily="34" charset="0"/>
                <a:cs typeface="Arial" panose="020B0604020202020204" pitchFamily="34" charset="0"/>
              </a:rPr>
              <a:t>9th Century) The Vikings and </a:t>
            </a:r>
            <a:r>
              <a:rPr lang="en-GB" sz="4000" b="1" dirty="0" err="1" smtClean="0">
                <a:latin typeface="Arial" panose="020B0604020202020204" pitchFamily="34" charset="0"/>
                <a:cs typeface="Arial" panose="020B0604020202020204" pitchFamily="34" charset="0"/>
              </a:rPr>
              <a:t>Danelaw</a:t>
            </a:r>
            <a:endParaRPr lang="en-GB" sz="40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28649" y="1648497"/>
            <a:ext cx="4602154" cy="4391695"/>
          </a:xfrm>
        </p:spPr>
        <p:txBody>
          <a:bodyPr>
            <a:noAutofit/>
          </a:bodyPr>
          <a:lstStyle/>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Vikings from Denmark started raiding </a:t>
            </a:r>
            <a:r>
              <a:rPr lang="en-GB" sz="1300" dirty="0">
                <a:latin typeface="Arial" panose="020B0604020202020204" pitchFamily="34" charset="0"/>
                <a:cs typeface="Arial" panose="020B0604020202020204" pitchFamily="34" charset="0"/>
              </a:rPr>
              <a:t>in the early </a:t>
            </a:r>
            <a:r>
              <a:rPr lang="en-GB" sz="1300" dirty="0" smtClean="0">
                <a:latin typeface="Arial" panose="020B0604020202020204" pitchFamily="34" charset="0"/>
                <a:cs typeface="Arial" panose="020B0604020202020204" pitchFamily="34" charset="0"/>
              </a:rPr>
              <a:t>9th century. They sped down the River Soar to capture Leicester, partly </a:t>
            </a:r>
            <a:r>
              <a:rPr lang="en-GB" sz="1300" dirty="0">
                <a:latin typeface="Arial" panose="020B0604020202020204" pitchFamily="34" charset="0"/>
                <a:cs typeface="Arial" panose="020B0604020202020204" pitchFamily="34" charset="0"/>
              </a:rPr>
              <a:t>destroying the ancient Roman city walls. </a:t>
            </a:r>
          </a:p>
          <a:p>
            <a:pPr marL="0" indent="0" algn="just">
              <a:lnSpc>
                <a:spcPct val="100000"/>
              </a:lnSpc>
              <a:spcBef>
                <a:spcPts val="336"/>
              </a:spcBef>
              <a:buNone/>
            </a:pP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a:latin typeface="Arial" panose="020B0604020202020204" pitchFamily="34" charset="0"/>
                <a:cs typeface="Arial" panose="020B0604020202020204" pitchFamily="34" charset="0"/>
              </a:rPr>
              <a:t>B</a:t>
            </a:r>
            <a:r>
              <a:rPr lang="en-GB" sz="1300" dirty="0" smtClean="0">
                <a:latin typeface="Arial" panose="020B0604020202020204" pitchFamily="34" charset="0"/>
                <a:cs typeface="Arial" panose="020B0604020202020204" pitchFamily="34" charset="0"/>
              </a:rPr>
              <a:t>y AD 877</a:t>
            </a:r>
            <a:r>
              <a:rPr lang="en-GB" sz="1300" dirty="0">
                <a:latin typeface="Arial" panose="020B0604020202020204" pitchFamily="34" charset="0"/>
                <a:cs typeface="Arial" panose="020B0604020202020204" pitchFamily="34" charset="0"/>
              </a:rPr>
              <a:t>, England was divided between the Saxon held </a:t>
            </a:r>
            <a:r>
              <a:rPr lang="en-GB" sz="1300" dirty="0" smtClean="0">
                <a:latin typeface="Arial" panose="020B0604020202020204" pitchFamily="34" charset="0"/>
                <a:cs typeface="Arial" panose="020B0604020202020204" pitchFamily="34" charset="0"/>
              </a:rPr>
              <a:t>south, and the Viking controlled north </a:t>
            </a:r>
            <a:r>
              <a:rPr lang="en-GB" sz="1300" dirty="0">
                <a:latin typeface="Arial" panose="020B0604020202020204" pitchFamily="34" charset="0"/>
                <a:cs typeface="Arial" panose="020B0604020202020204" pitchFamily="34" charset="0"/>
              </a:rPr>
              <a:t>and </a:t>
            </a:r>
            <a:r>
              <a:rPr lang="en-GB" sz="1300" dirty="0" smtClean="0">
                <a:latin typeface="Arial" panose="020B0604020202020204" pitchFamily="34" charset="0"/>
                <a:cs typeface="Arial" panose="020B0604020202020204" pitchFamily="34" charset="0"/>
              </a:rPr>
              <a:t>east </a:t>
            </a:r>
            <a:r>
              <a:rPr lang="en-GB" sz="1300" dirty="0">
                <a:latin typeface="Arial" panose="020B0604020202020204" pitchFamily="34" charset="0"/>
                <a:cs typeface="Arial" panose="020B0604020202020204" pitchFamily="34" charset="0"/>
              </a:rPr>
              <a:t>of England </a:t>
            </a:r>
            <a:r>
              <a:rPr lang="en-GB" sz="1300" dirty="0" smtClean="0">
                <a:latin typeface="Arial" panose="020B0604020202020204" pitchFamily="34" charset="0"/>
                <a:cs typeface="Arial" panose="020B0604020202020204" pitchFamily="34" charset="0"/>
              </a:rPr>
              <a:t>(known </a:t>
            </a:r>
            <a:r>
              <a:rPr lang="en-GB" sz="1300" dirty="0">
                <a:latin typeface="Arial" panose="020B0604020202020204" pitchFamily="34" charset="0"/>
                <a:cs typeface="Arial" panose="020B0604020202020204" pitchFamily="34" charset="0"/>
              </a:rPr>
              <a:t>as </a:t>
            </a:r>
            <a:r>
              <a:rPr lang="en-GB" sz="1300" dirty="0" smtClean="0">
                <a:latin typeface="Arial" panose="020B0604020202020204" pitchFamily="34" charset="0"/>
                <a:cs typeface="Arial" panose="020B0604020202020204" pitchFamily="34" charset="0"/>
              </a:rPr>
              <a:t>‘</a:t>
            </a:r>
            <a:r>
              <a:rPr lang="en-GB" sz="1300" dirty="0" err="1" smtClean="0">
                <a:latin typeface="Arial" panose="020B0604020202020204" pitchFamily="34" charset="0"/>
                <a:cs typeface="Arial" panose="020B0604020202020204" pitchFamily="34" charset="0"/>
              </a:rPr>
              <a:t>Danelaw</a:t>
            </a:r>
            <a:r>
              <a:rPr lang="en-GB" sz="1300" dirty="0" smtClean="0">
                <a:latin typeface="Arial" panose="020B0604020202020204" pitchFamily="34" charset="0"/>
                <a:cs typeface="Arial" panose="020B0604020202020204" pitchFamily="34" charset="0"/>
              </a:rPr>
              <a:t>’). </a:t>
            </a:r>
            <a:r>
              <a:rPr lang="en-GB" sz="1300" dirty="0">
                <a:latin typeface="Arial" panose="020B0604020202020204" pitchFamily="34" charset="0"/>
                <a:cs typeface="Arial" panose="020B0604020202020204" pitchFamily="34" charset="0"/>
              </a:rPr>
              <a:t>Leicester was one of five boroughs of the Danelaw until it was recaptured by Lady </a:t>
            </a:r>
            <a:r>
              <a:rPr lang="en-GB" sz="1300" dirty="0" err="1">
                <a:latin typeface="Arial" panose="020B0604020202020204" pitchFamily="34" charset="0"/>
                <a:cs typeface="Arial" panose="020B0604020202020204" pitchFamily="34" charset="0"/>
              </a:rPr>
              <a:t>Aetheflaed</a:t>
            </a:r>
            <a:r>
              <a:rPr lang="en-GB" sz="1300" dirty="0">
                <a:latin typeface="Arial" panose="020B0604020202020204" pitchFamily="34" charset="0"/>
                <a:cs typeface="Arial" panose="020B0604020202020204" pitchFamily="34" charset="0"/>
              </a:rPr>
              <a:t> in </a:t>
            </a:r>
            <a:r>
              <a:rPr lang="en-GB" sz="1300" dirty="0" smtClean="0">
                <a:latin typeface="Arial" panose="020B0604020202020204" pitchFamily="34" charset="0"/>
                <a:cs typeface="Arial" panose="020B0604020202020204" pitchFamily="34" charset="0"/>
              </a:rPr>
              <a:t>AD 918.</a:t>
            </a:r>
          </a:p>
          <a:p>
            <a:pPr marL="0" indent="0" algn="just">
              <a:lnSpc>
                <a:spcPct val="100000"/>
              </a:lnSpc>
              <a:spcBef>
                <a:spcPts val="336"/>
              </a:spcBef>
              <a:buNone/>
            </a:pP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The Saxon Bishop of </a:t>
            </a:r>
            <a:r>
              <a:rPr lang="en-GB" sz="1300" dirty="0" smtClean="0">
                <a:solidFill>
                  <a:srgbClr val="000000"/>
                </a:solidFill>
                <a:latin typeface="Arial" panose="020B0604020202020204" pitchFamily="34" charset="0"/>
                <a:cs typeface="Arial" panose="020B0604020202020204" pitchFamily="34" charset="0"/>
              </a:rPr>
              <a:t>Leicester fled </a:t>
            </a:r>
            <a:r>
              <a:rPr lang="en-GB" sz="1300" dirty="0">
                <a:solidFill>
                  <a:srgbClr val="000000"/>
                </a:solidFill>
                <a:latin typeface="Arial" panose="020B0604020202020204" pitchFamily="34" charset="0"/>
                <a:cs typeface="Arial" panose="020B0604020202020204" pitchFamily="34" charset="0"/>
              </a:rPr>
              <a:t>to </a:t>
            </a:r>
            <a:r>
              <a:rPr lang="en-GB" sz="1300" dirty="0" smtClean="0">
                <a:solidFill>
                  <a:srgbClr val="000000"/>
                </a:solidFill>
                <a:latin typeface="Arial" panose="020B0604020202020204" pitchFamily="34" charset="0"/>
                <a:cs typeface="Arial" panose="020B0604020202020204" pitchFamily="34" charset="0"/>
              </a:rPr>
              <a:t>safety, leaving some churches to be </a:t>
            </a:r>
            <a:r>
              <a:rPr lang="en-GB" sz="1300" dirty="0">
                <a:solidFill>
                  <a:srgbClr val="000000"/>
                </a:solidFill>
                <a:latin typeface="Arial" panose="020B0604020202020204" pitchFamily="34" charset="0"/>
                <a:cs typeface="Arial" panose="020B0604020202020204" pitchFamily="34" charset="0"/>
              </a:rPr>
              <a:t>destroyed and Christian rites trampled</a:t>
            </a:r>
            <a:r>
              <a:rPr lang="en-GB" sz="1300" dirty="0" smtClean="0">
                <a:solidFill>
                  <a:srgbClr val="000000"/>
                </a:solidFill>
                <a:latin typeface="Arial" panose="020B0604020202020204" pitchFamily="34" charset="0"/>
                <a:cs typeface="Arial" panose="020B0604020202020204" pitchFamily="34" charset="0"/>
              </a:rPr>
              <a:t>.</a:t>
            </a:r>
          </a:p>
          <a:p>
            <a:pPr marL="0" indent="0" algn="just">
              <a:lnSpc>
                <a:spcPct val="100000"/>
              </a:lnSpc>
              <a:spcBef>
                <a:spcPts val="336"/>
              </a:spcBef>
              <a:buNone/>
            </a:pPr>
            <a:endParaRPr lang="en-GB" sz="1300" dirty="0" smtClean="0">
              <a:solidFill>
                <a:srgbClr val="000000"/>
              </a:solidFill>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solidFill>
                  <a:srgbClr val="000000"/>
                </a:solidFill>
                <a:latin typeface="Arial" panose="020B0604020202020204" pitchFamily="34" charset="0"/>
                <a:cs typeface="Arial" panose="020B0604020202020204" pitchFamily="34" charset="0"/>
              </a:rPr>
              <a:t>Leicester continued </a:t>
            </a:r>
            <a:r>
              <a:rPr lang="en-GB" sz="1300" dirty="0">
                <a:solidFill>
                  <a:srgbClr val="000000"/>
                </a:solidFill>
                <a:latin typeface="Arial" panose="020B0604020202020204" pitchFamily="34" charset="0"/>
                <a:cs typeface="Arial" panose="020B0604020202020204" pitchFamily="34" charset="0"/>
              </a:rPr>
              <a:t>its importance under Danish </a:t>
            </a:r>
            <a:r>
              <a:rPr lang="en-GB" sz="1300" dirty="0" smtClean="0">
                <a:solidFill>
                  <a:srgbClr val="000000"/>
                </a:solidFill>
                <a:latin typeface="Arial" panose="020B0604020202020204" pitchFamily="34" charset="0"/>
                <a:cs typeface="Arial" panose="020B0604020202020204" pitchFamily="34" charset="0"/>
              </a:rPr>
              <a:t>rule. It even had its own mint. </a:t>
            </a:r>
            <a:r>
              <a:rPr lang="en-US" sz="1300" dirty="0">
                <a:solidFill>
                  <a:srgbClr val="000000"/>
                </a:solidFill>
                <a:latin typeface="Arial" panose="020B0604020202020204" pitchFamily="34" charset="0"/>
                <a:cs typeface="Arial" panose="020B0604020202020204" pitchFamily="34" charset="0"/>
              </a:rPr>
              <a:t>St. Nicholas’s Church was built in the 9th century from Roman forum material. </a:t>
            </a:r>
            <a:endParaRPr lang="en-US" sz="1300" dirty="0" smtClean="0">
              <a:solidFill>
                <a:srgbClr val="000000"/>
              </a:solidFill>
              <a:latin typeface="Arial" panose="020B0604020202020204" pitchFamily="34" charset="0"/>
              <a:cs typeface="Arial" panose="020B0604020202020204" pitchFamily="34" charset="0"/>
            </a:endParaRPr>
          </a:p>
          <a:p>
            <a:pPr marL="0" indent="0" algn="just">
              <a:lnSpc>
                <a:spcPct val="100000"/>
              </a:lnSpc>
              <a:spcBef>
                <a:spcPts val="336"/>
              </a:spcBef>
              <a:buNone/>
            </a:pPr>
            <a:endParaRPr lang="en-US" sz="1300" dirty="0">
              <a:solidFill>
                <a:srgbClr val="FF0000"/>
              </a:solidFill>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Although short lived</a:t>
            </a:r>
            <a:r>
              <a:rPr lang="en-GB" sz="1300" dirty="0">
                <a:latin typeface="Arial" panose="020B0604020202020204" pitchFamily="34" charset="0"/>
                <a:cs typeface="Arial" panose="020B0604020202020204" pitchFamily="34" charset="0"/>
              </a:rPr>
              <a:t>, </a:t>
            </a:r>
            <a:r>
              <a:rPr lang="en-GB" sz="1300" dirty="0" err="1" smtClean="0">
                <a:latin typeface="Arial" panose="020B0604020202020204" pitchFamily="34" charset="0"/>
                <a:cs typeface="Arial" panose="020B0604020202020204" pitchFamily="34" charset="0"/>
              </a:rPr>
              <a:t>Danelaw</a:t>
            </a:r>
            <a:r>
              <a:rPr lang="en-GB" sz="1300" dirty="0" smtClean="0">
                <a:latin typeface="Arial" panose="020B0604020202020204" pitchFamily="34" charset="0"/>
                <a:cs typeface="Arial" panose="020B0604020202020204" pitchFamily="34" charset="0"/>
              </a:rPr>
              <a:t> </a:t>
            </a:r>
            <a:r>
              <a:rPr lang="en-GB" sz="1300" dirty="0">
                <a:latin typeface="Arial" panose="020B0604020202020204" pitchFamily="34" charset="0"/>
                <a:cs typeface="Arial" panose="020B0604020202020204" pitchFamily="34" charset="0"/>
              </a:rPr>
              <a:t>left an everlasting mark on </a:t>
            </a:r>
            <a:r>
              <a:rPr lang="en-GB" sz="1300" dirty="0" smtClean="0">
                <a:latin typeface="Arial" panose="020B0604020202020204" pitchFamily="34" charset="0"/>
                <a:cs typeface="Arial" panose="020B0604020202020204" pitchFamily="34" charset="0"/>
              </a:rPr>
              <a:t>Leicestershire. Many place names linked to the Danish invasion.</a:t>
            </a:r>
          </a:p>
        </p:txBody>
      </p:sp>
      <p:pic>
        <p:nvPicPr>
          <p:cNvPr id="5" name="Content Placeholder 4"/>
          <p:cNvPicPr>
            <a:picLocks noGrp="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5880520" y="1569223"/>
            <a:ext cx="2301050" cy="29789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495725" y="4753664"/>
            <a:ext cx="3046862" cy="400110"/>
          </a:xfrm>
          <a:prstGeom prst="rect">
            <a:avLst/>
          </a:prstGeom>
        </p:spPr>
        <p:txBody>
          <a:bodyPr wrap="square">
            <a:spAutoFit/>
          </a:bodyPr>
          <a:lstStyle/>
          <a:p>
            <a:pPr algn="ctr"/>
            <a:r>
              <a:rPr lang="en-GB" sz="1000" dirty="0">
                <a:latin typeface="Arial" pitchFamily="34" charset="0"/>
                <a:ea typeface="Source Sans Pro Light" panose="020B0403030403020204" pitchFamily="34" charset="0"/>
                <a:cs typeface="Arial" pitchFamily="34" charset="0"/>
              </a:rPr>
              <a:t>St Nicholas Church</a:t>
            </a:r>
          </a:p>
          <a:p>
            <a:pPr algn="ctr"/>
            <a:r>
              <a:rPr lang="en-GB" sz="1000" dirty="0" smtClean="0">
                <a:latin typeface="Arial" pitchFamily="34" charset="0"/>
                <a:ea typeface="Source Sans Pro Light" panose="020B0403030403020204" pitchFamily="34" charset="0"/>
                <a:cs typeface="Arial" pitchFamily="34" charset="0"/>
              </a:rPr>
              <a:t>[Reproduced with </a:t>
            </a:r>
            <a:r>
              <a:rPr lang="en-GB" sz="1000" dirty="0">
                <a:latin typeface="Arial" pitchFamily="34" charset="0"/>
                <a:ea typeface="Source Sans Pro Light" panose="020B0403030403020204" pitchFamily="34" charset="0"/>
                <a:cs typeface="Arial" pitchFamily="34" charset="0"/>
              </a:rPr>
              <a:t>permission of JCF </a:t>
            </a:r>
            <a:r>
              <a:rPr lang="en-GB" sz="1000" dirty="0" smtClean="0">
                <a:latin typeface="Arial" pitchFamily="34" charset="0"/>
                <a:ea typeface="Source Sans Pro Light" panose="020B0403030403020204" pitchFamily="34" charset="0"/>
                <a:cs typeface="Arial" pitchFamily="34" charset="0"/>
              </a:rPr>
              <a:t>Ltd]</a:t>
            </a:r>
            <a:endParaRPr lang="en-GB" sz="1000" dirty="0">
              <a:latin typeface="Arial" pitchFamily="34" charset="0"/>
              <a:ea typeface="Source Sans Pro Light" panose="020B0403030403020204" pitchFamily="34" charset="0"/>
              <a:cs typeface="Arial" pitchFamily="34" charset="0"/>
            </a:endParaRPr>
          </a:p>
        </p:txBody>
      </p:sp>
      <p:sp>
        <p:nvSpPr>
          <p:cNvPr id="6" name="TextBox 5"/>
          <p:cNvSpPr txBox="1"/>
          <p:nvPr/>
        </p:nvSpPr>
        <p:spPr>
          <a:xfrm>
            <a:off x="5495726" y="5290303"/>
            <a:ext cx="2988859" cy="584775"/>
          </a:xfrm>
          <a:prstGeom prst="rect">
            <a:avLst/>
          </a:prstGeom>
          <a:noFill/>
        </p:spPr>
        <p:txBody>
          <a:bodyPr wrap="square" rtlCol="0">
            <a:spAutoFit/>
          </a:bodyPr>
          <a:lstStyle/>
          <a:p>
            <a:r>
              <a:rPr lang="en-GB" sz="1600" b="1" dirty="0" smtClean="0">
                <a:latin typeface="Arial" pitchFamily="34" charset="0"/>
                <a:cs typeface="Arial" pitchFamily="34" charset="0"/>
              </a:rPr>
              <a:t>Did Leicester suffer or benefit under Danish rule?</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29498922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7853" y="231856"/>
            <a:ext cx="7886700" cy="1325563"/>
          </a:xfrm>
        </p:spPr>
        <p:txBody>
          <a:bodyPr>
            <a:normAutofit/>
          </a:bodyPr>
          <a:lstStyle/>
          <a:p>
            <a:pPr algn="ctr"/>
            <a:r>
              <a:rPr lang="en-GB" sz="4000" b="1" dirty="0" smtClean="0">
                <a:latin typeface="Arial" panose="020B0604020202020204" pitchFamily="34" charset="0"/>
                <a:cs typeface="Arial" panose="020B0604020202020204" pitchFamily="34" charset="0"/>
              </a:rPr>
              <a:t>(10th Century)</a:t>
            </a:r>
            <a:r>
              <a:rPr lang="en-GB" sz="4000" b="1" dirty="0">
                <a:latin typeface="Arial" panose="020B0604020202020204" pitchFamily="34" charset="0"/>
                <a:cs typeface="Arial" panose="020B0604020202020204" pitchFamily="34" charset="0"/>
              </a:rPr>
              <a:t> </a:t>
            </a:r>
            <a:r>
              <a:rPr lang="en-GB" sz="4000" b="1" dirty="0" smtClean="0">
                <a:latin typeface="Arial" panose="020B0604020202020204" pitchFamily="34" charset="0"/>
                <a:cs typeface="Arial" panose="020B0604020202020204" pitchFamily="34" charset="0"/>
              </a:rPr>
              <a:t>The </a:t>
            </a:r>
            <a:r>
              <a:rPr lang="en-GB" sz="4000" b="1" dirty="0">
                <a:latin typeface="Arial" panose="020B0604020202020204" pitchFamily="34" charset="0"/>
                <a:cs typeface="Arial" panose="020B0604020202020204" pitchFamily="34" charset="0"/>
              </a:rPr>
              <a:t>Woman Warrior </a:t>
            </a:r>
          </a:p>
        </p:txBody>
      </p:sp>
      <p:sp>
        <p:nvSpPr>
          <p:cNvPr id="3" name="Content Placeholder 2"/>
          <p:cNvSpPr>
            <a:spLocks noGrp="1"/>
          </p:cNvSpPr>
          <p:nvPr>
            <p:ph sz="half" idx="1"/>
          </p:nvPr>
        </p:nvSpPr>
        <p:spPr>
          <a:xfrm>
            <a:off x="628649" y="1557419"/>
            <a:ext cx="4328726" cy="4238869"/>
          </a:xfrm>
        </p:spPr>
        <p:txBody>
          <a:bodyPr>
            <a:noAutofit/>
          </a:bodyPr>
          <a:lstStyle/>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Lady </a:t>
            </a:r>
            <a:r>
              <a:rPr lang="en-GB" sz="1300" dirty="0" err="1" smtClean="0">
                <a:latin typeface="Arial" panose="020B0604020202020204" pitchFamily="34" charset="0"/>
                <a:cs typeface="Arial" panose="020B0604020202020204" pitchFamily="34" charset="0"/>
              </a:rPr>
              <a:t>Aethelflaed</a:t>
            </a:r>
            <a:r>
              <a:rPr lang="en-GB" sz="1300" dirty="0" smtClean="0">
                <a:latin typeface="Arial" panose="020B0604020202020204" pitchFamily="34" charset="0"/>
                <a:cs typeface="Arial" panose="020B0604020202020204" pitchFamily="34" charset="0"/>
              </a:rPr>
              <a:t>, </a:t>
            </a:r>
            <a:r>
              <a:rPr lang="en-GB" sz="1300" dirty="0">
                <a:latin typeface="Arial" panose="020B0604020202020204" pitchFamily="34" charset="0"/>
                <a:cs typeface="Arial" panose="020B0604020202020204" pitchFamily="34" charset="0"/>
              </a:rPr>
              <a:t>described as 'our greatest </a:t>
            </a:r>
            <a:r>
              <a:rPr lang="en-GB" sz="1300" dirty="0" smtClean="0">
                <a:latin typeface="Arial" panose="020B0604020202020204" pitchFamily="34" charset="0"/>
                <a:cs typeface="Arial" panose="020B0604020202020204" pitchFamily="34" charset="0"/>
              </a:rPr>
              <a:t>woman general’, </a:t>
            </a:r>
            <a:r>
              <a:rPr lang="en-GB" sz="1300" dirty="0">
                <a:latin typeface="Arial" panose="020B0604020202020204" pitchFamily="34" charset="0"/>
                <a:cs typeface="Arial" panose="020B0604020202020204" pitchFamily="34" charset="0"/>
              </a:rPr>
              <a:t>was born around </a:t>
            </a:r>
            <a:r>
              <a:rPr lang="en-GB" sz="1300" dirty="0" smtClean="0">
                <a:latin typeface="Arial" panose="020B0604020202020204" pitchFamily="34" charset="0"/>
                <a:cs typeface="Arial" panose="020B0604020202020204" pitchFamily="34" charset="0"/>
              </a:rPr>
              <a:t>AD 864. She was </a:t>
            </a:r>
            <a:r>
              <a:rPr lang="en-GB" sz="1300" dirty="0">
                <a:latin typeface="Arial" panose="020B0604020202020204" pitchFamily="34" charset="0"/>
                <a:cs typeface="Arial" panose="020B0604020202020204" pitchFamily="34" charset="0"/>
              </a:rPr>
              <a:t>the eldest daughter of Alfred the Great, King of the Anglo-Saxon kingdom of Wessex, and his </a:t>
            </a:r>
            <a:r>
              <a:rPr lang="en-GB" sz="1300" dirty="0" smtClean="0">
                <a:latin typeface="Arial" panose="020B0604020202020204" pitchFamily="34" charset="0"/>
                <a:cs typeface="Arial" panose="020B0604020202020204" pitchFamily="34" charset="0"/>
              </a:rPr>
              <a:t>Queen</a:t>
            </a:r>
            <a:r>
              <a:rPr lang="en-GB" sz="1300" dirty="0">
                <a:latin typeface="Arial" panose="020B0604020202020204" pitchFamily="34" charset="0"/>
                <a:cs typeface="Arial" panose="020B0604020202020204" pitchFamily="34" charset="0"/>
              </a:rPr>
              <a:t>, </a:t>
            </a:r>
            <a:r>
              <a:rPr lang="en-GB" sz="1300" dirty="0" err="1">
                <a:latin typeface="Arial" panose="020B0604020202020204" pitchFamily="34" charset="0"/>
                <a:cs typeface="Arial" panose="020B0604020202020204" pitchFamily="34" charset="0"/>
              </a:rPr>
              <a:t>Ealhswith</a:t>
            </a:r>
            <a:r>
              <a:rPr lang="en-GB" sz="1300" dirty="0" smtClean="0">
                <a:latin typeface="Arial" panose="020B0604020202020204" pitchFamily="34" charset="0"/>
                <a:cs typeface="Arial" panose="020B0604020202020204" pitchFamily="34" charset="0"/>
              </a:rPr>
              <a:t>.</a:t>
            </a:r>
          </a:p>
          <a:p>
            <a:pPr marL="0" indent="0" algn="just">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err="1">
                <a:latin typeface="Arial" panose="020B0604020202020204" pitchFamily="34" charset="0"/>
                <a:cs typeface="Arial" panose="020B0604020202020204" pitchFamily="34" charset="0"/>
              </a:rPr>
              <a:t>Aethelflaed</a:t>
            </a:r>
            <a:r>
              <a:rPr lang="en-GB" sz="1300" dirty="0">
                <a:latin typeface="Arial" panose="020B0604020202020204" pitchFamily="34" charset="0"/>
                <a:cs typeface="Arial" panose="020B0604020202020204" pitchFamily="34" charset="0"/>
              </a:rPr>
              <a:t> captured Derby from the Vikings and defeated them at Leicester. </a:t>
            </a:r>
            <a:r>
              <a:rPr lang="en-GB" sz="1300" dirty="0" smtClean="0">
                <a:latin typeface="Arial" panose="020B0604020202020204" pitchFamily="34" charset="0"/>
                <a:cs typeface="Arial" panose="020B0604020202020204" pitchFamily="34" charset="0"/>
              </a:rPr>
              <a:t>She received an </a:t>
            </a:r>
            <a:r>
              <a:rPr lang="en-GB" sz="1300" dirty="0">
                <a:latin typeface="Arial" panose="020B0604020202020204" pitchFamily="34" charset="0"/>
                <a:cs typeface="Arial" panose="020B0604020202020204" pitchFamily="34" charset="0"/>
              </a:rPr>
              <a:t>agreement from the citizens of York to take the city </a:t>
            </a:r>
            <a:r>
              <a:rPr lang="en-GB" sz="1300" dirty="0" smtClean="0">
                <a:latin typeface="Arial" panose="020B0604020202020204" pitchFamily="34" charset="0"/>
                <a:cs typeface="Arial" panose="020B0604020202020204" pitchFamily="34" charset="0"/>
              </a:rPr>
              <a:t>but </a:t>
            </a:r>
            <a:r>
              <a:rPr lang="en-GB" sz="1300" dirty="0">
                <a:latin typeface="Arial" panose="020B0604020202020204" pitchFamily="34" charset="0"/>
                <a:cs typeface="Arial" panose="020B0604020202020204" pitchFamily="34" charset="0"/>
              </a:rPr>
              <a:t>died suddenly at Tamworth in </a:t>
            </a:r>
            <a:r>
              <a:rPr lang="en-GB" sz="1300" dirty="0" smtClean="0">
                <a:latin typeface="Arial" panose="020B0604020202020204" pitchFamily="34" charset="0"/>
                <a:cs typeface="Arial" panose="020B0604020202020204" pitchFamily="34" charset="0"/>
              </a:rPr>
              <a:t>AD 918 </a:t>
            </a:r>
            <a:r>
              <a:rPr lang="en-GB" sz="1300" dirty="0">
                <a:latin typeface="Arial" panose="020B0604020202020204" pitchFamily="34" charset="0"/>
                <a:cs typeface="Arial" panose="020B0604020202020204" pitchFamily="34" charset="0"/>
              </a:rPr>
              <a:t>before the campaign was completed. </a:t>
            </a: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err="1">
                <a:latin typeface="Arial" panose="020B0604020202020204" pitchFamily="34" charset="0"/>
                <a:cs typeface="Arial" panose="020B0604020202020204" pitchFamily="34" charset="0"/>
              </a:rPr>
              <a:t>Aethelflaed</a:t>
            </a:r>
            <a:r>
              <a:rPr lang="en-GB" sz="1300" dirty="0">
                <a:latin typeface="Arial" panose="020B0604020202020204" pitchFamily="34" charset="0"/>
                <a:cs typeface="Arial" panose="020B0604020202020204" pitchFamily="34" charset="0"/>
              </a:rPr>
              <a:t> was buried beside her </a:t>
            </a:r>
            <a:r>
              <a:rPr lang="en-GB" sz="1300" dirty="0" smtClean="0">
                <a:latin typeface="Arial" panose="020B0604020202020204" pitchFamily="34" charset="0"/>
                <a:cs typeface="Arial" panose="020B0604020202020204" pitchFamily="34" charset="0"/>
              </a:rPr>
              <a:t>husband </a:t>
            </a:r>
            <a:r>
              <a:rPr lang="en-GB" sz="1300" dirty="0">
                <a:latin typeface="Arial" panose="020B0604020202020204" pitchFamily="34" charset="0"/>
                <a:cs typeface="Arial" panose="020B0604020202020204" pitchFamily="34" charset="0"/>
              </a:rPr>
              <a:t>at </a:t>
            </a:r>
            <a:r>
              <a:rPr lang="en-GB" sz="1300" dirty="0" smtClean="0">
                <a:latin typeface="Arial" panose="020B0604020202020204" pitchFamily="34" charset="0"/>
                <a:cs typeface="Arial" panose="020B0604020202020204" pitchFamily="34" charset="0"/>
              </a:rPr>
              <a:t>St. </a:t>
            </a:r>
            <a:r>
              <a:rPr lang="en-GB" sz="1300" dirty="0">
                <a:latin typeface="Arial" panose="020B0604020202020204" pitchFamily="34" charset="0"/>
                <a:cs typeface="Arial" panose="020B0604020202020204" pitchFamily="34" charset="0"/>
              </a:rPr>
              <a:t>Peter's Church (now </a:t>
            </a:r>
            <a:r>
              <a:rPr lang="en-GB" sz="1300" dirty="0" smtClean="0">
                <a:latin typeface="Arial" panose="020B0604020202020204" pitchFamily="34" charset="0"/>
                <a:cs typeface="Arial" panose="020B0604020202020204" pitchFamily="34" charset="0"/>
              </a:rPr>
              <a:t>St. </a:t>
            </a:r>
            <a:r>
              <a:rPr lang="en-GB" sz="1300" dirty="0">
                <a:latin typeface="Arial" panose="020B0604020202020204" pitchFamily="34" charset="0"/>
                <a:cs typeface="Arial" panose="020B0604020202020204" pitchFamily="34" charset="0"/>
              </a:rPr>
              <a:t>Oswald's </a:t>
            </a:r>
            <a:r>
              <a:rPr lang="en-GB" sz="1300" dirty="0" smtClean="0">
                <a:latin typeface="Arial" panose="020B0604020202020204" pitchFamily="34" charset="0"/>
                <a:cs typeface="Arial" panose="020B0604020202020204" pitchFamily="34" charset="0"/>
              </a:rPr>
              <a:t>Priory</a:t>
            </a:r>
            <a:r>
              <a:rPr lang="en-GB" sz="1300" dirty="0">
                <a:latin typeface="Arial" panose="020B0604020202020204" pitchFamily="34" charset="0"/>
                <a:cs typeface="Arial" panose="020B0604020202020204" pitchFamily="34" charset="0"/>
              </a:rPr>
              <a:t>) in Gloucester alongside the bones of </a:t>
            </a:r>
            <a:r>
              <a:rPr lang="en-GB" sz="1300" dirty="0" smtClean="0">
                <a:latin typeface="Arial" panose="020B0604020202020204" pitchFamily="34" charset="0"/>
                <a:cs typeface="Arial" panose="020B0604020202020204" pitchFamily="34" charset="0"/>
              </a:rPr>
              <a:t>St. Oswald, </a:t>
            </a:r>
            <a:r>
              <a:rPr lang="en-GB" sz="1300" dirty="0">
                <a:latin typeface="Arial" panose="020B0604020202020204" pitchFamily="34" charset="0"/>
                <a:cs typeface="Arial" panose="020B0604020202020204" pitchFamily="34" charset="0"/>
              </a:rPr>
              <a:t>a former Christian king of Northumbria. Her tombstone is now displayed in Gloucester City Museum and a statue </a:t>
            </a:r>
            <a:r>
              <a:rPr lang="en-GB" sz="1300" dirty="0" smtClean="0">
                <a:latin typeface="Arial" panose="020B0604020202020204" pitchFamily="34" charset="0"/>
                <a:cs typeface="Arial" panose="020B0604020202020204" pitchFamily="34" charset="0"/>
              </a:rPr>
              <a:t>of her </a:t>
            </a:r>
            <a:r>
              <a:rPr lang="en-GB" sz="1300" dirty="0">
                <a:latin typeface="Arial" panose="020B0604020202020204" pitchFamily="34" charset="0"/>
                <a:cs typeface="Arial" panose="020B0604020202020204" pitchFamily="34" charset="0"/>
              </a:rPr>
              <a:t>can be found in Jewry Wall Museum, Leicester. A statue to </a:t>
            </a:r>
            <a:r>
              <a:rPr lang="en-GB" sz="1300" dirty="0" err="1">
                <a:latin typeface="Arial" panose="020B0604020202020204" pitchFamily="34" charset="0"/>
                <a:cs typeface="Arial" panose="020B0604020202020204" pitchFamily="34" charset="0"/>
              </a:rPr>
              <a:t>Aethelflaed</a:t>
            </a:r>
            <a:r>
              <a:rPr lang="en-GB" sz="1300" dirty="0">
                <a:latin typeface="Arial" panose="020B0604020202020204" pitchFamily="34" charset="0"/>
                <a:cs typeface="Arial" panose="020B0604020202020204" pitchFamily="34" charset="0"/>
              </a:rPr>
              <a:t> can also be found in the Guildhall, Leicester. </a:t>
            </a: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By 918, the English recaptured Leicester from the Danes.</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8047" y="1454388"/>
            <a:ext cx="1951666" cy="3016023"/>
          </a:xfrm>
          <a:prstGeom prst="rect">
            <a:avLst/>
          </a:prstGeom>
        </p:spPr>
      </p:pic>
      <p:sp>
        <p:nvSpPr>
          <p:cNvPr id="10" name="Rectangle 9"/>
          <p:cNvSpPr/>
          <p:nvPr/>
        </p:nvSpPr>
        <p:spPr>
          <a:xfrm>
            <a:off x="5701299" y="4679499"/>
            <a:ext cx="2545163" cy="707886"/>
          </a:xfrm>
          <a:prstGeom prst="rect">
            <a:avLst/>
          </a:prstGeom>
        </p:spPr>
        <p:txBody>
          <a:bodyPr wrap="square">
            <a:spAutoFit/>
          </a:bodyPr>
          <a:lstStyle/>
          <a:p>
            <a:pPr algn="ctr"/>
            <a:r>
              <a:rPr lang="en-GB" sz="1000" dirty="0">
                <a:latin typeface="Arial" pitchFamily="34" charset="0"/>
                <a:ea typeface="Source Sans Pro Light" panose="020B0403030403020204" pitchFamily="34" charset="0"/>
                <a:cs typeface="Arial" pitchFamily="34" charset="0"/>
              </a:rPr>
              <a:t>Statue of </a:t>
            </a:r>
            <a:r>
              <a:rPr lang="en-GB" sz="1000" dirty="0" err="1">
                <a:latin typeface="Arial" pitchFamily="34" charset="0"/>
                <a:ea typeface="Source Sans Pro Light" panose="020B0403030403020204" pitchFamily="34" charset="0"/>
                <a:cs typeface="Arial" pitchFamily="34" charset="0"/>
              </a:rPr>
              <a:t>Aethelflaed</a:t>
            </a:r>
            <a:r>
              <a:rPr lang="en-GB" sz="1000" dirty="0">
                <a:latin typeface="Arial" pitchFamily="34" charset="0"/>
                <a:ea typeface="Source Sans Pro Light" panose="020B0403030403020204" pitchFamily="34" charset="0"/>
                <a:cs typeface="Arial" pitchFamily="34" charset="0"/>
              </a:rPr>
              <a:t> (Guildhall, Leicester)</a:t>
            </a:r>
          </a:p>
          <a:p>
            <a:pPr algn="ctr"/>
            <a:r>
              <a:rPr lang="en-GB" sz="1000" dirty="0" smtClean="0">
                <a:latin typeface="Arial" pitchFamily="34" charset="0"/>
                <a:ea typeface="Source Sans Pro Light" panose="020B0403030403020204" pitchFamily="34" charset="0"/>
                <a:cs typeface="Arial" pitchFamily="34" charset="0"/>
              </a:rPr>
              <a:t>[Reproduced with </a:t>
            </a:r>
            <a:r>
              <a:rPr lang="en-GB" sz="1000" dirty="0">
                <a:latin typeface="Arial" pitchFamily="34" charset="0"/>
                <a:ea typeface="Source Sans Pro Light" panose="020B0403030403020204" pitchFamily="34" charset="0"/>
                <a:cs typeface="Arial" pitchFamily="34" charset="0"/>
              </a:rPr>
              <a:t>permission of Leicester City </a:t>
            </a:r>
            <a:r>
              <a:rPr lang="en-GB" sz="1000" dirty="0" smtClean="0">
                <a:latin typeface="Arial" pitchFamily="34" charset="0"/>
                <a:ea typeface="Source Sans Pro Light" panose="020B0403030403020204" pitchFamily="34" charset="0"/>
                <a:cs typeface="Arial" pitchFamily="34" charset="0"/>
              </a:rPr>
              <a:t>Council]</a:t>
            </a:r>
            <a:endParaRPr lang="en-GB" sz="1000" dirty="0">
              <a:latin typeface="Arial" pitchFamily="34" charset="0"/>
              <a:ea typeface="Source Sans Pro Light" panose="020B0403030403020204" pitchFamily="34" charset="0"/>
              <a:cs typeface="Arial" pitchFamily="34" charset="0"/>
            </a:endParaRPr>
          </a:p>
        </p:txBody>
      </p:sp>
      <p:sp>
        <p:nvSpPr>
          <p:cNvPr id="11" name="TextBox 10"/>
          <p:cNvSpPr txBox="1"/>
          <p:nvPr/>
        </p:nvSpPr>
        <p:spPr>
          <a:xfrm>
            <a:off x="5373806" y="5404647"/>
            <a:ext cx="3070746" cy="830997"/>
          </a:xfrm>
          <a:prstGeom prst="rect">
            <a:avLst/>
          </a:prstGeom>
          <a:noFill/>
        </p:spPr>
        <p:txBody>
          <a:bodyPr wrap="square" rtlCol="0">
            <a:spAutoFit/>
          </a:bodyPr>
          <a:lstStyle/>
          <a:p>
            <a:r>
              <a:rPr lang="en-GB" sz="1600" b="1" dirty="0" smtClean="0">
                <a:latin typeface="Arial" pitchFamily="34" charset="0"/>
                <a:cs typeface="Arial" pitchFamily="34" charset="0"/>
              </a:rPr>
              <a:t>What privileges and challenges do you  think </a:t>
            </a:r>
            <a:r>
              <a:rPr lang="en-GB" sz="1600" b="1" dirty="0" err="1" smtClean="0">
                <a:latin typeface="Arial" pitchFamily="34" charset="0"/>
                <a:cs typeface="Arial" pitchFamily="34" charset="0"/>
              </a:rPr>
              <a:t>Aethelflaed</a:t>
            </a:r>
            <a:r>
              <a:rPr lang="en-GB" sz="1600" b="1" dirty="0" smtClean="0">
                <a:latin typeface="Arial" pitchFamily="34" charset="0"/>
                <a:cs typeface="Arial" pitchFamily="34" charset="0"/>
              </a:rPr>
              <a:t> faced in her life?</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24631805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65127"/>
            <a:ext cx="7886700" cy="1325563"/>
          </a:xfrm>
        </p:spPr>
        <p:txBody>
          <a:bodyPr>
            <a:normAutofit/>
          </a:bodyPr>
          <a:lstStyle/>
          <a:p>
            <a:pPr algn="ctr"/>
            <a:r>
              <a:rPr lang="en-GB" sz="4000" b="1" dirty="0" smtClean="0">
                <a:latin typeface="Arial" panose="020B0604020202020204" pitchFamily="34" charset="0"/>
                <a:cs typeface="Arial" panose="020B0604020202020204" pitchFamily="34" charset="0"/>
              </a:rPr>
              <a:t>(11th Century) The Norman Conquest</a:t>
            </a:r>
            <a:endParaRPr lang="en-GB" sz="40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28649" y="1617401"/>
            <a:ext cx="4293062" cy="4351338"/>
          </a:xfrm>
        </p:spPr>
        <p:txBody>
          <a:bodyPr>
            <a:noAutofit/>
          </a:bodyPr>
          <a:lstStyle/>
          <a:p>
            <a:pPr marL="0" indent="0" algn="just" fontAlgn="base">
              <a:lnSpc>
                <a:spcPct val="100000"/>
              </a:lnSpc>
              <a:spcBef>
                <a:spcPts val="336"/>
              </a:spcBef>
              <a:buNone/>
            </a:pPr>
            <a:r>
              <a:rPr lang="en-GB" sz="1300" dirty="0">
                <a:latin typeface="Arial" panose="020B0604020202020204" pitchFamily="34" charset="0"/>
                <a:cs typeface="Arial" panose="020B0604020202020204" pitchFamily="34" charset="0"/>
              </a:rPr>
              <a:t>The Norman Conquest was the </a:t>
            </a:r>
            <a:r>
              <a:rPr lang="en-GB" sz="1300" dirty="0" smtClean="0">
                <a:latin typeface="Arial" panose="020B0604020202020204" pitchFamily="34" charset="0"/>
                <a:cs typeface="Arial" panose="020B0604020202020204" pitchFamily="34" charset="0"/>
              </a:rPr>
              <a:t>invasion </a:t>
            </a:r>
            <a:r>
              <a:rPr lang="en-GB" sz="1300" dirty="0">
                <a:latin typeface="Arial" panose="020B0604020202020204" pitchFamily="34" charset="0"/>
                <a:cs typeface="Arial" panose="020B0604020202020204" pitchFamily="34" charset="0"/>
              </a:rPr>
              <a:t>and occupation of England by an army of Norman, </a:t>
            </a:r>
            <a:r>
              <a:rPr lang="en-GB" sz="1300" dirty="0" smtClean="0">
                <a:latin typeface="Arial" panose="020B0604020202020204" pitchFamily="34" charset="0"/>
                <a:cs typeface="Arial" panose="020B0604020202020204" pitchFamily="34" charset="0"/>
              </a:rPr>
              <a:t>Breton </a:t>
            </a:r>
            <a:r>
              <a:rPr lang="en-GB" sz="1300" dirty="0">
                <a:latin typeface="Arial" panose="020B0604020202020204" pitchFamily="34" charset="0"/>
                <a:cs typeface="Arial" panose="020B0604020202020204" pitchFamily="34" charset="0"/>
              </a:rPr>
              <a:t>and French soldiers led by Duke William II of Normandy, later William the Conqueror</a:t>
            </a:r>
            <a:r>
              <a:rPr lang="en-GB" sz="1300" dirty="0" smtClean="0">
                <a:latin typeface="Arial" panose="020B0604020202020204" pitchFamily="34" charset="0"/>
                <a:cs typeface="Arial" panose="020B0604020202020204" pitchFamily="34" charset="0"/>
              </a:rPr>
              <a:t>.</a:t>
            </a:r>
          </a:p>
          <a:p>
            <a:pPr marL="0" indent="0" algn="just" fontAlgn="base">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fontAlgn="base">
              <a:lnSpc>
                <a:spcPct val="100000"/>
              </a:lnSpc>
              <a:spcBef>
                <a:spcPts val="336"/>
              </a:spcBef>
              <a:buNone/>
            </a:pPr>
            <a:r>
              <a:rPr lang="en-US" sz="1300" dirty="0">
                <a:latin typeface="Arial" panose="020B0604020202020204" pitchFamily="34" charset="0"/>
                <a:cs typeface="Arial" panose="020B0604020202020204" pitchFamily="34" charset="0"/>
              </a:rPr>
              <a:t>It is believed the name </a:t>
            </a:r>
            <a:r>
              <a:rPr lang="en-US" sz="1300" dirty="0" smtClean="0">
                <a:latin typeface="Arial" panose="020B0604020202020204" pitchFamily="34" charset="0"/>
                <a:cs typeface="Arial" panose="020B0604020202020204" pitchFamily="34" charset="0"/>
              </a:rPr>
              <a:t>‘Leicester’ </a:t>
            </a:r>
            <a:r>
              <a:rPr lang="en-US" sz="1300" dirty="0">
                <a:latin typeface="Arial" panose="020B0604020202020204" pitchFamily="34" charset="0"/>
                <a:cs typeface="Arial" panose="020B0604020202020204" pitchFamily="34" charset="0"/>
              </a:rPr>
              <a:t>is derived from </a:t>
            </a:r>
            <a:r>
              <a:rPr lang="en-US" sz="1300" dirty="0" smtClean="0">
                <a:latin typeface="Arial" panose="020B0604020202020204" pitchFamily="34" charset="0"/>
                <a:cs typeface="Arial" panose="020B0604020202020204" pitchFamily="34" charset="0"/>
              </a:rPr>
              <a:t>‘</a:t>
            </a:r>
            <a:r>
              <a:rPr lang="en-US" sz="1300" dirty="0" err="1" smtClean="0">
                <a:latin typeface="Arial" panose="020B0604020202020204" pitchFamily="34" charset="0"/>
                <a:cs typeface="Arial" panose="020B0604020202020204" pitchFamily="34" charset="0"/>
              </a:rPr>
              <a:t>castra</a:t>
            </a:r>
            <a:r>
              <a:rPr lang="en-US" sz="1300" dirty="0" smtClean="0">
                <a:latin typeface="Arial" panose="020B0604020202020204" pitchFamily="34" charset="0"/>
                <a:cs typeface="Arial" panose="020B0604020202020204" pitchFamily="34" charset="0"/>
              </a:rPr>
              <a:t>’ </a:t>
            </a:r>
            <a:r>
              <a:rPr lang="en-US" sz="1300" dirty="0">
                <a:latin typeface="Arial" panose="020B0604020202020204" pitchFamily="34" charset="0"/>
                <a:cs typeface="Arial" panose="020B0604020202020204" pitchFamily="34" charset="0"/>
              </a:rPr>
              <a:t>(camp) of the </a:t>
            </a:r>
            <a:r>
              <a:rPr lang="en-US" sz="1300" dirty="0" smtClean="0">
                <a:latin typeface="Arial" panose="020B0604020202020204" pitchFamily="34" charset="0"/>
                <a:cs typeface="Arial" panose="020B0604020202020204" pitchFamily="34" charset="0"/>
              </a:rPr>
              <a:t>‘</a:t>
            </a:r>
            <a:r>
              <a:rPr lang="en-US" sz="1300" dirty="0" err="1" smtClean="0">
                <a:latin typeface="Arial" panose="020B0604020202020204" pitchFamily="34" charset="0"/>
                <a:cs typeface="Arial" panose="020B0604020202020204" pitchFamily="34" charset="0"/>
              </a:rPr>
              <a:t>Ligore</a:t>
            </a:r>
            <a:r>
              <a:rPr lang="en-US" sz="1300" dirty="0" smtClean="0">
                <a:latin typeface="Arial" panose="020B0604020202020204" pitchFamily="34" charset="0"/>
                <a:cs typeface="Arial" panose="020B0604020202020204" pitchFamily="34" charset="0"/>
              </a:rPr>
              <a:t>’, </a:t>
            </a:r>
            <a:r>
              <a:rPr lang="en-US" sz="1300" dirty="0">
                <a:latin typeface="Arial" panose="020B0604020202020204" pitchFamily="34" charset="0"/>
                <a:cs typeface="Arial" panose="020B0604020202020204" pitchFamily="34" charset="0"/>
              </a:rPr>
              <a:t>meaning dwellers on the 'River </a:t>
            </a:r>
            <a:r>
              <a:rPr lang="en-US" sz="1300" dirty="0" err="1">
                <a:latin typeface="Arial" panose="020B0604020202020204" pitchFamily="34" charset="0"/>
                <a:cs typeface="Arial" panose="020B0604020202020204" pitchFamily="34" charset="0"/>
              </a:rPr>
              <a:t>Legro</a:t>
            </a:r>
            <a:r>
              <a:rPr lang="en-US" sz="1300" dirty="0">
                <a:latin typeface="Arial" panose="020B0604020202020204" pitchFamily="34" charset="0"/>
                <a:cs typeface="Arial" panose="020B0604020202020204" pitchFamily="34" charset="0"/>
              </a:rPr>
              <a:t>' </a:t>
            </a:r>
            <a:r>
              <a:rPr lang="en-US" sz="1300" dirty="0" smtClean="0">
                <a:latin typeface="Arial" panose="020B0604020202020204" pitchFamily="34" charset="0"/>
                <a:cs typeface="Arial" panose="020B0604020202020204" pitchFamily="34" charset="0"/>
              </a:rPr>
              <a:t>(now the </a:t>
            </a:r>
            <a:r>
              <a:rPr lang="en-US" sz="1300" dirty="0">
                <a:latin typeface="Arial" panose="020B0604020202020204" pitchFamily="34" charset="0"/>
                <a:cs typeface="Arial" panose="020B0604020202020204" pitchFamily="34" charset="0"/>
              </a:rPr>
              <a:t>River Soar). In the early 10th century it was recorded as </a:t>
            </a:r>
            <a:r>
              <a:rPr lang="en-US" sz="1300" dirty="0" smtClean="0">
                <a:latin typeface="Arial" panose="020B0604020202020204" pitchFamily="34" charset="0"/>
                <a:cs typeface="Arial" panose="020B0604020202020204" pitchFamily="34" charset="0"/>
              </a:rPr>
              <a:t>‘</a:t>
            </a:r>
            <a:r>
              <a:rPr lang="en-US" sz="1300" dirty="0" err="1" smtClean="0">
                <a:latin typeface="Arial" panose="020B0604020202020204" pitchFamily="34" charset="0"/>
                <a:cs typeface="Arial" panose="020B0604020202020204" pitchFamily="34" charset="0"/>
              </a:rPr>
              <a:t>Ligeraceaster</a:t>
            </a:r>
            <a:r>
              <a:rPr lang="en-US" sz="1300" dirty="0" smtClean="0">
                <a:latin typeface="Arial" panose="020B0604020202020204" pitchFamily="34" charset="0"/>
                <a:cs typeface="Arial" panose="020B0604020202020204" pitchFamily="34" charset="0"/>
              </a:rPr>
              <a:t>’ (‘the </a:t>
            </a:r>
            <a:r>
              <a:rPr lang="en-US" sz="1300" dirty="0">
                <a:latin typeface="Arial" panose="020B0604020202020204" pitchFamily="34" charset="0"/>
                <a:cs typeface="Arial" panose="020B0604020202020204" pitchFamily="34" charset="0"/>
              </a:rPr>
              <a:t>town of the </a:t>
            </a:r>
            <a:r>
              <a:rPr lang="en-US" sz="1300" dirty="0" err="1">
                <a:latin typeface="Arial" panose="020B0604020202020204" pitchFamily="34" charset="0"/>
                <a:cs typeface="Arial" panose="020B0604020202020204" pitchFamily="34" charset="0"/>
              </a:rPr>
              <a:t>Ligor</a:t>
            </a:r>
            <a:r>
              <a:rPr lang="en-US" sz="1300" dirty="0">
                <a:latin typeface="Arial" panose="020B0604020202020204" pitchFamily="34" charset="0"/>
                <a:cs typeface="Arial" panose="020B0604020202020204" pitchFamily="34" charset="0"/>
              </a:rPr>
              <a:t> </a:t>
            </a:r>
            <a:r>
              <a:rPr lang="en-US" sz="1300" dirty="0" smtClean="0">
                <a:latin typeface="Arial" panose="020B0604020202020204" pitchFamily="34" charset="0"/>
                <a:cs typeface="Arial" panose="020B0604020202020204" pitchFamily="34" charset="0"/>
              </a:rPr>
              <a:t>people’). </a:t>
            </a:r>
            <a:r>
              <a:rPr lang="en-US" sz="1300" dirty="0">
                <a:latin typeface="Arial" panose="020B0604020202020204" pitchFamily="34" charset="0"/>
                <a:cs typeface="Arial" panose="020B0604020202020204" pitchFamily="34" charset="0"/>
              </a:rPr>
              <a:t>The </a:t>
            </a:r>
            <a:r>
              <a:rPr lang="en-US" sz="1300" i="1" dirty="0">
                <a:latin typeface="Arial" panose="020B0604020202020204" pitchFamily="34" charset="0"/>
                <a:cs typeface="Arial" panose="020B0604020202020204" pitchFamily="34" charset="0"/>
              </a:rPr>
              <a:t>Domesday Book </a:t>
            </a:r>
            <a:r>
              <a:rPr lang="en-US" sz="1300" dirty="0">
                <a:latin typeface="Arial" panose="020B0604020202020204" pitchFamily="34" charset="0"/>
                <a:cs typeface="Arial" panose="020B0604020202020204" pitchFamily="34" charset="0"/>
              </a:rPr>
              <a:t>later recorded it as </a:t>
            </a:r>
            <a:r>
              <a:rPr lang="en-US" sz="1300" dirty="0" smtClean="0">
                <a:latin typeface="Arial" panose="020B0604020202020204" pitchFamily="34" charset="0"/>
                <a:cs typeface="Arial" panose="020B0604020202020204" pitchFamily="34" charset="0"/>
              </a:rPr>
              <a:t>‘</a:t>
            </a:r>
            <a:r>
              <a:rPr lang="en-US" sz="1300" dirty="0" err="1" smtClean="0">
                <a:latin typeface="Arial" panose="020B0604020202020204" pitchFamily="34" charset="0"/>
                <a:cs typeface="Arial" panose="020B0604020202020204" pitchFamily="34" charset="0"/>
              </a:rPr>
              <a:t>Ledecestre</a:t>
            </a:r>
            <a:r>
              <a:rPr lang="en-US" sz="1300" dirty="0" smtClean="0">
                <a:latin typeface="Arial" panose="020B0604020202020204" pitchFamily="34" charset="0"/>
                <a:cs typeface="Arial" panose="020B0604020202020204" pitchFamily="34" charset="0"/>
              </a:rPr>
              <a:t>’.</a:t>
            </a:r>
          </a:p>
          <a:p>
            <a:pPr marL="0" indent="0" algn="just" fontAlgn="base">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fontAlgn="base">
              <a:lnSpc>
                <a:spcPct val="100000"/>
              </a:lnSpc>
              <a:spcBef>
                <a:spcPts val="336"/>
              </a:spcBef>
              <a:buNone/>
            </a:pPr>
            <a:r>
              <a:rPr lang="en-US" sz="1300" dirty="0" smtClean="0">
                <a:latin typeface="Arial" panose="020B0604020202020204" pitchFamily="34" charset="0"/>
                <a:cs typeface="Arial" panose="020B0604020202020204" pitchFamily="34" charset="0"/>
              </a:rPr>
              <a:t>By </a:t>
            </a:r>
            <a:r>
              <a:rPr lang="en-US" sz="1300" dirty="0">
                <a:latin typeface="Arial" panose="020B0604020202020204" pitchFamily="34" charset="0"/>
                <a:cs typeface="Arial" panose="020B0604020202020204" pitchFamily="34" charset="0"/>
              </a:rPr>
              <a:t>the time of the Norman Conquest, Leicester was a place of some importance with 322 houses and six </a:t>
            </a:r>
            <a:r>
              <a:rPr lang="en-US" sz="1300" dirty="0" smtClean="0">
                <a:latin typeface="Arial" panose="020B0604020202020204" pitchFamily="34" charset="0"/>
                <a:cs typeface="Arial" panose="020B0604020202020204" pitchFamily="34" charset="0"/>
              </a:rPr>
              <a:t>churches. </a:t>
            </a:r>
            <a:r>
              <a:rPr lang="en-GB" sz="1300" dirty="0">
                <a:latin typeface="Arial" panose="020B0604020202020204" pitchFamily="34" charset="0"/>
                <a:cs typeface="Arial" panose="020B0604020202020204" pitchFamily="34" charset="0"/>
              </a:rPr>
              <a:t>Suburbs started to grow </a:t>
            </a:r>
            <a:r>
              <a:rPr lang="en-GB" sz="1300" dirty="0" smtClean="0">
                <a:latin typeface="Arial" panose="020B0604020202020204" pitchFamily="34" charset="0"/>
                <a:cs typeface="Arial" panose="020B0604020202020204" pitchFamily="34" charset="0"/>
              </a:rPr>
              <a:t>and records suggest a population of 2,000.</a:t>
            </a:r>
          </a:p>
          <a:p>
            <a:pPr marL="0" indent="0" algn="just" fontAlgn="base">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fontAlgn="base">
              <a:lnSpc>
                <a:spcPct val="100000"/>
              </a:lnSpc>
              <a:spcBef>
                <a:spcPts val="336"/>
              </a:spcBef>
              <a:buNone/>
            </a:pPr>
            <a:r>
              <a:rPr lang="en-GB" sz="1300" dirty="0" smtClean="0">
                <a:latin typeface="Arial" panose="020B0604020202020204" pitchFamily="34" charset="0"/>
                <a:cs typeface="Arial" panose="020B0604020202020204" pitchFamily="34" charset="0"/>
              </a:rPr>
              <a:t>Although Leicester </a:t>
            </a:r>
            <a:r>
              <a:rPr lang="en-GB" sz="1300" dirty="0">
                <a:latin typeface="Arial" panose="020B0604020202020204" pitchFamily="34" charset="0"/>
                <a:cs typeface="Arial" panose="020B0604020202020204" pitchFamily="34" charset="0"/>
              </a:rPr>
              <a:t>was referred to </a:t>
            </a:r>
            <a:r>
              <a:rPr lang="en-GB" sz="1300" dirty="0" smtClean="0">
                <a:latin typeface="Arial" panose="020B0604020202020204" pitchFamily="34" charset="0"/>
                <a:cs typeface="Arial" panose="020B0604020202020204" pitchFamily="34" charset="0"/>
              </a:rPr>
              <a:t>as </a:t>
            </a:r>
            <a:r>
              <a:rPr lang="en-GB" sz="1300" dirty="0">
                <a:latin typeface="Arial" panose="020B0604020202020204" pitchFamily="34" charset="0"/>
                <a:cs typeface="Arial" panose="020B0604020202020204" pitchFamily="34" charset="0"/>
              </a:rPr>
              <a:t>a '</a:t>
            </a:r>
            <a:r>
              <a:rPr lang="en-GB" sz="1300" dirty="0" err="1">
                <a:latin typeface="Arial" panose="020B0604020202020204" pitchFamily="34" charset="0"/>
                <a:cs typeface="Arial" panose="020B0604020202020204" pitchFamily="34" charset="0"/>
              </a:rPr>
              <a:t>civitas</a:t>
            </a:r>
            <a:r>
              <a:rPr lang="en-GB" sz="1300" dirty="0">
                <a:latin typeface="Arial" panose="020B0604020202020204" pitchFamily="34" charset="0"/>
                <a:cs typeface="Arial" panose="020B0604020202020204" pitchFamily="34" charset="0"/>
              </a:rPr>
              <a:t>' </a:t>
            </a:r>
            <a:r>
              <a:rPr lang="en-GB" sz="1300" dirty="0" smtClean="0">
                <a:latin typeface="Arial" panose="020B0604020202020204" pitchFamily="34" charset="0"/>
                <a:cs typeface="Arial" panose="020B0604020202020204" pitchFamily="34" charset="0"/>
              </a:rPr>
              <a:t>(city), </a:t>
            </a:r>
            <a:r>
              <a:rPr lang="en-GB" sz="1300" dirty="0">
                <a:latin typeface="Arial" panose="020B0604020202020204" pitchFamily="34" charset="0"/>
                <a:cs typeface="Arial" panose="020B0604020202020204" pitchFamily="34" charset="0"/>
              </a:rPr>
              <a:t>it lost that status during the 11th century. For the next 800 years, Leicester </a:t>
            </a:r>
            <a:r>
              <a:rPr lang="en-GB" sz="1300" dirty="0" smtClean="0">
                <a:latin typeface="Arial" panose="020B0604020202020204" pitchFamily="34" charset="0"/>
                <a:cs typeface="Arial" panose="020B0604020202020204" pitchFamily="34" charset="0"/>
              </a:rPr>
              <a:t>– </a:t>
            </a:r>
            <a:r>
              <a:rPr lang="en-GB" sz="1300" dirty="0">
                <a:latin typeface="Arial" panose="020B0604020202020204" pitchFamily="34" charset="0"/>
                <a:cs typeface="Arial" panose="020B0604020202020204" pitchFamily="34" charset="0"/>
              </a:rPr>
              <a:t>one of the most important places in Britain in terms of wealth, trade and religion </a:t>
            </a:r>
            <a:r>
              <a:rPr lang="en-GB" sz="1300" dirty="0" smtClean="0">
                <a:latin typeface="Arial" panose="020B0604020202020204" pitchFamily="34" charset="0"/>
                <a:cs typeface="Arial" panose="020B0604020202020204" pitchFamily="34" charset="0"/>
              </a:rPr>
              <a:t>– was </a:t>
            </a:r>
            <a:r>
              <a:rPr lang="en-GB" sz="1300" dirty="0">
                <a:latin typeface="Arial" panose="020B0604020202020204" pitchFamily="34" charset="0"/>
                <a:cs typeface="Arial" panose="020B0604020202020204" pitchFamily="34" charset="0"/>
              </a:rPr>
              <a:t>known as a borough or town.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2840" y="1617402"/>
            <a:ext cx="2651846" cy="2651847"/>
          </a:xfrm>
          <a:prstGeom prst="rect">
            <a:avLst/>
          </a:prstGeom>
        </p:spPr>
      </p:pic>
      <p:sp>
        <p:nvSpPr>
          <p:cNvPr id="7" name="Rectangle 6"/>
          <p:cNvSpPr/>
          <p:nvPr/>
        </p:nvSpPr>
        <p:spPr>
          <a:xfrm>
            <a:off x="5278223" y="4390537"/>
            <a:ext cx="3461078" cy="861774"/>
          </a:xfrm>
          <a:prstGeom prst="rect">
            <a:avLst/>
          </a:prstGeom>
        </p:spPr>
        <p:txBody>
          <a:bodyPr wrap="square">
            <a:spAutoFit/>
          </a:bodyPr>
          <a:lstStyle/>
          <a:p>
            <a:pPr algn="ctr"/>
            <a:r>
              <a:rPr lang="en-GB" sz="1000" dirty="0">
                <a:latin typeface="Arial" pitchFamily="34" charset="0"/>
                <a:ea typeface="Source Sans Pro Light" panose="020B0403030403020204" pitchFamily="34" charset="0"/>
                <a:cs typeface="Arial" pitchFamily="34" charset="0"/>
              </a:rPr>
              <a:t>The Castle Mound (</a:t>
            </a:r>
            <a:r>
              <a:rPr lang="en-GB" sz="1000" dirty="0" err="1">
                <a:latin typeface="Arial" pitchFamily="34" charset="0"/>
                <a:ea typeface="Source Sans Pro Light" panose="020B0403030403020204" pitchFamily="34" charset="0"/>
                <a:cs typeface="Arial" pitchFamily="34" charset="0"/>
              </a:rPr>
              <a:t>Motte</a:t>
            </a:r>
            <a:r>
              <a:rPr lang="en-GB" sz="1000" dirty="0">
                <a:latin typeface="Arial" pitchFamily="34" charset="0"/>
                <a:ea typeface="Source Sans Pro Light" panose="020B0403030403020204" pitchFamily="34" charset="0"/>
                <a:cs typeface="Arial" pitchFamily="34" charset="0"/>
              </a:rPr>
              <a:t>) - The mound you can see today is about 10 metres high but would have been much higher; about 5 metres of it was removed in 1840 to make the top large enough for a bowling green. </a:t>
            </a:r>
          </a:p>
          <a:p>
            <a:pPr algn="ctr"/>
            <a:r>
              <a:rPr lang="en-GB" sz="1000" dirty="0" smtClean="0">
                <a:latin typeface="Arial" pitchFamily="34" charset="0"/>
                <a:ea typeface="Source Sans Pro Light" panose="020B0403030403020204" pitchFamily="34" charset="0"/>
                <a:cs typeface="Arial" pitchFamily="34" charset="0"/>
              </a:rPr>
              <a:t>[Image : © </a:t>
            </a:r>
            <a:r>
              <a:rPr lang="en-GB" sz="1000" dirty="0">
                <a:latin typeface="Arial" pitchFamily="34" charset="0"/>
                <a:ea typeface="Source Sans Pro Light" panose="020B0403030403020204" pitchFamily="34" charset="0"/>
                <a:cs typeface="Arial" pitchFamily="34" charset="0"/>
              </a:rPr>
              <a:t>Historic </a:t>
            </a:r>
            <a:r>
              <a:rPr lang="en-GB" sz="1000" dirty="0" smtClean="0">
                <a:latin typeface="Arial" pitchFamily="34" charset="0"/>
                <a:ea typeface="Source Sans Pro Light" panose="020B0403030403020204" pitchFamily="34" charset="0"/>
                <a:cs typeface="Arial" pitchFamily="34" charset="0"/>
              </a:rPr>
              <a:t>England]</a:t>
            </a:r>
            <a:endParaRPr lang="en-GB" sz="1000" dirty="0">
              <a:latin typeface="Arial" pitchFamily="34" charset="0"/>
              <a:ea typeface="Source Sans Pro Light" panose="020B0403030403020204" pitchFamily="34" charset="0"/>
              <a:cs typeface="Arial" pitchFamily="34" charset="0"/>
            </a:endParaRPr>
          </a:p>
        </p:txBody>
      </p:sp>
      <p:sp>
        <p:nvSpPr>
          <p:cNvPr id="8" name="TextBox 7"/>
          <p:cNvSpPr txBox="1"/>
          <p:nvPr/>
        </p:nvSpPr>
        <p:spPr>
          <a:xfrm>
            <a:off x="5401254" y="5381641"/>
            <a:ext cx="3439236" cy="584775"/>
          </a:xfrm>
          <a:prstGeom prst="rect">
            <a:avLst/>
          </a:prstGeom>
          <a:noFill/>
        </p:spPr>
        <p:txBody>
          <a:bodyPr wrap="square" rtlCol="0">
            <a:spAutoFit/>
          </a:bodyPr>
          <a:lstStyle/>
          <a:p>
            <a:r>
              <a:rPr lang="en-GB" sz="1600" b="1" dirty="0" smtClean="0">
                <a:latin typeface="Arial" pitchFamily="34" charset="0"/>
                <a:cs typeface="Arial" pitchFamily="34" charset="0"/>
              </a:rPr>
              <a:t>Is Leicester as important now as it was at this time? Why?</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8273196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smtClean="0">
                <a:latin typeface="Arial" panose="020B0604020202020204" pitchFamily="34" charset="0"/>
                <a:cs typeface="Arial" panose="020B0604020202020204" pitchFamily="34" charset="0"/>
              </a:rPr>
              <a:t>(11th Century) Leicester Castle</a:t>
            </a:r>
            <a:endParaRPr lang="en-GB" sz="40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28649" y="1622741"/>
            <a:ext cx="4209844" cy="4237149"/>
          </a:xfrm>
        </p:spPr>
        <p:txBody>
          <a:bodyPr>
            <a:noAutofit/>
          </a:bodyPr>
          <a:lstStyle/>
          <a:p>
            <a:pPr marL="0" indent="0" algn="just" fontAlgn="base">
              <a:lnSpc>
                <a:spcPct val="100000"/>
              </a:lnSpc>
              <a:spcBef>
                <a:spcPts val="336"/>
              </a:spcBef>
              <a:buNone/>
            </a:pPr>
            <a:r>
              <a:rPr lang="en-GB" sz="1300" dirty="0">
                <a:latin typeface="Arial" panose="020B0604020202020204" pitchFamily="34" charset="0"/>
                <a:cs typeface="Arial" panose="020B0604020202020204" pitchFamily="34" charset="0"/>
              </a:rPr>
              <a:t>Following the Norman Conquest there was a period of relative peace and </a:t>
            </a:r>
            <a:r>
              <a:rPr lang="en-GB" sz="1300" dirty="0" smtClean="0">
                <a:latin typeface="Arial" panose="020B0604020202020204" pitchFamily="34" charset="0"/>
                <a:cs typeface="Arial" panose="020B0604020202020204" pitchFamily="34" charset="0"/>
              </a:rPr>
              <a:t>stability. A </a:t>
            </a:r>
            <a:r>
              <a:rPr lang="en-GB" sz="1300" dirty="0">
                <a:latin typeface="Arial" panose="020B0604020202020204" pitchFamily="34" charset="0"/>
                <a:cs typeface="Arial" panose="020B0604020202020204" pitchFamily="34" charset="0"/>
              </a:rPr>
              <a:t>major </a:t>
            </a:r>
            <a:r>
              <a:rPr lang="en-GB" sz="1300" dirty="0" smtClean="0">
                <a:latin typeface="Arial" panose="020B0604020202020204" pitchFamily="34" charset="0"/>
                <a:cs typeface="Arial" panose="020B0604020202020204" pitchFamily="34" charset="0"/>
              </a:rPr>
              <a:t>abbey </a:t>
            </a:r>
            <a:r>
              <a:rPr lang="en-GB" sz="1300" dirty="0">
                <a:latin typeface="Arial" panose="020B0604020202020204" pitchFamily="34" charset="0"/>
                <a:cs typeface="Arial" panose="020B0604020202020204" pitchFamily="34" charset="0"/>
              </a:rPr>
              <a:t>was built in meadows north of </a:t>
            </a:r>
            <a:r>
              <a:rPr lang="en-GB" sz="1300" dirty="0" smtClean="0">
                <a:latin typeface="Arial" panose="020B0604020202020204" pitchFamily="34" charset="0"/>
                <a:cs typeface="Arial" panose="020B0604020202020204" pitchFamily="34" charset="0"/>
              </a:rPr>
              <a:t>Leicester and </a:t>
            </a:r>
            <a:r>
              <a:rPr lang="en-GB" sz="1300" dirty="0">
                <a:latin typeface="Arial" panose="020B0604020202020204" pitchFamily="34" charset="0"/>
                <a:cs typeface="Arial" panose="020B0604020202020204" pitchFamily="34" charset="0"/>
              </a:rPr>
              <a:t>three </a:t>
            </a:r>
            <a:r>
              <a:rPr lang="en-GB" sz="1300" dirty="0" smtClean="0">
                <a:latin typeface="Arial" panose="020B0604020202020204" pitchFamily="34" charset="0"/>
                <a:cs typeface="Arial" panose="020B0604020202020204" pitchFamily="34" charset="0"/>
              </a:rPr>
              <a:t>friaries constructed within </a:t>
            </a:r>
            <a:r>
              <a:rPr lang="en-GB" sz="1300" dirty="0">
                <a:latin typeface="Arial" panose="020B0604020202020204" pitchFamily="34" charset="0"/>
                <a:cs typeface="Arial" panose="020B0604020202020204" pitchFamily="34" charset="0"/>
              </a:rPr>
              <a:t>the walls</a:t>
            </a:r>
            <a:r>
              <a:rPr lang="en-GB" sz="1300" dirty="0" smtClean="0">
                <a:latin typeface="Arial" panose="020B0604020202020204" pitchFamily="34" charset="0"/>
                <a:cs typeface="Arial" panose="020B0604020202020204" pitchFamily="34" charset="0"/>
              </a:rPr>
              <a:t>.</a:t>
            </a:r>
          </a:p>
          <a:p>
            <a:pPr marL="0" indent="0" algn="just" fontAlgn="base">
              <a:lnSpc>
                <a:spcPct val="100000"/>
              </a:lnSpc>
              <a:spcBef>
                <a:spcPts val="336"/>
              </a:spcBef>
              <a:buNone/>
            </a:pPr>
            <a:endParaRPr lang="en-GB" sz="1300" dirty="0" smtClean="0">
              <a:latin typeface="Arial" panose="020B0604020202020204" pitchFamily="34" charset="0"/>
              <a:cs typeface="Arial" panose="020B0604020202020204" pitchFamily="34" charset="0"/>
            </a:endParaRPr>
          </a:p>
          <a:p>
            <a:pPr marL="0" indent="0" algn="just" fontAlgn="base">
              <a:lnSpc>
                <a:spcPct val="100000"/>
              </a:lnSpc>
              <a:spcBef>
                <a:spcPts val="336"/>
              </a:spcBef>
              <a:buNone/>
            </a:pPr>
            <a:r>
              <a:rPr lang="en-GB" sz="1300" dirty="0" smtClean="0">
                <a:latin typeface="Arial" panose="020B0604020202020204" pitchFamily="34" charset="0"/>
                <a:cs typeface="Arial" panose="020B0604020202020204" pitchFamily="34" charset="0"/>
              </a:rPr>
              <a:t>At this time there were revolts against Norman rule. Hugh </a:t>
            </a:r>
            <a:r>
              <a:rPr lang="en-GB" sz="1300" dirty="0">
                <a:latin typeface="Arial" panose="020B0604020202020204" pitchFamily="34" charset="0"/>
                <a:cs typeface="Arial" panose="020B0604020202020204" pitchFamily="34" charset="0"/>
              </a:rPr>
              <a:t>de </a:t>
            </a:r>
            <a:r>
              <a:rPr lang="en-GB" sz="1300" dirty="0" err="1" smtClean="0">
                <a:latin typeface="Arial" panose="020B0604020202020204" pitchFamily="34" charset="0"/>
                <a:cs typeface="Arial" panose="020B0604020202020204" pitchFamily="34" charset="0"/>
              </a:rPr>
              <a:t>Grentmesnil</a:t>
            </a:r>
            <a:r>
              <a:rPr lang="en-GB" sz="1300" dirty="0" smtClean="0">
                <a:latin typeface="Arial" panose="020B0604020202020204" pitchFamily="34" charset="0"/>
                <a:cs typeface="Arial" panose="020B0604020202020204" pitchFamily="34" charset="0"/>
              </a:rPr>
              <a:t>, the first Norman </a:t>
            </a:r>
            <a:r>
              <a:rPr lang="en-GB" sz="1300" dirty="0" err="1">
                <a:latin typeface="Arial" panose="020B0604020202020204" pitchFamily="34" charset="0"/>
                <a:cs typeface="Arial" panose="020B0604020202020204" pitchFamily="34" charset="0"/>
              </a:rPr>
              <a:t>o</a:t>
            </a:r>
            <a:r>
              <a:rPr lang="en-GB" sz="1300" dirty="0" err="1" smtClean="0">
                <a:latin typeface="Arial" panose="020B0604020202020204" pitchFamily="34" charset="0"/>
                <a:cs typeface="Arial" panose="020B0604020202020204" pitchFamily="34" charset="0"/>
              </a:rPr>
              <a:t>verloard</a:t>
            </a:r>
            <a:r>
              <a:rPr lang="en-GB" sz="1300" dirty="0" smtClean="0">
                <a:latin typeface="Arial" panose="020B0604020202020204" pitchFamily="34" charset="0"/>
                <a:cs typeface="Arial" panose="020B0604020202020204" pitchFamily="34" charset="0"/>
              </a:rPr>
              <a:t> of Leicester, established a castle in Leicester in the </a:t>
            </a:r>
            <a:r>
              <a:rPr lang="en-GB" sz="1300" dirty="0">
                <a:latin typeface="Arial" panose="020B0604020202020204" pitchFamily="34" charset="0"/>
                <a:cs typeface="Arial" panose="020B0604020202020204" pitchFamily="34" charset="0"/>
              </a:rPr>
              <a:t>the late </a:t>
            </a:r>
            <a:r>
              <a:rPr lang="en-GB" sz="1300" dirty="0" smtClean="0">
                <a:latin typeface="Arial" panose="020B0604020202020204" pitchFamily="34" charset="0"/>
                <a:cs typeface="Arial" panose="020B0604020202020204" pitchFamily="34" charset="0"/>
              </a:rPr>
              <a:t>AD 1060s</a:t>
            </a:r>
            <a:r>
              <a:rPr lang="en-GB" sz="1300" dirty="0">
                <a:latin typeface="Arial" panose="020B0604020202020204" pitchFamily="34" charset="0"/>
                <a:cs typeface="Arial" panose="020B0604020202020204" pitchFamily="34" charset="0"/>
              </a:rPr>
              <a:t>. </a:t>
            </a:r>
            <a:r>
              <a:rPr lang="en-US" sz="1300" dirty="0">
                <a:latin typeface="Arial" panose="020B0604020202020204" pitchFamily="34" charset="0"/>
                <a:cs typeface="Arial" panose="020B0604020202020204" pitchFamily="34" charset="0"/>
              </a:rPr>
              <a:t>The </a:t>
            </a:r>
            <a:r>
              <a:rPr lang="en-US" sz="1300" dirty="0" smtClean="0">
                <a:latin typeface="Arial" panose="020B0604020202020204" pitchFamily="34" charset="0"/>
                <a:cs typeface="Arial" panose="020B0604020202020204" pitchFamily="34" charset="0"/>
              </a:rPr>
              <a:t>castle had a mound </a:t>
            </a:r>
            <a:r>
              <a:rPr lang="en-US" sz="1300" dirty="0">
                <a:latin typeface="Arial" panose="020B0604020202020204" pitchFamily="34" charset="0"/>
                <a:cs typeface="Arial" panose="020B0604020202020204" pitchFamily="34" charset="0"/>
              </a:rPr>
              <a:t>of earth (</a:t>
            </a:r>
            <a:r>
              <a:rPr lang="en-US" sz="1300" dirty="0" err="1">
                <a:latin typeface="Arial" panose="020B0604020202020204" pitchFamily="34" charset="0"/>
                <a:cs typeface="Arial" panose="020B0604020202020204" pitchFamily="34" charset="0"/>
              </a:rPr>
              <a:t>motte</a:t>
            </a:r>
            <a:r>
              <a:rPr lang="en-US" sz="1300" dirty="0">
                <a:latin typeface="Arial" panose="020B0604020202020204" pitchFamily="34" charset="0"/>
                <a:cs typeface="Arial" panose="020B0604020202020204" pitchFamily="34" charset="0"/>
              </a:rPr>
              <a:t>) with a large enclosure below it (bailey). </a:t>
            </a:r>
            <a:r>
              <a:rPr lang="en-GB" sz="1300" dirty="0" smtClean="0">
                <a:latin typeface="Arial" panose="020B0604020202020204" pitchFamily="34" charset="0"/>
                <a:cs typeface="Arial" panose="020B0604020202020204" pitchFamily="34" charset="0"/>
              </a:rPr>
              <a:t>It was </a:t>
            </a:r>
            <a:r>
              <a:rPr lang="en-GB" sz="1300" dirty="0">
                <a:latin typeface="Arial" panose="020B0604020202020204" pitchFamily="34" charset="0"/>
                <a:cs typeface="Arial" panose="020B0604020202020204" pitchFamily="34" charset="0"/>
              </a:rPr>
              <a:t>strategically positioned </a:t>
            </a:r>
            <a:r>
              <a:rPr lang="en-GB" sz="1300" dirty="0" smtClean="0">
                <a:latin typeface="Arial" panose="020B0604020202020204" pitchFamily="34" charset="0"/>
                <a:cs typeface="Arial" panose="020B0604020202020204" pitchFamily="34" charset="0"/>
              </a:rPr>
              <a:t>overlooking </a:t>
            </a:r>
            <a:r>
              <a:rPr lang="en-GB" sz="1300" dirty="0">
                <a:latin typeface="Arial" panose="020B0604020202020204" pitchFamily="34" charset="0"/>
                <a:cs typeface="Arial" panose="020B0604020202020204" pitchFamily="34" charset="0"/>
              </a:rPr>
              <a:t>the </a:t>
            </a:r>
            <a:r>
              <a:rPr lang="en-GB" sz="1300" dirty="0" smtClean="0">
                <a:latin typeface="Arial" panose="020B0604020202020204" pitchFamily="34" charset="0"/>
                <a:cs typeface="Arial" panose="020B0604020202020204" pitchFamily="34" charset="0"/>
              </a:rPr>
              <a:t>river</a:t>
            </a:r>
            <a:r>
              <a:rPr lang="en-GB" sz="1300" dirty="0">
                <a:latin typeface="Arial" panose="020B0604020202020204" pitchFamily="34" charset="0"/>
                <a:cs typeface="Arial" panose="020B0604020202020204" pitchFamily="34" charset="0"/>
              </a:rPr>
              <a:t> </a:t>
            </a:r>
            <a:r>
              <a:rPr lang="en-GB" sz="1300" dirty="0" smtClean="0">
                <a:latin typeface="Arial" panose="020B0604020202020204" pitchFamily="34" charset="0"/>
                <a:cs typeface="Arial" panose="020B0604020202020204" pitchFamily="34" charset="0"/>
              </a:rPr>
              <a:t>(see previous slide).</a:t>
            </a:r>
          </a:p>
          <a:p>
            <a:pPr marL="0" indent="0" algn="just" fontAlgn="base">
              <a:lnSpc>
                <a:spcPct val="100000"/>
              </a:lnSpc>
              <a:spcBef>
                <a:spcPts val="336"/>
              </a:spcBef>
              <a:buNone/>
            </a:pP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US" sz="1300" dirty="0" smtClean="0">
                <a:latin typeface="Arial" panose="020B0604020202020204" pitchFamily="34" charset="0"/>
                <a:cs typeface="Arial" panose="020B0604020202020204" pitchFamily="34" charset="0"/>
              </a:rPr>
              <a:t>As </a:t>
            </a:r>
            <a:r>
              <a:rPr lang="en-US" sz="1300" dirty="0">
                <a:latin typeface="Arial" panose="020B0604020202020204" pitchFamily="34" charset="0"/>
                <a:cs typeface="Arial" panose="020B0604020202020204" pitchFamily="34" charset="0"/>
              </a:rPr>
              <a:t>well as the castle </a:t>
            </a:r>
            <a:r>
              <a:rPr lang="en-US" sz="1300" dirty="0" smtClean="0">
                <a:latin typeface="Arial" panose="020B0604020202020204" pitchFamily="34" charset="0"/>
                <a:cs typeface="Arial" panose="020B0604020202020204" pitchFamily="34" charset="0"/>
              </a:rPr>
              <a:t>buildings, the area enclosed by </a:t>
            </a:r>
            <a:r>
              <a:rPr lang="en-US" sz="1300" dirty="0">
                <a:latin typeface="Arial" panose="020B0604020202020204" pitchFamily="34" charset="0"/>
                <a:cs typeface="Arial" panose="020B0604020202020204" pitchFamily="34" charset="0"/>
              </a:rPr>
              <a:t>the bailey would have had a large number of timber buildings including </a:t>
            </a:r>
            <a:r>
              <a:rPr lang="en-US" sz="1300" dirty="0" smtClean="0">
                <a:latin typeface="Arial" panose="020B0604020202020204" pitchFamily="34" charset="0"/>
                <a:cs typeface="Arial" panose="020B0604020202020204" pitchFamily="34" charset="0"/>
              </a:rPr>
              <a:t>St</a:t>
            </a:r>
            <a:r>
              <a:rPr lang="en-US" sz="1300" dirty="0">
                <a:latin typeface="Arial" panose="020B0604020202020204" pitchFamily="34" charset="0"/>
                <a:cs typeface="Arial" panose="020B0604020202020204" pitchFamily="34" charset="0"/>
              </a:rPr>
              <a:t>. Mary de </a:t>
            </a:r>
            <a:r>
              <a:rPr lang="en-US" sz="1300" dirty="0" smtClean="0">
                <a:latin typeface="Arial" panose="020B0604020202020204" pitchFamily="34" charset="0"/>
                <a:cs typeface="Arial" panose="020B0604020202020204" pitchFamily="34" charset="0"/>
              </a:rPr>
              <a:t>Castro Church.</a:t>
            </a:r>
            <a:endParaRPr lang="en-GB" sz="1300" dirty="0">
              <a:latin typeface="Arial" panose="020B0604020202020204" pitchFamily="34" charset="0"/>
              <a:cs typeface="Arial" panose="020B0604020202020204" pitchFamily="34" charset="0"/>
            </a:endParaRPr>
          </a:p>
          <a:p>
            <a:pPr marL="0" indent="0" algn="just" fontAlgn="base">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The Second Earl, Robert </a:t>
            </a:r>
            <a:r>
              <a:rPr lang="en-GB" sz="1300" dirty="0">
                <a:latin typeface="Arial" panose="020B0604020202020204" pitchFamily="34" charset="0"/>
                <a:cs typeface="Arial" panose="020B0604020202020204" pitchFamily="34" charset="0"/>
              </a:rPr>
              <a:t>le </a:t>
            </a:r>
            <a:r>
              <a:rPr lang="en-GB" sz="1300" dirty="0" err="1" smtClean="0">
                <a:latin typeface="Arial" panose="020B0604020202020204" pitchFamily="34" charset="0"/>
                <a:cs typeface="Arial" panose="020B0604020202020204" pitchFamily="34" charset="0"/>
              </a:rPr>
              <a:t>Bossu</a:t>
            </a:r>
            <a:r>
              <a:rPr lang="en-GB" sz="1300" dirty="0" smtClean="0">
                <a:latin typeface="Arial" panose="020B0604020202020204" pitchFamily="34" charset="0"/>
                <a:cs typeface="Arial" panose="020B0604020202020204" pitchFamily="34" charset="0"/>
              </a:rPr>
              <a:t>, built </a:t>
            </a:r>
            <a:r>
              <a:rPr lang="en-GB" sz="1300" dirty="0">
                <a:latin typeface="Arial" panose="020B0604020202020204" pitchFamily="34" charset="0"/>
                <a:cs typeface="Arial" panose="020B0604020202020204" pitchFamily="34" charset="0"/>
              </a:rPr>
              <a:t>the Great Hall in about 1150</a:t>
            </a:r>
            <a:r>
              <a:rPr lang="en-GB" sz="1300" dirty="0" smtClean="0">
                <a:latin typeface="Arial" panose="020B0604020202020204" pitchFamily="34" charset="0"/>
                <a:cs typeface="Arial" panose="020B0604020202020204" pitchFamily="34" charset="0"/>
              </a:rPr>
              <a:t>. </a:t>
            </a:r>
            <a:r>
              <a:rPr lang="en-US" sz="1300" dirty="0" smtClean="0">
                <a:latin typeface="Arial" panose="020B0604020202020204" pitchFamily="34" charset="0"/>
                <a:cs typeface="Arial" panose="020B0604020202020204" pitchFamily="34" charset="0"/>
              </a:rPr>
              <a:t>This is probably the </a:t>
            </a:r>
            <a:r>
              <a:rPr lang="en-US" sz="1300" dirty="0">
                <a:latin typeface="Arial" panose="020B0604020202020204" pitchFamily="34" charset="0"/>
                <a:cs typeface="Arial" panose="020B0604020202020204" pitchFamily="34" charset="0"/>
              </a:rPr>
              <a:t>oldest surviving aisled and bay-divided timber hall in Britain. It </a:t>
            </a:r>
            <a:r>
              <a:rPr lang="en-US" sz="1300" dirty="0" smtClean="0">
                <a:latin typeface="Arial" panose="020B0604020202020204" pitchFamily="34" charset="0"/>
                <a:cs typeface="Arial" panose="020B0604020202020204" pitchFamily="34" charset="0"/>
              </a:rPr>
              <a:t>still retains </a:t>
            </a:r>
            <a:r>
              <a:rPr lang="en-US" sz="1300" dirty="0">
                <a:latin typeface="Arial" panose="020B0604020202020204" pitchFamily="34" charset="0"/>
                <a:cs typeface="Arial" panose="020B0604020202020204" pitchFamily="34" charset="0"/>
              </a:rPr>
              <a:t>some of its timber arcade posts</a:t>
            </a:r>
            <a:r>
              <a:rPr lang="en-US" sz="1300" dirty="0" smtClean="0">
                <a:latin typeface="Arial" panose="020B0604020202020204" pitchFamily="34" charset="0"/>
                <a:cs typeface="Arial" panose="020B0604020202020204" pitchFamily="34" charset="0"/>
              </a:rPr>
              <a:t>.</a:t>
            </a:r>
            <a:endParaRPr lang="en-GB" sz="1300"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3295" y="1648498"/>
            <a:ext cx="2038082" cy="2991075"/>
          </a:xfrm>
          <a:prstGeom prst="rect">
            <a:avLst/>
          </a:prstGeom>
        </p:spPr>
      </p:pic>
      <p:sp>
        <p:nvSpPr>
          <p:cNvPr id="6" name="TextBox 5"/>
          <p:cNvSpPr txBox="1"/>
          <p:nvPr/>
        </p:nvSpPr>
        <p:spPr>
          <a:xfrm>
            <a:off x="5231423" y="4814267"/>
            <a:ext cx="3217984" cy="461665"/>
          </a:xfrm>
          <a:prstGeom prst="rect">
            <a:avLst/>
          </a:prstGeom>
          <a:noFill/>
        </p:spPr>
        <p:txBody>
          <a:bodyPr wrap="square" rtlCol="0">
            <a:spAutoFit/>
          </a:bodyPr>
          <a:lstStyle/>
          <a:p>
            <a:pPr algn="ctr">
              <a:lnSpc>
                <a:spcPct val="120000"/>
              </a:lnSpc>
            </a:pPr>
            <a:r>
              <a:rPr lang="en-GB" sz="1000" dirty="0">
                <a:latin typeface="Arial" pitchFamily="34" charset="0"/>
                <a:ea typeface="Source Sans Pro Light" panose="020B0403030403020204" pitchFamily="34" charset="0"/>
                <a:cs typeface="Arial" pitchFamily="34" charset="0"/>
              </a:rPr>
              <a:t>Goddard's painting of the interior of the Great </a:t>
            </a:r>
            <a:r>
              <a:rPr lang="en-GB" sz="1000" dirty="0" smtClean="0">
                <a:latin typeface="Arial" pitchFamily="34" charset="0"/>
                <a:ea typeface="Source Sans Pro Light" panose="020B0403030403020204" pitchFamily="34" charset="0"/>
                <a:cs typeface="Arial" pitchFamily="34" charset="0"/>
              </a:rPr>
              <a:t>Hall in </a:t>
            </a:r>
            <a:r>
              <a:rPr lang="en-GB" sz="1000" dirty="0">
                <a:latin typeface="Arial" pitchFamily="34" charset="0"/>
                <a:ea typeface="Source Sans Pro Light" panose="020B0403030403020204" pitchFamily="34" charset="0"/>
                <a:cs typeface="Arial" pitchFamily="34" charset="0"/>
              </a:rPr>
              <a:t>1821</a:t>
            </a:r>
          </a:p>
        </p:txBody>
      </p:sp>
      <p:sp>
        <p:nvSpPr>
          <p:cNvPr id="7" name="TextBox 6"/>
          <p:cNvSpPr txBox="1"/>
          <p:nvPr/>
        </p:nvSpPr>
        <p:spPr>
          <a:xfrm>
            <a:off x="5051738" y="5101250"/>
            <a:ext cx="3525592" cy="1077218"/>
          </a:xfrm>
          <a:prstGeom prst="rect">
            <a:avLst/>
          </a:prstGeom>
          <a:noFill/>
        </p:spPr>
        <p:txBody>
          <a:bodyPr wrap="square" rtlCol="0">
            <a:spAutoFit/>
          </a:bodyPr>
          <a:lstStyle/>
          <a:p>
            <a:r>
              <a:rPr lang="en-GB" sz="1600" b="1" dirty="0" smtClean="0">
                <a:latin typeface="Arial" pitchFamily="34" charset="0"/>
                <a:cs typeface="Arial" pitchFamily="34" charset="0"/>
              </a:rPr>
              <a:t>The image above was painted nearly 900 years after the hall was built. Are paintings reliable sources of evidence?</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10521813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smtClean="0">
                <a:latin typeface="Arial" panose="020B0604020202020204" pitchFamily="34" charset="0"/>
                <a:cs typeface="Arial" panose="020B0604020202020204" pitchFamily="34" charset="0"/>
              </a:rPr>
              <a:t>(12th Century) St. Mary de Castro</a:t>
            </a:r>
            <a:endParaRPr lang="en-GB" sz="40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85614" y="1609403"/>
            <a:ext cx="4027815" cy="4351338"/>
          </a:xfrm>
        </p:spPr>
        <p:txBody>
          <a:bodyPr>
            <a:normAutofit fontScale="92500" lnSpcReduction="20000"/>
          </a:bodyPr>
          <a:lstStyle/>
          <a:p>
            <a:pPr marL="0" indent="0" algn="just">
              <a:lnSpc>
                <a:spcPct val="110000"/>
              </a:lnSpc>
              <a:spcBef>
                <a:spcPts val="336"/>
              </a:spcBef>
              <a:buNone/>
            </a:pPr>
            <a:r>
              <a:rPr lang="en-US" sz="1400" dirty="0">
                <a:latin typeface="Arial" panose="020B0604020202020204" pitchFamily="34" charset="0"/>
                <a:cs typeface="Arial" panose="020B0604020202020204" pitchFamily="34" charset="0"/>
              </a:rPr>
              <a:t>In the 1100s and 1200s, Leicester experienced a development boom. </a:t>
            </a:r>
            <a:endParaRPr lang="en-US" sz="1400" dirty="0" smtClean="0">
              <a:latin typeface="Arial" panose="020B0604020202020204" pitchFamily="34" charset="0"/>
              <a:cs typeface="Arial" panose="020B0604020202020204" pitchFamily="34" charset="0"/>
            </a:endParaRPr>
          </a:p>
          <a:p>
            <a:pPr marL="0" indent="0" algn="just">
              <a:lnSpc>
                <a:spcPct val="110000"/>
              </a:lnSpc>
              <a:spcBef>
                <a:spcPts val="336"/>
              </a:spcBef>
              <a:buNone/>
            </a:pPr>
            <a:endParaRPr lang="en-US" sz="1400" dirty="0" smtClean="0">
              <a:latin typeface="Arial" panose="020B0604020202020204" pitchFamily="34" charset="0"/>
              <a:cs typeface="Arial" panose="020B0604020202020204" pitchFamily="34" charset="0"/>
            </a:endParaRPr>
          </a:p>
          <a:p>
            <a:pPr marL="0" indent="0" algn="just">
              <a:lnSpc>
                <a:spcPct val="110000"/>
              </a:lnSpc>
              <a:spcBef>
                <a:spcPts val="336"/>
              </a:spcBef>
              <a:buNone/>
            </a:pPr>
            <a:r>
              <a:rPr lang="en-GB" sz="1400" dirty="0">
                <a:latin typeface="Arial" panose="020B0604020202020204" pitchFamily="34" charset="0"/>
                <a:cs typeface="Arial" panose="020B0604020202020204" pitchFamily="34" charset="0"/>
              </a:rPr>
              <a:t>St. Mary de Castro </a:t>
            </a:r>
            <a:r>
              <a:rPr lang="en-GB" sz="1400" dirty="0" smtClean="0">
                <a:latin typeface="Arial" panose="020B0604020202020204" pitchFamily="34" charset="0"/>
                <a:cs typeface="Arial" panose="020B0604020202020204" pitchFamily="34" charset="0"/>
              </a:rPr>
              <a:t>(‘of </a:t>
            </a:r>
            <a:r>
              <a:rPr lang="en-GB" sz="1400" dirty="0">
                <a:latin typeface="Arial" panose="020B0604020202020204" pitchFamily="34" charset="0"/>
                <a:cs typeface="Arial" panose="020B0604020202020204" pitchFamily="34" charset="0"/>
              </a:rPr>
              <a:t>the </a:t>
            </a:r>
            <a:r>
              <a:rPr lang="en-GB" sz="1400" dirty="0" smtClean="0">
                <a:latin typeface="Arial" panose="020B0604020202020204" pitchFamily="34" charset="0"/>
                <a:cs typeface="Arial" panose="020B0604020202020204" pitchFamily="34" charset="0"/>
              </a:rPr>
              <a:t>Castle’) Church was originally built </a:t>
            </a:r>
            <a:r>
              <a:rPr lang="en-GB" sz="1400" dirty="0">
                <a:latin typeface="Arial" panose="020B0604020202020204" pitchFamily="34" charset="0"/>
                <a:cs typeface="Arial" panose="020B0604020202020204" pitchFamily="34" charset="0"/>
              </a:rPr>
              <a:t>as the chapel of Leicester Castle by Henry, Earl of Leicester, in 1107. </a:t>
            </a:r>
            <a:r>
              <a:rPr lang="en-GB" sz="1400" dirty="0" smtClean="0">
                <a:latin typeface="Arial" panose="020B0604020202020204" pitchFamily="34" charset="0"/>
                <a:cs typeface="Arial" panose="020B0604020202020204" pitchFamily="34" charset="0"/>
              </a:rPr>
              <a:t>It was </a:t>
            </a:r>
            <a:r>
              <a:rPr lang="en-GB" sz="1400" dirty="0">
                <a:latin typeface="Arial" panose="020B0604020202020204" pitchFamily="34" charset="0"/>
                <a:cs typeface="Arial" panose="020B0604020202020204" pitchFamily="34" charset="0"/>
              </a:rPr>
              <a:t>about </a:t>
            </a:r>
            <a:r>
              <a:rPr lang="en-GB" sz="1400" dirty="0" smtClean="0">
                <a:latin typeface="Arial" panose="020B0604020202020204" pitchFamily="34" charset="0"/>
                <a:cs typeface="Arial" panose="020B0604020202020204" pitchFamily="34" charset="0"/>
              </a:rPr>
              <a:t>40m long </a:t>
            </a:r>
            <a:r>
              <a:rPr lang="en-GB" sz="1400" dirty="0">
                <a:latin typeface="Arial" panose="020B0604020202020204" pitchFamily="34" charset="0"/>
                <a:cs typeface="Arial" panose="020B0604020202020204" pitchFamily="34" charset="0"/>
              </a:rPr>
              <a:t>with no </a:t>
            </a:r>
            <a:r>
              <a:rPr lang="en-GB" sz="1400" dirty="0" smtClean="0">
                <a:latin typeface="Arial" panose="020B0604020202020204" pitchFamily="34" charset="0"/>
                <a:cs typeface="Arial" panose="020B0604020202020204" pitchFamily="34" charset="0"/>
              </a:rPr>
              <a:t>tower, spire or glass. </a:t>
            </a:r>
            <a:r>
              <a:rPr lang="en-GB" sz="1400" dirty="0">
                <a:latin typeface="Arial" panose="020B0604020202020204" pitchFamily="34" charset="0"/>
                <a:cs typeface="Arial" panose="020B0604020202020204" pitchFamily="34" charset="0"/>
              </a:rPr>
              <a:t>About 70 years later it was </a:t>
            </a:r>
            <a:r>
              <a:rPr lang="en-GB" sz="1400" dirty="0" smtClean="0">
                <a:latin typeface="Arial" panose="020B0604020202020204" pitchFamily="34" charset="0"/>
                <a:cs typeface="Arial" panose="020B0604020202020204" pitchFamily="34" charset="0"/>
              </a:rPr>
              <a:t>damaged </a:t>
            </a:r>
            <a:r>
              <a:rPr lang="en-GB" sz="1400" dirty="0">
                <a:latin typeface="Arial" panose="020B0604020202020204" pitchFamily="34" charset="0"/>
                <a:cs typeface="Arial" panose="020B0604020202020204" pitchFamily="34" charset="0"/>
              </a:rPr>
              <a:t>when the </a:t>
            </a:r>
            <a:r>
              <a:rPr lang="en-GB" sz="1400" dirty="0" smtClean="0">
                <a:latin typeface="Arial" panose="020B0604020202020204" pitchFamily="34" charset="0"/>
                <a:cs typeface="Arial" panose="020B0604020202020204" pitchFamily="34" charset="0"/>
              </a:rPr>
              <a:t>castle </a:t>
            </a:r>
            <a:r>
              <a:rPr lang="en-GB" sz="1400" dirty="0">
                <a:latin typeface="Arial" panose="020B0604020202020204" pitchFamily="34" charset="0"/>
                <a:cs typeface="Arial" panose="020B0604020202020204" pitchFamily="34" charset="0"/>
              </a:rPr>
              <a:t>was attacked. </a:t>
            </a:r>
            <a:r>
              <a:rPr lang="en-GB" sz="1400" dirty="0" smtClean="0">
                <a:latin typeface="Arial" panose="020B0604020202020204" pitchFamily="34" charset="0"/>
                <a:cs typeface="Arial" panose="020B0604020202020204" pitchFamily="34" charset="0"/>
              </a:rPr>
              <a:t>During repairs </a:t>
            </a:r>
            <a:r>
              <a:rPr lang="en-GB" sz="1400" dirty="0">
                <a:latin typeface="Arial" panose="020B0604020202020204" pitchFamily="34" charset="0"/>
                <a:cs typeface="Arial" panose="020B0604020202020204" pitchFamily="34" charset="0"/>
              </a:rPr>
              <a:t>it was made longer, </a:t>
            </a:r>
            <a:r>
              <a:rPr lang="en-GB" sz="1400" dirty="0" smtClean="0">
                <a:latin typeface="Arial" panose="020B0604020202020204" pitchFamily="34" charset="0"/>
                <a:cs typeface="Arial" panose="020B0604020202020204" pitchFamily="34" charset="0"/>
              </a:rPr>
              <a:t>and this is how it is today.</a:t>
            </a:r>
            <a:endParaRPr lang="en-GB" sz="1400" dirty="0">
              <a:latin typeface="Arial" panose="020B0604020202020204" pitchFamily="34" charset="0"/>
              <a:cs typeface="Arial" panose="020B0604020202020204" pitchFamily="34" charset="0"/>
            </a:endParaRPr>
          </a:p>
          <a:p>
            <a:pPr marL="0" indent="0" algn="just">
              <a:lnSpc>
                <a:spcPct val="110000"/>
              </a:lnSpc>
              <a:spcBef>
                <a:spcPts val="336"/>
              </a:spcBef>
              <a:buNone/>
            </a:pPr>
            <a:endParaRPr lang="en-US" sz="1400" dirty="0" smtClean="0">
              <a:latin typeface="Arial" panose="020B0604020202020204" pitchFamily="34" charset="0"/>
              <a:cs typeface="Arial" panose="020B0604020202020204" pitchFamily="34" charset="0"/>
            </a:endParaRPr>
          </a:p>
          <a:p>
            <a:pPr marL="0" indent="0" algn="just">
              <a:lnSpc>
                <a:spcPct val="110000"/>
              </a:lnSpc>
              <a:spcBef>
                <a:spcPts val="336"/>
              </a:spcBef>
              <a:buNone/>
            </a:pPr>
            <a:r>
              <a:rPr lang="en-GB" sz="1400" dirty="0" smtClean="0">
                <a:latin typeface="Arial" panose="020B0604020202020204" pitchFamily="34" charset="0"/>
                <a:cs typeface="Arial" panose="020B0604020202020204" pitchFamily="34" charset="0"/>
              </a:rPr>
              <a:t>Early in the 12th century, the wooden castle, built by the Normans within </a:t>
            </a:r>
            <a:r>
              <a:rPr lang="en-GB" sz="1400" dirty="0">
                <a:latin typeface="Arial" panose="020B0604020202020204" pitchFamily="34" charset="0"/>
                <a:cs typeface="Arial" panose="020B0604020202020204" pitchFamily="34" charset="0"/>
              </a:rPr>
              <a:t>the town </a:t>
            </a:r>
            <a:r>
              <a:rPr lang="en-GB" sz="1400" dirty="0" smtClean="0">
                <a:latin typeface="Arial" panose="020B0604020202020204" pitchFamily="34" charset="0"/>
                <a:cs typeface="Arial" panose="020B0604020202020204" pitchFamily="34" charset="0"/>
              </a:rPr>
              <a:t>walls, was rebuilt in stone. </a:t>
            </a:r>
            <a:endParaRPr lang="en-GB" sz="1400" dirty="0">
              <a:latin typeface="Arial" panose="020B0604020202020204" pitchFamily="34" charset="0"/>
              <a:cs typeface="Arial" panose="020B0604020202020204" pitchFamily="34" charset="0"/>
            </a:endParaRPr>
          </a:p>
          <a:p>
            <a:pPr marL="0" indent="0" algn="just">
              <a:lnSpc>
                <a:spcPct val="110000"/>
              </a:lnSpc>
              <a:spcBef>
                <a:spcPts val="336"/>
              </a:spcBef>
              <a:buNone/>
            </a:pPr>
            <a:endParaRPr lang="en-GB" sz="1400" dirty="0" smtClean="0">
              <a:latin typeface="Arial" panose="020B0604020202020204" pitchFamily="34" charset="0"/>
              <a:cs typeface="Arial" panose="020B0604020202020204" pitchFamily="34" charset="0"/>
            </a:endParaRPr>
          </a:p>
          <a:p>
            <a:pPr marL="0" indent="0" algn="just">
              <a:lnSpc>
                <a:spcPct val="110000"/>
              </a:lnSpc>
              <a:spcBef>
                <a:spcPts val="336"/>
              </a:spcBef>
              <a:buNone/>
            </a:pPr>
            <a:r>
              <a:rPr lang="en-GB" sz="1400" dirty="0" smtClean="0">
                <a:latin typeface="Arial" panose="020B0604020202020204" pitchFamily="34" charset="0"/>
                <a:cs typeface="Arial" panose="020B0604020202020204" pitchFamily="34" charset="0"/>
              </a:rPr>
              <a:t>Following </a:t>
            </a:r>
            <a:r>
              <a:rPr lang="en-GB" sz="1400" dirty="0">
                <a:latin typeface="Arial" panose="020B0604020202020204" pitchFamily="34" charset="0"/>
                <a:cs typeface="Arial" panose="020B0604020202020204" pitchFamily="34" charset="0"/>
              </a:rPr>
              <a:t>a revolt in 1173, in which the </a:t>
            </a:r>
            <a:r>
              <a:rPr lang="en-GB" sz="1400" dirty="0" smtClean="0">
                <a:latin typeface="Arial" panose="020B0604020202020204" pitchFamily="34" charset="0"/>
                <a:cs typeface="Arial" panose="020B0604020202020204" pitchFamily="34" charset="0"/>
              </a:rPr>
              <a:t>Third Earl</a:t>
            </a:r>
            <a:r>
              <a:rPr lang="en-GB" sz="1400" dirty="0">
                <a:latin typeface="Arial" panose="020B0604020202020204" pitchFamily="34" charset="0"/>
                <a:cs typeface="Arial" panose="020B0604020202020204" pitchFamily="34" charset="0"/>
              </a:rPr>
              <a:t>, Robert </a:t>
            </a:r>
            <a:r>
              <a:rPr lang="en-GB" sz="1400" dirty="0" err="1">
                <a:latin typeface="Arial" panose="020B0604020202020204" pitchFamily="34" charset="0"/>
                <a:cs typeface="Arial" panose="020B0604020202020204" pitchFamily="34" charset="0"/>
              </a:rPr>
              <a:t>Blanchmains</a:t>
            </a:r>
            <a:r>
              <a:rPr lang="en-GB" sz="1400" dirty="0">
                <a:latin typeface="Arial" panose="020B0604020202020204" pitchFamily="34" charset="0"/>
                <a:cs typeface="Arial" panose="020B0604020202020204" pitchFamily="34" charset="0"/>
              </a:rPr>
              <a:t> was a leading </a:t>
            </a:r>
            <a:r>
              <a:rPr lang="en-GB" sz="1400" dirty="0" smtClean="0">
                <a:latin typeface="Arial" panose="020B0604020202020204" pitchFamily="34" charset="0"/>
                <a:cs typeface="Arial" panose="020B0604020202020204" pitchFamily="34" charset="0"/>
              </a:rPr>
              <a:t>conspirator rebelling against the king, Leicester </a:t>
            </a:r>
            <a:r>
              <a:rPr lang="en-GB" sz="1400" dirty="0">
                <a:latin typeface="Arial" panose="020B0604020202020204" pitchFamily="34" charset="0"/>
                <a:cs typeface="Arial" panose="020B0604020202020204" pitchFamily="34" charset="0"/>
              </a:rPr>
              <a:t>was </a:t>
            </a:r>
            <a:r>
              <a:rPr lang="en-GB" sz="1400" dirty="0" smtClean="0">
                <a:latin typeface="Arial" panose="020B0604020202020204" pitchFamily="34" charset="0"/>
                <a:cs typeface="Arial" panose="020B0604020202020204" pitchFamily="34" charset="0"/>
              </a:rPr>
              <a:t>captured </a:t>
            </a:r>
            <a:r>
              <a:rPr lang="en-GB" sz="1400" dirty="0">
                <a:latin typeface="Arial" panose="020B0604020202020204" pitchFamily="34" charset="0"/>
                <a:cs typeface="Arial" panose="020B0604020202020204" pitchFamily="34" charset="0"/>
              </a:rPr>
              <a:t>by Henry </a:t>
            </a:r>
            <a:r>
              <a:rPr lang="en-GB" sz="1400" dirty="0" smtClean="0">
                <a:latin typeface="Arial" panose="020B0604020202020204" pitchFamily="34" charset="0"/>
                <a:cs typeface="Arial" panose="020B0604020202020204" pitchFamily="34" charset="0"/>
              </a:rPr>
              <a:t>II. Henry ordered </a:t>
            </a:r>
            <a:r>
              <a:rPr lang="en-GB" sz="1400" dirty="0">
                <a:latin typeface="Arial" panose="020B0604020202020204" pitchFamily="34" charset="0"/>
                <a:cs typeface="Arial" panose="020B0604020202020204" pitchFamily="34" charset="0"/>
              </a:rPr>
              <a:t>the destruction of the castle and </a:t>
            </a:r>
            <a:r>
              <a:rPr lang="en-GB" sz="1400" dirty="0" smtClean="0">
                <a:latin typeface="Arial" panose="020B0604020202020204" pitchFamily="34" charset="0"/>
                <a:cs typeface="Arial" panose="020B0604020202020204" pitchFamily="34" charset="0"/>
              </a:rPr>
              <a:t>burnt down part of the town. However, Leicester </a:t>
            </a:r>
            <a:r>
              <a:rPr lang="en-GB" sz="1400" dirty="0">
                <a:latin typeface="Arial" panose="020B0604020202020204" pitchFamily="34" charset="0"/>
                <a:cs typeface="Arial" panose="020B0604020202020204" pitchFamily="34" charset="0"/>
              </a:rPr>
              <a:t>soon recovered from this disaster. </a:t>
            </a:r>
            <a:endParaRPr lang="en-GB" dirty="0"/>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923238" y="1661854"/>
            <a:ext cx="1736457" cy="3087035"/>
          </a:xfrm>
        </p:spPr>
      </p:pic>
      <p:sp>
        <p:nvSpPr>
          <p:cNvPr id="4" name="Rectangle 3"/>
          <p:cNvSpPr/>
          <p:nvPr/>
        </p:nvSpPr>
        <p:spPr>
          <a:xfrm>
            <a:off x="5527344" y="4918965"/>
            <a:ext cx="2528248" cy="553998"/>
          </a:xfrm>
          <a:prstGeom prst="rect">
            <a:avLst/>
          </a:prstGeom>
        </p:spPr>
        <p:txBody>
          <a:bodyPr wrap="square">
            <a:spAutoFit/>
          </a:bodyPr>
          <a:lstStyle/>
          <a:p>
            <a:pPr algn="ctr"/>
            <a:r>
              <a:rPr lang="en-GB" sz="1000" dirty="0">
                <a:latin typeface="Arial" pitchFamily="34" charset="0"/>
                <a:ea typeface="Source Sans Pro Light" panose="020B0403030403020204" pitchFamily="34" charset="0"/>
                <a:cs typeface="Arial" pitchFamily="34" charset="0"/>
              </a:rPr>
              <a:t>St Mary de Castro Church 2012</a:t>
            </a:r>
          </a:p>
          <a:p>
            <a:pPr algn="ctr"/>
            <a:r>
              <a:rPr lang="en-GB" sz="1000" dirty="0" smtClean="0">
                <a:latin typeface="Arial" pitchFamily="34" charset="0"/>
                <a:ea typeface="Source Sans Pro Light" panose="020B0403030403020204" pitchFamily="34" charset="0"/>
                <a:cs typeface="Arial" pitchFamily="34" charset="0"/>
              </a:rPr>
              <a:t>[Reproduced with </a:t>
            </a:r>
            <a:r>
              <a:rPr lang="en-GB" sz="1000" dirty="0">
                <a:latin typeface="Arial" pitchFamily="34" charset="0"/>
                <a:ea typeface="Source Sans Pro Light" panose="020B0403030403020204" pitchFamily="34" charset="0"/>
                <a:cs typeface="Arial" pitchFamily="34" charset="0"/>
              </a:rPr>
              <a:t>permission  of JCF </a:t>
            </a:r>
            <a:r>
              <a:rPr lang="en-GB" sz="1000" dirty="0" smtClean="0">
                <a:latin typeface="Arial" pitchFamily="34" charset="0"/>
                <a:ea typeface="Source Sans Pro Light" panose="020B0403030403020204" pitchFamily="34" charset="0"/>
                <a:cs typeface="Arial" pitchFamily="34" charset="0"/>
              </a:rPr>
              <a:t>Ltd]</a:t>
            </a:r>
            <a:endParaRPr lang="en-GB" sz="1000" dirty="0">
              <a:latin typeface="Arial" pitchFamily="34" charset="0"/>
              <a:ea typeface="Source Sans Pro Light" panose="020B0403030403020204" pitchFamily="34" charset="0"/>
              <a:cs typeface="Arial" pitchFamily="34" charset="0"/>
            </a:endParaRPr>
          </a:p>
          <a:p>
            <a:pPr algn="ctr"/>
            <a:endParaRPr lang="en-GB" sz="1000" dirty="0">
              <a:latin typeface="Arial" pitchFamily="34" charset="0"/>
              <a:ea typeface="Source Sans Pro Light" panose="020B0403030403020204" pitchFamily="34" charset="0"/>
              <a:cs typeface="Arial" pitchFamily="34" charset="0"/>
            </a:endParaRPr>
          </a:p>
        </p:txBody>
      </p:sp>
      <p:sp>
        <p:nvSpPr>
          <p:cNvPr id="5" name="TextBox 4"/>
          <p:cNvSpPr txBox="1"/>
          <p:nvPr/>
        </p:nvSpPr>
        <p:spPr>
          <a:xfrm>
            <a:off x="5399396" y="5472964"/>
            <a:ext cx="2784143" cy="830997"/>
          </a:xfrm>
          <a:prstGeom prst="rect">
            <a:avLst/>
          </a:prstGeom>
          <a:noFill/>
        </p:spPr>
        <p:txBody>
          <a:bodyPr wrap="square" rtlCol="0">
            <a:spAutoFit/>
          </a:bodyPr>
          <a:lstStyle/>
          <a:p>
            <a:r>
              <a:rPr lang="en-GB" sz="1600" b="1" dirty="0" smtClean="0">
                <a:latin typeface="Arial" pitchFamily="34" charset="0"/>
                <a:cs typeface="Arial" pitchFamily="34" charset="0"/>
              </a:rPr>
              <a:t>Is it important to protect the built heritage in Leicester? Why?</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1774395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latin typeface="Arial" panose="020B0604020202020204" pitchFamily="34" charset="0"/>
                <a:cs typeface="Arial" panose="020B0604020202020204" pitchFamily="34" charset="0"/>
              </a:rPr>
              <a:t>(13th Century) </a:t>
            </a:r>
            <a:r>
              <a:rPr lang="en-GB" b="1" dirty="0" err="1">
                <a:latin typeface="Arial" panose="020B0604020202020204" pitchFamily="34" charset="0"/>
                <a:cs typeface="Arial" panose="020B0604020202020204" pitchFamily="34" charset="0"/>
              </a:rPr>
              <a:t>G</a:t>
            </a:r>
            <a:r>
              <a:rPr lang="en-GB" b="1" dirty="0" err="1" smtClean="0">
                <a:latin typeface="Arial" panose="020B0604020202020204" pitchFamily="34" charset="0"/>
                <a:cs typeface="Arial" panose="020B0604020202020204" pitchFamily="34" charset="0"/>
              </a:rPr>
              <a:t>reyfriars</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28650" y="1645320"/>
            <a:ext cx="4034790" cy="4547661"/>
          </a:xfrm>
        </p:spPr>
        <p:txBody>
          <a:bodyPr>
            <a:normAutofit lnSpcReduction="10000"/>
          </a:bodyPr>
          <a:lstStyle/>
          <a:p>
            <a:pPr marL="0" indent="0" algn="just">
              <a:lnSpc>
                <a:spcPct val="100000"/>
              </a:lnSpc>
              <a:spcBef>
                <a:spcPts val="336"/>
              </a:spcBef>
              <a:buNone/>
            </a:pPr>
            <a:r>
              <a:rPr lang="en-US" sz="1300" dirty="0" smtClean="0">
                <a:latin typeface="Arial" panose="020B0604020202020204" pitchFamily="34" charset="0"/>
                <a:cs typeface="Arial" panose="020B0604020202020204" pitchFamily="34" charset="0"/>
              </a:rPr>
              <a:t>By the 1300s the </a:t>
            </a:r>
            <a:r>
              <a:rPr lang="en-US" sz="1300" dirty="0">
                <a:latin typeface="Arial" panose="020B0604020202020204" pitchFamily="34" charset="0"/>
                <a:cs typeface="Arial" panose="020B0604020202020204" pitchFamily="34" charset="0"/>
              </a:rPr>
              <a:t>population of </a:t>
            </a:r>
            <a:r>
              <a:rPr lang="en-US" sz="1300" dirty="0" smtClean="0">
                <a:latin typeface="Arial" panose="020B0604020202020204" pitchFamily="34" charset="0"/>
                <a:cs typeface="Arial" panose="020B0604020202020204" pitchFamily="34" charset="0"/>
              </a:rPr>
              <a:t>Leicester, </a:t>
            </a:r>
            <a:r>
              <a:rPr lang="en-US" sz="1300" dirty="0">
                <a:latin typeface="Arial" panose="020B0604020202020204" pitchFamily="34" charset="0"/>
                <a:cs typeface="Arial" panose="020B0604020202020204" pitchFamily="34" charset="0"/>
              </a:rPr>
              <a:t>although reduced by the Black Death, stood at </a:t>
            </a:r>
            <a:r>
              <a:rPr lang="en-US" sz="1300" dirty="0" smtClean="0">
                <a:latin typeface="Arial" panose="020B0604020202020204" pitchFamily="34" charset="0"/>
                <a:cs typeface="Arial" panose="020B0604020202020204" pitchFamily="34" charset="0"/>
              </a:rPr>
              <a:t>4,000. </a:t>
            </a:r>
          </a:p>
          <a:p>
            <a:pPr marL="0" indent="0" algn="just">
              <a:lnSpc>
                <a:spcPct val="100000"/>
              </a:lnSpc>
              <a:spcBef>
                <a:spcPts val="336"/>
              </a:spcBef>
              <a:buNone/>
            </a:pPr>
            <a:endParaRPr lang="en-US" sz="1300" dirty="0" smtClean="0">
              <a:latin typeface="Arial" panose="020B0604020202020204" pitchFamily="34" charset="0"/>
              <a:cs typeface="Arial" panose="020B0604020202020204" pitchFamily="34" charset="0"/>
            </a:endParaRPr>
          </a:p>
          <a:p>
            <a:pPr marL="0" indent="0" algn="just" fontAlgn="base">
              <a:lnSpc>
                <a:spcPct val="100000"/>
              </a:lnSpc>
              <a:spcBef>
                <a:spcPts val="336"/>
              </a:spcBef>
              <a:buNone/>
            </a:pPr>
            <a:r>
              <a:rPr lang="en-GB" sz="1300" dirty="0" smtClean="0">
                <a:latin typeface="Arial" panose="020B0604020202020204" pitchFamily="34" charset="0"/>
                <a:cs typeface="Arial" panose="020B0604020202020204" pitchFamily="34" charset="0"/>
              </a:rPr>
              <a:t>Simon </a:t>
            </a:r>
            <a:r>
              <a:rPr lang="en-GB" sz="1300" dirty="0">
                <a:latin typeface="Arial" panose="020B0604020202020204" pitchFamily="34" charset="0"/>
                <a:cs typeface="Arial" panose="020B0604020202020204" pitchFamily="34" charset="0"/>
              </a:rPr>
              <a:t>de Montfort, Earl of Leicester, married Henry III's widowed sister. He </a:t>
            </a:r>
            <a:r>
              <a:rPr lang="en-GB" sz="1300" dirty="0" smtClean="0">
                <a:latin typeface="Arial" panose="020B0604020202020204" pitchFamily="34" charset="0"/>
                <a:cs typeface="Arial" panose="020B0604020202020204" pitchFamily="34" charset="0"/>
              </a:rPr>
              <a:t>took the </a:t>
            </a:r>
            <a:r>
              <a:rPr lang="en-GB" sz="1300" dirty="0">
                <a:latin typeface="Arial" panose="020B0604020202020204" pitchFamily="34" charset="0"/>
                <a:cs typeface="Arial" panose="020B0604020202020204" pitchFamily="34" charset="0"/>
              </a:rPr>
              <a:t>kingship and ruled from 1264</a:t>
            </a:r>
            <a:r>
              <a:rPr lang="en-GB" sz="1300" dirty="0" smtClean="0">
                <a:latin typeface="Arial" panose="020B0604020202020204" pitchFamily="34" charset="0"/>
                <a:cs typeface="Arial" panose="020B0604020202020204" pitchFamily="34" charset="0"/>
              </a:rPr>
              <a:t>‑65.</a:t>
            </a:r>
          </a:p>
          <a:p>
            <a:pPr marL="0" indent="0" algn="just" fontAlgn="base">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fontAlgn="base">
              <a:lnSpc>
                <a:spcPct val="100000"/>
              </a:lnSpc>
              <a:spcBef>
                <a:spcPts val="336"/>
              </a:spcBef>
              <a:buNone/>
            </a:pPr>
            <a:r>
              <a:rPr lang="en-GB" sz="1300" dirty="0">
                <a:latin typeface="Arial" panose="020B0604020202020204" pitchFamily="34" charset="0"/>
                <a:cs typeface="Arial" panose="020B0604020202020204" pitchFamily="34" charset="0"/>
              </a:rPr>
              <a:t>On Simon de Montfort's death at the Battle of </a:t>
            </a:r>
            <a:r>
              <a:rPr lang="en-GB" sz="1300" dirty="0" smtClean="0">
                <a:latin typeface="Arial" panose="020B0604020202020204" pitchFamily="34" charset="0"/>
                <a:cs typeface="Arial" panose="020B0604020202020204" pitchFamily="34" charset="0"/>
              </a:rPr>
              <a:t>Evesham, </a:t>
            </a:r>
            <a:r>
              <a:rPr lang="en-GB" sz="1300" dirty="0">
                <a:latin typeface="Arial" panose="020B0604020202020204" pitchFamily="34" charset="0"/>
                <a:cs typeface="Arial" panose="020B0604020202020204" pitchFamily="34" charset="0"/>
              </a:rPr>
              <a:t>Leicester passed to the Earls (later the Dukes) of Lancaster, including Henry Bolingbroke who seized the throne from Richard II and became </a:t>
            </a:r>
            <a:r>
              <a:rPr lang="en-GB" sz="1300" dirty="0" smtClean="0">
                <a:latin typeface="Arial" panose="020B0604020202020204" pitchFamily="34" charset="0"/>
                <a:cs typeface="Arial" panose="020B0604020202020204" pitchFamily="34" charset="0"/>
              </a:rPr>
              <a:t>king </a:t>
            </a:r>
            <a:r>
              <a:rPr lang="en-GB" sz="1300" dirty="0">
                <a:latin typeface="Arial" panose="020B0604020202020204" pitchFamily="34" charset="0"/>
                <a:cs typeface="Arial" panose="020B0604020202020204" pitchFamily="34" charset="0"/>
              </a:rPr>
              <a:t>in 1399</a:t>
            </a:r>
            <a:r>
              <a:rPr lang="en-GB" sz="1300" dirty="0" smtClean="0">
                <a:latin typeface="Arial" panose="020B0604020202020204" pitchFamily="34" charset="0"/>
                <a:cs typeface="Arial" panose="020B0604020202020204" pitchFamily="34" charset="0"/>
              </a:rPr>
              <a:t>.</a:t>
            </a:r>
          </a:p>
          <a:p>
            <a:pPr marL="0" indent="0" algn="just" fontAlgn="base">
              <a:lnSpc>
                <a:spcPct val="100000"/>
              </a:lnSpc>
              <a:spcBef>
                <a:spcPts val="336"/>
              </a:spcBef>
              <a:buNone/>
            </a:pPr>
            <a:endParaRPr lang="en-GB" sz="1300" dirty="0" smtClean="0">
              <a:latin typeface="Arial" panose="020B0604020202020204" pitchFamily="34" charset="0"/>
              <a:cs typeface="Arial" panose="020B0604020202020204" pitchFamily="34" charset="0"/>
            </a:endParaRPr>
          </a:p>
          <a:p>
            <a:pPr marL="0" indent="0" algn="just" fontAlgn="base">
              <a:lnSpc>
                <a:spcPct val="100000"/>
              </a:lnSpc>
              <a:spcBef>
                <a:spcPts val="336"/>
              </a:spcBef>
              <a:buNone/>
            </a:pPr>
            <a:r>
              <a:rPr lang="en-GB" sz="1300" dirty="0">
                <a:latin typeface="Arial" panose="020B0604020202020204" pitchFamily="34" charset="0"/>
                <a:cs typeface="Arial" panose="020B0604020202020204" pitchFamily="34" charset="0"/>
              </a:rPr>
              <a:t>From the 13th century there were friars in Leicester. Friars were like monks but instead of withdrawing from the world they went out to preach. </a:t>
            </a:r>
            <a:endParaRPr lang="en-GB" sz="1300" dirty="0" smtClean="0">
              <a:latin typeface="Arial" panose="020B0604020202020204" pitchFamily="34" charset="0"/>
              <a:cs typeface="Arial" panose="020B0604020202020204" pitchFamily="34" charset="0"/>
            </a:endParaRPr>
          </a:p>
          <a:p>
            <a:pPr marL="0" indent="0" algn="just" fontAlgn="base">
              <a:lnSpc>
                <a:spcPct val="100000"/>
              </a:lnSpc>
              <a:spcBef>
                <a:spcPts val="336"/>
              </a:spcBef>
              <a:buNone/>
            </a:pPr>
            <a:endParaRPr lang="en-GB" sz="1300" dirty="0" smtClean="0">
              <a:latin typeface="Arial" panose="020B0604020202020204" pitchFamily="34" charset="0"/>
              <a:cs typeface="Arial" panose="020B0604020202020204" pitchFamily="34" charset="0"/>
            </a:endParaRPr>
          </a:p>
          <a:p>
            <a:pPr marL="0" indent="0" algn="just" fontAlgn="base">
              <a:lnSpc>
                <a:spcPct val="100000"/>
              </a:lnSpc>
              <a:spcBef>
                <a:spcPts val="336"/>
              </a:spcBef>
              <a:buNone/>
            </a:pPr>
            <a:r>
              <a:rPr lang="en-GB" sz="1300" dirty="0" smtClean="0">
                <a:latin typeface="Arial" panose="020B0604020202020204" pitchFamily="34" charset="0"/>
                <a:cs typeface="Arial" panose="020B0604020202020204" pitchFamily="34" charset="0"/>
              </a:rPr>
              <a:t>Franciscan </a:t>
            </a:r>
            <a:r>
              <a:rPr lang="en-GB" sz="1300" dirty="0">
                <a:latin typeface="Arial" panose="020B0604020202020204" pitchFamily="34" charset="0"/>
                <a:cs typeface="Arial" panose="020B0604020202020204" pitchFamily="34" charset="0"/>
              </a:rPr>
              <a:t>friars were called </a:t>
            </a:r>
            <a:r>
              <a:rPr lang="en-GB" sz="1300" dirty="0" smtClean="0">
                <a:latin typeface="Arial" panose="020B0604020202020204" pitchFamily="34" charset="0"/>
                <a:cs typeface="Arial" panose="020B0604020202020204" pitchFamily="34" charset="0"/>
              </a:rPr>
              <a:t>‘</a:t>
            </a:r>
            <a:r>
              <a:rPr lang="en-GB" sz="1300" dirty="0" err="1">
                <a:latin typeface="Arial" panose="020B0604020202020204" pitchFamily="34" charset="0"/>
                <a:cs typeface="Arial" panose="020B0604020202020204" pitchFamily="34" charset="0"/>
              </a:rPr>
              <a:t>G</a:t>
            </a:r>
            <a:r>
              <a:rPr lang="en-GB" sz="1300" dirty="0" err="1" smtClean="0">
                <a:latin typeface="Arial" panose="020B0604020202020204" pitchFamily="34" charset="0"/>
                <a:cs typeface="Arial" panose="020B0604020202020204" pitchFamily="34" charset="0"/>
              </a:rPr>
              <a:t>reyfriars</a:t>
            </a:r>
            <a:r>
              <a:rPr lang="en-GB" sz="1300" dirty="0" smtClean="0">
                <a:latin typeface="Arial" panose="020B0604020202020204" pitchFamily="34" charset="0"/>
                <a:cs typeface="Arial" panose="020B0604020202020204" pitchFamily="34" charset="0"/>
              </a:rPr>
              <a:t>’ </a:t>
            </a:r>
            <a:r>
              <a:rPr lang="en-GB" sz="1300" dirty="0">
                <a:latin typeface="Arial" panose="020B0604020202020204" pitchFamily="34" charset="0"/>
                <a:cs typeface="Arial" panose="020B0604020202020204" pitchFamily="34" charset="0"/>
              </a:rPr>
              <a:t>because of the </a:t>
            </a:r>
            <a:r>
              <a:rPr lang="en-GB" sz="1300" dirty="0" smtClean="0">
                <a:latin typeface="Arial" panose="020B0604020202020204" pitchFamily="34" charset="0"/>
                <a:cs typeface="Arial" panose="020B0604020202020204" pitchFamily="34" charset="0"/>
              </a:rPr>
              <a:t>colour they wore. </a:t>
            </a:r>
            <a:r>
              <a:rPr lang="en-GB" sz="1300" dirty="0">
                <a:latin typeface="Arial" panose="020B0604020202020204" pitchFamily="34" charset="0"/>
                <a:cs typeface="Arial" panose="020B0604020202020204" pitchFamily="34" charset="0"/>
              </a:rPr>
              <a:t>Their name lives on </a:t>
            </a:r>
            <a:r>
              <a:rPr lang="en-GB" sz="1300" dirty="0" smtClean="0">
                <a:latin typeface="Arial" panose="020B0604020202020204" pitchFamily="34" charset="0"/>
                <a:cs typeface="Arial" panose="020B0604020202020204" pitchFamily="34" charset="0"/>
              </a:rPr>
              <a:t>in </a:t>
            </a:r>
            <a:r>
              <a:rPr lang="en-GB" sz="1300" dirty="0" err="1" smtClean="0">
                <a:latin typeface="Arial" panose="020B0604020202020204" pitchFamily="34" charset="0"/>
                <a:cs typeface="Arial" panose="020B0604020202020204" pitchFamily="34" charset="0"/>
              </a:rPr>
              <a:t>Greyfriars</a:t>
            </a:r>
            <a:r>
              <a:rPr lang="en-GB" sz="1300" dirty="0" smtClean="0">
                <a:latin typeface="Arial" panose="020B0604020202020204" pitchFamily="34" charset="0"/>
                <a:cs typeface="Arial" panose="020B0604020202020204" pitchFamily="34" charset="0"/>
              </a:rPr>
              <a:t> Street, now </a:t>
            </a:r>
            <a:r>
              <a:rPr lang="en-GB" sz="1300" dirty="0">
                <a:latin typeface="Arial" panose="020B0604020202020204" pitchFamily="34" charset="0"/>
                <a:cs typeface="Arial" panose="020B0604020202020204" pitchFamily="34" charset="0"/>
              </a:rPr>
              <a:t>famous for the car park </a:t>
            </a:r>
            <a:r>
              <a:rPr lang="en-GB" sz="1300" dirty="0" smtClean="0">
                <a:latin typeface="Arial" panose="020B0604020202020204" pitchFamily="34" charset="0"/>
                <a:cs typeface="Arial" panose="020B0604020202020204" pitchFamily="34" charset="0"/>
              </a:rPr>
              <a:t>where King </a:t>
            </a:r>
            <a:r>
              <a:rPr lang="en-GB" sz="1300" dirty="0">
                <a:latin typeface="Arial" panose="020B0604020202020204" pitchFamily="34" charset="0"/>
                <a:cs typeface="Arial" panose="020B0604020202020204" pitchFamily="34" charset="0"/>
              </a:rPr>
              <a:t>Richard </a:t>
            </a:r>
            <a:r>
              <a:rPr lang="en-GB" sz="1300" dirty="0" smtClean="0">
                <a:latin typeface="Arial" panose="020B0604020202020204" pitchFamily="34" charset="0"/>
                <a:cs typeface="Arial" panose="020B0604020202020204" pitchFamily="34" charset="0"/>
              </a:rPr>
              <a:t>III’s remains were found.</a:t>
            </a:r>
            <a:endParaRPr lang="en-GB" sz="1300" dirty="0">
              <a:latin typeface="Arial" panose="020B0604020202020204" pitchFamily="34" charset="0"/>
              <a:cs typeface="Arial" panose="020B0604020202020204" pitchFamily="34" charset="0"/>
            </a:endParaRPr>
          </a:p>
          <a:p>
            <a:pPr marL="0" indent="0" fontAlgn="base">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buNone/>
            </a:pPr>
            <a:endParaRPr lang="en-GB" dirty="0"/>
          </a:p>
        </p:txBody>
      </p:sp>
      <p:pic>
        <p:nvPicPr>
          <p:cNvPr id="5" name="Picture 4" descr="South East Leicester 15th Century Greyfriars"/>
          <p:cNvPicPr/>
          <p:nvPr/>
        </p:nvPicPr>
        <p:blipFill>
          <a:blip r:embed="rId2">
            <a:extLst>
              <a:ext uri="{28A0092B-C50C-407E-A947-70E740481C1C}">
                <a14:useLocalDpi xmlns:a14="http://schemas.microsoft.com/office/drawing/2010/main" val="0"/>
              </a:ext>
            </a:extLst>
          </a:blip>
          <a:srcRect/>
          <a:stretch>
            <a:fillRect/>
          </a:stretch>
        </p:blipFill>
        <p:spPr bwMode="auto">
          <a:xfrm>
            <a:off x="5349055" y="1531816"/>
            <a:ext cx="3174206" cy="2708910"/>
          </a:xfrm>
          <a:prstGeom prst="rect">
            <a:avLst/>
          </a:prstGeom>
          <a:noFill/>
          <a:ln>
            <a:noFill/>
          </a:ln>
          <a:effectLst>
            <a:outerShdw blurRad="50800" dist="38100" dir="2700000" algn="tl" rotWithShape="0">
              <a:prstClr val="black">
                <a:alpha val="40000"/>
              </a:prstClr>
            </a:outerShdw>
          </a:effectLst>
        </p:spPr>
      </p:pic>
      <p:sp>
        <p:nvSpPr>
          <p:cNvPr id="6" name="Rectangle 5"/>
          <p:cNvSpPr/>
          <p:nvPr/>
        </p:nvSpPr>
        <p:spPr>
          <a:xfrm>
            <a:off x="5289841" y="4360847"/>
            <a:ext cx="3301977" cy="1143903"/>
          </a:xfrm>
          <a:prstGeom prst="rect">
            <a:avLst/>
          </a:prstGeom>
        </p:spPr>
        <p:txBody>
          <a:bodyPr wrap="square">
            <a:spAutoFit/>
          </a:bodyPr>
          <a:lstStyle/>
          <a:p>
            <a:pPr lvl="0" algn="ctr">
              <a:spcBef>
                <a:spcPts val="1000"/>
              </a:spcBef>
            </a:pPr>
            <a:r>
              <a:rPr lang="en-GB" sz="1000" dirty="0">
                <a:solidFill>
                  <a:prstClr val="black"/>
                </a:solidFill>
                <a:latin typeface="Arial" panose="020B0604020202020204" pitchFamily="34" charset="0"/>
                <a:cs typeface="Arial" panose="020B0604020202020204" pitchFamily="34" charset="0"/>
              </a:rPr>
              <a:t>Artists impression of </a:t>
            </a:r>
            <a:r>
              <a:rPr lang="en-GB" sz="1000" dirty="0" err="1">
                <a:solidFill>
                  <a:prstClr val="black"/>
                </a:solidFill>
                <a:latin typeface="Arial" panose="020B0604020202020204" pitchFamily="34" charset="0"/>
                <a:cs typeface="Arial" panose="020B0604020202020204" pitchFamily="34" charset="0"/>
              </a:rPr>
              <a:t>Greyfriars</a:t>
            </a:r>
            <a:r>
              <a:rPr lang="en-GB" sz="1000" dirty="0">
                <a:solidFill>
                  <a:prstClr val="black"/>
                </a:solidFill>
                <a:latin typeface="Arial" panose="020B0604020202020204" pitchFamily="34" charset="0"/>
                <a:cs typeface="Arial" panose="020B0604020202020204" pitchFamily="34" charset="0"/>
              </a:rPr>
              <a:t> showing the complex to the left and St. Martin’s Church to the </a:t>
            </a:r>
            <a:r>
              <a:rPr lang="en-GB" sz="1000" dirty="0" smtClean="0">
                <a:solidFill>
                  <a:prstClr val="black"/>
                </a:solidFill>
                <a:latin typeface="Arial" panose="020B0604020202020204" pitchFamily="34" charset="0"/>
                <a:cs typeface="Arial" panose="020B0604020202020204" pitchFamily="34" charset="0"/>
              </a:rPr>
              <a:t>right. </a:t>
            </a:r>
            <a:r>
              <a:rPr lang="en-GB" sz="1000" dirty="0" smtClean="0">
                <a:latin typeface="Arial" pitchFamily="34" charset="0"/>
                <a:ea typeface="Source Sans Pro" panose="020B0503030403020204" pitchFamily="34" charset="0"/>
                <a:cs typeface="Arial" pitchFamily="34" charset="0"/>
              </a:rPr>
              <a:t>Visions </a:t>
            </a:r>
            <a:r>
              <a:rPr lang="en-GB" sz="1000" dirty="0">
                <a:latin typeface="Arial" pitchFamily="34" charset="0"/>
                <a:ea typeface="Source Sans Pro" panose="020B0503030403020204" pitchFamily="34" charset="0"/>
                <a:cs typeface="Arial" pitchFamily="34" charset="0"/>
              </a:rPr>
              <a:t>of Ancient Leicester: Reconstructing Life in the Roman and Medieval Town from the Archaeology by Matthew Morris, Richard Buckley, Mike </a:t>
            </a:r>
            <a:r>
              <a:rPr lang="en-GB" sz="1000" dirty="0" err="1">
                <a:latin typeface="Arial" pitchFamily="34" charset="0"/>
                <a:ea typeface="Source Sans Pro" panose="020B0503030403020204" pitchFamily="34" charset="0"/>
                <a:cs typeface="Arial" pitchFamily="34" charset="0"/>
              </a:rPr>
              <a:t>Codd</a:t>
            </a:r>
            <a:r>
              <a:rPr lang="en-GB" sz="1000" dirty="0">
                <a:latin typeface="Arial" pitchFamily="34" charset="0"/>
                <a:ea typeface="Source Sans Pro" panose="020B0503030403020204" pitchFamily="34" charset="0"/>
                <a:cs typeface="Arial" pitchFamily="34" charset="0"/>
              </a:rPr>
              <a:t>, July 2011 </a:t>
            </a:r>
          </a:p>
          <a:p>
            <a:pPr lvl="0" algn="ctr">
              <a:spcBef>
                <a:spcPts val="1000"/>
              </a:spcBef>
            </a:pPr>
            <a:r>
              <a:rPr lang="en-GB" sz="1000" dirty="0" smtClean="0">
                <a:latin typeface="Arial" pitchFamily="34" charset="0"/>
                <a:ea typeface="Source Sans Pro" panose="020B0503030403020204" pitchFamily="34" charset="0"/>
                <a:cs typeface="Arial" pitchFamily="34" charset="0"/>
              </a:rPr>
              <a:t>[Reproduced </a:t>
            </a:r>
            <a:r>
              <a:rPr lang="en-GB" sz="1000" dirty="0">
                <a:latin typeface="Arial" pitchFamily="34" charset="0"/>
                <a:ea typeface="Source Sans Pro" panose="020B0503030403020204" pitchFamily="34" charset="0"/>
                <a:cs typeface="Arial" pitchFamily="34" charset="0"/>
              </a:rPr>
              <a:t>with permission of Leicester </a:t>
            </a:r>
            <a:r>
              <a:rPr lang="en-GB" sz="1000" dirty="0" smtClean="0">
                <a:latin typeface="Arial" pitchFamily="34" charset="0"/>
                <a:ea typeface="Source Sans Pro" panose="020B0503030403020204" pitchFamily="34" charset="0"/>
                <a:cs typeface="Arial" pitchFamily="34" charset="0"/>
              </a:rPr>
              <a:t>University]</a:t>
            </a:r>
            <a:endParaRPr lang="en-GB" sz="1000" dirty="0">
              <a:solidFill>
                <a:prstClr val="black"/>
              </a:solidFill>
              <a:latin typeface="Arial" panose="020B0604020202020204" pitchFamily="34" charset="0"/>
              <a:cs typeface="Arial" panose="020B0604020202020204" pitchFamily="34" charset="0"/>
            </a:endParaRPr>
          </a:p>
        </p:txBody>
      </p:sp>
      <p:sp>
        <p:nvSpPr>
          <p:cNvPr id="7" name="TextBox 6"/>
          <p:cNvSpPr txBox="1"/>
          <p:nvPr/>
        </p:nvSpPr>
        <p:spPr>
          <a:xfrm>
            <a:off x="5254581" y="5504750"/>
            <a:ext cx="3583546" cy="584775"/>
          </a:xfrm>
          <a:prstGeom prst="rect">
            <a:avLst/>
          </a:prstGeom>
          <a:noFill/>
        </p:spPr>
        <p:txBody>
          <a:bodyPr wrap="square" rtlCol="0">
            <a:spAutoFit/>
          </a:bodyPr>
          <a:lstStyle/>
          <a:p>
            <a:r>
              <a:rPr lang="en-GB" sz="1600" b="1" dirty="0" smtClean="0">
                <a:latin typeface="Arial" pitchFamily="34" charset="0"/>
                <a:cs typeface="Arial" pitchFamily="34" charset="0"/>
              </a:rPr>
              <a:t>What influence did the </a:t>
            </a:r>
            <a:r>
              <a:rPr lang="en-GB" sz="1600" b="1" dirty="0" err="1" smtClean="0">
                <a:latin typeface="Arial" pitchFamily="34" charset="0"/>
                <a:cs typeface="Arial" pitchFamily="34" charset="0"/>
              </a:rPr>
              <a:t>Greyfriars</a:t>
            </a:r>
            <a:r>
              <a:rPr lang="en-GB" sz="1600" b="1" dirty="0" smtClean="0">
                <a:latin typeface="Arial" pitchFamily="34" charset="0"/>
                <a:cs typeface="Arial" pitchFamily="34" charset="0"/>
              </a:rPr>
              <a:t> have on life in Leicester?</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19790388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smtClean="0">
                <a:latin typeface="Arial" panose="020B0604020202020204" pitchFamily="34" charset="0"/>
                <a:cs typeface="Arial" panose="020B0604020202020204" pitchFamily="34" charset="0"/>
              </a:rPr>
              <a:t>(14th Century)</a:t>
            </a:r>
            <a:r>
              <a:rPr lang="en-GB" sz="4000" b="1" dirty="0">
                <a:latin typeface="Arial" panose="020B0604020202020204" pitchFamily="34" charset="0"/>
                <a:cs typeface="Arial" panose="020B0604020202020204" pitchFamily="34" charset="0"/>
              </a:rPr>
              <a:t> </a:t>
            </a:r>
            <a:r>
              <a:rPr lang="en-GB" sz="4000" b="1" dirty="0" smtClean="0">
                <a:latin typeface="Arial" panose="020B0604020202020204" pitchFamily="34" charset="0"/>
                <a:cs typeface="Arial" panose="020B0604020202020204" pitchFamily="34" charset="0"/>
              </a:rPr>
              <a:t>Leicester’s Guilds</a:t>
            </a:r>
            <a:endParaRPr lang="en-GB" sz="40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28650" y="1825627"/>
            <a:ext cx="4042410" cy="3956989"/>
          </a:xfrm>
        </p:spPr>
        <p:txBody>
          <a:bodyPr>
            <a:normAutofit/>
          </a:bodyPr>
          <a:lstStyle/>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As </a:t>
            </a:r>
            <a:r>
              <a:rPr lang="en-GB" sz="1300" dirty="0">
                <a:latin typeface="Arial" panose="020B0604020202020204" pitchFamily="34" charset="0"/>
                <a:cs typeface="Arial" panose="020B0604020202020204" pitchFamily="34" charset="0"/>
              </a:rPr>
              <a:t>the </a:t>
            </a:r>
            <a:r>
              <a:rPr lang="en-GB" sz="1300" dirty="0" smtClean="0">
                <a:latin typeface="Arial" panose="020B0604020202020204" pitchFamily="34" charset="0"/>
                <a:cs typeface="Arial" panose="020B0604020202020204" pitchFamily="34" charset="0"/>
              </a:rPr>
              <a:t>medieval </a:t>
            </a:r>
            <a:r>
              <a:rPr lang="en-GB" sz="1300" dirty="0">
                <a:latin typeface="Arial" panose="020B0604020202020204" pitchFamily="34" charset="0"/>
                <a:cs typeface="Arial" panose="020B0604020202020204" pitchFamily="34" charset="0"/>
              </a:rPr>
              <a:t>period progressed the guild system </a:t>
            </a:r>
            <a:r>
              <a:rPr lang="en-GB" sz="1300" dirty="0" smtClean="0">
                <a:latin typeface="Arial" panose="020B0604020202020204" pitchFamily="34" charset="0"/>
                <a:cs typeface="Arial" panose="020B0604020202020204" pitchFamily="34" charset="0"/>
              </a:rPr>
              <a:t>became important. </a:t>
            </a:r>
            <a:r>
              <a:rPr lang="en-GB" sz="1300" dirty="0">
                <a:latin typeface="Arial" panose="020B0604020202020204" pitchFamily="34" charset="0"/>
                <a:cs typeface="Arial" panose="020B0604020202020204" pitchFamily="34" charset="0"/>
              </a:rPr>
              <a:t>It was used by the townsmen </a:t>
            </a:r>
            <a:r>
              <a:rPr lang="en-GB" sz="1300" dirty="0" smtClean="0">
                <a:latin typeface="Arial" panose="020B0604020202020204" pitchFamily="34" charset="0"/>
                <a:cs typeface="Arial" panose="020B0604020202020204" pitchFamily="34" charset="0"/>
              </a:rPr>
              <a:t>in Leicester to </a:t>
            </a:r>
            <a:r>
              <a:rPr lang="en-GB" sz="1300" dirty="0">
                <a:latin typeface="Arial" panose="020B0604020202020204" pitchFamily="34" charset="0"/>
                <a:cs typeface="Arial" panose="020B0604020202020204" pitchFamily="34" charset="0"/>
              </a:rPr>
              <a:t>promote their common </a:t>
            </a:r>
            <a:r>
              <a:rPr lang="en-GB" sz="1300" dirty="0" smtClean="0">
                <a:latin typeface="Arial" panose="020B0604020202020204" pitchFamily="34" charset="0"/>
                <a:cs typeface="Arial" panose="020B0604020202020204" pitchFamily="34" charset="0"/>
              </a:rPr>
              <a:t>interests, </a:t>
            </a:r>
            <a:r>
              <a:rPr lang="en-GB" sz="1300" dirty="0">
                <a:latin typeface="Arial" panose="020B0604020202020204" pitchFamily="34" charset="0"/>
                <a:cs typeface="Arial" panose="020B0604020202020204" pitchFamily="34" charset="0"/>
              </a:rPr>
              <a:t>and to progress their business and political ends. </a:t>
            </a: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There </a:t>
            </a:r>
            <a:r>
              <a:rPr lang="en-GB" sz="1300" dirty="0">
                <a:latin typeface="Arial" panose="020B0604020202020204" pitchFamily="34" charset="0"/>
                <a:cs typeface="Arial" panose="020B0604020202020204" pitchFamily="34" charset="0"/>
              </a:rPr>
              <a:t>were a number of </a:t>
            </a:r>
            <a:r>
              <a:rPr lang="en-GB" sz="1300" dirty="0" smtClean="0">
                <a:latin typeface="Arial" panose="020B0604020202020204" pitchFamily="34" charset="0"/>
                <a:cs typeface="Arial" panose="020B0604020202020204" pitchFamily="34" charset="0"/>
              </a:rPr>
              <a:t>guilds in the town. The </a:t>
            </a:r>
            <a:r>
              <a:rPr lang="en-GB" sz="1300" dirty="0">
                <a:latin typeface="Arial" panose="020B0604020202020204" pitchFamily="34" charset="0"/>
                <a:cs typeface="Arial" panose="020B0604020202020204" pitchFamily="34" charset="0"/>
              </a:rPr>
              <a:t>most influential were probably the Merchant Guild in the 12th and 13th </a:t>
            </a:r>
            <a:r>
              <a:rPr lang="en-GB" sz="1300" dirty="0" smtClean="0">
                <a:latin typeface="Arial" panose="020B0604020202020204" pitchFamily="34" charset="0"/>
                <a:cs typeface="Arial" panose="020B0604020202020204" pitchFamily="34" charset="0"/>
              </a:rPr>
              <a:t>centuries, </a:t>
            </a:r>
            <a:r>
              <a:rPr lang="en-GB" sz="1300" dirty="0">
                <a:latin typeface="Arial" panose="020B0604020202020204" pitchFamily="34" charset="0"/>
                <a:cs typeface="Arial" panose="020B0604020202020204" pitchFamily="34" charset="0"/>
              </a:rPr>
              <a:t>and </a:t>
            </a:r>
            <a:r>
              <a:rPr lang="en-GB" sz="1300" dirty="0" smtClean="0">
                <a:latin typeface="Arial" panose="020B0604020202020204" pitchFamily="34" charset="0"/>
                <a:cs typeface="Arial" panose="020B0604020202020204" pitchFamily="34" charset="0"/>
              </a:rPr>
              <a:t>the </a:t>
            </a:r>
            <a:r>
              <a:rPr lang="en-GB" sz="1300" dirty="0">
                <a:latin typeface="Arial" panose="020B0604020202020204" pitchFamily="34" charset="0"/>
                <a:cs typeface="Arial" panose="020B0604020202020204" pitchFamily="34" charset="0"/>
              </a:rPr>
              <a:t>Corpus Christi </a:t>
            </a:r>
            <a:r>
              <a:rPr lang="en-GB" sz="1300" dirty="0" smtClean="0">
                <a:latin typeface="Arial" panose="020B0604020202020204" pitchFamily="34" charset="0"/>
                <a:cs typeface="Arial" panose="020B0604020202020204" pitchFamily="34" charset="0"/>
              </a:rPr>
              <a:t>Guild in the </a:t>
            </a:r>
            <a:r>
              <a:rPr lang="en-GB" sz="1300" dirty="0">
                <a:latin typeface="Arial" panose="020B0604020202020204" pitchFamily="34" charset="0"/>
                <a:cs typeface="Arial" panose="020B0604020202020204" pitchFamily="34" charset="0"/>
              </a:rPr>
              <a:t>15th </a:t>
            </a:r>
            <a:r>
              <a:rPr lang="en-GB" sz="1300" dirty="0" smtClean="0">
                <a:latin typeface="Arial" panose="020B0604020202020204" pitchFamily="34" charset="0"/>
                <a:cs typeface="Arial" panose="020B0604020202020204" pitchFamily="34" charset="0"/>
              </a:rPr>
              <a:t>century. </a:t>
            </a:r>
          </a:p>
          <a:p>
            <a:pPr marL="0" indent="0" algn="just">
              <a:lnSpc>
                <a:spcPct val="100000"/>
              </a:lnSpc>
              <a:spcBef>
                <a:spcPts val="336"/>
              </a:spcBef>
              <a:buNone/>
            </a:pP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US" sz="1300" dirty="0">
                <a:latin typeface="Arial" panose="020B0604020202020204" pitchFamily="34" charset="0"/>
                <a:cs typeface="Arial" panose="020B0604020202020204" pitchFamily="34" charset="0"/>
              </a:rPr>
              <a:t>Leicester’s Guildhall began with the Great Hall, built around 1350 for the meetings of the Corpus Christi </a:t>
            </a:r>
            <a:r>
              <a:rPr lang="en-US" sz="1300" dirty="0" smtClean="0">
                <a:latin typeface="Arial" panose="020B0604020202020204" pitchFamily="34" charset="0"/>
                <a:cs typeface="Arial" panose="020B0604020202020204" pitchFamily="34" charset="0"/>
              </a:rPr>
              <a:t>Guild</a:t>
            </a:r>
            <a:r>
              <a:rPr lang="en-US" sz="1300" dirty="0">
                <a:latin typeface="Arial" panose="020B0604020202020204" pitchFamily="34" charset="0"/>
                <a:cs typeface="Arial" panose="020B0604020202020204" pitchFamily="34" charset="0"/>
              </a:rPr>
              <a:t>. </a:t>
            </a:r>
            <a:r>
              <a:rPr lang="en-US" sz="1300" dirty="0" smtClean="0">
                <a:latin typeface="Arial" panose="020B0604020202020204" pitchFamily="34" charset="0"/>
                <a:cs typeface="Arial" panose="020B0604020202020204" pitchFamily="34" charset="0"/>
              </a:rPr>
              <a:t>It included accommodation </a:t>
            </a:r>
            <a:r>
              <a:rPr lang="en-US" sz="1300" dirty="0">
                <a:latin typeface="Arial" panose="020B0604020202020204" pitchFamily="34" charset="0"/>
                <a:cs typeface="Arial" panose="020B0604020202020204" pitchFamily="34" charset="0"/>
              </a:rPr>
              <a:t>for chantry priests </a:t>
            </a:r>
            <a:r>
              <a:rPr lang="en-US" sz="1300" dirty="0" smtClean="0">
                <a:latin typeface="Arial" panose="020B0604020202020204" pitchFamily="34" charset="0"/>
                <a:cs typeface="Arial" panose="020B0604020202020204" pitchFamily="34" charset="0"/>
              </a:rPr>
              <a:t>(who </a:t>
            </a:r>
            <a:r>
              <a:rPr lang="en-US" sz="1300" dirty="0">
                <a:latin typeface="Arial" panose="020B0604020202020204" pitchFamily="34" charset="0"/>
                <a:cs typeface="Arial" panose="020B0604020202020204" pitchFamily="34" charset="0"/>
              </a:rPr>
              <a:t>sang masses for the members of the guild in their chapel </a:t>
            </a:r>
            <a:r>
              <a:rPr lang="en-US" sz="1300" dirty="0" smtClean="0">
                <a:latin typeface="Arial" panose="020B0604020202020204" pitchFamily="34" charset="0"/>
                <a:cs typeface="Arial" panose="020B0604020202020204" pitchFamily="34" charset="0"/>
              </a:rPr>
              <a:t>at St</a:t>
            </a:r>
            <a:r>
              <a:rPr lang="en-US" sz="1300" dirty="0">
                <a:latin typeface="Arial" panose="020B0604020202020204" pitchFamily="34" charset="0"/>
                <a:cs typeface="Arial" panose="020B0604020202020204" pitchFamily="34" charset="0"/>
              </a:rPr>
              <a:t>. Martin’s </a:t>
            </a:r>
            <a:r>
              <a:rPr lang="en-US" sz="1300" dirty="0" smtClean="0">
                <a:latin typeface="Arial" panose="020B0604020202020204" pitchFamily="34" charset="0"/>
                <a:cs typeface="Arial" panose="020B0604020202020204" pitchFamily="34" charset="0"/>
              </a:rPr>
              <a:t>Church) </a:t>
            </a:r>
            <a:r>
              <a:rPr lang="en-US" sz="1300" dirty="0">
                <a:latin typeface="Arial" panose="020B0604020202020204" pitchFamily="34" charset="0"/>
                <a:cs typeface="Arial" panose="020B0604020202020204" pitchFamily="34" charset="0"/>
              </a:rPr>
              <a:t>and no doubt kitchens and service buildings or rooms</a:t>
            </a:r>
            <a:r>
              <a:rPr lang="en-US" sz="1300" dirty="0" smtClean="0">
                <a:latin typeface="Arial" panose="020B0604020202020204" pitchFamily="34" charset="0"/>
                <a:cs typeface="Arial" panose="020B0604020202020204" pitchFamily="34" charset="0"/>
              </a:rPr>
              <a:t>.</a:t>
            </a:r>
          </a:p>
          <a:p>
            <a:pPr marL="0" indent="0" algn="just">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US" sz="1300" dirty="0" smtClean="0">
                <a:latin typeface="Arial" panose="020B0604020202020204" pitchFamily="34" charset="0"/>
                <a:cs typeface="Arial" panose="020B0604020202020204" pitchFamily="34" charset="0"/>
              </a:rPr>
              <a:t>The Great Hall still stands in Leicester today.</a:t>
            </a:r>
            <a:endParaRPr lang="en-GB" sz="1300" dirty="0">
              <a:latin typeface="Arial" panose="020B0604020202020204" pitchFamily="34" charset="0"/>
              <a:cs typeface="Arial" panose="020B0604020202020204" pitchFamily="34" charset="0"/>
            </a:endParaRPr>
          </a:p>
          <a:p>
            <a:pPr marL="0" indent="0" algn="just">
              <a:lnSpc>
                <a:spcPct val="100000"/>
              </a:lnSpc>
              <a:buNone/>
            </a:pPr>
            <a:endParaRPr lang="en-GB" sz="1300" dirty="0"/>
          </a:p>
        </p:txBody>
      </p:sp>
      <p:pic>
        <p:nvPicPr>
          <p:cNvPr id="4" name="Content Placeholder 3"/>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042669" y="1676693"/>
            <a:ext cx="3120390" cy="3120390"/>
          </a:xfrm>
        </p:spPr>
      </p:pic>
      <p:sp>
        <p:nvSpPr>
          <p:cNvPr id="5" name="Rectangle 4"/>
          <p:cNvSpPr/>
          <p:nvPr/>
        </p:nvSpPr>
        <p:spPr>
          <a:xfrm>
            <a:off x="4816699" y="4920182"/>
            <a:ext cx="3635062" cy="707886"/>
          </a:xfrm>
          <a:prstGeom prst="rect">
            <a:avLst/>
          </a:prstGeom>
        </p:spPr>
        <p:txBody>
          <a:bodyPr wrap="square">
            <a:spAutoFit/>
          </a:bodyPr>
          <a:lstStyle/>
          <a:p>
            <a:pPr algn="ctr"/>
            <a:r>
              <a:rPr lang="en-GB" sz="1000" dirty="0">
                <a:latin typeface="Arial" pitchFamily="34" charset="0"/>
                <a:ea typeface="Source Sans Pro Light" panose="020B0403030403020204" pitchFamily="34" charset="0"/>
                <a:cs typeface="Arial" pitchFamily="34" charset="0"/>
              </a:rPr>
              <a:t>The Guildhall, 2015 </a:t>
            </a:r>
          </a:p>
          <a:p>
            <a:pPr algn="ctr"/>
            <a:r>
              <a:rPr lang="en-GB" sz="1000" dirty="0">
                <a:latin typeface="Arial" pitchFamily="34" charset="0"/>
                <a:ea typeface="Source Sans Pro Light" panose="020B0403030403020204" pitchFamily="34" charset="0"/>
                <a:cs typeface="Arial" pitchFamily="34" charset="0"/>
              </a:rPr>
              <a:t>The tower of Leicester Cathedral can also be seen in the background </a:t>
            </a:r>
          </a:p>
          <a:p>
            <a:pPr algn="ctr"/>
            <a:r>
              <a:rPr lang="en-GB" sz="1000" dirty="0" smtClean="0">
                <a:latin typeface="Arial" pitchFamily="34" charset="0"/>
                <a:ea typeface="Source Sans Pro Light" panose="020B0403030403020204" pitchFamily="34" charset="0"/>
                <a:cs typeface="Arial" pitchFamily="34" charset="0"/>
              </a:rPr>
              <a:t>[Reproduced with </a:t>
            </a:r>
            <a:r>
              <a:rPr lang="en-GB" sz="1000" dirty="0">
                <a:latin typeface="Arial" pitchFamily="34" charset="0"/>
                <a:ea typeface="Source Sans Pro Light" panose="020B0403030403020204" pitchFamily="34" charset="0"/>
                <a:cs typeface="Arial" pitchFamily="34" charset="0"/>
              </a:rPr>
              <a:t>permission  of JCF </a:t>
            </a:r>
            <a:r>
              <a:rPr lang="en-GB" sz="1000" dirty="0" smtClean="0">
                <a:latin typeface="Arial" pitchFamily="34" charset="0"/>
                <a:ea typeface="Source Sans Pro Light" panose="020B0403030403020204" pitchFamily="34" charset="0"/>
                <a:cs typeface="Arial" pitchFamily="34" charset="0"/>
              </a:rPr>
              <a:t>Ltd]</a:t>
            </a:r>
            <a:endParaRPr lang="en-GB" sz="1000" dirty="0">
              <a:latin typeface="Arial" pitchFamily="34" charset="0"/>
              <a:ea typeface="Source Sans Pro Light" panose="020B0403030403020204" pitchFamily="34" charset="0"/>
              <a:cs typeface="Arial" pitchFamily="34" charset="0"/>
            </a:endParaRPr>
          </a:p>
        </p:txBody>
      </p:sp>
      <p:sp>
        <p:nvSpPr>
          <p:cNvPr id="6" name="TextBox 5"/>
          <p:cNvSpPr txBox="1"/>
          <p:nvPr/>
        </p:nvSpPr>
        <p:spPr>
          <a:xfrm>
            <a:off x="4964806" y="5628069"/>
            <a:ext cx="3486954" cy="584775"/>
          </a:xfrm>
          <a:prstGeom prst="rect">
            <a:avLst/>
          </a:prstGeom>
          <a:noFill/>
        </p:spPr>
        <p:txBody>
          <a:bodyPr wrap="square" rtlCol="0">
            <a:spAutoFit/>
          </a:bodyPr>
          <a:lstStyle/>
          <a:p>
            <a:r>
              <a:rPr lang="en-GB" sz="1600" b="1" dirty="0" smtClean="0">
                <a:latin typeface="Arial" pitchFamily="34" charset="0"/>
                <a:cs typeface="Arial" pitchFamily="34" charset="0"/>
              </a:rPr>
              <a:t>Were the guilds good or bad for trade?</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15485850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latin typeface="Arial" panose="020B0604020202020204" pitchFamily="34" charset="0"/>
                <a:cs typeface="Arial" panose="020B0604020202020204" pitchFamily="34" charset="0"/>
              </a:rPr>
              <a:t>(15th Century) Richard III</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580354" y="1548244"/>
            <a:ext cx="4042410" cy="4837169"/>
          </a:xfrm>
        </p:spPr>
        <p:txBody>
          <a:bodyPr>
            <a:normAutofit fontScale="92500" lnSpcReduction="20000"/>
          </a:bodyPr>
          <a:lstStyle/>
          <a:p>
            <a:pPr marL="0" indent="0" algn="just" fontAlgn="base">
              <a:lnSpc>
                <a:spcPct val="110000"/>
              </a:lnSpc>
              <a:spcBef>
                <a:spcPts val="336"/>
              </a:spcBef>
              <a:buNone/>
            </a:pPr>
            <a:r>
              <a:rPr lang="en-GB" sz="1400" dirty="0" smtClean="0">
                <a:latin typeface="Arial" panose="020B0604020202020204" pitchFamily="34" charset="0"/>
                <a:cs typeface="Arial" panose="020B0604020202020204" pitchFamily="34" charset="0"/>
              </a:rPr>
              <a:t>The </a:t>
            </a:r>
            <a:r>
              <a:rPr lang="en-GB" sz="1400" dirty="0">
                <a:latin typeface="Arial" panose="020B0604020202020204" pitchFamily="34" charset="0"/>
                <a:cs typeface="Arial" panose="020B0604020202020204" pitchFamily="34" charset="0"/>
              </a:rPr>
              <a:t>summer of 1485 saw the culmination of the long struggle between branches of the English Royal House who had been disputing the </a:t>
            </a:r>
            <a:r>
              <a:rPr lang="en-GB" sz="1400" dirty="0" smtClean="0">
                <a:latin typeface="Arial" panose="020B0604020202020204" pitchFamily="34" charset="0"/>
                <a:cs typeface="Arial" panose="020B0604020202020204" pitchFamily="34" charset="0"/>
              </a:rPr>
              <a:t>Crown </a:t>
            </a:r>
            <a:r>
              <a:rPr lang="en-GB" sz="1400" dirty="0">
                <a:latin typeface="Arial" panose="020B0604020202020204" pitchFamily="34" charset="0"/>
                <a:cs typeface="Arial" panose="020B0604020202020204" pitchFamily="34" charset="0"/>
              </a:rPr>
              <a:t>since the death of Edward III in 1377. The harshest disputes took place in the three decades leading up to 1485 (the Wars of the Roses). </a:t>
            </a:r>
            <a:endParaRPr lang="en-GB" sz="1400" dirty="0" smtClean="0">
              <a:latin typeface="Arial" panose="020B0604020202020204" pitchFamily="34" charset="0"/>
              <a:cs typeface="Arial" panose="020B0604020202020204" pitchFamily="34" charset="0"/>
            </a:endParaRPr>
          </a:p>
          <a:p>
            <a:pPr marL="0" indent="0" algn="just" fontAlgn="base">
              <a:lnSpc>
                <a:spcPct val="110000"/>
              </a:lnSpc>
              <a:spcBef>
                <a:spcPts val="336"/>
              </a:spcBef>
              <a:buNone/>
            </a:pPr>
            <a:endParaRPr lang="en-GB" sz="1400" dirty="0">
              <a:latin typeface="Arial" panose="020B0604020202020204" pitchFamily="34" charset="0"/>
              <a:cs typeface="Arial" panose="020B0604020202020204" pitchFamily="34" charset="0"/>
            </a:endParaRPr>
          </a:p>
          <a:p>
            <a:pPr marL="0" indent="0" algn="just" fontAlgn="base">
              <a:lnSpc>
                <a:spcPct val="110000"/>
              </a:lnSpc>
              <a:spcBef>
                <a:spcPts val="336"/>
              </a:spcBef>
              <a:buNone/>
            </a:pPr>
            <a:r>
              <a:rPr lang="en-GB" sz="1400" dirty="0">
                <a:latin typeface="Arial" panose="020B0604020202020204" pitchFamily="34" charset="0"/>
                <a:cs typeface="Arial" panose="020B0604020202020204" pitchFamily="34" charset="0"/>
              </a:rPr>
              <a:t>Richard III, the last of the Plantagenet monarchs, stayed in Leicester </a:t>
            </a:r>
            <a:r>
              <a:rPr lang="en-GB" sz="1400" dirty="0" smtClean="0">
                <a:latin typeface="Arial" panose="020B0604020202020204" pitchFamily="34" charset="0"/>
                <a:cs typeface="Arial" panose="020B0604020202020204" pitchFamily="34" charset="0"/>
              </a:rPr>
              <a:t>before </a:t>
            </a:r>
            <a:r>
              <a:rPr lang="en-GB" sz="1400" dirty="0">
                <a:latin typeface="Arial" panose="020B0604020202020204" pitchFamily="34" charset="0"/>
                <a:cs typeface="Arial" panose="020B0604020202020204" pitchFamily="34" charset="0"/>
              </a:rPr>
              <a:t>the </a:t>
            </a:r>
            <a:r>
              <a:rPr lang="en-GB" sz="1400" dirty="0" smtClean="0">
                <a:latin typeface="Arial" panose="020B0604020202020204" pitchFamily="34" charset="0"/>
                <a:cs typeface="Arial" panose="020B0604020202020204" pitchFamily="34" charset="0"/>
              </a:rPr>
              <a:t>Battle </a:t>
            </a:r>
            <a:r>
              <a:rPr lang="en-GB" sz="1400" dirty="0">
                <a:latin typeface="Arial" panose="020B0604020202020204" pitchFamily="34" charset="0"/>
                <a:cs typeface="Arial" panose="020B0604020202020204" pitchFamily="34" charset="0"/>
              </a:rPr>
              <a:t>of Bosworth on </a:t>
            </a:r>
            <a:r>
              <a:rPr lang="en-GB" sz="1400" dirty="0" smtClean="0">
                <a:latin typeface="Arial" panose="020B0604020202020204" pitchFamily="34" charset="0"/>
                <a:cs typeface="Arial" panose="020B0604020202020204" pitchFamily="34" charset="0"/>
              </a:rPr>
              <a:t>22 </a:t>
            </a:r>
            <a:r>
              <a:rPr lang="en-GB" sz="1400" dirty="0">
                <a:latin typeface="Arial" panose="020B0604020202020204" pitchFamily="34" charset="0"/>
                <a:cs typeface="Arial" panose="020B0604020202020204" pitchFamily="34" charset="0"/>
              </a:rPr>
              <a:t>August 1485. Richard was killed in battle and his body was brought back to Leicester and buried in the Franciscan </a:t>
            </a:r>
            <a:r>
              <a:rPr lang="en-GB" sz="1400" dirty="0" smtClean="0">
                <a:latin typeface="Arial" panose="020B0604020202020204" pitchFamily="34" charset="0"/>
                <a:cs typeface="Arial" panose="020B0604020202020204" pitchFamily="34" charset="0"/>
              </a:rPr>
              <a:t>friary</a:t>
            </a:r>
            <a:r>
              <a:rPr lang="en-GB" sz="1400" dirty="0">
                <a:latin typeface="Arial" panose="020B0604020202020204" pitchFamily="34" charset="0"/>
                <a:cs typeface="Arial" panose="020B0604020202020204" pitchFamily="34" charset="0"/>
              </a:rPr>
              <a:t>. </a:t>
            </a:r>
            <a:r>
              <a:rPr lang="en-GB" sz="1400" dirty="0" smtClean="0">
                <a:latin typeface="Arial" panose="020B0604020202020204" pitchFamily="34" charset="0"/>
                <a:cs typeface="Arial" panose="020B0604020202020204" pitchFamily="34" charset="0"/>
              </a:rPr>
              <a:t>Henry </a:t>
            </a:r>
            <a:r>
              <a:rPr lang="en-GB" sz="1400" dirty="0">
                <a:latin typeface="Arial" panose="020B0604020202020204" pitchFamily="34" charset="0"/>
                <a:cs typeface="Arial" panose="020B0604020202020204" pitchFamily="34" charset="0"/>
              </a:rPr>
              <a:t>Tudor became king</a:t>
            </a:r>
            <a:r>
              <a:rPr lang="en-GB" sz="1400" dirty="0" smtClean="0">
                <a:latin typeface="Arial" panose="020B0604020202020204" pitchFamily="34" charset="0"/>
                <a:cs typeface="Arial" panose="020B0604020202020204" pitchFamily="34" charset="0"/>
              </a:rPr>
              <a:t>.</a:t>
            </a:r>
          </a:p>
          <a:p>
            <a:pPr marL="0" indent="0" algn="just" fontAlgn="base">
              <a:lnSpc>
                <a:spcPct val="110000"/>
              </a:lnSpc>
              <a:spcBef>
                <a:spcPts val="336"/>
              </a:spcBef>
              <a:buNone/>
            </a:pPr>
            <a:endParaRPr lang="en-GB" sz="1400" dirty="0">
              <a:latin typeface="Arial" panose="020B0604020202020204" pitchFamily="34" charset="0"/>
              <a:cs typeface="Arial" panose="020B0604020202020204" pitchFamily="34" charset="0"/>
            </a:endParaRPr>
          </a:p>
          <a:p>
            <a:pPr marL="0" indent="0" algn="just">
              <a:lnSpc>
                <a:spcPct val="110000"/>
              </a:lnSpc>
              <a:spcBef>
                <a:spcPts val="336"/>
              </a:spcBef>
              <a:buNone/>
            </a:pPr>
            <a:r>
              <a:rPr lang="en-GB" sz="1400" dirty="0" err="1" smtClean="0">
                <a:latin typeface="Arial" panose="020B0604020202020204" pitchFamily="34" charset="0"/>
                <a:cs typeface="Arial" panose="020B0604020202020204" pitchFamily="34" charset="0"/>
              </a:rPr>
              <a:t>Newarke</a:t>
            </a:r>
            <a:r>
              <a:rPr lang="en-GB" sz="1400" dirty="0" smtClean="0">
                <a:latin typeface="Arial" panose="020B0604020202020204" pitchFamily="34" charset="0"/>
                <a:cs typeface="Arial" panose="020B0604020202020204" pitchFamily="34" charset="0"/>
              </a:rPr>
              <a:t> Gateway (c.1410) survives in Leicester today. It is </a:t>
            </a:r>
            <a:r>
              <a:rPr lang="en-GB" sz="1400" dirty="0">
                <a:latin typeface="Arial" panose="020B0604020202020204" pitchFamily="34" charset="0"/>
                <a:cs typeface="Arial" panose="020B0604020202020204" pitchFamily="34" charset="0"/>
              </a:rPr>
              <a:t>located at the western end of </a:t>
            </a:r>
            <a:r>
              <a:rPr lang="en-GB" sz="1400" dirty="0" err="1">
                <a:latin typeface="Arial" panose="020B0604020202020204" pitchFamily="34" charset="0"/>
                <a:cs typeface="Arial" panose="020B0604020202020204" pitchFamily="34" charset="0"/>
              </a:rPr>
              <a:t>Newarke</a:t>
            </a:r>
            <a:r>
              <a:rPr lang="en-GB" sz="1400" dirty="0">
                <a:latin typeface="Arial" panose="020B0604020202020204" pitchFamily="34" charset="0"/>
                <a:cs typeface="Arial" panose="020B0604020202020204" pitchFamily="34" charset="0"/>
              </a:rPr>
              <a:t> Street. </a:t>
            </a:r>
            <a:r>
              <a:rPr lang="en-GB" sz="1400" dirty="0" smtClean="0">
                <a:latin typeface="Arial" panose="020B0604020202020204" pitchFamily="34" charset="0"/>
                <a:cs typeface="Arial" panose="020B0604020202020204" pitchFamily="34" charset="0"/>
              </a:rPr>
              <a:t>The building is </a:t>
            </a:r>
            <a:r>
              <a:rPr lang="en-GB" sz="1400" dirty="0">
                <a:latin typeface="Arial" panose="020B0604020202020204" pitchFamily="34" charset="0"/>
                <a:cs typeface="Arial" panose="020B0604020202020204" pitchFamily="34" charset="0"/>
              </a:rPr>
              <a:t>a medieval gateway added to Leicester Castle by the Third Earl of Leicester. </a:t>
            </a:r>
            <a:endParaRPr lang="en-GB" sz="1400" dirty="0" smtClean="0">
              <a:latin typeface="Arial" panose="020B0604020202020204" pitchFamily="34" charset="0"/>
              <a:cs typeface="Arial" panose="020B0604020202020204" pitchFamily="34" charset="0"/>
            </a:endParaRPr>
          </a:p>
          <a:p>
            <a:pPr marL="0" indent="0" algn="just">
              <a:lnSpc>
                <a:spcPct val="110000"/>
              </a:lnSpc>
              <a:spcBef>
                <a:spcPts val="336"/>
              </a:spcBef>
              <a:buNone/>
            </a:pPr>
            <a:endParaRPr lang="en-GB" sz="1400" dirty="0" smtClean="0">
              <a:latin typeface="Arial" panose="020B0604020202020204" pitchFamily="34" charset="0"/>
              <a:cs typeface="Arial" panose="020B0604020202020204" pitchFamily="34" charset="0"/>
            </a:endParaRPr>
          </a:p>
          <a:p>
            <a:pPr marL="0" indent="0" algn="just">
              <a:lnSpc>
                <a:spcPct val="110000"/>
              </a:lnSpc>
              <a:spcBef>
                <a:spcPts val="336"/>
              </a:spcBef>
              <a:buNone/>
            </a:pPr>
            <a:r>
              <a:rPr lang="en-GB" sz="1400" dirty="0" err="1" smtClean="0">
                <a:latin typeface="Arial" panose="020B0604020202020204" pitchFamily="34" charset="0"/>
                <a:cs typeface="Arial" panose="020B0604020202020204" pitchFamily="34" charset="0"/>
              </a:rPr>
              <a:t>Wygston’s</a:t>
            </a:r>
            <a:r>
              <a:rPr lang="en-GB" sz="1400" dirty="0" smtClean="0">
                <a:latin typeface="Arial" panose="020B0604020202020204" pitchFamily="34" charset="0"/>
                <a:cs typeface="Arial" panose="020B0604020202020204" pitchFamily="34" charset="0"/>
              </a:rPr>
              <a:t> House (c.1490) is the oldest house in Leicester and stands on the High Street close to the meeting houses of what were two medieval guilds, Corpus Christi and St. George. The house may have belonged to Roger </a:t>
            </a:r>
            <a:r>
              <a:rPr lang="en-GB" sz="1400" dirty="0" err="1" smtClean="0">
                <a:latin typeface="Arial" panose="020B0604020202020204" pitchFamily="34" charset="0"/>
                <a:cs typeface="Arial" panose="020B0604020202020204" pitchFamily="34" charset="0"/>
              </a:rPr>
              <a:t>Wygston</a:t>
            </a:r>
            <a:r>
              <a:rPr lang="en-GB" sz="1400" dirty="0" smtClean="0">
                <a:latin typeface="Arial" panose="020B0604020202020204" pitchFamily="34" charset="0"/>
                <a:cs typeface="Arial" panose="020B0604020202020204" pitchFamily="34" charset="0"/>
              </a:rPr>
              <a:t>, a member of a rich and important Leicester family. </a:t>
            </a:r>
            <a:endParaRPr lang="en-GB" sz="14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17882" y="1647054"/>
            <a:ext cx="2376152" cy="2376152"/>
          </a:xfrm>
          <a:prstGeom prst="rect">
            <a:avLst/>
          </a:prstGeom>
        </p:spPr>
      </p:pic>
      <p:sp>
        <p:nvSpPr>
          <p:cNvPr id="7" name="Rectangle 6"/>
          <p:cNvSpPr/>
          <p:nvPr/>
        </p:nvSpPr>
        <p:spPr>
          <a:xfrm>
            <a:off x="5534696" y="4221450"/>
            <a:ext cx="3071611" cy="553998"/>
          </a:xfrm>
          <a:prstGeom prst="rect">
            <a:avLst/>
          </a:prstGeom>
        </p:spPr>
        <p:txBody>
          <a:bodyPr wrap="square">
            <a:spAutoFit/>
          </a:bodyPr>
          <a:lstStyle/>
          <a:p>
            <a:pPr algn="ctr"/>
            <a:r>
              <a:rPr lang="en-GB" sz="1000" dirty="0" smtClean="0">
                <a:latin typeface="Arial" pitchFamily="34" charset="0"/>
                <a:ea typeface="Source Sans Pro Light" panose="020B0403030403020204" pitchFamily="34" charset="0"/>
                <a:cs typeface="Arial" pitchFamily="34" charset="0"/>
              </a:rPr>
              <a:t>Richard III body was found in the remains of the friary under a car park in  2012.</a:t>
            </a:r>
            <a:endParaRPr lang="en-GB" sz="1000" dirty="0">
              <a:latin typeface="Arial" pitchFamily="34" charset="0"/>
              <a:ea typeface="Source Sans Pro Light" panose="020B0403030403020204" pitchFamily="34" charset="0"/>
              <a:cs typeface="Arial" pitchFamily="34" charset="0"/>
            </a:endParaRPr>
          </a:p>
          <a:p>
            <a:pPr algn="ctr"/>
            <a:r>
              <a:rPr lang="en-GB" sz="1000" dirty="0" smtClean="0">
                <a:latin typeface="Arial" pitchFamily="34" charset="0"/>
                <a:ea typeface="Source Sans Pro Light" panose="020B0403030403020204" pitchFamily="34" charset="0"/>
                <a:cs typeface="Arial" pitchFamily="34" charset="0"/>
              </a:rPr>
              <a:t>[Reproduced with </a:t>
            </a:r>
            <a:r>
              <a:rPr lang="en-GB" sz="1000" dirty="0">
                <a:latin typeface="Arial" pitchFamily="34" charset="0"/>
                <a:ea typeface="Source Sans Pro Light" panose="020B0403030403020204" pitchFamily="34" charset="0"/>
                <a:cs typeface="Arial" pitchFamily="34" charset="0"/>
              </a:rPr>
              <a:t>permission of JCF </a:t>
            </a:r>
            <a:r>
              <a:rPr lang="en-GB" sz="1000" dirty="0" smtClean="0">
                <a:latin typeface="Arial" pitchFamily="34" charset="0"/>
                <a:ea typeface="Source Sans Pro Light" panose="020B0403030403020204" pitchFamily="34" charset="0"/>
                <a:cs typeface="Arial" pitchFamily="34" charset="0"/>
              </a:rPr>
              <a:t>Ltd]</a:t>
            </a:r>
            <a:endParaRPr lang="en-GB" sz="1000" dirty="0">
              <a:latin typeface="Arial" pitchFamily="34" charset="0"/>
              <a:ea typeface="Source Sans Pro Light" panose="020B0403030403020204" pitchFamily="34" charset="0"/>
              <a:cs typeface="Arial" pitchFamily="34" charset="0"/>
            </a:endParaRPr>
          </a:p>
        </p:txBody>
      </p:sp>
      <p:sp>
        <p:nvSpPr>
          <p:cNvPr id="8" name="TextBox 7"/>
          <p:cNvSpPr txBox="1"/>
          <p:nvPr/>
        </p:nvSpPr>
        <p:spPr>
          <a:xfrm>
            <a:off x="5322195" y="5009884"/>
            <a:ext cx="3284113" cy="830997"/>
          </a:xfrm>
          <a:prstGeom prst="rect">
            <a:avLst/>
          </a:prstGeom>
          <a:noFill/>
        </p:spPr>
        <p:txBody>
          <a:bodyPr wrap="square" rtlCol="0">
            <a:spAutoFit/>
          </a:bodyPr>
          <a:lstStyle/>
          <a:p>
            <a:r>
              <a:rPr lang="en-GB" sz="1600" b="1" dirty="0" smtClean="0">
                <a:latin typeface="Arial" pitchFamily="34" charset="0"/>
                <a:cs typeface="Arial" pitchFamily="34" charset="0"/>
              </a:rPr>
              <a:t>What did the archaeologists learn about Richard III from this discovery?</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14179459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a:t>
            </a:r>
            <a:r>
              <a:rPr lang="en-GB" b="1" dirty="0" smtClean="0">
                <a:latin typeface="Arial" panose="020B0604020202020204" pitchFamily="34" charset="0"/>
                <a:cs typeface="Arial" panose="020B0604020202020204" pitchFamily="34" charset="0"/>
              </a:rPr>
              <a:t>16th Century) The Tudors</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28651" y="1825624"/>
            <a:ext cx="4027170" cy="4138757"/>
          </a:xfrm>
        </p:spPr>
        <p:txBody>
          <a:bodyPr>
            <a:normAutofit fontScale="92500" lnSpcReduction="10000"/>
          </a:bodyPr>
          <a:lstStyle/>
          <a:p>
            <a:pPr marL="0" lvl="0" indent="0" algn="just">
              <a:lnSpc>
                <a:spcPct val="110000"/>
              </a:lnSpc>
              <a:spcBef>
                <a:spcPts val="336"/>
              </a:spcBef>
              <a:buNone/>
            </a:pPr>
            <a:r>
              <a:rPr lang="en-GB" altLang="en-US" sz="1400" dirty="0">
                <a:latin typeface="Arial" panose="020B0604020202020204" pitchFamily="34" charset="0"/>
                <a:ea typeface="Times New Roman" panose="02020603050405020304" pitchFamily="18" charset="0"/>
                <a:cs typeface="Arial" panose="020B0604020202020204" pitchFamily="34" charset="0"/>
              </a:rPr>
              <a:t>The Tudor period began when Henry </a:t>
            </a:r>
            <a:r>
              <a:rPr lang="en-GB" altLang="en-US" sz="1400" dirty="0" smtClean="0">
                <a:latin typeface="Arial" panose="020B0604020202020204" pitchFamily="34" charset="0"/>
                <a:ea typeface="Times New Roman" panose="02020603050405020304" pitchFamily="18" charset="0"/>
                <a:cs typeface="Arial" panose="020B0604020202020204" pitchFamily="34" charset="0"/>
              </a:rPr>
              <a:t>VII </a:t>
            </a:r>
            <a:r>
              <a:rPr lang="en-GB" altLang="en-US" sz="1400" dirty="0">
                <a:latin typeface="Arial" panose="020B0604020202020204" pitchFamily="34" charset="0"/>
                <a:ea typeface="Times New Roman" panose="02020603050405020304" pitchFamily="18" charset="0"/>
                <a:cs typeface="Arial" panose="020B0604020202020204" pitchFamily="34" charset="0"/>
              </a:rPr>
              <a:t>defeated Richard III at the Battle of Bosworth in 1485. </a:t>
            </a:r>
            <a:endParaRPr lang="en-GB" altLang="en-US" sz="1400" dirty="0" smtClean="0">
              <a:latin typeface="Arial" panose="020B0604020202020204" pitchFamily="34" charset="0"/>
              <a:ea typeface="Times New Roman" panose="02020603050405020304" pitchFamily="18" charset="0"/>
              <a:cs typeface="Arial" panose="020B0604020202020204" pitchFamily="34" charset="0"/>
            </a:endParaRPr>
          </a:p>
          <a:p>
            <a:pPr marL="0" lvl="0" indent="0" algn="just">
              <a:lnSpc>
                <a:spcPct val="110000"/>
              </a:lnSpc>
              <a:spcBef>
                <a:spcPts val="336"/>
              </a:spcBef>
              <a:buNone/>
            </a:pPr>
            <a:endParaRPr lang="en-GB" altLang="en-US" sz="1400" dirty="0" smtClean="0">
              <a:latin typeface="Arial" panose="020B0604020202020204" pitchFamily="34" charset="0"/>
              <a:ea typeface="Times New Roman" panose="02020603050405020304" pitchFamily="18" charset="0"/>
              <a:cs typeface="Arial" panose="020B0604020202020204" pitchFamily="34" charset="0"/>
            </a:endParaRPr>
          </a:p>
          <a:p>
            <a:pPr marL="0" lvl="0" indent="0" algn="just">
              <a:lnSpc>
                <a:spcPct val="110000"/>
              </a:lnSpc>
              <a:spcBef>
                <a:spcPts val="336"/>
              </a:spcBef>
              <a:buNone/>
            </a:pPr>
            <a:r>
              <a:rPr lang="en-GB" sz="1400" dirty="0" smtClean="0">
                <a:latin typeface="Arial" panose="020B0604020202020204" pitchFamily="34" charset="0"/>
                <a:ea typeface="Times New Roman" panose="02020603050405020304" pitchFamily="18" charset="0"/>
                <a:cs typeface="Arial" panose="020B0604020202020204" pitchFamily="34" charset="0"/>
              </a:rPr>
              <a:t>In the 16</a:t>
            </a:r>
            <a:r>
              <a:rPr lang="en-GB" sz="1400" baseline="30000" dirty="0" smtClean="0">
                <a:latin typeface="Arial" panose="020B0604020202020204" pitchFamily="34" charset="0"/>
                <a:ea typeface="Times New Roman" panose="02020603050405020304" pitchFamily="18" charset="0"/>
                <a:cs typeface="Arial" panose="020B0604020202020204" pitchFamily="34" charset="0"/>
              </a:rPr>
              <a:t>th</a:t>
            </a:r>
            <a:r>
              <a:rPr lang="en-GB" sz="1400" dirty="0" smtClean="0">
                <a:latin typeface="Arial" panose="020B0604020202020204" pitchFamily="34" charset="0"/>
                <a:ea typeface="Times New Roman" panose="02020603050405020304" pitchFamily="18" charset="0"/>
                <a:cs typeface="Arial" panose="020B0604020202020204" pitchFamily="34" charset="0"/>
              </a:rPr>
              <a:t> Century as part of great religious change, </a:t>
            </a:r>
            <a:r>
              <a:rPr lang="en-GB" sz="1400" dirty="0" smtClean="0">
                <a:latin typeface="Arial" panose="020B0604020202020204" pitchFamily="34" charset="0"/>
                <a:cs typeface="Arial" panose="020B0604020202020204" pitchFamily="34" charset="0"/>
              </a:rPr>
              <a:t>Henry VIII closed </a:t>
            </a:r>
            <a:r>
              <a:rPr lang="en-GB" sz="1400" dirty="0">
                <a:latin typeface="Arial" panose="020B0604020202020204" pitchFamily="34" charset="0"/>
                <a:cs typeface="Arial" panose="020B0604020202020204" pitchFamily="34" charset="0"/>
              </a:rPr>
              <a:t>Leicester Abbey, the </a:t>
            </a:r>
            <a:r>
              <a:rPr lang="en-GB" sz="1400" dirty="0" smtClean="0">
                <a:latin typeface="Arial" panose="020B0604020202020204" pitchFamily="34" charset="0"/>
                <a:cs typeface="Arial" panose="020B0604020202020204" pitchFamily="34" charset="0"/>
              </a:rPr>
              <a:t>friaries, </a:t>
            </a:r>
            <a:r>
              <a:rPr lang="en-GB" sz="1400" dirty="0">
                <a:latin typeface="Arial" panose="020B0604020202020204" pitchFamily="34" charset="0"/>
                <a:cs typeface="Arial" panose="020B0604020202020204" pitchFamily="34" charset="0"/>
              </a:rPr>
              <a:t>and the hospitals of </a:t>
            </a:r>
            <a:r>
              <a:rPr lang="en-GB" sz="1400" dirty="0" smtClean="0">
                <a:latin typeface="Arial" panose="020B0604020202020204" pitchFamily="34" charset="0"/>
                <a:cs typeface="Arial" panose="020B0604020202020204" pitchFamily="34" charset="0"/>
              </a:rPr>
              <a:t>St. Leonard </a:t>
            </a:r>
            <a:r>
              <a:rPr lang="en-GB" sz="1400" dirty="0">
                <a:latin typeface="Arial" panose="020B0604020202020204" pitchFamily="34" charset="0"/>
                <a:cs typeface="Arial" panose="020B0604020202020204" pitchFamily="34" charset="0"/>
              </a:rPr>
              <a:t>and </a:t>
            </a:r>
            <a:r>
              <a:rPr lang="en-GB" sz="1400" dirty="0" smtClean="0">
                <a:latin typeface="Arial" panose="020B0604020202020204" pitchFamily="34" charset="0"/>
                <a:cs typeface="Arial" panose="020B0604020202020204" pitchFamily="34" charset="0"/>
              </a:rPr>
              <a:t>St. </a:t>
            </a:r>
            <a:r>
              <a:rPr lang="en-GB" sz="1400" dirty="0">
                <a:latin typeface="Arial" panose="020B0604020202020204" pitchFamily="34" charset="0"/>
                <a:cs typeface="Arial" panose="020B0604020202020204" pitchFamily="34" charset="0"/>
              </a:rPr>
              <a:t>John. </a:t>
            </a:r>
            <a:r>
              <a:rPr lang="en-US" sz="1400" dirty="0" smtClean="0">
                <a:latin typeface="Arial" panose="020B0604020202020204" pitchFamily="34" charset="0"/>
                <a:cs typeface="Arial" panose="020B0604020202020204" pitchFamily="34" charset="0"/>
              </a:rPr>
              <a:t>The religious </a:t>
            </a:r>
            <a:r>
              <a:rPr lang="en-US" sz="1400" dirty="0">
                <a:latin typeface="Arial" panose="020B0604020202020204" pitchFamily="34" charset="0"/>
                <a:cs typeface="Arial" panose="020B0604020202020204" pitchFamily="34" charset="0"/>
              </a:rPr>
              <a:t>guilds were </a:t>
            </a:r>
            <a:r>
              <a:rPr lang="en-US" sz="1400" dirty="0" smtClean="0">
                <a:latin typeface="Arial" panose="020B0604020202020204" pitchFamily="34" charset="0"/>
                <a:cs typeface="Arial" panose="020B0604020202020204" pitchFamily="34" charset="0"/>
              </a:rPr>
              <a:t>also dissolved (closed) </a:t>
            </a:r>
            <a:r>
              <a:rPr lang="en-US" sz="1400" dirty="0">
                <a:latin typeface="Arial" panose="020B0604020202020204" pitchFamily="34" charset="0"/>
                <a:cs typeface="Arial" panose="020B0604020202020204" pitchFamily="34" charset="0"/>
              </a:rPr>
              <a:t>in </a:t>
            </a:r>
            <a:r>
              <a:rPr lang="en-US" sz="1400" dirty="0" smtClean="0">
                <a:latin typeface="Arial" panose="020B0604020202020204" pitchFamily="34" charset="0"/>
                <a:cs typeface="Arial" panose="020B0604020202020204" pitchFamily="34" charset="0"/>
              </a:rPr>
              <a:t>1547. Leicester Guildhall passed </a:t>
            </a:r>
            <a:r>
              <a:rPr lang="en-US" sz="1400" dirty="0">
                <a:latin typeface="Arial" panose="020B0604020202020204" pitchFamily="34" charset="0"/>
                <a:cs typeface="Arial" panose="020B0604020202020204" pitchFamily="34" charset="0"/>
              </a:rPr>
              <a:t>into private hands and in due course was purchased by the Corporation of Leicester for </a:t>
            </a:r>
            <a:r>
              <a:rPr lang="en-US" sz="1400" dirty="0" smtClean="0">
                <a:latin typeface="Arial" panose="020B0604020202020204" pitchFamily="34" charset="0"/>
                <a:cs typeface="Arial" panose="020B0604020202020204" pitchFamily="34" charset="0"/>
              </a:rPr>
              <a:t>£25 15s </a:t>
            </a:r>
            <a:r>
              <a:rPr lang="en-US" sz="1400" dirty="0">
                <a:latin typeface="Arial" panose="020B0604020202020204" pitchFamily="34" charset="0"/>
                <a:cs typeface="Arial" panose="020B0604020202020204" pitchFamily="34" charset="0"/>
              </a:rPr>
              <a:t>4d</a:t>
            </a:r>
            <a:r>
              <a:rPr lang="en-US" sz="1400" dirty="0" smtClean="0">
                <a:latin typeface="Arial" panose="020B0604020202020204" pitchFamily="34" charset="0"/>
                <a:cs typeface="Arial" panose="020B0604020202020204" pitchFamily="34" charset="0"/>
              </a:rPr>
              <a:t>.</a:t>
            </a:r>
          </a:p>
          <a:p>
            <a:pPr marL="0" lvl="0" indent="0" algn="just">
              <a:lnSpc>
                <a:spcPct val="110000"/>
              </a:lnSpc>
              <a:spcBef>
                <a:spcPts val="336"/>
              </a:spcBef>
              <a:buNone/>
            </a:pPr>
            <a:endParaRPr lang="en-US" sz="1400" dirty="0" smtClean="0">
              <a:latin typeface="Arial" panose="020B0604020202020204" pitchFamily="34" charset="0"/>
              <a:cs typeface="Arial" panose="020B0604020202020204" pitchFamily="34" charset="0"/>
            </a:endParaRPr>
          </a:p>
          <a:p>
            <a:pPr marL="0" indent="0" algn="just">
              <a:lnSpc>
                <a:spcPct val="110000"/>
              </a:lnSpc>
              <a:spcBef>
                <a:spcPts val="336"/>
              </a:spcBef>
              <a:buNone/>
            </a:pPr>
            <a:r>
              <a:rPr lang="en-US" sz="1400" dirty="0" smtClean="0">
                <a:latin typeface="Arial" panose="020B0604020202020204" pitchFamily="34" charset="0"/>
                <a:cs typeface="Arial" panose="020B0604020202020204" pitchFamily="34" charset="0"/>
              </a:rPr>
              <a:t>In </a:t>
            </a:r>
            <a:r>
              <a:rPr lang="en-US" sz="1400" dirty="0">
                <a:latin typeface="Arial" panose="020B0604020202020204" pitchFamily="34" charset="0"/>
                <a:cs typeface="Arial" panose="020B0604020202020204" pitchFamily="34" charset="0"/>
              </a:rPr>
              <a:t>1588 the Guildhall was used for a feast to celebrate the defeat of the Armada. The </a:t>
            </a:r>
            <a:r>
              <a:rPr lang="en-US" sz="1400" dirty="0" smtClean="0">
                <a:latin typeface="Arial" panose="020B0604020202020204" pitchFamily="34" charset="0"/>
                <a:cs typeface="Arial" panose="020B0604020202020204" pitchFamily="34" charset="0"/>
              </a:rPr>
              <a:t>mayor </a:t>
            </a:r>
            <a:r>
              <a:rPr lang="en-US" sz="1400" dirty="0">
                <a:latin typeface="Arial" panose="020B0604020202020204" pitchFamily="34" charset="0"/>
                <a:cs typeface="Arial" panose="020B0604020202020204" pitchFamily="34" charset="0"/>
              </a:rPr>
              <a:t>entertained the Earl of Huntingdon, his brother, Walter Hastings, the </a:t>
            </a:r>
            <a:r>
              <a:rPr lang="en-US" sz="1400" dirty="0" smtClean="0">
                <a:latin typeface="Arial" panose="020B0604020202020204" pitchFamily="34" charset="0"/>
                <a:cs typeface="Arial" panose="020B0604020202020204" pitchFamily="34" charset="0"/>
              </a:rPr>
              <a:t>High </a:t>
            </a:r>
            <a:r>
              <a:rPr lang="en-US" sz="1400" dirty="0">
                <a:latin typeface="Arial" panose="020B0604020202020204" pitchFamily="34" charset="0"/>
                <a:cs typeface="Arial" panose="020B0604020202020204" pitchFamily="34" charset="0"/>
              </a:rPr>
              <a:t>Sheriff Thomas Skeffington and many other important </a:t>
            </a:r>
            <a:r>
              <a:rPr lang="en-US" sz="1400" dirty="0" smtClean="0">
                <a:latin typeface="Arial" panose="020B0604020202020204" pitchFamily="34" charset="0"/>
                <a:cs typeface="Arial" panose="020B0604020202020204" pitchFamily="34" charset="0"/>
              </a:rPr>
              <a:t>people. The guildhall was decorated </a:t>
            </a:r>
            <a:r>
              <a:rPr lang="en-US" sz="1400" dirty="0">
                <a:latin typeface="Arial" panose="020B0604020202020204" pitchFamily="34" charset="0"/>
                <a:cs typeface="Arial" panose="020B0604020202020204" pitchFamily="34" charset="0"/>
              </a:rPr>
              <a:t>for the </a:t>
            </a:r>
            <a:r>
              <a:rPr lang="en-US" sz="1400" dirty="0" smtClean="0">
                <a:latin typeface="Arial" panose="020B0604020202020204" pitchFamily="34" charset="0"/>
                <a:cs typeface="Arial" panose="020B0604020202020204" pitchFamily="34" charset="0"/>
              </a:rPr>
              <a:t>occasion. For many years, the </a:t>
            </a:r>
            <a:r>
              <a:rPr lang="en-US" sz="1400" dirty="0">
                <a:latin typeface="Arial" panose="020B0604020202020204" pitchFamily="34" charset="0"/>
                <a:cs typeface="Arial" panose="020B0604020202020204" pitchFamily="34" charset="0"/>
              </a:rPr>
              <a:t>banquet </a:t>
            </a:r>
            <a:r>
              <a:rPr lang="en-US" sz="1400" dirty="0" smtClean="0">
                <a:latin typeface="Arial" panose="020B0604020202020204" pitchFamily="34" charset="0"/>
                <a:cs typeface="Arial" panose="020B0604020202020204" pitchFamily="34" charset="0"/>
              </a:rPr>
              <a:t>– known as the ‘venison feast’ – was an </a:t>
            </a:r>
            <a:r>
              <a:rPr lang="en-US" sz="1400" dirty="0">
                <a:latin typeface="Arial" panose="020B0604020202020204" pitchFamily="34" charset="0"/>
                <a:cs typeface="Arial" panose="020B0604020202020204" pitchFamily="34" charset="0"/>
              </a:rPr>
              <a:t>annual </a:t>
            </a:r>
            <a:r>
              <a:rPr lang="en-US" sz="1400" dirty="0" smtClean="0">
                <a:latin typeface="Arial" panose="020B0604020202020204" pitchFamily="34" charset="0"/>
                <a:cs typeface="Arial" panose="020B0604020202020204" pitchFamily="34" charset="0"/>
              </a:rPr>
              <a:t>event.</a:t>
            </a:r>
            <a:endParaRPr lang="en-GB" dirty="0"/>
          </a:p>
        </p:txBody>
      </p:sp>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31624" y="1669075"/>
            <a:ext cx="2721500" cy="28382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4742646" y="4550088"/>
            <a:ext cx="3699456" cy="553998"/>
          </a:xfrm>
          <a:prstGeom prst="rect">
            <a:avLst/>
          </a:prstGeom>
        </p:spPr>
        <p:txBody>
          <a:bodyPr wrap="square">
            <a:spAutoFit/>
          </a:bodyPr>
          <a:lstStyle/>
          <a:p>
            <a:pPr algn="ctr"/>
            <a:r>
              <a:rPr lang="en-US" sz="1000" dirty="0">
                <a:latin typeface="Arial" pitchFamily="34" charset="0"/>
                <a:ea typeface="Source Sans Pro Light" panose="020B0403030403020204" pitchFamily="34" charset="0"/>
                <a:cs typeface="Arial" pitchFamily="34" charset="0"/>
              </a:rPr>
              <a:t>The Lord Mayor’s </a:t>
            </a:r>
            <a:r>
              <a:rPr lang="en-US" sz="1000" dirty="0" err="1">
                <a:latin typeface="Arial" pitchFamily="34" charset="0"/>
                <a:ea typeface="Source Sans Pro Light" panose="020B0403030403020204" pitchFamily="34" charset="0"/>
                <a:cs typeface="Arial" pitchFamily="34" charset="0"/>
              </a:rPr>
              <a:t>Parlour</a:t>
            </a:r>
            <a:r>
              <a:rPr lang="en-US" sz="1000" dirty="0">
                <a:latin typeface="Arial" pitchFamily="34" charset="0"/>
                <a:ea typeface="Source Sans Pro Light" panose="020B0403030403020204" pitchFamily="34" charset="0"/>
                <a:cs typeface="Arial" pitchFamily="34" charset="0"/>
              </a:rPr>
              <a:t>, Guildhall, Leicester - shown above, dates from 1563 </a:t>
            </a:r>
          </a:p>
          <a:p>
            <a:pPr algn="ctr"/>
            <a:r>
              <a:rPr lang="en-US" sz="1000" dirty="0" smtClean="0">
                <a:latin typeface="Arial" pitchFamily="34" charset="0"/>
                <a:ea typeface="Source Sans Pro Light" panose="020B0403030403020204" pitchFamily="34" charset="0"/>
                <a:cs typeface="Arial" pitchFamily="34" charset="0"/>
              </a:rPr>
              <a:t>[Reproduced with </a:t>
            </a:r>
            <a:r>
              <a:rPr lang="en-US" sz="1000" dirty="0">
                <a:latin typeface="Arial" pitchFamily="34" charset="0"/>
                <a:ea typeface="Source Sans Pro Light" panose="020B0403030403020204" pitchFamily="34" charset="0"/>
                <a:cs typeface="Arial" pitchFamily="34" charset="0"/>
              </a:rPr>
              <a:t>permission of Leicester City </a:t>
            </a:r>
            <a:r>
              <a:rPr lang="en-US" sz="1000" dirty="0" smtClean="0">
                <a:latin typeface="Arial" pitchFamily="34" charset="0"/>
                <a:ea typeface="Source Sans Pro Light" panose="020B0403030403020204" pitchFamily="34" charset="0"/>
                <a:cs typeface="Arial" pitchFamily="34" charset="0"/>
              </a:rPr>
              <a:t>Council]</a:t>
            </a:r>
            <a:endParaRPr lang="en-GB" sz="1000" dirty="0">
              <a:latin typeface="Arial" pitchFamily="34" charset="0"/>
              <a:ea typeface="Source Sans Pro Light" panose="020B0403030403020204" pitchFamily="34" charset="0"/>
              <a:cs typeface="Arial" pitchFamily="34" charset="0"/>
            </a:endParaRPr>
          </a:p>
        </p:txBody>
      </p:sp>
      <p:sp>
        <p:nvSpPr>
          <p:cNvPr id="6" name="TextBox 5"/>
          <p:cNvSpPr txBox="1"/>
          <p:nvPr/>
        </p:nvSpPr>
        <p:spPr>
          <a:xfrm>
            <a:off x="4916510" y="5271165"/>
            <a:ext cx="3525593" cy="584775"/>
          </a:xfrm>
          <a:prstGeom prst="rect">
            <a:avLst/>
          </a:prstGeom>
          <a:noFill/>
        </p:spPr>
        <p:txBody>
          <a:bodyPr wrap="square" rtlCol="0">
            <a:spAutoFit/>
          </a:bodyPr>
          <a:lstStyle/>
          <a:p>
            <a:r>
              <a:rPr lang="en-GB" sz="1600" b="1" dirty="0" smtClean="0">
                <a:latin typeface="Arial" pitchFamily="34" charset="0"/>
                <a:cs typeface="Arial" pitchFamily="34" charset="0"/>
              </a:rPr>
              <a:t>What influence did the Tudors have on Leicester?</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6389708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smtClean="0">
                <a:latin typeface="Arial" panose="020B0604020202020204" pitchFamily="34" charset="0"/>
                <a:cs typeface="Arial" panose="020B0604020202020204" pitchFamily="34" charset="0"/>
              </a:rPr>
              <a:t>(17th Century) English Civil War</a:t>
            </a:r>
            <a:endParaRPr lang="en-GB" sz="40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525303" y="1825625"/>
            <a:ext cx="4031457" cy="4858510"/>
          </a:xfrm>
        </p:spPr>
        <p:txBody>
          <a:bodyPr>
            <a:noAutofit/>
          </a:bodyPr>
          <a:lstStyle/>
          <a:p>
            <a:pPr marL="0" indent="0" algn="just">
              <a:lnSpc>
                <a:spcPct val="100000"/>
              </a:lnSpc>
              <a:spcBef>
                <a:spcPts val="336"/>
              </a:spcBef>
              <a:buNone/>
            </a:pPr>
            <a:r>
              <a:rPr lang="en-US" sz="1300" dirty="0" smtClean="0">
                <a:latin typeface="Arial" panose="020B0604020202020204" pitchFamily="34" charset="0"/>
                <a:cs typeface="Arial" panose="020B0604020202020204" pitchFamily="34" charset="0"/>
              </a:rPr>
              <a:t>Leicester </a:t>
            </a:r>
            <a:r>
              <a:rPr lang="en-US" sz="1300" dirty="0">
                <a:latin typeface="Arial" panose="020B0604020202020204" pitchFamily="34" charset="0"/>
                <a:cs typeface="Arial" panose="020B0604020202020204" pitchFamily="34" charset="0"/>
              </a:rPr>
              <a:t>sat on the fence but later supported the </a:t>
            </a:r>
            <a:r>
              <a:rPr lang="en-US" sz="1300" dirty="0" smtClean="0">
                <a:latin typeface="Arial" panose="020B0604020202020204" pitchFamily="34" charset="0"/>
                <a:cs typeface="Arial" panose="020B0604020202020204" pitchFamily="34" charset="0"/>
              </a:rPr>
              <a:t>Parliamentarians </a:t>
            </a:r>
            <a:r>
              <a:rPr lang="en-US" sz="1300" dirty="0">
                <a:latin typeface="Arial" panose="020B0604020202020204" pitchFamily="34" charset="0"/>
                <a:cs typeface="Arial" panose="020B0604020202020204" pitchFamily="34" charset="0"/>
              </a:rPr>
              <a:t>during the English Civil War. In 1645, forces of King Charles I laid siege to the town</a:t>
            </a:r>
            <a:r>
              <a:rPr lang="en-US" sz="1300" dirty="0" smtClean="0">
                <a:latin typeface="Arial" panose="020B0604020202020204" pitchFamily="34" charset="0"/>
                <a:cs typeface="Arial" panose="020B0604020202020204" pitchFamily="34" charset="0"/>
              </a:rPr>
              <a:t>.</a:t>
            </a:r>
          </a:p>
          <a:p>
            <a:pPr marL="0" indent="0" algn="just">
              <a:lnSpc>
                <a:spcPct val="100000"/>
              </a:lnSpc>
              <a:spcBef>
                <a:spcPts val="336"/>
              </a:spcBef>
              <a:buNone/>
            </a:pPr>
            <a:r>
              <a:rPr lang="en-GB" sz="1300" dirty="0">
                <a:latin typeface="Arial" panose="020B0604020202020204" pitchFamily="34" charset="0"/>
                <a:cs typeface="Arial" panose="020B0604020202020204" pitchFamily="34" charset="0"/>
              </a:rPr>
              <a:t>The </a:t>
            </a:r>
            <a:r>
              <a:rPr lang="en-GB" sz="1300" dirty="0" smtClean="0">
                <a:latin typeface="Arial" panose="020B0604020202020204" pitchFamily="34" charset="0"/>
                <a:cs typeface="Arial" panose="020B0604020202020204" pitchFamily="34" charset="0"/>
              </a:rPr>
              <a:t>Royalist Army </a:t>
            </a:r>
            <a:r>
              <a:rPr lang="en-GB" sz="1300" dirty="0">
                <a:latin typeface="Arial" panose="020B0604020202020204" pitchFamily="34" charset="0"/>
                <a:cs typeface="Arial" panose="020B0604020202020204" pitchFamily="34" charset="0"/>
              </a:rPr>
              <a:t>was made up of 5,500 men. Inside Leicester there were only 2,000 defenders. </a:t>
            </a: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Traitors </a:t>
            </a:r>
            <a:r>
              <a:rPr lang="en-GB" sz="1300" dirty="0">
                <a:latin typeface="Arial" panose="020B0604020202020204" pitchFamily="34" charset="0"/>
                <a:cs typeface="Arial" panose="020B0604020202020204" pitchFamily="34" charset="0"/>
              </a:rPr>
              <a:t>left the town at night </a:t>
            </a:r>
            <a:r>
              <a:rPr lang="en-GB" sz="1300" dirty="0" smtClean="0">
                <a:latin typeface="Arial" panose="020B0604020202020204" pitchFamily="34" charset="0"/>
                <a:cs typeface="Arial" panose="020B0604020202020204" pitchFamily="34" charset="0"/>
              </a:rPr>
              <a:t>revealing </a:t>
            </a:r>
            <a:r>
              <a:rPr lang="en-GB" sz="1300" dirty="0">
                <a:latin typeface="Arial" panose="020B0604020202020204" pitchFamily="34" charset="0"/>
                <a:cs typeface="Arial" panose="020B0604020202020204" pitchFamily="34" charset="0"/>
              </a:rPr>
              <a:t>weak spots in the walls. The </a:t>
            </a:r>
            <a:r>
              <a:rPr lang="en-GB" sz="1300" dirty="0" smtClean="0">
                <a:latin typeface="Arial" panose="020B0604020202020204" pitchFamily="34" charset="0"/>
                <a:cs typeface="Arial" panose="020B0604020202020204" pitchFamily="34" charset="0"/>
              </a:rPr>
              <a:t>Royalists </a:t>
            </a:r>
            <a:r>
              <a:rPr lang="en-GB" sz="1300" dirty="0">
                <a:latin typeface="Arial" panose="020B0604020202020204" pitchFamily="34" charset="0"/>
                <a:cs typeface="Arial" panose="020B0604020202020204" pitchFamily="34" charset="0"/>
              </a:rPr>
              <a:t>aimed their </a:t>
            </a:r>
            <a:r>
              <a:rPr lang="en-GB" sz="1300" dirty="0" smtClean="0">
                <a:latin typeface="Arial" panose="020B0604020202020204" pitchFamily="34" charset="0"/>
                <a:cs typeface="Arial" panose="020B0604020202020204" pitchFamily="34" charset="0"/>
              </a:rPr>
              <a:t>cannon </a:t>
            </a:r>
            <a:r>
              <a:rPr lang="en-GB" sz="1300" dirty="0">
                <a:latin typeface="Arial" panose="020B0604020202020204" pitchFamily="34" charset="0"/>
                <a:cs typeface="Arial" panose="020B0604020202020204" pitchFamily="34" charset="0"/>
              </a:rPr>
              <a:t>at these </a:t>
            </a:r>
            <a:r>
              <a:rPr lang="en-GB" sz="1300" dirty="0" smtClean="0">
                <a:latin typeface="Arial" panose="020B0604020202020204" pitchFamily="34" charset="0"/>
                <a:cs typeface="Arial" panose="020B0604020202020204" pitchFamily="34" charset="0"/>
              </a:rPr>
              <a:t>spots. </a:t>
            </a:r>
            <a:r>
              <a:rPr lang="en-GB" sz="1300" dirty="0">
                <a:latin typeface="Arial" panose="020B0604020202020204" pitchFamily="34" charset="0"/>
                <a:cs typeface="Arial" panose="020B0604020202020204" pitchFamily="34" charset="0"/>
              </a:rPr>
              <a:t>The defenders tried to plug the gaps with sacks of wool but the </a:t>
            </a:r>
            <a:r>
              <a:rPr lang="en-GB" sz="1300" dirty="0" smtClean="0">
                <a:latin typeface="Arial" panose="020B0604020202020204" pitchFamily="34" charset="0"/>
                <a:cs typeface="Arial" panose="020B0604020202020204" pitchFamily="34" charset="0"/>
              </a:rPr>
              <a:t>Royalist </a:t>
            </a:r>
            <a:r>
              <a:rPr lang="en-GB" sz="1300" dirty="0">
                <a:latin typeface="Arial" panose="020B0604020202020204" pitchFamily="34" charset="0"/>
                <a:cs typeface="Arial" panose="020B0604020202020204" pitchFamily="34" charset="0"/>
              </a:rPr>
              <a:t>infantry attacked. </a:t>
            </a:r>
            <a:r>
              <a:rPr lang="en-US" sz="1300" dirty="0" smtClean="0">
                <a:latin typeface="Arial" panose="020B0604020202020204" pitchFamily="34" charset="0"/>
                <a:cs typeface="Arial" panose="020B0604020202020204" pitchFamily="34" charset="0"/>
              </a:rPr>
              <a:t>Many lives were lost and Leicester surrendered. </a:t>
            </a:r>
          </a:p>
          <a:p>
            <a:pPr marL="0" indent="0" algn="just">
              <a:lnSpc>
                <a:spcPct val="100000"/>
              </a:lnSpc>
              <a:spcBef>
                <a:spcPts val="336"/>
              </a:spcBef>
              <a:buNone/>
            </a:pPr>
            <a:endParaRPr lang="en-US"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US" sz="1300" dirty="0" err="1" smtClean="0">
                <a:latin typeface="Arial" panose="020B0604020202020204" pitchFamily="34" charset="0"/>
                <a:cs typeface="Arial" panose="020B0604020202020204" pitchFamily="34" charset="0"/>
              </a:rPr>
              <a:t>Skeffington</a:t>
            </a:r>
            <a:r>
              <a:rPr lang="en-US" sz="1300" dirty="0" smtClean="0">
                <a:latin typeface="Arial" panose="020B0604020202020204" pitchFamily="34" charset="0"/>
                <a:cs typeface="Arial" panose="020B0604020202020204" pitchFamily="34" charset="0"/>
              </a:rPr>
              <a:t> </a:t>
            </a:r>
            <a:r>
              <a:rPr lang="en-US" sz="1300" dirty="0">
                <a:latin typeface="Arial" panose="020B0604020202020204" pitchFamily="34" charset="0"/>
                <a:cs typeface="Arial" panose="020B0604020202020204" pitchFamily="34" charset="0"/>
              </a:rPr>
              <a:t>House, now </a:t>
            </a:r>
            <a:r>
              <a:rPr lang="en-US" sz="1300" dirty="0" err="1">
                <a:latin typeface="Arial" panose="020B0604020202020204" pitchFamily="34" charset="0"/>
                <a:cs typeface="Arial" panose="020B0604020202020204" pitchFamily="34" charset="0"/>
              </a:rPr>
              <a:t>Newarke</a:t>
            </a:r>
            <a:r>
              <a:rPr lang="en-US" sz="1300" dirty="0">
                <a:latin typeface="Arial" panose="020B0604020202020204" pitchFamily="34" charset="0"/>
                <a:cs typeface="Arial" panose="020B0604020202020204" pitchFamily="34" charset="0"/>
              </a:rPr>
              <a:t> Houses Museum, was damaged during the </a:t>
            </a:r>
            <a:r>
              <a:rPr lang="en-US" sz="1300" dirty="0" smtClean="0">
                <a:latin typeface="Arial" panose="020B0604020202020204" pitchFamily="34" charset="0"/>
                <a:cs typeface="Arial" panose="020B0604020202020204" pitchFamily="34" charset="0"/>
              </a:rPr>
              <a:t>siege. </a:t>
            </a:r>
            <a:r>
              <a:rPr lang="en-US" sz="1300" dirty="0" err="1" smtClean="0">
                <a:latin typeface="Arial" panose="020B0604020202020204" pitchFamily="34" charset="0"/>
                <a:cs typeface="Arial" panose="020B0604020202020204" pitchFamily="34" charset="0"/>
              </a:rPr>
              <a:t>Newarke</a:t>
            </a:r>
            <a:r>
              <a:rPr lang="en-US" sz="1300" dirty="0" smtClean="0">
                <a:latin typeface="Arial" panose="020B0604020202020204" pitchFamily="34" charset="0"/>
                <a:cs typeface="Arial" panose="020B0604020202020204" pitchFamily="34" charset="0"/>
              </a:rPr>
              <a:t> </a:t>
            </a:r>
            <a:r>
              <a:rPr lang="en-US" sz="1300" dirty="0">
                <a:latin typeface="Arial" panose="020B0604020202020204" pitchFamily="34" charset="0"/>
                <a:cs typeface="Arial" panose="020B0604020202020204" pitchFamily="34" charset="0"/>
              </a:rPr>
              <a:t>Gateway became known as </a:t>
            </a:r>
            <a:r>
              <a:rPr lang="en-US" sz="1300" dirty="0" smtClean="0">
                <a:latin typeface="Arial" panose="020B0604020202020204" pitchFamily="34" charset="0"/>
                <a:cs typeface="Arial" panose="020B0604020202020204" pitchFamily="34" charset="0"/>
              </a:rPr>
              <a:t>‘the Magazine’ because it was used to store arms during this </a:t>
            </a:r>
            <a:r>
              <a:rPr lang="en-US" sz="1300" dirty="0">
                <a:latin typeface="Arial" panose="020B0604020202020204" pitchFamily="34" charset="0"/>
                <a:cs typeface="Arial" panose="020B0604020202020204" pitchFamily="34" charset="0"/>
              </a:rPr>
              <a:t>period. </a:t>
            </a:r>
            <a:endParaRPr lang="en-US"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endParaRPr lang="en-US"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US" sz="1300" dirty="0" smtClean="0">
                <a:latin typeface="Arial" panose="020B0604020202020204" pitchFamily="34" charset="0"/>
                <a:cs typeface="Arial" panose="020B0604020202020204" pitchFamily="34" charset="0"/>
              </a:rPr>
              <a:t>The </a:t>
            </a:r>
            <a:r>
              <a:rPr lang="en-US" sz="1300" dirty="0">
                <a:latin typeface="Arial" panose="020B0604020202020204" pitchFamily="34" charset="0"/>
                <a:cs typeface="Arial" panose="020B0604020202020204" pitchFamily="34" charset="0"/>
              </a:rPr>
              <a:t>victory was short lived as Cromwell defeated the King at the Battle of Naseby a few days later.</a:t>
            </a:r>
          </a:p>
          <a:p>
            <a:pPr marL="0" indent="0" algn="just">
              <a:lnSpc>
                <a:spcPct val="100000"/>
              </a:lnSpc>
              <a:buNone/>
            </a:pPr>
            <a:endParaRPr lang="en-GB" sz="1400" dirty="0">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0425" y="1690688"/>
            <a:ext cx="2769593" cy="2465508"/>
          </a:xfrm>
          <a:prstGeom prst="rect">
            <a:avLst/>
          </a:prstGeom>
        </p:spPr>
      </p:pic>
      <p:sp>
        <p:nvSpPr>
          <p:cNvPr id="10" name="Rectangle 9"/>
          <p:cNvSpPr/>
          <p:nvPr/>
        </p:nvSpPr>
        <p:spPr>
          <a:xfrm>
            <a:off x="5320426" y="4380843"/>
            <a:ext cx="2897746" cy="553998"/>
          </a:xfrm>
          <a:prstGeom prst="rect">
            <a:avLst/>
          </a:prstGeom>
        </p:spPr>
        <p:txBody>
          <a:bodyPr wrap="square">
            <a:spAutoFit/>
          </a:bodyPr>
          <a:lstStyle/>
          <a:p>
            <a:pPr algn="ctr"/>
            <a:r>
              <a:rPr lang="en-GB" sz="1000" dirty="0">
                <a:latin typeface="Arial" pitchFamily="34" charset="0"/>
                <a:ea typeface="Source Sans Pro Light" panose="020B0403030403020204" pitchFamily="34" charset="0"/>
                <a:cs typeface="Arial" pitchFamily="34" charset="0"/>
              </a:rPr>
              <a:t>The </a:t>
            </a:r>
            <a:r>
              <a:rPr lang="en-GB" sz="1000" dirty="0" err="1">
                <a:latin typeface="Arial" pitchFamily="34" charset="0"/>
                <a:ea typeface="Source Sans Pro Light" panose="020B0403030403020204" pitchFamily="34" charset="0"/>
                <a:cs typeface="Arial" pitchFamily="34" charset="0"/>
              </a:rPr>
              <a:t>Newarke</a:t>
            </a:r>
            <a:r>
              <a:rPr lang="en-GB" sz="1000" dirty="0">
                <a:latin typeface="Arial" pitchFamily="34" charset="0"/>
                <a:ea typeface="Source Sans Pro Light" panose="020B0403030403020204" pitchFamily="34" charset="0"/>
                <a:cs typeface="Arial" pitchFamily="34" charset="0"/>
              </a:rPr>
              <a:t> Gateway (the Magazine) </a:t>
            </a:r>
          </a:p>
          <a:p>
            <a:pPr algn="ctr"/>
            <a:r>
              <a:rPr lang="en-GB" sz="1000" dirty="0" smtClean="0">
                <a:latin typeface="Arial" pitchFamily="34" charset="0"/>
                <a:ea typeface="Source Sans Pro Light" panose="020B0403030403020204" pitchFamily="34" charset="0"/>
                <a:cs typeface="Arial" pitchFamily="34" charset="0"/>
              </a:rPr>
              <a:t>[Reproduced with </a:t>
            </a:r>
            <a:r>
              <a:rPr lang="en-GB" sz="1000" dirty="0">
                <a:latin typeface="Arial" pitchFamily="34" charset="0"/>
                <a:ea typeface="Source Sans Pro Light" panose="020B0403030403020204" pitchFamily="34" charset="0"/>
                <a:cs typeface="Arial" pitchFamily="34" charset="0"/>
              </a:rPr>
              <a:t>permission of Leicester City </a:t>
            </a:r>
            <a:r>
              <a:rPr lang="en-GB" sz="1000" dirty="0" smtClean="0">
                <a:latin typeface="Arial" pitchFamily="34" charset="0"/>
                <a:ea typeface="Source Sans Pro Light" panose="020B0403030403020204" pitchFamily="34" charset="0"/>
                <a:cs typeface="Arial" pitchFamily="34" charset="0"/>
              </a:rPr>
              <a:t>Council]</a:t>
            </a:r>
            <a:endParaRPr lang="en-GB" sz="1000" dirty="0">
              <a:latin typeface="Arial" pitchFamily="34" charset="0"/>
              <a:ea typeface="Source Sans Pro Light" panose="020B0403030403020204" pitchFamily="34" charset="0"/>
              <a:cs typeface="Arial" pitchFamily="34" charset="0"/>
            </a:endParaRPr>
          </a:p>
        </p:txBody>
      </p:sp>
      <p:sp>
        <p:nvSpPr>
          <p:cNvPr id="11" name="TextBox 10"/>
          <p:cNvSpPr txBox="1"/>
          <p:nvPr/>
        </p:nvSpPr>
        <p:spPr>
          <a:xfrm>
            <a:off x="5129012" y="5035641"/>
            <a:ext cx="3168202" cy="1077218"/>
          </a:xfrm>
          <a:prstGeom prst="rect">
            <a:avLst/>
          </a:prstGeom>
          <a:noFill/>
        </p:spPr>
        <p:txBody>
          <a:bodyPr wrap="square" rtlCol="0">
            <a:spAutoFit/>
          </a:bodyPr>
          <a:lstStyle/>
          <a:p>
            <a:r>
              <a:rPr lang="en-GB" sz="1600" b="1" dirty="0" smtClean="0">
                <a:latin typeface="Arial" pitchFamily="34" charset="0"/>
                <a:cs typeface="Arial" pitchFamily="34" charset="0"/>
              </a:rPr>
              <a:t>What can you find out about this famous siege? Who do you think was right and wrong?</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10066141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a:latin typeface="Arial" panose="020B0604020202020204" pitchFamily="34" charset="0"/>
                <a:cs typeface="Arial" panose="020B0604020202020204" pitchFamily="34" charset="0"/>
              </a:rPr>
              <a:t>(</a:t>
            </a:r>
            <a:r>
              <a:rPr lang="en-GB" sz="4000" b="1" dirty="0" smtClean="0">
                <a:latin typeface="Arial" panose="020B0604020202020204" pitchFamily="34" charset="0"/>
                <a:cs typeface="Arial" panose="020B0604020202020204" pitchFamily="34" charset="0"/>
              </a:rPr>
              <a:t>18th Century) Industrial Leicester</a:t>
            </a:r>
            <a:endParaRPr lang="en-GB" sz="40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28650" y="1825625"/>
            <a:ext cx="4042410" cy="4336184"/>
          </a:xfrm>
        </p:spPr>
        <p:txBody>
          <a:bodyPr>
            <a:normAutofit fontScale="92500" lnSpcReduction="20000"/>
          </a:bodyPr>
          <a:lstStyle/>
          <a:p>
            <a:pPr marL="0" indent="0" algn="just">
              <a:lnSpc>
                <a:spcPct val="110000"/>
              </a:lnSpc>
              <a:spcBef>
                <a:spcPts val="336"/>
              </a:spcBef>
              <a:buNone/>
            </a:pPr>
            <a:r>
              <a:rPr lang="en-GB" sz="1400" dirty="0" smtClean="0">
                <a:latin typeface="Arial" panose="020B0604020202020204" pitchFamily="34" charset="0"/>
                <a:cs typeface="Arial" panose="020B0604020202020204" pitchFamily="34" charset="0"/>
              </a:rPr>
              <a:t>In </a:t>
            </a:r>
            <a:r>
              <a:rPr lang="en-GB" sz="1400" dirty="0">
                <a:latin typeface="Arial" panose="020B0604020202020204" pitchFamily="34" charset="0"/>
                <a:cs typeface="Arial" panose="020B0604020202020204" pitchFamily="34" charset="0"/>
              </a:rPr>
              <a:t>the late 18th century Leicester was transformed by the </a:t>
            </a:r>
            <a:r>
              <a:rPr lang="en-GB" sz="1400" dirty="0" smtClean="0">
                <a:latin typeface="Arial" panose="020B0604020202020204" pitchFamily="34" charset="0"/>
                <a:cs typeface="Arial" panose="020B0604020202020204" pitchFamily="34" charset="0"/>
              </a:rPr>
              <a:t>Industrial </a:t>
            </a:r>
            <a:r>
              <a:rPr lang="en-GB" sz="1400" dirty="0">
                <a:latin typeface="Arial" panose="020B0604020202020204" pitchFamily="34" charset="0"/>
                <a:cs typeface="Arial" panose="020B0604020202020204" pitchFamily="34" charset="0"/>
              </a:rPr>
              <a:t>R</a:t>
            </a:r>
            <a:r>
              <a:rPr lang="en-GB" sz="1400" dirty="0" smtClean="0">
                <a:latin typeface="Arial" panose="020B0604020202020204" pitchFamily="34" charset="0"/>
                <a:cs typeface="Arial" panose="020B0604020202020204" pitchFamily="34" charset="0"/>
              </a:rPr>
              <a:t>evolution.</a:t>
            </a:r>
          </a:p>
          <a:p>
            <a:pPr marL="0" indent="0" algn="just">
              <a:lnSpc>
                <a:spcPct val="110000"/>
              </a:lnSpc>
              <a:spcBef>
                <a:spcPts val="336"/>
              </a:spcBef>
              <a:buNone/>
            </a:pPr>
            <a:r>
              <a:rPr lang="en-GB" sz="1400" dirty="0" smtClean="0">
                <a:latin typeface="Arial" panose="020B0604020202020204" pitchFamily="34" charset="0"/>
                <a:cs typeface="Arial" panose="020B0604020202020204" pitchFamily="34" charset="0"/>
              </a:rPr>
              <a:t> </a:t>
            </a:r>
          </a:p>
          <a:p>
            <a:pPr marL="0" indent="0" algn="just">
              <a:lnSpc>
                <a:spcPct val="110000"/>
              </a:lnSpc>
              <a:spcBef>
                <a:spcPts val="336"/>
              </a:spcBef>
              <a:buNone/>
            </a:pPr>
            <a:r>
              <a:rPr lang="en-US" sz="1400" dirty="0" smtClean="0">
                <a:latin typeface="Arial" panose="020B0604020202020204" pitchFamily="34" charset="0"/>
                <a:cs typeface="Arial" panose="020B0604020202020204" pitchFamily="34" charset="0"/>
              </a:rPr>
              <a:t>By 1700, </a:t>
            </a:r>
            <a:r>
              <a:rPr lang="en-US" sz="1400" dirty="0">
                <a:latin typeface="Arial" panose="020B0604020202020204" pitchFamily="34" charset="0"/>
                <a:cs typeface="Arial" panose="020B0604020202020204" pitchFamily="34" charset="0"/>
              </a:rPr>
              <a:t>Leicester’s knitting industry had </a:t>
            </a:r>
            <a:r>
              <a:rPr lang="en-US" sz="1400" dirty="0" smtClean="0">
                <a:latin typeface="Arial" panose="020B0604020202020204" pitchFamily="34" charset="0"/>
                <a:cs typeface="Arial" panose="020B0604020202020204" pitchFamily="34" charset="0"/>
              </a:rPr>
              <a:t>developed out </a:t>
            </a:r>
            <a:r>
              <a:rPr lang="en-US" sz="1400" dirty="0">
                <a:latin typeface="Arial" panose="020B0604020202020204" pitchFamily="34" charset="0"/>
                <a:cs typeface="Arial" panose="020B0604020202020204" pitchFamily="34" charset="0"/>
              </a:rPr>
              <a:t>of its </a:t>
            </a:r>
            <a:r>
              <a:rPr lang="en-US" sz="1400" dirty="0" smtClean="0">
                <a:latin typeface="Arial" panose="020B0604020202020204" pitchFamily="34" charset="0"/>
                <a:cs typeface="Arial" panose="020B0604020202020204" pitchFamily="34" charset="0"/>
              </a:rPr>
              <a:t>wool trade. By </a:t>
            </a:r>
            <a:r>
              <a:rPr lang="en-GB" sz="1400" dirty="0" smtClean="0">
                <a:latin typeface="Arial" panose="020B0604020202020204" pitchFamily="34" charset="0"/>
                <a:cs typeface="Arial" panose="020B0604020202020204" pitchFamily="34" charset="0"/>
              </a:rPr>
              <a:t>1796, the </a:t>
            </a:r>
            <a:r>
              <a:rPr lang="en-GB" sz="1400" dirty="0">
                <a:latin typeface="Arial" panose="020B0604020202020204" pitchFamily="34" charset="0"/>
                <a:cs typeface="Arial" panose="020B0604020202020204" pitchFamily="34" charset="0"/>
              </a:rPr>
              <a:t>shirt trade in Leicester </a:t>
            </a:r>
            <a:r>
              <a:rPr lang="en-GB" sz="1400" dirty="0" smtClean="0">
                <a:latin typeface="Arial" panose="020B0604020202020204" pitchFamily="34" charset="0"/>
                <a:cs typeface="Arial" panose="020B0604020202020204" pitchFamily="34" charset="0"/>
              </a:rPr>
              <a:t>had begun.</a:t>
            </a:r>
          </a:p>
          <a:p>
            <a:pPr marL="0" indent="0" algn="just">
              <a:lnSpc>
                <a:spcPct val="110000"/>
              </a:lnSpc>
              <a:spcBef>
                <a:spcPts val="336"/>
              </a:spcBef>
              <a:buNone/>
            </a:pPr>
            <a:endParaRPr lang="en-GB" sz="1400" dirty="0">
              <a:latin typeface="Arial" panose="020B0604020202020204" pitchFamily="34" charset="0"/>
              <a:cs typeface="Arial" panose="020B0604020202020204" pitchFamily="34" charset="0"/>
            </a:endParaRPr>
          </a:p>
          <a:p>
            <a:pPr marL="0" indent="0" algn="just">
              <a:lnSpc>
                <a:spcPct val="110000"/>
              </a:lnSpc>
              <a:spcBef>
                <a:spcPts val="336"/>
              </a:spcBef>
              <a:buNone/>
            </a:pPr>
            <a:r>
              <a:rPr lang="en-US" sz="1400" dirty="0" smtClean="0">
                <a:latin typeface="Arial" panose="020B0604020202020204" pitchFamily="34" charset="0"/>
                <a:cs typeface="Arial" panose="020B0604020202020204" pitchFamily="34" charset="0"/>
              </a:rPr>
              <a:t>Originally stocking </a:t>
            </a:r>
            <a:r>
              <a:rPr lang="en-US" sz="1400" dirty="0">
                <a:latin typeface="Arial" panose="020B0604020202020204" pitchFamily="34" charset="0"/>
                <a:cs typeface="Arial" panose="020B0604020202020204" pitchFamily="34" charset="0"/>
              </a:rPr>
              <a:t>making was carried out in </a:t>
            </a:r>
            <a:r>
              <a:rPr lang="en-US" sz="1400" dirty="0" smtClean="0">
                <a:latin typeface="Arial" panose="020B0604020202020204" pitchFamily="34" charset="0"/>
                <a:cs typeface="Arial" panose="020B0604020202020204" pitchFamily="34" charset="0"/>
              </a:rPr>
              <a:t>homes. As factories took over, steam </a:t>
            </a:r>
            <a:r>
              <a:rPr lang="en-US" sz="1400" dirty="0">
                <a:latin typeface="Arial" panose="020B0604020202020204" pitchFamily="34" charset="0"/>
                <a:cs typeface="Arial" panose="020B0604020202020204" pitchFamily="34" charset="0"/>
              </a:rPr>
              <a:t>engines turned the skyline into a sea of smoking chimneys. </a:t>
            </a:r>
            <a:endParaRPr lang="en-US" sz="1400" dirty="0" smtClean="0">
              <a:latin typeface="Arial" panose="020B0604020202020204" pitchFamily="34" charset="0"/>
              <a:cs typeface="Arial" panose="020B0604020202020204" pitchFamily="34" charset="0"/>
            </a:endParaRPr>
          </a:p>
          <a:p>
            <a:pPr marL="0" indent="0" algn="just">
              <a:lnSpc>
                <a:spcPct val="110000"/>
              </a:lnSpc>
              <a:spcBef>
                <a:spcPts val="336"/>
              </a:spcBef>
              <a:buNone/>
            </a:pPr>
            <a:endParaRPr lang="en-US" sz="1400" dirty="0">
              <a:latin typeface="Arial" panose="020B0604020202020204" pitchFamily="34" charset="0"/>
              <a:cs typeface="Arial" panose="020B0604020202020204" pitchFamily="34" charset="0"/>
            </a:endParaRPr>
          </a:p>
          <a:p>
            <a:pPr marL="0" indent="0" algn="just">
              <a:lnSpc>
                <a:spcPct val="110000"/>
              </a:lnSpc>
              <a:spcBef>
                <a:spcPts val="336"/>
              </a:spcBef>
              <a:buNone/>
            </a:pPr>
            <a:r>
              <a:rPr lang="en-GB" sz="1400" dirty="0">
                <a:latin typeface="Arial" panose="020B0604020202020204" pitchFamily="34" charset="0"/>
                <a:cs typeface="Arial" panose="020B0604020202020204" pitchFamily="34" charset="0"/>
              </a:rPr>
              <a:t>The Soar Canal was completed in 1794. This provided a cheap way to transport coal and iron to Leicester and allowed an engineering industry to </a:t>
            </a:r>
            <a:r>
              <a:rPr lang="en-GB" sz="1400" dirty="0" smtClean="0">
                <a:latin typeface="Arial" panose="020B0604020202020204" pitchFamily="34" charset="0"/>
                <a:cs typeface="Arial" panose="020B0604020202020204" pitchFamily="34" charset="0"/>
              </a:rPr>
              <a:t>grow up. </a:t>
            </a:r>
          </a:p>
          <a:p>
            <a:pPr marL="0" indent="0" algn="just">
              <a:lnSpc>
                <a:spcPct val="110000"/>
              </a:lnSpc>
              <a:spcBef>
                <a:spcPts val="336"/>
              </a:spcBef>
              <a:buNone/>
            </a:pPr>
            <a:endParaRPr lang="en-GB" sz="1400" dirty="0">
              <a:latin typeface="Arial" panose="020B0604020202020204" pitchFamily="34" charset="0"/>
              <a:cs typeface="Arial" panose="020B0604020202020204" pitchFamily="34" charset="0"/>
            </a:endParaRPr>
          </a:p>
          <a:p>
            <a:pPr marL="0" indent="0" algn="just">
              <a:lnSpc>
                <a:spcPct val="110000"/>
              </a:lnSpc>
              <a:spcBef>
                <a:spcPts val="336"/>
              </a:spcBef>
              <a:buNone/>
            </a:pPr>
            <a:r>
              <a:rPr lang="en-US" sz="1400" dirty="0" smtClean="0">
                <a:latin typeface="Arial" panose="020B0604020202020204" pitchFamily="34" charset="0"/>
                <a:cs typeface="Arial" panose="020B0604020202020204" pitchFamily="34" charset="0"/>
              </a:rPr>
              <a:t>Canal </a:t>
            </a:r>
            <a:r>
              <a:rPr lang="en-US" sz="1400" dirty="0">
                <a:latin typeface="Arial" panose="020B0604020202020204" pitchFamily="34" charset="0"/>
                <a:cs typeface="Arial" panose="020B0604020202020204" pitchFamily="34" charset="0"/>
              </a:rPr>
              <a:t>and rail transport enabled goods made in Leicester to be transported across the globe. Leicester became a wealthy city, one of the </a:t>
            </a:r>
            <a:r>
              <a:rPr lang="en-US" sz="1400" dirty="0" smtClean="0">
                <a:latin typeface="Arial" panose="020B0604020202020204" pitchFamily="34" charset="0"/>
                <a:cs typeface="Arial" panose="020B0604020202020204" pitchFamily="34" charset="0"/>
              </a:rPr>
              <a:t>‘workshops </a:t>
            </a:r>
            <a:r>
              <a:rPr lang="en-US" sz="1400" dirty="0">
                <a:latin typeface="Arial" panose="020B0604020202020204" pitchFamily="34" charset="0"/>
                <a:cs typeface="Arial" panose="020B0604020202020204" pitchFamily="34" charset="0"/>
              </a:rPr>
              <a:t>of the </a:t>
            </a:r>
            <a:r>
              <a:rPr lang="en-US" sz="1400" dirty="0" smtClean="0">
                <a:latin typeface="Arial" panose="020B0604020202020204" pitchFamily="34" charset="0"/>
                <a:cs typeface="Arial" panose="020B0604020202020204" pitchFamily="34" charset="0"/>
              </a:rPr>
              <a:t>world’. Much </a:t>
            </a:r>
            <a:r>
              <a:rPr lang="en-US" sz="1400" dirty="0">
                <a:latin typeface="Arial" panose="020B0604020202020204" pitchFamily="34" charset="0"/>
                <a:cs typeface="Arial" panose="020B0604020202020204" pitchFamily="34" charset="0"/>
              </a:rPr>
              <a:t>of the </a:t>
            </a:r>
            <a:r>
              <a:rPr lang="en-US" sz="1400" dirty="0" smtClean="0">
                <a:latin typeface="Arial" panose="020B0604020202020204" pitchFamily="34" charset="0"/>
                <a:cs typeface="Arial" panose="020B0604020202020204" pitchFamily="34" charset="0"/>
              </a:rPr>
              <a:t>city </a:t>
            </a:r>
            <a:r>
              <a:rPr lang="en-US" sz="1400" dirty="0">
                <a:latin typeface="Arial" panose="020B0604020202020204" pitchFamily="34" charset="0"/>
                <a:cs typeface="Arial" panose="020B0604020202020204" pitchFamily="34" charset="0"/>
              </a:rPr>
              <a:t>was </a:t>
            </a:r>
            <a:r>
              <a:rPr lang="en-US" sz="1400" dirty="0" smtClean="0">
                <a:latin typeface="Arial" panose="020B0604020202020204" pitchFamily="34" charset="0"/>
                <a:cs typeface="Arial" panose="020B0604020202020204" pitchFamily="34" charset="0"/>
              </a:rPr>
              <a:t>rebuilt </a:t>
            </a:r>
            <a:r>
              <a:rPr lang="en-US" sz="1400" dirty="0">
                <a:latin typeface="Arial" panose="020B0604020202020204" pitchFamily="34" charset="0"/>
                <a:cs typeface="Arial" panose="020B0604020202020204" pitchFamily="34" charset="0"/>
              </a:rPr>
              <a:t>and old buildings swept away. </a:t>
            </a:r>
          </a:p>
          <a:p>
            <a:pPr marL="0" indent="0">
              <a:buNone/>
            </a:pPr>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15943" y="1738648"/>
            <a:ext cx="3313635" cy="2541420"/>
          </a:xfrm>
          <a:prstGeom prst="rect">
            <a:avLst/>
          </a:prstGeom>
        </p:spPr>
      </p:pic>
      <p:sp>
        <p:nvSpPr>
          <p:cNvPr id="10" name="Rectangle 9"/>
          <p:cNvSpPr/>
          <p:nvPr/>
        </p:nvSpPr>
        <p:spPr>
          <a:xfrm>
            <a:off x="5322466" y="4419479"/>
            <a:ext cx="3100589" cy="553998"/>
          </a:xfrm>
          <a:prstGeom prst="rect">
            <a:avLst/>
          </a:prstGeom>
        </p:spPr>
        <p:txBody>
          <a:bodyPr wrap="square">
            <a:spAutoFit/>
          </a:bodyPr>
          <a:lstStyle/>
          <a:p>
            <a:pPr algn="ctr"/>
            <a:r>
              <a:rPr lang="en-GB" sz="1000" dirty="0" err="1">
                <a:latin typeface="Arial" pitchFamily="34" charset="0"/>
                <a:ea typeface="Source Sans Pro Light" panose="020B0403030403020204" pitchFamily="34" charset="0"/>
                <a:cs typeface="Arial" pitchFamily="34" charset="0"/>
              </a:rPr>
              <a:t>Westbridge</a:t>
            </a:r>
            <a:endParaRPr lang="en-GB" sz="1000" dirty="0">
              <a:latin typeface="Arial" pitchFamily="34" charset="0"/>
              <a:ea typeface="Source Sans Pro Light" panose="020B0403030403020204" pitchFamily="34" charset="0"/>
              <a:cs typeface="Arial" pitchFamily="34" charset="0"/>
            </a:endParaRPr>
          </a:p>
          <a:p>
            <a:pPr algn="ctr"/>
            <a:r>
              <a:rPr lang="en-GB" sz="1000" dirty="0" smtClean="0">
                <a:latin typeface="Arial" pitchFamily="34" charset="0"/>
                <a:ea typeface="Source Sans Pro Light" panose="020B0403030403020204" pitchFamily="34" charset="0"/>
                <a:cs typeface="Arial" pitchFamily="34" charset="0"/>
              </a:rPr>
              <a:t>[Reproduced with </a:t>
            </a:r>
            <a:r>
              <a:rPr lang="en-GB" sz="1000" dirty="0">
                <a:latin typeface="Arial" pitchFamily="34" charset="0"/>
                <a:ea typeface="Source Sans Pro Light" panose="020B0403030403020204" pitchFamily="34" charset="0"/>
                <a:cs typeface="Arial" pitchFamily="34" charset="0"/>
              </a:rPr>
              <a:t>permission of  Leicester City </a:t>
            </a:r>
            <a:r>
              <a:rPr lang="en-GB" sz="1000" dirty="0" smtClean="0">
                <a:latin typeface="Arial" pitchFamily="34" charset="0"/>
                <a:ea typeface="Source Sans Pro Light" panose="020B0403030403020204" pitchFamily="34" charset="0"/>
                <a:cs typeface="Arial" pitchFamily="34" charset="0"/>
              </a:rPr>
              <a:t>Council]</a:t>
            </a:r>
            <a:endParaRPr lang="en-GB" sz="1000" dirty="0">
              <a:latin typeface="Arial" pitchFamily="34" charset="0"/>
              <a:ea typeface="Source Sans Pro Light" panose="020B0403030403020204" pitchFamily="34" charset="0"/>
              <a:cs typeface="Arial" pitchFamily="34" charset="0"/>
            </a:endParaRPr>
          </a:p>
        </p:txBody>
      </p:sp>
      <p:sp>
        <p:nvSpPr>
          <p:cNvPr id="11" name="TextBox 10"/>
          <p:cNvSpPr txBox="1"/>
          <p:nvPr/>
        </p:nvSpPr>
        <p:spPr>
          <a:xfrm>
            <a:off x="5215943" y="5022763"/>
            <a:ext cx="3207112" cy="584775"/>
          </a:xfrm>
          <a:prstGeom prst="rect">
            <a:avLst/>
          </a:prstGeom>
          <a:noFill/>
        </p:spPr>
        <p:txBody>
          <a:bodyPr wrap="square" rtlCol="0">
            <a:spAutoFit/>
          </a:bodyPr>
          <a:lstStyle/>
          <a:p>
            <a:r>
              <a:rPr lang="en-GB" sz="1600" b="1" dirty="0">
                <a:latin typeface="Arial" pitchFamily="34" charset="0"/>
                <a:cs typeface="Arial" pitchFamily="34" charset="0"/>
              </a:rPr>
              <a:t>W</a:t>
            </a:r>
            <a:r>
              <a:rPr lang="en-GB" sz="1600" b="1" dirty="0" smtClean="0">
                <a:latin typeface="Arial" pitchFamily="34" charset="0"/>
                <a:cs typeface="Arial" pitchFamily="34" charset="0"/>
              </a:rPr>
              <a:t>as transport important to the development of Leicester?</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1849893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smtClean="0">
                <a:latin typeface="Arial" panose="020B0604020202020204" pitchFamily="34" charset="0"/>
                <a:cs typeface="Arial" panose="020B0604020202020204" pitchFamily="34" charset="0"/>
              </a:rPr>
              <a:t>(19th Century) Growing Prosperity</a:t>
            </a:r>
            <a:r>
              <a:rPr lang="en-GB" dirty="0" smtClean="0">
                <a:latin typeface="Arial" panose="020B0604020202020204" pitchFamily="34" charset="0"/>
                <a:cs typeface="Arial" panose="020B0604020202020204" pitchFamily="34" charset="0"/>
              </a:rPr>
              <a:t/>
            </a:r>
            <a:br>
              <a:rPr lang="en-GB" dirty="0" smtClean="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90860" y="1326523"/>
            <a:ext cx="4312572" cy="4797380"/>
          </a:xfrm>
        </p:spPr>
        <p:txBody>
          <a:bodyPr>
            <a:normAutofit/>
          </a:bodyPr>
          <a:lstStyle/>
          <a:p>
            <a:pPr marL="0" indent="0" algn="just">
              <a:lnSpc>
                <a:spcPct val="100000"/>
              </a:lnSpc>
              <a:spcBef>
                <a:spcPts val="336"/>
              </a:spcBef>
              <a:buNone/>
            </a:pPr>
            <a:r>
              <a:rPr lang="en-US" sz="1300" dirty="0" smtClean="0">
                <a:latin typeface="Arial" panose="020B0604020202020204" pitchFamily="34" charset="0"/>
                <a:cs typeface="Arial" panose="020B0604020202020204" pitchFamily="34" charset="0"/>
              </a:rPr>
              <a:t>With </a:t>
            </a:r>
            <a:r>
              <a:rPr lang="en-US" sz="1300" dirty="0">
                <a:latin typeface="Arial" panose="020B0604020202020204" pitchFamily="34" charset="0"/>
                <a:cs typeface="Arial" panose="020B0604020202020204" pitchFamily="34" charset="0"/>
              </a:rPr>
              <a:t>employment available in commerce</a:t>
            </a:r>
            <a:r>
              <a:rPr lang="en-US" sz="1300" dirty="0" smtClean="0">
                <a:latin typeface="Arial" panose="020B0604020202020204" pitchFamily="34" charset="0"/>
                <a:cs typeface="Arial" panose="020B0604020202020204" pitchFamily="34" charset="0"/>
              </a:rPr>
              <a:t>, the </a:t>
            </a:r>
            <a:r>
              <a:rPr lang="en-US" sz="1300" dirty="0">
                <a:latin typeface="Arial" panose="020B0604020202020204" pitchFamily="34" charset="0"/>
                <a:cs typeface="Arial" panose="020B0604020202020204" pitchFamily="34" charset="0"/>
              </a:rPr>
              <a:t>building trades, hosiery, textiles, footwear and engineering, people from across </a:t>
            </a:r>
            <a:r>
              <a:rPr lang="en-US" sz="1300" dirty="0" smtClean="0">
                <a:latin typeface="Arial" panose="020B0604020202020204" pitchFamily="34" charset="0"/>
                <a:cs typeface="Arial" panose="020B0604020202020204" pitchFamily="34" charset="0"/>
              </a:rPr>
              <a:t>Britain made </a:t>
            </a:r>
            <a:r>
              <a:rPr lang="en-US" sz="1300" dirty="0">
                <a:latin typeface="Arial" panose="020B0604020202020204" pitchFamily="34" charset="0"/>
                <a:cs typeface="Arial" panose="020B0604020202020204" pitchFamily="34" charset="0"/>
              </a:rPr>
              <a:t>Leicester their </a:t>
            </a:r>
            <a:r>
              <a:rPr lang="en-US" sz="1300" dirty="0" smtClean="0">
                <a:latin typeface="Arial" panose="020B0604020202020204" pitchFamily="34" charset="0"/>
                <a:cs typeface="Arial" panose="020B0604020202020204" pitchFamily="34" charset="0"/>
              </a:rPr>
              <a:t>home</a:t>
            </a:r>
            <a:r>
              <a:rPr lang="en-US" sz="1300" dirty="0">
                <a:latin typeface="Arial" panose="020B0604020202020204" pitchFamily="34" charset="0"/>
                <a:cs typeface="Arial" panose="020B0604020202020204" pitchFamily="34" charset="0"/>
              </a:rPr>
              <a:t>. From 1861 to 1901 Leicester’s population increased from 68,000 to 212,000. </a:t>
            </a:r>
            <a:endParaRPr lang="en-US"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endParaRPr lang="en-US"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US" sz="1300" dirty="0" smtClean="0">
                <a:latin typeface="Arial" panose="020B0604020202020204" pitchFamily="34" charset="0"/>
                <a:cs typeface="Arial" panose="020B0604020202020204" pitchFamily="34" charset="0"/>
              </a:rPr>
              <a:t>When the Municipal </a:t>
            </a:r>
            <a:r>
              <a:rPr lang="en-US" sz="1300" dirty="0">
                <a:latin typeface="Arial" panose="020B0604020202020204" pitchFamily="34" charset="0"/>
                <a:cs typeface="Arial" panose="020B0604020202020204" pitchFamily="34" charset="0"/>
              </a:rPr>
              <a:t>Reform Act of 1835 was </a:t>
            </a:r>
            <a:r>
              <a:rPr lang="en-US" sz="1300" dirty="0" smtClean="0">
                <a:latin typeface="Arial" panose="020B0604020202020204" pitchFamily="34" charset="0"/>
                <a:cs typeface="Arial" panose="020B0604020202020204" pitchFamily="34" charset="0"/>
              </a:rPr>
              <a:t>passed, the </a:t>
            </a:r>
            <a:r>
              <a:rPr lang="en-US" sz="1300" dirty="0">
                <a:latin typeface="Arial" panose="020B0604020202020204" pitchFamily="34" charset="0"/>
                <a:cs typeface="Arial" panose="020B0604020202020204" pitchFamily="34" charset="0"/>
              </a:rPr>
              <a:t>first elected Corporation of </a:t>
            </a:r>
            <a:r>
              <a:rPr lang="en-US" sz="1300" dirty="0" smtClean="0">
                <a:latin typeface="Arial" panose="020B0604020202020204" pitchFamily="34" charset="0"/>
                <a:cs typeface="Arial" panose="020B0604020202020204" pitchFamily="34" charset="0"/>
              </a:rPr>
              <a:t>Leicester was voted in. The new council included local tradespeople and a</a:t>
            </a:r>
            <a:r>
              <a:rPr lang="en-GB" sz="1300" dirty="0" err="1" smtClean="0">
                <a:latin typeface="Arial" panose="020B0604020202020204" pitchFamily="34" charset="0"/>
                <a:cs typeface="Arial" panose="020B0604020202020204" pitchFamily="34" charset="0"/>
              </a:rPr>
              <a:t>menities</a:t>
            </a:r>
            <a:r>
              <a:rPr lang="en-GB" sz="1300" dirty="0" smtClean="0">
                <a:latin typeface="Arial" panose="020B0604020202020204" pitchFamily="34" charset="0"/>
                <a:cs typeface="Arial" panose="020B0604020202020204" pitchFamily="34" charset="0"/>
              </a:rPr>
              <a:t> improved. In </a:t>
            </a:r>
            <a:r>
              <a:rPr lang="en-GB" sz="1300" dirty="0">
                <a:latin typeface="Arial" panose="020B0604020202020204" pitchFamily="34" charset="0"/>
                <a:cs typeface="Arial" panose="020B0604020202020204" pitchFamily="34" charset="0"/>
              </a:rPr>
              <a:t>1821 Leicester obtained gas street </a:t>
            </a:r>
            <a:r>
              <a:rPr lang="en-GB" sz="1300" dirty="0" smtClean="0">
                <a:latin typeface="Arial" panose="020B0604020202020204" pitchFamily="34" charset="0"/>
                <a:cs typeface="Arial" panose="020B0604020202020204" pitchFamily="34" charset="0"/>
              </a:rPr>
              <a:t>lighting, by 1830, </a:t>
            </a:r>
            <a:r>
              <a:rPr lang="en-GB" sz="1300" dirty="0">
                <a:latin typeface="Arial" panose="020B0604020202020204" pitchFamily="34" charset="0"/>
                <a:cs typeface="Arial" panose="020B0604020202020204" pitchFamily="34" charset="0"/>
              </a:rPr>
              <a:t>most of the streets were </a:t>
            </a:r>
            <a:r>
              <a:rPr lang="en-GB" sz="1300" dirty="0" smtClean="0">
                <a:latin typeface="Arial" panose="020B0604020202020204" pitchFamily="34" charset="0"/>
                <a:cs typeface="Arial" panose="020B0604020202020204" pitchFamily="34" charset="0"/>
              </a:rPr>
              <a:t>paved, and in 1836, </a:t>
            </a:r>
            <a:r>
              <a:rPr lang="en-GB" sz="1300" dirty="0">
                <a:latin typeface="Arial" panose="020B0604020202020204" pitchFamily="34" charset="0"/>
                <a:cs typeface="Arial" panose="020B0604020202020204" pitchFamily="34" charset="0"/>
              </a:rPr>
              <a:t>Leicester got its own police force</a:t>
            </a:r>
            <a:r>
              <a:rPr lang="en-GB" sz="1300" dirty="0" smtClean="0">
                <a:latin typeface="Arial" panose="020B0604020202020204" pitchFamily="34" charset="0"/>
                <a:cs typeface="Arial" panose="020B0604020202020204" pitchFamily="34" charset="0"/>
              </a:rPr>
              <a:t>.</a:t>
            </a:r>
          </a:p>
          <a:p>
            <a:pPr marL="0" indent="0" algn="just">
              <a:lnSpc>
                <a:spcPct val="100000"/>
              </a:lnSpc>
              <a:spcBef>
                <a:spcPts val="336"/>
              </a:spcBef>
              <a:buNone/>
            </a:pPr>
            <a:endParaRPr lang="en-GB" sz="130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US" sz="1300" dirty="0" smtClean="0">
                <a:latin typeface="Arial" panose="020B0604020202020204" pitchFamily="34" charset="0"/>
                <a:cs typeface="Arial" panose="020B0604020202020204" pitchFamily="34" charset="0"/>
              </a:rPr>
              <a:t>With </a:t>
            </a:r>
            <a:r>
              <a:rPr lang="en-US" sz="1300" dirty="0">
                <a:latin typeface="Arial" panose="020B0604020202020204" pitchFamily="34" charset="0"/>
                <a:cs typeface="Arial" panose="020B0604020202020204" pitchFamily="34" charset="0"/>
              </a:rPr>
              <a:t>prosperity came </a:t>
            </a:r>
            <a:r>
              <a:rPr lang="en-US" sz="1300" dirty="0" smtClean="0">
                <a:latin typeface="Arial" panose="020B0604020202020204" pitchFamily="34" charset="0"/>
                <a:cs typeface="Arial" panose="020B0604020202020204" pitchFamily="34" charset="0"/>
              </a:rPr>
              <a:t>the </a:t>
            </a:r>
            <a:r>
              <a:rPr lang="en-US" sz="1300" dirty="0">
                <a:latin typeface="Arial" panose="020B0604020202020204" pitchFamily="34" charset="0"/>
                <a:cs typeface="Arial" panose="020B0604020202020204" pitchFamily="34" charset="0"/>
              </a:rPr>
              <a:t>start of the modern travel </a:t>
            </a:r>
            <a:r>
              <a:rPr lang="en-US" sz="1300" dirty="0" smtClean="0">
                <a:latin typeface="Arial" panose="020B0604020202020204" pitchFamily="34" charset="0"/>
                <a:cs typeface="Arial" panose="020B0604020202020204" pitchFamily="34" charset="0"/>
              </a:rPr>
              <a:t>industry. In </a:t>
            </a:r>
            <a:r>
              <a:rPr lang="en-US" sz="1300" dirty="0">
                <a:latin typeface="Arial" panose="020B0604020202020204" pitchFamily="34" charset="0"/>
                <a:cs typeface="Arial" panose="020B0604020202020204" pitchFamily="34" charset="0"/>
              </a:rPr>
              <a:t>1841 Thomas Cook </a:t>
            </a:r>
            <a:r>
              <a:rPr lang="en-US" sz="1300" dirty="0" err="1">
                <a:latin typeface="Arial" panose="020B0604020202020204" pitchFamily="34" charset="0"/>
                <a:cs typeface="Arial" panose="020B0604020202020204" pitchFamily="34" charset="0"/>
              </a:rPr>
              <a:t>organised</a:t>
            </a:r>
            <a:r>
              <a:rPr lang="en-US" sz="1300" dirty="0">
                <a:latin typeface="Arial" panose="020B0604020202020204" pitchFamily="34" charset="0"/>
                <a:cs typeface="Arial" panose="020B0604020202020204" pitchFamily="34" charset="0"/>
              </a:rPr>
              <a:t> a train excursion from Leicester to Loughborough</a:t>
            </a:r>
            <a:r>
              <a:rPr lang="en-US" sz="1300" dirty="0" smtClean="0">
                <a:latin typeface="Arial" panose="020B0604020202020204" pitchFamily="34" charset="0"/>
                <a:cs typeface="Arial" panose="020B0604020202020204" pitchFamily="34" charset="0"/>
              </a:rPr>
              <a:t>.</a:t>
            </a:r>
          </a:p>
          <a:p>
            <a:pPr marL="0" indent="0" algn="just">
              <a:lnSpc>
                <a:spcPct val="100000"/>
              </a:lnSpc>
              <a:spcBef>
                <a:spcPts val="336"/>
              </a:spcBef>
              <a:buNone/>
            </a:pPr>
            <a:endParaRPr lang="en-US" sz="1300" dirty="0">
              <a:latin typeface="Arial" panose="020B0604020202020204" pitchFamily="34" charset="0"/>
              <a:cs typeface="Arial" panose="020B0604020202020204" pitchFamily="34" charset="0"/>
            </a:endParaRPr>
          </a:p>
          <a:p>
            <a:pPr marL="0" lvl="0" indent="0" algn="just">
              <a:lnSpc>
                <a:spcPct val="100000"/>
              </a:lnSpc>
              <a:spcBef>
                <a:spcPts val="336"/>
              </a:spcBef>
              <a:buNone/>
            </a:pPr>
            <a:r>
              <a:rPr lang="en-GB" altLang="en-US" sz="1300" dirty="0" smtClean="0">
                <a:latin typeface="Arial" panose="020B0604020202020204" pitchFamily="34" charset="0"/>
                <a:ea typeface="Times New Roman" panose="02020603050405020304" pitchFamily="18" charset="0"/>
                <a:cs typeface="Arial" panose="020B0604020202020204" pitchFamily="34" charset="0"/>
              </a:rPr>
              <a:t>The </a:t>
            </a:r>
            <a:r>
              <a:rPr lang="en-GB" altLang="en-US" sz="1300" dirty="0">
                <a:latin typeface="Arial" panose="020B0604020202020204" pitchFamily="34" charset="0"/>
                <a:ea typeface="Times New Roman" panose="02020603050405020304" pitchFamily="18" charset="0"/>
                <a:cs typeface="Arial" panose="020B0604020202020204" pitchFamily="34" charset="0"/>
              </a:rPr>
              <a:t>Clock Tower, built in 1868, features </a:t>
            </a:r>
            <a:r>
              <a:rPr lang="en-GB" altLang="en-US" sz="1300" dirty="0" smtClean="0">
                <a:latin typeface="Arial" panose="020B0604020202020204" pitchFamily="34" charset="0"/>
                <a:ea typeface="Times New Roman" panose="02020603050405020304" pitchFamily="18" charset="0"/>
                <a:cs typeface="Arial" panose="020B0604020202020204" pitchFamily="34" charset="0"/>
              </a:rPr>
              <a:t>four </a:t>
            </a:r>
            <a:r>
              <a:rPr lang="en-GB" altLang="en-US" sz="1300" dirty="0">
                <a:latin typeface="Arial" panose="020B0604020202020204" pitchFamily="34" charset="0"/>
                <a:ea typeface="Times New Roman" panose="02020603050405020304" pitchFamily="18" charset="0"/>
                <a:cs typeface="Arial" panose="020B0604020202020204" pitchFamily="34" charset="0"/>
              </a:rPr>
              <a:t>statues of famous Leicester figures at its base</a:t>
            </a:r>
            <a:r>
              <a:rPr lang="en-GB" altLang="en-US" sz="1300" dirty="0" smtClean="0">
                <a:latin typeface="Arial" panose="020B0604020202020204" pitchFamily="34" charset="0"/>
                <a:ea typeface="Times New Roman" panose="02020603050405020304" pitchFamily="18" charset="0"/>
                <a:cs typeface="Arial" panose="020B0604020202020204" pitchFamily="34" charset="0"/>
              </a:rPr>
              <a:t>. It was constructed </a:t>
            </a:r>
            <a:r>
              <a:rPr lang="en-GB" altLang="en-US" sz="1300" dirty="0" smtClean="0">
                <a:latin typeface="Arial" panose="020B0604020202020204" pitchFamily="34" charset="0"/>
                <a:ea typeface="Calibri" panose="020F0502020204030204" pitchFamily="34" charset="0"/>
                <a:cs typeface="Arial" panose="020B0604020202020204" pitchFamily="34" charset="0"/>
              </a:rPr>
              <a:t>to </a:t>
            </a:r>
            <a:r>
              <a:rPr lang="en-GB" altLang="en-US" sz="1300" dirty="0">
                <a:latin typeface="Arial" panose="020B0604020202020204" pitchFamily="34" charset="0"/>
                <a:ea typeface="Calibri" panose="020F0502020204030204" pitchFamily="34" charset="0"/>
                <a:cs typeface="Arial" panose="020B0604020202020204" pitchFamily="34" charset="0"/>
              </a:rPr>
              <a:t>control growing amounts of </a:t>
            </a:r>
            <a:r>
              <a:rPr lang="en-GB" altLang="en-US" sz="1300" dirty="0" smtClean="0">
                <a:latin typeface="Arial" panose="020B0604020202020204" pitchFamily="34" charset="0"/>
                <a:ea typeface="Calibri" panose="020F0502020204030204" pitchFamily="34" charset="0"/>
                <a:cs typeface="Arial" panose="020B0604020202020204" pitchFamily="34" charset="0"/>
              </a:rPr>
              <a:t>traffic and </a:t>
            </a:r>
            <a:r>
              <a:rPr lang="en-GB" altLang="en-US" sz="1300" dirty="0">
                <a:latin typeface="Arial" panose="020B0604020202020204" pitchFamily="34" charset="0"/>
                <a:ea typeface="Calibri" panose="020F0502020204030204" pitchFamily="34" charset="0"/>
                <a:cs typeface="Arial" panose="020B0604020202020204" pitchFamily="34" charset="0"/>
              </a:rPr>
              <a:t>had a ‘one way round’ </a:t>
            </a:r>
            <a:r>
              <a:rPr lang="en-GB" altLang="en-US" sz="1300" dirty="0" smtClean="0">
                <a:latin typeface="Arial" panose="020B0604020202020204" pitchFamily="34" charset="0"/>
                <a:ea typeface="Calibri" panose="020F0502020204030204" pitchFamily="34" charset="0"/>
                <a:cs typeface="Arial" panose="020B0604020202020204" pitchFamily="34" charset="0"/>
              </a:rPr>
              <a:t>system. It is one of Britain’s first</a:t>
            </a:r>
            <a:r>
              <a:rPr lang="en-GB" altLang="en-US" sz="1300" baseline="30000" dirty="0">
                <a:latin typeface="Arial" panose="020B0604020202020204" pitchFamily="34" charset="0"/>
                <a:ea typeface="Calibri" panose="020F0502020204030204" pitchFamily="34" charset="0"/>
                <a:cs typeface="Arial" panose="020B0604020202020204" pitchFamily="34" charset="0"/>
              </a:rPr>
              <a:t> </a:t>
            </a:r>
            <a:r>
              <a:rPr lang="en-GB" altLang="en-US" sz="1300" dirty="0" smtClean="0">
                <a:latin typeface="Arial" panose="020B0604020202020204" pitchFamily="34" charset="0"/>
                <a:ea typeface="Calibri" panose="020F0502020204030204" pitchFamily="34" charset="0"/>
                <a:cs typeface="Arial" panose="020B0604020202020204" pitchFamily="34" charset="0"/>
              </a:rPr>
              <a:t>roundabouts. </a:t>
            </a:r>
            <a:endParaRPr lang="en-GB" altLang="en-US" sz="1300" dirty="0">
              <a:latin typeface="Arial" panose="020B0604020202020204" pitchFamily="34" charset="0"/>
              <a:cs typeface="Arial" panose="020B0604020202020204" pitchFamily="34" charset="0"/>
            </a:endParaRPr>
          </a:p>
          <a:p>
            <a:pPr marL="0" indent="0">
              <a:lnSpc>
                <a:spcPct val="100000"/>
              </a:lnSpc>
              <a:buNone/>
            </a:pPr>
            <a:endParaRPr lang="en-US" sz="1400" dirty="0" smtClean="0">
              <a:latin typeface="Arial" panose="020B0604020202020204" pitchFamily="34" charset="0"/>
              <a:cs typeface="Arial" panose="020B0604020202020204" pitchFamily="34" charset="0"/>
            </a:endParaRPr>
          </a:p>
          <a:p>
            <a:pPr marL="0" indent="0">
              <a:lnSpc>
                <a:spcPct val="100000"/>
              </a:lnSpc>
              <a:buNone/>
            </a:pPr>
            <a:endParaRPr lang="en-US" sz="1400" dirty="0" smtClean="0">
              <a:latin typeface="Arial" panose="020B0604020202020204" pitchFamily="34" charset="0"/>
              <a:cs typeface="Arial" panose="020B0604020202020204" pitchFamily="34" charset="0"/>
            </a:endParaRPr>
          </a:p>
          <a:p>
            <a:pPr marL="0" indent="0">
              <a:lnSpc>
                <a:spcPct val="100000"/>
              </a:lnSpc>
              <a:buNone/>
            </a:pPr>
            <a:endParaRPr lang="en-US" sz="1400" dirty="0">
              <a:latin typeface="Arial" panose="020B0604020202020204" pitchFamily="34" charset="0"/>
              <a:cs typeface="Arial" panose="020B0604020202020204" pitchFamily="34" charset="0"/>
            </a:endParaRPr>
          </a:p>
          <a:p>
            <a:pPr marL="0" indent="0">
              <a:lnSpc>
                <a:spcPct val="100000"/>
              </a:lnSpc>
              <a:buNone/>
            </a:pPr>
            <a:endParaRPr lang="en-GB" sz="1400" dirty="0"/>
          </a:p>
          <a:p>
            <a:pPr marL="0" indent="0">
              <a:lnSpc>
                <a:spcPct val="100000"/>
              </a:lnSpc>
              <a:buNone/>
            </a:pPr>
            <a:endParaRPr lang="en-GB" sz="14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0423" y="1326523"/>
            <a:ext cx="1636470" cy="3457976"/>
          </a:xfrm>
          <a:prstGeom prst="rect">
            <a:avLst/>
          </a:prstGeom>
        </p:spPr>
      </p:pic>
      <p:sp>
        <p:nvSpPr>
          <p:cNvPr id="7" name="TextBox 6"/>
          <p:cNvSpPr txBox="1"/>
          <p:nvPr/>
        </p:nvSpPr>
        <p:spPr>
          <a:xfrm>
            <a:off x="5646892" y="4817119"/>
            <a:ext cx="2988393" cy="553998"/>
          </a:xfrm>
          <a:prstGeom prst="rect">
            <a:avLst/>
          </a:prstGeom>
          <a:noFill/>
        </p:spPr>
        <p:txBody>
          <a:bodyPr wrap="square" rtlCol="0">
            <a:spAutoFit/>
          </a:bodyPr>
          <a:lstStyle/>
          <a:p>
            <a:pPr algn="ctr"/>
            <a:r>
              <a:rPr lang="en-GB" sz="1000" dirty="0" smtClean="0">
                <a:latin typeface="Arial" pitchFamily="34" charset="0"/>
                <a:ea typeface="Source Sans Pro Light" panose="020B0403030403020204" pitchFamily="34" charset="0"/>
                <a:cs typeface="Arial" pitchFamily="34" charset="0"/>
              </a:rPr>
              <a:t>The Clock Tower</a:t>
            </a:r>
          </a:p>
          <a:p>
            <a:pPr algn="ctr"/>
            <a:r>
              <a:rPr lang="en-GB" sz="1000" dirty="0" smtClean="0">
                <a:latin typeface="Arial" pitchFamily="34" charset="0"/>
                <a:ea typeface="Source Sans Pro Light" panose="020B0403030403020204" pitchFamily="34" charset="0"/>
                <a:cs typeface="Arial" pitchFamily="34" charset="0"/>
              </a:rPr>
              <a:t>[Reproduced with permission of Leicester City Council]</a:t>
            </a:r>
            <a:endParaRPr lang="en-GB" sz="1000" dirty="0">
              <a:latin typeface="Arial" pitchFamily="34" charset="0"/>
              <a:ea typeface="Source Sans Pro Light" panose="020B0403030403020204" pitchFamily="34" charset="0"/>
              <a:cs typeface="Arial" pitchFamily="34" charset="0"/>
            </a:endParaRPr>
          </a:p>
        </p:txBody>
      </p:sp>
      <p:sp>
        <p:nvSpPr>
          <p:cNvPr id="5" name="TextBox 4"/>
          <p:cNvSpPr txBox="1"/>
          <p:nvPr/>
        </p:nvSpPr>
        <p:spPr>
          <a:xfrm>
            <a:off x="5438367" y="5379037"/>
            <a:ext cx="3340582" cy="1077218"/>
          </a:xfrm>
          <a:prstGeom prst="rect">
            <a:avLst/>
          </a:prstGeom>
          <a:noFill/>
        </p:spPr>
        <p:txBody>
          <a:bodyPr wrap="square" rtlCol="0">
            <a:spAutoFit/>
          </a:bodyPr>
          <a:lstStyle/>
          <a:p>
            <a:r>
              <a:rPr lang="en-GB" sz="1600" b="1" dirty="0" smtClean="0">
                <a:latin typeface="Arial" pitchFamily="34" charset="0"/>
                <a:cs typeface="Arial" pitchFamily="34" charset="0"/>
              </a:rPr>
              <a:t>What do you think were the advantages and disadvantages of living in Leicester during this time?</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8336747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smtClean="0">
                <a:latin typeface="Arial" panose="020B0604020202020204" pitchFamily="34" charset="0"/>
                <a:cs typeface="Arial" panose="020B0604020202020204" pitchFamily="34" charset="0"/>
              </a:rPr>
              <a:t>(20th Century) Two World Wars and Social Change</a:t>
            </a:r>
            <a:r>
              <a:rPr lang="en-GB" dirty="0" smtClean="0"/>
              <a:t>	</a:t>
            </a:r>
            <a:endParaRPr lang="en-GB" dirty="0"/>
          </a:p>
        </p:txBody>
      </p:sp>
      <p:sp>
        <p:nvSpPr>
          <p:cNvPr id="3" name="Content Placeholder 2"/>
          <p:cNvSpPr>
            <a:spLocks noGrp="1"/>
          </p:cNvSpPr>
          <p:nvPr>
            <p:ph sz="half" idx="1"/>
          </p:nvPr>
        </p:nvSpPr>
        <p:spPr>
          <a:xfrm>
            <a:off x="628649" y="1603759"/>
            <a:ext cx="4400055" cy="4620396"/>
          </a:xfrm>
        </p:spPr>
        <p:txBody>
          <a:bodyPr>
            <a:noAutofit/>
          </a:bodyPr>
          <a:lstStyle/>
          <a:p>
            <a:pPr marL="0" indent="0" algn="just">
              <a:lnSpc>
                <a:spcPct val="100000"/>
              </a:lnSpc>
              <a:spcBef>
                <a:spcPts val="336"/>
              </a:spcBef>
              <a:buNone/>
            </a:pPr>
            <a:r>
              <a:rPr lang="en-US" sz="1250" dirty="0">
                <a:latin typeface="Arial" panose="020B0604020202020204" pitchFamily="34" charset="0"/>
                <a:cs typeface="Arial" panose="020B0604020202020204" pitchFamily="34" charset="0"/>
              </a:rPr>
              <a:t>The Great War </a:t>
            </a:r>
            <a:r>
              <a:rPr lang="en-US" sz="1250" dirty="0" smtClean="0">
                <a:latin typeface="Arial" panose="020B0604020202020204" pitchFamily="34" charset="0"/>
                <a:cs typeface="Arial" panose="020B0604020202020204" pitchFamily="34" charset="0"/>
              </a:rPr>
              <a:t>(1914</a:t>
            </a:r>
            <a:r>
              <a:rPr lang="en-US" sz="1250" dirty="0">
                <a:latin typeface="Arial" panose="020B0604020202020204" pitchFamily="34" charset="0"/>
                <a:cs typeface="Arial" panose="020B0604020202020204" pitchFamily="34" charset="0"/>
              </a:rPr>
              <a:t>-</a:t>
            </a:r>
            <a:r>
              <a:rPr lang="en-US" sz="1250" dirty="0" smtClean="0">
                <a:latin typeface="Arial" panose="020B0604020202020204" pitchFamily="34" charset="0"/>
                <a:cs typeface="Arial" panose="020B0604020202020204" pitchFamily="34" charset="0"/>
              </a:rPr>
              <a:t>8) and the Second World War (1939-45) had marked </a:t>
            </a:r>
            <a:r>
              <a:rPr lang="en-US" sz="1250" dirty="0">
                <a:latin typeface="Arial" panose="020B0604020202020204" pitchFamily="34" charset="0"/>
                <a:cs typeface="Arial" panose="020B0604020202020204" pitchFamily="34" charset="0"/>
              </a:rPr>
              <a:t>social and economic impact on Leicester. </a:t>
            </a:r>
            <a:endParaRPr lang="en-US" sz="125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endParaRPr lang="en-US" sz="125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US" sz="1250" dirty="0">
                <a:latin typeface="Arial" panose="020B0604020202020204" pitchFamily="34" charset="0"/>
                <a:cs typeface="Arial" panose="020B0604020202020204" pitchFamily="34" charset="0"/>
              </a:rPr>
              <a:t>Leicester's </a:t>
            </a:r>
            <a:r>
              <a:rPr lang="en-US" sz="1250" dirty="0" smtClean="0">
                <a:latin typeface="Arial" panose="020B0604020202020204" pitchFamily="34" charset="0"/>
                <a:cs typeface="Arial" panose="020B0604020202020204" pitchFamily="34" charset="0"/>
              </a:rPr>
              <a:t>range </a:t>
            </a:r>
            <a:r>
              <a:rPr lang="en-US" sz="1250" dirty="0">
                <a:latin typeface="Arial" panose="020B0604020202020204" pitchFamily="34" charset="0"/>
                <a:cs typeface="Arial" panose="020B0604020202020204" pitchFamily="34" charset="0"/>
              </a:rPr>
              <a:t>of industries meant it was better placed than many cities to weather the economic challenges of the 1920s and 1930s. By that time too, incoming eastern European Jewish communities, fleeing persecution, brought prosperity through their international business links</a:t>
            </a:r>
            <a:r>
              <a:rPr lang="en-US" sz="1250" dirty="0" smtClean="0">
                <a:latin typeface="Arial" panose="020B0604020202020204" pitchFamily="34" charset="0"/>
                <a:cs typeface="Arial" panose="020B0604020202020204" pitchFamily="34" charset="0"/>
              </a:rPr>
              <a:t>.</a:t>
            </a:r>
          </a:p>
          <a:p>
            <a:pPr marL="0" indent="0" algn="just">
              <a:lnSpc>
                <a:spcPct val="100000"/>
              </a:lnSpc>
              <a:spcBef>
                <a:spcPts val="336"/>
              </a:spcBef>
              <a:buNone/>
            </a:pPr>
            <a:endParaRPr lang="en-GB" sz="125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US" sz="1250" dirty="0" smtClean="0">
                <a:latin typeface="Arial" panose="020B0604020202020204" pitchFamily="34" charset="0"/>
                <a:cs typeface="Arial" panose="020B0604020202020204" pitchFamily="34" charset="0"/>
              </a:rPr>
              <a:t>In 1928, the </a:t>
            </a:r>
            <a:r>
              <a:rPr lang="en-US" sz="1250" dirty="0">
                <a:latin typeface="Arial" panose="020B0604020202020204" pitchFamily="34" charset="0"/>
                <a:cs typeface="Arial" panose="020B0604020202020204" pitchFamily="34" charset="0"/>
              </a:rPr>
              <a:t>S</a:t>
            </a:r>
            <a:r>
              <a:rPr lang="en-US" sz="1250" dirty="0" smtClean="0">
                <a:latin typeface="Arial" panose="020B0604020202020204" pitchFamily="34" charset="0"/>
                <a:cs typeface="Arial" panose="020B0604020202020204" pitchFamily="34" charset="0"/>
              </a:rPr>
              <a:t>uffragette movement helped gain women the right to vote. A Leicester woman, Alice Hawkins</a:t>
            </a:r>
            <a:r>
              <a:rPr lang="en-GB" sz="1250" dirty="0" smtClean="0">
                <a:latin typeface="Arial" panose="020B0604020202020204" pitchFamily="34" charset="0"/>
                <a:cs typeface="Arial" panose="020B0604020202020204" pitchFamily="34" charset="0"/>
              </a:rPr>
              <a:t>, who spent her working </a:t>
            </a:r>
            <a:r>
              <a:rPr lang="en-GB" sz="1250" dirty="0">
                <a:latin typeface="Arial" panose="020B0604020202020204" pitchFamily="34" charset="0"/>
                <a:cs typeface="Arial" panose="020B0604020202020204" pitchFamily="34" charset="0"/>
              </a:rPr>
              <a:t>life as a shoe machinist </a:t>
            </a:r>
            <a:r>
              <a:rPr lang="en-GB" sz="1250" dirty="0" smtClean="0">
                <a:latin typeface="Arial" panose="020B0604020202020204" pitchFamily="34" charset="0"/>
                <a:cs typeface="Arial" panose="020B0604020202020204" pitchFamily="34" charset="0"/>
              </a:rPr>
              <a:t>in Leicester, was at the forefront of this movement.  </a:t>
            </a:r>
          </a:p>
          <a:p>
            <a:pPr marL="0" indent="0" algn="just">
              <a:lnSpc>
                <a:spcPct val="100000"/>
              </a:lnSpc>
              <a:spcBef>
                <a:spcPts val="336"/>
              </a:spcBef>
              <a:buNone/>
            </a:pPr>
            <a:endParaRPr lang="en-US" sz="125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US" sz="1250" dirty="0" smtClean="0">
                <a:latin typeface="Arial" panose="020B0604020202020204" pitchFamily="34" charset="0"/>
                <a:cs typeface="Arial" panose="020B0604020202020204" pitchFamily="34" charset="0"/>
              </a:rPr>
              <a:t>During the Second World War, </a:t>
            </a:r>
            <a:r>
              <a:rPr lang="en-US" sz="1250" dirty="0">
                <a:latin typeface="Arial" panose="020B0604020202020204" pitchFamily="34" charset="0"/>
                <a:cs typeface="Arial" panose="020B0604020202020204" pitchFamily="34" charset="0"/>
              </a:rPr>
              <a:t>Leicester made </a:t>
            </a:r>
            <a:r>
              <a:rPr lang="en-US" sz="1250" dirty="0" smtClean="0">
                <a:latin typeface="Arial" panose="020B0604020202020204" pitchFamily="34" charset="0"/>
                <a:cs typeface="Arial" panose="020B0604020202020204" pitchFamily="34" charset="0"/>
              </a:rPr>
              <a:t>footwear </a:t>
            </a:r>
            <a:r>
              <a:rPr lang="en-US" sz="1250" dirty="0">
                <a:latin typeface="Arial" panose="020B0604020202020204" pitchFamily="34" charset="0"/>
                <a:cs typeface="Arial" panose="020B0604020202020204" pitchFamily="34" charset="0"/>
              </a:rPr>
              <a:t>and clothing for the troops. </a:t>
            </a:r>
            <a:r>
              <a:rPr lang="en-US" sz="1250" dirty="0" err="1" smtClean="0">
                <a:latin typeface="Arial" panose="020B0604020202020204" pitchFamily="34" charset="0"/>
                <a:cs typeface="Arial" panose="020B0604020202020204" pitchFamily="34" charset="0"/>
              </a:rPr>
              <a:t>Corah’s</a:t>
            </a:r>
            <a:r>
              <a:rPr lang="en-US" sz="1250" dirty="0" smtClean="0">
                <a:latin typeface="Arial" panose="020B0604020202020204" pitchFamily="34" charset="0"/>
                <a:cs typeface="Arial" panose="020B0604020202020204" pitchFamily="34" charset="0"/>
              </a:rPr>
              <a:t> hosiery </a:t>
            </a:r>
            <a:r>
              <a:rPr lang="en-US" sz="1250" dirty="0">
                <a:latin typeface="Arial" panose="020B0604020202020204" pitchFamily="34" charset="0"/>
                <a:cs typeface="Arial" panose="020B0604020202020204" pitchFamily="34" charset="0"/>
              </a:rPr>
              <a:t>works alone produced 17.5 million pairs of socks. </a:t>
            </a:r>
            <a:endParaRPr lang="en-US" sz="125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endParaRPr lang="en-US" sz="125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US" sz="1250" dirty="0" smtClean="0">
                <a:latin typeface="Arial" panose="020B0604020202020204" pitchFamily="34" charset="0"/>
                <a:cs typeface="Arial" panose="020B0604020202020204" pitchFamily="34" charset="0"/>
              </a:rPr>
              <a:t>After </a:t>
            </a:r>
            <a:r>
              <a:rPr lang="en-US" sz="1250" dirty="0">
                <a:latin typeface="Arial" panose="020B0604020202020204" pitchFamily="34" charset="0"/>
                <a:cs typeface="Arial" panose="020B0604020202020204" pitchFamily="34" charset="0"/>
              </a:rPr>
              <a:t>the W</a:t>
            </a:r>
            <a:r>
              <a:rPr lang="en-US" sz="1250" dirty="0" smtClean="0">
                <a:latin typeface="Arial" panose="020B0604020202020204" pitchFamily="34" charset="0"/>
                <a:cs typeface="Arial" panose="020B0604020202020204" pitchFamily="34" charset="0"/>
              </a:rPr>
              <a:t>ar, new </a:t>
            </a:r>
            <a:r>
              <a:rPr lang="en-US" sz="1250" dirty="0">
                <a:latin typeface="Arial" panose="020B0604020202020204" pitchFamily="34" charset="0"/>
                <a:cs typeface="Arial" panose="020B0604020202020204" pitchFamily="34" charset="0"/>
              </a:rPr>
              <a:t>communities came to </a:t>
            </a:r>
            <a:r>
              <a:rPr lang="en-US" sz="1250" dirty="0" smtClean="0">
                <a:latin typeface="Arial" panose="020B0604020202020204" pitchFamily="34" charset="0"/>
                <a:cs typeface="Arial" panose="020B0604020202020204" pitchFamily="34" charset="0"/>
              </a:rPr>
              <a:t>Leicester </a:t>
            </a:r>
            <a:r>
              <a:rPr lang="en-US" sz="1250" dirty="0">
                <a:latin typeface="Arial" panose="020B0604020202020204" pitchFamily="34" charset="0"/>
                <a:cs typeface="Arial" panose="020B0604020202020204" pitchFamily="34" charset="0"/>
              </a:rPr>
              <a:t>from Eastern Europe, the Caribbean and the Indian sub-</a:t>
            </a:r>
            <a:r>
              <a:rPr lang="en-US" sz="1250" dirty="0" smtClean="0">
                <a:latin typeface="Arial" panose="020B0604020202020204" pitchFamily="34" charset="0"/>
                <a:cs typeface="Arial" panose="020B0604020202020204" pitchFamily="34" charset="0"/>
              </a:rPr>
              <a:t>continent. In </a:t>
            </a:r>
            <a:r>
              <a:rPr lang="en-US" sz="1250" dirty="0">
                <a:latin typeface="Arial" panose="020B0604020202020204" pitchFamily="34" charset="0"/>
                <a:cs typeface="Arial" panose="020B0604020202020204" pitchFamily="34" charset="0"/>
              </a:rPr>
              <a:t>the years </a:t>
            </a:r>
            <a:r>
              <a:rPr lang="en-US" sz="1250" dirty="0" smtClean="0">
                <a:latin typeface="Arial" panose="020B0604020202020204" pitchFamily="34" charset="0"/>
                <a:cs typeface="Arial" panose="020B0604020202020204" pitchFamily="34" charset="0"/>
              </a:rPr>
              <a:t>since, </a:t>
            </a:r>
            <a:r>
              <a:rPr lang="en-US" sz="1250" dirty="0">
                <a:latin typeface="Arial" panose="020B0604020202020204" pitchFamily="34" charset="0"/>
                <a:cs typeface="Arial" panose="020B0604020202020204" pitchFamily="34" charset="0"/>
              </a:rPr>
              <a:t>the city </a:t>
            </a:r>
            <a:r>
              <a:rPr lang="en-US" sz="1250" dirty="0" smtClean="0">
                <a:latin typeface="Arial" panose="020B0604020202020204" pitchFamily="34" charset="0"/>
                <a:cs typeface="Arial" panose="020B0604020202020204" pitchFamily="34" charset="0"/>
              </a:rPr>
              <a:t>has welcomed </a:t>
            </a:r>
            <a:r>
              <a:rPr lang="en-US" sz="1250" dirty="0">
                <a:latin typeface="Arial" panose="020B0604020202020204" pitchFamily="34" charset="0"/>
                <a:cs typeface="Arial" panose="020B0604020202020204" pitchFamily="34" charset="0"/>
              </a:rPr>
              <a:t>many more new communities, including from war-torn regions of the world. </a:t>
            </a:r>
            <a:endParaRPr lang="en-GB" sz="1250" dirty="0"/>
          </a:p>
        </p:txBody>
      </p:sp>
      <p:pic>
        <p:nvPicPr>
          <p:cNvPr id="197" name="Content Placeholder 196"/>
          <p:cNvPicPr>
            <a:picLocks noGrp="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5733822" y="1707595"/>
            <a:ext cx="2289220" cy="293820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279842" y="4843691"/>
            <a:ext cx="3448522" cy="400110"/>
          </a:xfrm>
          <a:prstGeom prst="rect">
            <a:avLst/>
          </a:prstGeom>
        </p:spPr>
        <p:txBody>
          <a:bodyPr wrap="square">
            <a:spAutoFit/>
          </a:bodyPr>
          <a:lstStyle/>
          <a:p>
            <a:pPr algn="ctr"/>
            <a:r>
              <a:rPr lang="en-GB" sz="1000" dirty="0">
                <a:latin typeface="Arial" pitchFamily="34" charset="0"/>
                <a:ea typeface="Source Sans Pro Light" panose="020B0403030403020204" pitchFamily="34" charset="0"/>
                <a:cs typeface="Arial" pitchFamily="34" charset="0"/>
              </a:rPr>
              <a:t>Local men signing up at the Magazine for </a:t>
            </a:r>
            <a:r>
              <a:rPr lang="en-GB" sz="1000" dirty="0" smtClean="0">
                <a:latin typeface="Arial" pitchFamily="34" charset="0"/>
                <a:ea typeface="Source Sans Pro Light" panose="020B0403030403020204" pitchFamily="34" charset="0"/>
                <a:cs typeface="Arial" pitchFamily="34" charset="0"/>
              </a:rPr>
              <a:t> Fist World </a:t>
            </a:r>
            <a:r>
              <a:rPr lang="en-GB" sz="1000" dirty="0">
                <a:latin typeface="Arial" pitchFamily="34" charset="0"/>
                <a:ea typeface="Source Sans Pro Light" panose="020B0403030403020204" pitchFamily="34" charset="0"/>
                <a:cs typeface="Arial" pitchFamily="34" charset="0"/>
              </a:rPr>
              <a:t>War </a:t>
            </a:r>
          </a:p>
          <a:p>
            <a:pPr algn="ctr"/>
            <a:r>
              <a:rPr lang="en-GB" sz="1000" dirty="0" smtClean="0">
                <a:latin typeface="Arial" pitchFamily="34" charset="0"/>
                <a:ea typeface="Source Sans Pro Light" panose="020B0403030403020204" pitchFamily="34" charset="0"/>
                <a:cs typeface="Arial" pitchFamily="34" charset="0"/>
              </a:rPr>
              <a:t>[Reproduced with </a:t>
            </a:r>
            <a:r>
              <a:rPr lang="en-GB" sz="1000" dirty="0">
                <a:latin typeface="Arial" pitchFamily="34" charset="0"/>
                <a:ea typeface="Source Sans Pro Light" panose="020B0403030403020204" pitchFamily="34" charset="0"/>
                <a:cs typeface="Arial" pitchFamily="34" charset="0"/>
              </a:rPr>
              <a:t>permission of Leicester City </a:t>
            </a:r>
            <a:r>
              <a:rPr lang="en-GB" sz="1000" dirty="0" smtClean="0">
                <a:latin typeface="Arial" pitchFamily="34" charset="0"/>
                <a:ea typeface="Source Sans Pro Light" panose="020B0403030403020204" pitchFamily="34" charset="0"/>
                <a:cs typeface="Arial" pitchFamily="34" charset="0"/>
              </a:rPr>
              <a:t>Council]</a:t>
            </a:r>
            <a:endParaRPr lang="en-GB" sz="1000" dirty="0">
              <a:latin typeface="Arial" pitchFamily="34" charset="0"/>
              <a:ea typeface="Source Sans Pro Light" panose="020B0403030403020204" pitchFamily="34" charset="0"/>
              <a:cs typeface="Arial" pitchFamily="34" charset="0"/>
            </a:endParaRPr>
          </a:p>
        </p:txBody>
      </p:sp>
      <p:sp>
        <p:nvSpPr>
          <p:cNvPr id="5" name="TextBox 4"/>
          <p:cNvSpPr txBox="1"/>
          <p:nvPr/>
        </p:nvSpPr>
        <p:spPr>
          <a:xfrm>
            <a:off x="5350429" y="5284538"/>
            <a:ext cx="3126594" cy="830997"/>
          </a:xfrm>
          <a:prstGeom prst="rect">
            <a:avLst/>
          </a:prstGeom>
          <a:noFill/>
        </p:spPr>
        <p:txBody>
          <a:bodyPr wrap="square" rtlCol="0">
            <a:spAutoFit/>
          </a:bodyPr>
          <a:lstStyle/>
          <a:p>
            <a:r>
              <a:rPr lang="en-GB" sz="1600" b="1" dirty="0" smtClean="0">
                <a:latin typeface="Arial" pitchFamily="34" charset="0"/>
                <a:cs typeface="Arial" pitchFamily="34" charset="0"/>
              </a:rPr>
              <a:t>What impact did the wars of this century have on local industry? </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19638803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smtClean="0">
                <a:latin typeface="Arial" panose="020B0604020202020204" pitchFamily="34" charset="0"/>
                <a:cs typeface="Arial" panose="020B0604020202020204" pitchFamily="34" charset="0"/>
              </a:rPr>
              <a:t>(21st Century) Modern Leicester</a:t>
            </a:r>
            <a:endParaRPr lang="en-GB" sz="40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628650" y="1671079"/>
            <a:ext cx="4269285" cy="4553076"/>
          </a:xfrm>
        </p:spPr>
        <p:txBody>
          <a:bodyPr>
            <a:noAutofit/>
          </a:bodyPr>
          <a:lstStyle/>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Leicester continues to grow and develop. The </a:t>
            </a:r>
            <a:r>
              <a:rPr lang="en-GB" sz="1300" dirty="0">
                <a:latin typeface="Arial" panose="020B0604020202020204" pitchFamily="34" charset="0"/>
                <a:cs typeface="Arial" panose="020B0604020202020204" pitchFamily="34" charset="0"/>
              </a:rPr>
              <a:t>population </a:t>
            </a:r>
            <a:r>
              <a:rPr lang="en-GB" sz="1300" dirty="0" smtClean="0">
                <a:latin typeface="Arial" panose="020B0604020202020204" pitchFamily="34" charset="0"/>
                <a:cs typeface="Arial" panose="020B0604020202020204" pitchFamily="34" charset="0"/>
              </a:rPr>
              <a:t>is around 330,000.</a:t>
            </a:r>
            <a:r>
              <a:rPr lang="en-GB" sz="1300" dirty="0">
                <a:latin typeface="Arial" panose="020B0604020202020204" pitchFamily="34" charset="0"/>
                <a:cs typeface="Arial" panose="020B0604020202020204" pitchFamily="34" charset="0"/>
              </a:rPr>
              <a:t> </a:t>
            </a: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endParaRPr lang="en-GB" sz="10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Whilst </a:t>
            </a:r>
            <a:r>
              <a:rPr lang="en-GB" sz="1300" dirty="0">
                <a:latin typeface="Arial" panose="020B0604020202020204" pitchFamily="34" charset="0"/>
                <a:cs typeface="Arial" panose="020B0604020202020204" pitchFamily="34" charset="0"/>
              </a:rPr>
              <a:t>its manufacturing industry has </a:t>
            </a:r>
            <a:r>
              <a:rPr lang="en-GB" sz="1300" dirty="0" smtClean="0">
                <a:latin typeface="Arial" panose="020B0604020202020204" pitchFamily="34" charset="0"/>
                <a:cs typeface="Arial" panose="020B0604020202020204" pitchFamily="34" charset="0"/>
              </a:rPr>
              <a:t>declined, Leicester’s </a:t>
            </a:r>
            <a:r>
              <a:rPr lang="en-GB" sz="1300" dirty="0">
                <a:latin typeface="Arial" panose="020B0604020202020204" pitchFamily="34" charset="0"/>
                <a:cs typeface="Arial" panose="020B0604020202020204" pitchFamily="34" charset="0"/>
              </a:rPr>
              <a:t>economy is </a:t>
            </a:r>
            <a:r>
              <a:rPr lang="en-GB" sz="1300" dirty="0" smtClean="0">
                <a:latin typeface="Arial" panose="020B0604020202020204" pitchFamily="34" charset="0"/>
                <a:cs typeface="Arial" panose="020B0604020202020204" pitchFamily="34" charset="0"/>
              </a:rPr>
              <a:t>now based </a:t>
            </a:r>
            <a:r>
              <a:rPr lang="en-GB" sz="1300" dirty="0">
                <a:latin typeface="Arial" panose="020B0604020202020204" pitchFamily="34" charset="0"/>
                <a:cs typeface="Arial" panose="020B0604020202020204" pitchFamily="34" charset="0"/>
              </a:rPr>
              <a:t>on a very </a:t>
            </a:r>
            <a:r>
              <a:rPr lang="en-GB" sz="1300" dirty="0" smtClean="0">
                <a:latin typeface="Arial" panose="020B0604020202020204" pitchFamily="34" charset="0"/>
                <a:cs typeface="Arial" panose="020B0604020202020204" pitchFamily="34" charset="0"/>
              </a:rPr>
              <a:t>strong and enterprising small business community. Owing </a:t>
            </a:r>
            <a:r>
              <a:rPr lang="en-GB" sz="1300" dirty="0">
                <a:latin typeface="Arial" panose="020B0604020202020204" pitchFamily="34" charset="0"/>
                <a:cs typeface="Arial" panose="020B0604020202020204" pitchFamily="34" charset="0"/>
              </a:rPr>
              <a:t>to the diversity of its </a:t>
            </a:r>
            <a:r>
              <a:rPr lang="en-GB" sz="1300" dirty="0" smtClean="0">
                <a:latin typeface="Arial" panose="020B0604020202020204" pitchFamily="34" charset="0"/>
                <a:cs typeface="Arial" panose="020B0604020202020204" pitchFamily="34" charset="0"/>
              </a:rPr>
              <a:t>population, the </a:t>
            </a:r>
            <a:r>
              <a:rPr lang="en-GB" sz="1300" dirty="0">
                <a:latin typeface="Arial" panose="020B0604020202020204" pitchFamily="34" charset="0"/>
                <a:cs typeface="Arial" panose="020B0604020202020204" pitchFamily="34" charset="0"/>
              </a:rPr>
              <a:t>city has a </a:t>
            </a:r>
            <a:r>
              <a:rPr lang="en-GB" sz="1300" dirty="0" smtClean="0">
                <a:latin typeface="Arial" panose="020B0604020202020204" pitchFamily="34" charset="0"/>
                <a:cs typeface="Arial" panose="020B0604020202020204" pitchFamily="34" charset="0"/>
              </a:rPr>
              <a:t>reputation </a:t>
            </a:r>
            <a:r>
              <a:rPr lang="en-GB" sz="1300" dirty="0">
                <a:latin typeface="Arial" panose="020B0604020202020204" pitchFamily="34" charset="0"/>
                <a:cs typeface="Arial" panose="020B0604020202020204" pitchFamily="34" charset="0"/>
              </a:rPr>
              <a:t>for </a:t>
            </a:r>
            <a:r>
              <a:rPr lang="en-GB" sz="1300" dirty="0" smtClean="0">
                <a:latin typeface="Arial" panose="020B0604020202020204" pitchFamily="34" charset="0"/>
                <a:cs typeface="Arial" panose="020B0604020202020204" pitchFamily="34" charset="0"/>
              </a:rPr>
              <a:t>innovation and creativity. </a:t>
            </a:r>
          </a:p>
          <a:p>
            <a:pPr marL="0" indent="0" algn="just">
              <a:lnSpc>
                <a:spcPct val="100000"/>
              </a:lnSpc>
              <a:spcBef>
                <a:spcPts val="336"/>
              </a:spcBef>
              <a:buNone/>
            </a:pPr>
            <a:endParaRPr lang="en-GB" sz="10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a:latin typeface="Arial" panose="020B0604020202020204" pitchFamily="34" charset="0"/>
                <a:cs typeface="Arial" panose="020B0604020202020204" pitchFamily="34" charset="0"/>
              </a:rPr>
              <a:t>Leicester is one of the best-connected cities in the </a:t>
            </a:r>
            <a:r>
              <a:rPr lang="en-GB" sz="1300" dirty="0" smtClean="0">
                <a:latin typeface="Arial" panose="020B0604020202020204" pitchFamily="34" charset="0"/>
                <a:cs typeface="Arial" panose="020B0604020202020204" pitchFamily="34" charset="0"/>
              </a:rPr>
              <a:t>country. It is at </a:t>
            </a:r>
            <a:r>
              <a:rPr lang="en-GB" sz="1300" dirty="0">
                <a:latin typeface="Arial" panose="020B0604020202020204" pitchFamily="34" charset="0"/>
                <a:cs typeface="Arial" panose="020B0604020202020204" pitchFamily="34" charset="0"/>
              </a:rPr>
              <a:t>the heart of </a:t>
            </a:r>
            <a:r>
              <a:rPr lang="en-GB" sz="1300" dirty="0" smtClean="0">
                <a:latin typeface="Arial" panose="020B0604020202020204" pitchFamily="34" charset="0"/>
                <a:cs typeface="Arial" panose="020B0604020202020204" pitchFamily="34" charset="0"/>
              </a:rPr>
              <a:t>the national </a:t>
            </a:r>
            <a:r>
              <a:rPr lang="en-GB" sz="1300" dirty="0">
                <a:latin typeface="Arial" panose="020B0604020202020204" pitchFamily="34" charset="0"/>
                <a:cs typeface="Arial" panose="020B0604020202020204" pitchFamily="34" charset="0"/>
              </a:rPr>
              <a:t>road network and East Midlands Airport is </a:t>
            </a:r>
            <a:r>
              <a:rPr lang="en-GB" sz="1300" dirty="0" smtClean="0">
                <a:latin typeface="Arial" panose="020B0604020202020204" pitchFamily="34" charset="0"/>
                <a:cs typeface="Arial" panose="020B0604020202020204" pitchFamily="34" charset="0"/>
              </a:rPr>
              <a:t>only 25 </a:t>
            </a:r>
            <a:r>
              <a:rPr lang="en-GB" sz="1300" dirty="0">
                <a:latin typeface="Arial" panose="020B0604020202020204" pitchFamily="34" charset="0"/>
                <a:cs typeface="Arial" panose="020B0604020202020204" pitchFamily="34" charset="0"/>
              </a:rPr>
              <a:t>minutes away. </a:t>
            </a:r>
            <a:endParaRPr lang="en-GB" sz="13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The </a:t>
            </a:r>
            <a:r>
              <a:rPr lang="en-GB" sz="1300" dirty="0">
                <a:latin typeface="Arial" panose="020B0604020202020204" pitchFamily="34" charset="0"/>
                <a:cs typeface="Arial" panose="020B0604020202020204" pitchFamily="34" charset="0"/>
              </a:rPr>
              <a:t>city centre has a vibrant retail </a:t>
            </a:r>
            <a:r>
              <a:rPr lang="en-GB" sz="1300" dirty="0" smtClean="0">
                <a:latin typeface="Arial" panose="020B0604020202020204" pitchFamily="34" charset="0"/>
                <a:cs typeface="Arial" panose="020B0604020202020204" pitchFamily="34" charset="0"/>
              </a:rPr>
              <a:t>sector, strengthened by </a:t>
            </a:r>
            <a:r>
              <a:rPr lang="en-GB" sz="1300" dirty="0">
                <a:latin typeface="Arial" panose="020B0604020202020204" pitchFamily="34" charset="0"/>
                <a:cs typeface="Arial" panose="020B0604020202020204" pitchFamily="34" charset="0"/>
              </a:rPr>
              <a:t>the development of the £</a:t>
            </a:r>
            <a:r>
              <a:rPr lang="en-GB" sz="1300" dirty="0" smtClean="0">
                <a:latin typeface="Arial" panose="020B0604020202020204" pitchFamily="34" charset="0"/>
                <a:cs typeface="Arial" panose="020B0604020202020204" pitchFamily="34" charset="0"/>
              </a:rPr>
              <a:t>350m </a:t>
            </a:r>
            <a:r>
              <a:rPr lang="en-GB" sz="1300" dirty="0" err="1">
                <a:latin typeface="Arial" panose="020B0604020202020204" pitchFamily="34" charset="0"/>
                <a:cs typeface="Arial" panose="020B0604020202020204" pitchFamily="34" charset="0"/>
              </a:rPr>
              <a:t>Highcross</a:t>
            </a:r>
            <a:r>
              <a:rPr lang="en-GB" sz="1300" dirty="0">
                <a:latin typeface="Arial" panose="020B0604020202020204" pitchFamily="34" charset="0"/>
                <a:cs typeface="Arial" panose="020B0604020202020204" pitchFamily="34" charset="0"/>
              </a:rPr>
              <a:t> shopping </a:t>
            </a:r>
            <a:r>
              <a:rPr lang="en-GB" sz="1300" dirty="0" smtClean="0">
                <a:latin typeface="Arial" panose="020B0604020202020204" pitchFamily="34" charset="0"/>
                <a:cs typeface="Arial" panose="020B0604020202020204" pitchFamily="34" charset="0"/>
              </a:rPr>
              <a:t>centre.</a:t>
            </a:r>
          </a:p>
          <a:p>
            <a:pPr marL="0" indent="0" algn="just">
              <a:lnSpc>
                <a:spcPct val="100000"/>
              </a:lnSpc>
              <a:spcBef>
                <a:spcPts val="336"/>
              </a:spcBef>
              <a:buNone/>
            </a:pPr>
            <a:endParaRPr lang="en-GB" sz="1000" dirty="0" smtClean="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a:latin typeface="Arial" panose="020B0604020202020204" pitchFamily="34" charset="0"/>
                <a:cs typeface="Arial" panose="020B0604020202020204" pitchFamily="34" charset="0"/>
              </a:rPr>
              <a:t>The city appointed its first directly elected </a:t>
            </a:r>
            <a:r>
              <a:rPr lang="en-GB" sz="1300" dirty="0" smtClean="0">
                <a:latin typeface="Arial" panose="020B0604020202020204" pitchFamily="34" charset="0"/>
                <a:cs typeface="Arial" panose="020B0604020202020204" pitchFamily="34" charset="0"/>
              </a:rPr>
              <a:t>mayor</a:t>
            </a:r>
            <a:r>
              <a:rPr lang="en-GB" sz="1300" dirty="0">
                <a:latin typeface="Arial" panose="020B0604020202020204" pitchFamily="34" charset="0"/>
                <a:cs typeface="Arial" panose="020B0604020202020204" pitchFamily="34" charset="0"/>
              </a:rPr>
              <a:t>, Sir Peter </a:t>
            </a:r>
            <a:r>
              <a:rPr lang="en-GB" sz="1300" dirty="0" err="1">
                <a:latin typeface="Arial" panose="020B0604020202020204" pitchFamily="34" charset="0"/>
                <a:cs typeface="Arial" panose="020B0604020202020204" pitchFamily="34" charset="0"/>
              </a:rPr>
              <a:t>Soulsby</a:t>
            </a:r>
            <a:r>
              <a:rPr lang="en-GB" sz="1300" dirty="0">
                <a:latin typeface="Arial" panose="020B0604020202020204" pitchFamily="34" charset="0"/>
                <a:cs typeface="Arial" panose="020B0604020202020204" pitchFamily="34" charset="0"/>
              </a:rPr>
              <a:t>, in 2011</a:t>
            </a:r>
            <a:r>
              <a:rPr lang="en-GB" sz="1300" dirty="0" smtClean="0">
                <a:latin typeface="Arial" panose="020B0604020202020204" pitchFamily="34" charset="0"/>
                <a:cs typeface="Arial" panose="020B0604020202020204" pitchFamily="34" charset="0"/>
              </a:rPr>
              <a:t>.</a:t>
            </a:r>
          </a:p>
          <a:p>
            <a:pPr marL="0" indent="0" algn="just">
              <a:lnSpc>
                <a:spcPct val="100000"/>
              </a:lnSpc>
              <a:spcBef>
                <a:spcPts val="336"/>
              </a:spcBef>
              <a:buNone/>
            </a:pPr>
            <a:endParaRPr lang="en-GB" sz="1000" dirty="0">
              <a:latin typeface="Arial" panose="020B0604020202020204" pitchFamily="34" charset="0"/>
              <a:cs typeface="Arial" panose="020B0604020202020204" pitchFamily="34" charset="0"/>
            </a:endParaRPr>
          </a:p>
          <a:p>
            <a:pPr marL="0" indent="0" algn="just">
              <a:lnSpc>
                <a:spcPct val="100000"/>
              </a:lnSpc>
              <a:spcBef>
                <a:spcPts val="336"/>
              </a:spcBef>
              <a:buNone/>
            </a:pPr>
            <a:r>
              <a:rPr lang="en-GB" sz="1300" dirty="0" smtClean="0">
                <a:latin typeface="Arial" panose="020B0604020202020204" pitchFamily="34" charset="0"/>
                <a:cs typeface="Arial" panose="020B0604020202020204" pitchFamily="34" charset="0"/>
              </a:rPr>
              <a:t>In 2012, Leicester was at the centre of much media frenzy when the bones of King Richard III were found buried under a car park in the </a:t>
            </a:r>
            <a:r>
              <a:rPr lang="en-GB" sz="1300" dirty="0" err="1" smtClean="0">
                <a:latin typeface="Arial" panose="020B0604020202020204" pitchFamily="34" charset="0"/>
                <a:cs typeface="Arial" panose="020B0604020202020204" pitchFamily="34" charset="0"/>
              </a:rPr>
              <a:t>Greyfriars</a:t>
            </a:r>
            <a:r>
              <a:rPr lang="en-GB" sz="1300" dirty="0" smtClean="0">
                <a:latin typeface="Arial" panose="020B0604020202020204" pitchFamily="34" charset="0"/>
                <a:cs typeface="Arial" panose="020B0604020202020204" pitchFamily="34" charset="0"/>
              </a:rPr>
              <a:t> area.</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57989" y="1693768"/>
            <a:ext cx="3257046" cy="2771885"/>
          </a:xfrm>
          <a:prstGeom prst="rect">
            <a:avLst/>
          </a:prstGeom>
        </p:spPr>
      </p:pic>
      <p:sp>
        <p:nvSpPr>
          <p:cNvPr id="7" name="Rectangle 6"/>
          <p:cNvSpPr/>
          <p:nvPr/>
        </p:nvSpPr>
        <p:spPr>
          <a:xfrm>
            <a:off x="5157989" y="4635103"/>
            <a:ext cx="3257046" cy="400110"/>
          </a:xfrm>
          <a:prstGeom prst="rect">
            <a:avLst/>
          </a:prstGeom>
        </p:spPr>
        <p:txBody>
          <a:bodyPr wrap="square">
            <a:spAutoFit/>
          </a:bodyPr>
          <a:lstStyle/>
          <a:p>
            <a:pPr algn="ctr"/>
            <a:r>
              <a:rPr lang="en-GB" sz="1000" dirty="0">
                <a:latin typeface="Arial" pitchFamily="34" charset="0"/>
                <a:ea typeface="Source Sans Pro Light" panose="020B0403030403020204" pitchFamily="34" charset="0"/>
                <a:cs typeface="Arial" pitchFamily="34" charset="0"/>
              </a:rPr>
              <a:t>High Cross, Leicester</a:t>
            </a:r>
          </a:p>
          <a:p>
            <a:pPr algn="ctr"/>
            <a:r>
              <a:rPr lang="en-GB" sz="1000" dirty="0" smtClean="0">
                <a:latin typeface="Arial" pitchFamily="34" charset="0"/>
                <a:ea typeface="Source Sans Pro Light" panose="020B0403030403020204" pitchFamily="34" charset="0"/>
                <a:cs typeface="Arial" pitchFamily="34" charset="0"/>
              </a:rPr>
              <a:t>[</a:t>
            </a:r>
            <a:r>
              <a:rPr lang="en-GB" sz="1000" smtClean="0">
                <a:latin typeface="Arial" pitchFamily="34" charset="0"/>
                <a:ea typeface="Source Sans Pro Light" panose="020B0403030403020204" pitchFamily="34" charset="0"/>
                <a:cs typeface="Arial" pitchFamily="34" charset="0"/>
              </a:rPr>
              <a:t>Reproduced with </a:t>
            </a:r>
            <a:r>
              <a:rPr lang="en-GB" sz="1000" dirty="0">
                <a:latin typeface="Arial" pitchFamily="34" charset="0"/>
                <a:ea typeface="Source Sans Pro Light" panose="020B0403030403020204" pitchFamily="34" charset="0"/>
                <a:cs typeface="Arial" pitchFamily="34" charset="0"/>
              </a:rPr>
              <a:t>permission of Leicester City </a:t>
            </a:r>
            <a:r>
              <a:rPr lang="en-GB" sz="1000" dirty="0" smtClean="0">
                <a:latin typeface="Arial" pitchFamily="34" charset="0"/>
                <a:ea typeface="Source Sans Pro Light" panose="020B0403030403020204" pitchFamily="34" charset="0"/>
                <a:cs typeface="Arial" pitchFamily="34" charset="0"/>
              </a:rPr>
              <a:t>Council]</a:t>
            </a:r>
            <a:endParaRPr lang="en-GB" sz="1000" dirty="0">
              <a:latin typeface="Arial" pitchFamily="34" charset="0"/>
              <a:ea typeface="Source Sans Pro Light" panose="020B0403030403020204" pitchFamily="34" charset="0"/>
              <a:cs typeface="Arial" pitchFamily="34" charset="0"/>
            </a:endParaRPr>
          </a:p>
        </p:txBody>
      </p:sp>
      <p:sp>
        <p:nvSpPr>
          <p:cNvPr id="8" name="TextBox 7"/>
          <p:cNvSpPr txBox="1"/>
          <p:nvPr/>
        </p:nvSpPr>
        <p:spPr>
          <a:xfrm>
            <a:off x="5157989" y="5151552"/>
            <a:ext cx="3449061" cy="830997"/>
          </a:xfrm>
          <a:prstGeom prst="rect">
            <a:avLst/>
          </a:prstGeom>
          <a:noFill/>
        </p:spPr>
        <p:txBody>
          <a:bodyPr wrap="square" rtlCol="0">
            <a:spAutoFit/>
          </a:bodyPr>
          <a:lstStyle/>
          <a:p>
            <a:r>
              <a:rPr lang="en-GB" sz="1600" b="1" dirty="0" smtClean="0">
                <a:latin typeface="Arial" pitchFamily="34" charset="0"/>
                <a:cs typeface="Arial" pitchFamily="34" charset="0"/>
              </a:rPr>
              <a:t>What do you think is the most significant building in Leicester’s history and why?</a:t>
            </a:r>
            <a:endParaRPr lang="en-GB" sz="1600" b="1" dirty="0">
              <a:latin typeface="Arial" pitchFamily="34" charset="0"/>
              <a:cs typeface="Arial" pitchFamily="34" charset="0"/>
            </a:endParaRPr>
          </a:p>
        </p:txBody>
      </p:sp>
    </p:spTree>
    <p:extLst>
      <p:ext uri="{BB962C8B-B14F-4D97-AF65-F5344CB8AC3E}">
        <p14:creationId xmlns:p14="http://schemas.microsoft.com/office/powerpoint/2010/main" val="11936437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4224</TotalTime>
  <Words>3642</Words>
  <Application>Microsoft Office PowerPoint</Application>
  <PresentationFormat>On-screen Show (4:3)</PresentationFormat>
  <Paragraphs>254</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(AD 43) The Romans Invade</vt:lpstr>
      <vt:lpstr>(2nd Century) The Romans Make  Leicester Home</vt:lpstr>
      <vt:lpstr>(3rd Century) Roman Leicester Thrives</vt:lpstr>
      <vt:lpstr> (4th Century) The Romans Leave Leicester </vt:lpstr>
      <vt:lpstr>(AD 410) Saxon Leicester</vt:lpstr>
      <vt:lpstr>(c. AD 500-50) Glen Parva Lady</vt:lpstr>
      <vt:lpstr>(7th Century) From Paganism to Christianity</vt:lpstr>
      <vt:lpstr> (8th Century) Offa, King of Mercia </vt:lpstr>
      <vt:lpstr>(9th Century) The Vikings and Danelaw</vt:lpstr>
      <vt:lpstr>(10th Century) The Woman Warrior </vt:lpstr>
      <vt:lpstr>(11th Century) The Norman Conquest</vt:lpstr>
      <vt:lpstr>(11th Century) Leicester Castle</vt:lpstr>
      <vt:lpstr>(12th Century) St. Mary de Castro</vt:lpstr>
      <vt:lpstr>(13th Century) Greyfriars</vt:lpstr>
      <vt:lpstr>(14th Century) Leicester’s Guilds</vt:lpstr>
      <vt:lpstr>(15th Century) Richard III</vt:lpstr>
      <vt:lpstr>(16th Century) The Tudors</vt:lpstr>
      <vt:lpstr>(17th Century) English Civil War</vt:lpstr>
      <vt:lpstr>(18th Century) Industrial Leicester</vt:lpstr>
      <vt:lpstr>(19th Century) Growing Prosperity </vt:lpstr>
      <vt:lpstr>(20th Century) Two World Wars and Social Change </vt:lpstr>
      <vt:lpstr>(21st Century) Modern Leicester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Iron Age Leicester (AD</dc:title>
  <dc:creator>Chris Fiddler</dc:creator>
  <cp:lastModifiedBy>McHarg, Catherine</cp:lastModifiedBy>
  <cp:revision>244</cp:revision>
  <cp:lastPrinted>2015-02-19T18:55:58Z</cp:lastPrinted>
  <dcterms:created xsi:type="dcterms:W3CDTF">2015-02-17T11:11:00Z</dcterms:created>
  <dcterms:modified xsi:type="dcterms:W3CDTF">2016-08-25T08:07:09Z</dcterms:modified>
</cp:coreProperties>
</file>