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3"/>
  </p:handout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Debbie Steel" initial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prnPr prnWhat="handouts4"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3" d="100"/>
          <a:sy n="73" d="100"/>
        </p:scale>
        <p:origin x="-1884" y="-4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C9FF400-7CF0-B34E-B6A3-AACF78CF7F44}" type="datetimeFigureOut">
              <a:rPr lang="en-US" smtClean="0"/>
              <a:t>8/25/2016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1AE1D2B-29AE-0946-987B-76A956477050}" type="slidenum">
              <a:rPr lang="en-US" smtClean="0"/>
              <a:t>‹#›</a:t>
            </a:fld>
            <a:endParaRPr lang="en-US"/>
          </a:p>
        </p:txBody>
      </p:sp>
    </p:spTree>
    <p:extLst>
      <p:ext uri="{BB962C8B-B14F-4D97-AF65-F5344CB8AC3E}">
        <p14:creationId xmlns:p14="http://schemas.microsoft.com/office/powerpoint/2010/main" val="55800007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8A493E2-AC4C-4E37-BBD3-75AC720BD3EA}" type="datetimeFigureOut">
              <a:rPr lang="en-GB" smtClean="0"/>
              <a:t>25/08/2016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33FBA-A4ED-4160-920C-B5566B2642C5}" type="slidenum">
              <a:rPr lang="en-GB" smtClean="0"/>
              <a:t>‹#›</a:t>
            </a:fld>
            <a:endParaRPr lang="en-GB"/>
          </a:p>
        </p:txBody>
      </p:sp>
    </p:spTree>
    <p:extLst>
      <p:ext uri="{BB962C8B-B14F-4D97-AF65-F5344CB8AC3E}">
        <p14:creationId xmlns:p14="http://schemas.microsoft.com/office/powerpoint/2010/main" val="14079145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A493E2-AC4C-4E37-BBD3-75AC720BD3EA}" type="datetimeFigureOut">
              <a:rPr lang="en-GB" smtClean="0"/>
              <a:t>25/08/2016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33FBA-A4ED-4160-920C-B5566B2642C5}" type="slidenum">
              <a:rPr lang="en-GB" smtClean="0"/>
              <a:t>‹#›</a:t>
            </a:fld>
            <a:endParaRPr lang="en-GB"/>
          </a:p>
        </p:txBody>
      </p:sp>
    </p:spTree>
    <p:extLst>
      <p:ext uri="{BB962C8B-B14F-4D97-AF65-F5344CB8AC3E}">
        <p14:creationId xmlns:p14="http://schemas.microsoft.com/office/powerpoint/2010/main" val="17767520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A493E2-AC4C-4E37-BBD3-75AC720BD3EA}" type="datetimeFigureOut">
              <a:rPr lang="en-GB" smtClean="0"/>
              <a:t>25/08/2016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33FBA-A4ED-4160-920C-B5566B2642C5}" type="slidenum">
              <a:rPr lang="en-GB" smtClean="0"/>
              <a:t>‹#›</a:t>
            </a:fld>
            <a:endParaRPr lang="en-GB"/>
          </a:p>
        </p:txBody>
      </p:sp>
    </p:spTree>
    <p:extLst>
      <p:ext uri="{BB962C8B-B14F-4D97-AF65-F5344CB8AC3E}">
        <p14:creationId xmlns:p14="http://schemas.microsoft.com/office/powerpoint/2010/main" val="556475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8A493E2-AC4C-4E37-BBD3-75AC720BD3EA}" type="datetimeFigureOut">
              <a:rPr lang="en-GB" smtClean="0"/>
              <a:t>25/08/2016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033FBA-A4ED-4160-920C-B5566B2642C5}" type="slidenum">
              <a:rPr lang="en-GB" smtClean="0"/>
              <a:t>‹#›</a:t>
            </a:fld>
            <a:endParaRPr lang="en-GB"/>
          </a:p>
        </p:txBody>
      </p:sp>
    </p:spTree>
    <p:extLst>
      <p:ext uri="{BB962C8B-B14F-4D97-AF65-F5344CB8AC3E}">
        <p14:creationId xmlns:p14="http://schemas.microsoft.com/office/powerpoint/2010/main" val="821500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8A493E2-AC4C-4E37-BBD3-75AC720BD3EA}" type="datetimeFigureOut">
              <a:rPr lang="en-GB" smtClean="0"/>
              <a:t>25/08/2016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033FBA-A4ED-4160-920C-B5566B2642C5}" type="slidenum">
              <a:rPr lang="en-GB" smtClean="0"/>
              <a:t>‹#›</a:t>
            </a:fld>
            <a:endParaRPr lang="en-GB"/>
          </a:p>
        </p:txBody>
      </p:sp>
    </p:spTree>
    <p:extLst>
      <p:ext uri="{BB962C8B-B14F-4D97-AF65-F5344CB8AC3E}">
        <p14:creationId xmlns:p14="http://schemas.microsoft.com/office/powerpoint/2010/main" val="35383378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8A493E2-AC4C-4E37-BBD3-75AC720BD3EA}" type="datetimeFigureOut">
              <a:rPr lang="en-GB" smtClean="0"/>
              <a:t>25/08/2016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033FBA-A4ED-4160-920C-B5566B2642C5}" type="slidenum">
              <a:rPr lang="en-GB" smtClean="0"/>
              <a:t>‹#›</a:t>
            </a:fld>
            <a:endParaRPr lang="en-GB"/>
          </a:p>
        </p:txBody>
      </p:sp>
    </p:spTree>
    <p:extLst>
      <p:ext uri="{BB962C8B-B14F-4D97-AF65-F5344CB8AC3E}">
        <p14:creationId xmlns:p14="http://schemas.microsoft.com/office/powerpoint/2010/main" val="2014491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A493E2-AC4C-4E37-BBD3-75AC720BD3EA}" type="datetimeFigureOut">
              <a:rPr lang="en-GB" smtClean="0"/>
              <a:t>25/08/2016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033FBA-A4ED-4160-920C-B5566B2642C5}" type="slidenum">
              <a:rPr lang="en-GB" smtClean="0"/>
              <a:t>‹#›</a:t>
            </a:fld>
            <a:endParaRPr lang="en-GB"/>
          </a:p>
        </p:txBody>
      </p:sp>
    </p:spTree>
    <p:extLst>
      <p:ext uri="{BB962C8B-B14F-4D97-AF65-F5344CB8AC3E}">
        <p14:creationId xmlns:p14="http://schemas.microsoft.com/office/powerpoint/2010/main" val="18670703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A493E2-AC4C-4E37-BBD3-75AC720BD3EA}" type="datetimeFigureOut">
              <a:rPr lang="en-GB" smtClean="0"/>
              <a:t>25/08/2016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033FBA-A4ED-4160-920C-B5566B2642C5}" type="slidenum">
              <a:rPr lang="en-GB" smtClean="0"/>
              <a:t>‹#›</a:t>
            </a:fld>
            <a:endParaRPr lang="en-GB"/>
          </a:p>
        </p:txBody>
      </p:sp>
    </p:spTree>
    <p:extLst>
      <p:ext uri="{BB962C8B-B14F-4D97-AF65-F5344CB8AC3E}">
        <p14:creationId xmlns:p14="http://schemas.microsoft.com/office/powerpoint/2010/main" val="40977747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A493E2-AC4C-4E37-BBD3-75AC720BD3EA}" type="datetimeFigureOut">
              <a:rPr lang="en-GB" smtClean="0"/>
              <a:t>25/08/2016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033FBA-A4ED-4160-920C-B5566B2642C5}" type="slidenum">
              <a:rPr lang="en-GB" smtClean="0"/>
              <a:t>‹#›</a:t>
            </a:fld>
            <a:endParaRPr lang="en-GB"/>
          </a:p>
        </p:txBody>
      </p:sp>
    </p:spTree>
    <p:extLst>
      <p:ext uri="{BB962C8B-B14F-4D97-AF65-F5344CB8AC3E}">
        <p14:creationId xmlns:p14="http://schemas.microsoft.com/office/powerpoint/2010/main" val="25851921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A493E2-AC4C-4E37-BBD3-75AC720BD3EA}" type="datetimeFigureOut">
              <a:rPr lang="en-GB" smtClean="0"/>
              <a:t>25/08/2016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33FBA-A4ED-4160-920C-B5566B2642C5}" type="slidenum">
              <a:rPr lang="en-GB" smtClean="0"/>
              <a:t>‹#›</a:t>
            </a:fld>
            <a:endParaRPr lang="en-GB"/>
          </a:p>
        </p:txBody>
      </p:sp>
    </p:spTree>
    <p:extLst>
      <p:ext uri="{BB962C8B-B14F-4D97-AF65-F5344CB8AC3E}">
        <p14:creationId xmlns:p14="http://schemas.microsoft.com/office/powerpoint/2010/main" val="4108941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A493E2-AC4C-4E37-BBD3-75AC720BD3EA}" type="datetimeFigureOut">
              <a:rPr lang="en-GB" smtClean="0"/>
              <a:t>25/08/2016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33FBA-A4ED-4160-920C-B5566B2642C5}" type="slidenum">
              <a:rPr lang="en-GB" smtClean="0"/>
              <a:t>‹#›</a:t>
            </a:fld>
            <a:endParaRPr lang="en-GB"/>
          </a:p>
        </p:txBody>
      </p:sp>
    </p:spTree>
    <p:extLst>
      <p:ext uri="{BB962C8B-B14F-4D97-AF65-F5344CB8AC3E}">
        <p14:creationId xmlns:p14="http://schemas.microsoft.com/office/powerpoint/2010/main" val="4148127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quarter" idx="2"/>
          </p:nvPr>
        </p:nvSpPr>
        <p:spPr>
          <a:xfrm>
            <a:off x="4648200" y="1600200"/>
            <a:ext cx="40386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48200" y="3938588"/>
            <a:ext cx="40386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descr="EH Education logo - left align"/>
          <p:cNvSpPr>
            <a:spLocks noGrp="1" noChangeArrowheads="1"/>
          </p:cNvSpPr>
          <p:nvPr>
            <p:ph type="dt" sz="half" idx="10"/>
          </p:nvPr>
        </p:nvSpPr>
        <p:spPr>
          <a:ln/>
        </p:spPr>
        <p:txBody>
          <a:bodyPr/>
          <a:lstStyle>
            <a:lvl1pPr>
              <a:defRPr/>
            </a:lvl1pPr>
          </a:lstStyle>
          <a:p>
            <a:pPr>
              <a:defRPr/>
            </a:pPr>
            <a:endParaRPr lang="en-US" dirty="0"/>
          </a:p>
        </p:txBody>
      </p:sp>
      <p:sp>
        <p:nvSpPr>
          <p:cNvPr id="7"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8" name="Rectangle 6"/>
          <p:cNvSpPr>
            <a:spLocks noGrp="1" noChangeArrowheads="1"/>
          </p:cNvSpPr>
          <p:nvPr>
            <p:ph type="sldNum" sz="quarter" idx="12"/>
          </p:nvPr>
        </p:nvSpPr>
        <p:spPr>
          <a:ln/>
        </p:spPr>
        <p:txBody>
          <a:bodyPr/>
          <a:lstStyle>
            <a:lvl1pPr>
              <a:defRPr/>
            </a:lvl1pPr>
          </a:lstStyle>
          <a:p>
            <a:pPr>
              <a:defRPr/>
            </a:pPr>
            <a:fld id="{619E201F-590A-4E51-ABA6-FA6D53B0063B}" type="slidenum">
              <a:rPr lang="en-GB"/>
              <a:pPr>
                <a:defRPr/>
              </a:pPr>
              <a:t>‹#›</a:t>
            </a:fld>
            <a:endParaRPr lang="en-GB" dirty="0"/>
          </a:p>
        </p:txBody>
      </p:sp>
      <p:pic>
        <p:nvPicPr>
          <p:cNvPr id="9" name="Picture 6"/>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68313" y="6248400"/>
            <a:ext cx="1325562" cy="4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83308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A493E2-AC4C-4E37-BBD3-75AC720BD3EA}" type="datetimeFigureOut">
              <a:rPr lang="en-GB" smtClean="0"/>
              <a:t>25/08/2016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033FBA-A4ED-4160-920C-B5566B2642C5}" type="slidenum">
              <a:rPr lang="en-GB" smtClean="0"/>
              <a:t>‹#›</a:t>
            </a:fld>
            <a:endParaRPr lang="en-GB"/>
          </a:p>
        </p:txBody>
      </p:sp>
    </p:spTree>
    <p:extLst>
      <p:ext uri="{BB962C8B-B14F-4D97-AF65-F5344CB8AC3E}">
        <p14:creationId xmlns:p14="http://schemas.microsoft.com/office/powerpoint/2010/main" val="12323314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sz="4900" b="1" dirty="0" smtClean="0">
                <a:latin typeface="Arial" pitchFamily="34" charset="0"/>
                <a:cs typeface="Arial" pitchFamily="34" charset="0"/>
              </a:rPr>
              <a:t>(100 BC) Clifton Down Camp </a:t>
            </a:r>
            <a:r>
              <a:rPr lang="en-GB" b="1" dirty="0">
                <a:latin typeface="Source Sans Pro Light" pitchFamily="34" charset="0"/>
              </a:rPr>
              <a:t/>
            </a:r>
            <a:br>
              <a:rPr lang="en-GB" b="1" dirty="0">
                <a:latin typeface="Source Sans Pro Light" pitchFamily="34" charset="0"/>
              </a:rPr>
            </a:br>
            <a:endParaRPr lang="en-GB" altLang="en-US" b="1" dirty="0" smtClean="0">
              <a:latin typeface="Source Sans Pro Light" pitchFamily="34" charset="0"/>
            </a:endParaRPr>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sz="1400" dirty="0">
                <a:latin typeface="Arial" pitchFamily="34" charset="0"/>
                <a:cs typeface="Arial" pitchFamily="34" charset="0"/>
              </a:rPr>
              <a:t>We do not have much evidence about the people living in the Bristol region before the Romans arrived. We do know from later Roman writing that a tribe called the </a:t>
            </a:r>
            <a:r>
              <a:rPr lang="en-GB" sz="1400" dirty="0" err="1">
                <a:latin typeface="Arial" pitchFamily="34" charset="0"/>
                <a:cs typeface="Arial" pitchFamily="34" charset="0"/>
              </a:rPr>
              <a:t>Dobunni</a:t>
            </a:r>
            <a:r>
              <a:rPr lang="en-GB" sz="1400" dirty="0">
                <a:latin typeface="Arial" pitchFamily="34" charset="0"/>
                <a:cs typeface="Arial" pitchFamily="34" charset="0"/>
              </a:rPr>
              <a:t> (possibly meaning </a:t>
            </a:r>
            <a:r>
              <a:rPr lang="en-GB" sz="1400" dirty="0" smtClean="0">
                <a:latin typeface="Arial" pitchFamily="34" charset="0"/>
                <a:cs typeface="Arial" pitchFamily="34" charset="0"/>
              </a:rPr>
              <a:t>‘the </a:t>
            </a:r>
            <a:r>
              <a:rPr lang="en-GB" sz="1400" dirty="0">
                <a:latin typeface="Arial" pitchFamily="34" charset="0"/>
                <a:cs typeface="Arial" pitchFamily="34" charset="0"/>
              </a:rPr>
              <a:t>v</a:t>
            </a:r>
            <a:r>
              <a:rPr lang="en-GB" sz="1400" dirty="0" smtClean="0">
                <a:latin typeface="Arial" pitchFamily="34" charset="0"/>
                <a:cs typeface="Arial" pitchFamily="34" charset="0"/>
              </a:rPr>
              <a:t>ictorious </a:t>
            </a:r>
            <a:r>
              <a:rPr lang="en-GB" sz="1400" dirty="0">
                <a:latin typeface="Arial" pitchFamily="34" charset="0"/>
                <a:cs typeface="Arial" pitchFamily="34" charset="0"/>
              </a:rPr>
              <a:t>o</a:t>
            </a:r>
            <a:r>
              <a:rPr lang="en-GB" sz="1400" dirty="0" smtClean="0">
                <a:latin typeface="Arial" pitchFamily="34" charset="0"/>
                <a:cs typeface="Arial" pitchFamily="34" charset="0"/>
              </a:rPr>
              <a:t>nes’) </a:t>
            </a:r>
            <a:r>
              <a:rPr lang="en-GB" sz="1400" dirty="0">
                <a:latin typeface="Arial" pitchFamily="34" charset="0"/>
                <a:cs typeface="Arial" pitchFamily="34" charset="0"/>
              </a:rPr>
              <a:t>lived here. </a:t>
            </a:r>
            <a:endParaRPr lang="en-GB" sz="1400" dirty="0" smtClean="0">
              <a:latin typeface="Arial" pitchFamily="34" charset="0"/>
              <a:cs typeface="Arial" pitchFamily="34" charset="0"/>
            </a:endParaRPr>
          </a:p>
          <a:p>
            <a:pPr marL="0" indent="0" algn="just">
              <a:buNone/>
            </a:pPr>
            <a:endParaRPr lang="en-GB" sz="1400" dirty="0" smtClean="0">
              <a:latin typeface="Arial" pitchFamily="34" charset="0"/>
              <a:cs typeface="Arial" pitchFamily="34" charset="0"/>
            </a:endParaRPr>
          </a:p>
          <a:p>
            <a:pPr marL="0" indent="0" algn="just">
              <a:buNone/>
            </a:pPr>
            <a:r>
              <a:rPr lang="en-GB" sz="1400" dirty="0" smtClean="0">
                <a:latin typeface="Arial" pitchFamily="34" charset="0"/>
                <a:cs typeface="Arial" pitchFamily="34" charset="0"/>
              </a:rPr>
              <a:t>Rarely </a:t>
            </a:r>
            <a:r>
              <a:rPr lang="en-GB" sz="1400" dirty="0">
                <a:latin typeface="Arial" pitchFamily="34" charset="0"/>
                <a:cs typeface="Arial" pitchFamily="34" charset="0"/>
              </a:rPr>
              <a:t>has evidence of these peoples’ homes been found, but there are several </a:t>
            </a:r>
            <a:r>
              <a:rPr lang="en-GB" sz="1400" dirty="0" smtClean="0">
                <a:latin typeface="Arial" pitchFamily="34" charset="0"/>
                <a:cs typeface="Arial" pitchFamily="34" charset="0"/>
              </a:rPr>
              <a:t>hill-top </a:t>
            </a:r>
            <a:r>
              <a:rPr lang="en-GB" sz="1400" dirty="0">
                <a:latin typeface="Arial" pitchFamily="34" charset="0"/>
                <a:cs typeface="Arial" pitchFamily="34" charset="0"/>
              </a:rPr>
              <a:t>enclosures in the area known as </a:t>
            </a:r>
            <a:r>
              <a:rPr lang="en-GB" sz="1400" dirty="0" smtClean="0">
                <a:latin typeface="Arial" pitchFamily="34" charset="0"/>
                <a:cs typeface="Arial" pitchFamily="34" charset="0"/>
              </a:rPr>
              <a:t>hill forts </a:t>
            </a:r>
            <a:r>
              <a:rPr lang="en-GB" sz="1400" dirty="0">
                <a:latin typeface="Arial" pitchFamily="34" charset="0"/>
                <a:cs typeface="Arial" pitchFamily="34" charset="0"/>
              </a:rPr>
              <a:t>that date to the Iron Age. These </a:t>
            </a:r>
            <a:r>
              <a:rPr lang="en-GB" sz="1400" dirty="0" smtClean="0">
                <a:latin typeface="Arial" pitchFamily="34" charset="0"/>
                <a:cs typeface="Arial" pitchFamily="34" charset="0"/>
              </a:rPr>
              <a:t>hill forts </a:t>
            </a:r>
            <a:r>
              <a:rPr lang="en-GB" sz="1400" dirty="0">
                <a:latin typeface="Arial" pitchFamily="34" charset="0"/>
                <a:cs typeface="Arial" pitchFamily="34" charset="0"/>
              </a:rPr>
              <a:t>probably had a variety of </a:t>
            </a:r>
            <a:r>
              <a:rPr lang="en-GB" sz="1400" dirty="0" smtClean="0">
                <a:latin typeface="Arial" pitchFamily="34" charset="0"/>
                <a:cs typeface="Arial" pitchFamily="34" charset="0"/>
              </a:rPr>
              <a:t>uses, </a:t>
            </a:r>
            <a:r>
              <a:rPr lang="en-GB" sz="1400" dirty="0">
                <a:latin typeface="Arial" pitchFamily="34" charset="0"/>
                <a:cs typeface="Arial" pitchFamily="34" charset="0"/>
              </a:rPr>
              <a:t>such as tribal meeting places, lookout points or beacon sites where fires could be used to send warnings to other areas. </a:t>
            </a:r>
            <a:endParaRPr lang="en-GB" sz="1400" dirty="0" smtClean="0">
              <a:latin typeface="Arial" pitchFamily="34" charset="0"/>
              <a:cs typeface="Arial" pitchFamily="34" charset="0"/>
            </a:endParaRPr>
          </a:p>
          <a:p>
            <a:pPr marL="0" indent="0" algn="just">
              <a:buNone/>
            </a:pPr>
            <a:endParaRPr lang="en-GB" sz="1400" dirty="0">
              <a:latin typeface="Arial" pitchFamily="34" charset="0"/>
              <a:cs typeface="Arial" pitchFamily="34" charset="0"/>
            </a:endParaRPr>
          </a:p>
          <a:p>
            <a:pPr marL="0" indent="0" algn="just">
              <a:buNone/>
            </a:pPr>
            <a:r>
              <a:rPr lang="en-GB" sz="1400" dirty="0">
                <a:latin typeface="Arial" pitchFamily="34" charset="0"/>
                <a:cs typeface="Arial" pitchFamily="34" charset="0"/>
              </a:rPr>
              <a:t>On either side of the Avon Gorge in Bristol there are three </a:t>
            </a:r>
            <a:r>
              <a:rPr lang="en-GB" sz="1400" dirty="0" smtClean="0">
                <a:latin typeface="Arial" pitchFamily="34" charset="0"/>
                <a:cs typeface="Arial" pitchFamily="34" charset="0"/>
              </a:rPr>
              <a:t>hill forts </a:t>
            </a:r>
            <a:r>
              <a:rPr lang="en-GB" sz="1400" dirty="0">
                <a:latin typeface="Arial" pitchFamily="34" charset="0"/>
                <a:cs typeface="Arial" pitchFamily="34" charset="0"/>
              </a:rPr>
              <a:t>very close to each </a:t>
            </a:r>
            <a:r>
              <a:rPr lang="en-GB" sz="1400" dirty="0" smtClean="0">
                <a:latin typeface="Arial" pitchFamily="34" charset="0"/>
                <a:cs typeface="Arial" pitchFamily="34" charset="0"/>
              </a:rPr>
              <a:t>other: </a:t>
            </a:r>
            <a:r>
              <a:rPr lang="en-GB" sz="1400" dirty="0">
                <a:latin typeface="Arial" pitchFamily="34" charset="0"/>
                <a:cs typeface="Arial" pitchFamily="34" charset="0"/>
              </a:rPr>
              <a:t>Clifton Down Camp on the Bristol side, Stoke Leigh Camp and </a:t>
            </a:r>
            <a:r>
              <a:rPr lang="en-GB" sz="1400" dirty="0" err="1">
                <a:latin typeface="Arial" pitchFamily="34" charset="0"/>
                <a:cs typeface="Arial" pitchFamily="34" charset="0"/>
              </a:rPr>
              <a:t>Burghwalls</a:t>
            </a:r>
            <a:r>
              <a:rPr lang="en-GB" sz="1400" dirty="0">
                <a:latin typeface="Arial" pitchFamily="34" charset="0"/>
                <a:cs typeface="Arial" pitchFamily="34" charset="0"/>
              </a:rPr>
              <a:t> in North Somerset.</a:t>
            </a: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0485" y="4365104"/>
            <a:ext cx="4038600" cy="1545035"/>
          </a:xfrm>
        </p:spPr>
        <p:txBody>
          <a:bodyPr>
            <a:normAutofit/>
          </a:bodyPr>
          <a:lstStyle/>
          <a:p>
            <a:pPr marL="0" indent="0" algn="ctr" eaLnBrk="1" hangingPunct="1">
              <a:spcBef>
                <a:spcPts val="0"/>
              </a:spcBef>
              <a:buFontTx/>
              <a:buNone/>
            </a:pPr>
            <a:endParaRPr lang="en-GB" altLang="en-US" sz="1000" dirty="0" smtClean="0">
              <a:latin typeface="Arial" panose="020B0604020202020204" pitchFamily="34" charset="0"/>
              <a:cs typeface="Arial" panose="020B0604020202020204" pitchFamily="34" charset="0"/>
            </a:endParaRPr>
          </a:p>
          <a:p>
            <a:pPr marL="0" indent="0" algn="ctr">
              <a:spcBef>
                <a:spcPts val="0"/>
              </a:spcBef>
              <a:buNone/>
            </a:pPr>
            <a:r>
              <a:rPr lang="en-GB" sz="1000" dirty="0" smtClean="0">
                <a:latin typeface="Arial" pitchFamily="34" charset="0"/>
                <a:cs typeface="Arial" pitchFamily="34" charset="0"/>
              </a:rPr>
              <a:t>Earthworks reveal the entrance to Clifton Down Camp.</a:t>
            </a:r>
          </a:p>
          <a:p>
            <a:pPr marL="0" indent="0" algn="ctr">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M</a:t>
            </a:r>
            <a:r>
              <a:rPr lang="en-GB" sz="1000" dirty="0" smtClean="0">
                <a:latin typeface="Arial" pitchFamily="34" charset="0"/>
                <a:cs typeface="Arial" pitchFamily="34" charset="0"/>
              </a:rPr>
              <a:t>yers-Insole Local Learning CIC]</a:t>
            </a:r>
            <a:endParaRPr lang="en-GB" sz="1000" dirty="0">
              <a:latin typeface="Arial" pitchFamily="34" charset="0"/>
              <a:cs typeface="Arial" pitchFamily="34" charset="0"/>
            </a:endParaRPr>
          </a:p>
          <a:p>
            <a:pPr marL="0" indent="0" eaLnBrk="1" hangingPunct="1">
              <a:buFontTx/>
              <a:buNone/>
            </a:pPr>
            <a:endParaRPr lang="en-GB" altLang="en-US" sz="1600" b="1" dirty="0" smtClean="0">
              <a:latin typeface="Arial" pitchFamily="34" charset="0"/>
              <a:cs typeface="Arial" pitchFamily="34" charset="0"/>
            </a:endParaRPr>
          </a:p>
          <a:p>
            <a:pPr marL="0" indent="0" eaLnBrk="1" hangingPunct="1">
              <a:buFontTx/>
              <a:buNone/>
            </a:pPr>
            <a:r>
              <a:rPr lang="en-GB" altLang="en-US" sz="1600" b="1" dirty="0" smtClean="0">
                <a:latin typeface="Arial" pitchFamily="34" charset="0"/>
                <a:cs typeface="Arial" pitchFamily="34" charset="0"/>
              </a:rPr>
              <a:t>Why do you think the </a:t>
            </a:r>
            <a:r>
              <a:rPr lang="en-GB" altLang="en-US" sz="1600" b="1" dirty="0" err="1" smtClean="0">
                <a:latin typeface="Arial" pitchFamily="34" charset="0"/>
                <a:cs typeface="Arial" pitchFamily="34" charset="0"/>
              </a:rPr>
              <a:t>Dobunni</a:t>
            </a:r>
            <a:r>
              <a:rPr lang="en-GB" altLang="en-US" sz="1600" b="1" dirty="0" smtClean="0">
                <a:latin typeface="Arial" pitchFamily="34" charset="0"/>
                <a:cs typeface="Arial" pitchFamily="34" charset="0"/>
              </a:rPr>
              <a:t> built Clifton Down Camp on top of a hill?</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16016" y="1742999"/>
            <a:ext cx="3960440" cy="2225767"/>
          </a:xfrm>
          <a:prstGeom prst="rect">
            <a:avLst/>
          </a:prstGeom>
        </p:spPr>
      </p:pic>
    </p:spTree>
    <p:extLst>
      <p:ext uri="{BB962C8B-B14F-4D97-AF65-F5344CB8AC3E}">
        <p14:creationId xmlns:p14="http://schemas.microsoft.com/office/powerpoint/2010/main" val="258419768"/>
      </p:ext>
    </p:extLst>
  </p:cSld>
  <p:clrMapOvr>
    <a:masterClrMapping/>
  </p:clrMapOvr>
  <p:transition advClick="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sz="4900" b="1" dirty="0" smtClean="0">
                <a:latin typeface="Arial" pitchFamily="34" charset="0"/>
                <a:cs typeface="Arial" pitchFamily="34" charset="0"/>
              </a:rPr>
              <a:t>(AD 50) Roman Road</a:t>
            </a:r>
            <a:r>
              <a:rPr lang="en-GB" sz="4900" b="1" dirty="0" smtClean="0">
                <a:latin typeface="Source Sans Pro Light" pitchFamily="34" charset="0"/>
                <a:cs typeface="Arial" panose="020B0604020202020204" pitchFamily="34" charset="0"/>
              </a:rPr>
              <a:t> </a:t>
            </a:r>
            <a:r>
              <a:rPr lang="en-GB" dirty="0"/>
              <a:t/>
            </a:r>
            <a:br>
              <a:rPr lang="en-GB" dirty="0"/>
            </a:br>
            <a:endParaRPr lang="en-GB" altLang="en-US" dirty="0" smtClean="0"/>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sz="1400" dirty="0">
                <a:latin typeface="Arial" pitchFamily="34" charset="0"/>
                <a:cs typeface="Arial" pitchFamily="34" charset="0"/>
              </a:rPr>
              <a:t>Before the Romans arrived the only roads would have been rough tracks across the countryside. Soon after the Roman </a:t>
            </a:r>
            <a:r>
              <a:rPr lang="en-GB" sz="1400" dirty="0" smtClean="0">
                <a:latin typeface="Arial" pitchFamily="34" charset="0"/>
                <a:cs typeface="Arial" pitchFamily="34" charset="0"/>
              </a:rPr>
              <a:t>invasion, </a:t>
            </a:r>
            <a:r>
              <a:rPr lang="en-GB" sz="1400" dirty="0">
                <a:latin typeface="Arial" pitchFamily="34" charset="0"/>
                <a:cs typeface="Arial" pitchFamily="34" charset="0"/>
              </a:rPr>
              <a:t>soldiers built roads to link important </a:t>
            </a:r>
            <a:r>
              <a:rPr lang="en-GB" sz="1400" dirty="0" smtClean="0">
                <a:latin typeface="Arial" pitchFamily="34" charset="0"/>
                <a:cs typeface="Arial" pitchFamily="34" charset="0"/>
              </a:rPr>
              <a:t>settlements, forts </a:t>
            </a:r>
            <a:r>
              <a:rPr lang="en-GB" sz="1400" dirty="0">
                <a:latin typeface="Arial" pitchFamily="34" charset="0"/>
                <a:cs typeface="Arial" pitchFamily="34" charset="0"/>
              </a:rPr>
              <a:t>and ports creating Britain’s first road network. These roads were straight and </a:t>
            </a:r>
            <a:r>
              <a:rPr lang="en-GB" sz="1400" dirty="0" smtClean="0">
                <a:latin typeface="Arial" pitchFamily="34" charset="0"/>
                <a:cs typeface="Arial" pitchFamily="34" charset="0"/>
              </a:rPr>
              <a:t>wide, allowing </a:t>
            </a:r>
            <a:r>
              <a:rPr lang="en-GB" sz="1400" dirty="0">
                <a:latin typeface="Arial" pitchFamily="34" charset="0"/>
                <a:cs typeface="Arial" pitchFamily="34" charset="0"/>
              </a:rPr>
              <a:t>large numbers of troops to move quickly across the country</a:t>
            </a:r>
            <a:r>
              <a:rPr lang="en-GB" sz="1400" dirty="0" smtClean="0">
                <a:latin typeface="Arial" pitchFamily="34" charset="0"/>
                <a:cs typeface="Arial" pitchFamily="34" charset="0"/>
              </a:rPr>
              <a:t>.</a:t>
            </a:r>
          </a:p>
          <a:p>
            <a:pPr marL="0" indent="0" algn="just">
              <a:buNone/>
            </a:pPr>
            <a:endParaRPr lang="en-GB" sz="1400" dirty="0">
              <a:latin typeface="Arial" pitchFamily="34" charset="0"/>
              <a:cs typeface="Arial" pitchFamily="34" charset="0"/>
            </a:endParaRPr>
          </a:p>
          <a:p>
            <a:pPr marL="0" indent="0" algn="just">
              <a:buNone/>
            </a:pPr>
            <a:r>
              <a:rPr lang="en-GB" sz="1400" dirty="0" smtClean="0">
                <a:latin typeface="Arial" pitchFamily="34" charset="0"/>
                <a:cs typeface="Arial" pitchFamily="34" charset="0"/>
              </a:rPr>
              <a:t>Many Roman roads </a:t>
            </a:r>
            <a:r>
              <a:rPr lang="en-GB" sz="1400" dirty="0">
                <a:latin typeface="Arial" pitchFamily="34" charset="0"/>
                <a:cs typeface="Arial" pitchFamily="34" charset="0"/>
              </a:rPr>
              <a:t>are still used today, </a:t>
            </a:r>
            <a:r>
              <a:rPr lang="en-GB" sz="1400" dirty="0" smtClean="0">
                <a:latin typeface="Arial" pitchFamily="34" charset="0"/>
                <a:cs typeface="Arial" pitchFamily="34" charset="0"/>
              </a:rPr>
              <a:t>or are visible in the landscape like </a:t>
            </a:r>
            <a:r>
              <a:rPr lang="en-GB" sz="1400" dirty="0">
                <a:latin typeface="Arial" pitchFamily="34" charset="0"/>
                <a:cs typeface="Arial" pitchFamily="34" charset="0"/>
              </a:rPr>
              <a:t>on </a:t>
            </a:r>
            <a:r>
              <a:rPr lang="en-GB" sz="1400" dirty="0" err="1">
                <a:latin typeface="Arial" pitchFamily="34" charset="0"/>
                <a:cs typeface="Arial" pitchFamily="34" charset="0"/>
              </a:rPr>
              <a:t>Durdham</a:t>
            </a:r>
            <a:r>
              <a:rPr lang="en-GB" sz="1400" dirty="0">
                <a:latin typeface="Arial" pitchFamily="34" charset="0"/>
                <a:cs typeface="Arial" pitchFamily="34" charset="0"/>
              </a:rPr>
              <a:t> Down where a short length of original Roman road survives. Although now covered in </a:t>
            </a:r>
            <a:r>
              <a:rPr lang="en-GB" sz="1400" dirty="0" smtClean="0">
                <a:latin typeface="Arial" pitchFamily="34" charset="0"/>
                <a:cs typeface="Arial" pitchFamily="34" charset="0"/>
              </a:rPr>
              <a:t>grass, </a:t>
            </a:r>
            <a:r>
              <a:rPr lang="en-GB" sz="1400" dirty="0">
                <a:latin typeface="Arial" pitchFamily="34" charset="0"/>
                <a:cs typeface="Arial" pitchFamily="34" charset="0"/>
              </a:rPr>
              <a:t>the curved surface </a:t>
            </a:r>
            <a:r>
              <a:rPr lang="en-GB" sz="1400" dirty="0" smtClean="0">
                <a:latin typeface="Arial" pitchFamily="34" charset="0"/>
                <a:cs typeface="Arial" pitchFamily="34" charset="0"/>
              </a:rPr>
              <a:t>(camber</a:t>
            </a:r>
            <a:r>
              <a:rPr lang="en-GB" sz="1400" dirty="0">
                <a:latin typeface="Arial" pitchFamily="34" charset="0"/>
                <a:cs typeface="Arial" pitchFamily="34" charset="0"/>
              </a:rPr>
              <a:t>) of the road with parallel drainage ditches on either side can still be seen. This </a:t>
            </a:r>
            <a:r>
              <a:rPr lang="en-GB" sz="1400" dirty="0" smtClean="0">
                <a:latin typeface="Arial" pitchFamily="34" charset="0"/>
                <a:cs typeface="Arial" pitchFamily="34" charset="0"/>
              </a:rPr>
              <a:t>road, </a:t>
            </a:r>
            <a:r>
              <a:rPr lang="en-GB" sz="1400" dirty="0">
                <a:latin typeface="Arial" pitchFamily="34" charset="0"/>
                <a:cs typeface="Arial" pitchFamily="34" charset="0"/>
              </a:rPr>
              <a:t>known as the Via </a:t>
            </a:r>
            <a:r>
              <a:rPr lang="en-GB" sz="1400" dirty="0" smtClean="0">
                <a:latin typeface="Arial" pitchFamily="34" charset="0"/>
                <a:cs typeface="Arial" pitchFamily="34" charset="0"/>
              </a:rPr>
              <a:t>Julia, </a:t>
            </a:r>
            <a:r>
              <a:rPr lang="en-GB" sz="1400" dirty="0">
                <a:latin typeface="Arial" pitchFamily="34" charset="0"/>
                <a:cs typeface="Arial" pitchFamily="34" charset="0"/>
              </a:rPr>
              <a:t>was probably built in the second half of the 1st </a:t>
            </a:r>
            <a:r>
              <a:rPr lang="en-GB" sz="1400" dirty="0" smtClean="0">
                <a:latin typeface="Arial" pitchFamily="34" charset="0"/>
                <a:cs typeface="Arial" pitchFamily="34" charset="0"/>
              </a:rPr>
              <a:t>century </a:t>
            </a:r>
            <a:r>
              <a:rPr lang="en-GB" sz="1400" dirty="0">
                <a:latin typeface="Arial" pitchFamily="34" charset="0"/>
                <a:cs typeface="Arial" pitchFamily="34" charset="0"/>
              </a:rPr>
              <a:t>AD and linked </a:t>
            </a:r>
            <a:r>
              <a:rPr lang="en-GB" sz="1400" dirty="0" smtClean="0">
                <a:latin typeface="Arial" pitchFamily="34" charset="0"/>
                <a:cs typeface="Arial" pitchFamily="34" charset="0"/>
              </a:rPr>
              <a:t>Aqua </a:t>
            </a:r>
            <a:r>
              <a:rPr lang="en-GB" sz="1400" dirty="0" err="1" smtClean="0">
                <a:latin typeface="Arial" pitchFamily="34" charset="0"/>
                <a:cs typeface="Arial" pitchFamily="34" charset="0"/>
              </a:rPr>
              <a:t>Sulis</a:t>
            </a:r>
            <a:r>
              <a:rPr lang="en-GB" sz="1400" dirty="0">
                <a:latin typeface="Arial" pitchFamily="34" charset="0"/>
                <a:cs typeface="Arial" pitchFamily="34" charset="0"/>
              </a:rPr>
              <a:t> </a:t>
            </a:r>
            <a:r>
              <a:rPr lang="en-GB" sz="1400" dirty="0" smtClean="0">
                <a:latin typeface="Arial" pitchFamily="34" charset="0"/>
                <a:cs typeface="Arial" pitchFamily="34" charset="0"/>
              </a:rPr>
              <a:t>(Bath) </a:t>
            </a:r>
            <a:r>
              <a:rPr lang="en-GB" sz="1400" dirty="0">
                <a:latin typeface="Arial" pitchFamily="34" charset="0"/>
                <a:cs typeface="Arial" pitchFamily="34" charset="0"/>
              </a:rPr>
              <a:t>and </a:t>
            </a:r>
            <a:r>
              <a:rPr lang="en-GB" sz="1400" dirty="0" err="1" smtClean="0">
                <a:latin typeface="Arial" pitchFamily="34" charset="0"/>
                <a:cs typeface="Arial" pitchFamily="34" charset="0"/>
              </a:rPr>
              <a:t>Abona</a:t>
            </a:r>
            <a:r>
              <a:rPr lang="en-GB" sz="1400" dirty="0" smtClean="0">
                <a:latin typeface="Arial" pitchFamily="34" charset="0"/>
                <a:cs typeface="Arial" pitchFamily="34" charset="0"/>
              </a:rPr>
              <a:t> (Sea Mills).</a:t>
            </a:r>
            <a:endParaRPr lang="en-GB" sz="1400" dirty="0">
              <a:latin typeface="Arial" pitchFamily="34" charset="0"/>
              <a:cs typeface="Arial" pitchFamily="34" charset="0"/>
            </a:endParaRPr>
          </a:p>
          <a:p>
            <a:pPr marL="0" indent="0" algn="just" eaLnBrk="1" hangingPunct="1">
              <a:buFontTx/>
              <a:buNone/>
            </a:pPr>
            <a:endParaRPr lang="en-GB" altLang="en-US" sz="1400" dirty="0" smtClean="0">
              <a:latin typeface="Arial" pitchFamily="34" charset="0"/>
              <a:cs typeface="Arial"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lnSpcReduction="10000"/>
          </a:bodyPr>
          <a:lstStyle/>
          <a:p>
            <a:pPr marL="0" indent="0" algn="ctr" eaLnBrk="1" hangingPunct="1">
              <a:spcBef>
                <a:spcPts val="0"/>
              </a:spcBef>
              <a:buFontTx/>
              <a:buNone/>
            </a:pPr>
            <a:endParaRPr lang="en-GB" altLang="en-US" sz="1000" dirty="0" smtClean="0">
              <a:latin typeface="Arial" panose="020B0604020202020204" pitchFamily="34" charset="0"/>
              <a:cs typeface="Arial" panose="020B0604020202020204" pitchFamily="34" charset="0"/>
            </a:endParaRPr>
          </a:p>
          <a:p>
            <a:pPr marL="0" indent="0" algn="ctr">
              <a:spcBef>
                <a:spcPts val="0"/>
              </a:spcBef>
              <a:buNone/>
            </a:pPr>
            <a:r>
              <a:rPr lang="en-GB" sz="1000" dirty="0" smtClean="0">
                <a:latin typeface="Arial" pitchFamily="34" charset="0"/>
                <a:cs typeface="Arial" pitchFamily="34" charset="0"/>
              </a:rPr>
              <a:t>The Roman road on </a:t>
            </a:r>
            <a:r>
              <a:rPr lang="en-GB" sz="1000" dirty="0" err="1" smtClean="0">
                <a:latin typeface="Arial" pitchFamily="34" charset="0"/>
                <a:cs typeface="Arial" pitchFamily="34" charset="0"/>
              </a:rPr>
              <a:t>Durdham</a:t>
            </a:r>
            <a:r>
              <a:rPr lang="en-GB" sz="1000" dirty="0" smtClean="0">
                <a:latin typeface="Arial" pitchFamily="34" charset="0"/>
                <a:cs typeface="Arial" pitchFamily="34" charset="0"/>
              </a:rPr>
              <a:t> Down.</a:t>
            </a:r>
          </a:p>
          <a:p>
            <a:pPr marL="0" indent="0" algn="ctr">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a:t>
            </a:r>
            <a:r>
              <a:rPr lang="en-GB" altLang="en-US" sz="1000" dirty="0">
                <a:latin typeface="Arial" pitchFamily="34" charset="0"/>
                <a:cs typeface="Arial" pitchFamily="34" charset="0"/>
              </a:rPr>
              <a:t>M</a:t>
            </a:r>
            <a:r>
              <a:rPr lang="en-GB" sz="1000" dirty="0" smtClean="0">
                <a:latin typeface="Arial" pitchFamily="34" charset="0"/>
                <a:cs typeface="Arial" pitchFamily="34" charset="0"/>
              </a:rPr>
              <a:t>yers-Insole Local Learning CIC]</a:t>
            </a:r>
            <a:endParaRPr lang="en-GB" sz="1000" dirty="0">
              <a:latin typeface="Arial" pitchFamily="34" charset="0"/>
              <a:cs typeface="Arial" pitchFamily="34" charset="0"/>
            </a:endParaRPr>
          </a:p>
          <a:p>
            <a:pPr marL="0" indent="0" eaLnBrk="1" hangingPunct="1">
              <a:buFontTx/>
              <a:buNone/>
            </a:pPr>
            <a:endParaRPr lang="en-GB" altLang="en-US" sz="1600" b="1" dirty="0" smtClean="0">
              <a:latin typeface="Arial" pitchFamily="34" charset="0"/>
              <a:cs typeface="Arial" pitchFamily="34" charset="0"/>
            </a:endParaRPr>
          </a:p>
          <a:p>
            <a:pPr marL="0" indent="0" eaLnBrk="1" hangingPunct="1">
              <a:buFontTx/>
              <a:buNone/>
            </a:pPr>
            <a:r>
              <a:rPr lang="en-GB" altLang="en-US" sz="1600" b="1" dirty="0" smtClean="0">
                <a:latin typeface="Arial" pitchFamily="34" charset="0"/>
                <a:cs typeface="Arial" pitchFamily="34" charset="0"/>
              </a:rPr>
              <a:t>What was the destination for the Roman soldiers on the road across </a:t>
            </a:r>
            <a:r>
              <a:rPr lang="en-GB" altLang="en-US" sz="1600" b="1" dirty="0" err="1" smtClean="0">
                <a:latin typeface="Arial" pitchFamily="34" charset="0"/>
                <a:cs typeface="Arial" pitchFamily="34" charset="0"/>
              </a:rPr>
              <a:t>Durdham</a:t>
            </a:r>
            <a:r>
              <a:rPr lang="en-GB" altLang="en-US" sz="1600" b="1" dirty="0" smtClean="0">
                <a:latin typeface="Arial" pitchFamily="34" charset="0"/>
                <a:cs typeface="Arial" pitchFamily="34" charset="0"/>
              </a:rPr>
              <a:t> Down?</a:t>
            </a:r>
          </a:p>
        </p:txBody>
      </p:sp>
      <p:pic>
        <p:nvPicPr>
          <p:cNvPr id="1026" name="Picture 2" descr="http://www.locallearning.org.uk/Westbury/images/romanr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628799"/>
            <a:ext cx="4032448" cy="2685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1063487"/>
      </p:ext>
    </p:extLst>
  </p:cSld>
  <p:clrMapOvr>
    <a:masterClrMapping/>
  </p:clrMapOvr>
  <p:transition advClick="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Autofit/>
          </a:bodyPr>
          <a:lstStyle/>
          <a:p>
            <a:pPr fontAlgn="base"/>
            <a:r>
              <a:rPr lang="en-GB" dirty="0"/>
              <a:t> </a:t>
            </a:r>
            <a:br>
              <a:rPr lang="en-GB" dirty="0"/>
            </a:br>
            <a:r>
              <a:rPr lang="en-GB" b="1" dirty="0" smtClean="0">
                <a:latin typeface="Arial" pitchFamily="34" charset="0"/>
                <a:cs typeface="Arial" pitchFamily="34" charset="0"/>
              </a:rPr>
              <a:t>(AD 150) </a:t>
            </a:r>
            <a:r>
              <a:rPr lang="en-GB" b="1" dirty="0" err="1" smtClean="0">
                <a:latin typeface="Arial" pitchFamily="34" charset="0"/>
                <a:cs typeface="Arial" pitchFamily="34" charset="0"/>
              </a:rPr>
              <a:t>Abona</a:t>
            </a:r>
            <a:r>
              <a:rPr lang="en-GB" dirty="0" smtClean="0">
                <a:latin typeface="Arial" panose="020B0604020202020204" pitchFamily="34" charset="0"/>
                <a:cs typeface="Arial" panose="020B0604020202020204" pitchFamily="34" charset="0"/>
              </a:rPr>
              <a:t> </a:t>
            </a:r>
            <a:r>
              <a:rPr lang="en-GB" dirty="0"/>
              <a:t/>
            </a:r>
            <a:br>
              <a:rPr lang="en-GB" dirty="0"/>
            </a:br>
            <a:endParaRPr lang="en-GB" altLang="en-US" dirty="0" smtClean="0"/>
          </a:p>
        </p:txBody>
      </p:sp>
      <p:sp>
        <p:nvSpPr>
          <p:cNvPr id="155651" name="Rectangle 3"/>
          <p:cNvSpPr>
            <a:spLocks noGrp="1" noChangeArrowheads="1"/>
          </p:cNvSpPr>
          <p:nvPr>
            <p:ph type="body" sz="half" idx="1"/>
          </p:nvPr>
        </p:nvSpPr>
        <p:spPr>
          <a:xfrm>
            <a:off x="457200" y="1600201"/>
            <a:ext cx="4038600" cy="4421087"/>
          </a:xfrm>
        </p:spPr>
        <p:txBody>
          <a:bodyPr>
            <a:noAutofit/>
          </a:bodyPr>
          <a:lstStyle/>
          <a:p>
            <a:pPr marL="0" indent="0" algn="just">
              <a:buNone/>
            </a:pPr>
            <a:r>
              <a:rPr lang="en-GB" sz="1400" dirty="0">
                <a:latin typeface="Arial" pitchFamily="34" charset="0"/>
                <a:cs typeface="Arial" pitchFamily="34" charset="0"/>
              </a:rPr>
              <a:t>Bristol </a:t>
            </a:r>
            <a:r>
              <a:rPr lang="en-GB" sz="1400" dirty="0" smtClean="0">
                <a:latin typeface="Arial" pitchFamily="34" charset="0"/>
                <a:cs typeface="Arial" pitchFamily="34" charset="0"/>
              </a:rPr>
              <a:t>did not </a:t>
            </a:r>
            <a:r>
              <a:rPr lang="en-GB" sz="1400" dirty="0">
                <a:latin typeface="Arial" pitchFamily="34" charset="0"/>
                <a:cs typeface="Arial" pitchFamily="34" charset="0"/>
              </a:rPr>
              <a:t>exist in the Roman period. At this </a:t>
            </a:r>
            <a:r>
              <a:rPr lang="en-GB" sz="1400" dirty="0" smtClean="0">
                <a:latin typeface="Arial" pitchFamily="34" charset="0"/>
                <a:cs typeface="Arial" pitchFamily="34" charset="0"/>
              </a:rPr>
              <a:t>time, </a:t>
            </a:r>
            <a:r>
              <a:rPr lang="en-GB" sz="1400" dirty="0">
                <a:latin typeface="Arial" pitchFamily="34" charset="0"/>
                <a:cs typeface="Arial" pitchFamily="34" charset="0"/>
              </a:rPr>
              <a:t>the most important settlement in the area was </a:t>
            </a:r>
            <a:r>
              <a:rPr lang="en-GB" sz="1400" dirty="0" err="1">
                <a:latin typeface="Arial" pitchFamily="34" charset="0"/>
                <a:cs typeface="Arial" pitchFamily="34" charset="0"/>
              </a:rPr>
              <a:t>Abona</a:t>
            </a:r>
            <a:r>
              <a:rPr lang="en-GB" sz="1400" dirty="0">
                <a:latin typeface="Arial" pitchFamily="34" charset="0"/>
                <a:cs typeface="Arial" pitchFamily="34" charset="0"/>
              </a:rPr>
              <a:t> </a:t>
            </a:r>
            <a:r>
              <a:rPr lang="en-GB" sz="1400" dirty="0" smtClean="0">
                <a:latin typeface="Arial" pitchFamily="34" charset="0"/>
                <a:cs typeface="Arial" pitchFamily="34" charset="0"/>
              </a:rPr>
              <a:t>(Sea Mills) at </a:t>
            </a:r>
            <a:r>
              <a:rPr lang="en-GB" sz="1400" dirty="0">
                <a:latin typeface="Arial" pitchFamily="34" charset="0"/>
                <a:cs typeface="Arial" pitchFamily="34" charset="0"/>
              </a:rPr>
              <a:t>the point where the River </a:t>
            </a:r>
            <a:r>
              <a:rPr lang="en-GB" sz="1400" dirty="0" err="1">
                <a:latin typeface="Arial" pitchFamily="34" charset="0"/>
                <a:cs typeface="Arial" pitchFamily="34" charset="0"/>
              </a:rPr>
              <a:t>Trym</a:t>
            </a:r>
            <a:r>
              <a:rPr lang="en-GB" sz="1400" dirty="0">
                <a:latin typeface="Arial" pitchFamily="34" charset="0"/>
                <a:cs typeface="Arial" pitchFamily="34" charset="0"/>
              </a:rPr>
              <a:t> meets the Avon at modern Sea Mills/Stoke Bishop. Archaeological evidence suggests that there was </a:t>
            </a:r>
            <a:r>
              <a:rPr lang="en-GB" sz="1400" dirty="0" smtClean="0">
                <a:latin typeface="Arial" pitchFamily="34" charset="0"/>
                <a:cs typeface="Arial" pitchFamily="34" charset="0"/>
              </a:rPr>
              <a:t>a </a:t>
            </a:r>
            <a:r>
              <a:rPr lang="en-GB" sz="1400" dirty="0">
                <a:latin typeface="Arial" pitchFamily="34" charset="0"/>
                <a:cs typeface="Arial" pitchFamily="34" charset="0"/>
              </a:rPr>
              <a:t>village here before the Romans arrived, but by the end of the 2nd </a:t>
            </a:r>
            <a:r>
              <a:rPr lang="en-GB" sz="1400" dirty="0" smtClean="0">
                <a:latin typeface="Arial" pitchFamily="34" charset="0"/>
                <a:cs typeface="Arial" pitchFamily="34" charset="0"/>
              </a:rPr>
              <a:t>century </a:t>
            </a:r>
            <a:r>
              <a:rPr lang="en-GB" sz="1400" dirty="0">
                <a:latin typeface="Arial" pitchFamily="34" charset="0"/>
                <a:cs typeface="Arial" pitchFamily="34" charset="0"/>
              </a:rPr>
              <a:t>the Romans had turned the village into a port. </a:t>
            </a:r>
            <a:endParaRPr lang="en-GB" sz="1400" dirty="0" smtClean="0">
              <a:latin typeface="Arial" pitchFamily="34" charset="0"/>
              <a:cs typeface="Arial" pitchFamily="34" charset="0"/>
            </a:endParaRPr>
          </a:p>
          <a:p>
            <a:pPr marL="0" indent="0" algn="just">
              <a:buNone/>
            </a:pPr>
            <a:endParaRPr lang="en-GB" sz="1400" dirty="0">
              <a:latin typeface="Arial" pitchFamily="34" charset="0"/>
              <a:cs typeface="Arial" pitchFamily="34" charset="0"/>
            </a:endParaRPr>
          </a:p>
          <a:p>
            <a:pPr marL="0" indent="0" algn="just">
              <a:buNone/>
            </a:pPr>
            <a:r>
              <a:rPr lang="en-GB" sz="1400" dirty="0" smtClean="0">
                <a:latin typeface="Arial" pitchFamily="34" charset="0"/>
                <a:cs typeface="Arial" pitchFamily="34" charset="0"/>
              </a:rPr>
              <a:t>Goods </a:t>
            </a:r>
            <a:r>
              <a:rPr lang="en-GB" sz="1400" dirty="0">
                <a:latin typeface="Arial" pitchFamily="34" charset="0"/>
                <a:cs typeface="Arial" pitchFamily="34" charset="0"/>
              </a:rPr>
              <a:t>like wine, oil and pottery </a:t>
            </a:r>
            <a:r>
              <a:rPr lang="en-GB" sz="1400" dirty="0" smtClean="0">
                <a:latin typeface="Arial" pitchFamily="34" charset="0"/>
                <a:cs typeface="Arial" pitchFamily="34" charset="0"/>
              </a:rPr>
              <a:t>arrived at </a:t>
            </a:r>
            <a:r>
              <a:rPr lang="en-GB" sz="1400" dirty="0" err="1" smtClean="0">
                <a:latin typeface="Arial" pitchFamily="34" charset="0"/>
                <a:cs typeface="Arial" pitchFamily="34" charset="0"/>
              </a:rPr>
              <a:t>Abona</a:t>
            </a:r>
            <a:r>
              <a:rPr lang="en-GB" sz="1400" dirty="0" smtClean="0">
                <a:latin typeface="Arial" pitchFamily="34" charset="0"/>
                <a:cs typeface="Arial" pitchFamily="34" charset="0"/>
              </a:rPr>
              <a:t> by </a:t>
            </a:r>
            <a:r>
              <a:rPr lang="en-GB" sz="1400" dirty="0">
                <a:latin typeface="Arial" pitchFamily="34" charset="0"/>
                <a:cs typeface="Arial" pitchFamily="34" charset="0"/>
              </a:rPr>
              <a:t>boat from Gaul (France) before being transferred to smaller river </a:t>
            </a:r>
            <a:r>
              <a:rPr lang="en-GB" sz="1400" dirty="0" smtClean="0">
                <a:latin typeface="Arial" pitchFamily="34" charset="0"/>
                <a:cs typeface="Arial" pitchFamily="34" charset="0"/>
              </a:rPr>
              <a:t>craft </a:t>
            </a:r>
            <a:r>
              <a:rPr lang="en-GB" sz="1400" dirty="0">
                <a:latin typeface="Arial" pitchFamily="34" charset="0"/>
                <a:cs typeface="Arial" pitchFamily="34" charset="0"/>
              </a:rPr>
              <a:t>to </a:t>
            </a:r>
            <a:r>
              <a:rPr lang="en-GB" sz="1400" dirty="0" smtClean="0">
                <a:latin typeface="Arial" pitchFamily="34" charset="0"/>
                <a:cs typeface="Arial" pitchFamily="34" charset="0"/>
              </a:rPr>
              <a:t>be taken </a:t>
            </a:r>
            <a:r>
              <a:rPr lang="en-GB" sz="1400" dirty="0">
                <a:latin typeface="Arial" pitchFamily="34" charset="0"/>
                <a:cs typeface="Arial" pitchFamily="34" charset="0"/>
              </a:rPr>
              <a:t>to places </a:t>
            </a:r>
            <a:r>
              <a:rPr lang="en-GB" sz="1400" dirty="0" smtClean="0">
                <a:latin typeface="Arial" pitchFamily="34" charset="0"/>
                <a:cs typeface="Arial" pitchFamily="34" charset="0"/>
              </a:rPr>
              <a:t>inland, such as Aqua </a:t>
            </a:r>
            <a:r>
              <a:rPr lang="en-GB" sz="1400" dirty="0" err="1" smtClean="0">
                <a:latin typeface="Arial" pitchFamily="34" charset="0"/>
                <a:cs typeface="Arial" pitchFamily="34" charset="0"/>
              </a:rPr>
              <a:t>Sulis</a:t>
            </a:r>
            <a:r>
              <a:rPr lang="en-GB" sz="1400" dirty="0" smtClean="0">
                <a:latin typeface="Arial" pitchFamily="34" charset="0"/>
                <a:cs typeface="Arial" pitchFamily="34" charset="0"/>
              </a:rPr>
              <a:t> (Bath).</a:t>
            </a:r>
          </a:p>
          <a:p>
            <a:pPr marL="0" indent="0" algn="just">
              <a:buNone/>
            </a:pPr>
            <a:endParaRPr lang="en-GB" sz="1400" dirty="0">
              <a:latin typeface="Arial" pitchFamily="34" charset="0"/>
              <a:cs typeface="Arial" pitchFamily="34" charset="0"/>
            </a:endParaRPr>
          </a:p>
          <a:p>
            <a:pPr marL="0" indent="0" algn="just">
              <a:buNone/>
            </a:pPr>
            <a:r>
              <a:rPr lang="en-GB" sz="1400" dirty="0" smtClean="0">
                <a:latin typeface="Arial" pitchFamily="34" charset="0"/>
                <a:cs typeface="Arial" pitchFamily="34" charset="0"/>
              </a:rPr>
              <a:t>During this period, </a:t>
            </a:r>
            <a:r>
              <a:rPr lang="en-GB" sz="1400" dirty="0" err="1" smtClean="0">
                <a:latin typeface="Arial" pitchFamily="34" charset="0"/>
                <a:cs typeface="Arial" pitchFamily="34" charset="0"/>
              </a:rPr>
              <a:t>Abona</a:t>
            </a:r>
            <a:r>
              <a:rPr lang="en-GB" sz="1400" dirty="0" smtClean="0">
                <a:latin typeface="Arial" pitchFamily="34" charset="0"/>
                <a:cs typeface="Arial" pitchFamily="34" charset="0"/>
              </a:rPr>
              <a:t> </a:t>
            </a:r>
            <a:r>
              <a:rPr lang="en-GB" sz="1400" dirty="0">
                <a:latin typeface="Arial" pitchFamily="34" charset="0"/>
                <a:cs typeface="Arial" pitchFamily="34" charset="0"/>
              </a:rPr>
              <a:t>was probably also an important place </a:t>
            </a:r>
            <a:r>
              <a:rPr lang="en-GB" sz="1400" dirty="0" smtClean="0">
                <a:latin typeface="Arial" pitchFamily="34" charset="0"/>
                <a:cs typeface="Arial" pitchFamily="34" charset="0"/>
              </a:rPr>
              <a:t>for </a:t>
            </a:r>
            <a:r>
              <a:rPr lang="en-GB" sz="1400" dirty="0">
                <a:latin typeface="Arial" pitchFamily="34" charset="0"/>
                <a:cs typeface="Arial" pitchFamily="34" charset="0"/>
              </a:rPr>
              <a:t>supplying the Roman legion at </a:t>
            </a:r>
            <a:r>
              <a:rPr lang="en-GB" sz="1400" dirty="0" err="1">
                <a:latin typeface="Arial" pitchFamily="34" charset="0"/>
                <a:cs typeface="Arial" pitchFamily="34" charset="0"/>
              </a:rPr>
              <a:t>Caerleon</a:t>
            </a:r>
            <a:r>
              <a:rPr lang="en-GB" sz="1400" dirty="0">
                <a:latin typeface="Arial" pitchFamily="34" charset="0"/>
                <a:cs typeface="Arial" pitchFamily="34" charset="0"/>
              </a:rPr>
              <a:t> in South Wales with food and materials.</a:t>
            </a: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endParaRPr lang="en-GB" altLang="en-US" sz="1000" dirty="0" smtClean="0">
              <a:latin typeface="Source Sans Pro Light" pitchFamily="34" charset="0"/>
              <a:cs typeface="Arial" panose="020B0604020202020204" pitchFamily="34" charset="0"/>
            </a:endParaRPr>
          </a:p>
          <a:p>
            <a:pPr marL="0" indent="0" algn="ctr">
              <a:spcBef>
                <a:spcPts val="0"/>
              </a:spcBef>
              <a:buNone/>
            </a:pPr>
            <a:r>
              <a:rPr lang="en-GB" sz="1000" dirty="0" smtClean="0">
                <a:latin typeface="Arial" pitchFamily="34" charset="0"/>
                <a:cs typeface="Arial" pitchFamily="34" charset="0"/>
              </a:rPr>
              <a:t>The River Avon at Sea Mills. This would have been the quayside at </a:t>
            </a:r>
            <a:r>
              <a:rPr lang="en-GB" sz="1000" dirty="0" err="1" smtClean="0">
                <a:latin typeface="Arial" pitchFamily="34" charset="0"/>
                <a:cs typeface="Arial" pitchFamily="34" charset="0"/>
              </a:rPr>
              <a:t>Abona</a:t>
            </a:r>
            <a:r>
              <a:rPr lang="en-GB" sz="1000" dirty="0" smtClean="0">
                <a:latin typeface="Arial" pitchFamily="34" charset="0"/>
                <a:cs typeface="Arial" pitchFamily="34" charset="0"/>
              </a:rPr>
              <a:t> in the 2nd century.</a:t>
            </a:r>
          </a:p>
          <a:p>
            <a:pPr marL="0" indent="0" algn="ctr">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a:t>
            </a:r>
            <a:r>
              <a:rPr lang="en-GB" altLang="en-US" sz="1000" dirty="0">
                <a:latin typeface="Arial" pitchFamily="34" charset="0"/>
                <a:cs typeface="Arial" pitchFamily="34" charset="0"/>
              </a:rPr>
              <a:t>M</a:t>
            </a:r>
            <a:r>
              <a:rPr lang="en-GB" sz="1000" dirty="0" smtClean="0">
                <a:latin typeface="Arial" pitchFamily="34" charset="0"/>
                <a:cs typeface="Arial" pitchFamily="34" charset="0"/>
              </a:rPr>
              <a:t>yers-Insole Local Learning CIC]</a:t>
            </a:r>
            <a:endParaRPr lang="en-GB" sz="1000" dirty="0">
              <a:latin typeface="Arial" pitchFamily="34" charset="0"/>
              <a:cs typeface="Arial" pitchFamily="34" charset="0"/>
            </a:endParaRPr>
          </a:p>
          <a:p>
            <a:pPr marL="0" indent="0" eaLnBrk="1" hangingPunct="1">
              <a:buFontTx/>
              <a:buNone/>
            </a:pPr>
            <a:endParaRPr lang="en-GB" altLang="en-US" sz="1600" b="1" dirty="0" smtClean="0">
              <a:latin typeface="Arial" pitchFamily="34" charset="0"/>
              <a:cs typeface="Arial" pitchFamily="34" charset="0"/>
            </a:endParaRPr>
          </a:p>
          <a:p>
            <a:pPr marL="0" indent="0" eaLnBrk="1" hangingPunct="1">
              <a:buFontTx/>
              <a:buNone/>
            </a:pPr>
            <a:r>
              <a:rPr lang="en-GB" altLang="en-US" sz="1600" b="1" dirty="0" smtClean="0">
                <a:latin typeface="Arial" pitchFamily="34" charset="0"/>
                <a:cs typeface="Arial" pitchFamily="34" charset="0"/>
              </a:rPr>
              <a:t>Why did the Romans decide to create the port at </a:t>
            </a:r>
            <a:r>
              <a:rPr lang="en-GB" altLang="en-US" sz="1600" b="1" dirty="0" err="1" smtClean="0">
                <a:latin typeface="Arial" pitchFamily="34" charset="0"/>
                <a:cs typeface="Arial" pitchFamily="34" charset="0"/>
              </a:rPr>
              <a:t>Abona</a:t>
            </a:r>
            <a:r>
              <a:rPr lang="en-GB" altLang="en-US" sz="1600" b="1" dirty="0" smtClean="0">
                <a:latin typeface="Arial" pitchFamily="34" charset="0"/>
                <a:cs typeface="Arial" pitchFamily="34" charset="0"/>
              </a:rPr>
              <a:t>?</a:t>
            </a:r>
          </a:p>
        </p:txBody>
      </p:sp>
      <p:pic>
        <p:nvPicPr>
          <p:cNvPr id="12290" name="Picture 2" descr="C:\Users\MILL\Desktop\MILL\Heritage Schools\Timeline\DSCN137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6" y="1628800"/>
            <a:ext cx="3936438"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1604767"/>
      </p:ext>
    </p:extLst>
  </p:cSld>
  <p:clrMapOvr>
    <a:masterClrMapping/>
  </p:clrMapOvr>
  <p:transition advClick="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16016" y="1758310"/>
            <a:ext cx="3968046" cy="2642718"/>
          </a:xfrm>
          <a:prstGeom prst="rect">
            <a:avLst/>
          </a:prstGeom>
        </p:spPr>
      </p:pic>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b="1" dirty="0" smtClean="0">
                <a:latin typeface="Arial" pitchFamily="34" charset="0"/>
                <a:cs typeface="Arial" pitchFamily="34" charset="0"/>
              </a:rPr>
              <a:t>(AD 250) Stone Buildings</a:t>
            </a:r>
            <a:br>
              <a:rPr lang="en-GB" b="1" dirty="0" smtClean="0">
                <a:latin typeface="Arial" pitchFamily="34" charset="0"/>
                <a:cs typeface="Arial" pitchFamily="34" charset="0"/>
              </a:rPr>
            </a:br>
            <a:r>
              <a:rPr lang="en-GB" b="1" dirty="0" smtClean="0">
                <a:latin typeface="Arial" pitchFamily="34" charset="0"/>
                <a:cs typeface="Arial" pitchFamily="34" charset="0"/>
              </a:rPr>
              <a:t>at </a:t>
            </a:r>
            <a:r>
              <a:rPr lang="en-GB" b="1" dirty="0" err="1" smtClean="0">
                <a:latin typeface="Arial" pitchFamily="34" charset="0"/>
                <a:cs typeface="Arial" pitchFamily="34" charset="0"/>
              </a:rPr>
              <a:t>Abona</a:t>
            </a:r>
            <a:r>
              <a:rPr lang="en-GB" b="1" dirty="0" smtClean="0">
                <a:latin typeface="Arial" pitchFamily="34" charset="0"/>
                <a:cs typeface="Arial" pitchFamily="34" charset="0"/>
              </a:rPr>
              <a:t> </a:t>
            </a:r>
            <a:r>
              <a:rPr lang="en-GB" dirty="0"/>
              <a:t/>
            </a:r>
            <a:br>
              <a:rPr lang="en-GB" dirty="0"/>
            </a:br>
            <a:endParaRPr lang="en-GB" altLang="en-US" dirty="0" smtClean="0"/>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sz="1400" dirty="0">
                <a:latin typeface="Arial" pitchFamily="34" charset="0"/>
                <a:cs typeface="Arial" pitchFamily="34" charset="0"/>
              </a:rPr>
              <a:t>The first houses, shops and </a:t>
            </a:r>
            <a:r>
              <a:rPr lang="en-GB" sz="1400" dirty="0" smtClean="0">
                <a:latin typeface="Arial" pitchFamily="34" charset="0"/>
                <a:cs typeface="Arial" pitchFamily="34" charset="0"/>
              </a:rPr>
              <a:t>warehouses </a:t>
            </a:r>
            <a:r>
              <a:rPr lang="en-GB" sz="1400" dirty="0">
                <a:latin typeface="Arial" pitchFamily="34" charset="0"/>
                <a:cs typeface="Arial" pitchFamily="34" charset="0"/>
              </a:rPr>
              <a:t>at </a:t>
            </a:r>
            <a:r>
              <a:rPr lang="en-GB" sz="1400" dirty="0" err="1">
                <a:latin typeface="Arial" pitchFamily="34" charset="0"/>
                <a:cs typeface="Arial" pitchFamily="34" charset="0"/>
              </a:rPr>
              <a:t>Abona</a:t>
            </a:r>
            <a:r>
              <a:rPr lang="en-GB" sz="1400" dirty="0">
                <a:latin typeface="Arial" pitchFamily="34" charset="0"/>
                <a:cs typeface="Arial" pitchFamily="34" charset="0"/>
              </a:rPr>
              <a:t> </a:t>
            </a:r>
            <a:r>
              <a:rPr lang="en-GB" sz="1400" dirty="0" smtClean="0">
                <a:latin typeface="Arial" pitchFamily="34" charset="0"/>
                <a:cs typeface="Arial" pitchFamily="34" charset="0"/>
              </a:rPr>
              <a:t>(Sea Mills) were </a:t>
            </a:r>
            <a:r>
              <a:rPr lang="en-GB" sz="1400" dirty="0">
                <a:latin typeface="Arial" pitchFamily="34" charset="0"/>
                <a:cs typeface="Arial" pitchFamily="34" charset="0"/>
              </a:rPr>
              <a:t>built in timber. By the middle of the 3rd century </a:t>
            </a:r>
            <a:r>
              <a:rPr lang="en-GB" sz="1400" dirty="0" smtClean="0">
                <a:latin typeface="Arial" pitchFamily="34" charset="0"/>
                <a:cs typeface="Arial" pitchFamily="34" charset="0"/>
              </a:rPr>
              <a:t>these </a:t>
            </a:r>
            <a:r>
              <a:rPr lang="en-GB" sz="1400" dirty="0">
                <a:latin typeface="Arial" pitchFamily="34" charset="0"/>
                <a:cs typeface="Arial" pitchFamily="34" charset="0"/>
              </a:rPr>
              <a:t>buildings were being replaced by the first stone buildings that we know of in Bristol. There have been several Roman buildings excavated at </a:t>
            </a:r>
            <a:r>
              <a:rPr lang="en-GB" sz="1400" dirty="0" err="1">
                <a:latin typeface="Arial" pitchFamily="34" charset="0"/>
                <a:cs typeface="Arial" pitchFamily="34" charset="0"/>
              </a:rPr>
              <a:t>Abona</a:t>
            </a:r>
            <a:r>
              <a:rPr lang="en-GB" sz="1400" dirty="0">
                <a:latin typeface="Arial" pitchFamily="34" charset="0"/>
                <a:cs typeface="Arial" pitchFamily="34" charset="0"/>
              </a:rPr>
              <a:t>, however, none of these </a:t>
            </a:r>
            <a:r>
              <a:rPr lang="en-GB" sz="1400" dirty="0" smtClean="0">
                <a:latin typeface="Arial" pitchFamily="34" charset="0"/>
                <a:cs typeface="Arial" pitchFamily="34" charset="0"/>
              </a:rPr>
              <a:t>had the mosaics </a:t>
            </a:r>
            <a:r>
              <a:rPr lang="en-GB" sz="1400" dirty="0">
                <a:latin typeface="Arial" pitchFamily="34" charset="0"/>
                <a:cs typeface="Arial" pitchFamily="34" charset="0"/>
              </a:rPr>
              <a:t>or hypocausts (</a:t>
            </a:r>
            <a:r>
              <a:rPr lang="en-GB" sz="1400" dirty="0" err="1" smtClean="0">
                <a:latin typeface="Arial" pitchFamily="34" charset="0"/>
                <a:cs typeface="Arial" pitchFamily="34" charset="0"/>
              </a:rPr>
              <a:t>underfloor</a:t>
            </a:r>
            <a:r>
              <a:rPr lang="en-GB" sz="1400" dirty="0" smtClean="0">
                <a:latin typeface="Arial" pitchFamily="34" charset="0"/>
                <a:cs typeface="Arial" pitchFamily="34" charset="0"/>
              </a:rPr>
              <a:t> </a:t>
            </a:r>
            <a:r>
              <a:rPr lang="en-GB" sz="1400" dirty="0">
                <a:latin typeface="Arial" pitchFamily="34" charset="0"/>
                <a:cs typeface="Arial" pitchFamily="34" charset="0"/>
              </a:rPr>
              <a:t>heating) that are often found in Roman villas. This suggests that </a:t>
            </a:r>
            <a:r>
              <a:rPr lang="en-GB" sz="1400" dirty="0" smtClean="0">
                <a:latin typeface="Arial" pitchFamily="34" charset="0"/>
                <a:cs typeface="Arial" pitchFamily="34" charset="0"/>
              </a:rPr>
              <a:t>though </a:t>
            </a:r>
            <a:r>
              <a:rPr lang="en-GB" sz="1400" dirty="0" err="1" smtClean="0">
                <a:latin typeface="Arial" pitchFamily="34" charset="0"/>
                <a:cs typeface="Arial" pitchFamily="34" charset="0"/>
              </a:rPr>
              <a:t>Abona</a:t>
            </a:r>
            <a:r>
              <a:rPr lang="en-GB" sz="1400" dirty="0" smtClean="0">
                <a:latin typeface="Arial" pitchFamily="34" charset="0"/>
                <a:cs typeface="Arial" pitchFamily="34" charset="0"/>
              </a:rPr>
              <a:t> </a:t>
            </a:r>
            <a:r>
              <a:rPr lang="en-GB" sz="1400" dirty="0">
                <a:latin typeface="Arial" pitchFamily="34" charset="0"/>
                <a:cs typeface="Arial" pitchFamily="34" charset="0"/>
              </a:rPr>
              <a:t>was an important place of work, </a:t>
            </a:r>
            <a:r>
              <a:rPr lang="en-GB" sz="1400" dirty="0" smtClean="0">
                <a:latin typeface="Arial" pitchFamily="34" charset="0"/>
                <a:cs typeface="Arial" pitchFamily="34" charset="0"/>
              </a:rPr>
              <a:t>most </a:t>
            </a:r>
            <a:r>
              <a:rPr lang="en-GB" sz="1400" dirty="0">
                <a:latin typeface="Arial" pitchFamily="34" charset="0"/>
                <a:cs typeface="Arial" pitchFamily="34" charset="0"/>
              </a:rPr>
              <a:t>of the houses were quite basic. </a:t>
            </a:r>
            <a:endParaRPr lang="en-GB" sz="1400" dirty="0" smtClean="0">
              <a:latin typeface="Arial" pitchFamily="34" charset="0"/>
              <a:cs typeface="Arial" pitchFamily="34" charset="0"/>
            </a:endParaRPr>
          </a:p>
          <a:p>
            <a:pPr marL="0" indent="0" algn="just">
              <a:buNone/>
            </a:pPr>
            <a:endParaRPr lang="en-GB" sz="1400" dirty="0">
              <a:latin typeface="Arial" pitchFamily="34" charset="0"/>
              <a:cs typeface="Arial" pitchFamily="34" charset="0"/>
            </a:endParaRPr>
          </a:p>
          <a:p>
            <a:pPr marL="0" indent="0" algn="just">
              <a:buNone/>
            </a:pPr>
            <a:r>
              <a:rPr lang="en-GB" sz="1400" dirty="0">
                <a:latin typeface="Arial" pitchFamily="34" charset="0"/>
                <a:cs typeface="Arial" pitchFamily="34" charset="0"/>
              </a:rPr>
              <a:t>The only visible remains of </a:t>
            </a:r>
            <a:r>
              <a:rPr lang="en-GB" sz="1400" dirty="0" err="1">
                <a:latin typeface="Arial" pitchFamily="34" charset="0"/>
                <a:cs typeface="Arial" pitchFamily="34" charset="0"/>
              </a:rPr>
              <a:t>Abona</a:t>
            </a:r>
            <a:r>
              <a:rPr lang="en-GB" sz="1400" dirty="0">
                <a:latin typeface="Arial" pitchFamily="34" charset="0"/>
                <a:cs typeface="Arial" pitchFamily="34" charset="0"/>
              </a:rPr>
              <a:t> are the foundations of a stone building that was excavated in the 1930s at the junction of the </a:t>
            </a:r>
            <a:r>
              <a:rPr lang="en-GB" sz="1400" dirty="0" err="1">
                <a:latin typeface="Arial" pitchFamily="34" charset="0"/>
                <a:cs typeface="Arial" pitchFamily="34" charset="0"/>
              </a:rPr>
              <a:t>Portway</a:t>
            </a:r>
            <a:r>
              <a:rPr lang="en-GB" sz="1400" dirty="0">
                <a:latin typeface="Arial" pitchFamily="34" charset="0"/>
                <a:cs typeface="Arial" pitchFamily="34" charset="0"/>
              </a:rPr>
              <a:t> and Roman Way. It was probably a </a:t>
            </a:r>
            <a:r>
              <a:rPr lang="en-GB" sz="1400" dirty="0" smtClean="0">
                <a:latin typeface="Arial" pitchFamily="34" charset="0"/>
                <a:cs typeface="Arial" pitchFamily="34" charset="0"/>
              </a:rPr>
              <a:t>house, </a:t>
            </a:r>
            <a:r>
              <a:rPr lang="en-GB" sz="1400" dirty="0">
                <a:latin typeface="Arial" pitchFamily="34" charset="0"/>
                <a:cs typeface="Arial" pitchFamily="34" charset="0"/>
              </a:rPr>
              <a:t>although we have little evidence to say what this building was used for</a:t>
            </a:r>
            <a:r>
              <a:rPr lang="en-GB" sz="1400" dirty="0" smtClean="0">
                <a:latin typeface="Arial" pitchFamily="34" charset="0"/>
                <a:cs typeface="Arial" pitchFamily="34" charset="0"/>
              </a:rPr>
              <a:t>.</a:t>
            </a:r>
            <a:endParaRPr lang="en-GB" sz="1400" dirty="0">
              <a:latin typeface="Arial" pitchFamily="34" charset="0"/>
              <a:cs typeface="Arial" pitchFamily="34" charset="0"/>
            </a:endParaRPr>
          </a:p>
          <a:p>
            <a:pPr marL="0" indent="0" algn="just" eaLnBrk="1" hangingPunct="1">
              <a:buFontTx/>
              <a:buNone/>
            </a:pPr>
            <a:endParaRPr lang="en-GB" altLang="en-US" sz="1400" dirty="0" smtClean="0">
              <a:latin typeface="Arial" pitchFamily="34" charset="0"/>
              <a:cs typeface="Arial"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endParaRPr lang="en-GB" altLang="en-US" sz="1000" dirty="0" smtClean="0">
              <a:latin typeface="Arial" panose="020B0604020202020204" pitchFamily="34" charset="0"/>
              <a:cs typeface="Arial" panose="020B0604020202020204" pitchFamily="34" charset="0"/>
            </a:endParaRPr>
          </a:p>
          <a:p>
            <a:pPr marL="0" indent="0" algn="ctr">
              <a:spcBef>
                <a:spcPts val="0"/>
              </a:spcBef>
              <a:buNone/>
            </a:pPr>
            <a:r>
              <a:rPr lang="en-GB" sz="1000" dirty="0" smtClean="0">
                <a:latin typeface="Arial" pitchFamily="34" charset="0"/>
                <a:cs typeface="Arial" pitchFamily="34" charset="0"/>
              </a:rPr>
              <a:t>The Roman building at Roman Way.</a:t>
            </a:r>
          </a:p>
          <a:p>
            <a:pPr marL="0" indent="0" algn="ctr">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a:t>
            </a:r>
            <a:r>
              <a:rPr lang="en-GB" altLang="en-US" sz="1000" dirty="0">
                <a:latin typeface="Arial" pitchFamily="34" charset="0"/>
                <a:cs typeface="Arial" pitchFamily="34" charset="0"/>
              </a:rPr>
              <a:t>M</a:t>
            </a:r>
            <a:r>
              <a:rPr lang="en-GB" sz="1000" dirty="0" smtClean="0">
                <a:latin typeface="Arial" pitchFamily="34" charset="0"/>
                <a:cs typeface="Arial" pitchFamily="34" charset="0"/>
              </a:rPr>
              <a:t>yers-Insole Local Learning CIC]</a:t>
            </a:r>
            <a:endParaRPr lang="en-GB" sz="1000" dirty="0">
              <a:latin typeface="Arial" pitchFamily="34" charset="0"/>
              <a:cs typeface="Arial" pitchFamily="34" charset="0"/>
            </a:endParaRPr>
          </a:p>
          <a:p>
            <a:pPr marL="0" indent="0" eaLnBrk="1" hangingPunct="1">
              <a:buFontTx/>
              <a:buNone/>
            </a:pPr>
            <a:endParaRPr lang="en-GB" altLang="en-US" sz="1600" b="1" dirty="0" smtClean="0">
              <a:latin typeface="Arial" pitchFamily="34" charset="0"/>
              <a:cs typeface="Arial" pitchFamily="34" charset="0"/>
            </a:endParaRPr>
          </a:p>
          <a:p>
            <a:pPr marL="0" indent="0" eaLnBrk="1" hangingPunct="1">
              <a:buFontTx/>
              <a:buNone/>
            </a:pPr>
            <a:r>
              <a:rPr lang="en-GB" altLang="en-US" sz="1600" b="1" dirty="0" smtClean="0">
                <a:latin typeface="Arial" pitchFamily="34" charset="0"/>
                <a:cs typeface="Arial" pitchFamily="34" charset="0"/>
              </a:rPr>
              <a:t>How wealthy do you think the citizens of </a:t>
            </a:r>
            <a:r>
              <a:rPr lang="en-GB" altLang="en-US" sz="1600" b="1" dirty="0" err="1" smtClean="0">
                <a:latin typeface="Arial" pitchFamily="34" charset="0"/>
                <a:cs typeface="Arial" pitchFamily="34" charset="0"/>
              </a:rPr>
              <a:t>Abona</a:t>
            </a:r>
            <a:r>
              <a:rPr lang="en-GB" altLang="en-US" sz="1600" b="1" dirty="0" smtClean="0">
                <a:latin typeface="Arial" pitchFamily="34" charset="0"/>
                <a:cs typeface="Arial" pitchFamily="34" charset="0"/>
              </a:rPr>
              <a:t> were?</a:t>
            </a:r>
          </a:p>
        </p:txBody>
      </p:sp>
    </p:spTree>
    <p:extLst>
      <p:ext uri="{BB962C8B-B14F-4D97-AF65-F5344CB8AC3E}">
        <p14:creationId xmlns:p14="http://schemas.microsoft.com/office/powerpoint/2010/main" val="2839089211"/>
      </p:ext>
    </p:extLst>
  </p:cSld>
  <p:clrMapOvr>
    <a:masterClrMapping/>
  </p:clrMapOvr>
  <p:transition advClick="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b="1" dirty="0" smtClean="0">
                <a:latin typeface="Arial" pitchFamily="34" charset="0"/>
                <a:cs typeface="Arial" pitchFamily="34" charset="0"/>
              </a:rPr>
              <a:t>(AD 350) Kings Weston Roman Villa </a:t>
            </a:r>
            <a:r>
              <a:rPr lang="en-GB" b="1" dirty="0">
                <a:latin typeface="Source Sans Pro Light" pitchFamily="34" charset="0"/>
              </a:rPr>
              <a:t/>
            </a:r>
            <a:br>
              <a:rPr lang="en-GB" b="1" dirty="0">
                <a:latin typeface="Source Sans Pro Light" pitchFamily="34" charset="0"/>
              </a:rPr>
            </a:br>
            <a:endParaRPr lang="en-GB" altLang="en-US" b="1" dirty="0" smtClean="0">
              <a:latin typeface="Source Sans Pro Light" pitchFamily="34" charset="0"/>
            </a:endParaRPr>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sz="1400" dirty="0">
                <a:latin typeface="Arial" pitchFamily="34" charset="0"/>
                <a:cs typeface="Arial" pitchFamily="34" charset="0"/>
              </a:rPr>
              <a:t>By the middle of the 4th </a:t>
            </a:r>
            <a:r>
              <a:rPr lang="en-GB" sz="1400" dirty="0" smtClean="0">
                <a:latin typeface="Arial" pitchFamily="34" charset="0"/>
                <a:cs typeface="Arial" pitchFamily="34" charset="0"/>
              </a:rPr>
              <a:t>century </a:t>
            </a:r>
            <a:r>
              <a:rPr lang="en-GB" sz="1400" dirty="0">
                <a:latin typeface="Arial" pitchFamily="34" charset="0"/>
                <a:cs typeface="Arial" pitchFamily="34" charset="0"/>
              </a:rPr>
              <a:t>wealthier people in Britain often </a:t>
            </a:r>
            <a:r>
              <a:rPr lang="en-GB" sz="1400" dirty="0" smtClean="0">
                <a:latin typeface="Arial" pitchFamily="34" charset="0"/>
                <a:cs typeface="Arial" pitchFamily="34" charset="0"/>
              </a:rPr>
              <a:t>enjoyed a luxurious lifestyle</a:t>
            </a:r>
            <a:r>
              <a:rPr lang="en-GB" sz="1400" dirty="0">
                <a:latin typeface="Arial" pitchFamily="34" charset="0"/>
                <a:cs typeface="Arial" pitchFamily="34" charset="0"/>
              </a:rPr>
              <a:t>. These households lived in large buildings with mosaic floors and </a:t>
            </a:r>
            <a:r>
              <a:rPr lang="en-GB" sz="1400" dirty="0" smtClean="0">
                <a:latin typeface="Arial" pitchFamily="34" charset="0"/>
                <a:cs typeface="Arial" pitchFamily="34" charset="0"/>
              </a:rPr>
              <a:t>hypocausts </a:t>
            </a:r>
            <a:r>
              <a:rPr lang="en-GB" sz="1400" dirty="0">
                <a:latin typeface="Arial" pitchFamily="34" charset="0"/>
                <a:cs typeface="Arial" pitchFamily="34" charset="0"/>
              </a:rPr>
              <a:t>(</a:t>
            </a:r>
            <a:r>
              <a:rPr lang="en-GB" sz="1400" dirty="0" smtClean="0">
                <a:latin typeface="Arial" pitchFamily="34" charset="0"/>
                <a:cs typeface="Arial" pitchFamily="34" charset="0"/>
              </a:rPr>
              <a:t>underfloor heating). </a:t>
            </a:r>
            <a:r>
              <a:rPr lang="en-GB" sz="1400" dirty="0">
                <a:latin typeface="Arial" pitchFamily="34" charset="0"/>
                <a:cs typeface="Arial" pitchFamily="34" charset="0"/>
              </a:rPr>
              <a:t>They might also have </a:t>
            </a:r>
            <a:r>
              <a:rPr lang="en-GB" sz="1400" dirty="0" smtClean="0">
                <a:latin typeface="Arial" pitchFamily="34" charset="0"/>
                <a:cs typeface="Arial" pitchFamily="34" charset="0"/>
              </a:rPr>
              <a:t>had heated </a:t>
            </a:r>
            <a:r>
              <a:rPr lang="en-GB" sz="1400" dirty="0">
                <a:latin typeface="Arial" pitchFamily="34" charset="0"/>
                <a:cs typeface="Arial" pitchFamily="34" charset="0"/>
              </a:rPr>
              <a:t>bath houses. The best example in Bristol is at Kings Weston where a villa with all these features was discovered in the late 1940s as Lawrence Weston was being built. </a:t>
            </a:r>
            <a:endParaRPr lang="en-GB" sz="1400" dirty="0" smtClean="0">
              <a:latin typeface="Arial" pitchFamily="34" charset="0"/>
              <a:cs typeface="Arial" pitchFamily="34" charset="0"/>
            </a:endParaRPr>
          </a:p>
          <a:p>
            <a:pPr marL="0" indent="0" algn="just">
              <a:buNone/>
            </a:pPr>
            <a:endParaRPr lang="en-GB" sz="1400" dirty="0">
              <a:latin typeface="Arial" pitchFamily="34" charset="0"/>
              <a:cs typeface="Arial" pitchFamily="34" charset="0"/>
            </a:endParaRPr>
          </a:p>
          <a:p>
            <a:pPr marL="0" indent="0" algn="just">
              <a:buNone/>
            </a:pPr>
            <a:r>
              <a:rPr lang="en-GB" sz="1400" dirty="0">
                <a:latin typeface="Arial" pitchFamily="34" charset="0"/>
                <a:cs typeface="Arial" pitchFamily="34" charset="0"/>
              </a:rPr>
              <a:t>Other evidence from the surrounding area suggests that this villa was at the centre of a large agricultural estate with farm buildings and small fields </a:t>
            </a:r>
            <a:r>
              <a:rPr lang="en-GB" sz="1400" dirty="0" smtClean="0">
                <a:latin typeface="Arial" pitchFamily="34" charset="0"/>
                <a:cs typeface="Arial" pitchFamily="34" charset="0"/>
              </a:rPr>
              <a:t>(or paddocks) </a:t>
            </a:r>
            <a:r>
              <a:rPr lang="en-GB" sz="1400" dirty="0">
                <a:latin typeface="Arial" pitchFamily="34" charset="0"/>
                <a:cs typeface="Arial" pitchFamily="34" charset="0"/>
              </a:rPr>
              <a:t>along what is now the Long Cross. These farmers probably used the nearby wetlands for grazing their cattle in summer then moved the herd to </a:t>
            </a:r>
            <a:r>
              <a:rPr lang="en-GB" sz="1400" dirty="0" smtClean="0">
                <a:latin typeface="Arial" pitchFamily="34" charset="0"/>
                <a:cs typeface="Arial" pitchFamily="34" charset="0"/>
              </a:rPr>
              <a:t>paddocks </a:t>
            </a:r>
            <a:r>
              <a:rPr lang="en-GB" sz="1400" dirty="0">
                <a:latin typeface="Arial" pitchFamily="34" charset="0"/>
                <a:cs typeface="Arial" pitchFamily="34" charset="0"/>
              </a:rPr>
              <a:t>when the area flooded </a:t>
            </a:r>
            <a:r>
              <a:rPr lang="en-GB" sz="1400" dirty="0" smtClean="0">
                <a:latin typeface="Arial" pitchFamily="34" charset="0"/>
                <a:cs typeface="Arial" pitchFamily="34" charset="0"/>
              </a:rPr>
              <a:t>in the </a:t>
            </a:r>
            <a:r>
              <a:rPr lang="en-GB" sz="1400" dirty="0">
                <a:latin typeface="Arial" pitchFamily="34" charset="0"/>
                <a:cs typeface="Arial" pitchFamily="34" charset="0"/>
              </a:rPr>
              <a:t>winter.</a:t>
            </a: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723698" y="4437112"/>
            <a:ext cx="4038600" cy="1545035"/>
          </a:xfrm>
        </p:spPr>
        <p:txBody>
          <a:bodyPr>
            <a:normAutofit/>
          </a:bodyPr>
          <a:lstStyle/>
          <a:p>
            <a:pPr marL="0" indent="0" algn="ctr" eaLnBrk="1" hangingPunct="1">
              <a:spcBef>
                <a:spcPts val="0"/>
              </a:spcBef>
              <a:buFontTx/>
              <a:buNone/>
            </a:pPr>
            <a:endParaRPr lang="en-GB" altLang="en-US" sz="1000" dirty="0" smtClean="0">
              <a:latin typeface="Arial" pitchFamily="34" charset="0"/>
              <a:cs typeface="Arial" pitchFamily="34" charset="0"/>
            </a:endParaRPr>
          </a:p>
          <a:p>
            <a:pPr marL="0" indent="0" algn="ctr">
              <a:spcBef>
                <a:spcPts val="0"/>
              </a:spcBef>
              <a:buNone/>
            </a:pPr>
            <a:r>
              <a:rPr lang="en-GB" sz="1000" dirty="0" smtClean="0">
                <a:latin typeface="Arial" pitchFamily="34" charset="0"/>
                <a:cs typeface="Arial" pitchFamily="34" charset="0"/>
              </a:rPr>
              <a:t>Kings Weston Roman Villa.</a:t>
            </a:r>
          </a:p>
          <a:p>
            <a:pPr marL="0" indent="0" algn="ctr">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a:t>
            </a:r>
            <a:r>
              <a:rPr lang="en-GB" altLang="en-US" sz="1000" dirty="0">
                <a:latin typeface="Arial" pitchFamily="34" charset="0"/>
                <a:cs typeface="Arial" pitchFamily="34" charset="0"/>
              </a:rPr>
              <a:t>M</a:t>
            </a:r>
            <a:r>
              <a:rPr lang="en-GB" sz="1000" dirty="0" smtClean="0">
                <a:latin typeface="Arial" pitchFamily="34" charset="0"/>
                <a:cs typeface="Arial" pitchFamily="34" charset="0"/>
              </a:rPr>
              <a:t>yers-Insole Local Learning CIC]</a:t>
            </a:r>
            <a:endParaRPr lang="en-GB" sz="1000" dirty="0">
              <a:latin typeface="Arial" pitchFamily="34" charset="0"/>
              <a:cs typeface="Arial" pitchFamily="34" charset="0"/>
            </a:endParaRPr>
          </a:p>
          <a:p>
            <a:pPr marL="0" indent="0" eaLnBrk="1" hangingPunct="1">
              <a:buFontTx/>
              <a:buNone/>
            </a:pPr>
            <a:endParaRPr lang="en-GB" altLang="en-US" sz="1600" b="1" dirty="0" smtClean="0">
              <a:latin typeface="Arial" pitchFamily="34" charset="0"/>
              <a:cs typeface="Arial" pitchFamily="34" charset="0"/>
            </a:endParaRPr>
          </a:p>
          <a:p>
            <a:pPr marL="0" indent="0" eaLnBrk="1" hangingPunct="1">
              <a:buFontTx/>
              <a:buNone/>
            </a:pPr>
            <a:r>
              <a:rPr lang="en-GB" altLang="en-US" sz="1600" b="1" dirty="0" smtClean="0">
                <a:latin typeface="Arial" pitchFamily="34" charset="0"/>
                <a:cs typeface="Arial" pitchFamily="34" charset="0"/>
              </a:rPr>
              <a:t>How did everyone keep warm at Kings Weston Roman Villa?</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01934" y="1758310"/>
            <a:ext cx="3882128" cy="1886714"/>
          </a:xfrm>
          <a:prstGeom prst="rect">
            <a:avLst/>
          </a:prstGeom>
        </p:spPr>
      </p:pic>
    </p:spTree>
    <p:extLst>
      <p:ext uri="{BB962C8B-B14F-4D97-AF65-F5344CB8AC3E}">
        <p14:creationId xmlns:p14="http://schemas.microsoft.com/office/powerpoint/2010/main" val="3514455518"/>
      </p:ext>
    </p:extLst>
  </p:cSld>
  <p:clrMapOvr>
    <a:masterClrMapping/>
  </p:clrMapOvr>
  <p:transition advClick="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b="1" dirty="0" smtClean="0">
                <a:latin typeface="Arial" pitchFamily="34" charset="0"/>
                <a:cs typeface="Arial" pitchFamily="34" charset="0"/>
              </a:rPr>
              <a:t>(AD 450) Murder Victim at Kings Weston Roman Villa </a:t>
            </a:r>
            <a:r>
              <a:rPr lang="en-GB" b="1" dirty="0">
                <a:latin typeface="Source Sans Pro Light" pitchFamily="34" charset="0"/>
              </a:rPr>
              <a:t/>
            </a:r>
            <a:br>
              <a:rPr lang="en-GB" b="1" dirty="0">
                <a:latin typeface="Source Sans Pro Light" pitchFamily="34" charset="0"/>
              </a:rPr>
            </a:br>
            <a:endParaRPr lang="en-GB" altLang="en-US" b="1" dirty="0" smtClean="0">
              <a:latin typeface="Source Sans Pro Light" pitchFamily="34" charset="0"/>
            </a:endParaRPr>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sz="1400" dirty="0">
                <a:latin typeface="Arial" pitchFamily="34" charset="0"/>
                <a:cs typeface="Arial" pitchFamily="34" charset="0"/>
              </a:rPr>
              <a:t>After the Romans left in the early 5th century we have very little information about life in Britain. </a:t>
            </a:r>
            <a:endParaRPr lang="en-GB" sz="1400" dirty="0" smtClean="0">
              <a:latin typeface="Arial" pitchFamily="34" charset="0"/>
              <a:cs typeface="Arial" pitchFamily="34" charset="0"/>
            </a:endParaRPr>
          </a:p>
          <a:p>
            <a:pPr marL="0" indent="0" algn="just">
              <a:buNone/>
            </a:pPr>
            <a:endParaRPr lang="en-GB" sz="1400" dirty="0">
              <a:latin typeface="Arial" pitchFamily="34" charset="0"/>
              <a:cs typeface="Arial" pitchFamily="34" charset="0"/>
            </a:endParaRPr>
          </a:p>
          <a:p>
            <a:pPr marL="0" indent="0" algn="just">
              <a:buNone/>
            </a:pPr>
            <a:r>
              <a:rPr lang="en-GB" sz="1400" dirty="0">
                <a:latin typeface="Arial" pitchFamily="34" charset="0"/>
                <a:cs typeface="Arial" pitchFamily="34" charset="0"/>
              </a:rPr>
              <a:t>One of the few bits of information for this period that we have in Bristol comes from a </a:t>
            </a:r>
            <a:r>
              <a:rPr lang="en-GB" sz="1400" dirty="0" smtClean="0">
                <a:latin typeface="Arial" pitchFamily="34" charset="0"/>
                <a:cs typeface="Arial" pitchFamily="34" charset="0"/>
              </a:rPr>
              <a:t>skeleton, </a:t>
            </a:r>
            <a:r>
              <a:rPr lang="en-GB" sz="1400" dirty="0">
                <a:latin typeface="Arial" pitchFamily="34" charset="0"/>
                <a:cs typeface="Arial" pitchFamily="34" charset="0"/>
              </a:rPr>
              <a:t>probably dating to the early 5th </a:t>
            </a:r>
            <a:r>
              <a:rPr lang="en-GB" sz="1400" dirty="0" smtClean="0">
                <a:latin typeface="Arial" pitchFamily="34" charset="0"/>
                <a:cs typeface="Arial" pitchFamily="34" charset="0"/>
              </a:rPr>
              <a:t>century, </a:t>
            </a:r>
            <a:r>
              <a:rPr lang="en-GB" sz="1400" dirty="0">
                <a:latin typeface="Arial" pitchFamily="34" charset="0"/>
                <a:cs typeface="Arial" pitchFamily="34" charset="0"/>
              </a:rPr>
              <a:t>that was discovered at Kings Weston Roman </a:t>
            </a:r>
            <a:r>
              <a:rPr lang="en-GB" sz="1400" dirty="0" smtClean="0">
                <a:latin typeface="Arial" pitchFamily="34" charset="0"/>
                <a:cs typeface="Arial" pitchFamily="34" charset="0"/>
              </a:rPr>
              <a:t>Villa</a:t>
            </a:r>
            <a:r>
              <a:rPr lang="en-GB" sz="1400" dirty="0">
                <a:latin typeface="Arial" pitchFamily="34" charset="0"/>
                <a:cs typeface="Arial" pitchFamily="34" charset="0"/>
              </a:rPr>
              <a:t>. </a:t>
            </a:r>
            <a:endParaRPr lang="en-GB" sz="1400" dirty="0" smtClean="0">
              <a:latin typeface="Arial" pitchFamily="34" charset="0"/>
              <a:cs typeface="Arial" pitchFamily="34" charset="0"/>
            </a:endParaRPr>
          </a:p>
          <a:p>
            <a:pPr marL="0" indent="0" algn="just">
              <a:buNone/>
            </a:pPr>
            <a:endParaRPr lang="en-GB" sz="1400" dirty="0">
              <a:latin typeface="Arial" pitchFamily="34" charset="0"/>
              <a:cs typeface="Arial" pitchFamily="34" charset="0"/>
            </a:endParaRPr>
          </a:p>
          <a:p>
            <a:pPr marL="0" indent="0" algn="just">
              <a:buNone/>
            </a:pPr>
            <a:r>
              <a:rPr lang="en-GB" sz="1400" dirty="0" smtClean="0">
                <a:latin typeface="Arial" pitchFamily="34" charset="0"/>
                <a:cs typeface="Arial" pitchFamily="34" charset="0"/>
              </a:rPr>
              <a:t>The </a:t>
            </a:r>
            <a:r>
              <a:rPr lang="en-GB" sz="1400" dirty="0">
                <a:latin typeface="Arial" pitchFamily="34" charset="0"/>
                <a:cs typeface="Arial" pitchFamily="34" charset="0"/>
              </a:rPr>
              <a:t>evidence suggests that after the </a:t>
            </a:r>
            <a:r>
              <a:rPr lang="en-GB" sz="1400" dirty="0" smtClean="0">
                <a:latin typeface="Arial" pitchFamily="34" charset="0"/>
                <a:cs typeface="Arial" pitchFamily="34" charset="0"/>
              </a:rPr>
              <a:t>Romans had left and the villa was probably no longer occupied, this </a:t>
            </a:r>
            <a:r>
              <a:rPr lang="en-GB" sz="1400" dirty="0">
                <a:latin typeface="Arial" pitchFamily="34" charset="0"/>
                <a:cs typeface="Arial" pitchFamily="34" charset="0"/>
              </a:rPr>
              <a:t>person was killed by a blow to the head from a heavy axe. We don’t know who this person was or why </a:t>
            </a:r>
            <a:r>
              <a:rPr lang="en-GB" sz="1400" dirty="0" smtClean="0">
                <a:latin typeface="Arial" pitchFamily="34" charset="0"/>
                <a:cs typeface="Arial" pitchFamily="34" charset="0"/>
              </a:rPr>
              <a:t>he was at </a:t>
            </a:r>
            <a:r>
              <a:rPr lang="en-GB" sz="1400" dirty="0">
                <a:latin typeface="Arial" pitchFamily="34" charset="0"/>
                <a:cs typeface="Arial" pitchFamily="34" charset="0"/>
              </a:rPr>
              <a:t>the villa, but it probably indicates how lawless the land had become at this </a:t>
            </a:r>
            <a:r>
              <a:rPr lang="en-GB" sz="1400" dirty="0" smtClean="0">
                <a:latin typeface="Arial" pitchFamily="34" charset="0"/>
                <a:cs typeface="Arial" pitchFamily="34" charset="0"/>
              </a:rPr>
              <a:t>time, </a:t>
            </a:r>
            <a:r>
              <a:rPr lang="en-GB" sz="1400" dirty="0">
                <a:latin typeface="Arial" pitchFamily="34" charset="0"/>
                <a:cs typeface="Arial" pitchFamily="34" charset="0"/>
              </a:rPr>
              <a:t>particularly as </a:t>
            </a:r>
            <a:r>
              <a:rPr lang="en-GB" sz="1400" dirty="0" smtClean="0">
                <a:latin typeface="Arial" pitchFamily="34" charset="0"/>
                <a:cs typeface="Arial" pitchFamily="34" charset="0"/>
              </a:rPr>
              <a:t>his body </a:t>
            </a:r>
            <a:r>
              <a:rPr lang="en-GB" sz="1400" dirty="0">
                <a:latin typeface="Arial" pitchFamily="34" charset="0"/>
                <a:cs typeface="Arial" pitchFamily="34" charset="0"/>
              </a:rPr>
              <a:t>appears to have been abandoned rather than </a:t>
            </a:r>
            <a:r>
              <a:rPr lang="en-GB" sz="1400" dirty="0" smtClean="0">
                <a:latin typeface="Arial" pitchFamily="34" charset="0"/>
                <a:cs typeface="Arial" pitchFamily="34" charset="0"/>
              </a:rPr>
              <a:t>formally buried</a:t>
            </a:r>
            <a:r>
              <a:rPr lang="en-GB" sz="1400" dirty="0">
                <a:latin typeface="Arial" pitchFamily="34" charset="0"/>
                <a:cs typeface="Arial" pitchFamily="34" charset="0"/>
              </a:rPr>
              <a:t>.</a:t>
            </a: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fontScale="92500" lnSpcReduction="10000"/>
          </a:bodyPr>
          <a:lstStyle/>
          <a:p>
            <a:pPr marL="0" indent="0" algn="ctr" eaLnBrk="1" hangingPunct="1">
              <a:spcBef>
                <a:spcPts val="0"/>
              </a:spcBef>
              <a:buFontTx/>
              <a:buNone/>
            </a:pPr>
            <a:endParaRPr lang="en-GB" altLang="en-US" sz="1000" dirty="0" smtClean="0">
              <a:latin typeface="Source Sans Pro Light" pitchFamily="34" charset="0"/>
              <a:cs typeface="Arial" panose="020B0604020202020204" pitchFamily="34" charset="0"/>
            </a:endParaRPr>
          </a:p>
          <a:p>
            <a:pPr marL="0" indent="0" algn="ctr">
              <a:lnSpc>
                <a:spcPct val="110000"/>
              </a:lnSpc>
              <a:spcBef>
                <a:spcPts val="0"/>
              </a:spcBef>
              <a:buNone/>
            </a:pPr>
            <a:r>
              <a:rPr lang="en-GB" sz="1000" dirty="0" smtClean="0">
                <a:latin typeface="Arial" pitchFamily="34" charset="0"/>
                <a:cs typeface="Arial" pitchFamily="34" charset="0"/>
              </a:rPr>
              <a:t>Skeleton found at Kings Weston Roman Villa.</a:t>
            </a:r>
          </a:p>
          <a:p>
            <a:pPr marL="0" indent="0" algn="ctr">
              <a:lnSpc>
                <a:spcPct val="110000"/>
              </a:lnSpc>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Bristol and Gloucestershire Archaeological Society</a:t>
            </a:r>
            <a:r>
              <a:rPr lang="en-GB" sz="1000" dirty="0" smtClean="0">
                <a:latin typeface="Arial" pitchFamily="34" charset="0"/>
                <a:cs typeface="Arial" pitchFamily="34" charset="0"/>
              </a:rPr>
              <a:t>]</a:t>
            </a:r>
            <a:endParaRPr lang="en-GB" sz="1000" dirty="0">
              <a:latin typeface="Arial" pitchFamily="34" charset="0"/>
              <a:cs typeface="Arial" pitchFamily="34" charset="0"/>
            </a:endParaRPr>
          </a:p>
          <a:p>
            <a:pPr marL="0" indent="0" eaLnBrk="1" hangingPunct="1">
              <a:buFontTx/>
              <a:buNone/>
            </a:pPr>
            <a:endParaRPr lang="en-GB" altLang="en-US" sz="1600" b="1" dirty="0" smtClean="0">
              <a:latin typeface="Arial" pitchFamily="34" charset="0"/>
              <a:cs typeface="Arial" pitchFamily="34" charset="0"/>
            </a:endParaRPr>
          </a:p>
          <a:p>
            <a:pPr marL="0" indent="0" eaLnBrk="1" hangingPunct="1">
              <a:lnSpc>
                <a:spcPct val="110000"/>
              </a:lnSpc>
              <a:buFontTx/>
              <a:buNone/>
            </a:pPr>
            <a:r>
              <a:rPr lang="en-GB" altLang="en-US" sz="1600" b="1" dirty="0" smtClean="0">
                <a:latin typeface="Arial" pitchFamily="34" charset="0"/>
                <a:cs typeface="Arial" pitchFamily="34" charset="0"/>
              </a:rPr>
              <a:t>What do you think the story might be about the skeleton discovered at Kings Weston Villa?</a:t>
            </a:r>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85129" y="1657351"/>
            <a:ext cx="2571247" cy="29237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04230314"/>
      </p:ext>
    </p:extLst>
  </p:cSld>
  <p:clrMapOvr>
    <a:masterClrMapping/>
  </p:clrMapOvr>
  <p:transition advClick="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sz="4900" b="1" dirty="0" smtClean="0">
                <a:latin typeface="Arial" pitchFamily="34" charset="0"/>
                <a:cs typeface="Arial" pitchFamily="34" charset="0"/>
              </a:rPr>
              <a:t>(AD 550) The Wansdyke</a:t>
            </a:r>
            <a:r>
              <a:rPr lang="en-GB" sz="4900" dirty="0" smtClean="0">
                <a:latin typeface="Arial" panose="020B0604020202020204" pitchFamily="34" charset="0"/>
                <a:cs typeface="Arial" panose="020B0604020202020204" pitchFamily="34" charset="0"/>
              </a:rPr>
              <a:t> </a:t>
            </a:r>
            <a:r>
              <a:rPr lang="en-GB" dirty="0"/>
              <a:t/>
            </a:r>
            <a:br>
              <a:rPr lang="en-GB" dirty="0"/>
            </a:br>
            <a:endParaRPr lang="en-GB" altLang="en-US" dirty="0" smtClean="0"/>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sz="1400" dirty="0" smtClean="0">
                <a:latin typeface="Arial" pitchFamily="34" charset="0"/>
                <a:cs typeface="Arial" pitchFamily="34" charset="0"/>
              </a:rPr>
              <a:t>The first </a:t>
            </a:r>
            <a:r>
              <a:rPr lang="en-GB" sz="1400" dirty="0">
                <a:latin typeface="Arial" pitchFamily="34" charset="0"/>
                <a:cs typeface="Arial" pitchFamily="34" charset="0"/>
              </a:rPr>
              <a:t>Saxon kingdoms were in the east of Britain, but these were gradually spreading west towards the Bristol region</a:t>
            </a:r>
            <a:r>
              <a:rPr lang="en-GB" sz="1400" dirty="0" smtClean="0">
                <a:latin typeface="Arial" pitchFamily="34" charset="0"/>
                <a:cs typeface="Arial" pitchFamily="34" charset="0"/>
              </a:rPr>
              <a:t>.</a:t>
            </a:r>
          </a:p>
          <a:p>
            <a:pPr marL="0" indent="0" algn="just">
              <a:buNone/>
            </a:pPr>
            <a:endParaRPr lang="en-GB" sz="1400" dirty="0">
              <a:latin typeface="Arial" pitchFamily="34" charset="0"/>
              <a:cs typeface="Arial" pitchFamily="34" charset="0"/>
            </a:endParaRPr>
          </a:p>
          <a:p>
            <a:pPr marL="0" indent="0" algn="just">
              <a:buNone/>
            </a:pPr>
            <a:r>
              <a:rPr lang="en-GB" sz="1400" dirty="0">
                <a:latin typeface="Arial" pitchFamily="34" charset="0"/>
                <a:cs typeface="Arial" pitchFamily="34" charset="0"/>
              </a:rPr>
              <a:t>There is little evidence of early Saxon influence in Bristol, but the Wansdyke </a:t>
            </a:r>
            <a:r>
              <a:rPr lang="en-GB" sz="1400" dirty="0" smtClean="0">
                <a:latin typeface="Arial" pitchFamily="34" charset="0"/>
                <a:cs typeface="Arial" pitchFamily="34" charset="0"/>
              </a:rPr>
              <a:t>(in Somerset) </a:t>
            </a:r>
            <a:r>
              <a:rPr lang="en-GB" sz="1400" dirty="0">
                <a:latin typeface="Arial" pitchFamily="34" charset="0"/>
                <a:cs typeface="Arial" pitchFamily="34" charset="0"/>
              </a:rPr>
              <a:t>is believed to date </a:t>
            </a:r>
            <a:r>
              <a:rPr lang="en-GB" sz="1400" dirty="0" smtClean="0">
                <a:latin typeface="Arial" pitchFamily="34" charset="0"/>
                <a:cs typeface="Arial" pitchFamily="34" charset="0"/>
              </a:rPr>
              <a:t>back to </a:t>
            </a:r>
            <a:r>
              <a:rPr lang="en-GB" sz="1400" dirty="0">
                <a:latin typeface="Arial" pitchFamily="34" charset="0"/>
                <a:cs typeface="Arial" pitchFamily="34" charset="0"/>
              </a:rPr>
              <a:t>the </a:t>
            </a:r>
            <a:r>
              <a:rPr lang="en-GB" sz="1400" dirty="0" smtClean="0">
                <a:latin typeface="Arial" pitchFamily="34" charset="0"/>
                <a:cs typeface="Arial" pitchFamily="34" charset="0"/>
              </a:rPr>
              <a:t>6th century</a:t>
            </a:r>
            <a:r>
              <a:rPr lang="en-GB" sz="1400" dirty="0">
                <a:latin typeface="Arial" pitchFamily="34" charset="0"/>
                <a:cs typeface="Arial" pitchFamily="34" charset="0"/>
              </a:rPr>
              <a:t>. This is a long ditch and earth bank that runs from Savernake Forest in Wiltshire to </a:t>
            </a:r>
            <a:r>
              <a:rPr lang="en-GB" sz="1400" dirty="0" err="1">
                <a:latin typeface="Arial" pitchFamily="34" charset="0"/>
                <a:cs typeface="Arial" pitchFamily="34" charset="0"/>
              </a:rPr>
              <a:t>Maes</a:t>
            </a:r>
            <a:r>
              <a:rPr lang="en-GB" sz="1400" dirty="0">
                <a:latin typeface="Arial" pitchFamily="34" charset="0"/>
                <a:cs typeface="Arial" pitchFamily="34" charset="0"/>
              </a:rPr>
              <a:t> </a:t>
            </a:r>
            <a:r>
              <a:rPr lang="en-GB" sz="1400" dirty="0" smtClean="0">
                <a:latin typeface="Arial" pitchFamily="34" charset="0"/>
                <a:cs typeface="Arial" pitchFamily="34" charset="0"/>
              </a:rPr>
              <a:t>Knoll in the </a:t>
            </a:r>
            <a:r>
              <a:rPr lang="en-GB" sz="1400" dirty="0">
                <a:latin typeface="Arial" pitchFamily="34" charset="0"/>
                <a:cs typeface="Arial" pitchFamily="34" charset="0"/>
              </a:rPr>
              <a:t>south of </a:t>
            </a:r>
            <a:r>
              <a:rPr lang="en-GB" sz="1400" dirty="0" smtClean="0">
                <a:latin typeface="Arial" pitchFamily="34" charset="0"/>
                <a:cs typeface="Arial" pitchFamily="34" charset="0"/>
              </a:rPr>
              <a:t>Bristol. It </a:t>
            </a:r>
            <a:r>
              <a:rPr lang="en-GB" sz="1400" dirty="0">
                <a:latin typeface="Arial" pitchFamily="34" charset="0"/>
                <a:cs typeface="Arial" pitchFamily="34" charset="0"/>
              </a:rPr>
              <a:t>may have marked the boundary of an early Saxon kingdom</a:t>
            </a:r>
            <a:r>
              <a:rPr lang="en-GB" sz="1400" dirty="0" smtClean="0">
                <a:latin typeface="Arial" pitchFamily="34" charset="0"/>
                <a:cs typeface="Arial" pitchFamily="34" charset="0"/>
              </a:rPr>
              <a:t>.</a:t>
            </a:r>
          </a:p>
          <a:p>
            <a:pPr marL="0" indent="0" algn="just">
              <a:buNone/>
            </a:pPr>
            <a:endParaRPr lang="en-GB" sz="1400" dirty="0">
              <a:latin typeface="Arial" pitchFamily="34" charset="0"/>
              <a:cs typeface="Arial" pitchFamily="34" charset="0"/>
            </a:endParaRPr>
          </a:p>
          <a:p>
            <a:pPr marL="0" indent="0" algn="just">
              <a:buNone/>
            </a:pPr>
            <a:r>
              <a:rPr lang="en-GB" sz="1400" dirty="0">
                <a:latin typeface="Arial" pitchFamily="34" charset="0"/>
                <a:cs typeface="Arial" pitchFamily="34" charset="0"/>
              </a:rPr>
              <a:t>The name </a:t>
            </a:r>
            <a:r>
              <a:rPr lang="en-GB" sz="1400" dirty="0" smtClean="0">
                <a:latin typeface="Arial" pitchFamily="34" charset="0"/>
                <a:cs typeface="Arial" pitchFamily="34" charset="0"/>
              </a:rPr>
              <a:t>‘Wansdyke’ is believed to have come </a:t>
            </a:r>
            <a:r>
              <a:rPr lang="en-GB" sz="1400" dirty="0">
                <a:latin typeface="Arial" pitchFamily="34" charset="0"/>
                <a:cs typeface="Arial" pitchFamily="34" charset="0"/>
              </a:rPr>
              <a:t>from </a:t>
            </a:r>
            <a:r>
              <a:rPr lang="en-GB" sz="1400" dirty="0" smtClean="0">
                <a:latin typeface="Arial" pitchFamily="34" charset="0"/>
                <a:cs typeface="Arial" pitchFamily="34" charset="0"/>
              </a:rPr>
              <a:t>‘</a:t>
            </a:r>
            <a:r>
              <a:rPr lang="en-GB" sz="1400" dirty="0" err="1" smtClean="0">
                <a:latin typeface="Arial" pitchFamily="34" charset="0"/>
                <a:cs typeface="Arial" pitchFamily="34" charset="0"/>
              </a:rPr>
              <a:t>Woden</a:t>
            </a:r>
            <a:r>
              <a:rPr lang="en-GB" sz="1400" dirty="0" smtClean="0">
                <a:latin typeface="Arial" pitchFamily="34" charset="0"/>
                <a:cs typeface="Arial" pitchFamily="34" charset="0"/>
              </a:rPr>
              <a:t>’, </a:t>
            </a:r>
            <a:r>
              <a:rPr lang="en-GB" sz="1400" dirty="0">
                <a:latin typeface="Arial" pitchFamily="34" charset="0"/>
                <a:cs typeface="Arial" pitchFamily="34" charset="0"/>
              </a:rPr>
              <a:t>the name of the principal Saxon </a:t>
            </a:r>
            <a:r>
              <a:rPr lang="en-GB" sz="1400" dirty="0" smtClean="0">
                <a:latin typeface="Arial" pitchFamily="34" charset="0"/>
                <a:cs typeface="Arial" pitchFamily="34" charset="0"/>
              </a:rPr>
              <a:t>god, </a:t>
            </a:r>
            <a:r>
              <a:rPr lang="en-GB" sz="1400" dirty="0">
                <a:latin typeface="Arial" pitchFamily="34" charset="0"/>
                <a:cs typeface="Arial" pitchFamily="34" charset="0"/>
              </a:rPr>
              <a:t>and </a:t>
            </a:r>
            <a:r>
              <a:rPr lang="en-GB" sz="1400" dirty="0" smtClean="0">
                <a:latin typeface="Arial" pitchFamily="34" charset="0"/>
                <a:cs typeface="Arial" pitchFamily="34" charset="0"/>
              </a:rPr>
              <a:t>‘dyke’ </a:t>
            </a:r>
            <a:r>
              <a:rPr lang="en-GB" sz="1400" dirty="0">
                <a:latin typeface="Arial" pitchFamily="34" charset="0"/>
                <a:cs typeface="Arial" pitchFamily="34" charset="0"/>
              </a:rPr>
              <a:t>that comes from a Saxon word for a ditch and bank.</a:t>
            </a: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lnSpcReduction="10000"/>
          </a:bodyPr>
          <a:lstStyle/>
          <a:p>
            <a:pPr marL="0" indent="0" algn="ctr" eaLnBrk="1" hangingPunct="1">
              <a:spcBef>
                <a:spcPts val="0"/>
              </a:spcBef>
              <a:buFontTx/>
              <a:buNone/>
            </a:pPr>
            <a:endParaRPr lang="en-GB" altLang="en-US" sz="1000" dirty="0" smtClean="0">
              <a:latin typeface="Arial" panose="020B0604020202020204" pitchFamily="34" charset="0"/>
              <a:cs typeface="Arial" panose="020B0604020202020204" pitchFamily="34" charset="0"/>
            </a:endParaRPr>
          </a:p>
          <a:p>
            <a:pPr marL="0" indent="0" algn="ctr">
              <a:spcBef>
                <a:spcPts val="0"/>
              </a:spcBef>
              <a:buNone/>
            </a:pPr>
            <a:r>
              <a:rPr lang="en-GB" sz="1000" dirty="0" smtClean="0">
                <a:latin typeface="Arial" pitchFamily="34" charset="0"/>
                <a:cs typeface="Arial" pitchFamily="34" charset="0"/>
              </a:rPr>
              <a:t>The western end of the Wansdyke near </a:t>
            </a:r>
            <a:r>
              <a:rPr lang="en-GB" sz="1000" dirty="0" err="1" smtClean="0">
                <a:latin typeface="Arial" pitchFamily="34" charset="0"/>
                <a:cs typeface="Arial" pitchFamily="34" charset="0"/>
              </a:rPr>
              <a:t>Maes</a:t>
            </a:r>
            <a:r>
              <a:rPr lang="en-GB" sz="1000" dirty="0" smtClean="0">
                <a:latin typeface="Arial" pitchFamily="34" charset="0"/>
                <a:cs typeface="Arial" pitchFamily="34" charset="0"/>
              </a:rPr>
              <a:t> Knoll.</a:t>
            </a:r>
          </a:p>
          <a:p>
            <a:pPr marL="0" indent="0" algn="ctr">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a:t>
            </a:r>
            <a:r>
              <a:rPr lang="en-GB" altLang="en-US" sz="1000" dirty="0">
                <a:latin typeface="Arial" pitchFamily="34" charset="0"/>
                <a:cs typeface="Arial" pitchFamily="34" charset="0"/>
              </a:rPr>
              <a:t>M</a:t>
            </a:r>
            <a:r>
              <a:rPr lang="en-GB" sz="1000" dirty="0" smtClean="0">
                <a:latin typeface="Arial" pitchFamily="34" charset="0"/>
                <a:cs typeface="Arial" pitchFamily="34" charset="0"/>
              </a:rPr>
              <a:t>yers-Insole Local Learning CIC]</a:t>
            </a:r>
            <a:endParaRPr lang="en-GB" sz="1000" dirty="0">
              <a:latin typeface="Arial" pitchFamily="34" charset="0"/>
              <a:cs typeface="Arial" pitchFamily="34" charset="0"/>
            </a:endParaRPr>
          </a:p>
          <a:p>
            <a:pPr marL="0" indent="0" eaLnBrk="1" hangingPunct="1">
              <a:buFontTx/>
              <a:buNone/>
            </a:pPr>
            <a:endParaRPr lang="en-GB" altLang="en-US" sz="1600" b="1" dirty="0" smtClean="0">
              <a:latin typeface="Arial" pitchFamily="34" charset="0"/>
              <a:cs typeface="Arial" pitchFamily="34" charset="0"/>
            </a:endParaRPr>
          </a:p>
          <a:p>
            <a:pPr marL="0" indent="0" eaLnBrk="1" hangingPunct="1">
              <a:buFontTx/>
              <a:buNone/>
            </a:pPr>
            <a:r>
              <a:rPr lang="en-GB" altLang="en-US" sz="1600" b="1" dirty="0" smtClean="0">
                <a:latin typeface="Arial" pitchFamily="34" charset="0"/>
                <a:cs typeface="Arial" pitchFamily="34" charset="0"/>
              </a:rPr>
              <a:t>What clues are there to suggest that the Wansdyke has existed since Saxon times?</a:t>
            </a:r>
          </a:p>
        </p:txBody>
      </p:sp>
      <p:pic>
        <p:nvPicPr>
          <p:cNvPr id="1026" name="Picture 2" descr="C:\Users\MILL\Desktop\MILL\Heritage Schools\Timeline\DSCN138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5" y="1628800"/>
            <a:ext cx="3936437"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0699393"/>
      </p:ext>
    </p:extLst>
  </p:cSld>
  <p:clrMapOvr>
    <a:masterClrMapping/>
  </p:clrMapOvr>
  <p:transition advClick="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sz="4900" b="1" dirty="0" smtClean="0">
                <a:latin typeface="Arial" pitchFamily="34" charset="0"/>
                <a:cs typeface="Arial" pitchFamily="34" charset="0"/>
              </a:rPr>
              <a:t>(AD 650) </a:t>
            </a:r>
            <a:r>
              <a:rPr lang="en-GB" sz="4900" b="1" dirty="0" err="1" smtClean="0">
                <a:latin typeface="Arial" pitchFamily="34" charset="0"/>
                <a:cs typeface="Arial" pitchFamily="34" charset="0"/>
              </a:rPr>
              <a:t>Henbury</a:t>
            </a:r>
            <a:r>
              <a:rPr lang="en-GB" sz="4900" b="1" dirty="0" smtClean="0">
                <a:latin typeface="Arial" pitchFamily="34" charset="0"/>
                <a:cs typeface="Arial" pitchFamily="34" charset="0"/>
              </a:rPr>
              <a:t> Manor </a:t>
            </a:r>
            <a:r>
              <a:rPr lang="en-GB" dirty="0"/>
              <a:t/>
            </a:r>
            <a:br>
              <a:rPr lang="en-GB" dirty="0"/>
            </a:br>
            <a:endParaRPr lang="en-GB" altLang="en-US" dirty="0" smtClean="0"/>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sz="1400" dirty="0" smtClean="0">
                <a:latin typeface="Arial" pitchFamily="34" charset="0"/>
                <a:cs typeface="Arial" pitchFamily="34" charset="0"/>
              </a:rPr>
              <a:t>Much of the </a:t>
            </a:r>
            <a:r>
              <a:rPr lang="en-GB" sz="1400" dirty="0">
                <a:latin typeface="Arial" pitchFamily="34" charset="0"/>
                <a:cs typeface="Arial" pitchFamily="34" charset="0"/>
              </a:rPr>
              <a:t>evidence for life in Britain in the early Saxon period </a:t>
            </a:r>
            <a:r>
              <a:rPr lang="en-GB" sz="1400" dirty="0" smtClean="0">
                <a:latin typeface="Arial" pitchFamily="34" charset="0"/>
                <a:cs typeface="Arial" pitchFamily="34" charset="0"/>
              </a:rPr>
              <a:t>comes </a:t>
            </a:r>
            <a:r>
              <a:rPr lang="en-GB" sz="1400" dirty="0">
                <a:latin typeface="Arial" pitchFamily="34" charset="0"/>
                <a:cs typeface="Arial" pitchFamily="34" charset="0"/>
              </a:rPr>
              <a:t>from documentary records of land ownership. Christianity was gradually being re-established across Britain after the country </a:t>
            </a:r>
            <a:r>
              <a:rPr lang="en-GB" sz="1400" dirty="0" smtClean="0">
                <a:latin typeface="Arial" pitchFamily="34" charset="0"/>
                <a:cs typeface="Arial" pitchFamily="34" charset="0"/>
              </a:rPr>
              <a:t>had </a:t>
            </a:r>
            <a:r>
              <a:rPr lang="en-GB" sz="1400" dirty="0">
                <a:latin typeface="Arial" pitchFamily="34" charset="0"/>
                <a:cs typeface="Arial" pitchFamily="34" charset="0"/>
              </a:rPr>
              <a:t>largely reverted to paganism </a:t>
            </a:r>
            <a:r>
              <a:rPr lang="en-GB" sz="1400" dirty="0" smtClean="0">
                <a:latin typeface="Arial" pitchFamily="34" charset="0"/>
                <a:cs typeface="Arial" pitchFamily="34" charset="0"/>
              </a:rPr>
              <a:t>when </a:t>
            </a:r>
            <a:r>
              <a:rPr lang="en-GB" sz="1400" dirty="0">
                <a:latin typeface="Arial" pitchFamily="34" charset="0"/>
                <a:cs typeface="Arial" pitchFamily="34" charset="0"/>
              </a:rPr>
              <a:t>the Romans left. Early monasteries and churches became wealthy land owners </a:t>
            </a:r>
            <a:r>
              <a:rPr lang="en-GB" sz="1400" dirty="0" smtClean="0">
                <a:latin typeface="Arial" pitchFamily="34" charset="0"/>
                <a:cs typeface="Arial" pitchFamily="34" charset="0"/>
              </a:rPr>
              <a:t>and they often kept </a:t>
            </a:r>
            <a:r>
              <a:rPr lang="en-GB" sz="1400" dirty="0">
                <a:latin typeface="Arial" pitchFamily="34" charset="0"/>
                <a:cs typeface="Arial" pitchFamily="34" charset="0"/>
              </a:rPr>
              <a:t>good records of their holdings</a:t>
            </a:r>
            <a:r>
              <a:rPr lang="en-GB" sz="1400" dirty="0" smtClean="0">
                <a:latin typeface="Arial" pitchFamily="34" charset="0"/>
                <a:cs typeface="Arial" pitchFamily="34" charset="0"/>
              </a:rPr>
              <a:t>.</a:t>
            </a:r>
          </a:p>
          <a:p>
            <a:pPr marL="0" indent="0" algn="just">
              <a:buNone/>
            </a:pPr>
            <a:endParaRPr lang="en-GB" sz="1400" dirty="0">
              <a:latin typeface="Arial" pitchFamily="34" charset="0"/>
              <a:cs typeface="Arial" pitchFamily="34" charset="0"/>
            </a:endParaRPr>
          </a:p>
          <a:p>
            <a:pPr marL="0" indent="0" algn="just">
              <a:buNone/>
            </a:pPr>
            <a:r>
              <a:rPr lang="en-GB" sz="1400" dirty="0">
                <a:latin typeface="Arial" pitchFamily="34" charset="0"/>
                <a:cs typeface="Arial" pitchFamily="34" charset="0"/>
              </a:rPr>
              <a:t>In the late 7th century the area of Bristol lay within the Saxon kingdom of Mercia. A late </a:t>
            </a:r>
            <a:r>
              <a:rPr lang="en-GB" sz="1400" dirty="0" smtClean="0">
                <a:latin typeface="Arial" pitchFamily="34" charset="0"/>
                <a:cs typeface="Arial" pitchFamily="34" charset="0"/>
              </a:rPr>
              <a:t>7th-century </a:t>
            </a:r>
            <a:r>
              <a:rPr lang="en-GB" sz="1400" dirty="0">
                <a:latin typeface="Arial" pitchFamily="34" charset="0"/>
                <a:cs typeface="Arial" pitchFamily="34" charset="0"/>
              </a:rPr>
              <a:t>document records the </a:t>
            </a:r>
            <a:r>
              <a:rPr lang="en-GB" sz="1400" dirty="0" smtClean="0">
                <a:latin typeface="Arial" pitchFamily="34" charset="0"/>
                <a:cs typeface="Arial" pitchFamily="34" charset="0"/>
              </a:rPr>
              <a:t>King of Mercia granting </a:t>
            </a:r>
            <a:r>
              <a:rPr lang="en-GB" sz="1400" dirty="0">
                <a:latin typeface="Arial" pitchFamily="34" charset="0"/>
                <a:cs typeface="Arial" pitchFamily="34" charset="0"/>
              </a:rPr>
              <a:t>the manor of </a:t>
            </a:r>
            <a:r>
              <a:rPr lang="en-GB" sz="1400" dirty="0" err="1" smtClean="0">
                <a:latin typeface="Arial" pitchFamily="34" charset="0"/>
                <a:cs typeface="Arial" pitchFamily="34" charset="0"/>
              </a:rPr>
              <a:t>Henbury</a:t>
            </a:r>
            <a:r>
              <a:rPr lang="en-GB" sz="1400" dirty="0" smtClean="0">
                <a:latin typeface="Arial" pitchFamily="34" charset="0"/>
                <a:cs typeface="Arial" pitchFamily="34" charset="0"/>
              </a:rPr>
              <a:t> </a:t>
            </a:r>
            <a:r>
              <a:rPr lang="en-GB" sz="1400" dirty="0">
                <a:latin typeface="Arial" pitchFamily="34" charset="0"/>
                <a:cs typeface="Arial" pitchFamily="34" charset="0"/>
              </a:rPr>
              <a:t>to the </a:t>
            </a:r>
            <a:r>
              <a:rPr lang="en-GB" sz="1400" dirty="0" smtClean="0">
                <a:latin typeface="Arial" pitchFamily="34" charset="0"/>
                <a:cs typeface="Arial" pitchFamily="34" charset="0"/>
              </a:rPr>
              <a:t>Bishop </a:t>
            </a:r>
            <a:r>
              <a:rPr lang="en-GB" sz="1400" dirty="0">
                <a:latin typeface="Arial" pitchFamily="34" charset="0"/>
                <a:cs typeface="Arial" pitchFamily="34" charset="0"/>
              </a:rPr>
              <a:t>of Worcester. This tells us that by this date there was an established </a:t>
            </a:r>
            <a:r>
              <a:rPr lang="en-GB" sz="1400" dirty="0" smtClean="0">
                <a:latin typeface="Arial" pitchFamily="34" charset="0"/>
                <a:cs typeface="Arial" pitchFamily="34" charset="0"/>
              </a:rPr>
              <a:t>farming settlement </a:t>
            </a:r>
            <a:r>
              <a:rPr lang="en-GB" sz="1400" dirty="0">
                <a:latin typeface="Arial" pitchFamily="34" charset="0"/>
                <a:cs typeface="Arial" pitchFamily="34" charset="0"/>
              </a:rPr>
              <a:t>at </a:t>
            </a:r>
            <a:r>
              <a:rPr lang="en-GB" sz="1400" dirty="0" err="1">
                <a:latin typeface="Arial" pitchFamily="34" charset="0"/>
                <a:cs typeface="Arial" pitchFamily="34" charset="0"/>
              </a:rPr>
              <a:t>Henbury</a:t>
            </a:r>
            <a:r>
              <a:rPr lang="en-GB" sz="1400" dirty="0">
                <a:latin typeface="Arial" pitchFamily="34" charset="0"/>
                <a:cs typeface="Arial" pitchFamily="34" charset="0"/>
              </a:rPr>
              <a:t> and </a:t>
            </a:r>
            <a:r>
              <a:rPr lang="en-GB" sz="1400" dirty="0" smtClean="0">
                <a:latin typeface="Arial" pitchFamily="34" charset="0"/>
                <a:cs typeface="Arial" pitchFamily="34" charset="0"/>
              </a:rPr>
              <a:t>that this </a:t>
            </a:r>
            <a:r>
              <a:rPr lang="en-GB" sz="1400" dirty="0">
                <a:latin typeface="Arial" pitchFamily="34" charset="0"/>
                <a:cs typeface="Arial" pitchFamily="34" charset="0"/>
              </a:rPr>
              <a:t>survived through the later medieval period to eventually become </a:t>
            </a:r>
            <a:r>
              <a:rPr lang="en-GB" sz="1400" dirty="0" smtClean="0">
                <a:latin typeface="Arial" pitchFamily="34" charset="0"/>
                <a:cs typeface="Arial" pitchFamily="34" charset="0"/>
              </a:rPr>
              <a:t>a modern </a:t>
            </a:r>
            <a:r>
              <a:rPr lang="en-GB" sz="1400" dirty="0">
                <a:latin typeface="Arial" pitchFamily="34" charset="0"/>
                <a:cs typeface="Arial" pitchFamily="34" charset="0"/>
              </a:rPr>
              <a:t>suburb of Bristol.</a:t>
            </a: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endParaRPr lang="en-GB" altLang="en-US" sz="1000" dirty="0" smtClean="0">
              <a:latin typeface="Source Sans Pro Light" pitchFamily="34" charset="0"/>
              <a:cs typeface="Arial" panose="020B0604020202020204" pitchFamily="34" charset="0"/>
            </a:endParaRPr>
          </a:p>
          <a:p>
            <a:pPr marL="0" indent="0" algn="ctr">
              <a:spcBef>
                <a:spcPts val="0"/>
              </a:spcBef>
              <a:buNone/>
            </a:pPr>
            <a:r>
              <a:rPr lang="en-GB" sz="1000" dirty="0" smtClean="0">
                <a:latin typeface="Arial" pitchFamily="34" charset="0"/>
                <a:cs typeface="Arial" pitchFamily="34" charset="0"/>
              </a:rPr>
              <a:t>17th-century </a:t>
            </a:r>
            <a:r>
              <a:rPr lang="en-GB" sz="1000" dirty="0" err="1" smtClean="0">
                <a:latin typeface="Arial" pitchFamily="34" charset="0"/>
                <a:cs typeface="Arial" pitchFamily="34" charset="0"/>
              </a:rPr>
              <a:t>Henbury</a:t>
            </a:r>
            <a:r>
              <a:rPr lang="en-GB" sz="1000" dirty="0" smtClean="0">
                <a:latin typeface="Arial" pitchFamily="34" charset="0"/>
                <a:cs typeface="Arial" pitchFamily="34" charset="0"/>
              </a:rPr>
              <a:t> Manor built on the site of the original Saxon manor house.</a:t>
            </a:r>
          </a:p>
          <a:p>
            <a:pPr marL="0" indent="0" algn="ctr">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Myers-Insole L</a:t>
            </a:r>
            <a:r>
              <a:rPr lang="en-GB" sz="1000" dirty="0" smtClean="0">
                <a:latin typeface="Arial" pitchFamily="34" charset="0"/>
                <a:cs typeface="Arial" pitchFamily="34" charset="0"/>
              </a:rPr>
              <a:t>ocal Learning CIC]</a:t>
            </a:r>
            <a:endParaRPr lang="en-GB" sz="1000" dirty="0">
              <a:latin typeface="Arial" pitchFamily="34" charset="0"/>
              <a:cs typeface="Arial" pitchFamily="34" charset="0"/>
            </a:endParaRPr>
          </a:p>
          <a:p>
            <a:pPr marL="0" indent="0" eaLnBrk="1" hangingPunct="1">
              <a:buFontTx/>
              <a:buNone/>
            </a:pPr>
            <a:endParaRPr lang="en-GB" altLang="en-US" sz="1600" b="1" dirty="0" smtClean="0">
              <a:latin typeface="Arial" pitchFamily="34" charset="0"/>
              <a:cs typeface="Arial" pitchFamily="34" charset="0"/>
            </a:endParaRPr>
          </a:p>
          <a:p>
            <a:pPr marL="0" indent="0" eaLnBrk="1" hangingPunct="1">
              <a:buFontTx/>
              <a:buNone/>
            </a:pPr>
            <a:r>
              <a:rPr lang="en-GB" altLang="en-US" sz="1600" b="1" dirty="0" smtClean="0">
                <a:latin typeface="Arial" pitchFamily="34" charset="0"/>
                <a:cs typeface="Arial" pitchFamily="34" charset="0"/>
              </a:rPr>
              <a:t>What kind of a settlement was </a:t>
            </a:r>
            <a:r>
              <a:rPr lang="en-GB" altLang="en-US" sz="1600" b="1" dirty="0" err="1" smtClean="0">
                <a:latin typeface="Arial" pitchFamily="34" charset="0"/>
                <a:cs typeface="Arial" pitchFamily="34" charset="0"/>
              </a:rPr>
              <a:t>Henbury</a:t>
            </a:r>
            <a:r>
              <a:rPr lang="en-GB" altLang="en-US" sz="1600" b="1" dirty="0" smtClean="0">
                <a:latin typeface="Arial" pitchFamily="34" charset="0"/>
                <a:cs typeface="Arial" pitchFamily="34" charset="0"/>
              </a:rPr>
              <a:t> in the 7th century?</a:t>
            </a:r>
          </a:p>
        </p:txBody>
      </p:sp>
      <p:pic>
        <p:nvPicPr>
          <p:cNvPr id="10242" name="Picture 2" descr="C:\Users\MILL\Desktop\MILL\Heritage Schools\Timeline\DSCN138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5" y="1628800"/>
            <a:ext cx="3936437"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75998"/>
      </p:ext>
    </p:extLst>
  </p:cSld>
  <p:clrMapOvr>
    <a:masterClrMapping/>
  </p:clrMapOvr>
  <p:transition advClick="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sz="4900" b="1" dirty="0" smtClean="0">
                <a:latin typeface="Arial" pitchFamily="34" charset="0"/>
                <a:cs typeface="Arial" pitchFamily="34" charset="0"/>
              </a:rPr>
              <a:t>(AD 796) Westbury-on-</a:t>
            </a:r>
            <a:r>
              <a:rPr lang="en-GB" sz="4900" b="1" dirty="0" err="1" smtClean="0">
                <a:latin typeface="Arial" pitchFamily="34" charset="0"/>
                <a:cs typeface="Arial" pitchFamily="34" charset="0"/>
              </a:rPr>
              <a:t>Trym</a:t>
            </a:r>
            <a:r>
              <a:rPr lang="en-GB" sz="4900" b="1" dirty="0" smtClean="0">
                <a:latin typeface="Arial" pitchFamily="34" charset="0"/>
                <a:cs typeface="Arial" pitchFamily="34" charset="0"/>
              </a:rPr>
              <a:t> </a:t>
            </a:r>
            <a:r>
              <a:rPr lang="en-GB" b="1" dirty="0">
                <a:latin typeface="Source Sans Pro Light" pitchFamily="34" charset="0"/>
              </a:rPr>
              <a:t/>
            </a:r>
            <a:br>
              <a:rPr lang="en-GB" b="1" dirty="0">
                <a:latin typeface="Source Sans Pro Light" pitchFamily="34" charset="0"/>
              </a:rPr>
            </a:br>
            <a:endParaRPr lang="en-GB" altLang="en-US" b="1" dirty="0" smtClean="0">
              <a:latin typeface="Source Sans Pro Light" pitchFamily="34" charset="0"/>
            </a:endParaRPr>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sz="1400" dirty="0" smtClean="0">
                <a:latin typeface="Arial" pitchFamily="34" charset="0"/>
                <a:cs typeface="Arial" pitchFamily="34" charset="0"/>
              </a:rPr>
              <a:t>We know </a:t>
            </a:r>
            <a:r>
              <a:rPr lang="en-GB" sz="1400" dirty="0">
                <a:latin typeface="Arial" pitchFamily="34" charset="0"/>
                <a:cs typeface="Arial" pitchFamily="34" charset="0"/>
              </a:rPr>
              <a:t>from documentary sources that most of the Bristol region in the Saxon period was owned by the </a:t>
            </a:r>
            <a:r>
              <a:rPr lang="en-GB" sz="1400" dirty="0" smtClean="0">
                <a:latin typeface="Arial" pitchFamily="34" charset="0"/>
                <a:cs typeface="Arial" pitchFamily="34" charset="0"/>
              </a:rPr>
              <a:t>King </a:t>
            </a:r>
            <a:r>
              <a:rPr lang="en-GB" sz="1400" dirty="0">
                <a:latin typeface="Arial" pitchFamily="34" charset="0"/>
                <a:cs typeface="Arial" pitchFamily="34" charset="0"/>
              </a:rPr>
              <a:t>of Mercia. These records also tell us that many of the smaller </a:t>
            </a:r>
            <a:r>
              <a:rPr lang="en-GB" sz="1400" dirty="0" smtClean="0">
                <a:latin typeface="Arial" pitchFamily="34" charset="0"/>
                <a:cs typeface="Arial" pitchFamily="34" charset="0"/>
              </a:rPr>
              <a:t>villages, which are </a:t>
            </a:r>
            <a:r>
              <a:rPr lang="en-GB" sz="1400" dirty="0">
                <a:latin typeface="Arial" pitchFamily="34" charset="0"/>
                <a:cs typeface="Arial" pitchFamily="34" charset="0"/>
              </a:rPr>
              <a:t>now suburbs of the </a:t>
            </a:r>
            <a:r>
              <a:rPr lang="en-GB" sz="1400" dirty="0" smtClean="0">
                <a:latin typeface="Arial" pitchFamily="34" charset="0"/>
                <a:cs typeface="Arial" pitchFamily="34" charset="0"/>
              </a:rPr>
              <a:t>city, </a:t>
            </a:r>
            <a:r>
              <a:rPr lang="en-GB" sz="1400" dirty="0">
                <a:latin typeface="Arial" pitchFamily="34" charset="0"/>
                <a:cs typeface="Arial" pitchFamily="34" charset="0"/>
              </a:rPr>
              <a:t>existed before Bristol was established</a:t>
            </a:r>
            <a:r>
              <a:rPr lang="en-GB" sz="1400" dirty="0" smtClean="0">
                <a:latin typeface="Arial" pitchFamily="34" charset="0"/>
                <a:cs typeface="Arial" pitchFamily="34" charset="0"/>
              </a:rPr>
              <a:t>.</a:t>
            </a:r>
          </a:p>
          <a:p>
            <a:pPr marL="0" indent="0" algn="just">
              <a:buNone/>
            </a:pPr>
            <a:endParaRPr lang="en-GB" sz="1400" dirty="0">
              <a:latin typeface="Arial" pitchFamily="34" charset="0"/>
              <a:cs typeface="Arial" pitchFamily="34" charset="0"/>
            </a:endParaRPr>
          </a:p>
          <a:p>
            <a:pPr marL="0" indent="0" algn="just">
              <a:buNone/>
            </a:pPr>
            <a:r>
              <a:rPr lang="en-GB" sz="1400" dirty="0">
                <a:latin typeface="Arial" pitchFamily="34" charset="0"/>
                <a:cs typeface="Arial" pitchFamily="34" charset="0"/>
              </a:rPr>
              <a:t>The first reference to Westbury-on-</a:t>
            </a:r>
            <a:r>
              <a:rPr lang="en-GB" sz="1400" dirty="0" err="1">
                <a:latin typeface="Arial" pitchFamily="34" charset="0"/>
                <a:cs typeface="Arial" pitchFamily="34" charset="0"/>
              </a:rPr>
              <a:t>Trym</a:t>
            </a:r>
            <a:r>
              <a:rPr lang="en-GB" sz="1400" dirty="0">
                <a:latin typeface="Arial" pitchFamily="34" charset="0"/>
                <a:cs typeface="Arial" pitchFamily="34" charset="0"/>
              </a:rPr>
              <a:t> comes from a document that records a grant of land from </a:t>
            </a:r>
            <a:r>
              <a:rPr lang="en-GB" sz="1400" dirty="0" smtClean="0">
                <a:latin typeface="Arial" pitchFamily="34" charset="0"/>
                <a:cs typeface="Arial" pitchFamily="34" charset="0"/>
              </a:rPr>
              <a:t>Offa, </a:t>
            </a:r>
            <a:r>
              <a:rPr lang="en-GB" sz="1400" dirty="0">
                <a:latin typeface="Arial" pitchFamily="34" charset="0"/>
                <a:cs typeface="Arial" pitchFamily="34" charset="0"/>
              </a:rPr>
              <a:t>K</a:t>
            </a:r>
            <a:r>
              <a:rPr lang="en-GB" sz="1400" dirty="0" smtClean="0">
                <a:latin typeface="Arial" pitchFamily="34" charset="0"/>
                <a:cs typeface="Arial" pitchFamily="34" charset="0"/>
              </a:rPr>
              <a:t>ing </a:t>
            </a:r>
            <a:r>
              <a:rPr lang="en-GB" sz="1400" dirty="0">
                <a:latin typeface="Arial" pitchFamily="34" charset="0"/>
                <a:cs typeface="Arial" pitchFamily="34" charset="0"/>
              </a:rPr>
              <a:t>of </a:t>
            </a:r>
            <a:r>
              <a:rPr lang="en-GB" sz="1400" dirty="0" smtClean="0">
                <a:latin typeface="Arial" pitchFamily="34" charset="0"/>
                <a:cs typeface="Arial" pitchFamily="34" charset="0"/>
              </a:rPr>
              <a:t>Mercia, </a:t>
            </a:r>
            <a:r>
              <a:rPr lang="en-GB" sz="1400" dirty="0">
                <a:latin typeface="Arial" pitchFamily="34" charset="0"/>
                <a:cs typeface="Arial" pitchFamily="34" charset="0"/>
              </a:rPr>
              <a:t>to a Saxon </a:t>
            </a:r>
            <a:r>
              <a:rPr lang="en-GB" sz="1400" dirty="0" smtClean="0">
                <a:latin typeface="Arial" pitchFamily="34" charset="0"/>
                <a:cs typeface="Arial" pitchFamily="34" charset="0"/>
              </a:rPr>
              <a:t>noble, </a:t>
            </a:r>
            <a:r>
              <a:rPr lang="en-GB" sz="1400" dirty="0" err="1">
                <a:latin typeface="Arial" pitchFamily="34" charset="0"/>
                <a:cs typeface="Arial" pitchFamily="34" charset="0"/>
              </a:rPr>
              <a:t>Æthelmund</a:t>
            </a:r>
            <a:r>
              <a:rPr lang="en-GB" sz="1400" dirty="0">
                <a:latin typeface="Arial" pitchFamily="34" charset="0"/>
                <a:cs typeface="Arial" pitchFamily="34" charset="0"/>
              </a:rPr>
              <a:t>. At this time it is believed that Westbury-on-</a:t>
            </a:r>
            <a:r>
              <a:rPr lang="en-GB" sz="1400" dirty="0" err="1">
                <a:latin typeface="Arial" pitchFamily="34" charset="0"/>
                <a:cs typeface="Arial" pitchFamily="34" charset="0"/>
              </a:rPr>
              <a:t>Trym</a:t>
            </a:r>
            <a:r>
              <a:rPr lang="en-GB" sz="1400" dirty="0">
                <a:latin typeface="Arial" pitchFamily="34" charset="0"/>
                <a:cs typeface="Arial" pitchFamily="34" charset="0"/>
              </a:rPr>
              <a:t> had a minster church (an important religious centre) probably on the site of the existing church. </a:t>
            </a:r>
            <a:r>
              <a:rPr lang="en-GB" sz="1400" dirty="0" smtClean="0">
                <a:latin typeface="Arial" pitchFamily="34" charset="0"/>
                <a:cs typeface="Arial" pitchFamily="34" charset="0"/>
              </a:rPr>
              <a:t>By the 10th century, this had developed </a:t>
            </a:r>
            <a:r>
              <a:rPr lang="en-GB" sz="1400" dirty="0">
                <a:latin typeface="Arial" pitchFamily="34" charset="0"/>
                <a:cs typeface="Arial" pitchFamily="34" charset="0"/>
              </a:rPr>
              <a:t>into a </a:t>
            </a:r>
            <a:r>
              <a:rPr lang="en-GB" sz="1400" dirty="0" smtClean="0">
                <a:latin typeface="Arial" pitchFamily="34" charset="0"/>
                <a:cs typeface="Arial" pitchFamily="34" charset="0"/>
              </a:rPr>
              <a:t>monastery.</a:t>
            </a:r>
            <a:endParaRPr lang="en-GB" sz="1400" dirty="0">
              <a:latin typeface="Arial" panose="020B0604020202020204" pitchFamily="34" charset="0"/>
              <a:cs typeface="Arial" panose="020B0604020202020204" pitchFamily="34" charset="0"/>
            </a:endParaRPr>
          </a:p>
          <a:p>
            <a:pPr marL="0" indent="0" algn="just">
              <a:buNone/>
            </a:pPr>
            <a:endParaRPr lang="en-GB" sz="1400" dirty="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r>
              <a:rPr lang="en-GB" sz="1000" dirty="0" smtClean="0">
                <a:latin typeface="Arial" pitchFamily="34" charset="0"/>
                <a:cs typeface="Arial" pitchFamily="34" charset="0"/>
              </a:rPr>
              <a:t>Westbury-on-</a:t>
            </a:r>
            <a:r>
              <a:rPr lang="en-GB" sz="1000" dirty="0" err="1" smtClean="0">
                <a:latin typeface="Arial" pitchFamily="34" charset="0"/>
                <a:cs typeface="Arial" pitchFamily="34" charset="0"/>
              </a:rPr>
              <a:t>Trym</a:t>
            </a:r>
            <a:r>
              <a:rPr lang="en-GB" sz="1000" dirty="0" smtClean="0">
                <a:latin typeface="Arial" pitchFamily="34" charset="0"/>
                <a:cs typeface="Arial" pitchFamily="34" charset="0"/>
              </a:rPr>
              <a:t>.</a:t>
            </a:r>
          </a:p>
          <a:p>
            <a:pPr marL="0" indent="0" algn="ctr">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Myers-Insole </a:t>
            </a:r>
            <a:r>
              <a:rPr lang="en-GB" sz="1000" dirty="0" smtClean="0">
                <a:latin typeface="Arial" pitchFamily="34" charset="0"/>
                <a:cs typeface="Arial" pitchFamily="34" charset="0"/>
              </a:rPr>
              <a:t>Local Learning CIC]</a:t>
            </a:r>
            <a:endParaRPr lang="en-GB" sz="1000" dirty="0">
              <a:latin typeface="Arial" pitchFamily="34" charset="0"/>
              <a:cs typeface="Arial" pitchFamily="34" charset="0"/>
            </a:endParaRPr>
          </a:p>
          <a:p>
            <a:pPr marL="0" indent="0" eaLnBrk="1" hangingPunct="1">
              <a:buFontTx/>
              <a:buNone/>
            </a:pPr>
            <a:endParaRPr lang="en-GB" altLang="en-US" sz="1000" b="1" dirty="0" smtClean="0">
              <a:latin typeface="Arial" pitchFamily="34" charset="0"/>
              <a:cs typeface="Arial" pitchFamily="34" charset="0"/>
            </a:endParaRPr>
          </a:p>
          <a:p>
            <a:pPr marL="0" indent="0" eaLnBrk="1" hangingPunct="1">
              <a:buFontTx/>
              <a:buNone/>
            </a:pPr>
            <a:r>
              <a:rPr lang="en-GB" altLang="en-US" sz="1600" b="1" dirty="0" smtClean="0">
                <a:latin typeface="Arial" pitchFamily="34" charset="0"/>
                <a:cs typeface="Arial" pitchFamily="34" charset="0"/>
              </a:rPr>
              <a:t>What evidence is there to suggest that Westbury-on-</a:t>
            </a:r>
            <a:r>
              <a:rPr lang="en-GB" altLang="en-US" sz="1600" b="1" dirty="0" err="1" smtClean="0">
                <a:latin typeface="Arial" pitchFamily="34" charset="0"/>
                <a:cs typeface="Arial" pitchFamily="34" charset="0"/>
              </a:rPr>
              <a:t>Trym</a:t>
            </a:r>
            <a:r>
              <a:rPr lang="en-GB" altLang="en-US" sz="1600" b="1" dirty="0" smtClean="0">
                <a:latin typeface="Arial" pitchFamily="34" charset="0"/>
                <a:cs typeface="Arial" pitchFamily="34" charset="0"/>
              </a:rPr>
              <a:t> existed before Bristol?</a:t>
            </a:r>
          </a:p>
        </p:txBody>
      </p:sp>
      <p:pic>
        <p:nvPicPr>
          <p:cNvPr id="2050" name="Picture 2" descr="H:\Timeline\P1080808.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1863" t="17107" r="7246" b="11301"/>
          <a:stretch/>
        </p:blipFill>
        <p:spPr bwMode="auto">
          <a:xfrm>
            <a:off x="4716016" y="1628800"/>
            <a:ext cx="3888432" cy="2945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8382357"/>
      </p:ext>
    </p:extLst>
  </p:cSld>
  <p:clrMapOvr>
    <a:masterClrMapping/>
  </p:clrMapOvr>
  <p:transition advClick="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sz="4900" b="1" dirty="0" smtClean="0">
                <a:latin typeface="Arial" pitchFamily="34" charset="0"/>
                <a:cs typeface="Arial" pitchFamily="34" charset="0"/>
              </a:rPr>
              <a:t>(AD 850) Bedminster </a:t>
            </a:r>
            <a:r>
              <a:rPr lang="en-GB" dirty="0">
                <a:latin typeface="Arial" pitchFamily="34" charset="0"/>
                <a:cs typeface="Arial" pitchFamily="34" charset="0"/>
              </a:rPr>
              <a:t/>
            </a:r>
            <a:br>
              <a:rPr lang="en-GB" dirty="0">
                <a:latin typeface="Arial" pitchFamily="34" charset="0"/>
                <a:cs typeface="Arial" pitchFamily="34" charset="0"/>
              </a:rPr>
            </a:br>
            <a:endParaRPr lang="en-GB" altLang="en-US" dirty="0" smtClean="0">
              <a:latin typeface="Arial" pitchFamily="34" charset="0"/>
              <a:cs typeface="Arial" pitchFamily="34" charset="0"/>
            </a:endParaRPr>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sz="1400" dirty="0" smtClean="0">
                <a:latin typeface="Arial" pitchFamily="34" charset="0"/>
                <a:cs typeface="Arial" pitchFamily="34" charset="0"/>
              </a:rPr>
              <a:t>Place names help </a:t>
            </a:r>
            <a:r>
              <a:rPr lang="en-GB" sz="1400" dirty="0">
                <a:latin typeface="Arial" pitchFamily="34" charset="0"/>
                <a:cs typeface="Arial" pitchFamily="34" charset="0"/>
              </a:rPr>
              <a:t>to </a:t>
            </a:r>
            <a:r>
              <a:rPr lang="en-GB" sz="1400" dirty="0" smtClean="0">
                <a:latin typeface="Arial" pitchFamily="34" charset="0"/>
                <a:cs typeface="Arial" pitchFamily="34" charset="0"/>
              </a:rPr>
              <a:t>provide an insight into Britain </a:t>
            </a:r>
            <a:r>
              <a:rPr lang="en-GB" sz="1400" dirty="0">
                <a:latin typeface="Arial" pitchFamily="34" charset="0"/>
                <a:cs typeface="Arial" pitchFamily="34" charset="0"/>
              </a:rPr>
              <a:t>before the Normans </a:t>
            </a:r>
            <a:r>
              <a:rPr lang="en-GB" sz="1400" dirty="0" smtClean="0">
                <a:latin typeface="Arial" pitchFamily="34" charset="0"/>
                <a:cs typeface="Arial" pitchFamily="34" charset="0"/>
              </a:rPr>
              <a:t>arrived. </a:t>
            </a:r>
            <a:r>
              <a:rPr lang="en-GB" sz="1400" dirty="0">
                <a:latin typeface="Arial" pitchFamily="34" charset="0"/>
                <a:cs typeface="Arial" pitchFamily="34" charset="0"/>
              </a:rPr>
              <a:t>The origins of a name can often be traced back to the Saxon period. </a:t>
            </a:r>
            <a:r>
              <a:rPr lang="en-GB" sz="1400" dirty="0" smtClean="0">
                <a:latin typeface="Arial" pitchFamily="34" charset="0"/>
                <a:cs typeface="Arial" pitchFamily="34" charset="0"/>
              </a:rPr>
              <a:t>We </a:t>
            </a:r>
            <a:r>
              <a:rPr lang="en-GB" sz="1400" dirty="0">
                <a:latin typeface="Arial" pitchFamily="34" charset="0"/>
                <a:cs typeface="Arial" pitchFamily="34" charset="0"/>
              </a:rPr>
              <a:t>have no archaeological evidence yet, </a:t>
            </a:r>
            <a:r>
              <a:rPr lang="en-GB" sz="1400" dirty="0" smtClean="0">
                <a:latin typeface="Arial" pitchFamily="34" charset="0"/>
                <a:cs typeface="Arial" pitchFamily="34" charset="0"/>
              </a:rPr>
              <a:t>but we </a:t>
            </a:r>
            <a:r>
              <a:rPr lang="en-GB" sz="1400" dirty="0">
                <a:latin typeface="Arial" pitchFamily="34" charset="0"/>
                <a:cs typeface="Arial" pitchFamily="34" charset="0"/>
              </a:rPr>
              <a:t>do know from documentary sources that the Church of </a:t>
            </a:r>
            <a:r>
              <a:rPr lang="en-GB" sz="1400" dirty="0" smtClean="0">
                <a:latin typeface="Arial" pitchFamily="34" charset="0"/>
                <a:cs typeface="Arial" pitchFamily="34" charset="0"/>
              </a:rPr>
              <a:t>St. </a:t>
            </a:r>
            <a:r>
              <a:rPr lang="en-GB" sz="1400" dirty="0">
                <a:latin typeface="Arial" pitchFamily="34" charset="0"/>
                <a:cs typeface="Arial" pitchFamily="34" charset="0"/>
              </a:rPr>
              <a:t>John the Baptist in Bedminster existed before 1066. </a:t>
            </a:r>
            <a:r>
              <a:rPr lang="en-GB" sz="1400" dirty="0" smtClean="0">
                <a:latin typeface="Arial" pitchFamily="34" charset="0"/>
                <a:cs typeface="Arial" pitchFamily="34" charset="0"/>
              </a:rPr>
              <a:t>The name ‘Bedminster’ might suggest </a:t>
            </a:r>
            <a:r>
              <a:rPr lang="en-GB" sz="1400" dirty="0">
                <a:latin typeface="Arial" pitchFamily="34" charset="0"/>
                <a:cs typeface="Arial" pitchFamily="34" charset="0"/>
              </a:rPr>
              <a:t>that there was a minster </a:t>
            </a:r>
            <a:r>
              <a:rPr lang="en-GB" sz="1400" dirty="0" smtClean="0">
                <a:latin typeface="Arial" pitchFamily="34" charset="0"/>
                <a:cs typeface="Arial" pitchFamily="34" charset="0"/>
              </a:rPr>
              <a:t>church, </a:t>
            </a:r>
            <a:r>
              <a:rPr lang="en-GB" sz="1400" dirty="0">
                <a:latin typeface="Arial" pitchFamily="34" charset="0"/>
                <a:cs typeface="Arial" pitchFamily="34" charset="0"/>
              </a:rPr>
              <a:t>probably on the site of </a:t>
            </a:r>
            <a:r>
              <a:rPr lang="en-GB" sz="1400" dirty="0" smtClean="0">
                <a:latin typeface="Arial" pitchFamily="34" charset="0"/>
                <a:cs typeface="Arial" pitchFamily="34" charset="0"/>
              </a:rPr>
              <a:t>St. John’s, </a:t>
            </a:r>
            <a:r>
              <a:rPr lang="en-GB" sz="1400" dirty="0">
                <a:latin typeface="Arial" pitchFamily="34" charset="0"/>
                <a:cs typeface="Arial" pitchFamily="34" charset="0"/>
              </a:rPr>
              <a:t>in the </a:t>
            </a:r>
            <a:r>
              <a:rPr lang="en-GB" sz="1400" dirty="0" smtClean="0">
                <a:latin typeface="Arial" pitchFamily="34" charset="0"/>
                <a:cs typeface="Arial" pitchFamily="34" charset="0"/>
              </a:rPr>
              <a:t>late Saxon period. </a:t>
            </a:r>
          </a:p>
          <a:p>
            <a:pPr marL="0" indent="0" algn="just">
              <a:buNone/>
            </a:pPr>
            <a:endParaRPr lang="en-GB" sz="1400" dirty="0">
              <a:latin typeface="Arial" pitchFamily="34" charset="0"/>
              <a:cs typeface="Arial" pitchFamily="34" charset="0"/>
            </a:endParaRPr>
          </a:p>
          <a:p>
            <a:pPr marL="0" indent="0" algn="just">
              <a:buNone/>
            </a:pPr>
            <a:r>
              <a:rPr lang="en-GB" sz="1400" dirty="0" smtClean="0">
                <a:latin typeface="Arial" pitchFamily="34" charset="0"/>
                <a:cs typeface="Arial" pitchFamily="34" charset="0"/>
              </a:rPr>
              <a:t>In </a:t>
            </a:r>
            <a:r>
              <a:rPr lang="en-GB" sz="1400" dirty="0">
                <a:latin typeface="Arial" pitchFamily="34" charset="0"/>
                <a:cs typeface="Arial" pitchFamily="34" charset="0"/>
              </a:rPr>
              <a:t>the </a:t>
            </a:r>
            <a:r>
              <a:rPr lang="en-GB" sz="1400" dirty="0" smtClean="0">
                <a:latin typeface="Arial" pitchFamily="34" charset="0"/>
                <a:cs typeface="Arial" pitchFamily="34" charset="0"/>
              </a:rPr>
              <a:t>9th century, </a:t>
            </a:r>
            <a:r>
              <a:rPr lang="en-GB" sz="1400" dirty="0">
                <a:latin typeface="Arial" pitchFamily="34" charset="0"/>
                <a:cs typeface="Arial" pitchFamily="34" charset="0"/>
              </a:rPr>
              <a:t>minsters were important churches with </a:t>
            </a:r>
            <a:r>
              <a:rPr lang="en-GB" sz="1400" dirty="0" smtClean="0">
                <a:latin typeface="Arial" pitchFamily="34" charset="0"/>
                <a:cs typeface="Arial" pitchFamily="34" charset="0"/>
              </a:rPr>
              <a:t>associated </a:t>
            </a:r>
            <a:r>
              <a:rPr lang="en-GB" sz="1400" dirty="0">
                <a:latin typeface="Arial" pitchFamily="34" charset="0"/>
                <a:cs typeface="Arial" pitchFamily="34" charset="0"/>
              </a:rPr>
              <a:t>religious </a:t>
            </a:r>
            <a:r>
              <a:rPr lang="en-GB" sz="1400" dirty="0" smtClean="0">
                <a:latin typeface="Arial" pitchFamily="34" charset="0"/>
                <a:cs typeface="Arial" pitchFamily="34" charset="0"/>
              </a:rPr>
              <a:t>settlements </a:t>
            </a:r>
            <a:r>
              <a:rPr lang="en-GB" sz="1400" dirty="0">
                <a:latin typeface="Arial" pitchFamily="34" charset="0"/>
                <a:cs typeface="Arial" pitchFamily="34" charset="0"/>
              </a:rPr>
              <a:t>similar to </a:t>
            </a:r>
            <a:r>
              <a:rPr lang="en-GB" sz="1400" dirty="0" smtClean="0">
                <a:latin typeface="Arial" pitchFamily="34" charset="0"/>
                <a:cs typeface="Arial" pitchFamily="34" charset="0"/>
              </a:rPr>
              <a:t>monasteries. </a:t>
            </a:r>
            <a:r>
              <a:rPr lang="en-GB" sz="1400" dirty="0">
                <a:latin typeface="Arial" pitchFamily="34" charset="0"/>
                <a:cs typeface="Arial" pitchFamily="34" charset="0"/>
              </a:rPr>
              <a:t>This tells us that Bedminster was likely to have been a village in </a:t>
            </a:r>
            <a:r>
              <a:rPr lang="en-GB" sz="1400" dirty="0" smtClean="0">
                <a:latin typeface="Arial" pitchFamily="34" charset="0"/>
                <a:cs typeface="Arial" pitchFamily="34" charset="0"/>
              </a:rPr>
              <a:t>this period </a:t>
            </a:r>
            <a:r>
              <a:rPr lang="en-GB" sz="1400" dirty="0">
                <a:latin typeface="Arial" pitchFamily="34" charset="0"/>
                <a:cs typeface="Arial" pitchFamily="34" charset="0"/>
              </a:rPr>
              <a:t>centred close to the junction of the modern East Street, West Street and North Street. </a:t>
            </a: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endParaRPr lang="en-GB" altLang="en-US" sz="1000" dirty="0" smtClean="0">
              <a:latin typeface="Arial" panose="020B0604020202020204" pitchFamily="34" charset="0"/>
              <a:cs typeface="Arial" panose="020B0604020202020204" pitchFamily="34" charset="0"/>
            </a:endParaRPr>
          </a:p>
          <a:p>
            <a:pPr marL="0" indent="0" algn="ctr">
              <a:spcBef>
                <a:spcPts val="0"/>
              </a:spcBef>
              <a:buNone/>
            </a:pPr>
            <a:r>
              <a:rPr lang="en-GB" sz="1000" dirty="0" smtClean="0">
                <a:latin typeface="Arial" pitchFamily="34" charset="0"/>
                <a:cs typeface="Arial" pitchFamily="34" charset="0"/>
              </a:rPr>
              <a:t>St. John’s Churchyard, Bedminster – site of original Saxon minster church.</a:t>
            </a:r>
          </a:p>
          <a:p>
            <a:pPr marL="0" indent="0" algn="ctr">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Myers-Insole </a:t>
            </a:r>
            <a:r>
              <a:rPr lang="en-GB" sz="1000" dirty="0" smtClean="0">
                <a:latin typeface="Arial" pitchFamily="34" charset="0"/>
                <a:cs typeface="Arial" pitchFamily="34" charset="0"/>
              </a:rPr>
              <a:t>Local Learning CIC]</a:t>
            </a:r>
            <a:endParaRPr lang="en-GB" sz="1000" dirty="0">
              <a:latin typeface="Arial" pitchFamily="34" charset="0"/>
              <a:cs typeface="Arial" pitchFamily="34" charset="0"/>
            </a:endParaRPr>
          </a:p>
          <a:p>
            <a:pPr marL="0" indent="0" eaLnBrk="1" hangingPunct="1">
              <a:buFontTx/>
              <a:buNone/>
            </a:pPr>
            <a:endParaRPr lang="en-GB" altLang="en-US" sz="1600" b="1" dirty="0" smtClean="0">
              <a:latin typeface="Arial" pitchFamily="34" charset="0"/>
              <a:cs typeface="Arial" pitchFamily="34" charset="0"/>
            </a:endParaRPr>
          </a:p>
          <a:p>
            <a:pPr marL="0" indent="0" eaLnBrk="1" hangingPunct="1">
              <a:buFontTx/>
              <a:buNone/>
            </a:pPr>
            <a:r>
              <a:rPr lang="en-GB" altLang="en-US" sz="1600" b="1" dirty="0" smtClean="0">
                <a:latin typeface="Arial" pitchFamily="34" charset="0"/>
                <a:cs typeface="Arial" pitchFamily="34" charset="0"/>
              </a:rPr>
              <a:t>What evidence is there that there was an important church in Bedminster?</a:t>
            </a:r>
          </a:p>
        </p:txBody>
      </p:sp>
      <p:pic>
        <p:nvPicPr>
          <p:cNvPr id="11266" name="Picture 2" descr="C:\Users\MILL\Desktop\MILL\Heritage Schools\Timeline\DSCN136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6" y="1628800"/>
            <a:ext cx="3960440" cy="2970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6178926"/>
      </p:ext>
    </p:extLst>
  </p:cSld>
  <p:clrMapOvr>
    <a:masterClrMapping/>
  </p:clrMapOvr>
  <p:transition advClick="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sz="4900" b="1" dirty="0" smtClean="0">
                <a:latin typeface="Arial" pitchFamily="34" charset="0"/>
                <a:cs typeface="Arial" pitchFamily="34" charset="0"/>
              </a:rPr>
              <a:t>(AD 950) Bristol Bridge</a:t>
            </a:r>
            <a:r>
              <a:rPr lang="en-GB" sz="4900" dirty="0" smtClean="0">
                <a:latin typeface="Arial" panose="020B0604020202020204" pitchFamily="34" charset="0"/>
                <a:cs typeface="Arial" panose="020B0604020202020204" pitchFamily="34" charset="0"/>
              </a:rPr>
              <a:t> </a:t>
            </a:r>
            <a:r>
              <a:rPr lang="en-GB" dirty="0"/>
              <a:t/>
            </a:r>
            <a:br>
              <a:rPr lang="en-GB" dirty="0"/>
            </a:br>
            <a:endParaRPr lang="en-GB" altLang="en-US" dirty="0" smtClean="0"/>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sz="1400" dirty="0">
                <a:latin typeface="Arial" pitchFamily="34" charset="0"/>
                <a:cs typeface="Arial" pitchFamily="34" charset="0"/>
              </a:rPr>
              <a:t>Bristol was founded by </a:t>
            </a:r>
            <a:r>
              <a:rPr lang="en-GB" sz="1400" dirty="0" smtClean="0">
                <a:latin typeface="Arial" pitchFamily="34" charset="0"/>
                <a:cs typeface="Arial" pitchFamily="34" charset="0"/>
              </a:rPr>
              <a:t>AD 1000 </a:t>
            </a:r>
            <a:r>
              <a:rPr lang="en-GB" sz="1400" dirty="0">
                <a:latin typeface="Arial" pitchFamily="34" charset="0"/>
                <a:cs typeface="Arial" pitchFamily="34" charset="0"/>
              </a:rPr>
              <a:t>and was originally known as </a:t>
            </a:r>
            <a:r>
              <a:rPr lang="en-GB" sz="1400" dirty="0" err="1" smtClean="0">
                <a:latin typeface="Arial" pitchFamily="34" charset="0"/>
                <a:cs typeface="Arial" pitchFamily="34" charset="0"/>
              </a:rPr>
              <a:t>Brigstow</a:t>
            </a:r>
            <a:r>
              <a:rPr lang="en-GB" sz="1400" dirty="0" smtClean="0">
                <a:latin typeface="Arial" pitchFamily="34" charset="0"/>
                <a:cs typeface="Arial" pitchFamily="34" charset="0"/>
              </a:rPr>
              <a:t> (market place </a:t>
            </a:r>
            <a:r>
              <a:rPr lang="en-GB" sz="1400" dirty="0">
                <a:latin typeface="Arial" pitchFamily="34" charset="0"/>
                <a:cs typeface="Arial" pitchFamily="34" charset="0"/>
              </a:rPr>
              <a:t>by the </a:t>
            </a:r>
            <a:r>
              <a:rPr lang="en-GB" sz="1400" dirty="0" smtClean="0">
                <a:latin typeface="Arial" pitchFamily="34" charset="0"/>
                <a:cs typeface="Arial" pitchFamily="34" charset="0"/>
              </a:rPr>
              <a:t>bridge). An </a:t>
            </a:r>
            <a:r>
              <a:rPr lang="en-GB" sz="1400" dirty="0">
                <a:latin typeface="Arial" pitchFamily="34" charset="0"/>
                <a:cs typeface="Arial" pitchFamily="34" charset="0"/>
              </a:rPr>
              <a:t>archaeological </a:t>
            </a:r>
            <a:r>
              <a:rPr lang="en-GB" sz="1400" dirty="0" smtClean="0">
                <a:latin typeface="Arial" pitchFamily="34" charset="0"/>
                <a:cs typeface="Arial" pitchFamily="34" charset="0"/>
              </a:rPr>
              <a:t>excavation in 2011 </a:t>
            </a:r>
            <a:r>
              <a:rPr lang="en-GB" sz="1400" dirty="0">
                <a:latin typeface="Arial" pitchFamily="34" charset="0"/>
                <a:cs typeface="Arial" pitchFamily="34" charset="0"/>
              </a:rPr>
              <a:t>discovered a large </a:t>
            </a:r>
            <a:r>
              <a:rPr lang="en-GB" sz="1400" dirty="0" smtClean="0">
                <a:latin typeface="Arial" pitchFamily="34" charset="0"/>
                <a:cs typeface="Arial" pitchFamily="34" charset="0"/>
              </a:rPr>
              <a:t>ditch by </a:t>
            </a:r>
            <a:r>
              <a:rPr lang="en-GB" sz="1400" dirty="0">
                <a:latin typeface="Arial" pitchFamily="34" charset="0"/>
                <a:cs typeface="Arial" pitchFamily="34" charset="0"/>
              </a:rPr>
              <a:t>the river in </a:t>
            </a:r>
            <a:r>
              <a:rPr lang="en-GB" sz="1400" dirty="0" err="1">
                <a:latin typeface="Arial" pitchFamily="34" charset="0"/>
                <a:cs typeface="Arial" pitchFamily="34" charset="0"/>
              </a:rPr>
              <a:t>Redcliffe</a:t>
            </a:r>
            <a:r>
              <a:rPr lang="en-GB" sz="1400" dirty="0">
                <a:latin typeface="Arial" pitchFamily="34" charset="0"/>
                <a:cs typeface="Arial" pitchFamily="34" charset="0"/>
              </a:rPr>
              <a:t>. It is thought that this might have been dug in the 10th century to help protect the original Bristol Bridge</a:t>
            </a:r>
            <a:r>
              <a:rPr lang="en-GB" sz="1400" dirty="0" smtClean="0">
                <a:latin typeface="Arial" pitchFamily="34" charset="0"/>
                <a:cs typeface="Arial" pitchFamily="34" charset="0"/>
              </a:rPr>
              <a:t>.</a:t>
            </a:r>
          </a:p>
          <a:p>
            <a:pPr marL="0" indent="0" algn="just">
              <a:buNone/>
            </a:pPr>
            <a:endParaRPr lang="en-GB" sz="1400" dirty="0">
              <a:latin typeface="Arial" pitchFamily="34" charset="0"/>
              <a:cs typeface="Arial" pitchFamily="34" charset="0"/>
            </a:endParaRPr>
          </a:p>
          <a:p>
            <a:pPr marL="0" indent="0" algn="just">
              <a:buNone/>
            </a:pPr>
            <a:r>
              <a:rPr lang="en-GB" sz="1400" dirty="0" smtClean="0">
                <a:latin typeface="Arial" pitchFamily="34" charset="0"/>
                <a:cs typeface="Arial" pitchFamily="34" charset="0"/>
              </a:rPr>
              <a:t>Bristol </a:t>
            </a:r>
            <a:r>
              <a:rPr lang="en-GB" sz="1400" dirty="0">
                <a:latin typeface="Arial" pitchFamily="34" charset="0"/>
                <a:cs typeface="Arial" pitchFamily="34" charset="0"/>
              </a:rPr>
              <a:t>Bridge was the furthest downstream crossing point on the Avon at this time. This was also the furthest upstream that large merchant ships could reach at high tide. The combination of these two facts helped Bristol to become the region’s most important trading </a:t>
            </a:r>
            <a:r>
              <a:rPr lang="en-GB" sz="1400" dirty="0" smtClean="0">
                <a:latin typeface="Arial" pitchFamily="34" charset="0"/>
                <a:cs typeface="Arial" pitchFamily="34" charset="0"/>
              </a:rPr>
              <a:t>point, with the creation of a permanent market on the north side of the Avon.</a:t>
            </a:r>
            <a:endParaRPr lang="en-GB" sz="1400" dirty="0">
              <a:latin typeface="Arial" pitchFamily="34" charset="0"/>
              <a:cs typeface="Arial" pitchFamily="34" charset="0"/>
            </a:endParaRPr>
          </a:p>
          <a:p>
            <a:pPr marL="0" indent="0" algn="just">
              <a:buNone/>
            </a:pPr>
            <a:endParaRPr lang="en-GB" sz="1400" dirty="0">
              <a:latin typeface="Source Sans Pro Light"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endParaRPr lang="en-GB" altLang="en-US" sz="1000" dirty="0" smtClean="0">
              <a:latin typeface="Arial" panose="020B0604020202020204" pitchFamily="34" charset="0"/>
              <a:cs typeface="Arial" panose="020B0604020202020204" pitchFamily="34" charset="0"/>
            </a:endParaRPr>
          </a:p>
          <a:p>
            <a:pPr marL="0" indent="0" algn="ctr">
              <a:spcBef>
                <a:spcPts val="0"/>
              </a:spcBef>
              <a:buNone/>
            </a:pPr>
            <a:r>
              <a:rPr lang="en-GB" sz="1000" dirty="0" smtClean="0">
                <a:latin typeface="Arial" pitchFamily="34" charset="0"/>
                <a:cs typeface="Arial" pitchFamily="34" charset="0"/>
              </a:rPr>
              <a:t>Bristol Bridge – it was rebuilt in the 18th century on the site of the original bridge.</a:t>
            </a:r>
          </a:p>
          <a:p>
            <a:pPr marL="0" indent="0" algn="ctr">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Myers-Insole </a:t>
            </a:r>
            <a:r>
              <a:rPr lang="en-GB" sz="1000" dirty="0" smtClean="0">
                <a:latin typeface="Arial" pitchFamily="34" charset="0"/>
                <a:cs typeface="Arial" pitchFamily="34" charset="0"/>
              </a:rPr>
              <a:t>Local Learning CIC]</a:t>
            </a:r>
            <a:endParaRPr lang="en-GB" sz="1000" dirty="0">
              <a:latin typeface="Arial" pitchFamily="34" charset="0"/>
              <a:cs typeface="Arial" pitchFamily="34" charset="0"/>
            </a:endParaRPr>
          </a:p>
          <a:p>
            <a:pPr marL="0" indent="0" eaLnBrk="1" hangingPunct="1">
              <a:buFontTx/>
              <a:buNone/>
            </a:pPr>
            <a:endParaRPr lang="en-GB" altLang="en-US" sz="1000" dirty="0" smtClean="0">
              <a:latin typeface="Arial" pitchFamily="34" charset="0"/>
              <a:cs typeface="Arial" pitchFamily="34" charset="0"/>
            </a:endParaRPr>
          </a:p>
          <a:p>
            <a:pPr marL="0" indent="0" eaLnBrk="1" hangingPunct="1">
              <a:buFontTx/>
              <a:buNone/>
            </a:pPr>
            <a:r>
              <a:rPr lang="en-GB" altLang="en-US" sz="1600" b="1" dirty="0" smtClean="0">
                <a:latin typeface="Arial" pitchFamily="34" charset="0"/>
                <a:cs typeface="Arial" pitchFamily="34" charset="0"/>
              </a:rPr>
              <a:t>Why was Bristol Bridge so important?</a:t>
            </a:r>
          </a:p>
        </p:txBody>
      </p:sp>
      <p:pic>
        <p:nvPicPr>
          <p:cNvPr id="4098" name="Picture 2" descr="C:\Users\MILL\Desktop\MILL\Heritage Schools\Timeline\DSCN135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6" y="1628800"/>
            <a:ext cx="3960440" cy="2970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9607019"/>
      </p:ext>
    </p:extLst>
  </p:cSld>
  <p:clrMapOvr>
    <a:masterClrMapping/>
  </p:clrMapOvr>
  <p:transition advClick="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b="1" dirty="0" smtClean="0">
                <a:latin typeface="Arial" pitchFamily="34" charset="0"/>
                <a:cs typeface="Arial" pitchFamily="34" charset="0"/>
              </a:rPr>
              <a:t>(AD 1070) </a:t>
            </a:r>
            <a:r>
              <a:rPr lang="en-GB" b="1" dirty="0">
                <a:latin typeface="Arial" pitchFamily="34" charset="0"/>
                <a:cs typeface="Arial" pitchFamily="34" charset="0"/>
              </a:rPr>
              <a:t>M</a:t>
            </a:r>
            <a:r>
              <a:rPr lang="en-GB" b="1" dirty="0" smtClean="0">
                <a:latin typeface="Arial" pitchFamily="34" charset="0"/>
                <a:cs typeface="Arial" pitchFamily="34" charset="0"/>
              </a:rPr>
              <a:t>otte and Bailey </a:t>
            </a:r>
            <a:r>
              <a:rPr lang="en-GB" b="1" dirty="0">
                <a:latin typeface="Arial" pitchFamily="34" charset="0"/>
                <a:cs typeface="Arial" pitchFamily="34" charset="0"/>
              </a:rPr>
              <a:t>C</a:t>
            </a:r>
            <a:r>
              <a:rPr lang="en-GB" b="1" dirty="0" smtClean="0">
                <a:latin typeface="Arial" pitchFamily="34" charset="0"/>
                <a:cs typeface="Arial" pitchFamily="34" charset="0"/>
              </a:rPr>
              <a:t>astle</a:t>
            </a:r>
            <a:r>
              <a:rPr lang="en-GB" dirty="0" smtClean="0">
                <a:latin typeface="Arial" panose="020B0604020202020204" pitchFamily="34" charset="0"/>
                <a:cs typeface="Arial" panose="020B0604020202020204" pitchFamily="34" charset="0"/>
              </a:rPr>
              <a:t> </a:t>
            </a:r>
            <a:r>
              <a:rPr lang="en-GB" dirty="0"/>
              <a:t/>
            </a:r>
            <a:br>
              <a:rPr lang="en-GB" dirty="0"/>
            </a:br>
            <a:endParaRPr lang="en-GB" altLang="en-US" dirty="0" smtClean="0"/>
          </a:p>
        </p:txBody>
      </p:sp>
      <p:sp>
        <p:nvSpPr>
          <p:cNvPr id="155651" name="Rectangle 3"/>
          <p:cNvSpPr>
            <a:spLocks noGrp="1" noChangeArrowheads="1"/>
          </p:cNvSpPr>
          <p:nvPr>
            <p:ph type="body" sz="half" idx="1"/>
          </p:nvPr>
        </p:nvSpPr>
        <p:spPr>
          <a:xfrm>
            <a:off x="457200" y="1600201"/>
            <a:ext cx="4038600" cy="4421087"/>
          </a:xfrm>
        </p:spPr>
        <p:txBody>
          <a:bodyPr>
            <a:noAutofit/>
          </a:bodyPr>
          <a:lstStyle/>
          <a:p>
            <a:pPr marL="0" indent="0" algn="just">
              <a:buNone/>
            </a:pPr>
            <a:r>
              <a:rPr lang="en-GB" sz="1400" dirty="0">
                <a:latin typeface="Arial" pitchFamily="34" charset="0"/>
                <a:cs typeface="Arial" pitchFamily="34" charset="0"/>
              </a:rPr>
              <a:t>Soon after the conquest in </a:t>
            </a:r>
            <a:r>
              <a:rPr lang="en-GB" sz="1400" dirty="0" smtClean="0">
                <a:latin typeface="Arial" pitchFamily="34" charset="0"/>
                <a:cs typeface="Arial" pitchFamily="34" charset="0"/>
              </a:rPr>
              <a:t>1066, </a:t>
            </a:r>
            <a:r>
              <a:rPr lang="en-GB" sz="1400" dirty="0">
                <a:latin typeface="Arial" pitchFamily="34" charset="0"/>
                <a:cs typeface="Arial" pitchFamily="34" charset="0"/>
              </a:rPr>
              <a:t>the </a:t>
            </a:r>
            <a:r>
              <a:rPr lang="en-GB" sz="1400" dirty="0" smtClean="0">
                <a:latin typeface="Arial" pitchFamily="34" charset="0"/>
                <a:cs typeface="Arial" pitchFamily="34" charset="0"/>
              </a:rPr>
              <a:t>Normans </a:t>
            </a:r>
            <a:r>
              <a:rPr lang="en-GB" sz="1400" dirty="0">
                <a:latin typeface="Arial" pitchFamily="34" charset="0"/>
                <a:cs typeface="Arial" pitchFamily="34" charset="0"/>
              </a:rPr>
              <a:t>built a large castle on a narrow high point between the </a:t>
            </a:r>
            <a:r>
              <a:rPr lang="en-GB" sz="1400" dirty="0" smtClean="0">
                <a:latin typeface="Arial" pitchFamily="34" charset="0"/>
                <a:cs typeface="Arial" pitchFamily="34" charset="0"/>
              </a:rPr>
              <a:t>Avon </a:t>
            </a:r>
            <a:r>
              <a:rPr lang="en-GB" sz="1400" dirty="0">
                <a:latin typeface="Arial" pitchFamily="34" charset="0"/>
                <a:cs typeface="Arial" pitchFamily="34" charset="0"/>
              </a:rPr>
              <a:t>and </a:t>
            </a:r>
            <a:r>
              <a:rPr lang="en-GB" sz="1400" dirty="0" smtClean="0">
                <a:latin typeface="Arial" pitchFamily="34" charset="0"/>
                <a:cs typeface="Arial" pitchFamily="34" charset="0"/>
              </a:rPr>
              <a:t>the River Frome </a:t>
            </a:r>
            <a:r>
              <a:rPr lang="en-GB" sz="1400" dirty="0">
                <a:latin typeface="Arial" pitchFamily="34" charset="0"/>
                <a:cs typeface="Arial" pitchFamily="34" charset="0"/>
              </a:rPr>
              <a:t>to the east of the main </a:t>
            </a:r>
            <a:r>
              <a:rPr lang="en-GB" sz="1400" dirty="0" smtClean="0">
                <a:latin typeface="Arial" pitchFamily="34" charset="0"/>
                <a:cs typeface="Arial" pitchFamily="34" charset="0"/>
              </a:rPr>
              <a:t>Bristol town </a:t>
            </a:r>
            <a:r>
              <a:rPr lang="en-GB" sz="1400" dirty="0">
                <a:latin typeface="Arial" pitchFamily="34" charset="0"/>
                <a:cs typeface="Arial" pitchFamily="34" charset="0"/>
              </a:rPr>
              <a:t>and market. Archaeological excavations have revealed that this first castle consisted of a large artificial mound known as a </a:t>
            </a:r>
            <a:r>
              <a:rPr lang="en-GB" sz="1400" dirty="0" smtClean="0">
                <a:latin typeface="Arial" pitchFamily="34" charset="0"/>
                <a:cs typeface="Arial" pitchFamily="34" charset="0"/>
              </a:rPr>
              <a:t>‘</a:t>
            </a:r>
            <a:r>
              <a:rPr lang="en-GB" sz="1400" dirty="0" err="1" smtClean="0">
                <a:latin typeface="Arial" pitchFamily="34" charset="0"/>
                <a:cs typeface="Arial" pitchFamily="34" charset="0"/>
              </a:rPr>
              <a:t>motte</a:t>
            </a:r>
            <a:r>
              <a:rPr lang="en-GB" sz="1400" dirty="0" smtClean="0">
                <a:latin typeface="Arial" pitchFamily="34" charset="0"/>
                <a:cs typeface="Arial" pitchFamily="34" charset="0"/>
              </a:rPr>
              <a:t>’. </a:t>
            </a:r>
            <a:r>
              <a:rPr lang="en-GB" sz="1400" dirty="0">
                <a:latin typeface="Arial" pitchFamily="34" charset="0"/>
                <a:cs typeface="Arial" pitchFamily="34" charset="0"/>
              </a:rPr>
              <a:t>On top of this mound was probably a timber </a:t>
            </a:r>
            <a:r>
              <a:rPr lang="en-GB" sz="1400" dirty="0" smtClean="0">
                <a:latin typeface="Arial" pitchFamily="34" charset="0"/>
                <a:cs typeface="Arial" pitchFamily="34" charset="0"/>
              </a:rPr>
              <a:t>fortification, </a:t>
            </a:r>
            <a:r>
              <a:rPr lang="en-GB" sz="1400" dirty="0">
                <a:latin typeface="Arial" pitchFamily="34" charset="0"/>
                <a:cs typeface="Arial" pitchFamily="34" charset="0"/>
              </a:rPr>
              <a:t>and around the </a:t>
            </a:r>
            <a:r>
              <a:rPr lang="en-GB" sz="1400" dirty="0" err="1">
                <a:latin typeface="Arial" pitchFamily="34" charset="0"/>
                <a:cs typeface="Arial" pitchFamily="34" charset="0"/>
              </a:rPr>
              <a:t>motte</a:t>
            </a:r>
            <a:r>
              <a:rPr lang="en-GB" sz="1400" dirty="0">
                <a:latin typeface="Arial" pitchFamily="34" charset="0"/>
                <a:cs typeface="Arial" pitchFamily="34" charset="0"/>
              </a:rPr>
              <a:t> would have been a larger </a:t>
            </a:r>
            <a:r>
              <a:rPr lang="en-GB" sz="1400" dirty="0" smtClean="0">
                <a:latin typeface="Arial" pitchFamily="34" charset="0"/>
                <a:cs typeface="Arial" pitchFamily="34" charset="0"/>
              </a:rPr>
              <a:t>area, </a:t>
            </a:r>
            <a:r>
              <a:rPr lang="en-GB" sz="1400" dirty="0">
                <a:latin typeface="Arial" pitchFamily="34" charset="0"/>
                <a:cs typeface="Arial" pitchFamily="34" charset="0"/>
              </a:rPr>
              <a:t>called a </a:t>
            </a:r>
            <a:r>
              <a:rPr lang="en-GB" sz="1400" dirty="0" smtClean="0">
                <a:latin typeface="Arial" pitchFamily="34" charset="0"/>
                <a:cs typeface="Arial" pitchFamily="34" charset="0"/>
              </a:rPr>
              <a:t>‘bailey’, </a:t>
            </a:r>
            <a:r>
              <a:rPr lang="en-GB" sz="1400" dirty="0">
                <a:latin typeface="Arial" pitchFamily="34" charset="0"/>
                <a:cs typeface="Arial" pitchFamily="34" charset="0"/>
              </a:rPr>
              <a:t>defended with further timber </a:t>
            </a:r>
            <a:r>
              <a:rPr lang="en-GB" sz="1400" dirty="0">
                <a:solidFill>
                  <a:srgbClr val="000000"/>
                </a:solidFill>
                <a:latin typeface="Arial" pitchFamily="34" charset="0"/>
                <a:cs typeface="Arial" pitchFamily="34" charset="0"/>
              </a:rPr>
              <a:t>fortifications</a:t>
            </a:r>
            <a:r>
              <a:rPr lang="en-GB" sz="1400" dirty="0" smtClean="0">
                <a:solidFill>
                  <a:srgbClr val="000000"/>
                </a:solidFill>
                <a:latin typeface="Arial" pitchFamily="34" charset="0"/>
                <a:cs typeface="Arial" pitchFamily="34" charset="0"/>
              </a:rPr>
              <a:t>.</a:t>
            </a:r>
          </a:p>
          <a:p>
            <a:pPr marL="0" indent="0" algn="just">
              <a:buNone/>
            </a:pPr>
            <a:endParaRPr lang="en-GB" sz="1400" dirty="0" smtClean="0">
              <a:solidFill>
                <a:srgbClr val="000000"/>
              </a:solidFill>
              <a:latin typeface="Arial" pitchFamily="34" charset="0"/>
              <a:cs typeface="Arial" pitchFamily="34" charset="0"/>
            </a:endParaRPr>
          </a:p>
          <a:p>
            <a:pPr marL="0" indent="0" algn="just">
              <a:buNone/>
            </a:pPr>
            <a:r>
              <a:rPr lang="en-GB" sz="1400" dirty="0">
                <a:solidFill>
                  <a:srgbClr val="000000"/>
                </a:solidFill>
                <a:latin typeface="Arial" pitchFamily="34" charset="0"/>
                <a:cs typeface="Arial" pitchFamily="34" charset="0"/>
              </a:rPr>
              <a:t>The </a:t>
            </a:r>
            <a:r>
              <a:rPr lang="en-GB" sz="1400" dirty="0" smtClean="0">
                <a:solidFill>
                  <a:srgbClr val="000000"/>
                </a:solidFill>
                <a:latin typeface="Arial" pitchFamily="34" charset="0"/>
                <a:cs typeface="Arial" pitchFamily="34" charset="0"/>
              </a:rPr>
              <a:t>position of </a:t>
            </a:r>
            <a:r>
              <a:rPr lang="en-GB" sz="1400" dirty="0">
                <a:solidFill>
                  <a:srgbClr val="000000"/>
                </a:solidFill>
                <a:latin typeface="Arial" pitchFamily="34" charset="0"/>
                <a:cs typeface="Arial" pitchFamily="34" charset="0"/>
              </a:rPr>
              <a:t>the castle </a:t>
            </a:r>
            <a:r>
              <a:rPr lang="en-GB" sz="1400" dirty="0" smtClean="0">
                <a:solidFill>
                  <a:srgbClr val="000000"/>
                </a:solidFill>
                <a:latin typeface="Arial" pitchFamily="34" charset="0"/>
                <a:cs typeface="Arial" pitchFamily="34" charset="0"/>
              </a:rPr>
              <a:t>was important because it overlooked </a:t>
            </a:r>
            <a:r>
              <a:rPr lang="en-GB" sz="1400" dirty="0">
                <a:solidFill>
                  <a:srgbClr val="000000"/>
                </a:solidFill>
                <a:latin typeface="Arial" pitchFamily="34" charset="0"/>
                <a:cs typeface="Arial" pitchFamily="34" charset="0"/>
              </a:rPr>
              <a:t>both </a:t>
            </a:r>
            <a:r>
              <a:rPr lang="en-GB" sz="1400" dirty="0" smtClean="0">
                <a:solidFill>
                  <a:srgbClr val="000000"/>
                </a:solidFill>
                <a:latin typeface="Arial" pitchFamily="34" charset="0"/>
                <a:cs typeface="Arial" pitchFamily="34" charset="0"/>
              </a:rPr>
              <a:t>rivers and helped </a:t>
            </a:r>
            <a:r>
              <a:rPr lang="en-GB" sz="1400" dirty="0">
                <a:solidFill>
                  <a:srgbClr val="000000"/>
                </a:solidFill>
                <a:latin typeface="Arial" pitchFamily="34" charset="0"/>
                <a:cs typeface="Arial" pitchFamily="34" charset="0"/>
              </a:rPr>
              <a:t>to protect the </a:t>
            </a:r>
            <a:r>
              <a:rPr lang="en-GB" sz="1400" dirty="0" smtClean="0">
                <a:solidFill>
                  <a:srgbClr val="000000"/>
                </a:solidFill>
                <a:latin typeface="Arial" pitchFamily="34" charset="0"/>
                <a:cs typeface="Arial" pitchFamily="34" charset="0"/>
              </a:rPr>
              <a:t>town.</a:t>
            </a:r>
          </a:p>
          <a:p>
            <a:pPr marL="0" indent="0" algn="just">
              <a:buNone/>
            </a:pPr>
            <a:endParaRPr lang="en-GB" sz="1400" dirty="0">
              <a:solidFill>
                <a:srgbClr val="000000"/>
              </a:solidFill>
              <a:latin typeface="Arial" pitchFamily="34" charset="0"/>
              <a:cs typeface="Arial" pitchFamily="34" charset="0"/>
            </a:endParaRPr>
          </a:p>
          <a:p>
            <a:pPr marL="0" indent="0" algn="just">
              <a:buNone/>
            </a:pPr>
            <a:r>
              <a:rPr lang="en-GB" sz="1400" dirty="0">
                <a:solidFill>
                  <a:srgbClr val="000000"/>
                </a:solidFill>
                <a:latin typeface="Arial" pitchFamily="34" charset="0"/>
                <a:cs typeface="Arial" pitchFamily="34" charset="0"/>
              </a:rPr>
              <a:t>The </a:t>
            </a:r>
            <a:r>
              <a:rPr lang="en-GB" sz="1400" dirty="0" err="1">
                <a:solidFill>
                  <a:srgbClr val="000000"/>
                </a:solidFill>
                <a:latin typeface="Arial" pitchFamily="34" charset="0"/>
                <a:cs typeface="Arial" pitchFamily="34" charset="0"/>
              </a:rPr>
              <a:t>motte</a:t>
            </a:r>
            <a:r>
              <a:rPr lang="en-GB" sz="1400" dirty="0">
                <a:solidFill>
                  <a:srgbClr val="000000"/>
                </a:solidFill>
                <a:latin typeface="Arial" pitchFamily="34" charset="0"/>
                <a:cs typeface="Arial" pitchFamily="34" charset="0"/>
              </a:rPr>
              <a:t> </a:t>
            </a:r>
            <a:r>
              <a:rPr lang="en-GB" sz="1400" dirty="0">
                <a:latin typeface="Arial" pitchFamily="34" charset="0"/>
                <a:cs typeface="Arial" pitchFamily="34" charset="0"/>
              </a:rPr>
              <a:t>and bailey castle was replaced by a stone castle </a:t>
            </a:r>
            <a:r>
              <a:rPr lang="en-GB" sz="1400" dirty="0" smtClean="0">
                <a:latin typeface="Arial" pitchFamily="34" charset="0"/>
                <a:cs typeface="Arial" pitchFamily="34" charset="0"/>
              </a:rPr>
              <a:t>in 1135, </a:t>
            </a:r>
            <a:r>
              <a:rPr lang="en-GB" sz="1400" dirty="0">
                <a:latin typeface="Arial" pitchFamily="34" charset="0"/>
                <a:cs typeface="Arial" pitchFamily="34" charset="0"/>
              </a:rPr>
              <a:t>some of which can still be seen at Castle Park. </a:t>
            </a: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endParaRPr lang="en-GB" altLang="en-US" sz="1000" dirty="0" smtClean="0">
              <a:latin typeface="Arial" panose="020B0604020202020204" pitchFamily="34" charset="0"/>
              <a:cs typeface="Arial" panose="020B0604020202020204" pitchFamily="34" charset="0"/>
            </a:endParaRPr>
          </a:p>
          <a:p>
            <a:pPr marL="0" indent="0" algn="ctr">
              <a:spcBef>
                <a:spcPts val="0"/>
              </a:spcBef>
              <a:buNone/>
            </a:pPr>
            <a:r>
              <a:rPr lang="en-GB" sz="1000" dirty="0" smtClean="0">
                <a:latin typeface="Arial" pitchFamily="34" charset="0"/>
                <a:cs typeface="Arial" pitchFamily="34" charset="0"/>
              </a:rPr>
              <a:t>The remains of the castle </a:t>
            </a:r>
            <a:r>
              <a:rPr lang="en-GB" sz="1000" dirty="0">
                <a:latin typeface="Arial" pitchFamily="34" charset="0"/>
                <a:cs typeface="Arial" pitchFamily="34" charset="0"/>
              </a:rPr>
              <a:t>k</a:t>
            </a:r>
            <a:r>
              <a:rPr lang="en-GB" sz="1000" dirty="0" smtClean="0">
                <a:latin typeface="Arial" pitchFamily="34" charset="0"/>
                <a:cs typeface="Arial" pitchFamily="34" charset="0"/>
              </a:rPr>
              <a:t>eep at Castle Park – it is on the site of the original castle </a:t>
            </a:r>
            <a:r>
              <a:rPr lang="en-GB" sz="1000" dirty="0" err="1" smtClean="0">
                <a:latin typeface="Arial" pitchFamily="34" charset="0"/>
                <a:cs typeface="Arial" pitchFamily="34" charset="0"/>
              </a:rPr>
              <a:t>motte</a:t>
            </a:r>
            <a:r>
              <a:rPr lang="en-GB" sz="1000" dirty="0" smtClean="0">
                <a:latin typeface="Arial" pitchFamily="34" charset="0"/>
                <a:cs typeface="Arial" pitchFamily="34" charset="0"/>
              </a:rPr>
              <a:t>.</a:t>
            </a:r>
          </a:p>
          <a:p>
            <a:pPr marL="0" indent="0" algn="ctr">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Myers-Insole </a:t>
            </a:r>
            <a:r>
              <a:rPr lang="en-GB" sz="1000" dirty="0" smtClean="0">
                <a:latin typeface="Arial" pitchFamily="34" charset="0"/>
                <a:cs typeface="Arial" pitchFamily="34" charset="0"/>
              </a:rPr>
              <a:t>Local Learning CIC]</a:t>
            </a:r>
            <a:endParaRPr lang="en-GB" sz="1000" dirty="0">
              <a:latin typeface="Arial" pitchFamily="34" charset="0"/>
              <a:cs typeface="Arial" pitchFamily="34" charset="0"/>
            </a:endParaRPr>
          </a:p>
          <a:p>
            <a:pPr marL="0" indent="0" eaLnBrk="1" hangingPunct="1">
              <a:buFontTx/>
              <a:buNone/>
            </a:pPr>
            <a:endParaRPr lang="en-GB" altLang="en-US" sz="1600" b="1" dirty="0" smtClean="0">
              <a:latin typeface="Arial" pitchFamily="34" charset="0"/>
              <a:cs typeface="Arial" pitchFamily="34" charset="0"/>
            </a:endParaRPr>
          </a:p>
          <a:p>
            <a:pPr marL="0" indent="0" eaLnBrk="1" hangingPunct="1">
              <a:buFontTx/>
              <a:buNone/>
            </a:pPr>
            <a:r>
              <a:rPr lang="en-GB" altLang="en-US" sz="1600" b="1" dirty="0" smtClean="0">
                <a:latin typeface="Arial" pitchFamily="34" charset="0"/>
                <a:cs typeface="Arial" pitchFamily="34" charset="0"/>
              </a:rPr>
              <a:t>Why do you think this site was chosen to build Bristol Castle?</a:t>
            </a:r>
          </a:p>
        </p:txBody>
      </p:sp>
      <p:pic>
        <p:nvPicPr>
          <p:cNvPr id="5122" name="Picture 2" descr="C:\Users\MILL\Desktop\MILL\Heritage Schools\Timeline\DSCN135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6" y="1628800"/>
            <a:ext cx="3960440" cy="2970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0752949"/>
      </p:ext>
    </p:extLst>
  </p:cSld>
  <p:clrMapOvr>
    <a:masterClrMapping/>
  </p:clrMapOvr>
  <p:transition advClick="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sz="4900" b="1" dirty="0" smtClean="0">
                <a:latin typeface="Arial" pitchFamily="34" charset="0"/>
                <a:cs typeface="Arial" pitchFamily="34" charset="0"/>
              </a:rPr>
              <a:t>(1129) St. James’s Priory</a:t>
            </a:r>
            <a:r>
              <a:rPr lang="en-GB" sz="4900" b="1" dirty="0" smtClean="0">
                <a:latin typeface="Source Sans Pro Light" pitchFamily="34" charset="0"/>
                <a:cs typeface="Arial" panose="020B0604020202020204" pitchFamily="34" charset="0"/>
              </a:rPr>
              <a:t> </a:t>
            </a:r>
            <a:r>
              <a:rPr lang="en-GB" dirty="0"/>
              <a:t/>
            </a:r>
            <a:br>
              <a:rPr lang="en-GB" dirty="0"/>
            </a:br>
            <a:endParaRPr lang="en-GB" altLang="en-US" dirty="0" smtClean="0"/>
          </a:p>
        </p:txBody>
      </p:sp>
      <p:sp>
        <p:nvSpPr>
          <p:cNvPr id="155651" name="Rectangle 3"/>
          <p:cNvSpPr>
            <a:spLocks noGrp="1" noChangeArrowheads="1"/>
          </p:cNvSpPr>
          <p:nvPr>
            <p:ph type="body" sz="half" idx="1"/>
          </p:nvPr>
        </p:nvSpPr>
        <p:spPr>
          <a:xfrm>
            <a:off x="457200" y="1600201"/>
            <a:ext cx="4038600" cy="4421087"/>
          </a:xfrm>
        </p:spPr>
        <p:txBody>
          <a:bodyPr>
            <a:normAutofit/>
          </a:bodyPr>
          <a:lstStyle/>
          <a:p>
            <a:pPr marL="0" indent="0" algn="just">
              <a:buNone/>
            </a:pPr>
            <a:r>
              <a:rPr lang="en-GB" sz="1400" dirty="0">
                <a:latin typeface="Arial" pitchFamily="34" charset="0"/>
                <a:cs typeface="Arial" pitchFamily="34" charset="0"/>
              </a:rPr>
              <a:t>The Church of </a:t>
            </a:r>
            <a:r>
              <a:rPr lang="en-GB" sz="1400" dirty="0" smtClean="0">
                <a:latin typeface="Arial" pitchFamily="34" charset="0"/>
                <a:cs typeface="Arial" pitchFamily="34" charset="0"/>
              </a:rPr>
              <a:t>St. </a:t>
            </a:r>
            <a:r>
              <a:rPr lang="en-GB" sz="1400" dirty="0">
                <a:latin typeface="Arial" pitchFamily="34" charset="0"/>
                <a:cs typeface="Arial" pitchFamily="34" charset="0"/>
              </a:rPr>
              <a:t>James is the oldest surviving building in Bristol. It was built in 1129 as the church for a Benedictine priory. This was a community of monks who owned </a:t>
            </a:r>
            <a:r>
              <a:rPr lang="en-GB" sz="1400" dirty="0" smtClean="0">
                <a:latin typeface="Arial" pitchFamily="34" charset="0"/>
                <a:cs typeface="Arial" pitchFamily="34" charset="0"/>
              </a:rPr>
              <a:t>much of the land </a:t>
            </a:r>
            <a:r>
              <a:rPr lang="en-GB" sz="1400" dirty="0">
                <a:latin typeface="Arial" pitchFamily="34" charset="0"/>
                <a:cs typeface="Arial" pitchFamily="34" charset="0"/>
              </a:rPr>
              <a:t>on the north side of the </a:t>
            </a:r>
            <a:r>
              <a:rPr lang="en-GB" sz="1400" dirty="0" smtClean="0">
                <a:latin typeface="Arial" pitchFamily="34" charset="0"/>
                <a:cs typeface="Arial" pitchFamily="34" charset="0"/>
              </a:rPr>
              <a:t>River </a:t>
            </a:r>
            <a:r>
              <a:rPr lang="en-GB" sz="1400" dirty="0">
                <a:latin typeface="Arial" pitchFamily="34" charset="0"/>
                <a:cs typeface="Arial" pitchFamily="34" charset="0"/>
              </a:rPr>
              <a:t>Frome extending over the areas we now know as </a:t>
            </a:r>
            <a:r>
              <a:rPr lang="en-GB" sz="1400" dirty="0" err="1">
                <a:latin typeface="Arial" pitchFamily="34" charset="0"/>
                <a:cs typeface="Arial" pitchFamily="34" charset="0"/>
              </a:rPr>
              <a:t>Kingsdown</a:t>
            </a:r>
            <a:r>
              <a:rPr lang="en-GB" sz="1400" dirty="0">
                <a:latin typeface="Arial" pitchFamily="34" charset="0"/>
                <a:cs typeface="Arial" pitchFamily="34" charset="0"/>
              </a:rPr>
              <a:t>, Stokes Croft and </a:t>
            </a:r>
            <a:r>
              <a:rPr lang="en-GB" sz="1400" dirty="0" smtClean="0">
                <a:latin typeface="Arial" pitchFamily="34" charset="0"/>
                <a:cs typeface="Arial" pitchFamily="34" charset="0"/>
              </a:rPr>
              <a:t>St. </a:t>
            </a:r>
            <a:r>
              <a:rPr lang="en-GB" sz="1400" dirty="0">
                <a:latin typeface="Arial" pitchFamily="34" charset="0"/>
                <a:cs typeface="Arial" pitchFamily="34" charset="0"/>
              </a:rPr>
              <a:t>Pauls. </a:t>
            </a:r>
            <a:endParaRPr lang="en-GB" sz="1400" dirty="0" smtClean="0">
              <a:latin typeface="Arial" pitchFamily="34" charset="0"/>
              <a:cs typeface="Arial" pitchFamily="34" charset="0"/>
            </a:endParaRPr>
          </a:p>
          <a:p>
            <a:pPr marL="0" indent="0" algn="just">
              <a:buNone/>
            </a:pPr>
            <a:endParaRPr lang="en-GB" sz="1400" dirty="0">
              <a:latin typeface="Arial" pitchFamily="34" charset="0"/>
              <a:cs typeface="Arial" pitchFamily="34" charset="0"/>
            </a:endParaRPr>
          </a:p>
          <a:p>
            <a:pPr marL="0" indent="0" algn="just">
              <a:buNone/>
            </a:pPr>
            <a:r>
              <a:rPr lang="en-GB" sz="1400" dirty="0">
                <a:latin typeface="Arial" pitchFamily="34" charset="0"/>
                <a:cs typeface="Arial" pitchFamily="34" charset="0"/>
              </a:rPr>
              <a:t>As well as the </a:t>
            </a:r>
            <a:r>
              <a:rPr lang="en-GB" sz="1400" dirty="0" smtClean="0">
                <a:latin typeface="Arial" pitchFamily="34" charset="0"/>
                <a:cs typeface="Arial" pitchFamily="34" charset="0"/>
              </a:rPr>
              <a:t>church, </a:t>
            </a:r>
            <a:r>
              <a:rPr lang="en-GB" sz="1400" dirty="0">
                <a:latin typeface="Arial" pitchFamily="34" charset="0"/>
                <a:cs typeface="Arial" pitchFamily="34" charset="0"/>
              </a:rPr>
              <a:t>the priory had dormitories where the monks </a:t>
            </a:r>
            <a:r>
              <a:rPr lang="en-GB" sz="1400" dirty="0" smtClean="0">
                <a:latin typeface="Arial" pitchFamily="34" charset="0"/>
                <a:cs typeface="Arial" pitchFamily="34" charset="0"/>
              </a:rPr>
              <a:t>slept, barns </a:t>
            </a:r>
            <a:r>
              <a:rPr lang="en-GB" sz="1400" dirty="0">
                <a:latin typeface="Arial" pitchFamily="34" charset="0"/>
                <a:cs typeface="Arial" pitchFamily="34" charset="0"/>
              </a:rPr>
              <a:t>for storing </a:t>
            </a:r>
            <a:r>
              <a:rPr lang="en-GB" sz="1400" dirty="0" smtClean="0">
                <a:latin typeface="Arial" pitchFamily="34" charset="0"/>
                <a:cs typeface="Arial" pitchFamily="34" charset="0"/>
              </a:rPr>
              <a:t>food and a farm.</a:t>
            </a:r>
          </a:p>
          <a:p>
            <a:pPr marL="0" indent="0" algn="just">
              <a:buNone/>
            </a:pPr>
            <a:endParaRPr lang="en-GB" sz="1400" dirty="0">
              <a:latin typeface="Arial" pitchFamily="34" charset="0"/>
              <a:cs typeface="Arial" pitchFamily="34" charset="0"/>
            </a:endParaRPr>
          </a:p>
          <a:p>
            <a:pPr marL="0" indent="0" algn="just">
              <a:buNone/>
            </a:pPr>
            <a:r>
              <a:rPr lang="en-GB" sz="1400" dirty="0">
                <a:latin typeface="Arial" pitchFamily="34" charset="0"/>
                <a:cs typeface="Arial" pitchFamily="34" charset="0"/>
              </a:rPr>
              <a:t>From the 12th century </a:t>
            </a:r>
            <a:r>
              <a:rPr lang="en-GB" sz="1400" dirty="0" smtClean="0">
                <a:latin typeface="Arial" pitchFamily="34" charset="0"/>
                <a:cs typeface="Arial" pitchFamily="34" charset="0"/>
              </a:rPr>
              <a:t>onwards, </a:t>
            </a:r>
            <a:r>
              <a:rPr lang="en-GB" sz="1400" dirty="0">
                <a:latin typeface="Arial" pitchFamily="34" charset="0"/>
                <a:cs typeface="Arial" pitchFamily="34" charset="0"/>
              </a:rPr>
              <a:t>an annual fair </a:t>
            </a:r>
            <a:r>
              <a:rPr lang="en-GB" sz="1400" dirty="0" smtClean="0">
                <a:latin typeface="Arial" pitchFamily="34" charset="0"/>
                <a:cs typeface="Arial" pitchFamily="34" charset="0"/>
              </a:rPr>
              <a:t>was </a:t>
            </a:r>
            <a:r>
              <a:rPr lang="en-GB" sz="1400" dirty="0">
                <a:latin typeface="Arial" pitchFamily="34" charset="0"/>
                <a:cs typeface="Arial" pitchFamily="34" charset="0"/>
              </a:rPr>
              <a:t>held in the area now called the Haymarket and </a:t>
            </a:r>
            <a:r>
              <a:rPr lang="en-GB" sz="1400" dirty="0" err="1">
                <a:latin typeface="Arial" pitchFamily="34" charset="0"/>
                <a:cs typeface="Arial" pitchFamily="34" charset="0"/>
              </a:rPr>
              <a:t>Horsefair</a:t>
            </a:r>
            <a:r>
              <a:rPr lang="en-GB" sz="1400" dirty="0">
                <a:latin typeface="Arial" pitchFamily="34" charset="0"/>
                <a:cs typeface="Arial" pitchFamily="34" charset="0"/>
              </a:rPr>
              <a:t>. </a:t>
            </a:r>
            <a:r>
              <a:rPr lang="en-GB" sz="1400" dirty="0" smtClean="0">
                <a:latin typeface="Arial" pitchFamily="34" charset="0"/>
                <a:cs typeface="Arial" pitchFamily="34" charset="0"/>
              </a:rPr>
              <a:t>St. James’s </a:t>
            </a:r>
            <a:r>
              <a:rPr lang="en-GB" sz="1400" dirty="0">
                <a:latin typeface="Arial" pitchFamily="34" charset="0"/>
                <a:cs typeface="Arial" pitchFamily="34" charset="0"/>
              </a:rPr>
              <a:t>F</a:t>
            </a:r>
            <a:r>
              <a:rPr lang="en-GB" sz="1400" dirty="0" smtClean="0">
                <a:latin typeface="Arial" pitchFamily="34" charset="0"/>
                <a:cs typeface="Arial" pitchFamily="34" charset="0"/>
              </a:rPr>
              <a:t>air </a:t>
            </a:r>
            <a:r>
              <a:rPr lang="en-GB" sz="1400" dirty="0">
                <a:latin typeface="Arial" pitchFamily="34" charset="0"/>
                <a:cs typeface="Arial" pitchFamily="34" charset="0"/>
              </a:rPr>
              <a:t>attracted traders from across the region and </a:t>
            </a:r>
            <a:r>
              <a:rPr lang="en-GB" sz="1400" dirty="0" smtClean="0">
                <a:latin typeface="Arial" pitchFamily="34" charset="0"/>
                <a:cs typeface="Arial" pitchFamily="34" charset="0"/>
              </a:rPr>
              <a:t>beyond. It </a:t>
            </a:r>
            <a:r>
              <a:rPr lang="en-GB" sz="1400" dirty="0">
                <a:latin typeface="Arial" pitchFamily="34" charset="0"/>
                <a:cs typeface="Arial" pitchFamily="34" charset="0"/>
              </a:rPr>
              <a:t>was one of the most important events </a:t>
            </a:r>
            <a:r>
              <a:rPr lang="en-GB" sz="1400" dirty="0" smtClean="0">
                <a:latin typeface="Arial" pitchFamily="34" charset="0"/>
                <a:cs typeface="Arial" pitchFamily="34" charset="0"/>
              </a:rPr>
              <a:t>held each year, helping </a:t>
            </a:r>
            <a:r>
              <a:rPr lang="en-GB" sz="1400" dirty="0">
                <a:latin typeface="Arial" pitchFamily="34" charset="0"/>
                <a:cs typeface="Arial" pitchFamily="34" charset="0"/>
              </a:rPr>
              <a:t>to increase the wealth of the priory</a:t>
            </a:r>
            <a:r>
              <a:rPr lang="en-GB" sz="1400" dirty="0" smtClean="0">
                <a:latin typeface="Arial" pitchFamily="34" charset="0"/>
                <a:cs typeface="Arial" pitchFamily="34" charset="0"/>
              </a:rPr>
              <a:t>. </a:t>
            </a:r>
          </a:p>
          <a:p>
            <a:pPr marL="0" indent="0" algn="just">
              <a:buNone/>
            </a:pPr>
            <a:r>
              <a:rPr lang="en-GB" sz="1400" dirty="0" smtClean="0">
                <a:latin typeface="Arial" pitchFamily="34" charset="0"/>
                <a:cs typeface="Arial" pitchFamily="34" charset="0"/>
              </a:rPr>
              <a:t> </a:t>
            </a:r>
            <a:endParaRPr lang="en-GB" sz="1400" dirty="0">
              <a:latin typeface="Arial" pitchFamily="34" charset="0"/>
              <a:cs typeface="Arial"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endParaRPr lang="en-GB" altLang="en-US" sz="1000" dirty="0" smtClean="0">
              <a:latin typeface="Arial" panose="020B0604020202020204" pitchFamily="34" charset="0"/>
              <a:cs typeface="Arial" panose="020B0604020202020204" pitchFamily="34" charset="0"/>
            </a:endParaRPr>
          </a:p>
          <a:p>
            <a:pPr marL="0" indent="0" algn="ctr">
              <a:spcBef>
                <a:spcPts val="0"/>
              </a:spcBef>
              <a:buNone/>
            </a:pPr>
            <a:r>
              <a:rPr lang="en-GB" sz="1000" dirty="0" smtClean="0">
                <a:latin typeface="Arial" pitchFamily="34" charset="0"/>
                <a:cs typeface="Arial" pitchFamily="34" charset="0"/>
              </a:rPr>
              <a:t>St. James’s Priory Church.</a:t>
            </a:r>
          </a:p>
          <a:p>
            <a:pPr marL="0" indent="0" algn="ctr">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Myers-Insole </a:t>
            </a:r>
            <a:r>
              <a:rPr lang="en-GB" sz="1000" dirty="0" smtClean="0">
                <a:latin typeface="Arial" pitchFamily="34" charset="0"/>
                <a:cs typeface="Arial" pitchFamily="34" charset="0"/>
              </a:rPr>
              <a:t>Local Learning CIC]</a:t>
            </a:r>
            <a:endParaRPr lang="en-GB" sz="1000" dirty="0">
              <a:latin typeface="Arial" pitchFamily="34" charset="0"/>
              <a:cs typeface="Arial" pitchFamily="34" charset="0"/>
            </a:endParaRPr>
          </a:p>
          <a:p>
            <a:pPr marL="0" indent="0" eaLnBrk="1" hangingPunct="1">
              <a:buFontTx/>
              <a:buNone/>
            </a:pPr>
            <a:endParaRPr lang="en-GB" altLang="en-US" sz="1000" b="1" dirty="0" smtClean="0">
              <a:latin typeface="Arial" pitchFamily="34" charset="0"/>
              <a:cs typeface="Arial" pitchFamily="34" charset="0"/>
            </a:endParaRPr>
          </a:p>
          <a:p>
            <a:pPr marL="0" indent="0" eaLnBrk="1" hangingPunct="1">
              <a:buFontTx/>
              <a:buNone/>
            </a:pPr>
            <a:r>
              <a:rPr lang="en-GB" altLang="en-US" sz="1600" b="1" dirty="0" smtClean="0">
                <a:latin typeface="Arial" pitchFamily="34" charset="0"/>
                <a:cs typeface="Arial" pitchFamily="34" charset="0"/>
              </a:rPr>
              <a:t>Why was there an annual fair held at St. James’s Priory?</a:t>
            </a:r>
          </a:p>
        </p:txBody>
      </p:sp>
      <p:pic>
        <p:nvPicPr>
          <p:cNvPr id="6146" name="Picture 2" descr="C:\Users\MILL\Desktop\MILL\Heritage Schools\Timeline\DSCN136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6" y="1628800"/>
            <a:ext cx="3960440" cy="2970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2965225"/>
      </p:ext>
    </p:extLst>
  </p:cSld>
  <p:clrMapOvr>
    <a:masterClrMapping/>
  </p:clrMapOvr>
  <p:transition advClick="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sz="4900" b="1" dirty="0" smtClean="0">
                <a:latin typeface="Arial" pitchFamily="34" charset="0"/>
                <a:cs typeface="Arial" pitchFamily="34" charset="0"/>
              </a:rPr>
              <a:t>(1250) </a:t>
            </a:r>
            <a:r>
              <a:rPr lang="en-GB" sz="4900" b="1" dirty="0" err="1" smtClean="0">
                <a:latin typeface="Arial" pitchFamily="34" charset="0"/>
                <a:cs typeface="Arial" pitchFamily="34" charset="0"/>
              </a:rPr>
              <a:t>Portwall</a:t>
            </a:r>
            <a:r>
              <a:rPr lang="en-GB" sz="4900" b="1" dirty="0" smtClean="0">
                <a:latin typeface="Arial" pitchFamily="34" charset="0"/>
                <a:cs typeface="Arial" pitchFamily="34" charset="0"/>
              </a:rPr>
              <a:t> </a:t>
            </a:r>
            <a:r>
              <a:rPr lang="en-GB" dirty="0"/>
              <a:t/>
            </a:r>
            <a:br>
              <a:rPr lang="en-GB" dirty="0"/>
            </a:br>
            <a:endParaRPr lang="en-GB" altLang="en-US" dirty="0" smtClean="0"/>
          </a:p>
        </p:txBody>
      </p:sp>
      <p:sp>
        <p:nvSpPr>
          <p:cNvPr id="155651" name="Rectangle 3"/>
          <p:cNvSpPr>
            <a:spLocks noGrp="1" noChangeArrowheads="1"/>
          </p:cNvSpPr>
          <p:nvPr>
            <p:ph type="body" sz="half" idx="1"/>
          </p:nvPr>
        </p:nvSpPr>
        <p:spPr>
          <a:xfrm>
            <a:off x="457200" y="1600201"/>
            <a:ext cx="4038600" cy="4421087"/>
          </a:xfrm>
        </p:spPr>
        <p:txBody>
          <a:bodyPr>
            <a:noAutofit/>
          </a:bodyPr>
          <a:lstStyle/>
          <a:p>
            <a:pPr marL="0" indent="0" algn="just">
              <a:buNone/>
            </a:pPr>
            <a:r>
              <a:rPr lang="en-GB" sz="1400" dirty="0">
                <a:latin typeface="Arial" pitchFamily="34" charset="0"/>
                <a:cs typeface="Arial" pitchFamily="34" charset="0"/>
              </a:rPr>
              <a:t>By the 13th century Bristol had become a successful trading port. Most of the quaysides were along the River Frome, but because the river ran very close to the town and its defensive </a:t>
            </a:r>
            <a:r>
              <a:rPr lang="en-GB" sz="1400" dirty="0" smtClean="0">
                <a:latin typeface="Arial" pitchFamily="34" charset="0"/>
                <a:cs typeface="Arial" pitchFamily="34" charset="0"/>
              </a:rPr>
              <a:t>walls, </a:t>
            </a:r>
            <a:r>
              <a:rPr lang="en-GB" sz="1400" dirty="0">
                <a:latin typeface="Arial" pitchFamily="34" charset="0"/>
                <a:cs typeface="Arial" pitchFamily="34" charset="0"/>
              </a:rPr>
              <a:t>the area </a:t>
            </a:r>
            <a:r>
              <a:rPr lang="en-GB" sz="1400" dirty="0" smtClean="0">
                <a:latin typeface="Arial" pitchFamily="34" charset="0"/>
                <a:cs typeface="Arial" pitchFamily="34" charset="0"/>
              </a:rPr>
              <a:t>remaining for </a:t>
            </a:r>
            <a:r>
              <a:rPr lang="en-GB" sz="1400" dirty="0">
                <a:latin typeface="Arial" pitchFamily="34" charset="0"/>
                <a:cs typeface="Arial" pitchFamily="34" charset="0"/>
              </a:rPr>
              <a:t>the harbour was quite small. </a:t>
            </a:r>
            <a:endParaRPr lang="en-GB" sz="1400" dirty="0" smtClean="0">
              <a:latin typeface="Arial" pitchFamily="34" charset="0"/>
              <a:cs typeface="Arial" pitchFamily="34" charset="0"/>
            </a:endParaRPr>
          </a:p>
          <a:p>
            <a:pPr marL="0" indent="0" algn="just">
              <a:buNone/>
            </a:pPr>
            <a:endParaRPr lang="en-GB" sz="1400" dirty="0">
              <a:latin typeface="Arial" pitchFamily="34" charset="0"/>
              <a:cs typeface="Arial" pitchFamily="34" charset="0"/>
            </a:endParaRPr>
          </a:p>
          <a:p>
            <a:pPr marL="0" indent="0" algn="just">
              <a:buNone/>
            </a:pPr>
            <a:r>
              <a:rPr lang="en-GB" sz="1400" dirty="0" smtClean="0">
                <a:latin typeface="Arial" pitchFamily="34" charset="0"/>
                <a:cs typeface="Arial" pitchFamily="34" charset="0"/>
              </a:rPr>
              <a:t>In 1240, </a:t>
            </a:r>
            <a:r>
              <a:rPr lang="en-GB" sz="1400" dirty="0">
                <a:latin typeface="Arial" pitchFamily="34" charset="0"/>
                <a:cs typeface="Arial" pitchFamily="34" charset="0"/>
              </a:rPr>
              <a:t>the decision was made to dig a new channel for the </a:t>
            </a:r>
            <a:r>
              <a:rPr lang="en-GB" sz="1400" dirty="0" smtClean="0">
                <a:latin typeface="Arial" pitchFamily="34" charset="0"/>
                <a:cs typeface="Arial" pitchFamily="34" charset="0"/>
              </a:rPr>
              <a:t>River Frome </a:t>
            </a:r>
            <a:r>
              <a:rPr lang="en-GB" sz="1400" dirty="0">
                <a:latin typeface="Arial" pitchFamily="34" charset="0"/>
                <a:cs typeface="Arial" pitchFamily="34" charset="0"/>
              </a:rPr>
              <a:t>creating more quaysides so more ships could come into the port. By 1247 this was </a:t>
            </a:r>
            <a:r>
              <a:rPr lang="en-GB" sz="1400" dirty="0" smtClean="0">
                <a:latin typeface="Arial" pitchFamily="34" charset="0"/>
                <a:cs typeface="Arial" pitchFamily="34" charset="0"/>
              </a:rPr>
              <a:t>complete. It created </a:t>
            </a:r>
            <a:r>
              <a:rPr lang="en-GB" sz="1400" dirty="0">
                <a:latin typeface="Arial" pitchFamily="34" charset="0"/>
                <a:cs typeface="Arial" pitchFamily="34" charset="0"/>
              </a:rPr>
              <a:t>the route that is now </a:t>
            </a:r>
            <a:r>
              <a:rPr lang="en-GB" sz="1400" dirty="0" smtClean="0">
                <a:latin typeface="Arial" pitchFamily="34" charset="0"/>
                <a:cs typeface="Arial" pitchFamily="34" charset="0"/>
              </a:rPr>
              <a:t>the </a:t>
            </a:r>
            <a:r>
              <a:rPr lang="en-GB" sz="1400" dirty="0">
                <a:latin typeface="Arial" pitchFamily="34" charset="0"/>
                <a:cs typeface="Arial" pitchFamily="34" charset="0"/>
              </a:rPr>
              <a:t>city centre and </a:t>
            </a:r>
            <a:r>
              <a:rPr lang="en-GB" sz="1400" dirty="0" smtClean="0">
                <a:latin typeface="Arial" pitchFamily="34" charset="0"/>
                <a:cs typeface="Arial" pitchFamily="34" charset="0"/>
              </a:rPr>
              <a:t>is visible </a:t>
            </a:r>
            <a:r>
              <a:rPr lang="en-GB" sz="1400" dirty="0">
                <a:latin typeface="Arial" pitchFamily="34" charset="0"/>
                <a:cs typeface="Arial" pitchFamily="34" charset="0"/>
              </a:rPr>
              <a:t>at </a:t>
            </a:r>
            <a:r>
              <a:rPr lang="en-GB" sz="1400" dirty="0" smtClean="0">
                <a:latin typeface="Arial" pitchFamily="34" charset="0"/>
                <a:cs typeface="Arial" pitchFamily="34" charset="0"/>
              </a:rPr>
              <a:t>St. </a:t>
            </a:r>
            <a:r>
              <a:rPr lang="en-GB" sz="1400" dirty="0">
                <a:latin typeface="Arial" pitchFamily="34" charset="0"/>
                <a:cs typeface="Arial" pitchFamily="34" charset="0"/>
              </a:rPr>
              <a:t>Augustine’s Reach by the Watershed. </a:t>
            </a:r>
            <a:endParaRPr lang="en-GB" sz="1400" dirty="0" smtClean="0">
              <a:latin typeface="Arial" pitchFamily="34" charset="0"/>
              <a:cs typeface="Arial" pitchFamily="34" charset="0"/>
            </a:endParaRPr>
          </a:p>
          <a:p>
            <a:pPr marL="0" indent="0" algn="just">
              <a:buNone/>
            </a:pPr>
            <a:endParaRPr lang="en-GB" sz="1400" dirty="0">
              <a:latin typeface="Arial" pitchFamily="34" charset="0"/>
              <a:cs typeface="Arial" pitchFamily="34" charset="0"/>
            </a:endParaRPr>
          </a:p>
          <a:p>
            <a:pPr marL="0" indent="0" algn="just">
              <a:buNone/>
            </a:pPr>
            <a:r>
              <a:rPr lang="en-GB" sz="1400" dirty="0">
                <a:latin typeface="Arial" pitchFamily="34" charset="0"/>
                <a:cs typeface="Arial" pitchFamily="34" charset="0"/>
              </a:rPr>
              <a:t>New town walls were built to enclose the expanded area of the </a:t>
            </a:r>
            <a:r>
              <a:rPr lang="en-GB" sz="1400" dirty="0" smtClean="0">
                <a:latin typeface="Arial" pitchFamily="34" charset="0"/>
                <a:cs typeface="Arial" pitchFamily="34" charset="0"/>
              </a:rPr>
              <a:t>town. The </a:t>
            </a:r>
            <a:r>
              <a:rPr lang="en-GB" sz="1400" dirty="0" err="1">
                <a:latin typeface="Arial" pitchFamily="34" charset="0"/>
                <a:cs typeface="Arial" pitchFamily="34" charset="0"/>
              </a:rPr>
              <a:t>Portwall</a:t>
            </a:r>
            <a:r>
              <a:rPr lang="en-GB" sz="1400" dirty="0">
                <a:latin typeface="Arial" pitchFamily="34" charset="0"/>
                <a:cs typeface="Arial" pitchFamily="34" charset="0"/>
              </a:rPr>
              <a:t> </a:t>
            </a:r>
            <a:r>
              <a:rPr lang="en-GB" sz="1400" dirty="0" smtClean="0">
                <a:latin typeface="Arial" pitchFamily="34" charset="0"/>
                <a:cs typeface="Arial" pitchFamily="34" charset="0"/>
              </a:rPr>
              <a:t>enclosed </a:t>
            </a:r>
            <a:r>
              <a:rPr lang="en-GB" sz="1400" dirty="0">
                <a:latin typeface="Arial" pitchFamily="34" charset="0"/>
                <a:cs typeface="Arial" pitchFamily="34" charset="0"/>
              </a:rPr>
              <a:t>most of </a:t>
            </a:r>
            <a:r>
              <a:rPr lang="en-GB" sz="1400" dirty="0" err="1" smtClean="0">
                <a:latin typeface="Arial" pitchFamily="34" charset="0"/>
                <a:cs typeface="Arial" pitchFamily="34" charset="0"/>
              </a:rPr>
              <a:t>Redcliffe</a:t>
            </a:r>
            <a:r>
              <a:rPr lang="en-GB" sz="1400" dirty="0" smtClean="0">
                <a:latin typeface="Arial" pitchFamily="34" charset="0"/>
                <a:cs typeface="Arial" pitchFamily="34" charset="0"/>
              </a:rPr>
              <a:t>, </a:t>
            </a:r>
            <a:r>
              <a:rPr lang="en-GB" sz="1400" dirty="0">
                <a:latin typeface="Arial" pitchFamily="34" charset="0"/>
                <a:cs typeface="Arial" pitchFamily="34" charset="0"/>
              </a:rPr>
              <a:t>and the Marsh Wall </a:t>
            </a:r>
            <a:r>
              <a:rPr lang="en-GB" sz="1400" dirty="0" smtClean="0">
                <a:latin typeface="Arial" pitchFamily="34" charset="0"/>
                <a:cs typeface="Arial" pitchFamily="34" charset="0"/>
              </a:rPr>
              <a:t>enclosed </a:t>
            </a:r>
            <a:r>
              <a:rPr lang="en-GB" sz="1400" dirty="0">
                <a:latin typeface="Arial" pitchFamily="34" charset="0"/>
                <a:cs typeface="Arial" pitchFamily="34" charset="0"/>
              </a:rPr>
              <a:t>the area south of modern Baldwin Street.</a:t>
            </a:r>
          </a:p>
          <a:p>
            <a:pPr marL="0" indent="0" algn="just">
              <a:buNone/>
            </a:pPr>
            <a:r>
              <a:rPr lang="en-GB" sz="1400" dirty="0" smtClean="0">
                <a:latin typeface="Arial" panose="020B0604020202020204" pitchFamily="34" charset="0"/>
                <a:cs typeface="Arial" panose="020B0604020202020204" pitchFamily="34" charset="0"/>
              </a:rPr>
              <a:t> </a:t>
            </a:r>
          </a:p>
          <a:p>
            <a:pPr marL="0" indent="0" algn="just">
              <a:buNone/>
            </a:pPr>
            <a:r>
              <a:rPr lang="en-GB" sz="1400" dirty="0" smtClean="0">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endParaRPr lang="en-GB" altLang="en-US" sz="1000" dirty="0" smtClean="0">
              <a:latin typeface="Arial" panose="020B0604020202020204" pitchFamily="34" charset="0"/>
              <a:cs typeface="Arial" panose="020B0604020202020204" pitchFamily="34" charset="0"/>
            </a:endParaRPr>
          </a:p>
          <a:p>
            <a:pPr marL="0" indent="0" algn="ctr">
              <a:spcBef>
                <a:spcPts val="0"/>
              </a:spcBef>
              <a:buNone/>
            </a:pPr>
            <a:r>
              <a:rPr lang="en-GB" sz="1000" dirty="0" smtClean="0">
                <a:latin typeface="Arial" pitchFamily="34" charset="0"/>
                <a:cs typeface="Arial" pitchFamily="34" charset="0"/>
              </a:rPr>
              <a:t>Tower </a:t>
            </a:r>
            <a:r>
              <a:rPr lang="en-GB" sz="1000" dirty="0" err="1" smtClean="0">
                <a:latin typeface="Arial" pitchFamily="34" charset="0"/>
                <a:cs typeface="Arial" pitchFamily="34" charset="0"/>
              </a:rPr>
              <a:t>Harratz</a:t>
            </a:r>
            <a:r>
              <a:rPr lang="en-GB" sz="1000" dirty="0" smtClean="0">
                <a:latin typeface="Arial" pitchFamily="34" charset="0"/>
                <a:cs typeface="Arial" pitchFamily="34" charset="0"/>
              </a:rPr>
              <a:t>, part of the </a:t>
            </a:r>
            <a:r>
              <a:rPr lang="en-GB" sz="1000" dirty="0" err="1" smtClean="0">
                <a:latin typeface="Arial" pitchFamily="34" charset="0"/>
                <a:cs typeface="Arial" pitchFamily="34" charset="0"/>
              </a:rPr>
              <a:t>Portwall</a:t>
            </a:r>
            <a:r>
              <a:rPr lang="en-GB" sz="1000" dirty="0" smtClean="0">
                <a:latin typeface="Arial" pitchFamily="34" charset="0"/>
                <a:cs typeface="Arial" pitchFamily="34" charset="0"/>
              </a:rPr>
              <a:t> at Temple Quay during excavation in 1995.</a:t>
            </a:r>
          </a:p>
          <a:p>
            <a:pPr marL="0" indent="0" algn="ctr">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Bristol City Council</a:t>
            </a:r>
            <a:r>
              <a:rPr lang="en-GB" sz="1000" dirty="0" smtClean="0">
                <a:latin typeface="Arial" pitchFamily="34" charset="0"/>
                <a:cs typeface="Arial" pitchFamily="34" charset="0"/>
              </a:rPr>
              <a:t>]</a:t>
            </a:r>
            <a:endParaRPr lang="en-GB" sz="1000" dirty="0">
              <a:latin typeface="Arial" pitchFamily="34" charset="0"/>
              <a:cs typeface="Arial" pitchFamily="34" charset="0"/>
            </a:endParaRPr>
          </a:p>
          <a:p>
            <a:pPr marL="0" indent="0" eaLnBrk="1" hangingPunct="1">
              <a:buFontTx/>
              <a:buNone/>
            </a:pPr>
            <a:endParaRPr lang="en-GB" altLang="en-US" sz="1600" b="1" dirty="0" smtClean="0">
              <a:latin typeface="Arial" pitchFamily="34" charset="0"/>
              <a:cs typeface="Arial" pitchFamily="34" charset="0"/>
            </a:endParaRPr>
          </a:p>
          <a:p>
            <a:pPr marL="0" indent="0" eaLnBrk="1" hangingPunct="1">
              <a:buFontTx/>
              <a:buNone/>
            </a:pPr>
            <a:r>
              <a:rPr lang="en-GB" altLang="en-US" sz="1600" b="1" dirty="0" smtClean="0">
                <a:latin typeface="Arial" pitchFamily="34" charset="0"/>
                <a:cs typeface="Arial" pitchFamily="34" charset="0"/>
              </a:rPr>
              <a:t>How did the diversion of the River Frome impact on Bristol?</a:t>
            </a:r>
          </a:p>
        </p:txBody>
      </p:sp>
      <p:pic>
        <p:nvPicPr>
          <p:cNvPr id="3074" name="Picture 2" descr="H:\Timeline\Tower Harratz 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1628800"/>
            <a:ext cx="3060105" cy="2852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0931928"/>
      </p:ext>
    </p:extLst>
  </p:cSld>
  <p:clrMapOvr>
    <a:masterClrMapping/>
  </p:clrMapOvr>
  <p:transition advClick="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sz="4900" b="1" dirty="0" smtClean="0">
                <a:latin typeface="Arial" pitchFamily="34" charset="0"/>
                <a:cs typeface="Arial" pitchFamily="34" charset="0"/>
              </a:rPr>
              <a:t>(1373) The High Cross </a:t>
            </a:r>
            <a:r>
              <a:rPr lang="en-GB" b="1" dirty="0">
                <a:latin typeface="Source Sans Pro Light" pitchFamily="34" charset="0"/>
              </a:rPr>
              <a:t/>
            </a:r>
            <a:br>
              <a:rPr lang="en-GB" b="1" dirty="0">
                <a:latin typeface="Source Sans Pro Light" pitchFamily="34" charset="0"/>
              </a:rPr>
            </a:br>
            <a:endParaRPr lang="en-GB" altLang="en-US" b="1" dirty="0" smtClean="0">
              <a:latin typeface="Source Sans Pro Light" pitchFamily="34" charset="0"/>
            </a:endParaRPr>
          </a:p>
        </p:txBody>
      </p:sp>
      <p:sp>
        <p:nvSpPr>
          <p:cNvPr id="155651" name="Rectangle 3"/>
          <p:cNvSpPr>
            <a:spLocks noGrp="1" noChangeArrowheads="1"/>
          </p:cNvSpPr>
          <p:nvPr>
            <p:ph type="body" sz="half" idx="1"/>
          </p:nvPr>
        </p:nvSpPr>
        <p:spPr>
          <a:xfrm>
            <a:off x="457200" y="1600201"/>
            <a:ext cx="4038600" cy="4421087"/>
          </a:xfrm>
        </p:spPr>
        <p:txBody>
          <a:bodyPr>
            <a:normAutofit/>
          </a:bodyPr>
          <a:lstStyle/>
          <a:p>
            <a:pPr marL="0" indent="0" algn="just">
              <a:buNone/>
            </a:pPr>
            <a:r>
              <a:rPr lang="en-GB" sz="1400" dirty="0">
                <a:latin typeface="Arial" pitchFamily="34" charset="0"/>
                <a:cs typeface="Arial" pitchFamily="34" charset="0"/>
              </a:rPr>
              <a:t>In the 14th </a:t>
            </a:r>
            <a:r>
              <a:rPr lang="en-GB" sz="1400" dirty="0" smtClean="0">
                <a:latin typeface="Arial" pitchFamily="34" charset="0"/>
                <a:cs typeface="Arial" pitchFamily="34" charset="0"/>
              </a:rPr>
              <a:t>century, </a:t>
            </a:r>
            <a:r>
              <a:rPr lang="en-GB" sz="1400" dirty="0">
                <a:latin typeface="Arial" pitchFamily="34" charset="0"/>
                <a:cs typeface="Arial" pitchFamily="34" charset="0"/>
              </a:rPr>
              <a:t>Bristol had become one of the biggest and most successful towns in Europe. At the </a:t>
            </a:r>
            <a:r>
              <a:rPr lang="en-GB" sz="1400" dirty="0" smtClean="0">
                <a:latin typeface="Arial" pitchFamily="34" charset="0"/>
                <a:cs typeface="Arial" pitchFamily="34" charset="0"/>
              </a:rPr>
              <a:t>time, </a:t>
            </a:r>
            <a:r>
              <a:rPr lang="en-GB" sz="1400" dirty="0">
                <a:latin typeface="Arial" pitchFamily="34" charset="0"/>
                <a:cs typeface="Arial" pitchFamily="34" charset="0"/>
              </a:rPr>
              <a:t>the town was part of the county of Gloucestershire, but as a result of its </a:t>
            </a:r>
            <a:r>
              <a:rPr lang="en-GB" sz="1400" dirty="0" smtClean="0">
                <a:latin typeface="Arial" pitchFamily="34" charset="0"/>
                <a:cs typeface="Arial" pitchFamily="34" charset="0"/>
              </a:rPr>
              <a:t>success, in 1373, Edward </a:t>
            </a:r>
            <a:r>
              <a:rPr lang="en-GB" sz="1400" dirty="0">
                <a:latin typeface="Arial" pitchFamily="34" charset="0"/>
                <a:cs typeface="Arial" pitchFamily="34" charset="0"/>
              </a:rPr>
              <a:t>III granted a </a:t>
            </a:r>
            <a:r>
              <a:rPr lang="en-GB" sz="1400" dirty="0" smtClean="0">
                <a:latin typeface="Arial" pitchFamily="34" charset="0"/>
                <a:cs typeface="Arial" pitchFamily="34" charset="0"/>
              </a:rPr>
              <a:t>charter making </a:t>
            </a:r>
            <a:r>
              <a:rPr lang="en-GB" sz="1400" dirty="0">
                <a:latin typeface="Arial" pitchFamily="34" charset="0"/>
                <a:cs typeface="Arial" pitchFamily="34" charset="0"/>
              </a:rPr>
              <a:t>Bristol a </a:t>
            </a:r>
            <a:r>
              <a:rPr lang="en-GB" sz="1400" dirty="0" smtClean="0">
                <a:latin typeface="Arial" pitchFamily="34" charset="0"/>
                <a:cs typeface="Arial" pitchFamily="34" charset="0"/>
              </a:rPr>
              <a:t>county; it was the </a:t>
            </a:r>
            <a:r>
              <a:rPr lang="en-GB" sz="1400" dirty="0">
                <a:latin typeface="Arial" pitchFamily="34" charset="0"/>
                <a:cs typeface="Arial" pitchFamily="34" charset="0"/>
              </a:rPr>
              <a:t>first English town to receive this status. </a:t>
            </a:r>
            <a:endParaRPr lang="en-GB" sz="1400" dirty="0" smtClean="0">
              <a:latin typeface="Arial" pitchFamily="34" charset="0"/>
              <a:cs typeface="Arial" pitchFamily="34" charset="0"/>
            </a:endParaRPr>
          </a:p>
          <a:p>
            <a:pPr marL="0" indent="0" algn="just">
              <a:buNone/>
            </a:pPr>
            <a:endParaRPr lang="en-GB" sz="1400" dirty="0">
              <a:latin typeface="Arial" pitchFamily="34" charset="0"/>
              <a:cs typeface="Arial" pitchFamily="34" charset="0"/>
            </a:endParaRPr>
          </a:p>
          <a:p>
            <a:pPr marL="0" indent="0" algn="just">
              <a:buNone/>
            </a:pPr>
            <a:r>
              <a:rPr lang="en-GB" sz="1400" dirty="0" smtClean="0">
                <a:latin typeface="Arial" pitchFamily="34" charset="0"/>
                <a:cs typeface="Arial" pitchFamily="34" charset="0"/>
              </a:rPr>
              <a:t>To </a:t>
            </a:r>
            <a:r>
              <a:rPr lang="en-GB" sz="1400" dirty="0">
                <a:latin typeface="Arial" pitchFamily="34" charset="0"/>
                <a:cs typeface="Arial" pitchFamily="34" charset="0"/>
              </a:rPr>
              <a:t>celebrate the granting of </a:t>
            </a:r>
            <a:r>
              <a:rPr lang="en-GB" sz="1400" dirty="0" smtClean="0">
                <a:latin typeface="Arial" pitchFamily="34" charset="0"/>
                <a:cs typeface="Arial" pitchFamily="34" charset="0"/>
              </a:rPr>
              <a:t>county </a:t>
            </a:r>
            <a:r>
              <a:rPr lang="en-GB" sz="1400" dirty="0">
                <a:latin typeface="Arial" pitchFamily="34" charset="0"/>
                <a:cs typeface="Arial" pitchFamily="34" charset="0"/>
              </a:rPr>
              <a:t>status to </a:t>
            </a:r>
            <a:r>
              <a:rPr lang="en-GB" sz="1400" dirty="0" smtClean="0">
                <a:latin typeface="Arial" pitchFamily="34" charset="0"/>
                <a:cs typeface="Arial" pitchFamily="34" charset="0"/>
              </a:rPr>
              <a:t>Bristol, </a:t>
            </a:r>
            <a:r>
              <a:rPr lang="en-GB" sz="1400" dirty="0">
                <a:latin typeface="Arial" pitchFamily="34" charset="0"/>
                <a:cs typeface="Arial" pitchFamily="34" charset="0"/>
              </a:rPr>
              <a:t>a new High Cross was erected at the centre of the town. This stone monument stood at the </a:t>
            </a:r>
            <a:r>
              <a:rPr lang="en-GB" sz="1400" dirty="0" smtClean="0">
                <a:latin typeface="Arial" pitchFamily="34" charset="0"/>
                <a:cs typeface="Arial" pitchFamily="34" charset="0"/>
              </a:rPr>
              <a:t>crossroads </a:t>
            </a:r>
            <a:r>
              <a:rPr lang="en-GB" sz="1400" dirty="0">
                <a:latin typeface="Arial" pitchFamily="34" charset="0"/>
                <a:cs typeface="Arial" pitchFamily="34" charset="0"/>
              </a:rPr>
              <a:t>of High Street, Corn Street, Broad Street and Wine Street until it was removed in the 18th century and given to </a:t>
            </a:r>
            <a:r>
              <a:rPr lang="en-GB" sz="1400" dirty="0" err="1">
                <a:latin typeface="Arial" pitchFamily="34" charset="0"/>
                <a:cs typeface="Arial" pitchFamily="34" charset="0"/>
              </a:rPr>
              <a:t>Stourhead</a:t>
            </a:r>
            <a:r>
              <a:rPr lang="en-GB" sz="1400" dirty="0">
                <a:latin typeface="Arial" pitchFamily="34" charset="0"/>
                <a:cs typeface="Arial" pitchFamily="34" charset="0"/>
              </a:rPr>
              <a:t> </a:t>
            </a:r>
            <a:r>
              <a:rPr lang="en-GB" sz="1400" dirty="0" smtClean="0">
                <a:latin typeface="Arial" pitchFamily="34" charset="0"/>
                <a:cs typeface="Arial" pitchFamily="34" charset="0"/>
              </a:rPr>
              <a:t>Estate </a:t>
            </a:r>
            <a:r>
              <a:rPr lang="en-GB" sz="1400" dirty="0">
                <a:latin typeface="Arial" pitchFamily="34" charset="0"/>
                <a:cs typeface="Arial" pitchFamily="34" charset="0"/>
              </a:rPr>
              <a:t>in Wiltshire where it still stands. A replica created in the 19th century can be seen at Berkeley Square</a:t>
            </a:r>
            <a:r>
              <a:rPr lang="en-GB" sz="1400" dirty="0" smtClean="0">
                <a:latin typeface="Arial" pitchFamily="34" charset="0"/>
                <a:cs typeface="Arial" pitchFamily="34" charset="0"/>
              </a:rPr>
              <a:t>.</a:t>
            </a:r>
            <a:endParaRPr lang="en-GB" sz="1400" dirty="0">
              <a:latin typeface="Arial" pitchFamily="34" charset="0"/>
              <a:cs typeface="Arial" pitchFamily="34" charset="0"/>
            </a:endParaRPr>
          </a:p>
          <a:p>
            <a:pPr marL="0" indent="0" algn="just">
              <a:buNone/>
            </a:pPr>
            <a:r>
              <a:rPr lang="en-GB" sz="1400" dirty="0" smtClean="0">
                <a:latin typeface="Arial" panose="020B0604020202020204" pitchFamily="34" charset="0"/>
                <a:cs typeface="Arial" panose="020B0604020202020204" pitchFamily="34" charset="0"/>
              </a:rPr>
              <a:t> </a:t>
            </a:r>
          </a:p>
          <a:p>
            <a:pPr marL="0" indent="0" algn="just">
              <a:buNone/>
            </a:pPr>
            <a:r>
              <a:rPr lang="en-GB" sz="1400" dirty="0" smtClean="0">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endParaRPr lang="en-GB" altLang="en-US" sz="1000" dirty="0" smtClean="0">
              <a:latin typeface="Arial" panose="020B0604020202020204" pitchFamily="34" charset="0"/>
              <a:cs typeface="Arial" panose="020B0604020202020204" pitchFamily="34" charset="0"/>
            </a:endParaRPr>
          </a:p>
          <a:p>
            <a:pPr marL="0" indent="0" algn="ctr">
              <a:spcBef>
                <a:spcPts val="0"/>
              </a:spcBef>
              <a:buNone/>
            </a:pPr>
            <a:r>
              <a:rPr lang="en-GB" sz="1000" dirty="0" smtClean="0">
                <a:latin typeface="Arial" pitchFamily="34" charset="0"/>
                <a:cs typeface="Arial" pitchFamily="34" charset="0"/>
              </a:rPr>
              <a:t>Replica High Cross, Berkeley Square.</a:t>
            </a:r>
          </a:p>
          <a:p>
            <a:pPr marL="0" indent="0" algn="ctr">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Myers-Insole </a:t>
            </a:r>
            <a:r>
              <a:rPr lang="en-GB" sz="1000" dirty="0" smtClean="0">
                <a:latin typeface="Arial" pitchFamily="34" charset="0"/>
                <a:cs typeface="Arial" pitchFamily="34" charset="0"/>
              </a:rPr>
              <a:t>Local Learning CIC]</a:t>
            </a:r>
            <a:endParaRPr lang="en-GB" sz="1000" dirty="0">
              <a:latin typeface="Arial" pitchFamily="34" charset="0"/>
              <a:cs typeface="Arial" pitchFamily="34" charset="0"/>
            </a:endParaRPr>
          </a:p>
          <a:p>
            <a:pPr marL="0" indent="0" eaLnBrk="1" hangingPunct="1">
              <a:buFontTx/>
              <a:buNone/>
            </a:pPr>
            <a:endParaRPr lang="en-GB" altLang="en-US" sz="1600" b="1" dirty="0" smtClean="0">
              <a:latin typeface="Arial" pitchFamily="34" charset="0"/>
              <a:cs typeface="Arial" pitchFamily="34" charset="0"/>
            </a:endParaRPr>
          </a:p>
          <a:p>
            <a:pPr marL="0" indent="0" eaLnBrk="1" hangingPunct="1">
              <a:buFontTx/>
              <a:buNone/>
            </a:pPr>
            <a:r>
              <a:rPr lang="en-GB" altLang="en-US" sz="1600" b="1" dirty="0" smtClean="0">
                <a:latin typeface="Arial" pitchFamily="34" charset="0"/>
                <a:cs typeface="Arial" pitchFamily="34" charset="0"/>
              </a:rPr>
              <a:t>Why is Bristol both a city and a county?</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80112" y="1628800"/>
            <a:ext cx="2193708" cy="2924944"/>
          </a:xfrm>
          <a:prstGeom prst="rect">
            <a:avLst/>
          </a:prstGeom>
        </p:spPr>
      </p:pic>
    </p:spTree>
    <p:extLst>
      <p:ext uri="{BB962C8B-B14F-4D97-AF65-F5344CB8AC3E}">
        <p14:creationId xmlns:p14="http://schemas.microsoft.com/office/powerpoint/2010/main" val="268794727"/>
      </p:ext>
    </p:extLst>
  </p:cSld>
  <p:clrMapOvr>
    <a:masterClrMapping/>
  </p:clrMapOvr>
  <p:transition advClick="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sz="4900" b="1" dirty="0" smtClean="0">
                <a:latin typeface="Arial" pitchFamily="34" charset="0"/>
                <a:cs typeface="Arial" pitchFamily="34" charset="0"/>
              </a:rPr>
              <a:t>(1450) </a:t>
            </a:r>
            <a:r>
              <a:rPr lang="en-GB" sz="4900" b="1" dirty="0" err="1" smtClean="0">
                <a:latin typeface="Arial" pitchFamily="34" charset="0"/>
                <a:cs typeface="Arial" pitchFamily="34" charset="0"/>
              </a:rPr>
              <a:t>Canynges</a:t>
            </a:r>
            <a:r>
              <a:rPr lang="en-GB" sz="4900" b="1" dirty="0" smtClean="0">
                <a:latin typeface="Arial" pitchFamily="34" charset="0"/>
                <a:cs typeface="Arial" pitchFamily="34" charset="0"/>
              </a:rPr>
              <a:t>’ House</a:t>
            </a:r>
            <a:r>
              <a:rPr lang="en-GB" sz="4900" dirty="0" smtClean="0">
                <a:latin typeface="Arial" panose="020B0604020202020204" pitchFamily="34" charset="0"/>
                <a:cs typeface="Arial" panose="020B0604020202020204" pitchFamily="34" charset="0"/>
              </a:rPr>
              <a:t> </a:t>
            </a:r>
            <a:r>
              <a:rPr lang="en-GB" dirty="0"/>
              <a:t/>
            </a:r>
            <a:br>
              <a:rPr lang="en-GB" dirty="0"/>
            </a:br>
            <a:endParaRPr lang="en-GB" altLang="en-US" dirty="0" smtClean="0"/>
          </a:p>
        </p:txBody>
      </p:sp>
      <p:sp>
        <p:nvSpPr>
          <p:cNvPr id="155651" name="Rectangle 3"/>
          <p:cNvSpPr>
            <a:spLocks noGrp="1" noChangeArrowheads="1"/>
          </p:cNvSpPr>
          <p:nvPr>
            <p:ph type="body" sz="half" idx="1"/>
          </p:nvPr>
        </p:nvSpPr>
        <p:spPr>
          <a:xfrm>
            <a:off x="457200" y="1600201"/>
            <a:ext cx="4038600" cy="4421087"/>
          </a:xfrm>
        </p:spPr>
        <p:txBody>
          <a:bodyPr>
            <a:noAutofit/>
          </a:bodyPr>
          <a:lstStyle/>
          <a:p>
            <a:pPr marL="0" indent="0" algn="just">
              <a:buNone/>
            </a:pPr>
            <a:r>
              <a:rPr lang="en-GB" sz="1400" dirty="0">
                <a:latin typeface="Arial" pitchFamily="34" charset="0"/>
                <a:cs typeface="Arial" pitchFamily="34" charset="0"/>
              </a:rPr>
              <a:t>William </a:t>
            </a:r>
            <a:r>
              <a:rPr lang="en-GB" sz="1400" dirty="0" err="1">
                <a:latin typeface="Arial" pitchFamily="34" charset="0"/>
                <a:cs typeface="Arial" pitchFamily="34" charset="0"/>
              </a:rPr>
              <a:t>Canynges</a:t>
            </a:r>
            <a:r>
              <a:rPr lang="en-GB" sz="1400" dirty="0">
                <a:latin typeface="Arial" pitchFamily="34" charset="0"/>
                <a:cs typeface="Arial" pitchFamily="34" charset="0"/>
              </a:rPr>
              <a:t> was one of England’s most wealthy merchants in the 15th century. He made most of his money through exporting cloth to </a:t>
            </a:r>
            <a:r>
              <a:rPr lang="en-GB" sz="1400" dirty="0" smtClean="0">
                <a:latin typeface="Arial" pitchFamily="34" charset="0"/>
                <a:cs typeface="Arial" pitchFamily="34" charset="0"/>
              </a:rPr>
              <a:t>south-west </a:t>
            </a:r>
            <a:r>
              <a:rPr lang="en-GB" sz="1400" dirty="0">
                <a:latin typeface="Arial" pitchFamily="34" charset="0"/>
                <a:cs typeface="Arial" pitchFamily="34" charset="0"/>
              </a:rPr>
              <a:t>Europe and had his own fleet of </a:t>
            </a:r>
            <a:r>
              <a:rPr lang="en-GB" sz="1400" dirty="0" smtClean="0">
                <a:latin typeface="Arial" pitchFamily="34" charset="0"/>
                <a:cs typeface="Arial" pitchFamily="34" charset="0"/>
              </a:rPr>
              <a:t>10 ships</a:t>
            </a:r>
            <a:r>
              <a:rPr lang="en-GB" sz="1400" dirty="0">
                <a:latin typeface="Arial" pitchFamily="34" charset="0"/>
                <a:cs typeface="Arial" pitchFamily="34" charset="0"/>
              </a:rPr>
              <a:t>. He was mayor of Bristol five times</a:t>
            </a:r>
            <a:r>
              <a:rPr lang="en-GB" sz="1400" dirty="0" smtClean="0">
                <a:latin typeface="Arial" pitchFamily="34" charset="0"/>
                <a:cs typeface="Arial" pitchFamily="34" charset="0"/>
              </a:rPr>
              <a:t>.</a:t>
            </a:r>
          </a:p>
          <a:p>
            <a:pPr marL="0" indent="0" algn="just">
              <a:buNone/>
            </a:pPr>
            <a:endParaRPr lang="en-GB" sz="1400" dirty="0">
              <a:latin typeface="Arial" pitchFamily="34" charset="0"/>
              <a:cs typeface="Arial" pitchFamily="34" charset="0"/>
            </a:endParaRPr>
          </a:p>
          <a:p>
            <a:pPr marL="0" indent="0" algn="just">
              <a:buNone/>
            </a:pPr>
            <a:r>
              <a:rPr lang="en-GB" sz="1400" dirty="0" err="1" smtClean="0">
                <a:latin typeface="Arial" pitchFamily="34" charset="0"/>
                <a:cs typeface="Arial" pitchFamily="34" charset="0"/>
              </a:rPr>
              <a:t>Canynges</a:t>
            </a:r>
            <a:r>
              <a:rPr lang="en-GB" sz="1400" dirty="0" smtClean="0">
                <a:latin typeface="Arial" pitchFamily="34" charset="0"/>
                <a:cs typeface="Arial" pitchFamily="34" charset="0"/>
              </a:rPr>
              <a:t> </a:t>
            </a:r>
            <a:r>
              <a:rPr lang="en-GB" sz="1400" dirty="0">
                <a:latin typeface="Arial" pitchFamily="34" charset="0"/>
                <a:cs typeface="Arial" pitchFamily="34" charset="0"/>
              </a:rPr>
              <a:t>lived in a very large house in Redcliff Street that had its own hall and a tower to the rear overlooking the </a:t>
            </a:r>
            <a:r>
              <a:rPr lang="en-GB" sz="1400" dirty="0" smtClean="0">
                <a:latin typeface="Arial" pitchFamily="34" charset="0"/>
                <a:cs typeface="Arial" pitchFamily="34" charset="0"/>
              </a:rPr>
              <a:t>Avon</a:t>
            </a:r>
            <a:r>
              <a:rPr lang="en-GB" sz="1400" dirty="0">
                <a:latin typeface="Arial" pitchFamily="34" charset="0"/>
                <a:cs typeface="Arial" pitchFamily="34" charset="0"/>
              </a:rPr>
              <a:t>. All that remains now </a:t>
            </a:r>
            <a:r>
              <a:rPr lang="en-GB" sz="1400" dirty="0" smtClean="0">
                <a:latin typeface="Arial" pitchFamily="34" charset="0"/>
                <a:cs typeface="Arial" pitchFamily="34" charset="0"/>
              </a:rPr>
              <a:t>are some </a:t>
            </a:r>
            <a:r>
              <a:rPr lang="en-GB" sz="1400" dirty="0">
                <a:latin typeface="Arial" pitchFamily="34" charset="0"/>
                <a:cs typeface="Arial" pitchFamily="34" charset="0"/>
              </a:rPr>
              <a:t>decorative stonework from a ‘</a:t>
            </a:r>
            <a:r>
              <a:rPr lang="en-GB" sz="1400" dirty="0" smtClean="0">
                <a:latin typeface="Arial" pitchFamily="34" charset="0"/>
                <a:cs typeface="Arial" pitchFamily="34" charset="0"/>
              </a:rPr>
              <a:t>blind arcade’ </a:t>
            </a:r>
            <a:r>
              <a:rPr lang="en-GB" sz="1400" dirty="0">
                <a:latin typeface="Arial" pitchFamily="34" charset="0"/>
                <a:cs typeface="Arial" pitchFamily="34" charset="0"/>
              </a:rPr>
              <a:t>near Redcliff Street and parts of the tower. </a:t>
            </a:r>
            <a:endParaRPr lang="en-GB" sz="1400" dirty="0" smtClean="0">
              <a:latin typeface="Arial" pitchFamily="34" charset="0"/>
              <a:cs typeface="Arial" pitchFamily="34" charset="0"/>
            </a:endParaRPr>
          </a:p>
          <a:p>
            <a:pPr marL="0" indent="0" algn="just">
              <a:buNone/>
            </a:pPr>
            <a:endParaRPr lang="en-GB" sz="1400" dirty="0">
              <a:latin typeface="Arial" pitchFamily="34" charset="0"/>
              <a:cs typeface="Arial" pitchFamily="34" charset="0"/>
            </a:endParaRPr>
          </a:p>
          <a:p>
            <a:pPr marL="0" indent="0" algn="just">
              <a:buNone/>
            </a:pPr>
            <a:r>
              <a:rPr lang="en-GB" sz="1400" dirty="0" smtClean="0">
                <a:latin typeface="Arial" pitchFamily="34" charset="0"/>
                <a:cs typeface="Arial" pitchFamily="34" charset="0"/>
              </a:rPr>
              <a:t>Over time the riverbank has moved westwards, partly as a result of people dumping their rubbish there. The river is now about 30m further away from </a:t>
            </a:r>
            <a:r>
              <a:rPr lang="en-GB" sz="1400" dirty="0" err="1" smtClean="0">
                <a:latin typeface="Arial" pitchFamily="34" charset="0"/>
                <a:cs typeface="Arial" pitchFamily="34" charset="0"/>
              </a:rPr>
              <a:t>Canynges</a:t>
            </a:r>
            <a:r>
              <a:rPr lang="en-GB" sz="1400" dirty="0" smtClean="0">
                <a:latin typeface="Arial" pitchFamily="34" charset="0"/>
                <a:cs typeface="Arial" pitchFamily="34" charset="0"/>
              </a:rPr>
              <a:t>’ tower with warehouses built along a 19th-century harbour wall.</a:t>
            </a:r>
            <a:endParaRPr lang="en-GB" sz="1400" dirty="0">
              <a:latin typeface="Arial" pitchFamily="34" charset="0"/>
              <a:cs typeface="Arial" pitchFamily="34" charset="0"/>
            </a:endParaRPr>
          </a:p>
          <a:p>
            <a:pPr marL="0" indent="0" algn="just">
              <a:buNone/>
            </a:pPr>
            <a:r>
              <a:rPr lang="en-GB" sz="1400" dirty="0" smtClean="0">
                <a:latin typeface="Arial" panose="020B0604020202020204" pitchFamily="34" charset="0"/>
                <a:cs typeface="Arial" panose="020B0604020202020204" pitchFamily="34" charset="0"/>
              </a:rPr>
              <a:t> </a:t>
            </a:r>
          </a:p>
          <a:p>
            <a:pPr marL="0" indent="0" algn="just">
              <a:buNone/>
            </a:pPr>
            <a:r>
              <a:rPr lang="en-GB" sz="1400" dirty="0" smtClean="0">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endParaRPr lang="en-GB" altLang="en-US" sz="1000" dirty="0" smtClean="0">
              <a:latin typeface="Arial" panose="020B0604020202020204" pitchFamily="34" charset="0"/>
              <a:cs typeface="Arial" panose="020B0604020202020204" pitchFamily="34" charset="0"/>
            </a:endParaRPr>
          </a:p>
          <a:p>
            <a:pPr marL="0" indent="0" algn="ctr">
              <a:spcBef>
                <a:spcPts val="0"/>
              </a:spcBef>
              <a:buNone/>
            </a:pPr>
            <a:r>
              <a:rPr lang="en-GB" sz="1000" dirty="0" smtClean="0">
                <a:latin typeface="Arial" pitchFamily="34" charset="0"/>
                <a:cs typeface="Arial" pitchFamily="34" charset="0"/>
              </a:rPr>
              <a:t>The remains of </a:t>
            </a:r>
            <a:r>
              <a:rPr lang="en-GB" sz="1000" dirty="0" err="1" smtClean="0">
                <a:latin typeface="Arial" pitchFamily="34" charset="0"/>
                <a:cs typeface="Arial" pitchFamily="34" charset="0"/>
              </a:rPr>
              <a:t>Canynges</a:t>
            </a:r>
            <a:r>
              <a:rPr lang="en-GB" sz="1000" dirty="0" smtClean="0">
                <a:latin typeface="Arial" pitchFamily="34" charset="0"/>
                <a:cs typeface="Arial" pitchFamily="34" charset="0"/>
              </a:rPr>
              <a:t>’ Tower, Redcliff Back.</a:t>
            </a:r>
          </a:p>
          <a:p>
            <a:pPr marL="0" indent="0" algn="ctr">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Myers-Insole </a:t>
            </a:r>
            <a:r>
              <a:rPr lang="en-GB" sz="1000" dirty="0" smtClean="0">
                <a:latin typeface="Arial" pitchFamily="34" charset="0"/>
                <a:cs typeface="Arial" pitchFamily="34" charset="0"/>
              </a:rPr>
              <a:t>Local Learning CIC]</a:t>
            </a:r>
            <a:endParaRPr lang="en-GB" sz="1000" dirty="0">
              <a:latin typeface="Arial" pitchFamily="34" charset="0"/>
              <a:cs typeface="Arial" pitchFamily="34" charset="0"/>
            </a:endParaRPr>
          </a:p>
          <a:p>
            <a:pPr marL="0" indent="0" eaLnBrk="1" hangingPunct="1">
              <a:buFontTx/>
              <a:buNone/>
            </a:pPr>
            <a:endParaRPr lang="en-GB" altLang="en-US" sz="1600" b="1" dirty="0" smtClean="0">
              <a:latin typeface="Arial" pitchFamily="34" charset="0"/>
              <a:cs typeface="Arial" pitchFamily="34" charset="0"/>
            </a:endParaRPr>
          </a:p>
          <a:p>
            <a:pPr marL="0" indent="0" eaLnBrk="1" hangingPunct="1">
              <a:buFontTx/>
              <a:buNone/>
            </a:pPr>
            <a:r>
              <a:rPr lang="en-GB" altLang="en-US" sz="1600" b="1" dirty="0" smtClean="0">
                <a:latin typeface="Arial" pitchFamily="34" charset="0"/>
                <a:cs typeface="Arial" pitchFamily="34" charset="0"/>
              </a:rPr>
              <a:t>What could </a:t>
            </a:r>
            <a:r>
              <a:rPr lang="en-GB" altLang="en-US" sz="1600" b="1" dirty="0" err="1" smtClean="0">
                <a:latin typeface="Arial" pitchFamily="34" charset="0"/>
                <a:cs typeface="Arial" pitchFamily="34" charset="0"/>
              </a:rPr>
              <a:t>Canynges</a:t>
            </a:r>
            <a:r>
              <a:rPr lang="en-GB" altLang="en-US" sz="1600" b="1" dirty="0" smtClean="0">
                <a:latin typeface="Arial" pitchFamily="34" charset="0"/>
                <a:cs typeface="Arial" pitchFamily="34" charset="0"/>
              </a:rPr>
              <a:t> see from his tower that is not visible today?</a:t>
            </a:r>
          </a:p>
        </p:txBody>
      </p:sp>
      <p:pic>
        <p:nvPicPr>
          <p:cNvPr id="13314" name="Picture 2" descr="C:\Users\MILL\Desktop\MILL\Heritage Schools\Timeline\DSCN136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6" y="1628800"/>
            <a:ext cx="3936438"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7026423"/>
      </p:ext>
    </p:extLst>
  </p:cSld>
  <p:clrMapOvr>
    <a:masterClrMapping/>
  </p:clrMapOvr>
  <p:transition advClick="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sz="4900" b="1" dirty="0" smtClean="0">
                <a:latin typeface="Arial" pitchFamily="34" charset="0"/>
                <a:cs typeface="Arial" pitchFamily="34" charset="0"/>
              </a:rPr>
              <a:t>(1542) Bristol Cathedral </a:t>
            </a:r>
            <a:r>
              <a:rPr lang="en-GB" dirty="0"/>
              <a:t/>
            </a:r>
            <a:br>
              <a:rPr lang="en-GB" dirty="0"/>
            </a:br>
            <a:endParaRPr lang="en-GB" altLang="en-US" dirty="0" smtClean="0"/>
          </a:p>
        </p:txBody>
      </p:sp>
      <p:sp>
        <p:nvSpPr>
          <p:cNvPr id="155651" name="Rectangle 3"/>
          <p:cNvSpPr>
            <a:spLocks noGrp="1" noChangeArrowheads="1"/>
          </p:cNvSpPr>
          <p:nvPr>
            <p:ph type="body" sz="half" idx="1"/>
          </p:nvPr>
        </p:nvSpPr>
        <p:spPr>
          <a:xfrm>
            <a:off x="457200" y="1600201"/>
            <a:ext cx="4038600" cy="4421087"/>
          </a:xfrm>
        </p:spPr>
        <p:txBody>
          <a:bodyPr>
            <a:normAutofit/>
          </a:bodyPr>
          <a:lstStyle/>
          <a:p>
            <a:pPr marL="0" indent="0" algn="just">
              <a:buNone/>
            </a:pPr>
            <a:r>
              <a:rPr lang="en-GB" sz="1400" dirty="0">
                <a:latin typeface="Arial" pitchFamily="34" charset="0"/>
                <a:cs typeface="Arial" pitchFamily="34" charset="0"/>
              </a:rPr>
              <a:t>Parts of Bristol Cathedral date </a:t>
            </a:r>
            <a:r>
              <a:rPr lang="en-GB" sz="1400" dirty="0" smtClean="0">
                <a:latin typeface="Arial" pitchFamily="34" charset="0"/>
                <a:cs typeface="Arial" pitchFamily="34" charset="0"/>
              </a:rPr>
              <a:t>from </a:t>
            </a:r>
            <a:r>
              <a:rPr lang="en-GB" sz="1400" dirty="0">
                <a:latin typeface="Arial" pitchFamily="34" charset="0"/>
                <a:cs typeface="Arial" pitchFamily="34" charset="0"/>
              </a:rPr>
              <a:t>the 12th century when it formed part of </a:t>
            </a:r>
            <a:r>
              <a:rPr lang="en-GB" sz="1400" dirty="0" smtClean="0">
                <a:latin typeface="Arial" pitchFamily="34" charset="0"/>
                <a:cs typeface="Arial" pitchFamily="34" charset="0"/>
              </a:rPr>
              <a:t>St. </a:t>
            </a:r>
            <a:r>
              <a:rPr lang="en-GB" sz="1400" dirty="0">
                <a:latin typeface="Arial" pitchFamily="34" charset="0"/>
                <a:cs typeface="Arial" pitchFamily="34" charset="0"/>
              </a:rPr>
              <a:t>Augustine’s </a:t>
            </a:r>
            <a:r>
              <a:rPr lang="en-GB" sz="1400" dirty="0" smtClean="0">
                <a:latin typeface="Arial" pitchFamily="34" charset="0"/>
                <a:cs typeface="Arial" pitchFamily="34" charset="0"/>
              </a:rPr>
              <a:t>Abbey. This </a:t>
            </a:r>
            <a:r>
              <a:rPr lang="en-GB" sz="1400" dirty="0">
                <a:latin typeface="Arial" pitchFamily="34" charset="0"/>
                <a:cs typeface="Arial" pitchFamily="34" charset="0"/>
              </a:rPr>
              <a:t>abbey housed many monks </a:t>
            </a:r>
            <a:r>
              <a:rPr lang="en-GB" sz="1400" dirty="0" smtClean="0">
                <a:latin typeface="Arial" pitchFamily="34" charset="0"/>
                <a:cs typeface="Arial" pitchFamily="34" charset="0"/>
              </a:rPr>
              <a:t>who owned </a:t>
            </a:r>
            <a:r>
              <a:rPr lang="en-GB" sz="1400" dirty="0">
                <a:latin typeface="Arial" pitchFamily="34" charset="0"/>
                <a:cs typeface="Arial" pitchFamily="34" charset="0"/>
              </a:rPr>
              <a:t>lands across the region. After Henry VIII </a:t>
            </a:r>
            <a:r>
              <a:rPr lang="en-GB" sz="1400" dirty="0" smtClean="0">
                <a:latin typeface="Arial" pitchFamily="34" charset="0"/>
                <a:cs typeface="Arial" pitchFamily="34" charset="0"/>
              </a:rPr>
              <a:t>dissolved (closed) </a:t>
            </a:r>
            <a:r>
              <a:rPr lang="en-GB" sz="1400" dirty="0">
                <a:latin typeface="Arial" pitchFamily="34" charset="0"/>
                <a:cs typeface="Arial" pitchFamily="34" charset="0"/>
              </a:rPr>
              <a:t>the monasteries in </a:t>
            </a:r>
            <a:r>
              <a:rPr lang="en-GB" sz="1400" dirty="0" smtClean="0">
                <a:latin typeface="Arial" pitchFamily="34" charset="0"/>
                <a:cs typeface="Arial" pitchFamily="34" charset="0"/>
              </a:rPr>
              <a:t>1539, </a:t>
            </a:r>
            <a:r>
              <a:rPr lang="en-GB" sz="1400" dirty="0">
                <a:latin typeface="Arial" pitchFamily="34" charset="0"/>
                <a:cs typeface="Arial" pitchFamily="34" charset="0"/>
              </a:rPr>
              <a:t>the abbey’s lands were taken by the king and redistributed to nobles and wealthy families. </a:t>
            </a:r>
            <a:endParaRPr lang="en-GB" sz="1400" dirty="0" smtClean="0">
              <a:latin typeface="Arial" pitchFamily="34" charset="0"/>
              <a:cs typeface="Arial" pitchFamily="34" charset="0"/>
            </a:endParaRPr>
          </a:p>
          <a:p>
            <a:pPr marL="0" indent="0" algn="just">
              <a:buNone/>
            </a:pPr>
            <a:endParaRPr lang="en-GB" sz="1400" dirty="0">
              <a:latin typeface="Arial" pitchFamily="34" charset="0"/>
              <a:cs typeface="Arial" pitchFamily="34" charset="0"/>
            </a:endParaRPr>
          </a:p>
          <a:p>
            <a:pPr marL="0" indent="0" algn="just">
              <a:buNone/>
            </a:pPr>
            <a:r>
              <a:rPr lang="en-GB" sz="1400" dirty="0">
                <a:latin typeface="Arial" pitchFamily="34" charset="0"/>
                <a:cs typeface="Arial" pitchFamily="34" charset="0"/>
              </a:rPr>
              <a:t>The </a:t>
            </a:r>
            <a:r>
              <a:rPr lang="en-GB" sz="1400" dirty="0" err="1" smtClean="0">
                <a:latin typeface="Arial" pitchFamily="34" charset="0"/>
                <a:cs typeface="Arial" pitchFamily="34" charset="0"/>
              </a:rPr>
              <a:t>abbott</a:t>
            </a:r>
            <a:r>
              <a:rPr lang="en-GB" sz="1400" dirty="0" smtClean="0">
                <a:latin typeface="Arial" pitchFamily="34" charset="0"/>
                <a:cs typeface="Arial" pitchFamily="34" charset="0"/>
              </a:rPr>
              <a:t> </a:t>
            </a:r>
            <a:r>
              <a:rPr lang="en-GB" sz="1400" dirty="0">
                <a:latin typeface="Arial" pitchFamily="34" charset="0"/>
                <a:cs typeface="Arial" pitchFamily="34" charset="0"/>
              </a:rPr>
              <a:t>was removed and the abbey became a cathedral in 1542, although it retained College Green and land around Canon’s Marsh. Paul Bush, a former royal household chaplain, was made the first Bishop of Bristol and was given a former abbey house to live in. This became known as the Bishop’s </a:t>
            </a:r>
            <a:r>
              <a:rPr lang="en-GB" sz="1400" dirty="0" smtClean="0">
                <a:latin typeface="Arial" pitchFamily="34" charset="0"/>
                <a:cs typeface="Arial" pitchFamily="34" charset="0"/>
              </a:rPr>
              <a:t>Palace and </a:t>
            </a:r>
            <a:r>
              <a:rPr lang="en-GB" sz="1400" dirty="0">
                <a:latin typeface="Arial" pitchFamily="34" charset="0"/>
                <a:cs typeface="Arial" pitchFamily="34" charset="0"/>
              </a:rPr>
              <a:t>was destroyed during the Bristol </a:t>
            </a:r>
            <a:r>
              <a:rPr lang="en-GB" sz="1400" dirty="0" smtClean="0">
                <a:latin typeface="Arial" pitchFamily="34" charset="0"/>
                <a:cs typeface="Arial" pitchFamily="34" charset="0"/>
              </a:rPr>
              <a:t>Riots </a:t>
            </a:r>
            <a:r>
              <a:rPr lang="en-GB" sz="1400" dirty="0">
                <a:latin typeface="Arial" pitchFamily="34" charset="0"/>
                <a:cs typeface="Arial" pitchFamily="34" charset="0"/>
              </a:rPr>
              <a:t>in 1831</a:t>
            </a:r>
            <a:r>
              <a:rPr lang="en-GB" sz="1400" dirty="0" smtClean="0">
                <a:latin typeface="Arial" pitchFamily="34" charset="0"/>
                <a:cs typeface="Arial" pitchFamily="34" charset="0"/>
              </a:rPr>
              <a:t>.</a:t>
            </a:r>
            <a:endParaRPr lang="en-GB" sz="1400" dirty="0">
              <a:latin typeface="Arial" pitchFamily="34" charset="0"/>
              <a:cs typeface="Arial" pitchFamily="34" charset="0"/>
            </a:endParaRPr>
          </a:p>
          <a:p>
            <a:pPr marL="0" indent="0" algn="just">
              <a:buNone/>
            </a:pPr>
            <a:r>
              <a:rPr lang="en-GB" sz="1400" dirty="0" smtClean="0">
                <a:latin typeface="Arial" panose="020B0604020202020204" pitchFamily="34" charset="0"/>
                <a:cs typeface="Arial" panose="020B0604020202020204" pitchFamily="34" charset="0"/>
              </a:rPr>
              <a:t> </a:t>
            </a:r>
          </a:p>
          <a:p>
            <a:pPr marL="0" indent="0" algn="just">
              <a:buNone/>
            </a:pPr>
            <a:r>
              <a:rPr lang="en-GB" sz="1400" dirty="0" smtClean="0">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endParaRPr lang="en-GB" altLang="en-US" sz="1000" dirty="0" smtClean="0">
              <a:latin typeface="Arial" panose="020B0604020202020204" pitchFamily="34" charset="0"/>
              <a:cs typeface="Arial" panose="020B0604020202020204" pitchFamily="34" charset="0"/>
            </a:endParaRPr>
          </a:p>
          <a:p>
            <a:pPr marL="0" indent="0" algn="ctr">
              <a:spcBef>
                <a:spcPts val="0"/>
              </a:spcBef>
              <a:buNone/>
            </a:pPr>
            <a:r>
              <a:rPr lang="en-GB" sz="1000" dirty="0" smtClean="0">
                <a:latin typeface="Arial" pitchFamily="34" charset="0"/>
                <a:cs typeface="Arial" pitchFamily="34" charset="0"/>
              </a:rPr>
              <a:t>Bristol Cathedral.</a:t>
            </a:r>
          </a:p>
          <a:p>
            <a:pPr marL="0" indent="0" algn="ctr">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Myers-Insole </a:t>
            </a:r>
            <a:r>
              <a:rPr lang="en-GB" sz="1000" dirty="0" smtClean="0">
                <a:latin typeface="Arial" pitchFamily="34" charset="0"/>
                <a:cs typeface="Arial" pitchFamily="34" charset="0"/>
              </a:rPr>
              <a:t>Local Learning CIC]</a:t>
            </a:r>
            <a:endParaRPr lang="en-GB" sz="1000" dirty="0">
              <a:latin typeface="Arial" pitchFamily="34" charset="0"/>
              <a:cs typeface="Arial" pitchFamily="34" charset="0"/>
            </a:endParaRPr>
          </a:p>
          <a:p>
            <a:pPr marL="0" indent="0" eaLnBrk="1" hangingPunct="1">
              <a:buFontTx/>
              <a:buNone/>
            </a:pPr>
            <a:endParaRPr lang="en-GB" altLang="en-US" sz="1600" b="1" dirty="0" smtClean="0">
              <a:latin typeface="Arial" pitchFamily="34" charset="0"/>
              <a:cs typeface="Arial" pitchFamily="34" charset="0"/>
            </a:endParaRPr>
          </a:p>
          <a:p>
            <a:pPr marL="0" indent="0" eaLnBrk="1" hangingPunct="1">
              <a:buFontTx/>
              <a:buNone/>
            </a:pPr>
            <a:r>
              <a:rPr lang="en-GB" altLang="en-US" sz="1600" b="1" dirty="0" smtClean="0">
                <a:latin typeface="Arial" pitchFamily="34" charset="0"/>
                <a:cs typeface="Arial" pitchFamily="34" charset="0"/>
              </a:rPr>
              <a:t>How did Henry VIII’s dissolution of the monasteries affect Bristol Cathedral?</a:t>
            </a:r>
          </a:p>
        </p:txBody>
      </p:sp>
      <p:pic>
        <p:nvPicPr>
          <p:cNvPr id="8194" name="Picture 2" descr="C:\Users\MILL\Desktop\MILL\Heritage Schools\Timeline\DSCN134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40019" y="1628800"/>
            <a:ext cx="3936437"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4096852"/>
      </p:ext>
    </p:extLst>
  </p:cSld>
  <p:clrMapOvr>
    <a:masterClrMapping/>
  </p:clrMapOvr>
  <p:transition advClick="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b="3839"/>
          <a:stretch/>
        </p:blipFill>
        <p:spPr>
          <a:xfrm>
            <a:off x="4644008" y="1628800"/>
            <a:ext cx="4040054" cy="2913704"/>
          </a:xfrm>
          <a:prstGeom prst="rect">
            <a:avLst/>
          </a:prstGeom>
        </p:spPr>
      </p:pic>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sz="4900" b="1" dirty="0" smtClean="0">
                <a:latin typeface="Arial" pitchFamily="34" charset="0"/>
                <a:cs typeface="Arial" pitchFamily="34" charset="0"/>
              </a:rPr>
              <a:t>(1642) Brandon Hill Fort </a:t>
            </a:r>
            <a:r>
              <a:rPr lang="en-GB" dirty="0"/>
              <a:t/>
            </a:r>
            <a:br>
              <a:rPr lang="en-GB" dirty="0"/>
            </a:br>
            <a:endParaRPr lang="en-GB" altLang="en-US" dirty="0" smtClean="0"/>
          </a:p>
        </p:txBody>
      </p:sp>
      <p:sp>
        <p:nvSpPr>
          <p:cNvPr id="155651" name="Rectangle 3"/>
          <p:cNvSpPr>
            <a:spLocks noGrp="1" noChangeArrowheads="1"/>
          </p:cNvSpPr>
          <p:nvPr>
            <p:ph type="body" sz="half" idx="1"/>
          </p:nvPr>
        </p:nvSpPr>
        <p:spPr>
          <a:xfrm>
            <a:off x="457200" y="1600201"/>
            <a:ext cx="4038600" cy="4421087"/>
          </a:xfrm>
        </p:spPr>
        <p:txBody>
          <a:bodyPr>
            <a:noAutofit/>
          </a:bodyPr>
          <a:lstStyle/>
          <a:p>
            <a:pPr marL="0" indent="0" algn="just">
              <a:buNone/>
            </a:pPr>
            <a:r>
              <a:rPr lang="en-GB" sz="1400" dirty="0">
                <a:latin typeface="Arial" pitchFamily="34" charset="0"/>
                <a:cs typeface="Arial" pitchFamily="34" charset="0"/>
              </a:rPr>
              <a:t>During the English Civil War (</a:t>
            </a:r>
            <a:r>
              <a:rPr lang="en-GB" sz="1400" dirty="0" smtClean="0">
                <a:latin typeface="Arial" pitchFamily="34" charset="0"/>
                <a:cs typeface="Arial" pitchFamily="34" charset="0"/>
              </a:rPr>
              <a:t>1642-1646</a:t>
            </a:r>
            <a:r>
              <a:rPr lang="en-GB" sz="1400" dirty="0">
                <a:latin typeface="Arial" pitchFamily="34" charset="0"/>
                <a:cs typeface="Arial" pitchFamily="34" charset="0"/>
              </a:rPr>
              <a:t>) Bristol was originally under Parliamentarian </a:t>
            </a:r>
            <a:r>
              <a:rPr lang="en-GB" sz="1400" dirty="0" smtClean="0">
                <a:latin typeface="Arial" pitchFamily="34" charset="0"/>
                <a:cs typeface="Arial" pitchFamily="34" charset="0"/>
              </a:rPr>
              <a:t>control. Several </a:t>
            </a:r>
            <a:r>
              <a:rPr lang="en-GB" sz="1400" dirty="0">
                <a:latin typeface="Arial" pitchFamily="34" charset="0"/>
                <a:cs typeface="Arial" pitchFamily="34" charset="0"/>
              </a:rPr>
              <a:t>forts were built to defend the </a:t>
            </a:r>
            <a:r>
              <a:rPr lang="en-GB" sz="1400" dirty="0" smtClean="0">
                <a:latin typeface="Arial" pitchFamily="34" charset="0"/>
                <a:cs typeface="Arial" pitchFamily="34" charset="0"/>
              </a:rPr>
              <a:t>town, </a:t>
            </a:r>
            <a:r>
              <a:rPr lang="en-GB" sz="1400" dirty="0">
                <a:latin typeface="Arial" pitchFamily="34" charset="0"/>
                <a:cs typeface="Arial" pitchFamily="34" charset="0"/>
              </a:rPr>
              <a:t>including </a:t>
            </a:r>
            <a:r>
              <a:rPr lang="en-GB" sz="1400" dirty="0" smtClean="0">
                <a:latin typeface="Arial" pitchFamily="34" charset="0"/>
                <a:cs typeface="Arial" pitchFamily="34" charset="0"/>
              </a:rPr>
              <a:t>one on top </a:t>
            </a:r>
            <a:r>
              <a:rPr lang="en-GB" sz="1400" dirty="0">
                <a:latin typeface="Arial" pitchFamily="34" charset="0"/>
                <a:cs typeface="Arial" pitchFamily="34" charset="0"/>
              </a:rPr>
              <a:t>of Brandon Hill. </a:t>
            </a:r>
            <a:endParaRPr lang="en-GB" sz="1400" dirty="0" smtClean="0">
              <a:latin typeface="Arial" pitchFamily="34" charset="0"/>
              <a:cs typeface="Arial" pitchFamily="34" charset="0"/>
            </a:endParaRPr>
          </a:p>
          <a:p>
            <a:pPr marL="0" indent="0" algn="just">
              <a:buNone/>
            </a:pPr>
            <a:endParaRPr lang="en-GB" sz="1400" dirty="0">
              <a:latin typeface="Arial" pitchFamily="34" charset="0"/>
              <a:cs typeface="Arial" pitchFamily="34" charset="0"/>
            </a:endParaRPr>
          </a:p>
          <a:p>
            <a:pPr marL="0" indent="0" algn="just">
              <a:buNone/>
            </a:pPr>
            <a:r>
              <a:rPr lang="en-GB" sz="1400" dirty="0" smtClean="0">
                <a:latin typeface="Arial" pitchFamily="34" charset="0"/>
                <a:cs typeface="Arial" pitchFamily="34" charset="0"/>
              </a:rPr>
              <a:t>In 1643, </a:t>
            </a:r>
            <a:r>
              <a:rPr lang="en-GB" sz="1400" dirty="0">
                <a:latin typeface="Arial" pitchFamily="34" charset="0"/>
                <a:cs typeface="Arial" pitchFamily="34" charset="0"/>
              </a:rPr>
              <a:t>the Royalist army led by Prince Rupert, nephew of Charles I, captured Bristol. They then refortified many </a:t>
            </a:r>
            <a:r>
              <a:rPr lang="en-GB" sz="1400" dirty="0" smtClean="0">
                <a:latin typeface="Arial" pitchFamily="34" charset="0"/>
                <a:cs typeface="Arial" pitchFamily="34" charset="0"/>
              </a:rPr>
              <a:t>defences and built </a:t>
            </a:r>
            <a:r>
              <a:rPr lang="en-GB" sz="1400" dirty="0">
                <a:latin typeface="Arial" pitchFamily="34" charset="0"/>
                <a:cs typeface="Arial" pitchFamily="34" charset="0"/>
              </a:rPr>
              <a:t>a new fort (the Royal Fort) near the top of </a:t>
            </a:r>
            <a:r>
              <a:rPr lang="en-GB" sz="1400" dirty="0" smtClean="0">
                <a:latin typeface="Arial" pitchFamily="34" charset="0"/>
                <a:cs typeface="Arial" pitchFamily="34" charset="0"/>
              </a:rPr>
              <a:t>St. </a:t>
            </a:r>
            <a:r>
              <a:rPr lang="en-GB" sz="1400" dirty="0">
                <a:latin typeface="Arial" pitchFamily="34" charset="0"/>
                <a:cs typeface="Arial" pitchFamily="34" charset="0"/>
              </a:rPr>
              <a:t>Michael’s Hill</a:t>
            </a:r>
            <a:r>
              <a:rPr lang="en-GB" sz="1400" dirty="0" smtClean="0">
                <a:latin typeface="Arial" pitchFamily="34" charset="0"/>
                <a:cs typeface="Arial" pitchFamily="34" charset="0"/>
              </a:rPr>
              <a:t>.</a:t>
            </a:r>
          </a:p>
          <a:p>
            <a:pPr marL="0" indent="0" algn="just">
              <a:buNone/>
            </a:pPr>
            <a:endParaRPr lang="en-GB" sz="1400" dirty="0">
              <a:latin typeface="Arial" pitchFamily="34" charset="0"/>
              <a:cs typeface="Arial" pitchFamily="34" charset="0"/>
            </a:endParaRPr>
          </a:p>
          <a:p>
            <a:pPr marL="0" indent="0" algn="just">
              <a:buNone/>
            </a:pPr>
            <a:r>
              <a:rPr lang="en-GB" sz="1400" dirty="0">
                <a:latin typeface="Arial" pitchFamily="34" charset="0"/>
                <a:cs typeface="Arial" pitchFamily="34" charset="0"/>
              </a:rPr>
              <a:t>The city was attacked and captured in 1645 by the leader of the Parliamentarian army, Lord Fairfax. Prince Rupert was captured and banished from the country</a:t>
            </a:r>
            <a:r>
              <a:rPr lang="en-GB" sz="1400" dirty="0" smtClean="0">
                <a:latin typeface="Arial" pitchFamily="34" charset="0"/>
                <a:cs typeface="Arial" pitchFamily="34" charset="0"/>
              </a:rPr>
              <a:t>.</a:t>
            </a:r>
          </a:p>
          <a:p>
            <a:pPr marL="0" indent="0" algn="just">
              <a:buNone/>
            </a:pPr>
            <a:endParaRPr lang="en-GB" sz="1400" dirty="0">
              <a:latin typeface="Arial" pitchFamily="34" charset="0"/>
              <a:cs typeface="Arial" pitchFamily="34" charset="0"/>
            </a:endParaRPr>
          </a:p>
          <a:p>
            <a:pPr marL="0" indent="0" algn="just">
              <a:buNone/>
            </a:pPr>
            <a:r>
              <a:rPr lang="en-GB" sz="1400" dirty="0" smtClean="0">
                <a:latin typeface="Arial" pitchFamily="34" charset="0"/>
                <a:cs typeface="Arial" pitchFamily="34" charset="0"/>
              </a:rPr>
              <a:t>Several </a:t>
            </a:r>
            <a:r>
              <a:rPr lang="en-GB" sz="1400" dirty="0">
                <a:latin typeface="Arial" pitchFamily="34" charset="0"/>
                <a:cs typeface="Arial" pitchFamily="34" charset="0"/>
              </a:rPr>
              <a:t>earthworks at Brandon Hill survive to give an indication of the </a:t>
            </a:r>
            <a:r>
              <a:rPr lang="en-GB" sz="1400" dirty="0" smtClean="0">
                <a:latin typeface="Arial" pitchFamily="34" charset="0"/>
                <a:cs typeface="Arial" pitchFamily="34" charset="0"/>
              </a:rPr>
              <a:t>defences but it </a:t>
            </a:r>
            <a:r>
              <a:rPr lang="en-GB" sz="1400" dirty="0">
                <a:latin typeface="Arial" pitchFamily="34" charset="0"/>
                <a:cs typeface="Arial" pitchFamily="34" charset="0"/>
              </a:rPr>
              <a:t>is possible that many of the fortifications were never </a:t>
            </a:r>
            <a:r>
              <a:rPr lang="en-GB" sz="1400" dirty="0" smtClean="0">
                <a:latin typeface="Arial" panose="020B0604020202020204" pitchFamily="34" charset="0"/>
                <a:cs typeface="Arial" panose="020B0604020202020204" pitchFamily="34" charset="0"/>
              </a:rPr>
              <a:t>completed in that short timescale. </a:t>
            </a:r>
            <a:endParaRPr lang="en-GB" sz="1400" dirty="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endParaRPr lang="en-GB" altLang="en-US" sz="1000" dirty="0" smtClean="0">
              <a:latin typeface="Source Sans Pro Light" pitchFamily="34" charset="0"/>
              <a:cs typeface="Arial" panose="020B0604020202020204" pitchFamily="34" charset="0"/>
            </a:endParaRPr>
          </a:p>
          <a:p>
            <a:pPr marL="0" indent="0" algn="ctr">
              <a:spcBef>
                <a:spcPts val="0"/>
              </a:spcBef>
              <a:buNone/>
            </a:pPr>
            <a:r>
              <a:rPr lang="en-GB" sz="1000" dirty="0" smtClean="0">
                <a:latin typeface="Arial" pitchFamily="34" charset="0"/>
                <a:cs typeface="Arial" pitchFamily="34" charset="0"/>
              </a:rPr>
              <a:t>Part of Brandon Hill Fort. The stonework is probably Victorian in date, but on the site of the Civil War fort.</a:t>
            </a:r>
          </a:p>
          <a:p>
            <a:pPr marL="0" indent="0" algn="ctr">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Myers-Insole </a:t>
            </a:r>
            <a:r>
              <a:rPr lang="en-GB" sz="1000" dirty="0" smtClean="0">
                <a:latin typeface="Arial" pitchFamily="34" charset="0"/>
                <a:cs typeface="Arial" pitchFamily="34" charset="0"/>
              </a:rPr>
              <a:t>Local Learning CIC]</a:t>
            </a:r>
            <a:endParaRPr lang="en-GB" sz="1000" dirty="0">
              <a:latin typeface="Arial" pitchFamily="34" charset="0"/>
              <a:cs typeface="Arial" pitchFamily="34" charset="0"/>
            </a:endParaRPr>
          </a:p>
          <a:p>
            <a:pPr marL="0" indent="0" eaLnBrk="1" hangingPunct="1">
              <a:buFontTx/>
              <a:buNone/>
            </a:pPr>
            <a:endParaRPr lang="en-GB" altLang="en-US" sz="1600" b="1" dirty="0" smtClean="0">
              <a:latin typeface="Arial" pitchFamily="34" charset="0"/>
              <a:cs typeface="Arial" pitchFamily="34" charset="0"/>
            </a:endParaRPr>
          </a:p>
          <a:p>
            <a:pPr marL="0" indent="0" eaLnBrk="1" hangingPunct="1">
              <a:buFontTx/>
              <a:buNone/>
            </a:pPr>
            <a:r>
              <a:rPr lang="en-GB" altLang="en-US" sz="1600" b="1" dirty="0" smtClean="0">
                <a:latin typeface="Arial" pitchFamily="34" charset="0"/>
                <a:cs typeface="Arial" pitchFamily="34" charset="0"/>
              </a:rPr>
              <a:t>Why do you think the Civil War fortifications were never completed?</a:t>
            </a:r>
          </a:p>
        </p:txBody>
      </p:sp>
    </p:spTree>
    <p:extLst>
      <p:ext uri="{BB962C8B-B14F-4D97-AF65-F5344CB8AC3E}">
        <p14:creationId xmlns:p14="http://schemas.microsoft.com/office/powerpoint/2010/main" val="4178147127"/>
      </p:ext>
    </p:extLst>
  </p:cSld>
  <p:clrMapOvr>
    <a:masterClrMapping/>
  </p:clrMapOvr>
  <p:transition advClick="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sz="4900" b="1" dirty="0" smtClean="0">
                <a:latin typeface="Arial" pitchFamily="34" charset="0"/>
                <a:cs typeface="Arial" pitchFamily="34" charset="0"/>
              </a:rPr>
              <a:t>(1720) Slavery </a:t>
            </a:r>
            <a:r>
              <a:rPr lang="en-GB" dirty="0"/>
              <a:t/>
            </a:r>
            <a:br>
              <a:rPr lang="en-GB" dirty="0"/>
            </a:br>
            <a:endParaRPr lang="en-GB" altLang="en-US" dirty="0" smtClean="0"/>
          </a:p>
        </p:txBody>
      </p:sp>
      <p:sp>
        <p:nvSpPr>
          <p:cNvPr id="155651" name="Rectangle 3"/>
          <p:cNvSpPr>
            <a:spLocks noGrp="1" noChangeArrowheads="1"/>
          </p:cNvSpPr>
          <p:nvPr>
            <p:ph type="body" sz="half" idx="1"/>
          </p:nvPr>
        </p:nvSpPr>
        <p:spPr>
          <a:xfrm>
            <a:off x="457200" y="1600201"/>
            <a:ext cx="4038600" cy="4421087"/>
          </a:xfrm>
        </p:spPr>
        <p:txBody>
          <a:bodyPr>
            <a:noAutofit/>
          </a:bodyPr>
          <a:lstStyle/>
          <a:p>
            <a:pPr marL="0" indent="0" algn="just">
              <a:buNone/>
            </a:pPr>
            <a:r>
              <a:rPr lang="en-GB" sz="1400" dirty="0" smtClean="0">
                <a:latin typeface="Arial" pitchFamily="34" charset="0"/>
                <a:cs typeface="Arial" pitchFamily="34" charset="0"/>
              </a:rPr>
              <a:t>Bristol’s </a:t>
            </a:r>
            <a:r>
              <a:rPr lang="en-GB" sz="1400" dirty="0">
                <a:latin typeface="Arial" pitchFamily="34" charset="0"/>
                <a:cs typeface="Arial" pitchFamily="34" charset="0"/>
              </a:rPr>
              <a:t>involvement with </a:t>
            </a:r>
            <a:r>
              <a:rPr lang="en-GB" sz="1400" dirty="0" smtClean="0">
                <a:latin typeface="Arial" pitchFamily="34" charset="0"/>
                <a:cs typeface="Arial" pitchFamily="34" charset="0"/>
              </a:rPr>
              <a:t>the slave </a:t>
            </a:r>
            <a:r>
              <a:rPr lang="en-GB" sz="1400" dirty="0">
                <a:latin typeface="Arial" pitchFamily="34" charset="0"/>
                <a:cs typeface="Arial" pitchFamily="34" charset="0"/>
              </a:rPr>
              <a:t>t</a:t>
            </a:r>
            <a:r>
              <a:rPr lang="en-GB" sz="1400" dirty="0" smtClean="0">
                <a:latin typeface="Arial" pitchFamily="34" charset="0"/>
                <a:cs typeface="Arial" pitchFamily="34" charset="0"/>
              </a:rPr>
              <a:t>rade was at its peak in the 18th century. </a:t>
            </a:r>
            <a:r>
              <a:rPr lang="en-GB" sz="1400" dirty="0">
                <a:latin typeface="Arial" pitchFamily="34" charset="0"/>
                <a:cs typeface="Arial" pitchFamily="34" charset="0"/>
              </a:rPr>
              <a:t>During this period many Bristolian merchants were making vast sums of money exporting goods like brass (that was being manufactured in the city) to West </a:t>
            </a:r>
            <a:r>
              <a:rPr lang="en-GB" sz="1400" dirty="0" smtClean="0">
                <a:latin typeface="Arial" pitchFamily="34" charset="0"/>
                <a:cs typeface="Arial" pitchFamily="34" charset="0"/>
              </a:rPr>
              <a:t>Africa. They exchanged </a:t>
            </a:r>
            <a:r>
              <a:rPr lang="en-GB" sz="1400" dirty="0">
                <a:latin typeface="Arial" pitchFamily="34" charset="0"/>
                <a:cs typeface="Arial" pitchFamily="34" charset="0"/>
              </a:rPr>
              <a:t>these goods for </a:t>
            </a:r>
            <a:r>
              <a:rPr lang="en-GB" sz="1400" dirty="0" smtClean="0">
                <a:latin typeface="Arial" pitchFamily="34" charset="0"/>
                <a:cs typeface="Arial" pitchFamily="34" charset="0"/>
              </a:rPr>
              <a:t>captured Africans, </a:t>
            </a:r>
            <a:r>
              <a:rPr lang="en-GB" sz="1400" dirty="0">
                <a:latin typeface="Arial" pitchFamily="34" charset="0"/>
                <a:cs typeface="Arial" pitchFamily="34" charset="0"/>
              </a:rPr>
              <a:t>then </a:t>
            </a:r>
            <a:r>
              <a:rPr lang="en-GB" sz="1400" dirty="0" smtClean="0">
                <a:latin typeface="Arial" pitchFamily="34" charset="0"/>
                <a:cs typeface="Arial" pitchFamily="34" charset="0"/>
              </a:rPr>
              <a:t>took these </a:t>
            </a:r>
            <a:r>
              <a:rPr lang="en-GB" sz="1400" dirty="0">
                <a:latin typeface="Arial" pitchFamily="34" charset="0"/>
                <a:cs typeface="Arial" pitchFamily="34" charset="0"/>
              </a:rPr>
              <a:t>people to the Caribbean or </a:t>
            </a:r>
            <a:r>
              <a:rPr lang="en-GB" sz="1400" dirty="0" smtClean="0">
                <a:latin typeface="Arial" pitchFamily="34" charset="0"/>
                <a:cs typeface="Arial" pitchFamily="34" charset="0"/>
              </a:rPr>
              <a:t>America to be sold as slaves, before </a:t>
            </a:r>
            <a:r>
              <a:rPr lang="en-GB" sz="1400" dirty="0">
                <a:latin typeface="Arial" pitchFamily="34" charset="0"/>
                <a:cs typeface="Arial" pitchFamily="34" charset="0"/>
              </a:rPr>
              <a:t>returning </a:t>
            </a:r>
            <a:r>
              <a:rPr lang="en-GB" sz="1400" dirty="0" smtClean="0">
                <a:latin typeface="Arial" pitchFamily="34" charset="0"/>
                <a:cs typeface="Arial" pitchFamily="34" charset="0"/>
              </a:rPr>
              <a:t>to Bristol with </a:t>
            </a:r>
            <a:r>
              <a:rPr lang="en-GB" sz="1400" dirty="0">
                <a:latin typeface="Arial" pitchFamily="34" charset="0"/>
                <a:cs typeface="Arial" pitchFamily="34" charset="0"/>
              </a:rPr>
              <a:t>tobacco and sugar</a:t>
            </a:r>
            <a:r>
              <a:rPr lang="en-GB" sz="1400" dirty="0" smtClean="0">
                <a:latin typeface="Arial" pitchFamily="34" charset="0"/>
                <a:cs typeface="Arial" pitchFamily="34" charset="0"/>
              </a:rPr>
              <a:t>.</a:t>
            </a:r>
          </a:p>
          <a:p>
            <a:pPr marL="0" indent="0" algn="just">
              <a:buNone/>
            </a:pPr>
            <a:endParaRPr lang="en-GB" sz="1400" dirty="0">
              <a:latin typeface="Arial" pitchFamily="34" charset="0"/>
              <a:cs typeface="Arial" pitchFamily="34" charset="0"/>
            </a:endParaRPr>
          </a:p>
          <a:p>
            <a:pPr marL="0" indent="0" algn="just">
              <a:buNone/>
            </a:pPr>
            <a:r>
              <a:rPr lang="en-GB" sz="1400" dirty="0">
                <a:latin typeface="Arial" pitchFamily="34" charset="0"/>
                <a:cs typeface="Arial" pitchFamily="34" charset="0"/>
              </a:rPr>
              <a:t>Few slaves came to Bristol, but the grave of Scipio </a:t>
            </a:r>
            <a:r>
              <a:rPr lang="en-GB" sz="1400" dirty="0" err="1" smtClean="0">
                <a:latin typeface="Arial" pitchFamily="34" charset="0"/>
                <a:cs typeface="Arial" pitchFamily="34" charset="0"/>
              </a:rPr>
              <a:t>Africanus</a:t>
            </a:r>
            <a:r>
              <a:rPr lang="en-GB" sz="1400" dirty="0" smtClean="0">
                <a:latin typeface="Arial" pitchFamily="34" charset="0"/>
                <a:cs typeface="Arial" pitchFamily="34" charset="0"/>
              </a:rPr>
              <a:t> (unlikely to have been his original name) </a:t>
            </a:r>
            <a:r>
              <a:rPr lang="en-GB" sz="1400" dirty="0">
                <a:latin typeface="Arial" pitchFamily="34" charset="0"/>
                <a:cs typeface="Arial" pitchFamily="34" charset="0"/>
              </a:rPr>
              <a:t>in </a:t>
            </a:r>
            <a:r>
              <a:rPr lang="en-GB" sz="1400" dirty="0" err="1">
                <a:latin typeface="Arial" pitchFamily="34" charset="0"/>
                <a:cs typeface="Arial" pitchFamily="34" charset="0"/>
              </a:rPr>
              <a:t>Henbury</a:t>
            </a:r>
            <a:r>
              <a:rPr lang="en-GB" sz="1400" dirty="0">
                <a:latin typeface="Arial" pitchFamily="34" charset="0"/>
                <a:cs typeface="Arial" pitchFamily="34" charset="0"/>
              </a:rPr>
              <a:t> </a:t>
            </a:r>
            <a:r>
              <a:rPr lang="en-GB" sz="1400" dirty="0" smtClean="0">
                <a:latin typeface="Arial" pitchFamily="34" charset="0"/>
                <a:cs typeface="Arial" pitchFamily="34" charset="0"/>
              </a:rPr>
              <a:t>provides an insight into </a:t>
            </a:r>
            <a:r>
              <a:rPr lang="en-GB" sz="1400" dirty="0">
                <a:latin typeface="Arial" pitchFamily="34" charset="0"/>
                <a:cs typeface="Arial" pitchFamily="34" charset="0"/>
              </a:rPr>
              <a:t>the attitudes of most Bristolians at the </a:t>
            </a:r>
            <a:r>
              <a:rPr lang="en-GB" sz="1400" dirty="0" smtClean="0">
                <a:latin typeface="Arial" pitchFamily="34" charset="0"/>
                <a:cs typeface="Arial" pitchFamily="34" charset="0"/>
              </a:rPr>
              <a:t>time. The gravestone promotes Christianity over other religions, there is more information about his master than Scipio, and there is a suggestion that Scipio’s skin colour would change in the afterlife.</a:t>
            </a:r>
          </a:p>
          <a:p>
            <a:pPr marL="0" indent="0" algn="just">
              <a:buNone/>
            </a:pPr>
            <a:r>
              <a:rPr lang="en-GB" sz="1400" dirty="0" smtClean="0">
                <a:latin typeface="Source Sans Pro Light" pitchFamily="34" charset="0"/>
                <a:cs typeface="Arial" panose="020B0604020202020204" pitchFamily="34" charset="0"/>
              </a:rPr>
              <a:t> </a:t>
            </a:r>
            <a:endParaRPr lang="en-GB" sz="1400" dirty="0">
              <a:latin typeface="Source Sans Pro Light"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endParaRPr lang="en-GB" altLang="en-US" sz="1000" dirty="0" smtClean="0">
              <a:latin typeface="Arial" panose="020B0604020202020204" pitchFamily="34" charset="0"/>
              <a:cs typeface="Arial" panose="020B0604020202020204" pitchFamily="34" charset="0"/>
            </a:endParaRPr>
          </a:p>
          <a:p>
            <a:pPr marL="0" indent="0" algn="ctr">
              <a:spcBef>
                <a:spcPts val="0"/>
              </a:spcBef>
              <a:buNone/>
            </a:pPr>
            <a:r>
              <a:rPr lang="en-GB" sz="1000" dirty="0" smtClean="0">
                <a:latin typeface="Arial" pitchFamily="34" charset="0"/>
                <a:cs typeface="Arial" pitchFamily="34" charset="0"/>
              </a:rPr>
              <a:t>Grave of Scipio </a:t>
            </a:r>
            <a:r>
              <a:rPr lang="en-GB" sz="1000" dirty="0" err="1" smtClean="0">
                <a:latin typeface="Arial" pitchFamily="34" charset="0"/>
                <a:cs typeface="Arial" pitchFamily="34" charset="0"/>
              </a:rPr>
              <a:t>Africanus</a:t>
            </a:r>
            <a:r>
              <a:rPr lang="en-GB" sz="1000" dirty="0" smtClean="0">
                <a:latin typeface="Arial" pitchFamily="34" charset="0"/>
                <a:cs typeface="Arial" pitchFamily="34" charset="0"/>
              </a:rPr>
              <a:t>, </a:t>
            </a:r>
            <a:r>
              <a:rPr lang="en-GB" sz="1000" dirty="0" err="1" smtClean="0">
                <a:latin typeface="Arial" pitchFamily="34" charset="0"/>
                <a:cs typeface="Arial" pitchFamily="34" charset="0"/>
              </a:rPr>
              <a:t>Henbury</a:t>
            </a:r>
            <a:r>
              <a:rPr lang="en-GB" sz="1000" dirty="0" smtClean="0">
                <a:latin typeface="Arial" pitchFamily="34" charset="0"/>
                <a:cs typeface="Arial" pitchFamily="34" charset="0"/>
              </a:rPr>
              <a:t> Churchyard.</a:t>
            </a:r>
          </a:p>
          <a:p>
            <a:pPr marL="0" indent="0" algn="ctr">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Myers-Insole </a:t>
            </a:r>
            <a:r>
              <a:rPr lang="en-GB" sz="1000" dirty="0" smtClean="0">
                <a:latin typeface="Arial" pitchFamily="34" charset="0"/>
                <a:cs typeface="Arial" pitchFamily="34" charset="0"/>
              </a:rPr>
              <a:t>Local Learning CIC]</a:t>
            </a:r>
            <a:endParaRPr lang="en-GB" sz="1000" dirty="0">
              <a:latin typeface="Arial" pitchFamily="34" charset="0"/>
              <a:cs typeface="Arial" pitchFamily="34" charset="0"/>
            </a:endParaRPr>
          </a:p>
          <a:p>
            <a:pPr marL="0" indent="0" eaLnBrk="1" hangingPunct="1">
              <a:buFontTx/>
              <a:buNone/>
            </a:pPr>
            <a:endParaRPr lang="en-GB" altLang="en-US" sz="1600" b="1" dirty="0" smtClean="0">
              <a:latin typeface="Arial" pitchFamily="34" charset="0"/>
              <a:cs typeface="Arial" pitchFamily="34" charset="0"/>
            </a:endParaRPr>
          </a:p>
          <a:p>
            <a:pPr marL="0" indent="0" eaLnBrk="1" hangingPunct="1">
              <a:buFontTx/>
              <a:buNone/>
            </a:pPr>
            <a:r>
              <a:rPr lang="en-GB" altLang="en-US" sz="1600" b="1" dirty="0" smtClean="0">
                <a:latin typeface="Arial" pitchFamily="34" charset="0"/>
                <a:cs typeface="Arial" pitchFamily="34" charset="0"/>
              </a:rPr>
              <a:t>What attitudes can be inferred from the text on Scipio’s gravestone?</a:t>
            </a:r>
          </a:p>
        </p:txBody>
      </p:sp>
      <p:pic>
        <p:nvPicPr>
          <p:cNvPr id="14338" name="Picture 2" descr="C:\Users\MILL\Desktop\MILL\Heritage Schools\Timeline\DSCN138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6" y="1628800"/>
            <a:ext cx="3936438"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7268583"/>
      </p:ext>
    </p:extLst>
  </p:cSld>
  <p:clrMapOvr>
    <a:masterClrMapping/>
  </p:clrMapOvr>
  <p:transition advClick="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sz="4900" b="1" dirty="0" smtClean="0">
                <a:latin typeface="Arial" pitchFamily="34" charset="0"/>
                <a:cs typeface="Arial" pitchFamily="34" charset="0"/>
              </a:rPr>
              <a:t>(1849) Muller’s Orphanage</a:t>
            </a:r>
            <a:r>
              <a:rPr lang="en-GB" sz="4900" dirty="0" smtClean="0">
                <a:latin typeface="Arial" panose="020B0604020202020204" pitchFamily="34" charset="0"/>
                <a:cs typeface="Arial" panose="020B0604020202020204" pitchFamily="34" charset="0"/>
              </a:rPr>
              <a:t> </a:t>
            </a:r>
            <a:r>
              <a:rPr lang="en-GB" dirty="0"/>
              <a:t/>
            </a:r>
            <a:br>
              <a:rPr lang="en-GB" dirty="0"/>
            </a:br>
            <a:endParaRPr lang="en-GB" altLang="en-US" dirty="0" smtClean="0"/>
          </a:p>
        </p:txBody>
      </p:sp>
      <p:sp>
        <p:nvSpPr>
          <p:cNvPr id="155651" name="Rectangle 3"/>
          <p:cNvSpPr>
            <a:spLocks noGrp="1" noChangeArrowheads="1"/>
          </p:cNvSpPr>
          <p:nvPr>
            <p:ph type="body" sz="half" idx="1"/>
          </p:nvPr>
        </p:nvSpPr>
        <p:spPr>
          <a:xfrm>
            <a:off x="457200" y="1600201"/>
            <a:ext cx="4038600" cy="4421087"/>
          </a:xfrm>
        </p:spPr>
        <p:txBody>
          <a:bodyPr>
            <a:noAutofit/>
          </a:bodyPr>
          <a:lstStyle/>
          <a:p>
            <a:pPr marL="0" indent="0" algn="just">
              <a:buNone/>
            </a:pPr>
            <a:r>
              <a:rPr lang="en-GB" sz="1400" dirty="0">
                <a:latin typeface="Arial" pitchFamily="34" charset="0"/>
                <a:cs typeface="Arial" pitchFamily="34" charset="0"/>
              </a:rPr>
              <a:t>In the 19th century, children from poor families were often forced into work at a very young age. There was usually a daily charge for going to school so many parents chose to send their children to work</a:t>
            </a:r>
            <a:r>
              <a:rPr lang="en-GB" sz="1400" dirty="0" smtClean="0">
                <a:latin typeface="Arial" pitchFamily="34" charset="0"/>
                <a:cs typeface="Arial" pitchFamily="34" charset="0"/>
              </a:rPr>
              <a:t>.</a:t>
            </a:r>
          </a:p>
          <a:p>
            <a:pPr marL="0" indent="0" algn="just">
              <a:buNone/>
            </a:pPr>
            <a:endParaRPr lang="en-GB" sz="1400" dirty="0">
              <a:latin typeface="Arial" pitchFamily="34" charset="0"/>
              <a:cs typeface="Arial" pitchFamily="34" charset="0"/>
            </a:endParaRPr>
          </a:p>
          <a:p>
            <a:pPr marL="0" indent="0" algn="just">
              <a:buNone/>
            </a:pPr>
            <a:r>
              <a:rPr lang="en-GB" sz="1400" dirty="0">
                <a:latin typeface="Arial" pitchFamily="34" charset="0"/>
                <a:cs typeface="Arial" pitchFamily="34" charset="0"/>
              </a:rPr>
              <a:t>For </a:t>
            </a:r>
            <a:r>
              <a:rPr lang="en-GB" sz="1400" dirty="0" smtClean="0">
                <a:latin typeface="Arial" pitchFamily="34" charset="0"/>
                <a:cs typeface="Arial" pitchFamily="34" charset="0"/>
              </a:rPr>
              <a:t>orphans, </a:t>
            </a:r>
            <a:r>
              <a:rPr lang="en-GB" sz="1400" dirty="0">
                <a:latin typeface="Arial" pitchFamily="34" charset="0"/>
                <a:cs typeface="Arial" pitchFamily="34" charset="0"/>
              </a:rPr>
              <a:t>life was particularly hard. There </a:t>
            </a:r>
            <a:r>
              <a:rPr lang="en-GB" sz="1400" dirty="0" smtClean="0">
                <a:latin typeface="Arial" pitchFamily="34" charset="0"/>
                <a:cs typeface="Arial" pitchFamily="34" charset="0"/>
              </a:rPr>
              <a:t>were </a:t>
            </a:r>
            <a:r>
              <a:rPr lang="en-GB" sz="1400" dirty="0">
                <a:latin typeface="Arial" pitchFamily="34" charset="0"/>
                <a:cs typeface="Arial" pitchFamily="34" charset="0"/>
              </a:rPr>
              <a:t>no care </a:t>
            </a:r>
            <a:r>
              <a:rPr lang="en-GB" sz="1400" dirty="0" smtClean="0">
                <a:latin typeface="Arial" pitchFamily="34" charset="0"/>
                <a:cs typeface="Arial" pitchFamily="34" charset="0"/>
              </a:rPr>
              <a:t>institutions, </a:t>
            </a:r>
            <a:r>
              <a:rPr lang="en-GB" sz="1400" dirty="0">
                <a:latin typeface="Arial" pitchFamily="34" charset="0"/>
                <a:cs typeface="Arial" pitchFamily="34" charset="0"/>
              </a:rPr>
              <a:t>so if </a:t>
            </a:r>
            <a:r>
              <a:rPr lang="en-GB" sz="1400" dirty="0" smtClean="0">
                <a:latin typeface="Arial" pitchFamily="34" charset="0"/>
                <a:cs typeface="Arial" pitchFamily="34" charset="0"/>
              </a:rPr>
              <a:t>children </a:t>
            </a:r>
            <a:r>
              <a:rPr lang="en-GB" sz="1400" dirty="0">
                <a:latin typeface="Arial" pitchFamily="34" charset="0"/>
                <a:cs typeface="Arial" pitchFamily="34" charset="0"/>
              </a:rPr>
              <a:t>were not in employment they would likely end up in a </a:t>
            </a:r>
            <a:r>
              <a:rPr lang="en-GB" sz="1400" dirty="0" smtClean="0">
                <a:latin typeface="Arial" pitchFamily="34" charset="0"/>
                <a:cs typeface="Arial" pitchFamily="34" charset="0"/>
              </a:rPr>
              <a:t>workhouse. Here they would have </a:t>
            </a:r>
            <a:r>
              <a:rPr lang="en-GB" sz="1400" dirty="0">
                <a:latin typeface="Arial" pitchFamily="34" charset="0"/>
                <a:cs typeface="Arial" pitchFamily="34" charset="0"/>
              </a:rPr>
              <a:t>to </a:t>
            </a:r>
            <a:r>
              <a:rPr lang="en-GB" sz="1400" dirty="0" smtClean="0">
                <a:latin typeface="Arial" pitchFamily="34" charset="0"/>
                <a:cs typeface="Arial" pitchFamily="34" charset="0"/>
              </a:rPr>
              <a:t>work in exchange for food </a:t>
            </a:r>
            <a:r>
              <a:rPr lang="en-GB" sz="1400" dirty="0">
                <a:latin typeface="Arial" pitchFamily="34" charset="0"/>
                <a:cs typeface="Arial" pitchFamily="34" charset="0"/>
              </a:rPr>
              <a:t>and accommodation</a:t>
            </a:r>
            <a:r>
              <a:rPr lang="en-GB" sz="1400" dirty="0" smtClean="0">
                <a:latin typeface="Arial" pitchFamily="34" charset="0"/>
                <a:cs typeface="Arial" pitchFamily="34" charset="0"/>
              </a:rPr>
              <a:t>.</a:t>
            </a:r>
          </a:p>
          <a:p>
            <a:pPr marL="0" indent="0" algn="just">
              <a:buNone/>
            </a:pPr>
            <a:endParaRPr lang="en-GB" sz="1400" dirty="0">
              <a:latin typeface="Arial" pitchFamily="34" charset="0"/>
              <a:cs typeface="Arial" pitchFamily="34" charset="0"/>
            </a:endParaRPr>
          </a:p>
          <a:p>
            <a:pPr marL="0" indent="0" algn="just">
              <a:buNone/>
            </a:pPr>
            <a:r>
              <a:rPr lang="en-GB" sz="1400" dirty="0">
                <a:latin typeface="Arial" pitchFamily="34" charset="0"/>
                <a:cs typeface="Arial" pitchFamily="34" charset="0"/>
              </a:rPr>
              <a:t>In 1832, George Muller established the first orphanage at his home in Wilson Street, </a:t>
            </a:r>
            <a:r>
              <a:rPr lang="en-GB" sz="1400" dirty="0" smtClean="0">
                <a:latin typeface="Arial" pitchFamily="34" charset="0"/>
                <a:cs typeface="Arial" pitchFamily="34" charset="0"/>
              </a:rPr>
              <a:t>St. </a:t>
            </a:r>
            <a:r>
              <a:rPr lang="en-GB" sz="1400" dirty="0">
                <a:latin typeface="Arial" pitchFamily="34" charset="0"/>
                <a:cs typeface="Arial" pitchFamily="34" charset="0"/>
              </a:rPr>
              <a:t>Pauls. By 1849 Muller had built an orphanage for 300 </a:t>
            </a:r>
            <a:r>
              <a:rPr lang="en-GB" sz="1400" dirty="0" smtClean="0">
                <a:latin typeface="Arial" pitchFamily="34" charset="0"/>
                <a:cs typeface="Arial" pitchFamily="34" charset="0"/>
              </a:rPr>
              <a:t>children at </a:t>
            </a:r>
            <a:r>
              <a:rPr lang="en-GB" sz="1400" dirty="0">
                <a:latin typeface="Arial" pitchFamily="34" charset="0"/>
                <a:cs typeface="Arial" pitchFamily="34" charset="0"/>
              </a:rPr>
              <a:t>Ashley Down. Here the </a:t>
            </a:r>
            <a:r>
              <a:rPr lang="en-GB" sz="1400" dirty="0" smtClean="0">
                <a:latin typeface="Arial" pitchFamily="34" charset="0"/>
                <a:cs typeface="Arial" pitchFamily="34" charset="0"/>
              </a:rPr>
              <a:t>orphans were educated </a:t>
            </a:r>
            <a:r>
              <a:rPr lang="en-GB" sz="1400" dirty="0">
                <a:latin typeface="Arial" pitchFamily="34" charset="0"/>
                <a:cs typeface="Arial" pitchFamily="34" charset="0"/>
              </a:rPr>
              <a:t>and </a:t>
            </a:r>
            <a:r>
              <a:rPr lang="en-GB" sz="1400" dirty="0" smtClean="0">
                <a:latin typeface="Arial" pitchFamily="34" charset="0"/>
                <a:cs typeface="Arial" pitchFamily="34" charset="0"/>
              </a:rPr>
              <a:t>learned a trade. </a:t>
            </a:r>
            <a:r>
              <a:rPr lang="en-GB" sz="1400" dirty="0">
                <a:latin typeface="Arial" pitchFamily="34" charset="0"/>
                <a:cs typeface="Arial" pitchFamily="34" charset="0"/>
              </a:rPr>
              <a:t>By 1870 there </a:t>
            </a:r>
            <a:r>
              <a:rPr lang="en-GB" sz="1400" dirty="0" smtClean="0">
                <a:latin typeface="Arial" pitchFamily="34" charset="0"/>
                <a:cs typeface="Arial" pitchFamily="34" charset="0"/>
              </a:rPr>
              <a:t>were five buildings </a:t>
            </a:r>
            <a:r>
              <a:rPr lang="en-GB" sz="1400" dirty="0">
                <a:latin typeface="Arial" pitchFamily="34" charset="0"/>
                <a:cs typeface="Arial" pitchFamily="34" charset="0"/>
              </a:rPr>
              <a:t>on the </a:t>
            </a:r>
            <a:r>
              <a:rPr lang="en-GB" sz="1400" dirty="0" smtClean="0">
                <a:latin typeface="Arial" pitchFamily="34" charset="0"/>
                <a:cs typeface="Arial" pitchFamily="34" charset="0"/>
              </a:rPr>
              <a:t>site, </a:t>
            </a:r>
            <a:r>
              <a:rPr lang="en-GB" sz="1400" dirty="0">
                <a:latin typeface="Arial" pitchFamily="34" charset="0"/>
                <a:cs typeface="Arial" pitchFamily="34" charset="0"/>
              </a:rPr>
              <a:t>housing </a:t>
            </a:r>
            <a:r>
              <a:rPr lang="en-GB" sz="1400" dirty="0" smtClean="0">
                <a:latin typeface="Arial" pitchFamily="34" charset="0"/>
                <a:cs typeface="Arial" pitchFamily="34" charset="0"/>
              </a:rPr>
              <a:t>2,000 </a:t>
            </a:r>
            <a:r>
              <a:rPr lang="en-GB" sz="1400" dirty="0">
                <a:latin typeface="Arial" pitchFamily="34" charset="0"/>
                <a:cs typeface="Arial" pitchFamily="34" charset="0"/>
              </a:rPr>
              <a:t>children.</a:t>
            </a:r>
          </a:p>
          <a:p>
            <a:pPr marL="0" indent="0" algn="just">
              <a:buNone/>
            </a:pPr>
            <a:r>
              <a:rPr lang="en-GB" sz="1400" dirty="0" smtClean="0">
                <a:latin typeface="Arial" panose="020B0604020202020204" pitchFamily="34" charset="0"/>
                <a:cs typeface="Arial" panose="020B0604020202020204" pitchFamily="34" charset="0"/>
              </a:rPr>
              <a:t> </a:t>
            </a:r>
          </a:p>
          <a:p>
            <a:pPr marL="0" indent="0" algn="just">
              <a:buNone/>
            </a:pPr>
            <a:r>
              <a:rPr lang="en-GB" sz="1400" dirty="0" smtClean="0">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fontScale="92500"/>
          </a:bodyPr>
          <a:lstStyle/>
          <a:p>
            <a:pPr marL="0" indent="0" algn="ctr" eaLnBrk="1" hangingPunct="1">
              <a:spcBef>
                <a:spcPts val="0"/>
              </a:spcBef>
              <a:buFontTx/>
              <a:buNone/>
            </a:pPr>
            <a:endParaRPr lang="en-GB" altLang="en-US" sz="1000" dirty="0" smtClean="0">
              <a:latin typeface="Arial" panose="020B0604020202020204" pitchFamily="34" charset="0"/>
              <a:cs typeface="Arial" panose="020B0604020202020204" pitchFamily="34" charset="0"/>
            </a:endParaRPr>
          </a:p>
          <a:p>
            <a:pPr marL="0" indent="0" algn="ctr">
              <a:spcBef>
                <a:spcPts val="0"/>
              </a:spcBef>
              <a:buNone/>
            </a:pPr>
            <a:r>
              <a:rPr lang="en-GB" sz="1000" dirty="0" smtClean="0">
                <a:latin typeface="Arial" pitchFamily="34" charset="0"/>
                <a:cs typeface="Arial" pitchFamily="34" charset="0"/>
              </a:rPr>
              <a:t>Muller House, one of the five houses at Muller’s Orphanage, Ashley Down.</a:t>
            </a:r>
          </a:p>
          <a:p>
            <a:pPr marL="0" indent="0" algn="ctr">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Myers-Insole </a:t>
            </a:r>
            <a:r>
              <a:rPr lang="en-GB" sz="1000" dirty="0" smtClean="0">
                <a:latin typeface="Arial" pitchFamily="34" charset="0"/>
                <a:cs typeface="Arial" pitchFamily="34" charset="0"/>
              </a:rPr>
              <a:t>Local Learning CIC]</a:t>
            </a:r>
            <a:endParaRPr lang="en-GB" sz="1000" dirty="0">
              <a:latin typeface="Arial" pitchFamily="34" charset="0"/>
              <a:cs typeface="Arial" pitchFamily="34" charset="0"/>
            </a:endParaRPr>
          </a:p>
          <a:p>
            <a:pPr marL="0" indent="0" eaLnBrk="1" hangingPunct="1">
              <a:buFontTx/>
              <a:buNone/>
            </a:pPr>
            <a:endParaRPr lang="en-GB" altLang="en-US" sz="1600" b="1" dirty="0" smtClean="0">
              <a:latin typeface="Arial" pitchFamily="34" charset="0"/>
              <a:cs typeface="Arial" pitchFamily="34" charset="0"/>
            </a:endParaRPr>
          </a:p>
          <a:p>
            <a:pPr marL="0" indent="0" eaLnBrk="1" hangingPunct="1">
              <a:buFontTx/>
              <a:buNone/>
            </a:pPr>
            <a:r>
              <a:rPr lang="en-GB" altLang="en-US" sz="1600" b="1" dirty="0" smtClean="0">
                <a:latin typeface="Arial" pitchFamily="34" charset="0"/>
                <a:cs typeface="Arial" pitchFamily="34" charset="0"/>
              </a:rPr>
              <a:t>Why was it better for children to go to Muller’s Orphanage than the workhouse?</a:t>
            </a:r>
          </a:p>
        </p:txBody>
      </p:sp>
      <p:pic>
        <p:nvPicPr>
          <p:cNvPr id="2050" name="Picture 2" descr="C:\Users\MILL\Desktop\MILL\Heritage Schools\Timeline\DSCN140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5" y="1628800"/>
            <a:ext cx="3936437"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5582251"/>
      </p:ext>
    </p:extLst>
  </p:cSld>
  <p:clrMapOvr>
    <a:masterClrMapping/>
  </p:clrMapOvr>
  <p:transition advClick="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sz="4900" b="1" dirty="0" smtClean="0">
                <a:latin typeface="Arial" pitchFamily="34" charset="0"/>
                <a:cs typeface="Arial" pitchFamily="34" charset="0"/>
              </a:rPr>
              <a:t>(1963) Bristol Bus Boycott</a:t>
            </a:r>
            <a:r>
              <a:rPr lang="en-GB" sz="4900" b="1" dirty="0" smtClean="0">
                <a:latin typeface="Source Sans Pro Light" pitchFamily="34" charset="0"/>
                <a:cs typeface="Arial" panose="020B0604020202020204" pitchFamily="34" charset="0"/>
              </a:rPr>
              <a:t> </a:t>
            </a:r>
            <a:r>
              <a:rPr lang="en-GB" dirty="0"/>
              <a:t/>
            </a:r>
            <a:br>
              <a:rPr lang="en-GB" dirty="0"/>
            </a:br>
            <a:endParaRPr lang="en-GB" altLang="en-US" dirty="0" smtClean="0"/>
          </a:p>
        </p:txBody>
      </p:sp>
      <p:sp>
        <p:nvSpPr>
          <p:cNvPr id="155651" name="Rectangle 3"/>
          <p:cNvSpPr>
            <a:spLocks noGrp="1" noChangeArrowheads="1"/>
          </p:cNvSpPr>
          <p:nvPr>
            <p:ph type="body" sz="half" idx="1"/>
          </p:nvPr>
        </p:nvSpPr>
        <p:spPr>
          <a:xfrm>
            <a:off x="457200" y="1600201"/>
            <a:ext cx="4038600" cy="4421087"/>
          </a:xfrm>
        </p:spPr>
        <p:txBody>
          <a:bodyPr>
            <a:noAutofit/>
          </a:bodyPr>
          <a:lstStyle/>
          <a:p>
            <a:pPr marL="0" indent="0" algn="just">
              <a:buNone/>
            </a:pPr>
            <a:r>
              <a:rPr lang="en-GB" sz="1400" dirty="0">
                <a:latin typeface="Arial" pitchFamily="34" charset="0"/>
                <a:cs typeface="Arial" pitchFamily="34" charset="0"/>
              </a:rPr>
              <a:t>During the </a:t>
            </a:r>
            <a:r>
              <a:rPr lang="en-GB" sz="1400" dirty="0" smtClean="0">
                <a:latin typeface="Arial" pitchFamily="34" charset="0"/>
                <a:cs typeface="Arial" pitchFamily="34" charset="0"/>
              </a:rPr>
              <a:t>1950s, people </a:t>
            </a:r>
            <a:r>
              <a:rPr lang="en-GB" sz="1400" dirty="0">
                <a:latin typeface="Arial" pitchFamily="34" charset="0"/>
                <a:cs typeface="Arial" pitchFamily="34" charset="0"/>
              </a:rPr>
              <a:t>from the Caribbean were </a:t>
            </a:r>
            <a:r>
              <a:rPr lang="en-GB" sz="1400" dirty="0" smtClean="0">
                <a:latin typeface="Arial" pitchFamily="34" charset="0"/>
                <a:cs typeface="Arial" pitchFamily="34" charset="0"/>
              </a:rPr>
              <a:t>invited </a:t>
            </a:r>
            <a:r>
              <a:rPr lang="en-GB" sz="1400" dirty="0">
                <a:latin typeface="Arial" pitchFamily="34" charset="0"/>
                <a:cs typeface="Arial" pitchFamily="34" charset="0"/>
              </a:rPr>
              <a:t>to </a:t>
            </a:r>
            <a:r>
              <a:rPr lang="en-GB" sz="1400" dirty="0" smtClean="0">
                <a:latin typeface="Arial" pitchFamily="34" charset="0"/>
                <a:cs typeface="Arial" pitchFamily="34" charset="0"/>
              </a:rPr>
              <a:t>work in </a:t>
            </a:r>
            <a:r>
              <a:rPr lang="en-GB" sz="1400" dirty="0">
                <a:latin typeface="Arial" pitchFamily="34" charset="0"/>
                <a:cs typeface="Arial" pitchFamily="34" charset="0"/>
              </a:rPr>
              <a:t>cities like </a:t>
            </a:r>
            <a:r>
              <a:rPr lang="en-GB" sz="1400" dirty="0" smtClean="0">
                <a:latin typeface="Arial" pitchFamily="34" charset="0"/>
                <a:cs typeface="Arial" pitchFamily="34" charset="0"/>
              </a:rPr>
              <a:t>Bristol. </a:t>
            </a:r>
            <a:r>
              <a:rPr lang="en-GB" sz="1400" dirty="0">
                <a:latin typeface="Arial" pitchFamily="34" charset="0"/>
                <a:cs typeface="Arial" pitchFamily="34" charset="0"/>
              </a:rPr>
              <a:t>Despite </a:t>
            </a:r>
            <a:r>
              <a:rPr lang="en-GB" sz="1400" dirty="0" smtClean="0">
                <a:latin typeface="Arial" pitchFamily="34" charset="0"/>
                <a:cs typeface="Arial" pitchFamily="34" charset="0"/>
              </a:rPr>
              <a:t>this, </a:t>
            </a:r>
            <a:r>
              <a:rPr lang="en-GB" sz="1400" dirty="0">
                <a:latin typeface="Arial" pitchFamily="34" charset="0"/>
                <a:cs typeface="Arial" pitchFamily="34" charset="0"/>
              </a:rPr>
              <a:t>the Bristol Omnibus Company </a:t>
            </a:r>
            <a:r>
              <a:rPr lang="en-GB" sz="1400" dirty="0" smtClean="0">
                <a:latin typeface="Arial" pitchFamily="34" charset="0"/>
                <a:cs typeface="Arial" pitchFamily="34" charset="0"/>
              </a:rPr>
              <a:t>did </a:t>
            </a:r>
            <a:r>
              <a:rPr lang="en-GB" sz="1400" dirty="0">
                <a:latin typeface="Arial" pitchFamily="34" charset="0"/>
                <a:cs typeface="Arial" pitchFamily="34" charset="0"/>
              </a:rPr>
              <a:t>not employ any </a:t>
            </a:r>
            <a:r>
              <a:rPr lang="en-GB" sz="1400" dirty="0" smtClean="0">
                <a:latin typeface="Arial" pitchFamily="34" charset="0"/>
                <a:cs typeface="Arial" pitchFamily="34" charset="0"/>
              </a:rPr>
              <a:t>black </a:t>
            </a:r>
            <a:r>
              <a:rPr lang="en-GB" sz="1400" dirty="0">
                <a:latin typeface="Arial" pitchFamily="34" charset="0"/>
                <a:cs typeface="Arial" pitchFamily="34" charset="0"/>
              </a:rPr>
              <a:t>staff on its buses. At the time there were no laws against racial discrimination.</a:t>
            </a:r>
          </a:p>
          <a:p>
            <a:pPr marL="0" indent="0" algn="just">
              <a:buNone/>
            </a:pPr>
            <a:endParaRPr lang="en-GB" sz="1400" dirty="0">
              <a:latin typeface="Arial" pitchFamily="34" charset="0"/>
              <a:cs typeface="Arial" pitchFamily="34" charset="0"/>
            </a:endParaRPr>
          </a:p>
          <a:p>
            <a:pPr marL="0" indent="0" algn="just">
              <a:buNone/>
            </a:pPr>
            <a:r>
              <a:rPr lang="en-GB" sz="1400" dirty="0" smtClean="0">
                <a:latin typeface="Arial" pitchFamily="34" charset="0"/>
                <a:cs typeface="Arial" pitchFamily="34" charset="0"/>
              </a:rPr>
              <a:t>In 1963, </a:t>
            </a:r>
            <a:r>
              <a:rPr lang="en-GB" sz="1400" dirty="0">
                <a:latin typeface="Arial" pitchFamily="34" charset="0"/>
                <a:cs typeface="Arial" pitchFamily="34" charset="0"/>
              </a:rPr>
              <a:t>a young </a:t>
            </a:r>
            <a:r>
              <a:rPr lang="en-GB" sz="1400" dirty="0" smtClean="0">
                <a:latin typeface="Arial" pitchFamily="34" charset="0"/>
                <a:cs typeface="Arial" pitchFamily="34" charset="0"/>
              </a:rPr>
              <a:t>Jamaican, </a:t>
            </a:r>
            <a:r>
              <a:rPr lang="en-GB" sz="1400" dirty="0">
                <a:latin typeface="Arial" pitchFamily="34" charset="0"/>
                <a:cs typeface="Arial" pitchFamily="34" charset="0"/>
              </a:rPr>
              <a:t>Guy Bailey was refused an interview for a job as a bus </a:t>
            </a:r>
            <a:r>
              <a:rPr lang="en-GB" sz="1400" dirty="0" smtClean="0">
                <a:latin typeface="Arial" pitchFamily="34" charset="0"/>
                <a:cs typeface="Arial" pitchFamily="34" charset="0"/>
              </a:rPr>
              <a:t>conductor. Inspired by </a:t>
            </a:r>
            <a:r>
              <a:rPr lang="en-GB" sz="1400" dirty="0" smtClean="0">
                <a:solidFill>
                  <a:srgbClr val="000000"/>
                </a:solidFill>
                <a:latin typeface="Arial" pitchFamily="34" charset="0"/>
                <a:cs typeface="Arial" pitchFamily="34" charset="0"/>
              </a:rPr>
              <a:t>Rosa Parks in the United States, Paul Stephenson </a:t>
            </a:r>
            <a:r>
              <a:rPr lang="en-GB" sz="1400" dirty="0" smtClean="0">
                <a:latin typeface="Arial" pitchFamily="34" charset="0"/>
                <a:cs typeface="Arial" pitchFamily="34" charset="0"/>
              </a:rPr>
              <a:t>led </a:t>
            </a:r>
            <a:r>
              <a:rPr lang="en-GB" sz="1400" dirty="0">
                <a:latin typeface="Arial" pitchFamily="34" charset="0"/>
                <a:cs typeface="Arial" pitchFamily="34" charset="0"/>
              </a:rPr>
              <a:t>the Bristol Bus Boycott Campaign. Through the support of the local African-Caribbean community, Bristol University students, Bristol East MP Tony Benn and Harold </a:t>
            </a:r>
            <a:r>
              <a:rPr lang="en-GB" sz="1400" dirty="0" smtClean="0">
                <a:latin typeface="Arial" pitchFamily="34" charset="0"/>
                <a:cs typeface="Arial" pitchFamily="34" charset="0"/>
              </a:rPr>
              <a:t>Wilson, </a:t>
            </a:r>
            <a:r>
              <a:rPr lang="en-GB" sz="1400" dirty="0">
                <a:latin typeface="Arial" pitchFamily="34" charset="0"/>
                <a:cs typeface="Arial" pitchFamily="34" charset="0"/>
              </a:rPr>
              <a:t>the Bristol Omnibus Company was forced to employ black conductors and drivers.</a:t>
            </a:r>
          </a:p>
          <a:p>
            <a:pPr marL="0" indent="0" algn="just">
              <a:buNone/>
            </a:pPr>
            <a:endParaRPr lang="en-GB" sz="1400" dirty="0">
              <a:latin typeface="Arial" pitchFamily="34" charset="0"/>
              <a:cs typeface="Arial" pitchFamily="34" charset="0"/>
            </a:endParaRPr>
          </a:p>
          <a:p>
            <a:pPr marL="0" indent="0" algn="just">
              <a:buNone/>
            </a:pPr>
            <a:r>
              <a:rPr lang="en-GB" sz="1400" dirty="0" smtClean="0">
                <a:latin typeface="Arial" pitchFamily="34" charset="0"/>
                <a:cs typeface="Arial" pitchFamily="34" charset="0"/>
              </a:rPr>
              <a:t>The </a:t>
            </a:r>
            <a:r>
              <a:rPr lang="en-GB" sz="1400" dirty="0">
                <a:latin typeface="Arial" pitchFamily="34" charset="0"/>
                <a:cs typeface="Arial" pitchFamily="34" charset="0"/>
              </a:rPr>
              <a:t>first Race Relations Act </a:t>
            </a:r>
            <a:r>
              <a:rPr lang="en-GB" sz="1400" dirty="0" smtClean="0">
                <a:latin typeface="Arial" pitchFamily="34" charset="0"/>
                <a:cs typeface="Arial" pitchFamily="34" charset="0"/>
              </a:rPr>
              <a:t>to begin to address racial discrimination was passed in 1965, largely as a result of the Bristol Bus Boycott. </a:t>
            </a:r>
            <a:endParaRPr lang="en-GB" sz="1400" dirty="0">
              <a:latin typeface="Arial" pitchFamily="34" charset="0"/>
              <a:cs typeface="Arial"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endParaRPr lang="en-GB" altLang="en-US" sz="1000" dirty="0" smtClean="0">
              <a:latin typeface="Arial" panose="020B0604020202020204" pitchFamily="34" charset="0"/>
              <a:cs typeface="Arial" panose="020B0604020202020204" pitchFamily="34" charset="0"/>
            </a:endParaRPr>
          </a:p>
          <a:p>
            <a:pPr marL="0" indent="0" algn="ctr">
              <a:spcBef>
                <a:spcPts val="0"/>
              </a:spcBef>
              <a:buNone/>
            </a:pPr>
            <a:r>
              <a:rPr lang="en-GB" sz="1000" dirty="0" smtClean="0">
                <a:latin typeface="Arial" pitchFamily="34" charset="0"/>
                <a:cs typeface="Arial" pitchFamily="34" charset="0"/>
              </a:rPr>
              <a:t>Bus Boycott commemorative plaque in Bristol Bus Station.</a:t>
            </a:r>
          </a:p>
          <a:p>
            <a:pPr marL="0" indent="0" algn="ctr">
              <a:spcBef>
                <a:spcPts val="0"/>
              </a:spcBef>
              <a:buNone/>
            </a:pPr>
            <a:r>
              <a:rPr lang="en-GB" sz="1000" dirty="0" smtClean="0">
                <a:latin typeface="Arial" pitchFamily="34" charset="0"/>
                <a:cs typeface="Arial" pitchFamily="34" charset="0"/>
              </a:rPr>
              <a:t>[</a:t>
            </a:r>
            <a:r>
              <a:rPr lang="en-GB" altLang="en-US" sz="1000" dirty="0" smtClean="0">
                <a:latin typeface="Arial" pitchFamily="34" charset="0"/>
                <a:cs typeface="Arial" pitchFamily="34" charset="0"/>
              </a:rPr>
              <a:t>© Myers-Insole </a:t>
            </a:r>
            <a:r>
              <a:rPr lang="en-GB" sz="1000" dirty="0" smtClean="0">
                <a:latin typeface="Arial" pitchFamily="34" charset="0"/>
                <a:cs typeface="Arial" pitchFamily="34" charset="0"/>
              </a:rPr>
              <a:t>Local Learning CIC]</a:t>
            </a:r>
            <a:endParaRPr lang="en-GB" sz="1000" dirty="0">
              <a:latin typeface="Arial" pitchFamily="34" charset="0"/>
              <a:cs typeface="Arial" pitchFamily="34" charset="0"/>
            </a:endParaRPr>
          </a:p>
          <a:p>
            <a:pPr marL="0" indent="0" eaLnBrk="1" hangingPunct="1">
              <a:buFontTx/>
              <a:buNone/>
            </a:pPr>
            <a:endParaRPr lang="en-GB" altLang="en-US" sz="1600" b="1" dirty="0" smtClean="0">
              <a:latin typeface="Arial" pitchFamily="34" charset="0"/>
              <a:cs typeface="Arial" pitchFamily="34" charset="0"/>
            </a:endParaRPr>
          </a:p>
          <a:p>
            <a:pPr marL="0" indent="0" eaLnBrk="1" hangingPunct="1">
              <a:buFontTx/>
              <a:buNone/>
            </a:pPr>
            <a:r>
              <a:rPr lang="en-GB" altLang="en-US" sz="1600" b="1" dirty="0" smtClean="0">
                <a:latin typeface="Arial" pitchFamily="34" charset="0"/>
                <a:cs typeface="Arial" pitchFamily="34" charset="0"/>
              </a:rPr>
              <a:t>How did the Bristol Bus Boycott change race relations nationally?</a:t>
            </a:r>
          </a:p>
        </p:txBody>
      </p:sp>
      <p:pic>
        <p:nvPicPr>
          <p:cNvPr id="7170" name="Picture 2" descr="C:\Users\MILL\Desktop\MILL\Heritage Schools\Timeline\DSCN136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6" y="1628800"/>
            <a:ext cx="3960440" cy="2970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2652049"/>
      </p:ext>
    </p:extLst>
  </p:cSld>
  <p:clrMapOvr>
    <a:masterClrMapping/>
  </p:clrMapOvr>
  <p:transition advClick="0"/>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2106</TotalTime>
  <Words>3473</Words>
  <Application>Microsoft Office PowerPoint</Application>
  <PresentationFormat>On-screen Show (4:3)</PresentationFormat>
  <Paragraphs>224</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  (100 BC) Clifton Down Camp  </vt:lpstr>
      <vt:lpstr>  (AD 50) Roman Road  </vt:lpstr>
      <vt:lpstr>  (AD 150) Abona  </vt:lpstr>
      <vt:lpstr>  (AD 250) Stone Buildings at Abona  </vt:lpstr>
      <vt:lpstr>  (AD 350) Kings Weston Roman Villa  </vt:lpstr>
      <vt:lpstr>  (AD 450) Murder Victim at Kings Weston Roman Villa  </vt:lpstr>
      <vt:lpstr>  (AD 550) The Wansdyke  </vt:lpstr>
      <vt:lpstr>  (AD 650) Henbury Manor  </vt:lpstr>
      <vt:lpstr>  (AD 796) Westbury-on-Trym  </vt:lpstr>
      <vt:lpstr>  (AD 850) Bedminster  </vt:lpstr>
      <vt:lpstr>  (AD 950) Bristol Bridge  </vt:lpstr>
      <vt:lpstr>  (AD 1070) Motte and Bailey Castle  </vt:lpstr>
      <vt:lpstr>  (1129) St. James’s Priory  </vt:lpstr>
      <vt:lpstr>  (1250) Portwall  </vt:lpstr>
      <vt:lpstr>  (1373) The High Cross  </vt:lpstr>
      <vt:lpstr>  (1450) Canynges’ House  </vt:lpstr>
      <vt:lpstr>  (1542) Bristol Cathedral  </vt:lpstr>
      <vt:lpstr>  (1642) Brandon Hill Fort  </vt:lpstr>
      <vt:lpstr>  (1720) Slavery  </vt:lpstr>
      <vt:lpstr>  (1849) Muller’s Orphanage  </vt:lpstr>
      <vt:lpstr>  (1963) Bristol Bus Boycott  </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barry</dc:creator>
  <cp:lastModifiedBy>McHarg, Catherine</cp:lastModifiedBy>
  <cp:revision>191</cp:revision>
  <cp:lastPrinted>2015-07-13T13:56:52Z</cp:lastPrinted>
  <dcterms:created xsi:type="dcterms:W3CDTF">2015-01-08T12:35:47Z</dcterms:created>
  <dcterms:modified xsi:type="dcterms:W3CDTF">2016-08-25T08:15:52Z</dcterms:modified>
</cp:coreProperties>
</file>