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4"/>
  </p:notesMasterIdLst>
  <p:sldIdLst>
    <p:sldId id="256" r:id="rId2"/>
    <p:sldId id="257" r:id="rId3"/>
    <p:sldId id="259" r:id="rId4"/>
    <p:sldId id="260" r:id="rId5"/>
    <p:sldId id="258" r:id="rId6"/>
    <p:sldId id="262" r:id="rId7"/>
    <p:sldId id="261" r:id="rId8"/>
    <p:sldId id="263" r:id="rId9"/>
    <p:sldId id="265" r:id="rId10"/>
    <p:sldId id="266" r:id="rId11"/>
    <p:sldId id="267" r:id="rId12"/>
    <p:sldId id="264" r:id="rId13"/>
  </p:sldIdLst>
  <p:sldSz cx="12192000" cy="6858000"/>
  <p:notesSz cx="6858000" cy="9144000"/>
  <p:embeddedFontLst>
    <p:embeddedFont>
      <p:font typeface="Aptos" panose="020B0004020202020204" pitchFamily="34" charset="0"/>
      <p:regular r:id="rId15"/>
    </p:embeddedFont>
    <p:embeddedFont>
      <p:font typeface="Calibri" panose="020F0502020204030204" pitchFamily="34" charset="0"/>
      <p:regular r:id="rId16"/>
      <p:bold r:id="rId17"/>
      <p:italic r:id="rId18"/>
      <p:boldItalic r:id="rId19"/>
    </p:embeddedFont>
    <p:embeddedFont>
      <p:font typeface="Calibri Light" panose="020F0302020204030204" pitchFamily="34" charset="0"/>
      <p:regular r:id="rId20"/>
      <p:italic r:id="rId2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3A41"/>
    <a:srgbClr val="291A27"/>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77"/>
    <p:restoredTop sz="96327"/>
  </p:normalViewPr>
  <p:slideViewPr>
    <p:cSldViewPr snapToGrid="0">
      <p:cViewPr varScale="1">
        <p:scale>
          <a:sx n="105" d="100"/>
          <a:sy n="105" d="100"/>
        </p:scale>
        <p:origin x="282"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544BAE6B-69AD-4CE8-BBB8-7573E8AB7039}"/>
    <pc:docChg chg="modSld">
      <pc:chgData name="McHarg, Catherine" userId="88b8f76c-9ae3-4745-88eb-fe0667a22af5" providerId="ADAL" clId="{544BAE6B-69AD-4CE8-BBB8-7573E8AB7039}" dt="2024-02-26T11:18:25.939" v="1" actId="20577"/>
      <pc:docMkLst>
        <pc:docMk/>
      </pc:docMkLst>
      <pc:sldChg chg="modNotesTx">
        <pc:chgData name="McHarg, Catherine" userId="88b8f76c-9ae3-4745-88eb-fe0667a22af5" providerId="ADAL" clId="{544BAE6B-69AD-4CE8-BBB8-7573E8AB7039}" dt="2024-02-26T11:18:25.939" v="1" actId="20577"/>
        <pc:sldMkLst>
          <pc:docMk/>
          <pc:sldMk cId="865708676" sldId="26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0A490C-03FB-834D-8CA1-449C945CE9C8}" type="datetimeFigureOut">
              <a:rPr lang="en-US" smtClean="0"/>
              <a:t>2/26/2024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AFAC62-D34E-AD44-A871-B7F282CDBC47}" type="slidenum">
              <a:rPr lang="en-US" smtClean="0"/>
              <a:t>‹#›</a:t>
            </a:fld>
            <a:endParaRPr lang="en-US"/>
          </a:p>
        </p:txBody>
      </p:sp>
    </p:spTree>
    <p:extLst>
      <p:ext uri="{BB962C8B-B14F-4D97-AF65-F5344CB8AC3E}">
        <p14:creationId xmlns:p14="http://schemas.microsoft.com/office/powerpoint/2010/main" val="1239000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1</a:t>
            </a:fld>
            <a:endParaRPr lang="en-US"/>
          </a:p>
        </p:txBody>
      </p:sp>
    </p:spTree>
    <p:extLst>
      <p:ext uri="{BB962C8B-B14F-4D97-AF65-F5344CB8AC3E}">
        <p14:creationId xmlns:p14="http://schemas.microsoft.com/office/powerpoint/2010/main" val="147043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10</a:t>
            </a:fld>
            <a:endParaRPr lang="en-US"/>
          </a:p>
        </p:txBody>
      </p:sp>
    </p:spTree>
    <p:extLst>
      <p:ext uri="{BB962C8B-B14F-4D97-AF65-F5344CB8AC3E}">
        <p14:creationId xmlns:p14="http://schemas.microsoft.com/office/powerpoint/2010/main" val="2692672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BAFAC62-D34E-AD44-A871-B7F282CDBC47}" type="slidenum">
              <a:rPr lang="en-US" smtClean="0"/>
              <a:t>11</a:t>
            </a:fld>
            <a:endParaRPr lang="en-US"/>
          </a:p>
        </p:txBody>
      </p:sp>
    </p:spTree>
    <p:extLst>
      <p:ext uri="{BB962C8B-B14F-4D97-AF65-F5344CB8AC3E}">
        <p14:creationId xmlns:p14="http://schemas.microsoft.com/office/powerpoint/2010/main" val="3626436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12</a:t>
            </a:fld>
            <a:endParaRPr lang="en-US"/>
          </a:p>
        </p:txBody>
      </p:sp>
    </p:spTree>
    <p:extLst>
      <p:ext uri="{BB962C8B-B14F-4D97-AF65-F5344CB8AC3E}">
        <p14:creationId xmlns:p14="http://schemas.microsoft.com/office/powerpoint/2010/main" val="3135883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2</a:t>
            </a:fld>
            <a:endParaRPr lang="en-US"/>
          </a:p>
        </p:txBody>
      </p:sp>
    </p:spTree>
    <p:extLst>
      <p:ext uri="{BB962C8B-B14F-4D97-AF65-F5344CB8AC3E}">
        <p14:creationId xmlns:p14="http://schemas.microsoft.com/office/powerpoint/2010/main" val="1624501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3</a:t>
            </a:fld>
            <a:endParaRPr lang="en-US"/>
          </a:p>
        </p:txBody>
      </p:sp>
    </p:spTree>
    <p:extLst>
      <p:ext uri="{BB962C8B-B14F-4D97-AF65-F5344CB8AC3E}">
        <p14:creationId xmlns:p14="http://schemas.microsoft.com/office/powerpoint/2010/main" val="1664437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4</a:t>
            </a:fld>
            <a:endParaRPr lang="en-US"/>
          </a:p>
        </p:txBody>
      </p:sp>
    </p:spTree>
    <p:extLst>
      <p:ext uri="{BB962C8B-B14F-4D97-AF65-F5344CB8AC3E}">
        <p14:creationId xmlns:p14="http://schemas.microsoft.com/office/powerpoint/2010/main" val="736121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5</a:t>
            </a:fld>
            <a:endParaRPr lang="en-US"/>
          </a:p>
        </p:txBody>
      </p:sp>
    </p:spTree>
    <p:extLst>
      <p:ext uri="{BB962C8B-B14F-4D97-AF65-F5344CB8AC3E}">
        <p14:creationId xmlns:p14="http://schemas.microsoft.com/office/powerpoint/2010/main" val="27621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6</a:t>
            </a:fld>
            <a:endParaRPr lang="en-US"/>
          </a:p>
        </p:txBody>
      </p:sp>
    </p:spTree>
    <p:extLst>
      <p:ext uri="{BB962C8B-B14F-4D97-AF65-F5344CB8AC3E}">
        <p14:creationId xmlns:p14="http://schemas.microsoft.com/office/powerpoint/2010/main" val="3683304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7</a:t>
            </a:fld>
            <a:endParaRPr lang="en-US"/>
          </a:p>
        </p:txBody>
      </p:sp>
    </p:spTree>
    <p:extLst>
      <p:ext uri="{BB962C8B-B14F-4D97-AF65-F5344CB8AC3E}">
        <p14:creationId xmlns:p14="http://schemas.microsoft.com/office/powerpoint/2010/main" val="3975170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8</a:t>
            </a:fld>
            <a:endParaRPr lang="en-US"/>
          </a:p>
        </p:txBody>
      </p:sp>
    </p:spTree>
    <p:extLst>
      <p:ext uri="{BB962C8B-B14F-4D97-AF65-F5344CB8AC3E}">
        <p14:creationId xmlns:p14="http://schemas.microsoft.com/office/powerpoint/2010/main" val="1051311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AFAC62-D34E-AD44-A871-B7F282CDBC47}" type="slidenum">
              <a:rPr lang="en-US" smtClean="0"/>
              <a:t>9</a:t>
            </a:fld>
            <a:endParaRPr lang="en-US"/>
          </a:p>
        </p:txBody>
      </p:sp>
    </p:spTree>
    <p:extLst>
      <p:ext uri="{BB962C8B-B14F-4D97-AF65-F5344CB8AC3E}">
        <p14:creationId xmlns:p14="http://schemas.microsoft.com/office/powerpoint/2010/main" val="3461821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2/26/2024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2/26/2024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2/26/2024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2/26/2024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https://www.youtube.com/watch?v=KvuWRpDWlYA" TargetMode="External"/><Relationship Id="rId5" Type="http://schemas.openxmlformats.org/officeDocument/2006/relationships/image" Target="../media/image3.pn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831FF5-AD6E-F357-FBD9-82E6DFF553E6}"/>
              </a:ext>
            </a:extLst>
          </p:cNvPr>
          <p:cNvSpPr>
            <a:spLocks noGrp="1"/>
          </p:cNvSpPr>
          <p:nvPr>
            <p:ph type="ctrTitle"/>
          </p:nvPr>
        </p:nvSpPr>
        <p:spPr>
          <a:xfrm>
            <a:off x="1524000" y="-2805258"/>
            <a:ext cx="9144000" cy="2387600"/>
          </a:xfrm>
        </p:spPr>
        <p:txBody>
          <a:bodyPr/>
          <a:lstStyle/>
          <a:p>
            <a:r>
              <a:rPr lang="en-GB" sz="6000" kern="1200" dirty="0">
                <a:solidFill>
                  <a:srgbClr val="000000"/>
                </a:solidFill>
                <a:effectLst/>
                <a:latin typeface="Calibri Light" panose="020F0302020204030204" pitchFamily="34" charset="0"/>
                <a:ea typeface="+mj-ea"/>
                <a:cs typeface="+mj-cs"/>
              </a:rPr>
              <a:t>How Gateshead has changed since the war</a:t>
            </a:r>
            <a:r>
              <a:rPr lang="en-GB" dirty="0"/>
              <a:t> </a:t>
            </a:r>
            <a:endParaRPr lang="en-US" dirty="0"/>
          </a:p>
        </p:txBody>
      </p:sp>
      <p:sp>
        <p:nvSpPr>
          <p:cNvPr id="4" name="Rectangle 3" descr="A drawing of a geometric pattern of a glass window in shades of blue.">
            <a:extLst>
              <a:ext uri="{FF2B5EF4-FFF2-40B4-BE49-F238E27FC236}">
                <a16:creationId xmlns:a16="http://schemas.microsoft.com/office/drawing/2014/main" id="{04056F44-BDCD-B810-756E-9488F37C2293}"/>
              </a:ext>
            </a:extLst>
          </p:cNvPr>
          <p:cNvSpPr/>
          <p:nvPr/>
        </p:nvSpPr>
        <p:spPr>
          <a:xfrm>
            <a:off x="-1" y="0"/>
            <a:ext cx="12191999" cy="6856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Title that says &quot;How Gateshead has changed since the war.&quot;">
            <a:extLst>
              <a:ext uri="{FF2B5EF4-FFF2-40B4-BE49-F238E27FC236}">
                <a16:creationId xmlns:a16="http://schemas.microsoft.com/office/drawing/2014/main" id="{010DC867-87C8-E427-DD50-9C1E5568531E}"/>
              </a:ext>
            </a:extLst>
          </p:cNvPr>
          <p:cNvPicPr>
            <a:picLocks noChangeAspect="1"/>
          </p:cNvPicPr>
          <p:nvPr/>
        </p:nvPicPr>
        <p:blipFill>
          <a:blip r:embed="rId4"/>
          <a:srcRect/>
          <a:stretch/>
        </p:blipFill>
        <p:spPr>
          <a:xfrm>
            <a:off x="-2" y="1440"/>
            <a:ext cx="12191999" cy="685656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85783" y="5396948"/>
            <a:ext cx="1706216" cy="1459610"/>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63B473-B8CE-39A2-A30E-638625913734}"/>
              </a:ext>
            </a:extLst>
          </p:cNvPr>
          <p:cNvSpPr>
            <a:spLocks noGrp="1"/>
          </p:cNvSpPr>
          <p:nvPr>
            <p:ph type="ctrTitle"/>
          </p:nvPr>
        </p:nvSpPr>
        <p:spPr>
          <a:xfrm>
            <a:off x="1524000" y="-1334156"/>
            <a:ext cx="9144000" cy="922131"/>
          </a:xfrm>
        </p:spPr>
        <p:txBody>
          <a:bodyPr>
            <a:normAutofit/>
          </a:bodyPr>
          <a:lstStyle/>
          <a:p>
            <a:r>
              <a:rPr lang="en-US" dirty="0"/>
              <a:t>Angel of the North</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42667"/>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Angel of the North</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8" y="1285103"/>
            <a:ext cx="7003811" cy="3754874"/>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1998, a huge 20 metre statue was completed in Gateshead.</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Designed by a man called Antony Gormley, it was named 'The Angel of the North'.</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sculpture quickly became the most recognised public artwork in the UK. Representing a human body with wings, it serves as a reminder of the industrial history in Gateshead and Newcastle.</a:t>
            </a:r>
          </a:p>
        </p:txBody>
      </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85783" y="5396948"/>
            <a:ext cx="1706216" cy="1459610"/>
          </a:xfrm>
          <a:prstGeom prst="rect">
            <a:avLst/>
          </a:prstGeom>
        </p:spPr>
      </p:pic>
      <p:sp>
        <p:nvSpPr>
          <p:cNvPr id="9" name="TextBox 8">
            <a:extLst>
              <a:ext uri="{FF2B5EF4-FFF2-40B4-BE49-F238E27FC236}">
                <a16:creationId xmlns:a16="http://schemas.microsoft.com/office/drawing/2014/main" id="{256E86F1-81F4-994F-113D-AAE96F4D58B8}"/>
              </a:ext>
            </a:extLst>
          </p:cNvPr>
          <p:cNvSpPr txBox="1"/>
          <p:nvPr/>
        </p:nvSpPr>
        <p:spPr>
          <a:xfrm>
            <a:off x="494269" y="5278806"/>
            <a:ext cx="6759971" cy="954107"/>
          </a:xfrm>
          <a:prstGeom prst="rect">
            <a:avLst/>
          </a:prstGeom>
          <a:noFill/>
        </p:spPr>
        <p:txBody>
          <a:bodyPr wrap="square">
            <a:spAutoFit/>
          </a:bodyPr>
          <a:lstStyle/>
          <a:p>
            <a:pPr algn="ctr"/>
            <a:r>
              <a:rPr lang="en-GB" sz="2800" dirty="0">
                <a:solidFill>
                  <a:srgbClr val="EC5E43"/>
                </a:solidFill>
                <a:latin typeface="Superclarendon Rg" panose="02000505080000020003" pitchFamily="2" charset="77"/>
              </a:rPr>
              <a:t>What does the Angel of the North mean to you?</a:t>
            </a:r>
          </a:p>
        </p:txBody>
      </p:sp>
      <p:sp>
        <p:nvSpPr>
          <p:cNvPr id="15" name="Rectangle 14" descr="A photograph of the angel of the north.">
            <a:extLst>
              <a:ext uri="{FF2B5EF4-FFF2-40B4-BE49-F238E27FC236}">
                <a16:creationId xmlns:a16="http://schemas.microsoft.com/office/drawing/2014/main" id="{B3C2A9B2-6C8C-0319-2DD7-81B7A68631FA}"/>
              </a:ext>
            </a:extLst>
          </p:cNvPr>
          <p:cNvSpPr/>
          <p:nvPr/>
        </p:nvSpPr>
        <p:spPr>
          <a:xfrm>
            <a:off x="7632192" y="280416"/>
            <a:ext cx="4328160" cy="62910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49710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63B473-B8CE-39A2-A30E-638625913734}"/>
              </a:ext>
            </a:extLst>
          </p:cNvPr>
          <p:cNvSpPr>
            <a:spLocks noGrp="1"/>
          </p:cNvSpPr>
          <p:nvPr>
            <p:ph type="ctrTitle"/>
          </p:nvPr>
        </p:nvSpPr>
        <p:spPr>
          <a:xfrm>
            <a:off x="1524000" y="-1334156"/>
            <a:ext cx="9144000" cy="922131"/>
          </a:xfrm>
        </p:spPr>
        <p:txBody>
          <a:bodyPr>
            <a:normAutofit/>
          </a:bodyPr>
          <a:lstStyle/>
          <a:p>
            <a:r>
              <a:rPr lang="en-US" dirty="0"/>
              <a:t>Industry Repurposed</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42667"/>
            <a:ext cx="7574691" cy="739405"/>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Industry Repurposed</a:t>
            </a:r>
          </a:p>
        </p:txBody>
      </p:sp>
      <p:sp>
        <p:nvSpPr>
          <p:cNvPr id="8" name="TextBox 7">
            <a:extLst>
              <a:ext uri="{FF2B5EF4-FFF2-40B4-BE49-F238E27FC236}">
                <a16:creationId xmlns:a16="http://schemas.microsoft.com/office/drawing/2014/main" id="{D865BA71-9D09-29EE-229D-D2C900EC273E}"/>
              </a:ext>
            </a:extLst>
          </p:cNvPr>
          <p:cNvSpPr txBox="1"/>
          <p:nvPr/>
        </p:nvSpPr>
        <p:spPr>
          <a:xfrm>
            <a:off x="4462272" y="1474864"/>
            <a:ext cx="7266433"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the early 2000s, Gateshead Riverside was transformed with the construction of the </a:t>
            </a:r>
            <a:r>
              <a:rPr lang="en-GB" sz="1500" dirty="0" err="1">
                <a:latin typeface="Linkpen 17a Print" panose="03050602060000000000" pitchFamily="66" charset="77"/>
              </a:rPr>
              <a:t>Millenium</a:t>
            </a:r>
            <a:r>
              <a:rPr lang="en-GB" sz="1500" dirty="0">
                <a:latin typeface="Linkpen 17a Print" panose="03050602060000000000" pitchFamily="66" charset="77"/>
              </a:rPr>
              <a:t> Bridge (2001).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Soon after, the Baltic Flour Mill become the Baltic Centre for Contemporary Art in 2002.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Finally, the building of The Glasshouse International Centre for Music (formerly The Sage Gateshead) took place in 2004.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This regeneration was impressive considering just 100 years ago it was the site of heavy industry in Gateshead with ropeworks, ironworks, chemical works and gasworks all situated here.</a:t>
            </a:r>
          </a:p>
        </p:txBody>
      </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85783" y="-170409"/>
            <a:ext cx="1706216" cy="1459610"/>
          </a:xfrm>
          <a:prstGeom prst="rect">
            <a:avLst/>
          </a:prstGeom>
        </p:spPr>
      </p:pic>
      <p:sp>
        <p:nvSpPr>
          <p:cNvPr id="15" name="Rectangle 14" descr="A photograph of the angel of the north.">
            <a:extLst>
              <a:ext uri="{FF2B5EF4-FFF2-40B4-BE49-F238E27FC236}">
                <a16:creationId xmlns:a16="http://schemas.microsoft.com/office/drawing/2014/main" id="{B3C2A9B2-6C8C-0319-2DD7-81B7A68631FA}"/>
              </a:ext>
            </a:extLst>
          </p:cNvPr>
          <p:cNvSpPr/>
          <p:nvPr/>
        </p:nvSpPr>
        <p:spPr>
          <a:xfrm>
            <a:off x="7632192" y="280416"/>
            <a:ext cx="4328160" cy="62910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hoto of a round glass building by a river side, a boat is on the foreground, the building is the Glasshouse International Centre for Music.">
            <a:extLst>
              <a:ext uri="{FF2B5EF4-FFF2-40B4-BE49-F238E27FC236}">
                <a16:creationId xmlns:a16="http://schemas.microsoft.com/office/drawing/2014/main" id="{7F13F5F3-853D-D920-D6A1-C06289EB029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87438" y="3697616"/>
            <a:ext cx="3600974" cy="2389208"/>
          </a:xfrm>
          <a:prstGeom prst="rect">
            <a:avLst/>
          </a:prstGeom>
          <a:ln w="28575">
            <a:solidFill>
              <a:schemeClr val="tx1"/>
            </a:solidFill>
          </a:ln>
        </p:spPr>
      </p:pic>
      <p:grpSp>
        <p:nvGrpSpPr>
          <p:cNvPr id="11" name="Group 10" descr="An old photo of a building with a roof, five windows on the front, and wooden doors, and a wooden fence, next to a road.">
            <a:extLst>
              <a:ext uri="{FF2B5EF4-FFF2-40B4-BE49-F238E27FC236}">
                <a16:creationId xmlns:a16="http://schemas.microsoft.com/office/drawing/2014/main" id="{DCAB6A44-58B0-32C2-18B3-EFA6ED0A53ED}"/>
              </a:ext>
            </a:extLst>
          </p:cNvPr>
          <p:cNvGrpSpPr/>
          <p:nvPr/>
        </p:nvGrpSpPr>
        <p:grpSpPr>
          <a:xfrm>
            <a:off x="687438" y="1319394"/>
            <a:ext cx="3604525" cy="2201543"/>
            <a:chOff x="955284" y="1344323"/>
            <a:chExt cx="3604525" cy="2201543"/>
          </a:xfrm>
        </p:grpSpPr>
        <p:pic>
          <p:nvPicPr>
            <p:cNvPr id="3" name="Content Placeholder 5" descr="&#10;&#10;">
              <a:extLst>
                <a:ext uri="{FF2B5EF4-FFF2-40B4-BE49-F238E27FC236}">
                  <a16:creationId xmlns:a16="http://schemas.microsoft.com/office/drawing/2014/main" id="{621E0E04-F979-6B14-25D3-200B2600992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55285" y="1344323"/>
              <a:ext cx="3604524" cy="2187064"/>
            </a:xfrm>
            <a:prstGeom prst="rect">
              <a:avLst/>
            </a:prstGeom>
            <a:ln w="28575">
              <a:solidFill>
                <a:schemeClr val="tx1"/>
              </a:solidFill>
            </a:ln>
          </p:spPr>
        </p:pic>
        <p:sp>
          <p:nvSpPr>
            <p:cNvPr id="10" name="TextBox 9">
              <a:extLst>
                <a:ext uri="{FF2B5EF4-FFF2-40B4-BE49-F238E27FC236}">
                  <a16:creationId xmlns:a16="http://schemas.microsoft.com/office/drawing/2014/main" id="{8179995C-8295-F05D-6DDA-0FEA3416CB99}"/>
                </a:ext>
              </a:extLst>
            </p:cNvPr>
            <p:cNvSpPr txBox="1"/>
            <p:nvPr/>
          </p:nvSpPr>
          <p:spPr>
            <a:xfrm>
              <a:off x="955284" y="3330422"/>
              <a:ext cx="1734770" cy="215444"/>
            </a:xfrm>
            <a:prstGeom prst="rect">
              <a:avLst/>
            </a:prstGeom>
            <a:noFill/>
          </p:spPr>
          <p:txBody>
            <a:bodyPr wrap="none" rtlCol="0">
              <a:spAutoFit/>
            </a:bodyPr>
            <a:lstStyle/>
            <a:p>
              <a:r>
                <a:rPr lang="en-GB" sz="800" dirty="0">
                  <a:solidFill>
                    <a:srgbClr val="4C3A41"/>
                  </a:solidFill>
                  <a:latin typeface="Arial" panose="020B0604020202020204" pitchFamily="34" charset="0"/>
                  <a:cs typeface="Arial" panose="020B0604020202020204" pitchFamily="34" charset="0"/>
                </a:rPr>
                <a:t>© Historic England ref: DP058448</a:t>
              </a:r>
            </a:p>
          </p:txBody>
        </p:sp>
      </p:grpSp>
    </p:spTree>
    <p:extLst>
      <p:ext uri="{BB962C8B-B14F-4D97-AF65-F5344CB8AC3E}">
        <p14:creationId xmlns:p14="http://schemas.microsoft.com/office/powerpoint/2010/main" val="25387014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63B473-B8CE-39A2-A30E-638625913734}"/>
              </a:ext>
            </a:extLst>
          </p:cNvPr>
          <p:cNvSpPr>
            <a:spLocks noGrp="1"/>
          </p:cNvSpPr>
          <p:nvPr>
            <p:ph type="ctrTitle"/>
          </p:nvPr>
        </p:nvSpPr>
        <p:spPr>
          <a:xfrm>
            <a:off x="1524000" y="-1334156"/>
            <a:ext cx="9144000" cy="922131"/>
          </a:xfrm>
        </p:spPr>
        <p:txBody>
          <a:bodyPr>
            <a:normAutofit/>
          </a:bodyPr>
          <a:lstStyle/>
          <a:p>
            <a:r>
              <a:rPr lang="en-US" dirty="0"/>
              <a:t>The Future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Future</a:t>
            </a:r>
          </a:p>
        </p:txBody>
      </p:sp>
      <p:sp>
        <p:nvSpPr>
          <p:cNvPr id="10" name="TextBox 9">
            <a:extLst>
              <a:ext uri="{FF2B5EF4-FFF2-40B4-BE49-F238E27FC236}">
                <a16:creationId xmlns:a16="http://schemas.microsoft.com/office/drawing/2014/main" id="{7FB8F19C-4406-1D11-CF88-833A78E4857A}"/>
              </a:ext>
            </a:extLst>
          </p:cNvPr>
          <p:cNvSpPr txBox="1"/>
          <p:nvPr/>
        </p:nvSpPr>
        <p:spPr>
          <a:xfrm>
            <a:off x="544608" y="1629129"/>
            <a:ext cx="5258784"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From its humble beginnings as a small Roman encampment, the area of Gateshead has seen tremendous change and growth over the past 2,000 years.</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7" y="4108356"/>
            <a:ext cx="6824017"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Future projects look set to continue the trend of repurposing the old with new ideas and making Gateshead a destination for years to come.</a:t>
            </a:r>
          </a:p>
        </p:txBody>
      </p:sp>
      <p:grpSp>
        <p:nvGrpSpPr>
          <p:cNvPr id="13" name="Group 12" descr="A design vision of a modern building that will be development for Gateshead Quays.">
            <a:extLst>
              <a:ext uri="{FF2B5EF4-FFF2-40B4-BE49-F238E27FC236}">
                <a16:creationId xmlns:a16="http://schemas.microsoft.com/office/drawing/2014/main" id="{868ECE92-05A2-AC55-A90E-A2B0F26AA3E9}"/>
              </a:ext>
            </a:extLst>
          </p:cNvPr>
          <p:cNvGrpSpPr/>
          <p:nvPr/>
        </p:nvGrpSpPr>
        <p:grpSpPr>
          <a:xfrm>
            <a:off x="6096000" y="545699"/>
            <a:ext cx="5551392" cy="3297527"/>
            <a:chOff x="5671162" y="681037"/>
            <a:chExt cx="5807010" cy="3449364"/>
          </a:xfrm>
        </p:grpSpPr>
        <p:pic>
          <p:nvPicPr>
            <p:cNvPr id="11" name="Picture 10" descr="A large building with glass walls and a walkway&#10;&#10;Description automatically generated">
              <a:extLst>
                <a:ext uri="{FF2B5EF4-FFF2-40B4-BE49-F238E27FC236}">
                  <a16:creationId xmlns:a16="http://schemas.microsoft.com/office/drawing/2014/main" id="{2DC35A77-C460-540A-1277-C48875DB99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71162" y="681037"/>
              <a:ext cx="5807010" cy="3449364"/>
            </a:xfrm>
            <a:prstGeom prst="rect">
              <a:avLst/>
            </a:prstGeom>
            <a:ln w="28575">
              <a:solidFill>
                <a:schemeClr val="tx1"/>
              </a:solidFill>
            </a:ln>
          </p:spPr>
        </p:pic>
        <p:sp>
          <p:nvSpPr>
            <p:cNvPr id="12" name="TextBox 11">
              <a:extLst>
                <a:ext uri="{FF2B5EF4-FFF2-40B4-BE49-F238E27FC236}">
                  <a16:creationId xmlns:a16="http://schemas.microsoft.com/office/drawing/2014/main" id="{676CC522-7837-62FE-F29A-D3C9D473B880}"/>
                </a:ext>
              </a:extLst>
            </p:cNvPr>
            <p:cNvSpPr txBox="1"/>
            <p:nvPr/>
          </p:nvSpPr>
          <p:spPr>
            <a:xfrm>
              <a:off x="9838654" y="681037"/>
              <a:ext cx="1639518" cy="215444"/>
            </a:xfrm>
            <a:prstGeom prst="rect">
              <a:avLst/>
            </a:prstGeom>
            <a:noFill/>
          </p:spPr>
          <p:txBody>
            <a:bodyPr wrap="square">
              <a:spAutoFit/>
            </a:bodyPr>
            <a:lstStyle/>
            <a:p>
              <a:pPr algn="r"/>
              <a:r>
                <a:rPr lang="en-GB" sz="800" b="0" i="0" dirty="0">
                  <a:solidFill>
                    <a:srgbClr val="8A8D98"/>
                  </a:solidFill>
                  <a:effectLst/>
                  <a:latin typeface="Arial" panose="020B0604020202020204" pitchFamily="34" charset="0"/>
                  <a:cs typeface="Arial" panose="020B0604020202020204" pitchFamily="34" charset="0"/>
                </a:rPr>
                <a:t>© HOK Planning Mock Up</a:t>
              </a:r>
              <a:endParaRPr lang="en-GB" sz="800" dirty="0">
                <a:solidFill>
                  <a:srgbClr val="8A8D98"/>
                </a:solidFill>
                <a:latin typeface="Arial" panose="020B0604020202020204" pitchFamily="34" charset="0"/>
                <a:cs typeface="Arial" panose="020B0604020202020204" pitchFamily="34" charset="0"/>
              </a:endParaRPr>
            </a:p>
          </p:txBody>
        </p:sp>
      </p:grpSp>
      <p:grpSp>
        <p:nvGrpSpPr>
          <p:cNvPr id="5" name="Group 4" descr="A caption that says &quot;A planned development for Gateshead Quays&quot;.&#10;">
            <a:extLst>
              <a:ext uri="{FF2B5EF4-FFF2-40B4-BE49-F238E27FC236}">
                <a16:creationId xmlns:a16="http://schemas.microsoft.com/office/drawing/2014/main" id="{EAD0F5AD-6C0E-18B3-8F3B-F6F1584B645D}"/>
              </a:ext>
            </a:extLst>
          </p:cNvPr>
          <p:cNvGrpSpPr/>
          <p:nvPr/>
        </p:nvGrpSpPr>
        <p:grpSpPr>
          <a:xfrm>
            <a:off x="8302751" y="3885495"/>
            <a:ext cx="3309399" cy="1169551"/>
            <a:chOff x="5448603" y="2429595"/>
            <a:chExt cx="3309399" cy="1169551"/>
          </a:xfrm>
        </p:grpSpPr>
        <p:pic>
          <p:nvPicPr>
            <p:cNvPr id="2" name="Picture 1" descr="A black drop of water&#10;&#10;Description automatically generated">
              <a:extLst>
                <a:ext uri="{FF2B5EF4-FFF2-40B4-BE49-F238E27FC236}">
                  <a16:creationId xmlns:a16="http://schemas.microsoft.com/office/drawing/2014/main" id="{B9A9F9E7-8856-0FFA-F238-AD9949B1E7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8458431" y="2520766"/>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448603" y="2429595"/>
              <a:ext cx="3109291" cy="1169551"/>
            </a:xfrm>
            <a:prstGeom prst="rect">
              <a:avLst/>
            </a:prstGeom>
            <a:noFill/>
          </p:spPr>
          <p:txBody>
            <a:bodyPr wrap="square">
              <a:spAutoFit/>
            </a:bodyPr>
            <a:lstStyle/>
            <a:p>
              <a:pPr algn="r">
                <a:lnSpc>
                  <a:spcPct val="150000"/>
                </a:lnSpc>
              </a:pPr>
              <a:r>
                <a:rPr lang="en-GB" sz="1600" dirty="0">
                  <a:latin typeface="Linkpen 17a Print" panose="03050602060000000000" pitchFamily="66" charset="77"/>
                </a:rPr>
                <a:t>A planned development for Gateshead Quays.</a:t>
              </a:r>
            </a:p>
            <a:p>
              <a:pPr algn="r">
                <a:lnSpc>
                  <a:spcPct val="150000"/>
                </a:lnSpc>
              </a:pPr>
              <a:endParaRPr lang="en-GB" sz="1600" dirty="0">
                <a:latin typeface="Linkpen 17a Print" panose="03050602060000000000" pitchFamily="66" charset="77"/>
              </a:endParaRPr>
            </a:p>
          </p:txBody>
        </p:sp>
      </p:grpSp>
      <p:sp>
        <p:nvSpPr>
          <p:cNvPr id="9" name="TextBox 8">
            <a:extLst>
              <a:ext uri="{FF2B5EF4-FFF2-40B4-BE49-F238E27FC236}">
                <a16:creationId xmlns:a16="http://schemas.microsoft.com/office/drawing/2014/main" id="{9B9C21D6-B48E-35A7-B819-96494A3FDD61}"/>
              </a:ext>
            </a:extLst>
          </p:cNvPr>
          <p:cNvSpPr txBox="1"/>
          <p:nvPr/>
        </p:nvSpPr>
        <p:spPr>
          <a:xfrm>
            <a:off x="494268" y="5696581"/>
            <a:ext cx="10320035" cy="406971"/>
          </a:xfrm>
          <a:prstGeom prst="rect">
            <a:avLst/>
          </a:prstGeom>
          <a:noFill/>
        </p:spPr>
        <p:txBody>
          <a:bodyPr wrap="square">
            <a:spAutoFit/>
          </a:bodyPr>
          <a:lstStyle/>
          <a:p>
            <a:pPr>
              <a:lnSpc>
                <a:spcPts val="2420"/>
              </a:lnSpc>
            </a:pPr>
            <a:r>
              <a:rPr lang="en-GB" sz="2800" dirty="0">
                <a:solidFill>
                  <a:srgbClr val="EC5E43"/>
                </a:solidFill>
                <a:latin typeface="Superclarendon Rg" panose="02000505080000020003" pitchFamily="2" charset="77"/>
              </a:rPr>
              <a:t>What would you like to see change in Gateshead?</a:t>
            </a:r>
          </a:p>
        </p:txBody>
      </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85783" y="5396948"/>
            <a:ext cx="1706216" cy="1459610"/>
          </a:xfrm>
          <a:prstGeom prst="rect">
            <a:avLst/>
          </a:prstGeom>
        </p:spPr>
      </p:pic>
    </p:spTree>
    <p:extLst>
      <p:ext uri="{BB962C8B-B14F-4D97-AF65-F5344CB8AC3E}">
        <p14:creationId xmlns:p14="http://schemas.microsoft.com/office/powerpoint/2010/main" val="8657086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4A9DCBB-8D32-AEEF-37FB-B899915C1858}"/>
              </a:ext>
            </a:extLst>
          </p:cNvPr>
          <p:cNvSpPr>
            <a:spLocks noGrp="1"/>
          </p:cNvSpPr>
          <p:nvPr>
            <p:ph type="ctrTitle"/>
          </p:nvPr>
        </p:nvSpPr>
        <p:spPr>
          <a:xfrm>
            <a:off x="1524000" y="-1399623"/>
            <a:ext cx="9144000" cy="1092560"/>
          </a:xfrm>
        </p:spPr>
        <p:txBody>
          <a:bodyPr/>
          <a:lstStyle/>
          <a:p>
            <a:r>
              <a:rPr lang="en-US" dirty="0"/>
              <a:t>Following the war</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Following the War</a:t>
            </a:r>
          </a:p>
        </p:txBody>
      </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85783" y="-184107"/>
            <a:ext cx="1706216" cy="1459610"/>
          </a:xfrm>
          <a:prstGeom prst="rect">
            <a:avLst/>
          </a:prstGeom>
        </p:spPr>
      </p:pic>
      <p:sp>
        <p:nvSpPr>
          <p:cNvPr id="11" name="TextBox 10">
            <a:extLst>
              <a:ext uri="{FF2B5EF4-FFF2-40B4-BE49-F238E27FC236}">
                <a16:creationId xmlns:a16="http://schemas.microsoft.com/office/drawing/2014/main" id="{F43B20A7-235B-B850-7836-BCB1A1BEBAE4}"/>
              </a:ext>
            </a:extLst>
          </p:cNvPr>
          <p:cNvSpPr txBox="1"/>
          <p:nvPr/>
        </p:nvSpPr>
        <p:spPr>
          <a:xfrm>
            <a:off x="494269" y="1657028"/>
            <a:ext cx="11171258" cy="143885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During World War Two, building and expansion in Gateshead was halted as the factories in the town focused on war production. After the war, commercial building started again, and new factories appeared.</a:t>
            </a:r>
          </a:p>
        </p:txBody>
      </p:sp>
      <p:sp>
        <p:nvSpPr>
          <p:cNvPr id="12" name="TextBox 11">
            <a:extLst>
              <a:ext uri="{FF2B5EF4-FFF2-40B4-BE49-F238E27FC236}">
                <a16:creationId xmlns:a16="http://schemas.microsoft.com/office/drawing/2014/main" id="{79276222-48E8-6CC8-F7F5-7E32BB60E14C}"/>
              </a:ext>
            </a:extLst>
          </p:cNvPr>
          <p:cNvSpPr txBox="1"/>
          <p:nvPr/>
        </p:nvSpPr>
        <p:spPr>
          <a:xfrm>
            <a:off x="494269" y="3533521"/>
            <a:ext cx="11055928"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Many new factories were built on Kingsway on what is known as the Team Valley Trading Estate. Work had started on the Team Valley Trading Estate in 1936. It had been built with the goal of providing 15,000 jobs within fifteen years, but the war slowed its progress. The target of 15,000 workers was not reached until the 1960s.</a:t>
            </a:r>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4A9DCBB-8D32-AEEF-37FB-B899915C1858}"/>
              </a:ext>
            </a:extLst>
          </p:cNvPr>
          <p:cNvSpPr>
            <a:spLocks noGrp="1"/>
          </p:cNvSpPr>
          <p:nvPr>
            <p:ph type="ctrTitle"/>
          </p:nvPr>
        </p:nvSpPr>
        <p:spPr>
          <a:xfrm>
            <a:off x="1524000" y="-1399623"/>
            <a:ext cx="9144000" cy="1092560"/>
          </a:xfrm>
        </p:spPr>
        <p:txBody>
          <a:bodyPr/>
          <a:lstStyle/>
          <a:p>
            <a:r>
              <a:rPr lang="en-US" dirty="0"/>
              <a:t>Urban Housing</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659233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Urban Housing</a:t>
            </a:r>
          </a:p>
        </p:txBody>
      </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85783" y="-184107"/>
            <a:ext cx="1706216" cy="1459610"/>
          </a:xfrm>
          <a:prstGeom prst="rect">
            <a:avLst/>
          </a:prstGeom>
        </p:spPr>
      </p:pic>
      <p:grpSp>
        <p:nvGrpSpPr>
          <p:cNvPr id="5" name="Group 4" descr="Two photographs of buildings and rubble.">
            <a:extLst>
              <a:ext uri="{FF2B5EF4-FFF2-40B4-BE49-F238E27FC236}">
                <a16:creationId xmlns:a16="http://schemas.microsoft.com/office/drawing/2014/main" id="{43A98C3E-6E30-3DAD-8CC9-2DF7347DBF34}"/>
              </a:ext>
            </a:extLst>
          </p:cNvPr>
          <p:cNvGrpSpPr/>
          <p:nvPr/>
        </p:nvGrpSpPr>
        <p:grpSpPr>
          <a:xfrm>
            <a:off x="788329" y="1411019"/>
            <a:ext cx="4300491" cy="4652902"/>
            <a:chOff x="788330" y="1444467"/>
            <a:chExt cx="4052126" cy="4384184"/>
          </a:xfrm>
        </p:grpSpPr>
        <p:pic>
          <p:nvPicPr>
            <p:cNvPr id="2" name="Content Placeholder 4" descr="A collage of buildings and rubble&#10;&#10;Description automatically generated with medium confidence">
              <a:extLst>
                <a:ext uri="{FF2B5EF4-FFF2-40B4-BE49-F238E27FC236}">
                  <a16:creationId xmlns:a16="http://schemas.microsoft.com/office/drawing/2014/main" id="{116462EA-C412-62E8-5B7D-149A2ED8B16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8200" y="1477313"/>
              <a:ext cx="4002256" cy="4351338"/>
            </a:xfrm>
            <a:prstGeom prst="rect">
              <a:avLst/>
            </a:prstGeom>
            <a:ln w="28575">
              <a:solidFill>
                <a:schemeClr val="tx1"/>
              </a:solidFill>
            </a:ln>
          </p:spPr>
        </p:pic>
        <p:sp>
          <p:nvSpPr>
            <p:cNvPr id="3" name="TextBox 2">
              <a:extLst>
                <a:ext uri="{FF2B5EF4-FFF2-40B4-BE49-F238E27FC236}">
                  <a16:creationId xmlns:a16="http://schemas.microsoft.com/office/drawing/2014/main" id="{60B35C8D-6804-DB44-C361-CB8C0B4C3FC8}"/>
                </a:ext>
              </a:extLst>
            </p:cNvPr>
            <p:cNvSpPr txBox="1"/>
            <p:nvPr/>
          </p:nvSpPr>
          <p:spPr>
            <a:xfrm>
              <a:off x="788330" y="1444467"/>
              <a:ext cx="1746148" cy="246221"/>
            </a:xfrm>
            <a:prstGeom prst="rect">
              <a:avLst/>
            </a:prstGeom>
            <a:noFill/>
          </p:spPr>
          <p:txBody>
            <a:bodyPr wrap="square">
              <a:spAutoFit/>
            </a:bodyPr>
            <a:lstStyle/>
            <a:p>
              <a:r>
                <a:rPr lang="en-GB" sz="1000" b="0" i="0" dirty="0">
                  <a:solidFill>
                    <a:srgbClr val="CEC8BB"/>
                  </a:solidFill>
                  <a:effectLst/>
                  <a:latin typeface="Arial" panose="020B0604020202020204" pitchFamily="34" charset="0"/>
                  <a:cs typeface="Arial" panose="020B0604020202020204" pitchFamily="34" charset="0"/>
                </a:rPr>
                <a:t>© Unknown Photographer</a:t>
              </a:r>
              <a:endParaRPr lang="en-GB" sz="1000" dirty="0">
                <a:solidFill>
                  <a:srgbClr val="CEC8BB"/>
                </a:solidFill>
                <a:latin typeface="Arial" panose="020B0604020202020204" pitchFamily="34" charset="0"/>
                <a:cs typeface="Arial" panose="020B0604020202020204" pitchFamily="34" charset="0"/>
              </a:endParaRPr>
            </a:p>
          </p:txBody>
        </p:sp>
      </p:grpSp>
      <p:sp>
        <p:nvSpPr>
          <p:cNvPr id="11" name="TextBox 10">
            <a:extLst>
              <a:ext uri="{FF2B5EF4-FFF2-40B4-BE49-F238E27FC236}">
                <a16:creationId xmlns:a16="http://schemas.microsoft.com/office/drawing/2014/main" id="{F43B20A7-235B-B850-7836-BCB1A1BEBAE4}"/>
              </a:ext>
            </a:extLst>
          </p:cNvPr>
          <p:cNvSpPr txBox="1"/>
          <p:nvPr/>
        </p:nvSpPr>
        <p:spPr>
          <a:xfrm>
            <a:off x="5436703" y="1570383"/>
            <a:ext cx="6228823"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1950s, the government wanted to revamp living conditions in the country.</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Lots of people were living in ‘slum’ housing and Gateshead was no exception. People were cramped in one room, and many didn’t have a flushing toilet or running water facilities.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Work began to demolish the old houses and build new, spacious high-rise flats, such as those in Barn Close – the first high-rise buildings to be built in Gateshead.</a:t>
            </a:r>
          </a:p>
        </p:txBody>
      </p:sp>
    </p:spTree>
    <p:extLst>
      <p:ext uri="{BB962C8B-B14F-4D97-AF65-F5344CB8AC3E}">
        <p14:creationId xmlns:p14="http://schemas.microsoft.com/office/powerpoint/2010/main" val="31478274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4A9DCBB-8D32-AEEF-37FB-B899915C1858}"/>
              </a:ext>
            </a:extLst>
          </p:cNvPr>
          <p:cNvSpPr>
            <a:spLocks noGrp="1"/>
          </p:cNvSpPr>
          <p:nvPr>
            <p:ph type="ctrTitle"/>
          </p:nvPr>
        </p:nvSpPr>
        <p:spPr>
          <a:xfrm>
            <a:off x="1524000" y="-1418316"/>
            <a:ext cx="9144000" cy="1092560"/>
          </a:xfrm>
        </p:spPr>
        <p:txBody>
          <a:bodyPr/>
          <a:lstStyle/>
          <a:p>
            <a:r>
              <a:rPr lang="en-US" dirty="0"/>
              <a:t>New Jobs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659233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New Jobs</a:t>
            </a:r>
          </a:p>
        </p:txBody>
      </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85783" y="-184107"/>
            <a:ext cx="1706216" cy="1459610"/>
          </a:xfrm>
          <a:prstGeom prst="rect">
            <a:avLst/>
          </a:prstGeom>
        </p:spPr>
      </p:pic>
      <p:sp>
        <p:nvSpPr>
          <p:cNvPr id="11" name="TextBox 10">
            <a:extLst>
              <a:ext uri="{FF2B5EF4-FFF2-40B4-BE49-F238E27FC236}">
                <a16:creationId xmlns:a16="http://schemas.microsoft.com/office/drawing/2014/main" id="{F43B20A7-235B-B850-7836-BCB1A1BEBAE4}"/>
              </a:ext>
            </a:extLst>
          </p:cNvPr>
          <p:cNvSpPr txBox="1"/>
          <p:nvPr/>
        </p:nvSpPr>
        <p:spPr>
          <a:xfrm>
            <a:off x="494269" y="1244064"/>
            <a:ext cx="5360437"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1951, work began to build a pair of coal-fired power stations at Stella. They started to produce electricity in 1954 and provided jobs for many people in Gateshead.</a:t>
            </a:r>
          </a:p>
        </p:txBody>
      </p:sp>
      <p:grpSp>
        <p:nvGrpSpPr>
          <p:cNvPr id="15" name="Group 14" descr="A photograph of a river with a power station and cooling towers.">
            <a:extLst>
              <a:ext uri="{FF2B5EF4-FFF2-40B4-BE49-F238E27FC236}">
                <a16:creationId xmlns:a16="http://schemas.microsoft.com/office/drawing/2014/main" id="{CFF600E8-3066-4BF6-1E24-3B0DD5F470E8}"/>
              </a:ext>
            </a:extLst>
          </p:cNvPr>
          <p:cNvGrpSpPr/>
          <p:nvPr/>
        </p:nvGrpSpPr>
        <p:grpSpPr>
          <a:xfrm>
            <a:off x="656539" y="2891293"/>
            <a:ext cx="4145353" cy="3175875"/>
            <a:chOff x="954594" y="1895383"/>
            <a:chExt cx="4455818" cy="3413731"/>
          </a:xfrm>
        </p:grpSpPr>
        <p:pic>
          <p:nvPicPr>
            <p:cNvPr id="8" name="Picture 7" descr="A river with a factory and smokestacks&#10;&#10;Description automatically generated">
              <a:extLst>
                <a:ext uri="{FF2B5EF4-FFF2-40B4-BE49-F238E27FC236}">
                  <a16:creationId xmlns:a16="http://schemas.microsoft.com/office/drawing/2014/main" id="{D8965224-8C8A-C589-7167-1AD968E8A5F4}"/>
                </a:ext>
              </a:extLst>
            </p:cNvPr>
            <p:cNvPicPr>
              <a:picLocks noChangeAspect="1"/>
            </p:cNvPicPr>
            <p:nvPr/>
          </p:nvPicPr>
          <p:blipFill>
            <a:blip r:embed="rId5"/>
            <a:stretch>
              <a:fillRect/>
            </a:stretch>
          </p:blipFill>
          <p:spPr>
            <a:xfrm>
              <a:off x="954594" y="1895383"/>
              <a:ext cx="4455818" cy="3413731"/>
            </a:xfrm>
            <a:prstGeom prst="rect">
              <a:avLst/>
            </a:prstGeom>
            <a:ln w="28575">
              <a:solidFill>
                <a:schemeClr val="tx1"/>
              </a:solidFill>
            </a:ln>
          </p:spPr>
        </p:pic>
        <p:sp>
          <p:nvSpPr>
            <p:cNvPr id="9" name="TextBox 8">
              <a:extLst>
                <a:ext uri="{FF2B5EF4-FFF2-40B4-BE49-F238E27FC236}">
                  <a16:creationId xmlns:a16="http://schemas.microsoft.com/office/drawing/2014/main" id="{E67663A6-C6B6-54B4-9B76-5FD6EC42BE0B}"/>
                </a:ext>
              </a:extLst>
            </p:cNvPr>
            <p:cNvSpPr txBox="1"/>
            <p:nvPr/>
          </p:nvSpPr>
          <p:spPr>
            <a:xfrm>
              <a:off x="954594" y="5093670"/>
              <a:ext cx="2185214" cy="215444"/>
            </a:xfrm>
            <a:prstGeom prst="rect">
              <a:avLst/>
            </a:prstGeom>
            <a:noFill/>
          </p:spPr>
          <p:txBody>
            <a:bodyPr wrap="none" rtlCol="0">
              <a:spAutoFit/>
            </a:bodyPr>
            <a:lstStyle/>
            <a:p>
              <a:r>
                <a:rPr lang="en-GB" sz="800" dirty="0">
                  <a:latin typeface="Arial" panose="020B0604020202020204" pitchFamily="34" charset="0"/>
                  <a:cs typeface="Arial" panose="020B0604020202020204" pitchFamily="34" charset="0"/>
                </a:rPr>
                <a:t>© Public Domain from Wikimedia Commons</a:t>
              </a:r>
            </a:p>
          </p:txBody>
        </p:sp>
      </p:grpSp>
      <p:grpSp>
        <p:nvGrpSpPr>
          <p:cNvPr id="14" name="Group 13" descr="A photograph of the demolishing of the power station cooling towers.">
            <a:extLst>
              <a:ext uri="{FF2B5EF4-FFF2-40B4-BE49-F238E27FC236}">
                <a16:creationId xmlns:a16="http://schemas.microsoft.com/office/drawing/2014/main" id="{CAABEA48-757C-B559-93C8-7D072BD2D82F}"/>
              </a:ext>
            </a:extLst>
          </p:cNvPr>
          <p:cNvGrpSpPr/>
          <p:nvPr/>
        </p:nvGrpSpPr>
        <p:grpSpPr>
          <a:xfrm>
            <a:off x="5928848" y="1590307"/>
            <a:ext cx="5679357" cy="3574930"/>
            <a:chOff x="6313813" y="1787661"/>
            <a:chExt cx="5438063" cy="3423045"/>
          </a:xfrm>
        </p:grpSpPr>
        <p:pic>
          <p:nvPicPr>
            <p:cNvPr id="12" name="Picture 11">
              <a:extLst>
                <a:ext uri="{FF2B5EF4-FFF2-40B4-BE49-F238E27FC236}">
                  <a16:creationId xmlns:a16="http://schemas.microsoft.com/office/drawing/2014/main" id="{6E2F7DE0-1DD6-4943-586C-8E3413CBB2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26170" y="1796975"/>
              <a:ext cx="5425706" cy="3413731"/>
            </a:xfrm>
            <a:prstGeom prst="rect">
              <a:avLst/>
            </a:prstGeom>
            <a:ln w="28575">
              <a:solidFill>
                <a:schemeClr val="tx1"/>
              </a:solidFill>
            </a:ln>
          </p:spPr>
        </p:pic>
        <p:sp>
          <p:nvSpPr>
            <p:cNvPr id="13" name="TextBox 12">
              <a:extLst>
                <a:ext uri="{FF2B5EF4-FFF2-40B4-BE49-F238E27FC236}">
                  <a16:creationId xmlns:a16="http://schemas.microsoft.com/office/drawing/2014/main" id="{DF9691A6-D65D-557C-B17A-0EE973670403}"/>
                </a:ext>
              </a:extLst>
            </p:cNvPr>
            <p:cNvSpPr txBox="1"/>
            <p:nvPr/>
          </p:nvSpPr>
          <p:spPr>
            <a:xfrm>
              <a:off x="6313813" y="1787661"/>
              <a:ext cx="1244251" cy="215444"/>
            </a:xfrm>
            <a:prstGeom prst="rect">
              <a:avLst/>
            </a:prstGeom>
            <a:noFill/>
          </p:spPr>
          <p:txBody>
            <a:bodyPr wrap="none" rtlCol="0">
              <a:spAutoFit/>
            </a:bodyPr>
            <a:lstStyle/>
            <a:p>
              <a:r>
                <a:rPr lang="en-GB" sz="800" dirty="0">
                  <a:solidFill>
                    <a:srgbClr val="B4D8F2"/>
                  </a:solidFill>
                  <a:latin typeface="Arial" panose="020B0604020202020204" pitchFamily="34" charset="0"/>
                  <a:cs typeface="Arial" panose="020B0604020202020204" pitchFamily="34" charset="0"/>
                </a:rPr>
                <a:t>© </a:t>
              </a:r>
              <a:r>
                <a:rPr lang="en-GB" sz="800" dirty="0" err="1">
                  <a:solidFill>
                    <a:srgbClr val="B4D8F2"/>
                  </a:solidFill>
                  <a:latin typeface="Arial" panose="020B0604020202020204" pitchFamily="34" charset="0"/>
                  <a:cs typeface="Arial" panose="020B0604020202020204" pitchFamily="34" charset="0"/>
                </a:rPr>
                <a:t>Alamy</a:t>
              </a:r>
              <a:r>
                <a:rPr lang="en-GB" sz="800" dirty="0">
                  <a:solidFill>
                    <a:srgbClr val="B4D8F2"/>
                  </a:solidFill>
                  <a:latin typeface="Arial" panose="020B0604020202020204" pitchFamily="34" charset="0"/>
                  <a:cs typeface="Arial" panose="020B0604020202020204" pitchFamily="34" charset="0"/>
                </a:rPr>
                <a:t> ref: 2HR2R7X</a:t>
              </a:r>
            </a:p>
          </p:txBody>
        </p:sp>
      </p:grpSp>
      <p:sp>
        <p:nvSpPr>
          <p:cNvPr id="6" name="TextBox 5">
            <a:extLst>
              <a:ext uri="{FF2B5EF4-FFF2-40B4-BE49-F238E27FC236}">
                <a16:creationId xmlns:a16="http://schemas.microsoft.com/office/drawing/2014/main" id="{534923CB-B3C2-9678-776C-5E10C293CDCF}"/>
              </a:ext>
            </a:extLst>
          </p:cNvPr>
          <p:cNvSpPr txBox="1"/>
          <p:nvPr/>
        </p:nvSpPr>
        <p:spPr>
          <a:xfrm>
            <a:off x="5255740" y="5369914"/>
            <a:ext cx="6592331"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power stations were decommissioned in 1991 and demolished throughout the 1990s. The four cooling towers were demolished using explosives in 1992.</a:t>
            </a:r>
          </a:p>
        </p:txBody>
      </p:sp>
    </p:spTree>
    <p:extLst>
      <p:ext uri="{BB962C8B-B14F-4D97-AF65-F5344CB8AC3E}">
        <p14:creationId xmlns:p14="http://schemas.microsoft.com/office/powerpoint/2010/main" val="23715252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63B473-B8CE-39A2-A30E-638625913734}"/>
              </a:ext>
            </a:extLst>
          </p:cNvPr>
          <p:cNvSpPr>
            <a:spLocks noGrp="1"/>
          </p:cNvSpPr>
          <p:nvPr>
            <p:ph type="ctrTitle"/>
          </p:nvPr>
        </p:nvSpPr>
        <p:spPr>
          <a:xfrm>
            <a:off x="1524000" y="-1334156"/>
            <a:ext cx="9144000" cy="922131"/>
          </a:xfrm>
        </p:spPr>
        <p:txBody>
          <a:bodyPr/>
          <a:lstStyle/>
          <a:p>
            <a:r>
              <a:rPr lang="en-US" dirty="0"/>
              <a:t>Mine closures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Mine Closures</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476917"/>
            <a:ext cx="4012417"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Coal mining reached its peak in the 1920s and the two world wars boosted the need for coal, but mining it proved difficult. After the wars, the demand for coal decreased and many mines were declared ‘uneconomic’. Between 1950 and 1970, around a hundred coal mines in the North East were closed, having devastating consequences for the communities that relied on mining for work.</a:t>
            </a:r>
          </a:p>
        </p:txBody>
      </p:sp>
      <p:sp>
        <p:nvSpPr>
          <p:cNvPr id="10" name="TextBox 9">
            <a:extLst>
              <a:ext uri="{FF2B5EF4-FFF2-40B4-BE49-F238E27FC236}">
                <a16:creationId xmlns:a16="http://schemas.microsoft.com/office/drawing/2014/main" id="{1158C7A5-20ED-F557-B270-8701568F772A}"/>
              </a:ext>
            </a:extLst>
          </p:cNvPr>
          <p:cNvSpPr txBox="1"/>
          <p:nvPr/>
        </p:nvSpPr>
        <p:spPr>
          <a:xfrm>
            <a:off x="4769706" y="1365706"/>
            <a:ext cx="688311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There were many collieries in Gateshead that closed down leading to a loss of jobs. These included:</a:t>
            </a:r>
          </a:p>
        </p:txBody>
      </p:sp>
      <p:sp>
        <p:nvSpPr>
          <p:cNvPr id="9" name="TextBox 8">
            <a:extLst>
              <a:ext uri="{FF2B5EF4-FFF2-40B4-BE49-F238E27FC236}">
                <a16:creationId xmlns:a16="http://schemas.microsoft.com/office/drawing/2014/main" id="{9B9C21D6-B48E-35A7-B819-96494A3FDD61}"/>
              </a:ext>
            </a:extLst>
          </p:cNvPr>
          <p:cNvSpPr txBox="1"/>
          <p:nvPr/>
        </p:nvSpPr>
        <p:spPr>
          <a:xfrm>
            <a:off x="4814621" y="2468156"/>
            <a:ext cx="6883110" cy="400110"/>
          </a:xfrm>
          <a:prstGeom prst="rect">
            <a:avLst/>
          </a:prstGeom>
          <a:noFill/>
        </p:spPr>
        <p:txBody>
          <a:bodyPr wrap="square">
            <a:spAutoFit/>
          </a:bodyPr>
          <a:lstStyle/>
          <a:p>
            <a:pPr>
              <a:lnSpc>
                <a:spcPts val="2420"/>
              </a:lnSpc>
            </a:pPr>
            <a:r>
              <a:rPr lang="en-GB" sz="2000" dirty="0">
                <a:solidFill>
                  <a:srgbClr val="EC5E43"/>
                </a:solidFill>
                <a:latin typeface="Superclarendon Rg" panose="02000505080000020003" pitchFamily="2" charset="77"/>
              </a:rPr>
              <a:t>Felling Colliery </a:t>
            </a:r>
            <a:r>
              <a:rPr lang="en-GB" sz="2000" dirty="0">
                <a:latin typeface="Superclarendon Rg" panose="02000505080000020003" pitchFamily="2" charset="77"/>
              </a:rPr>
              <a:t>closed in 1931.</a:t>
            </a:r>
          </a:p>
        </p:txBody>
      </p:sp>
      <p:sp>
        <p:nvSpPr>
          <p:cNvPr id="11" name="TextBox 10">
            <a:extLst>
              <a:ext uri="{FF2B5EF4-FFF2-40B4-BE49-F238E27FC236}">
                <a16:creationId xmlns:a16="http://schemas.microsoft.com/office/drawing/2014/main" id="{7FB49D2B-9AF3-FA4C-D68B-1ADE93C14377}"/>
              </a:ext>
            </a:extLst>
          </p:cNvPr>
          <p:cNvSpPr txBox="1"/>
          <p:nvPr/>
        </p:nvSpPr>
        <p:spPr>
          <a:xfrm>
            <a:off x="4814621" y="3201445"/>
            <a:ext cx="6883110" cy="400110"/>
          </a:xfrm>
          <a:prstGeom prst="rect">
            <a:avLst/>
          </a:prstGeom>
          <a:noFill/>
        </p:spPr>
        <p:txBody>
          <a:bodyPr wrap="square">
            <a:spAutoFit/>
          </a:bodyPr>
          <a:lstStyle/>
          <a:p>
            <a:pPr>
              <a:lnSpc>
                <a:spcPts val="2420"/>
              </a:lnSpc>
            </a:pPr>
            <a:r>
              <a:rPr lang="en-GB" sz="2000" dirty="0">
                <a:solidFill>
                  <a:srgbClr val="EC5E43"/>
                </a:solidFill>
                <a:latin typeface="Superclarendon Rg" panose="02000505080000020003" pitchFamily="2" charset="77"/>
              </a:rPr>
              <a:t>Springwell Colliery </a:t>
            </a:r>
            <a:r>
              <a:rPr lang="en-GB" sz="2000" dirty="0">
                <a:latin typeface="Superclarendon Rg" panose="02000505080000020003" pitchFamily="2" charset="77"/>
              </a:rPr>
              <a:t>closed in 1932.</a:t>
            </a:r>
          </a:p>
        </p:txBody>
      </p:sp>
      <p:sp>
        <p:nvSpPr>
          <p:cNvPr id="12" name="TextBox 11">
            <a:extLst>
              <a:ext uri="{FF2B5EF4-FFF2-40B4-BE49-F238E27FC236}">
                <a16:creationId xmlns:a16="http://schemas.microsoft.com/office/drawing/2014/main" id="{A4F4A0BE-308B-F46B-111C-31D4601CBEFA}"/>
              </a:ext>
            </a:extLst>
          </p:cNvPr>
          <p:cNvSpPr txBox="1"/>
          <p:nvPr/>
        </p:nvSpPr>
        <p:spPr>
          <a:xfrm>
            <a:off x="4843453" y="3969699"/>
            <a:ext cx="6883110" cy="400110"/>
          </a:xfrm>
          <a:prstGeom prst="rect">
            <a:avLst/>
          </a:prstGeom>
          <a:noFill/>
        </p:spPr>
        <p:txBody>
          <a:bodyPr wrap="square">
            <a:spAutoFit/>
          </a:bodyPr>
          <a:lstStyle/>
          <a:p>
            <a:pPr>
              <a:lnSpc>
                <a:spcPts val="2420"/>
              </a:lnSpc>
            </a:pPr>
            <a:r>
              <a:rPr lang="en-GB" sz="2000" dirty="0" err="1">
                <a:solidFill>
                  <a:srgbClr val="EC5E43"/>
                </a:solidFill>
                <a:latin typeface="Superclarendon Rg" panose="02000505080000020003" pitchFamily="2" charset="77"/>
              </a:rPr>
              <a:t>Heworth</a:t>
            </a:r>
            <a:r>
              <a:rPr lang="en-GB" sz="2000" dirty="0">
                <a:solidFill>
                  <a:srgbClr val="EC5E43"/>
                </a:solidFill>
                <a:latin typeface="Superclarendon Rg" panose="02000505080000020003" pitchFamily="2" charset="77"/>
              </a:rPr>
              <a:t> Colliery </a:t>
            </a:r>
            <a:r>
              <a:rPr lang="en-GB" sz="2000" dirty="0">
                <a:latin typeface="Superclarendon Rg" panose="02000505080000020003" pitchFamily="2" charset="77"/>
              </a:rPr>
              <a:t>closed in 1963.</a:t>
            </a:r>
          </a:p>
        </p:txBody>
      </p:sp>
      <p:sp>
        <p:nvSpPr>
          <p:cNvPr id="13" name="TextBox 12">
            <a:extLst>
              <a:ext uri="{FF2B5EF4-FFF2-40B4-BE49-F238E27FC236}">
                <a16:creationId xmlns:a16="http://schemas.microsoft.com/office/drawing/2014/main" id="{DFD5F069-9D06-CA52-4977-242707EAB4B0}"/>
              </a:ext>
            </a:extLst>
          </p:cNvPr>
          <p:cNvSpPr txBox="1"/>
          <p:nvPr/>
        </p:nvSpPr>
        <p:spPr>
          <a:xfrm>
            <a:off x="4814621" y="4770022"/>
            <a:ext cx="6883110" cy="400110"/>
          </a:xfrm>
          <a:prstGeom prst="rect">
            <a:avLst/>
          </a:prstGeom>
          <a:noFill/>
        </p:spPr>
        <p:txBody>
          <a:bodyPr wrap="square">
            <a:spAutoFit/>
          </a:bodyPr>
          <a:lstStyle/>
          <a:p>
            <a:pPr>
              <a:lnSpc>
                <a:spcPts val="2420"/>
              </a:lnSpc>
            </a:pPr>
            <a:r>
              <a:rPr lang="en-GB" sz="2000" dirty="0" err="1">
                <a:solidFill>
                  <a:srgbClr val="EC5E43"/>
                </a:solidFill>
                <a:latin typeface="Superclarendon Rg" panose="02000505080000020003" pitchFamily="2" charset="77"/>
              </a:rPr>
              <a:t>Kibblesworth</a:t>
            </a:r>
            <a:r>
              <a:rPr lang="en-GB" sz="2000" dirty="0">
                <a:solidFill>
                  <a:srgbClr val="EC5E43"/>
                </a:solidFill>
                <a:latin typeface="Superclarendon Rg" panose="02000505080000020003" pitchFamily="2" charset="77"/>
              </a:rPr>
              <a:t> Colliery </a:t>
            </a:r>
            <a:r>
              <a:rPr lang="en-GB" sz="2000" dirty="0">
                <a:latin typeface="Superclarendon Rg" panose="02000505080000020003" pitchFamily="2" charset="77"/>
              </a:rPr>
              <a:t>closed in 1974.</a:t>
            </a:r>
          </a:p>
        </p:txBody>
      </p:sp>
      <p:sp>
        <p:nvSpPr>
          <p:cNvPr id="14" name="TextBox 13">
            <a:extLst>
              <a:ext uri="{FF2B5EF4-FFF2-40B4-BE49-F238E27FC236}">
                <a16:creationId xmlns:a16="http://schemas.microsoft.com/office/drawing/2014/main" id="{ACCA7B4F-99BB-982E-AE30-6EFE645F3D42}"/>
              </a:ext>
            </a:extLst>
          </p:cNvPr>
          <p:cNvSpPr txBox="1"/>
          <p:nvPr/>
        </p:nvSpPr>
        <p:spPr>
          <a:xfrm>
            <a:off x="4814621" y="5570345"/>
            <a:ext cx="6883110" cy="400110"/>
          </a:xfrm>
          <a:prstGeom prst="rect">
            <a:avLst/>
          </a:prstGeom>
          <a:noFill/>
        </p:spPr>
        <p:txBody>
          <a:bodyPr wrap="square">
            <a:spAutoFit/>
          </a:bodyPr>
          <a:lstStyle/>
          <a:p>
            <a:pPr>
              <a:lnSpc>
                <a:spcPts val="2420"/>
              </a:lnSpc>
            </a:pPr>
            <a:r>
              <a:rPr lang="en-GB" sz="2000" dirty="0">
                <a:solidFill>
                  <a:srgbClr val="EC5E43"/>
                </a:solidFill>
                <a:latin typeface="Superclarendon Rg" panose="02000505080000020003" pitchFamily="2" charset="77"/>
              </a:rPr>
              <a:t>Wardley Colliery </a:t>
            </a:r>
            <a:r>
              <a:rPr lang="en-GB" sz="2000" dirty="0">
                <a:latin typeface="Superclarendon Rg" panose="02000505080000020003" pitchFamily="2" charset="77"/>
              </a:rPr>
              <a:t>closed in 1974.</a:t>
            </a:r>
          </a:p>
        </p:txBody>
      </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85783" y="5396948"/>
            <a:ext cx="1706216" cy="1459610"/>
          </a:xfrm>
          <a:prstGeom prst="rect">
            <a:avLst/>
          </a:prstGeom>
        </p:spPr>
      </p:pic>
    </p:spTree>
    <p:extLst>
      <p:ext uri="{BB962C8B-B14F-4D97-AF65-F5344CB8AC3E}">
        <p14:creationId xmlns:p14="http://schemas.microsoft.com/office/powerpoint/2010/main" val="1892814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9"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63B473-B8CE-39A2-A30E-638625913734}"/>
              </a:ext>
            </a:extLst>
          </p:cNvPr>
          <p:cNvSpPr>
            <a:spLocks noGrp="1"/>
          </p:cNvSpPr>
          <p:nvPr>
            <p:ph type="ctrTitle"/>
          </p:nvPr>
        </p:nvSpPr>
        <p:spPr>
          <a:xfrm>
            <a:off x="1524000" y="-1361624"/>
            <a:ext cx="9144000" cy="922131"/>
          </a:xfrm>
        </p:spPr>
        <p:txBody>
          <a:bodyPr/>
          <a:lstStyle/>
          <a:p>
            <a:r>
              <a:rPr lang="en-US" dirty="0"/>
              <a:t>Mine closures part 2</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Mine Closures</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04252"/>
            <a:ext cx="11108727" cy="515526"/>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final coal mine in Gateshead, Marley Hill Colliery, closed in 1983.</a:t>
            </a:r>
          </a:p>
        </p:txBody>
      </p:sp>
      <p:grpSp>
        <p:nvGrpSpPr>
          <p:cNvPr id="5" name="Group 4" descr="A photo of pitmen three men, George Oxley, William Armstrong and Bow Cowell with their two pit ponies at Marley Hill colliery the day it closed.">
            <a:extLst>
              <a:ext uri="{FF2B5EF4-FFF2-40B4-BE49-F238E27FC236}">
                <a16:creationId xmlns:a16="http://schemas.microsoft.com/office/drawing/2014/main" id="{BD9F26A3-5B8B-9FFB-57BB-8D2F6923533E}"/>
              </a:ext>
            </a:extLst>
          </p:cNvPr>
          <p:cNvGrpSpPr/>
          <p:nvPr/>
        </p:nvGrpSpPr>
        <p:grpSpPr>
          <a:xfrm>
            <a:off x="801738" y="1940011"/>
            <a:ext cx="5701488" cy="4062737"/>
            <a:chOff x="974732" y="1952321"/>
            <a:chExt cx="5250688" cy="3741508"/>
          </a:xfrm>
        </p:grpSpPr>
        <p:pic>
          <p:nvPicPr>
            <p:cNvPr id="2" name="Picture 1">
              <a:extLst>
                <a:ext uri="{FF2B5EF4-FFF2-40B4-BE49-F238E27FC236}">
                  <a16:creationId xmlns:a16="http://schemas.microsoft.com/office/drawing/2014/main" id="{BABDB7C4-40F9-E87C-8C89-5671E891AD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4732" y="1952321"/>
              <a:ext cx="5250688" cy="3741508"/>
            </a:xfrm>
            <a:prstGeom prst="rect">
              <a:avLst/>
            </a:prstGeom>
            <a:ln w="28575">
              <a:solidFill>
                <a:schemeClr val="tx1"/>
              </a:solidFill>
            </a:ln>
          </p:spPr>
        </p:pic>
        <p:sp>
          <p:nvSpPr>
            <p:cNvPr id="3" name="TextBox 2">
              <a:extLst>
                <a:ext uri="{FF2B5EF4-FFF2-40B4-BE49-F238E27FC236}">
                  <a16:creationId xmlns:a16="http://schemas.microsoft.com/office/drawing/2014/main" id="{2B919DF7-75AF-119F-E100-2EFCBBA4AE5F}"/>
                </a:ext>
              </a:extLst>
            </p:cNvPr>
            <p:cNvSpPr txBox="1"/>
            <p:nvPr/>
          </p:nvSpPr>
          <p:spPr>
            <a:xfrm>
              <a:off x="974732" y="5478385"/>
              <a:ext cx="1188146" cy="215444"/>
            </a:xfrm>
            <a:prstGeom prst="rect">
              <a:avLst/>
            </a:prstGeom>
            <a:noFill/>
          </p:spPr>
          <p:txBody>
            <a:bodyPr wrap="none" rtlCol="0">
              <a:spAutoFit/>
            </a:bodyPr>
            <a:lstStyle/>
            <a:p>
              <a:r>
                <a:rPr lang="en-GB" sz="800" dirty="0">
                  <a:latin typeface="Arial" panose="020B0604020202020204" pitchFamily="34" charset="0"/>
                  <a:cs typeface="Arial" panose="020B0604020202020204" pitchFamily="34" charset="0"/>
                </a:rPr>
                <a:t>© </a:t>
              </a:r>
              <a:r>
                <a:rPr lang="en-GB" sz="800" dirty="0" err="1">
                  <a:latin typeface="Arial" panose="020B0604020202020204" pitchFamily="34" charset="0"/>
                  <a:cs typeface="Arial" panose="020B0604020202020204" pitchFamily="34" charset="0"/>
                </a:rPr>
                <a:t>Alamy</a:t>
              </a:r>
              <a:r>
                <a:rPr lang="en-GB" sz="800" dirty="0">
                  <a:latin typeface="Arial" panose="020B0604020202020204" pitchFamily="34" charset="0"/>
                  <a:cs typeface="Arial" panose="020B0604020202020204" pitchFamily="34" charset="0"/>
                </a:rPr>
                <a:t> ref: B58GEC</a:t>
              </a:r>
            </a:p>
          </p:txBody>
        </p:sp>
      </p:grpSp>
      <p:sp>
        <p:nvSpPr>
          <p:cNvPr id="10" name="TextBox 9">
            <a:extLst>
              <a:ext uri="{FF2B5EF4-FFF2-40B4-BE49-F238E27FC236}">
                <a16:creationId xmlns:a16="http://schemas.microsoft.com/office/drawing/2014/main" id="{1158C7A5-20ED-F557-B270-8701568F772A}"/>
              </a:ext>
            </a:extLst>
          </p:cNvPr>
          <p:cNvSpPr txBox="1"/>
          <p:nvPr/>
        </p:nvSpPr>
        <p:spPr>
          <a:xfrm>
            <a:off x="6828183" y="2559454"/>
            <a:ext cx="4744996" cy="282385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This picture shows pitmen George Oxley, William Armstrong and Bow Cowell with their pit ponies at Marley Hill. It was taken on the day that the colliery closed.</a:t>
            </a:r>
          </a:p>
        </p:txBody>
      </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85783" y="5396948"/>
            <a:ext cx="1706216" cy="1459610"/>
          </a:xfrm>
          <a:prstGeom prst="rect">
            <a:avLst/>
          </a:prstGeom>
        </p:spPr>
      </p:pic>
    </p:spTree>
    <p:extLst>
      <p:ext uri="{BB962C8B-B14F-4D97-AF65-F5344CB8AC3E}">
        <p14:creationId xmlns:p14="http://schemas.microsoft.com/office/powerpoint/2010/main" val="36268123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63B473-B8CE-39A2-A30E-638625913734}"/>
              </a:ext>
            </a:extLst>
          </p:cNvPr>
          <p:cNvSpPr>
            <a:spLocks noGrp="1"/>
          </p:cNvSpPr>
          <p:nvPr>
            <p:ph type="ctrTitle"/>
          </p:nvPr>
        </p:nvSpPr>
        <p:spPr>
          <a:xfrm>
            <a:off x="1524000" y="-1334156"/>
            <a:ext cx="9144000" cy="922131"/>
          </a:xfrm>
        </p:spPr>
        <p:txBody>
          <a:bodyPr/>
          <a:lstStyle/>
          <a:p>
            <a:r>
              <a:rPr lang="en-US" dirty="0"/>
              <a:t>Gateshead Stadium</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Gateshead Stadium</a:t>
            </a:r>
          </a:p>
        </p:txBody>
      </p:sp>
      <p:sp>
        <p:nvSpPr>
          <p:cNvPr id="8" name="TextBox 7">
            <a:extLst>
              <a:ext uri="{FF2B5EF4-FFF2-40B4-BE49-F238E27FC236}">
                <a16:creationId xmlns:a16="http://schemas.microsoft.com/office/drawing/2014/main" id="{D865BA71-9D09-29EE-229D-D2C900EC273E}"/>
              </a:ext>
            </a:extLst>
          </p:cNvPr>
          <p:cNvSpPr txBox="1"/>
          <p:nvPr/>
        </p:nvSpPr>
        <p:spPr>
          <a:xfrm>
            <a:off x="595268" y="1565536"/>
            <a:ext cx="5397080" cy="420884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It was built on the site of two former, large chemical works which operated in the 1800s but fell into decline after the wars.</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In 1955 a youth stadium was built on the site. The stadium was then improved upon and in 1974 it held the first ever ‘Gateshead Games’.</a:t>
            </a:r>
          </a:p>
        </p:txBody>
      </p:sp>
      <p:pic>
        <p:nvPicPr>
          <p:cNvPr id="11" name="Picture 10" descr="A black and white iphoto of a river and a city from a birds eye view.">
            <a:extLst>
              <a:ext uri="{FF2B5EF4-FFF2-40B4-BE49-F238E27FC236}">
                <a16:creationId xmlns:a16="http://schemas.microsoft.com/office/drawing/2014/main" id="{4F953075-B799-F059-3F0A-A11E9AA8B9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0" y="1285103"/>
            <a:ext cx="5500732" cy="5100875"/>
          </a:xfrm>
          <a:prstGeom prst="rect">
            <a:avLst/>
          </a:prstGeom>
        </p:spPr>
      </p:pic>
      <p:pic>
        <p:nvPicPr>
          <p:cNvPr id="13" name="Picture 12" descr="A red circle with a red line pointing to the middle top part of the photograph where the Youth Stadium is located.">
            <a:extLst>
              <a:ext uri="{FF2B5EF4-FFF2-40B4-BE49-F238E27FC236}">
                <a16:creationId xmlns:a16="http://schemas.microsoft.com/office/drawing/2014/main" id="{E1AD2718-520A-B8B4-A79D-942E65FC81F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96000" y="1285104"/>
            <a:ext cx="3425955" cy="2384854"/>
          </a:xfrm>
          <a:prstGeom prst="rect">
            <a:avLst/>
          </a:prstGeom>
        </p:spPr>
      </p:pic>
      <p:pic>
        <p:nvPicPr>
          <p:cNvPr id="15" name="Picture 14" descr="A red circle with a Lin pointing to the middle right of the photo where the Barn Close high rise blocks is located.&#10;">
            <a:extLst>
              <a:ext uri="{FF2B5EF4-FFF2-40B4-BE49-F238E27FC236}">
                <a16:creationId xmlns:a16="http://schemas.microsoft.com/office/drawing/2014/main" id="{FB0FD389-02FD-126D-8606-1391F39E9BF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032788" y="1285103"/>
            <a:ext cx="2563943" cy="4111845"/>
          </a:xfrm>
          <a:prstGeom prst="rect">
            <a:avLst/>
          </a:prstGeom>
        </p:spPr>
      </p:pic>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485783" y="5396948"/>
            <a:ext cx="1706216" cy="1459610"/>
          </a:xfrm>
          <a:prstGeom prst="rect">
            <a:avLst/>
          </a:prstGeom>
        </p:spPr>
      </p:pic>
    </p:spTree>
    <p:extLst>
      <p:ext uri="{BB962C8B-B14F-4D97-AF65-F5344CB8AC3E}">
        <p14:creationId xmlns:p14="http://schemas.microsoft.com/office/powerpoint/2010/main" val="42426903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63B473-B8CE-39A2-A30E-638625913734}"/>
              </a:ext>
            </a:extLst>
          </p:cNvPr>
          <p:cNvSpPr>
            <a:spLocks noGrp="1"/>
          </p:cNvSpPr>
          <p:nvPr>
            <p:ph type="ctrTitle"/>
          </p:nvPr>
        </p:nvSpPr>
        <p:spPr>
          <a:xfrm>
            <a:off x="1524000" y="-1334156"/>
            <a:ext cx="9144000" cy="922131"/>
          </a:xfrm>
        </p:spPr>
        <p:txBody>
          <a:bodyPr>
            <a:normAutofit/>
          </a:bodyPr>
          <a:lstStyle/>
          <a:p>
            <a:r>
              <a:rPr lang="en-US" dirty="0"/>
              <a:t>Development Projects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42667"/>
            <a:ext cx="7574691" cy="739405"/>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Development Projects</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285103"/>
            <a:ext cx="6331534"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1980, a poor local transport system was identified as an issue holding back the economy of the region.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To improve this, work began on a new metro system – connecting Gateshead to Newcastle and other nearby neighbourhoods.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would replace existing railway lines that ran through the town, allowing more people to travel in and out. It was also the first transport system in the UK to be fully accessible for disabled passengers.</a:t>
            </a:r>
          </a:p>
        </p:txBody>
      </p:sp>
      <p:grpSp>
        <p:nvGrpSpPr>
          <p:cNvPr id="12" name="Group 11" descr="A black and white photo of the Queen and Prince Philip opening the metro station.">
            <a:extLst>
              <a:ext uri="{FF2B5EF4-FFF2-40B4-BE49-F238E27FC236}">
                <a16:creationId xmlns:a16="http://schemas.microsoft.com/office/drawing/2014/main" id="{3B65F8E5-8C4C-6B9C-DB9A-D4C9D0A2984B}"/>
              </a:ext>
            </a:extLst>
          </p:cNvPr>
          <p:cNvGrpSpPr/>
          <p:nvPr/>
        </p:nvGrpSpPr>
        <p:grpSpPr>
          <a:xfrm>
            <a:off x="7115780" y="1808467"/>
            <a:ext cx="4314989" cy="2848421"/>
            <a:chOff x="7578679" y="2006709"/>
            <a:chExt cx="4314989" cy="2848421"/>
          </a:xfrm>
        </p:grpSpPr>
        <p:pic>
          <p:nvPicPr>
            <p:cNvPr id="10" name="Picture 9">
              <a:extLst>
                <a:ext uri="{FF2B5EF4-FFF2-40B4-BE49-F238E27FC236}">
                  <a16:creationId xmlns:a16="http://schemas.microsoft.com/office/drawing/2014/main" id="{E08D372F-F183-3E3F-DF49-42533B9172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30510" y="2006709"/>
              <a:ext cx="4263158" cy="2844581"/>
            </a:xfrm>
            <a:prstGeom prst="rect">
              <a:avLst/>
            </a:prstGeom>
            <a:ln w="28575">
              <a:solidFill>
                <a:schemeClr val="tx1"/>
              </a:solidFill>
            </a:ln>
          </p:spPr>
        </p:pic>
        <p:sp>
          <p:nvSpPr>
            <p:cNvPr id="11" name="TextBox 10">
              <a:extLst>
                <a:ext uri="{FF2B5EF4-FFF2-40B4-BE49-F238E27FC236}">
                  <a16:creationId xmlns:a16="http://schemas.microsoft.com/office/drawing/2014/main" id="{88B8E066-EF6A-B52D-7246-22C151721E84}"/>
                </a:ext>
              </a:extLst>
            </p:cNvPr>
            <p:cNvSpPr txBox="1"/>
            <p:nvPr/>
          </p:nvSpPr>
          <p:spPr>
            <a:xfrm>
              <a:off x="7578679" y="4608909"/>
              <a:ext cx="3373226" cy="246221"/>
            </a:xfrm>
            <a:prstGeom prst="rect">
              <a:avLst/>
            </a:prstGeom>
            <a:noFill/>
          </p:spPr>
          <p:txBody>
            <a:bodyPr wrap="square">
              <a:spAutoFit/>
            </a:bodyPr>
            <a:lstStyle/>
            <a:p>
              <a:r>
                <a:rPr lang="en-GB" sz="1000" b="0" i="0" dirty="0">
                  <a:solidFill>
                    <a:schemeClr val="bg1">
                      <a:lumMod val="75000"/>
                    </a:schemeClr>
                  </a:solidFill>
                  <a:effectLst/>
                  <a:latin typeface="Arial" panose="020B0604020202020204" pitchFamily="34" charset="0"/>
                  <a:cs typeface="Arial" panose="020B0604020202020204" pitchFamily="34" charset="0"/>
                </a:rPr>
                <a:t>© Tyne and Wear Metro</a:t>
              </a:r>
              <a:endParaRPr lang="en-GB" sz="1000" dirty="0">
                <a:solidFill>
                  <a:schemeClr val="bg1">
                    <a:lumMod val="75000"/>
                  </a:schemeClr>
                </a:solidFill>
                <a:latin typeface="Arial" panose="020B0604020202020204" pitchFamily="34" charset="0"/>
                <a:cs typeface="Arial" panose="020B0604020202020204" pitchFamily="34" charset="0"/>
              </a:endParaRPr>
            </a:p>
          </p:txBody>
        </p:sp>
      </p:grpSp>
      <p:grpSp>
        <p:nvGrpSpPr>
          <p:cNvPr id="5" name="Group 4" descr="A caption that says &quot;Queen Elizabeth II visited the station to officially open the metro in 1981.&quot;">
            <a:extLst>
              <a:ext uri="{FF2B5EF4-FFF2-40B4-BE49-F238E27FC236}">
                <a16:creationId xmlns:a16="http://schemas.microsoft.com/office/drawing/2014/main" id="{EAD0F5AD-6C0E-18B3-8F3B-F6F1584B645D}"/>
              </a:ext>
            </a:extLst>
          </p:cNvPr>
          <p:cNvGrpSpPr/>
          <p:nvPr/>
        </p:nvGrpSpPr>
        <p:grpSpPr>
          <a:xfrm>
            <a:off x="7167611" y="4677432"/>
            <a:ext cx="4263158" cy="1169551"/>
            <a:chOff x="5035635" y="2417403"/>
            <a:chExt cx="4263158" cy="1169551"/>
          </a:xfrm>
        </p:grpSpPr>
        <p:pic>
          <p:nvPicPr>
            <p:cNvPr id="2" name="Picture 1" descr="A black drop of water&#10;&#10;Description automatically generated">
              <a:extLst>
                <a:ext uri="{FF2B5EF4-FFF2-40B4-BE49-F238E27FC236}">
                  <a16:creationId xmlns:a16="http://schemas.microsoft.com/office/drawing/2014/main" id="{B9A9F9E7-8856-0FFA-F238-AD9949B1E7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4984938" y="2520766"/>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205533" y="2417403"/>
              <a:ext cx="409326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Queen Elizabeth II visited the station to officially open the metro in 1981.</a:t>
              </a:r>
            </a:p>
          </p:txBody>
        </p:sp>
      </p:gr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85783" y="5396948"/>
            <a:ext cx="1706216" cy="1459610"/>
          </a:xfrm>
          <a:prstGeom prst="rect">
            <a:avLst/>
          </a:prstGeom>
        </p:spPr>
      </p:pic>
    </p:spTree>
    <p:extLst>
      <p:ext uri="{BB962C8B-B14F-4D97-AF65-F5344CB8AC3E}">
        <p14:creationId xmlns:p14="http://schemas.microsoft.com/office/powerpoint/2010/main" val="31258470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63B473-B8CE-39A2-A30E-638625913734}"/>
              </a:ext>
            </a:extLst>
          </p:cNvPr>
          <p:cNvSpPr>
            <a:spLocks noGrp="1"/>
          </p:cNvSpPr>
          <p:nvPr>
            <p:ph type="ctrTitle"/>
          </p:nvPr>
        </p:nvSpPr>
        <p:spPr>
          <a:xfrm>
            <a:off x="1524000" y="-1334156"/>
            <a:ext cx="9144000" cy="922131"/>
          </a:xfrm>
        </p:spPr>
        <p:txBody>
          <a:bodyPr>
            <a:normAutofit/>
          </a:bodyPr>
          <a:lstStyle/>
          <a:p>
            <a:r>
              <a:rPr lang="en-GB" dirty="0"/>
              <a:t>Garden Festival</a:t>
            </a:r>
            <a:endParaRPr lang="en-US" dirty="0"/>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19941"/>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Garden Festival</a:t>
            </a:r>
          </a:p>
        </p:txBody>
      </p:sp>
      <p:grpSp>
        <p:nvGrpSpPr>
          <p:cNvPr id="14" name="Group 13" descr="A photo of green grass with flowers arranged to spell &quot;Gateshead&quot;.">
            <a:extLst>
              <a:ext uri="{FF2B5EF4-FFF2-40B4-BE49-F238E27FC236}">
                <a16:creationId xmlns:a16="http://schemas.microsoft.com/office/drawing/2014/main" id="{1EF7AA9F-3DEC-58ED-177A-E3C13D57116E}"/>
              </a:ext>
            </a:extLst>
          </p:cNvPr>
          <p:cNvGrpSpPr/>
          <p:nvPr/>
        </p:nvGrpSpPr>
        <p:grpSpPr>
          <a:xfrm>
            <a:off x="579613" y="1358766"/>
            <a:ext cx="4016771" cy="2708376"/>
            <a:chOff x="494269" y="1358766"/>
            <a:chExt cx="4555415" cy="3071566"/>
          </a:xfrm>
        </p:grpSpPr>
        <p:pic>
          <p:nvPicPr>
            <p:cNvPr id="9" name="Picture 8">
              <a:extLst>
                <a:ext uri="{FF2B5EF4-FFF2-40B4-BE49-F238E27FC236}">
                  <a16:creationId xmlns:a16="http://schemas.microsoft.com/office/drawing/2014/main" id="{7B060D84-BFC8-6434-F5D1-4736B30046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69" y="1358766"/>
              <a:ext cx="4555415" cy="3071566"/>
            </a:xfrm>
            <a:prstGeom prst="rect">
              <a:avLst/>
            </a:prstGeom>
            <a:ln w="28575">
              <a:solidFill>
                <a:schemeClr val="tx1"/>
              </a:solidFill>
            </a:ln>
          </p:spPr>
        </p:pic>
        <p:sp>
          <p:nvSpPr>
            <p:cNvPr id="13" name="TextBox 12">
              <a:extLst>
                <a:ext uri="{FF2B5EF4-FFF2-40B4-BE49-F238E27FC236}">
                  <a16:creationId xmlns:a16="http://schemas.microsoft.com/office/drawing/2014/main" id="{47024496-7C51-EB95-FEE6-733EE64833B9}"/>
                </a:ext>
              </a:extLst>
            </p:cNvPr>
            <p:cNvSpPr txBox="1"/>
            <p:nvPr/>
          </p:nvSpPr>
          <p:spPr>
            <a:xfrm>
              <a:off x="494269" y="1358766"/>
              <a:ext cx="2814409" cy="215444"/>
            </a:xfrm>
            <a:prstGeom prst="rect">
              <a:avLst/>
            </a:prstGeom>
            <a:noFill/>
          </p:spPr>
          <p:txBody>
            <a:bodyPr wrap="square">
              <a:spAutoFit/>
            </a:bodyPr>
            <a:lstStyle/>
            <a:p>
              <a:r>
                <a:rPr lang="en-GB" sz="800" b="0" i="0" dirty="0">
                  <a:solidFill>
                    <a:srgbClr val="BCB9AF"/>
                  </a:solidFill>
                  <a:effectLst/>
                  <a:latin typeface="Arial" panose="020B0604020202020204" pitchFamily="34" charset="0"/>
                  <a:cs typeface="Arial" panose="020B0604020202020204" pitchFamily="34" charset="0"/>
                </a:rPr>
                <a:t>© Public Domain from Wikimedia</a:t>
              </a:r>
              <a:endParaRPr lang="en-GB" sz="800" dirty="0">
                <a:solidFill>
                  <a:srgbClr val="BCB9AF"/>
                </a:solidFill>
                <a:latin typeface="Arial" panose="020B0604020202020204" pitchFamily="34" charset="0"/>
                <a:cs typeface="Arial" panose="020B0604020202020204" pitchFamily="34" charset="0"/>
              </a:endParaRP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4742689" y="1358766"/>
            <a:ext cx="6986016"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In 1990, an area covering 200 acres was transformed to host a huge national garden festival.</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site was previously used for mining and was completely derelict. </a:t>
            </a:r>
          </a:p>
        </p:txBody>
      </p:sp>
      <p:pic>
        <p:nvPicPr>
          <p:cNvPr id="4" name="Picture 3">
            <a:extLst>
              <a:ext uri="{FF2B5EF4-FFF2-40B4-BE49-F238E27FC236}">
                <a16:creationId xmlns:a16="http://schemas.microsoft.com/office/drawing/2014/main" id="{C29B7563-DF35-C4E3-7F3D-68C22361878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85783" y="-200264"/>
            <a:ext cx="1706216" cy="1459610"/>
          </a:xfrm>
          <a:prstGeom prst="rect">
            <a:avLst/>
          </a:prstGeom>
        </p:spPr>
      </p:pic>
      <p:sp>
        <p:nvSpPr>
          <p:cNvPr id="16" name="TextBox 15">
            <a:extLst>
              <a:ext uri="{FF2B5EF4-FFF2-40B4-BE49-F238E27FC236}">
                <a16:creationId xmlns:a16="http://schemas.microsoft.com/office/drawing/2014/main" id="{22DFB656-1DC9-8BE7-C6C2-B6CE0DAF1D8B}"/>
              </a:ext>
            </a:extLst>
          </p:cNvPr>
          <p:cNvSpPr txBox="1"/>
          <p:nvPr/>
        </p:nvSpPr>
        <p:spPr>
          <a:xfrm>
            <a:off x="494269" y="4308816"/>
            <a:ext cx="11234436"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The festival was one of five held across the country and sped up the development of the area, kick-starting a process which would encourage more redevelopment projects to happen.</a:t>
            </a:r>
          </a:p>
        </p:txBody>
      </p:sp>
      <p:pic>
        <p:nvPicPr>
          <p:cNvPr id="18" name="Picture 17" descr="A red play button with text that says &quot;Watch footage&quot; and subtext that says &quot;(opens external link)&quot;.&#10;">
            <a:hlinkClick r:id="rId6"/>
            <a:extLst>
              <a:ext uri="{FF2B5EF4-FFF2-40B4-BE49-F238E27FC236}">
                <a16:creationId xmlns:a16="http://schemas.microsoft.com/office/drawing/2014/main" id="{AA53CB23-D083-AA32-1093-4E5AC197A5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92467" y="5552214"/>
            <a:ext cx="3902125" cy="785845"/>
          </a:xfrm>
          <a:prstGeom prst="rect">
            <a:avLst/>
          </a:prstGeom>
        </p:spPr>
      </p:pic>
    </p:spTree>
    <p:extLst>
      <p:ext uri="{BB962C8B-B14F-4D97-AF65-F5344CB8AC3E}">
        <p14:creationId xmlns:p14="http://schemas.microsoft.com/office/powerpoint/2010/main" val="6329621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6"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180</TotalTime>
  <Words>960</Words>
  <Application>Microsoft Office PowerPoint</Application>
  <PresentationFormat>Widescreen</PresentationFormat>
  <Paragraphs>91</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Superclarendon Rg</vt:lpstr>
      <vt:lpstr>Calibri Light</vt:lpstr>
      <vt:lpstr>Linkpen 17a Print</vt:lpstr>
      <vt:lpstr>Calibri</vt:lpstr>
      <vt:lpstr>Aptos</vt:lpstr>
      <vt:lpstr>Office Theme</vt:lpstr>
      <vt:lpstr>How Gateshead has changed since the war </vt:lpstr>
      <vt:lpstr>Following the war</vt:lpstr>
      <vt:lpstr>Urban Housing</vt:lpstr>
      <vt:lpstr>New Jobs</vt:lpstr>
      <vt:lpstr>Mine closures</vt:lpstr>
      <vt:lpstr>Mine closures part 2</vt:lpstr>
      <vt:lpstr>Gateshead Stadium</vt:lpstr>
      <vt:lpstr>Development Projects</vt:lpstr>
      <vt:lpstr>Garden Festival</vt:lpstr>
      <vt:lpstr>Angel of the North</vt:lpstr>
      <vt:lpstr>Industry Repurposed</vt:lpstr>
      <vt:lpstr>The Future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22</cp:revision>
  <dcterms:created xsi:type="dcterms:W3CDTF">2022-12-09T08:02:53Z</dcterms:created>
  <dcterms:modified xsi:type="dcterms:W3CDTF">2024-02-26T11:18:37Z</dcterms:modified>
</cp:coreProperties>
</file>