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0" r:id="rId20"/>
    <p:sldId id="275" r:id="rId21"/>
    <p:sldId id="276" r:id="rId22"/>
    <p:sldId id="277" r:id="rId23"/>
    <p:sldId id="278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26"/>
    <a:srgbClr val="FF811D"/>
    <a:srgbClr val="FE7F15"/>
    <a:srgbClr val="F87B00"/>
    <a:srgbClr val="FEC417"/>
    <a:srgbClr val="F0B518"/>
    <a:srgbClr val="FFFF00"/>
    <a:srgbClr val="F04547"/>
    <a:srgbClr val="48AAD9"/>
    <a:srgbClr val="E9F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13"/>
    <p:restoredTop sz="94667"/>
  </p:normalViewPr>
  <p:slideViewPr>
    <p:cSldViewPr snapToGrid="0">
      <p:cViewPr>
        <p:scale>
          <a:sx n="90" d="100"/>
          <a:sy n="90" d="100"/>
        </p:scale>
        <p:origin x="93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CB8D6-67E9-EE4B-B3B2-5728896C4D56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B5D7E-C8D5-2742-B25C-1961D75DD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8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B5D7E-C8D5-2742-B25C-1961D75DD2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6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B5D7E-C8D5-2742-B25C-1961D75DD2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08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Image: raf_106g_uk_625_rs_4061 – 10</a:t>
            </a:r>
            <a:r>
              <a:rPr lang="en-GB" baseline="30000" dirty="0"/>
              <a:t>th</a:t>
            </a:r>
            <a:r>
              <a:rPr lang="en-GB" dirty="0"/>
              <a:t> August 1945 - Historic England Archive (RAF photography)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B5D7E-C8D5-2742-B25C-1961D75DD2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1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B5D7E-C8D5-2742-B25C-1961D75DD2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8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D9E6-9C5F-EB32-88C2-857148A34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FF461-254C-D85A-CE5C-4A98EA11A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25A9A-EC0A-C00A-4898-65001FB9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E6C49-ED17-AD91-BDD9-06927A101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5AE4E-4AEE-D43B-E7B4-DDBB84BB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9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A923-D27E-A266-D20C-480EA7D5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67991-9890-4BEE-AD6A-22C064F35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0E3EA-9B97-263A-8F8A-74AFF4C0E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AF2BF-801B-DB2E-7BC0-47263C05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230C0-F95F-4FE6-5C63-C590FA6D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6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4BA455-303A-404B-9DB9-7CA2BEEBA6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25D7F-5397-FC3A-4267-E1E585FAC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62338-C8E0-48D9-E77F-CEA0381B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FB23-C6C8-F7FA-40EF-3E1533FFC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D5958-CFD1-BAC8-850E-45F52531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6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9F3A-A9AF-08BC-785F-B167D7B75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742D6-8E41-404D-D353-9012B0D59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76A6C-AB1E-6E80-0554-DD6FE6E6C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75158-06D7-48B2-A526-24E0ADC7B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BE516-FD2C-B171-F63B-976B5067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7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BEB4-74FE-350D-96C9-CA9B1C1D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A2426-10B4-C1BA-67E0-C081FF3D6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F100F-D142-E3F9-218F-FBF2E1CF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55DDE-B42D-2CE8-0F46-D30E6B20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E9B7-B28B-93DE-16CF-962B6005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A4DF-67E9-FAE8-6F3E-471BB9C1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22828-26EF-4C50-2E42-219AD3A56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DC8AC-2F58-FA85-B898-F577AC8D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3BE89-F25C-1AB7-D9B9-0915BAADD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56F0F-EA86-FE44-BDC6-9618CFC04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5DF64-1043-5C2C-CFAA-F8966791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1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D337-137B-7A17-2CEF-20755946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CB362-B670-E725-F803-ECE9FA44B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9B82F-B0BD-DBA9-A328-626956349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CBD306-564C-2A49-6B6C-7F9CB781D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05546-430F-BA72-A16A-6D79769F97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7B7BAB-6FBC-2AD9-22D4-B53E4641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D5D3C6-6C98-FFB7-5EA7-87F627FE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3E15F-515C-F6C2-7220-B82FC606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8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7805-007C-A42F-35DC-3EDA6A3C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7F646-BD1D-3100-8519-1FC1D931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DAE7-1132-BE89-14E8-61C5F1C0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68984-B946-38A3-51EC-5C067A009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5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BF1931-D3FE-FFF7-B868-A409399A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57F2F-9FB7-262F-0A44-C76A77565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3B70F-AD78-7292-8C39-C9EE0154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2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E42F4-230B-369A-1295-481606A5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36CE0-9531-DEC6-5C87-5548FFFC9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FE3D7-B51C-A919-0201-882F34AE1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07271-E6BA-8033-9CEA-6572C4D5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D2648-58A5-DDDD-84CD-54547C78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A4936-FFAD-FFF6-2B11-18D723D2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0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E8C8-B7E5-9203-551B-C6F9C198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4E8D94-32E1-DC63-CD0C-367C6D020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04B3D-85B8-6035-7EEF-112061F22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528FE-5B1C-8590-DC49-5C97BD7EF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FFCDC-BE4C-06EE-2E5A-BD475858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6F3F9-9AC7-4161-593C-E808F873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55B208-FD45-5C7C-7543-73691BC1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946B5-06F9-9D92-BB1D-D108D43B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F8265-0F94-98BC-BB67-F6BCDBC17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8D5CFC-A14E-7942-B8A6-0625956DF6D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AD853-A6FF-E06F-8059-FA4E55B5F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3316D-06B3-681A-7D74-F4A8B66A9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2FA4B7-AE42-A641-A8F5-1CE9D7791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9.png"/><Relationship Id="rId7" Type="http://schemas.openxmlformats.org/officeDocument/2006/relationships/slide" Target="slid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0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10" Type="http://schemas.openxmlformats.org/officeDocument/2006/relationships/image" Target="../media/image45.png"/><Relationship Id="rId4" Type="http://schemas.openxmlformats.org/officeDocument/2006/relationships/image" Target="../media/image13.png"/><Relationship Id="rId9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6.png"/><Relationship Id="rId7" Type="http://schemas.openxmlformats.org/officeDocument/2006/relationships/slide" Target="slid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9.png"/><Relationship Id="rId7" Type="http://schemas.openxmlformats.org/officeDocument/2006/relationships/slide" Target="slid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2.pn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1.png"/><Relationship Id="rId7" Type="http://schemas.openxmlformats.org/officeDocument/2006/relationships/slide" Target="slid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4.png"/><Relationship Id="rId7" Type="http://schemas.openxmlformats.org/officeDocument/2006/relationships/slide" Target="slid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13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0.png"/><Relationship Id="rId7" Type="http://schemas.openxmlformats.org/officeDocument/2006/relationships/slide" Target="slid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13.png"/><Relationship Id="rId4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13.pn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77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0.png"/><Relationship Id="rId7" Type="http://schemas.openxmlformats.org/officeDocument/2006/relationships/slide" Target="slid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slide" Target="slide12.xml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21" Type="http://schemas.openxmlformats.org/officeDocument/2006/relationships/slide" Target="slide16.xml"/><Relationship Id="rId34" Type="http://schemas.openxmlformats.org/officeDocument/2006/relationships/image" Target="../media/image38.png"/><Relationship Id="rId7" Type="http://schemas.openxmlformats.org/officeDocument/2006/relationships/slide" Target="slide8.xml"/><Relationship Id="rId12" Type="http://schemas.openxmlformats.org/officeDocument/2006/relationships/image" Target="../media/image27.png"/><Relationship Id="rId17" Type="http://schemas.openxmlformats.org/officeDocument/2006/relationships/slide" Target="slide14.xml"/><Relationship Id="rId25" Type="http://schemas.openxmlformats.org/officeDocument/2006/relationships/slide" Target="slide20.xml"/><Relationship Id="rId33" Type="http://schemas.openxmlformats.org/officeDocument/2006/relationships/slide" Target="slide21.xml"/><Relationship Id="rId38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slide" Target="slide11.xml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37" Type="http://schemas.openxmlformats.org/officeDocument/2006/relationships/image" Target="../media/image12.png"/><Relationship Id="rId5" Type="http://schemas.openxmlformats.org/officeDocument/2006/relationships/slide" Target="slide9.xml"/><Relationship Id="rId15" Type="http://schemas.openxmlformats.org/officeDocument/2006/relationships/slide" Target="slide13.xml"/><Relationship Id="rId23" Type="http://schemas.openxmlformats.org/officeDocument/2006/relationships/slide" Target="slide17.xml"/><Relationship Id="rId28" Type="http://schemas.openxmlformats.org/officeDocument/2006/relationships/image" Target="../media/image35.png"/><Relationship Id="rId36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slide" Target="slide15.xml"/><Relationship Id="rId31" Type="http://schemas.openxmlformats.org/officeDocument/2006/relationships/slide" Target="slide19.xml"/><Relationship Id="rId4" Type="http://schemas.openxmlformats.org/officeDocument/2006/relationships/image" Target="../media/image23.png"/><Relationship Id="rId9" Type="http://schemas.openxmlformats.org/officeDocument/2006/relationships/slide" Target="slide10.xml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slide" Target="slide18.xml"/><Relationship Id="rId30" Type="http://schemas.openxmlformats.org/officeDocument/2006/relationships/image" Target="../media/image36.png"/><Relationship Id="rId35" Type="http://schemas.openxmlformats.org/officeDocument/2006/relationships/slide" Target="slide23.xml"/><Relationship Id="rId8" Type="http://schemas.openxmlformats.org/officeDocument/2006/relationships/image" Target="../media/image25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jpeg"/><Relationship Id="rId10" Type="http://schemas.openxmlformats.org/officeDocument/2006/relationships/slide" Target="slide7.xml"/><Relationship Id="rId4" Type="http://schemas.openxmlformats.org/officeDocument/2006/relationships/image" Target="../media/image40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image" Target="../media/image47.jpe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EB1F-11ED-FFD0-6584-00CFBBDA8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Evidence of WW2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65388-920F-C7CD-57A6-BC8E845A3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1200"/>
            <a:ext cx="12193280" cy="225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0254A1-06FE-1453-8808-56A759987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976" y="2133600"/>
            <a:ext cx="9863328" cy="1633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8C35F9-301E-3070-6D7E-72E2CE596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8704" y="1487424"/>
            <a:ext cx="4011168" cy="853440"/>
          </a:xfrm>
          <a:prstGeom prst="rect">
            <a:avLst/>
          </a:prstGeom>
        </p:spPr>
      </p:pic>
      <p:pic>
        <p:nvPicPr>
          <p:cNvPr id="14" name="Picture 13" descr="Use aerial photographs to find evidence of World War 2 from 1940s aerial photographs">
            <a:extLst>
              <a:ext uri="{FF2B5EF4-FFF2-40B4-BE49-F238E27FC236}">
                <a16:creationId xmlns:a16="http://schemas.microsoft.com/office/drawing/2014/main" id="{191C2ABF-EE03-038B-0654-8442FFCAEB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8919" y="3535680"/>
            <a:ext cx="12800919" cy="1926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87BA63-520C-715C-51B5-8C919D70C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85360"/>
            <a:ext cx="12192000" cy="221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098AC5-973B-0C55-E360-52B8C41CA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799805-B980-5281-2453-A3936D78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Allotments</a:t>
            </a:r>
          </a:p>
        </p:txBody>
      </p:sp>
      <p:pic>
        <p:nvPicPr>
          <p:cNvPr id="12" name="Picture 11" descr="Allotments">
            <a:extLst>
              <a:ext uri="{FF2B5EF4-FFF2-40B4-BE49-F238E27FC236}">
                <a16:creationId xmlns:a16="http://schemas.microsoft.com/office/drawing/2014/main" id="{F0C3F015-A00E-237F-F9D2-1091F1B84F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1840" y="216483"/>
            <a:ext cx="3945567" cy="748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9D50D3-E7A2-4ED4-90EE-4EFF37B4872D}"/>
              </a:ext>
            </a:extLst>
          </p:cNvPr>
          <p:cNvSpPr txBox="1"/>
          <p:nvPr/>
        </p:nvSpPr>
        <p:spPr>
          <a:xfrm>
            <a:off x="541964" y="1189354"/>
            <a:ext cx="3014036" cy="1624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Due to a food shortage, the government’s Dig For Victory campaign encouraged people to grow more fruit and vegetables.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E7D6F-CBE9-7813-6694-759863035458}"/>
              </a:ext>
            </a:extLst>
          </p:cNvPr>
          <p:cNvSpPr txBox="1"/>
          <p:nvPr/>
        </p:nvSpPr>
        <p:spPr>
          <a:xfrm>
            <a:off x="541964" y="3019821"/>
            <a:ext cx="3014036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Public spaces like parks and golf courses were turned into allotments.</a:t>
            </a:r>
          </a:p>
        </p:txBody>
      </p:sp>
      <p:grpSp>
        <p:nvGrpSpPr>
          <p:cNvPr id="7" name="Group 6" descr="Huge areas of allotments in the middle of a housing estate in Oldfield Park, Bath. ">
            <a:extLst>
              <a:ext uri="{FF2B5EF4-FFF2-40B4-BE49-F238E27FC236}">
                <a16:creationId xmlns:a16="http://schemas.microsoft.com/office/drawing/2014/main" id="{C60FB6B4-2FA6-054E-2653-3EDE80ED4801}"/>
              </a:ext>
            </a:extLst>
          </p:cNvPr>
          <p:cNvGrpSpPr/>
          <p:nvPr/>
        </p:nvGrpSpPr>
        <p:grpSpPr>
          <a:xfrm>
            <a:off x="625338" y="4734134"/>
            <a:ext cx="3015741" cy="1312860"/>
            <a:chOff x="4779420" y="5821592"/>
            <a:chExt cx="3015741" cy="13128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21228A-F714-F725-E894-F3EE41A36EEE}"/>
                </a:ext>
              </a:extLst>
            </p:cNvPr>
            <p:cNvSpPr txBox="1"/>
            <p:nvPr/>
          </p:nvSpPr>
          <p:spPr>
            <a:xfrm>
              <a:off x="4779420" y="5821592"/>
              <a:ext cx="2726366" cy="131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Huge areas of allotments in the middle of a housing estate in Oldfield Park, Bath.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F17EE1-EB91-8EE9-1D47-55D8A9ED1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0286" y="5908864"/>
              <a:ext cx="324875" cy="230832"/>
            </a:xfrm>
            <a:prstGeom prst="rect">
              <a:avLst/>
            </a:prstGeom>
          </p:spPr>
        </p:pic>
      </p:grpSp>
      <p:grpSp>
        <p:nvGrpSpPr>
          <p:cNvPr id="17" name="Group 16" descr="Black and white aerial photograph of allotments highlighted in yellow">
            <a:extLst>
              <a:ext uri="{FF2B5EF4-FFF2-40B4-BE49-F238E27FC236}">
                <a16:creationId xmlns:a16="http://schemas.microsoft.com/office/drawing/2014/main" id="{C9486D2A-3834-9D33-68DC-CC3108F8BFF8}"/>
              </a:ext>
            </a:extLst>
          </p:cNvPr>
          <p:cNvGrpSpPr/>
          <p:nvPr/>
        </p:nvGrpSpPr>
        <p:grpSpPr>
          <a:xfrm>
            <a:off x="3746519" y="688480"/>
            <a:ext cx="7705723" cy="5664631"/>
            <a:chOff x="3746519" y="688480"/>
            <a:chExt cx="7705723" cy="5664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BB7798-AF88-12D9-CDB5-0B170D34098A}"/>
                </a:ext>
              </a:extLst>
            </p:cNvPr>
            <p:cNvGrpSpPr/>
            <p:nvPr/>
          </p:nvGrpSpPr>
          <p:grpSpPr>
            <a:xfrm>
              <a:off x="3855535" y="688480"/>
              <a:ext cx="7596707" cy="5481039"/>
              <a:chOff x="3338597" y="2226615"/>
              <a:chExt cx="6207299" cy="4478578"/>
            </a:xfrm>
          </p:grpSpPr>
          <p:pic>
            <p:nvPicPr>
              <p:cNvPr id="10" name="Picture 9" descr="Black and white aerial photo of a large area of allotments surrounded by suburban housing estates">
                <a:extLst>
                  <a:ext uri="{FF2B5EF4-FFF2-40B4-BE49-F238E27FC236}">
                    <a16:creationId xmlns:a16="http://schemas.microsoft.com/office/drawing/2014/main" id="{853D837D-BF63-DE04-9F41-9E81301F5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38597" y="2226615"/>
                <a:ext cx="6207299" cy="4478578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99DB987-EC5B-680A-9CD7-909C2865B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>
                <a:off x="3904735" y="2256960"/>
                <a:ext cx="5276336" cy="4337709"/>
                <a:chOff x="4586314" y="1327799"/>
                <a:chExt cx="6088774" cy="5142016"/>
              </a:xfrm>
            </p:grpSpPr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909056A8-6C92-CC7C-871A-D62A465584A2}"/>
                    </a:ext>
                  </a:extLst>
                </p:cNvPr>
                <p:cNvSpPr/>
                <p:nvPr/>
              </p:nvSpPr>
              <p:spPr>
                <a:xfrm>
                  <a:off x="4586314" y="1327799"/>
                  <a:ext cx="3360717" cy="5142016"/>
                </a:xfrm>
                <a:custGeom>
                  <a:avLst/>
                  <a:gdLst>
                    <a:gd name="connsiteX0" fmla="*/ 1781299 w 3360717"/>
                    <a:gd name="connsiteY0" fmla="*/ 0 h 5142016"/>
                    <a:gd name="connsiteX1" fmla="*/ 1211284 w 3360717"/>
                    <a:gd name="connsiteY1" fmla="*/ 843148 h 5142016"/>
                    <a:gd name="connsiteX2" fmla="*/ 1306286 w 3360717"/>
                    <a:gd name="connsiteY2" fmla="*/ 914400 h 5142016"/>
                    <a:gd name="connsiteX3" fmla="*/ 831273 w 3360717"/>
                    <a:gd name="connsiteY3" fmla="*/ 1698172 h 5142016"/>
                    <a:gd name="connsiteX4" fmla="*/ 653143 w 3360717"/>
                    <a:gd name="connsiteY4" fmla="*/ 1650670 h 5142016"/>
                    <a:gd name="connsiteX5" fmla="*/ 605642 w 3360717"/>
                    <a:gd name="connsiteY5" fmla="*/ 1603169 h 5142016"/>
                    <a:gd name="connsiteX6" fmla="*/ 0 w 3360717"/>
                    <a:gd name="connsiteY6" fmla="*/ 2529444 h 5142016"/>
                    <a:gd name="connsiteX7" fmla="*/ 439387 w 3360717"/>
                    <a:gd name="connsiteY7" fmla="*/ 2814452 h 5142016"/>
                    <a:gd name="connsiteX8" fmla="*/ 380011 w 3360717"/>
                    <a:gd name="connsiteY8" fmla="*/ 2992582 h 5142016"/>
                    <a:gd name="connsiteX9" fmla="*/ 558141 w 3360717"/>
                    <a:gd name="connsiteY9" fmla="*/ 3194463 h 5142016"/>
                    <a:gd name="connsiteX10" fmla="*/ 795647 w 3360717"/>
                    <a:gd name="connsiteY10" fmla="*/ 3265715 h 5142016"/>
                    <a:gd name="connsiteX11" fmla="*/ 843149 w 3360717"/>
                    <a:gd name="connsiteY11" fmla="*/ 3372593 h 5142016"/>
                    <a:gd name="connsiteX12" fmla="*/ 878775 w 3360717"/>
                    <a:gd name="connsiteY12" fmla="*/ 3586348 h 5142016"/>
                    <a:gd name="connsiteX13" fmla="*/ 1330037 w 3360717"/>
                    <a:gd name="connsiteY13" fmla="*/ 3823855 h 5142016"/>
                    <a:gd name="connsiteX14" fmla="*/ 1211284 w 3360717"/>
                    <a:gd name="connsiteY14" fmla="*/ 4144489 h 5142016"/>
                    <a:gd name="connsiteX15" fmla="*/ 1484416 w 3360717"/>
                    <a:gd name="connsiteY15" fmla="*/ 4429496 h 5142016"/>
                    <a:gd name="connsiteX16" fmla="*/ 1710047 w 3360717"/>
                    <a:gd name="connsiteY16" fmla="*/ 4762006 h 5142016"/>
                    <a:gd name="connsiteX17" fmla="*/ 1816925 w 3360717"/>
                    <a:gd name="connsiteY17" fmla="*/ 5047013 h 5142016"/>
                    <a:gd name="connsiteX18" fmla="*/ 1805050 w 3360717"/>
                    <a:gd name="connsiteY18" fmla="*/ 5142016 h 5142016"/>
                    <a:gd name="connsiteX19" fmla="*/ 2743200 w 3360717"/>
                    <a:gd name="connsiteY19" fmla="*/ 4963886 h 5142016"/>
                    <a:gd name="connsiteX20" fmla="*/ 3028208 w 3360717"/>
                    <a:gd name="connsiteY20" fmla="*/ 4595751 h 5142016"/>
                    <a:gd name="connsiteX21" fmla="*/ 3241964 w 3360717"/>
                    <a:gd name="connsiteY21" fmla="*/ 4298868 h 5142016"/>
                    <a:gd name="connsiteX22" fmla="*/ 3360717 w 3360717"/>
                    <a:gd name="connsiteY22" fmla="*/ 4073237 h 5142016"/>
                    <a:gd name="connsiteX23" fmla="*/ 3313216 w 3360717"/>
                    <a:gd name="connsiteY23" fmla="*/ 3633850 h 5142016"/>
                    <a:gd name="connsiteX24" fmla="*/ 3182587 w 3360717"/>
                    <a:gd name="connsiteY24" fmla="*/ 3289465 h 5142016"/>
                    <a:gd name="connsiteX25" fmla="*/ 3206338 w 3360717"/>
                    <a:gd name="connsiteY25" fmla="*/ 3123211 h 5142016"/>
                    <a:gd name="connsiteX26" fmla="*/ 3218213 w 3360717"/>
                    <a:gd name="connsiteY26" fmla="*/ 2921330 h 5142016"/>
                    <a:gd name="connsiteX27" fmla="*/ 3158837 w 3360717"/>
                    <a:gd name="connsiteY27" fmla="*/ 2683824 h 5142016"/>
                    <a:gd name="connsiteX28" fmla="*/ 3087585 w 3360717"/>
                    <a:gd name="connsiteY28" fmla="*/ 2576946 h 5142016"/>
                    <a:gd name="connsiteX29" fmla="*/ 2945081 w 3360717"/>
                    <a:gd name="connsiteY29" fmla="*/ 2434442 h 5142016"/>
                    <a:gd name="connsiteX30" fmla="*/ 2695699 w 3360717"/>
                    <a:gd name="connsiteY30" fmla="*/ 2648198 h 5142016"/>
                    <a:gd name="connsiteX31" fmla="*/ 2422567 w 3360717"/>
                    <a:gd name="connsiteY31" fmla="*/ 2778826 h 5142016"/>
                    <a:gd name="connsiteX32" fmla="*/ 1733798 w 3360717"/>
                    <a:gd name="connsiteY32" fmla="*/ 2280063 h 5142016"/>
                    <a:gd name="connsiteX33" fmla="*/ 1923803 w 3360717"/>
                    <a:gd name="connsiteY33" fmla="*/ 2042556 h 5142016"/>
                    <a:gd name="connsiteX34" fmla="*/ 2280063 w 3360717"/>
                    <a:gd name="connsiteY34" fmla="*/ 1971304 h 5142016"/>
                    <a:gd name="connsiteX35" fmla="*/ 2565071 w 3360717"/>
                    <a:gd name="connsiteY35" fmla="*/ 1650670 h 5142016"/>
                    <a:gd name="connsiteX36" fmla="*/ 2671949 w 3360717"/>
                    <a:gd name="connsiteY36" fmla="*/ 1520042 h 5142016"/>
                    <a:gd name="connsiteX37" fmla="*/ 2755076 w 3360717"/>
                    <a:gd name="connsiteY37" fmla="*/ 1413164 h 5142016"/>
                    <a:gd name="connsiteX38" fmla="*/ 2766951 w 3360717"/>
                    <a:gd name="connsiteY38" fmla="*/ 1389413 h 5142016"/>
                    <a:gd name="connsiteX39" fmla="*/ 2968832 w 3360717"/>
                    <a:gd name="connsiteY39" fmla="*/ 1484416 h 5142016"/>
                    <a:gd name="connsiteX40" fmla="*/ 3277590 w 3360717"/>
                    <a:gd name="connsiteY40" fmla="*/ 1282535 h 5142016"/>
                    <a:gd name="connsiteX41" fmla="*/ 3051959 w 3360717"/>
                    <a:gd name="connsiteY41" fmla="*/ 985652 h 5142016"/>
                    <a:gd name="connsiteX42" fmla="*/ 1900052 w 3360717"/>
                    <a:gd name="connsiteY42" fmla="*/ 59377 h 5142016"/>
                    <a:gd name="connsiteX43" fmla="*/ 1781299 w 3360717"/>
                    <a:gd name="connsiteY43" fmla="*/ 59377 h 5142016"/>
                    <a:gd name="connsiteX44" fmla="*/ 1733798 w 3360717"/>
                    <a:gd name="connsiteY44" fmla="*/ 59377 h 5142016"/>
                    <a:gd name="connsiteX45" fmla="*/ 1733798 w 3360717"/>
                    <a:gd name="connsiteY45" fmla="*/ 59377 h 5142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3360717" h="5142016">
                      <a:moveTo>
                        <a:pt x="1781299" y="0"/>
                      </a:moveTo>
                      <a:lnTo>
                        <a:pt x="1211284" y="843148"/>
                      </a:lnTo>
                      <a:lnTo>
                        <a:pt x="1306286" y="914400"/>
                      </a:lnTo>
                      <a:lnTo>
                        <a:pt x="831273" y="1698172"/>
                      </a:lnTo>
                      <a:lnTo>
                        <a:pt x="653143" y="1650670"/>
                      </a:lnTo>
                      <a:lnTo>
                        <a:pt x="605642" y="1603169"/>
                      </a:lnTo>
                      <a:lnTo>
                        <a:pt x="0" y="2529444"/>
                      </a:lnTo>
                      <a:lnTo>
                        <a:pt x="439387" y="2814452"/>
                      </a:lnTo>
                      <a:lnTo>
                        <a:pt x="380011" y="2992582"/>
                      </a:lnTo>
                      <a:lnTo>
                        <a:pt x="558141" y="3194463"/>
                      </a:lnTo>
                      <a:lnTo>
                        <a:pt x="795647" y="3265715"/>
                      </a:lnTo>
                      <a:lnTo>
                        <a:pt x="843149" y="3372593"/>
                      </a:lnTo>
                      <a:lnTo>
                        <a:pt x="878775" y="3586348"/>
                      </a:lnTo>
                      <a:lnTo>
                        <a:pt x="1330037" y="3823855"/>
                      </a:lnTo>
                      <a:lnTo>
                        <a:pt x="1211284" y="4144489"/>
                      </a:lnTo>
                      <a:lnTo>
                        <a:pt x="1484416" y="4429496"/>
                      </a:lnTo>
                      <a:lnTo>
                        <a:pt x="1710047" y="4762006"/>
                      </a:lnTo>
                      <a:lnTo>
                        <a:pt x="1816925" y="5047013"/>
                      </a:lnTo>
                      <a:lnTo>
                        <a:pt x="1805050" y="5142016"/>
                      </a:lnTo>
                      <a:lnTo>
                        <a:pt x="2743200" y="4963886"/>
                      </a:lnTo>
                      <a:lnTo>
                        <a:pt x="3028208" y="4595751"/>
                      </a:lnTo>
                      <a:lnTo>
                        <a:pt x="3241964" y="4298868"/>
                      </a:lnTo>
                      <a:lnTo>
                        <a:pt x="3360717" y="4073237"/>
                      </a:lnTo>
                      <a:lnTo>
                        <a:pt x="3313216" y="3633850"/>
                      </a:lnTo>
                      <a:lnTo>
                        <a:pt x="3182587" y="3289465"/>
                      </a:lnTo>
                      <a:lnTo>
                        <a:pt x="3206338" y="3123211"/>
                      </a:lnTo>
                      <a:lnTo>
                        <a:pt x="3218213" y="2921330"/>
                      </a:lnTo>
                      <a:lnTo>
                        <a:pt x="3158837" y="2683824"/>
                      </a:lnTo>
                      <a:lnTo>
                        <a:pt x="3087585" y="2576946"/>
                      </a:lnTo>
                      <a:lnTo>
                        <a:pt x="2945081" y="2434442"/>
                      </a:lnTo>
                      <a:lnTo>
                        <a:pt x="2695699" y="2648198"/>
                      </a:lnTo>
                      <a:lnTo>
                        <a:pt x="2422567" y="2778826"/>
                      </a:lnTo>
                      <a:lnTo>
                        <a:pt x="1733798" y="2280063"/>
                      </a:lnTo>
                      <a:lnTo>
                        <a:pt x="1923803" y="2042556"/>
                      </a:lnTo>
                      <a:lnTo>
                        <a:pt x="2280063" y="1971304"/>
                      </a:lnTo>
                      <a:lnTo>
                        <a:pt x="2565071" y="1650670"/>
                      </a:lnTo>
                      <a:lnTo>
                        <a:pt x="2671949" y="1520042"/>
                      </a:lnTo>
                      <a:lnTo>
                        <a:pt x="2755076" y="1413164"/>
                      </a:lnTo>
                      <a:lnTo>
                        <a:pt x="2766951" y="1389413"/>
                      </a:lnTo>
                      <a:lnTo>
                        <a:pt x="2968832" y="1484416"/>
                      </a:lnTo>
                      <a:lnTo>
                        <a:pt x="3277590" y="1282535"/>
                      </a:lnTo>
                      <a:lnTo>
                        <a:pt x="3051959" y="985652"/>
                      </a:lnTo>
                      <a:lnTo>
                        <a:pt x="1900052" y="59377"/>
                      </a:lnTo>
                      <a:lnTo>
                        <a:pt x="1781299" y="59377"/>
                      </a:lnTo>
                      <a:lnTo>
                        <a:pt x="1733798" y="59377"/>
                      </a:lnTo>
                      <a:lnTo>
                        <a:pt x="1733798" y="59377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" name="Freeform: Shape 8">
                  <a:extLst>
                    <a:ext uri="{FF2B5EF4-FFF2-40B4-BE49-F238E27FC236}">
                      <a16:creationId xmlns:a16="http://schemas.microsoft.com/office/drawing/2014/main" id="{5B68606A-AEE0-662F-AA00-610566A48E1D}"/>
                    </a:ext>
                  </a:extLst>
                </p:cNvPr>
                <p:cNvSpPr/>
                <p:nvPr/>
              </p:nvSpPr>
              <p:spPr>
                <a:xfrm>
                  <a:off x="9377916" y="3051544"/>
                  <a:ext cx="1297172" cy="1318437"/>
                </a:xfrm>
                <a:custGeom>
                  <a:avLst/>
                  <a:gdLst>
                    <a:gd name="connsiteX0" fmla="*/ 329610 w 1297172"/>
                    <a:gd name="connsiteY0" fmla="*/ 0 h 1318437"/>
                    <a:gd name="connsiteX1" fmla="*/ 552893 w 1297172"/>
                    <a:gd name="connsiteY1" fmla="*/ 170121 h 1318437"/>
                    <a:gd name="connsiteX2" fmla="*/ 765544 w 1297172"/>
                    <a:gd name="connsiteY2" fmla="*/ 287079 h 1318437"/>
                    <a:gd name="connsiteX3" fmla="*/ 893135 w 1297172"/>
                    <a:gd name="connsiteY3" fmla="*/ 372140 h 1318437"/>
                    <a:gd name="connsiteX4" fmla="*/ 999461 w 1297172"/>
                    <a:gd name="connsiteY4" fmla="*/ 414670 h 1318437"/>
                    <a:gd name="connsiteX5" fmla="*/ 1137684 w 1297172"/>
                    <a:gd name="connsiteY5" fmla="*/ 712382 h 1318437"/>
                    <a:gd name="connsiteX6" fmla="*/ 1244010 w 1297172"/>
                    <a:gd name="connsiteY6" fmla="*/ 978196 h 1318437"/>
                    <a:gd name="connsiteX7" fmla="*/ 1244010 w 1297172"/>
                    <a:gd name="connsiteY7" fmla="*/ 1031358 h 1318437"/>
                    <a:gd name="connsiteX8" fmla="*/ 1297172 w 1297172"/>
                    <a:gd name="connsiteY8" fmla="*/ 1318437 h 1318437"/>
                    <a:gd name="connsiteX9" fmla="*/ 531628 w 1297172"/>
                    <a:gd name="connsiteY9" fmla="*/ 776177 h 1318437"/>
                    <a:gd name="connsiteX10" fmla="*/ 159489 w 1297172"/>
                    <a:gd name="connsiteY10" fmla="*/ 467833 h 1318437"/>
                    <a:gd name="connsiteX11" fmla="*/ 0 w 1297172"/>
                    <a:gd name="connsiteY11" fmla="*/ 372140 h 1318437"/>
                    <a:gd name="connsiteX12" fmla="*/ 329610 w 1297172"/>
                    <a:gd name="connsiteY12" fmla="*/ 0 h 131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97172" h="1318437">
                      <a:moveTo>
                        <a:pt x="329610" y="0"/>
                      </a:moveTo>
                      <a:lnTo>
                        <a:pt x="552893" y="170121"/>
                      </a:lnTo>
                      <a:lnTo>
                        <a:pt x="765544" y="287079"/>
                      </a:lnTo>
                      <a:lnTo>
                        <a:pt x="893135" y="372140"/>
                      </a:lnTo>
                      <a:lnTo>
                        <a:pt x="999461" y="414670"/>
                      </a:lnTo>
                      <a:lnTo>
                        <a:pt x="1137684" y="712382"/>
                      </a:lnTo>
                      <a:lnTo>
                        <a:pt x="1244010" y="978196"/>
                      </a:lnTo>
                      <a:lnTo>
                        <a:pt x="1244010" y="1031358"/>
                      </a:lnTo>
                      <a:lnTo>
                        <a:pt x="1297172" y="1318437"/>
                      </a:lnTo>
                      <a:lnTo>
                        <a:pt x="531628" y="776177"/>
                      </a:lnTo>
                      <a:lnTo>
                        <a:pt x="159489" y="467833"/>
                      </a:lnTo>
                      <a:lnTo>
                        <a:pt x="0" y="372140"/>
                      </a:lnTo>
                      <a:lnTo>
                        <a:pt x="329610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539949-2143-8FA2-3F08-DE943728A465}"/>
                </a:ext>
              </a:extLst>
            </p:cNvPr>
            <p:cNvSpPr txBox="1"/>
            <p:nvPr/>
          </p:nvSpPr>
          <p:spPr>
            <a:xfrm>
              <a:off x="3746519" y="6137667"/>
              <a:ext cx="31732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pc="2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raf_cpe_uk_1988_v_5172 – 12th April 1947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0F99EF-96AE-C345-B28F-23EE6F7A6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766639AF-6E3F-A1F8-E27A-2E906A89F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6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16D3C-E91C-BFA6-312E-45D5ED745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F06B43-5274-6641-E1A9-848D9E40A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Anti-aircraft sites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6AD38-57E8-DC49-9512-C8BE25B1C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2" name="Picture 11" descr="Anti-aircraft sites">
            <a:extLst>
              <a:ext uri="{FF2B5EF4-FFF2-40B4-BE49-F238E27FC236}">
                <a16:creationId xmlns:a16="http://schemas.microsoft.com/office/drawing/2014/main" id="{B8B5E47B-6201-CB04-C086-B80790E938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0400" y="216483"/>
            <a:ext cx="5305847" cy="748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E548A9-777A-A5FD-C615-F20A70D5C242}"/>
              </a:ext>
            </a:extLst>
          </p:cNvPr>
          <p:cNvSpPr txBox="1"/>
          <p:nvPr/>
        </p:nvSpPr>
        <p:spPr>
          <a:xfrm>
            <a:off x="470844" y="1052656"/>
            <a:ext cx="10085396" cy="689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Anti-aircraft (AA) sites were widespread due to the threat of bombing. There were three main types of anti-aircraft sites, heavy guns (HAA), light guns (LAA) and batteries (ZAA).</a:t>
            </a:r>
          </a:p>
        </p:txBody>
      </p:sp>
      <p:grpSp>
        <p:nvGrpSpPr>
          <p:cNvPr id="13" name="Group 12" descr="HAA sites are clearly seen on aerial photographs. This one is at Grangetown, Middlesbrough.">
            <a:extLst>
              <a:ext uri="{FF2B5EF4-FFF2-40B4-BE49-F238E27FC236}">
                <a16:creationId xmlns:a16="http://schemas.microsoft.com/office/drawing/2014/main" id="{EF382896-5FD7-7DAF-8393-5C63C0AACF7B}"/>
              </a:ext>
            </a:extLst>
          </p:cNvPr>
          <p:cNvGrpSpPr/>
          <p:nvPr/>
        </p:nvGrpSpPr>
        <p:grpSpPr>
          <a:xfrm>
            <a:off x="562418" y="1977774"/>
            <a:ext cx="3643822" cy="1001236"/>
            <a:chOff x="562418" y="1977774"/>
            <a:chExt cx="3643822" cy="100123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D5A1D5-B8A5-EFFD-1B7D-EBDFD55A0181}"/>
                </a:ext>
              </a:extLst>
            </p:cNvPr>
            <p:cNvSpPr txBox="1"/>
            <p:nvPr/>
          </p:nvSpPr>
          <p:spPr>
            <a:xfrm>
              <a:off x="785805" y="1977774"/>
              <a:ext cx="3420435" cy="10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HAA sites are clearly seen on aerial photographs. This one is at </a:t>
              </a:r>
              <a:r>
                <a:rPr lang="en-US" sz="1350" spc="20" dirty="0" err="1">
                  <a:latin typeface="Linkpen 17a Print" panose="03050602060000000000" pitchFamily="66" charset="77"/>
                </a:rPr>
                <a:t>Grangetown</a:t>
              </a:r>
              <a:r>
                <a:rPr lang="en-US" sz="1350" spc="20" dirty="0">
                  <a:latin typeface="Linkpen 17a Print" panose="03050602060000000000" pitchFamily="66" charset="77"/>
                </a:rPr>
                <a:t>, Middlesbrough.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6B1D5C-38D9-79AA-15C5-818A71B8A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15396" y="2659188"/>
              <a:ext cx="324875" cy="230832"/>
            </a:xfrm>
            <a:prstGeom prst="rect">
              <a:avLst/>
            </a:prstGeom>
          </p:spPr>
        </p:pic>
      </p:grpSp>
      <p:grpSp>
        <p:nvGrpSpPr>
          <p:cNvPr id="17" name="Group 16" descr="Black and white aerial photograph of a standard 4 gun anti-aircraft site">
            <a:extLst>
              <a:ext uri="{FF2B5EF4-FFF2-40B4-BE49-F238E27FC236}">
                <a16:creationId xmlns:a16="http://schemas.microsoft.com/office/drawing/2014/main" id="{49A748B7-8C29-C152-1455-2D33309D568C}"/>
              </a:ext>
            </a:extLst>
          </p:cNvPr>
          <p:cNvGrpSpPr/>
          <p:nvPr/>
        </p:nvGrpSpPr>
        <p:grpSpPr>
          <a:xfrm>
            <a:off x="481004" y="3096634"/>
            <a:ext cx="3643957" cy="2941177"/>
            <a:chOff x="481004" y="3096634"/>
            <a:chExt cx="3643957" cy="2941177"/>
          </a:xfrm>
        </p:grpSpPr>
        <p:pic>
          <p:nvPicPr>
            <p:cNvPr id="8" name="Picture 7" descr="Aerial view of a building&#10;&#10;AI-generated content may be incorrect.">
              <a:extLst>
                <a:ext uri="{FF2B5EF4-FFF2-40B4-BE49-F238E27FC236}">
                  <a16:creationId xmlns:a16="http://schemas.microsoft.com/office/drawing/2014/main" id="{ECA71E69-77E5-17D1-7844-DB271138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25" y="3140232"/>
              <a:ext cx="3579036" cy="2897579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0873F7-AFBA-7927-6ED8-DB1A8ADC86B8}"/>
                </a:ext>
              </a:extLst>
            </p:cNvPr>
            <p:cNvSpPr txBox="1"/>
            <p:nvPr/>
          </p:nvSpPr>
          <p:spPr>
            <a:xfrm>
              <a:off x="481004" y="3096634"/>
              <a:ext cx="35528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pc="2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os_52r49_v_040 – 23rd August 1952</a:t>
              </a:r>
            </a:p>
          </p:txBody>
        </p:sp>
      </p:grpSp>
      <p:grpSp>
        <p:nvGrpSpPr>
          <p:cNvPr id="19" name="Group 18" descr="Black and white aerial photograph of the grid layout of an anti-aircraft rocket site">
            <a:extLst>
              <a:ext uri="{FF2B5EF4-FFF2-40B4-BE49-F238E27FC236}">
                <a16:creationId xmlns:a16="http://schemas.microsoft.com/office/drawing/2014/main" id="{0E61963D-E45C-88B1-6CCC-DB05709A6C7E}"/>
              </a:ext>
            </a:extLst>
          </p:cNvPr>
          <p:cNvGrpSpPr/>
          <p:nvPr/>
        </p:nvGrpSpPr>
        <p:grpSpPr>
          <a:xfrm>
            <a:off x="4482887" y="1917284"/>
            <a:ext cx="3784666" cy="3226130"/>
            <a:chOff x="4482887" y="1917284"/>
            <a:chExt cx="3784666" cy="3226130"/>
          </a:xfrm>
        </p:grpSpPr>
        <p:pic>
          <p:nvPicPr>
            <p:cNvPr id="9" name="Picture 8" descr="An aerial view of a field&#10;&#10;AI-generated content may be incorrect.">
              <a:extLst>
                <a:ext uri="{FF2B5EF4-FFF2-40B4-BE49-F238E27FC236}">
                  <a16:creationId xmlns:a16="http://schemas.microsoft.com/office/drawing/2014/main" id="{18A567C3-AF2E-FDAF-0AC1-C0BE951C8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4327" y="2103331"/>
              <a:ext cx="3693226" cy="3040083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625D6E-A583-3C98-63FC-FC063F6638D6}"/>
                </a:ext>
              </a:extLst>
            </p:cNvPr>
            <p:cNvSpPr txBox="1"/>
            <p:nvPr/>
          </p:nvSpPr>
          <p:spPr>
            <a:xfrm>
              <a:off x="4482887" y="1917284"/>
              <a:ext cx="35528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pc="2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raf_106g_uk_622_rp_3332  - 10th August 1945 </a:t>
              </a:r>
            </a:p>
          </p:txBody>
        </p:sp>
      </p:grpSp>
      <p:grpSp>
        <p:nvGrpSpPr>
          <p:cNvPr id="14" name="Group 13" descr="ZAA sites are clearly seen on aerial photographs. They were a series of rockets laid out in a grid pattern. This one is at Radcliffe Park, Salford.">
            <a:extLst>
              <a:ext uri="{FF2B5EF4-FFF2-40B4-BE49-F238E27FC236}">
                <a16:creationId xmlns:a16="http://schemas.microsoft.com/office/drawing/2014/main" id="{2ACE345E-361A-920B-BA44-437FAAC9A2F7}"/>
              </a:ext>
            </a:extLst>
          </p:cNvPr>
          <p:cNvGrpSpPr/>
          <p:nvPr/>
        </p:nvGrpSpPr>
        <p:grpSpPr>
          <a:xfrm>
            <a:off x="4493048" y="5159364"/>
            <a:ext cx="3573993" cy="1001236"/>
            <a:chOff x="4493048" y="5159364"/>
            <a:chExt cx="5715065" cy="100123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AA00C0-E442-B271-C154-2EA4EE664200}"/>
                </a:ext>
              </a:extLst>
            </p:cNvPr>
            <p:cNvSpPr txBox="1"/>
            <p:nvPr/>
          </p:nvSpPr>
          <p:spPr>
            <a:xfrm>
              <a:off x="4574327" y="5159364"/>
              <a:ext cx="5633786" cy="10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   ZAA sites are clearly seen on aerial photographs. They were a series of rockets laid out in a grid pattern. This one is at Radcliffe Park, Salford.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AD2D41-D603-7F16-E80B-2E5B60508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446026" y="5347353"/>
              <a:ext cx="324875" cy="23083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0674275-EC74-663B-748D-6803696B82C3}"/>
              </a:ext>
            </a:extLst>
          </p:cNvPr>
          <p:cNvSpPr txBox="1"/>
          <p:nvPr/>
        </p:nvSpPr>
        <p:spPr>
          <a:xfrm>
            <a:off x="8625480" y="2021496"/>
            <a:ext cx="2770555" cy="1624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LAA sites used a range of weapons against low flying aircraft. They are rarely visible on aerial photographs.</a:t>
            </a:r>
          </a:p>
        </p:txBody>
      </p:sp>
      <p:pic>
        <p:nvPicPr>
          <p:cNvPr id="22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1474119D-E447-D490-441E-7677E02FD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2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16AD8-BEE7-DCB1-ADF3-3AC61FA97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A8FAB-3E01-BDCD-B3E4-E22BC8177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Anti-glider (landing) trenches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DABC2-B106-8870-8BE5-4E204C86A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2" name="Picture 11" descr="Anti-glider (landing) trenches">
            <a:extLst>
              <a:ext uri="{FF2B5EF4-FFF2-40B4-BE49-F238E27FC236}">
                <a16:creationId xmlns:a16="http://schemas.microsoft.com/office/drawing/2014/main" id="{385F3EB0-A3DD-E2AC-1D64-B40D806019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8640" y="216483"/>
            <a:ext cx="7560215" cy="748589"/>
          </a:xfrm>
          <a:prstGeom prst="rect">
            <a:avLst/>
          </a:prstGeom>
        </p:spPr>
      </p:pic>
      <p:grpSp>
        <p:nvGrpSpPr>
          <p:cNvPr id="10" name="Group 9" descr="Black and white aerial photograph of anti-glider trenches highlighted in yellow and bomb craters highlighted in red">
            <a:extLst>
              <a:ext uri="{FF2B5EF4-FFF2-40B4-BE49-F238E27FC236}">
                <a16:creationId xmlns:a16="http://schemas.microsoft.com/office/drawing/2014/main" id="{B9895C94-1B0B-B599-88A6-6D65D4002D7D}"/>
              </a:ext>
            </a:extLst>
          </p:cNvPr>
          <p:cNvGrpSpPr/>
          <p:nvPr/>
        </p:nvGrpSpPr>
        <p:grpSpPr>
          <a:xfrm>
            <a:off x="335270" y="1052343"/>
            <a:ext cx="7467609" cy="5104441"/>
            <a:chOff x="335270" y="1052343"/>
            <a:chExt cx="7467609" cy="5104441"/>
          </a:xfrm>
        </p:grpSpPr>
        <p:pic>
          <p:nvPicPr>
            <p:cNvPr id="7" name="Picture 6" descr="A map of a park&#10;&#10;AI-generated content may be incorrect.">
              <a:extLst>
                <a:ext uri="{FF2B5EF4-FFF2-40B4-BE49-F238E27FC236}">
                  <a16:creationId xmlns:a16="http://schemas.microsoft.com/office/drawing/2014/main" id="{FABCD11A-3A5B-6056-7869-4C74D566D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70" y="1052343"/>
              <a:ext cx="7467609" cy="510444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E697B6-BB82-4492-83F0-C2F1A8A2D949}"/>
                </a:ext>
              </a:extLst>
            </p:cNvPr>
            <p:cNvSpPr/>
            <p:nvPr/>
          </p:nvSpPr>
          <p:spPr>
            <a:xfrm>
              <a:off x="530112" y="1209040"/>
              <a:ext cx="7140688" cy="482600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81C78BB-AAF2-85B0-C2FE-E5B7E19A5091}"/>
              </a:ext>
            </a:extLst>
          </p:cNvPr>
          <p:cNvSpPr txBox="1"/>
          <p:nvPr/>
        </p:nvSpPr>
        <p:spPr>
          <a:xfrm>
            <a:off x="7914640" y="1286023"/>
            <a:ext cx="3637280" cy="1624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Anti-glider trenches can be seen on large areas of open land. </a:t>
            </a:r>
          </a:p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The zig-zag trenches were designed to stop enemy planes from landing.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0AB3F-9565-EAA6-0462-743446A123BA}"/>
              </a:ext>
            </a:extLst>
          </p:cNvPr>
          <p:cNvSpPr txBox="1"/>
          <p:nvPr/>
        </p:nvSpPr>
        <p:spPr>
          <a:xfrm>
            <a:off x="7916432" y="3081736"/>
            <a:ext cx="3745456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This picture shows the anti-glider trenches on the parkland in front of Hampton Court in London.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BA742-4582-9AC6-4232-5E3F567D80CD}"/>
              </a:ext>
            </a:extLst>
          </p:cNvPr>
          <p:cNvSpPr txBox="1"/>
          <p:nvPr/>
        </p:nvSpPr>
        <p:spPr>
          <a:xfrm>
            <a:off x="7914640" y="4235887"/>
            <a:ext cx="3747248" cy="377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The red areas show bomb craters.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E37453ED-CBBE-2FDD-BDDD-58CEE9505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59AEA4-4466-7391-2115-5F6AC2D75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DCA82D-449D-E629-0E66-106DF823B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Barracks</a:t>
            </a:r>
          </a:p>
        </p:txBody>
      </p:sp>
      <p:pic>
        <p:nvPicPr>
          <p:cNvPr id="12" name="Picture 11" descr="Barracks">
            <a:extLst>
              <a:ext uri="{FF2B5EF4-FFF2-40B4-BE49-F238E27FC236}">
                <a16:creationId xmlns:a16="http://schemas.microsoft.com/office/drawing/2014/main" id="{1B0C3DC5-008F-F0E8-DA5D-9198852A6B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8960" y="216483"/>
            <a:ext cx="3291331" cy="748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40F658-9116-8425-36BC-EE8B4C33905D}"/>
              </a:ext>
            </a:extLst>
          </p:cNvPr>
          <p:cNvSpPr txBox="1"/>
          <p:nvPr/>
        </p:nvSpPr>
        <p:spPr>
          <a:xfrm>
            <a:off x="467360" y="1113303"/>
            <a:ext cx="2885440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Lots of accommodation was built for soldiers during World War 2.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4D9A7-25CA-960E-D177-8D3BAE9BBF46}"/>
              </a:ext>
            </a:extLst>
          </p:cNvPr>
          <p:cNvSpPr txBox="1"/>
          <p:nvPr/>
        </p:nvSpPr>
        <p:spPr>
          <a:xfrm>
            <a:off x="467360" y="2262770"/>
            <a:ext cx="2255011" cy="1624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Army barracks, such as these ones in Dover, Kent can be seen from aerial pictures.</a:t>
            </a:r>
          </a:p>
        </p:txBody>
      </p:sp>
      <p:grpSp>
        <p:nvGrpSpPr>
          <p:cNvPr id="16" name="Group 15" descr="Black and white aerial photograph of barracks buildings highlighted yellow and a cartoon of a soldiers in uniform">
            <a:extLst>
              <a:ext uri="{FF2B5EF4-FFF2-40B4-BE49-F238E27FC236}">
                <a16:creationId xmlns:a16="http://schemas.microsoft.com/office/drawing/2014/main" id="{4CFE3DF6-ECDD-E65B-5B24-7629D1194621}"/>
              </a:ext>
            </a:extLst>
          </p:cNvPr>
          <p:cNvGrpSpPr/>
          <p:nvPr/>
        </p:nvGrpSpPr>
        <p:grpSpPr>
          <a:xfrm>
            <a:off x="2676098" y="714091"/>
            <a:ext cx="8813701" cy="5998545"/>
            <a:chOff x="2676098" y="714091"/>
            <a:chExt cx="8813701" cy="5998545"/>
          </a:xfrm>
        </p:grpSpPr>
        <p:grpSp>
          <p:nvGrpSpPr>
            <p:cNvPr id="10" name="Group 9" descr="Black and white aerial photograph of barracks buildings highlighted yellow">
              <a:extLst>
                <a:ext uri="{FF2B5EF4-FFF2-40B4-BE49-F238E27FC236}">
                  <a16:creationId xmlns:a16="http://schemas.microsoft.com/office/drawing/2014/main" id="{17436FE0-4EE1-8EA6-4EA4-560CC1E6B6F6}"/>
                </a:ext>
              </a:extLst>
            </p:cNvPr>
            <p:cNvGrpSpPr/>
            <p:nvPr/>
          </p:nvGrpSpPr>
          <p:grpSpPr>
            <a:xfrm>
              <a:off x="3606943" y="714091"/>
              <a:ext cx="7882856" cy="5473458"/>
              <a:chOff x="3606943" y="714091"/>
              <a:chExt cx="7882856" cy="547345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EA21B7C-3F12-242B-205E-598363FEBA0F}"/>
                  </a:ext>
                </a:extLst>
              </p:cNvPr>
              <p:cNvGrpSpPr/>
              <p:nvPr/>
            </p:nvGrpSpPr>
            <p:grpSpPr>
              <a:xfrm>
                <a:off x="3606943" y="741680"/>
                <a:ext cx="7882856" cy="5445869"/>
                <a:chOff x="4869247" y="1278567"/>
                <a:chExt cx="6225473" cy="4300866"/>
              </a:xfrm>
            </p:grpSpPr>
            <p:pic>
              <p:nvPicPr>
                <p:cNvPr id="6" name="Picture 5" descr="Black and white aerial photo of a rural area showing an army barracks. ">
                  <a:extLst>
                    <a:ext uri="{FF2B5EF4-FFF2-40B4-BE49-F238E27FC236}">
                      <a16:creationId xmlns:a16="http://schemas.microsoft.com/office/drawing/2014/main" id="{6ED1596F-1289-1073-BBE7-620A5910CF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9247" y="1278567"/>
                  <a:ext cx="6225473" cy="4300866"/>
                </a:xfrm>
                <a:prstGeom prst="rect">
                  <a:avLst/>
                </a:prstGeom>
                <a:ln w="22225">
                  <a:solidFill>
                    <a:schemeClr val="tx1"/>
                  </a:solidFill>
                </a:ln>
              </p:spPr>
            </p:pic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93002605-B152-124C-EDE7-996227F49510}"/>
                    </a:ext>
                  </a:extLst>
                </p:cNvPr>
                <p:cNvSpPr/>
                <p:nvPr/>
              </p:nvSpPr>
              <p:spPr>
                <a:xfrm rot="1145348">
                  <a:off x="7721424" y="2428871"/>
                  <a:ext cx="2722985" cy="2740918"/>
                </a:xfrm>
                <a:prstGeom prst="roundRect">
                  <a:avLst/>
                </a:prstGeom>
                <a:noFill/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927453-B4AB-21A8-1AE6-5795E8BF733E}"/>
                  </a:ext>
                </a:extLst>
              </p:cNvPr>
              <p:cNvSpPr txBox="1"/>
              <p:nvPr/>
            </p:nvSpPr>
            <p:spPr>
              <a:xfrm>
                <a:off x="5430584" y="714091"/>
                <a:ext cx="317326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spc="2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© Historic England ref: os_53t77_v_032 – 10th June 1953</a:t>
                </a:r>
              </a:p>
            </p:txBody>
          </p:sp>
        </p:grpSp>
        <p:pic>
          <p:nvPicPr>
            <p:cNvPr id="13" name="Picture 12" descr="A cartoon of a person in a military uniform">
              <a:extLst>
                <a:ext uri="{FF2B5EF4-FFF2-40B4-BE49-F238E27FC236}">
                  <a16:creationId xmlns:a16="http://schemas.microsoft.com/office/drawing/2014/main" id="{51384EBD-2845-FE6C-8AD1-228E916F5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6098" y="2211095"/>
              <a:ext cx="1561274" cy="450154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4A2DF34-4203-10C6-F573-C4748818B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92BE63BD-2BCC-1576-0585-A0A736EFE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1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72106-A26C-B4EB-8499-B207B0DDB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C1C2F3-EF5D-E63C-1123-11D6C7E32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Barrage Balloons</a:t>
            </a:r>
          </a:p>
        </p:txBody>
      </p:sp>
      <p:pic>
        <p:nvPicPr>
          <p:cNvPr id="20" name="Picture 19" descr="Barrage Balloons">
            <a:extLst>
              <a:ext uri="{FF2B5EF4-FFF2-40B4-BE49-F238E27FC236}">
                <a16:creationId xmlns:a16="http://schemas.microsoft.com/office/drawing/2014/main" id="{F4D0BE64-2A8E-25AD-7940-7E7CF4A8AA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1629" y="216482"/>
            <a:ext cx="4817921" cy="748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DF0D00-31D3-28E6-7B1A-09B6A6A77C98}"/>
              </a:ext>
            </a:extLst>
          </p:cNvPr>
          <p:cNvSpPr txBox="1"/>
          <p:nvPr/>
        </p:nvSpPr>
        <p:spPr>
          <a:xfrm>
            <a:off x="467359" y="1211731"/>
            <a:ext cx="3249673" cy="1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Barrage balloons (circled in yellow) were tied to the ground using long steel cables.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7AFFC-55BA-09CB-B2E5-542731682EE0}"/>
              </a:ext>
            </a:extLst>
          </p:cNvPr>
          <p:cNvSpPr txBox="1"/>
          <p:nvPr/>
        </p:nvSpPr>
        <p:spPr>
          <a:xfrm>
            <a:off x="467360" y="2587417"/>
            <a:ext cx="3169920" cy="1936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You can see the tether site (circled in orange) where the cable was attached to the ground. If a plane collided with the cable, it would be critically damaged.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66963-A29C-1E9C-F95A-DD64DD6F9125}"/>
              </a:ext>
            </a:extLst>
          </p:cNvPr>
          <p:cNvSpPr txBox="1"/>
          <p:nvPr/>
        </p:nvSpPr>
        <p:spPr>
          <a:xfrm>
            <a:off x="467360" y="4586350"/>
            <a:ext cx="3169920" cy="1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Barrage balloons forced the German aircraft to fly above them meaning that their bombs were less accurate.</a:t>
            </a:r>
          </a:p>
        </p:txBody>
      </p:sp>
      <p:grpSp>
        <p:nvGrpSpPr>
          <p:cNvPr id="17" name="Group 16" descr="Black and white aerial photograph of a barrage ballon (yellow) and it's teher site (orange) amongst houses.">
            <a:extLst>
              <a:ext uri="{FF2B5EF4-FFF2-40B4-BE49-F238E27FC236}">
                <a16:creationId xmlns:a16="http://schemas.microsoft.com/office/drawing/2014/main" id="{00D37B3F-D290-44F2-4AF6-B3255C9B9E4C}"/>
              </a:ext>
            </a:extLst>
          </p:cNvPr>
          <p:cNvGrpSpPr/>
          <p:nvPr/>
        </p:nvGrpSpPr>
        <p:grpSpPr>
          <a:xfrm>
            <a:off x="3717033" y="679368"/>
            <a:ext cx="7944418" cy="5159813"/>
            <a:chOff x="3717033" y="679368"/>
            <a:chExt cx="7944418" cy="515981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F74499-EED8-052E-521D-37683D6379EE}"/>
                </a:ext>
              </a:extLst>
            </p:cNvPr>
            <p:cNvGrpSpPr/>
            <p:nvPr/>
          </p:nvGrpSpPr>
          <p:grpSpPr>
            <a:xfrm>
              <a:off x="3717033" y="886181"/>
              <a:ext cx="7944418" cy="4953000"/>
              <a:chOff x="3676393" y="1091034"/>
              <a:chExt cx="7944418" cy="4953000"/>
            </a:xfrm>
          </p:grpSpPr>
          <p:pic>
            <p:nvPicPr>
              <p:cNvPr id="7" name="Picture 6" descr="Black and white aerial photo of a WW2 barrage balloon in a semi-rural area of housing">
                <a:extLst>
                  <a:ext uri="{FF2B5EF4-FFF2-40B4-BE49-F238E27FC236}">
                    <a16:creationId xmlns:a16="http://schemas.microsoft.com/office/drawing/2014/main" id="{44E9DAA5-9D2A-C9BF-747A-C3FE031DC8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76393" y="1091034"/>
                <a:ext cx="7944418" cy="4953000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8188D97-5CB1-53D8-C8A1-7169BDCEA85D}"/>
                  </a:ext>
                </a:extLst>
              </p:cNvPr>
              <p:cNvSpPr/>
              <p:nvPr/>
            </p:nvSpPr>
            <p:spPr>
              <a:xfrm>
                <a:off x="5057004" y="3774609"/>
                <a:ext cx="620486" cy="620486"/>
              </a:xfrm>
              <a:prstGeom prst="ellipse">
                <a:avLst/>
              </a:prstGeom>
              <a:noFill/>
              <a:ln w="50800">
                <a:solidFill>
                  <a:srgbClr val="FF8B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7F3A9F9-43E1-D8E4-AA2F-347AA8BFD3E3}"/>
                  </a:ext>
                </a:extLst>
              </p:cNvPr>
              <p:cNvSpPr/>
              <p:nvPr/>
            </p:nvSpPr>
            <p:spPr>
              <a:xfrm>
                <a:off x="4104640" y="1091034"/>
                <a:ext cx="651873" cy="648072"/>
              </a:xfrm>
              <a:prstGeom prst="ellipse">
                <a:avLst/>
              </a:prstGeom>
              <a:no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E4038E-D547-E5C2-D511-7380EAFB3BC5}"/>
                </a:ext>
              </a:extLst>
            </p:cNvPr>
            <p:cNvSpPr txBox="1"/>
            <p:nvPr/>
          </p:nvSpPr>
          <p:spPr>
            <a:xfrm>
              <a:off x="6724289" y="679368"/>
              <a:ext cx="38836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pc="2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mso_1cu_16000_o_16756 – 23rd August 1943</a:t>
              </a:r>
            </a:p>
          </p:txBody>
        </p:sp>
      </p:grpSp>
      <p:grpSp>
        <p:nvGrpSpPr>
          <p:cNvPr id="13" name="Group 12" descr="Wardley, Gateshead">
            <a:extLst>
              <a:ext uri="{FF2B5EF4-FFF2-40B4-BE49-F238E27FC236}">
                <a16:creationId xmlns:a16="http://schemas.microsoft.com/office/drawing/2014/main" id="{B86063FA-8AD5-77D0-49AD-A2C82D8F9A00}"/>
              </a:ext>
            </a:extLst>
          </p:cNvPr>
          <p:cNvGrpSpPr/>
          <p:nvPr/>
        </p:nvGrpSpPr>
        <p:grpSpPr>
          <a:xfrm>
            <a:off x="5938587" y="5953220"/>
            <a:ext cx="4983413" cy="377989"/>
            <a:chOff x="4548589" y="5821592"/>
            <a:chExt cx="4983413" cy="37798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53E91E-F21B-D92C-EFCF-09B76A1EF2A7}"/>
                </a:ext>
              </a:extLst>
            </p:cNvPr>
            <p:cNvSpPr txBox="1"/>
            <p:nvPr/>
          </p:nvSpPr>
          <p:spPr>
            <a:xfrm>
              <a:off x="4779420" y="5821592"/>
              <a:ext cx="4752582" cy="37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350" spc="20" dirty="0" err="1">
                  <a:latin typeface="Linkpen 17a Print" panose="03050602060000000000" pitchFamily="66" charset="77"/>
                </a:rPr>
                <a:t>Wardley</a:t>
              </a:r>
              <a:r>
                <a:rPr lang="en-US" sz="1350" spc="20" dirty="0">
                  <a:latin typeface="Linkpen 17a Print" panose="03050602060000000000" pitchFamily="66" charset="77"/>
                </a:rPr>
                <a:t>, Gateshead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9D662B-3D33-D608-D16C-C45A852D1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501567" y="5888544"/>
              <a:ext cx="324875" cy="23083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D5AF436-C757-C977-03F7-DFAF4263E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EE32BDC8-A025-5338-1E8B-FCBC8D1E6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3A756-A042-2886-7066-069702579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9181C9-FF4A-9143-AFB1-09C7BAC77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Bomb damage</a:t>
            </a:r>
          </a:p>
        </p:txBody>
      </p:sp>
      <p:pic>
        <p:nvPicPr>
          <p:cNvPr id="12" name="Picture 11" descr="Bomb damage">
            <a:extLst>
              <a:ext uri="{FF2B5EF4-FFF2-40B4-BE49-F238E27FC236}">
                <a16:creationId xmlns:a16="http://schemas.microsoft.com/office/drawing/2014/main" id="{9C1ACC00-5919-A358-F0F5-BC2929448F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9920" y="216483"/>
            <a:ext cx="4304390" cy="748588"/>
          </a:xfrm>
          <a:prstGeom prst="rect">
            <a:avLst/>
          </a:prstGeom>
        </p:spPr>
      </p:pic>
      <p:grpSp>
        <p:nvGrpSpPr>
          <p:cNvPr id="9" name="Group 8" descr="Black and white aerial photograph of Manchester showing huge areas of bomb damage">
            <a:extLst>
              <a:ext uri="{FF2B5EF4-FFF2-40B4-BE49-F238E27FC236}">
                <a16:creationId xmlns:a16="http://schemas.microsoft.com/office/drawing/2014/main" id="{3CF6BBC5-AD7F-5DBB-6607-12EAD7327D92}"/>
              </a:ext>
            </a:extLst>
          </p:cNvPr>
          <p:cNvGrpSpPr/>
          <p:nvPr/>
        </p:nvGrpSpPr>
        <p:grpSpPr>
          <a:xfrm>
            <a:off x="640980" y="790152"/>
            <a:ext cx="6577700" cy="5493139"/>
            <a:chOff x="640980" y="790152"/>
            <a:chExt cx="6577700" cy="5493139"/>
          </a:xfrm>
        </p:grpSpPr>
        <p:pic>
          <p:nvPicPr>
            <p:cNvPr id="2" name="Picture 1" descr="Black and white aerial photo of an urban area bombed.">
              <a:extLst>
                <a:ext uri="{FF2B5EF4-FFF2-40B4-BE49-F238E27FC236}">
                  <a16:creationId xmlns:a16="http://schemas.microsoft.com/office/drawing/2014/main" id="{4B2F2F90-45E1-3117-8D5A-3CFC84399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980" y="790152"/>
              <a:ext cx="6460860" cy="5277695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2E8157-BF65-74C4-30DD-0C747115BC5E}"/>
                </a:ext>
              </a:extLst>
            </p:cNvPr>
            <p:cNvSpPr txBox="1"/>
            <p:nvPr/>
          </p:nvSpPr>
          <p:spPr>
            <a:xfrm>
              <a:off x="3335000" y="6067847"/>
              <a:ext cx="38836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2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raf_106g_uk_622_rs_4375 – 10th August 1945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FFA9902-9575-6C0E-7B03-4602F90E614A}"/>
              </a:ext>
            </a:extLst>
          </p:cNvPr>
          <p:cNvSpPr txBox="1"/>
          <p:nvPr/>
        </p:nvSpPr>
        <p:spPr>
          <a:xfrm>
            <a:off x="7294879" y="1282661"/>
            <a:ext cx="3982721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There were frequent and heavy bombing raids carried out over Britain during World War 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5A4B3-563E-29CD-9BE6-ABE2BF327BE0}"/>
              </a:ext>
            </a:extLst>
          </p:cNvPr>
          <p:cNvSpPr txBox="1"/>
          <p:nvPr/>
        </p:nvSpPr>
        <p:spPr>
          <a:xfrm>
            <a:off x="7294879" y="2387640"/>
            <a:ext cx="3200401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This photograph from Rolls Crescent, Manchester shows the impact of bombing.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BB7AF-46F4-13A0-58FC-1EA111AE72AC}"/>
              </a:ext>
            </a:extLst>
          </p:cNvPr>
          <p:cNvSpPr txBox="1"/>
          <p:nvPr/>
        </p:nvSpPr>
        <p:spPr>
          <a:xfrm>
            <a:off x="7294879" y="3492619"/>
            <a:ext cx="3027681" cy="1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The areas that look white are the sites of buildings that have been demolished due to bomb damage</a:t>
            </a:r>
          </a:p>
        </p:txBody>
      </p:sp>
      <p:pic>
        <p:nvPicPr>
          <p:cNvPr id="11" name="Picture 10" descr="A cartoon of a woman and a child in 1940s clothing">
            <a:extLst>
              <a:ext uri="{FF2B5EF4-FFF2-40B4-BE49-F238E27FC236}">
                <a16:creationId xmlns:a16="http://schemas.microsoft.com/office/drawing/2014/main" id="{1ACC3ECA-0D8F-06B5-E79E-A8F7E417D7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798" y="1954177"/>
            <a:ext cx="1741322" cy="4709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25DAAA-C35A-72A6-2877-EE6CDE413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FC3C39C0-57F8-0DEE-535B-6414FD542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B3989-7F2A-BCF0-172D-8D6C1625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4F8A78-839F-81E5-79A5-FD5AD1368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Camouflaged buildings</a:t>
            </a:r>
          </a:p>
        </p:txBody>
      </p:sp>
      <p:pic>
        <p:nvPicPr>
          <p:cNvPr id="12" name="Picture 11" descr="Camouflaged buildings">
            <a:extLst>
              <a:ext uri="{FF2B5EF4-FFF2-40B4-BE49-F238E27FC236}">
                <a16:creationId xmlns:a16="http://schemas.microsoft.com/office/drawing/2014/main" id="{CC9E96D9-4F8F-36BA-63A8-A1AE39903E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9280" y="216483"/>
            <a:ext cx="6196245" cy="7485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3FB366-8F96-961C-D594-C6B221764771}"/>
              </a:ext>
            </a:extLst>
          </p:cNvPr>
          <p:cNvSpPr txBox="1"/>
          <p:nvPr/>
        </p:nvSpPr>
        <p:spPr>
          <a:xfrm>
            <a:off x="527641" y="1121570"/>
            <a:ext cx="3982721" cy="1624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Something that can be, deliberately, difficult to spot are camouflaged buildings that were painted to try and hide them from the view of German bomber pilots.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C3C75-3654-F674-4656-475BE287CF67}"/>
              </a:ext>
            </a:extLst>
          </p:cNvPr>
          <p:cNvSpPr txBox="1"/>
          <p:nvPr/>
        </p:nvSpPr>
        <p:spPr>
          <a:xfrm>
            <a:off x="527642" y="2882234"/>
            <a:ext cx="3208188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These RAF aircraft hangars were at RAF Yeadon which is now Leeds Bradford Airport.</a:t>
            </a:r>
          </a:p>
        </p:txBody>
      </p:sp>
      <p:pic>
        <p:nvPicPr>
          <p:cNvPr id="15" name="Picture 14" descr="A cartoon of a pilot wearing a trench coat">
            <a:extLst>
              <a:ext uri="{FF2B5EF4-FFF2-40B4-BE49-F238E27FC236}">
                <a16:creationId xmlns:a16="http://schemas.microsoft.com/office/drawing/2014/main" id="{5CBDA076-C167-7858-FFAC-96550015FC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469" y="2586150"/>
            <a:ext cx="1435366" cy="4164916"/>
          </a:xfrm>
          <a:prstGeom prst="rect">
            <a:avLst/>
          </a:prstGeom>
        </p:spPr>
      </p:pic>
      <p:grpSp>
        <p:nvGrpSpPr>
          <p:cNvPr id="14" name="Group 13" descr="Black and white aerial photograph of aircraft hangers with their roof painted in camouflage">
            <a:extLst>
              <a:ext uri="{FF2B5EF4-FFF2-40B4-BE49-F238E27FC236}">
                <a16:creationId xmlns:a16="http://schemas.microsoft.com/office/drawing/2014/main" id="{B8C1685D-9340-B085-C29C-8A6A27FFEAFA}"/>
              </a:ext>
            </a:extLst>
          </p:cNvPr>
          <p:cNvGrpSpPr/>
          <p:nvPr/>
        </p:nvGrpSpPr>
        <p:grpSpPr>
          <a:xfrm>
            <a:off x="5442861" y="536888"/>
            <a:ext cx="5990780" cy="5785103"/>
            <a:chOff x="5442861" y="547048"/>
            <a:chExt cx="5990780" cy="578510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13DE8A-88A0-3FE0-533B-0EFD7889E372}"/>
                </a:ext>
              </a:extLst>
            </p:cNvPr>
            <p:cNvGrpSpPr/>
            <p:nvPr/>
          </p:nvGrpSpPr>
          <p:grpSpPr>
            <a:xfrm>
              <a:off x="5516881" y="586543"/>
              <a:ext cx="5916760" cy="5745608"/>
              <a:chOff x="5800617" y="808921"/>
              <a:chExt cx="5551743" cy="5391150"/>
            </a:xfrm>
          </p:grpSpPr>
          <p:pic>
            <p:nvPicPr>
              <p:cNvPr id="6" name="Picture 2" descr="Black and white aerial photo of a aircraft hangars with camouflage paint on the roof">
                <a:extLst>
                  <a:ext uri="{FF2B5EF4-FFF2-40B4-BE49-F238E27FC236}">
                    <a16:creationId xmlns:a16="http://schemas.microsoft.com/office/drawing/2014/main" id="{832B250C-03C7-31CB-4BA1-4FA5A6C72B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00617" y="808921"/>
                <a:ext cx="5551743" cy="5391150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5A3302-61C4-BB06-E2FB-38741513BC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>
                <a:off x="6229616" y="1500916"/>
                <a:ext cx="3882614" cy="2974150"/>
                <a:chOff x="3487855" y="1987395"/>
                <a:chExt cx="3882614" cy="2974150"/>
              </a:xfrm>
            </p:grpSpPr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87E41CA4-76AB-6E6D-89E4-5F28C50019CB}"/>
                    </a:ext>
                  </a:extLst>
                </p:cNvPr>
                <p:cNvSpPr/>
                <p:nvPr/>
              </p:nvSpPr>
              <p:spPr>
                <a:xfrm>
                  <a:off x="3487855" y="3771885"/>
                  <a:ext cx="1373515" cy="1189660"/>
                </a:xfrm>
                <a:custGeom>
                  <a:avLst/>
                  <a:gdLst>
                    <a:gd name="connsiteX0" fmla="*/ 1151906 w 1508166"/>
                    <a:gd name="connsiteY0" fmla="*/ 0 h 1306286"/>
                    <a:gd name="connsiteX1" fmla="*/ 1508166 w 1508166"/>
                    <a:gd name="connsiteY1" fmla="*/ 498764 h 1306286"/>
                    <a:gd name="connsiteX2" fmla="*/ 344384 w 1508166"/>
                    <a:gd name="connsiteY2" fmla="*/ 1306286 h 1306286"/>
                    <a:gd name="connsiteX3" fmla="*/ 59376 w 1508166"/>
                    <a:gd name="connsiteY3" fmla="*/ 890649 h 1306286"/>
                    <a:gd name="connsiteX4" fmla="*/ 0 w 1508166"/>
                    <a:gd name="connsiteY4" fmla="*/ 843148 h 1306286"/>
                    <a:gd name="connsiteX5" fmla="*/ 1151906 w 1508166"/>
                    <a:gd name="connsiteY5" fmla="*/ 0 h 130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8166" h="1306286">
                      <a:moveTo>
                        <a:pt x="1151906" y="0"/>
                      </a:moveTo>
                      <a:lnTo>
                        <a:pt x="1508166" y="498764"/>
                      </a:lnTo>
                      <a:lnTo>
                        <a:pt x="344384" y="1306286"/>
                      </a:lnTo>
                      <a:lnTo>
                        <a:pt x="59376" y="890649"/>
                      </a:lnTo>
                      <a:lnTo>
                        <a:pt x="0" y="843148"/>
                      </a:lnTo>
                      <a:lnTo>
                        <a:pt x="1151906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C96B7EE-14CA-6DD9-4A2C-C6CDD2A9C026}"/>
                    </a:ext>
                  </a:extLst>
                </p:cNvPr>
                <p:cNvSpPr/>
                <p:nvPr/>
              </p:nvSpPr>
              <p:spPr>
                <a:xfrm>
                  <a:off x="5142562" y="2787712"/>
                  <a:ext cx="1005803" cy="973358"/>
                </a:xfrm>
                <a:custGeom>
                  <a:avLst/>
                  <a:gdLst>
                    <a:gd name="connsiteX0" fmla="*/ 0 w 1104405"/>
                    <a:gd name="connsiteY0" fmla="*/ 617517 h 1068780"/>
                    <a:gd name="connsiteX1" fmla="*/ 771896 w 1104405"/>
                    <a:gd name="connsiteY1" fmla="*/ 0 h 1068780"/>
                    <a:gd name="connsiteX2" fmla="*/ 1104405 w 1104405"/>
                    <a:gd name="connsiteY2" fmla="*/ 510639 h 1068780"/>
                    <a:gd name="connsiteX3" fmla="*/ 356260 w 1104405"/>
                    <a:gd name="connsiteY3" fmla="*/ 1068780 h 1068780"/>
                    <a:gd name="connsiteX4" fmla="*/ 0 w 1104405"/>
                    <a:gd name="connsiteY4" fmla="*/ 617517 h 1068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4405" h="1068780">
                      <a:moveTo>
                        <a:pt x="0" y="617517"/>
                      </a:moveTo>
                      <a:lnTo>
                        <a:pt x="771896" y="0"/>
                      </a:lnTo>
                      <a:lnTo>
                        <a:pt x="1104405" y="510639"/>
                      </a:lnTo>
                      <a:lnTo>
                        <a:pt x="356260" y="1068780"/>
                      </a:lnTo>
                      <a:lnTo>
                        <a:pt x="0" y="617517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55E42994-77AA-04DA-A657-63F3DCD0CC0D}"/>
                    </a:ext>
                  </a:extLst>
                </p:cNvPr>
                <p:cNvSpPr/>
                <p:nvPr/>
              </p:nvSpPr>
              <p:spPr>
                <a:xfrm>
                  <a:off x="6267331" y="1987395"/>
                  <a:ext cx="1103138" cy="1005804"/>
                </a:xfrm>
                <a:custGeom>
                  <a:avLst/>
                  <a:gdLst>
                    <a:gd name="connsiteX0" fmla="*/ 0 w 1211283"/>
                    <a:gd name="connsiteY0" fmla="*/ 581891 h 1104406"/>
                    <a:gd name="connsiteX1" fmla="*/ 819397 w 1211283"/>
                    <a:gd name="connsiteY1" fmla="*/ 0 h 1104406"/>
                    <a:gd name="connsiteX2" fmla="*/ 1211283 w 1211283"/>
                    <a:gd name="connsiteY2" fmla="*/ 463138 h 1104406"/>
                    <a:gd name="connsiteX3" fmla="*/ 332509 w 1211283"/>
                    <a:gd name="connsiteY3" fmla="*/ 1104406 h 1104406"/>
                    <a:gd name="connsiteX4" fmla="*/ 0 w 1211283"/>
                    <a:gd name="connsiteY4" fmla="*/ 581891 h 1104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1283" h="1104406">
                      <a:moveTo>
                        <a:pt x="0" y="581891"/>
                      </a:moveTo>
                      <a:lnTo>
                        <a:pt x="819397" y="0"/>
                      </a:lnTo>
                      <a:lnTo>
                        <a:pt x="1211283" y="463138"/>
                      </a:lnTo>
                      <a:lnTo>
                        <a:pt x="332509" y="1104406"/>
                      </a:lnTo>
                      <a:lnTo>
                        <a:pt x="0" y="58189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438A1D-8C5A-48C7-D97F-D9171BA0ADE1}"/>
                </a:ext>
              </a:extLst>
            </p:cNvPr>
            <p:cNvSpPr txBox="1"/>
            <p:nvPr/>
          </p:nvSpPr>
          <p:spPr>
            <a:xfrm>
              <a:off x="5442861" y="547048"/>
              <a:ext cx="38836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pc="2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raf_58a_45_v_0318 – 27th July 1940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348DCD-3856-B939-5E4B-F9A5D37B4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42C227E9-4BB9-C7B6-116E-F61B3771A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A18F75-24F2-151D-5225-6021A7420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549719-8418-4AE5-73B4-4D1855BF9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Emergency water supplies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0BE0F-47DC-B7BB-2C2C-9D07282CC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2" name="Picture 11" descr="Emergency water supplies">
            <a:extLst>
              <a:ext uri="{FF2B5EF4-FFF2-40B4-BE49-F238E27FC236}">
                <a16:creationId xmlns:a16="http://schemas.microsoft.com/office/drawing/2014/main" id="{F31697F4-4D62-ADCF-B277-ED25E1DC57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9600" y="225909"/>
            <a:ext cx="6829299" cy="748587"/>
          </a:xfrm>
          <a:prstGeom prst="rect">
            <a:avLst/>
          </a:prstGeom>
        </p:spPr>
      </p:pic>
      <p:grpSp>
        <p:nvGrpSpPr>
          <p:cNvPr id="20" name="Group 19" descr="Black and white aerial photograph with emergency water supply tanks highlighted yellow">
            <a:extLst>
              <a:ext uri="{FF2B5EF4-FFF2-40B4-BE49-F238E27FC236}">
                <a16:creationId xmlns:a16="http://schemas.microsoft.com/office/drawing/2014/main" id="{0DACAB97-8BD8-E2EA-4F6B-0BC44AEAB472}"/>
              </a:ext>
            </a:extLst>
          </p:cNvPr>
          <p:cNvGrpSpPr/>
          <p:nvPr/>
        </p:nvGrpSpPr>
        <p:grpSpPr>
          <a:xfrm>
            <a:off x="527639" y="1198891"/>
            <a:ext cx="6756799" cy="5084718"/>
            <a:chOff x="527639" y="1198891"/>
            <a:chExt cx="6756799" cy="5084718"/>
          </a:xfrm>
        </p:grpSpPr>
        <p:pic>
          <p:nvPicPr>
            <p:cNvPr id="7" name="Picture 6" descr="Black and white aerial photo of WW2 Emergency Water Supply tanks in an urban area">
              <a:extLst>
                <a:ext uri="{FF2B5EF4-FFF2-40B4-BE49-F238E27FC236}">
                  <a16:creationId xmlns:a16="http://schemas.microsoft.com/office/drawing/2014/main" id="{5D7503F4-75E3-A531-8179-2C49C0EDD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639" y="1198891"/>
              <a:ext cx="6645321" cy="4881498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5EFDDD-1316-19AE-9784-DAAE0142F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07168" y="1828088"/>
              <a:ext cx="2720105" cy="3845861"/>
              <a:chOff x="995090" y="1896325"/>
              <a:chExt cx="3096383" cy="437786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2782573-D647-B406-F48C-EADC348E9A4F}"/>
                  </a:ext>
                </a:extLst>
              </p:cNvPr>
              <p:cNvSpPr/>
              <p:nvPr/>
            </p:nvSpPr>
            <p:spPr>
              <a:xfrm>
                <a:off x="3803441" y="5986160"/>
                <a:ext cx="288032" cy="288032"/>
              </a:xfrm>
              <a:prstGeom prst="ellipse">
                <a:avLst/>
              </a:prstGeom>
              <a:noFill/>
              <a:ln w="508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0FD50B6-A2DA-2E60-17E4-8BE17E7CA793}"/>
                  </a:ext>
                </a:extLst>
              </p:cNvPr>
              <p:cNvGrpSpPr/>
              <p:nvPr/>
            </p:nvGrpSpPr>
            <p:grpSpPr>
              <a:xfrm>
                <a:off x="995090" y="1896325"/>
                <a:ext cx="2784822" cy="4340987"/>
                <a:chOff x="995090" y="1896325"/>
                <a:chExt cx="2784822" cy="4340987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A50E0E6E-54E3-5E7B-3F3C-ECDE460A9451}"/>
                    </a:ext>
                  </a:extLst>
                </p:cNvPr>
                <p:cNvSpPr/>
                <p:nvPr/>
              </p:nvSpPr>
              <p:spPr>
                <a:xfrm>
                  <a:off x="1283122" y="1896325"/>
                  <a:ext cx="288032" cy="288032"/>
                </a:xfrm>
                <a:prstGeom prst="ellipse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C62F75C-1C5F-93FF-1705-39CD0B565B86}"/>
                    </a:ext>
                  </a:extLst>
                </p:cNvPr>
                <p:cNvSpPr/>
                <p:nvPr/>
              </p:nvSpPr>
              <p:spPr>
                <a:xfrm>
                  <a:off x="995090" y="2780928"/>
                  <a:ext cx="288032" cy="288032"/>
                </a:xfrm>
                <a:prstGeom prst="ellipse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4F1314D-3E92-DC9A-6B5D-C6A515E18827}"/>
                    </a:ext>
                  </a:extLst>
                </p:cNvPr>
                <p:cNvSpPr/>
                <p:nvPr/>
              </p:nvSpPr>
              <p:spPr>
                <a:xfrm>
                  <a:off x="995090" y="3809547"/>
                  <a:ext cx="288032" cy="288032"/>
                </a:xfrm>
                <a:prstGeom prst="ellipse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805A8317-8425-0784-A0FE-6AE3D5E0BDD6}"/>
                    </a:ext>
                  </a:extLst>
                </p:cNvPr>
                <p:cNvSpPr/>
                <p:nvPr/>
              </p:nvSpPr>
              <p:spPr>
                <a:xfrm>
                  <a:off x="3347864" y="5949280"/>
                  <a:ext cx="288032" cy="288032"/>
                </a:xfrm>
                <a:prstGeom prst="ellipse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678EC2F-6233-02DA-2CF7-B64FC3C2236E}"/>
                    </a:ext>
                  </a:extLst>
                </p:cNvPr>
                <p:cNvSpPr/>
                <p:nvPr/>
              </p:nvSpPr>
              <p:spPr>
                <a:xfrm>
                  <a:off x="3491880" y="5686916"/>
                  <a:ext cx="288032" cy="288032"/>
                </a:xfrm>
                <a:prstGeom prst="ellipse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88F7B2DD-43ED-DB9B-B08D-B42E1574F1ED}"/>
                    </a:ext>
                  </a:extLst>
                </p:cNvPr>
                <p:cNvSpPr/>
                <p:nvPr/>
              </p:nvSpPr>
              <p:spPr>
                <a:xfrm>
                  <a:off x="2627784" y="2497580"/>
                  <a:ext cx="288032" cy="288032"/>
                </a:xfrm>
                <a:prstGeom prst="ellipse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A1324E-F4A5-B1A0-062A-4A3DFB07908E}"/>
                </a:ext>
              </a:extLst>
            </p:cNvPr>
            <p:cNvSpPr txBox="1"/>
            <p:nvPr/>
          </p:nvSpPr>
          <p:spPr>
            <a:xfrm>
              <a:off x="3400758" y="6068165"/>
              <a:ext cx="38836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2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raf_106g_uk_646_rs_4163 – 11th August 1945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5A574EF-4CA3-D549-A47D-5CC89BC873C2}"/>
              </a:ext>
            </a:extLst>
          </p:cNvPr>
          <p:cNvSpPr txBox="1"/>
          <p:nvPr/>
        </p:nvSpPr>
        <p:spPr>
          <a:xfrm>
            <a:off x="7452491" y="1284130"/>
            <a:ext cx="3982721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Large tanks of water were created to store water that could be used to quickly extinguish fires.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2E84C0-B73F-873F-568B-A2BAE482B6C4}"/>
              </a:ext>
            </a:extLst>
          </p:cNvPr>
          <p:cNvSpPr txBox="1"/>
          <p:nvPr/>
        </p:nvSpPr>
        <p:spPr>
          <a:xfrm>
            <a:off x="7452490" y="2432440"/>
            <a:ext cx="3982721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These emergency water supplies can sometimes be spotted on 1940s aerial photographs.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F37803-4EAD-BE04-C60C-583911BED67F}"/>
              </a:ext>
            </a:extLst>
          </p:cNvPr>
          <p:cNvSpPr txBox="1"/>
          <p:nvPr/>
        </p:nvSpPr>
        <p:spPr>
          <a:xfrm>
            <a:off x="7452489" y="3591560"/>
            <a:ext cx="3982721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Circled in yellow are emergency water supply tanks in Longton, Stoke-on-Trent.</a:t>
            </a:r>
          </a:p>
        </p:txBody>
      </p: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FF44100E-8DAB-6EC1-90A6-432FB56E2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FA3365-B1CA-5DCF-6D69-FF394DBE2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649388-9310-E9F9-79DE-A6DAF678C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Hospitals</a:t>
            </a:r>
          </a:p>
        </p:txBody>
      </p:sp>
      <p:pic>
        <p:nvPicPr>
          <p:cNvPr id="12" name="Picture 11" descr="Hospitals">
            <a:extLst>
              <a:ext uri="{FF2B5EF4-FFF2-40B4-BE49-F238E27FC236}">
                <a16:creationId xmlns:a16="http://schemas.microsoft.com/office/drawing/2014/main" id="{138C1FB3-0BCA-13A7-233D-177A2F98CF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2906" y="225909"/>
            <a:ext cx="3471248" cy="748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EC78FF-E6F8-4570-EAF1-B803859B8F9A}"/>
              </a:ext>
            </a:extLst>
          </p:cNvPr>
          <p:cNvSpPr txBox="1"/>
          <p:nvPr/>
        </p:nvSpPr>
        <p:spPr>
          <a:xfrm>
            <a:off x="527641" y="1121570"/>
            <a:ext cx="3982721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Additional hospital capacity was needed during the war to deal with casualties from air raids etc.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E76980-BFC5-DE2C-C2DD-373E2B7C923C}"/>
              </a:ext>
            </a:extLst>
          </p:cNvPr>
          <p:cNvSpPr txBox="1"/>
          <p:nvPr/>
        </p:nvSpPr>
        <p:spPr>
          <a:xfrm>
            <a:off x="527641" y="2269881"/>
            <a:ext cx="3982721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Extra buildings were added to hospitals and military hospitals were built.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7FA11-FE0D-3E3C-D8C1-A49AA0CFCEDA}"/>
              </a:ext>
            </a:extLst>
          </p:cNvPr>
          <p:cNvSpPr txBox="1"/>
          <p:nvPr/>
        </p:nvSpPr>
        <p:spPr>
          <a:xfrm>
            <a:off x="527641" y="3418192"/>
            <a:ext cx="3982721" cy="1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In this photograph of Alder Hey Hospital in Liverpool, you can see the hutted accommodation that was added during the war.</a:t>
            </a:r>
          </a:p>
        </p:txBody>
      </p:sp>
      <p:grpSp>
        <p:nvGrpSpPr>
          <p:cNvPr id="9" name="Group 8" descr="Black and white aerial photograph of and hospital with extra temporary buildings (highlighted yellow) that have been added to it">
            <a:extLst>
              <a:ext uri="{FF2B5EF4-FFF2-40B4-BE49-F238E27FC236}">
                <a16:creationId xmlns:a16="http://schemas.microsoft.com/office/drawing/2014/main" id="{FDC6E112-DE31-8BC0-64A4-A9B1BE67929C}"/>
              </a:ext>
            </a:extLst>
          </p:cNvPr>
          <p:cNvGrpSpPr/>
          <p:nvPr/>
        </p:nvGrpSpPr>
        <p:grpSpPr>
          <a:xfrm>
            <a:off x="4571190" y="656863"/>
            <a:ext cx="6946871" cy="5746335"/>
            <a:chOff x="4571190" y="656863"/>
            <a:chExt cx="6946871" cy="5746335"/>
          </a:xfrm>
        </p:grpSpPr>
        <p:pic>
          <p:nvPicPr>
            <p:cNvPr id="7" name="Picture 6" descr="An aerial view of a city&#10;&#10;AI-generated content may be incorrect.">
              <a:extLst>
                <a:ext uri="{FF2B5EF4-FFF2-40B4-BE49-F238E27FC236}">
                  <a16:creationId xmlns:a16="http://schemas.microsoft.com/office/drawing/2014/main" id="{C55BC2AF-B669-A03C-9A8D-0C84BFC0C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3631" y="656863"/>
              <a:ext cx="6834430" cy="5544273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720E5F-1373-7000-4D01-5073C2176834}"/>
                </a:ext>
              </a:extLst>
            </p:cNvPr>
            <p:cNvSpPr txBox="1"/>
            <p:nvPr/>
          </p:nvSpPr>
          <p:spPr>
            <a:xfrm>
              <a:off x="4571190" y="6187754"/>
              <a:ext cx="38836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pc="2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raf_106g_uk_626_rs_4195 – 10th August 1945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25BA74-8125-7432-8305-B68BA0FC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B23A4E5E-E9FD-16ED-3DFE-24B965EAC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FAACA-9E19-3BE5-0EA5-63C66DED9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947B4-2EB4-5228-CEA7-9AC94D78E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Munitions sites</a:t>
            </a:r>
          </a:p>
        </p:txBody>
      </p:sp>
      <p:pic>
        <p:nvPicPr>
          <p:cNvPr id="10" name="Picture 9" descr="Munitions sites">
            <a:extLst>
              <a:ext uri="{FF2B5EF4-FFF2-40B4-BE49-F238E27FC236}">
                <a16:creationId xmlns:a16="http://schemas.microsoft.com/office/drawing/2014/main" id="{35489ECE-4A0F-256C-0745-5CBB642B71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6137" y="225909"/>
            <a:ext cx="4596234" cy="748584"/>
          </a:xfrm>
          <a:prstGeom prst="rect">
            <a:avLst/>
          </a:prstGeom>
        </p:spPr>
      </p:pic>
      <p:grpSp>
        <p:nvGrpSpPr>
          <p:cNvPr id="15" name="Group 14" descr="Black and white aerial photograph of the hundreds of buildings that made up a Royal Ordnance Factory munitions site">
            <a:extLst>
              <a:ext uri="{FF2B5EF4-FFF2-40B4-BE49-F238E27FC236}">
                <a16:creationId xmlns:a16="http://schemas.microsoft.com/office/drawing/2014/main" id="{3EF935F5-788B-4027-441A-9F54B917457B}"/>
              </a:ext>
            </a:extLst>
          </p:cNvPr>
          <p:cNvGrpSpPr/>
          <p:nvPr/>
        </p:nvGrpSpPr>
        <p:grpSpPr>
          <a:xfrm>
            <a:off x="654834" y="1115453"/>
            <a:ext cx="6148302" cy="4990207"/>
            <a:chOff x="654834" y="1115453"/>
            <a:chExt cx="6148302" cy="4990207"/>
          </a:xfrm>
        </p:grpSpPr>
        <p:pic>
          <p:nvPicPr>
            <p:cNvPr id="16" name="Picture 15" descr="Black and white aerial photo of a rural area with lots of factory buildings.">
              <a:extLst>
                <a:ext uri="{FF2B5EF4-FFF2-40B4-BE49-F238E27FC236}">
                  <a16:creationId xmlns:a16="http://schemas.microsoft.com/office/drawing/2014/main" id="{BCFA238B-7791-4BC1-825B-D7118B304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834" y="1157375"/>
              <a:ext cx="6111726" cy="4948285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046F16-DB72-48E3-9105-09E43B363F58}"/>
                </a:ext>
              </a:extLst>
            </p:cNvPr>
            <p:cNvSpPr txBox="1"/>
            <p:nvPr/>
          </p:nvSpPr>
          <p:spPr>
            <a:xfrm>
              <a:off x="2919456" y="1115453"/>
              <a:ext cx="38836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2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EAW005653 – 15th May 1947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2E567F-A678-E6C9-84EC-F0B708ADE179}"/>
              </a:ext>
            </a:extLst>
          </p:cNvPr>
          <p:cNvSpPr txBox="1"/>
          <p:nvPr/>
        </p:nvSpPr>
        <p:spPr>
          <a:xfrm>
            <a:off x="6939279" y="1172238"/>
            <a:ext cx="4597887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Munitions sites were factories where military weapons, ammunition, equipment and stores were produced.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9A95E-477B-EA63-5822-F55FF210C126}"/>
              </a:ext>
            </a:extLst>
          </p:cNvPr>
          <p:cNvSpPr txBox="1"/>
          <p:nvPr/>
        </p:nvSpPr>
        <p:spPr>
          <a:xfrm>
            <a:off x="6939279" y="2273237"/>
            <a:ext cx="3566161" cy="1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From 1941 onwards, over one million British women worked in munitions factories until victory in 1945.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7D9765-41A1-7F86-A357-5E8EF9DCC68B}"/>
              </a:ext>
            </a:extLst>
          </p:cNvPr>
          <p:cNvSpPr txBox="1"/>
          <p:nvPr/>
        </p:nvSpPr>
        <p:spPr>
          <a:xfrm>
            <a:off x="6939279" y="3685860"/>
            <a:ext cx="3779521" cy="2247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When completed ROF Kirkby had more than 1,000 buildings, 18 miles of roads, 23 miles of railway lines along with a station, </a:t>
            </a:r>
          </a:p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200 houses for key workers </a:t>
            </a:r>
          </a:p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and a YWCA hostel to </a:t>
            </a:r>
          </a:p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house 1,000 women.</a:t>
            </a:r>
          </a:p>
        </p:txBody>
      </p:sp>
      <p:pic>
        <p:nvPicPr>
          <p:cNvPr id="19" name="Picture 18" descr="A cartoon drawing of a 1940s woman and child">
            <a:extLst>
              <a:ext uri="{FF2B5EF4-FFF2-40B4-BE49-F238E27FC236}">
                <a16:creationId xmlns:a16="http://schemas.microsoft.com/office/drawing/2014/main" id="{CE88F576-AB69-5063-D951-B01E602743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519" y="1890977"/>
            <a:ext cx="1621279" cy="492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322B7E-8269-7A36-CE5F-CAFA0E47B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A44B5630-D8C2-1ADB-40FA-065A0B704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3" grpId="0"/>
          <p:bldP spid="1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98CB-1E20-1A54-680B-8F357AD7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61256-F151-C378-FE87-F9398ED51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Aerial Photo Explorer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0D346-01DA-5503-94BE-45069A3D3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pic>
        <p:nvPicPr>
          <p:cNvPr id="7" name="Picture 6" descr="Historic England have made over 400,000 aerial photos available to view for free online.">
            <a:extLst>
              <a:ext uri="{FF2B5EF4-FFF2-40B4-BE49-F238E27FC236}">
                <a16:creationId xmlns:a16="http://schemas.microsoft.com/office/drawing/2014/main" id="{B437638B-EC16-8368-E9BC-9AC540B7A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47" y="1161501"/>
            <a:ext cx="4553225" cy="1605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2F88A3-1660-F715-A5CB-FF042BDF9C89}"/>
              </a:ext>
            </a:extLst>
          </p:cNvPr>
          <p:cNvSpPr txBox="1"/>
          <p:nvPr/>
        </p:nvSpPr>
        <p:spPr>
          <a:xfrm>
            <a:off x="843694" y="3031648"/>
            <a:ext cx="5154770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They date from the 1920s to the present day.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5B76B-B487-8E5D-A6C2-46D8C606F9A0}"/>
              </a:ext>
            </a:extLst>
          </p:cNvPr>
          <p:cNvSpPr txBox="1"/>
          <p:nvPr/>
        </p:nvSpPr>
        <p:spPr>
          <a:xfrm>
            <a:off x="843694" y="3549097"/>
            <a:ext cx="5154770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Thousands of them relate to World War 2, providing a major source of primary evidence about life on the Home Front.</a:t>
            </a:r>
          </a:p>
        </p:txBody>
      </p:sp>
      <p:pic>
        <p:nvPicPr>
          <p:cNvPr id="11" name="Picture 10" descr="Aerial Photo Explorer">
            <a:extLst>
              <a:ext uri="{FF2B5EF4-FFF2-40B4-BE49-F238E27FC236}">
                <a16:creationId xmlns:a16="http://schemas.microsoft.com/office/drawing/2014/main" id="{FC850355-977B-31C5-DD76-1B05F48305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94" y="4734777"/>
            <a:ext cx="4898739" cy="1156646"/>
          </a:xfrm>
          <a:prstGeom prst="rect">
            <a:avLst/>
          </a:prstGeom>
        </p:spPr>
      </p:pic>
      <p:pic>
        <p:nvPicPr>
          <p:cNvPr id="4" name="Picture 3" descr="Screen shot of the Aerial Photo Explorer">
            <a:extLst>
              <a:ext uri="{FF2B5EF4-FFF2-40B4-BE49-F238E27FC236}">
                <a16:creationId xmlns:a16="http://schemas.microsoft.com/office/drawing/2014/main" id="{3CDCE5DD-2AB8-62E7-B235-CE495BB676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154917" y="482854"/>
            <a:ext cx="4914900" cy="6794500"/>
          </a:xfrm>
          <a:prstGeom prst="rect">
            <a:avLst/>
          </a:prstGeom>
        </p:spPr>
      </p:pic>
      <p:pic>
        <p:nvPicPr>
          <p:cNvPr id="12" name="Picture 11" descr="A cartoon of a person in military uniform">
            <a:extLst>
              <a:ext uri="{FF2B5EF4-FFF2-40B4-BE49-F238E27FC236}">
                <a16:creationId xmlns:a16="http://schemas.microsoft.com/office/drawing/2014/main" id="{82890227-ED0E-C7A5-74FE-680A8BE406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509" y="2422584"/>
            <a:ext cx="1515521" cy="50304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70DAF-7190-B50D-5F45-2FAE35E7C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E80499-22B1-2B1F-4A37-654DA545A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9595-8E19-0ED6-54BB-5DA914D56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Prisoner of war camps</a:t>
            </a:r>
          </a:p>
        </p:txBody>
      </p:sp>
      <p:pic>
        <p:nvPicPr>
          <p:cNvPr id="12" name="Picture 11" descr="Prisoner of war camps">
            <a:extLst>
              <a:ext uri="{FF2B5EF4-FFF2-40B4-BE49-F238E27FC236}">
                <a16:creationId xmlns:a16="http://schemas.microsoft.com/office/drawing/2014/main" id="{02D60ED0-761A-F013-2D5D-AB0CBA9DB3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5607" y="225909"/>
            <a:ext cx="6111726" cy="7485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33D3B5-09F5-F9F9-95D7-A18D222631DD}"/>
              </a:ext>
            </a:extLst>
          </p:cNvPr>
          <p:cNvSpPr txBox="1"/>
          <p:nvPr/>
        </p:nvSpPr>
        <p:spPr>
          <a:xfrm>
            <a:off x="501903" y="1089942"/>
            <a:ext cx="10205721" cy="689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Most World War 2 prisoner of war (PoW) camps were in requisitioned buildings such as country houses, cotton mills and military camps.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FDF17C-4F7D-08DD-A861-82C6130AC82E}"/>
              </a:ext>
            </a:extLst>
          </p:cNvPr>
          <p:cNvSpPr txBox="1"/>
          <p:nvPr/>
        </p:nvSpPr>
        <p:spPr>
          <a:xfrm>
            <a:off x="501903" y="1843050"/>
            <a:ext cx="10205721" cy="377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This ‘Standard’ type German Working PoW Camp was in Stamford. </a:t>
            </a:r>
          </a:p>
        </p:txBody>
      </p:sp>
      <p:grpSp>
        <p:nvGrpSpPr>
          <p:cNvPr id="10" name="Group 9" descr="Black and white aerial photograph of the huts and watch tower at a prisoner of war camp">
            <a:extLst>
              <a:ext uri="{FF2B5EF4-FFF2-40B4-BE49-F238E27FC236}">
                <a16:creationId xmlns:a16="http://schemas.microsoft.com/office/drawing/2014/main" id="{5B834B09-A5C3-F07D-F444-45273DFE256C}"/>
              </a:ext>
            </a:extLst>
          </p:cNvPr>
          <p:cNvGrpSpPr/>
          <p:nvPr/>
        </p:nvGrpSpPr>
        <p:grpSpPr>
          <a:xfrm>
            <a:off x="1737606" y="2401856"/>
            <a:ext cx="8762508" cy="3644614"/>
            <a:chOff x="1737606" y="2438432"/>
            <a:chExt cx="8762508" cy="3644614"/>
          </a:xfrm>
        </p:grpSpPr>
        <p:pic>
          <p:nvPicPr>
            <p:cNvPr id="11" name="Picture 10" descr="Black and white aerial photo of a rural area with some white roofed buildings.">
              <a:extLst>
                <a:ext uri="{FF2B5EF4-FFF2-40B4-BE49-F238E27FC236}">
                  <a16:creationId xmlns:a16="http://schemas.microsoft.com/office/drawing/2014/main" id="{9D454515-61FD-3140-9265-5622F522A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7606" y="2471082"/>
              <a:ext cx="8706806" cy="3611964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98D4E4-75E5-581D-75C0-FEFA8D11BD3F}"/>
                </a:ext>
              </a:extLst>
            </p:cNvPr>
            <p:cNvSpPr txBox="1"/>
            <p:nvPr/>
          </p:nvSpPr>
          <p:spPr>
            <a:xfrm>
              <a:off x="6616434" y="2438432"/>
              <a:ext cx="38836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spc="2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raf_540_62_sffo_0074 – 22nd July 1948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D1D9A7-F84B-8607-8442-A6BE55C20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E0C9350-3472-798B-2E64-D7EB12A87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9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66A02-B4A0-76E1-BEE4-12E87DA55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3072-D7FD-2E4A-7A59-6057B8C08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Pre-fabricated houses</a:t>
            </a:r>
          </a:p>
        </p:txBody>
      </p:sp>
      <p:pic>
        <p:nvPicPr>
          <p:cNvPr id="12" name="Picture 11" descr="Pre-fabricated houses">
            <a:extLst>
              <a:ext uri="{FF2B5EF4-FFF2-40B4-BE49-F238E27FC236}">
                <a16:creationId xmlns:a16="http://schemas.microsoft.com/office/drawing/2014/main" id="{5483D5A6-68CA-849A-5FD2-E20E94C2B7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224" y="225909"/>
            <a:ext cx="6058209" cy="748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E9D42E-2116-19E8-B01B-F9903153EC37}"/>
              </a:ext>
            </a:extLst>
          </p:cNvPr>
          <p:cNvSpPr txBox="1"/>
          <p:nvPr/>
        </p:nvSpPr>
        <p:spPr>
          <a:xfrm>
            <a:off x="527641" y="1243440"/>
            <a:ext cx="4299002" cy="1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Pre-fabricated houses were temporary homes that were built to quickly replace the homes destroyed by bombing.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C5DB9C-A8FC-E3E0-904B-07D54971F869}"/>
              </a:ext>
            </a:extLst>
          </p:cNvPr>
          <p:cNvSpPr txBox="1"/>
          <p:nvPr/>
        </p:nvSpPr>
        <p:spPr>
          <a:xfrm>
            <a:off x="527641" y="2667264"/>
            <a:ext cx="4299002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They were made in factories and could be quickly assembled on site. Over 156,00 were built in 1946 and 1947.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9ED453-C441-26D9-C50E-F23B27634096}"/>
              </a:ext>
            </a:extLst>
          </p:cNvPr>
          <p:cNvSpPr txBox="1"/>
          <p:nvPr/>
        </p:nvSpPr>
        <p:spPr>
          <a:xfrm>
            <a:off x="527641" y="3801083"/>
            <a:ext cx="4223035" cy="133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The single </a:t>
            </a:r>
            <a:r>
              <a:rPr lang="en-US" sz="1350" spc="20" dirty="0" err="1">
                <a:latin typeface="Linkpen 17a Print" panose="03050602060000000000" pitchFamily="66" charset="77"/>
              </a:rPr>
              <a:t>storey</a:t>
            </a:r>
            <a:r>
              <a:rPr lang="en-US" sz="1350" spc="20" dirty="0">
                <a:latin typeface="Linkpen 17a Print" panose="03050602060000000000" pitchFamily="66" charset="77"/>
              </a:rPr>
              <a:t> pre-fabs on Lichfield Road, Cambridge can be seen in between the usual two </a:t>
            </a:r>
            <a:r>
              <a:rPr lang="en-US" sz="1350" spc="20" dirty="0" err="1">
                <a:latin typeface="Linkpen 17a Print" panose="03050602060000000000" pitchFamily="66" charset="77"/>
              </a:rPr>
              <a:t>storey</a:t>
            </a:r>
            <a:r>
              <a:rPr lang="en-US" sz="1350" spc="20" dirty="0">
                <a:latin typeface="Linkpen 17a Print" panose="03050602060000000000" pitchFamily="66" charset="77"/>
              </a:rPr>
              <a:t> houses on either side.</a:t>
            </a:r>
          </a:p>
        </p:txBody>
      </p:sp>
      <p:grpSp>
        <p:nvGrpSpPr>
          <p:cNvPr id="15" name="Group 14" descr="Black and white aerial photograph of pre-fabricated (pre-fab( houes. highlighted in yellow">
            <a:extLst>
              <a:ext uri="{FF2B5EF4-FFF2-40B4-BE49-F238E27FC236}">
                <a16:creationId xmlns:a16="http://schemas.microsoft.com/office/drawing/2014/main" id="{8562F511-EA86-2BBD-E899-1EB49C294DF0}"/>
              </a:ext>
            </a:extLst>
          </p:cNvPr>
          <p:cNvGrpSpPr/>
          <p:nvPr/>
        </p:nvGrpSpPr>
        <p:grpSpPr>
          <a:xfrm>
            <a:off x="5015550" y="1256135"/>
            <a:ext cx="6316065" cy="5164677"/>
            <a:chOff x="5015550" y="1256135"/>
            <a:chExt cx="6316065" cy="516467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DDE0199-91C9-CCF3-E394-7739F2930E5E}"/>
                </a:ext>
              </a:extLst>
            </p:cNvPr>
            <p:cNvGrpSpPr/>
            <p:nvPr/>
          </p:nvGrpSpPr>
          <p:grpSpPr>
            <a:xfrm>
              <a:off x="5113258" y="1256135"/>
              <a:ext cx="6218357" cy="4943654"/>
              <a:chOff x="4858615" y="866557"/>
              <a:chExt cx="6679267" cy="5310082"/>
            </a:xfrm>
          </p:grpSpPr>
          <p:pic>
            <p:nvPicPr>
              <p:cNvPr id="9" name="Picture 8" descr="A photo from the air, of lots of prefab houses of the same size and design in rows. ">
                <a:extLst>
                  <a:ext uri="{FF2B5EF4-FFF2-40B4-BE49-F238E27FC236}">
                    <a16:creationId xmlns:a16="http://schemas.microsoft.com/office/drawing/2014/main" id="{41FC6CCE-40C4-7DF6-1ED2-98CFC1D08E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71293" y="866557"/>
                <a:ext cx="6666589" cy="5310082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10" name="Freeform: Shape 2">
                <a:extLst>
                  <a:ext uri="{FF2B5EF4-FFF2-40B4-BE49-F238E27FC236}">
                    <a16:creationId xmlns:a16="http://schemas.microsoft.com/office/drawing/2014/main" id="{6A01CE6A-F167-EEAB-50EF-72D6304AD0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858615" y="1390645"/>
                <a:ext cx="6583680" cy="3393440"/>
              </a:xfrm>
              <a:custGeom>
                <a:avLst/>
                <a:gdLst>
                  <a:gd name="connsiteX0" fmla="*/ 2326640 w 6583680"/>
                  <a:gd name="connsiteY0" fmla="*/ 1320800 h 3393440"/>
                  <a:gd name="connsiteX1" fmla="*/ 1432560 w 6583680"/>
                  <a:gd name="connsiteY1" fmla="*/ 3058160 h 3393440"/>
                  <a:gd name="connsiteX2" fmla="*/ 6583680 w 6583680"/>
                  <a:gd name="connsiteY2" fmla="*/ 3393440 h 3393440"/>
                  <a:gd name="connsiteX3" fmla="*/ 5750560 w 6583680"/>
                  <a:gd name="connsiteY3" fmla="*/ 223520 h 3393440"/>
                  <a:gd name="connsiteX4" fmla="*/ 1188720 w 6583680"/>
                  <a:gd name="connsiteY4" fmla="*/ 0 h 3393440"/>
                  <a:gd name="connsiteX5" fmla="*/ 802640 w 6583680"/>
                  <a:gd name="connsiteY5" fmla="*/ 254000 h 3393440"/>
                  <a:gd name="connsiteX6" fmla="*/ 487680 w 6583680"/>
                  <a:gd name="connsiteY6" fmla="*/ 609600 h 3393440"/>
                  <a:gd name="connsiteX7" fmla="*/ 0 w 6583680"/>
                  <a:gd name="connsiteY7" fmla="*/ 579120 h 3393440"/>
                  <a:gd name="connsiteX8" fmla="*/ 0 w 6583680"/>
                  <a:gd name="connsiteY8" fmla="*/ 1280160 h 3393440"/>
                  <a:gd name="connsiteX9" fmla="*/ 1513840 w 6583680"/>
                  <a:gd name="connsiteY9" fmla="*/ 1391920 h 3393440"/>
                  <a:gd name="connsiteX10" fmla="*/ 1828800 w 6583680"/>
                  <a:gd name="connsiteY10" fmla="*/ 853440 h 3393440"/>
                  <a:gd name="connsiteX11" fmla="*/ 3332480 w 6583680"/>
                  <a:gd name="connsiteY11" fmla="*/ 873760 h 3393440"/>
                  <a:gd name="connsiteX12" fmla="*/ 3190240 w 6583680"/>
                  <a:gd name="connsiteY12" fmla="*/ 1300480 h 3393440"/>
                  <a:gd name="connsiteX13" fmla="*/ 2326640 w 6583680"/>
                  <a:gd name="connsiteY13" fmla="*/ 1320800 h 339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83680" h="3393440">
                    <a:moveTo>
                      <a:pt x="2326640" y="1320800"/>
                    </a:moveTo>
                    <a:lnTo>
                      <a:pt x="1432560" y="3058160"/>
                    </a:lnTo>
                    <a:lnTo>
                      <a:pt x="6583680" y="3393440"/>
                    </a:lnTo>
                    <a:lnTo>
                      <a:pt x="5750560" y="223520"/>
                    </a:lnTo>
                    <a:lnTo>
                      <a:pt x="1188720" y="0"/>
                    </a:lnTo>
                    <a:lnTo>
                      <a:pt x="802640" y="254000"/>
                    </a:lnTo>
                    <a:lnTo>
                      <a:pt x="487680" y="609600"/>
                    </a:lnTo>
                    <a:lnTo>
                      <a:pt x="0" y="579120"/>
                    </a:lnTo>
                    <a:lnTo>
                      <a:pt x="0" y="1280160"/>
                    </a:lnTo>
                    <a:lnTo>
                      <a:pt x="1513840" y="1391920"/>
                    </a:lnTo>
                    <a:lnTo>
                      <a:pt x="1828800" y="853440"/>
                    </a:lnTo>
                    <a:lnTo>
                      <a:pt x="3332480" y="873760"/>
                    </a:lnTo>
                    <a:lnTo>
                      <a:pt x="3190240" y="1300480"/>
                    </a:lnTo>
                    <a:lnTo>
                      <a:pt x="2326640" y="1320800"/>
                    </a:ln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F49ABC-DA2C-9BC1-9939-046354AD0E2A}"/>
                </a:ext>
              </a:extLst>
            </p:cNvPr>
            <p:cNvSpPr txBox="1"/>
            <p:nvPr/>
          </p:nvSpPr>
          <p:spPr>
            <a:xfrm>
              <a:off x="5015550" y="6205368"/>
              <a:ext cx="26353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pc="2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EAW002930 – 1st October 1946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28D6B6-09A0-1814-2B9E-3D5ED5E7B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6F974012-B6FB-D412-062A-94E03CD9F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0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11CE36-C9C3-C3D5-CF75-63F183A36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1D24E5-595E-BFD9-B231-5C5ABFF15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Seafront defences</a:t>
            </a:r>
          </a:p>
        </p:txBody>
      </p:sp>
      <p:pic>
        <p:nvPicPr>
          <p:cNvPr id="12" name="Picture 11" descr="Seafront defences">
            <a:extLst>
              <a:ext uri="{FF2B5EF4-FFF2-40B4-BE49-F238E27FC236}">
                <a16:creationId xmlns:a16="http://schemas.microsoft.com/office/drawing/2014/main" id="{B885235F-D40E-4059-D6F9-93C5EA8064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0936" y="225909"/>
            <a:ext cx="5153792" cy="748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5AB8D3-C96F-25C9-8981-0B0EE3D1D6DE}"/>
              </a:ext>
            </a:extLst>
          </p:cNvPr>
          <p:cNvSpPr txBox="1"/>
          <p:nvPr/>
        </p:nvSpPr>
        <p:spPr>
          <a:xfrm>
            <a:off x="548132" y="1076328"/>
            <a:ext cx="10699498" cy="689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Anti-tank </a:t>
            </a:r>
            <a:r>
              <a:rPr lang="en-US" sz="1350" spc="20" dirty="0" err="1">
                <a:latin typeface="Linkpen 17a Print" panose="03050602060000000000" pitchFamily="66" charset="77"/>
              </a:rPr>
              <a:t>defences</a:t>
            </a:r>
            <a:r>
              <a:rPr lang="en-US" sz="1350" spc="20" dirty="0">
                <a:latin typeface="Linkpen 17a Print" panose="03050602060000000000" pitchFamily="66" charset="77"/>
              </a:rPr>
              <a:t> were built on beaches that were potentially a landing place for German troops. Some can still be seen today.</a:t>
            </a:r>
          </a:p>
        </p:txBody>
      </p:sp>
      <p:grpSp>
        <p:nvGrpSpPr>
          <p:cNvPr id="8" name="Group 7" descr="Dragon’s Teeth – Isle of Grain, Kent">
            <a:extLst>
              <a:ext uri="{FF2B5EF4-FFF2-40B4-BE49-F238E27FC236}">
                <a16:creationId xmlns:a16="http://schemas.microsoft.com/office/drawing/2014/main" id="{758A512A-91E2-CB02-759F-A2871AF4F7CE}"/>
              </a:ext>
            </a:extLst>
          </p:cNvPr>
          <p:cNvGrpSpPr/>
          <p:nvPr/>
        </p:nvGrpSpPr>
        <p:grpSpPr>
          <a:xfrm>
            <a:off x="1263615" y="2078254"/>
            <a:ext cx="4317680" cy="377989"/>
            <a:chOff x="4548589" y="5821592"/>
            <a:chExt cx="4317680" cy="37798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BC35D8-D5ED-B49C-28CC-B5A2489825B3}"/>
                </a:ext>
              </a:extLst>
            </p:cNvPr>
            <p:cNvSpPr txBox="1"/>
            <p:nvPr/>
          </p:nvSpPr>
          <p:spPr>
            <a:xfrm>
              <a:off x="4779420" y="5821592"/>
              <a:ext cx="4086849" cy="37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Dragon’s Teeth – Isle of Grain, Kent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FD8E61-BC1A-EF71-00BD-C830557A5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501567" y="5888544"/>
              <a:ext cx="324875" cy="230832"/>
            </a:xfrm>
            <a:prstGeom prst="rect">
              <a:avLst/>
            </a:prstGeom>
          </p:spPr>
        </p:pic>
      </p:grpSp>
      <p:grpSp>
        <p:nvGrpSpPr>
          <p:cNvPr id="18" name="Group 17" descr="Photo showing concrete' dragon's teeth' defences on a beach">
            <a:extLst>
              <a:ext uri="{FF2B5EF4-FFF2-40B4-BE49-F238E27FC236}">
                <a16:creationId xmlns:a16="http://schemas.microsoft.com/office/drawing/2014/main" id="{D6175265-D4EA-1EC4-334F-0553D319BE8B}"/>
              </a:ext>
            </a:extLst>
          </p:cNvPr>
          <p:cNvGrpSpPr/>
          <p:nvPr/>
        </p:nvGrpSpPr>
        <p:grpSpPr>
          <a:xfrm>
            <a:off x="871813" y="2577921"/>
            <a:ext cx="5026068" cy="3485123"/>
            <a:chOff x="871813" y="2577921"/>
            <a:chExt cx="5026068" cy="3485123"/>
          </a:xfrm>
        </p:grpSpPr>
        <p:pic>
          <p:nvPicPr>
            <p:cNvPr id="2" name="Picture 1" descr="Photo of a beach with lots of stones on it. ">
              <a:extLst>
                <a:ext uri="{FF2B5EF4-FFF2-40B4-BE49-F238E27FC236}">
                  <a16:creationId xmlns:a16="http://schemas.microsoft.com/office/drawing/2014/main" id="{5081B19D-D120-4E81-3AF3-D9E52064C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029" y="2616013"/>
              <a:ext cx="4950852" cy="3447031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205C33-E061-1365-14C8-5EF90FAD446D}"/>
                </a:ext>
              </a:extLst>
            </p:cNvPr>
            <p:cNvSpPr txBox="1"/>
            <p:nvPr/>
          </p:nvSpPr>
          <p:spPr>
            <a:xfrm>
              <a:off x="871813" y="2577921"/>
              <a:ext cx="18428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pc="2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DP076219</a:t>
              </a:r>
            </a:p>
          </p:txBody>
        </p:sp>
      </p:grpSp>
      <p:grpSp>
        <p:nvGrpSpPr>
          <p:cNvPr id="11" name="Group 10" descr="Anti-invasion obstacles at Scarborough, North Yorkshire">
            <a:extLst>
              <a:ext uri="{FF2B5EF4-FFF2-40B4-BE49-F238E27FC236}">
                <a16:creationId xmlns:a16="http://schemas.microsoft.com/office/drawing/2014/main" id="{C2167068-D3AE-7C12-303D-A9FC56568873}"/>
              </a:ext>
            </a:extLst>
          </p:cNvPr>
          <p:cNvGrpSpPr/>
          <p:nvPr/>
        </p:nvGrpSpPr>
        <p:grpSpPr>
          <a:xfrm>
            <a:off x="6868570" y="1766631"/>
            <a:ext cx="4144870" cy="689612"/>
            <a:chOff x="4548589" y="5821592"/>
            <a:chExt cx="4144870" cy="6896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B99363-BD3F-4910-694F-6E6A89C28127}"/>
                </a:ext>
              </a:extLst>
            </p:cNvPr>
            <p:cNvSpPr txBox="1"/>
            <p:nvPr/>
          </p:nvSpPr>
          <p:spPr>
            <a:xfrm>
              <a:off x="4779420" y="5821592"/>
              <a:ext cx="3914039" cy="689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Anti-invasion obstacles at Scarborough, North Yorkshire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B42E91-2C3D-B76C-5A64-102D64BA2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501567" y="6200167"/>
              <a:ext cx="324875" cy="230832"/>
            </a:xfrm>
            <a:prstGeom prst="rect">
              <a:avLst/>
            </a:prstGeom>
          </p:spPr>
        </p:pic>
      </p:grpSp>
      <p:grpSp>
        <p:nvGrpSpPr>
          <p:cNvPr id="17" name="Group 16" descr="Black and white aerial photograph of concret block used as sea defences">
            <a:extLst>
              <a:ext uri="{FF2B5EF4-FFF2-40B4-BE49-F238E27FC236}">
                <a16:creationId xmlns:a16="http://schemas.microsoft.com/office/drawing/2014/main" id="{8944BBAE-766D-DBAC-266C-7C1D38EB85E2}"/>
              </a:ext>
            </a:extLst>
          </p:cNvPr>
          <p:cNvGrpSpPr/>
          <p:nvPr/>
        </p:nvGrpSpPr>
        <p:grpSpPr>
          <a:xfrm>
            <a:off x="6186541" y="2573042"/>
            <a:ext cx="5014860" cy="3490002"/>
            <a:chOff x="6186541" y="2573042"/>
            <a:chExt cx="5014860" cy="3490002"/>
          </a:xfrm>
        </p:grpSpPr>
        <p:pic>
          <p:nvPicPr>
            <p:cNvPr id="4" name="Picture 3" descr="Black and white aerial photo of a beach with big concrete blocks on it.">
              <a:extLst>
                <a:ext uri="{FF2B5EF4-FFF2-40B4-BE49-F238E27FC236}">
                  <a16:creationId xmlns:a16="http://schemas.microsoft.com/office/drawing/2014/main" id="{E7A18A3E-A81A-7D96-1B8D-BFFA2C23B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0549" y="2616013"/>
              <a:ext cx="4950852" cy="3447031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7FBE50-DD97-241B-DEDE-EAFD18E71101}"/>
                </a:ext>
              </a:extLst>
            </p:cNvPr>
            <p:cNvSpPr txBox="1"/>
            <p:nvPr/>
          </p:nvSpPr>
          <p:spPr>
            <a:xfrm>
              <a:off x="6186541" y="2573042"/>
              <a:ext cx="31403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pc="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raf_4h_br42_b_v_0092 – 1st August 1940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603A1EB-3DB4-6820-741B-93776DF10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A35E1F12-F670-6A65-1B6A-0963AE66B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6A264-7C42-F204-CB7C-6FAEBD9C4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517F42-9418-9E7B-1802-BF2DA1560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Searchlight batteries</a:t>
            </a:r>
          </a:p>
        </p:txBody>
      </p:sp>
      <p:pic>
        <p:nvPicPr>
          <p:cNvPr id="12" name="Picture 11" descr="Searchlight batteries">
            <a:extLst>
              <a:ext uri="{FF2B5EF4-FFF2-40B4-BE49-F238E27FC236}">
                <a16:creationId xmlns:a16="http://schemas.microsoft.com/office/drawing/2014/main" id="{8F7EE7CF-9BDD-42E3-C86C-1F1EDDB15F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6657" y="225909"/>
            <a:ext cx="5944229" cy="748584"/>
          </a:xfrm>
          <a:prstGeom prst="rect">
            <a:avLst/>
          </a:prstGeom>
        </p:spPr>
      </p:pic>
      <p:grpSp>
        <p:nvGrpSpPr>
          <p:cNvPr id="8" name="Group 7" descr="Black and white aerial photograph of a searchlight battery and accompanying accommodation huts (highlighted yellow)">
            <a:extLst>
              <a:ext uri="{FF2B5EF4-FFF2-40B4-BE49-F238E27FC236}">
                <a16:creationId xmlns:a16="http://schemas.microsoft.com/office/drawing/2014/main" id="{9D7C507E-9047-03A8-5CC8-87306602569E}"/>
              </a:ext>
            </a:extLst>
          </p:cNvPr>
          <p:cNvGrpSpPr/>
          <p:nvPr/>
        </p:nvGrpSpPr>
        <p:grpSpPr>
          <a:xfrm>
            <a:off x="606510" y="1130714"/>
            <a:ext cx="6596250" cy="4959190"/>
            <a:chOff x="606510" y="1130714"/>
            <a:chExt cx="6596250" cy="4959190"/>
          </a:xfrm>
        </p:grpSpPr>
        <p:pic>
          <p:nvPicPr>
            <p:cNvPr id="6" name="Picture 5" descr="A close-up of a map&#10;&#10;AI-generated content may be incorrect.">
              <a:extLst>
                <a:ext uri="{FF2B5EF4-FFF2-40B4-BE49-F238E27FC236}">
                  <a16:creationId xmlns:a16="http://schemas.microsoft.com/office/drawing/2014/main" id="{CED70A13-92C4-81BE-BCD7-2DB6A71D4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519" y="1169461"/>
              <a:ext cx="6532241" cy="4920443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E07BD4-2150-7DAC-5ADF-A3092B8F4757}"/>
                </a:ext>
              </a:extLst>
            </p:cNvPr>
            <p:cNvSpPr txBox="1"/>
            <p:nvPr/>
          </p:nvSpPr>
          <p:spPr>
            <a:xfrm>
              <a:off x="606510" y="1130714"/>
              <a:ext cx="297793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pc="2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raf_ac207_v_5050 – 24th February 1943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2ABC29-5C0F-B7D5-6682-A0663E658530}"/>
              </a:ext>
            </a:extLst>
          </p:cNvPr>
          <p:cNvSpPr txBox="1"/>
          <p:nvPr/>
        </p:nvSpPr>
        <p:spPr>
          <a:xfrm>
            <a:off x="7486226" y="1121570"/>
            <a:ext cx="3658278" cy="13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Searchlights were used to find enemy aircraft and reduce the amount of ammunition used to shoot them down.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57918-22D5-C613-661C-34B1440FB85D}"/>
              </a:ext>
            </a:extLst>
          </p:cNvPr>
          <p:cNvSpPr txBox="1"/>
          <p:nvPr/>
        </p:nvSpPr>
        <p:spPr>
          <a:xfrm>
            <a:off x="7486225" y="2564290"/>
            <a:ext cx="3120816" cy="1936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This searchlight battery in Bedford shows the standard ring-ditch layout that you can look out for when looking for searchlight batteries in your area.</a:t>
            </a:r>
          </a:p>
        </p:txBody>
      </p:sp>
      <p:pic>
        <p:nvPicPr>
          <p:cNvPr id="9" name="Picture 8" descr="A cartoon of a person in military uniform&#10;">
            <a:extLst>
              <a:ext uri="{FF2B5EF4-FFF2-40B4-BE49-F238E27FC236}">
                <a16:creationId xmlns:a16="http://schemas.microsoft.com/office/drawing/2014/main" id="{7E066BCF-DA0F-FE17-B183-9556286264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509" y="2422584"/>
            <a:ext cx="1515521" cy="50304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BC1B4-BAD9-3E06-C53E-FAC1FEAD8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8BD93184-52E8-6CA8-CA25-F155C39C4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8F208D-2375-CFE9-5559-AEC3AE837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0467-BB8F-CD7B-17F6-2BEB0D68A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What can you find near you?</a:t>
            </a:r>
          </a:p>
        </p:txBody>
      </p:sp>
      <p:pic>
        <p:nvPicPr>
          <p:cNvPr id="20" name="Picture 19" descr="A map of the united kingdom with confetti">
            <a:extLst>
              <a:ext uri="{FF2B5EF4-FFF2-40B4-BE49-F238E27FC236}">
                <a16:creationId xmlns:a16="http://schemas.microsoft.com/office/drawing/2014/main" id="{4FF5FB8D-327C-448D-F04B-4F1F92F3FC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889" y="558145"/>
            <a:ext cx="7676560" cy="5896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FD1D61-5C21-D742-6596-F836CB497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4" name="Picture 13" descr="What can you find near you?">
            <a:extLst>
              <a:ext uri="{FF2B5EF4-FFF2-40B4-BE49-F238E27FC236}">
                <a16:creationId xmlns:a16="http://schemas.microsoft.com/office/drawing/2014/main" id="{DCC4E929-8FB1-8CEA-5E57-2776BF2739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528" y="2508623"/>
            <a:ext cx="6478130" cy="23367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2F2C21-8CF7-BCB0-AA7C-56E801ECC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980" y="1222735"/>
            <a:ext cx="2931791" cy="462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6E6D0A-2B2F-EB50-E973-99B79ABD8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7EC3-DBF2-967D-8ADC-91AF72495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 err="1"/>
              <a:t>Veritical</a:t>
            </a:r>
            <a:r>
              <a:rPr lang="en-GB" dirty="0"/>
              <a:t> and Oblique photographs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1F7EC-09D1-4934-0C08-809A334602F5}"/>
              </a:ext>
            </a:extLst>
          </p:cNvPr>
          <p:cNvSpPr txBox="1"/>
          <p:nvPr/>
        </p:nvSpPr>
        <p:spPr>
          <a:xfrm>
            <a:off x="432471" y="383028"/>
            <a:ext cx="8515096" cy="7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Using the Aerial Photo Explorer, you can find aerial photographs of your area that were taken during or shortly after World War 2.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5C659-AF90-F093-263E-7A38C85D8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grpSp>
        <p:nvGrpSpPr>
          <p:cNvPr id="28" name="Group 27" descr="Screen shot of a vertical aerial photo">
            <a:extLst>
              <a:ext uri="{FF2B5EF4-FFF2-40B4-BE49-F238E27FC236}">
                <a16:creationId xmlns:a16="http://schemas.microsoft.com/office/drawing/2014/main" id="{54E6B149-2CD4-A635-8D05-C72092C06FDC}"/>
              </a:ext>
            </a:extLst>
          </p:cNvPr>
          <p:cNvGrpSpPr/>
          <p:nvPr/>
        </p:nvGrpSpPr>
        <p:grpSpPr>
          <a:xfrm rot="21540000">
            <a:off x="976408" y="1169502"/>
            <a:ext cx="5064369" cy="6858000"/>
            <a:chOff x="540638" y="1195923"/>
            <a:chExt cx="5064369" cy="6858000"/>
          </a:xfrm>
        </p:grpSpPr>
        <p:pic>
          <p:nvPicPr>
            <p:cNvPr id="18" name="Picture 17" descr="An aerial view of a city&#10;&#10;AI-generated content may be incorrect.">
              <a:extLst>
                <a:ext uri="{FF2B5EF4-FFF2-40B4-BE49-F238E27FC236}">
                  <a16:creationId xmlns:a16="http://schemas.microsoft.com/office/drawing/2014/main" id="{2450F02B-00FB-14ED-3C22-8DBC37A4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638" y="1195923"/>
              <a:ext cx="5064369" cy="6858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31C4AD-846B-5CFF-43C6-90B564641F15}"/>
                </a:ext>
              </a:extLst>
            </p:cNvPr>
            <p:cNvSpPr txBox="1"/>
            <p:nvPr/>
          </p:nvSpPr>
          <p:spPr>
            <a:xfrm>
              <a:off x="887294" y="4862781"/>
              <a:ext cx="4266778" cy="1358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Vertical photographs were taken using a camera on the underside of a plane and show a bird’s eye view, much like you’d see when looking at a map. </a:t>
              </a:r>
            </a:p>
          </p:txBody>
        </p:sp>
      </p:grpSp>
      <p:grpSp>
        <p:nvGrpSpPr>
          <p:cNvPr id="27" name="Group 26" descr="Screen shot of an oblique aerial photo">
            <a:extLst>
              <a:ext uri="{FF2B5EF4-FFF2-40B4-BE49-F238E27FC236}">
                <a16:creationId xmlns:a16="http://schemas.microsoft.com/office/drawing/2014/main" id="{FC5D2BE4-25A2-360C-9D3D-770FF7AF7A7A}"/>
              </a:ext>
            </a:extLst>
          </p:cNvPr>
          <p:cNvGrpSpPr/>
          <p:nvPr/>
        </p:nvGrpSpPr>
        <p:grpSpPr>
          <a:xfrm rot="60000">
            <a:off x="6205104" y="988063"/>
            <a:ext cx="5064369" cy="6858000"/>
            <a:chOff x="6189472" y="915507"/>
            <a:chExt cx="5064369" cy="6858000"/>
          </a:xfrm>
        </p:grpSpPr>
        <p:pic>
          <p:nvPicPr>
            <p:cNvPr id="20" name="Picture 19" descr="An aerial view of a town&#10;&#10;AI-generated content may be incorrect.">
              <a:extLst>
                <a:ext uri="{FF2B5EF4-FFF2-40B4-BE49-F238E27FC236}">
                  <a16:creationId xmlns:a16="http://schemas.microsoft.com/office/drawing/2014/main" id="{059311CD-BEBA-A7B2-3FF1-FC8C79210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9472" y="915507"/>
              <a:ext cx="5064369" cy="6858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DACE87-8C06-128A-EBB3-D92DA33D072C}"/>
                </a:ext>
              </a:extLst>
            </p:cNvPr>
            <p:cNvSpPr txBox="1"/>
            <p:nvPr/>
          </p:nvSpPr>
          <p:spPr>
            <a:xfrm>
              <a:off x="6618599" y="4696816"/>
              <a:ext cx="4514459" cy="1624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Oblique photographs were taken by pointing a camera out of the window of </a:t>
              </a:r>
            </a:p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a plane and show a different angle. </a:t>
              </a:r>
            </a:p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They are useful for seeing the size of buildings in relation to one another.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33AB43-900F-EDAD-A0EA-089C3F303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E6368D-FE02-C26F-15FF-2E3E6BE5A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59424"/>
            <a:ext cx="2633472" cy="79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8ACA1C-BBB9-5061-360B-53ADE915C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90E78B-5681-9587-EC15-50ED86910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Using the Aerial Photo Explorer - 1</a:t>
            </a:r>
          </a:p>
        </p:txBody>
      </p:sp>
      <p:pic>
        <p:nvPicPr>
          <p:cNvPr id="13" name="Picture 12" descr="Using the Aerial Photo Explorer">
            <a:extLst>
              <a:ext uri="{FF2B5EF4-FFF2-40B4-BE49-F238E27FC236}">
                <a16:creationId xmlns:a16="http://schemas.microsoft.com/office/drawing/2014/main" id="{27C03D99-F29E-F507-0992-CB2B0DDC1B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4082" y="227916"/>
            <a:ext cx="8502659" cy="725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A7C77C-CE05-71D5-F983-BA2128AC7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886829-823F-94EF-F265-1FCC05A74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CEE6A3-A87E-C301-6A51-99DFB39C0D96}"/>
              </a:ext>
            </a:extLst>
          </p:cNvPr>
          <p:cNvSpPr txBox="1"/>
          <p:nvPr/>
        </p:nvSpPr>
        <p:spPr>
          <a:xfrm>
            <a:off x="612046" y="1376615"/>
            <a:ext cx="3902897" cy="1358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To search specifically for World War 2 photographs, we recommend turning off/unticking the Oblique Aerial Photographs layer.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E5FC29-03F4-97E9-2DEF-0621F449DF60}"/>
              </a:ext>
            </a:extLst>
          </p:cNvPr>
          <p:cNvSpPr txBox="1"/>
          <p:nvPr/>
        </p:nvSpPr>
        <p:spPr>
          <a:xfrm>
            <a:off x="612046" y="2993007"/>
            <a:ext cx="3799698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The ‘orange’ RAF and ‘blue’ USAAF tiles are most likely to date from the 1940s.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8EC3C-AEE9-07F6-9588-7A75DCAA3C88}"/>
              </a:ext>
            </a:extLst>
          </p:cNvPr>
          <p:cNvSpPr txBox="1"/>
          <p:nvPr/>
        </p:nvSpPr>
        <p:spPr>
          <a:xfrm>
            <a:off x="612046" y="4286235"/>
            <a:ext cx="3384919" cy="1358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20" dirty="0">
                <a:latin typeface="Linkpen 17a Print" panose="03050602060000000000" pitchFamily="66" charset="77"/>
              </a:rPr>
              <a:t>After searching these you may wish to turn the obliques back on, to look at the ‘green’ military obliques.</a:t>
            </a:r>
          </a:p>
        </p:txBody>
      </p:sp>
      <p:grpSp>
        <p:nvGrpSpPr>
          <p:cNvPr id="7" name="Group 6" descr="Screen shot of how to set the layers on the Aerial Photo Explorer">
            <a:extLst>
              <a:ext uri="{FF2B5EF4-FFF2-40B4-BE49-F238E27FC236}">
                <a16:creationId xmlns:a16="http://schemas.microsoft.com/office/drawing/2014/main" id="{1E92EC2E-2F0E-C7CB-87F2-A93D4DF95C39}"/>
              </a:ext>
            </a:extLst>
          </p:cNvPr>
          <p:cNvGrpSpPr/>
          <p:nvPr/>
        </p:nvGrpSpPr>
        <p:grpSpPr>
          <a:xfrm>
            <a:off x="4640419" y="482854"/>
            <a:ext cx="6746664" cy="6794500"/>
            <a:chOff x="4640419" y="482854"/>
            <a:chExt cx="6746664" cy="6794500"/>
          </a:xfrm>
        </p:grpSpPr>
        <p:pic>
          <p:nvPicPr>
            <p:cNvPr id="4" name="Picture 3" descr="Screet shot of a map of the UK">
              <a:extLst>
                <a:ext uri="{FF2B5EF4-FFF2-40B4-BE49-F238E27FC236}">
                  <a16:creationId xmlns:a16="http://schemas.microsoft.com/office/drawing/2014/main" id="{93382483-25BF-E560-A27F-C98E64397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0000">
              <a:off x="6472183" y="482854"/>
              <a:ext cx="4914900" cy="6794500"/>
            </a:xfrm>
            <a:prstGeom prst="rect">
              <a:avLst/>
            </a:prstGeom>
          </p:spPr>
        </p:pic>
        <p:pic>
          <p:nvPicPr>
            <p:cNvPr id="18" name="Picture 17" descr="A screenshot of the layers on the Aerial Photo Explorer">
              <a:extLst>
                <a:ext uri="{FF2B5EF4-FFF2-40B4-BE49-F238E27FC236}">
                  <a16:creationId xmlns:a16="http://schemas.microsoft.com/office/drawing/2014/main" id="{03869F8C-FCF4-20AB-2FE4-34A67CCE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0419" y="1776555"/>
              <a:ext cx="2778158" cy="366211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2A691E1-014E-3B11-8DA5-529F8AB1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267" y="2851674"/>
            <a:ext cx="5207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6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81B9D-FD02-3B72-C52C-DDD89D8BE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1DFAF-E782-8E34-358C-4CBECBC1D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Using the Aerial Photo Explorer - 2</a:t>
            </a:r>
          </a:p>
        </p:txBody>
      </p:sp>
      <p:pic>
        <p:nvPicPr>
          <p:cNvPr id="13" name="Picture 12" descr="Using the Aerial Photo Explorer">
            <a:extLst>
              <a:ext uri="{FF2B5EF4-FFF2-40B4-BE49-F238E27FC236}">
                <a16:creationId xmlns:a16="http://schemas.microsoft.com/office/drawing/2014/main" id="{15ED4BB2-B70E-0722-773C-08D15BC9E5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4082" y="227916"/>
            <a:ext cx="8502659" cy="725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AA9BD-296C-1E13-4F71-F1854EC1C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DC25B8-25A7-2E94-E77D-661DDAA85F7B}"/>
              </a:ext>
            </a:extLst>
          </p:cNvPr>
          <p:cNvSpPr txBox="1"/>
          <p:nvPr/>
        </p:nvSpPr>
        <p:spPr>
          <a:xfrm>
            <a:off x="612046" y="1206645"/>
            <a:ext cx="4299319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Put in a postcode or type in a place name to find the closest aerial photographs.</a:t>
            </a:r>
          </a:p>
        </p:txBody>
      </p:sp>
      <p:pic>
        <p:nvPicPr>
          <p:cNvPr id="11" name="Picture 10" descr="A screenshot of a map showing how many aerial photos there are">
            <a:extLst>
              <a:ext uri="{FF2B5EF4-FFF2-40B4-BE49-F238E27FC236}">
                <a16:creationId xmlns:a16="http://schemas.microsoft.com/office/drawing/2014/main" id="{179E4B3E-489C-3E60-1278-45A980354A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667" y="1244353"/>
            <a:ext cx="6311900" cy="499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EBD048-4DA4-86F2-7C3A-728952AF5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92269C-3224-3D0D-3034-E3FD511DC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877" y="1724094"/>
            <a:ext cx="5207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6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D0DE2-BB5C-D501-1E9C-42FF2112E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DC76FE7-3ED6-9A3C-0FFD-98AB33E64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Using the Aerial Photo Explorer - 3</a:t>
            </a:r>
          </a:p>
        </p:txBody>
      </p:sp>
      <p:pic>
        <p:nvPicPr>
          <p:cNvPr id="13" name="Picture 12" descr="Using the Aerial Photo Explorer">
            <a:extLst>
              <a:ext uri="{FF2B5EF4-FFF2-40B4-BE49-F238E27FC236}">
                <a16:creationId xmlns:a16="http://schemas.microsoft.com/office/drawing/2014/main" id="{FA0CAA2C-0D50-BDAC-FA2C-8648353F18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4082" y="227916"/>
            <a:ext cx="8502659" cy="725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59079-94B5-8BCF-6750-AA799D143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81D2CC-D361-535C-FE3A-F16B8BE2DBA1}"/>
              </a:ext>
            </a:extLst>
          </p:cNvPr>
          <p:cNvSpPr txBox="1"/>
          <p:nvPr/>
        </p:nvSpPr>
        <p:spPr>
          <a:xfrm>
            <a:off x="612046" y="1206645"/>
            <a:ext cx="4299319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Put in a postcode or type in a place name to find the closest aerial photographs.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7495E-A086-9BCA-27E1-4FD658DA4730}"/>
              </a:ext>
            </a:extLst>
          </p:cNvPr>
          <p:cNvSpPr txBox="1"/>
          <p:nvPr/>
        </p:nvSpPr>
        <p:spPr>
          <a:xfrm>
            <a:off x="612046" y="2564710"/>
            <a:ext cx="4091929" cy="7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Click on the map in the area that you wish to explore.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2CDF0F-0B1A-895B-DF74-5DF9290C85A9}"/>
              </a:ext>
            </a:extLst>
          </p:cNvPr>
          <p:cNvSpPr txBox="1"/>
          <p:nvPr/>
        </p:nvSpPr>
        <p:spPr>
          <a:xfrm>
            <a:off x="612046" y="3338438"/>
            <a:ext cx="4299319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A pop-up box will appear. The number in the top-left of the pop-up tell you how many images there are.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BF960-2F55-A1C2-D48B-837C2810BFFD}"/>
              </a:ext>
            </a:extLst>
          </p:cNvPr>
          <p:cNvSpPr txBox="1"/>
          <p:nvPr/>
        </p:nvSpPr>
        <p:spPr>
          <a:xfrm>
            <a:off x="612045" y="4435332"/>
            <a:ext cx="5483954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The arrow lets you scroll through them.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03DCB-7647-286F-C247-EF4600031DBC}"/>
              </a:ext>
            </a:extLst>
          </p:cNvPr>
          <p:cNvSpPr txBox="1"/>
          <p:nvPr/>
        </p:nvSpPr>
        <p:spPr>
          <a:xfrm>
            <a:off x="612045" y="4918186"/>
            <a:ext cx="4299320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You can then click on any image to enlarge it and explore it in further detail.</a:t>
            </a:r>
          </a:p>
        </p:txBody>
      </p:sp>
      <p:pic>
        <p:nvPicPr>
          <p:cNvPr id="4" name="Picture 3" descr="Screeh shot showing how to view the aerial photos">
            <a:extLst>
              <a:ext uri="{FF2B5EF4-FFF2-40B4-BE49-F238E27FC236}">
                <a16:creationId xmlns:a16="http://schemas.microsoft.com/office/drawing/2014/main" id="{523DE4A3-FB51-72CE-BBC0-E20ED91F25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5667" y="1244353"/>
            <a:ext cx="6311900" cy="499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F1638F-3DB0-F2A6-7D43-B68ABD262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429C0-F065-59AD-6E4E-F50BEB53C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271" y="3990832"/>
            <a:ext cx="5207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2" grpId="0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2" grpId="0"/>
          <p:bldP spid="6" grpId="0"/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C46C88-0A5B-4C98-17EC-A498F537C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BAD1D-2AEB-2AF2-19C6-72B4FD7F3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Can you find evidence of World War Two?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5E02B-B64D-16C2-6768-38C77687E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880" y="0"/>
            <a:ext cx="2357120" cy="1442720"/>
          </a:xfrm>
          <a:prstGeom prst="rect">
            <a:avLst/>
          </a:prstGeom>
        </p:spPr>
      </p:pic>
      <p:pic>
        <p:nvPicPr>
          <p:cNvPr id="45" name="Picture 44" descr="Can you find evidence of World War 2 on 1940s aerial photographs from your area?">
            <a:extLst>
              <a:ext uri="{FF2B5EF4-FFF2-40B4-BE49-F238E27FC236}">
                <a16:creationId xmlns:a16="http://schemas.microsoft.com/office/drawing/2014/main" id="{2C59F821-7635-C521-4D36-D82F9ABEA0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480" y="481175"/>
            <a:ext cx="7772400" cy="7629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D9073-2CC3-4B02-1F71-AAC653372747}"/>
              </a:ext>
            </a:extLst>
          </p:cNvPr>
          <p:cNvSpPr txBox="1"/>
          <p:nvPr/>
        </p:nvSpPr>
        <p:spPr>
          <a:xfrm>
            <a:off x="1857099" y="1262859"/>
            <a:ext cx="8183162" cy="377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Click on one of the headings to learn more about what to look out for.</a:t>
            </a:r>
          </a:p>
        </p:txBody>
      </p:sp>
      <p:pic>
        <p:nvPicPr>
          <p:cNvPr id="15" name="Picture 14" descr="Air raid shelters">
            <a:hlinkClick r:id="rId5" action="ppaction://hlinksldjump"/>
            <a:extLst>
              <a:ext uri="{FF2B5EF4-FFF2-40B4-BE49-F238E27FC236}">
                <a16:creationId xmlns:a16="http://schemas.microsoft.com/office/drawing/2014/main" id="{8AC9F8DD-5656-D440-5FDB-4B5184CAFF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53" y="1844294"/>
            <a:ext cx="2484489" cy="550072"/>
          </a:xfrm>
          <a:prstGeom prst="rect">
            <a:avLst/>
          </a:prstGeom>
        </p:spPr>
      </p:pic>
      <p:pic>
        <p:nvPicPr>
          <p:cNvPr id="10" name="Picture 9" descr="Airfields">
            <a:hlinkClick r:id="rId7" action="ppaction://hlinksldjump"/>
            <a:extLst>
              <a:ext uri="{FF2B5EF4-FFF2-40B4-BE49-F238E27FC236}">
                <a16:creationId xmlns:a16="http://schemas.microsoft.com/office/drawing/2014/main" id="{2EF3C0E1-0AC7-0AC0-A649-4871FC6C95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679" y="2112932"/>
            <a:ext cx="1503528" cy="550072"/>
          </a:xfrm>
          <a:prstGeom prst="rect">
            <a:avLst/>
          </a:prstGeom>
        </p:spPr>
      </p:pic>
      <p:pic>
        <p:nvPicPr>
          <p:cNvPr id="17" name="Picture 16" descr="Allotments">
            <a:hlinkClick r:id="rId9" action="ppaction://hlinksldjump"/>
            <a:extLst>
              <a:ext uri="{FF2B5EF4-FFF2-40B4-BE49-F238E27FC236}">
                <a16:creationId xmlns:a16="http://schemas.microsoft.com/office/drawing/2014/main" id="{87E21925-588E-D547-8157-7C2703B30CF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499" y="2121025"/>
            <a:ext cx="1842739" cy="550072"/>
          </a:xfrm>
          <a:prstGeom prst="rect">
            <a:avLst/>
          </a:prstGeom>
        </p:spPr>
      </p:pic>
      <p:pic>
        <p:nvPicPr>
          <p:cNvPr id="19" name="Picture 18" descr="Anti-aircraft sites">
            <a:hlinkClick r:id="rId11" action="ppaction://hlinksldjump"/>
            <a:extLst>
              <a:ext uri="{FF2B5EF4-FFF2-40B4-BE49-F238E27FC236}">
                <a16:creationId xmlns:a16="http://schemas.microsoft.com/office/drawing/2014/main" id="{D71614C5-660C-D704-E227-F349C6901BA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581" y="2112933"/>
            <a:ext cx="2741189" cy="550072"/>
          </a:xfrm>
          <a:prstGeom prst="rect">
            <a:avLst/>
          </a:prstGeom>
        </p:spPr>
      </p:pic>
      <p:pic>
        <p:nvPicPr>
          <p:cNvPr id="21" name="Picture 20" descr="Anti-glider tranches">
            <a:hlinkClick r:id="rId13" action="ppaction://hlinksldjump"/>
            <a:extLst>
              <a:ext uri="{FF2B5EF4-FFF2-40B4-BE49-F238E27FC236}">
                <a16:creationId xmlns:a16="http://schemas.microsoft.com/office/drawing/2014/main" id="{1EC6EA30-AD49-CC82-03E3-300654AD466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92" y="2658416"/>
            <a:ext cx="2695349" cy="861778"/>
          </a:xfrm>
          <a:prstGeom prst="rect">
            <a:avLst/>
          </a:prstGeom>
        </p:spPr>
      </p:pic>
      <p:pic>
        <p:nvPicPr>
          <p:cNvPr id="23" name="Picture 22" descr="Barracks">
            <a:hlinkClick r:id="rId15" action="ppaction://hlinksldjump"/>
            <a:extLst>
              <a:ext uri="{FF2B5EF4-FFF2-40B4-BE49-F238E27FC236}">
                <a16:creationId xmlns:a16="http://schemas.microsoft.com/office/drawing/2014/main" id="{68481C7B-D50B-AA1D-D19A-22E8378F3C3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365" y="2975930"/>
            <a:ext cx="1503528" cy="550072"/>
          </a:xfrm>
          <a:prstGeom prst="rect">
            <a:avLst/>
          </a:prstGeom>
        </p:spPr>
      </p:pic>
      <p:pic>
        <p:nvPicPr>
          <p:cNvPr id="25" name="Picture 24" descr="Barrage Balloons">
            <a:hlinkClick r:id="rId17" action="ppaction://hlinksldjump"/>
            <a:extLst>
              <a:ext uri="{FF2B5EF4-FFF2-40B4-BE49-F238E27FC236}">
                <a16:creationId xmlns:a16="http://schemas.microsoft.com/office/drawing/2014/main" id="{B9155E78-3473-9FCC-BF5C-36D5E1F368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416" y="2971742"/>
            <a:ext cx="2557832" cy="550072"/>
          </a:xfrm>
          <a:prstGeom prst="rect">
            <a:avLst/>
          </a:prstGeom>
        </p:spPr>
      </p:pic>
      <p:pic>
        <p:nvPicPr>
          <p:cNvPr id="27" name="Picture 26" descr="Bomb Damage">
            <a:hlinkClick r:id="rId19" action="ppaction://hlinksldjump"/>
            <a:extLst>
              <a:ext uri="{FF2B5EF4-FFF2-40B4-BE49-F238E27FC236}">
                <a16:creationId xmlns:a16="http://schemas.microsoft.com/office/drawing/2014/main" id="{A2DF50C4-2B77-8E90-2583-82217352C0E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554" y="2971742"/>
            <a:ext cx="2557832" cy="550072"/>
          </a:xfrm>
          <a:prstGeom prst="rect">
            <a:avLst/>
          </a:prstGeom>
        </p:spPr>
      </p:pic>
      <p:pic>
        <p:nvPicPr>
          <p:cNvPr id="29" name="Picture 28" descr="Camouflaged buildings">
            <a:hlinkClick r:id="rId21" action="ppaction://hlinksldjump"/>
            <a:extLst>
              <a:ext uri="{FF2B5EF4-FFF2-40B4-BE49-F238E27FC236}">
                <a16:creationId xmlns:a16="http://schemas.microsoft.com/office/drawing/2014/main" id="{30885D21-23C3-1807-93AA-816BC7CC372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64" y="3831986"/>
            <a:ext cx="2145278" cy="825107"/>
          </a:xfrm>
          <a:prstGeom prst="rect">
            <a:avLst/>
          </a:prstGeom>
        </p:spPr>
      </p:pic>
      <p:pic>
        <p:nvPicPr>
          <p:cNvPr id="31" name="Picture 30" descr="Emergency water supplies">
            <a:hlinkClick r:id="rId23" action="ppaction://hlinksldjump"/>
            <a:extLst>
              <a:ext uri="{FF2B5EF4-FFF2-40B4-BE49-F238E27FC236}">
                <a16:creationId xmlns:a16="http://schemas.microsoft.com/office/drawing/2014/main" id="{BAE567DF-EABC-FDA8-5D9D-D763DBA02E2D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365" y="3833707"/>
            <a:ext cx="2273628" cy="825107"/>
          </a:xfrm>
          <a:prstGeom prst="rect">
            <a:avLst/>
          </a:prstGeom>
        </p:spPr>
      </p:pic>
      <p:pic>
        <p:nvPicPr>
          <p:cNvPr id="37" name="Picture 36" descr="Prisoner of War camps">
            <a:hlinkClick r:id="rId25" action="ppaction://hlinksldjump"/>
            <a:extLst>
              <a:ext uri="{FF2B5EF4-FFF2-40B4-BE49-F238E27FC236}">
                <a16:creationId xmlns:a16="http://schemas.microsoft.com/office/drawing/2014/main" id="{B22A9636-72E6-1223-6BEE-4CC15665A32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500" y="3831986"/>
            <a:ext cx="1879411" cy="870946"/>
          </a:xfrm>
          <a:prstGeom prst="rect">
            <a:avLst/>
          </a:prstGeom>
        </p:spPr>
      </p:pic>
      <p:pic>
        <p:nvPicPr>
          <p:cNvPr id="33" name="Picture 32" descr="Hospitals">
            <a:hlinkClick r:id="rId27" action="ppaction://hlinksldjump"/>
            <a:extLst>
              <a:ext uri="{FF2B5EF4-FFF2-40B4-BE49-F238E27FC236}">
                <a16:creationId xmlns:a16="http://schemas.microsoft.com/office/drawing/2014/main" id="{F85216C3-0213-C054-67F5-C0C9D6F68431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418" y="3969503"/>
            <a:ext cx="1842739" cy="550072"/>
          </a:xfrm>
          <a:prstGeom prst="rect">
            <a:avLst/>
          </a:prstGeom>
        </p:spPr>
      </p:pic>
      <p:pic>
        <p:nvPicPr>
          <p:cNvPr id="41" name="Picture 40" descr="Seafront defences">
            <a:hlinkClick r:id="rId29" action="ppaction://hlinksldjump"/>
            <a:extLst>
              <a:ext uri="{FF2B5EF4-FFF2-40B4-BE49-F238E27FC236}">
                <a16:creationId xmlns:a16="http://schemas.microsoft.com/office/drawing/2014/main" id="{069168DD-26E7-E2EF-301A-D30BBB5CED61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64" y="4961287"/>
            <a:ext cx="2759524" cy="550072"/>
          </a:xfrm>
          <a:prstGeom prst="rect">
            <a:avLst/>
          </a:prstGeom>
        </p:spPr>
      </p:pic>
      <p:pic>
        <p:nvPicPr>
          <p:cNvPr id="35" name="Picture 34" descr="Munitions sites">
            <a:hlinkClick r:id="rId31" action="ppaction://hlinksldjump"/>
            <a:extLst>
              <a:ext uri="{FF2B5EF4-FFF2-40B4-BE49-F238E27FC236}">
                <a16:creationId xmlns:a16="http://schemas.microsoft.com/office/drawing/2014/main" id="{C5FD3D09-0BC8-B052-5377-DD19A882F308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432" y="4961287"/>
            <a:ext cx="2429481" cy="550072"/>
          </a:xfrm>
          <a:prstGeom prst="rect">
            <a:avLst/>
          </a:prstGeom>
        </p:spPr>
      </p:pic>
      <p:pic>
        <p:nvPicPr>
          <p:cNvPr id="39" name="Picture 38" descr="Pre-fabricated houses">
            <a:hlinkClick r:id="rId33" action="ppaction://hlinksldjump"/>
            <a:extLst>
              <a:ext uri="{FF2B5EF4-FFF2-40B4-BE49-F238E27FC236}">
                <a16:creationId xmlns:a16="http://schemas.microsoft.com/office/drawing/2014/main" id="{24323612-6652-EFB6-355D-841610FF3791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258" y="4961287"/>
            <a:ext cx="2310300" cy="870946"/>
          </a:xfrm>
          <a:prstGeom prst="rect">
            <a:avLst/>
          </a:prstGeom>
        </p:spPr>
      </p:pic>
      <p:pic>
        <p:nvPicPr>
          <p:cNvPr id="43" name="Picture 42" descr="Searchlight battery">
            <a:hlinkClick r:id="rId35" action="ppaction://hlinksldjump"/>
            <a:extLst>
              <a:ext uri="{FF2B5EF4-FFF2-40B4-BE49-F238E27FC236}">
                <a16:creationId xmlns:a16="http://schemas.microsoft.com/office/drawing/2014/main" id="{69780611-BD0C-EC8E-845C-EDE34F73B181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495" y="5790499"/>
            <a:ext cx="2952050" cy="550072"/>
          </a:xfrm>
          <a:prstGeom prst="rect">
            <a:avLst/>
          </a:prstGeom>
        </p:spPr>
      </p:pic>
      <p:pic>
        <p:nvPicPr>
          <p:cNvPr id="50" name="Picture 49" descr="A cartoon of a person in military uniform">
            <a:extLst>
              <a:ext uri="{FF2B5EF4-FFF2-40B4-BE49-F238E27FC236}">
                <a16:creationId xmlns:a16="http://schemas.microsoft.com/office/drawing/2014/main" id="{0E77069A-1355-40E4-719E-E1FC30DF6026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509" y="2422584"/>
            <a:ext cx="1515521" cy="50304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46A7BE-E4DC-33CD-4CEA-13BA451C9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6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E53E26-FD05-281D-E324-F477E0C53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FD5C3C-16BB-AA7B-BA43-5E10B81F4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Airfields</a:t>
            </a:r>
          </a:p>
        </p:txBody>
      </p:sp>
      <p:pic>
        <p:nvPicPr>
          <p:cNvPr id="12" name="Picture 11" descr="Airfields">
            <a:extLst>
              <a:ext uri="{FF2B5EF4-FFF2-40B4-BE49-F238E27FC236}">
                <a16:creationId xmlns:a16="http://schemas.microsoft.com/office/drawing/2014/main" id="{5CE64298-44C4-C20F-CB03-71451DD7AD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6438" y="216483"/>
            <a:ext cx="3401125" cy="748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80CEBD-CFDC-985C-47A7-BCC6B0958761}"/>
              </a:ext>
            </a:extLst>
          </p:cNvPr>
          <p:cNvSpPr txBox="1"/>
          <p:nvPr/>
        </p:nvSpPr>
        <p:spPr>
          <a:xfrm>
            <a:off x="442293" y="1070033"/>
            <a:ext cx="11096116" cy="377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During World War 2, there were 740 airfields or aerodromes around Britain.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E9094-D52B-F8BF-0790-577FA3CE4F99}"/>
              </a:ext>
            </a:extLst>
          </p:cNvPr>
          <p:cNvSpPr txBox="1"/>
          <p:nvPr/>
        </p:nvSpPr>
        <p:spPr>
          <a:xfrm>
            <a:off x="442293" y="1446712"/>
            <a:ext cx="11096116" cy="377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They were very important during the Battle of Britain and as a base for bombing raids in Germany.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BB966-5CC6-3CDA-04C2-40985E7E2132}"/>
              </a:ext>
            </a:extLst>
          </p:cNvPr>
          <p:cNvSpPr txBox="1"/>
          <p:nvPr/>
        </p:nvSpPr>
        <p:spPr>
          <a:xfrm>
            <a:off x="442293" y="1823391"/>
            <a:ext cx="11096116" cy="377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You can sometimes see the planes and the long, straight runways.</a:t>
            </a:r>
          </a:p>
        </p:txBody>
      </p:sp>
      <p:grpSp>
        <p:nvGrpSpPr>
          <p:cNvPr id="30" name="Group 29" descr="Black and white aerial photograph of an airfield">
            <a:extLst>
              <a:ext uri="{FF2B5EF4-FFF2-40B4-BE49-F238E27FC236}">
                <a16:creationId xmlns:a16="http://schemas.microsoft.com/office/drawing/2014/main" id="{275D823B-41AD-AAF4-C87E-CCFEA811ED6E}"/>
              </a:ext>
            </a:extLst>
          </p:cNvPr>
          <p:cNvGrpSpPr/>
          <p:nvPr/>
        </p:nvGrpSpPr>
        <p:grpSpPr>
          <a:xfrm>
            <a:off x="779651" y="2391190"/>
            <a:ext cx="5506760" cy="3109944"/>
            <a:chOff x="1227962" y="2391190"/>
            <a:chExt cx="5506760" cy="3109944"/>
          </a:xfrm>
        </p:grpSpPr>
        <p:pic>
          <p:nvPicPr>
            <p:cNvPr id="7" name="Picture 6" descr="Black and white aerial photo of an urban area and airfield with planes. ">
              <a:extLst>
                <a:ext uri="{FF2B5EF4-FFF2-40B4-BE49-F238E27FC236}">
                  <a16:creationId xmlns:a16="http://schemas.microsoft.com/office/drawing/2014/main" id="{458AF6EF-DD7E-9E7D-4A11-1B5014AA4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451771" y="1218183"/>
              <a:ext cx="3109944" cy="5455958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46B946-DF78-2770-E04A-447016D4BE4F}"/>
                </a:ext>
              </a:extLst>
            </p:cNvPr>
            <p:cNvSpPr txBox="1"/>
            <p:nvPr/>
          </p:nvSpPr>
          <p:spPr>
            <a:xfrm>
              <a:off x="1227962" y="5218080"/>
              <a:ext cx="3309902" cy="257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800" spc="20" dirty="0"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raf_106g_uk_625_rs_4061 – 10th August 1945</a:t>
              </a:r>
            </a:p>
          </p:txBody>
        </p:sp>
      </p:grpSp>
      <p:grpSp>
        <p:nvGrpSpPr>
          <p:cNvPr id="16" name="Group 15" descr="Blackpool airfield">
            <a:extLst>
              <a:ext uri="{FF2B5EF4-FFF2-40B4-BE49-F238E27FC236}">
                <a16:creationId xmlns:a16="http://schemas.microsoft.com/office/drawing/2014/main" id="{897A5D60-EB71-F997-6BAC-5B756D50B8D4}"/>
              </a:ext>
            </a:extLst>
          </p:cNvPr>
          <p:cNvGrpSpPr/>
          <p:nvPr/>
        </p:nvGrpSpPr>
        <p:grpSpPr>
          <a:xfrm>
            <a:off x="830452" y="5602927"/>
            <a:ext cx="4652898" cy="377989"/>
            <a:chOff x="1637843" y="5448073"/>
            <a:chExt cx="4652898" cy="3779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95C988-9357-E7FA-509C-09F4FF88DC80}"/>
                </a:ext>
              </a:extLst>
            </p:cNvPr>
            <p:cNvSpPr txBox="1"/>
            <p:nvPr/>
          </p:nvSpPr>
          <p:spPr>
            <a:xfrm>
              <a:off x="1866394" y="5448073"/>
              <a:ext cx="4424347" cy="37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Blackpool Airfield (now Blackpool Airport)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7F8026-5B08-C608-743A-0F1D930E9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590821" y="5511437"/>
              <a:ext cx="324875" cy="230832"/>
            </a:xfrm>
            <a:prstGeom prst="rect">
              <a:avLst/>
            </a:prstGeom>
          </p:spPr>
        </p:pic>
      </p:grpSp>
      <p:grpSp>
        <p:nvGrpSpPr>
          <p:cNvPr id="28" name="Group 27" descr="Black and white aerial photograph of an airfield">
            <a:extLst>
              <a:ext uri="{FF2B5EF4-FFF2-40B4-BE49-F238E27FC236}">
                <a16:creationId xmlns:a16="http://schemas.microsoft.com/office/drawing/2014/main" id="{73726E65-F918-DA71-54C7-D34540DA8734}"/>
              </a:ext>
            </a:extLst>
          </p:cNvPr>
          <p:cNvGrpSpPr/>
          <p:nvPr/>
        </p:nvGrpSpPr>
        <p:grpSpPr>
          <a:xfrm>
            <a:off x="6563582" y="2370870"/>
            <a:ext cx="3758213" cy="3149225"/>
            <a:chOff x="7011893" y="2370870"/>
            <a:chExt cx="3758213" cy="3149225"/>
          </a:xfrm>
        </p:grpSpPr>
        <p:pic>
          <p:nvPicPr>
            <p:cNvPr id="8" name="Picture 7" descr="Black and white aerial photo of an airfield. ">
              <a:extLst>
                <a:ext uri="{FF2B5EF4-FFF2-40B4-BE49-F238E27FC236}">
                  <a16:creationId xmlns:a16="http://schemas.microsoft.com/office/drawing/2014/main" id="{18EAE08D-8CCB-8C11-9096-FAD9C34C7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341977" y="2091967"/>
              <a:ext cx="3140383" cy="3715874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8E4143-5CD0-6C85-A560-B2C35CEBACA1}"/>
                </a:ext>
              </a:extLst>
            </p:cNvPr>
            <p:cNvSpPr txBox="1"/>
            <p:nvPr/>
          </p:nvSpPr>
          <p:spPr>
            <a:xfrm>
              <a:off x="7011893" y="2370870"/>
              <a:ext cx="3309902" cy="257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800" spc="20" dirty="0"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raf_106g_uk_923_rp_3135 – 15th October 1945</a:t>
              </a:r>
            </a:p>
          </p:txBody>
        </p:sp>
      </p:grpSp>
      <p:grpSp>
        <p:nvGrpSpPr>
          <p:cNvPr id="18" name="Group 17" descr="Leicester airfield">
            <a:extLst>
              <a:ext uri="{FF2B5EF4-FFF2-40B4-BE49-F238E27FC236}">
                <a16:creationId xmlns:a16="http://schemas.microsoft.com/office/drawing/2014/main" id="{79E4ED6C-7C7B-BEB6-7716-B1E2EC2EA069}"/>
              </a:ext>
            </a:extLst>
          </p:cNvPr>
          <p:cNvGrpSpPr/>
          <p:nvPr/>
        </p:nvGrpSpPr>
        <p:grpSpPr>
          <a:xfrm>
            <a:off x="6605920" y="5598015"/>
            <a:ext cx="3531058" cy="689612"/>
            <a:chOff x="1637843" y="5448073"/>
            <a:chExt cx="3531058" cy="68961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97F858-8435-19B4-EF44-792F93C3762B}"/>
                </a:ext>
              </a:extLst>
            </p:cNvPr>
            <p:cNvSpPr txBox="1"/>
            <p:nvPr/>
          </p:nvSpPr>
          <p:spPr>
            <a:xfrm>
              <a:off x="1866395" y="5448073"/>
              <a:ext cx="3302506" cy="689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Leicester Airfield </a:t>
              </a:r>
            </a:p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(now Leicester Airport)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5EB6A0B-9DEC-CFDE-34A2-78CD534B7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590821" y="5511437"/>
              <a:ext cx="324875" cy="230832"/>
            </a:xfrm>
            <a:prstGeom prst="rect">
              <a:avLst/>
            </a:prstGeom>
          </p:spPr>
        </p:pic>
      </p:grpSp>
      <p:pic>
        <p:nvPicPr>
          <p:cNvPr id="34" name="Picture 33" descr="A cartoon of a pilot wearing a trench coat&#10;">
            <a:extLst>
              <a:ext uri="{FF2B5EF4-FFF2-40B4-BE49-F238E27FC236}">
                <a16:creationId xmlns:a16="http://schemas.microsoft.com/office/drawing/2014/main" id="{F1FAD9FC-E159-ECB5-4F28-EC21BED84F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314" y="2200070"/>
            <a:ext cx="1435366" cy="4164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BDFAD-6EE6-00BF-6316-C96C72642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38" name="Picture 37">
            <a:hlinkClick r:id="rId10" action="ppaction://hlinksldjump"/>
            <a:extLst>
              <a:ext uri="{FF2B5EF4-FFF2-40B4-BE49-F238E27FC236}">
                <a16:creationId xmlns:a16="http://schemas.microsoft.com/office/drawing/2014/main" id="{2B030A4B-5ECB-5CA3-64C2-5C69BA4DD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A11CEB-38F8-3073-B0D2-4F48D9BB1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2B460-BD7E-544C-FD2F-3625DB3AA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Air raid shelters</a:t>
            </a:r>
          </a:p>
        </p:txBody>
      </p:sp>
      <p:pic>
        <p:nvPicPr>
          <p:cNvPr id="12" name="Picture 11" descr="Air raid shelters">
            <a:extLst>
              <a:ext uri="{FF2B5EF4-FFF2-40B4-BE49-F238E27FC236}">
                <a16:creationId xmlns:a16="http://schemas.microsoft.com/office/drawing/2014/main" id="{57687AB3-BF5C-DA2D-54EC-43E31E7CE4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8730" y="216483"/>
            <a:ext cx="4928259" cy="7485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E345A8-2205-559F-70D0-6506FA96B503}"/>
              </a:ext>
            </a:extLst>
          </p:cNvPr>
          <p:cNvSpPr txBox="1"/>
          <p:nvPr/>
        </p:nvSpPr>
        <p:spPr>
          <a:xfrm>
            <a:off x="552124" y="1520409"/>
            <a:ext cx="3594373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Due to the threat of air raids, shelters were built all over Britain.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434595-49A9-4D30-36B3-C16101D8C1F4}"/>
              </a:ext>
            </a:extLst>
          </p:cNvPr>
          <p:cNvSpPr txBox="1"/>
          <p:nvPr/>
        </p:nvSpPr>
        <p:spPr>
          <a:xfrm>
            <a:off x="552125" y="2598958"/>
            <a:ext cx="3591906" cy="1936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Due to their size and the fact that they were covered in soil, the Anderson shelters that people built in their gardens are unlikely to be seen on aerial photographs.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820D0C-B8BF-CC21-46C3-43FFA01EE537}"/>
              </a:ext>
            </a:extLst>
          </p:cNvPr>
          <p:cNvSpPr txBox="1"/>
          <p:nvPr/>
        </p:nvSpPr>
        <p:spPr>
          <a:xfrm>
            <a:off x="552124" y="4612378"/>
            <a:ext cx="3744915" cy="100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spc="20" dirty="0">
                <a:latin typeface="Linkpen 17a Print" panose="03050602060000000000" pitchFamily="66" charset="77"/>
              </a:rPr>
              <a:t>The larger public air raid shelters, on the other hand, can be spotted.</a:t>
            </a:r>
          </a:p>
        </p:txBody>
      </p:sp>
      <p:grpSp>
        <p:nvGrpSpPr>
          <p:cNvPr id="29" name="Group 28" descr="Black and white aerial photograph of air raid shters highlighted in yellow">
            <a:extLst>
              <a:ext uri="{FF2B5EF4-FFF2-40B4-BE49-F238E27FC236}">
                <a16:creationId xmlns:a16="http://schemas.microsoft.com/office/drawing/2014/main" id="{C4EEAB58-A208-AB41-23A7-F502098A780D}"/>
              </a:ext>
            </a:extLst>
          </p:cNvPr>
          <p:cNvGrpSpPr/>
          <p:nvPr/>
        </p:nvGrpSpPr>
        <p:grpSpPr>
          <a:xfrm>
            <a:off x="4178670" y="491294"/>
            <a:ext cx="7218974" cy="5182000"/>
            <a:chOff x="4389580" y="491294"/>
            <a:chExt cx="7218974" cy="51820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F783BCB-727B-0A4E-4CF7-B4F1C90360C8}"/>
                </a:ext>
              </a:extLst>
            </p:cNvPr>
            <p:cNvGrpSpPr/>
            <p:nvPr/>
          </p:nvGrpSpPr>
          <p:grpSpPr>
            <a:xfrm>
              <a:off x="4482455" y="691602"/>
              <a:ext cx="7126099" cy="4981692"/>
              <a:chOff x="3867021" y="737256"/>
              <a:chExt cx="7700850" cy="5383487"/>
            </a:xfrm>
          </p:grpSpPr>
          <p:pic>
            <p:nvPicPr>
              <p:cNvPr id="9" name="Picture 8" descr="Black and white aerial photo of an urban area">
                <a:extLst>
                  <a:ext uri="{FF2B5EF4-FFF2-40B4-BE49-F238E27FC236}">
                    <a16:creationId xmlns:a16="http://schemas.microsoft.com/office/drawing/2014/main" id="{4371C20E-D9C1-175A-1C40-700CB9C40B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67021" y="737256"/>
                <a:ext cx="7700850" cy="5383487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47927D3-E92F-FDEA-E135-FCB5E0686726}"/>
                  </a:ext>
                </a:extLst>
              </p:cNvPr>
              <p:cNvGrpSpPr/>
              <p:nvPr/>
            </p:nvGrpSpPr>
            <p:grpSpPr>
              <a:xfrm>
                <a:off x="5786096" y="1421184"/>
                <a:ext cx="3833549" cy="4559474"/>
                <a:chOff x="2640650" y="2122654"/>
                <a:chExt cx="3833549" cy="4559474"/>
              </a:xfrm>
            </p:grpSpPr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268ED352-9F85-5A33-A185-B5B2C8209339}"/>
                    </a:ext>
                  </a:extLst>
                </p:cNvPr>
                <p:cNvSpPr/>
                <p:nvPr/>
              </p:nvSpPr>
              <p:spPr>
                <a:xfrm rot="314084">
                  <a:off x="3619162" y="2892923"/>
                  <a:ext cx="1589936" cy="263852"/>
                </a:xfrm>
                <a:prstGeom prst="roundRect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EC417"/>
                    </a:solidFill>
                    <a:highlight>
                      <a:srgbClr val="FEC417"/>
                    </a:highlight>
                  </a:endParaRPr>
                </a:p>
              </p:txBody>
            </p:sp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18A71F34-0B18-1FB5-E2EC-D1DBFEAF9CAD}"/>
                    </a:ext>
                  </a:extLst>
                </p:cNvPr>
                <p:cNvSpPr/>
                <p:nvPr/>
              </p:nvSpPr>
              <p:spPr>
                <a:xfrm rot="772202">
                  <a:off x="2640650" y="2754180"/>
                  <a:ext cx="755607" cy="225131"/>
                </a:xfrm>
                <a:prstGeom prst="roundRect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EC417"/>
                    </a:solidFill>
                    <a:highlight>
                      <a:srgbClr val="FEC417"/>
                    </a:highlight>
                  </a:endParaRPr>
                </a:p>
              </p:txBody>
            </p:sp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6730C221-373A-301F-3F33-C912D6B5786C}"/>
                    </a:ext>
                  </a:extLst>
                </p:cNvPr>
                <p:cNvSpPr/>
                <p:nvPr/>
              </p:nvSpPr>
              <p:spPr>
                <a:xfrm rot="772202">
                  <a:off x="2727653" y="2122654"/>
                  <a:ext cx="755607" cy="278284"/>
                </a:xfrm>
                <a:prstGeom prst="roundRect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EC417"/>
                    </a:solidFill>
                    <a:highlight>
                      <a:srgbClr val="FEC417"/>
                    </a:highlight>
                  </a:endParaRPr>
                </a:p>
              </p:txBody>
            </p:sp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A86DC89E-B501-9175-CF4D-1FBB2B72C571}"/>
                    </a:ext>
                  </a:extLst>
                </p:cNvPr>
                <p:cNvSpPr/>
                <p:nvPr/>
              </p:nvSpPr>
              <p:spPr>
                <a:xfrm rot="772202">
                  <a:off x="3621480" y="3488529"/>
                  <a:ext cx="755607" cy="257692"/>
                </a:xfrm>
                <a:prstGeom prst="roundRect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EC417"/>
                    </a:solidFill>
                    <a:highlight>
                      <a:srgbClr val="FEC417"/>
                    </a:highlight>
                  </a:endParaRPr>
                </a:p>
              </p:txBody>
            </p:sp>
            <p:sp>
              <p:nvSpPr>
                <p:cNvPr id="16" name="Rounded Rectangle 15">
                  <a:extLst>
                    <a:ext uri="{FF2B5EF4-FFF2-40B4-BE49-F238E27FC236}">
                      <a16:creationId xmlns:a16="http://schemas.microsoft.com/office/drawing/2014/main" id="{099C6AB0-533C-FDC6-817F-4AB955AED1B6}"/>
                    </a:ext>
                  </a:extLst>
                </p:cNvPr>
                <p:cNvSpPr/>
                <p:nvPr/>
              </p:nvSpPr>
              <p:spPr>
                <a:xfrm rot="5920532">
                  <a:off x="4277012" y="3741716"/>
                  <a:ext cx="755607" cy="199039"/>
                </a:xfrm>
                <a:prstGeom prst="roundRect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EC417"/>
                    </a:solidFill>
                    <a:highlight>
                      <a:srgbClr val="FEC417"/>
                    </a:highlight>
                  </a:endParaRPr>
                </a:p>
              </p:txBody>
            </p:sp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9B73A514-731C-B164-AD41-59235E8DDB26}"/>
                    </a:ext>
                  </a:extLst>
                </p:cNvPr>
                <p:cNvSpPr/>
                <p:nvPr/>
              </p:nvSpPr>
              <p:spPr>
                <a:xfrm rot="5920532">
                  <a:off x="5471452" y="4134290"/>
                  <a:ext cx="755607" cy="199955"/>
                </a:xfrm>
                <a:prstGeom prst="roundRect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EC417"/>
                    </a:solidFill>
                    <a:highlight>
                      <a:srgbClr val="FEC417"/>
                    </a:highlight>
                  </a:endParaRPr>
                </a:p>
              </p:txBody>
            </p:sp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DEF1ABE6-6A78-946E-7526-949547A803C7}"/>
                    </a:ext>
                  </a:extLst>
                </p:cNvPr>
                <p:cNvSpPr/>
                <p:nvPr/>
              </p:nvSpPr>
              <p:spPr>
                <a:xfrm rot="5920532">
                  <a:off x="3361221" y="5583999"/>
                  <a:ext cx="1979916" cy="216341"/>
                </a:xfrm>
                <a:prstGeom prst="roundRect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EC417"/>
                    </a:solidFill>
                    <a:highlight>
                      <a:srgbClr val="FEC417"/>
                    </a:highlight>
                  </a:endParaRPr>
                </a:p>
              </p:txBody>
            </p:sp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F0A6732F-B42B-C404-DE62-FA4B603D52F4}"/>
                    </a:ext>
                  </a:extLst>
                </p:cNvPr>
                <p:cNvSpPr/>
                <p:nvPr/>
              </p:nvSpPr>
              <p:spPr>
                <a:xfrm rot="2155348">
                  <a:off x="5831110" y="2133078"/>
                  <a:ext cx="393933" cy="166333"/>
                </a:xfrm>
                <a:prstGeom prst="roundRect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EC417"/>
                    </a:solidFill>
                    <a:highlight>
                      <a:srgbClr val="FEC417"/>
                    </a:highlight>
                  </a:endParaRPr>
                </a:p>
              </p:txBody>
            </p:sp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30FA25AC-1A6E-D809-0600-A0E17B6E0F56}"/>
                    </a:ext>
                  </a:extLst>
                </p:cNvPr>
                <p:cNvSpPr/>
                <p:nvPr/>
              </p:nvSpPr>
              <p:spPr>
                <a:xfrm rot="5713039">
                  <a:off x="6194066" y="4334398"/>
                  <a:ext cx="393933" cy="166333"/>
                </a:xfrm>
                <a:prstGeom prst="roundRect">
                  <a:avLst/>
                </a:prstGeom>
                <a:noFill/>
                <a:ln w="508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FEC417"/>
                    </a:solidFill>
                    <a:highlight>
                      <a:srgbClr val="FEC417"/>
                    </a:highlight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B4047A-41CA-D240-7EED-A73BF27FBC31}"/>
                </a:ext>
              </a:extLst>
            </p:cNvPr>
            <p:cNvSpPr txBox="1"/>
            <p:nvPr/>
          </p:nvSpPr>
          <p:spPr>
            <a:xfrm>
              <a:off x="4389580" y="491294"/>
              <a:ext cx="35528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pc="2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© Historic England ref: raf_106g_uk_626_rs_4165 – 10th August 1945 </a:t>
              </a:r>
            </a:p>
          </p:txBody>
        </p:sp>
      </p:grpSp>
      <p:grpSp>
        <p:nvGrpSpPr>
          <p:cNvPr id="27" name="Group 26" descr="Highlighted in yellow, you can see public air raid shelters on roads in Liverpool">
            <a:extLst>
              <a:ext uri="{FF2B5EF4-FFF2-40B4-BE49-F238E27FC236}">
                <a16:creationId xmlns:a16="http://schemas.microsoft.com/office/drawing/2014/main" id="{0CCFD10B-223C-7C55-4069-2C8A62FEAF4D}"/>
              </a:ext>
            </a:extLst>
          </p:cNvPr>
          <p:cNvGrpSpPr/>
          <p:nvPr/>
        </p:nvGrpSpPr>
        <p:grpSpPr>
          <a:xfrm>
            <a:off x="4297039" y="5780952"/>
            <a:ext cx="4983413" cy="689612"/>
            <a:chOff x="4548589" y="5821592"/>
            <a:chExt cx="4983413" cy="689612"/>
          </a:xfrm>
        </p:grpSpPr>
        <p:sp>
          <p:nvSpPr>
            <p:cNvPr id="25" name="TextBox 24" descr="Highlighted in yellow, you can see public air raid shelters on roads in Liverpool">
              <a:extLst>
                <a:ext uri="{FF2B5EF4-FFF2-40B4-BE49-F238E27FC236}">
                  <a16:creationId xmlns:a16="http://schemas.microsoft.com/office/drawing/2014/main" id="{F7186A97-750B-CF34-FA98-800CE90160EB}"/>
                </a:ext>
              </a:extLst>
            </p:cNvPr>
            <p:cNvSpPr txBox="1"/>
            <p:nvPr/>
          </p:nvSpPr>
          <p:spPr>
            <a:xfrm>
              <a:off x="4779420" y="5821592"/>
              <a:ext cx="4752582" cy="689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350" spc="20" dirty="0">
                  <a:latin typeface="Linkpen 17a Print" panose="03050602060000000000" pitchFamily="66" charset="77"/>
                </a:rPr>
                <a:t>Highlighted in yellow, you can see public air raid shelters on roads in Liverpool.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AD995C2-5E68-3B99-04B4-17D9CB6AC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501567" y="5888544"/>
              <a:ext cx="324875" cy="230832"/>
            </a:xfrm>
            <a:prstGeom prst="rect">
              <a:avLst/>
            </a:prstGeom>
          </p:spPr>
        </p:pic>
      </p:grpSp>
      <p:pic>
        <p:nvPicPr>
          <p:cNvPr id="31" name="Picture 30" descr="A cartoon of a person in an air raid warden uniform">
            <a:extLst>
              <a:ext uri="{FF2B5EF4-FFF2-40B4-BE49-F238E27FC236}">
                <a16:creationId xmlns:a16="http://schemas.microsoft.com/office/drawing/2014/main" id="{6B8C135C-4F2D-C64F-52C9-4A2F2C13D4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845" y="2183163"/>
            <a:ext cx="1608343" cy="4420838"/>
          </a:xfrm>
          <a:prstGeom prst="rect">
            <a:avLst/>
          </a:prstGeom>
        </p:spPr>
      </p:pic>
      <p:pic>
        <p:nvPicPr>
          <p:cNvPr id="3" name="Picture 2" descr="Highlighted in yellow, you can see public air raid shelters on roads in Liverpool">
            <a:extLst>
              <a:ext uri="{FF2B5EF4-FFF2-40B4-BE49-F238E27FC236}">
                <a16:creationId xmlns:a16="http://schemas.microsoft.com/office/drawing/2014/main" id="{930B39C1-963E-739F-D181-3DA0B1450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652000" y="4998720"/>
            <a:ext cx="2540000" cy="1858560"/>
          </a:xfrm>
          <a:prstGeom prst="rect">
            <a:avLst/>
          </a:prstGeom>
        </p:spPr>
      </p:pic>
      <p:pic>
        <p:nvPicPr>
          <p:cNvPr id="34" name="Picture 33">
            <a:hlinkClick r:id="rId8" action="ppaction://hlinksldjump"/>
            <a:extLst>
              <a:ext uri="{FF2B5EF4-FFF2-40B4-BE49-F238E27FC236}">
                <a16:creationId xmlns:a16="http://schemas.microsoft.com/office/drawing/2014/main" id="{09176ECE-DC3A-3332-5E93-A911B234D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3026" y="382735"/>
            <a:ext cx="1917654" cy="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/>
          <p:bldP spid="23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1604</Words>
  <Application>Microsoft Office PowerPoint</Application>
  <PresentationFormat>Widescreen</PresentationFormat>
  <Paragraphs>118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Linkpen 17a Print</vt:lpstr>
      <vt:lpstr>Calibri</vt:lpstr>
      <vt:lpstr>Aptos</vt:lpstr>
      <vt:lpstr>Arial</vt:lpstr>
      <vt:lpstr>Aptos Display</vt:lpstr>
      <vt:lpstr>Office Theme</vt:lpstr>
      <vt:lpstr>Evidence of WW2</vt:lpstr>
      <vt:lpstr>Aerial Photo Explorer</vt:lpstr>
      <vt:lpstr>Veritical and Oblique photographs</vt:lpstr>
      <vt:lpstr>Using the Aerial Photo Explorer - 1</vt:lpstr>
      <vt:lpstr>Using the Aerial Photo Explorer - 2</vt:lpstr>
      <vt:lpstr>Using the Aerial Photo Explorer - 3</vt:lpstr>
      <vt:lpstr>Can you find evidence of World War Two?</vt:lpstr>
      <vt:lpstr>Airfields</vt:lpstr>
      <vt:lpstr>Air raid shelters</vt:lpstr>
      <vt:lpstr>Allotments</vt:lpstr>
      <vt:lpstr>Anti-aircraft sites</vt:lpstr>
      <vt:lpstr>Anti-glider (landing) trenches</vt:lpstr>
      <vt:lpstr>Barracks</vt:lpstr>
      <vt:lpstr>Barrage Balloons</vt:lpstr>
      <vt:lpstr>Bomb damage</vt:lpstr>
      <vt:lpstr>Camouflaged buildings</vt:lpstr>
      <vt:lpstr>Emergency water supplies</vt:lpstr>
      <vt:lpstr>Hospitals</vt:lpstr>
      <vt:lpstr>Munitions sites</vt:lpstr>
      <vt:lpstr>Prisoner of war camps</vt:lpstr>
      <vt:lpstr>Pre-fabricated houses</vt:lpstr>
      <vt:lpstr>Seafront defences</vt:lpstr>
      <vt:lpstr>Searchlight batteries</vt:lpstr>
      <vt:lpstr>What can you find near you?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Teacher's Pet Classroom Resources</dc:creator>
  <cp:lastModifiedBy>McHarg, Catherine</cp:lastModifiedBy>
  <cp:revision>67</cp:revision>
  <dcterms:created xsi:type="dcterms:W3CDTF">2025-03-19T08:52:25Z</dcterms:created>
  <dcterms:modified xsi:type="dcterms:W3CDTF">2025-03-25T15:21:06Z</dcterms:modified>
</cp:coreProperties>
</file>