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4"/>
  </p:notesMasterIdLst>
  <p:sldIdLst>
    <p:sldId id="291" r:id="rId5"/>
    <p:sldId id="301" r:id="rId6"/>
    <p:sldId id="299" r:id="rId7"/>
    <p:sldId id="328" r:id="rId8"/>
    <p:sldId id="303" r:id="rId9"/>
    <p:sldId id="304" r:id="rId10"/>
    <p:sldId id="329" r:id="rId11"/>
    <p:sldId id="306" r:id="rId12"/>
    <p:sldId id="330" r:id="rId13"/>
    <p:sldId id="308" r:id="rId14"/>
    <p:sldId id="331" r:id="rId15"/>
    <p:sldId id="310" r:id="rId16"/>
    <p:sldId id="332" r:id="rId17"/>
    <p:sldId id="312" r:id="rId18"/>
    <p:sldId id="333" r:id="rId19"/>
    <p:sldId id="314" r:id="rId20"/>
    <p:sldId id="334" r:id="rId21"/>
    <p:sldId id="316" r:id="rId22"/>
    <p:sldId id="335" r:id="rId23"/>
    <p:sldId id="318" r:id="rId24"/>
    <p:sldId id="336" r:id="rId25"/>
    <p:sldId id="320" r:id="rId26"/>
    <p:sldId id="337" r:id="rId27"/>
    <p:sldId id="322" r:id="rId28"/>
    <p:sldId id="338" r:id="rId29"/>
    <p:sldId id="324" r:id="rId30"/>
    <p:sldId id="325" r:id="rId31"/>
    <p:sldId id="326" r:id="rId32"/>
    <p:sldId id="32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4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eese, Emily-Ann" initials="CE" lastIdx="10" clrIdx="0">
    <p:extLst>
      <p:ext uri="{19B8F6BF-5375-455C-9EA6-DF929625EA0E}">
        <p15:presenceInfo xmlns:p15="http://schemas.microsoft.com/office/powerpoint/2012/main" userId="S::Emily-Ann.Cheese@historicengland.org.uk::876ce6bc-6da5-4efb-a3e9-dc8197e35ef8" providerId="AD"/>
      </p:ext>
    </p:extLst>
  </p:cmAuthor>
  <p:cmAuthor id="2" name="Lam, Angela" initials="LA" lastIdx="3" clrIdx="1">
    <p:extLst>
      <p:ext uri="{19B8F6BF-5375-455C-9EA6-DF929625EA0E}">
        <p15:presenceInfo xmlns:p15="http://schemas.microsoft.com/office/powerpoint/2012/main" userId="S::angela.lam@historicengland.org.uk::46b424b5-1ebe-420a-bf15-40e751be50e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B9E4"/>
    <a:srgbClr val="CCE8F6"/>
    <a:srgbClr val="98D0ED"/>
    <a:srgbClr val="65B9E3"/>
    <a:srgbClr val="31A2DB"/>
    <a:srgbClr val="99BF71"/>
    <a:srgbClr val="7AA62C"/>
    <a:srgbClr val="F5C9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7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commentAuthors" Target="comment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Harg, Catherine" userId="88b8f76c-9ae3-4745-88eb-fe0667a22af5" providerId="ADAL" clId="{F5B71DC2-95E2-4DD1-9C70-DB04C59624CB}"/>
    <pc:docChg chg="custSel addSld modSld">
      <pc:chgData name="McHarg, Catherine" userId="88b8f76c-9ae3-4745-88eb-fe0667a22af5" providerId="ADAL" clId="{F5B71DC2-95E2-4DD1-9C70-DB04C59624CB}" dt="2022-12-21T15:03:04.725" v="185" actId="20577"/>
      <pc:docMkLst>
        <pc:docMk/>
      </pc:docMkLst>
      <pc:sldChg chg="modSp">
        <pc:chgData name="McHarg, Catherine" userId="88b8f76c-9ae3-4745-88eb-fe0667a22af5" providerId="ADAL" clId="{F5B71DC2-95E2-4DD1-9C70-DB04C59624CB}" dt="2022-12-21T15:03:04.725" v="185" actId="20577"/>
        <pc:sldMkLst>
          <pc:docMk/>
          <pc:sldMk cId="3103792671" sldId="299"/>
        </pc:sldMkLst>
        <pc:spChg chg="mod">
          <ac:chgData name="McHarg, Catherine" userId="88b8f76c-9ae3-4745-88eb-fe0667a22af5" providerId="ADAL" clId="{F5B71DC2-95E2-4DD1-9C70-DB04C59624CB}" dt="2022-12-21T15:03:04.725" v="185" actId="20577"/>
          <ac:spMkLst>
            <pc:docMk/>
            <pc:sldMk cId="3103792671" sldId="299"/>
            <ac:spMk id="4" creationId="{63D36F87-9056-40EB-9355-9604E544B0B8}"/>
          </ac:spMkLst>
        </pc:spChg>
      </pc:sldChg>
      <pc:sldChg chg="addSp delSp modSp">
        <pc:chgData name="McHarg, Catherine" userId="88b8f76c-9ae3-4745-88eb-fe0667a22af5" providerId="ADAL" clId="{F5B71DC2-95E2-4DD1-9C70-DB04C59624CB}" dt="2022-12-21T12:42:47.157" v="3" actId="1076"/>
        <pc:sldMkLst>
          <pc:docMk/>
          <pc:sldMk cId="3400927294" sldId="316"/>
        </pc:sldMkLst>
        <pc:picChg chg="add mod">
          <ac:chgData name="McHarg, Catherine" userId="88b8f76c-9ae3-4745-88eb-fe0667a22af5" providerId="ADAL" clId="{F5B71DC2-95E2-4DD1-9C70-DB04C59624CB}" dt="2022-12-21T12:42:47.157" v="3" actId="1076"/>
          <ac:picMkLst>
            <pc:docMk/>
            <pc:sldMk cId="3400927294" sldId="316"/>
            <ac:picMk id="3" creationId="{8E292A05-21FE-495A-93A0-08490A9D7F3F}"/>
          </ac:picMkLst>
        </pc:picChg>
        <pc:picChg chg="del">
          <ac:chgData name="McHarg, Catherine" userId="88b8f76c-9ae3-4745-88eb-fe0667a22af5" providerId="ADAL" clId="{F5B71DC2-95E2-4DD1-9C70-DB04C59624CB}" dt="2022-12-21T12:42:32.269" v="0" actId="478"/>
          <ac:picMkLst>
            <pc:docMk/>
            <pc:sldMk cId="3400927294" sldId="316"/>
            <ac:picMk id="17410" creationId="{13D556F8-6B6B-4779-823B-0695C0C3DDDB}"/>
          </ac:picMkLst>
        </pc:picChg>
      </pc:sldChg>
      <pc:sldChg chg="delSp modSp">
        <pc:chgData name="McHarg, Catherine" userId="88b8f76c-9ae3-4745-88eb-fe0667a22af5" providerId="ADAL" clId="{F5B71DC2-95E2-4DD1-9C70-DB04C59624CB}" dt="2022-12-21T12:45:50.268" v="7" actId="1076"/>
        <pc:sldMkLst>
          <pc:docMk/>
          <pc:sldMk cId="3413241096" sldId="317"/>
        </pc:sldMkLst>
        <pc:picChg chg="mod">
          <ac:chgData name="McHarg, Catherine" userId="88b8f76c-9ae3-4745-88eb-fe0667a22af5" providerId="ADAL" clId="{F5B71DC2-95E2-4DD1-9C70-DB04C59624CB}" dt="2022-12-21T12:45:50.268" v="7" actId="1076"/>
          <ac:picMkLst>
            <pc:docMk/>
            <pc:sldMk cId="3413241096" sldId="317"/>
            <ac:picMk id="21506" creationId="{1CC78DC4-685D-4168-8F6F-99471EC8C54C}"/>
          </ac:picMkLst>
        </pc:picChg>
        <pc:picChg chg="del">
          <ac:chgData name="McHarg, Catherine" userId="88b8f76c-9ae3-4745-88eb-fe0667a22af5" providerId="ADAL" clId="{F5B71DC2-95E2-4DD1-9C70-DB04C59624CB}" dt="2022-12-21T12:45:40.814" v="4" actId="478"/>
          <ac:picMkLst>
            <pc:docMk/>
            <pc:sldMk cId="3413241096" sldId="317"/>
            <ac:picMk id="21508" creationId="{2061F6CA-F828-4C2A-BAD3-06E068A67968}"/>
          </ac:picMkLst>
        </pc:picChg>
      </pc:sldChg>
      <pc:sldChg chg="addSp delSp modSp">
        <pc:chgData name="McHarg, Catherine" userId="88b8f76c-9ae3-4745-88eb-fe0667a22af5" providerId="ADAL" clId="{F5B71DC2-95E2-4DD1-9C70-DB04C59624CB}" dt="2022-12-21T12:46:30.746" v="17" actId="14100"/>
        <pc:sldMkLst>
          <pc:docMk/>
          <pc:sldMk cId="2709590946" sldId="318"/>
        </pc:sldMkLst>
        <pc:picChg chg="add mod">
          <ac:chgData name="McHarg, Catherine" userId="88b8f76c-9ae3-4745-88eb-fe0667a22af5" providerId="ADAL" clId="{F5B71DC2-95E2-4DD1-9C70-DB04C59624CB}" dt="2022-12-21T12:46:30.746" v="17" actId="14100"/>
          <ac:picMkLst>
            <pc:docMk/>
            <pc:sldMk cId="2709590946" sldId="318"/>
            <ac:picMk id="3" creationId="{37801B57-0ED5-4F4D-817C-86480B23C876}"/>
          </ac:picMkLst>
        </pc:picChg>
        <pc:picChg chg="del">
          <ac:chgData name="McHarg, Catherine" userId="88b8f76c-9ae3-4745-88eb-fe0667a22af5" providerId="ADAL" clId="{F5B71DC2-95E2-4DD1-9C70-DB04C59624CB}" dt="2022-12-21T12:46:16.607" v="15" actId="478"/>
          <ac:picMkLst>
            <pc:docMk/>
            <pc:sldMk cId="2709590946" sldId="318"/>
            <ac:picMk id="20482" creationId="{CC5D44BD-2CE5-4B0B-9136-FFCF6561E23C}"/>
          </ac:picMkLst>
        </pc:picChg>
      </pc:sldChg>
      <pc:sldChg chg="delSp modSp">
        <pc:chgData name="McHarg, Catherine" userId="88b8f76c-9ae3-4745-88eb-fe0667a22af5" providerId="ADAL" clId="{F5B71DC2-95E2-4DD1-9C70-DB04C59624CB}" dt="2022-12-21T13:14:23.570" v="20" actId="14100"/>
        <pc:sldMkLst>
          <pc:docMk/>
          <pc:sldMk cId="8719133" sldId="319"/>
        </pc:sldMkLst>
        <pc:picChg chg="mod">
          <ac:chgData name="McHarg, Catherine" userId="88b8f76c-9ae3-4745-88eb-fe0667a22af5" providerId="ADAL" clId="{F5B71DC2-95E2-4DD1-9C70-DB04C59624CB}" dt="2022-12-21T13:14:23.570" v="20" actId="14100"/>
          <ac:picMkLst>
            <pc:docMk/>
            <pc:sldMk cId="8719133" sldId="319"/>
            <ac:picMk id="23554" creationId="{C9E99115-78EE-4F17-B142-5F784ED07F97}"/>
          </ac:picMkLst>
        </pc:picChg>
        <pc:picChg chg="del">
          <ac:chgData name="McHarg, Catherine" userId="88b8f76c-9ae3-4745-88eb-fe0667a22af5" providerId="ADAL" clId="{F5B71DC2-95E2-4DD1-9C70-DB04C59624CB}" dt="2022-12-21T13:14:15.097" v="18" actId="478"/>
          <ac:picMkLst>
            <pc:docMk/>
            <pc:sldMk cId="8719133" sldId="319"/>
            <ac:picMk id="23556" creationId="{61E46DD4-25F4-48A3-B612-6603D973EE7E}"/>
          </ac:picMkLst>
        </pc:picChg>
      </pc:sldChg>
      <pc:sldChg chg="addSp delSp modSp">
        <pc:chgData name="McHarg, Catherine" userId="88b8f76c-9ae3-4745-88eb-fe0667a22af5" providerId="ADAL" clId="{F5B71DC2-95E2-4DD1-9C70-DB04C59624CB}" dt="2022-12-21T13:15:33.353" v="38" actId="167"/>
        <pc:sldMkLst>
          <pc:docMk/>
          <pc:sldMk cId="679241236" sldId="320"/>
        </pc:sldMkLst>
        <pc:picChg chg="add mod ord">
          <ac:chgData name="McHarg, Catherine" userId="88b8f76c-9ae3-4745-88eb-fe0667a22af5" providerId="ADAL" clId="{F5B71DC2-95E2-4DD1-9C70-DB04C59624CB}" dt="2022-12-21T13:15:33.353" v="38" actId="167"/>
          <ac:picMkLst>
            <pc:docMk/>
            <pc:sldMk cId="679241236" sldId="320"/>
            <ac:picMk id="3" creationId="{917437D9-F00B-433C-ABFC-1AD558C2A3BD}"/>
          </ac:picMkLst>
        </pc:picChg>
        <pc:picChg chg="add del">
          <ac:chgData name="McHarg, Catherine" userId="88b8f76c-9ae3-4745-88eb-fe0667a22af5" providerId="ADAL" clId="{F5B71DC2-95E2-4DD1-9C70-DB04C59624CB}" dt="2022-12-21T13:15:10.121" v="32" actId="478"/>
          <ac:picMkLst>
            <pc:docMk/>
            <pc:sldMk cId="679241236" sldId="320"/>
            <ac:picMk id="22530" creationId="{F9965A46-23D9-4FF0-A005-CB84DF64620D}"/>
          </ac:picMkLst>
        </pc:picChg>
      </pc:sldChg>
      <pc:sldChg chg="delSp modSp">
        <pc:chgData name="McHarg, Catherine" userId="88b8f76c-9ae3-4745-88eb-fe0667a22af5" providerId="ADAL" clId="{F5B71DC2-95E2-4DD1-9C70-DB04C59624CB}" dt="2022-12-21T13:15:55.239" v="41" actId="14100"/>
        <pc:sldMkLst>
          <pc:docMk/>
          <pc:sldMk cId="2666411686" sldId="321"/>
        </pc:sldMkLst>
        <pc:picChg chg="mod">
          <ac:chgData name="McHarg, Catherine" userId="88b8f76c-9ae3-4745-88eb-fe0667a22af5" providerId="ADAL" clId="{F5B71DC2-95E2-4DD1-9C70-DB04C59624CB}" dt="2022-12-21T13:15:55.239" v="41" actId="14100"/>
          <ac:picMkLst>
            <pc:docMk/>
            <pc:sldMk cId="2666411686" sldId="321"/>
            <ac:picMk id="24578" creationId="{F2F8B2FB-3A95-4A1A-BDAF-EAF7E8167347}"/>
          </ac:picMkLst>
        </pc:picChg>
        <pc:picChg chg="del">
          <ac:chgData name="McHarg, Catherine" userId="88b8f76c-9ae3-4745-88eb-fe0667a22af5" providerId="ADAL" clId="{F5B71DC2-95E2-4DD1-9C70-DB04C59624CB}" dt="2022-12-21T13:15:47.338" v="39" actId="478"/>
          <ac:picMkLst>
            <pc:docMk/>
            <pc:sldMk cId="2666411686" sldId="321"/>
            <ac:picMk id="24582" creationId="{59775759-FFD4-4FE1-BA27-D420B6D73224}"/>
          </ac:picMkLst>
        </pc:picChg>
      </pc:sldChg>
      <pc:sldChg chg="addSp delSp modSp">
        <pc:chgData name="McHarg, Catherine" userId="88b8f76c-9ae3-4745-88eb-fe0667a22af5" providerId="ADAL" clId="{F5B71DC2-95E2-4DD1-9C70-DB04C59624CB}" dt="2022-12-21T13:16:45.528" v="55" actId="167"/>
        <pc:sldMkLst>
          <pc:docMk/>
          <pc:sldMk cId="4284830914" sldId="322"/>
        </pc:sldMkLst>
        <pc:picChg chg="add mod ord">
          <ac:chgData name="McHarg, Catherine" userId="88b8f76c-9ae3-4745-88eb-fe0667a22af5" providerId="ADAL" clId="{F5B71DC2-95E2-4DD1-9C70-DB04C59624CB}" dt="2022-12-21T13:16:45.528" v="55" actId="167"/>
          <ac:picMkLst>
            <pc:docMk/>
            <pc:sldMk cId="4284830914" sldId="322"/>
            <ac:picMk id="3" creationId="{DA9EF6F6-1BAC-4463-B5F6-3C7AF224AEB9}"/>
          </ac:picMkLst>
        </pc:picChg>
        <pc:picChg chg="del">
          <ac:chgData name="McHarg, Catherine" userId="88b8f76c-9ae3-4745-88eb-fe0667a22af5" providerId="ADAL" clId="{F5B71DC2-95E2-4DD1-9C70-DB04C59624CB}" dt="2022-12-21T13:16:24.602" v="49" actId="478"/>
          <ac:picMkLst>
            <pc:docMk/>
            <pc:sldMk cId="4284830914" sldId="322"/>
            <ac:picMk id="25602" creationId="{68732BAD-6058-429D-92C3-073B6703528F}"/>
          </ac:picMkLst>
        </pc:picChg>
      </pc:sldChg>
      <pc:sldChg chg="delSp modSp">
        <pc:chgData name="McHarg, Catherine" userId="88b8f76c-9ae3-4745-88eb-fe0667a22af5" providerId="ADAL" clId="{F5B71DC2-95E2-4DD1-9C70-DB04C59624CB}" dt="2022-12-21T13:17:22.316" v="59" actId="1076"/>
        <pc:sldMkLst>
          <pc:docMk/>
          <pc:sldMk cId="656325721" sldId="323"/>
        </pc:sldMkLst>
        <pc:picChg chg="del">
          <ac:chgData name="McHarg, Catherine" userId="88b8f76c-9ae3-4745-88eb-fe0667a22af5" providerId="ADAL" clId="{F5B71DC2-95E2-4DD1-9C70-DB04C59624CB}" dt="2022-12-21T13:17:09.370" v="56" actId="478"/>
          <ac:picMkLst>
            <pc:docMk/>
            <pc:sldMk cId="656325721" sldId="323"/>
            <ac:picMk id="27650" creationId="{BDED7DBF-917C-4451-9672-A534EC6A6242}"/>
          </ac:picMkLst>
        </pc:picChg>
        <pc:picChg chg="mod">
          <ac:chgData name="McHarg, Catherine" userId="88b8f76c-9ae3-4745-88eb-fe0667a22af5" providerId="ADAL" clId="{F5B71DC2-95E2-4DD1-9C70-DB04C59624CB}" dt="2022-12-21T13:17:22.316" v="59" actId="1076"/>
          <ac:picMkLst>
            <pc:docMk/>
            <pc:sldMk cId="656325721" sldId="323"/>
            <ac:picMk id="27652" creationId="{BC5D3EB1-E796-47C5-9214-059EEB4D7C2B}"/>
          </ac:picMkLst>
        </pc:picChg>
      </pc:sldChg>
      <pc:sldChg chg="addSp delSp modSp">
        <pc:chgData name="McHarg, Catherine" userId="88b8f76c-9ae3-4745-88eb-fe0667a22af5" providerId="ADAL" clId="{F5B71DC2-95E2-4DD1-9C70-DB04C59624CB}" dt="2022-12-21T13:18:19.427" v="74" actId="1076"/>
        <pc:sldMkLst>
          <pc:docMk/>
          <pc:sldMk cId="317520067" sldId="324"/>
        </pc:sldMkLst>
        <pc:picChg chg="add mod">
          <ac:chgData name="McHarg, Catherine" userId="88b8f76c-9ae3-4745-88eb-fe0667a22af5" providerId="ADAL" clId="{F5B71DC2-95E2-4DD1-9C70-DB04C59624CB}" dt="2022-12-21T13:18:19.427" v="74" actId="1076"/>
          <ac:picMkLst>
            <pc:docMk/>
            <pc:sldMk cId="317520067" sldId="324"/>
            <ac:picMk id="3" creationId="{712BA0EB-1213-4198-B786-FB106962443E}"/>
          </ac:picMkLst>
        </pc:picChg>
        <pc:picChg chg="del">
          <ac:chgData name="McHarg, Catherine" userId="88b8f76c-9ae3-4745-88eb-fe0667a22af5" providerId="ADAL" clId="{F5B71DC2-95E2-4DD1-9C70-DB04C59624CB}" dt="2022-12-21T13:18:00.634" v="69" actId="478"/>
          <ac:picMkLst>
            <pc:docMk/>
            <pc:sldMk cId="317520067" sldId="324"/>
            <ac:picMk id="26628" creationId="{72222F7C-8B25-4F0C-9925-9FE681BCA48C}"/>
          </ac:picMkLst>
        </pc:picChg>
      </pc:sldChg>
      <pc:sldChg chg="addSp delSp modSp">
        <pc:chgData name="McHarg, Catherine" userId="88b8f76c-9ae3-4745-88eb-fe0667a22af5" providerId="ADAL" clId="{F5B71DC2-95E2-4DD1-9C70-DB04C59624CB}" dt="2022-12-21T14:45:08.772" v="128" actId="14100"/>
        <pc:sldMkLst>
          <pc:docMk/>
          <pc:sldMk cId="3567981316" sldId="326"/>
        </pc:sldMkLst>
        <pc:picChg chg="add mod">
          <ac:chgData name="McHarg, Catherine" userId="88b8f76c-9ae3-4745-88eb-fe0667a22af5" providerId="ADAL" clId="{F5B71DC2-95E2-4DD1-9C70-DB04C59624CB}" dt="2022-12-21T14:37:23.175" v="100" actId="1076"/>
          <ac:picMkLst>
            <pc:docMk/>
            <pc:sldMk cId="3567981316" sldId="326"/>
            <ac:picMk id="3" creationId="{4ABE788A-8617-454F-84A2-5F42515A255F}"/>
          </ac:picMkLst>
        </pc:picChg>
        <pc:picChg chg="mod">
          <ac:chgData name="McHarg, Catherine" userId="88b8f76c-9ae3-4745-88eb-fe0667a22af5" providerId="ADAL" clId="{F5B71DC2-95E2-4DD1-9C70-DB04C59624CB}" dt="2022-12-21T14:37:23.175" v="100" actId="1076"/>
          <ac:picMkLst>
            <pc:docMk/>
            <pc:sldMk cId="3567981316" sldId="326"/>
            <ac:picMk id="6" creationId="{B8FAC357-8EAF-9C5A-0B49-E40F09EB2CB7}"/>
          </ac:picMkLst>
        </pc:picChg>
        <pc:picChg chg="del">
          <ac:chgData name="McHarg, Catherine" userId="88b8f76c-9ae3-4745-88eb-fe0667a22af5" providerId="ADAL" clId="{F5B71DC2-95E2-4DD1-9C70-DB04C59624CB}" dt="2022-12-21T14:31:46.381" v="92" actId="478"/>
          <ac:picMkLst>
            <pc:docMk/>
            <pc:sldMk cId="3567981316" sldId="326"/>
            <ac:picMk id="7" creationId="{10376470-646B-F2D2-46D2-58A16A329097}"/>
          </ac:picMkLst>
        </pc:picChg>
        <pc:picChg chg="del mod">
          <ac:chgData name="McHarg, Catherine" userId="88b8f76c-9ae3-4745-88eb-fe0667a22af5" providerId="ADAL" clId="{F5B71DC2-95E2-4DD1-9C70-DB04C59624CB}" dt="2022-12-21T14:31:43.838" v="91" actId="478"/>
          <ac:picMkLst>
            <pc:docMk/>
            <pc:sldMk cId="3567981316" sldId="326"/>
            <ac:picMk id="8" creationId="{5EBB650F-7FD6-432A-6980-894541DEAE00}"/>
          </ac:picMkLst>
        </pc:picChg>
        <pc:picChg chg="del mod">
          <ac:chgData name="McHarg, Catherine" userId="88b8f76c-9ae3-4745-88eb-fe0667a22af5" providerId="ADAL" clId="{F5B71DC2-95E2-4DD1-9C70-DB04C59624CB}" dt="2022-12-21T14:31:59.477" v="95" actId="478"/>
          <ac:picMkLst>
            <pc:docMk/>
            <pc:sldMk cId="3567981316" sldId="326"/>
            <ac:picMk id="9" creationId="{AEC0752D-CD10-ACA0-D49C-7E60DB6EC9CC}"/>
          </ac:picMkLst>
        </pc:picChg>
        <pc:picChg chg="add mod">
          <ac:chgData name="McHarg, Catherine" userId="88b8f76c-9ae3-4745-88eb-fe0667a22af5" providerId="ADAL" clId="{F5B71DC2-95E2-4DD1-9C70-DB04C59624CB}" dt="2022-12-21T14:42:14.923" v="112" actId="1076"/>
          <ac:picMkLst>
            <pc:docMk/>
            <pc:sldMk cId="3567981316" sldId="326"/>
            <ac:picMk id="11" creationId="{0B37EAB1-A5B0-4A07-B2CF-2AF56BA92D30}"/>
          </ac:picMkLst>
        </pc:picChg>
        <pc:picChg chg="add mod">
          <ac:chgData name="McHarg, Catherine" userId="88b8f76c-9ae3-4745-88eb-fe0667a22af5" providerId="ADAL" clId="{F5B71DC2-95E2-4DD1-9C70-DB04C59624CB}" dt="2022-12-21T14:43:50.183" v="121" actId="14100"/>
          <ac:picMkLst>
            <pc:docMk/>
            <pc:sldMk cId="3567981316" sldId="326"/>
            <ac:picMk id="13" creationId="{22ED9700-97DD-45D6-8204-7DCF92BA5E19}"/>
          </ac:picMkLst>
        </pc:picChg>
        <pc:picChg chg="add mod">
          <ac:chgData name="McHarg, Catherine" userId="88b8f76c-9ae3-4745-88eb-fe0667a22af5" providerId="ADAL" clId="{F5B71DC2-95E2-4DD1-9C70-DB04C59624CB}" dt="2022-12-21T14:37:02.965" v="97" actId="1076"/>
          <ac:picMkLst>
            <pc:docMk/>
            <pc:sldMk cId="3567981316" sldId="326"/>
            <ac:picMk id="15" creationId="{6D01C893-F2E3-4A47-9F3C-80DE49D17C9B}"/>
          </ac:picMkLst>
        </pc:picChg>
        <pc:picChg chg="add mod">
          <ac:chgData name="McHarg, Catherine" userId="88b8f76c-9ae3-4745-88eb-fe0667a22af5" providerId="ADAL" clId="{F5B71DC2-95E2-4DD1-9C70-DB04C59624CB}" dt="2022-12-21T14:37:14.158" v="99" actId="1076"/>
          <ac:picMkLst>
            <pc:docMk/>
            <pc:sldMk cId="3567981316" sldId="326"/>
            <ac:picMk id="16" creationId="{4212D761-4F9E-40C6-BA70-EF565F909468}"/>
          </ac:picMkLst>
        </pc:picChg>
        <pc:picChg chg="add mod">
          <ac:chgData name="McHarg, Catherine" userId="88b8f76c-9ae3-4745-88eb-fe0667a22af5" providerId="ADAL" clId="{F5B71DC2-95E2-4DD1-9C70-DB04C59624CB}" dt="2022-12-21T14:37:39.329" v="102" actId="1076"/>
          <ac:picMkLst>
            <pc:docMk/>
            <pc:sldMk cId="3567981316" sldId="326"/>
            <ac:picMk id="17" creationId="{C130381A-A91D-43BD-B937-92756AFB0DB9}"/>
          </ac:picMkLst>
        </pc:picChg>
        <pc:picChg chg="add mod">
          <ac:chgData name="McHarg, Catherine" userId="88b8f76c-9ae3-4745-88eb-fe0667a22af5" providerId="ADAL" clId="{F5B71DC2-95E2-4DD1-9C70-DB04C59624CB}" dt="2022-12-21T14:45:08.772" v="128" actId="14100"/>
          <ac:picMkLst>
            <pc:docMk/>
            <pc:sldMk cId="3567981316" sldId="326"/>
            <ac:picMk id="18" creationId="{A2978D49-F4FC-41E8-89A8-43D03BF53F43}"/>
          </ac:picMkLst>
        </pc:picChg>
        <pc:picChg chg="mod">
          <ac:chgData name="McHarg, Catherine" userId="88b8f76c-9ae3-4745-88eb-fe0667a22af5" providerId="ADAL" clId="{F5B71DC2-95E2-4DD1-9C70-DB04C59624CB}" dt="2022-12-21T14:37:58.765" v="104" actId="1076"/>
          <ac:picMkLst>
            <pc:docMk/>
            <pc:sldMk cId="3567981316" sldId="326"/>
            <ac:picMk id="29698" creationId="{0E0C76CC-807E-46CD-A8C9-FD1EEE7A3B94}"/>
          </ac:picMkLst>
        </pc:picChg>
        <pc:picChg chg="del">
          <ac:chgData name="McHarg, Catherine" userId="88b8f76c-9ae3-4745-88eb-fe0667a22af5" providerId="ADAL" clId="{F5B71DC2-95E2-4DD1-9C70-DB04C59624CB}" dt="2022-12-21T13:19:07.521" v="75" actId="478"/>
          <ac:picMkLst>
            <pc:docMk/>
            <pc:sldMk cId="3567981316" sldId="326"/>
            <ac:picMk id="29702" creationId="{9D521202-1776-41B6-A4B3-7ACBBEDEB8AE}"/>
          </ac:picMkLst>
        </pc:picChg>
        <pc:picChg chg="del mod">
          <ac:chgData name="McHarg, Catherine" userId="88b8f76c-9ae3-4745-88eb-fe0667a22af5" providerId="ADAL" clId="{F5B71DC2-95E2-4DD1-9C70-DB04C59624CB}" dt="2022-12-21T14:44:29.465" v="122" actId="478"/>
          <ac:picMkLst>
            <pc:docMk/>
            <pc:sldMk cId="3567981316" sldId="326"/>
            <ac:picMk id="29704" creationId="{0E5AFA3F-F44A-42C8-A862-47543C57AD60}"/>
          </ac:picMkLst>
        </pc:picChg>
        <pc:picChg chg="mod">
          <ac:chgData name="McHarg, Catherine" userId="88b8f76c-9ae3-4745-88eb-fe0667a22af5" providerId="ADAL" clId="{F5B71DC2-95E2-4DD1-9C70-DB04C59624CB}" dt="2022-12-21T14:31:17.917" v="87" actId="1076"/>
          <ac:picMkLst>
            <pc:docMk/>
            <pc:sldMk cId="3567981316" sldId="326"/>
            <ac:picMk id="29706" creationId="{F00C27B0-8C0C-48AD-914F-504276C946E4}"/>
          </ac:picMkLst>
        </pc:picChg>
        <pc:picChg chg="del mod">
          <ac:chgData name="McHarg, Catherine" userId="88b8f76c-9ae3-4745-88eb-fe0667a22af5" providerId="ADAL" clId="{F5B71DC2-95E2-4DD1-9C70-DB04C59624CB}" dt="2022-12-21T14:42:34.945" v="113" actId="478"/>
          <ac:picMkLst>
            <pc:docMk/>
            <pc:sldMk cId="3567981316" sldId="326"/>
            <ac:picMk id="29708" creationId="{D9E47D0D-29E3-4564-A8B2-574B009E0D4C}"/>
          </ac:picMkLst>
        </pc:picChg>
      </pc:sldChg>
      <pc:sldChg chg="addSp delSp modSp">
        <pc:chgData name="McHarg, Catherine" userId="88b8f76c-9ae3-4745-88eb-fe0667a22af5" providerId="ADAL" clId="{F5B71DC2-95E2-4DD1-9C70-DB04C59624CB}" dt="2022-12-21T14:49:08.006" v="135" actId="1076"/>
        <pc:sldMkLst>
          <pc:docMk/>
          <pc:sldMk cId="1940248555" sldId="327"/>
        </pc:sldMkLst>
        <pc:picChg chg="add mod">
          <ac:chgData name="McHarg, Catherine" userId="88b8f76c-9ae3-4745-88eb-fe0667a22af5" providerId="ADAL" clId="{F5B71DC2-95E2-4DD1-9C70-DB04C59624CB}" dt="2022-12-21T14:49:08.006" v="135" actId="1076"/>
          <ac:picMkLst>
            <pc:docMk/>
            <pc:sldMk cId="1940248555" sldId="327"/>
            <ac:picMk id="3" creationId="{4069DCDA-7150-4058-AAA9-27BD11292FC8}"/>
          </ac:picMkLst>
        </pc:picChg>
        <pc:picChg chg="del">
          <ac:chgData name="McHarg, Catherine" userId="88b8f76c-9ae3-4745-88eb-fe0667a22af5" providerId="ADAL" clId="{F5B71DC2-95E2-4DD1-9C70-DB04C59624CB}" dt="2022-12-21T14:48:38.874" v="129" actId="478"/>
          <ac:picMkLst>
            <pc:docMk/>
            <pc:sldMk cId="1940248555" sldId="327"/>
            <ac:picMk id="30722" creationId="{C0421D58-85D1-474D-9A9B-07AD390A1820}"/>
          </ac:picMkLst>
        </pc:picChg>
      </pc:sldChg>
      <pc:sldChg chg="addSp delSp modSp add">
        <pc:chgData name="McHarg, Catherine" userId="88b8f76c-9ae3-4745-88eb-fe0667a22af5" providerId="ADAL" clId="{F5B71DC2-95E2-4DD1-9C70-DB04C59624CB}" dt="2022-12-21T12:46:13.599" v="14" actId="14100"/>
        <pc:sldMkLst>
          <pc:docMk/>
          <pc:sldMk cId="4185592777" sldId="335"/>
        </pc:sldMkLst>
        <pc:picChg chg="add mod">
          <ac:chgData name="McHarg, Catherine" userId="88b8f76c-9ae3-4745-88eb-fe0667a22af5" providerId="ADAL" clId="{F5B71DC2-95E2-4DD1-9C70-DB04C59624CB}" dt="2022-12-21T12:46:13.599" v="14" actId="14100"/>
          <ac:picMkLst>
            <pc:docMk/>
            <pc:sldMk cId="4185592777" sldId="335"/>
            <ac:picMk id="3" creationId="{FB280F23-5913-49DB-835C-D43FB0416327}"/>
          </ac:picMkLst>
        </pc:picChg>
        <pc:picChg chg="del">
          <ac:chgData name="McHarg, Catherine" userId="88b8f76c-9ae3-4745-88eb-fe0667a22af5" providerId="ADAL" clId="{F5B71DC2-95E2-4DD1-9C70-DB04C59624CB}" dt="2022-12-21T12:45:58.679" v="9" actId="478"/>
          <ac:picMkLst>
            <pc:docMk/>
            <pc:sldMk cId="4185592777" sldId="335"/>
            <ac:picMk id="21506" creationId="{1CC78DC4-685D-4168-8F6F-99471EC8C54C}"/>
          </ac:picMkLst>
        </pc:picChg>
      </pc:sldChg>
      <pc:sldChg chg="addSp delSp modSp add">
        <pc:chgData name="McHarg, Catherine" userId="88b8f76c-9ae3-4745-88eb-fe0667a22af5" providerId="ADAL" clId="{F5B71DC2-95E2-4DD1-9C70-DB04C59624CB}" dt="2022-12-21T13:14:57.799" v="29" actId="732"/>
        <pc:sldMkLst>
          <pc:docMk/>
          <pc:sldMk cId="2468261460" sldId="336"/>
        </pc:sldMkLst>
        <pc:picChg chg="add mod ord modCrop">
          <ac:chgData name="McHarg, Catherine" userId="88b8f76c-9ae3-4745-88eb-fe0667a22af5" providerId="ADAL" clId="{F5B71DC2-95E2-4DD1-9C70-DB04C59624CB}" dt="2022-12-21T13:14:57.799" v="29" actId="732"/>
          <ac:picMkLst>
            <pc:docMk/>
            <pc:sldMk cId="2468261460" sldId="336"/>
            <ac:picMk id="3" creationId="{C73D370D-35F2-4DA2-A358-57BFAA014768}"/>
          </ac:picMkLst>
        </pc:picChg>
        <pc:picChg chg="del">
          <ac:chgData name="McHarg, Catherine" userId="88b8f76c-9ae3-4745-88eb-fe0667a22af5" providerId="ADAL" clId="{F5B71DC2-95E2-4DD1-9C70-DB04C59624CB}" dt="2022-12-21T13:14:28.314" v="22" actId="478"/>
          <ac:picMkLst>
            <pc:docMk/>
            <pc:sldMk cId="2468261460" sldId="336"/>
            <ac:picMk id="23554" creationId="{C9E99115-78EE-4F17-B142-5F784ED07F97}"/>
          </ac:picMkLst>
        </pc:picChg>
      </pc:sldChg>
      <pc:sldChg chg="addSp delSp modSp add">
        <pc:chgData name="McHarg, Catherine" userId="88b8f76c-9ae3-4745-88eb-fe0667a22af5" providerId="ADAL" clId="{F5B71DC2-95E2-4DD1-9C70-DB04C59624CB}" dt="2022-12-21T13:16:19.954" v="48" actId="1076"/>
        <pc:sldMkLst>
          <pc:docMk/>
          <pc:sldMk cId="1253895620" sldId="337"/>
        </pc:sldMkLst>
        <pc:picChg chg="add mod">
          <ac:chgData name="McHarg, Catherine" userId="88b8f76c-9ae3-4745-88eb-fe0667a22af5" providerId="ADAL" clId="{F5B71DC2-95E2-4DD1-9C70-DB04C59624CB}" dt="2022-12-21T13:16:19.954" v="48" actId="1076"/>
          <ac:picMkLst>
            <pc:docMk/>
            <pc:sldMk cId="1253895620" sldId="337"/>
            <ac:picMk id="3" creationId="{2CCFEB96-022C-493F-A2D7-69A59AC049BC}"/>
          </ac:picMkLst>
        </pc:picChg>
        <pc:picChg chg="del">
          <ac:chgData name="McHarg, Catherine" userId="88b8f76c-9ae3-4745-88eb-fe0667a22af5" providerId="ADAL" clId="{F5B71DC2-95E2-4DD1-9C70-DB04C59624CB}" dt="2022-12-21T13:16:00.098" v="43" actId="478"/>
          <ac:picMkLst>
            <pc:docMk/>
            <pc:sldMk cId="1253895620" sldId="337"/>
            <ac:picMk id="24578" creationId="{F2F8B2FB-3A95-4A1A-BDAF-EAF7E8167347}"/>
          </ac:picMkLst>
        </pc:picChg>
      </pc:sldChg>
      <pc:sldChg chg="addSp delSp modSp add">
        <pc:chgData name="McHarg, Catherine" userId="88b8f76c-9ae3-4745-88eb-fe0667a22af5" providerId="ADAL" clId="{F5B71DC2-95E2-4DD1-9C70-DB04C59624CB}" dt="2022-12-21T13:17:54.176" v="68" actId="1076"/>
        <pc:sldMkLst>
          <pc:docMk/>
          <pc:sldMk cId="640872284" sldId="338"/>
        </pc:sldMkLst>
        <pc:picChg chg="add mod">
          <ac:chgData name="McHarg, Catherine" userId="88b8f76c-9ae3-4745-88eb-fe0667a22af5" providerId="ADAL" clId="{F5B71DC2-95E2-4DD1-9C70-DB04C59624CB}" dt="2022-12-21T13:17:54.176" v="68" actId="1076"/>
          <ac:picMkLst>
            <pc:docMk/>
            <pc:sldMk cId="640872284" sldId="338"/>
            <ac:picMk id="3" creationId="{9CE70BFC-DF3D-4778-B0F4-62DB1734431F}"/>
          </ac:picMkLst>
        </pc:picChg>
        <pc:picChg chg="del">
          <ac:chgData name="McHarg, Catherine" userId="88b8f76c-9ae3-4745-88eb-fe0667a22af5" providerId="ADAL" clId="{F5B71DC2-95E2-4DD1-9C70-DB04C59624CB}" dt="2022-12-21T13:17:27.649" v="61" actId="478"/>
          <ac:picMkLst>
            <pc:docMk/>
            <pc:sldMk cId="640872284" sldId="338"/>
            <ac:picMk id="27652" creationId="{BC5D3EB1-E796-47C5-9214-059EEB4D7C2B}"/>
          </ac:picMkLst>
        </pc:picChg>
      </pc:sldChg>
    </pc:docChg>
  </pc:docChgLst>
  <pc:docChgLst>
    <pc:chgData name="McHarg, Catherine" userId="88b8f76c-9ae3-4745-88eb-fe0667a22af5" providerId="ADAL" clId="{B1F15CB5-7DAC-4DB6-9781-7B7E10A7FF5A}"/>
    <pc:docChg chg="delSld">
      <pc:chgData name="McHarg, Catherine" userId="88b8f76c-9ae3-4745-88eb-fe0667a22af5" providerId="ADAL" clId="{B1F15CB5-7DAC-4DB6-9781-7B7E10A7FF5A}" dt="2023-02-27T17:06:03.569" v="9" actId="2696"/>
      <pc:docMkLst>
        <pc:docMk/>
      </pc:docMkLst>
      <pc:sldChg chg="del">
        <pc:chgData name="McHarg, Catherine" userId="88b8f76c-9ae3-4745-88eb-fe0667a22af5" providerId="ADAL" clId="{B1F15CB5-7DAC-4DB6-9781-7B7E10A7FF5A}" dt="2023-02-27T17:05:05.590" v="0" actId="2696"/>
        <pc:sldMkLst>
          <pc:docMk/>
          <pc:sldMk cId="3236741093" sldId="305"/>
        </pc:sldMkLst>
      </pc:sldChg>
      <pc:sldChg chg="del">
        <pc:chgData name="McHarg, Catherine" userId="88b8f76c-9ae3-4745-88eb-fe0667a22af5" providerId="ADAL" clId="{B1F15CB5-7DAC-4DB6-9781-7B7E10A7FF5A}" dt="2023-02-27T17:05:08.899" v="1" actId="2696"/>
        <pc:sldMkLst>
          <pc:docMk/>
          <pc:sldMk cId="4140791975" sldId="307"/>
        </pc:sldMkLst>
      </pc:sldChg>
      <pc:sldChg chg="del">
        <pc:chgData name="McHarg, Catherine" userId="88b8f76c-9ae3-4745-88eb-fe0667a22af5" providerId="ADAL" clId="{B1F15CB5-7DAC-4DB6-9781-7B7E10A7FF5A}" dt="2023-02-27T17:05:13.509" v="2" actId="2696"/>
        <pc:sldMkLst>
          <pc:docMk/>
          <pc:sldMk cId="3367649505" sldId="309"/>
        </pc:sldMkLst>
      </pc:sldChg>
      <pc:sldChg chg="del">
        <pc:chgData name="McHarg, Catherine" userId="88b8f76c-9ae3-4745-88eb-fe0667a22af5" providerId="ADAL" clId="{B1F15CB5-7DAC-4DB6-9781-7B7E10A7FF5A}" dt="2023-02-27T17:05:27.749" v="3" actId="2696"/>
        <pc:sldMkLst>
          <pc:docMk/>
          <pc:sldMk cId="1505148384" sldId="311"/>
        </pc:sldMkLst>
      </pc:sldChg>
      <pc:sldChg chg="del">
        <pc:chgData name="McHarg, Catherine" userId="88b8f76c-9ae3-4745-88eb-fe0667a22af5" providerId="ADAL" clId="{B1F15CB5-7DAC-4DB6-9781-7B7E10A7FF5A}" dt="2023-02-27T17:05:35.729" v="4" actId="2696"/>
        <pc:sldMkLst>
          <pc:docMk/>
          <pc:sldMk cId="2238093581" sldId="313"/>
        </pc:sldMkLst>
      </pc:sldChg>
      <pc:sldChg chg="del">
        <pc:chgData name="McHarg, Catherine" userId="88b8f76c-9ae3-4745-88eb-fe0667a22af5" providerId="ADAL" clId="{B1F15CB5-7DAC-4DB6-9781-7B7E10A7FF5A}" dt="2023-02-27T17:05:41.659" v="5" actId="2696"/>
        <pc:sldMkLst>
          <pc:docMk/>
          <pc:sldMk cId="2995779249" sldId="315"/>
        </pc:sldMkLst>
      </pc:sldChg>
      <pc:sldChg chg="del">
        <pc:chgData name="McHarg, Catherine" userId="88b8f76c-9ae3-4745-88eb-fe0667a22af5" providerId="ADAL" clId="{B1F15CB5-7DAC-4DB6-9781-7B7E10A7FF5A}" dt="2023-02-27T17:05:46.089" v="6" actId="2696"/>
        <pc:sldMkLst>
          <pc:docMk/>
          <pc:sldMk cId="3413241096" sldId="317"/>
        </pc:sldMkLst>
      </pc:sldChg>
      <pc:sldChg chg="del">
        <pc:chgData name="McHarg, Catherine" userId="88b8f76c-9ae3-4745-88eb-fe0667a22af5" providerId="ADAL" clId="{B1F15CB5-7DAC-4DB6-9781-7B7E10A7FF5A}" dt="2023-02-27T17:05:50.255" v="7" actId="2696"/>
        <pc:sldMkLst>
          <pc:docMk/>
          <pc:sldMk cId="8719133" sldId="319"/>
        </pc:sldMkLst>
      </pc:sldChg>
      <pc:sldChg chg="del">
        <pc:chgData name="McHarg, Catherine" userId="88b8f76c-9ae3-4745-88eb-fe0667a22af5" providerId="ADAL" clId="{B1F15CB5-7DAC-4DB6-9781-7B7E10A7FF5A}" dt="2023-02-27T17:05:56.804" v="8" actId="2696"/>
        <pc:sldMkLst>
          <pc:docMk/>
          <pc:sldMk cId="2666411686" sldId="321"/>
        </pc:sldMkLst>
      </pc:sldChg>
      <pc:sldChg chg="del">
        <pc:chgData name="McHarg, Catherine" userId="88b8f76c-9ae3-4745-88eb-fe0667a22af5" providerId="ADAL" clId="{B1F15CB5-7DAC-4DB6-9781-7B7E10A7FF5A}" dt="2023-02-27T17:06:03.569" v="9" actId="2696"/>
        <pc:sldMkLst>
          <pc:docMk/>
          <pc:sldMk cId="656325721" sldId="323"/>
        </pc:sldMkLst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2-12-19T09:20:39.809" idx="1">
    <p:pos x="10" y="10"/>
    <p:text>Need to mention getting higher res pics. Top right corner illustrations</p:text>
    <p:extLst>
      <p:ext uri="{C676402C-5697-4E1C-873F-D02D1690AC5C}">
        <p15:threadingInfo xmlns:p15="http://schemas.microsoft.com/office/powerpoint/2012/main" timeZoneBias="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83990-A5BB-0244-AEBF-938B6F8000C9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FFB68-4C17-3C4E-8F1F-E2E74032E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83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istoricengland.org.uk/education" TargetMode="External"/><Relationship Id="rId7" Type="http://schemas.openxmlformats.org/officeDocument/2006/relationships/image" Target="../media/image7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hyperlink" Target="mailto:contact@historicengland.org.uk?subject=Education%20Resources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">
            <a:extLst>
              <a:ext uri="{FF2B5EF4-FFF2-40B4-BE49-F238E27FC236}">
                <a16:creationId xmlns:a16="http://schemas.microsoft.com/office/drawing/2014/main" id="{369C1781-720E-1D93-58A4-0181FF076ECE}"/>
              </a:ext>
            </a:extLst>
          </p:cNvPr>
          <p:cNvGrpSpPr/>
          <p:nvPr userDrawn="1"/>
        </p:nvGrpSpPr>
        <p:grpSpPr>
          <a:xfrm>
            <a:off x="-2" y="0"/>
            <a:ext cx="4122821" cy="6858000"/>
            <a:chOff x="0" y="0"/>
            <a:chExt cx="1825933" cy="3408051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A3C66558-6BC5-3EAF-D9D4-3E5DD05ACF55}"/>
                </a:ext>
              </a:extLst>
            </p:cNvPr>
            <p:cNvSpPr/>
            <p:nvPr/>
          </p:nvSpPr>
          <p:spPr>
            <a:xfrm>
              <a:off x="0" y="0"/>
              <a:ext cx="1825933" cy="3408051"/>
            </a:xfrm>
            <a:custGeom>
              <a:avLst/>
              <a:gdLst/>
              <a:ahLst/>
              <a:cxnLst/>
              <a:rect l="l" t="t" r="r" b="b"/>
              <a:pathLst>
                <a:path w="1825933" h="3408051">
                  <a:moveTo>
                    <a:pt x="0" y="0"/>
                  </a:moveTo>
                  <a:lnTo>
                    <a:pt x="1825933" y="0"/>
                  </a:lnTo>
                  <a:lnTo>
                    <a:pt x="1825933" y="3408051"/>
                  </a:lnTo>
                  <a:lnTo>
                    <a:pt x="0" y="3408051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22867521-F3A6-44BC-B943-55AC31C435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5709" y="2559090"/>
            <a:ext cx="3578970" cy="2410371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400" b="1" i="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document title</a:t>
            </a:r>
            <a:endParaRPr lang="en-US"/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F77E6D1A-3889-6FDB-E8F1-345B1A1444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763"/>
          <a:stretch>
            <a:fillRect/>
          </a:stretch>
        </p:blipFill>
        <p:spPr>
          <a:xfrm>
            <a:off x="365709" y="552891"/>
            <a:ext cx="2209809" cy="7763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9E87A62-87CE-37A0-C03A-E79436DB79B7}"/>
              </a:ext>
            </a:extLst>
          </p:cNvPr>
          <p:cNvSpPr txBox="1"/>
          <p:nvPr userDrawn="1"/>
        </p:nvSpPr>
        <p:spPr>
          <a:xfrm>
            <a:off x="365709" y="1693087"/>
            <a:ext cx="3857005" cy="707886"/>
          </a:xfrm>
          <a:prstGeom prst="rect">
            <a:avLst/>
          </a:prstGeom>
          <a:noFill/>
        </p:spPr>
        <p:txBody>
          <a:bodyPr wrap="square" lIns="0" rIns="90000" rtlCol="0">
            <a:spAutoFit/>
          </a:bodyPr>
          <a:lstStyle/>
          <a:p>
            <a:r>
              <a:rPr lang="en-US" sz="4000" b="1" i="0" baseline="0">
                <a:latin typeface="Arial" panose="020B0604020202020204" pitchFamily="34" charset="0"/>
              </a:rPr>
              <a:t>Education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86F0CE02-6F25-7873-FF45-05A1A8F286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22819" y="0"/>
            <a:ext cx="8069181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240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6E6AE3BC-5F4B-E8C5-775E-9C907806C3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0314" y="2967038"/>
            <a:ext cx="5047470" cy="353103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7C0FB81A-5F99-A83C-B0CB-826458F737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2308" y="2654405"/>
            <a:ext cx="4727624" cy="3452813"/>
          </a:xfrm>
          <a:custGeom>
            <a:avLst/>
            <a:gdLst>
              <a:gd name="connsiteX0" fmla="*/ 1284154 w 4727624"/>
              <a:gd name="connsiteY0" fmla="*/ 0 h 3452813"/>
              <a:gd name="connsiteX1" fmla="*/ 1298461 w 4727624"/>
              <a:gd name="connsiteY1" fmla="*/ 0 h 3452813"/>
              <a:gd name="connsiteX2" fmla="*/ 1376680 w 4727624"/>
              <a:gd name="connsiteY2" fmla="*/ 1055 h 3452813"/>
              <a:gd name="connsiteX3" fmla="*/ 4719748 w 4727624"/>
              <a:gd name="connsiteY3" fmla="*/ 1626257 h 3452813"/>
              <a:gd name="connsiteX4" fmla="*/ 4727624 w 4727624"/>
              <a:gd name="connsiteY4" fmla="*/ 1715565 h 3452813"/>
              <a:gd name="connsiteX5" fmla="*/ 4727624 w 4727624"/>
              <a:gd name="connsiteY5" fmla="*/ 1715588 h 3452813"/>
              <a:gd name="connsiteX6" fmla="*/ 4710061 w 4727624"/>
              <a:gd name="connsiteY6" fmla="*/ 1892018 h 3452813"/>
              <a:gd name="connsiteX7" fmla="*/ 2399224 w 4727624"/>
              <a:gd name="connsiteY7" fmla="*/ 3448684 h 3452813"/>
              <a:gd name="connsiteX8" fmla="*/ 38925 w 4727624"/>
              <a:gd name="connsiteY8" fmla="*/ 2130247 h 3452813"/>
              <a:gd name="connsiteX9" fmla="*/ 1208378 w 4727624"/>
              <a:gd name="connsiteY9" fmla="*/ 3735 h 345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7624" h="3452813">
                <a:moveTo>
                  <a:pt x="1284154" y="0"/>
                </a:moveTo>
                <a:lnTo>
                  <a:pt x="1298461" y="0"/>
                </a:lnTo>
                <a:lnTo>
                  <a:pt x="1376680" y="1055"/>
                </a:lnTo>
                <a:cubicBezTo>
                  <a:pt x="2289869" y="36882"/>
                  <a:pt x="4568831" y="767049"/>
                  <a:pt x="4719748" y="1626257"/>
                </a:cubicBezTo>
                <a:lnTo>
                  <a:pt x="4727624" y="1715565"/>
                </a:lnTo>
                <a:lnTo>
                  <a:pt x="4727624" y="1715588"/>
                </a:lnTo>
                <a:lnTo>
                  <a:pt x="4710061" y="1892018"/>
                </a:lnTo>
                <a:cubicBezTo>
                  <a:pt x="4537247" y="2758608"/>
                  <a:pt x="3131834" y="3383892"/>
                  <a:pt x="2399224" y="3448684"/>
                </a:cubicBezTo>
                <a:cubicBezTo>
                  <a:pt x="1617774" y="3517796"/>
                  <a:pt x="237399" y="2704405"/>
                  <a:pt x="38925" y="2130247"/>
                </a:cubicBezTo>
                <a:cubicBezTo>
                  <a:pt x="-159549" y="1556089"/>
                  <a:pt x="426928" y="72847"/>
                  <a:pt x="1208378" y="37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7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EF481FE-D554-7D5C-11A7-101603AF949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9494" y="308635"/>
            <a:ext cx="2444971" cy="1934836"/>
          </a:xfrm>
          <a:custGeom>
            <a:avLst/>
            <a:gdLst>
              <a:gd name="connsiteX0" fmla="*/ 2788316 w 4149725"/>
              <a:gd name="connsiteY0" fmla="*/ 381 h 3467217"/>
              <a:gd name="connsiteX1" fmla="*/ 4024737 w 4149725"/>
              <a:gd name="connsiteY1" fmla="*/ 1272374 h 3467217"/>
              <a:gd name="connsiteX2" fmla="*/ 2427276 w 4149725"/>
              <a:gd name="connsiteY2" fmla="*/ 3440737 h 3467217"/>
              <a:gd name="connsiteX3" fmla="*/ 2101551 w 4149725"/>
              <a:gd name="connsiteY3" fmla="*/ 3461487 h 3467217"/>
              <a:gd name="connsiteX4" fmla="*/ 1831999 w 4149725"/>
              <a:gd name="connsiteY4" fmla="*/ 3467217 h 3467217"/>
              <a:gd name="connsiteX5" fmla="*/ 1795576 w 4149725"/>
              <a:gd name="connsiteY5" fmla="*/ 3467217 h 3467217"/>
              <a:gd name="connsiteX6" fmla="*/ 1549345 w 4149725"/>
              <a:gd name="connsiteY6" fmla="*/ 3458882 h 3467217"/>
              <a:gd name="connsiteX7" fmla="*/ 61571 w 4149725"/>
              <a:gd name="connsiteY7" fmla="*/ 1762783 h 3467217"/>
              <a:gd name="connsiteX8" fmla="*/ 2766 w 4149725"/>
              <a:gd name="connsiteY8" fmla="*/ 1303081 h 3467217"/>
              <a:gd name="connsiteX9" fmla="*/ 0 w 4149725"/>
              <a:gd name="connsiteY9" fmla="*/ 1221180 h 3467217"/>
              <a:gd name="connsiteX10" fmla="*/ 0 w 4149725"/>
              <a:gd name="connsiteY10" fmla="*/ 1044568 h 3467217"/>
              <a:gd name="connsiteX11" fmla="*/ 5362 w 4149725"/>
              <a:gd name="connsiteY11" fmla="*/ 945509 h 3467217"/>
              <a:gd name="connsiteX12" fmla="*/ 1366367 w 4149725"/>
              <a:gd name="connsiteY12" fmla="*/ 140557 h 3467217"/>
              <a:gd name="connsiteX13" fmla="*/ 2788316 w 4149725"/>
              <a:gd name="connsiteY13" fmla="*/ 381 h 346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49725" h="3467217">
                <a:moveTo>
                  <a:pt x="2788316" y="381"/>
                </a:moveTo>
                <a:cubicBezTo>
                  <a:pt x="3575094" y="-10601"/>
                  <a:pt x="4218058" y="211214"/>
                  <a:pt x="4024737" y="1272374"/>
                </a:cubicBezTo>
                <a:cubicBezTo>
                  <a:pt x="4300672" y="2354137"/>
                  <a:pt x="4258462" y="3292128"/>
                  <a:pt x="2427276" y="3440737"/>
                </a:cubicBezTo>
                <a:cubicBezTo>
                  <a:pt x="2312827" y="3450025"/>
                  <a:pt x="2204372" y="3456968"/>
                  <a:pt x="2101551" y="3461487"/>
                </a:cubicBezTo>
                <a:lnTo>
                  <a:pt x="1831999" y="3467217"/>
                </a:lnTo>
                <a:lnTo>
                  <a:pt x="1795576" y="3467217"/>
                </a:lnTo>
                <a:lnTo>
                  <a:pt x="1549345" y="3458882"/>
                </a:lnTo>
                <a:cubicBezTo>
                  <a:pt x="486889" y="3387486"/>
                  <a:pt x="254775" y="2879815"/>
                  <a:pt x="61571" y="1762783"/>
                </a:cubicBezTo>
                <a:cubicBezTo>
                  <a:pt x="31847" y="1590932"/>
                  <a:pt x="12190" y="1438496"/>
                  <a:pt x="2766" y="1303081"/>
                </a:cubicBezTo>
                <a:lnTo>
                  <a:pt x="0" y="1221180"/>
                </a:lnTo>
                <a:lnTo>
                  <a:pt x="0" y="1044568"/>
                </a:lnTo>
                <a:lnTo>
                  <a:pt x="5362" y="945509"/>
                </a:lnTo>
                <a:cubicBezTo>
                  <a:pt x="72622" y="322919"/>
                  <a:pt x="514286" y="226936"/>
                  <a:pt x="1366367" y="140557"/>
                </a:cubicBezTo>
                <a:cubicBezTo>
                  <a:pt x="1792408" y="97367"/>
                  <a:pt x="2316248" y="6971"/>
                  <a:pt x="2788316" y="38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DB1708DE-2876-9669-5DAB-51C5E2F3A7D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38963" y="134998"/>
            <a:ext cx="3486999" cy="2395552"/>
          </a:xfrm>
          <a:custGeom>
            <a:avLst/>
            <a:gdLst>
              <a:gd name="connsiteX0" fmla="*/ 3560583 w 4649036"/>
              <a:gd name="connsiteY0" fmla="*/ 1 h 4064878"/>
              <a:gd name="connsiteX1" fmla="*/ 4453893 w 4649036"/>
              <a:gd name="connsiteY1" fmla="*/ 3334471 h 4064878"/>
              <a:gd name="connsiteX2" fmla="*/ 227015 w 4649036"/>
              <a:gd name="connsiteY2" fmla="*/ 3388139 h 4064878"/>
              <a:gd name="connsiteX3" fmla="*/ 2376 w 4649036"/>
              <a:gd name="connsiteY3" fmla="*/ 1974758 h 4064878"/>
              <a:gd name="connsiteX4" fmla="*/ 0 w 4649036"/>
              <a:gd name="connsiteY4" fmla="*/ 1879718 h 4064878"/>
              <a:gd name="connsiteX5" fmla="*/ 0 w 4649036"/>
              <a:gd name="connsiteY5" fmla="*/ 1751537 h 4064878"/>
              <a:gd name="connsiteX6" fmla="*/ 2680 w 4649036"/>
              <a:gd name="connsiteY6" fmla="*/ 1657229 h 4064878"/>
              <a:gd name="connsiteX7" fmla="*/ 3560583 w 4649036"/>
              <a:gd name="connsiteY7" fmla="*/ 1 h 406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49036" h="4064878">
                <a:moveTo>
                  <a:pt x="3560583" y="1"/>
                </a:moveTo>
                <a:cubicBezTo>
                  <a:pt x="4577187" y="-1606"/>
                  <a:pt x="4898077" y="2906354"/>
                  <a:pt x="4453893" y="3334471"/>
                </a:cubicBezTo>
                <a:cubicBezTo>
                  <a:pt x="3894222" y="3782051"/>
                  <a:pt x="650182" y="4697659"/>
                  <a:pt x="227015" y="3388139"/>
                </a:cubicBezTo>
                <a:cubicBezTo>
                  <a:pt x="105560" y="2832619"/>
                  <a:pt x="21394" y="2366228"/>
                  <a:pt x="2376" y="1974758"/>
                </a:cubicBezTo>
                <a:lnTo>
                  <a:pt x="0" y="1879718"/>
                </a:lnTo>
                <a:lnTo>
                  <a:pt x="0" y="1751537"/>
                </a:lnTo>
                <a:lnTo>
                  <a:pt x="2680" y="1657229"/>
                </a:lnTo>
                <a:cubicBezTo>
                  <a:pt x="69985" y="507827"/>
                  <a:pt x="926555" y="123430"/>
                  <a:pt x="3560583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06F4889F-F488-9EF0-93A4-9666726685F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14804" y="308634"/>
            <a:ext cx="3025476" cy="2743200"/>
          </a:xfrm>
          <a:custGeom>
            <a:avLst/>
            <a:gdLst>
              <a:gd name="connsiteX0" fmla="*/ 1510826 w 3025476"/>
              <a:gd name="connsiteY0" fmla="*/ 1 h 2743200"/>
              <a:gd name="connsiteX1" fmla="*/ 2284123 w 3025476"/>
              <a:gd name="connsiteY1" fmla="*/ 178326 h 2743200"/>
              <a:gd name="connsiteX2" fmla="*/ 2793488 w 3025476"/>
              <a:gd name="connsiteY2" fmla="*/ 2372415 h 2743200"/>
              <a:gd name="connsiteX3" fmla="*/ 403525 w 3025476"/>
              <a:gd name="connsiteY3" fmla="*/ 2497667 h 2743200"/>
              <a:gd name="connsiteX4" fmla="*/ 183168 w 3025476"/>
              <a:gd name="connsiteY4" fmla="*/ 394671 h 2743200"/>
              <a:gd name="connsiteX5" fmla="*/ 1510826 w 3025476"/>
              <a:gd name="connsiteY5" fmla="*/ 1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5476" h="2743200">
                <a:moveTo>
                  <a:pt x="1510826" y="1"/>
                </a:moveTo>
                <a:cubicBezTo>
                  <a:pt x="1828822" y="-121"/>
                  <a:pt x="2120978" y="54717"/>
                  <a:pt x="2284123" y="178326"/>
                </a:cubicBezTo>
                <a:cubicBezTo>
                  <a:pt x="2719176" y="507950"/>
                  <a:pt x="3380786" y="841509"/>
                  <a:pt x="2793488" y="2372415"/>
                </a:cubicBezTo>
                <a:cubicBezTo>
                  <a:pt x="2614918" y="2862038"/>
                  <a:pt x="838578" y="2827291"/>
                  <a:pt x="403525" y="2497667"/>
                </a:cubicBezTo>
                <a:cubicBezTo>
                  <a:pt x="-31529" y="2168043"/>
                  <a:pt x="-130266" y="781227"/>
                  <a:pt x="183168" y="394671"/>
                </a:cubicBezTo>
                <a:cubicBezTo>
                  <a:pt x="379063" y="153073"/>
                  <a:pt x="980832" y="204"/>
                  <a:pt x="1510826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4923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E511ECD-BF5D-69CD-8BE0-8DEE89594BE4}"/>
              </a:ext>
            </a:extLst>
          </p:cNvPr>
          <p:cNvSpPr txBox="1"/>
          <p:nvPr userDrawn="1"/>
        </p:nvSpPr>
        <p:spPr>
          <a:xfrm>
            <a:off x="279069" y="1854898"/>
            <a:ext cx="2557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50" baseline="0">
                <a:solidFill>
                  <a:srgbClr val="191715"/>
                </a:solidFill>
                <a:latin typeface="Source Sans Pro Bold"/>
              </a:rPr>
              <a:t>Key Stage 2:</a:t>
            </a:r>
            <a:endParaRPr lang="en-US" sz="2400" baseline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72924A-B63A-E950-7027-25979926085A}"/>
              </a:ext>
            </a:extLst>
          </p:cNvPr>
          <p:cNvSpPr txBox="1"/>
          <p:nvPr userDrawn="1"/>
        </p:nvSpPr>
        <p:spPr>
          <a:xfrm>
            <a:off x="279069" y="234771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50" baseline="0">
                <a:solidFill>
                  <a:srgbClr val="191715"/>
                </a:solidFill>
                <a:latin typeface="Source Sans Pro Bold"/>
              </a:rPr>
              <a:t>Learning Aims and Outcomes:</a:t>
            </a:r>
            <a:endParaRPr lang="en-US" sz="2400" baseline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508AD26-88D5-E731-7357-00380488B6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54064" y="1833632"/>
            <a:ext cx="9192491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 baseline="0"/>
            </a:lvl1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F383AC8C-9FEF-1752-1DF9-79280F5C5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5"/>
            <a:ext cx="10996613" cy="1325563"/>
          </a:xfrm>
          <a:prstGeom prst="rect">
            <a:avLst/>
          </a:prstGeom>
        </p:spPr>
        <p:txBody>
          <a:bodyPr lIns="0" rIns="90000">
            <a:normAutofit/>
          </a:bodyPr>
          <a:lstStyle>
            <a:lvl1pPr>
              <a:lnSpc>
                <a:spcPct val="100000"/>
              </a:lnSpc>
              <a:defRPr sz="3200" b="1" i="0" baseline="0">
                <a:solidFill>
                  <a:srgbClr val="597F32"/>
                </a:solidFill>
              </a:defRPr>
            </a:lvl1pPr>
          </a:lstStyle>
          <a:p>
            <a:r>
              <a:rPr lang="en-US"/>
              <a:t>Click to edit</a:t>
            </a:r>
            <a:endParaRPr lang="en-GB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B87EC692-0B3B-0C04-22E9-05F5C9D46EA3}"/>
              </a:ext>
            </a:extLst>
          </p:cNvPr>
          <p:cNvGrpSpPr/>
          <p:nvPr userDrawn="1"/>
        </p:nvGrpSpPr>
        <p:grpSpPr>
          <a:xfrm rot="-5400000">
            <a:off x="8435507" y="3101506"/>
            <a:ext cx="6857998" cy="654989"/>
            <a:chOff x="0" y="0"/>
            <a:chExt cx="1993384" cy="182252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FC06E6FF-6449-C25F-4BFE-F45B4F27B5DF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2" name="TextBox 4">
            <a:extLst>
              <a:ext uri="{FF2B5EF4-FFF2-40B4-BE49-F238E27FC236}">
                <a16:creationId xmlns:a16="http://schemas.microsoft.com/office/drawing/2014/main" id="{6C617837-1546-E271-6687-70BFE8BA00D6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199DACC-5A6A-BE68-0E51-6447F4EC6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7" y="3112559"/>
            <a:ext cx="10996613" cy="2863397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A5A495-96CF-60C4-401B-4D1F86AF16AD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AutoShape 5">
            <a:extLst>
              <a:ext uri="{FF2B5EF4-FFF2-40B4-BE49-F238E27FC236}">
                <a16:creationId xmlns:a16="http://schemas.microsoft.com/office/drawing/2014/main" id="{D3104B1F-1AA8-952F-2D5F-AD59684EFC27}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8" name="Picture 7">
            <a:extLst>
              <a:ext uri="{FF2B5EF4-FFF2-40B4-BE49-F238E27FC236}">
                <a16:creationId xmlns:a16="http://schemas.microsoft.com/office/drawing/2014/main" id="{01A08B8C-ABF2-20A3-5D1C-95CA4179885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48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A5EC1B8E-118E-BFBF-C139-E7D78D13583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61139" y="1470244"/>
            <a:ext cx="4019506" cy="4347749"/>
          </a:xfrm>
          <a:prstGeom prst="rect">
            <a:avLst/>
          </a:prstGeom>
          <a:blipFill>
            <a:blip r:embed="rId5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97140" y="1674426"/>
            <a:ext cx="3350298" cy="314271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1470244"/>
            <a:ext cx="5022887" cy="4320194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4" name="AutoShape 5">
            <a:extLst>
              <a:ext uri="{FF2B5EF4-FFF2-40B4-BE49-F238E27FC236}">
                <a16:creationId xmlns:a16="http://schemas.microsoft.com/office/drawing/2014/main" id="{E6A37C68-8EE7-473E-CE37-855239AA1769}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55480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1470244"/>
            <a:ext cx="10971915" cy="4320194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AutoShape 5">
            <a:extLst>
              <a:ext uri="{FF2B5EF4-FFF2-40B4-BE49-F238E27FC236}">
                <a16:creationId xmlns:a16="http://schemas.microsoft.com/office/drawing/2014/main" id="{0686A806-8B99-4CCF-73F4-B0B3B2E13398}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80028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391178"/>
            <a:ext cx="10971915" cy="539926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AutoShape 5">
            <a:extLst>
              <a:ext uri="{FF2B5EF4-FFF2-40B4-BE49-F238E27FC236}">
                <a16:creationId xmlns:a16="http://schemas.microsoft.com/office/drawing/2014/main" id="{8DC9ECEE-0EE8-C1DE-10B8-270F3DA5D0C7}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56855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391178"/>
            <a:ext cx="10971915" cy="6002128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716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391178"/>
            <a:ext cx="11362908" cy="6002128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759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7185" y="1408082"/>
            <a:ext cx="3775513" cy="4085161"/>
          </a:xfrm>
          <a:prstGeom prst="rect">
            <a:avLst/>
          </a:prstGeom>
          <a:ln w="50800" cap="sq">
            <a:solidFill>
              <a:srgbClr val="7AA62C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A080D-EE25-C150-E234-3CA7E62CEFD1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546598" y="3710012"/>
            <a:ext cx="2263258" cy="1994540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770CF50-F2D9-0FC2-CE98-BE9A43735138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515862" y="1447425"/>
            <a:ext cx="2263258" cy="1994540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0" name="AutoShape 5">
            <a:extLst>
              <a:ext uri="{FF2B5EF4-FFF2-40B4-BE49-F238E27FC236}">
                <a16:creationId xmlns:a16="http://schemas.microsoft.com/office/drawing/2014/main" id="{6F01D4DD-FAF6-D59B-C700-66E45D95B6AB}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9FE13C11-8856-F5C3-4CAA-470BB54091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480706" y="1386419"/>
            <a:ext cx="3775513" cy="4085161"/>
          </a:xfrm>
          <a:prstGeom prst="rect">
            <a:avLst/>
          </a:prstGeom>
          <a:ln w="50800" cap="sq">
            <a:solidFill>
              <a:srgbClr val="7AA62C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405DC80-D4F9-AF03-87B4-5FD807E27C6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 rot="20481903">
            <a:off x="5890120" y="720270"/>
            <a:ext cx="1778000" cy="635000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490A7667-F713-501A-63AF-EEAD14526B8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 rot="9839628">
            <a:off x="3322173" y="5443789"/>
            <a:ext cx="1778000" cy="635000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5876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DF09B61-4E47-EA9C-608B-975D7A5BD4A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77224" y="1276969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0C5B97FC-AB4E-1DB1-74F5-C823905C4A2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65654" y="1285653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A5EC1B8E-118E-BFBF-C139-E7D78D13583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7186" y="1255125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3647" y="1411496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81CDE749-F5AA-654D-BBBB-7ACE205579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25413" y="1433340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B09CC26C-3F88-BC76-6D25-8A833EFEA47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53685" y="1433340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D6D5F453-CE35-87E0-FC81-F5D5D79C5A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4870" y="4542450"/>
            <a:ext cx="3251585" cy="1268459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BA456B3-BB9F-16E3-E3F4-07C61BB5FD9E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255428" y="4549703"/>
            <a:ext cx="3259495" cy="1268459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2C53A28A-6631-911A-6522-1F821C55EED4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963896" y="4549703"/>
            <a:ext cx="3259494" cy="1268459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68DAFA26-B1D9-C74E-55A7-71DDCA28DD3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65507" y="3731741"/>
            <a:ext cx="2328862" cy="681038"/>
          </a:xfrm>
          <a:prstGeom prst="rect">
            <a:avLst/>
          </a:pr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04AA8EC4-47E9-F593-B708-794FEFA6585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 rot="21383919">
            <a:off x="1100444" y="3865091"/>
            <a:ext cx="2058987" cy="414338"/>
          </a:xfrm>
          <a:prstGeom prst="rect">
            <a:avLst/>
          </a:prstGeom>
          <a:solidFill>
            <a:srgbClr val="F5C946"/>
          </a:solidFill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3" name="Picture Placeholder 39">
            <a:extLst>
              <a:ext uri="{FF2B5EF4-FFF2-40B4-BE49-F238E27FC236}">
                <a16:creationId xmlns:a16="http://schemas.microsoft.com/office/drawing/2014/main" id="{D1F788DE-674D-9F5F-697C-9723C3D8243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883450" y="3758075"/>
            <a:ext cx="2328862" cy="681038"/>
          </a:xfrm>
          <a:prstGeom prst="rect">
            <a:avLst/>
          </a:pr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4" name="Text Placeholder 41">
            <a:extLst>
              <a:ext uri="{FF2B5EF4-FFF2-40B4-BE49-F238E27FC236}">
                <a16:creationId xmlns:a16="http://schemas.microsoft.com/office/drawing/2014/main" id="{325C52C7-8BDD-D376-3E1E-92884E9DA81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 rot="21383919">
            <a:off x="5018387" y="3891425"/>
            <a:ext cx="2058987" cy="414338"/>
          </a:xfrm>
          <a:prstGeom prst="rect">
            <a:avLst/>
          </a:prstGeom>
          <a:solidFill>
            <a:srgbClr val="F5C946"/>
          </a:solidFill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5" name="Picture Placeholder 39">
            <a:extLst>
              <a:ext uri="{FF2B5EF4-FFF2-40B4-BE49-F238E27FC236}">
                <a16:creationId xmlns:a16="http://schemas.microsoft.com/office/drawing/2014/main" id="{0E7352E7-3CC4-489C-AB1C-12552E4C62F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362619" y="3715787"/>
            <a:ext cx="2328862" cy="681038"/>
          </a:xfrm>
          <a:prstGeom prst="rect">
            <a:avLst/>
          </a:pr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6" name="Text Placeholder 41">
            <a:extLst>
              <a:ext uri="{FF2B5EF4-FFF2-40B4-BE49-F238E27FC236}">
                <a16:creationId xmlns:a16="http://schemas.microsoft.com/office/drawing/2014/main" id="{46F6435A-4A38-0C36-BAA1-5EF43129997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 rot="21383919">
            <a:off x="8497556" y="3849137"/>
            <a:ext cx="2058987" cy="414338"/>
          </a:xfrm>
          <a:prstGeom prst="rect">
            <a:avLst/>
          </a:prstGeom>
          <a:solidFill>
            <a:srgbClr val="F5C946"/>
          </a:solidFill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7" name="AutoShape 5">
            <a:extLst>
              <a:ext uri="{FF2B5EF4-FFF2-40B4-BE49-F238E27FC236}">
                <a16:creationId xmlns:a16="http://schemas.microsoft.com/office/drawing/2014/main" id="{FF2B146E-8C5F-2F5A-78C7-5FFC8463069F}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16815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143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6" r:id="rId4"/>
    <p:sldLayoutId id="2147483667" r:id="rId5"/>
    <p:sldLayoutId id="2147483671" r:id="rId6"/>
    <p:sldLayoutId id="2147483672" r:id="rId7"/>
    <p:sldLayoutId id="2147483664" r:id="rId8"/>
    <p:sldLayoutId id="2147483663" r:id="rId9"/>
    <p:sldLayoutId id="214748366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rgbClr val="597F32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7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9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33.sv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35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torymaps.arcgis.com/stories/fd5b85035c824b0d8427914a1848819a" TargetMode="External"/><Relationship Id="rId2" Type="http://schemas.openxmlformats.org/officeDocument/2006/relationships/hyperlink" Target="https://historicengland.org.uk/content/docs/education/explorer/dewsbury-beeline-heritage-trail-pdf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hyperlink" Target="https://historicengland.org.uk/content/docs/education/explorer/a-short-history-of-dewsbury" TargetMode="External"/><Relationship Id="rId4" Type="http://schemas.openxmlformats.org/officeDocument/2006/relationships/hyperlink" Target="https://historicengland.org.uk/content/docs/education/explorer/dewsbury-beeline-heritage-trail-cut-out-models-pdf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6.png"/><Relationship Id="rId7" Type="http://schemas.openxmlformats.org/officeDocument/2006/relationships/image" Target="../media/image50.sv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png"/><Relationship Id="rId5" Type="http://schemas.openxmlformats.org/officeDocument/2006/relationships/image" Target="../media/image48.svg"/><Relationship Id="rId4" Type="http://schemas.openxmlformats.org/officeDocument/2006/relationships/image" Target="../media/image47.png"/><Relationship Id="rId9" Type="http://schemas.openxmlformats.org/officeDocument/2006/relationships/image" Target="../media/image7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3" Type="http://schemas.openxmlformats.org/officeDocument/2006/relationships/hyperlink" Target="https://historicengland.org.uk/content/docs/education/explorer/dewsbury-beeline-heritage-trail-cut-out-models-pdf" TargetMode="External"/><Relationship Id="rId7" Type="http://schemas.openxmlformats.org/officeDocument/2006/relationships/image" Target="../media/image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jpg"/><Relationship Id="rId5" Type="http://schemas.openxmlformats.org/officeDocument/2006/relationships/image" Target="../media/image53.jpeg"/><Relationship Id="rId10" Type="http://schemas.openxmlformats.org/officeDocument/2006/relationships/image" Target="../media/image57.jpg"/><Relationship Id="rId4" Type="http://schemas.openxmlformats.org/officeDocument/2006/relationships/image" Target="../media/image52.png"/><Relationship Id="rId9" Type="http://schemas.openxmlformats.org/officeDocument/2006/relationships/image" Target="../media/image56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g"/><Relationship Id="rId3" Type="http://schemas.openxmlformats.org/officeDocument/2006/relationships/hyperlink" Target="https://historicengland.org.uk/content/docs/education/explorer/a-short-history-of-dewsbury" TargetMode="External"/><Relationship Id="rId7" Type="http://schemas.openxmlformats.org/officeDocument/2006/relationships/image" Target="../media/image61.svg"/><Relationship Id="rId2" Type="http://schemas.openxmlformats.org/officeDocument/2006/relationships/hyperlink" Target="https://storymaps.arcgis.com/stories/fd5b85035c824b0d8427914a1848819a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historicengland.org.uk/services-skills/education/teaching-activities/dewsbury-beeline-heritage-trail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torymaps.arcgis.com/stories/fd5b85035c824b0d8427914a1848819a" TargetMode="External"/><Relationship Id="rId2" Type="http://schemas.openxmlformats.org/officeDocument/2006/relationships/hyperlink" Target="https://historicengland.org.uk/content/docs/education/explorer/dewsbury-beeline-heritage-trail-pdf/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hyperlink" Target="https://historicengland.org.uk/content/docs/education/explorer/a-short-history-of-dewsbury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Relationship Id="rId9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91678BBA-C0FA-4500-ACDA-43D686970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30" t="24435" r="10118" b="36844"/>
          <a:stretch/>
        </p:blipFill>
        <p:spPr>
          <a:xfrm>
            <a:off x="3944678" y="-1"/>
            <a:ext cx="8247322" cy="6858001"/>
          </a:xfrm>
          <a:prstGeom prst="rect">
            <a:avLst/>
          </a:prstGeom>
        </p:spPr>
      </p:pic>
      <p:sp>
        <p:nvSpPr>
          <p:cNvPr id="2" name="Subtitle 1">
            <a:extLst>
              <a:ext uri="{FF2B5EF4-FFF2-40B4-BE49-F238E27FC236}">
                <a16:creationId xmlns:a16="http://schemas.microsoft.com/office/drawing/2014/main" id="{2BDB14B3-7D2A-41C0-8CF0-6AA9AB60AC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lIns="0" tIns="45720" rIns="91440" bIns="45720" anchor="t"/>
          <a:lstStyle/>
          <a:p>
            <a:r>
              <a:rPr lang="en-GB" b="0">
                <a:cs typeface="Arial"/>
              </a:rPr>
              <a:t>Dewsbury Beeline Heritage Trail</a:t>
            </a:r>
            <a:endParaRPr lang="en-GB" b="0">
              <a:ea typeface="+mn-lt"/>
              <a:cs typeface="+mn-lt"/>
            </a:endParaRPr>
          </a:p>
          <a:p>
            <a:endParaRPr lang="en-GB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6842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0">
            <a:extLst>
              <a:ext uri="{FF2B5EF4-FFF2-40B4-BE49-F238E27FC236}">
                <a16:creationId xmlns:a16="http://schemas.microsoft.com/office/drawing/2014/main" id="{056B2E04-15B4-424F-801F-513CBEC81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647" y="2886133"/>
            <a:ext cx="3524250" cy="136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290E8DDA-320B-4A3B-85C9-EB08B11EA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872" y="1275979"/>
            <a:ext cx="3581165" cy="114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9DC5FCF-D990-47E5-A4C2-CFE4B580B1B8}"/>
              </a:ext>
            </a:extLst>
          </p:cNvPr>
          <p:cNvSpPr txBox="1">
            <a:spLocks/>
          </p:cNvSpPr>
          <p:nvPr/>
        </p:nvSpPr>
        <p:spPr>
          <a:xfrm>
            <a:off x="921276" y="365126"/>
            <a:ext cx="10996613" cy="71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/>
              <a:t>2. Greenwood’s</a:t>
            </a: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CFED6E68-7C37-42BF-8697-68F5DA602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022" y="1410241"/>
            <a:ext cx="3735153" cy="903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755C75D6-4187-4690-A757-4E11E8443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41" y="2870893"/>
            <a:ext cx="3886200" cy="125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DD079E-7132-488F-B3BB-936033627E50}"/>
              </a:ext>
            </a:extLst>
          </p:cNvPr>
          <p:cNvSpPr txBox="1"/>
          <p:nvPr/>
        </p:nvSpPr>
        <p:spPr>
          <a:xfrm>
            <a:off x="2178816" y="1430870"/>
            <a:ext cx="334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Dewsbury’s oldest shop was opened on Church Street by John Greenwood in 1856.</a:t>
            </a:r>
            <a:endParaRPr lang="en-US" b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9EE634-CAD0-4B6B-936A-E6B704066081}"/>
              </a:ext>
            </a:extLst>
          </p:cNvPr>
          <p:cNvSpPr txBox="1"/>
          <p:nvPr/>
        </p:nvSpPr>
        <p:spPr>
          <a:xfrm>
            <a:off x="6994787" y="1662772"/>
            <a:ext cx="3475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The shop now sells jewellery.</a:t>
            </a:r>
            <a:r>
              <a:rPr lang="en-US" b="1"/>
              <a:t>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89F5E4-B2CF-47DA-82F2-477D8CD024E3}"/>
              </a:ext>
            </a:extLst>
          </p:cNvPr>
          <p:cNvSpPr txBox="1"/>
          <p:nvPr/>
        </p:nvSpPr>
        <p:spPr>
          <a:xfrm>
            <a:off x="891103" y="3040190"/>
            <a:ext cx="334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It sold mostly workmen’s overalls, boiler suits, socks and caps of all types.</a:t>
            </a:r>
            <a:endParaRPr lang="en-US" b="1"/>
          </a:p>
        </p:txBody>
      </p:sp>
      <p:pic>
        <p:nvPicPr>
          <p:cNvPr id="9226" name="Picture 10">
            <a:extLst>
              <a:ext uri="{FF2B5EF4-FFF2-40B4-BE49-F238E27FC236}">
                <a16:creationId xmlns:a16="http://schemas.microsoft.com/office/drawing/2014/main" id="{84694036-EFD9-48E6-8549-6956EDE39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719" y="4480442"/>
            <a:ext cx="4647306" cy="192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>
            <a:extLst>
              <a:ext uri="{FF2B5EF4-FFF2-40B4-BE49-F238E27FC236}">
                <a16:creationId xmlns:a16="http://schemas.microsoft.com/office/drawing/2014/main" id="{933481E2-A132-4D30-A317-21762BC99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6" y="4791541"/>
            <a:ext cx="3543300" cy="1353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0355F73-8749-4A54-B23C-11201962E266}"/>
              </a:ext>
            </a:extLst>
          </p:cNvPr>
          <p:cNvSpPr txBox="1"/>
          <p:nvPr/>
        </p:nvSpPr>
        <p:spPr>
          <a:xfrm>
            <a:off x="7957622" y="3091079"/>
            <a:ext cx="334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Inside it still has the original wooden counters and shelving from 1856.</a:t>
            </a:r>
            <a:r>
              <a:rPr lang="en-US" b="1"/>
              <a:t>​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E2B679-EEC7-45C7-9EBF-B372DAD7DA5B}"/>
              </a:ext>
            </a:extLst>
          </p:cNvPr>
          <p:cNvSpPr/>
          <p:nvPr/>
        </p:nvSpPr>
        <p:spPr>
          <a:xfrm>
            <a:off x="1602310" y="4724299"/>
            <a:ext cx="42174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b="1"/>
              <a:t>At one stage it also operated as a pawnbrokers, (people left valuables as a guarantee they would pay back the money they had borrowed).</a:t>
            </a:r>
            <a:endParaRPr lang="en-US" b="1">
              <a:solidFill>
                <a:srgbClr val="000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C29CA0-89CE-4476-81A3-3796FE5FB7FC}"/>
              </a:ext>
            </a:extLst>
          </p:cNvPr>
          <p:cNvSpPr/>
          <p:nvPr/>
        </p:nvSpPr>
        <p:spPr>
          <a:xfrm>
            <a:off x="7147187" y="5069613"/>
            <a:ext cx="37311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b="1"/>
              <a:t>Upstairs in the shop there is now Dewsbury’s smallest museum.</a:t>
            </a:r>
            <a:r>
              <a:rPr lang="en-US" b="1"/>
              <a:t>​​</a:t>
            </a:r>
          </a:p>
        </p:txBody>
      </p:sp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75375D2E-8F8A-487A-ADB9-DF8E2A9F12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1392" y="2779776"/>
            <a:ext cx="2109216" cy="129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3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7" grpId="0"/>
      <p:bldP spid="7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4C8DB72-6D68-4A7E-AB11-8932D9BF8C05}"/>
              </a:ext>
            </a:extLst>
          </p:cNvPr>
          <p:cNvSpPr txBox="1">
            <a:spLocks/>
          </p:cNvSpPr>
          <p:nvPr/>
        </p:nvSpPr>
        <p:spPr>
          <a:xfrm>
            <a:off x="921276" y="365126"/>
            <a:ext cx="10996613" cy="71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/>
              <a:t>3. The Old Church School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35E09A-B429-40BE-9AB3-44F7C785B5DC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6AE548-4464-4362-B612-7E36CBAB3A09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10D8CCE8-2969-4091-8E0B-D7771A5E5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215" y="940410"/>
            <a:ext cx="6427433" cy="590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112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0">
            <a:extLst>
              <a:ext uri="{FF2B5EF4-FFF2-40B4-BE49-F238E27FC236}">
                <a16:creationId xmlns:a16="http://schemas.microsoft.com/office/drawing/2014/main" id="{056B2E04-15B4-424F-801F-513CBEC81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3098704"/>
            <a:ext cx="3149272" cy="121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290E8DDA-320B-4A3B-85C9-EB08B11EA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253" y="1389204"/>
            <a:ext cx="3581165" cy="1333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9DC5FCF-D990-47E5-A4C2-CFE4B580B1B8}"/>
              </a:ext>
            </a:extLst>
          </p:cNvPr>
          <p:cNvSpPr txBox="1">
            <a:spLocks/>
          </p:cNvSpPr>
          <p:nvPr/>
        </p:nvSpPr>
        <p:spPr>
          <a:xfrm>
            <a:off x="921276" y="365126"/>
            <a:ext cx="10996613" cy="71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/>
              <a:t>3. The Old Church School</a:t>
            </a: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CFED6E68-7C37-42BF-8697-68F5DA602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422" y="1063919"/>
            <a:ext cx="4057650" cy="179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755C75D6-4187-4690-A757-4E11E8443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3259703"/>
            <a:ext cx="3886200" cy="122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DD079E-7132-488F-B3BB-936033627E50}"/>
              </a:ext>
            </a:extLst>
          </p:cNvPr>
          <p:cNvSpPr txBox="1"/>
          <p:nvPr/>
        </p:nvSpPr>
        <p:spPr>
          <a:xfrm>
            <a:off x="1225197" y="1621212"/>
            <a:ext cx="334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The school was built in 1843 and was Dewsbury's second 'National School'.</a:t>
            </a:r>
            <a:endParaRPr lang="en-US" b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9EE634-CAD0-4B6B-936A-E6B704066081}"/>
              </a:ext>
            </a:extLst>
          </p:cNvPr>
          <p:cNvSpPr txBox="1"/>
          <p:nvPr/>
        </p:nvSpPr>
        <p:spPr>
          <a:xfrm>
            <a:off x="7318609" y="1214450"/>
            <a:ext cx="34756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​Its main aim at the time was that  ‘the National Religion (Church of England) should be …  the first and chief thing taught to the poor.’</a:t>
            </a:r>
            <a:endParaRPr lang="en-US" b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89F5E4-B2CF-47DA-82F2-477D8CD024E3}"/>
              </a:ext>
            </a:extLst>
          </p:cNvPr>
          <p:cNvSpPr txBox="1"/>
          <p:nvPr/>
        </p:nvSpPr>
        <p:spPr>
          <a:xfrm>
            <a:off x="919162" y="3429000"/>
            <a:ext cx="334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National Schools were the first elementary schools available for everyone.</a:t>
            </a:r>
            <a:endParaRPr lang="en-US" b="1"/>
          </a:p>
        </p:txBody>
      </p:sp>
      <p:pic>
        <p:nvPicPr>
          <p:cNvPr id="9226" name="Picture 10">
            <a:extLst>
              <a:ext uri="{FF2B5EF4-FFF2-40B4-BE49-F238E27FC236}">
                <a16:creationId xmlns:a16="http://schemas.microsoft.com/office/drawing/2014/main" id="{84694036-EFD9-48E6-8549-6956EDE39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352" y="4986988"/>
            <a:ext cx="4107388" cy="125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>
            <a:extLst>
              <a:ext uri="{FF2B5EF4-FFF2-40B4-BE49-F238E27FC236}">
                <a16:creationId xmlns:a16="http://schemas.microsoft.com/office/drawing/2014/main" id="{933481E2-A132-4D30-A317-21762BC99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579" y="4477648"/>
            <a:ext cx="5170922" cy="2070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0355F73-8749-4A54-B23C-11201962E266}"/>
              </a:ext>
            </a:extLst>
          </p:cNvPr>
          <p:cNvSpPr txBox="1"/>
          <p:nvPr/>
        </p:nvSpPr>
        <p:spPr>
          <a:xfrm>
            <a:off x="8357112" y="3259703"/>
            <a:ext cx="28180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When it first opened it was run by the local vicar.</a:t>
            </a:r>
            <a:r>
              <a:rPr lang="en-US" b="1"/>
              <a:t>​</a:t>
            </a:r>
          </a:p>
          <a:p>
            <a:pPr fontAlgn="base"/>
            <a:endParaRPr lang="en-GB" b="1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E2B679-EEC7-45C7-9EBF-B372DAD7DA5B}"/>
              </a:ext>
            </a:extLst>
          </p:cNvPr>
          <p:cNvSpPr/>
          <p:nvPr/>
        </p:nvSpPr>
        <p:spPr>
          <a:xfrm>
            <a:off x="1681737" y="5154451"/>
            <a:ext cx="37311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b="1"/>
              <a:t>The school was run by a charity, the National Society for the Education of the Poor.</a:t>
            </a:r>
            <a:endParaRPr lang="en-US" b="1">
              <a:solidFill>
                <a:srgbClr val="000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C29CA0-89CE-4476-81A3-3796FE5FB7FC}"/>
              </a:ext>
            </a:extLst>
          </p:cNvPr>
          <p:cNvSpPr/>
          <p:nvPr/>
        </p:nvSpPr>
        <p:spPr>
          <a:xfrm>
            <a:off x="6707684" y="4636070"/>
            <a:ext cx="43113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b="1"/>
              <a:t>There is a stone dog on the roof. It is known as the ‘Pancake Dog’. It was taken from the old vicarage in the 1880s. It is rumoured to jump down for a pancake when the bell is rung on Shrove Tuesday!</a:t>
            </a:r>
            <a:r>
              <a:rPr lang="en-US" b="1"/>
              <a:t>​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91828A4E-34ED-462C-AEED-AA7E56E930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3022" y="2775001"/>
            <a:ext cx="2675588" cy="170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17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7" grpId="0"/>
      <p:bldP spid="7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4C8DB72-6D68-4A7E-AB11-8932D9BF8C05}"/>
              </a:ext>
            </a:extLst>
          </p:cNvPr>
          <p:cNvSpPr txBox="1">
            <a:spLocks/>
          </p:cNvSpPr>
          <p:nvPr/>
        </p:nvSpPr>
        <p:spPr>
          <a:xfrm>
            <a:off x="921276" y="365126"/>
            <a:ext cx="10996613" cy="71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/>
              <a:t>4. 16-18 Market Place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35E09A-B429-40BE-9AB3-44F7C785B5DC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6AE548-4464-4362-B612-7E36CBAB3A09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  <p:pic>
        <p:nvPicPr>
          <p:cNvPr id="3" name="Picture 2" descr="Diagram, engineering drawing&#10;&#10;Description automatically generated">
            <a:extLst>
              <a:ext uri="{FF2B5EF4-FFF2-40B4-BE49-F238E27FC236}">
                <a16:creationId xmlns:a16="http://schemas.microsoft.com/office/drawing/2014/main" id="{7FCF3998-DA0F-43CA-A0B4-678AB9193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955" y="1124711"/>
            <a:ext cx="5538749" cy="579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913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, engineering drawing&#10;&#10;Description automatically generated">
            <a:extLst>
              <a:ext uri="{FF2B5EF4-FFF2-40B4-BE49-F238E27FC236}">
                <a16:creationId xmlns:a16="http://schemas.microsoft.com/office/drawing/2014/main" id="{0065832C-0F80-4E54-A0E8-6D1F31D09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2474976"/>
            <a:ext cx="3352800" cy="1908048"/>
          </a:xfrm>
          <a:prstGeom prst="rect">
            <a:avLst/>
          </a:prstGeom>
        </p:spPr>
      </p:pic>
      <p:sp>
        <p:nvSpPr>
          <p:cNvPr id="2" name="Picture 7">
            <a:extLst>
              <a:ext uri="{FF2B5EF4-FFF2-40B4-BE49-F238E27FC236}">
                <a16:creationId xmlns:a16="http://schemas.microsoft.com/office/drawing/2014/main" id="{161EC1C0-2F79-5469-942E-6B92EA25AA4D}"/>
              </a:ext>
            </a:extLst>
          </p:cNvPr>
          <p:cNvSpPr/>
          <p:nvPr/>
        </p:nvSpPr>
        <p:spPr>
          <a:xfrm rot="-45714">
            <a:off x="7087245" y="1621585"/>
            <a:ext cx="4927641" cy="2759493"/>
          </a:xfrm>
          <a:custGeom>
            <a:avLst/>
            <a:gdLst>
              <a:gd name="connsiteX0" fmla="*/ 82773 w 3198554"/>
              <a:gd name="connsiteY0" fmla="*/ 384851 h 2573498"/>
              <a:gd name="connsiteX1" fmla="*/ 8308 w 3198554"/>
              <a:gd name="connsiteY1" fmla="*/ 1151140 h 2573498"/>
              <a:gd name="connsiteX2" fmla="*/ 129974 w 3198554"/>
              <a:gd name="connsiteY2" fmla="*/ 2366534 h 2573498"/>
              <a:gd name="connsiteX3" fmla="*/ 1201281 w 3198554"/>
              <a:gd name="connsiteY3" fmla="*/ 2501781 h 2573498"/>
              <a:gd name="connsiteX4" fmla="*/ 2304924 w 3198554"/>
              <a:gd name="connsiteY4" fmla="*/ 2569012 h 2573498"/>
              <a:gd name="connsiteX5" fmla="*/ 3068975 w 3198554"/>
              <a:gd name="connsiteY5" fmla="*/ 2421612 h 2573498"/>
              <a:gd name="connsiteX6" fmla="*/ 3189855 w 3198554"/>
              <a:gd name="connsiteY6" fmla="*/ 2042540 h 2573498"/>
              <a:gd name="connsiteX7" fmla="*/ 3162047 w 3198554"/>
              <a:gd name="connsiteY7" fmla="*/ 1225862 h 2573498"/>
              <a:gd name="connsiteX8" fmla="*/ 3126198 w 3198554"/>
              <a:gd name="connsiteY8" fmla="*/ 613238 h 2573498"/>
              <a:gd name="connsiteX9" fmla="*/ 2988913 w 3198554"/>
              <a:gd name="connsiteY9" fmla="*/ 177876 h 2573498"/>
              <a:gd name="connsiteX10" fmla="*/ 2638621 w 3198554"/>
              <a:gd name="connsiteY10" fmla="*/ 87321 h 2573498"/>
              <a:gd name="connsiteX11" fmla="*/ 907997 w 3198554"/>
              <a:gd name="connsiteY11" fmla="*/ 27171 h 2573498"/>
              <a:gd name="connsiteX12" fmla="*/ 253977 w 3198554"/>
              <a:gd name="connsiteY12" fmla="*/ 104220 h 2573498"/>
              <a:gd name="connsiteX13" fmla="*/ 82773 w 3198554"/>
              <a:gd name="connsiteY13" fmla="*/ 384851 h 257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198554" h="2573498">
                <a:moveTo>
                  <a:pt x="82773" y="384851"/>
                </a:moveTo>
                <a:cubicBezTo>
                  <a:pt x="63905" y="707840"/>
                  <a:pt x="29089" y="828247"/>
                  <a:pt x="8308" y="1151140"/>
                </a:cubicBezTo>
                <a:cubicBezTo>
                  <a:pt x="-391" y="1286252"/>
                  <a:pt x="-32770" y="2289367"/>
                  <a:pt x="129974" y="2366534"/>
                </a:cubicBezTo>
                <a:cubicBezTo>
                  <a:pt x="491707" y="2537988"/>
                  <a:pt x="850599" y="2487985"/>
                  <a:pt x="1201281" y="2501781"/>
                </a:cubicBezTo>
                <a:cubicBezTo>
                  <a:pt x="1560662" y="2515899"/>
                  <a:pt x="1912095" y="2591350"/>
                  <a:pt x="2304924" y="2569012"/>
                </a:cubicBezTo>
                <a:cubicBezTo>
                  <a:pt x="2465966" y="2559862"/>
                  <a:pt x="2950026" y="2529660"/>
                  <a:pt x="3068975" y="2421612"/>
                </a:cubicBezTo>
                <a:cubicBezTo>
                  <a:pt x="3171662" y="2328290"/>
                  <a:pt x="3179632" y="2171333"/>
                  <a:pt x="3189855" y="2042540"/>
                </a:cubicBezTo>
                <a:cubicBezTo>
                  <a:pt x="3213015" y="1751001"/>
                  <a:pt x="3183957" y="1515690"/>
                  <a:pt x="3162047" y="1225862"/>
                </a:cubicBezTo>
                <a:cubicBezTo>
                  <a:pt x="3149073" y="1054015"/>
                  <a:pt x="3136456" y="785489"/>
                  <a:pt x="3126198" y="613238"/>
                </a:cubicBezTo>
                <a:cubicBezTo>
                  <a:pt x="3115690" y="436366"/>
                  <a:pt x="3169982" y="279595"/>
                  <a:pt x="2988913" y="177876"/>
                </a:cubicBezTo>
                <a:cubicBezTo>
                  <a:pt x="2890094" y="122351"/>
                  <a:pt x="2750586" y="99530"/>
                  <a:pt x="2638621" y="87321"/>
                </a:cubicBezTo>
                <a:cubicBezTo>
                  <a:pt x="2021730" y="20054"/>
                  <a:pt x="1561106" y="-35903"/>
                  <a:pt x="907997" y="27171"/>
                </a:cubicBezTo>
                <a:cubicBezTo>
                  <a:pt x="736925" y="43691"/>
                  <a:pt x="409822" y="31835"/>
                  <a:pt x="253977" y="104220"/>
                </a:cubicBezTo>
                <a:cubicBezTo>
                  <a:pt x="137351" y="158390"/>
                  <a:pt x="86937" y="248310"/>
                  <a:pt x="82773" y="384851"/>
                </a:cubicBezTo>
                <a:close/>
              </a:path>
            </a:pathLst>
          </a:custGeom>
          <a:solidFill>
            <a:srgbClr val="F9E3B3"/>
          </a:solidFill>
          <a:ln w="3567" cap="flat">
            <a:noFill/>
            <a:prstDash val="solid"/>
            <a:round/>
          </a:ln>
        </p:spPr>
        <p:txBody>
          <a:bodyPr lIns="288000" tIns="288000" rIns="288000" bIns="0" rtlCol="0" anchor="ctr"/>
          <a:lstStyle/>
          <a:p>
            <a:pPr fontAlgn="base"/>
            <a:r>
              <a:rPr lang="en-GB"/>
              <a:t>In Victorian times the shops on the ground floor were occupied by:</a:t>
            </a:r>
            <a:r>
              <a:rPr lang="en-US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/>
              <a:t>a draper (selling cloth for making clothes)</a:t>
            </a:r>
            <a:r>
              <a:rPr lang="en-US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/>
              <a:t>a currier (a craftsman who softened new leather)</a:t>
            </a:r>
            <a:r>
              <a:rPr lang="en-US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/>
              <a:t>a watchmaker</a:t>
            </a:r>
            <a:endParaRPr lang="en-US"/>
          </a:p>
          <a:p>
            <a:endParaRPr lang="en-US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290E8DDA-320B-4A3B-85C9-EB08B11EA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253" y="1389204"/>
            <a:ext cx="3581165" cy="1333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9DC5FCF-D990-47E5-A4C2-CFE4B580B1B8}"/>
              </a:ext>
            </a:extLst>
          </p:cNvPr>
          <p:cNvSpPr txBox="1">
            <a:spLocks/>
          </p:cNvSpPr>
          <p:nvPr/>
        </p:nvSpPr>
        <p:spPr>
          <a:xfrm>
            <a:off x="921276" y="365126"/>
            <a:ext cx="10996613" cy="71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/>
              <a:t>4. 16-18 Market Place</a:t>
            </a:r>
          </a:p>
        </p:txBody>
      </p:sp>
      <p:pic>
        <p:nvPicPr>
          <p:cNvPr id="9222" name="Picture 6">
            <a:extLst>
              <a:ext uri="{FF2B5EF4-FFF2-40B4-BE49-F238E27FC236}">
                <a16:creationId xmlns:a16="http://schemas.microsoft.com/office/drawing/2014/main" id="{755C75D6-4187-4690-A757-4E11E8443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99" y="3036411"/>
            <a:ext cx="3343275" cy="105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DD079E-7132-488F-B3BB-936033627E50}"/>
              </a:ext>
            </a:extLst>
          </p:cNvPr>
          <p:cNvSpPr txBox="1"/>
          <p:nvPr/>
        </p:nvSpPr>
        <p:spPr>
          <a:xfrm>
            <a:off x="1225197" y="1621212"/>
            <a:ext cx="3343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This is the oldest domestic building in the town. It was built in the late 1700s.</a:t>
            </a:r>
            <a:endParaRPr lang="en-US" b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89F5E4-B2CF-47DA-82F2-477D8CD024E3}"/>
              </a:ext>
            </a:extLst>
          </p:cNvPr>
          <p:cNvSpPr txBox="1"/>
          <p:nvPr/>
        </p:nvSpPr>
        <p:spPr>
          <a:xfrm>
            <a:off x="851228" y="3259703"/>
            <a:ext cx="3343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Its façade (frontage) was rebuilt in the 1830s.</a:t>
            </a:r>
            <a:endParaRPr lang="en-US" b="1"/>
          </a:p>
        </p:txBody>
      </p:sp>
      <p:pic>
        <p:nvPicPr>
          <p:cNvPr id="9228" name="Picture 12">
            <a:extLst>
              <a:ext uri="{FF2B5EF4-FFF2-40B4-BE49-F238E27FC236}">
                <a16:creationId xmlns:a16="http://schemas.microsoft.com/office/drawing/2014/main" id="{933481E2-A132-4D30-A317-21762BC99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228" y="4505539"/>
            <a:ext cx="4495801" cy="180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1E2B679-EEC7-45C7-9EBF-B372DAD7DA5B}"/>
              </a:ext>
            </a:extLst>
          </p:cNvPr>
          <p:cNvSpPr/>
          <p:nvPr/>
        </p:nvSpPr>
        <p:spPr>
          <a:xfrm>
            <a:off x="1172928" y="4696591"/>
            <a:ext cx="37311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b="1"/>
              <a:t>​Part of the building was turned into ‘The Picture House’ cinema around 1910. It showed films in black and white with no sound! </a:t>
            </a:r>
            <a:endParaRPr lang="en-US" b="1"/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D7C4C689-DE5D-4D21-BCAA-BE5CC81645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8110401" y="1113823"/>
            <a:ext cx="2694548" cy="867155"/>
          </a:xfrm>
          <a:prstGeom prst="rect">
            <a:avLst/>
          </a:prstGeom>
        </p:spPr>
      </p:pic>
      <p:sp>
        <p:nvSpPr>
          <p:cNvPr id="22" name="Text Placeholder 41">
            <a:extLst>
              <a:ext uri="{FF2B5EF4-FFF2-40B4-BE49-F238E27FC236}">
                <a16:creationId xmlns:a16="http://schemas.microsoft.com/office/drawing/2014/main" id="{47794564-989F-4FAB-847B-A76750E71A6D}"/>
              </a:ext>
            </a:extLst>
          </p:cNvPr>
          <p:cNvSpPr txBox="1">
            <a:spLocks/>
          </p:cNvSpPr>
          <p:nvPr/>
        </p:nvSpPr>
        <p:spPr>
          <a:xfrm rot="21383919">
            <a:off x="8474013" y="1294847"/>
            <a:ext cx="1967322" cy="448818"/>
          </a:xfrm>
          <a:prstGeom prst="rect">
            <a:avLst/>
          </a:prstGeom>
          <a:solidFill>
            <a:srgbClr val="65B9E4"/>
          </a:solidFill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14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/>
              <a:t>Did you know?</a:t>
            </a:r>
          </a:p>
        </p:txBody>
      </p:sp>
    </p:spTree>
    <p:extLst>
      <p:ext uri="{BB962C8B-B14F-4D97-AF65-F5344CB8AC3E}">
        <p14:creationId xmlns:p14="http://schemas.microsoft.com/office/powerpoint/2010/main" val="156953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7" grpId="0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4C8DB72-6D68-4A7E-AB11-8932D9BF8C05}"/>
              </a:ext>
            </a:extLst>
          </p:cNvPr>
          <p:cNvSpPr txBox="1">
            <a:spLocks/>
          </p:cNvSpPr>
          <p:nvPr/>
        </p:nvSpPr>
        <p:spPr>
          <a:xfrm>
            <a:off x="921276" y="365126"/>
            <a:ext cx="10996613" cy="71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/>
              <a:t>5. Dewsbury Town Hall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35E09A-B429-40BE-9AB3-44F7C785B5DC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6AE548-4464-4362-B612-7E36CBAB3A09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  <p:pic>
        <p:nvPicPr>
          <p:cNvPr id="3" name="Picture 2" descr="A large building with a clock tower&#10;&#10;Description automatically generated">
            <a:extLst>
              <a:ext uri="{FF2B5EF4-FFF2-40B4-BE49-F238E27FC236}">
                <a16:creationId xmlns:a16="http://schemas.microsoft.com/office/drawing/2014/main" id="{F97B6812-8274-4FB5-BD40-84BEA32A0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3615" y="1075414"/>
            <a:ext cx="4989251" cy="569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177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0">
            <a:extLst>
              <a:ext uri="{FF2B5EF4-FFF2-40B4-BE49-F238E27FC236}">
                <a16:creationId xmlns:a16="http://schemas.microsoft.com/office/drawing/2014/main" id="{056B2E04-15B4-424F-801F-513CBEC81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4967" y="2966998"/>
            <a:ext cx="4057650" cy="121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290E8DDA-320B-4A3B-85C9-EB08B11EA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254" y="1389205"/>
            <a:ext cx="4027344" cy="170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9DC5FCF-D990-47E5-A4C2-CFE4B580B1B8}"/>
              </a:ext>
            </a:extLst>
          </p:cNvPr>
          <p:cNvSpPr txBox="1">
            <a:spLocks/>
          </p:cNvSpPr>
          <p:nvPr/>
        </p:nvSpPr>
        <p:spPr>
          <a:xfrm>
            <a:off x="921276" y="365126"/>
            <a:ext cx="10996613" cy="71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/>
              <a:t>5. Dewsbury Town Hall</a:t>
            </a: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CFED6E68-7C37-42BF-8697-68F5DA602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422" y="1063920"/>
            <a:ext cx="4057650" cy="1522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755C75D6-4187-4690-A757-4E11E8443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3259702"/>
            <a:ext cx="3429000" cy="145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DD079E-7132-488F-B3BB-936033627E50}"/>
              </a:ext>
            </a:extLst>
          </p:cNvPr>
          <p:cNvSpPr txBox="1"/>
          <p:nvPr/>
        </p:nvSpPr>
        <p:spPr>
          <a:xfrm>
            <a:off x="1225197" y="1621212"/>
            <a:ext cx="40053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In the 1800s Dewsbury grew very quickly. This was because of the success of mills making shoddy and heavy woollen cloth.</a:t>
            </a:r>
            <a:endParaRPr lang="en-US" b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9EE634-CAD0-4B6B-936A-E6B704066081}"/>
              </a:ext>
            </a:extLst>
          </p:cNvPr>
          <p:cNvSpPr txBox="1"/>
          <p:nvPr/>
        </p:nvSpPr>
        <p:spPr>
          <a:xfrm>
            <a:off x="7318609" y="1214450"/>
            <a:ext cx="34756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​​In January 1885 it was decided to build a new building, which would also show the town’s importance.</a:t>
            </a:r>
            <a:endParaRPr lang="en-US" b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89F5E4-B2CF-47DA-82F2-477D8CD024E3}"/>
              </a:ext>
            </a:extLst>
          </p:cNvPr>
          <p:cNvSpPr txBox="1"/>
          <p:nvPr/>
        </p:nvSpPr>
        <p:spPr>
          <a:xfrm>
            <a:off x="919162" y="3429000"/>
            <a:ext cx="3343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​In 1862 Dewsbury Town Council was formed and meetings were held in a room on Bond Street. </a:t>
            </a:r>
            <a:endParaRPr lang="en-US" b="1"/>
          </a:p>
        </p:txBody>
      </p:sp>
      <p:pic>
        <p:nvPicPr>
          <p:cNvPr id="9226" name="Picture 10">
            <a:extLst>
              <a:ext uri="{FF2B5EF4-FFF2-40B4-BE49-F238E27FC236}">
                <a16:creationId xmlns:a16="http://schemas.microsoft.com/office/drawing/2014/main" id="{84694036-EFD9-48E6-8549-6956EDE39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352" y="4986987"/>
            <a:ext cx="4107388" cy="145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>
            <a:extLst>
              <a:ext uri="{FF2B5EF4-FFF2-40B4-BE49-F238E27FC236}">
                <a16:creationId xmlns:a16="http://schemas.microsoft.com/office/drawing/2014/main" id="{933481E2-A132-4D30-A317-21762BC99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569" y="4590047"/>
            <a:ext cx="3627871" cy="187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0355F73-8749-4A54-B23C-11201962E266}"/>
              </a:ext>
            </a:extLst>
          </p:cNvPr>
          <p:cNvSpPr txBox="1"/>
          <p:nvPr/>
        </p:nvSpPr>
        <p:spPr>
          <a:xfrm>
            <a:off x="7785612" y="3081806"/>
            <a:ext cx="3758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Local architects Henry </a:t>
            </a:r>
            <a:r>
              <a:rPr lang="en-GB" b="1" err="1"/>
              <a:t>Holtom</a:t>
            </a:r>
            <a:r>
              <a:rPr lang="en-GB" b="1"/>
              <a:t> and George Arthur Fox designed the new Town Hall building.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E2B679-EEC7-45C7-9EBF-B372DAD7DA5B}"/>
              </a:ext>
            </a:extLst>
          </p:cNvPr>
          <p:cNvSpPr/>
          <p:nvPr/>
        </p:nvSpPr>
        <p:spPr>
          <a:xfrm>
            <a:off x="1681737" y="5154451"/>
            <a:ext cx="37311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b="1"/>
              <a:t>​Over time the number of town councillors grew. This meant more meeting space was needed.</a:t>
            </a:r>
            <a:endParaRPr lang="en-US" b="1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C29CA0-89CE-4476-81A3-3796FE5FB7FC}"/>
              </a:ext>
            </a:extLst>
          </p:cNvPr>
          <p:cNvSpPr/>
          <p:nvPr/>
        </p:nvSpPr>
        <p:spPr>
          <a:xfrm>
            <a:off x="6961422" y="4789949"/>
            <a:ext cx="324937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b="1"/>
              <a:t>The Town Hall was officially opened on Tuesday 17th September 1889 by the Mayor, Alderman John Walker JP.</a:t>
            </a:r>
            <a:r>
              <a:rPr lang="en-US" b="1"/>
              <a:t>​</a:t>
            </a:r>
          </a:p>
        </p:txBody>
      </p:sp>
      <p:pic>
        <p:nvPicPr>
          <p:cNvPr id="3" name="Picture 2" descr="A large building with a clock tower&#10;&#10;Description automatically generated">
            <a:extLst>
              <a:ext uri="{FF2B5EF4-FFF2-40B4-BE49-F238E27FC236}">
                <a16:creationId xmlns:a16="http://schemas.microsoft.com/office/drawing/2014/main" id="{BEF447B7-CC19-47B0-8F5A-C87C6F35E1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0593" y="2563368"/>
            <a:ext cx="1901311" cy="217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29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7" grpId="0"/>
      <p:bldP spid="7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4C8DB72-6D68-4A7E-AB11-8932D9BF8C05}"/>
              </a:ext>
            </a:extLst>
          </p:cNvPr>
          <p:cNvSpPr txBox="1">
            <a:spLocks/>
          </p:cNvSpPr>
          <p:nvPr/>
        </p:nvSpPr>
        <p:spPr>
          <a:xfrm>
            <a:off x="921276" y="365126"/>
            <a:ext cx="10996613" cy="71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/>
              <a:t>6. Central Station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35E09A-B429-40BE-9AB3-44F7C785B5DC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6AE548-4464-4362-B612-7E36CBAB3A09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85E6BD-8977-4418-BE1E-2C33BDBB2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301" y="1443575"/>
            <a:ext cx="9038157" cy="479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83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0">
            <a:extLst>
              <a:ext uri="{FF2B5EF4-FFF2-40B4-BE49-F238E27FC236}">
                <a16:creationId xmlns:a16="http://schemas.microsoft.com/office/drawing/2014/main" id="{2A5C03D1-00D9-4489-9629-ED0D12648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541" y="1348136"/>
            <a:ext cx="4057650" cy="121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056B2E04-15B4-424F-801F-513CBEC81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4967" y="2966999"/>
            <a:ext cx="4057650" cy="105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9DC5FCF-D990-47E5-A4C2-CFE4B580B1B8}"/>
              </a:ext>
            </a:extLst>
          </p:cNvPr>
          <p:cNvSpPr txBox="1">
            <a:spLocks/>
          </p:cNvSpPr>
          <p:nvPr/>
        </p:nvSpPr>
        <p:spPr>
          <a:xfrm>
            <a:off x="921276" y="365126"/>
            <a:ext cx="10996613" cy="71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/>
              <a:t>6. Central Station</a:t>
            </a: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CFED6E68-7C37-42BF-8697-68F5DA602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037" y="1000127"/>
            <a:ext cx="4411428" cy="166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755C75D6-4187-4690-A757-4E11E8443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3259702"/>
            <a:ext cx="3771900" cy="145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DD079E-7132-488F-B3BB-936033627E50}"/>
              </a:ext>
            </a:extLst>
          </p:cNvPr>
          <p:cNvSpPr txBox="1"/>
          <p:nvPr/>
        </p:nvSpPr>
        <p:spPr>
          <a:xfrm>
            <a:off x="1225197" y="1621212"/>
            <a:ext cx="4005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At one time Dewsbury had three train stations.</a:t>
            </a:r>
            <a:r>
              <a:rPr lang="en-US" b="1"/>
              <a:t>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9EE634-CAD0-4B6B-936A-E6B704066081}"/>
              </a:ext>
            </a:extLst>
          </p:cNvPr>
          <p:cNvSpPr txBox="1"/>
          <p:nvPr/>
        </p:nvSpPr>
        <p:spPr>
          <a:xfrm>
            <a:off x="7318609" y="1214450"/>
            <a:ext cx="3952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In 1923 it became part of London North Eastern Railways. Then, after nationalisation, part of British Rail from 1948 onwards.</a:t>
            </a:r>
            <a:endParaRPr lang="en-US" b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89F5E4-B2CF-47DA-82F2-477D8CD024E3}"/>
              </a:ext>
            </a:extLst>
          </p:cNvPr>
          <p:cNvSpPr txBox="1"/>
          <p:nvPr/>
        </p:nvSpPr>
        <p:spPr>
          <a:xfrm>
            <a:off x="919162" y="3429000"/>
            <a:ext cx="3343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​Dewsbury Central was opened by the Great Northern Railway Company in 1874. </a:t>
            </a:r>
            <a:endParaRPr lang="en-US" b="1"/>
          </a:p>
        </p:txBody>
      </p:sp>
      <p:pic>
        <p:nvPicPr>
          <p:cNvPr id="9226" name="Picture 10">
            <a:extLst>
              <a:ext uri="{FF2B5EF4-FFF2-40B4-BE49-F238E27FC236}">
                <a16:creationId xmlns:a16="http://schemas.microsoft.com/office/drawing/2014/main" id="{84694036-EFD9-48E6-8549-6956EDE39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352" y="4986987"/>
            <a:ext cx="4107388" cy="145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>
            <a:extLst>
              <a:ext uri="{FF2B5EF4-FFF2-40B4-BE49-F238E27FC236}">
                <a16:creationId xmlns:a16="http://schemas.microsoft.com/office/drawing/2014/main" id="{933481E2-A132-4D30-A317-21762BC99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568" y="4590047"/>
            <a:ext cx="3974079" cy="187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0355F73-8749-4A54-B23C-11201962E266}"/>
              </a:ext>
            </a:extLst>
          </p:cNvPr>
          <p:cNvSpPr txBox="1"/>
          <p:nvPr/>
        </p:nvSpPr>
        <p:spPr>
          <a:xfrm>
            <a:off x="7794448" y="3150006"/>
            <a:ext cx="3758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The station closed in 1964 and was left to decay.</a:t>
            </a:r>
            <a:r>
              <a:rPr lang="en-US" b="1"/>
              <a:t>​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E2B679-EEC7-45C7-9EBF-B372DAD7DA5B}"/>
              </a:ext>
            </a:extLst>
          </p:cNvPr>
          <p:cNvSpPr/>
          <p:nvPr/>
        </p:nvSpPr>
        <p:spPr>
          <a:xfrm>
            <a:off x="1681737" y="5154451"/>
            <a:ext cx="37311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b="1"/>
              <a:t>​Trains ran to neighbouring towns and to London King's Cross. They carried both passengers and goods.</a:t>
            </a:r>
            <a:endParaRPr lang="en-US" b="1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C29CA0-89CE-4476-81A3-3796FE5FB7FC}"/>
              </a:ext>
            </a:extLst>
          </p:cNvPr>
          <p:cNvSpPr/>
          <p:nvPr/>
        </p:nvSpPr>
        <p:spPr>
          <a:xfrm>
            <a:off x="6961421" y="4789949"/>
            <a:ext cx="3639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b="1"/>
              <a:t>Today you can still see the remains of the grand building that once welcomed passengers. It has been incorporated into the ring road.</a:t>
            </a:r>
            <a:r>
              <a:rPr lang="en-US" b="1"/>
              <a:t>​</a:t>
            </a:r>
          </a:p>
          <a:p>
            <a:pPr fontAlgn="base"/>
            <a:endParaRPr lang="en-US" b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292A05-21FE-495A-93A0-08490A9D7F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8096" y="2991696"/>
            <a:ext cx="2448375" cy="130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927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7" grpId="0"/>
      <p:bldP spid="7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4C8DB72-6D68-4A7E-AB11-8932D9BF8C05}"/>
              </a:ext>
            </a:extLst>
          </p:cNvPr>
          <p:cNvSpPr txBox="1">
            <a:spLocks/>
          </p:cNvSpPr>
          <p:nvPr/>
        </p:nvSpPr>
        <p:spPr>
          <a:xfrm>
            <a:off x="921276" y="365126"/>
            <a:ext cx="10996613" cy="71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/>
              <a:t>7. Dewsbury Market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35E09A-B429-40BE-9AB3-44F7C785B5DC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6AE548-4464-4362-B612-7E36CBAB3A09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FB280F23-5913-49DB-835C-D43FB0416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198" y="1530272"/>
            <a:ext cx="7954392" cy="515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592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2C576-2106-4D3A-B3DD-9300D67D5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7864" y="357275"/>
            <a:ext cx="9439956" cy="710288"/>
          </a:xfrm>
        </p:spPr>
        <p:txBody>
          <a:bodyPr/>
          <a:lstStyle/>
          <a:p>
            <a:r>
              <a:rPr lang="en-GB"/>
              <a:t>Additional resources to support this PowerPoint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11CEC-3B46-4DF5-8F3E-0FA9FE567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3587930"/>
            <a:ext cx="10971915" cy="2202507"/>
          </a:xfrm>
        </p:spPr>
        <p:txBody>
          <a:bodyPr/>
          <a:lstStyle/>
          <a:p>
            <a:pPr fontAlgn="base"/>
            <a:r>
              <a:rPr lang="en-GB" u="sng">
                <a:hlinkClick r:id="rId2"/>
              </a:rPr>
              <a:t>Paper Trail Map</a:t>
            </a:r>
            <a:r>
              <a:rPr lang="en-GB"/>
              <a:t>​</a:t>
            </a:r>
          </a:p>
          <a:p>
            <a:pPr fontAlgn="base"/>
            <a:r>
              <a:rPr lang="en-GB" u="sng">
                <a:hlinkClick r:id="rId3"/>
              </a:rPr>
              <a:t>Interactive Trail Map</a:t>
            </a:r>
            <a:r>
              <a:rPr lang="en-GB"/>
              <a:t>​</a:t>
            </a:r>
          </a:p>
          <a:p>
            <a:pPr fontAlgn="base"/>
            <a:r>
              <a:rPr lang="en-GB" u="sng">
                <a:hlinkClick r:id="rId4"/>
              </a:rPr>
              <a:t>Cut-out models of the 10 trail buildings</a:t>
            </a:r>
            <a:r>
              <a:rPr lang="en-GB"/>
              <a:t>​</a:t>
            </a:r>
          </a:p>
          <a:p>
            <a:pPr fontAlgn="base"/>
            <a:r>
              <a:rPr lang="en-GB" u="sng">
                <a:hlinkClick r:id="rId5"/>
              </a:rPr>
              <a:t>A short history of Dewsbury</a:t>
            </a:r>
            <a:endParaRPr lang="en-GB"/>
          </a:p>
          <a:p>
            <a:endParaRPr lang="en-GB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2195EBE-BD42-4024-8C30-3D248A572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185" y="1240827"/>
            <a:ext cx="6923314" cy="186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8877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0">
            <a:extLst>
              <a:ext uri="{FF2B5EF4-FFF2-40B4-BE49-F238E27FC236}">
                <a16:creationId xmlns:a16="http://schemas.microsoft.com/office/drawing/2014/main" id="{2A5C03D1-00D9-4489-9629-ED0D12648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848" y="1453045"/>
            <a:ext cx="4057650" cy="121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056B2E04-15B4-424F-801F-513CBEC81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087" y="2767505"/>
            <a:ext cx="3974079" cy="1721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9DC5FCF-D990-47E5-A4C2-CFE4B580B1B8}"/>
              </a:ext>
            </a:extLst>
          </p:cNvPr>
          <p:cNvSpPr txBox="1">
            <a:spLocks/>
          </p:cNvSpPr>
          <p:nvPr/>
        </p:nvSpPr>
        <p:spPr>
          <a:xfrm>
            <a:off x="921276" y="365126"/>
            <a:ext cx="10996613" cy="71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/>
              <a:t>7. Dewsbury Market</a:t>
            </a: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CFED6E68-7C37-42BF-8697-68F5DA602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215" y="1138913"/>
            <a:ext cx="3255782" cy="122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755C75D6-4187-4690-A757-4E11E8443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3259702"/>
            <a:ext cx="3771900" cy="153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DD079E-7132-488F-B3BB-936033627E50}"/>
              </a:ext>
            </a:extLst>
          </p:cNvPr>
          <p:cNvSpPr txBox="1"/>
          <p:nvPr/>
        </p:nvSpPr>
        <p:spPr>
          <a:xfrm>
            <a:off x="1225197" y="1621212"/>
            <a:ext cx="40053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King Edward II granted a Market Charter to a part of Dewsbury, known as Thornhill, in 1318.</a:t>
            </a:r>
            <a:r>
              <a:rPr lang="en-US" b="1"/>
              <a:t>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9EE634-CAD0-4B6B-936A-E6B704066081}"/>
              </a:ext>
            </a:extLst>
          </p:cNvPr>
          <p:cNvSpPr txBox="1"/>
          <p:nvPr/>
        </p:nvSpPr>
        <p:spPr>
          <a:xfrm>
            <a:off x="7718563" y="1292066"/>
            <a:ext cx="28827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In 1740 the market was re-established due to public demand.</a:t>
            </a:r>
            <a:r>
              <a:rPr lang="en-US" b="1"/>
              <a:t>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89F5E4-B2CF-47DA-82F2-477D8CD024E3}"/>
              </a:ext>
            </a:extLst>
          </p:cNvPr>
          <p:cNvSpPr txBox="1"/>
          <p:nvPr/>
        </p:nvSpPr>
        <p:spPr>
          <a:xfrm>
            <a:off x="919162" y="3429000"/>
            <a:ext cx="3343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It allowed a weekly market to be held, which mostly sold cloth. The market moved to the town centre. </a:t>
            </a:r>
            <a:endParaRPr lang="en-US" b="1"/>
          </a:p>
        </p:txBody>
      </p:sp>
      <p:pic>
        <p:nvPicPr>
          <p:cNvPr id="9226" name="Picture 10">
            <a:extLst>
              <a:ext uri="{FF2B5EF4-FFF2-40B4-BE49-F238E27FC236}">
                <a16:creationId xmlns:a16="http://schemas.microsoft.com/office/drawing/2014/main" id="{84694036-EFD9-48E6-8549-6956EDE39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060" y="4986987"/>
            <a:ext cx="3836680" cy="135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>
            <a:extLst>
              <a:ext uri="{FF2B5EF4-FFF2-40B4-BE49-F238E27FC236}">
                <a16:creationId xmlns:a16="http://schemas.microsoft.com/office/drawing/2014/main" id="{933481E2-A132-4D30-A317-21762BC99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568" y="4789949"/>
            <a:ext cx="3550865" cy="167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0355F73-8749-4A54-B23C-11201962E266}"/>
              </a:ext>
            </a:extLst>
          </p:cNvPr>
          <p:cNvSpPr txBox="1"/>
          <p:nvPr/>
        </p:nvSpPr>
        <p:spPr>
          <a:xfrm>
            <a:off x="7632523" y="2862943"/>
            <a:ext cx="37586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The fabulous Victorian Market Hall was built in 1904. When the Market Hall’s stalls became full, the open market grew up around it. </a:t>
            </a:r>
            <a:r>
              <a:rPr lang="en-US" b="1"/>
              <a:t>​</a:t>
            </a:r>
            <a:endParaRPr lang="en-GB" b="1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E2B679-EEC7-45C7-9EBF-B372DAD7DA5B}"/>
              </a:ext>
            </a:extLst>
          </p:cNvPr>
          <p:cNvSpPr/>
          <p:nvPr/>
        </p:nvSpPr>
        <p:spPr>
          <a:xfrm>
            <a:off x="1895434" y="5236788"/>
            <a:ext cx="37311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b="1"/>
              <a:t>When a plague swept through the area in 1583, the market was forced to close.</a:t>
            </a:r>
            <a:endParaRPr lang="en-US" b="1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C29CA0-89CE-4476-81A3-3796FE5FB7FC}"/>
              </a:ext>
            </a:extLst>
          </p:cNvPr>
          <p:cNvSpPr/>
          <p:nvPr/>
        </p:nvSpPr>
        <p:spPr>
          <a:xfrm>
            <a:off x="6968412" y="5003829"/>
            <a:ext cx="30819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b="1"/>
              <a:t>Today’s market has around forty stalls. They sell food, clothes and household goods.</a:t>
            </a:r>
            <a:r>
              <a:rPr lang="en-US" b="1"/>
              <a:t>​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801B57-0ED5-4F4D-817C-86480B23C8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2116" y="2700528"/>
            <a:ext cx="2635548" cy="171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59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7" grpId="0"/>
      <p:bldP spid="7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C73D370D-35F2-4DA2-A358-57BFAA0147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86"/>
          <a:stretch/>
        </p:blipFill>
        <p:spPr>
          <a:xfrm>
            <a:off x="2254927" y="460287"/>
            <a:ext cx="7075503" cy="639771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4C8DB72-6D68-4A7E-AB11-8932D9BF8C05}"/>
              </a:ext>
            </a:extLst>
          </p:cNvPr>
          <p:cNvSpPr txBox="1">
            <a:spLocks/>
          </p:cNvSpPr>
          <p:nvPr/>
        </p:nvSpPr>
        <p:spPr>
          <a:xfrm>
            <a:off x="921276" y="365126"/>
            <a:ext cx="10996613" cy="71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/>
              <a:t>8. Corporation Street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35E09A-B429-40BE-9AB3-44F7C785B5DC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6AE548-4464-4362-B612-7E36CBAB3A09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82614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7437D9-F00B-433C-ABFC-1AD558C2A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8385" y="2547085"/>
            <a:ext cx="2252527" cy="2070592"/>
          </a:xfrm>
          <a:prstGeom prst="rect">
            <a:avLst/>
          </a:prstGeom>
        </p:spPr>
      </p:pic>
      <p:pic>
        <p:nvPicPr>
          <p:cNvPr id="19" name="Picture 10">
            <a:extLst>
              <a:ext uri="{FF2B5EF4-FFF2-40B4-BE49-F238E27FC236}">
                <a16:creationId xmlns:a16="http://schemas.microsoft.com/office/drawing/2014/main" id="{2A5C03D1-00D9-4489-9629-ED0D12648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19" y="1321832"/>
            <a:ext cx="4891201" cy="1468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056B2E04-15B4-424F-801F-513CBEC81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863" y="2735924"/>
            <a:ext cx="3974079" cy="1721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9DC5FCF-D990-47E5-A4C2-CFE4B580B1B8}"/>
              </a:ext>
            </a:extLst>
          </p:cNvPr>
          <p:cNvSpPr txBox="1">
            <a:spLocks/>
          </p:cNvSpPr>
          <p:nvPr/>
        </p:nvSpPr>
        <p:spPr>
          <a:xfrm>
            <a:off x="921276" y="365126"/>
            <a:ext cx="10996613" cy="71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/>
              <a:t>8. Corporation Street</a:t>
            </a: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CFED6E68-7C37-42BF-8697-68F5DA602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215" y="1138913"/>
            <a:ext cx="3080218" cy="1163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755C75D6-4187-4690-A757-4E11E8443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58" y="3134057"/>
            <a:ext cx="3836681" cy="179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DD079E-7132-488F-B3BB-936033627E50}"/>
              </a:ext>
            </a:extLst>
          </p:cNvPr>
          <p:cNvSpPr txBox="1"/>
          <p:nvPr/>
        </p:nvSpPr>
        <p:spPr>
          <a:xfrm>
            <a:off x="1070955" y="1488837"/>
            <a:ext cx="46209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Dewsbury’s population grew from 4,566 in 1801 to over 30,000 in the 1890s. This meant there were 6 times more people living there.</a:t>
            </a:r>
            <a:endParaRPr lang="en-US" b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9EE634-CAD0-4B6B-936A-E6B704066081}"/>
              </a:ext>
            </a:extLst>
          </p:cNvPr>
          <p:cNvSpPr txBox="1"/>
          <p:nvPr/>
        </p:nvSpPr>
        <p:spPr>
          <a:xfrm>
            <a:off x="7434996" y="1375911"/>
            <a:ext cx="2882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It was built by Dewsbury Town Council.</a:t>
            </a:r>
            <a:r>
              <a:rPr lang="en-US" b="1"/>
              <a:t>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89F5E4-B2CF-47DA-82F2-477D8CD024E3}"/>
              </a:ext>
            </a:extLst>
          </p:cNvPr>
          <p:cNvSpPr txBox="1"/>
          <p:nvPr/>
        </p:nvSpPr>
        <p:spPr>
          <a:xfrm>
            <a:off x="921276" y="3293228"/>
            <a:ext cx="33432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It became necessary to develop ‘thoroughfares’. These were new roads which kept transport moving in the town. </a:t>
            </a:r>
            <a:endParaRPr lang="en-US" b="1"/>
          </a:p>
        </p:txBody>
      </p:sp>
      <p:pic>
        <p:nvPicPr>
          <p:cNvPr id="9226" name="Picture 10">
            <a:extLst>
              <a:ext uri="{FF2B5EF4-FFF2-40B4-BE49-F238E27FC236}">
                <a16:creationId xmlns:a16="http://schemas.microsoft.com/office/drawing/2014/main" id="{84694036-EFD9-48E6-8549-6956EDE39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370" y="5112632"/>
            <a:ext cx="3836680" cy="135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>
            <a:extLst>
              <a:ext uri="{FF2B5EF4-FFF2-40B4-BE49-F238E27FC236}">
                <a16:creationId xmlns:a16="http://schemas.microsoft.com/office/drawing/2014/main" id="{933481E2-A132-4D30-A317-21762BC99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568" y="4789949"/>
            <a:ext cx="3731150" cy="167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0355F73-8749-4A54-B23C-11201962E266}"/>
              </a:ext>
            </a:extLst>
          </p:cNvPr>
          <p:cNvSpPr txBox="1"/>
          <p:nvPr/>
        </p:nvSpPr>
        <p:spPr>
          <a:xfrm>
            <a:off x="7898254" y="2945931"/>
            <a:ext cx="3758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Its grand architecture was designed to make people feel proud of their town. This was called ‘civic pride’. </a:t>
            </a:r>
            <a:r>
              <a:rPr lang="en-US" b="1"/>
              <a:t>​</a:t>
            </a:r>
            <a:r>
              <a:rPr lang="en-GB" b="1"/>
              <a:t> </a:t>
            </a:r>
            <a:r>
              <a:rPr lang="en-US" b="1"/>
              <a:t>​</a:t>
            </a:r>
            <a:endParaRPr lang="en-GB" b="1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E2B679-EEC7-45C7-9EBF-B372DAD7DA5B}"/>
              </a:ext>
            </a:extLst>
          </p:cNvPr>
          <p:cNvSpPr/>
          <p:nvPr/>
        </p:nvSpPr>
        <p:spPr>
          <a:xfrm>
            <a:off x="1807567" y="5280828"/>
            <a:ext cx="37311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b="1"/>
              <a:t>Corporation Street replaced a narrow alleyway called New Bridge Street.</a:t>
            </a:r>
            <a:endParaRPr lang="en-US" b="1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C29CA0-89CE-4476-81A3-3796FE5FB7FC}"/>
              </a:ext>
            </a:extLst>
          </p:cNvPr>
          <p:cNvSpPr/>
          <p:nvPr/>
        </p:nvSpPr>
        <p:spPr>
          <a:xfrm>
            <a:off x="6968412" y="5003829"/>
            <a:ext cx="33493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b="1"/>
              <a:t>Numbers 18 and 20 are now Grade II Listed Buildings. This means they are of national importance.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679241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7" grpId="0"/>
      <p:bldP spid="7" grpId="0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4C8DB72-6D68-4A7E-AB11-8932D9BF8C05}"/>
              </a:ext>
            </a:extLst>
          </p:cNvPr>
          <p:cNvSpPr txBox="1">
            <a:spLocks/>
          </p:cNvSpPr>
          <p:nvPr/>
        </p:nvSpPr>
        <p:spPr>
          <a:xfrm>
            <a:off x="921276" y="365126"/>
            <a:ext cx="10996613" cy="71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/>
              <a:t>9. Cloth Hall Mills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35E09A-B429-40BE-9AB3-44F7C785B5DC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6AE548-4464-4362-B612-7E36CBAB3A09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2CCFEB96-022C-493F-A2D7-69A59AC04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025" y="1163474"/>
            <a:ext cx="4838833" cy="569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956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DA9EF6F6-1BAC-4463-B5F6-3C7AF224AE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6038" y="2689166"/>
            <a:ext cx="1668884" cy="1956623"/>
          </a:xfrm>
          <a:prstGeom prst="rect">
            <a:avLst/>
          </a:prstGeom>
        </p:spPr>
      </p:pic>
      <p:pic>
        <p:nvPicPr>
          <p:cNvPr id="19" name="Picture 10">
            <a:extLst>
              <a:ext uri="{FF2B5EF4-FFF2-40B4-BE49-F238E27FC236}">
                <a16:creationId xmlns:a16="http://schemas.microsoft.com/office/drawing/2014/main" id="{2A5C03D1-00D9-4489-9629-ED0D12648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19" y="1321832"/>
            <a:ext cx="4891201" cy="1468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056B2E04-15B4-424F-801F-513CBEC81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050" y="2674094"/>
            <a:ext cx="3484492" cy="150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9DC5FCF-D990-47E5-A4C2-CFE4B580B1B8}"/>
              </a:ext>
            </a:extLst>
          </p:cNvPr>
          <p:cNvSpPr txBox="1">
            <a:spLocks/>
          </p:cNvSpPr>
          <p:nvPr/>
        </p:nvSpPr>
        <p:spPr>
          <a:xfrm>
            <a:off x="921276" y="365126"/>
            <a:ext cx="10996613" cy="71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/>
              <a:t>9. Cloth Hall Mills</a:t>
            </a: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CFED6E68-7C37-42BF-8697-68F5DA602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215" y="893071"/>
            <a:ext cx="3731150" cy="1409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755C75D6-4187-4690-A757-4E11E8443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58" y="2996531"/>
            <a:ext cx="4130523" cy="193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DD079E-7132-488F-B3BB-936033627E50}"/>
              </a:ext>
            </a:extLst>
          </p:cNvPr>
          <p:cNvSpPr txBox="1"/>
          <p:nvPr/>
        </p:nvSpPr>
        <p:spPr>
          <a:xfrm>
            <a:off x="1070955" y="1488837"/>
            <a:ext cx="46209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This mill was owned by William and Robert </a:t>
            </a:r>
            <a:r>
              <a:rPr lang="en-GB" b="1" err="1"/>
              <a:t>Machell</a:t>
            </a:r>
            <a:r>
              <a:rPr lang="en-GB" b="1"/>
              <a:t>. They moved their 'shoddy and mungo' business here from Bradford in 1874.</a:t>
            </a:r>
            <a:endParaRPr lang="en-US" b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9EE634-CAD0-4B6B-936A-E6B704066081}"/>
              </a:ext>
            </a:extLst>
          </p:cNvPr>
          <p:cNvSpPr txBox="1"/>
          <p:nvPr/>
        </p:nvSpPr>
        <p:spPr>
          <a:xfrm>
            <a:off x="7434996" y="1034921"/>
            <a:ext cx="35187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The rags were ground up in a spiked machine then blended with some new wool to make a new piece of cloth.</a:t>
            </a:r>
            <a:r>
              <a:rPr lang="en-US" b="1"/>
              <a:t>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89F5E4-B2CF-47DA-82F2-477D8CD024E3}"/>
              </a:ext>
            </a:extLst>
          </p:cNvPr>
          <p:cNvSpPr txBox="1"/>
          <p:nvPr/>
        </p:nvSpPr>
        <p:spPr>
          <a:xfrm>
            <a:off x="883573" y="3224465"/>
            <a:ext cx="37082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​'Shoddy and mungo' were types of cloth made using a process invented in Batley in 1813. It involved recycling old used cloth into new products. </a:t>
            </a:r>
          </a:p>
        </p:txBody>
      </p:sp>
      <p:pic>
        <p:nvPicPr>
          <p:cNvPr id="9226" name="Picture 10">
            <a:extLst>
              <a:ext uri="{FF2B5EF4-FFF2-40B4-BE49-F238E27FC236}">
                <a16:creationId xmlns:a16="http://schemas.microsoft.com/office/drawing/2014/main" id="{84694036-EFD9-48E6-8549-6956EDE39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880" y="5203718"/>
            <a:ext cx="4130523" cy="135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>
            <a:extLst>
              <a:ext uri="{FF2B5EF4-FFF2-40B4-BE49-F238E27FC236}">
                <a16:creationId xmlns:a16="http://schemas.microsoft.com/office/drawing/2014/main" id="{933481E2-A132-4D30-A317-21762BC99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237" y="4633096"/>
            <a:ext cx="4130524" cy="1911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0355F73-8749-4A54-B23C-11201962E266}"/>
              </a:ext>
            </a:extLst>
          </p:cNvPr>
          <p:cNvSpPr txBox="1"/>
          <p:nvPr/>
        </p:nvSpPr>
        <p:spPr>
          <a:xfrm>
            <a:off x="8159201" y="2967335"/>
            <a:ext cx="3242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William </a:t>
            </a:r>
            <a:r>
              <a:rPr lang="en-GB" b="1" err="1"/>
              <a:t>Machell</a:t>
            </a:r>
            <a:r>
              <a:rPr lang="en-GB" b="1"/>
              <a:t> was Mayor of Dewsbury between 1880 and 1882.</a:t>
            </a:r>
            <a:r>
              <a:rPr lang="en-US" b="1"/>
              <a:t>​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E2B679-EEC7-45C7-9EBF-B372DAD7DA5B}"/>
              </a:ext>
            </a:extLst>
          </p:cNvPr>
          <p:cNvSpPr/>
          <p:nvPr/>
        </p:nvSpPr>
        <p:spPr>
          <a:xfrm>
            <a:off x="1807567" y="5280828"/>
            <a:ext cx="37311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b="1"/>
              <a:t>Cloth rags were brought by canal to Savile Wharfe. The rags came from across the British Empire.</a:t>
            </a:r>
            <a:endParaRPr lang="en-US" b="1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C29CA0-89CE-4476-81A3-3796FE5FB7FC}"/>
              </a:ext>
            </a:extLst>
          </p:cNvPr>
          <p:cNvSpPr/>
          <p:nvPr/>
        </p:nvSpPr>
        <p:spPr>
          <a:xfrm>
            <a:off x="6968411" y="4867942"/>
            <a:ext cx="38043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b="1"/>
              <a:t>Nearly 150 years later the mill still produces shoddy and mungo. Busts of William and Robert can be found just inside the entrance.</a:t>
            </a:r>
            <a:r>
              <a:rPr lang="en-US" b="1"/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4284830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7" grpId="0"/>
      <p:bldP spid="7" grpId="0"/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4C8DB72-6D68-4A7E-AB11-8932D9BF8C05}"/>
              </a:ext>
            </a:extLst>
          </p:cNvPr>
          <p:cNvSpPr txBox="1">
            <a:spLocks/>
          </p:cNvSpPr>
          <p:nvPr/>
        </p:nvSpPr>
        <p:spPr>
          <a:xfrm>
            <a:off x="921276" y="365126"/>
            <a:ext cx="10996613" cy="71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/>
              <a:t>10. Pioneer House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35E09A-B429-40BE-9AB3-44F7C785B5DC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6AE548-4464-4362-B612-7E36CBAB3A09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  <p:pic>
        <p:nvPicPr>
          <p:cNvPr id="3" name="Picture 2" descr="Diagram, engineering drawing&#10;&#10;Description automatically generated">
            <a:extLst>
              <a:ext uri="{FF2B5EF4-FFF2-40B4-BE49-F238E27FC236}">
                <a16:creationId xmlns:a16="http://schemas.microsoft.com/office/drawing/2014/main" id="{9CE70BFC-DF3D-4778-B0F4-62DB17344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553" y="1075414"/>
            <a:ext cx="7528266" cy="565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872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0">
            <a:extLst>
              <a:ext uri="{FF2B5EF4-FFF2-40B4-BE49-F238E27FC236}">
                <a16:creationId xmlns:a16="http://schemas.microsoft.com/office/drawing/2014/main" id="{2A5C03D1-00D9-4489-9629-ED0D12648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19" y="1321832"/>
            <a:ext cx="4891201" cy="1468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056B2E04-15B4-424F-801F-513CBEC81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050" y="2674094"/>
            <a:ext cx="3484492" cy="150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9DC5FCF-D990-47E5-A4C2-CFE4B580B1B8}"/>
              </a:ext>
            </a:extLst>
          </p:cNvPr>
          <p:cNvSpPr txBox="1">
            <a:spLocks/>
          </p:cNvSpPr>
          <p:nvPr/>
        </p:nvSpPr>
        <p:spPr>
          <a:xfrm>
            <a:off x="921276" y="365126"/>
            <a:ext cx="10996613" cy="71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/>
              <a:t>10. Pioneer House</a:t>
            </a: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CFED6E68-7C37-42BF-8697-68F5DA602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505" y="779931"/>
            <a:ext cx="4487735" cy="1694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755C75D6-4187-4690-A757-4E11E8443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788" y="3026297"/>
            <a:ext cx="3524742" cy="1649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DD079E-7132-488F-B3BB-936033627E50}"/>
              </a:ext>
            </a:extLst>
          </p:cNvPr>
          <p:cNvSpPr txBox="1"/>
          <p:nvPr/>
        </p:nvSpPr>
        <p:spPr>
          <a:xfrm>
            <a:off x="1070955" y="1488837"/>
            <a:ext cx="46209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Pioneer House is named after the Rochdale Pioneers who started the Co-operative movement. ‘Co-ops’ kept prices fair for ordinary workers.</a:t>
            </a:r>
            <a:r>
              <a:rPr lang="en-US" b="1"/>
              <a:t>​</a:t>
            </a:r>
          </a:p>
          <a:p>
            <a:pPr fontAlgn="base"/>
            <a:r>
              <a:rPr lang="en-GB" b="1"/>
              <a:t>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9EE634-CAD0-4B6B-936A-E6B704066081}"/>
              </a:ext>
            </a:extLst>
          </p:cNvPr>
          <p:cNvSpPr txBox="1"/>
          <p:nvPr/>
        </p:nvSpPr>
        <p:spPr>
          <a:xfrm>
            <a:off x="7434996" y="1034921"/>
            <a:ext cx="42807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It also had a library, conversation rooms and a concert hall. These were to provide places for ordinary workers to educate themselves.</a:t>
            </a:r>
            <a:r>
              <a:rPr lang="en-US" b="1"/>
              <a:t>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89F5E4-B2CF-47DA-82F2-477D8CD024E3}"/>
              </a:ext>
            </a:extLst>
          </p:cNvPr>
          <p:cNvSpPr txBox="1"/>
          <p:nvPr/>
        </p:nvSpPr>
        <p:spPr>
          <a:xfrm>
            <a:off x="1570941" y="3133170"/>
            <a:ext cx="30963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Local architects Henry </a:t>
            </a:r>
            <a:r>
              <a:rPr lang="en-GB" b="1" err="1"/>
              <a:t>Holtom</a:t>
            </a:r>
            <a:r>
              <a:rPr lang="en-GB" b="1"/>
              <a:t> and George Arthur Fox designed Pioneer House. It was opened in 1880. </a:t>
            </a:r>
          </a:p>
        </p:txBody>
      </p:sp>
      <p:pic>
        <p:nvPicPr>
          <p:cNvPr id="9226" name="Picture 10">
            <a:extLst>
              <a:ext uri="{FF2B5EF4-FFF2-40B4-BE49-F238E27FC236}">
                <a16:creationId xmlns:a16="http://schemas.microsoft.com/office/drawing/2014/main" id="{84694036-EFD9-48E6-8549-6956EDE39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475" y="5010914"/>
            <a:ext cx="4718457" cy="154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>
            <a:extLst>
              <a:ext uri="{FF2B5EF4-FFF2-40B4-BE49-F238E27FC236}">
                <a16:creationId xmlns:a16="http://schemas.microsoft.com/office/drawing/2014/main" id="{933481E2-A132-4D30-A317-21762BC99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018" y="4633097"/>
            <a:ext cx="3804363" cy="176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0355F73-8749-4A54-B23C-11201962E266}"/>
              </a:ext>
            </a:extLst>
          </p:cNvPr>
          <p:cNvSpPr txBox="1"/>
          <p:nvPr/>
        </p:nvSpPr>
        <p:spPr>
          <a:xfrm>
            <a:off x="8159201" y="2967335"/>
            <a:ext cx="3242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In 1922 it became a cinema and then a snooker hall, before falling into disrepair.</a:t>
            </a:r>
            <a:r>
              <a:rPr lang="en-US" b="1"/>
              <a:t>​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E2B679-EEC7-45C7-9EBF-B372DAD7DA5B}"/>
              </a:ext>
            </a:extLst>
          </p:cNvPr>
          <p:cNvSpPr/>
          <p:nvPr/>
        </p:nvSpPr>
        <p:spPr>
          <a:xfrm>
            <a:off x="1461788" y="5208907"/>
            <a:ext cx="42766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b="1"/>
              <a:t>They used the beehive as their symbol, which is why they are carved into the stonework. Bees were a symbol of hard work and industry.</a:t>
            </a:r>
            <a:r>
              <a:rPr lang="en-US" b="1"/>
              <a:t>​</a:t>
            </a:r>
          </a:p>
          <a:p>
            <a:pPr fontAlgn="base"/>
            <a:r>
              <a:rPr lang="en-GB" b="1"/>
              <a:t>​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C29CA0-89CE-4476-81A3-3796FE5FB7FC}"/>
              </a:ext>
            </a:extLst>
          </p:cNvPr>
          <p:cNvSpPr/>
          <p:nvPr/>
        </p:nvSpPr>
        <p:spPr>
          <a:xfrm>
            <a:off x="7449645" y="4877740"/>
            <a:ext cx="38043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b="1"/>
              <a:t>Today, Kirklees College has transformed Pioneer House into a modern higher education teaching centre.</a:t>
            </a:r>
            <a:r>
              <a:rPr lang="en-US" b="1"/>
              <a:t>​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712BA0EB-1213-4198-B786-FB10696244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0215" y="2979779"/>
            <a:ext cx="2901149" cy="158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2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7" grpId="0"/>
      <p:bldP spid="7" grpId="0"/>
      <p:bldP spid="2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C3DDB-22C6-4B1E-9875-67ADDEA73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276" y="365126"/>
            <a:ext cx="10996613" cy="710288"/>
          </a:xfrm>
        </p:spPr>
        <p:txBody>
          <a:bodyPr/>
          <a:lstStyle/>
          <a:p>
            <a:r>
              <a:rPr lang="en-GB"/>
              <a:t>Take 10 buildings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6A5E9-5808-4CD9-85B2-B1DC9EE43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926" y="2316248"/>
            <a:ext cx="10108674" cy="3628263"/>
          </a:xfrm>
        </p:spPr>
        <p:txBody>
          <a:bodyPr/>
          <a:lstStyle/>
          <a:p>
            <a:pPr fontAlgn="base">
              <a:lnSpc>
                <a:spcPct val="150000"/>
              </a:lnSpc>
            </a:pPr>
            <a:r>
              <a:rPr lang="en-GB" sz="2000"/>
              <a:t>Now you’ve followed the trail it’s time to find out a bit more about each of the buildings.</a:t>
            </a:r>
            <a:r>
              <a:rPr lang="en-US" sz="2000"/>
              <a:t>​</a:t>
            </a:r>
          </a:p>
          <a:p>
            <a:endParaRPr lang="en-GB" sz="140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A6E0461-CC66-49BB-83E7-BCD113148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9" y="1075414"/>
            <a:ext cx="8638903" cy="98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F129837D-95B0-4483-9753-3D38CDCF8B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296"/>
          <a:stretch/>
        </p:blipFill>
        <p:spPr bwMode="auto">
          <a:xfrm>
            <a:off x="8776880" y="1075414"/>
            <a:ext cx="2738846" cy="98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4" name="Picture 2">
            <a:extLst>
              <a:ext uri="{FF2B5EF4-FFF2-40B4-BE49-F238E27FC236}">
                <a16:creationId xmlns:a16="http://schemas.microsoft.com/office/drawing/2014/main" id="{7C544E54-4EE3-4EFA-BAFE-26AC64EAB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016" y="3968454"/>
            <a:ext cx="2067193" cy="169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id="{38A2682D-CAAD-4407-A950-CC8EA38D0715}"/>
              </a:ext>
            </a:extLst>
          </p:cNvPr>
          <p:cNvSpPr txBox="1">
            <a:spLocks/>
          </p:cNvSpPr>
          <p:nvPr/>
        </p:nvSpPr>
        <p:spPr>
          <a:xfrm flipH="1">
            <a:off x="1109221" y="4277868"/>
            <a:ext cx="3021979" cy="1356021"/>
          </a:xfrm>
          <a:prstGeom prst="rect">
            <a:avLst/>
          </a:pr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412" r="-412"/>
            </a:stretch>
          </a:blipFill>
        </p:spPr>
        <p:txBody>
          <a:bodyPr lIns="144000" tIns="252000" rIns="144000" bIns="18000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/>
              <a:t>What makes my building special is…</a:t>
            </a:r>
          </a:p>
        </p:txBody>
      </p:sp>
      <p:sp>
        <p:nvSpPr>
          <p:cNvPr id="13" name="Picture Placeholder 25">
            <a:extLst>
              <a:ext uri="{FF2B5EF4-FFF2-40B4-BE49-F238E27FC236}">
                <a16:creationId xmlns:a16="http://schemas.microsoft.com/office/drawing/2014/main" id="{BB282C16-46C7-4743-AECA-295F3B797B82}"/>
              </a:ext>
            </a:extLst>
          </p:cNvPr>
          <p:cNvSpPr txBox="1">
            <a:spLocks/>
          </p:cNvSpPr>
          <p:nvPr/>
        </p:nvSpPr>
        <p:spPr>
          <a:xfrm>
            <a:off x="7920233" y="4277868"/>
            <a:ext cx="2790825" cy="1237107"/>
          </a:xfrm>
          <a:prstGeom prst="rect">
            <a:avLst/>
          </a:pr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12" r="-412"/>
            </a:stretch>
          </a:blipFill>
        </p:spPr>
        <p:txBody>
          <a:bodyPr tIns="18000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2800"/>
              </a:spcBef>
            </a:pPr>
            <a:r>
              <a:rPr lang="en-US" sz="1800" b="1"/>
              <a:t>It is my </a:t>
            </a:r>
            <a:r>
              <a:rPr lang="en-US" sz="1800" b="1" err="1"/>
              <a:t>favourite</a:t>
            </a:r>
            <a:r>
              <a:rPr lang="en-US" sz="1800" b="1"/>
              <a:t> because…</a:t>
            </a:r>
          </a:p>
        </p:txBody>
      </p:sp>
      <p:sp>
        <p:nvSpPr>
          <p:cNvPr id="14" name="Picture Placeholder 39">
            <a:extLst>
              <a:ext uri="{FF2B5EF4-FFF2-40B4-BE49-F238E27FC236}">
                <a16:creationId xmlns:a16="http://schemas.microsoft.com/office/drawing/2014/main" id="{DC29E7EB-FD0E-43C7-9E4D-ABB222E4C1AF}"/>
              </a:ext>
            </a:extLst>
          </p:cNvPr>
          <p:cNvSpPr txBox="1">
            <a:spLocks/>
          </p:cNvSpPr>
          <p:nvPr/>
        </p:nvSpPr>
        <p:spPr>
          <a:xfrm>
            <a:off x="4818058" y="3244933"/>
            <a:ext cx="2734270" cy="681038"/>
          </a:xfrm>
          <a:prstGeom prst="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412" r="-412"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</a:t>
            </a:r>
          </a:p>
        </p:txBody>
      </p:sp>
      <p:sp>
        <p:nvSpPr>
          <p:cNvPr id="15" name="Text Placeholder 41">
            <a:extLst>
              <a:ext uri="{FF2B5EF4-FFF2-40B4-BE49-F238E27FC236}">
                <a16:creationId xmlns:a16="http://schemas.microsoft.com/office/drawing/2014/main" id="{31CDCF09-2A89-4C80-BF05-15D4B8E73861}"/>
              </a:ext>
            </a:extLst>
          </p:cNvPr>
          <p:cNvSpPr txBox="1">
            <a:spLocks/>
          </p:cNvSpPr>
          <p:nvPr/>
        </p:nvSpPr>
        <p:spPr>
          <a:xfrm rot="21383919">
            <a:off x="4952533" y="3363582"/>
            <a:ext cx="2527088" cy="414338"/>
          </a:xfrm>
          <a:prstGeom prst="rect">
            <a:avLst/>
          </a:prstGeom>
          <a:solidFill>
            <a:srgbClr val="F5C946"/>
          </a:solidFill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14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/>
              <a:t>It’s time to choose!</a:t>
            </a:r>
          </a:p>
        </p:txBody>
      </p:sp>
    </p:spTree>
    <p:extLst>
      <p:ext uri="{BB962C8B-B14F-4D97-AF65-F5344CB8AC3E}">
        <p14:creationId xmlns:p14="http://schemas.microsoft.com/office/powerpoint/2010/main" val="2243046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Shape&#10;&#10;Description automatically generated">
            <a:extLst>
              <a:ext uri="{FF2B5EF4-FFF2-40B4-BE49-F238E27FC236}">
                <a16:creationId xmlns:a16="http://schemas.microsoft.com/office/drawing/2014/main" id="{B8FAC357-8EAF-9C5A-0B49-E40F09EB2CB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150" b="150"/>
          <a:stretch>
            <a:fillRect/>
          </a:stretch>
        </p:blipFill>
        <p:spPr>
          <a:xfrm>
            <a:off x="6071960" y="568421"/>
            <a:ext cx="2363787" cy="2711450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E1B1140-2206-40B5-9B7F-39F68F945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693" y="558068"/>
            <a:ext cx="10996613" cy="710288"/>
          </a:xfrm>
        </p:spPr>
        <p:txBody>
          <a:bodyPr/>
          <a:lstStyle/>
          <a:p>
            <a:r>
              <a:rPr lang="en-GB"/>
              <a:t>Get Creative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A9A92F-F7E0-4B0E-9B5A-FD73B7444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010" y="1470244"/>
            <a:ext cx="5022887" cy="3295651"/>
          </a:xfrm>
        </p:spPr>
        <p:txBody>
          <a:bodyPr/>
          <a:lstStyle/>
          <a:p>
            <a:pPr fontAlgn="base"/>
            <a:r>
              <a:rPr lang="en-GB"/>
              <a:t>​Use the </a:t>
            </a:r>
            <a:r>
              <a:rPr lang="en-GB" u="sng">
                <a:hlinkClick r:id="rId3"/>
              </a:rPr>
              <a:t>cut-out and make models</a:t>
            </a:r>
            <a:r>
              <a:rPr lang="en-GB"/>
              <a:t> of the buildings to create an exhibition.</a:t>
            </a:r>
            <a:r>
              <a:rPr lang="en-US"/>
              <a:t>​</a:t>
            </a:r>
          </a:p>
          <a:p>
            <a:pPr fontAlgn="base"/>
            <a:r>
              <a:rPr lang="en-GB"/>
              <a:t>​</a:t>
            </a:r>
          </a:p>
          <a:p>
            <a:pPr fontAlgn="base"/>
            <a:r>
              <a:rPr lang="en-GB"/>
              <a:t>Find creative ways to show what you’ve learnt to other people.</a:t>
            </a:r>
            <a:endParaRPr lang="en-US"/>
          </a:p>
        </p:txBody>
      </p:sp>
      <p:pic>
        <p:nvPicPr>
          <p:cNvPr id="29698" name="Picture 2">
            <a:extLst>
              <a:ext uri="{FF2B5EF4-FFF2-40B4-BE49-F238E27FC236}">
                <a16:creationId xmlns:a16="http://schemas.microsoft.com/office/drawing/2014/main" id="{0E0C76CC-807E-46CD-A8C9-FD1EEE7A3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023" y="4308583"/>
            <a:ext cx="1881937" cy="157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6" name="Picture 10">
            <a:extLst>
              <a:ext uri="{FF2B5EF4-FFF2-40B4-BE49-F238E27FC236}">
                <a16:creationId xmlns:a16="http://schemas.microsoft.com/office/drawing/2014/main" id="{F00C27B0-8C0C-48AD-914F-504276C94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2" y="4406142"/>
            <a:ext cx="1419225" cy="1537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4ABE788A-8617-454F-84A2-5F42515A25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6881" y="715921"/>
            <a:ext cx="1932910" cy="2256560"/>
          </a:xfrm>
          <a:prstGeom prst="rect">
            <a:avLst/>
          </a:prstGeom>
        </p:spPr>
      </p:pic>
      <p:pic>
        <p:nvPicPr>
          <p:cNvPr id="15" name="Picture Placeholder 5" descr="Shape&#10;&#10;Description automatically generated">
            <a:extLst>
              <a:ext uri="{FF2B5EF4-FFF2-40B4-BE49-F238E27FC236}">
                <a16:creationId xmlns:a16="http://schemas.microsoft.com/office/drawing/2014/main" id="{6D01C893-F2E3-4A47-9F3C-80DE49D17C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0" b="150"/>
          <a:stretch>
            <a:fillRect/>
          </a:stretch>
        </p:blipFill>
        <p:spPr>
          <a:xfrm>
            <a:off x="8703720" y="121525"/>
            <a:ext cx="2363787" cy="2711450"/>
          </a:xfrm>
          <a:prstGeom prst="rect">
            <a:avLst/>
          </a:prstGeom>
          <a:blipFill>
            <a:blip r:embed="rId7"/>
            <a:stretch>
              <a:fillRect l="-412" r="-412"/>
            </a:stretch>
          </a:blipFill>
        </p:spPr>
      </p:pic>
      <p:pic>
        <p:nvPicPr>
          <p:cNvPr id="16" name="Picture Placeholder 5" descr="Shape&#10;&#10;Description automatically generated">
            <a:extLst>
              <a:ext uri="{FF2B5EF4-FFF2-40B4-BE49-F238E27FC236}">
                <a16:creationId xmlns:a16="http://schemas.microsoft.com/office/drawing/2014/main" id="{4212D761-4F9E-40C6-BA70-EF565F9094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0" b="150"/>
          <a:stretch>
            <a:fillRect/>
          </a:stretch>
        </p:blipFill>
        <p:spPr>
          <a:xfrm>
            <a:off x="6076156" y="3349637"/>
            <a:ext cx="2363787" cy="2711450"/>
          </a:xfrm>
          <a:prstGeom prst="rect">
            <a:avLst/>
          </a:prstGeom>
          <a:blipFill>
            <a:blip r:embed="rId7"/>
            <a:stretch>
              <a:fillRect l="-412" r="-412"/>
            </a:stretch>
          </a:blipFill>
        </p:spPr>
      </p:pic>
      <p:pic>
        <p:nvPicPr>
          <p:cNvPr id="17" name="Picture Placeholder 5" descr="Shape&#10;&#10;Description automatically generated">
            <a:extLst>
              <a:ext uri="{FF2B5EF4-FFF2-40B4-BE49-F238E27FC236}">
                <a16:creationId xmlns:a16="http://schemas.microsoft.com/office/drawing/2014/main" id="{C130381A-A91D-43BD-B937-92756AFB0D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0" b="150"/>
          <a:stretch>
            <a:fillRect/>
          </a:stretch>
        </p:blipFill>
        <p:spPr>
          <a:xfrm>
            <a:off x="8703720" y="2972481"/>
            <a:ext cx="2363787" cy="2711450"/>
          </a:xfrm>
          <a:prstGeom prst="rect">
            <a:avLst/>
          </a:prstGeom>
          <a:blipFill>
            <a:blip r:embed="rId7"/>
            <a:stretch>
              <a:fillRect l="-412" r="-412"/>
            </a:stretch>
          </a:blipFill>
        </p:spPr>
      </p:pic>
      <p:pic>
        <p:nvPicPr>
          <p:cNvPr id="11" name="Picture 10" descr="Diagram, engineering drawing&#10;&#10;Description automatically generated">
            <a:extLst>
              <a:ext uri="{FF2B5EF4-FFF2-40B4-BE49-F238E27FC236}">
                <a16:creationId xmlns:a16="http://schemas.microsoft.com/office/drawing/2014/main" id="{0B37EAB1-A5B0-4A07-B2CF-2AF56BA92D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88718" y="357868"/>
            <a:ext cx="1924406" cy="2022864"/>
          </a:xfrm>
          <a:prstGeom prst="rect">
            <a:avLst/>
          </a:prstGeom>
        </p:spPr>
      </p:pic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22ED9700-97DD-45D6-8204-7DCF92BA5E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73159" y="3524434"/>
            <a:ext cx="1883074" cy="1988176"/>
          </a:xfrm>
          <a:prstGeom prst="rect">
            <a:avLst/>
          </a:prstGeom>
        </p:spPr>
      </p:pic>
      <p:pic>
        <p:nvPicPr>
          <p:cNvPr id="18" name="Picture 17" descr="Diagram&#10;&#10;Description automatically generated">
            <a:extLst>
              <a:ext uri="{FF2B5EF4-FFF2-40B4-BE49-F238E27FC236}">
                <a16:creationId xmlns:a16="http://schemas.microsoft.com/office/drawing/2014/main" id="{A2978D49-F4FC-41E8-89A8-43D03BF53F4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88718" y="3135401"/>
            <a:ext cx="1868672" cy="195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98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B031A4-034B-49C1-880F-42AD368E1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10" y="549277"/>
            <a:ext cx="10996613" cy="710288"/>
          </a:xfrm>
        </p:spPr>
        <p:txBody>
          <a:bodyPr/>
          <a:lstStyle/>
          <a:p>
            <a:r>
              <a:rPr lang="en-GB"/>
              <a:t>Wider Context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031FA09-A895-4F90-AF91-BDD2764A8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326" y="1398242"/>
            <a:ext cx="5475990" cy="4320194"/>
          </a:xfrm>
        </p:spPr>
        <p:txBody>
          <a:bodyPr/>
          <a:lstStyle/>
          <a:p>
            <a:pPr fontAlgn="base"/>
            <a:r>
              <a:rPr lang="en-GB" sz="2200"/>
              <a:t>Use the </a:t>
            </a:r>
            <a:r>
              <a:rPr lang="en-GB" sz="2200" u="sng">
                <a:hlinkClick r:id="rId2"/>
              </a:rPr>
              <a:t>timeline</a:t>
            </a:r>
            <a:r>
              <a:rPr lang="en-GB" sz="2200"/>
              <a:t> on the online trail and the </a:t>
            </a:r>
            <a:r>
              <a:rPr lang="en-GB" sz="2200" u="sng">
                <a:hlinkClick r:id="rId3"/>
              </a:rPr>
              <a:t>A short history of Dewsbury</a:t>
            </a:r>
            <a:r>
              <a:rPr lang="en-GB" sz="2200"/>
              <a:t> PowerPoint to help pupils put their favourite building into the wider context of Dewsbury’s history.</a:t>
            </a:r>
            <a:r>
              <a:rPr lang="en-US" sz="2200"/>
              <a:t>​</a:t>
            </a:r>
          </a:p>
          <a:p>
            <a:pPr fontAlgn="base"/>
            <a:r>
              <a:rPr lang="en-GB" sz="2200"/>
              <a:t>​After they’ve found out more, ask pupils if they would still choose the same buildings as their favourite?</a:t>
            </a:r>
            <a:endParaRPr lang="en-US" sz="2200"/>
          </a:p>
          <a:p>
            <a:endParaRPr lang="en-GB" sz="2200"/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4EA2F0BB-7A01-42A8-9C93-55D053E784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9248285">
            <a:off x="3609841" y="4749116"/>
            <a:ext cx="513743" cy="909280"/>
          </a:xfrm>
          <a:prstGeom prst="rect">
            <a:avLst/>
          </a:prstGeom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2C862BB4-909E-4518-99A7-082C0207CA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561028">
            <a:off x="4500318" y="4208116"/>
            <a:ext cx="691566" cy="1224010"/>
          </a:xfrm>
          <a:prstGeom prst="rect">
            <a:avLst/>
          </a:prstGeom>
        </p:spPr>
      </p:pic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4069DCDA-7150-4058-AAA9-27BD11292F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23432" y="549277"/>
            <a:ext cx="3865757" cy="553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24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FF6625-F239-4113-9896-472357D98D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/>
              <a:t>History &amp; Geography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E71D68-0F8F-4439-839C-F6D815FDC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/>
              <a:t>What can the Beeline Heritage Trail tell us about the history and importance of Dewsbury?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D36F87-9056-40EB-9355-9604E544B0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2400" dirty="0"/>
              <a:t>To develop our local history skills by using buildings as historical evidence to find out about our area in the past</a:t>
            </a:r>
            <a:r>
              <a:rPr lang="en-US" sz="2400" dirty="0"/>
              <a:t>​</a:t>
            </a:r>
            <a:endParaRPr lang="en-GB" sz="2400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2400" dirty="0"/>
              <a:t>To develop our geography skills by using maps to find out about our area in the past</a:t>
            </a:r>
            <a:r>
              <a:rPr lang="en-US" sz="2400" dirty="0"/>
              <a:t>​</a:t>
            </a:r>
            <a:endParaRPr lang="en-GB" sz="2400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2400" dirty="0"/>
              <a:t>To investigate why key historical sites in our local area are important</a:t>
            </a:r>
          </a:p>
          <a:p>
            <a:pPr fontAlgn="base"/>
            <a:endParaRPr lang="en-GB" sz="1600" dirty="0"/>
          </a:p>
          <a:p>
            <a:pPr fontAlgn="base"/>
            <a:r>
              <a:rPr lang="en-GB" sz="1400" dirty="0"/>
              <a:t>This PPT is part of the Teaching Activity: </a:t>
            </a:r>
            <a:r>
              <a:rPr lang="en-GB" sz="1400" dirty="0">
                <a:hlinkClick r:id="rId2"/>
              </a:rPr>
              <a:t>What can the Beeline Heritage Trail tell us about the history and importance of Dewsbury?</a:t>
            </a:r>
            <a:endParaRPr lang="en-US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103792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B8FCD-24E5-989C-1103-4EFD43054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GB">
                <a:cs typeface="Arial"/>
              </a:rPr>
              <a:t>Using the trail</a:t>
            </a:r>
            <a:endParaRPr lang="en-GB" b="0">
              <a:cs typeface="Arial"/>
            </a:endParaRPr>
          </a:p>
          <a:p>
            <a:endParaRPr lang="en-GB"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3AD55-20BF-2545-5FF6-6802EA4BC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7" y="2296885"/>
            <a:ext cx="10902206" cy="3319439"/>
          </a:xfrm>
        </p:spPr>
        <p:txBody>
          <a:bodyPr lIns="0" tIns="45720" rIns="90000" bIns="45720" anchor="t"/>
          <a:lstStyle/>
          <a:p>
            <a:pPr>
              <a:spcBef>
                <a:spcPts val="600"/>
              </a:spcBef>
            </a:pPr>
            <a:r>
              <a:rPr lang="en-GB" sz="1800">
                <a:ea typeface="+mn-lt"/>
                <a:cs typeface="+mn-lt"/>
              </a:rPr>
              <a:t>1. Download the </a:t>
            </a:r>
            <a:r>
              <a:rPr lang="en-GB" sz="1800" u="sng">
                <a:ea typeface="+mn-lt"/>
                <a:cs typeface="+mn-lt"/>
                <a:hlinkClick r:id="rId2"/>
              </a:rPr>
              <a:t>PDF version</a:t>
            </a:r>
            <a:r>
              <a:rPr lang="en-GB" sz="1800">
                <a:ea typeface="+mn-lt"/>
                <a:cs typeface="+mn-lt"/>
              </a:rPr>
              <a:t> of the trail and take pupils out to explore the buildings on it OR use the </a:t>
            </a:r>
            <a:r>
              <a:rPr lang="en-GB" sz="1800" u="sng">
                <a:ea typeface="+mn-lt"/>
                <a:cs typeface="+mn-lt"/>
                <a:hlinkClick r:id="rId3"/>
              </a:rPr>
              <a:t>online version</a:t>
            </a:r>
            <a:r>
              <a:rPr lang="en-GB" sz="1800">
                <a:ea typeface="+mn-lt"/>
                <a:cs typeface="+mn-lt"/>
              </a:rPr>
              <a:t> to virtually explore the buildings and find out about them.</a:t>
            </a:r>
            <a:r>
              <a:rPr lang="en-US" sz="1800">
                <a:ea typeface="+mn-lt"/>
                <a:cs typeface="+mn-lt"/>
              </a:rPr>
              <a:t> </a:t>
            </a:r>
            <a:endParaRPr lang="en-US">
              <a:cs typeface="Arial" panose="020B0604020202020204"/>
            </a:endParaRPr>
          </a:p>
          <a:p>
            <a:pPr>
              <a:spcBef>
                <a:spcPts val="600"/>
              </a:spcBef>
            </a:pPr>
            <a:endParaRPr lang="en-US" sz="1800">
              <a:ea typeface="+mn-lt"/>
              <a:cs typeface="+mn-lt"/>
            </a:endParaRPr>
          </a:p>
          <a:p>
            <a:pPr>
              <a:spcBef>
                <a:spcPts val="600"/>
              </a:spcBef>
            </a:pPr>
            <a:r>
              <a:rPr lang="en-GB" sz="1800">
                <a:ea typeface="+mn-lt"/>
                <a:cs typeface="+mn-lt"/>
              </a:rPr>
              <a:t>2. Use the ‘Take 10 Buildings’ slides to find out more about each building, to help pupils choose their favourite building.</a:t>
            </a:r>
            <a:r>
              <a:rPr lang="en-US" sz="1800">
                <a:ea typeface="+mn-lt"/>
                <a:cs typeface="+mn-lt"/>
              </a:rPr>
              <a:t> </a:t>
            </a:r>
          </a:p>
          <a:p>
            <a:pPr>
              <a:spcBef>
                <a:spcPts val="600"/>
              </a:spcBef>
            </a:pPr>
            <a:endParaRPr lang="en-US" sz="1800">
              <a:ea typeface="+mn-lt"/>
              <a:cs typeface="+mn-lt"/>
            </a:endParaRPr>
          </a:p>
          <a:p>
            <a:pPr>
              <a:spcBef>
                <a:spcPts val="600"/>
              </a:spcBef>
            </a:pPr>
            <a:r>
              <a:rPr lang="en-GB" sz="1800">
                <a:ea typeface="+mn-lt"/>
                <a:cs typeface="+mn-lt"/>
              </a:rPr>
              <a:t>3. Pupils use the cut-out and make models of the buildings to create an exhibition. This will allow them to show what they’ve learnt to other pupils/parents.</a:t>
            </a:r>
            <a:r>
              <a:rPr lang="en-US" sz="1800">
                <a:ea typeface="+mn-lt"/>
                <a:cs typeface="+mn-lt"/>
              </a:rPr>
              <a:t> </a:t>
            </a:r>
          </a:p>
          <a:p>
            <a:pPr>
              <a:spcBef>
                <a:spcPts val="600"/>
              </a:spcBef>
            </a:pPr>
            <a:endParaRPr lang="en-US" sz="1800">
              <a:ea typeface="+mn-lt"/>
              <a:cs typeface="+mn-lt"/>
            </a:endParaRPr>
          </a:p>
          <a:p>
            <a:pPr>
              <a:spcBef>
                <a:spcPts val="600"/>
              </a:spcBef>
            </a:pPr>
            <a:r>
              <a:rPr lang="en-GB" sz="1800">
                <a:ea typeface="+mn-lt"/>
                <a:cs typeface="+mn-lt"/>
              </a:rPr>
              <a:t>4. Use the ‘</a:t>
            </a:r>
            <a:r>
              <a:rPr lang="en-GB" sz="1800" u="sng">
                <a:ea typeface="+mn-lt"/>
                <a:cs typeface="+mn-lt"/>
                <a:hlinkClick r:id="rId4"/>
              </a:rPr>
              <a:t>A short history of Dewsbury</a:t>
            </a:r>
            <a:r>
              <a:rPr lang="en-GB" sz="1800">
                <a:ea typeface="+mn-lt"/>
                <a:cs typeface="+mn-lt"/>
              </a:rPr>
              <a:t>’ PowerPoint to help pupils put their favourite building into the wider context of Dewsbury’s history.</a:t>
            </a:r>
            <a:endParaRPr lang="en-US" sz="1800">
              <a:ea typeface="+mn-lt"/>
              <a:cs typeface="+mn-lt"/>
            </a:endParaRPr>
          </a:p>
          <a:p>
            <a:pPr>
              <a:spcBef>
                <a:spcPts val="600"/>
              </a:spcBef>
            </a:pPr>
            <a:endParaRPr lang="en-GB" sz="1800">
              <a:ea typeface="+mn-lt"/>
              <a:cs typeface="+mn-lt"/>
            </a:endParaRPr>
          </a:p>
          <a:p>
            <a:pPr>
              <a:spcBef>
                <a:spcPts val="600"/>
              </a:spcBef>
            </a:pPr>
            <a:endParaRPr lang="en-GB" sz="1800">
              <a:cs typeface="Arial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3B7FF93-16CE-F9DB-28A5-AEFDA7E17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487" y="937652"/>
            <a:ext cx="8638903" cy="98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463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Map&#10;&#10;Description automatically generated">
            <a:extLst>
              <a:ext uri="{FF2B5EF4-FFF2-40B4-BE49-F238E27FC236}">
                <a16:creationId xmlns:a16="http://schemas.microsoft.com/office/drawing/2014/main" id="{A8E1079E-A04D-4BA0-97FF-CC0D0652B59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/>
          <a:srcRect l="4053" t="12577" r="6180" b="18742"/>
          <a:stretch/>
        </p:blipFill>
        <p:spPr>
          <a:xfrm>
            <a:off x="389556" y="1386419"/>
            <a:ext cx="3775513" cy="408516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04B259C-2073-4020-AFDB-32D84F7C1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Using the trail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15400A-BF1B-4E1C-8FA8-B3BC106EC38E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691258" y="4474310"/>
            <a:ext cx="2263258" cy="997270"/>
          </a:xfrm>
        </p:spPr>
        <p:txBody>
          <a:bodyPr/>
          <a:lstStyle/>
          <a:p>
            <a:r>
              <a:rPr lang="en-GB" sz="1800"/>
              <a:t>Or by using the map in </a:t>
            </a:r>
            <a:r>
              <a:rPr lang="en-GB" sz="1800" err="1"/>
              <a:t>Drewsbury</a:t>
            </a:r>
            <a:endParaRPr lang="en-GB" sz="18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B2F3B8-AE77-4AE8-AE54-50F93A0C44B1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515862" y="1447425"/>
            <a:ext cx="2818388" cy="1994540"/>
          </a:xfrm>
        </p:spPr>
        <p:txBody>
          <a:bodyPr/>
          <a:lstStyle/>
          <a:p>
            <a:r>
              <a:rPr lang="en-GB" sz="1800"/>
              <a:t>Follow the trail using either the online version</a:t>
            </a:r>
          </a:p>
        </p:txBody>
      </p:sp>
      <p:pic>
        <p:nvPicPr>
          <p:cNvPr id="12" name="Picture Placeholder 11" descr="Map&#10;&#10;Description automatically generated">
            <a:extLst>
              <a:ext uri="{FF2B5EF4-FFF2-40B4-BE49-F238E27FC236}">
                <a16:creationId xmlns:a16="http://schemas.microsoft.com/office/drawing/2014/main" id="{E0F3431B-92C5-47EE-9A61-CD1B511139A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/>
          <a:srcRect l="6550" r="45950" b="1493"/>
          <a:stretch/>
        </p:blipFill>
        <p:spPr>
          <a:xfrm>
            <a:off x="7480706" y="1447425"/>
            <a:ext cx="3775513" cy="4024155"/>
          </a:xfr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760EDFA-7821-4DAA-B264-9FF4AB633CD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95CC018-E9BD-48CE-87B6-A50B9E67075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A76F2962-ADF7-4B36-A3E5-33B48EC1D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193" y="3294863"/>
            <a:ext cx="16097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Picture Placeholder 39">
            <a:extLst>
              <a:ext uri="{FF2B5EF4-FFF2-40B4-BE49-F238E27FC236}">
                <a16:creationId xmlns:a16="http://schemas.microsoft.com/office/drawing/2014/main" id="{6725A849-9B0C-4C99-B20D-295167B16E9A}"/>
              </a:ext>
            </a:extLst>
          </p:cNvPr>
          <p:cNvSpPr txBox="1">
            <a:spLocks/>
          </p:cNvSpPr>
          <p:nvPr/>
        </p:nvSpPr>
        <p:spPr>
          <a:xfrm>
            <a:off x="5119794" y="2799111"/>
            <a:ext cx="1306714" cy="406058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12" r="-412"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</a:t>
            </a:r>
          </a:p>
        </p:txBody>
      </p:sp>
      <p:sp>
        <p:nvSpPr>
          <p:cNvPr id="17" name="Text Placeholder 41">
            <a:extLst>
              <a:ext uri="{FF2B5EF4-FFF2-40B4-BE49-F238E27FC236}">
                <a16:creationId xmlns:a16="http://schemas.microsoft.com/office/drawing/2014/main" id="{1BC2134F-3203-4E19-9624-B007ADD9C53F}"/>
              </a:ext>
            </a:extLst>
          </p:cNvPr>
          <p:cNvSpPr txBox="1">
            <a:spLocks/>
          </p:cNvSpPr>
          <p:nvPr/>
        </p:nvSpPr>
        <p:spPr>
          <a:xfrm rot="21383919">
            <a:off x="5250559" y="2891640"/>
            <a:ext cx="1045181" cy="194309"/>
          </a:xfrm>
          <a:prstGeom prst="rect">
            <a:avLst/>
          </a:prstGeom>
          <a:solidFill>
            <a:srgbClr val="F5C946"/>
          </a:solidFill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14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Look</a:t>
            </a:r>
          </a:p>
        </p:txBody>
      </p:sp>
    </p:spTree>
    <p:extLst>
      <p:ext uri="{BB962C8B-B14F-4D97-AF65-F5344CB8AC3E}">
        <p14:creationId xmlns:p14="http://schemas.microsoft.com/office/powerpoint/2010/main" val="3497142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C3DDB-22C6-4B1E-9875-67ADDEA73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Take 10 buildings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6A5E9-5808-4CD9-85B2-B1DC9EE43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2154322"/>
            <a:ext cx="10971915" cy="3636115"/>
          </a:xfrm>
        </p:spPr>
        <p:txBody>
          <a:bodyPr/>
          <a:lstStyle/>
          <a:p>
            <a:pPr fontAlgn="base">
              <a:lnSpc>
                <a:spcPct val="150000"/>
              </a:lnSpc>
            </a:pPr>
            <a:r>
              <a:rPr lang="en-GB" sz="2000"/>
              <a:t>Now you’ve followed the trail it’s time to find out a bit more about each of the buildings.</a:t>
            </a:r>
            <a:r>
              <a:rPr lang="en-US" sz="2000"/>
              <a:t>​</a:t>
            </a:r>
          </a:p>
          <a:p>
            <a:pPr fontAlgn="base">
              <a:lnSpc>
                <a:spcPct val="150000"/>
              </a:lnSpc>
            </a:pPr>
            <a:r>
              <a:rPr lang="en-GB" sz="2000"/>
              <a:t>​This will help you to decide which is your favourite building!</a:t>
            </a:r>
            <a:r>
              <a:rPr lang="en-US" sz="2000"/>
              <a:t>​</a:t>
            </a:r>
          </a:p>
          <a:p>
            <a:pPr fontAlgn="base">
              <a:lnSpc>
                <a:spcPct val="150000"/>
              </a:lnSpc>
            </a:pPr>
            <a:r>
              <a:rPr lang="en-GB" sz="2000"/>
              <a:t>Remember, you’ll have to decide:</a:t>
            </a:r>
            <a:r>
              <a:rPr lang="en-US" sz="2000"/>
              <a:t>​</a:t>
            </a:r>
          </a:p>
          <a:p>
            <a:endParaRPr lang="en-GB" sz="140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A6E0461-CC66-49BB-83E7-BCD113148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9" y="1075414"/>
            <a:ext cx="8638903" cy="98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F129837D-95B0-4483-9753-3D38CDCF8B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296"/>
          <a:stretch/>
        </p:blipFill>
        <p:spPr bwMode="auto">
          <a:xfrm>
            <a:off x="8776880" y="1075414"/>
            <a:ext cx="2738846" cy="98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35">
            <a:extLst>
              <a:ext uri="{FF2B5EF4-FFF2-40B4-BE49-F238E27FC236}">
                <a16:creationId xmlns:a16="http://schemas.microsoft.com/office/drawing/2014/main" id="{AB5071AB-F4EE-4F2A-AF5D-7B3268272DAE}"/>
              </a:ext>
            </a:extLst>
          </p:cNvPr>
          <p:cNvSpPr txBox="1">
            <a:spLocks/>
          </p:cNvSpPr>
          <p:nvPr/>
        </p:nvSpPr>
        <p:spPr>
          <a:xfrm flipH="1">
            <a:off x="921276" y="3968454"/>
            <a:ext cx="3614330" cy="2014476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12" r="-412"/>
            </a:stretch>
          </a:blipFill>
        </p:spPr>
        <p:txBody>
          <a:bodyPr lIns="108000" tIns="468000" rIns="108000" bIns="14400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 </a:t>
            </a:r>
            <a:r>
              <a:rPr lang="en-US" sz="1800" b="1"/>
              <a:t>What makes my building special is…</a:t>
            </a:r>
          </a:p>
        </p:txBody>
      </p:sp>
      <p:sp>
        <p:nvSpPr>
          <p:cNvPr id="8" name="Picture Placeholder 27">
            <a:extLst>
              <a:ext uri="{FF2B5EF4-FFF2-40B4-BE49-F238E27FC236}">
                <a16:creationId xmlns:a16="http://schemas.microsoft.com/office/drawing/2014/main" id="{38D0C6BF-3CF9-46F2-8E83-30253DFDDD85}"/>
              </a:ext>
            </a:extLst>
          </p:cNvPr>
          <p:cNvSpPr txBox="1">
            <a:spLocks/>
          </p:cNvSpPr>
          <p:nvPr/>
        </p:nvSpPr>
        <p:spPr>
          <a:xfrm>
            <a:off x="5715702" y="3968454"/>
            <a:ext cx="2994230" cy="2014476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12" r="-412"/>
            </a:stretch>
          </a:blipFill>
        </p:spPr>
        <p:txBody>
          <a:bodyPr lIns="144000" tIns="540000" rIns="144000" bIns="10800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/>
              <a:t>It is my favourite because…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0E16AAB-74EB-4A77-B29B-D0FA11E81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8300" y="3733197"/>
            <a:ext cx="1905000" cy="2149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icture Placeholder 39">
            <a:extLst>
              <a:ext uri="{FF2B5EF4-FFF2-40B4-BE49-F238E27FC236}">
                <a16:creationId xmlns:a16="http://schemas.microsoft.com/office/drawing/2014/main" id="{F278E37C-D3AE-4706-ACF7-FC1BEA52683F}"/>
              </a:ext>
            </a:extLst>
          </p:cNvPr>
          <p:cNvSpPr txBox="1">
            <a:spLocks/>
          </p:cNvSpPr>
          <p:nvPr/>
        </p:nvSpPr>
        <p:spPr>
          <a:xfrm>
            <a:off x="9890028" y="3644162"/>
            <a:ext cx="1306714" cy="406058"/>
          </a:xfrm>
          <a:prstGeom prst="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412" r="-412"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</a:t>
            </a:r>
          </a:p>
        </p:txBody>
      </p:sp>
      <p:sp>
        <p:nvSpPr>
          <p:cNvPr id="11" name="Text Placeholder 41">
            <a:extLst>
              <a:ext uri="{FF2B5EF4-FFF2-40B4-BE49-F238E27FC236}">
                <a16:creationId xmlns:a16="http://schemas.microsoft.com/office/drawing/2014/main" id="{757E4A12-A904-45A4-9B2B-511A2A7533C4}"/>
              </a:ext>
            </a:extLst>
          </p:cNvPr>
          <p:cNvSpPr txBox="1">
            <a:spLocks/>
          </p:cNvSpPr>
          <p:nvPr/>
        </p:nvSpPr>
        <p:spPr>
          <a:xfrm rot="21383919">
            <a:off x="10020793" y="3736691"/>
            <a:ext cx="1045181" cy="194309"/>
          </a:xfrm>
          <a:prstGeom prst="rect">
            <a:avLst/>
          </a:prstGeom>
          <a:solidFill>
            <a:srgbClr val="F5C946"/>
          </a:solidFill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14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Think</a:t>
            </a:r>
          </a:p>
        </p:txBody>
      </p:sp>
    </p:spTree>
    <p:extLst>
      <p:ext uri="{BB962C8B-B14F-4D97-AF65-F5344CB8AC3E}">
        <p14:creationId xmlns:p14="http://schemas.microsoft.com/office/powerpoint/2010/main" val="219396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picture containing building, place of worship, church, chapel&#10;&#10;Description automatically generated">
            <a:extLst>
              <a:ext uri="{FF2B5EF4-FFF2-40B4-BE49-F238E27FC236}">
                <a16:creationId xmlns:a16="http://schemas.microsoft.com/office/drawing/2014/main" id="{6A9CBCFE-3C4B-40EE-BF6E-1BD58F6D27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8457" y="958116"/>
            <a:ext cx="8682661" cy="5693387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4C8DB72-6D68-4A7E-AB11-8932D9BF8C05}"/>
              </a:ext>
            </a:extLst>
          </p:cNvPr>
          <p:cNvSpPr txBox="1">
            <a:spLocks/>
          </p:cNvSpPr>
          <p:nvPr/>
        </p:nvSpPr>
        <p:spPr>
          <a:xfrm>
            <a:off x="921276" y="365126"/>
            <a:ext cx="10996613" cy="71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/>
              <a:t>1. Dewsbury Minster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35E09A-B429-40BE-9AB3-44F7C785B5DC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6AE548-4464-4362-B612-7E36CBAB3A09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485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0">
            <a:extLst>
              <a:ext uri="{FF2B5EF4-FFF2-40B4-BE49-F238E27FC236}">
                <a16:creationId xmlns:a16="http://schemas.microsoft.com/office/drawing/2014/main" id="{056B2E04-15B4-424F-801F-513CBEC81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047" y="3117480"/>
            <a:ext cx="3524250" cy="136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290E8DDA-320B-4A3B-85C9-EB08B11EA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926" y="1100040"/>
            <a:ext cx="3581165" cy="1849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9DC5FCF-D990-47E5-A4C2-CFE4B580B1B8}"/>
              </a:ext>
            </a:extLst>
          </p:cNvPr>
          <p:cNvSpPr txBox="1">
            <a:spLocks/>
          </p:cNvSpPr>
          <p:nvPr/>
        </p:nvSpPr>
        <p:spPr>
          <a:xfrm>
            <a:off x="921276" y="365126"/>
            <a:ext cx="10996613" cy="71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/>
              <a:t>1. Dewsbury Minster</a:t>
            </a: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CFED6E68-7C37-42BF-8697-68F5DA602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422" y="848893"/>
            <a:ext cx="405765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755C75D6-4187-4690-A757-4E11E8443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3259703"/>
            <a:ext cx="38862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DD079E-7132-488F-B3BB-936033627E50}"/>
              </a:ext>
            </a:extLst>
          </p:cNvPr>
          <p:cNvSpPr txBox="1"/>
          <p:nvPr/>
        </p:nvSpPr>
        <p:spPr>
          <a:xfrm>
            <a:off x="1410818" y="1286090"/>
            <a:ext cx="33432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The minster is built on a special site where Paulinus, a Roman missionary and the first Bishop of York, preached in 627.</a:t>
            </a:r>
            <a:r>
              <a:rPr lang="en-US" b="1"/>
              <a:t>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9EE634-CAD0-4B6B-936A-E6B704066081}"/>
              </a:ext>
            </a:extLst>
          </p:cNvPr>
          <p:cNvSpPr txBox="1"/>
          <p:nvPr/>
        </p:nvSpPr>
        <p:spPr>
          <a:xfrm>
            <a:off x="7318609" y="1060754"/>
            <a:ext cx="34756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Patrick Brontë was the curate (parish priest) here from 1809 to 1811. He was the father of the world famous writers, the Brontë sisters.</a:t>
            </a:r>
            <a:endParaRPr lang="en-US" b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89F5E4-B2CF-47DA-82F2-477D8CD024E3}"/>
              </a:ext>
            </a:extLst>
          </p:cNvPr>
          <p:cNvSpPr txBox="1"/>
          <p:nvPr/>
        </p:nvSpPr>
        <p:spPr>
          <a:xfrm>
            <a:off x="919162" y="3429000"/>
            <a:ext cx="33432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The first church was built here in 1220. Amazingly you can still see some of the stonework that dates back to the 1200s.</a:t>
            </a:r>
            <a:endParaRPr lang="en-US" b="1"/>
          </a:p>
        </p:txBody>
      </p:sp>
      <p:pic>
        <p:nvPicPr>
          <p:cNvPr id="9226" name="Picture 10">
            <a:extLst>
              <a:ext uri="{FF2B5EF4-FFF2-40B4-BE49-F238E27FC236}">
                <a16:creationId xmlns:a16="http://schemas.microsoft.com/office/drawing/2014/main" id="{84694036-EFD9-48E6-8549-6956EDE39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926" y="5234618"/>
            <a:ext cx="4107388" cy="125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>
            <a:extLst>
              <a:ext uri="{FF2B5EF4-FFF2-40B4-BE49-F238E27FC236}">
                <a16:creationId xmlns:a16="http://schemas.microsoft.com/office/drawing/2014/main" id="{933481E2-A132-4D30-A317-21762BC99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4791541"/>
            <a:ext cx="3886199" cy="1756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0355F73-8749-4A54-B23C-11201962E266}"/>
              </a:ext>
            </a:extLst>
          </p:cNvPr>
          <p:cNvSpPr txBox="1"/>
          <p:nvPr/>
        </p:nvSpPr>
        <p:spPr>
          <a:xfrm>
            <a:off x="8007022" y="3461285"/>
            <a:ext cx="3343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/>
              <a:t>Much of the church was restored and rebuilt in 1895.</a:t>
            </a:r>
            <a:r>
              <a:rPr lang="en-US" b="1"/>
              <a:t>​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E2B679-EEC7-45C7-9EBF-B372DAD7DA5B}"/>
              </a:ext>
            </a:extLst>
          </p:cNvPr>
          <p:cNvSpPr/>
          <p:nvPr/>
        </p:nvSpPr>
        <p:spPr>
          <a:xfrm>
            <a:off x="1602311" y="5402081"/>
            <a:ext cx="37311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b="1">
                <a:solidFill>
                  <a:srgbClr val="000000"/>
                </a:solidFill>
              </a:rPr>
              <a:t>The tower has a bell which rings on Christmas Eve, a tradition which dates from the 1400s.</a:t>
            </a:r>
            <a:r>
              <a:rPr lang="en-US" b="1">
                <a:solidFill>
                  <a:srgbClr val="000000"/>
                </a:solidFill>
              </a:rPr>
              <a:t>​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C29CA0-89CE-4476-81A3-3796FE5FB7FC}"/>
              </a:ext>
            </a:extLst>
          </p:cNvPr>
          <p:cNvSpPr/>
          <p:nvPr/>
        </p:nvSpPr>
        <p:spPr>
          <a:xfrm>
            <a:off x="7147187" y="5069613"/>
            <a:ext cx="37311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b="1"/>
              <a:t>In 1949 it became a Grade I* listed building. This means it’s one of the most important buildings in the whole country.</a:t>
            </a:r>
            <a:r>
              <a:rPr lang="en-US" b="1"/>
              <a:t>​</a:t>
            </a:r>
          </a:p>
        </p:txBody>
      </p:sp>
      <p:pic>
        <p:nvPicPr>
          <p:cNvPr id="3" name="Picture 2" descr="A picture containing building, place of worship, church, chapel&#10;&#10;Description automatically generated">
            <a:extLst>
              <a:ext uri="{FF2B5EF4-FFF2-40B4-BE49-F238E27FC236}">
                <a16:creationId xmlns:a16="http://schemas.microsoft.com/office/drawing/2014/main" id="{5D584486-ACC1-427E-AA27-1E901D8EB1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4875" y="2975279"/>
            <a:ext cx="2699080" cy="176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60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7" grpId="0"/>
      <p:bldP spid="7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4C8DB72-6D68-4A7E-AB11-8932D9BF8C05}"/>
              </a:ext>
            </a:extLst>
          </p:cNvPr>
          <p:cNvSpPr txBox="1">
            <a:spLocks/>
          </p:cNvSpPr>
          <p:nvPr/>
        </p:nvSpPr>
        <p:spPr>
          <a:xfrm>
            <a:off x="921276" y="365126"/>
            <a:ext cx="10996613" cy="71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/>
              <a:t>2. Greenwood’s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35E09A-B429-40BE-9AB3-44F7C785B5DC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6AE548-4464-4362-B612-7E36CBAB3A09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/>
          </a:p>
        </p:txBody>
      </p:sp>
      <p:pic>
        <p:nvPicPr>
          <p:cNvPr id="7" name="Content Placeholder 6" descr="Diagram&#10;&#10;Description automatically generated">
            <a:extLst>
              <a:ext uri="{FF2B5EF4-FFF2-40B4-BE49-F238E27FC236}">
                <a16:creationId xmlns:a16="http://schemas.microsoft.com/office/drawing/2014/main" id="{0905CBA4-F89B-4B77-B87B-39ACCF1936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1275" y="1149696"/>
            <a:ext cx="9090471" cy="5607207"/>
          </a:xfrm>
        </p:spPr>
      </p:pic>
    </p:spTree>
    <p:extLst>
      <p:ext uri="{BB962C8B-B14F-4D97-AF65-F5344CB8AC3E}">
        <p14:creationId xmlns:p14="http://schemas.microsoft.com/office/powerpoint/2010/main" val="38043634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istoricEngland-Colours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65B9E3"/>
      </a:accent1>
      <a:accent2>
        <a:srgbClr val="F192B3"/>
      </a:accent2>
      <a:accent3>
        <a:srgbClr val="7FB5A9"/>
      </a:accent3>
      <a:accent4>
        <a:srgbClr val="F5C946"/>
      </a:accent4>
      <a:accent5>
        <a:srgbClr val="A761FF"/>
      </a:accent5>
      <a:accent6>
        <a:srgbClr val="F18C5C"/>
      </a:accent6>
      <a:hlink>
        <a:srgbClr val="32A2DB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7B8FA9C4496643A3364BAD06B7A8E6" ma:contentTypeVersion="14" ma:contentTypeDescription="Create a new document." ma:contentTypeScope="" ma:versionID="bc65522e6926bd623cf5ab6ae3c30f73">
  <xsd:schema xmlns:xsd="http://www.w3.org/2001/XMLSchema" xmlns:xs="http://www.w3.org/2001/XMLSchema" xmlns:p="http://schemas.microsoft.com/office/2006/metadata/properties" xmlns:ns3="889b6155-cf3c-45bb-b42b-07061d98ac44" xmlns:ns4="202ec51b-5f43-4cc0-b714-70aa5cb8cc5b" targetNamespace="http://schemas.microsoft.com/office/2006/metadata/properties" ma:root="true" ma:fieldsID="98d32789e9b10bdc8c50c5055dd77445" ns3:_="" ns4:_="">
    <xsd:import namespace="889b6155-cf3c-45bb-b42b-07061d98ac44"/>
    <xsd:import namespace="202ec51b-5f43-4cc0-b714-70aa5cb8cc5b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9b6155-cf3c-45bb-b42b-07061d98ac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ec51b-5f43-4cc0-b714-70aa5cb8cc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921F565-DE58-4D2E-B103-5CB618AE7B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A8A6BD9-7622-47EE-BAC9-2F2C2E7CBB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89b6155-cf3c-45bb-b42b-07061d98ac44"/>
    <ds:schemaRef ds:uri="202ec51b-5f43-4cc0-b714-70aa5cb8cc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16D2E43-4F90-40BF-B410-9AF81C15F411}">
  <ds:schemaRefs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www.w3.org/XML/1998/namespace"/>
    <ds:schemaRef ds:uri="http://purl.org/dc/elements/1.1/"/>
    <ds:schemaRef ds:uri="202ec51b-5f43-4cc0-b714-70aa5cb8cc5b"/>
    <ds:schemaRef ds:uri="http://schemas.microsoft.com/office/2006/documentManagement/types"/>
    <ds:schemaRef ds:uri="889b6155-cf3c-45bb-b42b-07061d98ac44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973</Words>
  <Application>Microsoft Office PowerPoint</Application>
  <PresentationFormat>Widescreen</PresentationFormat>
  <Paragraphs>151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Source Sans Pro Bold</vt:lpstr>
      <vt:lpstr>Times New Roman</vt:lpstr>
      <vt:lpstr>Office Theme</vt:lpstr>
      <vt:lpstr>PowerPoint Presentation</vt:lpstr>
      <vt:lpstr>Additional resources to support this PowerPoint</vt:lpstr>
      <vt:lpstr>What can the Beeline Heritage Trail tell us about the history and importance of Dewsbury?</vt:lpstr>
      <vt:lpstr>Using the trail </vt:lpstr>
      <vt:lpstr>Using the trail</vt:lpstr>
      <vt:lpstr>Take 10 buildings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Take 10 buildings</vt:lpstr>
      <vt:lpstr>Get Creative</vt:lpstr>
      <vt:lpstr>Wider Context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Cheese, Emily-Ann</dc:creator>
  <cp:lastModifiedBy>McHarg, Catherine</cp:lastModifiedBy>
  <cp:revision>3</cp:revision>
  <dcterms:created xsi:type="dcterms:W3CDTF">2022-11-29T11:24:41Z</dcterms:created>
  <dcterms:modified xsi:type="dcterms:W3CDTF">2023-02-27T17:06:06Z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0x010100D67B8FA9C4496643A3364BAD06B7A8E6</vt:lpwstr>
  </property>
</Properties>
</file>