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72" r:id="rId1"/>
  </p:sldMasterIdLst>
  <p:notesMasterIdLst>
    <p:notesMasterId r:id="rId14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58" r:id="rId13"/>
  </p:sldIdLst>
  <p:sldSz cx="12192000" cy="6858000"/>
  <p:notesSz cx="6858000" cy="9144000"/>
  <p:embeddedFontLst>
    <p:embeddedFont>
      <p:font typeface="Aptos" panose="020B0004020202020204" pitchFamily="34" charset="0"/>
      <p:regular r:id="rId15"/>
      <p:bold r:id="rId16"/>
      <p:italic r:id="rId17"/>
      <p:boldItalic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Calibri Light" panose="020F0302020204030204" pitchFamily="34" charset="0"/>
      <p:regular r:id="rId23"/>
      <p:italic r:id="rId24"/>
    </p:embeddedFont>
    <p:embeddedFont>
      <p:font typeface="Nunito" panose="00000500000000000000" pitchFamily="2" charset="0"/>
      <p:regular r:id="rId25"/>
      <p:bold r:id="rId26"/>
      <p:italic r:id="rId27"/>
      <p:boldItalic r:id="rId28"/>
    </p:embeddedFont>
    <p:embeddedFont>
      <p:font typeface="Superclarendon Rg" panose="02060605060000020003" pitchFamily="18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6AE46"/>
    <a:srgbClr val="285022"/>
    <a:srgbClr val="79B963"/>
    <a:srgbClr val="E0C794"/>
    <a:srgbClr val="473E2F"/>
    <a:srgbClr val="E3864B"/>
    <a:srgbClr val="74B75C"/>
    <a:srgbClr val="F49734"/>
    <a:srgbClr val="B65379"/>
    <a:srgbClr val="F6A5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AE2726F-7CE6-4EC7-AE41-9D845C2FBBA6}" v="5" dt="2024-07-29T14:05:08.95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40"/>
    <p:restoredTop sz="96327"/>
  </p:normalViewPr>
  <p:slideViewPr>
    <p:cSldViewPr snapToGrid="0">
      <p:cViewPr varScale="1">
        <p:scale>
          <a:sx n="105" d="100"/>
          <a:sy n="105" d="100"/>
        </p:scale>
        <p:origin x="1188" y="13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21" Type="http://schemas.openxmlformats.org/officeDocument/2006/relationships/font" Target="fonts/font7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font" Target="fonts/font18.fntdata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therine McHarg" userId="88b8f76c-9ae3-4745-88eb-fe0667a22af5" providerId="ADAL" clId="{3AE2726F-7CE6-4EC7-AE41-9D845C2FBBA6}"/>
    <pc:docChg chg="modSld">
      <pc:chgData name="Catherine McHarg" userId="88b8f76c-9ae3-4745-88eb-fe0667a22af5" providerId="ADAL" clId="{3AE2726F-7CE6-4EC7-AE41-9D845C2FBBA6}" dt="2024-07-29T14:05:08.955" v="4" actId="20577"/>
      <pc:docMkLst>
        <pc:docMk/>
      </pc:docMkLst>
      <pc:sldChg chg="modSp">
        <pc:chgData name="Catherine McHarg" userId="88b8f76c-9ae3-4745-88eb-fe0667a22af5" providerId="ADAL" clId="{3AE2726F-7CE6-4EC7-AE41-9D845C2FBBA6}" dt="2024-07-29T13:53:22.292" v="2" actId="20577"/>
        <pc:sldMkLst>
          <pc:docMk/>
          <pc:sldMk cId="3001458843" sldId="259"/>
        </pc:sldMkLst>
        <pc:spChg chg="mod">
          <ac:chgData name="Catherine McHarg" userId="88b8f76c-9ae3-4745-88eb-fe0667a22af5" providerId="ADAL" clId="{3AE2726F-7CE6-4EC7-AE41-9D845C2FBBA6}" dt="2024-07-29T13:53:22.292" v="2" actId="20577"/>
          <ac:spMkLst>
            <pc:docMk/>
            <pc:sldMk cId="3001458843" sldId="259"/>
            <ac:spMk id="8" creationId="{D865BA71-9D09-29EE-229D-D2C900EC273E}"/>
          </ac:spMkLst>
        </pc:spChg>
      </pc:sldChg>
      <pc:sldChg chg="modSp">
        <pc:chgData name="Catherine McHarg" userId="88b8f76c-9ae3-4745-88eb-fe0667a22af5" providerId="ADAL" clId="{3AE2726F-7CE6-4EC7-AE41-9D845C2FBBA6}" dt="2024-07-29T14:05:08.955" v="4" actId="20577"/>
        <pc:sldMkLst>
          <pc:docMk/>
          <pc:sldMk cId="3647200518" sldId="267"/>
        </pc:sldMkLst>
        <pc:spChg chg="mod">
          <ac:chgData name="Catherine McHarg" userId="88b8f76c-9ae3-4745-88eb-fe0667a22af5" providerId="ADAL" clId="{3AE2726F-7CE6-4EC7-AE41-9D845C2FBBA6}" dt="2024-07-29T14:05:08.955" v="4" actId="20577"/>
          <ac:spMkLst>
            <pc:docMk/>
            <pc:sldMk cId="3647200518" sldId="267"/>
            <ac:spMk id="6" creationId="{7F11208C-EE39-534D-DA0A-84E2C20DE17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E35248-FE51-E54E-B3DF-A104F95077C5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A9C89F-BC79-EA45-8B75-0CCB6AC67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3716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375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463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1040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989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185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998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629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985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243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995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335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251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292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030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554B77-1417-F34E-8223-2E34440D6935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7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FE51539-F86B-0575-90EB-12C7FA9C5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A Developing Derby</a:t>
            </a:r>
          </a:p>
        </p:txBody>
      </p:sp>
      <p:pic>
        <p:nvPicPr>
          <p:cNvPr id="9" name="Picture 8" descr="A Developing Derby">
            <a:extLst>
              <a:ext uri="{FF2B5EF4-FFF2-40B4-BE49-F238E27FC236}">
                <a16:creationId xmlns:a16="http://schemas.microsoft.com/office/drawing/2014/main" id="{010DC867-87C8-E427-DD50-9C1E5568531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441"/>
            <a:ext cx="12191999" cy="685655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D44C2D9-BF24-C287-69A3-9644F139F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28960" y="5425440"/>
            <a:ext cx="1463039" cy="1431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588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>
            <a:extLst>
              <a:ext uri="{FF2B5EF4-FFF2-40B4-BE49-F238E27FC236}">
                <a16:creationId xmlns:a16="http://schemas.microsoft.com/office/drawing/2014/main" id="{7DEDEB02-5DAF-1E92-F611-B64975D771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The Headless Cross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DDBC060-5630-C01E-116B-D4217BCDCE5F}"/>
              </a:ext>
            </a:extLst>
          </p:cNvPr>
          <p:cNvSpPr txBox="1">
            <a:spLocks/>
          </p:cNvSpPr>
          <p:nvPr/>
        </p:nvSpPr>
        <p:spPr>
          <a:xfrm>
            <a:off x="494269" y="545698"/>
            <a:ext cx="7574691" cy="73940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dirty="0">
                <a:ln w="12700">
                  <a:noFill/>
                </a:ln>
                <a:latin typeface="Superclarendon Rg" panose="02060605060000020003" pitchFamily="18" charset="77"/>
              </a:rPr>
              <a:t>The Headless Cross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5FACAD5-0945-8E07-7D85-EB277D6995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28960" y="0"/>
            <a:ext cx="1463039" cy="143111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F11208C-EE39-534D-DA0A-84E2C20DE173}"/>
              </a:ext>
            </a:extLst>
          </p:cNvPr>
          <p:cNvSpPr txBox="1"/>
          <p:nvPr/>
        </p:nvSpPr>
        <p:spPr>
          <a:xfrm>
            <a:off x="498389" y="1340647"/>
            <a:ext cx="6483178" cy="7490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500" dirty="0">
                <a:latin typeface="Linkpen 17a Print" panose="03050602060000000000" pitchFamily="66" charset="77"/>
              </a:rPr>
              <a:t>This unusual plinth would have once held a cross, however, sometime in the 15th </a:t>
            </a:r>
            <a:r>
              <a:rPr lang="en-GB" sz="1500">
                <a:latin typeface="Linkpen 17a Print" panose="03050602060000000000" pitchFamily="66" charset="77"/>
              </a:rPr>
              <a:t>century  that </a:t>
            </a:r>
            <a:r>
              <a:rPr lang="en-GB" sz="1500" dirty="0">
                <a:latin typeface="Linkpen 17a Print" panose="03050602060000000000" pitchFamily="66" charset="77"/>
              </a:rPr>
              <a:t>cross was damaged or removed.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BAE4928-A8FE-B6E0-A77C-E6F0AE41300D}"/>
              </a:ext>
            </a:extLst>
          </p:cNvPr>
          <p:cNvSpPr txBox="1"/>
          <p:nvPr/>
        </p:nvSpPr>
        <p:spPr>
          <a:xfrm>
            <a:off x="494269" y="2647357"/>
            <a:ext cx="5404021" cy="7559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500" dirty="0">
                <a:latin typeface="Linkpen 17a Print" panose="03050602060000000000" pitchFamily="66" charset="77"/>
              </a:rPr>
              <a:t>Townspeople would meet at the monument to exchange goods and coins.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F245D80-C9D8-CCF1-ABFA-43202B2E84F7}"/>
              </a:ext>
            </a:extLst>
          </p:cNvPr>
          <p:cNvSpPr txBox="1"/>
          <p:nvPr/>
        </p:nvSpPr>
        <p:spPr>
          <a:xfrm>
            <a:off x="494269" y="3605102"/>
            <a:ext cx="6071288" cy="4097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500" dirty="0">
                <a:latin typeface="Linkpen 17a Print" panose="03050602060000000000" pitchFamily="66" charset="77"/>
              </a:rPr>
              <a:t>On top of the stone sat a vessel containing vinegar.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F45E514-9C9A-A7C5-3BF7-CCE9EA9E60F4}"/>
              </a:ext>
            </a:extLst>
          </p:cNvPr>
          <p:cNvSpPr txBox="1"/>
          <p:nvPr/>
        </p:nvSpPr>
        <p:spPr>
          <a:xfrm>
            <a:off x="494268" y="4216599"/>
            <a:ext cx="6590273" cy="7559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500" dirty="0">
                <a:latin typeface="Linkpen 17a Print" panose="03050602060000000000" pitchFamily="66" charset="77"/>
              </a:rPr>
              <a:t>It was believed that coins placed within the vinegar would rid them of the disease before passing them on.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37B002C-88E3-1E96-9ED0-CC70F3A4DAB0}"/>
              </a:ext>
            </a:extLst>
          </p:cNvPr>
          <p:cNvSpPr txBox="1"/>
          <p:nvPr/>
        </p:nvSpPr>
        <p:spPr>
          <a:xfrm>
            <a:off x="494268" y="5141392"/>
            <a:ext cx="872387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rgbClr val="79B963"/>
                </a:solidFill>
                <a:latin typeface="Superclarendon Rg" panose="02000505080000020003" pitchFamily="2" charset="77"/>
              </a:rPr>
              <a:t>How do you think people felt whilst </a:t>
            </a:r>
          </a:p>
          <a:p>
            <a:r>
              <a:rPr lang="en-GB" sz="2800" dirty="0">
                <a:solidFill>
                  <a:srgbClr val="79B963"/>
                </a:solidFill>
                <a:latin typeface="Superclarendon Rg" panose="02000505080000020003" pitchFamily="2" charset="77"/>
              </a:rPr>
              <a:t>they met and traded by the stone?</a:t>
            </a:r>
          </a:p>
        </p:txBody>
      </p:sp>
      <p:pic>
        <p:nvPicPr>
          <p:cNvPr id="9" name="Picture 8" descr="An illustration of a medieval plague doctor, he wears hooded black robes, a back rimmed hat, goggles, gloves and a beaked white mask. ">
            <a:extLst>
              <a:ext uri="{FF2B5EF4-FFF2-40B4-BE49-F238E27FC236}">
                <a16:creationId xmlns:a16="http://schemas.microsoft.com/office/drawing/2014/main" id="{0C69A52F-7285-7DEC-FC5B-B9873C436D3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5515" y="1486872"/>
            <a:ext cx="3447468" cy="5469982"/>
          </a:xfrm>
          <a:prstGeom prst="rect">
            <a:avLst/>
          </a:prstGeom>
        </p:spPr>
      </p:pic>
      <p:grpSp>
        <p:nvGrpSpPr>
          <p:cNvPr id="15" name="Group 14" descr="A modern day photograph of the headless cross, it's base is made from stone blocks. ">
            <a:extLst>
              <a:ext uri="{FF2B5EF4-FFF2-40B4-BE49-F238E27FC236}">
                <a16:creationId xmlns:a16="http://schemas.microsoft.com/office/drawing/2014/main" id="{827CF1C1-0093-5A3C-E924-09EB9271D987}"/>
              </a:ext>
            </a:extLst>
          </p:cNvPr>
          <p:cNvGrpSpPr/>
          <p:nvPr/>
        </p:nvGrpSpPr>
        <p:grpSpPr>
          <a:xfrm>
            <a:off x="8320216" y="271849"/>
            <a:ext cx="3657601" cy="6367848"/>
            <a:chOff x="8320216" y="271849"/>
            <a:chExt cx="3657601" cy="6367848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EE7CB48-6EF4-8CB1-DB43-A6FCF9050455}"/>
                </a:ext>
              </a:extLst>
            </p:cNvPr>
            <p:cNvSpPr txBox="1"/>
            <p:nvPr/>
          </p:nvSpPr>
          <p:spPr>
            <a:xfrm>
              <a:off x="10856380" y="6369865"/>
              <a:ext cx="1121437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800" dirty="0">
                  <a:solidFill>
                    <a:schemeClr val="bg1">
                      <a:lumMod val="85000"/>
                    </a:schemeClr>
                  </a:solidFill>
                  <a:latin typeface="Nunito" panose="02000503000000000000" pitchFamily="2" charset="77"/>
                </a:rPr>
                <a:t>©google earth 2024</a:t>
              </a:r>
            </a:p>
          </p:txBody>
        </p:sp>
        <p:sp>
          <p:nvSpPr>
            <p:cNvPr id="13" name="Rectangle 12" descr="A black and white illustration of a town devastated by the plague. ">
              <a:extLst>
                <a:ext uri="{FF2B5EF4-FFF2-40B4-BE49-F238E27FC236}">
                  <a16:creationId xmlns:a16="http://schemas.microsoft.com/office/drawing/2014/main" id="{8C91A88A-ED0E-C183-49BB-D01C938CB9D6}"/>
                </a:ext>
              </a:extLst>
            </p:cNvPr>
            <p:cNvSpPr/>
            <p:nvPr/>
          </p:nvSpPr>
          <p:spPr>
            <a:xfrm>
              <a:off x="8320216" y="271849"/>
              <a:ext cx="3649362" cy="63678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47200518"/>
      </p:ext>
    </p:extLst>
  </p:cSld>
  <p:clrMapOvr>
    <a:masterClrMapping/>
  </p:clrMapOvr>
  <p:transition spd="slow">
    <p:wip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6" grpId="0"/>
          <p:bldP spid="2" grpId="0"/>
          <p:bldP spid="4" grpId="0"/>
          <p:bldP spid="5" grpId="0"/>
          <p:bldP spid="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6" grpId="0"/>
          <p:bldP spid="2" grpId="0"/>
          <p:bldP spid="4" grpId="0"/>
          <p:bldP spid="5" grpId="0"/>
          <p:bldP spid="8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>
            <a:extLst>
              <a:ext uri="{FF2B5EF4-FFF2-40B4-BE49-F238E27FC236}">
                <a16:creationId xmlns:a16="http://schemas.microsoft.com/office/drawing/2014/main" id="{1FD8310F-D7BB-779F-A713-05CA32645F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The Growth of Derby</a:t>
            </a:r>
          </a:p>
        </p:txBody>
      </p:sp>
      <p:grpSp>
        <p:nvGrpSpPr>
          <p:cNvPr id="16" name="Group 15" descr="A photograph of an old map of Derbyshire on brown, aged paper. ">
            <a:extLst>
              <a:ext uri="{FF2B5EF4-FFF2-40B4-BE49-F238E27FC236}">
                <a16:creationId xmlns:a16="http://schemas.microsoft.com/office/drawing/2014/main" id="{EA04CF89-2657-FED8-BE30-B32E83C3106C}"/>
              </a:ext>
            </a:extLst>
          </p:cNvPr>
          <p:cNvGrpSpPr/>
          <p:nvPr/>
        </p:nvGrpSpPr>
        <p:grpSpPr>
          <a:xfrm>
            <a:off x="256628" y="271849"/>
            <a:ext cx="8471689" cy="6367848"/>
            <a:chOff x="256628" y="271849"/>
            <a:chExt cx="8471689" cy="6367848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8E86C6E-C938-5548-8756-FF877747D26B}"/>
                </a:ext>
              </a:extLst>
            </p:cNvPr>
            <p:cNvSpPr txBox="1"/>
            <p:nvPr/>
          </p:nvSpPr>
          <p:spPr>
            <a:xfrm>
              <a:off x="7430856" y="6380444"/>
              <a:ext cx="1297461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800" dirty="0">
                  <a:solidFill>
                    <a:schemeClr val="bg2">
                      <a:lumMod val="25000"/>
                    </a:schemeClr>
                  </a:solidFill>
                  <a:latin typeface="Nunito" panose="02000503000000000000" pitchFamily="2" charset="77"/>
                </a:rPr>
                <a:t>©John Speed 1610</a:t>
              </a:r>
            </a:p>
          </p:txBody>
        </p:sp>
        <p:sp>
          <p:nvSpPr>
            <p:cNvPr id="15" name="Rectangle 14" descr="A black and white illustration of a town devastated by the plague. ">
              <a:extLst>
                <a:ext uri="{FF2B5EF4-FFF2-40B4-BE49-F238E27FC236}">
                  <a16:creationId xmlns:a16="http://schemas.microsoft.com/office/drawing/2014/main" id="{738C90D6-746C-9F10-B3F9-D0F347B911D6}"/>
                </a:ext>
              </a:extLst>
            </p:cNvPr>
            <p:cNvSpPr/>
            <p:nvPr/>
          </p:nvSpPr>
          <p:spPr>
            <a:xfrm>
              <a:off x="256628" y="271849"/>
              <a:ext cx="8220107" cy="63678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A6602BD9-F67A-400A-A478-95CCB127DF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5425440"/>
            <a:ext cx="1463039" cy="143111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F11208C-EE39-534D-DA0A-84E2C20DE173}"/>
              </a:ext>
            </a:extLst>
          </p:cNvPr>
          <p:cNvSpPr txBox="1"/>
          <p:nvPr/>
        </p:nvSpPr>
        <p:spPr>
          <a:xfrm>
            <a:off x="8559114" y="362140"/>
            <a:ext cx="3031524" cy="21409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500" dirty="0">
                <a:latin typeface="Linkpen 17a Print" panose="03050602060000000000" pitchFamily="66" charset="77"/>
              </a:rPr>
              <a:t>The people of Derby remained strong and continued to do their best to contribute to the growth of their hometown.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BAE4928-A8FE-B6E0-A77C-E6F0AE41300D}"/>
              </a:ext>
            </a:extLst>
          </p:cNvPr>
          <p:cNvSpPr txBox="1"/>
          <p:nvPr/>
        </p:nvSpPr>
        <p:spPr>
          <a:xfrm>
            <a:off x="8559114" y="2587991"/>
            <a:ext cx="3204518" cy="14484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500" dirty="0">
                <a:latin typeface="Linkpen 17a Print" panose="03050602060000000000" pitchFamily="66" charset="77"/>
              </a:rPr>
              <a:t>Trade eventually did return to normal levels and even expanded in the years following the plague.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F245D80-C9D8-CCF1-ABFA-43202B2E84F7}"/>
              </a:ext>
            </a:extLst>
          </p:cNvPr>
          <p:cNvSpPr txBox="1"/>
          <p:nvPr/>
        </p:nvSpPr>
        <p:spPr>
          <a:xfrm>
            <a:off x="8570839" y="4155212"/>
            <a:ext cx="3277405" cy="7559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500" dirty="0">
                <a:latin typeface="Linkpen 17a Print" panose="03050602060000000000" pitchFamily="66" charset="77"/>
              </a:rPr>
              <a:t>Derby was ready for the Industrial Revolution.</a:t>
            </a:r>
          </a:p>
        </p:txBody>
      </p:sp>
      <p:grpSp>
        <p:nvGrpSpPr>
          <p:cNvPr id="3" name="Group 2" descr="A map of Derbyshire created by John Speed in 1610.&#10;">
            <a:extLst>
              <a:ext uri="{FF2B5EF4-FFF2-40B4-BE49-F238E27FC236}">
                <a16:creationId xmlns:a16="http://schemas.microsoft.com/office/drawing/2014/main" id="{8701D090-9A09-A872-6EDA-CFC8B1785059}"/>
              </a:ext>
            </a:extLst>
          </p:cNvPr>
          <p:cNvGrpSpPr/>
          <p:nvPr/>
        </p:nvGrpSpPr>
        <p:grpSpPr>
          <a:xfrm>
            <a:off x="8657967" y="5122916"/>
            <a:ext cx="3277405" cy="1102225"/>
            <a:chOff x="5071153" y="2450355"/>
            <a:chExt cx="2829336" cy="110222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D592C8D1-C000-D3BC-3D7B-33D69E82A26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5071153" y="2552169"/>
              <a:ext cx="292080" cy="207531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8F01B96-992D-1476-851F-35EB276280A1}"/>
                </a:ext>
              </a:extLst>
            </p:cNvPr>
            <p:cNvSpPr txBox="1"/>
            <p:nvPr/>
          </p:nvSpPr>
          <p:spPr>
            <a:xfrm>
              <a:off x="5333770" y="2450355"/>
              <a:ext cx="2566719" cy="11022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500" dirty="0">
                  <a:latin typeface="Linkpen 17a Print" panose="03050602060000000000" pitchFamily="66" charset="77"/>
                </a:rPr>
                <a:t>A map of Derbyshire created by John Speed in 1610.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042071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10A577AF-DA56-CDBE-F926-0B645BDC6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Timeline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A83EA58F-139B-009A-1E33-FE9F141402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463039" cy="1431118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33B0263F-73B0-0BE8-DB9A-5166C0B02704}"/>
              </a:ext>
            </a:extLst>
          </p:cNvPr>
          <p:cNvSpPr txBox="1">
            <a:spLocks/>
          </p:cNvSpPr>
          <p:nvPr/>
        </p:nvSpPr>
        <p:spPr>
          <a:xfrm>
            <a:off x="3550508" y="463318"/>
            <a:ext cx="5090985" cy="73940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ln w="12700">
                  <a:noFill/>
                </a:ln>
                <a:latin typeface="Superclarendon Rg" panose="02060605060000020003" pitchFamily="18" charset="77"/>
              </a:rPr>
              <a:t>Timeline </a:t>
            </a:r>
          </a:p>
        </p:txBody>
      </p:sp>
      <p:sp>
        <p:nvSpPr>
          <p:cNvPr id="14" name="Line Callout 3 13">
            <a:extLst>
              <a:ext uri="{FF2B5EF4-FFF2-40B4-BE49-F238E27FC236}">
                <a16:creationId xmlns:a16="http://schemas.microsoft.com/office/drawing/2014/main" id="{C8F697A0-4CBD-20FA-26B5-9657186E2D7D}"/>
              </a:ext>
            </a:extLst>
          </p:cNvPr>
          <p:cNvSpPr/>
          <p:nvPr/>
        </p:nvSpPr>
        <p:spPr>
          <a:xfrm flipH="1">
            <a:off x="428813" y="1969476"/>
            <a:ext cx="1669776" cy="1254849"/>
          </a:xfrm>
          <a:prstGeom prst="borderCallout3">
            <a:avLst>
              <a:gd name="adj1" fmla="val 99481"/>
              <a:gd name="adj2" fmla="val 56635"/>
              <a:gd name="adj3" fmla="val 142851"/>
              <a:gd name="adj4" fmla="val 56882"/>
              <a:gd name="adj5" fmla="val 155260"/>
              <a:gd name="adj6" fmla="val 45057"/>
              <a:gd name="adj7" fmla="val 167279"/>
              <a:gd name="adj8" fmla="val 43468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288000"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Superclarendon Rg" panose="02060605060000020003" pitchFamily="18" charset="77"/>
              </a:rPr>
              <a:t>1076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/>
                </a:solidFill>
                <a:latin typeface="Linkpen 17a Print" panose="03050602060000000000" pitchFamily="66" charset="77"/>
              </a:rPr>
              <a:t>St James Priory was built.</a:t>
            </a:r>
          </a:p>
        </p:txBody>
      </p:sp>
      <p:sp>
        <p:nvSpPr>
          <p:cNvPr id="16" name="Line Callout 1 15">
            <a:extLst>
              <a:ext uri="{FF2B5EF4-FFF2-40B4-BE49-F238E27FC236}">
                <a16:creationId xmlns:a16="http://schemas.microsoft.com/office/drawing/2014/main" id="{F405DFD5-4826-A54F-0E74-967A67A44DED}"/>
              </a:ext>
            </a:extLst>
          </p:cNvPr>
          <p:cNvSpPr/>
          <p:nvPr/>
        </p:nvSpPr>
        <p:spPr>
          <a:xfrm>
            <a:off x="2372012" y="1489777"/>
            <a:ext cx="1585871" cy="1773167"/>
          </a:xfrm>
          <a:prstGeom prst="borderCallout1">
            <a:avLst>
              <a:gd name="adj1" fmla="val 99778"/>
              <a:gd name="adj2" fmla="val 5675"/>
              <a:gd name="adj3" fmla="val 124101"/>
              <a:gd name="adj4" fmla="val 5618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50000"/>
              </a:lnSpc>
            </a:pPr>
            <a:endParaRPr lang="en-US" sz="2400" dirty="0">
              <a:solidFill>
                <a:schemeClr val="tx1"/>
              </a:solidFill>
              <a:latin typeface="Superclarendon Rg" panose="02060605060000020003" pitchFamily="18" charset="77"/>
            </a:endParaRPr>
          </a:p>
          <a:p>
            <a:pPr algn="ctr"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Superclarendon Rg" panose="02060605060000020003" pitchFamily="18" charset="77"/>
              </a:rPr>
              <a:t>1157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/>
                </a:solidFill>
                <a:latin typeface="Linkpen 17a Print" panose="03050602060000000000" pitchFamily="66" charset="77"/>
              </a:rPr>
              <a:t>Derby was granted its trading charter by the King.</a:t>
            </a:r>
          </a:p>
          <a:p>
            <a:pPr>
              <a:lnSpc>
                <a:spcPct val="150000"/>
              </a:lnSpc>
            </a:pPr>
            <a:endParaRPr lang="en-US" sz="1300" dirty="0">
              <a:solidFill>
                <a:schemeClr val="tx1"/>
              </a:solidFill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endParaRPr lang="en-US" dirty="0"/>
          </a:p>
        </p:txBody>
      </p:sp>
      <p:sp>
        <p:nvSpPr>
          <p:cNvPr id="2" name="Line Callout 1 1">
            <a:extLst>
              <a:ext uri="{FF2B5EF4-FFF2-40B4-BE49-F238E27FC236}">
                <a16:creationId xmlns:a16="http://schemas.microsoft.com/office/drawing/2014/main" id="{5EEBA285-D35C-6176-962A-2ABCF119DA02}"/>
              </a:ext>
            </a:extLst>
          </p:cNvPr>
          <p:cNvSpPr/>
          <p:nvPr/>
        </p:nvSpPr>
        <p:spPr>
          <a:xfrm>
            <a:off x="4420621" y="1285103"/>
            <a:ext cx="2375833" cy="1977842"/>
          </a:xfrm>
          <a:prstGeom prst="borderCallout1">
            <a:avLst>
              <a:gd name="adj1" fmla="val 99583"/>
              <a:gd name="adj2" fmla="val 11106"/>
              <a:gd name="adj3" fmla="val 119852"/>
              <a:gd name="adj4" fmla="val 11050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50000"/>
              </a:lnSpc>
            </a:pPr>
            <a:endParaRPr lang="en-US" sz="2400" dirty="0">
              <a:solidFill>
                <a:schemeClr val="tx1"/>
              </a:solidFill>
              <a:latin typeface="Superclarendon Rg" panose="02060605060000020003" pitchFamily="18" charset="77"/>
            </a:endParaRPr>
          </a:p>
          <a:p>
            <a:pPr algn="ctr"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Superclarendon Rg" panose="02060605060000020003" pitchFamily="18" charset="77"/>
              </a:rPr>
              <a:t>1300s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/>
                </a:solidFill>
                <a:latin typeface="Linkpen 17a Print" panose="03050602060000000000" pitchFamily="66" charset="77"/>
              </a:rPr>
              <a:t>A moot hall (guild hall) was in use. This was replaced by a stronger structure in the 1500s and again in the 1730s.</a:t>
            </a:r>
          </a:p>
          <a:p>
            <a:pPr>
              <a:lnSpc>
                <a:spcPct val="150000"/>
              </a:lnSpc>
            </a:pPr>
            <a:endParaRPr lang="en-US" sz="1300" dirty="0">
              <a:solidFill>
                <a:schemeClr val="tx1"/>
              </a:solidFill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endParaRPr lang="en-US" dirty="0"/>
          </a:p>
        </p:txBody>
      </p:sp>
      <p:sp>
        <p:nvSpPr>
          <p:cNvPr id="4" name="Line Callout 1 3">
            <a:extLst>
              <a:ext uri="{FF2B5EF4-FFF2-40B4-BE49-F238E27FC236}">
                <a16:creationId xmlns:a16="http://schemas.microsoft.com/office/drawing/2014/main" id="{68AAD2D8-7CD1-7838-E92F-7DEE15C8DE66}"/>
              </a:ext>
            </a:extLst>
          </p:cNvPr>
          <p:cNvSpPr/>
          <p:nvPr/>
        </p:nvSpPr>
        <p:spPr>
          <a:xfrm>
            <a:off x="7093483" y="1496349"/>
            <a:ext cx="2465100" cy="1773167"/>
          </a:xfrm>
          <a:prstGeom prst="borderCallout1">
            <a:avLst>
              <a:gd name="adj1" fmla="val 99778"/>
              <a:gd name="adj2" fmla="val 98642"/>
              <a:gd name="adj3" fmla="val 122401"/>
              <a:gd name="adj4" fmla="val 98789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50000"/>
              </a:lnSpc>
            </a:pPr>
            <a:endParaRPr lang="en-US" sz="2400" dirty="0">
              <a:solidFill>
                <a:schemeClr val="tx1"/>
              </a:solidFill>
              <a:latin typeface="Superclarendon Rg" panose="02060605060000020003" pitchFamily="18" charset="77"/>
            </a:endParaRPr>
          </a:p>
          <a:p>
            <a:pPr algn="ctr"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Superclarendon Rg" panose="02060605060000020003" pitchFamily="18" charset="77"/>
              </a:rPr>
              <a:t>1610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/>
                </a:solidFill>
                <a:latin typeface="Linkpen 17a Print" panose="03050602060000000000" pitchFamily="66" charset="77"/>
              </a:rPr>
              <a:t>John Speed produced a map of Derbyshire – Derby is shown for the first time as a detailed town.</a:t>
            </a:r>
          </a:p>
          <a:p>
            <a:pPr>
              <a:lnSpc>
                <a:spcPct val="150000"/>
              </a:lnSpc>
            </a:pPr>
            <a:endParaRPr lang="en-US" sz="1300" dirty="0">
              <a:solidFill>
                <a:schemeClr val="tx1"/>
              </a:solidFill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endParaRPr lang="en-US" dirty="0"/>
          </a:p>
        </p:txBody>
      </p:sp>
      <p:sp>
        <p:nvSpPr>
          <p:cNvPr id="5" name="Line Callout 3 4">
            <a:extLst>
              <a:ext uri="{FF2B5EF4-FFF2-40B4-BE49-F238E27FC236}">
                <a16:creationId xmlns:a16="http://schemas.microsoft.com/office/drawing/2014/main" id="{B587B636-52BE-BB68-7596-7BA1AF157E3F}"/>
              </a:ext>
            </a:extLst>
          </p:cNvPr>
          <p:cNvSpPr/>
          <p:nvPr/>
        </p:nvSpPr>
        <p:spPr>
          <a:xfrm flipH="1">
            <a:off x="9855612" y="1178169"/>
            <a:ext cx="1669776" cy="2084776"/>
          </a:xfrm>
          <a:prstGeom prst="borderCallout3">
            <a:avLst>
              <a:gd name="adj1" fmla="val 99641"/>
              <a:gd name="adj2" fmla="val 36475"/>
              <a:gd name="adj3" fmla="val 119415"/>
              <a:gd name="adj4" fmla="val 36120"/>
              <a:gd name="adj5" fmla="val 129711"/>
              <a:gd name="adj6" fmla="val 27576"/>
              <a:gd name="adj7" fmla="val 139698"/>
              <a:gd name="adj8" fmla="val 20409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288000" rtlCol="0" anchor="ctr">
            <a:noAutofit/>
          </a:bodyPr>
          <a:lstStyle/>
          <a:p>
            <a:pPr algn="ctr">
              <a:lnSpc>
                <a:spcPct val="150000"/>
              </a:lnSpc>
            </a:pPr>
            <a:endParaRPr lang="en-US" sz="2400" dirty="0">
              <a:solidFill>
                <a:schemeClr val="tx1"/>
              </a:solidFill>
              <a:latin typeface="Superclarendon Rg" panose="02060605060000020003" pitchFamily="18" charset="77"/>
            </a:endParaRPr>
          </a:p>
          <a:p>
            <a:pPr algn="ctr">
              <a:lnSpc>
                <a:spcPct val="150000"/>
              </a:lnSpc>
            </a:pPr>
            <a:endParaRPr lang="en-US" sz="2400" dirty="0">
              <a:solidFill>
                <a:schemeClr val="tx1"/>
              </a:solidFill>
              <a:latin typeface="Superclarendon Rg" panose="02060605060000020003" pitchFamily="18" charset="77"/>
            </a:endParaRPr>
          </a:p>
          <a:p>
            <a:pPr algn="ctr"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Superclarendon Rg" panose="02060605060000020003" pitchFamily="18" charset="77"/>
              </a:rPr>
              <a:t>1700s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/>
                </a:solidFill>
                <a:latin typeface="Linkpen 17a Print" panose="03050602060000000000" pitchFamily="66" charset="77"/>
              </a:rPr>
              <a:t>Derby regrows after the devastating effects of the Black Death.</a:t>
            </a:r>
          </a:p>
          <a:p>
            <a:pPr>
              <a:lnSpc>
                <a:spcPct val="150000"/>
              </a:lnSpc>
            </a:pPr>
            <a:endParaRPr lang="en-US" sz="1300" dirty="0">
              <a:solidFill>
                <a:schemeClr val="tx1"/>
              </a:solidFill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endParaRPr lang="en-US" sz="1300" dirty="0">
              <a:solidFill>
                <a:schemeClr val="tx1"/>
              </a:solidFill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endParaRPr lang="en-US" sz="1300" dirty="0">
              <a:solidFill>
                <a:schemeClr val="tx1"/>
              </a:solidFill>
              <a:latin typeface="Linkpen 17a Print" panose="03050602060000000000" pitchFamily="66" charset="77"/>
            </a:endParaRPr>
          </a:p>
        </p:txBody>
      </p:sp>
      <p:pic>
        <p:nvPicPr>
          <p:cNvPr id="20" name="Picture 19" descr="A timeline spanning from AD 1050 to AD 1750. ">
            <a:extLst>
              <a:ext uri="{FF2B5EF4-FFF2-40B4-BE49-F238E27FC236}">
                <a16:creationId xmlns:a16="http://schemas.microsoft.com/office/drawing/2014/main" id="{37D487F3-F9E3-7B7B-2059-CDD8130CB3C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507" y="3656539"/>
            <a:ext cx="11330693" cy="702410"/>
          </a:xfrm>
          <a:prstGeom prst="rect">
            <a:avLst/>
          </a:prstGeom>
        </p:spPr>
      </p:pic>
      <p:sp>
        <p:nvSpPr>
          <p:cNvPr id="7" name="Line Callout 3 6">
            <a:extLst>
              <a:ext uri="{FF2B5EF4-FFF2-40B4-BE49-F238E27FC236}">
                <a16:creationId xmlns:a16="http://schemas.microsoft.com/office/drawing/2014/main" id="{CF440AE9-4A28-1F3F-5835-26F76074D6F9}"/>
              </a:ext>
            </a:extLst>
          </p:cNvPr>
          <p:cNvSpPr/>
          <p:nvPr/>
        </p:nvSpPr>
        <p:spPr>
          <a:xfrm flipH="1">
            <a:off x="794999" y="4602275"/>
            <a:ext cx="1482208" cy="1497651"/>
          </a:xfrm>
          <a:prstGeom prst="borderCallout3">
            <a:avLst>
              <a:gd name="adj1" fmla="val 389"/>
              <a:gd name="adj2" fmla="val 63522"/>
              <a:gd name="adj3" fmla="val -6571"/>
              <a:gd name="adj4" fmla="val 63467"/>
              <a:gd name="adj5" fmla="val -12552"/>
              <a:gd name="adj6" fmla="val 63435"/>
              <a:gd name="adj7" fmla="val -16549"/>
              <a:gd name="adj8" fmla="val 63508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288000" rtlCol="0" anchor="ctr">
            <a:noAutofit/>
          </a:bodyPr>
          <a:lstStyle/>
          <a:p>
            <a:pPr algn="ctr">
              <a:lnSpc>
                <a:spcPct val="150000"/>
              </a:lnSpc>
            </a:pPr>
            <a:endParaRPr lang="en-US" sz="2400" dirty="0">
              <a:solidFill>
                <a:schemeClr val="tx1"/>
              </a:solidFill>
              <a:latin typeface="Superclarendon Rg" panose="02060605060000020003" pitchFamily="18" charset="77"/>
            </a:endParaRPr>
          </a:p>
          <a:p>
            <a:pPr algn="ctr">
              <a:lnSpc>
                <a:spcPct val="150000"/>
              </a:lnSpc>
            </a:pPr>
            <a:endParaRPr lang="en-US" sz="2400" dirty="0">
              <a:solidFill>
                <a:schemeClr val="tx1"/>
              </a:solidFill>
              <a:latin typeface="Superclarendon Rg" panose="02060605060000020003" pitchFamily="18" charset="77"/>
            </a:endParaRPr>
          </a:p>
          <a:p>
            <a:pPr algn="ctr"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Superclarendon Rg" panose="02060605060000020003" pitchFamily="18" charset="77"/>
              </a:rPr>
              <a:t>1086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/>
                </a:solidFill>
                <a:latin typeface="Linkpen 17a Print" panose="03050602060000000000" pitchFamily="66" charset="77"/>
              </a:rPr>
              <a:t>The Domesday Survey was completed.</a:t>
            </a:r>
          </a:p>
          <a:p>
            <a:pPr>
              <a:lnSpc>
                <a:spcPct val="150000"/>
              </a:lnSpc>
            </a:pPr>
            <a:endParaRPr lang="en-US" sz="1300" dirty="0">
              <a:solidFill>
                <a:schemeClr val="tx1"/>
              </a:solidFill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endParaRPr lang="en-US" sz="1300" dirty="0">
              <a:solidFill>
                <a:schemeClr val="tx1"/>
              </a:solidFill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endParaRPr lang="en-US" sz="1300" dirty="0">
              <a:solidFill>
                <a:schemeClr val="tx1"/>
              </a:solidFill>
              <a:latin typeface="Linkpen 17a Print" panose="03050602060000000000" pitchFamily="66" charset="77"/>
            </a:endParaRPr>
          </a:p>
        </p:txBody>
      </p:sp>
      <p:sp>
        <p:nvSpPr>
          <p:cNvPr id="8" name="Line Callout 1 7">
            <a:extLst>
              <a:ext uri="{FF2B5EF4-FFF2-40B4-BE49-F238E27FC236}">
                <a16:creationId xmlns:a16="http://schemas.microsoft.com/office/drawing/2014/main" id="{68892FA6-9E6D-44DE-1EBC-FDAD386B3652}"/>
              </a:ext>
            </a:extLst>
          </p:cNvPr>
          <p:cNvSpPr/>
          <p:nvPr/>
        </p:nvSpPr>
        <p:spPr>
          <a:xfrm>
            <a:off x="2897819" y="4752053"/>
            <a:ext cx="2291574" cy="1497651"/>
          </a:xfrm>
          <a:prstGeom prst="borderCallout1">
            <a:avLst>
              <a:gd name="adj1" fmla="val -27238"/>
              <a:gd name="adj2" fmla="val 9961"/>
              <a:gd name="adj3" fmla="val 90"/>
              <a:gd name="adj4" fmla="val 9905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50000"/>
              </a:lnSpc>
            </a:pPr>
            <a:endParaRPr lang="en-US" sz="2400" dirty="0">
              <a:solidFill>
                <a:schemeClr val="tx1"/>
              </a:solidFill>
              <a:latin typeface="Superclarendon Rg" panose="02060605060000020003" pitchFamily="18" charset="77"/>
            </a:endParaRPr>
          </a:p>
          <a:p>
            <a:pPr algn="ctr"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Superclarendon Rg" panose="02060605060000020003" pitchFamily="18" charset="77"/>
              </a:rPr>
              <a:t>1200s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/>
                </a:solidFill>
                <a:latin typeface="Linkpen 17a Print" panose="03050602060000000000" pitchFamily="66" charset="77"/>
              </a:rPr>
              <a:t>Many places of worship began to be built in and around Derby.</a:t>
            </a:r>
          </a:p>
          <a:p>
            <a:pPr>
              <a:lnSpc>
                <a:spcPct val="150000"/>
              </a:lnSpc>
            </a:pPr>
            <a:endParaRPr lang="en-US" sz="1300" dirty="0">
              <a:solidFill>
                <a:schemeClr val="tx1"/>
              </a:solidFill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endParaRPr lang="en-US" dirty="0"/>
          </a:p>
        </p:txBody>
      </p:sp>
      <p:sp>
        <p:nvSpPr>
          <p:cNvPr id="9" name="Line Callout 1 8">
            <a:extLst>
              <a:ext uri="{FF2B5EF4-FFF2-40B4-BE49-F238E27FC236}">
                <a16:creationId xmlns:a16="http://schemas.microsoft.com/office/drawing/2014/main" id="{40378B30-9810-F365-BFEB-4A844377B8AA}"/>
              </a:ext>
            </a:extLst>
          </p:cNvPr>
          <p:cNvSpPr/>
          <p:nvPr/>
        </p:nvSpPr>
        <p:spPr>
          <a:xfrm>
            <a:off x="5608538" y="4719483"/>
            <a:ext cx="2867248" cy="1706828"/>
          </a:xfrm>
          <a:prstGeom prst="borderCallout1">
            <a:avLst>
              <a:gd name="adj1" fmla="val -21711"/>
              <a:gd name="adj2" fmla="val 22194"/>
              <a:gd name="adj3" fmla="val -106"/>
              <a:gd name="adj4" fmla="val 2213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50000"/>
              </a:lnSpc>
            </a:pPr>
            <a:endParaRPr lang="en-US" sz="2400" dirty="0">
              <a:solidFill>
                <a:schemeClr val="tx1"/>
              </a:solidFill>
              <a:latin typeface="Superclarendon Rg" panose="02060605060000020003" pitchFamily="18" charset="77"/>
            </a:endParaRPr>
          </a:p>
          <a:p>
            <a:pPr algn="ctr">
              <a:lnSpc>
                <a:spcPct val="150000"/>
              </a:lnSpc>
            </a:pPr>
            <a:endParaRPr lang="en-US" sz="2400" dirty="0">
              <a:solidFill>
                <a:schemeClr val="tx1"/>
              </a:solidFill>
              <a:latin typeface="Superclarendon Rg" panose="02060605060000020003" pitchFamily="18" charset="77"/>
            </a:endParaRPr>
          </a:p>
          <a:p>
            <a:pPr algn="ctr"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Superclarendon Rg" panose="02060605060000020003" pitchFamily="18" charset="77"/>
              </a:rPr>
              <a:t>1400s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/>
                </a:solidFill>
                <a:latin typeface="Linkpen 17a Print" panose="03050602060000000000" pitchFamily="66" charset="77"/>
              </a:rPr>
              <a:t>Market Place was a key location within the town, attracting hundreds of people to buy and sell goods.</a:t>
            </a:r>
          </a:p>
          <a:p>
            <a:pPr>
              <a:lnSpc>
                <a:spcPct val="150000"/>
              </a:lnSpc>
            </a:pPr>
            <a:endParaRPr lang="en-US" sz="1300" dirty="0">
              <a:solidFill>
                <a:schemeClr val="tx1"/>
              </a:solidFill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endParaRPr lang="en-US" sz="1300" dirty="0">
              <a:solidFill>
                <a:schemeClr val="tx1"/>
              </a:solidFill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endParaRPr lang="en-US" sz="1300" dirty="0">
              <a:solidFill>
                <a:schemeClr val="tx1"/>
              </a:solidFill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endParaRPr lang="en-US" dirty="0"/>
          </a:p>
        </p:txBody>
      </p:sp>
      <p:sp>
        <p:nvSpPr>
          <p:cNvPr id="10" name="Line Callout 1 9">
            <a:extLst>
              <a:ext uri="{FF2B5EF4-FFF2-40B4-BE49-F238E27FC236}">
                <a16:creationId xmlns:a16="http://schemas.microsoft.com/office/drawing/2014/main" id="{373C4C5F-AF09-BDB1-67B6-1D0C3F7C83F5}"/>
              </a:ext>
            </a:extLst>
          </p:cNvPr>
          <p:cNvSpPr/>
          <p:nvPr/>
        </p:nvSpPr>
        <p:spPr>
          <a:xfrm>
            <a:off x="8876872" y="4647466"/>
            <a:ext cx="2737766" cy="1706827"/>
          </a:xfrm>
          <a:prstGeom prst="borderCallout1">
            <a:avLst>
              <a:gd name="adj1" fmla="val -17667"/>
              <a:gd name="adj2" fmla="val 52755"/>
              <a:gd name="adj3" fmla="val -611"/>
              <a:gd name="adj4" fmla="val 52698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50000"/>
              </a:lnSpc>
            </a:pPr>
            <a:endParaRPr lang="en-US" sz="2400" dirty="0">
              <a:solidFill>
                <a:schemeClr val="tx1"/>
              </a:solidFill>
              <a:latin typeface="Superclarendon Rg" panose="02060605060000020003" pitchFamily="18" charset="77"/>
            </a:endParaRPr>
          </a:p>
          <a:p>
            <a:pPr algn="ctr">
              <a:lnSpc>
                <a:spcPct val="150000"/>
              </a:lnSpc>
            </a:pPr>
            <a:endParaRPr lang="en-US" sz="2400" dirty="0">
              <a:solidFill>
                <a:schemeClr val="tx1"/>
              </a:solidFill>
              <a:latin typeface="Superclarendon Rg" panose="02060605060000020003" pitchFamily="18" charset="77"/>
            </a:endParaRPr>
          </a:p>
          <a:p>
            <a:pPr algn="ctr"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Superclarendon Rg" panose="02060605060000020003" pitchFamily="18" charset="77"/>
              </a:rPr>
              <a:t>1665</a:t>
            </a:r>
          </a:p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/>
                </a:solidFill>
                <a:latin typeface="Linkpen 17a Print" panose="03050602060000000000" pitchFamily="66" charset="77"/>
              </a:rPr>
              <a:t>Derby suffered from its worst outbreak of the plague. The Black Death had been in Britain since 1348.</a:t>
            </a:r>
          </a:p>
          <a:p>
            <a:pPr>
              <a:lnSpc>
                <a:spcPct val="150000"/>
              </a:lnSpc>
            </a:pPr>
            <a:endParaRPr lang="en-US" sz="1300" dirty="0">
              <a:solidFill>
                <a:schemeClr val="tx1"/>
              </a:solidFill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endParaRPr lang="en-US" sz="1300" dirty="0">
              <a:solidFill>
                <a:schemeClr val="tx1"/>
              </a:solidFill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endParaRPr lang="en-US" sz="1300" dirty="0">
              <a:solidFill>
                <a:schemeClr val="tx1"/>
              </a:solidFill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6372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4" grpId="0" animBg="1"/>
      <p:bldP spid="16" grpId="0" animBg="1"/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837D9869-71E3-96E8-73AF-EEC7B2E9F1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A Priory</a:t>
            </a:r>
          </a:p>
        </p:txBody>
      </p:sp>
      <p:pic>
        <p:nvPicPr>
          <p:cNvPr id="3" name="Picture 2" descr="An illustration of a monk dressed in a black, hooded robe. He has dark brown hair, shaved in a circle at the crown. ">
            <a:extLst>
              <a:ext uri="{FF2B5EF4-FFF2-40B4-BE49-F238E27FC236}">
                <a16:creationId xmlns:a16="http://schemas.microsoft.com/office/drawing/2014/main" id="{147EA7B7-7903-47C6-5EC7-903F233516F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46531" y="373465"/>
            <a:ext cx="2430162" cy="5920175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FDDBC060-5630-C01E-116B-D4217BCDCE5F}"/>
              </a:ext>
            </a:extLst>
          </p:cNvPr>
          <p:cNvSpPr txBox="1">
            <a:spLocks/>
          </p:cNvSpPr>
          <p:nvPr/>
        </p:nvSpPr>
        <p:spPr>
          <a:xfrm>
            <a:off x="2586680" y="628078"/>
            <a:ext cx="7574691" cy="73940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dirty="0">
                <a:ln w="12700">
                  <a:noFill/>
                </a:ln>
                <a:latin typeface="Superclarendon Rg" panose="02060605060000020003" pitchFamily="18" charset="77"/>
              </a:rPr>
              <a:t>A Priory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65BA71-9D09-29EE-229D-D2C900EC273E}"/>
              </a:ext>
            </a:extLst>
          </p:cNvPr>
          <p:cNvSpPr txBox="1"/>
          <p:nvPr/>
        </p:nvSpPr>
        <p:spPr>
          <a:xfrm>
            <a:off x="2594917" y="1501635"/>
            <a:ext cx="7661191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Built in 1076, St James Priory once stood in the heart of Derby on what is now known as St James’s Street.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FB9CCD-A057-99FD-6248-D931324E2605}"/>
              </a:ext>
            </a:extLst>
          </p:cNvPr>
          <p:cNvSpPr txBox="1"/>
          <p:nvPr/>
        </p:nvSpPr>
        <p:spPr>
          <a:xfrm>
            <a:off x="2594917" y="2421713"/>
            <a:ext cx="7661191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This priory was an important place of worship during the Saxon era and this continued throughout the medieval years.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ECAB5C9-A688-0133-C246-0BD7FE65BB27}"/>
              </a:ext>
            </a:extLst>
          </p:cNvPr>
          <p:cNvSpPr txBox="1"/>
          <p:nvPr/>
        </p:nvSpPr>
        <p:spPr>
          <a:xfrm>
            <a:off x="2594918" y="3341791"/>
            <a:ext cx="6145428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As the town built itself around the Priory, it was a home to the Benedictine monks. It eventually became a hospital for the poor and unwell.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B1AB06F-2D0C-8856-625F-2BF525CAC100}"/>
              </a:ext>
            </a:extLst>
          </p:cNvPr>
          <p:cNvSpPr txBox="1"/>
          <p:nvPr/>
        </p:nvSpPr>
        <p:spPr>
          <a:xfrm>
            <a:off x="2594917" y="4631201"/>
            <a:ext cx="668912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After playing an important role in the growth </a:t>
            </a:r>
          </a:p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of the town, it was sadly destroyed during an event known as the dissolution (King Henry VIII ordered that all monasteries be destroyed, beginning in 1536!).</a:t>
            </a:r>
          </a:p>
        </p:txBody>
      </p:sp>
      <p:pic>
        <p:nvPicPr>
          <p:cNvPr id="6" name="Picture 5" descr="An illustration of Henry the 8th's hat. It is a black hat with white feathered trim.">
            <a:extLst>
              <a:ext uri="{FF2B5EF4-FFF2-40B4-BE49-F238E27FC236}">
                <a16:creationId xmlns:a16="http://schemas.microsoft.com/office/drawing/2014/main" id="{5924C2B4-387A-4149-110A-15BE1001078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51519">
            <a:off x="8534675" y="3624570"/>
            <a:ext cx="3203965" cy="17990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4E6ECCF-0320-7F31-2955-970BCAECED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28960" y="5425440"/>
            <a:ext cx="1463039" cy="1431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458843"/>
      </p:ext>
    </p:extLst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4" grpId="0"/>
          <p:bldP spid="11" grpId="0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4" grpId="0"/>
          <p:bldP spid="11" grpId="0"/>
          <p:bldP spid="14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DB87FE73-A1C9-816D-31D6-C3852B9A7E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1086 and beyond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DDBC060-5630-C01E-116B-D4217BCDCE5F}"/>
              </a:ext>
            </a:extLst>
          </p:cNvPr>
          <p:cNvSpPr txBox="1">
            <a:spLocks/>
          </p:cNvSpPr>
          <p:nvPr/>
        </p:nvSpPr>
        <p:spPr>
          <a:xfrm>
            <a:off x="494269" y="562174"/>
            <a:ext cx="7574691" cy="73940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dirty="0">
                <a:ln w="12700">
                  <a:noFill/>
                </a:ln>
                <a:latin typeface="Superclarendon Rg" panose="02060605060000020003" pitchFamily="18" charset="77"/>
              </a:rPr>
              <a:t>1086 and beyond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65BA71-9D09-29EE-229D-D2C900EC273E}"/>
              </a:ext>
            </a:extLst>
          </p:cNvPr>
          <p:cNvSpPr txBox="1"/>
          <p:nvPr/>
        </p:nvSpPr>
        <p:spPr>
          <a:xfrm>
            <a:off x="494269" y="1404878"/>
            <a:ext cx="8896866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After the completion of the Domesday survey, the settlement of Derby continued to grow.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7E863B-A06F-0E72-9928-8547CCBC6186}"/>
              </a:ext>
            </a:extLst>
          </p:cNvPr>
          <p:cNvSpPr txBox="1"/>
          <p:nvPr/>
        </p:nvSpPr>
        <p:spPr>
          <a:xfrm>
            <a:off x="494268" y="2358784"/>
            <a:ext cx="8896866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Many buildings of worship popped up around the town, confirming this population growth.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ECAB5C9-A688-0133-C246-0BD7FE65BB27}"/>
              </a:ext>
            </a:extLst>
          </p:cNvPr>
          <p:cNvSpPr txBox="1"/>
          <p:nvPr/>
        </p:nvSpPr>
        <p:spPr>
          <a:xfrm>
            <a:off x="494268" y="3315638"/>
            <a:ext cx="8740347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As settlements got larger and became towns, they would host markets for all neighbouring boroughs to trade at.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DFDE262-4FC5-6CC9-4FE2-FBB3E6342B14}"/>
              </a:ext>
            </a:extLst>
          </p:cNvPr>
          <p:cNvSpPr txBox="1"/>
          <p:nvPr/>
        </p:nvSpPr>
        <p:spPr>
          <a:xfrm>
            <a:off x="494267" y="4273335"/>
            <a:ext cx="8740347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One way to put your town on the map, was to receive a royal charter from the King.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B1AB06F-2D0C-8856-625F-2BF525CAC100}"/>
              </a:ext>
            </a:extLst>
          </p:cNvPr>
          <p:cNvSpPr txBox="1"/>
          <p:nvPr/>
        </p:nvSpPr>
        <p:spPr>
          <a:xfrm>
            <a:off x="494268" y="5227241"/>
            <a:ext cx="8740347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In 1157, Derby was granted its </a:t>
            </a:r>
            <a:r>
              <a:rPr lang="en-GB" sz="1600">
                <a:latin typeface="Linkpen 17a Print" panose="03050602060000000000" pitchFamily="66" charset="77"/>
              </a:rPr>
              <a:t>trading charter by Henry II, </a:t>
            </a:r>
            <a:r>
              <a:rPr lang="en-GB" sz="1600" dirty="0">
                <a:latin typeface="Linkpen 17a Print" panose="03050602060000000000" pitchFamily="66" charset="77"/>
              </a:rPr>
              <a:t>which gave it more privileges.</a:t>
            </a:r>
          </a:p>
        </p:txBody>
      </p:sp>
      <p:pic>
        <p:nvPicPr>
          <p:cNvPr id="5" name="Picture 4" descr="An illustration of a medieval lord. He wears a red cloak and holds a sword. ">
            <a:extLst>
              <a:ext uri="{FF2B5EF4-FFF2-40B4-BE49-F238E27FC236}">
                <a16:creationId xmlns:a16="http://schemas.microsoft.com/office/drawing/2014/main" id="{CCC7B46F-B069-68A6-32B0-AD425EF1C64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34614" y="602834"/>
            <a:ext cx="2366547" cy="56523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FD0651B-CA6C-4BD7-5911-5E9EC97A88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28960" y="5425440"/>
            <a:ext cx="1463039" cy="1431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011594"/>
      </p:ext>
    </p:extLst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2" grpId="0"/>
          <p:bldP spid="11" grpId="0"/>
          <p:bldP spid="3" grpId="0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2" grpId="0"/>
          <p:bldP spid="11" grpId="0"/>
          <p:bldP spid="3" grpId="0"/>
          <p:bldP spid="1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>
            <a:extLst>
              <a:ext uri="{FF2B5EF4-FFF2-40B4-BE49-F238E27FC236}">
                <a16:creationId xmlns:a16="http://schemas.microsoft.com/office/drawing/2014/main" id="{65E77639-66BF-20D6-81FB-378DEFAC81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What is a charter?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DDBC060-5630-C01E-116B-D4217BCDCE5F}"/>
              </a:ext>
            </a:extLst>
          </p:cNvPr>
          <p:cNvSpPr txBox="1">
            <a:spLocks/>
          </p:cNvSpPr>
          <p:nvPr/>
        </p:nvSpPr>
        <p:spPr>
          <a:xfrm>
            <a:off x="494269" y="545698"/>
            <a:ext cx="7574691" cy="73940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dirty="0">
                <a:ln w="12700">
                  <a:noFill/>
                </a:ln>
                <a:latin typeface="Superclarendon Rg" panose="02060605060000020003" pitchFamily="18" charset="77"/>
              </a:rPr>
              <a:t>What is a charter?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65BA71-9D09-29EE-229D-D2C900EC273E}"/>
              </a:ext>
            </a:extLst>
          </p:cNvPr>
          <p:cNvSpPr txBox="1"/>
          <p:nvPr/>
        </p:nvSpPr>
        <p:spPr>
          <a:xfrm>
            <a:off x="494269" y="1253121"/>
            <a:ext cx="7198618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A charter was granted by the monarch and set the rules of a settlement.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ECAB5C9-A688-0133-C246-0BD7FE65BB27}"/>
              </a:ext>
            </a:extLst>
          </p:cNvPr>
          <p:cNvSpPr txBox="1"/>
          <p:nvPr/>
        </p:nvSpPr>
        <p:spPr>
          <a:xfrm>
            <a:off x="411888" y="2166816"/>
            <a:ext cx="530138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latin typeface="Linkpen 17a Print" panose="03050602060000000000" pitchFamily="66" charset="77"/>
              </a:rPr>
              <a:t>It set out the boundary of the town.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3EC075-2696-28D9-D6A1-38435D305124}"/>
              </a:ext>
            </a:extLst>
          </p:cNvPr>
          <p:cNvSpPr txBox="1"/>
          <p:nvPr/>
        </p:nvSpPr>
        <p:spPr>
          <a:xfrm>
            <a:off x="411889" y="2648505"/>
            <a:ext cx="530138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latin typeface="Linkpen 17a Print" panose="03050602060000000000" pitchFamily="66" charset="77"/>
              </a:rPr>
              <a:t>Decided who could live and work there.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732A994-16F4-C960-1320-F6F02FEF103E}"/>
              </a:ext>
            </a:extLst>
          </p:cNvPr>
          <p:cNvSpPr txBox="1"/>
          <p:nvPr/>
        </p:nvSpPr>
        <p:spPr>
          <a:xfrm>
            <a:off x="411889" y="3130194"/>
            <a:ext cx="6507893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latin typeface="Linkpen 17a Print" panose="03050602060000000000" pitchFamily="66" charset="77"/>
              </a:rPr>
              <a:t>Laid out rules to keep the River Derwent navigable (easy for boats to travel along).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9B2F12E-9C99-1201-4F0C-15CE519004DD}"/>
              </a:ext>
            </a:extLst>
          </p:cNvPr>
          <p:cNvSpPr txBox="1"/>
          <p:nvPr/>
        </p:nvSpPr>
        <p:spPr>
          <a:xfrm>
            <a:off x="411888" y="3981215"/>
            <a:ext cx="6450229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latin typeface="Linkpen 17a Print" panose="03050602060000000000" pitchFamily="66" charset="77"/>
              </a:rPr>
              <a:t>Stated who could be appointed as the official who governed the town.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830EC0-6338-E70F-FD12-32EB6656BABC}"/>
              </a:ext>
            </a:extLst>
          </p:cNvPr>
          <p:cNvSpPr txBox="1"/>
          <p:nvPr/>
        </p:nvSpPr>
        <p:spPr>
          <a:xfrm>
            <a:off x="411888" y="4840474"/>
            <a:ext cx="7933840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latin typeface="Linkpen 17a Print" panose="03050602060000000000" pitchFamily="66" charset="77"/>
              </a:rPr>
              <a:t>Decided when the markets and fairs were to be held </a:t>
            </a:r>
          </a:p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   (markets on Thursday &amp; Friday; two annual fairs).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3657B9-583A-1C62-1435-913888B56C15}"/>
              </a:ext>
            </a:extLst>
          </p:cNvPr>
          <p:cNvSpPr txBox="1"/>
          <p:nvPr/>
        </p:nvSpPr>
        <p:spPr>
          <a:xfrm>
            <a:off x="411888" y="5691495"/>
            <a:ext cx="793384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latin typeface="Linkpen 17a Print" panose="03050602060000000000" pitchFamily="66" charset="77"/>
              </a:rPr>
              <a:t>Established a jail for offenders within the town.</a:t>
            </a:r>
          </a:p>
        </p:txBody>
      </p:sp>
      <p:pic>
        <p:nvPicPr>
          <p:cNvPr id="15" name="Picture 14" descr="An illustration of a medieval peasant woman.  ">
            <a:extLst>
              <a:ext uri="{FF2B5EF4-FFF2-40B4-BE49-F238E27FC236}">
                <a16:creationId xmlns:a16="http://schemas.microsoft.com/office/drawing/2014/main" id="{62530274-0CBC-2BE7-5495-E0B96A867E4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5220" y="2712882"/>
            <a:ext cx="1921649" cy="4137104"/>
          </a:xfrm>
          <a:prstGeom prst="rect">
            <a:avLst/>
          </a:prstGeom>
        </p:spPr>
      </p:pic>
      <p:grpSp>
        <p:nvGrpSpPr>
          <p:cNvPr id="19" name="Group 18" descr="A photograph of the trading charte, written on a large aged brown sheet of paper.">
            <a:extLst>
              <a:ext uri="{FF2B5EF4-FFF2-40B4-BE49-F238E27FC236}">
                <a16:creationId xmlns:a16="http://schemas.microsoft.com/office/drawing/2014/main" id="{0A513EB1-B51B-00B5-C3AE-C98FD9BD3615}"/>
              </a:ext>
            </a:extLst>
          </p:cNvPr>
          <p:cNvGrpSpPr/>
          <p:nvPr/>
        </p:nvGrpSpPr>
        <p:grpSpPr>
          <a:xfrm>
            <a:off x="8427635" y="201656"/>
            <a:ext cx="3541943" cy="6438041"/>
            <a:chOff x="8427635" y="201656"/>
            <a:chExt cx="3541943" cy="643804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B7A304A-0F21-F749-0D08-F322BAD93623}"/>
                </a:ext>
              </a:extLst>
            </p:cNvPr>
            <p:cNvSpPr txBox="1"/>
            <p:nvPr/>
          </p:nvSpPr>
          <p:spPr>
            <a:xfrm>
              <a:off x="8427635" y="201656"/>
              <a:ext cx="1297461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800" dirty="0">
                  <a:solidFill>
                    <a:srgbClr val="E0C794"/>
                  </a:solidFill>
                  <a:latin typeface="Nunito" panose="02000503000000000000" pitchFamily="2" charset="77"/>
                </a:rPr>
                <a:t>©Derby County Council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B6F54F3-A8A4-E5EA-A0DC-8EE39CA8E8E7}"/>
                </a:ext>
              </a:extLst>
            </p:cNvPr>
            <p:cNvSpPr/>
            <p:nvPr/>
          </p:nvSpPr>
          <p:spPr>
            <a:xfrm>
              <a:off x="8481166" y="271849"/>
              <a:ext cx="3488412" cy="63678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 descr="The charter made Derby an attractive place to live and work.&#10;">
            <a:extLst>
              <a:ext uri="{FF2B5EF4-FFF2-40B4-BE49-F238E27FC236}">
                <a16:creationId xmlns:a16="http://schemas.microsoft.com/office/drawing/2014/main" id="{AD93BFAA-1741-4225-0D13-48BBD195BD3F}"/>
              </a:ext>
            </a:extLst>
          </p:cNvPr>
          <p:cNvGrpSpPr/>
          <p:nvPr/>
        </p:nvGrpSpPr>
        <p:grpSpPr>
          <a:xfrm>
            <a:off x="8699157" y="626943"/>
            <a:ext cx="2998574" cy="1372049"/>
            <a:chOff x="8773296" y="3043432"/>
            <a:chExt cx="2998574" cy="1372049"/>
          </a:xfrm>
        </p:grpSpPr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0324B9B0-CC53-DF61-A425-9DEE12E432DC}"/>
                </a:ext>
              </a:extLst>
            </p:cNvPr>
            <p:cNvSpPr/>
            <p:nvPr/>
          </p:nvSpPr>
          <p:spPr>
            <a:xfrm>
              <a:off x="8773296" y="3043432"/>
              <a:ext cx="2998573" cy="1372049"/>
            </a:xfrm>
            <a:prstGeom prst="roundRect">
              <a:avLst>
                <a:gd name="adj" fmla="val 2095"/>
              </a:avLst>
            </a:prstGeom>
            <a:solidFill>
              <a:schemeClr val="bg1">
                <a:alpha val="90054"/>
              </a:schemeClr>
            </a:solidFill>
            <a:ln w="25400">
              <a:solidFill>
                <a:srgbClr val="74B75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6850010-496C-47A7-1664-85C390E5E0B6}"/>
                </a:ext>
              </a:extLst>
            </p:cNvPr>
            <p:cNvSpPr txBox="1"/>
            <p:nvPr/>
          </p:nvSpPr>
          <p:spPr>
            <a:xfrm>
              <a:off x="8826354" y="3120582"/>
              <a:ext cx="2945516" cy="1169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600" dirty="0">
                  <a:latin typeface="Linkpen 17a Print" panose="03050602060000000000" pitchFamily="66" charset="77"/>
                </a:rPr>
                <a:t>The charter made Derby an attractive place to live and work.</a:t>
              </a:r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16DD38E5-9A37-98DC-BC81-866C9B1D07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28960" y="5425440"/>
            <a:ext cx="1463039" cy="1431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126869"/>
      </p:ext>
    </p:extLst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11" grpId="0"/>
          <p:bldP spid="2" grpId="0"/>
          <p:bldP spid="3" grpId="0"/>
          <p:bldP spid="4" grpId="0"/>
          <p:bldP spid="5" grpId="0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11" grpId="0"/>
          <p:bldP spid="2" grpId="0"/>
          <p:bldP spid="3" grpId="0"/>
          <p:bldP spid="4" grpId="0"/>
          <p:bldP spid="5" grpId="0"/>
          <p:bldP spid="6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A159301E-8F1F-79AA-3490-223211218A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Road and River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DDBC060-5630-C01E-116B-D4217BCDCE5F}"/>
              </a:ext>
            </a:extLst>
          </p:cNvPr>
          <p:cNvSpPr txBox="1">
            <a:spLocks/>
          </p:cNvSpPr>
          <p:nvPr/>
        </p:nvSpPr>
        <p:spPr>
          <a:xfrm>
            <a:off x="494270" y="516524"/>
            <a:ext cx="6409036" cy="7394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5400" dirty="0">
                <a:ln w="12700">
                  <a:noFill/>
                </a:ln>
                <a:latin typeface="Superclarendon Rg" panose="02060605060000020003" pitchFamily="18" charset="77"/>
              </a:rPr>
              <a:t>Road and River</a:t>
            </a:r>
          </a:p>
        </p:txBody>
      </p:sp>
      <p:grpSp>
        <p:nvGrpSpPr>
          <p:cNvPr id="4" name="Group 3" descr="An photograph of an old map showing the location of 'Darbye' being close to the river. ">
            <a:extLst>
              <a:ext uri="{FF2B5EF4-FFF2-40B4-BE49-F238E27FC236}">
                <a16:creationId xmlns:a16="http://schemas.microsoft.com/office/drawing/2014/main" id="{6D027B12-9F5F-3281-B018-8B0821845E99}"/>
              </a:ext>
            </a:extLst>
          </p:cNvPr>
          <p:cNvGrpSpPr/>
          <p:nvPr/>
        </p:nvGrpSpPr>
        <p:grpSpPr>
          <a:xfrm>
            <a:off x="575277" y="1285105"/>
            <a:ext cx="6148929" cy="4929449"/>
            <a:chOff x="575277" y="1285105"/>
            <a:chExt cx="6148929" cy="4929449"/>
          </a:xfrm>
        </p:grpSpPr>
        <p:pic>
          <p:nvPicPr>
            <p:cNvPr id="2" name="Picture 1" descr="A close-up of a map&#10;&#10;Description automatically generated">
              <a:extLst>
                <a:ext uri="{FF2B5EF4-FFF2-40B4-BE49-F238E27FC236}">
                  <a16:creationId xmlns:a16="http://schemas.microsoft.com/office/drawing/2014/main" id="{EB28B8D5-1DC4-0E34-7B2D-00E6F9E986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5277" y="1285105"/>
              <a:ext cx="6148929" cy="4929449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5BE6B1F8-F150-F64E-C41F-04D12090B63F}"/>
                </a:ext>
              </a:extLst>
            </p:cNvPr>
            <p:cNvSpPr txBox="1"/>
            <p:nvPr/>
          </p:nvSpPr>
          <p:spPr>
            <a:xfrm>
              <a:off x="766445" y="5983722"/>
              <a:ext cx="1297461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Nunito" panose="02000503000000000000" pitchFamily="2" charset="77"/>
                </a:rPr>
                <a:t>©John Speed 1610</a:t>
              </a:r>
            </a:p>
          </p:txBody>
        </p:sp>
      </p:grpSp>
      <p:sp>
        <p:nvSpPr>
          <p:cNvPr id="11" name="Rounded Rectangle 10" descr="A green shaded circle highlighting the location of Derby being close to the river. ">
            <a:extLst>
              <a:ext uri="{FF2B5EF4-FFF2-40B4-BE49-F238E27FC236}">
                <a16:creationId xmlns:a16="http://schemas.microsoft.com/office/drawing/2014/main" id="{149EF22E-232F-678F-609F-8142063CC098}"/>
              </a:ext>
            </a:extLst>
          </p:cNvPr>
          <p:cNvSpPr/>
          <p:nvPr/>
        </p:nvSpPr>
        <p:spPr>
          <a:xfrm>
            <a:off x="2809481" y="2240691"/>
            <a:ext cx="1548335" cy="676227"/>
          </a:xfrm>
          <a:prstGeom prst="roundRect">
            <a:avLst>
              <a:gd name="adj" fmla="val 50000"/>
            </a:avLst>
          </a:prstGeom>
          <a:solidFill>
            <a:srgbClr val="56AE46">
              <a:alpha val="31000"/>
            </a:srgbClr>
          </a:solidFill>
          <a:ln w="38100">
            <a:solidFill>
              <a:srgbClr val="28502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65BA71-9D09-29EE-229D-D2C900EC273E}"/>
              </a:ext>
            </a:extLst>
          </p:cNvPr>
          <p:cNvSpPr txBox="1"/>
          <p:nvPr/>
        </p:nvSpPr>
        <p:spPr>
          <a:xfrm>
            <a:off x="6903305" y="1130434"/>
            <a:ext cx="4934467" cy="17947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500" dirty="0">
                <a:latin typeface="Linkpen 17a Print" panose="03050602060000000000" pitchFamily="66" charset="77"/>
              </a:rPr>
              <a:t>Derby was exceptionally well placed to grow. Its prime location next to a river, major connecting roads, and central midland location meant that it was an easy town to access.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B27C050-6C08-4D53-0D80-15BAA496F2E2}"/>
              </a:ext>
            </a:extLst>
          </p:cNvPr>
          <p:cNvSpPr txBox="1"/>
          <p:nvPr/>
        </p:nvSpPr>
        <p:spPr>
          <a:xfrm>
            <a:off x="6903306" y="3011718"/>
            <a:ext cx="4637905" cy="21409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500" dirty="0">
                <a:latin typeface="Linkpen 17a Print" panose="03050602060000000000" pitchFamily="66" charset="77"/>
              </a:rPr>
              <a:t>New industries such as cloth making, brewing and later, clock making, began to develop. It became such a hub of creation, that in 1204 the town was granted a merchant's guild and a moot hall was built.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964310-CC38-40D1-91DD-2D783E8869A8}"/>
              </a:ext>
            </a:extLst>
          </p:cNvPr>
          <p:cNvSpPr txBox="1"/>
          <p:nvPr/>
        </p:nvSpPr>
        <p:spPr>
          <a:xfrm>
            <a:off x="6903307" y="5239251"/>
            <a:ext cx="3825654" cy="11022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500" dirty="0">
                <a:latin typeface="Linkpen 17a Print" panose="03050602060000000000" pitchFamily="66" charset="77"/>
              </a:rPr>
              <a:t>This helped to protect workers and give them rights when trading goods.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2607BFC-3D99-DBE3-08B7-793A35187A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28960" y="5425440"/>
            <a:ext cx="1463039" cy="1431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7537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animBg="1"/>
      <p:bldP spid="8" grpId="0"/>
      <p:bldP spid="10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>
            <a:extLst>
              <a:ext uri="{FF2B5EF4-FFF2-40B4-BE49-F238E27FC236}">
                <a16:creationId xmlns:a16="http://schemas.microsoft.com/office/drawing/2014/main" id="{13A10A6D-6DC5-6DD7-2B39-2EFBB5580E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Market Place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DDBC060-5630-C01E-116B-D4217BCDCE5F}"/>
              </a:ext>
            </a:extLst>
          </p:cNvPr>
          <p:cNvSpPr txBox="1">
            <a:spLocks/>
          </p:cNvSpPr>
          <p:nvPr/>
        </p:nvSpPr>
        <p:spPr>
          <a:xfrm>
            <a:off x="494269" y="545698"/>
            <a:ext cx="7574691" cy="73940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dirty="0">
                <a:ln w="12700">
                  <a:noFill/>
                </a:ln>
                <a:latin typeface="Superclarendon Rg" panose="02060605060000020003" pitchFamily="18" charset="77"/>
              </a:rPr>
              <a:t>Market Place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65BA71-9D09-29EE-229D-D2C900EC273E}"/>
              </a:ext>
            </a:extLst>
          </p:cNvPr>
          <p:cNvSpPr txBox="1"/>
          <p:nvPr/>
        </p:nvSpPr>
        <p:spPr>
          <a:xfrm>
            <a:off x="494269" y="1427162"/>
            <a:ext cx="4044780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By the 1300s, Derby's Market Place was a busy hub in the heart of the town.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BAE4928-A8FE-B6E0-A77C-E6F0AE41300D}"/>
              </a:ext>
            </a:extLst>
          </p:cNvPr>
          <p:cNvSpPr txBox="1"/>
          <p:nvPr/>
        </p:nvSpPr>
        <p:spPr>
          <a:xfrm>
            <a:off x="494269" y="2788821"/>
            <a:ext cx="4127158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The Moot Hall was replaced by a timber and stone guild hall – which stood where today’s 19th century building sits.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F02C7ED-1B9E-E66F-9EA3-F221687EF53E}"/>
              </a:ext>
            </a:extLst>
          </p:cNvPr>
          <p:cNvSpPr txBox="1"/>
          <p:nvPr/>
        </p:nvSpPr>
        <p:spPr>
          <a:xfrm>
            <a:off x="494270" y="4519813"/>
            <a:ext cx="2726562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Many streets that span from Market Place also still exist today!</a:t>
            </a:r>
          </a:p>
        </p:txBody>
      </p:sp>
      <p:grpSp>
        <p:nvGrpSpPr>
          <p:cNvPr id="14" name="Group 13" descr="A modern day photograph of Derby's Market Place. ">
            <a:extLst>
              <a:ext uri="{FF2B5EF4-FFF2-40B4-BE49-F238E27FC236}">
                <a16:creationId xmlns:a16="http://schemas.microsoft.com/office/drawing/2014/main" id="{B53D2896-D2B8-853A-DBF2-C8E1C57E4A65}"/>
              </a:ext>
            </a:extLst>
          </p:cNvPr>
          <p:cNvGrpSpPr/>
          <p:nvPr/>
        </p:nvGrpSpPr>
        <p:grpSpPr>
          <a:xfrm>
            <a:off x="4778515" y="1320068"/>
            <a:ext cx="6749250" cy="3542731"/>
            <a:chOff x="4778515" y="1394210"/>
            <a:chExt cx="6749250" cy="3542731"/>
          </a:xfrm>
        </p:grpSpPr>
        <p:pic>
          <p:nvPicPr>
            <p:cNvPr id="4" name="Picture 3" descr="A clock tower in front of a building&#10;&#10;Description automatically generated">
              <a:extLst>
                <a:ext uri="{FF2B5EF4-FFF2-40B4-BE49-F238E27FC236}">
                  <a16:creationId xmlns:a16="http://schemas.microsoft.com/office/drawing/2014/main" id="{59A6143C-398A-70D4-3AA3-D3BC29A0B1B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78515" y="1465469"/>
              <a:ext cx="6509784" cy="3471472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A23C6F3-15E1-A424-DCA5-B776D639D909}"/>
                </a:ext>
              </a:extLst>
            </p:cNvPr>
            <p:cNvSpPr txBox="1"/>
            <p:nvPr/>
          </p:nvSpPr>
          <p:spPr>
            <a:xfrm>
              <a:off x="10230304" y="1394210"/>
              <a:ext cx="1297461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800" dirty="0">
                  <a:solidFill>
                    <a:schemeClr val="bg2">
                      <a:lumMod val="50000"/>
                    </a:schemeClr>
                  </a:solidFill>
                  <a:latin typeface="Nunito" panose="02000503000000000000" pitchFamily="2" charset="77"/>
                </a:rPr>
                <a:t>©google earth 2024</a:t>
              </a:r>
            </a:p>
          </p:txBody>
        </p:sp>
      </p:grpSp>
      <p:pic>
        <p:nvPicPr>
          <p:cNvPr id="10" name="Picture 9" descr="A street sign that reads 'Sadlers Gate'.">
            <a:extLst>
              <a:ext uri="{FF2B5EF4-FFF2-40B4-BE49-F238E27FC236}">
                <a16:creationId xmlns:a16="http://schemas.microsoft.com/office/drawing/2014/main" id="{5FAD6A2F-6E8E-BCF3-0AD0-CE95048C827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67867" b="51189"/>
          <a:stretch/>
        </p:blipFill>
        <p:spPr>
          <a:xfrm>
            <a:off x="3421940" y="4730127"/>
            <a:ext cx="1497673" cy="1376181"/>
          </a:xfrm>
          <a:prstGeom prst="rect">
            <a:avLst/>
          </a:prstGeom>
        </p:spPr>
      </p:pic>
      <p:pic>
        <p:nvPicPr>
          <p:cNvPr id="6" name="Picture 5" descr="A street sign that reads 'Corn Market'.">
            <a:extLst>
              <a:ext uri="{FF2B5EF4-FFF2-40B4-BE49-F238E27FC236}">
                <a16:creationId xmlns:a16="http://schemas.microsoft.com/office/drawing/2014/main" id="{769BBCA8-4D43-75F2-4572-811BFC6D1A6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1061" r="67634"/>
          <a:stretch/>
        </p:blipFill>
        <p:spPr>
          <a:xfrm>
            <a:off x="5047999" y="4107823"/>
            <a:ext cx="1508546" cy="1379785"/>
          </a:xfrm>
          <a:prstGeom prst="rect">
            <a:avLst/>
          </a:prstGeom>
        </p:spPr>
      </p:pic>
      <p:pic>
        <p:nvPicPr>
          <p:cNvPr id="12" name="Picture 11" descr="A street sign that reads 'St Marys Gate'.">
            <a:extLst>
              <a:ext uri="{FF2B5EF4-FFF2-40B4-BE49-F238E27FC236}">
                <a16:creationId xmlns:a16="http://schemas.microsoft.com/office/drawing/2014/main" id="{72303673-0ACB-24C5-F95F-7E5381294DA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3515" t="51802" r="33434"/>
          <a:stretch/>
        </p:blipFill>
        <p:spPr>
          <a:xfrm>
            <a:off x="5975383" y="5026689"/>
            <a:ext cx="1540476" cy="1358898"/>
          </a:xfrm>
          <a:prstGeom prst="rect">
            <a:avLst/>
          </a:prstGeom>
        </p:spPr>
      </p:pic>
      <p:pic>
        <p:nvPicPr>
          <p:cNvPr id="11" name="Picture 10" descr="A street sign that reads 'Bold Lane'.">
            <a:extLst>
              <a:ext uri="{FF2B5EF4-FFF2-40B4-BE49-F238E27FC236}">
                <a16:creationId xmlns:a16="http://schemas.microsoft.com/office/drawing/2014/main" id="{6F1DE12E-AC23-CD05-B24D-C1EB2296901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8028" t="51189"/>
          <a:stretch/>
        </p:blipFill>
        <p:spPr>
          <a:xfrm>
            <a:off x="7628500" y="4424855"/>
            <a:ext cx="1490191" cy="1376182"/>
          </a:xfrm>
          <a:prstGeom prst="rect">
            <a:avLst/>
          </a:prstGeom>
        </p:spPr>
      </p:pic>
      <p:pic>
        <p:nvPicPr>
          <p:cNvPr id="5" name="Picture 4" descr="A street sign that reads 'Iron Gate'.">
            <a:extLst>
              <a:ext uri="{FF2B5EF4-FFF2-40B4-BE49-F238E27FC236}">
                <a16:creationId xmlns:a16="http://schemas.microsoft.com/office/drawing/2014/main" id="{95723F6B-AD1B-24A8-112D-215C5376D29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8028" b="51189"/>
          <a:stretch/>
        </p:blipFill>
        <p:spPr>
          <a:xfrm>
            <a:off x="9983864" y="4042036"/>
            <a:ext cx="1490191" cy="1376181"/>
          </a:xfrm>
          <a:prstGeom prst="rect">
            <a:avLst/>
          </a:prstGeom>
        </p:spPr>
      </p:pic>
      <p:pic>
        <p:nvPicPr>
          <p:cNvPr id="9" name="Picture 8" descr="A street sign that reads 'St James Lane'.">
            <a:extLst>
              <a:ext uri="{FF2B5EF4-FFF2-40B4-BE49-F238E27FC236}">
                <a16:creationId xmlns:a16="http://schemas.microsoft.com/office/drawing/2014/main" id="{818025ED-9FCC-F48C-F1FD-A60EA1C9334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635" r="33784" b="51189"/>
          <a:stretch/>
        </p:blipFill>
        <p:spPr>
          <a:xfrm>
            <a:off x="9201269" y="5009406"/>
            <a:ext cx="1565189" cy="137618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27FA483-8325-D6D0-C750-86CED0A3A5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28960" y="5425440"/>
            <a:ext cx="1463039" cy="1431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698860"/>
      </p:ext>
    </p:extLst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2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7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2" grpId="0"/>
          <p:bldP spid="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2" grpId="0"/>
          <p:bldP spid="3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31BE33B4-D718-9ED0-AFFA-ECAEB313B3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Plague!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DDBC060-5630-C01E-116B-D4217BCDCE5F}"/>
              </a:ext>
            </a:extLst>
          </p:cNvPr>
          <p:cNvSpPr txBox="1">
            <a:spLocks/>
          </p:cNvSpPr>
          <p:nvPr/>
        </p:nvSpPr>
        <p:spPr>
          <a:xfrm>
            <a:off x="494269" y="545698"/>
            <a:ext cx="7574691" cy="73940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dirty="0">
                <a:ln w="12700">
                  <a:noFill/>
                </a:ln>
                <a:latin typeface="Superclarendon Rg" panose="02060605060000020003" pitchFamily="18" charset="77"/>
              </a:rPr>
              <a:t>Plague!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65BA71-9D09-29EE-229D-D2C900EC273E}"/>
              </a:ext>
            </a:extLst>
          </p:cNvPr>
          <p:cNvSpPr txBox="1"/>
          <p:nvPr/>
        </p:nvSpPr>
        <p:spPr>
          <a:xfrm>
            <a:off x="494269" y="1546024"/>
            <a:ext cx="3245709" cy="7559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500" dirty="0">
                <a:latin typeface="Linkpen 17a Print" panose="03050602060000000000" pitchFamily="66" charset="77"/>
              </a:rPr>
              <a:t>In 1348, Derby was home to around 3,500 people!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BAE4928-A8FE-B6E0-A77C-E6F0AE41300D}"/>
              </a:ext>
            </a:extLst>
          </p:cNvPr>
          <p:cNvSpPr txBox="1"/>
          <p:nvPr/>
        </p:nvSpPr>
        <p:spPr>
          <a:xfrm>
            <a:off x="494270" y="2513926"/>
            <a:ext cx="2282798" cy="21409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500" dirty="0">
                <a:latin typeface="Linkpen 17a Print" panose="03050602060000000000" pitchFamily="66" charset="77"/>
              </a:rPr>
              <a:t>The arrival of the Black Death (also known as the plague) soon had a devastating effect on Britain.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D5181E4-1EDF-7C1D-6E87-1F4EFEE72E91}"/>
              </a:ext>
            </a:extLst>
          </p:cNvPr>
          <p:cNvSpPr txBox="1"/>
          <p:nvPr/>
        </p:nvSpPr>
        <p:spPr>
          <a:xfrm>
            <a:off x="494268" y="4866823"/>
            <a:ext cx="2748465" cy="7559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500" dirty="0">
                <a:latin typeface="Linkpen 17a Print" panose="03050602060000000000" pitchFamily="66" charset="77"/>
              </a:rPr>
              <a:t>What was the </a:t>
            </a:r>
          </a:p>
          <a:p>
            <a:pPr>
              <a:lnSpc>
                <a:spcPct val="150000"/>
              </a:lnSpc>
            </a:pPr>
            <a:r>
              <a:rPr lang="en-GB" sz="1500" dirty="0">
                <a:latin typeface="Linkpen 17a Print" panose="03050602060000000000" pitchFamily="66" charset="77"/>
              </a:rPr>
              <a:t>Black Death?</a:t>
            </a:r>
          </a:p>
        </p:txBody>
      </p:sp>
      <p:sp>
        <p:nvSpPr>
          <p:cNvPr id="13" name="Rectangle 12" descr="A black and white illustration of a town devastated by the plague. ">
            <a:extLst>
              <a:ext uri="{FF2B5EF4-FFF2-40B4-BE49-F238E27FC236}">
                <a16:creationId xmlns:a16="http://schemas.microsoft.com/office/drawing/2014/main" id="{506753DD-FC7A-29E5-319F-EA1CAE8164DC}"/>
              </a:ext>
            </a:extLst>
          </p:cNvPr>
          <p:cNvSpPr/>
          <p:nvPr/>
        </p:nvSpPr>
        <p:spPr>
          <a:xfrm>
            <a:off x="3995351" y="271849"/>
            <a:ext cx="7974227" cy="6367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BC2DD91-9EA7-9D8F-5C61-55028A6F81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28960" y="5425440"/>
            <a:ext cx="1463039" cy="1431118"/>
          </a:xfrm>
          <a:prstGeom prst="rect">
            <a:avLst/>
          </a:prstGeom>
        </p:spPr>
      </p:pic>
      <p:grpSp>
        <p:nvGrpSpPr>
          <p:cNvPr id="5" name="Group 4" descr="The charter made Derby an attractive place to live and work.&#10;">
            <a:extLst>
              <a:ext uri="{FF2B5EF4-FFF2-40B4-BE49-F238E27FC236}">
                <a16:creationId xmlns:a16="http://schemas.microsoft.com/office/drawing/2014/main" id="{8352F5F0-AD09-D6ED-0DC6-9587A9C5CE1F}"/>
              </a:ext>
            </a:extLst>
          </p:cNvPr>
          <p:cNvGrpSpPr/>
          <p:nvPr/>
        </p:nvGrpSpPr>
        <p:grpSpPr>
          <a:xfrm>
            <a:off x="4229845" y="713235"/>
            <a:ext cx="3399301" cy="1957305"/>
            <a:chOff x="9161480" y="3043431"/>
            <a:chExt cx="2978910" cy="1957305"/>
          </a:xfrm>
        </p:grpSpPr>
        <p:sp>
          <p:nvSpPr>
            <p:cNvPr id="6" name="Rounded Rectangle 5" descr="Throughout Europe, plague doctors wore elaborate costumes in an attempt &#10;to protect themselves from the Black Death.&#10;">
              <a:extLst>
                <a:ext uri="{FF2B5EF4-FFF2-40B4-BE49-F238E27FC236}">
                  <a16:creationId xmlns:a16="http://schemas.microsoft.com/office/drawing/2014/main" id="{51E01EC2-3994-9092-EAD3-AACACD3E6963}"/>
                </a:ext>
              </a:extLst>
            </p:cNvPr>
            <p:cNvSpPr/>
            <p:nvPr/>
          </p:nvSpPr>
          <p:spPr>
            <a:xfrm>
              <a:off x="9161480" y="3043431"/>
              <a:ext cx="2913694" cy="1957305"/>
            </a:xfrm>
            <a:prstGeom prst="roundRect">
              <a:avLst>
                <a:gd name="adj" fmla="val 2095"/>
              </a:avLst>
            </a:prstGeom>
            <a:solidFill>
              <a:schemeClr val="bg1">
                <a:alpha val="90054"/>
              </a:schemeClr>
            </a:solidFill>
            <a:ln w="25400">
              <a:solidFill>
                <a:srgbClr val="74B75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4AF4827-8493-DC9E-600A-4803214C4603}"/>
                </a:ext>
              </a:extLst>
            </p:cNvPr>
            <p:cNvSpPr txBox="1"/>
            <p:nvPr/>
          </p:nvSpPr>
          <p:spPr>
            <a:xfrm>
              <a:off x="9226696" y="3120582"/>
              <a:ext cx="2913694" cy="17947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500" dirty="0">
                  <a:latin typeface="Linkpen 17a Print" panose="03050602060000000000" pitchFamily="66" charset="77"/>
                </a:rPr>
                <a:t>Throughout Europe, plague doctors wore elaborate costumes in an attempt </a:t>
              </a:r>
            </a:p>
            <a:p>
              <a:pPr>
                <a:lnSpc>
                  <a:spcPct val="150000"/>
                </a:lnSpc>
              </a:pPr>
              <a:r>
                <a:rPr lang="en-GB" sz="1500" dirty="0">
                  <a:latin typeface="Linkpen 17a Print" panose="03050602060000000000" pitchFamily="66" charset="77"/>
                </a:rPr>
                <a:t>to protect themselves from the Black Death.</a:t>
              </a:r>
            </a:p>
          </p:txBody>
        </p:sp>
      </p:grpSp>
      <p:pic>
        <p:nvPicPr>
          <p:cNvPr id="11" name="Picture 10" descr="An illustration of a medieval plague doctor, he wears hooded black robes, a back rimmed hat, goggles, gloves and a beaked white mask. ">
            <a:extLst>
              <a:ext uri="{FF2B5EF4-FFF2-40B4-BE49-F238E27FC236}">
                <a16:creationId xmlns:a16="http://schemas.microsoft.com/office/drawing/2014/main" id="{B3DEA862-A1C0-A70A-4348-69C28215151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514553" y="2098672"/>
            <a:ext cx="3076380" cy="4881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155002"/>
      </p:ext>
    </p:extLst>
  </p:cSld>
  <p:clrMapOvr>
    <a:masterClrMapping/>
  </p:clrMapOvr>
  <p:transition spd="slow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2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2" grpId="0"/>
          <p:bldP spid="10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2E7C19BA-352D-3CD5-234E-02224E8156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Plague 2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DDBC060-5630-C01E-116B-D4217BCDCE5F}"/>
              </a:ext>
            </a:extLst>
          </p:cNvPr>
          <p:cNvSpPr txBox="1">
            <a:spLocks/>
          </p:cNvSpPr>
          <p:nvPr/>
        </p:nvSpPr>
        <p:spPr>
          <a:xfrm>
            <a:off x="494269" y="545698"/>
            <a:ext cx="7574691" cy="73940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dirty="0">
                <a:ln w="12700">
                  <a:noFill/>
                </a:ln>
                <a:latin typeface="Superclarendon Rg" panose="02060605060000020003" pitchFamily="18" charset="77"/>
              </a:rPr>
              <a:t>Plague!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BAE4928-A8FE-B6E0-A77C-E6F0AE41300D}"/>
              </a:ext>
            </a:extLst>
          </p:cNvPr>
          <p:cNvSpPr txBox="1"/>
          <p:nvPr/>
        </p:nvSpPr>
        <p:spPr>
          <a:xfrm>
            <a:off x="437520" y="1335052"/>
            <a:ext cx="3517558" cy="13580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Linkpen 17a Print" panose="03050602060000000000" pitchFamily="66" charset="77"/>
              </a:rPr>
              <a:t>The Black Death was the name for the plague that swept across Europe during the medieval period.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F245D80-C9D8-CCF1-ABFA-43202B2E84F7}"/>
              </a:ext>
            </a:extLst>
          </p:cNvPr>
          <p:cNvSpPr txBox="1"/>
          <p:nvPr/>
        </p:nvSpPr>
        <p:spPr>
          <a:xfrm>
            <a:off x="437521" y="2879147"/>
            <a:ext cx="3295135" cy="16812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Linkpen 17a Print" panose="03050602060000000000" pitchFamily="66" charset="77"/>
              </a:rPr>
              <a:t>It arrived via infected rats and fleas on ships from other countries. It soon spread across Britain with no home or dwelling safe!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F45E514-9C9A-A7C5-3BF7-CCE9EA9E60F4}"/>
              </a:ext>
            </a:extLst>
          </p:cNvPr>
          <p:cNvSpPr txBox="1"/>
          <p:nvPr/>
        </p:nvSpPr>
        <p:spPr>
          <a:xfrm>
            <a:off x="437520" y="4746408"/>
            <a:ext cx="3295136" cy="13580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Linkpen 17a Print" panose="03050602060000000000" pitchFamily="66" charset="77"/>
              </a:rPr>
              <a:t>It was a terrifying time as there was no cure. Large amounts of the population got sick and sadly died.</a:t>
            </a:r>
          </a:p>
        </p:txBody>
      </p:sp>
      <p:sp>
        <p:nvSpPr>
          <p:cNvPr id="11" name="Rectangle 10" descr="A black and white illustration of a town devastated by the plague. ">
            <a:extLst>
              <a:ext uri="{FF2B5EF4-FFF2-40B4-BE49-F238E27FC236}">
                <a16:creationId xmlns:a16="http://schemas.microsoft.com/office/drawing/2014/main" id="{C07AF429-23A8-8CF9-22B9-61E7872DB1A9}"/>
              </a:ext>
            </a:extLst>
          </p:cNvPr>
          <p:cNvSpPr/>
          <p:nvPr/>
        </p:nvSpPr>
        <p:spPr>
          <a:xfrm>
            <a:off x="3995351" y="271849"/>
            <a:ext cx="7974227" cy="6367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92E5DB1-7A12-1AD5-56D4-4422ADA36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28960" y="5425440"/>
            <a:ext cx="1463039" cy="1431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179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A60A8D10-E42C-BD30-13A3-3653F4D5C9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Plague in Derby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DDBC060-5630-C01E-116B-D4217BCDCE5F}"/>
              </a:ext>
            </a:extLst>
          </p:cNvPr>
          <p:cNvSpPr txBox="1">
            <a:spLocks/>
          </p:cNvSpPr>
          <p:nvPr/>
        </p:nvSpPr>
        <p:spPr>
          <a:xfrm>
            <a:off x="494269" y="639090"/>
            <a:ext cx="7574691" cy="73940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dirty="0">
                <a:ln w="12700">
                  <a:noFill/>
                </a:ln>
                <a:latin typeface="Superclarendon Rg" panose="02060605060000020003" pitchFamily="18" charset="77"/>
              </a:rPr>
              <a:t>Plague in Derby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11208C-EE39-534D-DA0A-84E2C20DE173}"/>
              </a:ext>
            </a:extLst>
          </p:cNvPr>
          <p:cNvSpPr txBox="1"/>
          <p:nvPr/>
        </p:nvSpPr>
        <p:spPr>
          <a:xfrm>
            <a:off x="494269" y="1506548"/>
            <a:ext cx="7198618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From the beginning of the Black Death in 1348 – Derby suffered from three large outbreaks of the plague.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BAE4928-A8FE-B6E0-A77C-E6F0AE41300D}"/>
              </a:ext>
            </a:extLst>
          </p:cNvPr>
          <p:cNvSpPr txBox="1"/>
          <p:nvPr/>
        </p:nvSpPr>
        <p:spPr>
          <a:xfrm>
            <a:off x="494269" y="2434820"/>
            <a:ext cx="7198618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The worst outbreak is believed to have taken place in the year 1665.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F245D80-C9D8-CCF1-ABFA-43202B2E84F7}"/>
              </a:ext>
            </a:extLst>
          </p:cNvPr>
          <p:cNvSpPr txBox="1"/>
          <p:nvPr/>
        </p:nvSpPr>
        <p:spPr>
          <a:xfrm>
            <a:off x="494269" y="3363092"/>
            <a:ext cx="7198618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Large numbers of the townspeople fell sick and coming into contact with others became dangerous.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F45E514-9C9A-A7C5-3BF7-CCE9EA9E60F4}"/>
              </a:ext>
            </a:extLst>
          </p:cNvPr>
          <p:cNvSpPr txBox="1"/>
          <p:nvPr/>
        </p:nvSpPr>
        <p:spPr>
          <a:xfrm>
            <a:off x="494269" y="4291364"/>
            <a:ext cx="7198618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People, however, needed to trade so that they could afford food and other goods.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52F35C9-FC6C-3639-E8DF-FEBF1690F1AE}"/>
              </a:ext>
            </a:extLst>
          </p:cNvPr>
          <p:cNvSpPr txBox="1"/>
          <p:nvPr/>
        </p:nvSpPr>
        <p:spPr>
          <a:xfrm>
            <a:off x="494269" y="5219636"/>
            <a:ext cx="7198618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What trade did take place, happened at the market stone on Ashbourne Road.</a:t>
            </a:r>
          </a:p>
        </p:txBody>
      </p:sp>
      <p:pic>
        <p:nvPicPr>
          <p:cNvPr id="10" name="Picture 9" descr="An illustration of a scared medieval woman.">
            <a:extLst>
              <a:ext uri="{FF2B5EF4-FFF2-40B4-BE49-F238E27FC236}">
                <a16:creationId xmlns:a16="http://schemas.microsoft.com/office/drawing/2014/main" id="{835A72A2-8BEE-E36A-29D1-201E47B568C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62177" y="197709"/>
            <a:ext cx="4949261" cy="640903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6065416-7A1A-5DD6-FC2E-9B10714972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28960" y="5425440"/>
            <a:ext cx="1463039" cy="1431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2386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2" grpId="0"/>
      <p:bldP spid="4" grpId="0"/>
      <p:bldP spid="5" grpId="0"/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364</TotalTime>
  <Words>1015</Words>
  <Application>Microsoft Office PowerPoint</Application>
  <PresentationFormat>Widescreen</PresentationFormat>
  <Paragraphs>115</Paragraphs>
  <Slides>12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Aptos</vt:lpstr>
      <vt:lpstr>Nunito</vt:lpstr>
      <vt:lpstr>Superclarendon Rg</vt:lpstr>
      <vt:lpstr>Linkpen 17a Print</vt:lpstr>
      <vt:lpstr>Calibri</vt:lpstr>
      <vt:lpstr>Calibri Light</vt:lpstr>
      <vt:lpstr>Office Theme</vt:lpstr>
      <vt:lpstr>A Developing Derby</vt:lpstr>
      <vt:lpstr>A Priory</vt:lpstr>
      <vt:lpstr>1086 and beyond</vt:lpstr>
      <vt:lpstr>What is a charter?</vt:lpstr>
      <vt:lpstr>Road and River</vt:lpstr>
      <vt:lpstr>Market Place</vt:lpstr>
      <vt:lpstr>Plague!</vt:lpstr>
      <vt:lpstr>Plague 2</vt:lpstr>
      <vt:lpstr>Plague in Derby</vt:lpstr>
      <vt:lpstr>The Headless Cross</vt:lpstr>
      <vt:lpstr>The Growth of Derby</vt:lpstr>
      <vt:lpstr>Timeline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Johnson</dc:creator>
  <cp:lastModifiedBy>Catherine McHarg</cp:lastModifiedBy>
  <cp:revision>30</cp:revision>
  <dcterms:created xsi:type="dcterms:W3CDTF">2022-12-09T08:02:53Z</dcterms:created>
  <dcterms:modified xsi:type="dcterms:W3CDTF">2024-07-29T14:05:19Z</dcterms:modified>
</cp:coreProperties>
</file>