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7" r:id="rId2"/>
    <p:sldId id="260" r:id="rId3"/>
    <p:sldId id="261" r:id="rId4"/>
    <p:sldId id="262" r:id="rId5"/>
    <p:sldId id="263" r:id="rId6"/>
    <p:sldId id="264" r:id="rId7"/>
    <p:sldId id="265" r:id="rId8"/>
    <p:sldId id="266" r:id="rId9"/>
    <p:sldId id="267" r:id="rId10"/>
    <p:sldId id="268" r:id="rId11"/>
    <p:sldId id="289" r:id="rId12"/>
    <p:sldId id="284" r:id="rId13"/>
    <p:sldId id="285" r:id="rId14"/>
    <p:sldId id="269" r:id="rId15"/>
    <p:sldId id="288" r:id="rId16"/>
    <p:sldId id="287" r:id="rId17"/>
    <p:sldId id="283" r:id="rId18"/>
    <p:sldId id="282" r:id="rId19"/>
    <p:sldId id="281" r:id="rId20"/>
    <p:sldId id="280" r:id="rId21"/>
    <p:sldId id="279" r:id="rId22"/>
    <p:sldId id="278" r:id="rId23"/>
    <p:sldId id="277" r:id="rId24"/>
    <p:sldId id="276" r:id="rId25"/>
    <p:sldId id="275" r:id="rId26"/>
    <p:sldId id="274" r:id="rId27"/>
    <p:sldId id="273" r:id="rId28"/>
    <p:sldId id="272" r:id="rId29"/>
    <p:sldId id="271" r:id="rId30"/>
    <p:sldId id="270" r:id="rId31"/>
    <p:sldId id="290" r:id="rId32"/>
    <p:sldId id="296" r:id="rId33"/>
    <p:sldId id="297" r:id="rId34"/>
    <p:sldId id="292" r:id="rId35"/>
    <p:sldId id="293" r:id="rId36"/>
    <p:sldId id="294" r:id="rId37"/>
    <p:sldId id="295" r:id="rId38"/>
    <p:sldId id="298" r:id="rId39"/>
    <p:sldId id="258" r:id="rId40"/>
  </p:sldIdLst>
  <p:sldSz cx="9144000" cy="6858000" type="screen4x3"/>
  <p:notesSz cx="9928225" cy="1435735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317" autoAdjust="0"/>
  </p:normalViewPr>
  <p:slideViewPr>
    <p:cSldViewPr>
      <p:cViewPr>
        <p:scale>
          <a:sx n="80" d="100"/>
          <a:sy n="80" d="100"/>
        </p:scale>
        <p:origin x="-1674" y="2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2231" cy="717868"/>
          </a:xfrm>
          <a:prstGeom prst="rect">
            <a:avLst/>
          </a:prstGeom>
        </p:spPr>
        <p:txBody>
          <a:bodyPr vert="horz" lIns="138769" tIns="69385" rIns="138769" bIns="69385" rtlCol="0"/>
          <a:lstStyle>
            <a:lvl1pPr algn="l">
              <a:defRPr sz="1800"/>
            </a:lvl1pPr>
          </a:lstStyle>
          <a:p>
            <a:endParaRPr lang="en-GB"/>
          </a:p>
        </p:txBody>
      </p:sp>
      <p:sp>
        <p:nvSpPr>
          <p:cNvPr id="3" name="Date Placeholder 2"/>
          <p:cNvSpPr>
            <a:spLocks noGrp="1"/>
          </p:cNvSpPr>
          <p:nvPr>
            <p:ph type="dt" idx="1"/>
          </p:nvPr>
        </p:nvSpPr>
        <p:spPr>
          <a:xfrm>
            <a:off x="5623697" y="0"/>
            <a:ext cx="4302231" cy="717868"/>
          </a:xfrm>
          <a:prstGeom prst="rect">
            <a:avLst/>
          </a:prstGeom>
        </p:spPr>
        <p:txBody>
          <a:bodyPr vert="horz" lIns="138769" tIns="69385" rIns="138769" bIns="69385" rtlCol="0"/>
          <a:lstStyle>
            <a:lvl1pPr algn="r">
              <a:defRPr sz="1800"/>
            </a:lvl1pPr>
          </a:lstStyle>
          <a:p>
            <a:fld id="{030CF0DD-9F83-4D47-AC4A-FA9848FE7211}" type="datetimeFigureOut">
              <a:rPr lang="en-GB" smtClean="0"/>
              <a:t>17/01/2020</a:t>
            </a:fld>
            <a:endParaRPr lang="en-GB"/>
          </a:p>
        </p:txBody>
      </p:sp>
      <p:sp>
        <p:nvSpPr>
          <p:cNvPr id="4" name="Slide Image Placeholder 3"/>
          <p:cNvSpPr>
            <a:spLocks noGrp="1" noRot="1" noChangeAspect="1"/>
          </p:cNvSpPr>
          <p:nvPr>
            <p:ph type="sldImg" idx="2"/>
          </p:nvPr>
        </p:nvSpPr>
        <p:spPr>
          <a:xfrm>
            <a:off x="1374775" y="1076325"/>
            <a:ext cx="7178675" cy="5384800"/>
          </a:xfrm>
          <a:prstGeom prst="rect">
            <a:avLst/>
          </a:prstGeom>
          <a:noFill/>
          <a:ln w="12700">
            <a:solidFill>
              <a:prstClr val="black"/>
            </a:solidFill>
          </a:ln>
        </p:spPr>
        <p:txBody>
          <a:bodyPr vert="horz" lIns="138769" tIns="69385" rIns="138769" bIns="69385" rtlCol="0" anchor="ctr"/>
          <a:lstStyle/>
          <a:p>
            <a:endParaRPr lang="en-GB"/>
          </a:p>
        </p:txBody>
      </p:sp>
      <p:sp>
        <p:nvSpPr>
          <p:cNvPr id="5" name="Notes Placeholder 4"/>
          <p:cNvSpPr>
            <a:spLocks noGrp="1"/>
          </p:cNvSpPr>
          <p:nvPr>
            <p:ph type="body" sz="quarter" idx="3"/>
          </p:nvPr>
        </p:nvSpPr>
        <p:spPr>
          <a:xfrm>
            <a:off x="992823" y="6819741"/>
            <a:ext cx="7942580" cy="6460808"/>
          </a:xfrm>
          <a:prstGeom prst="rect">
            <a:avLst/>
          </a:prstGeom>
        </p:spPr>
        <p:txBody>
          <a:bodyPr vert="horz" lIns="138769" tIns="69385" rIns="138769" bIns="6938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13636990"/>
            <a:ext cx="4302231" cy="717868"/>
          </a:xfrm>
          <a:prstGeom prst="rect">
            <a:avLst/>
          </a:prstGeom>
        </p:spPr>
        <p:txBody>
          <a:bodyPr vert="horz" lIns="138769" tIns="69385" rIns="138769" bIns="69385" rtlCol="0" anchor="b"/>
          <a:lstStyle>
            <a:lvl1pPr algn="l">
              <a:defRPr sz="1800"/>
            </a:lvl1pPr>
          </a:lstStyle>
          <a:p>
            <a:endParaRPr lang="en-GB"/>
          </a:p>
        </p:txBody>
      </p:sp>
      <p:sp>
        <p:nvSpPr>
          <p:cNvPr id="7" name="Slide Number Placeholder 6"/>
          <p:cNvSpPr>
            <a:spLocks noGrp="1"/>
          </p:cNvSpPr>
          <p:nvPr>
            <p:ph type="sldNum" sz="quarter" idx="5"/>
          </p:nvPr>
        </p:nvSpPr>
        <p:spPr>
          <a:xfrm>
            <a:off x="5623697" y="13636990"/>
            <a:ext cx="4302231" cy="717868"/>
          </a:xfrm>
          <a:prstGeom prst="rect">
            <a:avLst/>
          </a:prstGeom>
        </p:spPr>
        <p:txBody>
          <a:bodyPr vert="horz" lIns="138769" tIns="69385" rIns="138769" bIns="69385" rtlCol="0" anchor="b"/>
          <a:lstStyle>
            <a:lvl1pPr algn="r">
              <a:defRPr sz="1800"/>
            </a:lvl1pPr>
          </a:lstStyle>
          <a:p>
            <a:fld id="{9367013D-2417-40FD-BA9D-374DDEDADC98}" type="slidenum">
              <a:rPr lang="en-GB" smtClean="0"/>
              <a:t>‹#›</a:t>
            </a:fld>
            <a:endParaRPr lang="en-GB"/>
          </a:p>
        </p:txBody>
      </p:sp>
    </p:spTree>
    <p:extLst>
      <p:ext uri="{BB962C8B-B14F-4D97-AF65-F5344CB8AC3E}">
        <p14:creationId xmlns:p14="http://schemas.microsoft.com/office/powerpoint/2010/main" val="3507081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historicengland.org.uk/content/docs/education/explorer/bradford-over-time-lesson-three"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800" b="1" dirty="0"/>
              <a:t>Learning Objective</a:t>
            </a:r>
            <a:endParaRPr lang="en-GB" sz="1800" dirty="0"/>
          </a:p>
          <a:p>
            <a:pPr marL="260193" indent="-260193">
              <a:buFont typeface="Arial" panose="020B0604020202020204" pitchFamily="34" charset="0"/>
              <a:buChar char="•"/>
            </a:pPr>
            <a:r>
              <a:rPr lang="en-GB" sz="1800" dirty="0"/>
              <a:t>To organise and categorise examples of change over time in a particular location</a:t>
            </a:r>
          </a:p>
          <a:p>
            <a:r>
              <a:rPr lang="en-GB" sz="1800" b="1" dirty="0"/>
              <a:t>Learning outcomes: Pupils will have</a:t>
            </a:r>
            <a:endParaRPr lang="en-GB" sz="1800" dirty="0"/>
          </a:p>
          <a:p>
            <a:pPr marL="260193" indent="-260193">
              <a:buFont typeface="Arial" panose="020B0604020202020204" pitchFamily="34" charset="0"/>
              <a:buChar char="•"/>
            </a:pPr>
            <a:r>
              <a:rPr lang="en-GB" sz="1800" dirty="0"/>
              <a:t>Discussed how to label changes from the life of a sample individual</a:t>
            </a:r>
          </a:p>
          <a:p>
            <a:pPr marL="260193" indent="-260193">
              <a:buFont typeface="Arial" panose="020B0604020202020204" pitchFamily="34" charset="0"/>
              <a:buChar char="•"/>
            </a:pPr>
            <a:r>
              <a:rPr lang="en-GB" sz="1800" dirty="0"/>
              <a:t>Sorted cards explaining some changes in Bradford`s history, deciding on possible labels for different kinds of change</a:t>
            </a:r>
          </a:p>
          <a:p>
            <a:pPr marL="260193" indent="-260193">
              <a:buFont typeface="Arial" panose="020B0604020202020204" pitchFamily="34" charset="0"/>
              <a:buChar char="•"/>
            </a:pPr>
            <a:r>
              <a:rPr lang="en-GB" sz="1800" dirty="0"/>
              <a:t>Discussed the terms “political, economic, social and religious change”</a:t>
            </a:r>
          </a:p>
          <a:p>
            <a:pPr marL="260193" indent="-260193">
              <a:buFont typeface="Arial" panose="020B0604020202020204" pitchFamily="34" charset="0"/>
              <a:buChar char="•"/>
            </a:pPr>
            <a:r>
              <a:rPr lang="en-GB" sz="1800" dirty="0"/>
              <a:t>Discussed how these might apply to the labels pupils suggested when sorting cards in to groups</a:t>
            </a:r>
          </a:p>
          <a:p>
            <a:pPr marL="260193" indent="-260193">
              <a:buFont typeface="Arial" panose="020B0604020202020204" pitchFamily="34" charset="0"/>
              <a:buChar char="•"/>
            </a:pPr>
            <a:r>
              <a:rPr lang="en-GB" sz="1800" dirty="0"/>
              <a:t>Debated what type of change appears to have most effected Bradford as a whole</a:t>
            </a: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1</a:t>
            </a:fld>
            <a:endParaRPr lang="en-GB" dirty="0"/>
          </a:p>
        </p:txBody>
      </p:sp>
      <p:sp>
        <p:nvSpPr>
          <p:cNvPr id="2" name="Footer Placeholder 1"/>
          <p:cNvSpPr>
            <a:spLocks noGrp="1"/>
          </p:cNvSpPr>
          <p:nvPr>
            <p:ph type="ftr" sz="quarter" idx="4"/>
          </p:nvPr>
        </p:nvSpPr>
        <p:spPr/>
        <p:txBody>
          <a:bodyPr/>
          <a:lstStyle/>
          <a:p>
            <a:pPr>
              <a:defRPr/>
            </a:pPr>
            <a:r>
              <a:rPr lang="en-GB" dirty="0" smtClean="0"/>
              <a:t>Historic England education</a:t>
            </a:r>
            <a:endParaRPr lang="en-GB"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t>Print out 2 copies of this slide</a:t>
            </a:r>
            <a:endParaRPr lang="en-GB" b="1" dirty="0"/>
          </a:p>
        </p:txBody>
      </p:sp>
      <p:sp>
        <p:nvSpPr>
          <p:cNvPr id="4" name="Slide Number Placeholder 3"/>
          <p:cNvSpPr>
            <a:spLocks noGrp="1"/>
          </p:cNvSpPr>
          <p:nvPr>
            <p:ph type="sldNum" sz="quarter" idx="10"/>
          </p:nvPr>
        </p:nvSpPr>
        <p:spPr/>
        <p:txBody>
          <a:bodyPr/>
          <a:lstStyle/>
          <a:p>
            <a:fld id="{9367013D-2417-40FD-BA9D-374DDEDADC98}" type="slidenum">
              <a:rPr lang="en-GB" smtClean="0"/>
              <a:t>10</a:t>
            </a:fld>
            <a:endParaRPr lang="en-GB"/>
          </a:p>
        </p:txBody>
      </p:sp>
    </p:spTree>
    <p:extLst>
      <p:ext uri="{BB962C8B-B14F-4D97-AF65-F5344CB8AC3E}">
        <p14:creationId xmlns:p14="http://schemas.microsoft.com/office/powerpoint/2010/main" val="7245135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t>Print out 2 copies of this slide</a:t>
            </a:r>
            <a:endParaRPr lang="en-GB" b="1" dirty="0"/>
          </a:p>
        </p:txBody>
      </p:sp>
      <p:sp>
        <p:nvSpPr>
          <p:cNvPr id="4" name="Slide Number Placeholder 3"/>
          <p:cNvSpPr>
            <a:spLocks noGrp="1"/>
          </p:cNvSpPr>
          <p:nvPr>
            <p:ph type="sldNum" sz="quarter" idx="10"/>
          </p:nvPr>
        </p:nvSpPr>
        <p:spPr/>
        <p:txBody>
          <a:bodyPr/>
          <a:lstStyle/>
          <a:p>
            <a:fld id="{9367013D-2417-40FD-BA9D-374DDEDADC98}" type="slidenum">
              <a:rPr lang="en-GB" smtClean="0"/>
              <a:t>11</a:t>
            </a:fld>
            <a:endParaRPr lang="en-GB"/>
          </a:p>
        </p:txBody>
      </p:sp>
    </p:spTree>
    <p:extLst>
      <p:ext uri="{BB962C8B-B14F-4D97-AF65-F5344CB8AC3E}">
        <p14:creationId xmlns:p14="http://schemas.microsoft.com/office/powerpoint/2010/main" val="7245135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t>Print out 2 copies of this slide</a:t>
            </a:r>
            <a:endParaRPr lang="en-GB" b="1" dirty="0"/>
          </a:p>
        </p:txBody>
      </p:sp>
      <p:sp>
        <p:nvSpPr>
          <p:cNvPr id="4" name="Slide Number Placeholder 3"/>
          <p:cNvSpPr>
            <a:spLocks noGrp="1"/>
          </p:cNvSpPr>
          <p:nvPr>
            <p:ph type="sldNum" sz="quarter" idx="10"/>
          </p:nvPr>
        </p:nvSpPr>
        <p:spPr/>
        <p:txBody>
          <a:bodyPr/>
          <a:lstStyle/>
          <a:p>
            <a:fld id="{9367013D-2417-40FD-BA9D-374DDEDADC98}" type="slidenum">
              <a:rPr lang="en-GB" smtClean="0"/>
              <a:t>12</a:t>
            </a:fld>
            <a:endParaRPr lang="en-GB"/>
          </a:p>
        </p:txBody>
      </p:sp>
    </p:spTree>
    <p:extLst>
      <p:ext uri="{BB962C8B-B14F-4D97-AF65-F5344CB8AC3E}">
        <p14:creationId xmlns:p14="http://schemas.microsoft.com/office/powerpoint/2010/main" val="7245135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t>Print out 2 copies of this slide</a:t>
            </a:r>
            <a:endParaRPr lang="en-GB" b="1" dirty="0"/>
          </a:p>
        </p:txBody>
      </p:sp>
      <p:sp>
        <p:nvSpPr>
          <p:cNvPr id="4" name="Slide Number Placeholder 3"/>
          <p:cNvSpPr>
            <a:spLocks noGrp="1"/>
          </p:cNvSpPr>
          <p:nvPr>
            <p:ph type="sldNum" sz="quarter" idx="10"/>
          </p:nvPr>
        </p:nvSpPr>
        <p:spPr/>
        <p:txBody>
          <a:bodyPr/>
          <a:lstStyle/>
          <a:p>
            <a:fld id="{9367013D-2417-40FD-BA9D-374DDEDADC98}" type="slidenum">
              <a:rPr lang="en-GB" smtClean="0"/>
              <a:t>13</a:t>
            </a:fld>
            <a:endParaRPr lang="en-GB"/>
          </a:p>
        </p:txBody>
      </p:sp>
    </p:spTree>
    <p:extLst>
      <p:ext uri="{BB962C8B-B14F-4D97-AF65-F5344CB8AC3E}">
        <p14:creationId xmlns:p14="http://schemas.microsoft.com/office/powerpoint/2010/main" val="7245135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t>Print out 2 copies of this slide</a:t>
            </a:r>
            <a:endParaRPr lang="en-GB" b="1" dirty="0"/>
          </a:p>
        </p:txBody>
      </p:sp>
      <p:sp>
        <p:nvSpPr>
          <p:cNvPr id="4" name="Slide Number Placeholder 3"/>
          <p:cNvSpPr>
            <a:spLocks noGrp="1"/>
          </p:cNvSpPr>
          <p:nvPr>
            <p:ph type="sldNum" sz="quarter" idx="10"/>
          </p:nvPr>
        </p:nvSpPr>
        <p:spPr/>
        <p:txBody>
          <a:bodyPr/>
          <a:lstStyle/>
          <a:p>
            <a:fld id="{9367013D-2417-40FD-BA9D-374DDEDADC98}" type="slidenum">
              <a:rPr lang="en-GB" smtClean="0"/>
              <a:t>14</a:t>
            </a:fld>
            <a:endParaRPr lang="en-GB"/>
          </a:p>
        </p:txBody>
      </p:sp>
    </p:spTree>
    <p:extLst>
      <p:ext uri="{BB962C8B-B14F-4D97-AF65-F5344CB8AC3E}">
        <p14:creationId xmlns:p14="http://schemas.microsoft.com/office/powerpoint/2010/main" val="7245135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t>Print out 2 copies of this slide</a:t>
            </a:r>
            <a:endParaRPr lang="en-GB" b="1" dirty="0"/>
          </a:p>
        </p:txBody>
      </p:sp>
      <p:sp>
        <p:nvSpPr>
          <p:cNvPr id="4" name="Slide Number Placeholder 3"/>
          <p:cNvSpPr>
            <a:spLocks noGrp="1"/>
          </p:cNvSpPr>
          <p:nvPr>
            <p:ph type="sldNum" sz="quarter" idx="10"/>
          </p:nvPr>
        </p:nvSpPr>
        <p:spPr/>
        <p:txBody>
          <a:bodyPr/>
          <a:lstStyle/>
          <a:p>
            <a:fld id="{9367013D-2417-40FD-BA9D-374DDEDADC98}" type="slidenum">
              <a:rPr lang="en-GB" smtClean="0"/>
              <a:t>15</a:t>
            </a:fld>
            <a:endParaRPr lang="en-GB"/>
          </a:p>
        </p:txBody>
      </p:sp>
    </p:spTree>
    <p:extLst>
      <p:ext uri="{BB962C8B-B14F-4D97-AF65-F5344CB8AC3E}">
        <p14:creationId xmlns:p14="http://schemas.microsoft.com/office/powerpoint/2010/main" val="7245135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t>Print out 2 copies of this slide</a:t>
            </a:r>
            <a:endParaRPr lang="en-GB" b="1" dirty="0"/>
          </a:p>
        </p:txBody>
      </p:sp>
      <p:sp>
        <p:nvSpPr>
          <p:cNvPr id="4" name="Slide Number Placeholder 3"/>
          <p:cNvSpPr>
            <a:spLocks noGrp="1"/>
          </p:cNvSpPr>
          <p:nvPr>
            <p:ph type="sldNum" sz="quarter" idx="10"/>
          </p:nvPr>
        </p:nvSpPr>
        <p:spPr/>
        <p:txBody>
          <a:bodyPr/>
          <a:lstStyle/>
          <a:p>
            <a:fld id="{9367013D-2417-40FD-BA9D-374DDEDADC98}" type="slidenum">
              <a:rPr lang="en-GB" smtClean="0"/>
              <a:t>16</a:t>
            </a:fld>
            <a:endParaRPr lang="en-GB"/>
          </a:p>
        </p:txBody>
      </p:sp>
    </p:spTree>
    <p:extLst>
      <p:ext uri="{BB962C8B-B14F-4D97-AF65-F5344CB8AC3E}">
        <p14:creationId xmlns:p14="http://schemas.microsoft.com/office/powerpoint/2010/main" val="7245135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t>Print out 2 copies of this slide</a:t>
            </a:r>
            <a:endParaRPr lang="en-GB" b="1" dirty="0"/>
          </a:p>
        </p:txBody>
      </p:sp>
      <p:sp>
        <p:nvSpPr>
          <p:cNvPr id="4" name="Slide Number Placeholder 3"/>
          <p:cNvSpPr>
            <a:spLocks noGrp="1"/>
          </p:cNvSpPr>
          <p:nvPr>
            <p:ph type="sldNum" sz="quarter" idx="10"/>
          </p:nvPr>
        </p:nvSpPr>
        <p:spPr/>
        <p:txBody>
          <a:bodyPr/>
          <a:lstStyle/>
          <a:p>
            <a:fld id="{9367013D-2417-40FD-BA9D-374DDEDADC98}" type="slidenum">
              <a:rPr lang="en-GB" smtClean="0"/>
              <a:t>17</a:t>
            </a:fld>
            <a:endParaRPr lang="en-GB"/>
          </a:p>
        </p:txBody>
      </p:sp>
    </p:spTree>
    <p:extLst>
      <p:ext uri="{BB962C8B-B14F-4D97-AF65-F5344CB8AC3E}">
        <p14:creationId xmlns:p14="http://schemas.microsoft.com/office/powerpoint/2010/main" val="7245135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t>Print out 2 copies of this slide</a:t>
            </a:r>
            <a:endParaRPr lang="en-GB" b="1" dirty="0"/>
          </a:p>
        </p:txBody>
      </p:sp>
      <p:sp>
        <p:nvSpPr>
          <p:cNvPr id="4" name="Slide Number Placeholder 3"/>
          <p:cNvSpPr>
            <a:spLocks noGrp="1"/>
          </p:cNvSpPr>
          <p:nvPr>
            <p:ph type="sldNum" sz="quarter" idx="10"/>
          </p:nvPr>
        </p:nvSpPr>
        <p:spPr/>
        <p:txBody>
          <a:bodyPr/>
          <a:lstStyle/>
          <a:p>
            <a:fld id="{9367013D-2417-40FD-BA9D-374DDEDADC98}" type="slidenum">
              <a:rPr lang="en-GB" smtClean="0"/>
              <a:t>18</a:t>
            </a:fld>
            <a:endParaRPr lang="en-GB"/>
          </a:p>
        </p:txBody>
      </p:sp>
    </p:spTree>
    <p:extLst>
      <p:ext uri="{BB962C8B-B14F-4D97-AF65-F5344CB8AC3E}">
        <p14:creationId xmlns:p14="http://schemas.microsoft.com/office/powerpoint/2010/main" val="7245135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t>Print out 2 copies of this slide</a:t>
            </a:r>
            <a:endParaRPr lang="en-GB" b="1" dirty="0"/>
          </a:p>
        </p:txBody>
      </p:sp>
      <p:sp>
        <p:nvSpPr>
          <p:cNvPr id="4" name="Slide Number Placeholder 3"/>
          <p:cNvSpPr>
            <a:spLocks noGrp="1"/>
          </p:cNvSpPr>
          <p:nvPr>
            <p:ph type="sldNum" sz="quarter" idx="10"/>
          </p:nvPr>
        </p:nvSpPr>
        <p:spPr/>
        <p:txBody>
          <a:bodyPr/>
          <a:lstStyle/>
          <a:p>
            <a:fld id="{9367013D-2417-40FD-BA9D-374DDEDADC98}" type="slidenum">
              <a:rPr lang="en-GB" smtClean="0"/>
              <a:t>19</a:t>
            </a:fld>
            <a:endParaRPr lang="en-GB"/>
          </a:p>
        </p:txBody>
      </p:sp>
    </p:spTree>
    <p:extLst>
      <p:ext uri="{BB962C8B-B14F-4D97-AF65-F5344CB8AC3E}">
        <p14:creationId xmlns:p14="http://schemas.microsoft.com/office/powerpoint/2010/main" val="724513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t>By organising and categorising examples of change over time in a particular location pupils will be able to make well reasoned decisions as to why Bradford has changed over time</a:t>
            </a:r>
          </a:p>
          <a:p>
            <a:endParaRPr lang="en-GB" dirty="0"/>
          </a:p>
        </p:txBody>
      </p:sp>
      <p:sp>
        <p:nvSpPr>
          <p:cNvPr id="4" name="Slide Number Placeholder 3"/>
          <p:cNvSpPr>
            <a:spLocks noGrp="1"/>
          </p:cNvSpPr>
          <p:nvPr>
            <p:ph type="sldNum" sz="quarter" idx="10"/>
          </p:nvPr>
        </p:nvSpPr>
        <p:spPr/>
        <p:txBody>
          <a:bodyPr/>
          <a:lstStyle/>
          <a:p>
            <a:fld id="{9367013D-2417-40FD-BA9D-374DDEDADC98}" type="slidenum">
              <a:rPr lang="en-GB" smtClean="0"/>
              <a:t>2</a:t>
            </a:fld>
            <a:endParaRPr lang="en-GB"/>
          </a:p>
        </p:txBody>
      </p:sp>
    </p:spTree>
    <p:extLst>
      <p:ext uri="{BB962C8B-B14F-4D97-AF65-F5344CB8AC3E}">
        <p14:creationId xmlns:p14="http://schemas.microsoft.com/office/powerpoint/2010/main" val="7245135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t>Print out 2 copies of this slide</a:t>
            </a:r>
            <a:endParaRPr lang="en-GB" b="1" dirty="0"/>
          </a:p>
        </p:txBody>
      </p:sp>
      <p:sp>
        <p:nvSpPr>
          <p:cNvPr id="4" name="Slide Number Placeholder 3"/>
          <p:cNvSpPr>
            <a:spLocks noGrp="1"/>
          </p:cNvSpPr>
          <p:nvPr>
            <p:ph type="sldNum" sz="quarter" idx="10"/>
          </p:nvPr>
        </p:nvSpPr>
        <p:spPr/>
        <p:txBody>
          <a:bodyPr/>
          <a:lstStyle/>
          <a:p>
            <a:fld id="{9367013D-2417-40FD-BA9D-374DDEDADC98}" type="slidenum">
              <a:rPr lang="en-GB" smtClean="0"/>
              <a:t>20</a:t>
            </a:fld>
            <a:endParaRPr lang="en-GB"/>
          </a:p>
        </p:txBody>
      </p:sp>
    </p:spTree>
    <p:extLst>
      <p:ext uri="{BB962C8B-B14F-4D97-AF65-F5344CB8AC3E}">
        <p14:creationId xmlns:p14="http://schemas.microsoft.com/office/powerpoint/2010/main" val="7245135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t>Print out 2 copies of this slide</a:t>
            </a:r>
            <a:endParaRPr lang="en-GB" b="1" dirty="0"/>
          </a:p>
        </p:txBody>
      </p:sp>
      <p:sp>
        <p:nvSpPr>
          <p:cNvPr id="4" name="Slide Number Placeholder 3"/>
          <p:cNvSpPr>
            <a:spLocks noGrp="1"/>
          </p:cNvSpPr>
          <p:nvPr>
            <p:ph type="sldNum" sz="quarter" idx="10"/>
          </p:nvPr>
        </p:nvSpPr>
        <p:spPr/>
        <p:txBody>
          <a:bodyPr/>
          <a:lstStyle/>
          <a:p>
            <a:fld id="{9367013D-2417-40FD-BA9D-374DDEDADC98}" type="slidenum">
              <a:rPr lang="en-GB" smtClean="0"/>
              <a:t>21</a:t>
            </a:fld>
            <a:endParaRPr lang="en-GB"/>
          </a:p>
        </p:txBody>
      </p:sp>
    </p:spTree>
    <p:extLst>
      <p:ext uri="{BB962C8B-B14F-4D97-AF65-F5344CB8AC3E}">
        <p14:creationId xmlns:p14="http://schemas.microsoft.com/office/powerpoint/2010/main" val="724513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t>Print out 2 copies of this slide</a:t>
            </a:r>
            <a:endParaRPr lang="en-GB" b="1" dirty="0"/>
          </a:p>
        </p:txBody>
      </p:sp>
      <p:sp>
        <p:nvSpPr>
          <p:cNvPr id="4" name="Slide Number Placeholder 3"/>
          <p:cNvSpPr>
            <a:spLocks noGrp="1"/>
          </p:cNvSpPr>
          <p:nvPr>
            <p:ph type="sldNum" sz="quarter" idx="10"/>
          </p:nvPr>
        </p:nvSpPr>
        <p:spPr/>
        <p:txBody>
          <a:bodyPr/>
          <a:lstStyle/>
          <a:p>
            <a:fld id="{9367013D-2417-40FD-BA9D-374DDEDADC98}" type="slidenum">
              <a:rPr lang="en-GB" smtClean="0"/>
              <a:t>22</a:t>
            </a:fld>
            <a:endParaRPr lang="en-GB"/>
          </a:p>
        </p:txBody>
      </p:sp>
    </p:spTree>
    <p:extLst>
      <p:ext uri="{BB962C8B-B14F-4D97-AF65-F5344CB8AC3E}">
        <p14:creationId xmlns:p14="http://schemas.microsoft.com/office/powerpoint/2010/main" val="7245135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t>Print out 2 copies of this slide</a:t>
            </a:r>
            <a:endParaRPr lang="en-GB" b="1" dirty="0"/>
          </a:p>
        </p:txBody>
      </p:sp>
      <p:sp>
        <p:nvSpPr>
          <p:cNvPr id="4" name="Slide Number Placeholder 3"/>
          <p:cNvSpPr>
            <a:spLocks noGrp="1"/>
          </p:cNvSpPr>
          <p:nvPr>
            <p:ph type="sldNum" sz="quarter" idx="10"/>
          </p:nvPr>
        </p:nvSpPr>
        <p:spPr/>
        <p:txBody>
          <a:bodyPr/>
          <a:lstStyle/>
          <a:p>
            <a:fld id="{9367013D-2417-40FD-BA9D-374DDEDADC98}" type="slidenum">
              <a:rPr lang="en-GB" smtClean="0"/>
              <a:t>23</a:t>
            </a:fld>
            <a:endParaRPr lang="en-GB"/>
          </a:p>
        </p:txBody>
      </p:sp>
    </p:spTree>
    <p:extLst>
      <p:ext uri="{BB962C8B-B14F-4D97-AF65-F5344CB8AC3E}">
        <p14:creationId xmlns:p14="http://schemas.microsoft.com/office/powerpoint/2010/main" val="7245135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t>Print out 2 copies of this slide</a:t>
            </a:r>
            <a:endParaRPr lang="en-GB" b="1" dirty="0"/>
          </a:p>
        </p:txBody>
      </p:sp>
      <p:sp>
        <p:nvSpPr>
          <p:cNvPr id="4" name="Slide Number Placeholder 3"/>
          <p:cNvSpPr>
            <a:spLocks noGrp="1"/>
          </p:cNvSpPr>
          <p:nvPr>
            <p:ph type="sldNum" sz="quarter" idx="10"/>
          </p:nvPr>
        </p:nvSpPr>
        <p:spPr/>
        <p:txBody>
          <a:bodyPr/>
          <a:lstStyle/>
          <a:p>
            <a:fld id="{9367013D-2417-40FD-BA9D-374DDEDADC98}" type="slidenum">
              <a:rPr lang="en-GB" smtClean="0"/>
              <a:t>24</a:t>
            </a:fld>
            <a:endParaRPr lang="en-GB"/>
          </a:p>
        </p:txBody>
      </p:sp>
    </p:spTree>
    <p:extLst>
      <p:ext uri="{BB962C8B-B14F-4D97-AF65-F5344CB8AC3E}">
        <p14:creationId xmlns:p14="http://schemas.microsoft.com/office/powerpoint/2010/main" val="7245135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t>Print out 2 copies of this slide</a:t>
            </a:r>
            <a:endParaRPr lang="en-GB" b="1" dirty="0"/>
          </a:p>
        </p:txBody>
      </p:sp>
      <p:sp>
        <p:nvSpPr>
          <p:cNvPr id="4" name="Slide Number Placeholder 3"/>
          <p:cNvSpPr>
            <a:spLocks noGrp="1"/>
          </p:cNvSpPr>
          <p:nvPr>
            <p:ph type="sldNum" sz="quarter" idx="10"/>
          </p:nvPr>
        </p:nvSpPr>
        <p:spPr/>
        <p:txBody>
          <a:bodyPr/>
          <a:lstStyle/>
          <a:p>
            <a:fld id="{9367013D-2417-40FD-BA9D-374DDEDADC98}" type="slidenum">
              <a:rPr lang="en-GB" smtClean="0"/>
              <a:t>25</a:t>
            </a:fld>
            <a:endParaRPr lang="en-GB"/>
          </a:p>
        </p:txBody>
      </p:sp>
    </p:spTree>
    <p:extLst>
      <p:ext uri="{BB962C8B-B14F-4D97-AF65-F5344CB8AC3E}">
        <p14:creationId xmlns:p14="http://schemas.microsoft.com/office/powerpoint/2010/main" val="7245135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t>Print out 2 copies of this slide</a:t>
            </a:r>
            <a:endParaRPr lang="en-GB" b="1" dirty="0"/>
          </a:p>
        </p:txBody>
      </p:sp>
      <p:sp>
        <p:nvSpPr>
          <p:cNvPr id="4" name="Slide Number Placeholder 3"/>
          <p:cNvSpPr>
            <a:spLocks noGrp="1"/>
          </p:cNvSpPr>
          <p:nvPr>
            <p:ph type="sldNum" sz="quarter" idx="10"/>
          </p:nvPr>
        </p:nvSpPr>
        <p:spPr/>
        <p:txBody>
          <a:bodyPr/>
          <a:lstStyle/>
          <a:p>
            <a:fld id="{9367013D-2417-40FD-BA9D-374DDEDADC98}" type="slidenum">
              <a:rPr lang="en-GB" smtClean="0"/>
              <a:t>26</a:t>
            </a:fld>
            <a:endParaRPr lang="en-GB"/>
          </a:p>
        </p:txBody>
      </p:sp>
    </p:spTree>
    <p:extLst>
      <p:ext uri="{BB962C8B-B14F-4D97-AF65-F5344CB8AC3E}">
        <p14:creationId xmlns:p14="http://schemas.microsoft.com/office/powerpoint/2010/main" val="7245135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t>Print out 2 copies of this slide</a:t>
            </a:r>
            <a:endParaRPr lang="en-GB" b="1" dirty="0"/>
          </a:p>
        </p:txBody>
      </p:sp>
      <p:sp>
        <p:nvSpPr>
          <p:cNvPr id="4" name="Slide Number Placeholder 3"/>
          <p:cNvSpPr>
            <a:spLocks noGrp="1"/>
          </p:cNvSpPr>
          <p:nvPr>
            <p:ph type="sldNum" sz="quarter" idx="10"/>
          </p:nvPr>
        </p:nvSpPr>
        <p:spPr/>
        <p:txBody>
          <a:bodyPr/>
          <a:lstStyle/>
          <a:p>
            <a:fld id="{9367013D-2417-40FD-BA9D-374DDEDADC98}" type="slidenum">
              <a:rPr lang="en-GB" smtClean="0"/>
              <a:t>27</a:t>
            </a:fld>
            <a:endParaRPr lang="en-GB"/>
          </a:p>
        </p:txBody>
      </p:sp>
    </p:spTree>
    <p:extLst>
      <p:ext uri="{BB962C8B-B14F-4D97-AF65-F5344CB8AC3E}">
        <p14:creationId xmlns:p14="http://schemas.microsoft.com/office/powerpoint/2010/main" val="7245135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t>Print out 2 copies of this slide</a:t>
            </a:r>
            <a:endParaRPr lang="en-GB" b="1" dirty="0"/>
          </a:p>
        </p:txBody>
      </p:sp>
      <p:sp>
        <p:nvSpPr>
          <p:cNvPr id="4" name="Slide Number Placeholder 3"/>
          <p:cNvSpPr>
            <a:spLocks noGrp="1"/>
          </p:cNvSpPr>
          <p:nvPr>
            <p:ph type="sldNum" sz="quarter" idx="10"/>
          </p:nvPr>
        </p:nvSpPr>
        <p:spPr/>
        <p:txBody>
          <a:bodyPr/>
          <a:lstStyle/>
          <a:p>
            <a:fld id="{9367013D-2417-40FD-BA9D-374DDEDADC98}" type="slidenum">
              <a:rPr lang="en-GB" smtClean="0"/>
              <a:t>28</a:t>
            </a:fld>
            <a:endParaRPr lang="en-GB"/>
          </a:p>
        </p:txBody>
      </p:sp>
    </p:spTree>
    <p:extLst>
      <p:ext uri="{BB962C8B-B14F-4D97-AF65-F5344CB8AC3E}">
        <p14:creationId xmlns:p14="http://schemas.microsoft.com/office/powerpoint/2010/main" val="7245135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t>Print out 2 copies of this slide</a:t>
            </a:r>
            <a:endParaRPr lang="en-GB" b="1" dirty="0"/>
          </a:p>
        </p:txBody>
      </p:sp>
      <p:sp>
        <p:nvSpPr>
          <p:cNvPr id="4" name="Slide Number Placeholder 3"/>
          <p:cNvSpPr>
            <a:spLocks noGrp="1"/>
          </p:cNvSpPr>
          <p:nvPr>
            <p:ph type="sldNum" sz="quarter" idx="10"/>
          </p:nvPr>
        </p:nvSpPr>
        <p:spPr/>
        <p:txBody>
          <a:bodyPr/>
          <a:lstStyle/>
          <a:p>
            <a:fld id="{9367013D-2417-40FD-BA9D-374DDEDADC98}" type="slidenum">
              <a:rPr lang="en-GB" smtClean="0"/>
              <a:t>29</a:t>
            </a:fld>
            <a:endParaRPr lang="en-GB"/>
          </a:p>
        </p:txBody>
      </p:sp>
    </p:spTree>
    <p:extLst>
      <p:ext uri="{BB962C8B-B14F-4D97-AF65-F5344CB8AC3E}">
        <p14:creationId xmlns:p14="http://schemas.microsoft.com/office/powerpoint/2010/main" val="724513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t>Starter Activity </a:t>
            </a:r>
            <a:endParaRPr lang="en-GB" sz="1800" dirty="0"/>
          </a:p>
          <a:p>
            <a:pPr marL="260193" indent="-260193">
              <a:buFont typeface="Arial" panose="020B0604020202020204" pitchFamily="34" charset="0"/>
              <a:buChar char="•"/>
            </a:pPr>
            <a:r>
              <a:rPr lang="en-GB" sz="1800" dirty="0"/>
              <a:t>Pick an individual and create a timeline of their life, you could use your own life, or the example here of Queen Elizabeth’s early life. Which ever you choose start by revealing the events on the timeline one-by-one. Ask pupils to guess who they </a:t>
            </a:r>
            <a:r>
              <a:rPr lang="en-GB" sz="1800" dirty="0" smtClean="0"/>
              <a:t>think the </a:t>
            </a:r>
            <a:r>
              <a:rPr lang="en-GB" sz="1800" dirty="0"/>
              <a:t>timeline might be about.</a:t>
            </a:r>
          </a:p>
          <a:p>
            <a:pPr marL="260193" indent="-260193" defTabSz="1387693">
              <a:buFont typeface="Arial" panose="020B0604020202020204" pitchFamily="34" charset="0"/>
              <a:buChar char="•"/>
              <a:defRPr/>
            </a:pPr>
            <a:r>
              <a:rPr lang="en-GB" sz="1800" dirty="0"/>
              <a:t>Then give pairs a limited time to decide on labels for particular kinds of change e.g. is the change to do with moving from one place to another? What might the label be? “Moving”? , births, death and marriages might be ‘Family’, a war might be a ‘World event’ etc. Take suggestions in a whole class discussion.</a:t>
            </a:r>
          </a:p>
          <a:p>
            <a:endParaRPr lang="en-GB" sz="1800" dirty="0"/>
          </a:p>
          <a:p>
            <a:endParaRPr lang="en-GB" dirty="0"/>
          </a:p>
        </p:txBody>
      </p:sp>
      <p:sp>
        <p:nvSpPr>
          <p:cNvPr id="4" name="Slide Number Placeholder 3"/>
          <p:cNvSpPr>
            <a:spLocks noGrp="1"/>
          </p:cNvSpPr>
          <p:nvPr>
            <p:ph type="sldNum" sz="quarter" idx="10"/>
          </p:nvPr>
        </p:nvSpPr>
        <p:spPr/>
        <p:txBody>
          <a:bodyPr/>
          <a:lstStyle/>
          <a:p>
            <a:fld id="{9367013D-2417-40FD-BA9D-374DDEDADC98}" type="slidenum">
              <a:rPr lang="en-GB" smtClean="0"/>
              <a:t>3</a:t>
            </a:fld>
            <a:endParaRPr lang="en-GB"/>
          </a:p>
        </p:txBody>
      </p:sp>
    </p:spTree>
    <p:extLst>
      <p:ext uri="{BB962C8B-B14F-4D97-AF65-F5344CB8AC3E}">
        <p14:creationId xmlns:p14="http://schemas.microsoft.com/office/powerpoint/2010/main" val="7245135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t>Print out 2 copies of this slide</a:t>
            </a:r>
            <a:endParaRPr lang="en-GB" b="1" dirty="0"/>
          </a:p>
        </p:txBody>
      </p:sp>
      <p:sp>
        <p:nvSpPr>
          <p:cNvPr id="4" name="Slide Number Placeholder 3"/>
          <p:cNvSpPr>
            <a:spLocks noGrp="1"/>
          </p:cNvSpPr>
          <p:nvPr>
            <p:ph type="sldNum" sz="quarter" idx="10"/>
          </p:nvPr>
        </p:nvSpPr>
        <p:spPr/>
        <p:txBody>
          <a:bodyPr/>
          <a:lstStyle/>
          <a:p>
            <a:fld id="{9367013D-2417-40FD-BA9D-374DDEDADC98}" type="slidenum">
              <a:rPr lang="en-GB" smtClean="0"/>
              <a:t>30</a:t>
            </a:fld>
            <a:endParaRPr lang="en-GB"/>
          </a:p>
        </p:txBody>
      </p:sp>
    </p:spTree>
    <p:extLst>
      <p:ext uri="{BB962C8B-B14F-4D97-AF65-F5344CB8AC3E}">
        <p14:creationId xmlns:p14="http://schemas.microsoft.com/office/powerpoint/2010/main" val="7245135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t>Print out 2 copies of this slide</a:t>
            </a:r>
            <a:endParaRPr lang="en-GB" b="1" dirty="0"/>
          </a:p>
        </p:txBody>
      </p:sp>
      <p:sp>
        <p:nvSpPr>
          <p:cNvPr id="4" name="Slide Number Placeholder 3"/>
          <p:cNvSpPr>
            <a:spLocks noGrp="1"/>
          </p:cNvSpPr>
          <p:nvPr>
            <p:ph type="sldNum" sz="quarter" idx="10"/>
          </p:nvPr>
        </p:nvSpPr>
        <p:spPr/>
        <p:txBody>
          <a:bodyPr/>
          <a:lstStyle/>
          <a:p>
            <a:fld id="{9367013D-2417-40FD-BA9D-374DDEDADC98}" type="slidenum">
              <a:rPr lang="en-GB" smtClean="0"/>
              <a:t>31</a:t>
            </a:fld>
            <a:endParaRPr lang="en-GB"/>
          </a:p>
        </p:txBody>
      </p:sp>
    </p:spTree>
    <p:extLst>
      <p:ext uri="{BB962C8B-B14F-4D97-AF65-F5344CB8AC3E}">
        <p14:creationId xmlns:p14="http://schemas.microsoft.com/office/powerpoint/2010/main" val="7245135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Having</a:t>
            </a:r>
            <a:r>
              <a:rPr lang="en-GB" sz="1200" kern="1200" baseline="0" dirty="0" smtClean="0">
                <a:solidFill>
                  <a:schemeClr val="tx1"/>
                </a:solidFill>
                <a:effectLst/>
                <a:latin typeface="+mn-lt"/>
                <a:ea typeface="+mn-ea"/>
                <a:cs typeface="+mn-cs"/>
              </a:rPr>
              <a:t> completed and discussed the options for laying out the timeline ask pupils to </a:t>
            </a:r>
            <a:r>
              <a:rPr lang="en-GB" sz="1200" kern="1200" dirty="0" smtClean="0">
                <a:solidFill>
                  <a:schemeClr val="tx1"/>
                </a:solidFill>
                <a:effectLst/>
                <a:latin typeface="+mn-lt"/>
                <a:ea typeface="+mn-ea"/>
                <a:cs typeface="+mn-cs"/>
              </a:rPr>
              <a:t>reorganise the cards in any other way or ways they can (if pupils finish quickly challenge them to find as many different ways of organising the cards as possible). Lead discussion inviting comments. </a:t>
            </a:r>
            <a:endParaRPr lang="en-GB" b="1" dirty="0"/>
          </a:p>
        </p:txBody>
      </p:sp>
      <p:sp>
        <p:nvSpPr>
          <p:cNvPr id="4" name="Slide Number Placeholder 3"/>
          <p:cNvSpPr>
            <a:spLocks noGrp="1"/>
          </p:cNvSpPr>
          <p:nvPr>
            <p:ph type="sldNum" sz="quarter" idx="10"/>
          </p:nvPr>
        </p:nvSpPr>
        <p:spPr/>
        <p:txBody>
          <a:bodyPr/>
          <a:lstStyle/>
          <a:p>
            <a:fld id="{9367013D-2417-40FD-BA9D-374DDEDADC98}" type="slidenum">
              <a:rPr lang="en-GB" smtClean="0"/>
              <a:t>32</a:t>
            </a:fld>
            <a:endParaRPr lang="en-GB"/>
          </a:p>
        </p:txBody>
      </p:sp>
    </p:spTree>
    <p:extLst>
      <p:ext uri="{BB962C8B-B14F-4D97-AF65-F5344CB8AC3E}">
        <p14:creationId xmlns:p14="http://schemas.microsoft.com/office/powerpoint/2010/main" val="7245135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Having</a:t>
            </a:r>
            <a:r>
              <a:rPr lang="en-GB" sz="1200" kern="1200" baseline="0" dirty="0" smtClean="0">
                <a:solidFill>
                  <a:schemeClr val="tx1"/>
                </a:solidFill>
                <a:effectLst/>
                <a:latin typeface="+mn-lt"/>
                <a:ea typeface="+mn-ea"/>
                <a:cs typeface="+mn-cs"/>
              </a:rPr>
              <a:t> heard and seen the pupils suggestions for how the facts could be grouped, explain how historians often group things into political, economic, social and religious changes. Hand out a copies of each of the following 4 slides, describing each of these terms. Then ask pupils to arrange the sheets into these 4 groups – explain that some sheets might go into more than one group – they could decide which is the ‘best fit’ group for that sheet, but also mark it with the colour of another of the groups. Once done discuss each team’s choices and debate which type of change they think have had the most effect on Bradford.</a:t>
            </a:r>
            <a:endParaRPr lang="en-GB" b="1" dirty="0"/>
          </a:p>
        </p:txBody>
      </p:sp>
      <p:sp>
        <p:nvSpPr>
          <p:cNvPr id="4" name="Slide Number Placeholder 3"/>
          <p:cNvSpPr>
            <a:spLocks noGrp="1"/>
          </p:cNvSpPr>
          <p:nvPr>
            <p:ph type="sldNum" sz="quarter" idx="10"/>
          </p:nvPr>
        </p:nvSpPr>
        <p:spPr/>
        <p:txBody>
          <a:bodyPr/>
          <a:lstStyle/>
          <a:p>
            <a:fld id="{9367013D-2417-40FD-BA9D-374DDEDADC98}" type="slidenum">
              <a:rPr lang="en-GB" smtClean="0"/>
              <a:t>33</a:t>
            </a:fld>
            <a:endParaRPr lang="en-GB"/>
          </a:p>
        </p:txBody>
      </p:sp>
    </p:spTree>
    <p:extLst>
      <p:ext uri="{BB962C8B-B14F-4D97-AF65-F5344CB8AC3E}">
        <p14:creationId xmlns:p14="http://schemas.microsoft.com/office/powerpoint/2010/main" val="7245135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t>Print out 2 copies of this slide</a:t>
            </a:r>
            <a:endParaRPr lang="en-GB" b="1" dirty="0"/>
          </a:p>
        </p:txBody>
      </p:sp>
      <p:sp>
        <p:nvSpPr>
          <p:cNvPr id="4" name="Slide Number Placeholder 3"/>
          <p:cNvSpPr>
            <a:spLocks noGrp="1"/>
          </p:cNvSpPr>
          <p:nvPr>
            <p:ph type="sldNum" sz="quarter" idx="10"/>
          </p:nvPr>
        </p:nvSpPr>
        <p:spPr/>
        <p:txBody>
          <a:bodyPr/>
          <a:lstStyle/>
          <a:p>
            <a:fld id="{9367013D-2417-40FD-BA9D-374DDEDADC98}" type="slidenum">
              <a:rPr lang="en-GB" smtClean="0"/>
              <a:t>34</a:t>
            </a:fld>
            <a:endParaRPr lang="en-GB"/>
          </a:p>
        </p:txBody>
      </p:sp>
    </p:spTree>
    <p:extLst>
      <p:ext uri="{BB962C8B-B14F-4D97-AF65-F5344CB8AC3E}">
        <p14:creationId xmlns:p14="http://schemas.microsoft.com/office/powerpoint/2010/main" val="7245135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t>Print out 2 copies of this slide</a:t>
            </a:r>
            <a:endParaRPr lang="en-GB" b="1" dirty="0"/>
          </a:p>
        </p:txBody>
      </p:sp>
      <p:sp>
        <p:nvSpPr>
          <p:cNvPr id="4" name="Slide Number Placeholder 3"/>
          <p:cNvSpPr>
            <a:spLocks noGrp="1"/>
          </p:cNvSpPr>
          <p:nvPr>
            <p:ph type="sldNum" sz="quarter" idx="10"/>
          </p:nvPr>
        </p:nvSpPr>
        <p:spPr/>
        <p:txBody>
          <a:bodyPr/>
          <a:lstStyle/>
          <a:p>
            <a:fld id="{9367013D-2417-40FD-BA9D-374DDEDADC98}" type="slidenum">
              <a:rPr lang="en-GB" smtClean="0"/>
              <a:t>35</a:t>
            </a:fld>
            <a:endParaRPr lang="en-GB"/>
          </a:p>
        </p:txBody>
      </p:sp>
    </p:spTree>
    <p:extLst>
      <p:ext uri="{BB962C8B-B14F-4D97-AF65-F5344CB8AC3E}">
        <p14:creationId xmlns:p14="http://schemas.microsoft.com/office/powerpoint/2010/main" val="7245135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t>Print out 2 copies of this slide</a:t>
            </a:r>
            <a:endParaRPr lang="en-GB" b="1" dirty="0"/>
          </a:p>
        </p:txBody>
      </p:sp>
      <p:sp>
        <p:nvSpPr>
          <p:cNvPr id="4" name="Slide Number Placeholder 3"/>
          <p:cNvSpPr>
            <a:spLocks noGrp="1"/>
          </p:cNvSpPr>
          <p:nvPr>
            <p:ph type="sldNum" sz="quarter" idx="10"/>
          </p:nvPr>
        </p:nvSpPr>
        <p:spPr/>
        <p:txBody>
          <a:bodyPr/>
          <a:lstStyle/>
          <a:p>
            <a:fld id="{9367013D-2417-40FD-BA9D-374DDEDADC98}" type="slidenum">
              <a:rPr lang="en-GB" smtClean="0"/>
              <a:t>36</a:t>
            </a:fld>
            <a:endParaRPr lang="en-GB"/>
          </a:p>
        </p:txBody>
      </p:sp>
    </p:spTree>
    <p:extLst>
      <p:ext uri="{BB962C8B-B14F-4D97-AF65-F5344CB8AC3E}">
        <p14:creationId xmlns:p14="http://schemas.microsoft.com/office/powerpoint/2010/main" val="7245135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t>Print out 2 copies of this slide</a:t>
            </a:r>
            <a:endParaRPr lang="en-GB" b="1" dirty="0"/>
          </a:p>
        </p:txBody>
      </p:sp>
      <p:sp>
        <p:nvSpPr>
          <p:cNvPr id="4" name="Slide Number Placeholder 3"/>
          <p:cNvSpPr>
            <a:spLocks noGrp="1"/>
          </p:cNvSpPr>
          <p:nvPr>
            <p:ph type="sldNum" sz="quarter" idx="10"/>
          </p:nvPr>
        </p:nvSpPr>
        <p:spPr/>
        <p:txBody>
          <a:bodyPr/>
          <a:lstStyle/>
          <a:p>
            <a:fld id="{9367013D-2417-40FD-BA9D-374DDEDADC98}" type="slidenum">
              <a:rPr lang="en-GB" smtClean="0"/>
              <a:t>37</a:t>
            </a:fld>
            <a:endParaRPr lang="en-GB"/>
          </a:p>
        </p:txBody>
      </p:sp>
    </p:spTree>
    <p:extLst>
      <p:ext uri="{BB962C8B-B14F-4D97-AF65-F5344CB8AC3E}">
        <p14:creationId xmlns:p14="http://schemas.microsoft.com/office/powerpoint/2010/main" val="7245135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dirty="0" smtClean="0"/>
              <a:t>Continue to Lesson 3 (</a:t>
            </a:r>
            <a:r>
              <a:rPr lang="en-GB" sz="1200" u="sng" kern="1200" dirty="0" smtClean="0">
                <a:solidFill>
                  <a:schemeClr val="tx1"/>
                </a:solidFill>
                <a:effectLst/>
                <a:latin typeface="+mn-lt"/>
                <a:ea typeface="+mn-ea"/>
                <a:cs typeface="+mn-cs"/>
                <a:hlinkClick r:id="rId3"/>
              </a:rPr>
              <a:t>https://historicengland.org.uk/content/docs/education/explorer/bradford-over-time-lesson-three</a:t>
            </a:r>
            <a:endParaRPr lang="en-GB" sz="1200" kern="1200" dirty="0" smtClean="0">
              <a:solidFill>
                <a:schemeClr val="tx1"/>
              </a:solidFill>
              <a:effectLst/>
              <a:latin typeface="+mn-lt"/>
              <a:ea typeface="+mn-ea"/>
              <a:cs typeface="+mn-cs"/>
            </a:endParaRPr>
          </a:p>
          <a:p>
            <a:r>
              <a:rPr lang="en-GB" sz="1800" smtClean="0"/>
              <a:t>) – </a:t>
            </a:r>
            <a:r>
              <a:rPr lang="en-GB" sz="1800" dirty="0" smtClean="0"/>
              <a:t>or if you don’t have time to do all three lessons return to the very first enquiry slide – ask pupils to use all they’ve learnt from the timeline and the sorting activity to write a short paragraph to try to explain why Bradford has changed over time.</a:t>
            </a:r>
            <a:endParaRPr lang="en-GB" sz="1800" dirty="0"/>
          </a:p>
          <a:p>
            <a:endParaRPr lang="en-GB" dirty="0"/>
          </a:p>
        </p:txBody>
      </p:sp>
      <p:sp>
        <p:nvSpPr>
          <p:cNvPr id="4" name="Slide Number Placeholder 3"/>
          <p:cNvSpPr>
            <a:spLocks noGrp="1"/>
          </p:cNvSpPr>
          <p:nvPr>
            <p:ph type="sldNum" sz="quarter" idx="10"/>
          </p:nvPr>
        </p:nvSpPr>
        <p:spPr/>
        <p:txBody>
          <a:bodyPr/>
          <a:lstStyle/>
          <a:p>
            <a:fld id="{9367013D-2417-40FD-BA9D-374DDEDADC98}" type="slidenum">
              <a:rPr lang="en-GB" smtClean="0"/>
              <a:t>38</a:t>
            </a:fld>
            <a:endParaRPr lang="en-GB"/>
          </a:p>
        </p:txBody>
      </p:sp>
    </p:spTree>
    <p:extLst>
      <p:ext uri="{BB962C8B-B14F-4D97-AF65-F5344CB8AC3E}">
        <p14:creationId xmlns:p14="http://schemas.microsoft.com/office/powerpoint/2010/main" val="7245135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dirty="0" smtClean="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39</a:t>
            </a:fld>
            <a:endParaRPr lang="en-GB" dirty="0"/>
          </a:p>
        </p:txBody>
      </p:sp>
      <p:sp>
        <p:nvSpPr>
          <p:cNvPr id="2" name="Footer Placeholder 1"/>
          <p:cNvSpPr>
            <a:spLocks noGrp="1"/>
          </p:cNvSpPr>
          <p:nvPr>
            <p:ph type="ftr" sz="quarter" idx="4"/>
          </p:nvPr>
        </p:nvSpPr>
        <p:spPr/>
        <p:txBody>
          <a:bodyPr/>
          <a:lstStyle/>
          <a:p>
            <a:pPr>
              <a:defRPr/>
            </a:pPr>
            <a:r>
              <a:rPr lang="en-GB" dirty="0" smtClean="0"/>
              <a:t>Historic England education</a:t>
            </a:r>
            <a:endParaRPr lang="en-GB"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87693"/>
            <a:r>
              <a:rPr lang="en-GB" sz="1800" dirty="0"/>
              <a:t>Print out two sets of slides 5- 31. Divide the class into two </a:t>
            </a:r>
            <a:r>
              <a:rPr lang="en-GB" sz="1800" dirty="0" smtClean="0"/>
              <a:t>teams (A &amp; B). </a:t>
            </a:r>
            <a:r>
              <a:rPr lang="en-GB" sz="1800" dirty="0"/>
              <a:t>Show them this slide with the timeline on, then hand out the printed copies and set each </a:t>
            </a:r>
            <a:r>
              <a:rPr lang="en-GB" sz="1800" dirty="0" smtClean="0"/>
              <a:t>team </a:t>
            </a:r>
            <a:r>
              <a:rPr lang="en-GB" sz="1800" dirty="0"/>
              <a:t>the challenge of making a Bradford </a:t>
            </a:r>
            <a:r>
              <a:rPr lang="en-GB" sz="1800" dirty="0" smtClean="0"/>
              <a:t>timeline! </a:t>
            </a:r>
            <a:r>
              <a:rPr lang="en-GB" sz="1800" dirty="0"/>
              <a:t>You might want to rearrange the desks into two long rows or clear some space so pupils can use the floor to layout their sheets. Lead discussion taking comments from individuals and allow pupils to challenge each other’s views. </a:t>
            </a:r>
          </a:p>
          <a:p>
            <a:endParaRPr lang="en-GB" dirty="0"/>
          </a:p>
        </p:txBody>
      </p:sp>
      <p:sp>
        <p:nvSpPr>
          <p:cNvPr id="4" name="Slide Number Placeholder 3"/>
          <p:cNvSpPr>
            <a:spLocks noGrp="1"/>
          </p:cNvSpPr>
          <p:nvPr>
            <p:ph type="sldNum" sz="quarter" idx="10"/>
          </p:nvPr>
        </p:nvSpPr>
        <p:spPr/>
        <p:txBody>
          <a:bodyPr/>
          <a:lstStyle/>
          <a:p>
            <a:fld id="{9367013D-2417-40FD-BA9D-374DDEDADC98}" type="slidenum">
              <a:rPr lang="en-GB" smtClean="0"/>
              <a:t>4</a:t>
            </a:fld>
            <a:endParaRPr lang="en-GB"/>
          </a:p>
        </p:txBody>
      </p:sp>
    </p:spTree>
    <p:extLst>
      <p:ext uri="{BB962C8B-B14F-4D97-AF65-F5344CB8AC3E}">
        <p14:creationId xmlns:p14="http://schemas.microsoft.com/office/powerpoint/2010/main" val="724513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t>Print out 2 copies of this slide</a:t>
            </a:r>
            <a:endParaRPr lang="en-GB" b="1" dirty="0"/>
          </a:p>
        </p:txBody>
      </p:sp>
      <p:sp>
        <p:nvSpPr>
          <p:cNvPr id="4" name="Slide Number Placeholder 3"/>
          <p:cNvSpPr>
            <a:spLocks noGrp="1"/>
          </p:cNvSpPr>
          <p:nvPr>
            <p:ph type="sldNum" sz="quarter" idx="10"/>
          </p:nvPr>
        </p:nvSpPr>
        <p:spPr/>
        <p:txBody>
          <a:bodyPr/>
          <a:lstStyle/>
          <a:p>
            <a:fld id="{9367013D-2417-40FD-BA9D-374DDEDADC98}" type="slidenum">
              <a:rPr lang="en-GB" smtClean="0"/>
              <a:t>5</a:t>
            </a:fld>
            <a:endParaRPr lang="en-GB"/>
          </a:p>
        </p:txBody>
      </p:sp>
    </p:spTree>
    <p:extLst>
      <p:ext uri="{BB962C8B-B14F-4D97-AF65-F5344CB8AC3E}">
        <p14:creationId xmlns:p14="http://schemas.microsoft.com/office/powerpoint/2010/main" val="7245135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t>Print out 2 copies of this slide</a:t>
            </a:r>
            <a:endParaRPr lang="en-GB" b="1" dirty="0"/>
          </a:p>
        </p:txBody>
      </p:sp>
      <p:sp>
        <p:nvSpPr>
          <p:cNvPr id="4" name="Slide Number Placeholder 3"/>
          <p:cNvSpPr>
            <a:spLocks noGrp="1"/>
          </p:cNvSpPr>
          <p:nvPr>
            <p:ph type="sldNum" sz="quarter" idx="10"/>
          </p:nvPr>
        </p:nvSpPr>
        <p:spPr/>
        <p:txBody>
          <a:bodyPr/>
          <a:lstStyle/>
          <a:p>
            <a:fld id="{9367013D-2417-40FD-BA9D-374DDEDADC98}" type="slidenum">
              <a:rPr lang="en-GB" smtClean="0"/>
              <a:t>6</a:t>
            </a:fld>
            <a:endParaRPr lang="en-GB"/>
          </a:p>
        </p:txBody>
      </p:sp>
    </p:spTree>
    <p:extLst>
      <p:ext uri="{BB962C8B-B14F-4D97-AF65-F5344CB8AC3E}">
        <p14:creationId xmlns:p14="http://schemas.microsoft.com/office/powerpoint/2010/main" val="724513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t>Print out 2 copies of this slide</a:t>
            </a:r>
            <a:endParaRPr lang="en-GB" b="1" dirty="0"/>
          </a:p>
        </p:txBody>
      </p:sp>
      <p:sp>
        <p:nvSpPr>
          <p:cNvPr id="4" name="Slide Number Placeholder 3"/>
          <p:cNvSpPr>
            <a:spLocks noGrp="1"/>
          </p:cNvSpPr>
          <p:nvPr>
            <p:ph type="sldNum" sz="quarter" idx="10"/>
          </p:nvPr>
        </p:nvSpPr>
        <p:spPr/>
        <p:txBody>
          <a:bodyPr/>
          <a:lstStyle/>
          <a:p>
            <a:fld id="{9367013D-2417-40FD-BA9D-374DDEDADC98}" type="slidenum">
              <a:rPr lang="en-GB" smtClean="0"/>
              <a:t>7</a:t>
            </a:fld>
            <a:endParaRPr lang="en-GB"/>
          </a:p>
        </p:txBody>
      </p:sp>
    </p:spTree>
    <p:extLst>
      <p:ext uri="{BB962C8B-B14F-4D97-AF65-F5344CB8AC3E}">
        <p14:creationId xmlns:p14="http://schemas.microsoft.com/office/powerpoint/2010/main" val="7245135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t>Print out 2 copies of this slide</a:t>
            </a:r>
            <a:endParaRPr lang="en-GB" b="1" dirty="0"/>
          </a:p>
        </p:txBody>
      </p:sp>
      <p:sp>
        <p:nvSpPr>
          <p:cNvPr id="4" name="Slide Number Placeholder 3"/>
          <p:cNvSpPr>
            <a:spLocks noGrp="1"/>
          </p:cNvSpPr>
          <p:nvPr>
            <p:ph type="sldNum" sz="quarter" idx="10"/>
          </p:nvPr>
        </p:nvSpPr>
        <p:spPr/>
        <p:txBody>
          <a:bodyPr/>
          <a:lstStyle/>
          <a:p>
            <a:fld id="{9367013D-2417-40FD-BA9D-374DDEDADC98}" type="slidenum">
              <a:rPr lang="en-GB" smtClean="0"/>
              <a:t>8</a:t>
            </a:fld>
            <a:endParaRPr lang="en-GB"/>
          </a:p>
        </p:txBody>
      </p:sp>
    </p:spTree>
    <p:extLst>
      <p:ext uri="{BB962C8B-B14F-4D97-AF65-F5344CB8AC3E}">
        <p14:creationId xmlns:p14="http://schemas.microsoft.com/office/powerpoint/2010/main" val="724513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t>Print out 2 copies of this slide</a:t>
            </a:r>
            <a:endParaRPr lang="en-GB" b="1" dirty="0"/>
          </a:p>
        </p:txBody>
      </p:sp>
      <p:sp>
        <p:nvSpPr>
          <p:cNvPr id="4" name="Slide Number Placeholder 3"/>
          <p:cNvSpPr>
            <a:spLocks noGrp="1"/>
          </p:cNvSpPr>
          <p:nvPr>
            <p:ph type="sldNum" sz="quarter" idx="10"/>
          </p:nvPr>
        </p:nvSpPr>
        <p:spPr/>
        <p:txBody>
          <a:bodyPr/>
          <a:lstStyle/>
          <a:p>
            <a:fld id="{9367013D-2417-40FD-BA9D-374DDEDADC98}" type="slidenum">
              <a:rPr lang="en-GB" smtClean="0"/>
              <a:t>9</a:t>
            </a:fld>
            <a:endParaRPr lang="en-GB"/>
          </a:p>
        </p:txBody>
      </p:sp>
    </p:spTree>
    <p:extLst>
      <p:ext uri="{BB962C8B-B14F-4D97-AF65-F5344CB8AC3E}">
        <p14:creationId xmlns:p14="http://schemas.microsoft.com/office/powerpoint/2010/main" val="7245135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92249E3-4613-4974-89D0-4721980D6D96}" type="datetimeFigureOut">
              <a:rPr lang="en-GB" smtClean="0"/>
              <a:t>17/01/2020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CC1CA3D-8B27-467A-ABF1-4DE964C17F99}" type="slidenum">
              <a:rPr lang="en-GB" smtClean="0"/>
              <a:t>‹#›</a:t>
            </a:fld>
            <a:endParaRPr lang="en-GB"/>
          </a:p>
        </p:txBody>
      </p:sp>
    </p:spTree>
    <p:extLst>
      <p:ext uri="{BB962C8B-B14F-4D97-AF65-F5344CB8AC3E}">
        <p14:creationId xmlns:p14="http://schemas.microsoft.com/office/powerpoint/2010/main" val="795988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92249E3-4613-4974-89D0-4721980D6D96}" type="datetimeFigureOut">
              <a:rPr lang="en-GB" smtClean="0"/>
              <a:t>17/01/2020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CC1CA3D-8B27-467A-ABF1-4DE964C17F99}" type="slidenum">
              <a:rPr lang="en-GB" smtClean="0"/>
              <a:t>‹#›</a:t>
            </a:fld>
            <a:endParaRPr lang="en-GB"/>
          </a:p>
        </p:txBody>
      </p:sp>
    </p:spTree>
    <p:extLst>
      <p:ext uri="{BB962C8B-B14F-4D97-AF65-F5344CB8AC3E}">
        <p14:creationId xmlns:p14="http://schemas.microsoft.com/office/powerpoint/2010/main" val="2084772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92249E3-4613-4974-89D0-4721980D6D96}" type="datetimeFigureOut">
              <a:rPr lang="en-GB" smtClean="0"/>
              <a:t>17/01/2020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CC1CA3D-8B27-467A-ABF1-4DE964C17F99}" type="slidenum">
              <a:rPr lang="en-GB" smtClean="0"/>
              <a:t>‹#›</a:t>
            </a:fld>
            <a:endParaRPr lang="en-GB"/>
          </a:p>
        </p:txBody>
      </p:sp>
    </p:spTree>
    <p:extLst>
      <p:ext uri="{BB962C8B-B14F-4D97-AF65-F5344CB8AC3E}">
        <p14:creationId xmlns:p14="http://schemas.microsoft.com/office/powerpoint/2010/main" val="4160338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92249E3-4613-4974-89D0-4721980D6D96}" type="datetimeFigureOut">
              <a:rPr lang="en-GB" smtClean="0"/>
              <a:t>17/01/2020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CC1CA3D-8B27-467A-ABF1-4DE964C17F99}" type="slidenum">
              <a:rPr lang="en-GB" smtClean="0"/>
              <a:t>‹#›</a:t>
            </a:fld>
            <a:endParaRPr lang="en-GB"/>
          </a:p>
        </p:txBody>
      </p:sp>
    </p:spTree>
    <p:extLst>
      <p:ext uri="{BB962C8B-B14F-4D97-AF65-F5344CB8AC3E}">
        <p14:creationId xmlns:p14="http://schemas.microsoft.com/office/powerpoint/2010/main" val="591689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92249E3-4613-4974-89D0-4721980D6D96}" type="datetimeFigureOut">
              <a:rPr lang="en-GB" smtClean="0"/>
              <a:t>17/01/2020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CC1CA3D-8B27-467A-ABF1-4DE964C17F99}" type="slidenum">
              <a:rPr lang="en-GB" smtClean="0"/>
              <a:t>‹#›</a:t>
            </a:fld>
            <a:endParaRPr lang="en-GB"/>
          </a:p>
        </p:txBody>
      </p:sp>
    </p:spTree>
    <p:extLst>
      <p:ext uri="{BB962C8B-B14F-4D97-AF65-F5344CB8AC3E}">
        <p14:creationId xmlns:p14="http://schemas.microsoft.com/office/powerpoint/2010/main" val="3844168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92249E3-4613-4974-89D0-4721980D6D96}" type="datetimeFigureOut">
              <a:rPr lang="en-GB" smtClean="0"/>
              <a:t>17/01/2020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CC1CA3D-8B27-467A-ABF1-4DE964C17F99}" type="slidenum">
              <a:rPr lang="en-GB" smtClean="0"/>
              <a:t>‹#›</a:t>
            </a:fld>
            <a:endParaRPr lang="en-GB"/>
          </a:p>
        </p:txBody>
      </p:sp>
    </p:spTree>
    <p:extLst>
      <p:ext uri="{BB962C8B-B14F-4D97-AF65-F5344CB8AC3E}">
        <p14:creationId xmlns:p14="http://schemas.microsoft.com/office/powerpoint/2010/main" val="4132318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92249E3-4613-4974-89D0-4721980D6D96}" type="datetimeFigureOut">
              <a:rPr lang="en-GB" smtClean="0"/>
              <a:t>17/01/2020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CC1CA3D-8B27-467A-ABF1-4DE964C17F99}" type="slidenum">
              <a:rPr lang="en-GB" smtClean="0"/>
              <a:t>‹#›</a:t>
            </a:fld>
            <a:endParaRPr lang="en-GB"/>
          </a:p>
        </p:txBody>
      </p:sp>
    </p:spTree>
    <p:extLst>
      <p:ext uri="{BB962C8B-B14F-4D97-AF65-F5344CB8AC3E}">
        <p14:creationId xmlns:p14="http://schemas.microsoft.com/office/powerpoint/2010/main" val="299393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92249E3-4613-4974-89D0-4721980D6D96}" type="datetimeFigureOut">
              <a:rPr lang="en-GB" smtClean="0"/>
              <a:t>17/01/2020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CC1CA3D-8B27-467A-ABF1-4DE964C17F99}" type="slidenum">
              <a:rPr lang="en-GB" smtClean="0"/>
              <a:t>‹#›</a:t>
            </a:fld>
            <a:endParaRPr lang="en-GB"/>
          </a:p>
        </p:txBody>
      </p:sp>
    </p:spTree>
    <p:extLst>
      <p:ext uri="{BB962C8B-B14F-4D97-AF65-F5344CB8AC3E}">
        <p14:creationId xmlns:p14="http://schemas.microsoft.com/office/powerpoint/2010/main" val="2446544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2249E3-4613-4974-89D0-4721980D6D96}" type="datetimeFigureOut">
              <a:rPr lang="en-GB" smtClean="0"/>
              <a:t>17/01/2020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CC1CA3D-8B27-467A-ABF1-4DE964C17F99}" type="slidenum">
              <a:rPr lang="en-GB" smtClean="0"/>
              <a:t>‹#›</a:t>
            </a:fld>
            <a:endParaRPr lang="en-GB"/>
          </a:p>
        </p:txBody>
      </p:sp>
    </p:spTree>
    <p:extLst>
      <p:ext uri="{BB962C8B-B14F-4D97-AF65-F5344CB8AC3E}">
        <p14:creationId xmlns:p14="http://schemas.microsoft.com/office/powerpoint/2010/main" val="3844719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2249E3-4613-4974-89D0-4721980D6D96}" type="datetimeFigureOut">
              <a:rPr lang="en-GB" smtClean="0"/>
              <a:t>17/01/2020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CC1CA3D-8B27-467A-ABF1-4DE964C17F99}" type="slidenum">
              <a:rPr lang="en-GB" smtClean="0"/>
              <a:t>‹#›</a:t>
            </a:fld>
            <a:endParaRPr lang="en-GB"/>
          </a:p>
        </p:txBody>
      </p:sp>
    </p:spTree>
    <p:extLst>
      <p:ext uri="{BB962C8B-B14F-4D97-AF65-F5344CB8AC3E}">
        <p14:creationId xmlns:p14="http://schemas.microsoft.com/office/powerpoint/2010/main" val="2985012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2249E3-4613-4974-89D0-4721980D6D96}" type="datetimeFigureOut">
              <a:rPr lang="en-GB" smtClean="0"/>
              <a:t>17/01/2020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CC1CA3D-8B27-467A-ABF1-4DE964C17F99}" type="slidenum">
              <a:rPr lang="en-GB" smtClean="0"/>
              <a:t>‹#›</a:t>
            </a:fld>
            <a:endParaRPr lang="en-GB"/>
          </a:p>
        </p:txBody>
      </p:sp>
    </p:spTree>
    <p:extLst>
      <p:ext uri="{BB962C8B-B14F-4D97-AF65-F5344CB8AC3E}">
        <p14:creationId xmlns:p14="http://schemas.microsoft.com/office/powerpoint/2010/main" val="1952537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2249E3-4613-4974-89D0-4721980D6D96}" type="datetimeFigureOut">
              <a:rPr lang="en-GB" smtClean="0"/>
              <a:t>17/01/2020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C1CA3D-8B27-467A-ABF1-4DE964C17F99}" type="slidenum">
              <a:rPr lang="en-GB" smtClean="0"/>
              <a:t>‹#›</a:t>
            </a:fld>
            <a:endParaRPr lang="en-GB"/>
          </a:p>
        </p:txBody>
      </p:sp>
    </p:spTree>
    <p:extLst>
      <p:ext uri="{BB962C8B-B14F-4D97-AF65-F5344CB8AC3E}">
        <p14:creationId xmlns:p14="http://schemas.microsoft.com/office/powerpoint/2010/main" val="40644150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hyperlink" Target="https://historicengland.org.uk/services-skills/education/teaching-activities/stories-in-stone-shearbridge-mosque" TargetMode="Externa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16.jpe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16.jpe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21.jpe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23.jpe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notesSlide" Target="../notesSlides/notesSlide2.xml"/><Relationship Id="rId7" Type="http://schemas.openxmlformats.org/officeDocument/2006/relationships/image" Target="../media/image5.jp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image" Target="../media/image30.jpe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3.xml"/><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notesSlide" Target="../notesSlides/notesSlide30.xml"/><Relationship Id="rId7"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tags" Target="../tags/tag3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33.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jpeg"/><Relationship Id="rId3" Type="http://schemas.openxmlformats.org/officeDocument/2006/relationships/notesSlide" Target="../notesSlides/notesSlide33.xml"/><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image" Target="../media/image49.jpe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jpeg"/><Relationship Id="rId9"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57.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notesSlide" Target="../notesSlides/notesSlide37.xml"/><Relationship Id="rId7" Type="http://schemas.openxmlformats.org/officeDocument/2006/relationships/image" Target="../media/image55.png"/><Relationship Id="rId2" Type="http://schemas.openxmlformats.org/officeDocument/2006/relationships/slideLayout" Target="../slideLayouts/slideLayout2.xml"/><Relationship Id="rId1" Type="http://schemas.openxmlformats.org/officeDocument/2006/relationships/tags" Target="../tags/tag3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notesSlide" Target="../notesSlides/notesSlide38.xml"/><Relationship Id="rId7" Type="http://schemas.openxmlformats.org/officeDocument/2006/relationships/image" Target="../media/image5.jpg"/><Relationship Id="rId2" Type="http://schemas.openxmlformats.org/officeDocument/2006/relationships/slideLayout" Target="../slideLayouts/slideLayout2.xml"/><Relationship Id="rId1" Type="http://schemas.openxmlformats.org/officeDocument/2006/relationships/tags" Target="../tags/tag3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40.xml"/><Relationship Id="rId5" Type="http://schemas.openxmlformats.org/officeDocument/2006/relationships/hyperlink" Target="https://historicengland.org.uk/services-skills/education/" TargetMode="External"/><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333375"/>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11560" y="1268760"/>
            <a:ext cx="7992888" cy="5339923"/>
          </a:xfrm>
          <a:prstGeom prst="rect">
            <a:avLst/>
          </a:prstGeom>
        </p:spPr>
        <p:txBody>
          <a:bodyPr wrap="square">
            <a:spAutoFit/>
          </a:bodyPr>
          <a:lstStyle/>
          <a:p>
            <a:pPr algn="ctr"/>
            <a:r>
              <a:rPr lang="en-GB" sz="3200" dirty="0" smtClean="0">
                <a:latin typeface="Source Sans Pro" pitchFamily="34" charset="0"/>
              </a:rPr>
              <a:t>Lesson Two: Why has Bradford changed over </a:t>
            </a:r>
            <a:r>
              <a:rPr lang="en-GB" sz="3200" dirty="0">
                <a:latin typeface="Source Sans Pro" pitchFamily="34" charset="0"/>
              </a:rPr>
              <a:t>time?</a:t>
            </a:r>
          </a:p>
          <a:p>
            <a:endParaRPr lang="en-GB" sz="900" dirty="0" smtClean="0">
              <a:latin typeface="Source Sans Pro" pitchFamily="34" charset="0"/>
            </a:endParaRPr>
          </a:p>
          <a:p>
            <a:r>
              <a:rPr lang="en-GB" sz="2000" b="1" dirty="0" smtClean="0">
                <a:latin typeface="Source Sans Pro" pitchFamily="34" charset="0"/>
              </a:rPr>
              <a:t>Key Stage 2: </a:t>
            </a:r>
            <a:r>
              <a:rPr lang="en-GB" sz="2000" dirty="0" smtClean="0">
                <a:latin typeface="Source Sans Pro" pitchFamily="34" charset="0"/>
              </a:rPr>
              <a:t>History</a:t>
            </a:r>
          </a:p>
          <a:p>
            <a:endParaRPr lang="en-GB" sz="1000" dirty="0" smtClean="0">
              <a:latin typeface="Source Sans Pro" pitchFamily="34" charset="0"/>
            </a:endParaRPr>
          </a:p>
          <a:p>
            <a:r>
              <a:rPr lang="en-GB" sz="2000" b="1" dirty="0" smtClean="0">
                <a:latin typeface="Source Sans Pro" pitchFamily="34" charset="0"/>
              </a:rPr>
              <a:t>Learning Aims and Outcomes</a:t>
            </a:r>
          </a:p>
          <a:p>
            <a:endParaRPr lang="en-GB" sz="1000" dirty="0" smtClean="0">
              <a:solidFill>
                <a:srgbClr val="000000"/>
              </a:solidFill>
              <a:latin typeface="Source Sans Pro" pitchFamily="34" charset="0"/>
            </a:endParaRPr>
          </a:p>
          <a:p>
            <a:pPr marL="342900" indent="-342900">
              <a:buFont typeface="Arial" pitchFamily="34" charset="0"/>
              <a:buChar char="•"/>
            </a:pPr>
            <a:r>
              <a:rPr lang="en-GB" sz="2000" dirty="0">
                <a:solidFill>
                  <a:srgbClr val="000000"/>
                </a:solidFill>
                <a:latin typeface="Source Sans Pro" pitchFamily="34" charset="0"/>
              </a:rPr>
              <a:t>Pupils will discuss how to label changes from the life of a sample </a:t>
            </a:r>
            <a:r>
              <a:rPr lang="en-GB" sz="2000" dirty="0" smtClean="0">
                <a:solidFill>
                  <a:srgbClr val="000000"/>
                </a:solidFill>
                <a:latin typeface="Source Sans Pro" pitchFamily="34" charset="0"/>
              </a:rPr>
              <a:t>individual</a:t>
            </a:r>
          </a:p>
          <a:p>
            <a:endParaRPr lang="en-GB" sz="800" dirty="0">
              <a:solidFill>
                <a:srgbClr val="000000"/>
              </a:solidFill>
              <a:latin typeface="Source Sans Pro" pitchFamily="34" charset="0"/>
            </a:endParaRPr>
          </a:p>
          <a:p>
            <a:pPr marL="342900" indent="-342900">
              <a:buFont typeface="Arial" pitchFamily="34" charset="0"/>
              <a:buChar char="•"/>
            </a:pPr>
            <a:r>
              <a:rPr lang="en-GB" sz="2000" dirty="0">
                <a:solidFill>
                  <a:srgbClr val="000000"/>
                </a:solidFill>
                <a:latin typeface="Source Sans Pro" pitchFamily="34" charset="0"/>
              </a:rPr>
              <a:t>Pupils will sort cards explaining some changes in </a:t>
            </a:r>
            <a:r>
              <a:rPr lang="en-GB" sz="2000" dirty="0" smtClean="0">
                <a:solidFill>
                  <a:srgbClr val="000000"/>
                </a:solidFill>
                <a:latin typeface="Source Sans Pro" pitchFamily="34" charset="0"/>
              </a:rPr>
              <a:t>Bradford’s </a:t>
            </a:r>
            <a:r>
              <a:rPr lang="en-GB" sz="2000" dirty="0">
                <a:solidFill>
                  <a:srgbClr val="000000"/>
                </a:solidFill>
                <a:latin typeface="Source Sans Pro" pitchFamily="34" charset="0"/>
              </a:rPr>
              <a:t>history, creating labels for different kinds of </a:t>
            </a:r>
            <a:r>
              <a:rPr lang="en-GB" sz="2000" dirty="0" smtClean="0">
                <a:solidFill>
                  <a:srgbClr val="000000"/>
                </a:solidFill>
                <a:latin typeface="Source Sans Pro" pitchFamily="34" charset="0"/>
              </a:rPr>
              <a:t>change</a:t>
            </a:r>
            <a:endParaRPr lang="en-GB" sz="2000" dirty="0">
              <a:solidFill>
                <a:srgbClr val="000000"/>
              </a:solidFill>
              <a:latin typeface="Source Sans Pro" pitchFamily="34" charset="0"/>
            </a:endParaRPr>
          </a:p>
          <a:p>
            <a:endParaRPr lang="en-GB" sz="1000" dirty="0" smtClean="0">
              <a:solidFill>
                <a:srgbClr val="000000"/>
              </a:solidFill>
              <a:latin typeface="Source Sans Pro" pitchFamily="34" charset="0"/>
            </a:endParaRPr>
          </a:p>
          <a:p>
            <a:pPr marL="342900" indent="-342900">
              <a:buFont typeface="Arial" pitchFamily="34" charset="0"/>
              <a:buChar char="•"/>
            </a:pPr>
            <a:r>
              <a:rPr lang="en-GB" sz="2000" dirty="0" smtClean="0">
                <a:solidFill>
                  <a:srgbClr val="000000"/>
                </a:solidFill>
                <a:latin typeface="Source Sans Pro" pitchFamily="34" charset="0"/>
              </a:rPr>
              <a:t>Pupils </a:t>
            </a:r>
            <a:r>
              <a:rPr lang="en-GB" sz="2000" dirty="0">
                <a:solidFill>
                  <a:srgbClr val="000000"/>
                </a:solidFill>
                <a:latin typeface="Source Sans Pro" pitchFamily="34" charset="0"/>
              </a:rPr>
              <a:t>will discuss the terms “political, economic, social and religious change” and how these might apply to the labels they've created</a:t>
            </a:r>
            <a:endParaRPr lang="en-GB" sz="2000" dirty="0" smtClean="0">
              <a:solidFill>
                <a:srgbClr val="000000"/>
              </a:solidFill>
              <a:latin typeface="Source Sans Pro" pitchFamily="34" charset="0"/>
            </a:endParaRPr>
          </a:p>
          <a:p>
            <a:endParaRPr lang="en-GB" sz="800" dirty="0">
              <a:solidFill>
                <a:srgbClr val="000000"/>
              </a:solidFill>
              <a:latin typeface="Source Sans Pro" pitchFamily="34" charset="0"/>
            </a:endParaRPr>
          </a:p>
          <a:p>
            <a:pPr marL="342900" indent="-342900">
              <a:buFont typeface="Arial" pitchFamily="34" charset="0"/>
              <a:buChar char="•"/>
            </a:pPr>
            <a:r>
              <a:rPr lang="en-GB" sz="2000" dirty="0">
                <a:solidFill>
                  <a:srgbClr val="000000"/>
                </a:solidFill>
                <a:latin typeface="Source Sans Pro" pitchFamily="34" charset="0"/>
              </a:rPr>
              <a:t>Pupils will debate what type of change has had the most effect on Bradford as a </a:t>
            </a:r>
            <a:r>
              <a:rPr lang="en-GB" sz="2000" dirty="0" smtClean="0">
                <a:solidFill>
                  <a:srgbClr val="000000"/>
                </a:solidFill>
                <a:latin typeface="Source Sans Pro" pitchFamily="34" charset="0"/>
              </a:rPr>
              <a:t>whole</a:t>
            </a:r>
            <a:endParaRPr lang="en-GB" sz="2000" dirty="0">
              <a:solidFill>
                <a:srgbClr val="000000"/>
              </a:solidFill>
              <a:latin typeface="Source Sans Pro" pitchFamily="34" charset="0"/>
            </a:endParaRPr>
          </a:p>
          <a:p>
            <a:r>
              <a:rPr lang="en-US" sz="1200" dirty="0" smtClean="0">
                <a:latin typeface="Source Sans Pro" pitchFamily="34" charset="0"/>
              </a:rPr>
              <a:t>This </a:t>
            </a:r>
            <a:r>
              <a:rPr lang="en-US" sz="1200" dirty="0">
                <a:latin typeface="Source Sans Pro" pitchFamily="34" charset="0"/>
              </a:rPr>
              <a:t>activity relates to the </a:t>
            </a:r>
            <a:r>
              <a:rPr lang="en-GB" sz="1200" dirty="0">
                <a:latin typeface="Source Sans Pro" pitchFamily="34" charset="0"/>
                <a:hlinkClick r:id="rId5"/>
              </a:rPr>
              <a:t>Teaching Activity: Stories in Stone - How &amp; why has Bradford changed over time?</a:t>
            </a:r>
            <a:endParaRPr lang="en-GB" sz="1200" dirty="0">
              <a:latin typeface="Source Sans Pro" pitchFamily="34" charset="0"/>
            </a:endParaRPr>
          </a:p>
        </p:txBody>
      </p:sp>
    </p:spTree>
    <p:custDataLst>
      <p:tags r:id="rId1"/>
    </p:custDataLst>
    <p:extLst>
      <p:ext uri="{BB962C8B-B14F-4D97-AF65-F5344CB8AC3E}">
        <p14:creationId xmlns:p14="http://schemas.microsoft.com/office/powerpoint/2010/main" val="15077735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42136" y="260648"/>
            <a:ext cx="8059728" cy="707886"/>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Timeline Challenge</a:t>
            </a:r>
          </a:p>
        </p:txBody>
      </p:sp>
      <p:sp>
        <p:nvSpPr>
          <p:cNvPr id="2" name="TextBox 1"/>
          <p:cNvSpPr txBox="1"/>
          <p:nvPr/>
        </p:nvSpPr>
        <p:spPr>
          <a:xfrm>
            <a:off x="1214830" y="1988839"/>
            <a:ext cx="6714339" cy="3170099"/>
          </a:xfrm>
          <a:prstGeom prst="rect">
            <a:avLst/>
          </a:prstGeom>
          <a:noFill/>
        </p:spPr>
        <p:txBody>
          <a:bodyPr wrap="none" rtlCol="0">
            <a:spAutoFit/>
          </a:bodyPr>
          <a:lstStyle/>
          <a:p>
            <a:r>
              <a:rPr lang="en-GB" sz="20000" dirty="0" smtClean="0">
                <a:latin typeface="Source Sans Pro" panose="020B0503030403020204" pitchFamily="34" charset="0"/>
              </a:rPr>
              <a:t>Today</a:t>
            </a:r>
            <a:endParaRPr lang="en-GB" sz="20000" dirty="0">
              <a:latin typeface="Source Sans Pro" panose="020B0503030403020204" pitchFamily="34" charset="0"/>
            </a:endParaRPr>
          </a:p>
        </p:txBody>
      </p:sp>
    </p:spTree>
    <p:custDataLst>
      <p:tags r:id="rId1"/>
    </p:custDataLst>
    <p:extLst>
      <p:ext uri="{BB962C8B-B14F-4D97-AF65-F5344CB8AC3E}">
        <p14:creationId xmlns:p14="http://schemas.microsoft.com/office/powerpoint/2010/main" val="41905842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42136" y="260648"/>
            <a:ext cx="8059728" cy="707886"/>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Timeline Challenge</a:t>
            </a:r>
          </a:p>
        </p:txBody>
      </p:sp>
      <p:sp>
        <p:nvSpPr>
          <p:cNvPr id="4" name="TextBox 3"/>
          <p:cNvSpPr txBox="1"/>
          <p:nvPr/>
        </p:nvSpPr>
        <p:spPr>
          <a:xfrm>
            <a:off x="542136" y="1124744"/>
            <a:ext cx="1231427" cy="2400657"/>
          </a:xfrm>
          <a:prstGeom prst="rect">
            <a:avLst/>
          </a:prstGeom>
          <a:noFill/>
        </p:spPr>
        <p:txBody>
          <a:bodyPr wrap="none" rtlCol="0">
            <a:spAutoFit/>
          </a:bodyPr>
          <a:lstStyle/>
          <a:p>
            <a:r>
              <a:rPr lang="en-GB" sz="15000" dirty="0">
                <a:latin typeface="Source Sans Pro" panose="020B0503030403020204" pitchFamily="34" charset="0"/>
              </a:rPr>
              <a:t>A</a:t>
            </a:r>
          </a:p>
        </p:txBody>
      </p:sp>
      <p:sp>
        <p:nvSpPr>
          <p:cNvPr id="5" name="Rectangle 4"/>
          <p:cNvSpPr/>
          <p:nvPr/>
        </p:nvSpPr>
        <p:spPr>
          <a:xfrm>
            <a:off x="538134" y="3811012"/>
            <a:ext cx="8059727" cy="3046988"/>
          </a:xfrm>
          <a:prstGeom prst="rect">
            <a:avLst/>
          </a:prstGeom>
        </p:spPr>
        <p:txBody>
          <a:bodyPr wrap="square">
            <a:spAutoFit/>
          </a:bodyPr>
          <a:lstStyle/>
          <a:p>
            <a:r>
              <a:rPr lang="en-GB" sz="3200" dirty="0" smtClean="0">
                <a:latin typeface="Source Sans Pro" panose="020B0503030403020204" pitchFamily="34" charset="0"/>
              </a:rPr>
              <a:t>Between </a:t>
            </a:r>
            <a:r>
              <a:rPr lang="en-GB" sz="3200" dirty="0">
                <a:latin typeface="Source Sans Pro" panose="020B0503030403020204" pitchFamily="34" charset="0"/>
              </a:rPr>
              <a:t>1800 and the </a:t>
            </a:r>
            <a:r>
              <a:rPr lang="en-GB" sz="3200" dirty="0" smtClean="0">
                <a:latin typeface="Source Sans Pro" panose="020B0503030403020204" pitchFamily="34" charset="0"/>
              </a:rPr>
              <a:t>1860s </a:t>
            </a:r>
            <a:r>
              <a:rPr lang="en-GB" sz="3200" dirty="0">
                <a:latin typeface="Source Sans Pro" panose="020B0503030403020204" pitchFamily="34" charset="0"/>
              </a:rPr>
              <a:t>thousands of poor Irish people came to find work in Bradford. Some Irish workers and their  children found work in Bradford mills and factories, trying to escape hunger and poverty Ireland.</a:t>
            </a:r>
          </a:p>
        </p:txBody>
      </p:sp>
      <p:sp>
        <p:nvSpPr>
          <p:cNvPr id="6" name="Rectangle 5"/>
          <p:cNvSpPr/>
          <p:nvPr/>
        </p:nvSpPr>
        <p:spPr>
          <a:xfrm rot="16200000">
            <a:off x="8055561" y="2871375"/>
            <a:ext cx="1492716" cy="400110"/>
          </a:xfrm>
          <a:prstGeom prst="rect">
            <a:avLst/>
          </a:prstGeom>
        </p:spPr>
        <p:txBody>
          <a:bodyPr wrap="none">
            <a:spAutoFit/>
          </a:bodyPr>
          <a:lstStyle/>
          <a:p>
            <a:r>
              <a:rPr lang="en-GB" sz="1000" dirty="0">
                <a:latin typeface="Source Sans Pro" panose="020B0503030403020204" pitchFamily="34" charset="0"/>
              </a:rPr>
              <a:t>BB88/04665 </a:t>
            </a:r>
          </a:p>
          <a:p>
            <a:r>
              <a:rPr lang="en-GB" sz="1000" dirty="0">
                <a:latin typeface="Source Sans Pro" panose="020B0503030403020204" pitchFamily="34" charset="0"/>
              </a:rPr>
              <a:t>Historic England Archive</a:t>
            </a:r>
          </a:p>
        </p:txBody>
      </p:sp>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6764" y="1297875"/>
            <a:ext cx="2161857" cy="2479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BB88/04665 Photographic copy of an illustration showing Whetley Mills in 1893"/>
          <p:cNvPicPr>
            <a:picLocks noChangeAspect="1" noChangeArrowheads="1"/>
          </p:cNvPicPr>
          <p:nvPr/>
        </p:nvPicPr>
        <p:blipFill rotWithShape="1">
          <a:blip r:embed="rId5">
            <a:extLst>
              <a:ext uri="{28A0092B-C50C-407E-A947-70E740481C1C}">
                <a14:useLocalDpi xmlns:a14="http://schemas.microsoft.com/office/drawing/2010/main" val="0"/>
              </a:ext>
            </a:extLst>
          </a:blip>
          <a:srcRect t="11300" b="14377"/>
          <a:stretch/>
        </p:blipFill>
        <p:spPr bwMode="auto">
          <a:xfrm>
            <a:off x="4339052" y="1297875"/>
            <a:ext cx="4286250" cy="251313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rot="16200000">
            <a:off x="2872480" y="2476964"/>
            <a:ext cx="2635180" cy="276999"/>
          </a:xfrm>
          <a:prstGeom prst="rect">
            <a:avLst/>
          </a:prstGeom>
        </p:spPr>
        <p:txBody>
          <a:bodyPr wrap="square">
            <a:spAutoFit/>
          </a:bodyPr>
          <a:lstStyle/>
          <a:p>
            <a:r>
              <a:rPr lang="en-GB" sz="1200" dirty="0" smtClean="0">
                <a:latin typeface="Source Sans Pro" panose="020B0503030403020204" pitchFamily="34" charset="0"/>
              </a:rPr>
              <a:t>Photo Credit; nasa.gov</a:t>
            </a:r>
            <a:endParaRPr lang="en-GB" sz="1200" dirty="0">
              <a:latin typeface="Source Sans Pro" panose="020B0503030403020204" pitchFamily="34" charset="0"/>
            </a:endParaRPr>
          </a:p>
        </p:txBody>
      </p:sp>
    </p:spTree>
    <p:custDataLst>
      <p:tags r:id="rId1"/>
    </p:custDataLst>
    <p:extLst>
      <p:ext uri="{BB962C8B-B14F-4D97-AF65-F5344CB8AC3E}">
        <p14:creationId xmlns:p14="http://schemas.microsoft.com/office/powerpoint/2010/main" val="17556667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42136" y="260648"/>
            <a:ext cx="8059728" cy="707886"/>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Timeline Challenge</a:t>
            </a:r>
          </a:p>
        </p:txBody>
      </p:sp>
      <p:sp>
        <p:nvSpPr>
          <p:cNvPr id="4" name="TextBox 3"/>
          <p:cNvSpPr txBox="1"/>
          <p:nvPr/>
        </p:nvSpPr>
        <p:spPr>
          <a:xfrm>
            <a:off x="542136" y="1124744"/>
            <a:ext cx="1316386" cy="2400657"/>
          </a:xfrm>
          <a:prstGeom prst="rect">
            <a:avLst/>
          </a:prstGeom>
          <a:noFill/>
        </p:spPr>
        <p:txBody>
          <a:bodyPr wrap="none" rtlCol="0">
            <a:spAutoFit/>
          </a:bodyPr>
          <a:lstStyle/>
          <a:p>
            <a:r>
              <a:rPr lang="en-GB" sz="15000" dirty="0">
                <a:latin typeface="Source Sans Pro" panose="020B0503030403020204" pitchFamily="34" charset="0"/>
              </a:rPr>
              <a:t>B</a:t>
            </a:r>
          </a:p>
        </p:txBody>
      </p:sp>
      <p:sp>
        <p:nvSpPr>
          <p:cNvPr id="5" name="Rectangle 4"/>
          <p:cNvSpPr/>
          <p:nvPr/>
        </p:nvSpPr>
        <p:spPr>
          <a:xfrm>
            <a:off x="564154" y="3068960"/>
            <a:ext cx="8059727" cy="3539430"/>
          </a:xfrm>
          <a:prstGeom prst="rect">
            <a:avLst/>
          </a:prstGeom>
        </p:spPr>
        <p:txBody>
          <a:bodyPr wrap="square">
            <a:spAutoFit/>
          </a:bodyPr>
          <a:lstStyle/>
          <a:p>
            <a:r>
              <a:rPr lang="en-GB" sz="3200" dirty="0" smtClean="0">
                <a:latin typeface="Source Sans Pro" panose="020B0503030403020204" pitchFamily="34" charset="0"/>
              </a:rPr>
              <a:t>In </a:t>
            </a:r>
            <a:r>
              <a:rPr lang="en-GB" sz="3200" dirty="0">
                <a:latin typeface="Source Sans Pro" panose="020B0503030403020204" pitchFamily="34" charset="0"/>
              </a:rPr>
              <a:t>1939, just before the Second World War, hundreds of young Jewish children were rescued from the Nazis in Europe and brought to a new life in England. This was called the </a:t>
            </a:r>
            <a:r>
              <a:rPr lang="en-GB" sz="3200" dirty="0" err="1">
                <a:latin typeface="Source Sans Pro" panose="020B0503030403020204" pitchFamily="34" charset="0"/>
              </a:rPr>
              <a:t>Kindertransport</a:t>
            </a:r>
            <a:r>
              <a:rPr lang="en-GB" sz="3200" dirty="0" smtClean="0">
                <a:latin typeface="Source Sans Pro" panose="020B0503030403020204" pitchFamily="34" charset="0"/>
              </a:rPr>
              <a:t>. Some came to Bradford.</a:t>
            </a:r>
          </a:p>
          <a:p>
            <a:endParaRPr lang="en-GB" sz="1600" dirty="0">
              <a:latin typeface="Source Sans Pro" panose="020B0503030403020204" pitchFamily="34" charset="0"/>
            </a:endParaRPr>
          </a:p>
          <a:p>
            <a:r>
              <a:rPr lang="en-GB" sz="2400" dirty="0" smtClean="0">
                <a:latin typeface="Source Sans Pro" panose="020B0503030403020204" pitchFamily="34" charset="0"/>
              </a:rPr>
              <a:t>(Between 1939-1945 the Nazis murdered </a:t>
            </a:r>
            <a:r>
              <a:rPr lang="en-GB" sz="2400" dirty="0">
                <a:latin typeface="Source Sans Pro" panose="020B0503030403020204" pitchFamily="34" charset="0"/>
              </a:rPr>
              <a:t>six million Jewish people in Europe during the Holocaust)</a:t>
            </a: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6952" y="1029028"/>
            <a:ext cx="3594130" cy="2096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rot="16200000">
            <a:off x="5631479" y="2141520"/>
            <a:ext cx="1721946" cy="246221"/>
          </a:xfrm>
          <a:prstGeom prst="rect">
            <a:avLst/>
          </a:prstGeom>
        </p:spPr>
        <p:txBody>
          <a:bodyPr wrap="none">
            <a:spAutoFit/>
          </a:bodyPr>
          <a:lstStyle/>
          <a:p>
            <a:r>
              <a:rPr lang="en-GB" sz="1000" dirty="0">
                <a:latin typeface="Source Sans Pro" panose="020B0503030403020204" pitchFamily="34" charset="0"/>
              </a:rPr>
              <a:t>Photo Credit: </a:t>
            </a:r>
            <a:r>
              <a:rPr lang="en-GB" sz="1000" dirty="0" err="1">
                <a:latin typeface="Source Sans Pro" panose="020B0503030403020204" pitchFamily="34" charset="0"/>
              </a:rPr>
              <a:t>Bundesarchive</a:t>
            </a:r>
            <a:endParaRPr lang="en-GB" sz="1000" dirty="0">
              <a:latin typeface="Source Sans Pro" panose="020B0503030403020204" pitchFamily="34" charset="0"/>
            </a:endParaRPr>
          </a:p>
        </p:txBody>
      </p:sp>
    </p:spTree>
    <p:custDataLst>
      <p:tags r:id="rId1"/>
    </p:custDataLst>
    <p:extLst>
      <p:ext uri="{BB962C8B-B14F-4D97-AF65-F5344CB8AC3E}">
        <p14:creationId xmlns:p14="http://schemas.microsoft.com/office/powerpoint/2010/main" val="34242485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42136" y="260648"/>
            <a:ext cx="8059728" cy="707886"/>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Timeline Challenge</a:t>
            </a:r>
          </a:p>
        </p:txBody>
      </p:sp>
      <p:sp>
        <p:nvSpPr>
          <p:cNvPr id="4" name="TextBox 3"/>
          <p:cNvSpPr txBox="1"/>
          <p:nvPr/>
        </p:nvSpPr>
        <p:spPr>
          <a:xfrm>
            <a:off x="542136" y="1124744"/>
            <a:ext cx="1282723" cy="2400657"/>
          </a:xfrm>
          <a:prstGeom prst="rect">
            <a:avLst/>
          </a:prstGeom>
          <a:noFill/>
        </p:spPr>
        <p:txBody>
          <a:bodyPr wrap="none" rtlCol="0">
            <a:spAutoFit/>
          </a:bodyPr>
          <a:lstStyle/>
          <a:p>
            <a:r>
              <a:rPr lang="en-GB" sz="15000" dirty="0">
                <a:latin typeface="Source Sans Pro" panose="020B0503030403020204" pitchFamily="34" charset="0"/>
              </a:rPr>
              <a:t>C</a:t>
            </a:r>
          </a:p>
        </p:txBody>
      </p:sp>
      <p:sp>
        <p:nvSpPr>
          <p:cNvPr id="5" name="Rectangle 4"/>
          <p:cNvSpPr/>
          <p:nvPr/>
        </p:nvSpPr>
        <p:spPr>
          <a:xfrm>
            <a:off x="542135" y="4437112"/>
            <a:ext cx="8059727" cy="2062103"/>
          </a:xfrm>
          <a:prstGeom prst="rect">
            <a:avLst/>
          </a:prstGeom>
        </p:spPr>
        <p:txBody>
          <a:bodyPr wrap="square">
            <a:spAutoFit/>
          </a:bodyPr>
          <a:lstStyle/>
          <a:p>
            <a:r>
              <a:rPr lang="en-GB" sz="3200" dirty="0" smtClean="0">
                <a:latin typeface="Source Sans Pro" panose="020B0503030403020204" pitchFamily="34" charset="0"/>
              </a:rPr>
              <a:t>Between </a:t>
            </a:r>
            <a:r>
              <a:rPr lang="en-GB" sz="3200" dirty="0">
                <a:latin typeface="Source Sans Pro" panose="020B0503030403020204" pitchFamily="34" charset="0"/>
              </a:rPr>
              <a:t>1818 and 1850, thousands of people came to find work in Bradford from all over England, Wales and Ireland. Some people came from Scotland too.</a:t>
            </a:r>
          </a:p>
        </p:txBody>
      </p:sp>
      <p:sp>
        <p:nvSpPr>
          <p:cNvPr id="2" name="Rectangle 1"/>
          <p:cNvSpPr/>
          <p:nvPr/>
        </p:nvSpPr>
        <p:spPr>
          <a:xfrm rot="16200000">
            <a:off x="3420941" y="3362853"/>
            <a:ext cx="1441420" cy="246221"/>
          </a:xfrm>
          <a:prstGeom prst="rect">
            <a:avLst/>
          </a:prstGeom>
        </p:spPr>
        <p:txBody>
          <a:bodyPr wrap="none">
            <a:spAutoFit/>
          </a:bodyPr>
          <a:lstStyle/>
          <a:p>
            <a:r>
              <a:rPr lang="en-GB" sz="1000" dirty="0">
                <a:latin typeface="Source Sans Pro" panose="020B0503030403020204" pitchFamily="34" charset="0"/>
              </a:rPr>
              <a:t>Photo Credit: </a:t>
            </a:r>
            <a:r>
              <a:rPr lang="en-GB" sz="1000" dirty="0" err="1">
                <a:latin typeface="Source Sans Pro" panose="020B0503030403020204" pitchFamily="34" charset="0"/>
              </a:rPr>
              <a:t>Rabk</a:t>
            </a:r>
            <a:r>
              <a:rPr lang="en-GB" sz="1000" dirty="0">
                <a:latin typeface="Source Sans Pro" panose="020B0503030403020204" pitchFamily="34" charset="0"/>
              </a:rPr>
              <a:t>-talk</a:t>
            </a:r>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2562" y="1156641"/>
            <a:ext cx="2187469" cy="3050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rot="16200000">
            <a:off x="8032123" y="3267037"/>
            <a:ext cx="1492716" cy="400110"/>
          </a:xfrm>
          <a:prstGeom prst="rect">
            <a:avLst/>
          </a:prstGeom>
        </p:spPr>
        <p:txBody>
          <a:bodyPr wrap="none">
            <a:spAutoFit/>
          </a:bodyPr>
          <a:lstStyle/>
          <a:p>
            <a:r>
              <a:rPr lang="en-GB" sz="1000" dirty="0">
                <a:latin typeface="Source Sans Pro" panose="020B0503030403020204" pitchFamily="34" charset="0"/>
              </a:rPr>
              <a:t>BB88/04665 </a:t>
            </a:r>
          </a:p>
          <a:p>
            <a:r>
              <a:rPr lang="en-GB" sz="1000" dirty="0">
                <a:latin typeface="Source Sans Pro" panose="020B0503030403020204" pitchFamily="34" charset="0"/>
              </a:rPr>
              <a:t>Historic England Archive</a:t>
            </a:r>
          </a:p>
        </p:txBody>
      </p:sp>
      <p:pic>
        <p:nvPicPr>
          <p:cNvPr id="10" name="Picture 2" descr="BB88/04665 Photographic copy of an illustration showing Whetley Mills in 1893"/>
          <p:cNvPicPr>
            <a:picLocks noChangeAspect="1" noChangeArrowheads="1"/>
          </p:cNvPicPr>
          <p:nvPr/>
        </p:nvPicPr>
        <p:blipFill rotWithShape="1">
          <a:blip r:embed="rId5">
            <a:extLst>
              <a:ext uri="{28A0092B-C50C-407E-A947-70E740481C1C}">
                <a14:useLocalDpi xmlns:a14="http://schemas.microsoft.com/office/drawing/2010/main" val="0"/>
              </a:ext>
            </a:extLst>
          </a:blip>
          <a:srcRect t="11300" b="14377"/>
          <a:stretch/>
        </p:blipFill>
        <p:spPr bwMode="auto">
          <a:xfrm>
            <a:off x="4315614" y="1693537"/>
            <a:ext cx="4286250" cy="251313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213437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42136" y="260648"/>
            <a:ext cx="8059728" cy="707886"/>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Timeline Challenge</a:t>
            </a:r>
          </a:p>
        </p:txBody>
      </p:sp>
      <p:sp>
        <p:nvSpPr>
          <p:cNvPr id="4" name="TextBox 3"/>
          <p:cNvSpPr txBox="1"/>
          <p:nvPr/>
        </p:nvSpPr>
        <p:spPr>
          <a:xfrm>
            <a:off x="542136" y="1124744"/>
            <a:ext cx="1367682" cy="2400657"/>
          </a:xfrm>
          <a:prstGeom prst="rect">
            <a:avLst/>
          </a:prstGeom>
          <a:noFill/>
        </p:spPr>
        <p:txBody>
          <a:bodyPr wrap="none" rtlCol="0">
            <a:spAutoFit/>
          </a:bodyPr>
          <a:lstStyle/>
          <a:p>
            <a:r>
              <a:rPr lang="en-GB" sz="15000" dirty="0">
                <a:latin typeface="Source Sans Pro" panose="020B0503030403020204" pitchFamily="34" charset="0"/>
              </a:rPr>
              <a:t>D</a:t>
            </a:r>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3055" y="1391072"/>
            <a:ext cx="3997891" cy="2498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42136" y="4149080"/>
            <a:ext cx="8059727" cy="2062103"/>
          </a:xfrm>
          <a:prstGeom prst="rect">
            <a:avLst/>
          </a:prstGeom>
        </p:spPr>
        <p:txBody>
          <a:bodyPr wrap="square">
            <a:spAutoFit/>
          </a:bodyPr>
          <a:lstStyle/>
          <a:p>
            <a:r>
              <a:rPr lang="en-GB" sz="3200" dirty="0">
                <a:latin typeface="Source Sans Pro" panose="020B0503030403020204" pitchFamily="34" charset="0"/>
              </a:rPr>
              <a:t>Since the 1960s some Bradford people started using drugs which are against the law. The National Health Service has centres to help them stop using the drugs.</a:t>
            </a:r>
          </a:p>
        </p:txBody>
      </p:sp>
      <p:sp>
        <p:nvSpPr>
          <p:cNvPr id="6" name="Rectangle 5"/>
          <p:cNvSpPr/>
          <p:nvPr/>
        </p:nvSpPr>
        <p:spPr>
          <a:xfrm rot="16200000">
            <a:off x="5568523" y="2501910"/>
            <a:ext cx="2498683" cy="276999"/>
          </a:xfrm>
          <a:prstGeom prst="rect">
            <a:avLst/>
          </a:prstGeom>
        </p:spPr>
        <p:txBody>
          <a:bodyPr wrap="square">
            <a:spAutoFit/>
          </a:bodyPr>
          <a:lstStyle/>
          <a:p>
            <a:r>
              <a:rPr lang="en-GB" sz="1200" dirty="0">
                <a:latin typeface="Source Sans Pro"/>
              </a:rPr>
              <a:t>Photo Credit: </a:t>
            </a:r>
            <a:r>
              <a:rPr lang="en-GB" sz="1200" dirty="0" smtClean="0">
                <a:latin typeface="Source Sans Pro"/>
              </a:rPr>
              <a:t>Public  domain</a:t>
            </a:r>
            <a:endParaRPr lang="en-GB" dirty="0">
              <a:latin typeface="Source Sans Pro"/>
            </a:endParaRPr>
          </a:p>
        </p:txBody>
      </p:sp>
    </p:spTree>
    <p:custDataLst>
      <p:tags r:id="rId1"/>
    </p:custDataLst>
    <p:extLst>
      <p:ext uri="{BB962C8B-B14F-4D97-AF65-F5344CB8AC3E}">
        <p14:creationId xmlns:p14="http://schemas.microsoft.com/office/powerpoint/2010/main" val="31308047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42136" y="260648"/>
            <a:ext cx="8059728" cy="707886"/>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Timeline Challenge</a:t>
            </a:r>
          </a:p>
        </p:txBody>
      </p:sp>
      <p:sp>
        <p:nvSpPr>
          <p:cNvPr id="4" name="TextBox 3"/>
          <p:cNvSpPr txBox="1"/>
          <p:nvPr/>
        </p:nvSpPr>
        <p:spPr>
          <a:xfrm>
            <a:off x="542136" y="1124744"/>
            <a:ext cx="1197764" cy="2400657"/>
          </a:xfrm>
          <a:prstGeom prst="rect">
            <a:avLst/>
          </a:prstGeom>
          <a:noFill/>
        </p:spPr>
        <p:txBody>
          <a:bodyPr wrap="none" rtlCol="0">
            <a:spAutoFit/>
          </a:bodyPr>
          <a:lstStyle/>
          <a:p>
            <a:r>
              <a:rPr lang="en-GB" sz="15000" dirty="0">
                <a:latin typeface="Source Sans Pro" panose="020B0503030403020204" pitchFamily="34" charset="0"/>
              </a:rPr>
              <a:t>E</a:t>
            </a:r>
          </a:p>
        </p:txBody>
      </p:sp>
      <p:sp>
        <p:nvSpPr>
          <p:cNvPr id="5" name="Rectangle 4"/>
          <p:cNvSpPr/>
          <p:nvPr/>
        </p:nvSpPr>
        <p:spPr>
          <a:xfrm>
            <a:off x="546452" y="3318570"/>
            <a:ext cx="8059727" cy="3539430"/>
          </a:xfrm>
          <a:prstGeom prst="rect">
            <a:avLst/>
          </a:prstGeom>
        </p:spPr>
        <p:txBody>
          <a:bodyPr wrap="square">
            <a:spAutoFit/>
          </a:bodyPr>
          <a:lstStyle/>
          <a:p>
            <a:r>
              <a:rPr lang="en-GB" sz="3200" dirty="0" smtClean="0">
                <a:latin typeface="Source Sans Pro" panose="020B0503030403020204" pitchFamily="34" charset="0"/>
              </a:rPr>
              <a:t>After </a:t>
            </a:r>
            <a:r>
              <a:rPr lang="en-GB" sz="3200" dirty="0">
                <a:latin typeface="Source Sans Pro" panose="020B0503030403020204" pitchFamily="34" charset="0"/>
              </a:rPr>
              <a:t>the Second World War (1939-1945), many Polish people came to live and work in Bradford (Britain needed extra workers then). Some had fought during the war on the side of the British. Most Poles could not go back to Poland because they might have been shot there or unfairly punished.</a:t>
            </a:r>
          </a:p>
        </p:txBody>
      </p:sp>
      <p:sp>
        <p:nvSpPr>
          <p:cNvPr id="2" name="Rectangle 1"/>
          <p:cNvSpPr/>
          <p:nvPr/>
        </p:nvSpPr>
        <p:spPr>
          <a:xfrm rot="16200000">
            <a:off x="3323972" y="2201961"/>
            <a:ext cx="1635384" cy="246221"/>
          </a:xfrm>
          <a:prstGeom prst="rect">
            <a:avLst/>
          </a:prstGeom>
        </p:spPr>
        <p:txBody>
          <a:bodyPr wrap="none">
            <a:spAutoFit/>
          </a:bodyPr>
          <a:lstStyle/>
          <a:p>
            <a:r>
              <a:rPr lang="en-GB" sz="1000" dirty="0">
                <a:latin typeface="Source Sans Pro" panose="020B0503030403020204" pitchFamily="34" charset="0"/>
              </a:rPr>
              <a:t>Photo Credit : </a:t>
            </a:r>
            <a:r>
              <a:rPr lang="en-GB" sz="1000" dirty="0" err="1">
                <a:latin typeface="Source Sans Pro" panose="020B0503030403020204" pitchFamily="34" charset="0"/>
              </a:rPr>
              <a:t>Olek</a:t>
            </a:r>
            <a:r>
              <a:rPr lang="en-GB" sz="1000" dirty="0">
                <a:latin typeface="Source Sans Pro" panose="020B0503030403020204" pitchFamily="34" charset="0"/>
              </a:rPr>
              <a:t> </a:t>
            </a:r>
            <a:r>
              <a:rPr lang="en-GB" sz="1000" dirty="0" err="1">
                <a:latin typeface="Source Sans Pro" panose="020B0503030403020204" pitchFamily="34" charset="0"/>
              </a:rPr>
              <a:t>Remezs</a:t>
            </a:r>
            <a:endParaRPr lang="en-GB" sz="1000" dirty="0">
              <a:latin typeface="Source Sans Pro" panose="020B0503030403020204" pitchFamily="34" charset="0"/>
            </a:endParaRPr>
          </a:p>
        </p:txBody>
      </p:sp>
      <p:pic>
        <p:nvPicPr>
          <p:cNvPr id="6"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641" r="16239"/>
          <a:stretch/>
        </p:blipFill>
        <p:spPr bwMode="auto">
          <a:xfrm>
            <a:off x="1739900" y="1270360"/>
            <a:ext cx="2185061" cy="1920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https://upload.wikimedia.org/wikipedia/commons/thumb/b/bb/23425565672_polish_army.jpg/1920px-23425565672_polish_army.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1186375"/>
            <a:ext cx="2946447" cy="200419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rot="16200000">
            <a:off x="6565151" y="2020442"/>
            <a:ext cx="2350036" cy="246220"/>
          </a:xfrm>
          <a:prstGeom prst="rect">
            <a:avLst/>
          </a:prstGeom>
        </p:spPr>
        <p:txBody>
          <a:bodyPr wrap="square">
            <a:spAutoFit/>
          </a:bodyPr>
          <a:lstStyle/>
          <a:p>
            <a:r>
              <a:rPr lang="en-GB" sz="1000" dirty="0">
                <a:latin typeface="Source Sans Pro"/>
              </a:rPr>
              <a:t>Photo Credit </a:t>
            </a:r>
            <a:r>
              <a:rPr lang="en-GB" sz="1000" dirty="0" smtClean="0">
                <a:latin typeface="Source Sans Pro"/>
              </a:rPr>
              <a:t>: Museum of Warsaw</a:t>
            </a:r>
            <a:endParaRPr lang="en-GB" sz="1000" dirty="0">
              <a:latin typeface="Source Sans Pro"/>
            </a:endParaRPr>
          </a:p>
        </p:txBody>
      </p:sp>
    </p:spTree>
    <p:custDataLst>
      <p:tags r:id="rId1"/>
    </p:custDataLst>
    <p:extLst>
      <p:ext uri="{BB962C8B-B14F-4D97-AF65-F5344CB8AC3E}">
        <p14:creationId xmlns:p14="http://schemas.microsoft.com/office/powerpoint/2010/main" val="31295105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42136" y="260648"/>
            <a:ext cx="8059728" cy="707886"/>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Timeline Challenge</a:t>
            </a:r>
          </a:p>
        </p:txBody>
      </p:sp>
      <p:sp>
        <p:nvSpPr>
          <p:cNvPr id="4" name="TextBox 3"/>
          <p:cNvSpPr txBox="1"/>
          <p:nvPr/>
        </p:nvSpPr>
        <p:spPr>
          <a:xfrm>
            <a:off x="542136" y="1124744"/>
            <a:ext cx="1135247" cy="2400657"/>
          </a:xfrm>
          <a:prstGeom prst="rect">
            <a:avLst/>
          </a:prstGeom>
          <a:noFill/>
        </p:spPr>
        <p:txBody>
          <a:bodyPr wrap="none" rtlCol="0">
            <a:spAutoFit/>
          </a:bodyPr>
          <a:lstStyle/>
          <a:p>
            <a:r>
              <a:rPr lang="en-GB" sz="15000" dirty="0">
                <a:latin typeface="Source Sans Pro" panose="020B0503030403020204" pitchFamily="34" charset="0"/>
              </a:rPr>
              <a:t>F</a:t>
            </a:r>
          </a:p>
        </p:txBody>
      </p:sp>
      <p:sp>
        <p:nvSpPr>
          <p:cNvPr id="5" name="Rectangle 4"/>
          <p:cNvSpPr/>
          <p:nvPr/>
        </p:nvSpPr>
        <p:spPr>
          <a:xfrm>
            <a:off x="546452" y="3318570"/>
            <a:ext cx="8059727" cy="3539430"/>
          </a:xfrm>
          <a:prstGeom prst="rect">
            <a:avLst/>
          </a:prstGeom>
        </p:spPr>
        <p:txBody>
          <a:bodyPr wrap="square">
            <a:spAutoFit/>
          </a:bodyPr>
          <a:lstStyle/>
          <a:p>
            <a:r>
              <a:rPr lang="en-GB" sz="3200" dirty="0" smtClean="0">
                <a:latin typeface="Source Sans Pro" panose="020B0503030403020204" pitchFamily="34" charset="0"/>
              </a:rPr>
              <a:t>Between </a:t>
            </a:r>
            <a:r>
              <a:rPr lang="en-GB" sz="3200" dirty="0">
                <a:latin typeface="Source Sans Pro" panose="020B0503030403020204" pitchFamily="34" charset="0"/>
              </a:rPr>
              <a:t>the 1940s and 1970s thousands of South Asian people came to live and work in Bradford (Britain needed extra workers then). Many were Muslims from Pakistan (once part of the old British Empire) looking for a better life. They needed mosques to worship in and liked to eat food they were used to.</a:t>
            </a:r>
          </a:p>
        </p:txBody>
      </p:sp>
      <p:sp>
        <p:nvSpPr>
          <p:cNvPr id="2" name="Rectangle 1"/>
          <p:cNvSpPr/>
          <p:nvPr/>
        </p:nvSpPr>
        <p:spPr>
          <a:xfrm rot="16200000">
            <a:off x="3672075" y="2273322"/>
            <a:ext cx="1553630" cy="246221"/>
          </a:xfrm>
          <a:prstGeom prst="rect">
            <a:avLst/>
          </a:prstGeom>
        </p:spPr>
        <p:txBody>
          <a:bodyPr wrap="none">
            <a:spAutoFit/>
          </a:bodyPr>
          <a:lstStyle/>
          <a:p>
            <a:r>
              <a:rPr lang="en-GB" sz="1000" dirty="0">
                <a:latin typeface="Source Sans Pro" panose="020B0503030403020204" pitchFamily="34" charset="0"/>
              </a:rPr>
              <a:t>Photo Credit: David </a:t>
            </a:r>
            <a:r>
              <a:rPr lang="en-GB" sz="1000" dirty="0" err="1">
                <a:latin typeface="Source Sans Pro" panose="020B0503030403020204" pitchFamily="34" charset="0"/>
              </a:rPr>
              <a:t>Hillas</a:t>
            </a:r>
            <a:endParaRPr lang="en-GB" sz="1000" dirty="0">
              <a:latin typeface="Source Sans Pro" panose="020B0503030403020204" pitchFamily="34" charset="0"/>
            </a:endParaRPr>
          </a:p>
        </p:txBody>
      </p:sp>
      <p:pic>
        <p:nvPicPr>
          <p:cNvPr id="6"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649"/>
          <a:stretch/>
        </p:blipFill>
        <p:spPr bwMode="auto">
          <a:xfrm>
            <a:off x="1910288" y="1345039"/>
            <a:ext cx="2416026" cy="1805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https://upload.wikimedia.org/wikipedia/commons/a/ad/Bradford_-_Car_No_104_at_Thornbury_Depot_-_geograph.org.uk_-_134428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36096" y="1225523"/>
            <a:ext cx="1656184" cy="208653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rot="16200000">
            <a:off x="6469892" y="2076278"/>
            <a:ext cx="1947724" cy="246221"/>
          </a:xfrm>
          <a:prstGeom prst="rect">
            <a:avLst/>
          </a:prstGeom>
        </p:spPr>
        <p:txBody>
          <a:bodyPr wrap="square">
            <a:spAutoFit/>
          </a:bodyPr>
          <a:lstStyle/>
          <a:p>
            <a:r>
              <a:rPr lang="en-GB" sz="1000" dirty="0">
                <a:latin typeface="Source Sans Pro"/>
              </a:rPr>
              <a:t>Photo Credit: </a:t>
            </a:r>
            <a:r>
              <a:rPr lang="en-GB" sz="1000" dirty="0" smtClean="0">
                <a:latin typeface="Source Sans Pro"/>
              </a:rPr>
              <a:t>Dr Neil Clifton</a:t>
            </a:r>
            <a:endParaRPr lang="en-GB" sz="1000" dirty="0">
              <a:latin typeface="Source Sans Pro"/>
            </a:endParaRPr>
          </a:p>
        </p:txBody>
      </p:sp>
    </p:spTree>
    <p:custDataLst>
      <p:tags r:id="rId1"/>
    </p:custDataLst>
    <p:extLst>
      <p:ext uri="{BB962C8B-B14F-4D97-AF65-F5344CB8AC3E}">
        <p14:creationId xmlns:p14="http://schemas.microsoft.com/office/powerpoint/2010/main" val="39877492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42136" y="260648"/>
            <a:ext cx="8059728" cy="707886"/>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Timeline Challenge</a:t>
            </a:r>
          </a:p>
        </p:txBody>
      </p:sp>
      <p:sp>
        <p:nvSpPr>
          <p:cNvPr id="4" name="TextBox 3"/>
          <p:cNvSpPr txBox="1"/>
          <p:nvPr/>
        </p:nvSpPr>
        <p:spPr>
          <a:xfrm>
            <a:off x="542136" y="1124744"/>
            <a:ext cx="1370888" cy="2400657"/>
          </a:xfrm>
          <a:prstGeom prst="rect">
            <a:avLst/>
          </a:prstGeom>
          <a:noFill/>
        </p:spPr>
        <p:txBody>
          <a:bodyPr wrap="none" rtlCol="0">
            <a:spAutoFit/>
          </a:bodyPr>
          <a:lstStyle/>
          <a:p>
            <a:r>
              <a:rPr lang="en-GB" sz="15000" dirty="0">
                <a:latin typeface="Source Sans Pro" panose="020B0503030403020204" pitchFamily="34" charset="0"/>
              </a:rPr>
              <a:t>G</a:t>
            </a:r>
          </a:p>
        </p:txBody>
      </p:sp>
      <p:sp>
        <p:nvSpPr>
          <p:cNvPr id="5" name="Rectangle 4"/>
          <p:cNvSpPr/>
          <p:nvPr/>
        </p:nvSpPr>
        <p:spPr>
          <a:xfrm>
            <a:off x="542135" y="5013176"/>
            <a:ext cx="8059727" cy="1569660"/>
          </a:xfrm>
          <a:prstGeom prst="rect">
            <a:avLst/>
          </a:prstGeom>
        </p:spPr>
        <p:txBody>
          <a:bodyPr wrap="square">
            <a:spAutoFit/>
          </a:bodyPr>
          <a:lstStyle/>
          <a:p>
            <a:r>
              <a:rPr lang="en-GB" sz="3200" dirty="0" smtClean="0">
                <a:latin typeface="Source Sans Pro" panose="020B0503030403020204" pitchFamily="34" charset="0"/>
              </a:rPr>
              <a:t>In </a:t>
            </a:r>
            <a:r>
              <a:rPr lang="en-GB" sz="3200" dirty="0">
                <a:latin typeface="Source Sans Pro" panose="020B0503030403020204" pitchFamily="34" charset="0"/>
              </a:rPr>
              <a:t>the 1970s and 1980s lots of Bradford mills and factories closed down, </a:t>
            </a:r>
            <a:r>
              <a:rPr lang="en-GB" sz="3200" dirty="0" smtClean="0">
                <a:latin typeface="Source Sans Pro" panose="020B0503030403020204" pitchFamily="34" charset="0"/>
              </a:rPr>
              <a:t>leaving </a:t>
            </a:r>
            <a:r>
              <a:rPr lang="en-GB" sz="3200" dirty="0">
                <a:latin typeface="Source Sans Pro" panose="020B0503030403020204" pitchFamily="34" charset="0"/>
              </a:rPr>
              <a:t>thousands of people out of work. </a:t>
            </a: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688" y="1124744"/>
            <a:ext cx="5616624" cy="3510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rot="16200000">
            <a:off x="6155668" y="2765831"/>
            <a:ext cx="3240360" cy="246221"/>
          </a:xfrm>
          <a:prstGeom prst="rect">
            <a:avLst/>
          </a:prstGeom>
        </p:spPr>
        <p:txBody>
          <a:bodyPr wrap="square">
            <a:spAutoFit/>
          </a:bodyPr>
          <a:lstStyle/>
          <a:p>
            <a:r>
              <a:rPr lang="it-IT" sz="1000" dirty="0">
                <a:latin typeface="Source Sans Pro"/>
              </a:rPr>
              <a:t>Photo Credit: </a:t>
            </a:r>
            <a:r>
              <a:rPr lang="it-IT" sz="1000" dirty="0" smtClean="0">
                <a:latin typeface="Source Sans Pro"/>
              </a:rPr>
              <a:t>John Farnam</a:t>
            </a:r>
            <a:endParaRPr lang="it-IT" sz="1000" dirty="0">
              <a:latin typeface="Source Sans Pro"/>
            </a:endParaRPr>
          </a:p>
        </p:txBody>
      </p:sp>
    </p:spTree>
    <p:custDataLst>
      <p:tags r:id="rId1"/>
    </p:custDataLst>
    <p:extLst>
      <p:ext uri="{BB962C8B-B14F-4D97-AF65-F5344CB8AC3E}">
        <p14:creationId xmlns:p14="http://schemas.microsoft.com/office/powerpoint/2010/main" val="1175570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42136" y="260648"/>
            <a:ext cx="8059728" cy="707886"/>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Timeline Challenge</a:t>
            </a:r>
          </a:p>
        </p:txBody>
      </p:sp>
      <p:sp>
        <p:nvSpPr>
          <p:cNvPr id="4" name="TextBox 3"/>
          <p:cNvSpPr txBox="1"/>
          <p:nvPr/>
        </p:nvSpPr>
        <p:spPr>
          <a:xfrm>
            <a:off x="542136" y="1124744"/>
            <a:ext cx="1438214" cy="2400657"/>
          </a:xfrm>
          <a:prstGeom prst="rect">
            <a:avLst/>
          </a:prstGeom>
          <a:noFill/>
        </p:spPr>
        <p:txBody>
          <a:bodyPr wrap="none" rtlCol="0">
            <a:spAutoFit/>
          </a:bodyPr>
          <a:lstStyle/>
          <a:p>
            <a:r>
              <a:rPr lang="en-GB" sz="15000" dirty="0">
                <a:latin typeface="Source Sans Pro" panose="020B0503030403020204" pitchFamily="34" charset="0"/>
              </a:rPr>
              <a:t>H</a:t>
            </a:r>
          </a:p>
        </p:txBody>
      </p:sp>
      <p:sp>
        <p:nvSpPr>
          <p:cNvPr id="5" name="Rectangle 4"/>
          <p:cNvSpPr/>
          <p:nvPr/>
        </p:nvSpPr>
        <p:spPr>
          <a:xfrm>
            <a:off x="542135" y="5013176"/>
            <a:ext cx="8059727" cy="1569660"/>
          </a:xfrm>
          <a:prstGeom prst="rect">
            <a:avLst/>
          </a:prstGeom>
        </p:spPr>
        <p:txBody>
          <a:bodyPr wrap="square">
            <a:spAutoFit/>
          </a:bodyPr>
          <a:lstStyle/>
          <a:p>
            <a:r>
              <a:rPr lang="en-GB" sz="3200" dirty="0">
                <a:latin typeface="Source Sans Pro" panose="020B0503030403020204" pitchFamily="34" charset="0"/>
              </a:rPr>
              <a:t>There are lots of growing families in Bradford. Many parents work and need somewhere to send their children during the day.</a:t>
            </a:r>
          </a:p>
        </p:txBody>
      </p:sp>
      <p:sp>
        <p:nvSpPr>
          <p:cNvPr id="2" name="Rectangle 1"/>
          <p:cNvSpPr/>
          <p:nvPr/>
        </p:nvSpPr>
        <p:spPr>
          <a:xfrm rot="16200000">
            <a:off x="7551429" y="3453663"/>
            <a:ext cx="1632178" cy="246221"/>
          </a:xfrm>
          <a:prstGeom prst="rect">
            <a:avLst/>
          </a:prstGeom>
        </p:spPr>
        <p:txBody>
          <a:bodyPr wrap="none">
            <a:spAutoFit/>
          </a:bodyPr>
          <a:lstStyle/>
          <a:p>
            <a:r>
              <a:rPr lang="en-GB" sz="1000" dirty="0">
                <a:latin typeface="Source Sans Pro" panose="020B0503030403020204" pitchFamily="34" charset="0"/>
              </a:rPr>
              <a:t>Photo Credit; Grant Barrett</a:t>
            </a:r>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3728" y="1523794"/>
            <a:ext cx="6120680" cy="2869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0605240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42136" y="260648"/>
            <a:ext cx="8059728" cy="707886"/>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Timeline Challenge</a:t>
            </a:r>
          </a:p>
        </p:txBody>
      </p:sp>
      <p:sp>
        <p:nvSpPr>
          <p:cNvPr id="4" name="TextBox 3"/>
          <p:cNvSpPr txBox="1"/>
          <p:nvPr/>
        </p:nvSpPr>
        <p:spPr>
          <a:xfrm>
            <a:off x="542136" y="1124744"/>
            <a:ext cx="691215" cy="2400657"/>
          </a:xfrm>
          <a:prstGeom prst="rect">
            <a:avLst/>
          </a:prstGeom>
          <a:noFill/>
        </p:spPr>
        <p:txBody>
          <a:bodyPr wrap="none" rtlCol="0">
            <a:spAutoFit/>
          </a:bodyPr>
          <a:lstStyle/>
          <a:p>
            <a:r>
              <a:rPr lang="en-GB" sz="15000" dirty="0">
                <a:latin typeface="Source Sans Pro" panose="020B0503030403020204" pitchFamily="34" charset="0"/>
              </a:rPr>
              <a:t>I</a:t>
            </a:r>
          </a:p>
        </p:txBody>
      </p:sp>
      <p:sp>
        <p:nvSpPr>
          <p:cNvPr id="5" name="Rectangle 4"/>
          <p:cNvSpPr/>
          <p:nvPr/>
        </p:nvSpPr>
        <p:spPr>
          <a:xfrm>
            <a:off x="542135" y="5013176"/>
            <a:ext cx="8059727" cy="1569660"/>
          </a:xfrm>
          <a:prstGeom prst="rect">
            <a:avLst/>
          </a:prstGeom>
        </p:spPr>
        <p:txBody>
          <a:bodyPr wrap="square">
            <a:spAutoFit/>
          </a:bodyPr>
          <a:lstStyle/>
          <a:p>
            <a:r>
              <a:rPr lang="en-GB" sz="3200" dirty="0">
                <a:latin typeface="Source Sans Pro" panose="020B0503030403020204" pitchFamily="34" charset="0"/>
              </a:rPr>
              <a:t>From the </a:t>
            </a:r>
            <a:r>
              <a:rPr lang="en-GB" sz="3200" dirty="0" smtClean="0">
                <a:latin typeface="Source Sans Pro" panose="020B0503030403020204" pitchFamily="34" charset="0"/>
              </a:rPr>
              <a:t>1980s </a:t>
            </a:r>
            <a:r>
              <a:rPr lang="en-GB" sz="3200" dirty="0">
                <a:latin typeface="Source Sans Pro" panose="020B0503030403020204" pitchFamily="34" charset="0"/>
              </a:rPr>
              <a:t>Bradford restored some old buildings  and built new ones to attract tourists and visitors.</a:t>
            </a:r>
          </a:p>
        </p:txBody>
      </p:sp>
      <p:sp>
        <p:nvSpPr>
          <p:cNvPr id="2" name="Rectangle 1"/>
          <p:cNvSpPr/>
          <p:nvPr/>
        </p:nvSpPr>
        <p:spPr>
          <a:xfrm rot="16976798">
            <a:off x="7204868" y="2769747"/>
            <a:ext cx="1946367" cy="246221"/>
          </a:xfrm>
          <a:prstGeom prst="rect">
            <a:avLst/>
          </a:prstGeom>
        </p:spPr>
        <p:txBody>
          <a:bodyPr wrap="none">
            <a:spAutoFit/>
          </a:bodyPr>
          <a:lstStyle/>
          <a:p>
            <a:r>
              <a:rPr lang="en-GB" sz="1000" dirty="0">
                <a:latin typeface="Source Sans Pro" panose="020B0503030403020204" pitchFamily="34" charset="0"/>
              </a:rPr>
              <a:t>Photo Credit: Bradford.buzz.com</a:t>
            </a:r>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741604">
            <a:off x="5027115" y="1396543"/>
            <a:ext cx="3066810" cy="2042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293973">
            <a:off x="1404225" y="2056252"/>
            <a:ext cx="2808395" cy="1551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21850" y="3323003"/>
            <a:ext cx="2735802" cy="1709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0994638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42136" y="260648"/>
            <a:ext cx="8059728" cy="1323439"/>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Why has Bradford changed </a:t>
            </a:r>
            <a:r>
              <a:rPr lang="en-GB" sz="4000" b="1" dirty="0">
                <a:latin typeface="Source Sans Pro" panose="020B0503030403020204" pitchFamily="34" charset="0"/>
              </a:rPr>
              <a:t>over time</a:t>
            </a:r>
            <a:r>
              <a:rPr lang="en-GB" sz="4000" b="1" dirty="0" smtClean="0">
                <a:latin typeface="Source Sans Pro" panose="020B0503030403020204" pitchFamily="34" charset="0"/>
              </a:rPr>
              <a:t>?</a:t>
            </a:r>
            <a:endParaRPr lang="en-GB" dirty="0"/>
          </a:p>
        </p:txBody>
      </p:sp>
      <p:pic>
        <p:nvPicPr>
          <p:cNvPr id="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5171"/>
          <a:stretch/>
        </p:blipFill>
        <p:spPr bwMode="auto">
          <a:xfrm>
            <a:off x="236157" y="2456485"/>
            <a:ext cx="2554543" cy="2261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1959" y="2456484"/>
            <a:ext cx="2947578" cy="2255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l="1832"/>
          <a:stretch/>
        </p:blipFill>
        <p:spPr bwMode="auto">
          <a:xfrm>
            <a:off x="3254298" y="4859136"/>
            <a:ext cx="3273823" cy="1869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t="17128"/>
          <a:stretch/>
        </p:blipFill>
        <p:spPr>
          <a:xfrm>
            <a:off x="236158" y="4863837"/>
            <a:ext cx="2802697" cy="1864771"/>
          </a:xfrm>
          <a:prstGeom prst="rect">
            <a:avLst/>
          </a:prstGeom>
        </p:spPr>
      </p:pic>
      <p:pic>
        <p:nvPicPr>
          <p:cNvPr id="13" name="Picture 12"/>
          <p:cNvPicPr>
            <a:picLocks noChangeAspect="1"/>
          </p:cNvPicPr>
          <p:nvPr/>
        </p:nvPicPr>
        <p:blipFill rotWithShape="1">
          <a:blip r:embed="rId8" cstate="print">
            <a:extLst>
              <a:ext uri="{28A0092B-C50C-407E-A947-70E740481C1C}">
                <a14:useLocalDpi xmlns:a14="http://schemas.microsoft.com/office/drawing/2010/main" val="0"/>
              </a:ext>
            </a:extLst>
          </a:blip>
          <a:srcRect l="14935" r="3834" b="4258"/>
          <a:stretch/>
        </p:blipFill>
        <p:spPr>
          <a:xfrm>
            <a:off x="6092122" y="2483423"/>
            <a:ext cx="2733754" cy="2218448"/>
          </a:xfrm>
          <a:prstGeom prst="rect">
            <a:avLst/>
          </a:prstGeom>
        </p:spPr>
      </p:pic>
      <p:pic>
        <p:nvPicPr>
          <p:cNvPr id="14" name="Picture 13"/>
          <p:cNvPicPr>
            <a:picLocks noChangeAspect="1"/>
          </p:cNvPicPr>
          <p:nvPr/>
        </p:nvPicPr>
        <p:blipFill rotWithShape="1">
          <a:blip r:embed="rId9" cstate="print">
            <a:extLst>
              <a:ext uri="{28A0092B-C50C-407E-A947-70E740481C1C}">
                <a14:useLocalDpi xmlns:a14="http://schemas.microsoft.com/office/drawing/2010/main" val="0"/>
              </a:ext>
            </a:extLst>
          </a:blip>
          <a:srcRect t="4198" r="23242" b="6025"/>
          <a:stretch/>
        </p:blipFill>
        <p:spPr>
          <a:xfrm>
            <a:off x="6743564" y="4859135"/>
            <a:ext cx="2082312" cy="1874173"/>
          </a:xfrm>
          <a:prstGeom prst="rect">
            <a:avLst/>
          </a:prstGeom>
        </p:spPr>
      </p:pic>
    </p:spTree>
    <p:custDataLst>
      <p:tags r:id="rId1"/>
    </p:custDataLst>
    <p:extLst>
      <p:ext uri="{BB962C8B-B14F-4D97-AF65-F5344CB8AC3E}">
        <p14:creationId xmlns:p14="http://schemas.microsoft.com/office/powerpoint/2010/main" val="32853113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42136" y="260648"/>
            <a:ext cx="8059728" cy="707886"/>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Timeline Challenge</a:t>
            </a:r>
          </a:p>
        </p:txBody>
      </p:sp>
      <p:sp>
        <p:nvSpPr>
          <p:cNvPr id="4" name="TextBox 3"/>
          <p:cNvSpPr txBox="1"/>
          <p:nvPr/>
        </p:nvSpPr>
        <p:spPr>
          <a:xfrm>
            <a:off x="542136" y="1124744"/>
            <a:ext cx="1107996" cy="2400657"/>
          </a:xfrm>
          <a:prstGeom prst="rect">
            <a:avLst/>
          </a:prstGeom>
          <a:noFill/>
        </p:spPr>
        <p:txBody>
          <a:bodyPr wrap="none" rtlCol="0">
            <a:spAutoFit/>
          </a:bodyPr>
          <a:lstStyle/>
          <a:p>
            <a:r>
              <a:rPr lang="en-GB" sz="15000" dirty="0">
                <a:latin typeface="Source Sans Pro" panose="020B0503030403020204" pitchFamily="34" charset="0"/>
              </a:rPr>
              <a:t>J</a:t>
            </a:r>
          </a:p>
        </p:txBody>
      </p:sp>
      <p:sp>
        <p:nvSpPr>
          <p:cNvPr id="5" name="Rectangle 4"/>
          <p:cNvSpPr/>
          <p:nvPr/>
        </p:nvSpPr>
        <p:spPr>
          <a:xfrm>
            <a:off x="542135" y="5013176"/>
            <a:ext cx="8059727" cy="1569660"/>
          </a:xfrm>
          <a:prstGeom prst="rect">
            <a:avLst/>
          </a:prstGeom>
        </p:spPr>
        <p:txBody>
          <a:bodyPr wrap="square">
            <a:spAutoFit/>
          </a:bodyPr>
          <a:lstStyle/>
          <a:p>
            <a:r>
              <a:rPr lang="en-GB" sz="3200" dirty="0">
                <a:latin typeface="Source Sans Pro" panose="020B0503030403020204" pitchFamily="34" charset="0"/>
              </a:rPr>
              <a:t>In Victorian times (1837-1901) hundreds of Jewish people came to Bradford, mostly from Germany to find work and set up businesses</a:t>
            </a:r>
            <a:r>
              <a:rPr lang="en-GB" sz="3200" dirty="0" smtClean="0">
                <a:latin typeface="Source Sans Pro" panose="020B0503030403020204" pitchFamily="34" charset="0"/>
              </a:rPr>
              <a:t>.</a:t>
            </a:r>
            <a:endParaRPr lang="en-GB" sz="3200" dirty="0">
              <a:latin typeface="Source Sans Pro" panose="020B0503030403020204" pitchFamily="34" charset="0"/>
            </a:endParaRPr>
          </a:p>
        </p:txBody>
      </p:sp>
      <p:sp>
        <p:nvSpPr>
          <p:cNvPr id="2" name="Rectangle 1"/>
          <p:cNvSpPr/>
          <p:nvPr/>
        </p:nvSpPr>
        <p:spPr>
          <a:xfrm rot="16200000">
            <a:off x="3808156" y="3402290"/>
            <a:ext cx="1814920" cy="246221"/>
          </a:xfrm>
          <a:prstGeom prst="rect">
            <a:avLst/>
          </a:prstGeom>
        </p:spPr>
        <p:txBody>
          <a:bodyPr wrap="none">
            <a:spAutoFit/>
          </a:bodyPr>
          <a:lstStyle/>
          <a:p>
            <a:r>
              <a:rPr lang="en-GB" sz="1000" dirty="0">
                <a:latin typeface="Source Sans Pro" panose="020B0503030403020204" pitchFamily="34" charset="0"/>
              </a:rPr>
              <a:t>Photo Credit: Stephen Richard</a:t>
            </a:r>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7346" y="1395341"/>
            <a:ext cx="2745159" cy="3037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b="4624"/>
          <a:stretch/>
        </p:blipFill>
        <p:spPr>
          <a:xfrm>
            <a:off x="5148064" y="1395341"/>
            <a:ext cx="2475894" cy="3072796"/>
          </a:xfrm>
          <a:prstGeom prst="rect">
            <a:avLst/>
          </a:prstGeom>
        </p:spPr>
      </p:pic>
      <p:sp>
        <p:nvSpPr>
          <p:cNvPr id="8" name="Rectangle 7"/>
          <p:cNvSpPr/>
          <p:nvPr/>
        </p:nvSpPr>
        <p:spPr>
          <a:xfrm rot="16200000">
            <a:off x="6939798" y="3535585"/>
            <a:ext cx="1614545" cy="246221"/>
          </a:xfrm>
          <a:prstGeom prst="rect">
            <a:avLst/>
          </a:prstGeom>
        </p:spPr>
        <p:txBody>
          <a:bodyPr wrap="none">
            <a:spAutoFit/>
          </a:bodyPr>
          <a:lstStyle/>
          <a:p>
            <a:r>
              <a:rPr lang="en-GB" sz="1000" dirty="0" smtClean="0">
                <a:latin typeface="Source Sans Pro" panose="020B0503030403020204" pitchFamily="34" charset="0"/>
              </a:rPr>
              <a:t>© Historic England Archive</a:t>
            </a:r>
            <a:endParaRPr lang="en-GB" sz="1000" dirty="0">
              <a:latin typeface="Source Sans Pro" panose="020B0503030403020204" pitchFamily="34" charset="0"/>
            </a:endParaRPr>
          </a:p>
        </p:txBody>
      </p:sp>
    </p:spTree>
    <p:custDataLst>
      <p:tags r:id="rId1"/>
    </p:custDataLst>
    <p:extLst>
      <p:ext uri="{BB962C8B-B14F-4D97-AF65-F5344CB8AC3E}">
        <p14:creationId xmlns:p14="http://schemas.microsoft.com/office/powerpoint/2010/main" val="40433796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42136" y="260648"/>
            <a:ext cx="8059728" cy="707886"/>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Timeline Challenge</a:t>
            </a:r>
          </a:p>
        </p:txBody>
      </p:sp>
      <p:sp>
        <p:nvSpPr>
          <p:cNvPr id="4" name="TextBox 3"/>
          <p:cNvSpPr txBox="1"/>
          <p:nvPr/>
        </p:nvSpPr>
        <p:spPr>
          <a:xfrm>
            <a:off x="542136" y="1124744"/>
            <a:ext cx="1298753" cy="2400657"/>
          </a:xfrm>
          <a:prstGeom prst="rect">
            <a:avLst/>
          </a:prstGeom>
          <a:noFill/>
        </p:spPr>
        <p:txBody>
          <a:bodyPr wrap="none" rtlCol="0">
            <a:spAutoFit/>
          </a:bodyPr>
          <a:lstStyle/>
          <a:p>
            <a:r>
              <a:rPr lang="en-GB" sz="15000" dirty="0">
                <a:latin typeface="Source Sans Pro" panose="020B0503030403020204" pitchFamily="34" charset="0"/>
              </a:rPr>
              <a:t>K</a:t>
            </a:r>
          </a:p>
        </p:txBody>
      </p:sp>
      <p:sp>
        <p:nvSpPr>
          <p:cNvPr id="6" name="Rectangle 5"/>
          <p:cNvSpPr/>
          <p:nvPr/>
        </p:nvSpPr>
        <p:spPr>
          <a:xfrm>
            <a:off x="538134" y="3811012"/>
            <a:ext cx="8059727" cy="3046988"/>
          </a:xfrm>
          <a:prstGeom prst="rect">
            <a:avLst/>
          </a:prstGeom>
        </p:spPr>
        <p:txBody>
          <a:bodyPr wrap="square">
            <a:spAutoFit/>
          </a:bodyPr>
          <a:lstStyle/>
          <a:p>
            <a:r>
              <a:rPr lang="en-GB" sz="3200" dirty="0">
                <a:latin typeface="Source Sans Pro" panose="020B0503030403020204" pitchFamily="34" charset="0"/>
              </a:rPr>
              <a:t>Most people in Bradford started going to watch films at cinemas from 1910. Between 1910 and the </a:t>
            </a:r>
            <a:r>
              <a:rPr lang="en-GB" sz="3200" dirty="0" smtClean="0">
                <a:latin typeface="Source Sans Pro" panose="020B0503030403020204" pitchFamily="34" charset="0"/>
              </a:rPr>
              <a:t>1960s </a:t>
            </a:r>
            <a:r>
              <a:rPr lang="en-GB" sz="3200" dirty="0">
                <a:latin typeface="Source Sans Pro" panose="020B0503030403020204" pitchFamily="34" charset="0"/>
              </a:rPr>
              <a:t>many </a:t>
            </a:r>
            <a:r>
              <a:rPr lang="en-GB" sz="3200" dirty="0" smtClean="0">
                <a:latin typeface="Source Sans Pro" panose="020B0503030403020204" pitchFamily="34" charset="0"/>
              </a:rPr>
              <a:t>people went </a:t>
            </a:r>
            <a:r>
              <a:rPr lang="en-GB" sz="3200" dirty="0">
                <a:latin typeface="Source Sans Pro" panose="020B0503030403020204" pitchFamily="34" charset="0"/>
              </a:rPr>
              <a:t>once a </a:t>
            </a:r>
            <a:r>
              <a:rPr lang="en-GB" sz="3200" dirty="0" smtClean="0">
                <a:latin typeface="Source Sans Pro" panose="020B0503030403020204" pitchFamily="34" charset="0"/>
              </a:rPr>
              <a:t>week. This was </a:t>
            </a:r>
            <a:r>
              <a:rPr lang="en-GB" sz="3200" dirty="0">
                <a:latin typeface="Source Sans Pro" panose="020B0503030403020204" pitchFamily="34" charset="0"/>
              </a:rPr>
              <a:t>before most houses had a television set. Between 1945 and 1962 22 </a:t>
            </a:r>
            <a:r>
              <a:rPr lang="en-GB" sz="3200" dirty="0" smtClean="0">
                <a:latin typeface="Source Sans Pro" panose="020B0503030403020204" pitchFamily="34" charset="0"/>
              </a:rPr>
              <a:t>cinemas in </a:t>
            </a:r>
            <a:r>
              <a:rPr lang="en-GB" sz="3200" dirty="0">
                <a:latin typeface="Source Sans Pro" panose="020B0503030403020204" pitchFamily="34" charset="0"/>
              </a:rPr>
              <a:t>Bradford </a:t>
            </a:r>
            <a:r>
              <a:rPr lang="en-GB" sz="3200" dirty="0" smtClean="0">
                <a:latin typeface="Source Sans Pro" panose="020B0503030403020204" pitchFamily="34" charset="0"/>
              </a:rPr>
              <a:t>shut</a:t>
            </a:r>
            <a:r>
              <a:rPr lang="en-GB" sz="3200" dirty="0">
                <a:latin typeface="Source Sans Pro" panose="020B0503030403020204" pitchFamily="34" charset="0"/>
              </a:rPr>
              <a:t>. </a:t>
            </a:r>
          </a:p>
        </p:txBody>
      </p:sp>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0889" y="1299558"/>
            <a:ext cx="1970173" cy="2452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4555" y="1271947"/>
            <a:ext cx="4253306" cy="2507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rot="16200000">
            <a:off x="2754675" y="2250374"/>
            <a:ext cx="2480069" cy="523220"/>
          </a:xfrm>
          <a:prstGeom prst="rect">
            <a:avLst/>
          </a:prstGeom>
        </p:spPr>
        <p:txBody>
          <a:bodyPr wrap="square">
            <a:spAutoFit/>
          </a:bodyPr>
          <a:lstStyle/>
          <a:p>
            <a:r>
              <a:rPr lang="en-GB" sz="1000" dirty="0">
                <a:latin typeface="Source Sans Pro"/>
              </a:rPr>
              <a:t>Photo Credit: </a:t>
            </a:r>
            <a:r>
              <a:rPr lang="en-GB" sz="1000" dirty="0" smtClean="0">
                <a:latin typeface="Source Sans Pro"/>
              </a:rPr>
              <a:t>Mutual Film</a:t>
            </a:r>
            <a:r>
              <a:rPr lang="en-GB" dirty="0" smtClean="0"/>
              <a:t> </a:t>
            </a:r>
            <a:r>
              <a:rPr lang="en-GB" sz="1000" dirty="0" smtClean="0">
                <a:latin typeface="Source Sans Pro"/>
              </a:rPr>
              <a:t>Corporation</a:t>
            </a:r>
            <a:endParaRPr lang="en-GB" sz="1000" dirty="0">
              <a:latin typeface="Source Sans Pro"/>
            </a:endParaRPr>
          </a:p>
        </p:txBody>
      </p:sp>
      <p:sp>
        <p:nvSpPr>
          <p:cNvPr id="3" name="Rectangle 2"/>
          <p:cNvSpPr/>
          <p:nvPr/>
        </p:nvSpPr>
        <p:spPr>
          <a:xfrm rot="16200000">
            <a:off x="5879344" y="772122"/>
            <a:ext cx="5706172" cy="253609"/>
          </a:xfrm>
          <a:prstGeom prst="rect">
            <a:avLst/>
          </a:prstGeom>
        </p:spPr>
        <p:txBody>
          <a:bodyPr wrap="square">
            <a:spAutoFit/>
          </a:bodyPr>
          <a:lstStyle/>
          <a:p>
            <a:r>
              <a:rPr lang="en-GB" sz="1000" dirty="0">
                <a:latin typeface="Source Sans Pro"/>
              </a:rPr>
              <a:t>Photo Credit: </a:t>
            </a:r>
            <a:r>
              <a:rPr lang="en-GB" sz="1000" dirty="0" smtClean="0">
                <a:latin typeface="Source Sans Pro"/>
              </a:rPr>
              <a:t>Colin Sutton</a:t>
            </a:r>
            <a:endParaRPr lang="en-GB" sz="1000" dirty="0">
              <a:latin typeface="Source Sans Pro"/>
            </a:endParaRPr>
          </a:p>
        </p:txBody>
      </p:sp>
    </p:spTree>
    <p:custDataLst>
      <p:tags r:id="rId1"/>
    </p:custDataLst>
    <p:extLst>
      <p:ext uri="{BB962C8B-B14F-4D97-AF65-F5344CB8AC3E}">
        <p14:creationId xmlns:p14="http://schemas.microsoft.com/office/powerpoint/2010/main" val="35112857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42136" y="260648"/>
            <a:ext cx="8059728" cy="707886"/>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Timeline Challenge</a:t>
            </a:r>
          </a:p>
        </p:txBody>
      </p:sp>
      <p:sp>
        <p:nvSpPr>
          <p:cNvPr id="4" name="TextBox 3"/>
          <p:cNvSpPr txBox="1"/>
          <p:nvPr/>
        </p:nvSpPr>
        <p:spPr>
          <a:xfrm>
            <a:off x="542136" y="1124744"/>
            <a:ext cx="1119217" cy="2400657"/>
          </a:xfrm>
          <a:prstGeom prst="rect">
            <a:avLst/>
          </a:prstGeom>
          <a:noFill/>
        </p:spPr>
        <p:txBody>
          <a:bodyPr wrap="none" rtlCol="0">
            <a:spAutoFit/>
          </a:bodyPr>
          <a:lstStyle/>
          <a:p>
            <a:r>
              <a:rPr lang="en-GB" sz="15000" dirty="0">
                <a:latin typeface="Source Sans Pro" panose="020B0503030403020204" pitchFamily="34" charset="0"/>
              </a:rPr>
              <a:t>L</a:t>
            </a:r>
          </a:p>
        </p:txBody>
      </p:sp>
      <p:sp>
        <p:nvSpPr>
          <p:cNvPr id="5" name="Rectangle 4"/>
          <p:cNvSpPr/>
          <p:nvPr/>
        </p:nvSpPr>
        <p:spPr>
          <a:xfrm>
            <a:off x="538134" y="3811012"/>
            <a:ext cx="8059727" cy="3046988"/>
          </a:xfrm>
          <a:prstGeom prst="rect">
            <a:avLst/>
          </a:prstGeom>
        </p:spPr>
        <p:txBody>
          <a:bodyPr wrap="square">
            <a:spAutoFit/>
          </a:bodyPr>
          <a:lstStyle/>
          <a:p>
            <a:r>
              <a:rPr lang="en-GB" sz="3200" dirty="0">
                <a:latin typeface="Source Sans Pro" panose="020B0503030403020204" pitchFamily="34" charset="0"/>
              </a:rPr>
              <a:t>Bingo is a form of gambling. Many people in Bradford enjoyed going out to play bingo with their friends between the 1950s and 2005. Old cinemas have sometimes been turned into bingo halls. Since 2005 lots of bingo halls have closed.</a:t>
            </a:r>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00436" y="1116704"/>
            <a:ext cx="4343128" cy="2714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rot="16200000">
            <a:off x="6038160" y="2880738"/>
            <a:ext cx="1654620" cy="246221"/>
          </a:xfrm>
          <a:prstGeom prst="rect">
            <a:avLst/>
          </a:prstGeom>
        </p:spPr>
        <p:txBody>
          <a:bodyPr wrap="none">
            <a:spAutoFit/>
          </a:bodyPr>
          <a:lstStyle/>
          <a:p>
            <a:r>
              <a:rPr lang="en-GB" sz="1000" dirty="0">
                <a:latin typeface="Source Sans Pro" panose="020B0503030403020204" pitchFamily="34" charset="0"/>
              </a:rPr>
              <a:t>Photo Credit: Ewan Munroe</a:t>
            </a:r>
          </a:p>
        </p:txBody>
      </p:sp>
    </p:spTree>
    <p:custDataLst>
      <p:tags r:id="rId1"/>
    </p:custDataLst>
    <p:extLst>
      <p:ext uri="{BB962C8B-B14F-4D97-AF65-F5344CB8AC3E}">
        <p14:creationId xmlns:p14="http://schemas.microsoft.com/office/powerpoint/2010/main" val="26828473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42136" y="260648"/>
            <a:ext cx="8059728" cy="707886"/>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Timeline Challenge</a:t>
            </a:r>
          </a:p>
        </p:txBody>
      </p:sp>
      <p:sp>
        <p:nvSpPr>
          <p:cNvPr id="4" name="TextBox 3"/>
          <p:cNvSpPr txBox="1"/>
          <p:nvPr/>
        </p:nvSpPr>
        <p:spPr>
          <a:xfrm>
            <a:off x="542136" y="1124744"/>
            <a:ext cx="1582484" cy="2400657"/>
          </a:xfrm>
          <a:prstGeom prst="rect">
            <a:avLst/>
          </a:prstGeom>
          <a:noFill/>
        </p:spPr>
        <p:txBody>
          <a:bodyPr wrap="none" rtlCol="0">
            <a:spAutoFit/>
          </a:bodyPr>
          <a:lstStyle/>
          <a:p>
            <a:r>
              <a:rPr lang="en-GB" sz="15000" dirty="0">
                <a:latin typeface="Source Sans Pro" panose="020B0503030403020204" pitchFamily="34" charset="0"/>
              </a:rPr>
              <a:t>M</a:t>
            </a:r>
          </a:p>
        </p:txBody>
      </p:sp>
      <p:sp>
        <p:nvSpPr>
          <p:cNvPr id="5" name="Rectangle 4"/>
          <p:cNvSpPr/>
          <p:nvPr/>
        </p:nvSpPr>
        <p:spPr>
          <a:xfrm>
            <a:off x="542135" y="5013176"/>
            <a:ext cx="8059727" cy="1569660"/>
          </a:xfrm>
          <a:prstGeom prst="rect">
            <a:avLst/>
          </a:prstGeom>
        </p:spPr>
        <p:txBody>
          <a:bodyPr wrap="square">
            <a:spAutoFit/>
          </a:bodyPr>
          <a:lstStyle/>
          <a:p>
            <a:r>
              <a:rPr lang="en-GB" sz="3200" dirty="0">
                <a:latin typeface="Source Sans Pro" panose="020B0503030403020204" pitchFamily="34" charset="0"/>
              </a:rPr>
              <a:t>Some Bradford people like to drink alcohol in pubs. There used to be lots of pubs in Bradford but many have closed down.</a:t>
            </a:r>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5736" y="1268760"/>
            <a:ext cx="5874175" cy="3237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rot="16200000">
            <a:off x="7535631" y="3725650"/>
            <a:ext cx="1314784" cy="246221"/>
          </a:xfrm>
          <a:prstGeom prst="rect">
            <a:avLst/>
          </a:prstGeom>
        </p:spPr>
        <p:txBody>
          <a:bodyPr wrap="none">
            <a:spAutoFit/>
          </a:bodyPr>
          <a:lstStyle/>
          <a:p>
            <a:r>
              <a:rPr lang="en-GB" sz="1000" dirty="0">
                <a:latin typeface="Source Sans Pro" panose="020B0503030403020204" pitchFamily="34" charset="0"/>
              </a:rPr>
              <a:t>Photo </a:t>
            </a:r>
            <a:r>
              <a:rPr lang="en-GB" sz="1000" dirty="0" err="1" smtClean="0">
                <a:latin typeface="Source Sans Pro" panose="020B0503030403020204" pitchFamily="34" charset="0"/>
              </a:rPr>
              <a:t>Credit:RSpiller</a:t>
            </a:r>
            <a:endParaRPr lang="en-GB" sz="1000" dirty="0">
              <a:latin typeface="Source Sans Pro" panose="020B0503030403020204" pitchFamily="34" charset="0"/>
            </a:endParaRPr>
          </a:p>
        </p:txBody>
      </p:sp>
    </p:spTree>
    <p:custDataLst>
      <p:tags r:id="rId1"/>
    </p:custDataLst>
    <p:extLst>
      <p:ext uri="{BB962C8B-B14F-4D97-AF65-F5344CB8AC3E}">
        <p14:creationId xmlns:p14="http://schemas.microsoft.com/office/powerpoint/2010/main" val="21073946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42136" y="260648"/>
            <a:ext cx="8059728" cy="707886"/>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Timeline Challenge</a:t>
            </a:r>
          </a:p>
        </p:txBody>
      </p:sp>
      <p:sp>
        <p:nvSpPr>
          <p:cNvPr id="4" name="TextBox 3"/>
          <p:cNvSpPr txBox="1"/>
          <p:nvPr/>
        </p:nvSpPr>
        <p:spPr>
          <a:xfrm>
            <a:off x="542136" y="1124744"/>
            <a:ext cx="1428596" cy="2400657"/>
          </a:xfrm>
          <a:prstGeom prst="rect">
            <a:avLst/>
          </a:prstGeom>
          <a:noFill/>
        </p:spPr>
        <p:txBody>
          <a:bodyPr wrap="none" rtlCol="0">
            <a:spAutoFit/>
          </a:bodyPr>
          <a:lstStyle/>
          <a:p>
            <a:r>
              <a:rPr lang="en-GB" sz="15000" dirty="0">
                <a:latin typeface="Source Sans Pro" panose="020B0503030403020204" pitchFamily="34" charset="0"/>
              </a:rPr>
              <a:t>N</a:t>
            </a:r>
          </a:p>
        </p:txBody>
      </p:sp>
      <p:sp>
        <p:nvSpPr>
          <p:cNvPr id="5" name="Rectangle 4"/>
          <p:cNvSpPr/>
          <p:nvPr/>
        </p:nvSpPr>
        <p:spPr>
          <a:xfrm>
            <a:off x="542135" y="5013176"/>
            <a:ext cx="8059727" cy="1569660"/>
          </a:xfrm>
          <a:prstGeom prst="rect">
            <a:avLst/>
          </a:prstGeom>
        </p:spPr>
        <p:txBody>
          <a:bodyPr wrap="square">
            <a:spAutoFit/>
          </a:bodyPr>
          <a:lstStyle/>
          <a:p>
            <a:r>
              <a:rPr lang="en-GB" sz="3200" dirty="0">
                <a:latin typeface="Source Sans Pro" panose="020B0503030403020204" pitchFamily="34" charset="0"/>
              </a:rPr>
              <a:t>Since the 1960s fewer people worship in Christian churches. Some Bradford churches have closed.</a:t>
            </a: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0732" y="1268760"/>
            <a:ext cx="6395036" cy="27064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rot="16200000" flipV="1">
            <a:off x="7247389" y="2498894"/>
            <a:ext cx="2706492" cy="246221"/>
          </a:xfrm>
          <a:prstGeom prst="rect">
            <a:avLst/>
          </a:prstGeom>
        </p:spPr>
        <p:txBody>
          <a:bodyPr wrap="square">
            <a:spAutoFit/>
          </a:bodyPr>
          <a:lstStyle/>
          <a:p>
            <a:r>
              <a:rPr lang="en-GB" sz="1000" dirty="0">
                <a:latin typeface="Source Sans Pro"/>
              </a:rPr>
              <a:t>Photo </a:t>
            </a:r>
            <a:r>
              <a:rPr lang="en-GB" sz="1000" dirty="0" smtClean="0">
                <a:latin typeface="Source Sans Pro"/>
              </a:rPr>
              <a:t>Credit: Betty </a:t>
            </a:r>
            <a:r>
              <a:rPr lang="en-GB" sz="1000" dirty="0" err="1" smtClean="0">
                <a:latin typeface="Source Sans Pro"/>
              </a:rPr>
              <a:t>Longbottam</a:t>
            </a:r>
            <a:endParaRPr lang="en-GB" sz="1000" dirty="0">
              <a:latin typeface="Source Sans Pro"/>
            </a:endParaRPr>
          </a:p>
        </p:txBody>
      </p:sp>
    </p:spTree>
    <p:custDataLst>
      <p:tags r:id="rId1"/>
    </p:custDataLst>
    <p:extLst>
      <p:ext uri="{BB962C8B-B14F-4D97-AF65-F5344CB8AC3E}">
        <p14:creationId xmlns:p14="http://schemas.microsoft.com/office/powerpoint/2010/main" val="33128661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42136" y="260648"/>
            <a:ext cx="8059728" cy="707886"/>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Timeline Challenge</a:t>
            </a:r>
          </a:p>
        </p:txBody>
      </p:sp>
      <p:sp>
        <p:nvSpPr>
          <p:cNvPr id="4" name="TextBox 3"/>
          <p:cNvSpPr txBox="1"/>
          <p:nvPr/>
        </p:nvSpPr>
        <p:spPr>
          <a:xfrm>
            <a:off x="542136" y="1124744"/>
            <a:ext cx="1462260" cy="2400657"/>
          </a:xfrm>
          <a:prstGeom prst="rect">
            <a:avLst/>
          </a:prstGeom>
          <a:noFill/>
        </p:spPr>
        <p:txBody>
          <a:bodyPr wrap="none" rtlCol="0">
            <a:spAutoFit/>
          </a:bodyPr>
          <a:lstStyle/>
          <a:p>
            <a:r>
              <a:rPr lang="en-GB" sz="15000" dirty="0">
                <a:latin typeface="Source Sans Pro" panose="020B0503030403020204" pitchFamily="34" charset="0"/>
              </a:rPr>
              <a:t>O</a:t>
            </a:r>
          </a:p>
        </p:txBody>
      </p:sp>
      <p:sp>
        <p:nvSpPr>
          <p:cNvPr id="5" name="Rectangle 4"/>
          <p:cNvSpPr/>
          <p:nvPr/>
        </p:nvSpPr>
        <p:spPr>
          <a:xfrm>
            <a:off x="546452" y="3318570"/>
            <a:ext cx="8059727" cy="3539430"/>
          </a:xfrm>
          <a:prstGeom prst="rect">
            <a:avLst/>
          </a:prstGeom>
        </p:spPr>
        <p:txBody>
          <a:bodyPr wrap="square">
            <a:spAutoFit/>
          </a:bodyPr>
          <a:lstStyle/>
          <a:p>
            <a:r>
              <a:rPr lang="en-GB" sz="3200" dirty="0">
                <a:latin typeface="Source Sans Pro" panose="020B0503030403020204" pitchFamily="34" charset="0"/>
              </a:rPr>
              <a:t>In Victorian times (1837-1901) rich Bradford families lived in large houses in rich parts of Bradford like </a:t>
            </a:r>
            <a:r>
              <a:rPr lang="en-GB" sz="3200" dirty="0" err="1">
                <a:latin typeface="Source Sans Pro" panose="020B0503030403020204" pitchFamily="34" charset="0"/>
              </a:rPr>
              <a:t>Manningham</a:t>
            </a:r>
            <a:r>
              <a:rPr lang="en-GB" sz="3200" dirty="0">
                <a:latin typeface="Source Sans Pro" panose="020B0503030403020204" pitchFamily="34" charset="0"/>
              </a:rPr>
              <a:t>. Since then many richer people have moved out and poorer people have moved in. But lots of houses have been turned into flats that make them cheaper to run and rent out.</a:t>
            </a: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2421" y="1135162"/>
            <a:ext cx="3479158" cy="2174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rot="16200000">
            <a:off x="5692339" y="2431376"/>
            <a:ext cx="1484702" cy="246221"/>
          </a:xfrm>
          <a:prstGeom prst="rect">
            <a:avLst/>
          </a:prstGeom>
        </p:spPr>
        <p:txBody>
          <a:bodyPr wrap="none">
            <a:spAutoFit/>
          </a:bodyPr>
          <a:lstStyle/>
          <a:p>
            <a:r>
              <a:rPr lang="en-GB" sz="1000" dirty="0">
                <a:latin typeface="Source Sans Pro" panose="020B0503030403020204" pitchFamily="34" charset="0"/>
              </a:rPr>
              <a:t>Photo </a:t>
            </a:r>
            <a:r>
              <a:rPr lang="en-GB" sz="1000" dirty="0"/>
              <a:t>Betty </a:t>
            </a:r>
            <a:r>
              <a:rPr lang="en-GB" sz="1000" dirty="0" err="1"/>
              <a:t>Longbottom</a:t>
            </a:r>
            <a:endParaRPr lang="en-GB" sz="1000" dirty="0">
              <a:latin typeface="Source Sans Pro" panose="020B0503030403020204" pitchFamily="34" charset="0"/>
            </a:endParaRPr>
          </a:p>
        </p:txBody>
      </p:sp>
    </p:spTree>
    <p:custDataLst>
      <p:tags r:id="rId1"/>
    </p:custDataLst>
    <p:extLst>
      <p:ext uri="{BB962C8B-B14F-4D97-AF65-F5344CB8AC3E}">
        <p14:creationId xmlns:p14="http://schemas.microsoft.com/office/powerpoint/2010/main" val="17373409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42136" y="260648"/>
            <a:ext cx="8059728" cy="707886"/>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Timeline Challenge</a:t>
            </a:r>
          </a:p>
        </p:txBody>
      </p:sp>
      <p:sp>
        <p:nvSpPr>
          <p:cNvPr id="4" name="TextBox 3"/>
          <p:cNvSpPr txBox="1"/>
          <p:nvPr/>
        </p:nvSpPr>
        <p:spPr>
          <a:xfrm>
            <a:off x="542136" y="1124744"/>
            <a:ext cx="1292341" cy="2400657"/>
          </a:xfrm>
          <a:prstGeom prst="rect">
            <a:avLst/>
          </a:prstGeom>
          <a:noFill/>
        </p:spPr>
        <p:txBody>
          <a:bodyPr wrap="none" rtlCol="0">
            <a:spAutoFit/>
          </a:bodyPr>
          <a:lstStyle/>
          <a:p>
            <a:r>
              <a:rPr lang="en-GB" sz="15000" dirty="0">
                <a:latin typeface="Source Sans Pro" panose="020B0503030403020204" pitchFamily="34" charset="0"/>
              </a:rPr>
              <a:t>P</a:t>
            </a:r>
          </a:p>
        </p:txBody>
      </p:sp>
      <p:sp>
        <p:nvSpPr>
          <p:cNvPr id="5" name="Rectangle 4"/>
          <p:cNvSpPr/>
          <p:nvPr/>
        </p:nvSpPr>
        <p:spPr>
          <a:xfrm>
            <a:off x="542135" y="5013176"/>
            <a:ext cx="8059727" cy="1569660"/>
          </a:xfrm>
          <a:prstGeom prst="rect">
            <a:avLst/>
          </a:prstGeom>
        </p:spPr>
        <p:txBody>
          <a:bodyPr wrap="square">
            <a:spAutoFit/>
          </a:bodyPr>
          <a:lstStyle/>
          <a:p>
            <a:r>
              <a:rPr lang="en-GB" sz="3200" dirty="0">
                <a:latin typeface="Source Sans Pro" panose="020B0503030403020204" pitchFamily="34" charset="0"/>
              </a:rPr>
              <a:t>Hotels have opened and closed in Bradford since Victorian times (1837-1901</a:t>
            </a:r>
            <a:r>
              <a:rPr lang="en-GB" sz="3200" dirty="0" smtClean="0">
                <a:latin typeface="Source Sans Pro" panose="020B0503030403020204" pitchFamily="34" charset="0"/>
              </a:rPr>
              <a:t>), </a:t>
            </a:r>
            <a:r>
              <a:rPr lang="en-GB" sz="3200" dirty="0">
                <a:latin typeface="Source Sans Pro" panose="020B0503030403020204" pitchFamily="34" charset="0"/>
              </a:rPr>
              <a:t>where people can stay the night if they are visiting.</a:t>
            </a: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720" y="1340768"/>
            <a:ext cx="5483931" cy="3427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rot="16200000">
            <a:off x="6897977" y="3884328"/>
            <a:ext cx="1521570" cy="246221"/>
          </a:xfrm>
          <a:prstGeom prst="rect">
            <a:avLst/>
          </a:prstGeom>
        </p:spPr>
        <p:txBody>
          <a:bodyPr wrap="none">
            <a:spAutoFit/>
          </a:bodyPr>
          <a:lstStyle/>
          <a:p>
            <a:r>
              <a:rPr lang="en-GB" sz="1000" dirty="0">
                <a:latin typeface="Source Sans Pro" panose="020B0503030403020204" pitchFamily="34" charset="0"/>
              </a:rPr>
              <a:t>Photo Credit: Mtaylor848</a:t>
            </a:r>
          </a:p>
        </p:txBody>
      </p:sp>
    </p:spTree>
    <p:custDataLst>
      <p:tags r:id="rId1"/>
    </p:custDataLst>
    <p:extLst>
      <p:ext uri="{BB962C8B-B14F-4D97-AF65-F5344CB8AC3E}">
        <p14:creationId xmlns:p14="http://schemas.microsoft.com/office/powerpoint/2010/main" val="28183726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42136" y="260648"/>
            <a:ext cx="8059728" cy="707886"/>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Timeline Challenge</a:t>
            </a:r>
          </a:p>
        </p:txBody>
      </p:sp>
      <p:sp>
        <p:nvSpPr>
          <p:cNvPr id="4" name="TextBox 3"/>
          <p:cNvSpPr txBox="1"/>
          <p:nvPr/>
        </p:nvSpPr>
        <p:spPr>
          <a:xfrm>
            <a:off x="542136" y="1124744"/>
            <a:ext cx="1462260" cy="2400657"/>
          </a:xfrm>
          <a:prstGeom prst="rect">
            <a:avLst/>
          </a:prstGeom>
          <a:noFill/>
        </p:spPr>
        <p:txBody>
          <a:bodyPr wrap="none" rtlCol="0">
            <a:spAutoFit/>
          </a:bodyPr>
          <a:lstStyle/>
          <a:p>
            <a:r>
              <a:rPr lang="en-GB" sz="15000" dirty="0" smtClean="0">
                <a:latin typeface="Source Sans Pro" panose="020B0503030403020204" pitchFamily="34" charset="0"/>
              </a:rPr>
              <a:t>Q</a:t>
            </a:r>
            <a:endParaRPr lang="en-GB" sz="15000" dirty="0">
              <a:latin typeface="Source Sans Pro" panose="020B0503030403020204" pitchFamily="34" charset="0"/>
            </a:endParaRPr>
          </a:p>
        </p:txBody>
      </p:sp>
      <p:sp>
        <p:nvSpPr>
          <p:cNvPr id="5" name="Rectangle 4"/>
          <p:cNvSpPr/>
          <p:nvPr/>
        </p:nvSpPr>
        <p:spPr>
          <a:xfrm>
            <a:off x="542135" y="5013176"/>
            <a:ext cx="8278337" cy="1569660"/>
          </a:xfrm>
          <a:prstGeom prst="rect">
            <a:avLst/>
          </a:prstGeom>
        </p:spPr>
        <p:txBody>
          <a:bodyPr wrap="square">
            <a:spAutoFit/>
          </a:bodyPr>
          <a:lstStyle/>
          <a:p>
            <a:r>
              <a:rPr lang="en-GB" sz="3200" dirty="0">
                <a:latin typeface="Source Sans Pro" panose="020B0503030403020204" pitchFamily="34" charset="0"/>
              </a:rPr>
              <a:t>In Victorian times (1837-1901) lots of Bradford people were Christians. As the city got bigger, new churches were built for them to worship in.</a:t>
            </a:r>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1760" y="1268760"/>
            <a:ext cx="4320480" cy="36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rot="16200000">
            <a:off x="6121214" y="4007706"/>
            <a:ext cx="1476686" cy="246221"/>
          </a:xfrm>
          <a:prstGeom prst="rect">
            <a:avLst/>
          </a:prstGeom>
        </p:spPr>
        <p:txBody>
          <a:bodyPr wrap="none">
            <a:spAutoFit/>
          </a:bodyPr>
          <a:lstStyle/>
          <a:p>
            <a:r>
              <a:rPr lang="en-GB" sz="1000" dirty="0">
                <a:latin typeface="Source Sans Pro" panose="020B0503030403020204" pitchFamily="34" charset="0"/>
              </a:rPr>
              <a:t>Photo Credit: Tim Green</a:t>
            </a:r>
          </a:p>
        </p:txBody>
      </p:sp>
    </p:spTree>
    <p:custDataLst>
      <p:tags r:id="rId1"/>
    </p:custDataLst>
    <p:extLst>
      <p:ext uri="{BB962C8B-B14F-4D97-AF65-F5344CB8AC3E}">
        <p14:creationId xmlns:p14="http://schemas.microsoft.com/office/powerpoint/2010/main" val="10241797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42136" y="260648"/>
            <a:ext cx="8059728" cy="707886"/>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Timeline Challenge</a:t>
            </a:r>
          </a:p>
        </p:txBody>
      </p:sp>
      <p:sp>
        <p:nvSpPr>
          <p:cNvPr id="4" name="TextBox 3"/>
          <p:cNvSpPr txBox="1"/>
          <p:nvPr/>
        </p:nvSpPr>
        <p:spPr>
          <a:xfrm>
            <a:off x="542136" y="1124744"/>
            <a:ext cx="1301959" cy="2400657"/>
          </a:xfrm>
          <a:prstGeom prst="rect">
            <a:avLst/>
          </a:prstGeom>
          <a:noFill/>
        </p:spPr>
        <p:txBody>
          <a:bodyPr wrap="none" rtlCol="0">
            <a:spAutoFit/>
          </a:bodyPr>
          <a:lstStyle/>
          <a:p>
            <a:r>
              <a:rPr lang="en-GB" sz="15000" dirty="0">
                <a:latin typeface="Source Sans Pro" panose="020B0503030403020204" pitchFamily="34" charset="0"/>
              </a:rPr>
              <a:t>R</a:t>
            </a:r>
          </a:p>
        </p:txBody>
      </p:sp>
      <p:sp>
        <p:nvSpPr>
          <p:cNvPr id="5" name="Rectangle 4"/>
          <p:cNvSpPr/>
          <p:nvPr/>
        </p:nvSpPr>
        <p:spPr>
          <a:xfrm>
            <a:off x="542135" y="5013176"/>
            <a:ext cx="8278337" cy="1569660"/>
          </a:xfrm>
          <a:prstGeom prst="rect">
            <a:avLst/>
          </a:prstGeom>
        </p:spPr>
        <p:txBody>
          <a:bodyPr wrap="square">
            <a:spAutoFit/>
          </a:bodyPr>
          <a:lstStyle/>
          <a:p>
            <a:r>
              <a:rPr lang="en-GB" sz="3200" dirty="0">
                <a:latin typeface="Source Sans Pro" panose="020B0503030403020204" pitchFamily="34" charset="0"/>
              </a:rPr>
              <a:t>Since the </a:t>
            </a:r>
            <a:r>
              <a:rPr lang="en-GB" sz="3200" dirty="0" smtClean="0">
                <a:latin typeface="Source Sans Pro" panose="020B0503030403020204" pitchFamily="34" charset="0"/>
              </a:rPr>
              <a:t>1960s </a:t>
            </a:r>
            <a:r>
              <a:rPr lang="en-GB" sz="3200" dirty="0">
                <a:latin typeface="Source Sans Pro" panose="020B0503030403020204" pitchFamily="34" charset="0"/>
              </a:rPr>
              <a:t>lots of Bradford people have liked to eat in South Asian restaurants (not just South Asian people living in Bradford).</a:t>
            </a:r>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13930" y="1246911"/>
            <a:ext cx="5334746" cy="3334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rot="16200000">
            <a:off x="6575549" y="3561779"/>
            <a:ext cx="1792478" cy="246221"/>
          </a:xfrm>
          <a:prstGeom prst="rect">
            <a:avLst/>
          </a:prstGeom>
        </p:spPr>
        <p:txBody>
          <a:bodyPr wrap="none">
            <a:spAutoFit/>
          </a:bodyPr>
          <a:lstStyle/>
          <a:p>
            <a:r>
              <a:rPr lang="en-GB" sz="1000" dirty="0">
                <a:latin typeface="Source Sans Pro" panose="020B0503030403020204" pitchFamily="34" charset="0"/>
              </a:rPr>
              <a:t>Photo Credit: Mark </a:t>
            </a:r>
            <a:r>
              <a:rPr lang="en-GB" sz="1000" dirty="0" err="1">
                <a:latin typeface="Source Sans Pro" panose="020B0503030403020204" pitchFamily="34" charset="0"/>
              </a:rPr>
              <a:t>Linksvayer</a:t>
            </a:r>
            <a:endParaRPr lang="en-GB" sz="1000" dirty="0">
              <a:latin typeface="Source Sans Pro" panose="020B0503030403020204" pitchFamily="34" charset="0"/>
            </a:endParaRPr>
          </a:p>
        </p:txBody>
      </p:sp>
    </p:spTree>
    <p:custDataLst>
      <p:tags r:id="rId1"/>
    </p:custDataLst>
    <p:extLst>
      <p:ext uri="{BB962C8B-B14F-4D97-AF65-F5344CB8AC3E}">
        <p14:creationId xmlns:p14="http://schemas.microsoft.com/office/powerpoint/2010/main" val="34529020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42136" y="260648"/>
            <a:ext cx="8059728" cy="707886"/>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Timeline Challenge</a:t>
            </a:r>
          </a:p>
        </p:txBody>
      </p:sp>
      <p:sp>
        <p:nvSpPr>
          <p:cNvPr id="4" name="TextBox 3"/>
          <p:cNvSpPr txBox="1"/>
          <p:nvPr/>
        </p:nvSpPr>
        <p:spPr>
          <a:xfrm>
            <a:off x="542136" y="1124744"/>
            <a:ext cx="1212191" cy="2400657"/>
          </a:xfrm>
          <a:prstGeom prst="rect">
            <a:avLst/>
          </a:prstGeom>
          <a:noFill/>
        </p:spPr>
        <p:txBody>
          <a:bodyPr wrap="none" rtlCol="0">
            <a:spAutoFit/>
          </a:bodyPr>
          <a:lstStyle/>
          <a:p>
            <a:r>
              <a:rPr lang="en-GB" sz="15000" dirty="0">
                <a:latin typeface="Source Sans Pro" panose="020B0503030403020204" pitchFamily="34" charset="0"/>
              </a:rPr>
              <a:t>S</a:t>
            </a:r>
          </a:p>
        </p:txBody>
      </p:sp>
      <p:sp>
        <p:nvSpPr>
          <p:cNvPr id="5" name="Rectangle 4"/>
          <p:cNvSpPr/>
          <p:nvPr/>
        </p:nvSpPr>
        <p:spPr>
          <a:xfrm>
            <a:off x="538134" y="3811012"/>
            <a:ext cx="8059727" cy="3046988"/>
          </a:xfrm>
          <a:prstGeom prst="rect">
            <a:avLst/>
          </a:prstGeom>
        </p:spPr>
        <p:txBody>
          <a:bodyPr wrap="square">
            <a:spAutoFit/>
          </a:bodyPr>
          <a:lstStyle/>
          <a:p>
            <a:r>
              <a:rPr lang="en-GB" sz="3200" dirty="0">
                <a:latin typeface="Source Sans Pro" panose="020B0503030403020204" pitchFamily="34" charset="0"/>
              </a:rPr>
              <a:t>After the Second World War (1939-1945) many countries became independent of the old British Empire. Between the </a:t>
            </a:r>
            <a:r>
              <a:rPr lang="en-GB" sz="3200" dirty="0" smtClean="0">
                <a:latin typeface="Source Sans Pro" panose="020B0503030403020204" pitchFamily="34" charset="0"/>
              </a:rPr>
              <a:t>1940s </a:t>
            </a:r>
            <a:r>
              <a:rPr lang="en-GB" sz="3200" dirty="0">
                <a:latin typeface="Source Sans Pro" panose="020B0503030403020204" pitchFamily="34" charset="0"/>
              </a:rPr>
              <a:t>and </a:t>
            </a:r>
            <a:r>
              <a:rPr lang="en-GB" sz="3200" dirty="0" smtClean="0">
                <a:latin typeface="Source Sans Pro" panose="020B0503030403020204" pitchFamily="34" charset="0"/>
              </a:rPr>
              <a:t>1960s </a:t>
            </a:r>
            <a:r>
              <a:rPr lang="en-GB" sz="3200" dirty="0">
                <a:latin typeface="Source Sans Pro" panose="020B0503030403020204" pitchFamily="34" charset="0"/>
              </a:rPr>
              <a:t>people from these countries were asked come to Britain and work (there were not enough workers then).</a:t>
            </a:r>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55776" y="1100492"/>
            <a:ext cx="4290813" cy="2720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rot="5400000">
            <a:off x="5191497" y="2801835"/>
            <a:ext cx="3600400" cy="246222"/>
          </a:xfrm>
          <a:prstGeom prst="rect">
            <a:avLst/>
          </a:prstGeom>
        </p:spPr>
        <p:txBody>
          <a:bodyPr wrap="square">
            <a:spAutoFit/>
          </a:bodyPr>
          <a:lstStyle/>
          <a:p>
            <a:r>
              <a:rPr lang="en-GB" sz="1000" dirty="0">
                <a:latin typeface="Source Sans Pro"/>
              </a:rPr>
              <a:t>Photo Credit: </a:t>
            </a:r>
            <a:r>
              <a:rPr lang="en-GB" sz="1000" dirty="0" smtClean="0">
                <a:latin typeface="Source Sans Pro"/>
              </a:rPr>
              <a:t>Cambridge University Library</a:t>
            </a:r>
            <a:endParaRPr lang="en-GB" sz="1000" dirty="0">
              <a:latin typeface="Source Sans Pro"/>
            </a:endParaRPr>
          </a:p>
        </p:txBody>
      </p:sp>
    </p:spTree>
    <p:custDataLst>
      <p:tags r:id="rId1"/>
    </p:custDataLst>
    <p:extLst>
      <p:ext uri="{BB962C8B-B14F-4D97-AF65-F5344CB8AC3E}">
        <p14:creationId xmlns:p14="http://schemas.microsoft.com/office/powerpoint/2010/main" val="22416819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42136" y="260648"/>
            <a:ext cx="8059728" cy="707886"/>
          </a:xfrm>
          <a:prstGeom prst="rect">
            <a:avLst/>
          </a:prstGeom>
          <a:ln w="50800">
            <a:solidFill>
              <a:srgbClr val="00B0F0"/>
            </a:solidFill>
          </a:ln>
        </p:spPr>
        <p:txBody>
          <a:bodyPr wrap="square">
            <a:spAutoFit/>
          </a:bodyPr>
          <a:lstStyle/>
          <a:p>
            <a:pPr algn="ctr"/>
            <a:r>
              <a:rPr lang="en-GB" sz="4000" b="1" dirty="0">
                <a:latin typeface="Source Sans Pro" panose="020B0503030403020204" pitchFamily="34" charset="0"/>
              </a:rPr>
              <a:t>T</a:t>
            </a:r>
            <a:r>
              <a:rPr lang="en-GB" sz="4000" b="1" dirty="0" smtClean="0">
                <a:latin typeface="Source Sans Pro" panose="020B0503030403020204" pitchFamily="34" charset="0"/>
              </a:rPr>
              <a:t>imelines</a:t>
            </a:r>
            <a:endParaRPr lang="en-GB" dirty="0"/>
          </a:p>
        </p:txBody>
      </p:sp>
      <p:grpSp>
        <p:nvGrpSpPr>
          <p:cNvPr id="93" name="Group 92"/>
          <p:cNvGrpSpPr/>
          <p:nvPr/>
        </p:nvGrpSpPr>
        <p:grpSpPr>
          <a:xfrm>
            <a:off x="28108" y="1144910"/>
            <a:ext cx="1096571" cy="1373232"/>
            <a:chOff x="28108" y="1144910"/>
            <a:chExt cx="1096571" cy="1373232"/>
          </a:xfrm>
        </p:grpSpPr>
        <p:pic>
          <p:nvPicPr>
            <p:cNvPr id="1026" name="Picture 2" descr="Free baby girl clipart image 9 baby girl clipart fre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08" y="1772816"/>
              <a:ext cx="1096571" cy="74532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18019" y="1144910"/>
              <a:ext cx="652743" cy="369332"/>
            </a:xfrm>
            <a:prstGeom prst="rect">
              <a:avLst/>
            </a:prstGeom>
            <a:noFill/>
          </p:spPr>
          <p:txBody>
            <a:bodyPr wrap="none" rtlCol="0">
              <a:spAutoFit/>
            </a:bodyPr>
            <a:lstStyle/>
            <a:p>
              <a:r>
                <a:rPr lang="en-GB" dirty="0" smtClean="0">
                  <a:latin typeface="Source Sans Pro" panose="020B0503030403020204" pitchFamily="34" charset="0"/>
                </a:rPr>
                <a:t>Born</a:t>
              </a:r>
              <a:endParaRPr lang="en-GB" dirty="0">
                <a:latin typeface="Source Sans Pro" panose="020B0503030403020204" pitchFamily="34" charset="0"/>
              </a:endParaRPr>
            </a:p>
          </p:txBody>
        </p:sp>
      </p:grpSp>
      <p:grpSp>
        <p:nvGrpSpPr>
          <p:cNvPr id="95" name="Group 94"/>
          <p:cNvGrpSpPr/>
          <p:nvPr/>
        </p:nvGrpSpPr>
        <p:grpSpPr>
          <a:xfrm>
            <a:off x="1534423" y="1144910"/>
            <a:ext cx="1425198" cy="1494882"/>
            <a:chOff x="1534423" y="1144910"/>
            <a:chExt cx="1425198" cy="1494882"/>
          </a:xfrm>
        </p:grpSpPr>
        <p:pic>
          <p:nvPicPr>
            <p:cNvPr id="68" name="Picture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1431" y="1772816"/>
              <a:ext cx="1331183" cy="866976"/>
            </a:xfrm>
            <a:prstGeom prst="rect">
              <a:avLst/>
            </a:prstGeom>
          </p:spPr>
        </p:pic>
        <p:sp>
          <p:nvSpPr>
            <p:cNvPr id="81" name="TextBox 80"/>
            <p:cNvSpPr txBox="1"/>
            <p:nvPr/>
          </p:nvSpPr>
          <p:spPr>
            <a:xfrm>
              <a:off x="1534423" y="1144910"/>
              <a:ext cx="1425198" cy="369332"/>
            </a:xfrm>
            <a:prstGeom prst="rect">
              <a:avLst/>
            </a:prstGeom>
            <a:noFill/>
          </p:spPr>
          <p:txBody>
            <a:bodyPr wrap="none" rtlCol="0">
              <a:spAutoFit/>
            </a:bodyPr>
            <a:lstStyle/>
            <a:p>
              <a:pPr algn="ctr"/>
              <a:r>
                <a:rPr lang="en-GB" dirty="0" smtClean="0">
                  <a:latin typeface="Source Sans Pro" panose="020B0503030403020204" pitchFamily="34" charset="0"/>
                </a:rPr>
                <a:t>Moves house</a:t>
              </a:r>
              <a:endParaRPr lang="en-GB" dirty="0">
                <a:latin typeface="Source Sans Pro" panose="020B0503030403020204" pitchFamily="34" charset="0"/>
              </a:endParaRPr>
            </a:p>
          </p:txBody>
        </p:sp>
      </p:grpSp>
      <p:grpSp>
        <p:nvGrpSpPr>
          <p:cNvPr id="94" name="Group 93"/>
          <p:cNvGrpSpPr/>
          <p:nvPr/>
        </p:nvGrpSpPr>
        <p:grpSpPr>
          <a:xfrm>
            <a:off x="-18900" y="4796115"/>
            <a:ext cx="1425198" cy="1511095"/>
            <a:chOff x="-18900" y="4796115"/>
            <a:chExt cx="1425198" cy="1511095"/>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108" y="4796115"/>
              <a:ext cx="1331183" cy="866976"/>
            </a:xfrm>
            <a:prstGeom prst="rect">
              <a:avLst/>
            </a:prstGeom>
          </p:spPr>
        </p:pic>
        <p:sp>
          <p:nvSpPr>
            <p:cNvPr id="82" name="TextBox 81"/>
            <p:cNvSpPr txBox="1"/>
            <p:nvPr/>
          </p:nvSpPr>
          <p:spPr>
            <a:xfrm>
              <a:off x="-18900" y="5937878"/>
              <a:ext cx="1425198" cy="369332"/>
            </a:xfrm>
            <a:prstGeom prst="rect">
              <a:avLst/>
            </a:prstGeom>
            <a:noFill/>
          </p:spPr>
          <p:txBody>
            <a:bodyPr wrap="none" rtlCol="0">
              <a:spAutoFit/>
            </a:bodyPr>
            <a:lstStyle/>
            <a:p>
              <a:pPr algn="ctr"/>
              <a:r>
                <a:rPr lang="en-GB" dirty="0" smtClean="0">
                  <a:latin typeface="Source Sans Pro" panose="020B0503030403020204" pitchFamily="34" charset="0"/>
                </a:rPr>
                <a:t>Moves house</a:t>
              </a:r>
              <a:endParaRPr lang="en-GB" dirty="0">
                <a:latin typeface="Source Sans Pro" panose="020B0503030403020204" pitchFamily="34" charset="0"/>
              </a:endParaRPr>
            </a:p>
          </p:txBody>
        </p:sp>
      </p:grpSp>
      <p:grpSp>
        <p:nvGrpSpPr>
          <p:cNvPr id="96" name="Group 95"/>
          <p:cNvGrpSpPr/>
          <p:nvPr/>
        </p:nvGrpSpPr>
        <p:grpSpPr>
          <a:xfrm>
            <a:off x="2785977" y="4690753"/>
            <a:ext cx="1053429" cy="2017196"/>
            <a:chOff x="2785977" y="4690753"/>
            <a:chExt cx="1053429" cy="2017196"/>
          </a:xfrm>
        </p:grpSpPr>
        <p:pic>
          <p:nvPicPr>
            <p:cNvPr id="1028" name="Picture 4" descr="Illustration of a crow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09178" y="4690753"/>
              <a:ext cx="1007027" cy="972338"/>
            </a:xfrm>
            <a:prstGeom prst="rect">
              <a:avLst/>
            </a:prstGeom>
            <a:noFill/>
            <a:extLst>
              <a:ext uri="{909E8E84-426E-40DD-AFC4-6F175D3DCCD1}">
                <a14:hiddenFill xmlns:a14="http://schemas.microsoft.com/office/drawing/2010/main">
                  <a:solidFill>
                    <a:srgbClr val="FFFFFF"/>
                  </a:solidFill>
                </a14:hiddenFill>
              </a:ext>
            </a:extLst>
          </p:spPr>
        </p:pic>
        <p:sp>
          <p:nvSpPr>
            <p:cNvPr id="84" name="TextBox 83"/>
            <p:cNvSpPr txBox="1"/>
            <p:nvPr/>
          </p:nvSpPr>
          <p:spPr>
            <a:xfrm>
              <a:off x="2785977" y="5784619"/>
              <a:ext cx="1053429" cy="923330"/>
            </a:xfrm>
            <a:prstGeom prst="rect">
              <a:avLst/>
            </a:prstGeom>
            <a:noFill/>
          </p:spPr>
          <p:txBody>
            <a:bodyPr wrap="none" rtlCol="0">
              <a:spAutoFit/>
            </a:bodyPr>
            <a:lstStyle/>
            <a:p>
              <a:pPr algn="ctr"/>
              <a:r>
                <a:rPr lang="en-GB" dirty="0" smtClean="0">
                  <a:latin typeface="Source Sans Pro" panose="020B0503030403020204" pitchFamily="34" charset="0"/>
                </a:rPr>
                <a:t>Dad </a:t>
              </a:r>
            </a:p>
            <a:p>
              <a:pPr algn="ctr"/>
              <a:r>
                <a:rPr lang="en-GB" dirty="0" smtClean="0">
                  <a:latin typeface="Source Sans Pro" panose="020B0503030403020204" pitchFamily="34" charset="0"/>
                </a:rPr>
                <a:t>becomes</a:t>
              </a:r>
            </a:p>
            <a:p>
              <a:pPr algn="ctr"/>
              <a:r>
                <a:rPr lang="en-GB" dirty="0" smtClean="0">
                  <a:latin typeface="Source Sans Pro" panose="020B0503030403020204" pitchFamily="34" charset="0"/>
                </a:rPr>
                <a:t>king</a:t>
              </a:r>
              <a:endParaRPr lang="en-GB" dirty="0">
                <a:latin typeface="Source Sans Pro" panose="020B0503030403020204" pitchFamily="34" charset="0"/>
              </a:endParaRPr>
            </a:p>
          </p:txBody>
        </p:sp>
      </p:grpSp>
      <p:grpSp>
        <p:nvGrpSpPr>
          <p:cNvPr id="98" name="Group 97"/>
          <p:cNvGrpSpPr/>
          <p:nvPr/>
        </p:nvGrpSpPr>
        <p:grpSpPr>
          <a:xfrm>
            <a:off x="2959621" y="1113210"/>
            <a:ext cx="1550860" cy="1506299"/>
            <a:chOff x="2959621" y="1113210"/>
            <a:chExt cx="1550860" cy="1506299"/>
          </a:xfrm>
        </p:grpSpPr>
        <p:pic>
          <p:nvPicPr>
            <p:cNvPr id="1030" name="Picture 6" descr="https://www.girlguiding.org.uk/globalassets/docs-and-resources/branding-and-resources/logos1.png?preset=image-block_desktop"/>
            <p:cNvPicPr>
              <a:picLocks noChangeAspect="1" noChangeArrowheads="1"/>
            </p:cNvPicPr>
            <p:nvPr/>
          </p:nvPicPr>
          <p:blipFill rotWithShape="1">
            <a:blip r:embed="rId7">
              <a:extLst>
                <a:ext uri="{28A0092B-C50C-407E-A947-70E740481C1C}">
                  <a14:useLocalDpi xmlns:a14="http://schemas.microsoft.com/office/drawing/2010/main" val="0"/>
                </a:ext>
              </a:extLst>
            </a:blip>
            <a:srcRect l="4869" t="8884" r="62774" b="73172"/>
            <a:stretch/>
          </p:blipFill>
          <p:spPr bwMode="auto">
            <a:xfrm>
              <a:off x="2959621" y="1847701"/>
              <a:ext cx="1550860" cy="771808"/>
            </a:xfrm>
            <a:prstGeom prst="rect">
              <a:avLst/>
            </a:prstGeom>
            <a:noFill/>
            <a:extLst>
              <a:ext uri="{909E8E84-426E-40DD-AFC4-6F175D3DCCD1}">
                <a14:hiddenFill xmlns:a14="http://schemas.microsoft.com/office/drawing/2010/main">
                  <a:solidFill>
                    <a:srgbClr val="FFFFFF"/>
                  </a:solidFill>
                </a14:hiddenFill>
              </a:ext>
            </a:extLst>
          </p:spPr>
        </p:pic>
        <p:sp>
          <p:nvSpPr>
            <p:cNvPr id="86" name="TextBox 85"/>
            <p:cNvSpPr txBox="1"/>
            <p:nvPr/>
          </p:nvSpPr>
          <p:spPr>
            <a:xfrm>
              <a:off x="3039650" y="1113210"/>
              <a:ext cx="1226554" cy="646331"/>
            </a:xfrm>
            <a:prstGeom prst="rect">
              <a:avLst/>
            </a:prstGeom>
            <a:noFill/>
          </p:spPr>
          <p:txBody>
            <a:bodyPr wrap="none" rtlCol="0">
              <a:spAutoFit/>
            </a:bodyPr>
            <a:lstStyle/>
            <a:p>
              <a:pPr algn="ctr"/>
              <a:r>
                <a:rPr lang="en-GB" dirty="0" smtClean="0">
                  <a:latin typeface="Source Sans Pro" panose="020B0503030403020204" pitchFamily="34" charset="0"/>
                </a:rPr>
                <a:t>Becomes a</a:t>
              </a:r>
            </a:p>
            <a:p>
              <a:pPr algn="ctr"/>
              <a:r>
                <a:rPr lang="en-GB" dirty="0" smtClean="0">
                  <a:latin typeface="Source Sans Pro" panose="020B0503030403020204" pitchFamily="34" charset="0"/>
                </a:rPr>
                <a:t>Girl Guide</a:t>
              </a:r>
              <a:endParaRPr lang="en-GB" dirty="0">
                <a:latin typeface="Source Sans Pro" panose="020B0503030403020204" pitchFamily="34" charset="0"/>
              </a:endParaRPr>
            </a:p>
          </p:txBody>
        </p:sp>
      </p:grpSp>
      <p:sp>
        <p:nvSpPr>
          <p:cNvPr id="87" name="TextBox 86"/>
          <p:cNvSpPr txBox="1"/>
          <p:nvPr/>
        </p:nvSpPr>
        <p:spPr>
          <a:xfrm>
            <a:off x="3792473" y="4650898"/>
            <a:ext cx="902747" cy="1200329"/>
          </a:xfrm>
          <a:prstGeom prst="rect">
            <a:avLst/>
          </a:prstGeom>
          <a:noFill/>
        </p:spPr>
        <p:txBody>
          <a:bodyPr wrap="none" rtlCol="0">
            <a:spAutoFit/>
          </a:bodyPr>
          <a:lstStyle/>
          <a:p>
            <a:pPr algn="ctr"/>
            <a:r>
              <a:rPr lang="en-GB" dirty="0" smtClean="0">
                <a:latin typeface="Source Sans Pro" panose="020B0503030403020204" pitchFamily="34" charset="0"/>
              </a:rPr>
              <a:t>Second</a:t>
            </a:r>
          </a:p>
          <a:p>
            <a:pPr algn="ctr"/>
            <a:r>
              <a:rPr lang="en-GB" dirty="0" smtClean="0">
                <a:latin typeface="Source Sans Pro" panose="020B0503030403020204" pitchFamily="34" charset="0"/>
              </a:rPr>
              <a:t>World</a:t>
            </a:r>
          </a:p>
          <a:p>
            <a:pPr algn="ctr"/>
            <a:r>
              <a:rPr lang="en-GB" dirty="0" smtClean="0">
                <a:latin typeface="Source Sans Pro" panose="020B0503030403020204" pitchFamily="34" charset="0"/>
              </a:rPr>
              <a:t> War</a:t>
            </a:r>
          </a:p>
          <a:p>
            <a:pPr algn="ctr"/>
            <a:r>
              <a:rPr lang="en-GB" dirty="0" smtClean="0">
                <a:latin typeface="Source Sans Pro" panose="020B0503030403020204" pitchFamily="34" charset="0"/>
              </a:rPr>
              <a:t>starts</a:t>
            </a:r>
            <a:endParaRPr lang="en-GB" dirty="0">
              <a:latin typeface="Source Sans Pro" panose="020B0503030403020204" pitchFamily="34" charset="0"/>
            </a:endParaRPr>
          </a:p>
        </p:txBody>
      </p:sp>
      <p:grpSp>
        <p:nvGrpSpPr>
          <p:cNvPr id="85" name="Group 84"/>
          <p:cNvGrpSpPr/>
          <p:nvPr/>
        </p:nvGrpSpPr>
        <p:grpSpPr>
          <a:xfrm>
            <a:off x="28108" y="2584157"/>
            <a:ext cx="8959605" cy="2046372"/>
            <a:chOff x="28108" y="2584157"/>
            <a:chExt cx="8959605" cy="2046372"/>
          </a:xfrm>
        </p:grpSpPr>
        <p:sp>
          <p:nvSpPr>
            <p:cNvPr id="2" name="Right Arrow 1"/>
            <p:cNvSpPr/>
            <p:nvPr/>
          </p:nvSpPr>
          <p:spPr>
            <a:xfrm>
              <a:off x="241865" y="3320988"/>
              <a:ext cx="8745848" cy="576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7" name="Straight Connector 66"/>
            <p:cNvCxnSpPr/>
            <p:nvPr/>
          </p:nvCxnSpPr>
          <p:spPr>
            <a:xfrm flipV="1">
              <a:off x="8571415" y="2967597"/>
              <a:ext cx="0" cy="504056"/>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8243596" y="2584157"/>
              <a:ext cx="646331" cy="369332"/>
            </a:xfrm>
            <a:prstGeom prst="rect">
              <a:avLst/>
            </a:prstGeom>
            <a:noFill/>
          </p:spPr>
          <p:txBody>
            <a:bodyPr wrap="none" rtlCol="0">
              <a:spAutoFit/>
            </a:bodyPr>
            <a:lstStyle/>
            <a:p>
              <a:r>
                <a:rPr lang="en-GB" dirty="0" smtClean="0">
                  <a:latin typeface="Source Sans Pro" panose="020B0503030403020204" pitchFamily="34" charset="0"/>
                </a:rPr>
                <a:t>1953</a:t>
              </a:r>
              <a:endParaRPr lang="en-GB" dirty="0">
                <a:latin typeface="Source Sans Pro" panose="020B0503030403020204" pitchFamily="34" charset="0"/>
              </a:endParaRPr>
            </a:p>
          </p:txBody>
        </p:sp>
        <p:grpSp>
          <p:nvGrpSpPr>
            <p:cNvPr id="83" name="Group 82"/>
            <p:cNvGrpSpPr/>
            <p:nvPr/>
          </p:nvGrpSpPr>
          <p:grpSpPr>
            <a:xfrm>
              <a:off x="28108" y="2598265"/>
              <a:ext cx="8364766" cy="2032264"/>
              <a:chOff x="28108" y="2598265"/>
              <a:chExt cx="8364766" cy="2032264"/>
            </a:xfrm>
          </p:grpSpPr>
          <p:cxnSp>
            <p:nvCxnSpPr>
              <p:cNvPr id="65" name="Straight Connector 64"/>
              <p:cNvCxnSpPr/>
              <p:nvPr/>
            </p:nvCxnSpPr>
            <p:spPr>
              <a:xfrm flipV="1">
                <a:off x="8068446" y="3757141"/>
                <a:ext cx="0" cy="504056"/>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7746543" y="4261197"/>
                <a:ext cx="646331" cy="369332"/>
              </a:xfrm>
              <a:prstGeom prst="rect">
                <a:avLst/>
              </a:prstGeom>
              <a:noFill/>
            </p:spPr>
            <p:txBody>
              <a:bodyPr wrap="none" rtlCol="0">
                <a:spAutoFit/>
              </a:bodyPr>
              <a:lstStyle/>
              <a:p>
                <a:r>
                  <a:rPr lang="en-GB" dirty="0" smtClean="0">
                    <a:latin typeface="Source Sans Pro" panose="020B0503030403020204" pitchFamily="34" charset="0"/>
                  </a:rPr>
                  <a:t>1952</a:t>
                </a:r>
                <a:endParaRPr lang="en-GB" dirty="0">
                  <a:latin typeface="Source Sans Pro" panose="020B0503030403020204" pitchFamily="34" charset="0"/>
                </a:endParaRPr>
              </a:p>
            </p:txBody>
          </p:sp>
          <p:grpSp>
            <p:nvGrpSpPr>
              <p:cNvPr id="80" name="Group 79"/>
              <p:cNvGrpSpPr/>
              <p:nvPr/>
            </p:nvGrpSpPr>
            <p:grpSpPr>
              <a:xfrm>
                <a:off x="28108" y="2598265"/>
                <a:ext cx="7246982" cy="2032264"/>
                <a:chOff x="28108" y="2598265"/>
                <a:chExt cx="7246982" cy="2032264"/>
              </a:xfrm>
            </p:grpSpPr>
            <p:cxnSp>
              <p:nvCxnSpPr>
                <p:cNvPr id="4" name="Straight Connector 3"/>
                <p:cNvCxnSpPr/>
                <p:nvPr/>
              </p:nvCxnSpPr>
              <p:spPr>
                <a:xfrm flipV="1">
                  <a:off x="284615" y="2953489"/>
                  <a:ext cx="0" cy="504056"/>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444391" y="3753036"/>
                  <a:ext cx="0" cy="504056"/>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2093492" y="2953489"/>
                  <a:ext cx="0" cy="504056"/>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3312692" y="3753036"/>
                  <a:ext cx="0" cy="504056"/>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3617492" y="2953489"/>
                  <a:ext cx="0" cy="504056"/>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4227092" y="3753036"/>
                  <a:ext cx="0" cy="504056"/>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6665491" y="3757141"/>
                  <a:ext cx="0" cy="504056"/>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6951926" y="2950689"/>
                  <a:ext cx="0" cy="504056"/>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8108" y="2598265"/>
                  <a:ext cx="652743" cy="369332"/>
                </a:xfrm>
                <a:prstGeom prst="rect">
                  <a:avLst/>
                </a:prstGeom>
                <a:noFill/>
              </p:spPr>
              <p:txBody>
                <a:bodyPr wrap="none" rtlCol="0">
                  <a:spAutoFit/>
                </a:bodyPr>
                <a:lstStyle/>
                <a:p>
                  <a:r>
                    <a:rPr lang="en-GB" dirty="0" smtClean="0">
                      <a:latin typeface="Source Sans Pro" panose="020B0503030403020204" pitchFamily="34" charset="0"/>
                    </a:rPr>
                    <a:t>1926</a:t>
                  </a:r>
                  <a:endParaRPr lang="en-GB" dirty="0">
                    <a:latin typeface="Source Sans Pro" panose="020B0503030403020204" pitchFamily="34" charset="0"/>
                  </a:endParaRPr>
                </a:p>
              </p:txBody>
            </p:sp>
            <p:sp>
              <p:nvSpPr>
                <p:cNvPr id="69" name="TextBox 68"/>
                <p:cNvSpPr txBox="1"/>
                <p:nvPr/>
              </p:nvSpPr>
              <p:spPr>
                <a:xfrm>
                  <a:off x="118017" y="4261197"/>
                  <a:ext cx="652743" cy="369332"/>
                </a:xfrm>
                <a:prstGeom prst="rect">
                  <a:avLst/>
                </a:prstGeom>
                <a:noFill/>
              </p:spPr>
              <p:txBody>
                <a:bodyPr wrap="none" rtlCol="0">
                  <a:spAutoFit/>
                </a:bodyPr>
                <a:lstStyle/>
                <a:p>
                  <a:r>
                    <a:rPr lang="en-GB" dirty="0" smtClean="0">
                      <a:latin typeface="Source Sans Pro" panose="020B0503030403020204" pitchFamily="34" charset="0"/>
                    </a:rPr>
                    <a:t>1926</a:t>
                  </a:r>
                  <a:endParaRPr lang="en-GB" dirty="0">
                    <a:latin typeface="Source Sans Pro" panose="020B0503030403020204" pitchFamily="34" charset="0"/>
                  </a:endParaRPr>
                </a:p>
              </p:txBody>
            </p:sp>
            <p:sp>
              <p:nvSpPr>
                <p:cNvPr id="70" name="TextBox 69"/>
                <p:cNvSpPr txBox="1"/>
                <p:nvPr/>
              </p:nvSpPr>
              <p:spPr>
                <a:xfrm>
                  <a:off x="1767120" y="2598265"/>
                  <a:ext cx="646331" cy="369332"/>
                </a:xfrm>
                <a:prstGeom prst="rect">
                  <a:avLst/>
                </a:prstGeom>
                <a:noFill/>
              </p:spPr>
              <p:txBody>
                <a:bodyPr wrap="none" rtlCol="0">
                  <a:spAutoFit/>
                </a:bodyPr>
                <a:lstStyle/>
                <a:p>
                  <a:r>
                    <a:rPr lang="en-GB" dirty="0" smtClean="0">
                      <a:latin typeface="Source Sans Pro" panose="020B0503030403020204" pitchFamily="34" charset="0"/>
                    </a:rPr>
                    <a:t>1932</a:t>
                  </a:r>
                  <a:endParaRPr lang="en-GB" dirty="0">
                    <a:latin typeface="Source Sans Pro" panose="020B0503030403020204" pitchFamily="34" charset="0"/>
                  </a:endParaRPr>
                </a:p>
              </p:txBody>
            </p:sp>
            <p:sp>
              <p:nvSpPr>
                <p:cNvPr id="71" name="TextBox 70"/>
                <p:cNvSpPr txBox="1"/>
                <p:nvPr/>
              </p:nvSpPr>
              <p:spPr>
                <a:xfrm>
                  <a:off x="2989526" y="4261197"/>
                  <a:ext cx="646331" cy="369332"/>
                </a:xfrm>
                <a:prstGeom prst="rect">
                  <a:avLst/>
                </a:prstGeom>
                <a:noFill/>
              </p:spPr>
              <p:txBody>
                <a:bodyPr wrap="none" rtlCol="0">
                  <a:spAutoFit/>
                </a:bodyPr>
                <a:lstStyle/>
                <a:p>
                  <a:r>
                    <a:rPr lang="en-GB" dirty="0" smtClean="0">
                      <a:latin typeface="Source Sans Pro" panose="020B0503030403020204" pitchFamily="34" charset="0"/>
                    </a:rPr>
                    <a:t>1936</a:t>
                  </a:r>
                  <a:endParaRPr lang="en-GB" dirty="0">
                    <a:latin typeface="Source Sans Pro" panose="020B0503030403020204" pitchFamily="34" charset="0"/>
                  </a:endParaRPr>
                </a:p>
              </p:txBody>
            </p:sp>
            <p:sp>
              <p:nvSpPr>
                <p:cNvPr id="72" name="TextBox 71"/>
                <p:cNvSpPr txBox="1"/>
                <p:nvPr/>
              </p:nvSpPr>
              <p:spPr>
                <a:xfrm>
                  <a:off x="3294326" y="2598265"/>
                  <a:ext cx="646331" cy="369332"/>
                </a:xfrm>
                <a:prstGeom prst="rect">
                  <a:avLst/>
                </a:prstGeom>
                <a:noFill/>
              </p:spPr>
              <p:txBody>
                <a:bodyPr wrap="none" rtlCol="0">
                  <a:spAutoFit/>
                </a:bodyPr>
                <a:lstStyle/>
                <a:p>
                  <a:r>
                    <a:rPr lang="en-GB" dirty="0" smtClean="0">
                      <a:latin typeface="Source Sans Pro" panose="020B0503030403020204" pitchFamily="34" charset="0"/>
                    </a:rPr>
                    <a:t>1937</a:t>
                  </a:r>
                  <a:endParaRPr lang="en-GB" dirty="0">
                    <a:latin typeface="Source Sans Pro" panose="020B0503030403020204" pitchFamily="34" charset="0"/>
                  </a:endParaRPr>
                </a:p>
              </p:txBody>
            </p:sp>
            <p:sp>
              <p:nvSpPr>
                <p:cNvPr id="73" name="TextBox 72"/>
                <p:cNvSpPr txBox="1"/>
                <p:nvPr/>
              </p:nvSpPr>
              <p:spPr>
                <a:xfrm>
                  <a:off x="3906635" y="4261197"/>
                  <a:ext cx="646331" cy="369332"/>
                </a:xfrm>
                <a:prstGeom prst="rect">
                  <a:avLst/>
                </a:prstGeom>
                <a:noFill/>
              </p:spPr>
              <p:txBody>
                <a:bodyPr wrap="none" rtlCol="0">
                  <a:spAutoFit/>
                </a:bodyPr>
                <a:lstStyle/>
                <a:p>
                  <a:r>
                    <a:rPr lang="en-GB" dirty="0" smtClean="0">
                      <a:latin typeface="Source Sans Pro" panose="020B0503030403020204" pitchFamily="34" charset="0"/>
                    </a:rPr>
                    <a:t>1939</a:t>
                  </a:r>
                  <a:endParaRPr lang="en-GB" dirty="0">
                    <a:latin typeface="Source Sans Pro" panose="020B0503030403020204" pitchFamily="34" charset="0"/>
                  </a:endParaRPr>
                </a:p>
              </p:txBody>
            </p:sp>
            <p:sp>
              <p:nvSpPr>
                <p:cNvPr id="74" name="TextBox 73"/>
                <p:cNvSpPr txBox="1"/>
                <p:nvPr/>
              </p:nvSpPr>
              <p:spPr>
                <a:xfrm>
                  <a:off x="6342325" y="4248935"/>
                  <a:ext cx="646331" cy="369332"/>
                </a:xfrm>
                <a:prstGeom prst="rect">
                  <a:avLst/>
                </a:prstGeom>
                <a:noFill/>
              </p:spPr>
              <p:txBody>
                <a:bodyPr wrap="none" rtlCol="0">
                  <a:spAutoFit/>
                </a:bodyPr>
                <a:lstStyle/>
                <a:p>
                  <a:r>
                    <a:rPr lang="en-GB" dirty="0" smtClean="0">
                      <a:latin typeface="Source Sans Pro" panose="020B0503030403020204" pitchFamily="34" charset="0"/>
                    </a:rPr>
                    <a:t>1947</a:t>
                  </a:r>
                  <a:endParaRPr lang="en-GB" dirty="0">
                    <a:latin typeface="Source Sans Pro" panose="020B0503030403020204" pitchFamily="34" charset="0"/>
                  </a:endParaRPr>
                </a:p>
              </p:txBody>
            </p:sp>
            <p:sp>
              <p:nvSpPr>
                <p:cNvPr id="75" name="TextBox 74"/>
                <p:cNvSpPr txBox="1"/>
                <p:nvPr/>
              </p:nvSpPr>
              <p:spPr>
                <a:xfrm>
                  <a:off x="6628759" y="2598265"/>
                  <a:ext cx="646331" cy="369332"/>
                </a:xfrm>
                <a:prstGeom prst="rect">
                  <a:avLst/>
                </a:prstGeom>
                <a:noFill/>
              </p:spPr>
              <p:txBody>
                <a:bodyPr wrap="none" rtlCol="0">
                  <a:spAutoFit/>
                </a:bodyPr>
                <a:lstStyle/>
                <a:p>
                  <a:r>
                    <a:rPr lang="en-GB" dirty="0" smtClean="0">
                      <a:latin typeface="Source Sans Pro" panose="020B0503030403020204" pitchFamily="34" charset="0"/>
                    </a:rPr>
                    <a:t>1948</a:t>
                  </a:r>
                  <a:endParaRPr lang="en-GB" dirty="0">
                    <a:latin typeface="Source Sans Pro" panose="020B0503030403020204" pitchFamily="34" charset="0"/>
                  </a:endParaRPr>
                </a:p>
              </p:txBody>
            </p:sp>
            <p:cxnSp>
              <p:nvCxnSpPr>
                <p:cNvPr id="88" name="Straight Connector 87"/>
                <p:cNvCxnSpPr/>
                <p:nvPr/>
              </p:nvCxnSpPr>
              <p:spPr>
                <a:xfrm flipV="1">
                  <a:off x="6028397" y="2950689"/>
                  <a:ext cx="0" cy="504056"/>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89" name="TextBox 88"/>
                <p:cNvSpPr txBox="1"/>
                <p:nvPr/>
              </p:nvSpPr>
              <p:spPr>
                <a:xfrm>
                  <a:off x="5705231" y="2598265"/>
                  <a:ext cx="646331" cy="369332"/>
                </a:xfrm>
                <a:prstGeom prst="rect">
                  <a:avLst/>
                </a:prstGeom>
                <a:noFill/>
              </p:spPr>
              <p:txBody>
                <a:bodyPr wrap="none" rtlCol="0">
                  <a:spAutoFit/>
                </a:bodyPr>
                <a:lstStyle/>
                <a:p>
                  <a:r>
                    <a:rPr lang="en-GB" dirty="0" smtClean="0">
                      <a:latin typeface="Source Sans Pro" panose="020B0503030403020204" pitchFamily="34" charset="0"/>
                    </a:rPr>
                    <a:t>1945</a:t>
                  </a:r>
                  <a:endParaRPr lang="en-GB" dirty="0">
                    <a:latin typeface="Source Sans Pro" panose="020B0503030403020204" pitchFamily="34" charset="0"/>
                  </a:endParaRPr>
                </a:p>
              </p:txBody>
            </p:sp>
          </p:grpSp>
        </p:grpSp>
      </p:grpSp>
      <p:grpSp>
        <p:nvGrpSpPr>
          <p:cNvPr id="105" name="Group 104"/>
          <p:cNvGrpSpPr/>
          <p:nvPr/>
        </p:nvGrpSpPr>
        <p:grpSpPr>
          <a:xfrm>
            <a:off x="7991139" y="1026449"/>
            <a:ext cx="1107931" cy="1571816"/>
            <a:chOff x="7991139" y="1026449"/>
            <a:chExt cx="1107931" cy="1571816"/>
          </a:xfrm>
        </p:grpSpPr>
        <p:pic>
          <p:nvPicPr>
            <p:cNvPr id="90" name="Picture 4" descr="Illustration of a crow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41592" y="1625927"/>
              <a:ext cx="1007027" cy="972338"/>
            </a:xfrm>
            <a:prstGeom prst="rect">
              <a:avLst/>
            </a:prstGeom>
            <a:noFill/>
            <a:extLst>
              <a:ext uri="{909E8E84-426E-40DD-AFC4-6F175D3DCCD1}">
                <a14:hiddenFill xmlns:a14="http://schemas.microsoft.com/office/drawing/2010/main">
                  <a:solidFill>
                    <a:srgbClr val="FFFFFF"/>
                  </a:solidFill>
                </a14:hiddenFill>
              </a:ext>
            </a:extLst>
          </p:spPr>
        </p:pic>
        <p:sp>
          <p:nvSpPr>
            <p:cNvPr id="91" name="TextBox 90"/>
            <p:cNvSpPr txBox="1"/>
            <p:nvPr/>
          </p:nvSpPr>
          <p:spPr>
            <a:xfrm>
              <a:off x="7991139" y="1026449"/>
              <a:ext cx="1107931" cy="646331"/>
            </a:xfrm>
            <a:prstGeom prst="rect">
              <a:avLst/>
            </a:prstGeom>
            <a:noFill/>
          </p:spPr>
          <p:txBody>
            <a:bodyPr wrap="none" rtlCol="0">
              <a:spAutoFit/>
            </a:bodyPr>
            <a:lstStyle/>
            <a:p>
              <a:pPr algn="ctr"/>
              <a:r>
                <a:rPr lang="en-GB" dirty="0" smtClean="0">
                  <a:latin typeface="Source Sans Pro" panose="020B0503030403020204" pitchFamily="34" charset="0"/>
                </a:rPr>
                <a:t>Becomes </a:t>
              </a:r>
            </a:p>
            <a:p>
              <a:pPr algn="ctr"/>
              <a:r>
                <a:rPr lang="en-GB" dirty="0" smtClean="0">
                  <a:latin typeface="Source Sans Pro" panose="020B0503030403020204" pitchFamily="34" charset="0"/>
                </a:rPr>
                <a:t>Queen</a:t>
              </a:r>
              <a:endParaRPr lang="en-GB" dirty="0">
                <a:latin typeface="Source Sans Pro" panose="020B0503030403020204" pitchFamily="34" charset="0"/>
              </a:endParaRPr>
            </a:p>
          </p:txBody>
        </p:sp>
      </p:grpSp>
      <p:sp>
        <p:nvSpPr>
          <p:cNvPr id="92" name="TextBox 91"/>
          <p:cNvSpPr txBox="1"/>
          <p:nvPr/>
        </p:nvSpPr>
        <p:spPr>
          <a:xfrm>
            <a:off x="5577022" y="1439463"/>
            <a:ext cx="902747" cy="1200329"/>
          </a:xfrm>
          <a:prstGeom prst="rect">
            <a:avLst/>
          </a:prstGeom>
          <a:noFill/>
        </p:spPr>
        <p:txBody>
          <a:bodyPr wrap="none" rtlCol="0">
            <a:spAutoFit/>
          </a:bodyPr>
          <a:lstStyle/>
          <a:p>
            <a:pPr algn="ctr"/>
            <a:r>
              <a:rPr lang="en-GB" dirty="0" smtClean="0">
                <a:latin typeface="Source Sans Pro" panose="020B0503030403020204" pitchFamily="34" charset="0"/>
              </a:rPr>
              <a:t>Second</a:t>
            </a:r>
          </a:p>
          <a:p>
            <a:pPr algn="ctr"/>
            <a:r>
              <a:rPr lang="en-GB" dirty="0" smtClean="0">
                <a:latin typeface="Source Sans Pro" panose="020B0503030403020204" pitchFamily="34" charset="0"/>
              </a:rPr>
              <a:t>World</a:t>
            </a:r>
          </a:p>
          <a:p>
            <a:pPr algn="ctr"/>
            <a:r>
              <a:rPr lang="en-GB" dirty="0" smtClean="0">
                <a:latin typeface="Source Sans Pro" panose="020B0503030403020204" pitchFamily="34" charset="0"/>
              </a:rPr>
              <a:t> War</a:t>
            </a:r>
          </a:p>
          <a:p>
            <a:pPr algn="ctr"/>
            <a:r>
              <a:rPr lang="en-GB" dirty="0" smtClean="0">
                <a:latin typeface="Source Sans Pro" panose="020B0503030403020204" pitchFamily="34" charset="0"/>
              </a:rPr>
              <a:t>ends</a:t>
            </a:r>
            <a:endParaRPr lang="en-GB" dirty="0">
              <a:latin typeface="Source Sans Pro" panose="020B0503030403020204" pitchFamily="34" charset="0"/>
            </a:endParaRPr>
          </a:p>
        </p:txBody>
      </p:sp>
      <p:grpSp>
        <p:nvGrpSpPr>
          <p:cNvPr id="103" name="Group 102"/>
          <p:cNvGrpSpPr/>
          <p:nvPr/>
        </p:nvGrpSpPr>
        <p:grpSpPr>
          <a:xfrm>
            <a:off x="6129428" y="4609694"/>
            <a:ext cx="1190647" cy="1775090"/>
            <a:chOff x="6129428" y="4609694"/>
            <a:chExt cx="1190647" cy="1775090"/>
          </a:xfrm>
        </p:grpSpPr>
        <p:pic>
          <p:nvPicPr>
            <p:cNvPr id="1038" name="Picture 14" descr="Linked wedding rings clipart clipart free clipart images clipartix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75073" y="4609694"/>
              <a:ext cx="780835" cy="567228"/>
            </a:xfrm>
            <a:prstGeom prst="rect">
              <a:avLst/>
            </a:prstGeom>
            <a:noFill/>
            <a:extLst>
              <a:ext uri="{909E8E84-426E-40DD-AFC4-6F175D3DCCD1}">
                <a14:hiddenFill xmlns:a14="http://schemas.microsoft.com/office/drawing/2010/main">
                  <a:solidFill>
                    <a:srgbClr val="FFFFFF"/>
                  </a:solidFill>
                </a14:hiddenFill>
              </a:ext>
            </a:extLst>
          </p:spPr>
        </p:pic>
        <p:sp>
          <p:nvSpPr>
            <p:cNvPr id="97" name="TextBox 96"/>
            <p:cNvSpPr txBox="1"/>
            <p:nvPr/>
          </p:nvSpPr>
          <p:spPr>
            <a:xfrm>
              <a:off x="6129428" y="5184455"/>
              <a:ext cx="1190647" cy="1200329"/>
            </a:xfrm>
            <a:prstGeom prst="rect">
              <a:avLst/>
            </a:prstGeom>
            <a:noFill/>
          </p:spPr>
          <p:txBody>
            <a:bodyPr wrap="none" rtlCol="0">
              <a:spAutoFit/>
            </a:bodyPr>
            <a:lstStyle/>
            <a:p>
              <a:pPr algn="ctr"/>
              <a:r>
                <a:rPr lang="en-GB" dirty="0" smtClean="0">
                  <a:latin typeface="Source Sans Pro" panose="020B0503030403020204" pitchFamily="34" charset="0"/>
                </a:rPr>
                <a:t>Marries</a:t>
              </a:r>
            </a:p>
            <a:p>
              <a:pPr algn="ctr"/>
              <a:r>
                <a:rPr lang="en-GB" dirty="0" smtClean="0">
                  <a:latin typeface="Source Sans Pro" panose="020B0503030403020204" pitchFamily="34" charset="0"/>
                </a:rPr>
                <a:t>Phillip,</a:t>
              </a:r>
            </a:p>
            <a:p>
              <a:pPr algn="ctr"/>
              <a:r>
                <a:rPr lang="en-GB" dirty="0" smtClean="0">
                  <a:latin typeface="Source Sans Pro" panose="020B0503030403020204" pitchFamily="34" charset="0"/>
                </a:rPr>
                <a:t>Duke of</a:t>
              </a:r>
            </a:p>
            <a:p>
              <a:pPr algn="ctr"/>
              <a:r>
                <a:rPr lang="en-GB" dirty="0" smtClean="0">
                  <a:latin typeface="Source Sans Pro" panose="020B0503030403020204" pitchFamily="34" charset="0"/>
                </a:rPr>
                <a:t>Edinburgh</a:t>
              </a:r>
              <a:endParaRPr lang="en-GB" dirty="0">
                <a:latin typeface="Source Sans Pro" panose="020B0503030403020204" pitchFamily="34" charset="0"/>
              </a:endParaRPr>
            </a:p>
          </p:txBody>
        </p:sp>
      </p:grpSp>
      <p:grpSp>
        <p:nvGrpSpPr>
          <p:cNvPr id="104" name="Group 103"/>
          <p:cNvGrpSpPr/>
          <p:nvPr/>
        </p:nvGrpSpPr>
        <p:grpSpPr>
          <a:xfrm>
            <a:off x="6399714" y="1070130"/>
            <a:ext cx="1104424" cy="1448012"/>
            <a:chOff x="6399714" y="1070130"/>
            <a:chExt cx="1104424" cy="1448012"/>
          </a:xfrm>
        </p:grpSpPr>
        <p:pic>
          <p:nvPicPr>
            <p:cNvPr id="1040" name="Picture 16" descr="Beautiful baby clip art free baby clipart imag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99714" y="1759541"/>
              <a:ext cx="1104424" cy="758601"/>
            </a:xfrm>
            <a:prstGeom prst="rect">
              <a:avLst/>
            </a:prstGeom>
            <a:noFill/>
            <a:extLst>
              <a:ext uri="{909E8E84-426E-40DD-AFC4-6F175D3DCCD1}">
                <a14:hiddenFill xmlns:a14="http://schemas.microsoft.com/office/drawing/2010/main">
                  <a:solidFill>
                    <a:srgbClr val="FFFFFF"/>
                  </a:solidFill>
                </a14:hiddenFill>
              </a:ext>
            </a:extLst>
          </p:spPr>
        </p:pic>
        <p:sp>
          <p:nvSpPr>
            <p:cNvPr id="99" name="TextBox 98"/>
            <p:cNvSpPr txBox="1"/>
            <p:nvPr/>
          </p:nvSpPr>
          <p:spPr>
            <a:xfrm>
              <a:off x="6399714" y="1070130"/>
              <a:ext cx="1075038" cy="646331"/>
            </a:xfrm>
            <a:prstGeom prst="rect">
              <a:avLst/>
            </a:prstGeom>
            <a:noFill/>
          </p:spPr>
          <p:txBody>
            <a:bodyPr wrap="none" rtlCol="0">
              <a:spAutoFit/>
            </a:bodyPr>
            <a:lstStyle/>
            <a:p>
              <a:r>
                <a:rPr lang="en-GB" dirty="0" smtClean="0">
                  <a:latin typeface="Source Sans Pro" panose="020B0503030403020204" pitchFamily="34" charset="0"/>
                </a:rPr>
                <a:t>Has baby</a:t>
              </a:r>
            </a:p>
            <a:p>
              <a:r>
                <a:rPr lang="en-GB" dirty="0" smtClean="0">
                  <a:latin typeface="Source Sans Pro" panose="020B0503030403020204" pitchFamily="34" charset="0"/>
                </a:rPr>
                <a:t>Charles</a:t>
              </a:r>
              <a:endParaRPr lang="en-GB" dirty="0">
                <a:latin typeface="Source Sans Pro" panose="020B0503030403020204" pitchFamily="34" charset="0"/>
              </a:endParaRPr>
            </a:p>
          </p:txBody>
        </p:sp>
      </p:grpSp>
      <p:sp>
        <p:nvSpPr>
          <p:cNvPr id="102" name="TextBox 101"/>
          <p:cNvSpPr txBox="1"/>
          <p:nvPr/>
        </p:nvSpPr>
        <p:spPr>
          <a:xfrm>
            <a:off x="7781348" y="4650050"/>
            <a:ext cx="574196" cy="646331"/>
          </a:xfrm>
          <a:prstGeom prst="rect">
            <a:avLst/>
          </a:prstGeom>
          <a:noFill/>
        </p:spPr>
        <p:txBody>
          <a:bodyPr wrap="none" rtlCol="0">
            <a:spAutoFit/>
          </a:bodyPr>
          <a:lstStyle/>
          <a:p>
            <a:r>
              <a:rPr lang="en-GB" dirty="0" smtClean="0">
                <a:latin typeface="Source Sans Pro" panose="020B0503030403020204" pitchFamily="34" charset="0"/>
              </a:rPr>
              <a:t>Dad</a:t>
            </a:r>
          </a:p>
          <a:p>
            <a:r>
              <a:rPr lang="en-GB" dirty="0" smtClean="0">
                <a:latin typeface="Source Sans Pro" panose="020B0503030403020204" pitchFamily="34" charset="0"/>
              </a:rPr>
              <a:t>dies</a:t>
            </a:r>
            <a:endParaRPr lang="en-GB" dirty="0">
              <a:latin typeface="Source Sans Pro" panose="020B0503030403020204" pitchFamily="34" charset="0"/>
            </a:endParaRPr>
          </a:p>
        </p:txBody>
      </p:sp>
      <p:pic>
        <p:nvPicPr>
          <p:cNvPr id="1042" name="Picture 18" descr="Queen, England, Elizabeth Ii, Portrait, Woman, Ha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54434" y="25744"/>
            <a:ext cx="4953000" cy="68580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12671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anim calcmode="lin" valueType="num">
                                      <p:cBhvr additive="base">
                                        <p:cTn id="7" dur="1000" fill="hold"/>
                                        <p:tgtEl>
                                          <p:spTgt spid="93"/>
                                        </p:tgtEl>
                                        <p:attrNameLst>
                                          <p:attrName>ppt_x</p:attrName>
                                        </p:attrNameLst>
                                      </p:cBhvr>
                                      <p:tavLst>
                                        <p:tav tm="0">
                                          <p:val>
                                            <p:strVal val="0-#ppt_w/2"/>
                                          </p:val>
                                        </p:tav>
                                        <p:tav tm="100000">
                                          <p:val>
                                            <p:strVal val="#ppt_x"/>
                                          </p:val>
                                        </p:tav>
                                      </p:tavLst>
                                    </p:anim>
                                    <p:anim calcmode="lin" valueType="num">
                                      <p:cBhvr additive="base">
                                        <p:cTn id="8" dur="1000" fill="hold"/>
                                        <p:tgtEl>
                                          <p:spTgt spid="9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94"/>
                                        </p:tgtEl>
                                        <p:attrNameLst>
                                          <p:attrName>style.visibility</p:attrName>
                                        </p:attrNameLst>
                                      </p:cBhvr>
                                      <p:to>
                                        <p:strVal val="visible"/>
                                      </p:to>
                                    </p:set>
                                    <p:anim calcmode="lin" valueType="num">
                                      <p:cBhvr additive="base">
                                        <p:cTn id="13" dur="1000" fill="hold"/>
                                        <p:tgtEl>
                                          <p:spTgt spid="94"/>
                                        </p:tgtEl>
                                        <p:attrNameLst>
                                          <p:attrName>ppt_x</p:attrName>
                                        </p:attrNameLst>
                                      </p:cBhvr>
                                      <p:tavLst>
                                        <p:tav tm="0">
                                          <p:val>
                                            <p:strVal val="0-#ppt_w/2"/>
                                          </p:val>
                                        </p:tav>
                                        <p:tav tm="100000">
                                          <p:val>
                                            <p:strVal val="#ppt_x"/>
                                          </p:val>
                                        </p:tav>
                                      </p:tavLst>
                                    </p:anim>
                                    <p:anim calcmode="lin" valueType="num">
                                      <p:cBhvr additive="base">
                                        <p:cTn id="14" dur="1000" fill="hold"/>
                                        <p:tgtEl>
                                          <p:spTgt spid="9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95"/>
                                        </p:tgtEl>
                                        <p:attrNameLst>
                                          <p:attrName>style.visibility</p:attrName>
                                        </p:attrNameLst>
                                      </p:cBhvr>
                                      <p:to>
                                        <p:strVal val="visible"/>
                                      </p:to>
                                    </p:set>
                                    <p:anim calcmode="lin" valueType="num">
                                      <p:cBhvr additive="base">
                                        <p:cTn id="19" dur="1000" fill="hold"/>
                                        <p:tgtEl>
                                          <p:spTgt spid="95"/>
                                        </p:tgtEl>
                                        <p:attrNameLst>
                                          <p:attrName>ppt_x</p:attrName>
                                        </p:attrNameLst>
                                      </p:cBhvr>
                                      <p:tavLst>
                                        <p:tav tm="0">
                                          <p:val>
                                            <p:strVal val="0-#ppt_w/2"/>
                                          </p:val>
                                        </p:tav>
                                        <p:tav tm="100000">
                                          <p:val>
                                            <p:strVal val="#ppt_x"/>
                                          </p:val>
                                        </p:tav>
                                      </p:tavLst>
                                    </p:anim>
                                    <p:anim calcmode="lin" valueType="num">
                                      <p:cBhvr additive="base">
                                        <p:cTn id="20" dur="1000" fill="hold"/>
                                        <p:tgtEl>
                                          <p:spTgt spid="9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96"/>
                                        </p:tgtEl>
                                        <p:attrNameLst>
                                          <p:attrName>style.visibility</p:attrName>
                                        </p:attrNameLst>
                                      </p:cBhvr>
                                      <p:to>
                                        <p:strVal val="visible"/>
                                      </p:to>
                                    </p:set>
                                    <p:anim calcmode="lin" valueType="num">
                                      <p:cBhvr additive="base">
                                        <p:cTn id="25" dur="1000" fill="hold"/>
                                        <p:tgtEl>
                                          <p:spTgt spid="96"/>
                                        </p:tgtEl>
                                        <p:attrNameLst>
                                          <p:attrName>ppt_x</p:attrName>
                                        </p:attrNameLst>
                                      </p:cBhvr>
                                      <p:tavLst>
                                        <p:tav tm="0">
                                          <p:val>
                                            <p:strVal val="0-#ppt_w/2"/>
                                          </p:val>
                                        </p:tav>
                                        <p:tav tm="100000">
                                          <p:val>
                                            <p:strVal val="#ppt_x"/>
                                          </p:val>
                                        </p:tav>
                                      </p:tavLst>
                                    </p:anim>
                                    <p:anim calcmode="lin" valueType="num">
                                      <p:cBhvr additive="base">
                                        <p:cTn id="26" dur="1000" fill="hold"/>
                                        <p:tgtEl>
                                          <p:spTgt spid="9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98"/>
                                        </p:tgtEl>
                                        <p:attrNameLst>
                                          <p:attrName>style.visibility</p:attrName>
                                        </p:attrNameLst>
                                      </p:cBhvr>
                                      <p:to>
                                        <p:strVal val="visible"/>
                                      </p:to>
                                    </p:set>
                                    <p:anim calcmode="lin" valueType="num">
                                      <p:cBhvr additive="base">
                                        <p:cTn id="31" dur="1000" fill="hold"/>
                                        <p:tgtEl>
                                          <p:spTgt spid="98"/>
                                        </p:tgtEl>
                                        <p:attrNameLst>
                                          <p:attrName>ppt_x</p:attrName>
                                        </p:attrNameLst>
                                      </p:cBhvr>
                                      <p:tavLst>
                                        <p:tav tm="0">
                                          <p:val>
                                            <p:strVal val="0-#ppt_w/2"/>
                                          </p:val>
                                        </p:tav>
                                        <p:tav tm="100000">
                                          <p:val>
                                            <p:strVal val="#ppt_x"/>
                                          </p:val>
                                        </p:tav>
                                      </p:tavLst>
                                    </p:anim>
                                    <p:anim calcmode="lin" valueType="num">
                                      <p:cBhvr additive="base">
                                        <p:cTn id="32" dur="1000" fill="hold"/>
                                        <p:tgtEl>
                                          <p:spTgt spid="98"/>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87"/>
                                        </p:tgtEl>
                                        <p:attrNameLst>
                                          <p:attrName>style.visibility</p:attrName>
                                        </p:attrNameLst>
                                      </p:cBhvr>
                                      <p:to>
                                        <p:strVal val="visible"/>
                                      </p:to>
                                    </p:set>
                                    <p:anim calcmode="lin" valueType="num">
                                      <p:cBhvr additive="base">
                                        <p:cTn id="37" dur="1000" fill="hold"/>
                                        <p:tgtEl>
                                          <p:spTgt spid="87"/>
                                        </p:tgtEl>
                                        <p:attrNameLst>
                                          <p:attrName>ppt_x</p:attrName>
                                        </p:attrNameLst>
                                      </p:cBhvr>
                                      <p:tavLst>
                                        <p:tav tm="0">
                                          <p:val>
                                            <p:strVal val="0-#ppt_w/2"/>
                                          </p:val>
                                        </p:tav>
                                        <p:tav tm="100000">
                                          <p:val>
                                            <p:strVal val="#ppt_x"/>
                                          </p:val>
                                        </p:tav>
                                      </p:tavLst>
                                    </p:anim>
                                    <p:anim calcmode="lin" valueType="num">
                                      <p:cBhvr additive="base">
                                        <p:cTn id="38" dur="1000" fill="hold"/>
                                        <p:tgtEl>
                                          <p:spTgt spid="87"/>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92"/>
                                        </p:tgtEl>
                                        <p:attrNameLst>
                                          <p:attrName>style.visibility</p:attrName>
                                        </p:attrNameLst>
                                      </p:cBhvr>
                                      <p:to>
                                        <p:strVal val="visible"/>
                                      </p:to>
                                    </p:set>
                                    <p:anim calcmode="lin" valueType="num">
                                      <p:cBhvr additive="base">
                                        <p:cTn id="43" dur="1000" fill="hold"/>
                                        <p:tgtEl>
                                          <p:spTgt spid="92"/>
                                        </p:tgtEl>
                                        <p:attrNameLst>
                                          <p:attrName>ppt_x</p:attrName>
                                        </p:attrNameLst>
                                      </p:cBhvr>
                                      <p:tavLst>
                                        <p:tav tm="0">
                                          <p:val>
                                            <p:strVal val="0-#ppt_w/2"/>
                                          </p:val>
                                        </p:tav>
                                        <p:tav tm="100000">
                                          <p:val>
                                            <p:strVal val="#ppt_x"/>
                                          </p:val>
                                        </p:tav>
                                      </p:tavLst>
                                    </p:anim>
                                    <p:anim calcmode="lin" valueType="num">
                                      <p:cBhvr additive="base">
                                        <p:cTn id="44" dur="1000" fill="hold"/>
                                        <p:tgtEl>
                                          <p:spTgt spid="92"/>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103"/>
                                        </p:tgtEl>
                                        <p:attrNameLst>
                                          <p:attrName>style.visibility</p:attrName>
                                        </p:attrNameLst>
                                      </p:cBhvr>
                                      <p:to>
                                        <p:strVal val="visible"/>
                                      </p:to>
                                    </p:set>
                                    <p:anim calcmode="lin" valueType="num">
                                      <p:cBhvr additive="base">
                                        <p:cTn id="49" dur="1000" fill="hold"/>
                                        <p:tgtEl>
                                          <p:spTgt spid="103"/>
                                        </p:tgtEl>
                                        <p:attrNameLst>
                                          <p:attrName>ppt_x</p:attrName>
                                        </p:attrNameLst>
                                      </p:cBhvr>
                                      <p:tavLst>
                                        <p:tav tm="0">
                                          <p:val>
                                            <p:strVal val="0-#ppt_w/2"/>
                                          </p:val>
                                        </p:tav>
                                        <p:tav tm="100000">
                                          <p:val>
                                            <p:strVal val="#ppt_x"/>
                                          </p:val>
                                        </p:tav>
                                      </p:tavLst>
                                    </p:anim>
                                    <p:anim calcmode="lin" valueType="num">
                                      <p:cBhvr additive="base">
                                        <p:cTn id="50" dur="1000" fill="hold"/>
                                        <p:tgtEl>
                                          <p:spTgt spid="103"/>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104"/>
                                        </p:tgtEl>
                                        <p:attrNameLst>
                                          <p:attrName>style.visibility</p:attrName>
                                        </p:attrNameLst>
                                      </p:cBhvr>
                                      <p:to>
                                        <p:strVal val="visible"/>
                                      </p:to>
                                    </p:set>
                                    <p:anim calcmode="lin" valueType="num">
                                      <p:cBhvr additive="base">
                                        <p:cTn id="55" dur="1000" fill="hold"/>
                                        <p:tgtEl>
                                          <p:spTgt spid="104"/>
                                        </p:tgtEl>
                                        <p:attrNameLst>
                                          <p:attrName>ppt_x</p:attrName>
                                        </p:attrNameLst>
                                      </p:cBhvr>
                                      <p:tavLst>
                                        <p:tav tm="0">
                                          <p:val>
                                            <p:strVal val="0-#ppt_w/2"/>
                                          </p:val>
                                        </p:tav>
                                        <p:tav tm="100000">
                                          <p:val>
                                            <p:strVal val="#ppt_x"/>
                                          </p:val>
                                        </p:tav>
                                      </p:tavLst>
                                    </p:anim>
                                    <p:anim calcmode="lin" valueType="num">
                                      <p:cBhvr additive="base">
                                        <p:cTn id="56" dur="1000" fill="hold"/>
                                        <p:tgtEl>
                                          <p:spTgt spid="104"/>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102"/>
                                        </p:tgtEl>
                                        <p:attrNameLst>
                                          <p:attrName>style.visibility</p:attrName>
                                        </p:attrNameLst>
                                      </p:cBhvr>
                                      <p:to>
                                        <p:strVal val="visible"/>
                                      </p:to>
                                    </p:set>
                                    <p:anim calcmode="lin" valueType="num">
                                      <p:cBhvr additive="base">
                                        <p:cTn id="61" dur="1000" fill="hold"/>
                                        <p:tgtEl>
                                          <p:spTgt spid="102"/>
                                        </p:tgtEl>
                                        <p:attrNameLst>
                                          <p:attrName>ppt_x</p:attrName>
                                        </p:attrNameLst>
                                      </p:cBhvr>
                                      <p:tavLst>
                                        <p:tav tm="0">
                                          <p:val>
                                            <p:strVal val="0-#ppt_w/2"/>
                                          </p:val>
                                        </p:tav>
                                        <p:tav tm="100000">
                                          <p:val>
                                            <p:strVal val="#ppt_x"/>
                                          </p:val>
                                        </p:tav>
                                      </p:tavLst>
                                    </p:anim>
                                    <p:anim calcmode="lin" valueType="num">
                                      <p:cBhvr additive="base">
                                        <p:cTn id="62" dur="1000" fill="hold"/>
                                        <p:tgtEl>
                                          <p:spTgt spid="102"/>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stCondLst>
                                    <p:cond delay="0"/>
                                  </p:stCondLst>
                                  <p:childTnLst>
                                    <p:set>
                                      <p:cBhvr>
                                        <p:cTn id="66" dur="1" fill="hold">
                                          <p:stCondLst>
                                            <p:cond delay="0"/>
                                          </p:stCondLst>
                                        </p:cTn>
                                        <p:tgtEl>
                                          <p:spTgt spid="105"/>
                                        </p:tgtEl>
                                        <p:attrNameLst>
                                          <p:attrName>style.visibility</p:attrName>
                                        </p:attrNameLst>
                                      </p:cBhvr>
                                      <p:to>
                                        <p:strVal val="visible"/>
                                      </p:to>
                                    </p:set>
                                    <p:anim calcmode="lin" valueType="num">
                                      <p:cBhvr additive="base">
                                        <p:cTn id="67" dur="1000" fill="hold"/>
                                        <p:tgtEl>
                                          <p:spTgt spid="105"/>
                                        </p:tgtEl>
                                        <p:attrNameLst>
                                          <p:attrName>ppt_x</p:attrName>
                                        </p:attrNameLst>
                                      </p:cBhvr>
                                      <p:tavLst>
                                        <p:tav tm="0">
                                          <p:val>
                                            <p:strVal val="0-#ppt_w/2"/>
                                          </p:val>
                                        </p:tav>
                                        <p:tav tm="100000">
                                          <p:val>
                                            <p:strVal val="#ppt_x"/>
                                          </p:val>
                                        </p:tav>
                                      </p:tavLst>
                                    </p:anim>
                                    <p:anim calcmode="lin" valueType="num">
                                      <p:cBhvr additive="base">
                                        <p:cTn id="68" dur="1000" fill="hold"/>
                                        <p:tgtEl>
                                          <p:spTgt spid="105"/>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nodeType="clickEffect">
                                  <p:stCondLst>
                                    <p:cond delay="0"/>
                                  </p:stCondLst>
                                  <p:childTnLst>
                                    <p:set>
                                      <p:cBhvr>
                                        <p:cTn id="72" dur="1" fill="hold">
                                          <p:stCondLst>
                                            <p:cond delay="0"/>
                                          </p:stCondLst>
                                        </p:cTn>
                                        <p:tgtEl>
                                          <p:spTgt spid="1042"/>
                                        </p:tgtEl>
                                        <p:attrNameLst>
                                          <p:attrName>style.visibility</p:attrName>
                                        </p:attrNameLst>
                                      </p:cBhvr>
                                      <p:to>
                                        <p:strVal val="visible"/>
                                      </p:to>
                                    </p:set>
                                    <p:anim calcmode="lin" valueType="num">
                                      <p:cBhvr additive="base">
                                        <p:cTn id="73" dur="1000" fill="hold"/>
                                        <p:tgtEl>
                                          <p:spTgt spid="1042"/>
                                        </p:tgtEl>
                                        <p:attrNameLst>
                                          <p:attrName>ppt_x</p:attrName>
                                        </p:attrNameLst>
                                      </p:cBhvr>
                                      <p:tavLst>
                                        <p:tav tm="0">
                                          <p:val>
                                            <p:strVal val="0-#ppt_w/2"/>
                                          </p:val>
                                        </p:tav>
                                        <p:tav tm="100000">
                                          <p:val>
                                            <p:strVal val="#ppt_x"/>
                                          </p:val>
                                        </p:tav>
                                      </p:tavLst>
                                    </p:anim>
                                    <p:anim calcmode="lin" valueType="num">
                                      <p:cBhvr additive="base">
                                        <p:cTn id="74" dur="1000" fill="hold"/>
                                        <p:tgtEl>
                                          <p:spTgt spid="10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92" grpId="0"/>
      <p:bldP spid="10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42136" y="260648"/>
            <a:ext cx="8059728" cy="707886"/>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Timeline Challenge</a:t>
            </a:r>
          </a:p>
        </p:txBody>
      </p:sp>
      <p:sp>
        <p:nvSpPr>
          <p:cNvPr id="4" name="TextBox 3"/>
          <p:cNvSpPr txBox="1"/>
          <p:nvPr/>
        </p:nvSpPr>
        <p:spPr>
          <a:xfrm>
            <a:off x="542136" y="1124744"/>
            <a:ext cx="1215397" cy="2400657"/>
          </a:xfrm>
          <a:prstGeom prst="rect">
            <a:avLst/>
          </a:prstGeom>
          <a:noFill/>
        </p:spPr>
        <p:txBody>
          <a:bodyPr wrap="none" rtlCol="0">
            <a:spAutoFit/>
          </a:bodyPr>
          <a:lstStyle/>
          <a:p>
            <a:r>
              <a:rPr lang="en-GB" sz="15000" dirty="0">
                <a:latin typeface="Source Sans Pro" panose="020B0503030403020204" pitchFamily="34" charset="0"/>
              </a:rPr>
              <a:t>T</a:t>
            </a:r>
          </a:p>
        </p:txBody>
      </p:sp>
      <p:sp>
        <p:nvSpPr>
          <p:cNvPr id="5" name="Rectangle 4"/>
          <p:cNvSpPr/>
          <p:nvPr/>
        </p:nvSpPr>
        <p:spPr>
          <a:xfrm>
            <a:off x="551522" y="5541699"/>
            <a:ext cx="8278337" cy="1077218"/>
          </a:xfrm>
          <a:prstGeom prst="rect">
            <a:avLst/>
          </a:prstGeom>
        </p:spPr>
        <p:txBody>
          <a:bodyPr wrap="square">
            <a:spAutoFit/>
          </a:bodyPr>
          <a:lstStyle/>
          <a:p>
            <a:r>
              <a:rPr lang="en-GB" sz="3200" dirty="0">
                <a:latin typeface="Source Sans Pro" panose="020B0503030403020204" pitchFamily="34" charset="0"/>
              </a:rPr>
              <a:t>Films were sometimes made in Bradford from around </a:t>
            </a:r>
            <a:r>
              <a:rPr lang="en-GB" sz="3200" dirty="0" smtClean="0">
                <a:latin typeface="Source Sans Pro" panose="020B0503030403020204" pitchFamily="34" charset="0"/>
              </a:rPr>
              <a:t>1900.</a:t>
            </a:r>
            <a:endParaRPr lang="en-GB" sz="3200" dirty="0">
              <a:latin typeface="Source Sans Pro" panose="020B0503030403020204" pitchFamily="34" charset="0"/>
            </a:endParaRPr>
          </a:p>
        </p:txBody>
      </p:sp>
      <p:pic>
        <p:nvPicPr>
          <p:cNvPr id="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160652" y="1190409"/>
            <a:ext cx="1713155" cy="113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9139" y="4025790"/>
            <a:ext cx="1463529" cy="1129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42725" y="1306944"/>
            <a:ext cx="1487134" cy="1321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759280">
            <a:off x="7182151" y="3757709"/>
            <a:ext cx="1442764" cy="1480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82668" y="1894636"/>
            <a:ext cx="3760057" cy="2356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rot="5400000">
            <a:off x="6372005" y="2949677"/>
            <a:ext cx="2356303" cy="246221"/>
          </a:xfrm>
          <a:prstGeom prst="rect">
            <a:avLst/>
          </a:prstGeom>
        </p:spPr>
        <p:txBody>
          <a:bodyPr wrap="square">
            <a:spAutoFit/>
          </a:bodyPr>
          <a:lstStyle/>
          <a:p>
            <a:r>
              <a:rPr lang="en-GB" sz="1000" dirty="0">
                <a:latin typeface="Source Sans Pro"/>
              </a:rPr>
              <a:t>Photo Credit: </a:t>
            </a:r>
            <a:r>
              <a:rPr lang="en-GB" sz="1000" dirty="0" smtClean="0">
                <a:latin typeface="Source Sans Pro"/>
              </a:rPr>
              <a:t>The Selfish Giant</a:t>
            </a:r>
            <a:endParaRPr lang="en-GB" sz="1000" dirty="0">
              <a:latin typeface="Source Sans Pro"/>
            </a:endParaRPr>
          </a:p>
        </p:txBody>
      </p:sp>
    </p:spTree>
    <p:custDataLst>
      <p:tags r:id="rId1"/>
    </p:custDataLst>
    <p:extLst>
      <p:ext uri="{BB962C8B-B14F-4D97-AF65-F5344CB8AC3E}">
        <p14:creationId xmlns:p14="http://schemas.microsoft.com/office/powerpoint/2010/main" val="38870477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42136" y="260648"/>
            <a:ext cx="8059728" cy="707886"/>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Timeline Challenge</a:t>
            </a:r>
          </a:p>
        </p:txBody>
      </p:sp>
      <p:sp>
        <p:nvSpPr>
          <p:cNvPr id="4" name="TextBox 3"/>
          <p:cNvSpPr txBox="1"/>
          <p:nvPr/>
        </p:nvSpPr>
        <p:spPr>
          <a:xfrm>
            <a:off x="542136" y="1124744"/>
            <a:ext cx="1425390" cy="2400657"/>
          </a:xfrm>
          <a:prstGeom prst="rect">
            <a:avLst/>
          </a:prstGeom>
          <a:noFill/>
        </p:spPr>
        <p:txBody>
          <a:bodyPr wrap="none" rtlCol="0">
            <a:spAutoFit/>
          </a:bodyPr>
          <a:lstStyle/>
          <a:p>
            <a:r>
              <a:rPr lang="en-GB" sz="15000" dirty="0">
                <a:latin typeface="Source Sans Pro" panose="020B0503030403020204" pitchFamily="34" charset="0"/>
              </a:rPr>
              <a:t>U</a:t>
            </a:r>
          </a:p>
        </p:txBody>
      </p:sp>
      <p:sp>
        <p:nvSpPr>
          <p:cNvPr id="5" name="Rectangle 4"/>
          <p:cNvSpPr/>
          <p:nvPr/>
        </p:nvSpPr>
        <p:spPr>
          <a:xfrm>
            <a:off x="551522" y="5541699"/>
            <a:ext cx="8278337" cy="1077218"/>
          </a:xfrm>
          <a:prstGeom prst="rect">
            <a:avLst/>
          </a:prstGeom>
        </p:spPr>
        <p:txBody>
          <a:bodyPr wrap="square">
            <a:spAutoFit/>
          </a:bodyPr>
          <a:lstStyle/>
          <a:p>
            <a:r>
              <a:rPr lang="en-GB" sz="3200" dirty="0">
                <a:latin typeface="Source Sans Pro" panose="020B0503030403020204" pitchFamily="34" charset="0"/>
              </a:rPr>
              <a:t>Some old Bradford buildings have been turned in to offices since the </a:t>
            </a:r>
            <a:r>
              <a:rPr lang="en-GB" sz="3200" dirty="0" smtClean="0">
                <a:latin typeface="Source Sans Pro" panose="020B0503030403020204" pitchFamily="34" charset="0"/>
              </a:rPr>
              <a:t>1960s.</a:t>
            </a:r>
            <a:endParaRPr lang="en-GB" sz="3200" dirty="0">
              <a:latin typeface="Source Sans Pro" panose="020B0503030403020204" pitchFamily="34" charset="0"/>
            </a:endParaRPr>
          </a:p>
        </p:txBody>
      </p:sp>
      <p:pic>
        <p:nvPicPr>
          <p:cNvPr id="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967526" y="1412776"/>
            <a:ext cx="6096000" cy="341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rot="5400000">
            <a:off x="5268606" y="4425161"/>
            <a:ext cx="6126975" cy="246221"/>
          </a:xfrm>
          <a:prstGeom prst="rect">
            <a:avLst/>
          </a:prstGeom>
        </p:spPr>
        <p:txBody>
          <a:bodyPr wrap="square">
            <a:spAutoFit/>
          </a:bodyPr>
          <a:lstStyle/>
          <a:p>
            <a:r>
              <a:rPr lang="en-GB" sz="1000" dirty="0">
                <a:latin typeface="Source Sans Pro"/>
              </a:rPr>
              <a:t>Photo Credit: </a:t>
            </a:r>
            <a:r>
              <a:rPr lang="en-GB" sz="1000" dirty="0" smtClean="0">
                <a:latin typeface="Source Sans Pro"/>
              </a:rPr>
              <a:t>Geograph.UK</a:t>
            </a:r>
            <a:endParaRPr lang="en-GB" sz="1000" dirty="0">
              <a:latin typeface="Source Sans Pro"/>
            </a:endParaRPr>
          </a:p>
        </p:txBody>
      </p:sp>
    </p:spTree>
    <p:custDataLst>
      <p:tags r:id="rId1"/>
    </p:custDataLst>
    <p:extLst>
      <p:ext uri="{BB962C8B-B14F-4D97-AF65-F5344CB8AC3E}">
        <p14:creationId xmlns:p14="http://schemas.microsoft.com/office/powerpoint/2010/main" val="27243794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42136" y="260648"/>
            <a:ext cx="8059728" cy="707886"/>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All sorted?</a:t>
            </a:r>
          </a:p>
        </p:txBody>
      </p:sp>
      <p:sp>
        <p:nvSpPr>
          <p:cNvPr id="9" name="Rectangle 8"/>
          <p:cNvSpPr/>
          <p:nvPr/>
        </p:nvSpPr>
        <p:spPr>
          <a:xfrm>
            <a:off x="542137" y="1196752"/>
            <a:ext cx="8059728" cy="584775"/>
          </a:xfrm>
          <a:prstGeom prst="rect">
            <a:avLst/>
          </a:prstGeom>
        </p:spPr>
        <p:txBody>
          <a:bodyPr wrap="square">
            <a:spAutoFit/>
          </a:bodyPr>
          <a:lstStyle/>
          <a:p>
            <a:pPr algn="ctr"/>
            <a:r>
              <a:rPr lang="en-GB" sz="3200" b="1" dirty="0" smtClean="0">
                <a:latin typeface="Source Sans Pro" panose="020B0503030403020204" pitchFamily="34" charset="0"/>
              </a:rPr>
              <a:t>How else could sheets A – U be arranged?</a:t>
            </a:r>
            <a:endParaRPr lang="en-GB" sz="3200" b="1" dirty="0">
              <a:latin typeface="Source Sans Pro" panose="020B0503030403020204" pitchFamily="34" charset="0"/>
            </a:endParaRPr>
          </a:p>
        </p:txBody>
      </p:sp>
      <p:sp>
        <p:nvSpPr>
          <p:cNvPr id="11" name="Rectangle 10"/>
          <p:cNvSpPr/>
          <p:nvPr/>
        </p:nvSpPr>
        <p:spPr>
          <a:xfrm>
            <a:off x="694537" y="2132856"/>
            <a:ext cx="8059728" cy="4154984"/>
          </a:xfrm>
          <a:prstGeom prst="rect">
            <a:avLst/>
          </a:prstGeom>
        </p:spPr>
        <p:txBody>
          <a:bodyPr wrap="square">
            <a:spAutoFit/>
          </a:bodyPr>
          <a:lstStyle/>
          <a:p>
            <a:pPr marL="457200" indent="-457200">
              <a:buFont typeface="Arial" panose="020B0604020202020204" pitchFamily="34" charset="0"/>
              <a:buChar char="•"/>
            </a:pPr>
            <a:r>
              <a:rPr lang="en-GB" sz="3200" dirty="0" smtClean="0">
                <a:latin typeface="Source Sans Pro" panose="020B0503030403020204" pitchFamily="34" charset="0"/>
              </a:rPr>
              <a:t>Can you see any similarities between the different facts on each sheet</a:t>
            </a:r>
          </a:p>
          <a:p>
            <a:endParaRPr lang="en-GB" sz="1000" dirty="0" smtClean="0">
              <a:latin typeface="Source Sans Pro" panose="020B0503030403020204" pitchFamily="34" charset="0"/>
            </a:endParaRPr>
          </a:p>
          <a:p>
            <a:pPr marL="457200" indent="-457200">
              <a:buFont typeface="Arial" panose="020B0604020202020204" pitchFamily="34" charset="0"/>
              <a:buChar char="•"/>
            </a:pPr>
            <a:r>
              <a:rPr lang="en-GB" sz="3200" dirty="0" smtClean="0">
                <a:latin typeface="Source Sans Pro" panose="020B0503030403020204" pitchFamily="34" charset="0"/>
              </a:rPr>
              <a:t>Discuss in your team how you might group different sets of facts together</a:t>
            </a:r>
          </a:p>
          <a:p>
            <a:endParaRPr lang="en-GB" sz="1000" dirty="0" smtClean="0">
              <a:latin typeface="Source Sans Pro" panose="020B0503030403020204" pitchFamily="34" charset="0"/>
            </a:endParaRPr>
          </a:p>
          <a:p>
            <a:pPr marL="457200" indent="-457200">
              <a:buFont typeface="Arial" panose="020B0604020202020204" pitchFamily="34" charset="0"/>
              <a:buChar char="•"/>
            </a:pPr>
            <a:r>
              <a:rPr lang="en-GB" sz="3200" dirty="0" smtClean="0">
                <a:latin typeface="Source Sans Pro" panose="020B0503030403020204" pitchFamily="34" charset="0"/>
              </a:rPr>
              <a:t>Create your groups of sheets</a:t>
            </a:r>
          </a:p>
          <a:p>
            <a:endParaRPr lang="en-GB" sz="1000" dirty="0" smtClean="0">
              <a:latin typeface="Source Sans Pro" panose="020B0503030403020204" pitchFamily="34" charset="0"/>
            </a:endParaRPr>
          </a:p>
          <a:p>
            <a:pPr marL="457200" indent="-457200">
              <a:buFont typeface="Arial" panose="020B0604020202020204" pitchFamily="34" charset="0"/>
              <a:buChar char="•"/>
            </a:pPr>
            <a:r>
              <a:rPr lang="en-GB" sz="3200" dirty="0" smtClean="0">
                <a:latin typeface="Source Sans Pro" panose="020B0503030403020204" pitchFamily="34" charset="0"/>
              </a:rPr>
              <a:t>Compare Team A’s groups with Team B’s</a:t>
            </a:r>
          </a:p>
          <a:p>
            <a:endParaRPr lang="en-GB" sz="1000" dirty="0" smtClean="0">
              <a:latin typeface="Source Sans Pro" panose="020B0503030403020204" pitchFamily="34" charset="0"/>
            </a:endParaRPr>
          </a:p>
          <a:p>
            <a:pPr marL="457200" indent="-457200">
              <a:buFont typeface="Arial" panose="020B0604020202020204" pitchFamily="34" charset="0"/>
              <a:buChar char="•"/>
            </a:pPr>
            <a:r>
              <a:rPr lang="en-GB" sz="3200" dirty="0" smtClean="0">
                <a:latin typeface="Source Sans Pro" panose="020B0503030403020204" pitchFamily="34" charset="0"/>
              </a:rPr>
              <a:t>Discuss and explain your choices</a:t>
            </a:r>
            <a:endParaRPr lang="en-GB" sz="3200" dirty="0">
              <a:latin typeface="Source Sans Pro" panose="020B0503030403020204" pitchFamily="34" charset="0"/>
            </a:endParaRPr>
          </a:p>
        </p:txBody>
      </p:sp>
    </p:spTree>
    <p:custDataLst>
      <p:tags r:id="rId1"/>
    </p:custDataLst>
    <p:extLst>
      <p:ext uri="{BB962C8B-B14F-4D97-AF65-F5344CB8AC3E}">
        <p14:creationId xmlns:p14="http://schemas.microsoft.com/office/powerpoint/2010/main" val="35228808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42136" y="260648"/>
            <a:ext cx="8059728" cy="707886"/>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All sorted?</a:t>
            </a:r>
          </a:p>
        </p:txBody>
      </p:sp>
      <p:sp>
        <p:nvSpPr>
          <p:cNvPr id="9" name="Rectangle 8"/>
          <p:cNvSpPr/>
          <p:nvPr/>
        </p:nvSpPr>
        <p:spPr>
          <a:xfrm>
            <a:off x="542137" y="1196752"/>
            <a:ext cx="8059728" cy="584775"/>
          </a:xfrm>
          <a:prstGeom prst="rect">
            <a:avLst/>
          </a:prstGeom>
        </p:spPr>
        <p:txBody>
          <a:bodyPr wrap="square">
            <a:spAutoFit/>
          </a:bodyPr>
          <a:lstStyle/>
          <a:p>
            <a:pPr algn="ctr"/>
            <a:r>
              <a:rPr lang="en-GB" sz="3200" b="1" dirty="0" smtClean="0">
                <a:latin typeface="Source Sans Pro" panose="020B0503030403020204" pitchFamily="34" charset="0"/>
              </a:rPr>
              <a:t>How would an historian sort them?</a:t>
            </a:r>
            <a:endParaRPr lang="en-GB" sz="3200" b="1" dirty="0">
              <a:latin typeface="Source Sans Pro" panose="020B0503030403020204" pitchFamily="34" charset="0"/>
            </a:endParaRPr>
          </a:p>
        </p:txBody>
      </p:sp>
      <p:pic>
        <p:nvPicPr>
          <p:cNvPr id="8" name="Picture 2"/>
          <p:cNvPicPr>
            <a:picLocks noGrp="1" noChangeAspect="1" noChangeArrowheads="1"/>
          </p:cNvPicPr>
          <p:nvPr>
            <p:ph sz="half" idx="4294967295"/>
          </p:nvPr>
        </p:nvPicPr>
        <p:blipFill>
          <a:blip r:embed="rId4" cstate="print">
            <a:extLst>
              <a:ext uri="{28A0092B-C50C-407E-A947-70E740481C1C}">
                <a14:useLocalDpi xmlns:a14="http://schemas.microsoft.com/office/drawing/2010/main" val="0"/>
              </a:ext>
            </a:extLst>
          </a:blip>
          <a:stretch>
            <a:fillRect/>
          </a:stretch>
        </p:blipFill>
        <p:spPr bwMode="auto">
          <a:xfrm>
            <a:off x="291523" y="2414809"/>
            <a:ext cx="1663123" cy="1839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rot="16200000">
            <a:off x="1102756" y="3172630"/>
            <a:ext cx="1905879" cy="246221"/>
          </a:xfrm>
          <a:prstGeom prst="rect">
            <a:avLst/>
          </a:prstGeom>
        </p:spPr>
        <p:txBody>
          <a:bodyPr wrap="square">
            <a:spAutoFit/>
          </a:bodyPr>
          <a:lstStyle/>
          <a:p>
            <a:r>
              <a:rPr lang="en-GB" sz="1000" dirty="0">
                <a:latin typeface="Source Sans Pro" panose="020B0503030403020204" pitchFamily="34" charset="0"/>
              </a:rPr>
              <a:t>Photo Credit; </a:t>
            </a:r>
            <a:r>
              <a:rPr lang="en-GB" sz="1000" dirty="0" err="1">
                <a:latin typeface="Source Sans Pro" panose="020B0503030403020204" pitchFamily="34" charset="0"/>
              </a:rPr>
              <a:t>Pietro</a:t>
            </a:r>
            <a:r>
              <a:rPr lang="en-GB" sz="1000" dirty="0">
                <a:latin typeface="Source Sans Pro" panose="020B0503030403020204" pitchFamily="34" charset="0"/>
              </a:rPr>
              <a:t> and Silvia</a:t>
            </a:r>
          </a:p>
        </p:txBody>
      </p:sp>
      <p:pic>
        <p:nvPicPr>
          <p:cNvPr id="12" name="Picture 2"/>
          <p:cNvPicPr>
            <a:picLocks noGrp="1" noChangeAspect="1" noChangeArrowheads="1"/>
          </p:cNvPicPr>
          <p:nvPr>
            <p:ph sz="half" idx="4294967295"/>
          </p:nvPr>
        </p:nvPicPr>
        <p:blipFill rotWithShape="1">
          <a:blip r:embed="rId5" cstate="print">
            <a:extLst>
              <a:ext uri="{28A0092B-C50C-407E-A947-70E740481C1C}">
                <a14:useLocalDpi xmlns:a14="http://schemas.microsoft.com/office/drawing/2010/main" val="0"/>
              </a:ext>
            </a:extLst>
          </a:blip>
          <a:srcRect l="10745" r="8448"/>
          <a:stretch/>
        </p:blipFill>
        <p:spPr bwMode="auto">
          <a:xfrm>
            <a:off x="2532054" y="2447642"/>
            <a:ext cx="2335880" cy="1807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rot="16200000">
            <a:off x="4163477" y="3344485"/>
            <a:ext cx="1565886" cy="246221"/>
          </a:xfrm>
          <a:prstGeom prst="rect">
            <a:avLst/>
          </a:prstGeom>
        </p:spPr>
        <p:txBody>
          <a:bodyPr wrap="square">
            <a:spAutoFit/>
          </a:bodyPr>
          <a:lstStyle/>
          <a:p>
            <a:r>
              <a:rPr lang="en-GB" sz="1000" dirty="0">
                <a:latin typeface="Source Sans Pro" panose="020B0503030403020204" pitchFamily="34" charset="0"/>
              </a:rPr>
              <a:t>Photo credit; </a:t>
            </a:r>
            <a:r>
              <a:rPr lang="en-GB" sz="1000" dirty="0" err="1">
                <a:latin typeface="Source Sans Pro" panose="020B0503030403020204" pitchFamily="34" charset="0"/>
              </a:rPr>
              <a:t>DebashiM</a:t>
            </a:r>
            <a:endParaRPr lang="en-GB" sz="1000" dirty="0">
              <a:latin typeface="Source Sans Pro" panose="020B0503030403020204" pitchFamily="34" charset="0"/>
            </a:endParaRPr>
          </a:p>
        </p:txBody>
      </p:sp>
      <p:sp>
        <p:nvSpPr>
          <p:cNvPr id="14" name="Rectangle 13"/>
          <p:cNvSpPr/>
          <p:nvPr/>
        </p:nvSpPr>
        <p:spPr>
          <a:xfrm>
            <a:off x="5471774" y="3764740"/>
            <a:ext cx="933935" cy="400110"/>
          </a:xfrm>
          <a:prstGeom prst="rect">
            <a:avLst/>
          </a:prstGeom>
        </p:spPr>
        <p:txBody>
          <a:bodyPr wrap="square">
            <a:spAutoFit/>
          </a:bodyPr>
          <a:lstStyle/>
          <a:p>
            <a:r>
              <a:rPr lang="en-GB" sz="1000" dirty="0">
                <a:latin typeface="Source Sans Pro" panose="020B0503030403020204" pitchFamily="34" charset="0"/>
              </a:rPr>
              <a:t>Photo credit; </a:t>
            </a:r>
            <a:r>
              <a:rPr lang="en-GB" sz="1000" dirty="0" err="1">
                <a:latin typeface="Source Sans Pro" panose="020B0503030403020204" pitchFamily="34" charset="0"/>
              </a:rPr>
              <a:t>DebashiM</a:t>
            </a:r>
            <a:endParaRPr lang="en-GB" sz="1000" dirty="0">
              <a:latin typeface="Source Sans Pro" panose="020B0503030403020204" pitchFamily="34" charset="0"/>
            </a:endParaRPr>
          </a:p>
        </p:txBody>
      </p:sp>
      <p:pic>
        <p:nvPicPr>
          <p:cNvPr id="16" name="Picture 2"/>
          <p:cNvPicPr>
            <a:picLocks noGrp="1" noChangeAspect="1" noChangeArrowheads="1"/>
          </p:cNvPicPr>
          <p:nvPr>
            <p:ph sz="half" idx="4294967295"/>
          </p:nvPr>
        </p:nvPicPr>
        <p:blipFill>
          <a:blip r:embed="rId6" cstate="print">
            <a:extLst>
              <a:ext uri="{28A0092B-C50C-407E-A947-70E740481C1C}">
                <a14:useLocalDpi xmlns:a14="http://schemas.microsoft.com/office/drawing/2010/main" val="0"/>
              </a:ext>
            </a:extLst>
          </a:blip>
          <a:stretch>
            <a:fillRect/>
          </a:stretch>
        </p:blipFill>
        <p:spPr bwMode="auto">
          <a:xfrm rot="20933986">
            <a:off x="5658626" y="2560886"/>
            <a:ext cx="1631289" cy="905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718943">
            <a:off x="6580047" y="3293676"/>
            <a:ext cx="913711" cy="1015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1037751">
            <a:off x="7854538" y="3144280"/>
            <a:ext cx="918972" cy="1203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49231" y="1769990"/>
            <a:ext cx="1576522" cy="584775"/>
          </a:xfrm>
          <a:prstGeom prst="rect">
            <a:avLst/>
          </a:prstGeom>
          <a:solidFill>
            <a:srgbClr val="FFFF00"/>
          </a:solidFill>
          <a:ln>
            <a:solidFill>
              <a:srgbClr val="C00000"/>
            </a:solidFill>
          </a:ln>
        </p:spPr>
        <p:txBody>
          <a:bodyPr wrap="none" rtlCol="0">
            <a:spAutoFit/>
          </a:bodyPr>
          <a:lstStyle/>
          <a:p>
            <a:r>
              <a:rPr lang="en-GB" sz="3200" dirty="0" smtClean="0">
                <a:latin typeface="Source Sans Pro" panose="020B0503030403020204" pitchFamily="34" charset="0"/>
              </a:rPr>
              <a:t>Political</a:t>
            </a:r>
            <a:endParaRPr lang="en-GB" sz="3200" dirty="0">
              <a:latin typeface="Source Sans Pro" panose="020B0503030403020204" pitchFamily="34" charset="0"/>
            </a:endParaRPr>
          </a:p>
        </p:txBody>
      </p:sp>
      <p:sp>
        <p:nvSpPr>
          <p:cNvPr id="19" name="TextBox 18"/>
          <p:cNvSpPr txBox="1"/>
          <p:nvPr/>
        </p:nvSpPr>
        <p:spPr>
          <a:xfrm>
            <a:off x="2820086" y="1777307"/>
            <a:ext cx="1878463" cy="584775"/>
          </a:xfrm>
          <a:prstGeom prst="rect">
            <a:avLst/>
          </a:prstGeom>
          <a:solidFill>
            <a:srgbClr val="00B0F0"/>
          </a:solidFill>
          <a:ln>
            <a:solidFill>
              <a:srgbClr val="C00000"/>
            </a:solidFill>
          </a:ln>
        </p:spPr>
        <p:txBody>
          <a:bodyPr wrap="none" rtlCol="0">
            <a:spAutoFit/>
          </a:bodyPr>
          <a:lstStyle/>
          <a:p>
            <a:r>
              <a:rPr lang="en-GB" sz="3200" dirty="0" smtClean="0">
                <a:solidFill>
                  <a:schemeClr val="bg1"/>
                </a:solidFill>
                <a:latin typeface="Source Sans Pro" panose="020B0503030403020204" pitchFamily="34" charset="0"/>
              </a:rPr>
              <a:t>Economic</a:t>
            </a:r>
            <a:endParaRPr lang="en-GB" sz="3200" dirty="0">
              <a:solidFill>
                <a:schemeClr val="bg1"/>
              </a:solidFill>
              <a:latin typeface="Source Sans Pro" panose="020B0503030403020204" pitchFamily="34" charset="0"/>
            </a:endParaRPr>
          </a:p>
        </p:txBody>
      </p:sp>
      <p:sp>
        <p:nvSpPr>
          <p:cNvPr id="20" name="TextBox 19"/>
          <p:cNvSpPr txBox="1"/>
          <p:nvPr/>
        </p:nvSpPr>
        <p:spPr>
          <a:xfrm>
            <a:off x="6366003" y="1799307"/>
            <a:ext cx="1229824" cy="584775"/>
          </a:xfrm>
          <a:prstGeom prst="rect">
            <a:avLst/>
          </a:prstGeom>
          <a:solidFill>
            <a:srgbClr val="FF0000"/>
          </a:solidFill>
          <a:ln>
            <a:solidFill>
              <a:srgbClr val="C00000"/>
            </a:solidFill>
          </a:ln>
        </p:spPr>
        <p:txBody>
          <a:bodyPr wrap="none" rtlCol="0">
            <a:spAutoFit/>
          </a:bodyPr>
          <a:lstStyle/>
          <a:p>
            <a:r>
              <a:rPr lang="en-GB" sz="3200" dirty="0" smtClean="0">
                <a:solidFill>
                  <a:schemeClr val="bg1"/>
                </a:solidFill>
                <a:latin typeface="Source Sans Pro" panose="020B0503030403020204" pitchFamily="34" charset="0"/>
              </a:rPr>
              <a:t>Social</a:t>
            </a:r>
            <a:endParaRPr lang="en-GB" sz="3200" dirty="0">
              <a:solidFill>
                <a:schemeClr val="bg1"/>
              </a:solidFill>
              <a:latin typeface="Source Sans Pro" panose="020B0503030403020204" pitchFamily="34" charset="0"/>
            </a:endParaRPr>
          </a:p>
        </p:txBody>
      </p:sp>
      <p:sp>
        <p:nvSpPr>
          <p:cNvPr id="21" name="Rectangle 20"/>
          <p:cNvSpPr/>
          <p:nvPr/>
        </p:nvSpPr>
        <p:spPr>
          <a:xfrm>
            <a:off x="251520" y="6611622"/>
            <a:ext cx="3536546" cy="246221"/>
          </a:xfrm>
          <a:prstGeom prst="rect">
            <a:avLst/>
          </a:prstGeom>
        </p:spPr>
        <p:txBody>
          <a:bodyPr wrap="none">
            <a:spAutoFit/>
          </a:bodyPr>
          <a:lstStyle/>
          <a:p>
            <a:r>
              <a:rPr lang="en-GB" sz="1000" dirty="0">
                <a:latin typeface="Source Sans Pro" panose="020B0503030403020204" pitchFamily="34" charset="0"/>
              </a:rPr>
              <a:t>Photo credit; Toby Hudson, Adam </a:t>
            </a:r>
            <a:r>
              <a:rPr lang="en-GB" sz="1000" dirty="0" err="1">
                <a:latin typeface="Source Sans Pro" panose="020B0503030403020204" pitchFamily="34" charset="0"/>
              </a:rPr>
              <a:t>Kilczek</a:t>
            </a:r>
            <a:r>
              <a:rPr lang="en-GB" sz="1000" dirty="0">
                <a:latin typeface="Source Sans Pro" panose="020B0503030403020204" pitchFamily="34" charset="0"/>
              </a:rPr>
              <a:t>, </a:t>
            </a:r>
            <a:r>
              <a:rPr lang="en-GB" sz="1000" dirty="0" err="1">
                <a:latin typeface="Source Sans Pro" panose="020B0503030403020204" pitchFamily="34" charset="0"/>
              </a:rPr>
              <a:t>ariely</a:t>
            </a:r>
            <a:r>
              <a:rPr lang="en-GB" sz="1000" dirty="0">
                <a:latin typeface="Source Sans Pro" panose="020B0503030403020204" pitchFamily="34" charset="0"/>
              </a:rPr>
              <a:t>, Oleg </a:t>
            </a:r>
            <a:r>
              <a:rPr lang="en-GB" sz="1000" dirty="0" err="1">
                <a:latin typeface="Source Sans Pro" panose="020B0503030403020204" pitchFamily="34" charset="0"/>
              </a:rPr>
              <a:t>Yunakov</a:t>
            </a:r>
            <a:endParaRPr lang="en-GB" sz="1000" dirty="0">
              <a:latin typeface="Source Sans Pro" panose="020B0503030403020204" pitchFamily="34" charset="0"/>
            </a:endParaRPr>
          </a:p>
        </p:txBody>
      </p:sp>
      <p:pic>
        <p:nvPicPr>
          <p:cNvPr id="22" name="Picture 2"/>
          <p:cNvPicPr>
            <a:picLocks noGrp="1" noChangeAspect="1" noChangeArrowheads="1"/>
          </p:cNvPicPr>
          <p:nvPr>
            <p:ph sz="half" idx="4294967295"/>
          </p:nvPr>
        </p:nvPicPr>
        <p:blipFill>
          <a:blip r:embed="rId9" cstate="print">
            <a:extLst>
              <a:ext uri="{28A0092B-C50C-407E-A947-70E740481C1C}">
                <a14:useLocalDpi xmlns:a14="http://schemas.microsoft.com/office/drawing/2010/main" val="0"/>
              </a:ext>
            </a:extLst>
          </a:blip>
          <a:srcRect/>
          <a:stretch>
            <a:fillRect/>
          </a:stretch>
        </p:blipFill>
        <p:spPr bwMode="auto">
          <a:xfrm rot="21103285">
            <a:off x="6429974" y="4994377"/>
            <a:ext cx="1657695" cy="1381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3"/>
          <p:cNvPicPr>
            <a:picLocks noGrp="1" noChangeAspect="1" noChangeArrowheads="1"/>
          </p:cNvPicPr>
          <p:nvPr>
            <p:ph sz="quarter" idx="4294967295"/>
          </p:nvPr>
        </p:nvPicPr>
        <p:blipFill>
          <a:blip r:embed="rId10" cstate="print">
            <a:extLst>
              <a:ext uri="{28A0092B-C50C-407E-A947-70E740481C1C}">
                <a14:useLocalDpi xmlns:a14="http://schemas.microsoft.com/office/drawing/2010/main" val="0"/>
              </a:ext>
            </a:extLst>
          </a:blip>
          <a:srcRect/>
          <a:stretch>
            <a:fillRect/>
          </a:stretch>
        </p:blipFill>
        <p:spPr bwMode="auto">
          <a:xfrm rot="798648">
            <a:off x="4958502" y="4935429"/>
            <a:ext cx="1754223" cy="1433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1037059">
            <a:off x="3761839" y="4728758"/>
            <a:ext cx="1409679" cy="1660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0998889">
            <a:off x="250039" y="5255489"/>
            <a:ext cx="2124590" cy="1180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6"/>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402593">
            <a:off x="2299637" y="4578541"/>
            <a:ext cx="1712197" cy="1905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TextBox 26"/>
          <p:cNvSpPr txBox="1"/>
          <p:nvPr/>
        </p:nvSpPr>
        <p:spPr>
          <a:xfrm>
            <a:off x="298610" y="4481952"/>
            <a:ext cx="1753109" cy="584775"/>
          </a:xfrm>
          <a:prstGeom prst="rect">
            <a:avLst/>
          </a:prstGeom>
          <a:solidFill>
            <a:srgbClr val="00B050"/>
          </a:solidFill>
          <a:ln>
            <a:solidFill>
              <a:srgbClr val="C00000"/>
            </a:solidFill>
          </a:ln>
        </p:spPr>
        <p:txBody>
          <a:bodyPr wrap="none" rtlCol="0">
            <a:spAutoFit/>
          </a:bodyPr>
          <a:lstStyle/>
          <a:p>
            <a:r>
              <a:rPr lang="en-GB" sz="3200" dirty="0" smtClean="0">
                <a:solidFill>
                  <a:schemeClr val="bg1"/>
                </a:solidFill>
                <a:latin typeface="Source Sans Pro" panose="020B0503030403020204" pitchFamily="34" charset="0"/>
              </a:rPr>
              <a:t>Religious</a:t>
            </a:r>
            <a:endParaRPr lang="en-GB" sz="3200" dirty="0">
              <a:solidFill>
                <a:schemeClr val="bg1"/>
              </a:solidFill>
              <a:latin typeface="Source Sans Pro" panose="020B0503030403020204" pitchFamily="34" charset="0"/>
            </a:endParaRPr>
          </a:p>
        </p:txBody>
      </p:sp>
    </p:spTree>
    <p:custDataLst>
      <p:tags r:id="rId1"/>
    </p:custDataLst>
    <p:extLst>
      <p:ext uri="{BB962C8B-B14F-4D97-AF65-F5344CB8AC3E}">
        <p14:creationId xmlns:p14="http://schemas.microsoft.com/office/powerpoint/2010/main" val="2672723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42136" y="260648"/>
            <a:ext cx="8059728" cy="707886"/>
          </a:xfrm>
          <a:prstGeom prst="rect">
            <a:avLst/>
          </a:prstGeom>
          <a:ln w="50800">
            <a:solidFill>
              <a:srgbClr val="00B0F0"/>
            </a:solidFill>
          </a:ln>
        </p:spPr>
        <p:txBody>
          <a:bodyPr wrap="square">
            <a:spAutoFit/>
          </a:bodyPr>
          <a:lstStyle/>
          <a:p>
            <a:pPr algn="ctr"/>
            <a:r>
              <a:rPr lang="en-GB" sz="4000" b="1" dirty="0">
                <a:latin typeface="Source Sans Pro" panose="020B0503030403020204" pitchFamily="34" charset="0"/>
              </a:rPr>
              <a:t>All sorted?</a:t>
            </a:r>
          </a:p>
        </p:txBody>
      </p:sp>
      <p:sp>
        <p:nvSpPr>
          <p:cNvPr id="5" name="Rectangle 4"/>
          <p:cNvSpPr/>
          <p:nvPr/>
        </p:nvSpPr>
        <p:spPr>
          <a:xfrm>
            <a:off x="542137" y="1196752"/>
            <a:ext cx="8059728" cy="1569660"/>
          </a:xfrm>
          <a:prstGeom prst="rect">
            <a:avLst/>
          </a:prstGeom>
        </p:spPr>
        <p:txBody>
          <a:bodyPr wrap="square">
            <a:spAutoFit/>
          </a:bodyPr>
          <a:lstStyle/>
          <a:p>
            <a:pPr algn="ctr"/>
            <a:r>
              <a:rPr lang="en-GB" sz="3200" dirty="0">
                <a:latin typeface="Source Sans Pro" panose="020B0503030403020204" pitchFamily="34" charset="0"/>
              </a:rPr>
              <a:t>Change to do with Power and Control</a:t>
            </a:r>
          </a:p>
          <a:p>
            <a:pPr algn="ctr"/>
            <a:endParaRPr lang="en-GB" sz="3200" dirty="0">
              <a:latin typeface="Source Sans Pro" panose="020B0503030403020204" pitchFamily="34" charset="0"/>
            </a:endParaRPr>
          </a:p>
          <a:p>
            <a:pPr algn="ctr"/>
            <a:r>
              <a:rPr lang="en-GB" sz="3200" b="1" dirty="0">
                <a:latin typeface="Source Sans Pro" panose="020B0503030403020204" pitchFamily="34" charset="0"/>
              </a:rPr>
              <a:t>(POLITICAL CHANGE)</a:t>
            </a:r>
          </a:p>
        </p:txBody>
      </p:sp>
      <p:pic>
        <p:nvPicPr>
          <p:cNvPr id="6" name="Picture 2"/>
          <p:cNvPicPr>
            <a:picLocks noGrp="1" noChangeAspect="1" noChangeArrowheads="1"/>
          </p:cNvPicPr>
          <p:nvPr>
            <p:ph sz="half" idx="4294967295"/>
          </p:nvPr>
        </p:nvPicPr>
        <p:blipFill>
          <a:blip r:embed="rId4" cstate="print">
            <a:extLst>
              <a:ext uri="{28A0092B-C50C-407E-A947-70E740481C1C}">
                <a14:useLocalDpi xmlns:a14="http://schemas.microsoft.com/office/drawing/2010/main" val="0"/>
              </a:ext>
            </a:extLst>
          </a:blip>
          <a:stretch>
            <a:fillRect/>
          </a:stretch>
        </p:blipFill>
        <p:spPr bwMode="auto">
          <a:xfrm>
            <a:off x="683568" y="3367444"/>
            <a:ext cx="2763306" cy="3057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rot="16200000">
            <a:off x="2644339" y="5428669"/>
            <a:ext cx="1797287" cy="246221"/>
          </a:xfrm>
          <a:prstGeom prst="rect">
            <a:avLst/>
          </a:prstGeom>
        </p:spPr>
        <p:txBody>
          <a:bodyPr wrap="none">
            <a:spAutoFit/>
          </a:bodyPr>
          <a:lstStyle/>
          <a:p>
            <a:r>
              <a:rPr lang="en-GB" sz="1000" dirty="0">
                <a:latin typeface="Source Sans Pro" panose="020B0503030403020204" pitchFamily="34" charset="0"/>
              </a:rPr>
              <a:t>Photo Credit; </a:t>
            </a:r>
            <a:r>
              <a:rPr lang="en-GB" sz="1000" dirty="0" err="1">
                <a:latin typeface="Source Sans Pro" panose="020B0503030403020204" pitchFamily="34" charset="0"/>
              </a:rPr>
              <a:t>Pietro</a:t>
            </a:r>
            <a:r>
              <a:rPr lang="en-GB" sz="1000" dirty="0">
                <a:latin typeface="Source Sans Pro" panose="020B0503030403020204" pitchFamily="34" charset="0"/>
              </a:rPr>
              <a:t> and Silvia</a:t>
            </a:r>
          </a:p>
        </p:txBody>
      </p:sp>
      <p:sp>
        <p:nvSpPr>
          <p:cNvPr id="9" name="Rectangle 8"/>
          <p:cNvSpPr/>
          <p:nvPr/>
        </p:nvSpPr>
        <p:spPr>
          <a:xfrm>
            <a:off x="4572000" y="3356992"/>
            <a:ext cx="4029864" cy="3093431"/>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6178462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42136" y="260648"/>
            <a:ext cx="8059728" cy="707886"/>
          </a:xfrm>
          <a:prstGeom prst="rect">
            <a:avLst/>
          </a:prstGeom>
          <a:ln w="50800">
            <a:solidFill>
              <a:srgbClr val="00B0F0"/>
            </a:solidFill>
          </a:ln>
        </p:spPr>
        <p:txBody>
          <a:bodyPr wrap="square">
            <a:spAutoFit/>
          </a:bodyPr>
          <a:lstStyle/>
          <a:p>
            <a:pPr algn="ctr"/>
            <a:r>
              <a:rPr lang="en-GB" sz="4000" b="1" dirty="0">
                <a:latin typeface="Source Sans Pro" panose="020B0503030403020204" pitchFamily="34" charset="0"/>
              </a:rPr>
              <a:t>All sorted?</a:t>
            </a:r>
          </a:p>
        </p:txBody>
      </p:sp>
      <p:sp>
        <p:nvSpPr>
          <p:cNvPr id="5" name="Rectangle 4"/>
          <p:cNvSpPr/>
          <p:nvPr/>
        </p:nvSpPr>
        <p:spPr>
          <a:xfrm>
            <a:off x="542137" y="1196752"/>
            <a:ext cx="8059728" cy="2062103"/>
          </a:xfrm>
          <a:prstGeom prst="rect">
            <a:avLst/>
          </a:prstGeom>
        </p:spPr>
        <p:txBody>
          <a:bodyPr wrap="square">
            <a:spAutoFit/>
          </a:bodyPr>
          <a:lstStyle/>
          <a:p>
            <a:pPr algn="ctr"/>
            <a:r>
              <a:rPr lang="en-GB" sz="3200" dirty="0">
                <a:latin typeface="Source Sans Pro" panose="020B0503030403020204" pitchFamily="34" charset="0"/>
              </a:rPr>
              <a:t>Change to do with money, making </a:t>
            </a:r>
            <a:r>
              <a:rPr lang="en-GB" sz="3200" dirty="0" smtClean="0">
                <a:latin typeface="Source Sans Pro" panose="020B0503030403020204" pitchFamily="34" charset="0"/>
              </a:rPr>
              <a:t>things, jobs, buying </a:t>
            </a:r>
            <a:r>
              <a:rPr lang="en-GB" sz="3200" dirty="0">
                <a:latin typeface="Source Sans Pro" panose="020B0503030403020204" pitchFamily="34" charset="0"/>
              </a:rPr>
              <a:t>and </a:t>
            </a:r>
            <a:r>
              <a:rPr lang="en-GB" sz="3200" dirty="0" smtClean="0">
                <a:latin typeface="Source Sans Pro" panose="020B0503030403020204" pitchFamily="34" charset="0"/>
              </a:rPr>
              <a:t>selling</a:t>
            </a:r>
          </a:p>
          <a:p>
            <a:pPr algn="ctr"/>
            <a:endParaRPr lang="en-GB" sz="3200" dirty="0">
              <a:latin typeface="Source Sans Pro" panose="020B0503030403020204" pitchFamily="34" charset="0"/>
            </a:endParaRPr>
          </a:p>
          <a:p>
            <a:pPr algn="ctr"/>
            <a:r>
              <a:rPr lang="en-GB" sz="3200" b="1" dirty="0" smtClean="0">
                <a:latin typeface="Source Sans Pro" panose="020B0503030403020204" pitchFamily="34" charset="0"/>
              </a:rPr>
              <a:t>(ECONOMIC </a:t>
            </a:r>
            <a:r>
              <a:rPr lang="en-GB" sz="3200" b="1" dirty="0">
                <a:latin typeface="Source Sans Pro" panose="020B0503030403020204" pitchFamily="34" charset="0"/>
              </a:rPr>
              <a:t>CHANGE)</a:t>
            </a:r>
          </a:p>
        </p:txBody>
      </p:sp>
      <p:pic>
        <p:nvPicPr>
          <p:cNvPr id="8" name="Picture 2"/>
          <p:cNvPicPr>
            <a:picLocks noGrp="1" noChangeAspect="1" noChangeArrowheads="1"/>
          </p:cNvPicPr>
          <p:nvPr>
            <p:ph sz="half" idx="4294967295"/>
          </p:nvPr>
        </p:nvPicPr>
        <p:blipFill rotWithShape="1">
          <a:blip r:embed="rId4">
            <a:extLst>
              <a:ext uri="{28A0092B-C50C-407E-A947-70E740481C1C}">
                <a14:useLocalDpi xmlns:a14="http://schemas.microsoft.com/office/drawing/2010/main" val="0"/>
              </a:ext>
            </a:extLst>
          </a:blip>
          <a:srcRect l="10745" r="8448"/>
          <a:stretch/>
        </p:blipFill>
        <p:spPr bwMode="auto">
          <a:xfrm>
            <a:off x="251519" y="3356992"/>
            <a:ext cx="4011180" cy="3103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rot="16200000">
            <a:off x="3668670" y="5609808"/>
            <a:ext cx="1435008" cy="246221"/>
          </a:xfrm>
          <a:prstGeom prst="rect">
            <a:avLst/>
          </a:prstGeom>
        </p:spPr>
        <p:txBody>
          <a:bodyPr wrap="none">
            <a:spAutoFit/>
          </a:bodyPr>
          <a:lstStyle/>
          <a:p>
            <a:r>
              <a:rPr lang="en-GB" sz="1000" dirty="0">
                <a:latin typeface="Source Sans Pro" panose="020B0503030403020204" pitchFamily="34" charset="0"/>
              </a:rPr>
              <a:t>Photo credit; </a:t>
            </a:r>
            <a:r>
              <a:rPr lang="en-GB" sz="1000" dirty="0" err="1">
                <a:latin typeface="Source Sans Pro" panose="020B0503030403020204" pitchFamily="34" charset="0"/>
              </a:rPr>
              <a:t>DebashiM</a:t>
            </a:r>
            <a:endParaRPr lang="en-GB" sz="1000" dirty="0">
              <a:latin typeface="Source Sans Pro" panose="020B0503030403020204" pitchFamily="34" charset="0"/>
            </a:endParaRPr>
          </a:p>
        </p:txBody>
      </p:sp>
      <p:sp>
        <p:nvSpPr>
          <p:cNvPr id="9" name="Rectangle 8"/>
          <p:cNvSpPr/>
          <p:nvPr/>
        </p:nvSpPr>
        <p:spPr>
          <a:xfrm>
            <a:off x="4572000" y="3356992"/>
            <a:ext cx="4029864" cy="3093431"/>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323039185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42136" y="260648"/>
            <a:ext cx="8059728" cy="707886"/>
          </a:xfrm>
          <a:prstGeom prst="rect">
            <a:avLst/>
          </a:prstGeom>
          <a:ln w="50800">
            <a:solidFill>
              <a:srgbClr val="00B0F0"/>
            </a:solidFill>
          </a:ln>
        </p:spPr>
        <p:txBody>
          <a:bodyPr wrap="square">
            <a:spAutoFit/>
          </a:bodyPr>
          <a:lstStyle/>
          <a:p>
            <a:pPr algn="ctr"/>
            <a:r>
              <a:rPr lang="en-GB" sz="4000" b="1" dirty="0">
                <a:latin typeface="Source Sans Pro" panose="020B0503030403020204" pitchFamily="34" charset="0"/>
              </a:rPr>
              <a:t>All sorted?</a:t>
            </a:r>
          </a:p>
        </p:txBody>
      </p:sp>
      <p:sp>
        <p:nvSpPr>
          <p:cNvPr id="5" name="Rectangle 4"/>
          <p:cNvSpPr/>
          <p:nvPr/>
        </p:nvSpPr>
        <p:spPr>
          <a:xfrm>
            <a:off x="542137" y="1196752"/>
            <a:ext cx="8059728" cy="1569660"/>
          </a:xfrm>
          <a:prstGeom prst="rect">
            <a:avLst/>
          </a:prstGeom>
        </p:spPr>
        <p:txBody>
          <a:bodyPr wrap="square">
            <a:spAutoFit/>
          </a:bodyPr>
          <a:lstStyle/>
          <a:p>
            <a:pPr algn="ctr"/>
            <a:r>
              <a:rPr lang="en-GB" sz="3200" dirty="0">
                <a:latin typeface="Source Sans Pro" panose="020B0503030403020204" pitchFamily="34" charset="0"/>
              </a:rPr>
              <a:t>Change to do with how people </a:t>
            </a:r>
            <a:r>
              <a:rPr lang="en-GB" sz="3200" dirty="0" smtClean="0">
                <a:latin typeface="Source Sans Pro" panose="020B0503030403020204" pitchFamily="34" charset="0"/>
              </a:rPr>
              <a:t>live</a:t>
            </a:r>
          </a:p>
          <a:p>
            <a:pPr algn="ctr"/>
            <a:endParaRPr lang="en-GB" sz="3200" dirty="0">
              <a:latin typeface="Source Sans Pro" panose="020B0503030403020204" pitchFamily="34" charset="0"/>
            </a:endParaRPr>
          </a:p>
          <a:p>
            <a:pPr algn="ctr"/>
            <a:r>
              <a:rPr lang="en-GB" sz="3200" b="1" dirty="0" smtClean="0">
                <a:latin typeface="Source Sans Pro" panose="020B0503030403020204" pitchFamily="34" charset="0"/>
              </a:rPr>
              <a:t>(SOCIAL </a:t>
            </a:r>
            <a:r>
              <a:rPr lang="en-GB" sz="3200" b="1" dirty="0">
                <a:latin typeface="Source Sans Pro" panose="020B0503030403020204" pitchFamily="34" charset="0"/>
              </a:rPr>
              <a:t>CHANGE)</a:t>
            </a:r>
          </a:p>
        </p:txBody>
      </p:sp>
      <p:sp>
        <p:nvSpPr>
          <p:cNvPr id="7" name="Rectangle 6"/>
          <p:cNvSpPr/>
          <p:nvPr/>
        </p:nvSpPr>
        <p:spPr>
          <a:xfrm>
            <a:off x="4572000" y="3356992"/>
            <a:ext cx="4029864" cy="309343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251520" y="6611622"/>
            <a:ext cx="1435008" cy="246221"/>
          </a:xfrm>
          <a:prstGeom prst="rect">
            <a:avLst/>
          </a:prstGeom>
        </p:spPr>
        <p:txBody>
          <a:bodyPr wrap="none">
            <a:spAutoFit/>
          </a:bodyPr>
          <a:lstStyle/>
          <a:p>
            <a:r>
              <a:rPr lang="en-GB" sz="1000" dirty="0">
                <a:latin typeface="Source Sans Pro" panose="020B0503030403020204" pitchFamily="34" charset="0"/>
              </a:rPr>
              <a:t>Photo credit; </a:t>
            </a:r>
            <a:r>
              <a:rPr lang="en-GB" sz="1000" dirty="0" err="1">
                <a:latin typeface="Source Sans Pro" panose="020B0503030403020204" pitchFamily="34" charset="0"/>
              </a:rPr>
              <a:t>DebashiM</a:t>
            </a:r>
            <a:endParaRPr lang="en-GB" sz="1000" dirty="0">
              <a:latin typeface="Source Sans Pro" panose="020B0503030403020204" pitchFamily="34" charset="0"/>
            </a:endParaRPr>
          </a:p>
        </p:txBody>
      </p:sp>
      <p:pic>
        <p:nvPicPr>
          <p:cNvPr id="12" name="Picture 2"/>
          <p:cNvPicPr>
            <a:picLocks noGrp="1" noChangeAspect="1" noChangeArrowheads="1"/>
          </p:cNvPicPr>
          <p:nvPr>
            <p:ph sz="half" idx="4294967295"/>
          </p:nvPr>
        </p:nvPicPr>
        <p:blipFill>
          <a:blip r:embed="rId4" cstate="print">
            <a:extLst>
              <a:ext uri="{28A0092B-C50C-407E-A947-70E740481C1C}">
                <a14:useLocalDpi xmlns:a14="http://schemas.microsoft.com/office/drawing/2010/main" val="0"/>
              </a:ext>
            </a:extLst>
          </a:blip>
          <a:stretch>
            <a:fillRect/>
          </a:stretch>
        </p:blipFill>
        <p:spPr bwMode="auto">
          <a:xfrm rot="20933986">
            <a:off x="374682" y="3496321"/>
            <a:ext cx="2792520" cy="1550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718943">
            <a:off x="823955" y="4629086"/>
            <a:ext cx="1159681" cy="1288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037751">
            <a:off x="2582292" y="4104524"/>
            <a:ext cx="1573142" cy="2059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2676950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42136" y="260648"/>
            <a:ext cx="8059728" cy="707886"/>
          </a:xfrm>
          <a:prstGeom prst="rect">
            <a:avLst/>
          </a:prstGeom>
          <a:ln w="50800">
            <a:solidFill>
              <a:srgbClr val="00B0F0"/>
            </a:solidFill>
          </a:ln>
        </p:spPr>
        <p:txBody>
          <a:bodyPr wrap="square">
            <a:spAutoFit/>
          </a:bodyPr>
          <a:lstStyle/>
          <a:p>
            <a:pPr algn="ctr"/>
            <a:r>
              <a:rPr lang="en-GB" sz="4000" b="1" dirty="0">
                <a:latin typeface="Source Sans Pro" panose="020B0503030403020204" pitchFamily="34" charset="0"/>
              </a:rPr>
              <a:t>All sorted?</a:t>
            </a:r>
          </a:p>
        </p:txBody>
      </p:sp>
      <p:sp>
        <p:nvSpPr>
          <p:cNvPr id="5" name="Rectangle 4"/>
          <p:cNvSpPr/>
          <p:nvPr/>
        </p:nvSpPr>
        <p:spPr>
          <a:xfrm>
            <a:off x="542137" y="1196752"/>
            <a:ext cx="8059728" cy="1569660"/>
          </a:xfrm>
          <a:prstGeom prst="rect">
            <a:avLst/>
          </a:prstGeom>
        </p:spPr>
        <p:txBody>
          <a:bodyPr wrap="square">
            <a:spAutoFit/>
          </a:bodyPr>
          <a:lstStyle/>
          <a:p>
            <a:pPr algn="ctr"/>
            <a:r>
              <a:rPr lang="en-GB" sz="3200" dirty="0">
                <a:latin typeface="Source Sans Pro" panose="020B0503030403020204" pitchFamily="34" charset="0"/>
              </a:rPr>
              <a:t>Change to do with </a:t>
            </a:r>
            <a:r>
              <a:rPr lang="en-GB" sz="3200" dirty="0" smtClean="0">
                <a:latin typeface="Source Sans Pro" panose="020B0503030403020204" pitchFamily="34" charset="0"/>
              </a:rPr>
              <a:t>religions</a:t>
            </a:r>
          </a:p>
          <a:p>
            <a:pPr algn="ctr"/>
            <a:endParaRPr lang="en-GB" sz="3200" dirty="0">
              <a:latin typeface="Source Sans Pro" panose="020B0503030403020204" pitchFamily="34" charset="0"/>
            </a:endParaRPr>
          </a:p>
          <a:p>
            <a:pPr algn="ctr"/>
            <a:r>
              <a:rPr lang="en-GB" sz="3200" b="1" dirty="0" smtClean="0">
                <a:latin typeface="Source Sans Pro" panose="020B0503030403020204" pitchFamily="34" charset="0"/>
              </a:rPr>
              <a:t>(RELIGIOUS </a:t>
            </a:r>
            <a:r>
              <a:rPr lang="en-GB" sz="3200" b="1" dirty="0">
                <a:latin typeface="Source Sans Pro" panose="020B0503030403020204" pitchFamily="34" charset="0"/>
              </a:rPr>
              <a:t>CHANGE)</a:t>
            </a:r>
          </a:p>
        </p:txBody>
      </p:sp>
      <p:sp>
        <p:nvSpPr>
          <p:cNvPr id="7" name="Rectangle 6"/>
          <p:cNvSpPr/>
          <p:nvPr/>
        </p:nvSpPr>
        <p:spPr>
          <a:xfrm>
            <a:off x="4572000" y="3356992"/>
            <a:ext cx="4029864" cy="3093431"/>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251520" y="6611622"/>
            <a:ext cx="3536546" cy="246221"/>
          </a:xfrm>
          <a:prstGeom prst="rect">
            <a:avLst/>
          </a:prstGeom>
        </p:spPr>
        <p:txBody>
          <a:bodyPr wrap="none">
            <a:spAutoFit/>
          </a:bodyPr>
          <a:lstStyle/>
          <a:p>
            <a:r>
              <a:rPr lang="en-GB" sz="1000" dirty="0">
                <a:latin typeface="Source Sans Pro" panose="020B0503030403020204" pitchFamily="34" charset="0"/>
              </a:rPr>
              <a:t>Photo credit; Toby Hudson, Adam </a:t>
            </a:r>
            <a:r>
              <a:rPr lang="en-GB" sz="1000" dirty="0" err="1">
                <a:latin typeface="Source Sans Pro" panose="020B0503030403020204" pitchFamily="34" charset="0"/>
              </a:rPr>
              <a:t>Kilczek</a:t>
            </a:r>
            <a:r>
              <a:rPr lang="en-GB" sz="1000" dirty="0">
                <a:latin typeface="Source Sans Pro" panose="020B0503030403020204" pitchFamily="34" charset="0"/>
              </a:rPr>
              <a:t>, </a:t>
            </a:r>
            <a:r>
              <a:rPr lang="en-GB" sz="1000" dirty="0" err="1">
                <a:latin typeface="Source Sans Pro" panose="020B0503030403020204" pitchFamily="34" charset="0"/>
              </a:rPr>
              <a:t>ariely</a:t>
            </a:r>
            <a:r>
              <a:rPr lang="en-GB" sz="1000" dirty="0">
                <a:latin typeface="Source Sans Pro" panose="020B0503030403020204" pitchFamily="34" charset="0"/>
              </a:rPr>
              <a:t>, Oleg </a:t>
            </a:r>
            <a:r>
              <a:rPr lang="en-GB" sz="1000" dirty="0" err="1">
                <a:latin typeface="Source Sans Pro" panose="020B0503030403020204" pitchFamily="34" charset="0"/>
              </a:rPr>
              <a:t>Yunakov</a:t>
            </a:r>
            <a:endParaRPr lang="en-GB" sz="1000" dirty="0">
              <a:latin typeface="Source Sans Pro" panose="020B0503030403020204" pitchFamily="34" charset="0"/>
            </a:endParaRPr>
          </a:p>
        </p:txBody>
      </p:sp>
      <p:pic>
        <p:nvPicPr>
          <p:cNvPr id="9" name="Picture 2"/>
          <p:cNvPicPr>
            <a:picLocks noGrp="1" noChangeAspect="1" noChangeArrowheads="1"/>
          </p:cNvPicPr>
          <p:nvPr>
            <p:ph sz="half" idx="4294967295"/>
          </p:nvPr>
        </p:nvPicPr>
        <p:blipFill>
          <a:blip r:embed="rId4" cstate="print">
            <a:extLst>
              <a:ext uri="{28A0092B-C50C-407E-A947-70E740481C1C}">
                <a14:useLocalDpi xmlns:a14="http://schemas.microsoft.com/office/drawing/2010/main" val="0"/>
              </a:ext>
            </a:extLst>
          </a:blip>
          <a:srcRect/>
          <a:stretch>
            <a:fillRect/>
          </a:stretch>
        </p:blipFill>
        <p:spPr bwMode="auto">
          <a:xfrm rot="21103285">
            <a:off x="406024" y="2978821"/>
            <a:ext cx="1657695" cy="1381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Grp="1" noChangeAspect="1" noChangeArrowheads="1"/>
          </p:cNvPicPr>
          <p:nvPr>
            <p:ph sz="quarter" idx="4294967295"/>
          </p:nvPr>
        </p:nvPicPr>
        <p:blipFill>
          <a:blip r:embed="rId5" cstate="print">
            <a:extLst>
              <a:ext uri="{28A0092B-C50C-407E-A947-70E740481C1C}">
                <a14:useLocalDpi xmlns:a14="http://schemas.microsoft.com/office/drawing/2010/main" val="0"/>
              </a:ext>
            </a:extLst>
          </a:blip>
          <a:srcRect/>
          <a:stretch>
            <a:fillRect/>
          </a:stretch>
        </p:blipFill>
        <p:spPr bwMode="auto">
          <a:xfrm rot="798648">
            <a:off x="1239978" y="3830618"/>
            <a:ext cx="1754223" cy="1433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037059">
            <a:off x="2647486" y="2851198"/>
            <a:ext cx="1409679" cy="1660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998889">
            <a:off x="250039" y="5131803"/>
            <a:ext cx="2124590" cy="1180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402593">
            <a:off x="2496226" y="4541442"/>
            <a:ext cx="1712197" cy="1905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4443350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42136" y="260648"/>
            <a:ext cx="8059728" cy="1323439"/>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Why has Bradford changed </a:t>
            </a:r>
            <a:r>
              <a:rPr lang="en-GB" sz="4000" b="1" dirty="0">
                <a:latin typeface="Source Sans Pro" panose="020B0503030403020204" pitchFamily="34" charset="0"/>
              </a:rPr>
              <a:t>over time</a:t>
            </a:r>
            <a:r>
              <a:rPr lang="en-GB" sz="4000" b="1" dirty="0" smtClean="0">
                <a:latin typeface="Source Sans Pro" panose="020B0503030403020204" pitchFamily="34" charset="0"/>
              </a:rPr>
              <a:t>?</a:t>
            </a:r>
            <a:endParaRPr lang="en-GB" dirty="0"/>
          </a:p>
        </p:txBody>
      </p:sp>
      <p:pic>
        <p:nvPicPr>
          <p:cNvPr id="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5171"/>
          <a:stretch/>
        </p:blipFill>
        <p:spPr bwMode="auto">
          <a:xfrm>
            <a:off x="236157" y="2456485"/>
            <a:ext cx="2554543" cy="2261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1959" y="2456484"/>
            <a:ext cx="2947578" cy="2255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l="1832"/>
          <a:stretch/>
        </p:blipFill>
        <p:spPr bwMode="auto">
          <a:xfrm>
            <a:off x="3254298" y="4859136"/>
            <a:ext cx="3273823" cy="1869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t="17128"/>
          <a:stretch/>
        </p:blipFill>
        <p:spPr>
          <a:xfrm>
            <a:off x="236158" y="4863837"/>
            <a:ext cx="2802697" cy="1864771"/>
          </a:xfrm>
          <a:prstGeom prst="rect">
            <a:avLst/>
          </a:prstGeom>
        </p:spPr>
      </p:pic>
      <p:pic>
        <p:nvPicPr>
          <p:cNvPr id="13" name="Picture 12"/>
          <p:cNvPicPr>
            <a:picLocks noChangeAspect="1"/>
          </p:cNvPicPr>
          <p:nvPr/>
        </p:nvPicPr>
        <p:blipFill rotWithShape="1">
          <a:blip r:embed="rId8" cstate="print">
            <a:extLst>
              <a:ext uri="{28A0092B-C50C-407E-A947-70E740481C1C}">
                <a14:useLocalDpi xmlns:a14="http://schemas.microsoft.com/office/drawing/2010/main" val="0"/>
              </a:ext>
            </a:extLst>
          </a:blip>
          <a:srcRect l="14935" r="3834" b="4258"/>
          <a:stretch/>
        </p:blipFill>
        <p:spPr>
          <a:xfrm>
            <a:off x="6092122" y="2483423"/>
            <a:ext cx="2733754" cy="2218448"/>
          </a:xfrm>
          <a:prstGeom prst="rect">
            <a:avLst/>
          </a:prstGeom>
        </p:spPr>
      </p:pic>
      <p:pic>
        <p:nvPicPr>
          <p:cNvPr id="14" name="Picture 13"/>
          <p:cNvPicPr>
            <a:picLocks noChangeAspect="1"/>
          </p:cNvPicPr>
          <p:nvPr/>
        </p:nvPicPr>
        <p:blipFill rotWithShape="1">
          <a:blip r:embed="rId9" cstate="print">
            <a:extLst>
              <a:ext uri="{28A0092B-C50C-407E-A947-70E740481C1C}">
                <a14:useLocalDpi xmlns:a14="http://schemas.microsoft.com/office/drawing/2010/main" val="0"/>
              </a:ext>
            </a:extLst>
          </a:blip>
          <a:srcRect t="4198" r="23242" b="6025"/>
          <a:stretch/>
        </p:blipFill>
        <p:spPr>
          <a:xfrm>
            <a:off x="6743564" y="4859135"/>
            <a:ext cx="2082312" cy="1874173"/>
          </a:xfrm>
          <a:prstGeom prst="rect">
            <a:avLst/>
          </a:prstGeom>
        </p:spPr>
      </p:pic>
    </p:spTree>
    <p:custDataLst>
      <p:tags r:id="rId1"/>
    </p:custDataLst>
    <p:extLst>
      <p:ext uri="{BB962C8B-B14F-4D97-AF65-F5344CB8AC3E}">
        <p14:creationId xmlns:p14="http://schemas.microsoft.com/office/powerpoint/2010/main" val="225176859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333375"/>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05812" y="2348880"/>
            <a:ext cx="7992888" cy="2154436"/>
          </a:xfrm>
          <a:prstGeom prst="rect">
            <a:avLst/>
          </a:prstGeom>
        </p:spPr>
        <p:txBody>
          <a:bodyPr wrap="square">
            <a:spAutoFit/>
          </a:bodyPr>
          <a:lstStyle/>
          <a:p>
            <a:pPr algn="ctr"/>
            <a:r>
              <a:rPr lang="en-GB" sz="3200" dirty="0" smtClean="0">
                <a:latin typeface="Source Sans Pro" pitchFamily="34" charset="0"/>
              </a:rPr>
              <a:t>Find more teaching resources at:</a:t>
            </a:r>
          </a:p>
          <a:p>
            <a:pPr algn="ctr"/>
            <a:endParaRPr lang="en-GB" sz="3200" dirty="0">
              <a:latin typeface="Source Sans Pro" pitchFamily="34" charset="0"/>
            </a:endParaRPr>
          </a:p>
          <a:p>
            <a:pPr algn="ctr"/>
            <a:r>
              <a:rPr lang="en-GB" sz="3200" dirty="0" smtClean="0">
                <a:latin typeface="Source Sans Pro" pitchFamily="34" charset="0"/>
                <a:hlinkClick r:id="rId5"/>
              </a:rPr>
              <a:t>HistoricEngland.org.uk/Education</a:t>
            </a:r>
            <a:endParaRPr lang="en-GB" sz="3200" dirty="0" smtClean="0">
              <a:latin typeface="Source Sans Pro" pitchFamily="34" charset="0"/>
            </a:endParaRPr>
          </a:p>
          <a:p>
            <a:pPr algn="ctr"/>
            <a:endParaRPr lang="en-GB" sz="2000" dirty="0" smtClean="0">
              <a:latin typeface="Source Sans Pro" pitchFamily="34" charset="0"/>
            </a:endParaRPr>
          </a:p>
          <a:p>
            <a:endParaRPr lang="en-GB" dirty="0" smtClean="0">
              <a:solidFill>
                <a:srgbClr val="FFFFFF"/>
              </a:solidFill>
              <a:latin typeface="Source Sans Pro Light" pitchFamily="34" charset="0"/>
            </a:endParaRPr>
          </a:p>
        </p:txBody>
      </p:sp>
    </p:spTree>
    <p:custDataLst>
      <p:tags r:id="rId1"/>
    </p:custDataLst>
    <p:extLst>
      <p:ext uri="{BB962C8B-B14F-4D97-AF65-F5344CB8AC3E}">
        <p14:creationId xmlns:p14="http://schemas.microsoft.com/office/powerpoint/2010/main" val="32596046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42136" y="260648"/>
            <a:ext cx="8059728" cy="1323439"/>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Timeline Challenge</a:t>
            </a:r>
          </a:p>
          <a:p>
            <a:pPr algn="ctr"/>
            <a:r>
              <a:rPr lang="en-GB" sz="4000" b="1" dirty="0" smtClean="0">
                <a:latin typeface="Source Sans Pro" panose="020B0503030403020204" pitchFamily="34" charset="0"/>
              </a:rPr>
              <a:t>Can you make a Bradford timeline?</a:t>
            </a:r>
            <a:endParaRPr lang="en-GB" dirty="0"/>
          </a:p>
        </p:txBody>
      </p:sp>
      <p:grpSp>
        <p:nvGrpSpPr>
          <p:cNvPr id="4" name="Group 3"/>
          <p:cNvGrpSpPr/>
          <p:nvPr/>
        </p:nvGrpSpPr>
        <p:grpSpPr>
          <a:xfrm>
            <a:off x="972399" y="1777153"/>
            <a:ext cx="7004443" cy="2046372"/>
            <a:chOff x="969909" y="1393713"/>
            <a:chExt cx="7004443" cy="2046372"/>
          </a:xfrm>
        </p:grpSpPr>
        <p:sp>
          <p:nvSpPr>
            <p:cNvPr id="17" name="Right Arrow 16"/>
            <p:cNvSpPr/>
            <p:nvPr/>
          </p:nvSpPr>
          <p:spPr>
            <a:xfrm>
              <a:off x="1183666" y="2130544"/>
              <a:ext cx="6706399" cy="576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p:cNvSpPr txBox="1"/>
            <p:nvPr/>
          </p:nvSpPr>
          <p:spPr>
            <a:xfrm>
              <a:off x="7202218" y="3044384"/>
              <a:ext cx="772134" cy="369332"/>
            </a:xfrm>
            <a:prstGeom prst="rect">
              <a:avLst/>
            </a:prstGeom>
            <a:noFill/>
          </p:spPr>
          <p:txBody>
            <a:bodyPr wrap="none" rtlCol="0">
              <a:spAutoFit/>
            </a:bodyPr>
            <a:lstStyle/>
            <a:p>
              <a:r>
                <a:rPr lang="en-GB" dirty="0" smtClean="0">
                  <a:latin typeface="Source Sans Pro" panose="020B0503030403020204" pitchFamily="34" charset="0"/>
                </a:rPr>
                <a:t>Today</a:t>
              </a:r>
              <a:endParaRPr lang="en-GB" dirty="0">
                <a:latin typeface="Source Sans Pro" panose="020B0503030403020204" pitchFamily="34" charset="0"/>
              </a:endParaRPr>
            </a:p>
          </p:txBody>
        </p:sp>
        <p:cxnSp>
          <p:nvCxnSpPr>
            <p:cNvPr id="24" name="Straight Connector 23"/>
            <p:cNvCxnSpPr/>
            <p:nvPr/>
          </p:nvCxnSpPr>
          <p:spPr>
            <a:xfrm flipV="1">
              <a:off x="1199900" y="1763045"/>
              <a:ext cx="0" cy="504056"/>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708921" y="2554435"/>
              <a:ext cx="0" cy="504056"/>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4257928" y="1777153"/>
              <a:ext cx="0" cy="504056"/>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5801833" y="2562592"/>
              <a:ext cx="0" cy="504056"/>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7607292" y="2566697"/>
              <a:ext cx="0" cy="504056"/>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969909" y="1407821"/>
              <a:ext cx="646331" cy="369332"/>
            </a:xfrm>
            <a:prstGeom prst="rect">
              <a:avLst/>
            </a:prstGeom>
            <a:noFill/>
          </p:spPr>
          <p:txBody>
            <a:bodyPr wrap="none" rtlCol="0">
              <a:spAutoFit/>
            </a:bodyPr>
            <a:lstStyle/>
            <a:p>
              <a:r>
                <a:rPr lang="en-GB" dirty="0" smtClean="0">
                  <a:latin typeface="Source Sans Pro" panose="020B0503030403020204" pitchFamily="34" charset="0"/>
                </a:rPr>
                <a:t>1800</a:t>
              </a:r>
              <a:endParaRPr lang="en-GB" dirty="0">
                <a:latin typeface="Source Sans Pro" panose="020B0503030403020204" pitchFamily="34" charset="0"/>
              </a:endParaRPr>
            </a:p>
          </p:txBody>
        </p:sp>
        <p:sp>
          <p:nvSpPr>
            <p:cNvPr id="33" name="TextBox 32"/>
            <p:cNvSpPr txBox="1"/>
            <p:nvPr/>
          </p:nvSpPr>
          <p:spPr>
            <a:xfrm>
              <a:off x="2385755" y="3044571"/>
              <a:ext cx="646331" cy="369332"/>
            </a:xfrm>
            <a:prstGeom prst="rect">
              <a:avLst/>
            </a:prstGeom>
            <a:noFill/>
          </p:spPr>
          <p:txBody>
            <a:bodyPr wrap="none" rtlCol="0">
              <a:spAutoFit/>
            </a:bodyPr>
            <a:lstStyle/>
            <a:p>
              <a:r>
                <a:rPr lang="en-GB" dirty="0" smtClean="0">
                  <a:latin typeface="Source Sans Pro" panose="020B0503030403020204" pitchFamily="34" charset="0"/>
                </a:rPr>
                <a:t>1850</a:t>
              </a:r>
              <a:endParaRPr lang="en-GB" dirty="0">
                <a:latin typeface="Source Sans Pro" panose="020B0503030403020204" pitchFamily="34" charset="0"/>
              </a:endParaRPr>
            </a:p>
          </p:txBody>
        </p:sp>
        <p:sp>
          <p:nvSpPr>
            <p:cNvPr id="36" name="TextBox 35"/>
            <p:cNvSpPr txBox="1"/>
            <p:nvPr/>
          </p:nvSpPr>
          <p:spPr>
            <a:xfrm>
              <a:off x="3934762" y="1393713"/>
              <a:ext cx="646331" cy="369332"/>
            </a:xfrm>
            <a:prstGeom prst="rect">
              <a:avLst/>
            </a:prstGeom>
            <a:noFill/>
          </p:spPr>
          <p:txBody>
            <a:bodyPr wrap="none" rtlCol="0">
              <a:spAutoFit/>
            </a:bodyPr>
            <a:lstStyle/>
            <a:p>
              <a:r>
                <a:rPr lang="en-GB" dirty="0" smtClean="0">
                  <a:latin typeface="Source Sans Pro" panose="020B0503030403020204" pitchFamily="34" charset="0"/>
                </a:rPr>
                <a:t>1900</a:t>
              </a:r>
              <a:endParaRPr lang="en-GB" dirty="0">
                <a:latin typeface="Source Sans Pro" panose="020B0503030403020204" pitchFamily="34" charset="0"/>
              </a:endParaRPr>
            </a:p>
          </p:txBody>
        </p:sp>
        <p:sp>
          <p:nvSpPr>
            <p:cNvPr id="37" name="TextBox 36"/>
            <p:cNvSpPr txBox="1"/>
            <p:nvPr/>
          </p:nvSpPr>
          <p:spPr>
            <a:xfrm>
              <a:off x="5478667" y="3070753"/>
              <a:ext cx="646331" cy="369332"/>
            </a:xfrm>
            <a:prstGeom prst="rect">
              <a:avLst/>
            </a:prstGeom>
            <a:noFill/>
          </p:spPr>
          <p:txBody>
            <a:bodyPr wrap="none" rtlCol="0">
              <a:spAutoFit/>
            </a:bodyPr>
            <a:lstStyle/>
            <a:p>
              <a:r>
                <a:rPr lang="en-GB" dirty="0" smtClean="0">
                  <a:latin typeface="Source Sans Pro" panose="020B0503030403020204" pitchFamily="34" charset="0"/>
                </a:rPr>
                <a:t>1950</a:t>
              </a:r>
              <a:endParaRPr lang="en-GB" dirty="0">
                <a:latin typeface="Source Sans Pro" panose="020B0503030403020204" pitchFamily="34" charset="0"/>
              </a:endParaRPr>
            </a:p>
          </p:txBody>
        </p:sp>
        <p:cxnSp>
          <p:nvCxnSpPr>
            <p:cNvPr id="40" name="Straight Connector 39"/>
            <p:cNvCxnSpPr/>
            <p:nvPr/>
          </p:nvCxnSpPr>
          <p:spPr>
            <a:xfrm flipV="1">
              <a:off x="7386009" y="1777153"/>
              <a:ext cx="0" cy="504056"/>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7062843" y="1407821"/>
              <a:ext cx="646331" cy="369332"/>
            </a:xfrm>
            <a:prstGeom prst="rect">
              <a:avLst/>
            </a:prstGeom>
            <a:noFill/>
          </p:spPr>
          <p:txBody>
            <a:bodyPr wrap="none" rtlCol="0">
              <a:spAutoFit/>
            </a:bodyPr>
            <a:lstStyle/>
            <a:p>
              <a:r>
                <a:rPr lang="en-GB" dirty="0" smtClean="0">
                  <a:latin typeface="Source Sans Pro" panose="020B0503030403020204" pitchFamily="34" charset="0"/>
                </a:rPr>
                <a:t>2000</a:t>
              </a:r>
              <a:endParaRPr lang="en-GB" dirty="0">
                <a:latin typeface="Source Sans Pro" panose="020B0503030403020204" pitchFamily="34" charset="0"/>
              </a:endParaRPr>
            </a:p>
          </p:txBody>
        </p:sp>
      </p:grpSp>
      <p:sp>
        <p:nvSpPr>
          <p:cNvPr id="3" name="TextBox 2"/>
          <p:cNvSpPr txBox="1"/>
          <p:nvPr/>
        </p:nvSpPr>
        <p:spPr>
          <a:xfrm>
            <a:off x="542136" y="3826282"/>
            <a:ext cx="8059728" cy="3016210"/>
          </a:xfrm>
          <a:prstGeom prst="rect">
            <a:avLst/>
          </a:prstGeom>
          <a:noFill/>
        </p:spPr>
        <p:txBody>
          <a:bodyPr wrap="square" rtlCol="0">
            <a:spAutoFit/>
          </a:bodyPr>
          <a:lstStyle/>
          <a:p>
            <a:pPr marL="342900" indent="-342900">
              <a:buFont typeface="Arial" panose="020B0604020202020204" pitchFamily="34" charset="0"/>
              <a:buChar char="•"/>
            </a:pPr>
            <a:r>
              <a:rPr lang="en-GB" sz="2000" dirty="0" smtClean="0">
                <a:latin typeface="Source Sans Pro" panose="020B0503030403020204" pitchFamily="34" charset="0"/>
              </a:rPr>
              <a:t>Start by laying out the 6 sheets of paper with dates on, leave a big gap between each sheet!</a:t>
            </a:r>
          </a:p>
          <a:p>
            <a:endParaRPr lang="en-GB" sz="1000" dirty="0" smtClean="0">
              <a:latin typeface="Source Sans Pro" panose="020B0503030403020204" pitchFamily="34" charset="0"/>
            </a:endParaRPr>
          </a:p>
          <a:p>
            <a:pPr marL="342900" indent="-342900">
              <a:buFont typeface="Arial" panose="020B0604020202020204" pitchFamily="34" charset="0"/>
              <a:buChar char="•"/>
            </a:pPr>
            <a:r>
              <a:rPr lang="en-GB" sz="2000" dirty="0" smtClean="0">
                <a:latin typeface="Source Sans Pro" panose="020B0503030403020204" pitchFamily="34" charset="0"/>
              </a:rPr>
              <a:t>Look at your sheets of paper labelled A – U. Use the dates on them to start to make a timeline.</a:t>
            </a:r>
          </a:p>
          <a:p>
            <a:endParaRPr lang="en-GB" sz="1000" dirty="0" smtClean="0">
              <a:latin typeface="Source Sans Pro" panose="020B0503030403020204" pitchFamily="34" charset="0"/>
            </a:endParaRPr>
          </a:p>
          <a:p>
            <a:pPr marL="342900" indent="-342900">
              <a:buFont typeface="Arial" panose="020B0604020202020204" pitchFamily="34" charset="0"/>
              <a:buChar char="•"/>
            </a:pPr>
            <a:r>
              <a:rPr lang="en-GB" sz="2000" dirty="0" smtClean="0">
                <a:latin typeface="Source Sans Pro" panose="020B0503030403020204" pitchFamily="34" charset="0"/>
              </a:rPr>
              <a:t>Don’t try to do them all at once – look at each sheet and ask yourself: ‘Does that come before or after’ another sheet on your timeline.</a:t>
            </a:r>
          </a:p>
          <a:p>
            <a:endParaRPr lang="en-GB" sz="1000" dirty="0">
              <a:latin typeface="Source Sans Pro" panose="020B0503030403020204" pitchFamily="34" charset="0"/>
            </a:endParaRPr>
          </a:p>
          <a:p>
            <a:pPr algn="ctr"/>
            <a:r>
              <a:rPr lang="en-GB" sz="4000" dirty="0" smtClean="0">
                <a:latin typeface="Source Sans Pro" panose="020B0503030403020204" pitchFamily="34" charset="0"/>
              </a:rPr>
              <a:t>Good luck!</a:t>
            </a:r>
            <a:endParaRPr lang="en-GB" sz="2000" dirty="0">
              <a:latin typeface="Source Sans Pro" panose="020B0503030403020204" pitchFamily="34" charset="0"/>
            </a:endParaRPr>
          </a:p>
        </p:txBody>
      </p:sp>
    </p:spTree>
    <p:custDataLst>
      <p:tags r:id="rId1"/>
    </p:custDataLst>
    <p:extLst>
      <p:ext uri="{BB962C8B-B14F-4D97-AF65-F5344CB8AC3E}">
        <p14:creationId xmlns:p14="http://schemas.microsoft.com/office/powerpoint/2010/main" val="4057252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42136" y="260648"/>
            <a:ext cx="8059728" cy="707886"/>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Timeline Challenge</a:t>
            </a:r>
          </a:p>
        </p:txBody>
      </p:sp>
      <p:sp>
        <p:nvSpPr>
          <p:cNvPr id="2" name="TextBox 1"/>
          <p:cNvSpPr txBox="1"/>
          <p:nvPr/>
        </p:nvSpPr>
        <p:spPr>
          <a:xfrm>
            <a:off x="1930892" y="1988840"/>
            <a:ext cx="5282215" cy="3170099"/>
          </a:xfrm>
          <a:prstGeom prst="rect">
            <a:avLst/>
          </a:prstGeom>
          <a:noFill/>
        </p:spPr>
        <p:txBody>
          <a:bodyPr wrap="none" rtlCol="0">
            <a:spAutoFit/>
          </a:bodyPr>
          <a:lstStyle/>
          <a:p>
            <a:r>
              <a:rPr lang="en-GB" sz="20000" dirty="0" smtClean="0">
                <a:latin typeface="Source Sans Pro" panose="020B0503030403020204" pitchFamily="34" charset="0"/>
              </a:rPr>
              <a:t>1800</a:t>
            </a:r>
            <a:endParaRPr lang="en-GB" sz="20000" dirty="0">
              <a:latin typeface="Source Sans Pro" panose="020B0503030403020204" pitchFamily="34" charset="0"/>
            </a:endParaRPr>
          </a:p>
        </p:txBody>
      </p:sp>
    </p:spTree>
    <p:custDataLst>
      <p:tags r:id="rId1"/>
    </p:custDataLst>
    <p:extLst>
      <p:ext uri="{BB962C8B-B14F-4D97-AF65-F5344CB8AC3E}">
        <p14:creationId xmlns:p14="http://schemas.microsoft.com/office/powerpoint/2010/main" val="11810303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42136" y="260648"/>
            <a:ext cx="8059728" cy="707886"/>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Timeline Challenge</a:t>
            </a:r>
          </a:p>
        </p:txBody>
      </p:sp>
      <p:sp>
        <p:nvSpPr>
          <p:cNvPr id="2" name="TextBox 1"/>
          <p:cNvSpPr txBox="1"/>
          <p:nvPr/>
        </p:nvSpPr>
        <p:spPr>
          <a:xfrm>
            <a:off x="1930892" y="1988840"/>
            <a:ext cx="5282215" cy="3170099"/>
          </a:xfrm>
          <a:prstGeom prst="rect">
            <a:avLst/>
          </a:prstGeom>
          <a:noFill/>
        </p:spPr>
        <p:txBody>
          <a:bodyPr wrap="none" rtlCol="0">
            <a:spAutoFit/>
          </a:bodyPr>
          <a:lstStyle/>
          <a:p>
            <a:r>
              <a:rPr lang="en-GB" sz="20000" dirty="0" smtClean="0">
                <a:latin typeface="Source Sans Pro" panose="020B0503030403020204" pitchFamily="34" charset="0"/>
              </a:rPr>
              <a:t>1850</a:t>
            </a:r>
            <a:endParaRPr lang="en-GB" sz="20000" dirty="0">
              <a:latin typeface="Source Sans Pro" panose="020B0503030403020204" pitchFamily="34" charset="0"/>
            </a:endParaRPr>
          </a:p>
        </p:txBody>
      </p:sp>
    </p:spTree>
    <p:custDataLst>
      <p:tags r:id="rId1"/>
    </p:custDataLst>
    <p:extLst>
      <p:ext uri="{BB962C8B-B14F-4D97-AF65-F5344CB8AC3E}">
        <p14:creationId xmlns:p14="http://schemas.microsoft.com/office/powerpoint/2010/main" val="7819651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42136" y="260648"/>
            <a:ext cx="8059728" cy="707886"/>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Timeline Challenge</a:t>
            </a:r>
          </a:p>
        </p:txBody>
      </p:sp>
      <p:sp>
        <p:nvSpPr>
          <p:cNvPr id="2" name="TextBox 1"/>
          <p:cNvSpPr txBox="1"/>
          <p:nvPr/>
        </p:nvSpPr>
        <p:spPr>
          <a:xfrm>
            <a:off x="1930892" y="1988840"/>
            <a:ext cx="5282215" cy="3170099"/>
          </a:xfrm>
          <a:prstGeom prst="rect">
            <a:avLst/>
          </a:prstGeom>
          <a:noFill/>
        </p:spPr>
        <p:txBody>
          <a:bodyPr wrap="none" rtlCol="0">
            <a:spAutoFit/>
          </a:bodyPr>
          <a:lstStyle/>
          <a:p>
            <a:r>
              <a:rPr lang="en-GB" sz="20000" dirty="0" smtClean="0">
                <a:latin typeface="Source Sans Pro" panose="020B0503030403020204" pitchFamily="34" charset="0"/>
              </a:rPr>
              <a:t>1900</a:t>
            </a:r>
            <a:endParaRPr lang="en-GB" sz="20000" dirty="0">
              <a:latin typeface="Source Sans Pro" panose="020B0503030403020204" pitchFamily="34" charset="0"/>
            </a:endParaRPr>
          </a:p>
        </p:txBody>
      </p:sp>
    </p:spTree>
    <p:custDataLst>
      <p:tags r:id="rId1"/>
    </p:custDataLst>
    <p:extLst>
      <p:ext uri="{BB962C8B-B14F-4D97-AF65-F5344CB8AC3E}">
        <p14:creationId xmlns:p14="http://schemas.microsoft.com/office/powerpoint/2010/main" val="29856864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42136" y="260648"/>
            <a:ext cx="8059728" cy="707886"/>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Timeline Challenge</a:t>
            </a:r>
          </a:p>
        </p:txBody>
      </p:sp>
      <p:sp>
        <p:nvSpPr>
          <p:cNvPr id="2" name="TextBox 1"/>
          <p:cNvSpPr txBox="1"/>
          <p:nvPr/>
        </p:nvSpPr>
        <p:spPr>
          <a:xfrm>
            <a:off x="1930892" y="1988840"/>
            <a:ext cx="5282215" cy="3170099"/>
          </a:xfrm>
          <a:prstGeom prst="rect">
            <a:avLst/>
          </a:prstGeom>
          <a:noFill/>
        </p:spPr>
        <p:txBody>
          <a:bodyPr wrap="none" rtlCol="0">
            <a:spAutoFit/>
          </a:bodyPr>
          <a:lstStyle/>
          <a:p>
            <a:r>
              <a:rPr lang="en-GB" sz="20000" dirty="0" smtClean="0">
                <a:latin typeface="Source Sans Pro" panose="020B0503030403020204" pitchFamily="34" charset="0"/>
              </a:rPr>
              <a:t>1950</a:t>
            </a:r>
            <a:endParaRPr lang="en-GB" sz="20000" dirty="0">
              <a:latin typeface="Source Sans Pro" panose="020B0503030403020204" pitchFamily="34" charset="0"/>
            </a:endParaRPr>
          </a:p>
        </p:txBody>
      </p:sp>
    </p:spTree>
    <p:custDataLst>
      <p:tags r:id="rId1"/>
    </p:custDataLst>
    <p:extLst>
      <p:ext uri="{BB962C8B-B14F-4D97-AF65-F5344CB8AC3E}">
        <p14:creationId xmlns:p14="http://schemas.microsoft.com/office/powerpoint/2010/main" val="22405779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42136" y="260648"/>
            <a:ext cx="8059728" cy="707886"/>
          </a:xfrm>
          <a:prstGeom prst="rect">
            <a:avLst/>
          </a:prstGeom>
          <a:ln w="50800">
            <a:solidFill>
              <a:srgbClr val="00B0F0"/>
            </a:solidFill>
          </a:ln>
        </p:spPr>
        <p:txBody>
          <a:bodyPr wrap="square">
            <a:spAutoFit/>
          </a:bodyPr>
          <a:lstStyle/>
          <a:p>
            <a:pPr algn="ctr"/>
            <a:r>
              <a:rPr lang="en-GB" sz="4000" b="1" dirty="0" smtClean="0">
                <a:latin typeface="Source Sans Pro" panose="020B0503030403020204" pitchFamily="34" charset="0"/>
              </a:rPr>
              <a:t>Timeline Challenge</a:t>
            </a:r>
          </a:p>
        </p:txBody>
      </p:sp>
      <p:sp>
        <p:nvSpPr>
          <p:cNvPr id="2" name="TextBox 1"/>
          <p:cNvSpPr txBox="1"/>
          <p:nvPr/>
        </p:nvSpPr>
        <p:spPr>
          <a:xfrm>
            <a:off x="1930892" y="1988840"/>
            <a:ext cx="5282215" cy="3170099"/>
          </a:xfrm>
          <a:prstGeom prst="rect">
            <a:avLst/>
          </a:prstGeom>
          <a:noFill/>
        </p:spPr>
        <p:txBody>
          <a:bodyPr wrap="none" rtlCol="0">
            <a:spAutoFit/>
          </a:bodyPr>
          <a:lstStyle/>
          <a:p>
            <a:r>
              <a:rPr lang="en-GB" sz="20000" dirty="0" smtClean="0">
                <a:latin typeface="Source Sans Pro" panose="020B0503030403020204" pitchFamily="34" charset="0"/>
              </a:rPr>
              <a:t>2000</a:t>
            </a:r>
            <a:endParaRPr lang="en-GB" sz="20000" dirty="0">
              <a:latin typeface="Source Sans Pro" panose="020B0503030403020204" pitchFamily="34" charset="0"/>
            </a:endParaRPr>
          </a:p>
        </p:txBody>
      </p:sp>
    </p:spTree>
    <p:custDataLst>
      <p:tags r:id="rId1"/>
    </p:custDataLst>
    <p:extLst>
      <p:ext uri="{BB962C8B-B14F-4D97-AF65-F5344CB8AC3E}">
        <p14:creationId xmlns:p14="http://schemas.microsoft.com/office/powerpoint/2010/main" val="331842393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2136</TotalTime>
  <Words>2190</Words>
  <Application>Microsoft Office PowerPoint</Application>
  <PresentationFormat>On-screen Show (4:3)</PresentationFormat>
  <Paragraphs>308</Paragraphs>
  <Slides>39</Slides>
  <Notes>39</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McHarg, Catherine</dc:creator>
  <cp:lastModifiedBy>McHarg, Catherine</cp:lastModifiedBy>
  <cp:revision>109</cp:revision>
  <cp:lastPrinted>2019-08-21T13:57:02Z</cp:lastPrinted>
  <dcterms:created xsi:type="dcterms:W3CDTF">2016-07-29T10:53:53Z</dcterms:created>
  <dcterms:modified xsi:type="dcterms:W3CDTF">2020-01-17T12:08:33Z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9A4F0A2B-61BB-4C51-BF7C-C8DFB8A15CCA</vt:lpwstr>
  </property>
  <property fmtid="{D5CDD505-2E9C-101B-9397-08002B2CF9AE}" pid="3" name="ArticulatePath">
    <vt:lpwstr>Bradford - Lesson 1</vt:lpwstr>
  </property>
</Properties>
</file>