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60" r:id="rId3"/>
    <p:sldId id="261" r:id="rId4"/>
    <p:sldId id="262" r:id="rId5"/>
    <p:sldId id="278" r:id="rId6"/>
    <p:sldId id="279" r:id="rId7"/>
    <p:sldId id="280" r:id="rId8"/>
    <p:sldId id="263" r:id="rId9"/>
    <p:sldId id="264" r:id="rId10"/>
    <p:sldId id="265" r:id="rId11"/>
    <p:sldId id="266" r:id="rId12"/>
    <p:sldId id="267" r:id="rId13"/>
    <p:sldId id="268" r:id="rId14"/>
    <p:sldId id="286" r:id="rId15"/>
    <p:sldId id="287" r:id="rId16"/>
    <p:sldId id="288" r:id="rId17"/>
    <p:sldId id="269" r:id="rId18"/>
    <p:sldId id="281" r:id="rId19"/>
    <p:sldId id="282" r:id="rId20"/>
    <p:sldId id="283" r:id="rId21"/>
    <p:sldId id="284" r:id="rId22"/>
    <p:sldId id="285" r:id="rId23"/>
    <p:sldId id="289" r:id="rId24"/>
    <p:sldId id="290" r:id="rId25"/>
    <p:sldId id="291" r:id="rId26"/>
    <p:sldId id="293" r:id="rId27"/>
    <p:sldId id="292" r:id="rId28"/>
    <p:sldId id="294" r:id="rId29"/>
    <p:sldId id="295" r:id="rId30"/>
    <p:sldId id="258" r:id="rId31"/>
  </p:sldIdLst>
  <p:sldSz cx="9144000" cy="6858000" type="screen4x3"/>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554" autoAdjust="0"/>
  </p:normalViewPr>
  <p:slideViewPr>
    <p:cSldViewPr>
      <p:cViewPr>
        <p:scale>
          <a:sx n="70" d="100"/>
          <a:sy n="70" d="100"/>
        </p:scale>
        <p:origin x="-197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0CF0DD-9F83-4D47-AC4A-FA9848FE7211}" type="datetimeFigureOut">
              <a:rPr lang="en-GB" smtClean="0"/>
              <a:t>17/01/2020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67013D-2417-40FD-BA9D-374DDEDADC98}" type="slidenum">
              <a:rPr lang="en-GB" smtClean="0"/>
              <a:t>‹#›</a:t>
            </a:fld>
            <a:endParaRPr lang="en-GB"/>
          </a:p>
        </p:txBody>
      </p:sp>
    </p:spTree>
    <p:extLst>
      <p:ext uri="{BB962C8B-B14F-4D97-AF65-F5344CB8AC3E}">
        <p14:creationId xmlns:p14="http://schemas.microsoft.com/office/powerpoint/2010/main" val="3507081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historicengland.org.uk/content/docs/education/explorer/bradford-over-time-lesson-two"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b="1" kern="1200" dirty="0" smtClean="0">
                <a:solidFill>
                  <a:schemeClr val="tx1"/>
                </a:solidFill>
                <a:effectLst/>
                <a:latin typeface="+mn-lt"/>
                <a:ea typeface="+mn-ea"/>
                <a:cs typeface="+mn-cs"/>
              </a:rPr>
              <a:t>Learning Objective</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To explore the immediate reasons for changes in a range of historic buildings in the same location across time</a:t>
            </a:r>
          </a:p>
          <a:p>
            <a:r>
              <a:rPr lang="en-GB" sz="1200" b="1" kern="1200" dirty="0" smtClean="0">
                <a:solidFill>
                  <a:schemeClr val="tx1"/>
                </a:solidFill>
                <a:effectLst/>
                <a:latin typeface="+mn-lt"/>
                <a:ea typeface="+mn-ea"/>
                <a:cs typeface="+mn-cs"/>
              </a:rPr>
              <a:t>Learning outcomes: Pupils will have</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Considered how clothes sometimes act as uniforms for particular occupations as an analogy for how buildings change their appearance depending on their use</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Read the history of changes of use in a range of historic Bradford buildings</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Recorded these changes of use on a diagram</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Selected generic labels describing the types of use of each building over time and added these to the diagram</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Used the diagram to debate which building shows evidence of the most change</a:t>
            </a:r>
          </a:p>
          <a:p>
            <a:endParaRPr lang="en-GB" dirty="0" smtClean="0">
              <a:ea typeface="MS PGothic" pitchFamily="34" charset="-128"/>
              <a:cs typeface="Arial" charset="0"/>
            </a:endParaRP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Print</a:t>
            </a:r>
            <a:r>
              <a:rPr lang="en-GB" b="1" baseline="0" dirty="0" smtClean="0"/>
              <a:t> this s</a:t>
            </a:r>
            <a:r>
              <a:rPr lang="en-GB" b="1" dirty="0" smtClean="0"/>
              <a:t>lide </a:t>
            </a:r>
            <a:r>
              <a:rPr lang="en-GB" dirty="0" smtClean="0"/>
              <a:t>to give the group</a:t>
            </a:r>
            <a:r>
              <a:rPr lang="en-GB" baseline="0" dirty="0" smtClean="0"/>
              <a:t> redesigning the school plan as a place of worship.</a:t>
            </a:r>
          </a:p>
          <a:p>
            <a:endParaRPr lang="en-GB" baseline="0" dirty="0" smtClean="0"/>
          </a:p>
          <a:p>
            <a:r>
              <a:rPr lang="en-GB" baseline="0" dirty="0" smtClean="0"/>
              <a:t>Images:</a:t>
            </a:r>
          </a:p>
          <a:p>
            <a:r>
              <a:rPr lang="en-GB" dirty="0" smtClean="0"/>
              <a:t>DP220279 &amp; AA99/08737  © Historic England Archive</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10</a:t>
            </a:fld>
            <a:endParaRPr lang="en-GB"/>
          </a:p>
        </p:txBody>
      </p:sp>
    </p:spTree>
    <p:extLst>
      <p:ext uri="{BB962C8B-B14F-4D97-AF65-F5344CB8AC3E}">
        <p14:creationId xmlns:p14="http://schemas.microsoft.com/office/powerpoint/2010/main" val="936483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Print</a:t>
            </a:r>
            <a:r>
              <a:rPr lang="en-GB" b="1" baseline="0" dirty="0" smtClean="0"/>
              <a:t> this s</a:t>
            </a:r>
            <a:r>
              <a:rPr lang="en-GB" b="1" dirty="0" smtClean="0"/>
              <a:t>lide </a:t>
            </a:r>
            <a:r>
              <a:rPr lang="en-GB" dirty="0" smtClean="0"/>
              <a:t>to give the group</a:t>
            </a:r>
            <a:r>
              <a:rPr lang="en-GB" baseline="0" dirty="0" smtClean="0"/>
              <a:t> redesigning the school plan as a hospital.</a:t>
            </a:r>
          </a:p>
          <a:p>
            <a:endParaRPr lang="en-GB" baseline="0" dirty="0" smtClean="0"/>
          </a:p>
          <a:p>
            <a:r>
              <a:rPr lang="en-GB" baseline="0" dirty="0" smtClean="0"/>
              <a:t>Images:</a:t>
            </a:r>
          </a:p>
          <a:p>
            <a:r>
              <a:rPr lang="en-GB" dirty="0" smtClean="0"/>
              <a:t>DP031149 &amp; DP232079  © Historic England Archive</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11</a:t>
            </a:fld>
            <a:endParaRPr lang="en-GB"/>
          </a:p>
        </p:txBody>
      </p:sp>
    </p:spTree>
    <p:extLst>
      <p:ext uri="{BB962C8B-B14F-4D97-AF65-F5344CB8AC3E}">
        <p14:creationId xmlns:p14="http://schemas.microsoft.com/office/powerpoint/2010/main" val="2122353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Print</a:t>
            </a:r>
            <a:r>
              <a:rPr lang="en-GB" b="1" baseline="0" dirty="0" smtClean="0"/>
              <a:t> this s</a:t>
            </a:r>
            <a:r>
              <a:rPr lang="en-GB" b="1" dirty="0" smtClean="0"/>
              <a:t>lide </a:t>
            </a:r>
            <a:r>
              <a:rPr lang="en-GB" dirty="0" smtClean="0"/>
              <a:t>to give the group</a:t>
            </a:r>
            <a:r>
              <a:rPr lang="en-GB" baseline="0" dirty="0" smtClean="0"/>
              <a:t> redesigning the school plan as a hotel.</a:t>
            </a:r>
          </a:p>
          <a:p>
            <a:endParaRPr lang="en-GB" baseline="0" dirty="0" smtClean="0"/>
          </a:p>
          <a:p>
            <a:r>
              <a:rPr lang="en-GB" baseline="0" dirty="0" smtClean="0"/>
              <a:t>Images:</a:t>
            </a:r>
          </a:p>
          <a:p>
            <a:r>
              <a:rPr lang="en-GB" dirty="0" smtClean="0"/>
              <a:t>DP042020 &amp; DP087339  © Historic England Archive</a:t>
            </a:r>
          </a:p>
          <a:p>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12</a:t>
            </a:fld>
            <a:endParaRPr lang="en-GB"/>
          </a:p>
        </p:txBody>
      </p:sp>
    </p:spTree>
    <p:extLst>
      <p:ext uri="{BB962C8B-B14F-4D97-AF65-F5344CB8AC3E}">
        <p14:creationId xmlns:p14="http://schemas.microsoft.com/office/powerpoint/2010/main" val="2736272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Print</a:t>
            </a:r>
            <a:r>
              <a:rPr lang="en-GB" b="1" baseline="0" dirty="0" smtClean="0"/>
              <a:t> this s</a:t>
            </a:r>
            <a:r>
              <a:rPr lang="en-GB" b="1" dirty="0" smtClean="0"/>
              <a:t>lide </a:t>
            </a:r>
            <a:r>
              <a:rPr lang="en-GB" dirty="0" smtClean="0"/>
              <a:t>to give the group</a:t>
            </a:r>
            <a:r>
              <a:rPr lang="en-GB" baseline="0" dirty="0" smtClean="0"/>
              <a:t> redesigning the school plan as a theatre.</a:t>
            </a:r>
          </a:p>
          <a:p>
            <a:endParaRPr lang="en-GB" baseline="0" dirty="0" smtClean="0"/>
          </a:p>
          <a:p>
            <a:r>
              <a:rPr lang="en-GB" baseline="0" dirty="0" smtClean="0"/>
              <a:t>Images:</a:t>
            </a:r>
          </a:p>
          <a:p>
            <a:r>
              <a:rPr lang="en-GB" dirty="0" smtClean="0"/>
              <a:t>AA032021 &amp; DP137918 © Historic England Archive</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13</a:t>
            </a:fld>
            <a:endParaRPr lang="en-GB"/>
          </a:p>
        </p:txBody>
      </p:sp>
    </p:spTree>
    <p:extLst>
      <p:ext uri="{BB962C8B-B14F-4D97-AF65-F5344CB8AC3E}">
        <p14:creationId xmlns:p14="http://schemas.microsoft.com/office/powerpoint/2010/main" val="3241416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Main Activity 1 – How</a:t>
            </a:r>
            <a:r>
              <a:rPr lang="en-GB" sz="1200" b="1" kern="1200" baseline="0" dirty="0" smtClean="0">
                <a:solidFill>
                  <a:schemeClr val="tx1"/>
                </a:solidFill>
                <a:effectLst/>
                <a:latin typeface="+mn-lt"/>
                <a:ea typeface="+mn-ea"/>
                <a:cs typeface="+mn-cs"/>
              </a:rPr>
              <a:t> can buildings change use – summing 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Ask sample groups to briefly present and explain how the school building might need to be changed for that particular option. Allow other pupils to question and challenge choices made. Lead discussion about which option might require the most and least changes and why this might 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14</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Main Activity 2 – Using local buildings to show change over</a:t>
            </a:r>
            <a:r>
              <a:rPr lang="en-GB" sz="1200" b="1" kern="1200" baseline="0" dirty="0" smtClean="0">
                <a:solidFill>
                  <a:schemeClr val="tx1"/>
                </a:solidFill>
                <a:effectLst/>
                <a:latin typeface="+mn-lt"/>
                <a:ea typeface="+mn-ea"/>
                <a:cs typeface="+mn-cs"/>
              </a:rPr>
              <a:t> time</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Explain</a:t>
            </a:r>
            <a:r>
              <a:rPr lang="en-GB" sz="1200" kern="1200" baseline="0" dirty="0" smtClean="0">
                <a:solidFill>
                  <a:schemeClr val="tx1"/>
                </a:solidFill>
                <a:effectLst/>
                <a:latin typeface="+mn-lt"/>
                <a:ea typeface="+mn-ea"/>
                <a:cs typeface="+mn-cs"/>
              </a:rPr>
              <a:t> to pupils that they are going to </a:t>
            </a:r>
            <a:r>
              <a:rPr lang="en-GB" sz="1200" dirty="0" smtClean="0">
                <a:latin typeface="Source Sans Pro" panose="020B0503030403020204" pitchFamily="34" charset="0"/>
              </a:rPr>
              <a:t>discover the stories of 6 local buildings to find out how Bradford has changed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15</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Main Activity 2 – Using local buildings to show change over</a:t>
            </a:r>
            <a:r>
              <a:rPr lang="en-GB" sz="1200" b="1" kern="1200" baseline="0" dirty="0" smtClean="0">
                <a:solidFill>
                  <a:schemeClr val="tx1"/>
                </a:solidFill>
                <a:effectLst/>
                <a:latin typeface="+mn-lt"/>
                <a:ea typeface="+mn-ea"/>
                <a:cs typeface="+mn-cs"/>
              </a:rPr>
              <a:t> time</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Explain</a:t>
            </a:r>
            <a:r>
              <a:rPr lang="en-GB" sz="1200" kern="1200" baseline="0" dirty="0" smtClean="0">
                <a:solidFill>
                  <a:schemeClr val="tx1"/>
                </a:solidFill>
                <a:effectLst/>
                <a:latin typeface="+mn-lt"/>
                <a:ea typeface="+mn-ea"/>
                <a:cs typeface="+mn-cs"/>
              </a:rPr>
              <a:t> to pupils that once they’ve heard a building’s story they’re going to have to fill in a diagram like this one (in pairs or groups). They can write each different use into one of the inner segments. (The ‘fly-ins’ here are just as an example)</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Select one of the histories from Slides 17 to 22 and read out the story of the building. On their copy of the segment diagram ask pupils to fill in an inner segment of the diagram for each different use they hear for the building from being read its history (completed diagrams should resemble the example in Slide 24). </a:t>
            </a: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16</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Read out loud and/or print this slide at A4 </a:t>
            </a:r>
            <a:r>
              <a:rPr lang="en-GB" sz="1200" b="0" kern="1200" dirty="0" smtClean="0">
                <a:solidFill>
                  <a:schemeClr val="tx1"/>
                </a:solidFill>
                <a:effectLst/>
                <a:latin typeface="+mn-lt"/>
                <a:ea typeface="+mn-ea"/>
                <a:cs typeface="+mn-cs"/>
              </a:rPr>
              <a:t>to</a:t>
            </a:r>
            <a:r>
              <a:rPr lang="en-GB" sz="1200" b="0" kern="1200" baseline="0" dirty="0" smtClean="0">
                <a:solidFill>
                  <a:schemeClr val="tx1"/>
                </a:solidFill>
                <a:effectLst/>
                <a:latin typeface="+mn-lt"/>
                <a:ea typeface="+mn-ea"/>
                <a:cs typeface="+mn-cs"/>
              </a:rPr>
              <a:t> give out to pupils</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17</a:t>
            </a:fld>
            <a:endParaRPr lang="en-GB"/>
          </a:p>
        </p:txBody>
      </p:sp>
    </p:spTree>
    <p:extLst>
      <p:ext uri="{BB962C8B-B14F-4D97-AF65-F5344CB8AC3E}">
        <p14:creationId xmlns:p14="http://schemas.microsoft.com/office/powerpoint/2010/main" val="1171793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Read out loud and/or print this slide at A4 </a:t>
            </a:r>
            <a:r>
              <a:rPr lang="en-GB" sz="1200" b="0" kern="1200" dirty="0" smtClean="0">
                <a:solidFill>
                  <a:schemeClr val="tx1"/>
                </a:solidFill>
                <a:effectLst/>
                <a:latin typeface="+mn-lt"/>
                <a:ea typeface="+mn-ea"/>
                <a:cs typeface="+mn-cs"/>
              </a:rPr>
              <a:t>to</a:t>
            </a:r>
            <a:r>
              <a:rPr lang="en-GB" sz="1200" b="0" kern="1200" baseline="0" dirty="0" smtClean="0">
                <a:solidFill>
                  <a:schemeClr val="tx1"/>
                </a:solidFill>
                <a:effectLst/>
                <a:latin typeface="+mn-lt"/>
                <a:ea typeface="+mn-ea"/>
                <a:cs typeface="+mn-cs"/>
              </a:rPr>
              <a:t> give out to pupils</a:t>
            </a:r>
            <a:endParaRPr lang="en-GB" dirty="0" smtClean="0"/>
          </a:p>
          <a:p>
            <a:endParaRPr lang="en-GB" baseline="0" dirty="0" smtClean="0"/>
          </a:p>
          <a:p>
            <a:r>
              <a:rPr lang="en-GB" baseline="0" dirty="0" smtClean="0"/>
              <a:t>Images:</a:t>
            </a:r>
          </a:p>
          <a:p>
            <a:r>
              <a:rPr lang="en-GB" dirty="0" smtClean="0"/>
              <a:t>Dp071723 © Historic England Archive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18</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Read out loud and/or print this slide at A4 </a:t>
            </a:r>
            <a:r>
              <a:rPr lang="en-GB" sz="1200" b="0" kern="1200" dirty="0" smtClean="0">
                <a:solidFill>
                  <a:schemeClr val="tx1"/>
                </a:solidFill>
                <a:effectLst/>
                <a:latin typeface="+mn-lt"/>
                <a:ea typeface="+mn-ea"/>
                <a:cs typeface="+mn-cs"/>
              </a:rPr>
              <a:t>to</a:t>
            </a:r>
            <a:r>
              <a:rPr lang="en-GB" sz="1200" b="0" kern="1200" baseline="0" dirty="0" smtClean="0">
                <a:solidFill>
                  <a:schemeClr val="tx1"/>
                </a:solidFill>
                <a:effectLst/>
                <a:latin typeface="+mn-lt"/>
                <a:ea typeface="+mn-ea"/>
                <a:cs typeface="+mn-cs"/>
              </a:rPr>
              <a:t> give out to pupils</a:t>
            </a:r>
            <a:endParaRPr lang="en-GB" dirty="0" smtClean="0"/>
          </a:p>
          <a:p>
            <a:endParaRPr lang="en-GB" baseline="0" dirty="0" smtClean="0"/>
          </a:p>
          <a:p>
            <a:r>
              <a:rPr lang="en-GB" baseline="0" dirty="0" smtClean="0"/>
              <a:t>Images:</a:t>
            </a:r>
          </a:p>
          <a:p>
            <a:r>
              <a:rPr lang="en-GB" dirty="0" smtClean="0"/>
              <a:t>IOE01_05665_15 © Historic England Archive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19</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00000"/>
                </a:solidFill>
                <a:latin typeface="Source Sans Pro" pitchFamily="34" charset="0"/>
              </a:rPr>
              <a:t>Pupils will explore the reasons for the changes in a range of historic buildings in the same location across time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Read out loud and/or print this slide at A4 </a:t>
            </a:r>
            <a:r>
              <a:rPr lang="en-GB" sz="1200" b="0" kern="1200" dirty="0" smtClean="0">
                <a:solidFill>
                  <a:schemeClr val="tx1"/>
                </a:solidFill>
                <a:effectLst/>
                <a:latin typeface="+mn-lt"/>
                <a:ea typeface="+mn-ea"/>
                <a:cs typeface="+mn-cs"/>
              </a:rPr>
              <a:t>to</a:t>
            </a:r>
            <a:r>
              <a:rPr lang="en-GB" sz="1200" b="0" kern="1200" baseline="0" dirty="0" smtClean="0">
                <a:solidFill>
                  <a:schemeClr val="tx1"/>
                </a:solidFill>
                <a:effectLst/>
                <a:latin typeface="+mn-lt"/>
                <a:ea typeface="+mn-ea"/>
                <a:cs typeface="+mn-cs"/>
              </a:rPr>
              <a:t> give out to pupils</a:t>
            </a:r>
            <a:endParaRPr lang="en-GB"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20</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Read out loud and/or print</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this slide at A4 </a:t>
            </a:r>
            <a:r>
              <a:rPr lang="en-GB" sz="1200" b="0" kern="1200" dirty="0" smtClean="0">
                <a:solidFill>
                  <a:schemeClr val="tx1"/>
                </a:solidFill>
                <a:effectLst/>
                <a:latin typeface="+mn-lt"/>
                <a:ea typeface="+mn-ea"/>
                <a:cs typeface="+mn-cs"/>
              </a:rPr>
              <a:t>to</a:t>
            </a:r>
            <a:r>
              <a:rPr lang="en-GB" sz="1200" b="0" kern="1200" baseline="0" dirty="0" smtClean="0">
                <a:solidFill>
                  <a:schemeClr val="tx1"/>
                </a:solidFill>
                <a:effectLst/>
                <a:latin typeface="+mn-lt"/>
                <a:ea typeface="+mn-ea"/>
                <a:cs typeface="+mn-cs"/>
              </a:rPr>
              <a:t> give out to pupils</a:t>
            </a:r>
            <a:endParaRPr lang="en-GB"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21</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Read out loud and/or print this slide at A4 </a:t>
            </a:r>
            <a:r>
              <a:rPr lang="en-GB" sz="1200" b="0" kern="1200" dirty="0" smtClean="0">
                <a:solidFill>
                  <a:schemeClr val="tx1"/>
                </a:solidFill>
                <a:effectLst/>
                <a:latin typeface="+mn-lt"/>
                <a:ea typeface="+mn-ea"/>
                <a:cs typeface="+mn-cs"/>
              </a:rPr>
              <a:t>to</a:t>
            </a:r>
            <a:r>
              <a:rPr lang="en-GB" sz="1200" b="0" kern="1200" baseline="0" dirty="0" smtClean="0">
                <a:solidFill>
                  <a:schemeClr val="tx1"/>
                </a:solidFill>
                <a:effectLst/>
                <a:latin typeface="+mn-lt"/>
                <a:ea typeface="+mn-ea"/>
                <a:cs typeface="+mn-cs"/>
              </a:rPr>
              <a:t> give out to pupils</a:t>
            </a:r>
            <a:endParaRPr lang="en-GB" dirty="0" smtClean="0"/>
          </a:p>
          <a:p>
            <a:endParaRPr lang="en-GB" baseline="0" dirty="0" smtClean="0"/>
          </a:p>
          <a:p>
            <a:r>
              <a:rPr lang="en-GB" baseline="0" dirty="0" smtClean="0"/>
              <a:t>Images:</a:t>
            </a:r>
          </a:p>
          <a:p>
            <a:r>
              <a:rPr lang="en-GB" dirty="0" smtClean="0"/>
              <a:t>aa010818 © Historic England Archive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22</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smtClean="0">
                <a:solidFill>
                  <a:schemeClr val="tx1"/>
                </a:solidFill>
                <a:effectLst/>
                <a:latin typeface="+mn-lt"/>
                <a:ea typeface="+mn-ea"/>
                <a:cs typeface="+mn-cs"/>
              </a:rPr>
              <a:t>Blank Record Sheet – </a:t>
            </a:r>
            <a:r>
              <a:rPr lang="en-GB" sz="1200" b="1" kern="1200" dirty="0" smtClean="0">
                <a:solidFill>
                  <a:schemeClr val="tx1"/>
                </a:solidFill>
                <a:effectLst/>
                <a:latin typeface="+mn-lt"/>
                <a:ea typeface="+mn-ea"/>
                <a:cs typeface="+mn-cs"/>
              </a:rPr>
              <a:t>Print at A4 for pupils to fill in </a:t>
            </a:r>
            <a:r>
              <a:rPr lang="en-GB" sz="1200" b="0" kern="1200" dirty="0" smtClean="0">
                <a:solidFill>
                  <a:schemeClr val="tx1"/>
                </a:solidFill>
                <a:effectLst/>
                <a:latin typeface="+mn-lt"/>
                <a:ea typeface="+mn-ea"/>
                <a:cs typeface="+mn-cs"/>
              </a:rPr>
              <a:t>(enough to work</a:t>
            </a:r>
            <a:r>
              <a:rPr lang="en-GB" sz="1200" b="0" kern="1200" baseline="0" dirty="0" smtClean="0">
                <a:solidFill>
                  <a:schemeClr val="tx1"/>
                </a:solidFill>
                <a:effectLst/>
                <a:latin typeface="+mn-lt"/>
                <a:ea typeface="+mn-ea"/>
                <a:cs typeface="+mn-cs"/>
              </a:rPr>
              <a:t> in pairs or groups)</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Remind pupils</a:t>
            </a:r>
            <a:r>
              <a:rPr lang="en-GB" sz="1200" kern="1200" baseline="0" dirty="0" smtClean="0">
                <a:solidFill>
                  <a:schemeClr val="tx1"/>
                </a:solidFill>
                <a:effectLst/>
                <a:latin typeface="+mn-lt"/>
                <a:ea typeface="+mn-ea"/>
                <a:cs typeface="+mn-cs"/>
              </a:rPr>
              <a:t> that once they’ve heard each building’s story they’re going to have to fill in a diagram like this one. They can write each different use into one of the inner segments. </a:t>
            </a:r>
          </a:p>
          <a:p>
            <a:pPr marL="171450" indent="-171450">
              <a:buFont typeface="Arial" panose="020B0604020202020204" pitchFamily="34" charset="0"/>
              <a:buChar char="•"/>
            </a:pPr>
            <a:r>
              <a:rPr lang="en-GB" sz="1200" kern="1200" baseline="0" dirty="0" smtClean="0">
                <a:solidFill>
                  <a:schemeClr val="tx1"/>
                </a:solidFill>
                <a:effectLst/>
                <a:latin typeface="+mn-lt"/>
                <a:ea typeface="+mn-ea"/>
                <a:cs typeface="+mn-cs"/>
              </a:rPr>
              <a:t>You can either do this as a whole class activity, or once you’ve read through all 6 buildings together, split the class into 6 groups and give each group a printed copy of the information slide for one of the buildings and a blank copy of the Record Sheet with the diagram on.</a:t>
            </a: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23</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Now</a:t>
            </a:r>
            <a:r>
              <a:rPr lang="en-GB" sz="1200" kern="1200" baseline="0" dirty="0" smtClean="0">
                <a:solidFill>
                  <a:schemeClr val="tx1"/>
                </a:solidFill>
                <a:effectLst/>
                <a:latin typeface="+mn-lt"/>
                <a:ea typeface="+mn-ea"/>
                <a:cs typeface="+mn-cs"/>
              </a:rPr>
              <a:t> b</a:t>
            </a:r>
            <a:r>
              <a:rPr lang="en-GB" sz="1200" kern="1200" dirty="0" smtClean="0">
                <a:solidFill>
                  <a:schemeClr val="tx1"/>
                </a:solidFill>
                <a:effectLst/>
                <a:latin typeface="+mn-lt"/>
                <a:ea typeface="+mn-ea"/>
                <a:cs typeface="+mn-cs"/>
              </a:rPr>
              <a:t>riefly lead a discussion about the completed diagrams, ensuring that the different uses of the building have been labelled. Allow time for pairs/groups to read/listen to the remaining histories if you chose at the start to divide the class into 6 groups and only look at one building each, fill in copies of the segment diagram for each one.</a:t>
            </a: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24</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Now</a:t>
            </a:r>
            <a:r>
              <a:rPr lang="en-GB" sz="1200" kern="1200" baseline="0" dirty="0" smtClean="0">
                <a:solidFill>
                  <a:schemeClr val="tx1"/>
                </a:solidFill>
                <a:effectLst/>
                <a:latin typeface="+mn-lt"/>
                <a:ea typeface="+mn-ea"/>
                <a:cs typeface="+mn-cs"/>
              </a:rPr>
              <a:t> b</a:t>
            </a:r>
            <a:r>
              <a:rPr lang="en-GB" sz="1200" kern="1200" dirty="0" smtClean="0">
                <a:solidFill>
                  <a:schemeClr val="tx1"/>
                </a:solidFill>
                <a:effectLst/>
                <a:latin typeface="+mn-lt"/>
                <a:ea typeface="+mn-ea"/>
                <a:cs typeface="+mn-cs"/>
              </a:rPr>
              <a:t>riefly lead a discussion about the completed diagrams, ensuring that the different uses of the building have been labelled. Allow time for pairs/groups to read/listen to the remaining histories if you chose at the start to divide the class into 6 groups and only look at one building each, fill in copies of the segment diagram for each building.</a:t>
            </a: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25</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Now</a:t>
            </a:r>
            <a:r>
              <a:rPr lang="en-GB" sz="1200" kern="1200" baseline="0" dirty="0" smtClean="0">
                <a:solidFill>
                  <a:schemeClr val="tx1"/>
                </a:solidFill>
                <a:effectLst/>
                <a:latin typeface="+mn-lt"/>
                <a:ea typeface="+mn-ea"/>
                <a:cs typeface="+mn-cs"/>
              </a:rPr>
              <a:t> ask pupils to think about the types of activity that have gone on in each – can they come up with a list. How does their list compare to the one here (using ‘fly-in’). Ask pupils to think if all these different uses could be grouped into different categories?</a:t>
            </a: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26</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Now</a:t>
            </a:r>
            <a:r>
              <a:rPr lang="en-GB" sz="1200" kern="1200" baseline="0" dirty="0" smtClean="0">
                <a:solidFill>
                  <a:schemeClr val="tx1"/>
                </a:solidFill>
                <a:effectLst/>
                <a:latin typeface="+mn-lt"/>
                <a:ea typeface="+mn-ea"/>
                <a:cs typeface="+mn-cs"/>
              </a:rPr>
              <a:t> try and simplify your list to fit the 4 categories (or create your own) – use pencils to shade in the segments of you diagrams depending on which category you think each use falls into. Once children have done their shading you can then discuss – for example is the Nursery a place to work or a place to relax/ enjoy, same with the shops etc. Think about how a building have a different uses for different people at the same time – school is a place for them to learn and place for teachers to work etc.</a:t>
            </a: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27</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Extension Activity </a:t>
            </a:r>
            <a:r>
              <a:rPr lang="en-GB" sz="1200" kern="1200" dirty="0" smtClean="0">
                <a:solidFill>
                  <a:schemeClr val="tx1"/>
                </a:solidFill>
                <a:effectLst/>
                <a:latin typeface="+mn-lt"/>
                <a:ea typeface="+mn-ea"/>
                <a:cs typeface="+mn-cs"/>
              </a:rPr>
              <a:t>– Pupils could put the dates/periods for each use in</a:t>
            </a:r>
            <a:r>
              <a:rPr lang="en-GB" sz="1200" kern="1200" baseline="0" dirty="0" smtClean="0">
                <a:solidFill>
                  <a:schemeClr val="tx1"/>
                </a:solidFill>
                <a:effectLst/>
                <a:latin typeface="+mn-lt"/>
                <a:ea typeface="+mn-ea"/>
                <a:cs typeface="+mn-cs"/>
              </a:rPr>
              <a:t> the outer segment of the wheel – then they could look in more detail at how uses have changed over time in a more specific way. They could try to spot patterns in the changes of use and think about why these changes happened. This idea of ‘why’ Bradford changed is covered more thoroughly in the Lesson 2 PPT </a:t>
            </a:r>
            <a:r>
              <a:rPr lang="en-GB" sz="1200" u="sng" kern="1200" dirty="0" smtClean="0">
                <a:solidFill>
                  <a:schemeClr val="tx1"/>
                </a:solidFill>
                <a:effectLst/>
                <a:latin typeface="+mn-lt"/>
                <a:ea typeface="+mn-ea"/>
                <a:cs typeface="+mn-cs"/>
                <a:hlinkClick r:id="rId3"/>
              </a:rPr>
              <a:t>https://historicengland.org.uk/content/docs/education/explorer/bradford-over-time-lesson-two</a:t>
            </a: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28</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Plenary or Concluding Activity</a:t>
            </a: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Lead discussion about the uses that different buildings have been put to at different times, taking comments from different pairs/small groups. Allow pupils to challenge the conclusions of different pairs/groups. </a:t>
            </a:r>
            <a:r>
              <a:rPr lang="en-GB" sz="1200" kern="1200" smtClean="0">
                <a:solidFill>
                  <a:schemeClr val="tx1"/>
                </a:solidFill>
                <a:effectLst/>
                <a:latin typeface="+mn-lt"/>
                <a:ea typeface="+mn-ea"/>
                <a:cs typeface="+mn-cs"/>
              </a:rPr>
              <a:t>Lastly lead discussion about which buildings appear to have changed the most and least (this can be supported by referring to the number of inner segments on each diagram that pupils coloured previously).</a:t>
            </a:r>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29</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b="1" kern="1200" dirty="0" smtClean="0">
                <a:solidFill>
                  <a:schemeClr val="tx1"/>
                </a:solidFill>
                <a:effectLst/>
                <a:latin typeface="+mn-lt"/>
                <a:ea typeface="+mn-ea"/>
                <a:cs typeface="+mn-cs"/>
              </a:rPr>
              <a:t>Starter Activity</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Ask a pupil to stand in front of the class and put on three different hats or costumes in turn that might indicate different occupations (e.g.  a builder’s helmet, a scientist’s or doctor’s white coat, a nurse’s uniform etc. - these could be fancy dress). </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Take comments about what might need to change about the individual people in order for them to be able to do that job i.e. they would need knowledge, training and experience.</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Make the point however that they would still be the same person with the same body even if the way they dress and what they did for a job were different. (The images of child costumes above could also be used).</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3</a:t>
            </a:fld>
            <a:endParaRPr lang="en-GB"/>
          </a:p>
        </p:txBody>
      </p:sp>
    </p:spTree>
    <p:extLst>
      <p:ext uri="{BB962C8B-B14F-4D97-AF65-F5344CB8AC3E}">
        <p14:creationId xmlns:p14="http://schemas.microsoft.com/office/powerpoint/2010/main" val="31198893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smtClean="0">
              <a:ea typeface="MS PGothic" pitchFamily="34" charset="-128"/>
              <a:cs typeface="Arial" charset="0"/>
            </a:endParaRP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30</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Main Activity 1 – How</a:t>
            </a:r>
            <a:r>
              <a:rPr lang="en-GB" sz="1200" b="1" kern="1200" baseline="0" dirty="0" smtClean="0">
                <a:solidFill>
                  <a:schemeClr val="tx1"/>
                </a:solidFill>
                <a:effectLst/>
                <a:latin typeface="+mn-lt"/>
                <a:ea typeface="+mn-ea"/>
                <a:cs typeface="+mn-cs"/>
              </a:rPr>
              <a:t> can buildings change use</a:t>
            </a:r>
            <a:endParaRPr lang="en-GB"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Explain that buildings can be like people - they can remain basically the same but can change what they are used for like a person who moves from one job to another might change the way they dress. </a:t>
            </a:r>
          </a:p>
          <a:p>
            <a:pPr marL="171450" indent="-171450">
              <a:buFont typeface="Arial" panose="020B0604020202020204" pitchFamily="34" charset="0"/>
              <a:buChar char="•"/>
            </a:pPr>
            <a:r>
              <a:rPr lang="en-GB" dirty="0" smtClean="0"/>
              <a:t>As well as the floor plans on the following slides you can also give each group a copy of the slide with images for their building type on (slides 8-13).</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4</a:t>
            </a:fld>
            <a:endParaRPr lang="en-GB"/>
          </a:p>
        </p:txBody>
      </p:sp>
    </p:spTree>
    <p:extLst>
      <p:ext uri="{BB962C8B-B14F-4D97-AF65-F5344CB8AC3E}">
        <p14:creationId xmlns:p14="http://schemas.microsoft.com/office/powerpoint/2010/main" val="477437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b="1" kern="1200" dirty="0" smtClean="0">
                <a:solidFill>
                  <a:schemeClr val="tx1"/>
                </a:solidFill>
                <a:effectLst/>
                <a:latin typeface="+mn-lt"/>
                <a:ea typeface="+mn-ea"/>
                <a:cs typeface="+mn-cs"/>
              </a:rPr>
              <a:t>Plan of a school for children to redesign as their chosen type of building</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Give small groups a copy of the ground plan of a school – or even</a:t>
            </a:r>
            <a:r>
              <a:rPr lang="en-GB" sz="1200" kern="1200" baseline="0" dirty="0" smtClean="0">
                <a:solidFill>
                  <a:schemeClr val="tx1"/>
                </a:solidFill>
                <a:effectLst/>
                <a:latin typeface="+mn-lt"/>
                <a:ea typeface="+mn-ea"/>
                <a:cs typeface="+mn-cs"/>
              </a:rPr>
              <a:t> use a real one of your own school!</a:t>
            </a: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Allow a limited amount of time for each group to sketch roughly on their plans how the school building might need to be changed for one of the building types listed. (Explain that walls can be knocked down or put in, doorways and windows changed, equipment and furniture changed, decorations and displays changed) </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5</a:t>
            </a:fld>
            <a:endParaRPr lang="en-GB"/>
          </a:p>
        </p:txBody>
      </p:sp>
    </p:spTree>
    <p:extLst>
      <p:ext uri="{BB962C8B-B14F-4D97-AF65-F5344CB8AC3E}">
        <p14:creationId xmlns:p14="http://schemas.microsoft.com/office/powerpoint/2010/main" val="2600588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b="1" kern="1200" dirty="0" smtClean="0">
                <a:solidFill>
                  <a:schemeClr val="tx1"/>
                </a:solidFill>
                <a:effectLst/>
                <a:latin typeface="+mn-lt"/>
                <a:ea typeface="+mn-ea"/>
                <a:cs typeface="+mn-cs"/>
              </a:rPr>
              <a:t>Plan with walls to print for children to write on</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Give small groups a copy of the ground plan of a school – or even</a:t>
            </a:r>
            <a:r>
              <a:rPr lang="en-GB" sz="1200" kern="1200" baseline="0" dirty="0" smtClean="0">
                <a:solidFill>
                  <a:schemeClr val="tx1"/>
                </a:solidFill>
                <a:effectLst/>
                <a:latin typeface="+mn-lt"/>
                <a:ea typeface="+mn-ea"/>
                <a:cs typeface="+mn-cs"/>
              </a:rPr>
              <a:t> use a real one of your own school!</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Explain that buildings can be like people - they can remain basically the same but can change what they are used for like a person who moves from one job to another might change the way they dress.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Allow a limited amount of time for each group to sketch roughly on their plans how the school building might need to be changed for one of the building types listed. (Explain that walls can be knocked down or put in, doorways and windows changed, equipment and furniture changed, decorations and displays changed) </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6</a:t>
            </a:fld>
            <a:endParaRPr lang="en-GB"/>
          </a:p>
        </p:txBody>
      </p:sp>
    </p:spTree>
    <p:extLst>
      <p:ext uri="{BB962C8B-B14F-4D97-AF65-F5344CB8AC3E}">
        <p14:creationId xmlns:p14="http://schemas.microsoft.com/office/powerpoint/2010/main" val="2600588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200" dirty="0" smtClean="0">
                <a:solidFill>
                  <a:schemeClr val="tx1"/>
                </a:solidFill>
                <a:effectLst/>
                <a:latin typeface="+mn-lt"/>
                <a:ea typeface="+mn-ea"/>
                <a:cs typeface="+mn-cs"/>
              </a:rPr>
              <a:t>Plan without walls to print for children to write on</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Give small groups a copy of the ground plan of a school – or even</a:t>
            </a:r>
            <a:r>
              <a:rPr lang="en-GB" sz="1200" kern="1200" baseline="0" dirty="0" smtClean="0">
                <a:solidFill>
                  <a:schemeClr val="tx1"/>
                </a:solidFill>
                <a:effectLst/>
                <a:latin typeface="+mn-lt"/>
                <a:ea typeface="+mn-ea"/>
                <a:cs typeface="+mn-cs"/>
              </a:rPr>
              <a:t> use a real one of your own school!</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Explain that buildings can be like people - they can remain basically the same but can change what they are used for like a person who moves from one job to another might change the way they dress.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Allow a limited amount of time for each group to sketch roughly on their plans how the school building might need to be changed for one of the building types listed. (Explain that walls can be knocked down or put in, doorways and windows changed, equipment and furniture changed, decorations and displays changed) </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7</a:t>
            </a:fld>
            <a:endParaRPr lang="en-GB"/>
          </a:p>
        </p:txBody>
      </p:sp>
    </p:spTree>
    <p:extLst>
      <p:ext uri="{BB962C8B-B14F-4D97-AF65-F5344CB8AC3E}">
        <p14:creationId xmlns:p14="http://schemas.microsoft.com/office/powerpoint/2010/main" val="2600588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Print</a:t>
            </a:r>
            <a:r>
              <a:rPr lang="en-GB" b="1" baseline="0" dirty="0" smtClean="0"/>
              <a:t> this s</a:t>
            </a:r>
            <a:r>
              <a:rPr lang="en-GB" b="1" dirty="0" smtClean="0"/>
              <a:t>lide </a:t>
            </a:r>
            <a:r>
              <a:rPr lang="en-GB" dirty="0" smtClean="0"/>
              <a:t>to give the group</a:t>
            </a:r>
            <a:r>
              <a:rPr lang="en-GB" baseline="0" dirty="0" smtClean="0"/>
              <a:t> redesigning the school plan as a cinema with a restaurant.</a:t>
            </a:r>
          </a:p>
          <a:p>
            <a:endParaRPr lang="en-GB" baseline="0" dirty="0" smtClean="0"/>
          </a:p>
          <a:p>
            <a:r>
              <a:rPr lang="en-GB" baseline="0" dirty="0" smtClean="0"/>
              <a:t>Images:</a:t>
            </a:r>
          </a:p>
          <a:p>
            <a:r>
              <a:rPr lang="en-GB" dirty="0" smtClean="0"/>
              <a:t>DP218304 &amp; DP161828  © Historic England Archive</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8</a:t>
            </a:fld>
            <a:endParaRPr lang="en-GB"/>
          </a:p>
        </p:txBody>
      </p:sp>
    </p:spTree>
    <p:extLst>
      <p:ext uri="{BB962C8B-B14F-4D97-AF65-F5344CB8AC3E}">
        <p14:creationId xmlns:p14="http://schemas.microsoft.com/office/powerpoint/2010/main" val="804079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Print</a:t>
            </a:r>
            <a:r>
              <a:rPr lang="en-GB" b="1" baseline="0" dirty="0" smtClean="0"/>
              <a:t> this s</a:t>
            </a:r>
            <a:r>
              <a:rPr lang="en-GB" b="1" dirty="0" smtClean="0"/>
              <a:t>lide </a:t>
            </a:r>
            <a:r>
              <a:rPr lang="en-GB" dirty="0" smtClean="0"/>
              <a:t>to give the group</a:t>
            </a:r>
            <a:r>
              <a:rPr lang="en-GB" baseline="0" dirty="0" smtClean="0"/>
              <a:t> redesigning the school plan as a block of flats.</a:t>
            </a:r>
          </a:p>
          <a:p>
            <a:endParaRPr lang="en-GB" baseline="0" dirty="0" smtClean="0"/>
          </a:p>
          <a:p>
            <a:r>
              <a:rPr lang="en-GB" baseline="0" dirty="0" smtClean="0"/>
              <a:t>Images:</a:t>
            </a:r>
          </a:p>
          <a:p>
            <a:r>
              <a:rPr lang="en-GB" dirty="0" smtClean="0"/>
              <a:t>DP058473 &amp; DP164774  © Historic England Archive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9</a:t>
            </a:fld>
            <a:endParaRPr lang="en-GB"/>
          </a:p>
        </p:txBody>
      </p:sp>
    </p:spTree>
    <p:extLst>
      <p:ext uri="{BB962C8B-B14F-4D97-AF65-F5344CB8AC3E}">
        <p14:creationId xmlns:p14="http://schemas.microsoft.com/office/powerpoint/2010/main" val="297582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795988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084772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4160338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3028951"/>
            <a:ext cx="4068000" cy="3097530"/>
          </a:xfrm>
        </p:spPr>
        <p:txBody>
          <a:bodyPr/>
          <a:lstStyle>
            <a:lvl1pPr>
              <a:defRPr sz="280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4" name="Date Placeholder 3"/>
          <p:cNvSpPr>
            <a:spLocks noGrp="1"/>
          </p:cNvSpPr>
          <p:nvPr>
            <p:ph type="dt" sz="half" idx="10"/>
          </p:nvPr>
        </p:nvSpPr>
        <p:spPr>
          <a:xfrm>
            <a:off x="457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pPr>
              <a:defRPr/>
            </a:pPr>
            <a:fld id="{2EAC8123-AF0D-43F6-8CD8-EDBE684872D6}" type="datetime1">
              <a:rPr lang="en-US" smtClean="0"/>
              <a:t>1/17/2020</a:t>
            </a:fld>
            <a:endParaRPr lang="en-US" dirty="0"/>
          </a:p>
        </p:txBody>
      </p:sp>
      <p:sp>
        <p:nvSpPr>
          <p:cNvPr id="5" name="Slide Number Placeholder 5"/>
          <p:cNvSpPr>
            <a:spLocks noGrp="1"/>
          </p:cNvSpPr>
          <p:nvPr>
            <p:ph type="sldNum" sz="quarter" idx="11"/>
          </p:nvPr>
        </p:nvSpPr>
        <p:spPr>
          <a:xfrm>
            <a:off x="6553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pPr>
              <a:defRPr/>
            </a:pPr>
            <a:fld id="{16D8BFB3-1106-475C-A06F-BFEAA2FC21E5}" type="slidenum">
              <a:rPr lang="en-US" smtClean="0"/>
              <a:pPr>
                <a:defRPr/>
              </a:pPr>
              <a:t>‹#›</a:t>
            </a:fld>
            <a:endParaRPr lang="en-US" dirty="0"/>
          </a:p>
        </p:txBody>
      </p:sp>
      <p:sp>
        <p:nvSpPr>
          <p:cNvPr id="7" name="Content Placeholder 6"/>
          <p:cNvSpPr>
            <a:spLocks noGrp="1"/>
          </p:cNvSpPr>
          <p:nvPr>
            <p:ph sz="quarter" idx="12"/>
          </p:nvPr>
        </p:nvSpPr>
        <p:spPr>
          <a:xfrm>
            <a:off x="4618176" y="3028951"/>
            <a:ext cx="4068000" cy="3097530"/>
          </a:xfrm>
        </p:spPr>
        <p:txBody>
          <a:bodyPr/>
          <a:lstStyle>
            <a:lvl1pPr marL="342900" indent="-342900">
              <a:defRPr lang="en-US" sz="2800" kern="1200" dirty="0" smtClean="0">
                <a:solidFill>
                  <a:schemeClr val="tx1"/>
                </a:solidFill>
                <a:latin typeface="Arial" panose="020B0604020202020204" pitchFamily="34" charset="0"/>
                <a:ea typeface="+mn-ea"/>
                <a:cs typeface="Arial" panose="020B0604020202020204" pitchFamily="34" charset="0"/>
              </a:defRPr>
            </a:lvl1pPr>
          </a:lstStyle>
          <a:p>
            <a:pPr marL="342900" lvl="0" indent="-342900" algn="l" defTabSz="457200" rtl="0" eaLnBrk="1" fontAlgn="base" hangingPunct="1">
              <a:spcBef>
                <a:spcPct val="20000"/>
              </a:spcBef>
              <a:spcAft>
                <a:spcPct val="0"/>
              </a:spcAft>
              <a:buFont typeface="Wingdings" pitchFamily="2" charset="2"/>
              <a:buChar char="§"/>
            </a:pPr>
            <a:r>
              <a:rPr lang="en-US" smtClean="0"/>
              <a:t>Click to edit Master text styles</a:t>
            </a:r>
          </a:p>
        </p:txBody>
      </p:sp>
    </p:spTree>
    <p:extLst>
      <p:ext uri="{BB962C8B-B14F-4D97-AF65-F5344CB8AC3E}">
        <p14:creationId xmlns:p14="http://schemas.microsoft.com/office/powerpoint/2010/main" val="91905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591689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844168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4132318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92249E3-4613-4974-89D0-4721980D6D96}" type="datetimeFigureOut">
              <a:rPr lang="en-GB" smtClean="0"/>
              <a:t>17/01/2020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99393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92249E3-4613-4974-89D0-4721980D6D96}" type="datetimeFigureOut">
              <a:rPr lang="en-GB" smtClean="0"/>
              <a:t>17/01/2020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44654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17/01/2020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844719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985012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1952537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249E3-4613-4974-89D0-4721980D6D96}" type="datetimeFigureOut">
              <a:rPr lang="en-GB" smtClean="0"/>
              <a:t>17/01/2020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1CA3D-8B27-467A-ABF1-4DE964C17F99}" type="slidenum">
              <a:rPr lang="en-GB" smtClean="0"/>
              <a:t>‹#›</a:t>
            </a:fld>
            <a:endParaRPr lang="en-GB"/>
          </a:p>
        </p:txBody>
      </p:sp>
    </p:spTree>
    <p:extLst>
      <p:ext uri="{BB962C8B-B14F-4D97-AF65-F5344CB8AC3E}">
        <p14:creationId xmlns:p14="http://schemas.microsoft.com/office/powerpoint/2010/main" val="4064415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hyperlink" Target="https://historicengland.org.uk/services-skills/education/teaching-activities/stories-in-stone-shearbridge-mosque"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1.xml"/><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2.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3.xml"/><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4.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15.xml"/><Relationship Id="rId7"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tags" Target="../tags/tag19.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20.xml"/><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2.xml"/><Relationship Id="rId7"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1.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2.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tags" Target="../tags/tag23.xml"/><Relationship Id="rId4" Type="http://schemas.openxmlformats.org/officeDocument/2006/relationships/image" Target="../media/image5.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31.xml"/><Relationship Id="rId5" Type="http://schemas.openxmlformats.org/officeDocument/2006/relationships/hyperlink" Target="https://historicengland.org.uk/services-skills/education/" TargetMode="Externa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5.tiff"/><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1268760"/>
            <a:ext cx="7992888" cy="5339923"/>
          </a:xfrm>
          <a:prstGeom prst="rect">
            <a:avLst/>
          </a:prstGeom>
        </p:spPr>
        <p:txBody>
          <a:bodyPr wrap="square">
            <a:spAutoFit/>
          </a:bodyPr>
          <a:lstStyle/>
          <a:p>
            <a:pPr algn="ctr"/>
            <a:r>
              <a:rPr lang="en-GB" sz="3200" dirty="0" smtClean="0">
                <a:latin typeface="Source Sans Pro" pitchFamily="34" charset="0"/>
              </a:rPr>
              <a:t>Lesson </a:t>
            </a:r>
            <a:r>
              <a:rPr lang="en-GB" sz="3200" dirty="0">
                <a:latin typeface="Source Sans Pro" pitchFamily="34" charset="0"/>
              </a:rPr>
              <a:t>One: How have Bradford’s buildings changed over time?</a:t>
            </a:r>
          </a:p>
          <a:p>
            <a:endParaRPr lang="en-GB" sz="900" dirty="0" smtClean="0">
              <a:latin typeface="Source Sans Pro" pitchFamily="34" charset="0"/>
            </a:endParaRPr>
          </a:p>
          <a:p>
            <a:r>
              <a:rPr lang="en-GB" sz="2000" b="1" dirty="0" smtClean="0">
                <a:latin typeface="Source Sans Pro" pitchFamily="34" charset="0"/>
              </a:rPr>
              <a:t>Key Stage 2: </a:t>
            </a:r>
            <a:r>
              <a:rPr lang="en-GB" sz="2000" dirty="0" smtClean="0">
                <a:latin typeface="Source Sans Pro" pitchFamily="34" charset="0"/>
              </a:rPr>
              <a:t>History</a:t>
            </a:r>
          </a:p>
          <a:p>
            <a:endParaRPr lang="en-GB" sz="1000" dirty="0" smtClean="0">
              <a:latin typeface="Source Sans Pro" pitchFamily="34" charset="0"/>
            </a:endParaRPr>
          </a:p>
          <a:p>
            <a:r>
              <a:rPr lang="en-GB" sz="2000" b="1" dirty="0" smtClean="0">
                <a:latin typeface="Source Sans Pro" pitchFamily="34" charset="0"/>
              </a:rPr>
              <a:t>Learning Aims and Outcomes</a:t>
            </a:r>
          </a:p>
          <a:p>
            <a:endParaRPr lang="en-GB" sz="1000" dirty="0" smtClean="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explore the reasons for the changes in a range of historic buildings in the same location across </a:t>
            </a:r>
            <a:r>
              <a:rPr lang="en-GB" sz="2000" dirty="0" smtClean="0">
                <a:solidFill>
                  <a:srgbClr val="000000"/>
                </a:solidFill>
                <a:latin typeface="Source Sans Pro" pitchFamily="34" charset="0"/>
              </a:rPr>
              <a:t>time</a:t>
            </a:r>
          </a:p>
          <a:p>
            <a:endParaRPr lang="en-GB" sz="8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use clothes/uniforms as an analogy for how buildings change their appearance depending on their </a:t>
            </a:r>
            <a:r>
              <a:rPr lang="en-GB" sz="2000" dirty="0" smtClean="0">
                <a:solidFill>
                  <a:srgbClr val="000000"/>
                </a:solidFill>
                <a:latin typeface="Source Sans Pro" pitchFamily="34" charset="0"/>
              </a:rPr>
              <a:t>use</a:t>
            </a:r>
          </a:p>
          <a:p>
            <a:endParaRPr lang="en-GB" sz="8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learn how specific buildings changed their use and use labels to record these changes on a </a:t>
            </a:r>
            <a:r>
              <a:rPr lang="en-GB" sz="2000" dirty="0" smtClean="0">
                <a:solidFill>
                  <a:srgbClr val="000000"/>
                </a:solidFill>
                <a:latin typeface="Source Sans Pro" pitchFamily="34" charset="0"/>
              </a:rPr>
              <a:t>diagram</a:t>
            </a:r>
          </a:p>
          <a:p>
            <a:endParaRPr lang="en-GB" sz="8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use their evidence to debate which </a:t>
            </a:r>
            <a:r>
              <a:rPr lang="en-GB" sz="2000" dirty="0" smtClean="0">
                <a:solidFill>
                  <a:srgbClr val="000000"/>
                </a:solidFill>
                <a:latin typeface="Source Sans Pro" pitchFamily="34" charset="0"/>
              </a:rPr>
              <a:t>of the buildings </a:t>
            </a:r>
            <a:r>
              <a:rPr lang="en-GB" sz="2000" dirty="0">
                <a:solidFill>
                  <a:srgbClr val="000000"/>
                </a:solidFill>
                <a:latin typeface="Source Sans Pro" pitchFamily="34" charset="0"/>
              </a:rPr>
              <a:t>shows the most change over time.</a:t>
            </a:r>
          </a:p>
          <a:p>
            <a:endParaRPr lang="en-US" sz="1200" dirty="0" smtClean="0">
              <a:latin typeface="Source Sans Pro" pitchFamily="34" charset="0"/>
            </a:endParaRPr>
          </a:p>
          <a:p>
            <a:r>
              <a:rPr lang="en-US" sz="1200" dirty="0" smtClean="0">
                <a:latin typeface="Source Sans Pro" pitchFamily="34" charset="0"/>
              </a:rPr>
              <a:t>This </a:t>
            </a:r>
            <a:r>
              <a:rPr lang="en-US" sz="1200" dirty="0">
                <a:latin typeface="Source Sans Pro" pitchFamily="34" charset="0"/>
              </a:rPr>
              <a:t>activity relates to </a:t>
            </a:r>
            <a:r>
              <a:rPr lang="en-US" sz="1200" dirty="0" smtClean="0">
                <a:latin typeface="Source Sans Pro" pitchFamily="34" charset="0"/>
              </a:rPr>
              <a:t>the </a:t>
            </a:r>
            <a:r>
              <a:rPr lang="en-GB" sz="1200" dirty="0">
                <a:latin typeface="Source Sans Pro" pitchFamily="34" charset="0"/>
                <a:hlinkClick r:id="rId5"/>
              </a:rPr>
              <a:t>Teaching Activity: Stories in Stone - How &amp; why has Bradford changed over time?</a:t>
            </a:r>
            <a:endParaRPr lang="en-GB" sz="1200" dirty="0">
              <a:latin typeface="Source Sans Pro" pitchFamily="34" charset="0"/>
            </a:endParaRPr>
          </a:p>
        </p:txBody>
      </p:sp>
    </p:spTree>
    <p:custDataLst>
      <p:tags r:id="rId1"/>
    </p:custDataLst>
    <p:extLst>
      <p:ext uri="{BB962C8B-B14F-4D97-AF65-F5344CB8AC3E}">
        <p14:creationId xmlns:p14="http://schemas.microsoft.com/office/powerpoint/2010/main" val="1507773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A place of worship</a:t>
            </a:r>
          </a:p>
          <a:p>
            <a:pPr algn="ctr"/>
            <a:r>
              <a:rPr lang="en-GB" sz="4000" b="1" dirty="0" smtClean="0">
                <a:latin typeface="Source Sans Pro" panose="020B0503030403020204" pitchFamily="34" charset="0"/>
              </a:rPr>
              <a:t>(e.g. a Sikh Temple)</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882" y="1772816"/>
            <a:ext cx="4045219" cy="490111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16" y="1772816"/>
            <a:ext cx="3880832" cy="4901116"/>
          </a:xfrm>
          <a:prstGeom prst="rect">
            <a:avLst/>
          </a:prstGeom>
        </p:spPr>
      </p:pic>
    </p:spTree>
    <p:custDataLst>
      <p:tags r:id="rId1"/>
    </p:custDataLst>
    <p:extLst>
      <p:ext uri="{BB962C8B-B14F-4D97-AF65-F5344CB8AC3E}">
        <p14:creationId xmlns:p14="http://schemas.microsoft.com/office/powerpoint/2010/main" val="13933076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A hospital</a:t>
            </a: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r="54727" b="2458"/>
          <a:stretch/>
        </p:blipFill>
        <p:spPr>
          <a:xfrm>
            <a:off x="542137" y="1199524"/>
            <a:ext cx="3151090" cy="4809390"/>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21559" r="13376"/>
          <a:stretch/>
        </p:blipFill>
        <p:spPr>
          <a:xfrm>
            <a:off x="3887740" y="1199522"/>
            <a:ext cx="4693841" cy="4809391"/>
          </a:xfrm>
          <a:prstGeom prst="rect">
            <a:avLst/>
          </a:prstGeom>
        </p:spPr>
      </p:pic>
    </p:spTree>
    <p:custDataLst>
      <p:tags r:id="rId1"/>
    </p:custDataLst>
    <p:extLst>
      <p:ext uri="{BB962C8B-B14F-4D97-AF65-F5344CB8AC3E}">
        <p14:creationId xmlns:p14="http://schemas.microsoft.com/office/powerpoint/2010/main" val="4113447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A hotel</a:t>
            </a:r>
          </a:p>
        </p:txBody>
      </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1573" r="21101"/>
          <a:stretch/>
        </p:blipFill>
        <p:spPr>
          <a:xfrm>
            <a:off x="4528093" y="1602095"/>
            <a:ext cx="4085112" cy="4108599"/>
          </a:xfrm>
          <a:prstGeom prst="rect">
            <a:avLst/>
          </a:prstGeom>
        </p:spPr>
      </p:pic>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l="11807" t="8962" r="14615" b="4762"/>
          <a:stretch/>
        </p:blipFill>
        <p:spPr>
          <a:xfrm>
            <a:off x="564909" y="1156645"/>
            <a:ext cx="3755592" cy="4999500"/>
          </a:xfrm>
          <a:prstGeom prst="rect">
            <a:avLst/>
          </a:prstGeom>
        </p:spPr>
      </p:pic>
    </p:spTree>
    <p:custDataLst>
      <p:tags r:id="rId1"/>
    </p:custDataLst>
    <p:extLst>
      <p:ext uri="{BB962C8B-B14F-4D97-AF65-F5344CB8AC3E}">
        <p14:creationId xmlns:p14="http://schemas.microsoft.com/office/powerpoint/2010/main" val="21061420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A theatre</a:t>
            </a:r>
          </a:p>
        </p:txBody>
      </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r="15214"/>
          <a:stretch/>
        </p:blipFill>
        <p:spPr>
          <a:xfrm>
            <a:off x="542136" y="1124744"/>
            <a:ext cx="5933546" cy="3578352"/>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0873" y="3467595"/>
            <a:ext cx="5493126" cy="3378272"/>
          </a:xfrm>
          <a:prstGeom prst="rect">
            <a:avLst/>
          </a:prstGeom>
        </p:spPr>
      </p:pic>
    </p:spTree>
    <p:custDataLst>
      <p:tags r:id="rId1"/>
    </p:custDataLst>
    <p:extLst>
      <p:ext uri="{BB962C8B-B14F-4D97-AF65-F5344CB8AC3E}">
        <p14:creationId xmlns:p14="http://schemas.microsoft.com/office/powerpoint/2010/main" val="1947342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How would a school need to change to become……</a:t>
            </a:r>
          </a:p>
        </p:txBody>
      </p:sp>
      <p:sp>
        <p:nvSpPr>
          <p:cNvPr id="9" name="TextBox 8"/>
          <p:cNvSpPr txBox="1"/>
          <p:nvPr/>
        </p:nvSpPr>
        <p:spPr>
          <a:xfrm>
            <a:off x="542136" y="1988840"/>
            <a:ext cx="8059728" cy="3970318"/>
          </a:xfrm>
          <a:prstGeom prst="rect">
            <a:avLst/>
          </a:prstGeom>
          <a:noFill/>
        </p:spPr>
        <p:txBody>
          <a:bodyPr wrap="square" rtlCol="0">
            <a:spAutoFit/>
          </a:bodyPr>
          <a:lstStyle/>
          <a:p>
            <a:pPr marL="457200" indent="-457200">
              <a:buFont typeface="Arial" panose="020B0604020202020204" pitchFamily="34" charset="0"/>
              <a:buChar char="•"/>
            </a:pPr>
            <a:r>
              <a:rPr lang="en-GB" sz="2800" dirty="0" smtClean="0">
                <a:latin typeface="Source Sans Pro" panose="020B0503030403020204" pitchFamily="34" charset="0"/>
              </a:rPr>
              <a:t>Share your plans with the rest of the class</a:t>
            </a:r>
          </a:p>
          <a:p>
            <a:pPr marL="457200" indent="-457200">
              <a:buFont typeface="Arial" panose="020B0604020202020204" pitchFamily="34" charset="0"/>
              <a:buChar char="•"/>
            </a:pPr>
            <a:endParaRPr lang="en-GB" sz="2800" dirty="0">
              <a:latin typeface="Source Sans Pro" panose="020B0503030403020204" pitchFamily="34" charset="0"/>
            </a:endParaRPr>
          </a:p>
          <a:p>
            <a:pPr marL="457200" indent="-457200">
              <a:buFont typeface="Arial" panose="020B0604020202020204" pitchFamily="34" charset="0"/>
              <a:buChar char="•"/>
            </a:pPr>
            <a:r>
              <a:rPr lang="en-GB" sz="2800" dirty="0" smtClean="0">
                <a:latin typeface="Source Sans Pro" panose="020B0503030403020204" pitchFamily="34" charset="0"/>
              </a:rPr>
              <a:t>Ask each group why they chose to design their building like the did</a:t>
            </a:r>
          </a:p>
          <a:p>
            <a:pPr marL="457200" indent="-457200">
              <a:buFont typeface="Arial" panose="020B0604020202020204" pitchFamily="34" charset="0"/>
              <a:buChar char="•"/>
            </a:pPr>
            <a:endParaRPr lang="en-GB" sz="2800" dirty="0">
              <a:latin typeface="Source Sans Pro" panose="020B0503030403020204" pitchFamily="34" charset="0"/>
            </a:endParaRPr>
          </a:p>
          <a:p>
            <a:pPr marL="457200" indent="-457200">
              <a:buFont typeface="Arial" panose="020B0604020202020204" pitchFamily="34" charset="0"/>
              <a:buChar char="•"/>
            </a:pPr>
            <a:r>
              <a:rPr lang="en-GB" sz="2800" dirty="0" smtClean="0">
                <a:latin typeface="Source Sans Pro" panose="020B0503030403020204" pitchFamily="34" charset="0"/>
              </a:rPr>
              <a:t>Make suggestions for how to improve the plans</a:t>
            </a:r>
          </a:p>
          <a:p>
            <a:pPr marL="457200" indent="-457200">
              <a:buFont typeface="Arial" panose="020B0604020202020204" pitchFamily="34" charset="0"/>
              <a:buChar char="•"/>
            </a:pPr>
            <a:endParaRPr lang="en-GB" sz="2800" dirty="0">
              <a:latin typeface="Source Sans Pro" panose="020B0503030403020204" pitchFamily="34" charset="0"/>
            </a:endParaRPr>
          </a:p>
          <a:p>
            <a:pPr marL="457200" indent="-457200">
              <a:buFont typeface="Arial" panose="020B0604020202020204" pitchFamily="34" charset="0"/>
              <a:buChar char="•"/>
            </a:pPr>
            <a:r>
              <a:rPr lang="en-GB" sz="2800" dirty="0" smtClean="0">
                <a:latin typeface="Source Sans Pro" panose="020B0503030403020204" pitchFamily="34" charset="0"/>
              </a:rPr>
              <a:t>Decide which type of building would need the most changes and which the least</a:t>
            </a:r>
          </a:p>
        </p:txBody>
      </p:sp>
    </p:spTree>
    <p:custDataLst>
      <p:tags r:id="rId1"/>
    </p:custDataLst>
    <p:extLst>
      <p:ext uri="{BB962C8B-B14F-4D97-AF65-F5344CB8AC3E}">
        <p14:creationId xmlns:p14="http://schemas.microsoft.com/office/powerpoint/2010/main" val="4601736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938992"/>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stories can local buildings tells us about how they have changed over time?</a:t>
            </a:r>
          </a:p>
        </p:txBody>
      </p:sp>
      <p:pic>
        <p:nvPicPr>
          <p:cNvPr id="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171"/>
          <a:stretch/>
        </p:blipFill>
        <p:spPr bwMode="auto">
          <a:xfrm>
            <a:off x="236157" y="2456485"/>
            <a:ext cx="2554543" cy="2261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959" y="2456484"/>
            <a:ext cx="2947578" cy="225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832"/>
          <a:stretch/>
        </p:blipFill>
        <p:spPr bwMode="auto">
          <a:xfrm>
            <a:off x="3254298" y="4859136"/>
            <a:ext cx="3273823" cy="18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rotWithShape="1">
          <a:blip r:embed="rId7" cstate="print">
            <a:extLst>
              <a:ext uri="{28A0092B-C50C-407E-A947-70E740481C1C}">
                <a14:useLocalDpi xmlns:a14="http://schemas.microsoft.com/office/drawing/2010/main" val="0"/>
              </a:ext>
            </a:extLst>
          </a:blip>
          <a:srcRect t="17128"/>
          <a:stretch/>
        </p:blipFill>
        <p:spPr>
          <a:xfrm>
            <a:off x="236158" y="4863837"/>
            <a:ext cx="2802697" cy="1864771"/>
          </a:xfrm>
          <a:prstGeom prst="rect">
            <a:avLst/>
          </a:prstGeom>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val="0"/>
              </a:ext>
            </a:extLst>
          </a:blip>
          <a:srcRect l="14935" r="3834" b="4258"/>
          <a:stretch/>
        </p:blipFill>
        <p:spPr>
          <a:xfrm>
            <a:off x="6092122" y="2483423"/>
            <a:ext cx="2733754" cy="2218448"/>
          </a:xfrm>
          <a:prstGeom prst="rect">
            <a:avLst/>
          </a:prstGeom>
        </p:spPr>
      </p:pic>
      <p:pic>
        <p:nvPicPr>
          <p:cNvPr id="13" name="Picture 12"/>
          <p:cNvPicPr>
            <a:picLocks noChangeAspect="1"/>
          </p:cNvPicPr>
          <p:nvPr/>
        </p:nvPicPr>
        <p:blipFill rotWithShape="1">
          <a:blip r:embed="rId9" cstate="print">
            <a:extLst>
              <a:ext uri="{28A0092B-C50C-407E-A947-70E740481C1C}">
                <a14:useLocalDpi xmlns:a14="http://schemas.microsoft.com/office/drawing/2010/main" val="0"/>
              </a:ext>
            </a:extLst>
          </a:blip>
          <a:srcRect t="4198" r="23242" b="6025"/>
          <a:stretch/>
        </p:blipFill>
        <p:spPr>
          <a:xfrm>
            <a:off x="6743564" y="4859135"/>
            <a:ext cx="2082312" cy="1874173"/>
          </a:xfrm>
          <a:prstGeom prst="rect">
            <a:avLst/>
          </a:prstGeom>
        </p:spPr>
      </p:pic>
      <p:sp>
        <p:nvSpPr>
          <p:cNvPr id="2" name="Oval Callout 1"/>
          <p:cNvSpPr/>
          <p:nvPr/>
        </p:nvSpPr>
        <p:spPr>
          <a:xfrm>
            <a:off x="2267744" y="2276872"/>
            <a:ext cx="1800200" cy="657545"/>
          </a:xfrm>
          <a:prstGeom prst="wedgeEllipseCallout">
            <a:avLst>
              <a:gd name="adj1" fmla="val -39963"/>
              <a:gd name="adj2" fmla="val 85978"/>
            </a:avLst>
          </a:prstGeom>
          <a:solidFill>
            <a:schemeClr val="bg1"/>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Callout 13"/>
          <p:cNvSpPr/>
          <p:nvPr/>
        </p:nvSpPr>
        <p:spPr>
          <a:xfrm>
            <a:off x="4872972" y="2276872"/>
            <a:ext cx="1800200" cy="657545"/>
          </a:xfrm>
          <a:prstGeom prst="wedgeEllipseCallout">
            <a:avLst>
              <a:gd name="adj1" fmla="val -39963"/>
              <a:gd name="adj2" fmla="val 85978"/>
            </a:avLst>
          </a:prstGeom>
          <a:solidFill>
            <a:schemeClr val="bg1"/>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Callout 20"/>
          <p:cNvSpPr/>
          <p:nvPr/>
        </p:nvSpPr>
        <p:spPr>
          <a:xfrm>
            <a:off x="7257688" y="2317964"/>
            <a:ext cx="1800200" cy="657545"/>
          </a:xfrm>
          <a:prstGeom prst="wedgeEllipseCallout">
            <a:avLst>
              <a:gd name="adj1" fmla="val -39963"/>
              <a:gd name="adj2" fmla="val 85978"/>
            </a:avLst>
          </a:prstGeom>
          <a:solidFill>
            <a:schemeClr val="bg1"/>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Callout 21"/>
          <p:cNvSpPr/>
          <p:nvPr/>
        </p:nvSpPr>
        <p:spPr>
          <a:xfrm>
            <a:off x="5436096" y="4606222"/>
            <a:ext cx="1800200" cy="657545"/>
          </a:xfrm>
          <a:prstGeom prst="wedgeEllipseCallout">
            <a:avLst>
              <a:gd name="adj1" fmla="val 30621"/>
              <a:gd name="adj2" fmla="val 89590"/>
            </a:avLst>
          </a:prstGeom>
          <a:solidFill>
            <a:schemeClr val="bg1"/>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Callout 24"/>
          <p:cNvSpPr/>
          <p:nvPr/>
        </p:nvSpPr>
        <p:spPr>
          <a:xfrm>
            <a:off x="2988046" y="4606221"/>
            <a:ext cx="1800200" cy="657545"/>
          </a:xfrm>
          <a:prstGeom prst="wedgeEllipseCallout">
            <a:avLst>
              <a:gd name="adj1" fmla="val 30621"/>
              <a:gd name="adj2" fmla="val 89590"/>
            </a:avLst>
          </a:prstGeom>
          <a:solidFill>
            <a:schemeClr val="bg1"/>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Callout 25"/>
          <p:cNvSpPr/>
          <p:nvPr/>
        </p:nvSpPr>
        <p:spPr>
          <a:xfrm>
            <a:off x="23308" y="4646285"/>
            <a:ext cx="1800200" cy="657545"/>
          </a:xfrm>
          <a:prstGeom prst="wedgeEllipseCallout">
            <a:avLst>
              <a:gd name="adj1" fmla="val 30621"/>
              <a:gd name="adj2" fmla="val 89590"/>
            </a:avLst>
          </a:prstGeom>
          <a:solidFill>
            <a:schemeClr val="bg1"/>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900074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Recording evidence from stories</a:t>
            </a:r>
          </a:p>
          <a:p>
            <a:pPr algn="ctr"/>
            <a:r>
              <a:rPr lang="en-GB" sz="4000" b="1" dirty="0" smtClean="0">
                <a:latin typeface="Source Sans Pro" panose="020B0503030403020204" pitchFamily="34" charset="0"/>
              </a:rPr>
              <a:t>How were the buildings used?</a:t>
            </a:r>
          </a:p>
        </p:txBody>
      </p:sp>
      <p:sp>
        <p:nvSpPr>
          <p:cNvPr id="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4"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5"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6"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7"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9"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0"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3"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4"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6"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2" name="TextBox 1"/>
          <p:cNvSpPr txBox="1"/>
          <p:nvPr/>
        </p:nvSpPr>
        <p:spPr>
          <a:xfrm rot="1599477">
            <a:off x="4663098" y="2736527"/>
            <a:ext cx="1252266" cy="369332"/>
          </a:xfrm>
          <a:prstGeom prst="rect">
            <a:avLst/>
          </a:prstGeom>
          <a:noFill/>
        </p:spPr>
        <p:txBody>
          <a:bodyPr wrap="none" rtlCol="0">
            <a:spAutoFit/>
          </a:bodyPr>
          <a:lstStyle/>
          <a:p>
            <a:r>
              <a:rPr lang="en-GB" b="1" dirty="0" smtClean="0">
                <a:latin typeface="Source Sans Pro" panose="020B0503030403020204" pitchFamily="34" charset="0"/>
              </a:rPr>
              <a:t>e.g. House</a:t>
            </a:r>
            <a:endParaRPr lang="en-GB" b="1" dirty="0">
              <a:latin typeface="Source Sans Pro" panose="020B0503030403020204" pitchFamily="34" charset="0"/>
            </a:endParaRPr>
          </a:p>
        </p:txBody>
      </p:sp>
      <p:sp>
        <p:nvSpPr>
          <p:cNvPr id="28" name="TextBox 27"/>
          <p:cNvSpPr txBox="1"/>
          <p:nvPr/>
        </p:nvSpPr>
        <p:spPr>
          <a:xfrm rot="5400000">
            <a:off x="5400488" y="3958664"/>
            <a:ext cx="1169807" cy="369332"/>
          </a:xfrm>
          <a:prstGeom prst="rect">
            <a:avLst/>
          </a:prstGeom>
          <a:noFill/>
        </p:spPr>
        <p:txBody>
          <a:bodyPr wrap="none" rtlCol="0">
            <a:spAutoFit/>
          </a:bodyPr>
          <a:lstStyle/>
          <a:p>
            <a:r>
              <a:rPr lang="en-GB" b="1" dirty="0" smtClean="0">
                <a:latin typeface="Source Sans Pro" panose="020B0503030403020204" pitchFamily="34" charset="0"/>
              </a:rPr>
              <a:t>e.g. Hotel</a:t>
            </a:r>
            <a:endParaRPr lang="en-GB" b="1"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409165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1000" fill="hold"/>
                                        <p:tgtEl>
                                          <p:spTgt spid="28"/>
                                        </p:tgtEl>
                                        <p:attrNameLst>
                                          <p:attrName>ppt_x</p:attrName>
                                        </p:attrNameLst>
                                      </p:cBhvr>
                                      <p:tavLst>
                                        <p:tav tm="0">
                                          <p:val>
                                            <p:strVal val="0-#ppt_w/2"/>
                                          </p:val>
                                        </p:tav>
                                        <p:tav tm="100000">
                                          <p:val>
                                            <p:strVal val="#ppt_x"/>
                                          </p:val>
                                        </p:tav>
                                      </p:tavLst>
                                    </p:anim>
                                    <p:anim calcmode="lin" valueType="num">
                                      <p:cBhvr additive="base">
                                        <p:cTn id="14" dur="10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274"/>
          <a:stretch/>
        </p:blipFill>
        <p:spPr bwMode="auto">
          <a:xfrm>
            <a:off x="4589960" y="2036414"/>
            <a:ext cx="4011904" cy="2379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Tablighul</a:t>
            </a:r>
            <a:r>
              <a:rPr lang="fr-FR" sz="4000" b="1" dirty="0" smtClean="0">
                <a:latin typeface="Source Sans Pro" panose="020B0503030403020204" pitchFamily="34" charset="0"/>
              </a:rPr>
              <a:t> </a:t>
            </a:r>
            <a:r>
              <a:rPr lang="fr-FR" sz="4000" b="1" dirty="0">
                <a:latin typeface="Source Sans Pro" panose="020B0503030403020204" pitchFamily="34" charset="0"/>
              </a:rPr>
              <a:t>Islam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err="1" smtClean="0">
                <a:latin typeface="Source Sans Pro" panose="020B0503030403020204" pitchFamily="34" charset="0"/>
              </a:rPr>
              <a:t>Toller</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sp>
        <p:nvSpPr>
          <p:cNvPr id="9" name="Rectangle 8"/>
          <p:cNvSpPr/>
          <p:nvPr/>
        </p:nvSpPr>
        <p:spPr>
          <a:xfrm>
            <a:off x="523769" y="2348880"/>
            <a:ext cx="4029864" cy="1754326"/>
          </a:xfrm>
          <a:prstGeom prst="rect">
            <a:avLst/>
          </a:prstGeom>
        </p:spPr>
        <p:txBody>
          <a:bodyPr wrap="square">
            <a:spAutoFit/>
          </a:bodyPr>
          <a:lstStyle/>
          <a:p>
            <a:pPr marL="285750" indent="-285750">
              <a:buFont typeface="Arial" panose="020B0604020202020204" pitchFamily="34" charset="0"/>
              <a:buChar char="•"/>
            </a:pPr>
            <a:r>
              <a:rPr lang="en-GB" dirty="0">
                <a:latin typeface="Source Sans Pro" panose="020B0503030403020204" pitchFamily="34" charset="0"/>
              </a:rPr>
              <a:t>On 13th August 1913 the Elite Cinema was opened by the Lord Major of Bradford. It could seat 700 people and also had a big organ to play during the silent movies shown there then</a:t>
            </a:r>
            <a:r>
              <a:rPr lang="en-GB" dirty="0" smtClean="0">
                <a:latin typeface="Source Sans Pro" panose="020B0503030403020204" pitchFamily="34" charset="0"/>
              </a:rPr>
              <a:t>.</a:t>
            </a:r>
            <a:endParaRPr lang="en-GB" dirty="0">
              <a:latin typeface="Source Sans Pro" panose="020B0503030403020204" pitchFamily="34" charset="0"/>
            </a:endParaRPr>
          </a:p>
        </p:txBody>
      </p:sp>
      <p:sp>
        <p:nvSpPr>
          <p:cNvPr id="10" name="Rectangle 9"/>
          <p:cNvSpPr/>
          <p:nvPr/>
        </p:nvSpPr>
        <p:spPr>
          <a:xfrm>
            <a:off x="523769" y="4517492"/>
            <a:ext cx="4029864" cy="2031325"/>
          </a:xfrm>
          <a:prstGeom prst="rect">
            <a:avLst/>
          </a:prstGeom>
        </p:spPr>
        <p:txBody>
          <a:bodyPr wrap="square">
            <a:spAutoFit/>
          </a:bodyPr>
          <a:lstStyle/>
          <a:p>
            <a:pPr marL="285750" indent="-285750">
              <a:buFont typeface="Arial" panose="020B0604020202020204" pitchFamily="34" charset="0"/>
              <a:buChar char="•"/>
            </a:pPr>
            <a:r>
              <a:rPr lang="en-GB" dirty="0">
                <a:latin typeface="Source Sans Pro" panose="020B0503030403020204" pitchFamily="34" charset="0"/>
              </a:rPr>
              <a:t>In 1968 part of the building opened as the Star Bingo Club where people could come to gamble their money. </a:t>
            </a:r>
            <a:r>
              <a:rPr lang="en-GB" dirty="0" smtClean="0">
                <a:latin typeface="Source Sans Pro" panose="020B0503030403020204" pitchFamily="34" charset="0"/>
              </a:rPr>
              <a:t>Children’s </a:t>
            </a:r>
            <a:r>
              <a:rPr lang="en-GB" dirty="0">
                <a:latin typeface="Source Sans Pro" panose="020B0503030403020204" pitchFamily="34" charset="0"/>
              </a:rPr>
              <a:t>films were also sometimes still shown. </a:t>
            </a:r>
            <a:r>
              <a:rPr lang="en-GB" dirty="0" smtClean="0">
                <a:latin typeface="Source Sans Pro" panose="020B0503030403020204" pitchFamily="34" charset="0"/>
              </a:rPr>
              <a:t>Parts </a:t>
            </a:r>
            <a:r>
              <a:rPr lang="en-GB" dirty="0">
                <a:latin typeface="Source Sans Pro" panose="020B0503030403020204" pitchFamily="34" charset="0"/>
              </a:rPr>
              <a:t>of the building were used as studios to film television adverts. </a:t>
            </a:r>
          </a:p>
        </p:txBody>
      </p:sp>
      <p:sp>
        <p:nvSpPr>
          <p:cNvPr id="11" name="Rectangle 10"/>
          <p:cNvSpPr/>
          <p:nvPr/>
        </p:nvSpPr>
        <p:spPr>
          <a:xfrm>
            <a:off x="4619225" y="4517492"/>
            <a:ext cx="4040892" cy="1754326"/>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In </a:t>
            </a:r>
            <a:r>
              <a:rPr lang="en-GB" dirty="0">
                <a:latin typeface="Source Sans Pro" panose="020B0503030403020204" pitchFamily="34" charset="0"/>
              </a:rPr>
              <a:t>1986 the building became a mosque. In 1987 a fire destroyed part of the building. In the 1990s </a:t>
            </a:r>
            <a:r>
              <a:rPr lang="en-GB" dirty="0" smtClean="0">
                <a:latin typeface="Source Sans Pro" panose="020B0503030403020204" pitchFamily="34" charset="0"/>
              </a:rPr>
              <a:t>the burnt part  </a:t>
            </a:r>
            <a:r>
              <a:rPr lang="en-GB" dirty="0">
                <a:latin typeface="Source Sans Pro" panose="020B0503030403020204" pitchFamily="34" charset="0"/>
              </a:rPr>
              <a:t>was rebuilt as offices for the mosque. The old cinema entrance remained the same.</a:t>
            </a:r>
          </a:p>
        </p:txBody>
      </p:sp>
    </p:spTree>
    <p:custDataLst>
      <p:tags r:id="rId1"/>
    </p:custDataLst>
    <p:extLst>
      <p:ext uri="{BB962C8B-B14F-4D97-AF65-F5344CB8AC3E}">
        <p14:creationId xmlns:p14="http://schemas.microsoft.com/office/powerpoint/2010/main" val="19264865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Minhaj-ul-Quran</a:t>
            </a:r>
            <a:r>
              <a:rPr lang="fr-FR" sz="4000" b="1" dirty="0" smtClean="0">
                <a:latin typeface="Source Sans Pro" panose="020B0503030403020204" pitchFamily="34" charset="0"/>
              </a:rPr>
              <a:t>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smtClean="0">
                <a:latin typeface="Source Sans Pro" panose="020B0503030403020204" pitchFamily="34" charset="0"/>
              </a:rPr>
              <a:t>187 </a:t>
            </a:r>
            <a:r>
              <a:rPr lang="fr-FR" sz="4000" b="1" dirty="0" err="1" smtClean="0">
                <a:latin typeface="Source Sans Pro" panose="020B0503030403020204" pitchFamily="34" charset="0"/>
              </a:rPr>
              <a:t>Manningham</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sp>
        <p:nvSpPr>
          <p:cNvPr id="9" name="Rectangle 8"/>
          <p:cNvSpPr/>
          <p:nvPr/>
        </p:nvSpPr>
        <p:spPr>
          <a:xfrm>
            <a:off x="523769" y="2348880"/>
            <a:ext cx="2824095" cy="3693319"/>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The </a:t>
            </a:r>
            <a:r>
              <a:rPr lang="en-GB" dirty="0">
                <a:latin typeface="Source Sans Pro" panose="020B0503030403020204" pitchFamily="34" charset="0"/>
              </a:rPr>
              <a:t>Belle </a:t>
            </a:r>
            <a:r>
              <a:rPr lang="en-GB" dirty="0" err="1">
                <a:latin typeface="Source Sans Pro" panose="020B0503030403020204" pitchFamily="34" charset="0"/>
              </a:rPr>
              <a:t>Vue</a:t>
            </a:r>
            <a:r>
              <a:rPr lang="en-GB" dirty="0">
                <a:latin typeface="Source Sans Pro" panose="020B0503030403020204" pitchFamily="34" charset="0"/>
              </a:rPr>
              <a:t> Hotel was built in  1874. Local soldiers used it as their pub and got drunk there</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In 1994 the Belle </a:t>
            </a:r>
            <a:r>
              <a:rPr lang="en-GB" dirty="0" err="1">
                <a:latin typeface="Source Sans Pro" panose="020B0503030403020204" pitchFamily="34" charset="0"/>
              </a:rPr>
              <a:t>Vue</a:t>
            </a:r>
            <a:r>
              <a:rPr lang="en-GB" dirty="0">
                <a:latin typeface="Source Sans Pro" panose="020B0503030403020204" pitchFamily="34" charset="0"/>
              </a:rPr>
              <a:t> pub closed and became an Indian restaurant</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Next </a:t>
            </a:r>
            <a:r>
              <a:rPr lang="en-GB" dirty="0" smtClean="0">
                <a:latin typeface="Source Sans Pro" panose="020B0503030403020204" pitchFamily="34" charset="0"/>
              </a:rPr>
              <a:t>to the </a:t>
            </a:r>
            <a:r>
              <a:rPr lang="en-GB" dirty="0">
                <a:latin typeface="Source Sans Pro" panose="020B0503030403020204" pitchFamily="34" charset="0"/>
              </a:rPr>
              <a:t>building was a mosque. By 2018 it was </a:t>
            </a:r>
            <a:r>
              <a:rPr lang="en-GB" dirty="0" smtClean="0">
                <a:latin typeface="Source Sans Pro" panose="020B0503030403020204" pitchFamily="34" charset="0"/>
              </a:rPr>
              <a:t>shut </a:t>
            </a:r>
            <a:r>
              <a:rPr lang="en-GB" dirty="0">
                <a:latin typeface="Source Sans Pro" panose="020B0503030403020204" pitchFamily="34" charset="0"/>
              </a:rPr>
              <a:t>up and for sale.</a:t>
            </a:r>
          </a:p>
          <a:p>
            <a:endParaRPr lang="en-GB" dirty="0">
              <a:latin typeface="Source Sans Pro" panose="020B0503030403020204" pitchFamily="34"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14935" r="3834" b="4258"/>
          <a:stretch/>
        </p:blipFill>
        <p:spPr>
          <a:xfrm>
            <a:off x="3550723" y="2310872"/>
            <a:ext cx="5069214" cy="4113680"/>
          </a:xfrm>
          <a:prstGeom prst="rect">
            <a:avLst/>
          </a:prstGeom>
        </p:spPr>
      </p:pic>
    </p:spTree>
    <p:custDataLst>
      <p:tags r:id="rId1"/>
    </p:custDataLst>
    <p:extLst>
      <p:ext uri="{BB962C8B-B14F-4D97-AF65-F5344CB8AC3E}">
        <p14:creationId xmlns:p14="http://schemas.microsoft.com/office/powerpoint/2010/main" val="1555047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Shiny </a:t>
            </a:r>
            <a:r>
              <a:rPr lang="en-GB" sz="4000" b="1" dirty="0">
                <a:latin typeface="Source Sans Pro" panose="020B0503030403020204" pitchFamily="34" charset="0"/>
              </a:rPr>
              <a:t>Stars Day Nursery,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Simes</a:t>
            </a:r>
            <a:r>
              <a:rPr lang="en-GB" sz="4000" b="1" dirty="0" smtClean="0">
                <a:latin typeface="Source Sans Pro" panose="020B0503030403020204" pitchFamily="34" charset="0"/>
              </a:rPr>
              <a:t> Street,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sp>
        <p:nvSpPr>
          <p:cNvPr id="9" name="Rectangle 8"/>
          <p:cNvSpPr/>
          <p:nvPr/>
        </p:nvSpPr>
        <p:spPr>
          <a:xfrm>
            <a:off x="534132" y="1772816"/>
            <a:ext cx="3596212" cy="5078313"/>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Built as St Andrews  Chapel in 1849 for Scottish Protestant Christians (Scots moved to Bradford for work).</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In </a:t>
            </a:r>
            <a:r>
              <a:rPr lang="en-GB" dirty="0">
                <a:latin typeface="Source Sans Pro" panose="020B0503030403020204" pitchFamily="34" charset="0"/>
              </a:rPr>
              <a:t>1982</a:t>
            </a:r>
            <a:r>
              <a:rPr lang="en-GB" dirty="0" smtClean="0">
                <a:latin typeface="Source Sans Pro" panose="020B0503030403020204" pitchFamily="34" charset="0"/>
              </a:rPr>
              <a:t>, the </a:t>
            </a:r>
            <a:r>
              <a:rPr lang="en-GB" dirty="0">
                <a:latin typeface="Source Sans Pro" panose="020B0503030403020204" pitchFamily="34" charset="0"/>
              </a:rPr>
              <a:t>chapel closed when the Christians there went to join another church in Bradford.</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The </a:t>
            </a:r>
            <a:r>
              <a:rPr lang="en-GB" dirty="0">
                <a:latin typeface="Source Sans Pro" panose="020B0503030403020204" pitchFamily="34" charset="0"/>
              </a:rPr>
              <a:t>building became an Asian restaurant </a:t>
            </a:r>
            <a:r>
              <a:rPr lang="en-GB" dirty="0" smtClean="0">
                <a:latin typeface="Source Sans Pro" panose="020B0503030403020204" pitchFamily="34" charset="0"/>
              </a:rPr>
              <a:t>(as seen in this photo from 2001).</a:t>
            </a:r>
          </a:p>
          <a:p>
            <a:pPr marL="285750" indent="-285750">
              <a:buFont typeface="Arial" panose="020B0604020202020204" pitchFamily="34" charset="0"/>
              <a:buChar char="•"/>
            </a:pPr>
            <a:endParaRPr lang="en-GB" sz="900" dirty="0" smtClean="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Later it became a </a:t>
            </a:r>
            <a:r>
              <a:rPr lang="en-GB" dirty="0">
                <a:latin typeface="Source Sans Pro" panose="020B0503030403020204" pitchFamily="34" charset="0"/>
              </a:rPr>
              <a:t>nursery for children and their families. Families had to pay for their children to go there</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smtClean="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By 2018 the building  was shut up and for </a:t>
            </a:r>
            <a:r>
              <a:rPr lang="en-GB" dirty="0" smtClean="0">
                <a:latin typeface="Source Sans Pro" panose="020B0503030403020204" pitchFamily="34" charset="0"/>
              </a:rPr>
              <a:t>sale.</a:t>
            </a:r>
            <a:endParaRPr lang="en-GB" dirty="0">
              <a:latin typeface="Source Sans Pro" panose="020B0503030403020204" pitchFamily="34" charset="0"/>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r="23242" b="6026"/>
          <a:stretch/>
        </p:blipFill>
        <p:spPr>
          <a:xfrm>
            <a:off x="4259055" y="2060848"/>
            <a:ext cx="4359221" cy="4106926"/>
          </a:xfrm>
          <a:prstGeom prst="rect">
            <a:avLst/>
          </a:prstGeom>
        </p:spPr>
      </p:pic>
    </p:spTree>
    <p:custDataLst>
      <p:tags r:id="rId1"/>
    </p:custDataLst>
    <p:extLst>
      <p:ext uri="{BB962C8B-B14F-4D97-AF65-F5344CB8AC3E}">
        <p14:creationId xmlns:p14="http://schemas.microsoft.com/office/powerpoint/2010/main" val="1507013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How have Bradford buildings changed over time</a:t>
            </a:r>
            <a:r>
              <a:rPr lang="en-GB" sz="4000" b="1" dirty="0" smtClean="0">
                <a:latin typeface="Source Sans Pro" panose="020B0503030403020204" pitchFamily="34" charset="0"/>
              </a:rPr>
              <a:t>?</a:t>
            </a:r>
            <a:endParaRPr lang="en-GB" dirty="0"/>
          </a:p>
        </p:txBody>
      </p:sp>
      <p:pic>
        <p:nvPicPr>
          <p:cNvPr id="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171"/>
          <a:stretch/>
        </p:blipFill>
        <p:spPr bwMode="auto">
          <a:xfrm>
            <a:off x="236157" y="2456485"/>
            <a:ext cx="2554543" cy="2261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959" y="2456484"/>
            <a:ext cx="2947578" cy="225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832"/>
          <a:stretch/>
        </p:blipFill>
        <p:spPr bwMode="auto">
          <a:xfrm>
            <a:off x="3254298" y="4859136"/>
            <a:ext cx="3273823" cy="18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17128"/>
          <a:stretch/>
        </p:blipFill>
        <p:spPr>
          <a:xfrm>
            <a:off x="236158" y="4863837"/>
            <a:ext cx="2802697" cy="1864771"/>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14935" r="3834" b="4258"/>
          <a:stretch/>
        </p:blipFill>
        <p:spPr>
          <a:xfrm>
            <a:off x="6092122" y="2483423"/>
            <a:ext cx="2733754" cy="2218448"/>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t="4198" r="23242" b="6025"/>
          <a:stretch/>
        </p:blipFill>
        <p:spPr>
          <a:xfrm>
            <a:off x="6743564" y="4859135"/>
            <a:ext cx="2082312" cy="1874173"/>
          </a:xfrm>
          <a:prstGeom prst="rect">
            <a:avLst/>
          </a:prstGeom>
        </p:spPr>
      </p:pic>
    </p:spTree>
    <p:custDataLst>
      <p:tags r:id="rId1"/>
    </p:custDataLst>
    <p:extLst>
      <p:ext uri="{BB962C8B-B14F-4D97-AF65-F5344CB8AC3E}">
        <p14:creationId xmlns:p14="http://schemas.microsoft.com/office/powerpoint/2010/main" val="32853113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Former Carlton House, </a:t>
            </a:r>
          </a:p>
          <a:p>
            <a:pPr algn="ctr"/>
            <a:r>
              <a:rPr lang="en-GB" sz="4000" b="1" dirty="0">
                <a:latin typeface="Source Sans Pro" panose="020B0503030403020204" pitchFamily="34" charset="0"/>
              </a:rPr>
              <a:t>1 </a:t>
            </a:r>
            <a:r>
              <a:rPr lang="en-GB" sz="4000" b="1" dirty="0" err="1">
                <a:latin typeface="Source Sans Pro" panose="020B0503030403020204" pitchFamily="34" charset="0"/>
              </a:rPr>
              <a:t>Parkfield</a:t>
            </a:r>
            <a:r>
              <a:rPr lang="en-GB" sz="4000" b="1" dirty="0">
                <a:latin typeface="Source Sans Pro" panose="020B0503030403020204" pitchFamily="34" charset="0"/>
              </a:rPr>
              <a:t> Road,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sp>
        <p:nvSpPr>
          <p:cNvPr id="9" name="Rectangle 8"/>
          <p:cNvSpPr/>
          <p:nvPr/>
        </p:nvSpPr>
        <p:spPr>
          <a:xfrm>
            <a:off x="534131" y="1772816"/>
            <a:ext cx="4173625" cy="5078313"/>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This </a:t>
            </a:r>
            <a:r>
              <a:rPr lang="en-GB" dirty="0">
                <a:latin typeface="Source Sans Pro" panose="020B0503030403020204" pitchFamily="34" charset="0"/>
              </a:rPr>
              <a:t>Victorian building was once a private house for a rich family with servants.</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In 1939, just before the Second World War started some Jewish people in Bradford bought the house and used it as a hostel (place to stay) for 25 Jewish boys who were rescued from the Nazis in Europe.</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After </a:t>
            </a:r>
            <a:r>
              <a:rPr lang="en-GB" dirty="0">
                <a:latin typeface="Source Sans Pro" panose="020B0503030403020204" pitchFamily="34" charset="0"/>
              </a:rPr>
              <a:t>the Second World </a:t>
            </a:r>
            <a:r>
              <a:rPr lang="en-GB" dirty="0" smtClean="0">
                <a:latin typeface="Source Sans Pro" panose="020B0503030403020204" pitchFamily="34" charset="0"/>
              </a:rPr>
              <a:t>War </a:t>
            </a:r>
            <a:r>
              <a:rPr lang="en-GB" dirty="0">
                <a:latin typeface="Source Sans Pro" panose="020B0503030403020204" pitchFamily="34" charset="0"/>
              </a:rPr>
              <a:t>the house was opened as the Carlton Hotel where guests paid to spend the night</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smtClean="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The </a:t>
            </a:r>
            <a:r>
              <a:rPr lang="en-GB" dirty="0">
                <a:latin typeface="Source Sans Pro" panose="020B0503030403020204" pitchFamily="34" charset="0"/>
              </a:rPr>
              <a:t>house was also once known as Carlton House. It was used for helping people get better from using drugs.</a:t>
            </a:r>
          </a:p>
          <a:p>
            <a:pPr marL="285750" indent="-285750">
              <a:buFont typeface="Arial" panose="020B0604020202020204" pitchFamily="34" charset="0"/>
              <a:buChar char="•"/>
            </a:pPr>
            <a:endParaRPr lang="en-GB" sz="900" dirty="0" smtClean="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Now </a:t>
            </a:r>
            <a:r>
              <a:rPr lang="en-GB" dirty="0">
                <a:latin typeface="Source Sans Pro" panose="020B0503030403020204" pitchFamily="34" charset="0"/>
              </a:rPr>
              <a:t>the house is divided in to </a:t>
            </a:r>
            <a:r>
              <a:rPr lang="en-GB" dirty="0" smtClean="0">
                <a:latin typeface="Source Sans Pro" panose="020B0503030403020204" pitchFamily="34" charset="0"/>
              </a:rPr>
              <a:t>flats</a:t>
            </a:r>
            <a:r>
              <a:rPr lang="en-GB" dirty="0">
                <a:latin typeface="Source Sans Pro" panose="020B0503030403020204" pitchFamily="34" charset="0"/>
              </a:rPr>
              <a:t>.</a:t>
            </a:r>
          </a:p>
        </p:txBody>
      </p:sp>
      <p:pic>
        <p:nvPicPr>
          <p:cNvPr id="5" name="Picture 2" descr="C:\Users\Owner\Pictures\Former Carlton Hotel Kindertransport hostel (Andrew Wrenn).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438" r="29712"/>
          <a:stretch/>
        </p:blipFill>
        <p:spPr bwMode="auto">
          <a:xfrm>
            <a:off x="4732706" y="2276872"/>
            <a:ext cx="3894107" cy="37791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039465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Polish </a:t>
            </a:r>
            <a:r>
              <a:rPr lang="en-GB" sz="4000" b="1" dirty="0">
                <a:latin typeface="Source Sans Pro" panose="020B0503030403020204" pitchFamily="34" charset="0"/>
              </a:rPr>
              <a:t>Parish Church, </a:t>
            </a:r>
            <a:endParaRPr lang="en-GB" sz="4000" b="1" dirty="0" smtClean="0">
              <a:latin typeface="Source Sans Pro" panose="020B0503030403020204" pitchFamily="34" charset="0"/>
            </a:endParaRPr>
          </a:p>
          <a:p>
            <a:pPr algn="ctr"/>
            <a:r>
              <a:rPr lang="en-GB" sz="4000" b="1" dirty="0" smtClean="0">
                <a:latin typeface="Source Sans Pro" panose="020B0503030403020204" pitchFamily="34" charset="0"/>
              </a:rPr>
              <a:t>Edmund </a:t>
            </a:r>
            <a:r>
              <a:rPr lang="en-GB" sz="4000" b="1" dirty="0">
                <a:latin typeface="Source Sans Pro" panose="020B0503030403020204" pitchFamily="34" charset="0"/>
              </a:rPr>
              <a:t>Street</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sp>
        <p:nvSpPr>
          <p:cNvPr id="9" name="Rectangle 8"/>
          <p:cNvSpPr/>
          <p:nvPr/>
        </p:nvSpPr>
        <p:spPr>
          <a:xfrm>
            <a:off x="523769" y="2166048"/>
            <a:ext cx="3112127" cy="4247317"/>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This </a:t>
            </a:r>
            <a:r>
              <a:rPr lang="en-GB" dirty="0">
                <a:latin typeface="Source Sans Pro" panose="020B0503030403020204" pitchFamily="34" charset="0"/>
              </a:rPr>
              <a:t>Church </a:t>
            </a:r>
            <a:r>
              <a:rPr lang="en-GB" dirty="0" smtClean="0">
                <a:latin typeface="Source Sans Pro" panose="020B0503030403020204" pitchFamily="34" charset="0"/>
              </a:rPr>
              <a:t>was built </a:t>
            </a:r>
            <a:r>
              <a:rPr lang="en-GB" dirty="0">
                <a:latin typeface="Source Sans Pro" panose="020B0503030403020204" pitchFamily="34" charset="0"/>
              </a:rPr>
              <a:t>in 1880</a:t>
            </a:r>
            <a:r>
              <a:rPr lang="en-GB" dirty="0" smtClean="0">
                <a:latin typeface="Source Sans Pro" panose="020B0503030403020204" pitchFamily="34" charset="0"/>
              </a:rPr>
              <a:t>. It </a:t>
            </a:r>
            <a:r>
              <a:rPr lang="en-GB" dirty="0">
                <a:latin typeface="Source Sans Pro" panose="020B0503030403020204" pitchFamily="34" charset="0"/>
              </a:rPr>
              <a:t>was called the Catholic Apostolic Church.</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In 1961 the church was hired by a group of Polish Roman Catholic Christians for worship (Poles settled in Bradford after the Second World War).</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In </a:t>
            </a:r>
            <a:r>
              <a:rPr lang="en-GB" dirty="0">
                <a:latin typeface="Source Sans Pro" panose="020B0503030403020204" pitchFamily="34" charset="0"/>
              </a:rPr>
              <a:t>1971 the Poles bought the church and altered it for their use.</a:t>
            </a:r>
          </a:p>
          <a:p>
            <a:endParaRPr lang="en-GB" dirty="0" smtClean="0">
              <a:latin typeface="Source Sans Pro" panose="020B0503030403020204" pitchFamily="34" charset="0"/>
            </a:endParaRPr>
          </a:p>
          <a:p>
            <a:endParaRPr lang="en-GB" dirty="0">
              <a:latin typeface="Source Sans Pro" panose="020B0503030403020204" pitchFamily="34" charset="0"/>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9481" r="4286"/>
          <a:stretch/>
        </p:blipFill>
        <p:spPr>
          <a:xfrm>
            <a:off x="3811571" y="2132856"/>
            <a:ext cx="4773881" cy="3690651"/>
          </a:xfrm>
          <a:prstGeom prst="rect">
            <a:avLst/>
          </a:prstGeom>
        </p:spPr>
      </p:pic>
    </p:spTree>
    <p:custDataLst>
      <p:tags r:id="rId1"/>
    </p:custDataLst>
    <p:extLst>
      <p:ext uri="{BB962C8B-B14F-4D97-AF65-F5344CB8AC3E}">
        <p14:creationId xmlns:p14="http://schemas.microsoft.com/office/powerpoint/2010/main" val="211682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Salts </a:t>
            </a:r>
            <a:r>
              <a:rPr lang="en-GB" sz="4000" b="1" dirty="0">
                <a:latin typeface="Source Sans Pro" panose="020B0503030403020204" pitchFamily="34" charset="0"/>
              </a:rPr>
              <a:t>Mill,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Saltaire</a:t>
            </a:r>
            <a:r>
              <a:rPr lang="en-GB" sz="4000" b="1" dirty="0">
                <a:latin typeface="Source Sans Pro" panose="020B0503030403020204" pitchFamily="34" charset="0"/>
              </a:rPr>
              <a: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sp>
        <p:nvSpPr>
          <p:cNvPr id="9" name="Rectangle 8"/>
          <p:cNvSpPr/>
          <p:nvPr/>
        </p:nvSpPr>
        <p:spPr>
          <a:xfrm>
            <a:off x="534131" y="1772816"/>
            <a:ext cx="4173625" cy="5078313"/>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Salts </a:t>
            </a:r>
            <a:r>
              <a:rPr lang="en-GB" dirty="0">
                <a:latin typeface="Source Sans Pro" panose="020B0503030403020204" pitchFamily="34" charset="0"/>
              </a:rPr>
              <a:t>Mill was built for Sir Titus Salt in 1853.  It made different kinds of cloth. The mill was part of a special village called </a:t>
            </a:r>
            <a:r>
              <a:rPr lang="en-GB" dirty="0" err="1">
                <a:latin typeface="Source Sans Pro" panose="020B0503030403020204" pitchFamily="34" charset="0"/>
              </a:rPr>
              <a:t>Saltaire</a:t>
            </a:r>
            <a:r>
              <a:rPr lang="en-GB" dirty="0">
                <a:latin typeface="Source Sans Pro" panose="020B0503030403020204" pitchFamily="34" charset="0"/>
              </a:rPr>
              <a:t> built by Salt for his workers. He wanted them to live in decent houses and to be able to send their children to school.</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From 1853-1986 </a:t>
            </a:r>
            <a:r>
              <a:rPr lang="en-GB" dirty="0">
                <a:latin typeface="Source Sans Pro" panose="020B0503030403020204" pitchFamily="34" charset="0"/>
              </a:rPr>
              <a:t>Bradford people worked in the mill. Some families had come from other places in England, Scotland, Wales and Ireland.</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After the Second World War  workers from Europe and South Asia had jobs at Salts Mill</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In 1986 Salts Mill closed and the machinery was taken out.</a:t>
            </a:r>
          </a:p>
          <a:p>
            <a:endParaRPr lang="en-GB" sz="900" dirty="0" smtClean="0">
              <a:latin typeface="Source Sans Pro" panose="020B0503030403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9975" y="2420888"/>
            <a:ext cx="3891889" cy="3124631"/>
          </a:xfrm>
          <a:prstGeom prst="rect">
            <a:avLst/>
          </a:prstGeom>
        </p:spPr>
      </p:pic>
      <p:sp>
        <p:nvSpPr>
          <p:cNvPr id="6" name="Rectangle 5"/>
          <p:cNvSpPr/>
          <p:nvPr/>
        </p:nvSpPr>
        <p:spPr>
          <a:xfrm>
            <a:off x="4707755" y="5733256"/>
            <a:ext cx="3894109" cy="923330"/>
          </a:xfrm>
          <a:prstGeom prst="rect">
            <a:avLst/>
          </a:prstGeom>
        </p:spPr>
        <p:txBody>
          <a:bodyPr wrap="square">
            <a:spAutoFit/>
          </a:bodyPr>
          <a:lstStyle/>
          <a:p>
            <a:pPr marL="285750" indent="-285750">
              <a:buFont typeface="Arial" panose="020B0604020202020204" pitchFamily="34" charset="0"/>
              <a:buChar char="•"/>
            </a:pPr>
            <a:r>
              <a:rPr lang="en-GB" dirty="0">
                <a:latin typeface="Source Sans Pro" panose="020B0503030403020204" pitchFamily="34" charset="0"/>
              </a:rPr>
              <a:t>In 1987 it re-opened as a tourist attraction with an art gallery and shops. </a:t>
            </a:r>
          </a:p>
        </p:txBody>
      </p:sp>
    </p:spTree>
    <p:custDataLst>
      <p:tags r:id="rId1"/>
    </p:custDataLst>
    <p:extLst>
      <p:ext uri="{BB962C8B-B14F-4D97-AF65-F5344CB8AC3E}">
        <p14:creationId xmlns:p14="http://schemas.microsoft.com/office/powerpoint/2010/main" val="41126154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Record Sheet </a:t>
            </a:r>
            <a:endParaRPr lang="en-GB" sz="4000" b="1" dirty="0">
              <a:latin typeface="Source Sans Pro" panose="020B0503030403020204" pitchFamily="34" charset="0"/>
            </a:endParaRPr>
          </a:p>
          <a:p>
            <a:r>
              <a:rPr lang="en-GB" sz="4000" b="1" dirty="0" smtClean="0">
                <a:latin typeface="Source Sans Pro" panose="020B0503030403020204" pitchFamily="34" charset="0"/>
              </a:rPr>
              <a:t>Building name:</a:t>
            </a:r>
          </a:p>
        </p:txBody>
      </p:sp>
      <p:sp>
        <p:nvSpPr>
          <p:cNvPr id="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4"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5"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6"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7"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9"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0"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3"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4"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6"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Tree>
    <p:custDataLst>
      <p:tags r:id="rId1"/>
    </p:custDataLst>
    <p:extLst>
      <p:ext uri="{BB962C8B-B14F-4D97-AF65-F5344CB8AC3E}">
        <p14:creationId xmlns:p14="http://schemas.microsoft.com/office/powerpoint/2010/main" val="25264690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Record Sheet </a:t>
            </a:r>
            <a:endParaRPr lang="en-GB" sz="4000" b="1" dirty="0">
              <a:latin typeface="Source Sans Pro" panose="020B0503030403020204" pitchFamily="34" charset="0"/>
            </a:endParaRPr>
          </a:p>
          <a:p>
            <a:r>
              <a:rPr lang="en-GB" sz="4000" b="1" dirty="0" smtClean="0">
                <a:latin typeface="Source Sans Pro" panose="020B0503030403020204" pitchFamily="34" charset="0"/>
              </a:rPr>
              <a:t>Building name: </a:t>
            </a:r>
            <a:r>
              <a:rPr lang="fr-FR" sz="3200" b="1" i="1" dirty="0" err="1">
                <a:latin typeface="Source Sans Pro" panose="020B0503030403020204" pitchFamily="34" charset="0"/>
              </a:rPr>
              <a:t>Tablighul</a:t>
            </a:r>
            <a:r>
              <a:rPr lang="fr-FR" sz="3200" b="1" i="1" dirty="0">
                <a:latin typeface="Source Sans Pro" panose="020B0503030403020204" pitchFamily="34" charset="0"/>
              </a:rPr>
              <a:t> Islam </a:t>
            </a:r>
            <a:r>
              <a:rPr lang="fr-FR" sz="3200" b="1" i="1" dirty="0" err="1">
                <a:latin typeface="Source Sans Pro" panose="020B0503030403020204" pitchFamily="34" charset="0"/>
              </a:rPr>
              <a:t>Mosque</a:t>
            </a:r>
            <a:endParaRPr lang="en-GB" sz="3200" b="1" i="1" dirty="0" smtClean="0">
              <a:latin typeface="Source Sans Pro" panose="020B0503030403020204" pitchFamily="34" charset="0"/>
            </a:endParaRPr>
          </a:p>
        </p:txBody>
      </p:sp>
      <p:sp>
        <p:nvSpPr>
          <p:cNvPr id="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4"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5"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6"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7"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9"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0"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3"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4"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6"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27" name="TextBox 26"/>
          <p:cNvSpPr txBox="1"/>
          <p:nvPr/>
        </p:nvSpPr>
        <p:spPr>
          <a:xfrm rot="1599477">
            <a:off x="4811377" y="2736527"/>
            <a:ext cx="955711" cy="369332"/>
          </a:xfrm>
          <a:prstGeom prst="rect">
            <a:avLst/>
          </a:prstGeom>
          <a:noFill/>
        </p:spPr>
        <p:txBody>
          <a:bodyPr wrap="none" rtlCol="0">
            <a:spAutoFit/>
          </a:bodyPr>
          <a:lstStyle/>
          <a:p>
            <a:r>
              <a:rPr lang="en-GB" b="1" i="1" dirty="0" smtClean="0">
                <a:latin typeface="Source Sans Pro" panose="020B0503030403020204" pitchFamily="34" charset="0"/>
              </a:rPr>
              <a:t>Cinema</a:t>
            </a:r>
            <a:endParaRPr lang="en-GB" b="1" i="1" dirty="0">
              <a:latin typeface="Source Sans Pro" panose="020B0503030403020204" pitchFamily="34" charset="0"/>
            </a:endParaRPr>
          </a:p>
        </p:txBody>
      </p:sp>
      <p:sp>
        <p:nvSpPr>
          <p:cNvPr id="28" name="TextBox 27"/>
          <p:cNvSpPr txBox="1"/>
          <p:nvPr/>
        </p:nvSpPr>
        <p:spPr>
          <a:xfrm rot="5400000">
            <a:off x="5581841" y="3806098"/>
            <a:ext cx="761747" cy="646331"/>
          </a:xfrm>
          <a:prstGeom prst="rect">
            <a:avLst/>
          </a:prstGeom>
          <a:noFill/>
        </p:spPr>
        <p:txBody>
          <a:bodyPr wrap="none" rtlCol="0">
            <a:spAutoFit/>
          </a:bodyPr>
          <a:lstStyle/>
          <a:p>
            <a:pPr algn="ctr"/>
            <a:r>
              <a:rPr lang="en-GB" b="1" i="1" dirty="0" smtClean="0">
                <a:latin typeface="Source Sans Pro" panose="020B0503030403020204" pitchFamily="34" charset="0"/>
              </a:rPr>
              <a:t>Bingo</a:t>
            </a:r>
          </a:p>
          <a:p>
            <a:pPr algn="ctr"/>
            <a:r>
              <a:rPr lang="en-GB" b="1" i="1" dirty="0" smtClean="0">
                <a:latin typeface="Source Sans Pro" panose="020B0503030403020204" pitchFamily="34" charset="0"/>
              </a:rPr>
              <a:t>club</a:t>
            </a:r>
            <a:endParaRPr lang="en-GB" b="1" i="1" dirty="0">
              <a:latin typeface="Source Sans Pro" panose="020B0503030403020204" pitchFamily="34" charset="0"/>
            </a:endParaRPr>
          </a:p>
        </p:txBody>
      </p:sp>
      <p:sp>
        <p:nvSpPr>
          <p:cNvPr id="29" name="TextBox 28"/>
          <p:cNvSpPr txBox="1"/>
          <p:nvPr/>
        </p:nvSpPr>
        <p:spPr>
          <a:xfrm rot="8853114">
            <a:off x="4873250" y="4996060"/>
            <a:ext cx="801118" cy="646331"/>
          </a:xfrm>
          <a:prstGeom prst="rect">
            <a:avLst/>
          </a:prstGeom>
          <a:noFill/>
        </p:spPr>
        <p:txBody>
          <a:bodyPr wrap="none" rtlCol="0">
            <a:spAutoFit/>
          </a:bodyPr>
          <a:lstStyle/>
          <a:p>
            <a:pPr algn="ctr"/>
            <a:r>
              <a:rPr lang="en-GB" b="1" i="1" dirty="0" smtClean="0">
                <a:latin typeface="Source Sans Pro" panose="020B0503030403020204" pitchFamily="34" charset="0"/>
              </a:rPr>
              <a:t>Film</a:t>
            </a:r>
          </a:p>
          <a:p>
            <a:pPr algn="ctr"/>
            <a:r>
              <a:rPr lang="en-GB" b="1" i="1" dirty="0" smtClean="0">
                <a:latin typeface="Source Sans Pro" panose="020B0503030403020204" pitchFamily="34" charset="0"/>
              </a:rPr>
              <a:t>studio</a:t>
            </a:r>
            <a:endParaRPr lang="en-GB" b="1" i="1" dirty="0">
              <a:latin typeface="Source Sans Pro" panose="020B0503030403020204" pitchFamily="34" charset="0"/>
            </a:endParaRPr>
          </a:p>
        </p:txBody>
      </p:sp>
      <p:sp>
        <p:nvSpPr>
          <p:cNvPr id="30" name="TextBox 29"/>
          <p:cNvSpPr txBox="1"/>
          <p:nvPr/>
        </p:nvSpPr>
        <p:spPr>
          <a:xfrm rot="12389064">
            <a:off x="3384915" y="5243798"/>
            <a:ext cx="942887" cy="369332"/>
          </a:xfrm>
          <a:prstGeom prst="rect">
            <a:avLst/>
          </a:prstGeom>
          <a:noFill/>
        </p:spPr>
        <p:txBody>
          <a:bodyPr wrap="none" rtlCol="0">
            <a:spAutoFit/>
          </a:bodyPr>
          <a:lstStyle/>
          <a:p>
            <a:r>
              <a:rPr lang="en-GB" b="1" i="1" dirty="0" smtClean="0">
                <a:latin typeface="Source Sans Pro" panose="020B0503030403020204" pitchFamily="34" charset="0"/>
              </a:rPr>
              <a:t>Mosque</a:t>
            </a:r>
            <a:endParaRPr lang="en-GB" b="1" i="1" dirty="0">
              <a:latin typeface="Source Sans Pro" panose="020B0503030403020204" pitchFamily="34" charset="0"/>
            </a:endParaRPr>
          </a:p>
        </p:txBody>
      </p:sp>
      <p:sp>
        <p:nvSpPr>
          <p:cNvPr id="2" name="TextBox 1"/>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54376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0-#ppt_w/2"/>
                                          </p:val>
                                        </p:tav>
                                        <p:tav tm="100000">
                                          <p:val>
                                            <p:strVal val="#ppt_x"/>
                                          </p:val>
                                        </p:tav>
                                      </p:tavLst>
                                    </p:anim>
                                    <p:anim calcmode="lin" valueType="num">
                                      <p:cBhvr additive="base">
                                        <p:cTn id="8" dur="10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1000" fill="hold"/>
                                        <p:tgtEl>
                                          <p:spTgt spid="28"/>
                                        </p:tgtEl>
                                        <p:attrNameLst>
                                          <p:attrName>ppt_x</p:attrName>
                                        </p:attrNameLst>
                                      </p:cBhvr>
                                      <p:tavLst>
                                        <p:tav tm="0">
                                          <p:val>
                                            <p:strVal val="0-#ppt_w/2"/>
                                          </p:val>
                                        </p:tav>
                                        <p:tav tm="100000">
                                          <p:val>
                                            <p:strVal val="#ppt_x"/>
                                          </p:val>
                                        </p:tav>
                                      </p:tavLst>
                                    </p:anim>
                                    <p:anim calcmode="lin" valueType="num">
                                      <p:cBhvr additive="base">
                                        <p:cTn id="14" dur="10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0-#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1000" fill="hold"/>
                                        <p:tgtEl>
                                          <p:spTgt spid="30"/>
                                        </p:tgtEl>
                                        <p:attrNameLst>
                                          <p:attrName>ppt_x</p:attrName>
                                        </p:attrNameLst>
                                      </p:cBhvr>
                                      <p:tavLst>
                                        <p:tav tm="0">
                                          <p:val>
                                            <p:strVal val="0-#ppt_w/2"/>
                                          </p:val>
                                        </p:tav>
                                        <p:tav tm="100000">
                                          <p:val>
                                            <p:strVal val="#ppt_x"/>
                                          </p:val>
                                        </p:tav>
                                      </p:tavLst>
                                    </p:anim>
                                    <p:anim calcmode="lin" valueType="num">
                                      <p:cBhvr additive="base">
                                        <p:cTn id="26"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uses have our buildings had?</a:t>
            </a:r>
            <a:endParaRPr lang="en-GB" sz="3200" b="1" i="1" dirty="0" smtClean="0">
              <a:latin typeface="Source Sans Pro" panose="020B0503030403020204" pitchFamily="34" charset="0"/>
            </a:endParaRPr>
          </a:p>
        </p:txBody>
      </p:sp>
      <p:grpSp>
        <p:nvGrpSpPr>
          <p:cNvPr id="31" name="Group 30"/>
          <p:cNvGrpSpPr/>
          <p:nvPr/>
        </p:nvGrpSpPr>
        <p:grpSpPr>
          <a:xfrm>
            <a:off x="409818" y="1226930"/>
            <a:ext cx="2479034" cy="2479035"/>
            <a:chOff x="2033589" y="1651194"/>
            <a:chExt cx="5079998" cy="5080000"/>
          </a:xfrm>
        </p:grpSpPr>
        <p:sp>
          <p:nvSpPr>
            <p:cNvPr id="3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3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3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46" name="Group 45"/>
          <p:cNvGrpSpPr/>
          <p:nvPr/>
        </p:nvGrpSpPr>
        <p:grpSpPr>
          <a:xfrm>
            <a:off x="3284451" y="1226930"/>
            <a:ext cx="2479034" cy="2479035"/>
            <a:chOff x="2033589" y="1651194"/>
            <a:chExt cx="5079998" cy="5080000"/>
          </a:xfrm>
        </p:grpSpPr>
        <p:sp>
          <p:nvSpPr>
            <p:cNvPr id="4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5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61" name="Group 60"/>
          <p:cNvGrpSpPr/>
          <p:nvPr/>
        </p:nvGrpSpPr>
        <p:grpSpPr>
          <a:xfrm>
            <a:off x="6159085" y="1226930"/>
            <a:ext cx="2479034" cy="2479035"/>
            <a:chOff x="2033589" y="1651194"/>
            <a:chExt cx="5079998" cy="5080000"/>
          </a:xfrm>
        </p:grpSpPr>
        <p:sp>
          <p:nvSpPr>
            <p:cNvPr id="6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6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6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7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76" name="Group 75"/>
          <p:cNvGrpSpPr/>
          <p:nvPr/>
        </p:nvGrpSpPr>
        <p:grpSpPr>
          <a:xfrm>
            <a:off x="368761" y="4141291"/>
            <a:ext cx="2479034" cy="2479035"/>
            <a:chOff x="2033589" y="1651194"/>
            <a:chExt cx="5079998" cy="5080000"/>
          </a:xfrm>
        </p:grpSpPr>
        <p:sp>
          <p:nvSpPr>
            <p:cNvPr id="7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7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8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8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91" name="Group 90"/>
          <p:cNvGrpSpPr/>
          <p:nvPr/>
        </p:nvGrpSpPr>
        <p:grpSpPr>
          <a:xfrm>
            <a:off x="3243394" y="4141291"/>
            <a:ext cx="2479034" cy="2479035"/>
            <a:chOff x="2033589" y="1651194"/>
            <a:chExt cx="5079998" cy="5080000"/>
          </a:xfrm>
        </p:grpSpPr>
        <p:sp>
          <p:nvSpPr>
            <p:cNvPr id="9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9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9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0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0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106" name="Group 105"/>
          <p:cNvGrpSpPr/>
          <p:nvPr/>
        </p:nvGrpSpPr>
        <p:grpSpPr>
          <a:xfrm>
            <a:off x="6118028" y="4141291"/>
            <a:ext cx="2479034" cy="2479035"/>
            <a:chOff x="2033589" y="1651194"/>
            <a:chExt cx="5079998" cy="5080000"/>
          </a:xfrm>
        </p:grpSpPr>
        <p:sp>
          <p:nvSpPr>
            <p:cNvPr id="10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0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1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1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21" name="TextBox 120"/>
          <p:cNvSpPr txBox="1"/>
          <p:nvPr/>
        </p:nvSpPr>
        <p:spPr>
          <a:xfrm rot="1599477">
            <a:off x="1624636" y="1747366"/>
            <a:ext cx="772969" cy="307777"/>
          </a:xfrm>
          <a:prstGeom prst="rect">
            <a:avLst/>
          </a:prstGeom>
          <a:noFill/>
        </p:spPr>
        <p:txBody>
          <a:bodyPr wrap="none" rtlCol="0">
            <a:spAutoFit/>
          </a:bodyPr>
          <a:lstStyle/>
          <a:p>
            <a:r>
              <a:rPr lang="en-GB" sz="1400" b="1" i="1" dirty="0" smtClean="0">
                <a:latin typeface="Source Sans Pro" panose="020B0503030403020204" pitchFamily="34" charset="0"/>
              </a:rPr>
              <a:t>Cinema</a:t>
            </a:r>
            <a:endParaRPr lang="en-GB" sz="1400" b="1" i="1" dirty="0">
              <a:latin typeface="Source Sans Pro" panose="020B0503030403020204" pitchFamily="34" charset="0"/>
            </a:endParaRPr>
          </a:p>
        </p:txBody>
      </p:sp>
      <p:sp>
        <p:nvSpPr>
          <p:cNvPr id="122" name="TextBox 121"/>
          <p:cNvSpPr txBox="1"/>
          <p:nvPr/>
        </p:nvSpPr>
        <p:spPr>
          <a:xfrm rot="5400000">
            <a:off x="1955175" y="2209413"/>
            <a:ext cx="635109" cy="523220"/>
          </a:xfrm>
          <a:prstGeom prst="rect">
            <a:avLst/>
          </a:prstGeom>
          <a:noFill/>
        </p:spPr>
        <p:txBody>
          <a:bodyPr wrap="none" rtlCol="0">
            <a:spAutoFit/>
          </a:bodyPr>
          <a:lstStyle/>
          <a:p>
            <a:pPr algn="ctr"/>
            <a:r>
              <a:rPr lang="en-GB" sz="1400" b="1" i="1" dirty="0" smtClean="0">
                <a:latin typeface="Source Sans Pro" panose="020B0503030403020204" pitchFamily="34" charset="0"/>
              </a:rPr>
              <a:t>Bingo</a:t>
            </a:r>
          </a:p>
          <a:p>
            <a:pPr algn="ctr"/>
            <a:r>
              <a:rPr lang="en-GB" sz="1400" b="1" i="1" dirty="0" smtClean="0">
                <a:latin typeface="Source Sans Pro" panose="020B0503030403020204" pitchFamily="34" charset="0"/>
              </a:rPr>
              <a:t>club</a:t>
            </a:r>
            <a:endParaRPr lang="en-GB" sz="1400" b="1" i="1" dirty="0">
              <a:latin typeface="Source Sans Pro" panose="020B0503030403020204" pitchFamily="34" charset="0"/>
            </a:endParaRPr>
          </a:p>
        </p:txBody>
      </p:sp>
      <p:sp>
        <p:nvSpPr>
          <p:cNvPr id="123" name="TextBox 122"/>
          <p:cNvSpPr txBox="1"/>
          <p:nvPr/>
        </p:nvSpPr>
        <p:spPr>
          <a:xfrm rot="8696463">
            <a:off x="1627328" y="2764562"/>
            <a:ext cx="663771" cy="523220"/>
          </a:xfrm>
          <a:prstGeom prst="rect">
            <a:avLst/>
          </a:prstGeom>
          <a:noFill/>
        </p:spPr>
        <p:txBody>
          <a:bodyPr wrap="none" rtlCol="0">
            <a:spAutoFit/>
          </a:bodyPr>
          <a:lstStyle/>
          <a:p>
            <a:pPr algn="ctr"/>
            <a:r>
              <a:rPr lang="en-GB" sz="1400" b="1" i="1" dirty="0" smtClean="0">
                <a:latin typeface="Source Sans Pro" panose="020B0503030403020204" pitchFamily="34" charset="0"/>
              </a:rPr>
              <a:t>Film</a:t>
            </a:r>
          </a:p>
          <a:p>
            <a:pPr algn="ctr"/>
            <a:r>
              <a:rPr lang="en-GB" sz="1400" b="1" i="1" dirty="0" smtClean="0">
                <a:latin typeface="Source Sans Pro" panose="020B0503030403020204" pitchFamily="34" charset="0"/>
              </a:rPr>
              <a:t>studio</a:t>
            </a:r>
            <a:endParaRPr lang="en-GB" sz="1400" b="1" i="1" dirty="0">
              <a:latin typeface="Source Sans Pro" panose="020B0503030403020204" pitchFamily="34" charset="0"/>
            </a:endParaRPr>
          </a:p>
        </p:txBody>
      </p:sp>
      <p:sp>
        <p:nvSpPr>
          <p:cNvPr id="124" name="TextBox 123"/>
          <p:cNvSpPr txBox="1"/>
          <p:nvPr/>
        </p:nvSpPr>
        <p:spPr>
          <a:xfrm rot="12304908">
            <a:off x="910310" y="2938581"/>
            <a:ext cx="776175" cy="307777"/>
          </a:xfrm>
          <a:prstGeom prst="rect">
            <a:avLst/>
          </a:prstGeom>
          <a:noFill/>
        </p:spPr>
        <p:txBody>
          <a:bodyPr wrap="none" rtlCol="0">
            <a:spAutoFit/>
          </a:bodyPr>
          <a:lstStyle/>
          <a:p>
            <a:r>
              <a:rPr lang="en-GB" sz="1400" b="1" i="1" dirty="0" smtClean="0">
                <a:latin typeface="Source Sans Pro" panose="020B0503030403020204" pitchFamily="34" charset="0"/>
              </a:rPr>
              <a:t>Mosque</a:t>
            </a:r>
            <a:endParaRPr lang="en-GB" sz="1400" b="1" i="1" dirty="0">
              <a:latin typeface="Source Sans Pro" panose="020B0503030403020204" pitchFamily="34" charset="0"/>
            </a:endParaRPr>
          </a:p>
        </p:txBody>
      </p:sp>
      <p:sp>
        <p:nvSpPr>
          <p:cNvPr id="125" name="TextBox 124"/>
          <p:cNvSpPr txBox="1"/>
          <p:nvPr/>
        </p:nvSpPr>
        <p:spPr>
          <a:xfrm rot="1599477">
            <a:off x="4642737" y="1712301"/>
            <a:ext cx="486030" cy="307777"/>
          </a:xfrm>
          <a:prstGeom prst="rect">
            <a:avLst/>
          </a:prstGeom>
          <a:noFill/>
        </p:spPr>
        <p:txBody>
          <a:bodyPr wrap="none" rtlCol="0">
            <a:spAutoFit/>
          </a:bodyPr>
          <a:lstStyle/>
          <a:p>
            <a:r>
              <a:rPr lang="en-GB" sz="1400" b="1" i="1" dirty="0" smtClean="0">
                <a:latin typeface="Source Sans Pro" panose="020B0503030403020204" pitchFamily="34" charset="0"/>
              </a:rPr>
              <a:t>Pub</a:t>
            </a:r>
            <a:endParaRPr lang="en-GB" sz="1400" b="1" i="1" dirty="0">
              <a:latin typeface="Source Sans Pro" panose="020B0503030403020204" pitchFamily="34" charset="0"/>
            </a:endParaRPr>
          </a:p>
        </p:txBody>
      </p:sp>
      <p:sp>
        <p:nvSpPr>
          <p:cNvPr id="126" name="TextBox 125"/>
          <p:cNvSpPr txBox="1"/>
          <p:nvPr/>
        </p:nvSpPr>
        <p:spPr>
          <a:xfrm rot="5400000">
            <a:off x="4817025" y="2205613"/>
            <a:ext cx="773673" cy="523220"/>
          </a:xfrm>
          <a:prstGeom prst="rect">
            <a:avLst/>
          </a:prstGeom>
          <a:noFill/>
        </p:spPr>
        <p:txBody>
          <a:bodyPr wrap="none" rtlCol="0">
            <a:spAutoFit/>
          </a:bodyPr>
          <a:lstStyle/>
          <a:p>
            <a:pPr algn="ctr"/>
            <a:r>
              <a:rPr lang="en-GB" sz="1400" b="1" i="1" dirty="0" err="1" smtClean="0">
                <a:latin typeface="Source Sans Pro" panose="020B0503030403020204" pitchFamily="34" charset="0"/>
              </a:rPr>
              <a:t>Restau</a:t>
            </a:r>
            <a:r>
              <a:rPr lang="en-GB" sz="1400" b="1" i="1" dirty="0" smtClean="0">
                <a:latin typeface="Source Sans Pro" panose="020B0503030403020204" pitchFamily="34" charset="0"/>
              </a:rPr>
              <a:t>-</a:t>
            </a:r>
          </a:p>
          <a:p>
            <a:pPr algn="ctr"/>
            <a:r>
              <a:rPr lang="en-GB" sz="1400" b="1" i="1" dirty="0" smtClean="0">
                <a:latin typeface="Source Sans Pro" panose="020B0503030403020204" pitchFamily="34" charset="0"/>
              </a:rPr>
              <a:t>rant</a:t>
            </a:r>
            <a:endParaRPr lang="en-GB" sz="1400" b="1" i="1" dirty="0">
              <a:latin typeface="Source Sans Pro" panose="020B0503030403020204" pitchFamily="34" charset="0"/>
            </a:endParaRPr>
          </a:p>
        </p:txBody>
      </p:sp>
      <p:sp>
        <p:nvSpPr>
          <p:cNvPr id="127" name="TextBox 126"/>
          <p:cNvSpPr txBox="1"/>
          <p:nvPr/>
        </p:nvSpPr>
        <p:spPr>
          <a:xfrm rot="9179126">
            <a:off x="4493929" y="3004064"/>
            <a:ext cx="776175" cy="307777"/>
          </a:xfrm>
          <a:prstGeom prst="rect">
            <a:avLst/>
          </a:prstGeom>
          <a:noFill/>
        </p:spPr>
        <p:txBody>
          <a:bodyPr wrap="none" rtlCol="0">
            <a:spAutoFit/>
          </a:bodyPr>
          <a:lstStyle/>
          <a:p>
            <a:r>
              <a:rPr lang="en-GB" sz="1400" b="1" i="1" dirty="0" smtClean="0">
                <a:latin typeface="Source Sans Pro" panose="020B0503030403020204" pitchFamily="34" charset="0"/>
              </a:rPr>
              <a:t>Mosque</a:t>
            </a:r>
            <a:endParaRPr lang="en-GB" sz="1400" b="1" i="1" dirty="0">
              <a:latin typeface="Source Sans Pro" panose="020B0503030403020204" pitchFamily="34" charset="0"/>
            </a:endParaRPr>
          </a:p>
        </p:txBody>
      </p:sp>
      <p:sp>
        <p:nvSpPr>
          <p:cNvPr id="128" name="TextBox 127"/>
          <p:cNvSpPr txBox="1"/>
          <p:nvPr/>
        </p:nvSpPr>
        <p:spPr>
          <a:xfrm rot="1599477">
            <a:off x="7384840" y="1723970"/>
            <a:ext cx="727892" cy="307777"/>
          </a:xfrm>
          <a:prstGeom prst="rect">
            <a:avLst/>
          </a:prstGeom>
          <a:noFill/>
        </p:spPr>
        <p:txBody>
          <a:bodyPr wrap="none" rtlCol="0">
            <a:spAutoFit/>
          </a:bodyPr>
          <a:lstStyle/>
          <a:p>
            <a:r>
              <a:rPr lang="en-GB" sz="1400" b="1" i="1" dirty="0" smtClean="0">
                <a:latin typeface="Source Sans Pro" panose="020B0503030403020204" pitchFamily="34" charset="0"/>
              </a:rPr>
              <a:t>Church</a:t>
            </a:r>
            <a:endParaRPr lang="en-GB" sz="1400" b="1" i="1" dirty="0">
              <a:latin typeface="Source Sans Pro" panose="020B0503030403020204" pitchFamily="34" charset="0"/>
            </a:endParaRPr>
          </a:p>
        </p:txBody>
      </p:sp>
      <p:sp>
        <p:nvSpPr>
          <p:cNvPr id="129" name="TextBox 128"/>
          <p:cNvSpPr txBox="1"/>
          <p:nvPr/>
        </p:nvSpPr>
        <p:spPr>
          <a:xfrm rot="5400000">
            <a:off x="7680638" y="2190533"/>
            <a:ext cx="773673" cy="523220"/>
          </a:xfrm>
          <a:prstGeom prst="rect">
            <a:avLst/>
          </a:prstGeom>
          <a:noFill/>
        </p:spPr>
        <p:txBody>
          <a:bodyPr wrap="none" rtlCol="0">
            <a:spAutoFit/>
          </a:bodyPr>
          <a:lstStyle/>
          <a:p>
            <a:pPr algn="ctr"/>
            <a:r>
              <a:rPr lang="en-GB" sz="1400" b="1" i="1" dirty="0" err="1" smtClean="0">
                <a:latin typeface="Source Sans Pro" panose="020B0503030403020204" pitchFamily="34" charset="0"/>
              </a:rPr>
              <a:t>Restau</a:t>
            </a:r>
            <a:r>
              <a:rPr lang="en-GB" sz="1400" b="1" i="1" dirty="0" smtClean="0">
                <a:latin typeface="Source Sans Pro" panose="020B0503030403020204" pitchFamily="34" charset="0"/>
              </a:rPr>
              <a:t>-</a:t>
            </a:r>
          </a:p>
          <a:p>
            <a:pPr algn="ctr"/>
            <a:r>
              <a:rPr lang="en-GB" sz="1400" b="1" i="1" dirty="0" smtClean="0">
                <a:latin typeface="Source Sans Pro" panose="020B0503030403020204" pitchFamily="34" charset="0"/>
              </a:rPr>
              <a:t>rant</a:t>
            </a:r>
            <a:endParaRPr lang="en-GB" sz="1400" b="1" i="1" dirty="0">
              <a:latin typeface="Source Sans Pro" panose="020B0503030403020204" pitchFamily="34" charset="0"/>
            </a:endParaRPr>
          </a:p>
        </p:txBody>
      </p:sp>
      <p:sp>
        <p:nvSpPr>
          <p:cNvPr id="130" name="TextBox 129"/>
          <p:cNvSpPr txBox="1"/>
          <p:nvPr/>
        </p:nvSpPr>
        <p:spPr>
          <a:xfrm rot="9179126">
            <a:off x="7374825" y="2922348"/>
            <a:ext cx="790601" cy="307777"/>
          </a:xfrm>
          <a:prstGeom prst="rect">
            <a:avLst/>
          </a:prstGeom>
          <a:noFill/>
        </p:spPr>
        <p:txBody>
          <a:bodyPr wrap="none" rtlCol="0">
            <a:spAutoFit/>
          </a:bodyPr>
          <a:lstStyle/>
          <a:p>
            <a:r>
              <a:rPr lang="en-GB" sz="1400" b="1" i="1" dirty="0" smtClean="0">
                <a:latin typeface="Source Sans Pro" panose="020B0503030403020204" pitchFamily="34" charset="0"/>
              </a:rPr>
              <a:t>Nursery</a:t>
            </a:r>
            <a:endParaRPr lang="en-GB" sz="1400" b="1" i="1" dirty="0">
              <a:latin typeface="Source Sans Pro" panose="020B0503030403020204" pitchFamily="34" charset="0"/>
            </a:endParaRPr>
          </a:p>
        </p:txBody>
      </p:sp>
      <p:sp>
        <p:nvSpPr>
          <p:cNvPr id="131" name="TextBox 130"/>
          <p:cNvSpPr txBox="1"/>
          <p:nvPr/>
        </p:nvSpPr>
        <p:spPr>
          <a:xfrm rot="1599477">
            <a:off x="1628835" y="4619312"/>
            <a:ext cx="660758" cy="307777"/>
          </a:xfrm>
          <a:prstGeom prst="rect">
            <a:avLst/>
          </a:prstGeom>
          <a:noFill/>
        </p:spPr>
        <p:txBody>
          <a:bodyPr wrap="none" rtlCol="0">
            <a:spAutoFit/>
          </a:bodyPr>
          <a:lstStyle/>
          <a:p>
            <a:r>
              <a:rPr lang="en-GB" sz="1400" b="1" i="1" dirty="0" smtClean="0">
                <a:latin typeface="Source Sans Pro" panose="020B0503030403020204" pitchFamily="34" charset="0"/>
              </a:rPr>
              <a:t>House</a:t>
            </a:r>
            <a:endParaRPr lang="en-GB" sz="1400" b="1" i="1" dirty="0">
              <a:latin typeface="Source Sans Pro" panose="020B0503030403020204" pitchFamily="34" charset="0"/>
            </a:endParaRPr>
          </a:p>
        </p:txBody>
      </p:sp>
      <p:sp>
        <p:nvSpPr>
          <p:cNvPr id="132" name="TextBox 131"/>
          <p:cNvSpPr txBox="1"/>
          <p:nvPr/>
        </p:nvSpPr>
        <p:spPr>
          <a:xfrm rot="5400000">
            <a:off x="1910135" y="5196384"/>
            <a:ext cx="676083" cy="307777"/>
          </a:xfrm>
          <a:prstGeom prst="rect">
            <a:avLst/>
          </a:prstGeom>
          <a:noFill/>
        </p:spPr>
        <p:txBody>
          <a:bodyPr wrap="none" rtlCol="0">
            <a:spAutoFit/>
          </a:bodyPr>
          <a:lstStyle/>
          <a:p>
            <a:pPr algn="ctr"/>
            <a:r>
              <a:rPr lang="en-GB" sz="1400" b="1" i="1" dirty="0" smtClean="0">
                <a:latin typeface="Source Sans Pro" panose="020B0503030403020204" pitchFamily="34" charset="0"/>
              </a:rPr>
              <a:t>Hostel</a:t>
            </a:r>
            <a:endParaRPr lang="en-GB" sz="1400" b="1" i="1" dirty="0">
              <a:latin typeface="Source Sans Pro" panose="020B0503030403020204" pitchFamily="34" charset="0"/>
            </a:endParaRPr>
          </a:p>
        </p:txBody>
      </p:sp>
      <p:sp>
        <p:nvSpPr>
          <p:cNvPr id="133" name="TextBox 132"/>
          <p:cNvSpPr txBox="1"/>
          <p:nvPr/>
        </p:nvSpPr>
        <p:spPr>
          <a:xfrm rot="8901155">
            <a:off x="1669899" y="5852207"/>
            <a:ext cx="600742" cy="307777"/>
          </a:xfrm>
          <a:prstGeom prst="rect">
            <a:avLst/>
          </a:prstGeom>
          <a:noFill/>
        </p:spPr>
        <p:txBody>
          <a:bodyPr wrap="none" rtlCol="0">
            <a:spAutoFit/>
          </a:bodyPr>
          <a:lstStyle/>
          <a:p>
            <a:r>
              <a:rPr lang="en-GB" sz="1400" b="1" i="1" dirty="0" smtClean="0">
                <a:latin typeface="Source Sans Pro" panose="020B0503030403020204" pitchFamily="34" charset="0"/>
              </a:rPr>
              <a:t>Hotel</a:t>
            </a:r>
            <a:endParaRPr lang="en-GB" sz="1400" b="1" i="1" dirty="0">
              <a:latin typeface="Source Sans Pro" panose="020B0503030403020204" pitchFamily="34" charset="0"/>
            </a:endParaRPr>
          </a:p>
        </p:txBody>
      </p:sp>
      <p:sp>
        <p:nvSpPr>
          <p:cNvPr id="134" name="TextBox 133"/>
          <p:cNvSpPr txBox="1"/>
          <p:nvPr/>
        </p:nvSpPr>
        <p:spPr>
          <a:xfrm rot="1599477">
            <a:off x="4469901" y="4643447"/>
            <a:ext cx="727892" cy="307777"/>
          </a:xfrm>
          <a:prstGeom prst="rect">
            <a:avLst/>
          </a:prstGeom>
          <a:noFill/>
        </p:spPr>
        <p:txBody>
          <a:bodyPr wrap="none" rtlCol="0">
            <a:spAutoFit/>
          </a:bodyPr>
          <a:lstStyle/>
          <a:p>
            <a:r>
              <a:rPr lang="en-GB" sz="1400" b="1" i="1" dirty="0" smtClean="0">
                <a:latin typeface="Source Sans Pro" panose="020B0503030403020204" pitchFamily="34" charset="0"/>
              </a:rPr>
              <a:t>Church</a:t>
            </a:r>
            <a:endParaRPr lang="en-GB" sz="1400" b="1" i="1" dirty="0">
              <a:latin typeface="Source Sans Pro" panose="020B0503030403020204" pitchFamily="34" charset="0"/>
            </a:endParaRPr>
          </a:p>
        </p:txBody>
      </p:sp>
      <p:sp>
        <p:nvSpPr>
          <p:cNvPr id="135" name="TextBox 134"/>
          <p:cNvSpPr txBox="1"/>
          <p:nvPr/>
        </p:nvSpPr>
        <p:spPr>
          <a:xfrm rot="1599477">
            <a:off x="7292542" y="4608699"/>
            <a:ext cx="826188" cy="523220"/>
          </a:xfrm>
          <a:prstGeom prst="rect">
            <a:avLst/>
          </a:prstGeom>
          <a:noFill/>
        </p:spPr>
        <p:txBody>
          <a:bodyPr wrap="none" rtlCol="0">
            <a:spAutoFit/>
          </a:bodyPr>
          <a:lstStyle/>
          <a:p>
            <a:pPr algn="ctr"/>
            <a:r>
              <a:rPr lang="en-GB" sz="1400" b="1" i="1" dirty="0" smtClean="0">
                <a:latin typeface="Source Sans Pro" panose="020B0503030403020204" pitchFamily="34" charset="0"/>
              </a:rPr>
              <a:t>Factory/</a:t>
            </a:r>
          </a:p>
          <a:p>
            <a:pPr algn="ctr"/>
            <a:r>
              <a:rPr lang="en-GB" sz="1400" b="1" i="1" dirty="0" smtClean="0">
                <a:latin typeface="Source Sans Pro" panose="020B0503030403020204" pitchFamily="34" charset="0"/>
              </a:rPr>
              <a:t>Mill</a:t>
            </a:r>
            <a:endParaRPr lang="en-GB" sz="1400" b="1" i="1" dirty="0">
              <a:latin typeface="Source Sans Pro" panose="020B0503030403020204" pitchFamily="34" charset="0"/>
            </a:endParaRPr>
          </a:p>
        </p:txBody>
      </p:sp>
      <p:sp>
        <p:nvSpPr>
          <p:cNvPr id="136" name="TextBox 135"/>
          <p:cNvSpPr txBox="1"/>
          <p:nvPr/>
        </p:nvSpPr>
        <p:spPr>
          <a:xfrm rot="5400000">
            <a:off x="7702631" y="5115465"/>
            <a:ext cx="729687" cy="523220"/>
          </a:xfrm>
          <a:prstGeom prst="rect">
            <a:avLst/>
          </a:prstGeom>
          <a:noFill/>
        </p:spPr>
        <p:txBody>
          <a:bodyPr wrap="none" rtlCol="0">
            <a:spAutoFit/>
          </a:bodyPr>
          <a:lstStyle/>
          <a:p>
            <a:pPr algn="ctr"/>
            <a:r>
              <a:rPr lang="en-GB" sz="1400" b="1" i="1" dirty="0" smtClean="0">
                <a:latin typeface="Source Sans Pro" panose="020B0503030403020204" pitchFamily="34" charset="0"/>
              </a:rPr>
              <a:t>Art</a:t>
            </a:r>
          </a:p>
          <a:p>
            <a:pPr algn="ctr"/>
            <a:r>
              <a:rPr lang="en-GB" sz="1400" b="1" i="1" dirty="0" smtClean="0">
                <a:latin typeface="Source Sans Pro" panose="020B0503030403020204" pitchFamily="34" charset="0"/>
              </a:rPr>
              <a:t>gallery</a:t>
            </a:r>
            <a:endParaRPr lang="en-GB" sz="1400" b="1" i="1" dirty="0">
              <a:latin typeface="Source Sans Pro" panose="020B0503030403020204" pitchFamily="34" charset="0"/>
            </a:endParaRPr>
          </a:p>
        </p:txBody>
      </p:sp>
      <p:sp>
        <p:nvSpPr>
          <p:cNvPr id="137" name="TextBox 136"/>
          <p:cNvSpPr txBox="1"/>
          <p:nvPr/>
        </p:nvSpPr>
        <p:spPr>
          <a:xfrm rot="9179126">
            <a:off x="7391287" y="5852207"/>
            <a:ext cx="628698" cy="307777"/>
          </a:xfrm>
          <a:prstGeom prst="rect">
            <a:avLst/>
          </a:prstGeom>
          <a:noFill/>
        </p:spPr>
        <p:txBody>
          <a:bodyPr wrap="none" rtlCol="0">
            <a:spAutoFit/>
          </a:bodyPr>
          <a:lstStyle/>
          <a:p>
            <a:r>
              <a:rPr lang="en-GB" sz="1400" b="1" i="1" dirty="0" smtClean="0">
                <a:latin typeface="Source Sans Pro" panose="020B0503030403020204" pitchFamily="34" charset="0"/>
              </a:rPr>
              <a:t>shops</a:t>
            </a:r>
            <a:endParaRPr lang="en-GB" sz="1400" b="1" i="1"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370540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 calcmode="lin" valueType="num">
                                      <p:cBhvr additive="base">
                                        <p:cTn id="7" dur="1000" fill="hold"/>
                                        <p:tgtEl>
                                          <p:spTgt spid="121"/>
                                        </p:tgtEl>
                                        <p:attrNameLst>
                                          <p:attrName>ppt_x</p:attrName>
                                        </p:attrNameLst>
                                      </p:cBhvr>
                                      <p:tavLst>
                                        <p:tav tm="0">
                                          <p:val>
                                            <p:strVal val="0-#ppt_w/2"/>
                                          </p:val>
                                        </p:tav>
                                        <p:tav tm="100000">
                                          <p:val>
                                            <p:strVal val="#ppt_x"/>
                                          </p:val>
                                        </p:tav>
                                      </p:tavLst>
                                    </p:anim>
                                    <p:anim calcmode="lin" valueType="num">
                                      <p:cBhvr additive="base">
                                        <p:cTn id="8" dur="1000" fill="hold"/>
                                        <p:tgtEl>
                                          <p:spTgt spid="1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
                                        </p:tgtEl>
                                        <p:attrNameLst>
                                          <p:attrName>style.visibility</p:attrName>
                                        </p:attrNameLst>
                                      </p:cBhvr>
                                      <p:to>
                                        <p:strVal val="visible"/>
                                      </p:to>
                                    </p:set>
                                    <p:anim calcmode="lin" valueType="num">
                                      <p:cBhvr additive="base">
                                        <p:cTn id="13" dur="1000" fill="hold"/>
                                        <p:tgtEl>
                                          <p:spTgt spid="122"/>
                                        </p:tgtEl>
                                        <p:attrNameLst>
                                          <p:attrName>ppt_x</p:attrName>
                                        </p:attrNameLst>
                                      </p:cBhvr>
                                      <p:tavLst>
                                        <p:tav tm="0">
                                          <p:val>
                                            <p:strVal val="0-#ppt_w/2"/>
                                          </p:val>
                                        </p:tav>
                                        <p:tav tm="100000">
                                          <p:val>
                                            <p:strVal val="#ppt_x"/>
                                          </p:val>
                                        </p:tav>
                                      </p:tavLst>
                                    </p:anim>
                                    <p:anim calcmode="lin" valueType="num">
                                      <p:cBhvr additive="base">
                                        <p:cTn id="14" dur="1000" fill="hold"/>
                                        <p:tgtEl>
                                          <p:spTgt spid="12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1000" fill="hold"/>
                                        <p:tgtEl>
                                          <p:spTgt spid="123"/>
                                        </p:tgtEl>
                                        <p:attrNameLst>
                                          <p:attrName>ppt_x</p:attrName>
                                        </p:attrNameLst>
                                      </p:cBhvr>
                                      <p:tavLst>
                                        <p:tav tm="0">
                                          <p:val>
                                            <p:strVal val="0-#ppt_w/2"/>
                                          </p:val>
                                        </p:tav>
                                        <p:tav tm="100000">
                                          <p:val>
                                            <p:strVal val="#ppt_x"/>
                                          </p:val>
                                        </p:tav>
                                      </p:tavLst>
                                    </p:anim>
                                    <p:anim calcmode="lin" valueType="num">
                                      <p:cBhvr additive="base">
                                        <p:cTn id="20" dur="1000" fill="hold"/>
                                        <p:tgtEl>
                                          <p:spTgt spid="12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4"/>
                                        </p:tgtEl>
                                        <p:attrNameLst>
                                          <p:attrName>style.visibility</p:attrName>
                                        </p:attrNameLst>
                                      </p:cBhvr>
                                      <p:to>
                                        <p:strVal val="visible"/>
                                      </p:to>
                                    </p:set>
                                    <p:anim calcmode="lin" valueType="num">
                                      <p:cBhvr additive="base">
                                        <p:cTn id="25" dur="1000" fill="hold"/>
                                        <p:tgtEl>
                                          <p:spTgt spid="124"/>
                                        </p:tgtEl>
                                        <p:attrNameLst>
                                          <p:attrName>ppt_x</p:attrName>
                                        </p:attrNameLst>
                                      </p:cBhvr>
                                      <p:tavLst>
                                        <p:tav tm="0">
                                          <p:val>
                                            <p:strVal val="0-#ppt_w/2"/>
                                          </p:val>
                                        </p:tav>
                                        <p:tav tm="100000">
                                          <p:val>
                                            <p:strVal val="#ppt_x"/>
                                          </p:val>
                                        </p:tav>
                                      </p:tavLst>
                                    </p:anim>
                                    <p:anim calcmode="lin" valueType="num">
                                      <p:cBhvr additive="base">
                                        <p:cTn id="26" dur="1000" fill="hold"/>
                                        <p:tgtEl>
                                          <p:spTgt spid="12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1000" fill="hold"/>
                                        <p:tgtEl>
                                          <p:spTgt spid="125"/>
                                        </p:tgtEl>
                                        <p:attrNameLst>
                                          <p:attrName>ppt_x</p:attrName>
                                        </p:attrNameLst>
                                      </p:cBhvr>
                                      <p:tavLst>
                                        <p:tav tm="0">
                                          <p:val>
                                            <p:strVal val="0-#ppt_w/2"/>
                                          </p:val>
                                        </p:tav>
                                        <p:tav tm="100000">
                                          <p:val>
                                            <p:strVal val="#ppt_x"/>
                                          </p:val>
                                        </p:tav>
                                      </p:tavLst>
                                    </p:anim>
                                    <p:anim calcmode="lin" valueType="num">
                                      <p:cBhvr additive="base">
                                        <p:cTn id="32" dur="1000" fill="hold"/>
                                        <p:tgtEl>
                                          <p:spTgt spid="12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6"/>
                                        </p:tgtEl>
                                        <p:attrNameLst>
                                          <p:attrName>style.visibility</p:attrName>
                                        </p:attrNameLst>
                                      </p:cBhvr>
                                      <p:to>
                                        <p:strVal val="visible"/>
                                      </p:to>
                                    </p:set>
                                    <p:anim calcmode="lin" valueType="num">
                                      <p:cBhvr additive="base">
                                        <p:cTn id="37" dur="1000" fill="hold"/>
                                        <p:tgtEl>
                                          <p:spTgt spid="126"/>
                                        </p:tgtEl>
                                        <p:attrNameLst>
                                          <p:attrName>ppt_x</p:attrName>
                                        </p:attrNameLst>
                                      </p:cBhvr>
                                      <p:tavLst>
                                        <p:tav tm="0">
                                          <p:val>
                                            <p:strVal val="0-#ppt_w/2"/>
                                          </p:val>
                                        </p:tav>
                                        <p:tav tm="100000">
                                          <p:val>
                                            <p:strVal val="#ppt_x"/>
                                          </p:val>
                                        </p:tav>
                                      </p:tavLst>
                                    </p:anim>
                                    <p:anim calcmode="lin" valueType="num">
                                      <p:cBhvr additive="base">
                                        <p:cTn id="38" dur="1000" fill="hold"/>
                                        <p:tgtEl>
                                          <p:spTgt spid="12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27"/>
                                        </p:tgtEl>
                                        <p:attrNameLst>
                                          <p:attrName>style.visibility</p:attrName>
                                        </p:attrNameLst>
                                      </p:cBhvr>
                                      <p:to>
                                        <p:strVal val="visible"/>
                                      </p:to>
                                    </p:set>
                                    <p:anim calcmode="lin" valueType="num">
                                      <p:cBhvr additive="base">
                                        <p:cTn id="43" dur="1000" fill="hold"/>
                                        <p:tgtEl>
                                          <p:spTgt spid="127"/>
                                        </p:tgtEl>
                                        <p:attrNameLst>
                                          <p:attrName>ppt_x</p:attrName>
                                        </p:attrNameLst>
                                      </p:cBhvr>
                                      <p:tavLst>
                                        <p:tav tm="0">
                                          <p:val>
                                            <p:strVal val="0-#ppt_w/2"/>
                                          </p:val>
                                        </p:tav>
                                        <p:tav tm="100000">
                                          <p:val>
                                            <p:strVal val="#ppt_x"/>
                                          </p:val>
                                        </p:tav>
                                      </p:tavLst>
                                    </p:anim>
                                    <p:anim calcmode="lin" valueType="num">
                                      <p:cBhvr additive="base">
                                        <p:cTn id="44" dur="1000" fill="hold"/>
                                        <p:tgtEl>
                                          <p:spTgt spid="12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28"/>
                                        </p:tgtEl>
                                        <p:attrNameLst>
                                          <p:attrName>style.visibility</p:attrName>
                                        </p:attrNameLst>
                                      </p:cBhvr>
                                      <p:to>
                                        <p:strVal val="visible"/>
                                      </p:to>
                                    </p:set>
                                    <p:anim calcmode="lin" valueType="num">
                                      <p:cBhvr additive="base">
                                        <p:cTn id="49" dur="1000" fill="hold"/>
                                        <p:tgtEl>
                                          <p:spTgt spid="128"/>
                                        </p:tgtEl>
                                        <p:attrNameLst>
                                          <p:attrName>ppt_x</p:attrName>
                                        </p:attrNameLst>
                                      </p:cBhvr>
                                      <p:tavLst>
                                        <p:tav tm="0">
                                          <p:val>
                                            <p:strVal val="0-#ppt_w/2"/>
                                          </p:val>
                                        </p:tav>
                                        <p:tav tm="100000">
                                          <p:val>
                                            <p:strVal val="#ppt_x"/>
                                          </p:val>
                                        </p:tav>
                                      </p:tavLst>
                                    </p:anim>
                                    <p:anim calcmode="lin" valueType="num">
                                      <p:cBhvr additive="base">
                                        <p:cTn id="50" dur="1000" fill="hold"/>
                                        <p:tgtEl>
                                          <p:spTgt spid="128"/>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29"/>
                                        </p:tgtEl>
                                        <p:attrNameLst>
                                          <p:attrName>style.visibility</p:attrName>
                                        </p:attrNameLst>
                                      </p:cBhvr>
                                      <p:to>
                                        <p:strVal val="visible"/>
                                      </p:to>
                                    </p:set>
                                    <p:anim calcmode="lin" valueType="num">
                                      <p:cBhvr additive="base">
                                        <p:cTn id="55" dur="1000" fill="hold"/>
                                        <p:tgtEl>
                                          <p:spTgt spid="129"/>
                                        </p:tgtEl>
                                        <p:attrNameLst>
                                          <p:attrName>ppt_x</p:attrName>
                                        </p:attrNameLst>
                                      </p:cBhvr>
                                      <p:tavLst>
                                        <p:tav tm="0">
                                          <p:val>
                                            <p:strVal val="0-#ppt_w/2"/>
                                          </p:val>
                                        </p:tav>
                                        <p:tav tm="100000">
                                          <p:val>
                                            <p:strVal val="#ppt_x"/>
                                          </p:val>
                                        </p:tav>
                                      </p:tavLst>
                                    </p:anim>
                                    <p:anim calcmode="lin" valueType="num">
                                      <p:cBhvr additive="base">
                                        <p:cTn id="56" dur="1000" fill="hold"/>
                                        <p:tgtEl>
                                          <p:spTgt spid="129"/>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30"/>
                                        </p:tgtEl>
                                        <p:attrNameLst>
                                          <p:attrName>style.visibility</p:attrName>
                                        </p:attrNameLst>
                                      </p:cBhvr>
                                      <p:to>
                                        <p:strVal val="visible"/>
                                      </p:to>
                                    </p:set>
                                    <p:anim calcmode="lin" valueType="num">
                                      <p:cBhvr additive="base">
                                        <p:cTn id="61" dur="1000" fill="hold"/>
                                        <p:tgtEl>
                                          <p:spTgt spid="130"/>
                                        </p:tgtEl>
                                        <p:attrNameLst>
                                          <p:attrName>ppt_x</p:attrName>
                                        </p:attrNameLst>
                                      </p:cBhvr>
                                      <p:tavLst>
                                        <p:tav tm="0">
                                          <p:val>
                                            <p:strVal val="0-#ppt_w/2"/>
                                          </p:val>
                                        </p:tav>
                                        <p:tav tm="100000">
                                          <p:val>
                                            <p:strVal val="#ppt_x"/>
                                          </p:val>
                                        </p:tav>
                                      </p:tavLst>
                                    </p:anim>
                                    <p:anim calcmode="lin" valueType="num">
                                      <p:cBhvr additive="base">
                                        <p:cTn id="62" dur="1000" fill="hold"/>
                                        <p:tgtEl>
                                          <p:spTgt spid="130"/>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31"/>
                                        </p:tgtEl>
                                        <p:attrNameLst>
                                          <p:attrName>style.visibility</p:attrName>
                                        </p:attrNameLst>
                                      </p:cBhvr>
                                      <p:to>
                                        <p:strVal val="visible"/>
                                      </p:to>
                                    </p:set>
                                    <p:anim calcmode="lin" valueType="num">
                                      <p:cBhvr additive="base">
                                        <p:cTn id="67" dur="1000" fill="hold"/>
                                        <p:tgtEl>
                                          <p:spTgt spid="131"/>
                                        </p:tgtEl>
                                        <p:attrNameLst>
                                          <p:attrName>ppt_x</p:attrName>
                                        </p:attrNameLst>
                                      </p:cBhvr>
                                      <p:tavLst>
                                        <p:tav tm="0">
                                          <p:val>
                                            <p:strVal val="0-#ppt_w/2"/>
                                          </p:val>
                                        </p:tav>
                                        <p:tav tm="100000">
                                          <p:val>
                                            <p:strVal val="#ppt_x"/>
                                          </p:val>
                                        </p:tav>
                                      </p:tavLst>
                                    </p:anim>
                                    <p:anim calcmode="lin" valueType="num">
                                      <p:cBhvr additive="base">
                                        <p:cTn id="68" dur="1000" fill="hold"/>
                                        <p:tgtEl>
                                          <p:spTgt spid="131"/>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32"/>
                                        </p:tgtEl>
                                        <p:attrNameLst>
                                          <p:attrName>style.visibility</p:attrName>
                                        </p:attrNameLst>
                                      </p:cBhvr>
                                      <p:to>
                                        <p:strVal val="visible"/>
                                      </p:to>
                                    </p:set>
                                    <p:anim calcmode="lin" valueType="num">
                                      <p:cBhvr additive="base">
                                        <p:cTn id="73" dur="1000" fill="hold"/>
                                        <p:tgtEl>
                                          <p:spTgt spid="132"/>
                                        </p:tgtEl>
                                        <p:attrNameLst>
                                          <p:attrName>ppt_x</p:attrName>
                                        </p:attrNameLst>
                                      </p:cBhvr>
                                      <p:tavLst>
                                        <p:tav tm="0">
                                          <p:val>
                                            <p:strVal val="0-#ppt_w/2"/>
                                          </p:val>
                                        </p:tav>
                                        <p:tav tm="100000">
                                          <p:val>
                                            <p:strVal val="#ppt_x"/>
                                          </p:val>
                                        </p:tav>
                                      </p:tavLst>
                                    </p:anim>
                                    <p:anim calcmode="lin" valueType="num">
                                      <p:cBhvr additive="base">
                                        <p:cTn id="74" dur="1000" fill="hold"/>
                                        <p:tgtEl>
                                          <p:spTgt spid="132"/>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133"/>
                                        </p:tgtEl>
                                        <p:attrNameLst>
                                          <p:attrName>style.visibility</p:attrName>
                                        </p:attrNameLst>
                                      </p:cBhvr>
                                      <p:to>
                                        <p:strVal val="visible"/>
                                      </p:to>
                                    </p:set>
                                    <p:anim calcmode="lin" valueType="num">
                                      <p:cBhvr additive="base">
                                        <p:cTn id="79" dur="1000" fill="hold"/>
                                        <p:tgtEl>
                                          <p:spTgt spid="133"/>
                                        </p:tgtEl>
                                        <p:attrNameLst>
                                          <p:attrName>ppt_x</p:attrName>
                                        </p:attrNameLst>
                                      </p:cBhvr>
                                      <p:tavLst>
                                        <p:tav tm="0">
                                          <p:val>
                                            <p:strVal val="0-#ppt_w/2"/>
                                          </p:val>
                                        </p:tav>
                                        <p:tav tm="100000">
                                          <p:val>
                                            <p:strVal val="#ppt_x"/>
                                          </p:val>
                                        </p:tav>
                                      </p:tavLst>
                                    </p:anim>
                                    <p:anim calcmode="lin" valueType="num">
                                      <p:cBhvr additive="base">
                                        <p:cTn id="80" dur="1000" fill="hold"/>
                                        <p:tgtEl>
                                          <p:spTgt spid="133"/>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134"/>
                                        </p:tgtEl>
                                        <p:attrNameLst>
                                          <p:attrName>style.visibility</p:attrName>
                                        </p:attrNameLst>
                                      </p:cBhvr>
                                      <p:to>
                                        <p:strVal val="visible"/>
                                      </p:to>
                                    </p:set>
                                    <p:anim calcmode="lin" valueType="num">
                                      <p:cBhvr additive="base">
                                        <p:cTn id="85" dur="1000" fill="hold"/>
                                        <p:tgtEl>
                                          <p:spTgt spid="134"/>
                                        </p:tgtEl>
                                        <p:attrNameLst>
                                          <p:attrName>ppt_x</p:attrName>
                                        </p:attrNameLst>
                                      </p:cBhvr>
                                      <p:tavLst>
                                        <p:tav tm="0">
                                          <p:val>
                                            <p:strVal val="0-#ppt_w/2"/>
                                          </p:val>
                                        </p:tav>
                                        <p:tav tm="100000">
                                          <p:val>
                                            <p:strVal val="#ppt_x"/>
                                          </p:val>
                                        </p:tav>
                                      </p:tavLst>
                                    </p:anim>
                                    <p:anim calcmode="lin" valueType="num">
                                      <p:cBhvr additive="base">
                                        <p:cTn id="86" dur="1000" fill="hold"/>
                                        <p:tgtEl>
                                          <p:spTgt spid="134"/>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35"/>
                                        </p:tgtEl>
                                        <p:attrNameLst>
                                          <p:attrName>style.visibility</p:attrName>
                                        </p:attrNameLst>
                                      </p:cBhvr>
                                      <p:to>
                                        <p:strVal val="visible"/>
                                      </p:to>
                                    </p:set>
                                    <p:anim calcmode="lin" valueType="num">
                                      <p:cBhvr additive="base">
                                        <p:cTn id="91" dur="1000" fill="hold"/>
                                        <p:tgtEl>
                                          <p:spTgt spid="135"/>
                                        </p:tgtEl>
                                        <p:attrNameLst>
                                          <p:attrName>ppt_x</p:attrName>
                                        </p:attrNameLst>
                                      </p:cBhvr>
                                      <p:tavLst>
                                        <p:tav tm="0">
                                          <p:val>
                                            <p:strVal val="0-#ppt_w/2"/>
                                          </p:val>
                                        </p:tav>
                                        <p:tav tm="100000">
                                          <p:val>
                                            <p:strVal val="#ppt_x"/>
                                          </p:val>
                                        </p:tav>
                                      </p:tavLst>
                                    </p:anim>
                                    <p:anim calcmode="lin" valueType="num">
                                      <p:cBhvr additive="base">
                                        <p:cTn id="92" dur="1000" fill="hold"/>
                                        <p:tgtEl>
                                          <p:spTgt spid="135"/>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136"/>
                                        </p:tgtEl>
                                        <p:attrNameLst>
                                          <p:attrName>style.visibility</p:attrName>
                                        </p:attrNameLst>
                                      </p:cBhvr>
                                      <p:to>
                                        <p:strVal val="visible"/>
                                      </p:to>
                                    </p:set>
                                    <p:anim calcmode="lin" valueType="num">
                                      <p:cBhvr additive="base">
                                        <p:cTn id="97" dur="1000" fill="hold"/>
                                        <p:tgtEl>
                                          <p:spTgt spid="136"/>
                                        </p:tgtEl>
                                        <p:attrNameLst>
                                          <p:attrName>ppt_x</p:attrName>
                                        </p:attrNameLst>
                                      </p:cBhvr>
                                      <p:tavLst>
                                        <p:tav tm="0">
                                          <p:val>
                                            <p:strVal val="0-#ppt_w/2"/>
                                          </p:val>
                                        </p:tav>
                                        <p:tav tm="100000">
                                          <p:val>
                                            <p:strVal val="#ppt_x"/>
                                          </p:val>
                                        </p:tav>
                                      </p:tavLst>
                                    </p:anim>
                                    <p:anim calcmode="lin" valueType="num">
                                      <p:cBhvr additive="base">
                                        <p:cTn id="98" dur="1000" fill="hold"/>
                                        <p:tgtEl>
                                          <p:spTgt spid="136"/>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137"/>
                                        </p:tgtEl>
                                        <p:attrNameLst>
                                          <p:attrName>style.visibility</p:attrName>
                                        </p:attrNameLst>
                                      </p:cBhvr>
                                      <p:to>
                                        <p:strVal val="visible"/>
                                      </p:to>
                                    </p:set>
                                    <p:anim calcmode="lin" valueType="num">
                                      <p:cBhvr additive="base">
                                        <p:cTn id="103" dur="1000" fill="hold"/>
                                        <p:tgtEl>
                                          <p:spTgt spid="137"/>
                                        </p:tgtEl>
                                        <p:attrNameLst>
                                          <p:attrName>ppt_x</p:attrName>
                                        </p:attrNameLst>
                                      </p:cBhvr>
                                      <p:tavLst>
                                        <p:tav tm="0">
                                          <p:val>
                                            <p:strVal val="0-#ppt_w/2"/>
                                          </p:val>
                                        </p:tav>
                                        <p:tav tm="100000">
                                          <p:val>
                                            <p:strVal val="#ppt_x"/>
                                          </p:val>
                                        </p:tav>
                                      </p:tavLst>
                                    </p:anim>
                                    <p:anim calcmode="lin" valueType="num">
                                      <p:cBhvr additive="base">
                                        <p:cTn id="104" dur="1000" fill="hold"/>
                                        <p:tgtEl>
                                          <p:spTgt spid="1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122" grpId="0"/>
      <p:bldP spid="123" grpId="0"/>
      <p:bldP spid="124" grpId="0"/>
      <p:bldP spid="125" grpId="0"/>
      <p:bldP spid="126" grpId="0"/>
      <p:bldP spid="127" grpId="0"/>
      <p:bldP spid="128" grpId="0"/>
      <p:bldP spid="129" grpId="0"/>
      <p:bldP spid="130" grpId="0"/>
      <p:bldP spid="131" grpId="0"/>
      <p:bldP spid="132" grpId="0"/>
      <p:bldP spid="133" grpId="0"/>
      <p:bldP spid="134" grpId="0"/>
      <p:bldP spid="135" grpId="0"/>
      <p:bldP spid="136" grpId="0"/>
      <p:bldP spid="13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What </a:t>
            </a:r>
            <a:r>
              <a:rPr lang="en-GB" sz="4000" b="1" dirty="0" smtClean="0">
                <a:latin typeface="Source Sans Pro" panose="020B0503030403020204" pitchFamily="34" charset="0"/>
              </a:rPr>
              <a:t>kind </a:t>
            </a:r>
            <a:r>
              <a:rPr lang="en-GB" sz="4000" b="1" dirty="0">
                <a:latin typeface="Source Sans Pro" panose="020B0503030403020204" pitchFamily="34" charset="0"/>
              </a:rPr>
              <a:t>of places have these Bradford buildings been?</a:t>
            </a:r>
            <a:endParaRPr lang="en-GB" sz="3200" b="1" i="1" dirty="0" smtClean="0">
              <a:latin typeface="Source Sans Pro" panose="020B0503030403020204" pitchFamily="34" charset="0"/>
            </a:endParaRPr>
          </a:p>
        </p:txBody>
      </p:sp>
      <p:sp>
        <p:nvSpPr>
          <p:cNvPr id="2" name="TextBox 1"/>
          <p:cNvSpPr txBox="1"/>
          <p:nvPr/>
        </p:nvSpPr>
        <p:spPr>
          <a:xfrm>
            <a:off x="410645" y="2060848"/>
            <a:ext cx="4260077" cy="4154984"/>
          </a:xfrm>
          <a:prstGeom prst="rect">
            <a:avLst/>
          </a:prstGeom>
          <a:noFill/>
        </p:spPr>
        <p:txBody>
          <a:bodyPr wrap="none" rtlCol="0">
            <a:spAutoFit/>
          </a:bodyPr>
          <a:lstStyle/>
          <a:p>
            <a:pPr marL="342900" indent="-342900">
              <a:buFont typeface="Arial" panose="020B0604020202020204" pitchFamily="34" charset="0"/>
              <a:buChar char="•"/>
            </a:pPr>
            <a:r>
              <a:rPr lang="en-GB" sz="2400" dirty="0">
                <a:latin typeface="Source Sans Pro" panose="020B0503030403020204" pitchFamily="34" charset="0"/>
              </a:rPr>
              <a:t>A place for meeting people </a:t>
            </a:r>
            <a:r>
              <a:rPr lang="en-GB" sz="2400" dirty="0" smtClean="0">
                <a:latin typeface="Source Sans Pro" panose="020B0503030403020204" pitchFamily="34" charset="0"/>
              </a:rPr>
              <a:t>in</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eat and drink </a:t>
            </a:r>
            <a:r>
              <a:rPr lang="en-GB" sz="2400" dirty="0" smtClean="0">
                <a:latin typeface="Source Sans Pro" panose="020B0503030403020204" pitchFamily="34" charset="0"/>
              </a:rPr>
              <a:t>in</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enjoy yourself </a:t>
            </a:r>
            <a:r>
              <a:rPr lang="en-GB" sz="2400" dirty="0" smtClean="0">
                <a:latin typeface="Source Sans Pro" panose="020B0503030403020204" pitchFamily="34" charset="0"/>
              </a:rPr>
              <a:t>in</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stay in for a  </a:t>
            </a:r>
            <a:r>
              <a:rPr lang="en-GB" sz="2400" dirty="0" smtClean="0">
                <a:latin typeface="Source Sans Pro" panose="020B0503030403020204" pitchFamily="34" charset="0"/>
              </a:rPr>
              <a:t>while</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worship </a:t>
            </a:r>
            <a:r>
              <a:rPr lang="en-GB" sz="2400" dirty="0" smtClean="0">
                <a:latin typeface="Source Sans Pro" panose="020B0503030403020204" pitchFamily="34" charset="0"/>
              </a:rPr>
              <a:t>in</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gamble in </a:t>
            </a:r>
          </a:p>
        </p:txBody>
      </p:sp>
      <p:sp>
        <p:nvSpPr>
          <p:cNvPr id="3" name="TextBox 2"/>
          <p:cNvSpPr txBox="1"/>
          <p:nvPr/>
        </p:nvSpPr>
        <p:spPr>
          <a:xfrm>
            <a:off x="4906878" y="2072985"/>
            <a:ext cx="4237122" cy="4154984"/>
          </a:xfrm>
          <a:prstGeom prst="rect">
            <a:avLst/>
          </a:prstGeom>
          <a:noFill/>
        </p:spPr>
        <p:txBody>
          <a:bodyPr wrap="none" rtlCol="0">
            <a:spAutoFit/>
          </a:bodyPr>
          <a:lstStyle/>
          <a:p>
            <a:pPr marL="342900" indent="-342900">
              <a:buFont typeface="Arial" panose="020B0604020202020204" pitchFamily="34" charset="0"/>
              <a:buChar char="•"/>
            </a:pPr>
            <a:r>
              <a:rPr lang="en-GB" sz="2400" dirty="0">
                <a:latin typeface="Source Sans Pro" panose="020B0503030403020204" pitchFamily="34" charset="0"/>
              </a:rPr>
              <a:t>A place to buy and sell </a:t>
            </a:r>
            <a:r>
              <a:rPr lang="en-GB" sz="2400" dirty="0" smtClean="0">
                <a:latin typeface="Source Sans Pro" panose="020B0503030403020204" pitchFamily="34" charset="0"/>
              </a:rPr>
              <a:t>in</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in live in as a </a:t>
            </a:r>
            <a:r>
              <a:rPr lang="en-GB" sz="2400" dirty="0" smtClean="0">
                <a:latin typeface="Source Sans Pro" panose="020B0503030403020204" pitchFamily="34" charset="0"/>
              </a:rPr>
              <a:t>home</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work </a:t>
            </a:r>
            <a:r>
              <a:rPr lang="en-GB" sz="2400" dirty="0" smtClean="0">
                <a:latin typeface="Source Sans Pro" panose="020B0503030403020204" pitchFamily="34" charset="0"/>
              </a:rPr>
              <a:t>in</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help sick people </a:t>
            </a:r>
            <a:r>
              <a:rPr lang="en-GB" sz="2400" dirty="0" smtClean="0">
                <a:latin typeface="Source Sans Pro" panose="020B0503030403020204" pitchFamily="34" charset="0"/>
              </a:rPr>
              <a:t>in</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learn </a:t>
            </a:r>
            <a:r>
              <a:rPr lang="en-GB" sz="2400" dirty="0" smtClean="0">
                <a:latin typeface="Source Sans Pro" panose="020B0503030403020204" pitchFamily="34" charset="0"/>
              </a:rPr>
              <a:t>in</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A place to make things in</a:t>
            </a:r>
          </a:p>
        </p:txBody>
      </p:sp>
    </p:spTree>
    <p:custDataLst>
      <p:tags r:id="rId1"/>
    </p:custDataLst>
    <p:extLst>
      <p:ext uri="{BB962C8B-B14F-4D97-AF65-F5344CB8AC3E}">
        <p14:creationId xmlns:p14="http://schemas.microsoft.com/office/powerpoint/2010/main" val="47297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10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10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10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additive="base">
                                        <p:cTn id="31" dur="10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 calcmode="lin" valueType="num">
                                      <p:cBhvr additive="base">
                                        <p:cTn id="37" dur="1000" fill="hold"/>
                                        <p:tgtEl>
                                          <p:spTgt spid="2">
                                            <p:txEl>
                                              <p:pRg st="10" end="10"/>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2">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 calcmode="lin" valueType="num">
                                      <p:cBhvr additive="base">
                                        <p:cTn id="43"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 calcmode="lin" valueType="num">
                                      <p:cBhvr additive="base">
                                        <p:cTn id="4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5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 calcmode="lin" valueType="num">
                                      <p:cBhvr additive="base">
                                        <p:cTn id="5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additive="base">
                                        <p:cTn id="61"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62"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8" end="8"/>
                                            </p:txEl>
                                          </p:spTgt>
                                        </p:tgtEl>
                                        <p:attrNameLst>
                                          <p:attrName>style.visibility</p:attrName>
                                        </p:attrNameLst>
                                      </p:cBhvr>
                                      <p:to>
                                        <p:strVal val="visible"/>
                                      </p:to>
                                    </p:set>
                                    <p:anim calcmode="lin" valueType="num">
                                      <p:cBhvr additive="base">
                                        <p:cTn id="6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8"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10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74" dur="10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uses have our buildings had?</a:t>
            </a:r>
            <a:endParaRPr lang="en-GB" sz="3200" b="1" i="1" dirty="0" smtClean="0">
              <a:latin typeface="Source Sans Pro" panose="020B0503030403020204" pitchFamily="34" charset="0"/>
            </a:endParaRPr>
          </a:p>
        </p:txBody>
      </p:sp>
      <p:grpSp>
        <p:nvGrpSpPr>
          <p:cNvPr id="31" name="Group 30"/>
          <p:cNvGrpSpPr/>
          <p:nvPr/>
        </p:nvGrpSpPr>
        <p:grpSpPr>
          <a:xfrm>
            <a:off x="409818" y="1226930"/>
            <a:ext cx="2479034" cy="2479035"/>
            <a:chOff x="2033589" y="1651194"/>
            <a:chExt cx="5079998" cy="5080000"/>
          </a:xfrm>
        </p:grpSpPr>
        <p:sp>
          <p:nvSpPr>
            <p:cNvPr id="3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3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3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46" name="Group 45"/>
          <p:cNvGrpSpPr/>
          <p:nvPr/>
        </p:nvGrpSpPr>
        <p:grpSpPr>
          <a:xfrm>
            <a:off x="3284451" y="1226930"/>
            <a:ext cx="2479034" cy="2479035"/>
            <a:chOff x="2033589" y="1651194"/>
            <a:chExt cx="5079998" cy="5080000"/>
          </a:xfrm>
        </p:grpSpPr>
        <p:sp>
          <p:nvSpPr>
            <p:cNvPr id="4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5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61" name="Group 60"/>
          <p:cNvGrpSpPr/>
          <p:nvPr/>
        </p:nvGrpSpPr>
        <p:grpSpPr>
          <a:xfrm>
            <a:off x="6159085" y="1226930"/>
            <a:ext cx="2479034" cy="2479035"/>
            <a:chOff x="2033589" y="1651194"/>
            <a:chExt cx="5079998" cy="5080000"/>
          </a:xfrm>
        </p:grpSpPr>
        <p:sp>
          <p:nvSpPr>
            <p:cNvPr id="6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6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6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7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76" name="Group 75"/>
          <p:cNvGrpSpPr/>
          <p:nvPr/>
        </p:nvGrpSpPr>
        <p:grpSpPr>
          <a:xfrm>
            <a:off x="368761" y="4141291"/>
            <a:ext cx="2479034" cy="2479035"/>
            <a:chOff x="2033589" y="1651194"/>
            <a:chExt cx="5079998" cy="5080000"/>
          </a:xfrm>
        </p:grpSpPr>
        <p:sp>
          <p:nvSpPr>
            <p:cNvPr id="7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7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8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8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91" name="Group 90"/>
          <p:cNvGrpSpPr/>
          <p:nvPr/>
        </p:nvGrpSpPr>
        <p:grpSpPr>
          <a:xfrm>
            <a:off x="3243394" y="4141291"/>
            <a:ext cx="2479034" cy="2479035"/>
            <a:chOff x="2033589" y="1651194"/>
            <a:chExt cx="5079998" cy="5080000"/>
          </a:xfrm>
        </p:grpSpPr>
        <p:sp>
          <p:nvSpPr>
            <p:cNvPr id="9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9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9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0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0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106" name="Group 105"/>
          <p:cNvGrpSpPr/>
          <p:nvPr/>
        </p:nvGrpSpPr>
        <p:grpSpPr>
          <a:xfrm>
            <a:off x="6118028" y="4141291"/>
            <a:ext cx="2479034" cy="2479035"/>
            <a:chOff x="2033589" y="1651194"/>
            <a:chExt cx="5079998" cy="5080000"/>
          </a:xfrm>
        </p:grpSpPr>
        <p:sp>
          <p:nvSpPr>
            <p:cNvPr id="10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0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1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1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21" name="TextBox 120"/>
          <p:cNvSpPr txBox="1"/>
          <p:nvPr/>
        </p:nvSpPr>
        <p:spPr>
          <a:xfrm rot="1599477">
            <a:off x="1624636" y="1747366"/>
            <a:ext cx="772969" cy="307777"/>
          </a:xfrm>
          <a:prstGeom prst="rect">
            <a:avLst/>
          </a:prstGeom>
          <a:noFill/>
        </p:spPr>
        <p:txBody>
          <a:bodyPr wrap="none" rtlCol="0">
            <a:spAutoFit/>
          </a:bodyPr>
          <a:lstStyle/>
          <a:p>
            <a:r>
              <a:rPr lang="en-GB" sz="1400" b="1" i="1" dirty="0" smtClean="0">
                <a:latin typeface="Source Sans Pro" panose="020B0503030403020204" pitchFamily="34" charset="0"/>
              </a:rPr>
              <a:t>Cinema</a:t>
            </a:r>
            <a:endParaRPr lang="en-GB" sz="1400" b="1" i="1" dirty="0">
              <a:latin typeface="Source Sans Pro" panose="020B0503030403020204" pitchFamily="34" charset="0"/>
            </a:endParaRPr>
          </a:p>
        </p:txBody>
      </p:sp>
      <p:sp>
        <p:nvSpPr>
          <p:cNvPr id="122" name="TextBox 121"/>
          <p:cNvSpPr txBox="1"/>
          <p:nvPr/>
        </p:nvSpPr>
        <p:spPr>
          <a:xfrm rot="5400000">
            <a:off x="1955175" y="2209413"/>
            <a:ext cx="635109" cy="523220"/>
          </a:xfrm>
          <a:prstGeom prst="rect">
            <a:avLst/>
          </a:prstGeom>
          <a:noFill/>
        </p:spPr>
        <p:txBody>
          <a:bodyPr wrap="none" rtlCol="0">
            <a:spAutoFit/>
          </a:bodyPr>
          <a:lstStyle/>
          <a:p>
            <a:pPr algn="ctr"/>
            <a:r>
              <a:rPr lang="en-GB" sz="1400" b="1" i="1" dirty="0" smtClean="0">
                <a:latin typeface="Source Sans Pro" panose="020B0503030403020204" pitchFamily="34" charset="0"/>
              </a:rPr>
              <a:t>Bingo</a:t>
            </a:r>
          </a:p>
          <a:p>
            <a:pPr algn="ctr"/>
            <a:r>
              <a:rPr lang="en-GB" sz="1400" b="1" i="1" dirty="0" smtClean="0">
                <a:latin typeface="Source Sans Pro" panose="020B0503030403020204" pitchFamily="34" charset="0"/>
              </a:rPr>
              <a:t>club</a:t>
            </a:r>
            <a:endParaRPr lang="en-GB" sz="1400" b="1" i="1" dirty="0">
              <a:latin typeface="Source Sans Pro" panose="020B0503030403020204" pitchFamily="34" charset="0"/>
            </a:endParaRPr>
          </a:p>
        </p:txBody>
      </p:sp>
      <p:sp>
        <p:nvSpPr>
          <p:cNvPr id="123" name="TextBox 122"/>
          <p:cNvSpPr txBox="1"/>
          <p:nvPr/>
        </p:nvSpPr>
        <p:spPr>
          <a:xfrm rot="8696463">
            <a:off x="1627328" y="2764562"/>
            <a:ext cx="663771" cy="523220"/>
          </a:xfrm>
          <a:prstGeom prst="rect">
            <a:avLst/>
          </a:prstGeom>
          <a:noFill/>
        </p:spPr>
        <p:txBody>
          <a:bodyPr wrap="none" rtlCol="0">
            <a:spAutoFit/>
          </a:bodyPr>
          <a:lstStyle/>
          <a:p>
            <a:pPr algn="ctr"/>
            <a:r>
              <a:rPr lang="en-GB" sz="1400" b="1" i="1" dirty="0" smtClean="0">
                <a:latin typeface="Source Sans Pro" panose="020B0503030403020204" pitchFamily="34" charset="0"/>
              </a:rPr>
              <a:t>Film</a:t>
            </a:r>
          </a:p>
          <a:p>
            <a:pPr algn="ctr"/>
            <a:r>
              <a:rPr lang="en-GB" sz="1400" b="1" i="1" dirty="0" smtClean="0">
                <a:latin typeface="Source Sans Pro" panose="020B0503030403020204" pitchFamily="34" charset="0"/>
              </a:rPr>
              <a:t>studio</a:t>
            </a:r>
            <a:endParaRPr lang="en-GB" sz="1400" b="1" i="1" dirty="0">
              <a:latin typeface="Source Sans Pro" panose="020B0503030403020204" pitchFamily="34" charset="0"/>
            </a:endParaRPr>
          </a:p>
        </p:txBody>
      </p:sp>
      <p:sp>
        <p:nvSpPr>
          <p:cNvPr id="124" name="TextBox 123"/>
          <p:cNvSpPr txBox="1"/>
          <p:nvPr/>
        </p:nvSpPr>
        <p:spPr>
          <a:xfrm rot="12304908">
            <a:off x="910310" y="2938581"/>
            <a:ext cx="776175" cy="307777"/>
          </a:xfrm>
          <a:prstGeom prst="rect">
            <a:avLst/>
          </a:prstGeom>
          <a:noFill/>
        </p:spPr>
        <p:txBody>
          <a:bodyPr wrap="none" rtlCol="0">
            <a:spAutoFit/>
          </a:bodyPr>
          <a:lstStyle/>
          <a:p>
            <a:r>
              <a:rPr lang="en-GB" sz="1400" b="1" i="1" dirty="0" smtClean="0">
                <a:latin typeface="Source Sans Pro" panose="020B0503030403020204" pitchFamily="34" charset="0"/>
              </a:rPr>
              <a:t>Mosque</a:t>
            </a:r>
            <a:endParaRPr lang="en-GB" sz="1400" b="1" i="1" dirty="0">
              <a:latin typeface="Source Sans Pro" panose="020B0503030403020204" pitchFamily="34" charset="0"/>
            </a:endParaRPr>
          </a:p>
        </p:txBody>
      </p:sp>
      <p:sp>
        <p:nvSpPr>
          <p:cNvPr id="125" name="TextBox 124"/>
          <p:cNvSpPr txBox="1"/>
          <p:nvPr/>
        </p:nvSpPr>
        <p:spPr>
          <a:xfrm rot="1599477">
            <a:off x="4642737" y="1712301"/>
            <a:ext cx="486030" cy="307777"/>
          </a:xfrm>
          <a:prstGeom prst="rect">
            <a:avLst/>
          </a:prstGeom>
          <a:noFill/>
        </p:spPr>
        <p:txBody>
          <a:bodyPr wrap="none" rtlCol="0">
            <a:spAutoFit/>
          </a:bodyPr>
          <a:lstStyle/>
          <a:p>
            <a:r>
              <a:rPr lang="en-GB" sz="1400" b="1" i="1" dirty="0" smtClean="0">
                <a:latin typeface="Source Sans Pro" panose="020B0503030403020204" pitchFamily="34" charset="0"/>
              </a:rPr>
              <a:t>Pub</a:t>
            </a:r>
            <a:endParaRPr lang="en-GB" sz="1400" b="1" i="1" dirty="0">
              <a:latin typeface="Source Sans Pro" panose="020B0503030403020204" pitchFamily="34" charset="0"/>
            </a:endParaRPr>
          </a:p>
        </p:txBody>
      </p:sp>
      <p:sp>
        <p:nvSpPr>
          <p:cNvPr id="126" name="TextBox 125"/>
          <p:cNvSpPr txBox="1"/>
          <p:nvPr/>
        </p:nvSpPr>
        <p:spPr>
          <a:xfrm rot="5400000">
            <a:off x="4817025" y="2205613"/>
            <a:ext cx="773673" cy="523220"/>
          </a:xfrm>
          <a:prstGeom prst="rect">
            <a:avLst/>
          </a:prstGeom>
          <a:noFill/>
        </p:spPr>
        <p:txBody>
          <a:bodyPr wrap="none" rtlCol="0">
            <a:spAutoFit/>
          </a:bodyPr>
          <a:lstStyle/>
          <a:p>
            <a:pPr algn="ctr"/>
            <a:r>
              <a:rPr lang="en-GB" sz="1400" b="1" i="1" dirty="0" err="1" smtClean="0">
                <a:latin typeface="Source Sans Pro" panose="020B0503030403020204" pitchFamily="34" charset="0"/>
              </a:rPr>
              <a:t>Restau</a:t>
            </a:r>
            <a:r>
              <a:rPr lang="en-GB" sz="1400" b="1" i="1" dirty="0" smtClean="0">
                <a:latin typeface="Source Sans Pro" panose="020B0503030403020204" pitchFamily="34" charset="0"/>
              </a:rPr>
              <a:t>-</a:t>
            </a:r>
          </a:p>
          <a:p>
            <a:pPr algn="ctr"/>
            <a:r>
              <a:rPr lang="en-GB" sz="1400" b="1" i="1" dirty="0" smtClean="0">
                <a:latin typeface="Source Sans Pro" panose="020B0503030403020204" pitchFamily="34" charset="0"/>
              </a:rPr>
              <a:t>rant</a:t>
            </a:r>
            <a:endParaRPr lang="en-GB" sz="1400" b="1" i="1" dirty="0">
              <a:latin typeface="Source Sans Pro" panose="020B0503030403020204" pitchFamily="34" charset="0"/>
            </a:endParaRPr>
          </a:p>
        </p:txBody>
      </p:sp>
      <p:sp>
        <p:nvSpPr>
          <p:cNvPr id="127" name="TextBox 126"/>
          <p:cNvSpPr txBox="1"/>
          <p:nvPr/>
        </p:nvSpPr>
        <p:spPr>
          <a:xfrm rot="9179126">
            <a:off x="4493929" y="3004064"/>
            <a:ext cx="776175" cy="307777"/>
          </a:xfrm>
          <a:prstGeom prst="rect">
            <a:avLst/>
          </a:prstGeom>
          <a:noFill/>
        </p:spPr>
        <p:txBody>
          <a:bodyPr wrap="none" rtlCol="0">
            <a:spAutoFit/>
          </a:bodyPr>
          <a:lstStyle/>
          <a:p>
            <a:r>
              <a:rPr lang="en-GB" sz="1400" b="1" i="1" dirty="0" smtClean="0">
                <a:latin typeface="Source Sans Pro" panose="020B0503030403020204" pitchFamily="34" charset="0"/>
              </a:rPr>
              <a:t>Mosque</a:t>
            </a:r>
            <a:endParaRPr lang="en-GB" sz="1400" b="1" i="1" dirty="0">
              <a:latin typeface="Source Sans Pro" panose="020B0503030403020204" pitchFamily="34" charset="0"/>
            </a:endParaRPr>
          </a:p>
        </p:txBody>
      </p:sp>
      <p:sp>
        <p:nvSpPr>
          <p:cNvPr id="128" name="TextBox 127"/>
          <p:cNvSpPr txBox="1"/>
          <p:nvPr/>
        </p:nvSpPr>
        <p:spPr>
          <a:xfrm rot="1599477">
            <a:off x="7384840" y="1723970"/>
            <a:ext cx="727892" cy="307777"/>
          </a:xfrm>
          <a:prstGeom prst="rect">
            <a:avLst/>
          </a:prstGeom>
          <a:noFill/>
        </p:spPr>
        <p:txBody>
          <a:bodyPr wrap="none" rtlCol="0">
            <a:spAutoFit/>
          </a:bodyPr>
          <a:lstStyle/>
          <a:p>
            <a:r>
              <a:rPr lang="en-GB" sz="1400" b="1" i="1" dirty="0" smtClean="0">
                <a:latin typeface="Source Sans Pro" panose="020B0503030403020204" pitchFamily="34" charset="0"/>
              </a:rPr>
              <a:t>Church</a:t>
            </a:r>
            <a:endParaRPr lang="en-GB" sz="1400" b="1" i="1" dirty="0">
              <a:latin typeface="Source Sans Pro" panose="020B0503030403020204" pitchFamily="34" charset="0"/>
            </a:endParaRPr>
          </a:p>
        </p:txBody>
      </p:sp>
      <p:sp>
        <p:nvSpPr>
          <p:cNvPr id="129" name="TextBox 128"/>
          <p:cNvSpPr txBox="1"/>
          <p:nvPr/>
        </p:nvSpPr>
        <p:spPr>
          <a:xfrm rot="5400000">
            <a:off x="7680638" y="2190533"/>
            <a:ext cx="773673" cy="523220"/>
          </a:xfrm>
          <a:prstGeom prst="rect">
            <a:avLst/>
          </a:prstGeom>
          <a:noFill/>
        </p:spPr>
        <p:txBody>
          <a:bodyPr wrap="none" rtlCol="0">
            <a:spAutoFit/>
          </a:bodyPr>
          <a:lstStyle/>
          <a:p>
            <a:pPr algn="ctr"/>
            <a:r>
              <a:rPr lang="en-GB" sz="1400" b="1" i="1" dirty="0" err="1" smtClean="0">
                <a:latin typeface="Source Sans Pro" panose="020B0503030403020204" pitchFamily="34" charset="0"/>
              </a:rPr>
              <a:t>Restau</a:t>
            </a:r>
            <a:r>
              <a:rPr lang="en-GB" sz="1400" b="1" i="1" dirty="0" smtClean="0">
                <a:latin typeface="Source Sans Pro" panose="020B0503030403020204" pitchFamily="34" charset="0"/>
              </a:rPr>
              <a:t>-</a:t>
            </a:r>
          </a:p>
          <a:p>
            <a:pPr algn="ctr"/>
            <a:r>
              <a:rPr lang="en-GB" sz="1400" b="1" i="1" dirty="0" smtClean="0">
                <a:latin typeface="Source Sans Pro" panose="020B0503030403020204" pitchFamily="34" charset="0"/>
              </a:rPr>
              <a:t>rant</a:t>
            </a:r>
            <a:endParaRPr lang="en-GB" sz="1400" b="1" i="1" dirty="0">
              <a:latin typeface="Source Sans Pro" panose="020B0503030403020204" pitchFamily="34" charset="0"/>
            </a:endParaRPr>
          </a:p>
        </p:txBody>
      </p:sp>
      <p:sp>
        <p:nvSpPr>
          <p:cNvPr id="130" name="TextBox 129"/>
          <p:cNvSpPr txBox="1"/>
          <p:nvPr/>
        </p:nvSpPr>
        <p:spPr>
          <a:xfrm rot="9179126">
            <a:off x="7374825" y="2922348"/>
            <a:ext cx="790601" cy="307777"/>
          </a:xfrm>
          <a:prstGeom prst="rect">
            <a:avLst/>
          </a:prstGeom>
          <a:noFill/>
        </p:spPr>
        <p:txBody>
          <a:bodyPr wrap="none" rtlCol="0">
            <a:spAutoFit/>
          </a:bodyPr>
          <a:lstStyle/>
          <a:p>
            <a:r>
              <a:rPr lang="en-GB" sz="1400" b="1" i="1" dirty="0" smtClean="0">
                <a:latin typeface="Source Sans Pro" panose="020B0503030403020204" pitchFamily="34" charset="0"/>
              </a:rPr>
              <a:t>Nursery</a:t>
            </a:r>
            <a:endParaRPr lang="en-GB" sz="1400" b="1" i="1" dirty="0">
              <a:latin typeface="Source Sans Pro" panose="020B0503030403020204" pitchFamily="34" charset="0"/>
            </a:endParaRPr>
          </a:p>
        </p:txBody>
      </p:sp>
      <p:sp>
        <p:nvSpPr>
          <p:cNvPr id="131" name="TextBox 130"/>
          <p:cNvSpPr txBox="1"/>
          <p:nvPr/>
        </p:nvSpPr>
        <p:spPr>
          <a:xfrm rot="1599477">
            <a:off x="1628835" y="4619312"/>
            <a:ext cx="660758" cy="307777"/>
          </a:xfrm>
          <a:prstGeom prst="rect">
            <a:avLst/>
          </a:prstGeom>
          <a:noFill/>
        </p:spPr>
        <p:txBody>
          <a:bodyPr wrap="none" rtlCol="0">
            <a:spAutoFit/>
          </a:bodyPr>
          <a:lstStyle/>
          <a:p>
            <a:r>
              <a:rPr lang="en-GB" sz="1400" b="1" i="1" dirty="0" smtClean="0">
                <a:latin typeface="Source Sans Pro" panose="020B0503030403020204" pitchFamily="34" charset="0"/>
              </a:rPr>
              <a:t>House</a:t>
            </a:r>
            <a:endParaRPr lang="en-GB" sz="1400" b="1" i="1" dirty="0">
              <a:latin typeface="Source Sans Pro" panose="020B0503030403020204" pitchFamily="34" charset="0"/>
            </a:endParaRPr>
          </a:p>
        </p:txBody>
      </p:sp>
      <p:sp>
        <p:nvSpPr>
          <p:cNvPr id="132" name="TextBox 131"/>
          <p:cNvSpPr txBox="1"/>
          <p:nvPr/>
        </p:nvSpPr>
        <p:spPr>
          <a:xfrm rot="5400000">
            <a:off x="1910135" y="5196384"/>
            <a:ext cx="676083" cy="307777"/>
          </a:xfrm>
          <a:prstGeom prst="rect">
            <a:avLst/>
          </a:prstGeom>
          <a:noFill/>
        </p:spPr>
        <p:txBody>
          <a:bodyPr wrap="none" rtlCol="0">
            <a:spAutoFit/>
          </a:bodyPr>
          <a:lstStyle/>
          <a:p>
            <a:pPr algn="ctr"/>
            <a:r>
              <a:rPr lang="en-GB" sz="1400" b="1" i="1" dirty="0" smtClean="0">
                <a:latin typeface="Source Sans Pro" panose="020B0503030403020204" pitchFamily="34" charset="0"/>
              </a:rPr>
              <a:t>Hostel</a:t>
            </a:r>
            <a:endParaRPr lang="en-GB" sz="1400" b="1" i="1" dirty="0">
              <a:latin typeface="Source Sans Pro" panose="020B0503030403020204" pitchFamily="34" charset="0"/>
            </a:endParaRPr>
          </a:p>
        </p:txBody>
      </p:sp>
      <p:sp>
        <p:nvSpPr>
          <p:cNvPr id="133" name="TextBox 132"/>
          <p:cNvSpPr txBox="1"/>
          <p:nvPr/>
        </p:nvSpPr>
        <p:spPr>
          <a:xfrm rot="8901155">
            <a:off x="1669899" y="5852207"/>
            <a:ext cx="600742" cy="307777"/>
          </a:xfrm>
          <a:prstGeom prst="rect">
            <a:avLst/>
          </a:prstGeom>
          <a:noFill/>
        </p:spPr>
        <p:txBody>
          <a:bodyPr wrap="none" rtlCol="0">
            <a:spAutoFit/>
          </a:bodyPr>
          <a:lstStyle/>
          <a:p>
            <a:r>
              <a:rPr lang="en-GB" sz="1400" b="1" i="1" dirty="0" smtClean="0">
                <a:latin typeface="Source Sans Pro" panose="020B0503030403020204" pitchFamily="34" charset="0"/>
              </a:rPr>
              <a:t>Hotel</a:t>
            </a:r>
            <a:endParaRPr lang="en-GB" sz="1400" b="1" i="1" dirty="0">
              <a:latin typeface="Source Sans Pro" panose="020B0503030403020204" pitchFamily="34" charset="0"/>
            </a:endParaRPr>
          </a:p>
        </p:txBody>
      </p:sp>
      <p:sp>
        <p:nvSpPr>
          <p:cNvPr id="134" name="TextBox 133"/>
          <p:cNvSpPr txBox="1"/>
          <p:nvPr/>
        </p:nvSpPr>
        <p:spPr>
          <a:xfrm rot="1599477">
            <a:off x="4469901" y="4643447"/>
            <a:ext cx="727892" cy="307777"/>
          </a:xfrm>
          <a:prstGeom prst="rect">
            <a:avLst/>
          </a:prstGeom>
          <a:noFill/>
        </p:spPr>
        <p:txBody>
          <a:bodyPr wrap="none" rtlCol="0">
            <a:spAutoFit/>
          </a:bodyPr>
          <a:lstStyle/>
          <a:p>
            <a:r>
              <a:rPr lang="en-GB" sz="1400" b="1" i="1" dirty="0" smtClean="0">
                <a:latin typeface="Source Sans Pro" panose="020B0503030403020204" pitchFamily="34" charset="0"/>
              </a:rPr>
              <a:t>Church</a:t>
            </a:r>
            <a:endParaRPr lang="en-GB" sz="1400" b="1" i="1" dirty="0">
              <a:latin typeface="Source Sans Pro" panose="020B0503030403020204" pitchFamily="34" charset="0"/>
            </a:endParaRPr>
          </a:p>
        </p:txBody>
      </p:sp>
      <p:sp>
        <p:nvSpPr>
          <p:cNvPr id="135" name="TextBox 134"/>
          <p:cNvSpPr txBox="1"/>
          <p:nvPr/>
        </p:nvSpPr>
        <p:spPr>
          <a:xfrm rot="1599477">
            <a:off x="7292542" y="4608699"/>
            <a:ext cx="826188" cy="523220"/>
          </a:xfrm>
          <a:prstGeom prst="rect">
            <a:avLst/>
          </a:prstGeom>
          <a:noFill/>
        </p:spPr>
        <p:txBody>
          <a:bodyPr wrap="none" rtlCol="0">
            <a:spAutoFit/>
          </a:bodyPr>
          <a:lstStyle/>
          <a:p>
            <a:pPr algn="ctr"/>
            <a:r>
              <a:rPr lang="en-GB" sz="1400" b="1" i="1" dirty="0" smtClean="0">
                <a:latin typeface="Source Sans Pro" panose="020B0503030403020204" pitchFamily="34" charset="0"/>
              </a:rPr>
              <a:t>Factory/</a:t>
            </a:r>
          </a:p>
          <a:p>
            <a:pPr algn="ctr"/>
            <a:r>
              <a:rPr lang="en-GB" sz="1400" b="1" i="1" dirty="0" smtClean="0">
                <a:latin typeface="Source Sans Pro" panose="020B0503030403020204" pitchFamily="34" charset="0"/>
              </a:rPr>
              <a:t>Mill</a:t>
            </a:r>
            <a:endParaRPr lang="en-GB" sz="1400" b="1" i="1" dirty="0">
              <a:latin typeface="Source Sans Pro" panose="020B0503030403020204" pitchFamily="34" charset="0"/>
            </a:endParaRPr>
          </a:p>
        </p:txBody>
      </p:sp>
      <p:sp>
        <p:nvSpPr>
          <p:cNvPr id="136" name="TextBox 135"/>
          <p:cNvSpPr txBox="1"/>
          <p:nvPr/>
        </p:nvSpPr>
        <p:spPr>
          <a:xfrm rot="5400000">
            <a:off x="7702631" y="5115465"/>
            <a:ext cx="729687" cy="523220"/>
          </a:xfrm>
          <a:prstGeom prst="rect">
            <a:avLst/>
          </a:prstGeom>
          <a:noFill/>
        </p:spPr>
        <p:txBody>
          <a:bodyPr wrap="none" rtlCol="0">
            <a:spAutoFit/>
          </a:bodyPr>
          <a:lstStyle/>
          <a:p>
            <a:pPr algn="ctr"/>
            <a:r>
              <a:rPr lang="en-GB" sz="1400" b="1" i="1" dirty="0" smtClean="0">
                <a:latin typeface="Source Sans Pro" panose="020B0503030403020204" pitchFamily="34" charset="0"/>
              </a:rPr>
              <a:t>Art</a:t>
            </a:r>
          </a:p>
          <a:p>
            <a:pPr algn="ctr"/>
            <a:r>
              <a:rPr lang="en-GB" sz="1400" b="1" i="1" dirty="0" smtClean="0">
                <a:latin typeface="Source Sans Pro" panose="020B0503030403020204" pitchFamily="34" charset="0"/>
              </a:rPr>
              <a:t>gallery</a:t>
            </a:r>
            <a:endParaRPr lang="en-GB" sz="1400" b="1" i="1" dirty="0">
              <a:latin typeface="Source Sans Pro" panose="020B0503030403020204" pitchFamily="34" charset="0"/>
            </a:endParaRPr>
          </a:p>
        </p:txBody>
      </p:sp>
      <p:sp>
        <p:nvSpPr>
          <p:cNvPr id="137" name="TextBox 136"/>
          <p:cNvSpPr txBox="1"/>
          <p:nvPr/>
        </p:nvSpPr>
        <p:spPr>
          <a:xfrm rot="9179126">
            <a:off x="7391287" y="5852207"/>
            <a:ext cx="628698" cy="307777"/>
          </a:xfrm>
          <a:prstGeom prst="rect">
            <a:avLst/>
          </a:prstGeom>
          <a:noFill/>
        </p:spPr>
        <p:txBody>
          <a:bodyPr wrap="none" rtlCol="0">
            <a:spAutoFit/>
          </a:bodyPr>
          <a:lstStyle/>
          <a:p>
            <a:r>
              <a:rPr lang="en-GB" sz="1400" b="1" i="1" dirty="0" smtClean="0">
                <a:latin typeface="Source Sans Pro" panose="020B0503030403020204" pitchFamily="34" charset="0"/>
              </a:rPr>
              <a:t>shops</a:t>
            </a:r>
            <a:endParaRPr lang="en-GB" sz="1400" b="1" i="1" dirty="0">
              <a:latin typeface="Source Sans Pro" panose="020B0503030403020204" pitchFamily="34" charset="0"/>
            </a:endParaRPr>
          </a:p>
        </p:txBody>
      </p:sp>
      <p:sp>
        <p:nvSpPr>
          <p:cNvPr id="5" name="TextBox 4"/>
          <p:cNvSpPr txBox="1"/>
          <p:nvPr/>
        </p:nvSpPr>
        <p:spPr>
          <a:xfrm>
            <a:off x="763215" y="3781289"/>
            <a:ext cx="964495" cy="369332"/>
          </a:xfrm>
          <a:prstGeom prst="rect">
            <a:avLst/>
          </a:prstGeom>
          <a:noFill/>
        </p:spPr>
        <p:txBody>
          <a:bodyPr wrap="none" rtlCol="0">
            <a:spAutoFit/>
          </a:bodyPr>
          <a:lstStyle/>
          <a:p>
            <a:r>
              <a:rPr lang="en-GB" dirty="0"/>
              <a:t>W</a:t>
            </a:r>
            <a:r>
              <a:rPr lang="en-GB" dirty="0" smtClean="0"/>
              <a:t>orship</a:t>
            </a:r>
            <a:endParaRPr lang="en-GB" dirty="0"/>
          </a:p>
        </p:txBody>
      </p:sp>
      <p:sp>
        <p:nvSpPr>
          <p:cNvPr id="138" name="TextBox 137"/>
          <p:cNvSpPr txBox="1"/>
          <p:nvPr/>
        </p:nvSpPr>
        <p:spPr>
          <a:xfrm>
            <a:off x="2971914" y="3781289"/>
            <a:ext cx="1284006" cy="369332"/>
          </a:xfrm>
          <a:prstGeom prst="rect">
            <a:avLst/>
          </a:prstGeom>
          <a:noFill/>
        </p:spPr>
        <p:txBody>
          <a:bodyPr wrap="none" rtlCol="0">
            <a:spAutoFit/>
          </a:bodyPr>
          <a:lstStyle/>
          <a:p>
            <a:r>
              <a:rPr lang="en-GB" dirty="0" smtClean="0"/>
              <a:t>Relax/enjoy</a:t>
            </a:r>
            <a:endParaRPr lang="en-GB" dirty="0"/>
          </a:p>
        </p:txBody>
      </p:sp>
      <p:sp>
        <p:nvSpPr>
          <p:cNvPr id="140" name="TextBox 139"/>
          <p:cNvSpPr txBox="1"/>
          <p:nvPr/>
        </p:nvSpPr>
        <p:spPr>
          <a:xfrm>
            <a:off x="5763485" y="3788548"/>
            <a:ext cx="686342" cy="369332"/>
          </a:xfrm>
          <a:prstGeom prst="rect">
            <a:avLst/>
          </a:prstGeom>
          <a:noFill/>
        </p:spPr>
        <p:txBody>
          <a:bodyPr wrap="none" rtlCol="0">
            <a:spAutoFit/>
          </a:bodyPr>
          <a:lstStyle/>
          <a:p>
            <a:r>
              <a:rPr lang="en-GB" dirty="0" smtClean="0"/>
              <a:t>Work</a:t>
            </a:r>
            <a:endParaRPr lang="en-GB" dirty="0"/>
          </a:p>
        </p:txBody>
      </p:sp>
      <p:sp>
        <p:nvSpPr>
          <p:cNvPr id="143" name="Freeform 142"/>
          <p:cNvSpPr/>
          <p:nvPr/>
        </p:nvSpPr>
        <p:spPr>
          <a:xfrm rot="14367999">
            <a:off x="1019087" y="2726789"/>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Freeform 144"/>
          <p:cNvSpPr/>
          <p:nvPr/>
        </p:nvSpPr>
        <p:spPr>
          <a:xfrm>
            <a:off x="0" y="359569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Freeform 145"/>
          <p:cNvSpPr/>
          <p:nvPr/>
        </p:nvSpPr>
        <p:spPr>
          <a:xfrm rot="10800000">
            <a:off x="4554337" y="2666755"/>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Freeform 146"/>
          <p:cNvSpPr/>
          <p:nvPr/>
        </p:nvSpPr>
        <p:spPr>
          <a:xfrm rot="3461844">
            <a:off x="7286864" y="1487271"/>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Freeform 147"/>
          <p:cNvSpPr/>
          <p:nvPr/>
        </p:nvSpPr>
        <p:spPr>
          <a:xfrm rot="3461844">
            <a:off x="4382521" y="4382481"/>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Freeform 148"/>
          <p:cNvSpPr/>
          <p:nvPr/>
        </p:nvSpPr>
        <p:spPr>
          <a:xfrm>
            <a:off x="2154902" y="360653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Freeform 150"/>
          <p:cNvSpPr/>
          <p:nvPr/>
        </p:nvSpPr>
        <p:spPr>
          <a:xfrm rot="3461844">
            <a:off x="4411453" y="148727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Freeform 151"/>
          <p:cNvSpPr/>
          <p:nvPr/>
        </p:nvSpPr>
        <p:spPr>
          <a:xfrm rot="3461844">
            <a:off x="1536042" y="148727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Freeform 152"/>
          <p:cNvSpPr/>
          <p:nvPr/>
        </p:nvSpPr>
        <p:spPr>
          <a:xfrm rot="7012276">
            <a:off x="7686914" y="2043757"/>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Freeform 153"/>
          <p:cNvSpPr/>
          <p:nvPr/>
        </p:nvSpPr>
        <p:spPr>
          <a:xfrm rot="7012276">
            <a:off x="4791420" y="2050684"/>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Freeform 154"/>
          <p:cNvSpPr/>
          <p:nvPr/>
        </p:nvSpPr>
        <p:spPr>
          <a:xfrm rot="7012276">
            <a:off x="1942960" y="2050684"/>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Freeform 155"/>
          <p:cNvSpPr/>
          <p:nvPr/>
        </p:nvSpPr>
        <p:spPr>
          <a:xfrm rot="7012276">
            <a:off x="7675027" y="493983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Freeform 156"/>
          <p:cNvSpPr/>
          <p:nvPr/>
        </p:nvSpPr>
        <p:spPr>
          <a:xfrm rot="10800000">
            <a:off x="1622784" y="5558209"/>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Freeform 157"/>
          <p:cNvSpPr/>
          <p:nvPr/>
        </p:nvSpPr>
        <p:spPr>
          <a:xfrm>
            <a:off x="4976737" y="360295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Freeform 158"/>
          <p:cNvSpPr/>
          <p:nvPr/>
        </p:nvSpPr>
        <p:spPr>
          <a:xfrm rot="10800000">
            <a:off x="7425304" y="267405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Freeform 159"/>
          <p:cNvSpPr/>
          <p:nvPr/>
        </p:nvSpPr>
        <p:spPr>
          <a:xfrm rot="3703464">
            <a:off x="7287906" y="438749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Freeform 160"/>
          <p:cNvSpPr/>
          <p:nvPr/>
        </p:nvSpPr>
        <p:spPr>
          <a:xfrm rot="10800000">
            <a:off x="7381173" y="5597685"/>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TextBox 161"/>
          <p:cNvSpPr txBox="1"/>
          <p:nvPr/>
        </p:nvSpPr>
        <p:spPr>
          <a:xfrm>
            <a:off x="8436545" y="3770444"/>
            <a:ext cx="552715" cy="369332"/>
          </a:xfrm>
          <a:prstGeom prst="rect">
            <a:avLst/>
          </a:prstGeom>
          <a:noFill/>
        </p:spPr>
        <p:txBody>
          <a:bodyPr wrap="none" rtlCol="0">
            <a:spAutoFit/>
          </a:bodyPr>
          <a:lstStyle/>
          <a:p>
            <a:r>
              <a:rPr lang="en-GB" dirty="0" smtClean="0"/>
              <a:t>Live</a:t>
            </a:r>
            <a:endParaRPr lang="en-GB" dirty="0"/>
          </a:p>
        </p:txBody>
      </p:sp>
      <p:sp>
        <p:nvSpPr>
          <p:cNvPr id="163" name="Freeform 162"/>
          <p:cNvSpPr/>
          <p:nvPr/>
        </p:nvSpPr>
        <p:spPr>
          <a:xfrm>
            <a:off x="7649797" y="358484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Freeform 163"/>
          <p:cNvSpPr/>
          <p:nvPr/>
        </p:nvSpPr>
        <p:spPr>
          <a:xfrm rot="10800000">
            <a:off x="1671618" y="267752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Freeform 164"/>
          <p:cNvSpPr/>
          <p:nvPr/>
        </p:nvSpPr>
        <p:spPr>
          <a:xfrm rot="3662277">
            <a:off x="1496182" y="440163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Freeform 165"/>
          <p:cNvSpPr/>
          <p:nvPr/>
        </p:nvSpPr>
        <p:spPr>
          <a:xfrm rot="7292743">
            <a:off x="1892170" y="4979740"/>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72425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additive="base">
                                        <p:cTn id="7" dur="1000" fill="hold"/>
                                        <p:tgtEl>
                                          <p:spTgt spid="143"/>
                                        </p:tgtEl>
                                        <p:attrNameLst>
                                          <p:attrName>ppt_x</p:attrName>
                                        </p:attrNameLst>
                                      </p:cBhvr>
                                      <p:tavLst>
                                        <p:tav tm="0">
                                          <p:val>
                                            <p:strVal val="0-#ppt_w/2"/>
                                          </p:val>
                                        </p:tav>
                                        <p:tav tm="100000">
                                          <p:val>
                                            <p:strVal val="#ppt_x"/>
                                          </p:val>
                                        </p:tav>
                                      </p:tavLst>
                                    </p:anim>
                                    <p:anim calcmode="lin" valueType="num">
                                      <p:cBhvr additive="base">
                                        <p:cTn id="8" dur="1000" fill="hold"/>
                                        <p:tgtEl>
                                          <p:spTgt spid="14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6"/>
                                        </p:tgtEl>
                                        <p:attrNameLst>
                                          <p:attrName>style.visibility</p:attrName>
                                        </p:attrNameLst>
                                      </p:cBhvr>
                                      <p:to>
                                        <p:strVal val="visible"/>
                                      </p:to>
                                    </p:set>
                                    <p:anim calcmode="lin" valueType="num">
                                      <p:cBhvr additive="base">
                                        <p:cTn id="11" dur="1000" fill="hold"/>
                                        <p:tgtEl>
                                          <p:spTgt spid="146"/>
                                        </p:tgtEl>
                                        <p:attrNameLst>
                                          <p:attrName>ppt_x</p:attrName>
                                        </p:attrNameLst>
                                      </p:cBhvr>
                                      <p:tavLst>
                                        <p:tav tm="0">
                                          <p:val>
                                            <p:strVal val="0-#ppt_w/2"/>
                                          </p:val>
                                        </p:tav>
                                        <p:tav tm="100000">
                                          <p:val>
                                            <p:strVal val="#ppt_x"/>
                                          </p:val>
                                        </p:tav>
                                      </p:tavLst>
                                    </p:anim>
                                    <p:anim calcmode="lin" valueType="num">
                                      <p:cBhvr additive="base">
                                        <p:cTn id="12" dur="1000" fill="hold"/>
                                        <p:tgtEl>
                                          <p:spTgt spid="14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7"/>
                                        </p:tgtEl>
                                        <p:attrNameLst>
                                          <p:attrName>style.visibility</p:attrName>
                                        </p:attrNameLst>
                                      </p:cBhvr>
                                      <p:to>
                                        <p:strVal val="visible"/>
                                      </p:to>
                                    </p:set>
                                    <p:anim calcmode="lin" valueType="num">
                                      <p:cBhvr additive="base">
                                        <p:cTn id="15" dur="1000" fill="hold"/>
                                        <p:tgtEl>
                                          <p:spTgt spid="147"/>
                                        </p:tgtEl>
                                        <p:attrNameLst>
                                          <p:attrName>ppt_x</p:attrName>
                                        </p:attrNameLst>
                                      </p:cBhvr>
                                      <p:tavLst>
                                        <p:tav tm="0">
                                          <p:val>
                                            <p:strVal val="0-#ppt_w/2"/>
                                          </p:val>
                                        </p:tav>
                                        <p:tav tm="100000">
                                          <p:val>
                                            <p:strVal val="#ppt_x"/>
                                          </p:val>
                                        </p:tav>
                                      </p:tavLst>
                                    </p:anim>
                                    <p:anim calcmode="lin" valueType="num">
                                      <p:cBhvr additive="base">
                                        <p:cTn id="16" dur="1000" fill="hold"/>
                                        <p:tgtEl>
                                          <p:spTgt spid="14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48"/>
                                        </p:tgtEl>
                                        <p:attrNameLst>
                                          <p:attrName>style.visibility</p:attrName>
                                        </p:attrNameLst>
                                      </p:cBhvr>
                                      <p:to>
                                        <p:strVal val="visible"/>
                                      </p:to>
                                    </p:set>
                                    <p:anim calcmode="lin" valueType="num">
                                      <p:cBhvr additive="base">
                                        <p:cTn id="19" dur="1000" fill="hold"/>
                                        <p:tgtEl>
                                          <p:spTgt spid="148"/>
                                        </p:tgtEl>
                                        <p:attrNameLst>
                                          <p:attrName>ppt_x</p:attrName>
                                        </p:attrNameLst>
                                      </p:cBhvr>
                                      <p:tavLst>
                                        <p:tav tm="0">
                                          <p:val>
                                            <p:strVal val="0-#ppt_w/2"/>
                                          </p:val>
                                        </p:tav>
                                        <p:tav tm="100000">
                                          <p:val>
                                            <p:strVal val="#ppt_x"/>
                                          </p:val>
                                        </p:tav>
                                      </p:tavLst>
                                    </p:anim>
                                    <p:anim calcmode="lin" valueType="num">
                                      <p:cBhvr additive="base">
                                        <p:cTn id="20" dur="1000" fill="hold"/>
                                        <p:tgtEl>
                                          <p:spTgt spid="14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2"/>
                                        </p:tgtEl>
                                        <p:attrNameLst>
                                          <p:attrName>style.visibility</p:attrName>
                                        </p:attrNameLst>
                                      </p:cBhvr>
                                      <p:to>
                                        <p:strVal val="visible"/>
                                      </p:to>
                                    </p:set>
                                    <p:anim calcmode="lin" valueType="num">
                                      <p:cBhvr additive="base">
                                        <p:cTn id="25" dur="1000" fill="hold"/>
                                        <p:tgtEl>
                                          <p:spTgt spid="152"/>
                                        </p:tgtEl>
                                        <p:attrNameLst>
                                          <p:attrName>ppt_x</p:attrName>
                                        </p:attrNameLst>
                                      </p:cBhvr>
                                      <p:tavLst>
                                        <p:tav tm="0">
                                          <p:val>
                                            <p:strVal val="0-#ppt_w/2"/>
                                          </p:val>
                                        </p:tav>
                                        <p:tav tm="100000">
                                          <p:val>
                                            <p:strVal val="#ppt_x"/>
                                          </p:val>
                                        </p:tav>
                                      </p:tavLst>
                                    </p:anim>
                                    <p:anim calcmode="lin" valueType="num">
                                      <p:cBhvr additive="base">
                                        <p:cTn id="26" dur="1000" fill="hold"/>
                                        <p:tgtEl>
                                          <p:spTgt spid="152"/>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55"/>
                                        </p:tgtEl>
                                        <p:attrNameLst>
                                          <p:attrName>style.visibility</p:attrName>
                                        </p:attrNameLst>
                                      </p:cBhvr>
                                      <p:to>
                                        <p:strVal val="visible"/>
                                      </p:to>
                                    </p:set>
                                    <p:anim calcmode="lin" valueType="num">
                                      <p:cBhvr additive="base">
                                        <p:cTn id="29" dur="1000" fill="hold"/>
                                        <p:tgtEl>
                                          <p:spTgt spid="155"/>
                                        </p:tgtEl>
                                        <p:attrNameLst>
                                          <p:attrName>ppt_x</p:attrName>
                                        </p:attrNameLst>
                                      </p:cBhvr>
                                      <p:tavLst>
                                        <p:tav tm="0">
                                          <p:val>
                                            <p:strVal val="0-#ppt_w/2"/>
                                          </p:val>
                                        </p:tav>
                                        <p:tav tm="100000">
                                          <p:val>
                                            <p:strVal val="#ppt_x"/>
                                          </p:val>
                                        </p:tav>
                                      </p:tavLst>
                                    </p:anim>
                                    <p:anim calcmode="lin" valueType="num">
                                      <p:cBhvr additive="base">
                                        <p:cTn id="30" dur="1000" fill="hold"/>
                                        <p:tgtEl>
                                          <p:spTgt spid="15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64"/>
                                        </p:tgtEl>
                                        <p:attrNameLst>
                                          <p:attrName>style.visibility</p:attrName>
                                        </p:attrNameLst>
                                      </p:cBhvr>
                                      <p:to>
                                        <p:strVal val="visible"/>
                                      </p:to>
                                    </p:set>
                                    <p:anim calcmode="lin" valueType="num">
                                      <p:cBhvr additive="base">
                                        <p:cTn id="33" dur="1000" fill="hold"/>
                                        <p:tgtEl>
                                          <p:spTgt spid="164"/>
                                        </p:tgtEl>
                                        <p:attrNameLst>
                                          <p:attrName>ppt_x</p:attrName>
                                        </p:attrNameLst>
                                      </p:cBhvr>
                                      <p:tavLst>
                                        <p:tav tm="0">
                                          <p:val>
                                            <p:strVal val="0-#ppt_w/2"/>
                                          </p:val>
                                        </p:tav>
                                        <p:tav tm="100000">
                                          <p:val>
                                            <p:strVal val="#ppt_x"/>
                                          </p:val>
                                        </p:tav>
                                      </p:tavLst>
                                    </p:anim>
                                    <p:anim calcmode="lin" valueType="num">
                                      <p:cBhvr additive="base">
                                        <p:cTn id="34" dur="1000" fill="hold"/>
                                        <p:tgtEl>
                                          <p:spTgt spid="164"/>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51"/>
                                        </p:tgtEl>
                                        <p:attrNameLst>
                                          <p:attrName>style.visibility</p:attrName>
                                        </p:attrNameLst>
                                      </p:cBhvr>
                                      <p:to>
                                        <p:strVal val="visible"/>
                                      </p:to>
                                    </p:set>
                                    <p:anim calcmode="lin" valueType="num">
                                      <p:cBhvr additive="base">
                                        <p:cTn id="37" dur="1000" fill="hold"/>
                                        <p:tgtEl>
                                          <p:spTgt spid="151"/>
                                        </p:tgtEl>
                                        <p:attrNameLst>
                                          <p:attrName>ppt_x</p:attrName>
                                        </p:attrNameLst>
                                      </p:cBhvr>
                                      <p:tavLst>
                                        <p:tav tm="0">
                                          <p:val>
                                            <p:strVal val="0-#ppt_w/2"/>
                                          </p:val>
                                        </p:tav>
                                        <p:tav tm="100000">
                                          <p:val>
                                            <p:strVal val="#ppt_x"/>
                                          </p:val>
                                        </p:tav>
                                      </p:tavLst>
                                    </p:anim>
                                    <p:anim calcmode="lin" valueType="num">
                                      <p:cBhvr additive="base">
                                        <p:cTn id="38" dur="1000" fill="hold"/>
                                        <p:tgtEl>
                                          <p:spTgt spid="151"/>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54"/>
                                        </p:tgtEl>
                                        <p:attrNameLst>
                                          <p:attrName>style.visibility</p:attrName>
                                        </p:attrNameLst>
                                      </p:cBhvr>
                                      <p:to>
                                        <p:strVal val="visible"/>
                                      </p:to>
                                    </p:set>
                                    <p:anim calcmode="lin" valueType="num">
                                      <p:cBhvr additive="base">
                                        <p:cTn id="41" dur="1000" fill="hold"/>
                                        <p:tgtEl>
                                          <p:spTgt spid="154"/>
                                        </p:tgtEl>
                                        <p:attrNameLst>
                                          <p:attrName>ppt_x</p:attrName>
                                        </p:attrNameLst>
                                      </p:cBhvr>
                                      <p:tavLst>
                                        <p:tav tm="0">
                                          <p:val>
                                            <p:strVal val="0-#ppt_w/2"/>
                                          </p:val>
                                        </p:tav>
                                        <p:tav tm="100000">
                                          <p:val>
                                            <p:strVal val="#ppt_x"/>
                                          </p:val>
                                        </p:tav>
                                      </p:tavLst>
                                    </p:anim>
                                    <p:anim calcmode="lin" valueType="num">
                                      <p:cBhvr additive="base">
                                        <p:cTn id="42" dur="1000" fill="hold"/>
                                        <p:tgtEl>
                                          <p:spTgt spid="154"/>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53"/>
                                        </p:tgtEl>
                                        <p:attrNameLst>
                                          <p:attrName>style.visibility</p:attrName>
                                        </p:attrNameLst>
                                      </p:cBhvr>
                                      <p:to>
                                        <p:strVal val="visible"/>
                                      </p:to>
                                    </p:set>
                                    <p:anim calcmode="lin" valueType="num">
                                      <p:cBhvr additive="base">
                                        <p:cTn id="45" dur="1000" fill="hold"/>
                                        <p:tgtEl>
                                          <p:spTgt spid="153"/>
                                        </p:tgtEl>
                                        <p:attrNameLst>
                                          <p:attrName>ppt_x</p:attrName>
                                        </p:attrNameLst>
                                      </p:cBhvr>
                                      <p:tavLst>
                                        <p:tav tm="0">
                                          <p:val>
                                            <p:strVal val="0-#ppt_w/2"/>
                                          </p:val>
                                        </p:tav>
                                        <p:tav tm="100000">
                                          <p:val>
                                            <p:strVal val="#ppt_x"/>
                                          </p:val>
                                        </p:tav>
                                      </p:tavLst>
                                    </p:anim>
                                    <p:anim calcmode="lin" valueType="num">
                                      <p:cBhvr additive="base">
                                        <p:cTn id="46" dur="1000" fill="hold"/>
                                        <p:tgtEl>
                                          <p:spTgt spid="153"/>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57"/>
                                        </p:tgtEl>
                                        <p:attrNameLst>
                                          <p:attrName>style.visibility</p:attrName>
                                        </p:attrNameLst>
                                      </p:cBhvr>
                                      <p:to>
                                        <p:strVal val="visible"/>
                                      </p:to>
                                    </p:set>
                                    <p:anim calcmode="lin" valueType="num">
                                      <p:cBhvr additive="base">
                                        <p:cTn id="49" dur="1000" fill="hold"/>
                                        <p:tgtEl>
                                          <p:spTgt spid="157"/>
                                        </p:tgtEl>
                                        <p:attrNameLst>
                                          <p:attrName>ppt_x</p:attrName>
                                        </p:attrNameLst>
                                      </p:cBhvr>
                                      <p:tavLst>
                                        <p:tav tm="0">
                                          <p:val>
                                            <p:strVal val="0-#ppt_w/2"/>
                                          </p:val>
                                        </p:tav>
                                        <p:tav tm="100000">
                                          <p:val>
                                            <p:strVal val="#ppt_x"/>
                                          </p:val>
                                        </p:tav>
                                      </p:tavLst>
                                    </p:anim>
                                    <p:anim calcmode="lin" valueType="num">
                                      <p:cBhvr additive="base">
                                        <p:cTn id="50" dur="1000" fill="hold"/>
                                        <p:tgtEl>
                                          <p:spTgt spid="157"/>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56"/>
                                        </p:tgtEl>
                                        <p:attrNameLst>
                                          <p:attrName>style.visibility</p:attrName>
                                        </p:attrNameLst>
                                      </p:cBhvr>
                                      <p:to>
                                        <p:strVal val="visible"/>
                                      </p:to>
                                    </p:set>
                                    <p:anim calcmode="lin" valueType="num">
                                      <p:cBhvr additive="base">
                                        <p:cTn id="53" dur="1000" fill="hold"/>
                                        <p:tgtEl>
                                          <p:spTgt spid="156"/>
                                        </p:tgtEl>
                                        <p:attrNameLst>
                                          <p:attrName>ppt_x</p:attrName>
                                        </p:attrNameLst>
                                      </p:cBhvr>
                                      <p:tavLst>
                                        <p:tav tm="0">
                                          <p:val>
                                            <p:strVal val="0-#ppt_w/2"/>
                                          </p:val>
                                        </p:tav>
                                        <p:tav tm="100000">
                                          <p:val>
                                            <p:strVal val="#ppt_x"/>
                                          </p:val>
                                        </p:tav>
                                      </p:tavLst>
                                    </p:anim>
                                    <p:anim calcmode="lin" valueType="num">
                                      <p:cBhvr additive="base">
                                        <p:cTn id="54" dur="1000" fill="hold"/>
                                        <p:tgtEl>
                                          <p:spTgt spid="156"/>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161"/>
                                        </p:tgtEl>
                                        <p:attrNameLst>
                                          <p:attrName>style.visibility</p:attrName>
                                        </p:attrNameLst>
                                      </p:cBhvr>
                                      <p:to>
                                        <p:strVal val="visible"/>
                                      </p:to>
                                    </p:set>
                                    <p:anim calcmode="lin" valueType="num">
                                      <p:cBhvr additive="base">
                                        <p:cTn id="57" dur="1000" fill="hold"/>
                                        <p:tgtEl>
                                          <p:spTgt spid="161"/>
                                        </p:tgtEl>
                                        <p:attrNameLst>
                                          <p:attrName>ppt_x</p:attrName>
                                        </p:attrNameLst>
                                      </p:cBhvr>
                                      <p:tavLst>
                                        <p:tav tm="0">
                                          <p:val>
                                            <p:strVal val="0-#ppt_w/2"/>
                                          </p:val>
                                        </p:tav>
                                        <p:tav tm="100000">
                                          <p:val>
                                            <p:strVal val="#ppt_x"/>
                                          </p:val>
                                        </p:tav>
                                      </p:tavLst>
                                    </p:anim>
                                    <p:anim calcmode="lin" valueType="num">
                                      <p:cBhvr additive="base">
                                        <p:cTn id="58" dur="1000" fill="hold"/>
                                        <p:tgtEl>
                                          <p:spTgt spid="161"/>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159"/>
                                        </p:tgtEl>
                                        <p:attrNameLst>
                                          <p:attrName>style.visibility</p:attrName>
                                        </p:attrNameLst>
                                      </p:cBhvr>
                                      <p:to>
                                        <p:strVal val="visible"/>
                                      </p:to>
                                    </p:set>
                                    <p:anim calcmode="lin" valueType="num">
                                      <p:cBhvr additive="base">
                                        <p:cTn id="63" dur="1000" fill="hold"/>
                                        <p:tgtEl>
                                          <p:spTgt spid="159"/>
                                        </p:tgtEl>
                                        <p:attrNameLst>
                                          <p:attrName>ppt_x</p:attrName>
                                        </p:attrNameLst>
                                      </p:cBhvr>
                                      <p:tavLst>
                                        <p:tav tm="0">
                                          <p:val>
                                            <p:strVal val="0-#ppt_w/2"/>
                                          </p:val>
                                        </p:tav>
                                        <p:tav tm="100000">
                                          <p:val>
                                            <p:strVal val="#ppt_x"/>
                                          </p:val>
                                        </p:tav>
                                      </p:tavLst>
                                    </p:anim>
                                    <p:anim calcmode="lin" valueType="num">
                                      <p:cBhvr additive="base">
                                        <p:cTn id="64" dur="1000" fill="hold"/>
                                        <p:tgtEl>
                                          <p:spTgt spid="159"/>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160"/>
                                        </p:tgtEl>
                                        <p:attrNameLst>
                                          <p:attrName>style.visibility</p:attrName>
                                        </p:attrNameLst>
                                      </p:cBhvr>
                                      <p:to>
                                        <p:strVal val="visible"/>
                                      </p:to>
                                    </p:set>
                                    <p:anim calcmode="lin" valueType="num">
                                      <p:cBhvr additive="base">
                                        <p:cTn id="67" dur="1000" fill="hold"/>
                                        <p:tgtEl>
                                          <p:spTgt spid="160"/>
                                        </p:tgtEl>
                                        <p:attrNameLst>
                                          <p:attrName>ppt_x</p:attrName>
                                        </p:attrNameLst>
                                      </p:cBhvr>
                                      <p:tavLst>
                                        <p:tav tm="0">
                                          <p:val>
                                            <p:strVal val="0-#ppt_w/2"/>
                                          </p:val>
                                        </p:tav>
                                        <p:tav tm="100000">
                                          <p:val>
                                            <p:strVal val="#ppt_x"/>
                                          </p:val>
                                        </p:tav>
                                      </p:tavLst>
                                    </p:anim>
                                    <p:anim calcmode="lin" valueType="num">
                                      <p:cBhvr additive="base">
                                        <p:cTn id="68" dur="1000" fill="hold"/>
                                        <p:tgtEl>
                                          <p:spTgt spid="160"/>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65"/>
                                        </p:tgtEl>
                                        <p:attrNameLst>
                                          <p:attrName>style.visibility</p:attrName>
                                        </p:attrNameLst>
                                      </p:cBhvr>
                                      <p:to>
                                        <p:strVal val="visible"/>
                                      </p:to>
                                    </p:set>
                                    <p:anim calcmode="lin" valueType="num">
                                      <p:cBhvr additive="base">
                                        <p:cTn id="73" dur="1000" fill="hold"/>
                                        <p:tgtEl>
                                          <p:spTgt spid="165"/>
                                        </p:tgtEl>
                                        <p:attrNameLst>
                                          <p:attrName>ppt_x</p:attrName>
                                        </p:attrNameLst>
                                      </p:cBhvr>
                                      <p:tavLst>
                                        <p:tav tm="0">
                                          <p:val>
                                            <p:strVal val="0-#ppt_w/2"/>
                                          </p:val>
                                        </p:tav>
                                        <p:tav tm="100000">
                                          <p:val>
                                            <p:strVal val="#ppt_x"/>
                                          </p:val>
                                        </p:tav>
                                      </p:tavLst>
                                    </p:anim>
                                    <p:anim calcmode="lin" valueType="num">
                                      <p:cBhvr additive="base">
                                        <p:cTn id="74" dur="1000" fill="hold"/>
                                        <p:tgtEl>
                                          <p:spTgt spid="165"/>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166"/>
                                        </p:tgtEl>
                                        <p:attrNameLst>
                                          <p:attrName>style.visibility</p:attrName>
                                        </p:attrNameLst>
                                      </p:cBhvr>
                                      <p:to>
                                        <p:strVal val="visible"/>
                                      </p:to>
                                    </p:set>
                                    <p:anim calcmode="lin" valueType="num">
                                      <p:cBhvr additive="base">
                                        <p:cTn id="77" dur="1000" fill="hold"/>
                                        <p:tgtEl>
                                          <p:spTgt spid="166"/>
                                        </p:tgtEl>
                                        <p:attrNameLst>
                                          <p:attrName>ppt_x</p:attrName>
                                        </p:attrNameLst>
                                      </p:cBhvr>
                                      <p:tavLst>
                                        <p:tav tm="0">
                                          <p:val>
                                            <p:strVal val="0-#ppt_w/2"/>
                                          </p:val>
                                        </p:tav>
                                        <p:tav tm="100000">
                                          <p:val>
                                            <p:strVal val="#ppt_x"/>
                                          </p:val>
                                        </p:tav>
                                      </p:tavLst>
                                    </p:anim>
                                    <p:anim calcmode="lin" valueType="num">
                                      <p:cBhvr additive="base">
                                        <p:cTn id="78" dur="1000" fill="hold"/>
                                        <p:tgtEl>
                                          <p:spTgt spid="1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animBg="1"/>
      <p:bldP spid="146" grpId="0" animBg="1"/>
      <p:bldP spid="147" grpId="0" animBg="1"/>
      <p:bldP spid="148" grpId="0" animBg="1"/>
      <p:bldP spid="151" grpId="0" animBg="1"/>
      <p:bldP spid="152" grpId="0" animBg="1"/>
      <p:bldP spid="153" grpId="0" animBg="1"/>
      <p:bldP spid="154" grpId="0" animBg="1"/>
      <p:bldP spid="155" grpId="0" animBg="1"/>
      <p:bldP spid="156" grpId="0" animBg="1"/>
      <p:bldP spid="157" grpId="0" animBg="1"/>
      <p:bldP spid="159" grpId="0" animBg="1"/>
      <p:bldP spid="160" grpId="0" animBg="1"/>
      <p:bldP spid="161" grpId="0" animBg="1"/>
      <p:bldP spid="164" grpId="0" animBg="1"/>
      <p:bldP spid="165" grpId="0" animBg="1"/>
      <p:bldP spid="16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uses have our buildings had?</a:t>
            </a:r>
            <a:endParaRPr lang="en-GB" sz="3200" b="1" i="1" dirty="0" smtClean="0">
              <a:latin typeface="Source Sans Pro" panose="020B0503030403020204" pitchFamily="34" charset="0"/>
            </a:endParaRPr>
          </a:p>
        </p:txBody>
      </p:sp>
      <p:grpSp>
        <p:nvGrpSpPr>
          <p:cNvPr id="31" name="Group 30"/>
          <p:cNvGrpSpPr/>
          <p:nvPr/>
        </p:nvGrpSpPr>
        <p:grpSpPr>
          <a:xfrm>
            <a:off x="409818" y="1226930"/>
            <a:ext cx="2479034" cy="2479035"/>
            <a:chOff x="2033589" y="1651194"/>
            <a:chExt cx="5079998" cy="5080000"/>
          </a:xfrm>
        </p:grpSpPr>
        <p:sp>
          <p:nvSpPr>
            <p:cNvPr id="3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3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3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46" name="Group 45"/>
          <p:cNvGrpSpPr/>
          <p:nvPr/>
        </p:nvGrpSpPr>
        <p:grpSpPr>
          <a:xfrm>
            <a:off x="3284451" y="1226930"/>
            <a:ext cx="2479034" cy="2479035"/>
            <a:chOff x="2033589" y="1651194"/>
            <a:chExt cx="5079998" cy="5080000"/>
          </a:xfrm>
        </p:grpSpPr>
        <p:sp>
          <p:nvSpPr>
            <p:cNvPr id="4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5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61" name="Group 60"/>
          <p:cNvGrpSpPr/>
          <p:nvPr/>
        </p:nvGrpSpPr>
        <p:grpSpPr>
          <a:xfrm>
            <a:off x="6159085" y="1226930"/>
            <a:ext cx="2479034" cy="2479035"/>
            <a:chOff x="2033589" y="1651194"/>
            <a:chExt cx="5079998" cy="5080000"/>
          </a:xfrm>
        </p:grpSpPr>
        <p:sp>
          <p:nvSpPr>
            <p:cNvPr id="6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6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6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7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76" name="Group 75"/>
          <p:cNvGrpSpPr/>
          <p:nvPr/>
        </p:nvGrpSpPr>
        <p:grpSpPr>
          <a:xfrm>
            <a:off x="368761" y="4141291"/>
            <a:ext cx="2479034" cy="2479035"/>
            <a:chOff x="2033589" y="1651194"/>
            <a:chExt cx="5079998" cy="5080000"/>
          </a:xfrm>
        </p:grpSpPr>
        <p:sp>
          <p:nvSpPr>
            <p:cNvPr id="7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7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8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8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91" name="Group 90"/>
          <p:cNvGrpSpPr/>
          <p:nvPr/>
        </p:nvGrpSpPr>
        <p:grpSpPr>
          <a:xfrm>
            <a:off x="3243394" y="4141291"/>
            <a:ext cx="2479034" cy="2479035"/>
            <a:chOff x="2033589" y="1651194"/>
            <a:chExt cx="5079998" cy="5080000"/>
          </a:xfrm>
        </p:grpSpPr>
        <p:sp>
          <p:nvSpPr>
            <p:cNvPr id="9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9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9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0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0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106" name="Group 105"/>
          <p:cNvGrpSpPr/>
          <p:nvPr/>
        </p:nvGrpSpPr>
        <p:grpSpPr>
          <a:xfrm>
            <a:off x="6118028" y="4141291"/>
            <a:ext cx="2479034" cy="2479035"/>
            <a:chOff x="2033589" y="1651194"/>
            <a:chExt cx="5079998" cy="5080000"/>
          </a:xfrm>
        </p:grpSpPr>
        <p:sp>
          <p:nvSpPr>
            <p:cNvPr id="10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0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1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1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21" name="TextBox 120"/>
          <p:cNvSpPr txBox="1"/>
          <p:nvPr/>
        </p:nvSpPr>
        <p:spPr>
          <a:xfrm rot="1599477">
            <a:off x="1624636" y="1747366"/>
            <a:ext cx="772969" cy="307777"/>
          </a:xfrm>
          <a:prstGeom prst="rect">
            <a:avLst/>
          </a:prstGeom>
          <a:noFill/>
        </p:spPr>
        <p:txBody>
          <a:bodyPr wrap="none" rtlCol="0">
            <a:spAutoFit/>
          </a:bodyPr>
          <a:lstStyle/>
          <a:p>
            <a:r>
              <a:rPr lang="en-GB" sz="1400" b="1" i="1" dirty="0" smtClean="0">
                <a:latin typeface="Source Sans Pro" panose="020B0503030403020204" pitchFamily="34" charset="0"/>
              </a:rPr>
              <a:t>Cinema</a:t>
            </a:r>
            <a:endParaRPr lang="en-GB" sz="1400" b="1" i="1" dirty="0">
              <a:latin typeface="Source Sans Pro" panose="020B0503030403020204" pitchFamily="34" charset="0"/>
            </a:endParaRPr>
          </a:p>
        </p:txBody>
      </p:sp>
      <p:sp>
        <p:nvSpPr>
          <p:cNvPr id="122" name="TextBox 121"/>
          <p:cNvSpPr txBox="1"/>
          <p:nvPr/>
        </p:nvSpPr>
        <p:spPr>
          <a:xfrm rot="5400000">
            <a:off x="1955175" y="2209413"/>
            <a:ext cx="635109" cy="523220"/>
          </a:xfrm>
          <a:prstGeom prst="rect">
            <a:avLst/>
          </a:prstGeom>
          <a:noFill/>
        </p:spPr>
        <p:txBody>
          <a:bodyPr wrap="none" rtlCol="0">
            <a:spAutoFit/>
          </a:bodyPr>
          <a:lstStyle/>
          <a:p>
            <a:pPr algn="ctr"/>
            <a:r>
              <a:rPr lang="en-GB" sz="1400" b="1" i="1" dirty="0" smtClean="0">
                <a:latin typeface="Source Sans Pro" panose="020B0503030403020204" pitchFamily="34" charset="0"/>
              </a:rPr>
              <a:t>Bingo</a:t>
            </a:r>
          </a:p>
          <a:p>
            <a:pPr algn="ctr"/>
            <a:r>
              <a:rPr lang="en-GB" sz="1400" b="1" i="1" dirty="0" smtClean="0">
                <a:latin typeface="Source Sans Pro" panose="020B0503030403020204" pitchFamily="34" charset="0"/>
              </a:rPr>
              <a:t>club</a:t>
            </a:r>
            <a:endParaRPr lang="en-GB" sz="1400" b="1" i="1" dirty="0">
              <a:latin typeface="Source Sans Pro" panose="020B0503030403020204" pitchFamily="34" charset="0"/>
            </a:endParaRPr>
          </a:p>
        </p:txBody>
      </p:sp>
      <p:sp>
        <p:nvSpPr>
          <p:cNvPr id="123" name="TextBox 122"/>
          <p:cNvSpPr txBox="1"/>
          <p:nvPr/>
        </p:nvSpPr>
        <p:spPr>
          <a:xfrm rot="8696463">
            <a:off x="1627328" y="2764562"/>
            <a:ext cx="663771" cy="523220"/>
          </a:xfrm>
          <a:prstGeom prst="rect">
            <a:avLst/>
          </a:prstGeom>
          <a:noFill/>
        </p:spPr>
        <p:txBody>
          <a:bodyPr wrap="none" rtlCol="0">
            <a:spAutoFit/>
          </a:bodyPr>
          <a:lstStyle/>
          <a:p>
            <a:pPr algn="ctr"/>
            <a:r>
              <a:rPr lang="en-GB" sz="1400" b="1" i="1" dirty="0" smtClean="0">
                <a:latin typeface="Source Sans Pro" panose="020B0503030403020204" pitchFamily="34" charset="0"/>
              </a:rPr>
              <a:t>Film</a:t>
            </a:r>
          </a:p>
          <a:p>
            <a:pPr algn="ctr"/>
            <a:r>
              <a:rPr lang="en-GB" sz="1400" b="1" i="1" dirty="0" smtClean="0">
                <a:latin typeface="Source Sans Pro" panose="020B0503030403020204" pitchFamily="34" charset="0"/>
              </a:rPr>
              <a:t>studio</a:t>
            </a:r>
            <a:endParaRPr lang="en-GB" sz="1400" b="1" i="1" dirty="0">
              <a:latin typeface="Source Sans Pro" panose="020B0503030403020204" pitchFamily="34" charset="0"/>
            </a:endParaRPr>
          </a:p>
        </p:txBody>
      </p:sp>
      <p:sp>
        <p:nvSpPr>
          <p:cNvPr id="124" name="TextBox 123"/>
          <p:cNvSpPr txBox="1"/>
          <p:nvPr/>
        </p:nvSpPr>
        <p:spPr>
          <a:xfrm rot="12304908">
            <a:off x="910310" y="2938581"/>
            <a:ext cx="776175" cy="307777"/>
          </a:xfrm>
          <a:prstGeom prst="rect">
            <a:avLst/>
          </a:prstGeom>
          <a:noFill/>
        </p:spPr>
        <p:txBody>
          <a:bodyPr wrap="none" rtlCol="0">
            <a:spAutoFit/>
          </a:bodyPr>
          <a:lstStyle/>
          <a:p>
            <a:r>
              <a:rPr lang="en-GB" sz="1400" b="1" i="1" dirty="0" smtClean="0">
                <a:latin typeface="Source Sans Pro" panose="020B0503030403020204" pitchFamily="34" charset="0"/>
              </a:rPr>
              <a:t>Mosque</a:t>
            </a:r>
            <a:endParaRPr lang="en-GB" sz="1400" b="1" i="1" dirty="0">
              <a:latin typeface="Source Sans Pro" panose="020B0503030403020204" pitchFamily="34" charset="0"/>
            </a:endParaRPr>
          </a:p>
        </p:txBody>
      </p:sp>
      <p:sp>
        <p:nvSpPr>
          <p:cNvPr id="125" name="TextBox 124"/>
          <p:cNvSpPr txBox="1"/>
          <p:nvPr/>
        </p:nvSpPr>
        <p:spPr>
          <a:xfrm rot="1599477">
            <a:off x="4642737" y="1712301"/>
            <a:ext cx="486030" cy="307777"/>
          </a:xfrm>
          <a:prstGeom prst="rect">
            <a:avLst/>
          </a:prstGeom>
          <a:noFill/>
        </p:spPr>
        <p:txBody>
          <a:bodyPr wrap="none" rtlCol="0">
            <a:spAutoFit/>
          </a:bodyPr>
          <a:lstStyle/>
          <a:p>
            <a:r>
              <a:rPr lang="en-GB" sz="1400" b="1" i="1" dirty="0" smtClean="0">
                <a:latin typeface="Source Sans Pro" panose="020B0503030403020204" pitchFamily="34" charset="0"/>
              </a:rPr>
              <a:t>Pub</a:t>
            </a:r>
            <a:endParaRPr lang="en-GB" sz="1400" b="1" i="1" dirty="0">
              <a:latin typeface="Source Sans Pro" panose="020B0503030403020204" pitchFamily="34" charset="0"/>
            </a:endParaRPr>
          </a:p>
        </p:txBody>
      </p:sp>
      <p:sp>
        <p:nvSpPr>
          <p:cNvPr id="126" name="TextBox 125"/>
          <p:cNvSpPr txBox="1"/>
          <p:nvPr/>
        </p:nvSpPr>
        <p:spPr>
          <a:xfrm rot="5400000">
            <a:off x="4817025" y="2205613"/>
            <a:ext cx="773673" cy="523220"/>
          </a:xfrm>
          <a:prstGeom prst="rect">
            <a:avLst/>
          </a:prstGeom>
          <a:noFill/>
        </p:spPr>
        <p:txBody>
          <a:bodyPr wrap="none" rtlCol="0">
            <a:spAutoFit/>
          </a:bodyPr>
          <a:lstStyle/>
          <a:p>
            <a:pPr algn="ctr"/>
            <a:r>
              <a:rPr lang="en-GB" sz="1400" b="1" i="1" dirty="0" err="1" smtClean="0">
                <a:latin typeface="Source Sans Pro" panose="020B0503030403020204" pitchFamily="34" charset="0"/>
              </a:rPr>
              <a:t>Restau</a:t>
            </a:r>
            <a:r>
              <a:rPr lang="en-GB" sz="1400" b="1" i="1" dirty="0" smtClean="0">
                <a:latin typeface="Source Sans Pro" panose="020B0503030403020204" pitchFamily="34" charset="0"/>
              </a:rPr>
              <a:t>-</a:t>
            </a:r>
          </a:p>
          <a:p>
            <a:pPr algn="ctr"/>
            <a:r>
              <a:rPr lang="en-GB" sz="1400" b="1" i="1" dirty="0" smtClean="0">
                <a:latin typeface="Source Sans Pro" panose="020B0503030403020204" pitchFamily="34" charset="0"/>
              </a:rPr>
              <a:t>rant</a:t>
            </a:r>
            <a:endParaRPr lang="en-GB" sz="1400" b="1" i="1" dirty="0">
              <a:latin typeface="Source Sans Pro" panose="020B0503030403020204" pitchFamily="34" charset="0"/>
            </a:endParaRPr>
          </a:p>
        </p:txBody>
      </p:sp>
      <p:sp>
        <p:nvSpPr>
          <p:cNvPr id="127" name="TextBox 126"/>
          <p:cNvSpPr txBox="1"/>
          <p:nvPr/>
        </p:nvSpPr>
        <p:spPr>
          <a:xfrm rot="9179126">
            <a:off x="4493929" y="3004064"/>
            <a:ext cx="776175" cy="307777"/>
          </a:xfrm>
          <a:prstGeom prst="rect">
            <a:avLst/>
          </a:prstGeom>
          <a:noFill/>
        </p:spPr>
        <p:txBody>
          <a:bodyPr wrap="none" rtlCol="0">
            <a:spAutoFit/>
          </a:bodyPr>
          <a:lstStyle/>
          <a:p>
            <a:r>
              <a:rPr lang="en-GB" sz="1400" b="1" i="1" dirty="0" smtClean="0">
                <a:latin typeface="Source Sans Pro" panose="020B0503030403020204" pitchFamily="34" charset="0"/>
              </a:rPr>
              <a:t>Mosque</a:t>
            </a:r>
            <a:endParaRPr lang="en-GB" sz="1400" b="1" i="1" dirty="0">
              <a:latin typeface="Source Sans Pro" panose="020B0503030403020204" pitchFamily="34" charset="0"/>
            </a:endParaRPr>
          </a:p>
        </p:txBody>
      </p:sp>
      <p:sp>
        <p:nvSpPr>
          <p:cNvPr id="128" name="TextBox 127"/>
          <p:cNvSpPr txBox="1"/>
          <p:nvPr/>
        </p:nvSpPr>
        <p:spPr>
          <a:xfrm rot="1599477">
            <a:off x="7384840" y="1723970"/>
            <a:ext cx="727892" cy="307777"/>
          </a:xfrm>
          <a:prstGeom prst="rect">
            <a:avLst/>
          </a:prstGeom>
          <a:noFill/>
        </p:spPr>
        <p:txBody>
          <a:bodyPr wrap="none" rtlCol="0">
            <a:spAutoFit/>
          </a:bodyPr>
          <a:lstStyle/>
          <a:p>
            <a:r>
              <a:rPr lang="en-GB" sz="1400" b="1" i="1" dirty="0" smtClean="0">
                <a:latin typeface="Source Sans Pro" panose="020B0503030403020204" pitchFamily="34" charset="0"/>
              </a:rPr>
              <a:t>Church</a:t>
            </a:r>
            <a:endParaRPr lang="en-GB" sz="1400" b="1" i="1" dirty="0">
              <a:latin typeface="Source Sans Pro" panose="020B0503030403020204" pitchFamily="34" charset="0"/>
            </a:endParaRPr>
          </a:p>
        </p:txBody>
      </p:sp>
      <p:sp>
        <p:nvSpPr>
          <p:cNvPr id="129" name="TextBox 128"/>
          <p:cNvSpPr txBox="1"/>
          <p:nvPr/>
        </p:nvSpPr>
        <p:spPr>
          <a:xfrm rot="5400000">
            <a:off x="7680638" y="2190533"/>
            <a:ext cx="773673" cy="523220"/>
          </a:xfrm>
          <a:prstGeom prst="rect">
            <a:avLst/>
          </a:prstGeom>
          <a:noFill/>
        </p:spPr>
        <p:txBody>
          <a:bodyPr wrap="none" rtlCol="0">
            <a:spAutoFit/>
          </a:bodyPr>
          <a:lstStyle/>
          <a:p>
            <a:pPr algn="ctr"/>
            <a:r>
              <a:rPr lang="en-GB" sz="1400" b="1" i="1" dirty="0" err="1" smtClean="0">
                <a:latin typeface="Source Sans Pro" panose="020B0503030403020204" pitchFamily="34" charset="0"/>
              </a:rPr>
              <a:t>Restau</a:t>
            </a:r>
            <a:r>
              <a:rPr lang="en-GB" sz="1400" b="1" i="1" dirty="0" smtClean="0">
                <a:latin typeface="Source Sans Pro" panose="020B0503030403020204" pitchFamily="34" charset="0"/>
              </a:rPr>
              <a:t>-</a:t>
            </a:r>
          </a:p>
          <a:p>
            <a:pPr algn="ctr"/>
            <a:r>
              <a:rPr lang="en-GB" sz="1400" b="1" i="1" dirty="0" smtClean="0">
                <a:latin typeface="Source Sans Pro" panose="020B0503030403020204" pitchFamily="34" charset="0"/>
              </a:rPr>
              <a:t>rant</a:t>
            </a:r>
            <a:endParaRPr lang="en-GB" sz="1400" b="1" i="1" dirty="0">
              <a:latin typeface="Source Sans Pro" panose="020B0503030403020204" pitchFamily="34" charset="0"/>
            </a:endParaRPr>
          </a:p>
        </p:txBody>
      </p:sp>
      <p:sp>
        <p:nvSpPr>
          <p:cNvPr id="130" name="TextBox 129"/>
          <p:cNvSpPr txBox="1"/>
          <p:nvPr/>
        </p:nvSpPr>
        <p:spPr>
          <a:xfrm rot="9179126">
            <a:off x="7374825" y="2922348"/>
            <a:ext cx="790601" cy="307777"/>
          </a:xfrm>
          <a:prstGeom prst="rect">
            <a:avLst/>
          </a:prstGeom>
          <a:noFill/>
        </p:spPr>
        <p:txBody>
          <a:bodyPr wrap="none" rtlCol="0">
            <a:spAutoFit/>
          </a:bodyPr>
          <a:lstStyle/>
          <a:p>
            <a:r>
              <a:rPr lang="en-GB" sz="1400" b="1" i="1" dirty="0" smtClean="0">
                <a:latin typeface="Source Sans Pro" panose="020B0503030403020204" pitchFamily="34" charset="0"/>
              </a:rPr>
              <a:t>Nursery</a:t>
            </a:r>
            <a:endParaRPr lang="en-GB" sz="1400" b="1" i="1" dirty="0">
              <a:latin typeface="Source Sans Pro" panose="020B0503030403020204" pitchFamily="34" charset="0"/>
            </a:endParaRPr>
          </a:p>
        </p:txBody>
      </p:sp>
      <p:sp>
        <p:nvSpPr>
          <p:cNvPr id="131" name="TextBox 130"/>
          <p:cNvSpPr txBox="1"/>
          <p:nvPr/>
        </p:nvSpPr>
        <p:spPr>
          <a:xfrm rot="1599477">
            <a:off x="1628835" y="4619312"/>
            <a:ext cx="660758" cy="307777"/>
          </a:xfrm>
          <a:prstGeom prst="rect">
            <a:avLst/>
          </a:prstGeom>
          <a:noFill/>
        </p:spPr>
        <p:txBody>
          <a:bodyPr wrap="none" rtlCol="0">
            <a:spAutoFit/>
          </a:bodyPr>
          <a:lstStyle/>
          <a:p>
            <a:r>
              <a:rPr lang="en-GB" sz="1400" b="1" i="1" dirty="0" smtClean="0">
                <a:latin typeface="Source Sans Pro" panose="020B0503030403020204" pitchFamily="34" charset="0"/>
              </a:rPr>
              <a:t>House</a:t>
            </a:r>
            <a:endParaRPr lang="en-GB" sz="1400" b="1" i="1" dirty="0">
              <a:latin typeface="Source Sans Pro" panose="020B0503030403020204" pitchFamily="34" charset="0"/>
            </a:endParaRPr>
          </a:p>
        </p:txBody>
      </p:sp>
      <p:sp>
        <p:nvSpPr>
          <p:cNvPr id="132" name="TextBox 131"/>
          <p:cNvSpPr txBox="1"/>
          <p:nvPr/>
        </p:nvSpPr>
        <p:spPr>
          <a:xfrm rot="5400000">
            <a:off x="1910135" y="5196384"/>
            <a:ext cx="676083" cy="307777"/>
          </a:xfrm>
          <a:prstGeom prst="rect">
            <a:avLst/>
          </a:prstGeom>
          <a:noFill/>
        </p:spPr>
        <p:txBody>
          <a:bodyPr wrap="none" rtlCol="0">
            <a:spAutoFit/>
          </a:bodyPr>
          <a:lstStyle/>
          <a:p>
            <a:pPr algn="ctr"/>
            <a:r>
              <a:rPr lang="en-GB" sz="1400" b="1" i="1" dirty="0" smtClean="0">
                <a:latin typeface="Source Sans Pro" panose="020B0503030403020204" pitchFamily="34" charset="0"/>
              </a:rPr>
              <a:t>Hostel</a:t>
            </a:r>
            <a:endParaRPr lang="en-GB" sz="1400" b="1" i="1" dirty="0">
              <a:latin typeface="Source Sans Pro" panose="020B0503030403020204" pitchFamily="34" charset="0"/>
            </a:endParaRPr>
          </a:p>
        </p:txBody>
      </p:sp>
      <p:sp>
        <p:nvSpPr>
          <p:cNvPr id="133" name="TextBox 132"/>
          <p:cNvSpPr txBox="1"/>
          <p:nvPr/>
        </p:nvSpPr>
        <p:spPr>
          <a:xfrm rot="8901155">
            <a:off x="1669899" y="5852207"/>
            <a:ext cx="600742" cy="307777"/>
          </a:xfrm>
          <a:prstGeom prst="rect">
            <a:avLst/>
          </a:prstGeom>
          <a:noFill/>
        </p:spPr>
        <p:txBody>
          <a:bodyPr wrap="none" rtlCol="0">
            <a:spAutoFit/>
          </a:bodyPr>
          <a:lstStyle/>
          <a:p>
            <a:r>
              <a:rPr lang="en-GB" sz="1400" b="1" i="1" dirty="0" smtClean="0">
                <a:latin typeface="Source Sans Pro" panose="020B0503030403020204" pitchFamily="34" charset="0"/>
              </a:rPr>
              <a:t>Hotel</a:t>
            </a:r>
            <a:endParaRPr lang="en-GB" sz="1400" b="1" i="1" dirty="0">
              <a:latin typeface="Source Sans Pro" panose="020B0503030403020204" pitchFamily="34" charset="0"/>
            </a:endParaRPr>
          </a:p>
        </p:txBody>
      </p:sp>
      <p:sp>
        <p:nvSpPr>
          <p:cNvPr id="134" name="TextBox 133"/>
          <p:cNvSpPr txBox="1"/>
          <p:nvPr/>
        </p:nvSpPr>
        <p:spPr>
          <a:xfrm rot="1599477">
            <a:off x="4469901" y="4643447"/>
            <a:ext cx="727892" cy="307777"/>
          </a:xfrm>
          <a:prstGeom prst="rect">
            <a:avLst/>
          </a:prstGeom>
          <a:noFill/>
        </p:spPr>
        <p:txBody>
          <a:bodyPr wrap="none" rtlCol="0">
            <a:spAutoFit/>
          </a:bodyPr>
          <a:lstStyle/>
          <a:p>
            <a:r>
              <a:rPr lang="en-GB" sz="1400" b="1" i="1" dirty="0" smtClean="0">
                <a:latin typeface="Source Sans Pro" panose="020B0503030403020204" pitchFamily="34" charset="0"/>
              </a:rPr>
              <a:t>Church</a:t>
            </a:r>
            <a:endParaRPr lang="en-GB" sz="1400" b="1" i="1" dirty="0">
              <a:latin typeface="Source Sans Pro" panose="020B0503030403020204" pitchFamily="34" charset="0"/>
            </a:endParaRPr>
          </a:p>
        </p:txBody>
      </p:sp>
      <p:sp>
        <p:nvSpPr>
          <p:cNvPr id="135" name="TextBox 134"/>
          <p:cNvSpPr txBox="1"/>
          <p:nvPr/>
        </p:nvSpPr>
        <p:spPr>
          <a:xfrm rot="1599477">
            <a:off x="7292542" y="4608699"/>
            <a:ext cx="826188" cy="523220"/>
          </a:xfrm>
          <a:prstGeom prst="rect">
            <a:avLst/>
          </a:prstGeom>
          <a:noFill/>
        </p:spPr>
        <p:txBody>
          <a:bodyPr wrap="none" rtlCol="0">
            <a:spAutoFit/>
          </a:bodyPr>
          <a:lstStyle/>
          <a:p>
            <a:pPr algn="ctr"/>
            <a:r>
              <a:rPr lang="en-GB" sz="1400" b="1" i="1" dirty="0" smtClean="0">
                <a:latin typeface="Source Sans Pro" panose="020B0503030403020204" pitchFamily="34" charset="0"/>
              </a:rPr>
              <a:t>Factory/</a:t>
            </a:r>
          </a:p>
          <a:p>
            <a:pPr algn="ctr"/>
            <a:r>
              <a:rPr lang="en-GB" sz="1400" b="1" i="1" dirty="0" smtClean="0">
                <a:latin typeface="Source Sans Pro" panose="020B0503030403020204" pitchFamily="34" charset="0"/>
              </a:rPr>
              <a:t>Mill</a:t>
            </a:r>
            <a:endParaRPr lang="en-GB" sz="1400" b="1" i="1" dirty="0">
              <a:latin typeface="Source Sans Pro" panose="020B0503030403020204" pitchFamily="34" charset="0"/>
            </a:endParaRPr>
          </a:p>
        </p:txBody>
      </p:sp>
      <p:sp>
        <p:nvSpPr>
          <p:cNvPr id="136" name="TextBox 135"/>
          <p:cNvSpPr txBox="1"/>
          <p:nvPr/>
        </p:nvSpPr>
        <p:spPr>
          <a:xfrm rot="5400000">
            <a:off x="7702631" y="5115465"/>
            <a:ext cx="729687" cy="523220"/>
          </a:xfrm>
          <a:prstGeom prst="rect">
            <a:avLst/>
          </a:prstGeom>
          <a:noFill/>
        </p:spPr>
        <p:txBody>
          <a:bodyPr wrap="none" rtlCol="0">
            <a:spAutoFit/>
          </a:bodyPr>
          <a:lstStyle/>
          <a:p>
            <a:pPr algn="ctr"/>
            <a:r>
              <a:rPr lang="en-GB" sz="1400" b="1" i="1" dirty="0" smtClean="0">
                <a:latin typeface="Source Sans Pro" panose="020B0503030403020204" pitchFamily="34" charset="0"/>
              </a:rPr>
              <a:t>Art</a:t>
            </a:r>
          </a:p>
          <a:p>
            <a:pPr algn="ctr"/>
            <a:r>
              <a:rPr lang="en-GB" sz="1400" b="1" i="1" dirty="0" smtClean="0">
                <a:latin typeface="Source Sans Pro" panose="020B0503030403020204" pitchFamily="34" charset="0"/>
              </a:rPr>
              <a:t>gallery</a:t>
            </a:r>
            <a:endParaRPr lang="en-GB" sz="1400" b="1" i="1" dirty="0">
              <a:latin typeface="Source Sans Pro" panose="020B0503030403020204" pitchFamily="34" charset="0"/>
            </a:endParaRPr>
          </a:p>
        </p:txBody>
      </p:sp>
      <p:sp>
        <p:nvSpPr>
          <p:cNvPr id="137" name="TextBox 136"/>
          <p:cNvSpPr txBox="1"/>
          <p:nvPr/>
        </p:nvSpPr>
        <p:spPr>
          <a:xfrm rot="9179126">
            <a:off x="7391287" y="5852207"/>
            <a:ext cx="628698" cy="307777"/>
          </a:xfrm>
          <a:prstGeom prst="rect">
            <a:avLst/>
          </a:prstGeom>
          <a:noFill/>
        </p:spPr>
        <p:txBody>
          <a:bodyPr wrap="none" rtlCol="0">
            <a:spAutoFit/>
          </a:bodyPr>
          <a:lstStyle/>
          <a:p>
            <a:r>
              <a:rPr lang="en-GB" sz="1400" b="1" i="1" dirty="0" smtClean="0">
                <a:latin typeface="Source Sans Pro" panose="020B0503030403020204" pitchFamily="34" charset="0"/>
              </a:rPr>
              <a:t>shops</a:t>
            </a:r>
            <a:endParaRPr lang="en-GB" sz="1400" b="1" i="1" dirty="0">
              <a:latin typeface="Source Sans Pro" panose="020B0503030403020204" pitchFamily="34" charset="0"/>
            </a:endParaRPr>
          </a:p>
        </p:txBody>
      </p:sp>
      <p:sp>
        <p:nvSpPr>
          <p:cNvPr id="5" name="TextBox 4"/>
          <p:cNvSpPr txBox="1"/>
          <p:nvPr/>
        </p:nvSpPr>
        <p:spPr>
          <a:xfrm>
            <a:off x="763215" y="3781289"/>
            <a:ext cx="964495" cy="369332"/>
          </a:xfrm>
          <a:prstGeom prst="rect">
            <a:avLst/>
          </a:prstGeom>
          <a:noFill/>
        </p:spPr>
        <p:txBody>
          <a:bodyPr wrap="none" rtlCol="0">
            <a:spAutoFit/>
          </a:bodyPr>
          <a:lstStyle/>
          <a:p>
            <a:r>
              <a:rPr lang="en-GB" dirty="0"/>
              <a:t>W</a:t>
            </a:r>
            <a:r>
              <a:rPr lang="en-GB" dirty="0" smtClean="0"/>
              <a:t>orship</a:t>
            </a:r>
            <a:endParaRPr lang="en-GB" dirty="0"/>
          </a:p>
        </p:txBody>
      </p:sp>
      <p:sp>
        <p:nvSpPr>
          <p:cNvPr id="138" name="TextBox 137"/>
          <p:cNvSpPr txBox="1"/>
          <p:nvPr/>
        </p:nvSpPr>
        <p:spPr>
          <a:xfrm>
            <a:off x="2971914" y="3781289"/>
            <a:ext cx="1284006" cy="369332"/>
          </a:xfrm>
          <a:prstGeom prst="rect">
            <a:avLst/>
          </a:prstGeom>
          <a:noFill/>
        </p:spPr>
        <p:txBody>
          <a:bodyPr wrap="none" rtlCol="0">
            <a:spAutoFit/>
          </a:bodyPr>
          <a:lstStyle/>
          <a:p>
            <a:r>
              <a:rPr lang="en-GB" dirty="0" smtClean="0"/>
              <a:t>Relax/enjoy</a:t>
            </a:r>
            <a:endParaRPr lang="en-GB" dirty="0"/>
          </a:p>
        </p:txBody>
      </p:sp>
      <p:sp>
        <p:nvSpPr>
          <p:cNvPr id="140" name="TextBox 139"/>
          <p:cNvSpPr txBox="1"/>
          <p:nvPr/>
        </p:nvSpPr>
        <p:spPr>
          <a:xfrm>
            <a:off x="5763485" y="3788548"/>
            <a:ext cx="686342" cy="369332"/>
          </a:xfrm>
          <a:prstGeom prst="rect">
            <a:avLst/>
          </a:prstGeom>
          <a:noFill/>
        </p:spPr>
        <p:txBody>
          <a:bodyPr wrap="none" rtlCol="0">
            <a:spAutoFit/>
          </a:bodyPr>
          <a:lstStyle/>
          <a:p>
            <a:r>
              <a:rPr lang="en-GB" dirty="0" smtClean="0"/>
              <a:t>Work</a:t>
            </a:r>
            <a:endParaRPr lang="en-GB" dirty="0"/>
          </a:p>
        </p:txBody>
      </p:sp>
      <p:sp>
        <p:nvSpPr>
          <p:cNvPr id="143" name="Freeform 142"/>
          <p:cNvSpPr/>
          <p:nvPr/>
        </p:nvSpPr>
        <p:spPr>
          <a:xfrm rot="14367999">
            <a:off x="1019087" y="2726789"/>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Freeform 144"/>
          <p:cNvSpPr/>
          <p:nvPr/>
        </p:nvSpPr>
        <p:spPr>
          <a:xfrm>
            <a:off x="0" y="359569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Freeform 145"/>
          <p:cNvSpPr/>
          <p:nvPr/>
        </p:nvSpPr>
        <p:spPr>
          <a:xfrm rot="10800000">
            <a:off x="4554337" y="2666755"/>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Freeform 146"/>
          <p:cNvSpPr/>
          <p:nvPr/>
        </p:nvSpPr>
        <p:spPr>
          <a:xfrm rot="3461844">
            <a:off x="7286864" y="1487271"/>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Freeform 147"/>
          <p:cNvSpPr/>
          <p:nvPr/>
        </p:nvSpPr>
        <p:spPr>
          <a:xfrm rot="3461844">
            <a:off x="4382521" y="4382481"/>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Freeform 148"/>
          <p:cNvSpPr/>
          <p:nvPr/>
        </p:nvSpPr>
        <p:spPr>
          <a:xfrm>
            <a:off x="2154902" y="360653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Freeform 150"/>
          <p:cNvSpPr/>
          <p:nvPr/>
        </p:nvSpPr>
        <p:spPr>
          <a:xfrm rot="3461844">
            <a:off x="4411453" y="148727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Freeform 151"/>
          <p:cNvSpPr/>
          <p:nvPr/>
        </p:nvSpPr>
        <p:spPr>
          <a:xfrm rot="3461844">
            <a:off x="1536042" y="148727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Freeform 152"/>
          <p:cNvSpPr/>
          <p:nvPr/>
        </p:nvSpPr>
        <p:spPr>
          <a:xfrm rot="7012276">
            <a:off x="7686914" y="2043757"/>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Freeform 153"/>
          <p:cNvSpPr/>
          <p:nvPr/>
        </p:nvSpPr>
        <p:spPr>
          <a:xfrm rot="7012276">
            <a:off x="4791420" y="2050684"/>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Freeform 154"/>
          <p:cNvSpPr/>
          <p:nvPr/>
        </p:nvSpPr>
        <p:spPr>
          <a:xfrm rot="7012276">
            <a:off x="1942960" y="2050684"/>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Freeform 155"/>
          <p:cNvSpPr/>
          <p:nvPr/>
        </p:nvSpPr>
        <p:spPr>
          <a:xfrm rot="7012276">
            <a:off x="7675027" y="493983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Freeform 156"/>
          <p:cNvSpPr/>
          <p:nvPr/>
        </p:nvSpPr>
        <p:spPr>
          <a:xfrm rot="10800000">
            <a:off x="1622784" y="5558209"/>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Freeform 157"/>
          <p:cNvSpPr/>
          <p:nvPr/>
        </p:nvSpPr>
        <p:spPr>
          <a:xfrm>
            <a:off x="4976737" y="360295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Freeform 158"/>
          <p:cNvSpPr/>
          <p:nvPr/>
        </p:nvSpPr>
        <p:spPr>
          <a:xfrm rot="10800000">
            <a:off x="7425304" y="267405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Freeform 159"/>
          <p:cNvSpPr/>
          <p:nvPr/>
        </p:nvSpPr>
        <p:spPr>
          <a:xfrm rot="3703464">
            <a:off x="7287906" y="438749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Freeform 160"/>
          <p:cNvSpPr/>
          <p:nvPr/>
        </p:nvSpPr>
        <p:spPr>
          <a:xfrm rot="10800000">
            <a:off x="7381173" y="5597685"/>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TextBox 161"/>
          <p:cNvSpPr txBox="1"/>
          <p:nvPr/>
        </p:nvSpPr>
        <p:spPr>
          <a:xfrm>
            <a:off x="8436545" y="3770444"/>
            <a:ext cx="552715" cy="369332"/>
          </a:xfrm>
          <a:prstGeom prst="rect">
            <a:avLst/>
          </a:prstGeom>
          <a:noFill/>
        </p:spPr>
        <p:txBody>
          <a:bodyPr wrap="none" rtlCol="0">
            <a:spAutoFit/>
          </a:bodyPr>
          <a:lstStyle/>
          <a:p>
            <a:r>
              <a:rPr lang="en-GB" dirty="0" smtClean="0"/>
              <a:t>Live</a:t>
            </a:r>
            <a:endParaRPr lang="en-GB" dirty="0"/>
          </a:p>
        </p:txBody>
      </p:sp>
      <p:sp>
        <p:nvSpPr>
          <p:cNvPr id="163" name="Freeform 162"/>
          <p:cNvSpPr/>
          <p:nvPr/>
        </p:nvSpPr>
        <p:spPr>
          <a:xfrm>
            <a:off x="7649797" y="358484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Freeform 163"/>
          <p:cNvSpPr/>
          <p:nvPr/>
        </p:nvSpPr>
        <p:spPr>
          <a:xfrm rot="10800000">
            <a:off x="1671618" y="267752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Freeform 164"/>
          <p:cNvSpPr/>
          <p:nvPr/>
        </p:nvSpPr>
        <p:spPr>
          <a:xfrm rot="3662277">
            <a:off x="1496182" y="440163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Freeform 165"/>
          <p:cNvSpPr/>
          <p:nvPr/>
        </p:nvSpPr>
        <p:spPr>
          <a:xfrm rot="7292743">
            <a:off x="1892170" y="4979740"/>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27687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additive="base">
                                        <p:cTn id="7" dur="1000" fill="hold"/>
                                        <p:tgtEl>
                                          <p:spTgt spid="143"/>
                                        </p:tgtEl>
                                        <p:attrNameLst>
                                          <p:attrName>ppt_x</p:attrName>
                                        </p:attrNameLst>
                                      </p:cBhvr>
                                      <p:tavLst>
                                        <p:tav tm="0">
                                          <p:val>
                                            <p:strVal val="0-#ppt_w/2"/>
                                          </p:val>
                                        </p:tav>
                                        <p:tav tm="100000">
                                          <p:val>
                                            <p:strVal val="#ppt_x"/>
                                          </p:val>
                                        </p:tav>
                                      </p:tavLst>
                                    </p:anim>
                                    <p:anim calcmode="lin" valueType="num">
                                      <p:cBhvr additive="base">
                                        <p:cTn id="8" dur="1000" fill="hold"/>
                                        <p:tgtEl>
                                          <p:spTgt spid="14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6"/>
                                        </p:tgtEl>
                                        <p:attrNameLst>
                                          <p:attrName>style.visibility</p:attrName>
                                        </p:attrNameLst>
                                      </p:cBhvr>
                                      <p:to>
                                        <p:strVal val="visible"/>
                                      </p:to>
                                    </p:set>
                                    <p:anim calcmode="lin" valueType="num">
                                      <p:cBhvr additive="base">
                                        <p:cTn id="11" dur="1000" fill="hold"/>
                                        <p:tgtEl>
                                          <p:spTgt spid="146"/>
                                        </p:tgtEl>
                                        <p:attrNameLst>
                                          <p:attrName>ppt_x</p:attrName>
                                        </p:attrNameLst>
                                      </p:cBhvr>
                                      <p:tavLst>
                                        <p:tav tm="0">
                                          <p:val>
                                            <p:strVal val="0-#ppt_w/2"/>
                                          </p:val>
                                        </p:tav>
                                        <p:tav tm="100000">
                                          <p:val>
                                            <p:strVal val="#ppt_x"/>
                                          </p:val>
                                        </p:tav>
                                      </p:tavLst>
                                    </p:anim>
                                    <p:anim calcmode="lin" valueType="num">
                                      <p:cBhvr additive="base">
                                        <p:cTn id="12" dur="1000" fill="hold"/>
                                        <p:tgtEl>
                                          <p:spTgt spid="14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7"/>
                                        </p:tgtEl>
                                        <p:attrNameLst>
                                          <p:attrName>style.visibility</p:attrName>
                                        </p:attrNameLst>
                                      </p:cBhvr>
                                      <p:to>
                                        <p:strVal val="visible"/>
                                      </p:to>
                                    </p:set>
                                    <p:anim calcmode="lin" valueType="num">
                                      <p:cBhvr additive="base">
                                        <p:cTn id="15" dur="1000" fill="hold"/>
                                        <p:tgtEl>
                                          <p:spTgt spid="147"/>
                                        </p:tgtEl>
                                        <p:attrNameLst>
                                          <p:attrName>ppt_x</p:attrName>
                                        </p:attrNameLst>
                                      </p:cBhvr>
                                      <p:tavLst>
                                        <p:tav tm="0">
                                          <p:val>
                                            <p:strVal val="0-#ppt_w/2"/>
                                          </p:val>
                                        </p:tav>
                                        <p:tav tm="100000">
                                          <p:val>
                                            <p:strVal val="#ppt_x"/>
                                          </p:val>
                                        </p:tav>
                                      </p:tavLst>
                                    </p:anim>
                                    <p:anim calcmode="lin" valueType="num">
                                      <p:cBhvr additive="base">
                                        <p:cTn id="16" dur="1000" fill="hold"/>
                                        <p:tgtEl>
                                          <p:spTgt spid="14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48"/>
                                        </p:tgtEl>
                                        <p:attrNameLst>
                                          <p:attrName>style.visibility</p:attrName>
                                        </p:attrNameLst>
                                      </p:cBhvr>
                                      <p:to>
                                        <p:strVal val="visible"/>
                                      </p:to>
                                    </p:set>
                                    <p:anim calcmode="lin" valueType="num">
                                      <p:cBhvr additive="base">
                                        <p:cTn id="19" dur="1000" fill="hold"/>
                                        <p:tgtEl>
                                          <p:spTgt spid="148"/>
                                        </p:tgtEl>
                                        <p:attrNameLst>
                                          <p:attrName>ppt_x</p:attrName>
                                        </p:attrNameLst>
                                      </p:cBhvr>
                                      <p:tavLst>
                                        <p:tav tm="0">
                                          <p:val>
                                            <p:strVal val="0-#ppt_w/2"/>
                                          </p:val>
                                        </p:tav>
                                        <p:tav tm="100000">
                                          <p:val>
                                            <p:strVal val="#ppt_x"/>
                                          </p:val>
                                        </p:tav>
                                      </p:tavLst>
                                    </p:anim>
                                    <p:anim calcmode="lin" valueType="num">
                                      <p:cBhvr additive="base">
                                        <p:cTn id="20" dur="1000" fill="hold"/>
                                        <p:tgtEl>
                                          <p:spTgt spid="14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2"/>
                                        </p:tgtEl>
                                        <p:attrNameLst>
                                          <p:attrName>style.visibility</p:attrName>
                                        </p:attrNameLst>
                                      </p:cBhvr>
                                      <p:to>
                                        <p:strVal val="visible"/>
                                      </p:to>
                                    </p:set>
                                    <p:anim calcmode="lin" valueType="num">
                                      <p:cBhvr additive="base">
                                        <p:cTn id="25" dur="1000" fill="hold"/>
                                        <p:tgtEl>
                                          <p:spTgt spid="152"/>
                                        </p:tgtEl>
                                        <p:attrNameLst>
                                          <p:attrName>ppt_x</p:attrName>
                                        </p:attrNameLst>
                                      </p:cBhvr>
                                      <p:tavLst>
                                        <p:tav tm="0">
                                          <p:val>
                                            <p:strVal val="0-#ppt_w/2"/>
                                          </p:val>
                                        </p:tav>
                                        <p:tav tm="100000">
                                          <p:val>
                                            <p:strVal val="#ppt_x"/>
                                          </p:val>
                                        </p:tav>
                                      </p:tavLst>
                                    </p:anim>
                                    <p:anim calcmode="lin" valueType="num">
                                      <p:cBhvr additive="base">
                                        <p:cTn id="26" dur="1000" fill="hold"/>
                                        <p:tgtEl>
                                          <p:spTgt spid="152"/>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55"/>
                                        </p:tgtEl>
                                        <p:attrNameLst>
                                          <p:attrName>style.visibility</p:attrName>
                                        </p:attrNameLst>
                                      </p:cBhvr>
                                      <p:to>
                                        <p:strVal val="visible"/>
                                      </p:to>
                                    </p:set>
                                    <p:anim calcmode="lin" valueType="num">
                                      <p:cBhvr additive="base">
                                        <p:cTn id="29" dur="1000" fill="hold"/>
                                        <p:tgtEl>
                                          <p:spTgt spid="155"/>
                                        </p:tgtEl>
                                        <p:attrNameLst>
                                          <p:attrName>ppt_x</p:attrName>
                                        </p:attrNameLst>
                                      </p:cBhvr>
                                      <p:tavLst>
                                        <p:tav tm="0">
                                          <p:val>
                                            <p:strVal val="0-#ppt_w/2"/>
                                          </p:val>
                                        </p:tav>
                                        <p:tav tm="100000">
                                          <p:val>
                                            <p:strVal val="#ppt_x"/>
                                          </p:val>
                                        </p:tav>
                                      </p:tavLst>
                                    </p:anim>
                                    <p:anim calcmode="lin" valueType="num">
                                      <p:cBhvr additive="base">
                                        <p:cTn id="30" dur="1000" fill="hold"/>
                                        <p:tgtEl>
                                          <p:spTgt spid="15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64"/>
                                        </p:tgtEl>
                                        <p:attrNameLst>
                                          <p:attrName>style.visibility</p:attrName>
                                        </p:attrNameLst>
                                      </p:cBhvr>
                                      <p:to>
                                        <p:strVal val="visible"/>
                                      </p:to>
                                    </p:set>
                                    <p:anim calcmode="lin" valueType="num">
                                      <p:cBhvr additive="base">
                                        <p:cTn id="33" dur="1000" fill="hold"/>
                                        <p:tgtEl>
                                          <p:spTgt spid="164"/>
                                        </p:tgtEl>
                                        <p:attrNameLst>
                                          <p:attrName>ppt_x</p:attrName>
                                        </p:attrNameLst>
                                      </p:cBhvr>
                                      <p:tavLst>
                                        <p:tav tm="0">
                                          <p:val>
                                            <p:strVal val="0-#ppt_w/2"/>
                                          </p:val>
                                        </p:tav>
                                        <p:tav tm="100000">
                                          <p:val>
                                            <p:strVal val="#ppt_x"/>
                                          </p:val>
                                        </p:tav>
                                      </p:tavLst>
                                    </p:anim>
                                    <p:anim calcmode="lin" valueType="num">
                                      <p:cBhvr additive="base">
                                        <p:cTn id="34" dur="1000" fill="hold"/>
                                        <p:tgtEl>
                                          <p:spTgt spid="164"/>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51"/>
                                        </p:tgtEl>
                                        <p:attrNameLst>
                                          <p:attrName>style.visibility</p:attrName>
                                        </p:attrNameLst>
                                      </p:cBhvr>
                                      <p:to>
                                        <p:strVal val="visible"/>
                                      </p:to>
                                    </p:set>
                                    <p:anim calcmode="lin" valueType="num">
                                      <p:cBhvr additive="base">
                                        <p:cTn id="37" dur="1000" fill="hold"/>
                                        <p:tgtEl>
                                          <p:spTgt spid="151"/>
                                        </p:tgtEl>
                                        <p:attrNameLst>
                                          <p:attrName>ppt_x</p:attrName>
                                        </p:attrNameLst>
                                      </p:cBhvr>
                                      <p:tavLst>
                                        <p:tav tm="0">
                                          <p:val>
                                            <p:strVal val="0-#ppt_w/2"/>
                                          </p:val>
                                        </p:tav>
                                        <p:tav tm="100000">
                                          <p:val>
                                            <p:strVal val="#ppt_x"/>
                                          </p:val>
                                        </p:tav>
                                      </p:tavLst>
                                    </p:anim>
                                    <p:anim calcmode="lin" valueType="num">
                                      <p:cBhvr additive="base">
                                        <p:cTn id="38" dur="1000" fill="hold"/>
                                        <p:tgtEl>
                                          <p:spTgt spid="151"/>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54"/>
                                        </p:tgtEl>
                                        <p:attrNameLst>
                                          <p:attrName>style.visibility</p:attrName>
                                        </p:attrNameLst>
                                      </p:cBhvr>
                                      <p:to>
                                        <p:strVal val="visible"/>
                                      </p:to>
                                    </p:set>
                                    <p:anim calcmode="lin" valueType="num">
                                      <p:cBhvr additive="base">
                                        <p:cTn id="41" dur="1000" fill="hold"/>
                                        <p:tgtEl>
                                          <p:spTgt spid="154"/>
                                        </p:tgtEl>
                                        <p:attrNameLst>
                                          <p:attrName>ppt_x</p:attrName>
                                        </p:attrNameLst>
                                      </p:cBhvr>
                                      <p:tavLst>
                                        <p:tav tm="0">
                                          <p:val>
                                            <p:strVal val="0-#ppt_w/2"/>
                                          </p:val>
                                        </p:tav>
                                        <p:tav tm="100000">
                                          <p:val>
                                            <p:strVal val="#ppt_x"/>
                                          </p:val>
                                        </p:tav>
                                      </p:tavLst>
                                    </p:anim>
                                    <p:anim calcmode="lin" valueType="num">
                                      <p:cBhvr additive="base">
                                        <p:cTn id="42" dur="1000" fill="hold"/>
                                        <p:tgtEl>
                                          <p:spTgt spid="154"/>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53"/>
                                        </p:tgtEl>
                                        <p:attrNameLst>
                                          <p:attrName>style.visibility</p:attrName>
                                        </p:attrNameLst>
                                      </p:cBhvr>
                                      <p:to>
                                        <p:strVal val="visible"/>
                                      </p:to>
                                    </p:set>
                                    <p:anim calcmode="lin" valueType="num">
                                      <p:cBhvr additive="base">
                                        <p:cTn id="45" dur="1000" fill="hold"/>
                                        <p:tgtEl>
                                          <p:spTgt spid="153"/>
                                        </p:tgtEl>
                                        <p:attrNameLst>
                                          <p:attrName>ppt_x</p:attrName>
                                        </p:attrNameLst>
                                      </p:cBhvr>
                                      <p:tavLst>
                                        <p:tav tm="0">
                                          <p:val>
                                            <p:strVal val="0-#ppt_w/2"/>
                                          </p:val>
                                        </p:tav>
                                        <p:tav tm="100000">
                                          <p:val>
                                            <p:strVal val="#ppt_x"/>
                                          </p:val>
                                        </p:tav>
                                      </p:tavLst>
                                    </p:anim>
                                    <p:anim calcmode="lin" valueType="num">
                                      <p:cBhvr additive="base">
                                        <p:cTn id="46" dur="1000" fill="hold"/>
                                        <p:tgtEl>
                                          <p:spTgt spid="153"/>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57"/>
                                        </p:tgtEl>
                                        <p:attrNameLst>
                                          <p:attrName>style.visibility</p:attrName>
                                        </p:attrNameLst>
                                      </p:cBhvr>
                                      <p:to>
                                        <p:strVal val="visible"/>
                                      </p:to>
                                    </p:set>
                                    <p:anim calcmode="lin" valueType="num">
                                      <p:cBhvr additive="base">
                                        <p:cTn id="49" dur="1000" fill="hold"/>
                                        <p:tgtEl>
                                          <p:spTgt spid="157"/>
                                        </p:tgtEl>
                                        <p:attrNameLst>
                                          <p:attrName>ppt_x</p:attrName>
                                        </p:attrNameLst>
                                      </p:cBhvr>
                                      <p:tavLst>
                                        <p:tav tm="0">
                                          <p:val>
                                            <p:strVal val="0-#ppt_w/2"/>
                                          </p:val>
                                        </p:tav>
                                        <p:tav tm="100000">
                                          <p:val>
                                            <p:strVal val="#ppt_x"/>
                                          </p:val>
                                        </p:tav>
                                      </p:tavLst>
                                    </p:anim>
                                    <p:anim calcmode="lin" valueType="num">
                                      <p:cBhvr additive="base">
                                        <p:cTn id="50" dur="1000" fill="hold"/>
                                        <p:tgtEl>
                                          <p:spTgt spid="157"/>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56"/>
                                        </p:tgtEl>
                                        <p:attrNameLst>
                                          <p:attrName>style.visibility</p:attrName>
                                        </p:attrNameLst>
                                      </p:cBhvr>
                                      <p:to>
                                        <p:strVal val="visible"/>
                                      </p:to>
                                    </p:set>
                                    <p:anim calcmode="lin" valueType="num">
                                      <p:cBhvr additive="base">
                                        <p:cTn id="53" dur="1000" fill="hold"/>
                                        <p:tgtEl>
                                          <p:spTgt spid="156"/>
                                        </p:tgtEl>
                                        <p:attrNameLst>
                                          <p:attrName>ppt_x</p:attrName>
                                        </p:attrNameLst>
                                      </p:cBhvr>
                                      <p:tavLst>
                                        <p:tav tm="0">
                                          <p:val>
                                            <p:strVal val="0-#ppt_w/2"/>
                                          </p:val>
                                        </p:tav>
                                        <p:tav tm="100000">
                                          <p:val>
                                            <p:strVal val="#ppt_x"/>
                                          </p:val>
                                        </p:tav>
                                      </p:tavLst>
                                    </p:anim>
                                    <p:anim calcmode="lin" valueType="num">
                                      <p:cBhvr additive="base">
                                        <p:cTn id="54" dur="1000" fill="hold"/>
                                        <p:tgtEl>
                                          <p:spTgt spid="156"/>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161"/>
                                        </p:tgtEl>
                                        <p:attrNameLst>
                                          <p:attrName>style.visibility</p:attrName>
                                        </p:attrNameLst>
                                      </p:cBhvr>
                                      <p:to>
                                        <p:strVal val="visible"/>
                                      </p:to>
                                    </p:set>
                                    <p:anim calcmode="lin" valueType="num">
                                      <p:cBhvr additive="base">
                                        <p:cTn id="57" dur="1000" fill="hold"/>
                                        <p:tgtEl>
                                          <p:spTgt spid="161"/>
                                        </p:tgtEl>
                                        <p:attrNameLst>
                                          <p:attrName>ppt_x</p:attrName>
                                        </p:attrNameLst>
                                      </p:cBhvr>
                                      <p:tavLst>
                                        <p:tav tm="0">
                                          <p:val>
                                            <p:strVal val="0-#ppt_w/2"/>
                                          </p:val>
                                        </p:tav>
                                        <p:tav tm="100000">
                                          <p:val>
                                            <p:strVal val="#ppt_x"/>
                                          </p:val>
                                        </p:tav>
                                      </p:tavLst>
                                    </p:anim>
                                    <p:anim calcmode="lin" valueType="num">
                                      <p:cBhvr additive="base">
                                        <p:cTn id="58" dur="1000" fill="hold"/>
                                        <p:tgtEl>
                                          <p:spTgt spid="161"/>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159"/>
                                        </p:tgtEl>
                                        <p:attrNameLst>
                                          <p:attrName>style.visibility</p:attrName>
                                        </p:attrNameLst>
                                      </p:cBhvr>
                                      <p:to>
                                        <p:strVal val="visible"/>
                                      </p:to>
                                    </p:set>
                                    <p:anim calcmode="lin" valueType="num">
                                      <p:cBhvr additive="base">
                                        <p:cTn id="63" dur="1000" fill="hold"/>
                                        <p:tgtEl>
                                          <p:spTgt spid="159"/>
                                        </p:tgtEl>
                                        <p:attrNameLst>
                                          <p:attrName>ppt_x</p:attrName>
                                        </p:attrNameLst>
                                      </p:cBhvr>
                                      <p:tavLst>
                                        <p:tav tm="0">
                                          <p:val>
                                            <p:strVal val="0-#ppt_w/2"/>
                                          </p:val>
                                        </p:tav>
                                        <p:tav tm="100000">
                                          <p:val>
                                            <p:strVal val="#ppt_x"/>
                                          </p:val>
                                        </p:tav>
                                      </p:tavLst>
                                    </p:anim>
                                    <p:anim calcmode="lin" valueType="num">
                                      <p:cBhvr additive="base">
                                        <p:cTn id="64" dur="1000" fill="hold"/>
                                        <p:tgtEl>
                                          <p:spTgt spid="159"/>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160"/>
                                        </p:tgtEl>
                                        <p:attrNameLst>
                                          <p:attrName>style.visibility</p:attrName>
                                        </p:attrNameLst>
                                      </p:cBhvr>
                                      <p:to>
                                        <p:strVal val="visible"/>
                                      </p:to>
                                    </p:set>
                                    <p:anim calcmode="lin" valueType="num">
                                      <p:cBhvr additive="base">
                                        <p:cTn id="67" dur="1000" fill="hold"/>
                                        <p:tgtEl>
                                          <p:spTgt spid="160"/>
                                        </p:tgtEl>
                                        <p:attrNameLst>
                                          <p:attrName>ppt_x</p:attrName>
                                        </p:attrNameLst>
                                      </p:cBhvr>
                                      <p:tavLst>
                                        <p:tav tm="0">
                                          <p:val>
                                            <p:strVal val="0-#ppt_w/2"/>
                                          </p:val>
                                        </p:tav>
                                        <p:tav tm="100000">
                                          <p:val>
                                            <p:strVal val="#ppt_x"/>
                                          </p:val>
                                        </p:tav>
                                      </p:tavLst>
                                    </p:anim>
                                    <p:anim calcmode="lin" valueType="num">
                                      <p:cBhvr additive="base">
                                        <p:cTn id="68" dur="1000" fill="hold"/>
                                        <p:tgtEl>
                                          <p:spTgt spid="160"/>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65"/>
                                        </p:tgtEl>
                                        <p:attrNameLst>
                                          <p:attrName>style.visibility</p:attrName>
                                        </p:attrNameLst>
                                      </p:cBhvr>
                                      <p:to>
                                        <p:strVal val="visible"/>
                                      </p:to>
                                    </p:set>
                                    <p:anim calcmode="lin" valueType="num">
                                      <p:cBhvr additive="base">
                                        <p:cTn id="73" dur="1000" fill="hold"/>
                                        <p:tgtEl>
                                          <p:spTgt spid="165"/>
                                        </p:tgtEl>
                                        <p:attrNameLst>
                                          <p:attrName>ppt_x</p:attrName>
                                        </p:attrNameLst>
                                      </p:cBhvr>
                                      <p:tavLst>
                                        <p:tav tm="0">
                                          <p:val>
                                            <p:strVal val="0-#ppt_w/2"/>
                                          </p:val>
                                        </p:tav>
                                        <p:tav tm="100000">
                                          <p:val>
                                            <p:strVal val="#ppt_x"/>
                                          </p:val>
                                        </p:tav>
                                      </p:tavLst>
                                    </p:anim>
                                    <p:anim calcmode="lin" valueType="num">
                                      <p:cBhvr additive="base">
                                        <p:cTn id="74" dur="1000" fill="hold"/>
                                        <p:tgtEl>
                                          <p:spTgt spid="165"/>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166"/>
                                        </p:tgtEl>
                                        <p:attrNameLst>
                                          <p:attrName>style.visibility</p:attrName>
                                        </p:attrNameLst>
                                      </p:cBhvr>
                                      <p:to>
                                        <p:strVal val="visible"/>
                                      </p:to>
                                    </p:set>
                                    <p:anim calcmode="lin" valueType="num">
                                      <p:cBhvr additive="base">
                                        <p:cTn id="77" dur="1000" fill="hold"/>
                                        <p:tgtEl>
                                          <p:spTgt spid="166"/>
                                        </p:tgtEl>
                                        <p:attrNameLst>
                                          <p:attrName>ppt_x</p:attrName>
                                        </p:attrNameLst>
                                      </p:cBhvr>
                                      <p:tavLst>
                                        <p:tav tm="0">
                                          <p:val>
                                            <p:strVal val="0-#ppt_w/2"/>
                                          </p:val>
                                        </p:tav>
                                        <p:tav tm="100000">
                                          <p:val>
                                            <p:strVal val="#ppt_x"/>
                                          </p:val>
                                        </p:tav>
                                      </p:tavLst>
                                    </p:anim>
                                    <p:anim calcmode="lin" valueType="num">
                                      <p:cBhvr additive="base">
                                        <p:cTn id="78" dur="1000" fill="hold"/>
                                        <p:tgtEl>
                                          <p:spTgt spid="1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animBg="1"/>
      <p:bldP spid="146" grpId="0" animBg="1"/>
      <p:bldP spid="147" grpId="0" animBg="1"/>
      <p:bldP spid="148" grpId="0" animBg="1"/>
      <p:bldP spid="151" grpId="0" animBg="1"/>
      <p:bldP spid="152" grpId="0" animBg="1"/>
      <p:bldP spid="153" grpId="0" animBg="1"/>
      <p:bldP spid="154" grpId="0" animBg="1"/>
      <p:bldP spid="155" grpId="0" animBg="1"/>
      <p:bldP spid="156" grpId="0" animBg="1"/>
      <p:bldP spid="157" grpId="0" animBg="1"/>
      <p:bldP spid="159" grpId="0" animBg="1"/>
      <p:bldP spid="160" grpId="0" animBg="1"/>
      <p:bldP spid="161" grpId="0" animBg="1"/>
      <p:bldP spid="164" grpId="0" animBg="1"/>
      <p:bldP spid="165" grpId="0" animBg="1"/>
      <p:bldP spid="16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uses have our buildings had?</a:t>
            </a:r>
            <a:endParaRPr lang="en-GB" sz="3200" b="1" i="1" dirty="0" smtClean="0">
              <a:latin typeface="Source Sans Pro" panose="020B0503030403020204" pitchFamily="34" charset="0"/>
            </a:endParaRPr>
          </a:p>
        </p:txBody>
      </p:sp>
      <p:grpSp>
        <p:nvGrpSpPr>
          <p:cNvPr id="31" name="Group 30"/>
          <p:cNvGrpSpPr/>
          <p:nvPr/>
        </p:nvGrpSpPr>
        <p:grpSpPr>
          <a:xfrm>
            <a:off x="409818" y="1226930"/>
            <a:ext cx="2479034" cy="2479035"/>
            <a:chOff x="2033589" y="1651194"/>
            <a:chExt cx="5079998" cy="5080000"/>
          </a:xfrm>
        </p:grpSpPr>
        <p:sp>
          <p:nvSpPr>
            <p:cNvPr id="3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3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3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46" name="Group 45"/>
          <p:cNvGrpSpPr/>
          <p:nvPr/>
        </p:nvGrpSpPr>
        <p:grpSpPr>
          <a:xfrm>
            <a:off x="3284451" y="1226930"/>
            <a:ext cx="2479034" cy="2479035"/>
            <a:chOff x="2033589" y="1651194"/>
            <a:chExt cx="5079998" cy="5080000"/>
          </a:xfrm>
        </p:grpSpPr>
        <p:sp>
          <p:nvSpPr>
            <p:cNvPr id="4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5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61" name="Group 60"/>
          <p:cNvGrpSpPr/>
          <p:nvPr/>
        </p:nvGrpSpPr>
        <p:grpSpPr>
          <a:xfrm>
            <a:off x="6159085" y="1226930"/>
            <a:ext cx="2479034" cy="2479035"/>
            <a:chOff x="2033589" y="1651194"/>
            <a:chExt cx="5079998" cy="5080000"/>
          </a:xfrm>
        </p:grpSpPr>
        <p:sp>
          <p:nvSpPr>
            <p:cNvPr id="6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6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6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7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76" name="Group 75"/>
          <p:cNvGrpSpPr/>
          <p:nvPr/>
        </p:nvGrpSpPr>
        <p:grpSpPr>
          <a:xfrm>
            <a:off x="368761" y="4141291"/>
            <a:ext cx="2479034" cy="2479035"/>
            <a:chOff x="2033589" y="1651194"/>
            <a:chExt cx="5079998" cy="5080000"/>
          </a:xfrm>
        </p:grpSpPr>
        <p:sp>
          <p:nvSpPr>
            <p:cNvPr id="7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7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8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8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91" name="Group 90"/>
          <p:cNvGrpSpPr/>
          <p:nvPr/>
        </p:nvGrpSpPr>
        <p:grpSpPr>
          <a:xfrm>
            <a:off x="3243394" y="4141291"/>
            <a:ext cx="2479034" cy="2479035"/>
            <a:chOff x="2033589" y="1651194"/>
            <a:chExt cx="5079998" cy="5080000"/>
          </a:xfrm>
        </p:grpSpPr>
        <p:sp>
          <p:nvSpPr>
            <p:cNvPr id="92"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93"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4"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5"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96"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7"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8"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9"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0"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1"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02"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03"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4"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106" name="Group 105"/>
          <p:cNvGrpSpPr/>
          <p:nvPr/>
        </p:nvGrpSpPr>
        <p:grpSpPr>
          <a:xfrm>
            <a:off x="6118028" y="4141291"/>
            <a:ext cx="2479034" cy="2479035"/>
            <a:chOff x="2033589" y="1651194"/>
            <a:chExt cx="5079998" cy="5080000"/>
          </a:xfrm>
        </p:grpSpPr>
        <p:sp>
          <p:nvSpPr>
            <p:cNvPr id="10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0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1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1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1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1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21" name="TextBox 120"/>
          <p:cNvSpPr txBox="1"/>
          <p:nvPr/>
        </p:nvSpPr>
        <p:spPr>
          <a:xfrm rot="1599477">
            <a:off x="1624636" y="1747366"/>
            <a:ext cx="772969" cy="307777"/>
          </a:xfrm>
          <a:prstGeom prst="rect">
            <a:avLst/>
          </a:prstGeom>
          <a:noFill/>
        </p:spPr>
        <p:txBody>
          <a:bodyPr wrap="none" rtlCol="0">
            <a:spAutoFit/>
          </a:bodyPr>
          <a:lstStyle/>
          <a:p>
            <a:r>
              <a:rPr lang="en-GB" sz="1400" b="1" i="1" dirty="0" smtClean="0">
                <a:latin typeface="Source Sans Pro" panose="020B0503030403020204" pitchFamily="34" charset="0"/>
              </a:rPr>
              <a:t>Cinema</a:t>
            </a:r>
            <a:endParaRPr lang="en-GB" sz="1400" b="1" i="1" dirty="0">
              <a:latin typeface="Source Sans Pro" panose="020B0503030403020204" pitchFamily="34" charset="0"/>
            </a:endParaRPr>
          </a:p>
        </p:txBody>
      </p:sp>
      <p:sp>
        <p:nvSpPr>
          <p:cNvPr id="122" name="TextBox 121"/>
          <p:cNvSpPr txBox="1"/>
          <p:nvPr/>
        </p:nvSpPr>
        <p:spPr>
          <a:xfrm rot="5400000">
            <a:off x="1955175" y="2209413"/>
            <a:ext cx="635109" cy="523220"/>
          </a:xfrm>
          <a:prstGeom prst="rect">
            <a:avLst/>
          </a:prstGeom>
          <a:noFill/>
        </p:spPr>
        <p:txBody>
          <a:bodyPr wrap="none" rtlCol="0">
            <a:spAutoFit/>
          </a:bodyPr>
          <a:lstStyle/>
          <a:p>
            <a:pPr algn="ctr"/>
            <a:r>
              <a:rPr lang="en-GB" sz="1400" b="1" i="1" dirty="0" smtClean="0">
                <a:latin typeface="Source Sans Pro" panose="020B0503030403020204" pitchFamily="34" charset="0"/>
              </a:rPr>
              <a:t>Bingo</a:t>
            </a:r>
          </a:p>
          <a:p>
            <a:pPr algn="ctr"/>
            <a:r>
              <a:rPr lang="en-GB" sz="1400" b="1" i="1" dirty="0" smtClean="0">
                <a:latin typeface="Source Sans Pro" panose="020B0503030403020204" pitchFamily="34" charset="0"/>
              </a:rPr>
              <a:t>club</a:t>
            </a:r>
            <a:endParaRPr lang="en-GB" sz="1400" b="1" i="1" dirty="0">
              <a:latin typeface="Source Sans Pro" panose="020B0503030403020204" pitchFamily="34" charset="0"/>
            </a:endParaRPr>
          </a:p>
        </p:txBody>
      </p:sp>
      <p:sp>
        <p:nvSpPr>
          <p:cNvPr id="123" name="TextBox 122"/>
          <p:cNvSpPr txBox="1"/>
          <p:nvPr/>
        </p:nvSpPr>
        <p:spPr>
          <a:xfrm rot="8696463">
            <a:off x="1627328" y="2764562"/>
            <a:ext cx="663771" cy="523220"/>
          </a:xfrm>
          <a:prstGeom prst="rect">
            <a:avLst/>
          </a:prstGeom>
          <a:noFill/>
        </p:spPr>
        <p:txBody>
          <a:bodyPr wrap="none" rtlCol="0">
            <a:spAutoFit/>
          </a:bodyPr>
          <a:lstStyle/>
          <a:p>
            <a:pPr algn="ctr"/>
            <a:r>
              <a:rPr lang="en-GB" sz="1400" b="1" i="1" dirty="0" smtClean="0">
                <a:latin typeface="Source Sans Pro" panose="020B0503030403020204" pitchFamily="34" charset="0"/>
              </a:rPr>
              <a:t>Film</a:t>
            </a:r>
          </a:p>
          <a:p>
            <a:pPr algn="ctr"/>
            <a:r>
              <a:rPr lang="en-GB" sz="1400" b="1" i="1" dirty="0" smtClean="0">
                <a:latin typeface="Source Sans Pro" panose="020B0503030403020204" pitchFamily="34" charset="0"/>
              </a:rPr>
              <a:t>studio</a:t>
            </a:r>
            <a:endParaRPr lang="en-GB" sz="1400" b="1" i="1" dirty="0">
              <a:latin typeface="Source Sans Pro" panose="020B0503030403020204" pitchFamily="34" charset="0"/>
            </a:endParaRPr>
          </a:p>
        </p:txBody>
      </p:sp>
      <p:sp>
        <p:nvSpPr>
          <p:cNvPr id="124" name="TextBox 123"/>
          <p:cNvSpPr txBox="1"/>
          <p:nvPr/>
        </p:nvSpPr>
        <p:spPr>
          <a:xfrm rot="12304908">
            <a:off x="910310" y="2938581"/>
            <a:ext cx="776175" cy="307777"/>
          </a:xfrm>
          <a:prstGeom prst="rect">
            <a:avLst/>
          </a:prstGeom>
          <a:noFill/>
        </p:spPr>
        <p:txBody>
          <a:bodyPr wrap="none" rtlCol="0">
            <a:spAutoFit/>
          </a:bodyPr>
          <a:lstStyle/>
          <a:p>
            <a:r>
              <a:rPr lang="en-GB" sz="1400" b="1" i="1" dirty="0" smtClean="0">
                <a:latin typeface="Source Sans Pro" panose="020B0503030403020204" pitchFamily="34" charset="0"/>
              </a:rPr>
              <a:t>Mosque</a:t>
            </a:r>
            <a:endParaRPr lang="en-GB" sz="1400" b="1" i="1" dirty="0">
              <a:latin typeface="Source Sans Pro" panose="020B0503030403020204" pitchFamily="34" charset="0"/>
            </a:endParaRPr>
          </a:p>
        </p:txBody>
      </p:sp>
      <p:sp>
        <p:nvSpPr>
          <p:cNvPr id="125" name="TextBox 124"/>
          <p:cNvSpPr txBox="1"/>
          <p:nvPr/>
        </p:nvSpPr>
        <p:spPr>
          <a:xfrm rot="1599477">
            <a:off x="4642737" y="1712301"/>
            <a:ext cx="486030" cy="307777"/>
          </a:xfrm>
          <a:prstGeom prst="rect">
            <a:avLst/>
          </a:prstGeom>
          <a:noFill/>
        </p:spPr>
        <p:txBody>
          <a:bodyPr wrap="none" rtlCol="0">
            <a:spAutoFit/>
          </a:bodyPr>
          <a:lstStyle/>
          <a:p>
            <a:r>
              <a:rPr lang="en-GB" sz="1400" b="1" i="1" dirty="0" smtClean="0">
                <a:latin typeface="Source Sans Pro" panose="020B0503030403020204" pitchFamily="34" charset="0"/>
              </a:rPr>
              <a:t>Pub</a:t>
            </a:r>
            <a:endParaRPr lang="en-GB" sz="1400" b="1" i="1" dirty="0">
              <a:latin typeface="Source Sans Pro" panose="020B0503030403020204" pitchFamily="34" charset="0"/>
            </a:endParaRPr>
          </a:p>
        </p:txBody>
      </p:sp>
      <p:sp>
        <p:nvSpPr>
          <p:cNvPr id="126" name="TextBox 125"/>
          <p:cNvSpPr txBox="1"/>
          <p:nvPr/>
        </p:nvSpPr>
        <p:spPr>
          <a:xfrm rot="5400000">
            <a:off x="4817025" y="2205613"/>
            <a:ext cx="773673" cy="523220"/>
          </a:xfrm>
          <a:prstGeom prst="rect">
            <a:avLst/>
          </a:prstGeom>
          <a:noFill/>
        </p:spPr>
        <p:txBody>
          <a:bodyPr wrap="none" rtlCol="0">
            <a:spAutoFit/>
          </a:bodyPr>
          <a:lstStyle/>
          <a:p>
            <a:pPr algn="ctr"/>
            <a:r>
              <a:rPr lang="en-GB" sz="1400" b="1" i="1" dirty="0" err="1" smtClean="0">
                <a:latin typeface="Source Sans Pro" panose="020B0503030403020204" pitchFamily="34" charset="0"/>
              </a:rPr>
              <a:t>Restau</a:t>
            </a:r>
            <a:r>
              <a:rPr lang="en-GB" sz="1400" b="1" i="1" dirty="0" smtClean="0">
                <a:latin typeface="Source Sans Pro" panose="020B0503030403020204" pitchFamily="34" charset="0"/>
              </a:rPr>
              <a:t>-</a:t>
            </a:r>
          </a:p>
          <a:p>
            <a:pPr algn="ctr"/>
            <a:r>
              <a:rPr lang="en-GB" sz="1400" b="1" i="1" dirty="0" smtClean="0">
                <a:latin typeface="Source Sans Pro" panose="020B0503030403020204" pitchFamily="34" charset="0"/>
              </a:rPr>
              <a:t>rant</a:t>
            </a:r>
            <a:endParaRPr lang="en-GB" sz="1400" b="1" i="1" dirty="0">
              <a:latin typeface="Source Sans Pro" panose="020B0503030403020204" pitchFamily="34" charset="0"/>
            </a:endParaRPr>
          </a:p>
        </p:txBody>
      </p:sp>
      <p:sp>
        <p:nvSpPr>
          <p:cNvPr id="127" name="TextBox 126"/>
          <p:cNvSpPr txBox="1"/>
          <p:nvPr/>
        </p:nvSpPr>
        <p:spPr>
          <a:xfrm rot="9179126">
            <a:off x="4493929" y="3004064"/>
            <a:ext cx="776175" cy="307777"/>
          </a:xfrm>
          <a:prstGeom prst="rect">
            <a:avLst/>
          </a:prstGeom>
          <a:noFill/>
        </p:spPr>
        <p:txBody>
          <a:bodyPr wrap="none" rtlCol="0">
            <a:spAutoFit/>
          </a:bodyPr>
          <a:lstStyle/>
          <a:p>
            <a:r>
              <a:rPr lang="en-GB" sz="1400" b="1" i="1" dirty="0" smtClean="0">
                <a:latin typeface="Source Sans Pro" panose="020B0503030403020204" pitchFamily="34" charset="0"/>
              </a:rPr>
              <a:t>Mosque</a:t>
            </a:r>
            <a:endParaRPr lang="en-GB" sz="1400" b="1" i="1" dirty="0">
              <a:latin typeface="Source Sans Pro" panose="020B0503030403020204" pitchFamily="34" charset="0"/>
            </a:endParaRPr>
          </a:p>
        </p:txBody>
      </p:sp>
      <p:sp>
        <p:nvSpPr>
          <p:cNvPr id="128" name="TextBox 127"/>
          <p:cNvSpPr txBox="1"/>
          <p:nvPr/>
        </p:nvSpPr>
        <p:spPr>
          <a:xfrm rot="1599477">
            <a:off x="7384840" y="1723970"/>
            <a:ext cx="727892" cy="307777"/>
          </a:xfrm>
          <a:prstGeom prst="rect">
            <a:avLst/>
          </a:prstGeom>
          <a:noFill/>
        </p:spPr>
        <p:txBody>
          <a:bodyPr wrap="none" rtlCol="0">
            <a:spAutoFit/>
          </a:bodyPr>
          <a:lstStyle/>
          <a:p>
            <a:r>
              <a:rPr lang="en-GB" sz="1400" b="1" i="1" dirty="0" smtClean="0">
                <a:latin typeface="Source Sans Pro" panose="020B0503030403020204" pitchFamily="34" charset="0"/>
              </a:rPr>
              <a:t>Church</a:t>
            </a:r>
            <a:endParaRPr lang="en-GB" sz="1400" b="1" i="1" dirty="0">
              <a:latin typeface="Source Sans Pro" panose="020B0503030403020204" pitchFamily="34" charset="0"/>
            </a:endParaRPr>
          </a:p>
        </p:txBody>
      </p:sp>
      <p:sp>
        <p:nvSpPr>
          <p:cNvPr id="129" name="TextBox 128"/>
          <p:cNvSpPr txBox="1"/>
          <p:nvPr/>
        </p:nvSpPr>
        <p:spPr>
          <a:xfrm rot="5400000">
            <a:off x="7680638" y="2190533"/>
            <a:ext cx="773673" cy="523220"/>
          </a:xfrm>
          <a:prstGeom prst="rect">
            <a:avLst/>
          </a:prstGeom>
          <a:noFill/>
        </p:spPr>
        <p:txBody>
          <a:bodyPr wrap="none" rtlCol="0">
            <a:spAutoFit/>
          </a:bodyPr>
          <a:lstStyle/>
          <a:p>
            <a:pPr algn="ctr"/>
            <a:r>
              <a:rPr lang="en-GB" sz="1400" b="1" i="1" dirty="0" err="1" smtClean="0">
                <a:latin typeface="Source Sans Pro" panose="020B0503030403020204" pitchFamily="34" charset="0"/>
              </a:rPr>
              <a:t>Restau</a:t>
            </a:r>
            <a:r>
              <a:rPr lang="en-GB" sz="1400" b="1" i="1" dirty="0" smtClean="0">
                <a:latin typeface="Source Sans Pro" panose="020B0503030403020204" pitchFamily="34" charset="0"/>
              </a:rPr>
              <a:t>-</a:t>
            </a:r>
          </a:p>
          <a:p>
            <a:pPr algn="ctr"/>
            <a:r>
              <a:rPr lang="en-GB" sz="1400" b="1" i="1" dirty="0" smtClean="0">
                <a:latin typeface="Source Sans Pro" panose="020B0503030403020204" pitchFamily="34" charset="0"/>
              </a:rPr>
              <a:t>rant</a:t>
            </a:r>
            <a:endParaRPr lang="en-GB" sz="1400" b="1" i="1" dirty="0">
              <a:latin typeface="Source Sans Pro" panose="020B0503030403020204" pitchFamily="34" charset="0"/>
            </a:endParaRPr>
          </a:p>
        </p:txBody>
      </p:sp>
      <p:sp>
        <p:nvSpPr>
          <p:cNvPr id="130" name="TextBox 129"/>
          <p:cNvSpPr txBox="1"/>
          <p:nvPr/>
        </p:nvSpPr>
        <p:spPr>
          <a:xfrm rot="9179126">
            <a:off x="7374825" y="2922348"/>
            <a:ext cx="790601" cy="307777"/>
          </a:xfrm>
          <a:prstGeom prst="rect">
            <a:avLst/>
          </a:prstGeom>
          <a:noFill/>
        </p:spPr>
        <p:txBody>
          <a:bodyPr wrap="none" rtlCol="0">
            <a:spAutoFit/>
          </a:bodyPr>
          <a:lstStyle/>
          <a:p>
            <a:r>
              <a:rPr lang="en-GB" sz="1400" b="1" i="1" dirty="0" smtClean="0">
                <a:latin typeface="Source Sans Pro" panose="020B0503030403020204" pitchFamily="34" charset="0"/>
              </a:rPr>
              <a:t>Nursery</a:t>
            </a:r>
            <a:endParaRPr lang="en-GB" sz="1400" b="1" i="1" dirty="0">
              <a:latin typeface="Source Sans Pro" panose="020B0503030403020204" pitchFamily="34" charset="0"/>
            </a:endParaRPr>
          </a:p>
        </p:txBody>
      </p:sp>
      <p:sp>
        <p:nvSpPr>
          <p:cNvPr id="131" name="TextBox 130"/>
          <p:cNvSpPr txBox="1"/>
          <p:nvPr/>
        </p:nvSpPr>
        <p:spPr>
          <a:xfrm rot="1599477">
            <a:off x="1628835" y="4619312"/>
            <a:ext cx="660758" cy="307777"/>
          </a:xfrm>
          <a:prstGeom prst="rect">
            <a:avLst/>
          </a:prstGeom>
          <a:noFill/>
        </p:spPr>
        <p:txBody>
          <a:bodyPr wrap="none" rtlCol="0">
            <a:spAutoFit/>
          </a:bodyPr>
          <a:lstStyle/>
          <a:p>
            <a:r>
              <a:rPr lang="en-GB" sz="1400" b="1" i="1" dirty="0" smtClean="0">
                <a:latin typeface="Source Sans Pro" panose="020B0503030403020204" pitchFamily="34" charset="0"/>
              </a:rPr>
              <a:t>House</a:t>
            </a:r>
            <a:endParaRPr lang="en-GB" sz="1400" b="1" i="1" dirty="0">
              <a:latin typeface="Source Sans Pro" panose="020B0503030403020204" pitchFamily="34" charset="0"/>
            </a:endParaRPr>
          </a:p>
        </p:txBody>
      </p:sp>
      <p:sp>
        <p:nvSpPr>
          <p:cNvPr id="132" name="TextBox 131"/>
          <p:cNvSpPr txBox="1"/>
          <p:nvPr/>
        </p:nvSpPr>
        <p:spPr>
          <a:xfrm rot="5400000">
            <a:off x="1910135" y="5196384"/>
            <a:ext cx="676083" cy="307777"/>
          </a:xfrm>
          <a:prstGeom prst="rect">
            <a:avLst/>
          </a:prstGeom>
          <a:noFill/>
        </p:spPr>
        <p:txBody>
          <a:bodyPr wrap="none" rtlCol="0">
            <a:spAutoFit/>
          </a:bodyPr>
          <a:lstStyle/>
          <a:p>
            <a:pPr algn="ctr"/>
            <a:r>
              <a:rPr lang="en-GB" sz="1400" b="1" i="1" dirty="0" smtClean="0">
                <a:latin typeface="Source Sans Pro" panose="020B0503030403020204" pitchFamily="34" charset="0"/>
              </a:rPr>
              <a:t>Hostel</a:t>
            </a:r>
            <a:endParaRPr lang="en-GB" sz="1400" b="1" i="1" dirty="0">
              <a:latin typeface="Source Sans Pro" panose="020B0503030403020204" pitchFamily="34" charset="0"/>
            </a:endParaRPr>
          </a:p>
        </p:txBody>
      </p:sp>
      <p:sp>
        <p:nvSpPr>
          <p:cNvPr id="133" name="TextBox 132"/>
          <p:cNvSpPr txBox="1"/>
          <p:nvPr/>
        </p:nvSpPr>
        <p:spPr>
          <a:xfrm rot="8901155">
            <a:off x="1669899" y="5852207"/>
            <a:ext cx="600742" cy="307777"/>
          </a:xfrm>
          <a:prstGeom prst="rect">
            <a:avLst/>
          </a:prstGeom>
          <a:noFill/>
        </p:spPr>
        <p:txBody>
          <a:bodyPr wrap="none" rtlCol="0">
            <a:spAutoFit/>
          </a:bodyPr>
          <a:lstStyle/>
          <a:p>
            <a:r>
              <a:rPr lang="en-GB" sz="1400" b="1" i="1" dirty="0" smtClean="0">
                <a:latin typeface="Source Sans Pro" panose="020B0503030403020204" pitchFamily="34" charset="0"/>
              </a:rPr>
              <a:t>Hotel</a:t>
            </a:r>
            <a:endParaRPr lang="en-GB" sz="1400" b="1" i="1" dirty="0">
              <a:latin typeface="Source Sans Pro" panose="020B0503030403020204" pitchFamily="34" charset="0"/>
            </a:endParaRPr>
          </a:p>
        </p:txBody>
      </p:sp>
      <p:sp>
        <p:nvSpPr>
          <p:cNvPr id="134" name="TextBox 133"/>
          <p:cNvSpPr txBox="1"/>
          <p:nvPr/>
        </p:nvSpPr>
        <p:spPr>
          <a:xfrm rot="1599477">
            <a:off x="4469901" y="4643447"/>
            <a:ext cx="727892" cy="307777"/>
          </a:xfrm>
          <a:prstGeom prst="rect">
            <a:avLst/>
          </a:prstGeom>
          <a:noFill/>
        </p:spPr>
        <p:txBody>
          <a:bodyPr wrap="none" rtlCol="0">
            <a:spAutoFit/>
          </a:bodyPr>
          <a:lstStyle/>
          <a:p>
            <a:r>
              <a:rPr lang="en-GB" sz="1400" b="1" i="1" dirty="0" smtClean="0">
                <a:latin typeface="Source Sans Pro" panose="020B0503030403020204" pitchFamily="34" charset="0"/>
              </a:rPr>
              <a:t>Church</a:t>
            </a:r>
            <a:endParaRPr lang="en-GB" sz="1400" b="1" i="1" dirty="0">
              <a:latin typeface="Source Sans Pro" panose="020B0503030403020204" pitchFamily="34" charset="0"/>
            </a:endParaRPr>
          </a:p>
        </p:txBody>
      </p:sp>
      <p:sp>
        <p:nvSpPr>
          <p:cNvPr id="135" name="TextBox 134"/>
          <p:cNvSpPr txBox="1"/>
          <p:nvPr/>
        </p:nvSpPr>
        <p:spPr>
          <a:xfrm rot="1599477">
            <a:off x="7292542" y="4608699"/>
            <a:ext cx="826188" cy="523220"/>
          </a:xfrm>
          <a:prstGeom prst="rect">
            <a:avLst/>
          </a:prstGeom>
          <a:noFill/>
        </p:spPr>
        <p:txBody>
          <a:bodyPr wrap="none" rtlCol="0">
            <a:spAutoFit/>
          </a:bodyPr>
          <a:lstStyle/>
          <a:p>
            <a:pPr algn="ctr"/>
            <a:r>
              <a:rPr lang="en-GB" sz="1400" b="1" i="1" dirty="0" smtClean="0">
                <a:latin typeface="Source Sans Pro" panose="020B0503030403020204" pitchFamily="34" charset="0"/>
              </a:rPr>
              <a:t>Factory/</a:t>
            </a:r>
          </a:p>
          <a:p>
            <a:pPr algn="ctr"/>
            <a:r>
              <a:rPr lang="en-GB" sz="1400" b="1" i="1" dirty="0" smtClean="0">
                <a:latin typeface="Source Sans Pro" panose="020B0503030403020204" pitchFamily="34" charset="0"/>
              </a:rPr>
              <a:t>Mill</a:t>
            </a:r>
            <a:endParaRPr lang="en-GB" sz="1400" b="1" i="1" dirty="0">
              <a:latin typeface="Source Sans Pro" panose="020B0503030403020204" pitchFamily="34" charset="0"/>
            </a:endParaRPr>
          </a:p>
        </p:txBody>
      </p:sp>
      <p:sp>
        <p:nvSpPr>
          <p:cNvPr id="136" name="TextBox 135"/>
          <p:cNvSpPr txBox="1"/>
          <p:nvPr/>
        </p:nvSpPr>
        <p:spPr>
          <a:xfrm rot="5400000">
            <a:off x="7702631" y="5115465"/>
            <a:ext cx="729687" cy="523220"/>
          </a:xfrm>
          <a:prstGeom prst="rect">
            <a:avLst/>
          </a:prstGeom>
          <a:noFill/>
        </p:spPr>
        <p:txBody>
          <a:bodyPr wrap="none" rtlCol="0">
            <a:spAutoFit/>
          </a:bodyPr>
          <a:lstStyle/>
          <a:p>
            <a:pPr algn="ctr"/>
            <a:r>
              <a:rPr lang="en-GB" sz="1400" b="1" i="1" dirty="0" smtClean="0">
                <a:latin typeface="Source Sans Pro" panose="020B0503030403020204" pitchFamily="34" charset="0"/>
              </a:rPr>
              <a:t>Art</a:t>
            </a:r>
          </a:p>
          <a:p>
            <a:pPr algn="ctr"/>
            <a:r>
              <a:rPr lang="en-GB" sz="1400" b="1" i="1" dirty="0" smtClean="0">
                <a:latin typeface="Source Sans Pro" panose="020B0503030403020204" pitchFamily="34" charset="0"/>
              </a:rPr>
              <a:t>gallery</a:t>
            </a:r>
            <a:endParaRPr lang="en-GB" sz="1400" b="1" i="1" dirty="0">
              <a:latin typeface="Source Sans Pro" panose="020B0503030403020204" pitchFamily="34" charset="0"/>
            </a:endParaRPr>
          </a:p>
        </p:txBody>
      </p:sp>
      <p:sp>
        <p:nvSpPr>
          <p:cNvPr id="137" name="TextBox 136"/>
          <p:cNvSpPr txBox="1"/>
          <p:nvPr/>
        </p:nvSpPr>
        <p:spPr>
          <a:xfrm rot="9179126">
            <a:off x="7391287" y="5852207"/>
            <a:ext cx="628698" cy="307777"/>
          </a:xfrm>
          <a:prstGeom prst="rect">
            <a:avLst/>
          </a:prstGeom>
          <a:noFill/>
        </p:spPr>
        <p:txBody>
          <a:bodyPr wrap="none" rtlCol="0">
            <a:spAutoFit/>
          </a:bodyPr>
          <a:lstStyle/>
          <a:p>
            <a:r>
              <a:rPr lang="en-GB" sz="1400" b="1" i="1" dirty="0" smtClean="0">
                <a:latin typeface="Source Sans Pro" panose="020B0503030403020204" pitchFamily="34" charset="0"/>
              </a:rPr>
              <a:t>shops</a:t>
            </a:r>
            <a:endParaRPr lang="en-GB" sz="1400" b="1" i="1" dirty="0">
              <a:latin typeface="Source Sans Pro" panose="020B0503030403020204" pitchFamily="34" charset="0"/>
            </a:endParaRPr>
          </a:p>
        </p:txBody>
      </p:sp>
      <p:sp>
        <p:nvSpPr>
          <p:cNvPr id="5" name="TextBox 4"/>
          <p:cNvSpPr txBox="1"/>
          <p:nvPr/>
        </p:nvSpPr>
        <p:spPr>
          <a:xfrm>
            <a:off x="763215" y="3781289"/>
            <a:ext cx="964495" cy="369332"/>
          </a:xfrm>
          <a:prstGeom prst="rect">
            <a:avLst/>
          </a:prstGeom>
          <a:noFill/>
        </p:spPr>
        <p:txBody>
          <a:bodyPr wrap="none" rtlCol="0">
            <a:spAutoFit/>
          </a:bodyPr>
          <a:lstStyle/>
          <a:p>
            <a:r>
              <a:rPr lang="en-GB" dirty="0"/>
              <a:t>W</a:t>
            </a:r>
            <a:r>
              <a:rPr lang="en-GB" dirty="0" smtClean="0"/>
              <a:t>orship</a:t>
            </a:r>
            <a:endParaRPr lang="en-GB" dirty="0"/>
          </a:p>
        </p:txBody>
      </p:sp>
      <p:sp>
        <p:nvSpPr>
          <p:cNvPr id="138" name="TextBox 137"/>
          <p:cNvSpPr txBox="1"/>
          <p:nvPr/>
        </p:nvSpPr>
        <p:spPr>
          <a:xfrm>
            <a:off x="2971914" y="3781289"/>
            <a:ext cx="1284006" cy="369332"/>
          </a:xfrm>
          <a:prstGeom prst="rect">
            <a:avLst/>
          </a:prstGeom>
          <a:noFill/>
        </p:spPr>
        <p:txBody>
          <a:bodyPr wrap="none" rtlCol="0">
            <a:spAutoFit/>
          </a:bodyPr>
          <a:lstStyle/>
          <a:p>
            <a:r>
              <a:rPr lang="en-GB" dirty="0" smtClean="0"/>
              <a:t>Relax/enjoy</a:t>
            </a:r>
            <a:endParaRPr lang="en-GB" dirty="0"/>
          </a:p>
        </p:txBody>
      </p:sp>
      <p:sp>
        <p:nvSpPr>
          <p:cNvPr id="140" name="TextBox 139"/>
          <p:cNvSpPr txBox="1"/>
          <p:nvPr/>
        </p:nvSpPr>
        <p:spPr>
          <a:xfrm>
            <a:off x="5763485" y="3788548"/>
            <a:ext cx="686342" cy="369332"/>
          </a:xfrm>
          <a:prstGeom prst="rect">
            <a:avLst/>
          </a:prstGeom>
          <a:noFill/>
        </p:spPr>
        <p:txBody>
          <a:bodyPr wrap="none" rtlCol="0">
            <a:spAutoFit/>
          </a:bodyPr>
          <a:lstStyle/>
          <a:p>
            <a:r>
              <a:rPr lang="en-GB" dirty="0" smtClean="0"/>
              <a:t>Work</a:t>
            </a:r>
            <a:endParaRPr lang="en-GB" dirty="0"/>
          </a:p>
        </p:txBody>
      </p:sp>
      <p:sp>
        <p:nvSpPr>
          <p:cNvPr id="143" name="Freeform 142"/>
          <p:cNvSpPr/>
          <p:nvPr/>
        </p:nvSpPr>
        <p:spPr>
          <a:xfrm rot="14367999">
            <a:off x="1019087" y="2726789"/>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Freeform 144"/>
          <p:cNvSpPr/>
          <p:nvPr/>
        </p:nvSpPr>
        <p:spPr>
          <a:xfrm>
            <a:off x="0" y="359569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Freeform 145"/>
          <p:cNvSpPr/>
          <p:nvPr/>
        </p:nvSpPr>
        <p:spPr>
          <a:xfrm rot="10800000">
            <a:off x="4554337" y="2666755"/>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Freeform 146"/>
          <p:cNvSpPr/>
          <p:nvPr/>
        </p:nvSpPr>
        <p:spPr>
          <a:xfrm rot="3461844">
            <a:off x="7286864" y="1487271"/>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Freeform 147"/>
          <p:cNvSpPr/>
          <p:nvPr/>
        </p:nvSpPr>
        <p:spPr>
          <a:xfrm rot="3461844">
            <a:off x="4382521" y="4382481"/>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Freeform 148"/>
          <p:cNvSpPr/>
          <p:nvPr/>
        </p:nvSpPr>
        <p:spPr>
          <a:xfrm>
            <a:off x="2154902" y="360653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Freeform 150"/>
          <p:cNvSpPr/>
          <p:nvPr/>
        </p:nvSpPr>
        <p:spPr>
          <a:xfrm rot="3461844">
            <a:off x="4411453" y="148727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Freeform 151"/>
          <p:cNvSpPr/>
          <p:nvPr/>
        </p:nvSpPr>
        <p:spPr>
          <a:xfrm rot="3461844">
            <a:off x="1536042" y="148727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Freeform 152"/>
          <p:cNvSpPr/>
          <p:nvPr/>
        </p:nvSpPr>
        <p:spPr>
          <a:xfrm rot="7012276">
            <a:off x="7686914" y="2043757"/>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Freeform 153"/>
          <p:cNvSpPr/>
          <p:nvPr/>
        </p:nvSpPr>
        <p:spPr>
          <a:xfrm rot="7012276">
            <a:off x="4791420" y="2050684"/>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Freeform 154"/>
          <p:cNvSpPr/>
          <p:nvPr/>
        </p:nvSpPr>
        <p:spPr>
          <a:xfrm rot="7012276">
            <a:off x="1942960" y="2050684"/>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Freeform 155"/>
          <p:cNvSpPr/>
          <p:nvPr/>
        </p:nvSpPr>
        <p:spPr>
          <a:xfrm rot="7012276">
            <a:off x="7675027" y="493983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Freeform 156"/>
          <p:cNvSpPr/>
          <p:nvPr/>
        </p:nvSpPr>
        <p:spPr>
          <a:xfrm rot="10800000">
            <a:off x="1622784" y="5558209"/>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Freeform 157"/>
          <p:cNvSpPr/>
          <p:nvPr/>
        </p:nvSpPr>
        <p:spPr>
          <a:xfrm>
            <a:off x="4976737" y="360295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Freeform 158"/>
          <p:cNvSpPr/>
          <p:nvPr/>
        </p:nvSpPr>
        <p:spPr>
          <a:xfrm rot="10800000">
            <a:off x="7425304" y="2674053"/>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Freeform 159"/>
          <p:cNvSpPr/>
          <p:nvPr/>
        </p:nvSpPr>
        <p:spPr>
          <a:xfrm rot="3703464">
            <a:off x="7287906" y="438749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Freeform 160"/>
          <p:cNvSpPr/>
          <p:nvPr/>
        </p:nvSpPr>
        <p:spPr>
          <a:xfrm rot="10800000">
            <a:off x="7381173" y="5597685"/>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TextBox 161"/>
          <p:cNvSpPr txBox="1"/>
          <p:nvPr/>
        </p:nvSpPr>
        <p:spPr>
          <a:xfrm>
            <a:off x="8436545" y="3770444"/>
            <a:ext cx="552715" cy="369332"/>
          </a:xfrm>
          <a:prstGeom prst="rect">
            <a:avLst/>
          </a:prstGeom>
          <a:noFill/>
        </p:spPr>
        <p:txBody>
          <a:bodyPr wrap="none" rtlCol="0">
            <a:spAutoFit/>
          </a:bodyPr>
          <a:lstStyle/>
          <a:p>
            <a:r>
              <a:rPr lang="en-GB" dirty="0" smtClean="0"/>
              <a:t>Live</a:t>
            </a:r>
            <a:endParaRPr lang="en-GB" dirty="0"/>
          </a:p>
        </p:txBody>
      </p:sp>
      <p:sp>
        <p:nvSpPr>
          <p:cNvPr id="163" name="Freeform 162"/>
          <p:cNvSpPr/>
          <p:nvPr/>
        </p:nvSpPr>
        <p:spPr>
          <a:xfrm>
            <a:off x="7649797" y="358484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Freeform 163"/>
          <p:cNvSpPr/>
          <p:nvPr/>
        </p:nvSpPr>
        <p:spPr>
          <a:xfrm rot="10800000">
            <a:off x="1671618" y="2677528"/>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Freeform 164"/>
          <p:cNvSpPr/>
          <p:nvPr/>
        </p:nvSpPr>
        <p:spPr>
          <a:xfrm rot="3662277">
            <a:off x="1496182" y="4401632"/>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Freeform 165"/>
          <p:cNvSpPr/>
          <p:nvPr/>
        </p:nvSpPr>
        <p:spPr>
          <a:xfrm rot="7292743">
            <a:off x="1892170" y="4979740"/>
            <a:ext cx="761119" cy="718834"/>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0890083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55576" y="1988840"/>
            <a:ext cx="2197789" cy="330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08352" y="2276872"/>
            <a:ext cx="2772409" cy="2919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3992" y="2076330"/>
            <a:ext cx="3120008" cy="3120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might these people do?</a:t>
            </a:r>
          </a:p>
        </p:txBody>
      </p:sp>
    </p:spTree>
    <p:custDataLst>
      <p:tags r:id="rId1"/>
    </p:custDataLst>
    <p:extLst>
      <p:ext uri="{BB962C8B-B14F-4D97-AF65-F5344CB8AC3E}">
        <p14:creationId xmlns:p14="http://schemas.microsoft.com/office/powerpoint/2010/main" val="5664684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05812" y="2348880"/>
            <a:ext cx="7992888" cy="2154436"/>
          </a:xfrm>
          <a:prstGeom prst="rect">
            <a:avLst/>
          </a:prstGeom>
        </p:spPr>
        <p:txBody>
          <a:bodyPr wrap="square">
            <a:spAutoFit/>
          </a:bodyPr>
          <a:lstStyle/>
          <a:p>
            <a:pPr algn="ctr"/>
            <a:r>
              <a:rPr lang="en-GB" sz="3200" dirty="0" smtClean="0">
                <a:latin typeface="Source Sans Pro" pitchFamily="34" charset="0"/>
              </a:rPr>
              <a:t>Find more teaching resources at:</a:t>
            </a:r>
          </a:p>
          <a:p>
            <a:pPr algn="ctr"/>
            <a:endParaRPr lang="en-GB" sz="3200" dirty="0">
              <a:latin typeface="Source Sans Pro" pitchFamily="34" charset="0"/>
            </a:endParaRPr>
          </a:p>
          <a:p>
            <a:pPr algn="ctr"/>
            <a:r>
              <a:rPr lang="en-GB" sz="3200" dirty="0" smtClean="0">
                <a:latin typeface="Source Sans Pro" pitchFamily="34" charset="0"/>
                <a:hlinkClick r:id="rId5"/>
              </a:rPr>
              <a:t>HistoricEngland.org.uk/Education</a:t>
            </a:r>
            <a:endParaRPr lang="en-GB" sz="3200" dirty="0" smtClean="0">
              <a:latin typeface="Source Sans Pro" pitchFamily="34" charset="0"/>
            </a:endParaRPr>
          </a:p>
          <a:p>
            <a:pPr algn="ctr"/>
            <a:endParaRPr lang="en-GB" sz="2000" dirty="0" smtClean="0">
              <a:latin typeface="Source Sans Pro" pitchFamily="34" charset="0"/>
            </a:endParaRPr>
          </a:p>
          <a:p>
            <a:endParaRPr lang="en-GB" dirty="0" smtClean="0">
              <a:solidFill>
                <a:srgbClr val="FFFFFF"/>
              </a:solidFill>
              <a:latin typeface="Source Sans Pro Light" pitchFamily="34" charset="0"/>
            </a:endParaRPr>
          </a:p>
        </p:txBody>
      </p:sp>
    </p:spTree>
    <p:custDataLst>
      <p:tags r:id="rId1"/>
    </p:custDataLst>
    <p:extLst>
      <p:ext uri="{BB962C8B-B14F-4D97-AF65-F5344CB8AC3E}">
        <p14:creationId xmlns:p14="http://schemas.microsoft.com/office/powerpoint/2010/main" val="3259604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How would a school need to change to become……</a:t>
            </a:r>
          </a:p>
        </p:txBody>
      </p:sp>
      <p:sp>
        <p:nvSpPr>
          <p:cNvPr id="9" name="TextBox 8"/>
          <p:cNvSpPr txBox="1"/>
          <p:nvPr/>
        </p:nvSpPr>
        <p:spPr>
          <a:xfrm>
            <a:off x="542136" y="1988840"/>
            <a:ext cx="8059728" cy="4401205"/>
          </a:xfrm>
          <a:prstGeom prst="rect">
            <a:avLst/>
          </a:prstGeom>
          <a:noFill/>
        </p:spPr>
        <p:txBody>
          <a:bodyPr wrap="square" rtlCol="0">
            <a:spAutoFit/>
          </a:bodyPr>
          <a:lstStyle/>
          <a:p>
            <a:pPr marL="514350" indent="-514350">
              <a:buFont typeface="+mj-lt"/>
              <a:buAutoNum type="arabicPeriod"/>
            </a:pPr>
            <a:r>
              <a:rPr lang="en-GB" sz="2800" dirty="0">
                <a:latin typeface="Source Sans Pro" panose="020B0503030403020204" pitchFamily="34" charset="0"/>
              </a:rPr>
              <a:t>A cinema with a restaurant</a:t>
            </a:r>
          </a:p>
          <a:p>
            <a:pPr marL="514350" indent="-514350">
              <a:buFont typeface="+mj-lt"/>
              <a:buAutoNum type="arabicPeriod"/>
            </a:pPr>
            <a:r>
              <a:rPr lang="en-GB" sz="2800" dirty="0">
                <a:latin typeface="Source Sans Pro" panose="020B0503030403020204" pitchFamily="34" charset="0"/>
              </a:rPr>
              <a:t>A </a:t>
            </a:r>
            <a:r>
              <a:rPr lang="en-GB" sz="2800" dirty="0" smtClean="0">
                <a:latin typeface="Source Sans Pro" panose="020B0503030403020204" pitchFamily="34" charset="0"/>
              </a:rPr>
              <a:t>block </a:t>
            </a:r>
            <a:r>
              <a:rPr lang="en-GB" sz="2800" dirty="0">
                <a:latin typeface="Source Sans Pro" panose="020B0503030403020204" pitchFamily="34" charset="0"/>
              </a:rPr>
              <a:t>of flats</a:t>
            </a:r>
          </a:p>
          <a:p>
            <a:pPr marL="514350" indent="-514350">
              <a:buFont typeface="+mj-lt"/>
              <a:buAutoNum type="arabicPeriod"/>
            </a:pPr>
            <a:r>
              <a:rPr lang="en-GB" sz="2800" dirty="0">
                <a:latin typeface="Source Sans Pro" panose="020B0503030403020204" pitchFamily="34" charset="0"/>
              </a:rPr>
              <a:t>A place of worship </a:t>
            </a:r>
            <a:r>
              <a:rPr lang="en-GB" sz="2800" dirty="0" smtClean="0">
                <a:latin typeface="Source Sans Pro" panose="020B0503030403020204" pitchFamily="34" charset="0"/>
              </a:rPr>
              <a:t>(church</a:t>
            </a:r>
            <a:r>
              <a:rPr lang="en-GB" sz="2800" dirty="0">
                <a:latin typeface="Source Sans Pro" panose="020B0503030403020204" pitchFamily="34" charset="0"/>
              </a:rPr>
              <a:t>, mosque, temple </a:t>
            </a:r>
            <a:r>
              <a:rPr lang="en-GB" sz="2800" dirty="0" smtClean="0">
                <a:latin typeface="Source Sans Pro" panose="020B0503030403020204" pitchFamily="34" charset="0"/>
              </a:rPr>
              <a:t>etc.)</a:t>
            </a:r>
            <a:endParaRPr lang="en-GB" sz="2800" dirty="0">
              <a:latin typeface="Source Sans Pro" panose="020B0503030403020204" pitchFamily="34" charset="0"/>
            </a:endParaRPr>
          </a:p>
          <a:p>
            <a:pPr marL="514350" indent="-514350">
              <a:buFont typeface="+mj-lt"/>
              <a:buAutoNum type="arabicPeriod"/>
            </a:pPr>
            <a:r>
              <a:rPr lang="en-GB" sz="2800" dirty="0">
                <a:latin typeface="Source Sans Pro" panose="020B0503030403020204" pitchFamily="34" charset="0"/>
              </a:rPr>
              <a:t>A hospital</a:t>
            </a:r>
          </a:p>
          <a:p>
            <a:pPr marL="514350" indent="-514350">
              <a:buFont typeface="+mj-lt"/>
              <a:buAutoNum type="arabicPeriod"/>
            </a:pPr>
            <a:r>
              <a:rPr lang="en-GB" sz="2800" dirty="0">
                <a:latin typeface="Source Sans Pro" panose="020B0503030403020204" pitchFamily="34" charset="0"/>
              </a:rPr>
              <a:t>A hotel</a:t>
            </a:r>
          </a:p>
          <a:p>
            <a:pPr marL="514350" indent="-514350">
              <a:buFont typeface="+mj-lt"/>
              <a:buAutoNum type="arabicPeriod"/>
            </a:pPr>
            <a:r>
              <a:rPr lang="en-GB" sz="2800" dirty="0">
                <a:latin typeface="Source Sans Pro" panose="020B0503030403020204" pitchFamily="34" charset="0"/>
              </a:rPr>
              <a:t>A </a:t>
            </a:r>
            <a:r>
              <a:rPr lang="en-GB" sz="2800" dirty="0" smtClean="0">
                <a:latin typeface="Source Sans Pro" panose="020B0503030403020204" pitchFamily="34" charset="0"/>
              </a:rPr>
              <a:t>theatre</a:t>
            </a:r>
          </a:p>
          <a:p>
            <a:pPr marL="514350" indent="-514350">
              <a:buFont typeface="+mj-lt"/>
              <a:buAutoNum type="arabicPeriod"/>
            </a:pPr>
            <a:endParaRPr lang="en-GB" sz="2800" dirty="0">
              <a:latin typeface="Source Sans Pro" panose="020B0503030403020204" pitchFamily="34" charset="0"/>
            </a:endParaRPr>
          </a:p>
          <a:p>
            <a:r>
              <a:rPr lang="en-GB" sz="2800" dirty="0" smtClean="0">
                <a:latin typeface="Source Sans Pro" panose="020B0503030403020204" pitchFamily="34" charset="0"/>
              </a:rPr>
              <a:t>Split into 6 groups, one for each building type. Then use the floor plan on the next slide to redesign the school into each type of building.</a:t>
            </a:r>
          </a:p>
        </p:txBody>
      </p:sp>
    </p:spTree>
    <p:custDataLst>
      <p:tags r:id="rId1"/>
    </p:custDataLst>
    <p:extLst>
      <p:ext uri="{BB962C8B-B14F-4D97-AF65-F5344CB8AC3E}">
        <p14:creationId xmlns:p14="http://schemas.microsoft.com/office/powerpoint/2010/main" val="1454847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How would a school need to change to become……</a:t>
            </a:r>
          </a:p>
        </p:txBody>
      </p:sp>
      <p:grpSp>
        <p:nvGrpSpPr>
          <p:cNvPr id="34" name="Group 33"/>
          <p:cNvGrpSpPr/>
          <p:nvPr/>
        </p:nvGrpSpPr>
        <p:grpSpPr>
          <a:xfrm>
            <a:off x="542136" y="2060848"/>
            <a:ext cx="8019727" cy="4797152"/>
            <a:chOff x="542136" y="2060848"/>
            <a:chExt cx="8019727" cy="4797152"/>
          </a:xfrm>
        </p:grpSpPr>
        <p:grpSp>
          <p:nvGrpSpPr>
            <p:cNvPr id="20" name="Group 19"/>
            <p:cNvGrpSpPr/>
            <p:nvPr/>
          </p:nvGrpSpPr>
          <p:grpSpPr>
            <a:xfrm>
              <a:off x="542136" y="2060848"/>
              <a:ext cx="8019727" cy="4797152"/>
              <a:chOff x="542136" y="2060848"/>
              <a:chExt cx="8019727" cy="4797152"/>
            </a:xfrm>
          </p:grpSpPr>
          <p:grpSp>
            <p:nvGrpSpPr>
              <p:cNvPr id="3" name="Group 2"/>
              <p:cNvGrpSpPr/>
              <p:nvPr/>
            </p:nvGrpSpPr>
            <p:grpSpPr>
              <a:xfrm>
                <a:off x="542136" y="2060848"/>
                <a:ext cx="1296144" cy="3888432"/>
                <a:chOff x="683568" y="2348880"/>
                <a:chExt cx="1296144" cy="3888432"/>
              </a:xfrm>
            </p:grpSpPr>
            <p:sp>
              <p:nvSpPr>
                <p:cNvPr id="2" name="Rectangle 1"/>
                <p:cNvSpPr/>
                <p:nvPr/>
              </p:nvSpPr>
              <p:spPr>
                <a:xfrm>
                  <a:off x="683568" y="2348880"/>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683568" y="3645024"/>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683568" y="4941168"/>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p:cNvGrpSpPr/>
              <p:nvPr/>
            </p:nvGrpSpPr>
            <p:grpSpPr>
              <a:xfrm>
                <a:off x="7265719" y="2060848"/>
                <a:ext cx="1296144" cy="3888432"/>
                <a:chOff x="683568" y="2348880"/>
                <a:chExt cx="1296144" cy="3888432"/>
              </a:xfrm>
            </p:grpSpPr>
            <p:sp>
              <p:nvSpPr>
                <p:cNvPr id="12" name="Rectangle 11"/>
                <p:cNvSpPr/>
                <p:nvPr/>
              </p:nvSpPr>
              <p:spPr>
                <a:xfrm>
                  <a:off x="683568" y="2348880"/>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683568" y="3645024"/>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683568" y="4941168"/>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Rectangle 4"/>
              <p:cNvSpPr/>
              <p:nvPr/>
            </p:nvSpPr>
            <p:spPr>
              <a:xfrm>
                <a:off x="1838280" y="2060848"/>
                <a:ext cx="501472" cy="345638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6762581" y="2060848"/>
                <a:ext cx="501472" cy="345638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2339752" y="4581128"/>
                <a:ext cx="4422829" cy="151216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3851920" y="6093296"/>
                <a:ext cx="1440160" cy="76470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2339752" y="2060848"/>
                <a:ext cx="720080"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6042501" y="2060848"/>
                <a:ext cx="720080"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TextBox 20"/>
            <p:cNvSpPr txBox="1"/>
            <p:nvPr/>
          </p:nvSpPr>
          <p:spPr>
            <a:xfrm rot="18932955">
              <a:off x="562023" y="5152546"/>
              <a:ext cx="1256370" cy="369332"/>
            </a:xfrm>
            <a:prstGeom prst="rect">
              <a:avLst/>
            </a:prstGeom>
            <a:noFill/>
          </p:spPr>
          <p:txBody>
            <a:bodyPr wrap="none" rtlCol="0">
              <a:spAutoFit/>
            </a:bodyPr>
            <a:lstStyle/>
            <a:p>
              <a:r>
                <a:rPr lang="en-GB" b="1" dirty="0" smtClean="0">
                  <a:latin typeface="Source Sans Pro" panose="020B0503030403020204" pitchFamily="34" charset="0"/>
                </a:rPr>
                <a:t>Classroom</a:t>
              </a:r>
              <a:endParaRPr lang="en-GB" b="1" dirty="0">
                <a:latin typeface="Source Sans Pro" panose="020B0503030403020204" pitchFamily="34" charset="0"/>
              </a:endParaRPr>
            </a:p>
          </p:txBody>
        </p:sp>
        <p:sp>
          <p:nvSpPr>
            <p:cNvPr id="22" name="TextBox 21"/>
            <p:cNvSpPr txBox="1"/>
            <p:nvPr/>
          </p:nvSpPr>
          <p:spPr>
            <a:xfrm rot="18932955">
              <a:off x="566653" y="3820397"/>
              <a:ext cx="1256370" cy="369332"/>
            </a:xfrm>
            <a:prstGeom prst="rect">
              <a:avLst/>
            </a:prstGeom>
            <a:noFill/>
          </p:spPr>
          <p:txBody>
            <a:bodyPr wrap="none" rtlCol="0">
              <a:spAutoFit/>
            </a:bodyPr>
            <a:lstStyle/>
            <a:p>
              <a:r>
                <a:rPr lang="en-GB" b="1" dirty="0" smtClean="0">
                  <a:latin typeface="Source Sans Pro" panose="020B0503030403020204" pitchFamily="34" charset="0"/>
                </a:rPr>
                <a:t>Classroom</a:t>
              </a:r>
              <a:endParaRPr lang="en-GB" b="1" dirty="0">
                <a:latin typeface="Source Sans Pro" panose="020B0503030403020204" pitchFamily="34" charset="0"/>
              </a:endParaRPr>
            </a:p>
          </p:txBody>
        </p:sp>
        <p:sp>
          <p:nvSpPr>
            <p:cNvPr id="23" name="TextBox 22"/>
            <p:cNvSpPr txBox="1"/>
            <p:nvPr/>
          </p:nvSpPr>
          <p:spPr>
            <a:xfrm rot="18932955">
              <a:off x="571283" y="2488248"/>
              <a:ext cx="1256370" cy="369332"/>
            </a:xfrm>
            <a:prstGeom prst="rect">
              <a:avLst/>
            </a:prstGeom>
            <a:noFill/>
          </p:spPr>
          <p:txBody>
            <a:bodyPr wrap="none" rtlCol="0">
              <a:spAutoFit/>
            </a:bodyPr>
            <a:lstStyle/>
            <a:p>
              <a:r>
                <a:rPr lang="en-GB" b="1" dirty="0" smtClean="0">
                  <a:latin typeface="Source Sans Pro" panose="020B0503030403020204" pitchFamily="34" charset="0"/>
                </a:rPr>
                <a:t>Classroom</a:t>
              </a:r>
              <a:endParaRPr lang="en-GB" b="1" dirty="0">
                <a:latin typeface="Source Sans Pro" panose="020B0503030403020204" pitchFamily="34" charset="0"/>
              </a:endParaRPr>
            </a:p>
          </p:txBody>
        </p:sp>
        <p:sp>
          <p:nvSpPr>
            <p:cNvPr id="24" name="TextBox 23"/>
            <p:cNvSpPr txBox="1"/>
            <p:nvPr/>
          </p:nvSpPr>
          <p:spPr>
            <a:xfrm rot="18932955">
              <a:off x="7285606" y="5116541"/>
              <a:ext cx="1256370" cy="369332"/>
            </a:xfrm>
            <a:prstGeom prst="rect">
              <a:avLst/>
            </a:prstGeom>
            <a:noFill/>
          </p:spPr>
          <p:txBody>
            <a:bodyPr wrap="none" rtlCol="0">
              <a:spAutoFit/>
            </a:bodyPr>
            <a:lstStyle/>
            <a:p>
              <a:r>
                <a:rPr lang="en-GB" b="1" dirty="0" smtClean="0">
                  <a:latin typeface="Source Sans Pro" panose="020B0503030403020204" pitchFamily="34" charset="0"/>
                </a:rPr>
                <a:t>Classroom</a:t>
              </a:r>
              <a:endParaRPr lang="en-GB" b="1" dirty="0">
                <a:latin typeface="Source Sans Pro" panose="020B0503030403020204" pitchFamily="34" charset="0"/>
              </a:endParaRPr>
            </a:p>
          </p:txBody>
        </p:sp>
        <p:sp>
          <p:nvSpPr>
            <p:cNvPr id="25" name="TextBox 24"/>
            <p:cNvSpPr txBox="1"/>
            <p:nvPr/>
          </p:nvSpPr>
          <p:spPr>
            <a:xfrm rot="18932955">
              <a:off x="7273456" y="3813022"/>
              <a:ext cx="1256370" cy="369332"/>
            </a:xfrm>
            <a:prstGeom prst="rect">
              <a:avLst/>
            </a:prstGeom>
            <a:noFill/>
          </p:spPr>
          <p:txBody>
            <a:bodyPr wrap="none" rtlCol="0">
              <a:spAutoFit/>
            </a:bodyPr>
            <a:lstStyle/>
            <a:p>
              <a:r>
                <a:rPr lang="en-GB" b="1" dirty="0" smtClean="0">
                  <a:latin typeface="Source Sans Pro" panose="020B0503030403020204" pitchFamily="34" charset="0"/>
                </a:rPr>
                <a:t>Classroom</a:t>
              </a:r>
              <a:endParaRPr lang="en-GB" b="1" dirty="0">
                <a:latin typeface="Source Sans Pro" panose="020B0503030403020204" pitchFamily="34" charset="0"/>
              </a:endParaRPr>
            </a:p>
          </p:txBody>
        </p:sp>
        <p:sp>
          <p:nvSpPr>
            <p:cNvPr id="26" name="TextBox 25"/>
            <p:cNvSpPr txBox="1"/>
            <p:nvPr/>
          </p:nvSpPr>
          <p:spPr>
            <a:xfrm rot="18932955">
              <a:off x="7261306" y="2509503"/>
              <a:ext cx="1256370" cy="369332"/>
            </a:xfrm>
            <a:prstGeom prst="rect">
              <a:avLst/>
            </a:prstGeom>
            <a:noFill/>
          </p:spPr>
          <p:txBody>
            <a:bodyPr wrap="none" rtlCol="0">
              <a:spAutoFit/>
            </a:bodyPr>
            <a:lstStyle/>
            <a:p>
              <a:r>
                <a:rPr lang="en-GB" b="1" dirty="0" smtClean="0">
                  <a:latin typeface="Source Sans Pro" panose="020B0503030403020204" pitchFamily="34" charset="0"/>
                </a:rPr>
                <a:t>Classroom</a:t>
              </a:r>
              <a:endParaRPr lang="en-GB" b="1" dirty="0">
                <a:latin typeface="Source Sans Pro" panose="020B0503030403020204" pitchFamily="34" charset="0"/>
              </a:endParaRPr>
            </a:p>
          </p:txBody>
        </p:sp>
        <p:sp>
          <p:nvSpPr>
            <p:cNvPr id="27" name="TextBox 26"/>
            <p:cNvSpPr txBox="1"/>
            <p:nvPr/>
          </p:nvSpPr>
          <p:spPr>
            <a:xfrm rot="16200000">
              <a:off x="1565475" y="3820398"/>
              <a:ext cx="1047082" cy="369332"/>
            </a:xfrm>
            <a:prstGeom prst="rect">
              <a:avLst/>
            </a:prstGeom>
            <a:noFill/>
          </p:spPr>
          <p:txBody>
            <a:bodyPr wrap="none" rtlCol="0">
              <a:spAutoFit/>
            </a:bodyPr>
            <a:lstStyle/>
            <a:p>
              <a:r>
                <a:rPr lang="en-GB" b="1" dirty="0" smtClean="0">
                  <a:latin typeface="Source Sans Pro" panose="020B0503030403020204" pitchFamily="34" charset="0"/>
                </a:rPr>
                <a:t>Corridor</a:t>
              </a:r>
              <a:endParaRPr lang="en-GB" b="1" dirty="0">
                <a:latin typeface="Source Sans Pro" panose="020B0503030403020204" pitchFamily="34" charset="0"/>
              </a:endParaRPr>
            </a:p>
          </p:txBody>
        </p:sp>
        <p:sp>
          <p:nvSpPr>
            <p:cNvPr id="28" name="TextBox 27"/>
            <p:cNvSpPr txBox="1"/>
            <p:nvPr/>
          </p:nvSpPr>
          <p:spPr>
            <a:xfrm rot="16200000">
              <a:off x="6489776" y="3820398"/>
              <a:ext cx="1047082" cy="369332"/>
            </a:xfrm>
            <a:prstGeom prst="rect">
              <a:avLst/>
            </a:prstGeom>
            <a:noFill/>
          </p:spPr>
          <p:txBody>
            <a:bodyPr wrap="none" rtlCol="0">
              <a:spAutoFit/>
            </a:bodyPr>
            <a:lstStyle/>
            <a:p>
              <a:r>
                <a:rPr lang="en-GB" b="1" dirty="0" smtClean="0">
                  <a:latin typeface="Source Sans Pro" panose="020B0503030403020204" pitchFamily="34" charset="0"/>
                </a:rPr>
                <a:t>Corridor</a:t>
              </a:r>
              <a:endParaRPr lang="en-GB" b="1" dirty="0">
                <a:latin typeface="Source Sans Pro" panose="020B0503030403020204" pitchFamily="34" charset="0"/>
              </a:endParaRPr>
            </a:p>
          </p:txBody>
        </p:sp>
        <p:sp>
          <p:nvSpPr>
            <p:cNvPr id="29" name="TextBox 28"/>
            <p:cNvSpPr txBox="1"/>
            <p:nvPr/>
          </p:nvSpPr>
          <p:spPr>
            <a:xfrm>
              <a:off x="3966289" y="6290982"/>
              <a:ext cx="1211422" cy="369332"/>
            </a:xfrm>
            <a:prstGeom prst="rect">
              <a:avLst/>
            </a:prstGeom>
            <a:noFill/>
          </p:spPr>
          <p:txBody>
            <a:bodyPr wrap="none" rtlCol="0">
              <a:spAutoFit/>
            </a:bodyPr>
            <a:lstStyle/>
            <a:p>
              <a:r>
                <a:rPr lang="en-GB" b="1" dirty="0" smtClean="0">
                  <a:latin typeface="Source Sans Pro" panose="020B0503030403020204" pitchFamily="34" charset="0"/>
                </a:rPr>
                <a:t>Reception</a:t>
              </a:r>
              <a:endParaRPr lang="en-GB" b="1" dirty="0">
                <a:latin typeface="Source Sans Pro" panose="020B0503030403020204" pitchFamily="34" charset="0"/>
              </a:endParaRPr>
            </a:p>
          </p:txBody>
        </p:sp>
        <p:sp>
          <p:nvSpPr>
            <p:cNvPr id="30" name="TextBox 29"/>
            <p:cNvSpPr txBox="1"/>
            <p:nvPr/>
          </p:nvSpPr>
          <p:spPr>
            <a:xfrm>
              <a:off x="4253648" y="5152546"/>
              <a:ext cx="595035" cy="369332"/>
            </a:xfrm>
            <a:prstGeom prst="rect">
              <a:avLst/>
            </a:prstGeom>
            <a:noFill/>
          </p:spPr>
          <p:txBody>
            <a:bodyPr wrap="none" rtlCol="0">
              <a:spAutoFit/>
            </a:bodyPr>
            <a:lstStyle/>
            <a:p>
              <a:r>
                <a:rPr lang="en-GB" b="1" dirty="0" smtClean="0">
                  <a:latin typeface="Source Sans Pro" panose="020B0503030403020204" pitchFamily="34" charset="0"/>
                </a:rPr>
                <a:t>Hall</a:t>
              </a:r>
              <a:endParaRPr lang="en-GB" b="1" dirty="0">
                <a:latin typeface="Source Sans Pro" panose="020B0503030403020204" pitchFamily="34" charset="0"/>
              </a:endParaRPr>
            </a:p>
          </p:txBody>
        </p:sp>
        <p:sp>
          <p:nvSpPr>
            <p:cNvPr id="31" name="TextBox 30"/>
            <p:cNvSpPr txBox="1"/>
            <p:nvPr/>
          </p:nvSpPr>
          <p:spPr>
            <a:xfrm rot="16200000">
              <a:off x="2269674" y="2385754"/>
              <a:ext cx="860235" cy="646331"/>
            </a:xfrm>
            <a:prstGeom prst="rect">
              <a:avLst/>
            </a:prstGeom>
            <a:noFill/>
          </p:spPr>
          <p:txBody>
            <a:bodyPr wrap="none" rtlCol="0">
              <a:spAutoFit/>
            </a:bodyPr>
            <a:lstStyle/>
            <a:p>
              <a:pPr algn="ctr"/>
              <a:r>
                <a:rPr lang="en-GB" b="1" dirty="0" smtClean="0">
                  <a:latin typeface="Source Sans Pro" panose="020B0503030403020204" pitchFamily="34" charset="0"/>
                </a:rPr>
                <a:t>Girl’s</a:t>
              </a:r>
            </a:p>
            <a:p>
              <a:pPr algn="ctr"/>
              <a:r>
                <a:rPr lang="en-GB" b="1" dirty="0" smtClean="0">
                  <a:latin typeface="Source Sans Pro" panose="020B0503030403020204" pitchFamily="34" charset="0"/>
                </a:rPr>
                <a:t>Toilets</a:t>
              </a:r>
              <a:endParaRPr lang="en-GB" b="1" dirty="0">
                <a:latin typeface="Source Sans Pro" panose="020B0503030403020204" pitchFamily="34" charset="0"/>
              </a:endParaRPr>
            </a:p>
          </p:txBody>
        </p:sp>
        <p:sp>
          <p:nvSpPr>
            <p:cNvPr id="32" name="TextBox 31"/>
            <p:cNvSpPr txBox="1"/>
            <p:nvPr/>
          </p:nvSpPr>
          <p:spPr>
            <a:xfrm rot="16200000">
              <a:off x="5972423" y="2385754"/>
              <a:ext cx="860235" cy="646331"/>
            </a:xfrm>
            <a:prstGeom prst="rect">
              <a:avLst/>
            </a:prstGeom>
            <a:noFill/>
          </p:spPr>
          <p:txBody>
            <a:bodyPr wrap="none" rtlCol="0">
              <a:spAutoFit/>
            </a:bodyPr>
            <a:lstStyle/>
            <a:p>
              <a:pPr algn="ctr"/>
              <a:r>
                <a:rPr lang="en-GB" b="1" dirty="0" smtClean="0">
                  <a:latin typeface="Source Sans Pro" panose="020B0503030403020204" pitchFamily="34" charset="0"/>
                </a:rPr>
                <a:t>Boy’s</a:t>
              </a:r>
            </a:p>
            <a:p>
              <a:pPr algn="ctr"/>
              <a:r>
                <a:rPr lang="en-GB" b="1" dirty="0" smtClean="0">
                  <a:latin typeface="Source Sans Pro" panose="020B0503030403020204" pitchFamily="34" charset="0"/>
                </a:rPr>
                <a:t>Toilets</a:t>
              </a:r>
              <a:endParaRPr lang="en-GB" b="1" dirty="0">
                <a:latin typeface="Source Sans Pro" panose="020B0503030403020204" pitchFamily="34" charset="0"/>
              </a:endParaRPr>
            </a:p>
          </p:txBody>
        </p:sp>
        <p:sp>
          <p:nvSpPr>
            <p:cNvPr id="33" name="TextBox 32"/>
            <p:cNvSpPr txBox="1"/>
            <p:nvPr/>
          </p:nvSpPr>
          <p:spPr>
            <a:xfrm rot="18794296">
              <a:off x="3739361" y="3296856"/>
              <a:ext cx="1370183" cy="369332"/>
            </a:xfrm>
            <a:prstGeom prst="rect">
              <a:avLst/>
            </a:prstGeom>
            <a:noFill/>
          </p:spPr>
          <p:txBody>
            <a:bodyPr wrap="none" rtlCol="0">
              <a:spAutoFit/>
            </a:bodyPr>
            <a:lstStyle/>
            <a:p>
              <a:r>
                <a:rPr lang="en-GB" b="1" dirty="0" smtClean="0">
                  <a:latin typeface="Source Sans Pro" panose="020B0503030403020204" pitchFamily="34" charset="0"/>
                </a:rPr>
                <a:t>Playground</a:t>
              </a:r>
              <a:endParaRPr lang="en-GB" b="1" dirty="0">
                <a:latin typeface="Source Sans Pro" panose="020B0503030403020204" pitchFamily="34" charset="0"/>
              </a:endParaRPr>
            </a:p>
          </p:txBody>
        </p:sp>
      </p:grpSp>
    </p:spTree>
    <p:custDataLst>
      <p:tags r:id="rId1"/>
    </p:custDataLst>
    <p:extLst>
      <p:ext uri="{BB962C8B-B14F-4D97-AF65-F5344CB8AC3E}">
        <p14:creationId xmlns:p14="http://schemas.microsoft.com/office/powerpoint/2010/main" val="8362769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How would a school need to change to become……</a:t>
            </a:r>
          </a:p>
        </p:txBody>
      </p:sp>
      <p:grpSp>
        <p:nvGrpSpPr>
          <p:cNvPr id="20" name="Group 19"/>
          <p:cNvGrpSpPr/>
          <p:nvPr/>
        </p:nvGrpSpPr>
        <p:grpSpPr>
          <a:xfrm>
            <a:off x="542136" y="2060848"/>
            <a:ext cx="8019727" cy="4797152"/>
            <a:chOff x="542136" y="2060848"/>
            <a:chExt cx="8019727" cy="4797152"/>
          </a:xfrm>
        </p:grpSpPr>
        <p:grpSp>
          <p:nvGrpSpPr>
            <p:cNvPr id="3" name="Group 2"/>
            <p:cNvGrpSpPr/>
            <p:nvPr/>
          </p:nvGrpSpPr>
          <p:grpSpPr>
            <a:xfrm>
              <a:off x="542136" y="2060848"/>
              <a:ext cx="1296144" cy="3888432"/>
              <a:chOff x="683568" y="2348880"/>
              <a:chExt cx="1296144" cy="3888432"/>
            </a:xfrm>
          </p:grpSpPr>
          <p:sp>
            <p:nvSpPr>
              <p:cNvPr id="2" name="Rectangle 1"/>
              <p:cNvSpPr/>
              <p:nvPr/>
            </p:nvSpPr>
            <p:spPr>
              <a:xfrm>
                <a:off x="683568" y="2348880"/>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683568" y="3645024"/>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683568" y="4941168"/>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p:cNvGrpSpPr/>
            <p:nvPr/>
          </p:nvGrpSpPr>
          <p:grpSpPr>
            <a:xfrm>
              <a:off x="7265719" y="2060848"/>
              <a:ext cx="1296144" cy="3888432"/>
              <a:chOff x="683568" y="2348880"/>
              <a:chExt cx="1296144" cy="3888432"/>
            </a:xfrm>
          </p:grpSpPr>
          <p:sp>
            <p:nvSpPr>
              <p:cNvPr id="12" name="Rectangle 11"/>
              <p:cNvSpPr/>
              <p:nvPr/>
            </p:nvSpPr>
            <p:spPr>
              <a:xfrm>
                <a:off x="683568" y="2348880"/>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683568" y="3645024"/>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683568" y="4941168"/>
                <a:ext cx="1296144"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Rectangle 4"/>
            <p:cNvSpPr/>
            <p:nvPr/>
          </p:nvSpPr>
          <p:spPr>
            <a:xfrm>
              <a:off x="1838280" y="2060848"/>
              <a:ext cx="501472" cy="345638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6762581" y="2060848"/>
              <a:ext cx="501472" cy="345638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2339752" y="4581128"/>
              <a:ext cx="4422829" cy="151216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3851920" y="6093296"/>
              <a:ext cx="1440160" cy="76470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2339752" y="2060848"/>
              <a:ext cx="720080"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6042501" y="2060848"/>
              <a:ext cx="720080" cy="1296144"/>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p:cNvSpPr txBox="1"/>
          <p:nvPr/>
        </p:nvSpPr>
        <p:spPr>
          <a:xfrm>
            <a:off x="542136" y="1660158"/>
            <a:ext cx="8110490" cy="369332"/>
          </a:xfrm>
          <a:prstGeom prst="rect">
            <a:avLst/>
          </a:prstGeom>
          <a:noFill/>
        </p:spPr>
        <p:txBody>
          <a:bodyPr wrap="none" rtlCol="0">
            <a:spAutoFit/>
          </a:bodyPr>
          <a:lstStyle/>
          <a:p>
            <a:r>
              <a:rPr lang="en-GB" b="1" dirty="0" smtClean="0">
                <a:latin typeface="Source Sans Pro" panose="020B0503030403020204" pitchFamily="34" charset="0"/>
              </a:rPr>
              <a:t>If my school was a……….…………………………………...it would look like this</a:t>
            </a:r>
            <a:endParaRPr lang="en-GB" b="1"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4276484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How would a school need to change to become……</a:t>
            </a:r>
          </a:p>
        </p:txBody>
      </p:sp>
      <p:sp>
        <p:nvSpPr>
          <p:cNvPr id="4" name="TextBox 3"/>
          <p:cNvSpPr txBox="1"/>
          <p:nvPr/>
        </p:nvSpPr>
        <p:spPr>
          <a:xfrm>
            <a:off x="542136" y="1660158"/>
            <a:ext cx="8110490" cy="369332"/>
          </a:xfrm>
          <a:prstGeom prst="rect">
            <a:avLst/>
          </a:prstGeom>
          <a:noFill/>
        </p:spPr>
        <p:txBody>
          <a:bodyPr wrap="none" rtlCol="0">
            <a:spAutoFit/>
          </a:bodyPr>
          <a:lstStyle/>
          <a:p>
            <a:r>
              <a:rPr lang="en-GB" b="1" dirty="0" smtClean="0">
                <a:latin typeface="Source Sans Pro" panose="020B0503030403020204" pitchFamily="34" charset="0"/>
              </a:rPr>
              <a:t>If my school was a……….…………………………………...it would look like this</a:t>
            </a:r>
            <a:endParaRPr lang="en-GB" b="1" dirty="0">
              <a:latin typeface="Source Sans Pro" panose="020B0503030403020204" pitchFamily="34"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174" y="1981829"/>
            <a:ext cx="8105452" cy="4870927"/>
          </a:xfrm>
          <a:prstGeom prst="rect">
            <a:avLst/>
          </a:prstGeom>
        </p:spPr>
      </p:pic>
    </p:spTree>
    <p:custDataLst>
      <p:tags r:id="rId1"/>
    </p:custDataLst>
    <p:extLst>
      <p:ext uri="{BB962C8B-B14F-4D97-AF65-F5344CB8AC3E}">
        <p14:creationId xmlns:p14="http://schemas.microsoft.com/office/powerpoint/2010/main" val="9675377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40B2CDD-C76A-4AC6-A1B4-7D2AA4F6AB2F}" type="slidenum">
              <a:rPr lang="en-GB" smtClean="0"/>
              <a:t>8</a:t>
            </a:fld>
            <a:endParaRPr lang="en-GB"/>
          </a:p>
        </p:txBody>
      </p:sp>
      <p:sp>
        <p:nvSpPr>
          <p:cNvPr id="7" name="Rectangle 6"/>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A cinema with a restaurant</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4494" y="3652675"/>
            <a:ext cx="4809506" cy="3200310"/>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t="20995"/>
          <a:stretch/>
        </p:blipFill>
        <p:spPr>
          <a:xfrm>
            <a:off x="323528" y="1412776"/>
            <a:ext cx="5078209" cy="3254227"/>
          </a:xfrm>
          <a:prstGeom prst="rect">
            <a:avLst/>
          </a:prstGeom>
        </p:spPr>
      </p:pic>
    </p:spTree>
    <p:custDataLst>
      <p:tags r:id="rId1"/>
    </p:custDataLst>
    <p:extLst>
      <p:ext uri="{BB962C8B-B14F-4D97-AF65-F5344CB8AC3E}">
        <p14:creationId xmlns:p14="http://schemas.microsoft.com/office/powerpoint/2010/main" val="125366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A block of flats</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843" y="1412775"/>
            <a:ext cx="3845151" cy="518388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5834" y="1412775"/>
            <a:ext cx="4153954" cy="5189906"/>
          </a:xfrm>
          <a:prstGeom prst="rect">
            <a:avLst/>
          </a:prstGeom>
        </p:spPr>
      </p:pic>
    </p:spTree>
    <p:custDataLst>
      <p:tags r:id="rId1"/>
    </p:custDataLst>
    <p:extLst>
      <p:ext uri="{BB962C8B-B14F-4D97-AF65-F5344CB8AC3E}">
        <p14:creationId xmlns:p14="http://schemas.microsoft.com/office/powerpoint/2010/main" val="16387184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982</TotalTime>
  <Words>2981</Words>
  <Application>Microsoft Office PowerPoint</Application>
  <PresentationFormat>On-screen Show (4:3)</PresentationFormat>
  <Paragraphs>378</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lastModifiedBy>McHarg, Catherine</cp:lastModifiedBy>
  <cp:revision>63</cp:revision>
  <dcterms:created xsi:type="dcterms:W3CDTF">2016-07-29T10:53:53Z</dcterms:created>
  <dcterms:modified xsi:type="dcterms:W3CDTF">2020-01-17T12:08:42Z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9A4F0A2B-61BB-4C51-BF7C-C8DFB8A15CCA</vt:lpwstr>
  </property>
  <property fmtid="{D5CDD505-2E9C-101B-9397-08002B2CF9AE}" pid="3" name="ArticulatePath">
    <vt:lpwstr>Bradford - Lesson 1</vt:lpwstr>
  </property>
</Properties>
</file>