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autoCompressPictures="0">
  <p:sldMasterIdLst>
    <p:sldMasterId id="2147483672" r:id="rId1"/>
  </p:sldMasterIdLst>
  <p:notesMasterIdLst>
    <p:notesMasterId r:id="rId23"/>
  </p:notesMasterIdLst>
  <p:sldIdLst>
    <p:sldId id="256" r:id="rId2"/>
    <p:sldId id="259" r:id="rId3"/>
    <p:sldId id="262" r:id="rId4"/>
    <p:sldId id="263" r:id="rId5"/>
    <p:sldId id="264" r:id="rId6"/>
    <p:sldId id="265" r:id="rId7"/>
    <p:sldId id="266" r:id="rId8"/>
    <p:sldId id="267" r:id="rId9"/>
    <p:sldId id="268" r:id="rId10"/>
    <p:sldId id="269" r:id="rId11"/>
    <p:sldId id="270" r:id="rId12"/>
    <p:sldId id="271" r:id="rId13"/>
    <p:sldId id="272" r:id="rId14"/>
    <p:sldId id="273" r:id="rId15"/>
    <p:sldId id="274" r:id="rId16"/>
    <p:sldId id="275" r:id="rId17"/>
    <p:sldId id="276" r:id="rId18"/>
    <p:sldId id="279" r:id="rId19"/>
    <p:sldId id="280" r:id="rId20"/>
    <p:sldId id="281" r:id="rId21"/>
    <p:sldId id="277" r:id="rId22"/>
  </p:sldIdLst>
  <p:sldSz cx="12192000" cy="6858000"/>
  <p:notesSz cx="6858000" cy="9144000"/>
  <p:embeddedFontLst>
    <p:embeddedFont>
      <p:font typeface="Linkpen 17a Print" panose="03050602060000000000" pitchFamily="66" charset="77"/>
      <p:regular r:id="rId24"/>
    </p:embeddedFont>
    <p:embeddedFont>
      <p:font typeface="Superclarendon Rg" panose="02060605060000020003" pitchFamily="18" charset="77"/>
      <p:regular r:id="rId25"/>
      <p:bold r:id="rId26"/>
      <p:italic r:id="rId27"/>
      <p:boldItalic r:id="rId28"/>
    </p:embeddedFont>
  </p:embeddedFont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6B5538"/>
    <a:srgbClr val="846945"/>
    <a:srgbClr val="B0EEAA"/>
    <a:srgbClr val="8BEEA0"/>
    <a:srgbClr val="96CFEA"/>
    <a:srgbClr val="73B4EC"/>
    <a:srgbClr val="6FA9DA"/>
    <a:srgbClr val="CEE087"/>
    <a:srgbClr val="9E7E53"/>
    <a:srgbClr val="8D714A"/>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5442"/>
    <p:restoredTop sz="86407"/>
  </p:normalViewPr>
  <p:slideViewPr>
    <p:cSldViewPr snapToGrid="0">
      <p:cViewPr>
        <p:scale>
          <a:sx n="150" d="100"/>
          <a:sy n="150" d="100"/>
        </p:scale>
        <p:origin x="2696" y="1680"/>
      </p:cViewPr>
      <p:guideLst/>
    </p:cSldViewPr>
  </p:slideViewPr>
  <p:outlineViewPr>
    <p:cViewPr>
      <p:scale>
        <a:sx n="33" d="100"/>
        <a:sy n="33" d="100"/>
      </p:scale>
      <p:origin x="0" y="0"/>
    </p:cViewPr>
    <p:sldLst>
      <p:sld r:id="rId1" collapse="1"/>
    </p:sldLst>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font" Target="fonts/font3.fntdata"/><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font" Target="fonts/font2.fntdata"/><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1.fntdata"/><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28" Type="http://schemas.openxmlformats.org/officeDocument/2006/relationships/font" Target="fonts/font5.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font" Target="fonts/font4.fntdata"/><Relationship Id="rId30" Type="http://schemas.openxmlformats.org/officeDocument/2006/relationships/viewProps" Target="viewProps.xml"/></Relationships>
</file>

<file path=ppt/_rels/viewProps.xml.rels><?xml version="1.0" encoding="UTF-8" standalone="yes"?>
<Relationships xmlns="http://schemas.openxmlformats.org/package/2006/relationships"><Relationship Id="rId1" Type="http://schemas.openxmlformats.org/officeDocument/2006/relationships/slide" Target="slides/slide19.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9E35248-FE51-E54E-B3DF-A104F95077C5}" type="datetimeFigureOut">
              <a:rPr lang="en-US" smtClean="0"/>
              <a:t>7/14/25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9A9C89F-BC79-EA45-8B75-0CCB6AC67A58}" type="slidenum">
              <a:rPr lang="en-US" smtClean="0"/>
              <a:t>‹#›</a:t>
            </a:fld>
            <a:endParaRPr lang="en-US"/>
          </a:p>
        </p:txBody>
      </p:sp>
    </p:spTree>
    <p:extLst>
      <p:ext uri="{BB962C8B-B14F-4D97-AF65-F5344CB8AC3E}">
        <p14:creationId xmlns:p14="http://schemas.microsoft.com/office/powerpoint/2010/main" val="76137164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1</a:t>
            </a:fld>
            <a:endParaRPr lang="en-US"/>
          </a:p>
        </p:txBody>
      </p:sp>
    </p:spTree>
    <p:extLst>
      <p:ext uri="{BB962C8B-B14F-4D97-AF65-F5344CB8AC3E}">
        <p14:creationId xmlns:p14="http://schemas.microsoft.com/office/powerpoint/2010/main" val="20883758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10</a:t>
            </a:fld>
            <a:endParaRPr lang="en-US"/>
          </a:p>
        </p:txBody>
      </p:sp>
    </p:spTree>
    <p:extLst>
      <p:ext uri="{BB962C8B-B14F-4D97-AF65-F5344CB8AC3E}">
        <p14:creationId xmlns:p14="http://schemas.microsoft.com/office/powerpoint/2010/main" val="194218071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11</a:t>
            </a:fld>
            <a:endParaRPr lang="en-US"/>
          </a:p>
        </p:txBody>
      </p:sp>
    </p:spTree>
    <p:extLst>
      <p:ext uri="{BB962C8B-B14F-4D97-AF65-F5344CB8AC3E}">
        <p14:creationId xmlns:p14="http://schemas.microsoft.com/office/powerpoint/2010/main" val="284384719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12</a:t>
            </a:fld>
            <a:endParaRPr lang="en-US"/>
          </a:p>
        </p:txBody>
      </p:sp>
    </p:spTree>
    <p:extLst>
      <p:ext uri="{BB962C8B-B14F-4D97-AF65-F5344CB8AC3E}">
        <p14:creationId xmlns:p14="http://schemas.microsoft.com/office/powerpoint/2010/main" val="18759743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13</a:t>
            </a:fld>
            <a:endParaRPr lang="en-US"/>
          </a:p>
        </p:txBody>
      </p:sp>
    </p:spTree>
    <p:extLst>
      <p:ext uri="{BB962C8B-B14F-4D97-AF65-F5344CB8AC3E}">
        <p14:creationId xmlns:p14="http://schemas.microsoft.com/office/powerpoint/2010/main" val="3215174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14</a:t>
            </a:fld>
            <a:endParaRPr lang="en-US"/>
          </a:p>
        </p:txBody>
      </p:sp>
    </p:spTree>
    <p:extLst>
      <p:ext uri="{BB962C8B-B14F-4D97-AF65-F5344CB8AC3E}">
        <p14:creationId xmlns:p14="http://schemas.microsoft.com/office/powerpoint/2010/main" val="289442182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15</a:t>
            </a:fld>
            <a:endParaRPr lang="en-US"/>
          </a:p>
        </p:txBody>
      </p:sp>
    </p:spTree>
    <p:extLst>
      <p:ext uri="{BB962C8B-B14F-4D97-AF65-F5344CB8AC3E}">
        <p14:creationId xmlns:p14="http://schemas.microsoft.com/office/powerpoint/2010/main" val="171723633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16</a:t>
            </a:fld>
            <a:endParaRPr lang="en-US"/>
          </a:p>
        </p:txBody>
      </p:sp>
    </p:spTree>
    <p:extLst>
      <p:ext uri="{BB962C8B-B14F-4D97-AF65-F5344CB8AC3E}">
        <p14:creationId xmlns:p14="http://schemas.microsoft.com/office/powerpoint/2010/main" val="63069417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17</a:t>
            </a:fld>
            <a:endParaRPr lang="en-US"/>
          </a:p>
        </p:txBody>
      </p:sp>
    </p:spTree>
    <p:extLst>
      <p:ext uri="{BB962C8B-B14F-4D97-AF65-F5344CB8AC3E}">
        <p14:creationId xmlns:p14="http://schemas.microsoft.com/office/powerpoint/2010/main" val="246650537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18</a:t>
            </a:fld>
            <a:endParaRPr lang="en-US"/>
          </a:p>
        </p:txBody>
      </p:sp>
    </p:spTree>
    <p:extLst>
      <p:ext uri="{BB962C8B-B14F-4D97-AF65-F5344CB8AC3E}">
        <p14:creationId xmlns:p14="http://schemas.microsoft.com/office/powerpoint/2010/main" val="43086140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19</a:t>
            </a:fld>
            <a:endParaRPr lang="en-US"/>
          </a:p>
        </p:txBody>
      </p:sp>
    </p:spTree>
    <p:extLst>
      <p:ext uri="{BB962C8B-B14F-4D97-AF65-F5344CB8AC3E}">
        <p14:creationId xmlns:p14="http://schemas.microsoft.com/office/powerpoint/2010/main" val="29926824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2</a:t>
            </a:fld>
            <a:endParaRPr lang="en-US"/>
          </a:p>
        </p:txBody>
      </p:sp>
    </p:spTree>
    <p:extLst>
      <p:ext uri="{BB962C8B-B14F-4D97-AF65-F5344CB8AC3E}">
        <p14:creationId xmlns:p14="http://schemas.microsoft.com/office/powerpoint/2010/main" val="292110514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20</a:t>
            </a:fld>
            <a:endParaRPr lang="en-US"/>
          </a:p>
        </p:txBody>
      </p:sp>
    </p:spTree>
    <p:extLst>
      <p:ext uri="{BB962C8B-B14F-4D97-AF65-F5344CB8AC3E}">
        <p14:creationId xmlns:p14="http://schemas.microsoft.com/office/powerpoint/2010/main" val="185572160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21</a:t>
            </a:fld>
            <a:endParaRPr lang="en-US"/>
          </a:p>
        </p:txBody>
      </p:sp>
    </p:spTree>
    <p:extLst>
      <p:ext uri="{BB962C8B-B14F-4D97-AF65-F5344CB8AC3E}">
        <p14:creationId xmlns:p14="http://schemas.microsoft.com/office/powerpoint/2010/main" val="332122475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3</a:t>
            </a:fld>
            <a:endParaRPr lang="en-US"/>
          </a:p>
        </p:txBody>
      </p:sp>
    </p:spTree>
    <p:extLst>
      <p:ext uri="{BB962C8B-B14F-4D97-AF65-F5344CB8AC3E}">
        <p14:creationId xmlns:p14="http://schemas.microsoft.com/office/powerpoint/2010/main" val="91548553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4</a:t>
            </a:fld>
            <a:endParaRPr lang="en-US"/>
          </a:p>
        </p:txBody>
      </p:sp>
    </p:spTree>
    <p:extLst>
      <p:ext uri="{BB962C8B-B14F-4D97-AF65-F5344CB8AC3E}">
        <p14:creationId xmlns:p14="http://schemas.microsoft.com/office/powerpoint/2010/main" val="116011739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5</a:t>
            </a:fld>
            <a:endParaRPr lang="en-US"/>
          </a:p>
        </p:txBody>
      </p:sp>
    </p:spTree>
    <p:extLst>
      <p:ext uri="{BB962C8B-B14F-4D97-AF65-F5344CB8AC3E}">
        <p14:creationId xmlns:p14="http://schemas.microsoft.com/office/powerpoint/2010/main" val="14454149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6</a:t>
            </a:fld>
            <a:endParaRPr lang="en-US"/>
          </a:p>
        </p:txBody>
      </p:sp>
    </p:spTree>
    <p:extLst>
      <p:ext uri="{BB962C8B-B14F-4D97-AF65-F5344CB8AC3E}">
        <p14:creationId xmlns:p14="http://schemas.microsoft.com/office/powerpoint/2010/main" val="109619944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7</a:t>
            </a:fld>
            <a:endParaRPr lang="en-US"/>
          </a:p>
        </p:txBody>
      </p:sp>
    </p:spTree>
    <p:extLst>
      <p:ext uri="{BB962C8B-B14F-4D97-AF65-F5344CB8AC3E}">
        <p14:creationId xmlns:p14="http://schemas.microsoft.com/office/powerpoint/2010/main" val="31435297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8</a:t>
            </a:fld>
            <a:endParaRPr lang="en-US"/>
          </a:p>
        </p:txBody>
      </p:sp>
    </p:spTree>
    <p:extLst>
      <p:ext uri="{BB962C8B-B14F-4D97-AF65-F5344CB8AC3E}">
        <p14:creationId xmlns:p14="http://schemas.microsoft.com/office/powerpoint/2010/main" val="236020981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9</a:t>
            </a:fld>
            <a:endParaRPr lang="en-US"/>
          </a:p>
        </p:txBody>
      </p:sp>
    </p:spTree>
    <p:extLst>
      <p:ext uri="{BB962C8B-B14F-4D97-AF65-F5344CB8AC3E}">
        <p14:creationId xmlns:p14="http://schemas.microsoft.com/office/powerpoint/2010/main" val="257492812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GB"/>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dirty="0"/>
          </a:p>
        </p:txBody>
      </p:sp>
      <p:sp>
        <p:nvSpPr>
          <p:cNvPr id="4" name="Date Placeholder 3"/>
          <p:cNvSpPr>
            <a:spLocks noGrp="1"/>
          </p:cNvSpPr>
          <p:nvPr>
            <p:ph type="dt" sz="half" idx="10"/>
          </p:nvPr>
        </p:nvSpPr>
        <p:spPr/>
        <p:txBody>
          <a:bodyPr/>
          <a:lstStyle/>
          <a:p>
            <a:fld id="{B4554B77-1417-F34E-8223-2E34440D6935}" type="datetimeFigureOut">
              <a:rPr lang="en-US" smtClean="0"/>
              <a:t>7/14/25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167498960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B4554B77-1417-F34E-8223-2E34440D6935}" type="datetimeFigureOut">
              <a:rPr lang="en-US" smtClean="0"/>
              <a:t>7/14/25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52018586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GB"/>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B4554B77-1417-F34E-8223-2E34440D6935}" type="datetimeFigureOut">
              <a:rPr lang="en-US" smtClean="0"/>
              <a:t>7/14/25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408199830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Content Placeholder 2"/>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B4554B77-1417-F34E-8223-2E34440D6935}" type="datetimeFigureOut">
              <a:rPr lang="en-US" smtClean="0"/>
              <a:t>7/14/25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269962944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GB"/>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p:cNvSpPr>
            <a:spLocks noGrp="1"/>
          </p:cNvSpPr>
          <p:nvPr>
            <p:ph type="dt" sz="half" idx="10"/>
          </p:nvPr>
        </p:nvSpPr>
        <p:spPr/>
        <p:txBody>
          <a:bodyPr/>
          <a:lstStyle/>
          <a:p>
            <a:fld id="{B4554B77-1417-F34E-8223-2E34440D6935}" type="datetimeFigureOut">
              <a:rPr lang="en-US" smtClean="0"/>
              <a:t>7/14/25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193398564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5" name="Date Placeholder 4"/>
          <p:cNvSpPr>
            <a:spLocks noGrp="1"/>
          </p:cNvSpPr>
          <p:nvPr>
            <p:ph type="dt" sz="half" idx="10"/>
          </p:nvPr>
        </p:nvSpPr>
        <p:spPr/>
        <p:txBody>
          <a:bodyPr/>
          <a:lstStyle/>
          <a:p>
            <a:fld id="{B4554B77-1417-F34E-8223-2E34440D6935}" type="datetimeFigureOut">
              <a:rPr lang="en-US" smtClean="0"/>
              <a:t>7/14/25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144024389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GB"/>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7" name="Date Placeholder 6"/>
          <p:cNvSpPr>
            <a:spLocks noGrp="1"/>
          </p:cNvSpPr>
          <p:nvPr>
            <p:ph type="dt" sz="half" idx="10"/>
          </p:nvPr>
        </p:nvSpPr>
        <p:spPr/>
        <p:txBody>
          <a:bodyPr/>
          <a:lstStyle/>
          <a:p>
            <a:fld id="{B4554B77-1417-F34E-8223-2E34440D6935}" type="datetimeFigureOut">
              <a:rPr lang="en-US" smtClean="0"/>
              <a:t>7/14/25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336999566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Date Placeholder 2"/>
          <p:cNvSpPr>
            <a:spLocks noGrp="1"/>
          </p:cNvSpPr>
          <p:nvPr>
            <p:ph type="dt" sz="half" idx="10"/>
          </p:nvPr>
        </p:nvSpPr>
        <p:spPr/>
        <p:txBody>
          <a:bodyPr/>
          <a:lstStyle/>
          <a:p>
            <a:fld id="{B4554B77-1417-F34E-8223-2E34440D6935}" type="datetimeFigureOut">
              <a:rPr lang="en-US" smtClean="0"/>
              <a:t>7/14/25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124733503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4554B77-1417-F34E-8223-2E34440D6935}" type="datetimeFigureOut">
              <a:rPr lang="en-US" smtClean="0"/>
              <a:t>7/14/25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237625145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p:cNvSpPr>
            <a:spLocks noGrp="1"/>
          </p:cNvSpPr>
          <p:nvPr>
            <p:ph type="dt" sz="half" idx="10"/>
          </p:nvPr>
        </p:nvSpPr>
        <p:spPr/>
        <p:txBody>
          <a:bodyPr/>
          <a:lstStyle/>
          <a:p>
            <a:fld id="{B4554B77-1417-F34E-8223-2E34440D6935}" type="datetimeFigureOut">
              <a:rPr lang="en-US" smtClean="0"/>
              <a:t>7/14/25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319629223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GB"/>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p:cNvSpPr>
            <a:spLocks noGrp="1"/>
          </p:cNvSpPr>
          <p:nvPr>
            <p:ph type="dt" sz="half" idx="10"/>
          </p:nvPr>
        </p:nvSpPr>
        <p:spPr/>
        <p:txBody>
          <a:bodyPr/>
          <a:lstStyle/>
          <a:p>
            <a:fld id="{B4554B77-1417-F34E-8223-2E34440D6935}" type="datetimeFigureOut">
              <a:rPr lang="en-US" smtClean="0"/>
              <a:t>7/14/25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133903061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4554B77-1417-F34E-8223-2E34440D6935}" type="datetimeFigureOut">
              <a:rPr lang="en-US" smtClean="0"/>
              <a:t>7/14/25</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A726D6E-BDE2-E042-A1D4-D595B0BBF309}" type="slidenum">
              <a:rPr lang="en-US" smtClean="0"/>
              <a:t>‹#›</a:t>
            </a:fld>
            <a:endParaRPr lang="en-US"/>
          </a:p>
        </p:txBody>
      </p:sp>
    </p:spTree>
    <p:extLst>
      <p:ext uri="{BB962C8B-B14F-4D97-AF65-F5344CB8AC3E}">
        <p14:creationId xmlns:p14="http://schemas.microsoft.com/office/powerpoint/2010/main" val="27107153"/>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image" Target="../media/image13.png"/><Relationship Id="rId7" Type="http://schemas.openxmlformats.org/officeDocument/2006/relationships/image" Target="../media/image15.png"/><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image" Target="../media/image18.png"/><Relationship Id="rId5" Type="http://schemas.openxmlformats.org/officeDocument/2006/relationships/image" Target="../media/image25.png"/><Relationship Id="rId4" Type="http://schemas.openxmlformats.org/officeDocument/2006/relationships/image" Target="../media/image10.png"/></Relationships>
</file>

<file path=ppt/slides/_rels/slide11.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image" Target="../media/image13.png"/><Relationship Id="rId7" Type="http://schemas.openxmlformats.org/officeDocument/2006/relationships/image" Target="../media/image15.png"/><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image" Target="../media/image27.png"/><Relationship Id="rId5" Type="http://schemas.openxmlformats.org/officeDocument/2006/relationships/image" Target="../media/image26.png"/><Relationship Id="rId4" Type="http://schemas.openxmlformats.org/officeDocument/2006/relationships/image" Target="../media/image10.png"/></Relationships>
</file>

<file path=ppt/slides/_rels/slide12.xml.rels><?xml version="1.0" encoding="UTF-8" standalone="yes"?>
<Relationships xmlns="http://schemas.openxmlformats.org/package/2006/relationships"><Relationship Id="rId3" Type="http://schemas.openxmlformats.org/officeDocument/2006/relationships/image" Target="../media/image13.png"/><Relationship Id="rId7" Type="http://schemas.openxmlformats.org/officeDocument/2006/relationships/image" Target="../media/image12.png"/><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image" Target="../media/image29.png"/><Relationship Id="rId5" Type="http://schemas.openxmlformats.org/officeDocument/2006/relationships/image" Target="../media/image28.png"/><Relationship Id="rId4" Type="http://schemas.openxmlformats.org/officeDocument/2006/relationships/image" Target="../media/image10.png"/></Relationships>
</file>

<file path=ppt/slides/_rels/slide13.xml.rels><?xml version="1.0" encoding="UTF-8" standalone="yes"?>
<Relationships xmlns="http://schemas.openxmlformats.org/package/2006/relationships"><Relationship Id="rId3" Type="http://schemas.openxmlformats.org/officeDocument/2006/relationships/image" Target="../media/image13.png"/><Relationship Id="rId7" Type="http://schemas.openxmlformats.org/officeDocument/2006/relationships/image" Target="../media/image12.png"/><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image" Target="../media/image31.png"/><Relationship Id="rId5" Type="http://schemas.openxmlformats.org/officeDocument/2006/relationships/image" Target="../media/image30.png"/><Relationship Id="rId4" Type="http://schemas.openxmlformats.org/officeDocument/2006/relationships/image" Target="../media/image10.png"/></Relationships>
</file>

<file path=ppt/slides/_rels/slide14.xml.rels><?xml version="1.0" encoding="UTF-8" standalone="yes"?>
<Relationships xmlns="http://schemas.openxmlformats.org/package/2006/relationships"><Relationship Id="rId3" Type="http://schemas.openxmlformats.org/officeDocument/2006/relationships/image" Target="../media/image32.png"/><Relationship Id="rId7" Type="http://schemas.openxmlformats.org/officeDocument/2006/relationships/image" Target="../media/image33.png"/><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image" Target="../media/image12.png"/><Relationship Id="rId5" Type="http://schemas.openxmlformats.org/officeDocument/2006/relationships/image" Target="../media/image31.png"/><Relationship Id="rId4" Type="http://schemas.openxmlformats.org/officeDocument/2006/relationships/image" Target="../media/image10.png"/></Relationships>
</file>

<file path=ppt/slides/_rels/slide15.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image" Target="../media/image12.png"/><Relationship Id="rId5" Type="http://schemas.openxmlformats.org/officeDocument/2006/relationships/image" Target="../media/image35.png"/><Relationship Id="rId4" Type="http://schemas.openxmlformats.org/officeDocument/2006/relationships/image" Target="../media/image10.png"/></Relationships>
</file>

<file path=ppt/slides/_rels/slide16.xml.rels><?xml version="1.0" encoding="UTF-8" standalone="yes"?>
<Relationships xmlns="http://schemas.openxmlformats.org/package/2006/relationships"><Relationship Id="rId3" Type="http://schemas.openxmlformats.org/officeDocument/2006/relationships/image" Target="../media/image13.png"/><Relationship Id="rId7" Type="http://schemas.openxmlformats.org/officeDocument/2006/relationships/image" Target="../media/image12.png"/><Relationship Id="rId2" Type="http://schemas.openxmlformats.org/officeDocument/2006/relationships/notesSlide" Target="../notesSlides/notesSlide16.xml"/><Relationship Id="rId1" Type="http://schemas.openxmlformats.org/officeDocument/2006/relationships/slideLayout" Target="../slideLayouts/slideLayout2.xml"/><Relationship Id="rId6" Type="http://schemas.openxmlformats.org/officeDocument/2006/relationships/image" Target="../media/image35.png"/><Relationship Id="rId5" Type="http://schemas.openxmlformats.org/officeDocument/2006/relationships/image" Target="../media/image36.png"/><Relationship Id="rId4" Type="http://schemas.openxmlformats.org/officeDocument/2006/relationships/image" Target="../media/image10.png"/></Relationships>
</file>

<file path=ppt/slides/_rels/slide17.xml.rels><?xml version="1.0" encoding="UTF-8" standalone="yes"?>
<Relationships xmlns="http://schemas.openxmlformats.org/package/2006/relationships"><Relationship Id="rId3" Type="http://schemas.openxmlformats.org/officeDocument/2006/relationships/image" Target="../media/image13.png"/><Relationship Id="rId7" Type="http://schemas.openxmlformats.org/officeDocument/2006/relationships/image" Target="../media/image12.png"/><Relationship Id="rId2" Type="http://schemas.openxmlformats.org/officeDocument/2006/relationships/notesSlide" Target="../notesSlides/notesSlide17.xml"/><Relationship Id="rId1" Type="http://schemas.openxmlformats.org/officeDocument/2006/relationships/slideLayout" Target="../slideLayouts/slideLayout2.xml"/><Relationship Id="rId6" Type="http://schemas.openxmlformats.org/officeDocument/2006/relationships/image" Target="../media/image38.png"/><Relationship Id="rId5" Type="http://schemas.openxmlformats.org/officeDocument/2006/relationships/image" Target="../media/image10.png"/><Relationship Id="rId4" Type="http://schemas.openxmlformats.org/officeDocument/2006/relationships/image" Target="../media/image37.png"/></Relationships>
</file>

<file path=ppt/slides/_rels/slide18.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image" Target="../media/image13.png"/><Relationship Id="rId7" Type="http://schemas.openxmlformats.org/officeDocument/2006/relationships/image" Target="../media/image38.png"/><Relationship Id="rId2" Type="http://schemas.openxmlformats.org/officeDocument/2006/relationships/notesSlide" Target="../notesSlides/notesSlide18.xml"/><Relationship Id="rId1" Type="http://schemas.openxmlformats.org/officeDocument/2006/relationships/slideLayout" Target="../slideLayouts/slideLayout2.xml"/><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image" Target="../media/image10.png"/></Relationships>
</file>

<file path=ppt/slides/_rels/slide19.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19.xml"/><Relationship Id="rId1" Type="http://schemas.openxmlformats.org/officeDocument/2006/relationships/slideLayout" Target="../slideLayouts/slideLayout2.xml"/><Relationship Id="rId6" Type="http://schemas.openxmlformats.org/officeDocument/2006/relationships/image" Target="../media/image12.png"/><Relationship Id="rId5" Type="http://schemas.openxmlformats.org/officeDocument/2006/relationships/image" Target="../media/image35.png"/><Relationship Id="rId4" Type="http://schemas.openxmlformats.org/officeDocument/2006/relationships/image" Target="../media/image10.png"/></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20.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20.xml"/><Relationship Id="rId1" Type="http://schemas.openxmlformats.org/officeDocument/2006/relationships/slideLayout" Target="../slideLayouts/slideLayout2.xml"/><Relationship Id="rId6" Type="http://schemas.openxmlformats.org/officeDocument/2006/relationships/image" Target="../media/image12.png"/><Relationship Id="rId5" Type="http://schemas.openxmlformats.org/officeDocument/2006/relationships/image" Target="../media/image38.png"/><Relationship Id="rId4" Type="http://schemas.openxmlformats.org/officeDocument/2006/relationships/image" Target="../media/image10.png"/></Relationships>
</file>

<file path=ppt/slides/_rels/slide21.xml.rels><?xml version="1.0" encoding="UTF-8" standalone="yes"?>
<Relationships xmlns="http://schemas.openxmlformats.org/package/2006/relationships"><Relationship Id="rId8" Type="http://schemas.openxmlformats.org/officeDocument/2006/relationships/image" Target="../media/image38.png"/><Relationship Id="rId3" Type="http://schemas.openxmlformats.org/officeDocument/2006/relationships/image" Target="../media/image13.png"/><Relationship Id="rId7" Type="http://schemas.openxmlformats.org/officeDocument/2006/relationships/image" Target="../media/image45.png"/><Relationship Id="rId2" Type="http://schemas.openxmlformats.org/officeDocument/2006/relationships/notesSlide" Target="../notesSlides/notesSlide21.xml"/><Relationship Id="rId1" Type="http://schemas.openxmlformats.org/officeDocument/2006/relationships/slideLayout" Target="../slideLayouts/slideLayout2.xml"/><Relationship Id="rId6" Type="http://schemas.openxmlformats.org/officeDocument/2006/relationships/image" Target="../media/image44.png"/><Relationship Id="rId5" Type="http://schemas.openxmlformats.org/officeDocument/2006/relationships/image" Target="../media/image43.jpeg"/><Relationship Id="rId4" Type="http://schemas.openxmlformats.org/officeDocument/2006/relationships/image" Target="../media/image10.png"/><Relationship Id="rId9" Type="http://schemas.openxmlformats.org/officeDocument/2006/relationships/image" Target="../media/image12.png"/></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image" Target="../media/image8.png"/><Relationship Id="rId4" Type="http://schemas.openxmlformats.org/officeDocument/2006/relationships/image" Target="../media/image7.png"/></Relationships>
</file>

<file path=ppt/slides/_rels/slide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s>
</file>

<file path=ppt/slides/_rels/slide5.xml.rels><?xml version="1.0" encoding="UTF-8" standalone="yes"?>
<Relationships xmlns="http://schemas.openxmlformats.org/package/2006/relationships"><Relationship Id="rId3" Type="http://schemas.openxmlformats.org/officeDocument/2006/relationships/image" Target="../media/image13.png"/><Relationship Id="rId7" Type="http://schemas.openxmlformats.org/officeDocument/2006/relationships/image" Target="../media/image12.pn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15.png"/><Relationship Id="rId5" Type="http://schemas.openxmlformats.org/officeDocument/2006/relationships/image" Target="../media/image10.png"/><Relationship Id="rId4" Type="http://schemas.openxmlformats.org/officeDocument/2006/relationships/image" Target="../media/image14.png"/></Relationships>
</file>

<file path=ppt/slides/_rels/slide6.xml.rels><?xml version="1.0" encoding="UTF-8" standalone="yes"?>
<Relationships xmlns="http://schemas.openxmlformats.org/package/2006/relationships"><Relationship Id="rId3" Type="http://schemas.openxmlformats.org/officeDocument/2006/relationships/image" Target="../media/image13.png"/><Relationship Id="rId7" Type="http://schemas.openxmlformats.org/officeDocument/2006/relationships/image" Target="../media/image12.pn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15.png"/><Relationship Id="rId5" Type="http://schemas.openxmlformats.org/officeDocument/2006/relationships/image" Target="../media/image16.png"/><Relationship Id="rId4" Type="http://schemas.openxmlformats.org/officeDocument/2006/relationships/image" Target="../media/image10.png"/></Relationships>
</file>

<file path=ppt/slides/_rels/slide7.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3.png"/><Relationship Id="rId7" Type="http://schemas.openxmlformats.org/officeDocument/2006/relationships/image" Target="../media/image19.pn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0.png"/><Relationship Id="rId9" Type="http://schemas.openxmlformats.org/officeDocument/2006/relationships/image" Target="../media/image12.png"/></Relationships>
</file>

<file path=ppt/slides/_rels/slide8.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image" Target="../media/image13.png"/><Relationship Id="rId7" Type="http://schemas.openxmlformats.org/officeDocument/2006/relationships/image" Target="../media/image15.png"/><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22.png"/><Relationship Id="rId5" Type="http://schemas.openxmlformats.org/officeDocument/2006/relationships/image" Target="../media/image21.png"/><Relationship Id="rId4" Type="http://schemas.openxmlformats.org/officeDocument/2006/relationships/image" Target="../media/image10.png"/></Relationships>
</file>

<file path=ppt/slides/_rels/slide9.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image" Target="../media/image13.png"/><Relationship Id="rId7" Type="http://schemas.openxmlformats.org/officeDocument/2006/relationships/image" Target="../media/image15.png"/><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24.png"/><Relationship Id="rId5" Type="http://schemas.openxmlformats.org/officeDocument/2006/relationships/image" Target="../media/image23.png"/><Relationship Id="rId4" Type="http://schemas.openxmlformats.org/officeDocument/2006/relationships/image" Target="../media/image10.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3" name="Slide Title">
            <a:extLst>
              <a:ext uri="{FF2B5EF4-FFF2-40B4-BE49-F238E27FC236}">
                <a16:creationId xmlns:a16="http://schemas.microsoft.com/office/drawing/2014/main" id="{2194AE11-2C64-8324-9652-0B4ED2B5D191}"/>
              </a:ext>
            </a:extLst>
          </p:cNvPr>
          <p:cNvSpPr>
            <a:spLocks noGrp="1"/>
          </p:cNvSpPr>
          <p:nvPr>
            <p:ph type="ctrTitle"/>
          </p:nvPr>
        </p:nvSpPr>
        <p:spPr>
          <a:xfrm>
            <a:off x="1524000" y="-1508761"/>
            <a:ext cx="9144000" cy="1269683"/>
          </a:xfrm>
        </p:spPr>
        <p:txBody>
          <a:bodyPr/>
          <a:lstStyle/>
          <a:p>
            <a:r>
              <a:rPr lang="en-US" dirty="0"/>
              <a:t>Migration to Bradford</a:t>
            </a:r>
          </a:p>
        </p:txBody>
      </p:sp>
      <p:sp>
        <p:nvSpPr>
          <p:cNvPr id="4" name="Question top" descr="What role has migration played in Bradford’s history?&#13;&#10;">
            <a:extLst>
              <a:ext uri="{FF2B5EF4-FFF2-40B4-BE49-F238E27FC236}">
                <a16:creationId xmlns:a16="http://schemas.microsoft.com/office/drawing/2014/main" id="{FA5BD8B5-5874-4293-E08C-C99A94CAA81F}"/>
              </a:ext>
            </a:extLst>
          </p:cNvPr>
          <p:cNvSpPr txBox="1"/>
          <p:nvPr/>
        </p:nvSpPr>
        <p:spPr>
          <a:xfrm>
            <a:off x="0" y="185492"/>
            <a:ext cx="12192000" cy="407035"/>
          </a:xfrm>
          <a:prstGeom prst="rect">
            <a:avLst/>
          </a:prstGeom>
          <a:noFill/>
        </p:spPr>
        <p:txBody>
          <a:bodyPr wrap="square">
            <a:spAutoFit/>
          </a:bodyPr>
          <a:lstStyle/>
          <a:p>
            <a:pPr algn="ctr">
              <a:lnSpc>
                <a:spcPts val="2420"/>
              </a:lnSpc>
            </a:pPr>
            <a:r>
              <a:rPr lang="en-GB" sz="2750" dirty="0">
                <a:solidFill>
                  <a:schemeClr val="bg1"/>
                </a:solidFill>
                <a:effectLst>
                  <a:glow rad="119471">
                    <a:schemeClr val="tx1">
                      <a:alpha val="41784"/>
                    </a:schemeClr>
                  </a:glow>
                </a:effectLst>
                <a:latin typeface="Superclarendon Rg" panose="02000505080000020003" pitchFamily="2" charset="77"/>
              </a:rPr>
              <a:t>What role has migration played in Bradford’s history?</a:t>
            </a:r>
          </a:p>
        </p:txBody>
      </p:sp>
      <p:pic>
        <p:nvPicPr>
          <p:cNvPr id="9" name="Title" descr="Migration to Bradford">
            <a:extLst>
              <a:ext uri="{FF2B5EF4-FFF2-40B4-BE49-F238E27FC236}">
                <a16:creationId xmlns:a16="http://schemas.microsoft.com/office/drawing/2014/main" id="{010DC867-87C8-E427-DD50-9C1E5568531E}"/>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1" y="1874067"/>
            <a:ext cx="12191999" cy="3159660"/>
          </a:xfrm>
          <a:prstGeom prst="rect">
            <a:avLst/>
          </a:prstGeom>
        </p:spPr>
      </p:pic>
      <p:pic>
        <p:nvPicPr>
          <p:cNvPr id="2" name="Logo">
            <a:extLst>
              <a:ext uri="{FF2B5EF4-FFF2-40B4-BE49-F238E27FC236}">
                <a16:creationId xmlns:a16="http://schemas.microsoft.com/office/drawing/2014/main" id="{4D44C2D9-BF24-C287-69A3-9644F139F1C7}"/>
              </a:ext>
              <a:ext uri="{C183D7F6-B498-43B3-948B-1728B52AA6E4}">
                <adec:decorative xmlns:adec="http://schemas.microsoft.com/office/drawing/2017/decorative" val="1"/>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10668000" y="5522614"/>
            <a:ext cx="1523999" cy="1333944"/>
          </a:xfrm>
          <a:prstGeom prst="rect">
            <a:avLst/>
          </a:prstGeom>
        </p:spPr>
      </p:pic>
    </p:spTree>
    <p:extLst>
      <p:ext uri="{BB962C8B-B14F-4D97-AF65-F5344CB8AC3E}">
        <p14:creationId xmlns:p14="http://schemas.microsoft.com/office/powerpoint/2010/main" val="39505887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fade">
                                      <p:cBhvr>
                                        <p:cTn id="13" dur="1000"/>
                                        <p:tgtEl>
                                          <p:spTgt spid="9"/>
                                        </p:tgtEl>
                                      </p:cBhvr>
                                    </p:animEffect>
                                    <p:anim calcmode="lin" valueType="num">
                                      <p:cBhvr>
                                        <p:cTn id="14" dur="1000" fill="hold"/>
                                        <p:tgtEl>
                                          <p:spTgt spid="9"/>
                                        </p:tgtEl>
                                        <p:attrNameLst>
                                          <p:attrName>ppt_x</p:attrName>
                                        </p:attrNameLst>
                                      </p:cBhvr>
                                      <p:tavLst>
                                        <p:tav tm="0">
                                          <p:val>
                                            <p:strVal val="#ppt_x"/>
                                          </p:val>
                                        </p:tav>
                                        <p:tav tm="100000">
                                          <p:val>
                                            <p:strVal val="#ppt_x"/>
                                          </p:val>
                                        </p:tav>
                                      </p:tavLst>
                                    </p:anim>
                                    <p:anim calcmode="lin" valueType="num">
                                      <p:cBhvr>
                                        <p:cTn id="15"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30DC2EA1-18EF-252B-47D9-09F86775CB2D}"/>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A4A1DAAD-FD23-52E5-B634-AFA32C73674F}"/>
              </a:ext>
            </a:extLst>
          </p:cNvPr>
          <p:cNvSpPr>
            <a:spLocks noGrp="1"/>
          </p:cNvSpPr>
          <p:nvPr>
            <p:ph type="title"/>
          </p:nvPr>
        </p:nvSpPr>
        <p:spPr>
          <a:xfrm>
            <a:off x="1337417" y="-1614014"/>
            <a:ext cx="7215304" cy="1325563"/>
          </a:xfrm>
        </p:spPr>
        <p:txBody>
          <a:bodyPr/>
          <a:lstStyle/>
          <a:p>
            <a:r>
              <a:rPr lang="en-US" dirty="0"/>
              <a:t>Bradford’s Jewish community</a:t>
            </a:r>
          </a:p>
        </p:txBody>
      </p:sp>
      <p:sp>
        <p:nvSpPr>
          <p:cNvPr id="4" name="Slide Question">
            <a:extLst>
              <a:ext uri="{FF2B5EF4-FFF2-40B4-BE49-F238E27FC236}">
                <a16:creationId xmlns:a16="http://schemas.microsoft.com/office/drawing/2014/main" id="{F11B6F5E-A6DD-B5B0-A1B3-A672FD6B7A44}"/>
              </a:ext>
            </a:extLst>
          </p:cNvPr>
          <p:cNvSpPr txBox="1"/>
          <p:nvPr/>
        </p:nvSpPr>
        <p:spPr>
          <a:xfrm>
            <a:off x="0" y="-110389"/>
            <a:ext cx="8686800" cy="356123"/>
          </a:xfrm>
          <a:prstGeom prst="rect">
            <a:avLst/>
          </a:prstGeom>
          <a:noFill/>
        </p:spPr>
        <p:txBody>
          <a:bodyPr wrap="square">
            <a:spAutoFit/>
          </a:bodyPr>
          <a:lstStyle/>
          <a:p>
            <a:pPr>
              <a:lnSpc>
                <a:spcPts val="2420"/>
              </a:lnSpc>
            </a:pPr>
            <a:r>
              <a:rPr lang="en-GB" sz="1100" dirty="0">
                <a:solidFill>
                  <a:schemeClr val="bg1"/>
                </a:solidFill>
                <a:effectLst/>
                <a:latin typeface="Superclarendon Rg" panose="02000505080000020003" pitchFamily="2" charset="77"/>
              </a:rPr>
              <a:t>Why did hundreds of thousands of people migrate to </a:t>
            </a:r>
            <a:r>
              <a:rPr lang="en-GB" sz="1100" dirty="0">
                <a:solidFill>
                  <a:schemeClr val="bg1"/>
                </a:solidFill>
                <a:latin typeface="Superclarendon Rg" panose="02000505080000020003" pitchFamily="2" charset="77"/>
              </a:rPr>
              <a:t>B</a:t>
            </a:r>
            <a:r>
              <a:rPr lang="en-GB" sz="1100" dirty="0">
                <a:solidFill>
                  <a:schemeClr val="bg1"/>
                </a:solidFill>
                <a:effectLst/>
                <a:latin typeface="Superclarendon Rg" panose="02000505080000020003" pitchFamily="2" charset="77"/>
              </a:rPr>
              <a:t>radford in the 19</a:t>
            </a:r>
            <a:r>
              <a:rPr lang="en-GB" sz="1100" baseline="30000" dirty="0">
                <a:solidFill>
                  <a:schemeClr val="bg1"/>
                </a:solidFill>
                <a:effectLst/>
                <a:latin typeface="Superclarendon Rg" panose="02000505080000020003" pitchFamily="2" charset="77"/>
              </a:rPr>
              <a:t>th</a:t>
            </a:r>
            <a:r>
              <a:rPr lang="en-GB" sz="1100" dirty="0">
                <a:solidFill>
                  <a:schemeClr val="bg1"/>
                </a:solidFill>
                <a:effectLst/>
                <a:latin typeface="Superclarendon Rg" panose="02000505080000020003" pitchFamily="2" charset="77"/>
              </a:rPr>
              <a:t> century? </a:t>
            </a:r>
          </a:p>
        </p:txBody>
      </p:sp>
      <p:sp>
        <p:nvSpPr>
          <p:cNvPr id="2" name="Title">
            <a:extLst>
              <a:ext uri="{FF2B5EF4-FFF2-40B4-BE49-F238E27FC236}">
                <a16:creationId xmlns:a16="http://schemas.microsoft.com/office/drawing/2014/main" id="{35B8625F-A2CA-F72C-474C-6055C11375C4}"/>
              </a:ext>
            </a:extLst>
          </p:cNvPr>
          <p:cNvSpPr txBox="1">
            <a:spLocks/>
          </p:cNvSpPr>
          <p:nvPr/>
        </p:nvSpPr>
        <p:spPr>
          <a:xfrm>
            <a:off x="402829" y="245734"/>
            <a:ext cx="9921578" cy="73940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3900" dirty="0">
                <a:ln w="12700">
                  <a:noFill/>
                </a:ln>
                <a:latin typeface="Superclarendon Rg" panose="02060605060000020003" pitchFamily="18" charset="77"/>
              </a:rPr>
              <a:t>Bradford’s Jewish Community</a:t>
            </a:r>
          </a:p>
        </p:txBody>
      </p:sp>
      <p:pic>
        <p:nvPicPr>
          <p:cNvPr id="11" name="Picture 10">
            <a:extLst>
              <a:ext uri="{FF2B5EF4-FFF2-40B4-BE49-F238E27FC236}">
                <a16:creationId xmlns:a16="http://schemas.microsoft.com/office/drawing/2014/main" id="{56D3B68C-986A-67E0-C569-D80D94C9E1D3}"/>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9596927" y="315985"/>
            <a:ext cx="2256090" cy="404692"/>
          </a:xfrm>
          <a:prstGeom prst="rect">
            <a:avLst/>
          </a:prstGeom>
        </p:spPr>
      </p:pic>
      <p:sp>
        <p:nvSpPr>
          <p:cNvPr id="3" name="Text ">
            <a:extLst>
              <a:ext uri="{FF2B5EF4-FFF2-40B4-BE49-F238E27FC236}">
                <a16:creationId xmlns:a16="http://schemas.microsoft.com/office/drawing/2014/main" id="{96C03850-45C5-C053-17A8-561BF14CE803}"/>
              </a:ext>
            </a:extLst>
          </p:cNvPr>
          <p:cNvSpPr txBox="1"/>
          <p:nvPr/>
        </p:nvSpPr>
        <p:spPr>
          <a:xfrm>
            <a:off x="671069" y="1452697"/>
            <a:ext cx="7228686" cy="3754874"/>
          </a:xfrm>
          <a:prstGeom prst="rect">
            <a:avLst/>
          </a:prstGeom>
          <a:noFill/>
        </p:spPr>
        <p:txBody>
          <a:bodyPr wrap="square">
            <a:spAutoFit/>
          </a:bodyPr>
          <a:lstStyle/>
          <a:p>
            <a:pPr>
              <a:lnSpc>
                <a:spcPct val="150000"/>
              </a:lnSpc>
            </a:pPr>
            <a:r>
              <a:rPr lang="en-GB" sz="1600" dirty="0">
                <a:latin typeface="Linkpen 17a Print" panose="03050602060000000000" pitchFamily="66" charset="77"/>
              </a:rPr>
              <a:t>Although Jewish people had lived in Bradford for a long time, the Jewish community really began to grow in the 1870s. In 1873, the Jewish Association was formed and a synagogue was built in Little Germany. Families from Russia and Poland came in the 1880s, opening new places to worship in Manningham. In 1910 Jacob Moser became Lord Mayor of Bradford and gave large sums to help local charities. Although the original Orthodox synagogue closed in 1970, the story of these families lives on in the city streets and buildings.</a:t>
            </a:r>
          </a:p>
        </p:txBody>
      </p:sp>
      <p:grpSp>
        <p:nvGrpSpPr>
          <p:cNvPr id="14" name="Group 13" descr="An old, black and white photo of Lord Mayor Jacob Moser.">
            <a:extLst>
              <a:ext uri="{FF2B5EF4-FFF2-40B4-BE49-F238E27FC236}">
                <a16:creationId xmlns:a16="http://schemas.microsoft.com/office/drawing/2014/main" id="{4DF03250-62CA-B9ED-6773-EF562471F3A1}"/>
              </a:ext>
            </a:extLst>
          </p:cNvPr>
          <p:cNvGrpSpPr/>
          <p:nvPr/>
        </p:nvGrpSpPr>
        <p:grpSpPr>
          <a:xfrm>
            <a:off x="8303847" y="1250958"/>
            <a:ext cx="3217084" cy="4268605"/>
            <a:chOff x="8131451" y="1250958"/>
            <a:chExt cx="3217084" cy="4268605"/>
          </a:xfrm>
        </p:grpSpPr>
        <p:pic>
          <p:nvPicPr>
            <p:cNvPr id="7" name="Picture 6" descr="A person in a fur coat&#10;&#10;Description automatically generated">
              <a:extLst>
                <a:ext uri="{FF2B5EF4-FFF2-40B4-BE49-F238E27FC236}">
                  <a16:creationId xmlns:a16="http://schemas.microsoft.com/office/drawing/2014/main" id="{E0AC1A30-25C4-81AD-5C1B-E1058A778457}"/>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8226070" y="1250958"/>
              <a:ext cx="2820328" cy="3754874"/>
            </a:xfrm>
            <a:prstGeom prst="rect">
              <a:avLst/>
            </a:prstGeom>
            <a:ln w="25400">
              <a:solidFill>
                <a:schemeClr val="tx1"/>
              </a:solidFill>
            </a:ln>
          </p:spPr>
        </p:pic>
        <p:grpSp>
          <p:nvGrpSpPr>
            <p:cNvPr id="9" name="Caption">
              <a:extLst>
                <a:ext uri="{FF2B5EF4-FFF2-40B4-BE49-F238E27FC236}">
                  <a16:creationId xmlns:a16="http://schemas.microsoft.com/office/drawing/2014/main" id="{D2041460-6C54-EDEB-2C24-D274A440110C}"/>
                </a:ext>
              </a:extLst>
            </p:cNvPr>
            <p:cNvGrpSpPr/>
            <p:nvPr/>
          </p:nvGrpSpPr>
          <p:grpSpPr>
            <a:xfrm>
              <a:off x="8131451" y="5088676"/>
              <a:ext cx="3217084" cy="430887"/>
              <a:chOff x="5121850" y="2419820"/>
              <a:chExt cx="3217084" cy="430887"/>
            </a:xfrm>
          </p:grpSpPr>
          <p:pic>
            <p:nvPicPr>
              <p:cNvPr id="10" name="Picture 9">
                <a:extLst>
                  <a:ext uri="{FF2B5EF4-FFF2-40B4-BE49-F238E27FC236}">
                    <a16:creationId xmlns:a16="http://schemas.microsoft.com/office/drawing/2014/main" id="{78A42B48-5D44-757B-0F77-2FAD1019F983}"/>
                  </a:ext>
                  <a:ext uri="{C183D7F6-B498-43B3-948B-1728B52AA6E4}">
                    <adec:decorative xmlns:adec="http://schemas.microsoft.com/office/drawing/2017/decorative" val="1"/>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rot="16200000">
                <a:off x="5071153" y="2510827"/>
                <a:ext cx="350267" cy="248874"/>
              </a:xfrm>
              <a:prstGeom prst="rect">
                <a:avLst/>
              </a:prstGeom>
            </p:spPr>
          </p:pic>
          <p:sp>
            <p:nvSpPr>
              <p:cNvPr id="12" name="TextBox 11">
                <a:extLst>
                  <a:ext uri="{FF2B5EF4-FFF2-40B4-BE49-F238E27FC236}">
                    <a16:creationId xmlns:a16="http://schemas.microsoft.com/office/drawing/2014/main" id="{A1389944-C711-446D-98A9-3AEC69814D23}"/>
                  </a:ext>
                </a:extLst>
              </p:cNvPr>
              <p:cNvSpPr txBox="1"/>
              <p:nvPr/>
            </p:nvSpPr>
            <p:spPr>
              <a:xfrm>
                <a:off x="5370724" y="2419820"/>
                <a:ext cx="2968210" cy="430887"/>
              </a:xfrm>
              <a:prstGeom prst="rect">
                <a:avLst/>
              </a:prstGeom>
              <a:noFill/>
            </p:spPr>
            <p:txBody>
              <a:bodyPr wrap="square">
                <a:spAutoFit/>
              </a:bodyPr>
              <a:lstStyle/>
              <a:p>
                <a:pPr>
                  <a:lnSpc>
                    <a:spcPct val="150000"/>
                  </a:lnSpc>
                </a:pPr>
                <a:r>
                  <a:rPr lang="en-GB" sz="1600" dirty="0">
                    <a:latin typeface="Linkpen 17a Print" panose="03050602060000000000" pitchFamily="66" charset="77"/>
                  </a:rPr>
                  <a:t>Lord Mayor Jacob Moser</a:t>
                </a:r>
              </a:p>
            </p:txBody>
          </p:sp>
        </p:grpSp>
      </p:grpSp>
      <p:pic>
        <p:nvPicPr>
          <p:cNvPr id="8" name="Picture 7">
            <a:extLst>
              <a:ext uri="{FF2B5EF4-FFF2-40B4-BE49-F238E27FC236}">
                <a16:creationId xmlns:a16="http://schemas.microsoft.com/office/drawing/2014/main" id="{406B01B8-13B8-D2D5-000D-FC6BA2A82E06}"/>
              </a:ext>
              <a:ext uri="{C183D7F6-B498-43B3-948B-1728B52AA6E4}">
                <adec:decorative xmlns:adec="http://schemas.microsoft.com/office/drawing/2017/decorative" val="1"/>
              </a:ext>
            </a:extLst>
          </p:cNvPr>
          <p:cNvPicPr>
            <a:picLocks noChangeAspect="1"/>
          </p:cNvPicPr>
          <p:nvPr/>
        </p:nvPicPr>
        <p:blipFill>
          <a:blip r:embed="rId7" cstate="screen">
            <a:extLst>
              <a:ext uri="{28A0092B-C50C-407E-A947-70E740481C1C}">
                <a14:useLocalDpi xmlns:a14="http://schemas.microsoft.com/office/drawing/2010/main"/>
              </a:ext>
            </a:extLst>
          </a:blip>
          <a:srcRect/>
          <a:stretch/>
        </p:blipFill>
        <p:spPr>
          <a:xfrm>
            <a:off x="-1280" y="5432357"/>
            <a:ext cx="12193280" cy="1296436"/>
          </a:xfrm>
          <a:prstGeom prst="rect">
            <a:avLst/>
          </a:prstGeom>
        </p:spPr>
      </p:pic>
      <p:pic>
        <p:nvPicPr>
          <p:cNvPr id="13" name="Picture 12">
            <a:extLst>
              <a:ext uri="{FF2B5EF4-FFF2-40B4-BE49-F238E27FC236}">
                <a16:creationId xmlns:a16="http://schemas.microsoft.com/office/drawing/2014/main" id="{542F392E-87A8-676C-5683-9BD2A573AA42}"/>
              </a:ext>
              <a:ext uri="{C183D7F6-B498-43B3-948B-1728B52AA6E4}">
                <adec:decorative xmlns:adec="http://schemas.microsoft.com/office/drawing/2017/decorative" val="1"/>
              </a:ext>
            </a:extLst>
          </p:cNvPr>
          <p:cNvPicPr>
            <a:picLocks noChangeAspect="1"/>
          </p:cNvPicPr>
          <p:nvPr/>
        </p:nvPicPr>
        <p:blipFill>
          <a:blip r:embed="rId8" cstate="screen">
            <a:extLst>
              <a:ext uri="{28A0092B-C50C-407E-A947-70E740481C1C}">
                <a14:useLocalDpi xmlns:a14="http://schemas.microsoft.com/office/drawing/2010/main"/>
              </a:ext>
            </a:extLst>
          </a:blip>
          <a:srcRect/>
          <a:stretch/>
        </p:blipFill>
        <p:spPr>
          <a:xfrm>
            <a:off x="10724972" y="5648770"/>
            <a:ext cx="1468308" cy="1209230"/>
          </a:xfrm>
          <a:prstGeom prst="rect">
            <a:avLst/>
          </a:prstGeom>
        </p:spPr>
      </p:pic>
    </p:spTree>
    <p:extLst>
      <p:ext uri="{BB962C8B-B14F-4D97-AF65-F5344CB8AC3E}">
        <p14:creationId xmlns:p14="http://schemas.microsoft.com/office/powerpoint/2010/main" val="15263543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childTnLst>
                                </p:cTn>
                              </p:par>
                            </p:childTnLst>
                          </p:cTn>
                        </p:par>
                        <p:par>
                          <p:cTn id="8" fill="hold">
                            <p:stCondLst>
                              <p:cond delay="1000"/>
                            </p:stCondLst>
                            <p:childTnLst>
                              <p:par>
                                <p:cTn id="9" presetID="10" presetClass="entr" presetSubtype="0" fill="hold" grpId="0" nodeType="after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fade">
                                      <p:cBhvr>
                                        <p:cTn id="11" dur="1000"/>
                                        <p:tgtEl>
                                          <p:spTgt spid="3">
                                            <p:txEl>
                                              <p:pRg st="0" end="0"/>
                                            </p:txEl>
                                          </p:spTgt>
                                        </p:tgtEl>
                                      </p:cBhvr>
                                    </p:animEffect>
                                  </p:childTnLst>
                                </p:cTn>
                              </p:par>
                            </p:childTnLst>
                          </p:cTn>
                        </p:par>
                        <p:par>
                          <p:cTn id="12" fill="hold">
                            <p:stCondLst>
                              <p:cond delay="2000"/>
                            </p:stCondLst>
                            <p:childTnLst>
                              <p:par>
                                <p:cTn id="13" presetID="2" presetClass="entr" presetSubtype="2" decel="50000" fill="hold" nodeType="afterEffect">
                                  <p:stCondLst>
                                    <p:cond delay="0"/>
                                  </p:stCondLst>
                                  <p:childTnLst>
                                    <p:set>
                                      <p:cBhvr>
                                        <p:cTn id="14" dur="1" fill="hold">
                                          <p:stCondLst>
                                            <p:cond delay="0"/>
                                          </p:stCondLst>
                                        </p:cTn>
                                        <p:tgtEl>
                                          <p:spTgt spid="14"/>
                                        </p:tgtEl>
                                        <p:attrNameLst>
                                          <p:attrName>style.visibility</p:attrName>
                                        </p:attrNameLst>
                                      </p:cBhvr>
                                      <p:to>
                                        <p:strVal val="visible"/>
                                      </p:to>
                                    </p:set>
                                    <p:anim calcmode="lin" valueType="num">
                                      <p:cBhvr additive="base">
                                        <p:cTn id="15" dur="1000" fill="hold"/>
                                        <p:tgtEl>
                                          <p:spTgt spid="14"/>
                                        </p:tgtEl>
                                        <p:attrNameLst>
                                          <p:attrName>ppt_x</p:attrName>
                                        </p:attrNameLst>
                                      </p:cBhvr>
                                      <p:tavLst>
                                        <p:tav tm="0">
                                          <p:val>
                                            <p:strVal val="1+#ppt_w/2"/>
                                          </p:val>
                                        </p:tav>
                                        <p:tav tm="100000">
                                          <p:val>
                                            <p:strVal val="#ppt_x"/>
                                          </p:val>
                                        </p:tav>
                                      </p:tavLst>
                                    </p:anim>
                                    <p:anim calcmode="lin" valueType="num">
                                      <p:cBhvr additive="base">
                                        <p:cTn id="16" dur="1000" fill="hold"/>
                                        <p:tgtEl>
                                          <p:spTgt spid="1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allAtOnce"/>
    </p:bld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9CCD75BC-3EC8-FF9A-052F-876AD9527806}"/>
            </a:ext>
          </a:extLst>
        </p:cNvPr>
        <p:cNvGrpSpPr/>
        <p:nvPr/>
      </p:nvGrpSpPr>
      <p:grpSpPr>
        <a:xfrm>
          <a:off x="0" y="0"/>
          <a:ext cx="0" cy="0"/>
          <a:chOff x="0" y="0"/>
          <a:chExt cx="0" cy="0"/>
        </a:xfrm>
      </p:grpSpPr>
      <p:sp>
        <p:nvSpPr>
          <p:cNvPr id="11" name="Title 10">
            <a:extLst>
              <a:ext uri="{FF2B5EF4-FFF2-40B4-BE49-F238E27FC236}">
                <a16:creationId xmlns:a16="http://schemas.microsoft.com/office/drawing/2014/main" id="{06FBA88E-3E14-3A70-2CA5-5D4AB2DB4574}"/>
              </a:ext>
            </a:extLst>
          </p:cNvPr>
          <p:cNvSpPr>
            <a:spLocks noGrp="1"/>
          </p:cNvSpPr>
          <p:nvPr>
            <p:ph type="title"/>
          </p:nvPr>
        </p:nvSpPr>
        <p:spPr>
          <a:xfrm>
            <a:off x="2440968" y="-1393835"/>
            <a:ext cx="6877692" cy="976502"/>
          </a:xfrm>
        </p:spPr>
        <p:txBody>
          <a:bodyPr/>
          <a:lstStyle/>
          <a:p>
            <a:r>
              <a:rPr lang="en-US" dirty="0"/>
              <a:t>Italian migration to Bradford</a:t>
            </a:r>
          </a:p>
        </p:txBody>
      </p:sp>
      <p:sp>
        <p:nvSpPr>
          <p:cNvPr id="4" name="Slide Question">
            <a:extLst>
              <a:ext uri="{FF2B5EF4-FFF2-40B4-BE49-F238E27FC236}">
                <a16:creationId xmlns:a16="http://schemas.microsoft.com/office/drawing/2014/main" id="{7DB005C6-C081-ECA2-132C-77A6EE50054D}"/>
              </a:ext>
            </a:extLst>
          </p:cNvPr>
          <p:cNvSpPr txBox="1"/>
          <p:nvPr/>
        </p:nvSpPr>
        <p:spPr>
          <a:xfrm>
            <a:off x="0" y="-110389"/>
            <a:ext cx="8686800" cy="356123"/>
          </a:xfrm>
          <a:prstGeom prst="rect">
            <a:avLst/>
          </a:prstGeom>
          <a:noFill/>
        </p:spPr>
        <p:txBody>
          <a:bodyPr wrap="square">
            <a:spAutoFit/>
          </a:bodyPr>
          <a:lstStyle/>
          <a:p>
            <a:pPr>
              <a:lnSpc>
                <a:spcPts val="2420"/>
              </a:lnSpc>
            </a:pPr>
            <a:r>
              <a:rPr lang="en-GB" sz="1100" dirty="0">
                <a:solidFill>
                  <a:schemeClr val="bg1"/>
                </a:solidFill>
                <a:effectLst/>
                <a:latin typeface="Superclarendon Rg" panose="02000505080000020003" pitchFamily="2" charset="77"/>
              </a:rPr>
              <a:t>Why did hundreds of thousands of people migrate to </a:t>
            </a:r>
            <a:r>
              <a:rPr lang="en-GB" sz="1100" dirty="0">
                <a:solidFill>
                  <a:schemeClr val="bg1"/>
                </a:solidFill>
                <a:latin typeface="Superclarendon Rg" panose="02000505080000020003" pitchFamily="2" charset="77"/>
              </a:rPr>
              <a:t>B</a:t>
            </a:r>
            <a:r>
              <a:rPr lang="en-GB" sz="1100" dirty="0">
                <a:solidFill>
                  <a:schemeClr val="bg1"/>
                </a:solidFill>
                <a:effectLst/>
                <a:latin typeface="Superclarendon Rg" panose="02000505080000020003" pitchFamily="2" charset="77"/>
              </a:rPr>
              <a:t>radford in the 19</a:t>
            </a:r>
            <a:r>
              <a:rPr lang="en-GB" sz="1100" baseline="30000" dirty="0">
                <a:solidFill>
                  <a:schemeClr val="bg1"/>
                </a:solidFill>
                <a:effectLst/>
                <a:latin typeface="Superclarendon Rg" panose="02000505080000020003" pitchFamily="2" charset="77"/>
              </a:rPr>
              <a:t>th</a:t>
            </a:r>
            <a:r>
              <a:rPr lang="en-GB" sz="1100" dirty="0">
                <a:solidFill>
                  <a:schemeClr val="bg1"/>
                </a:solidFill>
                <a:effectLst/>
                <a:latin typeface="Superclarendon Rg" panose="02000505080000020003" pitchFamily="2" charset="77"/>
              </a:rPr>
              <a:t> century? </a:t>
            </a:r>
          </a:p>
        </p:txBody>
      </p:sp>
      <p:pic>
        <p:nvPicPr>
          <p:cNvPr id="6" name="Picture 5">
            <a:extLst>
              <a:ext uri="{FF2B5EF4-FFF2-40B4-BE49-F238E27FC236}">
                <a16:creationId xmlns:a16="http://schemas.microsoft.com/office/drawing/2014/main" id="{9B24E097-E2F6-A709-05E5-6E52F700A19A}"/>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9596927" y="350821"/>
            <a:ext cx="2256090" cy="404692"/>
          </a:xfrm>
          <a:prstGeom prst="rect">
            <a:avLst/>
          </a:prstGeom>
        </p:spPr>
      </p:pic>
      <p:sp>
        <p:nvSpPr>
          <p:cNvPr id="2" name="Title">
            <a:extLst>
              <a:ext uri="{FF2B5EF4-FFF2-40B4-BE49-F238E27FC236}">
                <a16:creationId xmlns:a16="http://schemas.microsoft.com/office/drawing/2014/main" id="{5CC786B1-B519-E6D6-C1CD-643EF37F991C}"/>
              </a:ext>
            </a:extLst>
          </p:cNvPr>
          <p:cNvSpPr txBox="1">
            <a:spLocks/>
          </p:cNvSpPr>
          <p:nvPr/>
        </p:nvSpPr>
        <p:spPr>
          <a:xfrm>
            <a:off x="424695" y="339320"/>
            <a:ext cx="9102658" cy="73940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4200" dirty="0">
                <a:ln w="12700">
                  <a:noFill/>
                </a:ln>
                <a:latin typeface="Superclarendon Rg" panose="02060605060000020003" pitchFamily="18" charset="77"/>
              </a:rPr>
              <a:t>Italian Migration to Bradford</a:t>
            </a:r>
          </a:p>
        </p:txBody>
      </p:sp>
      <p:grpSp>
        <p:nvGrpSpPr>
          <p:cNvPr id="9" name="Group 8" descr="A photo of an illustration of the FA Cup trophy from 1911.">
            <a:extLst>
              <a:ext uri="{FF2B5EF4-FFF2-40B4-BE49-F238E27FC236}">
                <a16:creationId xmlns:a16="http://schemas.microsoft.com/office/drawing/2014/main" id="{D4302958-E3EB-5B12-BB00-319E2FE9BE78}"/>
              </a:ext>
            </a:extLst>
          </p:cNvPr>
          <p:cNvGrpSpPr/>
          <p:nvPr/>
        </p:nvGrpSpPr>
        <p:grpSpPr>
          <a:xfrm>
            <a:off x="859194" y="1341627"/>
            <a:ext cx="2995093" cy="4174746"/>
            <a:chOff x="859194" y="1341627"/>
            <a:chExt cx="2995093" cy="4174746"/>
          </a:xfrm>
        </p:grpSpPr>
        <p:pic>
          <p:nvPicPr>
            <p:cNvPr id="8" name="Picture 7" descr="A framed drawing of a trophy&#10;&#10;Description automatically generated">
              <a:extLst>
                <a:ext uri="{FF2B5EF4-FFF2-40B4-BE49-F238E27FC236}">
                  <a16:creationId xmlns:a16="http://schemas.microsoft.com/office/drawing/2014/main" id="{F8900A6C-2940-8D7D-676C-9F126D844E16}"/>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859194" y="1341627"/>
              <a:ext cx="2995093" cy="4174746"/>
            </a:xfrm>
            <a:prstGeom prst="rect">
              <a:avLst/>
            </a:prstGeom>
            <a:ln w="25400">
              <a:solidFill>
                <a:schemeClr val="tx1"/>
              </a:solidFill>
            </a:ln>
          </p:spPr>
        </p:pic>
        <p:sp>
          <p:nvSpPr>
            <p:cNvPr id="7" name="TextBox 6">
              <a:extLst>
                <a:ext uri="{FF2B5EF4-FFF2-40B4-BE49-F238E27FC236}">
                  <a16:creationId xmlns:a16="http://schemas.microsoft.com/office/drawing/2014/main" id="{E73E1DAE-C059-7B9D-DD5F-B1035756413E}"/>
                </a:ext>
              </a:extLst>
            </p:cNvPr>
            <p:cNvSpPr txBox="1"/>
            <p:nvPr/>
          </p:nvSpPr>
          <p:spPr>
            <a:xfrm>
              <a:off x="972217" y="5148907"/>
              <a:ext cx="2613464" cy="230832"/>
            </a:xfrm>
            <a:prstGeom prst="rect">
              <a:avLst/>
            </a:prstGeom>
            <a:noFill/>
          </p:spPr>
          <p:txBody>
            <a:bodyPr wrap="square" rtlCol="0">
              <a:spAutoFit/>
            </a:bodyPr>
            <a:lstStyle/>
            <a:p>
              <a:r>
                <a:rPr lang="en-GB" sz="900" dirty="0">
                  <a:solidFill>
                    <a:srgbClr val="6B5538"/>
                  </a:solidFill>
                </a:rPr>
                <a:t>© Public Domain from Wikimedia Commons</a:t>
              </a:r>
            </a:p>
          </p:txBody>
        </p:sp>
      </p:grpSp>
      <p:pic>
        <p:nvPicPr>
          <p:cNvPr id="10" name="Picture 9">
            <a:extLst>
              <a:ext uri="{FF2B5EF4-FFF2-40B4-BE49-F238E27FC236}">
                <a16:creationId xmlns:a16="http://schemas.microsoft.com/office/drawing/2014/main" id="{DD147710-8E2A-2BEE-45E5-C92FE0DDEC83}"/>
              </a:ext>
              <a:ext uri="{C183D7F6-B498-43B3-948B-1728B52AA6E4}">
                <adec:decorative xmlns:adec="http://schemas.microsoft.com/office/drawing/2017/decorative" val="1"/>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rot="1193470">
            <a:off x="773210" y="1133393"/>
            <a:ext cx="948239" cy="1137174"/>
          </a:xfrm>
          <a:prstGeom prst="rect">
            <a:avLst/>
          </a:prstGeom>
        </p:spPr>
      </p:pic>
      <p:sp>
        <p:nvSpPr>
          <p:cNvPr id="3" name="Text ">
            <a:extLst>
              <a:ext uri="{FF2B5EF4-FFF2-40B4-BE49-F238E27FC236}">
                <a16:creationId xmlns:a16="http://schemas.microsoft.com/office/drawing/2014/main" id="{9B8089F3-634B-08D2-407B-33D463328CA4}"/>
              </a:ext>
            </a:extLst>
          </p:cNvPr>
          <p:cNvSpPr txBox="1"/>
          <p:nvPr/>
        </p:nvSpPr>
        <p:spPr>
          <a:xfrm>
            <a:off x="4335841" y="1692613"/>
            <a:ext cx="7248117" cy="3125856"/>
          </a:xfrm>
          <a:prstGeom prst="rect">
            <a:avLst/>
          </a:prstGeom>
          <a:noFill/>
        </p:spPr>
        <p:txBody>
          <a:bodyPr wrap="square">
            <a:spAutoFit/>
          </a:bodyPr>
          <a:lstStyle/>
          <a:p>
            <a:pPr>
              <a:lnSpc>
                <a:spcPct val="150000"/>
              </a:lnSpc>
            </a:pPr>
            <a:r>
              <a:rPr lang="en-GB" sz="1900" dirty="0">
                <a:latin typeface="Linkpen 17a Print" panose="03050602060000000000" pitchFamily="66" charset="77"/>
              </a:rPr>
              <a:t>In 1846, Antonio </a:t>
            </a:r>
            <a:r>
              <a:rPr lang="en-GB" sz="1900" dirty="0" err="1">
                <a:latin typeface="Linkpen 17a Print" panose="03050602060000000000" pitchFamily="66" charset="77"/>
              </a:rPr>
              <a:t>Fattorini</a:t>
            </a:r>
            <a:r>
              <a:rPr lang="en-GB" sz="1900" dirty="0">
                <a:latin typeface="Linkpen 17a Print" panose="03050602060000000000" pitchFamily="66" charset="77"/>
              </a:rPr>
              <a:t>, an Italian jeweller, opened his first shop in Bradford. His family later designed the the FA Cup trophy in 1911 when Bradford City A.F.C. won the first new cup. </a:t>
            </a:r>
          </a:p>
          <a:p>
            <a:pPr>
              <a:lnSpc>
                <a:spcPct val="150000"/>
              </a:lnSpc>
            </a:pPr>
            <a:endParaRPr lang="en-GB" sz="1900" dirty="0">
              <a:latin typeface="Linkpen 17a Print" panose="03050602060000000000" pitchFamily="66" charset="77"/>
            </a:endParaRPr>
          </a:p>
          <a:p>
            <a:pPr>
              <a:lnSpc>
                <a:spcPct val="150000"/>
              </a:lnSpc>
            </a:pPr>
            <a:r>
              <a:rPr lang="en-GB" sz="1900" dirty="0">
                <a:latin typeface="Linkpen 17a Print" panose="03050602060000000000" pitchFamily="66" charset="77"/>
              </a:rPr>
              <a:t>In the 1870s, small groups of Italian street sellers offered ice cream and music around Otley Road.</a:t>
            </a:r>
          </a:p>
        </p:txBody>
      </p:sp>
      <p:pic>
        <p:nvPicPr>
          <p:cNvPr id="5" name="Picture 4">
            <a:extLst>
              <a:ext uri="{FF2B5EF4-FFF2-40B4-BE49-F238E27FC236}">
                <a16:creationId xmlns:a16="http://schemas.microsoft.com/office/drawing/2014/main" id="{E645D33D-2CA2-C001-7141-CEBF87D854C7}"/>
              </a:ext>
              <a:ext uri="{C183D7F6-B498-43B3-948B-1728B52AA6E4}">
                <adec:decorative xmlns:adec="http://schemas.microsoft.com/office/drawing/2017/decorative" val="1"/>
              </a:ext>
            </a:extLst>
          </p:cNvPr>
          <p:cNvPicPr>
            <a:picLocks noChangeAspect="1"/>
          </p:cNvPicPr>
          <p:nvPr/>
        </p:nvPicPr>
        <p:blipFill>
          <a:blip r:embed="rId7" cstate="screen">
            <a:extLst>
              <a:ext uri="{28A0092B-C50C-407E-A947-70E740481C1C}">
                <a14:useLocalDpi xmlns:a14="http://schemas.microsoft.com/office/drawing/2010/main"/>
              </a:ext>
            </a:extLst>
          </a:blip>
          <a:srcRect/>
          <a:stretch/>
        </p:blipFill>
        <p:spPr>
          <a:xfrm>
            <a:off x="-1280" y="5432357"/>
            <a:ext cx="12193280" cy="1296436"/>
          </a:xfrm>
          <a:prstGeom prst="rect">
            <a:avLst/>
          </a:prstGeom>
        </p:spPr>
      </p:pic>
      <p:pic>
        <p:nvPicPr>
          <p:cNvPr id="13" name="Picture 12">
            <a:extLst>
              <a:ext uri="{FF2B5EF4-FFF2-40B4-BE49-F238E27FC236}">
                <a16:creationId xmlns:a16="http://schemas.microsoft.com/office/drawing/2014/main" id="{7D60D367-2774-5519-F56C-9B3329B511DB}"/>
              </a:ext>
              <a:ext uri="{C183D7F6-B498-43B3-948B-1728B52AA6E4}">
                <adec:decorative xmlns:adec="http://schemas.microsoft.com/office/drawing/2017/decorative" val="1"/>
              </a:ext>
            </a:extLst>
          </p:cNvPr>
          <p:cNvPicPr>
            <a:picLocks noChangeAspect="1"/>
          </p:cNvPicPr>
          <p:nvPr/>
        </p:nvPicPr>
        <p:blipFill>
          <a:blip r:embed="rId8" cstate="screen">
            <a:extLst>
              <a:ext uri="{28A0092B-C50C-407E-A947-70E740481C1C}">
                <a14:useLocalDpi xmlns:a14="http://schemas.microsoft.com/office/drawing/2010/main"/>
              </a:ext>
            </a:extLst>
          </a:blip>
          <a:srcRect/>
          <a:stretch/>
        </p:blipFill>
        <p:spPr>
          <a:xfrm>
            <a:off x="10724972" y="5648770"/>
            <a:ext cx="1468308" cy="1209230"/>
          </a:xfrm>
          <a:prstGeom prst="rect">
            <a:avLst/>
          </a:prstGeom>
        </p:spPr>
      </p:pic>
    </p:spTree>
    <p:extLst>
      <p:ext uri="{BB962C8B-B14F-4D97-AF65-F5344CB8AC3E}">
        <p14:creationId xmlns:p14="http://schemas.microsoft.com/office/powerpoint/2010/main" val="5010120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childTnLst>
                                </p:cTn>
                              </p:par>
                            </p:childTnLst>
                          </p:cTn>
                        </p:par>
                        <p:par>
                          <p:cTn id="8" fill="hold">
                            <p:stCondLst>
                              <p:cond delay="1000"/>
                            </p:stCondLst>
                            <p:childTnLst>
                              <p:par>
                                <p:cTn id="9" presetID="22" presetClass="entr" presetSubtype="8"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wipe(left)">
                                      <p:cBhvr>
                                        <p:cTn id="11" dur="1000"/>
                                        <p:tgtEl>
                                          <p:spTgt spid="9"/>
                                        </p:tgtEl>
                                      </p:cBhvr>
                                    </p:animEffect>
                                  </p:childTnLst>
                                </p:cTn>
                              </p:par>
                            </p:childTnLst>
                          </p:cTn>
                        </p:par>
                        <p:par>
                          <p:cTn id="12" fill="hold">
                            <p:stCondLst>
                              <p:cond delay="2000"/>
                            </p:stCondLst>
                            <p:childTnLst>
                              <p:par>
                                <p:cTn id="13" presetID="2" presetClass="entr" presetSubtype="8" decel="50000" fill="hold" nodeType="afterEffect">
                                  <p:stCondLst>
                                    <p:cond delay="0"/>
                                  </p:stCondLst>
                                  <p:childTnLst>
                                    <p:set>
                                      <p:cBhvr>
                                        <p:cTn id="14" dur="1" fill="hold">
                                          <p:stCondLst>
                                            <p:cond delay="0"/>
                                          </p:stCondLst>
                                        </p:cTn>
                                        <p:tgtEl>
                                          <p:spTgt spid="10"/>
                                        </p:tgtEl>
                                        <p:attrNameLst>
                                          <p:attrName>style.visibility</p:attrName>
                                        </p:attrNameLst>
                                      </p:cBhvr>
                                      <p:to>
                                        <p:strVal val="visible"/>
                                      </p:to>
                                    </p:set>
                                    <p:anim calcmode="lin" valueType="num">
                                      <p:cBhvr additive="base">
                                        <p:cTn id="15" dur="500" fill="hold"/>
                                        <p:tgtEl>
                                          <p:spTgt spid="10"/>
                                        </p:tgtEl>
                                        <p:attrNameLst>
                                          <p:attrName>ppt_x</p:attrName>
                                        </p:attrNameLst>
                                      </p:cBhvr>
                                      <p:tavLst>
                                        <p:tav tm="0">
                                          <p:val>
                                            <p:strVal val="0-#ppt_w/2"/>
                                          </p:val>
                                        </p:tav>
                                        <p:tav tm="100000">
                                          <p:val>
                                            <p:strVal val="#ppt_x"/>
                                          </p:val>
                                        </p:tav>
                                      </p:tavLst>
                                    </p:anim>
                                    <p:anim calcmode="lin" valueType="num">
                                      <p:cBhvr additive="base">
                                        <p:cTn id="16" dur="500" fill="hold"/>
                                        <p:tgtEl>
                                          <p:spTgt spid="10"/>
                                        </p:tgtEl>
                                        <p:attrNameLst>
                                          <p:attrName>ppt_y</p:attrName>
                                        </p:attrNameLst>
                                      </p:cBhvr>
                                      <p:tavLst>
                                        <p:tav tm="0">
                                          <p:val>
                                            <p:strVal val="#ppt_y"/>
                                          </p:val>
                                        </p:tav>
                                        <p:tav tm="100000">
                                          <p:val>
                                            <p:strVal val="#ppt_y"/>
                                          </p:val>
                                        </p:tav>
                                      </p:tavLst>
                                    </p:anim>
                                  </p:childTnLst>
                                </p:cTn>
                              </p:par>
                            </p:childTnLst>
                          </p:cTn>
                        </p:par>
                        <p:par>
                          <p:cTn id="17" fill="hold">
                            <p:stCondLst>
                              <p:cond delay="2500"/>
                            </p:stCondLst>
                            <p:childTnLst>
                              <p:par>
                                <p:cTn id="18" presetID="10" presetClass="entr" presetSubtype="0" fill="hold" grpId="0" nodeType="afterEffect">
                                  <p:stCondLst>
                                    <p:cond delay="0"/>
                                  </p:stCondLst>
                                  <p:childTnLst>
                                    <p:set>
                                      <p:cBhvr>
                                        <p:cTn id="19" dur="1" fill="hold">
                                          <p:stCondLst>
                                            <p:cond delay="0"/>
                                          </p:stCondLst>
                                        </p:cTn>
                                        <p:tgtEl>
                                          <p:spTgt spid="3">
                                            <p:txEl>
                                              <p:pRg st="0" end="0"/>
                                            </p:txEl>
                                          </p:spTgt>
                                        </p:tgtEl>
                                        <p:attrNameLst>
                                          <p:attrName>style.visibility</p:attrName>
                                        </p:attrNameLst>
                                      </p:cBhvr>
                                      <p:to>
                                        <p:strVal val="visible"/>
                                      </p:to>
                                    </p:set>
                                    <p:animEffect transition="in" filter="fade">
                                      <p:cBhvr>
                                        <p:cTn id="20" dur="1000"/>
                                        <p:tgtEl>
                                          <p:spTgt spid="3">
                                            <p:txEl>
                                              <p:pRg st="0" end="0"/>
                                            </p:txEl>
                                          </p:spTgt>
                                        </p:tgtEl>
                                      </p:cBhvr>
                                    </p:animEffect>
                                  </p:childTnLst>
                                </p:cTn>
                              </p:par>
                            </p:childTnLst>
                          </p:cTn>
                        </p:par>
                        <p:par>
                          <p:cTn id="21" fill="hold">
                            <p:stCondLst>
                              <p:cond delay="3500"/>
                            </p:stCondLst>
                            <p:childTnLst>
                              <p:par>
                                <p:cTn id="22" presetID="10" presetClass="entr" presetSubtype="0" fill="hold" grpId="0" nodeType="afterEffect">
                                  <p:stCondLst>
                                    <p:cond delay="0"/>
                                  </p:stCondLst>
                                  <p:childTnLst>
                                    <p:set>
                                      <p:cBhvr>
                                        <p:cTn id="23" dur="1" fill="hold">
                                          <p:stCondLst>
                                            <p:cond delay="0"/>
                                          </p:stCondLst>
                                        </p:cTn>
                                        <p:tgtEl>
                                          <p:spTgt spid="3">
                                            <p:txEl>
                                              <p:pRg st="2" end="2"/>
                                            </p:txEl>
                                          </p:spTgt>
                                        </p:tgtEl>
                                        <p:attrNameLst>
                                          <p:attrName>style.visibility</p:attrName>
                                        </p:attrNameLst>
                                      </p:cBhvr>
                                      <p:to>
                                        <p:strVal val="visible"/>
                                      </p:to>
                                    </p:set>
                                    <p:animEffect transition="in" filter="fade">
                                      <p:cBhvr>
                                        <p:cTn id="24" dur="10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uiExpand="1" build="allAtOnce"/>
    </p:bld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55CD5EE8-4731-8CA9-C1EC-17C5FDEDE4FA}"/>
            </a:ext>
          </a:extLst>
        </p:cNvPr>
        <p:cNvGrpSpPr/>
        <p:nvPr/>
      </p:nvGrpSpPr>
      <p:grpSpPr>
        <a:xfrm>
          <a:off x="0" y="0"/>
          <a:ext cx="0" cy="0"/>
          <a:chOff x="0" y="0"/>
          <a:chExt cx="0" cy="0"/>
        </a:xfrm>
      </p:grpSpPr>
      <p:sp>
        <p:nvSpPr>
          <p:cNvPr id="20" name="Title 19">
            <a:extLst>
              <a:ext uri="{FF2B5EF4-FFF2-40B4-BE49-F238E27FC236}">
                <a16:creationId xmlns:a16="http://schemas.microsoft.com/office/drawing/2014/main" id="{7FC025BA-921E-9574-F275-6ADEA6A6C803}"/>
              </a:ext>
            </a:extLst>
          </p:cNvPr>
          <p:cNvSpPr>
            <a:spLocks noGrp="1"/>
          </p:cNvSpPr>
          <p:nvPr>
            <p:ph type="title"/>
          </p:nvPr>
        </p:nvSpPr>
        <p:spPr>
          <a:xfrm>
            <a:off x="3591675" y="-1425243"/>
            <a:ext cx="4515050" cy="996059"/>
          </a:xfrm>
        </p:spPr>
        <p:txBody>
          <a:bodyPr/>
          <a:lstStyle/>
          <a:p>
            <a:r>
              <a:rPr lang="en-US" dirty="0"/>
              <a:t>The effects of war</a:t>
            </a:r>
          </a:p>
        </p:txBody>
      </p:sp>
      <p:sp>
        <p:nvSpPr>
          <p:cNvPr id="4" name="Slide Question">
            <a:extLst>
              <a:ext uri="{FF2B5EF4-FFF2-40B4-BE49-F238E27FC236}">
                <a16:creationId xmlns:a16="http://schemas.microsoft.com/office/drawing/2014/main" id="{579F84FF-B473-75B5-65EC-BDBA13D22C6A}"/>
              </a:ext>
            </a:extLst>
          </p:cNvPr>
          <p:cNvSpPr txBox="1"/>
          <p:nvPr/>
        </p:nvSpPr>
        <p:spPr>
          <a:xfrm>
            <a:off x="0" y="-110389"/>
            <a:ext cx="8686800" cy="356123"/>
          </a:xfrm>
          <a:prstGeom prst="rect">
            <a:avLst/>
          </a:prstGeom>
          <a:noFill/>
        </p:spPr>
        <p:txBody>
          <a:bodyPr wrap="square">
            <a:spAutoFit/>
          </a:bodyPr>
          <a:lstStyle/>
          <a:p>
            <a:pPr>
              <a:lnSpc>
                <a:spcPts val="2420"/>
              </a:lnSpc>
            </a:pPr>
            <a:r>
              <a:rPr lang="en-GB" sz="1100" dirty="0">
                <a:solidFill>
                  <a:schemeClr val="bg1"/>
                </a:solidFill>
                <a:effectLst/>
                <a:latin typeface="Superclarendon Rg" panose="02000505080000020003" pitchFamily="2" charset="77"/>
              </a:rPr>
              <a:t>When did Bradford become a multicultural city?</a:t>
            </a:r>
          </a:p>
        </p:txBody>
      </p:sp>
      <p:sp>
        <p:nvSpPr>
          <p:cNvPr id="2" name="Title">
            <a:extLst>
              <a:ext uri="{FF2B5EF4-FFF2-40B4-BE49-F238E27FC236}">
                <a16:creationId xmlns:a16="http://schemas.microsoft.com/office/drawing/2014/main" id="{5C1872C0-0D02-28AA-B957-DE9F05C13AC3}"/>
              </a:ext>
            </a:extLst>
          </p:cNvPr>
          <p:cNvSpPr txBox="1">
            <a:spLocks/>
          </p:cNvSpPr>
          <p:nvPr/>
        </p:nvSpPr>
        <p:spPr>
          <a:xfrm>
            <a:off x="416790" y="292018"/>
            <a:ext cx="6134618" cy="739405"/>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4400" dirty="0">
                <a:ln w="12700">
                  <a:noFill/>
                </a:ln>
                <a:latin typeface="Superclarendon Rg" panose="02060605060000020003" pitchFamily="18" charset="77"/>
              </a:rPr>
              <a:t>The Effects of War </a:t>
            </a:r>
          </a:p>
        </p:txBody>
      </p:sp>
      <p:grpSp>
        <p:nvGrpSpPr>
          <p:cNvPr id="13" name="Group 12" descr="World War 1">
            <a:extLst>
              <a:ext uri="{FF2B5EF4-FFF2-40B4-BE49-F238E27FC236}">
                <a16:creationId xmlns:a16="http://schemas.microsoft.com/office/drawing/2014/main" id="{3670B324-4A6E-0875-47D2-1A8D51796E29}"/>
              </a:ext>
            </a:extLst>
          </p:cNvPr>
          <p:cNvGrpSpPr/>
          <p:nvPr/>
        </p:nvGrpSpPr>
        <p:grpSpPr>
          <a:xfrm>
            <a:off x="566900" y="1082407"/>
            <a:ext cx="5626100" cy="4362429"/>
            <a:chOff x="729343" y="1082407"/>
            <a:chExt cx="5626100" cy="4362429"/>
          </a:xfrm>
        </p:grpSpPr>
        <p:sp>
          <p:nvSpPr>
            <p:cNvPr id="5" name="Rectangle 4">
              <a:extLst>
                <a:ext uri="{FF2B5EF4-FFF2-40B4-BE49-F238E27FC236}">
                  <a16:creationId xmlns:a16="http://schemas.microsoft.com/office/drawing/2014/main" id="{F003268C-9899-1857-9EFF-EA2458B9DBC3}"/>
                </a:ext>
              </a:extLst>
            </p:cNvPr>
            <p:cNvSpPr/>
            <p:nvPr/>
          </p:nvSpPr>
          <p:spPr>
            <a:xfrm>
              <a:off x="729343" y="1082407"/>
              <a:ext cx="5626100" cy="4362429"/>
            </a:xfrm>
            <a:prstGeom prst="rect">
              <a:avLst/>
            </a:prstGeom>
            <a:solidFill>
              <a:srgbClr val="96CFE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7" name="Group 6">
              <a:extLst>
                <a:ext uri="{FF2B5EF4-FFF2-40B4-BE49-F238E27FC236}">
                  <a16:creationId xmlns:a16="http://schemas.microsoft.com/office/drawing/2014/main" id="{D3196F06-230E-5229-EAB9-CA1435A08576}"/>
                </a:ext>
              </a:extLst>
            </p:cNvPr>
            <p:cNvGrpSpPr/>
            <p:nvPr/>
          </p:nvGrpSpPr>
          <p:grpSpPr>
            <a:xfrm>
              <a:off x="988786" y="1130352"/>
              <a:ext cx="5107214" cy="4266538"/>
              <a:chOff x="988786" y="1124712"/>
              <a:chExt cx="5107214" cy="4266538"/>
            </a:xfrm>
          </p:grpSpPr>
          <p:sp>
            <p:nvSpPr>
              <p:cNvPr id="3" name="Text ">
                <a:extLst>
                  <a:ext uri="{FF2B5EF4-FFF2-40B4-BE49-F238E27FC236}">
                    <a16:creationId xmlns:a16="http://schemas.microsoft.com/office/drawing/2014/main" id="{F3DC750C-2075-2B76-66FA-AEDBD02343A3}"/>
                  </a:ext>
                </a:extLst>
              </p:cNvPr>
              <p:cNvSpPr txBox="1"/>
              <p:nvPr/>
            </p:nvSpPr>
            <p:spPr>
              <a:xfrm>
                <a:off x="988786" y="1628682"/>
                <a:ext cx="5107214" cy="3762568"/>
              </a:xfrm>
              <a:prstGeom prst="rect">
                <a:avLst/>
              </a:prstGeom>
              <a:noFill/>
            </p:spPr>
            <p:txBody>
              <a:bodyPr wrap="square">
                <a:spAutoFit/>
              </a:bodyPr>
              <a:lstStyle/>
              <a:p>
                <a:pPr>
                  <a:lnSpc>
                    <a:spcPct val="150000"/>
                  </a:lnSpc>
                </a:pPr>
                <a:r>
                  <a:rPr lang="en-GB" sz="1200" dirty="0">
                    <a:latin typeface="Linkpen 17a Print" panose="03050602060000000000" pitchFamily="66" charset="77"/>
                  </a:rPr>
                  <a:t>Some German residents in Bradford went to fight in the German Army. Those that stayed in Bradford were imprisoned for the rest of the war. </a:t>
                </a:r>
              </a:p>
              <a:p>
                <a:endParaRPr lang="en-GB" sz="1200" dirty="0">
                  <a:latin typeface="Linkpen 17a Print" panose="03050602060000000000" pitchFamily="66" charset="77"/>
                </a:endParaRPr>
              </a:p>
              <a:p>
                <a:pPr>
                  <a:lnSpc>
                    <a:spcPct val="150000"/>
                  </a:lnSpc>
                </a:pPr>
                <a:r>
                  <a:rPr lang="en-GB" sz="1200" dirty="0">
                    <a:latin typeface="Linkpen 17a Print" panose="03050602060000000000" pitchFamily="66" charset="77"/>
                  </a:rPr>
                  <a:t>Germans who had become British citizens or men who came from German families sometimes served in the British Armed Forces. </a:t>
                </a:r>
              </a:p>
              <a:p>
                <a:endParaRPr lang="en-GB" sz="1200" dirty="0">
                  <a:latin typeface="Linkpen 17a Print" panose="03050602060000000000" pitchFamily="66" charset="77"/>
                </a:endParaRPr>
              </a:p>
              <a:p>
                <a:pPr>
                  <a:lnSpc>
                    <a:spcPct val="150000"/>
                  </a:lnSpc>
                </a:pPr>
                <a:r>
                  <a:rPr lang="en-GB" sz="1200" dirty="0">
                    <a:latin typeface="Linkpen 17a Print" panose="03050602060000000000" pitchFamily="66" charset="77"/>
                  </a:rPr>
                  <a:t>To avoid persecution, many Germans in Bradford changed their names during the war – as did the British Royal Family!</a:t>
                </a:r>
              </a:p>
              <a:p>
                <a:endParaRPr lang="en-GB" sz="1200" dirty="0">
                  <a:latin typeface="Linkpen 17a Print" panose="03050602060000000000" pitchFamily="66" charset="77"/>
                </a:endParaRPr>
              </a:p>
              <a:p>
                <a:pPr>
                  <a:lnSpc>
                    <a:spcPct val="150000"/>
                  </a:lnSpc>
                </a:pPr>
                <a:r>
                  <a:rPr lang="en-GB" sz="1200" dirty="0">
                    <a:latin typeface="Linkpen 17a Print" panose="03050602060000000000" pitchFamily="66" charset="77"/>
                  </a:rPr>
                  <a:t>Bradford also welcomed a large number of refugees from Belgium.</a:t>
                </a:r>
              </a:p>
            </p:txBody>
          </p:sp>
          <p:sp>
            <p:nvSpPr>
              <p:cNvPr id="15" name="Text-red">
                <a:extLst>
                  <a:ext uri="{FF2B5EF4-FFF2-40B4-BE49-F238E27FC236}">
                    <a16:creationId xmlns:a16="http://schemas.microsoft.com/office/drawing/2014/main" id="{73559836-F577-6765-FB0E-9AFC44DABBE8}"/>
                  </a:ext>
                </a:extLst>
              </p:cNvPr>
              <p:cNvSpPr txBox="1"/>
              <p:nvPr/>
            </p:nvSpPr>
            <p:spPr>
              <a:xfrm>
                <a:off x="3000042" y="1124712"/>
                <a:ext cx="1084701" cy="461665"/>
              </a:xfrm>
              <a:prstGeom prst="rect">
                <a:avLst/>
              </a:prstGeom>
              <a:noFill/>
            </p:spPr>
            <p:txBody>
              <a:bodyPr wrap="square">
                <a:spAutoFit/>
              </a:bodyPr>
              <a:lstStyle/>
              <a:p>
                <a:pPr algn="l"/>
                <a:r>
                  <a:rPr lang="en-GB" sz="2400" dirty="0">
                    <a:latin typeface="Superclarendon Rg" panose="02000505080000020003" pitchFamily="2" charset="77"/>
                  </a:rPr>
                  <a:t>WW1</a:t>
                </a:r>
                <a:endParaRPr lang="en-GB" sz="2800" dirty="0">
                  <a:latin typeface="Superclarendon Rg" panose="02000505080000020003" pitchFamily="2" charset="77"/>
                </a:endParaRPr>
              </a:p>
            </p:txBody>
          </p:sp>
        </p:grpSp>
      </p:grpSp>
      <p:pic>
        <p:nvPicPr>
          <p:cNvPr id="11" name="Picture 10">
            <a:extLst>
              <a:ext uri="{FF2B5EF4-FFF2-40B4-BE49-F238E27FC236}">
                <a16:creationId xmlns:a16="http://schemas.microsoft.com/office/drawing/2014/main" id="{62689FFE-D2E3-F400-58BD-83749F7216A7}"/>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9596927" y="330984"/>
            <a:ext cx="2256090" cy="404692"/>
          </a:xfrm>
          <a:prstGeom prst="rect">
            <a:avLst/>
          </a:prstGeom>
        </p:spPr>
      </p:pic>
      <p:grpSp>
        <p:nvGrpSpPr>
          <p:cNvPr id="12" name="Group 11" descr="World War 2">
            <a:extLst>
              <a:ext uri="{FF2B5EF4-FFF2-40B4-BE49-F238E27FC236}">
                <a16:creationId xmlns:a16="http://schemas.microsoft.com/office/drawing/2014/main" id="{D924374D-FEE7-DFEE-4F8F-ABB2B7D6BD7B}"/>
              </a:ext>
            </a:extLst>
          </p:cNvPr>
          <p:cNvGrpSpPr/>
          <p:nvPr/>
        </p:nvGrpSpPr>
        <p:grpSpPr>
          <a:xfrm>
            <a:off x="7040344" y="1190925"/>
            <a:ext cx="4584756" cy="4027325"/>
            <a:chOff x="6527744" y="1179675"/>
            <a:chExt cx="4584756" cy="4027325"/>
          </a:xfrm>
        </p:grpSpPr>
        <p:sp>
          <p:nvSpPr>
            <p:cNvPr id="9" name="Rectangle 8">
              <a:extLst>
                <a:ext uri="{FF2B5EF4-FFF2-40B4-BE49-F238E27FC236}">
                  <a16:creationId xmlns:a16="http://schemas.microsoft.com/office/drawing/2014/main" id="{4579C4F3-1754-ADCD-08BB-65698E9E0952}"/>
                </a:ext>
              </a:extLst>
            </p:cNvPr>
            <p:cNvSpPr/>
            <p:nvPr/>
          </p:nvSpPr>
          <p:spPr>
            <a:xfrm>
              <a:off x="6527744" y="1179675"/>
              <a:ext cx="4584756" cy="4027325"/>
            </a:xfrm>
            <a:prstGeom prst="rect">
              <a:avLst/>
            </a:prstGeom>
            <a:solidFill>
              <a:srgbClr val="B0EE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0" name="Group 9">
              <a:extLst>
                <a:ext uri="{FF2B5EF4-FFF2-40B4-BE49-F238E27FC236}">
                  <a16:creationId xmlns:a16="http://schemas.microsoft.com/office/drawing/2014/main" id="{4F59A243-3CAC-8B1E-BF6B-D9F19DC2DCA8}"/>
                </a:ext>
              </a:extLst>
            </p:cNvPr>
            <p:cNvGrpSpPr/>
            <p:nvPr/>
          </p:nvGrpSpPr>
          <p:grpSpPr>
            <a:xfrm>
              <a:off x="6857179" y="1384855"/>
              <a:ext cx="3925887" cy="3616965"/>
              <a:chOff x="6993637" y="1167017"/>
              <a:chExt cx="3925887" cy="3616965"/>
            </a:xfrm>
          </p:grpSpPr>
          <p:sp>
            <p:nvSpPr>
              <p:cNvPr id="18" name="Text ">
                <a:extLst>
                  <a:ext uri="{FF2B5EF4-FFF2-40B4-BE49-F238E27FC236}">
                    <a16:creationId xmlns:a16="http://schemas.microsoft.com/office/drawing/2014/main" id="{9B011B77-D273-5402-B643-9FB87B3C5B80}"/>
                  </a:ext>
                </a:extLst>
              </p:cNvPr>
              <p:cNvSpPr txBox="1"/>
              <p:nvPr/>
            </p:nvSpPr>
            <p:spPr>
              <a:xfrm>
                <a:off x="6993637" y="1667744"/>
                <a:ext cx="3925887" cy="3116238"/>
              </a:xfrm>
              <a:prstGeom prst="rect">
                <a:avLst/>
              </a:prstGeom>
              <a:noFill/>
            </p:spPr>
            <p:txBody>
              <a:bodyPr wrap="square">
                <a:spAutoFit/>
              </a:bodyPr>
              <a:lstStyle/>
              <a:p>
                <a:pPr>
                  <a:lnSpc>
                    <a:spcPct val="150000"/>
                  </a:lnSpc>
                </a:pPr>
                <a:r>
                  <a:rPr lang="en-GB" sz="1200" dirty="0">
                    <a:latin typeface="Linkpen 17a Print" panose="03050602060000000000" pitchFamily="66" charset="77"/>
                  </a:rPr>
                  <a:t>World War 2 led to a shortage of workers. This was a big problem for mill owners, who began recruiting migrant workers. </a:t>
                </a:r>
              </a:p>
              <a:p>
                <a:pPr>
                  <a:lnSpc>
                    <a:spcPct val="150000"/>
                  </a:lnSpc>
                </a:pPr>
                <a:endParaRPr lang="en-GB" sz="1200" dirty="0">
                  <a:latin typeface="Linkpen 17a Print" panose="03050602060000000000" pitchFamily="66" charset="77"/>
                </a:endParaRPr>
              </a:p>
              <a:p>
                <a:pPr>
                  <a:lnSpc>
                    <a:spcPct val="150000"/>
                  </a:lnSpc>
                </a:pPr>
                <a:r>
                  <a:rPr lang="en-GB" sz="1200" dirty="0">
                    <a:latin typeface="Linkpen 17a Print" panose="03050602060000000000" pitchFamily="66" charset="77"/>
                  </a:rPr>
                  <a:t>People from Poland, Ukraine, Lithuania and Latvia came to Bradford during the Second World War.</a:t>
                </a:r>
              </a:p>
              <a:p>
                <a:pPr>
                  <a:lnSpc>
                    <a:spcPct val="150000"/>
                  </a:lnSpc>
                </a:pPr>
                <a:endParaRPr lang="en-GB" sz="1200" dirty="0">
                  <a:latin typeface="Linkpen 17a Print" panose="03050602060000000000" pitchFamily="66" charset="77"/>
                </a:endParaRPr>
              </a:p>
              <a:p>
                <a:pPr>
                  <a:lnSpc>
                    <a:spcPct val="150000"/>
                  </a:lnSpc>
                </a:pPr>
                <a:r>
                  <a:rPr lang="en-GB" sz="1200" dirty="0">
                    <a:latin typeface="Linkpen 17a Print" panose="03050602060000000000" pitchFamily="66" charset="77"/>
                  </a:rPr>
                  <a:t>Jewish refugees escaping persecution in Nazi Germany also found shelter in Bradford.</a:t>
                </a:r>
              </a:p>
            </p:txBody>
          </p:sp>
          <p:sp>
            <p:nvSpPr>
              <p:cNvPr id="19" name="Text-red">
                <a:extLst>
                  <a:ext uri="{FF2B5EF4-FFF2-40B4-BE49-F238E27FC236}">
                    <a16:creationId xmlns:a16="http://schemas.microsoft.com/office/drawing/2014/main" id="{E1FC955F-44B9-4669-C947-9FDE9E5BAE5A}"/>
                  </a:ext>
                </a:extLst>
              </p:cNvPr>
              <p:cNvSpPr txBox="1"/>
              <p:nvPr/>
            </p:nvSpPr>
            <p:spPr>
              <a:xfrm>
                <a:off x="8351298" y="1167017"/>
                <a:ext cx="1210566" cy="461665"/>
              </a:xfrm>
              <a:prstGeom prst="rect">
                <a:avLst/>
              </a:prstGeom>
              <a:noFill/>
            </p:spPr>
            <p:txBody>
              <a:bodyPr wrap="square">
                <a:spAutoFit/>
              </a:bodyPr>
              <a:lstStyle/>
              <a:p>
                <a:pPr algn="l"/>
                <a:r>
                  <a:rPr lang="en-GB" sz="2400" dirty="0">
                    <a:latin typeface="Superclarendon Rg" panose="02000505080000020003" pitchFamily="2" charset="77"/>
                  </a:rPr>
                  <a:t>WW2</a:t>
                </a:r>
                <a:endParaRPr lang="en-GB" sz="2800" dirty="0">
                  <a:latin typeface="Superclarendon Rg" panose="02000505080000020003" pitchFamily="2" charset="77"/>
                </a:endParaRPr>
              </a:p>
            </p:txBody>
          </p:sp>
        </p:grpSp>
      </p:grpSp>
      <p:pic>
        <p:nvPicPr>
          <p:cNvPr id="17" name="Picture 16" descr="An illustration of a World War 1 Soldier.">
            <a:extLst>
              <a:ext uri="{FF2B5EF4-FFF2-40B4-BE49-F238E27FC236}">
                <a16:creationId xmlns:a16="http://schemas.microsoft.com/office/drawing/2014/main" id="{D8D53867-8553-6FB2-9ABC-FD05EDE65865}"/>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5458679" y="1361184"/>
            <a:ext cx="2213575" cy="5248018"/>
          </a:xfrm>
          <a:prstGeom prst="rect">
            <a:avLst/>
          </a:prstGeom>
        </p:spPr>
      </p:pic>
      <p:pic>
        <p:nvPicPr>
          <p:cNvPr id="6" name="Picture 5">
            <a:extLst>
              <a:ext uri="{FF2B5EF4-FFF2-40B4-BE49-F238E27FC236}">
                <a16:creationId xmlns:a16="http://schemas.microsoft.com/office/drawing/2014/main" id="{961ED3A4-310F-02A8-AD9A-589C80AA8874}"/>
              </a:ext>
              <a:ext uri="{C183D7F6-B498-43B3-948B-1728B52AA6E4}">
                <adec:decorative xmlns:adec="http://schemas.microsoft.com/office/drawing/2017/decorative" val="1"/>
              </a:ext>
            </a:extLst>
          </p:cNvPr>
          <p:cNvPicPr>
            <a:picLocks noChangeAspect="1"/>
          </p:cNvPicPr>
          <p:nvPr/>
        </p:nvPicPr>
        <p:blipFill>
          <a:blip r:embed="rId6" cstate="screen">
            <a:extLst>
              <a:ext uri="{28A0092B-C50C-407E-A947-70E740481C1C}">
                <a14:useLocalDpi xmlns:a14="http://schemas.microsoft.com/office/drawing/2010/main"/>
              </a:ext>
            </a:extLst>
          </a:blip>
          <a:srcRect/>
          <a:stretch/>
        </p:blipFill>
        <p:spPr>
          <a:xfrm>
            <a:off x="0" y="5444836"/>
            <a:ext cx="12192000" cy="1537135"/>
          </a:xfrm>
          <a:prstGeom prst="rect">
            <a:avLst/>
          </a:prstGeom>
        </p:spPr>
      </p:pic>
      <p:pic>
        <p:nvPicPr>
          <p:cNvPr id="8" name="Picture 7">
            <a:extLst>
              <a:ext uri="{FF2B5EF4-FFF2-40B4-BE49-F238E27FC236}">
                <a16:creationId xmlns:a16="http://schemas.microsoft.com/office/drawing/2014/main" id="{4F72A062-DF91-0182-84C8-98C5EFDBA30F}"/>
              </a:ext>
              <a:ext uri="{C183D7F6-B498-43B3-948B-1728B52AA6E4}">
                <adec:decorative xmlns:adec="http://schemas.microsoft.com/office/drawing/2017/decorative" val="1"/>
              </a:ext>
            </a:extLst>
          </p:cNvPr>
          <p:cNvPicPr>
            <a:picLocks noChangeAspect="1"/>
          </p:cNvPicPr>
          <p:nvPr/>
        </p:nvPicPr>
        <p:blipFill>
          <a:blip r:embed="rId7" cstate="screen">
            <a:extLst>
              <a:ext uri="{28A0092B-C50C-407E-A947-70E740481C1C}">
                <a14:useLocalDpi xmlns:a14="http://schemas.microsoft.com/office/drawing/2010/main"/>
              </a:ext>
            </a:extLst>
          </a:blip>
          <a:srcRect/>
          <a:stretch/>
        </p:blipFill>
        <p:spPr>
          <a:xfrm>
            <a:off x="10724972" y="5648770"/>
            <a:ext cx="1468308" cy="1209230"/>
          </a:xfrm>
          <a:prstGeom prst="rect">
            <a:avLst/>
          </a:prstGeom>
        </p:spPr>
      </p:pic>
    </p:spTree>
    <p:extLst>
      <p:ext uri="{BB962C8B-B14F-4D97-AF65-F5344CB8AC3E}">
        <p14:creationId xmlns:p14="http://schemas.microsoft.com/office/powerpoint/2010/main" val="23474645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childTnLst>
                                </p:cTn>
                              </p:par>
                            </p:childTnLst>
                          </p:cTn>
                        </p:par>
                        <p:par>
                          <p:cTn id="8" fill="hold">
                            <p:stCondLst>
                              <p:cond delay="1000"/>
                            </p:stCondLst>
                            <p:childTnLst>
                              <p:par>
                                <p:cTn id="9" presetID="2" presetClass="entr" presetSubtype="8" decel="50000" fill="hold" nodeType="after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1000" fill="hold"/>
                                        <p:tgtEl>
                                          <p:spTgt spid="13"/>
                                        </p:tgtEl>
                                        <p:attrNameLst>
                                          <p:attrName>ppt_x</p:attrName>
                                        </p:attrNameLst>
                                      </p:cBhvr>
                                      <p:tavLst>
                                        <p:tav tm="0">
                                          <p:val>
                                            <p:strVal val="0-#ppt_w/2"/>
                                          </p:val>
                                        </p:tav>
                                        <p:tav tm="100000">
                                          <p:val>
                                            <p:strVal val="#ppt_x"/>
                                          </p:val>
                                        </p:tav>
                                      </p:tavLst>
                                    </p:anim>
                                    <p:anim calcmode="lin" valueType="num">
                                      <p:cBhvr additive="base">
                                        <p:cTn id="12" dur="1000" fill="hold"/>
                                        <p:tgtEl>
                                          <p:spTgt spid="13"/>
                                        </p:tgtEl>
                                        <p:attrNameLst>
                                          <p:attrName>ppt_y</p:attrName>
                                        </p:attrNameLst>
                                      </p:cBhvr>
                                      <p:tavLst>
                                        <p:tav tm="0">
                                          <p:val>
                                            <p:strVal val="#ppt_y"/>
                                          </p:val>
                                        </p:tav>
                                        <p:tav tm="100000">
                                          <p:val>
                                            <p:strVal val="#ppt_y"/>
                                          </p:val>
                                        </p:tav>
                                      </p:tavLst>
                                    </p:anim>
                                  </p:childTnLst>
                                </p:cTn>
                              </p:par>
                            </p:childTnLst>
                          </p:cTn>
                        </p:par>
                        <p:par>
                          <p:cTn id="13" fill="hold">
                            <p:stCondLst>
                              <p:cond delay="2000"/>
                            </p:stCondLst>
                            <p:childTnLst>
                              <p:par>
                                <p:cTn id="14" presetID="2" presetClass="entr" presetSubtype="2" decel="50000" fill="hold" nodeType="afterEffect">
                                  <p:stCondLst>
                                    <p:cond delay="0"/>
                                  </p:stCondLst>
                                  <p:childTnLst>
                                    <p:set>
                                      <p:cBhvr>
                                        <p:cTn id="15" dur="1" fill="hold">
                                          <p:stCondLst>
                                            <p:cond delay="0"/>
                                          </p:stCondLst>
                                        </p:cTn>
                                        <p:tgtEl>
                                          <p:spTgt spid="12"/>
                                        </p:tgtEl>
                                        <p:attrNameLst>
                                          <p:attrName>style.visibility</p:attrName>
                                        </p:attrNameLst>
                                      </p:cBhvr>
                                      <p:to>
                                        <p:strVal val="visible"/>
                                      </p:to>
                                    </p:set>
                                    <p:anim calcmode="lin" valueType="num">
                                      <p:cBhvr additive="base">
                                        <p:cTn id="16" dur="1000" fill="hold"/>
                                        <p:tgtEl>
                                          <p:spTgt spid="12"/>
                                        </p:tgtEl>
                                        <p:attrNameLst>
                                          <p:attrName>ppt_x</p:attrName>
                                        </p:attrNameLst>
                                      </p:cBhvr>
                                      <p:tavLst>
                                        <p:tav tm="0">
                                          <p:val>
                                            <p:strVal val="1+#ppt_w/2"/>
                                          </p:val>
                                        </p:tav>
                                        <p:tav tm="100000">
                                          <p:val>
                                            <p:strVal val="#ppt_x"/>
                                          </p:val>
                                        </p:tav>
                                      </p:tavLst>
                                    </p:anim>
                                    <p:anim calcmode="lin" valueType="num">
                                      <p:cBhvr additive="base">
                                        <p:cTn id="17" dur="1000" fill="hold"/>
                                        <p:tgtEl>
                                          <p:spTgt spid="12"/>
                                        </p:tgtEl>
                                        <p:attrNameLst>
                                          <p:attrName>ppt_y</p:attrName>
                                        </p:attrNameLst>
                                      </p:cBhvr>
                                      <p:tavLst>
                                        <p:tav tm="0">
                                          <p:val>
                                            <p:strVal val="#ppt_y"/>
                                          </p:val>
                                        </p:tav>
                                        <p:tav tm="100000">
                                          <p:val>
                                            <p:strVal val="#ppt_y"/>
                                          </p:val>
                                        </p:tav>
                                      </p:tavLst>
                                    </p:anim>
                                  </p:childTnLst>
                                </p:cTn>
                              </p:par>
                            </p:childTnLst>
                          </p:cTn>
                        </p:par>
                        <p:par>
                          <p:cTn id="18" fill="hold">
                            <p:stCondLst>
                              <p:cond delay="3000"/>
                            </p:stCondLst>
                            <p:childTnLst>
                              <p:par>
                                <p:cTn id="19" presetID="2" presetClass="entr" presetSubtype="4" decel="50000" fill="hold" nodeType="afterEffect">
                                  <p:stCondLst>
                                    <p:cond delay="0"/>
                                  </p:stCondLst>
                                  <p:childTnLst>
                                    <p:set>
                                      <p:cBhvr>
                                        <p:cTn id="20" dur="1" fill="hold">
                                          <p:stCondLst>
                                            <p:cond delay="0"/>
                                          </p:stCondLst>
                                        </p:cTn>
                                        <p:tgtEl>
                                          <p:spTgt spid="17"/>
                                        </p:tgtEl>
                                        <p:attrNameLst>
                                          <p:attrName>style.visibility</p:attrName>
                                        </p:attrNameLst>
                                      </p:cBhvr>
                                      <p:to>
                                        <p:strVal val="visible"/>
                                      </p:to>
                                    </p:set>
                                    <p:anim calcmode="lin" valueType="num">
                                      <p:cBhvr additive="base">
                                        <p:cTn id="21" dur="1000" fill="hold"/>
                                        <p:tgtEl>
                                          <p:spTgt spid="17"/>
                                        </p:tgtEl>
                                        <p:attrNameLst>
                                          <p:attrName>ppt_x</p:attrName>
                                        </p:attrNameLst>
                                      </p:cBhvr>
                                      <p:tavLst>
                                        <p:tav tm="0">
                                          <p:val>
                                            <p:strVal val="#ppt_x"/>
                                          </p:val>
                                        </p:tav>
                                        <p:tav tm="100000">
                                          <p:val>
                                            <p:strVal val="#ppt_x"/>
                                          </p:val>
                                        </p:tav>
                                      </p:tavLst>
                                    </p:anim>
                                    <p:anim calcmode="lin" valueType="num">
                                      <p:cBhvr additive="base">
                                        <p:cTn id="22" dur="1000" fill="hold"/>
                                        <p:tgtEl>
                                          <p:spTgt spid="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0AEB0087-6926-01DA-882D-EB6FBAA70E9B}"/>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891B1AFE-8C6B-2EE9-FB56-36D3E195F418}"/>
              </a:ext>
            </a:extLst>
          </p:cNvPr>
          <p:cNvSpPr>
            <a:spLocks noGrp="1"/>
          </p:cNvSpPr>
          <p:nvPr>
            <p:ph type="title"/>
          </p:nvPr>
        </p:nvSpPr>
        <p:spPr>
          <a:xfrm>
            <a:off x="3411031" y="-1797215"/>
            <a:ext cx="4425594" cy="1325563"/>
          </a:xfrm>
        </p:spPr>
        <p:txBody>
          <a:bodyPr/>
          <a:lstStyle/>
          <a:p>
            <a:r>
              <a:rPr lang="en-US" dirty="0"/>
              <a:t>Postwar migration</a:t>
            </a:r>
          </a:p>
        </p:txBody>
      </p:sp>
      <p:sp>
        <p:nvSpPr>
          <p:cNvPr id="7" name="Slide Question">
            <a:extLst>
              <a:ext uri="{FF2B5EF4-FFF2-40B4-BE49-F238E27FC236}">
                <a16:creationId xmlns:a16="http://schemas.microsoft.com/office/drawing/2014/main" id="{CA5D15BF-EF43-4739-D2B1-E9999EDD1919}"/>
              </a:ext>
            </a:extLst>
          </p:cNvPr>
          <p:cNvSpPr txBox="1"/>
          <p:nvPr/>
        </p:nvSpPr>
        <p:spPr>
          <a:xfrm>
            <a:off x="0" y="-110389"/>
            <a:ext cx="8686800" cy="356123"/>
          </a:xfrm>
          <a:prstGeom prst="rect">
            <a:avLst/>
          </a:prstGeom>
          <a:noFill/>
        </p:spPr>
        <p:txBody>
          <a:bodyPr wrap="square">
            <a:spAutoFit/>
          </a:bodyPr>
          <a:lstStyle/>
          <a:p>
            <a:pPr>
              <a:lnSpc>
                <a:spcPts val="2420"/>
              </a:lnSpc>
            </a:pPr>
            <a:r>
              <a:rPr lang="en-GB" sz="1100" dirty="0">
                <a:solidFill>
                  <a:schemeClr val="bg1"/>
                </a:solidFill>
                <a:effectLst/>
                <a:latin typeface="Superclarendon Rg" panose="02000505080000020003" pitchFamily="2" charset="77"/>
              </a:rPr>
              <a:t>When did Bradford become a multicultural city?</a:t>
            </a:r>
          </a:p>
        </p:txBody>
      </p:sp>
      <p:pic>
        <p:nvPicPr>
          <p:cNvPr id="11" name="Picture 10">
            <a:extLst>
              <a:ext uri="{FF2B5EF4-FFF2-40B4-BE49-F238E27FC236}">
                <a16:creationId xmlns:a16="http://schemas.microsoft.com/office/drawing/2014/main" id="{DEB37ED1-F67B-52CC-297E-37441C0B1222}"/>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9596927" y="299092"/>
            <a:ext cx="2256090" cy="404692"/>
          </a:xfrm>
          <a:prstGeom prst="rect">
            <a:avLst/>
          </a:prstGeom>
        </p:spPr>
      </p:pic>
      <p:sp>
        <p:nvSpPr>
          <p:cNvPr id="2" name="Title">
            <a:extLst>
              <a:ext uri="{FF2B5EF4-FFF2-40B4-BE49-F238E27FC236}">
                <a16:creationId xmlns:a16="http://schemas.microsoft.com/office/drawing/2014/main" id="{3F258FBA-EF24-771D-6BD5-EB678F2C53C7}"/>
              </a:ext>
            </a:extLst>
          </p:cNvPr>
          <p:cNvSpPr txBox="1">
            <a:spLocks/>
          </p:cNvSpPr>
          <p:nvPr/>
        </p:nvSpPr>
        <p:spPr>
          <a:xfrm>
            <a:off x="494269" y="417879"/>
            <a:ext cx="7574691" cy="739405"/>
          </a:xfrm>
          <a:prstGeom prst="rect">
            <a:avLst/>
          </a:prstGeom>
        </p:spPr>
        <p:txBody>
          <a:bodyPr vert="horz" lIns="91440" tIns="45720" rIns="91440" bIns="45720" rtlCol="0" anchor="b">
            <a:normAutofit fontScale="85000" lnSpcReduction="1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dirty="0">
                <a:ln w="12700">
                  <a:noFill/>
                </a:ln>
                <a:latin typeface="Superclarendon Rg" panose="02060605060000020003" pitchFamily="18" charset="77"/>
              </a:rPr>
              <a:t>Postwar Migration </a:t>
            </a:r>
          </a:p>
        </p:txBody>
      </p:sp>
      <p:sp>
        <p:nvSpPr>
          <p:cNvPr id="3" name="Text ">
            <a:extLst>
              <a:ext uri="{FF2B5EF4-FFF2-40B4-BE49-F238E27FC236}">
                <a16:creationId xmlns:a16="http://schemas.microsoft.com/office/drawing/2014/main" id="{86ECC333-4D74-4066-46D9-E550B108196E}"/>
              </a:ext>
            </a:extLst>
          </p:cNvPr>
          <p:cNvSpPr txBox="1"/>
          <p:nvPr/>
        </p:nvSpPr>
        <p:spPr>
          <a:xfrm>
            <a:off x="650787" y="1401086"/>
            <a:ext cx="6664412" cy="3927998"/>
          </a:xfrm>
          <a:prstGeom prst="rect">
            <a:avLst/>
          </a:prstGeom>
          <a:noFill/>
        </p:spPr>
        <p:txBody>
          <a:bodyPr wrap="square">
            <a:spAutoFit/>
          </a:bodyPr>
          <a:lstStyle/>
          <a:p>
            <a:pPr>
              <a:lnSpc>
                <a:spcPct val="150000"/>
              </a:lnSpc>
              <a:spcAft>
                <a:spcPts val="800"/>
              </a:spcAft>
            </a:pPr>
            <a:r>
              <a:rPr lang="en-US" sz="1400" spc="25" dirty="0">
                <a:latin typeface="Linkpen 17a Print" panose="03050602060000000000" pitchFamily="66" charset="77"/>
                <a:ea typeface="Calibri"/>
                <a:cs typeface="Times New Roman"/>
              </a:rPr>
              <a:t>After the war, t</a:t>
            </a:r>
            <a:r>
              <a:rPr lang="en-GB" sz="1400" spc="25" dirty="0">
                <a:latin typeface="Linkpen 17a Print" panose="03050602060000000000" pitchFamily="66" charset="77"/>
                <a:ea typeface="Calibri"/>
                <a:cs typeface="Arial"/>
              </a:rPr>
              <a:t>here were still over 1000 Wool and Worsted mills open in Bradford.</a:t>
            </a:r>
            <a:endParaRPr lang="en-US" sz="1400" dirty="0">
              <a:latin typeface="Linkpen 17a Print" panose="03050602060000000000" pitchFamily="66" charset="77"/>
              <a:ea typeface="Calibri"/>
              <a:cs typeface="Times New Roman"/>
            </a:endParaRPr>
          </a:p>
          <a:p>
            <a:pPr>
              <a:lnSpc>
                <a:spcPct val="150000"/>
              </a:lnSpc>
              <a:spcAft>
                <a:spcPts val="800"/>
              </a:spcAft>
            </a:pPr>
            <a:r>
              <a:rPr lang="en-US" sz="1400" spc="25" dirty="0">
                <a:latin typeface="Linkpen 17a Print" panose="03050602060000000000" pitchFamily="66" charset="77"/>
                <a:ea typeface="Calibri"/>
                <a:cs typeface="Times New Roman"/>
              </a:rPr>
              <a:t>Migrants from Central and Eastern Europe </a:t>
            </a:r>
            <a:r>
              <a:rPr lang="en-US" sz="1400" spc="25" dirty="0">
                <a:latin typeface="Linkpen 17a Print" panose="03050602060000000000" pitchFamily="66" charset="77"/>
                <a:ea typeface="Calibri"/>
                <a:cs typeface="Arial"/>
              </a:rPr>
              <a:t>settled in Bradford, </a:t>
            </a:r>
            <a:r>
              <a:rPr lang="en-US" sz="1400" spc="25" dirty="0">
                <a:latin typeface="Linkpen 17a Print" panose="03050602060000000000" pitchFamily="66" charset="77"/>
                <a:ea typeface="Calibri"/>
                <a:cs typeface="Times New Roman"/>
              </a:rPr>
              <a:t>where there was a shortage of people to work in the textile factories.</a:t>
            </a:r>
            <a:endParaRPr lang="en-US" sz="1400" dirty="0">
              <a:latin typeface="Linkpen 17a Print" panose="03050602060000000000" pitchFamily="66" charset="77"/>
            </a:endParaRPr>
          </a:p>
          <a:p>
            <a:pPr>
              <a:lnSpc>
                <a:spcPct val="150000"/>
              </a:lnSpc>
              <a:spcAft>
                <a:spcPts val="800"/>
              </a:spcAft>
            </a:pPr>
            <a:r>
              <a:rPr lang="en-US" sz="1400" spc="25" dirty="0">
                <a:latin typeface="Linkpen 17a Print" panose="03050602060000000000" pitchFamily="66" charset="77"/>
                <a:ea typeface="Calibri"/>
                <a:cs typeface="Times New Roman"/>
              </a:rPr>
              <a:t>In the late 1940s to </a:t>
            </a:r>
            <a:r>
              <a:rPr lang="en-US" sz="1400" spc="25" dirty="0">
                <a:latin typeface="Linkpen 17a Print" panose="03050602060000000000" pitchFamily="66" charset="77"/>
                <a:ea typeface="Calibri"/>
                <a:cs typeface="Arial"/>
              </a:rPr>
              <a:t>early </a:t>
            </a:r>
            <a:r>
              <a:rPr lang="en-US" sz="1400" spc="25" dirty="0">
                <a:latin typeface="Linkpen 17a Print" panose="03050602060000000000" pitchFamily="66" charset="77"/>
                <a:ea typeface="Calibri"/>
                <a:cs typeface="Times New Roman"/>
              </a:rPr>
              <a:t>1950s, South Asian migrants (from modern India, Pakistan and Bangladesh) also moved to Bradford to</a:t>
            </a:r>
            <a:r>
              <a:rPr lang="en-GB" sz="1400" spc="25" dirty="0">
                <a:latin typeface="Linkpen 17a Print" panose="03050602060000000000" pitchFamily="66" charset="77"/>
                <a:ea typeface="Calibri"/>
                <a:cs typeface="Times New Roman"/>
              </a:rPr>
              <a:t> keep Bradford’s wool and textile mills running.</a:t>
            </a:r>
            <a:r>
              <a:rPr lang="en-US" sz="1400" spc="25" dirty="0">
                <a:latin typeface="Linkpen 17a Print" panose="03050602060000000000" pitchFamily="66" charset="77"/>
                <a:ea typeface="Calibri"/>
                <a:cs typeface="Times New Roman"/>
              </a:rPr>
              <a:t> Many were Muslims, who generally worshiped together in private homes.</a:t>
            </a:r>
          </a:p>
          <a:p>
            <a:pPr>
              <a:lnSpc>
                <a:spcPct val="150000"/>
              </a:lnSpc>
              <a:spcAft>
                <a:spcPts val="800"/>
              </a:spcAft>
            </a:pPr>
            <a:r>
              <a:rPr lang="en-US" sz="1400" spc="25" dirty="0">
                <a:latin typeface="Linkpen 17a Print" panose="03050602060000000000" pitchFamily="66" charset="77"/>
                <a:ea typeface="Calibri"/>
                <a:cs typeface="Times New Roman"/>
              </a:rPr>
              <a:t>A few from the West Indies also came to Bradford. </a:t>
            </a:r>
            <a:endParaRPr lang="en-GB" sz="1400" dirty="0">
              <a:latin typeface="Linkpen 17a Print" panose="03050602060000000000" pitchFamily="66" charset="77"/>
            </a:endParaRPr>
          </a:p>
        </p:txBody>
      </p:sp>
      <p:pic>
        <p:nvPicPr>
          <p:cNvPr id="10" name="Picture 9" descr="An illustration of a map of India showing cities and surrounding countries. &#10;&#10;">
            <a:extLst>
              <a:ext uri="{FF2B5EF4-FFF2-40B4-BE49-F238E27FC236}">
                <a16:creationId xmlns:a16="http://schemas.microsoft.com/office/drawing/2014/main" id="{64859C18-A0C1-B1DE-7A1E-350CAA95362F}"/>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7836625" y="1157284"/>
            <a:ext cx="3704588" cy="4171800"/>
          </a:xfrm>
          <a:prstGeom prst="rect">
            <a:avLst/>
          </a:prstGeom>
          <a:ln w="25400">
            <a:solidFill>
              <a:schemeClr val="tx1"/>
            </a:solidFill>
          </a:ln>
        </p:spPr>
      </p:pic>
      <p:pic>
        <p:nvPicPr>
          <p:cNvPr id="5" name="Picture 4">
            <a:extLst>
              <a:ext uri="{FF2B5EF4-FFF2-40B4-BE49-F238E27FC236}">
                <a16:creationId xmlns:a16="http://schemas.microsoft.com/office/drawing/2014/main" id="{266926D0-6C76-4D54-57D3-5195B810131A}"/>
              </a:ext>
              <a:ext uri="{C183D7F6-B498-43B3-948B-1728B52AA6E4}">
                <adec:decorative xmlns:adec="http://schemas.microsoft.com/office/drawing/2017/decorative" val="1"/>
              </a:ext>
            </a:extLst>
          </p:cNvPr>
          <p:cNvPicPr>
            <a:picLocks noChangeAspect="1"/>
          </p:cNvPicPr>
          <p:nvPr/>
        </p:nvPicPr>
        <p:blipFill>
          <a:blip r:embed="rId6" cstate="screen">
            <a:extLst>
              <a:ext uri="{28A0092B-C50C-407E-A947-70E740481C1C}">
                <a14:useLocalDpi xmlns:a14="http://schemas.microsoft.com/office/drawing/2010/main"/>
              </a:ext>
            </a:extLst>
          </a:blip>
          <a:srcRect/>
          <a:stretch/>
        </p:blipFill>
        <p:spPr>
          <a:xfrm>
            <a:off x="0" y="5466732"/>
            <a:ext cx="12193280" cy="1528916"/>
          </a:xfrm>
          <a:prstGeom prst="rect">
            <a:avLst/>
          </a:prstGeom>
        </p:spPr>
      </p:pic>
      <p:pic>
        <p:nvPicPr>
          <p:cNvPr id="13" name="Picture 12">
            <a:extLst>
              <a:ext uri="{FF2B5EF4-FFF2-40B4-BE49-F238E27FC236}">
                <a16:creationId xmlns:a16="http://schemas.microsoft.com/office/drawing/2014/main" id="{17E1C6B4-4F88-89C0-B008-0BF6249CB381}"/>
              </a:ext>
              <a:ext uri="{C183D7F6-B498-43B3-948B-1728B52AA6E4}">
                <adec:decorative xmlns:adec="http://schemas.microsoft.com/office/drawing/2017/decorative" val="1"/>
              </a:ext>
            </a:extLst>
          </p:cNvPr>
          <p:cNvPicPr>
            <a:picLocks noChangeAspect="1"/>
          </p:cNvPicPr>
          <p:nvPr/>
        </p:nvPicPr>
        <p:blipFill>
          <a:blip r:embed="rId7" cstate="screen">
            <a:extLst>
              <a:ext uri="{28A0092B-C50C-407E-A947-70E740481C1C}">
                <a14:useLocalDpi xmlns:a14="http://schemas.microsoft.com/office/drawing/2010/main"/>
              </a:ext>
            </a:extLst>
          </a:blip>
          <a:srcRect/>
          <a:stretch/>
        </p:blipFill>
        <p:spPr>
          <a:xfrm>
            <a:off x="10724972" y="5648770"/>
            <a:ext cx="1468308" cy="1209230"/>
          </a:xfrm>
          <a:prstGeom prst="rect">
            <a:avLst/>
          </a:prstGeom>
        </p:spPr>
      </p:pic>
    </p:spTree>
    <p:extLst>
      <p:ext uri="{BB962C8B-B14F-4D97-AF65-F5344CB8AC3E}">
        <p14:creationId xmlns:p14="http://schemas.microsoft.com/office/powerpoint/2010/main" val="10014407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childTnLst>
                                </p:cTn>
                              </p:par>
                            </p:childTnLst>
                          </p:cTn>
                        </p:par>
                        <p:par>
                          <p:cTn id="8" fill="hold">
                            <p:stCondLst>
                              <p:cond delay="1000"/>
                            </p:stCondLst>
                            <p:childTnLst>
                              <p:par>
                                <p:cTn id="9" presetID="10" presetClass="entr" presetSubtype="0" fill="hold" grpId="0" nodeType="after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fade">
                                      <p:cBhvr>
                                        <p:cTn id="11" dur="1000"/>
                                        <p:tgtEl>
                                          <p:spTgt spid="3">
                                            <p:txEl>
                                              <p:pRg st="0" end="0"/>
                                            </p:txEl>
                                          </p:spTgt>
                                        </p:tgtEl>
                                      </p:cBhvr>
                                    </p:animEffect>
                                  </p:childTnLst>
                                </p:cTn>
                              </p:par>
                            </p:childTnLst>
                          </p:cTn>
                        </p:par>
                        <p:par>
                          <p:cTn id="12" fill="hold">
                            <p:stCondLst>
                              <p:cond delay="2000"/>
                            </p:stCondLst>
                            <p:childTnLst>
                              <p:par>
                                <p:cTn id="13" presetID="10" presetClass="entr" presetSubtype="0" fill="hold" grpId="0" nodeType="after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Effect transition="in" filter="fade">
                                      <p:cBhvr>
                                        <p:cTn id="15" dur="1000"/>
                                        <p:tgtEl>
                                          <p:spTgt spid="3">
                                            <p:txEl>
                                              <p:pRg st="1" end="1"/>
                                            </p:txEl>
                                          </p:spTgt>
                                        </p:tgtEl>
                                      </p:cBhvr>
                                    </p:animEffect>
                                  </p:childTnLst>
                                </p:cTn>
                              </p:par>
                            </p:childTnLst>
                          </p:cTn>
                        </p:par>
                        <p:par>
                          <p:cTn id="16" fill="hold">
                            <p:stCondLst>
                              <p:cond delay="3000"/>
                            </p:stCondLst>
                            <p:childTnLst>
                              <p:par>
                                <p:cTn id="17" presetID="10" presetClass="entr" presetSubtype="0" fill="hold" grpId="0" nodeType="after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Effect transition="in" filter="fade">
                                      <p:cBhvr>
                                        <p:cTn id="19" dur="1000"/>
                                        <p:tgtEl>
                                          <p:spTgt spid="3">
                                            <p:txEl>
                                              <p:pRg st="2" end="2"/>
                                            </p:txEl>
                                          </p:spTgt>
                                        </p:tgtEl>
                                      </p:cBhvr>
                                    </p:animEffect>
                                  </p:childTnLst>
                                </p:cTn>
                              </p:par>
                            </p:childTnLst>
                          </p:cTn>
                        </p:par>
                        <p:par>
                          <p:cTn id="20" fill="hold">
                            <p:stCondLst>
                              <p:cond delay="4000"/>
                            </p:stCondLst>
                            <p:childTnLst>
                              <p:par>
                                <p:cTn id="21" presetID="10" presetClass="entr" presetSubtype="0" fill="hold" grpId="0" nodeType="after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animEffect transition="in" filter="fade">
                                      <p:cBhvr>
                                        <p:cTn id="23" dur="1000"/>
                                        <p:tgtEl>
                                          <p:spTgt spid="3">
                                            <p:txEl>
                                              <p:pRg st="3" end="3"/>
                                            </p:txEl>
                                          </p:spTgt>
                                        </p:tgtEl>
                                      </p:cBhvr>
                                    </p:animEffect>
                                  </p:childTnLst>
                                </p:cTn>
                              </p:par>
                            </p:childTnLst>
                          </p:cTn>
                        </p:par>
                        <p:par>
                          <p:cTn id="24" fill="hold">
                            <p:stCondLst>
                              <p:cond delay="5000"/>
                            </p:stCondLst>
                            <p:childTnLst>
                              <p:par>
                                <p:cTn id="25" presetID="2" presetClass="entr" presetSubtype="2" decel="50000" fill="hold" nodeType="afterEffect">
                                  <p:stCondLst>
                                    <p:cond delay="0"/>
                                  </p:stCondLst>
                                  <p:childTnLst>
                                    <p:set>
                                      <p:cBhvr>
                                        <p:cTn id="26" dur="1" fill="hold">
                                          <p:stCondLst>
                                            <p:cond delay="0"/>
                                          </p:stCondLst>
                                        </p:cTn>
                                        <p:tgtEl>
                                          <p:spTgt spid="10"/>
                                        </p:tgtEl>
                                        <p:attrNameLst>
                                          <p:attrName>style.visibility</p:attrName>
                                        </p:attrNameLst>
                                      </p:cBhvr>
                                      <p:to>
                                        <p:strVal val="visible"/>
                                      </p:to>
                                    </p:set>
                                    <p:anim calcmode="lin" valueType="num">
                                      <p:cBhvr additive="base">
                                        <p:cTn id="27" dur="1000" fill="hold"/>
                                        <p:tgtEl>
                                          <p:spTgt spid="10"/>
                                        </p:tgtEl>
                                        <p:attrNameLst>
                                          <p:attrName>ppt_x</p:attrName>
                                        </p:attrNameLst>
                                      </p:cBhvr>
                                      <p:tavLst>
                                        <p:tav tm="0">
                                          <p:val>
                                            <p:strVal val="1+#ppt_w/2"/>
                                          </p:val>
                                        </p:tav>
                                        <p:tav tm="100000">
                                          <p:val>
                                            <p:strVal val="#ppt_x"/>
                                          </p:val>
                                        </p:tav>
                                      </p:tavLst>
                                    </p:anim>
                                    <p:anim calcmode="lin" valueType="num">
                                      <p:cBhvr additive="base">
                                        <p:cTn id="28" dur="1000" fill="hold"/>
                                        <p:tgtEl>
                                          <p:spTgt spid="1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allAtOnce"/>
    </p:bld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F7DDA3C2-0D98-2B7D-7065-B7B4648BC373}"/>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F8338E91-DF41-AAA0-E073-B7EAD04FB3DC}"/>
              </a:ext>
            </a:extLst>
          </p:cNvPr>
          <p:cNvSpPr>
            <a:spLocks noGrp="1"/>
          </p:cNvSpPr>
          <p:nvPr>
            <p:ph type="title"/>
          </p:nvPr>
        </p:nvSpPr>
        <p:spPr>
          <a:xfrm>
            <a:off x="2802009" y="-1762808"/>
            <a:ext cx="6587981" cy="1325563"/>
          </a:xfrm>
        </p:spPr>
        <p:txBody>
          <a:bodyPr/>
          <a:lstStyle/>
          <a:p>
            <a:r>
              <a:rPr lang="en-US" dirty="0"/>
              <a:t>Migration from South Asia</a:t>
            </a:r>
          </a:p>
        </p:txBody>
      </p:sp>
      <p:sp>
        <p:nvSpPr>
          <p:cNvPr id="4" name="Slide Question">
            <a:extLst>
              <a:ext uri="{FF2B5EF4-FFF2-40B4-BE49-F238E27FC236}">
                <a16:creationId xmlns:a16="http://schemas.microsoft.com/office/drawing/2014/main" id="{E10C0AAD-EB2E-1060-1D8D-E8DCEBAB0720}"/>
              </a:ext>
            </a:extLst>
          </p:cNvPr>
          <p:cNvSpPr txBox="1"/>
          <p:nvPr/>
        </p:nvSpPr>
        <p:spPr>
          <a:xfrm>
            <a:off x="0" y="-110389"/>
            <a:ext cx="8686800" cy="356123"/>
          </a:xfrm>
          <a:prstGeom prst="rect">
            <a:avLst/>
          </a:prstGeom>
          <a:noFill/>
        </p:spPr>
        <p:txBody>
          <a:bodyPr wrap="square">
            <a:spAutoFit/>
          </a:bodyPr>
          <a:lstStyle/>
          <a:p>
            <a:pPr>
              <a:lnSpc>
                <a:spcPts val="2420"/>
              </a:lnSpc>
            </a:pPr>
            <a:r>
              <a:rPr lang="en-GB" sz="1100" dirty="0">
                <a:solidFill>
                  <a:schemeClr val="bg1"/>
                </a:solidFill>
                <a:effectLst/>
                <a:latin typeface="Superclarendon Rg" panose="02000505080000020003" pitchFamily="2" charset="77"/>
              </a:rPr>
              <a:t>When did Bradford become a multicultural city?</a:t>
            </a:r>
          </a:p>
        </p:txBody>
      </p:sp>
      <p:sp>
        <p:nvSpPr>
          <p:cNvPr id="2" name="Title">
            <a:extLst>
              <a:ext uri="{FF2B5EF4-FFF2-40B4-BE49-F238E27FC236}">
                <a16:creationId xmlns:a16="http://schemas.microsoft.com/office/drawing/2014/main" id="{16028A35-853F-3755-2211-B3F634BF2DC8}"/>
              </a:ext>
            </a:extLst>
          </p:cNvPr>
          <p:cNvSpPr txBox="1">
            <a:spLocks/>
          </p:cNvSpPr>
          <p:nvPr/>
        </p:nvSpPr>
        <p:spPr>
          <a:xfrm>
            <a:off x="405780" y="-147681"/>
            <a:ext cx="9367486" cy="1115954"/>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4200" dirty="0">
                <a:ln w="12700">
                  <a:noFill/>
                </a:ln>
                <a:latin typeface="Superclarendon Rg" panose="02060605060000020003" pitchFamily="18" charset="77"/>
              </a:rPr>
              <a:t>Migration from South Asia </a:t>
            </a:r>
          </a:p>
        </p:txBody>
      </p:sp>
      <p:pic>
        <p:nvPicPr>
          <p:cNvPr id="11" name="Picture 10">
            <a:extLst>
              <a:ext uri="{FF2B5EF4-FFF2-40B4-BE49-F238E27FC236}">
                <a16:creationId xmlns:a16="http://schemas.microsoft.com/office/drawing/2014/main" id="{1CFC7F58-5657-DFFE-96D0-2B740BE5FD5E}"/>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9596927" y="310807"/>
            <a:ext cx="2256090" cy="404692"/>
          </a:xfrm>
          <a:prstGeom prst="rect">
            <a:avLst/>
          </a:prstGeom>
        </p:spPr>
      </p:pic>
      <p:sp>
        <p:nvSpPr>
          <p:cNvPr id="6" name="Rectangle 5" descr="A photograph of the Howard Street Mosque in Bradford.">
            <a:extLst>
              <a:ext uri="{FF2B5EF4-FFF2-40B4-BE49-F238E27FC236}">
                <a16:creationId xmlns:a16="http://schemas.microsoft.com/office/drawing/2014/main" id="{3591EA69-2BD5-54DD-2351-34156F8374CB}"/>
              </a:ext>
            </a:extLst>
          </p:cNvPr>
          <p:cNvSpPr/>
          <p:nvPr/>
        </p:nvSpPr>
        <p:spPr>
          <a:xfrm>
            <a:off x="309002" y="245734"/>
            <a:ext cx="6235636" cy="6237259"/>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 ">
            <a:extLst>
              <a:ext uri="{FF2B5EF4-FFF2-40B4-BE49-F238E27FC236}">
                <a16:creationId xmlns:a16="http://schemas.microsoft.com/office/drawing/2014/main" id="{CD070049-D776-4D8D-F168-B12B565E6E18}"/>
              </a:ext>
            </a:extLst>
          </p:cNvPr>
          <p:cNvSpPr txBox="1"/>
          <p:nvPr/>
        </p:nvSpPr>
        <p:spPr>
          <a:xfrm>
            <a:off x="7002161" y="1149203"/>
            <a:ext cx="4635778" cy="4317529"/>
          </a:xfrm>
          <a:prstGeom prst="rect">
            <a:avLst/>
          </a:prstGeom>
          <a:noFill/>
        </p:spPr>
        <p:txBody>
          <a:bodyPr wrap="square">
            <a:spAutoFit/>
          </a:bodyPr>
          <a:lstStyle/>
          <a:p>
            <a:pPr>
              <a:lnSpc>
                <a:spcPct val="150000"/>
              </a:lnSpc>
            </a:pPr>
            <a:r>
              <a:rPr lang="en-GB" sz="1150" dirty="0">
                <a:latin typeface="Linkpen 17a Print" panose="03050602060000000000" pitchFamily="66" charset="77"/>
              </a:rPr>
              <a:t>By 1959, there were already a few Pakistani-owned shops and cafés in the city. </a:t>
            </a:r>
          </a:p>
          <a:p>
            <a:pPr>
              <a:lnSpc>
                <a:spcPct val="150000"/>
              </a:lnSpc>
            </a:pPr>
            <a:endParaRPr lang="en-GB" sz="1150" dirty="0">
              <a:latin typeface="Linkpen 17a Print" panose="03050602060000000000" pitchFamily="66" charset="77"/>
            </a:endParaRPr>
          </a:p>
          <a:p>
            <a:pPr>
              <a:lnSpc>
                <a:spcPct val="150000"/>
              </a:lnSpc>
            </a:pPr>
            <a:r>
              <a:rPr lang="en-GB" sz="1150" dirty="0">
                <a:latin typeface="Linkpen 17a Print" panose="03050602060000000000" pitchFamily="66" charset="77"/>
              </a:rPr>
              <a:t>During this time, the first mosque in Bradford opened, </a:t>
            </a:r>
            <a:r>
              <a:rPr lang="en-GB" sz="1150" dirty="0">
                <a:solidFill>
                  <a:srgbClr val="000000"/>
                </a:solidFill>
                <a:latin typeface="Linkpen 17a Print" panose="03050602060000000000" pitchFamily="66" charset="77"/>
                <a:ea typeface="+mn-lt"/>
                <a:cs typeface="+mn-lt"/>
              </a:rPr>
              <a:t>the Howard Street Mosque, established in </a:t>
            </a:r>
            <a:r>
              <a:rPr lang="en-GB" sz="1150" dirty="0">
                <a:latin typeface="Linkpen 17a Print" panose="03050602060000000000" pitchFamily="66" charset="77"/>
                <a:ea typeface="+mn-lt"/>
                <a:cs typeface="+mn-lt"/>
              </a:rPr>
              <a:t>1958</a:t>
            </a:r>
            <a:r>
              <a:rPr lang="en-GB" sz="1150" dirty="0">
                <a:solidFill>
                  <a:srgbClr val="000000"/>
                </a:solidFill>
                <a:latin typeface="Linkpen 17a Print" panose="03050602060000000000" pitchFamily="66" charset="77"/>
                <a:ea typeface="+mn-lt"/>
                <a:cs typeface="+mn-lt"/>
              </a:rPr>
              <a:t> by the Pakistani Muslim Association.</a:t>
            </a:r>
            <a:endParaRPr lang="en-GB" sz="1150" dirty="0">
              <a:latin typeface="Linkpen 17a Print" panose="03050602060000000000" pitchFamily="66" charset="77"/>
            </a:endParaRPr>
          </a:p>
          <a:p>
            <a:pPr>
              <a:lnSpc>
                <a:spcPct val="150000"/>
              </a:lnSpc>
            </a:pPr>
            <a:endParaRPr lang="en-GB" sz="1150" dirty="0">
              <a:latin typeface="Linkpen 17a Print" panose="03050602060000000000" pitchFamily="66" charset="77"/>
            </a:endParaRPr>
          </a:p>
          <a:p>
            <a:pPr>
              <a:lnSpc>
                <a:spcPct val="150000"/>
              </a:lnSpc>
            </a:pPr>
            <a:r>
              <a:rPr lang="en-GB" sz="1150" dirty="0">
                <a:latin typeface="Linkpen 17a Print" panose="03050602060000000000" pitchFamily="66" charset="77"/>
              </a:rPr>
              <a:t>South Asian workers worked hard, even though they sometimes faced racism and unfair treatment.</a:t>
            </a:r>
          </a:p>
          <a:p>
            <a:pPr>
              <a:lnSpc>
                <a:spcPct val="150000"/>
              </a:lnSpc>
            </a:pPr>
            <a:endParaRPr lang="en-GB" sz="1150" dirty="0">
              <a:latin typeface="Linkpen 17a Print" panose="03050602060000000000" pitchFamily="66" charset="77"/>
            </a:endParaRPr>
          </a:p>
          <a:p>
            <a:pPr>
              <a:lnSpc>
                <a:spcPct val="150000"/>
              </a:lnSpc>
            </a:pPr>
            <a:r>
              <a:rPr lang="en-GB" sz="1150" dirty="0">
                <a:latin typeface="Linkpen 17a Print" panose="03050602060000000000" pitchFamily="66" charset="77"/>
              </a:rPr>
              <a:t>In the early 1960s, new laws made it harder to move to the UK. Because of this, many migrants came to Bradford quickly before the law changed. By 1964, there were about 12,000 Pakistanis living in Bradford. Many came from places like Mirpur and </a:t>
            </a:r>
            <a:r>
              <a:rPr lang="en-GB" sz="1150" dirty="0" err="1">
                <a:latin typeface="Linkpen 17a Print" panose="03050602060000000000" pitchFamily="66" charset="77"/>
              </a:rPr>
              <a:t>Chachh</a:t>
            </a:r>
            <a:r>
              <a:rPr lang="en-GB" sz="1150" dirty="0">
                <a:latin typeface="Linkpen 17a Print" panose="03050602060000000000" pitchFamily="66" charset="77"/>
              </a:rPr>
              <a:t>. </a:t>
            </a:r>
          </a:p>
        </p:txBody>
      </p:sp>
      <p:sp>
        <p:nvSpPr>
          <p:cNvPr id="8" name="TextBox 7">
            <a:extLst>
              <a:ext uri="{FF2B5EF4-FFF2-40B4-BE49-F238E27FC236}">
                <a16:creationId xmlns:a16="http://schemas.microsoft.com/office/drawing/2014/main" id="{07081FD1-70E6-4C86-FC42-D8C92AF79C19}"/>
              </a:ext>
            </a:extLst>
          </p:cNvPr>
          <p:cNvSpPr txBox="1"/>
          <p:nvPr/>
        </p:nvSpPr>
        <p:spPr>
          <a:xfrm>
            <a:off x="309002" y="5457896"/>
            <a:ext cx="3302086" cy="261610"/>
          </a:xfrm>
          <a:prstGeom prst="rect">
            <a:avLst/>
          </a:prstGeom>
          <a:noFill/>
        </p:spPr>
        <p:txBody>
          <a:bodyPr wrap="square" lIns="91440" tIns="45720" rIns="91440" bIns="45720" anchor="t">
            <a:spAutoFit/>
          </a:bodyPr>
          <a:lstStyle/>
          <a:p>
            <a:r>
              <a:rPr lang="en-GB" sz="1100" kern="1200" dirty="0">
                <a:solidFill>
                  <a:srgbClr val="9E7E53"/>
                </a:solidFill>
                <a:effectLst/>
                <a:latin typeface="+mn-lt"/>
                <a:ea typeface="+mn-ea"/>
                <a:cs typeface="+mn-cs"/>
              </a:rPr>
              <a:t>© </a:t>
            </a:r>
            <a:r>
              <a:rPr lang="en-GB" sz="1100" dirty="0">
                <a:solidFill>
                  <a:srgbClr val="9E7E53"/>
                </a:solidFill>
                <a:ea typeface="+mn-lt"/>
                <a:cs typeface="+mn-lt"/>
              </a:rPr>
              <a:t>Historic England Archive</a:t>
            </a:r>
            <a:endParaRPr lang="en-GB" sz="1100" dirty="0">
              <a:solidFill>
                <a:srgbClr val="9E7E53"/>
              </a:solidFill>
            </a:endParaRPr>
          </a:p>
        </p:txBody>
      </p:sp>
      <p:pic>
        <p:nvPicPr>
          <p:cNvPr id="7" name="Picture 6">
            <a:extLst>
              <a:ext uri="{FF2B5EF4-FFF2-40B4-BE49-F238E27FC236}">
                <a16:creationId xmlns:a16="http://schemas.microsoft.com/office/drawing/2014/main" id="{FCBDA9CE-9F5E-9FA8-0A54-574AA7C049DA}"/>
              </a:ext>
              <a:ext uri="{C183D7F6-B498-43B3-948B-1728B52AA6E4}">
                <adec:decorative xmlns:adec="http://schemas.microsoft.com/office/drawing/2017/decorative" val="1"/>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0" y="5466732"/>
            <a:ext cx="12193280" cy="1528916"/>
          </a:xfrm>
          <a:prstGeom prst="rect">
            <a:avLst/>
          </a:prstGeom>
        </p:spPr>
      </p:pic>
      <p:pic>
        <p:nvPicPr>
          <p:cNvPr id="13" name="Picture 12">
            <a:extLst>
              <a:ext uri="{FF2B5EF4-FFF2-40B4-BE49-F238E27FC236}">
                <a16:creationId xmlns:a16="http://schemas.microsoft.com/office/drawing/2014/main" id="{0376F539-8F13-3E6E-712C-D05AD6AD3C41}"/>
              </a:ext>
              <a:ext uri="{C183D7F6-B498-43B3-948B-1728B52AA6E4}">
                <adec:decorative xmlns:adec="http://schemas.microsoft.com/office/drawing/2017/decorative" val="1"/>
              </a:ext>
            </a:extLst>
          </p:cNvPr>
          <p:cNvPicPr>
            <a:picLocks noChangeAspect="1"/>
          </p:cNvPicPr>
          <p:nvPr/>
        </p:nvPicPr>
        <p:blipFill>
          <a:blip r:embed="rId6" cstate="screen">
            <a:extLst>
              <a:ext uri="{28A0092B-C50C-407E-A947-70E740481C1C}">
                <a14:useLocalDpi xmlns:a14="http://schemas.microsoft.com/office/drawing/2010/main"/>
              </a:ext>
            </a:extLst>
          </a:blip>
          <a:srcRect/>
          <a:stretch/>
        </p:blipFill>
        <p:spPr>
          <a:xfrm>
            <a:off x="10724972" y="5648770"/>
            <a:ext cx="1468308" cy="1209230"/>
          </a:xfrm>
          <a:prstGeom prst="rect">
            <a:avLst/>
          </a:prstGeom>
        </p:spPr>
      </p:pic>
      <p:pic>
        <p:nvPicPr>
          <p:cNvPr id="10" name="Picture 9" descr="A flag with a crescent and star&#10;&#10;Description automatically generated">
            <a:extLst>
              <a:ext uri="{FF2B5EF4-FFF2-40B4-BE49-F238E27FC236}">
                <a16:creationId xmlns:a16="http://schemas.microsoft.com/office/drawing/2014/main" id="{0FC568DD-B117-B926-20F0-EAFEE0DA381A}"/>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rot="1396989">
            <a:off x="161943" y="1115981"/>
            <a:ext cx="1314531" cy="1627515"/>
          </a:xfrm>
          <a:prstGeom prst="rect">
            <a:avLst/>
          </a:prstGeom>
        </p:spPr>
      </p:pic>
    </p:spTree>
    <p:extLst>
      <p:ext uri="{BB962C8B-B14F-4D97-AF65-F5344CB8AC3E}">
        <p14:creationId xmlns:p14="http://schemas.microsoft.com/office/powerpoint/2010/main" val="9753435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childTnLst>
                                </p:cTn>
                              </p:par>
                            </p:childTnLst>
                          </p:cTn>
                        </p:par>
                        <p:par>
                          <p:cTn id="8" fill="hold">
                            <p:stCondLst>
                              <p:cond delay="1000"/>
                            </p:stCondLst>
                            <p:childTnLst>
                              <p:par>
                                <p:cTn id="9" presetID="2" presetClass="entr" presetSubtype="8" decel="50000"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500" fill="hold"/>
                                        <p:tgtEl>
                                          <p:spTgt spid="10"/>
                                        </p:tgtEl>
                                        <p:attrNameLst>
                                          <p:attrName>ppt_x</p:attrName>
                                        </p:attrNameLst>
                                      </p:cBhvr>
                                      <p:tavLst>
                                        <p:tav tm="0">
                                          <p:val>
                                            <p:strVal val="0-#ppt_w/2"/>
                                          </p:val>
                                        </p:tav>
                                        <p:tav tm="100000">
                                          <p:val>
                                            <p:strVal val="#ppt_x"/>
                                          </p:val>
                                        </p:tav>
                                      </p:tavLst>
                                    </p:anim>
                                    <p:anim calcmode="lin" valueType="num">
                                      <p:cBhvr additive="base">
                                        <p:cTn id="12" dur="500" fill="hold"/>
                                        <p:tgtEl>
                                          <p:spTgt spid="10"/>
                                        </p:tgtEl>
                                        <p:attrNameLst>
                                          <p:attrName>ppt_y</p:attrName>
                                        </p:attrNameLst>
                                      </p:cBhvr>
                                      <p:tavLst>
                                        <p:tav tm="0">
                                          <p:val>
                                            <p:strVal val="#ppt_y"/>
                                          </p:val>
                                        </p:tav>
                                        <p:tav tm="100000">
                                          <p:val>
                                            <p:strVal val="#ppt_y"/>
                                          </p:val>
                                        </p:tav>
                                      </p:tavLst>
                                    </p:anim>
                                  </p:childTnLst>
                                </p:cTn>
                              </p:par>
                            </p:childTnLst>
                          </p:cTn>
                        </p:par>
                        <p:par>
                          <p:cTn id="13" fill="hold">
                            <p:stCondLst>
                              <p:cond delay="1500"/>
                            </p:stCondLst>
                            <p:childTnLst>
                              <p:par>
                                <p:cTn id="14" presetID="10" presetClass="entr" presetSubtype="0" fill="hold" grpId="0" nodeType="afterEffect">
                                  <p:stCondLst>
                                    <p:cond delay="0"/>
                                  </p:stCondLst>
                                  <p:childTnLst>
                                    <p:set>
                                      <p:cBhvr>
                                        <p:cTn id="15" dur="1" fill="hold">
                                          <p:stCondLst>
                                            <p:cond delay="0"/>
                                          </p:stCondLst>
                                        </p:cTn>
                                        <p:tgtEl>
                                          <p:spTgt spid="3">
                                            <p:txEl>
                                              <p:pRg st="0" end="0"/>
                                            </p:txEl>
                                          </p:spTgt>
                                        </p:tgtEl>
                                        <p:attrNameLst>
                                          <p:attrName>style.visibility</p:attrName>
                                        </p:attrNameLst>
                                      </p:cBhvr>
                                      <p:to>
                                        <p:strVal val="visible"/>
                                      </p:to>
                                    </p:set>
                                    <p:animEffect transition="in" filter="fade">
                                      <p:cBhvr>
                                        <p:cTn id="16" dur="1000"/>
                                        <p:tgtEl>
                                          <p:spTgt spid="3">
                                            <p:txEl>
                                              <p:pRg st="0" end="0"/>
                                            </p:txEl>
                                          </p:spTgt>
                                        </p:tgtEl>
                                      </p:cBhvr>
                                    </p:animEffect>
                                  </p:childTnLst>
                                </p:cTn>
                              </p:par>
                            </p:childTnLst>
                          </p:cTn>
                        </p:par>
                        <p:par>
                          <p:cTn id="17" fill="hold">
                            <p:stCondLst>
                              <p:cond delay="2500"/>
                            </p:stCondLst>
                            <p:childTnLst>
                              <p:par>
                                <p:cTn id="18" presetID="10" presetClass="entr" presetSubtype="0" fill="hold" grpId="0" nodeType="afterEffect">
                                  <p:stCondLst>
                                    <p:cond delay="0"/>
                                  </p:stCondLst>
                                  <p:childTnLst>
                                    <p:set>
                                      <p:cBhvr>
                                        <p:cTn id="19" dur="1" fill="hold">
                                          <p:stCondLst>
                                            <p:cond delay="0"/>
                                          </p:stCondLst>
                                        </p:cTn>
                                        <p:tgtEl>
                                          <p:spTgt spid="3">
                                            <p:txEl>
                                              <p:pRg st="2" end="2"/>
                                            </p:txEl>
                                          </p:spTgt>
                                        </p:tgtEl>
                                        <p:attrNameLst>
                                          <p:attrName>style.visibility</p:attrName>
                                        </p:attrNameLst>
                                      </p:cBhvr>
                                      <p:to>
                                        <p:strVal val="visible"/>
                                      </p:to>
                                    </p:set>
                                    <p:animEffect transition="in" filter="fade">
                                      <p:cBhvr>
                                        <p:cTn id="20" dur="1000"/>
                                        <p:tgtEl>
                                          <p:spTgt spid="3">
                                            <p:txEl>
                                              <p:pRg st="2" end="2"/>
                                            </p:txEl>
                                          </p:spTgt>
                                        </p:tgtEl>
                                      </p:cBhvr>
                                    </p:animEffect>
                                  </p:childTnLst>
                                </p:cTn>
                              </p:par>
                            </p:childTnLst>
                          </p:cTn>
                        </p:par>
                        <p:par>
                          <p:cTn id="21" fill="hold">
                            <p:stCondLst>
                              <p:cond delay="3500"/>
                            </p:stCondLst>
                            <p:childTnLst>
                              <p:par>
                                <p:cTn id="22" presetID="10" presetClass="entr" presetSubtype="0" fill="hold" grpId="0" nodeType="afterEffect">
                                  <p:stCondLst>
                                    <p:cond delay="0"/>
                                  </p:stCondLst>
                                  <p:childTnLst>
                                    <p:set>
                                      <p:cBhvr>
                                        <p:cTn id="23" dur="1" fill="hold">
                                          <p:stCondLst>
                                            <p:cond delay="0"/>
                                          </p:stCondLst>
                                        </p:cTn>
                                        <p:tgtEl>
                                          <p:spTgt spid="3">
                                            <p:txEl>
                                              <p:pRg st="4" end="4"/>
                                            </p:txEl>
                                          </p:spTgt>
                                        </p:tgtEl>
                                        <p:attrNameLst>
                                          <p:attrName>style.visibility</p:attrName>
                                        </p:attrNameLst>
                                      </p:cBhvr>
                                      <p:to>
                                        <p:strVal val="visible"/>
                                      </p:to>
                                    </p:set>
                                    <p:animEffect transition="in" filter="fade">
                                      <p:cBhvr>
                                        <p:cTn id="24" dur="1000"/>
                                        <p:tgtEl>
                                          <p:spTgt spid="3">
                                            <p:txEl>
                                              <p:pRg st="4" end="4"/>
                                            </p:txEl>
                                          </p:spTgt>
                                        </p:tgtEl>
                                      </p:cBhvr>
                                    </p:animEffect>
                                  </p:childTnLst>
                                </p:cTn>
                              </p:par>
                            </p:childTnLst>
                          </p:cTn>
                        </p:par>
                        <p:par>
                          <p:cTn id="25" fill="hold">
                            <p:stCondLst>
                              <p:cond delay="4500"/>
                            </p:stCondLst>
                            <p:childTnLst>
                              <p:par>
                                <p:cTn id="26" presetID="10" presetClass="entr" presetSubtype="0" fill="hold" grpId="0" nodeType="afterEffect">
                                  <p:stCondLst>
                                    <p:cond delay="0"/>
                                  </p:stCondLst>
                                  <p:childTnLst>
                                    <p:set>
                                      <p:cBhvr>
                                        <p:cTn id="27" dur="1" fill="hold">
                                          <p:stCondLst>
                                            <p:cond delay="0"/>
                                          </p:stCondLst>
                                        </p:cTn>
                                        <p:tgtEl>
                                          <p:spTgt spid="3">
                                            <p:txEl>
                                              <p:pRg st="6" end="6"/>
                                            </p:txEl>
                                          </p:spTgt>
                                        </p:tgtEl>
                                        <p:attrNameLst>
                                          <p:attrName>style.visibility</p:attrName>
                                        </p:attrNameLst>
                                      </p:cBhvr>
                                      <p:to>
                                        <p:strVal val="visible"/>
                                      </p:to>
                                    </p:set>
                                    <p:animEffect transition="in" filter="fade">
                                      <p:cBhvr>
                                        <p:cTn id="28" dur="10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uiExpand="1" build="allAtOnce"/>
    </p:bld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3BB7B395-4FC7-8272-C756-CF1CDD951CE7}"/>
            </a:ext>
          </a:extLst>
        </p:cNvPr>
        <p:cNvGrpSpPr/>
        <p:nvPr/>
      </p:nvGrpSpPr>
      <p:grpSpPr>
        <a:xfrm>
          <a:off x="0" y="0"/>
          <a:ext cx="0" cy="0"/>
          <a:chOff x="0" y="0"/>
          <a:chExt cx="0" cy="0"/>
        </a:xfrm>
      </p:grpSpPr>
      <p:sp>
        <p:nvSpPr>
          <p:cNvPr id="9" name="Title 8">
            <a:extLst>
              <a:ext uri="{FF2B5EF4-FFF2-40B4-BE49-F238E27FC236}">
                <a16:creationId xmlns:a16="http://schemas.microsoft.com/office/drawing/2014/main" id="{FCA84D0A-6812-9E00-7D04-16CB9557BD04}"/>
              </a:ext>
            </a:extLst>
          </p:cNvPr>
          <p:cNvSpPr>
            <a:spLocks noGrp="1"/>
          </p:cNvSpPr>
          <p:nvPr>
            <p:ph type="title"/>
          </p:nvPr>
        </p:nvSpPr>
        <p:spPr>
          <a:xfrm>
            <a:off x="991202" y="-1714442"/>
            <a:ext cx="10515600" cy="1325563"/>
          </a:xfrm>
        </p:spPr>
        <p:txBody>
          <a:bodyPr/>
          <a:lstStyle/>
          <a:p>
            <a:r>
              <a:rPr lang="en-US" dirty="0"/>
              <a:t>South Asian communities in Bradford</a:t>
            </a:r>
          </a:p>
        </p:txBody>
      </p:sp>
      <p:sp>
        <p:nvSpPr>
          <p:cNvPr id="4" name="Slide Question">
            <a:extLst>
              <a:ext uri="{FF2B5EF4-FFF2-40B4-BE49-F238E27FC236}">
                <a16:creationId xmlns:a16="http://schemas.microsoft.com/office/drawing/2014/main" id="{707AB3CB-9D64-C94F-B567-3BCA10E7C237}"/>
              </a:ext>
            </a:extLst>
          </p:cNvPr>
          <p:cNvSpPr txBox="1"/>
          <p:nvPr/>
        </p:nvSpPr>
        <p:spPr>
          <a:xfrm>
            <a:off x="0" y="-110389"/>
            <a:ext cx="8686800" cy="356123"/>
          </a:xfrm>
          <a:prstGeom prst="rect">
            <a:avLst/>
          </a:prstGeom>
          <a:noFill/>
        </p:spPr>
        <p:txBody>
          <a:bodyPr wrap="square">
            <a:spAutoFit/>
          </a:bodyPr>
          <a:lstStyle/>
          <a:p>
            <a:pPr>
              <a:lnSpc>
                <a:spcPts val="2420"/>
              </a:lnSpc>
            </a:pPr>
            <a:r>
              <a:rPr lang="en-GB" sz="1100" dirty="0">
                <a:solidFill>
                  <a:schemeClr val="bg1"/>
                </a:solidFill>
                <a:effectLst/>
                <a:latin typeface="Superclarendon Rg" panose="02000505080000020003" pitchFamily="2" charset="77"/>
              </a:rPr>
              <a:t>How does Bradford benefit from being a multicultural city today?</a:t>
            </a:r>
          </a:p>
        </p:txBody>
      </p:sp>
      <p:pic>
        <p:nvPicPr>
          <p:cNvPr id="11" name="Picture 10">
            <a:extLst>
              <a:ext uri="{FF2B5EF4-FFF2-40B4-BE49-F238E27FC236}">
                <a16:creationId xmlns:a16="http://schemas.microsoft.com/office/drawing/2014/main" id="{F35432C5-CFA9-2251-F90A-7317652A860E}"/>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196073" y="270403"/>
            <a:ext cx="2256090" cy="404692"/>
          </a:xfrm>
          <a:prstGeom prst="rect">
            <a:avLst/>
          </a:prstGeom>
        </p:spPr>
      </p:pic>
      <p:sp>
        <p:nvSpPr>
          <p:cNvPr id="3" name="Text ">
            <a:extLst>
              <a:ext uri="{FF2B5EF4-FFF2-40B4-BE49-F238E27FC236}">
                <a16:creationId xmlns:a16="http://schemas.microsoft.com/office/drawing/2014/main" id="{5AD3031A-C859-BE25-13DA-C91B68F7B828}"/>
              </a:ext>
            </a:extLst>
          </p:cNvPr>
          <p:cNvSpPr txBox="1"/>
          <p:nvPr/>
        </p:nvSpPr>
        <p:spPr>
          <a:xfrm>
            <a:off x="585623" y="810976"/>
            <a:ext cx="5663379" cy="1896673"/>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By the 1970s, South Asian communities in Bradford were growing, including lots of grocery shops, butchers, and cafés. </a:t>
            </a:r>
          </a:p>
          <a:p>
            <a:endParaRPr lang="en-GB" sz="1400" dirty="0">
              <a:latin typeface="Linkpen 17a Print" panose="03050602060000000000" pitchFamily="66" charset="77"/>
            </a:endParaRPr>
          </a:p>
          <a:p>
            <a:pPr>
              <a:lnSpc>
                <a:spcPct val="150000"/>
              </a:lnSpc>
            </a:pPr>
            <a:r>
              <a:rPr lang="en-GB" sz="1400" dirty="0">
                <a:latin typeface="Linkpen 17a Print" panose="03050602060000000000" pitchFamily="66" charset="77"/>
              </a:rPr>
              <a:t>Important places of worship also opened, like the first purpose-built Sikh temple in 1972. </a:t>
            </a:r>
          </a:p>
        </p:txBody>
      </p:sp>
      <p:sp>
        <p:nvSpPr>
          <p:cNvPr id="8" name="TextBox 7">
            <a:extLst>
              <a:ext uri="{FF2B5EF4-FFF2-40B4-BE49-F238E27FC236}">
                <a16:creationId xmlns:a16="http://schemas.microsoft.com/office/drawing/2014/main" id="{42CE26B1-3E5F-D44A-DAC5-3615732509C2}"/>
              </a:ext>
            </a:extLst>
          </p:cNvPr>
          <p:cNvSpPr txBox="1"/>
          <p:nvPr/>
        </p:nvSpPr>
        <p:spPr>
          <a:xfrm>
            <a:off x="585624" y="2843531"/>
            <a:ext cx="5663379" cy="2650726"/>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By 1985, Bradford had their first Asian Lord Mayor, </a:t>
            </a:r>
            <a:r>
              <a:rPr lang="en-GB" sz="1400" dirty="0" err="1">
                <a:latin typeface="Linkpen 17a Print" panose="03050602060000000000" pitchFamily="66" charset="77"/>
              </a:rPr>
              <a:t>Momammed</a:t>
            </a:r>
            <a:r>
              <a:rPr lang="en-GB" sz="1400" dirty="0">
                <a:latin typeface="Linkpen 17a Print" panose="03050602060000000000" pitchFamily="66" charset="77"/>
              </a:rPr>
              <a:t> </a:t>
            </a:r>
            <a:r>
              <a:rPr lang="en-GB" sz="1400" dirty="0" err="1">
                <a:solidFill>
                  <a:srgbClr val="000000"/>
                </a:solidFill>
                <a:latin typeface="Linkpen 17a Print" panose="03050602060000000000" pitchFamily="66" charset="77"/>
                <a:ea typeface="+mn-lt"/>
                <a:cs typeface="+mn-lt"/>
              </a:rPr>
              <a:t>Ajeeb</a:t>
            </a:r>
            <a:r>
              <a:rPr lang="en-GB" sz="1400" dirty="0">
                <a:latin typeface="Linkpen 17a Print" panose="03050602060000000000" pitchFamily="66" charset="77"/>
              </a:rPr>
              <a:t>.  </a:t>
            </a:r>
            <a:endParaRPr lang="en-US" sz="1400" dirty="0">
              <a:latin typeface="Linkpen 17a Print" panose="03050602060000000000" pitchFamily="66" charset="77"/>
            </a:endParaRPr>
          </a:p>
          <a:p>
            <a:pPr>
              <a:lnSpc>
                <a:spcPct val="150000"/>
              </a:lnSpc>
            </a:pPr>
            <a:endParaRPr lang="en-GB" sz="1400" dirty="0">
              <a:latin typeface="Linkpen 17a Print" panose="03050602060000000000" pitchFamily="66" charset="77"/>
            </a:endParaRPr>
          </a:p>
          <a:p>
            <a:pPr>
              <a:lnSpc>
                <a:spcPct val="150000"/>
              </a:lnSpc>
            </a:pPr>
            <a:r>
              <a:rPr lang="en-GB" sz="1400" dirty="0">
                <a:latin typeface="Linkpen 17a Print" panose="03050602060000000000" pitchFamily="66" charset="77"/>
              </a:rPr>
              <a:t>In 2001 The Mughal Gardens in Lister Park, which celebrated Bradford’s connection with South Asia opened. By this time around 85,565 people in Bradford had South Asian heritage, including Pakistani, Indian and Bangladeshi communities. </a:t>
            </a:r>
          </a:p>
        </p:txBody>
      </p:sp>
      <p:sp>
        <p:nvSpPr>
          <p:cNvPr id="10" name="Rectangle 9" descr="A photograph of the Asian Women's Walking Group in Bradford at a park. ">
            <a:extLst>
              <a:ext uri="{FF2B5EF4-FFF2-40B4-BE49-F238E27FC236}">
                <a16:creationId xmlns:a16="http://schemas.microsoft.com/office/drawing/2014/main" id="{D74AA6D5-C4A6-2282-AB22-FBE3811848A7}"/>
              </a:ext>
            </a:extLst>
          </p:cNvPr>
          <p:cNvSpPr/>
          <p:nvPr/>
        </p:nvSpPr>
        <p:spPr>
          <a:xfrm>
            <a:off x="6524868" y="245734"/>
            <a:ext cx="5393154" cy="6144792"/>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a:extLst>
              <a:ext uri="{FF2B5EF4-FFF2-40B4-BE49-F238E27FC236}">
                <a16:creationId xmlns:a16="http://schemas.microsoft.com/office/drawing/2014/main" id="{9EDC4EAF-C28F-A8D0-4880-E0515344919B}"/>
              </a:ext>
            </a:extLst>
          </p:cNvPr>
          <p:cNvSpPr txBox="1"/>
          <p:nvPr/>
        </p:nvSpPr>
        <p:spPr>
          <a:xfrm>
            <a:off x="6524868" y="5356475"/>
            <a:ext cx="3302086" cy="261610"/>
          </a:xfrm>
          <a:prstGeom prst="rect">
            <a:avLst/>
          </a:prstGeom>
          <a:noFill/>
        </p:spPr>
        <p:txBody>
          <a:bodyPr wrap="square" lIns="91440" tIns="45720" rIns="91440" bIns="45720" anchor="t">
            <a:spAutoFit/>
          </a:bodyPr>
          <a:lstStyle/>
          <a:p>
            <a:r>
              <a:rPr lang="en-GB" sz="1100" kern="1200" dirty="0">
                <a:solidFill>
                  <a:schemeClr val="bg2"/>
                </a:solidFill>
                <a:effectLst/>
                <a:latin typeface="+mn-lt"/>
                <a:ea typeface="+mn-ea"/>
                <a:cs typeface="+mn-cs"/>
              </a:rPr>
              <a:t>© </a:t>
            </a:r>
            <a:r>
              <a:rPr lang="en-GB" sz="1100" dirty="0">
                <a:solidFill>
                  <a:schemeClr val="bg2"/>
                </a:solidFill>
                <a:ea typeface="+mn-lt"/>
                <a:cs typeface="+mn-lt"/>
              </a:rPr>
              <a:t>Historic England Archive</a:t>
            </a:r>
            <a:endParaRPr lang="en-GB" sz="1100" dirty="0">
              <a:solidFill>
                <a:schemeClr val="bg2"/>
              </a:solidFill>
            </a:endParaRPr>
          </a:p>
        </p:txBody>
      </p:sp>
      <p:pic>
        <p:nvPicPr>
          <p:cNvPr id="2" name="Picture 1">
            <a:extLst>
              <a:ext uri="{FF2B5EF4-FFF2-40B4-BE49-F238E27FC236}">
                <a16:creationId xmlns:a16="http://schemas.microsoft.com/office/drawing/2014/main" id="{69CBC87A-86B9-CFD9-D4E0-8801AEED9FEE}"/>
              </a:ext>
              <a:ext uri="{C183D7F6-B498-43B3-948B-1728B52AA6E4}">
                <adec:decorative xmlns:adec="http://schemas.microsoft.com/office/drawing/2017/decorative" val="1"/>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0" y="5487658"/>
            <a:ext cx="12193280" cy="1531088"/>
          </a:xfrm>
          <a:prstGeom prst="rect">
            <a:avLst/>
          </a:prstGeom>
        </p:spPr>
      </p:pic>
      <p:pic>
        <p:nvPicPr>
          <p:cNvPr id="13" name="Picture 12">
            <a:extLst>
              <a:ext uri="{FF2B5EF4-FFF2-40B4-BE49-F238E27FC236}">
                <a16:creationId xmlns:a16="http://schemas.microsoft.com/office/drawing/2014/main" id="{04CCA42E-D3F2-AD73-5292-1938E35A0A21}"/>
              </a:ext>
              <a:ext uri="{C183D7F6-B498-43B3-948B-1728B52AA6E4}">
                <adec:decorative xmlns:adec="http://schemas.microsoft.com/office/drawing/2017/decorative" val="1"/>
              </a:ext>
            </a:extLst>
          </p:cNvPr>
          <p:cNvPicPr>
            <a:picLocks noChangeAspect="1"/>
          </p:cNvPicPr>
          <p:nvPr/>
        </p:nvPicPr>
        <p:blipFill>
          <a:blip r:embed="rId6" cstate="screen">
            <a:extLst>
              <a:ext uri="{28A0092B-C50C-407E-A947-70E740481C1C}">
                <a14:useLocalDpi xmlns:a14="http://schemas.microsoft.com/office/drawing/2010/main"/>
              </a:ext>
            </a:extLst>
          </a:blip>
          <a:srcRect/>
          <a:stretch/>
        </p:blipFill>
        <p:spPr>
          <a:xfrm>
            <a:off x="10724972" y="5648770"/>
            <a:ext cx="1468308" cy="1209230"/>
          </a:xfrm>
          <a:prstGeom prst="rect">
            <a:avLst/>
          </a:prstGeom>
        </p:spPr>
      </p:pic>
    </p:spTree>
    <p:extLst>
      <p:ext uri="{BB962C8B-B14F-4D97-AF65-F5344CB8AC3E}">
        <p14:creationId xmlns:p14="http://schemas.microsoft.com/office/powerpoint/2010/main" val="35243419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childTnLst>
                                </p:cTn>
                              </p:par>
                            </p:childTnLst>
                          </p:cTn>
                        </p:par>
                        <p:par>
                          <p:cTn id="8" fill="hold">
                            <p:stCondLst>
                              <p:cond delay="1000"/>
                            </p:stCondLst>
                            <p:childTnLst>
                              <p:par>
                                <p:cTn id="9" presetID="10" presetClass="entr" presetSubtype="0" fill="hold" nodeType="after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animEffect transition="in" filter="fade">
                                      <p:cBhvr>
                                        <p:cTn id="11" dur="1000"/>
                                        <p:tgtEl>
                                          <p:spTgt spid="3">
                                            <p:txEl>
                                              <p:pRg st="2" end="2"/>
                                            </p:txEl>
                                          </p:spTgt>
                                        </p:tgtEl>
                                      </p:cBhvr>
                                    </p:animEffect>
                                  </p:childTnLst>
                                </p:cTn>
                              </p:par>
                            </p:childTnLst>
                          </p:cTn>
                        </p:par>
                        <p:par>
                          <p:cTn id="12" fill="hold">
                            <p:stCondLst>
                              <p:cond delay="2000"/>
                            </p:stCondLst>
                            <p:childTnLst>
                              <p:par>
                                <p:cTn id="13" presetID="10" presetClass="entr" presetSubtype="0" fill="hold" nodeType="afterEffect">
                                  <p:stCondLst>
                                    <p:cond delay="0"/>
                                  </p:stCondLst>
                                  <p:childTnLst>
                                    <p:set>
                                      <p:cBhvr>
                                        <p:cTn id="14" dur="1" fill="hold">
                                          <p:stCondLst>
                                            <p:cond delay="0"/>
                                          </p:stCondLst>
                                        </p:cTn>
                                        <p:tgtEl>
                                          <p:spTgt spid="8">
                                            <p:txEl>
                                              <p:pRg st="0" end="0"/>
                                            </p:txEl>
                                          </p:spTgt>
                                        </p:tgtEl>
                                        <p:attrNameLst>
                                          <p:attrName>style.visibility</p:attrName>
                                        </p:attrNameLst>
                                      </p:cBhvr>
                                      <p:to>
                                        <p:strVal val="visible"/>
                                      </p:to>
                                    </p:set>
                                    <p:animEffect transition="in" filter="fade">
                                      <p:cBhvr>
                                        <p:cTn id="15" dur="1000"/>
                                        <p:tgtEl>
                                          <p:spTgt spid="8">
                                            <p:txEl>
                                              <p:pRg st="0" end="0"/>
                                            </p:txEl>
                                          </p:spTgt>
                                        </p:tgtEl>
                                      </p:cBhvr>
                                    </p:animEffect>
                                  </p:childTnLst>
                                </p:cTn>
                              </p:par>
                            </p:childTnLst>
                          </p:cTn>
                        </p:par>
                        <p:par>
                          <p:cTn id="16" fill="hold">
                            <p:stCondLst>
                              <p:cond delay="3000"/>
                            </p:stCondLst>
                            <p:childTnLst>
                              <p:par>
                                <p:cTn id="17" presetID="10" presetClass="entr" presetSubtype="0" fill="hold" nodeType="afterEffect">
                                  <p:stCondLst>
                                    <p:cond delay="0"/>
                                  </p:stCondLst>
                                  <p:childTnLst>
                                    <p:set>
                                      <p:cBhvr>
                                        <p:cTn id="18" dur="1" fill="hold">
                                          <p:stCondLst>
                                            <p:cond delay="0"/>
                                          </p:stCondLst>
                                        </p:cTn>
                                        <p:tgtEl>
                                          <p:spTgt spid="8">
                                            <p:txEl>
                                              <p:pRg st="2" end="2"/>
                                            </p:txEl>
                                          </p:spTgt>
                                        </p:tgtEl>
                                        <p:attrNameLst>
                                          <p:attrName>style.visibility</p:attrName>
                                        </p:attrNameLst>
                                      </p:cBhvr>
                                      <p:to>
                                        <p:strVal val="visible"/>
                                      </p:to>
                                    </p:set>
                                    <p:animEffect transition="in" filter="fade">
                                      <p:cBhvr>
                                        <p:cTn id="19" dur="1000"/>
                                        <p:tgtEl>
                                          <p:spTgt spid="8">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458E7685-5428-E959-D72C-34A3BDAEFFB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748211F-6FE2-D91B-5DE9-737828D79E59}"/>
              </a:ext>
            </a:extLst>
          </p:cNvPr>
          <p:cNvSpPr>
            <a:spLocks noGrp="1"/>
          </p:cNvSpPr>
          <p:nvPr>
            <p:ph type="title"/>
          </p:nvPr>
        </p:nvSpPr>
        <p:spPr>
          <a:xfrm>
            <a:off x="2922975" y="-1770381"/>
            <a:ext cx="5563479" cy="1325563"/>
          </a:xfrm>
        </p:spPr>
        <p:txBody>
          <a:bodyPr/>
          <a:lstStyle/>
          <a:p>
            <a:r>
              <a:rPr lang="en-US" dirty="0"/>
              <a:t>Migration in the 1960’s</a:t>
            </a:r>
          </a:p>
        </p:txBody>
      </p:sp>
      <p:sp>
        <p:nvSpPr>
          <p:cNvPr id="4" name="Slide Question">
            <a:extLst>
              <a:ext uri="{FF2B5EF4-FFF2-40B4-BE49-F238E27FC236}">
                <a16:creationId xmlns:a16="http://schemas.microsoft.com/office/drawing/2014/main" id="{918AB0FD-D6DF-52D5-18F7-3145D0CE005C}"/>
              </a:ext>
            </a:extLst>
          </p:cNvPr>
          <p:cNvSpPr txBox="1"/>
          <p:nvPr/>
        </p:nvSpPr>
        <p:spPr>
          <a:xfrm>
            <a:off x="0" y="-110389"/>
            <a:ext cx="8686800" cy="356123"/>
          </a:xfrm>
          <a:prstGeom prst="rect">
            <a:avLst/>
          </a:prstGeom>
          <a:noFill/>
        </p:spPr>
        <p:txBody>
          <a:bodyPr wrap="square">
            <a:spAutoFit/>
          </a:bodyPr>
          <a:lstStyle/>
          <a:p>
            <a:pPr>
              <a:lnSpc>
                <a:spcPts val="2420"/>
              </a:lnSpc>
            </a:pPr>
            <a:r>
              <a:rPr lang="en-GB" sz="1100" dirty="0">
                <a:solidFill>
                  <a:schemeClr val="bg1"/>
                </a:solidFill>
                <a:effectLst/>
                <a:latin typeface="Superclarendon Rg" panose="02000505080000020003" pitchFamily="2" charset="77"/>
              </a:rPr>
              <a:t>How does Bradford benefit from being a multicultural city today?</a:t>
            </a:r>
          </a:p>
        </p:txBody>
      </p:sp>
      <p:pic>
        <p:nvPicPr>
          <p:cNvPr id="11" name="Picture 10">
            <a:extLst>
              <a:ext uri="{FF2B5EF4-FFF2-40B4-BE49-F238E27FC236}">
                <a16:creationId xmlns:a16="http://schemas.microsoft.com/office/drawing/2014/main" id="{85E7BDBE-E95A-4947-7F91-BF23CD952BC0}"/>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9595647" y="338621"/>
            <a:ext cx="2256090" cy="404692"/>
          </a:xfrm>
          <a:prstGeom prst="rect">
            <a:avLst/>
          </a:prstGeom>
        </p:spPr>
      </p:pic>
      <p:pic>
        <p:nvPicPr>
          <p:cNvPr id="6" name="Picture 5" descr="A map of the caribbean islands&#10;&#10;">
            <a:extLst>
              <a:ext uri="{FF2B5EF4-FFF2-40B4-BE49-F238E27FC236}">
                <a16:creationId xmlns:a16="http://schemas.microsoft.com/office/drawing/2014/main" id="{85248A97-0ED6-6D5D-35DC-824C486CD6A4}"/>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500032" y="580163"/>
            <a:ext cx="8100635" cy="4079213"/>
          </a:xfrm>
          <a:prstGeom prst="rect">
            <a:avLst/>
          </a:prstGeom>
        </p:spPr>
      </p:pic>
      <p:sp>
        <p:nvSpPr>
          <p:cNvPr id="10" name="TextBox 9">
            <a:extLst>
              <a:ext uri="{FF2B5EF4-FFF2-40B4-BE49-F238E27FC236}">
                <a16:creationId xmlns:a16="http://schemas.microsoft.com/office/drawing/2014/main" id="{E12B0ACF-515F-41A7-E889-02EC6514A6AA}"/>
              </a:ext>
            </a:extLst>
          </p:cNvPr>
          <p:cNvSpPr txBox="1"/>
          <p:nvPr/>
        </p:nvSpPr>
        <p:spPr>
          <a:xfrm>
            <a:off x="8686800" y="973800"/>
            <a:ext cx="3005168" cy="3620222"/>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In 1964, West Indian families began settling in Bradford, adding to the city’s growing diversity. Around half of these families came from the island of Dominica, while others arrived from Jamaica, Barbados, and other parts of the Caribbean. </a:t>
            </a:r>
          </a:p>
        </p:txBody>
      </p:sp>
      <p:sp>
        <p:nvSpPr>
          <p:cNvPr id="3" name="Text ">
            <a:extLst>
              <a:ext uri="{FF2B5EF4-FFF2-40B4-BE49-F238E27FC236}">
                <a16:creationId xmlns:a16="http://schemas.microsoft.com/office/drawing/2014/main" id="{A38CD978-9367-DBDB-037F-96488AA45A7E}"/>
              </a:ext>
            </a:extLst>
          </p:cNvPr>
          <p:cNvSpPr txBox="1"/>
          <p:nvPr/>
        </p:nvSpPr>
        <p:spPr>
          <a:xfrm>
            <a:off x="500032" y="4744494"/>
            <a:ext cx="10931608" cy="711733"/>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They came to Bradford looking for work and a better life, and they became an important part of the community, bringing their own cultures, traditions, and skills to the city.</a:t>
            </a:r>
          </a:p>
        </p:txBody>
      </p:sp>
      <p:pic>
        <p:nvPicPr>
          <p:cNvPr id="8" name="Picture 7">
            <a:extLst>
              <a:ext uri="{FF2B5EF4-FFF2-40B4-BE49-F238E27FC236}">
                <a16:creationId xmlns:a16="http://schemas.microsoft.com/office/drawing/2014/main" id="{2628790A-FD7C-9D2A-A334-8C43F7C927AA}"/>
              </a:ext>
              <a:ext uri="{C183D7F6-B498-43B3-948B-1728B52AA6E4}">
                <adec:decorative xmlns:adec="http://schemas.microsoft.com/office/drawing/2017/decorative" val="1"/>
              </a:ext>
            </a:extLst>
          </p:cNvPr>
          <p:cNvPicPr>
            <a:picLocks noChangeAspect="1"/>
          </p:cNvPicPr>
          <p:nvPr/>
        </p:nvPicPr>
        <p:blipFill>
          <a:blip r:embed="rId6" cstate="screen">
            <a:extLst>
              <a:ext uri="{28A0092B-C50C-407E-A947-70E740481C1C}">
                <a14:useLocalDpi xmlns:a14="http://schemas.microsoft.com/office/drawing/2010/main"/>
              </a:ext>
            </a:extLst>
          </a:blip>
          <a:srcRect/>
          <a:stretch/>
        </p:blipFill>
        <p:spPr>
          <a:xfrm>
            <a:off x="0" y="5477384"/>
            <a:ext cx="12193280" cy="1531088"/>
          </a:xfrm>
          <a:prstGeom prst="rect">
            <a:avLst/>
          </a:prstGeom>
        </p:spPr>
      </p:pic>
      <p:pic>
        <p:nvPicPr>
          <p:cNvPr id="13" name="Picture 12">
            <a:extLst>
              <a:ext uri="{FF2B5EF4-FFF2-40B4-BE49-F238E27FC236}">
                <a16:creationId xmlns:a16="http://schemas.microsoft.com/office/drawing/2014/main" id="{297A9CB8-262B-9425-4C4D-4FDD27C500AA}"/>
              </a:ext>
              <a:ext uri="{C183D7F6-B498-43B3-948B-1728B52AA6E4}">
                <adec:decorative xmlns:adec="http://schemas.microsoft.com/office/drawing/2017/decorative" val="1"/>
              </a:ext>
            </a:extLst>
          </p:cNvPr>
          <p:cNvPicPr>
            <a:picLocks noChangeAspect="1"/>
          </p:cNvPicPr>
          <p:nvPr/>
        </p:nvPicPr>
        <p:blipFill>
          <a:blip r:embed="rId7" cstate="screen">
            <a:extLst>
              <a:ext uri="{28A0092B-C50C-407E-A947-70E740481C1C}">
                <a14:useLocalDpi xmlns:a14="http://schemas.microsoft.com/office/drawing/2010/main"/>
              </a:ext>
            </a:extLst>
          </a:blip>
          <a:srcRect/>
          <a:stretch/>
        </p:blipFill>
        <p:spPr>
          <a:xfrm>
            <a:off x="10723692" y="5648770"/>
            <a:ext cx="1468308" cy="1209230"/>
          </a:xfrm>
          <a:prstGeom prst="rect">
            <a:avLst/>
          </a:prstGeom>
        </p:spPr>
      </p:pic>
    </p:spTree>
    <p:extLst>
      <p:ext uri="{BB962C8B-B14F-4D97-AF65-F5344CB8AC3E}">
        <p14:creationId xmlns:p14="http://schemas.microsoft.com/office/powerpoint/2010/main" val="22685814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1000"/>
                                        <p:tgtEl>
                                          <p:spTgt spid="6"/>
                                        </p:tgtEl>
                                      </p:cBhvr>
                                    </p:animEffect>
                                  </p:childTnLst>
                                </p:cTn>
                              </p:par>
                            </p:childTnLst>
                          </p:cTn>
                        </p:par>
                        <p:par>
                          <p:cTn id="8" fill="hold">
                            <p:stCondLst>
                              <p:cond delay="1000"/>
                            </p:stCondLst>
                            <p:childTnLst>
                              <p:par>
                                <p:cTn id="9" presetID="10" presetClass="entr" presetSubtype="0"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1000"/>
                                        <p:tgtEl>
                                          <p:spTgt spid="10"/>
                                        </p:tgtEl>
                                      </p:cBhvr>
                                    </p:animEffect>
                                  </p:childTnLst>
                                </p:cTn>
                              </p:par>
                            </p:childTnLst>
                          </p:cTn>
                        </p:par>
                        <p:par>
                          <p:cTn id="12" fill="hold">
                            <p:stCondLst>
                              <p:cond delay="2000"/>
                            </p:stCondLst>
                            <p:childTnLst>
                              <p:par>
                                <p:cTn id="13" presetID="10" presetClass="entr" presetSubtype="0" fill="hold" grpId="0" nodeType="afterEffect">
                                  <p:stCondLst>
                                    <p:cond delay="0"/>
                                  </p:stCondLst>
                                  <p:childTnLst>
                                    <p:set>
                                      <p:cBhvr>
                                        <p:cTn id="14" dur="1" fill="hold">
                                          <p:stCondLst>
                                            <p:cond delay="0"/>
                                          </p:stCondLst>
                                        </p:cTn>
                                        <p:tgtEl>
                                          <p:spTgt spid="3">
                                            <p:txEl>
                                              <p:pRg st="0" end="0"/>
                                            </p:txEl>
                                          </p:spTgt>
                                        </p:tgtEl>
                                        <p:attrNameLst>
                                          <p:attrName>style.visibility</p:attrName>
                                        </p:attrNameLst>
                                      </p:cBhvr>
                                      <p:to>
                                        <p:strVal val="visible"/>
                                      </p:to>
                                    </p:set>
                                    <p:animEffect transition="in" filter="fade">
                                      <p:cBhvr>
                                        <p:cTn id="15" dur="1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3" grpId="0" build="allAtOnce"/>
    </p:bld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DE2EA79F-2462-EBE5-4F1D-E052E2F1F5E1}"/>
            </a:ext>
          </a:extLst>
        </p:cNvPr>
        <p:cNvGrpSpPr/>
        <p:nvPr/>
      </p:nvGrpSpPr>
      <p:grpSpPr>
        <a:xfrm>
          <a:off x="0" y="0"/>
          <a:ext cx="0" cy="0"/>
          <a:chOff x="0" y="0"/>
          <a:chExt cx="0" cy="0"/>
        </a:xfrm>
      </p:grpSpPr>
      <p:sp>
        <p:nvSpPr>
          <p:cNvPr id="9" name="Title 8">
            <a:extLst>
              <a:ext uri="{FF2B5EF4-FFF2-40B4-BE49-F238E27FC236}">
                <a16:creationId xmlns:a16="http://schemas.microsoft.com/office/drawing/2014/main" id="{081D4FFE-DE52-8667-4E0B-04AF5BF10B2E}"/>
              </a:ext>
            </a:extLst>
          </p:cNvPr>
          <p:cNvSpPr>
            <a:spLocks noGrp="1"/>
          </p:cNvSpPr>
          <p:nvPr>
            <p:ph type="title"/>
          </p:nvPr>
        </p:nvSpPr>
        <p:spPr>
          <a:xfrm>
            <a:off x="2440969" y="-1692536"/>
            <a:ext cx="6590016" cy="1325563"/>
          </a:xfrm>
        </p:spPr>
        <p:txBody>
          <a:bodyPr/>
          <a:lstStyle/>
          <a:p>
            <a:r>
              <a:rPr lang="en-US" dirty="0"/>
              <a:t>Bradford City of Sanctuary</a:t>
            </a:r>
          </a:p>
        </p:txBody>
      </p:sp>
      <p:sp>
        <p:nvSpPr>
          <p:cNvPr id="4" name="Slide Question">
            <a:extLst>
              <a:ext uri="{FF2B5EF4-FFF2-40B4-BE49-F238E27FC236}">
                <a16:creationId xmlns:a16="http://schemas.microsoft.com/office/drawing/2014/main" id="{640A21CB-819E-62F1-D783-E6E2B36FBD9F}"/>
              </a:ext>
            </a:extLst>
          </p:cNvPr>
          <p:cNvSpPr txBox="1"/>
          <p:nvPr/>
        </p:nvSpPr>
        <p:spPr>
          <a:xfrm>
            <a:off x="0" y="-110389"/>
            <a:ext cx="8686800" cy="356123"/>
          </a:xfrm>
          <a:prstGeom prst="rect">
            <a:avLst/>
          </a:prstGeom>
          <a:noFill/>
        </p:spPr>
        <p:txBody>
          <a:bodyPr wrap="square">
            <a:spAutoFit/>
          </a:bodyPr>
          <a:lstStyle/>
          <a:p>
            <a:pPr>
              <a:lnSpc>
                <a:spcPts val="2420"/>
              </a:lnSpc>
            </a:pPr>
            <a:r>
              <a:rPr lang="en-GB" sz="1100" dirty="0">
                <a:solidFill>
                  <a:schemeClr val="bg1"/>
                </a:solidFill>
                <a:effectLst/>
                <a:latin typeface="Superclarendon Rg" panose="02000505080000020003" pitchFamily="2" charset="77"/>
              </a:rPr>
              <a:t>How does Bradford benefit from being a multicultural city today?</a:t>
            </a:r>
          </a:p>
        </p:txBody>
      </p:sp>
      <p:sp>
        <p:nvSpPr>
          <p:cNvPr id="7" name="TextBox 6">
            <a:extLst>
              <a:ext uri="{FF2B5EF4-FFF2-40B4-BE49-F238E27FC236}">
                <a16:creationId xmlns:a16="http://schemas.microsoft.com/office/drawing/2014/main" id="{957CDE31-0A83-A8CF-0C57-66C75C7F10E5}"/>
              </a:ext>
            </a:extLst>
          </p:cNvPr>
          <p:cNvSpPr txBox="1"/>
          <p:nvPr/>
        </p:nvSpPr>
        <p:spPr>
          <a:xfrm>
            <a:off x="661625" y="559846"/>
            <a:ext cx="10868749" cy="1538883"/>
          </a:xfrm>
          <a:prstGeom prst="rect">
            <a:avLst/>
          </a:prstGeom>
          <a:noFill/>
        </p:spPr>
        <p:txBody>
          <a:bodyPr wrap="square">
            <a:spAutoFit/>
          </a:bodyPr>
          <a:lstStyle/>
          <a:p>
            <a:pPr>
              <a:lnSpc>
                <a:spcPct val="150000"/>
              </a:lnSpc>
            </a:pPr>
            <a:r>
              <a:rPr lang="en-GB" sz="1600" dirty="0">
                <a:latin typeface="Linkpen 17a Print" panose="03050602060000000000" pitchFamily="66" charset="77"/>
              </a:rPr>
              <a:t>In 2008, people from different groups, including religious communities, helped make Bradford a "City of Sanctuary." This meant they worked together to make the city a safe and welcoming place for people who had to flee their home countries because of danger or war.</a:t>
            </a:r>
          </a:p>
        </p:txBody>
      </p:sp>
      <p:sp>
        <p:nvSpPr>
          <p:cNvPr id="3" name="Text ">
            <a:extLst>
              <a:ext uri="{FF2B5EF4-FFF2-40B4-BE49-F238E27FC236}">
                <a16:creationId xmlns:a16="http://schemas.microsoft.com/office/drawing/2014/main" id="{E552513F-B762-44DD-34F1-2CC0AD21BA2F}"/>
              </a:ext>
            </a:extLst>
          </p:cNvPr>
          <p:cNvSpPr txBox="1"/>
          <p:nvPr/>
        </p:nvSpPr>
        <p:spPr>
          <a:xfrm>
            <a:off x="661625" y="2297783"/>
            <a:ext cx="6847532" cy="2646878"/>
          </a:xfrm>
          <a:prstGeom prst="rect">
            <a:avLst/>
          </a:prstGeom>
          <a:noFill/>
        </p:spPr>
        <p:txBody>
          <a:bodyPr wrap="square">
            <a:spAutoFit/>
          </a:bodyPr>
          <a:lstStyle/>
          <a:p>
            <a:pPr>
              <a:lnSpc>
                <a:spcPct val="150000"/>
              </a:lnSpc>
            </a:pPr>
            <a:r>
              <a:rPr lang="en-GB" sz="1600" dirty="0">
                <a:latin typeface="Linkpen 17a Print" panose="03050602060000000000" pitchFamily="66" charset="77"/>
              </a:rPr>
              <a:t>In 2016, Bradford welcomed 158 Syrian refugees as part of the UK government's promise to help people affected by the Syrian civil war. </a:t>
            </a:r>
          </a:p>
          <a:p>
            <a:pPr>
              <a:lnSpc>
                <a:spcPct val="150000"/>
              </a:lnSpc>
            </a:pPr>
            <a:endParaRPr lang="en-GB" sz="1600" dirty="0">
              <a:latin typeface="Linkpen 17a Print" panose="03050602060000000000" pitchFamily="66" charset="77"/>
            </a:endParaRPr>
          </a:p>
          <a:p>
            <a:pPr>
              <a:lnSpc>
                <a:spcPct val="150000"/>
              </a:lnSpc>
            </a:pPr>
            <a:r>
              <a:rPr lang="en-GB" sz="1600" dirty="0">
                <a:latin typeface="Linkpen 17a Print" panose="03050602060000000000" pitchFamily="66" charset="77"/>
              </a:rPr>
              <a:t>This was a large number compared to other places in the UK, showing how Bradford continued to support people in need from around the world.</a:t>
            </a:r>
          </a:p>
        </p:txBody>
      </p:sp>
      <p:pic>
        <p:nvPicPr>
          <p:cNvPr id="5" name="Picture 4" descr="A logo with two people holding hands, with the text &quot;Bradford City of Sanctuary&quot; around it.&#10;&#10;">
            <a:extLst>
              <a:ext uri="{FF2B5EF4-FFF2-40B4-BE49-F238E27FC236}">
                <a16:creationId xmlns:a16="http://schemas.microsoft.com/office/drawing/2014/main" id="{36668344-A6B9-D25E-A163-62D21AA483C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7901840" y="2087239"/>
            <a:ext cx="3437364" cy="3121286"/>
          </a:xfrm>
          <a:prstGeom prst="rect">
            <a:avLst/>
          </a:prstGeom>
          <a:ln w="25400">
            <a:solidFill>
              <a:schemeClr val="tx1"/>
            </a:solidFill>
          </a:ln>
        </p:spPr>
      </p:pic>
      <p:pic>
        <p:nvPicPr>
          <p:cNvPr id="11" name="Picture 10">
            <a:extLst>
              <a:ext uri="{FF2B5EF4-FFF2-40B4-BE49-F238E27FC236}">
                <a16:creationId xmlns:a16="http://schemas.microsoft.com/office/drawing/2014/main" id="{D6B23B56-43A0-B9C0-8315-9480C4824157}"/>
              </a:ext>
              <a:ext uri="{C183D7F6-B498-43B3-948B-1728B52AA6E4}">
                <adec:decorative xmlns:adec="http://schemas.microsoft.com/office/drawing/2017/decorative" val="1"/>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303026" y="5255482"/>
            <a:ext cx="2256090" cy="404692"/>
          </a:xfrm>
          <a:prstGeom prst="rect">
            <a:avLst/>
          </a:prstGeom>
        </p:spPr>
      </p:pic>
      <p:pic>
        <p:nvPicPr>
          <p:cNvPr id="8" name="Picture 7">
            <a:extLst>
              <a:ext uri="{FF2B5EF4-FFF2-40B4-BE49-F238E27FC236}">
                <a16:creationId xmlns:a16="http://schemas.microsoft.com/office/drawing/2014/main" id="{638FF6A9-9B24-DFCC-F90C-DB2ED045A8DE}"/>
              </a:ext>
              <a:ext uri="{C183D7F6-B498-43B3-948B-1728B52AA6E4}">
                <adec:decorative xmlns:adec="http://schemas.microsoft.com/office/drawing/2017/decorative" val="1"/>
              </a:ext>
            </a:extLst>
          </p:cNvPr>
          <p:cNvPicPr>
            <a:picLocks noChangeAspect="1"/>
          </p:cNvPicPr>
          <p:nvPr/>
        </p:nvPicPr>
        <p:blipFill>
          <a:blip r:embed="rId6" cstate="screen">
            <a:extLst>
              <a:ext uri="{28A0092B-C50C-407E-A947-70E740481C1C}">
                <a14:useLocalDpi xmlns:a14="http://schemas.microsoft.com/office/drawing/2010/main"/>
              </a:ext>
            </a:extLst>
          </a:blip>
          <a:srcRect/>
          <a:stretch/>
        </p:blipFill>
        <p:spPr>
          <a:xfrm>
            <a:off x="0" y="5457828"/>
            <a:ext cx="12192000" cy="1556617"/>
          </a:xfrm>
          <a:prstGeom prst="rect">
            <a:avLst/>
          </a:prstGeom>
        </p:spPr>
      </p:pic>
      <p:pic>
        <p:nvPicPr>
          <p:cNvPr id="13" name="Picture 12">
            <a:extLst>
              <a:ext uri="{FF2B5EF4-FFF2-40B4-BE49-F238E27FC236}">
                <a16:creationId xmlns:a16="http://schemas.microsoft.com/office/drawing/2014/main" id="{A1C3C75F-9113-356B-2603-37B11B5C5C98}"/>
              </a:ext>
              <a:ext uri="{C183D7F6-B498-43B3-948B-1728B52AA6E4}">
                <adec:decorative xmlns:adec="http://schemas.microsoft.com/office/drawing/2017/decorative" val="1"/>
              </a:ext>
            </a:extLst>
          </p:cNvPr>
          <p:cNvPicPr>
            <a:picLocks noChangeAspect="1"/>
          </p:cNvPicPr>
          <p:nvPr/>
        </p:nvPicPr>
        <p:blipFill>
          <a:blip r:embed="rId7" cstate="screen">
            <a:extLst>
              <a:ext uri="{28A0092B-C50C-407E-A947-70E740481C1C}">
                <a14:useLocalDpi xmlns:a14="http://schemas.microsoft.com/office/drawing/2010/main"/>
              </a:ext>
            </a:extLst>
          </a:blip>
          <a:srcRect/>
          <a:stretch/>
        </p:blipFill>
        <p:spPr>
          <a:xfrm>
            <a:off x="10724972" y="5648770"/>
            <a:ext cx="1468308" cy="1209230"/>
          </a:xfrm>
          <a:prstGeom prst="rect">
            <a:avLst/>
          </a:prstGeom>
        </p:spPr>
      </p:pic>
    </p:spTree>
    <p:extLst>
      <p:ext uri="{BB962C8B-B14F-4D97-AF65-F5344CB8AC3E}">
        <p14:creationId xmlns:p14="http://schemas.microsoft.com/office/powerpoint/2010/main" val="32339434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100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childTnLst>
                                </p:cTn>
                              </p:par>
                            </p:childTnLst>
                          </p:cTn>
                        </p:par>
                        <p:par>
                          <p:cTn id="8" fill="hold">
                            <p:stCondLst>
                              <p:cond delay="2000"/>
                            </p:stCondLst>
                            <p:childTnLst>
                              <p:par>
                                <p:cTn id="9" presetID="10" presetClass="entr" presetSubtype="0" fill="hold" grpId="0" nodeType="after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fade">
                                      <p:cBhvr>
                                        <p:cTn id="11" dur="1000"/>
                                        <p:tgtEl>
                                          <p:spTgt spid="3">
                                            <p:txEl>
                                              <p:pRg st="0" end="0"/>
                                            </p:txEl>
                                          </p:spTgt>
                                        </p:tgtEl>
                                      </p:cBhvr>
                                    </p:animEffect>
                                  </p:childTnLst>
                                </p:cTn>
                              </p:par>
                            </p:childTnLst>
                          </p:cTn>
                        </p:par>
                        <p:par>
                          <p:cTn id="12" fill="hold">
                            <p:stCondLst>
                              <p:cond delay="3000"/>
                            </p:stCondLst>
                            <p:childTnLst>
                              <p:par>
                                <p:cTn id="13" presetID="10" presetClass="entr" presetSubtype="0" fill="hold" grpId="0" nodeType="after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fade">
                                      <p:cBhvr>
                                        <p:cTn id="15" dur="1000"/>
                                        <p:tgtEl>
                                          <p:spTgt spid="3">
                                            <p:txEl>
                                              <p:pRg st="2" end="2"/>
                                            </p:txEl>
                                          </p:spTgt>
                                        </p:tgtEl>
                                      </p:cBhvr>
                                    </p:animEffect>
                                  </p:childTnLst>
                                </p:cTn>
                              </p:par>
                            </p:childTnLst>
                          </p:cTn>
                        </p:par>
                        <p:par>
                          <p:cTn id="16" fill="hold">
                            <p:stCondLst>
                              <p:cond delay="4000"/>
                            </p:stCondLst>
                            <p:childTnLst>
                              <p:par>
                                <p:cTn id="17" presetID="22" presetClass="entr" presetSubtype="2"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wipe(right)">
                                      <p:cBhvr>
                                        <p:cTn id="19"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3" grpId="0" build="allAtOnce"/>
    </p:bld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69F238FE-4EFA-377A-A32A-563BF8D2E9BC}"/>
            </a:ext>
          </a:extLst>
        </p:cNvPr>
        <p:cNvGrpSpPr/>
        <p:nvPr/>
      </p:nvGrpSpPr>
      <p:grpSpPr>
        <a:xfrm>
          <a:off x="0" y="0"/>
          <a:ext cx="0" cy="0"/>
          <a:chOff x="0" y="0"/>
          <a:chExt cx="0" cy="0"/>
        </a:xfrm>
      </p:grpSpPr>
      <p:sp>
        <p:nvSpPr>
          <p:cNvPr id="25" name="Title 24">
            <a:extLst>
              <a:ext uri="{FF2B5EF4-FFF2-40B4-BE49-F238E27FC236}">
                <a16:creationId xmlns:a16="http://schemas.microsoft.com/office/drawing/2014/main" id="{9DB932AF-E0F4-1B80-6240-D004F13E5EDC}"/>
              </a:ext>
            </a:extLst>
          </p:cNvPr>
          <p:cNvSpPr>
            <a:spLocks noGrp="1"/>
          </p:cNvSpPr>
          <p:nvPr>
            <p:ph type="title"/>
          </p:nvPr>
        </p:nvSpPr>
        <p:spPr>
          <a:xfrm>
            <a:off x="1674824" y="-1813469"/>
            <a:ext cx="5547909" cy="1325563"/>
          </a:xfrm>
        </p:spPr>
        <p:txBody>
          <a:bodyPr/>
          <a:lstStyle/>
          <a:p>
            <a:r>
              <a:rPr lang="en-US" dirty="0"/>
              <a:t>Languages and religions</a:t>
            </a:r>
          </a:p>
        </p:txBody>
      </p:sp>
      <p:sp>
        <p:nvSpPr>
          <p:cNvPr id="4" name="Slide Question">
            <a:extLst>
              <a:ext uri="{FF2B5EF4-FFF2-40B4-BE49-F238E27FC236}">
                <a16:creationId xmlns:a16="http://schemas.microsoft.com/office/drawing/2014/main" id="{9DCFC162-D533-3C4B-AA77-D58AF1F82363}"/>
              </a:ext>
            </a:extLst>
          </p:cNvPr>
          <p:cNvSpPr txBox="1"/>
          <p:nvPr/>
        </p:nvSpPr>
        <p:spPr>
          <a:xfrm>
            <a:off x="0" y="-110389"/>
            <a:ext cx="8686800" cy="356123"/>
          </a:xfrm>
          <a:prstGeom prst="rect">
            <a:avLst/>
          </a:prstGeom>
          <a:noFill/>
        </p:spPr>
        <p:txBody>
          <a:bodyPr wrap="square">
            <a:spAutoFit/>
          </a:bodyPr>
          <a:lstStyle/>
          <a:p>
            <a:pPr>
              <a:lnSpc>
                <a:spcPts val="2420"/>
              </a:lnSpc>
            </a:pPr>
            <a:r>
              <a:rPr lang="en-GB" sz="1100" dirty="0">
                <a:solidFill>
                  <a:schemeClr val="bg1"/>
                </a:solidFill>
                <a:effectLst/>
                <a:latin typeface="Superclarendon Rg" panose="02000505080000020003" pitchFamily="2" charset="77"/>
              </a:rPr>
              <a:t>How does Bradford benefit from being a multicultural city today?</a:t>
            </a:r>
          </a:p>
        </p:txBody>
      </p:sp>
      <p:sp>
        <p:nvSpPr>
          <p:cNvPr id="2" name="Title">
            <a:extLst>
              <a:ext uri="{FF2B5EF4-FFF2-40B4-BE49-F238E27FC236}">
                <a16:creationId xmlns:a16="http://schemas.microsoft.com/office/drawing/2014/main" id="{D273C3E4-2EC2-5A8B-9722-1D8FF9AAAFD7}"/>
              </a:ext>
            </a:extLst>
          </p:cNvPr>
          <p:cNvSpPr txBox="1">
            <a:spLocks/>
          </p:cNvSpPr>
          <p:nvPr/>
        </p:nvSpPr>
        <p:spPr>
          <a:xfrm>
            <a:off x="422832" y="261958"/>
            <a:ext cx="9578418" cy="739405"/>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4200" dirty="0">
                <a:ln w="12700">
                  <a:noFill/>
                </a:ln>
                <a:latin typeface="Superclarendon Rg" panose="02060605060000020003" pitchFamily="18" charset="77"/>
              </a:rPr>
              <a:t>Languages and Religions</a:t>
            </a:r>
          </a:p>
        </p:txBody>
      </p:sp>
      <p:pic>
        <p:nvPicPr>
          <p:cNvPr id="11" name="Picture 10">
            <a:extLst>
              <a:ext uri="{FF2B5EF4-FFF2-40B4-BE49-F238E27FC236}">
                <a16:creationId xmlns:a16="http://schemas.microsoft.com/office/drawing/2014/main" id="{17172ED2-6734-BBCF-FB8A-AB20F7991825}"/>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9513078" y="340494"/>
            <a:ext cx="2256090" cy="404692"/>
          </a:xfrm>
          <a:prstGeom prst="rect">
            <a:avLst/>
          </a:prstGeom>
        </p:spPr>
      </p:pic>
      <p:sp>
        <p:nvSpPr>
          <p:cNvPr id="5" name="Text ">
            <a:extLst>
              <a:ext uri="{FF2B5EF4-FFF2-40B4-BE49-F238E27FC236}">
                <a16:creationId xmlns:a16="http://schemas.microsoft.com/office/drawing/2014/main" id="{D0D4A7CF-F158-259B-CBB4-5768A38AC916}"/>
              </a:ext>
            </a:extLst>
          </p:cNvPr>
          <p:cNvSpPr txBox="1"/>
          <p:nvPr/>
        </p:nvSpPr>
        <p:spPr>
          <a:xfrm>
            <a:off x="422832" y="1076424"/>
            <a:ext cx="11471801" cy="667490"/>
          </a:xfrm>
          <a:prstGeom prst="rect">
            <a:avLst/>
          </a:prstGeom>
          <a:noFill/>
        </p:spPr>
        <p:txBody>
          <a:bodyPr wrap="square">
            <a:spAutoFit/>
          </a:bodyPr>
          <a:lstStyle/>
          <a:p>
            <a:pPr>
              <a:lnSpc>
                <a:spcPct val="150000"/>
              </a:lnSpc>
            </a:pPr>
            <a:r>
              <a:rPr lang="en-GB" sz="1300" dirty="0">
                <a:latin typeface="Linkpen 17a Print" panose="03050602060000000000" pitchFamily="66" charset="77"/>
              </a:rPr>
              <a:t>In the 2021 census the population of Bradford is nearly 550,000 people, speaking a range of languages and following a variety of religions.</a:t>
            </a:r>
            <a:endParaRPr lang="en-US" sz="1300" dirty="0">
              <a:latin typeface="Linkpen 17a Print" panose="03050602060000000000" pitchFamily="66" charset="77"/>
            </a:endParaRPr>
          </a:p>
        </p:txBody>
      </p:sp>
      <p:grpSp>
        <p:nvGrpSpPr>
          <p:cNvPr id="16" name="Group 15" descr="A pie chart showing the different languages spoken in Bradford during 2021.">
            <a:extLst>
              <a:ext uri="{FF2B5EF4-FFF2-40B4-BE49-F238E27FC236}">
                <a16:creationId xmlns:a16="http://schemas.microsoft.com/office/drawing/2014/main" id="{50636ED9-8545-F9F0-94A1-BA1A31409DE5}"/>
              </a:ext>
            </a:extLst>
          </p:cNvPr>
          <p:cNvGrpSpPr/>
          <p:nvPr/>
        </p:nvGrpSpPr>
        <p:grpSpPr>
          <a:xfrm>
            <a:off x="504718" y="1890812"/>
            <a:ext cx="3388659" cy="3637292"/>
            <a:chOff x="736800" y="1785905"/>
            <a:chExt cx="3388659" cy="3637292"/>
          </a:xfrm>
        </p:grpSpPr>
        <p:pic>
          <p:nvPicPr>
            <p:cNvPr id="12" name="Picture 11" descr="A pie chart with different colored parts&#10;&#10;Description automatically generated">
              <a:extLst>
                <a:ext uri="{FF2B5EF4-FFF2-40B4-BE49-F238E27FC236}">
                  <a16:creationId xmlns:a16="http://schemas.microsoft.com/office/drawing/2014/main" id="{1D59F59C-7F4F-D5CC-7CCE-EE2BB15E9EDD}"/>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736800" y="2273263"/>
              <a:ext cx="3388659" cy="3149934"/>
            </a:xfrm>
            <a:prstGeom prst="rect">
              <a:avLst/>
            </a:prstGeom>
          </p:spPr>
        </p:pic>
        <p:sp>
          <p:nvSpPr>
            <p:cNvPr id="15" name="TextBox 14">
              <a:extLst>
                <a:ext uri="{FF2B5EF4-FFF2-40B4-BE49-F238E27FC236}">
                  <a16:creationId xmlns:a16="http://schemas.microsoft.com/office/drawing/2014/main" id="{AB8138B6-1AC8-7A47-2DB9-8ABEADC7A7C9}"/>
                </a:ext>
              </a:extLst>
            </p:cNvPr>
            <p:cNvSpPr txBox="1"/>
            <p:nvPr/>
          </p:nvSpPr>
          <p:spPr>
            <a:xfrm>
              <a:off x="1109003" y="1785905"/>
              <a:ext cx="2644252" cy="369332"/>
            </a:xfrm>
            <a:prstGeom prst="rect">
              <a:avLst/>
            </a:prstGeom>
            <a:noFill/>
          </p:spPr>
          <p:txBody>
            <a:bodyPr wrap="square" rtlCol="0">
              <a:spAutoFit/>
            </a:bodyPr>
            <a:lstStyle/>
            <a:p>
              <a:r>
                <a:rPr lang="en-US" dirty="0">
                  <a:latin typeface="Superclarendon Rg" panose="02060605060000020003" pitchFamily="18" charset="77"/>
                </a:rPr>
                <a:t>Languages spoken</a:t>
              </a:r>
            </a:p>
          </p:txBody>
        </p:sp>
      </p:grpSp>
      <p:sp>
        <p:nvSpPr>
          <p:cNvPr id="22" name="Rectangle 21">
            <a:extLst>
              <a:ext uri="{FF2B5EF4-FFF2-40B4-BE49-F238E27FC236}">
                <a16:creationId xmlns:a16="http://schemas.microsoft.com/office/drawing/2014/main" id="{9D1833AA-1254-5E55-97FE-BEF5B43F16F7}"/>
              </a:ext>
              <a:ext uri="{C183D7F6-B498-43B3-948B-1728B52AA6E4}">
                <adec:decorative xmlns:adec="http://schemas.microsoft.com/office/drawing/2017/decorative" val="1"/>
              </a:ext>
            </a:extLst>
          </p:cNvPr>
          <p:cNvSpPr/>
          <p:nvPr/>
        </p:nvSpPr>
        <p:spPr>
          <a:xfrm>
            <a:off x="4491476" y="2260144"/>
            <a:ext cx="2472827" cy="2909305"/>
          </a:xfrm>
          <a:prstGeom prst="rect">
            <a:avLst/>
          </a:prstGeom>
          <a:solidFill>
            <a:srgbClr val="CEE087"/>
          </a:solidFill>
          <a:ln w="2540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lnSpc>
                <a:spcPct val="150000"/>
              </a:lnSpc>
            </a:pPr>
            <a:r>
              <a:rPr lang="en-US" sz="1200" dirty="0">
                <a:solidFill>
                  <a:schemeClr val="tx1"/>
                </a:solidFill>
                <a:latin typeface="Superclarendon Rg" panose="02060605060000020003" pitchFamily="18" charset="77"/>
              </a:rPr>
              <a:t>Other languages spoken include:</a:t>
            </a:r>
          </a:p>
          <a:p>
            <a:pPr algn="ctr">
              <a:lnSpc>
                <a:spcPct val="150000"/>
              </a:lnSpc>
            </a:pPr>
            <a:r>
              <a:rPr lang="en-US" sz="1200" dirty="0">
                <a:solidFill>
                  <a:schemeClr val="tx1"/>
                </a:solidFill>
                <a:latin typeface="Linkpen 17a Print" panose="03050602060000000000" pitchFamily="66" charset="77"/>
                <a:ea typeface="+mn-lt"/>
                <a:cs typeface="+mn-lt"/>
              </a:rPr>
              <a:t>Pashto</a:t>
            </a:r>
            <a:r>
              <a:rPr lang="en-US" sz="1200" dirty="0">
                <a:solidFill>
                  <a:schemeClr val="tx1"/>
                </a:solidFill>
                <a:latin typeface="Linkpen 17a Print" panose="03050602060000000000" pitchFamily="66" charset="77"/>
              </a:rPr>
              <a:t>, </a:t>
            </a:r>
            <a:r>
              <a:rPr lang="en-US" sz="1200" dirty="0">
                <a:solidFill>
                  <a:schemeClr val="tx1"/>
                </a:solidFill>
                <a:latin typeface="Linkpen 17a Print" panose="03050602060000000000" pitchFamily="66" charset="77"/>
                <a:ea typeface="+mn-lt"/>
                <a:cs typeface="+mn-lt"/>
              </a:rPr>
              <a:t>Gujarati</a:t>
            </a:r>
            <a:r>
              <a:rPr lang="en-US" sz="1200" dirty="0">
                <a:solidFill>
                  <a:schemeClr val="tx1"/>
                </a:solidFill>
                <a:latin typeface="Linkpen 17a Print" panose="03050602060000000000" pitchFamily="66" charset="77"/>
              </a:rPr>
              <a:t>, </a:t>
            </a:r>
            <a:r>
              <a:rPr lang="en-US" sz="1200" dirty="0">
                <a:solidFill>
                  <a:schemeClr val="tx1"/>
                </a:solidFill>
                <a:latin typeface="Linkpen 17a Print" panose="03050602060000000000" pitchFamily="66" charset="77"/>
                <a:ea typeface="+mn-lt"/>
                <a:cs typeface="+mn-lt"/>
              </a:rPr>
              <a:t>Arabic</a:t>
            </a:r>
            <a:r>
              <a:rPr lang="en-US" sz="1200" dirty="0">
                <a:solidFill>
                  <a:schemeClr val="tx1"/>
                </a:solidFill>
                <a:latin typeface="Linkpen 17a Print" panose="03050602060000000000" pitchFamily="66" charset="77"/>
              </a:rPr>
              <a:t>, </a:t>
            </a:r>
            <a:r>
              <a:rPr lang="en-US" sz="1200" dirty="0">
                <a:solidFill>
                  <a:schemeClr val="tx1"/>
                </a:solidFill>
                <a:latin typeface="Linkpen 17a Print" panose="03050602060000000000" pitchFamily="66" charset="77"/>
                <a:ea typeface="+mn-lt"/>
                <a:cs typeface="+mn-lt"/>
              </a:rPr>
              <a:t>Slovak, Kurdish, Pakistani Pahari, Latvian, Russian</a:t>
            </a:r>
            <a:r>
              <a:rPr lang="en-US" sz="1200" dirty="0">
                <a:solidFill>
                  <a:schemeClr val="tx1"/>
                </a:solidFill>
                <a:latin typeface="Linkpen 17a Print" panose="03050602060000000000" pitchFamily="66" charset="77"/>
              </a:rPr>
              <a:t>, </a:t>
            </a:r>
            <a:r>
              <a:rPr lang="en-US" sz="1200" dirty="0">
                <a:solidFill>
                  <a:schemeClr val="tx1"/>
                </a:solidFill>
                <a:latin typeface="Linkpen 17a Print" panose="03050602060000000000" pitchFamily="66" charset="77"/>
                <a:ea typeface="+mn-lt"/>
                <a:cs typeface="+mn-lt"/>
              </a:rPr>
              <a:t>Czech</a:t>
            </a:r>
            <a:r>
              <a:rPr lang="en-US" sz="1200" dirty="0">
                <a:solidFill>
                  <a:schemeClr val="tx1"/>
                </a:solidFill>
                <a:latin typeface="Linkpen 17a Print" panose="03050602060000000000" pitchFamily="66" charset="77"/>
              </a:rPr>
              <a:t>, </a:t>
            </a:r>
            <a:r>
              <a:rPr lang="en-US" sz="1200" dirty="0">
                <a:solidFill>
                  <a:schemeClr val="tx1"/>
                </a:solidFill>
                <a:latin typeface="Linkpen 17a Print" panose="03050602060000000000" pitchFamily="66" charset="77"/>
                <a:ea typeface="+mn-lt"/>
                <a:cs typeface="+mn-lt"/>
              </a:rPr>
              <a:t>Tagalog/Filipino</a:t>
            </a:r>
            <a:r>
              <a:rPr lang="en-US" sz="1200" dirty="0">
                <a:solidFill>
                  <a:schemeClr val="tx1"/>
                </a:solidFill>
                <a:latin typeface="Linkpen 17a Print" panose="03050602060000000000" pitchFamily="66" charset="77"/>
              </a:rPr>
              <a:t>, </a:t>
            </a:r>
            <a:r>
              <a:rPr lang="en-US" sz="1200" dirty="0">
                <a:solidFill>
                  <a:schemeClr val="tx1"/>
                </a:solidFill>
                <a:latin typeface="Linkpen 17a Print" panose="03050602060000000000" pitchFamily="66" charset="77"/>
                <a:ea typeface="+mn-lt"/>
                <a:cs typeface="+mn-lt"/>
              </a:rPr>
              <a:t>Persian</a:t>
            </a:r>
            <a:r>
              <a:rPr lang="en-US" sz="1200" dirty="0">
                <a:solidFill>
                  <a:schemeClr val="tx1"/>
                </a:solidFill>
                <a:latin typeface="Linkpen 17a Print" panose="03050602060000000000" pitchFamily="66" charset="77"/>
              </a:rPr>
              <a:t>, </a:t>
            </a:r>
            <a:r>
              <a:rPr lang="en-US" sz="1200" dirty="0">
                <a:solidFill>
                  <a:schemeClr val="tx1"/>
                </a:solidFill>
                <a:latin typeface="Linkpen 17a Print" panose="03050602060000000000" pitchFamily="66" charset="77"/>
                <a:ea typeface="+mn-lt"/>
                <a:cs typeface="+mn-lt"/>
              </a:rPr>
              <a:t>Italian</a:t>
            </a:r>
            <a:r>
              <a:rPr lang="en-US" sz="1200" dirty="0">
                <a:solidFill>
                  <a:schemeClr val="tx1"/>
                </a:solidFill>
                <a:latin typeface="Linkpen 17a Print" panose="03050602060000000000" pitchFamily="66" charset="77"/>
              </a:rPr>
              <a:t>, </a:t>
            </a:r>
            <a:r>
              <a:rPr lang="en-US" sz="1200" dirty="0">
                <a:solidFill>
                  <a:schemeClr val="tx1"/>
                </a:solidFill>
                <a:latin typeface="Linkpen 17a Print" panose="03050602060000000000" pitchFamily="66" charset="77"/>
                <a:ea typeface="+mn-lt"/>
                <a:cs typeface="+mn-lt"/>
              </a:rPr>
              <a:t>French</a:t>
            </a:r>
            <a:r>
              <a:rPr lang="en-US" sz="1200" dirty="0">
                <a:solidFill>
                  <a:schemeClr val="tx1"/>
                </a:solidFill>
                <a:latin typeface="Linkpen 17a Print" panose="03050602060000000000" pitchFamily="66" charset="77"/>
              </a:rPr>
              <a:t>, </a:t>
            </a:r>
            <a:r>
              <a:rPr lang="en-US" sz="1200" dirty="0">
                <a:solidFill>
                  <a:schemeClr val="tx1"/>
                </a:solidFill>
                <a:latin typeface="Linkpen 17a Print" panose="03050602060000000000" pitchFamily="66" charset="77"/>
                <a:ea typeface="+mn-lt"/>
                <a:cs typeface="+mn-lt"/>
              </a:rPr>
              <a:t>Lithuanian</a:t>
            </a:r>
            <a:r>
              <a:rPr lang="en-US" sz="1200" dirty="0">
                <a:solidFill>
                  <a:schemeClr val="tx1"/>
                </a:solidFill>
                <a:latin typeface="Linkpen 17a Print" panose="03050602060000000000" pitchFamily="66" charset="77"/>
              </a:rPr>
              <a:t>, </a:t>
            </a:r>
            <a:r>
              <a:rPr lang="en-US" sz="1200" dirty="0">
                <a:solidFill>
                  <a:schemeClr val="tx1"/>
                </a:solidFill>
                <a:latin typeface="Linkpen 17a Print" panose="03050602060000000000" pitchFamily="66" charset="77"/>
                <a:ea typeface="+mn-lt"/>
                <a:cs typeface="+mn-lt"/>
              </a:rPr>
              <a:t>Greek.</a:t>
            </a:r>
            <a:endParaRPr lang="en-US" sz="1200" dirty="0">
              <a:solidFill>
                <a:schemeClr val="tx1"/>
              </a:solidFill>
              <a:latin typeface="Linkpen 17a Print" panose="03050602060000000000" pitchFamily="66" charset="77"/>
            </a:endParaRPr>
          </a:p>
        </p:txBody>
      </p:sp>
      <p:grpSp>
        <p:nvGrpSpPr>
          <p:cNvPr id="20" name="Group 19" descr="A pie chart showing the different religions practiced in Bradford during 2021.">
            <a:extLst>
              <a:ext uri="{FF2B5EF4-FFF2-40B4-BE49-F238E27FC236}">
                <a16:creationId xmlns:a16="http://schemas.microsoft.com/office/drawing/2014/main" id="{1EBD90F5-6C25-0E87-7237-72A2C7293287}"/>
              </a:ext>
            </a:extLst>
          </p:cNvPr>
          <p:cNvGrpSpPr/>
          <p:nvPr/>
        </p:nvGrpSpPr>
        <p:grpSpPr>
          <a:xfrm>
            <a:off x="7343558" y="1807318"/>
            <a:ext cx="4469187" cy="3732841"/>
            <a:chOff x="7380563" y="1721394"/>
            <a:chExt cx="4478924" cy="3740974"/>
          </a:xfrm>
        </p:grpSpPr>
        <p:pic>
          <p:nvPicPr>
            <p:cNvPr id="18" name="Picture 17" descr="A pie chart with arrows pointing to the center&#10;&#10;Description automatically generated">
              <a:extLst>
                <a:ext uri="{FF2B5EF4-FFF2-40B4-BE49-F238E27FC236}">
                  <a16:creationId xmlns:a16="http://schemas.microsoft.com/office/drawing/2014/main" id="{4F5FD33E-64E2-E391-3F27-9AC426665789}"/>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7380563" y="2124948"/>
              <a:ext cx="4478924" cy="3337420"/>
            </a:xfrm>
            <a:prstGeom prst="rect">
              <a:avLst/>
            </a:prstGeom>
          </p:spPr>
        </p:pic>
        <p:sp>
          <p:nvSpPr>
            <p:cNvPr id="19" name="TextBox 18">
              <a:extLst>
                <a:ext uri="{FF2B5EF4-FFF2-40B4-BE49-F238E27FC236}">
                  <a16:creationId xmlns:a16="http://schemas.microsoft.com/office/drawing/2014/main" id="{5F3AEE92-CB6F-5C56-5889-5A028090223C}"/>
                </a:ext>
              </a:extLst>
            </p:cNvPr>
            <p:cNvSpPr txBox="1"/>
            <p:nvPr/>
          </p:nvSpPr>
          <p:spPr>
            <a:xfrm>
              <a:off x="8111114" y="1721394"/>
              <a:ext cx="3017822" cy="369332"/>
            </a:xfrm>
            <a:prstGeom prst="rect">
              <a:avLst/>
            </a:prstGeom>
            <a:noFill/>
          </p:spPr>
          <p:txBody>
            <a:bodyPr wrap="square" rtlCol="0">
              <a:spAutoFit/>
            </a:bodyPr>
            <a:lstStyle/>
            <a:p>
              <a:r>
                <a:rPr lang="en-US" dirty="0">
                  <a:latin typeface="Superclarendon Rg" panose="02060605060000020003" pitchFamily="18" charset="77"/>
                </a:rPr>
                <a:t>Religions practiced</a:t>
              </a:r>
            </a:p>
          </p:txBody>
        </p:sp>
      </p:grpSp>
      <p:pic>
        <p:nvPicPr>
          <p:cNvPr id="7" name="Picture 6">
            <a:extLst>
              <a:ext uri="{FF2B5EF4-FFF2-40B4-BE49-F238E27FC236}">
                <a16:creationId xmlns:a16="http://schemas.microsoft.com/office/drawing/2014/main" id="{E68615AE-9B1B-E9D3-B5C2-76C76F7B4559}"/>
              </a:ext>
              <a:ext uri="{C183D7F6-B498-43B3-948B-1728B52AA6E4}">
                <adec:decorative xmlns:adec="http://schemas.microsoft.com/office/drawing/2017/decorative" val="1"/>
              </a:ext>
            </a:extLst>
          </p:cNvPr>
          <p:cNvPicPr>
            <a:picLocks noChangeAspect="1"/>
          </p:cNvPicPr>
          <p:nvPr/>
        </p:nvPicPr>
        <p:blipFill>
          <a:blip r:embed="rId7" cstate="screen">
            <a:extLst>
              <a:ext uri="{28A0092B-C50C-407E-A947-70E740481C1C}">
                <a14:useLocalDpi xmlns:a14="http://schemas.microsoft.com/office/drawing/2010/main"/>
              </a:ext>
            </a:extLst>
          </a:blip>
          <a:srcRect/>
          <a:stretch/>
        </p:blipFill>
        <p:spPr>
          <a:xfrm>
            <a:off x="0" y="5457828"/>
            <a:ext cx="12192000" cy="1556617"/>
          </a:xfrm>
          <a:prstGeom prst="rect">
            <a:avLst/>
          </a:prstGeom>
        </p:spPr>
      </p:pic>
      <p:pic>
        <p:nvPicPr>
          <p:cNvPr id="13" name="Picture 12">
            <a:extLst>
              <a:ext uri="{FF2B5EF4-FFF2-40B4-BE49-F238E27FC236}">
                <a16:creationId xmlns:a16="http://schemas.microsoft.com/office/drawing/2014/main" id="{AEF90FF7-87E8-A2F7-12B5-4B0C9C42C8CD}"/>
              </a:ext>
              <a:ext uri="{C183D7F6-B498-43B3-948B-1728B52AA6E4}">
                <adec:decorative xmlns:adec="http://schemas.microsoft.com/office/drawing/2017/decorative" val="1"/>
              </a:ext>
            </a:extLst>
          </p:cNvPr>
          <p:cNvPicPr>
            <a:picLocks noChangeAspect="1"/>
          </p:cNvPicPr>
          <p:nvPr/>
        </p:nvPicPr>
        <p:blipFill>
          <a:blip r:embed="rId8" cstate="screen">
            <a:extLst>
              <a:ext uri="{28A0092B-C50C-407E-A947-70E740481C1C}">
                <a14:useLocalDpi xmlns:a14="http://schemas.microsoft.com/office/drawing/2010/main"/>
              </a:ext>
            </a:extLst>
          </a:blip>
          <a:srcRect/>
          <a:stretch/>
        </p:blipFill>
        <p:spPr>
          <a:xfrm>
            <a:off x="10724972" y="5648770"/>
            <a:ext cx="1468308" cy="1209230"/>
          </a:xfrm>
          <a:prstGeom prst="rect">
            <a:avLst/>
          </a:prstGeom>
        </p:spPr>
      </p:pic>
    </p:spTree>
    <p:extLst>
      <p:ext uri="{BB962C8B-B14F-4D97-AF65-F5344CB8AC3E}">
        <p14:creationId xmlns:p14="http://schemas.microsoft.com/office/powerpoint/2010/main" val="30911578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childTnLst>
                                </p:cTn>
                              </p:par>
                            </p:childTnLst>
                          </p:cTn>
                        </p:par>
                        <p:par>
                          <p:cTn id="8" fill="hold">
                            <p:stCondLst>
                              <p:cond delay="1000"/>
                            </p:stCondLst>
                            <p:childTnLst>
                              <p:par>
                                <p:cTn id="9" presetID="10" presetClass="entr" presetSubtype="0" fill="hold" grpId="0" nodeType="afterEffect">
                                  <p:stCondLst>
                                    <p:cond delay="0"/>
                                  </p:stCondLst>
                                  <p:childTnLst>
                                    <p:set>
                                      <p:cBhvr>
                                        <p:cTn id="10" dur="1" fill="hold">
                                          <p:stCondLst>
                                            <p:cond delay="0"/>
                                          </p:stCondLst>
                                        </p:cTn>
                                        <p:tgtEl>
                                          <p:spTgt spid="5">
                                            <p:txEl>
                                              <p:pRg st="0" end="0"/>
                                            </p:txEl>
                                          </p:spTgt>
                                        </p:tgtEl>
                                        <p:attrNameLst>
                                          <p:attrName>style.visibility</p:attrName>
                                        </p:attrNameLst>
                                      </p:cBhvr>
                                      <p:to>
                                        <p:strVal val="visible"/>
                                      </p:to>
                                    </p:set>
                                    <p:animEffect transition="in" filter="fade">
                                      <p:cBhvr>
                                        <p:cTn id="11" dur="1000"/>
                                        <p:tgtEl>
                                          <p:spTgt spid="5">
                                            <p:txEl>
                                              <p:pRg st="0" end="0"/>
                                            </p:txEl>
                                          </p:spTgt>
                                        </p:tgtEl>
                                      </p:cBhvr>
                                    </p:animEffect>
                                  </p:childTnLst>
                                </p:cTn>
                              </p:par>
                            </p:childTnLst>
                          </p:cTn>
                        </p:par>
                        <p:par>
                          <p:cTn id="12" fill="hold">
                            <p:stCondLst>
                              <p:cond delay="2000"/>
                            </p:stCondLst>
                            <p:childTnLst>
                              <p:par>
                                <p:cTn id="13" presetID="2" presetClass="entr" presetSubtype="8" decel="50000" fill="hold" nodeType="afterEffect">
                                  <p:stCondLst>
                                    <p:cond delay="0"/>
                                  </p:stCondLst>
                                  <p:childTnLst>
                                    <p:set>
                                      <p:cBhvr>
                                        <p:cTn id="14" dur="1" fill="hold">
                                          <p:stCondLst>
                                            <p:cond delay="0"/>
                                          </p:stCondLst>
                                        </p:cTn>
                                        <p:tgtEl>
                                          <p:spTgt spid="16"/>
                                        </p:tgtEl>
                                        <p:attrNameLst>
                                          <p:attrName>style.visibility</p:attrName>
                                        </p:attrNameLst>
                                      </p:cBhvr>
                                      <p:to>
                                        <p:strVal val="visible"/>
                                      </p:to>
                                    </p:set>
                                    <p:anim calcmode="lin" valueType="num">
                                      <p:cBhvr additive="base">
                                        <p:cTn id="15" dur="1000" fill="hold"/>
                                        <p:tgtEl>
                                          <p:spTgt spid="16"/>
                                        </p:tgtEl>
                                        <p:attrNameLst>
                                          <p:attrName>ppt_x</p:attrName>
                                        </p:attrNameLst>
                                      </p:cBhvr>
                                      <p:tavLst>
                                        <p:tav tm="0">
                                          <p:val>
                                            <p:strVal val="0-#ppt_w/2"/>
                                          </p:val>
                                        </p:tav>
                                        <p:tav tm="100000">
                                          <p:val>
                                            <p:strVal val="#ppt_x"/>
                                          </p:val>
                                        </p:tav>
                                      </p:tavLst>
                                    </p:anim>
                                    <p:anim calcmode="lin" valueType="num">
                                      <p:cBhvr additive="base">
                                        <p:cTn id="16" dur="1000" fill="hold"/>
                                        <p:tgtEl>
                                          <p:spTgt spid="16"/>
                                        </p:tgtEl>
                                        <p:attrNameLst>
                                          <p:attrName>ppt_y</p:attrName>
                                        </p:attrNameLst>
                                      </p:cBhvr>
                                      <p:tavLst>
                                        <p:tav tm="0">
                                          <p:val>
                                            <p:strVal val="#ppt_y"/>
                                          </p:val>
                                        </p:tav>
                                        <p:tav tm="100000">
                                          <p:val>
                                            <p:strVal val="#ppt_y"/>
                                          </p:val>
                                        </p:tav>
                                      </p:tavLst>
                                    </p:anim>
                                  </p:childTnLst>
                                </p:cTn>
                              </p:par>
                            </p:childTnLst>
                          </p:cTn>
                        </p:par>
                        <p:par>
                          <p:cTn id="17" fill="hold">
                            <p:stCondLst>
                              <p:cond delay="3000"/>
                            </p:stCondLst>
                            <p:childTnLst>
                              <p:par>
                                <p:cTn id="18" presetID="2" presetClass="entr" presetSubtype="4" decel="50000" fill="hold" grpId="0" nodeType="afterEffect">
                                  <p:stCondLst>
                                    <p:cond delay="0"/>
                                  </p:stCondLst>
                                  <p:childTnLst>
                                    <p:set>
                                      <p:cBhvr>
                                        <p:cTn id="19" dur="1" fill="hold">
                                          <p:stCondLst>
                                            <p:cond delay="0"/>
                                          </p:stCondLst>
                                        </p:cTn>
                                        <p:tgtEl>
                                          <p:spTgt spid="22"/>
                                        </p:tgtEl>
                                        <p:attrNameLst>
                                          <p:attrName>style.visibility</p:attrName>
                                        </p:attrNameLst>
                                      </p:cBhvr>
                                      <p:to>
                                        <p:strVal val="visible"/>
                                      </p:to>
                                    </p:set>
                                    <p:anim calcmode="lin" valueType="num">
                                      <p:cBhvr additive="base">
                                        <p:cTn id="20" dur="1000" fill="hold"/>
                                        <p:tgtEl>
                                          <p:spTgt spid="22"/>
                                        </p:tgtEl>
                                        <p:attrNameLst>
                                          <p:attrName>ppt_x</p:attrName>
                                        </p:attrNameLst>
                                      </p:cBhvr>
                                      <p:tavLst>
                                        <p:tav tm="0">
                                          <p:val>
                                            <p:strVal val="#ppt_x"/>
                                          </p:val>
                                        </p:tav>
                                        <p:tav tm="100000">
                                          <p:val>
                                            <p:strVal val="#ppt_x"/>
                                          </p:val>
                                        </p:tav>
                                      </p:tavLst>
                                    </p:anim>
                                    <p:anim calcmode="lin" valueType="num">
                                      <p:cBhvr additive="base">
                                        <p:cTn id="21" dur="1000" fill="hold"/>
                                        <p:tgtEl>
                                          <p:spTgt spid="22"/>
                                        </p:tgtEl>
                                        <p:attrNameLst>
                                          <p:attrName>ppt_y</p:attrName>
                                        </p:attrNameLst>
                                      </p:cBhvr>
                                      <p:tavLst>
                                        <p:tav tm="0">
                                          <p:val>
                                            <p:strVal val="1+#ppt_h/2"/>
                                          </p:val>
                                        </p:tav>
                                        <p:tav tm="100000">
                                          <p:val>
                                            <p:strVal val="#ppt_y"/>
                                          </p:val>
                                        </p:tav>
                                      </p:tavLst>
                                    </p:anim>
                                  </p:childTnLst>
                                </p:cTn>
                              </p:par>
                            </p:childTnLst>
                          </p:cTn>
                        </p:par>
                        <p:par>
                          <p:cTn id="22" fill="hold">
                            <p:stCondLst>
                              <p:cond delay="4000"/>
                            </p:stCondLst>
                            <p:childTnLst>
                              <p:par>
                                <p:cTn id="23" presetID="2" presetClass="entr" presetSubtype="2" decel="50000" fill="hold" nodeType="afterEffect">
                                  <p:stCondLst>
                                    <p:cond delay="0"/>
                                  </p:stCondLst>
                                  <p:childTnLst>
                                    <p:set>
                                      <p:cBhvr>
                                        <p:cTn id="24" dur="1" fill="hold">
                                          <p:stCondLst>
                                            <p:cond delay="0"/>
                                          </p:stCondLst>
                                        </p:cTn>
                                        <p:tgtEl>
                                          <p:spTgt spid="20"/>
                                        </p:tgtEl>
                                        <p:attrNameLst>
                                          <p:attrName>style.visibility</p:attrName>
                                        </p:attrNameLst>
                                      </p:cBhvr>
                                      <p:to>
                                        <p:strVal val="visible"/>
                                      </p:to>
                                    </p:set>
                                    <p:anim calcmode="lin" valueType="num">
                                      <p:cBhvr additive="base">
                                        <p:cTn id="25" dur="1000" fill="hold"/>
                                        <p:tgtEl>
                                          <p:spTgt spid="20"/>
                                        </p:tgtEl>
                                        <p:attrNameLst>
                                          <p:attrName>ppt_x</p:attrName>
                                        </p:attrNameLst>
                                      </p:cBhvr>
                                      <p:tavLst>
                                        <p:tav tm="0">
                                          <p:val>
                                            <p:strVal val="1+#ppt_w/2"/>
                                          </p:val>
                                        </p:tav>
                                        <p:tav tm="100000">
                                          <p:val>
                                            <p:strVal val="#ppt_x"/>
                                          </p:val>
                                        </p:tav>
                                      </p:tavLst>
                                    </p:anim>
                                    <p:anim calcmode="lin" valueType="num">
                                      <p:cBhvr additive="base">
                                        <p:cTn id="26" dur="1000" fill="hold"/>
                                        <p:tgtEl>
                                          <p:spTgt spid="2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build="allAtOnce"/>
      <p:bldP spid="22"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D5ECA566-7CD0-7A11-B691-D1DD412B593C}"/>
            </a:ext>
          </a:extLst>
        </p:cNvPr>
        <p:cNvGrpSpPr/>
        <p:nvPr/>
      </p:nvGrpSpPr>
      <p:grpSpPr>
        <a:xfrm>
          <a:off x="0" y="0"/>
          <a:ext cx="0" cy="0"/>
          <a:chOff x="0" y="0"/>
          <a:chExt cx="0" cy="0"/>
        </a:xfrm>
      </p:grpSpPr>
      <p:sp>
        <p:nvSpPr>
          <p:cNvPr id="10" name="Title 9">
            <a:extLst>
              <a:ext uri="{FF2B5EF4-FFF2-40B4-BE49-F238E27FC236}">
                <a16:creationId xmlns:a16="http://schemas.microsoft.com/office/drawing/2014/main" id="{C60DE0FB-86CE-A75A-0682-B7F117B91DC8}"/>
              </a:ext>
            </a:extLst>
          </p:cNvPr>
          <p:cNvSpPr>
            <a:spLocks noGrp="1"/>
          </p:cNvSpPr>
          <p:nvPr>
            <p:ph type="title"/>
          </p:nvPr>
        </p:nvSpPr>
        <p:spPr>
          <a:xfrm>
            <a:off x="838200" y="-1716483"/>
            <a:ext cx="10515600" cy="1325563"/>
          </a:xfrm>
        </p:spPr>
        <p:txBody>
          <a:bodyPr/>
          <a:lstStyle/>
          <a:p>
            <a:r>
              <a:rPr lang="en-US" dirty="0"/>
              <a:t>Mid-late 20</a:t>
            </a:r>
            <a:r>
              <a:rPr lang="en-US" baseline="30000" dirty="0"/>
              <a:t>th</a:t>
            </a:r>
            <a:r>
              <a:rPr lang="en-US" dirty="0"/>
              <a:t> century: A tourist destination</a:t>
            </a:r>
          </a:p>
        </p:txBody>
      </p:sp>
      <p:sp>
        <p:nvSpPr>
          <p:cNvPr id="4" name="Slide Question">
            <a:extLst>
              <a:ext uri="{FF2B5EF4-FFF2-40B4-BE49-F238E27FC236}">
                <a16:creationId xmlns:a16="http://schemas.microsoft.com/office/drawing/2014/main" id="{4A17D497-9C45-91CF-2A04-4B04C1629C66}"/>
              </a:ext>
            </a:extLst>
          </p:cNvPr>
          <p:cNvSpPr txBox="1"/>
          <p:nvPr/>
        </p:nvSpPr>
        <p:spPr>
          <a:xfrm>
            <a:off x="0" y="-110389"/>
            <a:ext cx="8686800" cy="356123"/>
          </a:xfrm>
          <a:prstGeom prst="rect">
            <a:avLst/>
          </a:prstGeom>
          <a:noFill/>
        </p:spPr>
        <p:txBody>
          <a:bodyPr wrap="square">
            <a:spAutoFit/>
          </a:bodyPr>
          <a:lstStyle/>
          <a:p>
            <a:pPr>
              <a:lnSpc>
                <a:spcPts val="2420"/>
              </a:lnSpc>
            </a:pPr>
            <a:r>
              <a:rPr lang="en-GB" sz="1100" dirty="0">
                <a:solidFill>
                  <a:schemeClr val="bg1"/>
                </a:solidFill>
                <a:effectLst/>
                <a:latin typeface="Superclarendon Rg" panose="02000505080000020003" pitchFamily="2" charset="77"/>
              </a:rPr>
              <a:t>How does Bradford benefit from being a multicultural city today?</a:t>
            </a:r>
          </a:p>
        </p:txBody>
      </p:sp>
      <p:sp>
        <p:nvSpPr>
          <p:cNvPr id="9" name="TextBox 8">
            <a:extLst>
              <a:ext uri="{FF2B5EF4-FFF2-40B4-BE49-F238E27FC236}">
                <a16:creationId xmlns:a16="http://schemas.microsoft.com/office/drawing/2014/main" id="{54D31B41-780D-6E5E-CB32-764752C10BDE}"/>
              </a:ext>
            </a:extLst>
          </p:cNvPr>
          <p:cNvSpPr txBox="1"/>
          <p:nvPr/>
        </p:nvSpPr>
        <p:spPr>
          <a:xfrm>
            <a:off x="274818" y="5388750"/>
            <a:ext cx="3302086" cy="307777"/>
          </a:xfrm>
          <a:prstGeom prst="rect">
            <a:avLst/>
          </a:prstGeom>
          <a:noFill/>
        </p:spPr>
        <p:txBody>
          <a:bodyPr wrap="square" lIns="91440" tIns="45720" rIns="91440" bIns="45720" anchor="t">
            <a:spAutoFit/>
          </a:bodyPr>
          <a:lstStyle/>
          <a:p>
            <a:r>
              <a:rPr lang="en-GB" sz="1400" kern="1200" dirty="0">
                <a:solidFill>
                  <a:schemeClr val="accent6">
                    <a:lumMod val="60000"/>
                    <a:lumOff val="40000"/>
                  </a:schemeClr>
                </a:solidFill>
                <a:effectLst/>
                <a:latin typeface="+mn-lt"/>
                <a:ea typeface="+mn-ea"/>
                <a:cs typeface="+mn-cs"/>
              </a:rPr>
              <a:t>© </a:t>
            </a:r>
            <a:r>
              <a:rPr lang="en-GB" sz="1400" b="0" i="0" kern="1200" dirty="0">
                <a:solidFill>
                  <a:schemeClr val="accent6">
                    <a:lumMod val="60000"/>
                    <a:lumOff val="40000"/>
                  </a:schemeClr>
                </a:solidFill>
                <a:effectLst/>
                <a:latin typeface="+mn-lt"/>
                <a:ea typeface="+mn-ea"/>
                <a:cs typeface="+mn-cs"/>
              </a:rPr>
              <a:t>Nick Hedges</a:t>
            </a:r>
            <a:endParaRPr lang="en-GB" sz="1400" dirty="0">
              <a:solidFill>
                <a:schemeClr val="accent6">
                  <a:lumMod val="60000"/>
                  <a:lumOff val="40000"/>
                </a:schemeClr>
              </a:solidFill>
            </a:endParaRPr>
          </a:p>
        </p:txBody>
      </p:sp>
      <p:pic>
        <p:nvPicPr>
          <p:cNvPr id="11" name="Picture 10">
            <a:extLst>
              <a:ext uri="{FF2B5EF4-FFF2-40B4-BE49-F238E27FC236}">
                <a16:creationId xmlns:a16="http://schemas.microsoft.com/office/drawing/2014/main" id="{3E5DD801-8473-9705-4AD6-23A82037B58B}"/>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9596927" y="245734"/>
            <a:ext cx="2256090" cy="404692"/>
          </a:xfrm>
          <a:prstGeom prst="rect">
            <a:avLst/>
          </a:prstGeom>
        </p:spPr>
      </p:pic>
      <p:sp>
        <p:nvSpPr>
          <p:cNvPr id="17" name="Rectangle 16" descr="A photo of the outside of the Science media Museum in Bradford.">
            <a:extLst>
              <a:ext uri="{FF2B5EF4-FFF2-40B4-BE49-F238E27FC236}">
                <a16:creationId xmlns:a16="http://schemas.microsoft.com/office/drawing/2014/main" id="{442BA987-871B-21D2-53EF-5038BB98F183}"/>
              </a:ext>
            </a:extLst>
          </p:cNvPr>
          <p:cNvSpPr/>
          <p:nvPr/>
        </p:nvSpPr>
        <p:spPr>
          <a:xfrm>
            <a:off x="274818" y="245734"/>
            <a:ext cx="5715016" cy="6155066"/>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a:extLst>
              <a:ext uri="{FF2B5EF4-FFF2-40B4-BE49-F238E27FC236}">
                <a16:creationId xmlns:a16="http://schemas.microsoft.com/office/drawing/2014/main" id="{9C9F76E2-607C-0F94-687F-89CB651D863A}"/>
              </a:ext>
            </a:extLst>
          </p:cNvPr>
          <p:cNvSpPr txBox="1">
            <a:spLocks/>
          </p:cNvSpPr>
          <p:nvPr/>
        </p:nvSpPr>
        <p:spPr>
          <a:xfrm>
            <a:off x="6326211" y="-315327"/>
            <a:ext cx="5631305" cy="2327786"/>
          </a:xfrm>
          <a:prstGeom prst="rect">
            <a:avLst/>
          </a:prstGeom>
        </p:spPr>
        <p:txBody>
          <a:bodyPr vert="horz" lIns="91440" tIns="45720" rIns="91440" bIns="45720" rtlCol="0" anchor="b">
            <a:normAutofit fontScale="25000" lnSpcReduction="2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lnSpc>
                <a:spcPct val="120000"/>
              </a:lnSpc>
            </a:pPr>
            <a:r>
              <a:rPr lang="en-GB" sz="12800" dirty="0">
                <a:ln w="12700">
                  <a:noFill/>
                </a:ln>
                <a:latin typeface="Superclarendon Rg" panose="02060605060000020003" pitchFamily="18" charset="77"/>
              </a:rPr>
              <a:t>Mid-Late 20th Century: A Tourist Destination</a:t>
            </a:r>
            <a:endParaRPr lang="en-GB" dirty="0">
              <a:ln w="12700">
                <a:noFill/>
              </a:ln>
              <a:latin typeface="Superclarendon Rg" panose="02060605060000020003" pitchFamily="18" charset="77"/>
            </a:endParaRPr>
          </a:p>
          <a:p>
            <a:pPr algn="l"/>
            <a:r>
              <a:rPr lang="en-GB" dirty="0">
                <a:ln w="12700">
                  <a:noFill/>
                </a:ln>
                <a:latin typeface="Superclarendon Rg" panose="02060605060000020003" pitchFamily="18" charset="77"/>
              </a:rPr>
              <a:t> </a:t>
            </a:r>
          </a:p>
        </p:txBody>
      </p:sp>
      <p:sp>
        <p:nvSpPr>
          <p:cNvPr id="8" name="Text ">
            <a:extLst>
              <a:ext uri="{FF2B5EF4-FFF2-40B4-BE49-F238E27FC236}">
                <a16:creationId xmlns:a16="http://schemas.microsoft.com/office/drawing/2014/main" id="{0B94974A-A369-782B-5565-EC9196553859}"/>
              </a:ext>
            </a:extLst>
          </p:cNvPr>
          <p:cNvSpPr txBox="1"/>
          <p:nvPr/>
        </p:nvSpPr>
        <p:spPr>
          <a:xfrm>
            <a:off x="6577854" y="1996005"/>
            <a:ext cx="5128017" cy="667490"/>
          </a:xfrm>
          <a:prstGeom prst="rect">
            <a:avLst/>
          </a:prstGeom>
          <a:noFill/>
        </p:spPr>
        <p:txBody>
          <a:bodyPr wrap="square">
            <a:spAutoFit/>
          </a:bodyPr>
          <a:lstStyle/>
          <a:p>
            <a:pPr>
              <a:lnSpc>
                <a:spcPct val="150000"/>
              </a:lnSpc>
            </a:pPr>
            <a:r>
              <a:rPr lang="en-GB" sz="1300" dirty="0">
                <a:latin typeface="Linkpen 17a Print" panose="03050602060000000000" pitchFamily="66" charset="77"/>
              </a:rPr>
              <a:t>In the late 20th century tourism became a major industry in Bradford.</a:t>
            </a:r>
          </a:p>
        </p:txBody>
      </p:sp>
      <p:sp>
        <p:nvSpPr>
          <p:cNvPr id="7" name="Text ">
            <a:extLst>
              <a:ext uri="{FF2B5EF4-FFF2-40B4-BE49-F238E27FC236}">
                <a16:creationId xmlns:a16="http://schemas.microsoft.com/office/drawing/2014/main" id="{A0995E3E-338E-8E95-1EA9-792D549BFFD3}"/>
              </a:ext>
            </a:extLst>
          </p:cNvPr>
          <p:cNvSpPr txBox="1"/>
          <p:nvPr/>
        </p:nvSpPr>
        <p:spPr>
          <a:xfrm>
            <a:off x="6096000" y="2859009"/>
            <a:ext cx="5821182" cy="2831544"/>
          </a:xfrm>
          <a:prstGeom prst="rect">
            <a:avLst/>
          </a:prstGeom>
          <a:noFill/>
        </p:spPr>
        <p:txBody>
          <a:bodyPr wrap="square">
            <a:spAutoFit/>
          </a:bodyPr>
          <a:lstStyle/>
          <a:p>
            <a:pPr marL="742950" lvl="1" indent="-285750">
              <a:lnSpc>
                <a:spcPct val="150000"/>
              </a:lnSpc>
              <a:buFont typeface="Arial" panose="020B0604020202020204" pitchFamily="34" charset="0"/>
              <a:buChar char="•"/>
            </a:pPr>
            <a:r>
              <a:rPr lang="en-GB" sz="1300" dirty="0">
                <a:latin typeface="Linkpen 17a Print" panose="03050602060000000000" pitchFamily="66" charset="77"/>
              </a:rPr>
              <a:t>Cliffe Castle Museum opened in 1959.</a:t>
            </a:r>
            <a:endParaRPr lang="en-GB" sz="1300" dirty="0">
              <a:latin typeface="Linkpen 17a Print" panose="03050602060000000000" pitchFamily="66" charset="77"/>
              <a:cs typeface="Arial"/>
            </a:endParaRPr>
          </a:p>
          <a:p>
            <a:pPr marL="742950" lvl="1" indent="-285750">
              <a:lnSpc>
                <a:spcPct val="150000"/>
              </a:lnSpc>
              <a:buFont typeface="Arial" panose="020B0604020202020204" pitchFamily="34" charset="0"/>
              <a:buChar char="•"/>
            </a:pPr>
            <a:r>
              <a:rPr lang="en-GB" sz="1300" dirty="0">
                <a:latin typeface="Linkpen 17a Print" panose="03050602060000000000" pitchFamily="66" charset="77"/>
              </a:rPr>
              <a:t>Bradford Industrial Museum opened in 1974. </a:t>
            </a:r>
          </a:p>
          <a:p>
            <a:pPr marL="742950" lvl="1" indent="-285750">
              <a:lnSpc>
                <a:spcPct val="150000"/>
              </a:lnSpc>
              <a:buFont typeface="Arial" panose="020B0604020202020204" pitchFamily="34" charset="0"/>
              <a:buChar char="•"/>
            </a:pPr>
            <a:r>
              <a:rPr lang="en-GB" sz="1300" dirty="0">
                <a:latin typeface="Linkpen 17a Print" panose="03050602060000000000" pitchFamily="66" charset="77"/>
              </a:rPr>
              <a:t>The Colour Museum opened in 1978 (The Colour Experience from 2007). </a:t>
            </a:r>
            <a:endParaRPr lang="en-GB" sz="1300" dirty="0">
              <a:latin typeface="Linkpen 17a Print" panose="03050602060000000000" pitchFamily="66" charset="77"/>
              <a:cs typeface="Arial"/>
            </a:endParaRPr>
          </a:p>
          <a:p>
            <a:pPr marL="742950" lvl="1" indent="-285750">
              <a:lnSpc>
                <a:spcPct val="150000"/>
              </a:lnSpc>
              <a:buFont typeface="Arial" panose="020B0604020202020204" pitchFamily="34" charset="0"/>
              <a:buChar char="•"/>
            </a:pPr>
            <a:r>
              <a:rPr lang="en-GB" sz="1300" dirty="0">
                <a:latin typeface="Linkpen 17a Print" panose="03050602060000000000" pitchFamily="66" charset="77"/>
              </a:rPr>
              <a:t>Bradford National Science and Media Museum opened in 1983.</a:t>
            </a:r>
            <a:endParaRPr lang="en-GB" sz="1300" dirty="0">
              <a:latin typeface="Linkpen 17a Print" panose="03050602060000000000" pitchFamily="66" charset="77"/>
              <a:cs typeface="Arial"/>
            </a:endParaRPr>
          </a:p>
          <a:p>
            <a:pPr marL="742950" lvl="1" indent="-285750">
              <a:lnSpc>
                <a:spcPct val="150000"/>
              </a:lnSpc>
              <a:buFont typeface="Arial" panose="020B0604020202020204" pitchFamily="34" charset="0"/>
              <a:buChar char="•"/>
            </a:pPr>
            <a:r>
              <a:rPr lang="en-GB" sz="1300" dirty="0">
                <a:latin typeface="Linkpen 17a Print" panose="03050602060000000000" pitchFamily="66" charset="77"/>
              </a:rPr>
              <a:t>Bradford born, international artist David Hockney’s paintings can be viewed at Salts Mill. </a:t>
            </a:r>
          </a:p>
          <a:p>
            <a:pPr algn="l">
              <a:lnSpc>
                <a:spcPct val="150000"/>
              </a:lnSpc>
            </a:pPr>
            <a:endParaRPr lang="en-GB" sz="1600" dirty="0">
              <a:latin typeface="Linkpen 17a Print" panose="03050602060000000000" pitchFamily="66" charset="77"/>
            </a:endParaRPr>
          </a:p>
        </p:txBody>
      </p:sp>
      <p:pic>
        <p:nvPicPr>
          <p:cNvPr id="5" name="Picture 4">
            <a:extLst>
              <a:ext uri="{FF2B5EF4-FFF2-40B4-BE49-F238E27FC236}">
                <a16:creationId xmlns:a16="http://schemas.microsoft.com/office/drawing/2014/main" id="{7422A307-FBD7-A558-C1E9-828135D46865}"/>
              </a:ext>
              <a:ext uri="{C183D7F6-B498-43B3-948B-1728B52AA6E4}">
                <adec:decorative xmlns:adec="http://schemas.microsoft.com/office/drawing/2017/decorative" val="1"/>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0" y="5477384"/>
            <a:ext cx="12193280" cy="1531088"/>
          </a:xfrm>
          <a:prstGeom prst="rect">
            <a:avLst/>
          </a:prstGeom>
        </p:spPr>
      </p:pic>
      <p:pic>
        <p:nvPicPr>
          <p:cNvPr id="13" name="Picture 12">
            <a:extLst>
              <a:ext uri="{FF2B5EF4-FFF2-40B4-BE49-F238E27FC236}">
                <a16:creationId xmlns:a16="http://schemas.microsoft.com/office/drawing/2014/main" id="{7729EEA8-EC12-B3B1-F240-7A6AF8363234}"/>
              </a:ext>
              <a:ext uri="{C183D7F6-B498-43B3-948B-1728B52AA6E4}">
                <adec:decorative xmlns:adec="http://schemas.microsoft.com/office/drawing/2017/decorative" val="1"/>
              </a:ext>
            </a:extLst>
          </p:cNvPr>
          <p:cNvPicPr>
            <a:picLocks noChangeAspect="1"/>
          </p:cNvPicPr>
          <p:nvPr/>
        </p:nvPicPr>
        <p:blipFill>
          <a:blip r:embed="rId6" cstate="screen">
            <a:extLst>
              <a:ext uri="{28A0092B-C50C-407E-A947-70E740481C1C}">
                <a14:useLocalDpi xmlns:a14="http://schemas.microsoft.com/office/drawing/2010/main"/>
              </a:ext>
            </a:extLst>
          </a:blip>
          <a:srcRect/>
          <a:stretch/>
        </p:blipFill>
        <p:spPr>
          <a:xfrm>
            <a:off x="10724972" y="5648770"/>
            <a:ext cx="1468308" cy="1209230"/>
          </a:xfrm>
          <a:prstGeom prst="rect">
            <a:avLst/>
          </a:prstGeom>
        </p:spPr>
      </p:pic>
    </p:spTree>
    <p:extLst>
      <p:ext uri="{BB962C8B-B14F-4D97-AF65-F5344CB8AC3E}">
        <p14:creationId xmlns:p14="http://schemas.microsoft.com/office/powerpoint/2010/main" val="30994793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childTnLst>
                                </p:cTn>
                              </p:par>
                            </p:childTnLst>
                          </p:cTn>
                        </p:par>
                        <p:par>
                          <p:cTn id="8" fill="hold">
                            <p:stCondLst>
                              <p:cond delay="1000"/>
                            </p:stCondLst>
                            <p:childTnLst>
                              <p:par>
                                <p:cTn id="9" presetID="10" presetClass="entr" presetSubtype="0" fill="hold" grpId="0" nodeType="afterEffect">
                                  <p:stCondLst>
                                    <p:cond delay="0"/>
                                  </p:stCondLst>
                                  <p:childTnLst>
                                    <p:set>
                                      <p:cBhvr>
                                        <p:cTn id="10" dur="1" fill="hold">
                                          <p:stCondLst>
                                            <p:cond delay="0"/>
                                          </p:stCondLst>
                                        </p:cTn>
                                        <p:tgtEl>
                                          <p:spTgt spid="8">
                                            <p:txEl>
                                              <p:pRg st="0" end="0"/>
                                            </p:txEl>
                                          </p:spTgt>
                                        </p:tgtEl>
                                        <p:attrNameLst>
                                          <p:attrName>style.visibility</p:attrName>
                                        </p:attrNameLst>
                                      </p:cBhvr>
                                      <p:to>
                                        <p:strVal val="visible"/>
                                      </p:to>
                                    </p:set>
                                    <p:animEffect transition="in" filter="fade">
                                      <p:cBhvr>
                                        <p:cTn id="11" dur="1000"/>
                                        <p:tgtEl>
                                          <p:spTgt spid="8">
                                            <p:txEl>
                                              <p:pRg st="0" end="0"/>
                                            </p:txEl>
                                          </p:spTgt>
                                        </p:tgtEl>
                                      </p:cBhvr>
                                    </p:animEffect>
                                  </p:childTnLst>
                                </p:cTn>
                              </p:par>
                            </p:childTnLst>
                          </p:cTn>
                        </p:par>
                        <p:par>
                          <p:cTn id="12" fill="hold">
                            <p:stCondLst>
                              <p:cond delay="2000"/>
                            </p:stCondLst>
                            <p:childTnLst>
                              <p:par>
                                <p:cTn id="13" presetID="10" presetClass="entr" presetSubtype="0" fill="hold" grpId="0" nodeType="afterEffect">
                                  <p:stCondLst>
                                    <p:cond delay="0"/>
                                  </p:stCondLst>
                                  <p:childTnLst>
                                    <p:set>
                                      <p:cBhvr>
                                        <p:cTn id="14" dur="1" fill="hold">
                                          <p:stCondLst>
                                            <p:cond delay="0"/>
                                          </p:stCondLst>
                                        </p:cTn>
                                        <p:tgtEl>
                                          <p:spTgt spid="7">
                                            <p:txEl>
                                              <p:pRg st="0" end="0"/>
                                            </p:txEl>
                                          </p:spTgt>
                                        </p:tgtEl>
                                        <p:attrNameLst>
                                          <p:attrName>style.visibility</p:attrName>
                                        </p:attrNameLst>
                                      </p:cBhvr>
                                      <p:to>
                                        <p:strVal val="visible"/>
                                      </p:to>
                                    </p:set>
                                    <p:animEffect transition="in" filter="fade">
                                      <p:cBhvr>
                                        <p:cTn id="15" dur="1000"/>
                                        <p:tgtEl>
                                          <p:spTgt spid="7">
                                            <p:txEl>
                                              <p:pRg st="0" end="0"/>
                                            </p:txEl>
                                          </p:spTgt>
                                        </p:tgtEl>
                                      </p:cBhvr>
                                    </p:animEffect>
                                  </p:childTnLst>
                                </p:cTn>
                              </p:par>
                            </p:childTnLst>
                          </p:cTn>
                        </p:par>
                        <p:par>
                          <p:cTn id="16" fill="hold">
                            <p:stCondLst>
                              <p:cond delay="3000"/>
                            </p:stCondLst>
                            <p:childTnLst>
                              <p:par>
                                <p:cTn id="17" presetID="10" presetClass="entr" presetSubtype="0" fill="hold" grpId="0" nodeType="afterEffect">
                                  <p:stCondLst>
                                    <p:cond delay="0"/>
                                  </p:stCondLst>
                                  <p:childTnLst>
                                    <p:set>
                                      <p:cBhvr>
                                        <p:cTn id="18" dur="1" fill="hold">
                                          <p:stCondLst>
                                            <p:cond delay="0"/>
                                          </p:stCondLst>
                                        </p:cTn>
                                        <p:tgtEl>
                                          <p:spTgt spid="7">
                                            <p:txEl>
                                              <p:pRg st="1" end="1"/>
                                            </p:txEl>
                                          </p:spTgt>
                                        </p:tgtEl>
                                        <p:attrNameLst>
                                          <p:attrName>style.visibility</p:attrName>
                                        </p:attrNameLst>
                                      </p:cBhvr>
                                      <p:to>
                                        <p:strVal val="visible"/>
                                      </p:to>
                                    </p:set>
                                    <p:animEffect transition="in" filter="fade">
                                      <p:cBhvr>
                                        <p:cTn id="19" dur="1000"/>
                                        <p:tgtEl>
                                          <p:spTgt spid="7">
                                            <p:txEl>
                                              <p:pRg st="1" end="1"/>
                                            </p:txEl>
                                          </p:spTgt>
                                        </p:tgtEl>
                                      </p:cBhvr>
                                    </p:animEffect>
                                  </p:childTnLst>
                                </p:cTn>
                              </p:par>
                            </p:childTnLst>
                          </p:cTn>
                        </p:par>
                        <p:par>
                          <p:cTn id="20" fill="hold">
                            <p:stCondLst>
                              <p:cond delay="4000"/>
                            </p:stCondLst>
                            <p:childTnLst>
                              <p:par>
                                <p:cTn id="21" presetID="10" presetClass="entr" presetSubtype="0" fill="hold" grpId="0" nodeType="afterEffect">
                                  <p:stCondLst>
                                    <p:cond delay="0"/>
                                  </p:stCondLst>
                                  <p:childTnLst>
                                    <p:set>
                                      <p:cBhvr>
                                        <p:cTn id="22" dur="1" fill="hold">
                                          <p:stCondLst>
                                            <p:cond delay="0"/>
                                          </p:stCondLst>
                                        </p:cTn>
                                        <p:tgtEl>
                                          <p:spTgt spid="7">
                                            <p:txEl>
                                              <p:pRg st="2" end="2"/>
                                            </p:txEl>
                                          </p:spTgt>
                                        </p:tgtEl>
                                        <p:attrNameLst>
                                          <p:attrName>style.visibility</p:attrName>
                                        </p:attrNameLst>
                                      </p:cBhvr>
                                      <p:to>
                                        <p:strVal val="visible"/>
                                      </p:to>
                                    </p:set>
                                    <p:animEffect transition="in" filter="fade">
                                      <p:cBhvr>
                                        <p:cTn id="23" dur="1000"/>
                                        <p:tgtEl>
                                          <p:spTgt spid="7">
                                            <p:txEl>
                                              <p:pRg st="2" end="2"/>
                                            </p:txEl>
                                          </p:spTgt>
                                        </p:tgtEl>
                                      </p:cBhvr>
                                    </p:animEffect>
                                  </p:childTnLst>
                                </p:cTn>
                              </p:par>
                            </p:childTnLst>
                          </p:cTn>
                        </p:par>
                        <p:par>
                          <p:cTn id="24" fill="hold">
                            <p:stCondLst>
                              <p:cond delay="5000"/>
                            </p:stCondLst>
                            <p:childTnLst>
                              <p:par>
                                <p:cTn id="25" presetID="10" presetClass="entr" presetSubtype="0" fill="hold" grpId="0" nodeType="afterEffect">
                                  <p:stCondLst>
                                    <p:cond delay="0"/>
                                  </p:stCondLst>
                                  <p:childTnLst>
                                    <p:set>
                                      <p:cBhvr>
                                        <p:cTn id="26" dur="1" fill="hold">
                                          <p:stCondLst>
                                            <p:cond delay="0"/>
                                          </p:stCondLst>
                                        </p:cTn>
                                        <p:tgtEl>
                                          <p:spTgt spid="7">
                                            <p:txEl>
                                              <p:pRg st="3" end="3"/>
                                            </p:txEl>
                                          </p:spTgt>
                                        </p:tgtEl>
                                        <p:attrNameLst>
                                          <p:attrName>style.visibility</p:attrName>
                                        </p:attrNameLst>
                                      </p:cBhvr>
                                      <p:to>
                                        <p:strVal val="visible"/>
                                      </p:to>
                                    </p:set>
                                    <p:animEffect transition="in" filter="fade">
                                      <p:cBhvr>
                                        <p:cTn id="27" dur="1000"/>
                                        <p:tgtEl>
                                          <p:spTgt spid="7">
                                            <p:txEl>
                                              <p:pRg st="3" end="3"/>
                                            </p:txEl>
                                          </p:spTgt>
                                        </p:tgtEl>
                                      </p:cBhvr>
                                    </p:animEffect>
                                  </p:childTnLst>
                                </p:cTn>
                              </p:par>
                            </p:childTnLst>
                          </p:cTn>
                        </p:par>
                        <p:par>
                          <p:cTn id="28" fill="hold">
                            <p:stCondLst>
                              <p:cond delay="6000"/>
                            </p:stCondLst>
                            <p:childTnLst>
                              <p:par>
                                <p:cTn id="29" presetID="10" presetClass="entr" presetSubtype="0" fill="hold" grpId="0" nodeType="afterEffect">
                                  <p:stCondLst>
                                    <p:cond delay="0"/>
                                  </p:stCondLst>
                                  <p:childTnLst>
                                    <p:set>
                                      <p:cBhvr>
                                        <p:cTn id="30" dur="1" fill="hold">
                                          <p:stCondLst>
                                            <p:cond delay="0"/>
                                          </p:stCondLst>
                                        </p:cTn>
                                        <p:tgtEl>
                                          <p:spTgt spid="7">
                                            <p:txEl>
                                              <p:pRg st="4" end="4"/>
                                            </p:txEl>
                                          </p:spTgt>
                                        </p:tgtEl>
                                        <p:attrNameLst>
                                          <p:attrName>style.visibility</p:attrName>
                                        </p:attrNameLst>
                                      </p:cBhvr>
                                      <p:to>
                                        <p:strVal val="visible"/>
                                      </p:to>
                                    </p:set>
                                    <p:animEffect transition="in" filter="fade">
                                      <p:cBhvr>
                                        <p:cTn id="31" dur="1000"/>
                                        <p:tgtEl>
                                          <p:spTgt spid="7">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8" grpId="0" build="allAtOnce"/>
      <p:bldP spid="7" grpId="0" build="allAtOnce"/>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3741ECD7-FB9C-1404-7BD6-0E019CBC8D77}"/>
              </a:ext>
            </a:extLst>
          </p:cNvPr>
          <p:cNvSpPr>
            <a:spLocks noGrp="1"/>
          </p:cNvSpPr>
          <p:nvPr>
            <p:ph type="ctrTitle"/>
          </p:nvPr>
        </p:nvSpPr>
        <p:spPr>
          <a:xfrm>
            <a:off x="1524000" y="-1265352"/>
            <a:ext cx="9144000" cy="1077218"/>
          </a:xfrm>
        </p:spPr>
        <p:txBody>
          <a:bodyPr>
            <a:normAutofit fontScale="90000"/>
          </a:bodyPr>
          <a:lstStyle/>
          <a:p>
            <a:r>
              <a:rPr lang="en-US" dirty="0"/>
              <a:t>What role has migration played in Bradford’s history?</a:t>
            </a:r>
          </a:p>
        </p:txBody>
      </p:sp>
      <p:grpSp>
        <p:nvGrpSpPr>
          <p:cNvPr id="14" name="box 1" descr="When did migration to Bradford begin?&#13;&#10;">
            <a:extLst>
              <a:ext uri="{FF2B5EF4-FFF2-40B4-BE49-F238E27FC236}">
                <a16:creationId xmlns:a16="http://schemas.microsoft.com/office/drawing/2014/main" id="{3C43F312-02CC-27A8-DFE8-1D77AC34AEA0}"/>
              </a:ext>
            </a:extLst>
          </p:cNvPr>
          <p:cNvGrpSpPr/>
          <p:nvPr/>
        </p:nvGrpSpPr>
        <p:grpSpPr>
          <a:xfrm>
            <a:off x="518175" y="454349"/>
            <a:ext cx="5498354" cy="2123658"/>
            <a:chOff x="518175" y="454349"/>
            <a:chExt cx="5498354" cy="2123658"/>
          </a:xfrm>
        </p:grpSpPr>
        <p:sp>
          <p:nvSpPr>
            <p:cNvPr id="15" name="Rectangle 14">
              <a:extLst>
                <a:ext uri="{FF2B5EF4-FFF2-40B4-BE49-F238E27FC236}">
                  <a16:creationId xmlns:a16="http://schemas.microsoft.com/office/drawing/2014/main" id="{45238704-0898-A9B0-08A6-1E8C55711F12}"/>
                </a:ext>
              </a:extLst>
            </p:cNvPr>
            <p:cNvSpPr/>
            <p:nvPr/>
          </p:nvSpPr>
          <p:spPr>
            <a:xfrm>
              <a:off x="518175" y="454349"/>
              <a:ext cx="5498354" cy="2123658"/>
            </a:xfrm>
            <a:prstGeom prst="rect">
              <a:avLst/>
            </a:prstGeom>
            <a:solidFill>
              <a:schemeClr val="bg1"/>
            </a:solidFill>
            <a:ln w="19050">
              <a:solidFill>
                <a:schemeClr val="tx1"/>
              </a:solidFill>
            </a:ln>
            <a:effectLst>
              <a:glow rad="38927">
                <a:schemeClr val="tx1">
                  <a:alpha val="34000"/>
                </a:schemeClr>
              </a:glo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extBox 15">
              <a:extLst>
                <a:ext uri="{FF2B5EF4-FFF2-40B4-BE49-F238E27FC236}">
                  <a16:creationId xmlns:a16="http://schemas.microsoft.com/office/drawing/2014/main" id="{029D932F-C3B1-0326-BE7B-8610BF323246}"/>
                </a:ext>
              </a:extLst>
            </p:cNvPr>
            <p:cNvSpPr txBox="1"/>
            <p:nvPr/>
          </p:nvSpPr>
          <p:spPr>
            <a:xfrm>
              <a:off x="1025435" y="1069902"/>
              <a:ext cx="4483834" cy="892552"/>
            </a:xfrm>
            <a:prstGeom prst="rect">
              <a:avLst/>
            </a:prstGeom>
            <a:noFill/>
            <a:ln w="19050">
              <a:noFill/>
            </a:ln>
          </p:spPr>
          <p:txBody>
            <a:bodyPr wrap="square">
              <a:spAutoFit/>
            </a:bodyPr>
            <a:lstStyle/>
            <a:p>
              <a:pPr algn="ctr"/>
              <a:r>
                <a:rPr lang="en-GB" sz="2600" dirty="0">
                  <a:latin typeface="Superclarendon Rg" panose="02000505080000020003" pitchFamily="2" charset="77"/>
                </a:rPr>
                <a:t>When did migration to Bradford begin?</a:t>
              </a:r>
            </a:p>
          </p:txBody>
        </p:sp>
      </p:grpSp>
      <p:grpSp>
        <p:nvGrpSpPr>
          <p:cNvPr id="17" name="box 2" descr="Why did thousands of people migrate to Bradford in the 19th century?&#13;&#10;">
            <a:extLst>
              <a:ext uri="{FF2B5EF4-FFF2-40B4-BE49-F238E27FC236}">
                <a16:creationId xmlns:a16="http://schemas.microsoft.com/office/drawing/2014/main" id="{BB0FF705-DCA4-D69D-7529-B87E64C26D5B}"/>
              </a:ext>
            </a:extLst>
          </p:cNvPr>
          <p:cNvGrpSpPr/>
          <p:nvPr/>
        </p:nvGrpSpPr>
        <p:grpSpPr>
          <a:xfrm>
            <a:off x="6164879" y="454349"/>
            <a:ext cx="5498354" cy="2123658"/>
            <a:chOff x="6164879" y="454349"/>
            <a:chExt cx="5498354" cy="2123658"/>
          </a:xfrm>
        </p:grpSpPr>
        <p:sp>
          <p:nvSpPr>
            <p:cNvPr id="18" name="Rectangle 17">
              <a:extLst>
                <a:ext uri="{FF2B5EF4-FFF2-40B4-BE49-F238E27FC236}">
                  <a16:creationId xmlns:a16="http://schemas.microsoft.com/office/drawing/2014/main" id="{4D144DDC-312D-AB5D-CA8F-D2DE4708FE8B}"/>
                </a:ext>
              </a:extLst>
            </p:cNvPr>
            <p:cNvSpPr/>
            <p:nvPr/>
          </p:nvSpPr>
          <p:spPr>
            <a:xfrm>
              <a:off x="6164879" y="454349"/>
              <a:ext cx="5498354" cy="2123658"/>
            </a:xfrm>
            <a:prstGeom prst="rect">
              <a:avLst/>
            </a:prstGeom>
            <a:solidFill>
              <a:schemeClr val="bg1"/>
            </a:solidFill>
            <a:ln w="19050">
              <a:solidFill>
                <a:schemeClr val="tx1"/>
              </a:solidFill>
            </a:ln>
            <a:effectLst>
              <a:glow rad="38927">
                <a:schemeClr val="tx1">
                  <a:alpha val="34000"/>
                </a:schemeClr>
              </a:glo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TextBox 18">
              <a:extLst>
                <a:ext uri="{FF2B5EF4-FFF2-40B4-BE49-F238E27FC236}">
                  <a16:creationId xmlns:a16="http://schemas.microsoft.com/office/drawing/2014/main" id="{BD5A7856-FA7B-07BE-9968-EF291D5E4E6D}"/>
                </a:ext>
              </a:extLst>
            </p:cNvPr>
            <p:cNvSpPr txBox="1"/>
            <p:nvPr/>
          </p:nvSpPr>
          <p:spPr>
            <a:xfrm>
              <a:off x="6900164" y="669793"/>
              <a:ext cx="4027784" cy="1692771"/>
            </a:xfrm>
            <a:prstGeom prst="rect">
              <a:avLst/>
            </a:prstGeom>
            <a:noFill/>
            <a:ln w="19050">
              <a:noFill/>
            </a:ln>
          </p:spPr>
          <p:txBody>
            <a:bodyPr wrap="square">
              <a:spAutoFit/>
            </a:bodyPr>
            <a:lstStyle/>
            <a:p>
              <a:pPr algn="ctr"/>
              <a:r>
                <a:rPr lang="en-GB" sz="2600" dirty="0">
                  <a:latin typeface="Superclarendon Rg"/>
                </a:rPr>
                <a:t>Why did thousands of people migrate to Bradford in the 19th century?</a:t>
              </a:r>
              <a:endParaRPr lang="en-GB" sz="2600" dirty="0">
                <a:latin typeface="Superclarendon Rg" panose="02000505080000020003" pitchFamily="2" charset="77"/>
              </a:endParaRPr>
            </a:p>
          </p:txBody>
        </p:sp>
      </p:grpSp>
      <p:sp>
        <p:nvSpPr>
          <p:cNvPr id="11" name="Main question">
            <a:extLst>
              <a:ext uri="{FF2B5EF4-FFF2-40B4-BE49-F238E27FC236}">
                <a16:creationId xmlns:a16="http://schemas.microsoft.com/office/drawing/2014/main" id="{C9DE474D-C648-979F-EEEB-3C7D530F59E7}"/>
              </a:ext>
            </a:extLst>
          </p:cNvPr>
          <p:cNvSpPr txBox="1"/>
          <p:nvPr/>
        </p:nvSpPr>
        <p:spPr>
          <a:xfrm>
            <a:off x="445847" y="2753413"/>
            <a:ext cx="11217386" cy="1077218"/>
          </a:xfrm>
          <a:prstGeom prst="rect">
            <a:avLst/>
          </a:prstGeom>
          <a:noFill/>
        </p:spPr>
        <p:txBody>
          <a:bodyPr wrap="square">
            <a:spAutoFit/>
          </a:bodyPr>
          <a:lstStyle/>
          <a:p>
            <a:pPr algn="ctr"/>
            <a:r>
              <a:rPr lang="en-GB" sz="3200" dirty="0">
                <a:solidFill>
                  <a:srgbClr val="EC5E43"/>
                </a:solidFill>
                <a:latin typeface="Superclarendon Rg" panose="02000505080000020003" pitchFamily="2" charset="77"/>
              </a:rPr>
              <a:t>What role has migration played in Bradford’s history?</a:t>
            </a:r>
          </a:p>
        </p:txBody>
      </p:sp>
      <p:grpSp>
        <p:nvGrpSpPr>
          <p:cNvPr id="20" name="box 3" descr="When did Bradford become a multicultural city?&#13;&#10;">
            <a:extLst>
              <a:ext uri="{FF2B5EF4-FFF2-40B4-BE49-F238E27FC236}">
                <a16:creationId xmlns:a16="http://schemas.microsoft.com/office/drawing/2014/main" id="{F80AF3A3-C3BB-1C0C-8704-87D2D7A22C53}"/>
              </a:ext>
            </a:extLst>
          </p:cNvPr>
          <p:cNvGrpSpPr/>
          <p:nvPr/>
        </p:nvGrpSpPr>
        <p:grpSpPr>
          <a:xfrm>
            <a:off x="518175" y="4038379"/>
            <a:ext cx="5498354" cy="2123658"/>
            <a:chOff x="518175" y="4038379"/>
            <a:chExt cx="5498354" cy="2123658"/>
          </a:xfrm>
        </p:grpSpPr>
        <p:sp>
          <p:nvSpPr>
            <p:cNvPr id="21" name="Rectangle 20">
              <a:extLst>
                <a:ext uri="{FF2B5EF4-FFF2-40B4-BE49-F238E27FC236}">
                  <a16:creationId xmlns:a16="http://schemas.microsoft.com/office/drawing/2014/main" id="{626A88B4-D442-9F33-5546-F2E7D4AC3C22}"/>
                </a:ext>
              </a:extLst>
            </p:cNvPr>
            <p:cNvSpPr/>
            <p:nvPr/>
          </p:nvSpPr>
          <p:spPr>
            <a:xfrm>
              <a:off x="518175" y="4038379"/>
              <a:ext cx="5498354" cy="2123658"/>
            </a:xfrm>
            <a:prstGeom prst="rect">
              <a:avLst/>
            </a:prstGeom>
            <a:solidFill>
              <a:schemeClr val="bg1"/>
            </a:solidFill>
            <a:ln w="19050">
              <a:solidFill>
                <a:schemeClr val="tx1"/>
              </a:solidFill>
            </a:ln>
            <a:effectLst>
              <a:glow rad="38927">
                <a:schemeClr val="tx1">
                  <a:alpha val="34000"/>
                </a:schemeClr>
              </a:glo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TextBox 21">
              <a:extLst>
                <a:ext uri="{FF2B5EF4-FFF2-40B4-BE49-F238E27FC236}">
                  <a16:creationId xmlns:a16="http://schemas.microsoft.com/office/drawing/2014/main" id="{BE5EF4A7-564C-1CBB-1B83-6B35573A35B4}"/>
                </a:ext>
              </a:extLst>
            </p:cNvPr>
            <p:cNvSpPr txBox="1"/>
            <p:nvPr/>
          </p:nvSpPr>
          <p:spPr>
            <a:xfrm>
              <a:off x="1070312" y="4453875"/>
              <a:ext cx="4394079" cy="1292662"/>
            </a:xfrm>
            <a:prstGeom prst="rect">
              <a:avLst/>
            </a:prstGeom>
            <a:noFill/>
            <a:ln w="19050">
              <a:noFill/>
            </a:ln>
          </p:spPr>
          <p:txBody>
            <a:bodyPr wrap="square">
              <a:spAutoFit/>
            </a:bodyPr>
            <a:lstStyle/>
            <a:p>
              <a:pPr algn="ctr"/>
              <a:r>
                <a:rPr lang="en-GB" sz="2600" dirty="0">
                  <a:latin typeface="Superclarendon Rg" panose="02000505080000020003" pitchFamily="2" charset="77"/>
                </a:rPr>
                <a:t>When did Bradford become a multicultural city?</a:t>
              </a:r>
            </a:p>
          </p:txBody>
        </p:sp>
      </p:grpSp>
      <p:grpSp>
        <p:nvGrpSpPr>
          <p:cNvPr id="23" name="box 4" descr="How does Bradford benefit from being a multicultural city today?&#13;&#10;">
            <a:extLst>
              <a:ext uri="{FF2B5EF4-FFF2-40B4-BE49-F238E27FC236}">
                <a16:creationId xmlns:a16="http://schemas.microsoft.com/office/drawing/2014/main" id="{686C2EA7-9588-EB4D-FC36-8470617E13E3}"/>
              </a:ext>
            </a:extLst>
          </p:cNvPr>
          <p:cNvGrpSpPr/>
          <p:nvPr/>
        </p:nvGrpSpPr>
        <p:grpSpPr>
          <a:xfrm>
            <a:off x="6164879" y="4038379"/>
            <a:ext cx="5498354" cy="2123658"/>
            <a:chOff x="6164879" y="4038379"/>
            <a:chExt cx="5498354" cy="2123658"/>
          </a:xfrm>
        </p:grpSpPr>
        <p:sp>
          <p:nvSpPr>
            <p:cNvPr id="24" name="Rectangle 23">
              <a:extLst>
                <a:ext uri="{FF2B5EF4-FFF2-40B4-BE49-F238E27FC236}">
                  <a16:creationId xmlns:a16="http://schemas.microsoft.com/office/drawing/2014/main" id="{D9F35246-0B9A-82BC-C675-89CDAA1DBB51}"/>
                </a:ext>
              </a:extLst>
            </p:cNvPr>
            <p:cNvSpPr/>
            <p:nvPr/>
          </p:nvSpPr>
          <p:spPr>
            <a:xfrm>
              <a:off x="6164879" y="4038379"/>
              <a:ext cx="5498354" cy="2123658"/>
            </a:xfrm>
            <a:prstGeom prst="rect">
              <a:avLst/>
            </a:prstGeom>
            <a:solidFill>
              <a:schemeClr val="bg1"/>
            </a:solidFill>
            <a:ln w="19050">
              <a:solidFill>
                <a:schemeClr val="tx1"/>
              </a:solidFill>
            </a:ln>
            <a:effectLst>
              <a:glow rad="38927">
                <a:schemeClr val="tx1">
                  <a:alpha val="34000"/>
                </a:schemeClr>
              </a:glo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TextBox 24">
              <a:extLst>
                <a:ext uri="{FF2B5EF4-FFF2-40B4-BE49-F238E27FC236}">
                  <a16:creationId xmlns:a16="http://schemas.microsoft.com/office/drawing/2014/main" id="{842127DB-E600-D7E0-5A94-1FF7F7902DCB}"/>
                </a:ext>
              </a:extLst>
            </p:cNvPr>
            <p:cNvSpPr txBox="1"/>
            <p:nvPr/>
          </p:nvSpPr>
          <p:spPr>
            <a:xfrm>
              <a:off x="6402547" y="4253823"/>
              <a:ext cx="5023018" cy="1692771"/>
            </a:xfrm>
            <a:prstGeom prst="rect">
              <a:avLst/>
            </a:prstGeom>
            <a:noFill/>
            <a:ln w="19050">
              <a:noFill/>
            </a:ln>
          </p:spPr>
          <p:txBody>
            <a:bodyPr wrap="square">
              <a:spAutoFit/>
            </a:bodyPr>
            <a:lstStyle/>
            <a:p>
              <a:pPr algn="ctr"/>
              <a:r>
                <a:rPr lang="en-GB" sz="2600" dirty="0">
                  <a:latin typeface="Superclarendon Rg" panose="02000505080000020003" pitchFamily="2" charset="77"/>
                </a:rPr>
                <a:t>How does Bradford benefit </a:t>
              </a:r>
              <a:br>
                <a:rPr lang="en-GB" sz="2600" dirty="0">
                  <a:latin typeface="Superclarendon Rg" panose="02000505080000020003" pitchFamily="2" charset="77"/>
                </a:rPr>
              </a:br>
              <a:r>
                <a:rPr lang="en-GB" sz="2600" dirty="0">
                  <a:latin typeface="Superclarendon Rg" panose="02000505080000020003" pitchFamily="2" charset="77"/>
                </a:rPr>
                <a:t>from being a </a:t>
              </a:r>
              <a:br>
                <a:rPr lang="en-GB" sz="2600" dirty="0">
                  <a:latin typeface="Superclarendon Rg" panose="02000505080000020003" pitchFamily="2" charset="77"/>
                </a:rPr>
              </a:br>
              <a:r>
                <a:rPr lang="en-GB" sz="2600" dirty="0">
                  <a:latin typeface="Superclarendon Rg" panose="02000505080000020003" pitchFamily="2" charset="77"/>
                </a:rPr>
                <a:t>multicultural city today?</a:t>
              </a:r>
            </a:p>
          </p:txBody>
        </p:sp>
      </p:grpSp>
      <p:pic>
        <p:nvPicPr>
          <p:cNvPr id="5" name="Picture 4">
            <a:extLst>
              <a:ext uri="{FF2B5EF4-FFF2-40B4-BE49-F238E27FC236}">
                <a16:creationId xmlns:a16="http://schemas.microsoft.com/office/drawing/2014/main" id="{E131C0B8-FA33-1EE5-9DE6-A47F48B1BD55}"/>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10853530" y="5786070"/>
            <a:ext cx="1338470" cy="1073053"/>
          </a:xfrm>
          <a:prstGeom prst="rect">
            <a:avLst/>
          </a:prstGeom>
        </p:spPr>
      </p:pic>
    </p:spTree>
    <p:extLst>
      <p:ext uri="{BB962C8B-B14F-4D97-AF65-F5344CB8AC3E}">
        <p14:creationId xmlns:p14="http://schemas.microsoft.com/office/powerpoint/2010/main" val="1221826848"/>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1000"/>
                                        <p:tgtEl>
                                          <p:spTgt spid="1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fade">
                                      <p:cBhvr>
                                        <p:cTn id="17" dur="1000"/>
                                        <p:tgtEl>
                                          <p:spTgt spid="17"/>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20"/>
                                        </p:tgtEl>
                                        <p:attrNameLst>
                                          <p:attrName>style.visibility</p:attrName>
                                        </p:attrNameLst>
                                      </p:cBhvr>
                                      <p:to>
                                        <p:strVal val="visible"/>
                                      </p:to>
                                    </p:set>
                                    <p:animEffect transition="in" filter="fade">
                                      <p:cBhvr>
                                        <p:cTn id="22" dur="1000"/>
                                        <p:tgtEl>
                                          <p:spTgt spid="20"/>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23"/>
                                        </p:tgtEl>
                                        <p:attrNameLst>
                                          <p:attrName>style.visibility</p:attrName>
                                        </p:attrNameLst>
                                      </p:cBhvr>
                                      <p:to>
                                        <p:strVal val="visible"/>
                                      </p:to>
                                    </p:set>
                                    <p:animEffect transition="in" filter="fade">
                                      <p:cBhvr>
                                        <p:cTn id="27" dur="10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8FA9D228-84A2-647E-0E3C-7087A9A29F70}"/>
            </a:ext>
          </a:extLst>
        </p:cNvPr>
        <p:cNvGrpSpPr/>
        <p:nvPr/>
      </p:nvGrpSpPr>
      <p:grpSpPr>
        <a:xfrm>
          <a:off x="0" y="0"/>
          <a:ext cx="0" cy="0"/>
          <a:chOff x="0" y="0"/>
          <a:chExt cx="0" cy="0"/>
        </a:xfrm>
      </p:grpSpPr>
      <p:sp>
        <p:nvSpPr>
          <p:cNvPr id="8" name="Title 7">
            <a:extLst>
              <a:ext uri="{FF2B5EF4-FFF2-40B4-BE49-F238E27FC236}">
                <a16:creationId xmlns:a16="http://schemas.microsoft.com/office/drawing/2014/main" id="{A8D7A94E-315C-DE24-958D-F71633423A57}"/>
              </a:ext>
            </a:extLst>
          </p:cNvPr>
          <p:cNvSpPr>
            <a:spLocks noGrp="1"/>
          </p:cNvSpPr>
          <p:nvPr>
            <p:ph type="title"/>
          </p:nvPr>
        </p:nvSpPr>
        <p:spPr>
          <a:xfrm>
            <a:off x="3047144" y="-1693954"/>
            <a:ext cx="5257800" cy="1325563"/>
          </a:xfrm>
        </p:spPr>
        <p:txBody>
          <a:bodyPr/>
          <a:lstStyle/>
          <a:p>
            <a:r>
              <a:rPr lang="en-US" dirty="0"/>
              <a:t>21</a:t>
            </a:r>
            <a:r>
              <a:rPr lang="en-US" baseline="30000" dirty="0"/>
              <a:t>st</a:t>
            </a:r>
            <a:r>
              <a:rPr lang="en-US" dirty="0"/>
              <a:t> century Bradford</a:t>
            </a:r>
          </a:p>
        </p:txBody>
      </p:sp>
      <p:sp>
        <p:nvSpPr>
          <p:cNvPr id="4" name="Slide Question">
            <a:extLst>
              <a:ext uri="{FF2B5EF4-FFF2-40B4-BE49-F238E27FC236}">
                <a16:creationId xmlns:a16="http://schemas.microsoft.com/office/drawing/2014/main" id="{07754436-0202-2587-AA84-100083587AA5}"/>
              </a:ext>
            </a:extLst>
          </p:cNvPr>
          <p:cNvSpPr txBox="1"/>
          <p:nvPr/>
        </p:nvSpPr>
        <p:spPr>
          <a:xfrm>
            <a:off x="0" y="-110389"/>
            <a:ext cx="8686800" cy="356123"/>
          </a:xfrm>
          <a:prstGeom prst="rect">
            <a:avLst/>
          </a:prstGeom>
          <a:noFill/>
        </p:spPr>
        <p:txBody>
          <a:bodyPr wrap="square">
            <a:spAutoFit/>
          </a:bodyPr>
          <a:lstStyle/>
          <a:p>
            <a:pPr>
              <a:lnSpc>
                <a:spcPts val="2420"/>
              </a:lnSpc>
            </a:pPr>
            <a:r>
              <a:rPr lang="en-GB" sz="1100" dirty="0">
                <a:solidFill>
                  <a:schemeClr val="bg1"/>
                </a:solidFill>
                <a:effectLst/>
                <a:latin typeface="Superclarendon Rg" panose="02000505080000020003" pitchFamily="2" charset="77"/>
              </a:rPr>
              <a:t>How does Bradford benefit from being a multicultural city today?</a:t>
            </a:r>
          </a:p>
        </p:txBody>
      </p:sp>
      <p:sp>
        <p:nvSpPr>
          <p:cNvPr id="7" name="TextBox 6">
            <a:extLst>
              <a:ext uri="{FF2B5EF4-FFF2-40B4-BE49-F238E27FC236}">
                <a16:creationId xmlns:a16="http://schemas.microsoft.com/office/drawing/2014/main" id="{198C8B9A-D398-D97B-C291-DEBF490A453D}"/>
              </a:ext>
            </a:extLst>
          </p:cNvPr>
          <p:cNvSpPr txBox="1"/>
          <p:nvPr/>
        </p:nvSpPr>
        <p:spPr>
          <a:xfrm>
            <a:off x="5553230" y="313851"/>
            <a:ext cx="1772728" cy="261610"/>
          </a:xfrm>
          <a:prstGeom prst="rect">
            <a:avLst/>
          </a:prstGeom>
          <a:noFill/>
        </p:spPr>
        <p:txBody>
          <a:bodyPr wrap="square" lIns="91440" tIns="45720" rIns="91440" bIns="45720" anchor="t">
            <a:spAutoFit/>
          </a:bodyPr>
          <a:lstStyle/>
          <a:p>
            <a:r>
              <a:rPr lang="en-GB" sz="1100" kern="1200" dirty="0">
                <a:solidFill>
                  <a:schemeClr val="accent5">
                    <a:lumMod val="50000"/>
                  </a:schemeClr>
                </a:solidFill>
                <a:effectLst/>
                <a:latin typeface="+mn-lt"/>
                <a:ea typeface="+mn-ea"/>
                <a:cs typeface="+mn-cs"/>
              </a:rPr>
              <a:t>© Betty Longbottom</a:t>
            </a:r>
            <a:endParaRPr lang="en-GB" sz="1100" dirty="0">
              <a:solidFill>
                <a:schemeClr val="accent5">
                  <a:lumMod val="50000"/>
                </a:schemeClr>
              </a:solidFill>
            </a:endParaRPr>
          </a:p>
        </p:txBody>
      </p:sp>
      <p:pic>
        <p:nvPicPr>
          <p:cNvPr id="11" name="Picture 10">
            <a:extLst>
              <a:ext uri="{FF2B5EF4-FFF2-40B4-BE49-F238E27FC236}">
                <a16:creationId xmlns:a16="http://schemas.microsoft.com/office/drawing/2014/main" id="{6286A6A2-F179-93F5-3F0C-2E825149781A}"/>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243065" y="313851"/>
            <a:ext cx="2256090" cy="404692"/>
          </a:xfrm>
          <a:prstGeom prst="rect">
            <a:avLst/>
          </a:prstGeom>
        </p:spPr>
      </p:pic>
      <p:sp>
        <p:nvSpPr>
          <p:cNvPr id="3" name="Text ">
            <a:extLst>
              <a:ext uri="{FF2B5EF4-FFF2-40B4-BE49-F238E27FC236}">
                <a16:creationId xmlns:a16="http://schemas.microsoft.com/office/drawing/2014/main" id="{83A716D9-CBB9-B999-65EC-81181471DB76}"/>
              </a:ext>
            </a:extLst>
          </p:cNvPr>
          <p:cNvSpPr txBox="1"/>
          <p:nvPr/>
        </p:nvSpPr>
        <p:spPr>
          <a:xfrm>
            <a:off x="562945" y="1035901"/>
            <a:ext cx="4548701" cy="2414122"/>
          </a:xfrm>
          <a:prstGeom prst="rect">
            <a:avLst/>
          </a:prstGeom>
          <a:noFill/>
        </p:spPr>
        <p:txBody>
          <a:bodyPr wrap="square">
            <a:spAutoFit/>
          </a:bodyPr>
          <a:lstStyle/>
          <a:p>
            <a:pPr>
              <a:lnSpc>
                <a:spcPct val="150000"/>
              </a:lnSpc>
            </a:pPr>
            <a:r>
              <a:rPr lang="en-GB" sz="1700" dirty="0">
                <a:latin typeface="Linkpen 17a Print" panose="03050602060000000000" pitchFamily="66" charset="77"/>
                <a:cs typeface="Arial"/>
              </a:rPr>
              <a:t>21st century Bradford enjoys a richness of cultures. New buildings reflect the faiths and interests of the population. These include the Grand Mosque, opened in 2014 – one of the largest in the country.</a:t>
            </a:r>
          </a:p>
        </p:txBody>
      </p:sp>
      <p:sp>
        <p:nvSpPr>
          <p:cNvPr id="6" name="Text ">
            <a:extLst>
              <a:ext uri="{FF2B5EF4-FFF2-40B4-BE49-F238E27FC236}">
                <a16:creationId xmlns:a16="http://schemas.microsoft.com/office/drawing/2014/main" id="{63D37A4D-EF16-4C3F-C772-A39380E6220E}"/>
              </a:ext>
            </a:extLst>
          </p:cNvPr>
          <p:cNvSpPr txBox="1"/>
          <p:nvPr/>
        </p:nvSpPr>
        <p:spPr>
          <a:xfrm>
            <a:off x="562945" y="3661765"/>
            <a:ext cx="4443769" cy="1629292"/>
          </a:xfrm>
          <a:prstGeom prst="rect">
            <a:avLst/>
          </a:prstGeom>
          <a:noFill/>
        </p:spPr>
        <p:txBody>
          <a:bodyPr wrap="square">
            <a:spAutoFit/>
          </a:bodyPr>
          <a:lstStyle/>
          <a:p>
            <a:pPr>
              <a:lnSpc>
                <a:spcPct val="150000"/>
              </a:lnSpc>
            </a:pPr>
            <a:r>
              <a:rPr lang="en-GB" sz="1700" dirty="0">
                <a:latin typeface="Linkpen 17a Print" panose="03050602060000000000" pitchFamily="66" charset="77"/>
              </a:rPr>
              <a:t>Bradford District has the fastest growing working age population outside of London and is one of the youngest cities in Britain.</a:t>
            </a:r>
            <a:endParaRPr lang="en-GB" sz="1700" dirty="0">
              <a:latin typeface="Linkpen 17a Print" panose="03050602060000000000" pitchFamily="66" charset="77"/>
              <a:cs typeface="Arial"/>
            </a:endParaRPr>
          </a:p>
        </p:txBody>
      </p:sp>
      <p:sp>
        <p:nvSpPr>
          <p:cNvPr id="9" name="Rectangle 8" descr="A photograph of the Grand Mosque in Bradford. It is a red brick building with tall spires and a green, domed roof. ">
            <a:extLst>
              <a:ext uri="{FF2B5EF4-FFF2-40B4-BE49-F238E27FC236}">
                <a16:creationId xmlns:a16="http://schemas.microsoft.com/office/drawing/2014/main" id="{10D0EE74-382E-0746-EDF6-CEE7412DE7BA}"/>
              </a:ext>
            </a:extLst>
          </p:cNvPr>
          <p:cNvSpPr/>
          <p:nvPr/>
        </p:nvSpPr>
        <p:spPr>
          <a:xfrm>
            <a:off x="5553230" y="245734"/>
            <a:ext cx="6375067" cy="6350275"/>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a:extLst>
              <a:ext uri="{FF2B5EF4-FFF2-40B4-BE49-F238E27FC236}">
                <a16:creationId xmlns:a16="http://schemas.microsoft.com/office/drawing/2014/main" id="{30205FFD-D43A-8923-D4BB-B5B2FA618738}"/>
              </a:ext>
              <a:ext uri="{C183D7F6-B498-43B3-948B-1728B52AA6E4}">
                <adec:decorative xmlns:adec="http://schemas.microsoft.com/office/drawing/2017/decorative" val="1"/>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0" y="5457828"/>
            <a:ext cx="12192000" cy="1556617"/>
          </a:xfrm>
          <a:prstGeom prst="rect">
            <a:avLst/>
          </a:prstGeom>
        </p:spPr>
      </p:pic>
      <p:pic>
        <p:nvPicPr>
          <p:cNvPr id="13" name="Picture 12">
            <a:extLst>
              <a:ext uri="{FF2B5EF4-FFF2-40B4-BE49-F238E27FC236}">
                <a16:creationId xmlns:a16="http://schemas.microsoft.com/office/drawing/2014/main" id="{65858C41-E503-DF0C-8763-80AB1F09A55F}"/>
              </a:ext>
              <a:ext uri="{C183D7F6-B498-43B3-948B-1728B52AA6E4}">
                <adec:decorative xmlns:adec="http://schemas.microsoft.com/office/drawing/2017/decorative" val="1"/>
              </a:ext>
            </a:extLst>
          </p:cNvPr>
          <p:cNvPicPr>
            <a:picLocks noChangeAspect="1"/>
          </p:cNvPicPr>
          <p:nvPr/>
        </p:nvPicPr>
        <p:blipFill>
          <a:blip r:embed="rId6" cstate="screen">
            <a:extLst>
              <a:ext uri="{28A0092B-C50C-407E-A947-70E740481C1C}">
                <a14:useLocalDpi xmlns:a14="http://schemas.microsoft.com/office/drawing/2010/main"/>
              </a:ext>
            </a:extLst>
          </a:blip>
          <a:srcRect/>
          <a:stretch/>
        </p:blipFill>
        <p:spPr>
          <a:xfrm>
            <a:off x="10724972" y="5648770"/>
            <a:ext cx="1468308" cy="1209230"/>
          </a:xfrm>
          <a:prstGeom prst="rect">
            <a:avLst/>
          </a:prstGeom>
        </p:spPr>
      </p:pic>
    </p:spTree>
    <p:extLst>
      <p:ext uri="{BB962C8B-B14F-4D97-AF65-F5344CB8AC3E}">
        <p14:creationId xmlns:p14="http://schemas.microsoft.com/office/powerpoint/2010/main" val="31015379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childTnLst>
                                </p:cTn>
                              </p:par>
                            </p:childTnLst>
                          </p:cTn>
                        </p:par>
                        <p:par>
                          <p:cTn id="8" fill="hold">
                            <p:stCondLst>
                              <p:cond delay="1000"/>
                            </p:stCondLst>
                            <p:childTnLst>
                              <p:par>
                                <p:cTn id="9" presetID="10" presetClass="entr" presetSubtype="0" fill="hold" grpId="0" nodeType="afterEffect">
                                  <p:stCondLst>
                                    <p:cond delay="0"/>
                                  </p:stCondLst>
                                  <p:childTnLst>
                                    <p:set>
                                      <p:cBhvr>
                                        <p:cTn id="10" dur="1" fill="hold">
                                          <p:stCondLst>
                                            <p:cond delay="0"/>
                                          </p:stCondLst>
                                        </p:cTn>
                                        <p:tgtEl>
                                          <p:spTgt spid="6">
                                            <p:txEl>
                                              <p:pRg st="0" end="0"/>
                                            </p:txEl>
                                          </p:spTgt>
                                        </p:tgtEl>
                                        <p:attrNameLst>
                                          <p:attrName>style.visibility</p:attrName>
                                        </p:attrNameLst>
                                      </p:cBhvr>
                                      <p:to>
                                        <p:strVal val="visible"/>
                                      </p:to>
                                    </p:set>
                                    <p:animEffect transition="in" filter="fade">
                                      <p:cBhvr>
                                        <p:cTn id="11" dur="10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allAtOnce"/>
      <p:bldP spid="6" grpId="0" build="allAtOnce"/>
    </p:bldLst>
  </p:timing>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44C5C50B-511E-BD04-9D09-F0884D68B944}"/>
            </a:ext>
          </a:extLst>
        </p:cNvPr>
        <p:cNvGrpSpPr/>
        <p:nvPr/>
      </p:nvGrpSpPr>
      <p:grpSpPr>
        <a:xfrm>
          <a:off x="0" y="0"/>
          <a:ext cx="0" cy="0"/>
          <a:chOff x="0" y="0"/>
          <a:chExt cx="0" cy="0"/>
        </a:xfrm>
      </p:grpSpPr>
      <p:sp>
        <p:nvSpPr>
          <p:cNvPr id="23" name="Title 22">
            <a:extLst>
              <a:ext uri="{FF2B5EF4-FFF2-40B4-BE49-F238E27FC236}">
                <a16:creationId xmlns:a16="http://schemas.microsoft.com/office/drawing/2014/main" id="{11805278-7677-CAB2-C39E-721EB7F55E5F}"/>
              </a:ext>
            </a:extLst>
          </p:cNvPr>
          <p:cNvSpPr>
            <a:spLocks noGrp="1"/>
          </p:cNvSpPr>
          <p:nvPr>
            <p:ph type="title"/>
          </p:nvPr>
        </p:nvSpPr>
        <p:spPr>
          <a:xfrm>
            <a:off x="2891064" y="-1710031"/>
            <a:ext cx="6189324" cy="1325563"/>
          </a:xfrm>
        </p:spPr>
        <p:txBody>
          <a:bodyPr/>
          <a:lstStyle/>
          <a:p>
            <a:r>
              <a:rPr lang="en-US" dirty="0"/>
              <a:t>Bradford’s achievements </a:t>
            </a:r>
          </a:p>
        </p:txBody>
      </p:sp>
      <p:sp>
        <p:nvSpPr>
          <p:cNvPr id="4" name="Slide Question">
            <a:extLst>
              <a:ext uri="{FF2B5EF4-FFF2-40B4-BE49-F238E27FC236}">
                <a16:creationId xmlns:a16="http://schemas.microsoft.com/office/drawing/2014/main" id="{C305A757-996B-0FF7-5E98-35AA1B177FED}"/>
              </a:ext>
            </a:extLst>
          </p:cNvPr>
          <p:cNvSpPr txBox="1"/>
          <p:nvPr/>
        </p:nvSpPr>
        <p:spPr>
          <a:xfrm>
            <a:off x="0" y="-110389"/>
            <a:ext cx="8686800" cy="356123"/>
          </a:xfrm>
          <a:prstGeom prst="rect">
            <a:avLst/>
          </a:prstGeom>
          <a:noFill/>
        </p:spPr>
        <p:txBody>
          <a:bodyPr wrap="square">
            <a:spAutoFit/>
          </a:bodyPr>
          <a:lstStyle/>
          <a:p>
            <a:pPr>
              <a:lnSpc>
                <a:spcPts val="2420"/>
              </a:lnSpc>
            </a:pPr>
            <a:r>
              <a:rPr lang="en-GB" sz="1100" dirty="0">
                <a:solidFill>
                  <a:schemeClr val="bg1"/>
                </a:solidFill>
                <a:effectLst/>
                <a:latin typeface="Superclarendon Rg" panose="02000505080000020003" pitchFamily="2" charset="77"/>
              </a:rPr>
              <a:t>How does Bradford benefit from being a multicultural city today?</a:t>
            </a:r>
          </a:p>
        </p:txBody>
      </p:sp>
      <p:pic>
        <p:nvPicPr>
          <p:cNvPr id="11" name="Picture 10">
            <a:extLst>
              <a:ext uri="{FF2B5EF4-FFF2-40B4-BE49-F238E27FC236}">
                <a16:creationId xmlns:a16="http://schemas.microsoft.com/office/drawing/2014/main" id="{75F91B17-2785-D48C-1706-56E118505270}"/>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9596927" y="333100"/>
            <a:ext cx="2256090" cy="404692"/>
          </a:xfrm>
          <a:prstGeom prst="rect">
            <a:avLst/>
          </a:prstGeom>
        </p:spPr>
      </p:pic>
      <p:pic>
        <p:nvPicPr>
          <p:cNvPr id="7" name="Picture 6" descr="A photograph of rainbow LED lights outside of a building that spell out 'BRADFORD 2025' &#10;">
            <a:extLst>
              <a:ext uri="{FF2B5EF4-FFF2-40B4-BE49-F238E27FC236}">
                <a16:creationId xmlns:a16="http://schemas.microsoft.com/office/drawing/2014/main" id="{0745D384-B9C6-5673-7633-98220AD54F63}"/>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678617" y="724299"/>
            <a:ext cx="6884577" cy="4589718"/>
          </a:xfrm>
          <a:prstGeom prst="rect">
            <a:avLst/>
          </a:prstGeom>
          <a:ln w="25400">
            <a:solidFill>
              <a:schemeClr val="tx1"/>
            </a:solidFill>
          </a:ln>
        </p:spPr>
      </p:pic>
      <p:pic>
        <p:nvPicPr>
          <p:cNvPr id="19" name="Picture 18">
            <a:extLst>
              <a:ext uri="{FF2B5EF4-FFF2-40B4-BE49-F238E27FC236}">
                <a16:creationId xmlns:a16="http://schemas.microsoft.com/office/drawing/2014/main" id="{57504405-B79C-A429-8A2B-DF139A7A3CEA}"/>
              </a:ext>
              <a:ext uri="{C183D7F6-B498-43B3-948B-1728B52AA6E4}">
                <adec:decorative xmlns:adec="http://schemas.microsoft.com/office/drawing/2017/decorative" val="1"/>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rot="20372239">
            <a:off x="365928" y="316569"/>
            <a:ext cx="1224812" cy="1076478"/>
          </a:xfrm>
          <a:prstGeom prst="rect">
            <a:avLst/>
          </a:prstGeom>
        </p:spPr>
      </p:pic>
      <p:pic>
        <p:nvPicPr>
          <p:cNvPr id="17" name="Picture 16">
            <a:extLst>
              <a:ext uri="{FF2B5EF4-FFF2-40B4-BE49-F238E27FC236}">
                <a16:creationId xmlns:a16="http://schemas.microsoft.com/office/drawing/2014/main" id="{FC56B671-22F9-BBC0-9EF4-454769EA9B1F}"/>
              </a:ext>
              <a:ext uri="{C183D7F6-B498-43B3-948B-1728B52AA6E4}">
                <adec:decorative xmlns:adec="http://schemas.microsoft.com/office/drawing/2017/decorative" val="1"/>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5985726" y="4439540"/>
            <a:ext cx="1913821" cy="1209230"/>
          </a:xfrm>
          <a:prstGeom prst="rect">
            <a:avLst/>
          </a:prstGeom>
        </p:spPr>
      </p:pic>
      <p:sp>
        <p:nvSpPr>
          <p:cNvPr id="21" name="TextBox 20">
            <a:extLst>
              <a:ext uri="{FF2B5EF4-FFF2-40B4-BE49-F238E27FC236}">
                <a16:creationId xmlns:a16="http://schemas.microsoft.com/office/drawing/2014/main" id="{53F33973-8143-A05E-BB65-5DFF9A7D6618}"/>
              </a:ext>
            </a:extLst>
          </p:cNvPr>
          <p:cNvSpPr txBox="1"/>
          <p:nvPr/>
        </p:nvSpPr>
        <p:spPr>
          <a:xfrm>
            <a:off x="649907" y="5054657"/>
            <a:ext cx="3302086" cy="261610"/>
          </a:xfrm>
          <a:prstGeom prst="rect">
            <a:avLst/>
          </a:prstGeom>
          <a:noFill/>
        </p:spPr>
        <p:txBody>
          <a:bodyPr wrap="square" lIns="91440" tIns="45720" rIns="91440" bIns="45720" anchor="t">
            <a:spAutoFit/>
          </a:bodyPr>
          <a:lstStyle/>
          <a:p>
            <a:r>
              <a:rPr lang="en-GB" sz="1100" kern="1200" dirty="0">
                <a:solidFill>
                  <a:schemeClr val="bg2">
                    <a:lumMod val="50000"/>
                  </a:schemeClr>
                </a:solidFill>
                <a:effectLst/>
                <a:latin typeface="+mn-lt"/>
                <a:ea typeface="+mn-ea"/>
                <a:cs typeface="+mn-cs"/>
              </a:rPr>
              <a:t>© </a:t>
            </a:r>
            <a:r>
              <a:rPr lang="en-GB" sz="1100" dirty="0">
                <a:solidFill>
                  <a:schemeClr val="bg2">
                    <a:lumMod val="50000"/>
                  </a:schemeClr>
                </a:solidFill>
                <a:ea typeface="+mn-lt"/>
                <a:cs typeface="+mn-lt"/>
              </a:rPr>
              <a:t>Historic England Archive</a:t>
            </a:r>
            <a:endParaRPr lang="en-GB" sz="1100" dirty="0">
              <a:solidFill>
                <a:schemeClr val="bg2">
                  <a:lumMod val="50000"/>
                </a:schemeClr>
              </a:solidFill>
            </a:endParaRPr>
          </a:p>
        </p:txBody>
      </p:sp>
      <p:sp>
        <p:nvSpPr>
          <p:cNvPr id="15" name="TextBox 14">
            <a:extLst>
              <a:ext uri="{FF2B5EF4-FFF2-40B4-BE49-F238E27FC236}">
                <a16:creationId xmlns:a16="http://schemas.microsoft.com/office/drawing/2014/main" id="{04D137B6-05A5-40C9-C791-8970543E3730}"/>
              </a:ext>
            </a:extLst>
          </p:cNvPr>
          <p:cNvSpPr txBox="1"/>
          <p:nvPr/>
        </p:nvSpPr>
        <p:spPr>
          <a:xfrm>
            <a:off x="7900827" y="1126116"/>
            <a:ext cx="3725571" cy="4266553"/>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In 2001 </a:t>
            </a:r>
            <a:r>
              <a:rPr lang="en-GB" sz="1400" dirty="0" err="1">
                <a:latin typeface="Linkpen 17a Print" panose="03050602060000000000" pitchFamily="66" charset="77"/>
              </a:rPr>
              <a:t>Saltaire</a:t>
            </a:r>
            <a:r>
              <a:rPr lang="en-GB" sz="1400" dirty="0">
                <a:latin typeface="Linkpen 17a Print" panose="03050602060000000000" pitchFamily="66" charset="77"/>
              </a:rPr>
              <a:t> was made a UNESCO World Heritage site. </a:t>
            </a:r>
          </a:p>
          <a:p>
            <a:pPr>
              <a:lnSpc>
                <a:spcPct val="150000"/>
              </a:lnSpc>
            </a:pPr>
            <a:endParaRPr lang="en-GB" sz="1400" dirty="0">
              <a:latin typeface="Linkpen 17a Print" panose="03050602060000000000" pitchFamily="66" charset="77"/>
            </a:endParaRPr>
          </a:p>
          <a:p>
            <a:pPr>
              <a:lnSpc>
                <a:spcPct val="150000"/>
              </a:lnSpc>
            </a:pPr>
            <a:r>
              <a:rPr lang="en-GB" sz="1400" dirty="0">
                <a:latin typeface="Linkpen 17a Print" panose="03050602060000000000" pitchFamily="66" charset="77"/>
              </a:rPr>
              <a:t>In 2009 Bradford was designated as a UNESCO City of Film, in recognition of its rich film heritage and inspirational movie locations.</a:t>
            </a:r>
          </a:p>
          <a:p>
            <a:pPr>
              <a:lnSpc>
                <a:spcPct val="150000"/>
              </a:lnSpc>
            </a:pPr>
            <a:endParaRPr lang="en-GB" sz="1400" dirty="0">
              <a:latin typeface="Linkpen 17a Print" panose="03050602060000000000" pitchFamily="66" charset="77"/>
            </a:endParaRPr>
          </a:p>
          <a:p>
            <a:pPr>
              <a:lnSpc>
                <a:spcPct val="150000"/>
              </a:lnSpc>
            </a:pPr>
            <a:r>
              <a:rPr lang="en-GB" sz="1400" dirty="0">
                <a:latin typeface="Linkpen 17a Print" panose="03050602060000000000" pitchFamily="66" charset="77"/>
              </a:rPr>
              <a:t>In 2022, Bradford was crowned UK City of Culture 2025 because of its reputation as a young, vibrant city with a rich heritage.</a:t>
            </a:r>
          </a:p>
        </p:txBody>
      </p:sp>
      <p:pic>
        <p:nvPicPr>
          <p:cNvPr id="5" name="Picture 4">
            <a:extLst>
              <a:ext uri="{FF2B5EF4-FFF2-40B4-BE49-F238E27FC236}">
                <a16:creationId xmlns:a16="http://schemas.microsoft.com/office/drawing/2014/main" id="{C612491B-957C-74AC-A72A-0F1B2CFF5A98}"/>
              </a:ext>
              <a:ext uri="{C183D7F6-B498-43B3-948B-1728B52AA6E4}">
                <adec:decorative xmlns:adec="http://schemas.microsoft.com/office/drawing/2017/decorative" val="1"/>
              </a:ext>
            </a:extLst>
          </p:cNvPr>
          <p:cNvPicPr>
            <a:picLocks noChangeAspect="1"/>
          </p:cNvPicPr>
          <p:nvPr/>
        </p:nvPicPr>
        <p:blipFill>
          <a:blip r:embed="rId8" cstate="screen">
            <a:extLst>
              <a:ext uri="{28A0092B-C50C-407E-A947-70E740481C1C}">
                <a14:useLocalDpi xmlns:a14="http://schemas.microsoft.com/office/drawing/2010/main"/>
              </a:ext>
            </a:extLst>
          </a:blip>
          <a:srcRect/>
          <a:stretch/>
        </p:blipFill>
        <p:spPr>
          <a:xfrm>
            <a:off x="0" y="5457828"/>
            <a:ext cx="12192000" cy="1556617"/>
          </a:xfrm>
          <a:prstGeom prst="rect">
            <a:avLst/>
          </a:prstGeom>
        </p:spPr>
      </p:pic>
      <p:pic>
        <p:nvPicPr>
          <p:cNvPr id="13" name="Picture 12">
            <a:extLst>
              <a:ext uri="{FF2B5EF4-FFF2-40B4-BE49-F238E27FC236}">
                <a16:creationId xmlns:a16="http://schemas.microsoft.com/office/drawing/2014/main" id="{3933A0F1-FA0E-CD67-D209-228263563439}"/>
              </a:ext>
              <a:ext uri="{C183D7F6-B498-43B3-948B-1728B52AA6E4}">
                <adec:decorative xmlns:adec="http://schemas.microsoft.com/office/drawing/2017/decorative" val="1"/>
              </a:ext>
            </a:extLst>
          </p:cNvPr>
          <p:cNvPicPr>
            <a:picLocks noChangeAspect="1"/>
          </p:cNvPicPr>
          <p:nvPr/>
        </p:nvPicPr>
        <p:blipFill>
          <a:blip r:embed="rId9" cstate="screen">
            <a:extLst>
              <a:ext uri="{28A0092B-C50C-407E-A947-70E740481C1C}">
                <a14:useLocalDpi xmlns:a14="http://schemas.microsoft.com/office/drawing/2010/main"/>
              </a:ext>
            </a:extLst>
          </a:blip>
          <a:srcRect/>
          <a:stretch/>
        </p:blipFill>
        <p:spPr>
          <a:xfrm>
            <a:off x="10724972" y="5648770"/>
            <a:ext cx="1468308" cy="1209230"/>
          </a:xfrm>
          <a:prstGeom prst="rect">
            <a:avLst/>
          </a:prstGeom>
        </p:spPr>
      </p:pic>
    </p:spTree>
    <p:extLst>
      <p:ext uri="{BB962C8B-B14F-4D97-AF65-F5344CB8AC3E}">
        <p14:creationId xmlns:p14="http://schemas.microsoft.com/office/powerpoint/2010/main" val="27388003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5000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1000" fill="hold"/>
                                        <p:tgtEl>
                                          <p:spTgt spid="7"/>
                                        </p:tgtEl>
                                        <p:attrNameLst>
                                          <p:attrName>ppt_x</p:attrName>
                                        </p:attrNameLst>
                                      </p:cBhvr>
                                      <p:tavLst>
                                        <p:tav tm="0">
                                          <p:val>
                                            <p:strVal val="0-#ppt_w/2"/>
                                          </p:val>
                                        </p:tav>
                                        <p:tav tm="100000">
                                          <p:val>
                                            <p:strVal val="#ppt_x"/>
                                          </p:val>
                                        </p:tav>
                                      </p:tavLst>
                                    </p:anim>
                                    <p:anim calcmode="lin" valueType="num">
                                      <p:cBhvr additive="base">
                                        <p:cTn id="8" dur="1000" fill="hold"/>
                                        <p:tgtEl>
                                          <p:spTgt spid="7"/>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2" presetClass="entr" presetSubtype="8" decel="50000" fill="hold" nodeType="afterEffect">
                                  <p:stCondLst>
                                    <p:cond delay="0"/>
                                  </p:stCondLst>
                                  <p:childTnLst>
                                    <p:set>
                                      <p:cBhvr>
                                        <p:cTn id="11" dur="1" fill="hold">
                                          <p:stCondLst>
                                            <p:cond delay="0"/>
                                          </p:stCondLst>
                                        </p:cTn>
                                        <p:tgtEl>
                                          <p:spTgt spid="19"/>
                                        </p:tgtEl>
                                        <p:attrNameLst>
                                          <p:attrName>style.visibility</p:attrName>
                                        </p:attrNameLst>
                                      </p:cBhvr>
                                      <p:to>
                                        <p:strVal val="visible"/>
                                      </p:to>
                                    </p:set>
                                    <p:anim calcmode="lin" valueType="num">
                                      <p:cBhvr additive="base">
                                        <p:cTn id="12" dur="1000" fill="hold"/>
                                        <p:tgtEl>
                                          <p:spTgt spid="19"/>
                                        </p:tgtEl>
                                        <p:attrNameLst>
                                          <p:attrName>ppt_x</p:attrName>
                                        </p:attrNameLst>
                                      </p:cBhvr>
                                      <p:tavLst>
                                        <p:tav tm="0">
                                          <p:val>
                                            <p:strVal val="0-#ppt_w/2"/>
                                          </p:val>
                                        </p:tav>
                                        <p:tav tm="100000">
                                          <p:val>
                                            <p:strVal val="#ppt_x"/>
                                          </p:val>
                                        </p:tav>
                                      </p:tavLst>
                                    </p:anim>
                                    <p:anim calcmode="lin" valueType="num">
                                      <p:cBhvr additive="base">
                                        <p:cTn id="13" dur="1000" fill="hold"/>
                                        <p:tgtEl>
                                          <p:spTgt spid="19"/>
                                        </p:tgtEl>
                                        <p:attrNameLst>
                                          <p:attrName>ppt_y</p:attrName>
                                        </p:attrNameLst>
                                      </p:cBhvr>
                                      <p:tavLst>
                                        <p:tav tm="0">
                                          <p:val>
                                            <p:strVal val="#ppt_y"/>
                                          </p:val>
                                        </p:tav>
                                        <p:tav tm="100000">
                                          <p:val>
                                            <p:strVal val="#ppt_y"/>
                                          </p:val>
                                        </p:tav>
                                      </p:tavLst>
                                    </p:anim>
                                  </p:childTnLst>
                                </p:cTn>
                              </p:par>
                              <p:par>
                                <p:cTn id="14" presetID="2" presetClass="entr" presetSubtype="8" decel="50000" fill="hold" nodeType="withEffect">
                                  <p:stCondLst>
                                    <p:cond delay="0"/>
                                  </p:stCondLst>
                                  <p:childTnLst>
                                    <p:set>
                                      <p:cBhvr>
                                        <p:cTn id="15" dur="1" fill="hold">
                                          <p:stCondLst>
                                            <p:cond delay="0"/>
                                          </p:stCondLst>
                                        </p:cTn>
                                        <p:tgtEl>
                                          <p:spTgt spid="17"/>
                                        </p:tgtEl>
                                        <p:attrNameLst>
                                          <p:attrName>style.visibility</p:attrName>
                                        </p:attrNameLst>
                                      </p:cBhvr>
                                      <p:to>
                                        <p:strVal val="visible"/>
                                      </p:to>
                                    </p:set>
                                    <p:anim calcmode="lin" valueType="num">
                                      <p:cBhvr additive="base">
                                        <p:cTn id="16" dur="1000" fill="hold"/>
                                        <p:tgtEl>
                                          <p:spTgt spid="17"/>
                                        </p:tgtEl>
                                        <p:attrNameLst>
                                          <p:attrName>ppt_x</p:attrName>
                                        </p:attrNameLst>
                                      </p:cBhvr>
                                      <p:tavLst>
                                        <p:tav tm="0">
                                          <p:val>
                                            <p:strVal val="0-#ppt_w/2"/>
                                          </p:val>
                                        </p:tav>
                                        <p:tav tm="100000">
                                          <p:val>
                                            <p:strVal val="#ppt_x"/>
                                          </p:val>
                                        </p:tav>
                                      </p:tavLst>
                                    </p:anim>
                                    <p:anim calcmode="lin" valueType="num">
                                      <p:cBhvr additive="base">
                                        <p:cTn id="17" dur="1000" fill="hold"/>
                                        <p:tgtEl>
                                          <p:spTgt spid="17"/>
                                        </p:tgtEl>
                                        <p:attrNameLst>
                                          <p:attrName>ppt_y</p:attrName>
                                        </p:attrNameLst>
                                      </p:cBhvr>
                                      <p:tavLst>
                                        <p:tav tm="0">
                                          <p:val>
                                            <p:strVal val="#ppt_y"/>
                                          </p:val>
                                        </p:tav>
                                        <p:tav tm="100000">
                                          <p:val>
                                            <p:strVal val="#ppt_y"/>
                                          </p:val>
                                        </p:tav>
                                      </p:tavLst>
                                    </p:anim>
                                  </p:childTnLst>
                                </p:cTn>
                              </p:par>
                            </p:childTnLst>
                          </p:cTn>
                        </p:par>
                        <p:par>
                          <p:cTn id="18" fill="hold">
                            <p:stCondLst>
                              <p:cond delay="2000"/>
                            </p:stCondLst>
                            <p:childTnLst>
                              <p:par>
                                <p:cTn id="19" presetID="10" presetClass="entr" presetSubtype="0" fill="hold" nodeType="afterEffect">
                                  <p:stCondLst>
                                    <p:cond delay="0"/>
                                  </p:stCondLst>
                                  <p:childTnLst>
                                    <p:set>
                                      <p:cBhvr>
                                        <p:cTn id="20" dur="1" fill="hold">
                                          <p:stCondLst>
                                            <p:cond delay="0"/>
                                          </p:stCondLst>
                                        </p:cTn>
                                        <p:tgtEl>
                                          <p:spTgt spid="15">
                                            <p:txEl>
                                              <p:pRg st="0" end="0"/>
                                            </p:txEl>
                                          </p:spTgt>
                                        </p:tgtEl>
                                        <p:attrNameLst>
                                          <p:attrName>style.visibility</p:attrName>
                                        </p:attrNameLst>
                                      </p:cBhvr>
                                      <p:to>
                                        <p:strVal val="visible"/>
                                      </p:to>
                                    </p:set>
                                    <p:animEffect transition="in" filter="fade">
                                      <p:cBhvr>
                                        <p:cTn id="21" dur="1000"/>
                                        <p:tgtEl>
                                          <p:spTgt spid="15">
                                            <p:txEl>
                                              <p:pRg st="0" end="0"/>
                                            </p:txEl>
                                          </p:spTgt>
                                        </p:tgtEl>
                                      </p:cBhvr>
                                    </p:animEffect>
                                  </p:childTnLst>
                                </p:cTn>
                              </p:par>
                            </p:childTnLst>
                          </p:cTn>
                        </p:par>
                        <p:par>
                          <p:cTn id="22" fill="hold">
                            <p:stCondLst>
                              <p:cond delay="3000"/>
                            </p:stCondLst>
                            <p:childTnLst>
                              <p:par>
                                <p:cTn id="23" presetID="10" presetClass="entr" presetSubtype="0" fill="hold" nodeType="afterEffect">
                                  <p:stCondLst>
                                    <p:cond delay="0"/>
                                  </p:stCondLst>
                                  <p:childTnLst>
                                    <p:set>
                                      <p:cBhvr>
                                        <p:cTn id="24" dur="1" fill="hold">
                                          <p:stCondLst>
                                            <p:cond delay="0"/>
                                          </p:stCondLst>
                                        </p:cTn>
                                        <p:tgtEl>
                                          <p:spTgt spid="15">
                                            <p:txEl>
                                              <p:pRg st="2" end="2"/>
                                            </p:txEl>
                                          </p:spTgt>
                                        </p:tgtEl>
                                        <p:attrNameLst>
                                          <p:attrName>style.visibility</p:attrName>
                                        </p:attrNameLst>
                                      </p:cBhvr>
                                      <p:to>
                                        <p:strVal val="visible"/>
                                      </p:to>
                                    </p:set>
                                    <p:animEffect transition="in" filter="fade">
                                      <p:cBhvr>
                                        <p:cTn id="25" dur="1000"/>
                                        <p:tgtEl>
                                          <p:spTgt spid="15">
                                            <p:txEl>
                                              <p:pRg st="2" end="2"/>
                                            </p:txEl>
                                          </p:spTgt>
                                        </p:tgtEl>
                                      </p:cBhvr>
                                    </p:animEffect>
                                  </p:childTnLst>
                                </p:cTn>
                              </p:par>
                            </p:childTnLst>
                          </p:cTn>
                        </p:par>
                        <p:par>
                          <p:cTn id="26" fill="hold">
                            <p:stCondLst>
                              <p:cond delay="4000"/>
                            </p:stCondLst>
                            <p:childTnLst>
                              <p:par>
                                <p:cTn id="27" presetID="10" presetClass="entr" presetSubtype="0" fill="hold" nodeType="afterEffect">
                                  <p:stCondLst>
                                    <p:cond delay="0"/>
                                  </p:stCondLst>
                                  <p:childTnLst>
                                    <p:set>
                                      <p:cBhvr>
                                        <p:cTn id="28" dur="1" fill="hold">
                                          <p:stCondLst>
                                            <p:cond delay="0"/>
                                          </p:stCondLst>
                                        </p:cTn>
                                        <p:tgtEl>
                                          <p:spTgt spid="15">
                                            <p:txEl>
                                              <p:pRg st="4" end="4"/>
                                            </p:txEl>
                                          </p:spTgt>
                                        </p:tgtEl>
                                        <p:attrNameLst>
                                          <p:attrName>style.visibility</p:attrName>
                                        </p:attrNameLst>
                                      </p:cBhvr>
                                      <p:to>
                                        <p:strVal val="visible"/>
                                      </p:to>
                                    </p:set>
                                    <p:animEffect transition="in" filter="fade">
                                      <p:cBhvr>
                                        <p:cTn id="29" dur="1000"/>
                                        <p:tgtEl>
                                          <p:spTgt spid="15">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E1B46C-0A80-9FA1-9EBA-B462718228D3}"/>
              </a:ext>
            </a:extLst>
          </p:cNvPr>
          <p:cNvSpPr>
            <a:spLocks noGrp="1"/>
          </p:cNvSpPr>
          <p:nvPr>
            <p:ph type="title"/>
          </p:nvPr>
        </p:nvSpPr>
        <p:spPr>
          <a:xfrm>
            <a:off x="2395163" y="-1619662"/>
            <a:ext cx="7401674" cy="1325563"/>
          </a:xfrm>
        </p:spPr>
        <p:txBody>
          <a:bodyPr/>
          <a:lstStyle/>
          <a:p>
            <a:r>
              <a:rPr lang="en-US" dirty="0"/>
              <a:t>Recap of migration to Bradford</a:t>
            </a:r>
          </a:p>
        </p:txBody>
      </p:sp>
      <p:sp>
        <p:nvSpPr>
          <p:cNvPr id="6" name="Text ">
            <a:extLst>
              <a:ext uri="{FF2B5EF4-FFF2-40B4-BE49-F238E27FC236}">
                <a16:creationId xmlns:a16="http://schemas.microsoft.com/office/drawing/2014/main" id="{CF80F98B-16B8-5F80-70AD-B8DEFAFD5E5A}"/>
              </a:ext>
            </a:extLst>
          </p:cNvPr>
          <p:cNvSpPr txBox="1"/>
          <p:nvPr/>
        </p:nvSpPr>
        <p:spPr>
          <a:xfrm>
            <a:off x="633590" y="724742"/>
            <a:ext cx="2533193" cy="1034899"/>
          </a:xfrm>
          <a:prstGeom prst="rect">
            <a:avLst/>
          </a:prstGeom>
          <a:noFill/>
        </p:spPr>
        <p:txBody>
          <a:bodyPr wrap="square">
            <a:spAutoFit/>
          </a:bodyPr>
          <a:lstStyle/>
          <a:p>
            <a:pPr algn="l">
              <a:lnSpc>
                <a:spcPct val="150000"/>
              </a:lnSpc>
            </a:pPr>
            <a:r>
              <a:rPr lang="en-GB" sz="1400" dirty="0">
                <a:latin typeface="Linkpen 17a Print" panose="03050602060000000000" pitchFamily="66" charset="77"/>
              </a:rPr>
              <a:t>Click to show a recap of migration to Bradford.</a:t>
            </a:r>
          </a:p>
        </p:txBody>
      </p:sp>
      <p:sp>
        <p:nvSpPr>
          <p:cNvPr id="3" name="Rectangle 2" descr="A map of Europe showing all of the different countries">
            <a:extLst>
              <a:ext uri="{FF2B5EF4-FFF2-40B4-BE49-F238E27FC236}">
                <a16:creationId xmlns:a16="http://schemas.microsoft.com/office/drawing/2014/main" id="{8AB7566A-8340-5CFA-2232-F6E436212B01}"/>
              </a:ext>
            </a:extLst>
          </p:cNvPr>
          <p:cNvSpPr/>
          <p:nvPr/>
        </p:nvSpPr>
        <p:spPr>
          <a:xfrm>
            <a:off x="3082247" y="267128"/>
            <a:ext cx="6092575" cy="6339155"/>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Text ">
            <a:extLst>
              <a:ext uri="{FF2B5EF4-FFF2-40B4-BE49-F238E27FC236}">
                <a16:creationId xmlns:a16="http://schemas.microsoft.com/office/drawing/2014/main" id="{FF86A933-3140-3B9D-196D-02CB103B5B52}"/>
              </a:ext>
            </a:extLst>
          </p:cNvPr>
          <p:cNvSpPr txBox="1"/>
          <p:nvPr/>
        </p:nvSpPr>
        <p:spPr>
          <a:xfrm>
            <a:off x="9396004" y="919026"/>
            <a:ext cx="2288688" cy="1681229"/>
          </a:xfrm>
          <a:prstGeom prst="rect">
            <a:avLst/>
          </a:prstGeom>
          <a:noFill/>
        </p:spPr>
        <p:txBody>
          <a:bodyPr wrap="square">
            <a:spAutoFit/>
          </a:bodyPr>
          <a:lstStyle/>
          <a:p>
            <a:pPr>
              <a:lnSpc>
                <a:spcPct val="150000"/>
              </a:lnSpc>
            </a:pPr>
            <a:r>
              <a:rPr lang="en-US" sz="1400" dirty="0">
                <a:latin typeface="Linkpen 17a Print" panose="03050602060000000000" pitchFamily="66" charset="77"/>
              </a:rPr>
              <a:t>3. Norman’s invaded from France, as shown by </a:t>
            </a:r>
            <a:r>
              <a:rPr lang="en-US" sz="1400" dirty="0" err="1">
                <a:latin typeface="Linkpen 17a Print" panose="03050602060000000000" pitchFamily="66" charset="77"/>
              </a:rPr>
              <a:t>Ilbert</a:t>
            </a:r>
            <a:r>
              <a:rPr lang="en-US" sz="1400" dirty="0">
                <a:latin typeface="Linkpen 17a Print" panose="03050602060000000000" pitchFamily="66" charset="77"/>
              </a:rPr>
              <a:t> </a:t>
            </a:r>
            <a:r>
              <a:rPr lang="en-US" sz="1400" dirty="0" err="1">
                <a:latin typeface="Linkpen 17a Print" panose="03050602060000000000" pitchFamily="66" charset="77"/>
              </a:rPr>
              <a:t>D'Lacy</a:t>
            </a:r>
            <a:r>
              <a:rPr lang="en-US" sz="1400" dirty="0">
                <a:latin typeface="Linkpen 17a Print" panose="03050602060000000000" pitchFamily="66" charset="77"/>
              </a:rPr>
              <a:t> becoming Lord of the Manor.</a:t>
            </a:r>
          </a:p>
        </p:txBody>
      </p:sp>
      <p:sp>
        <p:nvSpPr>
          <p:cNvPr id="15" name="1.">
            <a:extLst>
              <a:ext uri="{FF2B5EF4-FFF2-40B4-BE49-F238E27FC236}">
                <a16:creationId xmlns:a16="http://schemas.microsoft.com/office/drawing/2014/main" id="{85AAF6D5-4374-209A-A07A-126CFDAB8C6D}"/>
              </a:ext>
            </a:extLst>
          </p:cNvPr>
          <p:cNvSpPr txBox="1"/>
          <p:nvPr/>
        </p:nvSpPr>
        <p:spPr>
          <a:xfrm>
            <a:off x="633590" y="2919191"/>
            <a:ext cx="2722964" cy="1358064"/>
          </a:xfrm>
          <a:prstGeom prst="rect">
            <a:avLst/>
          </a:prstGeom>
          <a:noFill/>
        </p:spPr>
        <p:txBody>
          <a:bodyPr wrap="square">
            <a:spAutoFit/>
          </a:bodyPr>
          <a:lstStyle/>
          <a:p>
            <a:pPr>
              <a:lnSpc>
                <a:spcPct val="150000"/>
              </a:lnSpc>
            </a:pPr>
            <a:r>
              <a:rPr lang="en-US" sz="1400" dirty="0">
                <a:latin typeface="Linkpen 17a Print" panose="03050602060000000000" pitchFamily="66" charset="77"/>
              </a:rPr>
              <a:t>1. People arrive from across the Roman Empire, as shown by the discovery of coins.</a:t>
            </a:r>
            <a:endParaRPr lang="en-GB" sz="1400" dirty="0">
              <a:latin typeface="Linkpen 17a Print" panose="03050602060000000000" pitchFamily="66" charset="77"/>
            </a:endParaRPr>
          </a:p>
        </p:txBody>
      </p:sp>
      <p:sp>
        <p:nvSpPr>
          <p:cNvPr id="31" name="Text ">
            <a:extLst>
              <a:ext uri="{FF2B5EF4-FFF2-40B4-BE49-F238E27FC236}">
                <a16:creationId xmlns:a16="http://schemas.microsoft.com/office/drawing/2014/main" id="{A5B631A9-E1FA-CB38-311D-85B72AE13629}"/>
              </a:ext>
            </a:extLst>
          </p:cNvPr>
          <p:cNvSpPr txBox="1"/>
          <p:nvPr/>
        </p:nvSpPr>
        <p:spPr>
          <a:xfrm>
            <a:off x="633590" y="3041375"/>
            <a:ext cx="2994191" cy="1681229"/>
          </a:xfrm>
          <a:prstGeom prst="rect">
            <a:avLst/>
          </a:prstGeom>
          <a:noFill/>
        </p:spPr>
        <p:txBody>
          <a:bodyPr wrap="square">
            <a:spAutoFit/>
          </a:bodyPr>
          <a:lstStyle/>
          <a:p>
            <a:pPr>
              <a:lnSpc>
                <a:spcPct val="150000"/>
              </a:lnSpc>
            </a:pPr>
            <a:r>
              <a:rPr lang="en-US" sz="1400" dirty="0">
                <a:latin typeface="Linkpen 17a Print" panose="03050602060000000000" pitchFamily="66" charset="77"/>
              </a:rPr>
              <a:t>2. Anglo-Saxons invaded from Germany &amp; Scandinavia, as shown by them establishing 'broad ford' as a settlement.</a:t>
            </a:r>
          </a:p>
        </p:txBody>
      </p:sp>
      <p:cxnSp>
        <p:nvCxnSpPr>
          <p:cNvPr id="11" name="rome-uk-arrow" descr="An arrow pointing from Rome to the UK showing migration.">
            <a:extLst>
              <a:ext uri="{FF2B5EF4-FFF2-40B4-BE49-F238E27FC236}">
                <a16:creationId xmlns:a16="http://schemas.microsoft.com/office/drawing/2014/main" id="{6426DDD9-E798-C5EE-DB43-A17A817DB092}"/>
              </a:ext>
            </a:extLst>
          </p:cNvPr>
          <p:cNvCxnSpPr>
            <a:cxnSpLocks/>
          </p:cNvCxnSpPr>
          <p:nvPr/>
        </p:nvCxnSpPr>
        <p:spPr>
          <a:xfrm flipH="1" flipV="1">
            <a:off x="4568042" y="3598223"/>
            <a:ext cx="1574341" cy="1848420"/>
          </a:xfrm>
          <a:prstGeom prst="straightConnector1">
            <a:avLst/>
          </a:prstGeom>
          <a:ln w="6032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47" name="Belgium-uk-arrow" descr="An arrow pointing from Belgium to the UK showing migration.">
            <a:extLst>
              <a:ext uri="{FF2B5EF4-FFF2-40B4-BE49-F238E27FC236}">
                <a16:creationId xmlns:a16="http://schemas.microsoft.com/office/drawing/2014/main" id="{45E0D6A4-8F69-ED14-BF08-22833C7FD9D2}"/>
              </a:ext>
            </a:extLst>
          </p:cNvPr>
          <p:cNvCxnSpPr>
            <a:cxnSpLocks/>
          </p:cNvCxnSpPr>
          <p:nvPr/>
        </p:nvCxnSpPr>
        <p:spPr>
          <a:xfrm flipH="1" flipV="1">
            <a:off x="4732342" y="3498574"/>
            <a:ext cx="504153" cy="346817"/>
          </a:xfrm>
          <a:prstGeom prst="straightConnector1">
            <a:avLst/>
          </a:prstGeom>
          <a:ln w="6032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2" name="norway-sweden-arrow" descr="An arrow pointing from Germany to the UK showing migration.">
            <a:extLst>
              <a:ext uri="{FF2B5EF4-FFF2-40B4-BE49-F238E27FC236}">
                <a16:creationId xmlns:a16="http://schemas.microsoft.com/office/drawing/2014/main" id="{502A8811-43D7-48E4-FF2E-D4BB3598B3E6}"/>
              </a:ext>
            </a:extLst>
          </p:cNvPr>
          <p:cNvCxnSpPr>
            <a:cxnSpLocks/>
          </p:cNvCxnSpPr>
          <p:nvPr/>
        </p:nvCxnSpPr>
        <p:spPr>
          <a:xfrm flipH="1">
            <a:off x="4591878" y="2206487"/>
            <a:ext cx="1346865" cy="1170262"/>
          </a:xfrm>
          <a:prstGeom prst="straightConnector1">
            <a:avLst/>
          </a:prstGeom>
          <a:ln w="6032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7" name="france-uk-arrow" descr="An arrow pointing from France to the UK showing migration.">
            <a:extLst>
              <a:ext uri="{FF2B5EF4-FFF2-40B4-BE49-F238E27FC236}">
                <a16:creationId xmlns:a16="http://schemas.microsoft.com/office/drawing/2014/main" id="{5C58E4B4-FBC5-7AB5-E978-5E9079DBD956}"/>
              </a:ext>
            </a:extLst>
          </p:cNvPr>
          <p:cNvCxnSpPr>
            <a:cxnSpLocks/>
          </p:cNvCxnSpPr>
          <p:nvPr/>
        </p:nvCxnSpPr>
        <p:spPr>
          <a:xfrm flipH="1" flipV="1">
            <a:off x="4591878" y="3597965"/>
            <a:ext cx="576470" cy="844826"/>
          </a:xfrm>
          <a:prstGeom prst="straightConnector1">
            <a:avLst/>
          </a:prstGeom>
          <a:ln w="60325">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42" name="Text ">
            <a:extLst>
              <a:ext uri="{FF2B5EF4-FFF2-40B4-BE49-F238E27FC236}">
                <a16:creationId xmlns:a16="http://schemas.microsoft.com/office/drawing/2014/main" id="{BA3B80F6-983D-2910-6993-C7B47D20818B}"/>
              </a:ext>
            </a:extLst>
          </p:cNvPr>
          <p:cNvSpPr txBox="1"/>
          <p:nvPr/>
        </p:nvSpPr>
        <p:spPr>
          <a:xfrm>
            <a:off x="9413303" y="2974529"/>
            <a:ext cx="2288688" cy="2650726"/>
          </a:xfrm>
          <a:prstGeom prst="rect">
            <a:avLst/>
          </a:prstGeom>
          <a:noFill/>
        </p:spPr>
        <p:txBody>
          <a:bodyPr wrap="square">
            <a:spAutoFit/>
          </a:bodyPr>
          <a:lstStyle/>
          <a:p>
            <a:pPr>
              <a:lnSpc>
                <a:spcPct val="150000"/>
              </a:lnSpc>
            </a:pPr>
            <a:r>
              <a:rPr lang="en-US" sz="1400" dirty="0">
                <a:latin typeface="Linkpen 17a Print" panose="03050602060000000000" pitchFamily="66" charset="77"/>
              </a:rPr>
              <a:t>4. The Worsted that made Bradford into </a:t>
            </a:r>
            <a:r>
              <a:rPr lang="en-US" sz="1400" dirty="0" err="1">
                <a:latin typeface="Linkpen 17a Print" panose="03050602060000000000" pitchFamily="66" charset="77"/>
              </a:rPr>
              <a:t>Worstedopolis</a:t>
            </a:r>
            <a:r>
              <a:rPr lang="en-US" sz="1400" dirty="0">
                <a:latin typeface="Linkpen 17a Print" panose="03050602060000000000" pitchFamily="66" charset="77"/>
              </a:rPr>
              <a:t> was a wool making technique brought over by Flemish weavers in the 12th century.</a:t>
            </a:r>
            <a:endParaRPr lang="en-GB" sz="1400" dirty="0">
              <a:latin typeface="Linkpen 17a Print" panose="03050602060000000000" pitchFamily="66" charset="77"/>
            </a:endParaRPr>
          </a:p>
        </p:txBody>
      </p:sp>
      <p:pic>
        <p:nvPicPr>
          <p:cNvPr id="29" name="url">
            <a:extLst>
              <a:ext uri="{FF2B5EF4-FFF2-40B4-BE49-F238E27FC236}">
                <a16:creationId xmlns:a16="http://schemas.microsoft.com/office/drawing/2014/main" id="{5C8B50BF-DCED-768C-3B89-E9DB535E8585}"/>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199664" y="6163075"/>
            <a:ext cx="2206486" cy="519991"/>
          </a:xfrm>
          <a:prstGeom prst="rect">
            <a:avLst/>
          </a:prstGeom>
        </p:spPr>
      </p:pic>
      <p:pic>
        <p:nvPicPr>
          <p:cNvPr id="27" name="logo">
            <a:extLst>
              <a:ext uri="{FF2B5EF4-FFF2-40B4-BE49-F238E27FC236}">
                <a16:creationId xmlns:a16="http://schemas.microsoft.com/office/drawing/2014/main" id="{DAE69C9A-CC52-BB77-A818-B4B4DD609D8D}"/>
              </a:ext>
              <a:ext uri="{C183D7F6-B498-43B3-948B-1728B52AA6E4}">
                <adec:decorative xmlns:adec="http://schemas.microsoft.com/office/drawing/2017/decorative" val="1"/>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10704443" y="5579420"/>
            <a:ext cx="1411358" cy="1277859"/>
          </a:xfrm>
          <a:prstGeom prst="rect">
            <a:avLst/>
          </a:prstGeom>
        </p:spPr>
      </p:pic>
      <p:cxnSp>
        <p:nvCxnSpPr>
          <p:cNvPr id="4" name="germany-uk-arrow" descr="An arrow pointing from France to the UK showing migration.">
            <a:extLst>
              <a:ext uri="{FF2B5EF4-FFF2-40B4-BE49-F238E27FC236}">
                <a16:creationId xmlns:a16="http://schemas.microsoft.com/office/drawing/2014/main" id="{5E247A2F-DE81-5977-1AC7-C38E555D78EA}"/>
              </a:ext>
            </a:extLst>
          </p:cNvPr>
          <p:cNvCxnSpPr>
            <a:cxnSpLocks/>
          </p:cNvCxnSpPr>
          <p:nvPr/>
        </p:nvCxnSpPr>
        <p:spPr>
          <a:xfrm flipH="1">
            <a:off x="4709160" y="3429000"/>
            <a:ext cx="1110343" cy="52252"/>
          </a:xfrm>
          <a:prstGeom prst="straightConnector1">
            <a:avLst/>
          </a:prstGeom>
          <a:ln w="60325">
            <a:solidFill>
              <a:schemeClr val="tx1"/>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750919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fade">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1" nodeType="clickEffect">
                                  <p:stCondLst>
                                    <p:cond delay="0"/>
                                  </p:stCondLst>
                                  <p:childTnLst>
                                    <p:set>
                                      <p:cBhvr>
                                        <p:cTn id="11" dur="1" fill="hold">
                                          <p:stCondLst>
                                            <p:cond delay="0"/>
                                          </p:stCondLst>
                                        </p:cTn>
                                        <p:tgtEl>
                                          <p:spTgt spid="15">
                                            <p:txEl>
                                              <p:pRg st="0" end="0"/>
                                            </p:txEl>
                                          </p:spTgt>
                                        </p:tgtEl>
                                        <p:attrNameLst>
                                          <p:attrName>style.visibility</p:attrName>
                                        </p:attrNameLst>
                                      </p:cBhvr>
                                      <p:to>
                                        <p:strVal val="visible"/>
                                      </p:to>
                                    </p:set>
                                    <p:animEffect transition="in" filter="fade">
                                      <p:cBhvr>
                                        <p:cTn id="12" dur="1000"/>
                                        <p:tgtEl>
                                          <p:spTgt spid="15">
                                            <p:txEl>
                                              <p:pRg st="0" end="0"/>
                                            </p:txEl>
                                          </p:spTgt>
                                        </p:tgtEl>
                                      </p:cBhvr>
                                    </p:animEffect>
                                  </p:childTnLst>
                                </p:cTn>
                              </p:par>
                            </p:childTnLst>
                          </p:cTn>
                        </p:par>
                        <p:par>
                          <p:cTn id="13" fill="hold">
                            <p:stCondLst>
                              <p:cond delay="1000"/>
                            </p:stCondLst>
                            <p:childTnLst>
                              <p:par>
                                <p:cTn id="14" presetID="22" presetClass="entr" presetSubtype="4" fill="hold" nodeType="after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wipe(down)">
                                      <p:cBhvr>
                                        <p:cTn id="16" dur="1000"/>
                                        <p:tgtEl>
                                          <p:spTgt spid="11"/>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xit" presetSubtype="0" fill="hold" grpId="2" nodeType="clickEffect">
                                  <p:stCondLst>
                                    <p:cond delay="0"/>
                                  </p:stCondLst>
                                  <p:childTnLst>
                                    <p:animEffect transition="out" filter="fade">
                                      <p:cBhvr>
                                        <p:cTn id="20" dur="500"/>
                                        <p:tgtEl>
                                          <p:spTgt spid="15">
                                            <p:txEl>
                                              <p:pRg st="0" end="0"/>
                                            </p:txEl>
                                          </p:spTgt>
                                        </p:tgtEl>
                                      </p:cBhvr>
                                    </p:animEffect>
                                    <p:set>
                                      <p:cBhvr>
                                        <p:cTn id="21" dur="1" fill="hold">
                                          <p:stCondLst>
                                            <p:cond delay="499"/>
                                          </p:stCondLst>
                                        </p:cTn>
                                        <p:tgtEl>
                                          <p:spTgt spid="15">
                                            <p:txEl>
                                              <p:pRg st="0" end="0"/>
                                            </p:txEl>
                                          </p:spTgt>
                                        </p:tgtEl>
                                        <p:attrNameLst>
                                          <p:attrName>style.visibility</p:attrName>
                                        </p:attrNameLst>
                                      </p:cBhvr>
                                      <p:to>
                                        <p:strVal val="hidden"/>
                                      </p:to>
                                    </p:set>
                                  </p:childTnLst>
                                </p:cTn>
                              </p:par>
                              <p:par>
                                <p:cTn id="22" presetID="10" presetClass="exit" presetSubtype="0" fill="hold" nodeType="withEffect">
                                  <p:stCondLst>
                                    <p:cond delay="0"/>
                                  </p:stCondLst>
                                  <p:childTnLst>
                                    <p:animEffect transition="out" filter="fade">
                                      <p:cBhvr>
                                        <p:cTn id="23" dur="1000"/>
                                        <p:tgtEl>
                                          <p:spTgt spid="11"/>
                                        </p:tgtEl>
                                      </p:cBhvr>
                                    </p:animEffect>
                                    <p:set>
                                      <p:cBhvr>
                                        <p:cTn id="24" dur="1" fill="hold">
                                          <p:stCondLst>
                                            <p:cond delay="999"/>
                                          </p:stCondLst>
                                        </p:cTn>
                                        <p:tgtEl>
                                          <p:spTgt spid="11"/>
                                        </p:tgtEl>
                                        <p:attrNameLst>
                                          <p:attrName>style.visibility</p:attrName>
                                        </p:attrNameLst>
                                      </p:cBhvr>
                                      <p:to>
                                        <p:strVal val="hidden"/>
                                      </p:to>
                                    </p:se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grpId="0" nodeType="clickEffect">
                                  <p:stCondLst>
                                    <p:cond delay="0"/>
                                  </p:stCondLst>
                                  <p:childTnLst>
                                    <p:set>
                                      <p:cBhvr>
                                        <p:cTn id="28" dur="1" fill="hold">
                                          <p:stCondLst>
                                            <p:cond delay="0"/>
                                          </p:stCondLst>
                                        </p:cTn>
                                        <p:tgtEl>
                                          <p:spTgt spid="31">
                                            <p:txEl>
                                              <p:pRg st="0" end="0"/>
                                            </p:txEl>
                                          </p:spTgt>
                                        </p:tgtEl>
                                        <p:attrNameLst>
                                          <p:attrName>style.visibility</p:attrName>
                                        </p:attrNameLst>
                                      </p:cBhvr>
                                      <p:to>
                                        <p:strVal val="visible"/>
                                      </p:to>
                                    </p:set>
                                    <p:animEffect transition="in" filter="fade">
                                      <p:cBhvr>
                                        <p:cTn id="29" dur="1000"/>
                                        <p:tgtEl>
                                          <p:spTgt spid="31">
                                            <p:txEl>
                                              <p:pRg st="0" end="0"/>
                                            </p:txEl>
                                          </p:spTgt>
                                        </p:tgtEl>
                                      </p:cBhvr>
                                    </p:animEffect>
                                  </p:childTnLst>
                                </p:cTn>
                              </p:par>
                            </p:childTnLst>
                          </p:cTn>
                        </p:par>
                        <p:par>
                          <p:cTn id="30" fill="hold">
                            <p:stCondLst>
                              <p:cond delay="1000"/>
                            </p:stCondLst>
                            <p:childTnLst>
                              <p:par>
                                <p:cTn id="31" presetID="22" presetClass="entr" presetSubtype="2" fill="hold" nodeType="afterEffect">
                                  <p:stCondLst>
                                    <p:cond delay="0"/>
                                  </p:stCondLst>
                                  <p:childTnLst>
                                    <p:set>
                                      <p:cBhvr>
                                        <p:cTn id="32" dur="1" fill="hold">
                                          <p:stCondLst>
                                            <p:cond delay="0"/>
                                          </p:stCondLst>
                                        </p:cTn>
                                        <p:tgtEl>
                                          <p:spTgt spid="32"/>
                                        </p:tgtEl>
                                        <p:attrNameLst>
                                          <p:attrName>style.visibility</p:attrName>
                                        </p:attrNameLst>
                                      </p:cBhvr>
                                      <p:to>
                                        <p:strVal val="visible"/>
                                      </p:to>
                                    </p:set>
                                    <p:animEffect transition="in" filter="wipe(right)">
                                      <p:cBhvr>
                                        <p:cTn id="33" dur="1000"/>
                                        <p:tgtEl>
                                          <p:spTgt spid="32"/>
                                        </p:tgtEl>
                                      </p:cBhvr>
                                    </p:animEffect>
                                  </p:childTnLst>
                                </p:cTn>
                              </p:par>
                              <p:par>
                                <p:cTn id="34" presetID="22" presetClass="entr" presetSubtype="2" fill="hold" nodeType="withEffect">
                                  <p:stCondLst>
                                    <p:cond delay="0"/>
                                  </p:stCondLst>
                                  <p:childTnLst>
                                    <p:set>
                                      <p:cBhvr>
                                        <p:cTn id="35" dur="1" fill="hold">
                                          <p:stCondLst>
                                            <p:cond delay="0"/>
                                          </p:stCondLst>
                                        </p:cTn>
                                        <p:tgtEl>
                                          <p:spTgt spid="4"/>
                                        </p:tgtEl>
                                        <p:attrNameLst>
                                          <p:attrName>style.visibility</p:attrName>
                                        </p:attrNameLst>
                                      </p:cBhvr>
                                      <p:to>
                                        <p:strVal val="visible"/>
                                      </p:to>
                                    </p:set>
                                    <p:animEffect transition="in" filter="wipe(right)">
                                      <p:cBhvr>
                                        <p:cTn id="36" dur="1000"/>
                                        <p:tgtEl>
                                          <p:spTgt spid="4"/>
                                        </p:tgtEl>
                                      </p:cBhvr>
                                    </p:animEffect>
                                  </p:childTnLst>
                                </p:cTn>
                              </p:par>
                            </p:childTnLst>
                          </p:cTn>
                        </p:par>
                      </p:childTnLst>
                    </p:cTn>
                  </p:par>
                  <p:par>
                    <p:cTn id="37" fill="hold">
                      <p:stCondLst>
                        <p:cond delay="indefinite"/>
                      </p:stCondLst>
                      <p:childTnLst>
                        <p:par>
                          <p:cTn id="38" fill="hold">
                            <p:stCondLst>
                              <p:cond delay="0"/>
                            </p:stCondLst>
                            <p:childTnLst>
                              <p:par>
                                <p:cTn id="39" presetID="10" presetClass="exit" presetSubtype="0" fill="hold" grpId="1" nodeType="clickEffect">
                                  <p:stCondLst>
                                    <p:cond delay="0"/>
                                  </p:stCondLst>
                                  <p:childTnLst>
                                    <p:animEffect transition="out" filter="fade">
                                      <p:cBhvr>
                                        <p:cTn id="40" dur="1000"/>
                                        <p:tgtEl>
                                          <p:spTgt spid="31">
                                            <p:txEl>
                                              <p:pRg st="0" end="0"/>
                                            </p:txEl>
                                          </p:spTgt>
                                        </p:tgtEl>
                                      </p:cBhvr>
                                    </p:animEffect>
                                    <p:set>
                                      <p:cBhvr>
                                        <p:cTn id="41" dur="1" fill="hold">
                                          <p:stCondLst>
                                            <p:cond delay="999"/>
                                          </p:stCondLst>
                                        </p:cTn>
                                        <p:tgtEl>
                                          <p:spTgt spid="31">
                                            <p:txEl>
                                              <p:pRg st="0" end="0"/>
                                            </p:txEl>
                                          </p:spTgt>
                                        </p:tgtEl>
                                        <p:attrNameLst>
                                          <p:attrName>style.visibility</p:attrName>
                                        </p:attrNameLst>
                                      </p:cBhvr>
                                      <p:to>
                                        <p:strVal val="hidden"/>
                                      </p:to>
                                    </p:set>
                                  </p:childTnLst>
                                </p:cTn>
                              </p:par>
                              <p:par>
                                <p:cTn id="42" presetID="10" presetClass="exit" presetSubtype="0" fill="hold" nodeType="withEffect">
                                  <p:stCondLst>
                                    <p:cond delay="0"/>
                                  </p:stCondLst>
                                  <p:childTnLst>
                                    <p:animEffect transition="out" filter="fade">
                                      <p:cBhvr>
                                        <p:cTn id="43" dur="1000"/>
                                        <p:tgtEl>
                                          <p:spTgt spid="32"/>
                                        </p:tgtEl>
                                      </p:cBhvr>
                                    </p:animEffect>
                                    <p:set>
                                      <p:cBhvr>
                                        <p:cTn id="44" dur="1" fill="hold">
                                          <p:stCondLst>
                                            <p:cond delay="999"/>
                                          </p:stCondLst>
                                        </p:cTn>
                                        <p:tgtEl>
                                          <p:spTgt spid="32"/>
                                        </p:tgtEl>
                                        <p:attrNameLst>
                                          <p:attrName>style.visibility</p:attrName>
                                        </p:attrNameLst>
                                      </p:cBhvr>
                                      <p:to>
                                        <p:strVal val="hidden"/>
                                      </p:to>
                                    </p:set>
                                  </p:childTnLst>
                                </p:cTn>
                              </p:par>
                              <p:par>
                                <p:cTn id="45" presetID="10" presetClass="exit" presetSubtype="0" fill="hold" nodeType="withEffect">
                                  <p:stCondLst>
                                    <p:cond delay="0"/>
                                  </p:stCondLst>
                                  <p:childTnLst>
                                    <p:animEffect transition="out" filter="fade">
                                      <p:cBhvr>
                                        <p:cTn id="46" dur="1000"/>
                                        <p:tgtEl>
                                          <p:spTgt spid="4"/>
                                        </p:tgtEl>
                                      </p:cBhvr>
                                    </p:animEffect>
                                    <p:set>
                                      <p:cBhvr>
                                        <p:cTn id="47" dur="1" fill="hold">
                                          <p:stCondLst>
                                            <p:cond delay="999"/>
                                          </p:stCondLst>
                                        </p:cTn>
                                        <p:tgtEl>
                                          <p:spTgt spid="4"/>
                                        </p:tgtEl>
                                        <p:attrNameLst>
                                          <p:attrName>style.visibility</p:attrName>
                                        </p:attrNameLst>
                                      </p:cBhvr>
                                      <p:to>
                                        <p:strVal val="hidden"/>
                                      </p:to>
                                    </p:se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grpId="1" nodeType="clickEffect">
                                  <p:stCondLst>
                                    <p:cond delay="0"/>
                                  </p:stCondLst>
                                  <p:childTnLst>
                                    <p:set>
                                      <p:cBhvr>
                                        <p:cTn id="51" dur="1" fill="hold">
                                          <p:stCondLst>
                                            <p:cond delay="0"/>
                                          </p:stCondLst>
                                        </p:cTn>
                                        <p:tgtEl>
                                          <p:spTgt spid="36">
                                            <p:txEl>
                                              <p:pRg st="0" end="0"/>
                                            </p:txEl>
                                          </p:spTgt>
                                        </p:tgtEl>
                                        <p:attrNameLst>
                                          <p:attrName>style.visibility</p:attrName>
                                        </p:attrNameLst>
                                      </p:cBhvr>
                                      <p:to>
                                        <p:strVal val="visible"/>
                                      </p:to>
                                    </p:set>
                                    <p:animEffect transition="in" filter="fade">
                                      <p:cBhvr>
                                        <p:cTn id="52" dur="1000"/>
                                        <p:tgtEl>
                                          <p:spTgt spid="36">
                                            <p:txEl>
                                              <p:pRg st="0" end="0"/>
                                            </p:txEl>
                                          </p:spTgt>
                                        </p:tgtEl>
                                      </p:cBhvr>
                                    </p:animEffect>
                                  </p:childTnLst>
                                </p:cTn>
                              </p:par>
                            </p:childTnLst>
                          </p:cTn>
                        </p:par>
                        <p:par>
                          <p:cTn id="53" fill="hold">
                            <p:stCondLst>
                              <p:cond delay="1000"/>
                            </p:stCondLst>
                            <p:childTnLst>
                              <p:par>
                                <p:cTn id="54" presetID="22" presetClass="entr" presetSubtype="4" fill="hold" nodeType="afterEffect">
                                  <p:stCondLst>
                                    <p:cond delay="0"/>
                                  </p:stCondLst>
                                  <p:childTnLst>
                                    <p:set>
                                      <p:cBhvr>
                                        <p:cTn id="55" dur="1" fill="hold">
                                          <p:stCondLst>
                                            <p:cond delay="0"/>
                                          </p:stCondLst>
                                        </p:cTn>
                                        <p:tgtEl>
                                          <p:spTgt spid="37"/>
                                        </p:tgtEl>
                                        <p:attrNameLst>
                                          <p:attrName>style.visibility</p:attrName>
                                        </p:attrNameLst>
                                      </p:cBhvr>
                                      <p:to>
                                        <p:strVal val="visible"/>
                                      </p:to>
                                    </p:set>
                                    <p:animEffect transition="in" filter="wipe(down)">
                                      <p:cBhvr>
                                        <p:cTn id="56" dur="1000"/>
                                        <p:tgtEl>
                                          <p:spTgt spid="37"/>
                                        </p:tgtEl>
                                      </p:cBhvr>
                                    </p:animEffect>
                                  </p:childTnLst>
                                </p:cTn>
                              </p:par>
                            </p:childTnLst>
                          </p:cTn>
                        </p:par>
                      </p:childTnLst>
                    </p:cTn>
                  </p:par>
                  <p:par>
                    <p:cTn id="57" fill="hold">
                      <p:stCondLst>
                        <p:cond delay="indefinite"/>
                      </p:stCondLst>
                      <p:childTnLst>
                        <p:par>
                          <p:cTn id="58" fill="hold">
                            <p:stCondLst>
                              <p:cond delay="0"/>
                            </p:stCondLst>
                            <p:childTnLst>
                              <p:par>
                                <p:cTn id="59" presetID="10" presetClass="exit" presetSubtype="0" fill="hold" grpId="2" nodeType="clickEffect">
                                  <p:stCondLst>
                                    <p:cond delay="0"/>
                                  </p:stCondLst>
                                  <p:childTnLst>
                                    <p:animEffect transition="out" filter="fade">
                                      <p:cBhvr>
                                        <p:cTn id="60" dur="1000"/>
                                        <p:tgtEl>
                                          <p:spTgt spid="36">
                                            <p:txEl>
                                              <p:pRg st="0" end="0"/>
                                            </p:txEl>
                                          </p:spTgt>
                                        </p:tgtEl>
                                      </p:cBhvr>
                                    </p:animEffect>
                                    <p:set>
                                      <p:cBhvr>
                                        <p:cTn id="61" dur="1" fill="hold">
                                          <p:stCondLst>
                                            <p:cond delay="999"/>
                                          </p:stCondLst>
                                        </p:cTn>
                                        <p:tgtEl>
                                          <p:spTgt spid="36">
                                            <p:txEl>
                                              <p:pRg st="0" end="0"/>
                                            </p:txEl>
                                          </p:spTgt>
                                        </p:tgtEl>
                                        <p:attrNameLst>
                                          <p:attrName>style.visibility</p:attrName>
                                        </p:attrNameLst>
                                      </p:cBhvr>
                                      <p:to>
                                        <p:strVal val="hidden"/>
                                      </p:to>
                                    </p:set>
                                  </p:childTnLst>
                                </p:cTn>
                              </p:par>
                              <p:par>
                                <p:cTn id="62" presetID="10" presetClass="exit" presetSubtype="0" fill="hold" nodeType="withEffect">
                                  <p:stCondLst>
                                    <p:cond delay="0"/>
                                  </p:stCondLst>
                                  <p:childTnLst>
                                    <p:animEffect transition="out" filter="fade">
                                      <p:cBhvr>
                                        <p:cTn id="63" dur="1000"/>
                                        <p:tgtEl>
                                          <p:spTgt spid="37"/>
                                        </p:tgtEl>
                                      </p:cBhvr>
                                    </p:animEffect>
                                    <p:set>
                                      <p:cBhvr>
                                        <p:cTn id="64" dur="1" fill="hold">
                                          <p:stCondLst>
                                            <p:cond delay="999"/>
                                          </p:stCondLst>
                                        </p:cTn>
                                        <p:tgtEl>
                                          <p:spTgt spid="37"/>
                                        </p:tgtEl>
                                        <p:attrNameLst>
                                          <p:attrName>style.visibility</p:attrName>
                                        </p:attrNameLst>
                                      </p:cBhvr>
                                      <p:to>
                                        <p:strVal val="hidden"/>
                                      </p:to>
                                    </p:set>
                                  </p:childTnLst>
                                </p:cTn>
                              </p:par>
                            </p:childTnLst>
                          </p:cTn>
                        </p:par>
                      </p:childTnLst>
                    </p:cTn>
                  </p:par>
                  <p:par>
                    <p:cTn id="65" fill="hold">
                      <p:stCondLst>
                        <p:cond delay="indefinite"/>
                      </p:stCondLst>
                      <p:childTnLst>
                        <p:par>
                          <p:cTn id="66" fill="hold">
                            <p:stCondLst>
                              <p:cond delay="0"/>
                            </p:stCondLst>
                            <p:childTnLst>
                              <p:par>
                                <p:cTn id="67" presetID="10" presetClass="entr" presetSubtype="0" fill="hold" grpId="0" nodeType="clickEffect">
                                  <p:stCondLst>
                                    <p:cond delay="0"/>
                                  </p:stCondLst>
                                  <p:childTnLst>
                                    <p:set>
                                      <p:cBhvr>
                                        <p:cTn id="68" dur="1" fill="hold">
                                          <p:stCondLst>
                                            <p:cond delay="0"/>
                                          </p:stCondLst>
                                        </p:cTn>
                                        <p:tgtEl>
                                          <p:spTgt spid="42">
                                            <p:txEl>
                                              <p:pRg st="0" end="0"/>
                                            </p:txEl>
                                          </p:spTgt>
                                        </p:tgtEl>
                                        <p:attrNameLst>
                                          <p:attrName>style.visibility</p:attrName>
                                        </p:attrNameLst>
                                      </p:cBhvr>
                                      <p:to>
                                        <p:strVal val="visible"/>
                                      </p:to>
                                    </p:set>
                                    <p:animEffect transition="in" filter="fade">
                                      <p:cBhvr>
                                        <p:cTn id="69" dur="1000"/>
                                        <p:tgtEl>
                                          <p:spTgt spid="42">
                                            <p:txEl>
                                              <p:pRg st="0" end="0"/>
                                            </p:txEl>
                                          </p:spTgt>
                                        </p:tgtEl>
                                      </p:cBhvr>
                                    </p:animEffect>
                                  </p:childTnLst>
                                </p:cTn>
                              </p:par>
                            </p:childTnLst>
                          </p:cTn>
                        </p:par>
                        <p:par>
                          <p:cTn id="70" fill="hold">
                            <p:stCondLst>
                              <p:cond delay="1000"/>
                            </p:stCondLst>
                            <p:childTnLst>
                              <p:par>
                                <p:cTn id="71" presetID="22" presetClass="entr" presetSubtype="4" fill="hold" nodeType="afterEffect">
                                  <p:stCondLst>
                                    <p:cond delay="0"/>
                                  </p:stCondLst>
                                  <p:childTnLst>
                                    <p:set>
                                      <p:cBhvr>
                                        <p:cTn id="72" dur="1" fill="hold">
                                          <p:stCondLst>
                                            <p:cond delay="0"/>
                                          </p:stCondLst>
                                        </p:cTn>
                                        <p:tgtEl>
                                          <p:spTgt spid="47"/>
                                        </p:tgtEl>
                                        <p:attrNameLst>
                                          <p:attrName>style.visibility</p:attrName>
                                        </p:attrNameLst>
                                      </p:cBhvr>
                                      <p:to>
                                        <p:strVal val="visible"/>
                                      </p:to>
                                    </p:set>
                                    <p:animEffect transition="in" filter="wipe(down)">
                                      <p:cBhvr>
                                        <p:cTn id="73" dur="1000"/>
                                        <p:tgtEl>
                                          <p:spTgt spid="47"/>
                                        </p:tgtEl>
                                      </p:cBhvr>
                                    </p:animEffect>
                                  </p:childTnLst>
                                </p:cTn>
                              </p:par>
                            </p:childTnLst>
                          </p:cTn>
                        </p:par>
                      </p:childTnLst>
                    </p:cTn>
                  </p:par>
                  <p:par>
                    <p:cTn id="74" fill="hold">
                      <p:stCondLst>
                        <p:cond delay="indefinite"/>
                      </p:stCondLst>
                      <p:childTnLst>
                        <p:par>
                          <p:cTn id="75" fill="hold">
                            <p:stCondLst>
                              <p:cond delay="0"/>
                            </p:stCondLst>
                            <p:childTnLst>
                              <p:par>
                                <p:cTn id="76" presetID="10" presetClass="exit" presetSubtype="0" fill="hold" grpId="1" nodeType="clickEffect">
                                  <p:stCondLst>
                                    <p:cond delay="0"/>
                                  </p:stCondLst>
                                  <p:childTnLst>
                                    <p:animEffect transition="out" filter="fade">
                                      <p:cBhvr>
                                        <p:cTn id="77" dur="1000"/>
                                        <p:tgtEl>
                                          <p:spTgt spid="42">
                                            <p:txEl>
                                              <p:pRg st="0" end="0"/>
                                            </p:txEl>
                                          </p:spTgt>
                                        </p:tgtEl>
                                      </p:cBhvr>
                                    </p:animEffect>
                                    <p:set>
                                      <p:cBhvr>
                                        <p:cTn id="78" dur="1" fill="hold">
                                          <p:stCondLst>
                                            <p:cond delay="999"/>
                                          </p:stCondLst>
                                        </p:cTn>
                                        <p:tgtEl>
                                          <p:spTgt spid="42">
                                            <p:txEl>
                                              <p:pRg st="0" end="0"/>
                                            </p:txEl>
                                          </p:spTgt>
                                        </p:tgtEl>
                                        <p:attrNameLst>
                                          <p:attrName>style.visibility</p:attrName>
                                        </p:attrNameLst>
                                      </p:cBhvr>
                                      <p:to>
                                        <p:strVal val="hidden"/>
                                      </p:to>
                                    </p:set>
                                  </p:childTnLst>
                                </p:cTn>
                              </p:par>
                              <p:par>
                                <p:cTn id="79" presetID="10" presetClass="exit" presetSubtype="0" fill="hold" nodeType="withEffect">
                                  <p:stCondLst>
                                    <p:cond delay="0"/>
                                  </p:stCondLst>
                                  <p:childTnLst>
                                    <p:animEffect transition="out" filter="fade">
                                      <p:cBhvr>
                                        <p:cTn id="80" dur="1000"/>
                                        <p:tgtEl>
                                          <p:spTgt spid="47"/>
                                        </p:tgtEl>
                                      </p:cBhvr>
                                    </p:animEffect>
                                    <p:set>
                                      <p:cBhvr>
                                        <p:cTn id="81" dur="1" fill="hold">
                                          <p:stCondLst>
                                            <p:cond delay="999"/>
                                          </p:stCondLst>
                                        </p:cTn>
                                        <p:tgtEl>
                                          <p:spTgt spid="4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allAtOnce"/>
      <p:bldP spid="36" grpId="1" build="allAtOnce"/>
      <p:bldP spid="36" grpId="2" build="allAtOnce"/>
      <p:bldP spid="15" grpId="1" build="allAtOnce"/>
      <p:bldP spid="15" grpId="2" build="allAtOnce"/>
      <p:bldP spid="31" grpId="0" build="allAtOnce"/>
      <p:bldP spid="31" grpId="1" build="allAtOnce"/>
      <p:bldP spid="42" grpId="0" build="allAtOnce"/>
      <p:bldP spid="42" grpId="1" build="allAtOnce"/>
    </p:bld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B7F45FAC-1F71-9114-92C3-48D791A230B5}"/>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E60D10C1-2991-2DC7-AE63-D49381C7D31E}"/>
              </a:ext>
            </a:extLst>
          </p:cNvPr>
          <p:cNvSpPr>
            <a:spLocks noGrp="1"/>
          </p:cNvSpPr>
          <p:nvPr>
            <p:ph type="title"/>
          </p:nvPr>
        </p:nvSpPr>
        <p:spPr>
          <a:xfrm>
            <a:off x="838200" y="-1651259"/>
            <a:ext cx="10515600" cy="1325563"/>
          </a:xfrm>
        </p:spPr>
        <p:txBody>
          <a:bodyPr/>
          <a:lstStyle/>
          <a:p>
            <a:r>
              <a:rPr lang="en-US" dirty="0"/>
              <a:t>When did migration to Bradford begin?</a:t>
            </a:r>
          </a:p>
        </p:txBody>
      </p:sp>
      <p:sp>
        <p:nvSpPr>
          <p:cNvPr id="15" name="Slide Question">
            <a:extLst>
              <a:ext uri="{FF2B5EF4-FFF2-40B4-BE49-F238E27FC236}">
                <a16:creationId xmlns:a16="http://schemas.microsoft.com/office/drawing/2014/main" id="{E4E96948-FC3E-DFD2-7F34-DE94E696822C}"/>
              </a:ext>
            </a:extLst>
          </p:cNvPr>
          <p:cNvSpPr txBox="1"/>
          <p:nvPr/>
        </p:nvSpPr>
        <p:spPr>
          <a:xfrm>
            <a:off x="0" y="-110389"/>
            <a:ext cx="8686800" cy="356123"/>
          </a:xfrm>
          <a:prstGeom prst="rect">
            <a:avLst/>
          </a:prstGeom>
          <a:noFill/>
        </p:spPr>
        <p:txBody>
          <a:bodyPr wrap="square">
            <a:spAutoFit/>
          </a:bodyPr>
          <a:lstStyle/>
          <a:p>
            <a:pPr>
              <a:lnSpc>
                <a:spcPts val="2420"/>
              </a:lnSpc>
            </a:pPr>
            <a:r>
              <a:rPr lang="en-GB" sz="1100" dirty="0">
                <a:solidFill>
                  <a:schemeClr val="bg1"/>
                </a:solidFill>
                <a:effectLst/>
                <a:latin typeface="Superclarendon Rg" panose="02000505080000020003" pitchFamily="2" charset="77"/>
              </a:rPr>
              <a:t>When did migration to Bradford begin?</a:t>
            </a:r>
          </a:p>
        </p:txBody>
      </p:sp>
      <p:sp>
        <p:nvSpPr>
          <p:cNvPr id="5" name="Rectangle 4" descr="A photo of a canal in Bradford">
            <a:extLst>
              <a:ext uri="{FF2B5EF4-FFF2-40B4-BE49-F238E27FC236}">
                <a16:creationId xmlns:a16="http://schemas.microsoft.com/office/drawing/2014/main" id="{FDE2C0D4-8C36-88BA-50BA-0062AEF3295C}"/>
              </a:ext>
            </a:extLst>
          </p:cNvPr>
          <p:cNvSpPr/>
          <p:nvPr/>
        </p:nvSpPr>
        <p:spPr>
          <a:xfrm>
            <a:off x="338983" y="255638"/>
            <a:ext cx="6667992" cy="621708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extBox 17">
            <a:extLst>
              <a:ext uri="{FF2B5EF4-FFF2-40B4-BE49-F238E27FC236}">
                <a16:creationId xmlns:a16="http://schemas.microsoft.com/office/drawing/2014/main" id="{19856EF3-92A2-4733-5408-90B4548102CD}"/>
              </a:ext>
            </a:extLst>
          </p:cNvPr>
          <p:cNvSpPr txBox="1"/>
          <p:nvPr/>
        </p:nvSpPr>
        <p:spPr>
          <a:xfrm>
            <a:off x="338983" y="334873"/>
            <a:ext cx="2675732" cy="246221"/>
          </a:xfrm>
          <a:prstGeom prst="rect">
            <a:avLst/>
          </a:prstGeom>
          <a:noFill/>
        </p:spPr>
        <p:txBody>
          <a:bodyPr wrap="none" rtlCol="0">
            <a:spAutoFit/>
          </a:bodyPr>
          <a:lstStyle/>
          <a:p>
            <a:r>
              <a:rPr lang="en-GB" sz="1000" dirty="0">
                <a:solidFill>
                  <a:schemeClr val="accent1">
                    <a:lumMod val="40000"/>
                    <a:lumOff val="60000"/>
                  </a:schemeClr>
                </a:solidFill>
                <a:latin typeface="Arial" panose="020B0604020202020204" pitchFamily="34" charset="0"/>
                <a:cs typeface="Arial" panose="020B0604020202020204" pitchFamily="34" charset="0"/>
              </a:rPr>
              <a:t>© Public Domain from Wikimedia Commons</a:t>
            </a:r>
          </a:p>
        </p:txBody>
      </p:sp>
      <p:pic>
        <p:nvPicPr>
          <p:cNvPr id="11" name="Picture 10">
            <a:extLst>
              <a:ext uri="{FF2B5EF4-FFF2-40B4-BE49-F238E27FC236}">
                <a16:creationId xmlns:a16="http://schemas.microsoft.com/office/drawing/2014/main" id="{C1A2187A-7B54-6510-E64C-621CA8B8DC48}"/>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9596927" y="255638"/>
            <a:ext cx="2256090" cy="404692"/>
          </a:xfrm>
          <a:prstGeom prst="rect">
            <a:avLst/>
          </a:prstGeom>
        </p:spPr>
      </p:pic>
      <p:sp>
        <p:nvSpPr>
          <p:cNvPr id="3" name="Text ">
            <a:extLst>
              <a:ext uri="{FF2B5EF4-FFF2-40B4-BE49-F238E27FC236}">
                <a16:creationId xmlns:a16="http://schemas.microsoft.com/office/drawing/2014/main" id="{DB432353-1415-FEF5-7958-0279EE92FA16}"/>
              </a:ext>
            </a:extLst>
          </p:cNvPr>
          <p:cNvSpPr txBox="1"/>
          <p:nvPr/>
        </p:nvSpPr>
        <p:spPr>
          <a:xfrm>
            <a:off x="7516207" y="1035540"/>
            <a:ext cx="4167184" cy="4218463"/>
          </a:xfrm>
          <a:prstGeom prst="rect">
            <a:avLst/>
          </a:prstGeom>
          <a:noFill/>
        </p:spPr>
        <p:txBody>
          <a:bodyPr wrap="square">
            <a:spAutoFit/>
          </a:bodyPr>
          <a:lstStyle/>
          <a:p>
            <a:pPr>
              <a:lnSpc>
                <a:spcPct val="150000"/>
              </a:lnSpc>
            </a:pPr>
            <a:r>
              <a:rPr lang="en-GB" sz="1500" dirty="0">
                <a:latin typeface="Linkpen 17a Print" panose="03050602060000000000" pitchFamily="66" charset="77"/>
              </a:rPr>
              <a:t>Developments in transport from 1734 – roads, canal and then the railway - meant the cost of transporting goods fell dramatically. This opened up new markets and helped Bradford become a trading centre.</a:t>
            </a:r>
          </a:p>
          <a:p>
            <a:pPr>
              <a:lnSpc>
                <a:spcPct val="150000"/>
              </a:lnSpc>
            </a:pPr>
            <a:r>
              <a:rPr lang="en-GB" sz="1500" dirty="0">
                <a:latin typeface="Linkpen 17a Print" panose="03050602060000000000" pitchFamily="66" charset="77"/>
              </a:rPr>
              <a:t> </a:t>
            </a:r>
          </a:p>
          <a:p>
            <a:pPr>
              <a:lnSpc>
                <a:spcPct val="150000"/>
              </a:lnSpc>
            </a:pPr>
            <a:r>
              <a:rPr lang="en-GB" sz="1500" dirty="0">
                <a:latin typeface="Linkpen 17a Print" panose="03050602060000000000" pitchFamily="66" charset="77"/>
              </a:rPr>
              <a:t>Bradford became the fastest growing town in England and Wales between 1801 and 1851 with a 700% rise in population!</a:t>
            </a:r>
          </a:p>
        </p:txBody>
      </p:sp>
      <p:pic>
        <p:nvPicPr>
          <p:cNvPr id="17" name="Picture 16">
            <a:extLst>
              <a:ext uri="{FF2B5EF4-FFF2-40B4-BE49-F238E27FC236}">
                <a16:creationId xmlns:a16="http://schemas.microsoft.com/office/drawing/2014/main" id="{21C058D2-0004-116F-9844-D5D99578242E}"/>
              </a:ext>
              <a:ext uri="{C183D7F6-B498-43B3-948B-1728B52AA6E4}">
                <adec:decorative xmlns:adec="http://schemas.microsoft.com/office/drawing/2017/decorative" val="1"/>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0" y="5436705"/>
            <a:ext cx="12192000" cy="1292087"/>
          </a:xfrm>
          <a:prstGeom prst="rect">
            <a:avLst/>
          </a:prstGeom>
        </p:spPr>
      </p:pic>
      <p:pic>
        <p:nvPicPr>
          <p:cNvPr id="13" name="Picture 12">
            <a:extLst>
              <a:ext uri="{FF2B5EF4-FFF2-40B4-BE49-F238E27FC236}">
                <a16:creationId xmlns:a16="http://schemas.microsoft.com/office/drawing/2014/main" id="{43E83D1C-8164-C0D8-45FE-59644042AA26}"/>
              </a:ext>
              <a:ext uri="{C183D7F6-B498-43B3-948B-1728B52AA6E4}">
                <adec:decorative xmlns:adec="http://schemas.microsoft.com/office/drawing/2017/decorative" val="1"/>
              </a:ext>
            </a:extLst>
          </p:cNvPr>
          <p:cNvPicPr>
            <a:picLocks noChangeAspect="1"/>
          </p:cNvPicPr>
          <p:nvPr/>
        </p:nvPicPr>
        <p:blipFill>
          <a:blip r:embed="rId6" cstate="screen">
            <a:extLst>
              <a:ext uri="{28A0092B-C50C-407E-A947-70E740481C1C}">
                <a14:useLocalDpi xmlns:a14="http://schemas.microsoft.com/office/drawing/2010/main"/>
              </a:ext>
            </a:extLst>
          </a:blip>
          <a:srcRect/>
          <a:stretch/>
        </p:blipFill>
        <p:spPr>
          <a:xfrm>
            <a:off x="10723692" y="5648770"/>
            <a:ext cx="1468308" cy="1209230"/>
          </a:xfrm>
          <a:prstGeom prst="rect">
            <a:avLst/>
          </a:prstGeom>
        </p:spPr>
      </p:pic>
    </p:spTree>
    <p:extLst>
      <p:ext uri="{BB962C8B-B14F-4D97-AF65-F5344CB8AC3E}">
        <p14:creationId xmlns:p14="http://schemas.microsoft.com/office/powerpoint/2010/main" val="8606074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childTnLst>
                                </p:cTn>
                              </p:par>
                            </p:childTnLst>
                          </p:cTn>
                        </p:par>
                        <p:par>
                          <p:cTn id="8" fill="hold">
                            <p:stCondLst>
                              <p:cond delay="1000"/>
                            </p:stCondLst>
                            <p:childTnLst>
                              <p:par>
                                <p:cTn id="9" presetID="10" presetClass="entr" presetSubtype="0" fill="hold" grpId="0" nodeType="after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animEffect transition="in" filter="fade">
                                      <p:cBhvr>
                                        <p:cTn id="11" dur="10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allAtOnce"/>
    </p:bld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107BB30C-D44B-EA0B-05F6-CE64A437693E}"/>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E21E1373-5812-E677-5B9E-451369F7836E}"/>
              </a:ext>
            </a:extLst>
          </p:cNvPr>
          <p:cNvSpPr>
            <a:spLocks noGrp="1"/>
          </p:cNvSpPr>
          <p:nvPr>
            <p:ph type="title"/>
          </p:nvPr>
        </p:nvSpPr>
        <p:spPr>
          <a:xfrm>
            <a:off x="3511844" y="-1844824"/>
            <a:ext cx="4709845" cy="1325563"/>
          </a:xfrm>
        </p:spPr>
        <p:txBody>
          <a:bodyPr/>
          <a:lstStyle/>
          <a:p>
            <a:r>
              <a:rPr lang="en-US" dirty="0"/>
              <a:t>Population growth</a:t>
            </a:r>
          </a:p>
        </p:txBody>
      </p:sp>
      <p:sp>
        <p:nvSpPr>
          <p:cNvPr id="7" name="Slide Question">
            <a:extLst>
              <a:ext uri="{FF2B5EF4-FFF2-40B4-BE49-F238E27FC236}">
                <a16:creationId xmlns:a16="http://schemas.microsoft.com/office/drawing/2014/main" id="{E860D2C5-8A11-3D63-39EA-62955119C4A3}"/>
              </a:ext>
            </a:extLst>
          </p:cNvPr>
          <p:cNvSpPr txBox="1"/>
          <p:nvPr/>
        </p:nvSpPr>
        <p:spPr>
          <a:xfrm>
            <a:off x="0" y="-110389"/>
            <a:ext cx="8686800" cy="356123"/>
          </a:xfrm>
          <a:prstGeom prst="rect">
            <a:avLst/>
          </a:prstGeom>
          <a:noFill/>
        </p:spPr>
        <p:txBody>
          <a:bodyPr wrap="square">
            <a:spAutoFit/>
          </a:bodyPr>
          <a:lstStyle/>
          <a:p>
            <a:pPr>
              <a:lnSpc>
                <a:spcPts val="2420"/>
              </a:lnSpc>
            </a:pPr>
            <a:r>
              <a:rPr lang="en-GB" sz="1100" dirty="0">
                <a:solidFill>
                  <a:schemeClr val="bg1"/>
                </a:solidFill>
                <a:effectLst/>
                <a:latin typeface="Superclarendon Rg" panose="02000505080000020003" pitchFamily="2" charset="77"/>
              </a:rPr>
              <a:t>When did migration to Bradford begin?</a:t>
            </a:r>
          </a:p>
        </p:txBody>
      </p:sp>
      <p:sp>
        <p:nvSpPr>
          <p:cNvPr id="3" name="Text ">
            <a:extLst>
              <a:ext uri="{FF2B5EF4-FFF2-40B4-BE49-F238E27FC236}">
                <a16:creationId xmlns:a16="http://schemas.microsoft.com/office/drawing/2014/main" id="{8BE93FFD-3C7F-1DB4-C1F3-846B6612B2A7}"/>
              </a:ext>
            </a:extLst>
          </p:cNvPr>
          <p:cNvSpPr txBox="1">
            <a:spLocks/>
          </p:cNvSpPr>
          <p:nvPr/>
        </p:nvSpPr>
        <p:spPr>
          <a:xfrm>
            <a:off x="448590" y="409931"/>
            <a:ext cx="11329280" cy="1538883"/>
          </a:xfrm>
          <a:prstGeom prst="rect">
            <a:avLst/>
          </a:prstGeom>
          <a:noFill/>
        </p:spPr>
        <p:txBody>
          <a:bodyPr wrap="square">
            <a:spAutoFit/>
          </a:bodyPr>
          <a:lstStyle/>
          <a:p>
            <a:pPr marL="0" marR="0" lvl="0" indent="0" algn="l" defTabSz="457200" rtl="0" eaLnBrk="1" fontAlgn="auto" latinLnBrk="0" hangingPunct="1">
              <a:lnSpc>
                <a:spcPct val="150000"/>
              </a:lnSpc>
              <a:spcBef>
                <a:spcPts val="0"/>
              </a:spcBef>
              <a:spcAft>
                <a:spcPts val="0"/>
              </a:spcAft>
              <a:buClrTx/>
              <a:buSzTx/>
              <a:buFontTx/>
              <a:buNone/>
              <a:tabLst/>
              <a:defRPr/>
            </a:pPr>
            <a:r>
              <a:rPr kumimoji="0" lang="en-GB" sz="1600" b="0" i="0" u="none" strike="noStrike" kern="1200" cap="none" spc="0" normalizeH="0" baseline="0" noProof="0" dirty="0">
                <a:ln>
                  <a:noFill/>
                </a:ln>
                <a:solidFill>
                  <a:schemeClr val="tx1"/>
                </a:solidFill>
                <a:effectLst/>
                <a:uLnTx/>
                <a:uFillTx/>
                <a:latin typeface="Linkpen 17a Print" panose="03050602060000000000" pitchFamily="66" charset="77"/>
                <a:ea typeface="+mn-ea"/>
                <a:cs typeface="+mn-cs"/>
              </a:rPr>
              <a:t>In the early 19th century, Bradford experienced a rapid population growth due to the industrial revolution. The population of Bradford increased from approximately 13,600 in 1801 to over 103,000 by 1851. This growth was fuelled by the textile industry and the influx of workers seeking employment in the city’s mills.</a:t>
            </a:r>
          </a:p>
        </p:txBody>
      </p:sp>
      <p:grpSp>
        <p:nvGrpSpPr>
          <p:cNvPr id="2" name="Group 1">
            <a:extLst>
              <a:ext uri="{FF2B5EF4-FFF2-40B4-BE49-F238E27FC236}">
                <a16:creationId xmlns:a16="http://schemas.microsoft.com/office/drawing/2014/main" id="{74DCEED4-9918-113D-3FC2-8C3D13B6B371}"/>
              </a:ext>
              <a:ext uri="{C183D7F6-B498-43B3-948B-1728B52AA6E4}">
                <adec:decorative xmlns:adec="http://schemas.microsoft.com/office/drawing/2017/decorative" val="1"/>
              </a:ext>
            </a:extLst>
          </p:cNvPr>
          <p:cNvGrpSpPr/>
          <p:nvPr/>
        </p:nvGrpSpPr>
        <p:grpSpPr>
          <a:xfrm>
            <a:off x="786741" y="2150255"/>
            <a:ext cx="10618518" cy="2958786"/>
            <a:chOff x="786741" y="2150255"/>
            <a:chExt cx="10618518" cy="2958786"/>
          </a:xfrm>
        </p:grpSpPr>
        <p:sp>
          <p:nvSpPr>
            <p:cNvPr id="8" name="Rectangle 7">
              <a:extLst>
                <a:ext uri="{FF2B5EF4-FFF2-40B4-BE49-F238E27FC236}">
                  <a16:creationId xmlns:a16="http://schemas.microsoft.com/office/drawing/2014/main" id="{7224A1AC-DACF-226A-82FC-57FB8FBCAAF2}"/>
                </a:ext>
              </a:extLst>
            </p:cNvPr>
            <p:cNvSpPr/>
            <p:nvPr/>
          </p:nvSpPr>
          <p:spPr>
            <a:xfrm rot="20979316">
              <a:off x="786741" y="2623036"/>
              <a:ext cx="2071602" cy="2071602"/>
            </a:xfrm>
            <a:prstGeom prst="rect">
              <a:avLst/>
            </a:prstGeom>
            <a:solidFill>
              <a:srgbClr val="FDD182"/>
            </a:solidFill>
            <a:ln w="25400">
              <a:solidFill>
                <a:schemeClr val="tx1"/>
              </a:solidFill>
            </a:ln>
            <a:effectLst>
              <a:outerShdw dist="46741" dir="6540000" sx="100759" sy="100759" algn="ctr" rotWithShape="0">
                <a:srgbClr val="000000">
                  <a:alpha val="20000"/>
                </a:srgb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600" dirty="0">
                  <a:solidFill>
                    <a:schemeClr val="tx1"/>
                  </a:solidFill>
                  <a:latin typeface="Linkpen 17a Print" panose="03050602060000000000" pitchFamily="66" charset="77"/>
                </a:rPr>
                <a:t>1801 = 13,264</a:t>
              </a:r>
            </a:p>
          </p:txBody>
        </p:sp>
        <p:sp>
          <p:nvSpPr>
            <p:cNvPr id="9" name="Rectangle 8">
              <a:extLst>
                <a:ext uri="{FF2B5EF4-FFF2-40B4-BE49-F238E27FC236}">
                  <a16:creationId xmlns:a16="http://schemas.microsoft.com/office/drawing/2014/main" id="{1021FD86-C425-1E7F-7ABA-C06FC872BBAB}"/>
                </a:ext>
              </a:extLst>
            </p:cNvPr>
            <p:cNvSpPr/>
            <p:nvPr/>
          </p:nvSpPr>
          <p:spPr>
            <a:xfrm rot="633420">
              <a:off x="2966606" y="2900615"/>
              <a:ext cx="2071602" cy="2071602"/>
            </a:xfrm>
            <a:prstGeom prst="rect">
              <a:avLst/>
            </a:prstGeom>
            <a:solidFill>
              <a:srgbClr val="CBDF88"/>
            </a:solidFill>
            <a:ln w="25400"/>
            <a:effectLst>
              <a:outerShdw dist="50799" dir="8100000" sx="100046" sy="100046" algn="ctr" rotWithShape="0">
                <a:srgbClr val="000000">
                  <a:alpha val="17802"/>
                </a:srgb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600" dirty="0">
                  <a:solidFill>
                    <a:schemeClr val="tx1"/>
                  </a:solidFill>
                  <a:latin typeface="Linkpen 17a Print" panose="03050602060000000000" pitchFamily="66" charset="77"/>
                </a:rPr>
                <a:t>1821 = 26,309</a:t>
              </a:r>
            </a:p>
          </p:txBody>
        </p:sp>
        <p:sp>
          <p:nvSpPr>
            <p:cNvPr id="10" name="Rectangle 9">
              <a:extLst>
                <a:ext uri="{FF2B5EF4-FFF2-40B4-BE49-F238E27FC236}">
                  <a16:creationId xmlns:a16="http://schemas.microsoft.com/office/drawing/2014/main" id="{0B4E05B4-D683-2E91-1050-656D47707594}"/>
                </a:ext>
              </a:extLst>
            </p:cNvPr>
            <p:cNvSpPr/>
            <p:nvPr/>
          </p:nvSpPr>
          <p:spPr>
            <a:xfrm rot="21351603">
              <a:off x="5111359" y="2404104"/>
              <a:ext cx="2071602" cy="2071602"/>
            </a:xfrm>
            <a:prstGeom prst="rect">
              <a:avLst/>
            </a:prstGeom>
            <a:solidFill>
              <a:srgbClr val="98D6EE"/>
            </a:solidFill>
            <a:ln w="25400"/>
            <a:effectLst>
              <a:outerShdw dist="50800" dir="7920000" algn="ctr" rotWithShape="0">
                <a:srgbClr val="000000">
                  <a:alpha val="25117"/>
                </a:srgb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600" dirty="0">
                  <a:solidFill>
                    <a:schemeClr val="tx1"/>
                  </a:solidFill>
                  <a:latin typeface="Linkpen 17a Print" panose="03050602060000000000" pitchFamily="66" charset="77"/>
                </a:rPr>
                <a:t>1831 = 43,527</a:t>
              </a:r>
            </a:p>
          </p:txBody>
        </p:sp>
        <p:sp>
          <p:nvSpPr>
            <p:cNvPr id="12" name="Rectangle 11">
              <a:extLst>
                <a:ext uri="{FF2B5EF4-FFF2-40B4-BE49-F238E27FC236}">
                  <a16:creationId xmlns:a16="http://schemas.microsoft.com/office/drawing/2014/main" id="{90E64E6F-46B0-BA20-C0F9-DC7440CF1CC9}"/>
                </a:ext>
              </a:extLst>
            </p:cNvPr>
            <p:cNvSpPr/>
            <p:nvPr/>
          </p:nvSpPr>
          <p:spPr>
            <a:xfrm rot="408264">
              <a:off x="7185888" y="3037439"/>
              <a:ext cx="2071602" cy="2071602"/>
            </a:xfrm>
            <a:prstGeom prst="rect">
              <a:avLst/>
            </a:prstGeom>
            <a:solidFill>
              <a:srgbClr val="D9A4B9"/>
            </a:solidFill>
            <a:ln w="25400"/>
            <a:effectLst>
              <a:outerShdw dist="50800" dir="10080000" sx="99564" sy="99564" algn="ctr" rotWithShape="0">
                <a:srgbClr val="000000">
                  <a:alpha val="22000"/>
                </a:srgb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600" dirty="0">
                  <a:solidFill>
                    <a:schemeClr val="tx1"/>
                  </a:solidFill>
                  <a:latin typeface="Linkpen 17a Print" panose="03050602060000000000" pitchFamily="66" charset="77"/>
                </a:rPr>
                <a:t>1841 = 66,715</a:t>
              </a:r>
            </a:p>
          </p:txBody>
        </p:sp>
        <p:sp>
          <p:nvSpPr>
            <p:cNvPr id="15" name="Rectangle 14">
              <a:extLst>
                <a:ext uri="{FF2B5EF4-FFF2-40B4-BE49-F238E27FC236}">
                  <a16:creationId xmlns:a16="http://schemas.microsoft.com/office/drawing/2014/main" id="{C1EDAFAB-73CC-8FC7-A339-534D18323464}"/>
                </a:ext>
              </a:extLst>
            </p:cNvPr>
            <p:cNvSpPr/>
            <p:nvPr/>
          </p:nvSpPr>
          <p:spPr>
            <a:xfrm rot="21351603">
              <a:off x="9333657" y="2525948"/>
              <a:ext cx="2071602" cy="2071602"/>
            </a:xfrm>
            <a:prstGeom prst="rect">
              <a:avLst/>
            </a:prstGeom>
            <a:solidFill>
              <a:srgbClr val="F4AFA1"/>
            </a:solidFill>
            <a:ln w="25400"/>
            <a:effectLst>
              <a:outerShdw dist="50800" dir="9000000" sx="99364" sy="99364" algn="ctr" rotWithShape="0">
                <a:srgbClr val="000000">
                  <a:alpha val="30000"/>
                </a:srgb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600" dirty="0">
                  <a:solidFill>
                    <a:schemeClr val="tx1"/>
                  </a:solidFill>
                  <a:latin typeface="Linkpen 17a Print" panose="03050602060000000000" pitchFamily="66" charset="77"/>
                </a:rPr>
                <a:t>1851 = 103,778</a:t>
              </a:r>
            </a:p>
          </p:txBody>
        </p:sp>
        <p:pic>
          <p:nvPicPr>
            <p:cNvPr id="19" name="Picture 18" descr="A logo of a musical instrument&#10;&#10;Description automatically generated">
              <a:extLst>
                <a:ext uri="{FF2B5EF4-FFF2-40B4-BE49-F238E27FC236}">
                  <a16:creationId xmlns:a16="http://schemas.microsoft.com/office/drawing/2014/main" id="{72477DA0-3A9F-5AD3-4699-E9498BCECE8F}"/>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rot="19965797">
              <a:off x="1369988" y="2428362"/>
              <a:ext cx="529903" cy="449615"/>
            </a:xfrm>
            <a:prstGeom prst="rect">
              <a:avLst/>
            </a:prstGeom>
          </p:spPr>
        </p:pic>
        <p:pic>
          <p:nvPicPr>
            <p:cNvPr id="20" name="Picture 19" descr="A logo of a musical instrument&#10;&#10;Description automatically generated">
              <a:extLst>
                <a:ext uri="{FF2B5EF4-FFF2-40B4-BE49-F238E27FC236}">
                  <a16:creationId xmlns:a16="http://schemas.microsoft.com/office/drawing/2014/main" id="{32B52B80-6085-0712-46EB-6D9903FD4C74}"/>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rot="19965797">
              <a:off x="3957034" y="2693031"/>
              <a:ext cx="529903" cy="449615"/>
            </a:xfrm>
            <a:prstGeom prst="rect">
              <a:avLst/>
            </a:prstGeom>
          </p:spPr>
        </p:pic>
        <p:pic>
          <p:nvPicPr>
            <p:cNvPr id="21" name="Picture 20" descr="A logo of a musical instrument&#10;&#10;Description automatically generated">
              <a:extLst>
                <a:ext uri="{FF2B5EF4-FFF2-40B4-BE49-F238E27FC236}">
                  <a16:creationId xmlns:a16="http://schemas.microsoft.com/office/drawing/2014/main" id="{851FC5B5-995F-9CB4-5717-3DC1695DDFB9}"/>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rot="1634203" flipH="1">
              <a:off x="5828434" y="2150255"/>
              <a:ext cx="529903" cy="449615"/>
            </a:xfrm>
            <a:prstGeom prst="rect">
              <a:avLst/>
            </a:prstGeom>
          </p:spPr>
        </p:pic>
        <p:pic>
          <p:nvPicPr>
            <p:cNvPr id="22" name="Picture 21" descr="A logo of a musical instrument&#10;&#10;Description automatically generated">
              <a:extLst>
                <a:ext uri="{FF2B5EF4-FFF2-40B4-BE49-F238E27FC236}">
                  <a16:creationId xmlns:a16="http://schemas.microsoft.com/office/drawing/2014/main" id="{DE1A9D35-B8E3-D287-E94F-6CFF54EEB4C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rot="1634203" flipH="1">
              <a:off x="8026909" y="2792538"/>
              <a:ext cx="529903" cy="449615"/>
            </a:xfrm>
            <a:prstGeom prst="rect">
              <a:avLst/>
            </a:prstGeom>
          </p:spPr>
        </p:pic>
        <p:pic>
          <p:nvPicPr>
            <p:cNvPr id="23" name="Picture 22" descr="A logo of a musical instrument&#10;&#10;Description automatically generated">
              <a:extLst>
                <a:ext uri="{FF2B5EF4-FFF2-40B4-BE49-F238E27FC236}">
                  <a16:creationId xmlns:a16="http://schemas.microsoft.com/office/drawing/2014/main" id="{06968CE3-D2EA-43EF-13BF-EDD562D79042}"/>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rot="19965797">
              <a:off x="10121559" y="2273791"/>
              <a:ext cx="529903" cy="449615"/>
            </a:xfrm>
            <a:prstGeom prst="rect">
              <a:avLst/>
            </a:prstGeom>
          </p:spPr>
        </p:pic>
      </p:grpSp>
      <p:pic>
        <p:nvPicPr>
          <p:cNvPr id="11" name="Picture 10">
            <a:extLst>
              <a:ext uri="{FF2B5EF4-FFF2-40B4-BE49-F238E27FC236}">
                <a16:creationId xmlns:a16="http://schemas.microsoft.com/office/drawing/2014/main" id="{8B4E2245-02AD-4102-26EC-C4A6F00D3616}"/>
              </a:ext>
              <a:ext uri="{C183D7F6-B498-43B3-948B-1728B52AA6E4}">
                <adec:decorative xmlns:adec="http://schemas.microsoft.com/office/drawing/2017/decorative" val="1"/>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168432" y="5285697"/>
            <a:ext cx="2256090" cy="404692"/>
          </a:xfrm>
          <a:prstGeom prst="rect">
            <a:avLst/>
          </a:prstGeom>
        </p:spPr>
      </p:pic>
      <p:pic>
        <p:nvPicPr>
          <p:cNvPr id="6" name="Picture 5">
            <a:extLst>
              <a:ext uri="{FF2B5EF4-FFF2-40B4-BE49-F238E27FC236}">
                <a16:creationId xmlns:a16="http://schemas.microsoft.com/office/drawing/2014/main" id="{5B93DB90-51D6-56BE-AE3F-42B34509FF58}"/>
              </a:ext>
              <a:ext uri="{C183D7F6-B498-43B3-948B-1728B52AA6E4}">
                <adec:decorative xmlns:adec="http://schemas.microsoft.com/office/drawing/2017/decorative" val="1"/>
              </a:ext>
            </a:extLst>
          </p:cNvPr>
          <p:cNvPicPr>
            <a:picLocks noChangeAspect="1"/>
          </p:cNvPicPr>
          <p:nvPr/>
        </p:nvPicPr>
        <p:blipFill>
          <a:blip r:embed="rId6" cstate="screen">
            <a:extLst>
              <a:ext uri="{28A0092B-C50C-407E-A947-70E740481C1C}">
                <a14:useLocalDpi xmlns:a14="http://schemas.microsoft.com/office/drawing/2010/main"/>
              </a:ext>
            </a:extLst>
          </a:blip>
          <a:srcRect/>
          <a:stretch/>
        </p:blipFill>
        <p:spPr>
          <a:xfrm>
            <a:off x="-1280" y="5432357"/>
            <a:ext cx="12193280" cy="1296436"/>
          </a:xfrm>
          <a:prstGeom prst="rect">
            <a:avLst/>
          </a:prstGeom>
        </p:spPr>
      </p:pic>
      <p:pic>
        <p:nvPicPr>
          <p:cNvPr id="13" name="Picture 12">
            <a:extLst>
              <a:ext uri="{FF2B5EF4-FFF2-40B4-BE49-F238E27FC236}">
                <a16:creationId xmlns:a16="http://schemas.microsoft.com/office/drawing/2014/main" id="{C59BC0BE-C99C-8014-068B-4B1B8F7E39A7}"/>
              </a:ext>
              <a:ext uri="{C183D7F6-B498-43B3-948B-1728B52AA6E4}">
                <adec:decorative xmlns:adec="http://schemas.microsoft.com/office/drawing/2017/decorative" val="1"/>
              </a:ext>
            </a:extLst>
          </p:cNvPr>
          <p:cNvPicPr>
            <a:picLocks noChangeAspect="1"/>
          </p:cNvPicPr>
          <p:nvPr/>
        </p:nvPicPr>
        <p:blipFill>
          <a:blip r:embed="rId7" cstate="screen">
            <a:extLst>
              <a:ext uri="{28A0092B-C50C-407E-A947-70E740481C1C}">
                <a14:useLocalDpi xmlns:a14="http://schemas.microsoft.com/office/drawing/2010/main"/>
              </a:ext>
            </a:extLst>
          </a:blip>
          <a:srcRect/>
          <a:stretch/>
        </p:blipFill>
        <p:spPr>
          <a:xfrm>
            <a:off x="10724972" y="5648770"/>
            <a:ext cx="1468308" cy="1209230"/>
          </a:xfrm>
          <a:prstGeom prst="rect">
            <a:avLst/>
          </a:prstGeom>
        </p:spPr>
      </p:pic>
    </p:spTree>
    <p:extLst>
      <p:ext uri="{BB962C8B-B14F-4D97-AF65-F5344CB8AC3E}">
        <p14:creationId xmlns:p14="http://schemas.microsoft.com/office/powerpoint/2010/main" val="4052402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childTnLst>
                                </p:cTn>
                              </p:par>
                            </p:childTnLst>
                          </p:cTn>
                        </p:par>
                        <p:par>
                          <p:cTn id="8" fill="hold">
                            <p:stCondLst>
                              <p:cond delay="1000"/>
                            </p:stCondLst>
                            <p:childTnLst>
                              <p:par>
                                <p:cTn id="9" presetID="22" presetClass="entr" presetSubtype="8"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left)">
                                      <p:cBhvr>
                                        <p:cTn id="11"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allAtOnce"/>
    </p:bld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1E5EAAD6-86B6-1459-F662-31087769463B}"/>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CB05F4C2-BDD5-36D7-B82A-44F6E99F0D8E}"/>
              </a:ext>
            </a:extLst>
          </p:cNvPr>
          <p:cNvSpPr>
            <a:spLocks noGrp="1"/>
          </p:cNvSpPr>
          <p:nvPr>
            <p:ph type="title"/>
          </p:nvPr>
        </p:nvSpPr>
        <p:spPr>
          <a:xfrm>
            <a:off x="2155219" y="-1669917"/>
            <a:ext cx="6661935" cy="1325563"/>
          </a:xfrm>
        </p:spPr>
        <p:txBody>
          <a:bodyPr/>
          <a:lstStyle/>
          <a:p>
            <a:r>
              <a:rPr lang="en-US" dirty="0"/>
              <a:t>Bradford in the Victorian era</a:t>
            </a:r>
          </a:p>
        </p:txBody>
      </p:sp>
      <p:sp>
        <p:nvSpPr>
          <p:cNvPr id="4" name="Slide Question">
            <a:extLst>
              <a:ext uri="{FF2B5EF4-FFF2-40B4-BE49-F238E27FC236}">
                <a16:creationId xmlns:a16="http://schemas.microsoft.com/office/drawing/2014/main" id="{EAB0CCB2-32AF-77AC-15C1-1C41F871479C}"/>
              </a:ext>
            </a:extLst>
          </p:cNvPr>
          <p:cNvSpPr txBox="1"/>
          <p:nvPr/>
        </p:nvSpPr>
        <p:spPr>
          <a:xfrm>
            <a:off x="0" y="-83093"/>
            <a:ext cx="8686800" cy="356123"/>
          </a:xfrm>
          <a:prstGeom prst="rect">
            <a:avLst/>
          </a:prstGeom>
          <a:noFill/>
        </p:spPr>
        <p:txBody>
          <a:bodyPr wrap="square">
            <a:spAutoFit/>
          </a:bodyPr>
          <a:lstStyle/>
          <a:p>
            <a:pPr>
              <a:lnSpc>
                <a:spcPts val="2420"/>
              </a:lnSpc>
            </a:pPr>
            <a:r>
              <a:rPr lang="en-GB" sz="1100" dirty="0">
                <a:solidFill>
                  <a:schemeClr val="bg1"/>
                </a:solidFill>
                <a:effectLst/>
                <a:latin typeface="Superclarendon Rg" panose="02000505080000020003" pitchFamily="2" charset="77"/>
              </a:rPr>
              <a:t>When did migration to Bradford begin?</a:t>
            </a:r>
          </a:p>
        </p:txBody>
      </p:sp>
      <p:pic>
        <p:nvPicPr>
          <p:cNvPr id="11" name="Picture 10">
            <a:extLst>
              <a:ext uri="{FF2B5EF4-FFF2-40B4-BE49-F238E27FC236}">
                <a16:creationId xmlns:a16="http://schemas.microsoft.com/office/drawing/2014/main" id="{21F6CE51-2542-981E-D150-8D51DCE97DC6}"/>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9577667" y="323654"/>
            <a:ext cx="2256090" cy="404692"/>
          </a:xfrm>
          <a:prstGeom prst="rect">
            <a:avLst/>
          </a:prstGeom>
        </p:spPr>
      </p:pic>
      <p:sp>
        <p:nvSpPr>
          <p:cNvPr id="3" name="Text ">
            <a:extLst>
              <a:ext uri="{FF2B5EF4-FFF2-40B4-BE49-F238E27FC236}">
                <a16:creationId xmlns:a16="http://schemas.microsoft.com/office/drawing/2014/main" id="{0F8A0DD6-291D-CE5C-47AF-D6415ED8F28C}"/>
              </a:ext>
            </a:extLst>
          </p:cNvPr>
          <p:cNvSpPr txBox="1"/>
          <p:nvPr/>
        </p:nvSpPr>
        <p:spPr>
          <a:xfrm>
            <a:off x="605843" y="795552"/>
            <a:ext cx="5490157" cy="4441601"/>
          </a:xfrm>
          <a:prstGeom prst="rect">
            <a:avLst/>
          </a:prstGeom>
          <a:noFill/>
        </p:spPr>
        <p:txBody>
          <a:bodyPr wrap="square">
            <a:spAutoFit/>
          </a:bodyPr>
          <a:lstStyle/>
          <a:p>
            <a:pPr>
              <a:lnSpc>
                <a:spcPct val="150000"/>
              </a:lnSpc>
            </a:pPr>
            <a:r>
              <a:rPr lang="en-GB" sz="1900" dirty="0">
                <a:latin typeface="Linkpen 17a Print" panose="03050602060000000000" pitchFamily="66" charset="77"/>
              </a:rPr>
              <a:t>The local supplies of coal, iron and sandstone made Bradford an ideal location for building new mills. </a:t>
            </a:r>
          </a:p>
          <a:p>
            <a:pPr>
              <a:lnSpc>
                <a:spcPct val="150000"/>
              </a:lnSpc>
            </a:pPr>
            <a:r>
              <a:rPr lang="en-GB" sz="1900" dirty="0">
                <a:latin typeface="Linkpen 17a Print" panose="03050602060000000000" pitchFamily="66" charset="77"/>
              </a:rPr>
              <a:t>These attracted workers from the countryside, Ireland and Germany.</a:t>
            </a:r>
          </a:p>
          <a:p>
            <a:pPr>
              <a:lnSpc>
                <a:spcPct val="150000"/>
              </a:lnSpc>
            </a:pPr>
            <a:r>
              <a:rPr lang="en-GB" sz="1900" dirty="0">
                <a:latin typeface="Linkpen 17a Print" panose="03050602060000000000" pitchFamily="66" charset="77"/>
                <a:cs typeface="Arial"/>
              </a:rPr>
              <a:t>By </a:t>
            </a:r>
            <a:r>
              <a:rPr lang="en-GB" sz="1900" dirty="0">
                <a:latin typeface="Linkpen 17a Print" panose="03050602060000000000" pitchFamily="66" charset="77"/>
              </a:rPr>
              <a:t>1841 Bradford was</a:t>
            </a:r>
            <a:r>
              <a:rPr lang="en-GB" sz="1900" dirty="0">
                <a:latin typeface="Linkpen 17a Print" panose="03050602060000000000" pitchFamily="66" charset="77"/>
                <a:cs typeface="Arial"/>
              </a:rPr>
              <a:t> world-famous as ‘</a:t>
            </a:r>
            <a:r>
              <a:rPr lang="en-GB" sz="1900" dirty="0" err="1">
                <a:latin typeface="Linkpen 17a Print" panose="03050602060000000000" pitchFamily="66" charset="77"/>
                <a:cs typeface="Arial"/>
              </a:rPr>
              <a:t>Worstedopolis</a:t>
            </a:r>
            <a:r>
              <a:rPr lang="en-GB" sz="1900" dirty="0">
                <a:latin typeface="Linkpen 17a Print" panose="03050602060000000000" pitchFamily="66" charset="77"/>
                <a:cs typeface="Arial"/>
              </a:rPr>
              <a:t>’!</a:t>
            </a:r>
          </a:p>
          <a:p>
            <a:pPr>
              <a:lnSpc>
                <a:spcPct val="150000"/>
              </a:lnSpc>
            </a:pPr>
            <a:r>
              <a:rPr lang="en-GB" sz="1900" dirty="0">
                <a:latin typeface="Linkpen 17a Print" panose="03050602060000000000" pitchFamily="66" charset="77"/>
                <a:cs typeface="Arial"/>
              </a:rPr>
              <a:t>Even the terrible pollution, appalling living conditions and epidemics didn’t stop people seeking work.</a:t>
            </a:r>
          </a:p>
        </p:txBody>
      </p:sp>
      <p:grpSp>
        <p:nvGrpSpPr>
          <p:cNvPr id="2" name="Group 1" descr="A black and white sketch of Bradford in the Victorian times. There are lots of buildings and chimneys and the sky is full of smoke. ">
            <a:extLst>
              <a:ext uri="{FF2B5EF4-FFF2-40B4-BE49-F238E27FC236}">
                <a16:creationId xmlns:a16="http://schemas.microsoft.com/office/drawing/2014/main" id="{899B4006-1B40-DA2F-DCD3-C86E26922252}"/>
              </a:ext>
            </a:extLst>
          </p:cNvPr>
          <p:cNvGrpSpPr/>
          <p:nvPr/>
        </p:nvGrpSpPr>
        <p:grpSpPr>
          <a:xfrm>
            <a:off x="6263416" y="1055453"/>
            <a:ext cx="5107477" cy="4049797"/>
            <a:chOff x="6263416" y="1055453"/>
            <a:chExt cx="5107477" cy="4049797"/>
          </a:xfrm>
        </p:grpSpPr>
        <p:pic>
          <p:nvPicPr>
            <p:cNvPr id="6" name="Picture 5" descr="A cityscape with buildings and a steep hill&#10;&#10;Description automatically generated with medium confidence">
              <a:extLst>
                <a:ext uri="{FF2B5EF4-FFF2-40B4-BE49-F238E27FC236}">
                  <a16:creationId xmlns:a16="http://schemas.microsoft.com/office/drawing/2014/main" id="{19A19F66-2C2B-ECB9-3F4A-4C1B1B7CEB2F}"/>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6263416" y="1055453"/>
              <a:ext cx="5107477" cy="4049797"/>
            </a:xfrm>
            <a:prstGeom prst="rect">
              <a:avLst/>
            </a:prstGeom>
            <a:ln w="25400">
              <a:solidFill>
                <a:schemeClr val="tx1"/>
              </a:solidFill>
            </a:ln>
          </p:spPr>
        </p:pic>
        <p:sp>
          <p:nvSpPr>
            <p:cNvPr id="10" name="TextBox 9">
              <a:extLst>
                <a:ext uri="{FF2B5EF4-FFF2-40B4-BE49-F238E27FC236}">
                  <a16:creationId xmlns:a16="http://schemas.microsoft.com/office/drawing/2014/main" id="{23BB04CA-03AF-A687-5937-595053DC92EA}"/>
                </a:ext>
              </a:extLst>
            </p:cNvPr>
            <p:cNvSpPr txBox="1"/>
            <p:nvPr/>
          </p:nvSpPr>
          <p:spPr>
            <a:xfrm>
              <a:off x="6263416" y="1055453"/>
              <a:ext cx="1760701" cy="276999"/>
            </a:xfrm>
            <a:prstGeom prst="rect">
              <a:avLst/>
            </a:prstGeom>
            <a:noFill/>
          </p:spPr>
          <p:txBody>
            <a:bodyPr wrap="square">
              <a:spAutoFit/>
            </a:bodyPr>
            <a:lstStyle/>
            <a:p>
              <a:r>
                <a:rPr lang="en-GB" sz="1200" kern="1200" dirty="0">
                  <a:solidFill>
                    <a:schemeClr val="bg2">
                      <a:lumMod val="50000"/>
                    </a:schemeClr>
                  </a:solidFill>
                  <a:effectLst/>
                  <a:latin typeface="Arial" panose="020B0604020202020204" pitchFamily="34" charset="0"/>
                  <a:cs typeface="Arial" panose="020B0604020202020204" pitchFamily="34" charset="0"/>
                </a:rPr>
                <a:t>© </a:t>
              </a:r>
              <a:r>
                <a:rPr lang="en-GB" sz="1200" b="0" i="0" kern="1200" dirty="0" err="1">
                  <a:solidFill>
                    <a:schemeClr val="bg2">
                      <a:lumMod val="50000"/>
                    </a:schemeClr>
                  </a:solidFill>
                  <a:effectLst/>
                  <a:latin typeface="Arial" panose="020B0604020202020204" pitchFamily="34" charset="0"/>
                  <a:cs typeface="Arial" panose="020B0604020202020204" pitchFamily="34" charset="0"/>
                </a:rPr>
                <a:t>Alamy</a:t>
              </a:r>
              <a:r>
                <a:rPr lang="en-GB" sz="1200" b="0" i="0" kern="1200" dirty="0">
                  <a:solidFill>
                    <a:schemeClr val="bg2">
                      <a:lumMod val="50000"/>
                    </a:schemeClr>
                  </a:solidFill>
                  <a:effectLst/>
                  <a:latin typeface="Arial" panose="020B0604020202020204" pitchFamily="34" charset="0"/>
                  <a:cs typeface="Arial" panose="020B0604020202020204" pitchFamily="34" charset="0"/>
                </a:rPr>
                <a:t> Ref: </a:t>
              </a:r>
              <a:r>
                <a:rPr lang="en-GB" sz="1200" b="0" i="0" dirty="0">
                  <a:solidFill>
                    <a:schemeClr val="bg2">
                      <a:lumMod val="50000"/>
                    </a:schemeClr>
                  </a:solidFill>
                  <a:effectLst/>
                  <a:latin typeface="Arial" panose="020B0604020202020204" pitchFamily="34" charset="0"/>
                  <a:cs typeface="Arial" panose="020B0604020202020204" pitchFamily="34" charset="0"/>
                </a:rPr>
                <a:t>A668P3 </a:t>
              </a:r>
              <a:endParaRPr lang="en-GB" sz="1200" dirty="0">
                <a:solidFill>
                  <a:schemeClr val="bg2">
                    <a:lumMod val="50000"/>
                  </a:schemeClr>
                </a:solidFill>
                <a:latin typeface="Arial" panose="020B0604020202020204" pitchFamily="34" charset="0"/>
                <a:cs typeface="Arial" panose="020B0604020202020204" pitchFamily="34" charset="0"/>
              </a:endParaRPr>
            </a:p>
          </p:txBody>
        </p:sp>
      </p:grpSp>
      <p:pic>
        <p:nvPicPr>
          <p:cNvPr id="9" name="Picture 8">
            <a:extLst>
              <a:ext uri="{FF2B5EF4-FFF2-40B4-BE49-F238E27FC236}">
                <a16:creationId xmlns:a16="http://schemas.microsoft.com/office/drawing/2014/main" id="{8592BCB8-7A23-97A5-1471-1D5398677BE0}"/>
              </a:ext>
              <a:ext uri="{C183D7F6-B498-43B3-948B-1728B52AA6E4}">
                <adec:decorative xmlns:adec="http://schemas.microsoft.com/office/drawing/2017/decorative" val="1"/>
              </a:ext>
            </a:extLst>
          </p:cNvPr>
          <p:cNvPicPr>
            <a:picLocks noChangeAspect="1"/>
          </p:cNvPicPr>
          <p:nvPr/>
        </p:nvPicPr>
        <p:blipFill>
          <a:blip r:embed="rId6" cstate="screen">
            <a:extLst>
              <a:ext uri="{28A0092B-C50C-407E-A947-70E740481C1C}">
                <a14:useLocalDpi xmlns:a14="http://schemas.microsoft.com/office/drawing/2010/main"/>
              </a:ext>
            </a:extLst>
          </a:blip>
          <a:srcRect/>
          <a:stretch/>
        </p:blipFill>
        <p:spPr>
          <a:xfrm>
            <a:off x="-1280" y="5432357"/>
            <a:ext cx="12193280" cy="1296436"/>
          </a:xfrm>
          <a:prstGeom prst="rect">
            <a:avLst/>
          </a:prstGeom>
        </p:spPr>
      </p:pic>
      <p:pic>
        <p:nvPicPr>
          <p:cNvPr id="13" name="Picture 12">
            <a:extLst>
              <a:ext uri="{FF2B5EF4-FFF2-40B4-BE49-F238E27FC236}">
                <a16:creationId xmlns:a16="http://schemas.microsoft.com/office/drawing/2014/main" id="{AF5CD088-C706-1B19-9ABB-DFF10A27A18F}"/>
              </a:ext>
              <a:ext uri="{C183D7F6-B498-43B3-948B-1728B52AA6E4}">
                <adec:decorative xmlns:adec="http://schemas.microsoft.com/office/drawing/2017/decorative" val="1"/>
              </a:ext>
            </a:extLst>
          </p:cNvPr>
          <p:cNvPicPr>
            <a:picLocks noChangeAspect="1"/>
          </p:cNvPicPr>
          <p:nvPr/>
        </p:nvPicPr>
        <p:blipFill>
          <a:blip r:embed="rId7" cstate="screen">
            <a:extLst>
              <a:ext uri="{28A0092B-C50C-407E-A947-70E740481C1C}">
                <a14:useLocalDpi xmlns:a14="http://schemas.microsoft.com/office/drawing/2010/main"/>
              </a:ext>
            </a:extLst>
          </a:blip>
          <a:srcRect/>
          <a:stretch/>
        </p:blipFill>
        <p:spPr>
          <a:xfrm>
            <a:off x="10723692" y="5648770"/>
            <a:ext cx="1468308" cy="1209230"/>
          </a:xfrm>
          <a:prstGeom prst="rect">
            <a:avLst/>
          </a:prstGeom>
        </p:spPr>
      </p:pic>
    </p:spTree>
    <p:extLst>
      <p:ext uri="{BB962C8B-B14F-4D97-AF65-F5344CB8AC3E}">
        <p14:creationId xmlns:p14="http://schemas.microsoft.com/office/powerpoint/2010/main" val="16051375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childTnLst>
                                </p:cTn>
                              </p:par>
                            </p:childTnLst>
                          </p:cTn>
                        </p:par>
                        <p:par>
                          <p:cTn id="8" fill="hold">
                            <p:stCondLst>
                              <p:cond delay="1000"/>
                            </p:stCondLst>
                            <p:childTnLst>
                              <p:par>
                                <p:cTn id="9" presetID="2" presetClass="entr" presetSubtype="2" decel="50000"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1000" fill="hold"/>
                                        <p:tgtEl>
                                          <p:spTgt spid="2"/>
                                        </p:tgtEl>
                                        <p:attrNameLst>
                                          <p:attrName>ppt_x</p:attrName>
                                        </p:attrNameLst>
                                      </p:cBhvr>
                                      <p:tavLst>
                                        <p:tav tm="0">
                                          <p:val>
                                            <p:strVal val="1+#ppt_w/2"/>
                                          </p:val>
                                        </p:tav>
                                        <p:tav tm="100000">
                                          <p:val>
                                            <p:strVal val="#ppt_x"/>
                                          </p:val>
                                        </p:tav>
                                      </p:tavLst>
                                    </p:anim>
                                    <p:anim calcmode="lin" valueType="num">
                                      <p:cBhvr additive="base">
                                        <p:cTn id="12" dur="10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AAFB1462-0C2B-6E15-1321-CAD21AA1977B}"/>
            </a:ext>
          </a:extLst>
        </p:cNvPr>
        <p:cNvGrpSpPr/>
        <p:nvPr/>
      </p:nvGrpSpPr>
      <p:grpSpPr>
        <a:xfrm>
          <a:off x="0" y="0"/>
          <a:ext cx="0" cy="0"/>
          <a:chOff x="0" y="0"/>
          <a:chExt cx="0" cy="0"/>
        </a:xfrm>
      </p:grpSpPr>
      <p:sp>
        <p:nvSpPr>
          <p:cNvPr id="8" name="Title 7">
            <a:extLst>
              <a:ext uri="{FF2B5EF4-FFF2-40B4-BE49-F238E27FC236}">
                <a16:creationId xmlns:a16="http://schemas.microsoft.com/office/drawing/2014/main" id="{FA9B5EBD-C526-8D50-0876-554F871D36A7}"/>
              </a:ext>
            </a:extLst>
          </p:cNvPr>
          <p:cNvSpPr>
            <a:spLocks noGrp="1"/>
          </p:cNvSpPr>
          <p:nvPr>
            <p:ph type="title"/>
          </p:nvPr>
        </p:nvSpPr>
        <p:spPr>
          <a:xfrm>
            <a:off x="2306710" y="-1695687"/>
            <a:ext cx="6380090" cy="1325563"/>
          </a:xfrm>
        </p:spPr>
        <p:txBody>
          <a:bodyPr/>
          <a:lstStyle/>
          <a:p>
            <a:r>
              <a:rPr lang="en-US" dirty="0"/>
              <a:t>Irish migration to Bradford</a:t>
            </a:r>
          </a:p>
        </p:txBody>
      </p:sp>
      <p:sp>
        <p:nvSpPr>
          <p:cNvPr id="4" name="Slide Question">
            <a:extLst>
              <a:ext uri="{FF2B5EF4-FFF2-40B4-BE49-F238E27FC236}">
                <a16:creationId xmlns:a16="http://schemas.microsoft.com/office/drawing/2014/main" id="{F5325A02-D20F-AAC2-6FF9-746F0A1309E2}"/>
              </a:ext>
            </a:extLst>
          </p:cNvPr>
          <p:cNvSpPr txBox="1"/>
          <p:nvPr/>
        </p:nvSpPr>
        <p:spPr>
          <a:xfrm>
            <a:off x="0" y="-110389"/>
            <a:ext cx="8686800" cy="356123"/>
          </a:xfrm>
          <a:prstGeom prst="rect">
            <a:avLst/>
          </a:prstGeom>
          <a:noFill/>
        </p:spPr>
        <p:txBody>
          <a:bodyPr wrap="square">
            <a:spAutoFit/>
          </a:bodyPr>
          <a:lstStyle/>
          <a:p>
            <a:pPr>
              <a:lnSpc>
                <a:spcPts val="2420"/>
              </a:lnSpc>
            </a:pPr>
            <a:r>
              <a:rPr lang="en-GB" sz="1100" dirty="0">
                <a:solidFill>
                  <a:schemeClr val="bg1"/>
                </a:solidFill>
                <a:effectLst/>
                <a:latin typeface="Superclarendon Rg" panose="02000505080000020003" pitchFamily="2" charset="77"/>
              </a:rPr>
              <a:t>Why did hundreds of thousands of people migrate to </a:t>
            </a:r>
            <a:r>
              <a:rPr lang="en-GB" sz="1100" dirty="0">
                <a:solidFill>
                  <a:schemeClr val="bg1"/>
                </a:solidFill>
                <a:latin typeface="Superclarendon Rg" panose="02000505080000020003" pitchFamily="2" charset="77"/>
              </a:rPr>
              <a:t>B</a:t>
            </a:r>
            <a:r>
              <a:rPr lang="en-GB" sz="1100" dirty="0">
                <a:solidFill>
                  <a:schemeClr val="bg1"/>
                </a:solidFill>
                <a:effectLst/>
                <a:latin typeface="Superclarendon Rg" panose="02000505080000020003" pitchFamily="2" charset="77"/>
              </a:rPr>
              <a:t>radford in the 19</a:t>
            </a:r>
            <a:r>
              <a:rPr lang="en-GB" sz="1100" baseline="30000" dirty="0">
                <a:solidFill>
                  <a:schemeClr val="bg1"/>
                </a:solidFill>
                <a:effectLst/>
                <a:latin typeface="Superclarendon Rg" panose="02000505080000020003" pitchFamily="2" charset="77"/>
              </a:rPr>
              <a:t>th</a:t>
            </a:r>
            <a:r>
              <a:rPr lang="en-GB" sz="1100" dirty="0">
                <a:solidFill>
                  <a:schemeClr val="bg1"/>
                </a:solidFill>
                <a:effectLst/>
                <a:latin typeface="Superclarendon Rg" panose="02000505080000020003" pitchFamily="2" charset="77"/>
              </a:rPr>
              <a:t> century? </a:t>
            </a:r>
          </a:p>
        </p:txBody>
      </p:sp>
      <p:pic>
        <p:nvPicPr>
          <p:cNvPr id="11" name="Picture 10">
            <a:extLst>
              <a:ext uri="{FF2B5EF4-FFF2-40B4-BE49-F238E27FC236}">
                <a16:creationId xmlns:a16="http://schemas.microsoft.com/office/drawing/2014/main" id="{F3B1BE91-8788-062C-A43B-EDE3ADA96D24}"/>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9596927" y="350821"/>
            <a:ext cx="2256090" cy="404692"/>
          </a:xfrm>
          <a:prstGeom prst="rect">
            <a:avLst/>
          </a:prstGeom>
        </p:spPr>
      </p:pic>
      <p:sp>
        <p:nvSpPr>
          <p:cNvPr id="2" name="Title">
            <a:extLst>
              <a:ext uri="{FF2B5EF4-FFF2-40B4-BE49-F238E27FC236}">
                <a16:creationId xmlns:a16="http://schemas.microsoft.com/office/drawing/2014/main" id="{D773F9A7-2BAF-58F4-2D47-A92C231DC1C9}"/>
              </a:ext>
            </a:extLst>
          </p:cNvPr>
          <p:cNvSpPr txBox="1">
            <a:spLocks/>
          </p:cNvSpPr>
          <p:nvPr/>
        </p:nvSpPr>
        <p:spPr>
          <a:xfrm>
            <a:off x="494269" y="358782"/>
            <a:ext cx="8990925" cy="73940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4400" dirty="0">
                <a:ln w="12700">
                  <a:noFill/>
                </a:ln>
                <a:latin typeface="Superclarendon Rg" panose="02060605060000020003" pitchFamily="18" charset="77"/>
              </a:rPr>
              <a:t>Irish Migration to Bradford</a:t>
            </a:r>
          </a:p>
        </p:txBody>
      </p:sp>
      <p:sp>
        <p:nvSpPr>
          <p:cNvPr id="3" name="Text ">
            <a:extLst>
              <a:ext uri="{FF2B5EF4-FFF2-40B4-BE49-F238E27FC236}">
                <a16:creationId xmlns:a16="http://schemas.microsoft.com/office/drawing/2014/main" id="{98235ABB-B492-C2A0-9C0A-F3B0E050838B}"/>
              </a:ext>
            </a:extLst>
          </p:cNvPr>
          <p:cNvSpPr txBox="1"/>
          <p:nvPr/>
        </p:nvSpPr>
        <p:spPr>
          <a:xfrm>
            <a:off x="510371" y="1071117"/>
            <a:ext cx="11171257" cy="755976"/>
          </a:xfrm>
          <a:prstGeom prst="rect">
            <a:avLst/>
          </a:prstGeom>
          <a:noFill/>
        </p:spPr>
        <p:txBody>
          <a:bodyPr wrap="square">
            <a:spAutoFit/>
          </a:bodyPr>
          <a:lstStyle/>
          <a:p>
            <a:pPr>
              <a:lnSpc>
                <a:spcPct val="150000"/>
              </a:lnSpc>
            </a:pPr>
            <a:r>
              <a:rPr lang="en-GB" sz="1500" dirty="0">
                <a:latin typeface="Linkpen 17a Print" panose="03050602060000000000" pitchFamily="66" charset="77"/>
                <a:ea typeface="Aptos" panose="020B0004020202020204" pitchFamily="34" charset="0"/>
                <a:cs typeface="Times New Roman (Body CS)"/>
              </a:rPr>
              <a:t>In 1825 Saint Mary’s Catholic Church was built to welcome Irish families who came here seeking work. Many arrived during the 1830s and 1840s, especially from Counties Mayo and Sligo. </a:t>
            </a:r>
            <a:endParaRPr lang="en-GB" sz="1500" dirty="0">
              <a:latin typeface="Linkpen 17a Print" panose="03050602060000000000" pitchFamily="66" charset="77"/>
            </a:endParaRPr>
          </a:p>
        </p:txBody>
      </p:sp>
      <p:grpSp>
        <p:nvGrpSpPr>
          <p:cNvPr id="7" name="Group 6" descr="The former St Mary’s Roman Catholic Church on its second site.&#13;&#10;">
            <a:extLst>
              <a:ext uri="{FF2B5EF4-FFF2-40B4-BE49-F238E27FC236}">
                <a16:creationId xmlns:a16="http://schemas.microsoft.com/office/drawing/2014/main" id="{694FF173-C608-CB74-B09E-5C509B5803A1}"/>
              </a:ext>
            </a:extLst>
          </p:cNvPr>
          <p:cNvGrpSpPr/>
          <p:nvPr/>
        </p:nvGrpSpPr>
        <p:grpSpPr>
          <a:xfrm>
            <a:off x="576360" y="2040970"/>
            <a:ext cx="6502841" cy="3411425"/>
            <a:chOff x="576360" y="2040970"/>
            <a:chExt cx="6502841" cy="3411425"/>
          </a:xfrm>
        </p:grpSpPr>
        <p:pic>
          <p:nvPicPr>
            <p:cNvPr id="9" name="Picture 8" descr="A person riding a motorcycle in front of a building&#10;&#10;Description automatically generated">
              <a:extLst>
                <a:ext uri="{FF2B5EF4-FFF2-40B4-BE49-F238E27FC236}">
                  <a16:creationId xmlns:a16="http://schemas.microsoft.com/office/drawing/2014/main" id="{9B9A96CA-6EE5-C1C4-FA6B-308E8D57607F}"/>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814009" y="2040970"/>
              <a:ext cx="5828165" cy="2959473"/>
            </a:xfrm>
            <a:prstGeom prst="rect">
              <a:avLst/>
            </a:prstGeom>
            <a:ln w="25400">
              <a:solidFill>
                <a:schemeClr val="tx1"/>
              </a:solidFill>
            </a:ln>
          </p:spPr>
        </p:pic>
        <p:grpSp>
          <p:nvGrpSpPr>
            <p:cNvPr id="16" name="Caption">
              <a:extLst>
                <a:ext uri="{FF2B5EF4-FFF2-40B4-BE49-F238E27FC236}">
                  <a16:creationId xmlns:a16="http://schemas.microsoft.com/office/drawing/2014/main" id="{E2341928-F920-B23E-A59C-70E7E068A0D9}"/>
                </a:ext>
              </a:extLst>
            </p:cNvPr>
            <p:cNvGrpSpPr/>
            <p:nvPr/>
          </p:nvGrpSpPr>
          <p:grpSpPr>
            <a:xfrm>
              <a:off x="576360" y="5102128"/>
              <a:ext cx="6502841" cy="350267"/>
              <a:chOff x="5187839" y="2460130"/>
              <a:chExt cx="6502841" cy="350267"/>
            </a:xfrm>
          </p:grpSpPr>
          <p:pic>
            <p:nvPicPr>
              <p:cNvPr id="17" name="Picture 16">
                <a:extLst>
                  <a:ext uri="{FF2B5EF4-FFF2-40B4-BE49-F238E27FC236}">
                    <a16:creationId xmlns:a16="http://schemas.microsoft.com/office/drawing/2014/main" id="{EA8E6973-B001-0A3D-1335-18257C113FCC}"/>
                  </a:ext>
                  <a:ext uri="{C183D7F6-B498-43B3-948B-1728B52AA6E4}">
                    <adec:decorative xmlns:adec="http://schemas.microsoft.com/office/drawing/2017/decorative" val="1"/>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rot="16200000">
                <a:off x="5137142" y="2510827"/>
                <a:ext cx="350267" cy="248874"/>
              </a:xfrm>
              <a:prstGeom prst="rect">
                <a:avLst/>
              </a:prstGeom>
            </p:spPr>
          </p:pic>
          <p:sp>
            <p:nvSpPr>
              <p:cNvPr id="18" name="TextBox 17">
                <a:extLst>
                  <a:ext uri="{FF2B5EF4-FFF2-40B4-BE49-F238E27FC236}">
                    <a16:creationId xmlns:a16="http://schemas.microsoft.com/office/drawing/2014/main" id="{99CBADC4-8C4D-C97F-6392-675BE719DA40}"/>
                  </a:ext>
                </a:extLst>
              </p:cNvPr>
              <p:cNvSpPr txBox="1"/>
              <p:nvPr/>
            </p:nvSpPr>
            <p:spPr>
              <a:xfrm>
                <a:off x="5370724" y="2470302"/>
                <a:ext cx="6319956" cy="325089"/>
              </a:xfrm>
              <a:prstGeom prst="rect">
                <a:avLst/>
              </a:prstGeom>
              <a:noFill/>
            </p:spPr>
            <p:txBody>
              <a:bodyPr wrap="square">
                <a:spAutoFit/>
              </a:bodyPr>
              <a:lstStyle/>
              <a:p>
                <a:pPr>
                  <a:lnSpc>
                    <a:spcPct val="150000"/>
                  </a:lnSpc>
                </a:pPr>
                <a:r>
                  <a:rPr lang="en-US" sz="1100" spc="25" dirty="0">
                    <a:effectLst/>
                    <a:latin typeface="Linkpen 17a Print" panose="03050602060000000000" pitchFamily="66" charset="77"/>
                    <a:ea typeface="Calibri" panose="020F0502020204030204" pitchFamily="34" charset="0"/>
                    <a:cs typeface="Times New Roman" panose="02020603050405020304" pitchFamily="18" charset="0"/>
                  </a:rPr>
                  <a:t>The former St Mary’s Roman Catholic Church on its second site.</a:t>
                </a:r>
                <a:endParaRPr lang="en-GB" sz="1100" spc="25" dirty="0">
                  <a:effectLst/>
                  <a:latin typeface="Linkpen 17a Print" panose="03050602060000000000" pitchFamily="66" charset="77"/>
                  <a:ea typeface="Calibri" panose="020F0502020204030204" pitchFamily="34" charset="0"/>
                  <a:cs typeface="Times New Roman" panose="02020603050405020304" pitchFamily="18" charset="0"/>
                </a:endParaRPr>
              </a:p>
            </p:txBody>
          </p:sp>
        </p:grpSp>
      </p:grpSp>
      <p:pic>
        <p:nvPicPr>
          <p:cNvPr id="15" name="Picture 14">
            <a:extLst>
              <a:ext uri="{FF2B5EF4-FFF2-40B4-BE49-F238E27FC236}">
                <a16:creationId xmlns:a16="http://schemas.microsoft.com/office/drawing/2014/main" id="{F79A1077-7164-8916-7BCA-858EFBED5C8B}"/>
              </a:ext>
              <a:ext uri="{C183D7F6-B498-43B3-948B-1728B52AA6E4}">
                <adec:decorative xmlns:adec="http://schemas.microsoft.com/office/drawing/2017/decorative" val="1"/>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rot="2034273">
            <a:off x="592955" y="1885279"/>
            <a:ext cx="1074728" cy="1308910"/>
          </a:xfrm>
          <a:prstGeom prst="rect">
            <a:avLst/>
          </a:prstGeom>
        </p:spPr>
      </p:pic>
      <p:sp>
        <p:nvSpPr>
          <p:cNvPr id="12" name="TextBox 11">
            <a:extLst>
              <a:ext uri="{FF2B5EF4-FFF2-40B4-BE49-F238E27FC236}">
                <a16:creationId xmlns:a16="http://schemas.microsoft.com/office/drawing/2014/main" id="{9662C22A-AE9E-3441-F600-BAEB4856013C}"/>
              </a:ext>
            </a:extLst>
          </p:cNvPr>
          <p:cNvSpPr txBox="1"/>
          <p:nvPr/>
        </p:nvSpPr>
        <p:spPr>
          <a:xfrm>
            <a:off x="6966226" y="2038958"/>
            <a:ext cx="4492900" cy="3179717"/>
          </a:xfrm>
          <a:prstGeom prst="rect">
            <a:avLst/>
          </a:prstGeom>
          <a:noFill/>
        </p:spPr>
        <p:txBody>
          <a:bodyPr wrap="square">
            <a:spAutoFit/>
          </a:bodyPr>
          <a:lstStyle/>
          <a:p>
            <a:pPr>
              <a:lnSpc>
                <a:spcPct val="150000"/>
              </a:lnSpc>
            </a:pPr>
            <a:r>
              <a:rPr lang="en-GB" sz="1500" dirty="0">
                <a:latin typeface="Linkpen 17a Print" panose="03050602060000000000" pitchFamily="66" charset="77"/>
                <a:ea typeface="Aptos" panose="020B0004020202020204" pitchFamily="34" charset="0"/>
                <a:cs typeface="Times New Roman (Body CS)"/>
              </a:rPr>
              <a:t>Most of these families spoke little English and lived in crowded homes near the city centre. When the potato famine struck Ireland between 1845 and 1849, even more Irish people moved to Bradford to escape hunger. In 1853, Saint Patrick’s Catholic Church was opened so the community could worship together.</a:t>
            </a:r>
            <a:r>
              <a:rPr lang="en-GB" sz="1500" dirty="0">
                <a:latin typeface="Linkpen 17a Print" panose="03050602060000000000" pitchFamily="66" charset="77"/>
              </a:rPr>
              <a:t> </a:t>
            </a:r>
            <a:endParaRPr lang="en-US" sz="1500" dirty="0"/>
          </a:p>
        </p:txBody>
      </p:sp>
      <p:pic>
        <p:nvPicPr>
          <p:cNvPr id="6" name="Picture 5">
            <a:extLst>
              <a:ext uri="{FF2B5EF4-FFF2-40B4-BE49-F238E27FC236}">
                <a16:creationId xmlns:a16="http://schemas.microsoft.com/office/drawing/2014/main" id="{282D2D60-D01D-3A4F-6BAA-57E3426FA29D}"/>
              </a:ext>
              <a:ext uri="{C183D7F6-B498-43B3-948B-1728B52AA6E4}">
                <adec:decorative xmlns:adec="http://schemas.microsoft.com/office/drawing/2017/decorative" val="1"/>
              </a:ext>
            </a:extLst>
          </p:cNvPr>
          <p:cNvPicPr>
            <a:picLocks noChangeAspect="1"/>
          </p:cNvPicPr>
          <p:nvPr/>
        </p:nvPicPr>
        <p:blipFill>
          <a:blip r:embed="rId8" cstate="screen">
            <a:extLst>
              <a:ext uri="{28A0092B-C50C-407E-A947-70E740481C1C}">
                <a14:useLocalDpi xmlns:a14="http://schemas.microsoft.com/office/drawing/2010/main"/>
              </a:ext>
            </a:extLst>
          </a:blip>
          <a:srcRect/>
          <a:stretch/>
        </p:blipFill>
        <p:spPr>
          <a:xfrm>
            <a:off x="0" y="5390868"/>
            <a:ext cx="12192000" cy="1589244"/>
          </a:xfrm>
          <a:prstGeom prst="rect">
            <a:avLst/>
          </a:prstGeom>
        </p:spPr>
      </p:pic>
      <p:pic>
        <p:nvPicPr>
          <p:cNvPr id="13" name="Picture 12">
            <a:extLst>
              <a:ext uri="{FF2B5EF4-FFF2-40B4-BE49-F238E27FC236}">
                <a16:creationId xmlns:a16="http://schemas.microsoft.com/office/drawing/2014/main" id="{2081ADA6-3F98-8889-F1C5-7073BB8B2587}"/>
              </a:ext>
              <a:ext uri="{C183D7F6-B498-43B3-948B-1728B52AA6E4}">
                <adec:decorative xmlns:adec="http://schemas.microsoft.com/office/drawing/2017/decorative" val="1"/>
              </a:ext>
            </a:extLst>
          </p:cNvPr>
          <p:cNvPicPr>
            <a:picLocks noChangeAspect="1"/>
          </p:cNvPicPr>
          <p:nvPr/>
        </p:nvPicPr>
        <p:blipFill>
          <a:blip r:embed="rId9" cstate="screen">
            <a:extLst>
              <a:ext uri="{28A0092B-C50C-407E-A947-70E740481C1C}">
                <a14:useLocalDpi xmlns:a14="http://schemas.microsoft.com/office/drawing/2010/main"/>
              </a:ext>
            </a:extLst>
          </a:blip>
          <a:srcRect/>
          <a:stretch/>
        </p:blipFill>
        <p:spPr>
          <a:xfrm>
            <a:off x="10724972" y="5648770"/>
            <a:ext cx="1468308" cy="1209230"/>
          </a:xfrm>
          <a:prstGeom prst="rect">
            <a:avLst/>
          </a:prstGeom>
        </p:spPr>
      </p:pic>
    </p:spTree>
    <p:extLst>
      <p:ext uri="{BB962C8B-B14F-4D97-AF65-F5344CB8AC3E}">
        <p14:creationId xmlns:p14="http://schemas.microsoft.com/office/powerpoint/2010/main" val="15838495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childTnLst>
                                </p:cTn>
                              </p:par>
                            </p:childTnLst>
                          </p:cTn>
                        </p:par>
                        <p:par>
                          <p:cTn id="8" fill="hold">
                            <p:stCondLst>
                              <p:cond delay="1000"/>
                            </p:stCondLst>
                            <p:childTnLst>
                              <p:par>
                                <p:cTn id="9" presetID="10" presetClass="entr" presetSubtype="0" fill="hold" grpId="0" nodeType="after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fade">
                                      <p:cBhvr>
                                        <p:cTn id="11" dur="1000"/>
                                        <p:tgtEl>
                                          <p:spTgt spid="3">
                                            <p:txEl>
                                              <p:pRg st="0" end="0"/>
                                            </p:txEl>
                                          </p:spTgt>
                                        </p:tgtEl>
                                      </p:cBhvr>
                                    </p:animEffect>
                                  </p:childTnLst>
                                </p:cTn>
                              </p:par>
                            </p:childTnLst>
                          </p:cTn>
                        </p:par>
                        <p:par>
                          <p:cTn id="12" fill="hold">
                            <p:stCondLst>
                              <p:cond delay="2000"/>
                            </p:stCondLst>
                            <p:childTnLst>
                              <p:par>
                                <p:cTn id="13" presetID="22" presetClass="entr" presetSubtype="8" fill="hold"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wipe(left)">
                                      <p:cBhvr>
                                        <p:cTn id="15" dur="1000"/>
                                        <p:tgtEl>
                                          <p:spTgt spid="7"/>
                                        </p:tgtEl>
                                      </p:cBhvr>
                                    </p:animEffect>
                                  </p:childTnLst>
                                </p:cTn>
                              </p:par>
                            </p:childTnLst>
                          </p:cTn>
                        </p:par>
                        <p:par>
                          <p:cTn id="16" fill="hold">
                            <p:stCondLst>
                              <p:cond delay="3000"/>
                            </p:stCondLst>
                            <p:childTnLst>
                              <p:par>
                                <p:cTn id="17" presetID="2" presetClass="entr" presetSubtype="8" decel="50000" fill="hold" nodeType="afterEffect">
                                  <p:stCondLst>
                                    <p:cond delay="0"/>
                                  </p:stCondLst>
                                  <p:childTnLst>
                                    <p:set>
                                      <p:cBhvr>
                                        <p:cTn id="18" dur="1" fill="hold">
                                          <p:stCondLst>
                                            <p:cond delay="0"/>
                                          </p:stCondLst>
                                        </p:cTn>
                                        <p:tgtEl>
                                          <p:spTgt spid="15"/>
                                        </p:tgtEl>
                                        <p:attrNameLst>
                                          <p:attrName>style.visibility</p:attrName>
                                        </p:attrNameLst>
                                      </p:cBhvr>
                                      <p:to>
                                        <p:strVal val="visible"/>
                                      </p:to>
                                    </p:set>
                                    <p:anim calcmode="lin" valueType="num">
                                      <p:cBhvr additive="base">
                                        <p:cTn id="19" dur="500" fill="hold"/>
                                        <p:tgtEl>
                                          <p:spTgt spid="15"/>
                                        </p:tgtEl>
                                        <p:attrNameLst>
                                          <p:attrName>ppt_x</p:attrName>
                                        </p:attrNameLst>
                                      </p:cBhvr>
                                      <p:tavLst>
                                        <p:tav tm="0">
                                          <p:val>
                                            <p:strVal val="0-#ppt_w/2"/>
                                          </p:val>
                                        </p:tav>
                                        <p:tav tm="100000">
                                          <p:val>
                                            <p:strVal val="#ppt_x"/>
                                          </p:val>
                                        </p:tav>
                                      </p:tavLst>
                                    </p:anim>
                                    <p:anim calcmode="lin" valueType="num">
                                      <p:cBhvr additive="base">
                                        <p:cTn id="20" dur="500" fill="hold"/>
                                        <p:tgtEl>
                                          <p:spTgt spid="15"/>
                                        </p:tgtEl>
                                        <p:attrNameLst>
                                          <p:attrName>ppt_y</p:attrName>
                                        </p:attrNameLst>
                                      </p:cBhvr>
                                      <p:tavLst>
                                        <p:tav tm="0">
                                          <p:val>
                                            <p:strVal val="#ppt_y"/>
                                          </p:val>
                                        </p:tav>
                                        <p:tav tm="100000">
                                          <p:val>
                                            <p:strVal val="#ppt_y"/>
                                          </p:val>
                                        </p:tav>
                                      </p:tavLst>
                                    </p:anim>
                                  </p:childTnLst>
                                </p:cTn>
                              </p:par>
                            </p:childTnLst>
                          </p:cTn>
                        </p:par>
                        <p:par>
                          <p:cTn id="21" fill="hold">
                            <p:stCondLst>
                              <p:cond delay="3500"/>
                            </p:stCondLst>
                            <p:childTnLst>
                              <p:par>
                                <p:cTn id="22" presetID="10" presetClass="entr" presetSubtype="0" fill="hold" grpId="0" nodeType="afterEffect">
                                  <p:stCondLst>
                                    <p:cond delay="0"/>
                                  </p:stCondLst>
                                  <p:childTnLst>
                                    <p:set>
                                      <p:cBhvr>
                                        <p:cTn id="23" dur="1" fill="hold">
                                          <p:stCondLst>
                                            <p:cond delay="0"/>
                                          </p:stCondLst>
                                        </p:cTn>
                                        <p:tgtEl>
                                          <p:spTgt spid="12"/>
                                        </p:tgtEl>
                                        <p:attrNameLst>
                                          <p:attrName>style.visibility</p:attrName>
                                        </p:attrNameLst>
                                      </p:cBhvr>
                                      <p:to>
                                        <p:strVal val="visible"/>
                                      </p:to>
                                    </p:set>
                                    <p:animEffect transition="in" filter="fade">
                                      <p:cBhvr>
                                        <p:cTn id="24" dur="1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allAtOnce"/>
      <p:bldP spid="12"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CC2CBD12-4104-1053-B9B2-D119EE98E0D5}"/>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B195AC3D-3E0B-DC4C-1427-AADE879F747A}"/>
              </a:ext>
            </a:extLst>
          </p:cNvPr>
          <p:cNvSpPr>
            <a:spLocks noGrp="1"/>
          </p:cNvSpPr>
          <p:nvPr>
            <p:ph type="title"/>
          </p:nvPr>
        </p:nvSpPr>
        <p:spPr>
          <a:xfrm>
            <a:off x="2295355" y="-1627011"/>
            <a:ext cx="7015547" cy="1325563"/>
          </a:xfrm>
        </p:spPr>
        <p:txBody>
          <a:bodyPr/>
          <a:lstStyle/>
          <a:p>
            <a:r>
              <a:rPr lang="en-US" dirty="0"/>
              <a:t>Scottish migration to Bradford</a:t>
            </a:r>
          </a:p>
        </p:txBody>
      </p:sp>
      <p:sp>
        <p:nvSpPr>
          <p:cNvPr id="15" name="Slide Question">
            <a:extLst>
              <a:ext uri="{FF2B5EF4-FFF2-40B4-BE49-F238E27FC236}">
                <a16:creationId xmlns:a16="http://schemas.microsoft.com/office/drawing/2014/main" id="{327A074B-8316-9844-16E7-C1590EFF77EF}"/>
              </a:ext>
            </a:extLst>
          </p:cNvPr>
          <p:cNvSpPr txBox="1"/>
          <p:nvPr/>
        </p:nvSpPr>
        <p:spPr>
          <a:xfrm>
            <a:off x="0" y="-110389"/>
            <a:ext cx="8686800" cy="356123"/>
          </a:xfrm>
          <a:prstGeom prst="rect">
            <a:avLst/>
          </a:prstGeom>
          <a:noFill/>
        </p:spPr>
        <p:txBody>
          <a:bodyPr wrap="square">
            <a:spAutoFit/>
          </a:bodyPr>
          <a:lstStyle/>
          <a:p>
            <a:pPr>
              <a:lnSpc>
                <a:spcPts val="2420"/>
              </a:lnSpc>
            </a:pPr>
            <a:r>
              <a:rPr lang="en-GB" sz="1100" dirty="0">
                <a:solidFill>
                  <a:schemeClr val="bg1"/>
                </a:solidFill>
                <a:effectLst/>
                <a:latin typeface="Superclarendon Rg" panose="02000505080000020003" pitchFamily="2" charset="77"/>
              </a:rPr>
              <a:t>Why did hundreds of thousands of people migrate to </a:t>
            </a:r>
            <a:r>
              <a:rPr lang="en-GB" sz="1100" dirty="0">
                <a:solidFill>
                  <a:schemeClr val="bg1"/>
                </a:solidFill>
                <a:latin typeface="Superclarendon Rg" panose="02000505080000020003" pitchFamily="2" charset="77"/>
              </a:rPr>
              <a:t>B</a:t>
            </a:r>
            <a:r>
              <a:rPr lang="en-GB" sz="1100" dirty="0">
                <a:solidFill>
                  <a:schemeClr val="bg1"/>
                </a:solidFill>
                <a:effectLst/>
                <a:latin typeface="Superclarendon Rg" panose="02000505080000020003" pitchFamily="2" charset="77"/>
              </a:rPr>
              <a:t>radford in the 19</a:t>
            </a:r>
            <a:r>
              <a:rPr lang="en-GB" sz="1100" baseline="30000" dirty="0">
                <a:solidFill>
                  <a:schemeClr val="bg1"/>
                </a:solidFill>
                <a:effectLst/>
                <a:latin typeface="Superclarendon Rg" panose="02000505080000020003" pitchFamily="2" charset="77"/>
              </a:rPr>
              <a:t>th</a:t>
            </a:r>
            <a:r>
              <a:rPr lang="en-GB" sz="1100" dirty="0">
                <a:solidFill>
                  <a:schemeClr val="bg1"/>
                </a:solidFill>
                <a:effectLst/>
                <a:latin typeface="Superclarendon Rg" panose="02000505080000020003" pitchFamily="2" charset="77"/>
              </a:rPr>
              <a:t> century? </a:t>
            </a:r>
          </a:p>
        </p:txBody>
      </p:sp>
      <p:sp>
        <p:nvSpPr>
          <p:cNvPr id="2" name="Title">
            <a:extLst>
              <a:ext uri="{FF2B5EF4-FFF2-40B4-BE49-F238E27FC236}">
                <a16:creationId xmlns:a16="http://schemas.microsoft.com/office/drawing/2014/main" id="{AE3EF16B-EA95-3E48-5AEE-E79BEFFF3A40}"/>
              </a:ext>
            </a:extLst>
          </p:cNvPr>
          <p:cNvSpPr txBox="1">
            <a:spLocks/>
          </p:cNvSpPr>
          <p:nvPr/>
        </p:nvSpPr>
        <p:spPr>
          <a:xfrm>
            <a:off x="404970" y="280747"/>
            <a:ext cx="10063753" cy="73940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4000" dirty="0">
                <a:ln w="12700">
                  <a:noFill/>
                </a:ln>
                <a:latin typeface="Superclarendon Rg" panose="02060605060000020003" pitchFamily="18" charset="77"/>
              </a:rPr>
              <a:t>Scottish Migration to Bradford </a:t>
            </a:r>
          </a:p>
        </p:txBody>
      </p:sp>
      <p:pic>
        <p:nvPicPr>
          <p:cNvPr id="5" name="Picture 4">
            <a:extLst>
              <a:ext uri="{FF2B5EF4-FFF2-40B4-BE49-F238E27FC236}">
                <a16:creationId xmlns:a16="http://schemas.microsoft.com/office/drawing/2014/main" id="{EEE2ED7F-2754-3ACE-2A62-CFB63E11E590}"/>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9578075" y="340025"/>
            <a:ext cx="2256090" cy="404692"/>
          </a:xfrm>
          <a:prstGeom prst="rect">
            <a:avLst/>
          </a:prstGeom>
        </p:spPr>
      </p:pic>
      <p:sp>
        <p:nvSpPr>
          <p:cNvPr id="3" name="Text " descr="A photograph of St Andrew’s Presbyterian Chapel.">
            <a:extLst>
              <a:ext uri="{FF2B5EF4-FFF2-40B4-BE49-F238E27FC236}">
                <a16:creationId xmlns:a16="http://schemas.microsoft.com/office/drawing/2014/main" id="{5B48116A-63EE-6C1C-7D8A-90A882F0CFAB}"/>
              </a:ext>
            </a:extLst>
          </p:cNvPr>
          <p:cNvSpPr txBox="1"/>
          <p:nvPr/>
        </p:nvSpPr>
        <p:spPr>
          <a:xfrm>
            <a:off x="567973" y="1327658"/>
            <a:ext cx="4607342" cy="3797193"/>
          </a:xfrm>
          <a:prstGeom prst="rect">
            <a:avLst/>
          </a:prstGeom>
          <a:noFill/>
        </p:spPr>
        <p:txBody>
          <a:bodyPr wrap="square">
            <a:spAutoFit/>
          </a:bodyPr>
          <a:lstStyle/>
          <a:p>
            <a:pPr>
              <a:lnSpc>
                <a:spcPct val="150000"/>
              </a:lnSpc>
            </a:pPr>
            <a:r>
              <a:rPr lang="en-GB" dirty="0">
                <a:latin typeface="Linkpen 17a Print" panose="03050602060000000000" pitchFamily="66" charset="77"/>
              </a:rPr>
              <a:t>In 1849, St Andrew’s Presbyterian Chapel was built for Scottish settlers. These families brought new ideas to Bradford and came to work in mills and shops. Today the old chapel has become a day nursery, but you can still imagine the Scottish families who gathered there.</a:t>
            </a:r>
          </a:p>
        </p:txBody>
      </p:sp>
      <p:grpSp>
        <p:nvGrpSpPr>
          <p:cNvPr id="10" name="Group 9" descr="A photo of St Andrew’s Presbyterian Chapel in Bradford.">
            <a:extLst>
              <a:ext uri="{FF2B5EF4-FFF2-40B4-BE49-F238E27FC236}">
                <a16:creationId xmlns:a16="http://schemas.microsoft.com/office/drawing/2014/main" id="{4082B860-5FAB-220F-A9C1-D2EB28AB7527}"/>
              </a:ext>
            </a:extLst>
          </p:cNvPr>
          <p:cNvGrpSpPr/>
          <p:nvPr/>
        </p:nvGrpSpPr>
        <p:grpSpPr>
          <a:xfrm>
            <a:off x="5803129" y="1327658"/>
            <a:ext cx="5168900" cy="3873500"/>
            <a:chOff x="6095360" y="1301230"/>
            <a:chExt cx="5168900" cy="3873500"/>
          </a:xfrm>
        </p:grpSpPr>
        <p:pic>
          <p:nvPicPr>
            <p:cNvPr id="8" name="Picture 7">
              <a:extLst>
                <a:ext uri="{FF2B5EF4-FFF2-40B4-BE49-F238E27FC236}">
                  <a16:creationId xmlns:a16="http://schemas.microsoft.com/office/drawing/2014/main" id="{99D8018F-9F85-D699-0D99-9DB6C5A315AA}"/>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6095360" y="1301230"/>
              <a:ext cx="5168900" cy="3873500"/>
            </a:xfrm>
            <a:prstGeom prst="rect">
              <a:avLst/>
            </a:prstGeom>
            <a:ln w="25400">
              <a:solidFill>
                <a:schemeClr val="tx1"/>
              </a:solidFill>
            </a:ln>
          </p:spPr>
        </p:pic>
        <p:sp>
          <p:nvSpPr>
            <p:cNvPr id="9" name="TextBox 8">
              <a:extLst>
                <a:ext uri="{FF2B5EF4-FFF2-40B4-BE49-F238E27FC236}">
                  <a16:creationId xmlns:a16="http://schemas.microsoft.com/office/drawing/2014/main" id="{60ECDE55-8A29-F168-893E-2320981F5615}"/>
                </a:ext>
              </a:extLst>
            </p:cNvPr>
            <p:cNvSpPr txBox="1"/>
            <p:nvPr/>
          </p:nvSpPr>
          <p:spPr>
            <a:xfrm>
              <a:off x="6103230" y="1332501"/>
              <a:ext cx="2430474" cy="230832"/>
            </a:xfrm>
            <a:prstGeom prst="rect">
              <a:avLst/>
            </a:prstGeom>
            <a:noFill/>
          </p:spPr>
          <p:txBody>
            <a:bodyPr wrap="none" rtlCol="0">
              <a:spAutoFit/>
            </a:bodyPr>
            <a:lstStyle/>
            <a:p>
              <a:r>
                <a:rPr lang="en-GB" sz="900" dirty="0">
                  <a:solidFill>
                    <a:schemeClr val="accent1">
                      <a:lumMod val="40000"/>
                      <a:lumOff val="60000"/>
                    </a:schemeClr>
                  </a:solidFill>
                  <a:latin typeface="Arial" panose="020B0604020202020204" pitchFamily="34" charset="0"/>
                  <a:cs typeface="Arial" panose="020B0604020202020204" pitchFamily="34" charset="0"/>
                </a:rPr>
                <a:t>© Public Domain from Wikimedia Commons</a:t>
              </a:r>
            </a:p>
          </p:txBody>
        </p:sp>
      </p:grpSp>
      <p:pic>
        <p:nvPicPr>
          <p:cNvPr id="14" name="Picture 13">
            <a:extLst>
              <a:ext uri="{FF2B5EF4-FFF2-40B4-BE49-F238E27FC236}">
                <a16:creationId xmlns:a16="http://schemas.microsoft.com/office/drawing/2014/main" id="{5C498921-8911-D44C-D1E9-3B677C817BDE}"/>
              </a:ext>
              <a:ext uri="{C183D7F6-B498-43B3-948B-1728B52AA6E4}">
                <adec:decorative xmlns:adec="http://schemas.microsoft.com/office/drawing/2017/decorative" val="1"/>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rot="1326556" flipH="1">
            <a:off x="9964003" y="1009670"/>
            <a:ext cx="1386748" cy="1503885"/>
          </a:xfrm>
          <a:prstGeom prst="rect">
            <a:avLst/>
          </a:prstGeom>
        </p:spPr>
      </p:pic>
      <p:pic>
        <p:nvPicPr>
          <p:cNvPr id="6" name="Picture 5">
            <a:extLst>
              <a:ext uri="{FF2B5EF4-FFF2-40B4-BE49-F238E27FC236}">
                <a16:creationId xmlns:a16="http://schemas.microsoft.com/office/drawing/2014/main" id="{3B7AF509-32F6-99DD-0E9D-94FCF66879A8}"/>
              </a:ext>
              <a:ext uri="{C183D7F6-B498-43B3-948B-1728B52AA6E4}">
                <adec:decorative xmlns:adec="http://schemas.microsoft.com/office/drawing/2017/decorative" val="1"/>
              </a:ext>
            </a:extLst>
          </p:cNvPr>
          <p:cNvPicPr>
            <a:picLocks noChangeAspect="1"/>
          </p:cNvPicPr>
          <p:nvPr/>
        </p:nvPicPr>
        <p:blipFill>
          <a:blip r:embed="rId7" cstate="screen">
            <a:extLst>
              <a:ext uri="{28A0092B-C50C-407E-A947-70E740481C1C}">
                <a14:useLocalDpi xmlns:a14="http://schemas.microsoft.com/office/drawing/2010/main"/>
              </a:ext>
            </a:extLst>
          </a:blip>
          <a:srcRect/>
          <a:stretch/>
        </p:blipFill>
        <p:spPr>
          <a:xfrm>
            <a:off x="-1280" y="5432357"/>
            <a:ext cx="12193280" cy="1296436"/>
          </a:xfrm>
          <a:prstGeom prst="rect">
            <a:avLst/>
          </a:prstGeom>
        </p:spPr>
      </p:pic>
      <p:pic>
        <p:nvPicPr>
          <p:cNvPr id="13" name="Picture 12">
            <a:extLst>
              <a:ext uri="{FF2B5EF4-FFF2-40B4-BE49-F238E27FC236}">
                <a16:creationId xmlns:a16="http://schemas.microsoft.com/office/drawing/2014/main" id="{C30D13D7-285F-7B37-B011-0B8BE926D233}"/>
              </a:ext>
              <a:ext uri="{C183D7F6-B498-43B3-948B-1728B52AA6E4}">
                <adec:decorative xmlns:adec="http://schemas.microsoft.com/office/drawing/2017/decorative" val="1"/>
              </a:ext>
            </a:extLst>
          </p:cNvPr>
          <p:cNvPicPr>
            <a:picLocks noChangeAspect="1"/>
          </p:cNvPicPr>
          <p:nvPr/>
        </p:nvPicPr>
        <p:blipFill>
          <a:blip r:embed="rId8" cstate="screen">
            <a:extLst>
              <a:ext uri="{28A0092B-C50C-407E-A947-70E740481C1C}">
                <a14:useLocalDpi xmlns:a14="http://schemas.microsoft.com/office/drawing/2010/main"/>
              </a:ext>
            </a:extLst>
          </a:blip>
          <a:srcRect/>
          <a:stretch/>
        </p:blipFill>
        <p:spPr>
          <a:xfrm>
            <a:off x="10724972" y="5648770"/>
            <a:ext cx="1468308" cy="1209230"/>
          </a:xfrm>
          <a:prstGeom prst="rect">
            <a:avLst/>
          </a:prstGeom>
        </p:spPr>
      </p:pic>
    </p:spTree>
    <p:extLst>
      <p:ext uri="{BB962C8B-B14F-4D97-AF65-F5344CB8AC3E}">
        <p14:creationId xmlns:p14="http://schemas.microsoft.com/office/powerpoint/2010/main" val="36734408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childTnLst>
                                </p:cTn>
                              </p:par>
                            </p:childTnLst>
                          </p:cTn>
                        </p:par>
                        <p:par>
                          <p:cTn id="8" fill="hold">
                            <p:stCondLst>
                              <p:cond delay="1000"/>
                            </p:stCondLst>
                            <p:childTnLst>
                              <p:par>
                                <p:cTn id="9" presetID="10" presetClass="entr" presetSubtype="0" fill="hold" grpId="0" nodeType="after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fade">
                                      <p:cBhvr>
                                        <p:cTn id="11" dur="1000"/>
                                        <p:tgtEl>
                                          <p:spTgt spid="3">
                                            <p:txEl>
                                              <p:pRg st="0" end="0"/>
                                            </p:txEl>
                                          </p:spTgt>
                                        </p:tgtEl>
                                      </p:cBhvr>
                                    </p:animEffect>
                                  </p:childTnLst>
                                </p:cTn>
                              </p:par>
                            </p:childTnLst>
                          </p:cTn>
                        </p:par>
                        <p:par>
                          <p:cTn id="12" fill="hold">
                            <p:stCondLst>
                              <p:cond delay="2000"/>
                            </p:stCondLst>
                            <p:childTnLst>
                              <p:par>
                                <p:cTn id="13" presetID="22" presetClass="entr" presetSubtype="2" fill="hold"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wipe(right)">
                                      <p:cBhvr>
                                        <p:cTn id="15" dur="1000"/>
                                        <p:tgtEl>
                                          <p:spTgt spid="10"/>
                                        </p:tgtEl>
                                      </p:cBhvr>
                                    </p:animEffect>
                                  </p:childTnLst>
                                </p:cTn>
                              </p:par>
                            </p:childTnLst>
                          </p:cTn>
                        </p:par>
                        <p:par>
                          <p:cTn id="16" fill="hold">
                            <p:stCondLst>
                              <p:cond delay="3000"/>
                            </p:stCondLst>
                            <p:childTnLst>
                              <p:par>
                                <p:cTn id="17" presetID="2" presetClass="entr" presetSubtype="2" decel="50000" fill="hold" nodeType="afterEffect">
                                  <p:stCondLst>
                                    <p:cond delay="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500" fill="hold"/>
                                        <p:tgtEl>
                                          <p:spTgt spid="14"/>
                                        </p:tgtEl>
                                        <p:attrNameLst>
                                          <p:attrName>ppt_x</p:attrName>
                                        </p:attrNameLst>
                                      </p:cBhvr>
                                      <p:tavLst>
                                        <p:tav tm="0">
                                          <p:val>
                                            <p:strVal val="1+#ppt_w/2"/>
                                          </p:val>
                                        </p:tav>
                                        <p:tav tm="100000">
                                          <p:val>
                                            <p:strVal val="#ppt_x"/>
                                          </p:val>
                                        </p:tav>
                                      </p:tavLst>
                                    </p:anim>
                                    <p:anim calcmode="lin" valueType="num">
                                      <p:cBhvr additive="base">
                                        <p:cTn id="20" dur="500" fill="hold"/>
                                        <p:tgtEl>
                                          <p:spTgt spid="1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allAtOnce"/>
    </p:bld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E1B60FE4-784F-7E6F-7435-6E6C04231FF4}"/>
            </a:ext>
          </a:extLst>
        </p:cNvPr>
        <p:cNvGrpSpPr/>
        <p:nvPr/>
      </p:nvGrpSpPr>
      <p:grpSpPr>
        <a:xfrm>
          <a:off x="0" y="0"/>
          <a:ext cx="0" cy="0"/>
          <a:chOff x="0" y="0"/>
          <a:chExt cx="0" cy="0"/>
        </a:xfrm>
      </p:grpSpPr>
      <p:sp>
        <p:nvSpPr>
          <p:cNvPr id="6" name="Title 5">
            <a:extLst>
              <a:ext uri="{FF2B5EF4-FFF2-40B4-BE49-F238E27FC236}">
                <a16:creationId xmlns:a16="http://schemas.microsoft.com/office/drawing/2014/main" id="{45AABA91-296D-C418-F2EA-D225D223C215}"/>
              </a:ext>
            </a:extLst>
          </p:cNvPr>
          <p:cNvSpPr>
            <a:spLocks noGrp="1"/>
          </p:cNvSpPr>
          <p:nvPr>
            <p:ph type="title"/>
          </p:nvPr>
        </p:nvSpPr>
        <p:spPr>
          <a:xfrm>
            <a:off x="2122470" y="-1710170"/>
            <a:ext cx="7000982" cy="1325563"/>
          </a:xfrm>
        </p:spPr>
        <p:txBody>
          <a:bodyPr/>
          <a:lstStyle/>
          <a:p>
            <a:r>
              <a:rPr lang="en-US" dirty="0"/>
              <a:t>German migration to Bradford</a:t>
            </a:r>
          </a:p>
        </p:txBody>
      </p:sp>
      <p:sp>
        <p:nvSpPr>
          <p:cNvPr id="4" name="Slide Question">
            <a:extLst>
              <a:ext uri="{FF2B5EF4-FFF2-40B4-BE49-F238E27FC236}">
                <a16:creationId xmlns:a16="http://schemas.microsoft.com/office/drawing/2014/main" id="{DF2711AE-E089-D780-B593-A59397F3B334}"/>
              </a:ext>
            </a:extLst>
          </p:cNvPr>
          <p:cNvSpPr txBox="1"/>
          <p:nvPr/>
        </p:nvSpPr>
        <p:spPr>
          <a:xfrm>
            <a:off x="0" y="-110389"/>
            <a:ext cx="8686800" cy="356123"/>
          </a:xfrm>
          <a:prstGeom prst="rect">
            <a:avLst/>
          </a:prstGeom>
          <a:noFill/>
        </p:spPr>
        <p:txBody>
          <a:bodyPr wrap="square">
            <a:spAutoFit/>
          </a:bodyPr>
          <a:lstStyle/>
          <a:p>
            <a:pPr>
              <a:lnSpc>
                <a:spcPts val="2420"/>
              </a:lnSpc>
            </a:pPr>
            <a:r>
              <a:rPr lang="en-GB" sz="1100" dirty="0">
                <a:solidFill>
                  <a:schemeClr val="bg1"/>
                </a:solidFill>
                <a:effectLst/>
                <a:latin typeface="Superclarendon Rg" panose="02000505080000020003" pitchFamily="2" charset="77"/>
              </a:rPr>
              <a:t>Why did hundreds of thousands of people migrate to </a:t>
            </a:r>
            <a:r>
              <a:rPr lang="en-GB" sz="1100" dirty="0">
                <a:solidFill>
                  <a:schemeClr val="bg1"/>
                </a:solidFill>
                <a:latin typeface="Superclarendon Rg" panose="02000505080000020003" pitchFamily="2" charset="77"/>
              </a:rPr>
              <a:t>B</a:t>
            </a:r>
            <a:r>
              <a:rPr lang="en-GB" sz="1100" dirty="0">
                <a:solidFill>
                  <a:schemeClr val="bg1"/>
                </a:solidFill>
                <a:effectLst/>
                <a:latin typeface="Superclarendon Rg" panose="02000505080000020003" pitchFamily="2" charset="77"/>
              </a:rPr>
              <a:t>radford in the 19</a:t>
            </a:r>
            <a:r>
              <a:rPr lang="en-GB" sz="1100" baseline="30000" dirty="0">
                <a:solidFill>
                  <a:schemeClr val="bg1"/>
                </a:solidFill>
                <a:effectLst/>
                <a:latin typeface="Superclarendon Rg" panose="02000505080000020003" pitchFamily="2" charset="77"/>
              </a:rPr>
              <a:t>th</a:t>
            </a:r>
            <a:r>
              <a:rPr lang="en-GB" sz="1100" dirty="0">
                <a:solidFill>
                  <a:schemeClr val="bg1"/>
                </a:solidFill>
                <a:effectLst/>
                <a:latin typeface="Superclarendon Rg" panose="02000505080000020003" pitchFamily="2" charset="77"/>
              </a:rPr>
              <a:t> century? </a:t>
            </a:r>
          </a:p>
        </p:txBody>
      </p:sp>
      <p:sp>
        <p:nvSpPr>
          <p:cNvPr id="2" name="Title">
            <a:extLst>
              <a:ext uri="{FF2B5EF4-FFF2-40B4-BE49-F238E27FC236}">
                <a16:creationId xmlns:a16="http://schemas.microsoft.com/office/drawing/2014/main" id="{C0EE663B-96A9-BD3C-B0A7-DA9BAF77BC5D}"/>
              </a:ext>
            </a:extLst>
          </p:cNvPr>
          <p:cNvSpPr txBox="1">
            <a:spLocks/>
          </p:cNvSpPr>
          <p:nvPr/>
        </p:nvSpPr>
        <p:spPr>
          <a:xfrm>
            <a:off x="375982" y="129353"/>
            <a:ext cx="9125466" cy="87994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4000" dirty="0">
                <a:ln w="12700">
                  <a:noFill/>
                </a:ln>
                <a:latin typeface="Superclarendon Rg" panose="02060605060000020003" pitchFamily="18" charset="77"/>
              </a:rPr>
              <a:t>German Migration to Bradford </a:t>
            </a:r>
          </a:p>
        </p:txBody>
      </p:sp>
      <p:pic>
        <p:nvPicPr>
          <p:cNvPr id="5" name="Picture 4">
            <a:extLst>
              <a:ext uri="{FF2B5EF4-FFF2-40B4-BE49-F238E27FC236}">
                <a16:creationId xmlns:a16="http://schemas.microsoft.com/office/drawing/2014/main" id="{C9EFD822-8A7E-9BCE-D26F-434BB90C0A00}"/>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9596927" y="350821"/>
            <a:ext cx="2256090" cy="404692"/>
          </a:xfrm>
          <a:prstGeom prst="rect">
            <a:avLst/>
          </a:prstGeom>
        </p:spPr>
      </p:pic>
      <p:pic>
        <p:nvPicPr>
          <p:cNvPr id="7" name="Picture 6" descr="An arial view of Bradford showing a dense city with big buildings everywhere.">
            <a:extLst>
              <a:ext uri="{FF2B5EF4-FFF2-40B4-BE49-F238E27FC236}">
                <a16:creationId xmlns:a16="http://schemas.microsoft.com/office/drawing/2014/main" id="{EBF603B2-F263-BE42-5433-0AA6188ADE9D}"/>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899712" y="1278559"/>
            <a:ext cx="3575470" cy="4088918"/>
          </a:xfrm>
          <a:prstGeom prst="rect">
            <a:avLst/>
          </a:prstGeom>
          <a:ln w="25400">
            <a:solidFill>
              <a:schemeClr val="tx1"/>
            </a:solidFill>
          </a:ln>
        </p:spPr>
      </p:pic>
      <p:pic>
        <p:nvPicPr>
          <p:cNvPr id="10" name="Picture 9">
            <a:extLst>
              <a:ext uri="{FF2B5EF4-FFF2-40B4-BE49-F238E27FC236}">
                <a16:creationId xmlns:a16="http://schemas.microsoft.com/office/drawing/2014/main" id="{C7012223-EC8D-AACB-CC1E-274F1EAE175C}"/>
              </a:ext>
              <a:ext uri="{C183D7F6-B498-43B3-948B-1728B52AA6E4}">
                <adec:decorative xmlns:adec="http://schemas.microsoft.com/office/drawing/2017/decorative" val="1"/>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rot="1586583">
            <a:off x="702002" y="1123562"/>
            <a:ext cx="1001313" cy="1109146"/>
          </a:xfrm>
          <a:prstGeom prst="rect">
            <a:avLst/>
          </a:prstGeom>
        </p:spPr>
      </p:pic>
      <p:sp>
        <p:nvSpPr>
          <p:cNvPr id="3" name="Text ">
            <a:extLst>
              <a:ext uri="{FF2B5EF4-FFF2-40B4-BE49-F238E27FC236}">
                <a16:creationId xmlns:a16="http://schemas.microsoft.com/office/drawing/2014/main" id="{5435D2BF-6B12-A61F-4B38-30CDB4E3F84E}"/>
              </a:ext>
            </a:extLst>
          </p:cNvPr>
          <p:cNvSpPr txBox="1"/>
          <p:nvPr/>
        </p:nvSpPr>
        <p:spPr>
          <a:xfrm>
            <a:off x="4788132" y="1344350"/>
            <a:ext cx="6591992" cy="3872214"/>
          </a:xfrm>
          <a:prstGeom prst="rect">
            <a:avLst/>
          </a:prstGeom>
          <a:noFill/>
        </p:spPr>
        <p:txBody>
          <a:bodyPr wrap="square">
            <a:spAutoFit/>
          </a:bodyPr>
          <a:lstStyle/>
          <a:p>
            <a:pPr>
              <a:lnSpc>
                <a:spcPct val="150000"/>
              </a:lnSpc>
            </a:pPr>
            <a:r>
              <a:rPr lang="en-GB" sz="1500" dirty="0">
                <a:latin typeface="Linkpen 17a Print" panose="03050602060000000000" pitchFamily="66" charset="77"/>
              </a:rPr>
              <a:t>The first German wool merchants arrived in the 1830s, and by 1837 there were eight German traders living here. In 1838, Jacob Behrens opened a factory in Thornton, and other German and German Jewish families set up homes and businesses around Manningham. By 1862, Bradford was proud to be the birthplace of composer Julius Delius, whose family came from Germany. In 1864, Charles Joseph </a:t>
            </a:r>
            <a:r>
              <a:rPr lang="en-GB" sz="1500" dirty="0" err="1">
                <a:latin typeface="Linkpen 17a Print" panose="03050602060000000000" pitchFamily="66" charset="77"/>
              </a:rPr>
              <a:t>Semon</a:t>
            </a:r>
            <a:r>
              <a:rPr lang="en-GB" sz="1500" dirty="0">
                <a:latin typeface="Linkpen 17a Print" panose="03050602060000000000" pitchFamily="66" charset="77"/>
              </a:rPr>
              <a:t>, born in Danzig, became Bradford’s mayor. As Bradford grew into a city in 1897, German butchers opened shops and the local Evangelical Church served over one hundred members.</a:t>
            </a:r>
          </a:p>
        </p:txBody>
      </p:sp>
      <p:pic>
        <p:nvPicPr>
          <p:cNvPr id="8" name="Picture 7">
            <a:extLst>
              <a:ext uri="{FF2B5EF4-FFF2-40B4-BE49-F238E27FC236}">
                <a16:creationId xmlns:a16="http://schemas.microsoft.com/office/drawing/2014/main" id="{7A02156E-FC86-EABC-CECA-FA1A9FD5DCD9}"/>
              </a:ext>
              <a:ext uri="{C183D7F6-B498-43B3-948B-1728B52AA6E4}">
                <adec:decorative xmlns:adec="http://schemas.microsoft.com/office/drawing/2017/decorative" val="1"/>
              </a:ext>
            </a:extLst>
          </p:cNvPr>
          <p:cNvPicPr>
            <a:picLocks noChangeAspect="1"/>
          </p:cNvPicPr>
          <p:nvPr/>
        </p:nvPicPr>
        <p:blipFill>
          <a:blip r:embed="rId7" cstate="screen">
            <a:extLst>
              <a:ext uri="{28A0092B-C50C-407E-A947-70E740481C1C}">
                <a14:useLocalDpi xmlns:a14="http://schemas.microsoft.com/office/drawing/2010/main"/>
              </a:ext>
            </a:extLst>
          </a:blip>
          <a:srcRect/>
          <a:stretch/>
        </p:blipFill>
        <p:spPr>
          <a:xfrm>
            <a:off x="-1280" y="5432357"/>
            <a:ext cx="12193280" cy="1296436"/>
          </a:xfrm>
          <a:prstGeom prst="rect">
            <a:avLst/>
          </a:prstGeom>
        </p:spPr>
      </p:pic>
      <p:pic>
        <p:nvPicPr>
          <p:cNvPr id="13" name="Picture 12">
            <a:extLst>
              <a:ext uri="{FF2B5EF4-FFF2-40B4-BE49-F238E27FC236}">
                <a16:creationId xmlns:a16="http://schemas.microsoft.com/office/drawing/2014/main" id="{0A98E185-8F5D-30DB-1DD9-C19F31A8EEBB}"/>
              </a:ext>
              <a:ext uri="{C183D7F6-B498-43B3-948B-1728B52AA6E4}">
                <adec:decorative xmlns:adec="http://schemas.microsoft.com/office/drawing/2017/decorative" val="1"/>
              </a:ext>
            </a:extLst>
          </p:cNvPr>
          <p:cNvPicPr>
            <a:picLocks noChangeAspect="1"/>
          </p:cNvPicPr>
          <p:nvPr/>
        </p:nvPicPr>
        <p:blipFill>
          <a:blip r:embed="rId8" cstate="screen">
            <a:extLst>
              <a:ext uri="{28A0092B-C50C-407E-A947-70E740481C1C}">
                <a14:useLocalDpi xmlns:a14="http://schemas.microsoft.com/office/drawing/2010/main"/>
              </a:ext>
            </a:extLst>
          </a:blip>
          <a:srcRect/>
          <a:stretch/>
        </p:blipFill>
        <p:spPr>
          <a:xfrm>
            <a:off x="10724972" y="5648770"/>
            <a:ext cx="1468308" cy="1209230"/>
          </a:xfrm>
          <a:prstGeom prst="rect">
            <a:avLst/>
          </a:prstGeom>
        </p:spPr>
      </p:pic>
    </p:spTree>
    <p:extLst>
      <p:ext uri="{BB962C8B-B14F-4D97-AF65-F5344CB8AC3E}">
        <p14:creationId xmlns:p14="http://schemas.microsoft.com/office/powerpoint/2010/main" val="25298517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childTnLst>
                                </p:cTn>
                              </p:par>
                            </p:childTnLst>
                          </p:cTn>
                        </p:par>
                        <p:par>
                          <p:cTn id="8" fill="hold">
                            <p:stCondLst>
                              <p:cond delay="1000"/>
                            </p:stCondLst>
                            <p:childTnLst>
                              <p:par>
                                <p:cTn id="9" presetID="22" presetClass="entr" presetSubtype="8"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left)">
                                      <p:cBhvr>
                                        <p:cTn id="11" dur="1000"/>
                                        <p:tgtEl>
                                          <p:spTgt spid="7"/>
                                        </p:tgtEl>
                                      </p:cBhvr>
                                    </p:animEffect>
                                  </p:childTnLst>
                                </p:cTn>
                              </p:par>
                            </p:childTnLst>
                          </p:cTn>
                        </p:par>
                        <p:par>
                          <p:cTn id="12" fill="hold">
                            <p:stCondLst>
                              <p:cond delay="2000"/>
                            </p:stCondLst>
                            <p:childTnLst>
                              <p:par>
                                <p:cTn id="13" presetID="2" presetClass="entr" presetSubtype="8" decel="50000" fill="hold" nodeType="afterEffect">
                                  <p:stCondLst>
                                    <p:cond delay="0"/>
                                  </p:stCondLst>
                                  <p:childTnLst>
                                    <p:set>
                                      <p:cBhvr>
                                        <p:cTn id="14" dur="1" fill="hold">
                                          <p:stCondLst>
                                            <p:cond delay="0"/>
                                          </p:stCondLst>
                                        </p:cTn>
                                        <p:tgtEl>
                                          <p:spTgt spid="10"/>
                                        </p:tgtEl>
                                        <p:attrNameLst>
                                          <p:attrName>style.visibility</p:attrName>
                                        </p:attrNameLst>
                                      </p:cBhvr>
                                      <p:to>
                                        <p:strVal val="visible"/>
                                      </p:to>
                                    </p:set>
                                    <p:anim calcmode="lin" valueType="num">
                                      <p:cBhvr additive="base">
                                        <p:cTn id="15" dur="500" fill="hold"/>
                                        <p:tgtEl>
                                          <p:spTgt spid="10"/>
                                        </p:tgtEl>
                                        <p:attrNameLst>
                                          <p:attrName>ppt_x</p:attrName>
                                        </p:attrNameLst>
                                      </p:cBhvr>
                                      <p:tavLst>
                                        <p:tav tm="0">
                                          <p:val>
                                            <p:strVal val="0-#ppt_w/2"/>
                                          </p:val>
                                        </p:tav>
                                        <p:tav tm="100000">
                                          <p:val>
                                            <p:strVal val="#ppt_x"/>
                                          </p:val>
                                        </p:tav>
                                      </p:tavLst>
                                    </p:anim>
                                    <p:anim calcmode="lin" valueType="num">
                                      <p:cBhvr additive="base">
                                        <p:cTn id="16" dur="500" fill="hold"/>
                                        <p:tgtEl>
                                          <p:spTgt spid="10"/>
                                        </p:tgtEl>
                                        <p:attrNameLst>
                                          <p:attrName>ppt_y</p:attrName>
                                        </p:attrNameLst>
                                      </p:cBhvr>
                                      <p:tavLst>
                                        <p:tav tm="0">
                                          <p:val>
                                            <p:strVal val="#ppt_y"/>
                                          </p:val>
                                        </p:tav>
                                        <p:tav tm="100000">
                                          <p:val>
                                            <p:strVal val="#ppt_y"/>
                                          </p:val>
                                        </p:tav>
                                      </p:tavLst>
                                    </p:anim>
                                  </p:childTnLst>
                                </p:cTn>
                              </p:par>
                            </p:childTnLst>
                          </p:cTn>
                        </p:par>
                        <p:par>
                          <p:cTn id="17" fill="hold">
                            <p:stCondLst>
                              <p:cond delay="2500"/>
                            </p:stCondLst>
                            <p:childTnLst>
                              <p:par>
                                <p:cTn id="18" presetID="10" presetClass="entr" presetSubtype="0" fill="hold" grpId="0" nodeType="afterEffect">
                                  <p:stCondLst>
                                    <p:cond delay="0"/>
                                  </p:stCondLst>
                                  <p:childTnLst>
                                    <p:set>
                                      <p:cBhvr>
                                        <p:cTn id="19" dur="1" fill="hold">
                                          <p:stCondLst>
                                            <p:cond delay="0"/>
                                          </p:stCondLst>
                                        </p:cTn>
                                        <p:tgtEl>
                                          <p:spTgt spid="3">
                                            <p:txEl>
                                              <p:pRg st="0" end="0"/>
                                            </p:txEl>
                                          </p:spTgt>
                                        </p:tgtEl>
                                        <p:attrNameLst>
                                          <p:attrName>style.visibility</p:attrName>
                                        </p:attrNameLst>
                                      </p:cBhvr>
                                      <p:to>
                                        <p:strVal val="visible"/>
                                      </p:to>
                                    </p:set>
                                    <p:animEffect transition="in" filter="fade">
                                      <p:cBhvr>
                                        <p:cTn id="20" dur="1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allAtOnce"/>
    </p:bldLst>
  </p:timing>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2013 - 2022"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emplate>Office Theme 2013 - 2022</Template>
  <TotalTime>901</TotalTime>
  <Words>2016</Words>
  <Application>Microsoft Macintosh PowerPoint</Application>
  <PresentationFormat>Widescreen</PresentationFormat>
  <Paragraphs>169</Paragraphs>
  <Slides>21</Slides>
  <Notes>21</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21</vt:i4>
      </vt:variant>
    </vt:vector>
  </HeadingPairs>
  <TitlesOfParts>
    <vt:vector size="28" baseType="lpstr">
      <vt:lpstr>Superclarendon Rg</vt:lpstr>
      <vt:lpstr>Calibri Light</vt:lpstr>
      <vt:lpstr>Aptos</vt:lpstr>
      <vt:lpstr>Arial</vt:lpstr>
      <vt:lpstr>Linkpen 17a Print</vt:lpstr>
      <vt:lpstr>Calibri</vt:lpstr>
      <vt:lpstr>Office Theme</vt:lpstr>
      <vt:lpstr>Migration to Bradford</vt:lpstr>
      <vt:lpstr>What role has migration played in Bradford’s history?</vt:lpstr>
      <vt:lpstr>Recap of migration to Bradford</vt:lpstr>
      <vt:lpstr>When did migration to Bradford begin?</vt:lpstr>
      <vt:lpstr>Population growth</vt:lpstr>
      <vt:lpstr>Bradford in the Victorian era</vt:lpstr>
      <vt:lpstr>Irish migration to Bradford</vt:lpstr>
      <vt:lpstr>Scottish migration to Bradford</vt:lpstr>
      <vt:lpstr>German migration to Bradford</vt:lpstr>
      <vt:lpstr>Bradford’s Jewish community</vt:lpstr>
      <vt:lpstr>Italian migration to Bradford</vt:lpstr>
      <vt:lpstr>The effects of war</vt:lpstr>
      <vt:lpstr>Postwar migration</vt:lpstr>
      <vt:lpstr>Migration from South Asia</vt:lpstr>
      <vt:lpstr>South Asian communities in Bradford</vt:lpstr>
      <vt:lpstr>Migration in the 1960’s</vt:lpstr>
      <vt:lpstr>Bradford City of Sanctuary</vt:lpstr>
      <vt:lpstr>Languages and religions</vt:lpstr>
      <vt:lpstr>Mid-late 20th century: A tourist destination</vt:lpstr>
      <vt:lpstr>21st century Bradford</vt:lpstr>
      <vt:lpstr>Bradford’s achievements </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Hannah Johnson</dc:creator>
  <cp:lastModifiedBy>Teacher's Pet Classroom Resources</cp:lastModifiedBy>
  <cp:revision>83</cp:revision>
  <dcterms:created xsi:type="dcterms:W3CDTF">2022-12-09T08:02:53Z</dcterms:created>
  <dcterms:modified xsi:type="dcterms:W3CDTF">2025-07-14T09:02:47Z</dcterms:modified>
</cp:coreProperties>
</file>