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9"/>
  </p:notesMasterIdLst>
  <p:sldIdLst>
    <p:sldId id="256" r:id="rId2"/>
    <p:sldId id="259" r:id="rId3"/>
    <p:sldId id="257"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Lst>
  <p:sldSz cx="12192000" cy="6858000"/>
  <p:notesSz cx="6858000" cy="9144000"/>
  <p:embeddedFontLst>
    <p:embeddedFont>
      <p:font typeface="Linkpen 17a Print" panose="03050602060000000000" pitchFamily="66" charset="0"/>
      <p:regular r:id="rId20"/>
      <p:italic r:id="rId21"/>
    </p:embeddedFont>
    <p:embeddedFont>
      <p:font typeface="Superclarendon Rg" panose="02060605060000020003" pitchFamily="18" charset="0"/>
      <p:regular r:id="rId22"/>
      <p:bold r:id="rId23"/>
      <p:italic r:id="rId24"/>
      <p:boldItalic r:id="rId2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B71C"/>
    <a:srgbClr val="F49734"/>
    <a:srgbClr val="56AE4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2DAF1B-C26B-40FB-8AFC-975B29625F59}" v="58" dt="2025-08-15T14:50:11.3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897"/>
    <p:restoredTop sz="96295"/>
  </p:normalViewPr>
  <p:slideViewPr>
    <p:cSldViewPr snapToGrid="0">
      <p:cViewPr varScale="1">
        <p:scale>
          <a:sx n="106" d="100"/>
          <a:sy n="106" d="100"/>
        </p:scale>
        <p:origin x="462" y="15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12DAF1B-C26B-40FB-8AFC-975B29625F59}"/>
    <pc:docChg chg="undo custSel modSld">
      <pc:chgData name="McHarg, Catherine" userId="88b8f76c-9ae3-4745-88eb-fe0667a22af5" providerId="ADAL" clId="{C12DAF1B-C26B-40FB-8AFC-975B29625F59}" dt="2025-08-15T14:50:32.178" v="167" actId="1076"/>
      <pc:docMkLst>
        <pc:docMk/>
      </pc:docMkLst>
      <pc:sldChg chg="addSp modSp modAnim">
        <pc:chgData name="McHarg, Catherine" userId="88b8f76c-9ae3-4745-88eb-fe0667a22af5" providerId="ADAL" clId="{C12DAF1B-C26B-40FB-8AFC-975B29625F59}" dt="2025-08-15T14:28:15.227" v="23"/>
        <pc:sldMkLst>
          <pc:docMk/>
          <pc:sldMk cId="3266763101" sldId="262"/>
        </pc:sldMkLst>
        <pc:grpChg chg="mod">
          <ac:chgData name="McHarg, Catherine" userId="88b8f76c-9ae3-4745-88eb-fe0667a22af5" providerId="ADAL" clId="{C12DAF1B-C26B-40FB-8AFC-975B29625F59}" dt="2025-08-15T14:27:45.853" v="16" actId="164"/>
          <ac:grpSpMkLst>
            <pc:docMk/>
            <pc:sldMk cId="3266763101" sldId="262"/>
            <ac:grpSpMk id="2" creationId="{A8FBA5FC-73E5-52EB-5A11-7A1D03622DF5}"/>
          </ac:grpSpMkLst>
        </pc:grpChg>
        <pc:grpChg chg="add mod">
          <ac:chgData name="McHarg, Catherine" userId="88b8f76c-9ae3-4745-88eb-fe0667a22af5" providerId="ADAL" clId="{C12DAF1B-C26B-40FB-8AFC-975B29625F59}" dt="2025-08-15T14:27:45.853" v="16" actId="164"/>
          <ac:grpSpMkLst>
            <pc:docMk/>
            <pc:sldMk cId="3266763101" sldId="262"/>
            <ac:grpSpMk id="3" creationId="{C1310393-8616-E6AD-A52D-81A8F4C95D01}"/>
          </ac:grpSpMkLst>
        </pc:grpChg>
        <pc:picChg chg="mod">
          <ac:chgData name="McHarg, Catherine" userId="88b8f76c-9ae3-4745-88eb-fe0667a22af5" providerId="ADAL" clId="{C12DAF1B-C26B-40FB-8AFC-975B29625F59}" dt="2025-08-15T14:27:45.853" v="16" actId="164"/>
          <ac:picMkLst>
            <pc:docMk/>
            <pc:sldMk cId="3266763101" sldId="262"/>
            <ac:picMk id="29" creationId="{287D90E0-504C-65B9-3A2B-E556D7C27304}"/>
          </ac:picMkLst>
        </pc:picChg>
      </pc:sldChg>
      <pc:sldChg chg="modSp mod">
        <pc:chgData name="McHarg, Catherine" userId="88b8f76c-9ae3-4745-88eb-fe0667a22af5" providerId="ADAL" clId="{C12DAF1B-C26B-40FB-8AFC-975B29625F59}" dt="2025-08-15T14:30:52.730" v="42" actId="20577"/>
        <pc:sldMkLst>
          <pc:docMk/>
          <pc:sldMk cId="1455505432" sldId="266"/>
        </pc:sldMkLst>
        <pc:spChg chg="mod">
          <ac:chgData name="McHarg, Catherine" userId="88b8f76c-9ae3-4745-88eb-fe0667a22af5" providerId="ADAL" clId="{C12DAF1B-C26B-40FB-8AFC-975B29625F59}" dt="2025-08-15T14:30:35.700" v="32" actId="1076"/>
          <ac:spMkLst>
            <pc:docMk/>
            <pc:sldMk cId="1455505432" sldId="266"/>
            <ac:spMk id="20" creationId="{F52D60E6-51EF-2AF7-F0E7-D90A867BECAF}"/>
          </ac:spMkLst>
        </pc:spChg>
        <pc:spChg chg="mod">
          <ac:chgData name="McHarg, Catherine" userId="88b8f76c-9ae3-4745-88eb-fe0667a22af5" providerId="ADAL" clId="{C12DAF1B-C26B-40FB-8AFC-975B29625F59}" dt="2025-08-15T14:30:21.154" v="29" actId="20577"/>
          <ac:spMkLst>
            <pc:docMk/>
            <pc:sldMk cId="1455505432" sldId="266"/>
            <ac:spMk id="32" creationId="{99B673D0-2D78-B059-A844-7D6CCF914FE2}"/>
          </ac:spMkLst>
        </pc:spChg>
        <pc:spChg chg="mod">
          <ac:chgData name="McHarg, Catherine" userId="88b8f76c-9ae3-4745-88eb-fe0667a22af5" providerId="ADAL" clId="{C12DAF1B-C26B-40FB-8AFC-975B29625F59}" dt="2025-08-15T14:30:52.730" v="42" actId="20577"/>
          <ac:spMkLst>
            <pc:docMk/>
            <pc:sldMk cId="1455505432" sldId="266"/>
            <ac:spMk id="38" creationId="{3D837472-0FDF-3C8E-2557-BD0D2610B56E}"/>
          </ac:spMkLst>
        </pc:spChg>
        <pc:grpChg chg="mod">
          <ac:chgData name="McHarg, Catherine" userId="88b8f76c-9ae3-4745-88eb-fe0667a22af5" providerId="ADAL" clId="{C12DAF1B-C26B-40FB-8AFC-975B29625F59}" dt="2025-08-15T14:30:31.070" v="30" actId="1076"/>
          <ac:grpSpMkLst>
            <pc:docMk/>
            <pc:sldMk cId="1455505432" sldId="266"/>
            <ac:grpSpMk id="30" creationId="{40434DA6-12D5-C4DB-9942-40A3A40A0000}"/>
          </ac:grpSpMkLst>
        </pc:grpChg>
        <pc:grpChg chg="mod">
          <ac:chgData name="McHarg, Catherine" userId="88b8f76c-9ae3-4745-88eb-fe0667a22af5" providerId="ADAL" clId="{C12DAF1B-C26B-40FB-8AFC-975B29625F59}" dt="2025-08-15T14:30:51.038" v="41" actId="14100"/>
          <ac:grpSpMkLst>
            <pc:docMk/>
            <pc:sldMk cId="1455505432" sldId="266"/>
            <ac:grpSpMk id="36" creationId="{D502576D-B9DD-934C-FA0B-0B9E5CD6C6F3}"/>
          </ac:grpSpMkLst>
        </pc:grpChg>
        <pc:picChg chg="mod">
          <ac:chgData name="McHarg, Catherine" userId="88b8f76c-9ae3-4745-88eb-fe0667a22af5" providerId="ADAL" clId="{C12DAF1B-C26B-40FB-8AFC-975B29625F59}" dt="2025-08-15T14:30:41.705" v="33" actId="688"/>
          <ac:picMkLst>
            <pc:docMk/>
            <pc:sldMk cId="1455505432" sldId="266"/>
            <ac:picMk id="31" creationId="{BDD46CBC-922B-306C-6248-A81D6F6C457A}"/>
          </ac:picMkLst>
        </pc:picChg>
      </pc:sldChg>
      <pc:sldChg chg="modSp">
        <pc:chgData name="McHarg, Catherine" userId="88b8f76c-9ae3-4745-88eb-fe0667a22af5" providerId="ADAL" clId="{C12DAF1B-C26B-40FB-8AFC-975B29625F59}" dt="2025-08-15T14:32:14.427" v="43" actId="20577"/>
        <pc:sldMkLst>
          <pc:docMk/>
          <pc:sldMk cId="2663752093" sldId="268"/>
        </pc:sldMkLst>
        <pc:spChg chg="mod">
          <ac:chgData name="McHarg, Catherine" userId="88b8f76c-9ae3-4745-88eb-fe0667a22af5" providerId="ADAL" clId="{C12DAF1B-C26B-40FB-8AFC-975B29625F59}" dt="2025-08-15T14:32:14.427" v="43" actId="20577"/>
          <ac:spMkLst>
            <pc:docMk/>
            <pc:sldMk cId="2663752093" sldId="268"/>
            <ac:spMk id="8" creationId="{BF34739A-E4F2-016D-6F63-35F2337727A8}"/>
          </ac:spMkLst>
        </pc:spChg>
      </pc:sldChg>
      <pc:sldChg chg="modSp mod">
        <pc:chgData name="McHarg, Catherine" userId="88b8f76c-9ae3-4745-88eb-fe0667a22af5" providerId="ADAL" clId="{C12DAF1B-C26B-40FB-8AFC-975B29625F59}" dt="2025-08-15T14:45:58.272" v="142" actId="1076"/>
        <pc:sldMkLst>
          <pc:docMk/>
          <pc:sldMk cId="3598244200" sldId="272"/>
        </pc:sldMkLst>
        <pc:spChg chg="mod">
          <ac:chgData name="McHarg, Catherine" userId="88b8f76c-9ae3-4745-88eb-fe0667a22af5" providerId="ADAL" clId="{C12DAF1B-C26B-40FB-8AFC-975B29625F59}" dt="2025-08-15T14:45:46.573" v="140" actId="20577"/>
          <ac:spMkLst>
            <pc:docMk/>
            <pc:sldMk cId="3598244200" sldId="272"/>
            <ac:spMk id="3" creationId="{439851B2-3D3E-6AAF-29A0-DAC87F9627CB}"/>
          </ac:spMkLst>
        </pc:spChg>
        <pc:spChg chg="mod">
          <ac:chgData name="McHarg, Catherine" userId="88b8f76c-9ae3-4745-88eb-fe0667a22af5" providerId="ADAL" clId="{C12DAF1B-C26B-40FB-8AFC-975B29625F59}" dt="2025-08-15T14:45:52.457" v="141" actId="1076"/>
          <ac:spMkLst>
            <pc:docMk/>
            <pc:sldMk cId="3598244200" sldId="272"/>
            <ac:spMk id="4" creationId="{00C56E98-600A-9703-F5E1-179E3F117C06}"/>
          </ac:spMkLst>
        </pc:spChg>
        <pc:spChg chg="mod">
          <ac:chgData name="McHarg, Catherine" userId="88b8f76c-9ae3-4745-88eb-fe0667a22af5" providerId="ADAL" clId="{C12DAF1B-C26B-40FB-8AFC-975B29625F59}" dt="2025-08-15T14:45:58.272" v="142" actId="1076"/>
          <ac:spMkLst>
            <pc:docMk/>
            <pc:sldMk cId="3598244200" sldId="272"/>
            <ac:spMk id="5" creationId="{33691C31-64FE-EC33-D07A-60C7E5840793}"/>
          </ac:spMkLst>
        </pc:spChg>
      </pc:sldChg>
      <pc:sldChg chg="addSp delSp modSp mod delAnim modAnim">
        <pc:chgData name="McHarg, Catherine" userId="88b8f76c-9ae3-4745-88eb-fe0667a22af5" providerId="ADAL" clId="{C12DAF1B-C26B-40FB-8AFC-975B29625F59}" dt="2025-08-15T14:50:32.178" v="167" actId="1076"/>
        <pc:sldMkLst>
          <pc:docMk/>
          <pc:sldMk cId="1396754595" sldId="273"/>
        </pc:sldMkLst>
        <pc:spChg chg="mod topLvl">
          <ac:chgData name="McHarg, Catherine" userId="88b8f76c-9ae3-4745-88eb-fe0667a22af5" providerId="ADAL" clId="{C12DAF1B-C26B-40FB-8AFC-975B29625F59}" dt="2025-08-15T14:36:26.247" v="89" actId="165"/>
          <ac:spMkLst>
            <pc:docMk/>
            <pc:sldMk cId="1396754595" sldId="273"/>
            <ac:spMk id="8" creationId="{AF82E628-7626-A9B3-1CD6-235227CDF4B9}"/>
          </ac:spMkLst>
        </pc:spChg>
        <pc:spChg chg="add mod">
          <ac:chgData name="McHarg, Catherine" userId="88b8f76c-9ae3-4745-88eb-fe0667a22af5" providerId="ADAL" clId="{C12DAF1B-C26B-40FB-8AFC-975B29625F59}" dt="2025-08-15T14:47:37.077" v="148" actId="1076"/>
          <ac:spMkLst>
            <pc:docMk/>
            <pc:sldMk cId="1396754595" sldId="273"/>
            <ac:spMk id="9" creationId="{CA5DA9B6-6986-DDA4-0FCE-CB0FBD34903C}"/>
          </ac:spMkLst>
        </pc:spChg>
        <pc:spChg chg="add mod">
          <ac:chgData name="McHarg, Catherine" userId="88b8f76c-9ae3-4745-88eb-fe0667a22af5" providerId="ADAL" clId="{C12DAF1B-C26B-40FB-8AFC-975B29625F59}" dt="2025-08-15T14:44:15.873" v="93"/>
          <ac:spMkLst>
            <pc:docMk/>
            <pc:sldMk cId="1396754595" sldId="273"/>
            <ac:spMk id="11" creationId="{ED1F826D-02F6-A501-F3B7-37AC9AE2F481}"/>
          </ac:spMkLst>
        </pc:spChg>
        <pc:spChg chg="mod">
          <ac:chgData name="McHarg, Catherine" userId="88b8f76c-9ae3-4745-88eb-fe0667a22af5" providerId="ADAL" clId="{C12DAF1B-C26B-40FB-8AFC-975B29625F59}" dt="2025-08-15T14:47:27.227" v="146"/>
          <ac:spMkLst>
            <pc:docMk/>
            <pc:sldMk cId="1396754595" sldId="273"/>
            <ac:spMk id="18" creationId="{2961F9B3-C8D2-6C75-6CBD-9F3C1288026A}"/>
          </ac:spMkLst>
        </pc:spChg>
        <pc:spChg chg="mod">
          <ac:chgData name="McHarg, Catherine" userId="88b8f76c-9ae3-4745-88eb-fe0667a22af5" providerId="ADAL" clId="{C12DAF1B-C26B-40FB-8AFC-975B29625F59}" dt="2025-08-15T14:50:16.563" v="165" actId="14100"/>
          <ac:spMkLst>
            <pc:docMk/>
            <pc:sldMk cId="1396754595" sldId="273"/>
            <ac:spMk id="21" creationId="{D68DEE1F-4FA3-32E1-634E-E79491B64AF6}"/>
          </ac:spMkLst>
        </pc:spChg>
        <pc:grpChg chg="add del mod">
          <ac:chgData name="McHarg, Catherine" userId="88b8f76c-9ae3-4745-88eb-fe0667a22af5" providerId="ADAL" clId="{C12DAF1B-C26B-40FB-8AFC-975B29625F59}" dt="2025-08-15T14:36:26.247" v="89" actId="165"/>
          <ac:grpSpMkLst>
            <pc:docMk/>
            <pc:sldMk cId="1396754595" sldId="273"/>
            <ac:grpSpMk id="12" creationId="{DA3DD612-2F15-5347-4F84-F16681BC8C5F}"/>
          </ac:grpSpMkLst>
        </pc:grpChg>
        <pc:grpChg chg="add del mod">
          <ac:chgData name="McHarg, Catherine" userId="88b8f76c-9ae3-4745-88eb-fe0667a22af5" providerId="ADAL" clId="{C12DAF1B-C26B-40FB-8AFC-975B29625F59}" dt="2025-08-15T14:47:43.566" v="149" actId="478"/>
          <ac:grpSpMkLst>
            <pc:docMk/>
            <pc:sldMk cId="1396754595" sldId="273"/>
            <ac:grpSpMk id="13" creationId="{A8B512E3-0047-9DB0-2174-40385664CD17}"/>
          </ac:grpSpMkLst>
        </pc:grpChg>
        <pc:grpChg chg="add mod">
          <ac:chgData name="McHarg, Catherine" userId="88b8f76c-9ae3-4745-88eb-fe0667a22af5" providerId="ADAL" clId="{C12DAF1B-C26B-40FB-8AFC-975B29625F59}" dt="2025-08-15T14:50:32.178" v="167" actId="1076"/>
          <ac:grpSpMkLst>
            <pc:docMk/>
            <pc:sldMk cId="1396754595" sldId="273"/>
            <ac:grpSpMk id="19" creationId="{877C168C-D70E-0CDC-AF55-9EF2333A3C2A}"/>
          </ac:grpSpMkLst>
        </pc:grpChg>
        <pc:picChg chg="mod topLvl modCrop">
          <ac:chgData name="McHarg, Catherine" userId="88b8f76c-9ae3-4745-88eb-fe0667a22af5" providerId="ADAL" clId="{C12DAF1B-C26B-40FB-8AFC-975B29625F59}" dt="2025-08-15T14:47:21.584" v="144" actId="1076"/>
          <ac:picMkLst>
            <pc:docMk/>
            <pc:sldMk cId="1396754595" sldId="273"/>
            <ac:picMk id="7" creationId="{7E8D01E5-766A-D209-799C-89E9A12D6179}"/>
          </ac:picMkLst>
        </pc:picChg>
        <pc:picChg chg="mod">
          <ac:chgData name="McHarg, Catherine" userId="88b8f76c-9ae3-4745-88eb-fe0667a22af5" providerId="ADAL" clId="{C12DAF1B-C26B-40FB-8AFC-975B29625F59}" dt="2025-08-15T14:47:27.227" v="146"/>
          <ac:picMkLst>
            <pc:docMk/>
            <pc:sldMk cId="1396754595" sldId="273"/>
            <ac:picMk id="17" creationId="{02A314C0-4BC3-9A7B-3C2B-5516544BCA61}"/>
          </ac:picMkLst>
        </pc:picChg>
        <pc:picChg chg="mod">
          <ac:chgData name="McHarg, Catherine" userId="88b8f76c-9ae3-4745-88eb-fe0667a22af5" providerId="ADAL" clId="{C12DAF1B-C26B-40FB-8AFC-975B29625F59}" dt="2025-08-15T14:50:11.348" v="163"/>
          <ac:picMkLst>
            <pc:docMk/>
            <pc:sldMk cId="1396754595" sldId="273"/>
            <ac:picMk id="20" creationId="{85FE0F11-A61D-F144-420C-5C8408320FD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8/15/2025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AC0CE-CA89-740E-129C-AF60BF2898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BE5495-FF48-4600-F1FC-2E04079107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B881D8-3C28-6B29-7E96-0E0D0AF2D17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119A75C-8596-4DCF-113E-AE263D1D9082}"/>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1231587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83923-D224-8442-753D-9520BF4D1F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F85BE2-BF28-3965-BB28-CA36CF621A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B0F5B7-9521-A5F2-D665-6999FFA2D72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F85CD43-C2A3-CDAA-FC9B-DD9A449DB130}"/>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970018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B1489-5B77-AB1D-C750-AFA36BFE79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B08D9D-6439-F410-D25D-951BF88771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8DC54F-D7F9-5701-D829-C881B885F32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DE856E2-5E3A-4EF9-3C77-785999D61CAC}"/>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6294115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C618A-1680-BCDC-B013-ADED1A53E7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1FD1D9-5BC9-C787-0210-DD0E6B4E35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0D76A6-58A9-9E14-9F35-63BC8880AF0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B4E576D-B771-56C6-8D77-2327748F78F4}"/>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721662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5E8F1-EEBE-DD06-074F-D575656E43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6F777F-6E8C-219F-0C81-CF00D682F4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BE03C1-E0BC-CCEA-103D-26A1BCEE3C3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86A5620-5777-E0F8-D524-4F36D7661184}"/>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5727706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20EA7-65C6-8995-EE84-B7401E70C3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F3B9E7-8ADC-0492-6ADF-9E9F0CBCEF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9D4359-9001-99AA-D0B9-A3589B7E819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DA5B890-91D4-4A5D-743F-2CCD90005FA9}"/>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9491611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FF46A-A703-20E4-DCF9-58DC57B22F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754FA2-9F8E-1F0D-C2FE-8C1195F3DB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F0FE4E-1217-7298-46C5-40BCA5CC8D0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9E33FFD-EAA7-6135-167D-68AD8742B5CC}"/>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23242923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987AE-381F-5632-C9E3-06CF5C142C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E2BC56-6D29-3E28-B1C3-F1E966F60D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B9BB49-0D20-F94E-4C7A-112257C57E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997AAC0-8677-D076-401C-CC73C35FC8DD}"/>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1737645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F027E-5B60-A483-317F-08A5410594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57BFAB-3CE5-5658-C7DE-D926C9C15F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C46A4B-E0C8-C7DD-DEF8-0EE49A2F5AE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5406B6B-B228-ADA9-3D4D-F9F4C215E889}"/>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1217906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35418-2A08-28FF-CB91-F40EBA2622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7E14DE-64CF-5399-67E2-1ADB653DB1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C629AC-66E0-3501-3A6A-217F8DC0FBC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3B16477-E834-444C-ACA5-AB8A21166698}"/>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141299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3D1E1-E8CA-3EB2-8264-4A0EA12184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15D0DF-5814-63DF-09B6-95E10F3F78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F1198E-03EE-654C-983E-D008CE1EC69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9C3A635-6B51-07E1-4690-91AD5C4BF5AE}"/>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2948272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C12B9-61C6-DD57-D12F-2DCE510622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D1FCE3-564A-708A-F329-9380E41FFA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958FAC-60B9-8A30-EC59-3CF026EC880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85D0310-F341-98FC-BBAA-562131D7373F}"/>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764715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CEB08-9D36-C1E9-C07E-AA2C688487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43D554-3858-B55B-E7C0-01CCEA047E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75950E-E618-0DB2-F89E-575B72DB27F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35CD075-E834-1E5B-36DD-AB5B76ED0BAE}"/>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5608054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B0EF9-0100-9B3E-E999-F0AAB955E2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C1BF09-F001-332D-2A0F-EC249B0EEA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7D0797-0301-3F38-4821-EBC0CD8F7E3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A15EA4F-99B0-741B-243B-3C1CC97D1986}"/>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652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8/15/2025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8/15/2025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8/15/2025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8/15/2025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4.png"/><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0.emf"/><Relationship Id="rId5" Type="http://schemas.openxmlformats.org/officeDocument/2006/relationships/image" Target="../media/image7.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8.png"/><Relationship Id="rId4" Type="http://schemas.openxmlformats.org/officeDocument/2006/relationships/image" Target="../media/image37.jp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4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5.png"/><Relationship Id="rId7"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3.png"/><Relationship Id="rId4" Type="http://schemas.openxmlformats.org/officeDocument/2006/relationships/image" Target="../media/image41.jpeg"/><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5.png"/><Relationship Id="rId7"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8.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9.jpe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5.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3.png"/><Relationship Id="rId4" Type="http://schemas.openxmlformats.org/officeDocument/2006/relationships/image" Target="../media/image20.pn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5.jpe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2402956" y="-1508761"/>
            <a:ext cx="7386084" cy="1269683"/>
          </a:xfrm>
        </p:spPr>
        <p:txBody>
          <a:bodyPr>
            <a:normAutofit fontScale="90000"/>
          </a:bodyPr>
          <a:lstStyle/>
          <a:p>
            <a:r>
              <a:rPr lang="en-US" dirty="0"/>
              <a:t>Evidence of Early Settlers in and around Bradford</a:t>
            </a:r>
          </a:p>
        </p:txBody>
      </p:sp>
      <p:pic>
        <p:nvPicPr>
          <p:cNvPr id="9" name="Title" descr="Evidence of Early Settlers in and around Bradford">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sp>
        <p:nvSpPr>
          <p:cNvPr id="4" name="Question top">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Who were the first people to live in the Bradford area?</a:t>
            </a:r>
          </a:p>
        </p:txBody>
      </p:sp>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83E0B81-C278-055C-8595-012CE0036A7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2A93BD1-0858-2A2F-025C-C269B3776385}"/>
              </a:ext>
            </a:extLst>
          </p:cNvPr>
          <p:cNvSpPr>
            <a:spLocks noGrp="1"/>
          </p:cNvSpPr>
          <p:nvPr>
            <p:ph type="ctrTitle"/>
          </p:nvPr>
        </p:nvSpPr>
        <p:spPr>
          <a:xfrm>
            <a:off x="1524000" y="-1280448"/>
            <a:ext cx="9144000" cy="921925"/>
          </a:xfrm>
        </p:spPr>
        <p:txBody>
          <a:bodyPr>
            <a:normAutofit/>
          </a:bodyPr>
          <a:lstStyle/>
          <a:p>
            <a:r>
              <a:rPr lang="en-US" dirty="0"/>
              <a:t>Prehistoric rock art </a:t>
            </a:r>
          </a:p>
        </p:txBody>
      </p:sp>
      <p:sp>
        <p:nvSpPr>
          <p:cNvPr id="11" name="Slide Question">
            <a:extLst>
              <a:ext uri="{FF2B5EF4-FFF2-40B4-BE49-F238E27FC236}">
                <a16:creationId xmlns:a16="http://schemas.microsoft.com/office/drawing/2014/main" id="{669FF474-BC14-C154-700F-CF68A7C749B1}"/>
              </a:ext>
            </a:extLst>
          </p:cNvPr>
          <p:cNvSpPr txBox="1"/>
          <p:nvPr/>
        </p:nvSpPr>
        <p:spPr>
          <a:xfrm>
            <a:off x="0" y="-107477"/>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do the rock carvings suggest about the people who made them?</a:t>
            </a:r>
          </a:p>
        </p:txBody>
      </p:sp>
      <p:sp>
        <p:nvSpPr>
          <p:cNvPr id="2" name="Title">
            <a:extLst>
              <a:ext uri="{FF2B5EF4-FFF2-40B4-BE49-F238E27FC236}">
                <a16:creationId xmlns:a16="http://schemas.microsoft.com/office/drawing/2014/main" id="{87AE4D20-DE8C-F3E0-E804-517F530D1798}"/>
              </a:ext>
            </a:extLst>
          </p:cNvPr>
          <p:cNvSpPr txBox="1">
            <a:spLocks/>
          </p:cNvSpPr>
          <p:nvPr/>
        </p:nvSpPr>
        <p:spPr>
          <a:xfrm>
            <a:off x="494269" y="390412"/>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Prehistoric rock art </a:t>
            </a:r>
          </a:p>
        </p:txBody>
      </p:sp>
      <p:sp>
        <p:nvSpPr>
          <p:cNvPr id="8" name="Text ">
            <a:extLst>
              <a:ext uri="{FF2B5EF4-FFF2-40B4-BE49-F238E27FC236}">
                <a16:creationId xmlns:a16="http://schemas.microsoft.com/office/drawing/2014/main" id="{BF34739A-E4F2-016D-6F63-35F2337727A8}"/>
              </a:ext>
            </a:extLst>
          </p:cNvPr>
          <p:cNvSpPr txBox="1"/>
          <p:nvPr/>
        </p:nvSpPr>
        <p:spPr>
          <a:xfrm>
            <a:off x="494268" y="1182291"/>
            <a:ext cx="4324278" cy="1867819"/>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These carvings, called “cup and ring marks,” are patterns made in stone. They date to the Late Neolithic and Bronze Age periods (2800-c.900 BC) and provide one of our most important insights into prehistoric ‘art’. </a:t>
            </a:r>
          </a:p>
        </p:txBody>
      </p:sp>
      <p:sp>
        <p:nvSpPr>
          <p:cNvPr id="9" name="Text ">
            <a:extLst>
              <a:ext uri="{FF2B5EF4-FFF2-40B4-BE49-F238E27FC236}">
                <a16:creationId xmlns:a16="http://schemas.microsoft.com/office/drawing/2014/main" id="{A11CEF70-3D5C-5EFE-2B76-1F94B49326FF}"/>
              </a:ext>
            </a:extLst>
          </p:cNvPr>
          <p:cNvSpPr txBox="1"/>
          <p:nvPr/>
        </p:nvSpPr>
        <p:spPr>
          <a:xfrm>
            <a:off x="494268" y="3104389"/>
            <a:ext cx="4324278"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They are especially common in the north of England in Northumberland, Durham and North and West Yorkshire. The moors north of Bradford contain many examples.</a:t>
            </a:r>
          </a:p>
        </p:txBody>
      </p:sp>
      <p:sp>
        <p:nvSpPr>
          <p:cNvPr id="12" name="Text ">
            <a:extLst>
              <a:ext uri="{FF2B5EF4-FFF2-40B4-BE49-F238E27FC236}">
                <a16:creationId xmlns:a16="http://schemas.microsoft.com/office/drawing/2014/main" id="{DD7FA82B-EFF1-75F5-B7D0-5C3D23FE0503}"/>
              </a:ext>
            </a:extLst>
          </p:cNvPr>
          <p:cNvSpPr txBox="1"/>
          <p:nvPr/>
        </p:nvSpPr>
        <p:spPr>
          <a:xfrm>
            <a:off x="494268" y="4426323"/>
            <a:ext cx="4324278"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No one is sure what they mean—they could be signs, decorations, or have a special meaning.</a:t>
            </a:r>
          </a:p>
        </p:txBody>
      </p:sp>
      <p:pic>
        <p:nvPicPr>
          <p:cNvPr id="13" name="Picture 12" descr="A photograph of a large grey rock with circular holes marked into it. &#10;">
            <a:extLst>
              <a:ext uri="{FF2B5EF4-FFF2-40B4-BE49-F238E27FC236}">
                <a16:creationId xmlns:a16="http://schemas.microsoft.com/office/drawing/2014/main" id="{382FD533-6B5C-3993-5834-66FC7E1696BA}"/>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a:off x="5071872" y="1266544"/>
            <a:ext cx="6500662" cy="3939439"/>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pic>
        <p:nvPicPr>
          <p:cNvPr id="7" name="Picture 6" descr="A timeline highlighting the Bronze Age (2,000 BC to 900 BC). It spans from 3,000 BC to AD 500. ">
            <a:extLst>
              <a:ext uri="{FF2B5EF4-FFF2-40B4-BE49-F238E27FC236}">
                <a16:creationId xmlns:a16="http://schemas.microsoft.com/office/drawing/2014/main" id="{A10D967C-0307-BC4D-7D7D-F0177B0743A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5329238"/>
            <a:ext cx="12193280" cy="1528762"/>
          </a:xfrm>
          <a:prstGeom prst="rect">
            <a:avLst/>
          </a:prstGeom>
        </p:spPr>
      </p:pic>
      <p:pic>
        <p:nvPicPr>
          <p:cNvPr id="10" name="Logo">
            <a:extLst>
              <a:ext uri="{FF2B5EF4-FFF2-40B4-BE49-F238E27FC236}">
                <a16:creationId xmlns:a16="http://schemas.microsoft.com/office/drawing/2014/main" id="{3B3B50E4-CEEA-A378-2B34-78CD4D09931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Tree>
    <p:extLst>
      <p:ext uri="{BB962C8B-B14F-4D97-AF65-F5344CB8AC3E}">
        <p14:creationId xmlns:p14="http://schemas.microsoft.com/office/powerpoint/2010/main" val="26637520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53D1F1E-2E66-05F5-B115-AEB96281E11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DF6F525-B65F-78DE-EE79-10A897869769}"/>
              </a:ext>
            </a:extLst>
          </p:cNvPr>
          <p:cNvSpPr>
            <a:spLocks noGrp="1"/>
          </p:cNvSpPr>
          <p:nvPr>
            <p:ph type="ctrTitle"/>
          </p:nvPr>
        </p:nvSpPr>
        <p:spPr>
          <a:xfrm>
            <a:off x="1524000" y="-1280448"/>
            <a:ext cx="9144000" cy="921925"/>
          </a:xfrm>
        </p:spPr>
        <p:txBody>
          <a:bodyPr>
            <a:normAutofit/>
          </a:bodyPr>
          <a:lstStyle/>
          <a:p>
            <a:r>
              <a:rPr lang="en-US" dirty="0"/>
              <a:t>Prehistoric rock art Part 2</a:t>
            </a:r>
          </a:p>
        </p:txBody>
      </p:sp>
      <p:sp>
        <p:nvSpPr>
          <p:cNvPr id="12" name="Slide Question">
            <a:extLst>
              <a:ext uri="{FF2B5EF4-FFF2-40B4-BE49-F238E27FC236}">
                <a16:creationId xmlns:a16="http://schemas.microsoft.com/office/drawing/2014/main" id="{F4B147B9-720A-5B87-87FC-024558D3DF49}"/>
              </a:ext>
            </a:extLst>
          </p:cNvPr>
          <p:cNvSpPr txBox="1"/>
          <p:nvPr/>
        </p:nvSpPr>
        <p:spPr>
          <a:xfrm>
            <a:off x="0" y="-107477"/>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do the rock carvings suggest about the people who made them?</a:t>
            </a:r>
          </a:p>
        </p:txBody>
      </p:sp>
      <p:sp>
        <p:nvSpPr>
          <p:cNvPr id="2" name="Title">
            <a:extLst>
              <a:ext uri="{FF2B5EF4-FFF2-40B4-BE49-F238E27FC236}">
                <a16:creationId xmlns:a16="http://schemas.microsoft.com/office/drawing/2014/main" id="{2B69026C-30B4-8D76-3718-5AB6DC7CC5C1}"/>
              </a:ext>
            </a:extLst>
          </p:cNvPr>
          <p:cNvSpPr txBox="1">
            <a:spLocks/>
          </p:cNvSpPr>
          <p:nvPr/>
        </p:nvSpPr>
        <p:spPr>
          <a:xfrm>
            <a:off x="494269" y="390412"/>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Prehistoric rock art </a:t>
            </a:r>
          </a:p>
        </p:txBody>
      </p:sp>
      <p:sp>
        <p:nvSpPr>
          <p:cNvPr id="8" name="Text ">
            <a:extLst>
              <a:ext uri="{FF2B5EF4-FFF2-40B4-BE49-F238E27FC236}">
                <a16:creationId xmlns:a16="http://schemas.microsoft.com/office/drawing/2014/main" id="{A8727DAB-5EAC-D3B8-1C09-E2F030D555AE}"/>
              </a:ext>
            </a:extLst>
          </p:cNvPr>
          <p:cNvSpPr txBox="1"/>
          <p:nvPr/>
        </p:nvSpPr>
        <p:spPr>
          <a:xfrm>
            <a:off x="543036" y="1279373"/>
            <a:ext cx="2773188"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Over 5,000 sites like this have been found in Britain, especially in upland areas where </a:t>
            </a:r>
          </a:p>
          <a:p>
            <a:pPr>
              <a:lnSpc>
                <a:spcPct val="150000"/>
              </a:lnSpc>
            </a:pPr>
            <a:r>
              <a:rPr lang="en-GB" sz="1300" dirty="0">
                <a:latin typeface="Linkpen 17a Print" panose="03050602060000000000" pitchFamily="66" charset="77"/>
              </a:rPr>
              <a:t>rocks are exposed.</a:t>
            </a:r>
          </a:p>
        </p:txBody>
      </p:sp>
      <p:sp>
        <p:nvSpPr>
          <p:cNvPr id="9" name="Text ">
            <a:extLst>
              <a:ext uri="{FF2B5EF4-FFF2-40B4-BE49-F238E27FC236}">
                <a16:creationId xmlns:a16="http://schemas.microsoft.com/office/drawing/2014/main" id="{B36A26D0-BF32-72CB-4D34-340374A9DF4C}"/>
              </a:ext>
            </a:extLst>
          </p:cNvPr>
          <p:cNvSpPr txBox="1"/>
          <p:nvPr/>
        </p:nvSpPr>
        <p:spPr>
          <a:xfrm>
            <a:off x="543036" y="2931597"/>
            <a:ext cx="2309892"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There’s even one you can visit at Cliffe Castle Museum in Keighley (north-west of Bradford).</a:t>
            </a:r>
          </a:p>
        </p:txBody>
      </p:sp>
      <p:grpSp>
        <p:nvGrpSpPr>
          <p:cNvPr id="5" name="Group 4" descr="A photograph of a large grey rock, there are circular markings carved into its side. ">
            <a:extLst>
              <a:ext uri="{FF2B5EF4-FFF2-40B4-BE49-F238E27FC236}">
                <a16:creationId xmlns:a16="http://schemas.microsoft.com/office/drawing/2014/main" id="{FB20F0D7-BF40-C51B-B454-0A5B8D01235E}"/>
              </a:ext>
            </a:extLst>
          </p:cNvPr>
          <p:cNvGrpSpPr/>
          <p:nvPr/>
        </p:nvGrpSpPr>
        <p:grpSpPr>
          <a:xfrm>
            <a:off x="6766617" y="724764"/>
            <a:ext cx="4797002" cy="5115204"/>
            <a:chOff x="6766617" y="724764"/>
            <a:chExt cx="4797002" cy="5115204"/>
          </a:xfrm>
        </p:grpSpPr>
        <p:pic>
          <p:nvPicPr>
            <p:cNvPr id="3" name="Picture 2">
              <a:extLst>
                <a:ext uri="{FF2B5EF4-FFF2-40B4-BE49-F238E27FC236}">
                  <a16:creationId xmlns:a16="http://schemas.microsoft.com/office/drawing/2014/main" id="{B85E5A82-18DB-5FAC-7DBB-1EFA0368D47F}"/>
                </a:ext>
              </a:extLst>
            </p:cNvPr>
            <p:cNvPicPr>
              <a:picLocks noChangeAspect="1"/>
            </p:cNvPicPr>
            <p:nvPr/>
          </p:nvPicPr>
          <p:blipFill>
            <a:blip r:embed="rId4"/>
            <a:stretch>
              <a:fillRect/>
            </a:stretch>
          </p:blipFill>
          <p:spPr>
            <a:xfrm>
              <a:off x="6845025" y="805907"/>
              <a:ext cx="4718594" cy="5034061"/>
            </a:xfrm>
            <a:prstGeom prst="rect">
              <a:avLst/>
            </a:prstGeom>
            <a:ln w="19050">
              <a:solidFill>
                <a:schemeClr val="tx1"/>
              </a:solidFill>
            </a:ln>
          </p:spPr>
        </p:pic>
        <p:sp>
          <p:nvSpPr>
            <p:cNvPr id="4" name="Text ">
              <a:extLst>
                <a:ext uri="{FF2B5EF4-FFF2-40B4-BE49-F238E27FC236}">
                  <a16:creationId xmlns:a16="http://schemas.microsoft.com/office/drawing/2014/main" id="{4E88E0E1-0C8D-B3C5-A024-F785B6524973}"/>
                </a:ext>
              </a:extLst>
            </p:cNvPr>
            <p:cNvSpPr txBox="1"/>
            <p:nvPr/>
          </p:nvSpPr>
          <p:spPr>
            <a:xfrm>
              <a:off x="6766617" y="724764"/>
              <a:ext cx="1578825" cy="257956"/>
            </a:xfrm>
            <a:prstGeom prst="rect">
              <a:avLst/>
            </a:prstGeom>
            <a:noFill/>
          </p:spPr>
          <p:txBody>
            <a:bodyPr wrap="square">
              <a:spAutoFit/>
            </a:bodyPr>
            <a:lstStyle/>
            <a:p>
              <a:pPr>
                <a:lnSpc>
                  <a:spcPct val="150000"/>
                </a:lnSpc>
              </a:pPr>
              <a:r>
                <a:rPr lang="en-GB" sz="800" dirty="0">
                  <a:solidFill>
                    <a:schemeClr val="bg1"/>
                  </a:solidFill>
                  <a:latin typeface="Calibri" panose="020F0502020204030204" pitchFamily="34" charset="0"/>
                  <a:cs typeface="Calibri" panose="020F0502020204030204" pitchFamily="34" charset="0"/>
                </a:rPr>
                <a:t>© </a:t>
              </a:r>
              <a:r>
                <a:rPr lang="en-GB" sz="800" dirty="0" err="1">
                  <a:solidFill>
                    <a:schemeClr val="bg1"/>
                  </a:solidFill>
                  <a:latin typeface="Calibri" panose="020F0502020204030204" pitchFamily="34" charset="0"/>
                  <a:cs typeface="Calibri" panose="020F0502020204030204" pitchFamily="34" charset="0"/>
                </a:rPr>
                <a:t>Megalithic.co.uk</a:t>
              </a:r>
              <a:endParaRPr lang="en-GB" sz="800" dirty="0">
                <a:solidFill>
                  <a:schemeClr val="bg1"/>
                </a:solidFill>
                <a:latin typeface="Calibri" panose="020F0502020204030204" pitchFamily="34" charset="0"/>
                <a:cs typeface="Calibri" panose="020F0502020204030204" pitchFamily="34" charset="0"/>
              </a:endParaRPr>
            </a:p>
          </p:txBody>
        </p:sp>
      </p:grpSp>
      <p:pic>
        <p:nvPicPr>
          <p:cNvPr id="6" name="Picture 5" descr="A yellow circle highlighting the circular markings on the rock. ">
            <a:extLst>
              <a:ext uri="{FF2B5EF4-FFF2-40B4-BE49-F238E27FC236}">
                <a16:creationId xmlns:a16="http://schemas.microsoft.com/office/drawing/2014/main" id="{0150D1EA-443A-8E98-57BF-19F4FFEFFA1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91249" y="1250717"/>
            <a:ext cx="6333173" cy="4077052"/>
          </a:xfrm>
          <a:prstGeom prst="rect">
            <a:avLst/>
          </a:prstGeom>
        </p:spPr>
      </p:pic>
      <p:pic>
        <p:nvPicPr>
          <p:cNvPr id="7" name="Picture 6" descr="A timeline highlighting the Bronze Age (2,000 BC to 900 BC). It spans from 3,000 BC to AD 500. ">
            <a:extLst>
              <a:ext uri="{FF2B5EF4-FFF2-40B4-BE49-F238E27FC236}">
                <a16:creationId xmlns:a16="http://schemas.microsoft.com/office/drawing/2014/main" id="{FF6F9EEB-40D1-4B7D-CC76-5CEDB7EB743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5329238"/>
            <a:ext cx="12193280" cy="1528762"/>
          </a:xfrm>
          <a:prstGeom prst="rect">
            <a:avLst/>
          </a:prstGeom>
        </p:spPr>
      </p:pic>
      <p:pic>
        <p:nvPicPr>
          <p:cNvPr id="10" name="Logo">
            <a:extLst>
              <a:ext uri="{FF2B5EF4-FFF2-40B4-BE49-F238E27FC236}">
                <a16:creationId xmlns:a16="http://schemas.microsoft.com/office/drawing/2014/main" id="{54C34F8E-FE65-2A28-0CDF-0C85AF4D473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Tree>
    <p:extLst>
      <p:ext uri="{BB962C8B-B14F-4D97-AF65-F5344CB8AC3E}">
        <p14:creationId xmlns:p14="http://schemas.microsoft.com/office/powerpoint/2010/main" val="18519568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829D6B8-1553-D611-D2EE-5BCFE9543D6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0E64993-0C07-2D34-E853-30F98C903531}"/>
              </a:ext>
            </a:extLst>
          </p:cNvPr>
          <p:cNvSpPr>
            <a:spLocks noGrp="1"/>
          </p:cNvSpPr>
          <p:nvPr>
            <p:ph type="ctrTitle"/>
          </p:nvPr>
        </p:nvSpPr>
        <p:spPr>
          <a:xfrm>
            <a:off x="1524000" y="-1280448"/>
            <a:ext cx="9144000" cy="921925"/>
          </a:xfrm>
        </p:spPr>
        <p:txBody>
          <a:bodyPr>
            <a:normAutofit/>
          </a:bodyPr>
          <a:lstStyle/>
          <a:p>
            <a:r>
              <a:rPr lang="en-US" dirty="0"/>
              <a:t>Iron Age</a:t>
            </a:r>
          </a:p>
        </p:txBody>
      </p:sp>
      <p:sp>
        <p:nvSpPr>
          <p:cNvPr id="2" name="Title">
            <a:extLst>
              <a:ext uri="{FF2B5EF4-FFF2-40B4-BE49-F238E27FC236}">
                <a16:creationId xmlns:a16="http://schemas.microsoft.com/office/drawing/2014/main" id="{88ECACCB-B490-9F6A-C5E1-DA999DA2DF65}"/>
              </a:ext>
            </a:extLst>
          </p:cNvPr>
          <p:cNvSpPr txBox="1">
            <a:spLocks/>
          </p:cNvSpPr>
          <p:nvPr/>
        </p:nvSpPr>
        <p:spPr>
          <a:xfrm>
            <a:off x="494269" y="390412"/>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Iron Age</a:t>
            </a:r>
          </a:p>
        </p:txBody>
      </p:sp>
      <p:sp>
        <p:nvSpPr>
          <p:cNvPr id="8" name="Text ">
            <a:extLst>
              <a:ext uri="{FF2B5EF4-FFF2-40B4-BE49-F238E27FC236}">
                <a16:creationId xmlns:a16="http://schemas.microsoft.com/office/drawing/2014/main" id="{A3C9F083-808F-8529-5F1A-2FE0D7EBBF7D}"/>
              </a:ext>
            </a:extLst>
          </p:cNvPr>
          <p:cNvSpPr txBox="1"/>
          <p:nvPr/>
        </p:nvSpPr>
        <p:spPr>
          <a:xfrm>
            <a:off x="543036" y="1181586"/>
            <a:ext cx="4132659"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By the Iron Age we know that a tribe called the Brigantes lived in this area and built many Hill Forts, such as the one at Castle Hill, near Huddersfield. </a:t>
            </a:r>
          </a:p>
        </p:txBody>
      </p:sp>
      <p:pic>
        <p:nvPicPr>
          <p:cNvPr id="16" name="Picture 15" descr="An illustration of an Iron Age settlement with huts with smoke coming from he top. It is surrounded by a trench and is sitting on a hill, surrounded by spiked fences.">
            <a:extLst>
              <a:ext uri="{FF2B5EF4-FFF2-40B4-BE49-F238E27FC236}">
                <a16:creationId xmlns:a16="http://schemas.microsoft.com/office/drawing/2014/main" id="{1525324F-F19C-827F-5D99-3CF7D27E3C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4636436" y="329895"/>
            <a:ext cx="4050364" cy="2806793"/>
          </a:xfrm>
          <a:prstGeom prst="rect">
            <a:avLst/>
          </a:prstGeom>
        </p:spPr>
      </p:pic>
      <p:pic>
        <p:nvPicPr>
          <p:cNvPr id="13" name="Picture 12" descr="An illustration of an Iron Age man. He wears a brown cloak and holds a large staff and shield. ">
            <a:extLst>
              <a:ext uri="{FF2B5EF4-FFF2-40B4-BE49-F238E27FC236}">
                <a16:creationId xmlns:a16="http://schemas.microsoft.com/office/drawing/2014/main" id="{5C7A2E14-BE4D-3C7D-A57B-DEB293E3609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7304" y="2634887"/>
            <a:ext cx="2207764" cy="4514877"/>
          </a:xfrm>
          <a:prstGeom prst="rect">
            <a:avLst/>
          </a:prstGeom>
        </p:spPr>
      </p:pic>
      <p:sp>
        <p:nvSpPr>
          <p:cNvPr id="9" name="Text ">
            <a:extLst>
              <a:ext uri="{FF2B5EF4-FFF2-40B4-BE49-F238E27FC236}">
                <a16:creationId xmlns:a16="http://schemas.microsoft.com/office/drawing/2014/main" id="{E6D89E4E-00F3-5F32-8A50-B614BDA6C219}"/>
              </a:ext>
            </a:extLst>
          </p:cNvPr>
          <p:cNvSpPr txBox="1"/>
          <p:nvPr/>
        </p:nvSpPr>
        <p:spPr>
          <a:xfrm>
            <a:off x="3125943" y="3473777"/>
            <a:ext cx="4514513"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However, no Iron Age artefacts or settlements have been found in Bradford itself</a:t>
            </a:r>
          </a:p>
        </p:txBody>
      </p:sp>
      <p:sp>
        <p:nvSpPr>
          <p:cNvPr id="19" name="Main question">
            <a:extLst>
              <a:ext uri="{FF2B5EF4-FFF2-40B4-BE49-F238E27FC236}">
                <a16:creationId xmlns:a16="http://schemas.microsoft.com/office/drawing/2014/main" id="{9BA6DD11-E1AC-629C-79A0-E9D33461E5CA}"/>
              </a:ext>
            </a:extLst>
          </p:cNvPr>
          <p:cNvSpPr txBox="1"/>
          <p:nvPr/>
        </p:nvSpPr>
        <p:spPr>
          <a:xfrm>
            <a:off x="3125943" y="4241985"/>
            <a:ext cx="4514514" cy="830997"/>
          </a:xfrm>
          <a:prstGeom prst="rect">
            <a:avLst/>
          </a:prstGeom>
          <a:noFill/>
        </p:spPr>
        <p:txBody>
          <a:bodyPr wrap="square">
            <a:spAutoFit/>
          </a:bodyPr>
          <a:lstStyle/>
          <a:p>
            <a:r>
              <a:rPr lang="en-GB" sz="2400" dirty="0">
                <a:solidFill>
                  <a:srgbClr val="F9B71C"/>
                </a:solidFill>
                <a:latin typeface="Superclarendon Rg" panose="02000505080000020003" pitchFamily="2" charset="77"/>
              </a:rPr>
              <a:t>Does that mean Iron Age people didn't live here?</a:t>
            </a:r>
          </a:p>
        </p:txBody>
      </p:sp>
      <p:pic>
        <p:nvPicPr>
          <p:cNvPr id="17" name="Picture 16" descr="A map of the uk and Ireland showing the Iron Age tribes and their boundaries.">
            <a:extLst>
              <a:ext uri="{FF2B5EF4-FFF2-40B4-BE49-F238E27FC236}">
                <a16:creationId xmlns:a16="http://schemas.microsoft.com/office/drawing/2014/main" id="{D595A815-1BE6-8EF2-7FE7-598CD586FC33}"/>
              </a:ext>
            </a:extLst>
          </p:cNvPr>
          <p:cNvPicPr>
            <a:picLocks noChangeAspect="1"/>
          </p:cNvPicPr>
          <p:nvPr/>
        </p:nvPicPr>
        <p:blipFill>
          <a:blip r:embed="rId6"/>
          <a:stretch>
            <a:fillRect/>
          </a:stretch>
        </p:blipFill>
        <p:spPr>
          <a:xfrm>
            <a:off x="8035495" y="984682"/>
            <a:ext cx="3613469" cy="4514877"/>
          </a:xfrm>
          <a:prstGeom prst="rect">
            <a:avLst/>
          </a:prstGeom>
        </p:spPr>
      </p:pic>
      <p:pic>
        <p:nvPicPr>
          <p:cNvPr id="4" name="Picture 3" descr="A timeline highlighting the Iron Age (900 BC to AD 43). It spans from 2,000 BC to AD 1500. ">
            <a:extLst>
              <a:ext uri="{FF2B5EF4-FFF2-40B4-BE49-F238E27FC236}">
                <a16:creationId xmlns:a16="http://schemas.microsoft.com/office/drawing/2014/main" id="{A790DFE6-6B23-5616-E31D-0E296540D938}"/>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0" y="5354424"/>
            <a:ext cx="12193280" cy="1503575"/>
          </a:xfrm>
          <a:prstGeom prst="rect">
            <a:avLst/>
          </a:prstGeom>
        </p:spPr>
      </p:pic>
      <p:pic>
        <p:nvPicPr>
          <p:cNvPr id="10" name="Logo">
            <a:extLst>
              <a:ext uri="{FF2B5EF4-FFF2-40B4-BE49-F238E27FC236}">
                <a16:creationId xmlns:a16="http://schemas.microsoft.com/office/drawing/2014/main" id="{E9C976DC-57AF-4A47-882B-EADDA66DC926}"/>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Tree>
    <p:extLst>
      <p:ext uri="{BB962C8B-B14F-4D97-AF65-F5344CB8AC3E}">
        <p14:creationId xmlns:p14="http://schemas.microsoft.com/office/powerpoint/2010/main" val="11704360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2" presetClass="entr" presetSubtype="8" accel="50000" decel="5000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896C4C1-53F7-7700-FAE0-5058D2D462D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8DF4D96-79AE-6B47-969D-42D04FB0A583}"/>
              </a:ext>
            </a:extLst>
          </p:cNvPr>
          <p:cNvSpPr>
            <a:spLocks noGrp="1"/>
          </p:cNvSpPr>
          <p:nvPr>
            <p:ph type="ctrTitle"/>
          </p:nvPr>
        </p:nvSpPr>
        <p:spPr>
          <a:xfrm>
            <a:off x="1524000" y="-1280448"/>
            <a:ext cx="9144000" cy="921925"/>
          </a:xfrm>
        </p:spPr>
        <p:txBody>
          <a:bodyPr>
            <a:normAutofit/>
          </a:bodyPr>
          <a:lstStyle/>
          <a:p>
            <a:r>
              <a:rPr lang="en-US" dirty="0"/>
              <a:t>Roman Rule</a:t>
            </a:r>
          </a:p>
        </p:txBody>
      </p:sp>
      <p:sp>
        <p:nvSpPr>
          <p:cNvPr id="11" name="Slide Question">
            <a:extLst>
              <a:ext uri="{FF2B5EF4-FFF2-40B4-BE49-F238E27FC236}">
                <a16:creationId xmlns:a16="http://schemas.microsoft.com/office/drawing/2014/main" id="{21BD0A53-FDA9-B1C0-0070-17B5F742BC1C}"/>
              </a:ext>
            </a:extLst>
          </p:cNvPr>
          <p:cNvSpPr txBox="1"/>
          <p:nvPr/>
        </p:nvSpPr>
        <p:spPr>
          <a:xfrm>
            <a:off x="0" y="-107477"/>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connected was Bradford to the Roman Empire?</a:t>
            </a:r>
          </a:p>
        </p:txBody>
      </p:sp>
      <p:sp>
        <p:nvSpPr>
          <p:cNvPr id="8" name="Text ">
            <a:extLst>
              <a:ext uri="{FF2B5EF4-FFF2-40B4-BE49-F238E27FC236}">
                <a16:creationId xmlns:a16="http://schemas.microsoft.com/office/drawing/2014/main" id="{F62889C7-8AFF-A441-F1B0-6D3DA44EE48A}"/>
              </a:ext>
            </a:extLst>
          </p:cNvPr>
          <p:cNvSpPr txBox="1"/>
          <p:nvPr/>
        </p:nvSpPr>
        <p:spPr>
          <a:xfrm>
            <a:off x="543037" y="705409"/>
            <a:ext cx="3348072"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55 BC, Julius Caesar lead the first Roman military expedition to Britain following up with a second the next year.</a:t>
            </a:r>
          </a:p>
        </p:txBody>
      </p:sp>
      <p:sp>
        <p:nvSpPr>
          <p:cNvPr id="3" name="Text ">
            <a:extLst>
              <a:ext uri="{FF2B5EF4-FFF2-40B4-BE49-F238E27FC236}">
                <a16:creationId xmlns:a16="http://schemas.microsoft.com/office/drawing/2014/main" id="{084DCC5A-0AC3-C9C4-D921-35E860DC5A0F}"/>
              </a:ext>
            </a:extLst>
          </p:cNvPr>
          <p:cNvSpPr txBox="1"/>
          <p:nvPr/>
        </p:nvSpPr>
        <p:spPr>
          <a:xfrm>
            <a:off x="543035" y="2105434"/>
            <a:ext cx="3557625"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It wasn’t until AD 43 that the Romans, under the orders of Emperor Claudius, returned to conquer Britain.</a:t>
            </a:r>
          </a:p>
        </p:txBody>
      </p:sp>
      <p:sp>
        <p:nvSpPr>
          <p:cNvPr id="5" name="Text ">
            <a:extLst>
              <a:ext uri="{FF2B5EF4-FFF2-40B4-BE49-F238E27FC236}">
                <a16:creationId xmlns:a16="http://schemas.microsoft.com/office/drawing/2014/main" id="{19CF4704-B82A-0367-9102-C18795D117AB}"/>
              </a:ext>
            </a:extLst>
          </p:cNvPr>
          <p:cNvSpPr txBox="1"/>
          <p:nvPr/>
        </p:nvSpPr>
        <p:spPr>
          <a:xfrm>
            <a:off x="543036" y="3505459"/>
            <a:ext cx="3348072" cy="1867819"/>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For nearly 400 years, the Romans ruled Britain taking and founding cities, building roads and villas, and taking over and creating new farmsteads.</a:t>
            </a:r>
          </a:p>
        </p:txBody>
      </p:sp>
      <p:pic>
        <p:nvPicPr>
          <p:cNvPr id="7" name="Picture 6" descr="A map of Europe with red marking the Roman Empire at the time. The red covers England, most of Central Europe, The norther area of Africa, and some of East Asia.">
            <a:extLst>
              <a:ext uri="{FF2B5EF4-FFF2-40B4-BE49-F238E27FC236}">
                <a16:creationId xmlns:a16="http://schemas.microsoft.com/office/drawing/2014/main" id="{7CE1FDE2-3406-922C-2985-96311622898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55338">
            <a:off x="3790463" y="569306"/>
            <a:ext cx="6495070" cy="4593439"/>
          </a:xfrm>
          <a:prstGeom prst="rect">
            <a:avLst/>
          </a:prstGeom>
        </p:spPr>
      </p:pic>
      <p:pic>
        <p:nvPicPr>
          <p:cNvPr id="20" name="Picture 19" descr="An illustration of a Roman Soldier. He wears silver armour and holds a red and gold shield. ">
            <a:extLst>
              <a:ext uri="{FF2B5EF4-FFF2-40B4-BE49-F238E27FC236}">
                <a16:creationId xmlns:a16="http://schemas.microsoft.com/office/drawing/2014/main" id="{EF181F8E-6B1C-9984-5023-D29969FB35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33320" y="2304336"/>
            <a:ext cx="2251592" cy="4887798"/>
          </a:xfrm>
          <a:prstGeom prst="rect">
            <a:avLst/>
          </a:prstGeom>
        </p:spPr>
      </p:pic>
      <p:pic>
        <p:nvPicPr>
          <p:cNvPr id="15" name="Picture 14" descr="A timeline highlighting the Roman period (AD 43 to AD 410). It spans from 400 BC to AD 900. ">
            <a:extLst>
              <a:ext uri="{FF2B5EF4-FFF2-40B4-BE49-F238E27FC236}">
                <a16:creationId xmlns:a16="http://schemas.microsoft.com/office/drawing/2014/main" id="{F0E941CD-EAD1-2741-D135-1D9B94046B6F}"/>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 y="5373278"/>
            <a:ext cx="12191999" cy="1484001"/>
          </a:xfrm>
          <a:prstGeom prst="rect">
            <a:avLst/>
          </a:prstGeom>
        </p:spPr>
      </p:pic>
      <p:pic>
        <p:nvPicPr>
          <p:cNvPr id="10" name="Logo">
            <a:extLst>
              <a:ext uri="{FF2B5EF4-FFF2-40B4-BE49-F238E27FC236}">
                <a16:creationId xmlns:a16="http://schemas.microsoft.com/office/drawing/2014/main" id="{FA934C5F-1A8C-1BF1-3A6D-73F643D7896E}"/>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Tree>
    <p:extLst>
      <p:ext uri="{BB962C8B-B14F-4D97-AF65-F5344CB8AC3E}">
        <p14:creationId xmlns:p14="http://schemas.microsoft.com/office/powerpoint/2010/main" val="23576372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500"/>
                            </p:stCondLst>
                            <p:childTnLst>
                              <p:par>
                                <p:cTn id="22" presetID="2" presetClass="entr" presetSubtype="2" accel="50000" decel="5000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1000" fill="hold"/>
                                        <p:tgtEl>
                                          <p:spTgt spid="20"/>
                                        </p:tgtEl>
                                        <p:attrNameLst>
                                          <p:attrName>ppt_x</p:attrName>
                                        </p:attrNameLst>
                                      </p:cBhvr>
                                      <p:tavLst>
                                        <p:tav tm="0">
                                          <p:val>
                                            <p:strVal val="1+#ppt_w/2"/>
                                          </p:val>
                                        </p:tav>
                                        <p:tav tm="100000">
                                          <p:val>
                                            <p:strVal val="#ppt_x"/>
                                          </p:val>
                                        </p:tav>
                                      </p:tavLst>
                                    </p:anim>
                                    <p:anim calcmode="lin" valueType="num">
                                      <p:cBhvr additive="base">
                                        <p:cTn id="25"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BC47CBA-707E-33BC-62A0-C897BB90587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5372EA1-24D5-9FB3-0165-4FEE35EE5E94}"/>
              </a:ext>
            </a:extLst>
          </p:cNvPr>
          <p:cNvSpPr>
            <a:spLocks noGrp="1"/>
          </p:cNvSpPr>
          <p:nvPr>
            <p:ph type="ctrTitle"/>
          </p:nvPr>
        </p:nvSpPr>
        <p:spPr>
          <a:xfrm>
            <a:off x="1524000" y="-1280448"/>
            <a:ext cx="9144000" cy="921925"/>
          </a:xfrm>
        </p:spPr>
        <p:txBody>
          <a:bodyPr>
            <a:normAutofit/>
          </a:bodyPr>
          <a:lstStyle/>
          <a:p>
            <a:r>
              <a:rPr lang="en-US" dirty="0"/>
              <a:t>A Roman Road</a:t>
            </a:r>
          </a:p>
        </p:txBody>
      </p:sp>
      <p:sp>
        <p:nvSpPr>
          <p:cNvPr id="16" name="Slide Question">
            <a:extLst>
              <a:ext uri="{FF2B5EF4-FFF2-40B4-BE49-F238E27FC236}">
                <a16:creationId xmlns:a16="http://schemas.microsoft.com/office/drawing/2014/main" id="{CAB21141-BC2C-CCA2-5C61-D72543271B0E}"/>
              </a:ext>
            </a:extLst>
          </p:cNvPr>
          <p:cNvSpPr txBox="1"/>
          <p:nvPr/>
        </p:nvSpPr>
        <p:spPr>
          <a:xfrm>
            <a:off x="0" y="-107477"/>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connected was Bradford to the Roman Empire?</a:t>
            </a:r>
          </a:p>
        </p:txBody>
      </p:sp>
      <p:sp>
        <p:nvSpPr>
          <p:cNvPr id="2" name="Title">
            <a:extLst>
              <a:ext uri="{FF2B5EF4-FFF2-40B4-BE49-F238E27FC236}">
                <a16:creationId xmlns:a16="http://schemas.microsoft.com/office/drawing/2014/main" id="{0B6DCF22-8784-6073-213D-E6B6D1FAD046}"/>
              </a:ext>
            </a:extLst>
          </p:cNvPr>
          <p:cNvSpPr txBox="1">
            <a:spLocks/>
          </p:cNvSpPr>
          <p:nvPr/>
        </p:nvSpPr>
        <p:spPr>
          <a:xfrm>
            <a:off x="494269" y="604315"/>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A Roman Road</a:t>
            </a:r>
          </a:p>
        </p:txBody>
      </p:sp>
      <p:sp>
        <p:nvSpPr>
          <p:cNvPr id="3" name="Text ">
            <a:extLst>
              <a:ext uri="{FF2B5EF4-FFF2-40B4-BE49-F238E27FC236}">
                <a16:creationId xmlns:a16="http://schemas.microsoft.com/office/drawing/2014/main" id="{439851B2-3D3E-6AAF-29A0-DAC87F9627CB}"/>
              </a:ext>
            </a:extLst>
          </p:cNvPr>
          <p:cNvSpPr txBox="1"/>
          <p:nvPr/>
        </p:nvSpPr>
        <p:spPr>
          <a:xfrm>
            <a:off x="543035" y="1451650"/>
            <a:ext cx="3557625"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There is no concrete evidence of a Roman town having been built at Bradford, but a Roman road passed through the site (marked in orange). </a:t>
            </a:r>
          </a:p>
        </p:txBody>
      </p:sp>
      <p:sp>
        <p:nvSpPr>
          <p:cNvPr id="5" name="Text ">
            <a:extLst>
              <a:ext uri="{FF2B5EF4-FFF2-40B4-BE49-F238E27FC236}">
                <a16:creationId xmlns:a16="http://schemas.microsoft.com/office/drawing/2014/main" id="{33691C31-64FE-EC33-D07A-60C7E5840793}"/>
              </a:ext>
            </a:extLst>
          </p:cNvPr>
          <p:cNvSpPr txBox="1"/>
          <p:nvPr/>
        </p:nvSpPr>
        <p:spPr>
          <a:xfrm>
            <a:off x="543035" y="3168428"/>
            <a:ext cx="2784626"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This road is thought to have led to the Roman fort at Elslack.</a:t>
            </a:r>
          </a:p>
        </p:txBody>
      </p:sp>
      <p:sp>
        <p:nvSpPr>
          <p:cNvPr id="4" name="Text ">
            <a:extLst>
              <a:ext uri="{FF2B5EF4-FFF2-40B4-BE49-F238E27FC236}">
                <a16:creationId xmlns:a16="http://schemas.microsoft.com/office/drawing/2014/main" id="{00C56E98-600A-9703-F5E1-179E3F117C06}"/>
              </a:ext>
            </a:extLst>
          </p:cNvPr>
          <p:cNvSpPr txBox="1"/>
          <p:nvPr/>
        </p:nvSpPr>
        <p:spPr>
          <a:xfrm>
            <a:off x="543035" y="4278204"/>
            <a:ext cx="3052207"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nearest evidence of Roman settlement is Ilkley Roman Fort, known as Verbeia.</a:t>
            </a:r>
          </a:p>
        </p:txBody>
      </p:sp>
      <p:pic>
        <p:nvPicPr>
          <p:cNvPr id="13" name="Picture 12" descr="An illustration of a Roman man wearing a blue cloak, a brown gown and sandals. ">
            <a:extLst>
              <a:ext uri="{FF2B5EF4-FFF2-40B4-BE49-F238E27FC236}">
                <a16:creationId xmlns:a16="http://schemas.microsoft.com/office/drawing/2014/main" id="{7CC3DB66-9290-ACCD-1F78-C9B6E49BF6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43047" y="1969709"/>
            <a:ext cx="1796690" cy="5097837"/>
          </a:xfrm>
          <a:prstGeom prst="rect">
            <a:avLst/>
          </a:prstGeom>
        </p:spPr>
      </p:pic>
      <p:grpSp>
        <p:nvGrpSpPr>
          <p:cNvPr id="7" name="Group 6" descr="A shot from Google Earth, a map showing a Roman road starting at Elsack and ending at Bradford. ">
            <a:extLst>
              <a:ext uri="{FF2B5EF4-FFF2-40B4-BE49-F238E27FC236}">
                <a16:creationId xmlns:a16="http://schemas.microsoft.com/office/drawing/2014/main" id="{CE300600-04D9-8225-5916-D21779EBA35A}"/>
              </a:ext>
            </a:extLst>
          </p:cNvPr>
          <p:cNvGrpSpPr/>
          <p:nvPr/>
        </p:nvGrpSpPr>
        <p:grpSpPr>
          <a:xfrm>
            <a:off x="5389985" y="829564"/>
            <a:ext cx="6290986" cy="4290384"/>
            <a:chOff x="5389985" y="829564"/>
            <a:chExt cx="6290986" cy="4290384"/>
          </a:xfrm>
        </p:grpSpPr>
        <p:pic>
          <p:nvPicPr>
            <p:cNvPr id="9" name="Picture 8">
              <a:extLst>
                <a:ext uri="{FF2B5EF4-FFF2-40B4-BE49-F238E27FC236}">
                  <a16:creationId xmlns:a16="http://schemas.microsoft.com/office/drawing/2014/main" id="{367143C2-720D-D51B-8AA1-C5BA587875C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389985" y="923655"/>
              <a:ext cx="6172650" cy="4196293"/>
            </a:xfrm>
            <a:prstGeom prst="rect">
              <a:avLst/>
            </a:prstGeom>
            <a:ln w="19050">
              <a:solidFill>
                <a:schemeClr val="tx1"/>
              </a:solidFill>
            </a:ln>
          </p:spPr>
        </p:pic>
        <p:sp>
          <p:nvSpPr>
            <p:cNvPr id="6" name="Text ">
              <a:extLst>
                <a:ext uri="{FF2B5EF4-FFF2-40B4-BE49-F238E27FC236}">
                  <a16:creationId xmlns:a16="http://schemas.microsoft.com/office/drawing/2014/main" id="{6663323A-C312-A6B8-0A54-00DD938305ED}"/>
                </a:ext>
              </a:extLst>
            </p:cNvPr>
            <p:cNvSpPr txBox="1"/>
            <p:nvPr/>
          </p:nvSpPr>
          <p:spPr>
            <a:xfrm>
              <a:off x="10587649" y="829564"/>
              <a:ext cx="1093322" cy="261610"/>
            </a:xfrm>
            <a:prstGeom prst="rect">
              <a:avLst/>
            </a:prstGeom>
            <a:noFill/>
          </p:spPr>
          <p:txBody>
            <a:bodyPr wrap="square">
              <a:spAutoFit/>
            </a:bodyPr>
            <a:lstStyle/>
            <a:p>
              <a:pPr>
                <a:lnSpc>
                  <a:spcPct val="150000"/>
                </a:lnSpc>
              </a:pPr>
              <a:r>
                <a:rPr lang="en-GB" sz="800" dirty="0">
                  <a:solidFill>
                    <a:schemeClr val="bg1">
                      <a:lumMod val="85000"/>
                    </a:schemeClr>
                  </a:solidFill>
                  <a:latin typeface="Calibri" panose="020F0502020204030204" pitchFamily="34" charset="0"/>
                  <a:cs typeface="Calibri" panose="020F0502020204030204" pitchFamily="34" charset="0"/>
                </a:rPr>
                <a:t>© Google Earth 2025</a:t>
              </a:r>
            </a:p>
          </p:txBody>
        </p:sp>
      </p:grpSp>
      <p:pic>
        <p:nvPicPr>
          <p:cNvPr id="15" name="Picture 14" descr="A timeline highlighting the Roman period (AD 43 to AD 410). It spans from 400 BC to AD 900. ">
            <a:extLst>
              <a:ext uri="{FF2B5EF4-FFF2-40B4-BE49-F238E27FC236}">
                <a16:creationId xmlns:a16="http://schemas.microsoft.com/office/drawing/2014/main" id="{EAF1191F-9C96-594E-C8F4-57AF0E78B85B}"/>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 y="5373278"/>
            <a:ext cx="12191999" cy="1484001"/>
          </a:xfrm>
          <a:prstGeom prst="rect">
            <a:avLst/>
          </a:prstGeom>
        </p:spPr>
      </p:pic>
      <p:pic>
        <p:nvPicPr>
          <p:cNvPr id="10" name="Logo">
            <a:extLst>
              <a:ext uri="{FF2B5EF4-FFF2-40B4-BE49-F238E27FC236}">
                <a16:creationId xmlns:a16="http://schemas.microsoft.com/office/drawing/2014/main" id="{24974530-97E2-CECB-FEA6-9BD67344144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Tree>
    <p:extLst>
      <p:ext uri="{BB962C8B-B14F-4D97-AF65-F5344CB8AC3E}">
        <p14:creationId xmlns:p14="http://schemas.microsoft.com/office/powerpoint/2010/main" val="35982442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2" presetClass="entr" presetSubtype="4" decel="5000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000" fill="hold"/>
                                        <p:tgtEl>
                                          <p:spTgt spid="13"/>
                                        </p:tgtEl>
                                        <p:attrNameLst>
                                          <p:attrName>ppt_x</p:attrName>
                                        </p:attrNameLst>
                                      </p:cBhvr>
                                      <p:tavLst>
                                        <p:tav tm="0">
                                          <p:val>
                                            <p:strVal val="#ppt_x"/>
                                          </p:val>
                                        </p:tav>
                                        <p:tav tm="100000">
                                          <p:val>
                                            <p:strVal val="#ppt_x"/>
                                          </p:val>
                                        </p:tav>
                                      </p:tavLst>
                                    </p:anim>
                                    <p:anim calcmode="lin" valueType="num">
                                      <p:cBhvr additive="base">
                                        <p:cTn id="15" dur="1000" fill="hold"/>
                                        <p:tgtEl>
                                          <p:spTgt spid="13"/>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1977922-FA33-F4F2-0ECF-5079183F6C5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4B9A6BF-6918-7B99-B706-1449E1F127B9}"/>
              </a:ext>
            </a:extLst>
          </p:cNvPr>
          <p:cNvSpPr>
            <a:spLocks noGrp="1"/>
          </p:cNvSpPr>
          <p:nvPr>
            <p:ph type="ctrTitle"/>
          </p:nvPr>
        </p:nvSpPr>
        <p:spPr>
          <a:xfrm>
            <a:off x="1524000" y="-1280448"/>
            <a:ext cx="9144000" cy="921925"/>
          </a:xfrm>
        </p:spPr>
        <p:txBody>
          <a:bodyPr>
            <a:normAutofit/>
          </a:bodyPr>
          <a:lstStyle/>
          <a:p>
            <a:r>
              <a:rPr lang="en-US" dirty="0"/>
              <a:t>Other Roman Evidence</a:t>
            </a:r>
          </a:p>
        </p:txBody>
      </p:sp>
      <p:sp>
        <p:nvSpPr>
          <p:cNvPr id="16" name="Slide Question">
            <a:extLst>
              <a:ext uri="{FF2B5EF4-FFF2-40B4-BE49-F238E27FC236}">
                <a16:creationId xmlns:a16="http://schemas.microsoft.com/office/drawing/2014/main" id="{6CC6DB2D-E0F4-663F-8E4C-49BADCC1C1E6}"/>
              </a:ext>
            </a:extLst>
          </p:cNvPr>
          <p:cNvSpPr txBox="1"/>
          <p:nvPr/>
        </p:nvSpPr>
        <p:spPr>
          <a:xfrm>
            <a:off x="0" y="-107477"/>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connected was Bradford to the Roman Empire?</a:t>
            </a:r>
          </a:p>
        </p:txBody>
      </p:sp>
      <p:sp>
        <p:nvSpPr>
          <p:cNvPr id="2" name="Title">
            <a:extLst>
              <a:ext uri="{FF2B5EF4-FFF2-40B4-BE49-F238E27FC236}">
                <a16:creationId xmlns:a16="http://schemas.microsoft.com/office/drawing/2014/main" id="{0EB906F4-E169-F34A-12A9-FFD23B89D0A5}"/>
              </a:ext>
            </a:extLst>
          </p:cNvPr>
          <p:cNvSpPr txBox="1">
            <a:spLocks/>
          </p:cNvSpPr>
          <p:nvPr/>
        </p:nvSpPr>
        <p:spPr>
          <a:xfrm>
            <a:off x="494269" y="378497"/>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Other Roman Evidence</a:t>
            </a:r>
          </a:p>
        </p:txBody>
      </p:sp>
      <p:pic>
        <p:nvPicPr>
          <p:cNvPr id="7" name="Picture 6">
            <a:extLst>
              <a:ext uri="{FF2B5EF4-FFF2-40B4-BE49-F238E27FC236}">
                <a16:creationId xmlns:a16="http://schemas.microsoft.com/office/drawing/2014/main" id="{7E8D01E5-766A-D209-799C-89E9A12D6179}"/>
              </a:ext>
            </a:extLst>
          </p:cNvPr>
          <p:cNvPicPr>
            <a:picLocks noChangeAspect="1"/>
          </p:cNvPicPr>
          <p:nvPr/>
        </p:nvPicPr>
        <p:blipFill>
          <a:blip r:embed="rId4"/>
          <a:srcRect/>
          <a:stretch/>
        </p:blipFill>
        <p:spPr>
          <a:xfrm>
            <a:off x="630507" y="1432819"/>
            <a:ext cx="5201128" cy="2464034"/>
          </a:xfrm>
          <a:prstGeom prst="rect">
            <a:avLst/>
          </a:prstGeom>
          <a:ln w="19050">
            <a:solidFill>
              <a:schemeClr val="tx1"/>
            </a:solidFill>
          </a:ln>
        </p:spPr>
      </p:pic>
      <p:sp>
        <p:nvSpPr>
          <p:cNvPr id="8" name="Text ">
            <a:extLst>
              <a:ext uri="{FF2B5EF4-FFF2-40B4-BE49-F238E27FC236}">
                <a16:creationId xmlns:a16="http://schemas.microsoft.com/office/drawing/2014/main" id="{AF82E628-7626-A9B3-1CD6-235227CDF4B9}"/>
              </a:ext>
            </a:extLst>
          </p:cNvPr>
          <p:cNvSpPr txBox="1"/>
          <p:nvPr/>
        </p:nvSpPr>
        <p:spPr>
          <a:xfrm>
            <a:off x="4851642" y="1138788"/>
            <a:ext cx="1093322" cy="261610"/>
          </a:xfrm>
          <a:prstGeom prst="rect">
            <a:avLst/>
          </a:prstGeom>
          <a:noFill/>
        </p:spPr>
        <p:txBody>
          <a:bodyPr wrap="square">
            <a:spAutoFit/>
          </a:bodyPr>
          <a:lstStyle/>
          <a:p>
            <a:pPr>
              <a:lnSpc>
                <a:spcPct val="150000"/>
              </a:lnSpc>
            </a:pPr>
            <a:r>
              <a:rPr lang="en-GB" sz="800" dirty="0">
                <a:solidFill>
                  <a:schemeClr val="bg1"/>
                </a:solidFill>
                <a:latin typeface="Calibri" panose="020F0502020204030204" pitchFamily="34" charset="0"/>
                <a:cs typeface="Calibri" panose="020F0502020204030204" pitchFamily="34" charset="0"/>
              </a:rPr>
              <a:t>© Google Earth 2025</a:t>
            </a:r>
          </a:p>
        </p:txBody>
      </p:sp>
      <p:sp>
        <p:nvSpPr>
          <p:cNvPr id="3" name="Text ">
            <a:extLst>
              <a:ext uri="{FF2B5EF4-FFF2-40B4-BE49-F238E27FC236}">
                <a16:creationId xmlns:a16="http://schemas.microsoft.com/office/drawing/2014/main" id="{ECD4CC36-4244-7AEB-2D5C-B44C453C6A03}"/>
              </a:ext>
            </a:extLst>
          </p:cNvPr>
          <p:cNvSpPr txBox="1"/>
          <p:nvPr/>
        </p:nvSpPr>
        <p:spPr>
          <a:xfrm>
            <a:off x="6095999" y="1310488"/>
            <a:ext cx="5583250" cy="1267655"/>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In 1828 - a labourer who was digging at Low Moor, Bradford, turned up a large quantity of ancient silver and copper coins! They were mostly minted in Rome but some came from Greece and Egypt.</a:t>
            </a:r>
          </a:p>
        </p:txBody>
      </p:sp>
      <p:sp>
        <p:nvSpPr>
          <p:cNvPr id="5" name="Text ">
            <a:extLst>
              <a:ext uri="{FF2B5EF4-FFF2-40B4-BE49-F238E27FC236}">
                <a16:creationId xmlns:a16="http://schemas.microsoft.com/office/drawing/2014/main" id="{8F35B5A4-A9F2-B63D-4000-0D4C6EAF8A41}"/>
              </a:ext>
            </a:extLst>
          </p:cNvPr>
          <p:cNvSpPr txBox="1"/>
          <p:nvPr/>
        </p:nvSpPr>
        <p:spPr>
          <a:xfrm>
            <a:off x="6096000" y="2687867"/>
            <a:ext cx="5201128" cy="66749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Most of them date to the Age of Julius Caesar and Augustus Caesar. (44 B.C and 27 B.C)</a:t>
            </a:r>
          </a:p>
        </p:txBody>
      </p:sp>
      <p:sp>
        <p:nvSpPr>
          <p:cNvPr id="4" name="Text ">
            <a:extLst>
              <a:ext uri="{FF2B5EF4-FFF2-40B4-BE49-F238E27FC236}">
                <a16:creationId xmlns:a16="http://schemas.microsoft.com/office/drawing/2014/main" id="{0B7FF78C-DE43-F65D-1822-7CCE7B48627D}"/>
              </a:ext>
            </a:extLst>
          </p:cNvPr>
          <p:cNvSpPr txBox="1"/>
          <p:nvPr/>
        </p:nvSpPr>
        <p:spPr>
          <a:xfrm>
            <a:off x="6096001" y="3459115"/>
            <a:ext cx="3585327" cy="186781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A number of other Roman coins </a:t>
            </a:r>
          </a:p>
          <a:p>
            <a:pPr>
              <a:lnSpc>
                <a:spcPct val="150000"/>
              </a:lnSpc>
            </a:pPr>
            <a:r>
              <a:rPr lang="en-GB" sz="1250" dirty="0">
                <a:latin typeface="Linkpen 17a Print" panose="03050602060000000000" pitchFamily="66" charset="77"/>
              </a:rPr>
              <a:t>have been found in and around Bradford. These coins show that Bradford was connected to other parts of the Roman world through trade or people moving around.</a:t>
            </a:r>
          </a:p>
        </p:txBody>
      </p:sp>
      <p:pic>
        <p:nvPicPr>
          <p:cNvPr id="6" name="Picture 5" descr="An illustration of gold roman coins. ">
            <a:extLst>
              <a:ext uri="{FF2B5EF4-FFF2-40B4-BE49-F238E27FC236}">
                <a16:creationId xmlns:a16="http://schemas.microsoft.com/office/drawing/2014/main" id="{C1EDC5CF-DEA0-5539-3514-8E5F4B042BD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04705" y="3202490"/>
            <a:ext cx="2461910" cy="2154736"/>
          </a:xfrm>
          <a:prstGeom prst="rect">
            <a:avLst/>
          </a:prstGeom>
        </p:spPr>
      </p:pic>
      <p:pic>
        <p:nvPicPr>
          <p:cNvPr id="15" name="Picture 14" descr="A timeline highlighting the Roman period (AD 43 to AD 410). It spans from 400 BC to AD 900. ">
            <a:extLst>
              <a:ext uri="{FF2B5EF4-FFF2-40B4-BE49-F238E27FC236}">
                <a16:creationId xmlns:a16="http://schemas.microsoft.com/office/drawing/2014/main" id="{9E70F34B-82C8-8257-F78B-DD0F98044EA9}"/>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 y="5373278"/>
            <a:ext cx="12191999" cy="1484001"/>
          </a:xfrm>
          <a:prstGeom prst="rect">
            <a:avLst/>
          </a:prstGeom>
        </p:spPr>
      </p:pic>
      <p:pic>
        <p:nvPicPr>
          <p:cNvPr id="10" name="Logo">
            <a:extLst>
              <a:ext uri="{FF2B5EF4-FFF2-40B4-BE49-F238E27FC236}">
                <a16:creationId xmlns:a16="http://schemas.microsoft.com/office/drawing/2014/main" id="{1C5A959B-89FD-5749-9C89-280C963C4AF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
        <p:nvSpPr>
          <p:cNvPr id="9" name="Text ">
            <a:extLst>
              <a:ext uri="{FF2B5EF4-FFF2-40B4-BE49-F238E27FC236}">
                <a16:creationId xmlns:a16="http://schemas.microsoft.com/office/drawing/2014/main" id="{CA5DA9B6-6986-DDA4-0FCE-CB0FBD34903C}"/>
              </a:ext>
            </a:extLst>
          </p:cNvPr>
          <p:cNvSpPr txBox="1"/>
          <p:nvPr/>
        </p:nvSpPr>
        <p:spPr>
          <a:xfrm>
            <a:off x="3431318" y="3846732"/>
            <a:ext cx="2846023" cy="257956"/>
          </a:xfrm>
          <a:prstGeom prst="rect">
            <a:avLst/>
          </a:prstGeom>
          <a:noFill/>
        </p:spPr>
        <p:txBody>
          <a:bodyPr wrap="square">
            <a:spAutoFit/>
          </a:bodyPr>
          <a:lstStyle/>
          <a:p>
            <a:pPr>
              <a:lnSpc>
                <a:spcPct val="150000"/>
              </a:lnSpc>
            </a:pPr>
            <a:r>
              <a:rPr lang="en-GB" sz="800" dirty="0">
                <a:solidFill>
                  <a:schemeClr val="bg1">
                    <a:lumMod val="85000"/>
                  </a:schemeClr>
                </a:solidFill>
                <a:latin typeface="Calibri" panose="020F0502020204030204" pitchFamily="34" charset="0"/>
                <a:cs typeface="Calibri" panose="020F0502020204030204" pitchFamily="34" charset="0"/>
              </a:rPr>
              <a:t>© Classical Numismatic Group via Wikimedia Commons</a:t>
            </a:r>
          </a:p>
        </p:txBody>
      </p:sp>
      <p:sp>
        <p:nvSpPr>
          <p:cNvPr id="11" name="Text ">
            <a:extLst>
              <a:ext uri="{FF2B5EF4-FFF2-40B4-BE49-F238E27FC236}">
                <a16:creationId xmlns:a16="http://schemas.microsoft.com/office/drawing/2014/main" id="{ED1F826D-02F6-A501-F3B7-37AC9AE2F481}"/>
              </a:ext>
            </a:extLst>
          </p:cNvPr>
          <p:cNvSpPr txBox="1"/>
          <p:nvPr/>
        </p:nvSpPr>
        <p:spPr>
          <a:xfrm>
            <a:off x="10587649" y="829564"/>
            <a:ext cx="1093322" cy="261610"/>
          </a:xfrm>
          <a:prstGeom prst="rect">
            <a:avLst/>
          </a:prstGeom>
          <a:noFill/>
        </p:spPr>
        <p:txBody>
          <a:bodyPr wrap="square">
            <a:spAutoFit/>
          </a:bodyPr>
          <a:lstStyle/>
          <a:p>
            <a:pPr>
              <a:lnSpc>
                <a:spcPct val="150000"/>
              </a:lnSpc>
            </a:pPr>
            <a:r>
              <a:rPr lang="en-GB" sz="800" dirty="0">
                <a:solidFill>
                  <a:schemeClr val="bg1">
                    <a:lumMod val="85000"/>
                  </a:schemeClr>
                </a:solidFill>
                <a:latin typeface="Calibri" panose="020F0502020204030204" pitchFamily="34" charset="0"/>
                <a:cs typeface="Calibri" panose="020F0502020204030204" pitchFamily="34" charset="0"/>
              </a:rPr>
              <a:t>© Google Earth 2025</a:t>
            </a:r>
          </a:p>
        </p:txBody>
      </p:sp>
      <p:grpSp>
        <p:nvGrpSpPr>
          <p:cNvPr id="19" name="Caption" descr="Neolithic arrowheads&#10;">
            <a:extLst>
              <a:ext uri="{FF2B5EF4-FFF2-40B4-BE49-F238E27FC236}">
                <a16:creationId xmlns:a16="http://schemas.microsoft.com/office/drawing/2014/main" id="{877C168C-D70E-0CDC-AF55-9EF2333A3C2A}"/>
              </a:ext>
            </a:extLst>
          </p:cNvPr>
          <p:cNvGrpSpPr/>
          <p:nvPr/>
        </p:nvGrpSpPr>
        <p:grpSpPr>
          <a:xfrm>
            <a:off x="632555" y="4104688"/>
            <a:ext cx="5199080" cy="1177245"/>
            <a:chOff x="5121850" y="2417403"/>
            <a:chExt cx="5085751" cy="1177245"/>
          </a:xfrm>
        </p:grpSpPr>
        <p:pic>
          <p:nvPicPr>
            <p:cNvPr id="20" name="Picture 19">
              <a:extLst>
                <a:ext uri="{FF2B5EF4-FFF2-40B4-BE49-F238E27FC236}">
                  <a16:creationId xmlns:a16="http://schemas.microsoft.com/office/drawing/2014/main" id="{85FE0F11-A61D-F144-420C-5C8408320FD2}"/>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21" name="TextBox 20">
              <a:extLst>
                <a:ext uri="{FF2B5EF4-FFF2-40B4-BE49-F238E27FC236}">
                  <a16:creationId xmlns:a16="http://schemas.microsoft.com/office/drawing/2014/main" id="{D68DEE1F-4FA3-32E1-634E-E79491B64AF6}"/>
                </a:ext>
              </a:extLst>
            </p:cNvPr>
            <p:cNvSpPr txBox="1"/>
            <p:nvPr/>
          </p:nvSpPr>
          <p:spPr>
            <a:xfrm>
              <a:off x="5404578" y="2417403"/>
              <a:ext cx="4803023" cy="1177245"/>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Constantine II as Caesar (A.D. 317-337.) Minted in in </a:t>
              </a:r>
              <a:r>
                <a:rPr lang="en-GB" sz="1200" dirty="0" err="1">
                  <a:latin typeface="Linkpen 17a Print" panose="03050602060000000000" pitchFamily="66" charset="77"/>
                </a:rPr>
                <a:t>Siscia</a:t>
              </a:r>
              <a:r>
                <a:rPr lang="en-GB" sz="1200" dirty="0">
                  <a:latin typeface="Linkpen 17a Print" panose="03050602060000000000" pitchFamily="66" charset="77"/>
                </a:rPr>
                <a:t> (modern-day Sisak, Croatia) during his time as Caesar, which was between 317 and 337 AD.</a:t>
              </a:r>
            </a:p>
          </p:txBody>
        </p:sp>
      </p:grpSp>
    </p:spTree>
    <p:extLst>
      <p:ext uri="{BB962C8B-B14F-4D97-AF65-F5344CB8AC3E}">
        <p14:creationId xmlns:p14="http://schemas.microsoft.com/office/powerpoint/2010/main" val="13967545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8449A74-A798-C7C6-DE3A-DA6D7C3BBCC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92AC6CB-986E-CCEC-232A-567E95CC7BBB}"/>
              </a:ext>
            </a:extLst>
          </p:cNvPr>
          <p:cNvSpPr>
            <a:spLocks noGrp="1"/>
          </p:cNvSpPr>
          <p:nvPr>
            <p:ph type="ctrTitle"/>
          </p:nvPr>
        </p:nvSpPr>
        <p:spPr>
          <a:xfrm>
            <a:off x="1524000" y="-1280448"/>
            <a:ext cx="9144000" cy="921925"/>
          </a:xfrm>
        </p:spPr>
        <p:txBody>
          <a:bodyPr>
            <a:normAutofit/>
          </a:bodyPr>
          <a:lstStyle/>
          <a:p>
            <a:r>
              <a:rPr lang="en-US" dirty="0"/>
              <a:t>Roman Departure</a:t>
            </a:r>
          </a:p>
        </p:txBody>
      </p:sp>
      <p:sp>
        <p:nvSpPr>
          <p:cNvPr id="18" name="Slide Question">
            <a:extLst>
              <a:ext uri="{FF2B5EF4-FFF2-40B4-BE49-F238E27FC236}">
                <a16:creationId xmlns:a16="http://schemas.microsoft.com/office/drawing/2014/main" id="{6E6904CD-049B-EF39-4B74-F21B60F77A45}"/>
              </a:ext>
            </a:extLst>
          </p:cNvPr>
          <p:cNvSpPr txBox="1"/>
          <p:nvPr/>
        </p:nvSpPr>
        <p:spPr>
          <a:xfrm>
            <a:off x="0" y="-107477"/>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connected was Bradford to the Roman Empire?</a:t>
            </a:r>
          </a:p>
        </p:txBody>
      </p:sp>
      <p:sp>
        <p:nvSpPr>
          <p:cNvPr id="2" name="Title">
            <a:extLst>
              <a:ext uri="{FF2B5EF4-FFF2-40B4-BE49-F238E27FC236}">
                <a16:creationId xmlns:a16="http://schemas.microsoft.com/office/drawing/2014/main" id="{B655CD4F-C46D-7E9D-4FF1-1ABCC605FAEC}"/>
              </a:ext>
            </a:extLst>
          </p:cNvPr>
          <p:cNvSpPr txBox="1">
            <a:spLocks/>
          </p:cNvSpPr>
          <p:nvPr/>
        </p:nvSpPr>
        <p:spPr>
          <a:xfrm>
            <a:off x="556054" y="1093737"/>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Roman </a:t>
            </a:r>
          </a:p>
          <a:p>
            <a:pPr algn="l"/>
            <a:r>
              <a:rPr lang="en-GB" sz="4200" dirty="0">
                <a:ln w="12700">
                  <a:noFill/>
                </a:ln>
                <a:latin typeface="Superclarendon Rg" panose="02060605060000020003" pitchFamily="18" charset="77"/>
              </a:rPr>
              <a:t>Departure</a:t>
            </a:r>
          </a:p>
        </p:txBody>
      </p:sp>
      <p:sp>
        <p:nvSpPr>
          <p:cNvPr id="3" name="Text ">
            <a:extLst>
              <a:ext uri="{FF2B5EF4-FFF2-40B4-BE49-F238E27FC236}">
                <a16:creationId xmlns:a16="http://schemas.microsoft.com/office/drawing/2014/main" id="{EFC0FF49-F6B2-89CC-2E9B-CC2B81C4A541}"/>
              </a:ext>
            </a:extLst>
          </p:cNvPr>
          <p:cNvSpPr txBox="1"/>
          <p:nvPr/>
        </p:nvSpPr>
        <p:spPr>
          <a:xfrm>
            <a:off x="574361" y="1975919"/>
            <a:ext cx="2194048"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AD 410, most of the Romans had left Britain as they were needed back home to defend their empire.</a:t>
            </a:r>
          </a:p>
        </p:txBody>
      </p:sp>
      <p:sp>
        <p:nvSpPr>
          <p:cNvPr id="5" name="Text ">
            <a:extLst>
              <a:ext uri="{FF2B5EF4-FFF2-40B4-BE49-F238E27FC236}">
                <a16:creationId xmlns:a16="http://schemas.microsoft.com/office/drawing/2014/main" id="{835AF161-7367-D8B1-3FA5-988A3CE9CF12}"/>
              </a:ext>
            </a:extLst>
          </p:cNvPr>
          <p:cNvSpPr txBox="1"/>
          <p:nvPr/>
        </p:nvSpPr>
        <p:spPr>
          <a:xfrm>
            <a:off x="574361" y="4159346"/>
            <a:ext cx="200957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was time for a new era in British history.</a:t>
            </a:r>
          </a:p>
        </p:txBody>
      </p:sp>
      <p:pic>
        <p:nvPicPr>
          <p:cNvPr id="17" name="Picture 16" descr="An illustration of a Roman Empire flag, it is gold and red and on the top of it is a golden bird.">
            <a:extLst>
              <a:ext uri="{FF2B5EF4-FFF2-40B4-BE49-F238E27FC236}">
                <a16:creationId xmlns:a16="http://schemas.microsoft.com/office/drawing/2014/main" id="{D041529F-7074-3695-ACC5-318399CC6F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70711" y="2383685"/>
            <a:ext cx="2020817" cy="4508814"/>
          </a:xfrm>
          <a:prstGeom prst="rect">
            <a:avLst/>
          </a:prstGeom>
        </p:spPr>
      </p:pic>
      <p:pic>
        <p:nvPicPr>
          <p:cNvPr id="13" name="Picture 12" descr="A map of the Western and Eastern Roman Empire. &#10;There are arrows showing the Gaels invading England, Scotland, and Wales, from Ireland and Northern Ireland.&#10;Angles, Saxons, and Jutes come to the Uk from the areas of Denmark.&#10;The Franks move across Germany to get to France.&#10;The Goths come from Sweden and travel towards the direction of Russia.&#10;The Huns come from the east and spread around Russian and Europe.&#10;The Vandals for from Carthage and spread up to Europe.&#10;Visigoths move from the direction of Russia and move all through Europe, mostly around Titally and towards Spain and Greece.&#10;The Ostrogoths move from around Russia towards Kazakhstan, and through Europe to get to Italy.">
            <a:extLst>
              <a:ext uri="{FF2B5EF4-FFF2-40B4-BE49-F238E27FC236}">
                <a16:creationId xmlns:a16="http://schemas.microsoft.com/office/drawing/2014/main" id="{054724F4-E8F0-39FB-C6A4-A51BAD0A5FE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85425" y="742562"/>
            <a:ext cx="6532214" cy="4594964"/>
          </a:xfrm>
          <a:prstGeom prst="rect">
            <a:avLst/>
          </a:prstGeom>
        </p:spPr>
      </p:pic>
      <p:pic>
        <p:nvPicPr>
          <p:cNvPr id="15" name="Picture 14" descr="A timeline highlighting the Roman period (AD 43 to AD 410). It spans from 400 BC to AD 900. ">
            <a:extLst>
              <a:ext uri="{FF2B5EF4-FFF2-40B4-BE49-F238E27FC236}">
                <a16:creationId xmlns:a16="http://schemas.microsoft.com/office/drawing/2014/main" id="{0D76C360-D3FA-439C-186C-F01239BD2D49}"/>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 y="5373278"/>
            <a:ext cx="12191999" cy="1484001"/>
          </a:xfrm>
          <a:prstGeom prst="rect">
            <a:avLst/>
          </a:prstGeom>
        </p:spPr>
      </p:pic>
      <p:pic>
        <p:nvPicPr>
          <p:cNvPr id="10" name="Logo">
            <a:extLst>
              <a:ext uri="{FF2B5EF4-FFF2-40B4-BE49-F238E27FC236}">
                <a16:creationId xmlns:a16="http://schemas.microsoft.com/office/drawing/2014/main" id="{7A12015A-8172-5058-9C60-552DCDB31530}"/>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Tree>
    <p:extLst>
      <p:ext uri="{BB962C8B-B14F-4D97-AF65-F5344CB8AC3E}">
        <p14:creationId xmlns:p14="http://schemas.microsoft.com/office/powerpoint/2010/main" val="29136225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2" presetClass="entr" presetSubtype="4" decel="5000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ppt_x"/>
                                          </p:val>
                                        </p:tav>
                                        <p:tav tm="100000">
                                          <p:val>
                                            <p:strVal val="#ppt_x"/>
                                          </p:val>
                                        </p:tav>
                                      </p:tavLst>
                                    </p:anim>
                                    <p:anim calcmode="lin" valueType="num">
                                      <p:cBhvr additive="base">
                                        <p:cTn id="24"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C6B50C6-2975-BD43-4471-775E163FD0E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106AAA1-4248-A6A0-3C70-7F8CDC6E5CF6}"/>
              </a:ext>
            </a:extLst>
          </p:cNvPr>
          <p:cNvSpPr>
            <a:spLocks noGrp="1"/>
          </p:cNvSpPr>
          <p:nvPr>
            <p:ph type="ctrTitle"/>
          </p:nvPr>
        </p:nvSpPr>
        <p:spPr>
          <a:xfrm>
            <a:off x="1524000" y="-1280448"/>
            <a:ext cx="9144000" cy="921925"/>
          </a:xfrm>
        </p:spPr>
        <p:txBody>
          <a:bodyPr>
            <a:normAutofit/>
          </a:bodyPr>
          <a:lstStyle/>
          <a:p>
            <a:r>
              <a:rPr lang="en-US" dirty="0"/>
              <a:t>Bradford’s beginning</a:t>
            </a:r>
          </a:p>
        </p:txBody>
      </p:sp>
      <p:grpSp>
        <p:nvGrpSpPr>
          <p:cNvPr id="7" name="Group 6" descr="A shot from Google Earth showing the locations of Wheatlands Grove, the polished stone axe, Low Moor and Bradford City Centre. ">
            <a:extLst>
              <a:ext uri="{FF2B5EF4-FFF2-40B4-BE49-F238E27FC236}">
                <a16:creationId xmlns:a16="http://schemas.microsoft.com/office/drawing/2014/main" id="{A0822771-77B3-80C9-99D2-123A53936EE1}"/>
              </a:ext>
            </a:extLst>
          </p:cNvPr>
          <p:cNvGrpSpPr/>
          <p:nvPr/>
        </p:nvGrpSpPr>
        <p:grpSpPr>
          <a:xfrm>
            <a:off x="560118" y="1230072"/>
            <a:ext cx="5396604" cy="4659466"/>
            <a:chOff x="560118" y="1230072"/>
            <a:chExt cx="5396604" cy="4659466"/>
          </a:xfrm>
        </p:grpSpPr>
        <p:pic>
          <p:nvPicPr>
            <p:cNvPr id="8" name="Picture 7">
              <a:extLst>
                <a:ext uri="{FF2B5EF4-FFF2-40B4-BE49-F238E27FC236}">
                  <a16:creationId xmlns:a16="http://schemas.microsoft.com/office/drawing/2014/main" id="{5AE8A562-2028-655E-2A91-C519377F328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60118" y="1230072"/>
              <a:ext cx="5282742" cy="4606404"/>
            </a:xfrm>
            <a:prstGeom prst="rect">
              <a:avLst/>
            </a:prstGeom>
            <a:ln w="19050">
              <a:solidFill>
                <a:schemeClr val="tx1"/>
              </a:solidFill>
            </a:ln>
          </p:spPr>
        </p:pic>
        <p:sp>
          <p:nvSpPr>
            <p:cNvPr id="2" name="Text ">
              <a:extLst>
                <a:ext uri="{FF2B5EF4-FFF2-40B4-BE49-F238E27FC236}">
                  <a16:creationId xmlns:a16="http://schemas.microsoft.com/office/drawing/2014/main" id="{31EAD878-3098-3D14-174F-484DD1B536D0}"/>
                </a:ext>
              </a:extLst>
            </p:cNvPr>
            <p:cNvSpPr txBox="1"/>
            <p:nvPr/>
          </p:nvSpPr>
          <p:spPr>
            <a:xfrm>
              <a:off x="4863400" y="5627928"/>
              <a:ext cx="1093322" cy="261610"/>
            </a:xfrm>
            <a:prstGeom prst="rect">
              <a:avLst/>
            </a:prstGeom>
            <a:noFill/>
          </p:spPr>
          <p:txBody>
            <a:bodyPr wrap="square">
              <a:spAutoFit/>
            </a:bodyPr>
            <a:lstStyle/>
            <a:p>
              <a:pPr>
                <a:lnSpc>
                  <a:spcPct val="150000"/>
                </a:lnSpc>
              </a:pPr>
              <a:r>
                <a:rPr lang="en-GB" sz="800" dirty="0">
                  <a:solidFill>
                    <a:schemeClr val="bg1">
                      <a:lumMod val="85000"/>
                    </a:schemeClr>
                  </a:solidFill>
                  <a:latin typeface="Calibri" panose="020F0502020204030204" pitchFamily="34" charset="0"/>
                  <a:cs typeface="Calibri" panose="020F0502020204030204" pitchFamily="34" charset="0"/>
                </a:rPr>
                <a:t>© Google Earth 2025</a:t>
              </a:r>
            </a:p>
          </p:txBody>
        </p:sp>
      </p:grpSp>
      <p:pic>
        <p:nvPicPr>
          <p:cNvPr id="18" name="Picture 17" descr="An illustration of a flanged bronze axe, a metal edge with a wooden L shaped handle. ">
            <a:extLst>
              <a:ext uri="{FF2B5EF4-FFF2-40B4-BE49-F238E27FC236}">
                <a16:creationId xmlns:a16="http://schemas.microsoft.com/office/drawing/2014/main" id="{F1EF0FA3-69AD-2F13-8268-C1D9CC7E3E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974534">
            <a:off x="3871659" y="527908"/>
            <a:ext cx="1929940" cy="1589362"/>
          </a:xfrm>
          <a:prstGeom prst="rect">
            <a:avLst/>
          </a:prstGeom>
        </p:spPr>
      </p:pic>
      <p:pic>
        <p:nvPicPr>
          <p:cNvPr id="13" name="Picture 12" descr="A yellow and white sign with a point in the middle. On it is written 'Bradford City Centre'. ">
            <a:extLst>
              <a:ext uri="{FF2B5EF4-FFF2-40B4-BE49-F238E27FC236}">
                <a16:creationId xmlns:a16="http://schemas.microsoft.com/office/drawing/2014/main" id="{2102D56E-29D1-E06E-531A-408F857F2FB6}"/>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219200" y="2396533"/>
            <a:ext cx="4201297" cy="1121024"/>
          </a:xfrm>
          <a:prstGeom prst="rect">
            <a:avLst/>
          </a:prstGeom>
        </p:spPr>
      </p:pic>
      <p:pic>
        <p:nvPicPr>
          <p:cNvPr id="12" name="Picture 11" descr="An illustration of a Bronze Age arrowhead, a grey stone carved into an arrow head shape. ">
            <a:extLst>
              <a:ext uri="{FF2B5EF4-FFF2-40B4-BE49-F238E27FC236}">
                <a16:creationId xmlns:a16="http://schemas.microsoft.com/office/drawing/2014/main" id="{08BD8ECE-0357-8101-342D-35048ED346C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470471">
            <a:off x="932179" y="4887659"/>
            <a:ext cx="1183641" cy="1601397"/>
          </a:xfrm>
          <a:prstGeom prst="rect">
            <a:avLst/>
          </a:prstGeom>
        </p:spPr>
      </p:pic>
      <p:sp>
        <p:nvSpPr>
          <p:cNvPr id="3" name="Text ">
            <a:extLst>
              <a:ext uri="{FF2B5EF4-FFF2-40B4-BE49-F238E27FC236}">
                <a16:creationId xmlns:a16="http://schemas.microsoft.com/office/drawing/2014/main" id="{F9D37170-ADF8-D8B1-562B-2757DD199706}"/>
              </a:ext>
            </a:extLst>
          </p:cNvPr>
          <p:cNvSpPr txBox="1"/>
          <p:nvPr/>
        </p:nvSpPr>
        <p:spPr>
          <a:xfrm>
            <a:off x="5929460" y="1202921"/>
            <a:ext cx="423899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These are just a selection of the sites around Bradford that tell a history of its early beginnings!</a:t>
            </a:r>
          </a:p>
        </p:txBody>
      </p:sp>
      <p:sp>
        <p:nvSpPr>
          <p:cNvPr id="5" name="Text ">
            <a:extLst>
              <a:ext uri="{FF2B5EF4-FFF2-40B4-BE49-F238E27FC236}">
                <a16:creationId xmlns:a16="http://schemas.microsoft.com/office/drawing/2014/main" id="{11DFBDFF-7FF1-1715-EFCA-33145F798141}"/>
              </a:ext>
            </a:extLst>
          </p:cNvPr>
          <p:cNvSpPr txBox="1"/>
          <p:nvPr/>
        </p:nvSpPr>
        <p:spPr>
          <a:xfrm>
            <a:off x="5929460" y="2396533"/>
            <a:ext cx="3882587"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From ancient tools and strange rock art to hoards of coins. </a:t>
            </a:r>
          </a:p>
        </p:txBody>
      </p:sp>
      <p:sp>
        <p:nvSpPr>
          <p:cNvPr id="4" name="Text ">
            <a:extLst>
              <a:ext uri="{FF2B5EF4-FFF2-40B4-BE49-F238E27FC236}">
                <a16:creationId xmlns:a16="http://schemas.microsoft.com/office/drawing/2014/main" id="{578CACC5-0C08-1DD4-1E4B-7E9BB58AE380}"/>
              </a:ext>
            </a:extLst>
          </p:cNvPr>
          <p:cNvSpPr txBox="1"/>
          <p:nvPr/>
        </p:nvSpPr>
        <p:spPr>
          <a:xfrm>
            <a:off x="5929460" y="3266979"/>
            <a:ext cx="378014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Each of these sites tell a story </a:t>
            </a:r>
          </a:p>
          <a:p>
            <a:pPr>
              <a:lnSpc>
                <a:spcPct val="150000"/>
              </a:lnSpc>
            </a:pPr>
            <a:r>
              <a:rPr lang="en-GB" sz="1400" dirty="0">
                <a:latin typeface="Linkpen 17a Print" panose="03050602060000000000" pitchFamily="66" charset="77"/>
              </a:rPr>
              <a:t>of how people lived, worked and found meaning to life in our area.</a:t>
            </a:r>
          </a:p>
        </p:txBody>
      </p:sp>
      <p:sp>
        <p:nvSpPr>
          <p:cNvPr id="6" name="Main question">
            <a:extLst>
              <a:ext uri="{FF2B5EF4-FFF2-40B4-BE49-F238E27FC236}">
                <a16:creationId xmlns:a16="http://schemas.microsoft.com/office/drawing/2014/main" id="{02541C0A-DDB8-890D-A339-2DD52B039BEC}"/>
              </a:ext>
            </a:extLst>
          </p:cNvPr>
          <p:cNvSpPr txBox="1"/>
          <p:nvPr/>
        </p:nvSpPr>
        <p:spPr>
          <a:xfrm>
            <a:off x="5929460" y="4460591"/>
            <a:ext cx="3261674" cy="1384995"/>
          </a:xfrm>
          <a:prstGeom prst="rect">
            <a:avLst/>
          </a:prstGeom>
          <a:noFill/>
        </p:spPr>
        <p:txBody>
          <a:bodyPr wrap="square">
            <a:spAutoFit/>
          </a:bodyPr>
          <a:lstStyle/>
          <a:p>
            <a:r>
              <a:rPr lang="en-GB" sz="2800" dirty="0">
                <a:solidFill>
                  <a:srgbClr val="F9B71C"/>
                </a:solidFill>
                <a:latin typeface="Superclarendon Rg" panose="02000505080000020003" pitchFamily="2" charset="77"/>
              </a:rPr>
              <a:t>What other sites can you find out about?</a:t>
            </a:r>
          </a:p>
        </p:txBody>
      </p:sp>
      <p:pic>
        <p:nvPicPr>
          <p:cNvPr id="21" name="Picture 20" descr="An aged axe head.">
            <a:extLst>
              <a:ext uri="{FF2B5EF4-FFF2-40B4-BE49-F238E27FC236}">
                <a16:creationId xmlns:a16="http://schemas.microsoft.com/office/drawing/2014/main" id="{DDED4FAE-F5F9-8F85-7ABF-2DC17EADE33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302484">
            <a:off x="10167095" y="912189"/>
            <a:ext cx="1001808" cy="1616363"/>
          </a:xfrm>
          <a:prstGeom prst="rect">
            <a:avLst/>
          </a:prstGeom>
        </p:spPr>
      </p:pic>
      <p:pic>
        <p:nvPicPr>
          <p:cNvPr id="9" name="Picture 8" descr="An illustration of a an archeologist.">
            <a:extLst>
              <a:ext uri="{FF2B5EF4-FFF2-40B4-BE49-F238E27FC236}">
                <a16:creationId xmlns:a16="http://schemas.microsoft.com/office/drawing/2014/main" id="{18B6830E-E53B-B98A-B622-670BA7C95B7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409496" y="1819373"/>
            <a:ext cx="2782504" cy="5789856"/>
          </a:xfrm>
          <a:prstGeom prst="rect">
            <a:avLst/>
          </a:prstGeom>
        </p:spPr>
      </p:pic>
      <p:pic>
        <p:nvPicPr>
          <p:cNvPr id="10" name="Logo">
            <a:extLst>
              <a:ext uri="{FF2B5EF4-FFF2-40B4-BE49-F238E27FC236}">
                <a16:creationId xmlns:a16="http://schemas.microsoft.com/office/drawing/2014/main" id="{10D15D1A-61B3-AFC3-6493-5B84BA2D5A2E}"/>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Tree>
    <p:extLst>
      <p:ext uri="{BB962C8B-B14F-4D97-AF65-F5344CB8AC3E}">
        <p14:creationId xmlns:p14="http://schemas.microsoft.com/office/powerpoint/2010/main" val="5518795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1" accel="50000" decel="5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2" presetClass="entr" presetSubtype="1" accel="50000" decel="5000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ppt_x"/>
                                          </p:val>
                                        </p:tav>
                                        <p:tav tm="100000">
                                          <p:val>
                                            <p:strVal val="#ppt_x"/>
                                          </p:val>
                                        </p:tav>
                                      </p:tavLst>
                                    </p:anim>
                                    <p:anim calcmode="lin" valueType="num">
                                      <p:cBhvr additive="base">
                                        <p:cTn id="24" dur="1000" fill="hold"/>
                                        <p:tgtEl>
                                          <p:spTgt spid="18"/>
                                        </p:tgtEl>
                                        <p:attrNameLst>
                                          <p:attrName>ppt_y</p:attrName>
                                        </p:attrNameLst>
                                      </p:cBhvr>
                                      <p:tavLst>
                                        <p:tav tm="0">
                                          <p:val>
                                            <p:strVal val="0-#ppt_h/2"/>
                                          </p:val>
                                        </p:tav>
                                        <p:tav tm="100000">
                                          <p:val>
                                            <p:strVal val="#ppt_y"/>
                                          </p:val>
                                        </p:tav>
                                      </p:tavLst>
                                    </p:anim>
                                  </p:childTnLst>
                                </p:cTn>
                              </p:par>
                              <p:par>
                                <p:cTn id="25" presetID="2" presetClass="entr" presetSubtype="2" accel="50000" decel="5000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1+#ppt_w/2"/>
                                          </p:val>
                                        </p:tav>
                                        <p:tav tm="100000">
                                          <p:val>
                                            <p:strVal val="#ppt_x"/>
                                          </p:val>
                                        </p:tav>
                                      </p:tavLst>
                                    </p:anim>
                                    <p:anim calcmode="lin" valueType="num">
                                      <p:cBhvr additive="base">
                                        <p:cTn id="28" dur="10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12" accel="50000" decel="5000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0-#ppt_w/2"/>
                                          </p:val>
                                        </p:tav>
                                        <p:tav tm="100000">
                                          <p:val>
                                            <p:strVal val="#ppt_x"/>
                                          </p:val>
                                        </p:tav>
                                      </p:tavLst>
                                    </p:anim>
                                    <p:anim calcmode="lin" valueType="num">
                                      <p:cBhvr additive="base">
                                        <p:cTn id="32" dur="1000" fill="hold"/>
                                        <p:tgtEl>
                                          <p:spTgt spid="12"/>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par>
                          <p:cTn id="37" fill="hold">
                            <p:stCondLst>
                              <p:cond delay="3500"/>
                            </p:stCondLst>
                            <p:childTnLst>
                              <p:par>
                                <p:cTn id="38" presetID="2" presetClass="entr" presetSubtype="2" accel="50000" decel="50000"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1000" fill="hold"/>
                                        <p:tgtEl>
                                          <p:spTgt spid="9"/>
                                        </p:tgtEl>
                                        <p:attrNameLst>
                                          <p:attrName>ppt_x</p:attrName>
                                        </p:attrNameLst>
                                      </p:cBhvr>
                                      <p:tavLst>
                                        <p:tav tm="0">
                                          <p:val>
                                            <p:strVal val="1+#ppt_w/2"/>
                                          </p:val>
                                        </p:tav>
                                        <p:tav tm="100000">
                                          <p:val>
                                            <p:strVal val="#ppt_x"/>
                                          </p:val>
                                        </p:tav>
                                      </p:tavLst>
                                    </p:anim>
                                    <p:anim calcmode="lin" valueType="num">
                                      <p:cBhvr additive="base">
                                        <p:cTn id="41" dur="1000" fill="hold"/>
                                        <p:tgtEl>
                                          <p:spTgt spid="9"/>
                                        </p:tgtEl>
                                        <p:attrNameLst>
                                          <p:attrName>ppt_y</p:attrName>
                                        </p:attrNameLst>
                                      </p:cBhvr>
                                      <p:tavLst>
                                        <p:tav tm="0">
                                          <p:val>
                                            <p:strVal val="#ppt_y"/>
                                          </p:val>
                                        </p:tav>
                                        <p:tav tm="100000">
                                          <p:val>
                                            <p:strVal val="#ppt_y"/>
                                          </p:val>
                                        </p:tav>
                                      </p:tavLst>
                                    </p:anim>
                                  </p:childTnLst>
                                </p:cTn>
                              </p:par>
                              <p:par>
                                <p:cTn id="42" presetID="10" presetClass="entr" presetSubtype="0" fill="hold" grpId="0" nodeType="withEffect">
                                  <p:stCondLst>
                                    <p:cond delay="70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normAutofit fontScale="90000"/>
          </a:bodyPr>
          <a:lstStyle/>
          <a:p>
            <a:r>
              <a:rPr lang="en-US" dirty="0"/>
              <a:t>Who were the first people to live in the Bradford area?</a:t>
            </a:r>
          </a:p>
        </p:txBody>
      </p:sp>
      <p:grpSp>
        <p:nvGrpSpPr>
          <p:cNvPr id="14" name="box 1" descr="What evidence is there that people lived here in the Stone Age?&#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evidence is there that people lived here in the Stone Age?</a:t>
              </a:r>
            </a:p>
          </p:txBody>
        </p:sp>
      </p:grpSp>
      <p:grpSp>
        <p:nvGrpSpPr>
          <p:cNvPr id="17" name="box 2" descr="Was the Bronze Age just about bronze?&#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1083688"/>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Was the Bronze Age just about bronze?</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2595336" y="2753413"/>
            <a:ext cx="7001328" cy="1077218"/>
          </a:xfrm>
          <a:prstGeom prst="rect">
            <a:avLst/>
          </a:prstGeom>
          <a:noFill/>
        </p:spPr>
        <p:txBody>
          <a:bodyPr wrap="square">
            <a:spAutoFit/>
          </a:bodyPr>
          <a:lstStyle/>
          <a:p>
            <a:pPr algn="ctr"/>
            <a:r>
              <a:rPr lang="en-GB" sz="3200" dirty="0">
                <a:solidFill>
                  <a:srgbClr val="F9B71C"/>
                </a:solidFill>
                <a:latin typeface="Superclarendon Rg" panose="02000505080000020003" pitchFamily="2" charset="77"/>
              </a:rPr>
              <a:t>Who were the first people to live in the Bradford area?</a:t>
            </a:r>
          </a:p>
        </p:txBody>
      </p:sp>
      <p:grpSp>
        <p:nvGrpSpPr>
          <p:cNvPr id="20" name="box 3" descr="What do the rock carvings suggest at the people who made them?&#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descr="What do the rock carvings suggest about the people who made them?&#1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67382" y="4453119"/>
              <a:ext cx="5195423"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do the rock carvings suggest about the people who made them?</a:t>
              </a:r>
            </a:p>
          </p:txBody>
        </p:sp>
      </p:grpSp>
      <p:grpSp>
        <p:nvGrpSpPr>
          <p:cNvPr id="23" name="box 4" descr="How connected was Bradford to the Roman Empire?&#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769027" y="4481650"/>
              <a:ext cx="4290055"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connected was Bradford to the Roman Empire?</a:t>
              </a:r>
            </a:p>
          </p:txBody>
        </p:sp>
      </p:grpSp>
      <p:pic>
        <p:nvPicPr>
          <p:cNvPr id="3" name="Logo">
            <a:extLst>
              <a:ext uri="{FF2B5EF4-FFF2-40B4-BE49-F238E27FC236}">
                <a16:creationId xmlns:a16="http://schemas.microsoft.com/office/drawing/2014/main" id="{8AB6D77A-B8B0-4B69-DF1D-7DB853907D1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normAutofit/>
          </a:bodyPr>
          <a:lstStyle/>
          <a:p>
            <a:r>
              <a:rPr lang="en-US" dirty="0"/>
              <a:t>An Ever-Changing Area </a:t>
            </a:r>
          </a:p>
        </p:txBody>
      </p:sp>
      <p:sp>
        <p:nvSpPr>
          <p:cNvPr id="7" name="Title">
            <a:extLst>
              <a:ext uri="{FF2B5EF4-FFF2-40B4-BE49-F238E27FC236}">
                <a16:creationId xmlns:a16="http://schemas.microsoft.com/office/drawing/2014/main" id="{FDDBC060-5630-C01E-116B-D4217BCDCE5F}"/>
              </a:ext>
            </a:extLst>
          </p:cNvPr>
          <p:cNvSpPr txBox="1">
            <a:spLocks/>
          </p:cNvSpPr>
          <p:nvPr/>
        </p:nvSpPr>
        <p:spPr>
          <a:xfrm>
            <a:off x="494269" y="490415"/>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An Ever-Changing Area </a:t>
            </a:r>
          </a:p>
        </p:txBody>
      </p:sp>
      <p:sp>
        <p:nvSpPr>
          <p:cNvPr id="4" name="Text ">
            <a:extLst>
              <a:ext uri="{FF2B5EF4-FFF2-40B4-BE49-F238E27FC236}">
                <a16:creationId xmlns:a16="http://schemas.microsoft.com/office/drawing/2014/main" id="{DCD23E6D-3A3A-919C-A6E1-7DDD36A84496}"/>
              </a:ext>
            </a:extLst>
          </p:cNvPr>
          <p:cNvSpPr txBox="1"/>
          <p:nvPr/>
        </p:nvSpPr>
        <p:spPr>
          <a:xfrm>
            <a:off x="494267" y="1471589"/>
            <a:ext cx="3069065"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city of Bradford and the county of Yorkshire have undergone many changes.</a:t>
            </a:r>
          </a:p>
        </p:txBody>
      </p:sp>
      <p:sp>
        <p:nvSpPr>
          <p:cNvPr id="5" name="Text ">
            <a:extLst>
              <a:ext uri="{FF2B5EF4-FFF2-40B4-BE49-F238E27FC236}">
                <a16:creationId xmlns:a16="http://schemas.microsoft.com/office/drawing/2014/main" id="{B33937D2-3B52-90DA-EB3F-A1CFA91B5BE6}"/>
              </a:ext>
            </a:extLst>
          </p:cNvPr>
          <p:cNvSpPr txBox="1"/>
          <p:nvPr/>
        </p:nvSpPr>
        <p:spPr>
          <a:xfrm>
            <a:off x="494267" y="2613804"/>
            <a:ext cx="3069065" cy="306814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Bradford we know and love today, looked very different in its early </a:t>
            </a:r>
          </a:p>
          <a:p>
            <a:pPr>
              <a:lnSpc>
                <a:spcPct val="150000"/>
              </a:lnSpc>
            </a:pPr>
            <a:r>
              <a:rPr lang="en-GB" sz="1300" dirty="0">
                <a:latin typeface="Linkpen 17a Print" panose="03050602060000000000" pitchFamily="66" charset="77"/>
              </a:rPr>
              <a:t>days, but traces </a:t>
            </a:r>
          </a:p>
          <a:p>
            <a:pPr>
              <a:lnSpc>
                <a:spcPct val="150000"/>
              </a:lnSpc>
            </a:pPr>
            <a:r>
              <a:rPr lang="en-GB" sz="1300" dirty="0">
                <a:latin typeface="Linkpen 17a Print" panose="03050602060000000000" pitchFamily="66" charset="77"/>
              </a:rPr>
              <a:t>of its history can </a:t>
            </a:r>
          </a:p>
          <a:p>
            <a:pPr>
              <a:lnSpc>
                <a:spcPct val="150000"/>
              </a:lnSpc>
            </a:pPr>
            <a:r>
              <a:rPr lang="en-GB" sz="1300" dirty="0">
                <a:latin typeface="Linkpen 17a Print" panose="03050602060000000000" pitchFamily="66" charset="77"/>
              </a:rPr>
              <a:t>still be found </a:t>
            </a:r>
          </a:p>
          <a:p>
            <a:pPr>
              <a:lnSpc>
                <a:spcPct val="150000"/>
              </a:lnSpc>
            </a:pPr>
            <a:r>
              <a:rPr lang="en-GB" sz="1300" dirty="0">
                <a:latin typeface="Linkpen 17a Print" panose="03050602060000000000" pitchFamily="66" charset="77"/>
              </a:rPr>
              <a:t>within the </a:t>
            </a:r>
          </a:p>
          <a:p>
            <a:pPr>
              <a:lnSpc>
                <a:spcPct val="150000"/>
              </a:lnSpc>
            </a:pPr>
            <a:r>
              <a:rPr lang="en-GB" sz="1300" dirty="0">
                <a:latin typeface="Linkpen 17a Print" panose="03050602060000000000" pitchFamily="66" charset="77"/>
              </a:rPr>
              <a:t>surrounding </a:t>
            </a:r>
          </a:p>
          <a:p>
            <a:pPr>
              <a:lnSpc>
                <a:spcPct val="150000"/>
              </a:lnSpc>
            </a:pPr>
            <a:r>
              <a:rPr lang="en-GB" sz="1300" dirty="0">
                <a:latin typeface="Linkpen 17a Print" panose="03050602060000000000" pitchFamily="66" charset="77"/>
              </a:rPr>
              <a:t>streets and </a:t>
            </a:r>
          </a:p>
          <a:p>
            <a:pPr>
              <a:lnSpc>
                <a:spcPct val="150000"/>
              </a:lnSpc>
            </a:pPr>
            <a:r>
              <a:rPr lang="en-GB" sz="1300" dirty="0">
                <a:latin typeface="Linkpen 17a Print" panose="03050602060000000000" pitchFamily="66" charset="77"/>
              </a:rPr>
              <a:t>fields.</a:t>
            </a:r>
          </a:p>
        </p:txBody>
      </p:sp>
      <p:pic>
        <p:nvPicPr>
          <p:cNvPr id="19" name="Picture 18" descr="A modern day colour arial photograph of Bradford. It shows large buildings and busy streets. ">
            <a:extLst>
              <a:ext uri="{FF2B5EF4-FFF2-40B4-BE49-F238E27FC236}">
                <a16:creationId xmlns:a16="http://schemas.microsoft.com/office/drawing/2014/main" id="{B90929C6-0B3D-471B-6CB6-76CEDBDCA5E4}"/>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806454" y="1426114"/>
            <a:ext cx="7729871" cy="4809865"/>
          </a:xfrm>
          <a:prstGeom prst="rect">
            <a:avLst/>
          </a:prstGeom>
          <a:ln w="19050">
            <a:solidFill>
              <a:schemeClr val="tx1"/>
            </a:solidFill>
          </a:ln>
        </p:spPr>
      </p:pic>
      <p:pic>
        <p:nvPicPr>
          <p:cNvPr id="2" name="Picture 1">
            <a:extLst>
              <a:ext uri="{FF2B5EF4-FFF2-40B4-BE49-F238E27FC236}">
                <a16:creationId xmlns:a16="http://schemas.microsoft.com/office/drawing/2014/main" id="{3A659651-2C80-9A5B-6BDA-46341309CB4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73850" y="3505739"/>
            <a:ext cx="2207764" cy="4514877"/>
          </a:xfrm>
          <a:prstGeom prst="rect">
            <a:avLst/>
          </a:prstGeom>
        </p:spPr>
      </p:pic>
      <p:pic>
        <p:nvPicPr>
          <p:cNvPr id="15" name="Logo">
            <a:extLst>
              <a:ext uri="{FF2B5EF4-FFF2-40B4-BE49-F238E27FC236}">
                <a16:creationId xmlns:a16="http://schemas.microsoft.com/office/drawing/2014/main" id="{3D8B17F1-7DD2-9D15-66ED-AD130564E88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2" presetClass="entr" presetSubtype="4" accel="50000" decel="5000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1000" fill="hold"/>
                                        <p:tgtEl>
                                          <p:spTgt spid="2"/>
                                        </p:tgtEl>
                                        <p:attrNameLst>
                                          <p:attrName>ppt_x</p:attrName>
                                        </p:attrNameLst>
                                      </p:cBhvr>
                                      <p:tavLst>
                                        <p:tav tm="0">
                                          <p:val>
                                            <p:strVal val="#ppt_x"/>
                                          </p:val>
                                        </p:tav>
                                        <p:tav tm="100000">
                                          <p:val>
                                            <p:strVal val="#ppt_x"/>
                                          </p:val>
                                        </p:tav>
                                      </p:tavLst>
                                    </p:anim>
                                    <p:anim calcmode="lin" valueType="num">
                                      <p:cBhvr additive="base">
                                        <p:cTn id="15" dur="1000" fill="hold"/>
                                        <p:tgtEl>
                                          <p:spTgt spid="2"/>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81B29A4-5E3F-2F22-BDFA-831FC4A7C0D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2ED0AFFE-8E63-D4B8-FDDB-890223352F9A}"/>
              </a:ext>
            </a:extLst>
          </p:cNvPr>
          <p:cNvSpPr>
            <a:spLocks noGrp="1"/>
          </p:cNvSpPr>
          <p:nvPr>
            <p:ph type="ctrTitle"/>
          </p:nvPr>
        </p:nvSpPr>
        <p:spPr>
          <a:xfrm>
            <a:off x="1524000" y="-1280448"/>
            <a:ext cx="9144000" cy="921925"/>
          </a:xfrm>
        </p:spPr>
        <p:txBody>
          <a:bodyPr>
            <a:normAutofit/>
          </a:bodyPr>
          <a:lstStyle/>
          <a:p>
            <a:r>
              <a:rPr lang="en-US" dirty="0"/>
              <a:t>Mesolithic Encampment</a:t>
            </a:r>
          </a:p>
        </p:txBody>
      </p:sp>
      <p:sp>
        <p:nvSpPr>
          <p:cNvPr id="11" name="Slide Question">
            <a:extLst>
              <a:ext uri="{FF2B5EF4-FFF2-40B4-BE49-F238E27FC236}">
                <a16:creationId xmlns:a16="http://schemas.microsoft.com/office/drawing/2014/main" id="{98989967-B7BA-1922-711A-B33D50EE7E98}"/>
              </a:ext>
            </a:extLst>
          </p:cNvPr>
          <p:cNvSpPr txBox="1"/>
          <p:nvPr/>
        </p:nvSpPr>
        <p:spPr>
          <a:xfrm>
            <a:off x="0" y="-107477"/>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evidence is there that people lived there in the Stone Age?</a:t>
            </a:r>
          </a:p>
        </p:txBody>
      </p:sp>
      <p:sp>
        <p:nvSpPr>
          <p:cNvPr id="7" name="Title">
            <a:extLst>
              <a:ext uri="{FF2B5EF4-FFF2-40B4-BE49-F238E27FC236}">
                <a16:creationId xmlns:a16="http://schemas.microsoft.com/office/drawing/2014/main" id="{E98B12D3-56E1-8535-6626-79B96DDE2610}"/>
              </a:ext>
            </a:extLst>
          </p:cNvPr>
          <p:cNvSpPr txBox="1">
            <a:spLocks/>
          </p:cNvSpPr>
          <p:nvPr/>
        </p:nvSpPr>
        <p:spPr>
          <a:xfrm>
            <a:off x="494269" y="416902"/>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Mesolithic Encampment</a:t>
            </a:r>
          </a:p>
        </p:txBody>
      </p:sp>
      <p:sp>
        <p:nvSpPr>
          <p:cNvPr id="8" name="Text ">
            <a:extLst>
              <a:ext uri="{FF2B5EF4-FFF2-40B4-BE49-F238E27FC236}">
                <a16:creationId xmlns:a16="http://schemas.microsoft.com/office/drawing/2014/main" id="{7258EE23-FE78-E5D9-C4E7-04272726692C}"/>
              </a:ext>
            </a:extLst>
          </p:cNvPr>
          <p:cNvSpPr txBox="1"/>
          <p:nvPr/>
        </p:nvSpPr>
        <p:spPr>
          <a:xfrm>
            <a:off x="494268" y="1231357"/>
            <a:ext cx="5748875"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Mesolithic hunter gatherers made tools from flint, such as those found in the garden of 2, Wheatlands Grove, Bradford.</a:t>
            </a:r>
          </a:p>
        </p:txBody>
      </p:sp>
      <p:sp>
        <p:nvSpPr>
          <p:cNvPr id="17" name="Text ">
            <a:extLst>
              <a:ext uri="{FF2B5EF4-FFF2-40B4-BE49-F238E27FC236}">
                <a16:creationId xmlns:a16="http://schemas.microsoft.com/office/drawing/2014/main" id="{ACDC46C0-7C4B-7339-4806-DD07630CA9A5}"/>
              </a:ext>
            </a:extLst>
          </p:cNvPr>
          <p:cNvSpPr txBox="1"/>
          <p:nvPr/>
        </p:nvSpPr>
        <p:spPr>
          <a:xfrm>
            <a:off x="494269" y="2308447"/>
            <a:ext cx="5454588"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Hunting and gathering was an important part of daily life and the evidence suggests that people were nomadic – moving from place to place. </a:t>
            </a:r>
          </a:p>
        </p:txBody>
      </p:sp>
      <p:sp>
        <p:nvSpPr>
          <p:cNvPr id="4" name="Text ">
            <a:extLst>
              <a:ext uri="{FF2B5EF4-FFF2-40B4-BE49-F238E27FC236}">
                <a16:creationId xmlns:a16="http://schemas.microsoft.com/office/drawing/2014/main" id="{30824D46-975B-78FF-9B3C-5EB6875681E5}"/>
              </a:ext>
            </a:extLst>
          </p:cNvPr>
          <p:cNvSpPr txBox="1"/>
          <p:nvPr/>
        </p:nvSpPr>
        <p:spPr>
          <a:xfrm>
            <a:off x="494269" y="3345170"/>
            <a:ext cx="2890431"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Encampments needed to be easy to pack up and move so that people could follow the herds of animals and find seasonal plants to eat.</a:t>
            </a:r>
          </a:p>
        </p:txBody>
      </p:sp>
      <p:pic>
        <p:nvPicPr>
          <p:cNvPr id="34" name="Picture 33" descr="An illustration of a Mesolithic camp. It shows a group of tents and people working around a fire.&#10;">
            <a:extLst>
              <a:ext uri="{FF2B5EF4-FFF2-40B4-BE49-F238E27FC236}">
                <a16:creationId xmlns:a16="http://schemas.microsoft.com/office/drawing/2014/main" id="{B26C389D-CEF3-5A7B-0F0F-2A92CA87B5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14364" y="2155955"/>
            <a:ext cx="3260970" cy="3085519"/>
          </a:xfrm>
          <a:prstGeom prst="rect">
            <a:avLst/>
          </a:prstGeom>
        </p:spPr>
      </p:pic>
      <p:grpSp>
        <p:nvGrpSpPr>
          <p:cNvPr id="28" name="Group 27" descr="A shot from Google Earth showing the location of Wheatlands Grove. ">
            <a:extLst>
              <a:ext uri="{FF2B5EF4-FFF2-40B4-BE49-F238E27FC236}">
                <a16:creationId xmlns:a16="http://schemas.microsoft.com/office/drawing/2014/main" id="{5F5F4E29-55B1-4DC2-9879-F0F8F895052F}"/>
              </a:ext>
            </a:extLst>
          </p:cNvPr>
          <p:cNvGrpSpPr/>
          <p:nvPr/>
        </p:nvGrpSpPr>
        <p:grpSpPr>
          <a:xfrm>
            <a:off x="6275131" y="1225579"/>
            <a:ext cx="5352891" cy="4432243"/>
            <a:chOff x="6275131" y="1225579"/>
            <a:chExt cx="5352891" cy="4432243"/>
          </a:xfrm>
        </p:grpSpPr>
        <p:pic>
          <p:nvPicPr>
            <p:cNvPr id="24" name="Picture 23" descr="An aerial view of a city&#10;&#10;Description automatically generated">
              <a:extLst>
                <a:ext uri="{FF2B5EF4-FFF2-40B4-BE49-F238E27FC236}">
                  <a16:creationId xmlns:a16="http://schemas.microsoft.com/office/drawing/2014/main" id="{3AB7792A-CFFE-B1D3-9340-AE2C2D060F01}"/>
                </a:ext>
              </a:extLst>
            </p:cNvPr>
            <p:cNvPicPr>
              <a:picLocks noChangeAspect="1"/>
            </p:cNvPicPr>
            <p:nvPr/>
          </p:nvPicPr>
          <p:blipFill>
            <a:blip r:embed="rId5"/>
            <a:stretch>
              <a:fillRect/>
            </a:stretch>
          </p:blipFill>
          <p:spPr>
            <a:xfrm>
              <a:off x="6275131" y="1304410"/>
              <a:ext cx="5252486" cy="4353412"/>
            </a:xfrm>
            <a:prstGeom prst="rect">
              <a:avLst/>
            </a:prstGeom>
            <a:ln w="19050">
              <a:solidFill>
                <a:schemeClr val="tx1"/>
              </a:solidFill>
            </a:ln>
          </p:spPr>
        </p:pic>
        <p:sp>
          <p:nvSpPr>
            <p:cNvPr id="27" name="Text ">
              <a:extLst>
                <a:ext uri="{FF2B5EF4-FFF2-40B4-BE49-F238E27FC236}">
                  <a16:creationId xmlns:a16="http://schemas.microsoft.com/office/drawing/2014/main" id="{7946B7CC-BA9D-B832-62D2-0567D658AB4A}"/>
                </a:ext>
              </a:extLst>
            </p:cNvPr>
            <p:cNvSpPr txBox="1"/>
            <p:nvPr/>
          </p:nvSpPr>
          <p:spPr>
            <a:xfrm>
              <a:off x="10534700" y="1225579"/>
              <a:ext cx="1093322" cy="261610"/>
            </a:xfrm>
            <a:prstGeom prst="rect">
              <a:avLst/>
            </a:prstGeom>
            <a:noFill/>
          </p:spPr>
          <p:txBody>
            <a:bodyPr wrap="square">
              <a:spAutoFit/>
            </a:bodyPr>
            <a:lstStyle/>
            <a:p>
              <a:pPr>
                <a:lnSpc>
                  <a:spcPct val="150000"/>
                </a:lnSpc>
              </a:pPr>
              <a:r>
                <a:rPr lang="en-GB" sz="800" dirty="0">
                  <a:solidFill>
                    <a:schemeClr val="bg1"/>
                  </a:solidFill>
                  <a:latin typeface="Calibri" panose="020F0502020204030204" pitchFamily="34" charset="0"/>
                  <a:cs typeface="Calibri" panose="020F0502020204030204" pitchFamily="34" charset="0"/>
                </a:rPr>
                <a:t>© Google Earth 2025</a:t>
              </a:r>
            </a:p>
          </p:txBody>
        </p:sp>
      </p:grpSp>
      <p:grpSp>
        <p:nvGrpSpPr>
          <p:cNvPr id="3" name="Group 2">
            <a:extLst>
              <a:ext uri="{FF2B5EF4-FFF2-40B4-BE49-F238E27FC236}">
                <a16:creationId xmlns:a16="http://schemas.microsoft.com/office/drawing/2014/main" id="{C1310393-8616-E6AD-A52D-81A8F4C95D01}"/>
              </a:ext>
            </a:extLst>
          </p:cNvPr>
          <p:cNvGrpSpPr/>
          <p:nvPr/>
        </p:nvGrpSpPr>
        <p:grpSpPr>
          <a:xfrm>
            <a:off x="8702382" y="1802466"/>
            <a:ext cx="3815892" cy="5595616"/>
            <a:chOff x="8702382" y="1802466"/>
            <a:chExt cx="3815892" cy="5595616"/>
          </a:xfrm>
        </p:grpSpPr>
        <p:grpSp>
          <p:nvGrpSpPr>
            <p:cNvPr id="2" name="Group 1" descr="Were they the first people to live here or were they just passing through?&#10;">
              <a:extLst>
                <a:ext uri="{FF2B5EF4-FFF2-40B4-BE49-F238E27FC236}">
                  <a16:creationId xmlns:a16="http://schemas.microsoft.com/office/drawing/2014/main" id="{A8FBA5FC-73E5-52EB-5A11-7A1D03622DF5}"/>
                </a:ext>
              </a:extLst>
            </p:cNvPr>
            <p:cNvGrpSpPr/>
            <p:nvPr/>
          </p:nvGrpSpPr>
          <p:grpSpPr>
            <a:xfrm>
              <a:off x="8702382" y="1802466"/>
              <a:ext cx="2179315" cy="1507225"/>
              <a:chOff x="8702382" y="1802466"/>
              <a:chExt cx="2179315" cy="1507225"/>
            </a:xfrm>
          </p:grpSpPr>
          <p:sp>
            <p:nvSpPr>
              <p:cNvPr id="30" name="Rounded Rectangular Callout 29">
                <a:extLst>
                  <a:ext uri="{FF2B5EF4-FFF2-40B4-BE49-F238E27FC236}">
                    <a16:creationId xmlns:a16="http://schemas.microsoft.com/office/drawing/2014/main" id="{1431C6F7-EBA8-80B5-83CC-A5E7B3808027}"/>
                  </a:ext>
                </a:extLst>
              </p:cNvPr>
              <p:cNvSpPr/>
              <p:nvPr/>
            </p:nvSpPr>
            <p:spPr>
              <a:xfrm>
                <a:off x="8702382" y="1802466"/>
                <a:ext cx="2179315" cy="1507225"/>
              </a:xfrm>
              <a:prstGeom prst="wedgeRoundRectCallout">
                <a:avLst>
                  <a:gd name="adj1" fmla="val 39394"/>
                  <a:gd name="adj2" fmla="val 61595"/>
                  <a:gd name="adj3" fmla="val 16667"/>
                </a:avLst>
              </a:prstGeom>
              <a:solidFill>
                <a:srgbClr val="F9B71C"/>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
                <a:extLst>
                  <a:ext uri="{FF2B5EF4-FFF2-40B4-BE49-F238E27FC236}">
                    <a16:creationId xmlns:a16="http://schemas.microsoft.com/office/drawing/2014/main" id="{1F49A521-5065-9C99-444A-C2D569AB6297}"/>
                  </a:ext>
                </a:extLst>
              </p:cNvPr>
              <p:cNvSpPr txBox="1"/>
              <p:nvPr/>
            </p:nvSpPr>
            <p:spPr>
              <a:xfrm>
                <a:off x="8706849" y="1897283"/>
                <a:ext cx="2174848" cy="1267655"/>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Were they the first people to live here or were they just passing through?</a:t>
                </a:r>
              </a:p>
            </p:txBody>
          </p:sp>
        </p:grpSp>
        <p:pic>
          <p:nvPicPr>
            <p:cNvPr id="29" name="Picture 28" descr="An illustration of a an archeologist.">
              <a:extLst>
                <a:ext uri="{FF2B5EF4-FFF2-40B4-BE49-F238E27FC236}">
                  <a16:creationId xmlns:a16="http://schemas.microsoft.com/office/drawing/2014/main" id="{287D90E0-504C-65B9-3A2B-E556D7C2730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19652" y="2198930"/>
              <a:ext cx="2498622" cy="5199152"/>
            </a:xfrm>
            <a:prstGeom prst="rect">
              <a:avLst/>
            </a:prstGeom>
          </p:spPr>
        </p:pic>
      </p:grpSp>
      <p:pic>
        <p:nvPicPr>
          <p:cNvPr id="12" name="Picture 11" descr="A timeline spanning from 900,000 BC to 2,000 BC. ">
            <a:extLst>
              <a:ext uri="{FF2B5EF4-FFF2-40B4-BE49-F238E27FC236}">
                <a16:creationId xmlns:a16="http://schemas.microsoft.com/office/drawing/2014/main" id="{E85E0B17-46FA-BBFA-05C5-77026E517C0E}"/>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23" name="Picture 22" descr="A timeline of the Stone Age. &#10;&#10;The Palaeolithic (900,000 BC to 10,000 BC)&#10;&#10;The Mesolithic (10,000 BC to 4,000 BC)&#10;&#10;The Neolithic (4,000 BC to 2,000 BC)&#10;&#10;The Mesolithic is highlighted. ">
            <a:extLst>
              <a:ext uri="{FF2B5EF4-FFF2-40B4-BE49-F238E27FC236}">
                <a16:creationId xmlns:a16="http://schemas.microsoft.com/office/drawing/2014/main" id="{2E332EF4-F9F8-B312-5397-8202B6C628A6}"/>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0" y="5025832"/>
            <a:ext cx="12192000" cy="1832167"/>
          </a:xfrm>
          <a:prstGeom prst="rect">
            <a:avLst/>
          </a:prstGeom>
        </p:spPr>
      </p:pic>
      <p:pic>
        <p:nvPicPr>
          <p:cNvPr id="15" name="Logo">
            <a:extLst>
              <a:ext uri="{FF2B5EF4-FFF2-40B4-BE49-F238E27FC236}">
                <a16:creationId xmlns:a16="http://schemas.microsoft.com/office/drawing/2014/main" id="{F6938B91-0C3F-99A6-F394-42B3BEBD87FE}"/>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10526233" y="4198277"/>
            <a:ext cx="1665766" cy="1263832"/>
          </a:xfrm>
          <a:prstGeom prst="rect">
            <a:avLst/>
          </a:prstGeom>
        </p:spPr>
      </p:pic>
    </p:spTree>
    <p:extLst>
      <p:ext uri="{BB962C8B-B14F-4D97-AF65-F5344CB8AC3E}">
        <p14:creationId xmlns:p14="http://schemas.microsoft.com/office/powerpoint/2010/main" val="32667631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D450ECA-07F4-AB1D-E8AF-ECCFC2C082C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511C206-4C5D-4500-5B88-8AC545C13668}"/>
              </a:ext>
            </a:extLst>
          </p:cNvPr>
          <p:cNvSpPr>
            <a:spLocks noGrp="1"/>
          </p:cNvSpPr>
          <p:nvPr>
            <p:ph type="ctrTitle"/>
          </p:nvPr>
        </p:nvSpPr>
        <p:spPr>
          <a:xfrm>
            <a:off x="1524000" y="-1280448"/>
            <a:ext cx="9144000" cy="921925"/>
          </a:xfrm>
        </p:spPr>
        <p:txBody>
          <a:bodyPr>
            <a:normAutofit/>
          </a:bodyPr>
          <a:lstStyle/>
          <a:p>
            <a:r>
              <a:rPr lang="en-US" dirty="0"/>
              <a:t>Neolithic tools</a:t>
            </a:r>
          </a:p>
        </p:txBody>
      </p:sp>
      <p:sp>
        <p:nvSpPr>
          <p:cNvPr id="31" name="Slide Question">
            <a:extLst>
              <a:ext uri="{FF2B5EF4-FFF2-40B4-BE49-F238E27FC236}">
                <a16:creationId xmlns:a16="http://schemas.microsoft.com/office/drawing/2014/main" id="{9DF6E2C8-C0C1-A7C6-F109-ED9EF96987D9}"/>
              </a:ext>
            </a:extLst>
          </p:cNvPr>
          <p:cNvSpPr txBox="1"/>
          <p:nvPr/>
        </p:nvSpPr>
        <p:spPr>
          <a:xfrm>
            <a:off x="0" y="-107477"/>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evidence is there that people lived there in the Stone Age?</a:t>
            </a:r>
          </a:p>
        </p:txBody>
      </p:sp>
      <p:sp>
        <p:nvSpPr>
          <p:cNvPr id="7" name="Title">
            <a:extLst>
              <a:ext uri="{FF2B5EF4-FFF2-40B4-BE49-F238E27FC236}">
                <a16:creationId xmlns:a16="http://schemas.microsoft.com/office/drawing/2014/main" id="{7E5A7890-8728-E191-75F8-43EB3895E3B5}"/>
              </a:ext>
            </a:extLst>
          </p:cNvPr>
          <p:cNvSpPr txBox="1">
            <a:spLocks/>
          </p:cNvSpPr>
          <p:nvPr/>
        </p:nvSpPr>
        <p:spPr>
          <a:xfrm>
            <a:off x="494269" y="490415"/>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Neolithic tools</a:t>
            </a:r>
          </a:p>
        </p:txBody>
      </p:sp>
      <p:sp>
        <p:nvSpPr>
          <p:cNvPr id="8" name="Text ">
            <a:extLst>
              <a:ext uri="{FF2B5EF4-FFF2-40B4-BE49-F238E27FC236}">
                <a16:creationId xmlns:a16="http://schemas.microsoft.com/office/drawing/2014/main" id="{D9787204-525F-155E-2269-2FF0A7A90ED8}"/>
              </a:ext>
            </a:extLst>
          </p:cNvPr>
          <p:cNvSpPr txBox="1"/>
          <p:nvPr/>
        </p:nvSpPr>
        <p:spPr>
          <a:xfrm>
            <a:off x="494270" y="1321161"/>
            <a:ext cx="5057012"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the Neolithic period, people began to farm the land and keep/domesticate animals. </a:t>
            </a:r>
          </a:p>
        </p:txBody>
      </p:sp>
      <p:sp>
        <p:nvSpPr>
          <p:cNvPr id="17" name="Text ">
            <a:extLst>
              <a:ext uri="{FF2B5EF4-FFF2-40B4-BE49-F238E27FC236}">
                <a16:creationId xmlns:a16="http://schemas.microsoft.com/office/drawing/2014/main" id="{B62B3B10-53EE-8D06-190D-C0E4BE933856}"/>
              </a:ext>
            </a:extLst>
          </p:cNvPr>
          <p:cNvSpPr txBox="1"/>
          <p:nvPr/>
        </p:nvSpPr>
        <p:spPr>
          <a:xfrm>
            <a:off x="494269" y="2236718"/>
            <a:ext cx="490707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They also developed new types of stone tools.</a:t>
            </a:r>
          </a:p>
        </p:txBody>
      </p:sp>
      <p:sp>
        <p:nvSpPr>
          <p:cNvPr id="4" name="Text ">
            <a:extLst>
              <a:ext uri="{FF2B5EF4-FFF2-40B4-BE49-F238E27FC236}">
                <a16:creationId xmlns:a16="http://schemas.microsoft.com/office/drawing/2014/main" id="{E3ADD641-F1EC-0F5D-8F01-47E714080EFE}"/>
              </a:ext>
            </a:extLst>
          </p:cNvPr>
          <p:cNvSpPr txBox="1"/>
          <p:nvPr/>
        </p:nvSpPr>
        <p:spPr>
          <a:xfrm>
            <a:off x="494269" y="2829110"/>
            <a:ext cx="4673154"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Several examples of stone axes and arrowheads have been found around Bradford, such as a polished stone axe found in 1952 by Mr Paul Spurr together with an unpolished stone axe, in the garden of 1045, Bolton Road, Bradford.</a:t>
            </a:r>
          </a:p>
        </p:txBody>
      </p:sp>
      <p:pic>
        <p:nvPicPr>
          <p:cNvPr id="19" name="Picture 18" descr="An illustration of a stone axe. A stone tied to a wooden stick to form an axe. ">
            <a:extLst>
              <a:ext uri="{FF2B5EF4-FFF2-40B4-BE49-F238E27FC236}">
                <a16:creationId xmlns:a16="http://schemas.microsoft.com/office/drawing/2014/main" id="{4A167FF4-CDEC-E243-CCF0-3C13F48B69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220814">
            <a:off x="5058987" y="2770168"/>
            <a:ext cx="1173878" cy="3642374"/>
          </a:xfrm>
          <a:prstGeom prst="rect">
            <a:avLst/>
          </a:prstGeom>
        </p:spPr>
      </p:pic>
      <p:grpSp>
        <p:nvGrpSpPr>
          <p:cNvPr id="3" name="Group 2" descr="A picture of a group of Neolithic arrowheads. ">
            <a:extLst>
              <a:ext uri="{FF2B5EF4-FFF2-40B4-BE49-F238E27FC236}">
                <a16:creationId xmlns:a16="http://schemas.microsoft.com/office/drawing/2014/main" id="{D48CA721-F075-6D4B-5E7E-7C5303BA580C}"/>
              </a:ext>
            </a:extLst>
          </p:cNvPr>
          <p:cNvGrpSpPr/>
          <p:nvPr/>
        </p:nvGrpSpPr>
        <p:grpSpPr>
          <a:xfrm>
            <a:off x="5712204" y="452470"/>
            <a:ext cx="4228565" cy="2172816"/>
            <a:chOff x="5712204" y="452470"/>
            <a:chExt cx="4228565" cy="2172816"/>
          </a:xfrm>
        </p:grpSpPr>
        <p:pic>
          <p:nvPicPr>
            <p:cNvPr id="21" name="Picture 20">
              <a:extLst>
                <a:ext uri="{FF2B5EF4-FFF2-40B4-BE49-F238E27FC236}">
                  <a16:creationId xmlns:a16="http://schemas.microsoft.com/office/drawing/2014/main" id="{AF9EB22D-5EE7-31F5-0555-A138C00CD10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712204" y="537361"/>
              <a:ext cx="4051141" cy="2087925"/>
            </a:xfrm>
            <a:prstGeom prst="rect">
              <a:avLst/>
            </a:prstGeom>
            <a:ln w="19050">
              <a:solidFill>
                <a:schemeClr val="tx1"/>
              </a:solidFill>
            </a:ln>
          </p:spPr>
        </p:pic>
        <p:sp>
          <p:nvSpPr>
            <p:cNvPr id="2" name="Text ">
              <a:extLst>
                <a:ext uri="{FF2B5EF4-FFF2-40B4-BE49-F238E27FC236}">
                  <a16:creationId xmlns:a16="http://schemas.microsoft.com/office/drawing/2014/main" id="{2C8A5045-140B-EE2F-5E54-A3E144BCB3A2}"/>
                </a:ext>
              </a:extLst>
            </p:cNvPr>
            <p:cNvSpPr txBox="1"/>
            <p:nvPr/>
          </p:nvSpPr>
          <p:spPr>
            <a:xfrm>
              <a:off x="7929245" y="452470"/>
              <a:ext cx="2011524" cy="257956"/>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Historic England Archive ref: DP081192 </a:t>
              </a:r>
            </a:p>
          </p:txBody>
        </p:sp>
      </p:grpSp>
      <p:grpSp>
        <p:nvGrpSpPr>
          <p:cNvPr id="25" name="Caption" descr="Neolithic arrowheads&#10;">
            <a:extLst>
              <a:ext uri="{FF2B5EF4-FFF2-40B4-BE49-F238E27FC236}">
                <a16:creationId xmlns:a16="http://schemas.microsoft.com/office/drawing/2014/main" id="{38AD0D5B-AF73-7DCF-51F5-1A0333F8A290}"/>
              </a:ext>
            </a:extLst>
          </p:cNvPr>
          <p:cNvGrpSpPr/>
          <p:nvPr/>
        </p:nvGrpSpPr>
        <p:grpSpPr>
          <a:xfrm>
            <a:off x="9924267" y="1395891"/>
            <a:ext cx="1999192" cy="711733"/>
            <a:chOff x="5071153" y="2417403"/>
            <a:chExt cx="1999192" cy="711733"/>
          </a:xfrm>
        </p:grpSpPr>
        <p:pic>
          <p:nvPicPr>
            <p:cNvPr id="26" name="Picture 25">
              <a:extLst>
                <a:ext uri="{FF2B5EF4-FFF2-40B4-BE49-F238E27FC236}">
                  <a16:creationId xmlns:a16="http://schemas.microsoft.com/office/drawing/2014/main" id="{BD626547-E85E-49FC-8F75-BCDEB06940B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5071153" y="2510827"/>
              <a:ext cx="350267" cy="248874"/>
            </a:xfrm>
            <a:prstGeom prst="rect">
              <a:avLst/>
            </a:prstGeom>
          </p:spPr>
        </p:pic>
        <p:sp>
          <p:nvSpPr>
            <p:cNvPr id="27" name="TextBox 26">
              <a:extLst>
                <a:ext uri="{FF2B5EF4-FFF2-40B4-BE49-F238E27FC236}">
                  <a16:creationId xmlns:a16="http://schemas.microsoft.com/office/drawing/2014/main" id="{7CC5E722-42D3-D8FB-E4FE-341465F17441}"/>
                </a:ext>
              </a:extLst>
            </p:cNvPr>
            <p:cNvSpPr txBox="1"/>
            <p:nvPr/>
          </p:nvSpPr>
          <p:spPr>
            <a:xfrm>
              <a:off x="5404579" y="2417403"/>
              <a:ext cx="1665766"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Neolithic arrowheads</a:t>
              </a:r>
            </a:p>
          </p:txBody>
        </p:sp>
      </p:grpSp>
      <p:grpSp>
        <p:nvGrpSpPr>
          <p:cNvPr id="28" name="Caption" descr="Stone axes&#10;">
            <a:extLst>
              <a:ext uri="{FF2B5EF4-FFF2-40B4-BE49-F238E27FC236}">
                <a16:creationId xmlns:a16="http://schemas.microsoft.com/office/drawing/2014/main" id="{A7381FF0-47E8-9A40-5677-2D75B2CDBCED}"/>
              </a:ext>
            </a:extLst>
          </p:cNvPr>
          <p:cNvGrpSpPr/>
          <p:nvPr/>
        </p:nvGrpSpPr>
        <p:grpSpPr>
          <a:xfrm>
            <a:off x="5524482" y="3607065"/>
            <a:ext cx="1965831" cy="388568"/>
            <a:chOff x="5099570" y="2417403"/>
            <a:chExt cx="1965831" cy="388568"/>
          </a:xfrm>
        </p:grpSpPr>
        <p:pic>
          <p:nvPicPr>
            <p:cNvPr id="29" name="Picture 28">
              <a:extLst>
                <a:ext uri="{FF2B5EF4-FFF2-40B4-BE49-F238E27FC236}">
                  <a16:creationId xmlns:a16="http://schemas.microsoft.com/office/drawing/2014/main" id="{44028D3A-BB3F-DC03-E0EA-23E7475F99B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15134" y="2510827"/>
              <a:ext cx="350267" cy="248874"/>
            </a:xfrm>
            <a:prstGeom prst="rect">
              <a:avLst/>
            </a:prstGeom>
          </p:spPr>
        </p:pic>
        <p:sp>
          <p:nvSpPr>
            <p:cNvPr id="30" name="TextBox 29">
              <a:extLst>
                <a:ext uri="{FF2B5EF4-FFF2-40B4-BE49-F238E27FC236}">
                  <a16:creationId xmlns:a16="http://schemas.microsoft.com/office/drawing/2014/main" id="{3A0406DA-8676-C446-00F0-6FAD26A9AEA5}"/>
                </a:ext>
              </a:extLst>
            </p:cNvPr>
            <p:cNvSpPr txBox="1"/>
            <p:nvPr/>
          </p:nvSpPr>
          <p:spPr>
            <a:xfrm>
              <a:off x="5099570" y="2417403"/>
              <a:ext cx="1665766" cy="388568"/>
            </a:xfrm>
            <a:prstGeom prst="rect">
              <a:avLst/>
            </a:prstGeom>
            <a:noFill/>
          </p:spPr>
          <p:txBody>
            <a:bodyPr wrap="square">
              <a:spAutoFit/>
            </a:bodyPr>
            <a:lstStyle/>
            <a:p>
              <a:pPr algn="r">
                <a:lnSpc>
                  <a:spcPct val="150000"/>
                </a:lnSpc>
              </a:pPr>
              <a:r>
                <a:rPr lang="en-GB" sz="1400" dirty="0">
                  <a:latin typeface="Linkpen 17a Print" panose="03050602060000000000" pitchFamily="66" charset="77"/>
                </a:rPr>
                <a:t>Stone axes</a:t>
              </a:r>
            </a:p>
          </p:txBody>
        </p:sp>
      </p:grpSp>
      <p:grpSp>
        <p:nvGrpSpPr>
          <p:cNvPr id="6" name="Group 5" descr="A picture of three stone axe heads. ">
            <a:extLst>
              <a:ext uri="{FF2B5EF4-FFF2-40B4-BE49-F238E27FC236}">
                <a16:creationId xmlns:a16="http://schemas.microsoft.com/office/drawing/2014/main" id="{610A6471-8092-DEBD-D872-4444CF2BF114}"/>
              </a:ext>
            </a:extLst>
          </p:cNvPr>
          <p:cNvGrpSpPr/>
          <p:nvPr/>
        </p:nvGrpSpPr>
        <p:grpSpPr>
          <a:xfrm>
            <a:off x="7692118" y="2731519"/>
            <a:ext cx="3991071" cy="2185516"/>
            <a:chOff x="7692118" y="2731519"/>
            <a:chExt cx="3991071" cy="2185516"/>
          </a:xfrm>
        </p:grpSpPr>
        <p:pic>
          <p:nvPicPr>
            <p:cNvPr id="20" name="Picture 19">
              <a:extLst>
                <a:ext uri="{FF2B5EF4-FFF2-40B4-BE49-F238E27FC236}">
                  <a16:creationId xmlns:a16="http://schemas.microsoft.com/office/drawing/2014/main" id="{310DFB7B-67AA-42E8-CA33-35834F922E2F}"/>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692118" y="2829110"/>
              <a:ext cx="3805294" cy="2087925"/>
            </a:xfrm>
            <a:prstGeom prst="rect">
              <a:avLst/>
            </a:prstGeom>
            <a:ln w="19050">
              <a:solidFill>
                <a:schemeClr val="tx1"/>
              </a:solidFill>
            </a:ln>
          </p:spPr>
        </p:pic>
        <p:sp>
          <p:nvSpPr>
            <p:cNvPr id="5" name="Text ">
              <a:extLst>
                <a:ext uri="{FF2B5EF4-FFF2-40B4-BE49-F238E27FC236}">
                  <a16:creationId xmlns:a16="http://schemas.microsoft.com/office/drawing/2014/main" id="{FAFD506C-1CF3-3864-8069-A9B38E447273}"/>
                </a:ext>
              </a:extLst>
            </p:cNvPr>
            <p:cNvSpPr txBox="1"/>
            <p:nvPr/>
          </p:nvSpPr>
          <p:spPr>
            <a:xfrm>
              <a:off x="9671665" y="2731519"/>
              <a:ext cx="2011524" cy="257956"/>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Historic England Archive ref: DP081192 </a:t>
              </a:r>
            </a:p>
          </p:txBody>
        </p:sp>
      </p:grpSp>
      <p:pic>
        <p:nvPicPr>
          <p:cNvPr id="16" name="Picture 15" descr="A timeline of the Stone Age. &#10;&#10;The Palaeolithic (900,000 BC to 10,000 BC)&#10;&#10;The Mesolithic (10,000 BC to 4,000 BC)&#10;&#10;The Neolithic (4,000 BC to 2,000 BC)&#10;&#10;The Neolithic is highlighted. ">
            <a:extLst>
              <a:ext uri="{FF2B5EF4-FFF2-40B4-BE49-F238E27FC236}">
                <a16:creationId xmlns:a16="http://schemas.microsoft.com/office/drawing/2014/main" id="{75867D48-D183-A7D6-EEA9-96D62D1753BB}"/>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0" y="5050794"/>
            <a:ext cx="12193280" cy="1807205"/>
          </a:xfrm>
          <a:prstGeom prst="rect">
            <a:avLst/>
          </a:prstGeom>
        </p:spPr>
      </p:pic>
      <p:pic>
        <p:nvPicPr>
          <p:cNvPr id="12" name="Logo">
            <a:extLst>
              <a:ext uri="{FF2B5EF4-FFF2-40B4-BE49-F238E27FC236}">
                <a16:creationId xmlns:a16="http://schemas.microsoft.com/office/drawing/2014/main" id="{4C37263E-AA5E-2834-FB85-7D8FF839C5CF}"/>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10526233" y="4198277"/>
            <a:ext cx="1665766" cy="1263832"/>
          </a:xfrm>
          <a:prstGeom prst="rect">
            <a:avLst/>
          </a:prstGeom>
        </p:spPr>
      </p:pic>
    </p:spTree>
    <p:extLst>
      <p:ext uri="{BB962C8B-B14F-4D97-AF65-F5344CB8AC3E}">
        <p14:creationId xmlns:p14="http://schemas.microsoft.com/office/powerpoint/2010/main" val="5814928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7"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5FA75CF-B251-DB35-A4A6-7057C669832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9E6FFC1-63C2-B5B9-575C-9AC63646AE2D}"/>
              </a:ext>
            </a:extLst>
          </p:cNvPr>
          <p:cNvSpPr>
            <a:spLocks noGrp="1"/>
          </p:cNvSpPr>
          <p:nvPr>
            <p:ph type="ctrTitle"/>
          </p:nvPr>
        </p:nvSpPr>
        <p:spPr>
          <a:xfrm>
            <a:off x="1524000" y="-1280448"/>
            <a:ext cx="9144000" cy="921925"/>
          </a:xfrm>
        </p:spPr>
        <p:txBody>
          <a:bodyPr>
            <a:normAutofit/>
          </a:bodyPr>
          <a:lstStyle/>
          <a:p>
            <a:r>
              <a:rPr lang="en-US" dirty="0"/>
              <a:t>Neolithic tools Part 2</a:t>
            </a:r>
          </a:p>
        </p:txBody>
      </p:sp>
      <p:sp>
        <p:nvSpPr>
          <p:cNvPr id="26" name="Slide Question">
            <a:extLst>
              <a:ext uri="{FF2B5EF4-FFF2-40B4-BE49-F238E27FC236}">
                <a16:creationId xmlns:a16="http://schemas.microsoft.com/office/drawing/2014/main" id="{83B1E6D7-91D5-53AF-99E4-5E88F837E2FD}"/>
              </a:ext>
            </a:extLst>
          </p:cNvPr>
          <p:cNvSpPr txBox="1"/>
          <p:nvPr/>
        </p:nvSpPr>
        <p:spPr>
          <a:xfrm>
            <a:off x="0" y="-107477"/>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evidence is there that people lived there in the Stone Age?</a:t>
            </a:r>
          </a:p>
        </p:txBody>
      </p:sp>
      <p:sp>
        <p:nvSpPr>
          <p:cNvPr id="7" name="Title">
            <a:extLst>
              <a:ext uri="{FF2B5EF4-FFF2-40B4-BE49-F238E27FC236}">
                <a16:creationId xmlns:a16="http://schemas.microsoft.com/office/drawing/2014/main" id="{4A8AEA6E-9041-9381-ADC4-4C6E5D39E380}"/>
              </a:ext>
            </a:extLst>
          </p:cNvPr>
          <p:cNvSpPr txBox="1">
            <a:spLocks/>
          </p:cNvSpPr>
          <p:nvPr/>
        </p:nvSpPr>
        <p:spPr>
          <a:xfrm>
            <a:off x="494269" y="490415"/>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Neolithic tools</a:t>
            </a:r>
          </a:p>
        </p:txBody>
      </p:sp>
      <p:sp>
        <p:nvSpPr>
          <p:cNvPr id="13" name="Text ">
            <a:extLst>
              <a:ext uri="{FF2B5EF4-FFF2-40B4-BE49-F238E27FC236}">
                <a16:creationId xmlns:a16="http://schemas.microsoft.com/office/drawing/2014/main" id="{5C427A49-60EE-F72E-3645-691E0340D88A}"/>
              </a:ext>
            </a:extLst>
          </p:cNvPr>
          <p:cNvSpPr txBox="1"/>
          <p:nvPr/>
        </p:nvSpPr>
        <p:spPr>
          <a:xfrm>
            <a:off x="494270" y="1321161"/>
            <a:ext cx="5057012"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the Neolithic period, people began to farm the land and keep/domesticate animals. </a:t>
            </a:r>
          </a:p>
        </p:txBody>
      </p:sp>
      <p:sp>
        <p:nvSpPr>
          <p:cNvPr id="15" name="Text ">
            <a:extLst>
              <a:ext uri="{FF2B5EF4-FFF2-40B4-BE49-F238E27FC236}">
                <a16:creationId xmlns:a16="http://schemas.microsoft.com/office/drawing/2014/main" id="{7264F6FF-B087-3F76-4CB4-B6F9F4842669}"/>
              </a:ext>
            </a:extLst>
          </p:cNvPr>
          <p:cNvSpPr txBox="1"/>
          <p:nvPr/>
        </p:nvSpPr>
        <p:spPr>
          <a:xfrm>
            <a:off x="494269" y="2236718"/>
            <a:ext cx="490707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They also developed new types of stone tools.</a:t>
            </a:r>
          </a:p>
        </p:txBody>
      </p:sp>
      <p:sp>
        <p:nvSpPr>
          <p:cNvPr id="18" name="Text ">
            <a:extLst>
              <a:ext uri="{FF2B5EF4-FFF2-40B4-BE49-F238E27FC236}">
                <a16:creationId xmlns:a16="http://schemas.microsoft.com/office/drawing/2014/main" id="{BB469D3F-DCE6-950F-03E7-E45EB4631196}"/>
              </a:ext>
            </a:extLst>
          </p:cNvPr>
          <p:cNvSpPr txBox="1"/>
          <p:nvPr/>
        </p:nvSpPr>
        <p:spPr>
          <a:xfrm>
            <a:off x="494269" y="2829110"/>
            <a:ext cx="4673154"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Several examples of stone axes and arrowheads have been found around Bradford, such as a polished stone axe found in 1952 by Mr Paul Spurr together with an unpolished stone axe, in the garden of 1045, Bolton Road, Bradford.</a:t>
            </a:r>
          </a:p>
        </p:txBody>
      </p:sp>
      <p:pic>
        <p:nvPicPr>
          <p:cNvPr id="10" name="Picture 9" descr="An illustration of a stone axe. A stone tied to a wooden stick to form an axe. ">
            <a:extLst>
              <a:ext uri="{FF2B5EF4-FFF2-40B4-BE49-F238E27FC236}">
                <a16:creationId xmlns:a16="http://schemas.microsoft.com/office/drawing/2014/main" id="{C5383B1F-FC42-508E-C172-1C1A937DA8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220814">
            <a:off x="5058987" y="2770168"/>
            <a:ext cx="1173878" cy="3642374"/>
          </a:xfrm>
          <a:prstGeom prst="rect">
            <a:avLst/>
          </a:prstGeom>
        </p:spPr>
      </p:pic>
      <p:sp>
        <p:nvSpPr>
          <p:cNvPr id="25" name="Main question">
            <a:extLst>
              <a:ext uri="{FF2B5EF4-FFF2-40B4-BE49-F238E27FC236}">
                <a16:creationId xmlns:a16="http://schemas.microsoft.com/office/drawing/2014/main" id="{A51ED164-78FF-D156-89A3-C245E8497D71}"/>
              </a:ext>
            </a:extLst>
          </p:cNvPr>
          <p:cNvSpPr txBox="1"/>
          <p:nvPr/>
        </p:nvSpPr>
        <p:spPr>
          <a:xfrm>
            <a:off x="6906705" y="650845"/>
            <a:ext cx="4132082" cy="954107"/>
          </a:xfrm>
          <a:prstGeom prst="rect">
            <a:avLst/>
          </a:prstGeom>
          <a:noFill/>
        </p:spPr>
        <p:txBody>
          <a:bodyPr wrap="square">
            <a:spAutoFit/>
          </a:bodyPr>
          <a:lstStyle/>
          <a:p>
            <a:pPr algn="ctr"/>
            <a:r>
              <a:rPr lang="en-GB" sz="2800" dirty="0">
                <a:solidFill>
                  <a:srgbClr val="F9B71C"/>
                </a:solidFill>
                <a:latin typeface="Superclarendon Rg" panose="02000505080000020003" pitchFamily="2" charset="77"/>
              </a:rPr>
              <a:t>When was the Neolithic period?</a:t>
            </a:r>
          </a:p>
        </p:txBody>
      </p:sp>
      <p:grpSp>
        <p:nvGrpSpPr>
          <p:cNvPr id="3" name="Group 2" descr="A shot from Google Earth showing the location of Wheatlands Grove and the location of the polished stone axe. ">
            <a:extLst>
              <a:ext uri="{FF2B5EF4-FFF2-40B4-BE49-F238E27FC236}">
                <a16:creationId xmlns:a16="http://schemas.microsoft.com/office/drawing/2014/main" id="{5DEA173C-2868-C5F8-3FFF-D373D0194ADE}"/>
              </a:ext>
            </a:extLst>
          </p:cNvPr>
          <p:cNvGrpSpPr/>
          <p:nvPr/>
        </p:nvGrpSpPr>
        <p:grpSpPr>
          <a:xfrm>
            <a:off x="6243143" y="1591055"/>
            <a:ext cx="5404693" cy="4556117"/>
            <a:chOff x="6243143" y="1591055"/>
            <a:chExt cx="5404693" cy="4556117"/>
          </a:xfrm>
        </p:grpSpPr>
        <p:pic>
          <p:nvPicPr>
            <p:cNvPr id="6" name="Picture 5" descr="A satellite view of a city&#10;&#10;Description automatically generated">
              <a:extLst>
                <a:ext uri="{FF2B5EF4-FFF2-40B4-BE49-F238E27FC236}">
                  <a16:creationId xmlns:a16="http://schemas.microsoft.com/office/drawing/2014/main" id="{2403934B-45D3-02B9-72A6-CEF70EAC713E}"/>
                </a:ext>
              </a:extLst>
            </p:cNvPr>
            <p:cNvPicPr>
              <a:picLocks noChangeAspect="1"/>
            </p:cNvPicPr>
            <p:nvPr/>
          </p:nvPicPr>
          <p:blipFill>
            <a:blip r:embed="rId5"/>
            <a:stretch>
              <a:fillRect/>
            </a:stretch>
          </p:blipFill>
          <p:spPr>
            <a:xfrm>
              <a:off x="6243143" y="1686454"/>
              <a:ext cx="5284474" cy="4460718"/>
            </a:xfrm>
            <a:prstGeom prst="rect">
              <a:avLst/>
            </a:prstGeom>
            <a:ln w="19050">
              <a:solidFill>
                <a:schemeClr val="tx1"/>
              </a:solidFill>
            </a:ln>
          </p:spPr>
        </p:pic>
        <p:sp>
          <p:nvSpPr>
            <p:cNvPr id="2" name="Text ">
              <a:extLst>
                <a:ext uri="{FF2B5EF4-FFF2-40B4-BE49-F238E27FC236}">
                  <a16:creationId xmlns:a16="http://schemas.microsoft.com/office/drawing/2014/main" id="{1FD5B871-5B8D-092C-B0D1-2D6F09DB8033}"/>
                </a:ext>
              </a:extLst>
            </p:cNvPr>
            <p:cNvSpPr txBox="1"/>
            <p:nvPr/>
          </p:nvSpPr>
          <p:spPr>
            <a:xfrm>
              <a:off x="10554514" y="1591055"/>
              <a:ext cx="1093322" cy="261610"/>
            </a:xfrm>
            <a:prstGeom prst="rect">
              <a:avLst/>
            </a:prstGeom>
            <a:noFill/>
          </p:spPr>
          <p:txBody>
            <a:bodyPr wrap="square">
              <a:spAutoFit/>
            </a:bodyPr>
            <a:lstStyle/>
            <a:p>
              <a:pPr>
                <a:lnSpc>
                  <a:spcPct val="150000"/>
                </a:lnSpc>
              </a:pPr>
              <a:r>
                <a:rPr lang="en-GB" sz="800" dirty="0">
                  <a:solidFill>
                    <a:schemeClr val="bg1"/>
                  </a:solidFill>
                  <a:latin typeface="Calibri" panose="020F0502020204030204" pitchFamily="34" charset="0"/>
                  <a:cs typeface="Calibri" panose="020F0502020204030204" pitchFamily="34" charset="0"/>
                </a:rPr>
                <a:t>© Google Earth 2025</a:t>
              </a:r>
            </a:p>
          </p:txBody>
        </p:sp>
      </p:grpSp>
      <p:grpSp>
        <p:nvGrpSpPr>
          <p:cNvPr id="4" name="Group 3" descr="This period lasted from around 4000 BC to 2000 BC. Famous sites built during this time include the protected historical site - Stonehenge.&#10;">
            <a:extLst>
              <a:ext uri="{FF2B5EF4-FFF2-40B4-BE49-F238E27FC236}">
                <a16:creationId xmlns:a16="http://schemas.microsoft.com/office/drawing/2014/main" id="{DD82B5A1-B683-3D1B-3631-A66DB96A0107}"/>
              </a:ext>
            </a:extLst>
          </p:cNvPr>
          <p:cNvGrpSpPr/>
          <p:nvPr/>
        </p:nvGrpSpPr>
        <p:grpSpPr>
          <a:xfrm>
            <a:off x="6558289" y="2900236"/>
            <a:ext cx="3402418" cy="1746472"/>
            <a:chOff x="7340010" y="2900236"/>
            <a:chExt cx="3402418" cy="1746472"/>
          </a:xfrm>
        </p:grpSpPr>
        <p:sp>
          <p:nvSpPr>
            <p:cNvPr id="23" name="Rounded Rectangular Callout 22">
              <a:extLst>
                <a:ext uri="{FF2B5EF4-FFF2-40B4-BE49-F238E27FC236}">
                  <a16:creationId xmlns:a16="http://schemas.microsoft.com/office/drawing/2014/main" id="{05317550-2B5C-E8E7-034F-93653341FF5A}"/>
                </a:ext>
              </a:extLst>
            </p:cNvPr>
            <p:cNvSpPr/>
            <p:nvPr/>
          </p:nvSpPr>
          <p:spPr>
            <a:xfrm>
              <a:off x="7340010" y="2900236"/>
              <a:ext cx="3402418" cy="1746472"/>
            </a:xfrm>
            <a:prstGeom prst="wedgeRoundRectCallout">
              <a:avLst>
                <a:gd name="adj1" fmla="val 39394"/>
                <a:gd name="adj2" fmla="val 61595"/>
                <a:gd name="adj3" fmla="val 16667"/>
              </a:avLst>
            </a:prstGeom>
            <a:solidFill>
              <a:srgbClr val="F9B71C"/>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
              <a:extLst>
                <a:ext uri="{FF2B5EF4-FFF2-40B4-BE49-F238E27FC236}">
                  <a16:creationId xmlns:a16="http://schemas.microsoft.com/office/drawing/2014/main" id="{740C0629-14A0-A05F-18EA-8F8CEA8057C3}"/>
                </a:ext>
              </a:extLst>
            </p:cNvPr>
            <p:cNvSpPr txBox="1"/>
            <p:nvPr/>
          </p:nvSpPr>
          <p:spPr>
            <a:xfrm>
              <a:off x="7340010" y="3010322"/>
              <a:ext cx="3402418" cy="1567737"/>
            </a:xfrm>
            <a:prstGeom prst="rect">
              <a:avLst/>
            </a:prstGeom>
            <a:noFill/>
          </p:spPr>
          <p:txBody>
            <a:bodyPr wrap="square">
              <a:spAutoFit/>
            </a:bodyPr>
            <a:lstStyle/>
            <a:p>
              <a:pPr algn="ctr">
                <a:lnSpc>
                  <a:spcPct val="150000"/>
                </a:lnSpc>
              </a:pPr>
              <a:r>
                <a:rPr lang="en-GB" sz="1300" dirty="0">
                  <a:latin typeface="Linkpen 17a Print" panose="03050602060000000000" pitchFamily="66" charset="77"/>
                </a:rPr>
                <a:t>This period lasted from around 4000 BC to 2000 BC. Famous sites built during this time include the protected historical site - Stonehenge.</a:t>
              </a:r>
            </a:p>
          </p:txBody>
        </p:sp>
      </p:grpSp>
      <p:pic>
        <p:nvPicPr>
          <p:cNvPr id="22" name="Picture 21" descr="An illustration of a an archeologist.">
            <a:extLst>
              <a:ext uri="{FF2B5EF4-FFF2-40B4-BE49-F238E27FC236}">
                <a16:creationId xmlns:a16="http://schemas.microsoft.com/office/drawing/2014/main" id="{ACA0ABD6-6ADA-E819-EDA4-C5A51A23B1D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19652" y="2198930"/>
            <a:ext cx="2498622" cy="5199152"/>
          </a:xfrm>
          <a:prstGeom prst="rect">
            <a:avLst/>
          </a:prstGeom>
        </p:spPr>
      </p:pic>
      <p:pic>
        <p:nvPicPr>
          <p:cNvPr id="16" name="Picture 15" descr="A timeline of the Stone Age. &#10;&#10;The Palaeolithic (900,000 BC to 10,000 BC)&#10;&#10;The Mesolithic (10,000 BC to 4,000 BC)&#10;&#10;The Neolithic (4,000 BC to 2,000 BC)&#10;&#10;The Neolithic is highlighted. ">
            <a:extLst>
              <a:ext uri="{FF2B5EF4-FFF2-40B4-BE49-F238E27FC236}">
                <a16:creationId xmlns:a16="http://schemas.microsoft.com/office/drawing/2014/main" id="{99D1C73A-9475-8678-2DAD-8E3CFD301A0B}"/>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0" y="5050794"/>
            <a:ext cx="12193280" cy="1807205"/>
          </a:xfrm>
          <a:prstGeom prst="rect">
            <a:avLst/>
          </a:prstGeom>
        </p:spPr>
      </p:pic>
      <p:pic>
        <p:nvPicPr>
          <p:cNvPr id="12" name="Logo">
            <a:extLst>
              <a:ext uri="{FF2B5EF4-FFF2-40B4-BE49-F238E27FC236}">
                <a16:creationId xmlns:a16="http://schemas.microsoft.com/office/drawing/2014/main" id="{351F7636-D5C4-E042-4ED3-A266683DE653}"/>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526233" y="4198277"/>
            <a:ext cx="1665766" cy="1263832"/>
          </a:xfrm>
          <a:prstGeom prst="rect">
            <a:avLst/>
          </a:prstGeom>
        </p:spPr>
      </p:pic>
    </p:spTree>
    <p:extLst>
      <p:ext uri="{BB962C8B-B14F-4D97-AF65-F5344CB8AC3E}">
        <p14:creationId xmlns:p14="http://schemas.microsoft.com/office/powerpoint/2010/main" val="19830636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accel="50000" decel="50000"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1000" fill="hold"/>
                                        <p:tgtEl>
                                          <p:spTgt spid="22"/>
                                        </p:tgtEl>
                                        <p:attrNameLst>
                                          <p:attrName>ppt_x</p:attrName>
                                        </p:attrNameLst>
                                      </p:cBhvr>
                                      <p:tavLst>
                                        <p:tav tm="0">
                                          <p:val>
                                            <p:strVal val="1+#ppt_w/2"/>
                                          </p:val>
                                        </p:tav>
                                        <p:tav tm="100000">
                                          <p:val>
                                            <p:strVal val="#ppt_x"/>
                                          </p:val>
                                        </p:tav>
                                      </p:tavLst>
                                    </p:anim>
                                    <p:anim calcmode="lin" valueType="num">
                                      <p:cBhvr additive="base">
                                        <p:cTn id="17" dur="1000" fill="hold"/>
                                        <p:tgtEl>
                                          <p:spTgt spid="22"/>
                                        </p:tgtEl>
                                        <p:attrNameLst>
                                          <p:attrName>ppt_y</p:attrName>
                                        </p:attrNameLst>
                                      </p:cBhvr>
                                      <p:tavLst>
                                        <p:tav tm="0">
                                          <p:val>
                                            <p:strVal val="#ppt_y"/>
                                          </p:val>
                                        </p:tav>
                                        <p:tav tm="100000">
                                          <p:val>
                                            <p:strVal val="#ppt_y"/>
                                          </p:val>
                                        </p:tav>
                                      </p:tavLst>
                                    </p:anim>
                                  </p:childTnLst>
                                </p:cTn>
                              </p:par>
                              <p:par>
                                <p:cTn id="18" presetID="10" presetClass="entr" presetSubtype="0" fill="hold" nodeType="withEffect">
                                  <p:stCondLst>
                                    <p:cond delay="5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AE67CAB-391E-5982-6590-7F29492AD11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AE0EC45-8E43-D751-CAD4-DF867C3023B6}"/>
              </a:ext>
            </a:extLst>
          </p:cNvPr>
          <p:cNvSpPr>
            <a:spLocks noGrp="1"/>
          </p:cNvSpPr>
          <p:nvPr>
            <p:ph type="ctrTitle"/>
          </p:nvPr>
        </p:nvSpPr>
        <p:spPr>
          <a:xfrm>
            <a:off x="1524000" y="-1280448"/>
            <a:ext cx="9144000" cy="921925"/>
          </a:xfrm>
        </p:spPr>
        <p:txBody>
          <a:bodyPr>
            <a:normAutofit/>
          </a:bodyPr>
          <a:lstStyle/>
          <a:p>
            <a:r>
              <a:rPr lang="en-US" dirty="0"/>
              <a:t>Stone Tools</a:t>
            </a:r>
          </a:p>
        </p:txBody>
      </p:sp>
      <p:sp>
        <p:nvSpPr>
          <p:cNvPr id="11" name="Slide Question">
            <a:extLst>
              <a:ext uri="{FF2B5EF4-FFF2-40B4-BE49-F238E27FC236}">
                <a16:creationId xmlns:a16="http://schemas.microsoft.com/office/drawing/2014/main" id="{BFFAB093-209A-536C-4007-208E25B80311}"/>
              </a:ext>
            </a:extLst>
          </p:cNvPr>
          <p:cNvSpPr txBox="1"/>
          <p:nvPr/>
        </p:nvSpPr>
        <p:spPr>
          <a:xfrm>
            <a:off x="0" y="-107477"/>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evidence is there that people lived there in the Stone Age?</a:t>
            </a:r>
          </a:p>
        </p:txBody>
      </p:sp>
      <p:sp>
        <p:nvSpPr>
          <p:cNvPr id="13" name="Text ">
            <a:extLst>
              <a:ext uri="{FF2B5EF4-FFF2-40B4-BE49-F238E27FC236}">
                <a16:creationId xmlns:a16="http://schemas.microsoft.com/office/drawing/2014/main" id="{13E59D0E-1E54-6B52-45D1-544F2039FA90}"/>
              </a:ext>
            </a:extLst>
          </p:cNvPr>
          <p:cNvSpPr txBox="1"/>
          <p:nvPr/>
        </p:nvSpPr>
        <p:spPr>
          <a:xfrm>
            <a:off x="494270" y="493994"/>
            <a:ext cx="5057012"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Neolithic people made stone and flint axes in a different way to Mesolithic people. </a:t>
            </a:r>
          </a:p>
        </p:txBody>
      </p:sp>
      <p:sp>
        <p:nvSpPr>
          <p:cNvPr id="15" name="Text ">
            <a:extLst>
              <a:ext uri="{FF2B5EF4-FFF2-40B4-BE49-F238E27FC236}">
                <a16:creationId xmlns:a16="http://schemas.microsoft.com/office/drawing/2014/main" id="{9FDF8F4E-4D2D-730D-C852-F9A469410E93}"/>
              </a:ext>
            </a:extLst>
          </p:cNvPr>
          <p:cNvSpPr txBox="1"/>
          <p:nvPr/>
        </p:nvSpPr>
        <p:spPr>
          <a:xfrm>
            <a:off x="494269" y="1305811"/>
            <a:ext cx="490707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axes were ground or polished to produce a sharp edge and the smooth shape shown here.</a:t>
            </a:r>
          </a:p>
        </p:txBody>
      </p:sp>
      <p:sp>
        <p:nvSpPr>
          <p:cNvPr id="18" name="Text ">
            <a:extLst>
              <a:ext uri="{FF2B5EF4-FFF2-40B4-BE49-F238E27FC236}">
                <a16:creationId xmlns:a16="http://schemas.microsoft.com/office/drawing/2014/main" id="{B3225C93-CA35-7560-7581-17EF53596F72}"/>
              </a:ext>
            </a:extLst>
          </p:cNvPr>
          <p:cNvSpPr txBox="1"/>
          <p:nvPr/>
        </p:nvSpPr>
        <p:spPr>
          <a:xfrm>
            <a:off x="494269" y="2442576"/>
            <a:ext cx="467315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Stone axes were traded widely across Britain, which also shows how important they were. </a:t>
            </a:r>
          </a:p>
        </p:txBody>
      </p:sp>
      <p:sp>
        <p:nvSpPr>
          <p:cNvPr id="2" name="Text ">
            <a:extLst>
              <a:ext uri="{FF2B5EF4-FFF2-40B4-BE49-F238E27FC236}">
                <a16:creationId xmlns:a16="http://schemas.microsoft.com/office/drawing/2014/main" id="{33B5610F-F755-3DAC-EDB4-B1B7ECBBC6C0}"/>
              </a:ext>
            </a:extLst>
          </p:cNvPr>
          <p:cNvSpPr txBox="1"/>
          <p:nvPr/>
        </p:nvSpPr>
        <p:spPr>
          <a:xfrm>
            <a:off x="494268" y="3579341"/>
            <a:ext cx="5454589"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We know that several of the ones found in Bradford came from a place called Langdale in the Lake District, which was a location of Neolithic stone quarries known as axe factories. </a:t>
            </a:r>
          </a:p>
        </p:txBody>
      </p:sp>
      <p:grpSp>
        <p:nvGrpSpPr>
          <p:cNvPr id="4" name="Caption" descr="Stone tools: polished axes&#10;">
            <a:extLst>
              <a:ext uri="{FF2B5EF4-FFF2-40B4-BE49-F238E27FC236}">
                <a16:creationId xmlns:a16="http://schemas.microsoft.com/office/drawing/2014/main" id="{A2993470-866D-8175-6D3C-00F998AB92B4}"/>
              </a:ext>
            </a:extLst>
          </p:cNvPr>
          <p:cNvGrpSpPr/>
          <p:nvPr/>
        </p:nvGrpSpPr>
        <p:grpSpPr>
          <a:xfrm>
            <a:off x="5765416" y="504727"/>
            <a:ext cx="3044005" cy="388568"/>
            <a:chOff x="5172704" y="2417403"/>
            <a:chExt cx="3044005" cy="388568"/>
          </a:xfrm>
        </p:grpSpPr>
        <p:pic>
          <p:nvPicPr>
            <p:cNvPr id="5" name="Picture 4">
              <a:extLst>
                <a:ext uri="{FF2B5EF4-FFF2-40B4-BE49-F238E27FC236}">
                  <a16:creationId xmlns:a16="http://schemas.microsoft.com/office/drawing/2014/main" id="{4E5BEF68-3490-F30F-BB11-5E56597F83B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5122007" y="2478853"/>
              <a:ext cx="350267" cy="248874"/>
            </a:xfrm>
            <a:prstGeom prst="rect">
              <a:avLst/>
            </a:prstGeom>
          </p:spPr>
        </p:pic>
        <p:sp>
          <p:nvSpPr>
            <p:cNvPr id="8" name="TextBox 7">
              <a:extLst>
                <a:ext uri="{FF2B5EF4-FFF2-40B4-BE49-F238E27FC236}">
                  <a16:creationId xmlns:a16="http://schemas.microsoft.com/office/drawing/2014/main" id="{C9F09A93-DC0C-57CD-3447-59763FFFBD70}"/>
                </a:ext>
              </a:extLst>
            </p:cNvPr>
            <p:cNvSpPr txBox="1"/>
            <p:nvPr/>
          </p:nvSpPr>
          <p:spPr>
            <a:xfrm>
              <a:off x="5404578" y="2417403"/>
              <a:ext cx="281213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Stone tools: polished axes</a:t>
              </a:r>
            </a:p>
          </p:txBody>
        </p:sp>
      </p:grpSp>
      <p:grpSp>
        <p:nvGrpSpPr>
          <p:cNvPr id="10" name="Group 9" descr="A photograph of a polished axe, a large grey polished stone.">
            <a:extLst>
              <a:ext uri="{FF2B5EF4-FFF2-40B4-BE49-F238E27FC236}">
                <a16:creationId xmlns:a16="http://schemas.microsoft.com/office/drawing/2014/main" id="{65E4956E-E8BF-D5AD-E5E8-2B5BC1A5BEDC}"/>
              </a:ext>
            </a:extLst>
          </p:cNvPr>
          <p:cNvGrpSpPr/>
          <p:nvPr/>
        </p:nvGrpSpPr>
        <p:grpSpPr>
          <a:xfrm>
            <a:off x="5819228" y="941301"/>
            <a:ext cx="5779249" cy="3886731"/>
            <a:chOff x="5819228" y="941301"/>
            <a:chExt cx="5779249" cy="3886731"/>
          </a:xfrm>
        </p:grpSpPr>
        <p:pic>
          <p:nvPicPr>
            <p:cNvPr id="3" name="Picture 1">
              <a:extLst>
                <a:ext uri="{FF2B5EF4-FFF2-40B4-BE49-F238E27FC236}">
                  <a16:creationId xmlns:a16="http://schemas.microsoft.com/office/drawing/2014/main" id="{7A5C7509-40E3-C886-5BAD-A3A3615F53B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819228" y="1023104"/>
              <a:ext cx="5715585" cy="3804928"/>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Text ">
              <a:extLst>
                <a:ext uri="{FF2B5EF4-FFF2-40B4-BE49-F238E27FC236}">
                  <a16:creationId xmlns:a16="http://schemas.microsoft.com/office/drawing/2014/main" id="{A0C819F0-3C2B-E017-9513-83DBD4A18BBB}"/>
                </a:ext>
              </a:extLst>
            </p:cNvPr>
            <p:cNvSpPr txBox="1"/>
            <p:nvPr/>
          </p:nvSpPr>
          <p:spPr>
            <a:xfrm>
              <a:off x="10019652" y="941301"/>
              <a:ext cx="1578825" cy="257956"/>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Historic England Ref:DP005660</a:t>
              </a:r>
            </a:p>
          </p:txBody>
        </p:sp>
      </p:grpSp>
      <p:grpSp>
        <p:nvGrpSpPr>
          <p:cNvPr id="6" name="Group 5" descr="Were they the first people to live here or were they just passing through?&#10;">
            <a:extLst>
              <a:ext uri="{FF2B5EF4-FFF2-40B4-BE49-F238E27FC236}">
                <a16:creationId xmlns:a16="http://schemas.microsoft.com/office/drawing/2014/main" id="{F616781B-F90D-6A5F-3B2B-85BB269F8115}"/>
              </a:ext>
            </a:extLst>
          </p:cNvPr>
          <p:cNvGrpSpPr/>
          <p:nvPr/>
        </p:nvGrpSpPr>
        <p:grpSpPr>
          <a:xfrm>
            <a:off x="6870525" y="3200094"/>
            <a:ext cx="3402418" cy="1298041"/>
            <a:chOff x="7352202" y="3200094"/>
            <a:chExt cx="3402418" cy="1298041"/>
          </a:xfrm>
        </p:grpSpPr>
        <p:sp>
          <p:nvSpPr>
            <p:cNvPr id="23" name="Rounded Rectangular Callout 22">
              <a:extLst>
                <a:ext uri="{FF2B5EF4-FFF2-40B4-BE49-F238E27FC236}">
                  <a16:creationId xmlns:a16="http://schemas.microsoft.com/office/drawing/2014/main" id="{68479C55-408B-3F3F-953A-CD749CB2475E}"/>
                </a:ext>
              </a:extLst>
            </p:cNvPr>
            <p:cNvSpPr/>
            <p:nvPr/>
          </p:nvSpPr>
          <p:spPr>
            <a:xfrm>
              <a:off x="7352202" y="3200094"/>
              <a:ext cx="3402418" cy="1298041"/>
            </a:xfrm>
            <a:prstGeom prst="wedgeRoundRectCallout">
              <a:avLst>
                <a:gd name="adj1" fmla="val 39394"/>
                <a:gd name="adj2" fmla="val 61595"/>
                <a:gd name="adj3" fmla="val 16667"/>
              </a:avLst>
            </a:prstGeom>
            <a:solidFill>
              <a:srgbClr val="F9B71C"/>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
              <a:extLst>
                <a:ext uri="{FF2B5EF4-FFF2-40B4-BE49-F238E27FC236}">
                  <a16:creationId xmlns:a16="http://schemas.microsoft.com/office/drawing/2014/main" id="{85990426-C594-C1C5-7998-D4A8D632DBBF}"/>
                </a:ext>
              </a:extLst>
            </p:cNvPr>
            <p:cNvSpPr txBox="1"/>
            <p:nvPr/>
          </p:nvSpPr>
          <p:spPr>
            <a:xfrm>
              <a:off x="7352202" y="3310180"/>
              <a:ext cx="3402418" cy="1034899"/>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Were they the first people to live here or were they just passing through?</a:t>
              </a:r>
            </a:p>
          </p:txBody>
        </p:sp>
      </p:grpSp>
      <p:pic>
        <p:nvPicPr>
          <p:cNvPr id="22" name="Picture 21" descr="An illustration of a an archeologist.">
            <a:extLst>
              <a:ext uri="{FF2B5EF4-FFF2-40B4-BE49-F238E27FC236}">
                <a16:creationId xmlns:a16="http://schemas.microsoft.com/office/drawing/2014/main" id="{BC647CD4-4D25-4154-823F-B0F2023856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19652" y="2198930"/>
            <a:ext cx="2498622" cy="5199152"/>
          </a:xfrm>
          <a:prstGeom prst="rect">
            <a:avLst/>
          </a:prstGeom>
        </p:spPr>
      </p:pic>
      <p:pic>
        <p:nvPicPr>
          <p:cNvPr id="16" name="Picture 15" descr="A timeline of the Stone Age. &#10;&#10;The Palaeolithic (900,000 BC to 10,000 BC)&#10;&#10;The Mesolithic (10,000 BC to 4,000 BC)&#10;&#10;The Neolithic (4,000 BC to 2,000 BC)&#10;&#10;The Neolithic is highlighted. ">
            <a:extLst>
              <a:ext uri="{FF2B5EF4-FFF2-40B4-BE49-F238E27FC236}">
                <a16:creationId xmlns:a16="http://schemas.microsoft.com/office/drawing/2014/main" id="{091F3410-A6DB-30B7-17E5-F3FAA83CA6D0}"/>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0" y="5050794"/>
            <a:ext cx="12193280" cy="1807205"/>
          </a:xfrm>
          <a:prstGeom prst="rect">
            <a:avLst/>
          </a:prstGeom>
        </p:spPr>
      </p:pic>
      <p:pic>
        <p:nvPicPr>
          <p:cNvPr id="12" name="Logo">
            <a:extLst>
              <a:ext uri="{FF2B5EF4-FFF2-40B4-BE49-F238E27FC236}">
                <a16:creationId xmlns:a16="http://schemas.microsoft.com/office/drawing/2014/main" id="{95504484-C79E-85FA-3E72-50558B2C9921}"/>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526233" y="4198277"/>
            <a:ext cx="1665766" cy="1263832"/>
          </a:xfrm>
          <a:prstGeom prst="rect">
            <a:avLst/>
          </a:prstGeom>
        </p:spPr>
      </p:pic>
    </p:spTree>
    <p:extLst>
      <p:ext uri="{BB962C8B-B14F-4D97-AF65-F5344CB8AC3E}">
        <p14:creationId xmlns:p14="http://schemas.microsoft.com/office/powerpoint/2010/main" val="34322314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fade">
                                      <p:cBhvr>
                                        <p:cTn id="11" dur="500"/>
                                        <p:tgtEl>
                                          <p:spTgt spid="15">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xEl>
                                              <p:pRg st="0" end="0"/>
                                            </p:txEl>
                                          </p:spTgt>
                                        </p:tgtEl>
                                        <p:attrNameLst>
                                          <p:attrName>style.visibility</p:attrName>
                                        </p:attrNameLst>
                                      </p:cBhvr>
                                      <p:to>
                                        <p:strVal val="visible"/>
                                      </p:to>
                                    </p:set>
                                    <p:animEffect transition="in" filter="fade">
                                      <p:cBhvr>
                                        <p:cTn id="15" dur="500"/>
                                        <p:tgtEl>
                                          <p:spTgt spid="1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500"/>
                                        <p:tgtEl>
                                          <p:spTgt spid="2">
                                            <p:txEl>
                                              <p:pRg st="0" end="0"/>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2" presetClass="entr" presetSubtype="2" accel="50000" decel="5000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1+#ppt_w/2"/>
                                          </p:val>
                                        </p:tav>
                                        <p:tav tm="100000">
                                          <p:val>
                                            <p:strVal val="#ppt_x"/>
                                          </p:val>
                                        </p:tav>
                                      </p:tavLst>
                                    </p:anim>
                                    <p:anim calcmode="lin" valueType="num">
                                      <p:cBhvr additive="base">
                                        <p:cTn id="32" dur="10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allAtOnce"/>
      <p:bldP spid="15" grpId="0" build="allAtOnce"/>
      <p:bldP spid="18" grpId="0" build="allAtOnce"/>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8EF34E1-CCD6-038C-416C-7321F7058C1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7223E99-A7D5-7506-ECEE-48EF0974BCE7}"/>
              </a:ext>
            </a:extLst>
          </p:cNvPr>
          <p:cNvSpPr>
            <a:spLocks noGrp="1"/>
          </p:cNvSpPr>
          <p:nvPr>
            <p:ph type="ctrTitle"/>
          </p:nvPr>
        </p:nvSpPr>
        <p:spPr>
          <a:xfrm>
            <a:off x="1524000" y="-1280448"/>
            <a:ext cx="9144000" cy="921925"/>
          </a:xfrm>
        </p:spPr>
        <p:txBody>
          <a:bodyPr>
            <a:normAutofit/>
          </a:bodyPr>
          <a:lstStyle/>
          <a:p>
            <a:r>
              <a:rPr lang="en-US" dirty="0"/>
              <a:t>Bronze Age Evidence</a:t>
            </a:r>
          </a:p>
        </p:txBody>
      </p:sp>
      <p:sp>
        <p:nvSpPr>
          <p:cNvPr id="11" name="Slide Question">
            <a:extLst>
              <a:ext uri="{FF2B5EF4-FFF2-40B4-BE49-F238E27FC236}">
                <a16:creationId xmlns:a16="http://schemas.microsoft.com/office/drawing/2014/main" id="{C74F8393-AFA4-BBF8-0FAB-3CE29AD39B2F}"/>
              </a:ext>
            </a:extLst>
          </p:cNvPr>
          <p:cNvSpPr txBox="1"/>
          <p:nvPr/>
        </p:nvSpPr>
        <p:spPr>
          <a:xfrm>
            <a:off x="0" y="-107477"/>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does the Bronze Age finds tell us about people living here?</a:t>
            </a:r>
          </a:p>
        </p:txBody>
      </p:sp>
      <p:sp>
        <p:nvSpPr>
          <p:cNvPr id="17" name="Title">
            <a:extLst>
              <a:ext uri="{FF2B5EF4-FFF2-40B4-BE49-F238E27FC236}">
                <a16:creationId xmlns:a16="http://schemas.microsoft.com/office/drawing/2014/main" id="{16A9E2A4-F928-1AF2-1712-D5996B59E258}"/>
              </a:ext>
            </a:extLst>
          </p:cNvPr>
          <p:cNvSpPr txBox="1">
            <a:spLocks/>
          </p:cNvSpPr>
          <p:nvPr/>
        </p:nvSpPr>
        <p:spPr>
          <a:xfrm>
            <a:off x="494269" y="390412"/>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Bronze Age Evidence</a:t>
            </a:r>
          </a:p>
        </p:txBody>
      </p:sp>
      <p:sp>
        <p:nvSpPr>
          <p:cNvPr id="2" name="Text ">
            <a:extLst>
              <a:ext uri="{FF2B5EF4-FFF2-40B4-BE49-F238E27FC236}">
                <a16:creationId xmlns:a16="http://schemas.microsoft.com/office/drawing/2014/main" id="{D41A23C4-9344-6111-8CA1-1604E89EC6D2}"/>
              </a:ext>
            </a:extLst>
          </p:cNvPr>
          <p:cNvSpPr txBox="1"/>
          <p:nvPr/>
        </p:nvSpPr>
        <p:spPr>
          <a:xfrm>
            <a:off x="494268" y="1206675"/>
            <a:ext cx="560173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Around 2500BC settlers from mainland Europe brought new skills to Britain such as metalworking. </a:t>
            </a:r>
          </a:p>
        </p:txBody>
      </p:sp>
      <p:sp>
        <p:nvSpPr>
          <p:cNvPr id="20" name="Text ">
            <a:extLst>
              <a:ext uri="{FF2B5EF4-FFF2-40B4-BE49-F238E27FC236}">
                <a16:creationId xmlns:a16="http://schemas.microsoft.com/office/drawing/2014/main" id="{F52D60E6-51EF-2AF7-F0E7-D90A867BECAF}"/>
              </a:ext>
            </a:extLst>
          </p:cNvPr>
          <p:cNvSpPr txBox="1"/>
          <p:nvPr/>
        </p:nvSpPr>
        <p:spPr>
          <a:xfrm>
            <a:off x="494268" y="1993555"/>
            <a:ext cx="5204783"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Gradually, Britons learned to make objects from copper, gold and most importantly bronze, which was strong enough for tools and weapons. Some settlers who arrived belonged to the Beaker culture, who brought their pottery skills.</a:t>
            </a:r>
          </a:p>
        </p:txBody>
      </p:sp>
      <p:sp>
        <p:nvSpPr>
          <p:cNvPr id="19" name="Text ">
            <a:extLst>
              <a:ext uri="{FF2B5EF4-FFF2-40B4-BE49-F238E27FC236}">
                <a16:creationId xmlns:a16="http://schemas.microsoft.com/office/drawing/2014/main" id="{B320E5DB-2AB0-A82C-C329-A3427C7EA724}"/>
              </a:ext>
            </a:extLst>
          </p:cNvPr>
          <p:cNvSpPr txBox="1"/>
          <p:nvPr/>
        </p:nvSpPr>
        <p:spPr>
          <a:xfrm>
            <a:off x="494268" y="3680682"/>
            <a:ext cx="5406802"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 Flanged bronze axe was found in 1931, about 3ft below the surface whilst a drainage ditch was being dug for new houses on the Ashbourne Gardens Estate in Bradford! Other Bronze age finds in Bradford include flint arrowheads and burial urns.</a:t>
            </a:r>
          </a:p>
        </p:txBody>
      </p:sp>
      <p:pic>
        <p:nvPicPr>
          <p:cNvPr id="25" name="Picture 24" descr="An illustration of a Bronze Age arrowhead, a grey stone carved into an arrow head shape. ">
            <a:extLst>
              <a:ext uri="{FF2B5EF4-FFF2-40B4-BE49-F238E27FC236}">
                <a16:creationId xmlns:a16="http://schemas.microsoft.com/office/drawing/2014/main" id="{C1657941-B4C2-8BCB-B9A1-760396F5FD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470471">
            <a:off x="6329227" y="795202"/>
            <a:ext cx="1626781" cy="2200939"/>
          </a:xfrm>
          <a:prstGeom prst="rect">
            <a:avLst/>
          </a:prstGeom>
        </p:spPr>
      </p:pic>
      <p:grpSp>
        <p:nvGrpSpPr>
          <p:cNvPr id="30" name="Caption" descr="Bronze Age Arrowhead&#10;">
            <a:extLst>
              <a:ext uri="{FF2B5EF4-FFF2-40B4-BE49-F238E27FC236}">
                <a16:creationId xmlns:a16="http://schemas.microsoft.com/office/drawing/2014/main" id="{40434DA6-12D5-C4DB-9942-40A3A40A0000}"/>
              </a:ext>
            </a:extLst>
          </p:cNvPr>
          <p:cNvGrpSpPr/>
          <p:nvPr/>
        </p:nvGrpSpPr>
        <p:grpSpPr>
          <a:xfrm>
            <a:off x="5946015" y="2878536"/>
            <a:ext cx="2368693" cy="711733"/>
            <a:chOff x="5172704" y="2417403"/>
            <a:chExt cx="2368693" cy="711733"/>
          </a:xfrm>
        </p:grpSpPr>
        <p:pic>
          <p:nvPicPr>
            <p:cNvPr id="31" name="Picture 30">
              <a:extLst>
                <a:ext uri="{FF2B5EF4-FFF2-40B4-BE49-F238E27FC236}">
                  <a16:creationId xmlns:a16="http://schemas.microsoft.com/office/drawing/2014/main" id="{BDD46CBC-922B-306C-6248-A81D6F6C457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7613458">
              <a:off x="5122007" y="2478853"/>
              <a:ext cx="350267" cy="248874"/>
            </a:xfrm>
            <a:prstGeom prst="rect">
              <a:avLst/>
            </a:prstGeom>
          </p:spPr>
        </p:pic>
        <p:sp>
          <p:nvSpPr>
            <p:cNvPr id="32" name="TextBox 31">
              <a:extLst>
                <a:ext uri="{FF2B5EF4-FFF2-40B4-BE49-F238E27FC236}">
                  <a16:creationId xmlns:a16="http://schemas.microsoft.com/office/drawing/2014/main" id="{99B673D0-2D78-B059-A844-7D6CCF914FE2}"/>
                </a:ext>
              </a:extLst>
            </p:cNvPr>
            <p:cNvSpPr txBox="1"/>
            <p:nvPr/>
          </p:nvSpPr>
          <p:spPr>
            <a:xfrm>
              <a:off x="5404579" y="2417403"/>
              <a:ext cx="2136818"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Bronze Age</a:t>
              </a:r>
            </a:p>
            <a:p>
              <a:pPr>
                <a:lnSpc>
                  <a:spcPct val="150000"/>
                </a:lnSpc>
              </a:pPr>
              <a:r>
                <a:rPr lang="en-GB" sz="1400" dirty="0">
                  <a:latin typeface="Linkpen 17a Print" panose="03050602060000000000" pitchFamily="66" charset="77"/>
                </a:rPr>
                <a:t>flint Arrowhead</a:t>
              </a:r>
            </a:p>
          </p:txBody>
        </p:sp>
      </p:grpSp>
      <p:grpSp>
        <p:nvGrpSpPr>
          <p:cNvPr id="33" name="Caption" descr="Flanged bronze axe&#10;">
            <a:extLst>
              <a:ext uri="{FF2B5EF4-FFF2-40B4-BE49-F238E27FC236}">
                <a16:creationId xmlns:a16="http://schemas.microsoft.com/office/drawing/2014/main" id="{CD096147-F955-8C88-35F5-9F9659A8ED8E}"/>
              </a:ext>
            </a:extLst>
          </p:cNvPr>
          <p:cNvGrpSpPr/>
          <p:nvPr/>
        </p:nvGrpSpPr>
        <p:grpSpPr>
          <a:xfrm>
            <a:off x="7968518" y="851916"/>
            <a:ext cx="1663486" cy="711733"/>
            <a:chOff x="5404579" y="2417403"/>
            <a:chExt cx="1663486" cy="711733"/>
          </a:xfrm>
        </p:grpSpPr>
        <p:pic>
          <p:nvPicPr>
            <p:cNvPr id="34" name="Picture 33">
              <a:extLst>
                <a:ext uri="{FF2B5EF4-FFF2-40B4-BE49-F238E27FC236}">
                  <a16:creationId xmlns:a16="http://schemas.microsoft.com/office/drawing/2014/main" id="{D854A710-29A3-C84B-B589-E454F1C8FC7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17798" y="2510057"/>
              <a:ext cx="350267" cy="248874"/>
            </a:xfrm>
            <a:prstGeom prst="rect">
              <a:avLst/>
            </a:prstGeom>
          </p:spPr>
        </p:pic>
        <p:sp>
          <p:nvSpPr>
            <p:cNvPr id="35" name="TextBox 34">
              <a:extLst>
                <a:ext uri="{FF2B5EF4-FFF2-40B4-BE49-F238E27FC236}">
                  <a16:creationId xmlns:a16="http://schemas.microsoft.com/office/drawing/2014/main" id="{B5D2A018-5C19-AD35-663E-E799802862C9}"/>
                </a:ext>
              </a:extLst>
            </p:cNvPr>
            <p:cNvSpPr txBox="1"/>
            <p:nvPr/>
          </p:nvSpPr>
          <p:spPr>
            <a:xfrm>
              <a:off x="5404579" y="2417403"/>
              <a:ext cx="1333969" cy="711733"/>
            </a:xfrm>
            <a:prstGeom prst="rect">
              <a:avLst/>
            </a:prstGeom>
            <a:noFill/>
          </p:spPr>
          <p:txBody>
            <a:bodyPr wrap="square">
              <a:spAutoFit/>
            </a:bodyPr>
            <a:lstStyle/>
            <a:p>
              <a:pPr algn="r">
                <a:lnSpc>
                  <a:spcPct val="150000"/>
                </a:lnSpc>
              </a:pPr>
              <a:r>
                <a:rPr lang="en-GB" sz="1400" dirty="0">
                  <a:latin typeface="Linkpen 17a Print" panose="03050602060000000000" pitchFamily="66" charset="77"/>
                </a:rPr>
                <a:t>Flanged bronze axe</a:t>
              </a:r>
            </a:p>
          </p:txBody>
        </p:sp>
      </p:grpSp>
      <p:pic>
        <p:nvPicPr>
          <p:cNvPr id="29" name="Picture 28" descr="An illustration of a flanged bronze axe, a metal edge with a wooden L shaped handle. ">
            <a:extLst>
              <a:ext uri="{FF2B5EF4-FFF2-40B4-BE49-F238E27FC236}">
                <a16:creationId xmlns:a16="http://schemas.microsoft.com/office/drawing/2014/main" id="{5CBEF7F2-DCD2-DAC6-10CF-8EFD37CE37E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974534">
            <a:off x="9696533" y="832457"/>
            <a:ext cx="2101331" cy="1730508"/>
          </a:xfrm>
          <a:prstGeom prst="rect">
            <a:avLst/>
          </a:prstGeom>
        </p:spPr>
      </p:pic>
      <p:sp>
        <p:nvSpPr>
          <p:cNvPr id="4" name="Right Arrow 3" descr="An arrow pointing to the right">
            <a:extLst>
              <a:ext uri="{FF2B5EF4-FFF2-40B4-BE49-F238E27FC236}">
                <a16:creationId xmlns:a16="http://schemas.microsoft.com/office/drawing/2014/main" id="{78B20181-FCB4-BE2D-B26C-2F88E6355CC4}"/>
              </a:ext>
            </a:extLst>
          </p:cNvPr>
          <p:cNvSpPr/>
          <p:nvPr/>
        </p:nvSpPr>
        <p:spPr>
          <a:xfrm rot="18491765">
            <a:off x="10047609" y="1627050"/>
            <a:ext cx="545690" cy="415999"/>
          </a:xfrm>
          <a:prstGeom prst="rightArrow">
            <a:avLst/>
          </a:prstGeom>
          <a:solidFill>
            <a:srgbClr val="FAB72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n aged axe head.">
            <a:extLst>
              <a:ext uri="{FF2B5EF4-FFF2-40B4-BE49-F238E27FC236}">
                <a16:creationId xmlns:a16="http://schemas.microsoft.com/office/drawing/2014/main" id="{AB4CCD4F-4E65-3A10-8C3B-BBC01E0AD59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6438601">
            <a:off x="9413634" y="1632080"/>
            <a:ext cx="927612" cy="1496652"/>
          </a:xfrm>
          <a:prstGeom prst="rect">
            <a:avLst/>
          </a:prstGeom>
        </p:spPr>
      </p:pic>
      <p:pic>
        <p:nvPicPr>
          <p:cNvPr id="27" name="Picture 26" descr="An illustration of a Bronze Age collared urn, a brown pot. ">
            <a:extLst>
              <a:ext uri="{FF2B5EF4-FFF2-40B4-BE49-F238E27FC236}">
                <a16:creationId xmlns:a16="http://schemas.microsoft.com/office/drawing/2014/main" id="{6D93B176-877C-564F-E671-0C0664C5C67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817129" y="2401044"/>
            <a:ext cx="1750583" cy="2074765"/>
          </a:xfrm>
          <a:prstGeom prst="rect">
            <a:avLst/>
          </a:prstGeom>
        </p:spPr>
      </p:pic>
      <p:grpSp>
        <p:nvGrpSpPr>
          <p:cNvPr id="36" name="Caption" descr="Bronze Age collared urn – a typical burial urn.&#10;">
            <a:extLst>
              <a:ext uri="{FF2B5EF4-FFF2-40B4-BE49-F238E27FC236}">
                <a16:creationId xmlns:a16="http://schemas.microsoft.com/office/drawing/2014/main" id="{D502576D-B9DD-934C-FA0B-0B9E5CD6C6F3}"/>
              </a:ext>
            </a:extLst>
          </p:cNvPr>
          <p:cNvGrpSpPr/>
          <p:nvPr/>
        </p:nvGrpSpPr>
        <p:grpSpPr>
          <a:xfrm>
            <a:off x="9550015" y="3011077"/>
            <a:ext cx="2297070" cy="1358064"/>
            <a:chOff x="5122007" y="2417403"/>
            <a:chExt cx="2085669" cy="1358064"/>
          </a:xfrm>
        </p:grpSpPr>
        <p:pic>
          <p:nvPicPr>
            <p:cNvPr id="37" name="Picture 36">
              <a:extLst>
                <a:ext uri="{FF2B5EF4-FFF2-40B4-BE49-F238E27FC236}">
                  <a16:creationId xmlns:a16="http://schemas.microsoft.com/office/drawing/2014/main" id="{B2039407-C027-76DE-1D9A-FD8A7BD6AD8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5122007" y="2478853"/>
              <a:ext cx="350267" cy="248874"/>
            </a:xfrm>
            <a:prstGeom prst="rect">
              <a:avLst/>
            </a:prstGeom>
          </p:spPr>
        </p:pic>
        <p:sp>
          <p:nvSpPr>
            <p:cNvPr id="38" name="TextBox 37">
              <a:extLst>
                <a:ext uri="{FF2B5EF4-FFF2-40B4-BE49-F238E27FC236}">
                  <a16:creationId xmlns:a16="http://schemas.microsoft.com/office/drawing/2014/main" id="{3D837472-0FDF-3C8E-2557-BD0D2610B56E}"/>
                </a:ext>
              </a:extLst>
            </p:cNvPr>
            <p:cNvSpPr txBox="1"/>
            <p:nvPr/>
          </p:nvSpPr>
          <p:spPr>
            <a:xfrm>
              <a:off x="5404579" y="2417403"/>
              <a:ext cx="1803097"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Bronze Age collared urn – a typical pottery burial urn.</a:t>
              </a:r>
            </a:p>
          </p:txBody>
        </p:sp>
      </p:grpSp>
      <p:sp>
        <p:nvSpPr>
          <p:cNvPr id="39" name="Main question">
            <a:extLst>
              <a:ext uri="{FF2B5EF4-FFF2-40B4-BE49-F238E27FC236}">
                <a16:creationId xmlns:a16="http://schemas.microsoft.com/office/drawing/2014/main" id="{0868C94E-CA3A-B26A-A7DC-8F1520F145B2}"/>
              </a:ext>
            </a:extLst>
          </p:cNvPr>
          <p:cNvSpPr txBox="1"/>
          <p:nvPr/>
        </p:nvSpPr>
        <p:spPr>
          <a:xfrm>
            <a:off x="5946015" y="4517356"/>
            <a:ext cx="5717317" cy="830997"/>
          </a:xfrm>
          <a:prstGeom prst="rect">
            <a:avLst/>
          </a:prstGeom>
          <a:noFill/>
        </p:spPr>
        <p:txBody>
          <a:bodyPr wrap="square">
            <a:spAutoFit/>
          </a:bodyPr>
          <a:lstStyle/>
          <a:p>
            <a:pPr algn="ctr"/>
            <a:r>
              <a:rPr lang="en-GB" sz="2400" dirty="0">
                <a:solidFill>
                  <a:srgbClr val="F9B71C"/>
                </a:solidFill>
                <a:latin typeface="Superclarendon Rg" panose="02000505080000020003" pitchFamily="2" charset="77"/>
              </a:rPr>
              <a:t>What do the Bronze Age finds tell us about people living here?</a:t>
            </a:r>
          </a:p>
        </p:txBody>
      </p:sp>
      <p:pic>
        <p:nvPicPr>
          <p:cNvPr id="7" name="Picture 6" descr="A timeline highlighting the Bronze Age (2,000 BC to 900 BC). It spans from 3,000 BC to AD 500. ">
            <a:extLst>
              <a:ext uri="{FF2B5EF4-FFF2-40B4-BE49-F238E27FC236}">
                <a16:creationId xmlns:a16="http://schemas.microsoft.com/office/drawing/2014/main" id="{70A084E5-8826-7888-BA67-FFB4E6D72557}"/>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0" y="5329238"/>
            <a:ext cx="12193280" cy="1528762"/>
          </a:xfrm>
          <a:prstGeom prst="rect">
            <a:avLst/>
          </a:prstGeom>
        </p:spPr>
      </p:pic>
      <p:pic>
        <p:nvPicPr>
          <p:cNvPr id="10" name="Logo">
            <a:extLst>
              <a:ext uri="{FF2B5EF4-FFF2-40B4-BE49-F238E27FC236}">
                <a16:creationId xmlns:a16="http://schemas.microsoft.com/office/drawing/2014/main" id="{C0E09D95-1A63-BEE5-A40E-854DC2010C20}"/>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Tree>
    <p:extLst>
      <p:ext uri="{BB962C8B-B14F-4D97-AF65-F5344CB8AC3E}">
        <p14:creationId xmlns:p14="http://schemas.microsoft.com/office/powerpoint/2010/main" val="14555054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4500"/>
                            </p:stCondLst>
                            <p:childTnLst>
                              <p:par>
                                <p:cTn id="47" presetID="10" presetClass="entr" presetSubtype="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20" grpId="0"/>
      <p:bldP spid="19" grpId="0"/>
      <p:bldP spid="4" grpId="0" animBg="1"/>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68F0644-3DFF-3C5C-E8D2-E534DA11436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559BE80-4F0C-E752-E9BF-A841A092F767}"/>
              </a:ext>
            </a:extLst>
          </p:cNvPr>
          <p:cNvSpPr>
            <a:spLocks noGrp="1"/>
          </p:cNvSpPr>
          <p:nvPr>
            <p:ph type="ctrTitle"/>
          </p:nvPr>
        </p:nvSpPr>
        <p:spPr>
          <a:xfrm>
            <a:off x="1524000" y="-1280448"/>
            <a:ext cx="9144000" cy="921925"/>
          </a:xfrm>
        </p:spPr>
        <p:txBody>
          <a:bodyPr>
            <a:normAutofit/>
          </a:bodyPr>
          <a:lstStyle/>
          <a:p>
            <a:r>
              <a:rPr lang="en-US" dirty="0"/>
              <a:t>Historical Evidence</a:t>
            </a:r>
          </a:p>
        </p:txBody>
      </p:sp>
      <p:sp>
        <p:nvSpPr>
          <p:cNvPr id="11" name="Slide Question">
            <a:extLst>
              <a:ext uri="{FF2B5EF4-FFF2-40B4-BE49-F238E27FC236}">
                <a16:creationId xmlns:a16="http://schemas.microsoft.com/office/drawing/2014/main" id="{5297A114-6E43-DCCC-4DA2-516BDE068F67}"/>
              </a:ext>
            </a:extLst>
          </p:cNvPr>
          <p:cNvSpPr txBox="1"/>
          <p:nvPr/>
        </p:nvSpPr>
        <p:spPr>
          <a:xfrm>
            <a:off x="0" y="-107477"/>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does the Bronze Age finds tell us about people living here?</a:t>
            </a:r>
          </a:p>
        </p:txBody>
      </p:sp>
      <p:sp>
        <p:nvSpPr>
          <p:cNvPr id="5" name="Main question">
            <a:extLst>
              <a:ext uri="{FF2B5EF4-FFF2-40B4-BE49-F238E27FC236}">
                <a16:creationId xmlns:a16="http://schemas.microsoft.com/office/drawing/2014/main" id="{9E8B9A08-DBB5-ADEC-C75E-23B5CDF372FA}"/>
              </a:ext>
            </a:extLst>
          </p:cNvPr>
          <p:cNvSpPr txBox="1"/>
          <p:nvPr/>
        </p:nvSpPr>
        <p:spPr>
          <a:xfrm>
            <a:off x="2107897" y="480838"/>
            <a:ext cx="7976206" cy="954107"/>
          </a:xfrm>
          <a:prstGeom prst="rect">
            <a:avLst/>
          </a:prstGeom>
          <a:noFill/>
        </p:spPr>
        <p:txBody>
          <a:bodyPr wrap="square">
            <a:spAutoFit/>
          </a:bodyPr>
          <a:lstStyle/>
          <a:p>
            <a:pPr algn="ctr"/>
            <a:r>
              <a:rPr lang="en-GB" sz="2800" dirty="0">
                <a:solidFill>
                  <a:srgbClr val="F9B71C"/>
                </a:solidFill>
                <a:latin typeface="Superclarendon Rg" panose="02000505080000020003" pitchFamily="2" charset="77"/>
              </a:rPr>
              <a:t>Something on this rock contains historical evidence – what could it be?</a:t>
            </a:r>
          </a:p>
        </p:txBody>
      </p:sp>
      <p:pic>
        <p:nvPicPr>
          <p:cNvPr id="4" name="Picture 3" descr="An illustration of a an archeologist.">
            <a:extLst>
              <a:ext uri="{FF2B5EF4-FFF2-40B4-BE49-F238E27FC236}">
                <a16:creationId xmlns:a16="http://schemas.microsoft.com/office/drawing/2014/main" id="{11323B3E-43BB-3E76-BBD3-372FE1DD43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293543" y="2189503"/>
            <a:ext cx="2498622" cy="5199152"/>
          </a:xfrm>
          <a:prstGeom prst="rect">
            <a:avLst/>
          </a:prstGeom>
        </p:spPr>
      </p:pic>
      <p:pic>
        <p:nvPicPr>
          <p:cNvPr id="3" name="Picture 2" descr="A photograph of a large grey rock with circular holes marked into it. &#10;">
            <a:extLst>
              <a:ext uri="{FF2B5EF4-FFF2-40B4-BE49-F238E27FC236}">
                <a16:creationId xmlns:a16="http://schemas.microsoft.com/office/drawing/2014/main" id="{351CE437-67ED-D7ED-3380-C9CD5A488A9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85766" y="1532123"/>
            <a:ext cx="7420467" cy="4174012"/>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6" name="Oval 5" descr="A yellow circle highlighting the circular marks. ">
            <a:extLst>
              <a:ext uri="{FF2B5EF4-FFF2-40B4-BE49-F238E27FC236}">
                <a16:creationId xmlns:a16="http://schemas.microsoft.com/office/drawing/2014/main" id="{AD4DE6A1-8C72-DFD6-F422-7C9594A2016A}"/>
              </a:ext>
            </a:extLst>
          </p:cNvPr>
          <p:cNvSpPr/>
          <p:nvPr/>
        </p:nvSpPr>
        <p:spPr>
          <a:xfrm>
            <a:off x="4516919" y="1753490"/>
            <a:ext cx="3564560" cy="3564560"/>
          </a:xfrm>
          <a:prstGeom prst="ellipse">
            <a:avLst/>
          </a:prstGeom>
          <a:solidFill>
            <a:srgbClr val="F9B71C">
              <a:alpha val="25000"/>
            </a:srgbClr>
          </a:solidFill>
          <a:ln w="34925">
            <a:solidFill>
              <a:srgbClr val="F9B7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timeline highlighting the Bronze Age (2,000 BC to 900 BC). It spans from 3,000 BC to AD 500. ">
            <a:extLst>
              <a:ext uri="{FF2B5EF4-FFF2-40B4-BE49-F238E27FC236}">
                <a16:creationId xmlns:a16="http://schemas.microsoft.com/office/drawing/2014/main" id="{573D9167-8793-60FF-C549-1A76F0553629}"/>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5329238"/>
            <a:ext cx="12193280" cy="1528762"/>
          </a:xfrm>
          <a:prstGeom prst="rect">
            <a:avLst/>
          </a:prstGeom>
        </p:spPr>
      </p:pic>
      <p:pic>
        <p:nvPicPr>
          <p:cNvPr id="10" name="Logo">
            <a:extLst>
              <a:ext uri="{FF2B5EF4-FFF2-40B4-BE49-F238E27FC236}">
                <a16:creationId xmlns:a16="http://schemas.microsoft.com/office/drawing/2014/main" id="{80C5BEB2-AA9A-B302-8ACC-47F1961C35D7}"/>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526233" y="5592726"/>
            <a:ext cx="1665766" cy="1263832"/>
          </a:xfrm>
          <a:prstGeom prst="rect">
            <a:avLst/>
          </a:prstGeom>
        </p:spPr>
      </p:pic>
    </p:spTree>
    <p:extLst>
      <p:ext uri="{BB962C8B-B14F-4D97-AF65-F5344CB8AC3E}">
        <p14:creationId xmlns:p14="http://schemas.microsoft.com/office/powerpoint/2010/main" val="7666405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536</TotalTime>
  <Words>1473</Words>
  <Application>Microsoft Office PowerPoint</Application>
  <PresentationFormat>Widescreen</PresentationFormat>
  <Paragraphs>140</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Superclarendon Rg</vt:lpstr>
      <vt:lpstr>Calibri</vt:lpstr>
      <vt:lpstr>Aptos</vt:lpstr>
      <vt:lpstr>Linkpen 17a Print</vt:lpstr>
      <vt:lpstr>Calibri Light</vt:lpstr>
      <vt:lpstr>Office Theme</vt:lpstr>
      <vt:lpstr>Evidence of Early Settlers in and around Bradford</vt:lpstr>
      <vt:lpstr>Who were the first people to live in the Bradford area?</vt:lpstr>
      <vt:lpstr>An Ever-Changing Area </vt:lpstr>
      <vt:lpstr>Mesolithic Encampment</vt:lpstr>
      <vt:lpstr>Neolithic tools</vt:lpstr>
      <vt:lpstr>Neolithic tools Part 2</vt:lpstr>
      <vt:lpstr>Stone Tools</vt:lpstr>
      <vt:lpstr>Bronze Age Evidence</vt:lpstr>
      <vt:lpstr>Historical Evidence</vt:lpstr>
      <vt:lpstr>Prehistoric rock art </vt:lpstr>
      <vt:lpstr>Prehistoric rock art Part 2</vt:lpstr>
      <vt:lpstr>Iron Age</vt:lpstr>
      <vt:lpstr>Roman Rule</vt:lpstr>
      <vt:lpstr>A Roman Road</vt:lpstr>
      <vt:lpstr>Other Roman Evidence</vt:lpstr>
      <vt:lpstr>Roman Departure</vt:lpstr>
      <vt:lpstr>Bradford’s beginning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69</cp:revision>
  <dcterms:created xsi:type="dcterms:W3CDTF">2022-12-09T08:02:53Z</dcterms:created>
  <dcterms:modified xsi:type="dcterms:W3CDTF">2025-08-15T14:50:38Z</dcterms:modified>
</cp:coreProperties>
</file>