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6"/>
  </p:notesMasterIdLst>
  <p:sldIdLst>
    <p:sldId id="256" r:id="rId2"/>
    <p:sldId id="259" r:id="rId3"/>
    <p:sldId id="265" r:id="rId4"/>
    <p:sldId id="262" r:id="rId5"/>
    <p:sldId id="264" r:id="rId6"/>
    <p:sldId id="263" r:id="rId7"/>
    <p:sldId id="266" r:id="rId8"/>
    <p:sldId id="267" r:id="rId9"/>
    <p:sldId id="268" r:id="rId10"/>
    <p:sldId id="269" r:id="rId11"/>
    <p:sldId id="270" r:id="rId12"/>
    <p:sldId id="271" r:id="rId13"/>
    <p:sldId id="272" r:id="rId14"/>
    <p:sldId id="273" r:id="rId15"/>
  </p:sldIdLst>
  <p:sldSz cx="12192000" cy="6858000"/>
  <p:notesSz cx="6858000" cy="9144000"/>
  <p:embeddedFontLst>
    <p:embeddedFont>
      <p:font typeface="Linkpen 17a Print" panose="03050602060000000000" pitchFamily="66" charset="0"/>
      <p:regular r:id="rId17"/>
      <p:italic r:id="rId18"/>
    </p:embeddedFont>
    <p:embeddedFont>
      <p:font typeface="Nunito" panose="00000500000000000000" pitchFamily="2" charset="0"/>
      <p:regular r:id="rId19"/>
      <p:bold r:id="rId20"/>
      <p:italic r:id="rId21"/>
      <p:boldItalic r:id="rId22"/>
    </p:embeddedFont>
    <p:embeddedFont>
      <p:font typeface="Superclarendon Rg" panose="02060605060000020003" pitchFamily="18" charset="0"/>
      <p:regular r:id="rId23"/>
      <p:bold r:id="rId24"/>
      <p:italic r:id="rId25"/>
      <p:bold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DF86"/>
    <a:srgbClr val="55AD46"/>
    <a:srgbClr val="D85138"/>
    <a:srgbClr val="4C4849"/>
    <a:srgbClr val="56AE44"/>
    <a:srgbClr val="79B963"/>
    <a:srgbClr val="F49734"/>
    <a:srgbClr val="B65379"/>
    <a:srgbClr val="F6A548"/>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92855D-FD86-402D-BE0A-5C1EB8E69114}" v="5" dt="2025-08-15T15:05:38.0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25"/>
    <p:restoredTop sz="86407"/>
  </p:normalViewPr>
  <p:slideViewPr>
    <p:cSldViewPr snapToGrid="0">
      <p:cViewPr varScale="1">
        <p:scale>
          <a:sx n="95" d="100"/>
          <a:sy n="95" d="100"/>
        </p:scale>
        <p:origin x="1836" y="12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492855D-FD86-402D-BE0A-5C1EB8E69114}"/>
    <pc:docChg chg="modSld">
      <pc:chgData name="McHarg, Catherine" userId="88b8f76c-9ae3-4745-88eb-fe0667a22af5" providerId="ADAL" clId="{C492855D-FD86-402D-BE0A-5C1EB8E69114}" dt="2025-08-15T15:05:38.041" v="4" actId="20577"/>
      <pc:docMkLst>
        <pc:docMk/>
      </pc:docMkLst>
      <pc:sldChg chg="modSp">
        <pc:chgData name="McHarg, Catherine" userId="88b8f76c-9ae3-4745-88eb-fe0667a22af5" providerId="ADAL" clId="{C492855D-FD86-402D-BE0A-5C1EB8E69114}" dt="2025-08-15T15:05:38.041" v="4" actId="20577"/>
        <pc:sldMkLst>
          <pc:docMk/>
          <pc:sldMk cId="1486958515" sldId="273"/>
        </pc:sldMkLst>
        <pc:spChg chg="mod">
          <ac:chgData name="McHarg, Catherine" userId="88b8f76c-9ae3-4745-88eb-fe0667a22af5" providerId="ADAL" clId="{C492855D-FD86-402D-BE0A-5C1EB8E69114}" dt="2025-08-15T15:05:38.041" v="4" actId="20577"/>
          <ac:spMkLst>
            <pc:docMk/>
            <pc:sldMk cId="1486958515" sldId="273"/>
            <ac:spMk id="7" creationId="{7F4CF7E6-869B-2617-AC0C-F856DEF7589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59820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923732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653442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849481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752835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283287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396754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685661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892151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003614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219748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4065134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34.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8.png"/><Relationship Id="rId4" Type="http://schemas.openxmlformats.org/officeDocument/2006/relationships/image" Target="../media/image7.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image" Target="../media/image7.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5.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Bradford Begins</a:t>
            </a:r>
          </a:p>
        </p:txBody>
      </p:sp>
      <p:sp>
        <p:nvSpPr>
          <p:cNvPr id="4" name="Question top" descr="What factors and events shaped the early developments of Bradford?">
            <a:extLst>
              <a:ext uri="{FF2B5EF4-FFF2-40B4-BE49-F238E27FC236}">
                <a16:creationId xmlns:a16="http://schemas.microsoft.com/office/drawing/2014/main" id="{FA5BD8B5-5874-4293-E08C-C99A94CAA81F}"/>
              </a:ext>
            </a:extLst>
          </p:cNvPr>
          <p:cNvSpPr txBox="1"/>
          <p:nvPr/>
        </p:nvSpPr>
        <p:spPr>
          <a:xfrm>
            <a:off x="0" y="185492"/>
            <a:ext cx="12192000" cy="400110"/>
          </a:xfrm>
          <a:prstGeom prst="rect">
            <a:avLst/>
          </a:prstGeom>
          <a:noFill/>
          <a:effectLst>
            <a:outerShdw blurRad="50800" dist="50800" dir="5400000" algn="ctr" rotWithShape="0">
              <a:srgbClr val="000000">
                <a:alpha val="34000"/>
              </a:srgbClr>
            </a:outerShdw>
          </a:effectLst>
        </p:spPr>
        <p:txBody>
          <a:bodyPr wrap="square">
            <a:spAutoFit/>
          </a:bodyPr>
          <a:lstStyle/>
          <a:p>
            <a:pPr algn="ctr">
              <a:lnSpc>
                <a:spcPts val="2420"/>
              </a:lnSpc>
            </a:pPr>
            <a:r>
              <a:rPr lang="en-GB" sz="2350" dirty="0">
                <a:solidFill>
                  <a:schemeClr val="bg1"/>
                </a:solidFill>
                <a:effectLst>
                  <a:glow rad="119471">
                    <a:schemeClr val="tx1">
                      <a:alpha val="41784"/>
                    </a:schemeClr>
                  </a:glow>
                  <a:outerShdw blurRad="50800" dist="50800" dir="5400000" algn="ctr" rotWithShape="0">
                    <a:srgbClr val="000000"/>
                  </a:outerShdw>
                </a:effectLst>
                <a:latin typeface="Superclarendon Rg" panose="02000505080000020003" pitchFamily="2" charset="77"/>
              </a:rPr>
              <a:t>What factors and events shaped the early development of Bradford?</a:t>
            </a:r>
          </a:p>
        </p:txBody>
      </p:sp>
      <p:pic>
        <p:nvPicPr>
          <p:cNvPr id="8" name="Picture 7" descr="Bradford Begins">
            <a:extLst>
              <a:ext uri="{FF2B5EF4-FFF2-40B4-BE49-F238E27FC236}">
                <a16:creationId xmlns:a16="http://schemas.microsoft.com/office/drawing/2014/main" id="{0B994574-8330-6723-EA83-CEE6314724F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2328420"/>
            <a:ext cx="12191999" cy="1536569"/>
          </a:xfrm>
          <a:prstGeom prst="rect">
            <a:avLst/>
          </a:prstGeom>
        </p:spPr>
      </p:pic>
      <p:sp>
        <p:nvSpPr>
          <p:cNvPr id="5" name="Rectangle 4" descr="An illustration of a brick building with blue windows.">
            <a:extLst>
              <a:ext uri="{FF2B5EF4-FFF2-40B4-BE49-F238E27FC236}">
                <a16:creationId xmlns:a16="http://schemas.microsoft.com/office/drawing/2014/main" id="{882C5E07-E4E0-821C-6A5F-3489A2225F16}"/>
              </a:ext>
            </a:extLst>
          </p:cNvPr>
          <p:cNvSpPr/>
          <p:nvPr/>
        </p:nvSpPr>
        <p:spPr>
          <a:xfrm>
            <a:off x="-1"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02097" y="5593492"/>
            <a:ext cx="1589902" cy="126306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E3665CD-2F88-D944-64B0-344EECEDDE95}"/>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8F039D46-B2AA-272B-0AED-A01346176746}"/>
              </a:ext>
            </a:extLst>
          </p:cNvPr>
          <p:cNvSpPr>
            <a:spLocks noGrp="1"/>
          </p:cNvSpPr>
          <p:nvPr>
            <p:ph type="title"/>
          </p:nvPr>
        </p:nvSpPr>
        <p:spPr>
          <a:xfrm>
            <a:off x="838199" y="-1652034"/>
            <a:ext cx="10515600" cy="1325563"/>
          </a:xfrm>
        </p:spPr>
        <p:txBody>
          <a:bodyPr/>
          <a:lstStyle/>
          <a:p>
            <a:r>
              <a:rPr lang="en-US" dirty="0"/>
              <a:t>Market cross</a:t>
            </a:r>
          </a:p>
        </p:txBody>
      </p:sp>
      <p:pic>
        <p:nvPicPr>
          <p:cNvPr id="9" name="Logo">
            <a:extLst>
              <a:ext uri="{FF2B5EF4-FFF2-40B4-BE49-F238E27FC236}">
                <a16:creationId xmlns:a16="http://schemas.microsoft.com/office/drawing/2014/main" id="{2956A53A-9E16-976C-F9B7-681BDF86714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8722" y="-3399"/>
            <a:ext cx="1343278" cy="1230532"/>
          </a:xfrm>
          <a:prstGeom prst="rect">
            <a:avLst/>
          </a:prstGeom>
        </p:spPr>
      </p:pic>
      <p:pic>
        <p:nvPicPr>
          <p:cNvPr id="4" name="Picture 3" descr="An illustration of a market cross">
            <a:extLst>
              <a:ext uri="{FF2B5EF4-FFF2-40B4-BE49-F238E27FC236}">
                <a16:creationId xmlns:a16="http://schemas.microsoft.com/office/drawing/2014/main" id="{F931685E-68D3-0EEC-D2EE-B8AFFFC190A6}"/>
              </a:ext>
            </a:extLst>
          </p:cNvPr>
          <p:cNvPicPr>
            <a:picLocks noChangeAspect="1"/>
          </p:cNvPicPr>
          <p:nvPr/>
        </p:nvPicPr>
        <p:blipFill>
          <a:blip r:embed="rId5"/>
          <a:stretch>
            <a:fillRect/>
          </a:stretch>
        </p:blipFill>
        <p:spPr>
          <a:xfrm>
            <a:off x="497614" y="377935"/>
            <a:ext cx="2776078" cy="5410123"/>
          </a:xfrm>
          <a:prstGeom prst="rect">
            <a:avLst/>
          </a:prstGeom>
        </p:spPr>
      </p:pic>
      <p:sp>
        <p:nvSpPr>
          <p:cNvPr id="11" name="Text ">
            <a:extLst>
              <a:ext uri="{FF2B5EF4-FFF2-40B4-BE49-F238E27FC236}">
                <a16:creationId xmlns:a16="http://schemas.microsoft.com/office/drawing/2014/main" id="{62AE8151-806C-7132-4FB5-69EF3A9B2E33}"/>
              </a:ext>
            </a:extLst>
          </p:cNvPr>
          <p:cNvSpPr txBox="1"/>
          <p:nvPr/>
        </p:nvSpPr>
        <p:spPr>
          <a:xfrm>
            <a:off x="3293978" y="1405346"/>
            <a:ext cx="8059821" cy="320087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Three streets developed, Kirkgate, Westgate and </a:t>
            </a:r>
            <a:r>
              <a:rPr lang="en-GB" sz="2000" dirty="0" err="1">
                <a:latin typeface="Linkpen 17a Print" panose="03050602060000000000" pitchFamily="66" charset="77"/>
              </a:rPr>
              <a:t>Ivegate</a:t>
            </a:r>
            <a:r>
              <a:rPr lang="en-GB" sz="2000" dirty="0">
                <a:latin typeface="Linkpen 17a Print" panose="03050602060000000000" pitchFamily="66" charset="77"/>
              </a:rPr>
              <a:t>. The junction of Kirkgate and </a:t>
            </a:r>
            <a:r>
              <a:rPr lang="en-GB" sz="2000" dirty="0" err="1">
                <a:latin typeface="Linkpen 17a Print" panose="03050602060000000000" pitchFamily="66" charset="77"/>
              </a:rPr>
              <a:t>Ivegate</a:t>
            </a:r>
            <a:r>
              <a:rPr lang="en-GB" sz="2000" dirty="0">
                <a:latin typeface="Linkpen 17a Print" panose="03050602060000000000" pitchFamily="66" charset="77"/>
              </a:rPr>
              <a:t> was the original site of the old Market Cross and pillory.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cs typeface="Calibri" panose="020F0502020204030204" pitchFamily="34" charset="0"/>
              </a:rPr>
              <a:t>The remains of the original market cross can be found near the entrance to Kirkgate market. </a:t>
            </a:r>
          </a:p>
          <a:p>
            <a:pPr algn="l">
              <a:lnSpc>
                <a:spcPct val="150000"/>
              </a:lnSpc>
            </a:pPr>
            <a:endParaRPr lang="en-GB" sz="1600" dirty="0">
              <a:latin typeface="Linkpen 17a Print" panose="03050602060000000000" pitchFamily="66" charset="77"/>
            </a:endParaRPr>
          </a:p>
        </p:txBody>
      </p:sp>
      <p:pic>
        <p:nvPicPr>
          <p:cNvPr id="6" name="Picture 5">
            <a:extLst>
              <a:ext uri="{FF2B5EF4-FFF2-40B4-BE49-F238E27FC236}">
                <a16:creationId xmlns:a16="http://schemas.microsoft.com/office/drawing/2014/main" id="{AE69B5DF-BB75-3798-029F-99CEDF28CC0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8" name="Picture 7">
            <a:extLst>
              <a:ext uri="{FF2B5EF4-FFF2-40B4-BE49-F238E27FC236}">
                <a16:creationId xmlns:a16="http://schemas.microsoft.com/office/drawing/2014/main" id="{CE53E26A-64DF-61B9-9061-1387CD4282F4}"/>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592135" y="5149254"/>
            <a:ext cx="2330980" cy="603504"/>
          </a:xfrm>
          <a:prstGeom prst="rect">
            <a:avLst/>
          </a:prstGeom>
        </p:spPr>
      </p:pic>
    </p:spTree>
    <p:extLst>
      <p:ext uri="{BB962C8B-B14F-4D97-AF65-F5344CB8AC3E}">
        <p14:creationId xmlns:p14="http://schemas.microsoft.com/office/powerpoint/2010/main" val="60914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1">
                                            <p:txEl>
                                              <p:pRg st="2" end="2"/>
                                            </p:txEl>
                                          </p:spTgt>
                                        </p:tgtEl>
                                        <p:attrNameLst>
                                          <p:attrName>style.visibility</p:attrName>
                                        </p:attrNameLst>
                                      </p:cBhvr>
                                      <p:to>
                                        <p:strVal val="visible"/>
                                      </p:to>
                                    </p:set>
                                    <p:animEffect transition="in" filter="fade">
                                      <p:cBhvr>
                                        <p:cTn id="16" dur="10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5015830-1ACA-7A70-55D9-7A856A1AEE74}"/>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7B7CD49D-0887-1C25-49CB-669FADAD61A7}"/>
              </a:ext>
            </a:extLst>
          </p:cNvPr>
          <p:cNvSpPr>
            <a:spLocks noGrp="1"/>
          </p:cNvSpPr>
          <p:nvPr>
            <p:ph type="title"/>
          </p:nvPr>
        </p:nvSpPr>
        <p:spPr>
          <a:xfrm>
            <a:off x="689334" y="-1636094"/>
            <a:ext cx="10813330" cy="1325563"/>
          </a:xfrm>
        </p:spPr>
        <p:txBody>
          <a:bodyPr/>
          <a:lstStyle/>
          <a:p>
            <a:r>
              <a:rPr lang="en-US" dirty="0"/>
              <a:t>Middle Ages; The Legend of the Bradford Boar</a:t>
            </a:r>
          </a:p>
        </p:txBody>
      </p:sp>
      <p:sp>
        <p:nvSpPr>
          <p:cNvPr id="4" name="Slide Question">
            <a:extLst>
              <a:ext uri="{FF2B5EF4-FFF2-40B4-BE49-F238E27FC236}">
                <a16:creationId xmlns:a16="http://schemas.microsoft.com/office/drawing/2014/main" id="{A4E5DF52-1EEF-F2AF-F34D-6072F7A6C70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Where can a legendary beast still be seen today?</a:t>
            </a:r>
          </a:p>
        </p:txBody>
      </p:sp>
      <p:sp>
        <p:nvSpPr>
          <p:cNvPr id="3" name="Title">
            <a:extLst>
              <a:ext uri="{FF2B5EF4-FFF2-40B4-BE49-F238E27FC236}">
                <a16:creationId xmlns:a16="http://schemas.microsoft.com/office/drawing/2014/main" id="{9427C582-6C33-AD9B-8791-9C9D651F3CF5}"/>
              </a:ext>
            </a:extLst>
          </p:cNvPr>
          <p:cNvSpPr txBox="1">
            <a:spLocks/>
          </p:cNvSpPr>
          <p:nvPr/>
        </p:nvSpPr>
        <p:spPr>
          <a:xfrm>
            <a:off x="412598" y="229447"/>
            <a:ext cx="1136680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70000"/>
              </a:lnSpc>
            </a:pPr>
            <a:r>
              <a:rPr lang="en-GB" sz="3200" dirty="0">
                <a:latin typeface="Superclarendon Rg" panose="02060605060000020003" pitchFamily="18" charset="77"/>
              </a:rPr>
              <a:t>Middle Ages: The Legend of the Bradford Boar</a:t>
            </a:r>
            <a:r>
              <a:rPr lang="en-GB" sz="3200" dirty="0">
                <a:ln w="12700">
                  <a:noFill/>
                </a:ln>
                <a:latin typeface="Superclarendon Rg" panose="02060605060000020003" pitchFamily="18" charset="77"/>
              </a:rPr>
              <a:t> </a:t>
            </a:r>
          </a:p>
        </p:txBody>
      </p:sp>
      <p:pic>
        <p:nvPicPr>
          <p:cNvPr id="8" name="Picture 7">
            <a:extLst>
              <a:ext uri="{FF2B5EF4-FFF2-40B4-BE49-F238E27FC236}">
                <a16:creationId xmlns:a16="http://schemas.microsoft.com/office/drawing/2014/main" id="{BCFDB719-8719-BC10-E9EA-C0E6CB8DB70E}"/>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4097" y="5252887"/>
            <a:ext cx="2330980" cy="603504"/>
          </a:xfrm>
          <a:prstGeom prst="rect">
            <a:avLst/>
          </a:prstGeom>
        </p:spPr>
      </p:pic>
      <p:pic>
        <p:nvPicPr>
          <p:cNvPr id="5" name="Picture 4" descr="A black and white drawing of a wild boar. It is running and has its mouth open, looking angry. &#10;&#10;">
            <a:extLst>
              <a:ext uri="{FF2B5EF4-FFF2-40B4-BE49-F238E27FC236}">
                <a16:creationId xmlns:a16="http://schemas.microsoft.com/office/drawing/2014/main" id="{1088DFA7-9D14-913B-9E9D-5B34CCA60C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598" y="1102087"/>
            <a:ext cx="4799484" cy="4310365"/>
          </a:xfrm>
          <a:prstGeom prst="rect">
            <a:avLst/>
          </a:prstGeom>
        </p:spPr>
      </p:pic>
      <p:sp>
        <p:nvSpPr>
          <p:cNvPr id="11" name="Text ">
            <a:extLst>
              <a:ext uri="{FF2B5EF4-FFF2-40B4-BE49-F238E27FC236}">
                <a16:creationId xmlns:a16="http://schemas.microsoft.com/office/drawing/2014/main" id="{D68655F4-003A-E47A-6B31-C26CFF2C0001}"/>
              </a:ext>
            </a:extLst>
          </p:cNvPr>
          <p:cNvSpPr txBox="1"/>
          <p:nvPr/>
        </p:nvSpPr>
        <p:spPr>
          <a:xfrm>
            <a:off x="5630091" y="1428862"/>
            <a:ext cx="5795359" cy="44627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Legend has it that in the 1300’s a wild boar terrorized the town. John of Gaunt offered a reward for killing it.</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 hunter called John Northrop killed it, cutting out its tongue to prove it was dead. A little later another hunter, Roger de Manningham, saw the dead boar and cut off its head. He took it to the Lord, before Northrop, but could not explain its missing tongue.</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Northrop, turned up with the tongue, and was given land as a reward. </a:t>
            </a:r>
          </a:p>
          <a:p>
            <a:pPr>
              <a:lnSpc>
                <a:spcPct val="150000"/>
              </a:lnSpc>
            </a:pPr>
            <a:endParaRPr lang="en-GB" sz="1600" dirty="0">
              <a:latin typeface="Linkpen 17a Print" panose="03050602060000000000" pitchFamily="66" charset="77"/>
            </a:endParaRPr>
          </a:p>
          <a:p>
            <a:pPr algn="l">
              <a:lnSpc>
                <a:spcPct val="150000"/>
              </a:lnSpc>
            </a:pPr>
            <a:endParaRPr lang="en-GB" sz="1600" dirty="0">
              <a:latin typeface="Linkpen 17a Print" panose="03050602060000000000" pitchFamily="66" charset="77"/>
            </a:endParaRPr>
          </a:p>
        </p:txBody>
      </p:sp>
      <p:pic>
        <p:nvPicPr>
          <p:cNvPr id="2" name="Picture 1">
            <a:extLst>
              <a:ext uri="{FF2B5EF4-FFF2-40B4-BE49-F238E27FC236}">
                <a16:creationId xmlns:a16="http://schemas.microsoft.com/office/drawing/2014/main" id="{93EBDD8A-9330-9CCE-F1E7-4A28BAF235E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F21ACA6F-E0E2-FC1D-9EC8-1FAFB44F0B9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1766534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1000"/>
                                        <p:tgtEl>
                                          <p:spTgt spid="11">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1000"/>
                                        <p:tgtEl>
                                          <p:spTgt spid="11">
                                            <p:txEl>
                                              <p:pRg st="2" end="2"/>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10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14639A1-5C38-AE29-4C01-E2DBB5FB074B}"/>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778ACEB5-1843-19AC-A154-12D697BB3F80}"/>
              </a:ext>
            </a:extLst>
          </p:cNvPr>
          <p:cNvSpPr>
            <a:spLocks noGrp="1"/>
          </p:cNvSpPr>
          <p:nvPr>
            <p:ph type="title"/>
          </p:nvPr>
        </p:nvSpPr>
        <p:spPr>
          <a:xfrm>
            <a:off x="1117193" y="-1566861"/>
            <a:ext cx="10515600" cy="1325563"/>
          </a:xfrm>
        </p:spPr>
        <p:txBody>
          <a:bodyPr/>
          <a:lstStyle/>
          <a:p>
            <a:r>
              <a:rPr lang="en-US" dirty="0"/>
              <a:t>The Bradford Boar</a:t>
            </a:r>
          </a:p>
        </p:txBody>
      </p:sp>
      <p:sp>
        <p:nvSpPr>
          <p:cNvPr id="2" name="Slide Question">
            <a:extLst>
              <a:ext uri="{FF2B5EF4-FFF2-40B4-BE49-F238E27FC236}">
                <a16:creationId xmlns:a16="http://schemas.microsoft.com/office/drawing/2014/main" id="{81F5448A-87BE-CBD7-1F1B-F46B6D426FD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Where can a legendary beast still be seen today?</a:t>
            </a:r>
          </a:p>
        </p:txBody>
      </p:sp>
      <p:sp>
        <p:nvSpPr>
          <p:cNvPr id="17" name="Rectangle 16" descr="A photo of a bronze boars head sculpture that is situated on top of a pub in Bradford. ">
            <a:extLst>
              <a:ext uri="{FF2B5EF4-FFF2-40B4-BE49-F238E27FC236}">
                <a16:creationId xmlns:a16="http://schemas.microsoft.com/office/drawing/2014/main" id="{107E20C6-FE71-F2CA-E09A-4FF169E6EFCC}"/>
              </a:ext>
            </a:extLst>
          </p:cNvPr>
          <p:cNvSpPr/>
          <p:nvPr/>
        </p:nvSpPr>
        <p:spPr>
          <a:xfrm>
            <a:off x="248360" y="226213"/>
            <a:ext cx="5709381" cy="58163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9F1606F-517F-3546-B642-DABBFCE1806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96590" y="209222"/>
            <a:ext cx="2247050" cy="581774"/>
          </a:xfrm>
          <a:prstGeom prst="rect">
            <a:avLst/>
          </a:prstGeom>
        </p:spPr>
      </p:pic>
      <p:sp>
        <p:nvSpPr>
          <p:cNvPr id="10" name="Text ">
            <a:extLst>
              <a:ext uri="{FF2B5EF4-FFF2-40B4-BE49-F238E27FC236}">
                <a16:creationId xmlns:a16="http://schemas.microsoft.com/office/drawing/2014/main" id="{628A5B74-3F7E-30A3-0961-3F5A583C3685}"/>
              </a:ext>
            </a:extLst>
          </p:cNvPr>
          <p:cNvSpPr txBox="1"/>
          <p:nvPr/>
        </p:nvSpPr>
        <p:spPr>
          <a:xfrm>
            <a:off x="6327492" y="889598"/>
            <a:ext cx="561614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cs typeface="Calibri" panose="020F0502020204030204" pitchFamily="34" charset="0"/>
              </a:rPr>
              <a:t>It is because of this legend that Bradford’s coat of arms features a boar’s head. But it’s not just a Boar’s Head – it is a tongue-less boar’s head! </a:t>
            </a:r>
          </a:p>
        </p:txBody>
      </p:sp>
      <p:grpSp>
        <p:nvGrpSpPr>
          <p:cNvPr id="12" name="Group 11" descr="An image of Bradford's coat of arms. It shows a shield in the middle with blue white and gold patterns. Next to the shield on the right is a white goat stood on its hind legs and to the left there is a deer in the same pose. On top of the shield there is a knights helmet and on top of that, a gold boar's head.">
            <a:extLst>
              <a:ext uri="{FF2B5EF4-FFF2-40B4-BE49-F238E27FC236}">
                <a16:creationId xmlns:a16="http://schemas.microsoft.com/office/drawing/2014/main" id="{4FB8D45D-4A5F-886F-45DD-5436BBD857B5}"/>
              </a:ext>
            </a:extLst>
          </p:cNvPr>
          <p:cNvGrpSpPr/>
          <p:nvPr/>
        </p:nvGrpSpPr>
        <p:grpSpPr>
          <a:xfrm>
            <a:off x="6327492" y="2318243"/>
            <a:ext cx="3070023" cy="2877925"/>
            <a:chOff x="5487521" y="2287782"/>
            <a:chExt cx="3070023" cy="2877925"/>
          </a:xfrm>
        </p:grpSpPr>
        <p:pic>
          <p:nvPicPr>
            <p:cNvPr id="6" name="Picture 5" descr="A coat of arms with deers and shield&#10;&#10;Description automatically generated">
              <a:extLst>
                <a:ext uri="{FF2B5EF4-FFF2-40B4-BE49-F238E27FC236}">
                  <a16:creationId xmlns:a16="http://schemas.microsoft.com/office/drawing/2014/main" id="{95055B65-F894-68AF-CFF8-6B2B434309E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35022" y="2370909"/>
              <a:ext cx="3022522" cy="2794798"/>
            </a:xfrm>
            <a:prstGeom prst="rect">
              <a:avLst/>
            </a:prstGeom>
            <a:ln w="28575">
              <a:solidFill>
                <a:schemeClr val="tx1"/>
              </a:solidFill>
            </a:ln>
          </p:spPr>
        </p:pic>
        <p:sp>
          <p:nvSpPr>
            <p:cNvPr id="11" name="TextBox 10">
              <a:extLst>
                <a:ext uri="{FF2B5EF4-FFF2-40B4-BE49-F238E27FC236}">
                  <a16:creationId xmlns:a16="http://schemas.microsoft.com/office/drawing/2014/main" id="{6C217684-6C0B-3F85-9191-E0A30A2D0C7F}"/>
                </a:ext>
              </a:extLst>
            </p:cNvPr>
            <p:cNvSpPr txBox="1"/>
            <p:nvPr/>
          </p:nvSpPr>
          <p:spPr>
            <a:xfrm>
              <a:off x="5487521" y="2287782"/>
              <a:ext cx="1400167" cy="314894"/>
            </a:xfrm>
            <a:prstGeom prst="rect">
              <a:avLst/>
            </a:prstGeom>
            <a:noFill/>
          </p:spPr>
          <p:txBody>
            <a:bodyPr wrap="square">
              <a:spAutoFit/>
            </a:bodyPr>
            <a:lstStyle/>
            <a:p>
              <a:pPr>
                <a:lnSpc>
                  <a:spcPct val="150000"/>
                </a:lnSpc>
              </a:pPr>
              <a:r>
                <a:rPr lang="en-GB" sz="1100" dirty="0">
                  <a:solidFill>
                    <a:schemeClr val="bg1">
                      <a:lumMod val="85000"/>
                    </a:schemeClr>
                  </a:solidFill>
                  <a:latin typeface="Arial" panose="020B0604020202020204" pitchFamily="34" charset="0"/>
                  <a:cs typeface="Arial" panose="020B0604020202020204" pitchFamily="34" charset="0"/>
                </a:rPr>
                <a:t>© Bradford Council</a:t>
              </a:r>
            </a:p>
          </p:txBody>
        </p:sp>
      </p:grpSp>
      <p:sp>
        <p:nvSpPr>
          <p:cNvPr id="16" name="TextBox 15">
            <a:extLst>
              <a:ext uri="{FF2B5EF4-FFF2-40B4-BE49-F238E27FC236}">
                <a16:creationId xmlns:a16="http://schemas.microsoft.com/office/drawing/2014/main" id="{04773E51-C945-0B59-0CEF-721A148E0DCE}"/>
              </a:ext>
            </a:extLst>
          </p:cNvPr>
          <p:cNvSpPr txBox="1"/>
          <p:nvPr/>
        </p:nvSpPr>
        <p:spPr>
          <a:xfrm>
            <a:off x="9646116" y="2199448"/>
            <a:ext cx="2025569" cy="3179717"/>
          </a:xfrm>
          <a:prstGeom prst="rect">
            <a:avLst/>
          </a:prstGeom>
          <a:noFill/>
        </p:spPr>
        <p:txBody>
          <a:bodyPr wrap="square" rtlCol="0">
            <a:spAutoFit/>
          </a:bodyPr>
          <a:lstStyle/>
          <a:p>
            <a:pPr>
              <a:lnSpc>
                <a:spcPct val="150000"/>
              </a:lnSpc>
            </a:pPr>
            <a:r>
              <a:rPr lang="en-GB" sz="1500" dirty="0">
                <a:latin typeface="Linkpen 17a Print" panose="03050602060000000000" pitchFamily="66" charset="77"/>
                <a:ea typeface="Calibri"/>
                <a:cs typeface="Calibri"/>
              </a:rPr>
              <a:t>The boar's head is seen all around Bradford on buildings and on crests. The biggest is on top of </a:t>
            </a:r>
            <a:r>
              <a:rPr lang="en-GB" sz="1500" i="1" dirty="0">
                <a:latin typeface="Linkpen 17a Print" panose="03050602060000000000" pitchFamily="66" charset="77"/>
                <a:ea typeface="Calibri"/>
                <a:cs typeface="Calibri"/>
              </a:rPr>
              <a:t>Ye Olde Crown</a:t>
            </a:r>
            <a:r>
              <a:rPr lang="en-GB" sz="1500" dirty="0">
                <a:latin typeface="Linkpen 17a Print" panose="03050602060000000000" pitchFamily="66" charset="77"/>
                <a:ea typeface="Calibri"/>
                <a:cs typeface="Calibri"/>
              </a:rPr>
              <a:t> pub in </a:t>
            </a:r>
            <a:r>
              <a:rPr lang="en-GB" sz="1500" dirty="0" err="1">
                <a:latin typeface="Linkpen 17a Print" panose="03050602060000000000" pitchFamily="66" charset="77"/>
                <a:ea typeface="Calibri"/>
                <a:cs typeface="Calibri"/>
              </a:rPr>
              <a:t>Ivegate</a:t>
            </a:r>
            <a:r>
              <a:rPr lang="en-GB" sz="1500" dirty="0">
                <a:latin typeface="Linkpen 17a Print" panose="03050602060000000000" pitchFamily="66" charset="77"/>
                <a:ea typeface="Calibri"/>
                <a:cs typeface="Calibri"/>
              </a:rPr>
              <a:t>!</a:t>
            </a:r>
          </a:p>
        </p:txBody>
      </p:sp>
      <p:pic>
        <p:nvPicPr>
          <p:cNvPr id="13" name="Picture 12">
            <a:extLst>
              <a:ext uri="{FF2B5EF4-FFF2-40B4-BE49-F238E27FC236}">
                <a16:creationId xmlns:a16="http://schemas.microsoft.com/office/drawing/2014/main" id="{1E795026-12FF-F19F-368F-BF2960CEEAA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8FD81377-2954-6C55-0714-223B668CFAE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397174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childTnLst>
                                </p:cTn>
                              </p:par>
                            </p:childTnLst>
                          </p:cTn>
                        </p:par>
                        <p:par>
                          <p:cTn id="8" fill="hold">
                            <p:stCondLst>
                              <p:cond delay="1000"/>
                            </p:stCondLst>
                            <p:childTnLst>
                              <p:par>
                                <p:cTn id="9" presetID="2" presetClass="entr" presetSubtype="4" decel="5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10EF1C7-70D0-F6D9-A733-4C8D1E245F7F}"/>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C62023F7-8721-2E5C-4521-D17FA5DEACE7}"/>
              </a:ext>
            </a:extLst>
          </p:cNvPr>
          <p:cNvSpPr>
            <a:spLocks noGrp="1"/>
          </p:cNvSpPr>
          <p:nvPr>
            <p:ph type="title"/>
          </p:nvPr>
        </p:nvSpPr>
        <p:spPr>
          <a:xfrm>
            <a:off x="838199" y="-1520951"/>
            <a:ext cx="10515600" cy="1325563"/>
          </a:xfrm>
        </p:spPr>
        <p:txBody>
          <a:bodyPr/>
          <a:lstStyle/>
          <a:p>
            <a:r>
              <a:rPr lang="en-US" dirty="0"/>
              <a:t>Middle Ages: Early Industries</a:t>
            </a:r>
          </a:p>
        </p:txBody>
      </p:sp>
      <p:sp>
        <p:nvSpPr>
          <p:cNvPr id="7" name="Slide Question">
            <a:extLst>
              <a:ext uri="{FF2B5EF4-FFF2-40B4-BE49-F238E27FC236}">
                <a16:creationId xmlns:a16="http://schemas.microsoft.com/office/drawing/2014/main" id="{FBA8BCB9-497C-4BAA-A94E-6B3203DF830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latin typeface="Superclarendon Rg" panose="02000505080000020003" pitchFamily="2" charset="77"/>
              </a:rPr>
              <a:t>What were the first industries to develop in the town?</a:t>
            </a:r>
            <a:endParaRPr lang="en-GB" sz="1100" dirty="0">
              <a:effectLst/>
              <a:latin typeface="Superclarendon Rg" panose="02000505080000020003" pitchFamily="2" charset="77"/>
            </a:endParaRPr>
          </a:p>
        </p:txBody>
      </p:sp>
      <p:sp>
        <p:nvSpPr>
          <p:cNvPr id="2" name="Title">
            <a:extLst>
              <a:ext uri="{FF2B5EF4-FFF2-40B4-BE49-F238E27FC236}">
                <a16:creationId xmlns:a16="http://schemas.microsoft.com/office/drawing/2014/main" id="{ED0A5BF8-3FC5-9284-F683-5F25E81693AC}"/>
              </a:ext>
            </a:extLst>
          </p:cNvPr>
          <p:cNvSpPr txBox="1">
            <a:spLocks/>
          </p:cNvSpPr>
          <p:nvPr/>
        </p:nvSpPr>
        <p:spPr>
          <a:xfrm>
            <a:off x="466972" y="395785"/>
            <a:ext cx="4978484" cy="116227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atin typeface="Superclarendon Rg" panose="02060605060000020003" pitchFamily="18" charset="77"/>
                <a:cs typeface="Calibri" panose="020F0502020204030204" pitchFamily="34" charset="0"/>
              </a:rPr>
              <a:t>Middle Ages: Early Industries</a:t>
            </a:r>
            <a:r>
              <a:rPr lang="en-GB" sz="4000" dirty="0">
                <a:ln w="12700">
                  <a:noFill/>
                </a:ln>
                <a:latin typeface="Superclarendon Rg" panose="02060605060000020003" pitchFamily="18" charset="77"/>
              </a:rPr>
              <a:t> </a:t>
            </a:r>
          </a:p>
        </p:txBody>
      </p:sp>
      <p:sp>
        <p:nvSpPr>
          <p:cNvPr id="6" name="TextBox 5">
            <a:extLst>
              <a:ext uri="{FF2B5EF4-FFF2-40B4-BE49-F238E27FC236}">
                <a16:creationId xmlns:a16="http://schemas.microsoft.com/office/drawing/2014/main" id="{7126315E-3E90-D9B1-BEBC-B944B38E2060}"/>
              </a:ext>
            </a:extLst>
          </p:cNvPr>
          <p:cNvSpPr txBox="1"/>
          <p:nvPr/>
        </p:nvSpPr>
        <p:spPr>
          <a:xfrm>
            <a:off x="8843749" y="228239"/>
            <a:ext cx="3630304" cy="335092"/>
          </a:xfrm>
          <a:prstGeom prst="rect">
            <a:avLst/>
          </a:prstGeom>
          <a:noFill/>
        </p:spPr>
        <p:txBody>
          <a:bodyPr wrap="square">
            <a:spAutoFit/>
          </a:bodyPr>
          <a:lstStyle/>
          <a:p>
            <a:pPr>
              <a:lnSpc>
                <a:spcPct val="150000"/>
              </a:lnSpc>
            </a:pPr>
            <a:r>
              <a:rPr lang="en-GB" sz="1200" dirty="0">
                <a:solidFill>
                  <a:schemeClr val="bg1">
                    <a:lumMod val="65000"/>
                  </a:schemeClr>
                </a:solidFill>
                <a:latin typeface="Arial" panose="020B0604020202020204" pitchFamily="34" charset="0"/>
                <a:cs typeface="Arial" panose="020B0604020202020204" pitchFamily="34" charset="0"/>
              </a:rPr>
              <a:t>© </a:t>
            </a:r>
            <a:r>
              <a:rPr lang="en-GB" sz="1200" b="0" i="0" dirty="0">
                <a:solidFill>
                  <a:schemeClr val="bg1">
                    <a:lumMod val="65000"/>
                  </a:schemeClr>
                </a:solidFill>
                <a:effectLst/>
                <a:latin typeface="Arial" panose="020B0604020202020204" pitchFamily="34" charset="0"/>
                <a:cs typeface="Arial" panose="020B0604020202020204" pitchFamily="34" charset="0"/>
              </a:rPr>
              <a:t>Historic England Archive</a:t>
            </a:r>
            <a:r>
              <a:rPr lang="en-GB" sz="1200" b="0" i="0" kern="1200" dirty="0">
                <a:solidFill>
                  <a:schemeClr val="bg1">
                    <a:lumMod val="65000"/>
                  </a:schemeClr>
                </a:solidFill>
                <a:effectLst/>
                <a:latin typeface="Arial" panose="020B0604020202020204" pitchFamily="34" charset="0"/>
                <a:cs typeface="Arial" panose="020B0604020202020204" pitchFamily="34" charset="0"/>
              </a:rPr>
              <a:t> Ref: </a:t>
            </a:r>
            <a:r>
              <a:rPr lang="en-GB" sz="1200" b="0" i="0" dirty="0">
                <a:solidFill>
                  <a:schemeClr val="bg1">
                    <a:lumMod val="65000"/>
                  </a:schemeClr>
                </a:solidFill>
                <a:effectLst/>
                <a:latin typeface="Arial" panose="020B0604020202020204" pitchFamily="34" charset="0"/>
                <a:cs typeface="Arial" panose="020B0604020202020204" pitchFamily="34" charset="0"/>
              </a:rPr>
              <a:t>IC089/015 </a:t>
            </a:r>
            <a:endParaRPr lang="en-GB" sz="1200" dirty="0">
              <a:solidFill>
                <a:schemeClr val="bg1">
                  <a:lumMod val="65000"/>
                </a:schemeClr>
              </a:solidFill>
              <a:latin typeface="Arial" panose="020B0604020202020204" pitchFamily="34" charset="0"/>
              <a:cs typeface="Arial" panose="020B0604020202020204" pitchFamily="34" charset="0"/>
            </a:endParaRPr>
          </a:p>
        </p:txBody>
      </p:sp>
      <p:sp>
        <p:nvSpPr>
          <p:cNvPr id="4" name="Text ">
            <a:extLst>
              <a:ext uri="{FF2B5EF4-FFF2-40B4-BE49-F238E27FC236}">
                <a16:creationId xmlns:a16="http://schemas.microsoft.com/office/drawing/2014/main" id="{63B84403-0FE4-73EE-6122-6D4E2DF0BD0E}"/>
              </a:ext>
            </a:extLst>
          </p:cNvPr>
          <p:cNvSpPr txBox="1"/>
          <p:nvPr/>
        </p:nvSpPr>
        <p:spPr>
          <a:xfrm>
            <a:off x="466972" y="1761841"/>
            <a:ext cx="5155906"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cs typeface="Calibri" panose="020F0502020204030204" pitchFamily="34" charset="0"/>
              </a:rPr>
              <a:t>The first industries which started to develop in Bradford were tanning and wool processing. Tanning was the first step in the leather making process.</a:t>
            </a:r>
          </a:p>
        </p:txBody>
      </p:sp>
      <p:sp>
        <p:nvSpPr>
          <p:cNvPr id="5" name="Text ">
            <a:extLst>
              <a:ext uri="{FF2B5EF4-FFF2-40B4-BE49-F238E27FC236}">
                <a16:creationId xmlns:a16="http://schemas.microsoft.com/office/drawing/2014/main" id="{81D7DE73-A383-2DB7-566F-7C843306E46A}"/>
              </a:ext>
            </a:extLst>
          </p:cNvPr>
          <p:cNvSpPr txBox="1"/>
          <p:nvPr/>
        </p:nvSpPr>
        <p:spPr>
          <a:xfrm>
            <a:off x="466972" y="3468928"/>
            <a:ext cx="5155906"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cs typeface="Calibri" panose="020F0502020204030204" pitchFamily="34" charset="0"/>
              </a:rPr>
              <a:t>Wool was woven in the town, before it was </a:t>
            </a:r>
            <a:r>
              <a:rPr lang="en-GB" sz="1500" dirty="0" err="1">
                <a:latin typeface="Linkpen 17a Print" panose="03050602060000000000" pitchFamily="66" charset="77"/>
                <a:cs typeface="Calibri" panose="020F0502020204030204" pitchFamily="34" charset="0"/>
              </a:rPr>
              <a:t>fulled</a:t>
            </a:r>
            <a:r>
              <a:rPr lang="en-GB" sz="1500" dirty="0">
                <a:latin typeface="Linkpen 17a Print" panose="03050602060000000000" pitchFamily="66" charset="77"/>
                <a:cs typeface="Calibri" panose="020F0502020204030204" pitchFamily="34" charset="0"/>
              </a:rPr>
              <a:t> (thickened by being pounded in a mixture of water and clay using wooden hammers worked by a watermill) and dyed. </a:t>
            </a:r>
          </a:p>
        </p:txBody>
      </p:sp>
      <p:sp>
        <p:nvSpPr>
          <p:cNvPr id="11" name="Rectangle 10" descr="An illustration of a Middle Ages tanning and wool processing facility. It shows huts hanging up animal pelts, and people by a river washing cloth and stirring huge pots. ">
            <a:extLst>
              <a:ext uri="{FF2B5EF4-FFF2-40B4-BE49-F238E27FC236}">
                <a16:creationId xmlns:a16="http://schemas.microsoft.com/office/drawing/2014/main" id="{1CCAFCEC-6222-F6FE-F6BA-E6EAF80F6F22}"/>
              </a:ext>
            </a:extLst>
          </p:cNvPr>
          <p:cNvSpPr/>
          <p:nvPr/>
        </p:nvSpPr>
        <p:spPr>
          <a:xfrm>
            <a:off x="5844619" y="228239"/>
            <a:ext cx="6089715" cy="56540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descr="Did you know?&#10;&#10;Urine (from people and animals!) was used in the tanning process - it would have been very smelly!&#10;">
            <a:extLst>
              <a:ext uri="{FF2B5EF4-FFF2-40B4-BE49-F238E27FC236}">
                <a16:creationId xmlns:a16="http://schemas.microsoft.com/office/drawing/2014/main" id="{6C56A5BB-E4D5-31F4-45E3-6F55669D395B}"/>
              </a:ext>
            </a:extLst>
          </p:cNvPr>
          <p:cNvSpPr/>
          <p:nvPr/>
        </p:nvSpPr>
        <p:spPr>
          <a:xfrm>
            <a:off x="6720972" y="1916279"/>
            <a:ext cx="4337008" cy="2811439"/>
          </a:xfrm>
          <a:prstGeom prst="rect">
            <a:avLst/>
          </a:prstGeom>
          <a:solidFill>
            <a:srgbClr val="CADF86"/>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Superclarendon Rg" panose="02000505080000020003" pitchFamily="2" charset="77"/>
              </a:rPr>
              <a:t>Did you know?</a:t>
            </a:r>
          </a:p>
          <a:p>
            <a:pPr algn="ctr"/>
            <a:endParaRPr lang="en-GB" sz="1600" dirty="0">
              <a:solidFill>
                <a:schemeClr val="tx1"/>
              </a:solidFill>
              <a:latin typeface="Linkpen 17a Print" panose="03050602060000000000" pitchFamily="66" charset="77"/>
            </a:endParaRPr>
          </a:p>
          <a:p>
            <a:pPr algn="ctr">
              <a:lnSpc>
                <a:spcPct val="150000"/>
              </a:lnSpc>
            </a:pPr>
            <a:r>
              <a:rPr lang="en-GB" dirty="0">
                <a:solidFill>
                  <a:schemeClr val="tx1"/>
                </a:solidFill>
                <a:effectLst/>
                <a:latin typeface="Linkpen 17a Print" panose="03050602060000000000" pitchFamily="66" charset="77"/>
              </a:rPr>
              <a:t>Urine (from people and animals!) was used in the tanning process - it would have been very smelly!</a:t>
            </a:r>
          </a:p>
          <a:p>
            <a:pPr algn="l"/>
            <a:endParaRPr lang="en-GB" sz="1600" dirty="0">
              <a:solidFill>
                <a:schemeClr val="tx1"/>
              </a:solidFill>
              <a:latin typeface="Linkpen 17a Print" panose="03050602060000000000" pitchFamily="66" charset="77"/>
            </a:endParaRPr>
          </a:p>
        </p:txBody>
      </p:sp>
      <p:pic>
        <p:nvPicPr>
          <p:cNvPr id="8" name="Picture 7">
            <a:extLst>
              <a:ext uri="{FF2B5EF4-FFF2-40B4-BE49-F238E27FC236}">
                <a16:creationId xmlns:a16="http://schemas.microsoft.com/office/drawing/2014/main" id="{515FADF0-5592-443C-0FEE-2D1ADE52A1F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0794" y="5176015"/>
            <a:ext cx="2330980" cy="603504"/>
          </a:xfrm>
          <a:prstGeom prst="rect">
            <a:avLst/>
          </a:prstGeom>
        </p:spPr>
      </p:pic>
      <p:pic>
        <p:nvPicPr>
          <p:cNvPr id="3" name="Picture 2">
            <a:extLst>
              <a:ext uri="{FF2B5EF4-FFF2-40B4-BE49-F238E27FC236}">
                <a16:creationId xmlns:a16="http://schemas.microsoft.com/office/drawing/2014/main" id="{C2E60268-BB06-E412-CDAD-19BFF259402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3D923CDC-018C-0483-BF88-E90A26EC18D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39854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10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decel="5000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ppt_x"/>
                                          </p:val>
                                        </p:tav>
                                        <p:tav tm="100000">
                                          <p:val>
                                            <p:strVal val="#ppt_x"/>
                                          </p:val>
                                        </p:tav>
                                      </p:tavLst>
                                    </p:anim>
                                    <p:anim calcmode="lin" valueType="num">
                                      <p:cBhvr additive="base">
                                        <p:cTn id="21"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5" grpId="0" build="allAtOnce"/>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D85BF6D-CD83-74AC-6CF8-73BEE5D72497}"/>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37A29C96-F7AD-DBBE-27FF-4D2736BF80C4}"/>
              </a:ext>
            </a:extLst>
          </p:cNvPr>
          <p:cNvSpPr>
            <a:spLocks noGrp="1"/>
          </p:cNvSpPr>
          <p:nvPr>
            <p:ph type="title"/>
          </p:nvPr>
        </p:nvSpPr>
        <p:spPr>
          <a:xfrm>
            <a:off x="611957" y="-1453704"/>
            <a:ext cx="10515600" cy="1325563"/>
          </a:xfrm>
        </p:spPr>
        <p:txBody>
          <a:bodyPr/>
          <a:lstStyle/>
          <a:p>
            <a:r>
              <a:rPr lang="en-US" dirty="0"/>
              <a:t>Early Industries</a:t>
            </a:r>
          </a:p>
        </p:txBody>
      </p:sp>
      <p:sp>
        <p:nvSpPr>
          <p:cNvPr id="3" name="Slide Question">
            <a:extLst>
              <a:ext uri="{FF2B5EF4-FFF2-40B4-BE49-F238E27FC236}">
                <a16:creationId xmlns:a16="http://schemas.microsoft.com/office/drawing/2014/main" id="{655BDFEC-97BC-652A-3340-91B4EEAF729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latin typeface="Superclarendon Rg" panose="02000505080000020003" pitchFamily="2" charset="77"/>
              </a:rPr>
              <a:t>What were the first industries to develop in the town?</a:t>
            </a:r>
            <a:endParaRPr lang="en-GB" sz="1100" dirty="0">
              <a:effectLst/>
              <a:latin typeface="Superclarendon Rg" panose="02000505080000020003" pitchFamily="2" charset="77"/>
            </a:endParaRPr>
          </a:p>
        </p:txBody>
      </p:sp>
      <p:pic>
        <p:nvPicPr>
          <p:cNvPr id="23" name="Picture 22">
            <a:extLst>
              <a:ext uri="{FF2B5EF4-FFF2-40B4-BE49-F238E27FC236}">
                <a16:creationId xmlns:a16="http://schemas.microsoft.com/office/drawing/2014/main" id="{B81B7479-A508-2CD9-1FC9-103906403DA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96590" y="209222"/>
            <a:ext cx="2247050" cy="581774"/>
          </a:xfrm>
          <a:prstGeom prst="rect">
            <a:avLst/>
          </a:prstGeom>
        </p:spPr>
      </p:pic>
      <p:sp>
        <p:nvSpPr>
          <p:cNvPr id="4" name="Title">
            <a:extLst>
              <a:ext uri="{FF2B5EF4-FFF2-40B4-BE49-F238E27FC236}">
                <a16:creationId xmlns:a16="http://schemas.microsoft.com/office/drawing/2014/main" id="{8D7D6DA0-52E9-1952-1D54-59B4CCC5CAAE}"/>
              </a:ext>
            </a:extLst>
          </p:cNvPr>
          <p:cNvSpPr txBox="1">
            <a:spLocks/>
          </p:cNvSpPr>
          <p:nvPr/>
        </p:nvSpPr>
        <p:spPr>
          <a:xfrm>
            <a:off x="379062" y="384763"/>
            <a:ext cx="11270103" cy="60350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atin typeface="Superclarendon Rg" panose="02060605060000020003" pitchFamily="18" charset="77"/>
                <a:cs typeface="Calibri" panose="020F0502020204030204" pitchFamily="34" charset="0"/>
              </a:rPr>
              <a:t>Middle Ages: Early Industries</a:t>
            </a:r>
            <a:r>
              <a:rPr lang="en-GB" sz="4000" dirty="0">
                <a:ln w="12700">
                  <a:noFill/>
                </a:ln>
                <a:latin typeface="Superclarendon Rg" panose="02060605060000020003" pitchFamily="18" charset="77"/>
              </a:rPr>
              <a:t> </a:t>
            </a:r>
          </a:p>
        </p:txBody>
      </p:sp>
      <p:sp>
        <p:nvSpPr>
          <p:cNvPr id="7" name="Text ">
            <a:extLst>
              <a:ext uri="{FF2B5EF4-FFF2-40B4-BE49-F238E27FC236}">
                <a16:creationId xmlns:a16="http://schemas.microsoft.com/office/drawing/2014/main" id="{7F4CF7E6-869B-2617-AC0C-F856DEF7589A}"/>
              </a:ext>
            </a:extLst>
          </p:cNvPr>
          <p:cNvSpPr txBox="1"/>
          <p:nvPr/>
        </p:nvSpPr>
        <p:spPr>
          <a:xfrm>
            <a:off x="478473" y="1114366"/>
            <a:ext cx="11106330" cy="932948"/>
          </a:xfrm>
          <a:prstGeom prst="rect">
            <a:avLst/>
          </a:prstGeom>
          <a:noFill/>
        </p:spPr>
        <p:txBody>
          <a:bodyPr wrap="square">
            <a:spAutoFit/>
          </a:bodyPr>
          <a:lstStyle/>
          <a:p>
            <a:pPr>
              <a:lnSpc>
                <a:spcPct val="150000"/>
              </a:lnSpc>
            </a:pPr>
            <a:r>
              <a:rPr lang="en-GB" sz="1900" dirty="0">
                <a:latin typeface="Linkpen 17a Print" panose="03050602060000000000" pitchFamily="66" charset="77"/>
                <a:cs typeface="Calibri" panose="020F0502020204030204" pitchFamily="34" charset="0"/>
              </a:rPr>
              <a:t>In 1316, there is mention of a fulling mill</a:t>
            </a:r>
            <a:r>
              <a:rPr lang="en-GB" sz="1900">
                <a:latin typeface="Linkpen 17a Print" panose="03050602060000000000" pitchFamily="66" charset="77"/>
                <a:cs typeface="Calibri" panose="020F0502020204030204" pitchFamily="34" charset="0"/>
              </a:rPr>
              <a:t>, a </a:t>
            </a:r>
            <a:r>
              <a:rPr lang="en-GB" sz="1900" dirty="0">
                <a:latin typeface="Linkpen 17a Print" panose="03050602060000000000" pitchFamily="66" charset="77"/>
                <a:cs typeface="Calibri" panose="020F0502020204030204" pitchFamily="34" charset="0"/>
              </a:rPr>
              <a:t>soke mill, where all the manor corn was milled, and the market.</a:t>
            </a:r>
          </a:p>
        </p:txBody>
      </p:sp>
      <p:sp>
        <p:nvSpPr>
          <p:cNvPr id="14" name="TextBox 13">
            <a:extLst>
              <a:ext uri="{FF2B5EF4-FFF2-40B4-BE49-F238E27FC236}">
                <a16:creationId xmlns:a16="http://schemas.microsoft.com/office/drawing/2014/main" id="{C9018BEF-7BCD-8097-D0A1-80EBEFE2E146}"/>
              </a:ext>
            </a:extLst>
          </p:cNvPr>
          <p:cNvSpPr txBox="1"/>
          <p:nvPr/>
        </p:nvSpPr>
        <p:spPr>
          <a:xfrm>
            <a:off x="478473" y="2467990"/>
            <a:ext cx="3630304" cy="1371529"/>
          </a:xfrm>
          <a:prstGeom prst="rect">
            <a:avLst/>
          </a:prstGeom>
          <a:noFill/>
        </p:spPr>
        <p:txBody>
          <a:bodyPr wrap="square">
            <a:spAutoFit/>
          </a:bodyPr>
          <a:lstStyle/>
          <a:p>
            <a:pPr>
              <a:lnSpc>
                <a:spcPct val="150000"/>
              </a:lnSpc>
            </a:pPr>
            <a:r>
              <a:rPr lang="en-GB" sz="1900" dirty="0">
                <a:latin typeface="Linkpen 17a Print" panose="03050602060000000000" pitchFamily="66" charset="77"/>
                <a:ea typeface="Calibri"/>
                <a:cs typeface="Calibri"/>
              </a:rPr>
              <a:t>Other industries were leather shoemaking and the manufacture of iron. </a:t>
            </a:r>
            <a:endParaRPr lang="en-GB" sz="1900" dirty="0">
              <a:latin typeface="Linkpen 17a Print" panose="03050602060000000000" pitchFamily="66" charset="77"/>
              <a:cs typeface="Calibri" panose="020F0502020204030204" pitchFamily="34" charset="0"/>
            </a:endParaRPr>
          </a:p>
        </p:txBody>
      </p:sp>
      <p:grpSp>
        <p:nvGrpSpPr>
          <p:cNvPr id="22" name="Group 21" descr="An old illustration showing a mill with a river running behind it. ">
            <a:extLst>
              <a:ext uri="{FF2B5EF4-FFF2-40B4-BE49-F238E27FC236}">
                <a16:creationId xmlns:a16="http://schemas.microsoft.com/office/drawing/2014/main" id="{6420B315-5195-764A-9A5D-76504B9712F4}"/>
              </a:ext>
            </a:extLst>
          </p:cNvPr>
          <p:cNvGrpSpPr/>
          <p:nvPr/>
        </p:nvGrpSpPr>
        <p:grpSpPr>
          <a:xfrm>
            <a:off x="4765792" y="2272911"/>
            <a:ext cx="6819011" cy="1984778"/>
            <a:chOff x="4757325" y="2145214"/>
            <a:chExt cx="6819011" cy="1984778"/>
          </a:xfrm>
        </p:grpSpPr>
        <p:pic>
          <p:nvPicPr>
            <p:cNvPr id="20" name="Picture 19" descr="A water wheel and a building&#10;&#10;Description automatically generated with medium confidence">
              <a:extLst>
                <a:ext uri="{FF2B5EF4-FFF2-40B4-BE49-F238E27FC236}">
                  <a16:creationId xmlns:a16="http://schemas.microsoft.com/office/drawing/2014/main" id="{C452814B-512B-9820-BED5-093FF94E83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57325" y="2145214"/>
              <a:ext cx="6668125" cy="1984778"/>
            </a:xfrm>
            <a:prstGeom prst="rect">
              <a:avLst/>
            </a:prstGeom>
            <a:ln w="28575">
              <a:solidFill>
                <a:schemeClr val="tx1"/>
              </a:solidFill>
            </a:ln>
          </p:spPr>
        </p:pic>
        <p:sp>
          <p:nvSpPr>
            <p:cNvPr id="21" name="TextBox 20">
              <a:extLst>
                <a:ext uri="{FF2B5EF4-FFF2-40B4-BE49-F238E27FC236}">
                  <a16:creationId xmlns:a16="http://schemas.microsoft.com/office/drawing/2014/main" id="{F66A0487-586B-EDF0-A0E8-FB1A138AFCDA}"/>
                </a:ext>
              </a:extLst>
            </p:cNvPr>
            <p:cNvSpPr txBox="1"/>
            <p:nvPr/>
          </p:nvSpPr>
          <p:spPr>
            <a:xfrm>
              <a:off x="8924851" y="3861924"/>
              <a:ext cx="2651485" cy="261610"/>
            </a:xfrm>
            <a:prstGeom prst="rect">
              <a:avLst/>
            </a:prstGeom>
            <a:noFill/>
          </p:spPr>
          <p:txBody>
            <a:bodyPr wrap="square">
              <a:spAutoFit/>
            </a:bodyPr>
            <a:lstStyle/>
            <a:p>
              <a:pPr fontAlgn="base"/>
              <a:r>
                <a:rPr lang="en-GB" sz="1050" dirty="0">
                  <a:solidFill>
                    <a:schemeClr val="bg1">
                      <a:lumMod val="85000"/>
                    </a:schemeClr>
                  </a:solidFill>
                  <a:latin typeface="Nunito" panose="02000503000000000000" pitchFamily="2" charset="77"/>
                  <a:cs typeface="Arial" panose="020B0604020202020204" pitchFamily="34" charset="0"/>
                </a:rPr>
                <a:t>©</a:t>
              </a:r>
              <a:r>
                <a:rPr lang="en-GB" sz="1050" b="0" dirty="0">
                  <a:solidFill>
                    <a:schemeClr val="bg1">
                      <a:lumMod val="85000"/>
                    </a:schemeClr>
                  </a:solidFill>
                  <a:effectLst/>
                  <a:latin typeface="Nunito" panose="02000503000000000000" pitchFamily="2" charset="77"/>
                </a:rPr>
                <a:t>Courtesy British Library - Add. 42130</a:t>
              </a:r>
              <a:endParaRPr lang="en-GB" sz="1050" dirty="0">
                <a:solidFill>
                  <a:schemeClr val="bg1">
                    <a:lumMod val="85000"/>
                  </a:schemeClr>
                </a:solidFill>
                <a:effectLst/>
                <a:latin typeface="Nunito" panose="02000503000000000000" pitchFamily="2" charset="77"/>
              </a:endParaRPr>
            </a:p>
          </p:txBody>
        </p:sp>
      </p:grpSp>
      <p:sp>
        <p:nvSpPr>
          <p:cNvPr id="16" name="TextBox 15">
            <a:extLst>
              <a:ext uri="{FF2B5EF4-FFF2-40B4-BE49-F238E27FC236}">
                <a16:creationId xmlns:a16="http://schemas.microsoft.com/office/drawing/2014/main" id="{CD140452-8F89-BBFE-4A9E-D1EE92E77F8B}"/>
              </a:ext>
            </a:extLst>
          </p:cNvPr>
          <p:cNvSpPr txBox="1"/>
          <p:nvPr/>
        </p:nvSpPr>
        <p:spPr>
          <a:xfrm>
            <a:off x="478473" y="4506383"/>
            <a:ext cx="11375409" cy="932948"/>
          </a:xfrm>
          <a:prstGeom prst="rect">
            <a:avLst/>
          </a:prstGeom>
          <a:noFill/>
        </p:spPr>
        <p:txBody>
          <a:bodyPr wrap="square">
            <a:spAutoFit/>
          </a:bodyPr>
          <a:lstStyle/>
          <a:p>
            <a:pPr>
              <a:lnSpc>
                <a:spcPct val="150000"/>
              </a:lnSpc>
            </a:pPr>
            <a:r>
              <a:rPr lang="en-GB" sz="1900" dirty="0">
                <a:latin typeface="Linkpen 17a Print" panose="03050602060000000000" pitchFamily="66" charset="77"/>
                <a:cs typeface="Calibri" panose="020F0502020204030204" pitchFamily="34" charset="0"/>
              </a:rPr>
              <a:t>In 1461 Edward IV granted Bradford the right to hold two fairs each year, which attracted traders from across Yorkshire and helped the town’s growth.</a:t>
            </a:r>
          </a:p>
        </p:txBody>
      </p:sp>
      <p:pic>
        <p:nvPicPr>
          <p:cNvPr id="2" name="Picture 1">
            <a:extLst>
              <a:ext uri="{FF2B5EF4-FFF2-40B4-BE49-F238E27FC236}">
                <a16:creationId xmlns:a16="http://schemas.microsoft.com/office/drawing/2014/main" id="{F6AE104A-9175-D1EA-62D4-C40CDC820B3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0F535876-88A8-7A6A-5E06-991E158D5C0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148695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childTnLst>
                                </p:cTn>
                              </p:par>
                            </p:childTnLst>
                          </p:cTn>
                        </p:par>
                        <p:par>
                          <p:cTn id="20" fill="hold">
                            <p:stCondLst>
                              <p:cond delay="4000"/>
                            </p:stCondLst>
                            <p:childTnLst>
                              <p:par>
                                <p:cTn id="21" presetID="22" presetClass="entr" presetSubtype="2"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right)">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allAtOnce"/>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649691"/>
            <a:ext cx="9144000" cy="1461557"/>
          </a:xfrm>
        </p:spPr>
        <p:txBody>
          <a:bodyPr>
            <a:noAutofit/>
          </a:bodyPr>
          <a:lstStyle/>
          <a:p>
            <a:r>
              <a:rPr lang="en-GB" sz="4400" dirty="0"/>
              <a:t>What factors and events shaped the early development of Bradford?</a:t>
            </a:r>
            <a:endParaRPr lang="en-US" sz="4400" dirty="0"/>
          </a:p>
        </p:txBody>
      </p:sp>
      <p:grpSp>
        <p:nvGrpSpPr>
          <p:cNvPr id="14" name="box 1" descr="What impact did the Anglo-Saxons have?">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3"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impact did the Anglo-Saxons have? </a:t>
              </a:r>
            </a:p>
          </p:txBody>
        </p:sp>
      </p:grpSp>
      <p:grpSp>
        <p:nvGrpSpPr>
          <p:cNvPr id="17" name="box 2" descr="How did the Norman Conquest help and hinder the growth of Bradford?">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7" y="669793"/>
              <a:ext cx="454767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Norman Conquest help and hinder the growth of Bradford?</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79B963"/>
                </a:solidFill>
                <a:latin typeface="Superclarendon Rg"/>
              </a:rPr>
              <a:t>What factors and events shaped the early development of Bradford?</a:t>
            </a:r>
          </a:p>
        </p:txBody>
      </p:sp>
      <p:grpSp>
        <p:nvGrpSpPr>
          <p:cNvPr id="20" name="box 3" descr="Where can a legendary beast still be seen today?">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BE5EF4A7-564C-1CBB-1B83-6B35573A35B4}"/>
                </a:ext>
              </a:extLst>
            </p:cNvPr>
            <p:cNvSpPr txBox="1"/>
            <p:nvPr/>
          </p:nvSpPr>
          <p:spPr>
            <a:xfrm>
              <a:off x="648703" y="4653932"/>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Where can a legendary beast still be seen today?</a:t>
              </a:r>
            </a:p>
          </p:txBody>
        </p:sp>
      </p:grpSp>
      <p:grpSp>
        <p:nvGrpSpPr>
          <p:cNvPr id="23" name="box 4" descr="What were the first industries to develop in the town?">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7" y="445387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were the first industries to develop in the town? </a:t>
              </a:r>
            </a:p>
          </p:txBody>
        </p:sp>
      </p:grpSp>
      <p:pic>
        <p:nvPicPr>
          <p:cNvPr id="6" name="Logo">
            <a:extLst>
              <a:ext uri="{FF2B5EF4-FFF2-40B4-BE49-F238E27FC236}">
                <a16:creationId xmlns:a16="http://schemas.microsoft.com/office/drawing/2014/main" id="{AF52CBDE-22F4-5C12-BA85-5690937F2FD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565337"/>
            <a:ext cx="1523999" cy="1292662"/>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94FC65B-F655-20C3-1418-C98BF262BD98}"/>
            </a:ext>
          </a:extLst>
        </p:cNvPr>
        <p:cNvGrpSpPr/>
        <p:nvPr/>
      </p:nvGrpSpPr>
      <p:grpSpPr>
        <a:xfrm>
          <a:off x="0" y="0"/>
          <a:ext cx="0" cy="0"/>
          <a:chOff x="0" y="0"/>
          <a:chExt cx="0" cy="0"/>
        </a:xfrm>
      </p:grpSpPr>
      <p:sp>
        <p:nvSpPr>
          <p:cNvPr id="6" name="Slide title">
            <a:extLst>
              <a:ext uri="{FF2B5EF4-FFF2-40B4-BE49-F238E27FC236}">
                <a16:creationId xmlns:a16="http://schemas.microsoft.com/office/drawing/2014/main" id="{3454B134-76EB-6891-C7A6-34BA81EADEE2}"/>
              </a:ext>
            </a:extLst>
          </p:cNvPr>
          <p:cNvSpPr>
            <a:spLocks noGrp="1"/>
          </p:cNvSpPr>
          <p:nvPr>
            <p:ph type="title"/>
          </p:nvPr>
        </p:nvSpPr>
        <p:spPr>
          <a:xfrm>
            <a:off x="838200" y="-1687249"/>
            <a:ext cx="10515600" cy="1325563"/>
          </a:xfrm>
        </p:spPr>
        <p:txBody>
          <a:bodyPr/>
          <a:lstStyle/>
          <a:p>
            <a:r>
              <a:rPr lang="en-US" dirty="0"/>
              <a:t>Arriving in Britain</a:t>
            </a:r>
          </a:p>
        </p:txBody>
      </p:sp>
      <p:sp>
        <p:nvSpPr>
          <p:cNvPr id="5" name="Slide Question">
            <a:extLst>
              <a:ext uri="{FF2B5EF4-FFF2-40B4-BE49-F238E27FC236}">
                <a16:creationId xmlns:a16="http://schemas.microsoft.com/office/drawing/2014/main" id="{C5C61967-30A7-AE6A-E143-D73C181F186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impact did the Anglo-Saxons have?</a:t>
            </a:r>
          </a:p>
        </p:txBody>
      </p:sp>
      <p:pic>
        <p:nvPicPr>
          <p:cNvPr id="20" name="Picture 19">
            <a:extLst>
              <a:ext uri="{FF2B5EF4-FFF2-40B4-BE49-F238E27FC236}">
                <a16:creationId xmlns:a16="http://schemas.microsoft.com/office/drawing/2014/main" id="{DEAA59C2-6D5A-083F-69A6-5D697A08C91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21671" y="219456"/>
            <a:ext cx="2330980" cy="603504"/>
          </a:xfrm>
          <a:prstGeom prst="rect">
            <a:avLst/>
          </a:prstGeom>
        </p:spPr>
      </p:pic>
      <p:sp>
        <p:nvSpPr>
          <p:cNvPr id="2" name="Text ">
            <a:extLst>
              <a:ext uri="{FF2B5EF4-FFF2-40B4-BE49-F238E27FC236}">
                <a16:creationId xmlns:a16="http://schemas.microsoft.com/office/drawing/2014/main" id="{EBFA71AC-B59A-0DCE-A5E8-ADC775B1D486}"/>
              </a:ext>
            </a:extLst>
          </p:cNvPr>
          <p:cNvSpPr txBox="1"/>
          <p:nvPr/>
        </p:nvSpPr>
        <p:spPr>
          <a:xfrm>
            <a:off x="552995" y="636633"/>
            <a:ext cx="3040437"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Calibri" panose="020F0502020204030204" pitchFamily="34" charset="0"/>
              </a:rPr>
              <a:t>The Angles, Saxons and Jutes arrived in Britain from what is now Denmark and Germany. Over the next couple of hundred years, they established the Anglo-Saxon kingdoms. There were seven main kingdoms: Northumbria, Mercia, East Anglia, Essex, Kent, Sussex and Wessex.</a:t>
            </a:r>
          </a:p>
        </p:txBody>
      </p:sp>
      <p:pic>
        <p:nvPicPr>
          <p:cNvPr id="3" name="Picture 2"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055C2991-45DB-4E51-FB8A-EFC6DC8D08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935523">
            <a:off x="4029744" y="811130"/>
            <a:ext cx="4589228" cy="3317476"/>
          </a:xfrm>
          <a:prstGeom prst="rect">
            <a:avLst/>
          </a:prstGeom>
        </p:spPr>
      </p:pic>
      <p:pic>
        <p:nvPicPr>
          <p:cNvPr id="4" name="Picture 3"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
            <a:extLst>
              <a:ext uri="{FF2B5EF4-FFF2-40B4-BE49-F238E27FC236}">
                <a16:creationId xmlns:a16="http://schemas.microsoft.com/office/drawing/2014/main" id="{9F085E73-270E-ACE4-BC0C-62D502067AB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73873">
            <a:off x="8064760" y="860991"/>
            <a:ext cx="3518840" cy="4736531"/>
          </a:xfrm>
          <a:prstGeom prst="rect">
            <a:avLst/>
          </a:prstGeom>
        </p:spPr>
      </p:pic>
      <p:sp>
        <p:nvSpPr>
          <p:cNvPr id="12" name="Rectangle 11" descr="Bradford would have been in the kingdom of Northumbria.&#10;">
            <a:extLst>
              <a:ext uri="{FF2B5EF4-FFF2-40B4-BE49-F238E27FC236}">
                <a16:creationId xmlns:a16="http://schemas.microsoft.com/office/drawing/2014/main" id="{DBE45503-3517-BC45-20EC-46F3EC603961}"/>
              </a:ext>
            </a:extLst>
          </p:cNvPr>
          <p:cNvSpPr/>
          <p:nvPr/>
        </p:nvSpPr>
        <p:spPr>
          <a:xfrm>
            <a:off x="5680449" y="4281750"/>
            <a:ext cx="3709679" cy="1026695"/>
          </a:xfrm>
          <a:prstGeom prst="rect">
            <a:avLst/>
          </a:prstGeom>
          <a:solidFill>
            <a:srgbClr val="CADF86"/>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600" dirty="0">
                <a:solidFill>
                  <a:schemeClr val="tx1"/>
                </a:solidFill>
                <a:latin typeface="Linkpen 17a Print" panose="03050602060000000000" pitchFamily="66" charset="77"/>
              </a:rPr>
              <a:t>Bradford would have been in the kingdom of Northumbria.</a:t>
            </a:r>
          </a:p>
        </p:txBody>
      </p:sp>
      <p:pic>
        <p:nvPicPr>
          <p:cNvPr id="18" name="Picture 17">
            <a:extLst>
              <a:ext uri="{FF2B5EF4-FFF2-40B4-BE49-F238E27FC236}">
                <a16:creationId xmlns:a16="http://schemas.microsoft.com/office/drawing/2014/main" id="{A8D41807-8DF6-5851-44B6-B68471CC309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5499502"/>
            <a:ext cx="12192000" cy="1357777"/>
          </a:xfrm>
          <a:prstGeom prst="rect">
            <a:avLst/>
          </a:prstGeom>
        </p:spPr>
      </p:pic>
      <p:pic>
        <p:nvPicPr>
          <p:cNvPr id="21" name="Picture 20">
            <a:extLst>
              <a:ext uri="{FF2B5EF4-FFF2-40B4-BE49-F238E27FC236}">
                <a16:creationId xmlns:a16="http://schemas.microsoft.com/office/drawing/2014/main" id="{A7D7203F-4556-1F7A-418B-4250E54A1D8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7703" y="5601159"/>
            <a:ext cx="1464297" cy="1240371"/>
          </a:xfrm>
          <a:prstGeom prst="rect">
            <a:avLst/>
          </a:prstGeom>
        </p:spPr>
      </p:pic>
    </p:spTree>
    <p:extLst>
      <p:ext uri="{BB962C8B-B14F-4D97-AF65-F5344CB8AC3E}">
        <p14:creationId xmlns:p14="http://schemas.microsoft.com/office/powerpoint/2010/main" val="294690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par>
                          <p:cTn id="8" fill="hold">
                            <p:stCondLst>
                              <p:cond delay="1000"/>
                            </p:stCondLst>
                            <p:childTnLst>
                              <p:par>
                                <p:cTn id="9" presetID="2" presetClass="entr" presetSubtype="4"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2" decel="5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1+#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
            <a:extLst>
              <a:ext uri="{FF2B5EF4-FFF2-40B4-BE49-F238E27FC236}">
                <a16:creationId xmlns:a16="http://schemas.microsoft.com/office/drawing/2014/main" id="{B10659E0-EC1F-21DC-F520-56C15F8FB9FA}"/>
              </a:ext>
            </a:extLst>
          </p:cNvPr>
          <p:cNvSpPr>
            <a:spLocks noGrp="1"/>
          </p:cNvSpPr>
          <p:nvPr>
            <p:ph type="title"/>
          </p:nvPr>
        </p:nvSpPr>
        <p:spPr>
          <a:xfrm>
            <a:off x="1119401" y="-1762493"/>
            <a:ext cx="10515600" cy="1325563"/>
          </a:xfrm>
        </p:spPr>
        <p:txBody>
          <a:bodyPr/>
          <a:lstStyle/>
          <a:p>
            <a:r>
              <a:rPr lang="en-US" dirty="0"/>
              <a:t>Anglo-Saxon Era: What’s in a name?</a:t>
            </a:r>
          </a:p>
        </p:txBody>
      </p:sp>
      <p:sp>
        <p:nvSpPr>
          <p:cNvPr id="4" name="Slide Question">
            <a:extLst>
              <a:ext uri="{FF2B5EF4-FFF2-40B4-BE49-F238E27FC236}">
                <a16:creationId xmlns:a16="http://schemas.microsoft.com/office/drawing/2014/main" id="{B260A746-B407-9C8B-DA91-89D60A786B9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impact did the Anglo-Saxons have?</a:t>
            </a:r>
          </a:p>
        </p:txBody>
      </p:sp>
      <p:pic>
        <p:nvPicPr>
          <p:cNvPr id="28" name="Picture 27">
            <a:extLst>
              <a:ext uri="{FF2B5EF4-FFF2-40B4-BE49-F238E27FC236}">
                <a16:creationId xmlns:a16="http://schemas.microsoft.com/office/drawing/2014/main" id="{51503E4A-BA9F-2B69-7E35-5E855251328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22996" y="262670"/>
            <a:ext cx="2330980" cy="603504"/>
          </a:xfrm>
          <a:prstGeom prst="rect">
            <a:avLst/>
          </a:prstGeom>
        </p:spPr>
      </p:pic>
      <p:sp>
        <p:nvSpPr>
          <p:cNvPr id="8" name="Title">
            <a:extLst>
              <a:ext uri="{FF2B5EF4-FFF2-40B4-BE49-F238E27FC236}">
                <a16:creationId xmlns:a16="http://schemas.microsoft.com/office/drawing/2014/main" id="{C113F4E0-813F-B98B-CACB-529016B2BB6D}"/>
              </a:ext>
            </a:extLst>
          </p:cNvPr>
          <p:cNvSpPr txBox="1">
            <a:spLocks/>
          </p:cNvSpPr>
          <p:nvPr/>
        </p:nvSpPr>
        <p:spPr>
          <a:xfrm>
            <a:off x="354365" y="141950"/>
            <a:ext cx="112806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dirty="0">
                <a:latin typeface="Superclarendon Rg" panose="02060605060000020003" pitchFamily="18" charset="77"/>
              </a:rPr>
              <a:t>Anglo-Saxon Era: What’s in a name?</a:t>
            </a:r>
          </a:p>
        </p:txBody>
      </p:sp>
      <p:sp>
        <p:nvSpPr>
          <p:cNvPr id="9" name="Text ">
            <a:extLst>
              <a:ext uri="{FF2B5EF4-FFF2-40B4-BE49-F238E27FC236}">
                <a16:creationId xmlns:a16="http://schemas.microsoft.com/office/drawing/2014/main" id="{3708E11E-68A7-790F-8C03-A1A478AA182D}"/>
              </a:ext>
            </a:extLst>
          </p:cNvPr>
          <p:cNvSpPr txBox="1"/>
          <p:nvPr/>
        </p:nvSpPr>
        <p:spPr>
          <a:xfrm>
            <a:off x="404759" y="954414"/>
            <a:ext cx="5563683"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Calibri" panose="020F0502020204030204" pitchFamily="34" charset="0"/>
              </a:rPr>
              <a:t>In around 500AD, Anglo-Saxon invaders started raiding the country. Some settled locally in a valley where three streams met. </a:t>
            </a:r>
          </a:p>
          <a:p>
            <a:pPr>
              <a:lnSpc>
                <a:spcPct val="150000"/>
              </a:lnSpc>
            </a:pPr>
            <a:endParaRPr lang="en-GB" sz="1600" dirty="0">
              <a:latin typeface="Linkpen 17a Print" panose="03050602060000000000" pitchFamily="66" charset="77"/>
              <a:cs typeface="Calibri" panose="020F0502020204030204" pitchFamily="34" charset="0"/>
            </a:endParaRPr>
          </a:p>
          <a:p>
            <a:pPr>
              <a:lnSpc>
                <a:spcPct val="150000"/>
              </a:lnSpc>
            </a:pPr>
            <a:r>
              <a:rPr lang="en-GB" sz="1600" dirty="0">
                <a:latin typeface="Linkpen 17a Print" panose="03050602060000000000" pitchFamily="66" charset="77"/>
                <a:cs typeface="Calibri" panose="020F0502020204030204" pitchFamily="34" charset="0"/>
              </a:rPr>
              <a:t>A small village known as ‘broad ford’ grew up around the crossing point of one stream – which is how Bradford got its name. The crossing was located where present day Church Street sits. </a:t>
            </a:r>
          </a:p>
          <a:p>
            <a:pPr>
              <a:lnSpc>
                <a:spcPct val="150000"/>
              </a:lnSpc>
            </a:pPr>
            <a:endParaRPr lang="en-GB" sz="1600" dirty="0">
              <a:latin typeface="Linkpen 17a Print" panose="03050602060000000000" pitchFamily="66" charset="77"/>
              <a:cs typeface="Calibri" panose="020F0502020204030204" pitchFamily="34" charset="0"/>
            </a:endParaRPr>
          </a:p>
          <a:p>
            <a:pPr>
              <a:lnSpc>
                <a:spcPct val="150000"/>
              </a:lnSpc>
            </a:pPr>
            <a:r>
              <a:rPr lang="en-GB" sz="1600" dirty="0">
                <a:latin typeface="Linkpen 17a Print" panose="03050602060000000000" pitchFamily="66" charset="77"/>
                <a:cs typeface="Calibri" panose="020F0502020204030204" pitchFamily="34" charset="0"/>
              </a:rPr>
              <a:t>This stream called Bradford Beck still runs beneath the city today.</a:t>
            </a:r>
          </a:p>
        </p:txBody>
      </p:sp>
      <p:grpSp>
        <p:nvGrpSpPr>
          <p:cNvPr id="2" name="Group 1" descr="A photograph of a stream running underground, beneath the city of Bradford.">
            <a:extLst>
              <a:ext uri="{FF2B5EF4-FFF2-40B4-BE49-F238E27FC236}">
                <a16:creationId xmlns:a16="http://schemas.microsoft.com/office/drawing/2014/main" id="{3F6F87BF-477B-7393-49BC-2369B4AAA165}"/>
              </a:ext>
            </a:extLst>
          </p:cNvPr>
          <p:cNvGrpSpPr/>
          <p:nvPr/>
        </p:nvGrpSpPr>
        <p:grpSpPr>
          <a:xfrm>
            <a:off x="6223560" y="1106048"/>
            <a:ext cx="6499591" cy="4116155"/>
            <a:chOff x="6223560" y="1106048"/>
            <a:chExt cx="6499591" cy="4116155"/>
          </a:xfrm>
        </p:grpSpPr>
        <p:grpSp>
          <p:nvGrpSpPr>
            <p:cNvPr id="15" name="Caption">
              <a:extLst>
                <a:ext uri="{FF2B5EF4-FFF2-40B4-BE49-F238E27FC236}">
                  <a16:creationId xmlns:a16="http://schemas.microsoft.com/office/drawing/2014/main" id="{E4F2EAB3-0018-58E0-3363-0FE9BA381340}"/>
                </a:ext>
              </a:extLst>
            </p:cNvPr>
            <p:cNvGrpSpPr/>
            <p:nvPr/>
          </p:nvGrpSpPr>
          <p:grpSpPr>
            <a:xfrm>
              <a:off x="8262479" y="4833635"/>
              <a:ext cx="3391715" cy="388568"/>
              <a:chOff x="5072720" y="2417403"/>
              <a:chExt cx="3391715" cy="388568"/>
            </a:xfrm>
          </p:grpSpPr>
          <p:pic>
            <p:nvPicPr>
              <p:cNvPr id="16" name="Picture 15">
                <a:extLst>
                  <a:ext uri="{FF2B5EF4-FFF2-40B4-BE49-F238E27FC236}">
                    <a16:creationId xmlns:a16="http://schemas.microsoft.com/office/drawing/2014/main" id="{A7F74054-94C6-7C6A-C460-150A6FE4103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22023" y="2474938"/>
                <a:ext cx="350267" cy="248874"/>
              </a:xfrm>
              <a:prstGeom prst="rect">
                <a:avLst/>
              </a:prstGeom>
            </p:spPr>
          </p:pic>
          <p:sp>
            <p:nvSpPr>
              <p:cNvPr id="17" name="TextBox 16">
                <a:extLst>
                  <a:ext uri="{FF2B5EF4-FFF2-40B4-BE49-F238E27FC236}">
                    <a16:creationId xmlns:a16="http://schemas.microsoft.com/office/drawing/2014/main" id="{5E938443-257A-970E-92F5-C8F685EE3852}"/>
                  </a:ext>
                </a:extLst>
              </p:cNvPr>
              <p:cNvSpPr txBox="1"/>
              <p:nvPr/>
            </p:nvSpPr>
            <p:spPr>
              <a:xfrm>
                <a:off x="5276102" y="2417403"/>
                <a:ext cx="3188333"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stream beneath the city</a:t>
                </a:r>
              </a:p>
            </p:txBody>
          </p:sp>
        </p:grpSp>
        <p:grpSp>
          <p:nvGrpSpPr>
            <p:cNvPr id="29" name="Group 28">
              <a:extLst>
                <a:ext uri="{FF2B5EF4-FFF2-40B4-BE49-F238E27FC236}">
                  <a16:creationId xmlns:a16="http://schemas.microsoft.com/office/drawing/2014/main" id="{34B0244A-0D44-CD3B-F04D-CA0146F691C8}"/>
                </a:ext>
              </a:extLst>
            </p:cNvPr>
            <p:cNvGrpSpPr/>
            <p:nvPr/>
          </p:nvGrpSpPr>
          <p:grpSpPr>
            <a:xfrm>
              <a:off x="6223560" y="1106048"/>
              <a:ext cx="6499591" cy="3559040"/>
              <a:chOff x="6197318" y="1199868"/>
              <a:chExt cx="6456135" cy="3535245"/>
            </a:xfrm>
          </p:grpSpPr>
          <p:pic>
            <p:nvPicPr>
              <p:cNvPr id="14" name="Picture 13" descr="A dark underground tunnel with water&#10;&#10;Description automatically generated with medium confidence">
                <a:extLst>
                  <a:ext uri="{FF2B5EF4-FFF2-40B4-BE49-F238E27FC236}">
                    <a16:creationId xmlns:a16="http://schemas.microsoft.com/office/drawing/2014/main" id="{A2383D3D-2845-7253-068B-0AC9D08554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97318" y="1228373"/>
                <a:ext cx="5217758" cy="3506740"/>
              </a:xfrm>
              <a:prstGeom prst="rect">
                <a:avLst/>
              </a:prstGeom>
            </p:spPr>
          </p:pic>
          <p:sp>
            <p:nvSpPr>
              <p:cNvPr id="18" name="TextBox 17">
                <a:extLst>
                  <a:ext uri="{FF2B5EF4-FFF2-40B4-BE49-F238E27FC236}">
                    <a16:creationId xmlns:a16="http://schemas.microsoft.com/office/drawing/2014/main" id="{499E8212-F567-E762-187A-D687AC2F3D1D}"/>
                  </a:ext>
                </a:extLst>
              </p:cNvPr>
              <p:cNvSpPr txBox="1"/>
              <p:nvPr/>
            </p:nvSpPr>
            <p:spPr>
              <a:xfrm>
                <a:off x="6197318" y="1199868"/>
                <a:ext cx="6456135" cy="332852"/>
              </a:xfrm>
              <a:prstGeom prst="rect">
                <a:avLst/>
              </a:prstGeom>
              <a:noFill/>
            </p:spPr>
            <p:txBody>
              <a:bodyPr wrap="square">
                <a:spAutoFit/>
              </a:bodyPr>
              <a:lstStyle/>
              <a:p>
                <a:pPr>
                  <a:lnSpc>
                    <a:spcPct val="150000"/>
                  </a:lnSpc>
                </a:pPr>
                <a:r>
                  <a:rPr lang="en-GB" sz="1200" dirty="0">
                    <a:solidFill>
                      <a:srgbClr val="4C4849"/>
                    </a:solidFill>
                    <a:latin typeface="Arial" panose="020B0604020202020204" pitchFamily="34" charset="0"/>
                    <a:cs typeface="Arial" panose="020B0604020202020204" pitchFamily="34" charset="0"/>
                  </a:rPr>
                  <a:t>© Wikimedia Commons</a:t>
                </a:r>
              </a:p>
            </p:txBody>
          </p:sp>
        </p:grpSp>
      </p:grpSp>
      <p:pic>
        <p:nvPicPr>
          <p:cNvPr id="20" name="Picture 19" descr="An illustration of an Anglo- Saxon man shovelling straw.&#10;">
            <a:extLst>
              <a:ext uri="{FF2B5EF4-FFF2-40B4-BE49-F238E27FC236}">
                <a16:creationId xmlns:a16="http://schemas.microsoft.com/office/drawing/2014/main" id="{49529E3B-DC94-5F08-C1C3-6F0A8C4927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68901" y="2674491"/>
            <a:ext cx="2771333" cy="3669627"/>
          </a:xfrm>
          <a:prstGeom prst="rect">
            <a:avLst/>
          </a:prstGeom>
        </p:spPr>
      </p:pic>
      <p:pic>
        <p:nvPicPr>
          <p:cNvPr id="26" name="Picture 25">
            <a:extLst>
              <a:ext uri="{FF2B5EF4-FFF2-40B4-BE49-F238E27FC236}">
                <a16:creationId xmlns:a16="http://schemas.microsoft.com/office/drawing/2014/main" id="{4927F8FE-7837-1F64-881B-1FD3677A00EF}"/>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0" y="5423328"/>
            <a:ext cx="12192000" cy="1433952"/>
          </a:xfrm>
          <a:prstGeom prst="rect">
            <a:avLst/>
          </a:prstGeom>
        </p:spPr>
      </p:pic>
      <p:pic>
        <p:nvPicPr>
          <p:cNvPr id="31" name="Picture 30">
            <a:extLst>
              <a:ext uri="{FF2B5EF4-FFF2-40B4-BE49-F238E27FC236}">
                <a16:creationId xmlns:a16="http://schemas.microsoft.com/office/drawing/2014/main" id="{57D152EA-927E-5F54-C40B-FC16002FD4AA}"/>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727703" y="5601159"/>
            <a:ext cx="1464297" cy="1240371"/>
          </a:xfrm>
          <a:prstGeom prst="rect">
            <a:avLst/>
          </a:prstGeom>
        </p:spPr>
      </p:pic>
    </p:spTree>
    <p:extLst>
      <p:ext uri="{BB962C8B-B14F-4D97-AF65-F5344CB8AC3E}">
        <p14:creationId xmlns:p14="http://schemas.microsoft.com/office/powerpoint/2010/main" val="24582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1000"/>
                                        <p:tgtEl>
                                          <p:spTgt spid="9">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1000"/>
                                        <p:tgtEl>
                                          <p:spTgt spid="9">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000"/>
                                        <p:tgtEl>
                                          <p:spTgt spid="9">
                                            <p:txEl>
                                              <p:pRg st="4" end="4"/>
                                            </p:txEl>
                                          </p:spTgt>
                                        </p:tgtEl>
                                      </p:cBhvr>
                                    </p:animEffect>
                                  </p:childTnLst>
                                </p:cTn>
                              </p:par>
                            </p:childTnLst>
                          </p:cTn>
                        </p:par>
                        <p:par>
                          <p:cTn id="20" fill="hold">
                            <p:stCondLst>
                              <p:cond delay="4000"/>
                            </p:stCondLst>
                            <p:childTnLst>
                              <p:par>
                                <p:cTn id="21" presetID="2" presetClass="entr" presetSubtype="2" decel="5000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000" fill="hold"/>
                                        <p:tgtEl>
                                          <p:spTgt spid="2"/>
                                        </p:tgtEl>
                                        <p:attrNameLst>
                                          <p:attrName>ppt_x</p:attrName>
                                        </p:attrNameLst>
                                      </p:cBhvr>
                                      <p:tavLst>
                                        <p:tav tm="0">
                                          <p:val>
                                            <p:strVal val="1+#ppt_w/2"/>
                                          </p:val>
                                        </p:tav>
                                        <p:tav tm="100000">
                                          <p:val>
                                            <p:strVal val="#ppt_x"/>
                                          </p:val>
                                        </p:tav>
                                      </p:tavLst>
                                    </p:anim>
                                    <p:anim calcmode="lin" valueType="num">
                                      <p:cBhvr additive="base">
                                        <p:cTn id="24" dur="10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5000"/>
                            </p:stCondLst>
                            <p:childTnLst>
                              <p:par>
                                <p:cTn id="26" presetID="2" presetClass="entr" presetSubtype="4" decel="5000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1000" fill="hold"/>
                                        <p:tgtEl>
                                          <p:spTgt spid="20"/>
                                        </p:tgtEl>
                                        <p:attrNameLst>
                                          <p:attrName>ppt_x</p:attrName>
                                        </p:attrNameLst>
                                      </p:cBhvr>
                                      <p:tavLst>
                                        <p:tav tm="0">
                                          <p:val>
                                            <p:strVal val="#ppt_x"/>
                                          </p:val>
                                        </p:tav>
                                        <p:tav tm="100000">
                                          <p:val>
                                            <p:strVal val="#ppt_x"/>
                                          </p:val>
                                        </p:tav>
                                      </p:tavLst>
                                    </p:anim>
                                    <p:anim calcmode="lin" valueType="num">
                                      <p:cBhvr additive="base">
                                        <p:cTn id="29"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8AF7549-B0F6-62E5-50E1-17B2AC23D0BC}"/>
            </a:ext>
          </a:extLst>
        </p:cNvPr>
        <p:cNvGrpSpPr/>
        <p:nvPr/>
      </p:nvGrpSpPr>
      <p:grpSpPr>
        <a:xfrm>
          <a:off x="0" y="0"/>
          <a:ext cx="0" cy="0"/>
          <a:chOff x="0" y="0"/>
          <a:chExt cx="0" cy="0"/>
        </a:xfrm>
      </p:grpSpPr>
      <p:sp>
        <p:nvSpPr>
          <p:cNvPr id="5" name="slide title ">
            <a:extLst>
              <a:ext uri="{FF2B5EF4-FFF2-40B4-BE49-F238E27FC236}">
                <a16:creationId xmlns:a16="http://schemas.microsoft.com/office/drawing/2014/main" id="{66654777-BE0F-DF1C-D0B6-BB77DADE8169}"/>
              </a:ext>
            </a:extLst>
          </p:cNvPr>
          <p:cNvSpPr>
            <a:spLocks noGrp="1"/>
          </p:cNvSpPr>
          <p:nvPr>
            <p:ph type="title"/>
          </p:nvPr>
        </p:nvSpPr>
        <p:spPr>
          <a:xfrm>
            <a:off x="944251" y="-1649250"/>
            <a:ext cx="10515600" cy="1325563"/>
          </a:xfrm>
        </p:spPr>
        <p:txBody>
          <a:bodyPr/>
          <a:lstStyle/>
          <a:p>
            <a:r>
              <a:rPr lang="en-US" dirty="0"/>
              <a:t>Anglo-Saxon Era: The first church</a:t>
            </a:r>
          </a:p>
        </p:txBody>
      </p:sp>
      <p:sp>
        <p:nvSpPr>
          <p:cNvPr id="6" name="Slide Question">
            <a:extLst>
              <a:ext uri="{FF2B5EF4-FFF2-40B4-BE49-F238E27FC236}">
                <a16:creationId xmlns:a16="http://schemas.microsoft.com/office/drawing/2014/main" id="{BFF689F3-AF13-832D-4DB4-A1AEFE61DBC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impact did the Anglo-Saxons have?</a:t>
            </a:r>
          </a:p>
        </p:txBody>
      </p:sp>
      <p:sp>
        <p:nvSpPr>
          <p:cNvPr id="2" name="Title">
            <a:extLst>
              <a:ext uri="{FF2B5EF4-FFF2-40B4-BE49-F238E27FC236}">
                <a16:creationId xmlns:a16="http://schemas.microsoft.com/office/drawing/2014/main" id="{49F6D552-B887-1403-8B6C-9D69A27340D9}"/>
              </a:ext>
            </a:extLst>
          </p:cNvPr>
          <p:cNvSpPr txBox="1">
            <a:spLocks/>
          </p:cNvSpPr>
          <p:nvPr/>
        </p:nvSpPr>
        <p:spPr>
          <a:xfrm>
            <a:off x="358814" y="197837"/>
            <a:ext cx="1014520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atin typeface="Superclarendon Rg" panose="02060605060000020003" pitchFamily="18" charset="77"/>
              </a:rPr>
              <a:t>Anglo-Saxon Era: The first church</a:t>
            </a:r>
          </a:p>
        </p:txBody>
      </p:sp>
      <p:pic>
        <p:nvPicPr>
          <p:cNvPr id="10" name="Picture 9">
            <a:extLst>
              <a:ext uri="{FF2B5EF4-FFF2-40B4-BE49-F238E27FC236}">
                <a16:creationId xmlns:a16="http://schemas.microsoft.com/office/drawing/2014/main" id="{87CF519C-5011-04DB-96DE-6163C9A782F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62213" y="265787"/>
            <a:ext cx="2330980" cy="603504"/>
          </a:xfrm>
          <a:prstGeom prst="rect">
            <a:avLst/>
          </a:prstGeom>
        </p:spPr>
      </p:pic>
      <p:grpSp>
        <p:nvGrpSpPr>
          <p:cNvPr id="3" name="Group 2" descr="A photograph of the cathedral in Bradford, with the city in the background and grass in the foreground. ">
            <a:extLst>
              <a:ext uri="{FF2B5EF4-FFF2-40B4-BE49-F238E27FC236}">
                <a16:creationId xmlns:a16="http://schemas.microsoft.com/office/drawing/2014/main" id="{0F3B8BF0-0753-74E9-0015-163CAE023E47}"/>
              </a:ext>
            </a:extLst>
          </p:cNvPr>
          <p:cNvGrpSpPr/>
          <p:nvPr/>
        </p:nvGrpSpPr>
        <p:grpSpPr>
          <a:xfrm>
            <a:off x="521312" y="1069326"/>
            <a:ext cx="6606257" cy="4316047"/>
            <a:chOff x="521312" y="1069326"/>
            <a:chExt cx="6606257" cy="4316047"/>
          </a:xfrm>
        </p:grpSpPr>
        <p:pic>
          <p:nvPicPr>
            <p:cNvPr id="14" name="Picture 13">
              <a:extLst>
                <a:ext uri="{FF2B5EF4-FFF2-40B4-BE49-F238E27FC236}">
                  <a16:creationId xmlns:a16="http://schemas.microsoft.com/office/drawing/2014/main" id="{F42A910A-8B06-8ACA-B098-59A2568DA45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21312" y="1069326"/>
              <a:ext cx="4286884" cy="4316047"/>
            </a:xfrm>
            <a:prstGeom prst="rect">
              <a:avLst/>
            </a:prstGeom>
          </p:spPr>
        </p:pic>
        <p:sp>
          <p:nvSpPr>
            <p:cNvPr id="15" name="TextBox 14">
              <a:extLst>
                <a:ext uri="{FF2B5EF4-FFF2-40B4-BE49-F238E27FC236}">
                  <a16:creationId xmlns:a16="http://schemas.microsoft.com/office/drawing/2014/main" id="{F5F484B3-FA32-CA8C-B28B-0E4D3CB06572}"/>
                </a:ext>
              </a:extLst>
            </p:cNvPr>
            <p:cNvSpPr txBox="1"/>
            <p:nvPr/>
          </p:nvSpPr>
          <p:spPr>
            <a:xfrm>
              <a:off x="627978" y="1126377"/>
              <a:ext cx="6499591" cy="335092"/>
            </a:xfrm>
            <a:prstGeom prst="rect">
              <a:avLst/>
            </a:prstGeom>
            <a:noFill/>
          </p:spPr>
          <p:txBody>
            <a:bodyPr wrap="square">
              <a:spAutoFit/>
            </a:bodyPr>
            <a:lstStyle/>
            <a:p>
              <a:pPr>
                <a:lnSpc>
                  <a:spcPct val="150000"/>
                </a:lnSpc>
              </a:pPr>
              <a:r>
                <a:rPr lang="en-GB" sz="1200" dirty="0">
                  <a:solidFill>
                    <a:schemeClr val="bg2">
                      <a:lumMod val="90000"/>
                    </a:schemeClr>
                  </a:solidFill>
                  <a:latin typeface="Arial" panose="020B0604020202020204" pitchFamily="34" charset="0"/>
                  <a:cs typeface="Arial" panose="020B0604020202020204" pitchFamily="34" charset="0"/>
                </a:rPr>
                <a:t>© Wikimedia Commons</a:t>
              </a:r>
            </a:p>
          </p:txBody>
        </p:sp>
      </p:grpSp>
      <p:pic>
        <p:nvPicPr>
          <p:cNvPr id="12" name="Picture 11" descr="An illustration of an Anglo-Saxon monk.&#10;">
            <a:extLst>
              <a:ext uri="{FF2B5EF4-FFF2-40B4-BE49-F238E27FC236}">
                <a16:creationId xmlns:a16="http://schemas.microsoft.com/office/drawing/2014/main" id="{B0C1DF1D-7B46-9732-A1CA-A6403CBCF4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75468" y="1919716"/>
            <a:ext cx="2320532" cy="5653103"/>
          </a:xfrm>
          <a:prstGeom prst="rect">
            <a:avLst/>
          </a:prstGeom>
        </p:spPr>
      </p:pic>
      <p:sp>
        <p:nvSpPr>
          <p:cNvPr id="4" name="Text ">
            <a:extLst>
              <a:ext uri="{FF2B5EF4-FFF2-40B4-BE49-F238E27FC236}">
                <a16:creationId xmlns:a16="http://schemas.microsoft.com/office/drawing/2014/main" id="{7397CDDA-2CA9-CE40-FE03-7E956E2C3191}"/>
              </a:ext>
            </a:extLst>
          </p:cNvPr>
          <p:cNvSpPr txBox="1"/>
          <p:nvPr/>
        </p:nvSpPr>
        <p:spPr>
          <a:xfrm>
            <a:off x="5924955" y="1231891"/>
            <a:ext cx="5841267" cy="4124206"/>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Calibri" panose="020F0502020204030204" pitchFamily="34" charset="0"/>
              </a:rPr>
              <a:t>Evidence suggests a small chapel was built at this time by Christian missionaries from Dewsbury. </a:t>
            </a:r>
          </a:p>
          <a:p>
            <a:pPr>
              <a:lnSpc>
                <a:spcPct val="150000"/>
              </a:lnSpc>
            </a:pPr>
            <a:endParaRPr lang="en-GB" sz="1600" dirty="0">
              <a:latin typeface="Linkpen 17a Print" panose="03050602060000000000" pitchFamily="66" charset="77"/>
              <a:cs typeface="Calibri" panose="020F0502020204030204" pitchFamily="34" charset="0"/>
            </a:endParaRPr>
          </a:p>
          <a:p>
            <a:pPr>
              <a:lnSpc>
                <a:spcPct val="150000"/>
              </a:lnSpc>
            </a:pPr>
            <a:r>
              <a:rPr lang="en-GB" sz="1600" dirty="0">
                <a:latin typeface="Linkpen 17a Print" panose="03050602060000000000" pitchFamily="66" charset="77"/>
                <a:cs typeface="Calibri" panose="020F0502020204030204" pitchFamily="34" charset="0"/>
              </a:rPr>
              <a:t>Over the years, this site has continued to house a place of worship. This became the Parish Church of St Peter, which was later given cathedral status.</a:t>
            </a:r>
          </a:p>
          <a:p>
            <a:pPr>
              <a:lnSpc>
                <a:spcPct val="150000"/>
              </a:lnSpc>
            </a:pPr>
            <a:endParaRPr lang="en-GB" sz="1600" dirty="0">
              <a:latin typeface="Linkpen 17a Print" panose="03050602060000000000" pitchFamily="66" charset="77"/>
              <a:cs typeface="Calibri" panose="020F0502020204030204" pitchFamily="34" charset="0"/>
            </a:endParaRPr>
          </a:p>
          <a:p>
            <a:pPr>
              <a:lnSpc>
                <a:spcPct val="150000"/>
              </a:lnSpc>
            </a:pPr>
            <a:r>
              <a:rPr lang="en-GB" sz="1600" dirty="0">
                <a:latin typeface="Linkpen 17a Print" panose="03050602060000000000" pitchFamily="66" charset="77"/>
                <a:cs typeface="Calibri" panose="020F0502020204030204" pitchFamily="34" charset="0"/>
              </a:rPr>
              <a:t>As a rare survivor of this era, the cathedral is one of the most important buildings in the city.</a:t>
            </a:r>
          </a:p>
        </p:txBody>
      </p:sp>
      <p:pic>
        <p:nvPicPr>
          <p:cNvPr id="8" name="Picture 7">
            <a:extLst>
              <a:ext uri="{FF2B5EF4-FFF2-40B4-BE49-F238E27FC236}">
                <a16:creationId xmlns:a16="http://schemas.microsoft.com/office/drawing/2014/main" id="{6C2E5ECE-A083-DC9B-3D70-B2774E056E0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5424048"/>
            <a:ext cx="12192000" cy="1433952"/>
          </a:xfrm>
          <a:prstGeom prst="rect">
            <a:avLst/>
          </a:prstGeom>
        </p:spPr>
      </p:pic>
      <p:pic>
        <p:nvPicPr>
          <p:cNvPr id="9" name="Picture 8">
            <a:extLst>
              <a:ext uri="{FF2B5EF4-FFF2-40B4-BE49-F238E27FC236}">
                <a16:creationId xmlns:a16="http://schemas.microsoft.com/office/drawing/2014/main" id="{34D91C86-E18E-CFBD-17E4-5F9CE7765014}"/>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7703" y="5617629"/>
            <a:ext cx="1464297" cy="1240371"/>
          </a:xfrm>
          <a:prstGeom prst="rect">
            <a:avLst/>
          </a:prstGeom>
        </p:spPr>
      </p:pic>
    </p:spTree>
    <p:extLst>
      <p:ext uri="{BB962C8B-B14F-4D97-AF65-F5344CB8AC3E}">
        <p14:creationId xmlns:p14="http://schemas.microsoft.com/office/powerpoint/2010/main" val="373204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 presetClass="entr" presetSubtype="8"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4" decel="5000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ppt_x"/>
                                          </p:val>
                                        </p:tav>
                                        <p:tav tm="100000">
                                          <p:val>
                                            <p:strVal val="#ppt_x"/>
                                          </p:val>
                                        </p:tav>
                                      </p:tavLst>
                                    </p:anim>
                                    <p:anim calcmode="lin" valueType="num">
                                      <p:cBhvr additive="base">
                                        <p:cTn id="17" dur="100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1000"/>
                                        <p:tgtEl>
                                          <p:spTgt spid="4">
                                            <p:txEl>
                                              <p:pRg st="2" end="2"/>
                                            </p:txEl>
                                          </p:spTgt>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0D6BC87-3449-23C5-75E4-DA0DD0E42C5A}"/>
            </a:ext>
          </a:extLst>
        </p:cNvPr>
        <p:cNvGrpSpPr/>
        <p:nvPr/>
      </p:nvGrpSpPr>
      <p:grpSpPr>
        <a:xfrm>
          <a:off x="0" y="0"/>
          <a:ext cx="0" cy="0"/>
          <a:chOff x="0" y="0"/>
          <a:chExt cx="0" cy="0"/>
        </a:xfrm>
      </p:grpSpPr>
      <p:sp>
        <p:nvSpPr>
          <p:cNvPr id="10" name="Slide title">
            <a:extLst>
              <a:ext uri="{FF2B5EF4-FFF2-40B4-BE49-F238E27FC236}">
                <a16:creationId xmlns:a16="http://schemas.microsoft.com/office/drawing/2014/main" id="{A52C69D2-7535-96CD-965D-BD47F415CD6D}"/>
              </a:ext>
            </a:extLst>
          </p:cNvPr>
          <p:cNvSpPr>
            <a:spLocks noGrp="1"/>
          </p:cNvSpPr>
          <p:nvPr>
            <p:ph type="title"/>
          </p:nvPr>
        </p:nvSpPr>
        <p:spPr>
          <a:xfrm>
            <a:off x="909850" y="-1775287"/>
            <a:ext cx="10515600" cy="1325563"/>
          </a:xfrm>
        </p:spPr>
        <p:txBody>
          <a:bodyPr/>
          <a:lstStyle/>
          <a:p>
            <a:r>
              <a:rPr lang="en-US" dirty="0"/>
              <a:t>Norman Rule</a:t>
            </a:r>
          </a:p>
        </p:txBody>
      </p:sp>
      <p:sp>
        <p:nvSpPr>
          <p:cNvPr id="6" name="Slide Question">
            <a:extLst>
              <a:ext uri="{FF2B5EF4-FFF2-40B4-BE49-F238E27FC236}">
                <a16:creationId xmlns:a16="http://schemas.microsoft.com/office/drawing/2014/main" id="{928DCF34-9626-737A-3EBA-C7A3359A25D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Norman Conquest help and hinder the growth of Bradford?</a:t>
            </a:r>
          </a:p>
        </p:txBody>
      </p:sp>
      <p:sp>
        <p:nvSpPr>
          <p:cNvPr id="2" name="Title">
            <a:extLst>
              <a:ext uri="{FF2B5EF4-FFF2-40B4-BE49-F238E27FC236}">
                <a16:creationId xmlns:a16="http://schemas.microsoft.com/office/drawing/2014/main" id="{C8B939A8-AB4B-1DDD-1710-A842CE4EDD8D}"/>
              </a:ext>
            </a:extLst>
          </p:cNvPr>
          <p:cNvSpPr txBox="1">
            <a:spLocks/>
          </p:cNvSpPr>
          <p:nvPr/>
        </p:nvSpPr>
        <p:spPr>
          <a:xfrm>
            <a:off x="494269" y="47745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Norman Rule</a:t>
            </a:r>
          </a:p>
        </p:txBody>
      </p:sp>
      <p:pic>
        <p:nvPicPr>
          <p:cNvPr id="9" name="Picture 8">
            <a:extLst>
              <a:ext uri="{FF2B5EF4-FFF2-40B4-BE49-F238E27FC236}">
                <a16:creationId xmlns:a16="http://schemas.microsoft.com/office/drawing/2014/main" id="{3877524C-DAEC-F897-AE30-0D7B8A7F332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9510" y="243946"/>
            <a:ext cx="2330980" cy="603504"/>
          </a:xfrm>
          <a:prstGeom prst="rect">
            <a:avLst/>
          </a:prstGeom>
        </p:spPr>
      </p:pic>
      <p:grpSp>
        <p:nvGrpSpPr>
          <p:cNvPr id="8" name="Group 7" descr="The famous ‘Bayeux Tapestry’ depicts the moment the Normans arrived in England.&#10;">
            <a:extLst>
              <a:ext uri="{FF2B5EF4-FFF2-40B4-BE49-F238E27FC236}">
                <a16:creationId xmlns:a16="http://schemas.microsoft.com/office/drawing/2014/main" id="{FFD28041-54D9-5237-1F34-0199A6FA5495}"/>
              </a:ext>
            </a:extLst>
          </p:cNvPr>
          <p:cNvGrpSpPr/>
          <p:nvPr/>
        </p:nvGrpSpPr>
        <p:grpSpPr>
          <a:xfrm>
            <a:off x="494269" y="1342844"/>
            <a:ext cx="7540979" cy="3912204"/>
            <a:chOff x="494269" y="1342844"/>
            <a:chExt cx="7540979" cy="3912204"/>
          </a:xfrm>
        </p:grpSpPr>
        <p:grpSp>
          <p:nvGrpSpPr>
            <p:cNvPr id="4" name="Group 3">
              <a:extLst>
                <a:ext uri="{FF2B5EF4-FFF2-40B4-BE49-F238E27FC236}">
                  <a16:creationId xmlns:a16="http://schemas.microsoft.com/office/drawing/2014/main" id="{7FCB3F62-A83C-C896-0800-42F1A460E8C6}"/>
                </a:ext>
              </a:extLst>
            </p:cNvPr>
            <p:cNvGrpSpPr/>
            <p:nvPr/>
          </p:nvGrpSpPr>
          <p:grpSpPr>
            <a:xfrm>
              <a:off x="494269" y="1342844"/>
              <a:ext cx="7540979" cy="2972356"/>
              <a:chOff x="494269" y="1342844"/>
              <a:chExt cx="7540979" cy="2972356"/>
            </a:xfrm>
          </p:grpSpPr>
          <p:pic>
            <p:nvPicPr>
              <p:cNvPr id="5" name="Picture 4" descr="A close-up of a painting&#10;&#10;Description automatically generated">
                <a:extLst>
                  <a:ext uri="{FF2B5EF4-FFF2-40B4-BE49-F238E27FC236}">
                    <a16:creationId xmlns:a16="http://schemas.microsoft.com/office/drawing/2014/main" id="{971A0FD2-A9F8-2101-1C9D-3113FA0649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269" y="1342844"/>
                <a:ext cx="7540979" cy="2972356"/>
              </a:xfrm>
              <a:prstGeom prst="rect">
                <a:avLst/>
              </a:prstGeom>
            </p:spPr>
          </p:pic>
          <p:sp>
            <p:nvSpPr>
              <p:cNvPr id="19" name="TextBox 18">
                <a:extLst>
                  <a:ext uri="{FF2B5EF4-FFF2-40B4-BE49-F238E27FC236}">
                    <a16:creationId xmlns:a16="http://schemas.microsoft.com/office/drawing/2014/main" id="{0DE4A447-B32B-502E-2310-C2DE37EA5395}"/>
                  </a:ext>
                </a:extLst>
              </p:cNvPr>
              <p:cNvSpPr txBox="1"/>
              <p:nvPr/>
            </p:nvSpPr>
            <p:spPr>
              <a:xfrm>
                <a:off x="578362" y="1356551"/>
                <a:ext cx="6499591" cy="335092"/>
              </a:xfrm>
              <a:prstGeom prst="rect">
                <a:avLst/>
              </a:prstGeom>
              <a:noFill/>
            </p:spPr>
            <p:txBody>
              <a:bodyPr wrap="square">
                <a:spAutoFit/>
              </a:bodyPr>
              <a:lstStyle/>
              <a:p>
                <a:pPr>
                  <a:lnSpc>
                    <a:spcPct val="150000"/>
                  </a:lnSpc>
                </a:pPr>
                <a:r>
                  <a:rPr lang="en-GB" sz="1200" dirty="0">
                    <a:solidFill>
                      <a:schemeClr val="bg1">
                        <a:lumMod val="95000"/>
                      </a:schemeClr>
                    </a:solidFill>
                    <a:latin typeface="Arial" panose="020B0604020202020204" pitchFamily="34" charset="0"/>
                    <a:cs typeface="Arial" panose="020B0604020202020204" pitchFamily="34" charset="0"/>
                  </a:rPr>
                  <a:t>© Wikimedia Commons</a:t>
                </a:r>
              </a:p>
            </p:txBody>
          </p:sp>
        </p:grpSp>
        <p:grpSp>
          <p:nvGrpSpPr>
            <p:cNvPr id="14" name="Group 13">
              <a:extLst>
                <a:ext uri="{FF2B5EF4-FFF2-40B4-BE49-F238E27FC236}">
                  <a16:creationId xmlns:a16="http://schemas.microsoft.com/office/drawing/2014/main" id="{A408133D-8A1B-6399-80C3-2B3FB4D31194}"/>
                </a:ext>
              </a:extLst>
            </p:cNvPr>
            <p:cNvGrpSpPr/>
            <p:nvPr/>
          </p:nvGrpSpPr>
          <p:grpSpPr>
            <a:xfrm>
              <a:off x="494269" y="4454829"/>
              <a:ext cx="5343085" cy="800219"/>
              <a:chOff x="2803918" y="4446006"/>
              <a:chExt cx="5343085" cy="800219"/>
            </a:xfrm>
          </p:grpSpPr>
          <p:sp>
            <p:nvSpPr>
              <p:cNvPr id="12" name="TextBox 11">
                <a:extLst>
                  <a:ext uri="{FF2B5EF4-FFF2-40B4-BE49-F238E27FC236}">
                    <a16:creationId xmlns:a16="http://schemas.microsoft.com/office/drawing/2014/main" id="{4BAF6E88-C088-5942-C2C2-910A93712AF5}"/>
                  </a:ext>
                </a:extLst>
              </p:cNvPr>
              <p:cNvSpPr txBox="1"/>
              <p:nvPr/>
            </p:nvSpPr>
            <p:spPr>
              <a:xfrm>
                <a:off x="3057098" y="4446006"/>
                <a:ext cx="5089905" cy="800219"/>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cs typeface="Calibri" panose="020F0502020204030204" pitchFamily="34" charset="0"/>
                  </a:rPr>
                  <a:t>The famous ‘Bayeux Tapestry’ depicts the moment the Normans arrived in England.</a:t>
                </a:r>
              </a:p>
            </p:txBody>
          </p:sp>
          <p:pic>
            <p:nvPicPr>
              <p:cNvPr id="13" name="Picture 12">
                <a:extLst>
                  <a:ext uri="{FF2B5EF4-FFF2-40B4-BE49-F238E27FC236}">
                    <a16:creationId xmlns:a16="http://schemas.microsoft.com/office/drawing/2014/main" id="{4BD54C53-5F95-2D1D-5451-338A97B41BE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03918" y="4529096"/>
                <a:ext cx="350267" cy="248874"/>
              </a:xfrm>
              <a:prstGeom prst="rect">
                <a:avLst/>
              </a:prstGeom>
            </p:spPr>
          </p:pic>
        </p:grpSp>
      </p:grpSp>
      <p:pic>
        <p:nvPicPr>
          <p:cNvPr id="16" name="Picture 15" descr="A Norman soldier wearing armour and a helmet, holding a sword and shield. &#10;">
            <a:extLst>
              <a:ext uri="{FF2B5EF4-FFF2-40B4-BE49-F238E27FC236}">
                <a16:creationId xmlns:a16="http://schemas.microsoft.com/office/drawing/2014/main" id="{787BEC03-DC3F-368A-7410-F49A02CD205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5867479" y="2227414"/>
            <a:ext cx="2583798" cy="5255048"/>
          </a:xfrm>
          <a:prstGeom prst="rect">
            <a:avLst/>
          </a:prstGeom>
        </p:spPr>
      </p:pic>
      <p:sp>
        <p:nvSpPr>
          <p:cNvPr id="3" name="Text ">
            <a:extLst>
              <a:ext uri="{FF2B5EF4-FFF2-40B4-BE49-F238E27FC236}">
                <a16:creationId xmlns:a16="http://schemas.microsoft.com/office/drawing/2014/main" id="{A1DFBF97-6DB1-DC8F-3BA9-A333607747E7}"/>
              </a:ext>
            </a:extLst>
          </p:cNvPr>
          <p:cNvSpPr txBox="1"/>
          <p:nvPr/>
        </p:nvSpPr>
        <p:spPr>
          <a:xfrm>
            <a:off x="8288428" y="984534"/>
            <a:ext cx="3506394" cy="4370427"/>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Ink Free" panose="020F0502020204030204" pitchFamily="34" charset="0"/>
              </a:rPr>
              <a:t>After the battle of Hastings, in 1066, Britain was controlled by the Normans, under William the Conqueror.</a:t>
            </a:r>
          </a:p>
          <a:p>
            <a:endParaRPr lang="en-GB" sz="1600" dirty="0">
              <a:latin typeface="Linkpen 17a Print" panose="03050602060000000000" pitchFamily="66" charset="77"/>
              <a:cs typeface="Ink Free" panose="020F0502020204030204" pitchFamily="34" charset="0"/>
            </a:endParaRPr>
          </a:p>
          <a:p>
            <a:pPr>
              <a:lnSpc>
                <a:spcPct val="150000"/>
              </a:lnSpc>
            </a:pPr>
            <a:r>
              <a:rPr lang="en-GB" sz="1600" dirty="0">
                <a:latin typeface="Linkpen 17a Print" panose="03050602060000000000" pitchFamily="66" charset="77"/>
                <a:cs typeface="Ink Free" panose="020F0502020204030204" pitchFamily="34" charset="0"/>
              </a:rPr>
              <a:t>The overthrow of the old Saxon and Norse kingdom of England would transform the country – from language and customs to architecture and culture.</a:t>
            </a:r>
          </a:p>
        </p:txBody>
      </p:sp>
      <p:pic>
        <p:nvPicPr>
          <p:cNvPr id="18" name="Picture 17">
            <a:extLst>
              <a:ext uri="{FF2B5EF4-FFF2-40B4-BE49-F238E27FC236}">
                <a16:creationId xmlns:a16="http://schemas.microsoft.com/office/drawing/2014/main" id="{4E1503A6-9574-A881-B441-AC6C6364F2DF}"/>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7" name="Logo">
            <a:extLst>
              <a:ext uri="{FF2B5EF4-FFF2-40B4-BE49-F238E27FC236}">
                <a16:creationId xmlns:a16="http://schemas.microsoft.com/office/drawing/2014/main" id="{F5264ADC-DFE6-8266-71BC-A8E59AE404E7}"/>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1807263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childTnLst>
                          </p:cTn>
                        </p:par>
                        <p:par>
                          <p:cTn id="20" fill="hold">
                            <p:stCondLst>
                              <p:cond delay="4500"/>
                            </p:stCondLst>
                            <p:childTnLst>
                              <p:par>
                                <p:cTn id="21" presetID="2" presetClass="entr" presetSubtype="4" decel="5000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Slide title">
            <a:extLst>
              <a:ext uri="{FF2B5EF4-FFF2-40B4-BE49-F238E27FC236}">
                <a16:creationId xmlns:a16="http://schemas.microsoft.com/office/drawing/2014/main" id="{02F8983F-37A2-D61C-8EFA-226C65916EE4}"/>
              </a:ext>
            </a:extLst>
          </p:cNvPr>
          <p:cNvSpPr>
            <a:spLocks noGrp="1"/>
          </p:cNvSpPr>
          <p:nvPr>
            <p:ph type="title"/>
          </p:nvPr>
        </p:nvSpPr>
        <p:spPr>
          <a:xfrm>
            <a:off x="838199" y="-1851004"/>
            <a:ext cx="10515600" cy="1325563"/>
          </a:xfrm>
        </p:spPr>
        <p:txBody>
          <a:bodyPr/>
          <a:lstStyle/>
          <a:p>
            <a:r>
              <a:rPr lang="en-US" dirty="0"/>
              <a:t>Middle Ages: Norman Conquest</a:t>
            </a:r>
          </a:p>
        </p:txBody>
      </p:sp>
      <p:sp>
        <p:nvSpPr>
          <p:cNvPr id="2" name="Slide Question">
            <a:extLst>
              <a:ext uri="{FF2B5EF4-FFF2-40B4-BE49-F238E27FC236}">
                <a16:creationId xmlns:a16="http://schemas.microsoft.com/office/drawing/2014/main" id="{B092BC93-7C91-7050-3B9C-A6E6220BC5A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Norman Conquest help and hinder the growth of Bradford?</a:t>
            </a:r>
          </a:p>
        </p:txBody>
      </p:sp>
      <p:pic>
        <p:nvPicPr>
          <p:cNvPr id="8" name="Picture 7">
            <a:extLst>
              <a:ext uri="{FF2B5EF4-FFF2-40B4-BE49-F238E27FC236}">
                <a16:creationId xmlns:a16="http://schemas.microsoft.com/office/drawing/2014/main" id="{9D471FC1-B7EE-F962-EC8E-59957A25757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9510" y="243946"/>
            <a:ext cx="2330980" cy="603504"/>
          </a:xfrm>
          <a:prstGeom prst="rect">
            <a:avLst/>
          </a:prstGeom>
        </p:spPr>
      </p:pic>
      <p:sp>
        <p:nvSpPr>
          <p:cNvPr id="10" name="Title">
            <a:extLst>
              <a:ext uri="{FF2B5EF4-FFF2-40B4-BE49-F238E27FC236}">
                <a16:creationId xmlns:a16="http://schemas.microsoft.com/office/drawing/2014/main" id="{5AB97550-4CFD-ED6C-B14D-BDC28C3668C2}"/>
              </a:ext>
            </a:extLst>
          </p:cNvPr>
          <p:cNvSpPr txBox="1">
            <a:spLocks/>
          </p:cNvSpPr>
          <p:nvPr/>
        </p:nvSpPr>
        <p:spPr>
          <a:xfrm>
            <a:off x="412381" y="312186"/>
            <a:ext cx="897727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Middle Ages: Norman Conquest </a:t>
            </a:r>
          </a:p>
        </p:txBody>
      </p:sp>
      <p:grpSp>
        <p:nvGrpSpPr>
          <p:cNvPr id="21" name="Group 20" descr="An extract from the Domesday Book. The writing is very old fashioned and the paper it is written on is yellow. &#10;">
            <a:extLst>
              <a:ext uri="{FF2B5EF4-FFF2-40B4-BE49-F238E27FC236}">
                <a16:creationId xmlns:a16="http://schemas.microsoft.com/office/drawing/2014/main" id="{F78BEC6D-3783-E180-C91E-474A02AA974F}"/>
              </a:ext>
            </a:extLst>
          </p:cNvPr>
          <p:cNvGrpSpPr/>
          <p:nvPr/>
        </p:nvGrpSpPr>
        <p:grpSpPr>
          <a:xfrm>
            <a:off x="297252" y="1087433"/>
            <a:ext cx="7831405" cy="2440604"/>
            <a:chOff x="7630237" y="3349558"/>
            <a:chExt cx="4280831" cy="1369758"/>
          </a:xfrm>
        </p:grpSpPr>
        <p:grpSp>
          <p:nvGrpSpPr>
            <p:cNvPr id="5" name="Group 4">
              <a:extLst>
                <a:ext uri="{FF2B5EF4-FFF2-40B4-BE49-F238E27FC236}">
                  <a16:creationId xmlns:a16="http://schemas.microsoft.com/office/drawing/2014/main" id="{89D1B7DD-E099-28E4-5CE2-03772307761D}"/>
                </a:ext>
              </a:extLst>
            </p:cNvPr>
            <p:cNvGrpSpPr/>
            <p:nvPr/>
          </p:nvGrpSpPr>
          <p:grpSpPr>
            <a:xfrm>
              <a:off x="7630237" y="3349558"/>
              <a:ext cx="4280831" cy="1266382"/>
              <a:chOff x="8195816" y="2114738"/>
              <a:chExt cx="4449671" cy="1316330"/>
            </a:xfrm>
          </p:grpSpPr>
          <p:pic>
            <p:nvPicPr>
              <p:cNvPr id="15" name="Picture 14" descr="A close-up of a text&#10;&#10;Description automatically generated">
                <a:extLst>
                  <a:ext uri="{FF2B5EF4-FFF2-40B4-BE49-F238E27FC236}">
                    <a16:creationId xmlns:a16="http://schemas.microsoft.com/office/drawing/2014/main" id="{23DE3663-C171-2211-46A8-C8985A6A2F4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95816" y="2170980"/>
                <a:ext cx="3724673" cy="1260088"/>
              </a:xfrm>
              <a:prstGeom prst="rect">
                <a:avLst/>
              </a:prstGeom>
            </p:spPr>
          </p:pic>
          <p:sp>
            <p:nvSpPr>
              <p:cNvPr id="16" name="TextBox 15">
                <a:extLst>
                  <a:ext uri="{FF2B5EF4-FFF2-40B4-BE49-F238E27FC236}">
                    <a16:creationId xmlns:a16="http://schemas.microsoft.com/office/drawing/2014/main" id="{97025A2E-DCF2-A858-8E6A-ACB850572B2C}"/>
                  </a:ext>
                </a:extLst>
              </p:cNvPr>
              <p:cNvSpPr txBox="1"/>
              <p:nvPr/>
            </p:nvSpPr>
            <p:spPr>
              <a:xfrm>
                <a:off x="10939942" y="2114738"/>
                <a:ext cx="1705545" cy="162638"/>
              </a:xfrm>
              <a:prstGeom prst="rect">
                <a:avLst/>
              </a:prstGeom>
              <a:noFill/>
            </p:spPr>
            <p:txBody>
              <a:bodyPr wrap="square">
                <a:spAutoFit/>
              </a:bodyPr>
              <a:lstStyle/>
              <a:p>
                <a:pPr>
                  <a:lnSpc>
                    <a:spcPct val="150000"/>
                  </a:lnSpc>
                </a:pPr>
                <a:r>
                  <a:rPr lang="en-GB" sz="1100" dirty="0">
                    <a:solidFill>
                      <a:schemeClr val="bg1">
                        <a:lumMod val="85000"/>
                      </a:schemeClr>
                    </a:solidFill>
                    <a:latin typeface="Arial" panose="020B0604020202020204" pitchFamily="34" charset="0"/>
                    <a:cs typeface="Arial" panose="020B0604020202020204" pitchFamily="34" charset="0"/>
                  </a:rPr>
                  <a:t>© </a:t>
                </a:r>
                <a:r>
                  <a:rPr lang="en-GB" sz="1100" dirty="0" err="1">
                    <a:solidFill>
                      <a:schemeClr val="bg1">
                        <a:lumMod val="85000"/>
                      </a:schemeClr>
                    </a:solidFill>
                    <a:latin typeface="Arial" panose="020B0604020202020204" pitchFamily="34" charset="0"/>
                    <a:cs typeface="Arial" panose="020B0604020202020204" pitchFamily="34" charset="0"/>
                  </a:rPr>
                  <a:t>opendomesday.org</a:t>
                </a:r>
                <a:endParaRPr lang="en-GB" sz="1100" dirty="0">
                  <a:solidFill>
                    <a:schemeClr val="bg1">
                      <a:lumMod val="85000"/>
                    </a:schemeClr>
                  </a:solidFill>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B1BF4CC3-8AA7-8FEE-D8E2-7AA7E387AEC8}"/>
                </a:ext>
              </a:extLst>
            </p:cNvPr>
            <p:cNvGrpSpPr/>
            <p:nvPr/>
          </p:nvGrpSpPr>
          <p:grpSpPr>
            <a:xfrm>
              <a:off x="7762271" y="4495414"/>
              <a:ext cx="2278782" cy="223902"/>
              <a:chOff x="8741773" y="3344740"/>
              <a:chExt cx="2278782" cy="223902"/>
            </a:xfrm>
          </p:grpSpPr>
          <p:sp>
            <p:nvSpPr>
              <p:cNvPr id="12" name="TextBox 11">
                <a:extLst>
                  <a:ext uri="{FF2B5EF4-FFF2-40B4-BE49-F238E27FC236}">
                    <a16:creationId xmlns:a16="http://schemas.microsoft.com/office/drawing/2014/main" id="{5377FCA6-71C9-B1D6-9B8A-3B26CC5A79B4}"/>
                  </a:ext>
                </a:extLst>
              </p:cNvPr>
              <p:cNvSpPr txBox="1"/>
              <p:nvPr/>
            </p:nvSpPr>
            <p:spPr>
              <a:xfrm>
                <a:off x="8905433" y="3346416"/>
                <a:ext cx="2115122" cy="193074"/>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cs typeface="Calibri" panose="020F0502020204030204" pitchFamily="34" charset="0"/>
                  </a:rPr>
                  <a:t>An extract from the Domesday Book</a:t>
                </a:r>
              </a:p>
            </p:txBody>
          </p:sp>
          <p:pic>
            <p:nvPicPr>
              <p:cNvPr id="17" name="Picture 16">
                <a:extLst>
                  <a:ext uri="{FF2B5EF4-FFF2-40B4-BE49-F238E27FC236}">
                    <a16:creationId xmlns:a16="http://schemas.microsoft.com/office/drawing/2014/main" id="{D97B22AB-1D57-2108-A1BD-4B5D679628B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8709366" y="3377147"/>
                <a:ext cx="223902" cy="159088"/>
              </a:xfrm>
              <a:prstGeom prst="rect">
                <a:avLst/>
              </a:prstGeom>
            </p:spPr>
          </p:pic>
        </p:grpSp>
      </p:grpSp>
      <p:sp>
        <p:nvSpPr>
          <p:cNvPr id="20" name="TextBox 19">
            <a:extLst>
              <a:ext uri="{FF2B5EF4-FFF2-40B4-BE49-F238E27FC236}">
                <a16:creationId xmlns:a16="http://schemas.microsoft.com/office/drawing/2014/main" id="{471F5EC8-0B40-F593-2A86-CDC6F1E12D9C}"/>
              </a:ext>
            </a:extLst>
          </p:cNvPr>
          <p:cNvSpPr txBox="1"/>
          <p:nvPr/>
        </p:nvSpPr>
        <p:spPr>
          <a:xfrm>
            <a:off x="7027717" y="1438824"/>
            <a:ext cx="4549518" cy="1538883"/>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cs typeface="Calibri" panose="020F0502020204030204" pitchFamily="34" charset="0"/>
              </a:rPr>
              <a:t>The Domesday Book of 1086 recorded Bradford as ‘waste’. This term was often used to describe places the army had passed through. </a:t>
            </a:r>
          </a:p>
        </p:txBody>
      </p:sp>
      <p:sp>
        <p:nvSpPr>
          <p:cNvPr id="11" name="Text ">
            <a:extLst>
              <a:ext uri="{FF2B5EF4-FFF2-40B4-BE49-F238E27FC236}">
                <a16:creationId xmlns:a16="http://schemas.microsoft.com/office/drawing/2014/main" id="{A8A01F1D-3B9D-AD16-905E-EE9B4AC51840}"/>
              </a:ext>
            </a:extLst>
          </p:cNvPr>
          <p:cNvSpPr txBox="1"/>
          <p:nvPr/>
        </p:nvSpPr>
        <p:spPr>
          <a:xfrm>
            <a:off x="588060" y="3824391"/>
            <a:ext cx="7052603"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Calibri" panose="020F0502020204030204" pitchFamily="34" charset="0"/>
              </a:rPr>
              <a:t>After the Norman invasion of 1066, the North of England rebelled! In turn William the Conqueror ordered his army to destroy many northern settlements. This became known as the ‘Harrying of the North’.</a:t>
            </a:r>
          </a:p>
        </p:txBody>
      </p:sp>
      <p:sp>
        <p:nvSpPr>
          <p:cNvPr id="6" name="Text box">
            <a:extLst>
              <a:ext uri="{FF2B5EF4-FFF2-40B4-BE49-F238E27FC236}">
                <a16:creationId xmlns:a16="http://schemas.microsoft.com/office/drawing/2014/main" id="{9EF67AEC-C3C4-CF82-06F2-29E306F3FF76}"/>
              </a:ext>
            </a:extLst>
          </p:cNvPr>
          <p:cNvSpPr/>
          <p:nvPr/>
        </p:nvSpPr>
        <p:spPr>
          <a:xfrm>
            <a:off x="8038069" y="3414362"/>
            <a:ext cx="3102881" cy="1891749"/>
          </a:xfrm>
          <a:prstGeom prst="rect">
            <a:avLst/>
          </a:prstGeom>
          <a:solidFill>
            <a:srgbClr val="CADF86"/>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gn="ctr" fontAlgn="base"/>
            <a:r>
              <a:rPr lang="en-GB" sz="2000" dirty="0">
                <a:solidFill>
                  <a:schemeClr val="tx1"/>
                </a:solidFill>
                <a:latin typeface="Superclarendon Rg" panose="02060605060000020003" pitchFamily="18" charset="77"/>
              </a:rPr>
              <a:t>Can you work out which words mean </a:t>
            </a:r>
            <a:r>
              <a:rPr lang="en-GB" sz="2000" b="1" dirty="0">
                <a:solidFill>
                  <a:schemeClr val="tx1"/>
                </a:solidFill>
                <a:latin typeface="Superclarendon Rg" panose="02060605060000020003" pitchFamily="18" charset="77"/>
              </a:rPr>
              <a:t>Bradford, waste </a:t>
            </a:r>
            <a:r>
              <a:rPr lang="en-GB" sz="2000" dirty="0">
                <a:solidFill>
                  <a:schemeClr val="tx1"/>
                </a:solidFill>
                <a:latin typeface="Superclarendon Rg" panose="02060605060000020003" pitchFamily="18" charset="77"/>
              </a:rPr>
              <a:t>and </a:t>
            </a:r>
            <a:r>
              <a:rPr lang="en-GB" sz="2000" b="1" dirty="0" err="1">
                <a:solidFill>
                  <a:schemeClr val="tx1"/>
                </a:solidFill>
                <a:latin typeface="Superclarendon Rg" panose="02060605060000020003" pitchFamily="18" charset="77"/>
              </a:rPr>
              <a:t>Ilbert</a:t>
            </a:r>
            <a:r>
              <a:rPr lang="en-GB" sz="2000" dirty="0">
                <a:solidFill>
                  <a:schemeClr val="tx1"/>
                </a:solidFill>
                <a:latin typeface="Superclarendon Rg" panose="02060605060000020003" pitchFamily="18" charset="77"/>
              </a:rPr>
              <a:t>?</a:t>
            </a:r>
          </a:p>
        </p:txBody>
      </p:sp>
      <p:pic>
        <p:nvPicPr>
          <p:cNvPr id="4" name="Picture 3">
            <a:extLst>
              <a:ext uri="{FF2B5EF4-FFF2-40B4-BE49-F238E27FC236}">
                <a16:creationId xmlns:a16="http://schemas.microsoft.com/office/drawing/2014/main" id="{8493A22D-FFE9-8410-23B3-8205B99CBE0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A019D7F9-3013-4120-2E15-4EEBCDE34467}"/>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224112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1000"/>
                                        <p:tgtEl>
                                          <p:spTgt spid="11">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childTnLst>
                                </p:cTn>
                              </p:par>
                            </p:childTnLst>
                          </p:cTn>
                        </p:par>
                        <p:par>
                          <p:cTn id="20" fill="hold">
                            <p:stCondLst>
                              <p:cond delay="4000"/>
                            </p:stCondLst>
                            <p:childTnLst>
                              <p:par>
                                <p:cTn id="21" presetID="2" presetClass="entr" presetSubtype="4" decel="5000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11" grpId="0" build="allAtOnce"/>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65A58C-AA69-6F16-B0B9-8FA47E2F4D0E}"/>
            </a:ext>
          </a:extLst>
        </p:cNvPr>
        <p:cNvGrpSpPr/>
        <p:nvPr/>
      </p:nvGrpSpPr>
      <p:grpSpPr>
        <a:xfrm>
          <a:off x="0" y="0"/>
          <a:ext cx="0" cy="0"/>
          <a:chOff x="0" y="0"/>
          <a:chExt cx="0" cy="0"/>
        </a:xfrm>
      </p:grpSpPr>
      <p:sp>
        <p:nvSpPr>
          <p:cNvPr id="20" name="Slide title">
            <a:extLst>
              <a:ext uri="{FF2B5EF4-FFF2-40B4-BE49-F238E27FC236}">
                <a16:creationId xmlns:a16="http://schemas.microsoft.com/office/drawing/2014/main" id="{E67FC688-AAC2-5E9B-603F-9BD568152B4A}"/>
              </a:ext>
            </a:extLst>
          </p:cNvPr>
          <p:cNvSpPr>
            <a:spLocks noGrp="1"/>
          </p:cNvSpPr>
          <p:nvPr>
            <p:ph type="title"/>
          </p:nvPr>
        </p:nvSpPr>
        <p:spPr>
          <a:xfrm>
            <a:off x="630811" y="-1555355"/>
            <a:ext cx="10515600" cy="1325563"/>
          </a:xfrm>
        </p:spPr>
        <p:txBody>
          <a:bodyPr/>
          <a:lstStyle/>
          <a:p>
            <a:r>
              <a:rPr lang="en-US" dirty="0"/>
              <a:t>William the Conqueror</a:t>
            </a:r>
          </a:p>
        </p:txBody>
      </p:sp>
      <p:sp>
        <p:nvSpPr>
          <p:cNvPr id="4" name="Slide Question">
            <a:extLst>
              <a:ext uri="{FF2B5EF4-FFF2-40B4-BE49-F238E27FC236}">
                <a16:creationId xmlns:a16="http://schemas.microsoft.com/office/drawing/2014/main" id="{60ACDF3B-4191-87BF-3F74-CDDCC143B2C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Norman Conquest help and hinder the growth of Bradford?</a:t>
            </a:r>
          </a:p>
        </p:txBody>
      </p:sp>
      <p:sp>
        <p:nvSpPr>
          <p:cNvPr id="3" name="Title">
            <a:extLst>
              <a:ext uri="{FF2B5EF4-FFF2-40B4-BE49-F238E27FC236}">
                <a16:creationId xmlns:a16="http://schemas.microsoft.com/office/drawing/2014/main" id="{F0BDA8C7-1FBF-D610-C62B-DFF4D6F43488}"/>
              </a:ext>
            </a:extLst>
          </p:cNvPr>
          <p:cNvSpPr txBox="1">
            <a:spLocks/>
          </p:cNvSpPr>
          <p:nvPr/>
        </p:nvSpPr>
        <p:spPr>
          <a:xfrm>
            <a:off x="474605" y="417882"/>
            <a:ext cx="918067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William the Conqueror</a:t>
            </a:r>
          </a:p>
        </p:txBody>
      </p:sp>
      <p:pic>
        <p:nvPicPr>
          <p:cNvPr id="8" name="Picture 7">
            <a:extLst>
              <a:ext uri="{FF2B5EF4-FFF2-40B4-BE49-F238E27FC236}">
                <a16:creationId xmlns:a16="http://schemas.microsoft.com/office/drawing/2014/main" id="{164F7183-971E-6448-747F-D2A72310168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9510" y="243946"/>
            <a:ext cx="2330980" cy="603504"/>
          </a:xfrm>
          <a:prstGeom prst="rect">
            <a:avLst/>
          </a:prstGeom>
        </p:spPr>
      </p:pic>
      <p:sp>
        <p:nvSpPr>
          <p:cNvPr id="10" name="Text ">
            <a:extLst>
              <a:ext uri="{FF2B5EF4-FFF2-40B4-BE49-F238E27FC236}">
                <a16:creationId xmlns:a16="http://schemas.microsoft.com/office/drawing/2014/main" id="{392CFF8F-93C3-AD39-BCCF-35AF10B3812C}"/>
              </a:ext>
            </a:extLst>
          </p:cNvPr>
          <p:cNvSpPr txBox="1"/>
          <p:nvPr/>
        </p:nvSpPr>
        <p:spPr>
          <a:xfrm>
            <a:off x="533237" y="1180403"/>
            <a:ext cx="3849551" cy="4370427"/>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Calibri" panose="020F0502020204030204" pitchFamily="34" charset="0"/>
              </a:rPr>
              <a:t>As a reward for helping William take control, land was given to a Norman called </a:t>
            </a:r>
            <a:r>
              <a:rPr lang="en-GB" sz="1600" dirty="0" err="1">
                <a:latin typeface="Linkpen 17a Print" panose="03050602060000000000" pitchFamily="66" charset="77"/>
                <a:cs typeface="Calibri" panose="020F0502020204030204" pitchFamily="34" charset="0"/>
              </a:rPr>
              <a:t>Ilbert</a:t>
            </a:r>
            <a:r>
              <a:rPr lang="en-GB" sz="1600" dirty="0">
                <a:latin typeface="Linkpen 17a Print" panose="03050602060000000000" pitchFamily="66" charset="77"/>
                <a:cs typeface="Calibri" panose="020F0502020204030204" pitchFamily="34" charset="0"/>
              </a:rPr>
              <a:t> de Lacy</a:t>
            </a:r>
            <a:r>
              <a:rPr lang="en-GB" sz="1600" b="1" dirty="0">
                <a:latin typeface="Linkpen 17a Print" panose="03050602060000000000" pitchFamily="66" charset="77"/>
                <a:cs typeface="Calibri" panose="020F0502020204030204" pitchFamily="34" charset="0"/>
              </a:rPr>
              <a:t>. </a:t>
            </a:r>
            <a:r>
              <a:rPr lang="en-GB" sz="1600" dirty="0">
                <a:latin typeface="Linkpen 17a Print" panose="03050602060000000000" pitchFamily="66" charset="77"/>
                <a:cs typeface="Calibri" panose="020F0502020204030204" pitchFamily="34" charset="0"/>
              </a:rPr>
              <a:t>He was made the Duke of Pontefract and owned much of West Yorkshire. </a:t>
            </a:r>
          </a:p>
          <a:p>
            <a:endParaRPr lang="en-GB" sz="1600" dirty="0">
              <a:latin typeface="Linkpen 17a Print" panose="03050602060000000000" pitchFamily="66" charset="77"/>
              <a:cs typeface="Calibri" panose="020F0502020204030204" pitchFamily="34" charset="0"/>
            </a:endParaRPr>
          </a:p>
          <a:p>
            <a:pPr>
              <a:lnSpc>
                <a:spcPct val="150000"/>
              </a:lnSpc>
            </a:pPr>
            <a:r>
              <a:rPr lang="en-GB" sz="1600" dirty="0">
                <a:latin typeface="Linkpen 17a Print" panose="03050602060000000000" pitchFamily="66" charset="77"/>
                <a:cs typeface="Calibri" panose="020F0502020204030204" pitchFamily="34" charset="0"/>
              </a:rPr>
              <a:t>In return, </a:t>
            </a:r>
            <a:r>
              <a:rPr lang="en-GB" sz="1600" dirty="0" err="1">
                <a:latin typeface="Linkpen 17a Print" panose="03050602060000000000" pitchFamily="66" charset="77"/>
                <a:cs typeface="Calibri" panose="020F0502020204030204" pitchFamily="34" charset="0"/>
              </a:rPr>
              <a:t>Ilbert</a:t>
            </a:r>
            <a:r>
              <a:rPr lang="en-GB" sz="1600" dirty="0">
                <a:latin typeface="Linkpen 17a Print" panose="03050602060000000000" pitchFamily="66" charset="77"/>
                <a:cs typeface="Calibri" panose="020F0502020204030204" pitchFamily="34" charset="0"/>
              </a:rPr>
              <a:t> ruled the area for the king. This system of ruling was part of what is known as the feudal system.</a:t>
            </a:r>
          </a:p>
        </p:txBody>
      </p:sp>
      <p:grpSp>
        <p:nvGrpSpPr>
          <p:cNvPr id="19" name="Group 18" descr="An image of the De Lacy coat of arms. It shows a purple dragon on a yellow shield.&#10;">
            <a:extLst>
              <a:ext uri="{FF2B5EF4-FFF2-40B4-BE49-F238E27FC236}">
                <a16:creationId xmlns:a16="http://schemas.microsoft.com/office/drawing/2014/main" id="{A18466B7-1AC2-4B87-91F2-3CBD5EF96590}"/>
              </a:ext>
            </a:extLst>
          </p:cNvPr>
          <p:cNvGrpSpPr/>
          <p:nvPr/>
        </p:nvGrpSpPr>
        <p:grpSpPr>
          <a:xfrm>
            <a:off x="4483166" y="1380468"/>
            <a:ext cx="2862572" cy="3897235"/>
            <a:chOff x="4789008" y="1371236"/>
            <a:chExt cx="2862572" cy="3897235"/>
          </a:xfrm>
        </p:grpSpPr>
        <p:grpSp>
          <p:nvGrpSpPr>
            <p:cNvPr id="14" name="Group 13">
              <a:extLst>
                <a:ext uri="{FF2B5EF4-FFF2-40B4-BE49-F238E27FC236}">
                  <a16:creationId xmlns:a16="http://schemas.microsoft.com/office/drawing/2014/main" id="{8073DA19-342A-AE7C-8C0B-0AE43681C2A4}"/>
                </a:ext>
              </a:extLst>
            </p:cNvPr>
            <p:cNvGrpSpPr/>
            <p:nvPr/>
          </p:nvGrpSpPr>
          <p:grpSpPr>
            <a:xfrm rot="770971">
              <a:off x="5269764" y="1371236"/>
              <a:ext cx="2381816" cy="3207977"/>
              <a:chOff x="5780899" y="1027607"/>
              <a:chExt cx="1926250" cy="2594392"/>
            </a:xfrm>
          </p:grpSpPr>
          <p:pic>
            <p:nvPicPr>
              <p:cNvPr id="6" name="Picture 5" descr="&#10;">
                <a:extLst>
                  <a:ext uri="{FF2B5EF4-FFF2-40B4-BE49-F238E27FC236}">
                    <a16:creationId xmlns:a16="http://schemas.microsoft.com/office/drawing/2014/main" id="{E6D40502-A738-8DBA-F6C3-AC401868E1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80899" y="1234159"/>
                <a:ext cx="1885137" cy="2387840"/>
              </a:xfrm>
              <a:prstGeom prst="rect">
                <a:avLst/>
              </a:prstGeom>
            </p:spPr>
          </p:pic>
          <p:sp>
            <p:nvSpPr>
              <p:cNvPr id="13" name="TextBox 12">
                <a:extLst>
                  <a:ext uri="{FF2B5EF4-FFF2-40B4-BE49-F238E27FC236}">
                    <a16:creationId xmlns:a16="http://schemas.microsoft.com/office/drawing/2014/main" id="{B447431A-38ED-C070-F938-97D048CBA619}"/>
                  </a:ext>
                </a:extLst>
              </p:cNvPr>
              <p:cNvSpPr txBox="1"/>
              <p:nvPr/>
            </p:nvSpPr>
            <p:spPr>
              <a:xfrm rot="21597419">
                <a:off x="5822012" y="1027607"/>
                <a:ext cx="1885137" cy="270999"/>
              </a:xfrm>
              <a:prstGeom prst="rect">
                <a:avLst/>
              </a:prstGeom>
              <a:noFill/>
            </p:spPr>
            <p:txBody>
              <a:bodyPr wrap="square">
                <a:spAutoFit/>
              </a:bodyPr>
              <a:lstStyle/>
              <a:p>
                <a:pPr>
                  <a:lnSpc>
                    <a:spcPct val="150000"/>
                  </a:lnSpc>
                </a:pPr>
                <a:r>
                  <a:rPr lang="en-GB" sz="1200" dirty="0">
                    <a:solidFill>
                      <a:schemeClr val="bg1">
                        <a:lumMod val="85000"/>
                      </a:schemeClr>
                    </a:solidFill>
                    <a:latin typeface="Arial" panose="020B0604020202020204" pitchFamily="34" charset="0"/>
                    <a:cs typeface="Arial" panose="020B0604020202020204" pitchFamily="34" charset="0"/>
                  </a:rPr>
                  <a:t>© Wikimedia Commons</a:t>
                </a:r>
              </a:p>
            </p:txBody>
          </p:sp>
        </p:grpSp>
        <p:grpSp>
          <p:nvGrpSpPr>
            <p:cNvPr id="15" name="Group 14">
              <a:extLst>
                <a:ext uri="{FF2B5EF4-FFF2-40B4-BE49-F238E27FC236}">
                  <a16:creationId xmlns:a16="http://schemas.microsoft.com/office/drawing/2014/main" id="{CFD089D8-69CC-C9E4-2A95-C3AAE304C25F}"/>
                </a:ext>
              </a:extLst>
            </p:cNvPr>
            <p:cNvGrpSpPr/>
            <p:nvPr/>
          </p:nvGrpSpPr>
          <p:grpSpPr>
            <a:xfrm>
              <a:off x="4789008" y="4516448"/>
              <a:ext cx="2749273" cy="752023"/>
              <a:chOff x="8651881" y="3284144"/>
              <a:chExt cx="2223424" cy="608185"/>
            </a:xfrm>
          </p:grpSpPr>
          <p:sp>
            <p:nvSpPr>
              <p:cNvPr id="16" name="TextBox 15">
                <a:extLst>
                  <a:ext uri="{FF2B5EF4-FFF2-40B4-BE49-F238E27FC236}">
                    <a16:creationId xmlns:a16="http://schemas.microsoft.com/office/drawing/2014/main" id="{03038AF0-9788-7AE1-35FE-2289E03F13EE}"/>
                  </a:ext>
                </a:extLst>
              </p:cNvPr>
              <p:cNvSpPr txBox="1"/>
              <p:nvPr/>
            </p:nvSpPr>
            <p:spPr>
              <a:xfrm>
                <a:off x="8916467" y="3316728"/>
                <a:ext cx="1958838" cy="575601"/>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cs typeface="Calibri" panose="020F0502020204030204" pitchFamily="34" charset="0"/>
                  </a:rPr>
                  <a:t>This was the De Lacy coat of arms. </a:t>
                </a:r>
              </a:p>
            </p:txBody>
          </p:sp>
          <p:pic>
            <p:nvPicPr>
              <p:cNvPr id="17" name="Picture 16">
                <a:extLst>
                  <a:ext uri="{FF2B5EF4-FFF2-40B4-BE49-F238E27FC236}">
                    <a16:creationId xmlns:a16="http://schemas.microsoft.com/office/drawing/2014/main" id="{A103E375-0199-29D9-B61E-4E04CC61CD5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flipV="1">
                <a:off x="8601184" y="3334841"/>
                <a:ext cx="350267" cy="248874"/>
              </a:xfrm>
              <a:prstGeom prst="rect">
                <a:avLst/>
              </a:prstGeom>
            </p:spPr>
          </p:pic>
        </p:grpSp>
      </p:grpSp>
      <p:pic>
        <p:nvPicPr>
          <p:cNvPr id="12" name="Picture 11" descr="An illustration of William the Conqueror&#10;">
            <a:extLst>
              <a:ext uri="{FF2B5EF4-FFF2-40B4-BE49-F238E27FC236}">
                <a16:creationId xmlns:a16="http://schemas.microsoft.com/office/drawing/2014/main" id="{8C495C09-523C-DB88-C17C-43ED36CE3F9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007698" y="1047514"/>
            <a:ext cx="5938685" cy="4836426"/>
          </a:xfrm>
          <a:prstGeom prst="rect">
            <a:avLst/>
          </a:prstGeom>
        </p:spPr>
      </p:pic>
      <p:pic>
        <p:nvPicPr>
          <p:cNvPr id="2" name="Picture 1">
            <a:extLst>
              <a:ext uri="{FF2B5EF4-FFF2-40B4-BE49-F238E27FC236}">
                <a16:creationId xmlns:a16="http://schemas.microsoft.com/office/drawing/2014/main" id="{AB4F6303-2AEB-7BE4-6B9D-8F1CAF2F1A0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5429E555-EB07-76EC-6A2B-5143C96A5B60}"/>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60516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fade">
                                      <p:cBhvr>
                                        <p:cTn id="15" dur="1000"/>
                                        <p:tgtEl>
                                          <p:spTgt spid="10">
                                            <p:txEl>
                                              <p:pRg st="2" end="2"/>
                                            </p:txEl>
                                          </p:spTgt>
                                        </p:tgtEl>
                                      </p:cBhvr>
                                    </p:animEffect>
                                  </p:childTnLst>
                                </p:cTn>
                              </p:par>
                            </p:childTnLst>
                          </p:cTn>
                        </p:par>
                        <p:par>
                          <p:cTn id="16" fill="hold">
                            <p:stCondLst>
                              <p:cond delay="3000"/>
                            </p:stCondLst>
                            <p:childTnLst>
                              <p:par>
                                <p:cTn id="17" presetID="2" presetClass="entr" presetSubtype="4" decel="50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2" presetClass="entr" presetSubtype="1" decel="5000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ppt_x"/>
                                          </p:val>
                                        </p:tav>
                                        <p:tav tm="100000">
                                          <p:val>
                                            <p:strVal val="#ppt_x"/>
                                          </p:val>
                                        </p:tav>
                                      </p:tavLst>
                                    </p:anim>
                                    <p:anim calcmode="lin" valueType="num">
                                      <p:cBhvr additive="base">
                                        <p:cTn id="25" dur="10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34F0B2F-B4EE-DE39-9B5F-27EEE21024E7}"/>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74C5E1CE-2A37-F22A-86BC-D13AADFA5E7D}"/>
              </a:ext>
            </a:extLst>
          </p:cNvPr>
          <p:cNvSpPr>
            <a:spLocks noGrp="1"/>
          </p:cNvSpPr>
          <p:nvPr>
            <p:ph type="title"/>
          </p:nvPr>
        </p:nvSpPr>
        <p:spPr>
          <a:xfrm>
            <a:off x="838199" y="-1764255"/>
            <a:ext cx="10515600" cy="1325563"/>
          </a:xfrm>
        </p:spPr>
        <p:txBody>
          <a:bodyPr/>
          <a:lstStyle/>
          <a:p>
            <a:r>
              <a:rPr lang="en-US" dirty="0"/>
              <a:t>Markets</a:t>
            </a:r>
          </a:p>
        </p:txBody>
      </p:sp>
      <p:pic>
        <p:nvPicPr>
          <p:cNvPr id="8" name="Picture 7">
            <a:extLst>
              <a:ext uri="{FF2B5EF4-FFF2-40B4-BE49-F238E27FC236}">
                <a16:creationId xmlns:a16="http://schemas.microsoft.com/office/drawing/2014/main" id="{11D6D7B5-48E4-26C7-8D0D-1E3DC1CA634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9510" y="243946"/>
            <a:ext cx="2330980" cy="603504"/>
          </a:xfrm>
          <a:prstGeom prst="rect">
            <a:avLst/>
          </a:prstGeom>
        </p:spPr>
      </p:pic>
      <p:grpSp>
        <p:nvGrpSpPr>
          <p:cNvPr id="6" name="Group 5" descr="A blue circular plaque that explains origins of Bradford's market. ">
            <a:extLst>
              <a:ext uri="{FF2B5EF4-FFF2-40B4-BE49-F238E27FC236}">
                <a16:creationId xmlns:a16="http://schemas.microsoft.com/office/drawing/2014/main" id="{FB58733F-82F5-88B2-E338-D286D8F7CB7F}"/>
              </a:ext>
            </a:extLst>
          </p:cNvPr>
          <p:cNvGrpSpPr/>
          <p:nvPr/>
        </p:nvGrpSpPr>
        <p:grpSpPr>
          <a:xfrm>
            <a:off x="676839" y="545698"/>
            <a:ext cx="4991715" cy="4892356"/>
            <a:chOff x="612671" y="681703"/>
            <a:chExt cx="4991715" cy="4892356"/>
          </a:xfrm>
        </p:grpSpPr>
        <p:pic>
          <p:nvPicPr>
            <p:cNvPr id="4" name="Picture 3" descr="A blue circular sign with white text&#10;&#10;Description automatically generated">
              <a:extLst>
                <a:ext uri="{FF2B5EF4-FFF2-40B4-BE49-F238E27FC236}">
                  <a16:creationId xmlns:a16="http://schemas.microsoft.com/office/drawing/2014/main" id="{E865F31A-70DD-CBCB-E745-27A014CCDE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2671" y="681703"/>
              <a:ext cx="4991715" cy="4678703"/>
            </a:xfrm>
            <a:prstGeom prst="rect">
              <a:avLst/>
            </a:prstGeom>
          </p:spPr>
        </p:pic>
        <p:sp>
          <p:nvSpPr>
            <p:cNvPr id="5" name="TextBox 4">
              <a:extLst>
                <a:ext uri="{FF2B5EF4-FFF2-40B4-BE49-F238E27FC236}">
                  <a16:creationId xmlns:a16="http://schemas.microsoft.com/office/drawing/2014/main" id="{6123B696-F576-A930-CEAA-B2827968124F}"/>
                </a:ext>
              </a:extLst>
            </p:cNvPr>
            <p:cNvSpPr txBox="1"/>
            <p:nvPr/>
          </p:nvSpPr>
          <p:spPr>
            <a:xfrm>
              <a:off x="2155001" y="5259165"/>
              <a:ext cx="1907053" cy="314894"/>
            </a:xfrm>
            <a:prstGeom prst="rect">
              <a:avLst/>
            </a:prstGeom>
            <a:noFill/>
          </p:spPr>
          <p:txBody>
            <a:bodyPr wrap="square">
              <a:spAutoFit/>
            </a:bodyPr>
            <a:lstStyle/>
            <a:p>
              <a:pPr>
                <a:lnSpc>
                  <a:spcPct val="150000"/>
                </a:lnSpc>
              </a:pPr>
              <a:r>
                <a:rPr lang="en-GB" sz="1100" dirty="0">
                  <a:solidFill>
                    <a:schemeClr val="bg1">
                      <a:lumMod val="85000"/>
                    </a:schemeClr>
                  </a:solidFill>
                  <a:latin typeface="Arial" panose="020B0604020202020204" pitchFamily="34" charset="0"/>
                  <a:cs typeface="Arial" panose="020B0604020202020204" pitchFamily="34" charset="0"/>
                </a:rPr>
                <a:t>© Wikimedia Commons</a:t>
              </a:r>
            </a:p>
          </p:txBody>
        </p:sp>
      </p:grpSp>
      <p:sp>
        <p:nvSpPr>
          <p:cNvPr id="10" name="Text ">
            <a:extLst>
              <a:ext uri="{FF2B5EF4-FFF2-40B4-BE49-F238E27FC236}">
                <a16:creationId xmlns:a16="http://schemas.microsoft.com/office/drawing/2014/main" id="{5A8C6682-62B4-46A7-4F50-4F2606F830F2}"/>
              </a:ext>
            </a:extLst>
          </p:cNvPr>
          <p:cNvSpPr txBox="1"/>
          <p:nvPr/>
        </p:nvSpPr>
        <p:spPr>
          <a:xfrm>
            <a:off x="5828975" y="1249947"/>
            <a:ext cx="5846607" cy="3797193"/>
          </a:xfrm>
          <a:prstGeom prst="rect">
            <a:avLst/>
          </a:prstGeom>
          <a:noFill/>
        </p:spPr>
        <p:txBody>
          <a:bodyPr wrap="square">
            <a:spAutoFit/>
          </a:bodyPr>
          <a:lstStyle/>
          <a:p>
            <a:pPr>
              <a:lnSpc>
                <a:spcPct val="150000"/>
              </a:lnSpc>
            </a:pPr>
            <a:r>
              <a:rPr lang="en-GB" dirty="0">
                <a:latin typeface="Linkpen 17a Print" panose="03050602060000000000" pitchFamily="66" charset="77"/>
                <a:ea typeface="Calibri"/>
                <a:cs typeface="Calibri"/>
              </a:rPr>
              <a:t>In 1251 Edmund de Lacy was granted a Market Charter to hold a weekly market. </a:t>
            </a:r>
          </a:p>
          <a:p>
            <a:pPr>
              <a:lnSpc>
                <a:spcPct val="150000"/>
              </a:lnSpc>
            </a:pPr>
            <a:endParaRPr lang="en-GB" dirty="0">
              <a:latin typeface="Linkpen 17a Print" panose="03050602060000000000" pitchFamily="66" charset="77"/>
              <a:cs typeface="Calibri" panose="020F0502020204030204" pitchFamily="34" charset="0"/>
            </a:endParaRPr>
          </a:p>
          <a:p>
            <a:pPr>
              <a:lnSpc>
                <a:spcPct val="150000"/>
              </a:lnSpc>
            </a:pPr>
            <a:r>
              <a:rPr lang="en-GB" dirty="0">
                <a:latin typeface="Linkpen 17a Print" panose="03050602060000000000" pitchFamily="66" charset="77"/>
                <a:ea typeface="Calibri"/>
                <a:cs typeface="Calibri"/>
              </a:rPr>
              <a:t>Once it was established, craftsmen would come and live in Bradford and sell their goods at the market. </a:t>
            </a:r>
            <a:r>
              <a:rPr lang="en-GB" dirty="0">
                <a:solidFill>
                  <a:srgbClr val="000000"/>
                </a:solidFill>
                <a:latin typeface="Linkpen 17a Print" panose="03050602060000000000" pitchFamily="66" charset="77"/>
                <a:ea typeface="Calibri"/>
                <a:cs typeface="Calibri"/>
              </a:rPr>
              <a:t>Over the next couple of hundred years, the town continued modest growth and started to specialise in wool trading. </a:t>
            </a:r>
            <a:r>
              <a:rPr lang="en-GB" dirty="0">
                <a:latin typeface="Linkpen 17a Print" panose="03050602060000000000" pitchFamily="66" charset="77"/>
                <a:ea typeface="Calibri"/>
                <a:cs typeface="Calibri"/>
              </a:rPr>
              <a:t> </a:t>
            </a:r>
          </a:p>
        </p:txBody>
      </p:sp>
      <p:pic>
        <p:nvPicPr>
          <p:cNvPr id="2" name="Picture 1">
            <a:extLst>
              <a:ext uri="{FF2B5EF4-FFF2-40B4-BE49-F238E27FC236}">
                <a16:creationId xmlns:a16="http://schemas.microsoft.com/office/drawing/2014/main" id="{1BC0B8B0-ABB0-0D5D-E347-F82D8DB5F31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5477767"/>
            <a:ext cx="12192000" cy="1555706"/>
          </a:xfrm>
          <a:prstGeom prst="rect">
            <a:avLst/>
          </a:prstGeom>
        </p:spPr>
      </p:pic>
      <p:pic>
        <p:nvPicPr>
          <p:cNvPr id="9" name="Logo">
            <a:extLst>
              <a:ext uri="{FF2B5EF4-FFF2-40B4-BE49-F238E27FC236}">
                <a16:creationId xmlns:a16="http://schemas.microsoft.com/office/drawing/2014/main" id="{EA4C80AD-D2B8-A374-5FD2-F63A5E9E9AD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58901" y="5554639"/>
            <a:ext cx="1533098" cy="1303360"/>
          </a:xfrm>
          <a:prstGeom prst="rect">
            <a:avLst/>
          </a:prstGeom>
        </p:spPr>
      </p:pic>
    </p:spTree>
    <p:extLst>
      <p:ext uri="{BB962C8B-B14F-4D97-AF65-F5344CB8AC3E}">
        <p14:creationId xmlns:p14="http://schemas.microsoft.com/office/powerpoint/2010/main" val="421961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1000"/>
                                        <p:tgtEl>
                                          <p:spTgt spid="10">
                                            <p:txEl>
                                              <p:pRg st="0" end="0"/>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0">
                                            <p:txEl>
                                              <p:pRg st="2" end="2"/>
                                            </p:txEl>
                                          </p:spTgt>
                                        </p:tgtEl>
                                        <p:attrNameLst>
                                          <p:attrName>style.visibility</p:attrName>
                                        </p:attrNameLst>
                                      </p:cBhvr>
                                      <p:to>
                                        <p:strVal val="visible"/>
                                      </p:to>
                                    </p:set>
                                    <p:animEffect transition="in" filter="fade">
                                      <p:cBhvr>
                                        <p:cTn id="16" dur="10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769</TotalTime>
  <Words>1146</Words>
  <Application>Microsoft Office PowerPoint</Application>
  <PresentationFormat>Widescreen</PresentationFormat>
  <Paragraphs>107</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Nunito</vt:lpstr>
      <vt:lpstr>Calibri</vt:lpstr>
      <vt:lpstr>Aptos</vt:lpstr>
      <vt:lpstr>Superclarendon Rg</vt:lpstr>
      <vt:lpstr>Linkpen 17a Print</vt:lpstr>
      <vt:lpstr>Calibri Light</vt:lpstr>
      <vt:lpstr>Office Theme</vt:lpstr>
      <vt:lpstr>Bradford Begins</vt:lpstr>
      <vt:lpstr>What factors and events shaped the early development of Bradford?</vt:lpstr>
      <vt:lpstr>Arriving in Britain</vt:lpstr>
      <vt:lpstr>Anglo-Saxon Era: What’s in a name?</vt:lpstr>
      <vt:lpstr>Anglo-Saxon Era: The first church</vt:lpstr>
      <vt:lpstr>Norman Rule</vt:lpstr>
      <vt:lpstr>Middle Ages: Norman Conquest</vt:lpstr>
      <vt:lpstr>William the Conqueror</vt:lpstr>
      <vt:lpstr>Markets</vt:lpstr>
      <vt:lpstr>Market cross</vt:lpstr>
      <vt:lpstr>Middle Ages; The Legend of the Bradford Boar</vt:lpstr>
      <vt:lpstr>The Bradford Boar</vt:lpstr>
      <vt:lpstr>Middle Ages: Early Industries</vt:lpstr>
      <vt:lpstr>Early Industries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70</cp:revision>
  <dcterms:created xsi:type="dcterms:W3CDTF">2022-12-09T08:02:53Z</dcterms:created>
  <dcterms:modified xsi:type="dcterms:W3CDTF">2025-08-15T15:05:48Z</dcterms:modified>
</cp:coreProperties>
</file>