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358" r:id="rId5"/>
    <p:sldId id="301" r:id="rId6"/>
    <p:sldId id="355" r:id="rId7"/>
    <p:sldId id="299" r:id="rId8"/>
    <p:sldId id="304" r:id="rId9"/>
    <p:sldId id="402" r:id="rId10"/>
    <p:sldId id="403" r:id="rId11"/>
    <p:sldId id="389" r:id="rId12"/>
    <p:sldId id="357" r:id="rId13"/>
    <p:sldId id="401" r:id="rId14"/>
    <p:sldId id="379" r:id="rId15"/>
    <p:sldId id="390" r:id="rId16"/>
    <p:sldId id="329" r:id="rId17"/>
    <p:sldId id="306" r:id="rId18"/>
    <p:sldId id="380" r:id="rId19"/>
    <p:sldId id="391" r:id="rId20"/>
    <p:sldId id="392" r:id="rId21"/>
    <p:sldId id="362" r:id="rId22"/>
    <p:sldId id="381" r:id="rId23"/>
    <p:sldId id="393" r:id="rId24"/>
    <p:sldId id="363" r:id="rId25"/>
    <p:sldId id="364" r:id="rId26"/>
    <p:sldId id="382" r:id="rId27"/>
    <p:sldId id="394" r:id="rId28"/>
    <p:sldId id="365" r:id="rId29"/>
    <p:sldId id="366" r:id="rId30"/>
    <p:sldId id="383" r:id="rId31"/>
    <p:sldId id="395" r:id="rId32"/>
    <p:sldId id="367" r:id="rId33"/>
    <p:sldId id="368" r:id="rId34"/>
    <p:sldId id="384" r:id="rId35"/>
    <p:sldId id="396" r:id="rId36"/>
    <p:sldId id="369" r:id="rId37"/>
    <p:sldId id="370" r:id="rId38"/>
    <p:sldId id="385" r:id="rId39"/>
    <p:sldId id="397" r:id="rId40"/>
    <p:sldId id="371" r:id="rId41"/>
    <p:sldId id="404" r:id="rId42"/>
    <p:sldId id="386" r:id="rId43"/>
    <p:sldId id="398" r:id="rId44"/>
    <p:sldId id="373" r:id="rId45"/>
    <p:sldId id="374" r:id="rId46"/>
    <p:sldId id="387" r:id="rId47"/>
    <p:sldId id="399" r:id="rId48"/>
    <p:sldId id="375" r:id="rId49"/>
    <p:sldId id="376" r:id="rId50"/>
    <p:sldId id="388" r:id="rId51"/>
    <p:sldId id="400" r:id="rId52"/>
    <p:sldId id="377" r:id="rId53"/>
    <p:sldId id="378" r:id="rId54"/>
    <p:sldId id="325" r:id="rId55"/>
    <p:sldId id="326" r:id="rId56"/>
    <p:sldId id="32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DEAB36-1B2D-F9CC-2475-164F26916FCE}" name="Horsley, Daisy" initials="HD" userId="S::daisy.horsley@historicengland.org.uk::5ac53ddf-cc63-4113-955b-2f95ae3c81e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 id="2" name="Lam, Angela" initials="LA" lastIdx="1" clrIdx="1">
    <p:extLst>
      <p:ext uri="{19B8F6BF-5375-455C-9EA6-DF929625EA0E}">
        <p15:presenceInfo xmlns:p15="http://schemas.microsoft.com/office/powerpoint/2012/main" userId="S::angela.lam@historicengland.org.uk::46b424b5-1ebe-420a-bf15-40e751be50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C946"/>
    <a:srgbClr val="EC6625"/>
    <a:srgbClr val="7AA62C"/>
    <a:srgbClr val="F5B6CD"/>
    <a:srgbClr val="F192B4"/>
    <a:srgbClr val="77A942"/>
    <a:srgbClr val="99BF71"/>
    <a:srgbClr val="F5B292"/>
    <a:srgbClr val="ADD0F0"/>
    <a:srgbClr val="BBD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041B3-30A0-68DB-F435-DB7C4056BA7B}" v="2" dt="2025-10-16T07:02:09.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9542" autoAdjust="0"/>
  </p:normalViewPr>
  <p:slideViewPr>
    <p:cSldViewPr snapToGrid="0">
      <p:cViewPr varScale="1">
        <p:scale>
          <a:sx n="99" d="100"/>
          <a:sy n="99" d="100"/>
        </p:scale>
        <p:origin x="996" y="84"/>
      </p:cViewPr>
      <p:guideLst>
        <p:guide orient="horz" pos="2115"/>
        <p:guide pos="3749"/>
      </p:guideLst>
    </p:cSldViewPr>
  </p:slideViewPr>
  <p:outlineViewPr>
    <p:cViewPr>
      <p:scale>
        <a:sx n="33" d="100"/>
        <a:sy n="33" d="100"/>
      </p:scale>
      <p:origin x="0" y="-25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s, Julie 3" userId="S::julie.edwards3@historicengland.org.uk::6b74ae74-7be4-4020-a0d2-e547d8c4f684" providerId="AD" clId="Web-{EC7041B3-30A0-68DB-F435-DB7C4056BA7B}"/>
    <pc:docChg chg="addSld delSld">
      <pc:chgData name="Edwards, Julie 3" userId="S::julie.edwards3@historicengland.org.uk::6b74ae74-7be4-4020-a0d2-e547d8c4f684" providerId="AD" clId="Web-{EC7041B3-30A0-68DB-F435-DB7C4056BA7B}" dt="2025-10-16T07:02:09.698" v="1"/>
      <pc:docMkLst>
        <pc:docMk/>
      </pc:docMkLst>
      <pc:sldChg chg="del">
        <pc:chgData name="Edwards, Julie 3" userId="S::julie.edwards3@historicengland.org.uk::6b74ae74-7be4-4020-a0d2-e547d8c4f684" providerId="AD" clId="Web-{EC7041B3-30A0-68DB-F435-DB7C4056BA7B}" dt="2025-10-16T07:02:09.698" v="1"/>
        <pc:sldMkLst>
          <pc:docMk/>
          <pc:sldMk cId="3553227088" sldId="372"/>
        </pc:sldMkLst>
      </pc:sldChg>
      <pc:sldChg chg="add">
        <pc:chgData name="Edwards, Julie 3" userId="S::julie.edwards3@historicengland.org.uk::6b74ae74-7be4-4020-a0d2-e547d8c4f684" providerId="AD" clId="Web-{EC7041B3-30A0-68DB-F435-DB7C4056BA7B}" dt="2025-10-16T07:02:00.916" v="0"/>
        <pc:sldMkLst>
          <pc:docMk/>
          <pc:sldMk cId="3458527377" sldId="4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Starter Activity to find out what the pupils already know – you can repeat it as a plenary activity, when all the pupils will have learnt about the buildings and should be able to place them all</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72170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762669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Ref:WSA01/01/G0410, Taken: 1925-1950</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68133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BBB71N Date: 25 May 2009</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37627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64478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Ref: NWC01/01/0916 Date: 1976</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1329901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Tim Green from Bradford, CC BY 2.0 &lt;https://creativecommons.org/licenses/by/2.0&gt;, via Wikimedia Commons</a:t>
            </a:r>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1772580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855400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Crown Copyright. Historic England Archive Ref: BB89/01721, Taken: Aug 1988</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183498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BBAJ1E Date: 25 May 2009</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3845639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48844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digital version instead of/alongside the paper copy of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 Blackbird Publishing for Historic England</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416441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a:t>
            </a:r>
            <a:r>
              <a:rPr lang="en-GB" err="1">
                <a:effectLst/>
              </a:rPr>
              <a:t>Aerofilms</a:t>
            </a:r>
            <a:r>
              <a:rPr lang="en-GB">
                <a:effectLst/>
              </a:rPr>
              <a:t> Collection) Ref: epw054317 Date: 14th July 1937</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41027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2C199FK Date: 16 September 2014</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4219972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606363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Source: Historic England Archive Ref: WSA01/01/G0419 Date: 1925-40</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2993654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ffectLst/>
              </a:rPr>
              <a:t>© Mr Nigel Wood. Source: Historic England Archive Ref: </a:t>
            </a:r>
            <a:r>
              <a:rPr lang="en-GB" b="0" i="0">
                <a:solidFill>
                  <a:srgbClr val="000000"/>
                </a:solidFill>
                <a:effectLst/>
                <a:latin typeface="Source Sans Pro" panose="020B0503030403020204" pitchFamily="34" charset="0"/>
              </a:rPr>
              <a:t>IOE01/17101/07</a:t>
            </a:r>
            <a:r>
              <a:rPr lang="en-GB">
                <a:effectLst/>
              </a:rPr>
              <a:t> Date:  10 December 2007</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293954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436368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F6A6E4F-8E65-470A-A47D-AF63D6C0D091}" type="slidenum">
              <a:rPr lang="en-GB" smtClean="0"/>
              <a:t>39</a:t>
            </a:fld>
            <a:endParaRPr lang="en-GB"/>
          </a:p>
        </p:txBody>
      </p:sp>
    </p:spTree>
    <p:extLst>
      <p:ext uri="{BB962C8B-B14F-4D97-AF65-F5344CB8AC3E}">
        <p14:creationId xmlns:p14="http://schemas.microsoft.com/office/powerpoint/2010/main" val="3053631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Source: Historic England Archive Ref: WSA01/01/05636 Date: May 1924</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250246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2JTK80R Date: 5 August 2022</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962519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178449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now – or at the very end of the session, to show where all of the buildings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 Blackbird Publishing for Historic England</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944891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quasimoda"/>
              </a:rPr>
              <a:t>© 2022 Bradford District Museums and Galleries CBMDC - </a:t>
            </a:r>
            <a:r>
              <a:rPr lang="en-GB" b="0" i="0" dirty="0">
                <a:solidFill>
                  <a:srgbClr val="212121"/>
                </a:solidFill>
                <a:effectLst/>
                <a:latin typeface="quasimoda"/>
              </a:rPr>
              <a:t>BHRU 86 081 27</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2637750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Mr Nigel Wood. Source: Historic England Archive Ref: IOE01_16978_04 Date: 1 Nov 2007</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853375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1768642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effectLst/>
              </a:rPr>
              <a:t>© </a:t>
            </a:r>
            <a:r>
              <a:rPr lang="fr-FR" err="1">
                <a:effectLst/>
              </a:rPr>
              <a:t>Alamy</a:t>
            </a:r>
            <a:r>
              <a:rPr lang="fr-FR">
                <a:effectLst/>
              </a:rPr>
              <a:t> </a:t>
            </a:r>
            <a:r>
              <a:rPr lang="fr-FR" err="1">
                <a:effectLst/>
              </a:rPr>
              <a:t>Ref</a:t>
            </a:r>
            <a:r>
              <a:rPr lang="fr-FR">
                <a:effectLst/>
              </a:rPr>
              <a:t>: KGX96T Date: 1853</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3161005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A8T539 Date: September 2004</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756318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192191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410986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Ref:BL00866, Taken: 1875</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094063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D1G2TG Date: 29 AUGUST 2012</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33680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 Blackbird Publishing for Historic England</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35784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Ref: NWC01/01/0877 Date: 1983-2006</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91043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Image © </a:t>
            </a:r>
            <a:r>
              <a:rPr lang="en-GB" err="1">
                <a:effectLst/>
              </a:rPr>
              <a:t>Alamy</a:t>
            </a:r>
            <a:r>
              <a:rPr lang="en-GB">
                <a:effectLst/>
              </a:rPr>
              <a:t> Ref: </a:t>
            </a:r>
            <a:r>
              <a:rPr lang="en-GB" b="0" i="0">
                <a:solidFill>
                  <a:srgbClr val="000000"/>
                </a:solidFill>
                <a:effectLst/>
                <a:latin typeface="Noto sans" panose="020B0502040504020204" pitchFamily="34" charset="0"/>
              </a:rPr>
              <a:t>W4A6R5</a:t>
            </a:r>
            <a:r>
              <a:rPr lang="en-GB">
                <a:effectLst/>
              </a:rPr>
              <a:t> Date: </a:t>
            </a:r>
            <a:r>
              <a:rPr lang="en-GB" b="0" i="0">
                <a:solidFill>
                  <a:srgbClr val="000000"/>
                </a:solidFill>
                <a:effectLst/>
                <a:latin typeface="Noto sans" panose="020B0502040504020204" pitchFamily="34" charset="0"/>
              </a:rPr>
              <a:t>11 October 2018</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941571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890535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6" y="1411704"/>
            <a:ext cx="5324852" cy="4981601"/>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5" name="Picture Placeholder 15">
            <a:extLst>
              <a:ext uri="{FF2B5EF4-FFF2-40B4-BE49-F238E27FC236}">
                <a16:creationId xmlns:a16="http://schemas.microsoft.com/office/drawing/2014/main" id="{A8D4281E-727A-E0FF-DF59-20BE3AF4F993}"/>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414546" y="1399707"/>
            <a:ext cx="11362908" cy="192171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txBody>
            <a:bodyPr/>
            <a:lstStyle/>
            <a:p>
              <a:endParaRPr lang="en-GB"/>
            </a:p>
          </p:txBody>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0" name="AutoShape 5">
            <a:extLst>
              <a:ext uri="{FF2B5EF4-FFF2-40B4-BE49-F238E27FC236}">
                <a16:creationId xmlns:a16="http://schemas.microsoft.com/office/drawing/2014/main" id="{6F01D4DD-FAF6-D59B-C700-66E45D95B6AB}"/>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Picture Placeholder 5">
            <a:extLst>
              <a:ext uri="{FF2B5EF4-FFF2-40B4-BE49-F238E27FC236}">
                <a16:creationId xmlns:a16="http://schemas.microsoft.com/office/drawing/2014/main" id="{2405DC80-D4F9-AF03-87B4-5FD807E27C67}"/>
              </a:ext>
            </a:extLst>
          </p:cNvPr>
          <p:cNvSpPr>
            <a:spLocks noGrp="1"/>
          </p:cNvSpPr>
          <p:nvPr>
            <p:ph type="pic" sz="quarter" idx="18" hasCustomPrompt="1"/>
          </p:nvPr>
        </p:nvSpPr>
        <p:spPr>
          <a:xfrm rot="20481903">
            <a:off x="5890120" y="720270"/>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21" name="Picture Placeholder 5">
            <a:extLst>
              <a:ext uri="{FF2B5EF4-FFF2-40B4-BE49-F238E27FC236}">
                <a16:creationId xmlns:a16="http://schemas.microsoft.com/office/drawing/2014/main" id="{490A7667-F713-501A-63AF-EEAD14526B82}"/>
              </a:ext>
            </a:extLst>
          </p:cNvPr>
          <p:cNvSpPr>
            <a:spLocks noGrp="1"/>
          </p:cNvSpPr>
          <p:nvPr>
            <p:ph type="pic" sz="quarter" idx="19" hasCustomPrompt="1"/>
          </p:nvPr>
        </p:nvSpPr>
        <p:spPr>
          <a:xfrm rot="9839628">
            <a:off x="3322173" y="5443789"/>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0" name="Picture Placeholder 39">
            <a:extLst>
              <a:ext uri="{FF2B5EF4-FFF2-40B4-BE49-F238E27FC236}">
                <a16:creationId xmlns:a16="http://schemas.microsoft.com/office/drawing/2014/main" id="{68DAFA26-B1D9-C74E-55A7-71DDCA28DD34}"/>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3" name="Picture Placeholder 39">
            <a:extLst>
              <a:ext uri="{FF2B5EF4-FFF2-40B4-BE49-F238E27FC236}">
                <a16:creationId xmlns:a16="http://schemas.microsoft.com/office/drawing/2014/main" id="{D1F788DE-674D-9F5F-697C-9723C3D8243A}"/>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5" name="Picture Placeholder 39">
            <a:extLst>
              <a:ext uri="{FF2B5EF4-FFF2-40B4-BE49-F238E27FC236}">
                <a16:creationId xmlns:a16="http://schemas.microsoft.com/office/drawing/2014/main" id="{0E7352E7-3CC4-489C-AB1C-12552E4C62F8}"/>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txBody>
            <a:bodyPr/>
            <a:lstStyle/>
            <a:p>
              <a:endParaRPr lang="en-GB"/>
            </a:p>
          </p:txBody>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spTree>
    <p:extLst>
      <p:ext uri="{BB962C8B-B14F-4D97-AF65-F5344CB8AC3E}">
        <p14:creationId xmlns:p14="http://schemas.microsoft.com/office/powerpoint/2010/main" val="3765079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 Learning Aim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365709" y="2525251"/>
            <a:ext cx="3438195" cy="2639662"/>
          </a:xfrm>
          <a:prstGeom prst="rect">
            <a:avLst/>
          </a:prstGeom>
        </p:spPr>
        <p:txBody>
          <a:bodyPr/>
          <a:lstStyle/>
          <a:p>
            <a:endParaRPr lang="en-US"/>
          </a:p>
        </p:txBody>
      </p:sp>
      <p:sp>
        <p:nvSpPr>
          <p:cNvPr id="2" name="TextBox 1">
            <a:extLst>
              <a:ext uri="{FF2B5EF4-FFF2-40B4-BE49-F238E27FC236}">
                <a16:creationId xmlns:a16="http://schemas.microsoft.com/office/drawing/2014/main" id="{6F40BCDF-8B1B-DFF4-941C-CE8CD8E97833}"/>
              </a:ext>
            </a:extLst>
          </p:cNvPr>
          <p:cNvSpPr txBox="1"/>
          <p:nvPr userDrawn="1"/>
        </p:nvSpPr>
        <p:spPr>
          <a:xfrm>
            <a:off x="4320717" y="574157"/>
            <a:ext cx="2557506" cy="461665"/>
          </a:xfrm>
          <a:prstGeom prst="rect">
            <a:avLst/>
          </a:prstGeom>
          <a:noFill/>
        </p:spPr>
        <p:txBody>
          <a:bodyPr wrap="square" rtlCol="0">
            <a:spAutoFit/>
          </a:bodyPr>
          <a:lstStyle/>
          <a:p>
            <a:r>
              <a:rPr lang="en-US" sz="2400" b="1" spc="50" baseline="0">
                <a:solidFill>
                  <a:srgbClr val="191715"/>
                </a:solidFill>
                <a:latin typeface="Source Sans Pro Bold"/>
              </a:rPr>
              <a:t>Key Stage 2:</a:t>
            </a:r>
            <a:endParaRPr lang="en-US" sz="2400" baseline="0"/>
          </a:p>
        </p:txBody>
      </p:sp>
      <p:sp>
        <p:nvSpPr>
          <p:cNvPr id="4" name="TextBox 3">
            <a:extLst>
              <a:ext uri="{FF2B5EF4-FFF2-40B4-BE49-F238E27FC236}">
                <a16:creationId xmlns:a16="http://schemas.microsoft.com/office/drawing/2014/main" id="{544D9DEC-FB04-C3A3-A437-FD50C6FB4CB3}"/>
              </a:ext>
            </a:extLst>
          </p:cNvPr>
          <p:cNvSpPr txBox="1"/>
          <p:nvPr userDrawn="1"/>
        </p:nvSpPr>
        <p:spPr>
          <a:xfrm>
            <a:off x="4320717" y="1066969"/>
            <a:ext cx="8229600" cy="461665"/>
          </a:xfrm>
          <a:prstGeom prst="rect">
            <a:avLst/>
          </a:prstGeom>
          <a:noFill/>
        </p:spPr>
        <p:txBody>
          <a:bodyPr wrap="square" rtlCol="0">
            <a:spAutoFit/>
          </a:bodyPr>
          <a:lstStyle/>
          <a:p>
            <a:r>
              <a:rPr lang="en-US" sz="2400" b="1" spc="50" baseline="0">
                <a:solidFill>
                  <a:srgbClr val="191715"/>
                </a:solidFill>
                <a:latin typeface="Source Sans Pro Bold"/>
              </a:rPr>
              <a:t>Learning Aims and Outcomes:</a:t>
            </a:r>
            <a:endParaRPr lang="en-US" sz="2400" baseline="0"/>
          </a:p>
        </p:txBody>
      </p:sp>
      <p:sp>
        <p:nvSpPr>
          <p:cNvPr id="5" name="Text Placeholder 4">
            <a:extLst>
              <a:ext uri="{FF2B5EF4-FFF2-40B4-BE49-F238E27FC236}">
                <a16:creationId xmlns:a16="http://schemas.microsoft.com/office/drawing/2014/main" id="{5397B778-BBC3-72C1-8110-B1230D4905B7}"/>
              </a:ext>
            </a:extLst>
          </p:cNvPr>
          <p:cNvSpPr>
            <a:spLocks noGrp="1"/>
          </p:cNvSpPr>
          <p:nvPr>
            <p:ph type="body" sz="quarter" idx="12"/>
          </p:nvPr>
        </p:nvSpPr>
        <p:spPr>
          <a:xfrm>
            <a:off x="6295713" y="552891"/>
            <a:ext cx="5449248"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6" name="Content Placeholder 2">
            <a:extLst>
              <a:ext uri="{FF2B5EF4-FFF2-40B4-BE49-F238E27FC236}">
                <a16:creationId xmlns:a16="http://schemas.microsoft.com/office/drawing/2014/main" id="{AC48BEF6-C0DE-F23F-594B-3E3C19F2C9CC}"/>
              </a:ext>
            </a:extLst>
          </p:cNvPr>
          <p:cNvSpPr>
            <a:spLocks noGrp="1"/>
          </p:cNvSpPr>
          <p:nvPr>
            <p:ph idx="1"/>
          </p:nvPr>
        </p:nvSpPr>
        <p:spPr>
          <a:xfrm>
            <a:off x="4488530" y="1823565"/>
            <a:ext cx="7256431" cy="2863397"/>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2240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ront Cover">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GB"/>
            </a:p>
          </p:txBody>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906512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txBody>
            <a:bodyPr/>
            <a:lstStyle/>
            <a:p>
              <a:endParaRPr lang="en-GB"/>
            </a:p>
          </p:txBody>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1295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83374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txBody>
            <a:bodyPr/>
            <a:lstStyle/>
            <a:p>
              <a:endParaRPr lang="en-GB"/>
            </a:p>
          </p:txBody>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6461139" y="1470244"/>
            <a:ext cx="4019506" cy="4347749"/>
          </a:xfrm>
          <a:prstGeom prst="rect">
            <a:avLst/>
          </a:prstGeom>
          <a:blipFill>
            <a:blip r:embed="rId5"/>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797140" y="1674426"/>
            <a:ext cx="3350298" cy="314271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AutoShape 5">
            <a:extLst>
              <a:ext uri="{FF2B5EF4-FFF2-40B4-BE49-F238E27FC236}">
                <a16:creationId xmlns:a16="http://schemas.microsoft.com/office/drawing/2014/main" id="{E6A37C68-8EE7-473E-CE37-855239AA1769}"/>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spTree>
    <p:extLst>
      <p:ext uri="{BB962C8B-B14F-4D97-AF65-F5344CB8AC3E}">
        <p14:creationId xmlns:p14="http://schemas.microsoft.com/office/powerpoint/2010/main" val="1712724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txBody>
            <a:bodyPr/>
            <a:lstStyle/>
            <a:p>
              <a:endParaRPr lang="en-GB"/>
            </a:p>
          </p:txBody>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456807" y="1502499"/>
            <a:ext cx="4151741" cy="3894495"/>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5213534" y="1065876"/>
            <a:ext cx="5905354" cy="5183131"/>
          </a:xfrm>
          <a:prstGeom prst="rect">
            <a:avLst/>
          </a:prstGeom>
        </p:spPr>
        <p:txBody>
          <a:bodyPr lIns="0" rIns="90000"/>
          <a:lstStyle>
            <a:lvl1pPr marL="0" indent="0">
              <a:buFontTx/>
              <a:buNone/>
              <a:defRPr b="0" i="0" baseline="0"/>
            </a:lvl1pPr>
            <a:lvl2pPr marL="457200" indent="0">
              <a:buFontTx/>
              <a:buNone/>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5" name="Group 2">
            <a:extLst>
              <a:ext uri="{FF2B5EF4-FFF2-40B4-BE49-F238E27FC236}">
                <a16:creationId xmlns:a16="http://schemas.microsoft.com/office/drawing/2014/main" id="{821DB049-EE30-C60F-4BE8-EC4BF44F3BAC}"/>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txBody>
            <a:bodyPr/>
            <a:lstStyle/>
            <a:p>
              <a:endParaRPr lang="en-GB"/>
            </a:p>
          </p:txBody>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2"/>
            <a:ext cx="5905354" cy="438378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1"/>
            <a:ext cx="5905354" cy="530861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0" name="Picture Placeholder 15">
            <a:extLst>
              <a:ext uri="{FF2B5EF4-FFF2-40B4-BE49-F238E27FC236}">
                <a16:creationId xmlns:a16="http://schemas.microsoft.com/office/drawing/2014/main" id="{39C52D04-F408-5642-E06A-3FDED0B51852}"/>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15" name="Picture Placeholder 15">
            <a:extLst>
              <a:ext uri="{FF2B5EF4-FFF2-40B4-BE49-F238E27FC236}">
                <a16:creationId xmlns:a16="http://schemas.microsoft.com/office/drawing/2014/main" id="{E3B1B4E7-928C-1AD7-05F2-BB41C3FEB1C2}"/>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8" y="1780413"/>
            <a:ext cx="5905354" cy="426647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13">
            <a:extLst>
              <a:ext uri="{FF2B5EF4-FFF2-40B4-BE49-F238E27FC236}">
                <a16:creationId xmlns:a16="http://schemas.microsoft.com/office/drawing/2014/main" id="{DBE7C6AD-9EF4-C8BD-F254-F9A43B87974C}"/>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089849" y="113396"/>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252435" y="2837690"/>
            <a:ext cx="2963115" cy="2779517"/>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C0D0A2A-79D8-C43B-BA57-BBEFE892C5D8}"/>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13" name="Picture Placeholder 9">
            <a:extLst>
              <a:ext uri="{FF2B5EF4-FFF2-40B4-BE49-F238E27FC236}">
                <a16:creationId xmlns:a16="http://schemas.microsoft.com/office/drawing/2014/main" id="{3D843452-DDC2-464B-128D-56EE03D75799}"/>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1" r:id="rId3"/>
    <p:sldLayoutId id="2147483650" r:id="rId4"/>
    <p:sldLayoutId id="2147483673" r:id="rId5"/>
    <p:sldLayoutId id="2147483677" r:id="rId6"/>
    <p:sldLayoutId id="2147483679" r:id="rId7"/>
    <p:sldLayoutId id="2147483680" r:id="rId8"/>
    <p:sldLayoutId id="2147483666" r:id="rId9"/>
    <p:sldLayoutId id="2147483667" r:id="rId10"/>
    <p:sldLayoutId id="2147483675" r:id="rId11"/>
    <p:sldLayoutId id="2147483671" r:id="rId12"/>
    <p:sldLayoutId id="2147483681" r:id="rId13"/>
    <p:sldLayoutId id="2147483672" r:id="rId14"/>
    <p:sldLayoutId id="2147483678" r:id="rId15"/>
    <p:sldLayoutId id="2147483664" r:id="rId16"/>
    <p:sldLayoutId id="2147483663" r:id="rId17"/>
    <p:sldLayoutId id="2147483660" r:id="rId18"/>
    <p:sldLayoutId id="2147483682" r:id="rId19"/>
    <p:sldLayoutId id="2147483683" r:id="rId20"/>
    <p:sldLayoutId id="2147483685" r:id="rId21"/>
    <p:sldLayoutId id="2147483686" r:id="rId22"/>
    <p:sldLayoutId id="2147483687" r:id="rId23"/>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4.svg"/><Relationship Id="rId7"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hyperlink" Target="https://www.google.com/search?q=bradford+lockwood+and+mawson&amp;rlz=1C1GCEA_enGB950GB950&amp;sxsrf=AJOqlzUDgvH6FLFhsirB3mhe7_qKJY7UNQ:1679302749597&amp;source=lnms&amp;tbm=isch&amp;sa=X&amp;ved=2ahUKEwjauvCekur9AhWWZsAKHdoMD74Q_AUoAXoECAEQAw&amp;biw=1745&amp;bih=852&amp;dpr=1.1" TargetMode="External"/><Relationship Id="rId3" Type="http://schemas.openxmlformats.org/officeDocument/2006/relationships/image" Target="../media/image42.png"/><Relationship Id="rId7" Type="http://schemas.openxmlformats.org/officeDocument/2006/relationships/hyperlink" Target="https://www.visitcalderdale.com/see-and-do/attractions/halifax-town-hall/" TargetMode="External"/><Relationship Id="rId12" Type="http://schemas.openxmlformats.org/officeDocument/2006/relationships/image" Target="../media/image40.jpe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en.wikipedia.org/wiki/Leeds_Town_Hall" TargetMode="External"/><Relationship Id="rId11" Type="http://schemas.openxmlformats.org/officeDocument/2006/relationships/hyperlink" Target="https://www.youtube.com/watch?v=wkd_tw9QIKA" TargetMode="External"/><Relationship Id="rId5" Type="http://schemas.openxmlformats.org/officeDocument/2006/relationships/image" Target="../media/image44.png"/><Relationship Id="rId10" Type="http://schemas.openxmlformats.org/officeDocument/2006/relationships/hyperlink" Target="http://www.speel.me.uk/sculptplaces/bradfordcityhall.htm" TargetMode="External"/><Relationship Id="rId4" Type="http://schemas.openxmlformats.org/officeDocument/2006/relationships/image" Target="../media/image43.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2.png"/><Relationship Id="rId7" Type="http://schemas.openxmlformats.org/officeDocument/2006/relationships/hyperlink" Target="https://www.scienceandmediamuseum.org.uk/" TargetMode="External"/><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hyperlink" Target="https://historicengland.org.uk/content/docs/education/explorer/a-short-history-of-huddersfield" TargetMode="External"/><Relationship Id="rId3" Type="http://schemas.openxmlformats.org/officeDocument/2006/relationships/hyperlink" Target="https://historicengland.org.uk/content/docs/education/explorer/bradford-city-heritage-trail-cut-out-buildings-pdf" TargetMode="External"/><Relationship Id="rId7" Type="http://schemas.openxmlformats.org/officeDocument/2006/relationships/hyperlink" Target="https://historicengland.org.uk/content/docs/education/explorer/a-short-history-of-bradford-ppt" TargetMode="External"/><Relationship Id="rId2" Type="http://schemas.openxmlformats.org/officeDocument/2006/relationships/hyperlink" Target="https://historicengland.org.uk/content/docs/education/explorer/bradford-city-heritage-trail-pdf" TargetMode="External"/><Relationship Id="rId1" Type="http://schemas.openxmlformats.org/officeDocument/2006/relationships/slideLayout" Target="../slideLayouts/slideLayout19.xml"/><Relationship Id="rId6" Type="http://schemas.openxmlformats.org/officeDocument/2006/relationships/hyperlink" Target="https://historicengland.org.uk/content/docs/education/explorer/huddersfield-heritage-mile-cut-out-models-pdf" TargetMode="External"/><Relationship Id="rId5" Type="http://schemas.openxmlformats.org/officeDocument/2006/relationships/hyperlink" Target="https://historicengland.org.uk/content/docs/education/explorer/bradford-city-heritage-trail-cut-out-models-pdf" TargetMode="External"/><Relationship Id="rId4" Type="http://schemas.openxmlformats.org/officeDocument/2006/relationships/hyperlink" Target="https://storymaps.arcgis.com/stories/d577eb7b2c6a413bbb4b3fd9c72dccce" TargetMode="External"/><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hyperlink" Target="https://www.its-behind-you.com/francislaidler.html" TargetMode="External"/><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britannica.com/topic/Alhambra-fortress-Granada-Spain"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hyperlink" Target="https://www.bradfordlive.co.uk/" TargetMode="External"/><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google.com/search?q=%E2%80%98Classical+Renaissance+ARCHITECTURE&amp;rlz=1C1GCEA_enGB950GB950&amp;sxsrf=AJOqlzVfhvGXhbPbM8CGfC2AjtvJb64BGw:1679303428595&amp;source=lnms&amp;tbm=isch&amp;sa=X&amp;ved=2ahUKEwibktPilOr9AhWOS0EAHVoKC4YQ_AUoAXoECAEQAw&amp;biw=1745&amp;bih=852&amp;dpr=1.1"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hyperlink" Target="https://storymaps.arcgis.com/stories/d577eb7b2c6a413bbb4b3fd9c72dccce"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google.com/search?q=hammerbeam+roof+architecture+uk&amp;tbm=isch&amp;ved=2ahUKEwimku2Wler9AhVgmycCHYCdBGwQ2-cCegQIABAA&amp;oq=hammerbeam+roof+architecture+uk&amp;gs_lcp=CgNpbWcQAzoECCMQJ1DRC1jRC2DeDmgAcAB4AIABOIgBapIBATKYAQCgAQGqAQtnd3Mtd2l6LWltZ8ABAQ&amp;sclient=img&amp;ei=ciMYZKaRBOC2nsEPgLuS4AY&amp;bih=852&amp;biw=1745&amp;rlz=1C1GCEA_enGB950GB950" TargetMode="External"/><Relationship Id="rId3" Type="http://schemas.openxmlformats.org/officeDocument/2006/relationships/image" Target="../media/image42.png"/><Relationship Id="rId7" Type="http://schemas.openxmlformats.org/officeDocument/2006/relationships/hyperlink" Target="https://www.google.com/search?q=gothic+revival+architecture+uk&amp;rlz=1C1GCEA_enGB950GB950&amp;sxsrf=AJOqlzWL42RD6fNJqBMlxIoPy5VXMXlFaw:1679303536267&amp;source=lnms&amp;tbm=isch&amp;sa=X&amp;ved=2ahUKEwiA-v6Vler9AhUHY8AKHaM0C2oQ_AUoAXoECAEQAw&amp;biw=1745&amp;bih=852&amp;dpr=1.1" TargetMode="External"/><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google.com/search?q=bradford+lockwood+and+mawson&amp;rlz=1C1GCEA_enGB950GB950&amp;sxsrf=AJOqlzUDgvH6FLFhsirB3mhe7_qKJY7UNQ:1679302749597&amp;source=lnms&amp;tbm=isch&amp;sa=X&amp;ved=2ahUKEwjauvCekur9AhWWZsAKHdoMD74Q_AUoAXoECAEQAw&amp;biw=1745&amp;bih=852&amp;dpr=1.1" TargetMode="External"/><Relationship Id="rId5" Type="http://schemas.openxmlformats.org/officeDocument/2006/relationships/image" Target="../media/image44.png"/><Relationship Id="rId10" Type="http://schemas.openxmlformats.org/officeDocument/2006/relationships/image" Target="../media/image57.jpeg"/><Relationship Id="rId4" Type="http://schemas.openxmlformats.org/officeDocument/2006/relationships/image" Target="../media/image43.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0.jpe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hyperlink" Target="https://www.google.com/search?q=french+renaissance+architecture+UK&amp;rlz=1C1GCEA_enGB950GB950&amp;sxsrf=AJOqlzVSP7hQna8VVFvf_zHIVqtmXlbGow:1679303773007&amp;source=lnms&amp;tbm=isch&amp;sa=X&amp;ved=2ahUKEwiXrfCGlur9AhWloVwKHd6LAJMQ_AUoAXoECAEQAw&amp;biw=1745&amp;bih=852&amp;dpr=1.1"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hyperlink" Target="https://historicengland.org.uk/services-skills/education/teaching-activities/bradford-city-heritage-trail/"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hyperlink" Target="https://www.google.com/search?q=William+Morris+STAINED+GLASS+UK&amp;tbm=isch&amp;ved=2ahUKEwjOq8yjlur9AhUfsCcCHdLDAeMQ2-cCegQIABAA&amp;oq=William+Morris+STAINED+GLASS+UK&amp;gs_lcp=CgNpbWcQAzoECCMQJzoGCAAQBxAeUOQeWMJBYNJDaABwAHgAgAE2iAGBBpIBAjE2mAEAoAEBqgELZ3dzLXdpei1pbWfAAQE&amp;sclient=img&amp;ei=mSQYZI77DZ_gnsEP0oeHmA4&amp;bih=852&amp;biw=1745&amp;rlz=1C1GCEA_enGB950GB950" TargetMode="External"/><Relationship Id="rId3" Type="http://schemas.openxmlformats.org/officeDocument/2006/relationships/image" Target="../media/image42.png"/><Relationship Id="rId7" Type="http://schemas.openxmlformats.org/officeDocument/2006/relationships/hyperlink" Target="https://www.google.com/search?q=VICTORIAN+GOTHIC+architecture+UK&amp;tbm=isch&amp;ved=2ahUKEwjxmNGJlur9AhVPpycCHWLUBjsQ2-cCegQIABAA&amp;oq=VICTORIAN+GOTHIC+architecture+UK&amp;gs_lcp=CgNpbWcQAzoECCMQJzoGCAAQBxAeOggIABAIEAcQHjoFCAAQgAQ6BggAEAgQHlCZEFifMmDnPGgAcAB4AIABNYgBywaSAQIxN5gBAKABAaoBC2d3cy13aXotaW1nwAEB&amp;sclient=img&amp;ei=YiQYZPHfL8_OnsEP4qib2AM&amp;bih=852&amp;biw=1745&amp;rlz=1C1GCEA_enGB950GB950" TargetMode="External"/><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66.jpeg"/><Relationship Id="rId4" Type="http://schemas.openxmlformats.org/officeDocument/2006/relationships/image" Target="../media/image43.png"/><Relationship Id="rId9" Type="http://schemas.openxmlformats.org/officeDocument/2006/relationships/hyperlink" Target="https://en.wikipedia.org/wiki/Edward_Mauf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8" Type="http://schemas.openxmlformats.org/officeDocument/2006/relationships/hyperlink" Target="https://www.google.com/search?q=neoclassical+italianate+architecture+UK&amp;rlz=1C1GCEA_enGB950GB950&amp;sxsrf=AJOqlzXQgm3tWg_y0jEc2F16sBX4U2Y1iQ:1679304352915&amp;source=lnms&amp;tbm=isch&amp;sa=X&amp;ved=2ahUKEwiGmLObmOr9AhWIiVwKHUm_DC0Q_AUoAXoECAEQAw&amp;biw=1745&amp;bih=852&amp;dpr=1.1" TargetMode="External"/><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bradfordjewish.org.uk/jacob-moser-1839-1922/"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historicengland.org.uk/content/docs/education/explorer/bradford-city-heritage-trail-cut-out-buildings-pdf" TargetMode="External"/><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hyperlink" Target="https://www.google.com/search?q=italianate+architecture+UK&amp;tbm=isch&amp;ved=2ahUKEwjv7JWcmOr9AhVgnCcCHfdoB7kQ2-cCegQIABAA&amp;oq=italianate+architecture+UK&amp;gs_lcp=CgNpbWcQAzIFCAAQgARQ5whYvw9gzhRoAHAAeACAAXGIAe8FkgEEMTMuMZgBAKABAaoBC2d3cy13aXotaW1nwAEB&amp;sclient=img&amp;ei=oiYYZO-TIOC4nsEP99GdyAs&amp;bih=852&amp;biw=1745&amp;rlz=1C1GCEA_enGB950GB950" TargetMode="External"/><Relationship Id="rId12" Type="http://schemas.openxmlformats.org/officeDocument/2006/relationships/image" Target="../media/image72.jpe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google.com/search?q=bradford+lockwood+and+mawson&amp;rlz=1C1GCEA_enGB950GB950&amp;sxsrf=AJOqlzUDgvH6FLFhsirB3mhe7_qKJY7UNQ:1679302749597&amp;source=lnms&amp;tbm=isch&amp;sa=X&amp;ved=2ahUKEwjauvCekur9AhWWZsAKHdoMD74Q_AUoAXoECAEQAw&amp;biw=1745&amp;bih=852&amp;dpr=1.1" TargetMode="External"/><Relationship Id="rId11" Type="http://schemas.openxmlformats.org/officeDocument/2006/relationships/hyperlink" Target="https://bradfordmuseums.org/bradford-and-the-battle-of-the-somme-1st-of-july-1916/" TargetMode="External"/><Relationship Id="rId5" Type="http://schemas.openxmlformats.org/officeDocument/2006/relationships/image" Target="../media/image44.png"/><Relationship Id="rId10" Type="http://schemas.openxmlformats.org/officeDocument/2006/relationships/hyperlink" Target="https://www.stgeorgeshallheritage-bradford.co.uk/exhibitions/suffragettes-of-st-georges-hall" TargetMode="External"/><Relationship Id="rId4" Type="http://schemas.openxmlformats.org/officeDocument/2006/relationships/image" Target="../media/image43.png"/><Relationship Id="rId9" Type="http://schemas.openxmlformats.org/officeDocument/2006/relationships/hyperlink" Target="https://www.socialistparty.org.uk/articles/11928/27-04-2011/manningham-mills-1890-1891-a-strike-that-changed-britain-s-unions/"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4.png"/><Relationship Id="rId7" Type="http://schemas.openxmlformats.org/officeDocument/2006/relationships/image" Target="../media/image10.pn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 Id="rId9" Type="http://schemas.openxmlformats.org/officeDocument/2006/relationships/image" Target="../media/image13.jpeg"/></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historicengland.org.uk/content/docs/education/explorer/bradford-city-heritage-trail-cut-out-models-pdf" TargetMode="External"/><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3.xml"/><Relationship Id="rId6" Type="http://schemas.openxmlformats.org/officeDocument/2006/relationships/image" Target="../media/image80.png"/><Relationship Id="rId5" Type="http://schemas.openxmlformats.org/officeDocument/2006/relationships/image" Target="../media/image3.png"/><Relationship Id="rId4" Type="http://schemas.openxmlformats.org/officeDocument/2006/relationships/image" Target="../media/image79.png"/><Relationship Id="rId9" Type="http://schemas.openxmlformats.org/officeDocument/2006/relationships/image" Target="../media/image83.png"/></Relationships>
</file>

<file path=ppt/slides/_rels/slide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historicengland.org.uk/content/docs/education/explorer/a-short-history-of-bradford-ppt" TargetMode="External"/><Relationship Id="rId7" Type="http://schemas.openxmlformats.org/officeDocument/2006/relationships/image" Target="../media/image87.svg"/><Relationship Id="rId2" Type="http://schemas.openxmlformats.org/officeDocument/2006/relationships/hyperlink" Target="https://storymaps.arcgis.com/stories/d577eb7b2c6a413bbb4b3fd9c72dccce#n-thEZ07" TargetMode="External"/><Relationship Id="rId1" Type="http://schemas.openxmlformats.org/officeDocument/2006/relationships/slideLayout" Target="../slideLayouts/slideLayout23.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8.jpg"/><Relationship Id="rId7" Type="http://schemas.openxmlformats.org/officeDocument/2006/relationships/image" Target="../media/image27.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5.png"/><Relationship Id="rId11" Type="http://schemas.openxmlformats.org/officeDocument/2006/relationships/image" Target="../media/image23.png"/><Relationship Id="rId5" Type="http://schemas.openxmlformats.org/officeDocument/2006/relationships/image" Target="../media/image26.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hyperlink" Target="https://historicengland.org.uk/content/docs/education/explorer/bradford-city-heritage-trail-cut-out-models-pdf" TargetMode="External"/><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storymaps.arcgis.com/stories/d577eb7b2c6a413bbb4b3fd9c72dccce" TargetMode="External"/><Relationship Id="rId5" Type="http://schemas.openxmlformats.org/officeDocument/2006/relationships/hyperlink" Target="https://historicengland.org.uk/content/docs/education/explorer/bradford-city-heritage-trail-pdf" TargetMode="External"/><Relationship Id="rId4" Type="http://schemas.openxmlformats.org/officeDocument/2006/relationships/image" Target="../media/image29.svg"/><Relationship Id="rId9" Type="http://schemas.openxmlformats.org/officeDocument/2006/relationships/hyperlink" Target="https://historicengland.org.uk/content/docs/education/explorer/a-short-history-of-bradford-pp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historicengland.org.uk/content/docs/education/explorer/bradford-city-heritage-trail-pdf" TargetMode="External"/><Relationship Id="rId2" Type="http://schemas.openxmlformats.org/officeDocument/2006/relationships/image" Target="../media/image31.jpg"/><Relationship Id="rId1" Type="http://schemas.openxmlformats.org/officeDocument/2006/relationships/slideLayout" Target="../slideLayouts/slideLayout16.xml"/><Relationship Id="rId5" Type="http://schemas.openxmlformats.org/officeDocument/2006/relationships/image" Target="../media/image32.jpeg"/><Relationship Id="rId4" Type="http://schemas.openxmlformats.org/officeDocument/2006/relationships/hyperlink" Target="https://storymaps.arcgis.com/stories/d577eb7b2c6a413bbb4b3fd9c72dcc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BDB14B3-7D2A-41C0-8CF0-6AA9AB60AC9B}"/>
              </a:ext>
            </a:extLst>
          </p:cNvPr>
          <p:cNvSpPr>
            <a:spLocks noGrp="1"/>
          </p:cNvSpPr>
          <p:nvPr>
            <p:ph type="title" idx="4294967295"/>
          </p:nvPr>
        </p:nvSpPr>
        <p:spPr>
          <a:xfrm>
            <a:off x="365709" y="2559090"/>
            <a:ext cx="3578970" cy="241037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ea"/>
                <a:cs typeface="Arial"/>
              </a:rPr>
              <a:t>Take 10 Buildings: What can the Bradford City Heritage Trail tell us about the history and importance of Bradford?</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mn-lt"/>
              <a:ea typeface="+mn-ea"/>
              <a:cs typeface="Arial"/>
            </a:endParaRPr>
          </a:p>
        </p:txBody>
      </p:sp>
      <p:pic>
        <p:nvPicPr>
          <p:cNvPr id="4" name="Picture 3" descr="Screen shot of online StoryMap showing satellite view of Bradford City Centre, with 10 yellow numbered dots on and an archive image of Bradford City Hall with text below it.">
            <a:extLst>
              <a:ext uri="{FF2B5EF4-FFF2-40B4-BE49-F238E27FC236}">
                <a16:creationId xmlns:a16="http://schemas.microsoft.com/office/drawing/2014/main" id="{CF394BBD-D45A-980C-5D8C-6A3F12B35850}"/>
              </a:ext>
            </a:extLst>
          </p:cNvPr>
          <p:cNvPicPr>
            <a:picLocks noChangeAspect="1"/>
          </p:cNvPicPr>
          <p:nvPr/>
        </p:nvPicPr>
        <p:blipFill rotWithShape="1">
          <a:blip r:embed="rId2"/>
          <a:srcRect l="858" t="17038" r="47917" b="7160"/>
          <a:stretch/>
        </p:blipFill>
        <p:spPr>
          <a:xfrm>
            <a:off x="4056191" y="0"/>
            <a:ext cx="8247321" cy="6864912"/>
          </a:xfrm>
          <a:prstGeom prst="rect">
            <a:avLst/>
          </a:prstGeom>
        </p:spPr>
      </p:pic>
    </p:spTree>
    <p:extLst>
      <p:ext uri="{BB962C8B-B14F-4D97-AF65-F5344CB8AC3E}">
        <p14:creationId xmlns:p14="http://schemas.microsoft.com/office/powerpoint/2010/main" val="300684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3DDB-22C6-4B1E-9875-67ADDEA73E21}"/>
              </a:ext>
            </a:extLst>
          </p:cNvPr>
          <p:cNvSpPr>
            <a:spLocks noGrp="1"/>
          </p:cNvSpPr>
          <p:nvPr>
            <p:ph type="title"/>
          </p:nvPr>
        </p:nvSpPr>
        <p:spPr/>
        <p:txBody>
          <a:bodyPr/>
          <a:lstStyle/>
          <a:p>
            <a:r>
              <a:rPr lang="en-GB" dirty="0"/>
              <a:t>Activity – Choose your favourite</a:t>
            </a:r>
          </a:p>
        </p:txBody>
      </p:sp>
      <p:sp>
        <p:nvSpPr>
          <p:cNvPr id="3" name="Content Placeholder 2">
            <a:extLst>
              <a:ext uri="{FF2B5EF4-FFF2-40B4-BE49-F238E27FC236}">
                <a16:creationId xmlns:a16="http://schemas.microsoft.com/office/drawing/2014/main" id="{EF86A5E9-5808-4CD9-85B2-B1DC9EE43056}"/>
              </a:ext>
            </a:extLst>
          </p:cNvPr>
          <p:cNvSpPr>
            <a:spLocks noGrp="1"/>
          </p:cNvSpPr>
          <p:nvPr>
            <p:ph idx="1"/>
          </p:nvPr>
        </p:nvSpPr>
        <p:spPr>
          <a:xfrm>
            <a:off x="381885" y="2154322"/>
            <a:ext cx="10971915" cy="3636115"/>
          </a:xfrm>
        </p:spPr>
        <p:txBody>
          <a:bodyPr lIns="0" tIns="45720" rIns="90000" bIns="45720" anchor="t"/>
          <a:lstStyle/>
          <a:p>
            <a:pPr fontAlgn="base">
              <a:lnSpc>
                <a:spcPct val="150000"/>
              </a:lnSpc>
            </a:pPr>
            <a:r>
              <a:rPr lang="en-GB" sz="2000"/>
              <a:t>Now you’ve explored the trail it’s time to find out a bit more about each of the buildings.</a:t>
            </a:r>
            <a:r>
              <a:rPr lang="en-US" sz="2000"/>
              <a:t>​</a:t>
            </a:r>
          </a:p>
          <a:p>
            <a:pPr fontAlgn="base">
              <a:lnSpc>
                <a:spcPct val="150000"/>
              </a:lnSpc>
            </a:pPr>
            <a:r>
              <a:rPr lang="en-GB" sz="2000"/>
              <a:t>​This will help you to decide which is your </a:t>
            </a:r>
            <a:r>
              <a:rPr lang="en-GB" sz="2000" b="1"/>
              <a:t>favourite building!</a:t>
            </a:r>
            <a:r>
              <a:rPr lang="en-US" sz="2000" b="1"/>
              <a:t>​</a:t>
            </a:r>
            <a:endParaRPr lang="en-US" sz="2000" b="1">
              <a:cs typeface="Arial"/>
            </a:endParaRPr>
          </a:p>
          <a:p>
            <a:pPr fontAlgn="base">
              <a:lnSpc>
                <a:spcPct val="150000"/>
              </a:lnSpc>
            </a:pPr>
            <a:r>
              <a:rPr lang="en-GB" sz="2000"/>
              <a:t>You’ll have to decide:</a:t>
            </a:r>
            <a:r>
              <a:rPr lang="en-US" sz="2000"/>
              <a:t>​</a:t>
            </a:r>
            <a:endParaRPr lang="en-US" sz="2000">
              <a:cs typeface="Arial"/>
            </a:endParaRPr>
          </a:p>
          <a:p>
            <a:endParaRPr lang="en-GB" sz="1400"/>
          </a:p>
        </p:txBody>
      </p:sp>
      <p:sp>
        <p:nvSpPr>
          <p:cNvPr id="7" name="Picture Placeholder 35">
            <a:extLst>
              <a:ext uri="{FF2B5EF4-FFF2-40B4-BE49-F238E27FC236}">
                <a16:creationId xmlns:a16="http://schemas.microsoft.com/office/drawing/2014/main" id="{AB5071AB-F4EE-4F2A-AF5D-7B3268272DAE}"/>
              </a:ext>
              <a:ext uri="{C183D7F6-B498-43B3-948B-1728B52AA6E4}">
                <adec:decorative xmlns:adec="http://schemas.microsoft.com/office/drawing/2017/decorative" val="1"/>
              </a:ext>
            </a:extLst>
          </p:cNvPr>
          <p:cNvSpPr txBox="1">
            <a:spLocks/>
          </p:cNvSpPr>
          <p:nvPr/>
        </p:nvSpPr>
        <p:spPr>
          <a:xfrm flipH="1">
            <a:off x="921276" y="3968454"/>
            <a:ext cx="3614330" cy="2014476"/>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 </a:t>
            </a:r>
            <a:r>
              <a:rPr lang="en-US" sz="1800" b="1"/>
              <a:t>What makes my building special is…</a:t>
            </a:r>
          </a:p>
        </p:txBody>
      </p:sp>
      <p:sp>
        <p:nvSpPr>
          <p:cNvPr id="8" name="Picture Placeholder 27">
            <a:extLst>
              <a:ext uri="{FF2B5EF4-FFF2-40B4-BE49-F238E27FC236}">
                <a16:creationId xmlns:a16="http://schemas.microsoft.com/office/drawing/2014/main" id="{38D0C6BF-3CF9-46F2-8E83-30253DFDDD85}"/>
              </a:ext>
              <a:ext uri="{C183D7F6-B498-43B3-948B-1728B52AA6E4}">
                <adec:decorative xmlns:adec="http://schemas.microsoft.com/office/drawing/2017/decorative" val="1"/>
              </a:ext>
            </a:extLst>
          </p:cNvPr>
          <p:cNvSpPr txBox="1">
            <a:spLocks/>
          </p:cNvSpPr>
          <p:nvPr/>
        </p:nvSpPr>
        <p:spPr>
          <a:xfrm>
            <a:off x="5715702" y="3968454"/>
            <a:ext cx="2994230" cy="2014476"/>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a:t>It is my favourite because…</a:t>
            </a:r>
          </a:p>
        </p:txBody>
      </p:sp>
      <p:sp>
        <p:nvSpPr>
          <p:cNvPr id="10" name="Picture Placeholder 39">
            <a:extLst>
              <a:ext uri="{FF2B5EF4-FFF2-40B4-BE49-F238E27FC236}">
                <a16:creationId xmlns:a16="http://schemas.microsoft.com/office/drawing/2014/main" id="{F278E37C-D3AE-4706-ACF7-FC1BEA52683F}"/>
              </a:ext>
              <a:ext uri="{C183D7F6-B498-43B3-948B-1728B52AA6E4}">
                <adec:decorative xmlns:adec="http://schemas.microsoft.com/office/drawing/2017/decorative" val="1"/>
              </a:ext>
            </a:extLst>
          </p:cNvPr>
          <p:cNvSpPr txBox="1">
            <a:spLocks/>
          </p:cNvSpPr>
          <p:nvPr/>
        </p:nvSpPr>
        <p:spPr>
          <a:xfrm>
            <a:off x="9890028" y="3644162"/>
            <a:ext cx="1306714" cy="40605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41">
            <a:extLst>
              <a:ext uri="{FF2B5EF4-FFF2-40B4-BE49-F238E27FC236}">
                <a16:creationId xmlns:a16="http://schemas.microsoft.com/office/drawing/2014/main" id="{757E4A12-A904-45A4-9B2B-511A2A7533C4}"/>
              </a:ext>
            </a:extLst>
          </p:cNvPr>
          <p:cNvSpPr txBox="1">
            <a:spLocks/>
          </p:cNvSpPr>
          <p:nvPr/>
        </p:nvSpPr>
        <p:spPr>
          <a:xfrm rot="21383919">
            <a:off x="10020793" y="3736691"/>
            <a:ext cx="1045181" cy="194309"/>
          </a:xfrm>
          <a:prstGeom prst="rect">
            <a:avLst/>
          </a:prstGeom>
          <a:solidFill>
            <a:srgbClr val="F5C946"/>
          </a:solid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Think</a:t>
            </a:r>
          </a:p>
        </p:txBody>
      </p:sp>
      <p:pic>
        <p:nvPicPr>
          <p:cNvPr id="13" name="Picture 12">
            <a:extLst>
              <a:ext uri="{FF2B5EF4-FFF2-40B4-BE49-F238E27FC236}">
                <a16:creationId xmlns:a16="http://schemas.microsoft.com/office/drawing/2014/main" id="{BDACEF99-F712-4577-82E1-52D040CF520A}"/>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0" y="1045444"/>
            <a:ext cx="11495314" cy="857859"/>
          </a:xfrm>
          <a:prstGeom prst="rect">
            <a:avLst/>
          </a:prstGeom>
        </p:spPr>
      </p:pic>
      <p:pic>
        <p:nvPicPr>
          <p:cNvPr id="5122" name="Picture 2" descr="Little round blue 'person' icon pointing up with its right hand to a light blub.">
            <a:extLst>
              <a:ext uri="{FF2B5EF4-FFF2-40B4-BE49-F238E27FC236}">
                <a16:creationId xmlns:a16="http://schemas.microsoft.com/office/drawing/2014/main" id="{80E16AAB-74EB-4A77-B29B-D0FA11E810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8300" y="3733197"/>
            <a:ext cx="1905000" cy="214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3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 City Hall in 1875</a:t>
            </a:r>
          </a:p>
        </p:txBody>
      </p:sp>
      <p:pic>
        <p:nvPicPr>
          <p:cNvPr id="12" name="Content Placeholder 11" descr="A black and white photo of the large grand 'Gothic' style City Hall in 1875, with people and horse and carts in the foreground - showing just how large the building is.">
            <a:extLst>
              <a:ext uri="{FF2B5EF4-FFF2-40B4-BE49-F238E27FC236}">
                <a16:creationId xmlns:a16="http://schemas.microsoft.com/office/drawing/2014/main" id="{8329AC73-D858-89E6-42FA-C0CFB4325F10}"/>
              </a:ext>
            </a:extLst>
          </p:cNvPr>
          <p:cNvPicPr>
            <a:picLocks noGrp="1" noChangeAspect="1"/>
          </p:cNvPicPr>
          <p:nvPr>
            <p:ph idx="1"/>
          </p:nvPr>
        </p:nvPicPr>
        <p:blipFill>
          <a:blip r:embed="rId3"/>
          <a:stretch>
            <a:fillRect/>
          </a:stretch>
        </p:blipFill>
        <p:spPr>
          <a:xfrm>
            <a:off x="2641600" y="1170932"/>
            <a:ext cx="6234215" cy="5321942"/>
          </a:xfrm>
        </p:spPr>
      </p:pic>
    </p:spTree>
    <p:extLst>
      <p:ext uri="{BB962C8B-B14F-4D97-AF65-F5344CB8AC3E}">
        <p14:creationId xmlns:p14="http://schemas.microsoft.com/office/powerpoint/2010/main" val="302724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 City Hall in </a:t>
            </a:r>
            <a:r>
              <a:rPr lang="en-GB"/>
              <a:t>2012</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6" name="Content Placeholder 5" descr="A colour photo of a large stone built. Gothic style, Victorian Town Hall with a very tall clock tower.">
            <a:extLst>
              <a:ext uri="{FF2B5EF4-FFF2-40B4-BE49-F238E27FC236}">
                <a16:creationId xmlns:a16="http://schemas.microsoft.com/office/drawing/2014/main" id="{E6168BCB-07AB-FEDB-82F3-C956918A3556}"/>
              </a:ext>
            </a:extLst>
          </p:cNvPr>
          <p:cNvPicPr>
            <a:picLocks noGrp="1" noChangeAspect="1"/>
          </p:cNvPicPr>
          <p:nvPr>
            <p:ph idx="1"/>
          </p:nvPr>
        </p:nvPicPr>
        <p:blipFill>
          <a:blip r:embed="rId3"/>
          <a:stretch>
            <a:fillRect/>
          </a:stretch>
        </p:blipFill>
        <p:spPr>
          <a:xfrm>
            <a:off x="1496568" y="1075414"/>
            <a:ext cx="8589264" cy="5726176"/>
          </a:xfrm>
        </p:spPr>
      </p:pic>
    </p:spTree>
    <p:extLst>
      <p:ext uri="{BB962C8B-B14F-4D97-AF65-F5344CB8AC3E}">
        <p14:creationId xmlns:p14="http://schemas.microsoft.com/office/powerpoint/2010/main" val="101336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 Artist’s impression of City Hall</a:t>
            </a:r>
          </a:p>
        </p:txBody>
      </p:sp>
      <p:pic>
        <p:nvPicPr>
          <p:cNvPr id="8" name="Content Placeholder 7" descr="A colour drawing of a very large Gothic style building with lots of windows and a massive clock tower in the centre.">
            <a:extLst>
              <a:ext uri="{FF2B5EF4-FFF2-40B4-BE49-F238E27FC236}">
                <a16:creationId xmlns:a16="http://schemas.microsoft.com/office/drawing/2014/main" id="{3B6326FF-DF9F-346F-D31F-E5DFFD411877}"/>
              </a:ext>
            </a:extLst>
          </p:cNvPr>
          <p:cNvPicPr>
            <a:picLocks noGrp="1" noChangeAspect="1"/>
          </p:cNvPicPr>
          <p:nvPr>
            <p:ph idx="1"/>
          </p:nvPr>
        </p:nvPicPr>
        <p:blipFill>
          <a:blip r:embed="rId3"/>
          <a:stretch>
            <a:fillRect/>
          </a:stretch>
        </p:blipFill>
        <p:spPr>
          <a:xfrm>
            <a:off x="1682496" y="1198474"/>
            <a:ext cx="7717536" cy="5659526"/>
          </a:xfrm>
        </p:spPr>
      </p:pic>
    </p:spTree>
    <p:extLst>
      <p:ext uri="{BB962C8B-B14F-4D97-AF65-F5344CB8AC3E}">
        <p14:creationId xmlns:p14="http://schemas.microsoft.com/office/powerpoint/2010/main" val="42748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46" y="2844710"/>
            <a:ext cx="4088367" cy="184942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6" y="1100040"/>
            <a:ext cx="4651787" cy="18494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 City Hall</a:t>
            </a: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186" y="848893"/>
            <a:ext cx="4364458" cy="163573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6" y="3259703"/>
            <a:ext cx="4256314"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567628" y="1385650"/>
            <a:ext cx="4126382" cy="1200329"/>
          </a:xfrm>
          <a:prstGeom prst="rect">
            <a:avLst/>
          </a:prstGeom>
          <a:noFill/>
        </p:spPr>
        <p:txBody>
          <a:bodyPr wrap="square" rtlCol="0">
            <a:spAutoFit/>
          </a:bodyPr>
          <a:lstStyle/>
          <a:p>
            <a:r>
              <a:rPr lang="en-GB" b="1"/>
              <a:t>In 1869 a plot of land was bought to build a new Town Hall. It was to replace the old one that just wasn't big enough anymore! </a:t>
            </a:r>
            <a:r>
              <a:rPr lang="en-US" b="1"/>
              <a:t>​</a:t>
            </a:r>
          </a:p>
        </p:txBody>
      </p:sp>
      <p:sp>
        <p:nvSpPr>
          <p:cNvPr id="11" name="TextBox 10">
            <a:hlinkClick r:id="rId6"/>
            <a:extLst>
              <a:ext uri="{FF2B5EF4-FFF2-40B4-BE49-F238E27FC236}">
                <a16:creationId xmlns:a16="http://schemas.microsoft.com/office/drawing/2014/main" id="{9A9EE634-CAD0-4B6B-936A-E6B704066081}"/>
              </a:ext>
            </a:extLst>
          </p:cNvPr>
          <p:cNvSpPr txBox="1"/>
          <p:nvPr/>
        </p:nvSpPr>
        <p:spPr>
          <a:xfrm>
            <a:off x="7413955" y="1060754"/>
            <a:ext cx="3856770" cy="1200329"/>
          </a:xfrm>
          <a:prstGeom prst="rect">
            <a:avLst/>
          </a:prstGeom>
          <a:noFill/>
        </p:spPr>
        <p:txBody>
          <a:bodyPr wrap="square" rtlCol="0">
            <a:spAutoFit/>
          </a:bodyPr>
          <a:lstStyle/>
          <a:p>
            <a:r>
              <a:rPr lang="en-GB" b="1"/>
              <a:t>A competition was held to design it - it had to rival the town halls of </a:t>
            </a:r>
            <a:r>
              <a:rPr lang="en-GB" b="1">
                <a:hlinkClick r:id="rId6"/>
              </a:rPr>
              <a:t>Leeds</a:t>
            </a:r>
            <a:r>
              <a:rPr lang="en-GB" b="1"/>
              <a:t> and </a:t>
            </a:r>
            <a:r>
              <a:rPr lang="en-GB" b="1">
                <a:hlinkClick r:id="rId7"/>
              </a:rPr>
              <a:t>Halifax</a:t>
            </a:r>
            <a:r>
              <a:rPr lang="en-GB" b="1"/>
              <a:t>! This was called civic pride.</a:t>
            </a:r>
            <a:endParaRPr lang="en-US" b="1"/>
          </a:p>
        </p:txBody>
      </p:sp>
      <p:sp>
        <p:nvSpPr>
          <p:cNvPr id="12" name="TextBox 11">
            <a:extLst>
              <a:ext uri="{FF2B5EF4-FFF2-40B4-BE49-F238E27FC236}">
                <a16:creationId xmlns:a16="http://schemas.microsoft.com/office/drawing/2014/main" id="{7889F5E4-B2CF-47DA-82F2-477D8CD024E3}"/>
              </a:ext>
            </a:extLst>
          </p:cNvPr>
          <p:cNvSpPr txBox="1"/>
          <p:nvPr/>
        </p:nvSpPr>
        <p:spPr>
          <a:xfrm>
            <a:off x="506186" y="3429000"/>
            <a:ext cx="3756251" cy="1200329"/>
          </a:xfrm>
          <a:prstGeom prst="rect">
            <a:avLst/>
          </a:prstGeom>
          <a:noFill/>
        </p:spPr>
        <p:txBody>
          <a:bodyPr wrap="square" rtlCol="0">
            <a:spAutoFit/>
          </a:bodyPr>
          <a:lstStyle/>
          <a:p>
            <a:r>
              <a:rPr lang="en-GB" b="1"/>
              <a:t>Local architects </a:t>
            </a:r>
            <a:r>
              <a:rPr lang="en-GB" b="1">
                <a:hlinkClick r:id="rId8"/>
              </a:rPr>
              <a:t>Lockwood and Mawson</a:t>
            </a:r>
            <a:r>
              <a:rPr lang="en-GB" b="1"/>
              <a:t> won the competition. Their design beat 30 other firms who entered the competition.</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035437" cy="153571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8552" y="5118418"/>
            <a:ext cx="5035436" cy="15357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106561" y="3214858"/>
            <a:ext cx="3459373" cy="1200329"/>
          </a:xfrm>
          <a:prstGeom prst="rect">
            <a:avLst/>
          </a:prstGeom>
          <a:noFill/>
        </p:spPr>
        <p:txBody>
          <a:bodyPr wrap="square" lIns="91440" tIns="45720" rIns="91440" bIns="45720" rtlCol="0" anchor="t">
            <a:spAutoFit/>
          </a:bodyPr>
          <a:lstStyle/>
          <a:p>
            <a:pPr fontAlgn="base"/>
            <a:r>
              <a:rPr lang="en-GB" b="1"/>
              <a:t>It was built by John Ives and Son of Shipley. It opened on 9th September 1873 at a cost of £100,000.</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1083733" y="5402081"/>
            <a:ext cx="4318000" cy="1200329"/>
          </a:xfrm>
          <a:prstGeom prst="rect">
            <a:avLst/>
          </a:prstGeom>
        </p:spPr>
        <p:txBody>
          <a:bodyPr wrap="square">
            <a:spAutoFit/>
          </a:bodyPr>
          <a:lstStyle/>
          <a:p>
            <a:pPr fontAlgn="base"/>
            <a:r>
              <a:rPr lang="en-GB" b="1">
                <a:solidFill>
                  <a:srgbClr val="000000"/>
                </a:solidFill>
              </a:rPr>
              <a:t>There are </a:t>
            </a:r>
            <a:r>
              <a:rPr lang="en-GB" b="1">
                <a:solidFill>
                  <a:srgbClr val="000000"/>
                </a:solidFill>
                <a:hlinkClick r:id="rId10"/>
              </a:rPr>
              <a:t>35 statues</a:t>
            </a:r>
            <a:r>
              <a:rPr lang="en-GB" b="1">
                <a:solidFill>
                  <a:srgbClr val="000000"/>
                </a:solidFill>
              </a:rPr>
              <a:t> of the Kings and Queens of England on the upper part of the building.  These were </a:t>
            </a:r>
            <a:r>
              <a:rPr lang="en-GB" b="1">
                <a:solidFill>
                  <a:srgbClr val="000000"/>
                </a:solidFill>
                <a:hlinkClick r:id="rId11"/>
              </a:rPr>
              <a:t>restored</a:t>
            </a:r>
            <a:r>
              <a:rPr lang="en-GB" b="1">
                <a:solidFill>
                  <a:srgbClr val="000000"/>
                </a:solidFill>
              </a:rPr>
              <a:t> in 2015-17.</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7020987" y="5421232"/>
            <a:ext cx="4530566" cy="923330"/>
          </a:xfrm>
          <a:prstGeom prst="rect">
            <a:avLst/>
          </a:prstGeom>
        </p:spPr>
        <p:txBody>
          <a:bodyPr wrap="square" lIns="91440" tIns="45720" rIns="91440" bIns="45720" anchor="t">
            <a:spAutoFit/>
          </a:bodyPr>
          <a:lstStyle/>
          <a:p>
            <a:pPr fontAlgn="base"/>
            <a:r>
              <a:rPr lang="en-GB" b="1"/>
              <a:t>It was made bigger in 1905-09. In 1965 it was renamed City Hall, to reflect Bradford’s growing prominence.</a:t>
            </a:r>
            <a:endParaRPr lang="en-US" b="1">
              <a:cs typeface="Arial"/>
            </a:endParaRP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12"/>
          <a:srcRect/>
          <a:stretch/>
        </p:blipFill>
        <p:spPr>
          <a:xfrm>
            <a:off x="4983480" y="3147720"/>
            <a:ext cx="2487168" cy="1823922"/>
          </a:xfrm>
          <a:prstGeom prst="rect">
            <a:avLst/>
          </a:prstGeom>
        </p:spPr>
      </p:pic>
    </p:spTree>
    <p:extLst>
      <p:ext uri="{BB962C8B-B14F-4D97-AF65-F5344CB8AC3E}">
        <p14:creationId xmlns:p14="http://schemas.microsoft.com/office/powerpoint/2010/main" val="14156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2.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National Science and Media Museum in the 1980s</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colour photo of a huge curved concrete building, with a massive panel of windows in the centre.">
            <a:extLst>
              <a:ext uri="{FF2B5EF4-FFF2-40B4-BE49-F238E27FC236}">
                <a16:creationId xmlns:a16="http://schemas.microsoft.com/office/drawing/2014/main" id="{37DFCD5B-9DE7-73E0-DC17-2299B9A3E89B}"/>
              </a:ext>
            </a:extLst>
          </p:cNvPr>
          <p:cNvPicPr>
            <a:picLocks noGrp="1" noChangeAspect="1"/>
          </p:cNvPicPr>
          <p:nvPr>
            <p:ph idx="1"/>
          </p:nvPr>
        </p:nvPicPr>
        <p:blipFill>
          <a:blip r:embed="rId3"/>
          <a:stretch>
            <a:fillRect/>
          </a:stretch>
        </p:blipFill>
        <p:spPr>
          <a:xfrm>
            <a:off x="1929384" y="1592474"/>
            <a:ext cx="7863840" cy="5184892"/>
          </a:xfrm>
        </p:spPr>
      </p:pic>
    </p:spTree>
    <p:extLst>
      <p:ext uri="{BB962C8B-B14F-4D97-AF65-F5344CB8AC3E}">
        <p14:creationId xmlns:p14="http://schemas.microsoft.com/office/powerpoint/2010/main" val="2256569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2.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National Science and Media Museum in 2018</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 name="Content Placeholder 8" descr="A statue of a person in front of a building.">
            <a:extLst>
              <a:ext uri="{FF2B5EF4-FFF2-40B4-BE49-F238E27FC236}">
                <a16:creationId xmlns:a16="http://schemas.microsoft.com/office/drawing/2014/main" id="{51D06BE0-7BE2-287C-AD49-D48642EACA36}"/>
              </a:ext>
            </a:extLst>
          </p:cNvPr>
          <p:cNvPicPr>
            <a:picLocks noGrp="1" noChangeAspect="1"/>
          </p:cNvPicPr>
          <p:nvPr>
            <p:ph idx="1"/>
          </p:nvPr>
        </p:nvPicPr>
        <p:blipFill>
          <a:blip r:embed="rId3"/>
          <a:stretch>
            <a:fillRect/>
          </a:stretch>
        </p:blipFill>
        <p:spPr>
          <a:xfrm>
            <a:off x="2096293" y="1786051"/>
            <a:ext cx="7423263" cy="4948842"/>
          </a:xfrm>
        </p:spPr>
      </p:pic>
    </p:spTree>
    <p:extLst>
      <p:ext uri="{BB962C8B-B14F-4D97-AF65-F5344CB8AC3E}">
        <p14:creationId xmlns:p14="http://schemas.microsoft.com/office/powerpoint/2010/main" val="134504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2. Artist’s impression of the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National Science and Media Museum</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5" name="Content Placeholder 4" descr="A colour drawing of building that curves in an s-shape with a large glass frontage and the words Science + Media Museum.">
            <a:extLst>
              <a:ext uri="{FF2B5EF4-FFF2-40B4-BE49-F238E27FC236}">
                <a16:creationId xmlns:a16="http://schemas.microsoft.com/office/drawing/2014/main" id="{BA487696-0CF2-5314-91E6-E9E616C058B4}"/>
              </a:ext>
            </a:extLst>
          </p:cNvPr>
          <p:cNvPicPr>
            <a:picLocks noGrp="1" noChangeAspect="1"/>
          </p:cNvPicPr>
          <p:nvPr>
            <p:ph idx="1"/>
          </p:nvPr>
        </p:nvPicPr>
        <p:blipFill>
          <a:blip r:embed="rId3"/>
          <a:stretch>
            <a:fillRect/>
          </a:stretch>
        </p:blipFill>
        <p:spPr>
          <a:xfrm>
            <a:off x="193337" y="2331720"/>
            <a:ext cx="11155342" cy="4023360"/>
          </a:xfrm>
        </p:spPr>
      </p:pic>
    </p:spTree>
    <p:extLst>
      <p:ext uri="{BB962C8B-B14F-4D97-AF65-F5344CB8AC3E}">
        <p14:creationId xmlns:p14="http://schemas.microsoft.com/office/powerpoint/2010/main" val="1857433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332" y="3117480"/>
            <a:ext cx="4125081"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73" y="1342281"/>
            <a:ext cx="5058928"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2.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National Science and Media Museum</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601" y="1100040"/>
            <a:ext cx="5260644" cy="16633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6" y="3259703"/>
            <a:ext cx="4523508"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967452" y="1563089"/>
            <a:ext cx="4620548" cy="1200329"/>
          </a:xfrm>
          <a:prstGeom prst="rect">
            <a:avLst/>
          </a:prstGeom>
          <a:noFill/>
        </p:spPr>
        <p:txBody>
          <a:bodyPr wrap="square" lIns="91440" tIns="45720" rIns="91440" bIns="45720" rtlCol="0" anchor="t">
            <a:spAutoFit/>
          </a:bodyPr>
          <a:lstStyle/>
          <a:p>
            <a:r>
              <a:rPr lang="en-GB" b="1">
                <a:ea typeface="+mn-lt"/>
                <a:cs typeface="+mn-lt"/>
              </a:rPr>
              <a:t>The National Museum of Photography, Film and Television opened on 16 June 1983. It specialised in the art and science of images and image-making.</a:t>
            </a:r>
            <a:endParaRPr lang="en-GB" b="1">
              <a:cs typeface="Arial"/>
            </a:endParaRPr>
          </a:p>
        </p:txBody>
      </p:sp>
      <p:sp>
        <p:nvSpPr>
          <p:cNvPr id="11" name="TextBox 10">
            <a:extLst>
              <a:ext uri="{FF2B5EF4-FFF2-40B4-BE49-F238E27FC236}">
                <a16:creationId xmlns:a16="http://schemas.microsoft.com/office/drawing/2014/main" id="{9A9EE634-CAD0-4B6B-936A-E6B704066081}"/>
              </a:ext>
            </a:extLst>
          </p:cNvPr>
          <p:cNvSpPr txBox="1"/>
          <p:nvPr/>
        </p:nvSpPr>
        <p:spPr>
          <a:xfrm>
            <a:off x="6768551" y="1287210"/>
            <a:ext cx="4743093" cy="1200329"/>
          </a:xfrm>
          <a:prstGeom prst="rect">
            <a:avLst/>
          </a:prstGeom>
          <a:noFill/>
        </p:spPr>
        <p:txBody>
          <a:bodyPr wrap="square" rtlCol="0">
            <a:spAutoFit/>
          </a:bodyPr>
          <a:lstStyle/>
          <a:p>
            <a:r>
              <a:rPr lang="en-GB" b="1"/>
              <a:t>It had Europe’s first IMAX screen, which was five storeys high! There were also interactive tv studios and a gallery telling the story of popular photography.</a:t>
            </a:r>
            <a:endParaRPr lang="en-US" b="1"/>
          </a:p>
        </p:txBody>
      </p:sp>
      <p:sp>
        <p:nvSpPr>
          <p:cNvPr id="12" name="TextBox 11">
            <a:extLst>
              <a:ext uri="{FF2B5EF4-FFF2-40B4-BE49-F238E27FC236}">
                <a16:creationId xmlns:a16="http://schemas.microsoft.com/office/drawing/2014/main" id="{7889F5E4-B2CF-47DA-82F2-477D8CD024E3}"/>
              </a:ext>
            </a:extLst>
          </p:cNvPr>
          <p:cNvSpPr txBox="1"/>
          <p:nvPr/>
        </p:nvSpPr>
        <p:spPr>
          <a:xfrm>
            <a:off x="391886" y="3439167"/>
            <a:ext cx="4294908" cy="1477328"/>
          </a:xfrm>
          <a:prstGeom prst="rect">
            <a:avLst/>
          </a:prstGeom>
          <a:noFill/>
        </p:spPr>
        <p:txBody>
          <a:bodyPr wrap="square" lIns="91440" tIns="45720" rIns="91440" bIns="45720" rtlCol="0" anchor="t">
            <a:spAutoFit/>
          </a:bodyPr>
          <a:lstStyle/>
          <a:p>
            <a:r>
              <a:rPr lang="en-GB" b="1"/>
              <a:t>On 1 December 2006 it became the National Media Museum, covering digital technology, including video games. It had the world’s first gallery exploring the impact of the Internet!</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8"/>
            <a:ext cx="5364050" cy="151579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2426" y="4791541"/>
            <a:ext cx="4523508" cy="1756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951913" y="3315814"/>
            <a:ext cx="3905978" cy="923330"/>
          </a:xfrm>
          <a:prstGeom prst="rect">
            <a:avLst/>
          </a:prstGeom>
          <a:noFill/>
        </p:spPr>
        <p:txBody>
          <a:bodyPr wrap="square" rtlCol="0">
            <a:spAutoFit/>
          </a:bodyPr>
          <a:lstStyle/>
          <a:p>
            <a:pPr fontAlgn="base"/>
            <a:r>
              <a:rPr lang="en-GB" b="1"/>
              <a:t>From 1995 until 2014 the museum hosted the Bradford International Film Festival.</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70004" y="5402081"/>
            <a:ext cx="4973596" cy="1200329"/>
          </a:xfrm>
          <a:prstGeom prst="rect">
            <a:avLst/>
          </a:prstGeom>
        </p:spPr>
        <p:txBody>
          <a:bodyPr wrap="square" lIns="91440" tIns="45720" rIns="91440" bIns="45720" anchor="t">
            <a:spAutoFit/>
          </a:bodyPr>
          <a:lstStyle/>
          <a:p>
            <a:pPr fontAlgn="base"/>
            <a:r>
              <a:rPr lang="en-GB" b="1">
                <a:solidFill>
                  <a:srgbClr val="000000"/>
                </a:solidFill>
              </a:rPr>
              <a:t>In 2017 it became the </a:t>
            </a:r>
            <a:r>
              <a:rPr lang="en-GB" b="1">
                <a:solidFill>
                  <a:srgbClr val="000000"/>
                </a:solidFill>
                <a:hlinkClick r:id="rId7"/>
              </a:rPr>
              <a:t>National Science and Media Museum</a:t>
            </a:r>
            <a:r>
              <a:rPr lang="en-GB" b="1">
                <a:solidFill>
                  <a:srgbClr val="000000"/>
                </a:solidFill>
              </a:rPr>
              <a:t>. Over 500,000 people visited in 2017/18, making it the most popular museum outside London. </a:t>
            </a:r>
            <a:r>
              <a:rPr lang="en-US" b="1">
                <a:solidFill>
                  <a:srgbClr val="000000"/>
                </a:solidFill>
              </a:rPr>
              <a:t>​</a:t>
            </a:r>
          </a:p>
        </p:txBody>
      </p:sp>
      <p:sp>
        <p:nvSpPr>
          <p:cNvPr id="20" name="Rectangle 19">
            <a:extLst>
              <a:ext uri="{FF2B5EF4-FFF2-40B4-BE49-F238E27FC236}">
                <a16:creationId xmlns:a16="http://schemas.microsoft.com/office/drawing/2014/main" id="{36C29CA0-89CE-4476-81A3-3796FE5FB7FC}"/>
              </a:ext>
            </a:extLst>
          </p:cNvPr>
          <p:cNvSpPr/>
          <p:nvPr/>
        </p:nvSpPr>
        <p:spPr>
          <a:xfrm>
            <a:off x="7331248" y="5069613"/>
            <a:ext cx="3890748" cy="1200329"/>
          </a:xfrm>
          <a:prstGeom prst="rect">
            <a:avLst/>
          </a:prstGeom>
        </p:spPr>
        <p:txBody>
          <a:bodyPr wrap="square">
            <a:spAutoFit/>
          </a:bodyPr>
          <a:lstStyle/>
          <a:p>
            <a:pPr fontAlgn="base"/>
            <a:r>
              <a:rPr lang="en-GB" b="1"/>
              <a:t>It holds around 3.5 million items, which include the first television footage and the world’s first colour moving pictures.</a:t>
            </a:r>
            <a:endParaRPr lang="en-US" b="1"/>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5009681" y="3511296"/>
            <a:ext cx="2459244" cy="886967"/>
          </a:xfrm>
          <a:prstGeom prst="rect">
            <a:avLst/>
          </a:prstGeom>
        </p:spPr>
      </p:pic>
    </p:spTree>
    <p:extLst>
      <p:ext uri="{BB962C8B-B14F-4D97-AF65-F5344CB8AC3E}">
        <p14:creationId xmlns:p14="http://schemas.microsoft.com/office/powerpoint/2010/main" val="22873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3. Alhambra Theatre in 1925-50 </a:t>
            </a:r>
          </a:p>
        </p:txBody>
      </p:sp>
      <p:pic>
        <p:nvPicPr>
          <p:cNvPr id="10" name="Content Placeholder 9" descr="A black and white photo of the elaborate theatre with people coming and going in front of it and a billboard advertising ' The Great Carmo Circus!'">
            <a:extLst>
              <a:ext uri="{FF2B5EF4-FFF2-40B4-BE49-F238E27FC236}">
                <a16:creationId xmlns:a16="http://schemas.microsoft.com/office/drawing/2014/main" id="{113FDDDF-C170-E09C-1641-35AFA4D84BBE}"/>
              </a:ext>
            </a:extLst>
          </p:cNvPr>
          <p:cNvPicPr>
            <a:picLocks noGrp="1" noChangeAspect="1"/>
          </p:cNvPicPr>
          <p:nvPr>
            <p:ph idx="1"/>
          </p:nvPr>
        </p:nvPicPr>
        <p:blipFill>
          <a:blip r:embed="rId3"/>
          <a:stretch>
            <a:fillRect/>
          </a:stretch>
        </p:blipFill>
        <p:spPr>
          <a:xfrm>
            <a:off x="2302934" y="1341542"/>
            <a:ext cx="7027333" cy="5151332"/>
          </a:xfrm>
        </p:spPr>
      </p:pic>
    </p:spTree>
    <p:extLst>
      <p:ext uri="{BB962C8B-B14F-4D97-AF65-F5344CB8AC3E}">
        <p14:creationId xmlns:p14="http://schemas.microsoft.com/office/powerpoint/2010/main" val="285045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C576-2106-4D3A-B3DD-9300D67D53D6}"/>
              </a:ext>
            </a:extLst>
          </p:cNvPr>
          <p:cNvSpPr>
            <a:spLocks noGrp="1"/>
          </p:cNvSpPr>
          <p:nvPr>
            <p:ph type="title"/>
          </p:nvPr>
        </p:nvSpPr>
        <p:spPr>
          <a:xfrm>
            <a:off x="1147864" y="357275"/>
            <a:ext cx="9439956" cy="710288"/>
          </a:xfrm>
        </p:spPr>
        <p:txBody>
          <a:bodyPr/>
          <a:lstStyle/>
          <a:p>
            <a:r>
              <a:rPr lang="en-GB"/>
              <a:t>Additional resources to support this PowerPoint</a:t>
            </a:r>
          </a:p>
        </p:txBody>
      </p:sp>
      <p:sp>
        <p:nvSpPr>
          <p:cNvPr id="3" name="Content Placeholder 2">
            <a:extLst>
              <a:ext uri="{FF2B5EF4-FFF2-40B4-BE49-F238E27FC236}">
                <a16:creationId xmlns:a16="http://schemas.microsoft.com/office/drawing/2014/main" id="{60A11CEC-3B46-4DF5-8F3E-0FA9FE567F15}"/>
              </a:ext>
            </a:extLst>
          </p:cNvPr>
          <p:cNvSpPr>
            <a:spLocks noGrp="1"/>
          </p:cNvSpPr>
          <p:nvPr>
            <p:ph idx="1"/>
          </p:nvPr>
        </p:nvSpPr>
        <p:spPr>
          <a:xfrm>
            <a:off x="381884" y="2983772"/>
            <a:ext cx="10737873" cy="2893245"/>
          </a:xfrm>
        </p:spPr>
        <p:txBody>
          <a:bodyPr lIns="0" tIns="45720" rIns="90000" bIns="45720" anchor="t"/>
          <a:lstStyle/>
          <a:p>
            <a:pPr fontAlgn="base"/>
            <a:r>
              <a:rPr lang="en-GB" dirty="0">
                <a:hlinkClick r:id="rId2"/>
              </a:rPr>
              <a:t>Paper Trail Map</a:t>
            </a:r>
            <a:r>
              <a:rPr lang="en-GB" dirty="0"/>
              <a:t>​</a:t>
            </a:r>
          </a:p>
          <a:p>
            <a:pPr fontAlgn="base"/>
            <a:r>
              <a:rPr lang="en-GB" dirty="0">
                <a:hlinkClick r:id="rId3"/>
              </a:rPr>
              <a:t>Trail Map – Cut-out and place trail buildings</a:t>
            </a:r>
            <a:endParaRPr lang="en-GB" dirty="0"/>
          </a:p>
          <a:p>
            <a:pPr fontAlgn="base"/>
            <a:r>
              <a:rPr lang="en-GB" dirty="0">
                <a:hlinkClick r:id="rId4"/>
              </a:rPr>
              <a:t>Interactive Trail </a:t>
            </a:r>
            <a:r>
              <a:rPr lang="en-GB" dirty="0" err="1">
                <a:hlinkClick r:id="rId4"/>
              </a:rPr>
              <a:t>StoryMap</a:t>
            </a:r>
            <a:r>
              <a:rPr lang="en-GB" dirty="0"/>
              <a:t>​</a:t>
            </a:r>
          </a:p>
          <a:p>
            <a:pPr fontAlgn="base"/>
            <a:r>
              <a:rPr lang="en-GB" dirty="0">
                <a:hlinkClick r:id="rId5"/>
              </a:rPr>
              <a:t>Cut-out models of the 10 trail buildings</a:t>
            </a:r>
            <a:r>
              <a:rPr lang="en-GB" dirty="0"/>
              <a:t>​</a:t>
            </a:r>
            <a:endParaRPr lang="en-GB" dirty="0">
              <a:cs typeface="Arial"/>
              <a:hlinkClick r:id="rId6"/>
            </a:endParaRPr>
          </a:p>
          <a:p>
            <a:pPr fontAlgn="base"/>
            <a:r>
              <a:rPr lang="en-GB" dirty="0">
                <a:hlinkClick r:id="rId7"/>
              </a:rPr>
              <a:t>A short history of Bradford</a:t>
            </a:r>
            <a:endParaRPr lang="en-GB" dirty="0">
              <a:cs typeface="Arial"/>
              <a:hlinkClick r:id="rId8"/>
            </a:endParaRPr>
          </a:p>
          <a:p>
            <a:endParaRPr lang="en-GB" dirty="0"/>
          </a:p>
        </p:txBody>
      </p:sp>
      <p:pic>
        <p:nvPicPr>
          <p:cNvPr id="11" name="Picture 10">
            <a:extLst>
              <a:ext uri="{FF2B5EF4-FFF2-40B4-BE49-F238E27FC236}">
                <a16:creationId xmlns:a16="http://schemas.microsoft.com/office/drawing/2014/main" id="{6B7B994F-39F9-4B5E-9642-D8C10B2FFB32}"/>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122464" y="1372015"/>
            <a:ext cx="11495314" cy="857859"/>
          </a:xfrm>
          <a:prstGeom prst="rect">
            <a:avLst/>
          </a:prstGeom>
        </p:spPr>
      </p:pic>
    </p:spTree>
    <p:extLst>
      <p:ext uri="{BB962C8B-B14F-4D97-AF65-F5344CB8AC3E}">
        <p14:creationId xmlns:p14="http://schemas.microsoft.com/office/powerpoint/2010/main" val="1940259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3. Alhambra Theatre in 2005 </a:t>
            </a:r>
          </a:p>
        </p:txBody>
      </p:sp>
      <p:pic>
        <p:nvPicPr>
          <p:cNvPr id="6" name="Content Placeholder 5" descr="A colour photo of a stone building with a dome on pillars at one end  and a more 'modern' looking colourful glazed extension at the other end.">
            <a:extLst>
              <a:ext uri="{FF2B5EF4-FFF2-40B4-BE49-F238E27FC236}">
                <a16:creationId xmlns:a16="http://schemas.microsoft.com/office/drawing/2014/main" id="{C0ADB5F0-DB7A-09E4-A002-93E24A30C05D}"/>
              </a:ext>
            </a:extLst>
          </p:cNvPr>
          <p:cNvPicPr>
            <a:picLocks noGrp="1" noChangeAspect="1"/>
          </p:cNvPicPr>
          <p:nvPr>
            <p:ph idx="1"/>
          </p:nvPr>
        </p:nvPicPr>
        <p:blipFill>
          <a:blip r:embed="rId3"/>
          <a:stretch>
            <a:fillRect/>
          </a:stretch>
        </p:blipFill>
        <p:spPr>
          <a:xfrm>
            <a:off x="1545336" y="1165151"/>
            <a:ext cx="8375904" cy="5583936"/>
          </a:xfrm>
        </p:spPr>
      </p:pic>
    </p:spTree>
    <p:extLst>
      <p:ext uri="{BB962C8B-B14F-4D97-AF65-F5344CB8AC3E}">
        <p14:creationId xmlns:p14="http://schemas.microsoft.com/office/powerpoint/2010/main" val="2061237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7" y="365126"/>
            <a:ext cx="10545300"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3. Artist’s impression of the Alhambra Theatre </a:t>
            </a:r>
          </a:p>
        </p:txBody>
      </p:sp>
      <p:pic>
        <p:nvPicPr>
          <p:cNvPr id="8" name="Content Placeholder 7" descr="A colour drawing of a large building with a large dome supported by stone columns at one end of it.">
            <a:extLst>
              <a:ext uri="{FF2B5EF4-FFF2-40B4-BE49-F238E27FC236}">
                <a16:creationId xmlns:a16="http://schemas.microsoft.com/office/drawing/2014/main" id="{EB00C04F-D7F2-B821-49F9-D521278DD5F0}"/>
              </a:ext>
            </a:extLst>
          </p:cNvPr>
          <p:cNvPicPr>
            <a:picLocks noGrp="1" noChangeAspect="1"/>
          </p:cNvPicPr>
          <p:nvPr>
            <p:ph idx="1"/>
          </p:nvPr>
        </p:nvPicPr>
        <p:blipFill>
          <a:blip r:embed="rId3"/>
          <a:stretch>
            <a:fillRect/>
          </a:stretch>
        </p:blipFill>
        <p:spPr>
          <a:xfrm>
            <a:off x="2633472" y="1733582"/>
            <a:ext cx="5804186" cy="5045772"/>
          </a:xfrm>
        </p:spPr>
      </p:pic>
    </p:spTree>
    <p:extLst>
      <p:ext uri="{BB962C8B-B14F-4D97-AF65-F5344CB8AC3E}">
        <p14:creationId xmlns:p14="http://schemas.microsoft.com/office/powerpoint/2010/main" val="214270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46" y="3117480"/>
            <a:ext cx="4088367" cy="166337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694" y="1342281"/>
            <a:ext cx="5364050"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3. Alhambra Theatre </a:t>
            </a: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186" y="1100040"/>
            <a:ext cx="4364458" cy="16633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379081"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453243" y="1563089"/>
            <a:ext cx="4845957" cy="1200329"/>
          </a:xfrm>
          <a:prstGeom prst="rect">
            <a:avLst/>
          </a:prstGeom>
          <a:noFill/>
        </p:spPr>
        <p:txBody>
          <a:bodyPr wrap="square" lIns="91440" tIns="45720" rIns="91440" bIns="45720" rtlCol="0" anchor="t">
            <a:spAutoFit/>
          </a:bodyPr>
          <a:lstStyle/>
          <a:p>
            <a:r>
              <a:rPr lang="en-GB" b="1"/>
              <a:t>The Alhambra Theatre is named after the </a:t>
            </a:r>
            <a:r>
              <a:rPr lang="en-GB" b="1">
                <a:hlinkClick r:id="rId6"/>
              </a:rPr>
              <a:t>Alhambra Palace</a:t>
            </a:r>
            <a:r>
              <a:rPr lang="en-GB" b="1"/>
              <a:t> in Granada, Spain, which was the place of residence of the Emir of the Emirate of Granada.</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7413954" y="1287210"/>
            <a:ext cx="3753860" cy="1200329"/>
          </a:xfrm>
          <a:prstGeom prst="rect">
            <a:avLst/>
          </a:prstGeom>
          <a:noFill/>
        </p:spPr>
        <p:txBody>
          <a:bodyPr wrap="square" lIns="91440" tIns="45720" rIns="91440" bIns="45720" rtlCol="0" anchor="t">
            <a:spAutoFit/>
          </a:bodyPr>
          <a:lstStyle/>
          <a:p>
            <a:r>
              <a:rPr lang="en-GB" b="1"/>
              <a:t>It was built in 1913 at a cost of £20,000 for theatre ‘impresario’ </a:t>
            </a:r>
            <a:r>
              <a:rPr lang="en-GB" b="1">
                <a:hlinkClick r:id="rId7"/>
              </a:rPr>
              <a:t>Francis Laidler</a:t>
            </a:r>
            <a:r>
              <a:rPr lang="en-GB" b="1"/>
              <a:t>. It opened on 18 March 1914. </a:t>
            </a:r>
            <a:endParaRPr lang="en-US" b="1">
              <a:cs typeface="Arial"/>
            </a:endParaRPr>
          </a:p>
        </p:txBody>
      </p:sp>
      <p:sp>
        <p:nvSpPr>
          <p:cNvPr id="12" name="TextBox 11">
            <a:extLst>
              <a:ext uri="{FF2B5EF4-FFF2-40B4-BE49-F238E27FC236}">
                <a16:creationId xmlns:a16="http://schemas.microsoft.com/office/drawing/2014/main" id="{7889F5E4-B2CF-47DA-82F2-477D8CD024E3}"/>
              </a:ext>
            </a:extLst>
          </p:cNvPr>
          <p:cNvSpPr txBox="1"/>
          <p:nvPr/>
        </p:nvSpPr>
        <p:spPr>
          <a:xfrm>
            <a:off x="506186" y="3429000"/>
            <a:ext cx="3927501" cy="1477328"/>
          </a:xfrm>
          <a:prstGeom prst="rect">
            <a:avLst/>
          </a:prstGeom>
          <a:noFill/>
        </p:spPr>
        <p:txBody>
          <a:bodyPr wrap="square" lIns="91440" tIns="45720" rIns="91440" bIns="45720" rtlCol="0" anchor="t">
            <a:spAutoFit/>
          </a:bodyPr>
          <a:lstStyle/>
          <a:p>
            <a:r>
              <a:rPr lang="en-GB" b="1"/>
              <a:t>Francis Laider became known as the King of Pantomime and the Alhambra has hosted 'Pantos' throughout its history - and still does today!  </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364050" cy="134058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8551" y="5134919"/>
            <a:ext cx="4797383" cy="141309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017618" y="3315333"/>
            <a:ext cx="3705222" cy="1200329"/>
          </a:xfrm>
          <a:prstGeom prst="rect">
            <a:avLst/>
          </a:prstGeom>
          <a:noFill/>
        </p:spPr>
        <p:txBody>
          <a:bodyPr wrap="square" rtlCol="0">
            <a:spAutoFit/>
          </a:bodyPr>
          <a:lstStyle/>
          <a:p>
            <a:pPr fontAlgn="base"/>
            <a:r>
              <a:rPr lang="en-GB" b="1"/>
              <a:t>The dressing rooms for the performers had all the latest 'mod-cons' - hot and cold water, as well as gas and electric light!</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27177" y="5443244"/>
            <a:ext cx="4973596" cy="923330"/>
          </a:xfrm>
          <a:prstGeom prst="rect">
            <a:avLst/>
          </a:prstGeom>
        </p:spPr>
        <p:txBody>
          <a:bodyPr wrap="square" lIns="91440" tIns="45720" rIns="91440" bIns="45720" anchor="t">
            <a:spAutoFit/>
          </a:bodyPr>
          <a:lstStyle/>
          <a:p>
            <a:pPr fontAlgn="base"/>
            <a:r>
              <a:rPr lang="en-GB" b="1">
                <a:solidFill>
                  <a:srgbClr val="000000"/>
                </a:solidFill>
              </a:rPr>
              <a:t>In 1964, Bradford City Council bought the Alhambra for £78,900. It underwent a major refurbishment in 1986.</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946585" y="5410799"/>
            <a:ext cx="4513465" cy="923330"/>
          </a:xfrm>
          <a:prstGeom prst="rect">
            <a:avLst/>
          </a:prstGeom>
        </p:spPr>
        <p:txBody>
          <a:bodyPr wrap="square">
            <a:spAutoFit/>
          </a:bodyPr>
          <a:lstStyle/>
          <a:p>
            <a:pPr fontAlgn="base"/>
            <a:r>
              <a:rPr lang="en-GB" b="1"/>
              <a:t>Today it is a receiving house for large-scale touring theatre of all types and the main house seats 1,456.</a:t>
            </a:r>
            <a:endParaRPr lang="en-US" b="1"/>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983480" y="3038373"/>
            <a:ext cx="2313432" cy="1876008"/>
          </a:xfrm>
          <a:prstGeom prst="rect">
            <a:avLst/>
          </a:prstGeom>
        </p:spPr>
      </p:pic>
    </p:spTree>
    <p:extLst>
      <p:ext uri="{BB962C8B-B14F-4D97-AF65-F5344CB8AC3E}">
        <p14:creationId xmlns:p14="http://schemas.microsoft.com/office/powerpoint/2010/main" val="31951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4.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Bradford Live in 1976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colour photo showing a large cinema with impressive domed towers at it's corners and a billboard in front displaying the names of the films that were showing at the time (1976).">
            <a:extLst>
              <a:ext uri="{FF2B5EF4-FFF2-40B4-BE49-F238E27FC236}">
                <a16:creationId xmlns:a16="http://schemas.microsoft.com/office/drawing/2014/main" id="{7E5B1B60-04AC-8403-13F9-2DE61BB74B12}"/>
              </a:ext>
            </a:extLst>
          </p:cNvPr>
          <p:cNvPicPr>
            <a:picLocks noGrp="1" noChangeAspect="1"/>
          </p:cNvPicPr>
          <p:nvPr>
            <p:ph idx="1"/>
          </p:nvPr>
        </p:nvPicPr>
        <p:blipFill rotWithShape="1">
          <a:blip r:embed="rId3"/>
          <a:srcRect t="4605"/>
          <a:stretch/>
        </p:blipFill>
        <p:spPr>
          <a:xfrm>
            <a:off x="1879601" y="1557866"/>
            <a:ext cx="7846150" cy="4935007"/>
          </a:xfrm>
        </p:spPr>
      </p:pic>
    </p:spTree>
    <p:extLst>
      <p:ext uri="{BB962C8B-B14F-4D97-AF65-F5344CB8AC3E}">
        <p14:creationId xmlns:p14="http://schemas.microsoft.com/office/powerpoint/2010/main" val="2577461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4.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Bradford Live in 2012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5" name="Content Placeholder 4" descr="A building being renovated, surrounded by scaffolding and covered with clear plastic sheeting. The tops of two domes can just be seen peeking out above the sheeting.&#10;">
            <a:extLst>
              <a:ext uri="{FF2B5EF4-FFF2-40B4-BE49-F238E27FC236}">
                <a16:creationId xmlns:a16="http://schemas.microsoft.com/office/drawing/2014/main" id="{D4499522-B8F7-2191-3447-735C4192AA8C}"/>
              </a:ext>
            </a:extLst>
          </p:cNvPr>
          <p:cNvPicPr>
            <a:picLocks noGrp="1" noChangeAspect="1"/>
          </p:cNvPicPr>
          <p:nvPr>
            <p:ph idx="1"/>
          </p:nvPr>
        </p:nvPicPr>
        <p:blipFill rotWithShape="1">
          <a:blip r:embed="rId3"/>
          <a:srcRect b="9983"/>
          <a:stretch/>
        </p:blipFill>
        <p:spPr>
          <a:xfrm>
            <a:off x="1973141" y="1379445"/>
            <a:ext cx="7790106" cy="5403095"/>
          </a:xfrm>
        </p:spPr>
      </p:pic>
    </p:spTree>
    <p:extLst>
      <p:ext uri="{BB962C8B-B14F-4D97-AF65-F5344CB8AC3E}">
        <p14:creationId xmlns:p14="http://schemas.microsoft.com/office/powerpoint/2010/main" val="3208135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4. Artist’s impression of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Bradford Live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colour drawing of a large 1930s style building with elaborate domes at either end of it.">
            <a:extLst>
              <a:ext uri="{FF2B5EF4-FFF2-40B4-BE49-F238E27FC236}">
                <a16:creationId xmlns:a16="http://schemas.microsoft.com/office/drawing/2014/main" id="{EC1B8104-7288-EFB6-C142-7087BAEFB1DA}"/>
              </a:ext>
            </a:extLst>
          </p:cNvPr>
          <p:cNvPicPr>
            <a:picLocks noGrp="1" noChangeAspect="1"/>
          </p:cNvPicPr>
          <p:nvPr>
            <p:ph idx="1"/>
          </p:nvPr>
        </p:nvPicPr>
        <p:blipFill>
          <a:blip r:embed="rId3"/>
          <a:stretch>
            <a:fillRect/>
          </a:stretch>
        </p:blipFill>
        <p:spPr>
          <a:xfrm>
            <a:off x="745339" y="1075414"/>
            <a:ext cx="10072013" cy="5647042"/>
          </a:xfrm>
        </p:spPr>
      </p:pic>
    </p:spTree>
    <p:extLst>
      <p:ext uri="{BB962C8B-B14F-4D97-AF65-F5344CB8AC3E}">
        <p14:creationId xmlns:p14="http://schemas.microsoft.com/office/powerpoint/2010/main" val="3377161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114" y="3117480"/>
            <a:ext cx="4305299"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5675468"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4.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Bradford Live</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533" y="865414"/>
            <a:ext cx="4335401" cy="175647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604657"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5364050" cy="1200329"/>
          </a:xfrm>
          <a:prstGeom prst="rect">
            <a:avLst/>
          </a:prstGeom>
          <a:noFill/>
        </p:spPr>
        <p:txBody>
          <a:bodyPr wrap="square" rtlCol="0">
            <a:spAutoFit/>
          </a:bodyPr>
          <a:lstStyle/>
          <a:p>
            <a:r>
              <a:rPr lang="en-GB" b="1"/>
              <a:t>This building was originally called the New Victoria. It opened in 1930 as a ‘super cinema’ and theatre/concert hall with a ballroom and restaurant. </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7609114" y="1161438"/>
            <a:ext cx="3956820" cy="1200329"/>
          </a:xfrm>
          <a:prstGeom prst="rect">
            <a:avLst/>
          </a:prstGeom>
          <a:noFill/>
        </p:spPr>
        <p:txBody>
          <a:bodyPr wrap="square" lIns="91440" tIns="45720" rIns="91440" bIns="45720" rtlCol="0" anchor="t">
            <a:spAutoFit/>
          </a:bodyPr>
          <a:lstStyle/>
          <a:p>
            <a:r>
              <a:rPr lang="en-GB" b="1"/>
              <a:t>Its 3,318 auditorium, 450 square feet ballroom and a 200-seat restaurant made it the largest cinema outside of London!</a:t>
            </a:r>
            <a:endParaRPr lang="en-US" b="1"/>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16646"/>
            <a:ext cx="4395717" cy="1477328"/>
          </a:xfrm>
          <a:prstGeom prst="rect">
            <a:avLst/>
          </a:prstGeom>
          <a:noFill/>
        </p:spPr>
        <p:txBody>
          <a:bodyPr wrap="square" rtlCol="0">
            <a:spAutoFit/>
          </a:bodyPr>
          <a:lstStyle/>
          <a:p>
            <a:r>
              <a:rPr lang="en-GB" b="1"/>
              <a:t>It was designed by the architect William Illingworth in ‘</a:t>
            </a:r>
            <a:r>
              <a:rPr lang="en-GB" b="1">
                <a:hlinkClick r:id="rId6"/>
              </a:rPr>
              <a:t>Classical Renaissance</a:t>
            </a:r>
            <a:r>
              <a:rPr lang="en-GB" b="1"/>
              <a:t>’ style designed to fit in with the nearby Bradford Alhambra. It cost £250,000 to build. </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364050"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489" y="4770507"/>
            <a:ext cx="4453445" cy="1756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837714" y="3315333"/>
            <a:ext cx="3885126" cy="923330"/>
          </a:xfrm>
          <a:prstGeom prst="rect">
            <a:avLst/>
          </a:prstGeom>
          <a:noFill/>
        </p:spPr>
        <p:txBody>
          <a:bodyPr wrap="square" rtlCol="0">
            <a:spAutoFit/>
          </a:bodyPr>
          <a:lstStyle/>
          <a:p>
            <a:pPr fontAlgn="base"/>
            <a:r>
              <a:rPr lang="en-GB" b="1"/>
              <a:t>In 1950 it changed its name to Gaumont. It closed in 1968 for a big refurbishment.</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70004" y="5402081"/>
            <a:ext cx="4973596" cy="1200329"/>
          </a:xfrm>
          <a:prstGeom prst="rect">
            <a:avLst/>
          </a:prstGeom>
        </p:spPr>
        <p:txBody>
          <a:bodyPr wrap="square" lIns="91440" tIns="45720" rIns="91440" bIns="45720" anchor="t">
            <a:spAutoFit/>
          </a:bodyPr>
          <a:lstStyle/>
          <a:p>
            <a:pPr fontAlgn="base"/>
            <a:r>
              <a:rPr lang="en-GB" b="1"/>
              <a:t>The cinemas re-opened on 21 August 1969, under the name ODEON. They closed in July 2000, leaving the building under threat of being demolished. </a:t>
            </a:r>
            <a:r>
              <a:rPr lang="en-US" b="1">
                <a:solidFill>
                  <a:srgbClr val="000000"/>
                </a:solidFill>
              </a:rPr>
              <a:t>​</a:t>
            </a:r>
          </a:p>
        </p:txBody>
      </p:sp>
      <p:sp>
        <p:nvSpPr>
          <p:cNvPr id="20" name="Rectangle 19">
            <a:extLst>
              <a:ext uri="{FF2B5EF4-FFF2-40B4-BE49-F238E27FC236}">
                <a16:creationId xmlns:a16="http://schemas.microsoft.com/office/drawing/2014/main" id="{36C29CA0-89CE-4476-81A3-3796FE5FB7FC}"/>
              </a:ext>
            </a:extLst>
          </p:cNvPr>
          <p:cNvSpPr/>
          <p:nvPr/>
        </p:nvSpPr>
        <p:spPr>
          <a:xfrm>
            <a:off x="7290522" y="4964954"/>
            <a:ext cx="4077016" cy="1477328"/>
          </a:xfrm>
          <a:prstGeom prst="rect">
            <a:avLst/>
          </a:prstGeom>
        </p:spPr>
        <p:txBody>
          <a:bodyPr wrap="square">
            <a:spAutoFit/>
          </a:bodyPr>
          <a:lstStyle/>
          <a:p>
            <a:pPr fontAlgn="base"/>
            <a:r>
              <a:rPr lang="en-GB" b="1"/>
              <a:t>It was saved by </a:t>
            </a:r>
            <a:r>
              <a:rPr lang="en-GB" b="1">
                <a:hlinkClick r:id="rId8"/>
              </a:rPr>
              <a:t>Bradford Live</a:t>
            </a:r>
            <a:r>
              <a:rPr lang="en-GB" b="1"/>
              <a:t>, a not-for-profit charitable company. They are converting it into a live entertainment venue, which is expected to open in 2024.</a:t>
            </a:r>
            <a:endParaRPr lang="en-US" b="1"/>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931359" y="3177956"/>
            <a:ext cx="2502713" cy="1403188"/>
          </a:xfrm>
          <a:prstGeom prst="rect">
            <a:avLst/>
          </a:prstGeom>
        </p:spPr>
      </p:pic>
    </p:spTree>
    <p:extLst>
      <p:ext uri="{BB962C8B-B14F-4D97-AF65-F5344CB8AC3E}">
        <p14:creationId xmlns:p14="http://schemas.microsoft.com/office/powerpoint/2010/main" val="392485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5.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Wool Exchange in 1988</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black and white photo of a large, impressive Gothic stone building.">
            <a:extLst>
              <a:ext uri="{FF2B5EF4-FFF2-40B4-BE49-F238E27FC236}">
                <a16:creationId xmlns:a16="http://schemas.microsoft.com/office/drawing/2014/main" id="{342DCFBB-80E0-F985-A324-C29DA75092D4}"/>
              </a:ext>
            </a:extLst>
          </p:cNvPr>
          <p:cNvPicPr>
            <a:picLocks noGrp="1" noChangeAspect="1"/>
          </p:cNvPicPr>
          <p:nvPr>
            <p:ph idx="1"/>
          </p:nvPr>
        </p:nvPicPr>
        <p:blipFill>
          <a:blip r:embed="rId3"/>
          <a:stretch>
            <a:fillRect/>
          </a:stretch>
        </p:blipFill>
        <p:spPr>
          <a:xfrm>
            <a:off x="3539066" y="1233032"/>
            <a:ext cx="4516798" cy="5506974"/>
          </a:xfrm>
        </p:spPr>
      </p:pic>
    </p:spTree>
    <p:extLst>
      <p:ext uri="{BB962C8B-B14F-4D97-AF65-F5344CB8AC3E}">
        <p14:creationId xmlns:p14="http://schemas.microsoft.com/office/powerpoint/2010/main" val="3981852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5.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Wool Exchange in 2005</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6" name="Content Placeholder 5" descr="A stone built Gothic style building with massive arched doorways and a tall clock tower.">
            <a:extLst>
              <a:ext uri="{FF2B5EF4-FFF2-40B4-BE49-F238E27FC236}">
                <a16:creationId xmlns:a16="http://schemas.microsoft.com/office/drawing/2014/main" id="{BA395977-93EF-5475-BF3D-92E7FBD69E91}"/>
              </a:ext>
            </a:extLst>
          </p:cNvPr>
          <p:cNvPicPr>
            <a:picLocks noGrp="1" noChangeAspect="1"/>
          </p:cNvPicPr>
          <p:nvPr>
            <p:ph idx="1"/>
          </p:nvPr>
        </p:nvPicPr>
        <p:blipFill>
          <a:blip r:embed="rId3"/>
          <a:stretch>
            <a:fillRect/>
          </a:stretch>
        </p:blipFill>
        <p:spPr>
          <a:xfrm>
            <a:off x="3704114" y="1075414"/>
            <a:ext cx="3766534" cy="5649801"/>
          </a:xfrm>
        </p:spPr>
      </p:pic>
    </p:spTree>
    <p:extLst>
      <p:ext uri="{BB962C8B-B14F-4D97-AF65-F5344CB8AC3E}">
        <p14:creationId xmlns:p14="http://schemas.microsoft.com/office/powerpoint/2010/main" val="1486940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5. Artist’s impression of the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Wool Exchange</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colour drawing of a large, ornate, Gothic style building with a large clock tower in the middle.">
            <a:extLst>
              <a:ext uri="{FF2B5EF4-FFF2-40B4-BE49-F238E27FC236}">
                <a16:creationId xmlns:a16="http://schemas.microsoft.com/office/drawing/2014/main" id="{539AB1BF-09C1-A94F-4174-83B332CCC134}"/>
              </a:ext>
            </a:extLst>
          </p:cNvPr>
          <p:cNvPicPr>
            <a:picLocks noGrp="1" noChangeAspect="1"/>
          </p:cNvPicPr>
          <p:nvPr>
            <p:ph idx="1"/>
          </p:nvPr>
        </p:nvPicPr>
        <p:blipFill>
          <a:blip r:embed="rId3"/>
          <a:stretch>
            <a:fillRect/>
          </a:stretch>
        </p:blipFill>
        <p:spPr>
          <a:xfrm>
            <a:off x="4219120" y="1105229"/>
            <a:ext cx="2780506" cy="5752771"/>
          </a:xfrm>
        </p:spPr>
      </p:pic>
    </p:spTree>
    <p:extLst>
      <p:ext uri="{BB962C8B-B14F-4D97-AF65-F5344CB8AC3E}">
        <p14:creationId xmlns:p14="http://schemas.microsoft.com/office/powerpoint/2010/main" val="149931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257" r="15257"/>
          <a:stretch>
            <a:fillRect/>
          </a:stretch>
        </p:blipFill>
        <p:spPr>
          <a:xfrm>
            <a:off x="397577" y="378429"/>
            <a:ext cx="5208763" cy="6489714"/>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p:txBody>
          <a:bodyPr lIns="0" tIns="45720" rIns="90000" bIns="45720" anchor="t"/>
          <a:lstStyle/>
          <a:p>
            <a:r>
              <a:rPr lang="en-GB">
                <a:latin typeface="Arial"/>
                <a:cs typeface="Arial"/>
              </a:rPr>
              <a:t>How to use this PPT</a:t>
            </a:r>
            <a:endParaRPr lang="en-US">
              <a:latin typeface="Arial"/>
            </a:endParaRPr>
          </a:p>
        </p:txBody>
      </p:sp>
      <p:sp>
        <p:nvSpPr>
          <p:cNvPr id="18" name="TextBox 17">
            <a:extLst>
              <a:ext uri="{FF2B5EF4-FFF2-40B4-BE49-F238E27FC236}">
                <a16:creationId xmlns:a16="http://schemas.microsoft.com/office/drawing/2014/main" id="{E420E280-14FB-1CEC-5A1F-848B16A63E62}"/>
              </a:ext>
            </a:extLst>
          </p:cNvPr>
          <p:cNvSpPr txBox="1"/>
          <p:nvPr/>
        </p:nvSpPr>
        <p:spPr>
          <a:xfrm>
            <a:off x="543060" y="1406704"/>
            <a:ext cx="469152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This PPT is designed to provide you, the teacher, with all the information you need to teach your pupils about 10 of Bradford's most historic buildings.</a:t>
            </a:r>
          </a:p>
          <a:p>
            <a:endParaRPr lang="en-US">
              <a:cs typeface="Arial"/>
            </a:endParaRPr>
          </a:p>
          <a:p>
            <a:r>
              <a:rPr lang="en-US" dirty="0">
                <a:cs typeface="Arial"/>
              </a:rPr>
              <a:t>The slides in this PPT are intended for use in the classroom. </a:t>
            </a:r>
            <a:r>
              <a:rPr lang="en-US" dirty="0">
                <a:ea typeface="+mn-lt"/>
                <a:cs typeface="+mn-lt"/>
              </a:rPr>
              <a:t>You will find information and discussion slides, as well as activities to do with your class. </a:t>
            </a:r>
            <a:r>
              <a:rPr lang="en-US" dirty="0">
                <a:cs typeface="Arial"/>
              </a:rPr>
              <a:t> You can use all, or some of the slides, and you can edit them to meet the needs of your pupils.  In the notes section underneath some of the slides, you will find additional information for teachers.  </a:t>
            </a:r>
            <a:endParaRPr lang="en-US" dirty="0"/>
          </a:p>
          <a:p>
            <a:endParaRPr lang="en-US">
              <a:cs typeface="Arial"/>
            </a:endParaRPr>
          </a:p>
          <a:p>
            <a:r>
              <a:rPr lang="en-US" dirty="0">
                <a:cs typeface="Arial"/>
              </a:rPr>
              <a:t>This PPT is intended to be used along with the Bradford City Heritage Trail and digital </a:t>
            </a:r>
            <a:r>
              <a:rPr lang="en-US" dirty="0">
                <a:cs typeface="Arial"/>
                <a:hlinkClick r:id="rId4"/>
              </a:rPr>
              <a:t>StoryMap</a:t>
            </a:r>
            <a:r>
              <a:rPr lang="en-US" dirty="0">
                <a:cs typeface="Arial"/>
              </a:rPr>
              <a:t>.</a:t>
            </a: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6096000" y="1334592"/>
            <a:ext cx="5201705" cy="4569058"/>
          </a:xfrm>
        </p:spPr>
        <p:txBody>
          <a:bodyPr lIns="0" tIns="45720" rIns="90000" bIns="45720" anchor="t"/>
          <a:lstStyle/>
          <a:p>
            <a:r>
              <a:rPr lang="en-GB" b="1" dirty="0">
                <a:cs typeface="Arial"/>
              </a:rPr>
              <a:t>Contents</a:t>
            </a:r>
          </a:p>
          <a:p>
            <a:r>
              <a:rPr lang="en-GB" sz="2400" dirty="0">
                <a:ea typeface="+mn-lt"/>
                <a:cs typeface="+mn-lt"/>
              </a:rPr>
              <a:t>Supporting resources</a:t>
            </a:r>
          </a:p>
          <a:p>
            <a:r>
              <a:rPr lang="en-GB" sz="2400" dirty="0">
                <a:ea typeface="+mn-lt"/>
                <a:cs typeface="+mn-lt"/>
              </a:rPr>
              <a:t>Learning objectives </a:t>
            </a:r>
          </a:p>
          <a:p>
            <a:r>
              <a:rPr lang="en-GB" sz="2400" dirty="0">
                <a:ea typeface="+mn-lt"/>
                <a:cs typeface="+mn-lt"/>
              </a:rPr>
              <a:t>Activity – Location, Location, Location</a:t>
            </a:r>
          </a:p>
          <a:p>
            <a:r>
              <a:rPr lang="en-GB" sz="2400" dirty="0">
                <a:ea typeface="+mn-lt"/>
                <a:cs typeface="+mn-lt"/>
              </a:rPr>
              <a:t>Using the trail </a:t>
            </a:r>
            <a:endParaRPr lang="en-GB" sz="2400" dirty="0">
              <a:cs typeface="Arial"/>
            </a:endParaRPr>
          </a:p>
          <a:p>
            <a:r>
              <a:rPr lang="en-GB" sz="2400" dirty="0">
                <a:ea typeface="+mn-lt"/>
                <a:cs typeface="+mn-lt"/>
              </a:rPr>
              <a:t>Activity – Choose your favourite</a:t>
            </a:r>
            <a:endParaRPr lang="en-GB" dirty="0"/>
          </a:p>
          <a:p>
            <a:r>
              <a:rPr lang="en-GB" sz="2400" dirty="0">
                <a:ea typeface="+mn-lt"/>
                <a:cs typeface="+mn-lt"/>
              </a:rPr>
              <a:t>Take 10 buildings – additional facts</a:t>
            </a:r>
            <a:endParaRPr lang="en-GB" sz="2400" dirty="0">
              <a:cs typeface="Arial"/>
            </a:endParaRPr>
          </a:p>
          <a:p>
            <a:r>
              <a:rPr lang="en-GB" sz="2400" dirty="0">
                <a:cs typeface="Arial"/>
              </a:rPr>
              <a:t>Activity – Get creative</a:t>
            </a:r>
            <a:endParaRPr lang="en-GB" dirty="0">
              <a:cs typeface="Arial"/>
            </a:endParaRPr>
          </a:p>
          <a:p>
            <a:r>
              <a:rPr lang="en-GB" sz="2400" dirty="0">
                <a:cs typeface="Arial"/>
              </a:rPr>
              <a:t>Wider context</a:t>
            </a:r>
            <a:endParaRPr lang="en-GB" dirty="0"/>
          </a:p>
        </p:txBody>
      </p:sp>
    </p:spTree>
    <p:extLst>
      <p:ext uri="{BB962C8B-B14F-4D97-AF65-F5344CB8AC3E}">
        <p14:creationId xmlns:p14="http://schemas.microsoft.com/office/powerpoint/2010/main" val="3676791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114" y="3256714"/>
            <a:ext cx="4305299" cy="16195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66" y="1342281"/>
            <a:ext cx="5970678"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5.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Wool Exchange</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861" y="865414"/>
            <a:ext cx="4797383" cy="19911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7" y="3100356"/>
            <a:ext cx="5206731" cy="19194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847715" y="1563089"/>
            <a:ext cx="5571868" cy="1200329"/>
          </a:xfrm>
          <a:prstGeom prst="rect">
            <a:avLst/>
          </a:prstGeom>
          <a:noFill/>
        </p:spPr>
        <p:txBody>
          <a:bodyPr wrap="square" lIns="91440" tIns="45720" rIns="91440" bIns="45720" rtlCol="0" anchor="t">
            <a:spAutoFit/>
          </a:bodyPr>
          <a:lstStyle/>
          <a:p>
            <a:r>
              <a:rPr lang="en-GB" b="1">
                <a:ea typeface="+mn-lt"/>
                <a:cs typeface="+mn-lt"/>
              </a:rPr>
              <a:t>A competition was held to design the building. Local architects </a:t>
            </a:r>
            <a:r>
              <a:rPr lang="en-GB" b="1">
                <a:ea typeface="+mn-lt"/>
                <a:cs typeface="+mn-lt"/>
                <a:hlinkClick r:id="rId6"/>
              </a:rPr>
              <a:t>Lockwood and Mawson</a:t>
            </a:r>
            <a:r>
              <a:rPr lang="en-GB" b="1">
                <a:ea typeface="+mn-lt"/>
                <a:cs typeface="+mn-lt"/>
              </a:rPr>
              <a:t> won. They built it in a ‘</a:t>
            </a:r>
            <a:r>
              <a:rPr lang="en-GB" b="1">
                <a:ea typeface="+mn-lt"/>
                <a:cs typeface="+mn-lt"/>
                <a:hlinkClick r:id="rId7"/>
              </a:rPr>
              <a:t>Gothic Revival</a:t>
            </a:r>
            <a:r>
              <a:rPr lang="en-GB" b="1">
                <a:ea typeface="+mn-lt"/>
                <a:cs typeface="+mn-lt"/>
              </a:rPr>
              <a:t>’ style to show off Bradford’s growing wealth and importance.</a:t>
            </a:r>
            <a:endParaRPr lang="en-GB" b="1">
              <a:cs typeface="Arial"/>
            </a:endParaRPr>
          </a:p>
        </p:txBody>
      </p:sp>
      <p:sp>
        <p:nvSpPr>
          <p:cNvPr id="11" name="TextBox 10">
            <a:extLst>
              <a:ext uri="{FF2B5EF4-FFF2-40B4-BE49-F238E27FC236}">
                <a16:creationId xmlns:a16="http://schemas.microsoft.com/office/drawing/2014/main" id="{9A9EE634-CAD0-4B6B-936A-E6B704066081}"/>
              </a:ext>
            </a:extLst>
          </p:cNvPr>
          <p:cNvSpPr txBox="1"/>
          <p:nvPr/>
        </p:nvSpPr>
        <p:spPr>
          <a:xfrm>
            <a:off x="7168243" y="1161438"/>
            <a:ext cx="4397691" cy="1477328"/>
          </a:xfrm>
          <a:prstGeom prst="rect">
            <a:avLst/>
          </a:prstGeom>
          <a:noFill/>
        </p:spPr>
        <p:txBody>
          <a:bodyPr wrap="square" lIns="91440" tIns="45720" rIns="91440" bIns="45720" rtlCol="0" anchor="t">
            <a:spAutoFit/>
          </a:bodyPr>
          <a:lstStyle/>
          <a:p>
            <a:r>
              <a:rPr lang="en-GB" b="1">
                <a:ea typeface="+mn-lt"/>
                <a:cs typeface="+mn-lt"/>
              </a:rPr>
              <a:t>Outside, its main feature is the impressive clock tower. Inside it has grand polished granite pillars and an amazing wooden roof - known as a </a:t>
            </a:r>
            <a:r>
              <a:rPr lang="en-GB" b="1">
                <a:ea typeface="+mn-lt"/>
                <a:cs typeface="+mn-lt"/>
                <a:hlinkClick r:id="rId8"/>
              </a:rPr>
              <a:t>hammerbeam roof</a:t>
            </a:r>
            <a:r>
              <a:rPr lang="en-GB" b="1">
                <a:ea typeface="+mn-lt"/>
                <a:cs typeface="+mn-lt"/>
              </a:rPr>
              <a:t>.</a:t>
            </a:r>
          </a:p>
        </p:txBody>
      </p:sp>
      <p:sp>
        <p:nvSpPr>
          <p:cNvPr id="12" name="TextBox 11">
            <a:extLst>
              <a:ext uri="{FF2B5EF4-FFF2-40B4-BE49-F238E27FC236}">
                <a16:creationId xmlns:a16="http://schemas.microsoft.com/office/drawing/2014/main" id="{7889F5E4-B2CF-47DA-82F2-477D8CD024E3}"/>
              </a:ext>
            </a:extLst>
          </p:cNvPr>
          <p:cNvSpPr txBox="1"/>
          <p:nvPr/>
        </p:nvSpPr>
        <p:spPr>
          <a:xfrm>
            <a:off x="401849" y="3285891"/>
            <a:ext cx="4835909" cy="1477328"/>
          </a:xfrm>
          <a:prstGeom prst="rect">
            <a:avLst/>
          </a:prstGeom>
          <a:noFill/>
        </p:spPr>
        <p:txBody>
          <a:bodyPr wrap="square" lIns="91440" tIns="45720" rIns="91440" bIns="45720" rtlCol="0" anchor="t">
            <a:spAutoFit/>
          </a:bodyPr>
          <a:lstStyle/>
          <a:p>
            <a:r>
              <a:rPr lang="en-GB" b="1" dirty="0">
                <a:ea typeface="+mn-lt"/>
                <a:cs typeface="+mn-lt"/>
              </a:rPr>
              <a:t>The Wool Exchange was where merchants went to buy and sell wool. If you were a member of the Wool Exchange you were given a special a ticket by the committee. This was a sign of your status.</a:t>
            </a:r>
            <a:endParaRPr lang="en-US" b="1" dirty="0"/>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15" y="5264793"/>
            <a:ext cx="4460475"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6744" y="5236865"/>
            <a:ext cx="5157215" cy="14694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824148" y="3455015"/>
            <a:ext cx="3875229" cy="1200329"/>
          </a:xfrm>
          <a:prstGeom prst="rect">
            <a:avLst/>
          </a:prstGeom>
          <a:noFill/>
        </p:spPr>
        <p:txBody>
          <a:bodyPr wrap="square" lIns="91440" tIns="45720" rIns="91440" bIns="45720" rtlCol="0" anchor="t">
            <a:spAutoFit/>
          </a:bodyPr>
          <a:lstStyle/>
          <a:p>
            <a:r>
              <a:rPr lang="en-GB" b="1">
                <a:ea typeface="+mn-lt"/>
                <a:cs typeface="+mn-lt"/>
              </a:rPr>
              <a:t>The ticket allowed you to trade on the ‘floor’ of the Exchange, where buyers and sellers made verbal agreements based on trust.</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1171980" y="5402081"/>
            <a:ext cx="3928533" cy="1200329"/>
          </a:xfrm>
          <a:prstGeom prst="rect">
            <a:avLst/>
          </a:prstGeom>
        </p:spPr>
        <p:txBody>
          <a:bodyPr wrap="square" lIns="91440" tIns="45720" rIns="91440" bIns="45720" anchor="t">
            <a:spAutoFit/>
          </a:bodyPr>
          <a:lstStyle/>
          <a:p>
            <a:pPr fontAlgn="base"/>
            <a:r>
              <a:rPr lang="en-GB" b="1">
                <a:ea typeface="+mn-lt"/>
                <a:cs typeface="+mn-lt"/>
              </a:rPr>
              <a:t>‘Unofficial’ deals done elsewhere in the building were riskier - wool was often soaked with water to increase its weight!</a:t>
            </a:r>
            <a:r>
              <a:rPr lang="en-US" b="1">
                <a:solidFill>
                  <a:srgbClr val="000000"/>
                </a:solidFill>
              </a:rPr>
              <a:t>​</a:t>
            </a:r>
            <a:endParaRPr lang="en-US">
              <a:cs typeface="Arial" panose="020B0604020202020204"/>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814983" y="5402081"/>
            <a:ext cx="4720735" cy="1200329"/>
          </a:xfrm>
          <a:prstGeom prst="rect">
            <a:avLst/>
          </a:prstGeom>
        </p:spPr>
        <p:txBody>
          <a:bodyPr wrap="square" lIns="91440" tIns="45720" rIns="91440" bIns="45720" anchor="t">
            <a:spAutoFit/>
          </a:bodyPr>
          <a:lstStyle/>
          <a:p>
            <a:r>
              <a:rPr lang="en-GB" b="1">
                <a:ea typeface="+mn-lt"/>
                <a:cs typeface="+mn-lt"/>
              </a:rPr>
              <a:t>Wool-trading stopped in the early 1970s. Since this time the building has been used for retail, with the trading hall now a Waterstones bookshop.</a:t>
            </a:r>
            <a:endParaRPr lang="en-GB" b="1">
              <a:cs typeface="Arial"/>
            </a:endParaRP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5769865" y="3164683"/>
            <a:ext cx="904594" cy="1871576"/>
          </a:xfrm>
          <a:prstGeom prst="rect">
            <a:avLst/>
          </a:prstGeom>
        </p:spPr>
      </p:pic>
    </p:spTree>
    <p:extLst>
      <p:ext uri="{BB962C8B-B14F-4D97-AF65-F5344CB8AC3E}">
        <p14:creationId xmlns:p14="http://schemas.microsoft.com/office/powerpoint/2010/main" val="39652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6. Midland Hotel in 1937</a:t>
            </a:r>
          </a:p>
        </p:txBody>
      </p:sp>
      <p:pic>
        <p:nvPicPr>
          <p:cNvPr id="13" name="Content Placeholder 12" descr="A black and white aerial photo of a railway station and the large ornate railway hotel attached to it.">
            <a:extLst>
              <a:ext uri="{FF2B5EF4-FFF2-40B4-BE49-F238E27FC236}">
                <a16:creationId xmlns:a16="http://schemas.microsoft.com/office/drawing/2014/main" id="{6D7D1F03-01F8-ABE3-EBBD-E97309C481CA}"/>
              </a:ext>
            </a:extLst>
          </p:cNvPr>
          <p:cNvPicPr>
            <a:picLocks noGrp="1" noChangeAspect="1"/>
          </p:cNvPicPr>
          <p:nvPr>
            <p:ph idx="1"/>
          </p:nvPr>
        </p:nvPicPr>
        <p:blipFill>
          <a:blip r:embed="rId3"/>
          <a:stretch>
            <a:fillRect/>
          </a:stretch>
        </p:blipFill>
        <p:spPr>
          <a:xfrm>
            <a:off x="1828800" y="1075414"/>
            <a:ext cx="7818120" cy="5655107"/>
          </a:xfrm>
        </p:spPr>
      </p:pic>
    </p:spTree>
    <p:extLst>
      <p:ext uri="{BB962C8B-B14F-4D97-AF65-F5344CB8AC3E}">
        <p14:creationId xmlns:p14="http://schemas.microsoft.com/office/powerpoint/2010/main" val="3184815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6. Midland Hotel in 2014</a:t>
            </a:r>
          </a:p>
        </p:txBody>
      </p:sp>
      <p:pic>
        <p:nvPicPr>
          <p:cNvPr id="8" name="Content Placeholder 7" descr="A 5 storey stone-built Victorian hotel with fancy carving above many of the windows and decorative cast-iron balconies on may of them too.">
            <a:extLst>
              <a:ext uri="{FF2B5EF4-FFF2-40B4-BE49-F238E27FC236}">
                <a16:creationId xmlns:a16="http://schemas.microsoft.com/office/drawing/2014/main" id="{E508D64B-53CC-A5EF-A1F0-81C354EC9E05}"/>
              </a:ext>
            </a:extLst>
          </p:cNvPr>
          <p:cNvPicPr>
            <a:picLocks noGrp="1" noChangeAspect="1"/>
          </p:cNvPicPr>
          <p:nvPr>
            <p:ph idx="1"/>
          </p:nvPr>
        </p:nvPicPr>
        <p:blipFill>
          <a:blip r:embed="rId3"/>
          <a:stretch>
            <a:fillRect/>
          </a:stretch>
        </p:blipFill>
        <p:spPr>
          <a:xfrm>
            <a:off x="1700784" y="1075414"/>
            <a:ext cx="8549640" cy="5705460"/>
          </a:xfrm>
        </p:spPr>
      </p:pic>
    </p:spTree>
    <p:extLst>
      <p:ext uri="{BB962C8B-B14F-4D97-AF65-F5344CB8AC3E}">
        <p14:creationId xmlns:p14="http://schemas.microsoft.com/office/powerpoint/2010/main" val="2075777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6. Artist’s impression of the Midland Hotel</a:t>
            </a:r>
          </a:p>
        </p:txBody>
      </p:sp>
      <p:pic>
        <p:nvPicPr>
          <p:cNvPr id="8" name="Content Placeholder 7" descr="A colour drawing of an ornate 5 storey hotel building with beautiful cast-iron balconies in front of many of the windows.">
            <a:extLst>
              <a:ext uri="{FF2B5EF4-FFF2-40B4-BE49-F238E27FC236}">
                <a16:creationId xmlns:a16="http://schemas.microsoft.com/office/drawing/2014/main" id="{F07DA742-8BD6-83AE-BDED-05858AD91494}"/>
              </a:ext>
            </a:extLst>
          </p:cNvPr>
          <p:cNvPicPr>
            <a:picLocks noGrp="1" noChangeAspect="1"/>
          </p:cNvPicPr>
          <p:nvPr>
            <p:ph idx="1"/>
          </p:nvPr>
        </p:nvPicPr>
        <p:blipFill>
          <a:blip r:embed="rId3"/>
          <a:stretch>
            <a:fillRect/>
          </a:stretch>
        </p:blipFill>
        <p:spPr>
          <a:xfrm>
            <a:off x="2987834" y="1645660"/>
            <a:ext cx="6028150" cy="5212340"/>
          </a:xfrm>
        </p:spPr>
      </p:pic>
    </p:spTree>
    <p:extLst>
      <p:ext uri="{BB962C8B-B14F-4D97-AF65-F5344CB8AC3E}">
        <p14:creationId xmlns:p14="http://schemas.microsoft.com/office/powerpoint/2010/main" val="723524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999" y="3117480"/>
            <a:ext cx="4040413"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4604657"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6. Midland Hotel</a:t>
            </a: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267" y="1075414"/>
            <a:ext cx="5429977" cy="162176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604657" cy="15329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4" y="1563089"/>
            <a:ext cx="4346200" cy="1200329"/>
          </a:xfrm>
          <a:prstGeom prst="rect">
            <a:avLst/>
          </a:prstGeom>
          <a:noFill/>
        </p:spPr>
        <p:txBody>
          <a:bodyPr wrap="square" lIns="91440" tIns="45720" rIns="91440" bIns="45720" rtlCol="0" anchor="t">
            <a:spAutoFit/>
          </a:bodyPr>
          <a:lstStyle/>
          <a:p>
            <a:r>
              <a:rPr lang="en-GB" b="1"/>
              <a:t>The Leeds and Bradford Railway opened in 1846. In 1853 the Midland Railway took over the railway and rebuilt the station.</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6519333" y="1273194"/>
            <a:ext cx="4855997" cy="1200329"/>
          </a:xfrm>
          <a:prstGeom prst="rect">
            <a:avLst/>
          </a:prstGeom>
          <a:noFill/>
        </p:spPr>
        <p:txBody>
          <a:bodyPr wrap="square" rtlCol="0">
            <a:spAutoFit/>
          </a:bodyPr>
          <a:lstStyle/>
          <a:p>
            <a:r>
              <a:rPr lang="en-GB" b="1"/>
              <a:t>From 1885 the Midland Railway completely redesigned and expanded the site. A new passenger station, later known as Foster Square, was built with six platforms.</a:t>
            </a:r>
            <a:endParaRPr lang="en-US" b="1" i="1"/>
          </a:p>
        </p:txBody>
      </p:sp>
      <p:sp>
        <p:nvSpPr>
          <p:cNvPr id="12" name="TextBox 11">
            <a:extLst>
              <a:ext uri="{FF2B5EF4-FFF2-40B4-BE49-F238E27FC236}">
                <a16:creationId xmlns:a16="http://schemas.microsoft.com/office/drawing/2014/main" id="{7889F5E4-B2CF-47DA-82F2-477D8CD024E3}"/>
              </a:ext>
            </a:extLst>
          </p:cNvPr>
          <p:cNvSpPr txBox="1"/>
          <p:nvPr/>
        </p:nvSpPr>
        <p:spPr>
          <a:xfrm>
            <a:off x="479756" y="3416646"/>
            <a:ext cx="4176911" cy="1200329"/>
          </a:xfrm>
          <a:prstGeom prst="rect">
            <a:avLst/>
          </a:prstGeom>
          <a:noFill/>
        </p:spPr>
        <p:txBody>
          <a:bodyPr wrap="square" rtlCol="0">
            <a:spAutoFit/>
          </a:bodyPr>
          <a:lstStyle/>
          <a:p>
            <a:r>
              <a:rPr lang="en-GB" b="1"/>
              <a:t>The Midland Hotel was part of this redesign. It opened nearby in 1890 with 115 bedrooms, for travellers on the railway.</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4479836"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133" y="4940827"/>
            <a:ext cx="4888111" cy="16071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246016" y="3322351"/>
            <a:ext cx="3296377" cy="1200329"/>
          </a:xfrm>
          <a:prstGeom prst="rect">
            <a:avLst/>
          </a:prstGeom>
          <a:noFill/>
        </p:spPr>
        <p:txBody>
          <a:bodyPr wrap="square" rtlCol="0">
            <a:spAutoFit/>
          </a:bodyPr>
          <a:lstStyle/>
          <a:p>
            <a:pPr fontAlgn="base"/>
            <a:r>
              <a:rPr lang="en-GB" b="1"/>
              <a:t>Its </a:t>
            </a:r>
            <a:r>
              <a:rPr lang="en-GB" b="1" i="1"/>
              <a:t>‘bold and lavish</a:t>
            </a:r>
            <a:r>
              <a:rPr lang="en-GB" b="1"/>
              <a:t>’ exterior, and </a:t>
            </a:r>
            <a:r>
              <a:rPr lang="en-GB" b="1" i="1"/>
              <a:t>'sumptuous' </a:t>
            </a:r>
            <a:r>
              <a:rPr lang="en-GB" b="1"/>
              <a:t>interior were intended to showcase the company.</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70004" y="5377004"/>
            <a:ext cx="3912238" cy="1200329"/>
          </a:xfrm>
          <a:prstGeom prst="rect">
            <a:avLst/>
          </a:prstGeom>
        </p:spPr>
        <p:txBody>
          <a:bodyPr wrap="square" lIns="91440" tIns="45720" rIns="91440" bIns="45720" anchor="t">
            <a:spAutoFit/>
          </a:bodyPr>
          <a:lstStyle/>
          <a:p>
            <a:pPr fontAlgn="base"/>
            <a:r>
              <a:rPr lang="en-GB" b="1"/>
              <a:t>The hotel attracted the rich and famous, including Laurel and Hardy, Paul Robeson, The Beatles and The Rolling Stones.</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7034642" y="5156859"/>
            <a:ext cx="4519084" cy="1200329"/>
          </a:xfrm>
          <a:prstGeom prst="rect">
            <a:avLst/>
          </a:prstGeom>
        </p:spPr>
        <p:txBody>
          <a:bodyPr wrap="square">
            <a:spAutoFit/>
          </a:bodyPr>
          <a:lstStyle/>
          <a:p>
            <a:pPr fontAlgn="base"/>
            <a:r>
              <a:rPr lang="en-GB" b="1"/>
              <a:t>The hotel fell into disuse in the 1970s with the decline of the railways. It was restored by Bradford businessman John Pennington in the 1990s.</a:t>
            </a:r>
            <a:endParaRPr lang="en-US" b="1"/>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5191764" y="2945491"/>
            <a:ext cx="2050284" cy="1772813"/>
          </a:xfrm>
          <a:prstGeom prst="rect">
            <a:avLst/>
          </a:prstGeom>
        </p:spPr>
      </p:pic>
    </p:spTree>
    <p:extLst>
      <p:ext uri="{BB962C8B-B14F-4D97-AF65-F5344CB8AC3E}">
        <p14:creationId xmlns:p14="http://schemas.microsoft.com/office/powerpoint/2010/main" val="3609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74270"/>
            <a:ext cx="10591019"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7. </a:t>
            </a:r>
            <a:r>
              <a:rPr lang="en-GB" dirty="0"/>
              <a:t>Bradford Arts Centre </a:t>
            </a: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(The Old Post Office) in 1925-40</a:t>
            </a:r>
          </a:p>
        </p:txBody>
      </p:sp>
      <p:pic>
        <p:nvPicPr>
          <p:cNvPr id="10" name="Content Placeholder 9" descr="A black and white photo of the huge General Post Office building dominating Forster Square, with people, cars and trams bustling about in the foreground.">
            <a:extLst>
              <a:ext uri="{FF2B5EF4-FFF2-40B4-BE49-F238E27FC236}">
                <a16:creationId xmlns:a16="http://schemas.microsoft.com/office/drawing/2014/main" id="{B136225E-C561-05FF-2679-1CF02CC8C0E7}"/>
              </a:ext>
            </a:extLst>
          </p:cNvPr>
          <p:cNvPicPr>
            <a:picLocks noGrp="1" noChangeAspect="1"/>
          </p:cNvPicPr>
          <p:nvPr>
            <p:ph idx="1"/>
          </p:nvPr>
        </p:nvPicPr>
        <p:blipFill rotWithShape="1">
          <a:blip r:embed="rId3"/>
          <a:srcRect b="5771"/>
          <a:stretch/>
        </p:blipFill>
        <p:spPr>
          <a:xfrm>
            <a:off x="833798" y="1619384"/>
            <a:ext cx="9823396" cy="5138666"/>
          </a:xfrm>
        </p:spPr>
      </p:pic>
    </p:spTree>
    <p:extLst>
      <p:ext uri="{BB962C8B-B14F-4D97-AF65-F5344CB8AC3E}">
        <p14:creationId xmlns:p14="http://schemas.microsoft.com/office/powerpoint/2010/main" val="1162859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74270"/>
            <a:ext cx="10591019"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7. Bradford Arts Centre (The Old Post Office) in 2007</a:t>
            </a:r>
          </a:p>
        </p:txBody>
      </p:sp>
      <p:pic>
        <p:nvPicPr>
          <p:cNvPr id="6" name="Content Placeholder 5" descr="A colour photo of a large symmetrical stone building in a classical sytle with a clock on top.">
            <a:extLst>
              <a:ext uri="{FF2B5EF4-FFF2-40B4-BE49-F238E27FC236}">
                <a16:creationId xmlns:a16="http://schemas.microsoft.com/office/drawing/2014/main" id="{C54F6A85-90C0-3737-EF29-8A17BC9E8E29}"/>
              </a:ext>
            </a:extLst>
          </p:cNvPr>
          <p:cNvPicPr>
            <a:picLocks noGrp="1" noChangeAspect="1"/>
          </p:cNvPicPr>
          <p:nvPr>
            <p:ph idx="1"/>
          </p:nvPr>
        </p:nvPicPr>
        <p:blipFill>
          <a:blip r:embed="rId3"/>
          <a:stretch>
            <a:fillRect/>
          </a:stretch>
        </p:blipFill>
        <p:spPr>
          <a:xfrm>
            <a:off x="1399032" y="1637776"/>
            <a:ext cx="8335544" cy="5101352"/>
          </a:xfrm>
        </p:spPr>
      </p:pic>
    </p:spTree>
    <p:extLst>
      <p:ext uri="{BB962C8B-B14F-4D97-AF65-F5344CB8AC3E}">
        <p14:creationId xmlns:p14="http://schemas.microsoft.com/office/powerpoint/2010/main" val="1941691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7. Artist’s impression of Bradford Arts Centre (The Old Post Office)</a:t>
            </a:r>
          </a:p>
        </p:txBody>
      </p:sp>
      <p:pic>
        <p:nvPicPr>
          <p:cNvPr id="8" name="Content Placeholder 7" descr="A colour drawing of an elaborate 3 storey building with two grand entrances to it.">
            <a:extLst>
              <a:ext uri="{FF2B5EF4-FFF2-40B4-BE49-F238E27FC236}">
                <a16:creationId xmlns:a16="http://schemas.microsoft.com/office/drawing/2014/main" id="{10C7F8B5-0BA5-4161-82F1-4800FCF3F1F5}"/>
              </a:ext>
            </a:extLst>
          </p:cNvPr>
          <p:cNvPicPr>
            <a:picLocks noGrp="1" noChangeAspect="1"/>
          </p:cNvPicPr>
          <p:nvPr>
            <p:ph idx="1"/>
          </p:nvPr>
        </p:nvPicPr>
        <p:blipFill>
          <a:blip r:embed="rId3"/>
          <a:stretch>
            <a:fillRect/>
          </a:stretch>
        </p:blipFill>
        <p:spPr>
          <a:xfrm>
            <a:off x="828790" y="1779394"/>
            <a:ext cx="9842258" cy="5078606"/>
          </a:xfrm>
        </p:spPr>
      </p:pic>
    </p:spTree>
    <p:extLst>
      <p:ext uri="{BB962C8B-B14F-4D97-AF65-F5344CB8AC3E}">
        <p14:creationId xmlns:p14="http://schemas.microsoft.com/office/powerpoint/2010/main" val="1942423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259702"/>
            <a:ext cx="4549444" cy="143888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025" y="1284798"/>
            <a:ext cx="4768324"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1270724"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7. Bradford Arts Centre </a:t>
            </a:r>
            <a:r>
              <a:rPr kumimoji="0" lang="en-GB" sz="36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(The Old Post Office)</a:t>
            </a: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408" y="1246312"/>
            <a:ext cx="4348058" cy="16071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72" y="3051494"/>
            <a:ext cx="4119437" cy="1765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909487" y="1446649"/>
            <a:ext cx="4295400" cy="1200329"/>
          </a:xfrm>
          <a:prstGeom prst="rect">
            <a:avLst/>
          </a:prstGeom>
          <a:noFill/>
        </p:spPr>
        <p:txBody>
          <a:bodyPr wrap="square" rtlCol="0">
            <a:spAutoFit/>
          </a:bodyPr>
          <a:lstStyle/>
          <a:p>
            <a:r>
              <a:rPr lang="en-GB" b="1" dirty="0"/>
              <a:t>This ornate Victorian building began life as Bradford's General Post Office. It was designed by was Sir Henry Tanner (1849-1935) and built in 1886.</a:t>
            </a:r>
            <a:endParaRPr lang="en-US" b="1" dirty="0"/>
          </a:p>
        </p:txBody>
      </p:sp>
      <p:sp>
        <p:nvSpPr>
          <p:cNvPr id="11" name="TextBox 10">
            <a:extLst>
              <a:ext uri="{FF2B5EF4-FFF2-40B4-BE49-F238E27FC236}">
                <a16:creationId xmlns:a16="http://schemas.microsoft.com/office/drawing/2014/main" id="{9A9EE634-CAD0-4B6B-936A-E6B704066081}"/>
              </a:ext>
            </a:extLst>
          </p:cNvPr>
          <p:cNvSpPr txBox="1"/>
          <p:nvPr/>
        </p:nvSpPr>
        <p:spPr>
          <a:xfrm>
            <a:off x="6963027" y="1462344"/>
            <a:ext cx="4094439" cy="1200329"/>
          </a:xfrm>
          <a:prstGeom prst="rect">
            <a:avLst/>
          </a:prstGeom>
          <a:noFill/>
        </p:spPr>
        <p:txBody>
          <a:bodyPr wrap="square" lIns="91440" tIns="45720" rIns="91440" bIns="45720" rtlCol="0" anchor="t">
            <a:spAutoFit/>
          </a:bodyPr>
          <a:lstStyle/>
          <a:p>
            <a:r>
              <a:rPr lang="en-GB" b="1"/>
              <a:t>Sir Henry Tanner designed lots of Post Offices. His preferred style was 'classical’, often called '</a:t>
            </a:r>
            <a:r>
              <a:rPr lang="en-GB" b="1">
                <a:hlinkClick r:id="rId7"/>
              </a:rPr>
              <a:t>French Renaissance</a:t>
            </a:r>
            <a:r>
              <a:rPr lang="en-GB" b="1"/>
              <a:t>'. </a:t>
            </a:r>
            <a:endParaRPr lang="en-US" b="1" i="1"/>
          </a:p>
        </p:txBody>
      </p:sp>
      <p:sp>
        <p:nvSpPr>
          <p:cNvPr id="12" name="TextBox 11">
            <a:extLst>
              <a:ext uri="{FF2B5EF4-FFF2-40B4-BE49-F238E27FC236}">
                <a16:creationId xmlns:a16="http://schemas.microsoft.com/office/drawing/2014/main" id="{7889F5E4-B2CF-47DA-82F2-477D8CD024E3}"/>
              </a:ext>
            </a:extLst>
          </p:cNvPr>
          <p:cNvSpPr txBox="1"/>
          <p:nvPr/>
        </p:nvSpPr>
        <p:spPr>
          <a:xfrm>
            <a:off x="297501" y="3195725"/>
            <a:ext cx="3650948" cy="1477328"/>
          </a:xfrm>
          <a:prstGeom prst="rect">
            <a:avLst/>
          </a:prstGeom>
          <a:noFill/>
        </p:spPr>
        <p:txBody>
          <a:bodyPr wrap="square" lIns="91440" tIns="45720" rIns="91440" bIns="45720" rtlCol="0" anchor="t">
            <a:spAutoFit/>
          </a:bodyPr>
          <a:lstStyle/>
          <a:p>
            <a:r>
              <a:rPr lang="en-GB" b="1" dirty="0"/>
              <a:t>Tanner built several post offices in London and others in Liverpool (1883), York (1885), Bradford, Halifax, Barrow in Furness, Leicester….</a:t>
            </a:r>
            <a:endParaRPr lang="en-US" b="1" dirty="0"/>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2" y="4993884"/>
            <a:ext cx="5454481" cy="149899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9333" y="4893791"/>
            <a:ext cx="5192911" cy="17577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342751" y="3417817"/>
            <a:ext cx="4189541" cy="1200329"/>
          </a:xfrm>
          <a:prstGeom prst="rect">
            <a:avLst/>
          </a:prstGeom>
          <a:noFill/>
        </p:spPr>
        <p:txBody>
          <a:bodyPr wrap="square" rtlCol="0">
            <a:spAutoFit/>
          </a:bodyPr>
          <a:lstStyle/>
          <a:p>
            <a:pPr fontAlgn="base"/>
            <a:r>
              <a:rPr lang="en-GB" b="1"/>
              <a:t>……Birmingham (c.1885-1891), Harrogate (1896), Wolverhampton (1895), and Tipton Southend and Nottingham (c.1897). </a:t>
            </a:r>
            <a:endParaRPr lang="en-US" b="1"/>
          </a:p>
        </p:txBody>
      </p:sp>
      <p:sp>
        <p:nvSpPr>
          <p:cNvPr id="20" name="Rectangle 19">
            <a:extLst>
              <a:ext uri="{FF2B5EF4-FFF2-40B4-BE49-F238E27FC236}">
                <a16:creationId xmlns:a16="http://schemas.microsoft.com/office/drawing/2014/main" id="{36C29CA0-89CE-4476-81A3-3796FE5FB7FC}"/>
              </a:ext>
            </a:extLst>
          </p:cNvPr>
          <p:cNvSpPr/>
          <p:nvPr/>
        </p:nvSpPr>
        <p:spPr>
          <a:xfrm>
            <a:off x="6706071" y="5034563"/>
            <a:ext cx="4875877" cy="1477328"/>
          </a:xfrm>
          <a:prstGeom prst="rect">
            <a:avLst/>
          </a:prstGeom>
        </p:spPr>
        <p:txBody>
          <a:bodyPr wrap="square" lIns="91440" tIns="45720" rIns="91440" bIns="45720" anchor="t">
            <a:spAutoFit/>
          </a:bodyPr>
          <a:lstStyle/>
          <a:p>
            <a:r>
              <a:rPr lang="en-GB" dirty="0"/>
              <a:t>Over time, it grew into a broader intercultural arts hub, reflecting the diversity of Bradford and the UK. In 2025 it was renamed  </a:t>
            </a:r>
            <a:r>
              <a:rPr lang="en-GB" b="1" dirty="0"/>
              <a:t>Bradford Arts Centre</a:t>
            </a:r>
            <a:r>
              <a:rPr lang="en-GB" dirty="0"/>
              <a:t> following a major £7.9 million refurbishment. </a:t>
            </a:r>
            <a:r>
              <a:rPr lang="en-GB" b="1" dirty="0"/>
              <a:t>  </a:t>
            </a:r>
            <a:endParaRPr lang="en-US" dirty="0"/>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287709" y="3212815"/>
            <a:ext cx="2622700" cy="1353312"/>
          </a:xfrm>
          <a:prstGeom prst="rect">
            <a:avLst/>
          </a:prstGeom>
        </p:spPr>
      </p:pic>
      <p:sp>
        <p:nvSpPr>
          <p:cNvPr id="5" name="TextBox 4">
            <a:extLst>
              <a:ext uri="{FF2B5EF4-FFF2-40B4-BE49-F238E27FC236}">
                <a16:creationId xmlns:a16="http://schemas.microsoft.com/office/drawing/2014/main" id="{E44BC6E1-3F7A-5FD2-E5F0-7C02ADFA3C1A}"/>
              </a:ext>
            </a:extLst>
          </p:cNvPr>
          <p:cNvSpPr txBox="1"/>
          <p:nvPr/>
        </p:nvSpPr>
        <p:spPr>
          <a:xfrm>
            <a:off x="297502" y="5138115"/>
            <a:ext cx="5236592" cy="923330"/>
          </a:xfrm>
          <a:prstGeom prst="rect">
            <a:avLst/>
          </a:prstGeom>
          <a:noFill/>
        </p:spPr>
        <p:txBody>
          <a:bodyPr wrap="square">
            <a:spAutoFit/>
          </a:bodyPr>
          <a:lstStyle/>
          <a:p>
            <a:r>
              <a:rPr lang="en-GB" dirty="0"/>
              <a:t>In 2007 it became ‘Kala Sangam’. The name means "meeting point of the arts“. It had a particular focus on </a:t>
            </a:r>
            <a:r>
              <a:rPr lang="en-GB" b="1" dirty="0"/>
              <a:t>South Asian classical dance and music</a:t>
            </a:r>
            <a:r>
              <a:rPr lang="en-GB" dirty="0"/>
              <a:t>. </a:t>
            </a:r>
          </a:p>
        </p:txBody>
      </p:sp>
    </p:spTree>
    <p:extLst>
      <p:ext uri="{BB962C8B-B14F-4D97-AF65-F5344CB8AC3E}">
        <p14:creationId xmlns:p14="http://schemas.microsoft.com/office/powerpoint/2010/main" val="345852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601424" y="355719"/>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8.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Calibri" panose="020F0502020204030204" pitchFamily="34" charset="0"/>
                <a:cs typeface="Arial" panose="020B0604020202020204" pitchFamily="34" charset="0"/>
              </a:rPr>
              <a:t>Cathedral Church of St Peter in 1924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black and white photo of a long church (cathedral) with a short tower at one end in the background and lots of tombstones in the foreground.">
            <a:extLst>
              <a:ext uri="{FF2B5EF4-FFF2-40B4-BE49-F238E27FC236}">
                <a16:creationId xmlns:a16="http://schemas.microsoft.com/office/drawing/2014/main" id="{CFC75546-948B-1832-E828-DEA138F88B06}"/>
              </a:ext>
            </a:extLst>
          </p:cNvPr>
          <p:cNvPicPr>
            <a:picLocks noGrp="1" noChangeAspect="1"/>
          </p:cNvPicPr>
          <p:nvPr>
            <p:ph idx="1"/>
          </p:nvPr>
        </p:nvPicPr>
        <p:blipFill>
          <a:blip r:embed="rId3"/>
          <a:stretch>
            <a:fillRect/>
          </a:stretch>
        </p:blipFill>
        <p:spPr>
          <a:xfrm>
            <a:off x="2184400" y="1345508"/>
            <a:ext cx="7332430" cy="5147366"/>
          </a:xfrm>
        </p:spPr>
      </p:pic>
    </p:spTree>
    <p:extLst>
      <p:ext uri="{BB962C8B-B14F-4D97-AF65-F5344CB8AC3E}">
        <p14:creationId xmlns:p14="http://schemas.microsoft.com/office/powerpoint/2010/main" val="351395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71D68-0F8F-4439-839C-F6D815FDC47B}"/>
              </a:ext>
            </a:extLst>
          </p:cNvPr>
          <p:cNvSpPr>
            <a:spLocks noGrp="1"/>
          </p:cNvSpPr>
          <p:nvPr>
            <p:ph type="title"/>
          </p:nvPr>
        </p:nvSpPr>
        <p:spPr/>
        <p:txBody>
          <a:bodyPr>
            <a:normAutofit fontScale="90000"/>
          </a:bodyPr>
          <a:lstStyle/>
          <a:p>
            <a:r>
              <a:rPr lang="en-GB" b="0"/>
              <a:t>What can the Bradford City Heritage Trail tell us about the history and importance of Bradford?</a:t>
            </a:r>
            <a:endParaRPr lang="en-GB"/>
          </a:p>
        </p:txBody>
      </p:sp>
      <p:sp>
        <p:nvSpPr>
          <p:cNvPr id="2" name="Text Placeholder 1">
            <a:extLst>
              <a:ext uri="{FF2B5EF4-FFF2-40B4-BE49-F238E27FC236}">
                <a16:creationId xmlns:a16="http://schemas.microsoft.com/office/drawing/2014/main" id="{98FF6625-F239-4113-9896-472357D98DD9}"/>
              </a:ext>
            </a:extLst>
          </p:cNvPr>
          <p:cNvSpPr>
            <a:spLocks noGrp="1"/>
          </p:cNvSpPr>
          <p:nvPr>
            <p:ph type="body" sz="quarter" idx="12"/>
          </p:nvPr>
        </p:nvSpPr>
        <p:spPr/>
        <p:txBody>
          <a:bodyPr/>
          <a:lstStyle/>
          <a:p>
            <a:r>
              <a:rPr lang="en-GB"/>
              <a:t>History &amp; Geography</a:t>
            </a:r>
          </a:p>
        </p:txBody>
      </p:sp>
      <p:sp>
        <p:nvSpPr>
          <p:cNvPr id="4" name="Content Placeholder 3">
            <a:extLst>
              <a:ext uri="{FF2B5EF4-FFF2-40B4-BE49-F238E27FC236}">
                <a16:creationId xmlns:a16="http://schemas.microsoft.com/office/drawing/2014/main" id="{63D36F87-9056-40EB-9355-9604E544B0B8}"/>
              </a:ext>
            </a:extLst>
          </p:cNvPr>
          <p:cNvSpPr>
            <a:spLocks noGrp="1"/>
          </p:cNvSpPr>
          <p:nvPr>
            <p:ph idx="1"/>
          </p:nvPr>
        </p:nvSpPr>
        <p:spPr/>
        <p:txBody>
          <a:bodyPr lIns="0" tIns="45720" rIns="90000" bIns="45720" anchor="t"/>
          <a:lstStyle/>
          <a:p>
            <a:pPr marL="342900" indent="-342900" fontAlgn="base">
              <a:buFont typeface="Arial" panose="020B0604020202020204" pitchFamily="34" charset="0"/>
              <a:buChar char="•"/>
            </a:pPr>
            <a:r>
              <a:rPr lang="en-GB" sz="2400"/>
              <a:t>To develop our local history skills by using buildings as historical evidence to find out about our area in the past</a:t>
            </a:r>
            <a:r>
              <a:rPr lang="en-US" sz="2400"/>
              <a:t>​</a:t>
            </a:r>
            <a:endParaRPr lang="en-GB" sz="2400"/>
          </a:p>
          <a:p>
            <a:pPr marL="342900" indent="-342900" fontAlgn="base">
              <a:buFont typeface="Arial" panose="020B0604020202020204" pitchFamily="34" charset="0"/>
              <a:buChar char="•"/>
            </a:pPr>
            <a:r>
              <a:rPr lang="en-GB" sz="2400"/>
              <a:t>To develop our geography skills by using maps to find out about our area in the past</a:t>
            </a:r>
            <a:r>
              <a:rPr lang="en-US" sz="2400"/>
              <a:t>​</a:t>
            </a:r>
            <a:endParaRPr lang="en-GB" sz="2400"/>
          </a:p>
          <a:p>
            <a:pPr marL="342900" indent="-342900" fontAlgn="base">
              <a:buFont typeface="Arial" panose="020B0604020202020204" pitchFamily="34" charset="0"/>
              <a:buChar char="•"/>
            </a:pPr>
            <a:r>
              <a:rPr lang="en-GB" sz="2400"/>
              <a:t>To investigate why key historical sites in our local area are important</a:t>
            </a:r>
          </a:p>
          <a:p>
            <a:pPr fontAlgn="base"/>
            <a:endParaRPr lang="en-GB" sz="1600"/>
          </a:p>
          <a:p>
            <a:pPr fontAlgn="base"/>
            <a:r>
              <a:rPr lang="en-GB" sz="1400"/>
              <a:t>This PPT is part of the Teaching Activity: </a:t>
            </a:r>
            <a:r>
              <a:rPr lang="en-GB" sz="1400">
                <a:hlinkClick r:id="rId2"/>
              </a:rPr>
              <a:t>What can Bradford City Heritage Trail tell us about the history and importance of Bradford?</a:t>
            </a:r>
            <a:endParaRPr lang="en-US" sz="1400"/>
          </a:p>
          <a:p>
            <a:endParaRPr lang="en-GB" sz="2000"/>
          </a:p>
        </p:txBody>
      </p:sp>
    </p:spTree>
    <p:extLst>
      <p:ext uri="{BB962C8B-B14F-4D97-AF65-F5344CB8AC3E}">
        <p14:creationId xmlns:p14="http://schemas.microsoft.com/office/powerpoint/2010/main" val="3103792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723720" y="374533"/>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8.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Calibri" panose="020F0502020204030204" pitchFamily="34" charset="0"/>
                <a:cs typeface="Arial" panose="020B0604020202020204" pitchFamily="34" charset="0"/>
              </a:rPr>
              <a:t>Cathedral Church of St Peter in 2022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6" name="Content Placeholder 5" descr="A colour photo of a large stone built cathedral with a short square tower at one end.">
            <a:extLst>
              <a:ext uri="{FF2B5EF4-FFF2-40B4-BE49-F238E27FC236}">
                <a16:creationId xmlns:a16="http://schemas.microsoft.com/office/drawing/2014/main" id="{7DF22AA1-A4AD-794F-3F88-6985E55028B4}"/>
              </a:ext>
            </a:extLst>
          </p:cNvPr>
          <p:cNvPicPr>
            <a:picLocks noGrp="1" noChangeAspect="1"/>
          </p:cNvPicPr>
          <p:nvPr>
            <p:ph idx="1"/>
          </p:nvPr>
        </p:nvPicPr>
        <p:blipFill>
          <a:blip r:embed="rId3"/>
          <a:stretch>
            <a:fillRect/>
          </a:stretch>
        </p:blipFill>
        <p:spPr>
          <a:xfrm>
            <a:off x="1618488" y="1075414"/>
            <a:ext cx="8485632" cy="5657088"/>
          </a:xfrm>
        </p:spPr>
      </p:pic>
    </p:spTree>
    <p:extLst>
      <p:ext uri="{BB962C8B-B14F-4D97-AF65-F5344CB8AC3E}">
        <p14:creationId xmlns:p14="http://schemas.microsoft.com/office/powerpoint/2010/main" val="1630950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olour drawing of a large stone built cathedral with a short square tower at one end.">
            <a:extLst>
              <a:ext uri="{FF2B5EF4-FFF2-40B4-BE49-F238E27FC236}">
                <a16:creationId xmlns:a16="http://schemas.microsoft.com/office/drawing/2014/main" id="{04036DA0-16D9-B6B7-FCCE-545D97744CE7}"/>
              </a:ext>
            </a:extLst>
          </p:cNvPr>
          <p:cNvPicPr>
            <a:picLocks noGrp="1" noChangeAspect="1"/>
          </p:cNvPicPr>
          <p:nvPr>
            <p:ph idx="1"/>
          </p:nvPr>
        </p:nvPicPr>
        <p:blipFill>
          <a:blip r:embed="rId3"/>
          <a:stretch>
            <a:fillRect/>
          </a:stretch>
        </p:blipFill>
        <p:spPr>
          <a:xfrm>
            <a:off x="667512" y="991539"/>
            <a:ext cx="9994392" cy="5676815"/>
          </a:xfrm>
        </p:spPr>
      </p:pic>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8. Artist’s impression of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Calibri" panose="020F0502020204030204" pitchFamily="34" charset="0"/>
                <a:cs typeface="Arial" panose="020B0604020202020204" pitchFamily="34" charset="0"/>
              </a:rPr>
              <a:t>Cathedral Church of St Peter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spTree>
    <p:extLst>
      <p:ext uri="{BB962C8B-B14F-4D97-AF65-F5344CB8AC3E}">
        <p14:creationId xmlns:p14="http://schemas.microsoft.com/office/powerpoint/2010/main" val="3512026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267" y="3117480"/>
            <a:ext cx="4362146"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7" y="1346865"/>
            <a:ext cx="3717628" cy="13357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8.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Calibri" panose="020F0502020204030204" pitchFamily="34" charset="0"/>
                <a:cs typeface="Arial" panose="020B0604020202020204" pitchFamily="34" charset="0"/>
              </a:rPr>
              <a:t>Cathedral Church of St Peter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333" y="1075414"/>
            <a:ext cx="5513391" cy="16071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2"/>
            <a:ext cx="3904948" cy="1681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3583371" cy="923330"/>
          </a:xfrm>
          <a:prstGeom prst="rect">
            <a:avLst/>
          </a:prstGeom>
          <a:noFill/>
        </p:spPr>
        <p:txBody>
          <a:bodyPr wrap="square" rtlCol="0">
            <a:spAutoFit/>
          </a:bodyPr>
          <a:lstStyle/>
          <a:p>
            <a:r>
              <a:rPr lang="en-GB" b="1"/>
              <a:t>There has been a church on this site for over 1000 years, since Saxon times. </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6096001" y="1291446"/>
            <a:ext cx="4842932" cy="1200329"/>
          </a:xfrm>
          <a:prstGeom prst="rect">
            <a:avLst/>
          </a:prstGeom>
          <a:noFill/>
        </p:spPr>
        <p:txBody>
          <a:bodyPr wrap="square" rtlCol="0">
            <a:spAutoFit/>
          </a:bodyPr>
          <a:lstStyle/>
          <a:p>
            <a:r>
              <a:rPr lang="en-GB" b="1"/>
              <a:t>It changed several times from the Norman to the Tudor periods. The current building was largely completed by 1458, with the addition of the tower in 1508.</a:t>
            </a:r>
          </a:p>
        </p:txBody>
      </p:sp>
      <p:sp>
        <p:nvSpPr>
          <p:cNvPr id="12" name="TextBox 11">
            <a:extLst>
              <a:ext uri="{FF2B5EF4-FFF2-40B4-BE49-F238E27FC236}">
                <a16:creationId xmlns:a16="http://schemas.microsoft.com/office/drawing/2014/main" id="{7889F5E4-B2CF-47DA-82F2-477D8CD024E3}"/>
              </a:ext>
            </a:extLst>
          </p:cNvPr>
          <p:cNvSpPr txBox="1"/>
          <p:nvPr/>
        </p:nvSpPr>
        <p:spPr>
          <a:xfrm>
            <a:off x="533019" y="3470378"/>
            <a:ext cx="3394079" cy="1200329"/>
          </a:xfrm>
          <a:prstGeom prst="rect">
            <a:avLst/>
          </a:prstGeom>
          <a:noFill/>
        </p:spPr>
        <p:txBody>
          <a:bodyPr wrap="square" rtlCol="0">
            <a:spAutoFit/>
          </a:bodyPr>
          <a:lstStyle/>
          <a:p>
            <a:r>
              <a:rPr lang="en-GB" b="1"/>
              <a:t>In 1642-3, woolsacks were hung from the church tower to protect it from cannon fire during the Civil War!</a:t>
            </a:r>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4466583"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5467" y="4978992"/>
            <a:ext cx="5226777" cy="14773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745835" y="3305791"/>
            <a:ext cx="3966409" cy="1200329"/>
          </a:xfrm>
          <a:prstGeom prst="rect">
            <a:avLst/>
          </a:prstGeom>
          <a:noFill/>
        </p:spPr>
        <p:txBody>
          <a:bodyPr wrap="square" rtlCol="0">
            <a:spAutoFit/>
          </a:bodyPr>
          <a:lstStyle/>
          <a:p>
            <a:pPr fontAlgn="base"/>
            <a:r>
              <a:rPr lang="en-GB" b="1"/>
              <a:t>During the 1800s a ‘</a:t>
            </a:r>
            <a:r>
              <a:rPr lang="en-GB" b="1">
                <a:hlinkClick r:id="rId7"/>
              </a:rPr>
              <a:t>Gothic</a:t>
            </a:r>
            <a:r>
              <a:rPr lang="en-GB" b="1"/>
              <a:t>’ main porch was added, as well as stained-glass windows by the famous designer </a:t>
            </a:r>
            <a:r>
              <a:rPr lang="en-GB" b="1">
                <a:hlinkClick r:id="rId8"/>
              </a:rPr>
              <a:t>William Morris</a:t>
            </a:r>
            <a:r>
              <a:rPr lang="en-GB" b="1"/>
              <a:t>.</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27176" y="5377004"/>
            <a:ext cx="4051224" cy="1200329"/>
          </a:xfrm>
          <a:prstGeom prst="rect">
            <a:avLst/>
          </a:prstGeom>
        </p:spPr>
        <p:txBody>
          <a:bodyPr wrap="square">
            <a:spAutoFit/>
          </a:bodyPr>
          <a:lstStyle/>
          <a:p>
            <a:pPr fontAlgn="base"/>
            <a:r>
              <a:rPr lang="en-GB" b="1"/>
              <a:t>When the new Diocese of Bradford was created in 1919, to respond to growing population, the church became a cathedral.</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637867" y="5242200"/>
            <a:ext cx="4822183" cy="923330"/>
          </a:xfrm>
          <a:prstGeom prst="rect">
            <a:avLst/>
          </a:prstGeom>
        </p:spPr>
        <p:txBody>
          <a:bodyPr wrap="square">
            <a:spAutoFit/>
          </a:bodyPr>
          <a:lstStyle/>
          <a:p>
            <a:pPr fontAlgn="base"/>
            <a:r>
              <a:rPr lang="en-GB" b="1"/>
              <a:t>It was extended in the 1950s by the architect </a:t>
            </a:r>
            <a:r>
              <a:rPr lang="en-GB" b="1">
                <a:hlinkClick r:id="rId9"/>
              </a:rPr>
              <a:t>Edward </a:t>
            </a:r>
            <a:r>
              <a:rPr lang="en-GB" b="1" err="1">
                <a:hlinkClick r:id="rId9"/>
              </a:rPr>
              <a:t>Maufe</a:t>
            </a:r>
            <a:r>
              <a:rPr lang="en-GB" b="1"/>
              <a:t>. The east end was rebuilt, and wings added to the tower.</a:t>
            </a: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4342605" y="3191256"/>
            <a:ext cx="2672367" cy="1517904"/>
          </a:xfrm>
          <a:prstGeom prst="rect">
            <a:avLst/>
          </a:prstGeom>
        </p:spPr>
      </p:pic>
    </p:spTree>
    <p:extLst>
      <p:ext uri="{BB962C8B-B14F-4D97-AF65-F5344CB8AC3E}">
        <p14:creationId xmlns:p14="http://schemas.microsoft.com/office/powerpoint/2010/main" val="16436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7" y="365126"/>
            <a:ext cx="10499580"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9.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Little Germany, 62 Vicar Lane in c1980s</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black and white photo of a 5 storey ornate warehouse with cars in the street in front of it. ">
            <a:extLst>
              <a:ext uri="{FF2B5EF4-FFF2-40B4-BE49-F238E27FC236}">
                <a16:creationId xmlns:a16="http://schemas.microsoft.com/office/drawing/2014/main" id="{A59E9FBE-0C91-B578-2793-DF95AA52A806}"/>
              </a:ext>
            </a:extLst>
          </p:cNvPr>
          <p:cNvPicPr>
            <a:picLocks noGrp="1" noChangeAspect="1"/>
          </p:cNvPicPr>
          <p:nvPr>
            <p:ph idx="1"/>
          </p:nvPr>
        </p:nvPicPr>
        <p:blipFill>
          <a:blip r:embed="rId3"/>
          <a:stretch>
            <a:fillRect/>
          </a:stretch>
        </p:blipFill>
        <p:spPr>
          <a:xfrm>
            <a:off x="4476307" y="1261255"/>
            <a:ext cx="3625701" cy="5549543"/>
          </a:xfrm>
        </p:spPr>
      </p:pic>
      <p:sp>
        <p:nvSpPr>
          <p:cNvPr id="12" name="TextBox 11">
            <a:extLst>
              <a:ext uri="{FF2B5EF4-FFF2-40B4-BE49-F238E27FC236}">
                <a16:creationId xmlns:a16="http://schemas.microsoft.com/office/drawing/2014/main" id="{37177BE2-1B58-937C-A195-E71A7EA80941}"/>
              </a:ext>
            </a:extLst>
          </p:cNvPr>
          <p:cNvSpPr txBox="1"/>
          <p:nvPr/>
        </p:nvSpPr>
        <p:spPr>
          <a:xfrm>
            <a:off x="4476307" y="6441466"/>
            <a:ext cx="3232298" cy="369332"/>
          </a:xfrm>
          <a:prstGeom prst="rect">
            <a:avLst/>
          </a:prstGeom>
          <a:noFill/>
        </p:spPr>
        <p:txBody>
          <a:bodyPr wrap="square">
            <a:spAutoFit/>
          </a:bodyPr>
          <a:lstStyle/>
          <a:p>
            <a:r>
              <a:rPr lang="nn-NO" sz="1100" dirty="0">
                <a:solidFill>
                  <a:schemeClr val="bg1"/>
                </a:solidFill>
              </a:rPr>
              <a:t>Bradford District Museums &amp; Galleries CBMDC</a:t>
            </a:r>
            <a:r>
              <a:rPr lang="nn-NO" dirty="0"/>
              <a:t>’</a:t>
            </a:r>
            <a:endParaRPr lang="en-GB" dirty="0"/>
          </a:p>
        </p:txBody>
      </p:sp>
    </p:spTree>
    <p:extLst>
      <p:ext uri="{BB962C8B-B14F-4D97-AF65-F5344CB8AC3E}">
        <p14:creationId xmlns:p14="http://schemas.microsoft.com/office/powerpoint/2010/main" val="1461299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639054" y="355719"/>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9.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Little Germany, 62 Vicar Lane in 2007</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5 storey stone-built warehouse, with elaborate decorations over the doors and windows.">
            <a:extLst>
              <a:ext uri="{FF2B5EF4-FFF2-40B4-BE49-F238E27FC236}">
                <a16:creationId xmlns:a16="http://schemas.microsoft.com/office/drawing/2014/main" id="{E28AD317-1E00-A86F-955C-8C439D8777BD}"/>
              </a:ext>
            </a:extLst>
          </p:cNvPr>
          <p:cNvPicPr>
            <a:picLocks noGrp="1" noChangeAspect="1"/>
          </p:cNvPicPr>
          <p:nvPr>
            <p:ph idx="1"/>
          </p:nvPr>
        </p:nvPicPr>
        <p:blipFill>
          <a:blip r:embed="rId3"/>
          <a:stretch>
            <a:fillRect/>
          </a:stretch>
        </p:blipFill>
        <p:spPr>
          <a:xfrm>
            <a:off x="3183466" y="1245239"/>
            <a:ext cx="5249334" cy="5385817"/>
          </a:xfrm>
        </p:spPr>
      </p:pic>
    </p:spTree>
    <p:extLst>
      <p:ext uri="{BB962C8B-B14F-4D97-AF65-F5344CB8AC3E}">
        <p14:creationId xmlns:p14="http://schemas.microsoft.com/office/powerpoint/2010/main" val="556640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441498" y="308682"/>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a:defRPr/>
            </a:pPr>
            <a:r>
              <a:rPr kumimoji="0" lang="en-GB" sz="4400" b="1" i="0" u="none" strike="noStrike" kern="1200" cap="none" spc="0" normalizeH="0" baseline="0" noProof="0">
                <a:ln>
                  <a:noFill/>
                </a:ln>
                <a:solidFill>
                  <a:srgbClr val="597F32"/>
                </a:solidFill>
                <a:effectLst/>
                <a:uLnTx/>
                <a:uFillTx/>
                <a:latin typeface="Arial"/>
                <a:cs typeface="Arial"/>
              </a:rPr>
              <a:t>9. Artist’s impression Little Germany, </a:t>
            </a:r>
            <a:br>
              <a:rPr lang="en-GB">
                <a:latin typeface="Arial"/>
                <a:cs typeface="Arial"/>
              </a:rPr>
            </a:br>
            <a:r>
              <a:rPr kumimoji="0" lang="en-GB" sz="4400" b="1" i="0" u="none" strike="noStrike" kern="1200" cap="none" spc="0" normalizeH="0" baseline="0" noProof="0">
                <a:ln>
                  <a:noFill/>
                </a:ln>
                <a:solidFill>
                  <a:srgbClr val="597F32"/>
                </a:solidFill>
                <a:effectLst/>
                <a:uLnTx/>
                <a:uFillTx/>
                <a:latin typeface="Arial"/>
                <a:cs typeface="Arial"/>
              </a:rPr>
              <a:t>62 Vicar Lane</a:t>
            </a:r>
            <a:r>
              <a:rPr lang="en-GB">
                <a:latin typeface="Arial"/>
                <a:cs typeface="Arial"/>
              </a:rPr>
              <a:t>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colour drawing of an ornately decorated 5 storey warehouse and office building.">
            <a:extLst>
              <a:ext uri="{FF2B5EF4-FFF2-40B4-BE49-F238E27FC236}">
                <a16:creationId xmlns:a16="http://schemas.microsoft.com/office/drawing/2014/main" id="{05D23131-7828-4686-41D8-67853E2B9F68}"/>
              </a:ext>
            </a:extLst>
          </p:cNvPr>
          <p:cNvPicPr>
            <a:picLocks noGrp="1" noChangeAspect="1"/>
          </p:cNvPicPr>
          <p:nvPr>
            <p:ph idx="1"/>
          </p:nvPr>
        </p:nvPicPr>
        <p:blipFill>
          <a:blip r:embed="rId3"/>
          <a:stretch>
            <a:fillRect/>
          </a:stretch>
        </p:blipFill>
        <p:spPr>
          <a:xfrm>
            <a:off x="4305699" y="1009562"/>
            <a:ext cx="4080478" cy="5790283"/>
          </a:xfrm>
        </p:spPr>
      </p:pic>
    </p:spTree>
    <p:extLst>
      <p:ext uri="{BB962C8B-B14F-4D97-AF65-F5344CB8AC3E}">
        <p14:creationId xmlns:p14="http://schemas.microsoft.com/office/powerpoint/2010/main" val="4208169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765" y="3024528"/>
            <a:ext cx="4703648" cy="167406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342281"/>
            <a:ext cx="5537200" cy="153625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9.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Little Germany</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365" y="812007"/>
            <a:ext cx="5202240" cy="17200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61" y="3264666"/>
            <a:ext cx="3937529" cy="1725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731950" y="1482271"/>
            <a:ext cx="5039480" cy="1200329"/>
          </a:xfrm>
          <a:prstGeom prst="rect">
            <a:avLst/>
          </a:prstGeom>
          <a:noFill/>
        </p:spPr>
        <p:txBody>
          <a:bodyPr wrap="square" lIns="91440" tIns="45720" rIns="91440" bIns="45720" rtlCol="0" anchor="t">
            <a:spAutoFit/>
          </a:bodyPr>
          <a:lstStyle/>
          <a:p>
            <a:r>
              <a:rPr lang="en-GB" b="1"/>
              <a:t>Bradford emerged as ‘Wool City’ in the 1800s. From 1855 it attracted wool merchants from Germany, especially after the Franco-Prussian War of 1870-1.</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6874338" y="922109"/>
            <a:ext cx="4938475" cy="1477328"/>
          </a:xfrm>
          <a:prstGeom prst="rect">
            <a:avLst/>
          </a:prstGeom>
          <a:noFill/>
        </p:spPr>
        <p:txBody>
          <a:bodyPr wrap="square" lIns="91440" tIns="45720" rIns="91440" bIns="45720" rtlCol="0" anchor="t">
            <a:spAutoFit/>
          </a:bodyPr>
          <a:lstStyle/>
          <a:p>
            <a:r>
              <a:rPr lang="en-GB" b="1">
                <a:hlinkClick r:id="rId6"/>
              </a:rPr>
              <a:t>Jacob Moser</a:t>
            </a:r>
            <a:r>
              <a:rPr lang="en-GB" b="1"/>
              <a:t> was a German merchant who came to live and work in Bradford.  He went on to become Lord Mayor of Bradford in 1910. He gave at least £750,000 to local charities!</a:t>
            </a:r>
          </a:p>
        </p:txBody>
      </p:sp>
      <p:sp>
        <p:nvSpPr>
          <p:cNvPr id="12" name="TextBox 11">
            <a:extLst>
              <a:ext uri="{FF2B5EF4-FFF2-40B4-BE49-F238E27FC236}">
                <a16:creationId xmlns:a16="http://schemas.microsoft.com/office/drawing/2014/main" id="{7889F5E4-B2CF-47DA-82F2-477D8CD024E3}"/>
              </a:ext>
            </a:extLst>
          </p:cNvPr>
          <p:cNvSpPr txBox="1"/>
          <p:nvPr/>
        </p:nvSpPr>
        <p:spPr>
          <a:xfrm>
            <a:off x="287980" y="3384339"/>
            <a:ext cx="3630890" cy="1477328"/>
          </a:xfrm>
          <a:prstGeom prst="rect">
            <a:avLst/>
          </a:prstGeom>
          <a:noFill/>
        </p:spPr>
        <p:txBody>
          <a:bodyPr wrap="square" lIns="91440" tIns="45720" rIns="91440" bIns="45720" rtlCol="0" anchor="t">
            <a:spAutoFit/>
          </a:bodyPr>
          <a:lstStyle/>
          <a:p>
            <a:r>
              <a:rPr lang="en-GB" b="1"/>
              <a:t>Merchants invested large sums of money building offices and warehouses on the steep slope opposite Leeds Road. 62 Vicar Lane is one such building.</a:t>
            </a:r>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47" y="5187580"/>
            <a:ext cx="5928493"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5270" y="5186975"/>
            <a:ext cx="4506093" cy="11386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397933" y="3170143"/>
            <a:ext cx="4329312" cy="1477328"/>
          </a:xfrm>
          <a:prstGeom prst="rect">
            <a:avLst/>
          </a:prstGeom>
          <a:noFill/>
        </p:spPr>
        <p:txBody>
          <a:bodyPr wrap="square" rtlCol="0">
            <a:spAutoFit/>
          </a:bodyPr>
          <a:lstStyle/>
          <a:p>
            <a:pPr fontAlgn="base"/>
            <a:r>
              <a:rPr lang="en-GB" b="1"/>
              <a:t>The main architect, Eli Milnes of Milnes &amp; France, designed mostly in the ‘</a:t>
            </a:r>
            <a:r>
              <a:rPr lang="en-GB" b="1">
                <a:hlinkClick r:id="rId8"/>
              </a:rPr>
              <a:t>Neoclassical Italianate</a:t>
            </a:r>
            <a:r>
              <a:rPr lang="en-GB" b="1"/>
              <a:t>’ style. This has given ‘Little Germany’ its own distinctive character.</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544980" y="5294041"/>
            <a:ext cx="5569835" cy="1200329"/>
          </a:xfrm>
          <a:prstGeom prst="rect">
            <a:avLst/>
          </a:prstGeom>
        </p:spPr>
        <p:txBody>
          <a:bodyPr wrap="square" lIns="91440" tIns="45720" rIns="91440" bIns="45720" anchor="t">
            <a:spAutoFit/>
          </a:bodyPr>
          <a:lstStyle/>
          <a:p>
            <a:pPr fontAlgn="base"/>
            <a:r>
              <a:rPr lang="en-GB" b="1"/>
              <a:t>Other good examples of this type of building are the American and Chinese Export Warehouse at the corner of Aked Street (now Chambers of Commerce), and the Law Russell Warehouse.</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7163728" y="5294641"/>
            <a:ext cx="4199468" cy="923330"/>
          </a:xfrm>
          <a:prstGeom prst="rect">
            <a:avLst/>
          </a:prstGeom>
        </p:spPr>
        <p:txBody>
          <a:bodyPr wrap="square" lIns="91440" tIns="45720" rIns="91440" bIns="45720" anchor="t">
            <a:spAutoFit/>
          </a:bodyPr>
          <a:lstStyle/>
          <a:p>
            <a:pPr fontAlgn="base"/>
            <a:r>
              <a:rPr lang="en-GB" b="1" dirty="0"/>
              <a:t>The area was made a ‘conservation area’ and is now used for offices, housing and hotels.</a:t>
            </a: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937760" y="2918498"/>
            <a:ext cx="1536192" cy="2179888"/>
          </a:xfrm>
          <a:prstGeom prst="rect">
            <a:avLst/>
          </a:prstGeom>
        </p:spPr>
      </p:pic>
    </p:spTree>
    <p:extLst>
      <p:ext uri="{BB962C8B-B14F-4D97-AF65-F5344CB8AC3E}">
        <p14:creationId xmlns:p14="http://schemas.microsoft.com/office/powerpoint/2010/main" val="303010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10.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Saint George’s Hall in 1853</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1" name="Content Placeholder 10" descr="Black and white engraving of a very large classically styled building with people and horses and carts passing in the foreground.">
            <a:extLst>
              <a:ext uri="{FF2B5EF4-FFF2-40B4-BE49-F238E27FC236}">
                <a16:creationId xmlns:a16="http://schemas.microsoft.com/office/drawing/2014/main" id="{7C95953A-AF5D-86D4-43A8-D490AC0C0864}"/>
              </a:ext>
            </a:extLst>
          </p:cNvPr>
          <p:cNvPicPr>
            <a:picLocks noGrp="1" noChangeAspect="1"/>
          </p:cNvPicPr>
          <p:nvPr>
            <p:ph idx="1"/>
          </p:nvPr>
        </p:nvPicPr>
        <p:blipFill>
          <a:blip r:embed="rId3"/>
          <a:stretch>
            <a:fillRect/>
          </a:stretch>
        </p:blipFill>
        <p:spPr>
          <a:xfrm>
            <a:off x="1408176" y="1075414"/>
            <a:ext cx="8490685" cy="5586871"/>
          </a:xfrm>
        </p:spPr>
      </p:pic>
    </p:spTree>
    <p:extLst>
      <p:ext uri="{BB962C8B-B14F-4D97-AF65-F5344CB8AC3E}">
        <p14:creationId xmlns:p14="http://schemas.microsoft.com/office/powerpoint/2010/main" val="3421134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10.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Saint George’s Hall in 2004</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6" name="Content Placeholder 5" descr="A colour photo of a large stone built classical looking civic building with lots of columns and several entrance doors. ">
            <a:extLst>
              <a:ext uri="{FF2B5EF4-FFF2-40B4-BE49-F238E27FC236}">
                <a16:creationId xmlns:a16="http://schemas.microsoft.com/office/drawing/2014/main" id="{4746A906-4AAF-629D-BD3D-436F762DF211}"/>
              </a:ext>
            </a:extLst>
          </p:cNvPr>
          <p:cNvPicPr>
            <a:picLocks noGrp="1" noChangeAspect="1"/>
          </p:cNvPicPr>
          <p:nvPr>
            <p:ph idx="1"/>
          </p:nvPr>
        </p:nvPicPr>
        <p:blipFill>
          <a:blip r:embed="rId3"/>
          <a:stretch>
            <a:fillRect/>
          </a:stretch>
        </p:blipFill>
        <p:spPr>
          <a:xfrm>
            <a:off x="1746504" y="1075414"/>
            <a:ext cx="8065724" cy="5635253"/>
          </a:xfrm>
        </p:spPr>
      </p:pic>
    </p:spTree>
    <p:extLst>
      <p:ext uri="{BB962C8B-B14F-4D97-AF65-F5344CB8AC3E}">
        <p14:creationId xmlns:p14="http://schemas.microsoft.com/office/powerpoint/2010/main" val="2620637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522041"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10. Artist’s impression of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Saint George’s Hall</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colour drawing of a large stone built classical looking civic building with lots of columns and several entrance doors. ">
            <a:extLst>
              <a:ext uri="{FF2B5EF4-FFF2-40B4-BE49-F238E27FC236}">
                <a16:creationId xmlns:a16="http://schemas.microsoft.com/office/drawing/2014/main" id="{CB0E15CA-0B18-85EC-37EE-091A808EF17C}"/>
              </a:ext>
            </a:extLst>
          </p:cNvPr>
          <p:cNvPicPr>
            <a:picLocks noGrp="1" noChangeAspect="1"/>
          </p:cNvPicPr>
          <p:nvPr>
            <p:ph idx="1"/>
          </p:nvPr>
        </p:nvPicPr>
        <p:blipFill>
          <a:blip r:embed="rId3"/>
          <a:stretch>
            <a:fillRect/>
          </a:stretch>
        </p:blipFill>
        <p:spPr>
          <a:xfrm>
            <a:off x="2823099" y="1742307"/>
            <a:ext cx="6389291" cy="5115693"/>
          </a:xfrm>
        </p:spPr>
      </p:pic>
    </p:spTree>
    <p:extLst>
      <p:ext uri="{BB962C8B-B14F-4D97-AF65-F5344CB8AC3E}">
        <p14:creationId xmlns:p14="http://schemas.microsoft.com/office/powerpoint/2010/main" val="269650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3DDB-22C6-4B1E-9875-67ADDEA73E21}"/>
              </a:ext>
            </a:extLst>
          </p:cNvPr>
          <p:cNvSpPr>
            <a:spLocks noGrp="1"/>
          </p:cNvSpPr>
          <p:nvPr>
            <p:ph type="title"/>
          </p:nvPr>
        </p:nvSpPr>
        <p:spPr/>
        <p:txBody>
          <a:bodyPr/>
          <a:lstStyle/>
          <a:p>
            <a:r>
              <a:rPr lang="en-GB" dirty="0"/>
              <a:t>Activity – Location, Location, Location</a:t>
            </a:r>
          </a:p>
        </p:txBody>
      </p:sp>
      <p:sp>
        <p:nvSpPr>
          <p:cNvPr id="3" name="Content Placeholder 2">
            <a:extLst>
              <a:ext uri="{FF2B5EF4-FFF2-40B4-BE49-F238E27FC236}">
                <a16:creationId xmlns:a16="http://schemas.microsoft.com/office/drawing/2014/main" id="{EF86A5E9-5808-4CD9-85B2-B1DC9EE43056}"/>
              </a:ext>
            </a:extLst>
          </p:cNvPr>
          <p:cNvSpPr>
            <a:spLocks noGrp="1"/>
          </p:cNvSpPr>
          <p:nvPr>
            <p:ph idx="1"/>
          </p:nvPr>
        </p:nvSpPr>
        <p:spPr>
          <a:xfrm>
            <a:off x="354007" y="2154322"/>
            <a:ext cx="8249608" cy="3793991"/>
          </a:xfrm>
        </p:spPr>
        <p:txBody>
          <a:bodyPr lIns="0" tIns="45720" rIns="90000" bIns="45720" anchor="t"/>
          <a:lstStyle/>
          <a:p>
            <a:pPr fontAlgn="base">
              <a:lnSpc>
                <a:spcPct val="150000"/>
              </a:lnSpc>
            </a:pPr>
            <a:r>
              <a:rPr lang="en-GB" sz="2000" dirty="0"/>
              <a:t>All of the buildings pictured above are located in the centre of Bradford.  </a:t>
            </a:r>
            <a:endParaRPr lang="en-US" dirty="0"/>
          </a:p>
          <a:p>
            <a:pPr>
              <a:lnSpc>
                <a:spcPct val="150000"/>
              </a:lnSpc>
            </a:pPr>
            <a:r>
              <a:rPr lang="en-GB" sz="2000" dirty="0"/>
              <a:t>Do you recognise any of them?  </a:t>
            </a:r>
            <a:endParaRPr lang="en-US" dirty="0">
              <a:cs typeface="Arial"/>
            </a:endParaRPr>
          </a:p>
          <a:p>
            <a:pPr>
              <a:lnSpc>
                <a:spcPct val="150000"/>
              </a:lnSpc>
            </a:pPr>
            <a:r>
              <a:rPr lang="en-GB" sz="2000" dirty="0"/>
              <a:t>Use a printed out copy of the </a:t>
            </a:r>
            <a:r>
              <a:rPr lang="en-GB" sz="2000" dirty="0">
                <a:hlinkClick r:id="rId3"/>
              </a:rPr>
              <a:t>Bradford City Centre map</a:t>
            </a:r>
            <a:r>
              <a:rPr lang="en-GB" sz="2000" dirty="0"/>
              <a:t>.</a:t>
            </a:r>
            <a:endParaRPr lang="en-GB" dirty="0"/>
          </a:p>
          <a:p>
            <a:pPr fontAlgn="base">
              <a:lnSpc>
                <a:spcPct val="150000"/>
              </a:lnSpc>
            </a:pPr>
            <a:r>
              <a:rPr lang="en-GB" sz="2000" dirty="0"/>
              <a:t>Cut out the little buildings on the bottom of it.</a:t>
            </a:r>
            <a:endParaRPr lang="en-GB" sz="2000" dirty="0">
              <a:cs typeface="Arial"/>
            </a:endParaRPr>
          </a:p>
          <a:p>
            <a:pPr fontAlgn="base">
              <a:lnSpc>
                <a:spcPct val="150000"/>
              </a:lnSpc>
            </a:pPr>
            <a:r>
              <a:rPr lang="en-GB" sz="2000" dirty="0"/>
              <a:t>In groups have a go at trying to put the buildings in the right place on the map.  It doesn’t matter if you don’t know them all yet.  Have a go and try to do as many as you can.</a:t>
            </a:r>
            <a:endParaRPr lang="en-GB" sz="2000" dirty="0">
              <a:cs typeface="Arial"/>
            </a:endParaRPr>
          </a:p>
          <a:p>
            <a:pPr fontAlgn="base">
              <a:lnSpc>
                <a:spcPct val="150000"/>
              </a:lnSpc>
            </a:pPr>
            <a:r>
              <a:rPr lang="en-US" sz="2000" dirty="0"/>
              <a:t>​</a:t>
            </a:r>
            <a:endParaRPr lang="en-US" sz="2000" dirty="0">
              <a:cs typeface="Arial"/>
            </a:endParaRPr>
          </a:p>
          <a:p>
            <a:endParaRPr lang="en-GB" sz="1400" dirty="0"/>
          </a:p>
        </p:txBody>
      </p:sp>
      <p:pic>
        <p:nvPicPr>
          <p:cNvPr id="13" name="Picture 12">
            <a:extLst>
              <a:ext uri="{FF2B5EF4-FFF2-40B4-BE49-F238E27FC236}">
                <a16:creationId xmlns:a16="http://schemas.microsoft.com/office/drawing/2014/main" id="{BDACEF99-F712-4577-82E1-52D040CF520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0" y="1045444"/>
            <a:ext cx="11495314" cy="857859"/>
          </a:xfrm>
          <a:prstGeom prst="rect">
            <a:avLst/>
          </a:prstGeom>
        </p:spPr>
      </p:pic>
      <p:sp>
        <p:nvSpPr>
          <p:cNvPr id="5" name="Picture 9">
            <a:extLst>
              <a:ext uri="{FF2B5EF4-FFF2-40B4-BE49-F238E27FC236}">
                <a16:creationId xmlns:a16="http://schemas.microsoft.com/office/drawing/2014/main" id="{E5E5A58F-C31B-0C68-0810-450E5F25B788}"/>
              </a:ext>
              <a:ext uri="{C183D7F6-B498-43B3-948B-1728B52AA6E4}">
                <adec:decorative xmlns:adec="http://schemas.microsoft.com/office/drawing/2017/decorative" val="1"/>
              </a:ext>
            </a:extLst>
          </p:cNvPr>
          <p:cNvSpPr/>
          <p:nvPr/>
        </p:nvSpPr>
        <p:spPr>
          <a:xfrm>
            <a:off x="8640998" y="3264711"/>
            <a:ext cx="2408260"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0BFF06BD-01A7-5CEF-7EF5-FDBBC9EEA1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41915" y="3195395"/>
            <a:ext cx="444483" cy="405493"/>
          </a:xfrm>
          <a:prstGeom prst="rect">
            <a:avLst/>
          </a:prstGeom>
        </p:spPr>
      </p:pic>
      <p:pic>
        <p:nvPicPr>
          <p:cNvPr id="15" name="Picture 14">
            <a:extLst>
              <a:ext uri="{FF2B5EF4-FFF2-40B4-BE49-F238E27FC236}">
                <a16:creationId xmlns:a16="http://schemas.microsoft.com/office/drawing/2014/main" id="{63A5184A-B341-6028-1BE2-E7406AB7923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6522180" y="3913889"/>
            <a:ext cx="540716" cy="419433"/>
          </a:xfrm>
          <a:prstGeom prst="rect">
            <a:avLst/>
          </a:prstGeom>
        </p:spPr>
      </p:pic>
      <p:cxnSp>
        <p:nvCxnSpPr>
          <p:cNvPr id="16" name="Straight Connector 15">
            <a:extLst>
              <a:ext uri="{FF2B5EF4-FFF2-40B4-BE49-F238E27FC236}">
                <a16:creationId xmlns:a16="http://schemas.microsoft.com/office/drawing/2014/main" id="{5F9BDDF5-14E2-F03B-937F-69178DB3C1E4}"/>
              </a:ext>
              <a:ext uri="{C183D7F6-B498-43B3-948B-1728B52AA6E4}">
                <adec:decorative xmlns:adec="http://schemas.microsoft.com/office/drawing/2017/decorative" val="1"/>
              </a:ext>
            </a:extLst>
          </p:cNvPr>
          <p:cNvCxnSpPr>
            <a:cxnSpLocks/>
          </p:cNvCxnSpPr>
          <p:nvPr/>
        </p:nvCxnSpPr>
        <p:spPr>
          <a:xfrm>
            <a:off x="5709195" y="4105021"/>
            <a:ext cx="627131" cy="0"/>
          </a:xfrm>
          <a:prstGeom prst="line">
            <a:avLst/>
          </a:prstGeom>
          <a:ln w="47625">
            <a:prstDash val="dash"/>
          </a:ln>
        </p:spPr>
        <p:style>
          <a:lnRef idx="3">
            <a:schemeClr val="accent1"/>
          </a:lnRef>
          <a:fillRef idx="0">
            <a:schemeClr val="accent1"/>
          </a:fillRef>
          <a:effectRef idx="2">
            <a:schemeClr val="accent1"/>
          </a:effectRef>
          <a:fontRef idx="minor">
            <a:schemeClr val="tx1"/>
          </a:fontRef>
        </p:style>
      </p:cxnSp>
      <p:sp>
        <p:nvSpPr>
          <p:cNvPr id="6" name="Text Placeholder 41">
            <a:extLst>
              <a:ext uri="{FF2B5EF4-FFF2-40B4-BE49-F238E27FC236}">
                <a16:creationId xmlns:a16="http://schemas.microsoft.com/office/drawing/2014/main" id="{833354ED-BBBB-3294-5B6E-49810819F66B}"/>
              </a:ext>
            </a:extLst>
          </p:cNvPr>
          <p:cNvSpPr txBox="1">
            <a:spLocks/>
          </p:cNvSpPr>
          <p:nvPr/>
        </p:nvSpPr>
        <p:spPr>
          <a:xfrm>
            <a:off x="8755840" y="3438776"/>
            <a:ext cx="2290088" cy="293377"/>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Group discussion</a:t>
            </a:r>
          </a:p>
        </p:txBody>
      </p:sp>
      <p:pic>
        <p:nvPicPr>
          <p:cNvPr id="4" name="Picture 3" descr="Group discussion character icon">
            <a:extLst>
              <a:ext uri="{FF2B5EF4-FFF2-40B4-BE49-F238E27FC236}">
                <a16:creationId xmlns:a16="http://schemas.microsoft.com/office/drawing/2014/main" id="{95A67B0F-78BC-0CCC-7C91-699C137FCDCE}"/>
              </a:ext>
            </a:extLst>
          </p:cNvPr>
          <p:cNvPicPr>
            <a:picLocks noChangeAspect="1"/>
          </p:cNvPicPr>
          <p:nvPr/>
        </p:nvPicPr>
        <p:blipFill>
          <a:blip r:embed="rId7"/>
          <a:stretch>
            <a:fillRect/>
          </a:stretch>
        </p:blipFill>
        <p:spPr>
          <a:xfrm>
            <a:off x="8789893" y="3837191"/>
            <a:ext cx="2221982" cy="1695487"/>
          </a:xfrm>
          <a:prstGeom prst="rect">
            <a:avLst/>
          </a:prstGeom>
        </p:spPr>
      </p:pic>
    </p:spTree>
    <p:extLst>
      <p:ext uri="{BB962C8B-B14F-4D97-AF65-F5344CB8AC3E}">
        <p14:creationId xmlns:p14="http://schemas.microsoft.com/office/powerpoint/2010/main" val="2193968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83" y="2997799"/>
            <a:ext cx="4678130" cy="187044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342281"/>
            <a:ext cx="4876800" cy="16555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10.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Saint George’s Hall</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333" y="1075414"/>
            <a:ext cx="5702717" cy="13629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61" y="3264666"/>
            <a:ext cx="3937529" cy="14786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666414" y="1617112"/>
            <a:ext cx="4633080" cy="1200329"/>
          </a:xfrm>
          <a:prstGeom prst="rect">
            <a:avLst/>
          </a:prstGeom>
          <a:noFill/>
        </p:spPr>
        <p:txBody>
          <a:bodyPr wrap="square" rtlCol="0">
            <a:spAutoFit/>
          </a:bodyPr>
          <a:lstStyle/>
          <a:p>
            <a:r>
              <a:rPr lang="en-GB" b="1"/>
              <a:t>In 1849 Bradford’s Mayor, Samuel Smith,  had the idea of creating ‘</a:t>
            </a:r>
            <a:r>
              <a:rPr lang="en-GB" b="1" i="1"/>
              <a:t>a large public hall, in which thoroughly good concerts could be provided at a cheap rate</a:t>
            </a:r>
            <a:r>
              <a:rPr lang="en-GB" b="1"/>
              <a:t>.’</a:t>
            </a:r>
          </a:p>
        </p:txBody>
      </p:sp>
      <p:sp>
        <p:nvSpPr>
          <p:cNvPr id="11" name="TextBox 10">
            <a:extLst>
              <a:ext uri="{FF2B5EF4-FFF2-40B4-BE49-F238E27FC236}">
                <a16:creationId xmlns:a16="http://schemas.microsoft.com/office/drawing/2014/main" id="{9A9EE634-CAD0-4B6B-936A-E6B704066081}"/>
              </a:ext>
            </a:extLst>
          </p:cNvPr>
          <p:cNvSpPr txBox="1"/>
          <p:nvPr/>
        </p:nvSpPr>
        <p:spPr>
          <a:xfrm>
            <a:off x="6096000" y="1307813"/>
            <a:ext cx="5293480" cy="923330"/>
          </a:xfrm>
          <a:prstGeom prst="rect">
            <a:avLst/>
          </a:prstGeom>
          <a:noFill/>
        </p:spPr>
        <p:txBody>
          <a:bodyPr wrap="square" lIns="91440" tIns="45720" rIns="91440" bIns="45720" rtlCol="0" anchor="t">
            <a:spAutoFit/>
          </a:bodyPr>
          <a:lstStyle/>
          <a:p>
            <a:r>
              <a:rPr lang="en-GB" b="1"/>
              <a:t>Local architects </a:t>
            </a:r>
            <a:r>
              <a:rPr lang="en-GB" b="1">
                <a:hlinkClick r:id="rId6"/>
              </a:rPr>
              <a:t>Lockwood and Mawson</a:t>
            </a:r>
            <a:r>
              <a:rPr lang="en-GB" b="1"/>
              <a:t> designed the building in an ‘</a:t>
            </a:r>
            <a:r>
              <a:rPr lang="en-GB" b="1">
                <a:hlinkClick r:id="rId7"/>
              </a:rPr>
              <a:t>Italianate</a:t>
            </a:r>
            <a:r>
              <a:rPr lang="en-GB" b="1"/>
              <a:t>’ style, beating over 20 rival bids.</a:t>
            </a:r>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29000"/>
            <a:ext cx="3748136" cy="1200329"/>
          </a:xfrm>
          <a:prstGeom prst="rect">
            <a:avLst/>
          </a:prstGeom>
          <a:noFill/>
        </p:spPr>
        <p:txBody>
          <a:bodyPr wrap="square" rtlCol="0">
            <a:spAutoFit/>
          </a:bodyPr>
          <a:lstStyle/>
          <a:p>
            <a:r>
              <a:rPr lang="en-GB" b="1"/>
              <a:t>A public holiday was declared when the foundation stone was laid on 22 September 1851, the building work took two years.</a:t>
            </a:r>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4995091"/>
            <a:ext cx="5478874" cy="174556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3503" y="5058725"/>
            <a:ext cx="5621193" cy="13797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469959" y="3194356"/>
            <a:ext cx="4210777" cy="1477328"/>
          </a:xfrm>
          <a:prstGeom prst="rect">
            <a:avLst/>
          </a:prstGeom>
          <a:noFill/>
        </p:spPr>
        <p:txBody>
          <a:bodyPr wrap="square" lIns="91440" tIns="45720" rIns="91440" bIns="45720" rtlCol="0" anchor="t">
            <a:spAutoFit/>
          </a:bodyPr>
          <a:lstStyle/>
          <a:p>
            <a:pPr fontAlgn="base"/>
            <a:r>
              <a:rPr lang="en-GB" b="1"/>
              <a:t>In 1873 the African-American Jubilee Singers gave six concerts there.</a:t>
            </a:r>
            <a:endParaRPr lang="en-GB"/>
          </a:p>
          <a:p>
            <a:r>
              <a:rPr lang="en-GB" b="1"/>
              <a:t>They were freed slaves who </a:t>
            </a:r>
            <a:r>
              <a:rPr lang="en-GB" b="1" i="1"/>
              <a:t>‘changed the spiritual into an art form and introduced it to the world’.</a:t>
            </a:r>
            <a:endParaRPr lang="en-GB" b="1" i="1">
              <a:cs typeface="Arial"/>
            </a:endParaRPr>
          </a:p>
        </p:txBody>
      </p:sp>
      <p:sp>
        <p:nvSpPr>
          <p:cNvPr id="7" name="Rectangle 6">
            <a:extLst>
              <a:ext uri="{FF2B5EF4-FFF2-40B4-BE49-F238E27FC236}">
                <a16:creationId xmlns:a16="http://schemas.microsoft.com/office/drawing/2014/main" id="{C1E2B679-EEC7-45C7-9EBF-B372DAD7DA5B}"/>
              </a:ext>
            </a:extLst>
          </p:cNvPr>
          <p:cNvSpPr/>
          <p:nvPr/>
        </p:nvSpPr>
        <p:spPr>
          <a:xfrm>
            <a:off x="731950" y="5058724"/>
            <a:ext cx="5000261" cy="1477328"/>
          </a:xfrm>
          <a:prstGeom prst="rect">
            <a:avLst/>
          </a:prstGeom>
        </p:spPr>
        <p:txBody>
          <a:bodyPr wrap="square" lIns="91440" tIns="45720" rIns="91440" bIns="45720" anchor="t">
            <a:spAutoFit/>
          </a:bodyPr>
          <a:lstStyle/>
          <a:p>
            <a:pPr fontAlgn="base"/>
            <a:r>
              <a:rPr lang="en-GB" b="1"/>
              <a:t>St George's Hall was also used for large public meetings, for example during the </a:t>
            </a:r>
            <a:r>
              <a:rPr lang="en-GB" b="1">
                <a:hlinkClick r:id="rId9"/>
              </a:rPr>
              <a:t>Manningham Mills Strike</a:t>
            </a:r>
            <a:r>
              <a:rPr lang="en-GB" b="1"/>
              <a:t> in 1891, by the </a:t>
            </a:r>
            <a:r>
              <a:rPr lang="en-GB" b="1">
                <a:hlinkClick r:id="rId10"/>
              </a:rPr>
              <a:t>suffragettes</a:t>
            </a:r>
            <a:r>
              <a:rPr lang="en-GB" b="1"/>
              <a:t> in 1907, and for recruiting meetings for </a:t>
            </a:r>
            <a:r>
              <a:rPr lang="en-GB" b="1">
                <a:hlinkClick r:id="rId11"/>
              </a:rPr>
              <a:t>The Bradford Pals</a:t>
            </a:r>
            <a:r>
              <a:rPr lang="en-GB" b="1"/>
              <a:t> from 1914.</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558511" y="5197569"/>
            <a:ext cx="5126510" cy="1200329"/>
          </a:xfrm>
          <a:prstGeom prst="rect">
            <a:avLst/>
          </a:prstGeom>
        </p:spPr>
        <p:txBody>
          <a:bodyPr wrap="square" lIns="91440" tIns="45720" rIns="91440" bIns="45720" anchor="t">
            <a:spAutoFit/>
          </a:bodyPr>
          <a:lstStyle/>
          <a:p>
            <a:pPr fontAlgn="base"/>
            <a:r>
              <a:rPr lang="en-GB" b="1"/>
              <a:t>As well as classical concerts, St George's Hall has hosted many pop and rock bands. It is one of the oldest concert halls still operating in the UK!</a:t>
            </a: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12"/>
          <a:srcRect/>
          <a:stretch/>
        </p:blipFill>
        <p:spPr>
          <a:xfrm>
            <a:off x="4639945" y="3072705"/>
            <a:ext cx="2086582" cy="1670657"/>
          </a:xfrm>
          <a:prstGeom prst="rect">
            <a:avLst/>
          </a:prstGeom>
        </p:spPr>
      </p:pic>
    </p:spTree>
    <p:extLst>
      <p:ext uri="{BB962C8B-B14F-4D97-AF65-F5344CB8AC3E}">
        <p14:creationId xmlns:p14="http://schemas.microsoft.com/office/powerpoint/2010/main" val="328505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3DDB-22C6-4B1E-9875-67ADDEA73E21}"/>
              </a:ext>
            </a:extLst>
          </p:cNvPr>
          <p:cNvSpPr>
            <a:spLocks noGrp="1"/>
          </p:cNvSpPr>
          <p:nvPr>
            <p:ph type="title"/>
          </p:nvPr>
        </p:nvSpPr>
        <p:spPr>
          <a:xfrm>
            <a:off x="921276" y="365126"/>
            <a:ext cx="10996613" cy="710288"/>
          </a:xfrm>
        </p:spPr>
        <p:txBody>
          <a:bodyPr/>
          <a:lstStyle/>
          <a:p>
            <a:r>
              <a:rPr lang="en-GB"/>
              <a:t>Take 10 buildings</a:t>
            </a:r>
          </a:p>
        </p:txBody>
      </p:sp>
      <p:sp>
        <p:nvSpPr>
          <p:cNvPr id="3" name="Content Placeholder 2">
            <a:extLst>
              <a:ext uri="{FF2B5EF4-FFF2-40B4-BE49-F238E27FC236}">
                <a16:creationId xmlns:a16="http://schemas.microsoft.com/office/drawing/2014/main" id="{EF86A5E9-5808-4CD9-85B2-B1DC9EE43056}"/>
              </a:ext>
            </a:extLst>
          </p:cNvPr>
          <p:cNvSpPr>
            <a:spLocks noGrp="1"/>
          </p:cNvSpPr>
          <p:nvPr>
            <p:ph idx="1"/>
          </p:nvPr>
        </p:nvSpPr>
        <p:spPr>
          <a:xfrm>
            <a:off x="787926" y="2316248"/>
            <a:ext cx="10108674" cy="3628263"/>
          </a:xfrm>
        </p:spPr>
        <p:txBody>
          <a:bodyPr lIns="0" tIns="45720" rIns="90000" bIns="45720" anchor="t"/>
          <a:lstStyle/>
          <a:p>
            <a:pPr fontAlgn="base">
              <a:lnSpc>
                <a:spcPct val="150000"/>
              </a:lnSpc>
            </a:pPr>
            <a:r>
              <a:rPr lang="en-GB" sz="2000" dirty="0"/>
              <a:t>Now you’ve explored the trail and found out more……...</a:t>
            </a:r>
            <a:r>
              <a:rPr lang="en-US" sz="2000" dirty="0"/>
              <a:t>​</a:t>
            </a:r>
          </a:p>
          <a:p>
            <a:endParaRPr lang="en-GB" sz="1400" dirty="0"/>
          </a:p>
        </p:txBody>
      </p:sp>
      <p:pic>
        <p:nvPicPr>
          <p:cNvPr id="28674" name="Picture 2" descr="Little round pink 'person' icon holding up a megaphone with its right hand with sound 'marks' coming out of it.">
            <a:extLst>
              <a:ext uri="{FF2B5EF4-FFF2-40B4-BE49-F238E27FC236}">
                <a16:creationId xmlns:a16="http://schemas.microsoft.com/office/drawing/2014/main" id="{7C544E54-4EE3-4EFA-BAFE-26AC64EAB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16" y="3968454"/>
            <a:ext cx="2067193" cy="1692372"/>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17">
            <a:extLst>
              <a:ext uri="{FF2B5EF4-FFF2-40B4-BE49-F238E27FC236}">
                <a16:creationId xmlns:a16="http://schemas.microsoft.com/office/drawing/2014/main" id="{38A2682D-CAAD-4407-A950-CC8EA38D0715}"/>
              </a:ext>
              <a:ext uri="{C183D7F6-B498-43B3-948B-1728B52AA6E4}">
                <adec:decorative xmlns:adec="http://schemas.microsoft.com/office/drawing/2017/decorative" val="1"/>
              </a:ext>
            </a:extLst>
          </p:cNvPr>
          <p:cNvSpPr txBox="1">
            <a:spLocks/>
          </p:cNvSpPr>
          <p:nvPr/>
        </p:nvSpPr>
        <p:spPr>
          <a:xfrm flipH="1">
            <a:off x="1109221" y="4277868"/>
            <a:ext cx="3021979" cy="1356021"/>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lIns="144000" tIns="252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a:t>What makes my building special is…</a:t>
            </a:r>
          </a:p>
        </p:txBody>
      </p:sp>
      <p:sp>
        <p:nvSpPr>
          <p:cNvPr id="13" name="Picture Placeholder 25">
            <a:extLst>
              <a:ext uri="{FF2B5EF4-FFF2-40B4-BE49-F238E27FC236}">
                <a16:creationId xmlns:a16="http://schemas.microsoft.com/office/drawing/2014/main" id="{BB282C16-46C7-4743-AECA-295F3B797B82}"/>
              </a:ext>
              <a:ext uri="{C183D7F6-B498-43B3-948B-1728B52AA6E4}">
                <adec:decorative xmlns:adec="http://schemas.microsoft.com/office/drawing/2017/decorative" val="1"/>
              </a:ext>
            </a:extLst>
          </p:cNvPr>
          <p:cNvSpPr txBox="1">
            <a:spLocks/>
          </p:cNvSpPr>
          <p:nvPr/>
        </p:nvSpPr>
        <p:spPr>
          <a:xfrm>
            <a:off x="7920233" y="4277868"/>
            <a:ext cx="2790825" cy="123710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t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2800"/>
              </a:spcBef>
            </a:pPr>
            <a:r>
              <a:rPr lang="en-US" sz="1800" b="1"/>
              <a:t>It is my </a:t>
            </a:r>
            <a:r>
              <a:rPr lang="en-US" sz="1800" b="1" err="1"/>
              <a:t>favourite</a:t>
            </a:r>
            <a:r>
              <a:rPr lang="en-US" sz="1800" b="1"/>
              <a:t> because…</a:t>
            </a:r>
          </a:p>
        </p:txBody>
      </p:sp>
      <p:sp>
        <p:nvSpPr>
          <p:cNvPr id="14" name="Picture Placeholder 39">
            <a:extLst>
              <a:ext uri="{FF2B5EF4-FFF2-40B4-BE49-F238E27FC236}">
                <a16:creationId xmlns:a16="http://schemas.microsoft.com/office/drawing/2014/main" id="{DC29E7EB-FD0E-43C7-9E4D-ABB222E4C1AF}"/>
              </a:ext>
              <a:ext uri="{C183D7F6-B498-43B3-948B-1728B52AA6E4}">
                <adec:decorative xmlns:adec="http://schemas.microsoft.com/office/drawing/2017/decorative" val="1"/>
              </a:ext>
            </a:extLst>
          </p:cNvPr>
          <p:cNvSpPr txBox="1">
            <a:spLocks/>
          </p:cNvSpPr>
          <p:nvPr/>
        </p:nvSpPr>
        <p:spPr>
          <a:xfrm>
            <a:off x="3483519" y="2912533"/>
            <a:ext cx="4554991" cy="1134534"/>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41">
            <a:extLst>
              <a:ext uri="{FF2B5EF4-FFF2-40B4-BE49-F238E27FC236}">
                <a16:creationId xmlns:a16="http://schemas.microsoft.com/office/drawing/2014/main" id="{31CDCF09-2A89-4C80-BF05-15D4B8E73861}"/>
              </a:ext>
            </a:extLst>
          </p:cNvPr>
          <p:cNvSpPr txBox="1">
            <a:spLocks/>
          </p:cNvSpPr>
          <p:nvPr/>
        </p:nvSpPr>
        <p:spPr>
          <a:xfrm rot="21383919">
            <a:off x="3671917" y="3221830"/>
            <a:ext cx="4357883" cy="414338"/>
          </a:xfrm>
          <a:prstGeom prst="rect">
            <a:avLst/>
          </a:prstGeom>
          <a:solidFill>
            <a:srgbClr val="F5C946"/>
          </a:solid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It’s time to choose!</a:t>
            </a:r>
          </a:p>
        </p:txBody>
      </p:sp>
      <p:pic>
        <p:nvPicPr>
          <p:cNvPr id="11" name="Picture 10">
            <a:extLst>
              <a:ext uri="{FF2B5EF4-FFF2-40B4-BE49-F238E27FC236}">
                <a16:creationId xmlns:a16="http://schemas.microsoft.com/office/drawing/2014/main" id="{36B94C86-751E-4B80-A90A-1A7FA59AFC63}"/>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13357" y="1075414"/>
            <a:ext cx="11495314" cy="857859"/>
          </a:xfrm>
          <a:prstGeom prst="rect">
            <a:avLst/>
          </a:prstGeom>
        </p:spPr>
      </p:pic>
    </p:spTree>
    <p:extLst>
      <p:ext uri="{BB962C8B-B14F-4D97-AF65-F5344CB8AC3E}">
        <p14:creationId xmlns:p14="http://schemas.microsoft.com/office/powerpoint/2010/main" val="22430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FAC357-8EAF-9C5A-0B49-E40F09EB2CB7}"/>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t="150" b="150"/>
          <a:stretch>
            <a:fillRect/>
          </a:stretch>
        </p:blipFill>
        <p:spPr>
          <a:xfrm>
            <a:off x="6071960" y="568421"/>
            <a:ext cx="2363787" cy="2711450"/>
          </a:xfrm>
        </p:spPr>
      </p:pic>
      <p:sp>
        <p:nvSpPr>
          <p:cNvPr id="4" name="Title 3">
            <a:extLst>
              <a:ext uri="{FF2B5EF4-FFF2-40B4-BE49-F238E27FC236}">
                <a16:creationId xmlns:a16="http://schemas.microsoft.com/office/drawing/2014/main" id="{BE1B1140-2206-40B5-9B7F-39F68F94574B}"/>
              </a:ext>
            </a:extLst>
          </p:cNvPr>
          <p:cNvSpPr>
            <a:spLocks noGrp="1"/>
          </p:cNvSpPr>
          <p:nvPr>
            <p:ph type="title"/>
          </p:nvPr>
        </p:nvSpPr>
        <p:spPr>
          <a:xfrm>
            <a:off x="597693" y="558068"/>
            <a:ext cx="10996613" cy="710288"/>
          </a:xfrm>
        </p:spPr>
        <p:txBody>
          <a:bodyPr/>
          <a:lstStyle/>
          <a:p>
            <a:r>
              <a:rPr lang="en-GB" dirty="0"/>
              <a:t>Activity Get Creative</a:t>
            </a:r>
          </a:p>
        </p:txBody>
      </p:sp>
      <p:sp>
        <p:nvSpPr>
          <p:cNvPr id="5" name="Content Placeholder 4">
            <a:extLst>
              <a:ext uri="{FF2B5EF4-FFF2-40B4-BE49-F238E27FC236}">
                <a16:creationId xmlns:a16="http://schemas.microsoft.com/office/drawing/2014/main" id="{BFA9A92F-F7E0-4B0E-9B5A-FD73B744429D}"/>
              </a:ext>
            </a:extLst>
          </p:cNvPr>
          <p:cNvSpPr>
            <a:spLocks noGrp="1"/>
          </p:cNvSpPr>
          <p:nvPr>
            <p:ph idx="1"/>
          </p:nvPr>
        </p:nvSpPr>
        <p:spPr>
          <a:xfrm>
            <a:off x="620010" y="1470244"/>
            <a:ext cx="5022887" cy="3295651"/>
          </a:xfrm>
        </p:spPr>
        <p:txBody>
          <a:bodyPr lIns="0" tIns="45720" rIns="90000" bIns="45720" anchor="t"/>
          <a:lstStyle/>
          <a:p>
            <a:pPr fontAlgn="base"/>
            <a:r>
              <a:rPr lang="en-GB" dirty="0"/>
              <a:t>​Use the </a:t>
            </a:r>
            <a:r>
              <a:rPr lang="en-GB" u="sng" dirty="0">
                <a:hlinkClick r:id="rId3"/>
              </a:rPr>
              <a:t>cut-out and make models</a:t>
            </a:r>
            <a:r>
              <a:rPr lang="en-GB" dirty="0"/>
              <a:t> of the buildings to create an exhibition.</a:t>
            </a:r>
            <a:r>
              <a:rPr lang="en-US" dirty="0"/>
              <a:t>​</a:t>
            </a:r>
          </a:p>
          <a:p>
            <a:pPr fontAlgn="base"/>
            <a:r>
              <a:rPr lang="en-GB" dirty="0"/>
              <a:t>​</a:t>
            </a:r>
            <a:endParaRPr lang="en-GB" dirty="0">
              <a:cs typeface="Arial"/>
            </a:endParaRPr>
          </a:p>
          <a:p>
            <a:pPr fontAlgn="base"/>
            <a:r>
              <a:rPr lang="en-GB" dirty="0"/>
              <a:t>Find creative ways to show what you’ve learnt to other people.</a:t>
            </a:r>
            <a:endParaRPr lang="en-US" dirty="0"/>
          </a:p>
        </p:txBody>
      </p:sp>
      <p:pic>
        <p:nvPicPr>
          <p:cNvPr id="29698" name="Picture 2" descr="Little round 'spikey' orange 'person' icon holding a pencil with its right hand with drawing 'marks' coming out of it.">
            <a:extLst>
              <a:ext uri="{FF2B5EF4-FFF2-40B4-BE49-F238E27FC236}">
                <a16:creationId xmlns:a16="http://schemas.microsoft.com/office/drawing/2014/main" id="{0E0C76CC-807E-46CD-A8C9-FD1EEE7A3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023" y="4308583"/>
            <a:ext cx="1881937" cy="15735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5">
            <a:extLst>
              <a:ext uri="{FF2B5EF4-FFF2-40B4-BE49-F238E27FC236}">
                <a16:creationId xmlns:a16="http://schemas.microsoft.com/office/drawing/2014/main" id="{6D01C893-F2E3-4A47-9F3C-80DE49D17C9B}"/>
              </a:ext>
              <a:ext uri="{C183D7F6-B498-43B3-948B-1728B52AA6E4}">
                <adec:decorative xmlns:adec="http://schemas.microsoft.com/office/drawing/2017/decorative" val="1"/>
              </a:ext>
            </a:extLst>
          </p:cNvPr>
          <p:cNvPicPr>
            <a:picLocks noChangeAspect="1"/>
          </p:cNvPicPr>
          <p:nvPr/>
        </p:nvPicPr>
        <p:blipFill>
          <a:blip r:embed="rId2"/>
          <a:srcRect t="150" b="150"/>
          <a:stretch>
            <a:fillRect/>
          </a:stretch>
        </p:blipFill>
        <p:spPr>
          <a:xfrm>
            <a:off x="8703720" y="121525"/>
            <a:ext cx="2363787" cy="2711450"/>
          </a:xfrm>
          <a:prstGeom prst="rect">
            <a:avLst/>
          </a:prstGeom>
          <a:blipFill>
            <a:blip r:embed="rId5"/>
            <a:stretch>
              <a:fillRect l="-412" r="-412"/>
            </a:stretch>
          </a:blipFill>
        </p:spPr>
      </p:pic>
      <p:pic>
        <p:nvPicPr>
          <p:cNvPr id="16" name="Picture Placeholder 5">
            <a:extLst>
              <a:ext uri="{FF2B5EF4-FFF2-40B4-BE49-F238E27FC236}">
                <a16:creationId xmlns:a16="http://schemas.microsoft.com/office/drawing/2014/main" id="{4212D761-4F9E-40C6-BA70-EF565F909468}"/>
              </a:ext>
              <a:ext uri="{C183D7F6-B498-43B3-948B-1728B52AA6E4}">
                <adec:decorative xmlns:adec="http://schemas.microsoft.com/office/drawing/2017/decorative" val="1"/>
              </a:ext>
            </a:extLst>
          </p:cNvPr>
          <p:cNvPicPr>
            <a:picLocks noChangeAspect="1"/>
          </p:cNvPicPr>
          <p:nvPr/>
        </p:nvPicPr>
        <p:blipFill>
          <a:blip r:embed="rId2"/>
          <a:srcRect t="150" b="150"/>
          <a:stretch>
            <a:fillRect/>
          </a:stretch>
        </p:blipFill>
        <p:spPr>
          <a:xfrm>
            <a:off x="6076156" y="3349637"/>
            <a:ext cx="2363787" cy="2711450"/>
          </a:xfrm>
          <a:prstGeom prst="rect">
            <a:avLst/>
          </a:prstGeom>
          <a:blipFill>
            <a:blip r:embed="rId5"/>
            <a:stretch>
              <a:fillRect l="-412" r="-412"/>
            </a:stretch>
          </a:blipFill>
        </p:spPr>
      </p:pic>
      <p:pic>
        <p:nvPicPr>
          <p:cNvPr id="17" name="Picture Placeholder 5">
            <a:extLst>
              <a:ext uri="{FF2B5EF4-FFF2-40B4-BE49-F238E27FC236}">
                <a16:creationId xmlns:a16="http://schemas.microsoft.com/office/drawing/2014/main" id="{C130381A-A91D-43BD-B937-92756AFB0DB9}"/>
              </a:ext>
              <a:ext uri="{C183D7F6-B498-43B3-948B-1728B52AA6E4}">
                <adec:decorative xmlns:adec="http://schemas.microsoft.com/office/drawing/2017/decorative" val="1"/>
              </a:ext>
            </a:extLst>
          </p:cNvPr>
          <p:cNvPicPr>
            <a:picLocks noChangeAspect="1"/>
          </p:cNvPicPr>
          <p:nvPr/>
        </p:nvPicPr>
        <p:blipFill>
          <a:blip r:embed="rId2"/>
          <a:srcRect t="150" b="150"/>
          <a:stretch>
            <a:fillRect/>
          </a:stretch>
        </p:blipFill>
        <p:spPr>
          <a:xfrm>
            <a:off x="8703720" y="2972481"/>
            <a:ext cx="2363787" cy="2711450"/>
          </a:xfrm>
          <a:prstGeom prst="rect">
            <a:avLst/>
          </a:prstGeom>
          <a:blipFill>
            <a:blip r:embed="rId5"/>
            <a:stretch>
              <a:fillRect l="-412" r="-412"/>
            </a:stretch>
          </a:blipFill>
        </p:spPr>
      </p:pic>
      <p:pic>
        <p:nvPicPr>
          <p:cNvPr id="7" name="Picture 6">
            <a:extLst>
              <a:ext uri="{FF2B5EF4-FFF2-40B4-BE49-F238E27FC236}">
                <a16:creationId xmlns:a16="http://schemas.microsoft.com/office/drawing/2014/main" id="{60A57B40-86A0-4289-8FB9-554E928D4FC4}"/>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6424833" y="823645"/>
            <a:ext cx="1715990" cy="1941165"/>
          </a:xfrm>
          <a:prstGeom prst="rect">
            <a:avLst/>
          </a:prstGeom>
        </p:spPr>
      </p:pic>
      <p:pic>
        <p:nvPicPr>
          <p:cNvPr id="9" name="Picture 8">
            <a:extLst>
              <a:ext uri="{FF2B5EF4-FFF2-40B4-BE49-F238E27FC236}">
                <a16:creationId xmlns:a16="http://schemas.microsoft.com/office/drawing/2014/main" id="{8496858F-146B-405C-881E-1AF2D5189D74}"/>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070606" y="558068"/>
            <a:ext cx="1745201" cy="1954313"/>
          </a:xfrm>
          <a:prstGeom prst="rect">
            <a:avLst/>
          </a:prstGeom>
        </p:spPr>
      </p:pic>
      <p:pic>
        <p:nvPicPr>
          <p:cNvPr id="12" name="Picture 11">
            <a:extLst>
              <a:ext uri="{FF2B5EF4-FFF2-40B4-BE49-F238E27FC236}">
                <a16:creationId xmlns:a16="http://schemas.microsoft.com/office/drawing/2014/main" id="{FB6C8EBB-C19D-4CCF-B761-E5CD236C09D2}"/>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6369394" y="3508363"/>
            <a:ext cx="1895351" cy="2120080"/>
          </a:xfrm>
          <a:prstGeom prst="rect">
            <a:avLst/>
          </a:prstGeom>
        </p:spPr>
      </p:pic>
      <p:pic>
        <p:nvPicPr>
          <p:cNvPr id="19" name="Picture 18">
            <a:extLst>
              <a:ext uri="{FF2B5EF4-FFF2-40B4-BE49-F238E27FC236}">
                <a16:creationId xmlns:a16="http://schemas.microsoft.com/office/drawing/2014/main" id="{B4477C23-17F0-4BDE-BE33-355FF8C10894}"/>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9220878" y="3410682"/>
            <a:ext cx="1475607" cy="1678734"/>
          </a:xfrm>
          <a:prstGeom prst="rect">
            <a:avLst/>
          </a:prstGeom>
        </p:spPr>
      </p:pic>
    </p:spTree>
    <p:extLst>
      <p:ext uri="{BB962C8B-B14F-4D97-AF65-F5344CB8AC3E}">
        <p14:creationId xmlns:p14="http://schemas.microsoft.com/office/powerpoint/2010/main" val="356798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031A4-034B-49C1-880F-42AD368E151B}"/>
              </a:ext>
            </a:extLst>
          </p:cNvPr>
          <p:cNvSpPr>
            <a:spLocks noGrp="1"/>
          </p:cNvSpPr>
          <p:nvPr>
            <p:ph type="title"/>
          </p:nvPr>
        </p:nvSpPr>
        <p:spPr>
          <a:xfrm>
            <a:off x="620010" y="549277"/>
            <a:ext cx="10996613" cy="710288"/>
          </a:xfrm>
        </p:spPr>
        <p:txBody>
          <a:bodyPr/>
          <a:lstStyle/>
          <a:p>
            <a:r>
              <a:rPr lang="en-GB"/>
              <a:t>Wider Context </a:t>
            </a:r>
          </a:p>
        </p:txBody>
      </p:sp>
      <p:sp>
        <p:nvSpPr>
          <p:cNvPr id="5" name="Content Placeholder 4">
            <a:extLst>
              <a:ext uri="{FF2B5EF4-FFF2-40B4-BE49-F238E27FC236}">
                <a16:creationId xmlns:a16="http://schemas.microsoft.com/office/drawing/2014/main" id="{F031FA09-A895-4F90-AF91-BDD2764A8C2E}"/>
              </a:ext>
            </a:extLst>
          </p:cNvPr>
          <p:cNvSpPr>
            <a:spLocks noGrp="1"/>
          </p:cNvSpPr>
          <p:nvPr>
            <p:ph idx="1"/>
          </p:nvPr>
        </p:nvSpPr>
        <p:spPr>
          <a:xfrm>
            <a:off x="623741" y="1398242"/>
            <a:ext cx="5559623" cy="4320194"/>
          </a:xfrm>
        </p:spPr>
        <p:txBody>
          <a:bodyPr lIns="0" tIns="45720" rIns="90000" bIns="45720" anchor="t"/>
          <a:lstStyle/>
          <a:p>
            <a:pPr fontAlgn="base"/>
            <a:r>
              <a:rPr lang="en-GB" sz="2200" dirty="0"/>
              <a:t>Use the </a:t>
            </a:r>
            <a:r>
              <a:rPr lang="en-GB" sz="2200" u="sng" dirty="0">
                <a:hlinkClick r:id="rId2">
                  <a:extLst>
                    <a:ext uri="{A12FA001-AC4F-418D-AE19-62706E023703}">
                      <ahyp:hlinkClr xmlns:ahyp="http://schemas.microsoft.com/office/drawing/2018/hyperlinkcolor" val="tx"/>
                    </a:ext>
                  </a:extLst>
                </a:hlinkClick>
              </a:rPr>
              <a:t>timeline</a:t>
            </a:r>
            <a:r>
              <a:rPr lang="en-GB" sz="2200" dirty="0"/>
              <a:t> on the online trail and the ‘</a:t>
            </a:r>
            <a:r>
              <a:rPr lang="en-GB" sz="2200" dirty="0">
                <a:hlinkClick r:id="rId3">
                  <a:extLst>
                    <a:ext uri="{A12FA001-AC4F-418D-AE19-62706E023703}">
                      <ahyp:hlinkClr xmlns:ahyp="http://schemas.microsoft.com/office/drawing/2018/hyperlinkcolor" val="tx"/>
                    </a:ext>
                  </a:extLst>
                </a:hlinkClick>
              </a:rPr>
              <a:t>A short history of Bradford</a:t>
            </a:r>
            <a:r>
              <a:rPr lang="en-GB" sz="2200" dirty="0"/>
              <a:t>’ PowerPoint to  put your favourite building into the wider context of Bradford’s history.</a:t>
            </a:r>
            <a:r>
              <a:rPr lang="en-US" sz="2200" dirty="0"/>
              <a:t>​</a:t>
            </a:r>
            <a:endParaRPr lang="en-US" dirty="0">
              <a:cs typeface="Arial" panose="020B0604020202020204"/>
            </a:endParaRPr>
          </a:p>
          <a:p>
            <a:pPr fontAlgn="base"/>
            <a:r>
              <a:rPr lang="en-GB" sz="2200" dirty="0"/>
              <a:t>​After you've found out more, would you still choose the same building as your favourite?</a:t>
            </a:r>
            <a:endParaRPr lang="en-US" sz="2200" dirty="0"/>
          </a:p>
          <a:p>
            <a:endParaRPr lang="en-GB" sz="2200"/>
          </a:p>
        </p:txBody>
      </p:sp>
      <p:pic>
        <p:nvPicPr>
          <p:cNvPr id="7" name="Picture 8" descr="Big pink Question Mark">
            <a:extLst>
              <a:ext uri="{FF2B5EF4-FFF2-40B4-BE49-F238E27FC236}">
                <a16:creationId xmlns:a16="http://schemas.microsoft.com/office/drawing/2014/main" id="{4EA2F0BB-7A01-42A8-9C93-55D053E784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48285">
            <a:off x="3609841" y="4749116"/>
            <a:ext cx="513743" cy="909280"/>
          </a:xfrm>
          <a:prstGeom prst="rect">
            <a:avLst/>
          </a:prstGeom>
        </p:spPr>
      </p:pic>
      <p:pic>
        <p:nvPicPr>
          <p:cNvPr id="8" name="Picture 10" descr="Big yellow Question Mark">
            <a:extLst>
              <a:ext uri="{FF2B5EF4-FFF2-40B4-BE49-F238E27FC236}">
                <a16:creationId xmlns:a16="http://schemas.microsoft.com/office/drawing/2014/main" id="{2C862BB4-909E-4518-99A7-082C0207CA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61028">
            <a:off x="4500318" y="4208116"/>
            <a:ext cx="691566" cy="1224010"/>
          </a:xfrm>
          <a:prstGeom prst="rect">
            <a:avLst/>
          </a:prstGeom>
        </p:spPr>
      </p:pic>
      <p:pic>
        <p:nvPicPr>
          <p:cNvPr id="6" name="Picture 5" descr="Screen shot of timeline showing icons and text for 'Early History', 'Anglo-Saxon settlement' and 'Norman Conquest &amp; Domesday Book'.">
            <a:extLst>
              <a:ext uri="{FF2B5EF4-FFF2-40B4-BE49-F238E27FC236}">
                <a16:creationId xmlns:a16="http://schemas.microsoft.com/office/drawing/2014/main" id="{6F451195-78F9-C428-472E-1D2C5BFE04D6}"/>
              </a:ext>
            </a:extLst>
          </p:cNvPr>
          <p:cNvPicPr>
            <a:picLocks noChangeAspect="1"/>
          </p:cNvPicPr>
          <p:nvPr/>
        </p:nvPicPr>
        <p:blipFill rotWithShape="1">
          <a:blip r:embed="rId8"/>
          <a:srcRect l="31607" t="10340" r="32882"/>
          <a:stretch/>
        </p:blipFill>
        <p:spPr>
          <a:xfrm>
            <a:off x="7459364" y="867747"/>
            <a:ext cx="3606741" cy="5122505"/>
          </a:xfrm>
          <a:prstGeom prst="rect">
            <a:avLst/>
          </a:prstGeom>
        </p:spPr>
      </p:pic>
    </p:spTree>
    <p:extLst>
      <p:ext uri="{BB962C8B-B14F-4D97-AF65-F5344CB8AC3E}">
        <p14:creationId xmlns:p14="http://schemas.microsoft.com/office/powerpoint/2010/main" val="19402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0CCA8B-7D59-990C-AF34-86E8D8E94CE8}"/>
              </a:ext>
            </a:extLst>
          </p:cNvPr>
          <p:cNvSpPr txBox="1">
            <a:spLocks noGrp="1"/>
          </p:cNvSpPr>
          <p:nvPr>
            <p:ph type="title" idx="4294967295"/>
          </p:nvPr>
        </p:nvSpPr>
        <p:spPr>
          <a:xfrm>
            <a:off x="357187"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Drag and drop the buildings into the right place</a:t>
            </a:r>
          </a:p>
        </p:txBody>
      </p:sp>
      <p:pic>
        <p:nvPicPr>
          <p:cNvPr id="7" name="Content Placeholder 6" descr="A map of a Bradford city centre.">
            <a:extLst>
              <a:ext uri="{FF2B5EF4-FFF2-40B4-BE49-F238E27FC236}">
                <a16:creationId xmlns:a16="http://schemas.microsoft.com/office/drawing/2014/main" id="{37751751-E4F5-666A-0E6F-8016AAE961F5}"/>
              </a:ext>
            </a:extLst>
          </p:cNvPr>
          <p:cNvPicPr>
            <a:picLocks noGrp="1" noChangeAspect="1"/>
          </p:cNvPicPr>
          <p:nvPr>
            <p:ph idx="1"/>
          </p:nvPr>
        </p:nvPicPr>
        <p:blipFill>
          <a:blip r:embed="rId3"/>
          <a:stretch>
            <a:fillRect/>
          </a:stretch>
        </p:blipFill>
        <p:spPr>
          <a:xfrm>
            <a:off x="26050" y="1181527"/>
            <a:ext cx="9846068" cy="5435029"/>
          </a:xfrm>
        </p:spPr>
      </p:pic>
      <p:pic>
        <p:nvPicPr>
          <p:cNvPr id="53" name="Picture 52" descr="A colour drawing of a large building with a large dome supported by stone columns at one end of it.">
            <a:extLst>
              <a:ext uri="{FF2B5EF4-FFF2-40B4-BE49-F238E27FC236}">
                <a16:creationId xmlns:a16="http://schemas.microsoft.com/office/drawing/2014/main" id="{F72B5082-0683-2108-3412-5B25E60C7C68}"/>
              </a:ext>
            </a:extLst>
          </p:cNvPr>
          <p:cNvPicPr>
            <a:picLocks noChangeAspect="1"/>
          </p:cNvPicPr>
          <p:nvPr/>
        </p:nvPicPr>
        <p:blipFill>
          <a:blip r:embed="rId4"/>
          <a:stretch>
            <a:fillRect/>
          </a:stretch>
        </p:blipFill>
        <p:spPr>
          <a:xfrm>
            <a:off x="9986898" y="1181527"/>
            <a:ext cx="685078" cy="583687"/>
          </a:xfrm>
          <a:prstGeom prst="rect">
            <a:avLst/>
          </a:prstGeom>
        </p:spPr>
      </p:pic>
      <p:pic>
        <p:nvPicPr>
          <p:cNvPr id="67" name="Picture 66" descr="A colour drawing of a very large Gothic style building with lots of windows and a massive clock tower in the centre.">
            <a:extLst>
              <a:ext uri="{FF2B5EF4-FFF2-40B4-BE49-F238E27FC236}">
                <a16:creationId xmlns:a16="http://schemas.microsoft.com/office/drawing/2014/main" id="{8E9FAE40-47C3-E70B-EF15-DB6B9B2685AA}"/>
              </a:ext>
            </a:extLst>
          </p:cNvPr>
          <p:cNvPicPr>
            <a:picLocks noChangeAspect="1"/>
          </p:cNvPicPr>
          <p:nvPr/>
        </p:nvPicPr>
        <p:blipFill>
          <a:blip r:embed="rId5"/>
          <a:stretch>
            <a:fillRect/>
          </a:stretch>
        </p:blipFill>
        <p:spPr>
          <a:xfrm>
            <a:off x="10329437" y="1473370"/>
            <a:ext cx="1164150" cy="800936"/>
          </a:xfrm>
          <a:prstGeom prst="rect">
            <a:avLst/>
          </a:prstGeom>
        </p:spPr>
      </p:pic>
      <p:pic>
        <p:nvPicPr>
          <p:cNvPr id="51" name="Picture 50" descr="A colour drawing of an ornately decorated 5 storey warehouse and office building.">
            <a:extLst>
              <a:ext uri="{FF2B5EF4-FFF2-40B4-BE49-F238E27FC236}">
                <a16:creationId xmlns:a16="http://schemas.microsoft.com/office/drawing/2014/main" id="{AD1E34E7-051B-4C65-4574-ACC4D30729D8}"/>
              </a:ext>
            </a:extLst>
          </p:cNvPr>
          <p:cNvPicPr>
            <a:picLocks noChangeAspect="1"/>
          </p:cNvPicPr>
          <p:nvPr/>
        </p:nvPicPr>
        <p:blipFill>
          <a:blip r:embed="rId6"/>
          <a:stretch>
            <a:fillRect/>
          </a:stretch>
        </p:blipFill>
        <p:spPr>
          <a:xfrm>
            <a:off x="9986898" y="2343840"/>
            <a:ext cx="454536" cy="656844"/>
          </a:xfrm>
          <a:prstGeom prst="rect">
            <a:avLst/>
          </a:prstGeom>
        </p:spPr>
      </p:pic>
      <p:pic>
        <p:nvPicPr>
          <p:cNvPr id="61" name="Picture 60" descr="A colour drawing of an ornate 5 storey hotel building with beautiful cast-iron balconies in front of many of the windows.">
            <a:extLst>
              <a:ext uri="{FF2B5EF4-FFF2-40B4-BE49-F238E27FC236}">
                <a16:creationId xmlns:a16="http://schemas.microsoft.com/office/drawing/2014/main" id="{C1003C6F-4396-46A7-1490-353F34F67EA5}"/>
              </a:ext>
            </a:extLst>
          </p:cNvPr>
          <p:cNvPicPr>
            <a:picLocks noChangeAspect="1"/>
          </p:cNvPicPr>
          <p:nvPr/>
        </p:nvPicPr>
        <p:blipFill>
          <a:blip r:embed="rId7"/>
          <a:stretch>
            <a:fillRect/>
          </a:stretch>
        </p:blipFill>
        <p:spPr>
          <a:xfrm>
            <a:off x="10646335" y="2566149"/>
            <a:ext cx="841030" cy="713193"/>
          </a:xfrm>
          <a:prstGeom prst="rect">
            <a:avLst/>
          </a:prstGeom>
        </p:spPr>
      </p:pic>
      <p:pic>
        <p:nvPicPr>
          <p:cNvPr id="65" name="Picture 64" descr="A colour drawing of a large stone built classical looking civic building with lots of columns and several entrance doors. ">
            <a:extLst>
              <a:ext uri="{FF2B5EF4-FFF2-40B4-BE49-F238E27FC236}">
                <a16:creationId xmlns:a16="http://schemas.microsoft.com/office/drawing/2014/main" id="{F0E60FCC-5B94-6A47-3330-50BBB357F44E}"/>
              </a:ext>
            </a:extLst>
          </p:cNvPr>
          <p:cNvPicPr>
            <a:picLocks noChangeAspect="1"/>
          </p:cNvPicPr>
          <p:nvPr/>
        </p:nvPicPr>
        <p:blipFill>
          <a:blip r:embed="rId8"/>
          <a:stretch>
            <a:fillRect/>
          </a:stretch>
        </p:blipFill>
        <p:spPr>
          <a:xfrm>
            <a:off x="9986898" y="3384002"/>
            <a:ext cx="591644" cy="473315"/>
          </a:xfrm>
          <a:prstGeom prst="rect">
            <a:avLst/>
          </a:prstGeom>
        </p:spPr>
      </p:pic>
      <p:pic>
        <p:nvPicPr>
          <p:cNvPr id="59" name="Picture 58" descr="A colour drawing of building that curves in an s-shape with a large glass frontage and the words Science + Media Museum.">
            <a:extLst>
              <a:ext uri="{FF2B5EF4-FFF2-40B4-BE49-F238E27FC236}">
                <a16:creationId xmlns:a16="http://schemas.microsoft.com/office/drawing/2014/main" id="{B9AF550A-2FAE-6126-5A3B-490F5BE580B4}"/>
              </a:ext>
            </a:extLst>
          </p:cNvPr>
          <p:cNvPicPr>
            <a:picLocks noChangeAspect="1"/>
          </p:cNvPicPr>
          <p:nvPr/>
        </p:nvPicPr>
        <p:blipFill>
          <a:blip r:embed="rId9"/>
          <a:stretch>
            <a:fillRect/>
          </a:stretch>
        </p:blipFill>
        <p:spPr>
          <a:xfrm>
            <a:off x="10724311" y="3840876"/>
            <a:ext cx="685078" cy="238407"/>
          </a:xfrm>
          <a:prstGeom prst="rect">
            <a:avLst/>
          </a:prstGeom>
        </p:spPr>
      </p:pic>
      <p:pic>
        <p:nvPicPr>
          <p:cNvPr id="57" name="Picture 56" descr="A colour drawing of an elaborate 3 storey building with two grand entrances to it.">
            <a:extLst>
              <a:ext uri="{FF2B5EF4-FFF2-40B4-BE49-F238E27FC236}">
                <a16:creationId xmlns:a16="http://schemas.microsoft.com/office/drawing/2014/main" id="{97249B88-6957-CBE2-1C89-D697380821B7}"/>
              </a:ext>
            </a:extLst>
          </p:cNvPr>
          <p:cNvPicPr>
            <a:picLocks noChangeAspect="1"/>
          </p:cNvPicPr>
          <p:nvPr/>
        </p:nvPicPr>
        <p:blipFill>
          <a:blip r:embed="rId10"/>
          <a:stretch>
            <a:fillRect/>
          </a:stretch>
        </p:blipFill>
        <p:spPr>
          <a:xfrm>
            <a:off x="9960165" y="4163498"/>
            <a:ext cx="1197654" cy="584455"/>
          </a:xfrm>
          <a:prstGeom prst="rect">
            <a:avLst/>
          </a:prstGeom>
        </p:spPr>
      </p:pic>
      <p:pic>
        <p:nvPicPr>
          <p:cNvPr id="55" name="Picture 54" descr="A colour drawing of a large stone built cathedral with a short square tower at one end.">
            <a:extLst>
              <a:ext uri="{FF2B5EF4-FFF2-40B4-BE49-F238E27FC236}">
                <a16:creationId xmlns:a16="http://schemas.microsoft.com/office/drawing/2014/main" id="{5FED8864-9CFD-8EC1-DB6E-8E081870C69D}"/>
              </a:ext>
            </a:extLst>
          </p:cNvPr>
          <p:cNvPicPr>
            <a:picLocks noChangeAspect="1"/>
          </p:cNvPicPr>
          <p:nvPr/>
        </p:nvPicPr>
        <p:blipFill>
          <a:blip r:embed="rId11"/>
          <a:stretch>
            <a:fillRect/>
          </a:stretch>
        </p:blipFill>
        <p:spPr>
          <a:xfrm>
            <a:off x="10075912" y="4978237"/>
            <a:ext cx="911045" cy="444590"/>
          </a:xfrm>
          <a:prstGeom prst="rect">
            <a:avLst/>
          </a:prstGeom>
        </p:spPr>
      </p:pic>
      <p:pic>
        <p:nvPicPr>
          <p:cNvPr id="69" name="Picture 68" descr="A colour drawing of a large, ornate, Gothic style building with a large clock tower in the middle.">
            <a:extLst>
              <a:ext uri="{FF2B5EF4-FFF2-40B4-BE49-F238E27FC236}">
                <a16:creationId xmlns:a16="http://schemas.microsoft.com/office/drawing/2014/main" id="{2A9CEC51-077E-2C2D-1613-60AB569384D3}"/>
              </a:ext>
            </a:extLst>
          </p:cNvPr>
          <p:cNvPicPr>
            <a:picLocks noChangeAspect="1"/>
          </p:cNvPicPr>
          <p:nvPr/>
        </p:nvPicPr>
        <p:blipFill>
          <a:blip r:embed="rId12"/>
          <a:stretch>
            <a:fillRect/>
          </a:stretch>
        </p:blipFill>
        <p:spPr>
          <a:xfrm>
            <a:off x="11190751" y="4640817"/>
            <a:ext cx="326097" cy="685078"/>
          </a:xfrm>
          <a:prstGeom prst="rect">
            <a:avLst/>
          </a:prstGeom>
        </p:spPr>
      </p:pic>
      <p:pic>
        <p:nvPicPr>
          <p:cNvPr id="63" name="Picture 62" descr="A colour drawing of a large 1930s style building with elaborate domes at either end of it.">
            <a:extLst>
              <a:ext uri="{FF2B5EF4-FFF2-40B4-BE49-F238E27FC236}">
                <a16:creationId xmlns:a16="http://schemas.microsoft.com/office/drawing/2014/main" id="{8EA026F4-8627-8AB8-C236-5374F3DC7DEB}"/>
              </a:ext>
            </a:extLst>
          </p:cNvPr>
          <p:cNvPicPr>
            <a:picLocks noChangeAspect="1"/>
          </p:cNvPicPr>
          <p:nvPr/>
        </p:nvPicPr>
        <p:blipFill>
          <a:blip r:embed="rId13"/>
          <a:stretch>
            <a:fillRect/>
          </a:stretch>
        </p:blipFill>
        <p:spPr>
          <a:xfrm>
            <a:off x="10365892" y="5475822"/>
            <a:ext cx="987907" cy="541373"/>
          </a:xfrm>
          <a:prstGeom prst="rect">
            <a:avLst/>
          </a:prstGeom>
        </p:spPr>
      </p:pic>
    </p:spTree>
    <p:extLst>
      <p:ext uri="{BB962C8B-B14F-4D97-AF65-F5344CB8AC3E}">
        <p14:creationId xmlns:p14="http://schemas.microsoft.com/office/powerpoint/2010/main" val="2302802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0CCA8B-7D59-990C-AF34-86E8D8E94CE8}"/>
              </a:ext>
            </a:extLst>
          </p:cNvPr>
          <p:cNvSpPr txBox="1">
            <a:spLocks noGrp="1"/>
          </p:cNvSpPr>
          <p:nvPr>
            <p:ph type="title" idx="4294967295"/>
          </p:nvPr>
        </p:nvSpPr>
        <p:spPr>
          <a:xfrm>
            <a:off x="357187"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a:defRPr/>
            </a:pPr>
            <a:r>
              <a:rPr lang="en-GB" sz="3200" dirty="0">
                <a:latin typeface="Arial"/>
                <a:cs typeface="Arial"/>
              </a:rPr>
              <a:t>How</a:t>
            </a:r>
            <a:r>
              <a:rPr kumimoji="0" lang="en-GB" sz="3200" b="1" i="0" u="none" strike="noStrike" kern="1200" cap="none" spc="0" normalizeH="0" baseline="0" noProof="0" dirty="0">
                <a:ln>
                  <a:noFill/>
                </a:ln>
                <a:solidFill>
                  <a:srgbClr val="597F32"/>
                </a:solidFill>
                <a:effectLst/>
                <a:uLnTx/>
                <a:uFillTx/>
                <a:latin typeface="Arial"/>
                <a:cs typeface="Arial"/>
              </a:rPr>
              <a:t> did you do?</a:t>
            </a:r>
            <a:r>
              <a:rPr lang="en-GB" sz="3200" dirty="0">
                <a:latin typeface="Arial"/>
                <a:cs typeface="Arial"/>
              </a:rPr>
              <a:t> </a:t>
            </a:r>
            <a:endParaRPr kumimoji="0" lang="en-GB"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endParaRPr>
          </a:p>
        </p:txBody>
      </p:sp>
      <p:pic>
        <p:nvPicPr>
          <p:cNvPr id="7" name="Content Placeholder 6" descr="A map of a Bradford city centre.">
            <a:extLst>
              <a:ext uri="{FF2B5EF4-FFF2-40B4-BE49-F238E27FC236}">
                <a16:creationId xmlns:a16="http://schemas.microsoft.com/office/drawing/2014/main" id="{37751751-E4F5-666A-0E6F-8016AAE961F5}"/>
              </a:ext>
            </a:extLst>
          </p:cNvPr>
          <p:cNvPicPr>
            <a:picLocks noGrp="1" noChangeAspect="1"/>
          </p:cNvPicPr>
          <p:nvPr>
            <p:ph idx="1"/>
          </p:nvPr>
        </p:nvPicPr>
        <p:blipFill>
          <a:blip r:embed="rId3"/>
          <a:stretch>
            <a:fillRect/>
          </a:stretch>
        </p:blipFill>
        <p:spPr>
          <a:xfrm>
            <a:off x="983196" y="1181527"/>
            <a:ext cx="9846068" cy="5435029"/>
          </a:xfrm>
        </p:spPr>
      </p:pic>
      <p:pic>
        <p:nvPicPr>
          <p:cNvPr id="61" name="Picture 60" descr="A colour drawing of an ornate 5 storey hotel building with beautiful cast-iron balconies in front of many of the windows.">
            <a:extLst>
              <a:ext uri="{FF2B5EF4-FFF2-40B4-BE49-F238E27FC236}">
                <a16:creationId xmlns:a16="http://schemas.microsoft.com/office/drawing/2014/main" id="{C1003C6F-4396-46A7-1490-353F34F67EA5}"/>
              </a:ext>
            </a:extLst>
          </p:cNvPr>
          <p:cNvPicPr>
            <a:picLocks noChangeAspect="1"/>
          </p:cNvPicPr>
          <p:nvPr/>
        </p:nvPicPr>
        <p:blipFill>
          <a:blip r:embed="rId4"/>
          <a:stretch>
            <a:fillRect/>
          </a:stretch>
        </p:blipFill>
        <p:spPr>
          <a:xfrm>
            <a:off x="6066104" y="1526668"/>
            <a:ext cx="841030" cy="713193"/>
          </a:xfrm>
          <a:prstGeom prst="rect">
            <a:avLst/>
          </a:prstGeom>
        </p:spPr>
      </p:pic>
      <p:pic>
        <p:nvPicPr>
          <p:cNvPr id="55" name="Picture 54" descr="A colour drawing of a large stone built cathedral with a short square tower at one end.">
            <a:extLst>
              <a:ext uri="{FF2B5EF4-FFF2-40B4-BE49-F238E27FC236}">
                <a16:creationId xmlns:a16="http://schemas.microsoft.com/office/drawing/2014/main" id="{5FED8864-9CFD-8EC1-DB6E-8E081870C69D}"/>
              </a:ext>
            </a:extLst>
          </p:cNvPr>
          <p:cNvPicPr>
            <a:picLocks noChangeAspect="1"/>
          </p:cNvPicPr>
          <p:nvPr/>
        </p:nvPicPr>
        <p:blipFill>
          <a:blip r:embed="rId5"/>
          <a:stretch>
            <a:fillRect/>
          </a:stretch>
        </p:blipFill>
        <p:spPr>
          <a:xfrm>
            <a:off x="7364453" y="1660969"/>
            <a:ext cx="911045" cy="444590"/>
          </a:xfrm>
          <a:prstGeom prst="rect">
            <a:avLst/>
          </a:prstGeom>
        </p:spPr>
      </p:pic>
      <p:pic>
        <p:nvPicPr>
          <p:cNvPr id="57" name="Picture 56" descr="A colour drawing of an elaborate 3 storey building with two grand entrances to it.">
            <a:extLst>
              <a:ext uri="{FF2B5EF4-FFF2-40B4-BE49-F238E27FC236}">
                <a16:creationId xmlns:a16="http://schemas.microsoft.com/office/drawing/2014/main" id="{97249B88-6957-CBE2-1C89-D697380821B7}"/>
              </a:ext>
            </a:extLst>
          </p:cNvPr>
          <p:cNvPicPr>
            <a:picLocks noChangeAspect="1"/>
          </p:cNvPicPr>
          <p:nvPr/>
        </p:nvPicPr>
        <p:blipFill>
          <a:blip r:embed="rId6"/>
          <a:stretch>
            <a:fillRect/>
          </a:stretch>
        </p:blipFill>
        <p:spPr>
          <a:xfrm>
            <a:off x="6765626" y="2000547"/>
            <a:ext cx="1197654" cy="584455"/>
          </a:xfrm>
          <a:prstGeom prst="rect">
            <a:avLst/>
          </a:prstGeom>
        </p:spPr>
      </p:pic>
      <p:pic>
        <p:nvPicPr>
          <p:cNvPr id="69" name="Picture 68" descr="A colour drawing of a large, ornate, Gothic style building with a large clock tower in the middle.">
            <a:extLst>
              <a:ext uri="{FF2B5EF4-FFF2-40B4-BE49-F238E27FC236}">
                <a16:creationId xmlns:a16="http://schemas.microsoft.com/office/drawing/2014/main" id="{2A9CEC51-077E-2C2D-1613-60AB569384D3}"/>
              </a:ext>
            </a:extLst>
          </p:cNvPr>
          <p:cNvPicPr>
            <a:picLocks noChangeAspect="1"/>
          </p:cNvPicPr>
          <p:nvPr/>
        </p:nvPicPr>
        <p:blipFill>
          <a:blip r:embed="rId7"/>
          <a:stretch>
            <a:fillRect/>
          </a:stretch>
        </p:blipFill>
        <p:spPr>
          <a:xfrm>
            <a:off x="5816656" y="2889390"/>
            <a:ext cx="326097" cy="685078"/>
          </a:xfrm>
          <a:prstGeom prst="rect">
            <a:avLst/>
          </a:prstGeom>
        </p:spPr>
      </p:pic>
      <p:pic>
        <p:nvPicPr>
          <p:cNvPr id="51" name="Picture 50" descr="A colour drawing of an ornately decorated 5 storey warehouse and office building.">
            <a:extLst>
              <a:ext uri="{FF2B5EF4-FFF2-40B4-BE49-F238E27FC236}">
                <a16:creationId xmlns:a16="http://schemas.microsoft.com/office/drawing/2014/main" id="{AD1E34E7-051B-4C65-4574-ACC4D30729D8}"/>
              </a:ext>
            </a:extLst>
          </p:cNvPr>
          <p:cNvPicPr>
            <a:picLocks noChangeAspect="1"/>
          </p:cNvPicPr>
          <p:nvPr/>
        </p:nvPicPr>
        <p:blipFill>
          <a:blip r:embed="rId8"/>
          <a:stretch>
            <a:fillRect/>
          </a:stretch>
        </p:blipFill>
        <p:spPr>
          <a:xfrm>
            <a:off x="8573183" y="3100578"/>
            <a:ext cx="454536" cy="656844"/>
          </a:xfrm>
          <a:prstGeom prst="rect">
            <a:avLst/>
          </a:prstGeom>
        </p:spPr>
      </p:pic>
      <p:pic>
        <p:nvPicPr>
          <p:cNvPr id="63" name="Picture 62" descr="A colour drawing of a large 1930s style building with elaborate domes at either end of it.">
            <a:extLst>
              <a:ext uri="{FF2B5EF4-FFF2-40B4-BE49-F238E27FC236}">
                <a16:creationId xmlns:a16="http://schemas.microsoft.com/office/drawing/2014/main" id="{8EA026F4-8627-8AB8-C236-5374F3DC7DEB}"/>
              </a:ext>
            </a:extLst>
          </p:cNvPr>
          <p:cNvPicPr>
            <a:picLocks noChangeAspect="1"/>
          </p:cNvPicPr>
          <p:nvPr/>
        </p:nvPicPr>
        <p:blipFill>
          <a:blip r:embed="rId9"/>
          <a:stretch>
            <a:fillRect/>
          </a:stretch>
        </p:blipFill>
        <p:spPr>
          <a:xfrm>
            <a:off x="3396251" y="4445300"/>
            <a:ext cx="987907" cy="541373"/>
          </a:xfrm>
          <a:prstGeom prst="rect">
            <a:avLst/>
          </a:prstGeom>
        </p:spPr>
      </p:pic>
      <p:pic>
        <p:nvPicPr>
          <p:cNvPr id="67" name="Picture 66" descr="A colour drawing of a very large Gothic style building with lots of windows and a massive clock tower in the centre.">
            <a:extLst>
              <a:ext uri="{FF2B5EF4-FFF2-40B4-BE49-F238E27FC236}">
                <a16:creationId xmlns:a16="http://schemas.microsoft.com/office/drawing/2014/main" id="{8E9FAE40-47C3-E70B-EF15-DB6B9B2685AA}"/>
              </a:ext>
            </a:extLst>
          </p:cNvPr>
          <p:cNvPicPr>
            <a:picLocks noChangeAspect="1"/>
          </p:cNvPicPr>
          <p:nvPr/>
        </p:nvPicPr>
        <p:blipFill>
          <a:blip r:embed="rId10"/>
          <a:stretch>
            <a:fillRect/>
          </a:stretch>
        </p:blipFill>
        <p:spPr>
          <a:xfrm>
            <a:off x="4935022" y="3981979"/>
            <a:ext cx="1164150" cy="800936"/>
          </a:xfrm>
          <a:prstGeom prst="rect">
            <a:avLst/>
          </a:prstGeom>
        </p:spPr>
      </p:pic>
      <p:pic>
        <p:nvPicPr>
          <p:cNvPr id="65" name="Picture 64" descr="A colour drawing of a large stone built classical looking civic building with lots of columns and several entrance doors. ">
            <a:extLst>
              <a:ext uri="{FF2B5EF4-FFF2-40B4-BE49-F238E27FC236}">
                <a16:creationId xmlns:a16="http://schemas.microsoft.com/office/drawing/2014/main" id="{F0E60FCC-5B94-6A47-3330-50BBB357F44E}"/>
              </a:ext>
            </a:extLst>
          </p:cNvPr>
          <p:cNvPicPr>
            <a:picLocks noChangeAspect="1"/>
          </p:cNvPicPr>
          <p:nvPr/>
        </p:nvPicPr>
        <p:blipFill>
          <a:blip r:embed="rId11"/>
          <a:stretch>
            <a:fillRect/>
          </a:stretch>
        </p:blipFill>
        <p:spPr>
          <a:xfrm>
            <a:off x="6295060" y="4382447"/>
            <a:ext cx="591644" cy="473315"/>
          </a:xfrm>
          <a:prstGeom prst="rect">
            <a:avLst/>
          </a:prstGeom>
        </p:spPr>
      </p:pic>
      <p:pic>
        <p:nvPicPr>
          <p:cNvPr id="53" name="Picture 52" descr="A colour drawing of a large building with a large dome supported by stone columns at one end of it.">
            <a:extLst>
              <a:ext uri="{FF2B5EF4-FFF2-40B4-BE49-F238E27FC236}">
                <a16:creationId xmlns:a16="http://schemas.microsoft.com/office/drawing/2014/main" id="{F72B5082-0683-2108-3412-5B25E60C7C68}"/>
              </a:ext>
            </a:extLst>
          </p:cNvPr>
          <p:cNvPicPr>
            <a:picLocks noChangeAspect="1"/>
          </p:cNvPicPr>
          <p:nvPr/>
        </p:nvPicPr>
        <p:blipFill>
          <a:blip r:embed="rId12"/>
          <a:stretch>
            <a:fillRect/>
          </a:stretch>
        </p:blipFill>
        <p:spPr>
          <a:xfrm>
            <a:off x="3396251" y="5092786"/>
            <a:ext cx="685078" cy="583687"/>
          </a:xfrm>
          <a:prstGeom prst="rect">
            <a:avLst/>
          </a:prstGeom>
        </p:spPr>
      </p:pic>
      <p:pic>
        <p:nvPicPr>
          <p:cNvPr id="59" name="Picture 58" descr="A colour drawing of building that curves in an s-shape with a large glass frontage and the words Science + Media Museum.">
            <a:extLst>
              <a:ext uri="{FF2B5EF4-FFF2-40B4-BE49-F238E27FC236}">
                <a16:creationId xmlns:a16="http://schemas.microsoft.com/office/drawing/2014/main" id="{B9AF550A-2FAE-6126-5A3B-490F5BE580B4}"/>
              </a:ext>
            </a:extLst>
          </p:cNvPr>
          <p:cNvPicPr>
            <a:picLocks noChangeAspect="1"/>
          </p:cNvPicPr>
          <p:nvPr/>
        </p:nvPicPr>
        <p:blipFill>
          <a:blip r:embed="rId13"/>
          <a:stretch>
            <a:fillRect/>
          </a:stretch>
        </p:blipFill>
        <p:spPr>
          <a:xfrm>
            <a:off x="4011258" y="5826360"/>
            <a:ext cx="856302" cy="297993"/>
          </a:xfrm>
          <a:prstGeom prst="rect">
            <a:avLst/>
          </a:prstGeom>
        </p:spPr>
      </p:pic>
    </p:spTree>
    <p:extLst>
      <p:ext uri="{BB962C8B-B14F-4D97-AF65-F5344CB8AC3E}">
        <p14:creationId xmlns:p14="http://schemas.microsoft.com/office/powerpoint/2010/main" val="149895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icture Placeholder 39">
            <a:extLst>
              <a:ext uri="{FF2B5EF4-FFF2-40B4-BE49-F238E27FC236}">
                <a16:creationId xmlns:a16="http://schemas.microsoft.com/office/drawing/2014/main" id="{1E6BAC2B-A1BD-4108-8DFA-6DF7B30E4B85}"/>
              </a:ext>
              <a:ext uri="{C183D7F6-B498-43B3-948B-1728B52AA6E4}">
                <adec:decorative xmlns:adec="http://schemas.microsoft.com/office/drawing/2017/decorative" val="1"/>
              </a:ext>
            </a:extLst>
          </p:cNvPr>
          <p:cNvSpPr txBox="1">
            <a:spLocks/>
          </p:cNvSpPr>
          <p:nvPr/>
        </p:nvSpPr>
        <p:spPr>
          <a:xfrm>
            <a:off x="9838437" y="335460"/>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Picture 5">
            <a:extLst>
              <a:ext uri="{FF2B5EF4-FFF2-40B4-BE49-F238E27FC236}">
                <a16:creationId xmlns:a16="http://schemas.microsoft.com/office/drawing/2014/main" id="{57088BAA-5606-4AC4-96A9-FD16B0C274C8}"/>
              </a:ext>
              <a:ext uri="{C183D7F6-B498-43B3-948B-1728B52AA6E4}">
                <adec:decorative xmlns:adec="http://schemas.microsoft.com/office/drawing/2017/decorative" val="1"/>
              </a:ext>
            </a:extLst>
          </p:cNvPr>
          <p:cNvSpPr/>
          <p:nvPr/>
        </p:nvSpPr>
        <p:spPr>
          <a:xfrm>
            <a:off x="243312" y="4647181"/>
            <a:ext cx="5852687" cy="211892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15" name="Picture Placeholder 39">
            <a:extLst>
              <a:ext uri="{FF2B5EF4-FFF2-40B4-BE49-F238E27FC236}">
                <a16:creationId xmlns:a16="http://schemas.microsoft.com/office/drawing/2014/main" id="{0E7A55E0-1E16-0376-8C9E-4CF3D5529AF5}"/>
              </a:ext>
              <a:ext uri="{C183D7F6-B498-43B3-948B-1728B52AA6E4}">
                <adec:decorative xmlns:adec="http://schemas.microsoft.com/office/drawing/2017/decorative" val="1"/>
              </a:ext>
            </a:extLst>
          </p:cNvPr>
          <p:cNvSpPr txBox="1">
            <a:spLocks/>
          </p:cNvSpPr>
          <p:nvPr/>
        </p:nvSpPr>
        <p:spPr>
          <a:xfrm>
            <a:off x="176032" y="4162079"/>
            <a:ext cx="1745588"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5" name="Picture 5">
            <a:extLst>
              <a:ext uri="{FF2B5EF4-FFF2-40B4-BE49-F238E27FC236}">
                <a16:creationId xmlns:a16="http://schemas.microsoft.com/office/drawing/2014/main" id="{197B7C7A-3828-E590-E9C6-1262E9D2E8CF}"/>
              </a:ext>
              <a:ext uri="{C183D7F6-B498-43B3-948B-1728B52AA6E4}">
                <adec:decorative xmlns:adec="http://schemas.microsoft.com/office/drawing/2017/decorative" val="1"/>
              </a:ext>
            </a:extLst>
          </p:cNvPr>
          <p:cNvSpPr/>
          <p:nvPr/>
        </p:nvSpPr>
        <p:spPr>
          <a:xfrm>
            <a:off x="6012051" y="1683419"/>
            <a:ext cx="4232982" cy="2193662"/>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5" name="Picture Placeholder 39">
            <a:extLst>
              <a:ext uri="{FF2B5EF4-FFF2-40B4-BE49-F238E27FC236}">
                <a16:creationId xmlns:a16="http://schemas.microsoft.com/office/drawing/2014/main" id="{42B6A105-53F2-95CA-05B8-12BEEA92BC0A}"/>
              </a:ext>
              <a:ext uri="{C183D7F6-B498-43B3-948B-1728B52AA6E4}">
                <adec:decorative xmlns:adec="http://schemas.microsoft.com/office/drawing/2017/decorative" val="1"/>
              </a:ext>
            </a:extLst>
          </p:cNvPr>
          <p:cNvSpPr txBox="1">
            <a:spLocks/>
          </p:cNvSpPr>
          <p:nvPr/>
        </p:nvSpPr>
        <p:spPr>
          <a:xfrm>
            <a:off x="5747812" y="121999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p>
        </p:txBody>
      </p:sp>
      <p:sp>
        <p:nvSpPr>
          <p:cNvPr id="34" name="Picture 5">
            <a:extLst>
              <a:ext uri="{FF2B5EF4-FFF2-40B4-BE49-F238E27FC236}">
                <a16:creationId xmlns:a16="http://schemas.microsoft.com/office/drawing/2014/main" id="{3C77FB42-D26B-B81A-BC1B-2FB9EEF4E7F0}"/>
              </a:ext>
              <a:ext uri="{C183D7F6-B498-43B3-948B-1728B52AA6E4}">
                <adec:decorative xmlns:adec="http://schemas.microsoft.com/office/drawing/2017/decorative" val="1"/>
              </a:ext>
            </a:extLst>
          </p:cNvPr>
          <p:cNvSpPr/>
          <p:nvPr/>
        </p:nvSpPr>
        <p:spPr>
          <a:xfrm>
            <a:off x="146199" y="1707281"/>
            <a:ext cx="5739558" cy="227594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13" name="Picture Placeholder 39">
            <a:extLst>
              <a:ext uri="{FF2B5EF4-FFF2-40B4-BE49-F238E27FC236}">
                <a16:creationId xmlns:a16="http://schemas.microsoft.com/office/drawing/2014/main" id="{78703A35-F475-837C-91CE-DE578CAD5013}"/>
              </a:ext>
              <a:ext uri="{C183D7F6-B498-43B3-948B-1728B52AA6E4}">
                <adec:decorative xmlns:adec="http://schemas.microsoft.com/office/drawing/2017/decorative" val="1"/>
              </a:ext>
            </a:extLst>
          </p:cNvPr>
          <p:cNvSpPr txBox="1">
            <a:spLocks/>
          </p:cNvSpPr>
          <p:nvPr/>
        </p:nvSpPr>
        <p:spPr>
          <a:xfrm>
            <a:off x="188292" y="1241273"/>
            <a:ext cx="1747763"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Picture Placeholder 39">
            <a:extLst>
              <a:ext uri="{FF2B5EF4-FFF2-40B4-BE49-F238E27FC236}">
                <a16:creationId xmlns:a16="http://schemas.microsoft.com/office/drawing/2014/main" id="{92D56CE3-4A40-9387-86EE-7E757F26113F}"/>
              </a:ext>
              <a:ext uri="{C183D7F6-B498-43B3-948B-1728B52AA6E4}">
                <adec:decorative xmlns:adec="http://schemas.microsoft.com/office/drawing/2017/decorative" val="1"/>
              </a:ext>
            </a:extLst>
          </p:cNvPr>
          <p:cNvSpPr txBox="1">
            <a:spLocks/>
          </p:cNvSpPr>
          <p:nvPr/>
        </p:nvSpPr>
        <p:spPr>
          <a:xfrm>
            <a:off x="6751516" y="4093682"/>
            <a:ext cx="1745588" cy="619125"/>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7" name="Picture 5">
            <a:extLst>
              <a:ext uri="{FF2B5EF4-FFF2-40B4-BE49-F238E27FC236}">
                <a16:creationId xmlns:a16="http://schemas.microsoft.com/office/drawing/2014/main" id="{83C7D8D8-D7B8-85A0-EF5A-2E112FEE7DC9}"/>
              </a:ext>
              <a:ext uri="{C183D7F6-B498-43B3-948B-1728B52AA6E4}">
                <adec:decorative xmlns:adec="http://schemas.microsoft.com/office/drawing/2017/decorative" val="1"/>
              </a:ext>
            </a:extLst>
          </p:cNvPr>
          <p:cNvSpPr/>
          <p:nvPr/>
        </p:nvSpPr>
        <p:spPr>
          <a:xfrm>
            <a:off x="6751516" y="4498997"/>
            <a:ext cx="4927809" cy="227411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3F15311E-8B7F-74F6-F953-723A6F3AF33A}"/>
              </a:ext>
            </a:extLst>
          </p:cNvPr>
          <p:cNvSpPr>
            <a:spLocks noGrp="1"/>
          </p:cNvSpPr>
          <p:nvPr>
            <p:ph type="title"/>
          </p:nvPr>
        </p:nvSpPr>
        <p:spPr/>
        <p:txBody>
          <a:bodyPr/>
          <a:lstStyle/>
          <a:p>
            <a:r>
              <a:rPr lang="en-GB"/>
              <a:t>Using the trail </a:t>
            </a:r>
            <a:endParaRPr lang="en-US"/>
          </a:p>
        </p:txBody>
      </p:sp>
      <p:sp>
        <p:nvSpPr>
          <p:cNvPr id="14" name="Text Placeholder 41">
            <a:extLst>
              <a:ext uri="{FF2B5EF4-FFF2-40B4-BE49-F238E27FC236}">
                <a16:creationId xmlns:a16="http://schemas.microsoft.com/office/drawing/2014/main" id="{60BBECBD-5CA7-DDE2-AC29-4EE84A5489C8}"/>
              </a:ext>
            </a:extLst>
          </p:cNvPr>
          <p:cNvSpPr txBox="1">
            <a:spLocks/>
          </p:cNvSpPr>
          <p:nvPr/>
        </p:nvSpPr>
        <p:spPr>
          <a:xfrm rot="21383919">
            <a:off x="66455" y="1339181"/>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Download</a:t>
            </a:r>
          </a:p>
        </p:txBody>
      </p:sp>
      <p:sp>
        <p:nvSpPr>
          <p:cNvPr id="41" name="TextBox 40">
            <a:extLst>
              <a:ext uri="{FF2B5EF4-FFF2-40B4-BE49-F238E27FC236}">
                <a16:creationId xmlns:a16="http://schemas.microsoft.com/office/drawing/2014/main" id="{8967335F-24D5-50F9-15CF-8B11DBF1405C}"/>
              </a:ext>
            </a:extLst>
          </p:cNvPr>
          <p:cNvSpPr txBox="1"/>
          <p:nvPr/>
        </p:nvSpPr>
        <p:spPr>
          <a:xfrm>
            <a:off x="483432" y="1875259"/>
            <a:ext cx="526422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Arial"/>
              </a:rPr>
              <a:t>Download</a:t>
            </a:r>
            <a:r>
              <a:rPr lang="en-GB" sz="2400">
                <a:cs typeface="Arial"/>
              </a:rPr>
              <a:t> the </a:t>
            </a:r>
            <a:r>
              <a:rPr lang="en-GB" sz="2400">
                <a:cs typeface="Arial"/>
                <a:hlinkClick r:id="rId5">
                  <a:extLst>
                    <a:ext uri="{A12FA001-AC4F-418D-AE19-62706E023703}">
                      <ahyp:hlinkClr xmlns:ahyp="http://schemas.microsoft.com/office/drawing/2018/hyperlinkcolor" val="tx"/>
                    </a:ext>
                  </a:extLst>
                </a:hlinkClick>
              </a:rPr>
              <a:t>PDF version</a:t>
            </a:r>
            <a:r>
              <a:rPr lang="en-GB" sz="2400">
                <a:cs typeface="Arial"/>
              </a:rPr>
              <a:t> of the trail and take pupils out to explore the buildings on it AND/OR use the </a:t>
            </a:r>
            <a:r>
              <a:rPr lang="en-GB" sz="2400">
                <a:cs typeface="Arial"/>
                <a:hlinkClick r:id="rId6">
                  <a:extLst>
                    <a:ext uri="{A12FA001-AC4F-418D-AE19-62706E023703}">
                      <ahyp:hlinkClr xmlns:ahyp="http://schemas.microsoft.com/office/drawing/2018/hyperlinkcolor" val="tx"/>
                    </a:ext>
                  </a:extLst>
                </a:hlinkClick>
              </a:rPr>
              <a:t>online version</a:t>
            </a:r>
            <a:r>
              <a:rPr lang="en-GB" sz="2400">
                <a:cs typeface="Arial"/>
              </a:rPr>
              <a:t> to virtually explore the buildings and find out about them.</a:t>
            </a:r>
            <a:endParaRPr lang="en-GB" sz="2400">
              <a:latin typeface="Arial"/>
              <a:cs typeface="Arial"/>
            </a:endParaRPr>
          </a:p>
        </p:txBody>
      </p:sp>
      <p:sp>
        <p:nvSpPr>
          <p:cNvPr id="6" name="Text Placeholder 41">
            <a:extLst>
              <a:ext uri="{FF2B5EF4-FFF2-40B4-BE49-F238E27FC236}">
                <a16:creationId xmlns:a16="http://schemas.microsoft.com/office/drawing/2014/main" id="{BF21C3EB-F7BA-DDE8-2E00-4DEF664A9CC3}"/>
              </a:ext>
            </a:extLst>
          </p:cNvPr>
          <p:cNvSpPr txBox="1">
            <a:spLocks/>
          </p:cNvSpPr>
          <p:nvPr/>
        </p:nvSpPr>
        <p:spPr>
          <a:xfrm rot="21383919">
            <a:off x="5896738" y="1363691"/>
            <a:ext cx="2058987" cy="414338"/>
          </a:xfrm>
          <a:prstGeom prst="rect">
            <a:avLst/>
          </a:prstGeom>
          <a:noFill/>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t>Discover</a:t>
            </a:r>
          </a:p>
        </p:txBody>
      </p:sp>
      <p:sp>
        <p:nvSpPr>
          <p:cNvPr id="43" name="TextBox 42">
            <a:extLst>
              <a:ext uri="{FF2B5EF4-FFF2-40B4-BE49-F238E27FC236}">
                <a16:creationId xmlns:a16="http://schemas.microsoft.com/office/drawing/2014/main" id="{0753E022-F5EE-35E0-F365-2C5A2365BC72}"/>
              </a:ext>
            </a:extLst>
          </p:cNvPr>
          <p:cNvSpPr txBox="1"/>
          <p:nvPr/>
        </p:nvSpPr>
        <p:spPr>
          <a:xfrm>
            <a:off x="6198009" y="1900020"/>
            <a:ext cx="40726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Arial"/>
              </a:rPr>
              <a:t>Use these ‘Take 10 Buildings’ slides to </a:t>
            </a:r>
            <a:r>
              <a:rPr lang="en-GB" sz="2400" b="1">
                <a:cs typeface="Arial"/>
              </a:rPr>
              <a:t>discover</a:t>
            </a:r>
            <a:r>
              <a:rPr lang="en-GB" sz="2400">
                <a:cs typeface="Arial"/>
              </a:rPr>
              <a:t> more about each building, to help pupils choose their favourite building.</a:t>
            </a:r>
          </a:p>
        </p:txBody>
      </p:sp>
      <p:sp>
        <p:nvSpPr>
          <p:cNvPr id="39" name="Text Placeholder 41">
            <a:extLst>
              <a:ext uri="{FF2B5EF4-FFF2-40B4-BE49-F238E27FC236}">
                <a16:creationId xmlns:a16="http://schemas.microsoft.com/office/drawing/2014/main" id="{6ABC858B-24FE-471E-B3E3-93FA03CB52DF}"/>
              </a:ext>
            </a:extLst>
          </p:cNvPr>
          <p:cNvSpPr txBox="1">
            <a:spLocks/>
          </p:cNvSpPr>
          <p:nvPr/>
        </p:nvSpPr>
        <p:spPr>
          <a:xfrm rot="21383919">
            <a:off x="9884008" y="444128"/>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33" name="Picture 32" descr="Little oval green 'person' icon holding a magnifying glass with its left hand to its left eye - making its eye look bigger.">
            <a:extLst>
              <a:ext uri="{FF2B5EF4-FFF2-40B4-BE49-F238E27FC236}">
                <a16:creationId xmlns:a16="http://schemas.microsoft.com/office/drawing/2014/main" id="{691B8B4E-393C-4D5F-B633-32E92E0E67F1}"/>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9947959" y="1009280"/>
            <a:ext cx="1958382" cy="1990033"/>
          </a:xfrm>
          <a:prstGeom prst="rect">
            <a:avLst/>
          </a:prstGeom>
        </p:spPr>
      </p:pic>
      <p:sp>
        <p:nvSpPr>
          <p:cNvPr id="16" name="Text Placeholder 41">
            <a:extLst>
              <a:ext uri="{FF2B5EF4-FFF2-40B4-BE49-F238E27FC236}">
                <a16:creationId xmlns:a16="http://schemas.microsoft.com/office/drawing/2014/main" id="{4A240D28-5CA5-4084-C9DA-CEE829C7A5A3}"/>
              </a:ext>
            </a:extLst>
          </p:cNvPr>
          <p:cNvSpPr txBox="1">
            <a:spLocks/>
          </p:cNvSpPr>
          <p:nvPr/>
        </p:nvSpPr>
        <p:spPr>
          <a:xfrm rot="21383919">
            <a:off x="311676" y="4291014"/>
            <a:ext cx="1343223"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Cut out</a:t>
            </a:r>
          </a:p>
        </p:txBody>
      </p:sp>
      <p:sp>
        <p:nvSpPr>
          <p:cNvPr id="45" name="TextBox 44">
            <a:extLst>
              <a:ext uri="{FF2B5EF4-FFF2-40B4-BE49-F238E27FC236}">
                <a16:creationId xmlns:a16="http://schemas.microsoft.com/office/drawing/2014/main" id="{A171BBA6-5A8C-D0FC-77D6-B51BFE33D228}"/>
              </a:ext>
            </a:extLst>
          </p:cNvPr>
          <p:cNvSpPr txBox="1"/>
          <p:nvPr/>
        </p:nvSpPr>
        <p:spPr>
          <a:xfrm>
            <a:off x="512675" y="4745773"/>
            <a:ext cx="523498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Arial"/>
              </a:rPr>
              <a:t>Pupils use the </a:t>
            </a:r>
            <a:r>
              <a:rPr lang="en-GB" sz="2400" b="1">
                <a:cs typeface="Arial"/>
              </a:rPr>
              <a:t>cut-out</a:t>
            </a:r>
            <a:r>
              <a:rPr lang="en-GB" sz="2400">
                <a:cs typeface="Arial"/>
              </a:rPr>
              <a:t> and make </a:t>
            </a:r>
            <a:r>
              <a:rPr lang="en-GB" sz="2400">
                <a:cs typeface="Arial"/>
                <a:hlinkClick r:id="rId8">
                  <a:extLst>
                    <a:ext uri="{A12FA001-AC4F-418D-AE19-62706E023703}">
                      <ahyp:hlinkClr xmlns:ahyp="http://schemas.microsoft.com/office/drawing/2018/hyperlinkcolor" val="tx"/>
                    </a:ext>
                  </a:extLst>
                </a:hlinkClick>
              </a:rPr>
              <a:t>models of the buildings</a:t>
            </a:r>
            <a:r>
              <a:rPr lang="en-GB" sz="2400">
                <a:cs typeface="Arial"/>
              </a:rPr>
              <a:t> to create an exhibition. This will allow them to show what they’ve learnt to other pupils/parents.</a:t>
            </a:r>
          </a:p>
        </p:txBody>
      </p:sp>
      <p:sp>
        <p:nvSpPr>
          <p:cNvPr id="12" name="Text Placeholder 41">
            <a:extLst>
              <a:ext uri="{FF2B5EF4-FFF2-40B4-BE49-F238E27FC236}">
                <a16:creationId xmlns:a16="http://schemas.microsoft.com/office/drawing/2014/main" id="{C3179872-D209-B455-147D-62F233992396}"/>
              </a:ext>
            </a:extLst>
          </p:cNvPr>
          <p:cNvSpPr txBox="1">
            <a:spLocks/>
          </p:cNvSpPr>
          <p:nvPr/>
        </p:nvSpPr>
        <p:spPr>
          <a:xfrm rot="21383919">
            <a:off x="6865992" y="4205160"/>
            <a:ext cx="138474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Context</a:t>
            </a:r>
          </a:p>
        </p:txBody>
      </p:sp>
      <p:sp>
        <p:nvSpPr>
          <p:cNvPr id="47" name="TextBox 46">
            <a:extLst>
              <a:ext uri="{FF2B5EF4-FFF2-40B4-BE49-F238E27FC236}">
                <a16:creationId xmlns:a16="http://schemas.microsoft.com/office/drawing/2014/main" id="{1E6D409C-700E-48FA-7A82-54AC73D528C1}"/>
              </a:ext>
            </a:extLst>
          </p:cNvPr>
          <p:cNvSpPr txBox="1"/>
          <p:nvPr/>
        </p:nvSpPr>
        <p:spPr>
          <a:xfrm>
            <a:off x="6914071" y="4662540"/>
            <a:ext cx="4718214" cy="1938992"/>
          </a:xfrm>
          <a:prstGeom prst="rect">
            <a:avLst/>
          </a:prstGeom>
          <a:solidFill>
            <a:srgbClr val="F5C94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Arial"/>
                <a:cs typeface="Arial"/>
              </a:rPr>
              <a:t>Use the ‘</a:t>
            </a:r>
            <a:r>
              <a:rPr lang="en-GB" sz="2400">
                <a:latin typeface="Arial"/>
                <a:cs typeface="Arial"/>
                <a:hlinkClick r:id="rId9">
                  <a:extLst>
                    <a:ext uri="{A12FA001-AC4F-418D-AE19-62706E023703}">
                      <ahyp:hlinkClr xmlns:ahyp="http://schemas.microsoft.com/office/drawing/2018/hyperlinkcolor" val="tx"/>
                    </a:ext>
                  </a:extLst>
                </a:hlinkClick>
              </a:rPr>
              <a:t>A short history of Bradford</a:t>
            </a:r>
            <a:r>
              <a:rPr lang="en-GB" sz="2400">
                <a:latin typeface="Arial"/>
                <a:cs typeface="Arial"/>
              </a:rPr>
              <a:t>’ PowerPoint to help pupils put their favourite building into the wider </a:t>
            </a:r>
            <a:r>
              <a:rPr lang="en-GB" sz="2400" b="1">
                <a:latin typeface="Arial"/>
                <a:cs typeface="Arial"/>
              </a:rPr>
              <a:t>context</a:t>
            </a:r>
            <a:r>
              <a:rPr lang="en-GB" sz="2400">
                <a:latin typeface="Arial"/>
                <a:cs typeface="Arial"/>
              </a:rPr>
              <a:t> of Bradford’s history.</a:t>
            </a:r>
          </a:p>
        </p:txBody>
      </p:sp>
    </p:spTree>
    <p:extLst>
      <p:ext uri="{BB962C8B-B14F-4D97-AF65-F5344CB8AC3E}">
        <p14:creationId xmlns:p14="http://schemas.microsoft.com/office/powerpoint/2010/main" val="264089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23806-D927-4860-A8BF-FCEF03C8800D}"/>
              </a:ext>
            </a:extLst>
          </p:cNvPr>
          <p:cNvSpPr>
            <a:spLocks noGrp="1"/>
          </p:cNvSpPr>
          <p:nvPr>
            <p:ph type="title"/>
          </p:nvPr>
        </p:nvSpPr>
        <p:spPr/>
        <p:txBody>
          <a:bodyPr/>
          <a:lstStyle/>
          <a:p>
            <a:r>
              <a:rPr lang="en-GB"/>
              <a:t>Using the trail</a:t>
            </a:r>
          </a:p>
        </p:txBody>
      </p:sp>
      <p:pic>
        <p:nvPicPr>
          <p:cNvPr id="10" name="Picture Placeholder 9" descr="A map of city with cartoon drawings of buildings on it">
            <a:extLst>
              <a:ext uri="{FF2B5EF4-FFF2-40B4-BE49-F238E27FC236}">
                <a16:creationId xmlns:a16="http://schemas.microsoft.com/office/drawing/2014/main" id="{3E6E8171-516A-6641-B8E9-110B26FE4280}"/>
              </a:ext>
            </a:extLst>
          </p:cNvPr>
          <p:cNvPicPr>
            <a:picLocks noGrp="1" noChangeAspect="1"/>
          </p:cNvPicPr>
          <p:nvPr>
            <p:ph type="pic" sz="quarter" idx="12"/>
          </p:nvPr>
        </p:nvPicPr>
        <p:blipFill>
          <a:blip r:embed="rId2"/>
          <a:srcRect l="500" r="500"/>
          <a:stretch/>
        </p:blipFill>
        <p:spPr>
          <a:xfrm>
            <a:off x="357185" y="1408082"/>
            <a:ext cx="3775513" cy="4085161"/>
          </a:xfrm>
        </p:spPr>
      </p:pic>
      <p:sp>
        <p:nvSpPr>
          <p:cNvPr id="4" name="Text Placeholder 3">
            <a:extLst>
              <a:ext uri="{FF2B5EF4-FFF2-40B4-BE49-F238E27FC236}">
                <a16:creationId xmlns:a16="http://schemas.microsoft.com/office/drawing/2014/main" id="{7E7E3DEF-3755-4BF7-AAC6-F8CF7443DA53}"/>
              </a:ext>
            </a:extLst>
          </p:cNvPr>
          <p:cNvSpPr>
            <a:spLocks noGrp="1"/>
          </p:cNvSpPr>
          <p:nvPr>
            <p:ph type="body" sz="half" idx="15"/>
          </p:nvPr>
        </p:nvSpPr>
        <p:spPr/>
        <p:txBody>
          <a:bodyPr wrap="square" lIns="180000" tIns="180000" rIns="180000" bIns="180000" anchor="t">
            <a:noAutofit/>
          </a:bodyPr>
          <a:lstStyle/>
          <a:p>
            <a:r>
              <a:rPr lang="en-GB" sz="1800">
                <a:solidFill>
                  <a:schemeClr val="tx1"/>
                </a:solidFill>
                <a:latin typeface="Arial"/>
                <a:cs typeface="Arial"/>
                <a:hlinkClick r:id="rId3">
                  <a:extLst>
                    <a:ext uri="{A12FA001-AC4F-418D-AE19-62706E023703}">
                      <ahyp:hlinkClr xmlns:ahyp="http://schemas.microsoft.com/office/drawing/2018/hyperlinkcolor" val="tx"/>
                    </a:ext>
                  </a:extLst>
                </a:hlinkClick>
              </a:rPr>
              <a:t>Download</a:t>
            </a:r>
            <a:r>
              <a:rPr lang="en-GB" sz="1800">
                <a:solidFill>
                  <a:schemeClr val="tx1"/>
                </a:solidFill>
                <a:latin typeface="Arial"/>
                <a:cs typeface="Arial"/>
              </a:rPr>
              <a:t> the trail to take with you and head out to discover Bradford’s amazing buildings!</a:t>
            </a:r>
          </a:p>
        </p:txBody>
      </p:sp>
      <p:sp>
        <p:nvSpPr>
          <p:cNvPr id="5" name="Text Placeholder 4">
            <a:extLst>
              <a:ext uri="{FF2B5EF4-FFF2-40B4-BE49-F238E27FC236}">
                <a16:creationId xmlns:a16="http://schemas.microsoft.com/office/drawing/2014/main" id="{CD3980B4-E398-464D-81AD-A30E3BB3F30A}"/>
              </a:ext>
            </a:extLst>
          </p:cNvPr>
          <p:cNvSpPr>
            <a:spLocks noGrp="1"/>
          </p:cNvSpPr>
          <p:nvPr>
            <p:ph type="body" sz="half" idx="16"/>
          </p:nvPr>
        </p:nvSpPr>
        <p:spPr>
          <a:xfrm>
            <a:off x="4646502" y="1468678"/>
            <a:ext cx="2263258" cy="1994540"/>
          </a:xfrm>
        </p:spPr>
        <p:txBody>
          <a:bodyPr wrap="square" lIns="180000" tIns="180000" rIns="180000" bIns="180000" anchor="t">
            <a:noAutofit/>
          </a:bodyPr>
          <a:lstStyle/>
          <a:p>
            <a:r>
              <a:rPr lang="en-GB" sz="1800">
                <a:solidFill>
                  <a:schemeClr val="tx1"/>
                </a:solidFill>
                <a:latin typeface="Arial"/>
                <a:cs typeface="Arial"/>
              </a:rPr>
              <a:t>Check out the </a:t>
            </a:r>
            <a:r>
              <a:rPr lang="en-GB" sz="1800">
                <a:solidFill>
                  <a:schemeClr val="tx1"/>
                </a:solidFill>
                <a:latin typeface="Arial"/>
                <a:cs typeface="Arial"/>
                <a:hlinkClick r:id="rId4">
                  <a:extLst>
                    <a:ext uri="{A12FA001-AC4F-418D-AE19-62706E023703}">
                      <ahyp:hlinkClr xmlns:ahyp="http://schemas.microsoft.com/office/drawing/2018/hyperlinkcolor" val="tx"/>
                    </a:ext>
                  </a:extLst>
                </a:hlinkClick>
              </a:rPr>
              <a:t>online trail</a:t>
            </a:r>
            <a:r>
              <a:rPr lang="en-GB" sz="1800">
                <a:solidFill>
                  <a:schemeClr val="tx1"/>
                </a:solidFill>
                <a:latin typeface="Arial"/>
                <a:cs typeface="Arial"/>
              </a:rPr>
              <a:t> before, after or instead of doing it in the real world!</a:t>
            </a:r>
          </a:p>
        </p:txBody>
      </p:sp>
      <p:sp>
        <p:nvSpPr>
          <p:cNvPr id="7" name="Picture Placeholder 6">
            <a:extLst>
              <a:ext uri="{FF2B5EF4-FFF2-40B4-BE49-F238E27FC236}">
                <a16:creationId xmlns:a16="http://schemas.microsoft.com/office/drawing/2014/main" id="{AC3630E0-8DEF-4F0E-8CBD-FEDF94631404}"/>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GB"/>
          </a:p>
        </p:txBody>
      </p:sp>
      <p:sp>
        <p:nvSpPr>
          <p:cNvPr id="8" name="Picture Placeholder 7">
            <a:extLst>
              <a:ext uri="{FF2B5EF4-FFF2-40B4-BE49-F238E27FC236}">
                <a16:creationId xmlns:a16="http://schemas.microsoft.com/office/drawing/2014/main" id="{6191300A-69D7-451E-8956-9FCE0BD84BD5}"/>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GB"/>
          </a:p>
        </p:txBody>
      </p:sp>
      <p:pic>
        <p:nvPicPr>
          <p:cNvPr id="11" name="Picture Placeholder 10" descr="Screen shot of online StoryMap showing satellite view of Bradford City Centre, with 10 yellow numbered dots on and an archive image of Bradford City Hall.">
            <a:extLst>
              <a:ext uri="{FF2B5EF4-FFF2-40B4-BE49-F238E27FC236}">
                <a16:creationId xmlns:a16="http://schemas.microsoft.com/office/drawing/2014/main" id="{B527FB70-4F5A-A7D1-AB7A-2BE5760D8929}"/>
              </a:ext>
            </a:extLst>
          </p:cNvPr>
          <p:cNvPicPr>
            <a:picLocks noGrp="1" noChangeAspect="1"/>
          </p:cNvPicPr>
          <p:nvPr>
            <p:ph type="pic" sz="quarter" idx="17"/>
          </p:nvPr>
        </p:nvPicPr>
        <p:blipFill rotWithShape="1">
          <a:blip r:embed="rId5"/>
          <a:srcRect l="5553" r="157"/>
          <a:stretch/>
        </p:blipFill>
        <p:spPr>
          <a:xfrm>
            <a:off x="7480706" y="1386419"/>
            <a:ext cx="3775513" cy="4085161"/>
          </a:xfrm>
        </p:spPr>
      </p:pic>
    </p:spTree>
    <p:extLst>
      <p:ext uri="{BB962C8B-B14F-4D97-AF65-F5344CB8AC3E}">
        <p14:creationId xmlns:p14="http://schemas.microsoft.com/office/powerpoint/2010/main" val="3945099102"/>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89b6155-cf3c-45bb-b42b-07061d98ac44">
      <UserInfo>
        <DisplayName>Horsley, Daisy</DisplayName>
        <AccountId>21</AccountId>
        <AccountType/>
      </UserInfo>
    </SharedWithUsers>
    <_activity xmlns="202ec51b-5f43-4cc0-b714-70aa5cb8cc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5" ma:contentTypeDescription="Create a new document." ma:contentTypeScope="" ma:versionID="99cd15a8a0fb279442526665351437df">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0cf27dbb1f29890d63643c7499dd5e74"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202ec51b-5f43-4cc0-b714-70aa5cb8cc5b"/>
    <ds:schemaRef ds:uri="889b6155-cf3c-45bb-b42b-07061d98ac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F66DF49-72E7-489B-8B20-20D7E6E33E4E}">
  <ds:schemaRefs>
    <ds:schemaRef ds:uri="202ec51b-5f43-4cc0-b714-70aa5cb8cc5b"/>
    <ds:schemaRef ds:uri="889b6155-cf3c-45bb-b42b-07061d98ac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323</TotalTime>
  <Words>3086</Words>
  <Application>Microsoft Office PowerPoint</Application>
  <PresentationFormat>Widescreen</PresentationFormat>
  <Paragraphs>249</Paragraphs>
  <Slides>53</Slides>
  <Notes>35</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Take 10 Buildings: What can the Bradford City Heritage Trail tell us about the history and importance of Bradford? </vt:lpstr>
      <vt:lpstr>Additional resources to support this PowerPoint</vt:lpstr>
      <vt:lpstr>How to use this PPT</vt:lpstr>
      <vt:lpstr>What can the Bradford City Heritage Trail tell us about the history and importance of Bradford?</vt:lpstr>
      <vt:lpstr>Activity – Location, Location, Location</vt:lpstr>
      <vt:lpstr>Drag and drop the buildings into the right place</vt:lpstr>
      <vt:lpstr>How did you do? </vt:lpstr>
      <vt:lpstr>Using the trail </vt:lpstr>
      <vt:lpstr>Using the trail</vt:lpstr>
      <vt:lpstr>Activity – Choose your favourite</vt:lpstr>
      <vt:lpstr>1. City Hall in 1875</vt:lpstr>
      <vt:lpstr>1. City Hall in 2012</vt:lpstr>
      <vt:lpstr>1. Artist’s impression of City Hall</vt:lpstr>
      <vt:lpstr>1. City Hall</vt:lpstr>
      <vt:lpstr>2. National Science and Media Museum in the 1980s</vt:lpstr>
      <vt:lpstr>2. National Science and Media Museum in 2018</vt:lpstr>
      <vt:lpstr>2. Artist’s impression of the National Science and Media Museum</vt:lpstr>
      <vt:lpstr>2. National Science and Media Museum</vt:lpstr>
      <vt:lpstr>3. Alhambra Theatre in 1925-50 </vt:lpstr>
      <vt:lpstr>3. Alhambra Theatre in 2005 </vt:lpstr>
      <vt:lpstr>3. Artist’s impression of the Alhambra Theatre </vt:lpstr>
      <vt:lpstr>3. Alhambra Theatre </vt:lpstr>
      <vt:lpstr>4. Bradford Live in 1976 </vt:lpstr>
      <vt:lpstr>4. Bradford Live in 2012 </vt:lpstr>
      <vt:lpstr>4. Artist’s impression of Bradford Live </vt:lpstr>
      <vt:lpstr>4. Bradford Live</vt:lpstr>
      <vt:lpstr>5. Wool Exchange in 1988</vt:lpstr>
      <vt:lpstr>5. Wool Exchange in 2005</vt:lpstr>
      <vt:lpstr>5. Artist’s impression of the Wool Exchange</vt:lpstr>
      <vt:lpstr>5. Wool Exchange</vt:lpstr>
      <vt:lpstr>6. Midland Hotel in 1937</vt:lpstr>
      <vt:lpstr>6. Midland Hotel in 2014</vt:lpstr>
      <vt:lpstr>6. Artist’s impression of the Midland Hotel</vt:lpstr>
      <vt:lpstr>6. Midland Hotel</vt:lpstr>
      <vt:lpstr>7. Bradford Arts Centre (The Old Post Office) in 1925-40</vt:lpstr>
      <vt:lpstr>7. Bradford Arts Centre (The Old Post Office) in 2007</vt:lpstr>
      <vt:lpstr>7. Artist’s impression of Bradford Arts Centre (The Old Post Office)</vt:lpstr>
      <vt:lpstr>7. Bradford Arts Centre (The Old Post Office)</vt:lpstr>
      <vt:lpstr>8. Cathedral Church of St Peter in 1924 </vt:lpstr>
      <vt:lpstr>8. Cathedral Church of St Peter in 2022 </vt:lpstr>
      <vt:lpstr>8. Artist’s impression of Cathedral Church of St Peter </vt:lpstr>
      <vt:lpstr>8. Cathedral Church of St Peter </vt:lpstr>
      <vt:lpstr>9. Little Germany, 62 Vicar Lane in c1980s</vt:lpstr>
      <vt:lpstr>9. Little Germany, 62 Vicar Lane in 2007</vt:lpstr>
      <vt:lpstr>9. Artist’s impression Little Germany,  62 Vicar Lane </vt:lpstr>
      <vt:lpstr>9. Little Germany</vt:lpstr>
      <vt:lpstr>10. Saint George’s Hall in 1853</vt:lpstr>
      <vt:lpstr>10. Saint George’s Hall in 2004</vt:lpstr>
      <vt:lpstr>10. Artist’s impression of Saint George’s Hall</vt:lpstr>
      <vt:lpstr>10. Saint George’s Hall</vt:lpstr>
      <vt:lpstr>Take 10 buildings</vt:lpstr>
      <vt:lpstr>Activity Get Creative</vt:lpstr>
      <vt:lpstr>Wider Context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86</cp:revision>
  <dcterms:created xsi:type="dcterms:W3CDTF">2022-11-29T11:24:41Z</dcterms:created>
  <dcterms:modified xsi:type="dcterms:W3CDTF">2025-10-16T07:02:11Z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