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72" r:id="rId1"/>
  </p:sldMasterIdLst>
  <p:notesMasterIdLst>
    <p:notesMasterId r:id="rId16"/>
  </p:notesMasterIdLst>
  <p:sldIdLst>
    <p:sldId id="259" r:id="rId2"/>
    <p:sldId id="270" r:id="rId3"/>
    <p:sldId id="260" r:id="rId4"/>
    <p:sldId id="261" r:id="rId5"/>
    <p:sldId id="262" r:id="rId6"/>
    <p:sldId id="271" r:id="rId7"/>
    <p:sldId id="263" r:id="rId8"/>
    <p:sldId id="272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embeddedFontLst>
    <p:embeddedFont>
      <p:font typeface="Aptos" panose="020B0004020202020204" pitchFamily="34" charset="0"/>
      <p:regular r:id="rId17"/>
      <p:bold r:id="rId18"/>
      <p:italic r:id="rId19"/>
      <p:boldItalic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Calibri Light" panose="020F0302020204030204" pitchFamily="34" charset="0"/>
      <p:regular r:id="rId25"/>
      <p:italic r:id="rId26"/>
    </p:embeddedFont>
    <p:embeddedFont>
      <p:font typeface="Nunito" panose="00000500000000000000" pitchFamily="2" charset="0"/>
      <p:regular r:id="rId27"/>
      <p:bold r:id="rId28"/>
      <p:italic r:id="rId29"/>
      <p:boldItalic r:id="rId30"/>
    </p:embeddedFont>
    <p:embeddedFont>
      <p:font typeface="Superclarendon Rg" panose="02060605060000020003" pitchFamily="18" charset="0"/>
      <p:regular r:id="rId31"/>
      <p:bold r:id="rId32"/>
      <p:italic r:id="rId33"/>
      <p:boldItalic r:id="rId3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B963"/>
    <a:srgbClr val="F49734"/>
    <a:srgbClr val="FFD07F"/>
    <a:srgbClr val="B65379"/>
    <a:srgbClr val="F6A548"/>
    <a:srgbClr val="FAB721"/>
    <a:srgbClr val="EC5E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D7FAAA-9428-4AE8-90CA-62B76659A6D1}" v="3" dt="2024-10-01T10:56:50.2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160"/>
    <p:restoredTop sz="96295"/>
  </p:normalViewPr>
  <p:slideViewPr>
    <p:cSldViewPr snapToGrid="0">
      <p:cViewPr varScale="1">
        <p:scale>
          <a:sx n="105" d="100"/>
          <a:sy n="105" d="100"/>
        </p:scale>
        <p:origin x="1284" y="13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9" Type="http://schemas.microsoft.com/office/2016/11/relationships/changesInfo" Target="changesInfos/changesInfo1.xml"/><Relationship Id="rId21" Type="http://schemas.openxmlformats.org/officeDocument/2006/relationships/font" Target="fonts/font5.fntdata"/><Relationship Id="rId34" Type="http://schemas.openxmlformats.org/officeDocument/2006/relationships/font" Target="fonts/font1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font" Target="fonts/font17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cHarg, Catherine" userId="88b8f76c-9ae3-4745-88eb-fe0667a22af5" providerId="ADAL" clId="{1FD7FAAA-9428-4AE8-90CA-62B76659A6D1}"/>
    <pc:docChg chg="modSld">
      <pc:chgData name="McHarg, Catherine" userId="88b8f76c-9ae3-4745-88eb-fe0667a22af5" providerId="ADAL" clId="{1FD7FAAA-9428-4AE8-90CA-62B76659A6D1}" dt="2024-10-01T11:02:44.808" v="19" actId="255"/>
      <pc:docMkLst>
        <pc:docMk/>
      </pc:docMkLst>
      <pc:sldChg chg="modSp mod">
        <pc:chgData name="McHarg, Catherine" userId="88b8f76c-9ae3-4745-88eb-fe0667a22af5" providerId="ADAL" clId="{1FD7FAAA-9428-4AE8-90CA-62B76659A6D1}" dt="2024-10-01T10:57:16.274" v="4" actId="14100"/>
        <pc:sldMkLst>
          <pc:docMk/>
          <pc:sldMk cId="3442947401" sldId="260"/>
        </pc:sldMkLst>
        <pc:spChg chg="mod">
          <ac:chgData name="McHarg, Catherine" userId="88b8f76c-9ae3-4745-88eb-fe0667a22af5" providerId="ADAL" clId="{1FD7FAAA-9428-4AE8-90CA-62B76659A6D1}" dt="2024-10-01T10:57:16.274" v="4" actId="14100"/>
          <ac:spMkLst>
            <pc:docMk/>
            <pc:sldMk cId="3442947401" sldId="260"/>
            <ac:spMk id="6" creationId="{E85B2C5C-354D-24BE-FBB5-784E92CC4B3D}"/>
          </ac:spMkLst>
        </pc:spChg>
      </pc:sldChg>
      <pc:sldChg chg="modSp mod">
        <pc:chgData name="McHarg, Catherine" userId="88b8f76c-9ae3-4745-88eb-fe0667a22af5" providerId="ADAL" clId="{1FD7FAAA-9428-4AE8-90CA-62B76659A6D1}" dt="2024-10-01T10:59:01.957" v="13" actId="20577"/>
        <pc:sldMkLst>
          <pc:docMk/>
          <pc:sldMk cId="998236197" sldId="262"/>
        </pc:sldMkLst>
        <pc:spChg chg="mod">
          <ac:chgData name="McHarg, Catherine" userId="88b8f76c-9ae3-4745-88eb-fe0667a22af5" providerId="ADAL" clId="{1FD7FAAA-9428-4AE8-90CA-62B76659A6D1}" dt="2024-10-01T10:59:01.957" v="13" actId="20577"/>
          <ac:spMkLst>
            <pc:docMk/>
            <pc:sldMk cId="998236197" sldId="262"/>
            <ac:spMk id="10" creationId="{DBFB5B98-793D-EEEB-DAA0-D69005BA8FEA}"/>
          </ac:spMkLst>
        </pc:spChg>
      </pc:sldChg>
      <pc:sldChg chg="modSp mod">
        <pc:chgData name="McHarg, Catherine" userId="88b8f76c-9ae3-4745-88eb-fe0667a22af5" providerId="ADAL" clId="{1FD7FAAA-9428-4AE8-90CA-62B76659A6D1}" dt="2024-10-01T11:00:06.441" v="15" actId="14100"/>
        <pc:sldMkLst>
          <pc:docMk/>
          <pc:sldMk cId="97632391" sldId="263"/>
        </pc:sldMkLst>
        <pc:spChg chg="mod">
          <ac:chgData name="McHarg, Catherine" userId="88b8f76c-9ae3-4745-88eb-fe0667a22af5" providerId="ADAL" clId="{1FD7FAAA-9428-4AE8-90CA-62B76659A6D1}" dt="2024-10-01T11:00:02.274" v="14" actId="14100"/>
          <ac:spMkLst>
            <pc:docMk/>
            <pc:sldMk cId="97632391" sldId="263"/>
            <ac:spMk id="11" creationId="{246E6B77-7D4F-57FA-B009-FBFB92A1D9FE}"/>
          </ac:spMkLst>
        </pc:spChg>
        <pc:grpChg chg="mod">
          <ac:chgData name="McHarg, Catherine" userId="88b8f76c-9ae3-4745-88eb-fe0667a22af5" providerId="ADAL" clId="{1FD7FAAA-9428-4AE8-90CA-62B76659A6D1}" dt="2024-10-01T11:00:06.441" v="15" actId="14100"/>
          <ac:grpSpMkLst>
            <pc:docMk/>
            <pc:sldMk cId="97632391" sldId="263"/>
            <ac:grpSpMk id="13" creationId="{21DC991C-3786-76AB-FE76-28AE863F5F1A}"/>
          </ac:grpSpMkLst>
        </pc:grpChg>
      </pc:sldChg>
      <pc:sldChg chg="modSp mod">
        <pc:chgData name="McHarg, Catherine" userId="88b8f76c-9ae3-4745-88eb-fe0667a22af5" providerId="ADAL" clId="{1FD7FAAA-9428-4AE8-90CA-62B76659A6D1}" dt="2024-10-01T11:01:08.691" v="16" actId="14100"/>
        <pc:sldMkLst>
          <pc:docMk/>
          <pc:sldMk cId="3389342548" sldId="264"/>
        </pc:sldMkLst>
        <pc:spChg chg="mod">
          <ac:chgData name="McHarg, Catherine" userId="88b8f76c-9ae3-4745-88eb-fe0667a22af5" providerId="ADAL" clId="{1FD7FAAA-9428-4AE8-90CA-62B76659A6D1}" dt="2024-10-01T11:01:08.691" v="16" actId="14100"/>
          <ac:spMkLst>
            <pc:docMk/>
            <pc:sldMk cId="3389342548" sldId="264"/>
            <ac:spMk id="10" creationId="{C0900390-7C5F-B229-8A9A-D2841D2590EF}"/>
          </ac:spMkLst>
        </pc:spChg>
      </pc:sldChg>
      <pc:sldChg chg="modSp mod">
        <pc:chgData name="McHarg, Catherine" userId="88b8f76c-9ae3-4745-88eb-fe0667a22af5" providerId="ADAL" clId="{1FD7FAAA-9428-4AE8-90CA-62B76659A6D1}" dt="2024-10-01T11:02:44.808" v="19" actId="255"/>
        <pc:sldMkLst>
          <pc:docMk/>
          <pc:sldMk cId="3957479016" sldId="268"/>
        </pc:sldMkLst>
        <pc:spChg chg="mod">
          <ac:chgData name="McHarg, Catherine" userId="88b8f76c-9ae3-4745-88eb-fe0667a22af5" providerId="ADAL" clId="{1FD7FAAA-9428-4AE8-90CA-62B76659A6D1}" dt="2024-10-01T11:02:44.808" v="19" actId="255"/>
          <ac:spMkLst>
            <pc:docMk/>
            <pc:sldMk cId="3957479016" sldId="268"/>
            <ac:spMk id="5" creationId="{A2FBE0CF-0452-315E-E55B-95F68C7EC4F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E35248-FE51-E54E-B3DF-A104F95077C5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A9C89F-BC79-EA45-8B75-0CCB6AC67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3716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6123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0190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2891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0808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0510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2116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2844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3329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3082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9348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9281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2573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8D63B5-EF4E-0879-6532-F76E7DD94E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E2300E-7DA5-079D-4E52-1F01989019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18B893-48B8-9B40-7532-8ED386924E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1FAD5B-F147-9F96-858E-C2341E52C3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9449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0560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989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185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998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629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985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243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995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335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251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292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030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554B77-1417-F34E-8223-2E34440D6935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7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4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8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4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10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2.gif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3.jp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7.pn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DE7B8F-C474-E3F5-D79E-E29DE53C2C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Transport in Birkenhead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5D2598-E189-B055-7EF7-5146D4670806}"/>
              </a:ext>
            </a:extLst>
          </p:cNvPr>
          <p:cNvSpPr txBox="1"/>
          <p:nvPr/>
        </p:nvSpPr>
        <p:spPr>
          <a:xfrm>
            <a:off x="0" y="185492"/>
            <a:ext cx="12192000" cy="4070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420"/>
              </a:lnSpc>
            </a:pPr>
            <a:r>
              <a:rPr lang="en-GB" sz="2750" dirty="0">
                <a:solidFill>
                  <a:schemeClr val="bg1"/>
                </a:solidFill>
                <a:effectLst>
                  <a:glow rad="119471">
                    <a:schemeClr val="tx1">
                      <a:alpha val="41784"/>
                    </a:schemeClr>
                  </a:glow>
                </a:effectLst>
                <a:latin typeface="Superclarendon Rg" panose="02000505080000020003" pitchFamily="2" charset="77"/>
              </a:rPr>
              <a:t>How did transport developments help Birkenhead to grow?</a:t>
            </a:r>
          </a:p>
        </p:txBody>
      </p:sp>
      <p:pic>
        <p:nvPicPr>
          <p:cNvPr id="9" name="Picture 8" descr="A title that reads 'Transport in Birkenhead'.">
            <a:extLst>
              <a:ext uri="{FF2B5EF4-FFF2-40B4-BE49-F238E27FC236}">
                <a16:creationId xmlns:a16="http://schemas.microsoft.com/office/drawing/2014/main" id="{010DC867-87C8-E427-DD50-9C1E5568531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442"/>
            <a:ext cx="12191999" cy="685655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D44C2D9-BF24-C287-69A3-9644F139F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42448" y="5212080"/>
            <a:ext cx="1749551" cy="1644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040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2">
            <a:extLst>
              <a:ext uri="{FF2B5EF4-FFF2-40B4-BE49-F238E27FC236}">
                <a16:creationId xmlns:a16="http://schemas.microsoft.com/office/drawing/2014/main" id="{6E172ADE-FD86-4949-4C15-03FA06BDEC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The Tunnel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942B520-9E46-CC55-B472-2EA8FD2E1BF9}"/>
              </a:ext>
            </a:extLst>
          </p:cNvPr>
          <p:cNvSpPr txBox="1">
            <a:spLocks/>
          </p:cNvSpPr>
          <p:nvPr/>
        </p:nvSpPr>
        <p:spPr>
          <a:xfrm>
            <a:off x="465461" y="494341"/>
            <a:ext cx="757469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5000" dirty="0">
                <a:ln w="12700">
                  <a:noFill/>
                </a:ln>
                <a:latin typeface="Superclarendon Rg" panose="02060605060000020003" pitchFamily="18" charset="77"/>
              </a:rPr>
              <a:t>The Tunnel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F07C32-06C1-4F15-366C-65679FD7EB52}"/>
              </a:ext>
            </a:extLst>
          </p:cNvPr>
          <p:cNvSpPr txBox="1"/>
          <p:nvPr/>
        </p:nvSpPr>
        <p:spPr>
          <a:xfrm>
            <a:off x="556901" y="1345203"/>
            <a:ext cx="6097899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In 1886, Birkenhead was linked directly to Liverpool with the opening of the Mersey Railway Tunnel.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951972-A541-2FBD-3274-9863986F4B9F}"/>
              </a:ext>
            </a:extLst>
          </p:cNvPr>
          <p:cNvSpPr txBox="1"/>
          <p:nvPr/>
        </p:nvSpPr>
        <p:spPr>
          <a:xfrm>
            <a:off x="556901" y="2682306"/>
            <a:ext cx="6097899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It was the world’s first underground railway outside of London.</a:t>
            </a:r>
          </a:p>
        </p:txBody>
      </p:sp>
      <p:pic>
        <p:nvPicPr>
          <p:cNvPr id="16" name="Picture 15" descr="An illustration of train tracks.">
            <a:extLst>
              <a:ext uri="{FF2B5EF4-FFF2-40B4-BE49-F238E27FC236}">
                <a16:creationId xmlns:a16="http://schemas.microsoft.com/office/drawing/2014/main" id="{52F0C50B-F7AD-85E5-0BE5-D8091C701F2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543485"/>
            <a:ext cx="7274560" cy="2867241"/>
          </a:xfrm>
          <a:prstGeom prst="rect">
            <a:avLst/>
          </a:prstGeom>
        </p:spPr>
      </p:pic>
      <p:pic>
        <p:nvPicPr>
          <p:cNvPr id="17" name="Picture 16" descr="An illustration of a blue steam train. ">
            <a:extLst>
              <a:ext uri="{FF2B5EF4-FFF2-40B4-BE49-F238E27FC236}">
                <a16:creationId xmlns:a16="http://schemas.microsoft.com/office/drawing/2014/main" id="{812798CB-ECD4-B79E-B7D7-71E76DDA87C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97840" y="3543485"/>
            <a:ext cx="7772400" cy="2867241"/>
          </a:xfrm>
          <a:prstGeom prst="rect">
            <a:avLst/>
          </a:prstGeom>
        </p:spPr>
      </p:pic>
      <p:grpSp>
        <p:nvGrpSpPr>
          <p:cNvPr id="5" name="Group 4" descr="A black and white illustrated advertisement for the tunnel. It shows a train and crowds gathered around the tracks. ">
            <a:extLst>
              <a:ext uri="{FF2B5EF4-FFF2-40B4-BE49-F238E27FC236}">
                <a16:creationId xmlns:a16="http://schemas.microsoft.com/office/drawing/2014/main" id="{D4D837D1-97E7-9854-F46D-0452EC736A49}"/>
              </a:ext>
            </a:extLst>
          </p:cNvPr>
          <p:cNvGrpSpPr/>
          <p:nvPr/>
        </p:nvGrpSpPr>
        <p:grpSpPr>
          <a:xfrm>
            <a:off x="7274560" y="185885"/>
            <a:ext cx="4708577" cy="6438435"/>
            <a:chOff x="7274560" y="185885"/>
            <a:chExt cx="4708577" cy="6438435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A6681B7-D626-B97B-B842-98CFC39871BB}"/>
                </a:ext>
              </a:extLst>
            </p:cNvPr>
            <p:cNvSpPr txBox="1"/>
            <p:nvPr/>
          </p:nvSpPr>
          <p:spPr>
            <a:xfrm>
              <a:off x="9756198" y="185885"/>
              <a:ext cx="2226939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800" dirty="0">
                  <a:latin typeface="Nunito" panose="02000503000000000000" pitchFamily="2" charset="77"/>
                </a:rPr>
                <a:t>© Public Domain from Wikimedia Commons</a:t>
              </a: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5DFA1C48-C959-5435-C3BD-3687A86BDDFD}"/>
                </a:ext>
              </a:extLst>
            </p:cNvPr>
            <p:cNvSpPr/>
            <p:nvPr/>
          </p:nvSpPr>
          <p:spPr>
            <a:xfrm>
              <a:off x="7274560" y="274320"/>
              <a:ext cx="4708577" cy="6350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4D44C2D9-BF24-C287-69A3-9644F139F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42448" y="5212080"/>
            <a:ext cx="1749551" cy="1644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011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8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4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6" grpId="0"/>
          <p:bldP spid="9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2">
            <a:extLst>
              <a:ext uri="{FF2B5EF4-FFF2-40B4-BE49-F238E27FC236}">
                <a16:creationId xmlns:a16="http://schemas.microsoft.com/office/drawing/2014/main" id="{1788692D-3E43-F62F-56E7-85F9C3D98B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Steam Trains</a:t>
            </a:r>
          </a:p>
        </p:txBody>
      </p:sp>
      <p:grpSp>
        <p:nvGrpSpPr>
          <p:cNvPr id="9" name="Group 8" descr="A map of Mersey Railway.">
            <a:extLst>
              <a:ext uri="{FF2B5EF4-FFF2-40B4-BE49-F238E27FC236}">
                <a16:creationId xmlns:a16="http://schemas.microsoft.com/office/drawing/2014/main" id="{15AC8F16-4473-966E-AD33-8004DE83ED81}"/>
              </a:ext>
            </a:extLst>
          </p:cNvPr>
          <p:cNvGrpSpPr/>
          <p:nvPr/>
        </p:nvGrpSpPr>
        <p:grpSpPr>
          <a:xfrm>
            <a:off x="629927" y="447274"/>
            <a:ext cx="6547458" cy="5130068"/>
            <a:chOff x="696974" y="708554"/>
            <a:chExt cx="6516625" cy="5105909"/>
          </a:xfrm>
        </p:grpSpPr>
        <p:pic>
          <p:nvPicPr>
            <p:cNvPr id="7" name="Picture 6" descr="A map of a city&#10;&#10;Description automatically generated">
              <a:extLst>
                <a:ext uri="{FF2B5EF4-FFF2-40B4-BE49-F238E27FC236}">
                  <a16:creationId xmlns:a16="http://schemas.microsoft.com/office/drawing/2014/main" id="{1A9D5B9B-9FB7-6017-84D7-6B95E14359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7934" y="789834"/>
              <a:ext cx="6455665" cy="5024629"/>
            </a:xfrm>
            <a:prstGeom prst="rect">
              <a:avLst/>
            </a:prstGeom>
            <a:ln w="22225">
              <a:solidFill>
                <a:schemeClr val="tx1"/>
              </a:solidFill>
            </a:ln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0572C29-06B1-9601-2483-7F247659B596}"/>
                </a:ext>
              </a:extLst>
            </p:cNvPr>
            <p:cNvSpPr txBox="1"/>
            <p:nvPr/>
          </p:nvSpPr>
          <p:spPr>
            <a:xfrm>
              <a:off x="696974" y="708554"/>
              <a:ext cx="3114369" cy="2831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800" dirty="0">
                  <a:solidFill>
                    <a:schemeClr val="bg2">
                      <a:lumMod val="50000"/>
                    </a:schemeClr>
                  </a:solidFill>
                  <a:latin typeface="Nunito" panose="02000503000000000000" pitchFamily="2" charset="77"/>
                </a:rPr>
                <a:t>© Public Domain from Wikimedia Commons</a:t>
              </a:r>
            </a:p>
          </p:txBody>
        </p:sp>
      </p:grpSp>
      <p:pic>
        <p:nvPicPr>
          <p:cNvPr id="11" name="Picture 10" descr="An illustration of a blue steam train. ">
            <a:extLst>
              <a:ext uri="{FF2B5EF4-FFF2-40B4-BE49-F238E27FC236}">
                <a16:creationId xmlns:a16="http://schemas.microsoft.com/office/drawing/2014/main" id="{CBF8C96C-55C8-EF17-ED3D-B34AB7C3A9A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97840" y="3543485"/>
            <a:ext cx="7772400" cy="286724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1F07C32-06C1-4F15-366C-65679FD7EB52}"/>
              </a:ext>
            </a:extLst>
          </p:cNvPr>
          <p:cNvSpPr txBox="1"/>
          <p:nvPr/>
        </p:nvSpPr>
        <p:spPr>
          <a:xfrm>
            <a:off x="7465075" y="1034576"/>
            <a:ext cx="4117115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Steam trains transported millions of passengers, as well as goods, through the tunnel.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BE8F133-7E8C-9D31-DF9E-45C6399BB009}"/>
              </a:ext>
            </a:extLst>
          </p:cNvPr>
          <p:cNvSpPr txBox="1"/>
          <p:nvPr/>
        </p:nvSpPr>
        <p:spPr>
          <a:xfrm>
            <a:off x="7464990" y="2574195"/>
            <a:ext cx="4117115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At its peak, in 1890, ten million passengers were carried in a year.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FBE0CF-0452-315E-E55B-95F68C7EC4FD}"/>
              </a:ext>
            </a:extLst>
          </p:cNvPr>
          <p:cNvSpPr txBox="1"/>
          <p:nvPr/>
        </p:nvSpPr>
        <p:spPr>
          <a:xfrm>
            <a:off x="7464990" y="3987586"/>
            <a:ext cx="4117115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In 1903, the Mersey Railway switched from steam to electric powered trains.</a:t>
            </a:r>
          </a:p>
        </p:txBody>
      </p:sp>
      <p:grpSp>
        <p:nvGrpSpPr>
          <p:cNvPr id="6" name="Group 5" descr="An illustration of train tracks.">
            <a:extLst>
              <a:ext uri="{FF2B5EF4-FFF2-40B4-BE49-F238E27FC236}">
                <a16:creationId xmlns:a16="http://schemas.microsoft.com/office/drawing/2014/main" id="{5CEC2C7E-1D28-A4A9-79D6-09AA5FD9B75F}"/>
              </a:ext>
            </a:extLst>
          </p:cNvPr>
          <p:cNvGrpSpPr/>
          <p:nvPr/>
        </p:nvGrpSpPr>
        <p:grpSpPr>
          <a:xfrm>
            <a:off x="0" y="5273040"/>
            <a:ext cx="12192000" cy="1137686"/>
            <a:chOff x="0" y="5273040"/>
            <a:chExt cx="12192000" cy="1137686"/>
          </a:xfrm>
        </p:grpSpPr>
        <p:pic>
          <p:nvPicPr>
            <p:cNvPr id="10" name="Picture 9" descr="A black screen with a black background&#10;&#10;Description automatically generated">
              <a:extLst>
                <a:ext uri="{FF2B5EF4-FFF2-40B4-BE49-F238E27FC236}">
                  <a16:creationId xmlns:a16="http://schemas.microsoft.com/office/drawing/2014/main" id="{9BF744FC-E9F3-6416-1D0D-5A9F4FC79D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5516880"/>
              <a:ext cx="7274560" cy="893846"/>
            </a:xfrm>
            <a:prstGeom prst="rect">
              <a:avLst/>
            </a:prstGeom>
          </p:spPr>
        </p:pic>
        <p:pic>
          <p:nvPicPr>
            <p:cNvPr id="12" name="Picture 11" descr="A black screen with a black background&#10;&#10;Description automatically generated">
              <a:extLst>
                <a:ext uri="{FF2B5EF4-FFF2-40B4-BE49-F238E27FC236}">
                  <a16:creationId xmlns:a16="http://schemas.microsoft.com/office/drawing/2014/main" id="{C82E34E3-7418-0883-78E9-FF49E25D96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274560" y="5273040"/>
              <a:ext cx="4917440" cy="1137686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4D44C2D9-BF24-C287-69A3-9644F139F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42448" y="5212080"/>
            <a:ext cx="1749551" cy="1644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57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2">
            <a:extLst>
              <a:ext uri="{FF2B5EF4-FFF2-40B4-BE49-F238E27FC236}">
                <a16:creationId xmlns:a16="http://schemas.microsoft.com/office/drawing/2014/main" id="{3DECA78C-6A2A-9641-98EF-6C178BE3EE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Population Increase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4292362-8295-981D-4FC6-28206EDA9F2C}"/>
              </a:ext>
            </a:extLst>
          </p:cNvPr>
          <p:cNvSpPr txBox="1">
            <a:spLocks/>
          </p:cNvSpPr>
          <p:nvPr/>
        </p:nvSpPr>
        <p:spPr>
          <a:xfrm>
            <a:off x="424821" y="260661"/>
            <a:ext cx="757469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3800" dirty="0">
                <a:ln w="12700">
                  <a:noFill/>
                </a:ln>
                <a:latin typeface="Superclarendon Rg" panose="02060605060000020003" pitchFamily="18" charset="77"/>
              </a:rPr>
              <a:t>Population Increase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F07C32-06C1-4F15-366C-65679FD7EB52}"/>
              </a:ext>
            </a:extLst>
          </p:cNvPr>
          <p:cNvSpPr txBox="1"/>
          <p:nvPr/>
        </p:nvSpPr>
        <p:spPr>
          <a:xfrm>
            <a:off x="424821" y="992557"/>
            <a:ext cx="10733174" cy="7559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500" dirty="0">
                <a:latin typeface="Linkpen 17a Print" panose="03050602060000000000" pitchFamily="66" charset="77"/>
              </a:rPr>
              <a:t>With more work and better transport links, the population of Birkenhead grew from 110 in 1801 to 110,915 in 1901.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BE8F133-7E8C-9D31-DF9E-45C6399BB009}"/>
              </a:ext>
            </a:extLst>
          </p:cNvPr>
          <p:cNvSpPr txBox="1"/>
          <p:nvPr/>
        </p:nvSpPr>
        <p:spPr>
          <a:xfrm>
            <a:off x="601847" y="2590151"/>
            <a:ext cx="2912267" cy="3179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500" dirty="0">
                <a:latin typeface="Linkpen 17a Print" panose="03050602060000000000" pitchFamily="66" charset="77"/>
              </a:rPr>
              <a:t>Gore’s Directory of Liverpool for 1829 had just over 30 entries for Birkenhead with people working jobs such as plumbers, glaziers, painters, plasterers, merchants and hotel owners.</a:t>
            </a:r>
          </a:p>
        </p:txBody>
      </p:sp>
      <p:pic>
        <p:nvPicPr>
          <p:cNvPr id="7" name="Picture 6" descr="Gores' directory of Liverpool and its environs. ">
            <a:extLst>
              <a:ext uri="{FF2B5EF4-FFF2-40B4-BE49-F238E27FC236}">
                <a16:creationId xmlns:a16="http://schemas.microsoft.com/office/drawing/2014/main" id="{9C8C981D-AF41-E271-7B0F-8F04C1F70EB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98178">
            <a:off x="3647618" y="1642742"/>
            <a:ext cx="2159539" cy="4614118"/>
          </a:xfrm>
          <a:prstGeom prst="rect">
            <a:avLst/>
          </a:prstGeom>
          <a:ln w="22225">
            <a:solidFill>
              <a:schemeClr val="tx1"/>
            </a:solidFill>
          </a:ln>
        </p:spPr>
      </p:pic>
      <p:pic>
        <p:nvPicPr>
          <p:cNvPr id="8" name="Picture 7" descr="Gore's directory of Liverpool and its environs. ">
            <a:extLst>
              <a:ext uri="{FF2B5EF4-FFF2-40B4-BE49-F238E27FC236}">
                <a16:creationId xmlns:a16="http://schemas.microsoft.com/office/drawing/2014/main" id="{D57EF709-B796-0DBF-AD33-83DC93F2B78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7714">
            <a:off x="5952891" y="1702550"/>
            <a:ext cx="2173982" cy="4654087"/>
          </a:xfrm>
          <a:prstGeom prst="rect">
            <a:avLst/>
          </a:prstGeom>
          <a:ln w="22225"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2FBE0CF-0452-315E-E55B-95F68C7EC4FD}"/>
              </a:ext>
            </a:extLst>
          </p:cNvPr>
          <p:cNvSpPr txBox="1"/>
          <p:nvPr/>
        </p:nvSpPr>
        <p:spPr>
          <a:xfrm>
            <a:off x="8497953" y="1758044"/>
            <a:ext cx="3273834" cy="3872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500" dirty="0">
                <a:latin typeface="Linkpen 17a Print" panose="03050602060000000000" pitchFamily="66" charset="77"/>
              </a:rPr>
              <a:t>By the 1853 edition, the directory contained hundreds of entries for Birkenhead with a much wider range of jobs including bankers, toy dealers, teachers, ironmonger’s assistants, tobacconists, butchers, grocers and veterinary surgeons.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D44C2D9-BF24-C287-69A3-9644F139F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42448" y="5212080"/>
            <a:ext cx="1749551" cy="1644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410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9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3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4" grpId="0"/>
          <p:bldP spid="3" grpId="0"/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3" grpId="0"/>
          <p:bldP spid="5" grpId="0"/>
          <p:bldP spid="6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2">
            <a:extLst>
              <a:ext uri="{FF2B5EF4-FFF2-40B4-BE49-F238E27FC236}">
                <a16:creationId xmlns:a16="http://schemas.microsoft.com/office/drawing/2014/main" id="{E8946E3B-D633-688F-C287-603789492C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The Impact of Transport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4292362-8295-981D-4FC6-28206EDA9F2C}"/>
              </a:ext>
            </a:extLst>
          </p:cNvPr>
          <p:cNvSpPr txBox="1">
            <a:spLocks/>
          </p:cNvSpPr>
          <p:nvPr/>
        </p:nvSpPr>
        <p:spPr>
          <a:xfrm>
            <a:off x="414661" y="270821"/>
            <a:ext cx="757469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3800" dirty="0">
                <a:ln w="12700">
                  <a:noFill/>
                </a:ln>
                <a:latin typeface="Superclarendon Rg" panose="02060605060000020003" pitchFamily="18" charset="77"/>
              </a:rPr>
              <a:t>The Impact of Transport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D44C2D9-BF24-C287-69A3-9644F139F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42448" y="-163270"/>
            <a:ext cx="1749551" cy="164447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1F07C32-06C1-4F15-366C-65679FD7EB52}"/>
              </a:ext>
            </a:extLst>
          </p:cNvPr>
          <p:cNvSpPr txBox="1"/>
          <p:nvPr/>
        </p:nvSpPr>
        <p:spPr>
          <a:xfrm>
            <a:off x="424821" y="1019726"/>
            <a:ext cx="10733174" cy="4097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50" dirty="0">
                <a:latin typeface="Linkpen 17a Print" panose="03050602060000000000" pitchFamily="66" charset="77"/>
              </a:rPr>
              <a:t>Transport links made the Wirral accessible and brought industry to Birkenhead.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BE8F133-7E8C-9D31-DF9E-45C6399BB009}"/>
              </a:ext>
            </a:extLst>
          </p:cNvPr>
          <p:cNvSpPr txBox="1"/>
          <p:nvPr/>
        </p:nvSpPr>
        <p:spPr>
          <a:xfrm>
            <a:off x="424820" y="1454081"/>
            <a:ext cx="11269339" cy="4097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50" b="1" dirty="0">
                <a:latin typeface="Linkpen 17a Print" panose="03050602060000000000" pitchFamily="66" charset="77"/>
              </a:rPr>
              <a:t>Compare this description of Birkenhead in the early 1800s to the painting of Birkenhead from 1876.</a:t>
            </a:r>
          </a:p>
        </p:txBody>
      </p:sp>
      <p:grpSp>
        <p:nvGrpSpPr>
          <p:cNvPr id="15" name="Group 14" descr="“In the early 1800s, someone looking across the River Mersey from the busy port of Liverpool would &#10;have seen this: the empty beaches, bushy headlands, rolling hills and green pastures of the Wirral peninsula; &#10;an immaculate landscape with sporadic human habitation whose agricultural character had changed little since &#10;the middle ages; in the foreground, the picturesque ruins of Birkenhead Priory with its Norman chapterhouse; the hamlets of Oxton and Bidston on the hills behind; &#10;and the wide marshes towards Wallasey down the estuary” ">
            <a:extLst>
              <a:ext uri="{FF2B5EF4-FFF2-40B4-BE49-F238E27FC236}">
                <a16:creationId xmlns:a16="http://schemas.microsoft.com/office/drawing/2014/main" id="{7F48E634-A60C-5C01-55C6-446B65144225}"/>
              </a:ext>
            </a:extLst>
          </p:cNvPr>
          <p:cNvGrpSpPr/>
          <p:nvPr/>
        </p:nvGrpSpPr>
        <p:grpSpPr>
          <a:xfrm>
            <a:off x="699733" y="2108705"/>
            <a:ext cx="5136636" cy="3175154"/>
            <a:chOff x="659152" y="2071954"/>
            <a:chExt cx="5136636" cy="317515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8E55D7C-7217-49E1-F4FF-085C52F71551}"/>
                </a:ext>
              </a:extLst>
            </p:cNvPr>
            <p:cNvSpPr/>
            <p:nvPr/>
          </p:nvSpPr>
          <p:spPr>
            <a:xfrm rot="21444644">
              <a:off x="659152" y="2071954"/>
              <a:ext cx="5136636" cy="31751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glow rad="38927">
                <a:schemeClr val="tx1">
                  <a:alpha val="34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2FBE0CF-0452-315E-E55B-95F68C7EC4FD}"/>
                </a:ext>
              </a:extLst>
            </p:cNvPr>
            <p:cNvSpPr txBox="1"/>
            <p:nvPr/>
          </p:nvSpPr>
          <p:spPr>
            <a:xfrm rot="21444644">
              <a:off x="797265" y="2176878"/>
              <a:ext cx="4934425" cy="29674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400" dirty="0">
                  <a:latin typeface="Linkpen 17a Print" panose="03050602060000000000" pitchFamily="66" charset="77"/>
                </a:rPr>
                <a:t>“In the early 1800s, someone looking across the River Mersey from the busy port of Liverpool would have seen this: the empty beaches, bushy headlands, rolling hills and green pastures of the Wirral peninsula; an immaculate landscape with sporadic human habitation whose agricultural character had changed little since the middle ages; in the foreground, the picturesque ruins of Birkenhead Priory with its Norman chapterhouse; the hamlets of </a:t>
              </a:r>
              <a:r>
                <a:rPr lang="en-GB" sz="1400" dirty="0" err="1">
                  <a:latin typeface="Linkpen 17a Print" panose="03050602060000000000" pitchFamily="66" charset="77"/>
                </a:rPr>
                <a:t>Oxton</a:t>
              </a:r>
              <a:r>
                <a:rPr lang="en-GB" sz="1400" dirty="0">
                  <a:latin typeface="Linkpen 17a Print" panose="03050602060000000000" pitchFamily="66" charset="77"/>
                </a:rPr>
                <a:t> and Bidston on the hills behind; and the wide marshes towards Wallasey down the estuary” </a:t>
              </a:r>
            </a:p>
          </p:txBody>
        </p:sp>
      </p:grpSp>
      <p:grpSp>
        <p:nvGrpSpPr>
          <p:cNvPr id="12" name="Group 11" descr="Based on Henry Kelsall Aspinall’s account of Birkenhead in 1801.">
            <a:extLst>
              <a:ext uri="{FF2B5EF4-FFF2-40B4-BE49-F238E27FC236}">
                <a16:creationId xmlns:a16="http://schemas.microsoft.com/office/drawing/2014/main" id="{19E732CF-BA9D-8EA1-F81C-C9FCED08A7A8}"/>
              </a:ext>
            </a:extLst>
          </p:cNvPr>
          <p:cNvGrpSpPr/>
          <p:nvPr/>
        </p:nvGrpSpPr>
        <p:grpSpPr>
          <a:xfrm>
            <a:off x="1067529" y="5483576"/>
            <a:ext cx="4286872" cy="711733"/>
            <a:chOff x="3052364" y="5191346"/>
            <a:chExt cx="4286872" cy="711733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A23D6A2-7AC5-CE87-0411-833ADC61DBC6}"/>
                </a:ext>
              </a:extLst>
            </p:cNvPr>
            <p:cNvSpPr txBox="1"/>
            <p:nvPr/>
          </p:nvSpPr>
          <p:spPr>
            <a:xfrm>
              <a:off x="3301237" y="5191346"/>
              <a:ext cx="4037999" cy="7117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400" dirty="0">
                  <a:latin typeface="Linkpen 17a Print" panose="03050602060000000000" pitchFamily="66" charset="77"/>
                </a:rPr>
                <a:t>Based on Henry Kelsall Aspinall’s account of Birkenhead in 1801.</a:t>
              </a: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DF8B6CA-AAA4-012F-322E-727D49B069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3001667" y="5276006"/>
              <a:ext cx="350267" cy="248874"/>
            </a:xfrm>
            <a:prstGeom prst="rect">
              <a:avLst/>
            </a:prstGeom>
          </p:spPr>
        </p:pic>
      </p:grpSp>
      <p:grpSp>
        <p:nvGrpSpPr>
          <p:cNvPr id="17" name="Group 16" descr="A painting of the view from William Jackson's house, Clayton Manor. It shows grassy fields and in the background you can see Birkenhead.">
            <a:extLst>
              <a:ext uri="{FF2B5EF4-FFF2-40B4-BE49-F238E27FC236}">
                <a16:creationId xmlns:a16="http://schemas.microsoft.com/office/drawing/2014/main" id="{D3E0E341-992F-080A-2A47-7C446325772F}"/>
              </a:ext>
            </a:extLst>
          </p:cNvPr>
          <p:cNvGrpSpPr/>
          <p:nvPr/>
        </p:nvGrpSpPr>
        <p:grpSpPr>
          <a:xfrm>
            <a:off x="6116385" y="2120112"/>
            <a:ext cx="5502590" cy="2831856"/>
            <a:chOff x="6171249" y="2048992"/>
            <a:chExt cx="5502590" cy="2831856"/>
          </a:xfrm>
        </p:grpSpPr>
        <p:pic>
          <p:nvPicPr>
            <p:cNvPr id="8" name="Picture 7" descr="A landscape with a city and a river&#10;&#10;Description automatically generated with medium confidence">
              <a:extLst>
                <a:ext uri="{FF2B5EF4-FFF2-40B4-BE49-F238E27FC236}">
                  <a16:creationId xmlns:a16="http://schemas.microsoft.com/office/drawing/2014/main" id="{63461927-0886-5563-040C-B1EF9454ADD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71249" y="2130581"/>
              <a:ext cx="5381428" cy="2750267"/>
            </a:xfrm>
            <a:prstGeom prst="rect">
              <a:avLst/>
            </a:prstGeom>
            <a:ln w="22225">
              <a:solidFill>
                <a:schemeClr val="tx1"/>
              </a:solidFill>
            </a:ln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B2A2CFA-54C1-CD9F-E960-16A0305862AC}"/>
                </a:ext>
              </a:extLst>
            </p:cNvPr>
            <p:cNvSpPr txBox="1"/>
            <p:nvPr/>
          </p:nvSpPr>
          <p:spPr>
            <a:xfrm>
              <a:off x="8465877" y="2048992"/>
              <a:ext cx="3207962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800" dirty="0">
                  <a:solidFill>
                    <a:schemeClr val="bg1">
                      <a:lumMod val="65000"/>
                    </a:schemeClr>
                  </a:solidFill>
                  <a:latin typeface="Nunito" panose="02000503000000000000" pitchFamily="2" charset="77"/>
                </a:rPr>
                <a:t>© Williamson Art Gallery and Museum, Wirral Museums Service</a:t>
              </a:r>
            </a:p>
          </p:txBody>
        </p:sp>
      </p:grpSp>
      <p:grpSp>
        <p:nvGrpSpPr>
          <p:cNvPr id="9" name="Group 8" descr="This painting shows the view from William Jackson's house, Claughton Manor. The house overlooks Birkenhead Park. In the background you can see Birkenhead.&#10;">
            <a:extLst>
              <a:ext uri="{FF2B5EF4-FFF2-40B4-BE49-F238E27FC236}">
                <a16:creationId xmlns:a16="http://schemas.microsoft.com/office/drawing/2014/main" id="{CFBDA84C-E093-7A8A-1C22-977F41B13F93}"/>
              </a:ext>
            </a:extLst>
          </p:cNvPr>
          <p:cNvGrpSpPr/>
          <p:nvPr/>
        </p:nvGrpSpPr>
        <p:grpSpPr>
          <a:xfrm>
            <a:off x="6194597" y="5056388"/>
            <a:ext cx="5221736" cy="1358064"/>
            <a:chOff x="3052364" y="5191346"/>
            <a:chExt cx="5221736" cy="1358064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A78B5EF-C8B3-CAD9-DEE9-A58560213431}"/>
                </a:ext>
              </a:extLst>
            </p:cNvPr>
            <p:cNvSpPr txBox="1"/>
            <p:nvPr/>
          </p:nvSpPr>
          <p:spPr>
            <a:xfrm>
              <a:off x="3301237" y="5191346"/>
              <a:ext cx="4972863" cy="13580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400" dirty="0">
                  <a:latin typeface="Linkpen 17a Print" panose="03050602060000000000" pitchFamily="66" charset="77"/>
                </a:rPr>
                <a:t>This painting shows the view from William Jackson's house, </a:t>
              </a:r>
              <a:r>
                <a:rPr lang="en-GB" sz="1400" dirty="0" err="1">
                  <a:latin typeface="Linkpen 17a Print" panose="03050602060000000000" pitchFamily="66" charset="77"/>
                </a:rPr>
                <a:t>Claughton</a:t>
              </a:r>
              <a:r>
                <a:rPr lang="en-GB" sz="1400" dirty="0">
                  <a:latin typeface="Linkpen 17a Print" panose="03050602060000000000" pitchFamily="66" charset="77"/>
                </a:rPr>
                <a:t> Manor. The house overlooks Birkenhead Park. In the background you can see Birkenhead.</a:t>
              </a: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2425C2A-7C09-D44E-1FE7-7DDBAD0E7F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3001667" y="5276006"/>
              <a:ext cx="350267" cy="2488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57479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9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7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7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4" grpId="0" build="allAtOnce"/>
          <p:bldP spid="3" grpId="0" build="allAtOnce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4" grpId="0" build="allAtOnce"/>
          <p:bldP spid="3" grpId="0" build="allAtOnce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>
            <a:extLst>
              <a:ext uri="{FF2B5EF4-FFF2-40B4-BE49-F238E27FC236}">
                <a16:creationId xmlns:a16="http://schemas.microsoft.com/office/drawing/2014/main" id="{2052C69E-34FB-7448-161B-2295318F3B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dirty="0"/>
              <a:t>How did Birkenhead </a:t>
            </a:r>
            <a:br>
              <a:rPr lang="en-US" dirty="0"/>
            </a:br>
            <a:r>
              <a:rPr lang="en-US" dirty="0"/>
              <a:t>change between 1801 and 1876?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82980D-5254-A599-E7E2-885E2C9824F5}"/>
              </a:ext>
            </a:extLst>
          </p:cNvPr>
          <p:cNvSpPr txBox="1"/>
          <p:nvPr/>
        </p:nvSpPr>
        <p:spPr>
          <a:xfrm>
            <a:off x="1141289" y="2129427"/>
            <a:ext cx="7646095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5000" dirty="0">
                <a:solidFill>
                  <a:srgbClr val="F49734"/>
                </a:solidFill>
                <a:latin typeface="Superclarendon Rg" panose="02000505080000020003" pitchFamily="2" charset="77"/>
              </a:rPr>
              <a:t>How did Birkenhead </a:t>
            </a:r>
          </a:p>
          <a:p>
            <a:pPr algn="ctr"/>
            <a:r>
              <a:rPr lang="en-GB" sz="5000" dirty="0">
                <a:solidFill>
                  <a:srgbClr val="F49734"/>
                </a:solidFill>
                <a:latin typeface="Superclarendon Rg" panose="02000505080000020003" pitchFamily="2" charset="77"/>
              </a:rPr>
              <a:t>change between 1801 and 1876?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D44C2D9-BF24-C287-69A3-9644F139F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42448" y="5212080"/>
            <a:ext cx="1749551" cy="1644478"/>
          </a:xfrm>
          <a:prstGeom prst="rect">
            <a:avLst/>
          </a:prstGeom>
        </p:spPr>
      </p:pic>
      <p:pic>
        <p:nvPicPr>
          <p:cNvPr id="3" name="Picture 2" descr="An illustration of a dock worker. He is wearing a blue uniform and hat. ">
            <a:extLst>
              <a:ext uri="{FF2B5EF4-FFF2-40B4-BE49-F238E27FC236}">
                <a16:creationId xmlns:a16="http://schemas.microsoft.com/office/drawing/2014/main" id="{865E5EE4-D7C4-66D6-C901-B1AE367E401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64896" y="1362456"/>
            <a:ext cx="2295128" cy="5619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354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">
            <a:extLst>
              <a:ext uri="{FF2B5EF4-FFF2-40B4-BE49-F238E27FC236}">
                <a16:creationId xmlns:a16="http://schemas.microsoft.com/office/drawing/2014/main" id="{54B03807-B29B-7DB3-F2CF-5AC885BC4D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dirty="0"/>
              <a:t>How did transport developments help Birkenhead to grow?</a:t>
            </a:r>
          </a:p>
        </p:txBody>
      </p:sp>
      <p:grpSp>
        <p:nvGrpSpPr>
          <p:cNvPr id="17" name="Group 16" descr="What forms of transport had an impact on the development of Birkenhead?&#10;">
            <a:extLst>
              <a:ext uri="{FF2B5EF4-FFF2-40B4-BE49-F238E27FC236}">
                <a16:creationId xmlns:a16="http://schemas.microsoft.com/office/drawing/2014/main" id="{39B3E1EB-4A50-8CF7-8075-01B7CD5AFE4E}"/>
              </a:ext>
            </a:extLst>
          </p:cNvPr>
          <p:cNvGrpSpPr/>
          <p:nvPr/>
        </p:nvGrpSpPr>
        <p:grpSpPr>
          <a:xfrm>
            <a:off x="518175" y="454349"/>
            <a:ext cx="5498354" cy="2123658"/>
            <a:chOff x="518175" y="454349"/>
            <a:chExt cx="5498354" cy="2123658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B11553E-E9CE-8992-ED32-9C41E39F2ACE}"/>
                </a:ext>
              </a:extLst>
            </p:cNvPr>
            <p:cNvSpPr/>
            <p:nvPr/>
          </p:nvSpPr>
          <p:spPr>
            <a:xfrm>
              <a:off x="518175" y="454349"/>
              <a:ext cx="5498354" cy="21236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glow rad="38927">
                <a:schemeClr val="tx1">
                  <a:alpha val="34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75867C0-7493-7CFA-8FF5-2A58053CA57F}"/>
                </a:ext>
              </a:extLst>
            </p:cNvPr>
            <p:cNvSpPr txBox="1"/>
            <p:nvPr/>
          </p:nvSpPr>
          <p:spPr>
            <a:xfrm>
              <a:off x="849341" y="677540"/>
              <a:ext cx="4836018" cy="1692771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GB" sz="2600" dirty="0">
                  <a:latin typeface="Superclarendon Rg" panose="02000505080000020003" pitchFamily="2" charset="77"/>
                </a:rPr>
                <a:t>What forms of transport had an impact on the development of Birkenhead?</a:t>
              </a:r>
            </a:p>
          </p:txBody>
        </p:sp>
      </p:grpSp>
      <p:grpSp>
        <p:nvGrpSpPr>
          <p:cNvPr id="18" name="Group 17" descr="The first railway linked Birkenhead to which place?&#10;">
            <a:extLst>
              <a:ext uri="{FF2B5EF4-FFF2-40B4-BE49-F238E27FC236}">
                <a16:creationId xmlns:a16="http://schemas.microsoft.com/office/drawing/2014/main" id="{5B6E38D9-4404-BCB1-7437-D4B982D90712}"/>
              </a:ext>
            </a:extLst>
          </p:cNvPr>
          <p:cNvGrpSpPr/>
          <p:nvPr/>
        </p:nvGrpSpPr>
        <p:grpSpPr>
          <a:xfrm>
            <a:off x="6164879" y="454349"/>
            <a:ext cx="5498354" cy="2123658"/>
            <a:chOff x="6164879" y="454349"/>
            <a:chExt cx="5498354" cy="2123658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62F0252-F5BC-6E99-2D9E-6317F53A940D}"/>
                </a:ext>
              </a:extLst>
            </p:cNvPr>
            <p:cNvSpPr/>
            <p:nvPr/>
          </p:nvSpPr>
          <p:spPr>
            <a:xfrm>
              <a:off x="6164879" y="454349"/>
              <a:ext cx="5498354" cy="21236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glow rad="38927">
                <a:schemeClr val="tx1">
                  <a:alpha val="34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0B97404-66A6-6B8E-113D-01B218E9BF3B}"/>
                </a:ext>
              </a:extLst>
            </p:cNvPr>
            <p:cNvSpPr txBox="1"/>
            <p:nvPr/>
          </p:nvSpPr>
          <p:spPr>
            <a:xfrm>
              <a:off x="6640216" y="869846"/>
              <a:ext cx="4547679" cy="129266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GB" sz="2600" dirty="0">
                  <a:latin typeface="Superclarendon Rg" panose="02000505080000020003" pitchFamily="2" charset="77"/>
                </a:rPr>
                <a:t>The first railway linked Birkenhead to which place?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7082980D-5254-A599-E7E2-885E2C9824F5}"/>
              </a:ext>
            </a:extLst>
          </p:cNvPr>
          <p:cNvSpPr txBox="1"/>
          <p:nvPr/>
        </p:nvSpPr>
        <p:spPr>
          <a:xfrm>
            <a:off x="445847" y="2753413"/>
            <a:ext cx="1121738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solidFill>
                  <a:srgbClr val="F49734"/>
                </a:solidFill>
                <a:latin typeface="Superclarendon Rg" panose="02000505080000020003" pitchFamily="2" charset="77"/>
              </a:rPr>
              <a:t>How did transport developments help Birkenhead to grow?</a:t>
            </a:r>
          </a:p>
        </p:txBody>
      </p:sp>
      <p:grpSp>
        <p:nvGrpSpPr>
          <p:cNvPr id="16" name="Group 15" descr="What happened to the population of Birkenhead as it gained better transport links?&#10;">
            <a:extLst>
              <a:ext uri="{FF2B5EF4-FFF2-40B4-BE49-F238E27FC236}">
                <a16:creationId xmlns:a16="http://schemas.microsoft.com/office/drawing/2014/main" id="{791D5959-21E7-4463-CBA5-9277536356FA}"/>
              </a:ext>
            </a:extLst>
          </p:cNvPr>
          <p:cNvGrpSpPr/>
          <p:nvPr/>
        </p:nvGrpSpPr>
        <p:grpSpPr>
          <a:xfrm>
            <a:off x="518175" y="4038379"/>
            <a:ext cx="5498354" cy="2123658"/>
            <a:chOff x="518175" y="4038379"/>
            <a:chExt cx="5498354" cy="2123658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10C08A1-DCEA-4920-BAAE-F88BFFE218F4}"/>
                </a:ext>
              </a:extLst>
            </p:cNvPr>
            <p:cNvSpPr/>
            <p:nvPr/>
          </p:nvSpPr>
          <p:spPr>
            <a:xfrm>
              <a:off x="518175" y="4038379"/>
              <a:ext cx="5498354" cy="21236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glow rad="38927">
                <a:schemeClr val="tx1">
                  <a:alpha val="34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5261D1B-BB3C-20E9-3DF1-AE3502E485FE}"/>
                </a:ext>
              </a:extLst>
            </p:cNvPr>
            <p:cNvSpPr txBox="1"/>
            <p:nvPr/>
          </p:nvSpPr>
          <p:spPr>
            <a:xfrm>
              <a:off x="648701" y="4253822"/>
              <a:ext cx="5237299" cy="1692771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GB" sz="2600" dirty="0">
                  <a:latin typeface="Superclarendon Rg" panose="02000505080000020003" pitchFamily="2" charset="77"/>
                </a:rPr>
                <a:t>What happened to the population of Birkenhead as it gained better transport links?</a:t>
              </a:r>
            </a:p>
          </p:txBody>
        </p:sp>
      </p:grpSp>
      <p:grpSp>
        <p:nvGrpSpPr>
          <p:cNvPr id="15" name="Group 14" descr="What was special about Birkenhead’s tramway?&#10;">
            <a:extLst>
              <a:ext uri="{FF2B5EF4-FFF2-40B4-BE49-F238E27FC236}">
                <a16:creationId xmlns:a16="http://schemas.microsoft.com/office/drawing/2014/main" id="{509560D3-E124-C208-DA80-08DD32030788}"/>
              </a:ext>
            </a:extLst>
          </p:cNvPr>
          <p:cNvGrpSpPr/>
          <p:nvPr/>
        </p:nvGrpSpPr>
        <p:grpSpPr>
          <a:xfrm>
            <a:off x="6164879" y="4038379"/>
            <a:ext cx="5498354" cy="2123658"/>
            <a:chOff x="6164879" y="4038379"/>
            <a:chExt cx="5498354" cy="2123658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5B27D01-5D55-910E-94EE-FC8F98026509}"/>
                </a:ext>
              </a:extLst>
            </p:cNvPr>
            <p:cNvSpPr/>
            <p:nvPr/>
          </p:nvSpPr>
          <p:spPr>
            <a:xfrm>
              <a:off x="6164879" y="4038379"/>
              <a:ext cx="5498354" cy="21236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glow rad="38927">
                <a:schemeClr val="tx1">
                  <a:alpha val="34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666DF2A-BE3A-2E48-5D57-7E8F090B3DE9}"/>
                </a:ext>
              </a:extLst>
            </p:cNvPr>
            <p:cNvSpPr txBox="1"/>
            <p:nvPr/>
          </p:nvSpPr>
          <p:spPr>
            <a:xfrm>
              <a:off x="6640215" y="4453876"/>
              <a:ext cx="4547679" cy="129266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GB" sz="2600" dirty="0">
                  <a:latin typeface="Superclarendon Rg" panose="02000505080000020003" pitchFamily="2" charset="77"/>
                </a:rPr>
                <a:t>What was special about Birkenhead’s tramway?</a:t>
              </a: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4D44C2D9-BF24-C287-69A3-9644F139F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42448" y="5212080"/>
            <a:ext cx="1749551" cy="1644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88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2">
            <a:extLst>
              <a:ext uri="{FF2B5EF4-FFF2-40B4-BE49-F238E27FC236}">
                <a16:creationId xmlns:a16="http://schemas.microsoft.com/office/drawing/2014/main" id="{2A675FDE-B3B9-6EE9-BA91-2C75A83D24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The Impact of the Steam Ferry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7E26B7A-AE11-913E-6AB2-92828BE1CD1F}"/>
              </a:ext>
            </a:extLst>
          </p:cNvPr>
          <p:cNvSpPr txBox="1">
            <a:spLocks/>
          </p:cNvSpPr>
          <p:nvPr/>
        </p:nvSpPr>
        <p:spPr>
          <a:xfrm>
            <a:off x="424821" y="189566"/>
            <a:ext cx="757469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3400" dirty="0">
                <a:ln w="12700">
                  <a:noFill/>
                </a:ln>
                <a:latin typeface="Superclarendon Rg" panose="02060605060000020003" pitchFamily="18" charset="77"/>
              </a:rPr>
              <a:t>Impact of the Steam Ferry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D44C2D9-BF24-C287-69A3-9644F139F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42448" y="-148032"/>
            <a:ext cx="1749551" cy="164447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5B2C5C-354D-24BE-FBB5-784E92CC4B3D}"/>
              </a:ext>
            </a:extLst>
          </p:cNvPr>
          <p:cNvSpPr txBox="1"/>
          <p:nvPr/>
        </p:nvSpPr>
        <p:spPr>
          <a:xfrm>
            <a:off x="424821" y="913981"/>
            <a:ext cx="11126954" cy="116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In its early history, the village of Birkenhead was home to farmers and fishermen. </a:t>
            </a:r>
          </a:p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While the Industrial Revolution was in full swing in Liverpool, Birkenhead on the other side of the River Mersey, still relied on farming. The introduction of a steam ferry between Liverpool and Birkenhead in 1817 marked the beginning of Birkenhead’s growth. </a:t>
            </a:r>
          </a:p>
        </p:txBody>
      </p:sp>
      <p:sp>
        <p:nvSpPr>
          <p:cNvPr id="7" name="Line Callout 3 6" descr="The Domesday Book of 1086 mentions a ferry from Seccum (Seacombe) in what is now Wallasey.&#10;">
            <a:extLst>
              <a:ext uri="{FF2B5EF4-FFF2-40B4-BE49-F238E27FC236}">
                <a16:creationId xmlns:a16="http://schemas.microsoft.com/office/drawing/2014/main" id="{593AE54A-8037-AC61-BD61-232E988B3A67}"/>
              </a:ext>
            </a:extLst>
          </p:cNvPr>
          <p:cNvSpPr/>
          <p:nvPr/>
        </p:nvSpPr>
        <p:spPr>
          <a:xfrm flipH="1">
            <a:off x="549666" y="2506419"/>
            <a:ext cx="2436602" cy="1358064"/>
          </a:xfrm>
          <a:prstGeom prst="borderCallout3">
            <a:avLst>
              <a:gd name="adj1" fmla="val 99528"/>
              <a:gd name="adj2" fmla="val 73575"/>
              <a:gd name="adj3" fmla="val 128523"/>
              <a:gd name="adj4" fmla="val 73521"/>
              <a:gd name="adj5" fmla="val 134791"/>
              <a:gd name="adj6" fmla="val 72133"/>
              <a:gd name="adj7" fmla="val 158275"/>
              <a:gd name="adj8" fmla="val 6801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288000" rtlCol="0" anchor="ctr">
            <a:noAutofit/>
          </a:bodyPr>
          <a:lstStyle/>
          <a:p>
            <a:pPr>
              <a:lnSpc>
                <a:spcPct val="150000"/>
              </a:lnSpc>
            </a:pPr>
            <a:endParaRPr lang="en-US" sz="1200" dirty="0">
              <a:solidFill>
                <a:schemeClr val="tx1"/>
              </a:solidFill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/>
                </a:solidFill>
                <a:latin typeface="Linkpen 17a Print" panose="03050602060000000000" pitchFamily="66" charset="77"/>
              </a:rPr>
              <a:t>The Domesday Book of 1086 mentions a ferry from </a:t>
            </a:r>
            <a:r>
              <a:rPr lang="en-US" sz="1200" dirty="0" err="1">
                <a:solidFill>
                  <a:schemeClr val="tx1"/>
                </a:solidFill>
                <a:latin typeface="Linkpen 17a Print" panose="03050602060000000000" pitchFamily="66" charset="77"/>
              </a:rPr>
              <a:t>Seccum</a:t>
            </a:r>
            <a:r>
              <a:rPr lang="en-US" sz="1200" dirty="0">
                <a:solidFill>
                  <a:schemeClr val="tx1"/>
                </a:solidFill>
                <a:latin typeface="Linkpen 17a Print" panose="03050602060000000000" pitchFamily="66" charset="77"/>
              </a:rPr>
              <a:t> (</a:t>
            </a:r>
            <a:r>
              <a:rPr lang="en-US" sz="1200" dirty="0" err="1">
                <a:solidFill>
                  <a:schemeClr val="tx1"/>
                </a:solidFill>
                <a:latin typeface="Linkpen 17a Print" panose="03050602060000000000" pitchFamily="66" charset="77"/>
              </a:rPr>
              <a:t>Seacombe</a:t>
            </a:r>
            <a:r>
              <a:rPr lang="en-US" sz="1200" dirty="0">
                <a:solidFill>
                  <a:schemeClr val="tx1"/>
                </a:solidFill>
                <a:latin typeface="Linkpen 17a Print" panose="03050602060000000000" pitchFamily="66" charset="77"/>
              </a:rPr>
              <a:t>) in what is now Wallasey.</a:t>
            </a:r>
          </a:p>
        </p:txBody>
      </p:sp>
      <p:sp>
        <p:nvSpPr>
          <p:cNvPr id="17" name="Line Callout 3 16" descr="Between 1536 and 1541, when King Henry VIII ordered that monasteries closed, the rights to run ferries were passed on to private owners.&#10;">
            <a:extLst>
              <a:ext uri="{FF2B5EF4-FFF2-40B4-BE49-F238E27FC236}">
                <a16:creationId xmlns:a16="http://schemas.microsoft.com/office/drawing/2014/main" id="{95A3E709-FE57-19FF-A726-424A24BF9EFB}"/>
              </a:ext>
            </a:extLst>
          </p:cNvPr>
          <p:cNvSpPr/>
          <p:nvPr/>
        </p:nvSpPr>
        <p:spPr>
          <a:xfrm flipH="1">
            <a:off x="3547640" y="2272282"/>
            <a:ext cx="3588151" cy="1445236"/>
          </a:xfrm>
          <a:prstGeom prst="borderCallout3">
            <a:avLst>
              <a:gd name="adj1" fmla="val 99882"/>
              <a:gd name="adj2" fmla="val 56635"/>
              <a:gd name="adj3" fmla="val 110683"/>
              <a:gd name="adj4" fmla="val 56673"/>
              <a:gd name="adj5" fmla="val 110486"/>
              <a:gd name="adj6" fmla="val -4082"/>
              <a:gd name="adj7" fmla="val 122194"/>
              <a:gd name="adj8" fmla="val -404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288000" rtlCol="0" anchor="ctr">
            <a:noAutofit/>
          </a:bodyPr>
          <a:lstStyle/>
          <a:p>
            <a:pPr>
              <a:lnSpc>
                <a:spcPct val="150000"/>
              </a:lnSpc>
            </a:pPr>
            <a:endParaRPr lang="en-US" sz="1200" dirty="0">
              <a:solidFill>
                <a:schemeClr val="tx1"/>
              </a:solidFill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/>
                </a:solidFill>
                <a:latin typeface="Linkpen 17a Print" panose="03050602060000000000" pitchFamily="66" charset="77"/>
              </a:rPr>
              <a:t>Between 1536 and 1541, when King Henry VIII ordered that monasteries closed, the rights to run ferries were passed on to private owners.</a:t>
            </a:r>
          </a:p>
        </p:txBody>
      </p:sp>
      <p:sp>
        <p:nvSpPr>
          <p:cNvPr id="11" name="Line Callout 3 10" descr="In 1817, a steam ferry service started between Liverpool and Tranmere. This brought the Industrial Revolution to Birkenhead.&#10;">
            <a:extLst>
              <a:ext uri="{FF2B5EF4-FFF2-40B4-BE49-F238E27FC236}">
                <a16:creationId xmlns:a16="http://schemas.microsoft.com/office/drawing/2014/main" id="{8E47B318-EEAE-7ACD-47F7-85231B4AA0B6}"/>
              </a:ext>
            </a:extLst>
          </p:cNvPr>
          <p:cNvSpPr/>
          <p:nvPr/>
        </p:nvSpPr>
        <p:spPr>
          <a:xfrm flipH="1">
            <a:off x="7697161" y="2272282"/>
            <a:ext cx="3476805" cy="1403659"/>
          </a:xfrm>
          <a:prstGeom prst="borderCallout3">
            <a:avLst>
              <a:gd name="adj1" fmla="val 99882"/>
              <a:gd name="adj2" fmla="val 56635"/>
              <a:gd name="adj3" fmla="val 115084"/>
              <a:gd name="adj4" fmla="val 56581"/>
              <a:gd name="adj5" fmla="val 115501"/>
              <a:gd name="adj6" fmla="val 5397"/>
              <a:gd name="adj7" fmla="val 131453"/>
              <a:gd name="adj8" fmla="val 5432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288000" rtlCol="0" anchor="ctr">
            <a:noAutofit/>
          </a:bodyPr>
          <a:lstStyle/>
          <a:p>
            <a:pPr>
              <a:lnSpc>
                <a:spcPct val="150000"/>
              </a:lnSpc>
            </a:pPr>
            <a:endParaRPr lang="en-US" sz="1300" dirty="0">
              <a:solidFill>
                <a:schemeClr val="tx1"/>
              </a:solidFill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/>
                </a:solidFill>
                <a:latin typeface="Linkpen 17a Print" panose="03050602060000000000" pitchFamily="66" charset="77"/>
              </a:rPr>
              <a:t>In 1817, a steam ferry service started between Liverpool and Tranmere. This brought the Industrial Revolution to Birkenhead.</a:t>
            </a:r>
          </a:p>
        </p:txBody>
      </p:sp>
      <p:pic>
        <p:nvPicPr>
          <p:cNvPr id="16" name="Picture 15" descr="An orange timeline ranging from 1050 AD to 1850 AD.">
            <a:extLst>
              <a:ext uri="{FF2B5EF4-FFF2-40B4-BE49-F238E27FC236}">
                <a16:creationId xmlns:a16="http://schemas.microsoft.com/office/drawing/2014/main" id="{B2A4C210-D051-0C5E-9C6A-FA9F10788EE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605" y="4031668"/>
            <a:ext cx="12100035" cy="695011"/>
          </a:xfrm>
          <a:prstGeom prst="rect">
            <a:avLst/>
          </a:prstGeom>
        </p:spPr>
      </p:pic>
      <p:sp>
        <p:nvSpPr>
          <p:cNvPr id="13" name="Line Callout 3 12" descr="Until the 1800s, ferries were sailing ships. They were unreliable due to frequent thick fog and times when there was not enough wind for them to sail.">
            <a:extLst>
              <a:ext uri="{FF2B5EF4-FFF2-40B4-BE49-F238E27FC236}">
                <a16:creationId xmlns:a16="http://schemas.microsoft.com/office/drawing/2014/main" id="{3ADB99DB-C02A-05E1-8E30-5648580A9687}"/>
              </a:ext>
            </a:extLst>
          </p:cNvPr>
          <p:cNvSpPr/>
          <p:nvPr/>
        </p:nvSpPr>
        <p:spPr>
          <a:xfrm flipH="1">
            <a:off x="5341715" y="4991175"/>
            <a:ext cx="3783948" cy="1439783"/>
          </a:xfrm>
          <a:prstGeom prst="borderCallout3">
            <a:avLst>
              <a:gd name="adj1" fmla="val -382"/>
              <a:gd name="adj2" fmla="val 56904"/>
              <a:gd name="adj3" fmla="val -10578"/>
              <a:gd name="adj4" fmla="val 56930"/>
              <a:gd name="adj5" fmla="val -10959"/>
              <a:gd name="adj6" fmla="val -46903"/>
              <a:gd name="adj7" fmla="val -19018"/>
              <a:gd name="adj8" fmla="val -46880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288000" rtlCol="0" anchor="ctr">
            <a:noAutofit/>
          </a:bodyPr>
          <a:lstStyle/>
          <a:p>
            <a:pPr>
              <a:lnSpc>
                <a:spcPct val="150000"/>
              </a:lnSpc>
            </a:pPr>
            <a:endParaRPr lang="en-US" sz="1200" dirty="0">
              <a:solidFill>
                <a:schemeClr val="tx1"/>
              </a:solidFill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/>
                </a:solidFill>
                <a:latin typeface="Linkpen 17a Print" panose="03050602060000000000" pitchFamily="66" charset="77"/>
              </a:rPr>
              <a:t>Until the 1800s, ferries were sailing ships. They were unreliable due to frequent thick fog and times when there was not enough wind for them to sail.</a:t>
            </a:r>
          </a:p>
        </p:txBody>
      </p:sp>
      <p:sp>
        <p:nvSpPr>
          <p:cNvPr id="14" name="Line Callout 3 13" descr="In 1822, a paddle steamer service started between Liverpool and Woodside.&#10;">
            <a:extLst>
              <a:ext uri="{FF2B5EF4-FFF2-40B4-BE49-F238E27FC236}">
                <a16:creationId xmlns:a16="http://schemas.microsoft.com/office/drawing/2014/main" id="{3CE5CCE9-E4FD-4140-3626-0874C3AF8BCA}"/>
              </a:ext>
            </a:extLst>
          </p:cNvPr>
          <p:cNvSpPr/>
          <p:nvPr/>
        </p:nvSpPr>
        <p:spPr>
          <a:xfrm flipH="1">
            <a:off x="9270346" y="5079072"/>
            <a:ext cx="2281429" cy="1263990"/>
          </a:xfrm>
          <a:prstGeom prst="borderCallout3">
            <a:avLst>
              <a:gd name="adj1" fmla="val 480"/>
              <a:gd name="adj2" fmla="val 51590"/>
              <a:gd name="adj3" fmla="val -11166"/>
              <a:gd name="adj4" fmla="val 51640"/>
              <a:gd name="adj5" fmla="val -11219"/>
              <a:gd name="adj6" fmla="val 18606"/>
              <a:gd name="adj7" fmla="val -28563"/>
              <a:gd name="adj8" fmla="val 1865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288000" rtlCol="0" anchor="ctr">
            <a:noAutofit/>
          </a:bodyPr>
          <a:lstStyle/>
          <a:p>
            <a:pPr>
              <a:lnSpc>
                <a:spcPct val="150000"/>
              </a:lnSpc>
            </a:pPr>
            <a:endParaRPr lang="en-US" sz="1200" dirty="0">
              <a:solidFill>
                <a:schemeClr val="tx1"/>
              </a:solidFill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/>
                </a:solidFill>
                <a:latin typeface="Linkpen 17a Print" panose="03050602060000000000" pitchFamily="66" charset="77"/>
              </a:rPr>
              <a:t>In 1822, a paddle steamer service started between Liverpool and Woodside.</a:t>
            </a:r>
          </a:p>
        </p:txBody>
      </p:sp>
      <p:sp>
        <p:nvSpPr>
          <p:cNvPr id="12" name="Line Callout 3 11" descr="The monks of Birkenhead Priory, founded in 1150, ran a ferry service which became increasingly popular. In 1330 they were granted a Charter to charge tolls for the service.&#10;&#10;">
            <a:extLst>
              <a:ext uri="{FF2B5EF4-FFF2-40B4-BE49-F238E27FC236}">
                <a16:creationId xmlns:a16="http://schemas.microsoft.com/office/drawing/2014/main" id="{2F8C4769-8C50-62C0-FF04-B39B20909060}"/>
              </a:ext>
            </a:extLst>
          </p:cNvPr>
          <p:cNvSpPr/>
          <p:nvPr/>
        </p:nvSpPr>
        <p:spPr>
          <a:xfrm flipH="1">
            <a:off x="549662" y="4914903"/>
            <a:ext cx="4556294" cy="1263990"/>
          </a:xfrm>
          <a:prstGeom prst="borderCallout3">
            <a:avLst>
              <a:gd name="adj1" fmla="val -15857"/>
              <a:gd name="adj2" fmla="val 10585"/>
              <a:gd name="adj3" fmla="val -7211"/>
              <a:gd name="adj4" fmla="val 10562"/>
              <a:gd name="adj5" fmla="val -7471"/>
              <a:gd name="adj6" fmla="val 56685"/>
              <a:gd name="adj7" fmla="val 578"/>
              <a:gd name="adj8" fmla="val 56658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288000" rtlCol="0" anchor="ctr">
            <a:noAutofit/>
          </a:bodyPr>
          <a:lstStyle/>
          <a:p>
            <a:pPr>
              <a:lnSpc>
                <a:spcPct val="150000"/>
              </a:lnSpc>
            </a:pPr>
            <a:endParaRPr lang="en-US" sz="1200" dirty="0">
              <a:solidFill>
                <a:schemeClr val="tx1"/>
              </a:solidFill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/>
                </a:solidFill>
                <a:latin typeface="Linkpen 17a Print" panose="03050602060000000000" pitchFamily="66" charset="77"/>
              </a:rPr>
              <a:t>The monks of Birkenhead Priory, founded in 1150, ran a ferry service which became increasingly popular. In 1330 they were granted a Charter to charge tolls for the service.</a:t>
            </a:r>
          </a:p>
        </p:txBody>
      </p:sp>
    </p:spTree>
    <p:extLst>
      <p:ext uri="{BB962C8B-B14F-4D97-AF65-F5344CB8AC3E}">
        <p14:creationId xmlns:p14="http://schemas.microsoft.com/office/powerpoint/2010/main" val="3442947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 animBg="1"/>
      <p:bldP spid="17" grpId="0" animBg="1"/>
      <p:bldP spid="11" grpId="0" animBg="1"/>
      <p:bldP spid="13" grpId="0" animBg="1"/>
      <p:bldP spid="14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">
            <a:extLst>
              <a:ext uri="{FF2B5EF4-FFF2-40B4-BE49-F238E27FC236}">
                <a16:creationId xmlns:a16="http://schemas.microsoft.com/office/drawing/2014/main" id="{C7E85FFE-7A91-9D01-993C-A5897FCB09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The First Steam Ferry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F07C32-06C1-4F15-366C-65679FD7EB52}"/>
              </a:ext>
            </a:extLst>
          </p:cNvPr>
          <p:cNvSpPr txBox="1"/>
          <p:nvPr/>
        </p:nvSpPr>
        <p:spPr>
          <a:xfrm>
            <a:off x="424821" y="412046"/>
            <a:ext cx="1073317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The first steam ferry was called Etna.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67C4B8-64D4-7580-364A-50A4AB52B9D6}"/>
              </a:ext>
            </a:extLst>
          </p:cNvPr>
          <p:cNvSpPr txBox="1"/>
          <p:nvPr/>
        </p:nvSpPr>
        <p:spPr>
          <a:xfrm>
            <a:off x="424820" y="823648"/>
            <a:ext cx="1162442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As it was not reliant on wind, the ferry was able to run to a timetable for the very first time.</a:t>
            </a:r>
          </a:p>
        </p:txBody>
      </p:sp>
      <p:grpSp>
        <p:nvGrpSpPr>
          <p:cNvPr id="24" name="Group 23" descr="A black and white photograph of a model of Etna, the first Mersey steam ferry.">
            <a:extLst>
              <a:ext uri="{FF2B5EF4-FFF2-40B4-BE49-F238E27FC236}">
                <a16:creationId xmlns:a16="http://schemas.microsoft.com/office/drawing/2014/main" id="{EC3CE61A-93F6-0CE6-3523-BE8A7BBC9B59}"/>
              </a:ext>
            </a:extLst>
          </p:cNvPr>
          <p:cNvGrpSpPr/>
          <p:nvPr/>
        </p:nvGrpSpPr>
        <p:grpSpPr>
          <a:xfrm>
            <a:off x="1314510" y="1389010"/>
            <a:ext cx="4922522" cy="3912652"/>
            <a:chOff x="998278" y="1389010"/>
            <a:chExt cx="4922522" cy="3912652"/>
          </a:xfrm>
        </p:grpSpPr>
        <p:pic>
          <p:nvPicPr>
            <p:cNvPr id="7" name="Picture 6" descr="A person standing next to a boat&#10;&#10;Description automatically generated">
              <a:extLst>
                <a:ext uri="{FF2B5EF4-FFF2-40B4-BE49-F238E27FC236}">
                  <a16:creationId xmlns:a16="http://schemas.microsoft.com/office/drawing/2014/main" id="{BBFD5AE8-4C87-F096-1AE8-774FAFF174B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59238" y="1473182"/>
              <a:ext cx="4861562" cy="3828480"/>
            </a:xfrm>
            <a:prstGeom prst="rect">
              <a:avLst/>
            </a:prstGeom>
            <a:noFill/>
            <a:ln w="22225">
              <a:solidFill>
                <a:schemeClr val="tx1"/>
              </a:solidFill>
            </a:ln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E20930A-887C-269F-6B35-44335F53A25A}"/>
                </a:ext>
              </a:extLst>
            </p:cNvPr>
            <p:cNvSpPr txBox="1"/>
            <p:nvPr/>
          </p:nvSpPr>
          <p:spPr>
            <a:xfrm>
              <a:off x="998278" y="1389010"/>
              <a:ext cx="2226939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800" dirty="0">
                  <a:solidFill>
                    <a:schemeClr val="bg1">
                      <a:lumMod val="65000"/>
                    </a:schemeClr>
                  </a:solidFill>
                  <a:latin typeface="Nunito" panose="02000503000000000000" pitchFamily="2" charset="77"/>
                </a:rPr>
                <a:t>© Public Domain from Wikimedia Commons</a:t>
              </a:r>
            </a:p>
          </p:txBody>
        </p:sp>
      </p:grpSp>
      <p:grpSp>
        <p:nvGrpSpPr>
          <p:cNvPr id="16" name="Group 15" descr="This is a model of Etna, the first Mersey steam ferry.&#10;">
            <a:extLst>
              <a:ext uri="{FF2B5EF4-FFF2-40B4-BE49-F238E27FC236}">
                <a16:creationId xmlns:a16="http://schemas.microsoft.com/office/drawing/2014/main" id="{01A6F69D-CD93-9343-74D0-0958C2747C1A}"/>
              </a:ext>
            </a:extLst>
          </p:cNvPr>
          <p:cNvGrpSpPr/>
          <p:nvPr/>
        </p:nvGrpSpPr>
        <p:grpSpPr>
          <a:xfrm>
            <a:off x="1456750" y="5403109"/>
            <a:ext cx="4759408" cy="800219"/>
            <a:chOff x="2207948" y="5367683"/>
            <a:chExt cx="4759408" cy="80021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F24BEEA-2DF9-6546-236C-B0AC7AC060B7}"/>
                </a:ext>
              </a:extLst>
            </p:cNvPr>
            <p:cNvSpPr txBox="1"/>
            <p:nvPr/>
          </p:nvSpPr>
          <p:spPr>
            <a:xfrm>
              <a:off x="2456822" y="5367683"/>
              <a:ext cx="4510534" cy="8002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600" dirty="0">
                  <a:latin typeface="Linkpen 17a Print" panose="03050602060000000000" pitchFamily="66" charset="77"/>
                </a:rPr>
                <a:t>This is a model of Etna, the first Mersey steam ferry.</a:t>
              </a: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F12179A1-19D5-A2AB-E319-6DAE5C3A56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2157251" y="5459984"/>
              <a:ext cx="350267" cy="248874"/>
            </a:xfrm>
            <a:prstGeom prst="rect">
              <a:avLst/>
            </a:prstGeom>
          </p:spPr>
        </p:pic>
      </p:grpSp>
      <p:grpSp>
        <p:nvGrpSpPr>
          <p:cNvPr id="17" name="Group 16" descr="This token was like a season ticket that allowed the holder to use the service.&#10;">
            <a:extLst>
              <a:ext uri="{FF2B5EF4-FFF2-40B4-BE49-F238E27FC236}">
                <a16:creationId xmlns:a16="http://schemas.microsoft.com/office/drawing/2014/main" id="{9DB07C2B-A3C3-8F38-2DA1-C9E32FCEB230}"/>
              </a:ext>
            </a:extLst>
          </p:cNvPr>
          <p:cNvGrpSpPr/>
          <p:nvPr/>
        </p:nvGrpSpPr>
        <p:grpSpPr>
          <a:xfrm>
            <a:off x="6388451" y="1598558"/>
            <a:ext cx="3105228" cy="1538883"/>
            <a:chOff x="2207948" y="5367683"/>
            <a:chExt cx="3105228" cy="1538883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694C0BA-369D-3FD0-E945-7049AC7E2D1B}"/>
                </a:ext>
              </a:extLst>
            </p:cNvPr>
            <p:cNvSpPr txBox="1"/>
            <p:nvPr/>
          </p:nvSpPr>
          <p:spPr>
            <a:xfrm>
              <a:off x="2456822" y="5367683"/>
              <a:ext cx="2856354" cy="15388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600" dirty="0">
                  <a:latin typeface="Linkpen 17a Print" panose="03050602060000000000" pitchFamily="66" charset="77"/>
                </a:rPr>
                <a:t>This token was like a season ticket that allowed the holder to use the service.</a:t>
              </a:r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34A93B5A-6ACA-041B-BF9D-832ED67B48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2157251" y="5459984"/>
              <a:ext cx="350267" cy="248874"/>
            </a:xfrm>
            <a:prstGeom prst="rect">
              <a:avLst/>
            </a:prstGeom>
          </p:spPr>
        </p:pic>
      </p:grpSp>
      <p:grpSp>
        <p:nvGrpSpPr>
          <p:cNvPr id="25" name="Group 24" descr="A brown, aged coin. On it is written '1817 Etna'.">
            <a:extLst>
              <a:ext uri="{FF2B5EF4-FFF2-40B4-BE49-F238E27FC236}">
                <a16:creationId xmlns:a16="http://schemas.microsoft.com/office/drawing/2014/main" id="{1EB0F72F-7805-7F2F-45FB-8C4E673D5955}"/>
              </a:ext>
            </a:extLst>
          </p:cNvPr>
          <p:cNvGrpSpPr/>
          <p:nvPr/>
        </p:nvGrpSpPr>
        <p:grpSpPr>
          <a:xfrm>
            <a:off x="6107640" y="3258485"/>
            <a:ext cx="2698868" cy="2663512"/>
            <a:chOff x="5764835" y="2865293"/>
            <a:chExt cx="3284553" cy="3241524"/>
          </a:xfrm>
        </p:grpSpPr>
        <p:pic>
          <p:nvPicPr>
            <p:cNvPr id="10" name="Picture 9" descr="A close up of a coin&#10;&#10;Description automatically generated">
              <a:extLst>
                <a:ext uri="{FF2B5EF4-FFF2-40B4-BE49-F238E27FC236}">
                  <a16:creationId xmlns:a16="http://schemas.microsoft.com/office/drawing/2014/main" id="{C7DE6925-76A6-8FEC-3A77-5AAF0CA991B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9883">
              <a:off x="5764835" y="2865293"/>
              <a:ext cx="3284553" cy="3241524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9D98ADB-57CC-7CB5-4088-3AB546082F00}"/>
                </a:ext>
              </a:extLst>
            </p:cNvPr>
            <p:cNvSpPr txBox="1"/>
            <p:nvPr/>
          </p:nvSpPr>
          <p:spPr>
            <a:xfrm rot="224399">
              <a:off x="5980448" y="4433412"/>
              <a:ext cx="2946829" cy="2809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800" dirty="0">
                  <a:solidFill>
                    <a:schemeClr val="bg2">
                      <a:lumMod val="75000"/>
                      <a:alpha val="49853"/>
                    </a:schemeClr>
                  </a:solidFill>
                  <a:latin typeface="Nunito" panose="02000503000000000000" pitchFamily="2" charset="77"/>
                </a:rPr>
                <a:t>© Public Domain from Wikimedia Commons</a:t>
              </a:r>
            </a:p>
          </p:txBody>
        </p:sp>
      </p:grpSp>
      <p:pic>
        <p:nvPicPr>
          <p:cNvPr id="21" name="Picture 20" descr="An illustration of a dock worker. He is wearing a blue uniform and hat. ">
            <a:extLst>
              <a:ext uri="{FF2B5EF4-FFF2-40B4-BE49-F238E27FC236}">
                <a16:creationId xmlns:a16="http://schemas.microsoft.com/office/drawing/2014/main" id="{F55BE778-806D-0B5D-1E5D-3674CA8B3B0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9680" y="1715384"/>
            <a:ext cx="2128584" cy="521196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D44C2D9-BF24-C287-69A3-9644F139F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42448" y="5212080"/>
            <a:ext cx="1749551" cy="1644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576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2">
            <a:extLst>
              <a:ext uri="{FF2B5EF4-FFF2-40B4-BE49-F238E27FC236}">
                <a16:creationId xmlns:a16="http://schemas.microsoft.com/office/drawing/2014/main" id="{34799759-2A67-7680-679E-D114D914CA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Growth of Industry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7E26B7A-AE11-913E-6AB2-92828BE1CD1F}"/>
              </a:ext>
            </a:extLst>
          </p:cNvPr>
          <p:cNvSpPr txBox="1">
            <a:spLocks/>
          </p:cNvSpPr>
          <p:nvPr/>
        </p:nvSpPr>
        <p:spPr>
          <a:xfrm>
            <a:off x="424821" y="321621"/>
            <a:ext cx="757469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3800" dirty="0">
                <a:ln w="12700">
                  <a:noFill/>
                </a:ln>
                <a:latin typeface="Superclarendon Rg" panose="02060605060000020003" pitchFamily="18" charset="77"/>
              </a:rPr>
              <a:t>Growth of Industry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F07C32-06C1-4F15-366C-65679FD7EB52}"/>
              </a:ext>
            </a:extLst>
          </p:cNvPr>
          <p:cNvSpPr txBox="1"/>
          <p:nvPr/>
        </p:nvSpPr>
        <p:spPr>
          <a:xfrm>
            <a:off x="518160" y="1158060"/>
            <a:ext cx="4458746" cy="11022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500" dirty="0">
                <a:latin typeface="Linkpen 17a Print" panose="03050602060000000000" pitchFamily="66" charset="77"/>
              </a:rPr>
              <a:t>With Birkenhead now easily accessible from the city of Liverpool, industry in the town began to flourish.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169679-7556-B3E6-34B6-9A30E0C94CD7}"/>
              </a:ext>
            </a:extLst>
          </p:cNvPr>
          <p:cNvSpPr txBox="1"/>
          <p:nvPr/>
        </p:nvSpPr>
        <p:spPr>
          <a:xfrm>
            <a:off x="518160" y="2418420"/>
            <a:ext cx="4458746" cy="17947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500" dirty="0">
                <a:latin typeface="Linkpen 17a Print" panose="03050602060000000000" pitchFamily="66" charset="77"/>
              </a:rPr>
              <a:t>William Laird opened the Birkenhead Ironworks in 1824. It was, at first, used for making boilers but soon became a shipyard. In 1828, the shipyard built its first iron ship.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0B90703-ED43-A95D-7311-EE51E8C48190}"/>
              </a:ext>
            </a:extLst>
          </p:cNvPr>
          <p:cNvSpPr txBox="1"/>
          <p:nvPr/>
        </p:nvSpPr>
        <p:spPr>
          <a:xfrm>
            <a:off x="518160" y="4371277"/>
            <a:ext cx="4458746" cy="11022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500" dirty="0">
                <a:latin typeface="Linkpen 17a Print" panose="03050602060000000000" pitchFamily="66" charset="77"/>
              </a:rPr>
              <a:t>In addition to shipbuilding, other industries sprung up in and around Birkenhead. </a:t>
            </a:r>
          </a:p>
        </p:txBody>
      </p:sp>
      <p:grpSp>
        <p:nvGrpSpPr>
          <p:cNvPr id="9" name="Group 8" descr="William Laird’s Birkenhead in 1861.&#10;">
            <a:extLst>
              <a:ext uri="{FF2B5EF4-FFF2-40B4-BE49-F238E27FC236}">
                <a16:creationId xmlns:a16="http://schemas.microsoft.com/office/drawing/2014/main" id="{1C0CE0AF-2C39-CE35-DA11-7A40F2A40D88}"/>
              </a:ext>
            </a:extLst>
          </p:cNvPr>
          <p:cNvGrpSpPr/>
          <p:nvPr/>
        </p:nvGrpSpPr>
        <p:grpSpPr>
          <a:xfrm>
            <a:off x="518160" y="5618837"/>
            <a:ext cx="4510534" cy="409728"/>
            <a:chOff x="2456822" y="5367683"/>
            <a:chExt cx="4510534" cy="409728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BFB5B98-793D-EEEB-DAA0-D69005BA8FEA}"/>
                </a:ext>
              </a:extLst>
            </p:cNvPr>
            <p:cNvSpPr txBox="1"/>
            <p:nvPr/>
          </p:nvSpPr>
          <p:spPr>
            <a:xfrm>
              <a:off x="2456822" y="5367683"/>
              <a:ext cx="4510534" cy="4097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500" dirty="0">
                  <a:latin typeface="Linkpen 17a Print" panose="03050602060000000000" pitchFamily="66" charset="77"/>
                </a:rPr>
                <a:t>William Laird’s Birkenhead shipyard in 1861.</a:t>
              </a: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28799FF-4FDA-FC93-232B-95421E6999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65092" y="5459985"/>
              <a:ext cx="350267" cy="248874"/>
            </a:xfrm>
            <a:prstGeom prst="rect">
              <a:avLst/>
            </a:prstGeom>
          </p:spPr>
        </p:pic>
      </p:grpSp>
      <p:grpSp>
        <p:nvGrpSpPr>
          <p:cNvPr id="13" name="Group 12" descr="A black and white illustration of the Birkenhead shipyard. ">
            <a:extLst>
              <a:ext uri="{FF2B5EF4-FFF2-40B4-BE49-F238E27FC236}">
                <a16:creationId xmlns:a16="http://schemas.microsoft.com/office/drawing/2014/main" id="{CC4C52FF-F5A4-9B1A-014B-7E9052C156CD}"/>
              </a:ext>
            </a:extLst>
          </p:cNvPr>
          <p:cNvGrpSpPr/>
          <p:nvPr/>
        </p:nvGrpSpPr>
        <p:grpSpPr>
          <a:xfrm>
            <a:off x="4976576" y="1110189"/>
            <a:ext cx="6697264" cy="4849824"/>
            <a:chOff x="4897017" y="1158060"/>
            <a:chExt cx="6860002" cy="496767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E1517E8-ADEA-F910-4324-052EA2A8B01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97017" y="1158060"/>
              <a:ext cx="6860002" cy="4967671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A2E2332-67BD-D6CE-183F-0A607BB2B144}"/>
                </a:ext>
              </a:extLst>
            </p:cNvPr>
            <p:cNvSpPr txBox="1"/>
            <p:nvPr/>
          </p:nvSpPr>
          <p:spPr>
            <a:xfrm>
              <a:off x="10030518" y="1239340"/>
              <a:ext cx="1585645" cy="236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800" dirty="0">
                  <a:solidFill>
                    <a:schemeClr val="bg1">
                      <a:lumMod val="75000"/>
                    </a:schemeClr>
                  </a:solidFill>
                  <a:latin typeface="Nunito" panose="02000503000000000000" pitchFamily="2" charset="77"/>
                </a:rPr>
                <a:t>© </a:t>
              </a:r>
              <a:r>
                <a:rPr lang="en-GB" sz="800" dirty="0" err="1">
                  <a:solidFill>
                    <a:schemeClr val="bg1">
                      <a:lumMod val="75000"/>
                    </a:schemeClr>
                  </a:solidFill>
                  <a:latin typeface="Nunito" panose="02000503000000000000" pitchFamily="2" charset="77"/>
                </a:rPr>
                <a:t>Alamy</a:t>
              </a:r>
              <a:r>
                <a:rPr lang="en-GB" sz="800" dirty="0">
                  <a:solidFill>
                    <a:schemeClr val="bg1">
                      <a:lumMod val="75000"/>
                    </a:schemeClr>
                  </a:solidFill>
                  <a:latin typeface="Nunito" panose="02000503000000000000" pitchFamily="2" charset="77"/>
                </a:rPr>
                <a:t> ref: 2TBKC5K</a:t>
              </a:r>
            </a:p>
          </p:txBody>
        </p:sp>
      </p:grpSp>
      <p:pic>
        <p:nvPicPr>
          <p:cNvPr id="6" name="Picture 5" descr="An illustration of a dock worker. He is wearing a blue uniform and hat. ">
            <a:extLst>
              <a:ext uri="{FF2B5EF4-FFF2-40B4-BE49-F238E27FC236}">
                <a16:creationId xmlns:a16="http://schemas.microsoft.com/office/drawing/2014/main" id="{F6142CB2-0540-CD43-791E-9030E41FEC7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52931" y="1715384"/>
            <a:ext cx="2128584" cy="521196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D44C2D9-BF24-C287-69A3-9644F139F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42448" y="5212080"/>
            <a:ext cx="1749551" cy="1644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236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 build="allAtOnce"/>
          <p:bldP spid="5" grpId="0" build="allAtOnce"/>
          <p:bldP spid="7" grpId="0" build="allAtOnce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 build="allAtOnce"/>
          <p:bldP spid="5" grpId="0" build="allAtOnce"/>
          <p:bldP spid="7" grpId="0" build="allAtOnce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2">
            <a:extLst>
              <a:ext uri="{FF2B5EF4-FFF2-40B4-BE49-F238E27FC236}">
                <a16:creationId xmlns:a16="http://schemas.microsoft.com/office/drawing/2014/main" id="{E29195E3-305C-8B5E-E6B6-BDF63390CF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Development of the Docks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7E26B7A-AE11-913E-6AB2-92828BE1CD1F}"/>
              </a:ext>
            </a:extLst>
          </p:cNvPr>
          <p:cNvSpPr txBox="1">
            <a:spLocks/>
          </p:cNvSpPr>
          <p:nvPr/>
        </p:nvSpPr>
        <p:spPr>
          <a:xfrm>
            <a:off x="349418" y="699866"/>
            <a:ext cx="3419942" cy="7394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GB" sz="3400" dirty="0">
                <a:ln w="12700">
                  <a:noFill/>
                </a:ln>
                <a:latin typeface="Superclarendon Rg" panose="02060605060000020003" pitchFamily="18" charset="77"/>
              </a:rPr>
              <a:t>Development of the Docks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F07C32-06C1-4F15-366C-65679FD7EB52}"/>
              </a:ext>
            </a:extLst>
          </p:cNvPr>
          <p:cNvSpPr txBox="1"/>
          <p:nvPr/>
        </p:nvSpPr>
        <p:spPr>
          <a:xfrm>
            <a:off x="436880" y="1540912"/>
            <a:ext cx="3230880" cy="13580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Linkpen 17a Print" panose="03050602060000000000" pitchFamily="66" charset="77"/>
              </a:rPr>
              <a:t>John Laird saw the opportunity to develop a system of docks, as had been done in Liverpool. 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169679-7556-B3E6-34B6-9A30E0C94CD7}"/>
              </a:ext>
            </a:extLst>
          </p:cNvPr>
          <p:cNvSpPr txBox="1"/>
          <p:nvPr/>
        </p:nvSpPr>
        <p:spPr>
          <a:xfrm>
            <a:off x="436880" y="3025532"/>
            <a:ext cx="2994996" cy="2327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Linkpen 17a Print" panose="03050602060000000000" pitchFamily="66" charset="77"/>
              </a:rPr>
              <a:t>The Morpeth and Egerton Docks opened in 1847 and Birkenhead became an important port for passengers and goods that were transported around the world.</a:t>
            </a:r>
          </a:p>
        </p:txBody>
      </p:sp>
      <p:grpSp>
        <p:nvGrpSpPr>
          <p:cNvPr id="13" name="Group 12" descr="The opening of Birkenhead Docks.&#10;">
            <a:extLst>
              <a:ext uri="{FF2B5EF4-FFF2-40B4-BE49-F238E27FC236}">
                <a16:creationId xmlns:a16="http://schemas.microsoft.com/office/drawing/2014/main" id="{2A935C71-8A8A-00D7-09B3-CE172AEC1D72}"/>
              </a:ext>
            </a:extLst>
          </p:cNvPr>
          <p:cNvGrpSpPr/>
          <p:nvPr/>
        </p:nvGrpSpPr>
        <p:grpSpPr>
          <a:xfrm>
            <a:off x="436880" y="5459328"/>
            <a:ext cx="3230880" cy="711733"/>
            <a:chOff x="367861" y="5378048"/>
            <a:chExt cx="3230880" cy="711733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BFB5B98-793D-EEEB-DAA0-D69005BA8FEA}"/>
                </a:ext>
              </a:extLst>
            </p:cNvPr>
            <p:cNvSpPr txBox="1"/>
            <p:nvPr/>
          </p:nvSpPr>
          <p:spPr>
            <a:xfrm>
              <a:off x="367861" y="5378048"/>
              <a:ext cx="3230880" cy="7117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400" dirty="0">
                  <a:latin typeface="Linkpen 17a Print" panose="03050602060000000000" pitchFamily="66" charset="77"/>
                </a:rPr>
                <a:t>The opening of Birkenhead Docks.</a:t>
              </a: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97C3E1C1-CF13-E88A-56B1-3B5732F27C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02510" y="5797500"/>
              <a:ext cx="350267" cy="248874"/>
            </a:xfrm>
            <a:prstGeom prst="rect">
              <a:avLst/>
            </a:prstGeom>
          </p:spPr>
        </p:pic>
      </p:grpSp>
      <p:grpSp>
        <p:nvGrpSpPr>
          <p:cNvPr id="7" name="Group 6" descr="A black and white illustration showing the opening of Birkenhead Docks. It shows a crowd of people looking at a large ship in the water. ">
            <a:extLst>
              <a:ext uri="{FF2B5EF4-FFF2-40B4-BE49-F238E27FC236}">
                <a16:creationId xmlns:a16="http://schemas.microsoft.com/office/drawing/2014/main" id="{256C9016-CA9F-B377-E4B6-AB8730D0A79B}"/>
              </a:ext>
            </a:extLst>
          </p:cNvPr>
          <p:cNvGrpSpPr/>
          <p:nvPr/>
        </p:nvGrpSpPr>
        <p:grpSpPr>
          <a:xfrm>
            <a:off x="3769360" y="203020"/>
            <a:ext cx="8201884" cy="6433754"/>
            <a:chOff x="3769360" y="203020"/>
            <a:chExt cx="8201884" cy="6433754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D0063F1-5B62-4830-4FF3-548873B72F4E}"/>
                </a:ext>
              </a:extLst>
            </p:cNvPr>
            <p:cNvSpPr txBox="1"/>
            <p:nvPr/>
          </p:nvSpPr>
          <p:spPr>
            <a:xfrm>
              <a:off x="10637520" y="203020"/>
              <a:ext cx="1333724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800" dirty="0">
                  <a:solidFill>
                    <a:schemeClr val="bg1">
                      <a:lumMod val="75000"/>
                    </a:schemeClr>
                  </a:solidFill>
                  <a:latin typeface="Nunito" panose="02000503000000000000" pitchFamily="2" charset="77"/>
                </a:rPr>
                <a:t>© </a:t>
              </a:r>
              <a:r>
                <a:rPr lang="en-GB" sz="800" dirty="0" err="1">
                  <a:solidFill>
                    <a:schemeClr val="bg1">
                      <a:lumMod val="75000"/>
                    </a:schemeClr>
                  </a:solidFill>
                  <a:latin typeface="Nunito" panose="02000503000000000000" pitchFamily="2" charset="77"/>
                </a:rPr>
                <a:t>Alamy</a:t>
              </a:r>
              <a:r>
                <a:rPr lang="en-GB" sz="800" dirty="0">
                  <a:solidFill>
                    <a:schemeClr val="bg1">
                      <a:lumMod val="75000"/>
                    </a:schemeClr>
                  </a:solidFill>
                  <a:latin typeface="Nunito" panose="02000503000000000000" pitchFamily="2" charset="77"/>
                </a:rPr>
                <a:t> ref: 2CWBKG7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1D7B4EB-1D5A-5141-D5E6-EE0507AC585A}"/>
                </a:ext>
              </a:extLst>
            </p:cNvPr>
            <p:cNvSpPr/>
            <p:nvPr/>
          </p:nvSpPr>
          <p:spPr>
            <a:xfrm>
              <a:off x="3769360" y="203020"/>
              <a:ext cx="8201884" cy="64337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4D44C2D9-BF24-C287-69A3-9644F139F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42448" y="5212080"/>
            <a:ext cx="1749551" cy="1644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187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2">
            <a:extLst>
              <a:ext uri="{FF2B5EF4-FFF2-40B4-BE49-F238E27FC236}">
                <a16:creationId xmlns:a16="http://schemas.microsoft.com/office/drawing/2014/main" id="{22548A90-856D-8682-D971-A78DEDCEA3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The Railway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942B520-9E46-CC55-B472-2EA8FD2E1BF9}"/>
              </a:ext>
            </a:extLst>
          </p:cNvPr>
          <p:cNvSpPr txBox="1">
            <a:spLocks/>
          </p:cNvSpPr>
          <p:nvPr/>
        </p:nvSpPr>
        <p:spPr>
          <a:xfrm>
            <a:off x="424821" y="321621"/>
            <a:ext cx="757469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3800" dirty="0">
                <a:ln w="12700">
                  <a:noFill/>
                </a:ln>
                <a:latin typeface="Superclarendon Rg" panose="02060605060000020003" pitchFamily="18" charset="77"/>
              </a:rPr>
              <a:t>The Railway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F07C32-06C1-4F15-366C-65679FD7EB52}"/>
              </a:ext>
            </a:extLst>
          </p:cNvPr>
          <p:cNvSpPr txBox="1"/>
          <p:nvPr/>
        </p:nvSpPr>
        <p:spPr>
          <a:xfrm>
            <a:off x="475620" y="1132146"/>
            <a:ext cx="8068939" cy="11022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500" dirty="0">
                <a:latin typeface="Linkpen 17a Print" panose="03050602060000000000" pitchFamily="66" charset="77"/>
              </a:rPr>
              <a:t>In 1840, the railway came to Birkenhead when the Chester and Birkenhead Railway built a line linking the town to Chester. By 1855 about 22 passenger trains ran from Birkenhead to Chester each day.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169679-7556-B3E6-34B6-9A30E0C94CD7}"/>
              </a:ext>
            </a:extLst>
          </p:cNvPr>
          <p:cNvSpPr txBox="1"/>
          <p:nvPr/>
        </p:nvSpPr>
        <p:spPr>
          <a:xfrm>
            <a:off x="475620" y="2365552"/>
            <a:ext cx="8068939" cy="7559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500" dirty="0">
                <a:latin typeface="Linkpen 17a Print" panose="03050602060000000000" pitchFamily="66" charset="77"/>
              </a:rPr>
              <a:t>Gradually, different stations were linked to Chester meaning goods could be brought to Birkenhead to be shipped to other places.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F499557-002F-0696-FDC0-8C42A56D545D}"/>
              </a:ext>
            </a:extLst>
          </p:cNvPr>
          <p:cNvSpPr txBox="1"/>
          <p:nvPr/>
        </p:nvSpPr>
        <p:spPr>
          <a:xfrm>
            <a:off x="475620" y="3252709"/>
            <a:ext cx="8068939" cy="7559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500" dirty="0">
                <a:latin typeface="Linkpen 17a Print" panose="03050602060000000000" pitchFamily="66" charset="77"/>
              </a:rPr>
              <a:t>One of the items that was transported to Birkenhead in particularly large volumes was coal which came from Flintshire in Wales.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F9DCBCA-8AE7-C149-3D89-EB47A9197D49}"/>
              </a:ext>
            </a:extLst>
          </p:cNvPr>
          <p:cNvSpPr txBox="1"/>
          <p:nvPr/>
        </p:nvSpPr>
        <p:spPr>
          <a:xfrm>
            <a:off x="475620" y="4139866"/>
            <a:ext cx="8068939" cy="7559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500" dirty="0">
                <a:latin typeface="Linkpen 17a Print" panose="03050602060000000000" pitchFamily="66" charset="77"/>
              </a:rPr>
              <a:t>This coal was used to power the new factories, steam ships and  to heat peoples' homes.</a:t>
            </a:r>
          </a:p>
        </p:txBody>
      </p:sp>
      <p:grpSp>
        <p:nvGrpSpPr>
          <p:cNvPr id="13" name="Group 12" descr="Birkenhead Station was known as Birkenhead Grange Lane Station on timetables.&#10;">
            <a:extLst>
              <a:ext uri="{FF2B5EF4-FFF2-40B4-BE49-F238E27FC236}">
                <a16:creationId xmlns:a16="http://schemas.microsoft.com/office/drawing/2014/main" id="{21DC991C-3786-76AB-FE76-28AE863F5F1A}"/>
              </a:ext>
            </a:extLst>
          </p:cNvPr>
          <p:cNvGrpSpPr/>
          <p:nvPr/>
        </p:nvGrpSpPr>
        <p:grpSpPr>
          <a:xfrm>
            <a:off x="1399032" y="5209805"/>
            <a:ext cx="6950747" cy="755976"/>
            <a:chOff x="2304288" y="5209805"/>
            <a:chExt cx="6045491" cy="755976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46E6B77-7D4F-57FA-B009-FBFB92A1D9FE}"/>
                </a:ext>
              </a:extLst>
            </p:cNvPr>
            <p:cNvSpPr txBox="1"/>
            <p:nvPr/>
          </p:nvSpPr>
          <p:spPr>
            <a:xfrm>
              <a:off x="2304288" y="5209805"/>
              <a:ext cx="6045491" cy="7559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500" dirty="0">
                  <a:latin typeface="Linkpen 17a Print" panose="03050602060000000000" pitchFamily="66" charset="77"/>
                </a:rPr>
                <a:t>Birkenhead Station was known as Birkenhead Grange Lane Station on timetables.</a:t>
              </a: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0C191ACA-E148-FB9F-1B69-D2D6690DD1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18232" y="5320460"/>
              <a:ext cx="350267" cy="248874"/>
            </a:xfrm>
            <a:prstGeom prst="rect">
              <a:avLst/>
            </a:prstGeom>
          </p:spPr>
        </p:pic>
      </p:grpSp>
      <p:pic>
        <p:nvPicPr>
          <p:cNvPr id="10" name="Picture 9" descr="A train timetable for the Chester and Birkenhead Railway. ">
            <a:extLst>
              <a:ext uri="{FF2B5EF4-FFF2-40B4-BE49-F238E27FC236}">
                <a16:creationId xmlns:a16="http://schemas.microsoft.com/office/drawing/2014/main" id="{A97162B9-A031-F7ED-A627-66B4538D7D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952">
            <a:off x="8717997" y="471832"/>
            <a:ext cx="2160488" cy="5914336"/>
          </a:xfrm>
          <a:prstGeom prst="rect">
            <a:avLst/>
          </a:prstGeom>
          <a:ln w="22225">
            <a:solidFill>
              <a:schemeClr val="tx1"/>
            </a:solidFill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D44C2D9-BF24-C287-69A3-9644F139F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42448" y="5212080"/>
            <a:ext cx="1749551" cy="1644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32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" presetClass="entr" presetSubtype="3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4" grpId="0"/>
          <p:bldP spid="5" grpId="0"/>
          <p:bldP spid="8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  <p:bldP spid="8" grpId="0"/>
          <p:bldP spid="9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46DA74-F1B9-3E2C-3756-352D4F1EC1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2">
            <a:extLst>
              <a:ext uri="{FF2B5EF4-FFF2-40B4-BE49-F238E27FC236}">
                <a16:creationId xmlns:a16="http://schemas.microsoft.com/office/drawing/2014/main" id="{94E9D60B-A92F-E149-D89B-38398E019A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George Francis Train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0CF1161-F034-4065-FEA7-D0B2DD2544ED}"/>
              </a:ext>
            </a:extLst>
          </p:cNvPr>
          <p:cNvSpPr txBox="1">
            <a:spLocks/>
          </p:cNvSpPr>
          <p:nvPr/>
        </p:nvSpPr>
        <p:spPr>
          <a:xfrm>
            <a:off x="495492" y="1071001"/>
            <a:ext cx="4868539" cy="7394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GB" sz="4000" dirty="0">
                <a:ln w="12700">
                  <a:noFill/>
                </a:ln>
                <a:latin typeface="Superclarendon Rg" panose="02060605060000020003" pitchFamily="18" charset="77"/>
              </a:rPr>
              <a:t>Birkenhead Street Tramway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88D0167-3EA8-5AF6-A8F4-5E045D174CC5}"/>
              </a:ext>
            </a:extLst>
          </p:cNvPr>
          <p:cNvSpPr txBox="1"/>
          <p:nvPr/>
        </p:nvSpPr>
        <p:spPr>
          <a:xfrm>
            <a:off x="495492" y="2064307"/>
            <a:ext cx="7207810" cy="7559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50" dirty="0">
                <a:latin typeface="Linkpen 17a Print" panose="03050602060000000000" pitchFamily="66" charset="77"/>
              </a:rPr>
              <a:t>George Francis Train was an adventurous American born in Boston, Massachusetts.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7875EC-DEB1-9696-A73D-F5E61808937F}"/>
              </a:ext>
            </a:extLst>
          </p:cNvPr>
          <p:cNvSpPr txBox="1"/>
          <p:nvPr/>
        </p:nvSpPr>
        <p:spPr>
          <a:xfrm>
            <a:off x="506671" y="2991909"/>
            <a:ext cx="7207810" cy="14032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50" dirty="0">
                <a:latin typeface="Linkpen 17a Print" panose="03050602060000000000" pitchFamily="66" charset="77"/>
              </a:rPr>
              <a:t>He was known for his exciting journeys around the world, which inspired the character Phileas Fogg in Jules Verne’s book, "Around the World in Eighty Days." But Train was not just a traveller; he was also a clever businessman.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DAFBBD2-0B27-8374-97FB-269D1105B5D9}"/>
              </a:ext>
            </a:extLst>
          </p:cNvPr>
          <p:cNvSpPr txBox="1"/>
          <p:nvPr/>
        </p:nvSpPr>
        <p:spPr>
          <a:xfrm>
            <a:off x="506672" y="4566804"/>
            <a:ext cx="7025500" cy="10685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50" dirty="0">
                <a:latin typeface="Linkpen 17a Print" panose="03050602060000000000" pitchFamily="66" charset="77"/>
              </a:rPr>
              <a:t>His best friend in school had emigrated from England, and had told Train how difficult it was to get around his hometown, Birkenhead. </a:t>
            </a:r>
          </a:p>
        </p:txBody>
      </p:sp>
      <p:grpSp>
        <p:nvGrpSpPr>
          <p:cNvPr id="20" name="Group 19" descr="George Francis Train&#10;">
            <a:extLst>
              <a:ext uri="{FF2B5EF4-FFF2-40B4-BE49-F238E27FC236}">
                <a16:creationId xmlns:a16="http://schemas.microsoft.com/office/drawing/2014/main" id="{22DF5152-275A-69D6-73EA-135D662B49CA}"/>
              </a:ext>
            </a:extLst>
          </p:cNvPr>
          <p:cNvGrpSpPr/>
          <p:nvPr/>
        </p:nvGrpSpPr>
        <p:grpSpPr>
          <a:xfrm>
            <a:off x="5155123" y="5866643"/>
            <a:ext cx="3620963" cy="399148"/>
            <a:chOff x="3301237" y="5191346"/>
            <a:chExt cx="3620963" cy="399148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4B16CC5-5D54-A894-8EA7-C92C6DE286DD}"/>
                </a:ext>
              </a:extLst>
            </p:cNvPr>
            <p:cNvSpPr txBox="1"/>
            <p:nvPr/>
          </p:nvSpPr>
          <p:spPr>
            <a:xfrm>
              <a:off x="3301237" y="5191346"/>
              <a:ext cx="3620963" cy="3991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450" dirty="0">
                  <a:latin typeface="Linkpen 17a Print" panose="03050602060000000000" pitchFamily="66" charset="77"/>
                </a:rPr>
                <a:t>George Francis Train</a:t>
              </a: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4203A5E7-3F6B-2460-AD86-E7A8A33F7A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95439" y="5300720"/>
              <a:ext cx="350267" cy="248874"/>
            </a:xfrm>
            <a:prstGeom prst="rect">
              <a:avLst/>
            </a:prstGeom>
          </p:spPr>
        </p:pic>
      </p:grpSp>
      <p:grpSp>
        <p:nvGrpSpPr>
          <p:cNvPr id="19" name="Group 18" descr="A black and white photograph of George Francis Train.">
            <a:extLst>
              <a:ext uri="{FF2B5EF4-FFF2-40B4-BE49-F238E27FC236}">
                <a16:creationId xmlns:a16="http://schemas.microsoft.com/office/drawing/2014/main" id="{571D4833-1E91-A049-4DFC-26175993E501}"/>
              </a:ext>
            </a:extLst>
          </p:cNvPr>
          <p:cNvGrpSpPr/>
          <p:nvPr/>
        </p:nvGrpSpPr>
        <p:grpSpPr>
          <a:xfrm>
            <a:off x="8017068" y="505338"/>
            <a:ext cx="3403245" cy="5743977"/>
            <a:chOff x="8017068" y="513576"/>
            <a:chExt cx="3403245" cy="5743977"/>
          </a:xfrm>
        </p:grpSpPr>
        <p:pic>
          <p:nvPicPr>
            <p:cNvPr id="17" name="Picture 16" descr="A person in a suit&#10;&#10;Description automatically generated">
              <a:extLst>
                <a:ext uri="{FF2B5EF4-FFF2-40B4-BE49-F238E27FC236}">
                  <a16:creationId xmlns:a16="http://schemas.microsoft.com/office/drawing/2014/main" id="{1E88060F-F2D1-CA06-D048-7FA906119E0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92604" y="600447"/>
              <a:ext cx="3327709" cy="5657106"/>
            </a:xfrm>
            <a:prstGeom prst="rect">
              <a:avLst/>
            </a:prstGeom>
            <a:ln w="22225">
              <a:solidFill>
                <a:schemeClr val="tx1"/>
              </a:solidFill>
            </a:ln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6ECB30B-E91A-5FA1-1775-6F916F29306C}"/>
                </a:ext>
              </a:extLst>
            </p:cNvPr>
            <p:cNvSpPr txBox="1"/>
            <p:nvPr/>
          </p:nvSpPr>
          <p:spPr>
            <a:xfrm>
              <a:off x="8017068" y="513576"/>
              <a:ext cx="2337894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800" dirty="0">
                  <a:solidFill>
                    <a:schemeClr val="bg1">
                      <a:lumMod val="85000"/>
                    </a:schemeClr>
                  </a:solidFill>
                  <a:latin typeface="Nunito" panose="02000503000000000000" pitchFamily="2" charset="77"/>
                </a:rPr>
                <a:t>© Public Domain from Wikimedia Commons</a:t>
              </a:r>
            </a:p>
            <a:p>
              <a:pPr>
                <a:lnSpc>
                  <a:spcPct val="150000"/>
                </a:lnSpc>
              </a:pPr>
              <a:endParaRPr lang="en-GB" sz="800" dirty="0">
                <a:solidFill>
                  <a:schemeClr val="bg1">
                    <a:lumMod val="85000"/>
                  </a:schemeClr>
                </a:solidFill>
                <a:latin typeface="Nunito" panose="02000503000000000000" pitchFamily="2" charset="77"/>
              </a:endParaRP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6D75C966-E7A4-0C99-E483-79D8EB37F6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42448" y="5212080"/>
            <a:ext cx="1749551" cy="1644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996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2">
            <a:extLst>
              <a:ext uri="{FF2B5EF4-FFF2-40B4-BE49-F238E27FC236}">
                <a16:creationId xmlns:a16="http://schemas.microsoft.com/office/drawing/2014/main" id="{9AACD162-5F09-EDB8-CF1A-8A0E3E3B7D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Birkenhead Street Tramway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2AB1485-3B64-AFD1-EEF6-E533DB1899F1}"/>
              </a:ext>
            </a:extLst>
          </p:cNvPr>
          <p:cNvSpPr txBox="1">
            <a:spLocks/>
          </p:cNvSpPr>
          <p:nvPr/>
        </p:nvSpPr>
        <p:spPr>
          <a:xfrm>
            <a:off x="495492" y="1071001"/>
            <a:ext cx="4868539" cy="7394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GB" sz="4000" dirty="0">
                <a:ln w="12700">
                  <a:noFill/>
                </a:ln>
                <a:latin typeface="Superclarendon Rg" panose="02060605060000020003" pitchFamily="18" charset="77"/>
              </a:rPr>
              <a:t>Birkenhead Street Tramway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0B90703-ED43-A95D-7311-EE51E8C48190}"/>
              </a:ext>
            </a:extLst>
          </p:cNvPr>
          <p:cNvSpPr txBox="1"/>
          <p:nvPr/>
        </p:nvSpPr>
        <p:spPr>
          <a:xfrm>
            <a:off x="545842" y="2072647"/>
            <a:ext cx="4579017" cy="7338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50" dirty="0">
                <a:latin typeface="Linkpen 17a Print" panose="03050602060000000000" pitchFamily="66" charset="77"/>
              </a:rPr>
              <a:t>In 1860, Train brought his idea of horse-drawn trams to Birkenhead.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9998D67-607A-4118-8662-800444109F02}"/>
              </a:ext>
            </a:extLst>
          </p:cNvPr>
          <p:cNvSpPr txBox="1"/>
          <p:nvPr/>
        </p:nvSpPr>
        <p:spPr>
          <a:xfrm>
            <a:off x="545842" y="3040250"/>
            <a:ext cx="4579017" cy="10685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50" dirty="0">
                <a:latin typeface="Linkpen 17a Print" panose="03050602060000000000" pitchFamily="66" charset="77"/>
              </a:rPr>
              <a:t>This tramway was the first in Europe and was a new way for people to travel around the town.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8370771-4230-0D38-169D-DC5CCA21450A}"/>
              </a:ext>
            </a:extLst>
          </p:cNvPr>
          <p:cNvSpPr txBox="1"/>
          <p:nvPr/>
        </p:nvSpPr>
        <p:spPr>
          <a:xfrm>
            <a:off x="495492" y="4342560"/>
            <a:ext cx="4918889" cy="14032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50" dirty="0">
                <a:latin typeface="Linkpen 17a Print" panose="03050602060000000000" pitchFamily="66" charset="77"/>
              </a:rPr>
              <a:t>The trams were pulled by horses and ran on tracks laid on the streets, making travel smoother and faster compared to the old bumpy roads.</a:t>
            </a:r>
          </a:p>
        </p:txBody>
      </p:sp>
      <p:grpSp>
        <p:nvGrpSpPr>
          <p:cNvPr id="15" name="Group 14" descr="A black and white illustration of the Birkenhead horse-drawn tram. It shows a group of men stood around and on top of the tram, which has 'Birkenhead Park and Woodside Ferry' written across its side. ">
            <a:extLst>
              <a:ext uri="{FF2B5EF4-FFF2-40B4-BE49-F238E27FC236}">
                <a16:creationId xmlns:a16="http://schemas.microsoft.com/office/drawing/2014/main" id="{AD2E6BCA-D113-CE81-36F2-91C877D594CA}"/>
              </a:ext>
            </a:extLst>
          </p:cNvPr>
          <p:cNvGrpSpPr/>
          <p:nvPr/>
        </p:nvGrpSpPr>
        <p:grpSpPr>
          <a:xfrm>
            <a:off x="5846010" y="1314024"/>
            <a:ext cx="5528873" cy="3664483"/>
            <a:chOff x="6190153" y="520220"/>
            <a:chExt cx="5528873" cy="3664483"/>
          </a:xfrm>
        </p:grpSpPr>
        <p:pic>
          <p:nvPicPr>
            <p:cNvPr id="8" name="Picture 7" descr="A screenshot of a computer&#10;&#10;Description automatically generated">
              <a:extLst>
                <a:ext uri="{FF2B5EF4-FFF2-40B4-BE49-F238E27FC236}">
                  <a16:creationId xmlns:a16="http://schemas.microsoft.com/office/drawing/2014/main" id="{CCEF58EC-73B0-E98D-B612-3371E10B9B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90153" y="589598"/>
              <a:ext cx="5416159" cy="3595105"/>
            </a:xfrm>
            <a:prstGeom prst="rect">
              <a:avLst/>
            </a:prstGeom>
            <a:ln w="22225">
              <a:solidFill>
                <a:schemeClr val="tx1"/>
              </a:solidFill>
            </a:ln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AED7BC5-50D0-00B9-733C-EF3C37DF1A3A}"/>
                </a:ext>
              </a:extLst>
            </p:cNvPr>
            <p:cNvSpPr txBox="1"/>
            <p:nvPr/>
          </p:nvSpPr>
          <p:spPr>
            <a:xfrm>
              <a:off x="10471944" y="520220"/>
              <a:ext cx="1247082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800" dirty="0">
                  <a:solidFill>
                    <a:schemeClr val="bg1">
                      <a:lumMod val="50000"/>
                    </a:schemeClr>
                  </a:solidFill>
                  <a:latin typeface="Nunito" panose="02000503000000000000" pitchFamily="2" charset="77"/>
                </a:rPr>
                <a:t>© Image ID:MR53ND</a:t>
              </a:r>
            </a:p>
          </p:txBody>
        </p:sp>
      </p:grpSp>
      <p:grpSp>
        <p:nvGrpSpPr>
          <p:cNvPr id="9" name="Group 8" descr="An illustration depicting the Birkenhead horse-drawn tram.&#10;">
            <a:extLst>
              <a:ext uri="{FF2B5EF4-FFF2-40B4-BE49-F238E27FC236}">
                <a16:creationId xmlns:a16="http://schemas.microsoft.com/office/drawing/2014/main" id="{8C52F4F8-B49D-06D1-11DC-8806A18774AE}"/>
              </a:ext>
            </a:extLst>
          </p:cNvPr>
          <p:cNvGrpSpPr/>
          <p:nvPr/>
        </p:nvGrpSpPr>
        <p:grpSpPr>
          <a:xfrm>
            <a:off x="5946021" y="5093887"/>
            <a:ext cx="4414131" cy="392480"/>
            <a:chOff x="3052364" y="5191346"/>
            <a:chExt cx="4414131" cy="39248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0900390-7C5F-B229-8A9A-D2841D2590EF}"/>
                </a:ext>
              </a:extLst>
            </p:cNvPr>
            <p:cNvSpPr txBox="1"/>
            <p:nvPr/>
          </p:nvSpPr>
          <p:spPr>
            <a:xfrm>
              <a:off x="3301237" y="5191346"/>
              <a:ext cx="4165258" cy="3924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450" dirty="0">
                  <a:latin typeface="Linkpen 17a Print" panose="03050602060000000000" pitchFamily="66" charset="77"/>
                </a:rPr>
                <a:t>An illustration of the Birkenhead horse-drawn tram.</a:t>
              </a: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CD73C082-6938-110F-8355-C615C772C2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3001667" y="5276006"/>
              <a:ext cx="350267" cy="248874"/>
            </a:xfrm>
            <a:prstGeom prst="rect">
              <a:avLst/>
            </a:prstGeom>
          </p:spPr>
        </p:pic>
      </p:grpSp>
      <p:pic>
        <p:nvPicPr>
          <p:cNvPr id="13" name="Picture 12" descr="An illustration of a brown horse. ">
            <a:extLst>
              <a:ext uri="{FF2B5EF4-FFF2-40B4-BE49-F238E27FC236}">
                <a16:creationId xmlns:a16="http://schemas.microsoft.com/office/drawing/2014/main" id="{AFEAEE09-193C-11CC-69CE-A8F8FDE7AC7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13059" y="3155600"/>
            <a:ext cx="2478942" cy="377719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D44C2D9-BF24-C287-69A3-9644F139F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42448" y="5212080"/>
            <a:ext cx="1749551" cy="1644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342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17" grpId="0"/>
          <p:bldP spid="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17" grpId="0"/>
          <p:bldP spid="3" grpId="0"/>
        </p:bldLst>
      </p:timing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456</TotalTime>
  <Words>1210</Words>
  <Application>Microsoft Office PowerPoint</Application>
  <PresentationFormat>Widescreen</PresentationFormat>
  <Paragraphs>105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Calibri</vt:lpstr>
      <vt:lpstr>Nunito</vt:lpstr>
      <vt:lpstr>Calibri Light</vt:lpstr>
      <vt:lpstr>Linkpen 17a Print</vt:lpstr>
      <vt:lpstr>Arial</vt:lpstr>
      <vt:lpstr>Superclarendon Rg</vt:lpstr>
      <vt:lpstr>Aptos</vt:lpstr>
      <vt:lpstr>Office Theme</vt:lpstr>
      <vt:lpstr>Transport in Birkenhead</vt:lpstr>
      <vt:lpstr>How did transport developments help Birkenhead to grow?</vt:lpstr>
      <vt:lpstr>The Impact of the Steam Ferry</vt:lpstr>
      <vt:lpstr>The First Steam Ferry</vt:lpstr>
      <vt:lpstr>Growth of Industry</vt:lpstr>
      <vt:lpstr>Development of the Docks</vt:lpstr>
      <vt:lpstr>The Railway</vt:lpstr>
      <vt:lpstr>George Francis Train</vt:lpstr>
      <vt:lpstr>Birkenhead Street Tramway</vt:lpstr>
      <vt:lpstr>The Tunnel</vt:lpstr>
      <vt:lpstr>Steam Trains</vt:lpstr>
      <vt:lpstr>Population Increase</vt:lpstr>
      <vt:lpstr>The Impact of Transport</vt:lpstr>
      <vt:lpstr>How did Birkenhead  change between 1801 and 1876?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Johnson</dc:creator>
  <cp:lastModifiedBy>McHarg, Catherine</cp:lastModifiedBy>
  <cp:revision>42</cp:revision>
  <dcterms:created xsi:type="dcterms:W3CDTF">2022-12-09T08:02:53Z</dcterms:created>
  <dcterms:modified xsi:type="dcterms:W3CDTF">2024-10-01T11:02:57Z</dcterms:modified>
</cp:coreProperties>
</file>