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26"/>
  </p:notesMasterIdLst>
  <p:sldIdLst>
    <p:sldId id="256" r:id="rId2"/>
    <p:sldId id="259" r:id="rId3"/>
    <p:sldId id="257" r:id="rId4"/>
    <p:sldId id="261" r:id="rId5"/>
    <p:sldId id="262" r:id="rId6"/>
    <p:sldId id="263" r:id="rId7"/>
    <p:sldId id="260" r:id="rId8"/>
    <p:sldId id="265" r:id="rId9"/>
    <p:sldId id="264" r:id="rId10"/>
    <p:sldId id="268" r:id="rId11"/>
    <p:sldId id="267" r:id="rId12"/>
    <p:sldId id="269" r:id="rId13"/>
    <p:sldId id="270" r:id="rId14"/>
    <p:sldId id="271" r:id="rId15"/>
    <p:sldId id="272" r:id="rId16"/>
    <p:sldId id="273" r:id="rId17"/>
    <p:sldId id="266" r:id="rId18"/>
    <p:sldId id="275" r:id="rId19"/>
    <p:sldId id="274" r:id="rId20"/>
    <p:sldId id="276" r:id="rId21"/>
    <p:sldId id="277" r:id="rId22"/>
    <p:sldId id="279" r:id="rId23"/>
    <p:sldId id="280" r:id="rId24"/>
    <p:sldId id="258" r:id="rId25"/>
  </p:sldIdLst>
  <p:sldSz cx="12192000" cy="6858000"/>
  <p:notesSz cx="6858000" cy="9144000"/>
  <p:embeddedFontLst>
    <p:embeddedFont>
      <p:font typeface="Aptos" panose="020B0004020202020204" pitchFamily="34" charset="0"/>
      <p:regular r:id="rId27"/>
      <p:bold r:id="rId28"/>
      <p:italic r:id="rId29"/>
      <p:boldItalic r:id="rId30"/>
    </p:embeddedFont>
    <p:embeddedFont>
      <p:font typeface="Calibri" panose="020F0502020204030204" pitchFamily="34" charset="0"/>
      <p:regular r:id="rId31"/>
      <p:bold r:id="rId32"/>
      <p:italic r:id="rId33"/>
      <p:boldItalic r:id="rId34"/>
    </p:embeddedFont>
    <p:embeddedFont>
      <p:font typeface="Calibri Light" panose="020F0302020204030204" pitchFamily="34" charset="0"/>
      <p:regular r:id="rId35"/>
      <p:italic r:id="rId36"/>
    </p:embeddedFont>
    <p:embeddedFont>
      <p:font typeface="Nunito" panose="00000500000000000000" pitchFamily="2" charset="0"/>
      <p:regular r:id="rId37"/>
      <p:bold r:id="rId38"/>
      <p:italic r:id="rId39"/>
      <p:boldItalic r:id="rId40"/>
    </p:embeddedFont>
    <p:embeddedFont>
      <p:font typeface="Superclarendon Rg" panose="02060605060000020003" pitchFamily="18" charset="0"/>
      <p:regular r:id="rId41"/>
      <p:bold r:id="rId42"/>
      <p:italic r:id="rId43"/>
      <p:boldItalic r:id="rId44"/>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B721"/>
    <a:srgbClr val="79B963"/>
    <a:srgbClr val="F49734"/>
    <a:srgbClr val="B65379"/>
    <a:srgbClr val="F6A548"/>
    <a:srgbClr val="EC5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23CC041-D03F-4CF1-AC33-60EA1FC6F6CE}" v="19" dt="2024-10-01T10:15:21.27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96327"/>
  </p:normalViewPr>
  <p:slideViewPr>
    <p:cSldViewPr snapToGrid="0">
      <p:cViewPr varScale="1">
        <p:scale>
          <a:sx n="103" d="100"/>
          <a:sy n="103" d="100"/>
        </p:scale>
        <p:origin x="114" y="228"/>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font" Target="fonts/font13.fntdata"/><Relationship Id="rId21" Type="http://schemas.openxmlformats.org/officeDocument/2006/relationships/slide" Target="slides/slide20.xml"/><Relationship Id="rId34" Type="http://schemas.openxmlformats.org/officeDocument/2006/relationships/font" Target="fonts/font8.fntdata"/><Relationship Id="rId42" Type="http://schemas.openxmlformats.org/officeDocument/2006/relationships/font" Target="fonts/font16.fntdata"/><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3.fntdata"/><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font" Target="fonts/font14.fntdata"/><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font" Target="fonts/font10.fntdata"/><Relationship Id="rId49"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4" Type="http://schemas.openxmlformats.org/officeDocument/2006/relationships/font" Target="fonts/font1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openxmlformats.org/officeDocument/2006/relationships/font" Target="fonts/font17.fntdata"/><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font" Target="fonts/font12.fntdata"/><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font" Target="fonts/font15.fntdata"/><Relationship Id="rId1" Type="http://schemas.openxmlformats.org/officeDocument/2006/relationships/slideMaster" Target="slideMasters/slideMaster1.xml"/><Relationship Id="rId6"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023CC041-D03F-4CF1-AC33-60EA1FC6F6CE}"/>
    <pc:docChg chg="modSld">
      <pc:chgData name="McHarg, Catherine" userId="88b8f76c-9ae3-4745-88eb-fe0667a22af5" providerId="ADAL" clId="{023CC041-D03F-4CF1-AC33-60EA1FC6F6CE}" dt="2024-10-01T10:15:21.271" v="18"/>
      <pc:docMkLst>
        <pc:docMk/>
      </pc:docMkLst>
      <pc:sldChg chg="modAnim">
        <pc:chgData name="McHarg, Catherine" userId="88b8f76c-9ae3-4745-88eb-fe0667a22af5" providerId="ADAL" clId="{023CC041-D03F-4CF1-AC33-60EA1FC6F6CE}" dt="2024-10-01T10:15:21.271" v="18"/>
        <pc:sldMkLst>
          <pc:docMk/>
          <pc:sldMk cId="3136372664" sldId="258"/>
        </pc:sldMkLst>
      </pc:sldChg>
      <pc:sldChg chg="modSp">
        <pc:chgData name="McHarg, Catherine" userId="88b8f76c-9ae3-4745-88eb-fe0667a22af5" providerId="ADAL" clId="{023CC041-D03F-4CF1-AC33-60EA1FC6F6CE}" dt="2024-10-01T10:01:11.159" v="3" actId="20577"/>
        <pc:sldMkLst>
          <pc:docMk/>
          <pc:sldMk cId="398412176" sldId="261"/>
        </pc:sldMkLst>
        <pc:spChg chg="mod">
          <ac:chgData name="McHarg, Catherine" userId="88b8f76c-9ae3-4745-88eb-fe0667a22af5" providerId="ADAL" clId="{023CC041-D03F-4CF1-AC33-60EA1FC6F6CE}" dt="2024-10-01T10:01:11.159" v="3" actId="20577"/>
          <ac:spMkLst>
            <pc:docMk/>
            <pc:sldMk cId="398412176" sldId="261"/>
            <ac:spMk id="8" creationId="{D865BA71-9D09-29EE-229D-D2C900EC273E}"/>
          </ac:spMkLst>
        </pc:spChg>
      </pc:sldChg>
      <pc:sldChg chg="modSp">
        <pc:chgData name="McHarg, Catherine" userId="88b8f76c-9ae3-4745-88eb-fe0667a22af5" providerId="ADAL" clId="{023CC041-D03F-4CF1-AC33-60EA1FC6F6CE}" dt="2024-10-01T10:04:15.043" v="4" actId="6549"/>
        <pc:sldMkLst>
          <pc:docMk/>
          <pc:sldMk cId="1987266268" sldId="267"/>
        </pc:sldMkLst>
        <pc:spChg chg="mod">
          <ac:chgData name="McHarg, Catherine" userId="88b8f76c-9ae3-4745-88eb-fe0667a22af5" providerId="ADAL" clId="{023CC041-D03F-4CF1-AC33-60EA1FC6F6CE}" dt="2024-10-01T10:04:15.043" v="4" actId="6549"/>
          <ac:spMkLst>
            <pc:docMk/>
            <pc:sldMk cId="1987266268" sldId="267"/>
            <ac:spMk id="8" creationId="{D865BA71-9D09-29EE-229D-D2C900EC273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10/1/2024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32056823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14564957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12</a:t>
            </a:fld>
            <a:endParaRPr lang="en-US"/>
          </a:p>
        </p:txBody>
      </p:sp>
    </p:spTree>
    <p:extLst>
      <p:ext uri="{BB962C8B-B14F-4D97-AF65-F5344CB8AC3E}">
        <p14:creationId xmlns:p14="http://schemas.microsoft.com/office/powerpoint/2010/main" val="41552140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13</a:t>
            </a:fld>
            <a:endParaRPr lang="en-US"/>
          </a:p>
        </p:txBody>
      </p:sp>
    </p:spTree>
    <p:extLst>
      <p:ext uri="{BB962C8B-B14F-4D97-AF65-F5344CB8AC3E}">
        <p14:creationId xmlns:p14="http://schemas.microsoft.com/office/powerpoint/2010/main" val="30642138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14</a:t>
            </a:fld>
            <a:endParaRPr lang="en-US"/>
          </a:p>
        </p:txBody>
      </p:sp>
    </p:spTree>
    <p:extLst>
      <p:ext uri="{BB962C8B-B14F-4D97-AF65-F5344CB8AC3E}">
        <p14:creationId xmlns:p14="http://schemas.microsoft.com/office/powerpoint/2010/main" val="8224426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15</a:t>
            </a:fld>
            <a:endParaRPr lang="en-US"/>
          </a:p>
        </p:txBody>
      </p:sp>
    </p:spTree>
    <p:extLst>
      <p:ext uri="{BB962C8B-B14F-4D97-AF65-F5344CB8AC3E}">
        <p14:creationId xmlns:p14="http://schemas.microsoft.com/office/powerpoint/2010/main" val="28088745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16</a:t>
            </a:fld>
            <a:endParaRPr lang="en-US"/>
          </a:p>
        </p:txBody>
      </p:sp>
    </p:spTree>
    <p:extLst>
      <p:ext uri="{BB962C8B-B14F-4D97-AF65-F5344CB8AC3E}">
        <p14:creationId xmlns:p14="http://schemas.microsoft.com/office/powerpoint/2010/main" val="11148524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17</a:t>
            </a:fld>
            <a:endParaRPr lang="en-US"/>
          </a:p>
        </p:txBody>
      </p:sp>
    </p:spTree>
    <p:extLst>
      <p:ext uri="{BB962C8B-B14F-4D97-AF65-F5344CB8AC3E}">
        <p14:creationId xmlns:p14="http://schemas.microsoft.com/office/powerpoint/2010/main" val="32452359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18</a:t>
            </a:fld>
            <a:endParaRPr lang="en-US"/>
          </a:p>
        </p:txBody>
      </p:sp>
    </p:spTree>
    <p:extLst>
      <p:ext uri="{BB962C8B-B14F-4D97-AF65-F5344CB8AC3E}">
        <p14:creationId xmlns:p14="http://schemas.microsoft.com/office/powerpoint/2010/main" val="34652374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19</a:t>
            </a:fld>
            <a:endParaRPr lang="en-US"/>
          </a:p>
        </p:txBody>
      </p:sp>
    </p:spTree>
    <p:extLst>
      <p:ext uri="{BB962C8B-B14F-4D97-AF65-F5344CB8AC3E}">
        <p14:creationId xmlns:p14="http://schemas.microsoft.com/office/powerpoint/2010/main" val="33424137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a:t>
            </a:fld>
            <a:endParaRPr lang="en-US"/>
          </a:p>
        </p:txBody>
      </p:sp>
    </p:spTree>
    <p:extLst>
      <p:ext uri="{BB962C8B-B14F-4D97-AF65-F5344CB8AC3E}">
        <p14:creationId xmlns:p14="http://schemas.microsoft.com/office/powerpoint/2010/main" val="39144639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20</a:t>
            </a:fld>
            <a:endParaRPr lang="en-US"/>
          </a:p>
        </p:txBody>
      </p:sp>
    </p:spTree>
    <p:extLst>
      <p:ext uri="{BB962C8B-B14F-4D97-AF65-F5344CB8AC3E}">
        <p14:creationId xmlns:p14="http://schemas.microsoft.com/office/powerpoint/2010/main" val="28297420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21</a:t>
            </a:fld>
            <a:endParaRPr lang="en-US"/>
          </a:p>
        </p:txBody>
      </p:sp>
    </p:spTree>
    <p:extLst>
      <p:ext uri="{BB962C8B-B14F-4D97-AF65-F5344CB8AC3E}">
        <p14:creationId xmlns:p14="http://schemas.microsoft.com/office/powerpoint/2010/main" val="29923501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22</a:t>
            </a:fld>
            <a:endParaRPr lang="en-US"/>
          </a:p>
        </p:txBody>
      </p:sp>
    </p:spTree>
    <p:extLst>
      <p:ext uri="{BB962C8B-B14F-4D97-AF65-F5344CB8AC3E}">
        <p14:creationId xmlns:p14="http://schemas.microsoft.com/office/powerpoint/2010/main" val="5020916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23</a:t>
            </a:fld>
            <a:endParaRPr lang="en-US"/>
          </a:p>
        </p:txBody>
      </p:sp>
    </p:spTree>
    <p:extLst>
      <p:ext uri="{BB962C8B-B14F-4D97-AF65-F5344CB8AC3E}">
        <p14:creationId xmlns:p14="http://schemas.microsoft.com/office/powerpoint/2010/main" val="23887076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24</a:t>
            </a:fld>
            <a:endParaRPr lang="en-US"/>
          </a:p>
        </p:txBody>
      </p:sp>
    </p:spTree>
    <p:extLst>
      <p:ext uri="{BB962C8B-B14F-4D97-AF65-F5344CB8AC3E}">
        <p14:creationId xmlns:p14="http://schemas.microsoft.com/office/powerpoint/2010/main" val="12931040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3</a:t>
            </a:fld>
            <a:endParaRPr lang="en-US"/>
          </a:p>
        </p:txBody>
      </p:sp>
    </p:spTree>
    <p:extLst>
      <p:ext uri="{BB962C8B-B14F-4D97-AF65-F5344CB8AC3E}">
        <p14:creationId xmlns:p14="http://schemas.microsoft.com/office/powerpoint/2010/main" val="4687111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18121027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4903592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32150354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37682429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20052919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23613047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10/1/2024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10/1/2024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10/1/2024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10/1/2024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10/1/2024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10/1/2024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10/1/2024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10/1/2024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10/1/2024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10/1/2024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10/1/2024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10/1/2024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3.png"/><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3.png"/><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33.png"/><Relationship Id="rId4" Type="http://schemas.openxmlformats.org/officeDocument/2006/relationships/image" Target="../media/image32.png"/></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3.png"/><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7.png"/></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39.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3.png"/><Relationship Id="rId4" Type="http://schemas.openxmlformats.org/officeDocument/2006/relationships/image" Target="../media/image40.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41.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43.jpeg"/><Relationship Id="rId4" Type="http://schemas.openxmlformats.org/officeDocument/2006/relationships/image" Target="../media/image42.png"/></Relationships>
</file>

<file path=ppt/slides/_rels/slide2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46.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7.png"/><Relationship Id="rId7"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3.png"/><Relationship Id="rId9"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3.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8C4485A-FBDD-22D9-D79F-31ECE10B7284}"/>
              </a:ext>
            </a:extLst>
          </p:cNvPr>
          <p:cNvSpPr>
            <a:spLocks noGrp="1"/>
          </p:cNvSpPr>
          <p:nvPr>
            <p:ph type="ctrTitle"/>
          </p:nvPr>
        </p:nvSpPr>
        <p:spPr>
          <a:xfrm>
            <a:off x="1524000" y="-1601969"/>
            <a:ext cx="9144000" cy="1042808"/>
          </a:xfrm>
        </p:spPr>
        <p:txBody>
          <a:bodyPr>
            <a:normAutofit fontScale="90000"/>
          </a:bodyPr>
          <a:lstStyle/>
          <a:p>
            <a:r>
              <a:rPr lang="en-GB" i="0" dirty="0">
                <a:solidFill>
                  <a:srgbClr val="2A2E34"/>
                </a:solidFill>
                <a:effectLst/>
                <a:latin typeface="Arial" panose="020B0604020202020204" pitchFamily="34" charset="0"/>
                <a:cs typeface="Arial" panose="020B0604020202020204" pitchFamily="34" charset="0"/>
              </a:rPr>
              <a:t>Birkenhead and the Wirral before the 19th century</a:t>
            </a:r>
            <a:endParaRPr lang="en-US" dirty="0">
              <a:latin typeface="Arial" panose="020B0604020202020204" pitchFamily="34" charset="0"/>
              <a:cs typeface="Arial" panose="020B0604020202020204" pitchFamily="34" charset="0"/>
            </a:endParaRPr>
          </a:p>
        </p:txBody>
      </p:sp>
      <p:sp>
        <p:nvSpPr>
          <p:cNvPr id="5" name="Rectangle 4" descr="An illustration of green grass with 2 hills in the background. In the foreground there is a wooden viking house with wooden beams along the walls and a dark open doorway.">
            <a:extLst>
              <a:ext uri="{FF2B5EF4-FFF2-40B4-BE49-F238E27FC236}">
                <a16:creationId xmlns:a16="http://schemas.microsoft.com/office/drawing/2014/main" id="{2E9C5D3A-6BFC-DB8C-F004-7AE513CDE661}"/>
              </a:ext>
            </a:extLst>
          </p:cNvPr>
          <p:cNvSpPr/>
          <p:nvPr/>
        </p:nvSpPr>
        <p:spPr>
          <a:xfrm>
            <a:off x="0" y="0"/>
            <a:ext cx="12191998" cy="6858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FA5BD8B5-5874-4293-E08C-C99A94CAA81F}"/>
              </a:ext>
            </a:extLst>
          </p:cNvPr>
          <p:cNvSpPr txBox="1"/>
          <p:nvPr/>
        </p:nvSpPr>
        <p:spPr>
          <a:xfrm>
            <a:off x="0" y="185492"/>
            <a:ext cx="12192000" cy="405496"/>
          </a:xfrm>
          <a:prstGeom prst="rect">
            <a:avLst/>
          </a:prstGeom>
          <a:noFill/>
        </p:spPr>
        <p:txBody>
          <a:bodyPr wrap="square">
            <a:spAutoFit/>
          </a:bodyPr>
          <a:lstStyle/>
          <a:p>
            <a:pPr algn="ctr">
              <a:lnSpc>
                <a:spcPts val="2420"/>
              </a:lnSpc>
            </a:pPr>
            <a:r>
              <a:rPr lang="en-GB" sz="2750" dirty="0">
                <a:solidFill>
                  <a:schemeClr val="bg1"/>
                </a:solidFill>
                <a:effectLst>
                  <a:glow rad="119471">
                    <a:schemeClr val="tx1">
                      <a:alpha val="41784"/>
                    </a:schemeClr>
                  </a:glow>
                </a:effectLst>
                <a:latin typeface="Superclarendon Rg" panose="02000505080000020003" pitchFamily="2" charset="77"/>
              </a:rPr>
              <a:t>What was Birkenhead like before the 19th century?</a:t>
            </a:r>
          </a:p>
        </p:txBody>
      </p:sp>
      <p:pic>
        <p:nvPicPr>
          <p:cNvPr id="9" name="Picture 8" descr="Birkenhead and the Wirral before the 19th century">
            <a:extLst>
              <a:ext uri="{FF2B5EF4-FFF2-40B4-BE49-F238E27FC236}">
                <a16:creationId xmlns:a16="http://schemas.microsoft.com/office/drawing/2014/main" id="{010DC867-87C8-E427-DD50-9C1E5568531E}"/>
              </a:ext>
            </a:extLst>
          </p:cNvPr>
          <p:cNvPicPr>
            <a:picLocks noChangeAspect="1"/>
          </p:cNvPicPr>
          <p:nvPr/>
        </p:nvPicPr>
        <p:blipFill>
          <a:blip r:embed="rId4"/>
          <a:srcRect t="26000" b="23047"/>
          <a:stretch/>
        </p:blipFill>
        <p:spPr>
          <a:xfrm>
            <a:off x="-2561" y="1709311"/>
            <a:ext cx="12194559" cy="3494314"/>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05661" y="5367130"/>
            <a:ext cx="1686338" cy="1489428"/>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5FFDB2A-2086-A8EE-1F93-46C6258F0C0F}"/>
              </a:ext>
            </a:extLst>
          </p:cNvPr>
          <p:cNvSpPr>
            <a:spLocks noGrp="1"/>
          </p:cNvSpPr>
          <p:nvPr>
            <p:ph type="ctrTitle"/>
          </p:nvPr>
        </p:nvSpPr>
        <p:spPr>
          <a:xfrm>
            <a:off x="1524000" y="-1349396"/>
            <a:ext cx="9144000" cy="1060061"/>
          </a:xfrm>
        </p:spPr>
        <p:txBody>
          <a:bodyPr/>
          <a:lstStyle/>
          <a:p>
            <a:r>
              <a:rPr lang="en-US" dirty="0"/>
              <a:t>Roman British Merseyside</a:t>
            </a:r>
          </a:p>
        </p:txBody>
      </p:sp>
      <p:sp>
        <p:nvSpPr>
          <p:cNvPr id="8" name="TextBox 7">
            <a:extLst>
              <a:ext uri="{FF2B5EF4-FFF2-40B4-BE49-F238E27FC236}">
                <a16:creationId xmlns:a16="http://schemas.microsoft.com/office/drawing/2014/main" id="{D865BA71-9D09-29EE-229D-D2C900EC273E}"/>
              </a:ext>
            </a:extLst>
          </p:cNvPr>
          <p:cNvSpPr txBox="1"/>
          <p:nvPr/>
        </p:nvSpPr>
        <p:spPr>
          <a:xfrm>
            <a:off x="496411" y="468648"/>
            <a:ext cx="5453425" cy="1438855"/>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Look closely at the map which shows Roman discoveries in  Merseyside.</a:t>
            </a:r>
          </a:p>
        </p:txBody>
      </p:sp>
      <p:sp>
        <p:nvSpPr>
          <p:cNvPr id="14" name="TextBox 13">
            <a:extLst>
              <a:ext uri="{FF2B5EF4-FFF2-40B4-BE49-F238E27FC236}">
                <a16:creationId xmlns:a16="http://schemas.microsoft.com/office/drawing/2014/main" id="{736A3B9E-413C-A209-4464-0D11DF0A1941}"/>
              </a:ext>
            </a:extLst>
          </p:cNvPr>
          <p:cNvSpPr txBox="1"/>
          <p:nvPr/>
        </p:nvSpPr>
        <p:spPr>
          <a:xfrm>
            <a:off x="496410" y="2235617"/>
            <a:ext cx="5453425" cy="3747180"/>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1. Can you spot the site of the stone quarry?</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2. Can you spot the Roman road leading into Birkenhead?</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3. In addition to coins, what other items have been found?</a:t>
            </a:r>
          </a:p>
        </p:txBody>
      </p:sp>
      <p:pic>
        <p:nvPicPr>
          <p:cNvPr id="5" name="Picture 4" descr="A map pf Merseyside highlighted on the north of England. The title says Roman-British Finds in Merseyside.&#10;&#10;There is a map key - A yellow circle symbol represents Two or more coins. A smaller yellow circle means Single coin. A Red triangle means Pottery, a smaller red triangle means Single potshead. An outline of a red triangle means Pottery (uncertain). A Green semicircle means Quarry. A Blue diamond means Metal artefacts, a smaller blue diamond means Single metal artefacts. A red line means a road, a purple dotted line means Possible road, an outline of a star means Cropmark site.">
            <a:extLst>
              <a:ext uri="{FF2B5EF4-FFF2-40B4-BE49-F238E27FC236}">
                <a16:creationId xmlns:a16="http://schemas.microsoft.com/office/drawing/2014/main" id="{67045A10-CE0C-0A15-F9A7-B03273EFFAB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49836" y="292934"/>
            <a:ext cx="5935579" cy="6272132"/>
          </a:xfrm>
          <a:prstGeom prst="rect">
            <a:avLst/>
          </a:prstGeom>
        </p:spPr>
      </p:pic>
      <p:pic>
        <p:nvPicPr>
          <p:cNvPr id="16" name="Picture 15" descr="A drawing of a silver roman helmet with golden accents.">
            <a:extLst>
              <a:ext uri="{FF2B5EF4-FFF2-40B4-BE49-F238E27FC236}">
                <a16:creationId xmlns:a16="http://schemas.microsoft.com/office/drawing/2014/main" id="{92AFF601-2D0E-AB08-3752-6B708D667CF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83737" y="457082"/>
            <a:ext cx="1747484" cy="2085396"/>
          </a:xfrm>
          <a:prstGeom prst="rect">
            <a:avLst/>
          </a:prstGeom>
        </p:spPr>
      </p:pic>
      <p:sp>
        <p:nvSpPr>
          <p:cNvPr id="4" name="Oval 3" descr="A black circle highlighting where the Quarry is on the map.">
            <a:extLst>
              <a:ext uri="{FF2B5EF4-FFF2-40B4-BE49-F238E27FC236}">
                <a16:creationId xmlns:a16="http://schemas.microsoft.com/office/drawing/2014/main" id="{2336CC35-3200-13CD-A2F3-6B8EA4F135F5}"/>
              </a:ext>
            </a:extLst>
          </p:cNvPr>
          <p:cNvSpPr/>
          <p:nvPr/>
        </p:nvSpPr>
        <p:spPr>
          <a:xfrm>
            <a:off x="7661193" y="5307805"/>
            <a:ext cx="286381" cy="286381"/>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latin typeface="Linkpen 17a Print" panose="03050602060000000000" pitchFamily="66" charset="77"/>
            </a:endParaRPr>
          </a:p>
        </p:txBody>
      </p:sp>
      <p:sp>
        <p:nvSpPr>
          <p:cNvPr id="7" name="Oval 6" descr="A black circle highlighting the location of the roman road leading to Birkenhead.">
            <a:extLst>
              <a:ext uri="{FF2B5EF4-FFF2-40B4-BE49-F238E27FC236}">
                <a16:creationId xmlns:a16="http://schemas.microsoft.com/office/drawing/2014/main" id="{58393045-6F3A-285F-B55A-696ABD27F32F}"/>
              </a:ext>
            </a:extLst>
          </p:cNvPr>
          <p:cNvSpPr/>
          <p:nvPr/>
        </p:nvSpPr>
        <p:spPr>
          <a:xfrm>
            <a:off x="7804383" y="5884734"/>
            <a:ext cx="457104" cy="457104"/>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latin typeface="Linkpen 17a Print" panose="03050602060000000000" pitchFamily="66" charset="77"/>
            </a:endParaRPr>
          </a:p>
        </p:txBody>
      </p:sp>
      <p:pic>
        <p:nvPicPr>
          <p:cNvPr id="9" name="Picture 8" descr="An enlarged image of the map key - A yellow circle symbol represents Two or more coins. A smaller yellow circle means Single coin. A Red triangle means Pottery, a smaller red triangle means Single potshead. An outline of a red triangle means Pottery (uncertain). A Green semicircle means Quarry. A Blue diamond means Metal artefacts, a smaller blue diamond means Single metal artefacts. A red line means a road, a purple dotted line means Possible road, an outline of a star means Cropmark site.">
            <a:extLst>
              <a:ext uri="{FF2B5EF4-FFF2-40B4-BE49-F238E27FC236}">
                <a16:creationId xmlns:a16="http://schemas.microsoft.com/office/drawing/2014/main" id="{280971EB-B1F9-7778-0F81-A410FF4E6FC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177689" y="1219210"/>
            <a:ext cx="5540202" cy="2471844"/>
          </a:xfrm>
          <a:prstGeom prst="rect">
            <a:avLst/>
          </a:prstGeom>
          <a:ln w="28575">
            <a:solidFill>
              <a:schemeClr val="tx1"/>
            </a:solidFill>
          </a:ln>
        </p:spPr>
      </p:pic>
      <p:pic>
        <p:nvPicPr>
          <p:cNvPr id="2" name="Picture 1">
            <a:extLst>
              <a:ext uri="{FF2B5EF4-FFF2-40B4-BE49-F238E27FC236}">
                <a16:creationId xmlns:a16="http://schemas.microsoft.com/office/drawing/2014/main" id="{C579F29A-62D8-1221-00BC-92C0484B795F}"/>
              </a:ext>
              <a:ext uri="{C183D7F6-B498-43B3-948B-1728B52AA6E4}">
                <adec:decorative xmlns:adec="http://schemas.microsoft.com/office/drawing/2017/decorative" val="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505661" y="5368572"/>
            <a:ext cx="1686338" cy="1489428"/>
          </a:xfrm>
          <a:prstGeom prst="rect">
            <a:avLst/>
          </a:prstGeom>
        </p:spPr>
      </p:pic>
    </p:spTree>
    <p:extLst>
      <p:ext uri="{BB962C8B-B14F-4D97-AF65-F5344CB8AC3E}">
        <p14:creationId xmlns:p14="http://schemas.microsoft.com/office/powerpoint/2010/main" val="43656413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4">
                                            <p:txEl>
                                              <p:pRg st="0" end="0"/>
                                            </p:txEl>
                                          </p:spTgt>
                                        </p:tgtEl>
                                        <p:attrNameLst>
                                          <p:attrName>style.visibility</p:attrName>
                                        </p:attrNameLst>
                                      </p:cBhvr>
                                      <p:to>
                                        <p:strVal val="visible"/>
                                      </p:to>
                                    </p:set>
                                    <p:animEffect transition="in" filter="fade">
                                      <p:cBhvr>
                                        <p:cTn id="18" dur="500"/>
                                        <p:tgtEl>
                                          <p:spTgt spid="1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heel(1)">
                                      <p:cBhvr>
                                        <p:cTn id="23" dur="1000"/>
                                        <p:tgtEl>
                                          <p:spTgt spid="4"/>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14">
                                            <p:txEl>
                                              <p:pRg st="2" end="2"/>
                                            </p:txEl>
                                          </p:spTgt>
                                        </p:tgtEl>
                                        <p:attrNameLst>
                                          <p:attrName>style.visibility</p:attrName>
                                        </p:attrNameLst>
                                      </p:cBhvr>
                                      <p:to>
                                        <p:strVal val="visible"/>
                                      </p:to>
                                    </p:set>
                                    <p:animEffect transition="in" filter="fade">
                                      <p:cBhvr>
                                        <p:cTn id="27" dur="500"/>
                                        <p:tgtEl>
                                          <p:spTgt spid="14">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heel(1)">
                                      <p:cBhvr>
                                        <p:cTn id="32" dur="1000"/>
                                        <p:tgtEl>
                                          <p:spTgt spid="7"/>
                                        </p:tgtEl>
                                      </p:cBhvr>
                                    </p:animEffect>
                                  </p:childTnLst>
                                </p:cTn>
                              </p:par>
                            </p:childTnLst>
                          </p:cTn>
                        </p:par>
                        <p:par>
                          <p:cTn id="33" fill="hold">
                            <p:stCondLst>
                              <p:cond delay="1000"/>
                            </p:stCondLst>
                            <p:childTnLst>
                              <p:par>
                                <p:cTn id="34" presetID="10" presetClass="entr" presetSubtype="0" fill="hold" grpId="0" nodeType="afterEffect">
                                  <p:stCondLst>
                                    <p:cond delay="0"/>
                                  </p:stCondLst>
                                  <p:childTnLst>
                                    <p:set>
                                      <p:cBhvr>
                                        <p:cTn id="35" dur="1" fill="hold">
                                          <p:stCondLst>
                                            <p:cond delay="0"/>
                                          </p:stCondLst>
                                        </p:cTn>
                                        <p:tgtEl>
                                          <p:spTgt spid="14">
                                            <p:txEl>
                                              <p:pRg st="4" end="4"/>
                                            </p:txEl>
                                          </p:spTgt>
                                        </p:tgtEl>
                                        <p:attrNameLst>
                                          <p:attrName>style.visibility</p:attrName>
                                        </p:attrNameLst>
                                      </p:cBhvr>
                                      <p:to>
                                        <p:strVal val="visible"/>
                                      </p:to>
                                    </p:set>
                                    <p:animEffect transition="in" filter="fade">
                                      <p:cBhvr>
                                        <p:cTn id="36" dur="500"/>
                                        <p:tgtEl>
                                          <p:spTgt spid="14">
                                            <p:txEl>
                                              <p:pRg st="4" end="4"/>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fltVal val="0"/>
                                          </p:val>
                                        </p:tav>
                                        <p:tav tm="100000">
                                          <p:val>
                                            <p:strVal val="#ppt_w"/>
                                          </p:val>
                                        </p:tav>
                                      </p:tavLst>
                                    </p:anim>
                                    <p:anim calcmode="lin" valueType="num">
                                      <p:cBhvr>
                                        <p:cTn id="42" dur="500" fill="hold"/>
                                        <p:tgtEl>
                                          <p:spTgt spid="9"/>
                                        </p:tgtEl>
                                        <p:attrNameLst>
                                          <p:attrName>ppt_h</p:attrName>
                                        </p:attrNameLst>
                                      </p:cBhvr>
                                      <p:tavLst>
                                        <p:tav tm="0">
                                          <p:val>
                                            <p:fltVal val="0"/>
                                          </p:val>
                                        </p:tav>
                                        <p:tav tm="100000">
                                          <p:val>
                                            <p:strVal val="#ppt_h"/>
                                          </p:val>
                                        </p:tav>
                                      </p:tavLst>
                                    </p:anim>
                                    <p:animEffect transition="in" filter="fade">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nodeType="clickEffect">
                                  <p:stCondLst>
                                    <p:cond delay="0"/>
                                  </p:stCondLst>
                                  <p:childTnLst>
                                    <p:animEffect transition="out" filter="fade">
                                      <p:cBhvr>
                                        <p:cTn id="47" dur="500"/>
                                        <p:tgtEl>
                                          <p:spTgt spid="9"/>
                                        </p:tgtEl>
                                      </p:cBhvr>
                                    </p:animEffect>
                                    <p:set>
                                      <p:cBhvr>
                                        <p:cTn id="48"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allAtOnce"/>
      <p:bldP spid="14" grpId="0" uiExpand="1" build="allAtOnce"/>
      <p:bldP spid="4"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5" name="Title 34">
            <a:extLst>
              <a:ext uri="{FF2B5EF4-FFF2-40B4-BE49-F238E27FC236}">
                <a16:creationId xmlns:a16="http://schemas.microsoft.com/office/drawing/2014/main" id="{0257C573-3A3B-879B-2198-B752D5354619}"/>
              </a:ext>
            </a:extLst>
          </p:cNvPr>
          <p:cNvSpPr>
            <a:spLocks noGrp="1"/>
          </p:cNvSpPr>
          <p:nvPr>
            <p:ph type="ctrTitle"/>
          </p:nvPr>
        </p:nvSpPr>
        <p:spPr>
          <a:xfrm>
            <a:off x="1524000" y="-1156135"/>
            <a:ext cx="9144000" cy="905393"/>
          </a:xfrm>
        </p:spPr>
        <p:txBody>
          <a:bodyPr>
            <a:normAutofit fontScale="90000"/>
          </a:bodyPr>
          <a:lstStyle/>
          <a:p>
            <a:r>
              <a:rPr lang="en-US" dirty="0" err="1"/>
              <a:t>Meols</a:t>
            </a:r>
            <a:endParaRPr lang="en-US" dirty="0"/>
          </a:p>
        </p:txBody>
      </p:sp>
      <p:pic>
        <p:nvPicPr>
          <p:cNvPr id="25" name="Picture 24" descr="A close up of the coast along the Merseyside peninsula with triangle, circle, and diamond symbols representing where Pottery, Coins, and Metal artefacts have been found.">
            <a:extLst>
              <a:ext uri="{FF2B5EF4-FFF2-40B4-BE49-F238E27FC236}">
                <a16:creationId xmlns:a16="http://schemas.microsoft.com/office/drawing/2014/main" id="{39E4B46E-86CD-BB62-B726-65C1583034E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3974" y="354918"/>
            <a:ext cx="5712026" cy="4414557"/>
          </a:xfrm>
          <a:prstGeom prst="rect">
            <a:avLst/>
          </a:prstGeom>
        </p:spPr>
      </p:pic>
      <p:pic>
        <p:nvPicPr>
          <p:cNvPr id="2" name="Picture 1">
            <a:extLst>
              <a:ext uri="{FF2B5EF4-FFF2-40B4-BE49-F238E27FC236}">
                <a16:creationId xmlns:a16="http://schemas.microsoft.com/office/drawing/2014/main" id="{C579F29A-62D8-1221-00BC-92C0484B795F}"/>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7663"/>
            <a:ext cx="1686338" cy="1489428"/>
          </a:xfrm>
          <a:prstGeom prst="rect">
            <a:avLst/>
          </a:prstGeom>
        </p:spPr>
      </p:pic>
      <p:sp>
        <p:nvSpPr>
          <p:cNvPr id="3" name="Oval 2" descr="A circle marking out the location of Meols.">
            <a:extLst>
              <a:ext uri="{FF2B5EF4-FFF2-40B4-BE49-F238E27FC236}">
                <a16:creationId xmlns:a16="http://schemas.microsoft.com/office/drawing/2014/main" id="{C803AAE2-4E00-FC75-A4C3-D6CDFC7D27CE}"/>
              </a:ext>
            </a:extLst>
          </p:cNvPr>
          <p:cNvSpPr/>
          <p:nvPr/>
        </p:nvSpPr>
        <p:spPr>
          <a:xfrm>
            <a:off x="2070312" y="731235"/>
            <a:ext cx="1654718" cy="1654718"/>
          </a:xfrm>
          <a:prstGeom prst="ellipse">
            <a:avLst/>
          </a:prstGeom>
          <a:solidFill>
            <a:srgbClr val="FAB721">
              <a:alpha val="38657"/>
            </a:srgbClr>
          </a:solidFill>
          <a:ln w="38100">
            <a:solidFill>
              <a:srgbClr val="FAB7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itle 1">
            <a:extLst>
              <a:ext uri="{FF2B5EF4-FFF2-40B4-BE49-F238E27FC236}">
                <a16:creationId xmlns:a16="http://schemas.microsoft.com/office/drawing/2014/main" id="{FCBFD2D2-A920-84BD-8D95-0CE891449294}"/>
              </a:ext>
            </a:extLst>
          </p:cNvPr>
          <p:cNvSpPr txBox="1">
            <a:spLocks/>
          </p:cNvSpPr>
          <p:nvPr/>
        </p:nvSpPr>
        <p:spPr>
          <a:xfrm>
            <a:off x="6265332" y="490579"/>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400" dirty="0" err="1">
                <a:ln w="12700">
                  <a:noFill/>
                </a:ln>
                <a:latin typeface="Superclarendon Rg" panose="02060605060000020003" pitchFamily="18" charset="77"/>
              </a:rPr>
              <a:t>Meols</a:t>
            </a:r>
            <a:r>
              <a:rPr lang="en-GB" sz="5400" dirty="0">
                <a:ln w="12700">
                  <a:noFill/>
                </a:ln>
                <a:latin typeface="Superclarendon Rg" panose="02060605060000020003" pitchFamily="18" charset="77"/>
              </a:rPr>
              <a:t> </a:t>
            </a:r>
          </a:p>
        </p:txBody>
      </p:sp>
      <p:sp>
        <p:nvSpPr>
          <p:cNvPr id="8" name="TextBox 7">
            <a:extLst>
              <a:ext uri="{FF2B5EF4-FFF2-40B4-BE49-F238E27FC236}">
                <a16:creationId xmlns:a16="http://schemas.microsoft.com/office/drawing/2014/main" id="{D865BA71-9D09-29EE-229D-D2C900EC273E}"/>
              </a:ext>
            </a:extLst>
          </p:cNvPr>
          <p:cNvSpPr txBox="1"/>
          <p:nvPr/>
        </p:nvSpPr>
        <p:spPr>
          <a:xfrm>
            <a:off x="6253893" y="1238549"/>
            <a:ext cx="5554133" cy="2826543"/>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One area in the Wirral which is important when looking at Roman history is </a:t>
            </a:r>
            <a:r>
              <a:rPr lang="en-GB" sz="1500" dirty="0" err="1">
                <a:latin typeface="Linkpen 17a Print" panose="03050602060000000000" pitchFamily="66" charset="77"/>
              </a:rPr>
              <a:t>Meols</a:t>
            </a:r>
            <a:r>
              <a:rPr lang="en-GB" sz="1500" dirty="0">
                <a:latin typeface="Linkpen 17a Print" panose="03050602060000000000" pitchFamily="66" charset="77"/>
              </a:rPr>
              <a:t>.</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Archaeological finds tell us that this was one of the most important areas within the north west of Britain until medieval times.</a:t>
            </a:r>
          </a:p>
          <a:p>
            <a:pPr>
              <a:lnSpc>
                <a:spcPct val="150000"/>
              </a:lnSpc>
            </a:pPr>
            <a:endParaRPr lang="en-GB" sz="1500" dirty="0">
              <a:latin typeface="Linkpen 17a Print" panose="03050602060000000000" pitchFamily="66" charset="77"/>
            </a:endParaRPr>
          </a:p>
          <a:p>
            <a:pPr>
              <a:lnSpc>
                <a:spcPct val="150000"/>
              </a:lnSpc>
            </a:pPr>
            <a:r>
              <a:rPr lang="en-GB" sz="1500" dirty="0" err="1">
                <a:latin typeface="Linkpen 17a Print" panose="03050602060000000000" pitchFamily="66" charset="77"/>
              </a:rPr>
              <a:t>Meols</a:t>
            </a:r>
            <a:r>
              <a:rPr lang="en-GB" sz="1500" dirty="0">
                <a:latin typeface="Linkpen 17a Print" panose="03050602060000000000" pitchFamily="66" charset="77"/>
              </a:rPr>
              <a:t> has a natural harbour which meant it was an important and busy trading port.</a:t>
            </a:r>
          </a:p>
        </p:txBody>
      </p:sp>
      <p:grpSp>
        <p:nvGrpSpPr>
          <p:cNvPr id="32" name="Group 31" descr="Over 5000 objects have been found here, with many linking to Roman history – including broaches and coins.&#10;">
            <a:extLst>
              <a:ext uri="{FF2B5EF4-FFF2-40B4-BE49-F238E27FC236}">
                <a16:creationId xmlns:a16="http://schemas.microsoft.com/office/drawing/2014/main" id="{18E8CBF4-758B-C9BD-C660-F8D8288FE363}"/>
              </a:ext>
            </a:extLst>
          </p:cNvPr>
          <p:cNvGrpSpPr/>
          <p:nvPr/>
        </p:nvGrpSpPr>
        <p:grpSpPr>
          <a:xfrm>
            <a:off x="603359" y="4995333"/>
            <a:ext cx="9476617" cy="1405395"/>
            <a:chOff x="429383" y="5033732"/>
            <a:chExt cx="9476617" cy="1405395"/>
          </a:xfrm>
        </p:grpSpPr>
        <p:sp>
          <p:nvSpPr>
            <p:cNvPr id="33" name="Rectangular Callout 32">
              <a:extLst>
                <a:ext uri="{FF2B5EF4-FFF2-40B4-BE49-F238E27FC236}">
                  <a16:creationId xmlns:a16="http://schemas.microsoft.com/office/drawing/2014/main" id="{7A621D36-E1E6-60E5-BC90-7D4C400C865C}"/>
                </a:ext>
              </a:extLst>
            </p:cNvPr>
            <p:cNvSpPr/>
            <p:nvPr/>
          </p:nvSpPr>
          <p:spPr>
            <a:xfrm>
              <a:off x="456682" y="5033732"/>
              <a:ext cx="9449318" cy="1083734"/>
            </a:xfrm>
            <a:prstGeom prst="wedgeRectCallout">
              <a:avLst>
                <a:gd name="adj1" fmla="val 55927"/>
                <a:gd name="adj2" fmla="val -10171"/>
              </a:avLst>
            </a:prstGeom>
            <a:solidFill>
              <a:srgbClr val="FAB72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98795361-7FBD-97F4-1D3F-1A3723332006}"/>
                </a:ext>
              </a:extLst>
            </p:cNvPr>
            <p:cNvSpPr txBox="1"/>
            <p:nvPr/>
          </p:nvSpPr>
          <p:spPr>
            <a:xfrm>
              <a:off x="429383" y="5067598"/>
              <a:ext cx="9449318" cy="1371529"/>
            </a:xfrm>
            <a:prstGeom prst="rect">
              <a:avLst/>
            </a:prstGeom>
            <a:noFill/>
          </p:spPr>
          <p:txBody>
            <a:bodyPr wrap="square">
              <a:spAutoFit/>
            </a:bodyPr>
            <a:lstStyle/>
            <a:p>
              <a:pPr algn="ctr">
                <a:lnSpc>
                  <a:spcPct val="150000"/>
                </a:lnSpc>
              </a:pPr>
              <a:r>
                <a:rPr lang="en-GB" sz="1900" dirty="0">
                  <a:solidFill>
                    <a:schemeClr val="bg1"/>
                  </a:solidFill>
                  <a:latin typeface="Linkpen 17a Print" panose="03050602060000000000" pitchFamily="66" charset="77"/>
                </a:rPr>
                <a:t>Over 5,000 objects have been found here, with many linking to Roman history – including broaches and coins.</a:t>
              </a:r>
            </a:p>
            <a:p>
              <a:pPr algn="ctr">
                <a:lnSpc>
                  <a:spcPct val="150000"/>
                </a:lnSpc>
              </a:pPr>
              <a:endParaRPr lang="en-GB" sz="1900" dirty="0">
                <a:solidFill>
                  <a:schemeClr val="bg1"/>
                </a:solidFill>
                <a:latin typeface="Linkpen 17a Print" panose="03050602060000000000" pitchFamily="66" charset="77"/>
              </a:endParaRPr>
            </a:p>
          </p:txBody>
        </p:sp>
      </p:grpSp>
      <p:pic>
        <p:nvPicPr>
          <p:cNvPr id="31" name="Picture 30" descr="A drawing of an older man with a hat on and his hands on his hips.">
            <a:extLst>
              <a:ext uri="{FF2B5EF4-FFF2-40B4-BE49-F238E27FC236}">
                <a16:creationId xmlns:a16="http://schemas.microsoft.com/office/drawing/2014/main" id="{99F159DF-6D9F-2A58-C542-1995E132308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052677" y="4253430"/>
            <a:ext cx="2445832" cy="6144407"/>
          </a:xfrm>
          <a:prstGeom prst="rect">
            <a:avLst/>
          </a:prstGeom>
        </p:spPr>
      </p:pic>
    </p:spTree>
    <p:extLst>
      <p:ext uri="{BB962C8B-B14F-4D97-AF65-F5344CB8AC3E}">
        <p14:creationId xmlns:p14="http://schemas.microsoft.com/office/powerpoint/2010/main" val="198726626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childTnLst>
                                </p:cTn>
                              </p:par>
                            </p:childTnLst>
                          </p:cTn>
                        </p:par>
                        <p:par>
                          <p:cTn id="16" fill="hold">
                            <p:stCondLst>
                              <p:cond delay="1500"/>
                            </p:stCondLst>
                            <p:childTnLst>
                              <p:par>
                                <p:cTn id="17" presetID="21" presetClass="entr" presetSubtype="1"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heel(1)">
                                      <p:cBhvr>
                                        <p:cTn id="19" dur="1000"/>
                                        <p:tgtEl>
                                          <p:spTgt spid="3"/>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8">
                                            <p:txEl>
                                              <p:pRg st="2" end="2"/>
                                            </p:txEl>
                                          </p:spTgt>
                                        </p:tgtEl>
                                        <p:attrNameLst>
                                          <p:attrName>style.visibility</p:attrName>
                                        </p:attrNameLst>
                                      </p:cBhvr>
                                      <p:to>
                                        <p:strVal val="visible"/>
                                      </p:to>
                                    </p:set>
                                    <p:animEffect transition="in" filter="fade">
                                      <p:cBhvr>
                                        <p:cTn id="23" dur="500"/>
                                        <p:tgtEl>
                                          <p:spTgt spid="8">
                                            <p:txEl>
                                              <p:pRg st="2" end="2"/>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xEl>
                                              <p:pRg st="4" end="4"/>
                                            </p:txEl>
                                          </p:spTgt>
                                        </p:tgtEl>
                                        <p:attrNameLst>
                                          <p:attrName>style.visibility</p:attrName>
                                        </p:attrNameLst>
                                      </p:cBhvr>
                                      <p:to>
                                        <p:strVal val="visible"/>
                                      </p:to>
                                    </p:set>
                                    <p:animEffect transition="in" filter="fade">
                                      <p:cBhvr>
                                        <p:cTn id="26" dur="500"/>
                                        <p:tgtEl>
                                          <p:spTgt spid="8">
                                            <p:txEl>
                                              <p:pRg st="4" end="4"/>
                                            </p:txEl>
                                          </p:spTgt>
                                        </p:tgtEl>
                                      </p:cBhvr>
                                    </p:animEffect>
                                  </p:childTnLst>
                                </p:cTn>
                              </p:par>
                            </p:childTnLst>
                          </p:cTn>
                        </p:par>
                        <p:par>
                          <p:cTn id="27" fill="hold">
                            <p:stCondLst>
                              <p:cond delay="3000"/>
                            </p:stCondLst>
                            <p:childTnLst>
                              <p:par>
                                <p:cTn id="28" presetID="2" presetClass="entr" presetSubtype="4" decel="50000" fill="hold" nodeType="afterEffect">
                                  <p:stCondLst>
                                    <p:cond delay="0"/>
                                  </p:stCondLst>
                                  <p:childTnLst>
                                    <p:set>
                                      <p:cBhvr>
                                        <p:cTn id="29" dur="1" fill="hold">
                                          <p:stCondLst>
                                            <p:cond delay="0"/>
                                          </p:stCondLst>
                                        </p:cTn>
                                        <p:tgtEl>
                                          <p:spTgt spid="31"/>
                                        </p:tgtEl>
                                        <p:attrNameLst>
                                          <p:attrName>style.visibility</p:attrName>
                                        </p:attrNameLst>
                                      </p:cBhvr>
                                      <p:to>
                                        <p:strVal val="visible"/>
                                      </p:to>
                                    </p:set>
                                    <p:anim calcmode="lin" valueType="num">
                                      <p:cBhvr additive="base">
                                        <p:cTn id="30" dur="1000" fill="hold"/>
                                        <p:tgtEl>
                                          <p:spTgt spid="31"/>
                                        </p:tgtEl>
                                        <p:attrNameLst>
                                          <p:attrName>ppt_x</p:attrName>
                                        </p:attrNameLst>
                                      </p:cBhvr>
                                      <p:tavLst>
                                        <p:tav tm="0">
                                          <p:val>
                                            <p:strVal val="#ppt_x"/>
                                          </p:val>
                                        </p:tav>
                                        <p:tav tm="100000">
                                          <p:val>
                                            <p:strVal val="#ppt_x"/>
                                          </p:val>
                                        </p:tav>
                                      </p:tavLst>
                                    </p:anim>
                                    <p:anim calcmode="lin" valueType="num">
                                      <p:cBhvr additive="base">
                                        <p:cTn id="31" dur="1000" fill="hold"/>
                                        <p:tgtEl>
                                          <p:spTgt spid="31"/>
                                        </p:tgtEl>
                                        <p:attrNameLst>
                                          <p:attrName>ppt_y</p:attrName>
                                        </p:attrNameLst>
                                      </p:cBhvr>
                                      <p:tavLst>
                                        <p:tav tm="0">
                                          <p:val>
                                            <p:strVal val="1+#ppt_h/2"/>
                                          </p:val>
                                        </p:tav>
                                        <p:tav tm="100000">
                                          <p:val>
                                            <p:strVal val="#ppt_y"/>
                                          </p:val>
                                        </p:tav>
                                      </p:tavLst>
                                    </p:anim>
                                  </p:childTnLst>
                                </p:cTn>
                              </p:par>
                            </p:childTnLst>
                          </p:cTn>
                        </p:par>
                        <p:par>
                          <p:cTn id="32" fill="hold">
                            <p:stCondLst>
                              <p:cond delay="4000"/>
                            </p:stCondLst>
                            <p:childTnLst>
                              <p:par>
                                <p:cTn id="33" presetID="10" presetClass="entr" presetSubtype="0" fill="hold"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7" grpId="0"/>
      <p:bldP spid="8" grpId="0" uiExpand="1"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E35C6637-8399-CA84-37BF-E24C6C373144}"/>
              </a:ext>
            </a:extLst>
          </p:cNvPr>
          <p:cNvSpPr>
            <a:spLocks noGrp="1"/>
          </p:cNvSpPr>
          <p:nvPr>
            <p:ph type="ctrTitle"/>
          </p:nvPr>
        </p:nvSpPr>
        <p:spPr>
          <a:xfrm>
            <a:off x="1524000" y="-1430300"/>
            <a:ext cx="9144000" cy="939291"/>
          </a:xfrm>
        </p:spPr>
        <p:txBody>
          <a:bodyPr/>
          <a:lstStyle/>
          <a:p>
            <a:r>
              <a:rPr lang="en-US" dirty="0"/>
              <a:t>Natural </a:t>
            </a:r>
            <a:r>
              <a:rPr lang="en-US" dirty="0" err="1"/>
              <a:t>harbour</a:t>
            </a:r>
            <a:endParaRPr lang="en-US" dirty="0"/>
          </a:p>
        </p:txBody>
      </p:sp>
      <p:sp>
        <p:nvSpPr>
          <p:cNvPr id="8" name="TextBox 7">
            <a:extLst>
              <a:ext uri="{FF2B5EF4-FFF2-40B4-BE49-F238E27FC236}">
                <a16:creationId xmlns:a16="http://schemas.microsoft.com/office/drawing/2014/main" id="{D865BA71-9D09-29EE-229D-D2C900EC273E}"/>
              </a:ext>
            </a:extLst>
          </p:cNvPr>
          <p:cNvSpPr txBox="1"/>
          <p:nvPr/>
        </p:nvSpPr>
        <p:spPr>
          <a:xfrm>
            <a:off x="740568" y="911081"/>
            <a:ext cx="5950835" cy="4478149"/>
          </a:xfrm>
          <a:prstGeom prst="rect">
            <a:avLst/>
          </a:prstGeom>
          <a:noFill/>
        </p:spPr>
        <p:txBody>
          <a:bodyPr wrap="square">
            <a:spAutoFit/>
          </a:bodyPr>
          <a:lstStyle/>
          <a:p>
            <a:pPr>
              <a:lnSpc>
                <a:spcPct val="150000"/>
              </a:lnSpc>
            </a:pPr>
            <a:r>
              <a:rPr lang="en-GB" sz="2400" dirty="0">
                <a:latin typeface="Linkpen 17a Print" panose="03050602060000000000" pitchFamily="66" charset="77"/>
              </a:rPr>
              <a:t>In fact, archaeological evidence tells us that trade was taking place between </a:t>
            </a:r>
            <a:r>
              <a:rPr lang="en-GB" sz="2400" dirty="0" err="1">
                <a:latin typeface="Linkpen 17a Print" panose="03050602060000000000" pitchFamily="66" charset="77"/>
              </a:rPr>
              <a:t>Meols</a:t>
            </a:r>
            <a:r>
              <a:rPr lang="en-GB" sz="2400" dirty="0">
                <a:latin typeface="Linkpen 17a Print" panose="03050602060000000000" pitchFamily="66" charset="77"/>
              </a:rPr>
              <a:t>, Ireland</a:t>
            </a:r>
          </a:p>
          <a:p>
            <a:pPr>
              <a:lnSpc>
                <a:spcPct val="150000"/>
              </a:lnSpc>
            </a:pPr>
            <a:r>
              <a:rPr lang="en-GB" sz="2400" dirty="0">
                <a:latin typeface="Linkpen 17a Print" panose="03050602060000000000" pitchFamily="66" charset="77"/>
              </a:rPr>
              <a:t>and even as far as France and the Mediterranean - long before the Romans even arrived and continued right up until the Medieval period!</a:t>
            </a:r>
          </a:p>
        </p:txBody>
      </p:sp>
      <p:pic>
        <p:nvPicPr>
          <p:cNvPr id="4" name="Picture 3" descr="A stone flash in a circle shape with a handle and a spout.">
            <a:extLst>
              <a:ext uri="{FF2B5EF4-FFF2-40B4-BE49-F238E27FC236}">
                <a16:creationId xmlns:a16="http://schemas.microsoft.com/office/drawing/2014/main" id="{AD4E319F-753A-3631-E7FF-7F8489F3872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869259" y="392585"/>
            <a:ext cx="3930824" cy="5473958"/>
          </a:xfrm>
          <a:prstGeom prst="rect">
            <a:avLst/>
          </a:prstGeom>
        </p:spPr>
      </p:pic>
      <p:pic>
        <p:nvPicPr>
          <p:cNvPr id="2" name="Picture 1">
            <a:extLst>
              <a:ext uri="{FF2B5EF4-FFF2-40B4-BE49-F238E27FC236}">
                <a16:creationId xmlns:a16="http://schemas.microsoft.com/office/drawing/2014/main" id="{C579F29A-62D8-1221-00BC-92C0484B795F}"/>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05662" y="0"/>
            <a:ext cx="1686338" cy="1489428"/>
          </a:xfrm>
          <a:prstGeom prst="rect">
            <a:avLst/>
          </a:prstGeom>
        </p:spPr>
      </p:pic>
      <p:grpSp>
        <p:nvGrpSpPr>
          <p:cNvPr id="5" name="Group 4" descr="A flask found in the Meols area. It dates back to northern Egypt in the 6th Century.&#10;">
            <a:extLst>
              <a:ext uri="{FF2B5EF4-FFF2-40B4-BE49-F238E27FC236}">
                <a16:creationId xmlns:a16="http://schemas.microsoft.com/office/drawing/2014/main" id="{E55B25D5-2B81-5D34-2685-6D7C46535062}"/>
              </a:ext>
            </a:extLst>
          </p:cNvPr>
          <p:cNvGrpSpPr/>
          <p:nvPr/>
        </p:nvGrpSpPr>
        <p:grpSpPr>
          <a:xfrm>
            <a:off x="6324124" y="5753682"/>
            <a:ext cx="5602291" cy="711733"/>
            <a:chOff x="5086680" y="2417403"/>
            <a:chExt cx="5602291" cy="711733"/>
          </a:xfrm>
        </p:grpSpPr>
        <p:pic>
          <p:nvPicPr>
            <p:cNvPr id="6" name="Picture 5">
              <a:extLst>
                <a:ext uri="{FF2B5EF4-FFF2-40B4-BE49-F238E27FC236}">
                  <a16:creationId xmlns:a16="http://schemas.microsoft.com/office/drawing/2014/main" id="{66C1D780-38C4-0339-2794-1BEA8025E2DB}"/>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5035983" y="2475657"/>
              <a:ext cx="350267" cy="248874"/>
            </a:xfrm>
            <a:prstGeom prst="rect">
              <a:avLst/>
            </a:prstGeom>
          </p:spPr>
        </p:pic>
        <p:sp>
          <p:nvSpPr>
            <p:cNvPr id="7" name="TextBox 6">
              <a:extLst>
                <a:ext uri="{FF2B5EF4-FFF2-40B4-BE49-F238E27FC236}">
                  <a16:creationId xmlns:a16="http://schemas.microsoft.com/office/drawing/2014/main" id="{05D4AA82-DFC5-A7FF-B4BB-3A2A86FCEAD5}"/>
                </a:ext>
              </a:extLst>
            </p:cNvPr>
            <p:cNvSpPr txBox="1"/>
            <p:nvPr/>
          </p:nvSpPr>
          <p:spPr>
            <a:xfrm>
              <a:off x="5276103" y="2417403"/>
              <a:ext cx="5412868"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 flask found in the </a:t>
              </a:r>
              <a:r>
                <a:rPr lang="en-GB" sz="1400" dirty="0" err="1">
                  <a:latin typeface="Linkpen 17a Print" panose="03050602060000000000" pitchFamily="66" charset="77"/>
                </a:rPr>
                <a:t>Meols</a:t>
              </a:r>
              <a:r>
                <a:rPr lang="en-GB" sz="1400" dirty="0">
                  <a:latin typeface="Linkpen 17a Print" panose="03050602060000000000" pitchFamily="66" charset="77"/>
                </a:rPr>
                <a:t> area. It dates back to northern Egypt in the 6th Century.</a:t>
              </a:r>
            </a:p>
          </p:txBody>
        </p:sp>
      </p:grpSp>
    </p:spTree>
    <p:extLst>
      <p:ext uri="{BB962C8B-B14F-4D97-AF65-F5344CB8AC3E}">
        <p14:creationId xmlns:p14="http://schemas.microsoft.com/office/powerpoint/2010/main" val="267331790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fade">
                                      <p:cBhvr>
                                        <p:cTn id="11" dur="500"/>
                                        <p:tgtEl>
                                          <p:spTgt spid="8">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7D1C5C59-6070-3E8D-9035-2605D3D303FB}"/>
              </a:ext>
            </a:extLst>
          </p:cNvPr>
          <p:cNvSpPr>
            <a:spLocks noGrp="1"/>
          </p:cNvSpPr>
          <p:nvPr>
            <p:ph type="ctrTitle"/>
          </p:nvPr>
        </p:nvSpPr>
        <p:spPr>
          <a:xfrm>
            <a:off x="1524000" y="-1532002"/>
            <a:ext cx="9144000" cy="926102"/>
          </a:xfrm>
        </p:spPr>
        <p:txBody>
          <a:bodyPr/>
          <a:lstStyle/>
          <a:p>
            <a:r>
              <a:rPr lang="en-US" dirty="0"/>
              <a:t>Angles, Saxons, and Jutes</a:t>
            </a:r>
          </a:p>
        </p:txBody>
      </p:sp>
      <p:pic>
        <p:nvPicPr>
          <p:cNvPr id="10" name="Picture 9" descr="A map of Europe with different countries/regions. Arrows show the Jutes, Angles and Saxons arriving to England.">
            <a:extLst>
              <a:ext uri="{FF2B5EF4-FFF2-40B4-BE49-F238E27FC236}">
                <a16:creationId xmlns:a16="http://schemas.microsoft.com/office/drawing/2014/main" id="{6C79FE4B-BBA8-024B-BAFB-7A8AA383DE5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1421988">
            <a:off x="498723" y="808701"/>
            <a:ext cx="3969557" cy="2869526"/>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4629728" y="564142"/>
            <a:ext cx="2932543" cy="3381695"/>
          </a:xfrm>
          <a:prstGeom prst="rect">
            <a:avLst/>
          </a:prstGeom>
          <a:noFill/>
        </p:spPr>
        <p:txBody>
          <a:bodyPr wrap="square">
            <a:spAutoFit/>
          </a:bodyPr>
          <a:lstStyle/>
          <a:p>
            <a:pPr>
              <a:lnSpc>
                <a:spcPct val="150000"/>
              </a:lnSpc>
            </a:pPr>
            <a:r>
              <a:rPr lang="en-GB" dirty="0">
                <a:latin typeface="Linkpen 17a Print" panose="03050602060000000000" pitchFamily="66" charset="77"/>
              </a:rPr>
              <a:t>After the departure of the Romans in AD 410, The Angles, Saxons and Jutes arrived in Britain from what is now Denmark and Germany. </a:t>
            </a:r>
          </a:p>
        </p:txBody>
      </p:sp>
      <p:sp>
        <p:nvSpPr>
          <p:cNvPr id="12" name="TextBox 11">
            <a:extLst>
              <a:ext uri="{FF2B5EF4-FFF2-40B4-BE49-F238E27FC236}">
                <a16:creationId xmlns:a16="http://schemas.microsoft.com/office/drawing/2014/main" id="{E7484F2C-DA56-14DE-1F37-206D050930F7}"/>
              </a:ext>
            </a:extLst>
          </p:cNvPr>
          <p:cNvSpPr txBox="1"/>
          <p:nvPr/>
        </p:nvSpPr>
        <p:spPr>
          <a:xfrm>
            <a:off x="474772" y="4274139"/>
            <a:ext cx="7008286" cy="1719702"/>
          </a:xfrm>
          <a:prstGeom prst="rect">
            <a:avLst/>
          </a:prstGeom>
          <a:noFill/>
        </p:spPr>
        <p:txBody>
          <a:bodyPr wrap="square">
            <a:spAutoFit/>
          </a:bodyPr>
          <a:lstStyle/>
          <a:p>
            <a:pPr>
              <a:lnSpc>
                <a:spcPct val="150000"/>
              </a:lnSpc>
            </a:pPr>
            <a:r>
              <a:rPr lang="en-GB" dirty="0">
                <a:latin typeface="Linkpen 17a Print" panose="03050602060000000000" pitchFamily="66" charset="77"/>
              </a:rPr>
              <a:t>Over the next couple of hundred years, they established the Anglo-Saxon kingdoms. There were seven main kingdoms: Northumbria, Mercia, East Anglia, Essex, Kent, Sussex and Wessex.</a:t>
            </a:r>
          </a:p>
        </p:txBody>
      </p:sp>
      <p:grpSp>
        <p:nvGrpSpPr>
          <p:cNvPr id="11" name="Group 10" descr="A map of the UK and Ireland, England is highlighted with Mercia, Northumbria, East Anglia, Wessex, Essex, Kent, and Sussex. A caption says Birkenhead would have been in the Kingdom of Mercia.">
            <a:extLst>
              <a:ext uri="{FF2B5EF4-FFF2-40B4-BE49-F238E27FC236}">
                <a16:creationId xmlns:a16="http://schemas.microsoft.com/office/drawing/2014/main" id="{334F1EF3-082C-58FC-0A45-6EB90A33D49E}"/>
              </a:ext>
            </a:extLst>
          </p:cNvPr>
          <p:cNvGrpSpPr/>
          <p:nvPr/>
        </p:nvGrpSpPr>
        <p:grpSpPr>
          <a:xfrm>
            <a:off x="7401580" y="350676"/>
            <a:ext cx="4596627" cy="6187284"/>
            <a:chOff x="7530309" y="294484"/>
            <a:chExt cx="4596627" cy="6187284"/>
          </a:xfrm>
        </p:grpSpPr>
        <p:pic>
          <p:nvPicPr>
            <p:cNvPr id="9" name="Picture 8" descr="A map of the UK and Ireland, England is highlighted with Mercia, Northumbria, East Anglia, Wessex, Essex, Kent, and Sussex.">
              <a:extLst>
                <a:ext uri="{FF2B5EF4-FFF2-40B4-BE49-F238E27FC236}">
                  <a16:creationId xmlns:a16="http://schemas.microsoft.com/office/drawing/2014/main" id="{C0F2B44B-2315-7384-D012-A1ED4595BEF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22408">
              <a:off x="7530309" y="294484"/>
              <a:ext cx="4596627" cy="6187284"/>
            </a:xfrm>
            <a:prstGeom prst="rect">
              <a:avLst/>
            </a:prstGeom>
          </p:spPr>
        </p:pic>
        <p:sp>
          <p:nvSpPr>
            <p:cNvPr id="3" name="TextBox 2">
              <a:extLst>
                <a:ext uri="{FF2B5EF4-FFF2-40B4-BE49-F238E27FC236}">
                  <a16:creationId xmlns:a16="http://schemas.microsoft.com/office/drawing/2014/main" id="{0E828D23-9652-3BDD-5E11-36CA0B695104}"/>
                </a:ext>
              </a:extLst>
            </p:cNvPr>
            <p:cNvSpPr txBox="1"/>
            <p:nvPr/>
          </p:nvSpPr>
          <p:spPr>
            <a:xfrm rot="172425">
              <a:off x="7918914" y="4544838"/>
              <a:ext cx="3567458" cy="1304203"/>
            </a:xfrm>
            <a:prstGeom prst="rect">
              <a:avLst/>
            </a:prstGeom>
            <a:noFill/>
          </p:spPr>
          <p:txBody>
            <a:bodyPr wrap="square">
              <a:spAutoFit/>
            </a:bodyPr>
            <a:lstStyle/>
            <a:p>
              <a:pPr algn="ctr">
                <a:lnSpc>
                  <a:spcPct val="150000"/>
                </a:lnSpc>
              </a:pPr>
              <a:r>
                <a:rPr lang="en-GB" dirty="0">
                  <a:latin typeface="Linkpen 17a Print" panose="03050602060000000000" pitchFamily="66" charset="77"/>
                </a:rPr>
                <a:t>Birkenhead would have been in the kingdom of </a:t>
              </a:r>
              <a:r>
                <a:rPr lang="en-GB" b="1" dirty="0">
                  <a:latin typeface="Linkpen 17a Print" panose="03050602060000000000" pitchFamily="66" charset="77"/>
                </a:rPr>
                <a:t>Mercia</a:t>
              </a:r>
              <a:r>
                <a:rPr lang="en-GB" dirty="0">
                  <a:latin typeface="Linkpen 17a Print" panose="03050602060000000000" pitchFamily="66" charset="77"/>
                </a:rPr>
                <a:t>.</a:t>
              </a:r>
            </a:p>
          </p:txBody>
        </p:sp>
      </p:grpSp>
      <p:pic>
        <p:nvPicPr>
          <p:cNvPr id="2" name="Picture 1">
            <a:extLst>
              <a:ext uri="{FF2B5EF4-FFF2-40B4-BE49-F238E27FC236}">
                <a16:creationId xmlns:a16="http://schemas.microsoft.com/office/drawing/2014/main" id="{C579F29A-62D8-1221-00BC-92C0484B795F}"/>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505662" y="0"/>
            <a:ext cx="1686338" cy="1489428"/>
          </a:xfrm>
          <a:prstGeom prst="rect">
            <a:avLst/>
          </a:prstGeom>
        </p:spPr>
      </p:pic>
    </p:spTree>
    <p:extLst>
      <p:ext uri="{BB962C8B-B14F-4D97-AF65-F5344CB8AC3E}">
        <p14:creationId xmlns:p14="http://schemas.microsoft.com/office/powerpoint/2010/main" val="39948376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par>
                                <p:cTn id="8" presetID="2" presetClass="entr" presetSubtype="1" decel="5000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1000" fill="hold"/>
                                        <p:tgtEl>
                                          <p:spTgt spid="10"/>
                                        </p:tgtEl>
                                        <p:attrNameLst>
                                          <p:attrName>ppt_x</p:attrName>
                                        </p:attrNameLst>
                                      </p:cBhvr>
                                      <p:tavLst>
                                        <p:tav tm="0">
                                          <p:val>
                                            <p:strVal val="#ppt_x"/>
                                          </p:val>
                                        </p:tav>
                                        <p:tav tm="100000">
                                          <p:val>
                                            <p:strVal val="#ppt_x"/>
                                          </p:val>
                                        </p:tav>
                                      </p:tavLst>
                                    </p:anim>
                                    <p:anim calcmode="lin" valueType="num">
                                      <p:cBhvr additive="base">
                                        <p:cTn id="11" dur="1000" fill="hold"/>
                                        <p:tgtEl>
                                          <p:spTgt spid="10"/>
                                        </p:tgtEl>
                                        <p:attrNameLst>
                                          <p:attrName>ppt_y</p:attrName>
                                        </p:attrNameLst>
                                      </p:cBhvr>
                                      <p:tavLst>
                                        <p:tav tm="0">
                                          <p:val>
                                            <p:strVal val="0-#ppt_h/2"/>
                                          </p:val>
                                        </p:tav>
                                        <p:tav tm="100000">
                                          <p:val>
                                            <p:strVal val="#ppt_y"/>
                                          </p:val>
                                        </p:tav>
                                      </p:tavLst>
                                    </p:anim>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fade">
                                      <p:cBhvr>
                                        <p:cTn id="15" dur="500"/>
                                        <p:tgtEl>
                                          <p:spTgt spid="12">
                                            <p:txEl>
                                              <p:pRg st="0" end="0"/>
                                            </p:txEl>
                                          </p:spTgt>
                                        </p:tgtEl>
                                      </p:cBhvr>
                                    </p:animEffect>
                                  </p:childTnLst>
                                </p:cTn>
                              </p:par>
                            </p:childTnLst>
                          </p:cTn>
                        </p:par>
                        <p:par>
                          <p:cTn id="16" fill="hold">
                            <p:stCondLst>
                              <p:cond delay="1500"/>
                            </p:stCondLst>
                            <p:childTnLst>
                              <p:par>
                                <p:cTn id="17" presetID="2" presetClass="entr" presetSubtype="2" decel="5000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000" fill="hold"/>
                                        <p:tgtEl>
                                          <p:spTgt spid="11"/>
                                        </p:tgtEl>
                                        <p:attrNameLst>
                                          <p:attrName>ppt_x</p:attrName>
                                        </p:attrNameLst>
                                      </p:cBhvr>
                                      <p:tavLst>
                                        <p:tav tm="0">
                                          <p:val>
                                            <p:strVal val="1+#ppt_w/2"/>
                                          </p:val>
                                        </p:tav>
                                        <p:tav tm="100000">
                                          <p:val>
                                            <p:strVal val="#ppt_x"/>
                                          </p:val>
                                        </p:tav>
                                      </p:tavLst>
                                    </p:anim>
                                    <p:anim calcmode="lin" valueType="num">
                                      <p:cBhvr additive="base">
                                        <p:cTn id="20" dur="10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allAtOnce"/>
      <p:bldP spid="12" grpId="0" uiExpand="1"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2B8DDABC-242E-1FC0-D529-345E5078693A}"/>
              </a:ext>
            </a:extLst>
          </p:cNvPr>
          <p:cNvSpPr>
            <a:spLocks noGrp="1"/>
          </p:cNvSpPr>
          <p:nvPr>
            <p:ph type="ctrTitle"/>
          </p:nvPr>
        </p:nvSpPr>
        <p:spPr>
          <a:xfrm>
            <a:off x="1524000" y="-1439465"/>
            <a:ext cx="9144000" cy="1009483"/>
          </a:xfrm>
        </p:spPr>
        <p:txBody>
          <a:bodyPr/>
          <a:lstStyle/>
          <a:p>
            <a:r>
              <a:rPr lang="en-US" dirty="0"/>
              <a:t>Vikings</a:t>
            </a:r>
          </a:p>
        </p:txBody>
      </p:sp>
      <p:sp>
        <p:nvSpPr>
          <p:cNvPr id="8" name="TextBox 7">
            <a:extLst>
              <a:ext uri="{FF2B5EF4-FFF2-40B4-BE49-F238E27FC236}">
                <a16:creationId xmlns:a16="http://schemas.microsoft.com/office/drawing/2014/main" id="{D865BA71-9D09-29EE-229D-D2C900EC273E}"/>
              </a:ext>
            </a:extLst>
          </p:cNvPr>
          <p:cNvSpPr txBox="1"/>
          <p:nvPr/>
        </p:nvSpPr>
        <p:spPr>
          <a:xfrm>
            <a:off x="413330" y="513340"/>
            <a:ext cx="6559569" cy="5459187"/>
          </a:xfrm>
          <a:prstGeom prst="rect">
            <a:avLst/>
          </a:prstGeom>
          <a:noFill/>
        </p:spPr>
        <p:txBody>
          <a:bodyPr wrap="square">
            <a:spAutoFit/>
          </a:bodyPr>
          <a:lstStyle/>
          <a:p>
            <a:pPr>
              <a:lnSpc>
                <a:spcPct val="150000"/>
              </a:lnSpc>
            </a:pPr>
            <a:r>
              <a:rPr lang="en-GB" dirty="0">
                <a:latin typeface="Linkpen 17a Print" panose="03050602060000000000" pitchFamily="66" charset="77"/>
              </a:rPr>
              <a:t>The peninsula in which Birkenhead is located, played an important part in the Viking and Anglo-Saxon’s advancement into Britain.</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Vikings would have sailed around the northernmost tip of the UK and south towards the Irish Sea. A group led by a Viking named </a:t>
            </a:r>
            <a:r>
              <a:rPr lang="en-GB" dirty="0" err="1">
                <a:latin typeface="Linkpen 17a Print" panose="03050602060000000000" pitchFamily="66" charset="77"/>
              </a:rPr>
              <a:t>Ingimund</a:t>
            </a:r>
            <a:r>
              <a:rPr lang="en-GB" dirty="0">
                <a:latin typeface="Linkpen 17a Print" panose="03050602060000000000" pitchFamily="66" charset="77"/>
              </a:rPr>
              <a:t>, continued to use the port in </a:t>
            </a:r>
            <a:r>
              <a:rPr lang="en-GB" dirty="0" err="1">
                <a:latin typeface="Linkpen 17a Print" panose="03050602060000000000" pitchFamily="66" charset="77"/>
              </a:rPr>
              <a:t>Meols</a:t>
            </a:r>
            <a:r>
              <a:rPr lang="en-GB" dirty="0">
                <a:latin typeface="Linkpen 17a Print" panose="03050602060000000000" pitchFamily="66" charset="77"/>
              </a:rPr>
              <a:t>, around AD 902.</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This had a huge influence on Birkenhead as the Vikings spread out across the land establishing settlements and farmsteads.</a:t>
            </a:r>
          </a:p>
        </p:txBody>
      </p:sp>
      <p:pic>
        <p:nvPicPr>
          <p:cNvPr id="5" name="Picture 4" descr="A map of a peninsula of Merseyside where Birkenhead is located.">
            <a:extLst>
              <a:ext uri="{FF2B5EF4-FFF2-40B4-BE49-F238E27FC236}">
                <a16:creationId xmlns:a16="http://schemas.microsoft.com/office/drawing/2014/main" id="{66A9C2C4-B49B-E76F-AE49-9A61CD9253A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57564" y="411742"/>
            <a:ext cx="4694236" cy="5163660"/>
          </a:xfrm>
          <a:prstGeom prst="rect">
            <a:avLst/>
          </a:prstGeom>
        </p:spPr>
      </p:pic>
      <p:pic>
        <p:nvPicPr>
          <p:cNvPr id="2" name="Picture 1">
            <a:extLst>
              <a:ext uri="{FF2B5EF4-FFF2-40B4-BE49-F238E27FC236}">
                <a16:creationId xmlns:a16="http://schemas.microsoft.com/office/drawing/2014/main" id="{C579F29A-62D8-1221-00BC-92C0484B795F}"/>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05662" y="0"/>
            <a:ext cx="1686338" cy="1489428"/>
          </a:xfrm>
          <a:prstGeom prst="rect">
            <a:avLst/>
          </a:prstGeom>
        </p:spPr>
      </p:pic>
      <p:sp>
        <p:nvSpPr>
          <p:cNvPr id="14" name="Oval 13" descr="A circle highlighting Meals at the top of the peninsula.">
            <a:extLst>
              <a:ext uri="{FF2B5EF4-FFF2-40B4-BE49-F238E27FC236}">
                <a16:creationId xmlns:a16="http://schemas.microsoft.com/office/drawing/2014/main" id="{FF515F24-6694-B800-5862-678B5E5C4566}"/>
              </a:ext>
            </a:extLst>
          </p:cNvPr>
          <p:cNvSpPr/>
          <p:nvPr/>
        </p:nvSpPr>
        <p:spPr>
          <a:xfrm>
            <a:off x="7346241" y="1288904"/>
            <a:ext cx="1009483" cy="1009483"/>
          </a:xfrm>
          <a:prstGeom prst="ellipse">
            <a:avLst/>
          </a:prstGeom>
          <a:solidFill>
            <a:srgbClr val="FAB721">
              <a:alpha val="38657"/>
            </a:srgbClr>
          </a:solidFill>
          <a:ln w="38100">
            <a:solidFill>
              <a:srgbClr val="FAB7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 name="Group 5" descr="Each black dot shows evidence of Viking finds during archaeological digs.&#10;">
            <a:extLst>
              <a:ext uri="{FF2B5EF4-FFF2-40B4-BE49-F238E27FC236}">
                <a16:creationId xmlns:a16="http://schemas.microsoft.com/office/drawing/2014/main" id="{CCDCDB77-4002-4B99-7CA5-ADC2CAE2D965}"/>
              </a:ext>
            </a:extLst>
          </p:cNvPr>
          <p:cNvGrpSpPr/>
          <p:nvPr/>
        </p:nvGrpSpPr>
        <p:grpSpPr>
          <a:xfrm>
            <a:off x="7097367" y="5627241"/>
            <a:ext cx="4681303" cy="719805"/>
            <a:chOff x="5121850" y="2460130"/>
            <a:chExt cx="4681303" cy="719805"/>
          </a:xfrm>
        </p:grpSpPr>
        <p:pic>
          <p:nvPicPr>
            <p:cNvPr id="7" name="Picture 6">
              <a:extLst>
                <a:ext uri="{FF2B5EF4-FFF2-40B4-BE49-F238E27FC236}">
                  <a16:creationId xmlns:a16="http://schemas.microsoft.com/office/drawing/2014/main" id="{801027A8-16E3-97FB-D336-EE29280C350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13" name="TextBox 12">
              <a:extLst>
                <a:ext uri="{FF2B5EF4-FFF2-40B4-BE49-F238E27FC236}">
                  <a16:creationId xmlns:a16="http://schemas.microsoft.com/office/drawing/2014/main" id="{3AF3822F-E106-71DF-A1FA-49402A32EB92}"/>
                </a:ext>
              </a:extLst>
            </p:cNvPr>
            <p:cNvSpPr txBox="1"/>
            <p:nvPr/>
          </p:nvSpPr>
          <p:spPr>
            <a:xfrm>
              <a:off x="5309969" y="2468202"/>
              <a:ext cx="4493184"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Each black dot shows evidence of Viking finds during archaeological digs.</a:t>
              </a:r>
            </a:p>
          </p:txBody>
        </p:sp>
      </p:grpSp>
    </p:spTree>
    <p:extLst>
      <p:ext uri="{BB962C8B-B14F-4D97-AF65-F5344CB8AC3E}">
        <p14:creationId xmlns:p14="http://schemas.microsoft.com/office/powerpoint/2010/main" val="25150275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21" presetClass="entr" presetSubtype="1"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heel(1)">
                                      <p:cBhvr>
                                        <p:cTn id="19" dur="1000"/>
                                        <p:tgtEl>
                                          <p:spTgt spid="14"/>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Effect transition="in" filter="fade">
                                      <p:cBhvr>
                                        <p:cTn id="23" dur="500"/>
                                        <p:tgtEl>
                                          <p:spTgt spid="8">
                                            <p:txEl>
                                              <p:pRg st="4" end="4"/>
                                            </p:txEl>
                                          </p:spTgt>
                                        </p:tgtEl>
                                      </p:cBhvr>
                                    </p:animEffect>
                                  </p:childTnLst>
                                </p:cTn>
                              </p:par>
                            </p:childTnLst>
                          </p:cTn>
                        </p:par>
                        <p:par>
                          <p:cTn id="24" fill="hold">
                            <p:stCondLst>
                              <p:cond delay="3000"/>
                            </p:stCondLst>
                            <p:childTnLst>
                              <p:par>
                                <p:cTn id="25" presetID="10"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allAtOnce"/>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9246767-471F-1399-D375-D37777821515}"/>
              </a:ext>
            </a:extLst>
          </p:cNvPr>
          <p:cNvSpPr>
            <a:spLocks noGrp="1"/>
          </p:cNvSpPr>
          <p:nvPr>
            <p:ph type="ctrTitle"/>
          </p:nvPr>
        </p:nvSpPr>
        <p:spPr>
          <a:xfrm>
            <a:off x="1524000" y="-1526575"/>
            <a:ext cx="9144000" cy="1163578"/>
          </a:xfrm>
        </p:spPr>
        <p:txBody>
          <a:bodyPr/>
          <a:lstStyle/>
          <a:p>
            <a:r>
              <a:rPr lang="en-US" dirty="0" err="1"/>
              <a:t>Thingwall</a:t>
            </a:r>
            <a:endParaRPr lang="en-US" dirty="0"/>
          </a:p>
        </p:txBody>
      </p:sp>
      <p:sp>
        <p:nvSpPr>
          <p:cNvPr id="4" name="Rectangle 3" descr="A photograph of a road sign that said Thingswall, þing vollr, Old Norse: Assembly Field.">
            <a:extLst>
              <a:ext uri="{FF2B5EF4-FFF2-40B4-BE49-F238E27FC236}">
                <a16:creationId xmlns:a16="http://schemas.microsoft.com/office/drawing/2014/main" id="{2BAD4DBA-D670-2216-2E19-2DF05A997A71}"/>
              </a:ext>
            </a:extLst>
          </p:cNvPr>
          <p:cNvSpPr/>
          <p:nvPr/>
        </p:nvSpPr>
        <p:spPr>
          <a:xfrm>
            <a:off x="113891" y="139700"/>
            <a:ext cx="6640870" cy="65786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74BFEBAA-E323-03D9-0B40-69F697714D32}"/>
              </a:ext>
            </a:extLst>
          </p:cNvPr>
          <p:cNvSpPr txBox="1"/>
          <p:nvPr/>
        </p:nvSpPr>
        <p:spPr>
          <a:xfrm>
            <a:off x="7065817" y="863195"/>
            <a:ext cx="4668983" cy="4768613"/>
          </a:xfrm>
          <a:prstGeom prst="rect">
            <a:avLst/>
          </a:prstGeom>
          <a:noFill/>
        </p:spPr>
        <p:txBody>
          <a:bodyPr wrap="square">
            <a:spAutoFit/>
          </a:bodyPr>
          <a:lstStyle/>
          <a:p>
            <a:pPr>
              <a:lnSpc>
                <a:spcPct val="150000"/>
              </a:lnSpc>
            </a:pPr>
            <a:r>
              <a:rPr lang="en-GB" sz="1700" dirty="0">
                <a:latin typeface="Linkpen 17a Print" panose="03050602060000000000" pitchFamily="66" charset="77"/>
              </a:rPr>
              <a:t>The area became home to an important Viking community and was one of, if not the largest, in Britain at that time.</a:t>
            </a:r>
          </a:p>
          <a:p>
            <a:pPr>
              <a:lnSpc>
                <a:spcPct val="150000"/>
              </a:lnSpc>
            </a:pPr>
            <a:endParaRPr lang="en-GB" sz="1700" dirty="0">
              <a:latin typeface="Linkpen 17a Print" panose="03050602060000000000" pitchFamily="66" charset="77"/>
            </a:endParaRPr>
          </a:p>
          <a:p>
            <a:pPr>
              <a:lnSpc>
                <a:spcPct val="150000"/>
              </a:lnSpc>
            </a:pPr>
            <a:r>
              <a:rPr lang="en-GB" sz="1700" dirty="0">
                <a:latin typeface="Linkpen 17a Print" panose="03050602060000000000" pitchFamily="66" charset="77"/>
              </a:rPr>
              <a:t>They even set up their own version of a parliament, in an area today called </a:t>
            </a:r>
            <a:r>
              <a:rPr lang="en-GB" sz="1700" dirty="0" err="1">
                <a:latin typeface="Linkpen 17a Print" panose="03050602060000000000" pitchFamily="66" charset="77"/>
              </a:rPr>
              <a:t>Thingwall</a:t>
            </a:r>
            <a:r>
              <a:rPr lang="en-GB" sz="1700" dirty="0">
                <a:latin typeface="Linkpen 17a Print" panose="03050602060000000000" pitchFamily="66" charset="77"/>
              </a:rPr>
              <a:t>. A name which links back to this historical period, as the Vikings would gather at a meeting known as a ‘Thing’ to decide important laws.</a:t>
            </a:r>
          </a:p>
        </p:txBody>
      </p:sp>
      <p:pic>
        <p:nvPicPr>
          <p:cNvPr id="2" name="Picture 1">
            <a:extLst>
              <a:ext uri="{FF2B5EF4-FFF2-40B4-BE49-F238E27FC236}">
                <a16:creationId xmlns:a16="http://schemas.microsoft.com/office/drawing/2014/main" id="{C579F29A-62D8-1221-00BC-92C0484B795F}"/>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05662" y="5368572"/>
            <a:ext cx="1686338" cy="1489428"/>
          </a:xfrm>
          <a:prstGeom prst="rect">
            <a:avLst/>
          </a:prstGeom>
        </p:spPr>
      </p:pic>
    </p:spTree>
    <p:extLst>
      <p:ext uri="{BB962C8B-B14F-4D97-AF65-F5344CB8AC3E}">
        <p14:creationId xmlns:p14="http://schemas.microsoft.com/office/powerpoint/2010/main" val="133639186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fade">
                                      <p:cBhvr>
                                        <p:cTn id="11"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64596BF-8F8D-FD41-64DB-4B9D20B3D370}"/>
              </a:ext>
            </a:extLst>
          </p:cNvPr>
          <p:cNvSpPr>
            <a:spLocks noGrp="1"/>
          </p:cNvSpPr>
          <p:nvPr>
            <p:ph type="ctrTitle"/>
          </p:nvPr>
        </p:nvSpPr>
        <p:spPr>
          <a:xfrm>
            <a:off x="1524000" y="-1481678"/>
            <a:ext cx="9144000" cy="1111819"/>
          </a:xfrm>
        </p:spPr>
        <p:txBody>
          <a:bodyPr/>
          <a:lstStyle/>
          <a:p>
            <a:r>
              <a:rPr lang="en-US" dirty="0"/>
              <a:t>Thor’s Rock</a:t>
            </a:r>
          </a:p>
        </p:txBody>
      </p:sp>
      <p:sp>
        <p:nvSpPr>
          <p:cNvPr id="3" name="TextBox 2">
            <a:extLst>
              <a:ext uri="{FF2B5EF4-FFF2-40B4-BE49-F238E27FC236}">
                <a16:creationId xmlns:a16="http://schemas.microsoft.com/office/drawing/2014/main" id="{74BFEBAA-E323-03D9-0B40-69F697714D32}"/>
              </a:ext>
            </a:extLst>
          </p:cNvPr>
          <p:cNvSpPr txBox="1"/>
          <p:nvPr/>
        </p:nvSpPr>
        <p:spPr>
          <a:xfrm>
            <a:off x="429490" y="461414"/>
            <a:ext cx="3061856" cy="560153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Another location of importance, lays just on the border for the Birkenhead territory – Thor’s Rock.</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This huge rock formation located in </a:t>
            </a:r>
            <a:r>
              <a:rPr lang="en-GB" sz="1600" dirty="0" err="1">
                <a:latin typeface="Linkpen 17a Print" panose="03050602060000000000" pitchFamily="66" charset="77"/>
              </a:rPr>
              <a:t>Thurstaton</a:t>
            </a:r>
            <a:r>
              <a:rPr lang="en-GB" sz="1600" dirty="0">
                <a:latin typeface="Linkpen 17a Print" panose="03050602060000000000" pitchFamily="66" charset="77"/>
              </a:rPr>
              <a:t> Common, is believed to be the site where many Vikings held religious ceremonies in honour of Thor – the Nordic god of thunder.</a:t>
            </a:r>
          </a:p>
        </p:txBody>
      </p:sp>
      <p:sp>
        <p:nvSpPr>
          <p:cNvPr id="4" name="Rectangle 3" descr="A photograph of a large rock formation on grass.">
            <a:extLst>
              <a:ext uri="{FF2B5EF4-FFF2-40B4-BE49-F238E27FC236}">
                <a16:creationId xmlns:a16="http://schemas.microsoft.com/office/drawing/2014/main" id="{963BBB39-2462-9A5D-5DF0-EE85D6035D85}"/>
              </a:ext>
            </a:extLst>
          </p:cNvPr>
          <p:cNvSpPr/>
          <p:nvPr/>
        </p:nvSpPr>
        <p:spPr>
          <a:xfrm>
            <a:off x="3558389" y="139700"/>
            <a:ext cx="8457147" cy="65786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drawing of a Viking warrior with a helmet, axe on his belt, wearing chainmail.">
            <a:extLst>
              <a:ext uri="{FF2B5EF4-FFF2-40B4-BE49-F238E27FC236}">
                <a16:creationId xmlns:a16="http://schemas.microsoft.com/office/drawing/2014/main" id="{0017F817-5863-C5A9-DF5F-E16BD21F05D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10199260" y="1833895"/>
            <a:ext cx="2607857" cy="5855378"/>
          </a:xfrm>
          <a:prstGeom prst="rect">
            <a:avLst/>
          </a:prstGeom>
        </p:spPr>
      </p:pic>
      <p:pic>
        <p:nvPicPr>
          <p:cNvPr id="2" name="Picture 1">
            <a:extLst>
              <a:ext uri="{FF2B5EF4-FFF2-40B4-BE49-F238E27FC236}">
                <a16:creationId xmlns:a16="http://schemas.microsoft.com/office/drawing/2014/main" id="{C579F29A-62D8-1221-00BC-92C0484B795F}"/>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05662" y="5368572"/>
            <a:ext cx="1686338" cy="1489428"/>
          </a:xfrm>
          <a:prstGeom prst="rect">
            <a:avLst/>
          </a:prstGeom>
        </p:spPr>
      </p:pic>
    </p:spTree>
    <p:extLst>
      <p:ext uri="{BB962C8B-B14F-4D97-AF65-F5344CB8AC3E}">
        <p14:creationId xmlns:p14="http://schemas.microsoft.com/office/powerpoint/2010/main" val="114205953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2" presetClass="entr" presetSubtype="2" decel="5000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DEC46FAD-08B2-020B-40EC-CC345A1F26E9}"/>
              </a:ext>
            </a:extLst>
          </p:cNvPr>
          <p:cNvSpPr>
            <a:spLocks noGrp="1"/>
          </p:cNvSpPr>
          <p:nvPr>
            <p:ph type="ctrTitle"/>
          </p:nvPr>
        </p:nvSpPr>
        <p:spPr>
          <a:xfrm>
            <a:off x="1524000" y="-1423424"/>
            <a:ext cx="9144000" cy="1065576"/>
          </a:xfrm>
        </p:spPr>
        <p:txBody>
          <a:bodyPr/>
          <a:lstStyle/>
          <a:p>
            <a:r>
              <a:rPr lang="en-US" dirty="0"/>
              <a:t>Anglo-Saxon Discovery</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389362" y="340248"/>
            <a:ext cx="7574691" cy="739405"/>
          </a:xfrm>
          <a:prstGeom prst="rect">
            <a:avLst/>
          </a:prstGeom>
        </p:spPr>
        <p:txBody>
          <a:bodyPr vert="horz" lIns="91440" tIns="45720" rIns="91440" bIns="45720" rtlCol="0" anchor="b">
            <a:normAutofit fontScale="7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Anglo-Saxon Discovery</a:t>
            </a:r>
          </a:p>
        </p:txBody>
      </p:sp>
      <p:pic>
        <p:nvPicPr>
          <p:cNvPr id="11" name="Picture 10">
            <a:extLst>
              <a:ext uri="{FF2B5EF4-FFF2-40B4-BE49-F238E27FC236}">
                <a16:creationId xmlns:a16="http://schemas.microsoft.com/office/drawing/2014/main" id="{15B924A1-4DEB-5807-4678-0F1605BCF038}"/>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05661" y="0"/>
            <a:ext cx="1686338" cy="1489428"/>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535833" y="1324517"/>
            <a:ext cx="5386138" cy="4670509"/>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This rare find is a stone featuring Anglo-Saxon engravings. It is believed to be from the grave slab of an important Anglo-Saxon man.</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It was originally found in the grounds of </a:t>
            </a:r>
            <a:r>
              <a:rPr lang="en-GB" sz="2000" dirty="0" err="1">
                <a:latin typeface="Linkpen 17a Print" panose="03050602060000000000" pitchFamily="66" charset="77"/>
              </a:rPr>
              <a:t>Overchurch</a:t>
            </a:r>
            <a:r>
              <a:rPr lang="en-GB" sz="2000" dirty="0">
                <a:latin typeface="Linkpen 17a Print" panose="03050602060000000000" pitchFamily="66" charset="77"/>
              </a:rPr>
              <a:t> church, a church which was sadly demolished when they built Upton church.</a:t>
            </a:r>
          </a:p>
        </p:txBody>
      </p:sp>
      <p:pic>
        <p:nvPicPr>
          <p:cNvPr id="17" name="Picture 16" descr="A photo of a long and narrow stone artefact with runs carved into the surface.">
            <a:extLst>
              <a:ext uri="{FF2B5EF4-FFF2-40B4-BE49-F238E27FC236}">
                <a16:creationId xmlns:a16="http://schemas.microsoft.com/office/drawing/2014/main" id="{93E61F4F-756C-F891-42D8-5499B2CD517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202079" y="1364734"/>
            <a:ext cx="5540173" cy="2213702"/>
          </a:xfrm>
          <a:prstGeom prst="rect">
            <a:avLst/>
          </a:prstGeom>
        </p:spPr>
      </p:pic>
      <p:grpSp>
        <p:nvGrpSpPr>
          <p:cNvPr id="5" name="Group 4" descr="The runic stone is one of three found in Cheshire – making it an incredibly rare and important artefact. It confirms to us that there was also an Anglo-Saxon presence in the Wirral area during this time period.&#10;">
            <a:extLst>
              <a:ext uri="{FF2B5EF4-FFF2-40B4-BE49-F238E27FC236}">
                <a16:creationId xmlns:a16="http://schemas.microsoft.com/office/drawing/2014/main" id="{EAD0F5AD-6C0E-18B3-8F3B-F6F1584B645D}"/>
              </a:ext>
            </a:extLst>
          </p:cNvPr>
          <p:cNvGrpSpPr/>
          <p:nvPr/>
        </p:nvGrpSpPr>
        <p:grpSpPr>
          <a:xfrm>
            <a:off x="6270030" y="3618616"/>
            <a:ext cx="5504829" cy="2966197"/>
            <a:chOff x="5066429" y="2417403"/>
            <a:chExt cx="5504829" cy="2966197"/>
          </a:xfrm>
        </p:grpSpPr>
        <p:pic>
          <p:nvPicPr>
            <p:cNvPr id="2" name="Picture 1">
              <a:extLst>
                <a:ext uri="{FF2B5EF4-FFF2-40B4-BE49-F238E27FC236}">
                  <a16:creationId xmlns:a16="http://schemas.microsoft.com/office/drawing/2014/main" id="{B9A9F9E7-8856-0FFA-F238-AD9949B1E7F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5007146" y="2519413"/>
              <a:ext cx="409591" cy="291025"/>
            </a:xfrm>
            <a:prstGeom prst="rect">
              <a:avLst/>
            </a:prstGeom>
          </p:spPr>
        </p:pic>
        <p:sp>
          <p:nvSpPr>
            <p:cNvPr id="3" name="TextBox 2">
              <a:extLst>
                <a:ext uri="{FF2B5EF4-FFF2-40B4-BE49-F238E27FC236}">
                  <a16:creationId xmlns:a16="http://schemas.microsoft.com/office/drawing/2014/main" id="{31CF1836-9BC0-1A55-BB35-FBD90240428E}"/>
                </a:ext>
              </a:extLst>
            </p:cNvPr>
            <p:cNvSpPr txBox="1"/>
            <p:nvPr/>
          </p:nvSpPr>
          <p:spPr>
            <a:xfrm>
              <a:off x="5303813" y="2417403"/>
              <a:ext cx="5267445" cy="2966197"/>
            </a:xfrm>
            <a:prstGeom prst="rect">
              <a:avLst/>
            </a:prstGeom>
            <a:noFill/>
          </p:spPr>
          <p:txBody>
            <a:bodyPr wrap="square">
              <a:spAutoFit/>
            </a:bodyPr>
            <a:lstStyle/>
            <a:p>
              <a:pPr>
                <a:lnSpc>
                  <a:spcPct val="150000"/>
                </a:lnSpc>
              </a:pPr>
              <a:r>
                <a:rPr lang="en-GB" dirty="0">
                  <a:latin typeface="Linkpen 17a Print" panose="03050602060000000000" pitchFamily="66" charset="77"/>
                </a:rPr>
                <a:t>The rune stone is one of three found in Cheshire – making it an incredibly rare and important artefact. It confirms to us that there was also an Anglo-Saxon presence in the Wirral area during this time period.</a:t>
              </a:r>
            </a:p>
            <a:p>
              <a:pPr>
                <a:lnSpc>
                  <a:spcPct val="150000"/>
                </a:lnSpc>
              </a:pPr>
              <a:endParaRPr lang="en-GB" dirty="0">
                <a:latin typeface="Linkpen 17a Print" panose="03050602060000000000" pitchFamily="66" charset="77"/>
              </a:endParaRPr>
            </a:p>
          </p:txBody>
        </p:sp>
      </p:grpSp>
    </p:spTree>
    <p:extLst>
      <p:ext uri="{BB962C8B-B14F-4D97-AF65-F5344CB8AC3E}">
        <p14:creationId xmlns:p14="http://schemas.microsoft.com/office/powerpoint/2010/main" val="421430290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DF62E60A-162F-9BAE-76FD-A4EE794042CB}"/>
              </a:ext>
            </a:extLst>
          </p:cNvPr>
          <p:cNvSpPr>
            <a:spLocks noGrp="1"/>
          </p:cNvSpPr>
          <p:nvPr>
            <p:ph type="ctrTitle"/>
          </p:nvPr>
        </p:nvSpPr>
        <p:spPr>
          <a:xfrm>
            <a:off x="1524000" y="-1457051"/>
            <a:ext cx="9144000" cy="1135253"/>
          </a:xfrm>
        </p:spPr>
        <p:txBody>
          <a:bodyPr/>
          <a:lstStyle/>
          <a:p>
            <a:r>
              <a:rPr lang="en-US" dirty="0"/>
              <a:t>Farmsteads</a:t>
            </a:r>
          </a:p>
        </p:txBody>
      </p:sp>
      <p:pic>
        <p:nvPicPr>
          <p:cNvPr id="6" name="Picture 5" descr="A map of Merseyside with Birkenhead highlighted on the peninsula. There are yellow dots that represent farmsteads.">
            <a:extLst>
              <a:ext uri="{FF2B5EF4-FFF2-40B4-BE49-F238E27FC236}">
                <a16:creationId xmlns:a16="http://schemas.microsoft.com/office/drawing/2014/main" id="{BAE28D94-B5C5-E666-A584-220103BF24A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1640" y="491657"/>
            <a:ext cx="5744360" cy="4444251"/>
          </a:xfrm>
          <a:prstGeom prst="rect">
            <a:avLst/>
          </a:prstGeom>
        </p:spPr>
      </p:pic>
      <p:pic>
        <p:nvPicPr>
          <p:cNvPr id="11" name="Picture 10">
            <a:extLst>
              <a:ext uri="{FF2B5EF4-FFF2-40B4-BE49-F238E27FC236}">
                <a16:creationId xmlns:a16="http://schemas.microsoft.com/office/drawing/2014/main" id="{15B924A1-4DEB-5807-4678-0F1605BCF038}"/>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0"/>
            <a:ext cx="1686338" cy="1489428"/>
          </a:xfrm>
          <a:prstGeom prst="rect">
            <a:avLst/>
          </a:prstGeom>
        </p:spPr>
      </p:pic>
      <p:grpSp>
        <p:nvGrpSpPr>
          <p:cNvPr id="9" name="Group 8" descr="The map shows the locations of farmsteads listed within the Domesday book.">
            <a:extLst>
              <a:ext uri="{FF2B5EF4-FFF2-40B4-BE49-F238E27FC236}">
                <a16:creationId xmlns:a16="http://schemas.microsoft.com/office/drawing/2014/main" id="{AA87B8B3-8A35-B60B-F2C8-727C96AB9AB2}"/>
              </a:ext>
            </a:extLst>
          </p:cNvPr>
          <p:cNvGrpSpPr/>
          <p:nvPr/>
        </p:nvGrpSpPr>
        <p:grpSpPr>
          <a:xfrm>
            <a:off x="443267" y="5027455"/>
            <a:ext cx="5728279" cy="800219"/>
            <a:chOff x="5066429" y="2417403"/>
            <a:chExt cx="5728279" cy="800219"/>
          </a:xfrm>
        </p:grpSpPr>
        <p:pic>
          <p:nvPicPr>
            <p:cNvPr id="10" name="Picture 9">
              <a:extLst>
                <a:ext uri="{FF2B5EF4-FFF2-40B4-BE49-F238E27FC236}">
                  <a16:creationId xmlns:a16="http://schemas.microsoft.com/office/drawing/2014/main" id="{15183091-2F63-9CB6-37C3-7835A54707A0}"/>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5007146" y="2519413"/>
              <a:ext cx="409591" cy="291025"/>
            </a:xfrm>
            <a:prstGeom prst="rect">
              <a:avLst/>
            </a:prstGeom>
          </p:spPr>
        </p:pic>
        <p:sp>
          <p:nvSpPr>
            <p:cNvPr id="12" name="TextBox 11">
              <a:extLst>
                <a:ext uri="{FF2B5EF4-FFF2-40B4-BE49-F238E27FC236}">
                  <a16:creationId xmlns:a16="http://schemas.microsoft.com/office/drawing/2014/main" id="{50D274C7-B526-5C96-66FE-32A8F20ADBCF}"/>
                </a:ext>
              </a:extLst>
            </p:cNvPr>
            <p:cNvSpPr txBox="1"/>
            <p:nvPr/>
          </p:nvSpPr>
          <p:spPr>
            <a:xfrm>
              <a:off x="5303813" y="2417403"/>
              <a:ext cx="5490895"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map shows the locations of farmsteads listed within the Domesday book.</a:t>
              </a:r>
            </a:p>
          </p:txBody>
        </p:sp>
      </p:grpSp>
      <p:sp>
        <p:nvSpPr>
          <p:cNvPr id="8" name="TextBox 7">
            <a:extLst>
              <a:ext uri="{FF2B5EF4-FFF2-40B4-BE49-F238E27FC236}">
                <a16:creationId xmlns:a16="http://schemas.microsoft.com/office/drawing/2014/main" id="{D865BA71-9D09-29EE-229D-D2C900EC273E}"/>
              </a:ext>
            </a:extLst>
          </p:cNvPr>
          <p:cNvSpPr txBox="1"/>
          <p:nvPr/>
        </p:nvSpPr>
        <p:spPr>
          <a:xfrm>
            <a:off x="6243905" y="491657"/>
            <a:ext cx="5490895" cy="5874685"/>
          </a:xfrm>
          <a:prstGeom prst="rect">
            <a:avLst/>
          </a:prstGeom>
          <a:noFill/>
        </p:spPr>
        <p:txBody>
          <a:bodyPr wrap="square">
            <a:spAutoFit/>
          </a:bodyPr>
          <a:lstStyle/>
          <a:p>
            <a:pPr>
              <a:lnSpc>
                <a:spcPct val="150000"/>
              </a:lnSpc>
            </a:pPr>
            <a:r>
              <a:rPr lang="en-GB" dirty="0">
                <a:latin typeface="Linkpen 17a Print" panose="03050602060000000000" pitchFamily="66" charset="77"/>
              </a:rPr>
              <a:t>After the Battle of Hastings in 1066, Britain was ruled by the Normans and a great survey was completed known as the Domesday book.</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Birkenhead was not mentioned within the book, highlighting that the settlement had yet to be established, but nearby, many of the settlements that the Vikings had set up, were mentioned as farmsteads containing 1 – 10 households. This suggests that there was a small but growing population in the Wirral area.</a:t>
            </a:r>
          </a:p>
        </p:txBody>
      </p:sp>
    </p:spTree>
    <p:extLst>
      <p:ext uri="{BB962C8B-B14F-4D97-AF65-F5344CB8AC3E}">
        <p14:creationId xmlns:p14="http://schemas.microsoft.com/office/powerpoint/2010/main" val="37122043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animEffect transition="in" filter="fade">
                                      <p:cBhvr>
                                        <p:cTn id="11" dur="500"/>
                                        <p:tgtEl>
                                          <p:spTgt spid="8">
                                            <p:txEl>
                                              <p:pRg st="2" end="2"/>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885811A7-D5F8-7FA2-F282-2BD40C39DEF1}"/>
              </a:ext>
            </a:extLst>
          </p:cNvPr>
          <p:cNvSpPr>
            <a:spLocks noGrp="1"/>
          </p:cNvSpPr>
          <p:nvPr>
            <p:ph type="ctrTitle"/>
          </p:nvPr>
        </p:nvSpPr>
        <p:spPr>
          <a:xfrm>
            <a:off x="1524000" y="-2163454"/>
            <a:ext cx="9144000" cy="1812053"/>
          </a:xfrm>
        </p:spPr>
        <p:txBody>
          <a:bodyPr/>
          <a:lstStyle/>
          <a:p>
            <a:r>
              <a:rPr lang="en-US" dirty="0"/>
              <a:t>The story of Birkenhead as we</a:t>
            </a:r>
            <a:r>
              <a:rPr lang="en-US" baseline="0" dirty="0"/>
              <a:t> know it begins…</a:t>
            </a:r>
            <a:endParaRPr lang="en-US" dirty="0"/>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13389" y="219100"/>
            <a:ext cx="11365222"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200" dirty="0">
                <a:ln w="12700">
                  <a:noFill/>
                </a:ln>
                <a:latin typeface="Superclarendon Rg" panose="02060605060000020003" pitchFamily="18" charset="77"/>
              </a:rPr>
              <a:t>The story of Birkenhead as we know it begins…</a:t>
            </a:r>
          </a:p>
        </p:txBody>
      </p:sp>
      <p:sp>
        <p:nvSpPr>
          <p:cNvPr id="8" name="TextBox 7">
            <a:extLst>
              <a:ext uri="{FF2B5EF4-FFF2-40B4-BE49-F238E27FC236}">
                <a16:creationId xmlns:a16="http://schemas.microsoft.com/office/drawing/2014/main" id="{D865BA71-9D09-29EE-229D-D2C900EC273E}"/>
              </a:ext>
            </a:extLst>
          </p:cNvPr>
          <p:cNvSpPr txBox="1"/>
          <p:nvPr/>
        </p:nvSpPr>
        <p:spPr>
          <a:xfrm>
            <a:off x="549219" y="1224704"/>
            <a:ext cx="8968854" cy="473206"/>
          </a:xfrm>
          <a:prstGeom prst="rect">
            <a:avLst/>
          </a:prstGeom>
          <a:noFill/>
        </p:spPr>
        <p:txBody>
          <a:bodyPr wrap="square">
            <a:spAutoFit/>
          </a:bodyPr>
          <a:lstStyle/>
          <a:p>
            <a:pPr>
              <a:lnSpc>
                <a:spcPct val="150000"/>
              </a:lnSpc>
            </a:pPr>
            <a:r>
              <a:rPr lang="en-GB" dirty="0">
                <a:latin typeface="Linkpen 17a Print" panose="03050602060000000000" pitchFamily="66" charset="77"/>
              </a:rPr>
              <a:t>In 1150, a priory was founded by a man named Hamon de </a:t>
            </a:r>
            <a:r>
              <a:rPr lang="en-GB" dirty="0" err="1">
                <a:latin typeface="Linkpen 17a Print" panose="03050602060000000000" pitchFamily="66" charset="77"/>
              </a:rPr>
              <a:t>Masci</a:t>
            </a:r>
            <a:r>
              <a:rPr lang="en-GB" dirty="0">
                <a:latin typeface="Linkpen 17a Print" panose="03050602060000000000" pitchFamily="66" charset="77"/>
              </a:rPr>
              <a:t>. </a:t>
            </a:r>
          </a:p>
        </p:txBody>
      </p:sp>
      <p:sp>
        <p:nvSpPr>
          <p:cNvPr id="17" name="TextBox 16">
            <a:extLst>
              <a:ext uri="{FF2B5EF4-FFF2-40B4-BE49-F238E27FC236}">
                <a16:creationId xmlns:a16="http://schemas.microsoft.com/office/drawing/2014/main" id="{77658CC4-1A7D-4147-9B6C-DE512A183786}"/>
              </a:ext>
            </a:extLst>
          </p:cNvPr>
          <p:cNvSpPr txBox="1"/>
          <p:nvPr/>
        </p:nvSpPr>
        <p:spPr>
          <a:xfrm>
            <a:off x="549219" y="2102302"/>
            <a:ext cx="8442381" cy="3797193"/>
          </a:xfrm>
          <a:prstGeom prst="rect">
            <a:avLst/>
          </a:prstGeom>
          <a:noFill/>
        </p:spPr>
        <p:txBody>
          <a:bodyPr wrap="square">
            <a:spAutoFit/>
          </a:bodyPr>
          <a:lstStyle/>
          <a:p>
            <a:pPr>
              <a:lnSpc>
                <a:spcPct val="150000"/>
              </a:lnSpc>
            </a:pPr>
            <a:r>
              <a:rPr lang="en-GB" dirty="0">
                <a:latin typeface="Linkpen 17a Print" panose="03050602060000000000" pitchFamily="66" charset="77"/>
              </a:rPr>
              <a:t>This was the turning point in Birkenhead’s journey to becoming an established settlement within the Wirral peninsula. The population of Britain was highly religious during this period, and the Priory would have been an important holy site.</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A small hamlet would have developed around the priory, and it even had a royal visitor when King Edward I stayed at the site in 1277.</a:t>
            </a:r>
          </a:p>
        </p:txBody>
      </p:sp>
      <p:pic>
        <p:nvPicPr>
          <p:cNvPr id="16" name="Picture 15" descr="A drawing of a monk with a back robe, his arms are tucked into his sleeves.">
            <a:extLst>
              <a:ext uri="{FF2B5EF4-FFF2-40B4-BE49-F238E27FC236}">
                <a16:creationId xmlns:a16="http://schemas.microsoft.com/office/drawing/2014/main" id="{14AB13AA-B28F-157C-3FA1-2354327830F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848032" y="958505"/>
            <a:ext cx="3154121" cy="7683829"/>
          </a:xfrm>
          <a:prstGeom prst="rect">
            <a:avLst/>
          </a:prstGeom>
        </p:spPr>
      </p:pic>
      <p:pic>
        <p:nvPicPr>
          <p:cNvPr id="11" name="Picture 10">
            <a:extLst>
              <a:ext uri="{FF2B5EF4-FFF2-40B4-BE49-F238E27FC236}">
                <a16:creationId xmlns:a16="http://schemas.microsoft.com/office/drawing/2014/main" id="{15B924A1-4DEB-5807-4678-0F1605BCF038}"/>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05661" y="5367130"/>
            <a:ext cx="1686338" cy="1489428"/>
          </a:xfrm>
          <a:prstGeom prst="rect">
            <a:avLst/>
          </a:prstGeom>
        </p:spPr>
      </p:pic>
    </p:spTree>
    <p:extLst>
      <p:ext uri="{BB962C8B-B14F-4D97-AF65-F5344CB8AC3E}">
        <p14:creationId xmlns:p14="http://schemas.microsoft.com/office/powerpoint/2010/main" val="128602858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2" presetClass="entr" presetSubtype="2" decel="5000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1000" fill="hold"/>
                                        <p:tgtEl>
                                          <p:spTgt spid="16"/>
                                        </p:tgtEl>
                                        <p:attrNameLst>
                                          <p:attrName>ppt_x</p:attrName>
                                        </p:attrNameLst>
                                      </p:cBhvr>
                                      <p:tavLst>
                                        <p:tav tm="0">
                                          <p:val>
                                            <p:strVal val="1+#ppt_w/2"/>
                                          </p:val>
                                        </p:tav>
                                        <p:tav tm="100000">
                                          <p:val>
                                            <p:strVal val="#ppt_x"/>
                                          </p:val>
                                        </p:tav>
                                      </p:tavLst>
                                    </p:anim>
                                    <p:anim calcmode="lin" valueType="num">
                                      <p:cBhvr additive="base">
                                        <p:cTn id="16" dur="1000" fill="hold"/>
                                        <p:tgtEl>
                                          <p:spTgt spid="16"/>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17">
                                            <p:txEl>
                                              <p:pRg st="0" end="0"/>
                                            </p:txEl>
                                          </p:spTgt>
                                        </p:tgtEl>
                                        <p:attrNameLst>
                                          <p:attrName>style.visibility</p:attrName>
                                        </p:attrNameLst>
                                      </p:cBhvr>
                                      <p:to>
                                        <p:strVal val="visible"/>
                                      </p:to>
                                    </p:set>
                                    <p:animEffect transition="in" filter="fade">
                                      <p:cBhvr>
                                        <p:cTn id="20" dur="500"/>
                                        <p:tgtEl>
                                          <p:spTgt spid="17">
                                            <p:txEl>
                                              <p:pRg st="0" end="0"/>
                                            </p:txEl>
                                          </p:spTgt>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17">
                                            <p:txEl>
                                              <p:pRg st="2" end="2"/>
                                            </p:txEl>
                                          </p:spTgt>
                                        </p:tgtEl>
                                        <p:attrNameLst>
                                          <p:attrName>style.visibility</p:attrName>
                                        </p:attrNameLst>
                                      </p:cBhvr>
                                      <p:to>
                                        <p:strVal val="visible"/>
                                      </p:to>
                                    </p:set>
                                    <p:animEffect transition="in" filter="fade">
                                      <p:cBhvr>
                                        <p:cTn id="24" dur="500"/>
                                        <p:tgtEl>
                                          <p:spTgt spid="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P spid="17" grpId="0" uiExpand="1"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FB54C99-514C-9743-3301-6B46F11189DE}"/>
              </a:ext>
            </a:extLst>
          </p:cNvPr>
          <p:cNvSpPr>
            <a:spLocks noGrp="1"/>
          </p:cNvSpPr>
          <p:nvPr>
            <p:ph type="ctrTitle"/>
          </p:nvPr>
        </p:nvSpPr>
        <p:spPr>
          <a:xfrm>
            <a:off x="1524000" y="-2207297"/>
            <a:ext cx="9144000" cy="1755251"/>
          </a:xfrm>
        </p:spPr>
        <p:txBody>
          <a:bodyPr>
            <a:normAutofit/>
          </a:bodyPr>
          <a:lstStyle/>
          <a:p>
            <a:r>
              <a:rPr lang="en-US" dirty="0"/>
              <a:t>What was Birkenhead like before the 19</a:t>
            </a:r>
            <a:r>
              <a:rPr lang="en-US" baseline="30000" dirty="0"/>
              <a:t>th</a:t>
            </a:r>
            <a:r>
              <a:rPr lang="en-US" dirty="0"/>
              <a:t> century</a:t>
            </a:r>
            <a:r>
              <a:rPr lang="en-US" baseline="0" dirty="0"/>
              <a:t> </a:t>
            </a:r>
            <a:endParaRPr lang="en-US" dirty="0"/>
          </a:p>
        </p:txBody>
      </p:sp>
      <p:grpSp>
        <p:nvGrpSpPr>
          <p:cNvPr id="14" name="Group 13" descr="Who settled in the area?&#10;">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29D932F-C3B1-0326-BE7B-8610BF323246}"/>
                </a:ext>
              </a:extLst>
            </p:cNvPr>
            <p:cNvSpPr txBox="1"/>
            <p:nvPr/>
          </p:nvSpPr>
          <p:spPr>
            <a:xfrm>
              <a:off x="993512" y="1068298"/>
              <a:ext cx="454767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Who settled in the area?</a:t>
              </a:r>
            </a:p>
          </p:txBody>
        </p:sp>
      </p:grpSp>
      <p:grpSp>
        <p:nvGrpSpPr>
          <p:cNvPr id="17" name="Group 16" descr="What important items were found?&#10;">
            <a:extLst>
              <a:ext uri="{FF2B5EF4-FFF2-40B4-BE49-F238E27FC236}">
                <a16:creationId xmlns:a16="http://schemas.microsoft.com/office/drawing/2014/main" id="{BB0FF705-DCA4-D69D-7529-B87E64C26D5B}"/>
              </a:ext>
            </a:extLst>
          </p:cNvPr>
          <p:cNvGrpSpPr/>
          <p:nvPr/>
        </p:nvGrpSpPr>
        <p:grpSpPr>
          <a:xfrm>
            <a:off x="6164879" y="454349"/>
            <a:ext cx="5498354" cy="2123658"/>
            <a:chOff x="6164879" y="454349"/>
            <a:chExt cx="5498354" cy="2123658"/>
          </a:xfrm>
        </p:grpSpPr>
        <p:sp>
          <p:nvSpPr>
            <p:cNvPr id="18" name="Rectangle 17">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BD5A7856-FA7B-07BE-9968-EF291D5E4E6D}"/>
                </a:ext>
              </a:extLst>
            </p:cNvPr>
            <p:cNvSpPr txBox="1"/>
            <p:nvPr/>
          </p:nvSpPr>
          <p:spPr>
            <a:xfrm>
              <a:off x="6640216" y="1068298"/>
              <a:ext cx="454767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What important items were found?</a:t>
              </a:r>
            </a:p>
          </p:txBody>
        </p:sp>
      </p:grpSp>
      <p:sp>
        <p:nvSpPr>
          <p:cNvPr id="11" name="TextBox 10">
            <a:extLst>
              <a:ext uri="{FF2B5EF4-FFF2-40B4-BE49-F238E27FC236}">
                <a16:creationId xmlns:a16="http://schemas.microsoft.com/office/drawing/2014/main" id="{C9DE474D-C648-979F-EEEB-3C7D530F59E7}"/>
              </a:ext>
            </a:extLst>
          </p:cNvPr>
          <p:cNvSpPr txBox="1"/>
          <p:nvPr/>
        </p:nvSpPr>
        <p:spPr>
          <a:xfrm>
            <a:off x="1565771" y="2753413"/>
            <a:ext cx="8977538" cy="1077218"/>
          </a:xfrm>
          <a:prstGeom prst="rect">
            <a:avLst/>
          </a:prstGeom>
          <a:noFill/>
        </p:spPr>
        <p:txBody>
          <a:bodyPr wrap="square">
            <a:spAutoFit/>
          </a:bodyPr>
          <a:lstStyle/>
          <a:p>
            <a:pPr algn="ctr"/>
            <a:r>
              <a:rPr lang="en-GB" sz="3200" dirty="0">
                <a:solidFill>
                  <a:srgbClr val="FAB721"/>
                </a:solidFill>
                <a:latin typeface="Superclarendon Rg" panose="02000505080000020003" pitchFamily="2" charset="77"/>
              </a:rPr>
              <a:t>What was Birkenhead and the Wirral like before the 19th century?</a:t>
            </a:r>
          </a:p>
        </p:txBody>
      </p:sp>
      <p:grpSp>
        <p:nvGrpSpPr>
          <p:cNvPr id="20" name="Group 19" descr="What does evidence tell us about the different time periods?">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5EF4A7-564C-1CBB-1B83-6B35573A35B4}"/>
                </a:ext>
              </a:extLst>
            </p:cNvPr>
            <p:cNvSpPr txBox="1"/>
            <p:nvPr/>
          </p:nvSpPr>
          <p:spPr>
            <a:xfrm>
              <a:off x="648701" y="4453875"/>
              <a:ext cx="523729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What does evidence tell us about the different time periods?</a:t>
              </a:r>
            </a:p>
          </p:txBody>
        </p:sp>
      </p:grpSp>
      <p:grpSp>
        <p:nvGrpSpPr>
          <p:cNvPr id="23" name="Group 22" descr="What happened during the timeline?&#10;">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42127DB-E600-D7E0-5A94-1FF7F7902DCB}"/>
                </a:ext>
              </a:extLst>
            </p:cNvPr>
            <p:cNvSpPr txBox="1"/>
            <p:nvPr/>
          </p:nvSpPr>
          <p:spPr>
            <a:xfrm>
              <a:off x="6640215" y="4653930"/>
              <a:ext cx="454767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What happened during the timeline?</a:t>
              </a:r>
            </a:p>
          </p:txBody>
        </p:sp>
      </p:grpSp>
      <p:pic>
        <p:nvPicPr>
          <p:cNvPr id="3" name="Picture 2">
            <a:extLst>
              <a:ext uri="{FF2B5EF4-FFF2-40B4-BE49-F238E27FC236}">
                <a16:creationId xmlns:a16="http://schemas.microsoft.com/office/drawing/2014/main" id="{5AE70FC6-5F4E-3F01-FC90-1B58898C62C4}"/>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05661" y="5367130"/>
            <a:ext cx="1686338" cy="1489428"/>
          </a:xfrm>
          <a:prstGeom prst="rect">
            <a:avLst/>
          </a:prstGeom>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D0CD4170-09C8-68C4-C429-ECF8DCC02D6E}"/>
              </a:ext>
            </a:extLst>
          </p:cNvPr>
          <p:cNvSpPr>
            <a:spLocks noGrp="1"/>
          </p:cNvSpPr>
          <p:nvPr>
            <p:ph type="ctrTitle"/>
          </p:nvPr>
        </p:nvSpPr>
        <p:spPr>
          <a:xfrm>
            <a:off x="1524000" y="-1708404"/>
            <a:ext cx="9144000" cy="1170049"/>
          </a:xfrm>
        </p:spPr>
        <p:txBody>
          <a:bodyPr/>
          <a:lstStyle/>
          <a:p>
            <a:r>
              <a:rPr lang="en-US" dirty="0"/>
              <a:t>The first ferry</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13389" y="376496"/>
            <a:ext cx="4837484"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The First Ferry</a:t>
            </a:r>
          </a:p>
        </p:txBody>
      </p:sp>
      <p:pic>
        <p:nvPicPr>
          <p:cNvPr id="11" name="Picture 10">
            <a:extLst>
              <a:ext uri="{FF2B5EF4-FFF2-40B4-BE49-F238E27FC236}">
                <a16:creationId xmlns:a16="http://schemas.microsoft.com/office/drawing/2014/main" id="{15B924A1-4DEB-5807-4678-0F1605BCF038}"/>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806545" y="-4608"/>
            <a:ext cx="1385454" cy="1223678"/>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413389" y="1373496"/>
            <a:ext cx="11365222"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population at the time was less than 100 and the area surrounding the priory was mostly woodland. </a:t>
            </a:r>
          </a:p>
        </p:txBody>
      </p:sp>
      <p:sp>
        <p:nvSpPr>
          <p:cNvPr id="16" name="TextBox 15">
            <a:extLst>
              <a:ext uri="{FF2B5EF4-FFF2-40B4-BE49-F238E27FC236}">
                <a16:creationId xmlns:a16="http://schemas.microsoft.com/office/drawing/2014/main" id="{8A0E8502-7BA3-B405-841B-BCF24495363F}"/>
              </a:ext>
            </a:extLst>
          </p:cNvPr>
          <p:cNvSpPr txBox="1"/>
          <p:nvPr/>
        </p:nvSpPr>
        <p:spPr>
          <a:xfrm>
            <a:off x="430088" y="2027224"/>
            <a:ext cx="7148725" cy="426655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As more people started to travel from Chester to Liverpool to trade goods, they began visiting the priory and staying the night before making their way across the river by boat.</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Due to a growing population, in 1318 &amp; 1330, the monks were granted charters by the king which allowed them to run a ferry. A small building was constructed,  in what is now Water Street. It was used to store corn that was transported across the River Mersey.</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This was the first river link between Birkenhead and Liverpool and would play an important role in shaping the future growth of the town.</a:t>
            </a:r>
          </a:p>
        </p:txBody>
      </p:sp>
      <p:grpSp>
        <p:nvGrpSpPr>
          <p:cNvPr id="15" name="Group 14" descr="An illustrated depiction of the Priory.">
            <a:extLst>
              <a:ext uri="{FF2B5EF4-FFF2-40B4-BE49-F238E27FC236}">
                <a16:creationId xmlns:a16="http://schemas.microsoft.com/office/drawing/2014/main" id="{566FAD6A-D1F3-39BC-32B4-59B88CFC31F2}"/>
              </a:ext>
            </a:extLst>
          </p:cNvPr>
          <p:cNvGrpSpPr/>
          <p:nvPr/>
        </p:nvGrpSpPr>
        <p:grpSpPr>
          <a:xfrm>
            <a:off x="7747470" y="2109082"/>
            <a:ext cx="4031141" cy="2721589"/>
            <a:chOff x="7712230" y="1337780"/>
            <a:chExt cx="4031141" cy="2721589"/>
          </a:xfrm>
        </p:grpSpPr>
        <p:pic>
          <p:nvPicPr>
            <p:cNvPr id="6" name="Picture 5" descr="A drawing of a building&#10;&#10;Description automatically generated">
              <a:extLst>
                <a:ext uri="{FF2B5EF4-FFF2-40B4-BE49-F238E27FC236}">
                  <a16:creationId xmlns:a16="http://schemas.microsoft.com/office/drawing/2014/main" id="{7B7AB209-9E23-B857-001C-C882B0FFEE1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737507" y="1385455"/>
              <a:ext cx="4005864" cy="2673914"/>
            </a:xfrm>
            <a:prstGeom prst="rect">
              <a:avLst/>
            </a:prstGeom>
            <a:ln w="28575">
              <a:solidFill>
                <a:schemeClr val="tx1"/>
              </a:solidFill>
            </a:ln>
          </p:spPr>
        </p:pic>
        <p:sp>
          <p:nvSpPr>
            <p:cNvPr id="14" name="TextBox 13">
              <a:extLst>
                <a:ext uri="{FF2B5EF4-FFF2-40B4-BE49-F238E27FC236}">
                  <a16:creationId xmlns:a16="http://schemas.microsoft.com/office/drawing/2014/main" id="{5CDD0E87-EAF4-708D-D290-D592E249AAF8}"/>
                </a:ext>
              </a:extLst>
            </p:cNvPr>
            <p:cNvSpPr txBox="1"/>
            <p:nvPr/>
          </p:nvSpPr>
          <p:spPr>
            <a:xfrm>
              <a:off x="7712230" y="1337780"/>
              <a:ext cx="2780270" cy="230832"/>
            </a:xfrm>
            <a:prstGeom prst="rect">
              <a:avLst/>
            </a:prstGeom>
            <a:noFill/>
          </p:spPr>
          <p:txBody>
            <a:bodyPr wrap="square" rtlCol="0">
              <a:spAutoFit/>
            </a:bodyPr>
            <a:lstStyle/>
            <a:p>
              <a:r>
                <a:rPr lang="en-GB" sz="900" dirty="0">
                  <a:solidFill>
                    <a:schemeClr val="tx1">
                      <a:lumMod val="85000"/>
                      <a:lumOff val="15000"/>
                    </a:schemeClr>
                  </a:solidFill>
                  <a:latin typeface="Nunito" panose="02000503000000000000" pitchFamily="2" charset="77"/>
                </a:rPr>
                <a:t>© E.W Cox 1896</a:t>
              </a:r>
            </a:p>
          </p:txBody>
        </p:sp>
      </p:grpSp>
      <p:grpSp>
        <p:nvGrpSpPr>
          <p:cNvPr id="5" name="Group 4" descr="Artist's impression of how the priory would have looked during the 14th century.&#10;">
            <a:extLst>
              <a:ext uri="{FF2B5EF4-FFF2-40B4-BE49-F238E27FC236}">
                <a16:creationId xmlns:a16="http://schemas.microsoft.com/office/drawing/2014/main" id="{EAD0F5AD-6C0E-18B3-8F3B-F6F1584B645D}"/>
              </a:ext>
            </a:extLst>
          </p:cNvPr>
          <p:cNvGrpSpPr/>
          <p:nvPr/>
        </p:nvGrpSpPr>
        <p:grpSpPr>
          <a:xfrm>
            <a:off x="7747470" y="4985097"/>
            <a:ext cx="4031141" cy="1169551"/>
            <a:chOff x="5052575" y="2417403"/>
            <a:chExt cx="4031141" cy="1169551"/>
          </a:xfrm>
        </p:grpSpPr>
        <p:pic>
          <p:nvPicPr>
            <p:cNvPr id="2" name="Picture 1">
              <a:extLst>
                <a:ext uri="{FF2B5EF4-FFF2-40B4-BE49-F238E27FC236}">
                  <a16:creationId xmlns:a16="http://schemas.microsoft.com/office/drawing/2014/main" id="{B9A9F9E7-8856-0FFA-F238-AD9949B1E7F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5001878" y="2510827"/>
              <a:ext cx="350267" cy="248874"/>
            </a:xfrm>
            <a:prstGeom prst="rect">
              <a:avLst/>
            </a:prstGeom>
          </p:spPr>
        </p:pic>
        <p:sp>
          <p:nvSpPr>
            <p:cNvPr id="3" name="TextBox 2">
              <a:extLst>
                <a:ext uri="{FF2B5EF4-FFF2-40B4-BE49-F238E27FC236}">
                  <a16:creationId xmlns:a16="http://schemas.microsoft.com/office/drawing/2014/main" id="{31CF1836-9BC0-1A55-BB35-FBD90240428E}"/>
                </a:ext>
              </a:extLst>
            </p:cNvPr>
            <p:cNvSpPr txBox="1"/>
            <p:nvPr/>
          </p:nvSpPr>
          <p:spPr>
            <a:xfrm>
              <a:off x="5276102" y="2417403"/>
              <a:ext cx="3807614"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Artist's impression of how the priory would have looked during the 14th century.</a:t>
              </a:r>
            </a:p>
          </p:txBody>
        </p:sp>
      </p:grpSp>
    </p:spTree>
    <p:extLst>
      <p:ext uri="{BB962C8B-B14F-4D97-AF65-F5344CB8AC3E}">
        <p14:creationId xmlns:p14="http://schemas.microsoft.com/office/powerpoint/2010/main" val="111882229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6">
                                            <p:txEl>
                                              <p:pRg st="0" end="0"/>
                                            </p:txEl>
                                          </p:spTgt>
                                        </p:tgtEl>
                                        <p:attrNameLst>
                                          <p:attrName>style.visibility</p:attrName>
                                        </p:attrNameLst>
                                      </p:cBhvr>
                                      <p:to>
                                        <p:strVal val="visible"/>
                                      </p:to>
                                    </p:set>
                                    <p:animEffect transition="in" filter="fade">
                                      <p:cBhvr>
                                        <p:cTn id="23" dur="500"/>
                                        <p:tgtEl>
                                          <p:spTgt spid="16">
                                            <p:txEl>
                                              <p:pRg st="0" end="0"/>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6">
                                            <p:txEl>
                                              <p:pRg st="4" end="4"/>
                                            </p:txEl>
                                          </p:spTgt>
                                        </p:tgtEl>
                                        <p:attrNameLst>
                                          <p:attrName>style.visibility</p:attrName>
                                        </p:attrNameLst>
                                      </p:cBhvr>
                                      <p:to>
                                        <p:strVal val="visible"/>
                                      </p:to>
                                    </p:set>
                                    <p:animEffect transition="in" filter="fade">
                                      <p:cBhvr>
                                        <p:cTn id="27" dur="500"/>
                                        <p:tgtEl>
                                          <p:spTgt spid="1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16" grpId="0" uiExpand="1"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B89F3643-6C63-493F-E836-24B342D419C8}"/>
              </a:ext>
            </a:extLst>
          </p:cNvPr>
          <p:cNvSpPr>
            <a:spLocks noGrp="1"/>
          </p:cNvSpPr>
          <p:nvPr>
            <p:ph type="ctrTitle"/>
          </p:nvPr>
        </p:nvSpPr>
        <p:spPr>
          <a:xfrm>
            <a:off x="1524000" y="-1709531"/>
            <a:ext cx="9144000" cy="1144450"/>
          </a:xfrm>
        </p:spPr>
        <p:txBody>
          <a:bodyPr/>
          <a:lstStyle/>
          <a:p>
            <a:r>
              <a:rPr lang="en-US" dirty="0"/>
              <a:t>Tapestry</a:t>
            </a:r>
          </a:p>
        </p:txBody>
      </p:sp>
      <p:pic>
        <p:nvPicPr>
          <p:cNvPr id="11" name="Picture 10">
            <a:extLst>
              <a:ext uri="{FF2B5EF4-FFF2-40B4-BE49-F238E27FC236}">
                <a16:creationId xmlns:a16="http://schemas.microsoft.com/office/drawing/2014/main" id="{15B924A1-4DEB-5807-4678-0F1605BCF038}"/>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0"/>
            <a:ext cx="1686338" cy="1489428"/>
          </a:xfrm>
          <a:prstGeom prst="rect">
            <a:avLst/>
          </a:prstGeom>
        </p:spPr>
      </p:pic>
      <p:sp>
        <p:nvSpPr>
          <p:cNvPr id="14" name="TextBox 13">
            <a:extLst>
              <a:ext uri="{FF2B5EF4-FFF2-40B4-BE49-F238E27FC236}">
                <a16:creationId xmlns:a16="http://schemas.microsoft.com/office/drawing/2014/main" id="{A7FC370E-74F0-62E9-C5C8-6BEAB0EC53B7}"/>
              </a:ext>
            </a:extLst>
          </p:cNvPr>
          <p:cNvSpPr txBox="1"/>
          <p:nvPr/>
        </p:nvSpPr>
        <p:spPr>
          <a:xfrm>
            <a:off x="521510" y="1688276"/>
            <a:ext cx="3039108" cy="4212692"/>
          </a:xfrm>
          <a:prstGeom prst="rect">
            <a:avLst/>
          </a:prstGeom>
          <a:noFill/>
        </p:spPr>
        <p:txBody>
          <a:bodyPr wrap="square">
            <a:spAutoFit/>
          </a:bodyPr>
          <a:lstStyle/>
          <a:p>
            <a:pPr>
              <a:lnSpc>
                <a:spcPct val="150000"/>
              </a:lnSpc>
            </a:pPr>
            <a:r>
              <a:rPr lang="en-GB" dirty="0">
                <a:latin typeface="Linkpen 17a Print" panose="03050602060000000000" pitchFamily="66" charset="77"/>
              </a:rPr>
              <a:t>A tapestry was produced in 1938 by a notable Birkenhead textiles company.</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This celebrates the moment that the charter was granted in 1330.</a:t>
            </a:r>
          </a:p>
        </p:txBody>
      </p:sp>
      <p:sp>
        <p:nvSpPr>
          <p:cNvPr id="2" name="Rectangle 1" descr="A phot of a tapestry detailing the moment the charter was granted. There is a group of people on the left and right, next to a castle wall, in the background is a river with a man on a boat.">
            <a:extLst>
              <a:ext uri="{FF2B5EF4-FFF2-40B4-BE49-F238E27FC236}">
                <a16:creationId xmlns:a16="http://schemas.microsoft.com/office/drawing/2014/main" id="{4DB6AD9C-8AE9-69F9-3732-D2ABA1B32BC9}"/>
              </a:ext>
            </a:extLst>
          </p:cNvPr>
          <p:cNvSpPr/>
          <p:nvPr/>
        </p:nvSpPr>
        <p:spPr>
          <a:xfrm>
            <a:off x="3560617" y="139700"/>
            <a:ext cx="8519087" cy="65786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6752262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animEffect transition="in" filter="fade">
                                      <p:cBhvr>
                                        <p:cTn id="11" dur="500"/>
                                        <p:tgtEl>
                                          <p:spTgt spid="1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uiExpand="1"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97A4219-0B82-E56C-B387-2D23EAB15BA5}"/>
              </a:ext>
            </a:extLst>
          </p:cNvPr>
          <p:cNvSpPr>
            <a:spLocks noGrp="1"/>
          </p:cNvSpPr>
          <p:nvPr>
            <p:ph type="ctrTitle"/>
          </p:nvPr>
        </p:nvSpPr>
        <p:spPr>
          <a:xfrm>
            <a:off x="1524000" y="-1596660"/>
            <a:ext cx="9144000" cy="1072070"/>
          </a:xfrm>
        </p:spPr>
        <p:txBody>
          <a:bodyPr/>
          <a:lstStyle/>
          <a:p>
            <a:r>
              <a:rPr lang="en-US" dirty="0"/>
              <a:t>Tapestry part 2</a:t>
            </a:r>
          </a:p>
        </p:txBody>
      </p:sp>
      <p:pic>
        <p:nvPicPr>
          <p:cNvPr id="11" name="Picture 10">
            <a:extLst>
              <a:ext uri="{FF2B5EF4-FFF2-40B4-BE49-F238E27FC236}">
                <a16:creationId xmlns:a16="http://schemas.microsoft.com/office/drawing/2014/main" id="{15B924A1-4DEB-5807-4678-0F1605BCF038}"/>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0"/>
            <a:ext cx="1686338" cy="1489428"/>
          </a:xfrm>
          <a:prstGeom prst="rect">
            <a:avLst/>
          </a:prstGeom>
        </p:spPr>
      </p:pic>
      <p:sp>
        <p:nvSpPr>
          <p:cNvPr id="14" name="TextBox 13">
            <a:extLst>
              <a:ext uri="{FF2B5EF4-FFF2-40B4-BE49-F238E27FC236}">
                <a16:creationId xmlns:a16="http://schemas.microsoft.com/office/drawing/2014/main" id="{A7FC370E-74F0-62E9-C5C8-6BEAB0EC53B7}"/>
              </a:ext>
            </a:extLst>
          </p:cNvPr>
          <p:cNvSpPr txBox="1"/>
          <p:nvPr/>
        </p:nvSpPr>
        <p:spPr>
          <a:xfrm>
            <a:off x="521510" y="1717964"/>
            <a:ext cx="3039108" cy="1304203"/>
          </a:xfrm>
          <a:prstGeom prst="rect">
            <a:avLst/>
          </a:prstGeom>
          <a:noFill/>
        </p:spPr>
        <p:txBody>
          <a:bodyPr wrap="square">
            <a:spAutoFit/>
          </a:bodyPr>
          <a:lstStyle/>
          <a:p>
            <a:pPr>
              <a:lnSpc>
                <a:spcPct val="150000"/>
              </a:lnSpc>
            </a:pPr>
            <a:r>
              <a:rPr lang="en-GB" dirty="0">
                <a:latin typeface="Linkpen 17a Print" panose="03050602060000000000" pitchFamily="66" charset="77"/>
              </a:rPr>
              <a:t>What details can you spot within the tapestry?</a:t>
            </a:r>
          </a:p>
        </p:txBody>
      </p:sp>
      <p:sp>
        <p:nvSpPr>
          <p:cNvPr id="2" name="TextBox 1">
            <a:extLst>
              <a:ext uri="{FF2B5EF4-FFF2-40B4-BE49-F238E27FC236}">
                <a16:creationId xmlns:a16="http://schemas.microsoft.com/office/drawing/2014/main" id="{BE5C4B9C-5551-025D-B8B8-359D4E0FB74E}"/>
              </a:ext>
            </a:extLst>
          </p:cNvPr>
          <p:cNvSpPr txBox="1"/>
          <p:nvPr/>
        </p:nvSpPr>
        <p:spPr>
          <a:xfrm>
            <a:off x="521510" y="3429000"/>
            <a:ext cx="3039108" cy="2550698"/>
          </a:xfrm>
          <a:prstGeom prst="rect">
            <a:avLst/>
          </a:prstGeom>
          <a:noFill/>
        </p:spPr>
        <p:txBody>
          <a:bodyPr wrap="square">
            <a:spAutoFit/>
          </a:bodyPr>
          <a:lstStyle/>
          <a:p>
            <a:pPr>
              <a:lnSpc>
                <a:spcPct val="150000"/>
              </a:lnSpc>
            </a:pPr>
            <a:r>
              <a:rPr lang="en-GB" dirty="0">
                <a:latin typeface="Linkpen 17a Print" panose="03050602060000000000" pitchFamily="66" charset="77"/>
              </a:rPr>
              <a:t>The tapestry was produced hundreds of years later in 1938 – does this make it a reliable source to analyse?</a:t>
            </a:r>
          </a:p>
        </p:txBody>
      </p:sp>
      <p:sp>
        <p:nvSpPr>
          <p:cNvPr id="3" name="Oval 2" descr="A circle highlighting a windmill in the background">
            <a:extLst>
              <a:ext uri="{FF2B5EF4-FFF2-40B4-BE49-F238E27FC236}">
                <a16:creationId xmlns:a16="http://schemas.microsoft.com/office/drawing/2014/main" id="{35EEC944-9567-17A2-92FB-4E916F12A9C9}"/>
              </a:ext>
            </a:extLst>
          </p:cNvPr>
          <p:cNvSpPr/>
          <p:nvPr/>
        </p:nvSpPr>
        <p:spPr>
          <a:xfrm>
            <a:off x="5081948" y="723211"/>
            <a:ext cx="969970" cy="969968"/>
          </a:xfrm>
          <a:prstGeom prst="ellipse">
            <a:avLst/>
          </a:prstGeom>
          <a:solidFill>
            <a:srgbClr val="FAB721">
              <a:alpha val="22000"/>
            </a:srgbClr>
          </a:solidFill>
          <a:ln w="38100">
            <a:solidFill>
              <a:srgbClr val="FAB7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descr="A circle highlighting a woman's face">
            <a:extLst>
              <a:ext uri="{FF2B5EF4-FFF2-40B4-BE49-F238E27FC236}">
                <a16:creationId xmlns:a16="http://schemas.microsoft.com/office/drawing/2014/main" id="{10740169-9529-8787-F8D5-F1C094FC1C5A}"/>
              </a:ext>
            </a:extLst>
          </p:cNvPr>
          <p:cNvSpPr/>
          <p:nvPr/>
        </p:nvSpPr>
        <p:spPr>
          <a:xfrm>
            <a:off x="5347697" y="1841699"/>
            <a:ext cx="969970" cy="969968"/>
          </a:xfrm>
          <a:prstGeom prst="ellipse">
            <a:avLst/>
          </a:prstGeom>
          <a:solidFill>
            <a:srgbClr val="FAB721">
              <a:alpha val="22000"/>
            </a:srgbClr>
          </a:solidFill>
          <a:ln w="38100">
            <a:solidFill>
              <a:srgbClr val="FAB7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Oval 3" descr="A circle highlighting a King with a crown">
            <a:extLst>
              <a:ext uri="{FF2B5EF4-FFF2-40B4-BE49-F238E27FC236}">
                <a16:creationId xmlns:a16="http://schemas.microsoft.com/office/drawing/2014/main" id="{E6E1EBCA-A0E7-CB2F-AE24-6D7E49255F78}"/>
              </a:ext>
            </a:extLst>
          </p:cNvPr>
          <p:cNvSpPr/>
          <p:nvPr/>
        </p:nvSpPr>
        <p:spPr>
          <a:xfrm>
            <a:off x="6472388" y="1841699"/>
            <a:ext cx="969970" cy="969968"/>
          </a:xfrm>
          <a:prstGeom prst="ellipse">
            <a:avLst/>
          </a:prstGeom>
          <a:solidFill>
            <a:srgbClr val="FAB721">
              <a:alpha val="22000"/>
            </a:srgbClr>
          </a:solidFill>
          <a:ln w="38100">
            <a:solidFill>
              <a:srgbClr val="FAB7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Oval 6" descr="A circle highlighting the Priory building.">
            <a:extLst>
              <a:ext uri="{FF2B5EF4-FFF2-40B4-BE49-F238E27FC236}">
                <a16:creationId xmlns:a16="http://schemas.microsoft.com/office/drawing/2014/main" id="{2BA654D8-10EF-6201-A70F-A30E4759758D}"/>
              </a:ext>
            </a:extLst>
          </p:cNvPr>
          <p:cNvSpPr/>
          <p:nvPr/>
        </p:nvSpPr>
        <p:spPr>
          <a:xfrm>
            <a:off x="7910877" y="1467925"/>
            <a:ext cx="969970" cy="969968"/>
          </a:xfrm>
          <a:prstGeom prst="ellipse">
            <a:avLst/>
          </a:prstGeom>
          <a:solidFill>
            <a:srgbClr val="FAB721">
              <a:alpha val="22000"/>
            </a:srgbClr>
          </a:solidFill>
          <a:ln w="38100">
            <a:solidFill>
              <a:srgbClr val="FAB7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Oval 5" descr="A circle highlighting a man on a river boat.">
            <a:extLst>
              <a:ext uri="{FF2B5EF4-FFF2-40B4-BE49-F238E27FC236}">
                <a16:creationId xmlns:a16="http://schemas.microsoft.com/office/drawing/2014/main" id="{1271B7C7-7243-8520-74C5-20E1860BB870}"/>
              </a:ext>
            </a:extLst>
          </p:cNvPr>
          <p:cNvSpPr/>
          <p:nvPr/>
        </p:nvSpPr>
        <p:spPr>
          <a:xfrm>
            <a:off x="7910877" y="3861426"/>
            <a:ext cx="969970" cy="969968"/>
          </a:xfrm>
          <a:prstGeom prst="ellipse">
            <a:avLst/>
          </a:prstGeom>
          <a:solidFill>
            <a:srgbClr val="FAB721">
              <a:alpha val="22000"/>
            </a:srgbClr>
          </a:solidFill>
          <a:ln w="38100">
            <a:solidFill>
              <a:srgbClr val="FAB7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Oval 4" descr="A circle highlighting a monk">
            <a:extLst>
              <a:ext uri="{FF2B5EF4-FFF2-40B4-BE49-F238E27FC236}">
                <a16:creationId xmlns:a16="http://schemas.microsoft.com/office/drawing/2014/main" id="{A288D80F-A212-8AEE-45CE-E771DC576E13}"/>
              </a:ext>
            </a:extLst>
          </p:cNvPr>
          <p:cNvSpPr/>
          <p:nvPr/>
        </p:nvSpPr>
        <p:spPr>
          <a:xfrm>
            <a:off x="10182940" y="1696461"/>
            <a:ext cx="969970" cy="969968"/>
          </a:xfrm>
          <a:prstGeom prst="ellipse">
            <a:avLst/>
          </a:prstGeom>
          <a:solidFill>
            <a:srgbClr val="FAB721">
              <a:alpha val="22000"/>
            </a:srgbClr>
          </a:solidFill>
          <a:ln w="38100">
            <a:solidFill>
              <a:srgbClr val="FAB7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descr="A phot of a tapestry detailing the moment the charter was granted. There is a group of people on the left and right, next to a castle wall, in the background is a river with a man on a boat.">
            <a:extLst>
              <a:ext uri="{FF2B5EF4-FFF2-40B4-BE49-F238E27FC236}">
                <a16:creationId xmlns:a16="http://schemas.microsoft.com/office/drawing/2014/main" id="{9AC41DB6-F574-EE14-29E5-BD447E7172C2}"/>
              </a:ext>
            </a:extLst>
          </p:cNvPr>
          <p:cNvSpPr/>
          <p:nvPr/>
        </p:nvSpPr>
        <p:spPr>
          <a:xfrm>
            <a:off x="3560617" y="139700"/>
            <a:ext cx="8519087" cy="65786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354570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heel(1)">
                                      <p:cBhvr>
                                        <p:cTn id="17" dur="500"/>
                                        <p:tgtEl>
                                          <p:spTgt spid="3"/>
                                        </p:tgtEl>
                                      </p:cBhvr>
                                    </p:animEffect>
                                  </p:childTnLst>
                                </p:cTn>
                              </p:par>
                            </p:childTnLst>
                          </p:cTn>
                        </p:par>
                        <p:par>
                          <p:cTn id="18" fill="hold">
                            <p:stCondLst>
                              <p:cond delay="1000"/>
                            </p:stCondLst>
                            <p:childTnLst>
                              <p:par>
                                <p:cTn id="19" presetID="21" presetClass="entr" presetSubtype="1"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heel(1)">
                                      <p:cBhvr>
                                        <p:cTn id="21" dur="500"/>
                                        <p:tgtEl>
                                          <p:spTgt spid="8"/>
                                        </p:tgtEl>
                                      </p:cBhvr>
                                    </p:animEffect>
                                  </p:childTnLst>
                                </p:cTn>
                              </p:par>
                            </p:childTnLst>
                          </p:cTn>
                        </p:par>
                        <p:par>
                          <p:cTn id="22" fill="hold">
                            <p:stCondLst>
                              <p:cond delay="1500"/>
                            </p:stCondLst>
                            <p:childTnLst>
                              <p:par>
                                <p:cTn id="23" presetID="21" presetClass="entr" presetSubtype="1"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heel(1)">
                                      <p:cBhvr>
                                        <p:cTn id="25" dur="500"/>
                                        <p:tgtEl>
                                          <p:spTgt spid="4"/>
                                        </p:tgtEl>
                                      </p:cBhvr>
                                    </p:animEffect>
                                  </p:childTnLst>
                                </p:cTn>
                              </p:par>
                            </p:childTnLst>
                          </p:cTn>
                        </p:par>
                        <p:par>
                          <p:cTn id="26" fill="hold">
                            <p:stCondLst>
                              <p:cond delay="2000"/>
                            </p:stCondLst>
                            <p:childTnLst>
                              <p:par>
                                <p:cTn id="27" presetID="21" presetClass="entr" presetSubtype="1"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heel(1)">
                                      <p:cBhvr>
                                        <p:cTn id="29" dur="500"/>
                                        <p:tgtEl>
                                          <p:spTgt spid="7"/>
                                        </p:tgtEl>
                                      </p:cBhvr>
                                    </p:animEffect>
                                  </p:childTnLst>
                                </p:cTn>
                              </p:par>
                            </p:childTnLst>
                          </p:cTn>
                        </p:par>
                        <p:par>
                          <p:cTn id="30" fill="hold">
                            <p:stCondLst>
                              <p:cond delay="2500"/>
                            </p:stCondLst>
                            <p:childTnLst>
                              <p:par>
                                <p:cTn id="31" presetID="21" presetClass="entr" presetSubtype="1"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heel(1)">
                                      <p:cBhvr>
                                        <p:cTn id="33" dur="500"/>
                                        <p:tgtEl>
                                          <p:spTgt spid="5"/>
                                        </p:tgtEl>
                                      </p:cBhvr>
                                    </p:animEffect>
                                  </p:childTnLst>
                                </p:cTn>
                              </p:par>
                            </p:childTnLst>
                          </p:cTn>
                        </p:par>
                        <p:par>
                          <p:cTn id="34" fill="hold">
                            <p:stCondLst>
                              <p:cond delay="3000"/>
                            </p:stCondLst>
                            <p:childTnLst>
                              <p:par>
                                <p:cTn id="35" presetID="21" presetClass="entr" presetSubtype="1"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heel(1)">
                                      <p:cBhvr>
                                        <p:cTn id="3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uiExpand="1" build="allAtOnce"/>
      <p:bldP spid="2" grpId="0" uiExpand="1" build="allAtOnce"/>
      <p:bldP spid="3" grpId="0" animBg="1"/>
      <p:bldP spid="8" grpId="0" animBg="1"/>
      <p:bldP spid="4" grpId="0" animBg="1"/>
      <p:bldP spid="7" grpId="0" animBg="1"/>
      <p:bldP spid="6" grpId="0" animBg="1"/>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ABD3B66-9BC0-6B40-AFB1-36EDD2C8A66F}"/>
              </a:ext>
            </a:extLst>
          </p:cNvPr>
          <p:cNvSpPr>
            <a:spLocks noGrp="1"/>
          </p:cNvSpPr>
          <p:nvPr>
            <p:ph type="ctrTitle"/>
          </p:nvPr>
        </p:nvSpPr>
        <p:spPr>
          <a:xfrm>
            <a:off x="1524000" y="-1888437"/>
            <a:ext cx="9144000" cy="1045059"/>
          </a:xfrm>
        </p:spPr>
        <p:txBody>
          <a:bodyPr/>
          <a:lstStyle/>
          <a:p>
            <a:r>
              <a:rPr lang="en-US" dirty="0"/>
              <a:t>The Birkenhead Priory</a:t>
            </a:r>
          </a:p>
        </p:txBody>
      </p:sp>
      <p:pic>
        <p:nvPicPr>
          <p:cNvPr id="11" name="Picture 10">
            <a:extLst>
              <a:ext uri="{FF2B5EF4-FFF2-40B4-BE49-F238E27FC236}">
                <a16:creationId xmlns:a16="http://schemas.microsoft.com/office/drawing/2014/main" id="{15B924A1-4DEB-5807-4678-0F1605BCF038}"/>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0"/>
            <a:ext cx="1686338" cy="1489428"/>
          </a:xfrm>
          <a:prstGeom prst="rect">
            <a:avLst/>
          </a:prstGeom>
        </p:spPr>
      </p:pic>
      <p:sp>
        <p:nvSpPr>
          <p:cNvPr id="4" name="Rectangle 3" descr="A photo of Henry the 8th with his hands on his hips wearing his royal hat and clothing.">
            <a:extLst>
              <a:ext uri="{FF2B5EF4-FFF2-40B4-BE49-F238E27FC236}">
                <a16:creationId xmlns:a16="http://schemas.microsoft.com/office/drawing/2014/main" id="{FA9DB4D1-7315-61A7-6CBE-0E423687742E}"/>
              </a:ext>
            </a:extLst>
          </p:cNvPr>
          <p:cNvSpPr/>
          <p:nvPr/>
        </p:nvSpPr>
        <p:spPr>
          <a:xfrm>
            <a:off x="1" y="139700"/>
            <a:ext cx="4483510" cy="65786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EEE69-24D5-5370-CB4A-8CAFF233C1FB}"/>
              </a:ext>
            </a:extLst>
          </p:cNvPr>
          <p:cNvSpPr txBox="1">
            <a:spLocks/>
          </p:cNvSpPr>
          <p:nvPr/>
        </p:nvSpPr>
        <p:spPr>
          <a:xfrm>
            <a:off x="4608599" y="376496"/>
            <a:ext cx="702921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The Birkenhead Priory</a:t>
            </a:r>
          </a:p>
        </p:txBody>
      </p:sp>
      <p:sp>
        <p:nvSpPr>
          <p:cNvPr id="14" name="TextBox 13">
            <a:extLst>
              <a:ext uri="{FF2B5EF4-FFF2-40B4-BE49-F238E27FC236}">
                <a16:creationId xmlns:a16="http://schemas.microsoft.com/office/drawing/2014/main" id="{A7FC370E-74F0-62E9-C5C8-6BEAB0EC53B7}"/>
              </a:ext>
            </a:extLst>
          </p:cNvPr>
          <p:cNvSpPr txBox="1"/>
          <p:nvPr/>
        </p:nvSpPr>
        <p:spPr>
          <a:xfrm>
            <a:off x="4650164" y="1288474"/>
            <a:ext cx="7029217" cy="5132174"/>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In 1536, King Henry VIII decided to start a new religion in England. He no longer wanted the Catholic Church to have power, so he got rid of Catholic monasteries, abbeys and priories. </a:t>
            </a:r>
            <a:r>
              <a:rPr lang="en-GB" sz="2000">
                <a:latin typeface="Linkpen 17a Print" panose="03050602060000000000" pitchFamily="66" charset="77"/>
              </a:rPr>
              <a:t>This has become known as the Dissolution of Monasteries.</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The monks’ time at Birkenhead Priory came to an abrupt end and the priory was abandoned. Over the next 300 years it fell into ruin.</a:t>
            </a:r>
          </a:p>
        </p:txBody>
      </p:sp>
    </p:spTree>
    <p:extLst>
      <p:ext uri="{BB962C8B-B14F-4D97-AF65-F5344CB8AC3E}">
        <p14:creationId xmlns:p14="http://schemas.microsoft.com/office/powerpoint/2010/main" val="218615033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animEffect transition="in" filter="fade">
                                      <p:cBhvr>
                                        <p:cTn id="11" dur="500"/>
                                        <p:tgtEl>
                                          <p:spTgt spid="1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uiExpand="1" build="allAtOnce"/>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659BEEA6-23E6-BC9B-083E-DF4E0D168B36}"/>
              </a:ext>
            </a:extLst>
          </p:cNvPr>
          <p:cNvSpPr>
            <a:spLocks noGrp="1"/>
          </p:cNvSpPr>
          <p:nvPr>
            <p:ph type="title"/>
          </p:nvPr>
        </p:nvSpPr>
        <p:spPr>
          <a:xfrm>
            <a:off x="274393" y="-1577768"/>
            <a:ext cx="10515600" cy="1325563"/>
          </a:xfrm>
        </p:spPr>
        <p:txBody>
          <a:bodyPr/>
          <a:lstStyle/>
          <a:p>
            <a:r>
              <a:rPr lang="en-US" dirty="0"/>
              <a:t>Timeline</a:t>
            </a:r>
          </a:p>
        </p:txBody>
      </p:sp>
      <p:sp>
        <p:nvSpPr>
          <p:cNvPr id="17" name="Title 1">
            <a:extLst>
              <a:ext uri="{FF2B5EF4-FFF2-40B4-BE49-F238E27FC236}">
                <a16:creationId xmlns:a16="http://schemas.microsoft.com/office/drawing/2014/main" id="{33B0263F-73B0-0BE8-DB9A-5166C0B02704}"/>
              </a:ext>
            </a:extLst>
          </p:cNvPr>
          <p:cNvSpPr txBox="1">
            <a:spLocks/>
          </p:cNvSpPr>
          <p:nvPr/>
        </p:nvSpPr>
        <p:spPr>
          <a:xfrm>
            <a:off x="3550508" y="545698"/>
            <a:ext cx="5090985"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dirty="0">
                <a:ln w="12700">
                  <a:noFill/>
                </a:ln>
                <a:latin typeface="Superclarendon Rg" panose="02060605060000020003" pitchFamily="18" charset="77"/>
              </a:rPr>
              <a:t>Timeline </a:t>
            </a:r>
          </a:p>
        </p:txBody>
      </p:sp>
      <p:pic>
        <p:nvPicPr>
          <p:cNvPr id="13" name="Picture 12">
            <a:extLst>
              <a:ext uri="{FF2B5EF4-FFF2-40B4-BE49-F238E27FC236}">
                <a16:creationId xmlns:a16="http://schemas.microsoft.com/office/drawing/2014/main" id="{17C9F3EF-86A0-EE0F-D236-03FFF7FB5A19}"/>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0"/>
            <a:ext cx="1345474" cy="1188366"/>
          </a:xfrm>
          <a:prstGeom prst="rect">
            <a:avLst/>
          </a:prstGeom>
        </p:spPr>
      </p:pic>
      <p:sp>
        <p:nvSpPr>
          <p:cNvPr id="14" name="Line Callout 3 13">
            <a:extLst>
              <a:ext uri="{FF2B5EF4-FFF2-40B4-BE49-F238E27FC236}">
                <a16:creationId xmlns:a16="http://schemas.microsoft.com/office/drawing/2014/main" id="{C8F697A0-4CBD-20FA-26B5-9657186E2D7D}"/>
              </a:ext>
            </a:extLst>
          </p:cNvPr>
          <p:cNvSpPr/>
          <p:nvPr/>
        </p:nvSpPr>
        <p:spPr>
          <a:xfrm flipH="1">
            <a:off x="387624" y="1232345"/>
            <a:ext cx="2097157" cy="1852282"/>
          </a:xfrm>
          <a:prstGeom prst="borderCallout3">
            <a:avLst>
              <a:gd name="adj1" fmla="val 99882"/>
              <a:gd name="adj2" fmla="val 56635"/>
              <a:gd name="adj3" fmla="val 110418"/>
              <a:gd name="adj4" fmla="val 56581"/>
              <a:gd name="adj5" fmla="val 110672"/>
              <a:gd name="adj6" fmla="val 85191"/>
              <a:gd name="adj7" fmla="val 132150"/>
              <a:gd name="adj8" fmla="val 84890"/>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bIns="288000" rtlCol="0" anchor="ctr">
            <a:noAutofit/>
          </a:bodyPr>
          <a:lstStyle/>
          <a:p>
            <a:pPr algn="ctr">
              <a:lnSpc>
                <a:spcPct val="150000"/>
              </a:lnSpc>
            </a:pPr>
            <a:r>
              <a:rPr lang="en-US" sz="2400" dirty="0">
                <a:solidFill>
                  <a:schemeClr val="tx1"/>
                </a:solidFill>
                <a:latin typeface="Superclarendon Rg" panose="02060605060000020003" pitchFamily="18" charset="77"/>
              </a:rPr>
              <a:t>6,000 BC</a:t>
            </a:r>
          </a:p>
          <a:p>
            <a:pPr>
              <a:lnSpc>
                <a:spcPct val="150000"/>
              </a:lnSpc>
            </a:pPr>
            <a:r>
              <a:rPr lang="en-US" sz="1300" dirty="0">
                <a:solidFill>
                  <a:schemeClr val="tx1"/>
                </a:solidFill>
                <a:latin typeface="Linkpen 17a Print" panose="03050602060000000000" pitchFamily="66" charset="77"/>
              </a:rPr>
              <a:t>Hunter-gatherers travelled</a:t>
            </a:r>
            <a:br>
              <a:rPr lang="en-US" sz="1300" dirty="0">
                <a:solidFill>
                  <a:schemeClr val="tx1"/>
                </a:solidFill>
                <a:latin typeface="Linkpen 17a Print" panose="03050602060000000000" pitchFamily="66" charset="77"/>
              </a:rPr>
            </a:br>
            <a:r>
              <a:rPr lang="en-US" sz="1300" dirty="0">
                <a:solidFill>
                  <a:schemeClr val="tx1"/>
                </a:solidFill>
                <a:latin typeface="Linkpen 17a Print" panose="03050602060000000000" pitchFamily="66" charset="77"/>
              </a:rPr>
              <a:t>around the area near Birkenhead.</a:t>
            </a:r>
          </a:p>
        </p:txBody>
      </p:sp>
      <p:sp>
        <p:nvSpPr>
          <p:cNvPr id="3" name="Line Callout 3 2">
            <a:extLst>
              <a:ext uri="{FF2B5EF4-FFF2-40B4-BE49-F238E27FC236}">
                <a16:creationId xmlns:a16="http://schemas.microsoft.com/office/drawing/2014/main" id="{C36ADDA5-17A0-ECE0-D534-6826D4DA7F50}"/>
              </a:ext>
            </a:extLst>
          </p:cNvPr>
          <p:cNvSpPr/>
          <p:nvPr/>
        </p:nvSpPr>
        <p:spPr>
          <a:xfrm flipH="1">
            <a:off x="2681908" y="1232345"/>
            <a:ext cx="2097157" cy="1852282"/>
          </a:xfrm>
          <a:prstGeom prst="borderCallout3">
            <a:avLst>
              <a:gd name="adj1" fmla="val 99882"/>
              <a:gd name="adj2" fmla="val 56635"/>
              <a:gd name="adj3" fmla="val 113486"/>
              <a:gd name="adj4" fmla="val 56335"/>
              <a:gd name="adj5" fmla="val 114298"/>
              <a:gd name="adj6" fmla="val -171001"/>
              <a:gd name="adj7" fmla="val 120995"/>
              <a:gd name="adj8" fmla="val -170810"/>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bIns="288000" rtlCol="0" anchor="ctr">
            <a:noAutofit/>
          </a:bodyPr>
          <a:lstStyle/>
          <a:p>
            <a:pPr algn="ctr">
              <a:lnSpc>
                <a:spcPct val="150000"/>
              </a:lnSpc>
            </a:pPr>
            <a:r>
              <a:rPr lang="en-US" sz="2400" dirty="0">
                <a:solidFill>
                  <a:schemeClr val="tx1"/>
                </a:solidFill>
                <a:latin typeface="Superclarendon Rg" panose="02060605060000020003" pitchFamily="18" charset="77"/>
              </a:rPr>
              <a:t>AD 410</a:t>
            </a:r>
          </a:p>
          <a:p>
            <a:pPr>
              <a:lnSpc>
                <a:spcPct val="150000"/>
              </a:lnSpc>
            </a:pPr>
            <a:r>
              <a:rPr lang="en-US" sz="1300" dirty="0">
                <a:solidFill>
                  <a:schemeClr val="tx1"/>
                </a:solidFill>
                <a:latin typeface="Linkpen 17a Print" panose="03050602060000000000" pitchFamily="66" charset="77"/>
              </a:rPr>
              <a:t>The Romans left Britain.</a:t>
            </a:r>
          </a:p>
        </p:txBody>
      </p:sp>
      <p:sp>
        <p:nvSpPr>
          <p:cNvPr id="5" name="Line Callout 3 4">
            <a:extLst>
              <a:ext uri="{FF2B5EF4-FFF2-40B4-BE49-F238E27FC236}">
                <a16:creationId xmlns:a16="http://schemas.microsoft.com/office/drawing/2014/main" id="{BE725AB1-3DD3-4E70-82AA-D063499B0D78}"/>
              </a:ext>
            </a:extLst>
          </p:cNvPr>
          <p:cNvSpPr/>
          <p:nvPr/>
        </p:nvSpPr>
        <p:spPr>
          <a:xfrm flipH="1">
            <a:off x="4899992" y="1233544"/>
            <a:ext cx="2097157" cy="1852282"/>
          </a:xfrm>
          <a:prstGeom prst="borderCallout3">
            <a:avLst>
              <a:gd name="adj1" fmla="val 99882"/>
              <a:gd name="adj2" fmla="val 56635"/>
              <a:gd name="adj3" fmla="val 109023"/>
              <a:gd name="adj4" fmla="val 56581"/>
              <a:gd name="adj5" fmla="val 108999"/>
              <a:gd name="adj6" fmla="val -130355"/>
              <a:gd name="adj7" fmla="val 120436"/>
              <a:gd name="adj8" fmla="val -130410"/>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bIns="288000" rtlCol="0" anchor="ctr">
            <a:noAutofit/>
          </a:bodyPr>
          <a:lstStyle/>
          <a:p>
            <a:pPr algn="ctr">
              <a:lnSpc>
                <a:spcPct val="150000"/>
              </a:lnSpc>
            </a:pPr>
            <a:r>
              <a:rPr lang="en-US" sz="2400" dirty="0">
                <a:solidFill>
                  <a:schemeClr val="tx1"/>
                </a:solidFill>
                <a:latin typeface="Superclarendon Rg" panose="02060605060000020003" pitchFamily="18" charset="77"/>
              </a:rPr>
              <a:t>AD 793</a:t>
            </a:r>
          </a:p>
          <a:p>
            <a:pPr>
              <a:lnSpc>
                <a:spcPct val="150000"/>
              </a:lnSpc>
            </a:pPr>
            <a:r>
              <a:rPr lang="en-US" sz="1300" dirty="0">
                <a:solidFill>
                  <a:schemeClr val="tx1"/>
                </a:solidFill>
                <a:latin typeface="Linkpen 17a Print" panose="03050602060000000000" pitchFamily="66" charset="77"/>
              </a:rPr>
              <a:t>The Vikings invaded Britain.</a:t>
            </a:r>
          </a:p>
        </p:txBody>
      </p:sp>
      <p:sp>
        <p:nvSpPr>
          <p:cNvPr id="7" name="Line Callout 3 6">
            <a:extLst>
              <a:ext uri="{FF2B5EF4-FFF2-40B4-BE49-F238E27FC236}">
                <a16:creationId xmlns:a16="http://schemas.microsoft.com/office/drawing/2014/main" id="{FA351DF8-7338-C5B1-1425-210797C05F88}"/>
              </a:ext>
            </a:extLst>
          </p:cNvPr>
          <p:cNvSpPr/>
          <p:nvPr/>
        </p:nvSpPr>
        <p:spPr>
          <a:xfrm flipH="1">
            <a:off x="7150653" y="1232345"/>
            <a:ext cx="2097157" cy="1852282"/>
          </a:xfrm>
          <a:prstGeom prst="borderCallout3">
            <a:avLst>
              <a:gd name="adj1" fmla="val 99882"/>
              <a:gd name="adj2" fmla="val 56635"/>
              <a:gd name="adj3" fmla="val 104840"/>
              <a:gd name="adj4" fmla="val 56581"/>
              <a:gd name="adj5" fmla="val 104815"/>
              <a:gd name="adj6" fmla="val -44382"/>
              <a:gd name="adj7" fmla="val 120715"/>
              <a:gd name="adj8" fmla="val -44438"/>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bIns="288000" rtlCol="0" anchor="ctr">
            <a:noAutofit/>
          </a:bodyPr>
          <a:lstStyle/>
          <a:p>
            <a:pPr algn="ctr">
              <a:lnSpc>
                <a:spcPct val="150000"/>
              </a:lnSpc>
            </a:pPr>
            <a:r>
              <a:rPr lang="en-US" sz="2400" dirty="0">
                <a:solidFill>
                  <a:schemeClr val="tx1"/>
                </a:solidFill>
                <a:latin typeface="Superclarendon Rg" panose="02060605060000020003" pitchFamily="18" charset="77"/>
              </a:rPr>
              <a:t>AD 910+</a:t>
            </a:r>
          </a:p>
          <a:p>
            <a:pPr>
              <a:lnSpc>
                <a:spcPct val="150000"/>
              </a:lnSpc>
            </a:pPr>
            <a:r>
              <a:rPr lang="en-US" sz="1300" dirty="0">
                <a:solidFill>
                  <a:schemeClr val="tx1"/>
                </a:solidFill>
                <a:latin typeface="Linkpen 17a Print" panose="03050602060000000000" pitchFamily="66" charset="77"/>
              </a:rPr>
              <a:t>The Vikings spread across the Wirral area.</a:t>
            </a:r>
          </a:p>
        </p:txBody>
      </p:sp>
      <p:sp>
        <p:nvSpPr>
          <p:cNvPr id="16" name="Line Callout 1 15">
            <a:extLst>
              <a:ext uri="{FF2B5EF4-FFF2-40B4-BE49-F238E27FC236}">
                <a16:creationId xmlns:a16="http://schemas.microsoft.com/office/drawing/2014/main" id="{F405DFD5-4826-A54F-0E74-967A67A44DED}"/>
              </a:ext>
            </a:extLst>
          </p:cNvPr>
          <p:cNvSpPr/>
          <p:nvPr/>
        </p:nvSpPr>
        <p:spPr>
          <a:xfrm>
            <a:off x="9452115" y="1206636"/>
            <a:ext cx="2209797" cy="1903700"/>
          </a:xfrm>
          <a:prstGeom prst="borderCallout1">
            <a:avLst>
              <a:gd name="adj1" fmla="val 99955"/>
              <a:gd name="adj2" fmla="val 71934"/>
              <a:gd name="adj3" fmla="val 125154"/>
              <a:gd name="adj4" fmla="val 72101"/>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en-US" sz="2400" dirty="0">
                <a:solidFill>
                  <a:schemeClr val="tx1"/>
                </a:solidFill>
                <a:latin typeface="Superclarendon Rg" panose="02060605060000020003" pitchFamily="18" charset="77"/>
              </a:rPr>
              <a:t>1150</a:t>
            </a:r>
          </a:p>
          <a:p>
            <a:pPr>
              <a:lnSpc>
                <a:spcPct val="150000"/>
              </a:lnSpc>
            </a:pPr>
            <a:r>
              <a:rPr lang="en-US" sz="1300" dirty="0">
                <a:solidFill>
                  <a:schemeClr val="tx1"/>
                </a:solidFill>
                <a:latin typeface="Linkpen 17a Print" panose="03050602060000000000" pitchFamily="66" charset="77"/>
              </a:rPr>
              <a:t>A priory was founded, in what would become, Birkenhead.</a:t>
            </a:r>
          </a:p>
          <a:p>
            <a:pPr algn="ctr"/>
            <a:endParaRPr lang="en-US" dirty="0"/>
          </a:p>
        </p:txBody>
      </p:sp>
      <p:sp>
        <p:nvSpPr>
          <p:cNvPr id="8" name="Line Callout 3 7">
            <a:extLst>
              <a:ext uri="{FF2B5EF4-FFF2-40B4-BE49-F238E27FC236}">
                <a16:creationId xmlns:a16="http://schemas.microsoft.com/office/drawing/2014/main" id="{F86C90B0-FD2D-7FCC-9FDD-EE886FD4CA3B}"/>
              </a:ext>
            </a:extLst>
          </p:cNvPr>
          <p:cNvSpPr/>
          <p:nvPr/>
        </p:nvSpPr>
        <p:spPr>
          <a:xfrm flipH="1">
            <a:off x="387617" y="4343400"/>
            <a:ext cx="3012595" cy="1803400"/>
          </a:xfrm>
          <a:prstGeom prst="borderCallout3">
            <a:avLst>
              <a:gd name="adj1" fmla="val 331"/>
              <a:gd name="adj2" fmla="val 22865"/>
              <a:gd name="adj3" fmla="val -5833"/>
              <a:gd name="adj4" fmla="val 22913"/>
              <a:gd name="adj5" fmla="val -5460"/>
              <a:gd name="adj6" fmla="val -119989"/>
              <a:gd name="adj7" fmla="val -10497"/>
              <a:gd name="adj8" fmla="val -120040"/>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bIns="288000" rtlCol="0" anchor="ctr">
            <a:noAutofit/>
          </a:bodyPr>
          <a:lstStyle/>
          <a:p>
            <a:pPr algn="ctr">
              <a:lnSpc>
                <a:spcPct val="150000"/>
              </a:lnSpc>
            </a:pPr>
            <a:r>
              <a:rPr lang="en-US" sz="2400" dirty="0">
                <a:solidFill>
                  <a:schemeClr val="tx1"/>
                </a:solidFill>
                <a:latin typeface="Superclarendon Rg" panose="02060605060000020003" pitchFamily="18" charset="77"/>
              </a:rPr>
              <a:t>AD 43</a:t>
            </a:r>
          </a:p>
          <a:p>
            <a:pPr>
              <a:lnSpc>
                <a:spcPct val="150000"/>
              </a:lnSpc>
            </a:pPr>
            <a:r>
              <a:rPr lang="en-US" sz="1300" dirty="0">
                <a:solidFill>
                  <a:schemeClr val="tx1"/>
                </a:solidFill>
                <a:latin typeface="Linkpen 17a Print" panose="03050602060000000000" pitchFamily="66" charset="77"/>
              </a:rPr>
              <a:t>The Romans invaded Britain, establishing a port at </a:t>
            </a:r>
            <a:r>
              <a:rPr lang="en-US" sz="1300" dirty="0" err="1">
                <a:solidFill>
                  <a:schemeClr val="tx1"/>
                </a:solidFill>
                <a:latin typeface="Linkpen 17a Print" panose="03050602060000000000" pitchFamily="66" charset="77"/>
              </a:rPr>
              <a:t>Meols</a:t>
            </a:r>
            <a:r>
              <a:rPr lang="en-US" sz="1300" dirty="0">
                <a:solidFill>
                  <a:schemeClr val="tx1"/>
                </a:solidFill>
                <a:latin typeface="Linkpen 17a Print" panose="03050602060000000000" pitchFamily="66" charset="77"/>
              </a:rPr>
              <a:t> and towns and cities such as nearby Chester.</a:t>
            </a:r>
          </a:p>
        </p:txBody>
      </p:sp>
      <p:sp>
        <p:nvSpPr>
          <p:cNvPr id="10" name="Line Callout 3 9">
            <a:extLst>
              <a:ext uri="{FF2B5EF4-FFF2-40B4-BE49-F238E27FC236}">
                <a16:creationId xmlns:a16="http://schemas.microsoft.com/office/drawing/2014/main" id="{6D9DBA96-B486-8D78-B712-5904E06C9C5C}"/>
              </a:ext>
            </a:extLst>
          </p:cNvPr>
          <p:cNvSpPr/>
          <p:nvPr/>
        </p:nvSpPr>
        <p:spPr>
          <a:xfrm flipH="1">
            <a:off x="3550508" y="4486573"/>
            <a:ext cx="1831389" cy="1803400"/>
          </a:xfrm>
          <a:prstGeom prst="borderCallout3">
            <a:avLst>
              <a:gd name="adj1" fmla="val 331"/>
              <a:gd name="adj2" fmla="val 22865"/>
              <a:gd name="adj3" fmla="val -6799"/>
              <a:gd name="adj4" fmla="val 22913"/>
              <a:gd name="adj5" fmla="val -8675"/>
              <a:gd name="adj6" fmla="val -162743"/>
              <a:gd name="adj7" fmla="val -24464"/>
              <a:gd name="adj8" fmla="val -162495"/>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bIns="288000" rtlCol="0" anchor="ctr">
            <a:noAutofit/>
          </a:bodyPr>
          <a:lstStyle/>
          <a:p>
            <a:pPr algn="ctr">
              <a:lnSpc>
                <a:spcPct val="150000"/>
              </a:lnSpc>
            </a:pPr>
            <a:r>
              <a:rPr lang="en-US" sz="2400" dirty="0">
                <a:solidFill>
                  <a:schemeClr val="tx1"/>
                </a:solidFill>
                <a:latin typeface="Superclarendon Rg" panose="02060605060000020003" pitchFamily="18" charset="77"/>
              </a:rPr>
              <a:t>AD 410+</a:t>
            </a:r>
          </a:p>
          <a:p>
            <a:pPr>
              <a:lnSpc>
                <a:spcPct val="150000"/>
              </a:lnSpc>
            </a:pPr>
            <a:r>
              <a:rPr lang="en-US" sz="1300" dirty="0">
                <a:solidFill>
                  <a:schemeClr val="tx1"/>
                </a:solidFill>
                <a:latin typeface="Linkpen 17a Print" panose="03050602060000000000" pitchFamily="66" charset="77"/>
              </a:rPr>
              <a:t>The Anglo Saxons invaded Britain.</a:t>
            </a:r>
          </a:p>
        </p:txBody>
      </p:sp>
      <p:sp>
        <p:nvSpPr>
          <p:cNvPr id="11" name="Line Callout 3 10">
            <a:extLst>
              <a:ext uri="{FF2B5EF4-FFF2-40B4-BE49-F238E27FC236}">
                <a16:creationId xmlns:a16="http://schemas.microsoft.com/office/drawing/2014/main" id="{62A27C32-A730-76CB-0FB7-7E00235C154D}"/>
              </a:ext>
            </a:extLst>
          </p:cNvPr>
          <p:cNvSpPr/>
          <p:nvPr/>
        </p:nvSpPr>
        <p:spPr>
          <a:xfrm flipH="1">
            <a:off x="5532193" y="4609964"/>
            <a:ext cx="1831389" cy="1803400"/>
          </a:xfrm>
          <a:prstGeom prst="borderCallout3">
            <a:avLst>
              <a:gd name="adj1" fmla="val 331"/>
              <a:gd name="adj2" fmla="val 22865"/>
              <a:gd name="adj3" fmla="val -10662"/>
              <a:gd name="adj4" fmla="val 22517"/>
              <a:gd name="adj5" fmla="val -12568"/>
              <a:gd name="adj6" fmla="val -152119"/>
              <a:gd name="adj7" fmla="val -27080"/>
              <a:gd name="adj8" fmla="val -152044"/>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bIns="288000" rtlCol="0" anchor="ctr">
            <a:noAutofit/>
          </a:bodyPr>
          <a:lstStyle/>
          <a:p>
            <a:pPr algn="ctr">
              <a:lnSpc>
                <a:spcPct val="150000"/>
              </a:lnSpc>
            </a:pPr>
            <a:r>
              <a:rPr lang="en-US" sz="2400" dirty="0">
                <a:solidFill>
                  <a:schemeClr val="tx1"/>
                </a:solidFill>
                <a:latin typeface="Superclarendon Rg" panose="02060605060000020003" pitchFamily="18" charset="77"/>
              </a:rPr>
              <a:t>AD 902</a:t>
            </a:r>
          </a:p>
          <a:p>
            <a:pPr>
              <a:lnSpc>
                <a:spcPct val="150000"/>
              </a:lnSpc>
            </a:pPr>
            <a:r>
              <a:rPr lang="en-US" sz="1300" dirty="0">
                <a:solidFill>
                  <a:schemeClr val="tx1"/>
                </a:solidFill>
                <a:latin typeface="Linkpen 17a Print" panose="03050602060000000000" pitchFamily="66" charset="77"/>
              </a:rPr>
              <a:t>The Vikings re-established a port settlement in </a:t>
            </a:r>
            <a:r>
              <a:rPr lang="en-US" sz="1300" dirty="0" err="1">
                <a:solidFill>
                  <a:schemeClr val="tx1"/>
                </a:solidFill>
                <a:latin typeface="Linkpen 17a Print" panose="03050602060000000000" pitchFamily="66" charset="77"/>
              </a:rPr>
              <a:t>Meols</a:t>
            </a:r>
            <a:r>
              <a:rPr lang="en-US" sz="1300" dirty="0">
                <a:solidFill>
                  <a:schemeClr val="tx1"/>
                </a:solidFill>
                <a:latin typeface="Linkpen 17a Print" panose="03050602060000000000" pitchFamily="66" charset="77"/>
              </a:rPr>
              <a:t>.</a:t>
            </a:r>
          </a:p>
        </p:txBody>
      </p:sp>
      <p:sp>
        <p:nvSpPr>
          <p:cNvPr id="12" name="Line Callout 3 11">
            <a:extLst>
              <a:ext uri="{FF2B5EF4-FFF2-40B4-BE49-F238E27FC236}">
                <a16:creationId xmlns:a16="http://schemas.microsoft.com/office/drawing/2014/main" id="{28E5886D-EAE2-5241-B76E-797C93C565B3}"/>
              </a:ext>
            </a:extLst>
          </p:cNvPr>
          <p:cNvSpPr/>
          <p:nvPr/>
        </p:nvSpPr>
        <p:spPr>
          <a:xfrm flipH="1">
            <a:off x="7593872" y="4609964"/>
            <a:ext cx="1653937" cy="1803400"/>
          </a:xfrm>
          <a:prstGeom prst="borderCallout3">
            <a:avLst>
              <a:gd name="adj1" fmla="val 331"/>
              <a:gd name="adj2" fmla="val 22865"/>
              <a:gd name="adj3" fmla="val -7282"/>
              <a:gd name="adj4" fmla="val 22788"/>
              <a:gd name="adj5" fmla="val -8223"/>
              <a:gd name="adj6" fmla="val -88408"/>
              <a:gd name="adj7" fmla="val -25920"/>
              <a:gd name="adj8" fmla="val -88728"/>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bIns="288000" rtlCol="0" anchor="ctr">
            <a:noAutofit/>
          </a:bodyPr>
          <a:lstStyle/>
          <a:p>
            <a:pPr algn="ctr">
              <a:lnSpc>
                <a:spcPct val="150000"/>
              </a:lnSpc>
            </a:pPr>
            <a:r>
              <a:rPr lang="en-US" sz="2400" dirty="0">
                <a:solidFill>
                  <a:schemeClr val="tx1"/>
                </a:solidFill>
                <a:latin typeface="Superclarendon Rg" panose="02060605060000020003" pitchFamily="18" charset="77"/>
              </a:rPr>
              <a:t>1066</a:t>
            </a:r>
          </a:p>
          <a:p>
            <a:pPr>
              <a:lnSpc>
                <a:spcPct val="150000"/>
              </a:lnSpc>
            </a:pPr>
            <a:r>
              <a:rPr lang="en-US" sz="1300" dirty="0">
                <a:solidFill>
                  <a:schemeClr val="tx1"/>
                </a:solidFill>
                <a:latin typeface="Linkpen 17a Print" panose="03050602060000000000" pitchFamily="66" charset="77"/>
              </a:rPr>
              <a:t>The Norman period began.</a:t>
            </a:r>
          </a:p>
        </p:txBody>
      </p:sp>
      <p:sp>
        <p:nvSpPr>
          <p:cNvPr id="4" name="Line Callout 1 3">
            <a:extLst>
              <a:ext uri="{FF2B5EF4-FFF2-40B4-BE49-F238E27FC236}">
                <a16:creationId xmlns:a16="http://schemas.microsoft.com/office/drawing/2014/main" id="{9E251107-56F5-4DC7-7F56-3F6AF8175EEC}"/>
              </a:ext>
            </a:extLst>
          </p:cNvPr>
          <p:cNvSpPr/>
          <p:nvPr/>
        </p:nvSpPr>
        <p:spPr>
          <a:xfrm>
            <a:off x="9452115" y="4559814"/>
            <a:ext cx="2209797" cy="1903700"/>
          </a:xfrm>
          <a:prstGeom prst="borderCallout1">
            <a:avLst>
              <a:gd name="adj1" fmla="val -22402"/>
              <a:gd name="adj2" fmla="val 98931"/>
              <a:gd name="adj3" fmla="val -171"/>
              <a:gd name="adj4" fmla="val 98878"/>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en-US" sz="2400" dirty="0">
                <a:solidFill>
                  <a:schemeClr val="tx1"/>
                </a:solidFill>
                <a:latin typeface="Superclarendon Rg" panose="02060605060000020003" pitchFamily="18" charset="77"/>
              </a:rPr>
              <a:t>1330</a:t>
            </a:r>
          </a:p>
          <a:p>
            <a:pPr>
              <a:lnSpc>
                <a:spcPct val="150000"/>
              </a:lnSpc>
            </a:pPr>
            <a:r>
              <a:rPr lang="en-US" sz="1300" dirty="0">
                <a:solidFill>
                  <a:schemeClr val="tx1"/>
                </a:solidFill>
                <a:latin typeface="Linkpen 17a Print" panose="03050602060000000000" pitchFamily="66" charset="77"/>
              </a:rPr>
              <a:t>A royal charter was granted to the monks at the priory, allowing ferry rights.</a:t>
            </a:r>
          </a:p>
          <a:p>
            <a:pPr>
              <a:lnSpc>
                <a:spcPct val="150000"/>
              </a:lnSpc>
            </a:pPr>
            <a:endParaRPr lang="en-US" sz="1300" dirty="0">
              <a:solidFill>
                <a:schemeClr val="tx1"/>
              </a:solidFill>
              <a:latin typeface="Linkpen 17a Print" panose="03050602060000000000" pitchFamily="66" charset="77"/>
            </a:endParaRPr>
          </a:p>
        </p:txBody>
      </p:sp>
      <p:pic>
        <p:nvPicPr>
          <p:cNvPr id="6" name="Picture 5" descr="A timeline from 6,000 BC to just past 1300.">
            <a:extLst>
              <a:ext uri="{FF2B5EF4-FFF2-40B4-BE49-F238E27FC236}">
                <a16:creationId xmlns:a16="http://schemas.microsoft.com/office/drawing/2014/main" id="{05915DD4-3ECB-00FC-992C-A0B322C44AC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3289300"/>
            <a:ext cx="12193280" cy="1018309"/>
          </a:xfrm>
          <a:prstGeom prst="rect">
            <a:avLst/>
          </a:prstGeom>
        </p:spPr>
      </p:pic>
    </p:spTree>
    <p:extLst>
      <p:ext uri="{BB962C8B-B14F-4D97-AF65-F5344CB8AC3E}">
        <p14:creationId xmlns:p14="http://schemas.microsoft.com/office/powerpoint/2010/main" val="313637266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5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500"/>
                                        <p:tgtEl>
                                          <p:spTgt spid="16"/>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fade">
                                      <p:cBhvr>
                                        <p:cTn id="5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4" grpId="0" animBg="1"/>
      <p:bldP spid="3" grpId="0" animBg="1"/>
      <p:bldP spid="5" grpId="0" animBg="1"/>
      <p:bldP spid="7" grpId="0" animBg="1"/>
      <p:bldP spid="16" grpId="0" animBg="1"/>
      <p:bldP spid="8" grpId="0" animBg="1"/>
      <p:bldP spid="10" grpId="0" animBg="1"/>
      <p:bldP spid="11" grpId="0" animBg="1"/>
      <p:bldP spid="12" grpId="0" animBg="1"/>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69808628-11DC-A66B-4525-1BA390617B9A}"/>
              </a:ext>
            </a:extLst>
          </p:cNvPr>
          <p:cNvSpPr>
            <a:spLocks noGrp="1"/>
          </p:cNvSpPr>
          <p:nvPr>
            <p:ph type="ctrTitle"/>
          </p:nvPr>
        </p:nvSpPr>
        <p:spPr>
          <a:xfrm>
            <a:off x="1524000" y="-1225932"/>
            <a:ext cx="9144000" cy="1025555"/>
          </a:xfrm>
        </p:spPr>
        <p:txBody>
          <a:bodyPr/>
          <a:lstStyle/>
          <a:p>
            <a:r>
              <a:rPr lang="en-US" dirty="0"/>
              <a:t>An ever-changing area</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05369" y="346446"/>
            <a:ext cx="7574691" cy="739405"/>
          </a:xfrm>
          <a:prstGeom prst="rect">
            <a:avLst/>
          </a:prstGeom>
        </p:spPr>
        <p:txBody>
          <a:bodyPr vert="horz" lIns="91440" tIns="45720" rIns="91440" bIns="45720" rtlCol="0" anchor="b">
            <a:normAutofit fontScale="7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effectLst>
                  <a:glow rad="451270">
                    <a:schemeClr val="bg1">
                      <a:alpha val="53000"/>
                    </a:schemeClr>
                  </a:glow>
                </a:effectLst>
                <a:latin typeface="Superclarendon Rg" panose="02060605060000020003" pitchFamily="18" charset="77"/>
              </a:rPr>
              <a:t>An Ever-Changing Area</a:t>
            </a:r>
          </a:p>
        </p:txBody>
      </p:sp>
      <p:pic>
        <p:nvPicPr>
          <p:cNvPr id="11" name="Picture 10">
            <a:extLst>
              <a:ext uri="{FF2B5EF4-FFF2-40B4-BE49-F238E27FC236}">
                <a16:creationId xmlns:a16="http://schemas.microsoft.com/office/drawing/2014/main" id="{15B924A1-4DEB-5807-4678-0F1605BCF038}"/>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05661" y="-12511"/>
            <a:ext cx="1686338" cy="1489428"/>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405369" y="1273717"/>
            <a:ext cx="4661931" cy="4880182"/>
          </a:xfrm>
          <a:prstGeom prst="rect">
            <a:avLst/>
          </a:prstGeom>
          <a:noFill/>
        </p:spPr>
        <p:txBody>
          <a:bodyPr wrap="square">
            <a:spAutoFit/>
          </a:bodyPr>
          <a:lstStyle/>
          <a:p>
            <a:pPr>
              <a:lnSpc>
                <a:spcPct val="150000"/>
              </a:lnSpc>
            </a:pPr>
            <a:r>
              <a:rPr lang="en-GB" sz="1900" dirty="0">
                <a:latin typeface="Linkpen 17a Print" panose="03050602060000000000" pitchFamily="66" charset="77"/>
              </a:rPr>
              <a:t>The town of Birkenhead and its surrounding area has undergone many changes since its beginning.</a:t>
            </a:r>
          </a:p>
          <a:p>
            <a:pPr>
              <a:lnSpc>
                <a:spcPct val="150000"/>
              </a:lnSpc>
            </a:pPr>
            <a:endParaRPr lang="en-GB" sz="1900" dirty="0">
              <a:latin typeface="Linkpen 17a Print" panose="03050602060000000000" pitchFamily="66" charset="77"/>
            </a:endParaRPr>
          </a:p>
          <a:p>
            <a:pPr>
              <a:lnSpc>
                <a:spcPct val="150000"/>
              </a:lnSpc>
            </a:pPr>
            <a:r>
              <a:rPr lang="en-GB" sz="1900" dirty="0">
                <a:latin typeface="Linkpen 17a Print" panose="03050602060000000000" pitchFamily="66" charset="77"/>
              </a:rPr>
              <a:t>The Birkenhead we know and love today, looked very different in its early days but traces of its history can still be found within the streets and fields we walk.</a:t>
            </a:r>
          </a:p>
        </p:txBody>
      </p:sp>
      <p:sp>
        <p:nvSpPr>
          <p:cNvPr id="2" name="Rectangle 1" descr="An photograph of houses and buildings on the streets of Birkenhead.">
            <a:extLst>
              <a:ext uri="{FF2B5EF4-FFF2-40B4-BE49-F238E27FC236}">
                <a16:creationId xmlns:a16="http://schemas.microsoft.com/office/drawing/2014/main" id="{DFB27D0A-4355-849A-EBCE-5AE91E23591D}"/>
              </a:ext>
            </a:extLst>
          </p:cNvPr>
          <p:cNvSpPr/>
          <p:nvPr/>
        </p:nvSpPr>
        <p:spPr>
          <a:xfrm>
            <a:off x="5067300" y="0"/>
            <a:ext cx="7124698" cy="6858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59B38D-523C-6AAD-B212-EC88B3A64773}"/>
              </a:ext>
            </a:extLst>
          </p:cNvPr>
          <p:cNvSpPr>
            <a:spLocks noGrp="1"/>
          </p:cNvSpPr>
          <p:nvPr>
            <p:ph type="ctrTitle"/>
          </p:nvPr>
        </p:nvSpPr>
        <p:spPr>
          <a:xfrm>
            <a:off x="1524000" y="-1569054"/>
            <a:ext cx="9144000" cy="1249842"/>
          </a:xfrm>
        </p:spPr>
        <p:txBody>
          <a:bodyPr/>
          <a:lstStyle/>
          <a:p>
            <a:r>
              <a:rPr lang="en-US" dirty="0"/>
              <a:t>Mesolithic Encampments</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05369" y="322301"/>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200" dirty="0">
                <a:ln w="12700">
                  <a:noFill/>
                </a:ln>
                <a:effectLst>
                  <a:glow rad="803463">
                    <a:schemeClr val="bg1">
                      <a:alpha val="70116"/>
                    </a:schemeClr>
                  </a:glow>
                </a:effectLst>
                <a:latin typeface="Superclarendon Rg" panose="02060605060000020003" pitchFamily="18" charset="77"/>
              </a:rPr>
              <a:t>Mesolithic Encampments</a:t>
            </a:r>
          </a:p>
        </p:txBody>
      </p:sp>
      <p:sp>
        <p:nvSpPr>
          <p:cNvPr id="8" name="TextBox 7">
            <a:extLst>
              <a:ext uri="{FF2B5EF4-FFF2-40B4-BE49-F238E27FC236}">
                <a16:creationId xmlns:a16="http://schemas.microsoft.com/office/drawing/2014/main" id="{D865BA71-9D09-29EE-229D-D2C900EC273E}"/>
              </a:ext>
            </a:extLst>
          </p:cNvPr>
          <p:cNvSpPr txBox="1"/>
          <p:nvPr/>
        </p:nvSpPr>
        <p:spPr>
          <a:xfrm>
            <a:off x="405369" y="1213917"/>
            <a:ext cx="4192031" cy="3747436"/>
          </a:xfrm>
          <a:prstGeom prst="rect">
            <a:avLst/>
          </a:prstGeom>
          <a:noFill/>
        </p:spPr>
        <p:txBody>
          <a:bodyPr wrap="square">
            <a:spAutoFit/>
          </a:bodyPr>
          <a:lstStyle/>
          <a:p>
            <a:pPr>
              <a:lnSpc>
                <a:spcPct val="150000"/>
              </a:lnSpc>
            </a:pPr>
            <a:r>
              <a:rPr lang="en-GB" sz="1600" dirty="0">
                <a:effectLst>
                  <a:glow rad="495300">
                    <a:schemeClr val="bg1">
                      <a:alpha val="63000"/>
                    </a:schemeClr>
                  </a:glow>
                </a:effectLst>
                <a:latin typeface="Linkpen 17a Print" panose="03050602060000000000" pitchFamily="66" charset="77"/>
              </a:rPr>
              <a:t>At sites such as </a:t>
            </a:r>
            <a:r>
              <a:rPr lang="en-GB" sz="1600" dirty="0" err="1">
                <a:effectLst>
                  <a:glow rad="495300">
                    <a:schemeClr val="bg1">
                      <a:alpha val="63000"/>
                    </a:schemeClr>
                  </a:glow>
                </a:effectLst>
                <a:latin typeface="Linkpen 17a Print" panose="03050602060000000000" pitchFamily="66" charset="77"/>
              </a:rPr>
              <a:t>Greasby</a:t>
            </a:r>
            <a:r>
              <a:rPr lang="en-GB" sz="1600" dirty="0">
                <a:effectLst>
                  <a:glow rad="495300">
                    <a:schemeClr val="bg1">
                      <a:alpha val="63000"/>
                    </a:schemeClr>
                  </a:glow>
                </a:effectLst>
                <a:latin typeface="Linkpen 17a Print" panose="03050602060000000000" pitchFamily="66" charset="77"/>
              </a:rPr>
              <a:t> and Irby, excavations have revealed the hunter-gatherer lifestyles of people living in the area during the Mesolithic period.</a:t>
            </a:r>
          </a:p>
          <a:p>
            <a:pPr>
              <a:lnSpc>
                <a:spcPct val="150000"/>
              </a:lnSpc>
            </a:pPr>
            <a:endParaRPr lang="en-GB" sz="1600" dirty="0">
              <a:effectLst>
                <a:glow rad="495300">
                  <a:schemeClr val="bg1">
                    <a:alpha val="63000"/>
                  </a:schemeClr>
                </a:glow>
              </a:effectLst>
              <a:latin typeface="Linkpen 17a Print" panose="03050602060000000000" pitchFamily="66" charset="77"/>
            </a:endParaRPr>
          </a:p>
          <a:p>
            <a:pPr>
              <a:lnSpc>
                <a:spcPct val="150000"/>
              </a:lnSpc>
            </a:pPr>
            <a:r>
              <a:rPr lang="en-GB" sz="1600" dirty="0">
                <a:effectLst>
                  <a:glow rad="495300">
                    <a:schemeClr val="bg1">
                      <a:alpha val="63000"/>
                    </a:schemeClr>
                  </a:glow>
                </a:effectLst>
                <a:latin typeface="Linkpen 17a Print" panose="03050602060000000000" pitchFamily="66" charset="77"/>
              </a:rPr>
              <a:t>Tools such as arrowheads and axes tell us about the activity in the area. They would have used the landscape and natural resources,  setting up temporary encampments and moving from place to place.</a:t>
            </a:r>
          </a:p>
        </p:txBody>
      </p:sp>
      <p:pic>
        <p:nvPicPr>
          <p:cNvPr id="11" name="Picture 10">
            <a:extLst>
              <a:ext uri="{FF2B5EF4-FFF2-40B4-BE49-F238E27FC236}">
                <a16:creationId xmlns:a16="http://schemas.microsoft.com/office/drawing/2014/main" id="{15B924A1-4DEB-5807-4678-0F1605BCF038}"/>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05661" y="5368572"/>
            <a:ext cx="1686338" cy="1489428"/>
          </a:xfrm>
          <a:prstGeom prst="rect">
            <a:avLst/>
          </a:prstGeom>
        </p:spPr>
      </p:pic>
      <p:sp>
        <p:nvSpPr>
          <p:cNvPr id="2" name="Rectangle 1" descr="A drawing of what stone age encampment might have looked. There are 3 tents around a fire in the woods. There is a man going hunting, someone preparing fish, someone making food with the help of s child, and someone fishing.">
            <a:extLst>
              <a:ext uri="{FF2B5EF4-FFF2-40B4-BE49-F238E27FC236}">
                <a16:creationId xmlns:a16="http://schemas.microsoft.com/office/drawing/2014/main" id="{0EB41DDB-2948-D41D-BC31-9ED7BC10E8A4}"/>
              </a:ext>
            </a:extLst>
          </p:cNvPr>
          <p:cNvSpPr/>
          <p:nvPr/>
        </p:nvSpPr>
        <p:spPr>
          <a:xfrm>
            <a:off x="4597400" y="139700"/>
            <a:ext cx="7391400" cy="65786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841217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5C5F7AA6-73D1-E358-42D4-E6EBA393F32B}"/>
              </a:ext>
            </a:extLst>
          </p:cNvPr>
          <p:cNvSpPr>
            <a:spLocks noGrp="1"/>
          </p:cNvSpPr>
          <p:nvPr>
            <p:ph type="ctrTitle"/>
          </p:nvPr>
        </p:nvSpPr>
        <p:spPr>
          <a:xfrm>
            <a:off x="1524000" y="-1779095"/>
            <a:ext cx="9144000" cy="1309682"/>
          </a:xfrm>
        </p:spPr>
        <p:txBody>
          <a:bodyPr/>
          <a:lstStyle/>
          <a:p>
            <a:r>
              <a:rPr lang="en-US" dirty="0"/>
              <a:t>The River Mersey</a:t>
            </a:r>
          </a:p>
        </p:txBody>
      </p:sp>
      <p:sp>
        <p:nvSpPr>
          <p:cNvPr id="8" name="TextBox 7">
            <a:extLst>
              <a:ext uri="{FF2B5EF4-FFF2-40B4-BE49-F238E27FC236}">
                <a16:creationId xmlns:a16="http://schemas.microsoft.com/office/drawing/2014/main" id="{D865BA71-9D09-29EE-229D-D2C900EC273E}"/>
              </a:ext>
            </a:extLst>
          </p:cNvPr>
          <p:cNvSpPr txBox="1"/>
          <p:nvPr/>
        </p:nvSpPr>
        <p:spPr>
          <a:xfrm>
            <a:off x="456683" y="420485"/>
            <a:ext cx="5320786" cy="2262158"/>
          </a:xfrm>
          <a:prstGeom prst="rect">
            <a:avLst/>
          </a:prstGeom>
          <a:noFill/>
        </p:spPr>
        <p:txBody>
          <a:bodyPr wrap="square">
            <a:spAutoFit/>
          </a:bodyPr>
          <a:lstStyle/>
          <a:p>
            <a:pPr>
              <a:lnSpc>
                <a:spcPct val="150000"/>
              </a:lnSpc>
            </a:pPr>
            <a:r>
              <a:rPr lang="en-GB" sz="2400" dirty="0">
                <a:latin typeface="Linkpen 17a Print" panose="03050602060000000000" pitchFamily="66" charset="77"/>
              </a:rPr>
              <a:t>The River Mersey provided settlers with water and food. Nearby woodland provided shelter.</a:t>
            </a:r>
          </a:p>
        </p:txBody>
      </p:sp>
      <p:pic>
        <p:nvPicPr>
          <p:cNvPr id="3" name="Picture 2" descr="A green circle symbol with three trees inside.">
            <a:extLst>
              <a:ext uri="{FF2B5EF4-FFF2-40B4-BE49-F238E27FC236}">
                <a16:creationId xmlns:a16="http://schemas.microsoft.com/office/drawing/2014/main" id="{D2A3575F-326A-1C93-AD4E-361CE7772BB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1307" y="2818327"/>
            <a:ext cx="2297873" cy="2297874"/>
          </a:xfrm>
          <a:prstGeom prst="rect">
            <a:avLst/>
          </a:prstGeom>
        </p:spPr>
      </p:pic>
      <p:pic>
        <p:nvPicPr>
          <p:cNvPr id="9" name="Picture 8" descr="A blue circle symbol with a pool of water at the bottom and a water droplet above it.">
            <a:extLst>
              <a:ext uri="{FF2B5EF4-FFF2-40B4-BE49-F238E27FC236}">
                <a16:creationId xmlns:a16="http://schemas.microsoft.com/office/drawing/2014/main" id="{E47BE776-E2AA-2073-8B2F-61168E470CF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819870" y="2200281"/>
            <a:ext cx="2297873" cy="2297874"/>
          </a:xfrm>
          <a:prstGeom prst="rect">
            <a:avLst/>
          </a:prstGeom>
        </p:spPr>
      </p:pic>
      <p:pic>
        <p:nvPicPr>
          <p:cNvPr id="5" name="Picture 4" descr="A grey circle symbol with a grey fish in the centre and three bubbles coming out of its mouth.">
            <a:extLst>
              <a:ext uri="{FF2B5EF4-FFF2-40B4-BE49-F238E27FC236}">
                <a16:creationId xmlns:a16="http://schemas.microsoft.com/office/drawing/2014/main" id="{E2AE4E89-0BFC-499E-6AE2-9480175AC22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311330" y="4223576"/>
            <a:ext cx="2297873" cy="2297874"/>
          </a:xfrm>
          <a:prstGeom prst="rect">
            <a:avLst/>
          </a:prstGeom>
        </p:spPr>
      </p:pic>
      <p:pic>
        <p:nvPicPr>
          <p:cNvPr id="12" name="Picture 11" descr="A map of the north west of England with the county of Merseyside highlighted.">
            <a:extLst>
              <a:ext uri="{FF2B5EF4-FFF2-40B4-BE49-F238E27FC236}">
                <a16:creationId xmlns:a16="http://schemas.microsoft.com/office/drawing/2014/main" id="{AC8B42DC-3E9A-E06C-7C36-583FA78E863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777469" y="336550"/>
            <a:ext cx="6083300" cy="6184900"/>
          </a:xfrm>
          <a:prstGeom prst="rect">
            <a:avLst/>
          </a:prstGeom>
        </p:spPr>
      </p:pic>
      <p:sp>
        <p:nvSpPr>
          <p:cNvPr id="14" name="Oval 13" descr="A circle marking out the location of the river Mersey on the county of Merseyside.">
            <a:extLst>
              <a:ext uri="{FF2B5EF4-FFF2-40B4-BE49-F238E27FC236}">
                <a16:creationId xmlns:a16="http://schemas.microsoft.com/office/drawing/2014/main" id="{50CD1B78-9597-551E-1D15-EC151F1F0AF1}"/>
              </a:ext>
            </a:extLst>
          </p:cNvPr>
          <p:cNvSpPr/>
          <p:nvPr/>
        </p:nvSpPr>
        <p:spPr>
          <a:xfrm>
            <a:off x="8590120" y="2944491"/>
            <a:ext cx="2424081" cy="2424081"/>
          </a:xfrm>
          <a:prstGeom prst="ellipse">
            <a:avLst/>
          </a:prstGeom>
          <a:solidFill>
            <a:srgbClr val="FAB721">
              <a:alpha val="38657"/>
            </a:srgbClr>
          </a:solidFill>
          <a:ln w="38100">
            <a:solidFill>
              <a:srgbClr val="FAB7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a:extLst>
              <a:ext uri="{FF2B5EF4-FFF2-40B4-BE49-F238E27FC236}">
                <a16:creationId xmlns:a16="http://schemas.microsoft.com/office/drawing/2014/main" id="{15B924A1-4DEB-5807-4678-0F1605BCF038}"/>
              </a:ext>
              <a:ext uri="{C183D7F6-B498-43B3-948B-1728B52AA6E4}">
                <adec:decorative xmlns:adec="http://schemas.microsoft.com/office/drawing/2017/decorative" val="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10505661" y="5368572"/>
            <a:ext cx="1686338" cy="1489428"/>
          </a:xfrm>
          <a:prstGeom prst="rect">
            <a:avLst/>
          </a:prstGeom>
        </p:spPr>
      </p:pic>
    </p:spTree>
    <p:extLst>
      <p:ext uri="{BB962C8B-B14F-4D97-AF65-F5344CB8AC3E}">
        <p14:creationId xmlns:p14="http://schemas.microsoft.com/office/powerpoint/2010/main" val="46178261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heel(1)">
                                      <p:cBhvr>
                                        <p:cTn id="15" dur="1000"/>
                                        <p:tgtEl>
                                          <p:spTgt spid="14"/>
                                        </p:tgtEl>
                                      </p:cBhvr>
                                    </p:animEffect>
                                  </p:childTnLst>
                                </p:cTn>
                              </p:par>
                            </p:childTnLst>
                          </p:cTn>
                        </p:par>
                        <p:par>
                          <p:cTn id="16" fill="hold">
                            <p:stCondLst>
                              <p:cond delay="2000"/>
                            </p:stCondLst>
                            <p:childTnLst>
                              <p:par>
                                <p:cTn id="17" presetID="53" presetClass="entr" presetSubtype="16"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par>
                          <p:cTn id="22" fill="hold">
                            <p:stCondLst>
                              <p:cond delay="2500"/>
                            </p:stCondLst>
                            <p:childTnLst>
                              <p:par>
                                <p:cTn id="23" presetID="53" presetClass="entr" presetSubtype="16"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childTnLst>
                          </p:cTn>
                        </p:par>
                        <p:par>
                          <p:cTn id="28" fill="hold">
                            <p:stCondLst>
                              <p:cond delay="3000"/>
                            </p:stCondLst>
                            <p:childTnLst>
                              <p:par>
                                <p:cTn id="29" presetID="53" presetClass="entr" presetSubtype="16"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allAtOnce"/>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4" name="Title 23">
            <a:extLst>
              <a:ext uri="{FF2B5EF4-FFF2-40B4-BE49-F238E27FC236}">
                <a16:creationId xmlns:a16="http://schemas.microsoft.com/office/drawing/2014/main" id="{3490A709-7C62-3AD7-8BB2-4A12DFAC15D9}"/>
              </a:ext>
            </a:extLst>
          </p:cNvPr>
          <p:cNvSpPr>
            <a:spLocks noGrp="1"/>
          </p:cNvSpPr>
          <p:nvPr>
            <p:ph type="ctrTitle"/>
          </p:nvPr>
        </p:nvSpPr>
        <p:spPr>
          <a:xfrm>
            <a:off x="1524000" y="-1579321"/>
            <a:ext cx="9144000" cy="1105593"/>
          </a:xfrm>
        </p:spPr>
        <p:txBody>
          <a:bodyPr/>
          <a:lstStyle/>
          <a:p>
            <a:r>
              <a:rPr lang="en-US" dirty="0"/>
              <a:t>Archaeological finds</a:t>
            </a:r>
          </a:p>
        </p:txBody>
      </p:sp>
      <p:sp>
        <p:nvSpPr>
          <p:cNvPr id="8" name="TextBox 7">
            <a:extLst>
              <a:ext uri="{FF2B5EF4-FFF2-40B4-BE49-F238E27FC236}">
                <a16:creationId xmlns:a16="http://schemas.microsoft.com/office/drawing/2014/main" id="{D865BA71-9D09-29EE-229D-D2C900EC273E}"/>
              </a:ext>
            </a:extLst>
          </p:cNvPr>
          <p:cNvSpPr txBox="1"/>
          <p:nvPr/>
        </p:nvSpPr>
        <p:spPr>
          <a:xfrm>
            <a:off x="421343" y="349604"/>
            <a:ext cx="10218948" cy="932948"/>
          </a:xfrm>
          <a:prstGeom prst="rect">
            <a:avLst/>
          </a:prstGeom>
          <a:noFill/>
        </p:spPr>
        <p:txBody>
          <a:bodyPr wrap="square">
            <a:spAutoFit/>
          </a:bodyPr>
          <a:lstStyle/>
          <a:p>
            <a:pPr>
              <a:lnSpc>
                <a:spcPct val="150000"/>
              </a:lnSpc>
            </a:pPr>
            <a:r>
              <a:rPr lang="en-GB" sz="1900" dirty="0">
                <a:latin typeface="Linkpen 17a Print" panose="03050602060000000000" pitchFamily="66" charset="77"/>
              </a:rPr>
              <a:t>Archaeological finds in the area include evidence of tools and weapons such as axes.</a:t>
            </a:r>
          </a:p>
        </p:txBody>
      </p:sp>
      <p:pic>
        <p:nvPicPr>
          <p:cNvPr id="11" name="Picture 10">
            <a:extLst>
              <a:ext uri="{FF2B5EF4-FFF2-40B4-BE49-F238E27FC236}">
                <a16:creationId xmlns:a16="http://schemas.microsoft.com/office/drawing/2014/main" id="{15B924A1-4DEB-5807-4678-0F1605BCF038}"/>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05661" y="0"/>
            <a:ext cx="1686338" cy="1489428"/>
          </a:xfrm>
          <a:prstGeom prst="rect">
            <a:avLst/>
          </a:prstGeom>
        </p:spPr>
      </p:pic>
      <p:pic>
        <p:nvPicPr>
          <p:cNvPr id="19" name="Picture 18" descr="A sketch of stone axeheads.">
            <a:extLst>
              <a:ext uri="{FF2B5EF4-FFF2-40B4-BE49-F238E27FC236}">
                <a16:creationId xmlns:a16="http://schemas.microsoft.com/office/drawing/2014/main" id="{B22470C3-5926-9D3D-81A5-0FC2DE4FD39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0658" y="1321573"/>
            <a:ext cx="2042952" cy="3344655"/>
          </a:xfrm>
          <a:prstGeom prst="rect">
            <a:avLst/>
          </a:prstGeom>
        </p:spPr>
      </p:pic>
      <p:sp>
        <p:nvSpPr>
          <p:cNvPr id="22" name="Right Arrow 21">
            <a:extLst>
              <a:ext uri="{FF2B5EF4-FFF2-40B4-BE49-F238E27FC236}">
                <a16:creationId xmlns:a16="http://schemas.microsoft.com/office/drawing/2014/main" id="{F31665F7-3FD9-7F77-636C-BE7455DEEC23}"/>
              </a:ext>
              <a:ext uri="{C183D7F6-B498-43B3-948B-1728B52AA6E4}">
                <adec:decorative xmlns:adec="http://schemas.microsoft.com/office/drawing/2017/decorative" val="1"/>
              </a:ext>
            </a:extLst>
          </p:cNvPr>
          <p:cNvSpPr/>
          <p:nvPr/>
        </p:nvSpPr>
        <p:spPr>
          <a:xfrm>
            <a:off x="2870752" y="2851840"/>
            <a:ext cx="552942" cy="353117"/>
          </a:xfrm>
          <a:prstGeom prst="rightArrow">
            <a:avLst>
              <a:gd name="adj1" fmla="val 50000"/>
              <a:gd name="adj2" fmla="val 62514"/>
            </a:avLst>
          </a:prstGeom>
          <a:solidFill>
            <a:srgbClr val="FAB72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descr="A drawing of a stone axehead tied to a wooden stick.">
            <a:extLst>
              <a:ext uri="{FF2B5EF4-FFF2-40B4-BE49-F238E27FC236}">
                <a16:creationId xmlns:a16="http://schemas.microsoft.com/office/drawing/2014/main" id="{10E72347-A3D3-167C-5A72-FB47717D2BA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527857" y="1162730"/>
            <a:ext cx="1318837" cy="3684075"/>
          </a:xfrm>
          <a:prstGeom prst="rect">
            <a:avLst/>
          </a:prstGeom>
        </p:spPr>
      </p:pic>
      <p:pic>
        <p:nvPicPr>
          <p:cNvPr id="21" name="Picture 20" descr="A sketch of metal axeheads.">
            <a:extLst>
              <a:ext uri="{FF2B5EF4-FFF2-40B4-BE49-F238E27FC236}">
                <a16:creationId xmlns:a16="http://schemas.microsoft.com/office/drawing/2014/main" id="{70783D97-BE8C-9B39-81FA-69ADCC9C659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081587" y="1231177"/>
            <a:ext cx="3082506" cy="3435051"/>
          </a:xfrm>
          <a:prstGeom prst="rect">
            <a:avLst/>
          </a:prstGeom>
        </p:spPr>
      </p:pic>
      <p:sp>
        <p:nvSpPr>
          <p:cNvPr id="23" name="Right Arrow 22">
            <a:extLst>
              <a:ext uri="{FF2B5EF4-FFF2-40B4-BE49-F238E27FC236}">
                <a16:creationId xmlns:a16="http://schemas.microsoft.com/office/drawing/2014/main" id="{151B2B65-1291-EFDD-8E49-F0E73C9A6700}"/>
              </a:ext>
              <a:ext uri="{C183D7F6-B498-43B3-948B-1728B52AA6E4}">
                <adec:decorative xmlns:adec="http://schemas.microsoft.com/office/drawing/2017/decorative" val="1"/>
              </a:ext>
            </a:extLst>
          </p:cNvPr>
          <p:cNvSpPr/>
          <p:nvPr/>
        </p:nvSpPr>
        <p:spPr>
          <a:xfrm>
            <a:off x="9164093" y="2655831"/>
            <a:ext cx="552942" cy="353117"/>
          </a:xfrm>
          <a:prstGeom prst="rightArrow">
            <a:avLst>
              <a:gd name="adj1" fmla="val 50000"/>
              <a:gd name="adj2" fmla="val 62514"/>
            </a:avLst>
          </a:prstGeom>
          <a:solidFill>
            <a:srgbClr val="FAB72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A drawing of a metal axehead tied to a wooden stick">
            <a:extLst>
              <a:ext uri="{FF2B5EF4-FFF2-40B4-BE49-F238E27FC236}">
                <a16:creationId xmlns:a16="http://schemas.microsoft.com/office/drawing/2014/main" id="{C57F73FC-F83A-FF85-CDAE-6788CADB9EA9}"/>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311054" y="1688779"/>
            <a:ext cx="2386457" cy="2955952"/>
          </a:xfrm>
          <a:prstGeom prst="rect">
            <a:avLst/>
          </a:prstGeom>
        </p:spPr>
      </p:pic>
      <p:grpSp>
        <p:nvGrpSpPr>
          <p:cNvPr id="25" name="Group 24" descr="Example of the stone axehead found in Bebington.&#10;">
            <a:extLst>
              <a:ext uri="{FF2B5EF4-FFF2-40B4-BE49-F238E27FC236}">
                <a16:creationId xmlns:a16="http://schemas.microsoft.com/office/drawing/2014/main" id="{3687AEDA-C2C9-7ACA-2FB8-61D899D6F72A}"/>
              </a:ext>
            </a:extLst>
          </p:cNvPr>
          <p:cNvGrpSpPr/>
          <p:nvPr/>
        </p:nvGrpSpPr>
        <p:grpSpPr>
          <a:xfrm>
            <a:off x="421343" y="4689534"/>
            <a:ext cx="5728279" cy="409591"/>
            <a:chOff x="5066429" y="2460130"/>
            <a:chExt cx="5728279" cy="409591"/>
          </a:xfrm>
        </p:grpSpPr>
        <p:pic>
          <p:nvPicPr>
            <p:cNvPr id="26" name="Picture 25">
              <a:extLst>
                <a:ext uri="{FF2B5EF4-FFF2-40B4-BE49-F238E27FC236}">
                  <a16:creationId xmlns:a16="http://schemas.microsoft.com/office/drawing/2014/main" id="{BBE98EA7-FCF4-F292-97F5-DA9169066C09}"/>
                </a:ext>
                <a:ext uri="{C183D7F6-B498-43B3-948B-1728B52AA6E4}">
                  <adec:decorative xmlns:adec="http://schemas.microsoft.com/office/drawing/2017/decorative" val="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6200000">
              <a:off x="5007146" y="2519413"/>
              <a:ext cx="409591" cy="291025"/>
            </a:xfrm>
            <a:prstGeom prst="rect">
              <a:avLst/>
            </a:prstGeom>
          </p:spPr>
        </p:pic>
        <p:sp>
          <p:nvSpPr>
            <p:cNvPr id="27" name="TextBox 26">
              <a:extLst>
                <a:ext uri="{FF2B5EF4-FFF2-40B4-BE49-F238E27FC236}">
                  <a16:creationId xmlns:a16="http://schemas.microsoft.com/office/drawing/2014/main" id="{29F26863-EB8C-B652-4E40-F0AF34B3B2D9}"/>
                </a:ext>
              </a:extLst>
            </p:cNvPr>
            <p:cNvSpPr txBox="1"/>
            <p:nvPr/>
          </p:nvSpPr>
          <p:spPr>
            <a:xfrm>
              <a:off x="5303813" y="2471995"/>
              <a:ext cx="5490895" cy="346249"/>
            </a:xfrm>
            <a:prstGeom prst="rect">
              <a:avLst/>
            </a:prstGeom>
            <a:noFill/>
          </p:spPr>
          <p:txBody>
            <a:bodyPr wrap="square">
              <a:spAutoFit/>
            </a:bodyPr>
            <a:lstStyle/>
            <a:p>
              <a:pPr>
                <a:lnSpc>
                  <a:spcPct val="150000"/>
                </a:lnSpc>
              </a:pPr>
              <a:r>
                <a:rPr lang="en-GB" sz="1200" dirty="0">
                  <a:latin typeface="Linkpen 17a Print" panose="03050602060000000000" pitchFamily="66" charset="77"/>
                </a:rPr>
                <a:t>Example of the stone </a:t>
              </a:r>
              <a:r>
                <a:rPr lang="en-GB" sz="1200" dirty="0" err="1">
                  <a:latin typeface="Linkpen 17a Print" panose="03050602060000000000" pitchFamily="66" charset="77"/>
                </a:rPr>
                <a:t>axehead</a:t>
              </a:r>
              <a:r>
                <a:rPr lang="en-GB" sz="1200" dirty="0">
                  <a:latin typeface="Linkpen 17a Print" panose="03050602060000000000" pitchFamily="66" charset="77"/>
                </a:rPr>
                <a:t> found in Bebington.</a:t>
              </a:r>
            </a:p>
          </p:txBody>
        </p:sp>
      </p:grpSp>
      <p:grpSp>
        <p:nvGrpSpPr>
          <p:cNvPr id="28" name="Group 27" descr="Example of bronze socketed axe found in Prenton.&#10;">
            <a:extLst>
              <a:ext uri="{FF2B5EF4-FFF2-40B4-BE49-F238E27FC236}">
                <a16:creationId xmlns:a16="http://schemas.microsoft.com/office/drawing/2014/main" id="{6165D9B8-D94B-38D8-AD25-A1065E754E65}"/>
              </a:ext>
            </a:extLst>
          </p:cNvPr>
          <p:cNvGrpSpPr/>
          <p:nvPr/>
        </p:nvGrpSpPr>
        <p:grpSpPr>
          <a:xfrm>
            <a:off x="6013649" y="4689534"/>
            <a:ext cx="5728279" cy="409591"/>
            <a:chOff x="5066429" y="2460130"/>
            <a:chExt cx="5728279" cy="409591"/>
          </a:xfrm>
        </p:grpSpPr>
        <p:pic>
          <p:nvPicPr>
            <p:cNvPr id="29" name="Picture 28">
              <a:extLst>
                <a:ext uri="{FF2B5EF4-FFF2-40B4-BE49-F238E27FC236}">
                  <a16:creationId xmlns:a16="http://schemas.microsoft.com/office/drawing/2014/main" id="{4A192927-B61B-6575-3E57-C766F9AFDC5E}"/>
                </a:ext>
                <a:ext uri="{C183D7F6-B498-43B3-948B-1728B52AA6E4}">
                  <adec:decorative xmlns:adec="http://schemas.microsoft.com/office/drawing/2017/decorative" val="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6200000">
              <a:off x="5007146" y="2519413"/>
              <a:ext cx="409591" cy="291025"/>
            </a:xfrm>
            <a:prstGeom prst="rect">
              <a:avLst/>
            </a:prstGeom>
          </p:spPr>
        </p:pic>
        <p:sp>
          <p:nvSpPr>
            <p:cNvPr id="30" name="TextBox 29">
              <a:extLst>
                <a:ext uri="{FF2B5EF4-FFF2-40B4-BE49-F238E27FC236}">
                  <a16:creationId xmlns:a16="http://schemas.microsoft.com/office/drawing/2014/main" id="{FB77181B-3461-B5D5-2F69-AADEA5AA1F4E}"/>
                </a:ext>
              </a:extLst>
            </p:cNvPr>
            <p:cNvSpPr txBox="1"/>
            <p:nvPr/>
          </p:nvSpPr>
          <p:spPr>
            <a:xfrm>
              <a:off x="5303813" y="2471995"/>
              <a:ext cx="5490895" cy="346249"/>
            </a:xfrm>
            <a:prstGeom prst="rect">
              <a:avLst/>
            </a:prstGeom>
            <a:noFill/>
          </p:spPr>
          <p:txBody>
            <a:bodyPr wrap="square">
              <a:spAutoFit/>
            </a:bodyPr>
            <a:lstStyle/>
            <a:p>
              <a:pPr>
                <a:lnSpc>
                  <a:spcPct val="150000"/>
                </a:lnSpc>
              </a:pPr>
              <a:r>
                <a:rPr lang="en-GB" sz="1200" dirty="0">
                  <a:latin typeface="Linkpen 17a Print" panose="03050602060000000000" pitchFamily="66" charset="77"/>
                </a:rPr>
                <a:t>Example of bronze socketed axe found in Prenton.</a:t>
              </a:r>
            </a:p>
          </p:txBody>
        </p:sp>
      </p:grpSp>
      <p:grpSp>
        <p:nvGrpSpPr>
          <p:cNvPr id="10" name="Group 9" descr="What do these finds tell you about life during these early ages?&#10;">
            <a:extLst>
              <a:ext uri="{FF2B5EF4-FFF2-40B4-BE49-F238E27FC236}">
                <a16:creationId xmlns:a16="http://schemas.microsoft.com/office/drawing/2014/main" id="{F25EA1A4-CF84-9F30-F412-F92C36843079}"/>
              </a:ext>
            </a:extLst>
          </p:cNvPr>
          <p:cNvGrpSpPr/>
          <p:nvPr/>
        </p:nvGrpSpPr>
        <p:grpSpPr>
          <a:xfrm>
            <a:off x="630658" y="5323610"/>
            <a:ext cx="9449319" cy="723900"/>
            <a:chOff x="456682" y="5295900"/>
            <a:chExt cx="9449319" cy="723900"/>
          </a:xfrm>
        </p:grpSpPr>
        <p:sp>
          <p:nvSpPr>
            <p:cNvPr id="6" name="Rectangular Callout 5">
              <a:extLst>
                <a:ext uri="{FF2B5EF4-FFF2-40B4-BE49-F238E27FC236}">
                  <a16:creationId xmlns:a16="http://schemas.microsoft.com/office/drawing/2014/main" id="{0612BB22-6DF2-9A4F-2019-A98DA3F91DE0}"/>
                </a:ext>
              </a:extLst>
            </p:cNvPr>
            <p:cNvSpPr/>
            <p:nvPr/>
          </p:nvSpPr>
          <p:spPr>
            <a:xfrm>
              <a:off x="456682" y="5295900"/>
              <a:ext cx="9449318" cy="723900"/>
            </a:xfrm>
            <a:prstGeom prst="wedgeRectCallout">
              <a:avLst>
                <a:gd name="adj1" fmla="val 58128"/>
                <a:gd name="adj2" fmla="val -15400"/>
              </a:avLst>
            </a:prstGeom>
            <a:solidFill>
              <a:srgbClr val="FAB72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353EE306-F83B-F145-718A-82B84D7CEFD7}"/>
                </a:ext>
              </a:extLst>
            </p:cNvPr>
            <p:cNvSpPr txBox="1"/>
            <p:nvPr/>
          </p:nvSpPr>
          <p:spPr>
            <a:xfrm>
              <a:off x="456683" y="5400087"/>
              <a:ext cx="9449318" cy="494366"/>
            </a:xfrm>
            <a:prstGeom prst="rect">
              <a:avLst/>
            </a:prstGeom>
            <a:noFill/>
          </p:spPr>
          <p:txBody>
            <a:bodyPr wrap="square">
              <a:spAutoFit/>
            </a:bodyPr>
            <a:lstStyle/>
            <a:p>
              <a:pPr algn="ctr">
                <a:lnSpc>
                  <a:spcPct val="150000"/>
                </a:lnSpc>
              </a:pPr>
              <a:r>
                <a:rPr lang="en-GB" sz="1900" dirty="0">
                  <a:solidFill>
                    <a:schemeClr val="bg1"/>
                  </a:solidFill>
                  <a:latin typeface="Linkpen 17a Print" panose="03050602060000000000" pitchFamily="66" charset="77"/>
                </a:rPr>
                <a:t>What do these finds tell you about life during these early ages?</a:t>
              </a:r>
            </a:p>
          </p:txBody>
        </p:sp>
      </p:grpSp>
      <p:pic>
        <p:nvPicPr>
          <p:cNvPr id="4" name="Picture 3" descr="A drawing of an older man with a hat on and his hands on his hips.">
            <a:extLst>
              <a:ext uri="{FF2B5EF4-FFF2-40B4-BE49-F238E27FC236}">
                <a16:creationId xmlns:a16="http://schemas.microsoft.com/office/drawing/2014/main" id="{2D0D4D32-DBDC-31B3-1956-37B29F1A1D3F}"/>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0226937" y="4380058"/>
            <a:ext cx="2150054" cy="5401355"/>
          </a:xfrm>
          <a:prstGeom prst="rect">
            <a:avLst/>
          </a:prstGeom>
        </p:spPr>
      </p:pic>
    </p:spTree>
    <p:extLst>
      <p:ext uri="{BB962C8B-B14F-4D97-AF65-F5344CB8AC3E}">
        <p14:creationId xmlns:p14="http://schemas.microsoft.com/office/powerpoint/2010/main" val="64182721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par>
                                <p:cTn id="13" presetID="10" presetClass="entr" presetSubtype="0"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500"/>
                                        <p:tgtEl>
                                          <p:spTgt spid="22"/>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par>
                                <p:cTn id="29" presetID="10" presetClass="entr" presetSubtype="0" fill="hold"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childTnLst>
                          </p:cTn>
                        </p:par>
                        <p:par>
                          <p:cTn id="32" fill="hold">
                            <p:stCondLst>
                              <p:cond delay="500"/>
                            </p:stCondLst>
                            <p:childTnLst>
                              <p:par>
                                <p:cTn id="33" presetID="22" presetClass="entr" presetSubtype="8"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500"/>
                                        <p:tgtEl>
                                          <p:spTgt spid="23"/>
                                        </p:tgtEl>
                                      </p:cBhvr>
                                    </p:animEffect>
                                  </p:childTnLst>
                                </p:cTn>
                              </p:par>
                            </p:childTnLst>
                          </p:cTn>
                        </p:par>
                        <p:par>
                          <p:cTn id="36" fill="hold">
                            <p:stCondLst>
                              <p:cond delay="1000"/>
                            </p:stCondLst>
                            <p:childTnLst>
                              <p:par>
                                <p:cTn id="37" presetID="10" presetClass="entr" presetSubtype="0"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1500"/>
                            </p:stCondLst>
                            <p:childTnLst>
                              <p:par>
                                <p:cTn id="41" presetID="2" presetClass="entr" presetSubtype="4" decel="50000"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1000" fill="hold"/>
                                        <p:tgtEl>
                                          <p:spTgt spid="4"/>
                                        </p:tgtEl>
                                        <p:attrNameLst>
                                          <p:attrName>ppt_x</p:attrName>
                                        </p:attrNameLst>
                                      </p:cBhvr>
                                      <p:tavLst>
                                        <p:tav tm="0">
                                          <p:val>
                                            <p:strVal val="#ppt_x"/>
                                          </p:val>
                                        </p:tav>
                                        <p:tav tm="100000">
                                          <p:val>
                                            <p:strVal val="#ppt_x"/>
                                          </p:val>
                                        </p:tav>
                                      </p:tavLst>
                                    </p:anim>
                                    <p:anim calcmode="lin" valueType="num">
                                      <p:cBhvr additive="base">
                                        <p:cTn id="44" dur="1000" fill="hold"/>
                                        <p:tgtEl>
                                          <p:spTgt spid="4"/>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0" presetClass="entr" presetSubtype="0" fill="hold"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allAtOnce"/>
      <p:bldP spid="22" grpId="0" animBg="1"/>
      <p:bldP spid="2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C302C539-1874-E6D9-7119-64F2E20B114B}"/>
              </a:ext>
            </a:extLst>
          </p:cNvPr>
          <p:cNvSpPr>
            <a:spLocks noGrp="1"/>
          </p:cNvSpPr>
          <p:nvPr>
            <p:ph type="ctrTitle"/>
          </p:nvPr>
        </p:nvSpPr>
        <p:spPr>
          <a:xfrm>
            <a:off x="1524000" y="-1568234"/>
            <a:ext cx="9144000" cy="1127175"/>
          </a:xfrm>
        </p:spPr>
        <p:txBody>
          <a:bodyPr/>
          <a:lstStyle/>
          <a:p>
            <a:r>
              <a:rPr lang="en-US" dirty="0"/>
              <a:t>The</a:t>
            </a:r>
            <a:r>
              <a:rPr lang="en-US" baseline="0" dirty="0"/>
              <a:t> Romans</a:t>
            </a:r>
            <a:endParaRPr lang="en-US" dirty="0"/>
          </a:p>
        </p:txBody>
      </p:sp>
      <p:pic>
        <p:nvPicPr>
          <p:cNvPr id="6" name="Picture 5" descr="A map of Europe with red marking the Roman Empire at the time. The red covers England, most of Central Europe, The norther area of Africa, and some of East Asia.">
            <a:extLst>
              <a:ext uri="{FF2B5EF4-FFF2-40B4-BE49-F238E27FC236}">
                <a16:creationId xmlns:a16="http://schemas.microsoft.com/office/drawing/2014/main" id="{0F3FBF04-5757-6DED-ED9B-29B410FE9C4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7674" y="214167"/>
            <a:ext cx="6041600" cy="4508656"/>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6823528" y="510131"/>
            <a:ext cx="4740798" cy="3797193"/>
          </a:xfrm>
          <a:prstGeom prst="rect">
            <a:avLst/>
          </a:prstGeom>
          <a:noFill/>
        </p:spPr>
        <p:txBody>
          <a:bodyPr wrap="square">
            <a:spAutoFit/>
          </a:bodyPr>
          <a:lstStyle/>
          <a:p>
            <a:pPr>
              <a:lnSpc>
                <a:spcPct val="150000"/>
              </a:lnSpc>
            </a:pPr>
            <a:r>
              <a:rPr lang="en-GB" dirty="0">
                <a:latin typeface="Linkpen 17a Print" panose="03050602060000000000" pitchFamily="66" charset="77"/>
              </a:rPr>
              <a:t>In 55 BC, Julius Caesar lead the first Roman military expedition to Britain following up with a second the next year.</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It wasn’t until AD 43 that the Romans, under the orders of Emperor Claudius, returned to conquer Britain.</a:t>
            </a:r>
          </a:p>
        </p:txBody>
      </p:sp>
      <p:grpSp>
        <p:nvGrpSpPr>
          <p:cNvPr id="5" name="Group 4" descr="The Roman Empire.&#10;">
            <a:extLst>
              <a:ext uri="{FF2B5EF4-FFF2-40B4-BE49-F238E27FC236}">
                <a16:creationId xmlns:a16="http://schemas.microsoft.com/office/drawing/2014/main" id="{EAD0F5AD-6C0E-18B3-8F3B-F6F1584B645D}"/>
              </a:ext>
            </a:extLst>
          </p:cNvPr>
          <p:cNvGrpSpPr/>
          <p:nvPr/>
        </p:nvGrpSpPr>
        <p:grpSpPr>
          <a:xfrm>
            <a:off x="847493" y="4475212"/>
            <a:ext cx="2950604" cy="430887"/>
            <a:chOff x="5121850" y="2417403"/>
            <a:chExt cx="2950604" cy="430887"/>
          </a:xfrm>
        </p:grpSpPr>
        <p:pic>
          <p:nvPicPr>
            <p:cNvPr id="2" name="Picture 1">
              <a:extLst>
                <a:ext uri="{FF2B5EF4-FFF2-40B4-BE49-F238E27FC236}">
                  <a16:creationId xmlns:a16="http://schemas.microsoft.com/office/drawing/2014/main" id="{B9A9F9E7-8856-0FFA-F238-AD9949B1E7F6}"/>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3" name="TextBox 2">
              <a:extLst>
                <a:ext uri="{FF2B5EF4-FFF2-40B4-BE49-F238E27FC236}">
                  <a16:creationId xmlns:a16="http://schemas.microsoft.com/office/drawing/2014/main" id="{31CF1836-9BC0-1A55-BB35-FBD90240428E}"/>
                </a:ext>
              </a:extLst>
            </p:cNvPr>
            <p:cNvSpPr txBox="1"/>
            <p:nvPr/>
          </p:nvSpPr>
          <p:spPr>
            <a:xfrm>
              <a:off x="5276103" y="2417403"/>
              <a:ext cx="2796351" cy="43088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Roman Empire.</a:t>
              </a:r>
            </a:p>
          </p:txBody>
        </p:sp>
      </p:grpSp>
      <p:sp>
        <p:nvSpPr>
          <p:cNvPr id="15" name="TextBox 14">
            <a:extLst>
              <a:ext uri="{FF2B5EF4-FFF2-40B4-BE49-F238E27FC236}">
                <a16:creationId xmlns:a16="http://schemas.microsoft.com/office/drawing/2014/main" id="{B9B85A0C-3432-E058-4483-526F9AC567ED}"/>
              </a:ext>
            </a:extLst>
          </p:cNvPr>
          <p:cNvSpPr txBox="1"/>
          <p:nvPr/>
        </p:nvSpPr>
        <p:spPr>
          <a:xfrm>
            <a:off x="627674" y="5076066"/>
            <a:ext cx="10533385" cy="888705"/>
          </a:xfrm>
          <a:prstGeom prst="rect">
            <a:avLst/>
          </a:prstGeom>
          <a:noFill/>
        </p:spPr>
        <p:txBody>
          <a:bodyPr wrap="square">
            <a:spAutoFit/>
          </a:bodyPr>
          <a:lstStyle/>
          <a:p>
            <a:pPr>
              <a:lnSpc>
                <a:spcPct val="150000"/>
              </a:lnSpc>
            </a:pPr>
            <a:r>
              <a:rPr lang="en-GB" dirty="0">
                <a:latin typeface="Linkpen 17a Print" panose="03050602060000000000" pitchFamily="66" charset="77"/>
              </a:rPr>
              <a:t>For nearly 400 years, the Romans ruled Britain taking and founding cities, building roads and villas, and taking over and creating new farmsteads.</a:t>
            </a:r>
          </a:p>
        </p:txBody>
      </p:sp>
      <p:pic>
        <p:nvPicPr>
          <p:cNvPr id="11" name="Picture 10">
            <a:extLst>
              <a:ext uri="{FF2B5EF4-FFF2-40B4-BE49-F238E27FC236}">
                <a16:creationId xmlns:a16="http://schemas.microsoft.com/office/drawing/2014/main" id="{15B924A1-4DEB-5807-4678-0F1605BCF038}"/>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668000" y="5437327"/>
            <a:ext cx="1524000" cy="1346046"/>
          </a:xfrm>
          <a:prstGeom prst="rect">
            <a:avLst/>
          </a:prstGeom>
        </p:spPr>
      </p:pic>
    </p:spTree>
    <p:extLst>
      <p:ext uri="{BB962C8B-B14F-4D97-AF65-F5344CB8AC3E}">
        <p14:creationId xmlns:p14="http://schemas.microsoft.com/office/powerpoint/2010/main" val="410540842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fade">
                                      <p:cBhvr>
                                        <p:cTn id="16" dur="500"/>
                                        <p:tgtEl>
                                          <p:spTgt spid="8">
                                            <p:txEl>
                                              <p:pRg st="0" end="0"/>
                                            </p:txEl>
                                          </p:spTgt>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8">
                                            <p:txEl>
                                              <p:pRg st="2" end="2"/>
                                            </p:txEl>
                                          </p:spTgt>
                                        </p:tgtEl>
                                        <p:attrNameLst>
                                          <p:attrName>style.visibility</p:attrName>
                                        </p:attrNameLst>
                                      </p:cBhvr>
                                      <p:to>
                                        <p:strVal val="visible"/>
                                      </p:to>
                                    </p:set>
                                    <p:animEffect transition="in" filter="fade">
                                      <p:cBhvr>
                                        <p:cTn id="20" dur="500"/>
                                        <p:tgtEl>
                                          <p:spTgt spid="8">
                                            <p:txEl>
                                              <p:pRg st="2" end="2"/>
                                            </p:txEl>
                                          </p:spTgt>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15">
                                            <p:txEl>
                                              <p:pRg st="0" end="0"/>
                                            </p:txEl>
                                          </p:spTgt>
                                        </p:tgtEl>
                                        <p:attrNameLst>
                                          <p:attrName>style.visibility</p:attrName>
                                        </p:attrNameLst>
                                      </p:cBhvr>
                                      <p:to>
                                        <p:strVal val="visible"/>
                                      </p:to>
                                    </p:set>
                                    <p:animEffect transition="in" filter="fade">
                                      <p:cBhvr>
                                        <p:cTn id="24"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15"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0" name="Title 29">
            <a:extLst>
              <a:ext uri="{FF2B5EF4-FFF2-40B4-BE49-F238E27FC236}">
                <a16:creationId xmlns:a16="http://schemas.microsoft.com/office/drawing/2014/main" id="{0C541C07-45A2-F6A9-8D15-296045E8903B}"/>
              </a:ext>
            </a:extLst>
          </p:cNvPr>
          <p:cNvSpPr>
            <a:spLocks noGrp="1"/>
          </p:cNvSpPr>
          <p:nvPr>
            <p:ph type="ctrTitle"/>
          </p:nvPr>
        </p:nvSpPr>
        <p:spPr>
          <a:xfrm>
            <a:off x="1524000" y="-1191865"/>
            <a:ext cx="9144000" cy="974989"/>
          </a:xfrm>
        </p:spPr>
        <p:txBody>
          <a:bodyPr/>
          <a:lstStyle/>
          <a:p>
            <a:r>
              <a:rPr lang="en-US" dirty="0"/>
              <a:t>Chester</a:t>
            </a:r>
          </a:p>
        </p:txBody>
      </p:sp>
      <p:grpSp>
        <p:nvGrpSpPr>
          <p:cNvPr id="4" name="Group 3" descr="A map of the peninsular of Merseyside.">
            <a:extLst>
              <a:ext uri="{FF2B5EF4-FFF2-40B4-BE49-F238E27FC236}">
                <a16:creationId xmlns:a16="http://schemas.microsoft.com/office/drawing/2014/main" id="{46CEEFCB-AB96-6090-648C-EC8EBD7954AF}"/>
              </a:ext>
            </a:extLst>
          </p:cNvPr>
          <p:cNvGrpSpPr/>
          <p:nvPr/>
        </p:nvGrpSpPr>
        <p:grpSpPr>
          <a:xfrm>
            <a:off x="448678" y="403294"/>
            <a:ext cx="5093140" cy="5758366"/>
            <a:chOff x="413093" y="805076"/>
            <a:chExt cx="5093140" cy="5758366"/>
          </a:xfrm>
        </p:grpSpPr>
        <p:pic>
          <p:nvPicPr>
            <p:cNvPr id="7" name="Picture 6" descr="A map of a city&#10;&#10;Description automatically generated">
              <a:extLst>
                <a:ext uri="{FF2B5EF4-FFF2-40B4-BE49-F238E27FC236}">
                  <a16:creationId xmlns:a16="http://schemas.microsoft.com/office/drawing/2014/main" id="{79AA8950-4CBB-7664-A3FE-EF02A561816F}"/>
                </a:ext>
              </a:extLst>
            </p:cNvPr>
            <p:cNvPicPr>
              <a:picLocks noChangeAspect="1"/>
            </p:cNvPicPr>
            <p:nvPr/>
          </p:nvPicPr>
          <p:blipFill>
            <a:blip r:embed="rId4"/>
            <a:stretch>
              <a:fillRect/>
            </a:stretch>
          </p:blipFill>
          <p:spPr>
            <a:xfrm>
              <a:off x="413093" y="805076"/>
              <a:ext cx="5093140" cy="5758366"/>
            </a:xfrm>
            <a:prstGeom prst="rect">
              <a:avLst/>
            </a:prstGeom>
            <a:ln w="28575">
              <a:solidFill>
                <a:schemeClr val="tx1"/>
              </a:solidFill>
            </a:ln>
          </p:spPr>
        </p:pic>
        <p:sp>
          <p:nvSpPr>
            <p:cNvPr id="9" name="TextBox 8">
              <a:extLst>
                <a:ext uri="{FF2B5EF4-FFF2-40B4-BE49-F238E27FC236}">
                  <a16:creationId xmlns:a16="http://schemas.microsoft.com/office/drawing/2014/main" id="{9ED996F3-F00C-C2E5-3CC7-97BA17CD0A32}"/>
                </a:ext>
              </a:extLst>
            </p:cNvPr>
            <p:cNvSpPr txBox="1"/>
            <p:nvPr/>
          </p:nvSpPr>
          <p:spPr>
            <a:xfrm>
              <a:off x="2725963" y="6327334"/>
              <a:ext cx="2780270" cy="215444"/>
            </a:xfrm>
            <a:prstGeom prst="rect">
              <a:avLst/>
            </a:prstGeom>
            <a:noFill/>
          </p:spPr>
          <p:txBody>
            <a:bodyPr wrap="square" rtlCol="0">
              <a:spAutoFit/>
            </a:bodyPr>
            <a:lstStyle/>
            <a:p>
              <a:pPr algn="r"/>
              <a:r>
                <a:rPr lang="en-GB" sz="800" dirty="0">
                  <a:solidFill>
                    <a:srgbClr val="79B963"/>
                  </a:solidFill>
                  <a:latin typeface="Nunito" panose="02000503000000000000" pitchFamily="2" charset="77"/>
                </a:rPr>
                <a:t>© Google Maps 2024</a:t>
              </a:r>
            </a:p>
          </p:txBody>
        </p:sp>
      </p:grpSp>
      <p:pic>
        <p:nvPicPr>
          <p:cNvPr id="11" name="Picture 10">
            <a:extLst>
              <a:ext uri="{FF2B5EF4-FFF2-40B4-BE49-F238E27FC236}">
                <a16:creationId xmlns:a16="http://schemas.microsoft.com/office/drawing/2014/main" id="{15B924A1-4DEB-5807-4678-0F1605BCF038}"/>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0"/>
            <a:ext cx="1686338" cy="1489428"/>
          </a:xfrm>
          <a:prstGeom prst="rect">
            <a:avLst/>
          </a:prstGeom>
        </p:spPr>
      </p:pic>
      <p:grpSp>
        <p:nvGrpSpPr>
          <p:cNvPr id="22" name="Group 21" descr="Storeton Quarry highlighted over Bebington and Bromborough.">
            <a:extLst>
              <a:ext uri="{FF2B5EF4-FFF2-40B4-BE49-F238E27FC236}">
                <a16:creationId xmlns:a16="http://schemas.microsoft.com/office/drawing/2014/main" id="{94550B3A-5B4A-0C02-3D8A-36F405A4E28C}"/>
              </a:ext>
            </a:extLst>
          </p:cNvPr>
          <p:cNvGrpSpPr/>
          <p:nvPr/>
        </p:nvGrpSpPr>
        <p:grpSpPr>
          <a:xfrm>
            <a:off x="557414" y="2472385"/>
            <a:ext cx="2203001" cy="618115"/>
            <a:chOff x="557414" y="2472385"/>
            <a:chExt cx="2203001" cy="618115"/>
          </a:xfrm>
        </p:grpSpPr>
        <p:sp>
          <p:nvSpPr>
            <p:cNvPr id="19" name="Line Callout 1 18">
              <a:extLst>
                <a:ext uri="{FF2B5EF4-FFF2-40B4-BE49-F238E27FC236}">
                  <a16:creationId xmlns:a16="http://schemas.microsoft.com/office/drawing/2014/main" id="{61B82DBA-7E2C-C82B-D8C5-80C1C61E5ACD}"/>
                </a:ext>
              </a:extLst>
            </p:cNvPr>
            <p:cNvSpPr/>
            <p:nvPr/>
          </p:nvSpPr>
          <p:spPr>
            <a:xfrm>
              <a:off x="557414" y="2534974"/>
              <a:ext cx="1128924" cy="555526"/>
            </a:xfrm>
            <a:prstGeom prst="borderCallout1">
              <a:avLst>
                <a:gd name="adj1" fmla="val 43617"/>
                <a:gd name="adj2" fmla="val 101239"/>
                <a:gd name="adj3" fmla="val 3310"/>
                <a:gd name="adj4" fmla="val 184486"/>
              </a:avLst>
            </a:prstGeom>
            <a:solidFill>
              <a:schemeClr val="bg1"/>
            </a:solidFill>
            <a:ln w="28575">
              <a:solidFill>
                <a:srgbClr val="FAB72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err="1">
                  <a:solidFill>
                    <a:schemeClr val="tx1"/>
                  </a:solidFill>
                  <a:latin typeface="Linkpen 17a Print" panose="03050602060000000000" pitchFamily="66" charset="77"/>
                </a:rPr>
                <a:t>Storeton</a:t>
              </a:r>
              <a:r>
                <a:rPr lang="en-US" sz="1400" dirty="0">
                  <a:solidFill>
                    <a:schemeClr val="tx1"/>
                  </a:solidFill>
                  <a:latin typeface="Linkpen 17a Print" panose="03050602060000000000" pitchFamily="66" charset="77"/>
                </a:rPr>
                <a:t> Quarry</a:t>
              </a:r>
            </a:p>
          </p:txBody>
        </p:sp>
        <p:sp>
          <p:nvSpPr>
            <p:cNvPr id="2" name="Oval 1">
              <a:extLst>
                <a:ext uri="{FF2B5EF4-FFF2-40B4-BE49-F238E27FC236}">
                  <a16:creationId xmlns:a16="http://schemas.microsoft.com/office/drawing/2014/main" id="{09C523E1-A5B4-C5EC-479E-D6B2EC995551}"/>
                </a:ext>
              </a:extLst>
            </p:cNvPr>
            <p:cNvSpPr/>
            <p:nvPr/>
          </p:nvSpPr>
          <p:spPr>
            <a:xfrm>
              <a:off x="2638133" y="2472385"/>
              <a:ext cx="122282" cy="123480"/>
            </a:xfrm>
            <a:prstGeom prst="ellipse">
              <a:avLst/>
            </a:prstGeom>
            <a:solidFill>
              <a:srgbClr val="FAB721">
                <a:alpha val="59748"/>
              </a:srgbClr>
            </a:solidFill>
            <a:ln w="28575">
              <a:solidFill>
                <a:srgbClr val="FAB7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3" name="Group 22" descr="A Roman Road highlighted between Neston and Ellesmere Port.">
            <a:extLst>
              <a:ext uri="{FF2B5EF4-FFF2-40B4-BE49-F238E27FC236}">
                <a16:creationId xmlns:a16="http://schemas.microsoft.com/office/drawing/2014/main" id="{F053F0EA-985D-DAC9-8A51-B7443E13D123}"/>
              </a:ext>
            </a:extLst>
          </p:cNvPr>
          <p:cNvGrpSpPr/>
          <p:nvPr/>
        </p:nvGrpSpPr>
        <p:grpSpPr>
          <a:xfrm>
            <a:off x="3080917" y="3322702"/>
            <a:ext cx="2112765" cy="471290"/>
            <a:chOff x="3080917" y="3322702"/>
            <a:chExt cx="2112765" cy="471290"/>
          </a:xfrm>
        </p:grpSpPr>
        <p:sp>
          <p:nvSpPr>
            <p:cNvPr id="13" name="Oval 12">
              <a:extLst>
                <a:ext uri="{FF2B5EF4-FFF2-40B4-BE49-F238E27FC236}">
                  <a16:creationId xmlns:a16="http://schemas.microsoft.com/office/drawing/2014/main" id="{4FB49051-ED94-D6F8-6C00-2E1109930946}"/>
                </a:ext>
              </a:extLst>
            </p:cNvPr>
            <p:cNvSpPr/>
            <p:nvPr/>
          </p:nvSpPr>
          <p:spPr>
            <a:xfrm>
              <a:off x="3080917" y="3458190"/>
              <a:ext cx="332542" cy="335802"/>
            </a:xfrm>
            <a:prstGeom prst="ellipse">
              <a:avLst/>
            </a:prstGeom>
            <a:solidFill>
              <a:srgbClr val="FAB721">
                <a:alpha val="59748"/>
              </a:srgbClr>
            </a:solidFill>
            <a:ln w="28575">
              <a:solidFill>
                <a:srgbClr val="FAB7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Line Callout 1 19">
              <a:extLst>
                <a:ext uri="{FF2B5EF4-FFF2-40B4-BE49-F238E27FC236}">
                  <a16:creationId xmlns:a16="http://schemas.microsoft.com/office/drawing/2014/main" id="{C7C51B8E-713E-DBFB-7FD6-6AA32A0C01D9}"/>
                </a:ext>
              </a:extLst>
            </p:cNvPr>
            <p:cNvSpPr/>
            <p:nvPr/>
          </p:nvSpPr>
          <p:spPr>
            <a:xfrm>
              <a:off x="3655309" y="3322702"/>
              <a:ext cx="1538373" cy="335802"/>
            </a:xfrm>
            <a:prstGeom prst="borderCallout1">
              <a:avLst>
                <a:gd name="adj1" fmla="val 64464"/>
                <a:gd name="adj2" fmla="val -433"/>
                <a:gd name="adj3" fmla="val 83692"/>
                <a:gd name="adj4" fmla="val -16044"/>
              </a:avLst>
            </a:prstGeom>
            <a:solidFill>
              <a:schemeClr val="bg1"/>
            </a:solidFill>
            <a:ln w="28575">
              <a:solidFill>
                <a:srgbClr val="FAB721"/>
              </a:solidFill>
            </a:ln>
          </p:spPr>
          <p:style>
            <a:lnRef idx="2">
              <a:schemeClr val="accent1">
                <a:shade val="15000"/>
              </a:schemeClr>
            </a:lnRef>
            <a:fillRef idx="1">
              <a:schemeClr val="accent1"/>
            </a:fillRef>
            <a:effectRef idx="0">
              <a:schemeClr val="accent1"/>
            </a:effectRef>
            <a:fontRef idx="minor">
              <a:schemeClr val="lt1"/>
            </a:fontRef>
          </p:style>
          <p:txBody>
            <a:bodyPr tIns="72000" bIns="0" rtlCol="0" anchor="ctr"/>
            <a:lstStyle/>
            <a:p>
              <a:pPr algn="ctr"/>
              <a:r>
                <a:rPr lang="en-US" sz="1400" dirty="0">
                  <a:solidFill>
                    <a:schemeClr val="tx1"/>
                  </a:solidFill>
                  <a:latin typeface="Linkpen 17a Print" panose="03050602060000000000" pitchFamily="66" charset="77"/>
                </a:rPr>
                <a:t>Roman Road</a:t>
              </a:r>
            </a:p>
          </p:txBody>
        </p:sp>
      </p:grpSp>
      <p:grpSp>
        <p:nvGrpSpPr>
          <p:cNvPr id="24" name="Group 23" descr="The Roman city of Chester highlighted over Chester today.">
            <a:extLst>
              <a:ext uri="{FF2B5EF4-FFF2-40B4-BE49-F238E27FC236}">
                <a16:creationId xmlns:a16="http://schemas.microsoft.com/office/drawing/2014/main" id="{9229757D-CD6E-B61B-67E6-F4D2FB162ADB}"/>
              </a:ext>
            </a:extLst>
          </p:cNvPr>
          <p:cNvGrpSpPr/>
          <p:nvPr/>
        </p:nvGrpSpPr>
        <p:grpSpPr>
          <a:xfrm>
            <a:off x="2039605" y="4059343"/>
            <a:ext cx="2712504" cy="1731149"/>
            <a:chOff x="2039605" y="4059343"/>
            <a:chExt cx="2712504" cy="1731149"/>
          </a:xfrm>
        </p:grpSpPr>
        <p:sp>
          <p:nvSpPr>
            <p:cNvPr id="10" name="Oval 9" descr="&#10;">
              <a:extLst>
                <a:ext uri="{FF2B5EF4-FFF2-40B4-BE49-F238E27FC236}">
                  <a16:creationId xmlns:a16="http://schemas.microsoft.com/office/drawing/2014/main" id="{479D875B-0C04-DA34-48C6-713EB60DD40C}"/>
                </a:ext>
              </a:extLst>
            </p:cNvPr>
            <p:cNvSpPr/>
            <p:nvPr/>
          </p:nvSpPr>
          <p:spPr>
            <a:xfrm>
              <a:off x="3790904" y="4819864"/>
              <a:ext cx="961205" cy="970628"/>
            </a:xfrm>
            <a:prstGeom prst="ellipse">
              <a:avLst/>
            </a:prstGeom>
            <a:solidFill>
              <a:srgbClr val="FAB721">
                <a:alpha val="59748"/>
              </a:srgbClr>
            </a:solidFill>
            <a:ln w="28575">
              <a:solidFill>
                <a:srgbClr val="FAB7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Line Callout 1 20">
              <a:extLst>
                <a:ext uri="{FF2B5EF4-FFF2-40B4-BE49-F238E27FC236}">
                  <a16:creationId xmlns:a16="http://schemas.microsoft.com/office/drawing/2014/main" id="{C5E835A8-3EDE-9A8E-3721-9C816FC14683}"/>
                </a:ext>
              </a:extLst>
            </p:cNvPr>
            <p:cNvSpPr/>
            <p:nvPr/>
          </p:nvSpPr>
          <p:spPr>
            <a:xfrm>
              <a:off x="2039605" y="4059343"/>
              <a:ext cx="1751300" cy="617906"/>
            </a:xfrm>
            <a:prstGeom prst="borderCallout1">
              <a:avLst>
                <a:gd name="adj1" fmla="val 101699"/>
                <a:gd name="adj2" fmla="val 59069"/>
                <a:gd name="adj3" fmla="val 162100"/>
                <a:gd name="adj4" fmla="val 103677"/>
              </a:avLst>
            </a:prstGeom>
            <a:solidFill>
              <a:schemeClr val="bg1"/>
            </a:solidFill>
            <a:ln w="28575">
              <a:solidFill>
                <a:srgbClr val="FAB72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Linkpen 17a Print" panose="03050602060000000000" pitchFamily="66" charset="77"/>
                </a:rPr>
                <a:t>The Roman city of Chester</a:t>
              </a:r>
            </a:p>
          </p:txBody>
        </p:sp>
      </p:grpSp>
      <p:sp>
        <p:nvSpPr>
          <p:cNvPr id="8" name="TextBox 7">
            <a:extLst>
              <a:ext uri="{FF2B5EF4-FFF2-40B4-BE49-F238E27FC236}">
                <a16:creationId xmlns:a16="http://schemas.microsoft.com/office/drawing/2014/main" id="{D865BA71-9D09-29EE-229D-D2C900EC273E}"/>
              </a:ext>
            </a:extLst>
          </p:cNvPr>
          <p:cNvSpPr txBox="1"/>
          <p:nvPr/>
        </p:nvSpPr>
        <p:spPr>
          <a:xfrm>
            <a:off x="5759116" y="448793"/>
            <a:ext cx="5935579" cy="3016210"/>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Nearby Chester – known as Deva Victrix -  was an important Roman settlement during this period.</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 area of the Wirral was within the control of the fortress located in Chester and local people, such as farmers, would have traded and supplied goods to those living in Chester.</a:t>
            </a:r>
          </a:p>
        </p:txBody>
      </p:sp>
      <p:grpSp>
        <p:nvGrpSpPr>
          <p:cNvPr id="27" name="Group 26" descr="Archaeologists have discovered that a military gravestone found in Chester was carved using stone from Storeton Quarry, which was in Bikenhead.&#10;">
            <a:extLst>
              <a:ext uri="{FF2B5EF4-FFF2-40B4-BE49-F238E27FC236}">
                <a16:creationId xmlns:a16="http://schemas.microsoft.com/office/drawing/2014/main" id="{C27E0DF1-0109-3C33-9904-04F4939D46E6}"/>
              </a:ext>
            </a:extLst>
          </p:cNvPr>
          <p:cNvGrpSpPr/>
          <p:nvPr/>
        </p:nvGrpSpPr>
        <p:grpSpPr>
          <a:xfrm>
            <a:off x="5990496" y="3690433"/>
            <a:ext cx="3792273" cy="2471227"/>
            <a:chOff x="5490462" y="5295899"/>
            <a:chExt cx="3792273" cy="2471227"/>
          </a:xfrm>
        </p:grpSpPr>
        <p:sp>
          <p:nvSpPr>
            <p:cNvPr id="28" name="Rectangular Callout 27">
              <a:extLst>
                <a:ext uri="{FF2B5EF4-FFF2-40B4-BE49-F238E27FC236}">
                  <a16:creationId xmlns:a16="http://schemas.microsoft.com/office/drawing/2014/main" id="{951F1399-CCDE-2B8F-0FFF-06ACECD4C620}"/>
                </a:ext>
              </a:extLst>
            </p:cNvPr>
            <p:cNvSpPr/>
            <p:nvPr/>
          </p:nvSpPr>
          <p:spPr>
            <a:xfrm>
              <a:off x="5490462" y="5295899"/>
              <a:ext cx="3792273" cy="2471227"/>
            </a:xfrm>
            <a:prstGeom prst="wedgeRectCallout">
              <a:avLst>
                <a:gd name="adj1" fmla="val 73394"/>
                <a:gd name="adj2" fmla="val -34323"/>
              </a:avLst>
            </a:prstGeom>
            <a:solidFill>
              <a:srgbClr val="FAB72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EFFE96F9-A6DB-96CD-DC07-46AC8DE5FC82}"/>
                </a:ext>
              </a:extLst>
            </p:cNvPr>
            <p:cNvSpPr txBox="1"/>
            <p:nvPr/>
          </p:nvSpPr>
          <p:spPr>
            <a:xfrm>
              <a:off x="5592087" y="5414820"/>
              <a:ext cx="3690648" cy="2277547"/>
            </a:xfrm>
            <a:prstGeom prst="rect">
              <a:avLst/>
            </a:prstGeom>
            <a:noFill/>
          </p:spPr>
          <p:txBody>
            <a:bodyPr wrap="square">
              <a:spAutoFit/>
            </a:bodyPr>
            <a:lstStyle/>
            <a:p>
              <a:pPr>
                <a:lnSpc>
                  <a:spcPct val="150000"/>
                </a:lnSpc>
              </a:pPr>
              <a:r>
                <a:rPr lang="en-GB" sz="1600" dirty="0">
                  <a:solidFill>
                    <a:schemeClr val="bg1"/>
                  </a:solidFill>
                  <a:latin typeface="Linkpen 17a Print" panose="03050602060000000000" pitchFamily="66" charset="77"/>
                </a:rPr>
                <a:t>Archaeologists have discovered that a military gravestone found in Chester was carved using stone from </a:t>
              </a:r>
              <a:r>
                <a:rPr lang="en-GB" sz="1600" dirty="0" err="1">
                  <a:solidFill>
                    <a:schemeClr val="bg1"/>
                  </a:solidFill>
                  <a:latin typeface="Linkpen 17a Print" panose="03050602060000000000" pitchFamily="66" charset="77"/>
                </a:rPr>
                <a:t>Storeton</a:t>
              </a:r>
              <a:r>
                <a:rPr lang="en-GB" sz="1600" dirty="0">
                  <a:solidFill>
                    <a:schemeClr val="bg1"/>
                  </a:solidFill>
                  <a:latin typeface="Linkpen 17a Print" panose="03050602060000000000" pitchFamily="66" charset="77"/>
                </a:rPr>
                <a:t> Quarry, which was in </a:t>
              </a:r>
              <a:r>
                <a:rPr lang="en-GB" sz="1600" dirty="0" err="1">
                  <a:solidFill>
                    <a:schemeClr val="bg1"/>
                  </a:solidFill>
                  <a:latin typeface="Linkpen 17a Print" panose="03050602060000000000" pitchFamily="66" charset="77"/>
                </a:rPr>
                <a:t>Bikenhead</a:t>
              </a:r>
              <a:r>
                <a:rPr lang="en-GB" sz="1600" dirty="0">
                  <a:solidFill>
                    <a:schemeClr val="bg1"/>
                  </a:solidFill>
                  <a:latin typeface="Linkpen 17a Print" panose="03050602060000000000" pitchFamily="66" charset="77"/>
                </a:rPr>
                <a:t>.</a:t>
              </a:r>
            </a:p>
          </p:txBody>
        </p:sp>
      </p:grpSp>
      <p:pic>
        <p:nvPicPr>
          <p:cNvPr id="26" name="Picture 25" descr="A drawing of an older man with a hat on and his hands on his hips.">
            <a:extLst>
              <a:ext uri="{FF2B5EF4-FFF2-40B4-BE49-F238E27FC236}">
                <a16:creationId xmlns:a16="http://schemas.microsoft.com/office/drawing/2014/main" id="{A8850011-1EC8-39F7-1AE8-BF22A06B4B9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091087" y="2921431"/>
            <a:ext cx="2100913" cy="5277903"/>
          </a:xfrm>
          <a:prstGeom prst="rect">
            <a:avLst/>
          </a:prstGeom>
        </p:spPr>
      </p:pic>
    </p:spTree>
    <p:extLst>
      <p:ext uri="{BB962C8B-B14F-4D97-AF65-F5344CB8AC3E}">
        <p14:creationId xmlns:p14="http://schemas.microsoft.com/office/powerpoint/2010/main" val="325528993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animEffect transition="in" filter="fade">
                                      <p:cBhvr>
                                        <p:cTn id="23" dur="500"/>
                                        <p:tgtEl>
                                          <p:spTgt spid="8">
                                            <p:txEl>
                                              <p:pRg st="0" end="0"/>
                                            </p:txEl>
                                          </p:spTgt>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500"/>
                            </p:stCondLst>
                            <p:childTnLst>
                              <p:par>
                                <p:cTn id="29" presetID="2" presetClass="entr" presetSubtype="4" decel="50000"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1000" fill="hold"/>
                                        <p:tgtEl>
                                          <p:spTgt spid="26"/>
                                        </p:tgtEl>
                                        <p:attrNameLst>
                                          <p:attrName>ppt_x</p:attrName>
                                        </p:attrNameLst>
                                      </p:cBhvr>
                                      <p:tavLst>
                                        <p:tav tm="0">
                                          <p:val>
                                            <p:strVal val="#ppt_x"/>
                                          </p:val>
                                        </p:tav>
                                        <p:tav tm="100000">
                                          <p:val>
                                            <p:strVal val="#ppt_x"/>
                                          </p:val>
                                        </p:tav>
                                      </p:tavLst>
                                    </p:anim>
                                    <p:anim calcmode="lin" valueType="num">
                                      <p:cBhvr additive="base">
                                        <p:cTn id="32" dur="1000" fill="hold"/>
                                        <p:tgtEl>
                                          <p:spTgt spid="26"/>
                                        </p:tgtEl>
                                        <p:attrNameLst>
                                          <p:attrName>ppt_y</p:attrName>
                                        </p:attrNameLst>
                                      </p:cBhvr>
                                      <p:tavLst>
                                        <p:tav tm="0">
                                          <p:val>
                                            <p:strVal val="1+#ppt_h/2"/>
                                          </p:val>
                                        </p:tav>
                                        <p:tav tm="100000">
                                          <p:val>
                                            <p:strVal val="#ppt_y"/>
                                          </p:val>
                                        </p:tav>
                                      </p:tavLst>
                                    </p:anim>
                                  </p:childTnLst>
                                </p:cTn>
                              </p:par>
                            </p:childTnLst>
                          </p:cTn>
                        </p:par>
                        <p:par>
                          <p:cTn id="33" fill="hold">
                            <p:stCondLst>
                              <p:cond delay="4500"/>
                            </p:stCondLst>
                            <p:childTnLst>
                              <p:par>
                                <p:cTn id="34" presetID="10" presetClass="entr" presetSubtype="0"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29F2B1B-FD64-BEFD-A016-9B48F0C4378B}"/>
              </a:ext>
            </a:extLst>
          </p:cNvPr>
          <p:cNvSpPr>
            <a:spLocks noGrp="1"/>
          </p:cNvSpPr>
          <p:nvPr>
            <p:ph type="ctrTitle"/>
          </p:nvPr>
        </p:nvSpPr>
        <p:spPr>
          <a:xfrm>
            <a:off x="1524000" y="-1414732"/>
            <a:ext cx="9144000" cy="991050"/>
          </a:xfrm>
        </p:spPr>
        <p:txBody>
          <a:bodyPr/>
          <a:lstStyle/>
          <a:p>
            <a:r>
              <a:rPr lang="en-US" dirty="0"/>
              <a:t>Roman roads</a:t>
            </a:r>
          </a:p>
        </p:txBody>
      </p:sp>
      <p:sp>
        <p:nvSpPr>
          <p:cNvPr id="8" name="TextBox 7">
            <a:extLst>
              <a:ext uri="{FF2B5EF4-FFF2-40B4-BE49-F238E27FC236}">
                <a16:creationId xmlns:a16="http://schemas.microsoft.com/office/drawing/2014/main" id="{D865BA71-9D09-29EE-229D-D2C900EC273E}"/>
              </a:ext>
            </a:extLst>
          </p:cNvPr>
          <p:cNvSpPr txBox="1"/>
          <p:nvPr/>
        </p:nvSpPr>
        <p:spPr>
          <a:xfrm>
            <a:off x="477336" y="630251"/>
            <a:ext cx="5618664" cy="5128327"/>
          </a:xfrm>
          <a:prstGeom prst="rect">
            <a:avLst/>
          </a:prstGeom>
          <a:noFill/>
        </p:spPr>
        <p:txBody>
          <a:bodyPr wrap="square">
            <a:spAutoFit/>
          </a:bodyPr>
          <a:lstStyle/>
          <a:p>
            <a:pPr>
              <a:lnSpc>
                <a:spcPct val="150000"/>
              </a:lnSpc>
            </a:pPr>
            <a:r>
              <a:rPr lang="en-GB" sz="2200" dirty="0">
                <a:latin typeface="Linkpen 17a Print" panose="03050602060000000000" pitchFamily="66" charset="77"/>
              </a:rPr>
              <a:t>Roman roads connected the area to Chester so that the goods and stone could be transported.</a:t>
            </a:r>
          </a:p>
          <a:p>
            <a:pPr>
              <a:lnSpc>
                <a:spcPct val="150000"/>
              </a:lnSpc>
            </a:pPr>
            <a:endParaRPr lang="en-GB" sz="2200" dirty="0">
              <a:latin typeface="Linkpen 17a Print" panose="03050602060000000000" pitchFamily="66" charset="77"/>
            </a:endParaRPr>
          </a:p>
          <a:p>
            <a:pPr>
              <a:lnSpc>
                <a:spcPct val="150000"/>
              </a:lnSpc>
            </a:pPr>
            <a:r>
              <a:rPr lang="en-GB" sz="2200" dirty="0">
                <a:latin typeface="Linkpen 17a Print" panose="03050602060000000000" pitchFamily="66" charset="77"/>
              </a:rPr>
              <a:t>Only one road has so far been identified as having Roman links – this is located in Street Hey/Blake Street and would have run straight towards the Birkenhead area.</a:t>
            </a:r>
          </a:p>
        </p:txBody>
      </p:sp>
      <p:pic>
        <p:nvPicPr>
          <p:cNvPr id="11" name="Picture 10">
            <a:extLst>
              <a:ext uri="{FF2B5EF4-FFF2-40B4-BE49-F238E27FC236}">
                <a16:creationId xmlns:a16="http://schemas.microsoft.com/office/drawing/2014/main" id="{15B924A1-4DEB-5807-4678-0F1605BCF038}"/>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05661" y="0"/>
            <a:ext cx="1686338" cy="1489428"/>
          </a:xfrm>
          <a:prstGeom prst="rect">
            <a:avLst/>
          </a:prstGeom>
        </p:spPr>
      </p:pic>
      <p:sp>
        <p:nvSpPr>
          <p:cNvPr id="2" name="Rectangle 1" descr="A photograph of a road surrounded by trees on either side, sunlight is coming through some of the trees.">
            <a:extLst>
              <a:ext uri="{FF2B5EF4-FFF2-40B4-BE49-F238E27FC236}">
                <a16:creationId xmlns:a16="http://schemas.microsoft.com/office/drawing/2014/main" id="{692C09D4-FE03-A8F0-7B83-F8D09C7E7ADF}"/>
              </a:ext>
            </a:extLst>
          </p:cNvPr>
          <p:cNvSpPr/>
          <p:nvPr/>
        </p:nvSpPr>
        <p:spPr>
          <a:xfrm>
            <a:off x="6096000" y="139700"/>
            <a:ext cx="5892800" cy="65786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7564355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xEl>
                                              <p:pRg st="2" end="2"/>
                                            </p:txEl>
                                          </p:spTgt>
                                        </p:tgtEl>
                                        <p:attrNameLst>
                                          <p:attrName>style.visibility</p:attrName>
                                        </p:attrNameLst>
                                      </p:cBhvr>
                                      <p:to>
                                        <p:strVal val="visible"/>
                                      </p:to>
                                    </p:set>
                                    <p:animEffect transition="in" filter="fade">
                                      <p:cBhvr>
                                        <p:cTn id="10"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488</TotalTime>
  <Words>1685</Words>
  <Application>Microsoft Office PowerPoint</Application>
  <PresentationFormat>Widescreen</PresentationFormat>
  <Paragraphs>167</Paragraphs>
  <Slides>24</Slides>
  <Notes>24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24</vt:i4>
      </vt:variant>
    </vt:vector>
  </HeadingPairs>
  <TitlesOfParts>
    <vt:vector size="32" baseType="lpstr">
      <vt:lpstr>Calibri</vt:lpstr>
      <vt:lpstr>Linkpen 17a Print</vt:lpstr>
      <vt:lpstr>Superclarendon Rg</vt:lpstr>
      <vt:lpstr>Calibri Light</vt:lpstr>
      <vt:lpstr>Arial</vt:lpstr>
      <vt:lpstr>Nunito</vt:lpstr>
      <vt:lpstr>Aptos</vt:lpstr>
      <vt:lpstr>Office Theme</vt:lpstr>
      <vt:lpstr>Birkenhead and the Wirral before the 19th century</vt:lpstr>
      <vt:lpstr>What was Birkenhead like before the 19th century </vt:lpstr>
      <vt:lpstr>An ever-changing area</vt:lpstr>
      <vt:lpstr>Mesolithic Encampments</vt:lpstr>
      <vt:lpstr>The River Mersey</vt:lpstr>
      <vt:lpstr>Archaeological finds</vt:lpstr>
      <vt:lpstr>The Romans</vt:lpstr>
      <vt:lpstr>Chester</vt:lpstr>
      <vt:lpstr>Roman roads</vt:lpstr>
      <vt:lpstr>Roman British Merseyside</vt:lpstr>
      <vt:lpstr>Meols</vt:lpstr>
      <vt:lpstr>Natural harbour</vt:lpstr>
      <vt:lpstr>Angles, Saxons, and Jutes</vt:lpstr>
      <vt:lpstr>Vikings</vt:lpstr>
      <vt:lpstr>Thingwall</vt:lpstr>
      <vt:lpstr>Thor’s Rock</vt:lpstr>
      <vt:lpstr>Anglo-Saxon Discovery</vt:lpstr>
      <vt:lpstr>Farmsteads</vt:lpstr>
      <vt:lpstr>The story of Birkenhead as we know it begins…</vt:lpstr>
      <vt:lpstr>The first ferry</vt:lpstr>
      <vt:lpstr>Tapestry</vt:lpstr>
      <vt:lpstr>Tapestry part 2</vt:lpstr>
      <vt:lpstr>The Birkenhead Priory</vt:lpstr>
      <vt:lpstr>Timeline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65</cp:revision>
  <dcterms:created xsi:type="dcterms:W3CDTF">2022-12-09T08:02:53Z</dcterms:created>
  <dcterms:modified xsi:type="dcterms:W3CDTF">2024-10-01T10:15:23Z</dcterms:modified>
</cp:coreProperties>
</file>